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18288000" cy="10287000"/>
  <p:notesSz cx="6858000" cy="9144000"/>
  <p:embeddedFontLst>
    <p:embeddedFont>
      <p:font typeface="Canva Sans" panose="020B0604020202020204" charset="0"/>
      <p:regular r:id="rId34"/>
    </p:embeddedFont>
    <p:embeddedFont>
      <p:font typeface="Canva Sans Bold" panose="020B0604020202020204" charset="0"/>
      <p:regular r:id="rId35"/>
    </p:embeddedFont>
    <p:embeddedFont>
      <p:font typeface="Drukaatie Burti Bold" panose="020B0604020202020204" charset="0"/>
      <p:regular r:id="rId36"/>
    </p:embeddedFont>
    <p:embeddedFont>
      <p:font typeface="ITC Franklin Gothic LT" panose="020B0604020202020204" charset="0"/>
      <p:regular r:id="rId37"/>
    </p:embeddedFont>
    <p:embeddedFont>
      <p:font typeface="ITC Franklin Gothic LT Semi-Bold" panose="020B0604020202020204" charset="0"/>
      <p:regular r:id="rId38"/>
    </p:embeddedFont>
    <p:embeddedFont>
      <p:font typeface="Nourd" panose="020B0604020202020204" charset="0"/>
      <p:regular r:id="rId39"/>
    </p:embeddedFont>
    <p:embeddedFont>
      <p:font typeface="Nourd Bold" panose="020B0604020202020204" charset="0"/>
      <p:regular r:id="rId40"/>
    </p:embeddedFont>
    <p:embeddedFont>
      <p:font typeface="Playwrite US Tra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LJ</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ideo" Target="https://www.youtube.com/watch?v=f9AT9IH74iU" TargetMode="Externa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grpSp>
        <p:nvGrpSpPr>
          <p:cNvPr id="2" name="Group 2"/>
          <p:cNvGrpSpPr/>
          <p:nvPr/>
        </p:nvGrpSpPr>
        <p:grpSpPr>
          <a:xfrm>
            <a:off x="7661901" y="0"/>
            <a:ext cx="10626099" cy="8674044"/>
            <a:chOff x="0" y="0"/>
            <a:chExt cx="14168133" cy="11565392"/>
          </a:xfrm>
        </p:grpSpPr>
        <p:pic>
          <p:nvPicPr>
            <p:cNvPr id="3" name="Picture 3"/>
            <p:cNvPicPr>
              <a:picLocks noChangeAspect="1"/>
            </p:cNvPicPr>
            <p:nvPr/>
          </p:nvPicPr>
          <p:blipFill>
            <a:blip r:embed="rId3"/>
            <a:srcRect l="4903" r="4903"/>
            <a:stretch>
              <a:fillRect/>
            </a:stretch>
          </p:blipFill>
          <p:spPr>
            <a:xfrm>
              <a:off x="0" y="0"/>
              <a:ext cx="14168133" cy="11565392"/>
            </a:xfrm>
            <a:prstGeom prst="rect">
              <a:avLst/>
            </a:prstGeom>
          </p:spPr>
        </p:pic>
      </p:grpSp>
      <p:sp>
        <p:nvSpPr>
          <p:cNvPr id="4" name="Freeform 4"/>
          <p:cNvSpPr/>
          <p:nvPr/>
        </p:nvSpPr>
        <p:spPr>
          <a:xfrm>
            <a:off x="1143000" y="5753100"/>
            <a:ext cx="4398579" cy="4114800"/>
          </a:xfrm>
          <a:custGeom>
            <a:avLst/>
            <a:gdLst/>
            <a:ahLst/>
            <a:cxnLst/>
            <a:rect l="l" t="t" r="r" b="b"/>
            <a:pathLst>
              <a:path w="4398579" h="4114800">
                <a:moveTo>
                  <a:pt x="0" y="0"/>
                </a:moveTo>
                <a:lnTo>
                  <a:pt x="4398579" y="0"/>
                </a:lnTo>
                <a:lnTo>
                  <a:pt x="4398579" y="4114800"/>
                </a:lnTo>
                <a:lnTo>
                  <a:pt x="0" y="4114800"/>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1056748" y="952500"/>
            <a:ext cx="6630553" cy="5770811"/>
          </a:xfrm>
          <a:prstGeom prst="rect">
            <a:avLst/>
          </a:prstGeom>
        </p:spPr>
        <p:txBody>
          <a:bodyPr wrap="square" lIns="0" tIns="0" rIns="0" bIns="0" rtlCol="0" anchor="t">
            <a:spAutoFit/>
          </a:bodyPr>
          <a:lstStyle/>
          <a:p>
            <a:pPr algn="l">
              <a:lnSpc>
                <a:spcPts val="5499"/>
              </a:lnSpc>
            </a:pPr>
            <a:r>
              <a:rPr lang="en-US" sz="4999" spc="94" dirty="0">
                <a:solidFill>
                  <a:srgbClr val="183B23"/>
                </a:solidFill>
                <a:latin typeface="Nourd"/>
                <a:ea typeface="Nourd"/>
                <a:cs typeface="Nourd"/>
                <a:sym typeface="Nourd"/>
              </a:rPr>
              <a:t>Grades 8 &amp; 9</a:t>
            </a:r>
          </a:p>
          <a:p>
            <a:pPr algn="l">
              <a:lnSpc>
                <a:spcPts val="5499"/>
              </a:lnSpc>
            </a:pPr>
            <a:r>
              <a:rPr lang="en-US" sz="4999" spc="94" dirty="0">
                <a:solidFill>
                  <a:srgbClr val="183B23"/>
                </a:solidFill>
                <a:latin typeface="Nourd"/>
                <a:ea typeface="Nourd"/>
                <a:cs typeface="Nourd"/>
                <a:sym typeface="Nourd"/>
              </a:rPr>
              <a:t>International Baccalaureate (IB)</a:t>
            </a:r>
          </a:p>
          <a:p>
            <a:pPr algn="l">
              <a:lnSpc>
                <a:spcPts val="5499"/>
              </a:lnSpc>
            </a:pPr>
            <a:r>
              <a:rPr lang="en-US" sz="4999" spc="94" dirty="0">
                <a:solidFill>
                  <a:srgbClr val="183B23"/>
                </a:solidFill>
                <a:latin typeface="Nourd"/>
                <a:ea typeface="Nourd"/>
                <a:cs typeface="Nourd"/>
                <a:sym typeface="Nourd"/>
              </a:rPr>
              <a:t>Information Night at ICS</a:t>
            </a:r>
          </a:p>
          <a:p>
            <a:pPr algn="l">
              <a:lnSpc>
                <a:spcPts val="5499"/>
              </a:lnSpc>
            </a:pPr>
            <a:r>
              <a:rPr lang="en-US" sz="4999" spc="94" dirty="0">
                <a:solidFill>
                  <a:srgbClr val="183B23"/>
                </a:solidFill>
                <a:latin typeface="Nourd"/>
                <a:ea typeface="Nourd"/>
                <a:cs typeface="Nourd"/>
                <a:sym typeface="Nourd"/>
              </a:rPr>
              <a:t>January 29th, 2026</a:t>
            </a:r>
          </a:p>
          <a:p>
            <a:pPr algn="l">
              <a:lnSpc>
                <a:spcPts val="14409"/>
              </a:lnSpc>
            </a:pPr>
            <a:endParaRPr lang="en-US" sz="4999" spc="94" dirty="0">
              <a:solidFill>
                <a:srgbClr val="183B23"/>
              </a:solidFill>
              <a:latin typeface="Nourd"/>
              <a:ea typeface="Nourd"/>
              <a:cs typeface="Nourd"/>
              <a:sym typeface="Nourd"/>
            </a:endParaRPr>
          </a:p>
        </p:txBody>
      </p:sp>
      <p:sp>
        <p:nvSpPr>
          <p:cNvPr id="6" name="TextBox 6"/>
          <p:cNvSpPr txBox="1"/>
          <p:nvPr/>
        </p:nvSpPr>
        <p:spPr>
          <a:xfrm>
            <a:off x="7661901" y="8954453"/>
            <a:ext cx="9886767" cy="690879"/>
          </a:xfrm>
          <a:prstGeom prst="rect">
            <a:avLst/>
          </a:prstGeom>
        </p:spPr>
        <p:txBody>
          <a:bodyPr lIns="0" tIns="0" rIns="0" bIns="0" rtlCol="0" anchor="t">
            <a:spAutoFit/>
          </a:bodyPr>
          <a:lstStyle/>
          <a:p>
            <a:pPr algn="ctr">
              <a:lnSpc>
                <a:spcPts val="5389"/>
              </a:lnSpc>
            </a:pPr>
            <a:r>
              <a:rPr lang="en-US" sz="4899">
                <a:solidFill>
                  <a:srgbClr val="183B23"/>
                </a:solidFill>
                <a:latin typeface="Nourd"/>
                <a:ea typeface="Nourd"/>
                <a:cs typeface="Nourd"/>
                <a:sym typeface="Nourd"/>
              </a:rPr>
              <a:t>WELCOME!!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1028700" y="1396454"/>
            <a:ext cx="9701659" cy="1816736"/>
          </a:xfrm>
          <a:prstGeom prst="rect">
            <a:avLst/>
          </a:prstGeom>
        </p:spPr>
        <p:txBody>
          <a:bodyPr lIns="0" tIns="0" rIns="0" bIns="0" rtlCol="0" anchor="t">
            <a:spAutoFit/>
          </a:bodyPr>
          <a:lstStyle/>
          <a:p>
            <a:pPr algn="l">
              <a:lnSpc>
                <a:spcPts val="8800"/>
              </a:lnSpc>
            </a:pPr>
            <a:r>
              <a:rPr lang="en-US" sz="8000" spc="152">
                <a:solidFill>
                  <a:srgbClr val="183B23"/>
                </a:solidFill>
                <a:latin typeface="Nourd"/>
                <a:ea typeface="Nourd"/>
                <a:cs typeface="Nourd"/>
                <a:sym typeface="Nourd"/>
              </a:rPr>
              <a:t>Agenda</a:t>
            </a:r>
          </a:p>
          <a:p>
            <a:pPr marL="0" lvl="0" indent="0" algn="l">
              <a:lnSpc>
                <a:spcPts val="5610"/>
              </a:lnSpc>
            </a:pPr>
            <a:r>
              <a:rPr lang="en-US" sz="5100" spc="96">
                <a:solidFill>
                  <a:srgbClr val="183B23"/>
                </a:solidFill>
                <a:latin typeface="Nourd"/>
                <a:ea typeface="Nourd"/>
                <a:cs typeface="Nourd"/>
                <a:sym typeface="Nourd"/>
              </a:rPr>
              <a:t>Info designed for grades 8 &amp; 9</a:t>
            </a:r>
          </a:p>
        </p:txBody>
      </p:sp>
      <p:sp>
        <p:nvSpPr>
          <p:cNvPr id="3" name="Freeform 3"/>
          <p:cNvSpPr/>
          <p:nvPr/>
        </p:nvSpPr>
        <p:spPr>
          <a:xfrm>
            <a:off x="9985406" y="220753"/>
            <a:ext cx="8133479" cy="2179953"/>
          </a:xfrm>
          <a:custGeom>
            <a:avLst/>
            <a:gdLst/>
            <a:ahLst/>
            <a:cxnLst/>
            <a:rect l="l" t="t" r="r" b="b"/>
            <a:pathLst>
              <a:path w="8133479" h="2179953">
                <a:moveTo>
                  <a:pt x="0" y="0"/>
                </a:moveTo>
                <a:lnTo>
                  <a:pt x="8133478" y="0"/>
                </a:lnTo>
                <a:lnTo>
                  <a:pt x="8133478" y="2179953"/>
                </a:lnTo>
                <a:lnTo>
                  <a:pt x="0" y="2179953"/>
                </a:lnTo>
                <a:lnTo>
                  <a:pt x="0" y="0"/>
                </a:lnTo>
                <a:close/>
              </a:path>
            </a:pathLst>
          </a:custGeom>
          <a:blipFill>
            <a:blip r:embed="rId3"/>
            <a:stretch>
              <a:fillRect/>
            </a:stretch>
          </a:blipFill>
        </p:spPr>
        <p:txBody>
          <a:bodyPr/>
          <a:lstStyle/>
          <a:p>
            <a:endParaRPr lang="en-US"/>
          </a:p>
        </p:txBody>
      </p:sp>
      <p:sp>
        <p:nvSpPr>
          <p:cNvPr id="4" name="Freeform 4"/>
          <p:cNvSpPr/>
          <p:nvPr/>
        </p:nvSpPr>
        <p:spPr>
          <a:xfrm>
            <a:off x="12118032" y="3213191"/>
            <a:ext cx="10002536" cy="7365702"/>
          </a:xfrm>
          <a:custGeom>
            <a:avLst/>
            <a:gdLst/>
            <a:ahLst/>
            <a:cxnLst/>
            <a:rect l="l" t="t" r="r" b="b"/>
            <a:pathLst>
              <a:path w="10002536" h="7365702">
                <a:moveTo>
                  <a:pt x="0" y="0"/>
                </a:moveTo>
                <a:lnTo>
                  <a:pt x="10002535" y="0"/>
                </a:lnTo>
                <a:lnTo>
                  <a:pt x="10002535" y="7365702"/>
                </a:lnTo>
                <a:lnTo>
                  <a:pt x="0" y="7365702"/>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1406125" y="3307331"/>
            <a:ext cx="16256000" cy="6979669"/>
          </a:xfrm>
          <a:prstGeom prst="rect">
            <a:avLst/>
          </a:prstGeom>
        </p:spPr>
        <p:txBody>
          <a:bodyPr lIns="0" tIns="0" rIns="0" bIns="0" rtlCol="0" anchor="t">
            <a:spAutoFit/>
          </a:bodyPr>
          <a:lstStyle/>
          <a:p>
            <a:pPr algn="l">
              <a:lnSpc>
                <a:spcPts val="7954"/>
              </a:lnSpc>
            </a:pPr>
            <a:r>
              <a:rPr lang="en-US" sz="4299" spc="81">
                <a:solidFill>
                  <a:srgbClr val="183B23"/>
                </a:solidFill>
                <a:latin typeface="Nourd"/>
                <a:ea typeface="Nourd"/>
                <a:cs typeface="Nourd"/>
                <a:sym typeface="Nourd"/>
              </a:rPr>
              <a:t>•What is IB? ICS &amp; IB Philosophy </a:t>
            </a:r>
          </a:p>
          <a:p>
            <a:pPr algn="l">
              <a:lnSpc>
                <a:spcPts val="7954"/>
              </a:lnSpc>
            </a:pPr>
            <a:r>
              <a:rPr lang="en-US" sz="4299" spc="81">
                <a:solidFill>
                  <a:srgbClr val="183B23"/>
                </a:solidFill>
                <a:latin typeface="Nourd"/>
                <a:ea typeface="Nourd"/>
                <a:cs typeface="Nourd"/>
                <a:sym typeface="Nourd"/>
              </a:rPr>
              <a:t>•Course pathways</a:t>
            </a:r>
          </a:p>
          <a:p>
            <a:pPr algn="l">
              <a:lnSpc>
                <a:spcPts val="7954"/>
              </a:lnSpc>
            </a:pPr>
            <a:r>
              <a:rPr lang="en-US" sz="4299" spc="81">
                <a:solidFill>
                  <a:srgbClr val="183B23"/>
                </a:solidFill>
                <a:latin typeface="Nourd"/>
                <a:ea typeface="Nourd"/>
                <a:cs typeface="Nourd"/>
                <a:sym typeface="Nourd"/>
              </a:rPr>
              <a:t>•Courses offered at ICS </a:t>
            </a:r>
          </a:p>
          <a:p>
            <a:pPr algn="l">
              <a:lnSpc>
                <a:spcPts val="7954"/>
              </a:lnSpc>
            </a:pPr>
            <a:r>
              <a:rPr lang="en-US" sz="4299" spc="81">
                <a:solidFill>
                  <a:srgbClr val="183B23"/>
                </a:solidFill>
                <a:latin typeface="Nourd"/>
                <a:ea typeface="Nourd"/>
                <a:cs typeface="Nourd"/>
                <a:sym typeface="Nourd"/>
              </a:rPr>
              <a:t>•IB Core (CAS, EE, and TOK)</a:t>
            </a:r>
          </a:p>
          <a:p>
            <a:pPr algn="l">
              <a:lnSpc>
                <a:spcPts val="7954"/>
              </a:lnSpc>
            </a:pPr>
            <a:r>
              <a:rPr lang="en-US" sz="4299" spc="81">
                <a:solidFill>
                  <a:srgbClr val="183B23"/>
                </a:solidFill>
                <a:latin typeface="Nourd"/>
                <a:ea typeface="Nourd"/>
                <a:cs typeface="Nourd"/>
                <a:sym typeface="Nourd"/>
              </a:rPr>
              <a:t>•College Admissions and Credit</a:t>
            </a:r>
          </a:p>
          <a:p>
            <a:pPr algn="l">
              <a:lnSpc>
                <a:spcPts val="7954"/>
              </a:lnSpc>
            </a:pPr>
            <a:r>
              <a:rPr lang="en-US" sz="4299" spc="81">
                <a:solidFill>
                  <a:srgbClr val="183B23"/>
                </a:solidFill>
                <a:latin typeface="Nourd"/>
                <a:ea typeface="Nourd"/>
                <a:cs typeface="Nourd"/>
                <a:sym typeface="Nourd"/>
              </a:rPr>
              <a:t>•Question and Answer  </a:t>
            </a:r>
          </a:p>
          <a:p>
            <a:pPr algn="just">
              <a:lnSpc>
                <a:spcPts val="7378"/>
              </a:lnSpc>
            </a:pPr>
            <a:endParaRPr lang="en-US" sz="4299" spc="81">
              <a:solidFill>
                <a:srgbClr val="183B23"/>
              </a:solidFill>
              <a:latin typeface="Nourd"/>
              <a:ea typeface="Nourd"/>
              <a:cs typeface="Nourd"/>
              <a:sym typeface="Nour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683988" y="390781"/>
            <a:ext cx="11393472" cy="743587"/>
          </a:xfrm>
          <a:prstGeom prst="rect">
            <a:avLst/>
          </a:prstGeom>
        </p:spPr>
        <p:txBody>
          <a:bodyPr lIns="0" tIns="0" rIns="0" bIns="0" rtlCol="0" anchor="t">
            <a:spAutoFit/>
          </a:bodyPr>
          <a:lstStyle/>
          <a:p>
            <a:pPr marL="0" lvl="0" indent="0" algn="l">
              <a:lnSpc>
                <a:spcPts val="5830"/>
              </a:lnSpc>
            </a:pPr>
            <a:r>
              <a:rPr lang="en-US" sz="5300" spc="100">
                <a:solidFill>
                  <a:srgbClr val="183B23"/>
                </a:solidFill>
                <a:latin typeface="Nourd"/>
                <a:ea typeface="Nourd"/>
                <a:cs typeface="Nourd"/>
                <a:sym typeface="Nourd"/>
              </a:rPr>
              <a:t>Where can I find more information? </a:t>
            </a:r>
          </a:p>
        </p:txBody>
      </p:sp>
      <p:sp>
        <p:nvSpPr>
          <p:cNvPr id="3" name="Freeform 3"/>
          <p:cNvSpPr/>
          <p:nvPr/>
        </p:nvSpPr>
        <p:spPr>
          <a:xfrm>
            <a:off x="278027" y="1873218"/>
            <a:ext cx="13377035" cy="6781970"/>
          </a:xfrm>
          <a:custGeom>
            <a:avLst/>
            <a:gdLst/>
            <a:ahLst/>
            <a:cxnLst/>
            <a:rect l="l" t="t" r="r" b="b"/>
            <a:pathLst>
              <a:path w="13377035" h="6781970">
                <a:moveTo>
                  <a:pt x="0" y="0"/>
                </a:moveTo>
                <a:lnTo>
                  <a:pt x="13377035" y="0"/>
                </a:lnTo>
                <a:lnTo>
                  <a:pt x="13377035" y="6781970"/>
                </a:lnTo>
                <a:lnTo>
                  <a:pt x="0" y="6781970"/>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3893918" y="381256"/>
            <a:ext cx="3607172" cy="1979295"/>
          </a:xfrm>
          <a:prstGeom prst="rect">
            <a:avLst/>
          </a:prstGeom>
        </p:spPr>
        <p:txBody>
          <a:bodyPr lIns="0" tIns="0" rIns="0" bIns="0" rtlCol="0" anchor="t">
            <a:spAutoFit/>
          </a:bodyPr>
          <a:lstStyle/>
          <a:p>
            <a:pPr algn="ctr">
              <a:lnSpc>
                <a:spcPts val="3960"/>
              </a:lnSpc>
              <a:spcBef>
                <a:spcPct val="0"/>
              </a:spcBef>
            </a:pPr>
            <a:r>
              <a:rPr lang="en-US" sz="3600" spc="68">
                <a:solidFill>
                  <a:srgbClr val="183B23"/>
                </a:solidFill>
                <a:latin typeface="Nourd"/>
                <a:ea typeface="Nourd"/>
                <a:cs typeface="Nourd"/>
                <a:sym typeface="Nourd"/>
              </a:rPr>
              <a:t>Please read IB information on our ICS Website!</a:t>
            </a:r>
          </a:p>
        </p:txBody>
      </p:sp>
      <p:grpSp>
        <p:nvGrpSpPr>
          <p:cNvPr id="5" name="Group 5"/>
          <p:cNvGrpSpPr/>
          <p:nvPr/>
        </p:nvGrpSpPr>
        <p:grpSpPr>
          <a:xfrm>
            <a:off x="6306375" y="2921120"/>
            <a:ext cx="1867630" cy="619230"/>
            <a:chOff x="0" y="0"/>
            <a:chExt cx="491886" cy="163089"/>
          </a:xfrm>
        </p:grpSpPr>
        <p:sp>
          <p:nvSpPr>
            <p:cNvPr id="6" name="Freeform 6"/>
            <p:cNvSpPr/>
            <p:nvPr/>
          </p:nvSpPr>
          <p:spPr>
            <a:xfrm>
              <a:off x="0" y="0"/>
              <a:ext cx="491886" cy="163089"/>
            </a:xfrm>
            <a:custGeom>
              <a:avLst/>
              <a:gdLst/>
              <a:ahLst/>
              <a:cxnLst/>
              <a:rect l="l" t="t" r="r" b="b"/>
              <a:pathLst>
                <a:path w="491886" h="163089">
                  <a:moveTo>
                    <a:pt x="70470" y="0"/>
                  </a:moveTo>
                  <a:lnTo>
                    <a:pt x="421416" y="0"/>
                  </a:lnTo>
                  <a:cubicBezTo>
                    <a:pt x="440106" y="0"/>
                    <a:pt x="458030" y="7425"/>
                    <a:pt x="471246" y="20640"/>
                  </a:cubicBezTo>
                  <a:cubicBezTo>
                    <a:pt x="484462" y="33856"/>
                    <a:pt x="491886" y="51780"/>
                    <a:pt x="491886" y="70470"/>
                  </a:cubicBezTo>
                  <a:lnTo>
                    <a:pt x="491886" y="92619"/>
                  </a:lnTo>
                  <a:cubicBezTo>
                    <a:pt x="491886" y="111309"/>
                    <a:pt x="484462" y="129233"/>
                    <a:pt x="471246" y="142449"/>
                  </a:cubicBezTo>
                  <a:cubicBezTo>
                    <a:pt x="458030" y="155665"/>
                    <a:pt x="440106" y="163089"/>
                    <a:pt x="421416" y="163089"/>
                  </a:cubicBezTo>
                  <a:lnTo>
                    <a:pt x="70470" y="163089"/>
                  </a:lnTo>
                  <a:cubicBezTo>
                    <a:pt x="51780" y="163089"/>
                    <a:pt x="33856" y="155665"/>
                    <a:pt x="20640" y="142449"/>
                  </a:cubicBezTo>
                  <a:cubicBezTo>
                    <a:pt x="7425" y="129233"/>
                    <a:pt x="0" y="111309"/>
                    <a:pt x="0" y="92619"/>
                  </a:cubicBezTo>
                  <a:lnTo>
                    <a:pt x="0" y="70470"/>
                  </a:lnTo>
                  <a:cubicBezTo>
                    <a:pt x="0" y="51780"/>
                    <a:pt x="7425" y="33856"/>
                    <a:pt x="20640" y="20640"/>
                  </a:cubicBezTo>
                  <a:cubicBezTo>
                    <a:pt x="33856" y="7425"/>
                    <a:pt x="51780" y="0"/>
                    <a:pt x="70470" y="0"/>
                  </a:cubicBezTo>
                  <a:close/>
                </a:path>
              </a:pathLst>
            </a:custGeom>
            <a:solidFill>
              <a:srgbClr val="000000">
                <a:alpha val="0"/>
              </a:srgbClr>
            </a:solidFill>
            <a:ln w="85725" cap="sq">
              <a:solidFill>
                <a:srgbClr val="FFFFFF"/>
              </a:solidFill>
              <a:prstDash val="solid"/>
              <a:miter/>
            </a:ln>
          </p:spPr>
          <p:txBody>
            <a:bodyPr/>
            <a:lstStyle/>
            <a:p>
              <a:endParaRPr lang="en-US"/>
            </a:p>
          </p:txBody>
        </p:sp>
        <p:sp>
          <p:nvSpPr>
            <p:cNvPr id="7" name="TextBox 7"/>
            <p:cNvSpPr txBox="1"/>
            <p:nvPr/>
          </p:nvSpPr>
          <p:spPr>
            <a:xfrm>
              <a:off x="0" y="-333375"/>
              <a:ext cx="491886" cy="496464"/>
            </a:xfrm>
            <a:prstGeom prst="rect">
              <a:avLst/>
            </a:prstGeom>
          </p:spPr>
          <p:txBody>
            <a:bodyPr lIns="50800" tIns="50800" rIns="50800" bIns="50800" rtlCol="0" anchor="ctr"/>
            <a:lstStyle/>
            <a:p>
              <a:pPr algn="ctr">
                <a:lnSpc>
                  <a:spcPts val="6249"/>
                </a:lnSpc>
              </a:pPr>
              <a:endParaRPr/>
            </a:p>
          </p:txBody>
        </p:sp>
      </p:grpSp>
      <p:grpSp>
        <p:nvGrpSpPr>
          <p:cNvPr id="8" name="Group 8"/>
          <p:cNvGrpSpPr/>
          <p:nvPr/>
        </p:nvGrpSpPr>
        <p:grpSpPr>
          <a:xfrm>
            <a:off x="8527931" y="2921120"/>
            <a:ext cx="1867630" cy="619230"/>
            <a:chOff x="0" y="0"/>
            <a:chExt cx="491886" cy="163089"/>
          </a:xfrm>
        </p:grpSpPr>
        <p:sp>
          <p:nvSpPr>
            <p:cNvPr id="9" name="Freeform 9"/>
            <p:cNvSpPr/>
            <p:nvPr/>
          </p:nvSpPr>
          <p:spPr>
            <a:xfrm>
              <a:off x="0" y="0"/>
              <a:ext cx="491886" cy="163089"/>
            </a:xfrm>
            <a:custGeom>
              <a:avLst/>
              <a:gdLst/>
              <a:ahLst/>
              <a:cxnLst/>
              <a:rect l="l" t="t" r="r" b="b"/>
              <a:pathLst>
                <a:path w="491886" h="163089">
                  <a:moveTo>
                    <a:pt x="70470" y="0"/>
                  </a:moveTo>
                  <a:lnTo>
                    <a:pt x="421416" y="0"/>
                  </a:lnTo>
                  <a:cubicBezTo>
                    <a:pt x="440106" y="0"/>
                    <a:pt x="458030" y="7425"/>
                    <a:pt x="471246" y="20640"/>
                  </a:cubicBezTo>
                  <a:cubicBezTo>
                    <a:pt x="484462" y="33856"/>
                    <a:pt x="491886" y="51780"/>
                    <a:pt x="491886" y="70470"/>
                  </a:cubicBezTo>
                  <a:lnTo>
                    <a:pt x="491886" y="92619"/>
                  </a:lnTo>
                  <a:cubicBezTo>
                    <a:pt x="491886" y="111309"/>
                    <a:pt x="484462" y="129233"/>
                    <a:pt x="471246" y="142449"/>
                  </a:cubicBezTo>
                  <a:cubicBezTo>
                    <a:pt x="458030" y="155665"/>
                    <a:pt x="440106" y="163089"/>
                    <a:pt x="421416" y="163089"/>
                  </a:cubicBezTo>
                  <a:lnTo>
                    <a:pt x="70470" y="163089"/>
                  </a:lnTo>
                  <a:cubicBezTo>
                    <a:pt x="51780" y="163089"/>
                    <a:pt x="33856" y="155665"/>
                    <a:pt x="20640" y="142449"/>
                  </a:cubicBezTo>
                  <a:cubicBezTo>
                    <a:pt x="7425" y="129233"/>
                    <a:pt x="0" y="111309"/>
                    <a:pt x="0" y="92619"/>
                  </a:cubicBezTo>
                  <a:lnTo>
                    <a:pt x="0" y="70470"/>
                  </a:lnTo>
                  <a:cubicBezTo>
                    <a:pt x="0" y="51780"/>
                    <a:pt x="7425" y="33856"/>
                    <a:pt x="20640" y="20640"/>
                  </a:cubicBezTo>
                  <a:cubicBezTo>
                    <a:pt x="33856" y="7425"/>
                    <a:pt x="51780" y="0"/>
                    <a:pt x="70470" y="0"/>
                  </a:cubicBezTo>
                  <a:close/>
                </a:path>
              </a:pathLst>
            </a:custGeom>
            <a:solidFill>
              <a:srgbClr val="000000">
                <a:alpha val="0"/>
              </a:srgbClr>
            </a:solidFill>
            <a:ln w="85725" cap="sq">
              <a:solidFill>
                <a:srgbClr val="FFFFFF"/>
              </a:solidFill>
              <a:prstDash val="solid"/>
              <a:miter/>
            </a:ln>
          </p:spPr>
          <p:txBody>
            <a:bodyPr/>
            <a:lstStyle/>
            <a:p>
              <a:endParaRPr lang="en-US"/>
            </a:p>
          </p:txBody>
        </p:sp>
        <p:sp>
          <p:nvSpPr>
            <p:cNvPr id="10" name="TextBox 10"/>
            <p:cNvSpPr txBox="1"/>
            <p:nvPr/>
          </p:nvSpPr>
          <p:spPr>
            <a:xfrm>
              <a:off x="0" y="-333375"/>
              <a:ext cx="491886" cy="496464"/>
            </a:xfrm>
            <a:prstGeom prst="rect">
              <a:avLst/>
            </a:prstGeom>
          </p:spPr>
          <p:txBody>
            <a:bodyPr lIns="50800" tIns="50800" rIns="50800" bIns="50800" rtlCol="0" anchor="ctr"/>
            <a:lstStyle/>
            <a:p>
              <a:pPr algn="ctr">
                <a:lnSpc>
                  <a:spcPts val="6249"/>
                </a:lnSpc>
              </a:pPr>
              <a:endParaRPr/>
            </a:p>
          </p:txBody>
        </p:sp>
      </p:grpSp>
      <p:grpSp>
        <p:nvGrpSpPr>
          <p:cNvPr id="11" name="Group 11"/>
          <p:cNvGrpSpPr/>
          <p:nvPr/>
        </p:nvGrpSpPr>
        <p:grpSpPr>
          <a:xfrm>
            <a:off x="7240190" y="2301890"/>
            <a:ext cx="2302331" cy="619230"/>
            <a:chOff x="0" y="0"/>
            <a:chExt cx="606375" cy="163089"/>
          </a:xfrm>
        </p:grpSpPr>
        <p:sp>
          <p:nvSpPr>
            <p:cNvPr id="12" name="Freeform 12"/>
            <p:cNvSpPr/>
            <p:nvPr/>
          </p:nvSpPr>
          <p:spPr>
            <a:xfrm>
              <a:off x="0" y="0"/>
              <a:ext cx="606375" cy="163089"/>
            </a:xfrm>
            <a:custGeom>
              <a:avLst/>
              <a:gdLst/>
              <a:ahLst/>
              <a:cxnLst/>
              <a:rect l="l" t="t" r="r" b="b"/>
              <a:pathLst>
                <a:path w="606375" h="163089">
                  <a:moveTo>
                    <a:pt x="57165" y="0"/>
                  </a:moveTo>
                  <a:lnTo>
                    <a:pt x="549210" y="0"/>
                  </a:lnTo>
                  <a:cubicBezTo>
                    <a:pt x="564371" y="0"/>
                    <a:pt x="578912" y="6023"/>
                    <a:pt x="589632" y="16743"/>
                  </a:cubicBezTo>
                  <a:cubicBezTo>
                    <a:pt x="600353" y="27464"/>
                    <a:pt x="606375" y="42004"/>
                    <a:pt x="606375" y="57165"/>
                  </a:cubicBezTo>
                  <a:lnTo>
                    <a:pt x="606375" y="105924"/>
                  </a:lnTo>
                  <a:cubicBezTo>
                    <a:pt x="606375" y="137496"/>
                    <a:pt x="580782" y="163089"/>
                    <a:pt x="549210" y="163089"/>
                  </a:cubicBezTo>
                  <a:lnTo>
                    <a:pt x="57165" y="163089"/>
                  </a:lnTo>
                  <a:cubicBezTo>
                    <a:pt x="25594" y="163089"/>
                    <a:pt x="0" y="137496"/>
                    <a:pt x="0" y="105924"/>
                  </a:cubicBezTo>
                  <a:lnTo>
                    <a:pt x="0" y="57165"/>
                  </a:lnTo>
                  <a:cubicBezTo>
                    <a:pt x="0" y="25594"/>
                    <a:pt x="25594" y="0"/>
                    <a:pt x="57165" y="0"/>
                  </a:cubicBezTo>
                  <a:close/>
                </a:path>
              </a:pathLst>
            </a:custGeom>
            <a:solidFill>
              <a:srgbClr val="000000">
                <a:alpha val="0"/>
              </a:srgbClr>
            </a:solidFill>
            <a:ln w="85725" cap="sq">
              <a:solidFill>
                <a:srgbClr val="8D0000"/>
              </a:solidFill>
              <a:prstDash val="solid"/>
              <a:miter/>
            </a:ln>
          </p:spPr>
          <p:txBody>
            <a:bodyPr/>
            <a:lstStyle/>
            <a:p>
              <a:endParaRPr lang="en-US"/>
            </a:p>
          </p:txBody>
        </p:sp>
        <p:sp>
          <p:nvSpPr>
            <p:cNvPr id="13" name="TextBox 13"/>
            <p:cNvSpPr txBox="1"/>
            <p:nvPr/>
          </p:nvSpPr>
          <p:spPr>
            <a:xfrm>
              <a:off x="0" y="-333375"/>
              <a:ext cx="606375" cy="496464"/>
            </a:xfrm>
            <a:prstGeom prst="rect">
              <a:avLst/>
            </a:prstGeom>
          </p:spPr>
          <p:txBody>
            <a:bodyPr lIns="50800" tIns="50800" rIns="50800" bIns="50800" rtlCol="0" anchor="ctr"/>
            <a:lstStyle/>
            <a:p>
              <a:pPr algn="ctr">
                <a:lnSpc>
                  <a:spcPts val="6249"/>
                </a:lnSpc>
              </a:pPr>
              <a:endParaRPr/>
            </a:p>
          </p:txBody>
        </p:sp>
      </p:grpSp>
      <p:sp>
        <p:nvSpPr>
          <p:cNvPr id="14" name="Freeform 14"/>
          <p:cNvSpPr/>
          <p:nvPr/>
        </p:nvSpPr>
        <p:spPr>
          <a:xfrm>
            <a:off x="13893918" y="2611505"/>
            <a:ext cx="4084775" cy="6824363"/>
          </a:xfrm>
          <a:custGeom>
            <a:avLst/>
            <a:gdLst/>
            <a:ahLst/>
            <a:cxnLst/>
            <a:rect l="l" t="t" r="r" b="b"/>
            <a:pathLst>
              <a:path w="4084775" h="6824363">
                <a:moveTo>
                  <a:pt x="0" y="0"/>
                </a:moveTo>
                <a:lnTo>
                  <a:pt x="4084775" y="0"/>
                </a:lnTo>
                <a:lnTo>
                  <a:pt x="4084775" y="6824363"/>
                </a:lnTo>
                <a:lnTo>
                  <a:pt x="0" y="6824363"/>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028700" y="1038225"/>
            <a:ext cx="16230600" cy="0"/>
          </a:xfrm>
          <a:prstGeom prst="line">
            <a:avLst/>
          </a:prstGeom>
          <a:ln w="28575" cap="rnd">
            <a:solidFill>
              <a:srgbClr val="183B23"/>
            </a:solidFill>
            <a:prstDash val="solid"/>
            <a:headEnd type="none" w="sm" len="sm"/>
            <a:tailEnd type="none" w="sm" len="sm"/>
          </a:ln>
        </p:spPr>
        <p:txBody>
          <a:bodyPr/>
          <a:lstStyle/>
          <a:p>
            <a:endParaRPr lang="en-US"/>
          </a:p>
        </p:txBody>
      </p:sp>
      <p:sp>
        <p:nvSpPr>
          <p:cNvPr id="4" name="TextBox 4"/>
          <p:cNvSpPr txBox="1"/>
          <p:nvPr/>
        </p:nvSpPr>
        <p:spPr>
          <a:xfrm>
            <a:off x="1028700" y="1278684"/>
            <a:ext cx="16519659" cy="1219200"/>
          </a:xfrm>
          <a:prstGeom prst="rect">
            <a:avLst/>
          </a:prstGeom>
        </p:spPr>
        <p:txBody>
          <a:bodyPr lIns="0" tIns="0" rIns="0" bIns="0" rtlCol="0" anchor="t">
            <a:spAutoFit/>
          </a:bodyPr>
          <a:lstStyle/>
          <a:p>
            <a:pPr marL="0" lvl="0" indent="0" algn="l">
              <a:lnSpc>
                <a:spcPts val="9600"/>
              </a:lnSpc>
            </a:pPr>
            <a:r>
              <a:rPr lang="en-US" sz="8000" b="1" spc="152">
                <a:solidFill>
                  <a:srgbClr val="2C649C"/>
                </a:solidFill>
                <a:latin typeface="Nourd Bold"/>
                <a:ea typeface="Nourd Bold"/>
                <a:cs typeface="Nourd Bold"/>
                <a:sym typeface="Nourd Bold"/>
              </a:rPr>
              <a:t>ICS IB Programme Leadership</a:t>
            </a:r>
          </a:p>
        </p:txBody>
      </p:sp>
      <p:sp>
        <p:nvSpPr>
          <p:cNvPr id="5" name="TextBox 5"/>
          <p:cNvSpPr txBox="1"/>
          <p:nvPr/>
        </p:nvSpPr>
        <p:spPr>
          <a:xfrm>
            <a:off x="685800" y="2591117"/>
            <a:ext cx="4497943" cy="596265"/>
          </a:xfrm>
          <a:prstGeom prst="rect">
            <a:avLst/>
          </a:prstGeom>
        </p:spPr>
        <p:txBody>
          <a:bodyPr lIns="0" tIns="0" rIns="0" bIns="0" rtlCol="0" anchor="t">
            <a:spAutoFit/>
          </a:bodyPr>
          <a:lstStyle/>
          <a:p>
            <a:pPr algn="ctr">
              <a:lnSpc>
                <a:spcPts val="4620"/>
              </a:lnSpc>
              <a:spcBef>
                <a:spcPct val="0"/>
              </a:spcBef>
            </a:pPr>
            <a:r>
              <a:rPr lang="en-US" sz="4200" b="1" spc="79" dirty="0">
                <a:solidFill>
                  <a:srgbClr val="39737C"/>
                </a:solidFill>
                <a:latin typeface="Nourd Bold"/>
                <a:ea typeface="Nourd Bold"/>
                <a:cs typeface="Nourd Bold"/>
                <a:sym typeface="Nourd Bold"/>
              </a:rPr>
              <a:t>IB Coordinators</a:t>
            </a:r>
          </a:p>
        </p:txBody>
      </p:sp>
      <p:sp>
        <p:nvSpPr>
          <p:cNvPr id="6" name="TextBox 6"/>
          <p:cNvSpPr txBox="1"/>
          <p:nvPr/>
        </p:nvSpPr>
        <p:spPr>
          <a:xfrm>
            <a:off x="1028700" y="3785206"/>
            <a:ext cx="5062406" cy="6342380"/>
          </a:xfrm>
          <a:prstGeom prst="rect">
            <a:avLst/>
          </a:prstGeom>
        </p:spPr>
        <p:txBody>
          <a:bodyPr lIns="0" tIns="0" rIns="0" bIns="0" rtlCol="0" anchor="t">
            <a:spAutoFit/>
          </a:bodyPr>
          <a:lstStyle/>
          <a:p>
            <a:pPr algn="l">
              <a:lnSpc>
                <a:spcPts val="4871"/>
              </a:lnSpc>
            </a:pPr>
            <a:r>
              <a:rPr lang="en-US" sz="4199" spc="79" dirty="0">
                <a:solidFill>
                  <a:srgbClr val="183B23"/>
                </a:solidFill>
                <a:latin typeface="Nourd"/>
                <a:ea typeface="Nourd"/>
                <a:cs typeface="Nourd"/>
                <a:sym typeface="Nourd"/>
              </a:rPr>
              <a:t>Lauren Jackson</a:t>
            </a:r>
          </a:p>
          <a:p>
            <a:pPr marL="604523" lvl="1" indent="-302261" algn="l">
              <a:lnSpc>
                <a:spcPts val="3248"/>
              </a:lnSpc>
              <a:buFont typeface="Arial"/>
              <a:buChar char="•"/>
            </a:pPr>
            <a:r>
              <a:rPr lang="en-US" sz="2800" spc="53" dirty="0">
                <a:solidFill>
                  <a:srgbClr val="183B23"/>
                </a:solidFill>
                <a:latin typeface="Nourd"/>
                <a:ea typeface="Nourd"/>
                <a:cs typeface="Nourd"/>
                <a:sym typeface="Nourd"/>
              </a:rPr>
              <a:t>IB Diploma (DP) Coordinator</a:t>
            </a:r>
          </a:p>
          <a:p>
            <a:pPr marL="604523" lvl="1" indent="-302261" algn="l">
              <a:lnSpc>
                <a:spcPts val="3248"/>
              </a:lnSpc>
              <a:buFont typeface="Arial"/>
              <a:buChar char="•"/>
            </a:pPr>
            <a:r>
              <a:rPr lang="en-US" sz="2800" spc="53" dirty="0">
                <a:solidFill>
                  <a:srgbClr val="183B23"/>
                </a:solidFill>
                <a:latin typeface="Nourd"/>
                <a:ea typeface="Nourd"/>
                <a:cs typeface="Nourd"/>
                <a:sym typeface="Nourd"/>
              </a:rPr>
              <a:t>ICS Humanities Teacher</a:t>
            </a:r>
          </a:p>
          <a:p>
            <a:pPr algn="l">
              <a:lnSpc>
                <a:spcPts val="4871"/>
              </a:lnSpc>
            </a:pPr>
            <a:r>
              <a:rPr lang="en-US" sz="4199" spc="79" dirty="0">
                <a:solidFill>
                  <a:srgbClr val="183B23"/>
                </a:solidFill>
                <a:latin typeface="Nourd"/>
                <a:ea typeface="Nourd"/>
                <a:cs typeface="Nourd"/>
                <a:sym typeface="Nourd"/>
              </a:rPr>
              <a:t>Jasmine Hanson</a:t>
            </a:r>
          </a:p>
          <a:p>
            <a:pPr marL="604523" lvl="1" indent="-302261" algn="l">
              <a:lnSpc>
                <a:spcPts val="3248"/>
              </a:lnSpc>
              <a:buFont typeface="Arial"/>
              <a:buChar char="•"/>
            </a:pPr>
            <a:r>
              <a:rPr lang="en-US" sz="2800" spc="53" dirty="0">
                <a:solidFill>
                  <a:srgbClr val="183B23"/>
                </a:solidFill>
                <a:latin typeface="Nourd"/>
                <a:ea typeface="Nourd"/>
                <a:cs typeface="Nourd"/>
                <a:sym typeface="Nourd"/>
              </a:rPr>
              <a:t>Extended Essay (EE) Coordinator</a:t>
            </a:r>
          </a:p>
          <a:p>
            <a:pPr marL="604523" lvl="1" indent="-302261" algn="l">
              <a:lnSpc>
                <a:spcPts val="3248"/>
              </a:lnSpc>
              <a:buFont typeface="Arial"/>
              <a:buChar char="•"/>
            </a:pPr>
            <a:r>
              <a:rPr lang="en-US" sz="2800" spc="53" dirty="0">
                <a:solidFill>
                  <a:srgbClr val="183B23"/>
                </a:solidFill>
                <a:latin typeface="Nourd"/>
                <a:ea typeface="Nourd"/>
                <a:cs typeface="Nourd"/>
                <a:sym typeface="Nourd"/>
              </a:rPr>
              <a:t>ICS Librarian</a:t>
            </a:r>
          </a:p>
          <a:p>
            <a:pPr algn="l">
              <a:lnSpc>
                <a:spcPts val="4871"/>
              </a:lnSpc>
            </a:pPr>
            <a:r>
              <a:rPr lang="en-US" sz="4199" spc="79" dirty="0">
                <a:solidFill>
                  <a:srgbClr val="183B23"/>
                </a:solidFill>
                <a:latin typeface="Nourd"/>
                <a:ea typeface="Nourd"/>
                <a:cs typeface="Nourd"/>
                <a:sym typeface="Nourd"/>
              </a:rPr>
              <a:t>Jennifer Ann</a:t>
            </a:r>
          </a:p>
          <a:p>
            <a:pPr marL="604523" lvl="1" indent="-302261" algn="l">
              <a:lnSpc>
                <a:spcPts val="3248"/>
              </a:lnSpc>
              <a:buFont typeface="Arial"/>
              <a:buChar char="•"/>
            </a:pPr>
            <a:r>
              <a:rPr lang="en-US" sz="2800" spc="53" dirty="0">
                <a:solidFill>
                  <a:srgbClr val="183B23"/>
                </a:solidFill>
                <a:latin typeface="Nourd"/>
                <a:ea typeface="Nourd"/>
                <a:cs typeface="Nourd"/>
                <a:sym typeface="Nourd"/>
              </a:rPr>
              <a:t>Creativity Activity Service (CAS) &amp; Experiential Learning Coordinator</a:t>
            </a:r>
          </a:p>
          <a:p>
            <a:pPr marL="604523" lvl="1" indent="-302261" algn="l">
              <a:lnSpc>
                <a:spcPts val="3248"/>
              </a:lnSpc>
              <a:buFont typeface="Arial"/>
              <a:buChar char="•"/>
            </a:pPr>
            <a:r>
              <a:rPr lang="en-US" sz="2800" spc="53" dirty="0">
                <a:solidFill>
                  <a:srgbClr val="183B23"/>
                </a:solidFill>
                <a:latin typeface="Nourd"/>
                <a:ea typeface="Nourd"/>
                <a:cs typeface="Nourd"/>
                <a:sym typeface="Nourd"/>
              </a:rPr>
              <a:t>ICS Science &amp; Health Teacher</a:t>
            </a:r>
          </a:p>
        </p:txBody>
      </p:sp>
      <p:sp>
        <p:nvSpPr>
          <p:cNvPr id="7" name="TextBox 7"/>
          <p:cNvSpPr txBox="1"/>
          <p:nvPr/>
        </p:nvSpPr>
        <p:spPr>
          <a:xfrm>
            <a:off x="6652020" y="2792453"/>
            <a:ext cx="4637596" cy="1758315"/>
          </a:xfrm>
          <a:prstGeom prst="rect">
            <a:avLst/>
          </a:prstGeom>
        </p:spPr>
        <p:txBody>
          <a:bodyPr lIns="0" tIns="0" rIns="0" bIns="0" rtlCol="0" anchor="t">
            <a:spAutoFit/>
          </a:bodyPr>
          <a:lstStyle/>
          <a:p>
            <a:pPr algn="ctr">
              <a:lnSpc>
                <a:spcPts val="4620"/>
              </a:lnSpc>
              <a:spcBef>
                <a:spcPct val="0"/>
              </a:spcBef>
            </a:pPr>
            <a:r>
              <a:rPr lang="en-US" sz="4200" b="1" spc="79" dirty="0">
                <a:solidFill>
                  <a:srgbClr val="39737C"/>
                </a:solidFill>
                <a:latin typeface="Nourd Bold"/>
                <a:ea typeface="Nourd Bold"/>
                <a:cs typeface="Nourd Bold"/>
                <a:sym typeface="Nourd Bold"/>
              </a:rPr>
              <a:t>Academic &amp; College/Career Guidance</a:t>
            </a:r>
          </a:p>
        </p:txBody>
      </p:sp>
      <p:sp>
        <p:nvSpPr>
          <p:cNvPr id="8" name="TextBox 8"/>
          <p:cNvSpPr txBox="1"/>
          <p:nvPr/>
        </p:nvSpPr>
        <p:spPr>
          <a:xfrm>
            <a:off x="6977057" y="4845338"/>
            <a:ext cx="3987522" cy="2965450"/>
          </a:xfrm>
          <a:prstGeom prst="rect">
            <a:avLst/>
          </a:prstGeom>
        </p:spPr>
        <p:txBody>
          <a:bodyPr lIns="0" tIns="0" rIns="0" bIns="0" rtlCol="0" anchor="t">
            <a:spAutoFit/>
          </a:bodyPr>
          <a:lstStyle/>
          <a:p>
            <a:pPr algn="l">
              <a:lnSpc>
                <a:spcPts val="5460"/>
              </a:lnSpc>
            </a:pPr>
            <a:r>
              <a:rPr lang="en-US" sz="4200" spc="79" dirty="0">
                <a:solidFill>
                  <a:srgbClr val="183B23"/>
                </a:solidFill>
                <a:latin typeface="Nourd"/>
                <a:ea typeface="Nourd"/>
                <a:cs typeface="Nourd"/>
                <a:sym typeface="Nourd"/>
              </a:rPr>
              <a:t>Rebecca Zavala</a:t>
            </a:r>
          </a:p>
          <a:p>
            <a:pPr marL="604519" lvl="1" indent="-302260" algn="l">
              <a:lnSpc>
                <a:spcPts val="3639"/>
              </a:lnSpc>
              <a:buFont typeface="Arial"/>
              <a:buChar char="•"/>
            </a:pPr>
            <a:r>
              <a:rPr lang="en-US" sz="2799" spc="53" dirty="0">
                <a:solidFill>
                  <a:srgbClr val="183B23"/>
                </a:solidFill>
                <a:latin typeface="Nourd"/>
                <a:ea typeface="Nourd"/>
                <a:cs typeface="Nourd"/>
                <a:sym typeface="Nourd"/>
              </a:rPr>
              <a:t>ICS HS Counselor</a:t>
            </a:r>
          </a:p>
          <a:p>
            <a:pPr algn="l">
              <a:lnSpc>
                <a:spcPts val="5460"/>
              </a:lnSpc>
            </a:pPr>
            <a:endParaRPr lang="en-US" sz="2799" spc="53" dirty="0">
              <a:solidFill>
                <a:srgbClr val="183B23"/>
              </a:solidFill>
              <a:latin typeface="Nourd"/>
              <a:ea typeface="Nourd"/>
              <a:cs typeface="Nourd"/>
              <a:sym typeface="Nourd"/>
            </a:endParaRPr>
          </a:p>
          <a:p>
            <a:pPr algn="l">
              <a:lnSpc>
                <a:spcPts val="5460"/>
              </a:lnSpc>
            </a:pPr>
            <a:r>
              <a:rPr lang="en-US" sz="4200" spc="79" dirty="0">
                <a:solidFill>
                  <a:srgbClr val="183B23"/>
                </a:solidFill>
                <a:latin typeface="Nourd"/>
                <a:ea typeface="Nourd"/>
                <a:cs typeface="Nourd"/>
                <a:sym typeface="Nourd"/>
              </a:rPr>
              <a:t>Ann Nguyen</a:t>
            </a:r>
          </a:p>
          <a:p>
            <a:pPr marL="604519" lvl="1" indent="-302260" algn="l">
              <a:lnSpc>
                <a:spcPts val="3639"/>
              </a:lnSpc>
              <a:buFont typeface="Arial"/>
              <a:buChar char="•"/>
            </a:pPr>
            <a:r>
              <a:rPr lang="en-US" sz="2799" spc="53" dirty="0">
                <a:solidFill>
                  <a:srgbClr val="183B23"/>
                </a:solidFill>
                <a:latin typeface="Nourd"/>
                <a:ea typeface="Nourd"/>
                <a:cs typeface="Nourd"/>
                <a:sym typeface="Nourd"/>
              </a:rPr>
              <a:t>ICS MS Counselor</a:t>
            </a:r>
          </a:p>
        </p:txBody>
      </p:sp>
      <p:sp>
        <p:nvSpPr>
          <p:cNvPr id="9" name="TextBox 9"/>
          <p:cNvSpPr txBox="1"/>
          <p:nvPr/>
        </p:nvSpPr>
        <p:spPr>
          <a:xfrm>
            <a:off x="12392113" y="2889250"/>
            <a:ext cx="4481036" cy="1177290"/>
          </a:xfrm>
          <a:prstGeom prst="rect">
            <a:avLst/>
          </a:prstGeom>
        </p:spPr>
        <p:txBody>
          <a:bodyPr lIns="0" tIns="0" rIns="0" bIns="0" rtlCol="0" anchor="t">
            <a:spAutoFit/>
          </a:bodyPr>
          <a:lstStyle/>
          <a:p>
            <a:pPr algn="ctr">
              <a:lnSpc>
                <a:spcPts val="4620"/>
              </a:lnSpc>
              <a:spcBef>
                <a:spcPct val="0"/>
              </a:spcBef>
            </a:pPr>
            <a:r>
              <a:rPr lang="en-US" sz="4200" b="1" spc="79">
                <a:solidFill>
                  <a:srgbClr val="39737C"/>
                </a:solidFill>
                <a:latin typeface="Nourd Bold"/>
                <a:ea typeface="Nourd Bold"/>
                <a:cs typeface="Nourd Bold"/>
                <a:sym typeface="Nourd Bold"/>
              </a:rPr>
              <a:t>ICS &amp; LWSD Administrators</a:t>
            </a:r>
          </a:p>
        </p:txBody>
      </p:sp>
      <p:sp>
        <p:nvSpPr>
          <p:cNvPr id="10" name="TextBox 10"/>
          <p:cNvSpPr txBox="1"/>
          <p:nvPr/>
        </p:nvSpPr>
        <p:spPr>
          <a:xfrm>
            <a:off x="12518341" y="4711988"/>
            <a:ext cx="5030018" cy="4692650"/>
          </a:xfrm>
          <a:prstGeom prst="rect">
            <a:avLst/>
          </a:prstGeom>
        </p:spPr>
        <p:txBody>
          <a:bodyPr lIns="0" tIns="0" rIns="0" bIns="0" rtlCol="0" anchor="t">
            <a:spAutoFit/>
          </a:bodyPr>
          <a:lstStyle/>
          <a:p>
            <a:pPr algn="l">
              <a:lnSpc>
                <a:spcPts val="4620"/>
              </a:lnSpc>
            </a:pPr>
            <a:r>
              <a:rPr lang="en-US" sz="4200" spc="79">
                <a:solidFill>
                  <a:srgbClr val="183B23"/>
                </a:solidFill>
                <a:latin typeface="Nourd"/>
                <a:ea typeface="Nourd"/>
                <a:cs typeface="Nourd"/>
                <a:sym typeface="Nourd"/>
              </a:rPr>
              <a:t>Jacob Hendrickson</a:t>
            </a:r>
          </a:p>
          <a:p>
            <a:pPr marL="604519" lvl="1" indent="-302260" algn="l">
              <a:lnSpc>
                <a:spcPts val="3079"/>
              </a:lnSpc>
              <a:buFont typeface="Arial"/>
              <a:buChar char="•"/>
            </a:pPr>
            <a:r>
              <a:rPr lang="en-US" sz="2799" spc="53">
                <a:solidFill>
                  <a:srgbClr val="183B23"/>
                </a:solidFill>
                <a:latin typeface="Nourd"/>
                <a:ea typeface="Nourd"/>
                <a:cs typeface="Nourd"/>
                <a:sym typeface="Nourd"/>
              </a:rPr>
              <a:t>ICS Principal</a:t>
            </a:r>
          </a:p>
          <a:p>
            <a:pPr algn="l">
              <a:lnSpc>
                <a:spcPts val="3079"/>
              </a:lnSpc>
            </a:pPr>
            <a:endParaRPr lang="en-US" sz="2799" spc="53">
              <a:solidFill>
                <a:srgbClr val="183B23"/>
              </a:solidFill>
              <a:latin typeface="Nourd"/>
              <a:ea typeface="Nourd"/>
              <a:cs typeface="Nourd"/>
              <a:sym typeface="Nourd"/>
            </a:endParaRPr>
          </a:p>
          <a:p>
            <a:pPr algn="l">
              <a:lnSpc>
                <a:spcPts val="4620"/>
              </a:lnSpc>
            </a:pPr>
            <a:r>
              <a:rPr lang="en-US" sz="4200" spc="79">
                <a:solidFill>
                  <a:srgbClr val="183B23"/>
                </a:solidFill>
                <a:latin typeface="Nourd"/>
                <a:ea typeface="Nourd"/>
                <a:cs typeface="Nourd"/>
                <a:sym typeface="Nourd"/>
              </a:rPr>
              <a:t>Mike O’Donnell</a:t>
            </a:r>
          </a:p>
          <a:p>
            <a:pPr marL="604519" lvl="1" indent="-302260" algn="l">
              <a:lnSpc>
                <a:spcPts val="3079"/>
              </a:lnSpc>
              <a:buFont typeface="Arial"/>
              <a:buChar char="•"/>
            </a:pPr>
            <a:r>
              <a:rPr lang="en-US" sz="2799" spc="53">
                <a:solidFill>
                  <a:srgbClr val="183B23"/>
                </a:solidFill>
                <a:latin typeface="Nourd"/>
                <a:ea typeface="Nourd"/>
                <a:cs typeface="Nourd"/>
                <a:sym typeface="Nourd"/>
              </a:rPr>
              <a:t>ICS Associate Principal</a:t>
            </a:r>
          </a:p>
          <a:p>
            <a:pPr algn="l">
              <a:lnSpc>
                <a:spcPts val="4731"/>
              </a:lnSpc>
            </a:pPr>
            <a:endParaRPr lang="en-US" sz="2799" spc="53">
              <a:solidFill>
                <a:srgbClr val="183B23"/>
              </a:solidFill>
              <a:latin typeface="Nourd"/>
              <a:ea typeface="Nourd"/>
              <a:cs typeface="Nourd"/>
              <a:sym typeface="Nourd"/>
            </a:endParaRPr>
          </a:p>
          <a:p>
            <a:pPr algn="l">
              <a:lnSpc>
                <a:spcPts val="4620"/>
              </a:lnSpc>
            </a:pPr>
            <a:r>
              <a:rPr lang="en-US" sz="4200" spc="79">
                <a:solidFill>
                  <a:srgbClr val="183B23"/>
                </a:solidFill>
                <a:latin typeface="Nourd"/>
                <a:ea typeface="Nourd"/>
                <a:cs typeface="Nourd"/>
                <a:sym typeface="Nourd"/>
              </a:rPr>
              <a:t>Matt Livingston</a:t>
            </a:r>
          </a:p>
          <a:p>
            <a:pPr marL="604519" lvl="1" indent="-302260" algn="l">
              <a:lnSpc>
                <a:spcPts val="3079"/>
              </a:lnSpc>
              <a:buFont typeface="Arial"/>
              <a:buChar char="•"/>
            </a:pPr>
            <a:r>
              <a:rPr lang="en-US" sz="2799" spc="53">
                <a:solidFill>
                  <a:srgbClr val="183B23"/>
                </a:solidFill>
                <a:latin typeface="Nourd"/>
                <a:ea typeface="Nourd"/>
                <a:cs typeface="Nourd"/>
                <a:sym typeface="Nourd"/>
              </a:rPr>
              <a:t>LWSD Director of Secondary Education - West Region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0" y="-1028700"/>
            <a:ext cx="18288000" cy="13310644"/>
          </a:xfrm>
          <a:custGeom>
            <a:avLst/>
            <a:gdLst/>
            <a:ahLst/>
            <a:cxnLst/>
            <a:rect l="l" t="t" r="r" b="b"/>
            <a:pathLst>
              <a:path w="18056123" h="12571576">
                <a:moveTo>
                  <a:pt x="0" y="0"/>
                </a:moveTo>
                <a:lnTo>
                  <a:pt x="18056123" y="0"/>
                </a:lnTo>
                <a:lnTo>
                  <a:pt x="18056123" y="12571576"/>
                </a:lnTo>
                <a:lnTo>
                  <a:pt x="0" y="12571576"/>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4560860" y="1277714"/>
            <a:ext cx="5685234" cy="1150124"/>
          </a:xfrm>
          <a:prstGeom prst="rect">
            <a:avLst/>
          </a:prstGeom>
        </p:spPr>
        <p:txBody>
          <a:bodyPr lIns="0" tIns="0" rIns="0" bIns="0" rtlCol="0" anchor="t">
            <a:spAutoFit/>
          </a:bodyPr>
          <a:lstStyle/>
          <a:p>
            <a:pPr algn="ctr">
              <a:lnSpc>
                <a:spcPts val="8867"/>
              </a:lnSpc>
              <a:spcBef>
                <a:spcPct val="0"/>
              </a:spcBef>
            </a:pPr>
            <a:r>
              <a:rPr lang="en-US" sz="8060" spc="153">
                <a:solidFill>
                  <a:srgbClr val="ECF5F7"/>
                </a:solidFill>
                <a:latin typeface="Nourd"/>
                <a:ea typeface="Nourd"/>
                <a:cs typeface="Nourd"/>
                <a:sym typeface="Nourd"/>
              </a:rPr>
              <a:t>What is IB?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898959" y="2199600"/>
            <a:ext cx="16737908" cy="3492499"/>
          </a:xfrm>
          <a:prstGeom prst="rect">
            <a:avLst/>
          </a:prstGeom>
        </p:spPr>
        <p:txBody>
          <a:bodyPr lIns="0" tIns="0" rIns="0" bIns="0" rtlCol="0" anchor="t">
            <a:spAutoFit/>
          </a:bodyPr>
          <a:lstStyle/>
          <a:p>
            <a:pPr algn="l">
              <a:lnSpc>
                <a:spcPts val="5499"/>
              </a:lnSpc>
              <a:spcBef>
                <a:spcPct val="0"/>
              </a:spcBef>
            </a:pPr>
            <a:r>
              <a:rPr lang="en-US" sz="4999" spc="94">
                <a:solidFill>
                  <a:srgbClr val="183B23"/>
                </a:solidFill>
                <a:latin typeface="Nourd"/>
                <a:ea typeface="Nourd"/>
                <a:cs typeface="Nourd"/>
                <a:sym typeface="Nourd"/>
              </a:rPr>
              <a:t>Develop </a:t>
            </a:r>
            <a:r>
              <a:rPr lang="en-US" sz="4999" spc="94">
                <a:solidFill>
                  <a:srgbClr val="2C649C"/>
                </a:solidFill>
                <a:latin typeface="Nourd"/>
                <a:ea typeface="Nourd"/>
                <a:cs typeface="Nourd"/>
                <a:sym typeface="Nourd"/>
              </a:rPr>
              <a:t>inquiring</a:t>
            </a:r>
            <a:r>
              <a:rPr lang="en-US" sz="4999" spc="94">
                <a:solidFill>
                  <a:srgbClr val="183B23"/>
                </a:solidFill>
                <a:latin typeface="Nourd"/>
                <a:ea typeface="Nourd"/>
                <a:cs typeface="Nourd"/>
                <a:sym typeface="Nourd"/>
              </a:rPr>
              <a:t>, knowledgeable and caring young people who help to create a better and more peaceful world through </a:t>
            </a:r>
            <a:r>
              <a:rPr lang="en-US" sz="4999" spc="94">
                <a:solidFill>
                  <a:srgbClr val="8D0000"/>
                </a:solidFill>
                <a:latin typeface="Nourd"/>
                <a:ea typeface="Nourd"/>
                <a:cs typeface="Nourd"/>
                <a:sym typeface="Nourd"/>
              </a:rPr>
              <a:t>intercultural</a:t>
            </a:r>
            <a:r>
              <a:rPr lang="en-US" sz="4999" spc="94">
                <a:solidFill>
                  <a:srgbClr val="183B23"/>
                </a:solidFill>
                <a:latin typeface="Nourd"/>
                <a:ea typeface="Nourd"/>
                <a:cs typeface="Nourd"/>
                <a:sym typeface="Nourd"/>
              </a:rPr>
              <a:t> understanding and respect.</a:t>
            </a:r>
          </a:p>
          <a:p>
            <a:pPr algn="l">
              <a:lnSpc>
                <a:spcPts val="5499"/>
              </a:lnSpc>
              <a:spcBef>
                <a:spcPct val="0"/>
              </a:spcBef>
            </a:pPr>
            <a:r>
              <a:rPr lang="en-US" sz="4999" spc="94">
                <a:solidFill>
                  <a:srgbClr val="183B23"/>
                </a:solidFill>
                <a:latin typeface="Nourd"/>
                <a:ea typeface="Nourd"/>
                <a:cs typeface="Nourd"/>
                <a:sym typeface="Nourd"/>
              </a:rPr>
              <a:t>Develop challenging programmes of </a:t>
            </a:r>
            <a:r>
              <a:rPr lang="en-US" sz="4999" spc="94">
                <a:solidFill>
                  <a:srgbClr val="8D0000"/>
                </a:solidFill>
                <a:latin typeface="Nourd"/>
                <a:ea typeface="Nourd"/>
                <a:cs typeface="Nourd"/>
                <a:sym typeface="Nourd"/>
              </a:rPr>
              <a:t>international</a:t>
            </a:r>
            <a:r>
              <a:rPr lang="en-US" sz="4999" spc="94">
                <a:solidFill>
                  <a:srgbClr val="183B23"/>
                </a:solidFill>
                <a:latin typeface="Nourd"/>
                <a:ea typeface="Nourd"/>
                <a:cs typeface="Nourd"/>
                <a:sym typeface="Nourd"/>
              </a:rPr>
              <a:t> education and </a:t>
            </a:r>
            <a:r>
              <a:rPr lang="en-US" sz="4999" spc="94">
                <a:solidFill>
                  <a:srgbClr val="39737C"/>
                </a:solidFill>
                <a:latin typeface="Nourd"/>
                <a:ea typeface="Nourd"/>
                <a:cs typeface="Nourd"/>
                <a:sym typeface="Nourd"/>
              </a:rPr>
              <a:t>rigorous</a:t>
            </a:r>
            <a:r>
              <a:rPr lang="en-US" sz="4999" spc="94">
                <a:solidFill>
                  <a:srgbClr val="183B23"/>
                </a:solidFill>
                <a:latin typeface="Nourd"/>
                <a:ea typeface="Nourd"/>
                <a:cs typeface="Nourd"/>
                <a:sym typeface="Nourd"/>
              </a:rPr>
              <a:t> </a:t>
            </a:r>
            <a:r>
              <a:rPr lang="en-US" sz="4999" spc="94">
                <a:solidFill>
                  <a:srgbClr val="39737C"/>
                </a:solidFill>
                <a:latin typeface="Nourd"/>
                <a:ea typeface="Nourd"/>
                <a:cs typeface="Nourd"/>
                <a:sym typeface="Nourd"/>
              </a:rPr>
              <a:t>assessment</a:t>
            </a:r>
            <a:r>
              <a:rPr lang="en-US" sz="4999" spc="94">
                <a:solidFill>
                  <a:srgbClr val="183B23"/>
                </a:solidFill>
                <a:latin typeface="Nourd"/>
                <a:ea typeface="Nourd"/>
                <a:cs typeface="Nourd"/>
                <a:sym typeface="Nourd"/>
              </a:rPr>
              <a:t>.</a:t>
            </a:r>
          </a:p>
        </p:txBody>
      </p:sp>
      <p:sp>
        <p:nvSpPr>
          <p:cNvPr id="3" name="TextBox 3"/>
          <p:cNvSpPr txBox="1"/>
          <p:nvPr/>
        </p:nvSpPr>
        <p:spPr>
          <a:xfrm>
            <a:off x="793053" y="1076325"/>
            <a:ext cx="4786432" cy="711199"/>
          </a:xfrm>
          <a:prstGeom prst="rect">
            <a:avLst/>
          </a:prstGeom>
        </p:spPr>
        <p:txBody>
          <a:bodyPr lIns="0" tIns="0" rIns="0" bIns="0" rtlCol="0" anchor="t">
            <a:spAutoFit/>
          </a:bodyPr>
          <a:lstStyle/>
          <a:p>
            <a:pPr algn="ctr">
              <a:lnSpc>
                <a:spcPts val="5499"/>
              </a:lnSpc>
              <a:spcBef>
                <a:spcPct val="0"/>
              </a:spcBef>
            </a:pPr>
            <a:r>
              <a:rPr lang="en-US" sz="4999" b="1" spc="94">
                <a:solidFill>
                  <a:srgbClr val="2C649C"/>
                </a:solidFill>
                <a:latin typeface="Nourd Bold"/>
                <a:ea typeface="Nourd Bold"/>
                <a:cs typeface="Nourd Bold"/>
                <a:sym typeface="Nourd Bold"/>
              </a:rPr>
              <a:t>The IB Mission</a:t>
            </a:r>
          </a:p>
        </p:txBody>
      </p:sp>
      <p:sp>
        <p:nvSpPr>
          <p:cNvPr id="4" name="TextBox 4"/>
          <p:cNvSpPr txBox="1"/>
          <p:nvPr/>
        </p:nvSpPr>
        <p:spPr>
          <a:xfrm>
            <a:off x="866217" y="6460018"/>
            <a:ext cx="3845600" cy="711199"/>
          </a:xfrm>
          <a:prstGeom prst="rect">
            <a:avLst/>
          </a:prstGeom>
        </p:spPr>
        <p:txBody>
          <a:bodyPr lIns="0" tIns="0" rIns="0" bIns="0" rtlCol="0" anchor="t">
            <a:spAutoFit/>
          </a:bodyPr>
          <a:lstStyle/>
          <a:p>
            <a:pPr algn="ctr">
              <a:lnSpc>
                <a:spcPts val="5499"/>
              </a:lnSpc>
              <a:spcBef>
                <a:spcPct val="0"/>
              </a:spcBef>
            </a:pPr>
            <a:r>
              <a:rPr lang="en-US" sz="4999" b="1" spc="94">
                <a:solidFill>
                  <a:srgbClr val="8D0000"/>
                </a:solidFill>
                <a:latin typeface="Nourd Bold"/>
                <a:ea typeface="Nourd Bold"/>
                <a:cs typeface="Nourd Bold"/>
                <a:sym typeface="Nourd Bold"/>
              </a:rPr>
              <a:t>ICS Mission</a:t>
            </a:r>
          </a:p>
        </p:txBody>
      </p:sp>
      <p:sp>
        <p:nvSpPr>
          <p:cNvPr id="5" name="TextBox 5"/>
          <p:cNvSpPr txBox="1"/>
          <p:nvPr/>
        </p:nvSpPr>
        <p:spPr>
          <a:xfrm>
            <a:off x="883730" y="7699763"/>
            <a:ext cx="16520540" cy="2101849"/>
          </a:xfrm>
          <a:prstGeom prst="rect">
            <a:avLst/>
          </a:prstGeom>
        </p:spPr>
        <p:txBody>
          <a:bodyPr lIns="0" tIns="0" rIns="0" bIns="0" rtlCol="0" anchor="t">
            <a:spAutoFit/>
          </a:bodyPr>
          <a:lstStyle/>
          <a:p>
            <a:pPr algn="l">
              <a:lnSpc>
                <a:spcPts val="5499"/>
              </a:lnSpc>
              <a:spcBef>
                <a:spcPct val="0"/>
              </a:spcBef>
            </a:pPr>
            <a:r>
              <a:rPr lang="en-US" sz="4999" spc="94">
                <a:solidFill>
                  <a:srgbClr val="183B23"/>
                </a:solidFill>
                <a:latin typeface="Nourd"/>
                <a:ea typeface="Nourd"/>
                <a:cs typeface="Nourd"/>
                <a:sym typeface="Nourd"/>
              </a:rPr>
              <a:t>The International Community School cultivates </a:t>
            </a:r>
            <a:r>
              <a:rPr lang="en-US" sz="4999" spc="94">
                <a:solidFill>
                  <a:srgbClr val="2C649C"/>
                </a:solidFill>
                <a:latin typeface="Nourd"/>
                <a:ea typeface="Nourd"/>
                <a:cs typeface="Nourd"/>
                <a:sym typeface="Nourd"/>
              </a:rPr>
              <a:t>curiosity</a:t>
            </a:r>
            <a:r>
              <a:rPr lang="en-US" sz="4999" spc="94">
                <a:solidFill>
                  <a:srgbClr val="183B23"/>
                </a:solidFill>
                <a:latin typeface="Nourd"/>
                <a:ea typeface="Nourd"/>
                <a:cs typeface="Nourd"/>
                <a:sym typeface="Nourd"/>
              </a:rPr>
              <a:t>, </a:t>
            </a:r>
            <a:r>
              <a:rPr lang="en-US" sz="4999" spc="94">
                <a:solidFill>
                  <a:srgbClr val="39737C"/>
                </a:solidFill>
                <a:latin typeface="Nourd"/>
                <a:ea typeface="Nourd"/>
                <a:cs typeface="Nourd"/>
                <a:sym typeface="Nourd"/>
              </a:rPr>
              <a:t>complex reasoning, problem solving</a:t>
            </a:r>
            <a:r>
              <a:rPr lang="en-US" sz="4999" spc="94">
                <a:solidFill>
                  <a:srgbClr val="183B23"/>
                </a:solidFill>
                <a:latin typeface="Nourd"/>
                <a:ea typeface="Nourd"/>
                <a:cs typeface="Nourd"/>
                <a:sym typeface="Nourd"/>
              </a:rPr>
              <a:t>, and </a:t>
            </a:r>
            <a:r>
              <a:rPr lang="en-US" sz="4999" spc="94">
                <a:solidFill>
                  <a:srgbClr val="8D0000"/>
                </a:solidFill>
                <a:latin typeface="Nourd"/>
                <a:ea typeface="Nourd"/>
                <a:cs typeface="Nourd"/>
                <a:sym typeface="Nourd"/>
              </a:rPr>
              <a:t>global</a:t>
            </a:r>
            <a:r>
              <a:rPr lang="en-US" sz="4999" spc="94">
                <a:solidFill>
                  <a:srgbClr val="183B23"/>
                </a:solidFill>
                <a:latin typeface="Nourd"/>
                <a:ea typeface="Nourd"/>
                <a:cs typeface="Nourd"/>
                <a:sym typeface="Nourd"/>
              </a:rPr>
              <a:t> </a:t>
            </a:r>
            <a:r>
              <a:rPr lang="en-US" sz="4999" spc="94">
                <a:solidFill>
                  <a:srgbClr val="8D0000"/>
                </a:solidFill>
                <a:latin typeface="Nourd"/>
                <a:ea typeface="Nourd"/>
                <a:cs typeface="Nourd"/>
                <a:sym typeface="Nourd"/>
              </a:rPr>
              <a:t>awareness</a:t>
            </a:r>
            <a:r>
              <a:rPr lang="en-US" sz="4999" spc="94">
                <a:solidFill>
                  <a:srgbClr val="183B23"/>
                </a:solidFill>
                <a:latin typeface="Nourd"/>
                <a:ea typeface="Nourd"/>
                <a:cs typeface="Nourd"/>
                <a:sym typeface="Nourd"/>
              </a:rPr>
              <a:t> in every student</a:t>
            </a:r>
          </a:p>
        </p:txBody>
      </p:sp>
      <p:sp>
        <p:nvSpPr>
          <p:cNvPr id="6" name="Freeform 6"/>
          <p:cNvSpPr/>
          <p:nvPr/>
        </p:nvSpPr>
        <p:spPr>
          <a:xfrm>
            <a:off x="11789106" y="220753"/>
            <a:ext cx="6329778" cy="1696521"/>
          </a:xfrm>
          <a:custGeom>
            <a:avLst/>
            <a:gdLst/>
            <a:ahLst/>
            <a:cxnLst/>
            <a:rect l="l" t="t" r="r" b="b"/>
            <a:pathLst>
              <a:path w="6329778" h="1696521">
                <a:moveTo>
                  <a:pt x="0" y="0"/>
                </a:moveTo>
                <a:lnTo>
                  <a:pt x="6329778" y="0"/>
                </a:lnTo>
                <a:lnTo>
                  <a:pt x="6329778" y="1696521"/>
                </a:lnTo>
                <a:lnTo>
                  <a:pt x="0" y="1696521"/>
                </a:lnTo>
                <a:lnTo>
                  <a:pt x="0" y="0"/>
                </a:lnTo>
                <a:close/>
              </a:path>
            </a:pathLst>
          </a:custGeom>
          <a:blipFill>
            <a:blip r:embed="rId3"/>
            <a:stretch>
              <a:fillRect/>
            </a:stretch>
          </a:blipFill>
        </p:spPr>
        <p:txBody>
          <a:bodyPr/>
          <a:lstStyle/>
          <a:p>
            <a:endParaRPr lang="en-US"/>
          </a:p>
        </p:txBody>
      </p:sp>
      <p:sp>
        <p:nvSpPr>
          <p:cNvPr id="7" name="Freeform 7"/>
          <p:cNvSpPr/>
          <p:nvPr/>
        </p:nvSpPr>
        <p:spPr>
          <a:xfrm>
            <a:off x="14953995" y="5536914"/>
            <a:ext cx="2682872" cy="2509783"/>
          </a:xfrm>
          <a:custGeom>
            <a:avLst/>
            <a:gdLst/>
            <a:ahLst/>
            <a:cxnLst/>
            <a:rect l="l" t="t" r="r" b="b"/>
            <a:pathLst>
              <a:path w="2682872" h="2509783">
                <a:moveTo>
                  <a:pt x="0" y="0"/>
                </a:moveTo>
                <a:lnTo>
                  <a:pt x="2682872" y="0"/>
                </a:lnTo>
                <a:lnTo>
                  <a:pt x="2682872" y="2509783"/>
                </a:lnTo>
                <a:lnTo>
                  <a:pt x="0" y="2509783"/>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0" y="0"/>
            <a:ext cx="10325721" cy="10287000"/>
          </a:xfrm>
          <a:custGeom>
            <a:avLst/>
            <a:gdLst/>
            <a:ahLst/>
            <a:cxnLst/>
            <a:rect l="l" t="t" r="r" b="b"/>
            <a:pathLst>
              <a:path w="10325721" h="10287000">
                <a:moveTo>
                  <a:pt x="0" y="0"/>
                </a:moveTo>
                <a:lnTo>
                  <a:pt x="10325721" y="0"/>
                </a:lnTo>
                <a:lnTo>
                  <a:pt x="10325721" y="10287000"/>
                </a:lnTo>
                <a:lnTo>
                  <a:pt x="0" y="10287000"/>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10672356" y="1095375"/>
            <a:ext cx="6157912" cy="982979"/>
          </a:xfrm>
          <a:prstGeom prst="rect">
            <a:avLst/>
          </a:prstGeom>
        </p:spPr>
        <p:txBody>
          <a:bodyPr lIns="0" tIns="0" rIns="0" bIns="0" rtlCol="0" anchor="t">
            <a:spAutoFit/>
          </a:bodyPr>
          <a:lstStyle/>
          <a:p>
            <a:pPr algn="ctr">
              <a:lnSpc>
                <a:spcPts val="7589"/>
              </a:lnSpc>
              <a:spcBef>
                <a:spcPct val="0"/>
              </a:spcBef>
            </a:pPr>
            <a:r>
              <a:rPr lang="en-US" sz="6899" spc="131">
                <a:solidFill>
                  <a:srgbClr val="183B23"/>
                </a:solidFill>
                <a:latin typeface="Nourd"/>
                <a:ea typeface="Nourd"/>
                <a:cs typeface="Nourd"/>
                <a:sym typeface="Nourd"/>
              </a:rPr>
              <a:t>IB Philosophies</a:t>
            </a:r>
          </a:p>
        </p:txBody>
      </p:sp>
      <p:sp>
        <p:nvSpPr>
          <p:cNvPr id="4" name="TextBox 4"/>
          <p:cNvSpPr txBox="1"/>
          <p:nvPr/>
        </p:nvSpPr>
        <p:spPr>
          <a:xfrm>
            <a:off x="10672356" y="3559319"/>
            <a:ext cx="7474633" cy="4187824"/>
          </a:xfrm>
          <a:prstGeom prst="rect">
            <a:avLst/>
          </a:prstGeom>
        </p:spPr>
        <p:txBody>
          <a:bodyPr lIns="0" tIns="0" rIns="0" bIns="0" rtlCol="0" anchor="t">
            <a:spAutoFit/>
          </a:bodyPr>
          <a:lstStyle/>
          <a:p>
            <a:pPr algn="ctr">
              <a:lnSpc>
                <a:spcPts val="5499"/>
              </a:lnSpc>
            </a:pPr>
            <a:r>
              <a:rPr lang="en-US" sz="4999" spc="94">
                <a:solidFill>
                  <a:srgbClr val="183B23"/>
                </a:solidFill>
                <a:latin typeface="Nourd"/>
                <a:ea typeface="Nourd"/>
                <a:cs typeface="Nourd"/>
                <a:sym typeface="Nourd"/>
              </a:rPr>
              <a:t>Learner Profile</a:t>
            </a:r>
          </a:p>
          <a:p>
            <a:pPr algn="ctr">
              <a:lnSpc>
                <a:spcPts val="5499"/>
              </a:lnSpc>
            </a:pPr>
            <a:endParaRPr lang="en-US" sz="4999" spc="94">
              <a:solidFill>
                <a:srgbClr val="183B23"/>
              </a:solidFill>
              <a:latin typeface="Nourd"/>
              <a:ea typeface="Nourd"/>
              <a:cs typeface="Nourd"/>
              <a:sym typeface="Nourd"/>
            </a:endParaRPr>
          </a:p>
          <a:p>
            <a:pPr algn="ctr">
              <a:lnSpc>
                <a:spcPts val="5499"/>
              </a:lnSpc>
            </a:pPr>
            <a:r>
              <a:rPr lang="en-US" sz="4999" spc="94">
                <a:solidFill>
                  <a:srgbClr val="183B23"/>
                </a:solidFill>
                <a:latin typeface="Nourd"/>
                <a:ea typeface="Nourd"/>
                <a:cs typeface="Nourd"/>
                <a:sym typeface="Nourd"/>
              </a:rPr>
              <a:t>International-Mindedness</a:t>
            </a:r>
          </a:p>
          <a:p>
            <a:pPr algn="ctr">
              <a:lnSpc>
                <a:spcPts val="5499"/>
              </a:lnSpc>
            </a:pPr>
            <a:endParaRPr lang="en-US" sz="4999" spc="94">
              <a:solidFill>
                <a:srgbClr val="183B23"/>
              </a:solidFill>
              <a:latin typeface="Nourd"/>
              <a:ea typeface="Nourd"/>
              <a:cs typeface="Nourd"/>
              <a:sym typeface="Nourd"/>
            </a:endParaRPr>
          </a:p>
          <a:p>
            <a:pPr algn="ctr">
              <a:lnSpc>
                <a:spcPts val="5499"/>
              </a:lnSpc>
            </a:pPr>
            <a:r>
              <a:rPr lang="en-US" sz="4999" spc="94">
                <a:solidFill>
                  <a:srgbClr val="183B23"/>
                </a:solidFill>
                <a:latin typeface="Nourd"/>
                <a:ea typeface="Nourd"/>
                <a:cs typeface="Nourd"/>
                <a:sym typeface="Nourd"/>
              </a:rPr>
              <a:t>Approaches to</a:t>
            </a:r>
          </a:p>
          <a:p>
            <a:pPr algn="ctr">
              <a:lnSpc>
                <a:spcPts val="5499"/>
              </a:lnSpc>
              <a:spcBef>
                <a:spcPct val="0"/>
              </a:spcBef>
            </a:pPr>
            <a:r>
              <a:rPr lang="en-US" sz="4999" spc="94">
                <a:solidFill>
                  <a:srgbClr val="183B23"/>
                </a:solidFill>
                <a:latin typeface="Nourd"/>
                <a:ea typeface="Nourd"/>
                <a:cs typeface="Nourd"/>
                <a:sym typeface="Nourd"/>
              </a:rPr>
              <a:t>Teaching &amp; Learning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304800" y="211137"/>
            <a:ext cx="17449800" cy="9781524"/>
          </a:xfrm>
          <a:prstGeom prst="rect">
            <a:avLst/>
          </a:prstGeom>
        </p:spPr>
        <p:txBody>
          <a:bodyPr wrap="square" lIns="0" tIns="0" rIns="0" bIns="0" rtlCol="0" anchor="t">
            <a:spAutoFit/>
          </a:bodyPr>
          <a:lstStyle/>
          <a:p>
            <a:pPr algn="l">
              <a:lnSpc>
                <a:spcPts val="5649"/>
              </a:lnSpc>
            </a:pPr>
            <a:endParaRPr lang="en-US" sz="4999" spc="94" dirty="0">
              <a:solidFill>
                <a:srgbClr val="000000"/>
              </a:solidFill>
              <a:latin typeface="Nourd"/>
              <a:ea typeface="Nourd"/>
              <a:cs typeface="Nourd"/>
              <a:sym typeface="Nourd"/>
            </a:endParaRPr>
          </a:p>
          <a:p>
            <a:pPr algn="l">
              <a:lnSpc>
                <a:spcPts val="5649"/>
              </a:lnSpc>
            </a:pPr>
            <a:r>
              <a:rPr lang="en-US" sz="4999" spc="94" dirty="0">
                <a:solidFill>
                  <a:schemeClr val="accent5">
                    <a:lumMod val="75000"/>
                  </a:schemeClr>
                </a:solidFill>
                <a:latin typeface="Nourd"/>
                <a:ea typeface="Nourd"/>
                <a:cs typeface="Nourd"/>
                <a:sym typeface="Nourd"/>
              </a:rPr>
              <a:t>IB Teaches Students to</a:t>
            </a:r>
            <a:endParaRPr lang="en-US" sz="1600" spc="94" dirty="0">
              <a:solidFill>
                <a:schemeClr val="accent5">
                  <a:lumMod val="75000"/>
                </a:schemeClr>
              </a:solidFill>
              <a:latin typeface="Nourd"/>
              <a:ea typeface="Nourd"/>
              <a:cs typeface="Nourd"/>
              <a:sym typeface="Nourd"/>
            </a:endParaRP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Ask thoughtful questions</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Think critically, creatively, conceptually and ethically</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Make links: across disciplines, between cultures and contexts</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Develop research skills: compare, validate, prioritize </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Communicate effectively</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Focus on process </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learn how to learn—self-management </a:t>
            </a:r>
          </a:p>
          <a:p>
            <a:pPr marL="1079488" lvl="1" indent="-539744" algn="l">
              <a:lnSpc>
                <a:spcPts val="7299"/>
              </a:lnSpc>
              <a:buFont typeface="Arial"/>
              <a:buChar char="•"/>
            </a:pPr>
            <a:r>
              <a:rPr lang="en-US" sz="4999" spc="94" dirty="0">
                <a:solidFill>
                  <a:srgbClr val="000000"/>
                </a:solidFill>
                <a:latin typeface="Nourd"/>
                <a:ea typeface="Nourd"/>
                <a:cs typeface="Nourd"/>
                <a:sym typeface="Nourd"/>
              </a:rPr>
              <a:t>Work collaboratively, form positive relationships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2084213" y="2041516"/>
            <a:ext cx="14630400" cy="8229600"/>
          </a:xfrm>
          <a:prstGeom prst="rect">
            <a:avLst/>
          </a:prstGeom>
        </p:spPr>
      </p:pic>
      <p:sp>
        <p:nvSpPr>
          <p:cNvPr id="3" name="TextBox 3"/>
          <p:cNvSpPr txBox="1"/>
          <p:nvPr/>
        </p:nvSpPr>
        <p:spPr>
          <a:xfrm>
            <a:off x="3200400" y="218606"/>
            <a:ext cx="12039599" cy="1744067"/>
          </a:xfrm>
          <a:prstGeom prst="rect">
            <a:avLst/>
          </a:prstGeom>
        </p:spPr>
        <p:txBody>
          <a:bodyPr wrap="square" lIns="0" tIns="0" rIns="0" bIns="0" rtlCol="0" anchor="t">
            <a:spAutoFit/>
          </a:bodyPr>
          <a:lstStyle/>
          <a:p>
            <a:pPr algn="ctr">
              <a:lnSpc>
                <a:spcPts val="6160"/>
              </a:lnSpc>
            </a:pPr>
            <a:r>
              <a:rPr lang="en-US" sz="5600" spc="106" dirty="0">
                <a:solidFill>
                  <a:srgbClr val="000000"/>
                </a:solidFill>
                <a:latin typeface="Nourd"/>
                <a:ea typeface="Nourd"/>
                <a:cs typeface="Nourd"/>
                <a:sym typeface="Nourd"/>
              </a:rPr>
              <a:t>Schoolwide IB: </a:t>
            </a:r>
          </a:p>
          <a:p>
            <a:pPr algn="l">
              <a:lnSpc>
                <a:spcPts val="3740"/>
              </a:lnSpc>
            </a:pPr>
            <a:r>
              <a:rPr lang="en-US" sz="3400" spc="64" dirty="0">
                <a:solidFill>
                  <a:srgbClr val="39737C"/>
                </a:solidFill>
                <a:latin typeface="Nourd"/>
                <a:ea typeface="Nourd"/>
                <a:cs typeface="Nourd"/>
                <a:sym typeface="Nourd"/>
              </a:rPr>
              <a:t>All students in a school take at least one IB course</a:t>
            </a:r>
          </a:p>
          <a:p>
            <a:pPr algn="l">
              <a:lnSpc>
                <a:spcPts val="3740"/>
              </a:lnSpc>
              <a:spcBef>
                <a:spcPct val="0"/>
              </a:spcBef>
            </a:pPr>
            <a:r>
              <a:rPr lang="en-US" sz="3400" spc="64" dirty="0">
                <a:solidFill>
                  <a:srgbClr val="39737C"/>
                </a:solidFill>
                <a:latin typeface="Nourd"/>
                <a:ea typeface="Nourd"/>
                <a:cs typeface="Nourd"/>
                <a:sym typeface="Nourd"/>
              </a:rPr>
              <a:t>Not an elite program for just the top students</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0" y="0"/>
            <a:ext cx="8653939" cy="10287000"/>
          </a:xfrm>
          <a:custGeom>
            <a:avLst/>
            <a:gdLst/>
            <a:ahLst/>
            <a:cxnLst/>
            <a:rect l="l" t="t" r="r" b="b"/>
            <a:pathLst>
              <a:path w="8653939" h="10287000">
                <a:moveTo>
                  <a:pt x="0" y="0"/>
                </a:moveTo>
                <a:lnTo>
                  <a:pt x="8653939" y="0"/>
                </a:lnTo>
                <a:lnTo>
                  <a:pt x="8653939"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4818337" y="0"/>
            <a:ext cx="13472276" cy="10287000"/>
          </a:xfrm>
          <a:custGeom>
            <a:avLst/>
            <a:gdLst/>
            <a:ahLst/>
            <a:cxnLst/>
            <a:rect l="l" t="t" r="r" b="b"/>
            <a:pathLst>
              <a:path w="13472276" h="10287000">
                <a:moveTo>
                  <a:pt x="0" y="0"/>
                </a:moveTo>
                <a:lnTo>
                  <a:pt x="13472276" y="0"/>
                </a:lnTo>
                <a:lnTo>
                  <a:pt x="13472276" y="10287000"/>
                </a:lnTo>
                <a:lnTo>
                  <a:pt x="0" y="10287000"/>
                </a:lnTo>
                <a:lnTo>
                  <a:pt x="0" y="0"/>
                </a:lnTo>
                <a:close/>
              </a:path>
            </a:pathLst>
          </a:custGeom>
          <a:blipFill>
            <a:blip r:embed="rId4"/>
            <a:stretch>
              <a:fillRect r="-13842"/>
            </a:stretch>
          </a:blipFill>
        </p:spPr>
        <p:txBody>
          <a:bodyPr/>
          <a:lstStyle/>
          <a:p>
            <a:endParaRPr lang="en-US"/>
          </a:p>
        </p:txBody>
      </p:sp>
      <p:sp>
        <p:nvSpPr>
          <p:cNvPr id="4" name="TextBox 4"/>
          <p:cNvSpPr txBox="1"/>
          <p:nvPr/>
        </p:nvSpPr>
        <p:spPr>
          <a:xfrm>
            <a:off x="9637126" y="1123950"/>
            <a:ext cx="7573209" cy="8540800"/>
          </a:xfrm>
          <a:prstGeom prst="rect">
            <a:avLst/>
          </a:prstGeom>
        </p:spPr>
        <p:txBody>
          <a:bodyPr lIns="0" tIns="0" rIns="0" bIns="0" rtlCol="0" anchor="t">
            <a:spAutoFit/>
          </a:bodyPr>
          <a:lstStyle/>
          <a:p>
            <a:pPr algn="ctr">
              <a:lnSpc>
                <a:spcPts val="10489"/>
              </a:lnSpc>
              <a:spcBef>
                <a:spcPct val="0"/>
              </a:spcBef>
            </a:pPr>
            <a:r>
              <a:rPr lang="en-US" sz="9535" spc="181" dirty="0">
                <a:solidFill>
                  <a:srgbClr val="183B23"/>
                </a:solidFill>
                <a:latin typeface="Nourd"/>
                <a:ea typeface="Nourd"/>
                <a:cs typeface="Nourd"/>
                <a:sym typeface="Nourd"/>
              </a:rPr>
              <a:t>ICS IB Pathways </a:t>
            </a:r>
          </a:p>
          <a:p>
            <a:pPr algn="ctr">
              <a:lnSpc>
                <a:spcPts val="7079"/>
              </a:lnSpc>
              <a:spcBef>
                <a:spcPct val="0"/>
              </a:spcBef>
            </a:pPr>
            <a:r>
              <a:rPr lang="en-US" sz="6436" spc="122" dirty="0">
                <a:solidFill>
                  <a:srgbClr val="183B23"/>
                </a:solidFill>
                <a:latin typeface="Nourd"/>
                <a:ea typeface="Nourd"/>
                <a:cs typeface="Nourd"/>
                <a:sym typeface="Nourd"/>
              </a:rPr>
              <a:t>Schoolwide IB</a:t>
            </a:r>
          </a:p>
          <a:p>
            <a:pPr algn="l">
              <a:lnSpc>
                <a:spcPts val="10489"/>
              </a:lnSpc>
              <a:spcBef>
                <a:spcPct val="0"/>
              </a:spcBef>
            </a:pPr>
            <a:endParaRPr lang="en-US" sz="6436" spc="122" dirty="0">
              <a:solidFill>
                <a:srgbClr val="183B23"/>
              </a:solidFill>
              <a:latin typeface="Nourd"/>
              <a:ea typeface="Nourd"/>
              <a:cs typeface="Nourd"/>
              <a:sym typeface="Nourd"/>
            </a:endParaRPr>
          </a:p>
          <a:p>
            <a:pPr marL="1381759" lvl="1" indent="-690880" algn="l">
              <a:lnSpc>
                <a:spcPts val="7039"/>
              </a:lnSpc>
              <a:spcBef>
                <a:spcPct val="0"/>
              </a:spcBef>
              <a:buAutoNum type="arabicPeriod"/>
            </a:pPr>
            <a:r>
              <a:rPr lang="en-US" sz="6399" spc="121" dirty="0">
                <a:solidFill>
                  <a:srgbClr val="183B23"/>
                </a:solidFill>
                <a:latin typeface="Nourd"/>
                <a:ea typeface="Nourd"/>
                <a:cs typeface="Nourd"/>
                <a:sym typeface="Nourd"/>
              </a:rPr>
              <a:t>Full Diploma </a:t>
            </a:r>
            <a:r>
              <a:rPr lang="en-US" sz="6399" spc="121" dirty="0" err="1">
                <a:solidFill>
                  <a:srgbClr val="183B23"/>
                </a:solidFill>
                <a:latin typeface="Nourd"/>
                <a:ea typeface="Nourd"/>
                <a:cs typeface="Nourd"/>
                <a:sym typeface="Nourd"/>
              </a:rPr>
              <a:t>Programme</a:t>
            </a:r>
            <a:endParaRPr lang="en-US" sz="6399" spc="121" dirty="0">
              <a:solidFill>
                <a:srgbClr val="183B23"/>
              </a:solidFill>
              <a:latin typeface="Nourd"/>
              <a:ea typeface="Nourd"/>
              <a:cs typeface="Nourd"/>
              <a:sym typeface="Nourd"/>
            </a:endParaRPr>
          </a:p>
          <a:p>
            <a:pPr algn="l">
              <a:lnSpc>
                <a:spcPts val="7039"/>
              </a:lnSpc>
              <a:spcBef>
                <a:spcPct val="0"/>
              </a:spcBef>
            </a:pPr>
            <a:r>
              <a:rPr lang="en-US" sz="6399" spc="121" dirty="0">
                <a:solidFill>
                  <a:srgbClr val="183B23"/>
                </a:solidFill>
                <a:latin typeface="Nourd"/>
                <a:ea typeface="Nourd"/>
                <a:cs typeface="Nourd"/>
                <a:sym typeface="Nourd"/>
              </a:rPr>
              <a:t> </a:t>
            </a:r>
          </a:p>
          <a:p>
            <a:pPr marL="690879" lvl="1" algn="l">
              <a:lnSpc>
                <a:spcPts val="7039"/>
              </a:lnSpc>
              <a:spcBef>
                <a:spcPct val="0"/>
              </a:spcBef>
            </a:pPr>
            <a:r>
              <a:rPr lang="en-US" sz="6399" spc="121" dirty="0">
                <a:solidFill>
                  <a:srgbClr val="183B23"/>
                </a:solidFill>
                <a:latin typeface="Nourd"/>
                <a:ea typeface="Nourd"/>
                <a:cs typeface="Nourd"/>
                <a:sym typeface="Nourd"/>
              </a:rPr>
              <a:t>2. IB Courses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882572" y="437852"/>
            <a:ext cx="11480303" cy="6224231"/>
          </a:xfrm>
          <a:prstGeom prst="rect">
            <a:avLst/>
          </a:prstGeom>
        </p:spPr>
        <p:txBody>
          <a:bodyPr lIns="0" tIns="0" rIns="0" bIns="0" rtlCol="0" anchor="t">
            <a:spAutoFit/>
          </a:bodyPr>
          <a:lstStyle/>
          <a:p>
            <a:pPr algn="l">
              <a:lnSpc>
                <a:spcPts val="6981"/>
              </a:lnSpc>
            </a:pPr>
            <a:r>
              <a:rPr lang="en-US" sz="6346" b="1" spc="120">
                <a:solidFill>
                  <a:srgbClr val="183B23"/>
                </a:solidFill>
                <a:latin typeface="Nourd Bold"/>
                <a:ea typeface="Nourd Bold"/>
                <a:cs typeface="Nourd Bold"/>
                <a:sym typeface="Nourd Bold"/>
              </a:rPr>
              <a:t>IB DP Students:</a:t>
            </a:r>
          </a:p>
          <a:p>
            <a:pPr marL="1370297" lvl="1" indent="-685148" algn="l">
              <a:lnSpc>
                <a:spcPts val="6981"/>
              </a:lnSpc>
              <a:buFont typeface="Arial"/>
              <a:buChar char="•"/>
            </a:pPr>
            <a:r>
              <a:rPr lang="en-US" sz="6346" spc="120">
                <a:solidFill>
                  <a:srgbClr val="183B23"/>
                </a:solidFill>
                <a:latin typeface="Nourd"/>
                <a:ea typeface="Nourd"/>
                <a:cs typeface="Nourd"/>
                <a:sym typeface="Nourd"/>
              </a:rPr>
              <a:t>Take 6 2-year courses plus the IB Core</a:t>
            </a:r>
          </a:p>
          <a:p>
            <a:pPr marL="1370297" lvl="1" indent="-685148" algn="l">
              <a:lnSpc>
                <a:spcPts val="6981"/>
              </a:lnSpc>
              <a:buFont typeface="Arial"/>
              <a:buChar char="•"/>
            </a:pPr>
            <a:r>
              <a:rPr lang="en-US" sz="6346" spc="120">
                <a:solidFill>
                  <a:srgbClr val="183B23"/>
                </a:solidFill>
                <a:latin typeface="Nourd"/>
                <a:ea typeface="Nourd"/>
                <a:cs typeface="Nourd"/>
                <a:sym typeface="Nourd"/>
              </a:rPr>
              <a:t>State graduation requirements waived </a:t>
            </a:r>
          </a:p>
          <a:p>
            <a:pPr algn="l">
              <a:lnSpc>
                <a:spcPts val="6981"/>
              </a:lnSpc>
            </a:pPr>
            <a:endParaRPr lang="en-US" sz="6346" spc="120">
              <a:solidFill>
                <a:srgbClr val="183B23"/>
              </a:solidFill>
              <a:latin typeface="Nourd"/>
              <a:ea typeface="Nourd"/>
              <a:cs typeface="Nourd"/>
              <a:sym typeface="Nourd"/>
            </a:endParaRPr>
          </a:p>
          <a:p>
            <a:pPr algn="l">
              <a:lnSpc>
                <a:spcPts val="6981"/>
              </a:lnSpc>
            </a:pPr>
            <a:endParaRPr lang="en-US" sz="6346" spc="120">
              <a:solidFill>
                <a:srgbClr val="183B23"/>
              </a:solidFill>
              <a:latin typeface="Nourd"/>
              <a:ea typeface="Nourd"/>
              <a:cs typeface="Nourd"/>
              <a:sym typeface="Nourd"/>
            </a:endParaRPr>
          </a:p>
        </p:txBody>
      </p:sp>
      <p:sp>
        <p:nvSpPr>
          <p:cNvPr id="3" name="Freeform 3"/>
          <p:cNvSpPr/>
          <p:nvPr/>
        </p:nvSpPr>
        <p:spPr>
          <a:xfrm>
            <a:off x="13684494" y="399565"/>
            <a:ext cx="4026983" cy="4019805"/>
          </a:xfrm>
          <a:custGeom>
            <a:avLst/>
            <a:gdLst/>
            <a:ahLst/>
            <a:cxnLst/>
            <a:rect l="l" t="t" r="r" b="b"/>
            <a:pathLst>
              <a:path w="4026983" h="4019805">
                <a:moveTo>
                  <a:pt x="0" y="0"/>
                </a:moveTo>
                <a:lnTo>
                  <a:pt x="4026983" y="0"/>
                </a:lnTo>
                <a:lnTo>
                  <a:pt x="4026983" y="4019805"/>
                </a:lnTo>
                <a:lnTo>
                  <a:pt x="0" y="4019805"/>
                </a:lnTo>
                <a:lnTo>
                  <a:pt x="0" y="0"/>
                </a:lnTo>
                <a:close/>
              </a:path>
            </a:pathLst>
          </a:custGeom>
          <a:blipFill>
            <a:blip r:embed="rId3"/>
            <a:stretch>
              <a:fillRect/>
            </a:stretch>
          </a:blipFill>
        </p:spPr>
        <p:txBody>
          <a:bodyPr/>
          <a:lstStyle/>
          <a:p>
            <a:endParaRPr lang="en-US"/>
          </a:p>
        </p:txBody>
      </p:sp>
      <p:sp>
        <p:nvSpPr>
          <p:cNvPr id="4" name="Freeform 4"/>
          <p:cNvSpPr/>
          <p:nvPr/>
        </p:nvSpPr>
        <p:spPr>
          <a:xfrm>
            <a:off x="403314" y="5302373"/>
            <a:ext cx="6099384" cy="5316575"/>
          </a:xfrm>
          <a:custGeom>
            <a:avLst/>
            <a:gdLst/>
            <a:ahLst/>
            <a:cxnLst/>
            <a:rect l="l" t="t" r="r" b="b"/>
            <a:pathLst>
              <a:path w="6099384" h="5316575">
                <a:moveTo>
                  <a:pt x="0" y="0"/>
                </a:moveTo>
                <a:lnTo>
                  <a:pt x="6099384" y="0"/>
                </a:lnTo>
                <a:lnTo>
                  <a:pt x="6099384" y="5316575"/>
                </a:lnTo>
                <a:lnTo>
                  <a:pt x="0" y="5316575"/>
                </a:lnTo>
                <a:lnTo>
                  <a:pt x="0" y="0"/>
                </a:lnTo>
                <a:close/>
              </a:path>
            </a:pathLst>
          </a:custGeom>
          <a:blipFill>
            <a:blip r:embed="rId4"/>
            <a:stretch>
              <a:fillRect/>
            </a:stretch>
          </a:blipFill>
        </p:spPr>
        <p:txBody>
          <a:bodyPr/>
          <a:lstStyle/>
          <a:p>
            <a:endParaRPr lang="en-US"/>
          </a:p>
        </p:txBody>
      </p:sp>
      <p:grpSp>
        <p:nvGrpSpPr>
          <p:cNvPr id="5" name="Group 5"/>
          <p:cNvGrpSpPr/>
          <p:nvPr/>
        </p:nvGrpSpPr>
        <p:grpSpPr>
          <a:xfrm rot="-5400000">
            <a:off x="2705577" y="6542928"/>
            <a:ext cx="3297739" cy="4536555"/>
            <a:chOff x="0" y="0"/>
            <a:chExt cx="571500" cy="786188"/>
          </a:xfrm>
        </p:grpSpPr>
        <p:sp>
          <p:nvSpPr>
            <p:cNvPr id="6" name="Freeform 6"/>
            <p:cNvSpPr/>
            <p:nvPr/>
          </p:nvSpPr>
          <p:spPr>
            <a:xfrm>
              <a:off x="0" y="0"/>
              <a:ext cx="571500" cy="786188"/>
            </a:xfrm>
            <a:custGeom>
              <a:avLst/>
              <a:gdLst/>
              <a:ahLst/>
              <a:cxnLst/>
              <a:rect l="l" t="t" r="r" b="b"/>
              <a:pathLst>
                <a:path w="571500" h="786188">
                  <a:moveTo>
                    <a:pt x="571500" y="786188"/>
                  </a:moveTo>
                  <a:lnTo>
                    <a:pt x="0" y="786188"/>
                  </a:lnTo>
                  <a:lnTo>
                    <a:pt x="0" y="0"/>
                  </a:lnTo>
                  <a:lnTo>
                    <a:pt x="571500" y="786188"/>
                  </a:lnTo>
                  <a:close/>
                </a:path>
              </a:pathLst>
            </a:custGeom>
            <a:solidFill>
              <a:srgbClr val="F6F3EF"/>
            </a:solidFill>
          </p:spPr>
          <p:txBody>
            <a:bodyPr/>
            <a:lstStyle/>
            <a:p>
              <a:endParaRPr lang="en-US"/>
            </a:p>
          </p:txBody>
        </p:sp>
        <p:sp>
          <p:nvSpPr>
            <p:cNvPr id="7" name="TextBox 7"/>
            <p:cNvSpPr txBox="1"/>
            <p:nvPr/>
          </p:nvSpPr>
          <p:spPr>
            <a:xfrm>
              <a:off x="0" y="316894"/>
              <a:ext cx="285750" cy="467621"/>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6502698" y="5478444"/>
            <a:ext cx="11480303" cy="5348605"/>
          </a:xfrm>
          <a:prstGeom prst="rect">
            <a:avLst/>
          </a:prstGeom>
        </p:spPr>
        <p:txBody>
          <a:bodyPr lIns="0" tIns="0" rIns="0" bIns="0" rtlCol="0" anchor="t">
            <a:spAutoFit/>
          </a:bodyPr>
          <a:lstStyle/>
          <a:p>
            <a:pPr algn="ctr">
              <a:lnSpc>
                <a:spcPts val="7039"/>
              </a:lnSpc>
              <a:spcBef>
                <a:spcPct val="0"/>
              </a:spcBef>
            </a:pPr>
            <a:r>
              <a:rPr lang="en-US" sz="6399" b="1" spc="121">
                <a:solidFill>
                  <a:srgbClr val="183B23"/>
                </a:solidFill>
                <a:latin typeface="Nourd Bold"/>
                <a:ea typeface="Nourd Bold"/>
                <a:cs typeface="Nourd Bold"/>
                <a:sym typeface="Nourd Bold"/>
              </a:rPr>
              <a:t>IB Course Students:</a:t>
            </a:r>
          </a:p>
          <a:p>
            <a:pPr marL="1381759" lvl="1" indent="-690880" algn="ctr">
              <a:lnSpc>
                <a:spcPts val="7039"/>
              </a:lnSpc>
              <a:spcBef>
                <a:spcPct val="0"/>
              </a:spcBef>
              <a:buFont typeface="Arial"/>
              <a:buChar char="•"/>
            </a:pPr>
            <a:r>
              <a:rPr lang="en-US" sz="6399" spc="121">
                <a:solidFill>
                  <a:srgbClr val="183B23"/>
                </a:solidFill>
                <a:latin typeface="Nourd"/>
                <a:ea typeface="Nourd"/>
                <a:cs typeface="Nourd"/>
                <a:sym typeface="Nourd"/>
              </a:rPr>
              <a:t>Build schedule with ICS courses</a:t>
            </a:r>
          </a:p>
          <a:p>
            <a:pPr marL="1381759" lvl="1" indent="-690880" algn="ctr">
              <a:lnSpc>
                <a:spcPts val="7039"/>
              </a:lnSpc>
              <a:spcBef>
                <a:spcPct val="0"/>
              </a:spcBef>
              <a:buFont typeface="Arial"/>
              <a:buChar char="•"/>
            </a:pPr>
            <a:r>
              <a:rPr lang="en-US" sz="6399" spc="121">
                <a:solidFill>
                  <a:srgbClr val="183B23"/>
                </a:solidFill>
                <a:latin typeface="Nourd"/>
                <a:ea typeface="Nourd"/>
                <a:cs typeface="Nourd"/>
                <a:sym typeface="Nourd"/>
              </a:rPr>
              <a:t>Many subjects will only offer IB courses</a:t>
            </a:r>
          </a:p>
          <a:p>
            <a:pPr algn="ctr">
              <a:lnSpc>
                <a:spcPts val="7039"/>
              </a:lnSpc>
              <a:spcBef>
                <a:spcPct val="0"/>
              </a:spcBef>
            </a:pPr>
            <a:endParaRPr lang="en-US" sz="6399" spc="121">
              <a:solidFill>
                <a:srgbClr val="183B23"/>
              </a:solidFill>
              <a:latin typeface="Nourd"/>
              <a:ea typeface="Nourd"/>
              <a:cs typeface="Nourd"/>
              <a:sym typeface="Nour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227291" y="2245545"/>
          <a:ext cx="16230600" cy="7391400"/>
        </p:xfrm>
        <a:graphic>
          <a:graphicData uri="http://schemas.openxmlformats.org/drawingml/2006/table">
            <a:tbl>
              <a:tblPr/>
              <a:tblGrid>
                <a:gridCol w="7996535">
                  <a:extLst>
                    <a:ext uri="{9D8B030D-6E8A-4147-A177-3AD203B41FA5}">
                      <a16:colId xmlns:a16="http://schemas.microsoft.com/office/drawing/2014/main" val="20000"/>
                    </a:ext>
                  </a:extLst>
                </a:gridCol>
                <a:gridCol w="8234065">
                  <a:extLst>
                    <a:ext uri="{9D8B030D-6E8A-4147-A177-3AD203B41FA5}">
                      <a16:colId xmlns:a16="http://schemas.microsoft.com/office/drawing/2014/main" val="20001"/>
                    </a:ext>
                  </a:extLst>
                </a:gridCol>
              </a:tblGrid>
              <a:tr h="1187220">
                <a:tc>
                  <a:txBody>
                    <a:bodyPr/>
                    <a:lstStyle/>
                    <a:p>
                      <a:pPr algn="ctr">
                        <a:lnSpc>
                          <a:spcPts val="5740"/>
                        </a:lnSpc>
                        <a:defRPr/>
                      </a:pPr>
                      <a:r>
                        <a:rPr lang="en-US" sz="4100" b="1">
                          <a:solidFill>
                            <a:srgbClr val="000000"/>
                          </a:solidFill>
                          <a:latin typeface="Nourd Bold"/>
                          <a:ea typeface="Nourd Bold"/>
                          <a:cs typeface="Nourd Bold"/>
                          <a:sym typeface="Nourd Bold"/>
                        </a:rPr>
                        <a:t>HL</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CDD6FF"/>
                    </a:solidFill>
                  </a:tcPr>
                </a:tc>
                <a:tc>
                  <a:txBody>
                    <a:bodyPr/>
                    <a:lstStyle/>
                    <a:p>
                      <a:pPr algn="ctr">
                        <a:lnSpc>
                          <a:spcPts val="5740"/>
                        </a:lnSpc>
                        <a:defRPr/>
                      </a:pPr>
                      <a:r>
                        <a:rPr lang="en-US" sz="4100" b="1">
                          <a:solidFill>
                            <a:srgbClr val="000000"/>
                          </a:solidFill>
                          <a:latin typeface="Nourd Bold"/>
                          <a:ea typeface="Nourd Bold"/>
                          <a:cs typeface="Nourd Bold"/>
                          <a:sym typeface="Nourd Bold"/>
                        </a:rPr>
                        <a:t>SL</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CDD6FF"/>
                    </a:solidFill>
                  </a:tcPr>
                </a:tc>
                <a:extLst>
                  <a:ext uri="{0D108BD9-81ED-4DB2-BD59-A6C34878D82A}">
                    <a16:rowId xmlns:a16="http://schemas.microsoft.com/office/drawing/2014/main" val="10000"/>
                  </a:ext>
                </a:extLst>
              </a:tr>
              <a:tr h="1914870">
                <a:tc>
                  <a:txBody>
                    <a:bodyPr/>
                    <a:lstStyle/>
                    <a:p>
                      <a:pPr algn="ctr">
                        <a:lnSpc>
                          <a:spcPts val="5740"/>
                        </a:lnSpc>
                        <a:defRPr/>
                      </a:pPr>
                      <a:r>
                        <a:rPr lang="en-US" sz="4100">
                          <a:solidFill>
                            <a:srgbClr val="000000"/>
                          </a:solidFill>
                          <a:latin typeface="Nourd"/>
                          <a:ea typeface="Nourd"/>
                          <a:cs typeface="Nourd"/>
                          <a:sym typeface="Nourd"/>
                        </a:rPr>
                        <a:t>2-years</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5740"/>
                        </a:lnSpc>
                        <a:defRPr/>
                      </a:pPr>
                      <a:r>
                        <a:rPr lang="en-US" sz="4100">
                          <a:solidFill>
                            <a:srgbClr val="000000"/>
                          </a:solidFill>
                          <a:latin typeface="Nourd"/>
                          <a:ea typeface="Nourd"/>
                          <a:cs typeface="Nourd"/>
                          <a:sym typeface="Nourd"/>
                        </a:rPr>
                        <a:t>most 2-years</a:t>
                      </a:r>
                      <a:endParaRPr lang="en-US" sz="1100"/>
                    </a:p>
                    <a:p>
                      <a:pPr algn="ctr">
                        <a:lnSpc>
                          <a:spcPts val="5740"/>
                        </a:lnSpc>
                      </a:pPr>
                      <a:r>
                        <a:rPr lang="en-US" sz="4100">
                          <a:solidFill>
                            <a:srgbClr val="000000"/>
                          </a:solidFill>
                          <a:latin typeface="Nourd"/>
                          <a:ea typeface="Nourd"/>
                          <a:cs typeface="Nourd"/>
                          <a:sym typeface="Nourd"/>
                        </a:rPr>
                        <a:t>some 1-year</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1"/>
                  </a:ext>
                </a:extLst>
              </a:tr>
              <a:tr h="1187220">
                <a:tc>
                  <a:txBody>
                    <a:bodyPr/>
                    <a:lstStyle/>
                    <a:p>
                      <a:pPr algn="ctr">
                        <a:lnSpc>
                          <a:spcPts val="5740"/>
                        </a:lnSpc>
                        <a:defRPr/>
                      </a:pPr>
                      <a:r>
                        <a:rPr lang="en-US" sz="4100">
                          <a:solidFill>
                            <a:srgbClr val="000000"/>
                          </a:solidFill>
                          <a:latin typeface="Nourd"/>
                          <a:ea typeface="Nourd"/>
                          <a:cs typeface="Nourd"/>
                          <a:sym typeface="Nourd"/>
                        </a:rPr>
                        <a:t>240+ hours</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5740"/>
                        </a:lnSpc>
                        <a:defRPr/>
                      </a:pPr>
                      <a:r>
                        <a:rPr lang="en-US" sz="4100">
                          <a:solidFill>
                            <a:srgbClr val="000000"/>
                          </a:solidFill>
                          <a:latin typeface="Nourd"/>
                          <a:ea typeface="Nourd"/>
                          <a:cs typeface="Nourd"/>
                          <a:sym typeface="Nourd"/>
                        </a:rPr>
                        <a:t>150+ hours</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2"/>
                  </a:ext>
                </a:extLst>
              </a:tr>
              <a:tr h="1914870">
                <a:tc>
                  <a:txBody>
                    <a:bodyPr/>
                    <a:lstStyle/>
                    <a:p>
                      <a:pPr algn="ctr">
                        <a:lnSpc>
                          <a:spcPts val="5460"/>
                        </a:lnSpc>
                        <a:defRPr/>
                      </a:pPr>
                      <a:r>
                        <a:rPr lang="en-US" sz="3900">
                          <a:solidFill>
                            <a:srgbClr val="000000"/>
                          </a:solidFill>
                          <a:latin typeface="Nourd"/>
                          <a:ea typeface="Nourd"/>
                          <a:cs typeface="Nourd"/>
                          <a:sym typeface="Nourd"/>
                        </a:rPr>
                        <a:t>More content/depth</a:t>
                      </a:r>
                      <a:endParaRPr lang="en-US" sz="1100"/>
                    </a:p>
                    <a:p>
                      <a:pPr algn="ctr">
                        <a:lnSpc>
                          <a:spcPts val="5460"/>
                        </a:lnSpc>
                      </a:pPr>
                      <a:r>
                        <a:rPr lang="en-US" sz="3900">
                          <a:solidFill>
                            <a:srgbClr val="000000"/>
                          </a:solidFill>
                          <a:latin typeface="Nourd"/>
                          <a:ea typeface="Nourd"/>
                          <a:cs typeface="Nourd"/>
                          <a:sym typeface="Nourd"/>
                        </a:rPr>
                        <a:t>some extra assessment</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5740"/>
                        </a:lnSpc>
                        <a:defRPr/>
                      </a:pPr>
                      <a:r>
                        <a:rPr lang="en-US" sz="4100">
                          <a:solidFill>
                            <a:srgbClr val="000000"/>
                          </a:solidFill>
                          <a:latin typeface="Nourd"/>
                          <a:ea typeface="Nourd"/>
                          <a:cs typeface="Nourd"/>
                          <a:sym typeface="Nourd"/>
                        </a:rPr>
                        <a:t>Still rigorous, but less content/depth</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3"/>
                  </a:ext>
                </a:extLst>
              </a:tr>
              <a:tr h="1187220">
                <a:tc>
                  <a:txBody>
                    <a:bodyPr/>
                    <a:lstStyle/>
                    <a:p>
                      <a:pPr algn="ctr">
                        <a:lnSpc>
                          <a:spcPts val="5740"/>
                        </a:lnSpc>
                        <a:defRPr/>
                      </a:pPr>
                      <a:r>
                        <a:rPr lang="en-US" sz="4100">
                          <a:solidFill>
                            <a:srgbClr val="000000"/>
                          </a:solidFill>
                          <a:latin typeface="Nourd"/>
                          <a:ea typeface="Nourd"/>
                          <a:cs typeface="Nourd"/>
                          <a:sym typeface="Nourd"/>
                        </a:rPr>
                        <a:t>More than an AP class </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5740"/>
                        </a:lnSpc>
                        <a:defRPr/>
                      </a:pPr>
                      <a:r>
                        <a:rPr lang="en-US" sz="4100">
                          <a:solidFill>
                            <a:srgbClr val="000000"/>
                          </a:solidFill>
                          <a:latin typeface="Nourd"/>
                          <a:ea typeface="Nourd"/>
                          <a:cs typeface="Nourd"/>
                          <a:sym typeface="Nourd"/>
                        </a:rPr>
                        <a:t>Equivalent to AP class</a:t>
                      </a:r>
                      <a:endParaRPr lang="en-US" sz="1100"/>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TextBox 3"/>
          <p:cNvSpPr txBox="1"/>
          <p:nvPr/>
        </p:nvSpPr>
        <p:spPr>
          <a:xfrm>
            <a:off x="0" y="149860"/>
            <a:ext cx="18288000" cy="1805305"/>
          </a:xfrm>
          <a:prstGeom prst="rect">
            <a:avLst/>
          </a:prstGeom>
        </p:spPr>
        <p:txBody>
          <a:bodyPr lIns="0" tIns="0" rIns="0" bIns="0" rtlCol="0" anchor="t">
            <a:spAutoFit/>
          </a:bodyPr>
          <a:lstStyle/>
          <a:p>
            <a:pPr algn="ctr">
              <a:lnSpc>
                <a:spcPts val="7039"/>
              </a:lnSpc>
              <a:spcBef>
                <a:spcPct val="0"/>
              </a:spcBef>
            </a:pPr>
            <a:r>
              <a:rPr lang="en-US" sz="6399" spc="121">
                <a:solidFill>
                  <a:srgbClr val="183B23"/>
                </a:solidFill>
                <a:latin typeface="Nourd"/>
                <a:ea typeface="Nourd"/>
                <a:cs typeface="Nourd"/>
                <a:sym typeface="Nourd"/>
              </a:rPr>
              <a:t>Difference between Higher Level (HL) and Standard Level (SL)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161366335"/>
              </p:ext>
            </p:extLst>
          </p:nvPr>
        </p:nvGraphicFramePr>
        <p:xfrm>
          <a:off x="1157116" y="63847"/>
          <a:ext cx="15911684" cy="10626731"/>
        </p:xfrm>
        <a:graphic>
          <a:graphicData uri="http://schemas.openxmlformats.org/drawingml/2006/table">
            <a:tbl>
              <a:tblPr/>
              <a:tblGrid>
                <a:gridCol w="5711886">
                  <a:extLst>
                    <a:ext uri="{9D8B030D-6E8A-4147-A177-3AD203B41FA5}">
                      <a16:colId xmlns:a16="http://schemas.microsoft.com/office/drawing/2014/main" val="20000"/>
                    </a:ext>
                  </a:extLst>
                </a:gridCol>
                <a:gridCol w="10199798">
                  <a:extLst>
                    <a:ext uri="{9D8B030D-6E8A-4147-A177-3AD203B41FA5}">
                      <a16:colId xmlns:a16="http://schemas.microsoft.com/office/drawing/2014/main" val="20001"/>
                    </a:ext>
                  </a:extLst>
                </a:gridCol>
              </a:tblGrid>
              <a:tr h="1498883">
                <a:tc>
                  <a:txBody>
                    <a:bodyPr/>
                    <a:lstStyle/>
                    <a:p>
                      <a:pPr algn="ctr">
                        <a:lnSpc>
                          <a:spcPts val="5039"/>
                        </a:lnSpc>
                        <a:defRPr/>
                      </a:pPr>
                      <a:r>
                        <a:rPr lang="en-US" sz="3599" b="1">
                          <a:solidFill>
                            <a:srgbClr val="FFFFFF"/>
                          </a:solidFill>
                          <a:latin typeface="Nourd Bold"/>
                          <a:ea typeface="Nourd Bold"/>
                          <a:cs typeface="Nourd Bold"/>
                          <a:sym typeface="Nourd Bold"/>
                        </a:rPr>
                        <a:t>IB Subjects</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99ACFF"/>
                    </a:solidFill>
                  </a:tcPr>
                </a:tc>
                <a:tc>
                  <a:txBody>
                    <a:bodyPr/>
                    <a:lstStyle/>
                    <a:p>
                      <a:pPr algn="ctr">
                        <a:lnSpc>
                          <a:spcPts val="4759"/>
                        </a:lnSpc>
                        <a:defRPr/>
                      </a:pPr>
                      <a:r>
                        <a:rPr lang="en-US" sz="3399" b="1" dirty="0">
                          <a:solidFill>
                            <a:srgbClr val="FFFFFF"/>
                          </a:solidFill>
                          <a:latin typeface="Nourd Bold"/>
                          <a:ea typeface="Nourd Bold"/>
                          <a:cs typeface="Nourd Bold"/>
                          <a:sym typeface="Nourd Bold"/>
                        </a:rPr>
                        <a:t>Courses at ICS (class of 2029 onwards): Choose 1 in each subject</a:t>
                      </a:r>
                      <a:endParaRPr lang="en-US" sz="11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99ACFF"/>
                    </a:solidFill>
                  </a:tcPr>
                </a:tc>
                <a:extLst>
                  <a:ext uri="{0D108BD9-81ED-4DB2-BD59-A6C34878D82A}">
                    <a16:rowId xmlns:a16="http://schemas.microsoft.com/office/drawing/2014/main" val="10000"/>
                  </a:ext>
                </a:extLst>
              </a:tr>
              <a:tr h="1003850">
                <a:tc>
                  <a:txBody>
                    <a:bodyPr/>
                    <a:lstStyle/>
                    <a:p>
                      <a:pPr algn="ctr">
                        <a:lnSpc>
                          <a:spcPts val="4059"/>
                        </a:lnSpc>
                        <a:defRPr/>
                      </a:pPr>
                      <a:r>
                        <a:rPr lang="en-US" sz="2899">
                          <a:solidFill>
                            <a:srgbClr val="000000"/>
                          </a:solidFill>
                          <a:latin typeface="Nourd"/>
                          <a:ea typeface="Nourd"/>
                          <a:cs typeface="Nourd"/>
                          <a:sym typeface="Nourd"/>
                        </a:rPr>
                        <a:t>Studies in Language &amp; Literature</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CDD6FF"/>
                    </a:solidFill>
                  </a:tcPr>
                </a:tc>
                <a:tc>
                  <a:txBody>
                    <a:bodyPr/>
                    <a:lstStyle/>
                    <a:p>
                      <a:pPr algn="ctr">
                        <a:lnSpc>
                          <a:spcPts val="4199"/>
                        </a:lnSpc>
                        <a:defRPr/>
                      </a:pPr>
                      <a:r>
                        <a:rPr lang="en-US" sz="2999">
                          <a:solidFill>
                            <a:srgbClr val="000000"/>
                          </a:solidFill>
                          <a:latin typeface="Nourd"/>
                          <a:ea typeface="Nourd"/>
                          <a:cs typeface="Nourd"/>
                          <a:sym typeface="Nourd"/>
                        </a:rPr>
                        <a:t>English Language &amp; Literature HL/SL</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E3E8FF"/>
                    </a:solidFill>
                  </a:tcPr>
                </a:tc>
                <a:extLst>
                  <a:ext uri="{0D108BD9-81ED-4DB2-BD59-A6C34878D82A}">
                    <a16:rowId xmlns:a16="http://schemas.microsoft.com/office/drawing/2014/main" val="10001"/>
                  </a:ext>
                </a:extLst>
              </a:tr>
              <a:tr h="1003850">
                <a:tc>
                  <a:txBody>
                    <a:bodyPr/>
                    <a:lstStyle/>
                    <a:p>
                      <a:pPr algn="ctr">
                        <a:lnSpc>
                          <a:spcPts val="4199"/>
                        </a:lnSpc>
                        <a:defRPr/>
                      </a:pPr>
                      <a:r>
                        <a:rPr lang="en-US" sz="2999">
                          <a:solidFill>
                            <a:srgbClr val="000000"/>
                          </a:solidFill>
                          <a:latin typeface="Nourd"/>
                          <a:ea typeface="Nourd"/>
                          <a:cs typeface="Nourd"/>
                          <a:sym typeface="Nourd"/>
                        </a:rPr>
                        <a:t>Language Aquisition</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CDD6FF"/>
                    </a:solidFill>
                  </a:tcPr>
                </a:tc>
                <a:tc>
                  <a:txBody>
                    <a:bodyPr/>
                    <a:lstStyle/>
                    <a:p>
                      <a:pPr algn="ctr">
                        <a:lnSpc>
                          <a:spcPts val="4199"/>
                        </a:lnSpc>
                        <a:defRPr/>
                      </a:pPr>
                      <a:r>
                        <a:rPr lang="en-US" sz="2999">
                          <a:solidFill>
                            <a:srgbClr val="000000"/>
                          </a:solidFill>
                          <a:latin typeface="Nourd"/>
                          <a:ea typeface="Nourd"/>
                          <a:cs typeface="Nourd"/>
                          <a:sym typeface="Nourd"/>
                        </a:rPr>
                        <a:t>Spanish HL/SL</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E3E8FF"/>
                    </a:solidFill>
                  </a:tcPr>
                </a:tc>
                <a:extLst>
                  <a:ext uri="{0D108BD9-81ED-4DB2-BD59-A6C34878D82A}">
                    <a16:rowId xmlns:a16="http://schemas.microsoft.com/office/drawing/2014/main" val="10002"/>
                  </a:ext>
                </a:extLst>
              </a:tr>
              <a:tr h="1454557">
                <a:tc>
                  <a:txBody>
                    <a:bodyPr/>
                    <a:lstStyle/>
                    <a:p>
                      <a:pPr algn="ctr">
                        <a:lnSpc>
                          <a:spcPts val="4199"/>
                        </a:lnSpc>
                        <a:defRPr/>
                      </a:pPr>
                      <a:r>
                        <a:rPr lang="en-US" sz="2999">
                          <a:solidFill>
                            <a:srgbClr val="000000"/>
                          </a:solidFill>
                          <a:latin typeface="Nourd"/>
                          <a:ea typeface="Nourd"/>
                          <a:cs typeface="Nourd"/>
                          <a:sym typeface="Nourd"/>
                        </a:rPr>
                        <a:t>Individuals &amp; Societies</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CDD6FF"/>
                    </a:solidFill>
                  </a:tcPr>
                </a:tc>
                <a:tc>
                  <a:txBody>
                    <a:bodyPr/>
                    <a:lstStyle/>
                    <a:p>
                      <a:pPr algn="ctr">
                        <a:lnSpc>
                          <a:spcPts val="3779"/>
                        </a:lnSpc>
                        <a:defRPr/>
                      </a:pPr>
                      <a:r>
                        <a:rPr lang="en-US" sz="2700" dirty="0">
                          <a:solidFill>
                            <a:srgbClr val="000000"/>
                          </a:solidFill>
                          <a:latin typeface="Nourd"/>
                          <a:ea typeface="Nourd"/>
                          <a:cs typeface="Nourd"/>
                          <a:sym typeface="Nourd"/>
                        </a:rPr>
                        <a:t>History of the Americas HL</a:t>
                      </a:r>
                      <a:endParaRPr lang="en-US" sz="1100" dirty="0"/>
                    </a:p>
                    <a:p>
                      <a:pPr algn="ctr">
                        <a:lnSpc>
                          <a:spcPts val="3779"/>
                        </a:lnSpc>
                      </a:pPr>
                      <a:r>
                        <a:rPr lang="en-US" sz="2700" dirty="0">
                          <a:solidFill>
                            <a:srgbClr val="000000"/>
                          </a:solidFill>
                          <a:latin typeface="Nourd"/>
                          <a:ea typeface="Nourd"/>
                          <a:cs typeface="Nourd"/>
                          <a:sym typeface="Nourd"/>
                        </a:rPr>
                        <a:t>Global Politics </a:t>
                      </a:r>
                      <a:r>
                        <a:rPr lang="en-US" sz="2700">
                          <a:solidFill>
                            <a:srgbClr val="000000"/>
                          </a:solidFill>
                          <a:latin typeface="Nourd"/>
                          <a:ea typeface="Nourd"/>
                          <a:cs typeface="Nourd"/>
                          <a:sym typeface="Nourd"/>
                        </a:rPr>
                        <a:t>SL </a:t>
                      </a:r>
                      <a:endParaRPr lang="en-US" sz="2700" dirty="0">
                        <a:solidFill>
                          <a:srgbClr val="000000"/>
                        </a:solidFill>
                        <a:latin typeface="Nourd"/>
                        <a:ea typeface="Nourd"/>
                        <a:cs typeface="Nourd"/>
                        <a:sym typeface="Nourd"/>
                      </a:endParaRPr>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E3E8FF"/>
                    </a:solidFill>
                  </a:tcPr>
                </a:tc>
                <a:extLst>
                  <a:ext uri="{0D108BD9-81ED-4DB2-BD59-A6C34878D82A}">
                    <a16:rowId xmlns:a16="http://schemas.microsoft.com/office/drawing/2014/main" val="10003"/>
                  </a:ext>
                </a:extLst>
              </a:tr>
              <a:tr h="1454557">
                <a:tc>
                  <a:txBody>
                    <a:bodyPr/>
                    <a:lstStyle/>
                    <a:p>
                      <a:pPr algn="ctr">
                        <a:lnSpc>
                          <a:spcPts val="4199"/>
                        </a:lnSpc>
                        <a:defRPr/>
                      </a:pPr>
                      <a:r>
                        <a:rPr lang="en-US" sz="2999">
                          <a:solidFill>
                            <a:srgbClr val="000000"/>
                          </a:solidFill>
                          <a:latin typeface="Nourd"/>
                          <a:ea typeface="Nourd"/>
                          <a:cs typeface="Nourd"/>
                          <a:sym typeface="Nourd"/>
                        </a:rPr>
                        <a:t>Mathematics</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CDD6FF"/>
                    </a:solidFill>
                  </a:tcPr>
                </a:tc>
                <a:tc>
                  <a:txBody>
                    <a:bodyPr/>
                    <a:lstStyle/>
                    <a:p>
                      <a:pPr algn="ctr">
                        <a:lnSpc>
                          <a:spcPts val="3779"/>
                        </a:lnSpc>
                        <a:defRPr/>
                      </a:pPr>
                      <a:r>
                        <a:rPr lang="en-US" sz="2700" dirty="0">
                          <a:solidFill>
                            <a:srgbClr val="000000"/>
                          </a:solidFill>
                          <a:latin typeface="Nourd"/>
                          <a:ea typeface="Nourd"/>
                          <a:cs typeface="Nourd"/>
                          <a:sym typeface="Nourd"/>
                        </a:rPr>
                        <a:t>Math Analysis &amp; Approaches HL/SL</a:t>
                      </a:r>
                      <a:endParaRPr lang="en-US" sz="1100" dirty="0"/>
                    </a:p>
                    <a:p>
                      <a:pPr algn="ctr">
                        <a:lnSpc>
                          <a:spcPts val="3779"/>
                        </a:lnSpc>
                      </a:pPr>
                      <a:r>
                        <a:rPr lang="en-US" sz="2700" dirty="0">
                          <a:solidFill>
                            <a:srgbClr val="000000"/>
                          </a:solidFill>
                          <a:latin typeface="Nourd"/>
                          <a:ea typeface="Nourd"/>
                          <a:cs typeface="Nourd"/>
                          <a:sym typeface="Nourd"/>
                        </a:rPr>
                        <a:t>Math Applications &amp; Interpretation SL</a:t>
                      </a:r>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E3E8FF"/>
                    </a:solidFill>
                  </a:tcPr>
                </a:tc>
                <a:extLst>
                  <a:ext uri="{0D108BD9-81ED-4DB2-BD59-A6C34878D82A}">
                    <a16:rowId xmlns:a16="http://schemas.microsoft.com/office/drawing/2014/main" val="10004"/>
                  </a:ext>
                </a:extLst>
              </a:tr>
              <a:tr h="1966726">
                <a:tc>
                  <a:txBody>
                    <a:bodyPr/>
                    <a:lstStyle/>
                    <a:p>
                      <a:pPr algn="ctr">
                        <a:lnSpc>
                          <a:spcPts val="4199"/>
                        </a:lnSpc>
                        <a:defRPr/>
                      </a:pPr>
                      <a:r>
                        <a:rPr lang="en-US" sz="2999">
                          <a:solidFill>
                            <a:srgbClr val="000000"/>
                          </a:solidFill>
                          <a:latin typeface="Nourd"/>
                          <a:ea typeface="Nourd"/>
                          <a:cs typeface="Nourd"/>
                          <a:sym typeface="Nourd"/>
                        </a:rPr>
                        <a:t>Science</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CDD6FF"/>
                    </a:solidFill>
                  </a:tcPr>
                </a:tc>
                <a:tc>
                  <a:txBody>
                    <a:bodyPr/>
                    <a:lstStyle/>
                    <a:p>
                      <a:pPr algn="ctr">
                        <a:lnSpc>
                          <a:spcPts val="3779"/>
                        </a:lnSpc>
                        <a:defRPr/>
                      </a:pPr>
                      <a:r>
                        <a:rPr lang="en-US" sz="2700" dirty="0">
                          <a:solidFill>
                            <a:srgbClr val="000000"/>
                          </a:solidFill>
                          <a:latin typeface="Nourd"/>
                          <a:ea typeface="Nourd"/>
                          <a:cs typeface="Nourd"/>
                          <a:sym typeface="Nourd"/>
                        </a:rPr>
                        <a:t>Chemistry HL/SL</a:t>
                      </a:r>
                      <a:endParaRPr lang="en-US" sz="1100" dirty="0"/>
                    </a:p>
                    <a:p>
                      <a:pPr algn="ctr">
                        <a:lnSpc>
                          <a:spcPts val="3779"/>
                        </a:lnSpc>
                      </a:pPr>
                      <a:r>
                        <a:rPr lang="en-US" sz="2700" dirty="0">
                          <a:solidFill>
                            <a:srgbClr val="000000"/>
                          </a:solidFill>
                          <a:latin typeface="Nourd"/>
                          <a:ea typeface="Nourd"/>
                          <a:cs typeface="Nourd"/>
                          <a:sym typeface="Nourd"/>
                        </a:rPr>
                        <a:t>Biology HL/SL</a:t>
                      </a:r>
                    </a:p>
                    <a:p>
                      <a:pPr algn="ctr">
                        <a:lnSpc>
                          <a:spcPts val="3779"/>
                        </a:lnSpc>
                      </a:pPr>
                      <a:r>
                        <a:rPr lang="en-US" sz="2700" dirty="0">
                          <a:solidFill>
                            <a:srgbClr val="000000"/>
                          </a:solidFill>
                          <a:latin typeface="Nourd"/>
                          <a:ea typeface="Nourd"/>
                          <a:cs typeface="Nourd"/>
                          <a:sym typeface="Nourd"/>
                        </a:rPr>
                        <a:t>Physics HL/SL</a:t>
                      </a:r>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E3E8FF"/>
                    </a:solidFill>
                  </a:tcPr>
                </a:tc>
                <a:extLst>
                  <a:ext uri="{0D108BD9-81ED-4DB2-BD59-A6C34878D82A}">
                    <a16:rowId xmlns:a16="http://schemas.microsoft.com/office/drawing/2014/main" val="10005"/>
                  </a:ext>
                </a:extLst>
              </a:tr>
              <a:tr h="2183631">
                <a:tc>
                  <a:txBody>
                    <a:bodyPr/>
                    <a:lstStyle/>
                    <a:p>
                      <a:pPr algn="ctr">
                        <a:lnSpc>
                          <a:spcPts val="4199"/>
                        </a:lnSpc>
                        <a:defRPr/>
                      </a:pPr>
                      <a:r>
                        <a:rPr lang="en-US" sz="2999">
                          <a:solidFill>
                            <a:srgbClr val="000000"/>
                          </a:solidFill>
                          <a:latin typeface="Nourd"/>
                          <a:ea typeface="Nourd"/>
                          <a:cs typeface="Nourd"/>
                          <a:sym typeface="Nourd"/>
                        </a:rPr>
                        <a:t>The Arts / 6th Subject</a:t>
                      </a:r>
                      <a:endParaRPr lang="en-US" sz="11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CDD6FF"/>
                    </a:solidFill>
                  </a:tcPr>
                </a:tc>
                <a:tc>
                  <a:txBody>
                    <a:bodyPr/>
                    <a:lstStyle/>
                    <a:p>
                      <a:pPr algn="ctr">
                        <a:lnSpc>
                          <a:spcPts val="3402"/>
                        </a:lnSpc>
                        <a:defRPr/>
                      </a:pPr>
                      <a:r>
                        <a:rPr lang="en-US" sz="2700" dirty="0">
                          <a:solidFill>
                            <a:srgbClr val="000000"/>
                          </a:solidFill>
                          <a:latin typeface="Nourd"/>
                          <a:ea typeface="Nourd"/>
                          <a:cs typeface="Nourd"/>
                          <a:sym typeface="Nourd"/>
                        </a:rPr>
                        <a:t>Visual Arts HL/SL</a:t>
                      </a:r>
                      <a:endParaRPr lang="en-US" sz="1100" dirty="0"/>
                    </a:p>
                    <a:p>
                      <a:pPr algn="ctr">
                        <a:lnSpc>
                          <a:spcPts val="3402"/>
                        </a:lnSpc>
                      </a:pPr>
                      <a:r>
                        <a:rPr lang="en-US" sz="2700" dirty="0">
                          <a:solidFill>
                            <a:srgbClr val="000000"/>
                          </a:solidFill>
                          <a:latin typeface="Nourd"/>
                          <a:ea typeface="Nourd"/>
                          <a:cs typeface="Nourd"/>
                          <a:sym typeface="Nourd"/>
                        </a:rPr>
                        <a:t>Chemistry HL/SL, Biology HL/SL, Physics HL/SL </a:t>
                      </a:r>
                    </a:p>
                    <a:p>
                      <a:pPr algn="ctr">
                        <a:lnSpc>
                          <a:spcPts val="3402"/>
                        </a:lnSpc>
                      </a:pPr>
                      <a:r>
                        <a:rPr lang="en-US" sz="2700" dirty="0">
                          <a:solidFill>
                            <a:srgbClr val="000000"/>
                          </a:solidFill>
                          <a:latin typeface="Nourd"/>
                          <a:ea typeface="Nourd"/>
                          <a:cs typeface="Nourd"/>
                          <a:sym typeface="Nourd"/>
                        </a:rPr>
                        <a:t>Global Politics SL</a:t>
                      </a:r>
                    </a:p>
                  </a:txBody>
                  <a:tcPr marL="190500" marR="190500" marT="190500" marB="190500">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E3E8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672859" y="553514"/>
            <a:ext cx="12862734" cy="9353810"/>
          </a:xfrm>
          <a:prstGeom prst="rect">
            <a:avLst/>
          </a:prstGeom>
        </p:spPr>
        <p:txBody>
          <a:bodyPr lIns="0" tIns="0" rIns="0" bIns="0" rtlCol="0" anchor="t">
            <a:spAutoFit/>
          </a:bodyPr>
          <a:lstStyle/>
          <a:p>
            <a:pPr algn="ctr">
              <a:lnSpc>
                <a:spcPts val="6690"/>
              </a:lnSpc>
            </a:pPr>
            <a:r>
              <a:rPr lang="en-US" sz="6081" b="1" spc="115">
                <a:solidFill>
                  <a:srgbClr val="238C73"/>
                </a:solidFill>
                <a:latin typeface="Nourd Bold"/>
                <a:ea typeface="Nourd Bold"/>
                <a:cs typeface="Nourd Bold"/>
                <a:sym typeface="Nourd Bold"/>
              </a:rPr>
              <a:t>Full IB Curriculum</a:t>
            </a:r>
          </a:p>
          <a:p>
            <a:pPr algn="l">
              <a:lnSpc>
                <a:spcPts val="6690"/>
              </a:lnSpc>
            </a:pPr>
            <a:endParaRPr lang="en-US" sz="6081" b="1" spc="115">
              <a:solidFill>
                <a:srgbClr val="238C73"/>
              </a:solidFill>
              <a:latin typeface="Nourd Bold"/>
              <a:ea typeface="Nourd Bold"/>
              <a:cs typeface="Nourd Bold"/>
              <a:sym typeface="Nourd Bold"/>
            </a:endParaRPr>
          </a:p>
          <a:p>
            <a:pPr marL="1313072" lvl="1" indent="-656536" algn="l">
              <a:lnSpc>
                <a:spcPts val="7602"/>
              </a:lnSpc>
              <a:buFont typeface="Arial"/>
              <a:buChar char="•"/>
            </a:pPr>
            <a:r>
              <a:rPr lang="en-US" sz="6081" spc="115">
                <a:solidFill>
                  <a:srgbClr val="000000"/>
                </a:solidFill>
                <a:latin typeface="Nourd"/>
                <a:ea typeface="Nourd"/>
                <a:cs typeface="Nourd"/>
                <a:sym typeface="Nourd"/>
              </a:rPr>
              <a:t>IB: option of 30 2-year courses in 6 subject areas</a:t>
            </a:r>
          </a:p>
          <a:p>
            <a:pPr marL="1313072" lvl="1" indent="-656536" algn="l">
              <a:lnSpc>
                <a:spcPts val="7602"/>
              </a:lnSpc>
              <a:buFont typeface="Arial"/>
              <a:buChar char="•"/>
            </a:pPr>
            <a:r>
              <a:rPr lang="en-US" sz="6081" spc="115">
                <a:solidFill>
                  <a:srgbClr val="000000"/>
                </a:solidFill>
                <a:latin typeface="Nourd"/>
                <a:ea typeface="Nourd"/>
                <a:cs typeface="Nourd"/>
                <a:sym typeface="Nourd"/>
              </a:rPr>
              <a:t>IB World Schools: at least 1 course in each of 6 subject areas</a:t>
            </a:r>
          </a:p>
          <a:p>
            <a:pPr marL="1313072" lvl="1" indent="-656536" algn="l">
              <a:lnSpc>
                <a:spcPts val="7602"/>
              </a:lnSpc>
              <a:buFont typeface="Arial"/>
              <a:buChar char="•"/>
            </a:pPr>
            <a:r>
              <a:rPr lang="en-US" sz="6081" spc="115">
                <a:solidFill>
                  <a:srgbClr val="000000"/>
                </a:solidFill>
                <a:latin typeface="Nourd"/>
                <a:ea typeface="Nourd"/>
                <a:cs typeface="Nourd"/>
                <a:sym typeface="Nourd"/>
              </a:rPr>
              <a:t>ICS: 10 courses, most at both HL and SL over 2 years (same as 30 one-year courses) </a:t>
            </a:r>
          </a:p>
        </p:txBody>
      </p:sp>
      <p:sp>
        <p:nvSpPr>
          <p:cNvPr id="3" name="Freeform 3"/>
          <p:cNvSpPr/>
          <p:nvPr/>
        </p:nvSpPr>
        <p:spPr>
          <a:xfrm>
            <a:off x="13535593" y="0"/>
            <a:ext cx="4752407" cy="4743935"/>
          </a:xfrm>
          <a:custGeom>
            <a:avLst/>
            <a:gdLst/>
            <a:ahLst/>
            <a:cxnLst/>
            <a:rect l="l" t="t" r="r" b="b"/>
            <a:pathLst>
              <a:path w="4752407" h="4743935">
                <a:moveTo>
                  <a:pt x="0" y="0"/>
                </a:moveTo>
                <a:lnTo>
                  <a:pt x="4752407" y="0"/>
                </a:lnTo>
                <a:lnTo>
                  <a:pt x="4752407" y="4743935"/>
                </a:lnTo>
                <a:lnTo>
                  <a:pt x="0" y="4743935"/>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4175906" y="5690870"/>
            <a:ext cx="3599424" cy="3020022"/>
          </a:xfrm>
          <a:prstGeom prst="rect">
            <a:avLst/>
          </a:prstGeom>
        </p:spPr>
        <p:txBody>
          <a:bodyPr lIns="0" tIns="0" rIns="0" bIns="0" rtlCol="0" anchor="t">
            <a:spAutoFit/>
          </a:bodyPr>
          <a:lstStyle/>
          <a:p>
            <a:pPr algn="ctr">
              <a:lnSpc>
                <a:spcPts val="5976"/>
              </a:lnSpc>
              <a:spcBef>
                <a:spcPct val="0"/>
              </a:spcBef>
            </a:pPr>
            <a:r>
              <a:rPr lang="en-US" sz="5433" spc="103">
                <a:solidFill>
                  <a:srgbClr val="238C73"/>
                </a:solidFill>
                <a:latin typeface="Nourd"/>
                <a:ea typeface="Nourd"/>
                <a:cs typeface="Nourd"/>
                <a:sym typeface="Nourd"/>
              </a:rPr>
              <a:t>ICS will have the full IB curriculum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1295400" y="876300"/>
            <a:ext cx="14638660" cy="7446340"/>
          </a:xfrm>
          <a:prstGeom prst="rect">
            <a:avLst/>
          </a:prstGeom>
        </p:spPr>
        <p:txBody>
          <a:bodyPr lIns="0" tIns="0" rIns="0" bIns="0" rtlCol="0" anchor="t">
            <a:spAutoFit/>
          </a:bodyPr>
          <a:lstStyle/>
          <a:p>
            <a:pPr algn="l">
              <a:lnSpc>
                <a:spcPts val="9870"/>
              </a:lnSpc>
            </a:pPr>
            <a:r>
              <a:rPr lang="en-US" sz="7050" b="1" spc="133" dirty="0">
                <a:solidFill>
                  <a:srgbClr val="2C649C"/>
                </a:solidFill>
                <a:latin typeface="Nourd Bold"/>
                <a:ea typeface="Nourd Bold"/>
                <a:cs typeface="Nourd Bold"/>
                <a:sym typeface="Nourd Bold"/>
              </a:rPr>
              <a:t>Diploma </a:t>
            </a:r>
            <a:r>
              <a:rPr lang="en-US" sz="7050" b="1" spc="133" dirty="0" err="1">
                <a:solidFill>
                  <a:srgbClr val="2C649C"/>
                </a:solidFill>
                <a:latin typeface="Nourd Bold"/>
                <a:ea typeface="Nourd Bold"/>
                <a:cs typeface="Nourd Bold"/>
                <a:sym typeface="Nourd Bold"/>
              </a:rPr>
              <a:t>Programme</a:t>
            </a:r>
            <a:r>
              <a:rPr lang="en-US" sz="7050" b="1" spc="133" dirty="0">
                <a:solidFill>
                  <a:srgbClr val="2C649C"/>
                </a:solidFill>
                <a:latin typeface="Nourd Bold"/>
                <a:ea typeface="Nourd Bold"/>
                <a:cs typeface="Nourd Bold"/>
                <a:sym typeface="Nourd Bold"/>
              </a:rPr>
              <a:t> Schedule</a:t>
            </a:r>
          </a:p>
          <a:p>
            <a:pPr marL="1522198" lvl="1" indent="-761099" algn="l">
              <a:lnSpc>
                <a:spcPts val="9870"/>
              </a:lnSpc>
              <a:buFont typeface="Arial"/>
              <a:buChar char="•"/>
            </a:pPr>
            <a:r>
              <a:rPr lang="en-US" sz="7050" spc="133" dirty="0">
                <a:solidFill>
                  <a:srgbClr val="608341"/>
                </a:solidFill>
                <a:latin typeface="Nourd"/>
                <a:ea typeface="Nourd"/>
                <a:cs typeface="Nourd"/>
                <a:sym typeface="Nourd"/>
              </a:rPr>
              <a:t>3 SL courses</a:t>
            </a:r>
          </a:p>
          <a:p>
            <a:pPr marL="1522198" lvl="1" indent="-761099" algn="l">
              <a:lnSpc>
                <a:spcPts val="9870"/>
              </a:lnSpc>
              <a:buFont typeface="Arial"/>
              <a:buChar char="•"/>
            </a:pPr>
            <a:r>
              <a:rPr lang="en-US" sz="7050" spc="133" dirty="0">
                <a:solidFill>
                  <a:srgbClr val="608341"/>
                </a:solidFill>
                <a:latin typeface="Nourd"/>
                <a:ea typeface="Nourd"/>
                <a:cs typeface="Nourd"/>
                <a:sym typeface="Nourd"/>
              </a:rPr>
              <a:t>3 HL courses</a:t>
            </a:r>
          </a:p>
          <a:p>
            <a:pPr marL="1522198" lvl="1" indent="-761099" algn="l">
              <a:lnSpc>
                <a:spcPts val="9870"/>
              </a:lnSpc>
              <a:buFont typeface="Arial"/>
              <a:buChar char="•"/>
            </a:pPr>
            <a:r>
              <a:rPr lang="en-US" sz="7050" spc="133" dirty="0">
                <a:solidFill>
                  <a:srgbClr val="608341"/>
                </a:solidFill>
                <a:latin typeface="Nourd"/>
                <a:ea typeface="Nourd"/>
                <a:cs typeface="Nourd"/>
                <a:sym typeface="Nourd"/>
              </a:rPr>
              <a:t>IB Core course</a:t>
            </a:r>
          </a:p>
          <a:p>
            <a:pPr marL="3044396" lvl="2" indent="-1014799" algn="l">
              <a:lnSpc>
                <a:spcPts val="9870"/>
              </a:lnSpc>
              <a:buFont typeface="Arial"/>
              <a:buChar char="⚬"/>
            </a:pPr>
            <a:r>
              <a:rPr lang="en-US" sz="7050" spc="133" dirty="0">
                <a:solidFill>
                  <a:srgbClr val="608341"/>
                </a:solidFill>
                <a:latin typeface="Nourd"/>
                <a:ea typeface="Nourd"/>
                <a:cs typeface="Nourd"/>
                <a:sym typeface="Nourd"/>
              </a:rPr>
              <a:t>before or after school</a:t>
            </a:r>
          </a:p>
          <a:p>
            <a:pPr marL="3044396" lvl="2" indent="-1014799" algn="l">
              <a:lnSpc>
                <a:spcPts val="9870"/>
              </a:lnSpc>
              <a:buFont typeface="Arial"/>
              <a:buChar char="⚬"/>
            </a:pPr>
            <a:r>
              <a:rPr lang="en-US" sz="7050" spc="133" dirty="0">
                <a:solidFill>
                  <a:srgbClr val="608341"/>
                </a:solidFill>
                <a:latin typeface="Nourd"/>
                <a:ea typeface="Nourd"/>
                <a:cs typeface="Nourd"/>
                <a:sym typeface="Nourd"/>
              </a:rPr>
              <a:t>TOK, EE &amp; CAS</a:t>
            </a:r>
            <a:r>
              <a:rPr lang="en-US" sz="7050" spc="133" dirty="0">
                <a:solidFill>
                  <a:srgbClr val="39737C"/>
                </a:solidFill>
                <a:latin typeface="Nourd"/>
                <a:ea typeface="Nourd"/>
                <a:cs typeface="Nourd"/>
                <a:sym typeface="Nourd"/>
              </a:rPr>
              <a:t> </a:t>
            </a:r>
          </a:p>
        </p:txBody>
      </p:sp>
      <p:sp>
        <p:nvSpPr>
          <p:cNvPr id="3" name="Freeform 3"/>
          <p:cNvSpPr/>
          <p:nvPr/>
        </p:nvSpPr>
        <p:spPr>
          <a:xfrm>
            <a:off x="14488913" y="0"/>
            <a:ext cx="3338989" cy="10287000"/>
          </a:xfrm>
          <a:custGeom>
            <a:avLst/>
            <a:gdLst/>
            <a:ahLst/>
            <a:cxnLst/>
            <a:rect l="l" t="t" r="r" b="b"/>
            <a:pathLst>
              <a:path w="3338989" h="10287000">
                <a:moveTo>
                  <a:pt x="0" y="0"/>
                </a:moveTo>
                <a:lnTo>
                  <a:pt x="3338988" y="0"/>
                </a:lnTo>
                <a:lnTo>
                  <a:pt x="3338988" y="10287000"/>
                </a:lnTo>
                <a:lnTo>
                  <a:pt x="0" y="10287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flipV="1">
            <a:off x="12219027" y="-122695"/>
            <a:ext cx="6068973" cy="3895725"/>
          </a:xfrm>
          <a:custGeom>
            <a:avLst/>
            <a:gdLst/>
            <a:ahLst/>
            <a:cxnLst/>
            <a:rect l="l" t="t" r="r" b="b"/>
            <a:pathLst>
              <a:path w="6297573" h="4248018">
                <a:moveTo>
                  <a:pt x="0" y="4248018"/>
                </a:moveTo>
                <a:lnTo>
                  <a:pt x="6297573" y="4248018"/>
                </a:lnTo>
                <a:lnTo>
                  <a:pt x="6297573" y="0"/>
                </a:lnTo>
                <a:lnTo>
                  <a:pt x="0" y="0"/>
                </a:lnTo>
                <a:lnTo>
                  <a:pt x="0" y="4248018"/>
                </a:lnTo>
                <a:close/>
              </a:path>
            </a:pathLst>
          </a:custGeom>
          <a:blipFill>
            <a:blip r:embed="rId3"/>
            <a:stretch>
              <a:fillRect l="-622" r="-622"/>
            </a:stretch>
          </a:blipFill>
        </p:spPr>
        <p:txBody>
          <a:bodyPr/>
          <a:lstStyle/>
          <a:p>
            <a:endParaRPr lang="en-US"/>
          </a:p>
        </p:txBody>
      </p:sp>
      <p:sp>
        <p:nvSpPr>
          <p:cNvPr id="3" name="TextBox 3"/>
          <p:cNvSpPr txBox="1"/>
          <p:nvPr/>
        </p:nvSpPr>
        <p:spPr>
          <a:xfrm>
            <a:off x="1295400" y="1691360"/>
            <a:ext cx="14841353" cy="4145026"/>
          </a:xfrm>
          <a:prstGeom prst="rect">
            <a:avLst/>
          </a:prstGeom>
        </p:spPr>
        <p:txBody>
          <a:bodyPr wrap="square" lIns="0" tIns="0" rIns="0" bIns="0" rtlCol="0" anchor="t">
            <a:spAutoFit/>
          </a:bodyPr>
          <a:lstStyle/>
          <a:p>
            <a:pPr algn="l">
              <a:lnSpc>
                <a:spcPts val="8191"/>
              </a:lnSpc>
            </a:pPr>
            <a:r>
              <a:rPr lang="en-US" sz="6399" b="1" spc="121" dirty="0">
                <a:solidFill>
                  <a:srgbClr val="2C649C"/>
                </a:solidFill>
                <a:latin typeface="Nourd Bold"/>
                <a:ea typeface="Nourd Bold"/>
                <a:cs typeface="Nourd Bold"/>
                <a:sym typeface="Nourd Bold"/>
              </a:rPr>
              <a:t>How to get more STEM:</a:t>
            </a:r>
          </a:p>
          <a:p>
            <a:pPr marL="1381759" lvl="1" indent="-690880" algn="l">
              <a:lnSpc>
                <a:spcPts val="8191"/>
              </a:lnSpc>
              <a:buFont typeface="Arial"/>
              <a:buChar char="•"/>
            </a:pPr>
            <a:r>
              <a:rPr lang="en-US" sz="6399" spc="121" dirty="0">
                <a:solidFill>
                  <a:srgbClr val="608341"/>
                </a:solidFill>
                <a:latin typeface="Nourd"/>
                <a:ea typeface="Nourd"/>
                <a:cs typeface="Nourd"/>
                <a:sym typeface="Nourd"/>
              </a:rPr>
              <a:t>Take HL science &amp; Math </a:t>
            </a:r>
            <a:r>
              <a:rPr lang="en-US" sz="6399" spc="121">
                <a:solidFill>
                  <a:srgbClr val="608341"/>
                </a:solidFill>
                <a:latin typeface="Nourd"/>
                <a:ea typeface="Nourd"/>
                <a:cs typeface="Nourd"/>
                <a:sym typeface="Nourd"/>
              </a:rPr>
              <a:t>AA </a:t>
            </a:r>
            <a:endParaRPr lang="en-US" sz="6399" spc="121" dirty="0">
              <a:solidFill>
                <a:srgbClr val="608341"/>
              </a:solidFill>
              <a:latin typeface="Nourd"/>
              <a:ea typeface="Nourd"/>
              <a:cs typeface="Nourd"/>
              <a:sym typeface="Nourd"/>
            </a:endParaRPr>
          </a:p>
          <a:p>
            <a:pPr marL="1381759" lvl="1" indent="-690880" algn="l">
              <a:lnSpc>
                <a:spcPts val="8191"/>
              </a:lnSpc>
              <a:buFont typeface="Arial"/>
              <a:buChar char="•"/>
            </a:pPr>
            <a:r>
              <a:rPr lang="en-US" sz="6399" spc="121" dirty="0">
                <a:solidFill>
                  <a:srgbClr val="608341"/>
                </a:solidFill>
                <a:latin typeface="Nourd"/>
                <a:ea typeface="Nourd"/>
                <a:cs typeface="Nourd"/>
                <a:sym typeface="Nourd"/>
              </a:rPr>
              <a:t>Take 2nd science for Group 6 </a:t>
            </a:r>
          </a:p>
          <a:p>
            <a:pPr marL="2763519" lvl="2" indent="-921173" algn="l">
              <a:lnSpc>
                <a:spcPts val="8191"/>
              </a:lnSpc>
              <a:buFont typeface="Arial"/>
              <a:buChar char="⚬"/>
            </a:pPr>
            <a:r>
              <a:rPr lang="en-US" sz="6399" spc="121" dirty="0">
                <a:solidFill>
                  <a:srgbClr val="608341"/>
                </a:solidFill>
                <a:latin typeface="Nourd"/>
                <a:ea typeface="Nourd"/>
                <a:cs typeface="Nourd"/>
                <a:sym typeface="Nourd"/>
              </a:rPr>
              <a:t>Biology, Chemistry, Physics SL</a:t>
            </a:r>
          </a:p>
        </p:txBody>
      </p:sp>
      <p:sp>
        <p:nvSpPr>
          <p:cNvPr id="4" name="TextBox 4"/>
          <p:cNvSpPr txBox="1"/>
          <p:nvPr/>
        </p:nvSpPr>
        <p:spPr>
          <a:xfrm>
            <a:off x="1295400" y="5818072"/>
            <a:ext cx="17673253" cy="3895725"/>
          </a:xfrm>
          <a:prstGeom prst="rect">
            <a:avLst/>
          </a:prstGeom>
        </p:spPr>
        <p:txBody>
          <a:bodyPr lIns="0" tIns="0" rIns="0" bIns="0" rtlCol="0" anchor="t">
            <a:spAutoFit/>
          </a:bodyPr>
          <a:lstStyle/>
          <a:p>
            <a:pPr algn="l">
              <a:lnSpc>
                <a:spcPts val="7679"/>
              </a:lnSpc>
            </a:pPr>
            <a:r>
              <a:rPr lang="en-US" sz="6399" b="1" spc="121" dirty="0">
                <a:solidFill>
                  <a:srgbClr val="2C649C"/>
                </a:solidFill>
                <a:latin typeface="Nourd Bold"/>
                <a:ea typeface="Nourd Bold"/>
                <a:cs typeface="Nourd Bold"/>
                <a:sym typeface="Nourd Bold"/>
              </a:rPr>
              <a:t>How to get more Liberal Arts:</a:t>
            </a:r>
          </a:p>
          <a:p>
            <a:pPr marL="1381759" lvl="1" indent="-690880" algn="l">
              <a:lnSpc>
                <a:spcPts val="7679"/>
              </a:lnSpc>
              <a:buFont typeface="Arial"/>
              <a:buChar char="•"/>
            </a:pPr>
            <a:r>
              <a:rPr lang="en-US" sz="6399" spc="121" dirty="0">
                <a:solidFill>
                  <a:srgbClr val="608341"/>
                </a:solidFill>
                <a:latin typeface="Nourd"/>
                <a:ea typeface="Nourd"/>
                <a:cs typeface="Nourd"/>
                <a:sym typeface="Nourd"/>
              </a:rPr>
              <a:t>Take HL English, History, Visual Arts</a:t>
            </a:r>
          </a:p>
          <a:p>
            <a:pPr marL="1381759" lvl="1" indent="-690880" algn="l">
              <a:lnSpc>
                <a:spcPts val="7679"/>
              </a:lnSpc>
              <a:buFont typeface="Arial"/>
              <a:buChar char="•"/>
            </a:pPr>
            <a:r>
              <a:rPr lang="en-US" sz="6399" spc="121" dirty="0">
                <a:solidFill>
                  <a:srgbClr val="608341"/>
                </a:solidFill>
                <a:latin typeface="Nourd"/>
                <a:ea typeface="Nourd"/>
                <a:cs typeface="Nourd"/>
                <a:sym typeface="Nourd"/>
              </a:rPr>
              <a:t>Take Visual Arts or Global Politics SL for Group 6</a:t>
            </a:r>
            <a:r>
              <a:rPr lang="en-US" sz="6399" spc="121" dirty="0">
                <a:solidFill>
                  <a:srgbClr val="39737C"/>
                </a:solidFill>
                <a:latin typeface="Nourd"/>
                <a:ea typeface="Nourd"/>
                <a:cs typeface="Nourd"/>
                <a:sym typeface="Nourd"/>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1066800" y="876300"/>
            <a:ext cx="15773401" cy="8749851"/>
          </a:xfrm>
          <a:prstGeom prst="rect">
            <a:avLst/>
          </a:prstGeom>
        </p:spPr>
        <p:txBody>
          <a:bodyPr wrap="square" lIns="0" tIns="0" rIns="0" bIns="0" rtlCol="0" anchor="t">
            <a:spAutoFit/>
          </a:bodyPr>
          <a:lstStyle/>
          <a:p>
            <a:pPr algn="l">
              <a:lnSpc>
                <a:spcPts val="6160"/>
              </a:lnSpc>
            </a:pPr>
            <a:r>
              <a:rPr lang="en-US" sz="5600" b="1" spc="106" dirty="0">
                <a:solidFill>
                  <a:srgbClr val="2C649C"/>
                </a:solidFill>
                <a:latin typeface="Nourd Bold"/>
                <a:ea typeface="Nourd Bold"/>
                <a:cs typeface="Nourd Bold"/>
                <a:sym typeface="Nourd Bold"/>
              </a:rPr>
              <a:t>IB Course Students </a:t>
            </a:r>
          </a:p>
          <a:p>
            <a:pPr marL="1209044" lvl="1" indent="-604522" algn="l">
              <a:lnSpc>
                <a:spcPts val="7840"/>
              </a:lnSpc>
              <a:buFont typeface="Arial"/>
              <a:buChar char="•"/>
            </a:pPr>
            <a:r>
              <a:rPr lang="en-US" sz="5600" spc="106" dirty="0">
                <a:solidFill>
                  <a:srgbClr val="608341"/>
                </a:solidFill>
                <a:latin typeface="Nourd"/>
                <a:ea typeface="Nourd"/>
                <a:cs typeface="Nourd"/>
                <a:sym typeface="Nourd"/>
              </a:rPr>
              <a:t>Must complete all state &amp; LWSD graduation requirements</a:t>
            </a:r>
          </a:p>
          <a:p>
            <a:pPr marL="1209044" lvl="1" indent="-604522" algn="l">
              <a:lnSpc>
                <a:spcPts val="7840"/>
              </a:lnSpc>
              <a:buFont typeface="Arial"/>
              <a:buChar char="•"/>
            </a:pPr>
            <a:r>
              <a:rPr lang="en-US" sz="5600" spc="106" dirty="0">
                <a:solidFill>
                  <a:srgbClr val="608341"/>
                </a:solidFill>
                <a:latin typeface="Nourd"/>
                <a:ea typeface="Nourd"/>
                <a:cs typeface="Nourd"/>
                <a:sym typeface="Nourd"/>
              </a:rPr>
              <a:t>No DP Core </a:t>
            </a:r>
          </a:p>
          <a:p>
            <a:pPr marL="1209044" lvl="1" indent="-604522" algn="l">
              <a:lnSpc>
                <a:spcPts val="7840"/>
              </a:lnSpc>
              <a:buFont typeface="Arial"/>
              <a:buChar char="•"/>
            </a:pPr>
            <a:r>
              <a:rPr lang="en-US" sz="5600" spc="106" dirty="0">
                <a:solidFill>
                  <a:srgbClr val="608341"/>
                </a:solidFill>
                <a:latin typeface="Nourd"/>
                <a:ea typeface="Nourd"/>
                <a:cs typeface="Nourd"/>
                <a:sym typeface="Nourd"/>
              </a:rPr>
              <a:t>IB assessments/exams not required</a:t>
            </a:r>
          </a:p>
          <a:p>
            <a:pPr marL="1209044" lvl="1" indent="-604522" algn="l">
              <a:lnSpc>
                <a:spcPts val="7840"/>
              </a:lnSpc>
              <a:buFont typeface="Arial"/>
              <a:buChar char="•"/>
            </a:pPr>
            <a:r>
              <a:rPr lang="en-US" sz="5600" spc="106" dirty="0">
                <a:solidFill>
                  <a:srgbClr val="608341"/>
                </a:solidFill>
                <a:latin typeface="Nourd"/>
                <a:ea typeface="Nourd"/>
                <a:cs typeface="Nourd"/>
                <a:sym typeface="Nourd"/>
              </a:rPr>
              <a:t>Can do IB assessments/exams for college credit (like AP)</a:t>
            </a:r>
          </a:p>
          <a:p>
            <a:pPr marL="1209044" lvl="1" indent="-604522" algn="l">
              <a:lnSpc>
                <a:spcPts val="7840"/>
              </a:lnSpc>
              <a:buFont typeface="Arial"/>
              <a:buChar char="•"/>
            </a:pPr>
            <a:r>
              <a:rPr lang="en-US" sz="5600" spc="106" dirty="0">
                <a:solidFill>
                  <a:srgbClr val="608341"/>
                </a:solidFill>
                <a:latin typeface="Nourd"/>
                <a:ea typeface="Nourd"/>
                <a:cs typeface="Nourd"/>
                <a:sym typeface="Nourd"/>
              </a:rPr>
              <a:t>Can do TA or late arrival/early dismissal</a:t>
            </a:r>
          </a:p>
          <a:p>
            <a:pPr marL="1209044" lvl="1" indent="-604522" algn="l">
              <a:lnSpc>
                <a:spcPts val="7840"/>
              </a:lnSpc>
              <a:buFont typeface="Arial"/>
              <a:buChar char="•"/>
            </a:pPr>
            <a:r>
              <a:rPr lang="en-US" sz="5600" spc="106" dirty="0">
                <a:solidFill>
                  <a:srgbClr val="608341"/>
                </a:solidFill>
                <a:latin typeface="Nourd"/>
                <a:ea typeface="Nourd"/>
                <a:cs typeface="Nourd"/>
                <a:sym typeface="Nourd"/>
              </a:rPr>
              <a:t>Can do part-time Running Start</a:t>
            </a:r>
          </a:p>
        </p:txBody>
      </p:sp>
      <p:sp>
        <p:nvSpPr>
          <p:cNvPr id="3" name="Freeform 3"/>
          <p:cNvSpPr/>
          <p:nvPr/>
        </p:nvSpPr>
        <p:spPr>
          <a:xfrm>
            <a:off x="13417205" y="0"/>
            <a:ext cx="4870795" cy="6929406"/>
          </a:xfrm>
          <a:custGeom>
            <a:avLst/>
            <a:gdLst/>
            <a:ahLst/>
            <a:cxnLst/>
            <a:rect l="l" t="t" r="r" b="b"/>
            <a:pathLst>
              <a:path w="4870795" h="6929406">
                <a:moveTo>
                  <a:pt x="0" y="0"/>
                </a:moveTo>
                <a:lnTo>
                  <a:pt x="4870795" y="0"/>
                </a:lnTo>
                <a:lnTo>
                  <a:pt x="4870795" y="6929406"/>
                </a:lnTo>
                <a:lnTo>
                  <a:pt x="0" y="6929406"/>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6742632" y="2594899"/>
            <a:ext cx="11545368" cy="7692101"/>
          </a:xfrm>
          <a:custGeom>
            <a:avLst/>
            <a:gdLst/>
            <a:ahLst/>
            <a:cxnLst/>
            <a:rect l="l" t="t" r="r" b="b"/>
            <a:pathLst>
              <a:path w="11545368" h="7692101">
                <a:moveTo>
                  <a:pt x="0" y="0"/>
                </a:moveTo>
                <a:lnTo>
                  <a:pt x="11545368" y="0"/>
                </a:lnTo>
                <a:lnTo>
                  <a:pt x="11545368" y="7692101"/>
                </a:lnTo>
                <a:lnTo>
                  <a:pt x="0" y="7692101"/>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1371600" y="1257300"/>
            <a:ext cx="15035080" cy="5709148"/>
          </a:xfrm>
          <a:prstGeom prst="rect">
            <a:avLst/>
          </a:prstGeom>
        </p:spPr>
        <p:txBody>
          <a:bodyPr lIns="0" tIns="0" rIns="0" bIns="0" rtlCol="0" anchor="t">
            <a:spAutoFit/>
          </a:bodyPr>
          <a:lstStyle/>
          <a:p>
            <a:pPr algn="l">
              <a:lnSpc>
                <a:spcPts val="8039"/>
              </a:lnSpc>
            </a:pPr>
            <a:r>
              <a:rPr lang="en-US" sz="6536" b="1" spc="124" dirty="0">
                <a:solidFill>
                  <a:srgbClr val="2C649C"/>
                </a:solidFill>
                <a:latin typeface="Nourd Bold"/>
                <a:ea typeface="Nourd Bold"/>
                <a:cs typeface="Nourd Bold"/>
                <a:sym typeface="Nourd Bold"/>
              </a:rPr>
              <a:t>Schoolwide IB</a:t>
            </a:r>
          </a:p>
          <a:p>
            <a:pPr algn="l">
              <a:lnSpc>
                <a:spcPts val="2952"/>
              </a:lnSpc>
            </a:pPr>
            <a:endParaRPr lang="en-US" sz="6536" b="1" spc="124" dirty="0">
              <a:solidFill>
                <a:srgbClr val="2C649C"/>
              </a:solidFill>
              <a:latin typeface="Nourd Bold"/>
              <a:ea typeface="Nourd Bold"/>
              <a:cs typeface="Nourd Bold"/>
              <a:sym typeface="Nourd Bold"/>
            </a:endParaRPr>
          </a:p>
          <a:p>
            <a:pPr marL="1411123" lvl="1" indent="-705561" algn="l">
              <a:lnSpc>
                <a:spcPts val="8039"/>
              </a:lnSpc>
              <a:buFont typeface="Arial"/>
              <a:buChar char="•"/>
            </a:pPr>
            <a:r>
              <a:rPr lang="en-US" sz="6536" spc="124" dirty="0">
                <a:solidFill>
                  <a:srgbClr val="608341"/>
                </a:solidFill>
                <a:latin typeface="Nourd"/>
                <a:ea typeface="Nourd"/>
                <a:cs typeface="Nourd"/>
                <a:sym typeface="Nourd"/>
              </a:rPr>
              <a:t>All students at ICS take some IB courses</a:t>
            </a:r>
          </a:p>
          <a:p>
            <a:pPr algn="l">
              <a:lnSpc>
                <a:spcPts val="1967"/>
              </a:lnSpc>
            </a:pPr>
            <a:endParaRPr lang="en-US" sz="6536" spc="124" dirty="0">
              <a:solidFill>
                <a:srgbClr val="608341"/>
              </a:solidFill>
              <a:latin typeface="Nourd"/>
              <a:ea typeface="Nourd"/>
              <a:cs typeface="Nourd"/>
              <a:sym typeface="Nourd"/>
            </a:endParaRPr>
          </a:p>
          <a:p>
            <a:pPr marL="1411123" lvl="1" indent="-705561" algn="l">
              <a:lnSpc>
                <a:spcPts val="8039"/>
              </a:lnSpc>
              <a:buFont typeface="Arial"/>
              <a:buChar char="•"/>
            </a:pPr>
            <a:r>
              <a:rPr lang="en-US" sz="6536" spc="124" dirty="0">
                <a:solidFill>
                  <a:srgbClr val="608341"/>
                </a:solidFill>
                <a:latin typeface="Nourd"/>
                <a:ea typeface="Nourd"/>
                <a:cs typeface="Nourd"/>
                <a:sym typeface="Nourd"/>
              </a:rPr>
              <a:t>Course students can take all SL or their choice of HL/SL mix</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0" y="229713"/>
            <a:ext cx="8267446" cy="9827574"/>
          </a:xfrm>
          <a:custGeom>
            <a:avLst/>
            <a:gdLst/>
            <a:ahLst/>
            <a:cxnLst/>
            <a:rect l="l" t="t" r="r" b="b"/>
            <a:pathLst>
              <a:path w="8267446" h="9827574">
                <a:moveTo>
                  <a:pt x="0" y="0"/>
                </a:moveTo>
                <a:lnTo>
                  <a:pt x="8267446" y="0"/>
                </a:lnTo>
                <a:lnTo>
                  <a:pt x="8267446" y="9827574"/>
                </a:lnTo>
                <a:lnTo>
                  <a:pt x="0" y="9827574"/>
                </a:lnTo>
                <a:lnTo>
                  <a:pt x="0" y="0"/>
                </a:lnTo>
                <a:close/>
              </a:path>
            </a:pathLst>
          </a:custGeom>
          <a:blipFill>
            <a:blip r:embed="rId3"/>
            <a:stretch>
              <a:fillRect/>
            </a:stretch>
          </a:blipFill>
        </p:spPr>
        <p:txBody>
          <a:bodyPr/>
          <a:lstStyle/>
          <a:p>
            <a:endParaRPr lang="en-US"/>
          </a:p>
        </p:txBody>
      </p:sp>
      <p:sp>
        <p:nvSpPr>
          <p:cNvPr id="3" name="Freeform 3"/>
          <p:cNvSpPr/>
          <p:nvPr/>
        </p:nvSpPr>
        <p:spPr>
          <a:xfrm>
            <a:off x="8072869" y="3813657"/>
            <a:ext cx="10038231" cy="3350259"/>
          </a:xfrm>
          <a:custGeom>
            <a:avLst/>
            <a:gdLst/>
            <a:ahLst/>
            <a:cxnLst/>
            <a:rect l="l" t="t" r="r" b="b"/>
            <a:pathLst>
              <a:path w="10038231" h="3350259">
                <a:moveTo>
                  <a:pt x="0" y="0"/>
                </a:moveTo>
                <a:lnTo>
                  <a:pt x="10038231" y="0"/>
                </a:lnTo>
                <a:lnTo>
                  <a:pt x="10038231" y="3350260"/>
                </a:lnTo>
                <a:lnTo>
                  <a:pt x="0" y="3350260"/>
                </a:lnTo>
                <a:lnTo>
                  <a:pt x="0" y="0"/>
                </a:lnTo>
                <a:close/>
              </a:path>
            </a:pathLst>
          </a:custGeom>
          <a:blipFill>
            <a:blip r:embed="rId4"/>
            <a:stretch>
              <a:fillRect/>
            </a:stretch>
          </a:blipFill>
        </p:spPr>
        <p:txBody>
          <a:bodyPr/>
          <a:lstStyle/>
          <a:p>
            <a:endParaRPr lang="en-US"/>
          </a:p>
        </p:txBody>
      </p:sp>
      <p:sp>
        <p:nvSpPr>
          <p:cNvPr id="4" name="Freeform 4"/>
          <p:cNvSpPr/>
          <p:nvPr/>
        </p:nvSpPr>
        <p:spPr>
          <a:xfrm>
            <a:off x="-6053244" y="229713"/>
            <a:ext cx="14320690" cy="9827574"/>
          </a:xfrm>
          <a:custGeom>
            <a:avLst/>
            <a:gdLst/>
            <a:ahLst/>
            <a:cxnLst/>
            <a:rect l="l" t="t" r="r" b="b"/>
            <a:pathLst>
              <a:path w="14320690" h="9827574">
                <a:moveTo>
                  <a:pt x="0" y="0"/>
                </a:moveTo>
                <a:lnTo>
                  <a:pt x="14320690" y="0"/>
                </a:lnTo>
                <a:lnTo>
                  <a:pt x="14320690" y="9827574"/>
                </a:lnTo>
                <a:lnTo>
                  <a:pt x="0" y="9827574"/>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8587915" y="1383593"/>
            <a:ext cx="5878354" cy="1681481"/>
          </a:xfrm>
          <a:prstGeom prst="rect">
            <a:avLst/>
          </a:prstGeom>
        </p:spPr>
        <p:txBody>
          <a:bodyPr lIns="0" tIns="0" rIns="0" bIns="0" rtlCol="0" anchor="t">
            <a:spAutoFit/>
          </a:bodyPr>
          <a:lstStyle/>
          <a:p>
            <a:pPr algn="ctr">
              <a:lnSpc>
                <a:spcPts val="12319"/>
              </a:lnSpc>
              <a:spcBef>
                <a:spcPct val="0"/>
              </a:spcBef>
            </a:pPr>
            <a:r>
              <a:rPr lang="en-US" sz="8799" b="1">
                <a:solidFill>
                  <a:srgbClr val="183B23"/>
                </a:solidFill>
                <a:latin typeface="ITC Franklin Gothic LT Semi-Bold"/>
                <a:ea typeface="ITC Franklin Gothic LT Semi-Bold"/>
                <a:cs typeface="ITC Franklin Gothic LT Semi-Bold"/>
                <a:sym typeface="ITC Franklin Gothic LT Semi-Bold"/>
              </a:rPr>
              <a:t>The IB Core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1143000" y="2586590"/>
            <a:ext cx="16561355" cy="7494013"/>
          </a:xfrm>
          <a:custGeom>
            <a:avLst/>
            <a:gdLst/>
            <a:ahLst/>
            <a:cxnLst/>
            <a:rect l="l" t="t" r="r" b="b"/>
            <a:pathLst>
              <a:path w="16561355" h="7494013">
                <a:moveTo>
                  <a:pt x="0" y="0"/>
                </a:moveTo>
                <a:lnTo>
                  <a:pt x="16561355" y="0"/>
                </a:lnTo>
                <a:lnTo>
                  <a:pt x="16561355" y="7494013"/>
                </a:lnTo>
                <a:lnTo>
                  <a:pt x="0" y="7494013"/>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1295400" y="905109"/>
            <a:ext cx="7174706" cy="1681481"/>
          </a:xfrm>
          <a:prstGeom prst="rect">
            <a:avLst/>
          </a:prstGeom>
        </p:spPr>
        <p:txBody>
          <a:bodyPr lIns="0" tIns="0" rIns="0" bIns="0" rtlCol="0" anchor="t">
            <a:spAutoFit/>
          </a:bodyPr>
          <a:lstStyle/>
          <a:p>
            <a:pPr algn="ctr">
              <a:lnSpc>
                <a:spcPts val="12319"/>
              </a:lnSpc>
              <a:spcBef>
                <a:spcPct val="0"/>
              </a:spcBef>
            </a:pPr>
            <a:r>
              <a:rPr lang="en-US" sz="8799" b="1" dirty="0">
                <a:solidFill>
                  <a:srgbClr val="39737C"/>
                </a:solidFill>
                <a:latin typeface="ITC Franklin Gothic LT Semi-Bold"/>
                <a:ea typeface="ITC Franklin Gothic LT Semi-Bold"/>
                <a:cs typeface="ITC Franklin Gothic LT Semi-Bold"/>
                <a:sym typeface="ITC Franklin Gothic LT Semi-Bold"/>
              </a:rPr>
              <a:t>DP Core Class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170745" y="276997"/>
            <a:ext cx="8577425" cy="9610560"/>
          </a:xfrm>
          <a:custGeom>
            <a:avLst/>
            <a:gdLst/>
            <a:ahLst/>
            <a:cxnLst/>
            <a:rect l="l" t="t" r="r" b="b"/>
            <a:pathLst>
              <a:path w="8577425" h="9610560">
                <a:moveTo>
                  <a:pt x="0" y="0"/>
                </a:moveTo>
                <a:lnTo>
                  <a:pt x="8577424" y="0"/>
                </a:lnTo>
                <a:lnTo>
                  <a:pt x="8577424" y="9610560"/>
                </a:lnTo>
                <a:lnTo>
                  <a:pt x="0" y="9610560"/>
                </a:lnTo>
                <a:lnTo>
                  <a:pt x="0" y="0"/>
                </a:lnTo>
                <a:close/>
              </a:path>
            </a:pathLst>
          </a:custGeom>
          <a:blipFill>
            <a:blip r:embed="rId3"/>
            <a:stretch>
              <a:fillRect l="-33615" r="-33615"/>
            </a:stretch>
          </a:blipFill>
        </p:spPr>
        <p:txBody>
          <a:bodyPr/>
          <a:lstStyle/>
          <a:p>
            <a:endParaRPr lang="en-US"/>
          </a:p>
        </p:txBody>
      </p:sp>
      <p:sp>
        <p:nvSpPr>
          <p:cNvPr id="3" name="TextBox 3"/>
          <p:cNvSpPr txBox="1"/>
          <p:nvPr/>
        </p:nvSpPr>
        <p:spPr>
          <a:xfrm>
            <a:off x="9407819" y="5193111"/>
            <a:ext cx="8118181" cy="2202975"/>
          </a:xfrm>
          <a:prstGeom prst="rect">
            <a:avLst/>
          </a:prstGeom>
        </p:spPr>
        <p:txBody>
          <a:bodyPr wrap="square" lIns="0" tIns="0" rIns="0" bIns="0" rtlCol="0" anchor="t">
            <a:spAutoFit/>
          </a:bodyPr>
          <a:lstStyle/>
          <a:p>
            <a:pPr algn="ctr">
              <a:lnSpc>
                <a:spcPts val="8858"/>
              </a:lnSpc>
              <a:spcBef>
                <a:spcPct val="0"/>
              </a:spcBef>
            </a:pPr>
            <a:r>
              <a:rPr lang="en-US" sz="6000" b="1" dirty="0">
                <a:solidFill>
                  <a:srgbClr val="000000"/>
                </a:solidFill>
                <a:latin typeface="ITC Franklin Gothic LT Semi-Bold"/>
                <a:ea typeface="ITC Franklin Gothic LT Semi-Bold"/>
                <a:cs typeface="ITC Franklin Gothic LT Semi-Bold"/>
                <a:sym typeface="ITC Franklin Gothic LT Semi-Bold"/>
              </a:rPr>
              <a:t>University Perspectives</a:t>
            </a:r>
          </a:p>
          <a:p>
            <a:pPr algn="ctr">
              <a:lnSpc>
                <a:spcPts val="8858"/>
              </a:lnSpc>
              <a:spcBef>
                <a:spcPct val="0"/>
              </a:spcBef>
            </a:pPr>
            <a:r>
              <a:rPr lang="en-US" sz="6000" b="1" dirty="0">
                <a:solidFill>
                  <a:srgbClr val="000000"/>
                </a:solidFill>
                <a:latin typeface="ITC Franklin Gothic LT Semi-Bold"/>
                <a:ea typeface="ITC Franklin Gothic LT Semi-Bold"/>
                <a:cs typeface="ITC Franklin Gothic LT Semi-Bold"/>
                <a:sym typeface="ITC Franklin Gothic LT Semi-Bold"/>
              </a:rPr>
              <a:t>College Credit</a:t>
            </a:r>
          </a:p>
        </p:txBody>
      </p:sp>
      <p:sp>
        <p:nvSpPr>
          <p:cNvPr id="4" name="TextBox 4"/>
          <p:cNvSpPr txBox="1"/>
          <p:nvPr/>
        </p:nvSpPr>
        <p:spPr>
          <a:xfrm>
            <a:off x="10180197" y="800100"/>
            <a:ext cx="6573424" cy="2426589"/>
          </a:xfrm>
          <a:prstGeom prst="rect">
            <a:avLst/>
          </a:prstGeom>
        </p:spPr>
        <p:txBody>
          <a:bodyPr lIns="0" tIns="0" rIns="0" bIns="0" rtlCol="0" anchor="t">
            <a:spAutoFit/>
          </a:bodyPr>
          <a:lstStyle/>
          <a:p>
            <a:pPr algn="ctr">
              <a:lnSpc>
                <a:spcPts val="17848"/>
              </a:lnSpc>
              <a:spcBef>
                <a:spcPct val="0"/>
              </a:spcBef>
            </a:pPr>
            <a:r>
              <a:rPr lang="en-US" sz="12748" b="1" dirty="0">
                <a:solidFill>
                  <a:srgbClr val="183B23"/>
                </a:solidFill>
                <a:latin typeface="ITC Franklin Gothic LT Semi-Bold"/>
                <a:ea typeface="ITC Franklin Gothic LT Semi-Bold"/>
                <a:cs typeface="ITC Franklin Gothic LT Semi-Bold"/>
                <a:sym typeface="ITC Franklin Gothic LT Semi-Bold"/>
              </a:rPr>
              <a:t>After ICS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774505" y="2095500"/>
            <a:ext cx="16738990" cy="7614227"/>
          </a:xfrm>
          <a:prstGeom prst="rect">
            <a:avLst/>
          </a:prstGeom>
        </p:spPr>
        <p:txBody>
          <a:bodyPr lIns="0" tIns="0" rIns="0" bIns="0" rtlCol="0" anchor="t">
            <a:spAutoFit/>
          </a:bodyPr>
          <a:lstStyle/>
          <a:p>
            <a:pPr marL="1020621" lvl="1" indent="-510311" algn="l">
              <a:lnSpc>
                <a:spcPts val="6618"/>
              </a:lnSpc>
              <a:buFont typeface="Arial"/>
              <a:buChar char="•"/>
            </a:pPr>
            <a:r>
              <a:rPr lang="en-US" sz="4727" dirty="0">
                <a:solidFill>
                  <a:srgbClr val="183B23"/>
                </a:solidFill>
                <a:latin typeface="ITC Franklin Gothic LT"/>
                <a:ea typeface="ITC Franklin Gothic LT"/>
                <a:cs typeface="ITC Franklin Gothic LT"/>
                <a:sym typeface="ITC Franklin Gothic LT"/>
              </a:rPr>
              <a:t>IB Diploma is valued by universities in the US and internationally</a:t>
            </a:r>
          </a:p>
          <a:p>
            <a:pPr marL="1020621" lvl="1" indent="-510311" algn="l">
              <a:lnSpc>
                <a:spcPts val="6618"/>
              </a:lnSpc>
              <a:buFont typeface="Arial"/>
              <a:buChar char="•"/>
            </a:pPr>
            <a:r>
              <a:rPr lang="en-US" sz="4727" dirty="0">
                <a:solidFill>
                  <a:srgbClr val="183B23"/>
                </a:solidFill>
                <a:latin typeface="ITC Franklin Gothic LT"/>
                <a:ea typeface="ITC Franklin Gothic LT"/>
                <a:cs typeface="ITC Franklin Gothic LT"/>
                <a:sym typeface="ITC Franklin Gothic LT"/>
              </a:rPr>
              <a:t>Credit for IB Course scores higher than 4 (out of 7)</a:t>
            </a:r>
          </a:p>
          <a:p>
            <a:pPr marL="2041243" lvl="2" indent="-680414" algn="l">
              <a:lnSpc>
                <a:spcPts val="6618"/>
              </a:lnSpc>
              <a:buFont typeface="Arial"/>
              <a:buChar char="⚬"/>
            </a:pPr>
            <a:r>
              <a:rPr lang="en-US" sz="4727" dirty="0">
                <a:solidFill>
                  <a:srgbClr val="183B23"/>
                </a:solidFill>
                <a:latin typeface="ITC Franklin Gothic LT"/>
                <a:ea typeface="ITC Franklin Gothic LT"/>
                <a:cs typeface="ITC Franklin Gothic LT"/>
                <a:sym typeface="ITC Franklin Gothic LT"/>
              </a:rPr>
              <a:t> WA and OR state law</a:t>
            </a:r>
          </a:p>
          <a:p>
            <a:pPr marL="1020621" lvl="1" indent="-510311" algn="l">
              <a:lnSpc>
                <a:spcPts val="6618"/>
              </a:lnSpc>
              <a:buFont typeface="Arial"/>
              <a:buChar char="•"/>
            </a:pPr>
            <a:r>
              <a:rPr lang="en-US" sz="4727" dirty="0">
                <a:solidFill>
                  <a:srgbClr val="183B23"/>
                </a:solidFill>
                <a:latin typeface="ITC Franklin Gothic LT"/>
                <a:ea typeface="ITC Franklin Gothic LT"/>
                <a:cs typeface="ITC Franklin Gothic LT"/>
                <a:sym typeface="ITC Franklin Gothic LT"/>
              </a:rPr>
              <a:t>Admissions value guaranteed curriculum and assessments</a:t>
            </a:r>
          </a:p>
          <a:p>
            <a:pPr marL="1020621" lvl="1" indent="-510311" algn="l">
              <a:lnSpc>
                <a:spcPts val="6618"/>
              </a:lnSpc>
              <a:buFont typeface="Arial"/>
              <a:buChar char="•"/>
            </a:pPr>
            <a:r>
              <a:rPr lang="en-US" sz="4727" dirty="0">
                <a:solidFill>
                  <a:srgbClr val="183B23"/>
                </a:solidFill>
                <a:latin typeface="ITC Franklin Gothic LT"/>
                <a:ea typeface="ITC Franklin Gothic LT"/>
                <a:cs typeface="ITC Franklin Gothic LT"/>
                <a:sym typeface="ITC Franklin Gothic LT"/>
              </a:rPr>
              <a:t>Admissions value focus on writing, inquiry, and self-management</a:t>
            </a:r>
          </a:p>
          <a:p>
            <a:pPr marL="1020621" lvl="1" indent="-510311" algn="l">
              <a:lnSpc>
                <a:spcPts val="6618"/>
              </a:lnSpc>
              <a:buFont typeface="Arial"/>
              <a:buChar char="•"/>
            </a:pPr>
            <a:r>
              <a:rPr lang="en-US" sz="4727" dirty="0">
                <a:solidFill>
                  <a:srgbClr val="183B23"/>
                </a:solidFill>
                <a:latin typeface="ITC Franklin Gothic LT"/>
                <a:ea typeface="ITC Franklin Gothic LT"/>
                <a:cs typeface="ITC Franklin Gothic LT"/>
                <a:sym typeface="ITC Franklin Gothic LT"/>
              </a:rPr>
              <a:t>Selective universities accept a higher percentage of IB DP students than the general population of applicants. </a:t>
            </a:r>
          </a:p>
        </p:txBody>
      </p:sp>
      <p:sp>
        <p:nvSpPr>
          <p:cNvPr id="3" name="TextBox 3"/>
          <p:cNvSpPr txBox="1"/>
          <p:nvPr/>
        </p:nvSpPr>
        <p:spPr>
          <a:xfrm>
            <a:off x="812605" y="723900"/>
            <a:ext cx="16738990" cy="1210888"/>
          </a:xfrm>
          <a:prstGeom prst="rect">
            <a:avLst/>
          </a:prstGeom>
        </p:spPr>
        <p:txBody>
          <a:bodyPr lIns="0" tIns="0" rIns="0" bIns="0" rtlCol="0" anchor="t">
            <a:spAutoFit/>
          </a:bodyPr>
          <a:lstStyle/>
          <a:p>
            <a:pPr algn="ctr">
              <a:lnSpc>
                <a:spcPts val="8858"/>
              </a:lnSpc>
              <a:spcBef>
                <a:spcPct val="0"/>
              </a:spcBef>
            </a:pPr>
            <a:r>
              <a:rPr lang="en-US" sz="6327" b="1" dirty="0">
                <a:solidFill>
                  <a:srgbClr val="183B23"/>
                </a:solidFill>
                <a:latin typeface="ITC Franklin Gothic LT Semi-Bold"/>
                <a:ea typeface="ITC Franklin Gothic LT Semi-Bold"/>
                <a:cs typeface="ITC Franklin Gothic LT Semi-Bold"/>
                <a:sym typeface="ITC Franklin Gothic LT Semi-Bold"/>
              </a:rPr>
              <a:t>University Admissions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1371600" y="1360020"/>
            <a:ext cx="15292511" cy="1962150"/>
          </a:xfrm>
          <a:prstGeom prst="rect">
            <a:avLst/>
          </a:prstGeom>
        </p:spPr>
        <p:txBody>
          <a:bodyPr lIns="0" tIns="0" rIns="0" bIns="0" rtlCol="0" anchor="t">
            <a:spAutoFit/>
          </a:bodyPr>
          <a:lstStyle/>
          <a:p>
            <a:pPr algn="ctr">
              <a:lnSpc>
                <a:spcPts val="7350"/>
              </a:lnSpc>
            </a:pPr>
            <a:r>
              <a:rPr lang="en-US" sz="7500" b="1">
                <a:solidFill>
                  <a:srgbClr val="000000"/>
                </a:solidFill>
                <a:latin typeface="Drukaatie Burti Bold"/>
                <a:ea typeface="Drukaatie Burti Bold"/>
                <a:cs typeface="Drukaatie Burti Bold"/>
                <a:sym typeface="Drukaatie Burti Bold"/>
              </a:rPr>
              <a:t>The meaning of IB to admissions officers</a:t>
            </a:r>
          </a:p>
        </p:txBody>
      </p:sp>
      <p:sp>
        <p:nvSpPr>
          <p:cNvPr id="3" name="TextBox 3"/>
          <p:cNvSpPr txBox="1"/>
          <p:nvPr/>
        </p:nvSpPr>
        <p:spPr>
          <a:xfrm>
            <a:off x="831920" y="3630446"/>
            <a:ext cx="17072116" cy="4315459"/>
          </a:xfrm>
          <a:prstGeom prst="rect">
            <a:avLst/>
          </a:prstGeom>
        </p:spPr>
        <p:txBody>
          <a:bodyPr lIns="0" tIns="0" rIns="0" bIns="0" rtlCol="0" anchor="t">
            <a:spAutoFit/>
          </a:bodyPr>
          <a:lstStyle/>
          <a:p>
            <a:pPr algn="ctr">
              <a:lnSpc>
                <a:spcPts val="5740"/>
              </a:lnSpc>
            </a:pPr>
            <a:r>
              <a:rPr lang="en-US" sz="4100" b="1" dirty="0">
                <a:solidFill>
                  <a:srgbClr val="000000"/>
                </a:solidFill>
                <a:latin typeface="Canva Sans Bold"/>
                <a:ea typeface="Canva Sans Bold"/>
                <a:cs typeface="Canva Sans Bold"/>
                <a:sym typeface="Canva Sans Bold"/>
              </a:rPr>
              <a:t>“IB is well known to us as excellent preparation. Success in an IB program correlates well with success at Harvard. We are always pleased to see the credentials of the IB Diploma Program on the transcript.”</a:t>
            </a:r>
          </a:p>
          <a:p>
            <a:pPr algn="ctr">
              <a:lnSpc>
                <a:spcPts val="5740"/>
              </a:lnSpc>
            </a:pPr>
            <a:endParaRPr lang="en-US" sz="4100" b="1" dirty="0">
              <a:solidFill>
                <a:srgbClr val="000000"/>
              </a:solidFill>
              <a:latin typeface="Canva Sans Bold"/>
              <a:ea typeface="Canva Sans Bold"/>
              <a:cs typeface="Canva Sans Bold"/>
              <a:sym typeface="Canva Sans Bold"/>
            </a:endParaRPr>
          </a:p>
          <a:p>
            <a:pPr algn="ctr">
              <a:lnSpc>
                <a:spcPts val="5740"/>
              </a:lnSpc>
            </a:pPr>
            <a:r>
              <a:rPr lang="en-US" sz="4100" b="1" dirty="0">
                <a:solidFill>
                  <a:srgbClr val="000000"/>
                </a:solidFill>
                <a:latin typeface="Canva Sans Bold"/>
                <a:ea typeface="Canva Sans Bold"/>
                <a:cs typeface="Canva Sans Bold"/>
                <a:sym typeface="Canva Sans Bold"/>
              </a:rPr>
              <a:t>-Marlyn McGrath, Director of Admissions, Harvard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4"/>
          <a:stretch>
            <a:fillRect/>
          </a:stretch>
        </p:blipFill>
        <p:spPr>
          <a:xfrm>
            <a:off x="869408" y="492675"/>
            <a:ext cx="16160658" cy="908327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1828800" y="571500"/>
            <a:ext cx="14461070" cy="9298386"/>
          </a:xfrm>
          <a:custGeom>
            <a:avLst/>
            <a:gdLst/>
            <a:ahLst/>
            <a:cxnLst/>
            <a:rect l="l" t="t" r="r" b="b"/>
            <a:pathLst>
              <a:path w="14901340" h="9757572">
                <a:moveTo>
                  <a:pt x="0" y="0"/>
                </a:moveTo>
                <a:lnTo>
                  <a:pt x="14901340" y="0"/>
                </a:lnTo>
                <a:lnTo>
                  <a:pt x="14901340" y="9757572"/>
                </a:lnTo>
                <a:lnTo>
                  <a:pt x="0" y="9757572"/>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CF5F7"/>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335493527"/>
              </p:ext>
            </p:extLst>
          </p:nvPr>
        </p:nvGraphicFramePr>
        <p:xfrm>
          <a:off x="2819400" y="1881707"/>
          <a:ext cx="12389972" cy="6859584"/>
        </p:xfrm>
        <a:graphic>
          <a:graphicData uri="http://schemas.openxmlformats.org/drawingml/2006/table">
            <a:tbl>
              <a:tblPr/>
              <a:tblGrid>
                <a:gridCol w="5905245">
                  <a:extLst>
                    <a:ext uri="{9D8B030D-6E8A-4147-A177-3AD203B41FA5}">
                      <a16:colId xmlns:a16="http://schemas.microsoft.com/office/drawing/2014/main" val="20000"/>
                    </a:ext>
                  </a:extLst>
                </a:gridCol>
                <a:gridCol w="2604418">
                  <a:extLst>
                    <a:ext uri="{9D8B030D-6E8A-4147-A177-3AD203B41FA5}">
                      <a16:colId xmlns:a16="http://schemas.microsoft.com/office/drawing/2014/main" val="20001"/>
                    </a:ext>
                  </a:extLst>
                </a:gridCol>
                <a:gridCol w="3880309">
                  <a:extLst>
                    <a:ext uri="{9D8B030D-6E8A-4147-A177-3AD203B41FA5}">
                      <a16:colId xmlns:a16="http://schemas.microsoft.com/office/drawing/2014/main" val="20002"/>
                    </a:ext>
                  </a:extLst>
                </a:gridCol>
              </a:tblGrid>
              <a:tr h="823912">
                <a:tc>
                  <a:txBody>
                    <a:bodyPr/>
                    <a:lstStyle/>
                    <a:p>
                      <a:pPr algn="ctr">
                        <a:lnSpc>
                          <a:spcPts val="2800"/>
                        </a:lnSpc>
                        <a:defRPr/>
                      </a:pPr>
                      <a:r>
                        <a:rPr lang="en-US" sz="2400" b="1" dirty="0">
                          <a:solidFill>
                            <a:srgbClr val="FFFFFF"/>
                          </a:solidFill>
                          <a:latin typeface="Canva Sans Bold"/>
                          <a:ea typeface="Canva Sans Bold"/>
                          <a:cs typeface="Canva Sans Bold"/>
                          <a:sym typeface="Canva Sans Bold"/>
                        </a:rPr>
                        <a:t>IB Courses</a:t>
                      </a:r>
                      <a:endParaRPr lang="en-US" sz="12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4BFD0"/>
                    </a:solidFill>
                  </a:tcPr>
                </a:tc>
                <a:tc>
                  <a:txBody>
                    <a:bodyPr/>
                    <a:lstStyle/>
                    <a:p>
                      <a:pPr algn="ctr">
                        <a:lnSpc>
                          <a:spcPts val="2800"/>
                        </a:lnSpc>
                        <a:defRPr/>
                      </a:pPr>
                      <a:r>
                        <a:rPr lang="en-US" sz="2400" b="1" dirty="0">
                          <a:solidFill>
                            <a:srgbClr val="FFFFFF"/>
                          </a:solidFill>
                          <a:latin typeface="Canva Sans"/>
                          <a:ea typeface="Canva Sans"/>
                          <a:cs typeface="Canva Sans"/>
                          <a:sym typeface="Canva Sans"/>
                        </a:rPr>
                        <a:t>IB Exam Score</a:t>
                      </a:r>
                      <a:endParaRPr lang="en-US" sz="12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4BFD0"/>
                    </a:solidFill>
                  </a:tcPr>
                </a:tc>
                <a:tc>
                  <a:txBody>
                    <a:bodyPr/>
                    <a:lstStyle/>
                    <a:p>
                      <a:pPr algn="ctr">
                        <a:lnSpc>
                          <a:spcPts val="2800"/>
                        </a:lnSpc>
                        <a:defRPr/>
                      </a:pPr>
                      <a:r>
                        <a:rPr lang="en-US" sz="2400" b="1" dirty="0">
                          <a:solidFill>
                            <a:srgbClr val="FFFFFF"/>
                          </a:solidFill>
                          <a:latin typeface="Canva Sans"/>
                          <a:ea typeface="Canva Sans"/>
                          <a:cs typeface="Canva Sans"/>
                          <a:sym typeface="Canva Sans"/>
                        </a:rPr>
                        <a:t>UW Credit</a:t>
                      </a:r>
                      <a:endParaRPr lang="en-US" sz="1200" b="1"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54BFD0"/>
                    </a:solidFill>
                  </a:tcPr>
                </a:tc>
                <a:extLst>
                  <a:ext uri="{0D108BD9-81ED-4DB2-BD59-A6C34878D82A}">
                    <a16:rowId xmlns:a16="http://schemas.microsoft.com/office/drawing/2014/main" val="10000"/>
                  </a:ext>
                </a:extLst>
              </a:tr>
              <a:tr h="823912">
                <a:tc>
                  <a:txBody>
                    <a:bodyPr/>
                    <a:lstStyle/>
                    <a:p>
                      <a:pPr algn="l">
                        <a:lnSpc>
                          <a:spcPts val="2800"/>
                        </a:lnSpc>
                        <a:defRPr/>
                      </a:pPr>
                      <a:r>
                        <a:rPr lang="en-US" sz="2400" dirty="0">
                          <a:solidFill>
                            <a:srgbClr val="000000"/>
                          </a:solidFill>
                          <a:latin typeface="Canva Sans"/>
                          <a:ea typeface="Canva Sans"/>
                          <a:cs typeface="Canva Sans"/>
                          <a:sym typeface="Canva Sans"/>
                        </a:rPr>
                        <a:t>Language and Literature HL</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4,5,6,7</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23912">
                <a:tc>
                  <a:txBody>
                    <a:bodyPr/>
                    <a:lstStyle/>
                    <a:p>
                      <a:pPr algn="l">
                        <a:lnSpc>
                          <a:spcPts val="2800"/>
                        </a:lnSpc>
                        <a:defRPr/>
                      </a:pPr>
                      <a:r>
                        <a:rPr lang="en-US" sz="2400" dirty="0">
                          <a:solidFill>
                            <a:srgbClr val="000000"/>
                          </a:solidFill>
                          <a:latin typeface="Canva Sans"/>
                          <a:ea typeface="Canva Sans"/>
                          <a:cs typeface="Canva Sans"/>
                          <a:sym typeface="Canva Sans"/>
                        </a:rPr>
                        <a:t>Language B: Spanish SL</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4,5</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23912">
                <a:tc>
                  <a:txBody>
                    <a:bodyPr/>
                    <a:lstStyle/>
                    <a:p>
                      <a:pPr algn="l">
                        <a:lnSpc>
                          <a:spcPts val="2800"/>
                        </a:lnSpc>
                        <a:defRPr/>
                      </a:pPr>
                      <a:r>
                        <a:rPr lang="en-US" sz="2400" dirty="0">
                          <a:solidFill>
                            <a:srgbClr val="000000"/>
                          </a:solidFill>
                          <a:latin typeface="Canva Sans"/>
                          <a:ea typeface="Canva Sans"/>
                          <a:cs typeface="Canva Sans"/>
                          <a:sym typeface="Canva Sans"/>
                        </a:rPr>
                        <a:t>Global Politics SL</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4,5,6,7</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23912">
                <a:tc>
                  <a:txBody>
                    <a:bodyPr/>
                    <a:lstStyle/>
                    <a:p>
                      <a:pPr algn="l">
                        <a:lnSpc>
                          <a:spcPts val="2800"/>
                        </a:lnSpc>
                        <a:defRPr/>
                      </a:pPr>
                      <a:r>
                        <a:rPr lang="en-US" sz="2400" dirty="0">
                          <a:solidFill>
                            <a:srgbClr val="000000"/>
                          </a:solidFill>
                          <a:latin typeface="Canva Sans"/>
                          <a:ea typeface="Canva Sans"/>
                          <a:cs typeface="Canva Sans"/>
                          <a:sym typeface="Canva Sans"/>
                        </a:rPr>
                        <a:t>Biology HL</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5,6,7</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10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23912">
                <a:tc>
                  <a:txBody>
                    <a:bodyPr/>
                    <a:lstStyle/>
                    <a:p>
                      <a:pPr algn="l">
                        <a:lnSpc>
                          <a:spcPts val="2800"/>
                        </a:lnSpc>
                        <a:defRPr/>
                      </a:pPr>
                      <a:r>
                        <a:rPr lang="en-US" sz="2400" dirty="0">
                          <a:solidFill>
                            <a:srgbClr val="000000"/>
                          </a:solidFill>
                          <a:latin typeface="Canva Sans"/>
                          <a:ea typeface="Canva Sans"/>
                          <a:cs typeface="Canva Sans"/>
                          <a:sym typeface="Canva Sans"/>
                        </a:rPr>
                        <a:t>Math Applications and Interpretation-AI SL</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5,6,7</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823912">
                <a:tc>
                  <a:txBody>
                    <a:bodyPr/>
                    <a:lstStyle/>
                    <a:p>
                      <a:pPr algn="l">
                        <a:lnSpc>
                          <a:spcPts val="2800"/>
                        </a:lnSpc>
                        <a:defRPr/>
                      </a:pPr>
                      <a:r>
                        <a:rPr lang="en-US" sz="2400">
                          <a:solidFill>
                            <a:srgbClr val="000000"/>
                          </a:solidFill>
                          <a:latin typeface="Canva Sans"/>
                          <a:ea typeface="Canva Sans"/>
                          <a:cs typeface="Canva Sans"/>
                          <a:sym typeface="Canva Sans"/>
                        </a:rPr>
                        <a:t>Visual Arts HL</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dirty="0">
                          <a:solidFill>
                            <a:srgbClr val="000000"/>
                          </a:solidFill>
                          <a:latin typeface="Canva Sans"/>
                          <a:ea typeface="Canva Sans"/>
                          <a:cs typeface="Canva Sans"/>
                          <a:sym typeface="Canva Sans"/>
                        </a:rPr>
                        <a:t>4,5,6,7</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a:solidFill>
                            <a:srgbClr val="000000"/>
                          </a:solidFill>
                          <a:latin typeface="Canva Sans"/>
                          <a:ea typeface="Canva Sans"/>
                          <a:cs typeface="Canva Sans"/>
                          <a:sym typeface="Canva Sans"/>
                        </a:rPr>
                        <a:t>5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823912">
                <a:tc>
                  <a:txBody>
                    <a:bodyPr/>
                    <a:lstStyle/>
                    <a:p>
                      <a:pPr algn="l">
                        <a:lnSpc>
                          <a:spcPts val="2800"/>
                        </a:lnSpc>
                        <a:defRPr/>
                      </a:pPr>
                      <a:r>
                        <a:rPr lang="en-US" sz="2400" b="1">
                          <a:solidFill>
                            <a:srgbClr val="000000"/>
                          </a:solidFill>
                          <a:latin typeface="Canva Sans Bold"/>
                          <a:ea typeface="Canva Sans Bold"/>
                          <a:cs typeface="Canva Sans Bold"/>
                          <a:sym typeface="Canva Sans Bold"/>
                        </a:rPr>
                        <a:t>Total possible credits</a:t>
                      </a: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endParaRPr lang="en-US" sz="12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800"/>
                        </a:lnSpc>
                        <a:defRPr/>
                      </a:pPr>
                      <a:r>
                        <a:rPr lang="en-US" sz="2400" b="1" dirty="0">
                          <a:solidFill>
                            <a:srgbClr val="000000"/>
                          </a:solidFill>
                          <a:latin typeface="Canva Sans Bold"/>
                          <a:ea typeface="Canva Sans Bold"/>
                          <a:cs typeface="Canva Sans Bold"/>
                          <a:sym typeface="Canva Sans Bold"/>
                        </a:rPr>
                        <a:t>35 credits</a:t>
                      </a:r>
                      <a:endParaRPr lang="en-US" sz="12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3" name="Freeform 3"/>
          <p:cNvSpPr/>
          <p:nvPr/>
        </p:nvSpPr>
        <p:spPr>
          <a:xfrm>
            <a:off x="13952483" y="6172200"/>
            <a:ext cx="4335517" cy="4114800"/>
          </a:xfrm>
          <a:custGeom>
            <a:avLst/>
            <a:gdLst/>
            <a:ahLst/>
            <a:cxnLst/>
            <a:rect l="l" t="t" r="r" b="b"/>
            <a:pathLst>
              <a:path w="4335517" h="4114800">
                <a:moveTo>
                  <a:pt x="0" y="0"/>
                </a:moveTo>
                <a:lnTo>
                  <a:pt x="4335517" y="0"/>
                </a:lnTo>
                <a:lnTo>
                  <a:pt x="4335517"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219200" y="853007"/>
            <a:ext cx="15292511" cy="1028700"/>
          </a:xfrm>
          <a:prstGeom prst="rect">
            <a:avLst/>
          </a:prstGeom>
        </p:spPr>
        <p:txBody>
          <a:bodyPr lIns="0" tIns="0" rIns="0" bIns="0" rtlCol="0" anchor="t">
            <a:spAutoFit/>
          </a:bodyPr>
          <a:lstStyle/>
          <a:p>
            <a:pPr algn="ctr">
              <a:lnSpc>
                <a:spcPts val="7350"/>
              </a:lnSpc>
            </a:pPr>
            <a:r>
              <a:rPr lang="en-US" sz="7500" b="1" dirty="0">
                <a:solidFill>
                  <a:srgbClr val="000000"/>
                </a:solidFill>
                <a:latin typeface="Drukaatie Burti Bold"/>
                <a:ea typeface="Drukaatie Burti Bold"/>
                <a:cs typeface="Drukaatie Burti Bold"/>
                <a:sym typeface="Drukaatie Burti Bold"/>
              </a:rPr>
              <a:t>UW Transfer IB Credits</a:t>
            </a:r>
          </a:p>
        </p:txBody>
      </p:sp>
      <p:sp>
        <p:nvSpPr>
          <p:cNvPr id="5" name="TextBox 5"/>
          <p:cNvSpPr txBox="1"/>
          <p:nvPr/>
        </p:nvSpPr>
        <p:spPr>
          <a:xfrm>
            <a:off x="14953827" y="7874833"/>
            <a:ext cx="2332829" cy="872490"/>
          </a:xfrm>
          <a:prstGeom prst="rect">
            <a:avLst/>
          </a:prstGeom>
        </p:spPr>
        <p:txBody>
          <a:bodyPr lIns="0" tIns="0" rIns="0" bIns="0" rtlCol="0" anchor="t">
            <a:spAutoFit/>
          </a:bodyPr>
          <a:lstStyle/>
          <a:p>
            <a:pPr algn="ctr">
              <a:lnSpc>
                <a:spcPts val="3359"/>
              </a:lnSpc>
            </a:pPr>
            <a:r>
              <a:rPr lang="en-US" sz="2400" b="1">
                <a:solidFill>
                  <a:srgbClr val="000000"/>
                </a:solidFill>
                <a:latin typeface="ITC Franklin Gothic LT Semi-Bold"/>
                <a:ea typeface="ITC Franklin Gothic LT Semi-Bold"/>
                <a:cs typeface="ITC Franklin Gothic LT Semi-Bold"/>
                <a:sym typeface="ITC Franklin Gothic LT Semi-Bold"/>
              </a:rPr>
              <a:t>45 credits= 1 full year at UW</a:t>
            </a:r>
          </a:p>
        </p:txBody>
      </p:sp>
      <p:sp>
        <p:nvSpPr>
          <p:cNvPr id="6" name="TextBox 6"/>
          <p:cNvSpPr txBox="1"/>
          <p:nvPr/>
        </p:nvSpPr>
        <p:spPr>
          <a:xfrm>
            <a:off x="1981445" y="8787526"/>
            <a:ext cx="15292511" cy="1028700"/>
          </a:xfrm>
          <a:prstGeom prst="rect">
            <a:avLst/>
          </a:prstGeom>
        </p:spPr>
        <p:txBody>
          <a:bodyPr lIns="0" tIns="0" rIns="0" bIns="0" rtlCol="0" anchor="t">
            <a:spAutoFit/>
          </a:bodyPr>
          <a:lstStyle/>
          <a:p>
            <a:pPr algn="ctr">
              <a:lnSpc>
                <a:spcPts val="7350"/>
              </a:lnSpc>
            </a:pPr>
            <a:r>
              <a:rPr lang="en-US" sz="7500" b="1" dirty="0">
                <a:solidFill>
                  <a:srgbClr val="000000"/>
                </a:solidFill>
                <a:latin typeface="Drukaatie Burti Bold"/>
                <a:ea typeface="Drukaatie Burti Bold"/>
                <a:cs typeface="Drukaatie Burti Bold"/>
                <a:sym typeface="Drukaatie Burti Bold"/>
              </a:rPr>
              <a:t>SAMPLE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1028700" y="199537"/>
            <a:ext cx="15914935" cy="9695617"/>
          </a:xfrm>
          <a:custGeom>
            <a:avLst/>
            <a:gdLst/>
            <a:ahLst/>
            <a:cxnLst/>
            <a:rect l="l" t="t" r="r" b="b"/>
            <a:pathLst>
              <a:path w="15914935" h="9695617">
                <a:moveTo>
                  <a:pt x="0" y="0"/>
                </a:moveTo>
                <a:lnTo>
                  <a:pt x="15914935" y="0"/>
                </a:lnTo>
                <a:lnTo>
                  <a:pt x="15914935" y="9695618"/>
                </a:lnTo>
                <a:lnTo>
                  <a:pt x="0" y="9695618"/>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1290825" y="876300"/>
            <a:ext cx="15292511" cy="923417"/>
          </a:xfrm>
          <a:prstGeom prst="rect">
            <a:avLst/>
          </a:prstGeom>
        </p:spPr>
        <p:txBody>
          <a:bodyPr lIns="0" tIns="0" rIns="0" bIns="0" rtlCol="0" anchor="t">
            <a:spAutoFit/>
          </a:bodyPr>
          <a:lstStyle/>
          <a:p>
            <a:pPr algn="ctr">
              <a:lnSpc>
                <a:spcPts val="6664"/>
              </a:lnSpc>
            </a:pPr>
            <a:r>
              <a:rPr lang="en-US" sz="6800" b="1" dirty="0">
                <a:solidFill>
                  <a:srgbClr val="000000"/>
                </a:solidFill>
                <a:latin typeface="Drukaatie Burti Bold"/>
                <a:ea typeface="Drukaatie Burti Bold"/>
                <a:cs typeface="Drukaatie Burti Bold"/>
                <a:sym typeface="Drukaatie Burti Bold"/>
              </a:rPr>
              <a:t>Your Next Steps</a:t>
            </a:r>
          </a:p>
        </p:txBody>
      </p:sp>
      <p:sp>
        <p:nvSpPr>
          <p:cNvPr id="3" name="TextBox 3"/>
          <p:cNvSpPr txBox="1"/>
          <p:nvPr/>
        </p:nvSpPr>
        <p:spPr>
          <a:xfrm>
            <a:off x="1290824" y="1694064"/>
            <a:ext cx="13796775" cy="7815537"/>
          </a:xfrm>
          <a:prstGeom prst="rect">
            <a:avLst/>
          </a:prstGeom>
        </p:spPr>
        <p:txBody>
          <a:bodyPr wrap="square" lIns="0" tIns="0" rIns="0" bIns="0" rtlCol="0" anchor="t">
            <a:spAutoFit/>
          </a:bodyPr>
          <a:lstStyle/>
          <a:p>
            <a:pPr algn="l">
              <a:lnSpc>
                <a:spcPts val="4444"/>
              </a:lnSpc>
            </a:pPr>
            <a:r>
              <a:rPr lang="en-US" sz="4040" b="1" spc="76" dirty="0">
                <a:solidFill>
                  <a:srgbClr val="2C649C"/>
                </a:solidFill>
                <a:latin typeface="Nourd Bold"/>
                <a:ea typeface="Nourd Bold"/>
                <a:cs typeface="Nourd Bold"/>
                <a:sym typeface="Nourd Bold"/>
              </a:rPr>
              <a:t>Topics to consider</a:t>
            </a:r>
          </a:p>
          <a:p>
            <a:pPr marL="872358" lvl="1" indent="-436179" algn="l">
              <a:lnSpc>
                <a:spcPts val="5656"/>
              </a:lnSpc>
              <a:buFont typeface="Arial"/>
              <a:buChar char="•"/>
            </a:pPr>
            <a:r>
              <a:rPr lang="en-US" sz="4040" spc="76" dirty="0">
                <a:solidFill>
                  <a:srgbClr val="608341"/>
                </a:solidFill>
                <a:latin typeface="Nourd"/>
                <a:ea typeface="Nourd"/>
                <a:cs typeface="Nourd"/>
                <a:sym typeface="Nourd"/>
              </a:rPr>
              <a:t>Reasons for transfer </a:t>
            </a:r>
          </a:p>
          <a:p>
            <a:pPr marL="1744716" lvl="2" indent="-581572" algn="l">
              <a:lnSpc>
                <a:spcPts val="5656"/>
              </a:lnSpc>
              <a:buFont typeface="Arial"/>
              <a:buChar char="⚬"/>
            </a:pPr>
            <a:r>
              <a:rPr lang="en-US" sz="4040" spc="76" dirty="0">
                <a:solidFill>
                  <a:srgbClr val="608341"/>
                </a:solidFill>
                <a:latin typeface="Nourd"/>
                <a:ea typeface="Nourd"/>
                <a:cs typeface="Nourd"/>
                <a:sym typeface="Nourd"/>
              </a:rPr>
              <a:t>Extracurricular activities </a:t>
            </a:r>
          </a:p>
          <a:p>
            <a:pPr marL="1744716" lvl="2" indent="-581572" algn="l">
              <a:lnSpc>
                <a:spcPts val="5656"/>
              </a:lnSpc>
              <a:buFont typeface="Arial"/>
              <a:buChar char="⚬"/>
            </a:pPr>
            <a:r>
              <a:rPr lang="en-US" sz="4040" spc="76" dirty="0">
                <a:solidFill>
                  <a:srgbClr val="608341"/>
                </a:solidFill>
                <a:latin typeface="Nourd"/>
                <a:ea typeface="Nourd"/>
                <a:cs typeface="Nourd"/>
                <a:sym typeface="Nourd"/>
              </a:rPr>
              <a:t>Different options for courses </a:t>
            </a:r>
          </a:p>
          <a:p>
            <a:pPr marL="1744716" lvl="2" indent="-581572" algn="l">
              <a:lnSpc>
                <a:spcPts val="5656"/>
              </a:lnSpc>
              <a:buFont typeface="Arial"/>
              <a:buChar char="⚬"/>
            </a:pPr>
            <a:r>
              <a:rPr lang="en-US" sz="4040" spc="76" dirty="0">
                <a:solidFill>
                  <a:srgbClr val="608341"/>
                </a:solidFill>
                <a:latin typeface="Nourd"/>
                <a:ea typeface="Nourd"/>
                <a:cs typeface="Nourd"/>
                <a:sym typeface="Nourd"/>
              </a:rPr>
              <a:t>Long commute </a:t>
            </a:r>
          </a:p>
          <a:p>
            <a:pPr marL="872358" lvl="1" indent="-436179" algn="l">
              <a:lnSpc>
                <a:spcPts val="5656"/>
              </a:lnSpc>
              <a:buFont typeface="Arial"/>
              <a:buChar char="•"/>
            </a:pPr>
            <a:r>
              <a:rPr lang="en-US" sz="4040" spc="76" dirty="0">
                <a:solidFill>
                  <a:srgbClr val="608341"/>
                </a:solidFill>
                <a:latin typeface="Nourd"/>
                <a:ea typeface="Nourd"/>
                <a:cs typeface="Nourd"/>
                <a:sym typeface="Nourd"/>
              </a:rPr>
              <a:t>School culture and size</a:t>
            </a:r>
          </a:p>
          <a:p>
            <a:pPr marL="872358" lvl="1" indent="-436179" algn="l">
              <a:lnSpc>
                <a:spcPts val="5656"/>
              </a:lnSpc>
              <a:buFont typeface="Arial"/>
              <a:buChar char="•"/>
            </a:pPr>
            <a:r>
              <a:rPr lang="en-US" sz="4040" spc="76" dirty="0">
                <a:solidFill>
                  <a:srgbClr val="608341"/>
                </a:solidFill>
                <a:latin typeface="Nourd"/>
                <a:ea typeface="Nourd"/>
                <a:cs typeface="Nourd"/>
                <a:sym typeface="Nourd"/>
              </a:rPr>
              <a:t>AP vs IB </a:t>
            </a:r>
          </a:p>
          <a:p>
            <a:pPr marL="872358" lvl="1" indent="-436179" algn="l">
              <a:lnSpc>
                <a:spcPts val="5656"/>
              </a:lnSpc>
              <a:buFont typeface="Arial"/>
              <a:buChar char="•"/>
            </a:pPr>
            <a:r>
              <a:rPr lang="en-US" sz="4040" spc="76" dirty="0">
                <a:solidFill>
                  <a:srgbClr val="608341"/>
                </a:solidFill>
                <a:latin typeface="Nourd"/>
                <a:ea typeface="Nourd"/>
                <a:cs typeface="Nourd"/>
                <a:sym typeface="Nourd"/>
              </a:rPr>
              <a:t>Preparedness for IB </a:t>
            </a:r>
          </a:p>
          <a:p>
            <a:pPr algn="l">
              <a:lnSpc>
                <a:spcPts val="5656"/>
              </a:lnSpc>
            </a:pPr>
            <a:r>
              <a:rPr lang="en-US" sz="4040" b="1" spc="76" dirty="0">
                <a:solidFill>
                  <a:srgbClr val="2C649C"/>
                </a:solidFill>
                <a:latin typeface="Nourd Bold"/>
                <a:ea typeface="Nourd Bold"/>
                <a:cs typeface="Nourd Bold"/>
                <a:sym typeface="Nourd Bold"/>
              </a:rPr>
              <a:t>Process to transfer</a:t>
            </a:r>
          </a:p>
          <a:p>
            <a:pPr marL="872358" lvl="1" indent="-436179" algn="l">
              <a:lnSpc>
                <a:spcPts val="5656"/>
              </a:lnSpc>
              <a:buFont typeface="Arial"/>
              <a:buChar char="•"/>
            </a:pPr>
            <a:r>
              <a:rPr lang="en-US" sz="4040" spc="76" dirty="0">
                <a:solidFill>
                  <a:srgbClr val="577944"/>
                </a:solidFill>
                <a:latin typeface="Nourd"/>
                <a:ea typeface="Nourd"/>
                <a:cs typeface="Nourd"/>
                <a:sym typeface="Nourd"/>
              </a:rPr>
              <a:t>Email Counselor and/or Registrar to confirm decision to transfer </a:t>
            </a:r>
          </a:p>
        </p:txBody>
      </p:sp>
      <p:sp>
        <p:nvSpPr>
          <p:cNvPr id="4" name="Freeform 4"/>
          <p:cNvSpPr/>
          <p:nvPr/>
        </p:nvSpPr>
        <p:spPr>
          <a:xfrm>
            <a:off x="13417205" y="0"/>
            <a:ext cx="4870795" cy="6929406"/>
          </a:xfrm>
          <a:custGeom>
            <a:avLst/>
            <a:gdLst/>
            <a:ahLst/>
            <a:cxnLst/>
            <a:rect l="l" t="t" r="r" b="b"/>
            <a:pathLst>
              <a:path w="4870795" h="6929406">
                <a:moveTo>
                  <a:pt x="0" y="0"/>
                </a:moveTo>
                <a:lnTo>
                  <a:pt x="4870795" y="0"/>
                </a:lnTo>
                <a:lnTo>
                  <a:pt x="4870795" y="6929406"/>
                </a:lnTo>
                <a:lnTo>
                  <a:pt x="0" y="6929406"/>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TextBox 2"/>
          <p:cNvSpPr txBox="1"/>
          <p:nvPr/>
        </p:nvSpPr>
        <p:spPr>
          <a:xfrm>
            <a:off x="1295400" y="877565"/>
            <a:ext cx="15292511" cy="1028700"/>
          </a:xfrm>
          <a:prstGeom prst="rect">
            <a:avLst/>
          </a:prstGeom>
        </p:spPr>
        <p:txBody>
          <a:bodyPr lIns="0" tIns="0" rIns="0" bIns="0" rtlCol="0" anchor="t">
            <a:spAutoFit/>
          </a:bodyPr>
          <a:lstStyle/>
          <a:p>
            <a:pPr algn="ctr">
              <a:lnSpc>
                <a:spcPts val="7350"/>
              </a:lnSpc>
            </a:pPr>
            <a:r>
              <a:rPr lang="en-US" sz="7500" b="1" dirty="0">
                <a:solidFill>
                  <a:srgbClr val="000000"/>
                </a:solidFill>
                <a:latin typeface="Drukaatie Burti Bold"/>
                <a:ea typeface="Drukaatie Burti Bold"/>
                <a:cs typeface="Drukaatie Burti Bold"/>
                <a:sym typeface="Drukaatie Burti Bold"/>
              </a:rPr>
              <a:t>Are You Thinking of Leaving ICS?</a:t>
            </a:r>
          </a:p>
        </p:txBody>
      </p:sp>
      <p:sp>
        <p:nvSpPr>
          <p:cNvPr id="3" name="TextBox 3"/>
          <p:cNvSpPr txBox="1"/>
          <p:nvPr/>
        </p:nvSpPr>
        <p:spPr>
          <a:xfrm>
            <a:off x="1524000" y="2247900"/>
            <a:ext cx="14356507" cy="7148835"/>
          </a:xfrm>
          <a:prstGeom prst="rect">
            <a:avLst/>
          </a:prstGeom>
        </p:spPr>
        <p:txBody>
          <a:bodyPr lIns="0" tIns="0" rIns="0" bIns="0" rtlCol="0" anchor="t">
            <a:spAutoFit/>
          </a:bodyPr>
          <a:lstStyle/>
          <a:p>
            <a:pPr algn="l">
              <a:lnSpc>
                <a:spcPts val="5686"/>
              </a:lnSpc>
            </a:pPr>
            <a:r>
              <a:rPr lang="en-US" sz="4062" b="1" dirty="0">
                <a:solidFill>
                  <a:srgbClr val="000000"/>
                </a:solidFill>
                <a:latin typeface="Canva Sans Bold"/>
                <a:ea typeface="Canva Sans Bold"/>
                <a:cs typeface="Canva Sans Bold"/>
                <a:sym typeface="Canva Sans Bold"/>
              </a:rPr>
              <a:t>If you plan to or are considering leaving ICS please note:</a:t>
            </a:r>
          </a:p>
          <a:p>
            <a:pPr marL="876998" lvl="1" indent="-438499" algn="l">
              <a:lnSpc>
                <a:spcPts val="5686"/>
              </a:lnSpc>
              <a:buFont typeface="Arial"/>
              <a:buChar char="•"/>
            </a:pPr>
            <a:r>
              <a:rPr lang="en-US" sz="4062" dirty="0">
                <a:solidFill>
                  <a:srgbClr val="000000"/>
                </a:solidFill>
                <a:latin typeface="Canva Sans"/>
                <a:ea typeface="Canva Sans"/>
                <a:cs typeface="Canva Sans"/>
                <a:sym typeface="Canva Sans"/>
              </a:rPr>
              <a:t>Registration for classes for the 2026-27 year take place in all Lake Washington schools in February</a:t>
            </a:r>
          </a:p>
          <a:p>
            <a:pPr marL="876998" lvl="1" indent="-438499" algn="l">
              <a:lnSpc>
                <a:spcPts val="5686"/>
              </a:lnSpc>
              <a:buFont typeface="Arial"/>
              <a:buChar char="•"/>
            </a:pPr>
            <a:r>
              <a:rPr lang="en-US" sz="4062" dirty="0">
                <a:solidFill>
                  <a:srgbClr val="000000"/>
                </a:solidFill>
                <a:latin typeface="Canva Sans"/>
                <a:ea typeface="Canva Sans"/>
                <a:cs typeface="Canva Sans"/>
                <a:sym typeface="Canva Sans"/>
              </a:rPr>
              <a:t>Schools build their class schedules based on student course requests in March and April</a:t>
            </a:r>
          </a:p>
          <a:p>
            <a:pPr marL="876998" lvl="1" indent="-438499" algn="l">
              <a:lnSpc>
                <a:spcPts val="5686"/>
              </a:lnSpc>
              <a:buFont typeface="Arial"/>
              <a:buChar char="•"/>
            </a:pPr>
            <a:r>
              <a:rPr lang="en-US" sz="4062" dirty="0">
                <a:solidFill>
                  <a:srgbClr val="000000"/>
                </a:solidFill>
                <a:latin typeface="Canva Sans"/>
                <a:ea typeface="Canva Sans"/>
                <a:cs typeface="Canva Sans"/>
                <a:sym typeface="Canva Sans"/>
              </a:rPr>
              <a:t>Sharing your intention to change schools for the 2026-27 school year after February likely limits the course choices your student will have at their neighborhood school</a:t>
            </a:r>
          </a:p>
          <a:p>
            <a:pPr marL="876998" lvl="1" indent="-438499" algn="l">
              <a:lnSpc>
                <a:spcPts val="5686"/>
              </a:lnSpc>
              <a:buFont typeface="Arial"/>
              <a:buChar char="•"/>
            </a:pPr>
            <a:r>
              <a:rPr lang="en-US" sz="4062" dirty="0">
                <a:solidFill>
                  <a:srgbClr val="000000"/>
                </a:solidFill>
                <a:latin typeface="Canva Sans"/>
                <a:ea typeface="Canva Sans"/>
                <a:cs typeface="Canva Sans"/>
                <a:sym typeface="Canva Sans"/>
              </a:rPr>
              <a:t>We know this is an important decision for your family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8025736" y="448784"/>
            <a:ext cx="9925208" cy="5644962"/>
          </a:xfrm>
          <a:custGeom>
            <a:avLst/>
            <a:gdLst/>
            <a:ahLst/>
            <a:cxnLst/>
            <a:rect l="l" t="t" r="r" b="b"/>
            <a:pathLst>
              <a:path w="9925208" h="5644962">
                <a:moveTo>
                  <a:pt x="0" y="0"/>
                </a:moveTo>
                <a:lnTo>
                  <a:pt x="9925208" y="0"/>
                </a:lnTo>
                <a:lnTo>
                  <a:pt x="9925208" y="5644962"/>
                </a:lnTo>
                <a:lnTo>
                  <a:pt x="0" y="5644962"/>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1563976" y="6093746"/>
            <a:ext cx="6461760" cy="1832610"/>
          </a:xfrm>
          <a:prstGeom prst="rect">
            <a:avLst/>
          </a:prstGeom>
        </p:spPr>
        <p:txBody>
          <a:bodyPr lIns="0" tIns="0" rIns="0" bIns="0" rtlCol="0" anchor="t">
            <a:spAutoFit/>
          </a:bodyPr>
          <a:lstStyle/>
          <a:p>
            <a:pPr algn="ctr">
              <a:lnSpc>
                <a:spcPts val="13439"/>
              </a:lnSpc>
              <a:spcBef>
                <a:spcPct val="0"/>
              </a:spcBef>
            </a:pPr>
            <a:r>
              <a:rPr lang="en-US" sz="9600" b="1">
                <a:solidFill>
                  <a:srgbClr val="183B23"/>
                </a:solidFill>
                <a:latin typeface="ITC Franklin Gothic LT Semi-Bold"/>
                <a:ea typeface="ITC Franklin Gothic LT Semi-Bold"/>
                <a:cs typeface="ITC Franklin Gothic LT Semi-Bold"/>
                <a:sym typeface="ITC Franklin Gothic LT Semi-Bold"/>
              </a:rPr>
              <a:t>Questions?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6F3EF"/>
        </a:solidFill>
        <a:effectLst/>
      </p:bgPr>
    </p:bg>
    <p:spTree>
      <p:nvGrpSpPr>
        <p:cNvPr id="1" name=""/>
        <p:cNvGrpSpPr/>
        <p:nvPr/>
      </p:nvGrpSpPr>
      <p:grpSpPr>
        <a:xfrm>
          <a:off x="0" y="0"/>
          <a:ext cx="0" cy="0"/>
          <a:chOff x="0" y="0"/>
          <a:chExt cx="0" cy="0"/>
        </a:xfrm>
      </p:grpSpPr>
      <p:sp>
        <p:nvSpPr>
          <p:cNvPr id="2" name="Freeform 2"/>
          <p:cNvSpPr/>
          <p:nvPr/>
        </p:nvSpPr>
        <p:spPr>
          <a:xfrm>
            <a:off x="685800" y="495300"/>
            <a:ext cx="8691725" cy="5834320"/>
          </a:xfrm>
          <a:custGeom>
            <a:avLst/>
            <a:gdLst/>
            <a:ahLst/>
            <a:cxnLst/>
            <a:rect l="l" t="t" r="r" b="b"/>
            <a:pathLst>
              <a:path w="8691725" h="5834320">
                <a:moveTo>
                  <a:pt x="0" y="0"/>
                </a:moveTo>
                <a:lnTo>
                  <a:pt x="8691725" y="0"/>
                </a:lnTo>
                <a:lnTo>
                  <a:pt x="8691725" y="5834321"/>
                </a:lnTo>
                <a:lnTo>
                  <a:pt x="0" y="5834321"/>
                </a:lnTo>
                <a:lnTo>
                  <a:pt x="0" y="0"/>
                </a:lnTo>
                <a:close/>
              </a:path>
            </a:pathLst>
          </a:custGeom>
          <a:blipFill>
            <a:blip r:embed="rId3"/>
            <a:stretch>
              <a:fillRect/>
            </a:stretch>
          </a:blipFill>
        </p:spPr>
        <p:txBody>
          <a:bodyPr/>
          <a:lstStyle/>
          <a:p>
            <a:endParaRPr lang="en-US"/>
          </a:p>
        </p:txBody>
      </p:sp>
      <p:sp>
        <p:nvSpPr>
          <p:cNvPr id="3" name="TextBox 3"/>
          <p:cNvSpPr txBox="1"/>
          <p:nvPr/>
        </p:nvSpPr>
        <p:spPr>
          <a:xfrm rot="300088">
            <a:off x="876399" y="2114562"/>
            <a:ext cx="2217657" cy="739142"/>
          </a:xfrm>
          <a:prstGeom prst="rect">
            <a:avLst/>
          </a:prstGeom>
        </p:spPr>
        <p:txBody>
          <a:bodyPr lIns="0" tIns="0" rIns="0" bIns="0" rtlCol="0" anchor="t">
            <a:spAutoFit/>
          </a:bodyPr>
          <a:lstStyle/>
          <a:p>
            <a:pPr algn="ctr">
              <a:lnSpc>
                <a:spcPts val="5459"/>
              </a:lnSpc>
              <a:spcBef>
                <a:spcPct val="0"/>
              </a:spcBef>
            </a:pPr>
            <a:r>
              <a:rPr lang="en-US" sz="3899" dirty="0">
                <a:solidFill>
                  <a:srgbClr val="F6F3EF"/>
                </a:solidFill>
                <a:latin typeface="ITC Franklin Gothic LT"/>
                <a:ea typeface="ITC Franklin Gothic LT"/>
                <a:cs typeface="ITC Franklin Gothic LT"/>
                <a:sym typeface="ITC Franklin Gothic LT"/>
              </a:rPr>
              <a:t>IB at ICS</a:t>
            </a:r>
          </a:p>
        </p:txBody>
      </p:sp>
      <p:sp>
        <p:nvSpPr>
          <p:cNvPr id="4" name="TextBox 4"/>
          <p:cNvSpPr txBox="1"/>
          <p:nvPr/>
        </p:nvSpPr>
        <p:spPr>
          <a:xfrm>
            <a:off x="9552229" y="2587307"/>
            <a:ext cx="7861971" cy="6845300"/>
          </a:xfrm>
          <a:prstGeom prst="rect">
            <a:avLst/>
          </a:prstGeom>
        </p:spPr>
        <p:txBody>
          <a:bodyPr lIns="0" tIns="0" rIns="0" bIns="0" rtlCol="0" anchor="t">
            <a:spAutoFit/>
          </a:bodyPr>
          <a:lstStyle/>
          <a:p>
            <a:pPr algn="ctr">
              <a:lnSpc>
                <a:spcPts val="12319"/>
              </a:lnSpc>
            </a:pPr>
            <a:r>
              <a:rPr lang="en-US" sz="8799" dirty="0">
                <a:solidFill>
                  <a:srgbClr val="608341"/>
                </a:solidFill>
                <a:latin typeface="Playwrite US Trad"/>
                <a:ea typeface="Playwrite US Trad"/>
                <a:cs typeface="Playwrite US Trad"/>
                <a:sym typeface="Playwrite US Trad"/>
              </a:rPr>
              <a:t>Thank you!</a:t>
            </a:r>
          </a:p>
          <a:p>
            <a:pPr algn="l">
              <a:lnSpc>
                <a:spcPts val="8959"/>
              </a:lnSpc>
            </a:pPr>
            <a:endParaRPr lang="en-US" sz="8799" dirty="0">
              <a:solidFill>
                <a:srgbClr val="608341"/>
              </a:solidFill>
              <a:latin typeface="Playwrite US Trad"/>
              <a:ea typeface="Playwrite US Trad"/>
              <a:cs typeface="Playwrite US Trad"/>
              <a:sym typeface="Playwrite US Trad"/>
            </a:endParaRPr>
          </a:p>
          <a:p>
            <a:pPr algn="l">
              <a:lnSpc>
                <a:spcPts val="8959"/>
              </a:lnSpc>
            </a:pPr>
            <a:endParaRPr lang="en-US" sz="8799" dirty="0">
              <a:solidFill>
                <a:srgbClr val="608341"/>
              </a:solidFill>
              <a:latin typeface="Playwrite US Trad"/>
              <a:ea typeface="Playwrite US Trad"/>
              <a:cs typeface="Playwrite US Trad"/>
              <a:sym typeface="Playwrite US Trad"/>
            </a:endParaRPr>
          </a:p>
          <a:p>
            <a:pPr algn="l">
              <a:lnSpc>
                <a:spcPts val="7980"/>
              </a:lnSpc>
              <a:spcBef>
                <a:spcPct val="0"/>
              </a:spcBef>
            </a:pPr>
            <a:r>
              <a:rPr lang="en-US" sz="5700" dirty="0">
                <a:solidFill>
                  <a:srgbClr val="608341"/>
                </a:solidFill>
                <a:latin typeface="ITC Franklin Gothic LT"/>
                <a:ea typeface="ITC Franklin Gothic LT"/>
                <a:cs typeface="ITC Franklin Gothic LT"/>
                <a:sym typeface="ITC Franklin Gothic LT"/>
              </a:rPr>
              <a:t>Please find more info at ics.lwsd.org/</a:t>
            </a:r>
            <a:r>
              <a:rPr lang="en-US" sz="5700" dirty="0" err="1">
                <a:solidFill>
                  <a:srgbClr val="608341"/>
                </a:solidFill>
                <a:latin typeface="ITC Franklin Gothic LT"/>
                <a:ea typeface="ITC Franklin Gothic LT"/>
                <a:cs typeface="ITC Franklin Gothic LT"/>
                <a:sym typeface="ITC Franklin Gothic LT"/>
              </a:rPr>
              <a:t>ib</a:t>
            </a:r>
            <a:r>
              <a:rPr lang="en-US" sz="5700" dirty="0">
                <a:solidFill>
                  <a:srgbClr val="608341"/>
                </a:solidFill>
                <a:latin typeface="ITC Franklin Gothic LT"/>
                <a:ea typeface="ITC Franklin Gothic LT"/>
                <a:cs typeface="ITC Franklin Gothic LT"/>
                <a:sym typeface="ITC Franklin Gothic LT"/>
              </a:rPr>
              <a:t>-diploma-program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1136</Words>
  <Application>Microsoft Office PowerPoint</Application>
  <PresentationFormat>Custom</PresentationFormat>
  <Paragraphs>301</Paragraphs>
  <Slides>31</Slides>
  <Notes>31</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ITC Franklin Gothic LT</vt:lpstr>
      <vt:lpstr>Calibri</vt:lpstr>
      <vt:lpstr>Canva Sans Bold</vt:lpstr>
      <vt:lpstr>Arial</vt:lpstr>
      <vt:lpstr>Nourd</vt:lpstr>
      <vt:lpstr>ITC Franklin Gothic LT Semi-Bold</vt:lpstr>
      <vt:lpstr>Nourd Bold</vt:lpstr>
      <vt:lpstr>Playwrite US Trad</vt:lpstr>
      <vt:lpstr>Canva Sans</vt:lpstr>
      <vt:lpstr>Drukaatie Burti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Baccalaureate (IB) Information Night at ICS January 29th, 2026</dc:title>
  <dc:creator>Lauren Jackson</dc:creator>
  <cp:lastModifiedBy>Melissa Shen</cp:lastModifiedBy>
  <cp:revision>3</cp:revision>
  <dcterms:created xsi:type="dcterms:W3CDTF">2006-08-16T00:00:00Z</dcterms:created>
  <dcterms:modified xsi:type="dcterms:W3CDTF">2026-09-21T18:17:02Z</dcterms:modified>
  <dc:identifier>DAG-L_1sho8</dc:identifier>
</cp:coreProperties>
</file>