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5143500" cx="9144000"/>
  <p:notesSz cx="6858000" cy="9144000"/>
  <p:embeddedFontLst>
    <p:embeddedFont>
      <p:font typeface="Roboto"/>
      <p:regular r:id="rId32"/>
      <p:bold r:id="rId33"/>
      <p:italic r:id="rId34"/>
      <p:boldItalic r:id="rId35"/>
    </p:embeddedFont>
    <p:embeddedFont>
      <p:font typeface="Nunito"/>
      <p:regular r:id="rId36"/>
      <p:bold r:id="rId37"/>
      <p:italic r:id="rId38"/>
      <p:boldItalic r:id="rId39"/>
    </p:embeddedFont>
    <p:embeddedFont>
      <p:font typeface="Happy Monkey"/>
      <p:regular r:id="rId40"/>
    </p:embeddedFont>
    <p:embeddedFont>
      <p:font typeface="Epilogue"/>
      <p:regular r:id="rId41"/>
      <p:bold r:id="rId42"/>
      <p:italic r:id="rId43"/>
      <p:boldItalic r:id="rId44"/>
    </p:embeddedFont>
    <p:embeddedFont>
      <p:font typeface="Archivo"/>
      <p:regular r:id="rId45"/>
      <p:bold r:id="rId46"/>
      <p:italic r:id="rId47"/>
      <p:boldItalic r:id="rId48"/>
    </p:embeddedFont>
    <p:embeddedFont>
      <p:font typeface="Homemade Apple"/>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4B88E51-C3B3-4A87-9AE3-7980E6B300F3}">
  <a:tblStyle styleId="{64B88E51-C3B3-4A87-9AE3-7980E6B300F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appyMonkey-regular.fntdata"/><Relationship Id="rId42" Type="http://schemas.openxmlformats.org/officeDocument/2006/relationships/font" Target="fonts/Epilogue-bold.fntdata"/><Relationship Id="rId41" Type="http://schemas.openxmlformats.org/officeDocument/2006/relationships/font" Target="fonts/Epilogue-regular.fntdata"/><Relationship Id="rId44" Type="http://schemas.openxmlformats.org/officeDocument/2006/relationships/font" Target="fonts/Epilogue-boldItalic.fntdata"/><Relationship Id="rId43" Type="http://schemas.openxmlformats.org/officeDocument/2006/relationships/font" Target="fonts/Epilogue-italic.fntdata"/><Relationship Id="rId46" Type="http://schemas.openxmlformats.org/officeDocument/2006/relationships/font" Target="fonts/Archivo-bold.fntdata"/><Relationship Id="rId45" Type="http://schemas.openxmlformats.org/officeDocument/2006/relationships/font" Target="fonts/Archiv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Archivo-boldItalic.fntdata"/><Relationship Id="rId47" Type="http://schemas.openxmlformats.org/officeDocument/2006/relationships/font" Target="fonts/Archivo-italic.fntdata"/><Relationship Id="rId49" Type="http://schemas.openxmlformats.org/officeDocument/2006/relationships/font" Target="fonts/HomemadeApple-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font" Target="fonts/Roboto-bold.fntdata"/><Relationship Id="rId32" Type="http://schemas.openxmlformats.org/officeDocument/2006/relationships/font" Target="fonts/Roboto-regular.fntdata"/><Relationship Id="rId35" Type="http://schemas.openxmlformats.org/officeDocument/2006/relationships/font" Target="fonts/Roboto-boldItalic.fntdata"/><Relationship Id="rId34" Type="http://schemas.openxmlformats.org/officeDocument/2006/relationships/font" Target="fonts/Roboto-italic.fntdata"/><Relationship Id="rId37" Type="http://schemas.openxmlformats.org/officeDocument/2006/relationships/font" Target="fonts/Nunito-bold.fntdata"/><Relationship Id="rId36" Type="http://schemas.openxmlformats.org/officeDocument/2006/relationships/font" Target="fonts/Nunito-regular.fntdata"/><Relationship Id="rId39" Type="http://schemas.openxmlformats.org/officeDocument/2006/relationships/font" Target="fonts/Nunito-boldItalic.fntdata"/><Relationship Id="rId38" Type="http://schemas.openxmlformats.org/officeDocument/2006/relationships/font" Target="fonts/Nunito-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d7bc19591c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d7bc19591c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d7bc19591c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d7bc19591c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d7bc19591c_0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d7bc19591c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d7bc19591c_0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d7bc19591c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d7bc19591c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d7bc19591c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rgbClr val="333333"/>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7bc19591c_0_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d7bc19591c_0_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rgbClr val="333333"/>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fa5c5b056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fa5c5b056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fa5c5b0564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fa5c5b0564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fa5c5b056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fa5c5b056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fa5c5b056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fa5c5b056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d7bc19591c_0_6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d7bc19591c_0_6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8b9779983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8b9779983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d7bc19591c_0_684:notes"/>
          <p:cNvSpPr/>
          <p:nvPr>
            <p:ph idx="2" type="sldImg"/>
          </p:nvPr>
        </p:nvSpPr>
        <p:spPr>
          <a:xfrm>
            <a:off x="38128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d7bc19591c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d7bc19591c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d7bc19591c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fa5c5b056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fa5c5b056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d7bc19591c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d7bc19591c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solidFill>
                  <a:schemeClr val="dk1"/>
                </a:solidFill>
                <a:latin typeface="Calibri"/>
                <a:ea typeface="Calibri"/>
                <a:cs typeface="Calibri"/>
                <a:sym typeface="Calibri"/>
              </a:rPr>
              <a:t>What assessments are used to measure student performance and progress?</a:t>
            </a:r>
            <a:endParaRPr b="1" sz="14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NWEA Reading and Math Assessments - Used as a whole-school screener, growth indicator, and for evaluations</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This is an adaptive, standardized, nationwide-normed assessment used to approximate knowledge levels and to prove growth of student knowledge over time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scores are also used for effectiveness evaluation ratings, individually for the administration and teachers, and, as a whole for the school.</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Fountas &amp; Pinnell Reading Benchmark Assessment and Optional Assessments</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Used K-6</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Grades K-1st, Assessment is used to determine Letter and sound identification, blending, segmenting, initial sound and matching, rhyming, colors, shapes, and reading of high-frequency words. </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Grades K-6th, the Reading Benchmark assessments are used to determine reading level in terms of accuracy, fluency, and comprehension. It is also used to progress monitor and show growth over time.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LETRS (Language Essentials for Teachers of Reading and Spelling)</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d7bc19591c_0_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d7bc19591c_0_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400">
                <a:solidFill>
                  <a:schemeClr val="dk1"/>
                </a:solidFill>
                <a:latin typeface="Calibri"/>
                <a:ea typeface="Calibri"/>
                <a:cs typeface="Calibri"/>
                <a:sym typeface="Calibri"/>
              </a:rPr>
              <a:t>What assessments are used to measure student performance and progress?</a:t>
            </a:r>
            <a:endParaRPr b="1" sz="14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NWEA Reading and Math Assessments - Used as a whole-school screener, growth indicator, and for evaluations</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This is an adaptive, standardized, nationwide-normed assessment used to approximate knowledge levels and to prove growth of student knowledge over time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The scores are also used for effectiveness evaluation ratings, individually for the administration and teachers, and, as a whole for the school.</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Fountas &amp; Pinnell Reading Benchmark Assessment and Optional Assessments</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Used K-6</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Grades K-1st, Assessment is used to determine Letter and sound identification, blending, segmenting, initial sound and matching, rhyming, colors, shapes, and reading of high-frequency words. </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Grades K-6th, the Reading Benchmark assessments are used to determine reading level in terms of accuracy, fluency, and comprehension. It is also used to progress monitor and show growth over time.</a:t>
            </a:r>
            <a:endParaRPr sz="1200">
              <a:solidFill>
                <a:schemeClr val="dk1"/>
              </a:solidFill>
              <a:latin typeface="Calibri"/>
              <a:ea typeface="Calibri"/>
              <a:cs typeface="Calibri"/>
              <a:sym typeface="Calibri"/>
            </a:endParaRPr>
          </a:p>
          <a:p>
            <a:pPr indent="-304800" lvl="1" marL="9144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LETRS (Language Essentials for Teachers of Reading and Spelling)</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d7bc19591c_0_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d7bc19591c_0_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What assessments are used to measure student performance and progress?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NWEA Reading and Math Assessments - Used as a whole-school screener, growth indicator, and for evaluations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is an online, adaptive, standardized, nationwide-normed assessment used to approximate knowledge levels and to prove growth of student knowledge over time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scores are also used for effectiveness evaluation ratings, individually for the administration and teachers, and, as a whole for the school.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Fountas &amp; Pinnell Reading Benchmark Assessment and Optional Assessments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Used K-6</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Grades K-1st, Assessment is used to determine Letter and sound identification, blending, segmenting, initial sound and matching, rhyming, colors, shapes, and reading of high-frequency words.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Grades K-6th, the Reading Benchmark assessments are used to determine reading level in terms of accuracy, fluency, and comprehension. It is also used to progress monitor and show growth over time.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LETRS (Language Essentials for Teachers of Reading and Spelling)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d7bc19591c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d7bc19591c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fa6311a879_37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fa6311a879_37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a5c5b0564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fa5c5b0564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fa6311a879_37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fa6311a879_37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d7bc19591c_0_8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d7bc19591c_0_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d7bc19591c_0_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3d7bc19591c_0_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50"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rgbClr val="0B77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128" name="Shape 128"/>
        <p:cNvGrpSpPr/>
        <p:nvPr/>
      </p:nvGrpSpPr>
      <p:grpSpPr>
        <a:xfrm>
          <a:off x="0" y="0"/>
          <a:ext cx="0" cy="0"/>
          <a:chOff x="0" y="0"/>
          <a:chExt cx="0" cy="0"/>
        </a:xfrm>
      </p:grpSpPr>
      <p:sp>
        <p:nvSpPr>
          <p:cNvPr id="129" name="Google Shape;129;p14"/>
          <p:cNvSpPr/>
          <p:nvPr/>
        </p:nvSpPr>
        <p:spPr>
          <a:xfrm>
            <a:off x="31" y="2824500"/>
            <a:ext cx="7370400" cy="2319000"/>
          </a:xfrm>
          <a:prstGeom prst="rtTriangle">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0" name="Google Shape;130;p14"/>
          <p:cNvSpPr/>
          <p:nvPr/>
        </p:nvSpPr>
        <p:spPr>
          <a:xfrm flipH="1">
            <a:off x="3582600" y="1550700"/>
            <a:ext cx="5561400" cy="35928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1" name="Google Shape;131;p14"/>
          <p:cNvSpPr/>
          <p:nvPr/>
        </p:nvSpPr>
        <p:spPr>
          <a:xfrm rot="10800000">
            <a:off x="5058905" y="0"/>
            <a:ext cx="4085100" cy="2052600"/>
          </a:xfrm>
          <a:prstGeom prst="rtTriangle">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2" name="Google Shape;132;p14"/>
          <p:cNvSpPr/>
          <p:nvPr/>
        </p:nvSpPr>
        <p:spPr>
          <a:xfrm>
            <a:off x="203250"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nvGrpSpPr>
          <p:cNvPr id="133" name="Google Shape;133;p14"/>
          <p:cNvGrpSpPr/>
          <p:nvPr/>
        </p:nvGrpSpPr>
        <p:grpSpPr>
          <a:xfrm>
            <a:off x="255200" y="592"/>
            <a:ext cx="2250363" cy="1044300"/>
            <a:chOff x="255200" y="592"/>
            <a:chExt cx="2250363" cy="1044300"/>
          </a:xfrm>
        </p:grpSpPr>
        <p:sp>
          <p:nvSpPr>
            <p:cNvPr id="134" name="Google Shape;134;p14"/>
            <p:cNvSpPr/>
            <p:nvPr/>
          </p:nvSpPr>
          <p:spPr>
            <a:xfrm>
              <a:off x="764063" y="592"/>
              <a:ext cx="1741500" cy="10443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5" name="Google Shape;135;p14"/>
            <p:cNvSpPr/>
            <p:nvPr/>
          </p:nvSpPr>
          <p:spPr>
            <a:xfrm>
              <a:off x="509632" y="592"/>
              <a:ext cx="1741500" cy="10443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6" name="Google Shape;136;p14"/>
            <p:cNvSpPr/>
            <p:nvPr/>
          </p:nvSpPr>
          <p:spPr>
            <a:xfrm>
              <a:off x="255200" y="592"/>
              <a:ext cx="1741500" cy="10443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137" name="Google Shape;137;p14"/>
          <p:cNvGrpSpPr/>
          <p:nvPr/>
        </p:nvGrpSpPr>
        <p:grpSpPr>
          <a:xfrm>
            <a:off x="905395" y="592"/>
            <a:ext cx="2250363" cy="1044300"/>
            <a:chOff x="905395" y="592"/>
            <a:chExt cx="2250363" cy="1044300"/>
          </a:xfrm>
        </p:grpSpPr>
        <p:sp>
          <p:nvSpPr>
            <p:cNvPr id="138" name="Google Shape;138;p14"/>
            <p:cNvSpPr/>
            <p:nvPr/>
          </p:nvSpPr>
          <p:spPr>
            <a:xfrm>
              <a:off x="1414258" y="592"/>
              <a:ext cx="1741500" cy="1044300"/>
            </a:xfrm>
            <a:prstGeom prst="parallelogram">
              <a:avLst>
                <a:gd fmla="val 153193"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39" name="Google Shape;139;p14"/>
            <p:cNvSpPr/>
            <p:nvPr/>
          </p:nvSpPr>
          <p:spPr>
            <a:xfrm>
              <a:off x="1159826" y="592"/>
              <a:ext cx="1741500" cy="1044300"/>
            </a:xfrm>
            <a:prstGeom prst="parallelogram">
              <a:avLst>
                <a:gd fmla="val 153193"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40" name="Google Shape;140;p14"/>
            <p:cNvSpPr/>
            <p:nvPr/>
          </p:nvSpPr>
          <p:spPr>
            <a:xfrm>
              <a:off x="905395" y="592"/>
              <a:ext cx="1741500" cy="1044300"/>
            </a:xfrm>
            <a:prstGeom prst="parallelogram">
              <a:avLst>
                <a:gd fmla="val 153193"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141" name="Google Shape;141;p14"/>
          <p:cNvGrpSpPr/>
          <p:nvPr/>
        </p:nvGrpSpPr>
        <p:grpSpPr>
          <a:xfrm>
            <a:off x="7057468" y="5088"/>
            <a:ext cx="1851282" cy="752108"/>
            <a:chOff x="6917201" y="0"/>
            <a:chExt cx="2227777" cy="863400"/>
          </a:xfrm>
        </p:grpSpPr>
        <p:sp>
          <p:nvSpPr>
            <p:cNvPr id="142" name="Google Shape;142;p14"/>
            <p:cNvSpPr/>
            <p:nvPr/>
          </p:nvSpPr>
          <p:spPr>
            <a:xfrm>
              <a:off x="7641677" y="0"/>
              <a:ext cx="1503300" cy="863400"/>
            </a:xfrm>
            <a:prstGeom prst="parallelogram">
              <a:avLst>
                <a:gd fmla="val 158024" name="adj"/>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43" name="Google Shape;143;p14"/>
            <p:cNvSpPr/>
            <p:nvPr/>
          </p:nvSpPr>
          <p:spPr>
            <a:xfrm>
              <a:off x="7279439" y="0"/>
              <a:ext cx="1503300" cy="863400"/>
            </a:xfrm>
            <a:prstGeom prst="parallelogram">
              <a:avLst>
                <a:gd fmla="val 158024" name="adj"/>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44" name="Google Shape;144;p14"/>
            <p:cNvSpPr/>
            <p:nvPr/>
          </p:nvSpPr>
          <p:spPr>
            <a:xfrm>
              <a:off x="6917201" y="0"/>
              <a:ext cx="1503300" cy="863400"/>
            </a:xfrm>
            <a:prstGeom prst="parallelogram">
              <a:avLst>
                <a:gd fmla="val 158024" name="adj"/>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145" name="Google Shape;145;p14"/>
          <p:cNvGrpSpPr/>
          <p:nvPr/>
        </p:nvGrpSpPr>
        <p:grpSpPr>
          <a:xfrm>
            <a:off x="6553032" y="4217852"/>
            <a:ext cx="2389068" cy="925737"/>
            <a:chOff x="6917201" y="0"/>
            <a:chExt cx="2227777" cy="863400"/>
          </a:xfrm>
        </p:grpSpPr>
        <p:sp>
          <p:nvSpPr>
            <p:cNvPr id="146" name="Google Shape;146;p14"/>
            <p:cNvSpPr/>
            <p:nvPr/>
          </p:nvSpPr>
          <p:spPr>
            <a:xfrm>
              <a:off x="7641677" y="0"/>
              <a:ext cx="1503300" cy="863400"/>
            </a:xfrm>
            <a:prstGeom prst="parallelogram">
              <a:avLst>
                <a:gd fmla="val 158024"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47" name="Google Shape;147;p14"/>
            <p:cNvSpPr/>
            <p:nvPr/>
          </p:nvSpPr>
          <p:spPr>
            <a:xfrm>
              <a:off x="7279439" y="0"/>
              <a:ext cx="1503300" cy="863400"/>
            </a:xfrm>
            <a:prstGeom prst="parallelogram">
              <a:avLst>
                <a:gd fmla="val 158024"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48" name="Google Shape;148;p14"/>
            <p:cNvSpPr/>
            <p:nvPr/>
          </p:nvSpPr>
          <p:spPr>
            <a:xfrm>
              <a:off x="6917201" y="0"/>
              <a:ext cx="1503300" cy="863400"/>
            </a:xfrm>
            <a:prstGeom prst="parallelogram">
              <a:avLst>
                <a:gd fmla="val 158024"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149" name="Google Shape;149;p14"/>
          <p:cNvGrpSpPr/>
          <p:nvPr/>
        </p:nvGrpSpPr>
        <p:grpSpPr>
          <a:xfrm>
            <a:off x="199149" y="4055652"/>
            <a:ext cx="2795414" cy="1083308"/>
            <a:chOff x="6917201" y="0"/>
            <a:chExt cx="2227777" cy="863400"/>
          </a:xfrm>
        </p:grpSpPr>
        <p:sp>
          <p:nvSpPr>
            <p:cNvPr id="150" name="Google Shape;150;p14"/>
            <p:cNvSpPr/>
            <p:nvPr/>
          </p:nvSpPr>
          <p:spPr>
            <a:xfrm>
              <a:off x="7641677" y="0"/>
              <a:ext cx="1503300" cy="863400"/>
            </a:xfrm>
            <a:prstGeom prst="parallelogram">
              <a:avLst>
                <a:gd fmla="val 158024"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51" name="Google Shape;151;p14"/>
            <p:cNvSpPr/>
            <p:nvPr/>
          </p:nvSpPr>
          <p:spPr>
            <a:xfrm>
              <a:off x="7279439" y="0"/>
              <a:ext cx="1503300" cy="863400"/>
            </a:xfrm>
            <a:prstGeom prst="parallelogram">
              <a:avLst>
                <a:gd fmla="val 158024"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52" name="Google Shape;152;p14"/>
            <p:cNvSpPr/>
            <p:nvPr/>
          </p:nvSpPr>
          <p:spPr>
            <a:xfrm>
              <a:off x="6917201" y="0"/>
              <a:ext cx="1503300" cy="863400"/>
            </a:xfrm>
            <a:prstGeom prst="parallelogram">
              <a:avLst>
                <a:gd fmla="val 158024" name="adj"/>
              </a:avLst>
            </a:prstGeom>
            <a:solidFill>
              <a:srgbClr val="0B774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sp>
        <p:nvSpPr>
          <p:cNvPr id="153" name="Google Shape;153;p14"/>
          <p:cNvSpPr txBox="1"/>
          <p:nvPr>
            <p:ph type="ctrTitle"/>
          </p:nvPr>
        </p:nvSpPr>
        <p:spPr>
          <a:xfrm>
            <a:off x="1858703" y="1822833"/>
            <a:ext cx="5361300" cy="1448100"/>
          </a:xfrm>
          <a:prstGeom prst="rect">
            <a:avLst/>
          </a:prstGeom>
        </p:spPr>
        <p:txBody>
          <a:bodyPr anchorCtr="0" anchor="ctr" bIns="93500" lIns="93500" spcFirstLastPara="1" rIns="93500" wrap="square" tIns="93500">
            <a:normAutofit/>
          </a:bodyPr>
          <a:lstStyle>
            <a:lvl1pPr lvl="0" algn="ctr">
              <a:spcBef>
                <a:spcPts val="0"/>
              </a:spcBef>
              <a:spcAft>
                <a:spcPts val="0"/>
              </a:spcAft>
              <a:buSzPts val="3900"/>
              <a:buNone/>
              <a:defRPr sz="3900"/>
            </a:lvl1pPr>
            <a:lvl2pPr lvl="1" algn="ctr">
              <a:spcBef>
                <a:spcPts val="0"/>
              </a:spcBef>
              <a:spcAft>
                <a:spcPts val="0"/>
              </a:spcAft>
              <a:buSzPts val="3900"/>
              <a:buNone/>
              <a:defRPr sz="3900"/>
            </a:lvl2pPr>
            <a:lvl3pPr lvl="2" algn="ctr">
              <a:spcBef>
                <a:spcPts val="0"/>
              </a:spcBef>
              <a:spcAft>
                <a:spcPts val="0"/>
              </a:spcAft>
              <a:buSzPts val="3900"/>
              <a:buNone/>
              <a:defRPr sz="3900"/>
            </a:lvl3pPr>
            <a:lvl4pPr lvl="3" algn="ctr">
              <a:spcBef>
                <a:spcPts val="0"/>
              </a:spcBef>
              <a:spcAft>
                <a:spcPts val="0"/>
              </a:spcAft>
              <a:buSzPts val="3900"/>
              <a:buNone/>
              <a:defRPr sz="3900"/>
            </a:lvl4pPr>
            <a:lvl5pPr lvl="4" algn="ctr">
              <a:spcBef>
                <a:spcPts val="0"/>
              </a:spcBef>
              <a:spcAft>
                <a:spcPts val="0"/>
              </a:spcAft>
              <a:buSzPts val="3900"/>
              <a:buNone/>
              <a:defRPr sz="3900"/>
            </a:lvl5pPr>
            <a:lvl6pPr lvl="5" algn="ctr">
              <a:spcBef>
                <a:spcPts val="0"/>
              </a:spcBef>
              <a:spcAft>
                <a:spcPts val="0"/>
              </a:spcAft>
              <a:buSzPts val="3900"/>
              <a:buNone/>
              <a:defRPr sz="3900"/>
            </a:lvl6pPr>
            <a:lvl7pPr lvl="6" algn="ctr">
              <a:spcBef>
                <a:spcPts val="0"/>
              </a:spcBef>
              <a:spcAft>
                <a:spcPts val="0"/>
              </a:spcAft>
              <a:buSzPts val="3900"/>
              <a:buNone/>
              <a:defRPr sz="3900"/>
            </a:lvl7pPr>
            <a:lvl8pPr lvl="7" algn="ctr">
              <a:spcBef>
                <a:spcPts val="0"/>
              </a:spcBef>
              <a:spcAft>
                <a:spcPts val="0"/>
              </a:spcAft>
              <a:buSzPts val="3900"/>
              <a:buNone/>
              <a:defRPr sz="3900"/>
            </a:lvl8pPr>
            <a:lvl9pPr lvl="8" algn="ctr">
              <a:spcBef>
                <a:spcPts val="0"/>
              </a:spcBef>
              <a:spcAft>
                <a:spcPts val="0"/>
              </a:spcAft>
              <a:buSzPts val="3900"/>
              <a:buNone/>
              <a:defRPr sz="3900"/>
            </a:lvl9pPr>
          </a:lstStyle>
          <a:p/>
        </p:txBody>
      </p:sp>
      <p:sp>
        <p:nvSpPr>
          <p:cNvPr id="154" name="Google Shape;154;p14"/>
          <p:cNvSpPr txBox="1"/>
          <p:nvPr>
            <p:ph idx="1" type="subTitle"/>
          </p:nvPr>
        </p:nvSpPr>
        <p:spPr>
          <a:xfrm>
            <a:off x="1858700" y="3413158"/>
            <a:ext cx="5361300" cy="522600"/>
          </a:xfrm>
          <a:prstGeom prst="rect">
            <a:avLst/>
          </a:prstGeom>
        </p:spPr>
        <p:txBody>
          <a:bodyPr anchorCtr="0" anchor="t" bIns="93500" lIns="93500" spcFirstLastPara="1" rIns="93500" wrap="square" tIns="93500">
            <a:normAutofit/>
          </a:bodyPr>
          <a:lstStyle>
            <a:lvl1pPr lvl="0" algn="ctr">
              <a:lnSpc>
                <a:spcPct val="100000"/>
              </a:lnSpc>
              <a:spcBef>
                <a:spcPts val="0"/>
              </a:spcBef>
              <a:spcAft>
                <a:spcPts val="0"/>
              </a:spcAft>
              <a:buClr>
                <a:schemeClr val="lt1"/>
              </a:buClr>
              <a:buSzPts val="1700"/>
              <a:buNone/>
              <a:defRPr sz="1700">
                <a:solidFill>
                  <a:schemeClr val="lt1"/>
                </a:solidFill>
              </a:defRPr>
            </a:lvl1pPr>
            <a:lvl2pPr lvl="1" algn="ctr">
              <a:lnSpc>
                <a:spcPct val="100000"/>
              </a:lnSpc>
              <a:spcBef>
                <a:spcPts val="0"/>
              </a:spcBef>
              <a:spcAft>
                <a:spcPts val="0"/>
              </a:spcAft>
              <a:buClr>
                <a:schemeClr val="lt1"/>
              </a:buClr>
              <a:buSzPts val="1700"/>
              <a:buNone/>
              <a:defRPr sz="1700">
                <a:solidFill>
                  <a:schemeClr val="lt1"/>
                </a:solidFill>
              </a:defRPr>
            </a:lvl2pPr>
            <a:lvl3pPr lvl="2" algn="ctr">
              <a:lnSpc>
                <a:spcPct val="100000"/>
              </a:lnSpc>
              <a:spcBef>
                <a:spcPts val="0"/>
              </a:spcBef>
              <a:spcAft>
                <a:spcPts val="0"/>
              </a:spcAft>
              <a:buClr>
                <a:schemeClr val="lt1"/>
              </a:buClr>
              <a:buSzPts val="1700"/>
              <a:buNone/>
              <a:defRPr sz="1700">
                <a:solidFill>
                  <a:schemeClr val="lt1"/>
                </a:solidFill>
              </a:defRPr>
            </a:lvl3pPr>
            <a:lvl4pPr lvl="3" algn="ctr">
              <a:lnSpc>
                <a:spcPct val="100000"/>
              </a:lnSpc>
              <a:spcBef>
                <a:spcPts val="0"/>
              </a:spcBef>
              <a:spcAft>
                <a:spcPts val="0"/>
              </a:spcAft>
              <a:buClr>
                <a:schemeClr val="lt1"/>
              </a:buClr>
              <a:buSzPts val="1700"/>
              <a:buNone/>
              <a:defRPr sz="1700">
                <a:solidFill>
                  <a:schemeClr val="lt1"/>
                </a:solidFill>
              </a:defRPr>
            </a:lvl4pPr>
            <a:lvl5pPr lvl="4" algn="ctr">
              <a:lnSpc>
                <a:spcPct val="100000"/>
              </a:lnSpc>
              <a:spcBef>
                <a:spcPts val="0"/>
              </a:spcBef>
              <a:spcAft>
                <a:spcPts val="0"/>
              </a:spcAft>
              <a:buClr>
                <a:schemeClr val="lt1"/>
              </a:buClr>
              <a:buSzPts val="1700"/>
              <a:buNone/>
              <a:defRPr sz="1700">
                <a:solidFill>
                  <a:schemeClr val="lt1"/>
                </a:solidFill>
              </a:defRPr>
            </a:lvl5pPr>
            <a:lvl6pPr lvl="5" algn="ctr">
              <a:lnSpc>
                <a:spcPct val="100000"/>
              </a:lnSpc>
              <a:spcBef>
                <a:spcPts val="0"/>
              </a:spcBef>
              <a:spcAft>
                <a:spcPts val="0"/>
              </a:spcAft>
              <a:buClr>
                <a:schemeClr val="lt1"/>
              </a:buClr>
              <a:buSzPts val="1700"/>
              <a:buNone/>
              <a:defRPr sz="1700">
                <a:solidFill>
                  <a:schemeClr val="lt1"/>
                </a:solidFill>
              </a:defRPr>
            </a:lvl6pPr>
            <a:lvl7pPr lvl="6" algn="ctr">
              <a:lnSpc>
                <a:spcPct val="100000"/>
              </a:lnSpc>
              <a:spcBef>
                <a:spcPts val="0"/>
              </a:spcBef>
              <a:spcAft>
                <a:spcPts val="0"/>
              </a:spcAft>
              <a:buClr>
                <a:schemeClr val="lt1"/>
              </a:buClr>
              <a:buSzPts val="1700"/>
              <a:buNone/>
              <a:defRPr sz="1700">
                <a:solidFill>
                  <a:schemeClr val="lt1"/>
                </a:solidFill>
              </a:defRPr>
            </a:lvl7pPr>
            <a:lvl8pPr lvl="7" algn="ctr">
              <a:lnSpc>
                <a:spcPct val="100000"/>
              </a:lnSpc>
              <a:spcBef>
                <a:spcPts val="0"/>
              </a:spcBef>
              <a:spcAft>
                <a:spcPts val="0"/>
              </a:spcAft>
              <a:buClr>
                <a:schemeClr val="lt1"/>
              </a:buClr>
              <a:buSzPts val="1700"/>
              <a:buNone/>
              <a:defRPr sz="1700">
                <a:solidFill>
                  <a:schemeClr val="lt1"/>
                </a:solidFill>
              </a:defRPr>
            </a:lvl8pPr>
            <a:lvl9pPr lvl="8" algn="ctr">
              <a:lnSpc>
                <a:spcPct val="100000"/>
              </a:lnSpc>
              <a:spcBef>
                <a:spcPts val="0"/>
              </a:spcBef>
              <a:spcAft>
                <a:spcPts val="0"/>
              </a:spcAft>
              <a:buClr>
                <a:schemeClr val="lt1"/>
              </a:buClr>
              <a:buSzPts val="1700"/>
              <a:buNone/>
              <a:defRPr sz="1700">
                <a:solidFill>
                  <a:schemeClr val="lt1"/>
                </a:solidFill>
              </a:defRPr>
            </a:lvl9pPr>
          </a:lstStyle>
          <a:p/>
        </p:txBody>
      </p:sp>
      <p:sp>
        <p:nvSpPr>
          <p:cNvPr id="155" name="Google Shape;155;p14"/>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56" name="Shape 156"/>
        <p:cNvGrpSpPr/>
        <p:nvPr/>
      </p:nvGrpSpPr>
      <p:grpSpPr>
        <a:xfrm>
          <a:off x="0" y="0"/>
          <a:ext cx="0" cy="0"/>
          <a:chOff x="0" y="0"/>
          <a:chExt cx="0" cy="0"/>
        </a:xfrm>
      </p:grpSpPr>
      <p:sp>
        <p:nvSpPr>
          <p:cNvPr id="157" name="Google Shape;157;p15"/>
          <p:cNvSpPr/>
          <p:nvPr/>
        </p:nvSpPr>
        <p:spPr>
          <a:xfrm flipH="1">
            <a:off x="4757100" y="2309400"/>
            <a:ext cx="4386900" cy="2834100"/>
          </a:xfrm>
          <a:prstGeom prst="rtTriangle">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nvGrpSpPr>
          <p:cNvPr id="158" name="Google Shape;158;p15"/>
          <p:cNvGrpSpPr/>
          <p:nvPr/>
        </p:nvGrpSpPr>
        <p:grpSpPr>
          <a:xfrm>
            <a:off x="5594191" y="3961115"/>
            <a:ext cx="2910145" cy="1182340"/>
            <a:chOff x="6917201" y="0"/>
            <a:chExt cx="2227777" cy="863400"/>
          </a:xfrm>
        </p:grpSpPr>
        <p:sp>
          <p:nvSpPr>
            <p:cNvPr id="159" name="Google Shape;159;p15"/>
            <p:cNvSpPr/>
            <p:nvPr/>
          </p:nvSpPr>
          <p:spPr>
            <a:xfrm>
              <a:off x="7641677"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60" name="Google Shape;160;p15"/>
            <p:cNvSpPr/>
            <p:nvPr/>
          </p:nvSpPr>
          <p:spPr>
            <a:xfrm>
              <a:off x="7279439"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61" name="Google Shape;161;p15"/>
            <p:cNvSpPr/>
            <p:nvPr/>
          </p:nvSpPr>
          <p:spPr>
            <a:xfrm>
              <a:off x="6917201"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162" name="Google Shape;162;p15"/>
          <p:cNvGrpSpPr/>
          <p:nvPr/>
        </p:nvGrpSpPr>
        <p:grpSpPr>
          <a:xfrm>
            <a:off x="199149" y="2"/>
            <a:ext cx="2795414" cy="1083308"/>
            <a:chOff x="6917201" y="0"/>
            <a:chExt cx="2227777" cy="863400"/>
          </a:xfrm>
        </p:grpSpPr>
        <p:sp>
          <p:nvSpPr>
            <p:cNvPr id="163" name="Google Shape;163;p15"/>
            <p:cNvSpPr/>
            <p:nvPr/>
          </p:nvSpPr>
          <p:spPr>
            <a:xfrm>
              <a:off x="7641677"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64" name="Google Shape;164;p15"/>
            <p:cNvSpPr/>
            <p:nvPr/>
          </p:nvSpPr>
          <p:spPr>
            <a:xfrm>
              <a:off x="7279439"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65" name="Google Shape;165;p15"/>
            <p:cNvSpPr/>
            <p:nvPr/>
          </p:nvSpPr>
          <p:spPr>
            <a:xfrm>
              <a:off x="6917201"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sp>
        <p:nvSpPr>
          <p:cNvPr id="166" name="Google Shape;166;p15"/>
          <p:cNvSpPr txBox="1"/>
          <p:nvPr>
            <p:ph type="title"/>
          </p:nvPr>
        </p:nvSpPr>
        <p:spPr>
          <a:xfrm>
            <a:off x="1888684" y="1746100"/>
            <a:ext cx="5377500" cy="1646100"/>
          </a:xfrm>
          <a:prstGeom prst="rect">
            <a:avLst/>
          </a:prstGeom>
        </p:spPr>
        <p:txBody>
          <a:bodyPr anchorCtr="0" anchor="ctr" bIns="93500" lIns="93500" spcFirstLastPara="1" rIns="93500" wrap="square" tIns="93500">
            <a:normAutofit/>
          </a:bodyPr>
          <a:lstStyle>
            <a:lvl1pPr lvl="0" algn="ctr">
              <a:spcBef>
                <a:spcPts val="0"/>
              </a:spcBef>
              <a:spcAft>
                <a:spcPts val="0"/>
              </a:spcAft>
              <a:buClr>
                <a:schemeClr val="dk2"/>
              </a:buClr>
              <a:buSzPts val="3300"/>
              <a:buNone/>
              <a:defRPr sz="3300">
                <a:solidFill>
                  <a:schemeClr val="dk2"/>
                </a:solidFill>
              </a:defRPr>
            </a:lvl1pPr>
            <a:lvl2pPr lvl="1" algn="ctr">
              <a:spcBef>
                <a:spcPts val="0"/>
              </a:spcBef>
              <a:spcAft>
                <a:spcPts val="0"/>
              </a:spcAft>
              <a:buClr>
                <a:schemeClr val="dk2"/>
              </a:buClr>
              <a:buSzPts val="3300"/>
              <a:buNone/>
              <a:defRPr sz="3300">
                <a:solidFill>
                  <a:schemeClr val="dk2"/>
                </a:solidFill>
              </a:defRPr>
            </a:lvl2pPr>
            <a:lvl3pPr lvl="2" algn="ctr">
              <a:spcBef>
                <a:spcPts val="0"/>
              </a:spcBef>
              <a:spcAft>
                <a:spcPts val="0"/>
              </a:spcAft>
              <a:buClr>
                <a:schemeClr val="dk2"/>
              </a:buClr>
              <a:buSzPts val="3300"/>
              <a:buNone/>
              <a:defRPr sz="3300">
                <a:solidFill>
                  <a:schemeClr val="dk2"/>
                </a:solidFill>
              </a:defRPr>
            </a:lvl3pPr>
            <a:lvl4pPr lvl="3" algn="ctr">
              <a:spcBef>
                <a:spcPts val="0"/>
              </a:spcBef>
              <a:spcAft>
                <a:spcPts val="0"/>
              </a:spcAft>
              <a:buClr>
                <a:schemeClr val="dk2"/>
              </a:buClr>
              <a:buSzPts val="3300"/>
              <a:buNone/>
              <a:defRPr sz="3300">
                <a:solidFill>
                  <a:schemeClr val="dk2"/>
                </a:solidFill>
              </a:defRPr>
            </a:lvl4pPr>
            <a:lvl5pPr lvl="4" algn="ctr">
              <a:spcBef>
                <a:spcPts val="0"/>
              </a:spcBef>
              <a:spcAft>
                <a:spcPts val="0"/>
              </a:spcAft>
              <a:buClr>
                <a:schemeClr val="dk2"/>
              </a:buClr>
              <a:buSzPts val="3300"/>
              <a:buNone/>
              <a:defRPr sz="3300">
                <a:solidFill>
                  <a:schemeClr val="dk2"/>
                </a:solidFill>
              </a:defRPr>
            </a:lvl5pPr>
            <a:lvl6pPr lvl="5" algn="ctr">
              <a:spcBef>
                <a:spcPts val="0"/>
              </a:spcBef>
              <a:spcAft>
                <a:spcPts val="0"/>
              </a:spcAft>
              <a:buClr>
                <a:schemeClr val="dk2"/>
              </a:buClr>
              <a:buSzPts val="3300"/>
              <a:buNone/>
              <a:defRPr sz="3300">
                <a:solidFill>
                  <a:schemeClr val="dk2"/>
                </a:solidFill>
              </a:defRPr>
            </a:lvl6pPr>
            <a:lvl7pPr lvl="6" algn="ctr">
              <a:spcBef>
                <a:spcPts val="0"/>
              </a:spcBef>
              <a:spcAft>
                <a:spcPts val="0"/>
              </a:spcAft>
              <a:buClr>
                <a:schemeClr val="dk2"/>
              </a:buClr>
              <a:buSzPts val="3300"/>
              <a:buNone/>
              <a:defRPr sz="3300">
                <a:solidFill>
                  <a:schemeClr val="dk2"/>
                </a:solidFill>
              </a:defRPr>
            </a:lvl7pPr>
            <a:lvl8pPr lvl="7" algn="ctr">
              <a:spcBef>
                <a:spcPts val="0"/>
              </a:spcBef>
              <a:spcAft>
                <a:spcPts val="0"/>
              </a:spcAft>
              <a:buClr>
                <a:schemeClr val="dk2"/>
              </a:buClr>
              <a:buSzPts val="3300"/>
              <a:buNone/>
              <a:defRPr sz="3300">
                <a:solidFill>
                  <a:schemeClr val="dk2"/>
                </a:solidFill>
              </a:defRPr>
            </a:lvl8pPr>
            <a:lvl9pPr lvl="8" algn="ctr">
              <a:spcBef>
                <a:spcPts val="0"/>
              </a:spcBef>
              <a:spcAft>
                <a:spcPts val="0"/>
              </a:spcAft>
              <a:buClr>
                <a:schemeClr val="dk2"/>
              </a:buClr>
              <a:buSzPts val="3300"/>
              <a:buNone/>
              <a:defRPr sz="3300">
                <a:solidFill>
                  <a:schemeClr val="dk2"/>
                </a:solidFill>
              </a:defRPr>
            </a:lvl9pPr>
          </a:lstStyle>
          <a:p/>
        </p:txBody>
      </p:sp>
      <p:sp>
        <p:nvSpPr>
          <p:cNvPr id="167" name="Google Shape;167;p15"/>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168" name="Shape 168"/>
        <p:cNvGrpSpPr/>
        <p:nvPr/>
      </p:nvGrpSpPr>
      <p:grpSpPr>
        <a:xfrm>
          <a:off x="0" y="0"/>
          <a:ext cx="0" cy="0"/>
          <a:chOff x="0" y="0"/>
          <a:chExt cx="0" cy="0"/>
        </a:xfrm>
      </p:grpSpPr>
      <p:sp>
        <p:nvSpPr>
          <p:cNvPr id="169" name="Google Shape;169;p16"/>
          <p:cNvSpPr/>
          <p:nvPr/>
        </p:nvSpPr>
        <p:spPr>
          <a:xfrm flipH="1">
            <a:off x="3582600" y="1550700"/>
            <a:ext cx="5561400" cy="35928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0" name="Google Shape;170;p16"/>
          <p:cNvSpPr/>
          <p:nvPr/>
        </p:nvSpPr>
        <p:spPr>
          <a:xfrm>
            <a:off x="31" y="2824500"/>
            <a:ext cx="7370400" cy="23190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1" name="Google Shape;171;p16"/>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2" name="Google Shape;172;p16"/>
          <p:cNvSpPr txBox="1"/>
          <p:nvPr>
            <p:ph type="title"/>
          </p:nvPr>
        </p:nvSpPr>
        <p:spPr>
          <a:xfrm>
            <a:off x="819150" y="845600"/>
            <a:ext cx="7505700" cy="954600"/>
          </a:xfrm>
          <a:prstGeom prst="rect">
            <a:avLst/>
          </a:prstGeom>
        </p:spPr>
        <p:txBody>
          <a:bodyPr anchorCtr="0" anchor="t" bIns="93500" lIns="93500" spcFirstLastPara="1" rIns="93500" wrap="square" tIns="93500">
            <a:normAutofit/>
          </a:bodyPr>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p:txBody>
      </p:sp>
      <p:sp>
        <p:nvSpPr>
          <p:cNvPr id="173" name="Google Shape;173;p16"/>
          <p:cNvSpPr txBox="1"/>
          <p:nvPr>
            <p:ph idx="1" type="body"/>
          </p:nvPr>
        </p:nvSpPr>
        <p:spPr>
          <a:xfrm>
            <a:off x="819150" y="1990725"/>
            <a:ext cx="7505700" cy="2448000"/>
          </a:xfrm>
          <a:prstGeom prst="rect">
            <a:avLst/>
          </a:prstGeom>
        </p:spPr>
        <p:txBody>
          <a:bodyPr anchorCtr="0" anchor="t" bIns="93500" lIns="93500" spcFirstLastPara="1" rIns="93500" wrap="square" tIns="93500">
            <a:normAutofit/>
          </a:bodyPr>
          <a:lstStyle>
            <a:lvl1pPr indent="-311150" lvl="0" marL="457200">
              <a:spcBef>
                <a:spcPts val="0"/>
              </a:spcBef>
              <a:spcAft>
                <a:spcPts val="0"/>
              </a:spcAft>
              <a:buSzPts val="13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4" name="Google Shape;174;p16"/>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75" name="Shape 175"/>
        <p:cNvGrpSpPr/>
        <p:nvPr/>
      </p:nvGrpSpPr>
      <p:grpSpPr>
        <a:xfrm>
          <a:off x="0" y="0"/>
          <a:ext cx="0" cy="0"/>
          <a:chOff x="0" y="0"/>
          <a:chExt cx="0" cy="0"/>
        </a:xfrm>
      </p:grpSpPr>
      <p:sp>
        <p:nvSpPr>
          <p:cNvPr id="176" name="Google Shape;176;p17"/>
          <p:cNvSpPr/>
          <p:nvPr/>
        </p:nvSpPr>
        <p:spPr>
          <a:xfrm flipH="1">
            <a:off x="3582600" y="1550700"/>
            <a:ext cx="5561400" cy="35928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7" name="Google Shape;177;p17"/>
          <p:cNvSpPr/>
          <p:nvPr/>
        </p:nvSpPr>
        <p:spPr>
          <a:xfrm>
            <a:off x="31" y="2824500"/>
            <a:ext cx="7370400" cy="23190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8" name="Google Shape;178;p17"/>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79" name="Google Shape;179;p17"/>
          <p:cNvSpPr txBox="1"/>
          <p:nvPr>
            <p:ph type="title"/>
          </p:nvPr>
        </p:nvSpPr>
        <p:spPr>
          <a:xfrm>
            <a:off x="819150" y="845600"/>
            <a:ext cx="7505700" cy="954600"/>
          </a:xfrm>
          <a:prstGeom prst="rect">
            <a:avLst/>
          </a:prstGeom>
        </p:spPr>
        <p:txBody>
          <a:bodyPr anchorCtr="0" anchor="t" bIns="93500" lIns="93500" spcFirstLastPara="1" rIns="93500" wrap="square" tIns="93500">
            <a:normAutofit/>
          </a:bodyPr>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p:txBody>
      </p:sp>
      <p:sp>
        <p:nvSpPr>
          <p:cNvPr id="180" name="Google Shape;180;p17"/>
          <p:cNvSpPr txBox="1"/>
          <p:nvPr>
            <p:ph idx="1" type="body"/>
          </p:nvPr>
        </p:nvSpPr>
        <p:spPr>
          <a:xfrm>
            <a:off x="819150" y="1990725"/>
            <a:ext cx="3686100" cy="2448000"/>
          </a:xfrm>
          <a:prstGeom prst="rect">
            <a:avLst/>
          </a:prstGeom>
        </p:spPr>
        <p:txBody>
          <a:bodyPr anchorCtr="0" anchor="t" bIns="93500" lIns="93500" spcFirstLastPara="1" rIns="93500" wrap="square" tIns="93500">
            <a:normAutofit/>
          </a:bodyPr>
          <a:lstStyle>
            <a:lvl1pPr indent="-311150" lvl="0" marL="457200">
              <a:spcBef>
                <a:spcPts val="0"/>
              </a:spcBef>
              <a:spcAft>
                <a:spcPts val="0"/>
              </a:spcAft>
              <a:buSzPts val="13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1" name="Google Shape;181;p17"/>
          <p:cNvSpPr txBox="1"/>
          <p:nvPr>
            <p:ph idx="2" type="body"/>
          </p:nvPr>
        </p:nvSpPr>
        <p:spPr>
          <a:xfrm>
            <a:off x="4638675" y="1990725"/>
            <a:ext cx="3686100" cy="2448000"/>
          </a:xfrm>
          <a:prstGeom prst="rect">
            <a:avLst/>
          </a:prstGeom>
        </p:spPr>
        <p:txBody>
          <a:bodyPr anchorCtr="0" anchor="t" bIns="93500" lIns="93500" spcFirstLastPara="1" rIns="93500" wrap="square" tIns="93500">
            <a:normAutofit/>
          </a:bodyPr>
          <a:lstStyle>
            <a:lvl1pPr indent="-311150" lvl="0" marL="457200">
              <a:spcBef>
                <a:spcPts val="0"/>
              </a:spcBef>
              <a:spcAft>
                <a:spcPts val="0"/>
              </a:spcAft>
              <a:buSzPts val="13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2" name="Google Shape;182;p17"/>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83" name="Shape 183"/>
        <p:cNvGrpSpPr/>
        <p:nvPr/>
      </p:nvGrpSpPr>
      <p:grpSpPr>
        <a:xfrm>
          <a:off x="0" y="0"/>
          <a:ext cx="0" cy="0"/>
          <a:chOff x="0" y="0"/>
          <a:chExt cx="0" cy="0"/>
        </a:xfrm>
      </p:grpSpPr>
      <p:sp>
        <p:nvSpPr>
          <p:cNvPr id="184" name="Google Shape;184;p18"/>
          <p:cNvSpPr/>
          <p:nvPr/>
        </p:nvSpPr>
        <p:spPr>
          <a:xfrm flipH="1">
            <a:off x="3582600" y="1550700"/>
            <a:ext cx="5561400" cy="35928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85" name="Google Shape;185;p18"/>
          <p:cNvSpPr/>
          <p:nvPr/>
        </p:nvSpPr>
        <p:spPr>
          <a:xfrm>
            <a:off x="31" y="2824500"/>
            <a:ext cx="7370400" cy="23190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86" name="Google Shape;186;p18"/>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87" name="Google Shape;187;p18"/>
          <p:cNvSpPr txBox="1"/>
          <p:nvPr>
            <p:ph type="title"/>
          </p:nvPr>
        </p:nvSpPr>
        <p:spPr>
          <a:xfrm>
            <a:off x="819150" y="845600"/>
            <a:ext cx="7505700" cy="954600"/>
          </a:xfrm>
          <a:prstGeom prst="rect">
            <a:avLst/>
          </a:prstGeom>
        </p:spPr>
        <p:txBody>
          <a:bodyPr anchorCtr="0" anchor="t" bIns="93500" lIns="93500" spcFirstLastPara="1" rIns="93500" wrap="square" tIns="93500">
            <a:normAutofit/>
          </a:bodyPr>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p:txBody>
      </p:sp>
      <p:sp>
        <p:nvSpPr>
          <p:cNvPr id="188" name="Google Shape;188;p18"/>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89" name="Shape 189"/>
        <p:cNvGrpSpPr/>
        <p:nvPr/>
      </p:nvGrpSpPr>
      <p:grpSpPr>
        <a:xfrm>
          <a:off x="0" y="0"/>
          <a:ext cx="0" cy="0"/>
          <a:chOff x="0" y="0"/>
          <a:chExt cx="0" cy="0"/>
        </a:xfrm>
      </p:grpSpPr>
      <p:sp>
        <p:nvSpPr>
          <p:cNvPr id="190" name="Google Shape;190;p19"/>
          <p:cNvSpPr/>
          <p:nvPr/>
        </p:nvSpPr>
        <p:spPr>
          <a:xfrm flipH="1">
            <a:off x="3582600" y="1550700"/>
            <a:ext cx="5561400" cy="35928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91" name="Google Shape;191;p19"/>
          <p:cNvSpPr/>
          <p:nvPr/>
        </p:nvSpPr>
        <p:spPr>
          <a:xfrm>
            <a:off x="31" y="2824500"/>
            <a:ext cx="7370400" cy="2319000"/>
          </a:xfrm>
          <a:prstGeom prst="rtTriangle">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92" name="Google Shape;192;p19"/>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93" name="Google Shape;193;p19"/>
          <p:cNvSpPr txBox="1"/>
          <p:nvPr>
            <p:ph type="title"/>
          </p:nvPr>
        </p:nvSpPr>
        <p:spPr>
          <a:xfrm>
            <a:off x="819150" y="845600"/>
            <a:ext cx="3709200" cy="1383000"/>
          </a:xfrm>
          <a:prstGeom prst="rect">
            <a:avLst/>
          </a:prstGeom>
        </p:spPr>
        <p:txBody>
          <a:bodyPr anchorCtr="0" anchor="t" bIns="93500" lIns="93500" spcFirstLastPara="1" rIns="93500" wrap="square" tIns="93500">
            <a:normAutofit/>
          </a:bodyPr>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p:txBody>
      </p:sp>
      <p:sp>
        <p:nvSpPr>
          <p:cNvPr id="194" name="Google Shape;194;p19"/>
          <p:cNvSpPr txBox="1"/>
          <p:nvPr>
            <p:ph idx="1" type="body"/>
          </p:nvPr>
        </p:nvSpPr>
        <p:spPr>
          <a:xfrm>
            <a:off x="830700" y="2319050"/>
            <a:ext cx="3709200" cy="2119800"/>
          </a:xfrm>
          <a:prstGeom prst="rect">
            <a:avLst/>
          </a:prstGeom>
        </p:spPr>
        <p:txBody>
          <a:bodyPr anchorCtr="0" anchor="t" bIns="93500" lIns="93500" spcFirstLastPara="1" rIns="93500" wrap="square" tIns="93500">
            <a:normAutofit/>
          </a:bodyPr>
          <a:lstStyle>
            <a:lvl1pPr indent="-311150" lvl="0" marL="457200">
              <a:spcBef>
                <a:spcPts val="0"/>
              </a:spcBef>
              <a:spcAft>
                <a:spcPts val="0"/>
              </a:spcAft>
              <a:buSzPts val="13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5" name="Google Shape;195;p19"/>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96" name="Shape 196"/>
        <p:cNvGrpSpPr/>
        <p:nvPr/>
      </p:nvGrpSpPr>
      <p:grpSpPr>
        <a:xfrm>
          <a:off x="0" y="0"/>
          <a:ext cx="0" cy="0"/>
          <a:chOff x="0" y="0"/>
          <a:chExt cx="0" cy="0"/>
        </a:xfrm>
      </p:grpSpPr>
      <p:sp>
        <p:nvSpPr>
          <p:cNvPr id="197" name="Google Shape;197;p20"/>
          <p:cNvSpPr/>
          <p:nvPr/>
        </p:nvSpPr>
        <p:spPr>
          <a:xfrm>
            <a:off x="0" y="2823144"/>
            <a:ext cx="7369200" cy="23169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198" name="Google Shape;198;p20"/>
          <p:cNvSpPr/>
          <p:nvPr/>
        </p:nvSpPr>
        <p:spPr>
          <a:xfrm flipH="1">
            <a:off x="3583210" y="1554113"/>
            <a:ext cx="5560500" cy="35895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nvGrpSpPr>
          <p:cNvPr id="199" name="Google Shape;199;p20"/>
          <p:cNvGrpSpPr/>
          <p:nvPr/>
        </p:nvGrpSpPr>
        <p:grpSpPr>
          <a:xfrm>
            <a:off x="255991" y="-118"/>
            <a:ext cx="2251347" cy="1043408"/>
            <a:chOff x="3961956" y="4383950"/>
            <a:chExt cx="1160548" cy="548700"/>
          </a:xfrm>
        </p:grpSpPr>
        <p:sp>
          <p:nvSpPr>
            <p:cNvPr id="200" name="Google Shape;200;p20"/>
            <p:cNvSpPr/>
            <p:nvPr/>
          </p:nvSpPr>
          <p:spPr>
            <a:xfrm>
              <a:off x="4224904" y="4383950"/>
              <a:ext cx="897600" cy="5487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01" name="Google Shape;201;p20"/>
            <p:cNvSpPr/>
            <p:nvPr/>
          </p:nvSpPr>
          <p:spPr>
            <a:xfrm>
              <a:off x="4093430" y="4383950"/>
              <a:ext cx="897600" cy="5487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02" name="Google Shape;202;p20"/>
            <p:cNvSpPr/>
            <p:nvPr/>
          </p:nvSpPr>
          <p:spPr>
            <a:xfrm>
              <a:off x="3961956" y="4383950"/>
              <a:ext cx="897600" cy="548700"/>
            </a:xfrm>
            <a:prstGeom prst="parallelogram">
              <a:avLst>
                <a:gd fmla="val 153193" name="adj"/>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sp>
        <p:nvSpPr>
          <p:cNvPr id="203" name="Google Shape;203;p20"/>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nvGrpSpPr>
          <p:cNvPr id="204" name="Google Shape;204;p20"/>
          <p:cNvGrpSpPr/>
          <p:nvPr/>
        </p:nvGrpSpPr>
        <p:grpSpPr>
          <a:xfrm>
            <a:off x="34934" y="4522125"/>
            <a:ext cx="1593306" cy="617072"/>
            <a:chOff x="6917201" y="0"/>
            <a:chExt cx="2227777" cy="863400"/>
          </a:xfrm>
        </p:grpSpPr>
        <p:sp>
          <p:nvSpPr>
            <p:cNvPr id="205" name="Google Shape;205;p20"/>
            <p:cNvSpPr/>
            <p:nvPr/>
          </p:nvSpPr>
          <p:spPr>
            <a:xfrm>
              <a:off x="7641677" y="0"/>
              <a:ext cx="1503300" cy="863400"/>
            </a:xfrm>
            <a:prstGeom prst="parallelogram">
              <a:avLst>
                <a:gd fmla="val 158024" name="adj"/>
              </a:avLst>
            </a:prstGeom>
            <a:solidFill>
              <a:schemeClr val="accent6"/>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06" name="Google Shape;206;p20"/>
            <p:cNvSpPr/>
            <p:nvPr/>
          </p:nvSpPr>
          <p:spPr>
            <a:xfrm>
              <a:off x="7279439" y="0"/>
              <a:ext cx="1503300" cy="863400"/>
            </a:xfrm>
            <a:prstGeom prst="parallelogram">
              <a:avLst>
                <a:gd fmla="val 158024" name="adj"/>
              </a:avLst>
            </a:prstGeom>
            <a:solidFill>
              <a:schemeClr val="accent6"/>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07" name="Google Shape;207;p20"/>
            <p:cNvSpPr/>
            <p:nvPr/>
          </p:nvSpPr>
          <p:spPr>
            <a:xfrm>
              <a:off x="6917201" y="0"/>
              <a:ext cx="1503300" cy="863400"/>
            </a:xfrm>
            <a:prstGeom prst="parallelogram">
              <a:avLst>
                <a:gd fmla="val 158024" name="adj"/>
              </a:avLst>
            </a:prstGeom>
            <a:solidFill>
              <a:schemeClr val="accent6"/>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208" name="Google Shape;208;p20"/>
          <p:cNvGrpSpPr/>
          <p:nvPr/>
        </p:nvGrpSpPr>
        <p:grpSpPr>
          <a:xfrm>
            <a:off x="5886353" y="1243"/>
            <a:ext cx="3257455" cy="1261514"/>
            <a:chOff x="6917201" y="0"/>
            <a:chExt cx="2227777" cy="863400"/>
          </a:xfrm>
        </p:grpSpPr>
        <p:sp>
          <p:nvSpPr>
            <p:cNvPr id="209" name="Google Shape;209;p20"/>
            <p:cNvSpPr/>
            <p:nvPr/>
          </p:nvSpPr>
          <p:spPr>
            <a:xfrm>
              <a:off x="7641677"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10" name="Google Shape;210;p20"/>
            <p:cNvSpPr/>
            <p:nvPr/>
          </p:nvSpPr>
          <p:spPr>
            <a:xfrm>
              <a:off x="7279439"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11" name="Google Shape;211;p20"/>
            <p:cNvSpPr/>
            <p:nvPr/>
          </p:nvSpPr>
          <p:spPr>
            <a:xfrm>
              <a:off x="6917201"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sp>
        <p:nvSpPr>
          <p:cNvPr id="212" name="Google Shape;212;p20"/>
          <p:cNvSpPr txBox="1"/>
          <p:nvPr>
            <p:ph type="title"/>
          </p:nvPr>
        </p:nvSpPr>
        <p:spPr>
          <a:xfrm>
            <a:off x="1393929" y="1301146"/>
            <a:ext cx="6366900" cy="2539200"/>
          </a:xfrm>
          <a:prstGeom prst="rect">
            <a:avLst/>
          </a:prstGeom>
        </p:spPr>
        <p:txBody>
          <a:bodyPr anchorCtr="0" anchor="ctr" bIns="93500" lIns="93500" spcFirstLastPara="1" rIns="93500" wrap="square" tIns="93500">
            <a:normAutofit/>
          </a:bodyPr>
          <a:lstStyle>
            <a:lvl1pPr lvl="0" algn="ctr">
              <a:spcBef>
                <a:spcPts val="0"/>
              </a:spcBef>
              <a:spcAft>
                <a:spcPts val="0"/>
              </a:spcAft>
              <a:buSzPts val="3300"/>
              <a:buNone/>
              <a:defRPr sz="3300"/>
            </a:lvl1pPr>
            <a:lvl2pPr lvl="1" algn="ctr">
              <a:spcBef>
                <a:spcPts val="0"/>
              </a:spcBef>
              <a:spcAft>
                <a:spcPts val="0"/>
              </a:spcAft>
              <a:buSzPts val="3300"/>
              <a:buNone/>
              <a:defRPr sz="3300"/>
            </a:lvl2pPr>
            <a:lvl3pPr lvl="2" algn="ctr">
              <a:spcBef>
                <a:spcPts val="0"/>
              </a:spcBef>
              <a:spcAft>
                <a:spcPts val="0"/>
              </a:spcAft>
              <a:buSzPts val="3300"/>
              <a:buNone/>
              <a:defRPr sz="3300"/>
            </a:lvl3pPr>
            <a:lvl4pPr lvl="3" algn="ctr">
              <a:spcBef>
                <a:spcPts val="0"/>
              </a:spcBef>
              <a:spcAft>
                <a:spcPts val="0"/>
              </a:spcAft>
              <a:buSzPts val="3300"/>
              <a:buNone/>
              <a:defRPr sz="3300"/>
            </a:lvl4pPr>
            <a:lvl5pPr lvl="4" algn="ctr">
              <a:spcBef>
                <a:spcPts val="0"/>
              </a:spcBef>
              <a:spcAft>
                <a:spcPts val="0"/>
              </a:spcAft>
              <a:buSzPts val="3300"/>
              <a:buNone/>
              <a:defRPr sz="3300"/>
            </a:lvl5pPr>
            <a:lvl6pPr lvl="5" algn="ctr">
              <a:spcBef>
                <a:spcPts val="0"/>
              </a:spcBef>
              <a:spcAft>
                <a:spcPts val="0"/>
              </a:spcAft>
              <a:buSzPts val="3300"/>
              <a:buNone/>
              <a:defRPr sz="3300"/>
            </a:lvl6pPr>
            <a:lvl7pPr lvl="6" algn="ctr">
              <a:spcBef>
                <a:spcPts val="0"/>
              </a:spcBef>
              <a:spcAft>
                <a:spcPts val="0"/>
              </a:spcAft>
              <a:buSzPts val="3300"/>
              <a:buNone/>
              <a:defRPr sz="3300"/>
            </a:lvl7pPr>
            <a:lvl8pPr lvl="7" algn="ctr">
              <a:spcBef>
                <a:spcPts val="0"/>
              </a:spcBef>
              <a:spcAft>
                <a:spcPts val="0"/>
              </a:spcAft>
              <a:buSzPts val="3300"/>
              <a:buNone/>
              <a:defRPr sz="3300"/>
            </a:lvl8pPr>
            <a:lvl9pPr lvl="8" algn="ctr">
              <a:spcBef>
                <a:spcPts val="0"/>
              </a:spcBef>
              <a:spcAft>
                <a:spcPts val="0"/>
              </a:spcAft>
              <a:buSzPts val="3300"/>
              <a:buNone/>
              <a:defRPr sz="3300"/>
            </a:lvl9pPr>
          </a:lstStyle>
          <a:p/>
        </p:txBody>
      </p:sp>
      <p:sp>
        <p:nvSpPr>
          <p:cNvPr id="213" name="Google Shape;213;p20"/>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214" name="Shape 214"/>
        <p:cNvGrpSpPr/>
        <p:nvPr/>
      </p:nvGrpSpPr>
      <p:grpSpPr>
        <a:xfrm>
          <a:off x="0" y="0"/>
          <a:ext cx="0" cy="0"/>
          <a:chOff x="0" y="0"/>
          <a:chExt cx="0" cy="0"/>
        </a:xfrm>
      </p:grpSpPr>
      <p:sp>
        <p:nvSpPr>
          <p:cNvPr id="215" name="Google Shape;215;p21"/>
          <p:cNvSpPr/>
          <p:nvPr/>
        </p:nvSpPr>
        <p:spPr>
          <a:xfrm flipH="1">
            <a:off x="3582600" y="1550700"/>
            <a:ext cx="5561400" cy="35928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16" name="Google Shape;216;p21"/>
          <p:cNvSpPr/>
          <p:nvPr/>
        </p:nvSpPr>
        <p:spPr>
          <a:xfrm>
            <a:off x="31" y="2824500"/>
            <a:ext cx="7370400" cy="2319000"/>
          </a:xfrm>
          <a:prstGeom prst="rtTriangle">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17" name="Google Shape;217;p21"/>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18" name="Google Shape;218;p21"/>
          <p:cNvSpPr txBox="1"/>
          <p:nvPr>
            <p:ph type="title"/>
          </p:nvPr>
        </p:nvSpPr>
        <p:spPr>
          <a:xfrm>
            <a:off x="819150" y="845600"/>
            <a:ext cx="6424200" cy="705000"/>
          </a:xfrm>
          <a:prstGeom prst="rect">
            <a:avLst/>
          </a:prstGeom>
        </p:spPr>
        <p:txBody>
          <a:bodyPr anchorCtr="0" anchor="t" bIns="93500" lIns="93500" spcFirstLastPara="1" rIns="93500" wrap="square" tIns="93500">
            <a:normAutofit/>
          </a:bodyPr>
          <a:lstStyle>
            <a:lvl1pPr lvl="0">
              <a:spcBef>
                <a:spcPts val="0"/>
              </a:spcBef>
              <a:spcAft>
                <a:spcPts val="0"/>
              </a:spcAft>
              <a:buSzPts val="3100"/>
              <a:buNone/>
              <a:defRPr sz="3100"/>
            </a:lvl1pPr>
            <a:lvl2pPr lvl="1">
              <a:spcBef>
                <a:spcPts val="0"/>
              </a:spcBef>
              <a:spcAft>
                <a:spcPts val="0"/>
              </a:spcAft>
              <a:buSzPts val="3100"/>
              <a:buNone/>
              <a:defRPr sz="3100"/>
            </a:lvl2pPr>
            <a:lvl3pPr lvl="2">
              <a:spcBef>
                <a:spcPts val="0"/>
              </a:spcBef>
              <a:spcAft>
                <a:spcPts val="0"/>
              </a:spcAft>
              <a:buSzPts val="3100"/>
              <a:buNone/>
              <a:defRPr sz="3100"/>
            </a:lvl3pPr>
            <a:lvl4pPr lvl="3">
              <a:spcBef>
                <a:spcPts val="0"/>
              </a:spcBef>
              <a:spcAft>
                <a:spcPts val="0"/>
              </a:spcAft>
              <a:buSzPts val="3100"/>
              <a:buNone/>
              <a:defRPr sz="3100"/>
            </a:lvl4pPr>
            <a:lvl5pPr lvl="4">
              <a:spcBef>
                <a:spcPts val="0"/>
              </a:spcBef>
              <a:spcAft>
                <a:spcPts val="0"/>
              </a:spcAft>
              <a:buSzPts val="3100"/>
              <a:buNone/>
              <a:defRPr sz="3100"/>
            </a:lvl5pPr>
            <a:lvl6pPr lvl="5">
              <a:spcBef>
                <a:spcPts val="0"/>
              </a:spcBef>
              <a:spcAft>
                <a:spcPts val="0"/>
              </a:spcAft>
              <a:buSzPts val="3100"/>
              <a:buNone/>
              <a:defRPr sz="3100"/>
            </a:lvl6pPr>
            <a:lvl7pPr lvl="6">
              <a:spcBef>
                <a:spcPts val="0"/>
              </a:spcBef>
              <a:spcAft>
                <a:spcPts val="0"/>
              </a:spcAft>
              <a:buSzPts val="3100"/>
              <a:buNone/>
              <a:defRPr sz="3100"/>
            </a:lvl7pPr>
            <a:lvl8pPr lvl="7">
              <a:spcBef>
                <a:spcPts val="0"/>
              </a:spcBef>
              <a:spcAft>
                <a:spcPts val="0"/>
              </a:spcAft>
              <a:buSzPts val="3100"/>
              <a:buNone/>
              <a:defRPr sz="3100"/>
            </a:lvl8pPr>
            <a:lvl9pPr lvl="8">
              <a:spcBef>
                <a:spcPts val="0"/>
              </a:spcBef>
              <a:spcAft>
                <a:spcPts val="0"/>
              </a:spcAft>
              <a:buSzPts val="3100"/>
              <a:buNone/>
              <a:defRPr sz="3100"/>
            </a:lvl9pPr>
          </a:lstStyle>
          <a:p/>
        </p:txBody>
      </p:sp>
      <p:sp>
        <p:nvSpPr>
          <p:cNvPr id="219" name="Google Shape;219;p21"/>
          <p:cNvSpPr txBox="1"/>
          <p:nvPr>
            <p:ph idx="1" type="subTitle"/>
          </p:nvPr>
        </p:nvSpPr>
        <p:spPr>
          <a:xfrm>
            <a:off x="819150" y="1550700"/>
            <a:ext cx="5859900" cy="393600"/>
          </a:xfrm>
          <a:prstGeom prst="rect">
            <a:avLst/>
          </a:prstGeom>
        </p:spPr>
        <p:txBody>
          <a:bodyPr anchorCtr="0" anchor="t" bIns="93500" lIns="93500" spcFirstLastPara="1" rIns="93500" wrap="square" tIns="93500">
            <a:normAutofit/>
          </a:bodyPr>
          <a:lstStyle>
            <a:lvl1pPr lvl="0">
              <a:lnSpc>
                <a:spcPct val="100000"/>
              </a:lnSpc>
              <a:spcBef>
                <a:spcPts val="0"/>
              </a:spcBef>
              <a:spcAft>
                <a:spcPts val="0"/>
              </a:spcAft>
              <a:buClr>
                <a:schemeClr val="lt1"/>
              </a:buClr>
              <a:buSzPts val="1700"/>
              <a:buNone/>
              <a:defRPr sz="1700">
                <a:solidFill>
                  <a:schemeClr val="lt1"/>
                </a:solidFill>
              </a:defRPr>
            </a:lvl1pPr>
            <a:lvl2pPr lvl="1">
              <a:lnSpc>
                <a:spcPct val="100000"/>
              </a:lnSpc>
              <a:spcBef>
                <a:spcPts val="0"/>
              </a:spcBef>
              <a:spcAft>
                <a:spcPts val="0"/>
              </a:spcAft>
              <a:buClr>
                <a:schemeClr val="lt1"/>
              </a:buClr>
              <a:buSzPts val="1700"/>
              <a:buNone/>
              <a:defRPr sz="1700">
                <a:solidFill>
                  <a:schemeClr val="lt1"/>
                </a:solidFill>
              </a:defRPr>
            </a:lvl2pPr>
            <a:lvl3pPr lvl="2">
              <a:lnSpc>
                <a:spcPct val="100000"/>
              </a:lnSpc>
              <a:spcBef>
                <a:spcPts val="0"/>
              </a:spcBef>
              <a:spcAft>
                <a:spcPts val="0"/>
              </a:spcAft>
              <a:buClr>
                <a:schemeClr val="lt1"/>
              </a:buClr>
              <a:buSzPts val="1700"/>
              <a:buNone/>
              <a:defRPr sz="1700">
                <a:solidFill>
                  <a:schemeClr val="lt1"/>
                </a:solidFill>
              </a:defRPr>
            </a:lvl3pPr>
            <a:lvl4pPr lvl="3">
              <a:lnSpc>
                <a:spcPct val="100000"/>
              </a:lnSpc>
              <a:spcBef>
                <a:spcPts val="0"/>
              </a:spcBef>
              <a:spcAft>
                <a:spcPts val="0"/>
              </a:spcAft>
              <a:buClr>
                <a:schemeClr val="lt1"/>
              </a:buClr>
              <a:buSzPts val="1700"/>
              <a:buNone/>
              <a:defRPr sz="1700">
                <a:solidFill>
                  <a:schemeClr val="lt1"/>
                </a:solidFill>
              </a:defRPr>
            </a:lvl4pPr>
            <a:lvl5pPr lvl="4">
              <a:lnSpc>
                <a:spcPct val="100000"/>
              </a:lnSpc>
              <a:spcBef>
                <a:spcPts val="0"/>
              </a:spcBef>
              <a:spcAft>
                <a:spcPts val="0"/>
              </a:spcAft>
              <a:buClr>
                <a:schemeClr val="lt1"/>
              </a:buClr>
              <a:buSzPts val="1700"/>
              <a:buNone/>
              <a:defRPr sz="1700">
                <a:solidFill>
                  <a:schemeClr val="lt1"/>
                </a:solidFill>
              </a:defRPr>
            </a:lvl5pPr>
            <a:lvl6pPr lvl="5">
              <a:lnSpc>
                <a:spcPct val="100000"/>
              </a:lnSpc>
              <a:spcBef>
                <a:spcPts val="0"/>
              </a:spcBef>
              <a:spcAft>
                <a:spcPts val="0"/>
              </a:spcAft>
              <a:buClr>
                <a:schemeClr val="lt1"/>
              </a:buClr>
              <a:buSzPts val="1700"/>
              <a:buNone/>
              <a:defRPr sz="1700">
                <a:solidFill>
                  <a:schemeClr val="lt1"/>
                </a:solidFill>
              </a:defRPr>
            </a:lvl6pPr>
            <a:lvl7pPr lvl="6">
              <a:lnSpc>
                <a:spcPct val="100000"/>
              </a:lnSpc>
              <a:spcBef>
                <a:spcPts val="0"/>
              </a:spcBef>
              <a:spcAft>
                <a:spcPts val="0"/>
              </a:spcAft>
              <a:buClr>
                <a:schemeClr val="lt1"/>
              </a:buClr>
              <a:buSzPts val="1700"/>
              <a:buNone/>
              <a:defRPr sz="1700">
                <a:solidFill>
                  <a:schemeClr val="lt1"/>
                </a:solidFill>
              </a:defRPr>
            </a:lvl7pPr>
            <a:lvl8pPr lvl="7">
              <a:lnSpc>
                <a:spcPct val="100000"/>
              </a:lnSpc>
              <a:spcBef>
                <a:spcPts val="0"/>
              </a:spcBef>
              <a:spcAft>
                <a:spcPts val="0"/>
              </a:spcAft>
              <a:buClr>
                <a:schemeClr val="lt1"/>
              </a:buClr>
              <a:buSzPts val="1700"/>
              <a:buNone/>
              <a:defRPr sz="1700">
                <a:solidFill>
                  <a:schemeClr val="lt1"/>
                </a:solidFill>
              </a:defRPr>
            </a:lvl8pPr>
            <a:lvl9pPr lvl="8">
              <a:lnSpc>
                <a:spcPct val="100000"/>
              </a:lnSpc>
              <a:spcBef>
                <a:spcPts val="0"/>
              </a:spcBef>
              <a:spcAft>
                <a:spcPts val="0"/>
              </a:spcAft>
              <a:buClr>
                <a:schemeClr val="lt1"/>
              </a:buClr>
              <a:buSzPts val="1700"/>
              <a:buNone/>
              <a:defRPr sz="1700">
                <a:solidFill>
                  <a:schemeClr val="lt1"/>
                </a:solidFill>
              </a:defRPr>
            </a:lvl9pPr>
          </a:lstStyle>
          <a:p/>
        </p:txBody>
      </p:sp>
      <p:sp>
        <p:nvSpPr>
          <p:cNvPr id="220" name="Google Shape;220;p21"/>
          <p:cNvSpPr txBox="1"/>
          <p:nvPr>
            <p:ph idx="2" type="body"/>
          </p:nvPr>
        </p:nvSpPr>
        <p:spPr>
          <a:xfrm>
            <a:off x="819150" y="2467050"/>
            <a:ext cx="5859900" cy="2095500"/>
          </a:xfrm>
          <a:prstGeom prst="rect">
            <a:avLst/>
          </a:prstGeom>
        </p:spPr>
        <p:txBody>
          <a:bodyPr anchorCtr="0" anchor="t" bIns="93500" lIns="93500" spcFirstLastPara="1" rIns="93500" wrap="square" tIns="93500">
            <a:normAutofit/>
          </a:bodyPr>
          <a:lstStyle>
            <a:lvl1pPr indent="-311150" lvl="0" marL="457200">
              <a:spcBef>
                <a:spcPts val="0"/>
              </a:spcBef>
              <a:spcAft>
                <a:spcPts val="0"/>
              </a:spcAft>
              <a:buSzPts val="13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1" name="Google Shape;221;p21"/>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222" name="Shape 222"/>
        <p:cNvGrpSpPr/>
        <p:nvPr/>
      </p:nvGrpSpPr>
      <p:grpSpPr>
        <a:xfrm>
          <a:off x="0" y="0"/>
          <a:ext cx="0" cy="0"/>
          <a:chOff x="0" y="0"/>
          <a:chExt cx="0" cy="0"/>
        </a:xfrm>
      </p:grpSpPr>
      <p:sp>
        <p:nvSpPr>
          <p:cNvPr id="223" name="Google Shape;223;p22"/>
          <p:cNvSpPr/>
          <p:nvPr/>
        </p:nvSpPr>
        <p:spPr>
          <a:xfrm>
            <a:off x="31" y="2824500"/>
            <a:ext cx="7370400" cy="2319000"/>
          </a:xfrm>
          <a:prstGeom prst="rtTriangle">
            <a:avLst/>
          </a:prstGeom>
          <a:solidFill>
            <a:schemeClr val="lt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24" name="Google Shape;224;p22"/>
          <p:cNvSpPr/>
          <p:nvPr/>
        </p:nvSpPr>
        <p:spPr>
          <a:xfrm flipH="1">
            <a:off x="3582600" y="1550700"/>
            <a:ext cx="5561400" cy="3592800"/>
          </a:xfrm>
          <a:prstGeom prst="rtTriangle">
            <a:avLst/>
          </a:prstGeom>
          <a:solidFill>
            <a:schemeClr val="dk2"/>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25" name="Google Shape;225;p22"/>
          <p:cNvSpPr/>
          <p:nvPr/>
        </p:nvSpPr>
        <p:spPr>
          <a:xfrm>
            <a:off x="203225" y="206250"/>
            <a:ext cx="8737500" cy="4731000"/>
          </a:xfrm>
          <a:prstGeom prst="rect">
            <a:avLst/>
          </a:prstGeom>
          <a:solidFill>
            <a:schemeClr val="dk1"/>
          </a:solidFill>
          <a:ln>
            <a:noFill/>
          </a:ln>
          <a:effectLst>
            <a:outerShdw blurRad="233765" sx="101000" rotWithShape="0" algn="ctr" sy="101000">
              <a:srgbClr val="000000">
                <a:alpha val="40000"/>
              </a:srgbClr>
            </a:outerShdw>
          </a:effectLst>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26" name="Google Shape;226;p22"/>
          <p:cNvSpPr txBox="1"/>
          <p:nvPr>
            <p:ph idx="1" type="body"/>
          </p:nvPr>
        </p:nvSpPr>
        <p:spPr>
          <a:xfrm>
            <a:off x="328025" y="4163500"/>
            <a:ext cx="7415100" cy="605100"/>
          </a:xfrm>
          <a:prstGeom prst="rect">
            <a:avLst/>
          </a:prstGeom>
        </p:spPr>
        <p:txBody>
          <a:bodyPr anchorCtr="0" anchor="b" bIns="93500" lIns="93500" spcFirstLastPara="1" rIns="93500" wrap="square" tIns="93500">
            <a:normAutofit/>
          </a:bodyPr>
          <a:lstStyle>
            <a:lvl1pPr indent="-228600" lvl="0" marL="457200">
              <a:lnSpc>
                <a:spcPct val="100000"/>
              </a:lnSpc>
              <a:spcBef>
                <a:spcPts val="0"/>
              </a:spcBef>
              <a:spcAft>
                <a:spcPts val="0"/>
              </a:spcAft>
              <a:buSzPts val="1300"/>
              <a:buNone/>
              <a:defRPr/>
            </a:lvl1pPr>
          </a:lstStyle>
          <a:p/>
        </p:txBody>
      </p:sp>
      <p:sp>
        <p:nvSpPr>
          <p:cNvPr id="227" name="Google Shape;227;p22"/>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228" name="Shape 228"/>
        <p:cNvGrpSpPr/>
        <p:nvPr/>
      </p:nvGrpSpPr>
      <p:grpSpPr>
        <a:xfrm>
          <a:off x="0" y="0"/>
          <a:ext cx="0" cy="0"/>
          <a:chOff x="0" y="0"/>
          <a:chExt cx="0" cy="0"/>
        </a:xfrm>
      </p:grpSpPr>
      <p:sp>
        <p:nvSpPr>
          <p:cNvPr id="229" name="Google Shape;229;p23"/>
          <p:cNvSpPr/>
          <p:nvPr/>
        </p:nvSpPr>
        <p:spPr>
          <a:xfrm flipH="1">
            <a:off x="5569200" y="2834075"/>
            <a:ext cx="3574800" cy="2309400"/>
          </a:xfrm>
          <a:prstGeom prst="rtTriangle">
            <a:avLst/>
          </a:prstGeom>
          <a:solidFill>
            <a:schemeClr val="dk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nvGrpSpPr>
          <p:cNvPr id="230" name="Google Shape;230;p23"/>
          <p:cNvGrpSpPr/>
          <p:nvPr/>
        </p:nvGrpSpPr>
        <p:grpSpPr>
          <a:xfrm>
            <a:off x="5959222" y="4119576"/>
            <a:ext cx="2520952" cy="1024165"/>
            <a:chOff x="6917201" y="0"/>
            <a:chExt cx="2227777" cy="863400"/>
          </a:xfrm>
        </p:grpSpPr>
        <p:sp>
          <p:nvSpPr>
            <p:cNvPr id="231" name="Google Shape;231;p23"/>
            <p:cNvSpPr/>
            <p:nvPr/>
          </p:nvSpPr>
          <p:spPr>
            <a:xfrm>
              <a:off x="7641677"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32" name="Google Shape;232;p23"/>
            <p:cNvSpPr/>
            <p:nvPr/>
          </p:nvSpPr>
          <p:spPr>
            <a:xfrm>
              <a:off x="7279439"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33" name="Google Shape;233;p23"/>
            <p:cNvSpPr/>
            <p:nvPr/>
          </p:nvSpPr>
          <p:spPr>
            <a:xfrm>
              <a:off x="6917201" y="0"/>
              <a:ext cx="1503300" cy="863400"/>
            </a:xfrm>
            <a:prstGeom prst="parallelogram">
              <a:avLst>
                <a:gd fmla="val 158024" name="adj"/>
              </a:avLst>
            </a:prstGeom>
            <a:solidFill>
              <a:schemeClr val="accent3"/>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grpSp>
        <p:nvGrpSpPr>
          <p:cNvPr id="234" name="Google Shape;234;p23"/>
          <p:cNvGrpSpPr/>
          <p:nvPr/>
        </p:nvGrpSpPr>
        <p:grpSpPr>
          <a:xfrm>
            <a:off x="199149" y="2"/>
            <a:ext cx="2795414" cy="1083308"/>
            <a:chOff x="6917201" y="0"/>
            <a:chExt cx="2227777" cy="863400"/>
          </a:xfrm>
        </p:grpSpPr>
        <p:sp>
          <p:nvSpPr>
            <p:cNvPr id="235" name="Google Shape;235;p23"/>
            <p:cNvSpPr/>
            <p:nvPr/>
          </p:nvSpPr>
          <p:spPr>
            <a:xfrm>
              <a:off x="7641677"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36" name="Google Shape;236;p23"/>
            <p:cNvSpPr/>
            <p:nvPr/>
          </p:nvSpPr>
          <p:spPr>
            <a:xfrm>
              <a:off x="7279439"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sp>
          <p:nvSpPr>
            <p:cNvPr id="237" name="Google Shape;237;p23"/>
            <p:cNvSpPr/>
            <p:nvPr/>
          </p:nvSpPr>
          <p:spPr>
            <a:xfrm>
              <a:off x="6917201" y="0"/>
              <a:ext cx="1503300" cy="863400"/>
            </a:xfrm>
            <a:prstGeom prst="parallelogram">
              <a:avLst>
                <a:gd fmla="val 158024" name="adj"/>
              </a:avLst>
            </a:prstGeom>
            <a:solidFill>
              <a:schemeClr val="accent1"/>
            </a:solidFill>
            <a:ln>
              <a:noFill/>
            </a:ln>
          </p:spPr>
          <p:txBody>
            <a:bodyPr anchorCtr="0" anchor="ctr" bIns="93500" lIns="93500" spcFirstLastPara="1" rIns="93500" wrap="square" tIns="93500">
              <a:noAutofit/>
            </a:bodyPr>
            <a:lstStyle/>
            <a:p>
              <a:pPr indent="0" lvl="0" marL="0" rtl="0" algn="l">
                <a:spcBef>
                  <a:spcPts val="0"/>
                </a:spcBef>
                <a:spcAft>
                  <a:spcPts val="0"/>
                </a:spcAft>
                <a:buNone/>
              </a:pPr>
              <a:r>
                <a:t/>
              </a:r>
              <a:endParaRPr/>
            </a:p>
          </p:txBody>
        </p:sp>
      </p:grpSp>
      <p:sp>
        <p:nvSpPr>
          <p:cNvPr id="238" name="Google Shape;238;p23"/>
          <p:cNvSpPr txBox="1"/>
          <p:nvPr>
            <p:ph hasCustomPrompt="1" type="title"/>
          </p:nvPr>
        </p:nvSpPr>
        <p:spPr>
          <a:xfrm>
            <a:off x="1385850" y="1383850"/>
            <a:ext cx="6372300" cy="1379700"/>
          </a:xfrm>
          <a:prstGeom prst="rect">
            <a:avLst/>
          </a:prstGeom>
        </p:spPr>
        <p:txBody>
          <a:bodyPr anchorCtr="0" anchor="ctr" bIns="93500" lIns="93500" spcFirstLastPara="1" rIns="93500" wrap="square" tIns="93500">
            <a:normAutofit/>
          </a:bodyPr>
          <a:lstStyle>
            <a:lvl1pPr lvl="0" algn="ctr">
              <a:spcBef>
                <a:spcPts val="0"/>
              </a:spcBef>
              <a:spcAft>
                <a:spcPts val="0"/>
              </a:spcAft>
              <a:buClr>
                <a:schemeClr val="dk2"/>
              </a:buClr>
              <a:buSzPts val="8800"/>
              <a:buNone/>
              <a:defRPr sz="8800">
                <a:solidFill>
                  <a:schemeClr val="dk2"/>
                </a:solidFill>
              </a:defRPr>
            </a:lvl1pPr>
            <a:lvl2pPr lvl="1" algn="ctr">
              <a:spcBef>
                <a:spcPts val="0"/>
              </a:spcBef>
              <a:spcAft>
                <a:spcPts val="0"/>
              </a:spcAft>
              <a:buClr>
                <a:schemeClr val="dk2"/>
              </a:buClr>
              <a:buSzPts val="8800"/>
              <a:buNone/>
              <a:defRPr sz="8800">
                <a:solidFill>
                  <a:schemeClr val="dk2"/>
                </a:solidFill>
              </a:defRPr>
            </a:lvl2pPr>
            <a:lvl3pPr lvl="2" algn="ctr">
              <a:spcBef>
                <a:spcPts val="0"/>
              </a:spcBef>
              <a:spcAft>
                <a:spcPts val="0"/>
              </a:spcAft>
              <a:buClr>
                <a:schemeClr val="dk2"/>
              </a:buClr>
              <a:buSzPts val="8800"/>
              <a:buNone/>
              <a:defRPr sz="8800">
                <a:solidFill>
                  <a:schemeClr val="dk2"/>
                </a:solidFill>
              </a:defRPr>
            </a:lvl3pPr>
            <a:lvl4pPr lvl="3" algn="ctr">
              <a:spcBef>
                <a:spcPts val="0"/>
              </a:spcBef>
              <a:spcAft>
                <a:spcPts val="0"/>
              </a:spcAft>
              <a:buClr>
                <a:schemeClr val="dk2"/>
              </a:buClr>
              <a:buSzPts val="8800"/>
              <a:buNone/>
              <a:defRPr sz="8800">
                <a:solidFill>
                  <a:schemeClr val="dk2"/>
                </a:solidFill>
              </a:defRPr>
            </a:lvl4pPr>
            <a:lvl5pPr lvl="4" algn="ctr">
              <a:spcBef>
                <a:spcPts val="0"/>
              </a:spcBef>
              <a:spcAft>
                <a:spcPts val="0"/>
              </a:spcAft>
              <a:buClr>
                <a:schemeClr val="dk2"/>
              </a:buClr>
              <a:buSzPts val="8800"/>
              <a:buNone/>
              <a:defRPr sz="8800">
                <a:solidFill>
                  <a:schemeClr val="dk2"/>
                </a:solidFill>
              </a:defRPr>
            </a:lvl5pPr>
            <a:lvl6pPr lvl="5" algn="ctr">
              <a:spcBef>
                <a:spcPts val="0"/>
              </a:spcBef>
              <a:spcAft>
                <a:spcPts val="0"/>
              </a:spcAft>
              <a:buClr>
                <a:schemeClr val="dk2"/>
              </a:buClr>
              <a:buSzPts val="8800"/>
              <a:buNone/>
              <a:defRPr sz="8800">
                <a:solidFill>
                  <a:schemeClr val="dk2"/>
                </a:solidFill>
              </a:defRPr>
            </a:lvl6pPr>
            <a:lvl7pPr lvl="6" algn="ctr">
              <a:spcBef>
                <a:spcPts val="0"/>
              </a:spcBef>
              <a:spcAft>
                <a:spcPts val="0"/>
              </a:spcAft>
              <a:buClr>
                <a:schemeClr val="dk2"/>
              </a:buClr>
              <a:buSzPts val="8800"/>
              <a:buNone/>
              <a:defRPr sz="8800">
                <a:solidFill>
                  <a:schemeClr val="dk2"/>
                </a:solidFill>
              </a:defRPr>
            </a:lvl7pPr>
            <a:lvl8pPr lvl="7" algn="ctr">
              <a:spcBef>
                <a:spcPts val="0"/>
              </a:spcBef>
              <a:spcAft>
                <a:spcPts val="0"/>
              </a:spcAft>
              <a:buClr>
                <a:schemeClr val="dk2"/>
              </a:buClr>
              <a:buSzPts val="8800"/>
              <a:buNone/>
              <a:defRPr sz="8800">
                <a:solidFill>
                  <a:schemeClr val="dk2"/>
                </a:solidFill>
              </a:defRPr>
            </a:lvl8pPr>
            <a:lvl9pPr lvl="8" algn="ctr">
              <a:spcBef>
                <a:spcPts val="0"/>
              </a:spcBef>
              <a:spcAft>
                <a:spcPts val="0"/>
              </a:spcAft>
              <a:buClr>
                <a:schemeClr val="dk2"/>
              </a:buClr>
              <a:buSzPts val="8800"/>
              <a:buNone/>
              <a:defRPr sz="8800">
                <a:solidFill>
                  <a:schemeClr val="dk2"/>
                </a:solidFill>
              </a:defRPr>
            </a:lvl9pPr>
          </a:lstStyle>
          <a:p>
            <a:r>
              <a:t>xx%</a:t>
            </a:r>
          </a:p>
        </p:txBody>
      </p:sp>
      <p:sp>
        <p:nvSpPr>
          <p:cNvPr id="239" name="Google Shape;239;p23"/>
          <p:cNvSpPr txBox="1"/>
          <p:nvPr>
            <p:ph idx="1" type="body"/>
          </p:nvPr>
        </p:nvSpPr>
        <p:spPr>
          <a:xfrm>
            <a:off x="1385850" y="2863850"/>
            <a:ext cx="6372300" cy="641100"/>
          </a:xfrm>
          <a:prstGeom prst="rect">
            <a:avLst/>
          </a:prstGeom>
        </p:spPr>
        <p:txBody>
          <a:bodyPr anchorCtr="0" anchor="t" bIns="93500" lIns="93500" spcFirstLastPara="1" rIns="93500" wrap="square" tIns="93500">
            <a:normAutofit/>
          </a:bodyPr>
          <a:lstStyle>
            <a:lvl1pPr indent="-311150" lvl="0" marL="457200" algn="ctr">
              <a:spcBef>
                <a:spcPts val="0"/>
              </a:spcBef>
              <a:spcAft>
                <a:spcPts val="0"/>
              </a:spcAft>
              <a:buSzPts val="13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240" name="Google Shape;240;p23"/>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1" name="Shape 241"/>
        <p:cNvGrpSpPr/>
        <p:nvPr/>
      </p:nvGrpSpPr>
      <p:grpSpPr>
        <a:xfrm>
          <a:off x="0" y="0"/>
          <a:ext cx="0" cy="0"/>
          <a:chOff x="0" y="0"/>
          <a:chExt cx="0" cy="0"/>
        </a:xfrm>
      </p:grpSpPr>
      <p:sp>
        <p:nvSpPr>
          <p:cNvPr id="242" name="Google Shape;242;p24"/>
          <p:cNvSpPr txBox="1"/>
          <p:nvPr>
            <p:ph idx="12" type="sldNum"/>
          </p:nvPr>
        </p:nvSpPr>
        <p:spPr>
          <a:xfrm>
            <a:off x="8390734" y="4543668"/>
            <a:ext cx="548700" cy="393600"/>
          </a:xfrm>
          <a:prstGeom prst="rect">
            <a:avLst/>
          </a:prstGeom>
        </p:spPr>
        <p:txBody>
          <a:bodyPr anchorCtr="0" anchor="ctr" bIns="93500" lIns="93500" spcFirstLastPara="1" rIns="93500" wrap="square" tIns="935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124" name="Shape 124"/>
        <p:cNvGrpSpPr/>
        <p:nvPr/>
      </p:nvGrpSpPr>
      <p:grpSpPr>
        <a:xfrm>
          <a:off x="0" y="0"/>
          <a:ext cx="0" cy="0"/>
          <a:chOff x="0" y="0"/>
          <a:chExt cx="0" cy="0"/>
        </a:xfrm>
      </p:grpSpPr>
      <p:sp>
        <p:nvSpPr>
          <p:cNvPr id="125" name="Google Shape;125;p13"/>
          <p:cNvSpPr txBox="1"/>
          <p:nvPr>
            <p:ph type="title"/>
          </p:nvPr>
        </p:nvSpPr>
        <p:spPr>
          <a:xfrm>
            <a:off x="311700" y="445025"/>
            <a:ext cx="8520600" cy="572700"/>
          </a:xfrm>
          <a:prstGeom prst="rect">
            <a:avLst/>
          </a:prstGeom>
          <a:noFill/>
          <a:ln>
            <a:noFill/>
          </a:ln>
        </p:spPr>
        <p:txBody>
          <a:bodyPr anchorCtr="0" anchor="t" bIns="93500" lIns="93500" spcFirstLastPara="1" rIns="93500" wrap="square" tIns="93500">
            <a:normAutofit/>
          </a:bodyPr>
          <a:lstStyle>
            <a:lvl1pPr lvl="0">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1pPr>
            <a:lvl2pPr lvl="1">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2pPr>
            <a:lvl3pPr lvl="2">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3pPr>
            <a:lvl4pPr lvl="3">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4pPr>
            <a:lvl5pPr lvl="4">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5pPr>
            <a:lvl6pPr lvl="5">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6pPr>
            <a:lvl7pPr lvl="6">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7pPr>
            <a:lvl8pPr lvl="7">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8pPr>
            <a:lvl9pPr lvl="8">
              <a:spcBef>
                <a:spcPts val="0"/>
              </a:spcBef>
              <a:spcAft>
                <a:spcPts val="0"/>
              </a:spcAft>
              <a:buClr>
                <a:schemeClr val="lt1"/>
              </a:buClr>
              <a:buSzPts val="2900"/>
              <a:buFont typeface="Nunito"/>
              <a:buNone/>
              <a:defRPr sz="2900">
                <a:solidFill>
                  <a:schemeClr val="lt1"/>
                </a:solidFill>
                <a:latin typeface="Nunito"/>
                <a:ea typeface="Nunito"/>
                <a:cs typeface="Nunito"/>
                <a:sym typeface="Nunito"/>
              </a:defRPr>
            </a:lvl9pPr>
          </a:lstStyle>
          <a:p/>
        </p:txBody>
      </p:sp>
      <p:sp>
        <p:nvSpPr>
          <p:cNvPr id="126" name="Google Shape;126;p13"/>
          <p:cNvSpPr txBox="1"/>
          <p:nvPr>
            <p:ph idx="1" type="body"/>
          </p:nvPr>
        </p:nvSpPr>
        <p:spPr>
          <a:xfrm>
            <a:off x="311700" y="1152475"/>
            <a:ext cx="8520600" cy="3391200"/>
          </a:xfrm>
          <a:prstGeom prst="rect">
            <a:avLst/>
          </a:prstGeom>
          <a:noFill/>
          <a:ln>
            <a:noFill/>
          </a:ln>
        </p:spPr>
        <p:txBody>
          <a:bodyPr anchorCtr="0" anchor="t" bIns="93500" lIns="93500" spcFirstLastPara="1" rIns="93500" wrap="square" tIns="93500">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304800" lvl="1" marL="9144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2pPr>
            <a:lvl3pPr indent="-304800" lvl="2" marL="13716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3pPr>
            <a:lvl4pPr indent="-304800" lvl="3" marL="18288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4pPr>
            <a:lvl5pPr indent="-304800" lvl="4" marL="22860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5pPr>
            <a:lvl6pPr indent="-304800" lvl="5" marL="27432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6pPr>
            <a:lvl7pPr indent="-304800" lvl="6" marL="32004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7pPr>
            <a:lvl8pPr indent="-304800" lvl="7" marL="36576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8pPr>
            <a:lvl9pPr indent="-304800" lvl="8" marL="4114800">
              <a:lnSpc>
                <a:spcPct val="115000"/>
              </a:lnSpc>
              <a:spcBef>
                <a:spcPts val="0"/>
              </a:spcBef>
              <a:spcAft>
                <a:spcPts val="0"/>
              </a:spcAft>
              <a:buClr>
                <a:schemeClr val="dk2"/>
              </a:buClr>
              <a:buSzPts val="1200"/>
              <a:buFont typeface="Calibri"/>
              <a:buChar char="■"/>
              <a:defRPr sz="1200">
                <a:solidFill>
                  <a:schemeClr val="dk2"/>
                </a:solidFill>
                <a:latin typeface="Calibri"/>
                <a:ea typeface="Calibri"/>
                <a:cs typeface="Calibri"/>
                <a:sym typeface="Calibri"/>
              </a:defRPr>
            </a:lvl9pPr>
          </a:lstStyle>
          <a:p/>
        </p:txBody>
      </p:sp>
      <p:sp>
        <p:nvSpPr>
          <p:cNvPr id="127" name="Google Shape;127;p13"/>
          <p:cNvSpPr txBox="1"/>
          <p:nvPr>
            <p:ph idx="12" type="sldNum"/>
          </p:nvPr>
        </p:nvSpPr>
        <p:spPr>
          <a:xfrm>
            <a:off x="8390734" y="4543668"/>
            <a:ext cx="548700" cy="393600"/>
          </a:xfrm>
          <a:prstGeom prst="rect">
            <a:avLst/>
          </a:prstGeom>
          <a:noFill/>
          <a:ln>
            <a:noFill/>
          </a:ln>
        </p:spPr>
        <p:txBody>
          <a:bodyPr anchorCtr="0" anchor="ctr" bIns="93500" lIns="93500" spcFirstLastPara="1" rIns="93500" wrap="square" tIns="9350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6.jpg"/><Relationship Id="rId4" Type="http://schemas.openxmlformats.org/officeDocument/2006/relationships/hyperlink" Target="http://drive.google.com/file/d/1TtImfloz3SNiSKpBSC5Mb8N5afK_mn-b/view"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slide" Target="/ppt/slides/slide18.xml"/><Relationship Id="rId10" Type="http://schemas.openxmlformats.org/officeDocument/2006/relationships/slide" Target="/ppt/slides/slide15.xml"/><Relationship Id="rId13" Type="http://schemas.openxmlformats.org/officeDocument/2006/relationships/slide" Target="/ppt/slides/slide20.xml"/><Relationship Id="rId12" Type="http://schemas.openxmlformats.org/officeDocument/2006/relationships/slide" Target="/ppt/slides/slide19.xml"/><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12.xml"/><Relationship Id="rId15" Type="http://schemas.openxmlformats.org/officeDocument/2006/relationships/slide" Target="/ppt/slides/slide23.xml"/><Relationship Id="rId14" Type="http://schemas.openxmlformats.org/officeDocument/2006/relationships/slide" Target="/ppt/slides/slide20.xml"/><Relationship Id="rId17" Type="http://schemas.openxmlformats.org/officeDocument/2006/relationships/image" Target="../media/image26.png"/><Relationship Id="rId16" Type="http://schemas.openxmlformats.org/officeDocument/2006/relationships/slide" Target="/ppt/slides/slide24.xml"/><Relationship Id="rId5" Type="http://schemas.openxmlformats.org/officeDocument/2006/relationships/slide" Target="/ppt/slides/slide5.xml"/><Relationship Id="rId19" Type="http://schemas.openxmlformats.org/officeDocument/2006/relationships/image" Target="../media/image1.png"/><Relationship Id="rId6" Type="http://schemas.openxmlformats.org/officeDocument/2006/relationships/slide" Target="/ppt/slides/slide7.xml"/><Relationship Id="rId18" Type="http://schemas.openxmlformats.org/officeDocument/2006/relationships/hyperlink" Target="http://drive.google.com/file/d/1tlZ2Hy1uaDEL4Ae283BZcGQxgCVRvk60/view" TargetMode="External"/><Relationship Id="rId7" Type="http://schemas.openxmlformats.org/officeDocument/2006/relationships/slide" Target="/ppt/slides/slide11.xml"/><Relationship Id="rId8" Type="http://schemas.openxmlformats.org/officeDocument/2006/relationships/slide" Target="/ppt/slides/slide11.xml"/></Relationships>
</file>

<file path=ppt/slides/_rels/slide3.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drive.google.com/file/d/1gzuxwQSLZBRzWCL8rEw4nb9g2oEbWGaH/view"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6.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drive.google.com/file/d/1YqTl9pfrCknv5EirbUpidNIrQcVbsdX7/view"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hyperlink" Target="http://drive.google.com/file/d/1lmcF6ofAEIZ0-cAPg7trRGEay6pCrnvx/view" TargetMode="External"/><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22.png"/><Relationship Id="rId6" Type="http://schemas.openxmlformats.org/officeDocument/2006/relationships/hyperlink" Target="http://drive.google.com/file/d/1-8sybaCPTfbZR9vavDSVYr734wmk5qP7/view" TargetMode="External"/><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ocs.google.com/forms/d/e/1FAIpQLSctRmUZ29tn4-HcaQxaOdBT-Lc_p40sCJhctvtJMXLLJpbxAg/viewform?usp=sharing&amp;ouid=100822071183663120532" TargetMode="External"/><Relationship Id="rId4" Type="http://schemas.openxmlformats.org/officeDocument/2006/relationships/hyperlink" Target="https://docs.google.com/document/u/0/d/1O25isIdYqtZtBU6QjVG3pr5cYPDJ2FXcRQz1CxO5s0M/edit" TargetMode="External"/><Relationship Id="rId9" Type="http://schemas.openxmlformats.org/officeDocument/2006/relationships/image" Target="../media/image1.png"/><Relationship Id="rId5" Type="http://schemas.openxmlformats.org/officeDocument/2006/relationships/hyperlink" Target="https://docs.google.com/document/u/0/d/1yFpidXaYdsoKe6VrjecezSR529darVseGDAKX11nO-A/edit" TargetMode="External"/><Relationship Id="rId6" Type="http://schemas.openxmlformats.org/officeDocument/2006/relationships/hyperlink" Target="https://docs.google.com/forms/d/e/1FAIpQLSevPgcSnhSKmSHitbBFaYg72kcsUAl69DHj74KOkN91Niegmw/viewform?usp=sharing&amp;ouid=100822071183663120532" TargetMode="External"/><Relationship Id="rId7" Type="http://schemas.openxmlformats.org/officeDocument/2006/relationships/image" Target="../media/image5.png"/><Relationship Id="rId8" Type="http://schemas.openxmlformats.org/officeDocument/2006/relationships/hyperlink" Target="http://drive.google.com/file/d/1Bv5mDn0pspoXtm6FQ-zGlqRJS-4jj_y9/vie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hyperlink" Target="http://drive.google.com/file/d/1ZEib1hGeXttL-8J6vFulmmfwYxZXx1n8/view" TargetMode="External"/><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hyperlink" Target="http://drive.google.com/file/d/1b9ZjPQIffvFzv5LCirLIAFKuC2RPVr7S/view" TargetMode="External"/><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hyperlink" Target="http://drive.google.com/file/d/15CqC5QjkT05Q6UnfgP0vMcCMYpzIIv7Y/view" TargetMode="External"/><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1.xml"/><Relationship Id="rId4" Type="http://schemas.openxmlformats.org/officeDocument/2006/relationships/image" Target="../media/image37.jpg"/><Relationship Id="rId5" Type="http://schemas.openxmlformats.org/officeDocument/2006/relationships/image" Target="../media/image66.jpg"/><Relationship Id="rId6" Type="http://schemas.openxmlformats.org/officeDocument/2006/relationships/hyperlink" Target="http://drive.google.com/file/d/1-S8OuyLBqsj5uCCaiLg_GMw5QvM6UGoB/view" TargetMode="External"/><Relationship Id="rId7"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0.jpg"/><Relationship Id="rId4" Type="http://schemas.openxmlformats.org/officeDocument/2006/relationships/hyperlink" Target="https://docs.google.com/document/d/1WvadBiKoS4gWBjk5KrhvBlQtBOxGH6fBNGKZ-xPI65Y/edit?usp=sharing" TargetMode="External"/><Relationship Id="rId5" Type="http://schemas.openxmlformats.org/officeDocument/2006/relationships/hyperlink" Target="https://docs.google.com/presentation/u/0/d/1txURypRrufYLv39LnhSO0HnzXcTnh8DjFyLl0cmvfmA/edit" TargetMode="External"/><Relationship Id="rId6" Type="http://schemas.openxmlformats.org/officeDocument/2006/relationships/hyperlink" Target="http://drive.google.com/file/d/1A37hwK9AtuBIkZFJNJ2w2q9Q69Vb-ylU/view" TargetMode="External"/><Relationship Id="rId7"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hyperlink" Target="http://drive.google.com/file/d/19y8P1DJg6fqGOpr-s7pAR-tY9_Xb5jFY/view"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http://drive.google.com/file/d/1JthIAFUdPu2e9EShfWjrga3tjMljhte4/view" TargetMode="Externa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michigan.gov/mde/services/academic-standards" TargetMode="External"/><Relationship Id="rId4" Type="http://schemas.openxmlformats.org/officeDocument/2006/relationships/hyperlink" Target="https://docs.google.com/presentation/d/1txURypRrufYLv39LnhSO0HnzXcTnh8DjFyLl0cmvfmA/edit?usp=sharing" TargetMode="External"/><Relationship Id="rId9" Type="http://schemas.openxmlformats.org/officeDocument/2006/relationships/hyperlink" Target="http://drive.google.com/file/d/1nWrv9bjjAuIMyNwMyjAlIvVnaaXxM62-/view" TargetMode="External"/><Relationship Id="rId5" Type="http://schemas.openxmlformats.org/officeDocument/2006/relationships/hyperlink" Target="https://docs.google.com/document/d/1WvadBiKoS4gWBjk5KrhvBlQtBOxGH6fBNGKZ-xPI65Y/edit?usp=sharing" TargetMode="External"/><Relationship Id="rId6" Type="http://schemas.openxmlformats.org/officeDocument/2006/relationships/image" Target="../media/image10.png"/><Relationship Id="rId7" Type="http://schemas.openxmlformats.org/officeDocument/2006/relationships/image" Target="../media/image16.png"/><Relationship Id="rId8"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drive.google.com/file/d/1oCLb44YICszZBA_mpikjoNQVKQ-_5y_J/view"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drive.google.com/file/d/1wGLOn37MGjv69VRNc6VqwaK2NiA2X_bO/view" TargetMode="Externa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hyperlink" Target="http://drive.google.com/file/d/1ghNs9CU42SkyijOlrlLInarALl6ZnQbB/view" TargetMode="External"/><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21.png"/><Relationship Id="rId9" Type="http://schemas.openxmlformats.org/officeDocument/2006/relationships/image" Target="../media/image19.png"/><Relationship Id="rId5" Type="http://schemas.openxmlformats.org/officeDocument/2006/relationships/image" Target="../media/image42.png"/><Relationship Id="rId6" Type="http://schemas.openxmlformats.org/officeDocument/2006/relationships/image" Target="../media/image20.png"/><Relationship Id="rId7" Type="http://schemas.openxmlformats.org/officeDocument/2006/relationships/image" Target="../media/image14.png"/><Relationship Id="rId8"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29.png"/><Relationship Id="rId5" Type="http://schemas.openxmlformats.org/officeDocument/2006/relationships/hyperlink" Target="http://drive.google.com/file/d/1cXLOyXmlIonuLCFrT8K3H4Kqljz8tWM7/view" TargetMode="External"/><Relationship Id="rId6" Type="http://schemas.openxmlformats.org/officeDocument/2006/relationships/image" Target="../media/image1.png"/></Relationships>
</file>

<file path=ppt/slides/_rels/slide20.xml.rels><?xml version="1.0" encoding="UTF-8" standalone="yes"?><Relationships xmlns="http://schemas.openxmlformats.org/package/2006/relationships"><Relationship Id="rId11" Type="http://schemas.openxmlformats.org/officeDocument/2006/relationships/hyperlink" Target="http://drive.google.com/file/d/18nNu8Ix5Jtx3OpJ50Jfv92kGHjY0LUG1/view" TargetMode="External"/><Relationship Id="rId10" Type="http://schemas.openxmlformats.org/officeDocument/2006/relationships/image" Target="../media/image32.jpg"/><Relationship Id="rId12"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28.png"/><Relationship Id="rId9"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hyperlink" Target="https://docs.google.com/document/d/1O25isIdYqtZtBU6QjVG3pr5cYPDJ2FXcRQz1CxO5s0M/edit?usp=sharing" TargetMode="External"/><Relationship Id="rId7" Type="http://schemas.openxmlformats.org/officeDocument/2006/relationships/hyperlink" Target="https://docs.google.com/document/d/1yFpidXaYdsoKe6VrjecezSR529darVseGDAKX11nO-A/edit?usp=sharing" TargetMode="External"/><Relationship Id="rId8" Type="http://schemas.openxmlformats.org/officeDocument/2006/relationships/image" Target="../media/image17.png"/></Relationships>
</file>

<file path=ppt/slides/_rels/slide21.xml.rels><?xml version="1.0" encoding="UTF-8" standalone="yes"?><Relationships xmlns="http://schemas.openxmlformats.org/package/2006/relationships"><Relationship Id="rId11" Type="http://schemas.openxmlformats.org/officeDocument/2006/relationships/hyperlink" Target="https://docs.google.com/document/d/1Pa58de3MLTKJVNno5ht9k7dvNytXYijBfYvhxdCiFt0/edit?usp=sharing" TargetMode="External"/><Relationship Id="rId10" Type="http://schemas.openxmlformats.org/officeDocument/2006/relationships/image" Target="../media/image31.png"/><Relationship Id="rId13" Type="http://schemas.openxmlformats.org/officeDocument/2006/relationships/hyperlink" Target="http://drive.google.com/file/d/1c0KAcmFkdb0q5mkCDuy9GddvgCakVw7p/view" TargetMode="External"/><Relationship Id="rId12"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docs.google.com/presentation/d/1kjlXKEmdHAN7tnyMB8aFYJnGyMcTfDM_YifbrQSBDXQ/edit?usp=sharing" TargetMode="External"/><Relationship Id="rId4" Type="http://schemas.openxmlformats.org/officeDocument/2006/relationships/image" Target="../media/image23.png"/><Relationship Id="rId9" Type="http://schemas.openxmlformats.org/officeDocument/2006/relationships/image" Target="../media/image33.png"/><Relationship Id="rId15" Type="http://schemas.openxmlformats.org/officeDocument/2006/relationships/hyperlink" Target="http://drive.google.com/file/d/1c0KAcmFkdb0q5mkCDuy9GddvgCakVw7p/view" TargetMode="External"/><Relationship Id="rId14" Type="http://schemas.openxmlformats.org/officeDocument/2006/relationships/image" Target="../media/image1.png"/><Relationship Id="rId16" Type="http://schemas.openxmlformats.org/officeDocument/2006/relationships/hyperlink" Target="http://drive.google.com/file/d/1c0KAcmFkdb0q5mkCDuy9GddvgCakVw7p/view" TargetMode="External"/><Relationship Id="rId5" Type="http://schemas.openxmlformats.org/officeDocument/2006/relationships/image" Target="../media/image30.png"/><Relationship Id="rId6" Type="http://schemas.openxmlformats.org/officeDocument/2006/relationships/image" Target="../media/image32.jpg"/><Relationship Id="rId7" Type="http://schemas.openxmlformats.org/officeDocument/2006/relationships/image" Target="../media/image67.jpg"/><Relationship Id="rId8" Type="http://schemas.openxmlformats.org/officeDocument/2006/relationships/hyperlink" Target="https://forms.gle/6xrgxCwUSeCZ2acKA"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drive.google.com/file/d/1pOfKC880iNeurX10MmENJkQwWi2WrxBC/view" TargetMode="External"/><Relationship Id="rId10" Type="http://schemas.openxmlformats.org/officeDocument/2006/relationships/image" Target="../media/image40.png"/><Relationship Id="rId12"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47.png"/><Relationship Id="rId9" Type="http://schemas.openxmlformats.org/officeDocument/2006/relationships/hyperlink" Target="https://forms.gle/dobtD2AHB1Z7tcoA7" TargetMode="External"/><Relationship Id="rId5" Type="http://schemas.openxmlformats.org/officeDocument/2006/relationships/hyperlink" Target="https://docs.google.com/presentation/d/1OJwxFgHpm8J1uL1C8qZJjL_RlH2MnFptJ-YuglgCT98/edit?usp=sharing" TargetMode="External"/><Relationship Id="rId6" Type="http://schemas.openxmlformats.org/officeDocument/2006/relationships/image" Target="../media/image53.png"/><Relationship Id="rId7" Type="http://schemas.openxmlformats.org/officeDocument/2006/relationships/image" Target="../media/image32.jpg"/><Relationship Id="rId8" Type="http://schemas.openxmlformats.org/officeDocument/2006/relationships/image" Target="../media/image39.png"/></Relationships>
</file>

<file path=ppt/slides/_rels/slide23.xml.rels><?xml version="1.0" encoding="UTF-8" standalone="yes"?><Relationships xmlns="http://schemas.openxmlformats.org/package/2006/relationships"><Relationship Id="rId20" Type="http://schemas.openxmlformats.org/officeDocument/2006/relationships/image" Target="../media/image58.png"/><Relationship Id="rId22" Type="http://schemas.openxmlformats.org/officeDocument/2006/relationships/image" Target="../media/image57.png"/><Relationship Id="rId21" Type="http://schemas.openxmlformats.org/officeDocument/2006/relationships/image" Target="../media/image66.jpg"/><Relationship Id="rId24" Type="http://schemas.openxmlformats.org/officeDocument/2006/relationships/hyperlink" Target="http://drive.google.com/file/d/1iHTsDnIDACTbaGMAkrAWaG1QDnGwziDD/view" TargetMode="External"/><Relationship Id="rId23" Type="http://schemas.openxmlformats.org/officeDocument/2006/relationships/image" Target="../media/image63.png"/><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35.png"/><Relationship Id="rId9" Type="http://schemas.openxmlformats.org/officeDocument/2006/relationships/image" Target="../media/image52.png"/><Relationship Id="rId25" Type="http://schemas.openxmlformats.org/officeDocument/2006/relationships/image" Target="../media/image1.png"/><Relationship Id="rId5" Type="http://schemas.openxmlformats.org/officeDocument/2006/relationships/image" Target="../media/image49.png"/><Relationship Id="rId6" Type="http://schemas.openxmlformats.org/officeDocument/2006/relationships/image" Target="../media/image41.png"/><Relationship Id="rId7" Type="http://schemas.openxmlformats.org/officeDocument/2006/relationships/image" Target="../media/image55.png"/><Relationship Id="rId8" Type="http://schemas.openxmlformats.org/officeDocument/2006/relationships/image" Target="../media/image46.png"/><Relationship Id="rId11" Type="http://schemas.openxmlformats.org/officeDocument/2006/relationships/image" Target="../media/image43.png"/><Relationship Id="rId10" Type="http://schemas.openxmlformats.org/officeDocument/2006/relationships/image" Target="../media/image54.png"/><Relationship Id="rId13" Type="http://schemas.openxmlformats.org/officeDocument/2006/relationships/image" Target="../media/image48.png"/><Relationship Id="rId12" Type="http://schemas.openxmlformats.org/officeDocument/2006/relationships/image" Target="../media/image44.png"/><Relationship Id="rId15" Type="http://schemas.openxmlformats.org/officeDocument/2006/relationships/image" Target="../media/image64.png"/><Relationship Id="rId14" Type="http://schemas.openxmlformats.org/officeDocument/2006/relationships/image" Target="../media/image50.png"/><Relationship Id="rId17" Type="http://schemas.openxmlformats.org/officeDocument/2006/relationships/image" Target="../media/image51.png"/><Relationship Id="rId16" Type="http://schemas.openxmlformats.org/officeDocument/2006/relationships/image" Target="../media/image61.png"/><Relationship Id="rId19" Type="http://schemas.openxmlformats.org/officeDocument/2006/relationships/image" Target="../media/image56.png"/><Relationship Id="rId18" Type="http://schemas.openxmlformats.org/officeDocument/2006/relationships/image" Target="../media/image5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2.png"/><Relationship Id="rId4" Type="http://schemas.openxmlformats.org/officeDocument/2006/relationships/image" Target="../media/image65.png"/><Relationship Id="rId5" Type="http://schemas.openxmlformats.org/officeDocument/2006/relationships/image" Target="../media/image66.jpg"/><Relationship Id="rId6" Type="http://schemas.openxmlformats.org/officeDocument/2006/relationships/hyperlink" Target="http://drive.google.com/file/d/1hH4Kh7ax6Ojjq58xkJWQixz3rzq9XsOj/view" TargetMode="External"/><Relationship Id="rId7"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246" name="Shape 246"/>
        <p:cNvGrpSpPr/>
        <p:nvPr/>
      </p:nvGrpSpPr>
      <p:grpSpPr>
        <a:xfrm>
          <a:off x="0" y="0"/>
          <a:ext cx="0" cy="0"/>
          <a:chOff x="0" y="0"/>
          <a:chExt cx="0" cy="0"/>
        </a:xfrm>
      </p:grpSpPr>
      <p:sp>
        <p:nvSpPr>
          <p:cNvPr id="247" name="Google Shape;247;p25"/>
          <p:cNvSpPr/>
          <p:nvPr/>
        </p:nvSpPr>
        <p:spPr>
          <a:xfrm>
            <a:off x="251875" y="3843075"/>
            <a:ext cx="3165000" cy="1080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8" name="Google Shape;248;p25"/>
          <p:cNvSpPr/>
          <p:nvPr/>
        </p:nvSpPr>
        <p:spPr>
          <a:xfrm>
            <a:off x="479100" y="205475"/>
            <a:ext cx="8274000" cy="939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latin typeface="Calibri"/>
              <a:ea typeface="Calibri"/>
              <a:cs typeface="Calibri"/>
              <a:sym typeface="Calibri"/>
            </a:endParaRPr>
          </a:p>
        </p:txBody>
      </p:sp>
      <p:sp>
        <p:nvSpPr>
          <p:cNvPr id="249" name="Google Shape;249;p25"/>
          <p:cNvSpPr txBox="1"/>
          <p:nvPr/>
        </p:nvSpPr>
        <p:spPr>
          <a:xfrm>
            <a:off x="4928600" y="2507275"/>
            <a:ext cx="3891300" cy="1259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115">
                <a:latin typeface="Calibri"/>
                <a:ea typeface="Calibri"/>
                <a:cs typeface="Calibri"/>
                <a:sym typeface="Calibri"/>
              </a:rPr>
              <a:t>Tuesday, September </a:t>
            </a:r>
            <a:r>
              <a:rPr b="1" lang="en" sz="2115">
                <a:latin typeface="Calibri"/>
                <a:ea typeface="Calibri"/>
                <a:cs typeface="Calibri"/>
                <a:sym typeface="Calibri"/>
              </a:rPr>
              <a:t>15, 2026</a:t>
            </a:r>
            <a:endParaRPr b="1" sz="2115">
              <a:latin typeface="Calibri"/>
              <a:ea typeface="Calibri"/>
              <a:cs typeface="Calibri"/>
              <a:sym typeface="Calibri"/>
            </a:endParaRPr>
          </a:p>
          <a:p>
            <a:pPr indent="0" lvl="0" marL="0" rtl="0" algn="ctr">
              <a:lnSpc>
                <a:spcPct val="115000"/>
              </a:lnSpc>
              <a:spcBef>
                <a:spcPts val="0"/>
              </a:spcBef>
              <a:spcAft>
                <a:spcPts val="0"/>
              </a:spcAft>
              <a:buNone/>
            </a:pPr>
            <a:r>
              <a:rPr b="1" lang="en" sz="2115">
                <a:latin typeface="Calibri"/>
                <a:ea typeface="Calibri"/>
                <a:cs typeface="Calibri"/>
                <a:sym typeface="Calibri"/>
              </a:rPr>
              <a:t>5:00 - 6:30 p.m.</a:t>
            </a:r>
            <a:endParaRPr b="1" sz="2115">
              <a:latin typeface="Calibri"/>
              <a:ea typeface="Calibri"/>
              <a:cs typeface="Calibri"/>
              <a:sym typeface="Calibri"/>
            </a:endParaRPr>
          </a:p>
          <a:p>
            <a:pPr indent="0" lvl="0" marL="0" rtl="0" algn="ctr">
              <a:lnSpc>
                <a:spcPct val="115000"/>
              </a:lnSpc>
              <a:spcBef>
                <a:spcPts val="0"/>
              </a:spcBef>
              <a:spcAft>
                <a:spcPts val="0"/>
              </a:spcAft>
              <a:buNone/>
            </a:pPr>
            <a:r>
              <a:rPr b="1" lang="en" sz="2115">
                <a:latin typeface="Calibri"/>
                <a:ea typeface="Calibri"/>
                <a:cs typeface="Calibri"/>
                <a:sym typeface="Calibri"/>
              </a:rPr>
              <a:t>Elementary Cafeteria</a:t>
            </a:r>
            <a:endParaRPr b="1" sz="2115">
              <a:latin typeface="Calibri"/>
              <a:ea typeface="Calibri"/>
              <a:cs typeface="Calibri"/>
              <a:sym typeface="Calibri"/>
            </a:endParaRPr>
          </a:p>
        </p:txBody>
      </p:sp>
      <p:pic>
        <p:nvPicPr>
          <p:cNvPr id="250" name="Google Shape;250;p25"/>
          <p:cNvPicPr preferRelativeResize="0"/>
          <p:nvPr/>
        </p:nvPicPr>
        <p:blipFill rotWithShape="1">
          <a:blip r:embed="rId3">
            <a:alphaModFix amt="92000"/>
          </a:blip>
          <a:srcRect b="23505" l="24784" r="0" t="3294"/>
          <a:stretch/>
        </p:blipFill>
        <p:spPr>
          <a:xfrm>
            <a:off x="195325" y="205475"/>
            <a:ext cx="4861501" cy="4731802"/>
          </a:xfrm>
          <a:prstGeom prst="rect">
            <a:avLst/>
          </a:prstGeom>
          <a:noFill/>
          <a:ln>
            <a:noFill/>
          </a:ln>
        </p:spPr>
      </p:pic>
      <p:sp>
        <p:nvSpPr>
          <p:cNvPr id="251" name="Google Shape;251;p25"/>
          <p:cNvSpPr txBox="1"/>
          <p:nvPr>
            <p:ph type="ctrTitle"/>
          </p:nvPr>
        </p:nvSpPr>
        <p:spPr>
          <a:xfrm>
            <a:off x="4928600" y="796025"/>
            <a:ext cx="4003500" cy="1512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990"/>
              <a:buNone/>
            </a:pPr>
            <a:r>
              <a:rPr b="1" lang="en" sz="4040">
                <a:solidFill>
                  <a:srgbClr val="000000"/>
                </a:solidFill>
              </a:rPr>
              <a:t>Annual </a:t>
            </a:r>
            <a:r>
              <a:rPr b="1" lang="en" sz="4040">
                <a:solidFill>
                  <a:srgbClr val="000000"/>
                </a:solidFill>
              </a:rPr>
              <a:t>Title I </a:t>
            </a:r>
            <a:r>
              <a:rPr b="1" lang="en" sz="4040">
                <a:solidFill>
                  <a:srgbClr val="000000"/>
                </a:solidFill>
              </a:rPr>
              <a:t> </a:t>
            </a:r>
            <a:endParaRPr b="1" sz="4040">
              <a:solidFill>
                <a:srgbClr val="000000"/>
              </a:solidFill>
            </a:endParaRPr>
          </a:p>
          <a:p>
            <a:pPr indent="0" lvl="0" marL="0" rtl="0" algn="ctr">
              <a:spcBef>
                <a:spcPts val="0"/>
              </a:spcBef>
              <a:spcAft>
                <a:spcPts val="0"/>
              </a:spcAft>
              <a:buSzPts val="990"/>
              <a:buNone/>
            </a:pPr>
            <a:r>
              <a:rPr b="1" lang="en" sz="4040">
                <a:solidFill>
                  <a:srgbClr val="000000"/>
                </a:solidFill>
              </a:rPr>
              <a:t>Parent Meeting</a:t>
            </a:r>
            <a:endParaRPr b="1" sz="4040">
              <a:solidFill>
                <a:srgbClr val="000000"/>
              </a:solidFill>
            </a:endParaRPr>
          </a:p>
        </p:txBody>
      </p:sp>
      <p:sp>
        <p:nvSpPr>
          <p:cNvPr id="252" name="Google Shape;252;p25"/>
          <p:cNvSpPr txBox="1"/>
          <p:nvPr>
            <p:ph idx="1" type="subTitle"/>
          </p:nvPr>
        </p:nvSpPr>
        <p:spPr>
          <a:xfrm>
            <a:off x="5172150" y="4325775"/>
            <a:ext cx="3803700" cy="597900"/>
          </a:xfrm>
          <a:prstGeom prst="rect">
            <a:avLst/>
          </a:prstGeom>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795"/>
              <a:buNone/>
            </a:pPr>
            <a:r>
              <a:rPr b="1" lang="en" sz="1218">
                <a:solidFill>
                  <a:srgbClr val="0B7743"/>
                </a:solidFill>
              </a:rPr>
              <a:t>Heather Luoto</a:t>
            </a:r>
            <a:r>
              <a:rPr b="1" lang="en" sz="1218">
                <a:solidFill>
                  <a:srgbClr val="0B7743"/>
                </a:solidFill>
              </a:rPr>
              <a:t>, Superintendent</a:t>
            </a:r>
            <a:endParaRPr b="1" sz="1218">
              <a:solidFill>
                <a:srgbClr val="0B7743"/>
              </a:solidFill>
            </a:endParaRPr>
          </a:p>
          <a:p>
            <a:pPr indent="0" lvl="0" marL="0" rtl="0" algn="l">
              <a:lnSpc>
                <a:spcPct val="80000"/>
              </a:lnSpc>
              <a:spcBef>
                <a:spcPts val="0"/>
              </a:spcBef>
              <a:spcAft>
                <a:spcPts val="0"/>
              </a:spcAft>
              <a:buSzPts val="795"/>
              <a:buNone/>
            </a:pPr>
            <a:r>
              <a:rPr b="1" lang="en" sz="1218">
                <a:solidFill>
                  <a:srgbClr val="0B7743"/>
                </a:solidFill>
              </a:rPr>
              <a:t>Joe Brownson, K-12 Administrator</a:t>
            </a:r>
            <a:endParaRPr b="1" sz="1218">
              <a:solidFill>
                <a:srgbClr val="0B7743"/>
              </a:solidFill>
            </a:endParaRPr>
          </a:p>
          <a:p>
            <a:pPr indent="0" lvl="0" marL="0" rtl="0" algn="l">
              <a:lnSpc>
                <a:spcPct val="80000"/>
              </a:lnSpc>
              <a:spcBef>
                <a:spcPts val="0"/>
              </a:spcBef>
              <a:spcAft>
                <a:spcPts val="0"/>
              </a:spcAft>
              <a:buSzPts val="795"/>
              <a:buNone/>
            </a:pPr>
            <a:r>
              <a:rPr b="1" lang="en" sz="1218">
                <a:solidFill>
                  <a:srgbClr val="0B7743"/>
                </a:solidFill>
              </a:rPr>
              <a:t>Debra Mersnick, K-6 Reading &amp; Math Intervention</a:t>
            </a:r>
            <a:endParaRPr b="1" sz="1218">
              <a:solidFill>
                <a:srgbClr val="0B7743"/>
              </a:solidFill>
            </a:endParaRPr>
          </a:p>
        </p:txBody>
      </p:sp>
      <p:pic>
        <p:nvPicPr>
          <p:cNvPr id="253" name="Google Shape;253;p25" title="slide 1 title 20260911-150345.mp3">
            <a:hlinkClick r:id="rId4"/>
          </p:cNvPr>
          <p:cNvPicPr preferRelativeResize="0"/>
          <p:nvPr/>
        </p:nvPicPr>
        <p:blipFill>
          <a:blip r:embed="rId5">
            <a:alphaModFix/>
          </a:blip>
          <a:stretch>
            <a:fillRect/>
          </a:stretch>
        </p:blipFill>
        <p:spPr>
          <a:xfrm>
            <a:off x="8334198" y="205475"/>
            <a:ext cx="597900" cy="597900"/>
          </a:xfrm>
          <a:prstGeom prst="rect">
            <a:avLst/>
          </a:prstGeom>
          <a:noFill/>
          <a:ln>
            <a:noFill/>
          </a:ln>
          <a:effectLst>
            <a:outerShdw blurRad="57150" rotWithShape="0" algn="bl" dir="6240000" dist="38100">
              <a:srgbClr val="000000">
                <a:alpha val="99000"/>
              </a:srgbClr>
            </a:outerShdw>
          </a:effectLst>
        </p:spPr>
      </p:pic>
      <p:sp>
        <p:nvSpPr>
          <p:cNvPr id="254" name="Google Shape;254;p25"/>
          <p:cNvSpPr txBox="1"/>
          <p:nvPr/>
        </p:nvSpPr>
        <p:spPr>
          <a:xfrm rot="2152">
            <a:off x="6896300" y="205925"/>
            <a:ext cx="1437900" cy="426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000">
                <a:solidFill>
                  <a:srgbClr val="0B7743"/>
                </a:solidFill>
                <a:latin typeface="Calibri"/>
                <a:ea typeface="Calibri"/>
                <a:cs typeface="Calibri"/>
                <a:sym typeface="Calibri"/>
              </a:rPr>
              <a:t>Click the speaker button for an audio recording. </a:t>
            </a:r>
            <a:r>
              <a:rPr b="1" lang="en" sz="1000">
                <a:solidFill>
                  <a:srgbClr val="0B7743"/>
                </a:solidFill>
                <a:latin typeface="Calibri"/>
                <a:ea typeface="Calibri"/>
                <a:cs typeface="Calibri"/>
                <a:sym typeface="Calibri"/>
              </a:rPr>
              <a:t> →</a:t>
            </a:r>
            <a:endParaRPr b="1" sz="1000">
              <a:solidFill>
                <a:srgbClr val="0B7743"/>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6"/>
          <p:cNvSpPr/>
          <p:nvPr/>
        </p:nvSpPr>
        <p:spPr>
          <a:xfrm flipH="1">
            <a:off x="5629850" y="280500"/>
            <a:ext cx="3265500" cy="4582500"/>
          </a:xfrm>
          <a:prstGeom prst="flowChartDelay">
            <a:avLst/>
          </a:prstGeom>
          <a:solidFill>
            <a:schemeClr val="accent1"/>
          </a:solidFill>
          <a:ln cap="flat" cmpd="sng" w="152400">
            <a:solidFill>
              <a:srgbClr val="033F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0" name="Google Shape;260;p26"/>
          <p:cNvSpPr txBox="1"/>
          <p:nvPr>
            <p:ph idx="1" type="body"/>
          </p:nvPr>
        </p:nvSpPr>
        <p:spPr>
          <a:xfrm>
            <a:off x="426825" y="561100"/>
            <a:ext cx="4994400" cy="4367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00">
                <a:solidFill>
                  <a:srgbClr val="0B7743"/>
                </a:solidFill>
                <a:uFill>
                  <a:noFill/>
                </a:uFill>
                <a:hlinkClick action="ppaction://hlinksldjump" r:id="rId3">
                  <a:extLst>
                    <a:ext uri="{A12FA001-AC4F-418D-AE19-62706E023703}">
                      <ahyp:hlinkClr val="tx"/>
                    </a:ext>
                  </a:extLst>
                </a:hlinkClick>
              </a:rPr>
              <a:t>Welcome &amp; Introductions</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4">
                  <a:extLst>
                    <a:ext uri="{A12FA001-AC4F-418D-AE19-62706E023703}">
                      <ahyp:hlinkClr val="tx"/>
                    </a:ext>
                  </a:extLst>
                </a:hlinkClick>
              </a:rPr>
              <a:t>Purpose of Annual Parent Meeting</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5">
                  <a:extLst>
                    <a:ext uri="{A12FA001-AC4F-418D-AE19-62706E023703}">
                      <ahyp:hlinkClr val="tx"/>
                    </a:ext>
                  </a:extLst>
                </a:hlinkClick>
              </a:rPr>
              <a:t>What is Title I?</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6">
                  <a:extLst>
                    <a:ext uri="{A12FA001-AC4F-418D-AE19-62706E023703}">
                      <ahyp:hlinkClr val="tx"/>
                    </a:ext>
                  </a:extLst>
                </a:hlinkClick>
              </a:rPr>
              <a:t>Title Funding &amp; Allocations</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7">
                  <a:extLst>
                    <a:ext uri="{A12FA001-AC4F-418D-AE19-62706E023703}">
                      <ahyp:hlinkClr val="tx"/>
                    </a:ext>
                  </a:extLst>
                </a:hlinkClick>
              </a:rPr>
              <a:t>Schoolwide Title I vs. </a:t>
            </a:r>
            <a:r>
              <a:rPr b="1" lang="en" sz="1400">
                <a:solidFill>
                  <a:srgbClr val="0B7743"/>
                </a:solidFill>
                <a:uFill>
                  <a:noFill/>
                </a:uFill>
                <a:hlinkClick action="ppaction://hlinksldjump" r:id="rId8">
                  <a:extLst>
                    <a:ext uri="{A12FA001-AC4F-418D-AE19-62706E023703}">
                      <ahyp:hlinkClr val="tx"/>
                    </a:ext>
                  </a:extLst>
                </a:hlinkClick>
              </a:rPr>
              <a:t>Targeted-Assistance Title I Program</a:t>
            </a:r>
            <a:endParaRPr b="1" sz="1400">
              <a:solidFill>
                <a:srgbClr val="0B7743"/>
              </a:solidFill>
            </a:endParaRPr>
          </a:p>
          <a:p>
            <a:pPr indent="0" lvl="0" marL="0" rtl="0" algn="l">
              <a:lnSpc>
                <a:spcPct val="100000"/>
              </a:lnSpc>
              <a:spcBef>
                <a:spcPts val="1000"/>
              </a:spcBef>
              <a:spcAft>
                <a:spcPts val="0"/>
              </a:spcAft>
              <a:buNone/>
            </a:pPr>
            <a:r>
              <a:rPr b="1" lang="en" sz="1400">
                <a:solidFill>
                  <a:schemeClr val="hlink"/>
                </a:solidFill>
                <a:uFill>
                  <a:noFill/>
                </a:uFill>
                <a:hlinkClick action="ppaction://hlinksldjump" r:id="rId9"/>
              </a:rPr>
              <a:t>Title I at Engadine: General Overview</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10">
                  <a:extLst>
                    <a:ext uri="{A12FA001-AC4F-418D-AE19-62706E023703}">
                      <ahyp:hlinkClr val="tx"/>
                    </a:ext>
                  </a:extLst>
                </a:hlinkClick>
              </a:rPr>
              <a:t>Educational Standards &amp; Assessments</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rPr>
              <a:t>Title I </a:t>
            </a:r>
            <a:r>
              <a:rPr b="1" lang="en" sz="1400">
                <a:solidFill>
                  <a:srgbClr val="0B7743"/>
                </a:solidFill>
                <a:uFill>
                  <a:noFill/>
                </a:uFill>
                <a:hlinkClick action="ppaction://hlinksldjump" r:id="rId11">
                  <a:extLst>
                    <a:ext uri="{A12FA001-AC4F-418D-AE19-62706E023703}">
                      <ahyp:hlinkClr val="tx"/>
                    </a:ext>
                  </a:extLst>
                </a:hlinkClick>
              </a:rPr>
              <a:t>Parental Rights</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12">
                  <a:extLst>
                    <a:ext uri="{A12FA001-AC4F-418D-AE19-62706E023703}">
                      <ahyp:hlinkClr val="tx"/>
                    </a:ext>
                  </a:extLst>
                </a:hlinkClick>
              </a:rPr>
              <a:t>Parental Involvement</a:t>
            </a:r>
            <a:endParaRPr b="1" sz="14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13">
                  <a:extLst>
                    <a:ext uri="{A12FA001-AC4F-418D-AE19-62706E023703}">
                      <ahyp:hlinkClr val="tx"/>
                    </a:ext>
                  </a:extLst>
                </a:hlinkClick>
              </a:rPr>
              <a:t>QR Codes: </a:t>
            </a:r>
            <a:r>
              <a:rPr lang="en" sz="1100">
                <a:solidFill>
                  <a:srgbClr val="0B7743"/>
                </a:solidFill>
                <a:uFill>
                  <a:noFill/>
                </a:uFill>
                <a:hlinkClick action="ppaction://hlinksldjump" r:id="rId14">
                  <a:extLst>
                    <a:ext uri="{A12FA001-AC4F-418D-AE19-62706E023703}">
                      <ahyp:hlinkClr val="tx"/>
                    </a:ext>
                  </a:extLst>
                </a:hlinkClick>
              </a:rPr>
              <a:t>Family Engagement, Compact, Input Form, Slideshow, Title I Quick Guide Pamphlet</a:t>
            </a:r>
            <a:endParaRPr sz="1100">
              <a:solidFill>
                <a:srgbClr val="0B7743"/>
              </a:solidFill>
            </a:endParaRPr>
          </a:p>
          <a:p>
            <a:pPr indent="0" lvl="0" marL="0" rtl="0" algn="l">
              <a:lnSpc>
                <a:spcPct val="100000"/>
              </a:lnSpc>
              <a:spcBef>
                <a:spcPts val="1000"/>
              </a:spcBef>
              <a:spcAft>
                <a:spcPts val="0"/>
              </a:spcAft>
              <a:buNone/>
            </a:pPr>
            <a:r>
              <a:rPr b="1" lang="en" sz="1400">
                <a:solidFill>
                  <a:srgbClr val="0B7743"/>
                </a:solidFill>
                <a:uFill>
                  <a:noFill/>
                </a:uFill>
                <a:hlinkClick action="ppaction://hlinksldjump" r:id="rId15">
                  <a:extLst>
                    <a:ext uri="{A12FA001-AC4F-418D-AE19-62706E023703}">
                      <ahyp:hlinkClr val="tx"/>
                    </a:ext>
                  </a:extLst>
                </a:hlinkClick>
              </a:rPr>
              <a:t>Methods of Communication </a:t>
            </a:r>
            <a:endParaRPr b="1" sz="1400">
              <a:solidFill>
                <a:srgbClr val="0B7743"/>
              </a:solidFill>
            </a:endParaRPr>
          </a:p>
          <a:p>
            <a:pPr indent="0" lvl="0" marL="0" rtl="0" algn="l">
              <a:lnSpc>
                <a:spcPct val="100000"/>
              </a:lnSpc>
              <a:spcBef>
                <a:spcPts val="1000"/>
              </a:spcBef>
              <a:spcAft>
                <a:spcPts val="1000"/>
              </a:spcAft>
              <a:buNone/>
            </a:pPr>
            <a:r>
              <a:rPr b="1" lang="en" sz="1400">
                <a:solidFill>
                  <a:srgbClr val="0B7743"/>
                </a:solidFill>
                <a:uFill>
                  <a:noFill/>
                </a:uFill>
                <a:hlinkClick action="ppaction://hlinksldjump" r:id="rId16">
                  <a:extLst>
                    <a:ext uri="{A12FA001-AC4F-418D-AE19-62706E023703}">
                      <ahyp:hlinkClr val="tx"/>
                    </a:ext>
                  </a:extLst>
                </a:hlinkClick>
              </a:rPr>
              <a:t>Thank you &amp; Questions</a:t>
            </a:r>
            <a:endParaRPr b="1" sz="1400">
              <a:solidFill>
                <a:srgbClr val="0B7743"/>
              </a:solidFill>
            </a:endParaRPr>
          </a:p>
        </p:txBody>
      </p:sp>
      <p:sp>
        <p:nvSpPr>
          <p:cNvPr id="261" name="Google Shape;261;p26"/>
          <p:cNvSpPr txBox="1"/>
          <p:nvPr>
            <p:ph type="title"/>
          </p:nvPr>
        </p:nvSpPr>
        <p:spPr>
          <a:xfrm>
            <a:off x="207750" y="187800"/>
            <a:ext cx="2932800" cy="4425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en" sz="2600"/>
              <a:t>Agenda</a:t>
            </a:r>
            <a:r>
              <a:rPr lang="en" sz="2600"/>
              <a:t>:</a:t>
            </a:r>
            <a:endParaRPr sz="2600"/>
          </a:p>
        </p:txBody>
      </p:sp>
      <p:pic>
        <p:nvPicPr>
          <p:cNvPr id="262" name="Google Shape;262;p26"/>
          <p:cNvPicPr preferRelativeResize="0"/>
          <p:nvPr/>
        </p:nvPicPr>
        <p:blipFill rotWithShape="1">
          <a:blip r:embed="rId17">
            <a:alphaModFix/>
          </a:blip>
          <a:srcRect b="0" l="12453" r="24368" t="0"/>
          <a:stretch/>
        </p:blipFill>
        <p:spPr>
          <a:xfrm>
            <a:off x="6482050" y="561100"/>
            <a:ext cx="2299000" cy="3638875"/>
          </a:xfrm>
          <a:prstGeom prst="rect">
            <a:avLst/>
          </a:prstGeom>
          <a:noFill/>
          <a:ln>
            <a:noFill/>
          </a:ln>
        </p:spPr>
      </p:pic>
      <p:sp>
        <p:nvSpPr>
          <p:cNvPr id="263" name="Google Shape;263;p26"/>
          <p:cNvSpPr/>
          <p:nvPr/>
        </p:nvSpPr>
        <p:spPr>
          <a:xfrm>
            <a:off x="8736750" y="205825"/>
            <a:ext cx="240300" cy="4734000"/>
          </a:xfrm>
          <a:prstGeom prst="rect">
            <a:avLst/>
          </a:prstGeom>
          <a:solidFill>
            <a:srgbClr val="033F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64" name="Google Shape;264;p26" title="slide 2 agenda 20260911-150340.mp3">
            <a:hlinkClick r:id="rId18"/>
          </p:cNvPr>
          <p:cNvPicPr preferRelativeResize="0"/>
          <p:nvPr/>
        </p:nvPicPr>
        <p:blipFill>
          <a:blip r:embed="rId19">
            <a:alphaModFix/>
          </a:blip>
          <a:stretch>
            <a:fillRect/>
          </a:stretch>
        </p:blipFill>
        <p:spPr>
          <a:xfrm>
            <a:off x="8382700" y="187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27"/>
          <p:cNvPicPr preferRelativeResize="0"/>
          <p:nvPr/>
        </p:nvPicPr>
        <p:blipFill rotWithShape="1">
          <a:blip r:embed="rId3">
            <a:alphaModFix/>
          </a:blip>
          <a:srcRect b="0" l="6682" r="0" t="6933"/>
          <a:stretch/>
        </p:blipFill>
        <p:spPr>
          <a:xfrm>
            <a:off x="187875" y="206500"/>
            <a:ext cx="4943402" cy="2773201"/>
          </a:xfrm>
          <a:prstGeom prst="rect">
            <a:avLst/>
          </a:prstGeom>
          <a:noFill/>
          <a:ln>
            <a:noFill/>
          </a:ln>
        </p:spPr>
      </p:pic>
      <p:pic>
        <p:nvPicPr>
          <p:cNvPr id="270" name="Google Shape;270;p27"/>
          <p:cNvPicPr preferRelativeResize="0"/>
          <p:nvPr/>
        </p:nvPicPr>
        <p:blipFill rotWithShape="1">
          <a:blip r:embed="rId4">
            <a:alphaModFix/>
          </a:blip>
          <a:srcRect b="4449" l="0" r="0" t="10963"/>
          <a:stretch/>
        </p:blipFill>
        <p:spPr>
          <a:xfrm>
            <a:off x="5131275" y="206500"/>
            <a:ext cx="3807000" cy="1817475"/>
          </a:xfrm>
          <a:prstGeom prst="rect">
            <a:avLst/>
          </a:prstGeom>
          <a:noFill/>
          <a:ln>
            <a:noFill/>
          </a:ln>
        </p:spPr>
      </p:pic>
      <p:pic>
        <p:nvPicPr>
          <p:cNvPr id="271" name="Google Shape;271;p27"/>
          <p:cNvPicPr preferRelativeResize="0"/>
          <p:nvPr/>
        </p:nvPicPr>
        <p:blipFill>
          <a:blip r:embed="rId5">
            <a:alphaModFix/>
          </a:blip>
          <a:stretch>
            <a:fillRect/>
          </a:stretch>
        </p:blipFill>
        <p:spPr>
          <a:xfrm>
            <a:off x="2531800" y="2979700"/>
            <a:ext cx="2605836" cy="1955374"/>
          </a:xfrm>
          <a:prstGeom prst="rect">
            <a:avLst/>
          </a:prstGeom>
          <a:noFill/>
          <a:ln>
            <a:noFill/>
          </a:ln>
        </p:spPr>
      </p:pic>
      <p:pic>
        <p:nvPicPr>
          <p:cNvPr id="272" name="Google Shape;272;p27"/>
          <p:cNvPicPr preferRelativeResize="0"/>
          <p:nvPr/>
        </p:nvPicPr>
        <p:blipFill>
          <a:blip r:embed="rId6">
            <a:alphaModFix/>
          </a:blip>
          <a:stretch>
            <a:fillRect/>
          </a:stretch>
        </p:blipFill>
        <p:spPr>
          <a:xfrm>
            <a:off x="402650" y="2979700"/>
            <a:ext cx="1955375" cy="1955375"/>
          </a:xfrm>
          <a:prstGeom prst="rect">
            <a:avLst/>
          </a:prstGeom>
          <a:noFill/>
          <a:ln>
            <a:noFill/>
          </a:ln>
        </p:spPr>
      </p:pic>
      <p:pic>
        <p:nvPicPr>
          <p:cNvPr id="273" name="Google Shape;273;p27"/>
          <p:cNvPicPr preferRelativeResize="0"/>
          <p:nvPr/>
        </p:nvPicPr>
        <p:blipFill rotWithShape="1">
          <a:blip r:embed="rId7">
            <a:alphaModFix/>
          </a:blip>
          <a:srcRect b="3540" l="7893" r="3226" t="4268"/>
          <a:stretch/>
        </p:blipFill>
        <p:spPr>
          <a:xfrm flipH="1">
            <a:off x="5528952" y="2088150"/>
            <a:ext cx="3339323" cy="2773200"/>
          </a:xfrm>
          <a:prstGeom prst="rect">
            <a:avLst/>
          </a:prstGeom>
          <a:noFill/>
          <a:ln>
            <a:noFill/>
          </a:ln>
        </p:spPr>
      </p:pic>
      <p:cxnSp>
        <p:nvCxnSpPr>
          <p:cNvPr id="274" name="Google Shape;274;p27"/>
          <p:cNvCxnSpPr/>
          <p:nvPr/>
        </p:nvCxnSpPr>
        <p:spPr>
          <a:xfrm>
            <a:off x="182900" y="2982225"/>
            <a:ext cx="4943400" cy="0"/>
          </a:xfrm>
          <a:prstGeom prst="straightConnector1">
            <a:avLst/>
          </a:prstGeom>
          <a:noFill/>
          <a:ln cap="flat" cmpd="sng" w="38100">
            <a:solidFill>
              <a:schemeClr val="accent1"/>
            </a:solidFill>
            <a:prstDash val="solid"/>
            <a:round/>
            <a:headEnd len="med" w="med" type="none"/>
            <a:tailEnd len="med" w="med" type="none"/>
          </a:ln>
        </p:spPr>
      </p:cxnSp>
      <p:cxnSp>
        <p:nvCxnSpPr>
          <p:cNvPr id="275" name="Google Shape;275;p27"/>
          <p:cNvCxnSpPr/>
          <p:nvPr/>
        </p:nvCxnSpPr>
        <p:spPr>
          <a:xfrm>
            <a:off x="5125450" y="194925"/>
            <a:ext cx="0" cy="4758600"/>
          </a:xfrm>
          <a:prstGeom prst="straightConnector1">
            <a:avLst/>
          </a:prstGeom>
          <a:noFill/>
          <a:ln cap="flat" cmpd="sng" w="38100">
            <a:solidFill>
              <a:schemeClr val="accent1"/>
            </a:solidFill>
            <a:prstDash val="solid"/>
            <a:round/>
            <a:headEnd len="med" w="med" type="none"/>
            <a:tailEnd len="med" w="med" type="none"/>
          </a:ln>
        </p:spPr>
      </p:cxnSp>
      <p:cxnSp>
        <p:nvCxnSpPr>
          <p:cNvPr id="276" name="Google Shape;276;p27"/>
          <p:cNvCxnSpPr/>
          <p:nvPr/>
        </p:nvCxnSpPr>
        <p:spPr>
          <a:xfrm>
            <a:off x="2530750" y="2984400"/>
            <a:ext cx="0" cy="1953000"/>
          </a:xfrm>
          <a:prstGeom prst="straightConnector1">
            <a:avLst/>
          </a:prstGeom>
          <a:noFill/>
          <a:ln cap="flat" cmpd="sng" w="38100">
            <a:solidFill>
              <a:schemeClr val="accent1"/>
            </a:solidFill>
            <a:prstDash val="solid"/>
            <a:round/>
            <a:headEnd len="med" w="med" type="none"/>
            <a:tailEnd len="med" w="med" type="none"/>
          </a:ln>
        </p:spPr>
      </p:cxnSp>
      <p:cxnSp>
        <p:nvCxnSpPr>
          <p:cNvPr id="277" name="Google Shape;277;p27"/>
          <p:cNvCxnSpPr/>
          <p:nvPr/>
        </p:nvCxnSpPr>
        <p:spPr>
          <a:xfrm>
            <a:off x="5128100" y="2023900"/>
            <a:ext cx="3801900" cy="0"/>
          </a:xfrm>
          <a:prstGeom prst="straightConnector1">
            <a:avLst/>
          </a:prstGeom>
          <a:noFill/>
          <a:ln cap="flat" cmpd="sng" w="38100">
            <a:solidFill>
              <a:schemeClr val="accent1"/>
            </a:solidFill>
            <a:prstDash val="solid"/>
            <a:round/>
            <a:headEnd len="med" w="med" type="none"/>
            <a:tailEnd len="med" w="med" type="none"/>
          </a:ln>
        </p:spPr>
      </p:cxnSp>
      <p:pic>
        <p:nvPicPr>
          <p:cNvPr id="278" name="Google Shape;278;p27"/>
          <p:cNvPicPr preferRelativeResize="0"/>
          <p:nvPr/>
        </p:nvPicPr>
        <p:blipFill>
          <a:blip r:embed="rId8">
            <a:alphaModFix/>
          </a:blip>
          <a:stretch>
            <a:fillRect/>
          </a:stretch>
        </p:blipFill>
        <p:spPr>
          <a:xfrm>
            <a:off x="4207824" y="2260809"/>
            <a:ext cx="1136775" cy="756490"/>
          </a:xfrm>
          <a:prstGeom prst="rect">
            <a:avLst/>
          </a:prstGeom>
          <a:noFill/>
          <a:ln>
            <a:noFill/>
          </a:ln>
        </p:spPr>
      </p:pic>
      <p:pic>
        <p:nvPicPr>
          <p:cNvPr id="279" name="Google Shape;279;p27"/>
          <p:cNvPicPr preferRelativeResize="0"/>
          <p:nvPr/>
        </p:nvPicPr>
        <p:blipFill>
          <a:blip r:embed="rId9">
            <a:alphaModFix/>
          </a:blip>
          <a:stretch>
            <a:fillRect/>
          </a:stretch>
        </p:blipFill>
        <p:spPr>
          <a:xfrm>
            <a:off x="4064575" y="1902050"/>
            <a:ext cx="1854000" cy="1256100"/>
          </a:xfrm>
          <a:prstGeom prst="roundRect">
            <a:avLst>
              <a:gd fmla="val 16667" name="adj"/>
            </a:avLst>
          </a:prstGeom>
          <a:noFill/>
          <a:ln cap="flat" cmpd="sng" w="38100">
            <a:solidFill>
              <a:schemeClr val="accent1"/>
            </a:solidFill>
            <a:prstDash val="solid"/>
            <a:round/>
            <a:headEnd len="sm" w="sm" type="none"/>
            <a:tailEnd len="sm" w="sm" type="none"/>
          </a:ln>
        </p:spPr>
      </p:pic>
      <p:grpSp>
        <p:nvGrpSpPr>
          <p:cNvPr id="280" name="Google Shape;280;p27"/>
          <p:cNvGrpSpPr/>
          <p:nvPr/>
        </p:nvGrpSpPr>
        <p:grpSpPr>
          <a:xfrm rot="404318">
            <a:off x="5455666" y="2026244"/>
            <a:ext cx="51477" cy="235576"/>
            <a:chOff x="5429075" y="2018100"/>
            <a:chExt cx="36300" cy="235575"/>
          </a:xfrm>
        </p:grpSpPr>
        <p:sp>
          <p:nvSpPr>
            <p:cNvPr id="281" name="Google Shape;281;p27"/>
            <p:cNvSpPr/>
            <p:nvPr/>
          </p:nvSpPr>
          <p:spPr>
            <a:xfrm>
              <a:off x="5429075" y="2228775"/>
              <a:ext cx="28200" cy="24900"/>
            </a:xfrm>
            <a:prstGeom prst="ellipse">
              <a:avLst/>
            </a:prstGeom>
            <a:solidFill>
              <a:schemeClr val="dk1"/>
            </a:solid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2" name="Google Shape;282;p27"/>
            <p:cNvSpPr/>
            <p:nvPr/>
          </p:nvSpPr>
          <p:spPr>
            <a:xfrm>
              <a:off x="5429075" y="2018100"/>
              <a:ext cx="36300" cy="190800"/>
            </a:xfrm>
            <a:prstGeom prst="parallelogram">
              <a:avLst>
                <a:gd fmla="val 25000" name="adj"/>
              </a:avLst>
            </a:prstGeom>
            <a:solidFill>
              <a:schemeClr val="dk1"/>
            </a:solidFill>
            <a:ln cap="flat" cmpd="sng" w="9525">
              <a:solidFill>
                <a:srgbClr val="EA99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pic>
        <p:nvPicPr>
          <p:cNvPr id="283" name="Google Shape;283;p27" title="slide 3 welcome 20260911-150336.mp3">
            <a:hlinkClick r:id="rId10"/>
          </p:cNvPr>
          <p:cNvPicPr preferRelativeResize="0"/>
          <p:nvPr/>
        </p:nvPicPr>
        <p:blipFill>
          <a:blip r:embed="rId11">
            <a:alphaModFix/>
          </a:blip>
          <a:stretch>
            <a:fillRect/>
          </a:stretch>
        </p:blipFill>
        <p:spPr>
          <a:xfrm>
            <a:off x="8343925" y="1949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8"/>
          <p:cNvSpPr/>
          <p:nvPr/>
        </p:nvSpPr>
        <p:spPr>
          <a:xfrm>
            <a:off x="204300" y="1388625"/>
            <a:ext cx="8735400" cy="3575100"/>
          </a:xfrm>
          <a:prstGeom prst="rect">
            <a:avLst/>
          </a:prstGeom>
          <a:solidFill>
            <a:srgbClr val="0B77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9" name="Google Shape;289;p28"/>
          <p:cNvSpPr/>
          <p:nvPr/>
        </p:nvSpPr>
        <p:spPr>
          <a:xfrm>
            <a:off x="2527524" y="1796075"/>
            <a:ext cx="1904700" cy="1732200"/>
          </a:xfrm>
          <a:prstGeom prst="roundRect">
            <a:avLst>
              <a:gd fmla="val 16667" name="adj"/>
            </a:avLst>
          </a:prstGeom>
          <a:solidFill>
            <a:schemeClr val="dk1"/>
          </a:solidFill>
          <a:ln cap="flat" cmpd="sng" w="9525">
            <a:solidFill>
              <a:srgbClr val="000000"/>
            </a:solidFill>
            <a:prstDash val="solid"/>
            <a:round/>
            <a:headEnd len="sm" w="sm" type="none"/>
            <a:tailEnd len="sm" w="sm" type="none"/>
          </a:ln>
          <a:effectLst>
            <a:outerShdw blurRad="342900" rotWithShape="0" algn="bl" dir="4200000" dist="361950">
              <a:srgbClr val="000000">
                <a:alpha val="8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0" name="Google Shape;290;p28"/>
          <p:cNvSpPr txBox="1"/>
          <p:nvPr/>
        </p:nvSpPr>
        <p:spPr>
          <a:xfrm>
            <a:off x="2527526" y="1787525"/>
            <a:ext cx="1904700" cy="166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900">
                <a:latin typeface="Calibri"/>
                <a:ea typeface="Calibri"/>
                <a:cs typeface="Calibri"/>
                <a:sym typeface="Calibri"/>
              </a:rPr>
              <a:t>To explain and discuss the </a:t>
            </a:r>
            <a:br>
              <a:rPr lang="en" sz="1900">
                <a:latin typeface="Calibri"/>
                <a:ea typeface="Calibri"/>
                <a:cs typeface="Calibri"/>
                <a:sym typeface="Calibri"/>
              </a:rPr>
            </a:br>
            <a:r>
              <a:rPr lang="en" sz="1900">
                <a:latin typeface="Calibri"/>
                <a:ea typeface="Calibri"/>
                <a:cs typeface="Calibri"/>
                <a:sym typeface="Calibri"/>
              </a:rPr>
              <a:t>Title I program </a:t>
            </a:r>
            <a:br>
              <a:rPr lang="en" sz="1900">
                <a:latin typeface="Calibri"/>
                <a:ea typeface="Calibri"/>
                <a:cs typeface="Calibri"/>
                <a:sym typeface="Calibri"/>
              </a:rPr>
            </a:br>
            <a:r>
              <a:rPr lang="en" sz="1900">
                <a:latin typeface="Calibri"/>
                <a:ea typeface="Calibri"/>
                <a:cs typeface="Calibri"/>
                <a:sym typeface="Calibri"/>
              </a:rPr>
              <a:t>&amp; requirements at ECS</a:t>
            </a:r>
            <a:endParaRPr>
              <a:latin typeface="Calibri"/>
              <a:ea typeface="Calibri"/>
              <a:cs typeface="Calibri"/>
              <a:sym typeface="Calibri"/>
            </a:endParaRPr>
          </a:p>
        </p:txBody>
      </p:sp>
      <p:sp>
        <p:nvSpPr>
          <p:cNvPr id="291" name="Google Shape;291;p28"/>
          <p:cNvSpPr/>
          <p:nvPr/>
        </p:nvSpPr>
        <p:spPr>
          <a:xfrm>
            <a:off x="322587" y="1601375"/>
            <a:ext cx="1910216" cy="1842869"/>
          </a:xfrm>
          <a:prstGeom prst="roundRect">
            <a:avLst>
              <a:gd fmla="val 16667" name="adj"/>
            </a:avLst>
          </a:prstGeom>
          <a:solidFill>
            <a:schemeClr val="dk1"/>
          </a:solidFill>
          <a:ln cap="flat" cmpd="sng" w="9525">
            <a:solidFill>
              <a:srgbClr val="000000"/>
            </a:solidFill>
            <a:prstDash val="solid"/>
            <a:round/>
            <a:headEnd len="sm" w="sm" type="none"/>
            <a:tailEnd len="sm" w="sm" type="none"/>
          </a:ln>
          <a:effectLst>
            <a:outerShdw blurRad="342900" rotWithShape="0" algn="bl" dir="4200000" dist="361950">
              <a:srgbClr val="000000">
                <a:alpha val="8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2" name="Google Shape;292;p28"/>
          <p:cNvSpPr txBox="1"/>
          <p:nvPr/>
        </p:nvSpPr>
        <p:spPr>
          <a:xfrm>
            <a:off x="307950" y="1714259"/>
            <a:ext cx="1939519" cy="1676708"/>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900">
                <a:latin typeface="Calibri"/>
                <a:ea typeface="Calibri"/>
                <a:cs typeface="Calibri"/>
                <a:sym typeface="Calibri"/>
              </a:rPr>
              <a:t>A Title I parent meeting is required to be held yearly</a:t>
            </a:r>
            <a:endParaRPr>
              <a:latin typeface="Calibri"/>
              <a:ea typeface="Calibri"/>
              <a:cs typeface="Calibri"/>
              <a:sym typeface="Calibri"/>
            </a:endParaRPr>
          </a:p>
        </p:txBody>
      </p:sp>
      <p:sp>
        <p:nvSpPr>
          <p:cNvPr id="293" name="Google Shape;293;p28"/>
          <p:cNvSpPr/>
          <p:nvPr/>
        </p:nvSpPr>
        <p:spPr>
          <a:xfrm>
            <a:off x="6895975" y="1605244"/>
            <a:ext cx="1904700" cy="1894796"/>
          </a:xfrm>
          <a:prstGeom prst="roundRect">
            <a:avLst>
              <a:gd fmla="val 16667" name="adj"/>
            </a:avLst>
          </a:prstGeom>
          <a:solidFill>
            <a:schemeClr val="dk1"/>
          </a:solidFill>
          <a:ln cap="flat" cmpd="sng" w="9525">
            <a:solidFill>
              <a:srgbClr val="000000"/>
            </a:solidFill>
            <a:prstDash val="solid"/>
            <a:round/>
            <a:headEnd len="sm" w="sm" type="none"/>
            <a:tailEnd len="sm" w="sm" type="none"/>
          </a:ln>
          <a:effectLst>
            <a:outerShdw blurRad="342900" rotWithShape="0" algn="bl" dir="4200000" dist="361950">
              <a:srgbClr val="000000">
                <a:alpha val="8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4" name="Google Shape;294;p28"/>
          <p:cNvSpPr txBox="1"/>
          <p:nvPr/>
        </p:nvSpPr>
        <p:spPr>
          <a:xfrm>
            <a:off x="6883025" y="1585275"/>
            <a:ext cx="1952400" cy="1894796"/>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00">
                <a:latin typeface="Calibri"/>
                <a:ea typeface="Calibri"/>
                <a:cs typeface="Calibri"/>
                <a:sym typeface="Calibri"/>
              </a:rPr>
              <a:t>Encourage &amp; gather p</a:t>
            </a:r>
            <a:r>
              <a:rPr lang="en" sz="1900">
                <a:latin typeface="Calibri"/>
                <a:ea typeface="Calibri"/>
                <a:cs typeface="Calibri"/>
                <a:sym typeface="Calibri"/>
              </a:rPr>
              <a:t>arent/ guardian input. </a:t>
            </a:r>
            <a:endParaRPr sz="1900">
              <a:latin typeface="Calibri"/>
              <a:ea typeface="Calibri"/>
              <a:cs typeface="Calibri"/>
              <a:sym typeface="Calibri"/>
            </a:endParaRPr>
          </a:p>
          <a:p>
            <a:pPr indent="0" lvl="0" marL="0" rtl="0" algn="ctr">
              <a:spcBef>
                <a:spcPts val="1000"/>
              </a:spcBef>
              <a:spcAft>
                <a:spcPts val="1000"/>
              </a:spcAft>
              <a:buNone/>
            </a:pPr>
            <a:r>
              <a:rPr lang="en" sz="1900">
                <a:latin typeface="Calibri"/>
                <a:ea typeface="Calibri"/>
                <a:cs typeface="Calibri"/>
                <a:sym typeface="Calibri"/>
              </a:rPr>
              <a:t>Educate, inform, &amp; work as a team.</a:t>
            </a:r>
            <a:endParaRPr>
              <a:latin typeface="Calibri"/>
              <a:ea typeface="Calibri"/>
              <a:cs typeface="Calibri"/>
              <a:sym typeface="Calibri"/>
            </a:endParaRPr>
          </a:p>
        </p:txBody>
      </p:sp>
      <p:sp>
        <p:nvSpPr>
          <p:cNvPr id="295" name="Google Shape;295;p28"/>
          <p:cNvSpPr/>
          <p:nvPr/>
        </p:nvSpPr>
        <p:spPr>
          <a:xfrm>
            <a:off x="4650813" y="1587875"/>
            <a:ext cx="1975200" cy="1691400"/>
          </a:xfrm>
          <a:prstGeom prst="roundRect">
            <a:avLst>
              <a:gd fmla="val 16667" name="adj"/>
            </a:avLst>
          </a:prstGeom>
          <a:solidFill>
            <a:schemeClr val="dk1"/>
          </a:solidFill>
          <a:ln cap="flat" cmpd="sng" w="9525">
            <a:solidFill>
              <a:srgbClr val="000000"/>
            </a:solidFill>
            <a:prstDash val="solid"/>
            <a:round/>
            <a:headEnd len="sm" w="sm" type="none"/>
            <a:tailEnd len="sm" w="sm" type="none"/>
          </a:ln>
          <a:effectLst>
            <a:outerShdw blurRad="342900" rotWithShape="0" algn="bl" dir="4200000" dist="361950">
              <a:srgbClr val="000000">
                <a:alpha val="8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6" name="Google Shape;296;p28"/>
          <p:cNvSpPr txBox="1"/>
          <p:nvPr/>
        </p:nvSpPr>
        <p:spPr>
          <a:xfrm>
            <a:off x="4596063" y="1587875"/>
            <a:ext cx="2084700" cy="157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lang="en" sz="1900">
                <a:latin typeface="Calibri"/>
                <a:ea typeface="Calibri"/>
                <a:cs typeface="Calibri"/>
                <a:sym typeface="Calibri"/>
              </a:rPr>
              <a:t>To respond to </a:t>
            </a:r>
            <a:br>
              <a:rPr lang="en" sz="1900">
                <a:latin typeface="Calibri"/>
                <a:ea typeface="Calibri"/>
                <a:cs typeface="Calibri"/>
                <a:sym typeface="Calibri"/>
              </a:rPr>
            </a:br>
            <a:r>
              <a:rPr lang="en" sz="1900">
                <a:latin typeface="Calibri"/>
                <a:ea typeface="Calibri"/>
                <a:cs typeface="Calibri"/>
                <a:sym typeface="Calibri"/>
              </a:rPr>
              <a:t>parent or </a:t>
            </a:r>
            <a:br>
              <a:rPr lang="en" sz="1900">
                <a:latin typeface="Calibri"/>
                <a:ea typeface="Calibri"/>
                <a:cs typeface="Calibri"/>
                <a:sym typeface="Calibri"/>
              </a:rPr>
            </a:br>
            <a:r>
              <a:rPr lang="en" sz="1900">
                <a:latin typeface="Calibri"/>
                <a:ea typeface="Calibri"/>
                <a:cs typeface="Calibri"/>
                <a:sym typeface="Calibri"/>
              </a:rPr>
              <a:t>guardian </a:t>
            </a:r>
            <a:br>
              <a:rPr lang="en" sz="1900">
                <a:latin typeface="Calibri"/>
                <a:ea typeface="Calibri"/>
                <a:cs typeface="Calibri"/>
                <a:sym typeface="Calibri"/>
              </a:rPr>
            </a:br>
            <a:r>
              <a:rPr lang="en" sz="1900">
                <a:latin typeface="Calibri"/>
                <a:ea typeface="Calibri"/>
                <a:cs typeface="Calibri"/>
                <a:sym typeface="Calibri"/>
              </a:rPr>
              <a:t>questions and</a:t>
            </a:r>
            <a:br>
              <a:rPr lang="en" sz="1900">
                <a:latin typeface="Calibri"/>
                <a:ea typeface="Calibri"/>
                <a:cs typeface="Calibri"/>
                <a:sym typeface="Calibri"/>
              </a:rPr>
            </a:br>
            <a:r>
              <a:rPr lang="en" sz="1900">
                <a:latin typeface="Calibri"/>
                <a:ea typeface="Calibri"/>
                <a:cs typeface="Calibri"/>
                <a:sym typeface="Calibri"/>
              </a:rPr>
              <a:t>suggestions</a:t>
            </a:r>
            <a:endParaRPr>
              <a:latin typeface="Calibri"/>
              <a:ea typeface="Calibri"/>
              <a:cs typeface="Calibri"/>
              <a:sym typeface="Calibri"/>
            </a:endParaRPr>
          </a:p>
        </p:txBody>
      </p:sp>
      <p:sp>
        <p:nvSpPr>
          <p:cNvPr id="297" name="Google Shape;297;p28"/>
          <p:cNvSpPr/>
          <p:nvPr/>
        </p:nvSpPr>
        <p:spPr>
          <a:xfrm rot="10800000">
            <a:off x="6756960" y="3462100"/>
            <a:ext cx="2182740" cy="1567575"/>
          </a:xfrm>
          <a:prstGeom prst="flowChartOffpageConnector">
            <a:avLst/>
          </a:prstGeom>
          <a:gradFill>
            <a:gsLst>
              <a:gs pos="0">
                <a:schemeClr val="accent3"/>
              </a:gs>
              <a:gs pos="29000">
                <a:srgbClr val="FFD966"/>
              </a:gs>
              <a:gs pos="64000">
                <a:srgbClr val="FFF7DE"/>
              </a:gs>
              <a:gs pos="100000">
                <a:srgbClr val="FFFBD7"/>
              </a:gs>
            </a:gsLst>
            <a:lin ang="5400012" scaled="0"/>
          </a:gradFill>
          <a:ln cap="flat" cmpd="sng" w="9525">
            <a:solidFill>
              <a:srgbClr val="B6D7A8"/>
            </a:solidFill>
            <a:prstDash val="solid"/>
            <a:round/>
            <a:headEnd len="sm" w="sm" type="none"/>
            <a:tailEnd len="sm" w="sm" type="none"/>
          </a:ln>
          <a:effectLst>
            <a:outerShdw blurRad="971550" rotWithShape="0" algn="bl" dist="9525">
              <a:srgbClr val="000000">
                <a:alpha val="9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8" name="Google Shape;298;p28"/>
          <p:cNvSpPr/>
          <p:nvPr/>
        </p:nvSpPr>
        <p:spPr>
          <a:xfrm rot="10800000">
            <a:off x="4547050" y="3186825"/>
            <a:ext cx="2221150" cy="1842850"/>
          </a:xfrm>
          <a:prstGeom prst="flowChartOffpageConnector">
            <a:avLst/>
          </a:prstGeom>
          <a:gradFill>
            <a:gsLst>
              <a:gs pos="0">
                <a:schemeClr val="accent3"/>
              </a:gs>
              <a:gs pos="29000">
                <a:srgbClr val="FFD966"/>
              </a:gs>
              <a:gs pos="64000">
                <a:srgbClr val="FFF7DE"/>
              </a:gs>
              <a:gs pos="100000">
                <a:srgbClr val="FFFBD7"/>
              </a:gs>
            </a:gsLst>
            <a:lin ang="5400012" scaled="0"/>
          </a:gradFill>
          <a:ln cap="flat" cmpd="sng" w="9525">
            <a:solidFill>
              <a:srgbClr val="B6D7A8"/>
            </a:solidFill>
            <a:prstDash val="solid"/>
            <a:round/>
            <a:headEnd len="sm" w="sm" type="none"/>
            <a:tailEnd len="sm" w="sm" type="none"/>
          </a:ln>
          <a:effectLst>
            <a:outerShdw blurRad="971550" rotWithShape="0" algn="bl" dist="9525">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9" name="Google Shape;299;p28"/>
          <p:cNvSpPr/>
          <p:nvPr/>
        </p:nvSpPr>
        <p:spPr>
          <a:xfrm rot="10800000">
            <a:off x="2388500" y="3368750"/>
            <a:ext cx="2182750" cy="1660925"/>
          </a:xfrm>
          <a:prstGeom prst="flowChartOffpageConnector">
            <a:avLst/>
          </a:prstGeom>
          <a:gradFill>
            <a:gsLst>
              <a:gs pos="0">
                <a:schemeClr val="accent3"/>
              </a:gs>
              <a:gs pos="29000">
                <a:srgbClr val="FFD966"/>
              </a:gs>
              <a:gs pos="64000">
                <a:srgbClr val="FFF7DE"/>
              </a:gs>
              <a:gs pos="100000">
                <a:srgbClr val="FFFBD7"/>
              </a:gs>
            </a:gsLst>
            <a:lin ang="5400012" scaled="0"/>
          </a:gradFill>
          <a:ln cap="flat" cmpd="sng" w="9525">
            <a:solidFill>
              <a:srgbClr val="B6D7A8"/>
            </a:solidFill>
            <a:prstDash val="solid"/>
            <a:round/>
            <a:headEnd len="sm" w="sm" type="none"/>
            <a:tailEnd len="sm" w="sm" type="none"/>
          </a:ln>
          <a:effectLst>
            <a:outerShdw blurRad="971550" rotWithShape="0" algn="bl" dist="9525">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0" name="Google Shape;300;p28"/>
          <p:cNvSpPr/>
          <p:nvPr/>
        </p:nvSpPr>
        <p:spPr>
          <a:xfrm rot="10800000">
            <a:off x="204300" y="3161350"/>
            <a:ext cx="2182750" cy="1868325"/>
          </a:xfrm>
          <a:prstGeom prst="flowChartOffpageConnector">
            <a:avLst/>
          </a:prstGeom>
          <a:gradFill>
            <a:gsLst>
              <a:gs pos="0">
                <a:schemeClr val="accent3"/>
              </a:gs>
              <a:gs pos="29000">
                <a:srgbClr val="FFD966"/>
              </a:gs>
              <a:gs pos="64000">
                <a:srgbClr val="FFF7DE"/>
              </a:gs>
              <a:gs pos="100000">
                <a:srgbClr val="FFFBD7"/>
              </a:gs>
            </a:gsLst>
            <a:lin ang="5400012" scaled="0"/>
          </a:gradFill>
          <a:ln cap="flat" cmpd="sng" w="9525">
            <a:solidFill>
              <a:srgbClr val="B6D7A8"/>
            </a:solidFill>
            <a:prstDash val="solid"/>
            <a:round/>
            <a:headEnd len="sm" w="sm" type="none"/>
            <a:tailEnd len="sm" w="sm" type="none"/>
          </a:ln>
          <a:effectLst>
            <a:outerShdw blurRad="971550" rotWithShape="0" algn="bl" dist="9525">
              <a:srgbClr val="000000">
                <a:alpha val="9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1" name="Google Shape;301;p28"/>
          <p:cNvSpPr/>
          <p:nvPr/>
        </p:nvSpPr>
        <p:spPr>
          <a:xfrm>
            <a:off x="204325" y="1476425"/>
            <a:ext cx="8735400" cy="108900"/>
          </a:xfrm>
          <a:prstGeom prst="rect">
            <a:avLst/>
          </a:prstGeom>
          <a:solidFill>
            <a:srgbClr val="0B7743"/>
          </a:solidFill>
          <a:ln>
            <a:noFill/>
          </a:ln>
          <a:effectLst>
            <a:outerShdw blurRad="385763" rotWithShape="0" algn="bl" dir="7380000" dist="85725">
              <a:srgbClr val="0B7743"/>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2" name="Google Shape;302;p28"/>
          <p:cNvSpPr/>
          <p:nvPr/>
        </p:nvSpPr>
        <p:spPr>
          <a:xfrm>
            <a:off x="204300" y="192700"/>
            <a:ext cx="8735400" cy="1142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3" name="Google Shape;303;p28"/>
          <p:cNvSpPr txBox="1"/>
          <p:nvPr>
            <p:ph type="title"/>
          </p:nvPr>
        </p:nvSpPr>
        <p:spPr>
          <a:xfrm>
            <a:off x="183750" y="147650"/>
            <a:ext cx="8776800" cy="1242000"/>
          </a:xfrm>
          <a:prstGeom prst="rect">
            <a:avLst/>
          </a:prstGeom>
          <a:solidFill>
            <a:srgbClr val="20353E"/>
          </a:solidFill>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b="1" lang="en" sz="3400">
                <a:solidFill>
                  <a:srgbClr val="0CCC7C"/>
                </a:solidFill>
              </a:rPr>
              <a:t>Purpose of the</a:t>
            </a:r>
            <a:endParaRPr b="1" sz="3400">
              <a:solidFill>
                <a:srgbClr val="0CCC7C"/>
              </a:solidFill>
            </a:endParaRPr>
          </a:p>
          <a:p>
            <a:pPr indent="0" lvl="0" marL="0" rtl="0" algn="ctr">
              <a:spcBef>
                <a:spcPts val="0"/>
              </a:spcBef>
              <a:spcAft>
                <a:spcPts val="0"/>
              </a:spcAft>
              <a:buNone/>
            </a:pPr>
            <a:r>
              <a:rPr b="1" lang="en" sz="3400">
                <a:solidFill>
                  <a:srgbClr val="0CCC7C"/>
                </a:solidFill>
              </a:rPr>
              <a:t>Annual Parent Meeting</a:t>
            </a:r>
            <a:endParaRPr b="1" sz="3400">
              <a:solidFill>
                <a:srgbClr val="0CCC7C"/>
              </a:solidFill>
            </a:endParaRPr>
          </a:p>
        </p:txBody>
      </p:sp>
      <p:sp>
        <p:nvSpPr>
          <p:cNvPr id="304" name="Google Shape;304;p28"/>
          <p:cNvSpPr txBox="1"/>
          <p:nvPr/>
        </p:nvSpPr>
        <p:spPr>
          <a:xfrm>
            <a:off x="204300" y="4143375"/>
            <a:ext cx="8735400" cy="886500"/>
          </a:xfrm>
          <a:prstGeom prst="rect">
            <a:avLst/>
          </a:prstGeom>
          <a:solidFill>
            <a:srgbClr val="033F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EE05E"/>
                </a:solidFill>
                <a:latin typeface="Nunito"/>
                <a:ea typeface="Nunito"/>
                <a:cs typeface="Nunito"/>
                <a:sym typeface="Nunito"/>
              </a:rPr>
              <a:t>The goal of Title I is for every child to have a higher quality of education.</a:t>
            </a:r>
            <a:endParaRPr b="1" sz="1900">
              <a:solidFill>
                <a:srgbClr val="FEE05E"/>
              </a:solidFill>
              <a:latin typeface="Nunito"/>
              <a:ea typeface="Nunito"/>
              <a:cs typeface="Nunito"/>
              <a:sym typeface="Nunito"/>
            </a:endParaRPr>
          </a:p>
        </p:txBody>
      </p:sp>
      <p:pic>
        <p:nvPicPr>
          <p:cNvPr id="305" name="Google Shape;305;p28" title="slide 4 purpose 20260911-150330.mp3">
            <a:hlinkClick r:id="rId3"/>
          </p:cNvPr>
          <p:cNvPicPr preferRelativeResize="0"/>
          <p:nvPr/>
        </p:nvPicPr>
        <p:blipFill>
          <a:blip r:embed="rId4">
            <a:alphaModFix/>
          </a:blip>
          <a:stretch>
            <a:fillRect/>
          </a:stretch>
        </p:blipFill>
        <p:spPr>
          <a:xfrm>
            <a:off x="8366200" y="14765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29"/>
          <p:cNvPicPr preferRelativeResize="0"/>
          <p:nvPr/>
        </p:nvPicPr>
        <p:blipFill rotWithShape="1">
          <a:blip r:embed="rId3">
            <a:alphaModFix amt="29000"/>
          </a:blip>
          <a:srcRect b="3480" l="7444" r="10930" t="16527"/>
          <a:stretch/>
        </p:blipFill>
        <p:spPr>
          <a:xfrm>
            <a:off x="187550" y="209725"/>
            <a:ext cx="8731251" cy="4736050"/>
          </a:xfrm>
          <a:prstGeom prst="rect">
            <a:avLst/>
          </a:prstGeom>
          <a:noFill/>
          <a:ln>
            <a:noFill/>
          </a:ln>
        </p:spPr>
      </p:pic>
      <p:sp>
        <p:nvSpPr>
          <p:cNvPr id="311" name="Google Shape;311;p29"/>
          <p:cNvSpPr txBox="1"/>
          <p:nvPr>
            <p:ph type="title"/>
          </p:nvPr>
        </p:nvSpPr>
        <p:spPr>
          <a:xfrm>
            <a:off x="213075" y="209725"/>
            <a:ext cx="3095100" cy="71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500">
                <a:solidFill>
                  <a:srgbClr val="0B7743"/>
                </a:solidFill>
              </a:rPr>
              <a:t>What is Title I?</a:t>
            </a:r>
            <a:endParaRPr b="1" sz="2500">
              <a:solidFill>
                <a:srgbClr val="0B7743"/>
              </a:solidFill>
            </a:endParaRPr>
          </a:p>
        </p:txBody>
      </p:sp>
      <p:cxnSp>
        <p:nvCxnSpPr>
          <p:cNvPr id="312" name="Google Shape;312;p29"/>
          <p:cNvCxnSpPr/>
          <p:nvPr/>
        </p:nvCxnSpPr>
        <p:spPr>
          <a:xfrm rot="10800000">
            <a:off x="2816925" y="2224150"/>
            <a:ext cx="1687500" cy="478500"/>
          </a:xfrm>
          <a:prstGeom prst="straightConnector1">
            <a:avLst/>
          </a:prstGeom>
          <a:noFill/>
          <a:ln cap="flat" cmpd="sng" w="80850">
            <a:solidFill>
              <a:srgbClr val="233A44"/>
            </a:solidFill>
            <a:prstDash val="solid"/>
            <a:round/>
            <a:headEnd len="med" w="med" type="none"/>
            <a:tailEnd len="med" w="med" type="none"/>
          </a:ln>
        </p:spPr>
      </p:cxnSp>
      <p:cxnSp>
        <p:nvCxnSpPr>
          <p:cNvPr id="313" name="Google Shape;313;p29"/>
          <p:cNvCxnSpPr/>
          <p:nvPr/>
        </p:nvCxnSpPr>
        <p:spPr>
          <a:xfrm flipH="1" rot="10800000">
            <a:off x="4515700" y="1774150"/>
            <a:ext cx="1881900" cy="906000"/>
          </a:xfrm>
          <a:prstGeom prst="straightConnector1">
            <a:avLst/>
          </a:prstGeom>
          <a:noFill/>
          <a:ln cap="flat" cmpd="sng" w="80850">
            <a:solidFill>
              <a:srgbClr val="233A44"/>
            </a:solidFill>
            <a:prstDash val="solid"/>
            <a:round/>
            <a:headEnd len="med" w="med" type="none"/>
            <a:tailEnd len="med" w="med" type="none"/>
          </a:ln>
        </p:spPr>
      </p:cxnSp>
      <p:cxnSp>
        <p:nvCxnSpPr>
          <p:cNvPr id="314" name="Google Shape;314;p29"/>
          <p:cNvCxnSpPr/>
          <p:nvPr/>
        </p:nvCxnSpPr>
        <p:spPr>
          <a:xfrm rot="10800000">
            <a:off x="4493150" y="2713926"/>
            <a:ext cx="1020600" cy="1333500"/>
          </a:xfrm>
          <a:prstGeom prst="straightConnector1">
            <a:avLst/>
          </a:prstGeom>
          <a:noFill/>
          <a:ln cap="flat" cmpd="sng" w="80850">
            <a:solidFill>
              <a:srgbClr val="233A44"/>
            </a:solidFill>
            <a:prstDash val="solid"/>
            <a:round/>
            <a:headEnd len="med" w="med" type="none"/>
            <a:tailEnd len="med" w="med" type="none"/>
          </a:ln>
        </p:spPr>
      </p:cxnSp>
      <p:cxnSp>
        <p:nvCxnSpPr>
          <p:cNvPr id="315" name="Google Shape;315;p29"/>
          <p:cNvCxnSpPr/>
          <p:nvPr/>
        </p:nvCxnSpPr>
        <p:spPr>
          <a:xfrm flipH="1">
            <a:off x="3422200" y="2725175"/>
            <a:ext cx="1093500" cy="1289700"/>
          </a:xfrm>
          <a:prstGeom prst="straightConnector1">
            <a:avLst/>
          </a:prstGeom>
          <a:noFill/>
          <a:ln cap="flat" cmpd="sng" w="80850">
            <a:solidFill>
              <a:srgbClr val="233A44"/>
            </a:solidFill>
            <a:prstDash val="solid"/>
            <a:round/>
            <a:headEnd len="med" w="med" type="none"/>
            <a:tailEnd len="med" w="med" type="none"/>
          </a:ln>
        </p:spPr>
      </p:cxnSp>
      <p:cxnSp>
        <p:nvCxnSpPr>
          <p:cNvPr id="316" name="Google Shape;316;p29"/>
          <p:cNvCxnSpPr>
            <a:endCxn id="317" idx="0"/>
          </p:cNvCxnSpPr>
          <p:nvPr/>
        </p:nvCxnSpPr>
        <p:spPr>
          <a:xfrm>
            <a:off x="4495475" y="1245725"/>
            <a:ext cx="2100" cy="869100"/>
          </a:xfrm>
          <a:prstGeom prst="straightConnector1">
            <a:avLst/>
          </a:prstGeom>
          <a:noFill/>
          <a:ln cap="flat" cmpd="sng" w="80850">
            <a:solidFill>
              <a:srgbClr val="233A44"/>
            </a:solidFill>
            <a:prstDash val="solid"/>
            <a:round/>
            <a:headEnd len="med" w="med" type="none"/>
            <a:tailEnd len="med" w="med" type="none"/>
          </a:ln>
        </p:spPr>
      </p:cxnSp>
      <p:sp>
        <p:nvSpPr>
          <p:cNvPr id="318" name="Google Shape;318;p29"/>
          <p:cNvSpPr/>
          <p:nvPr/>
        </p:nvSpPr>
        <p:spPr>
          <a:xfrm>
            <a:off x="3292572" y="425630"/>
            <a:ext cx="2410200" cy="1340700"/>
          </a:xfrm>
          <a:prstGeom prst="roundRect">
            <a:avLst>
              <a:gd fmla="val 16667" name="adj"/>
            </a:avLst>
          </a:prstGeom>
          <a:solidFill>
            <a:schemeClr val="accent1"/>
          </a:solidFill>
          <a:ln cap="flat" cmpd="sng" w="10100">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t/>
            </a:r>
            <a:endParaRPr sz="1486">
              <a:latin typeface="Calibri"/>
              <a:ea typeface="Calibri"/>
              <a:cs typeface="Calibri"/>
              <a:sym typeface="Calibri"/>
            </a:endParaRPr>
          </a:p>
        </p:txBody>
      </p:sp>
      <p:sp>
        <p:nvSpPr>
          <p:cNvPr id="319" name="Google Shape;319;p29"/>
          <p:cNvSpPr txBox="1"/>
          <p:nvPr/>
        </p:nvSpPr>
        <p:spPr>
          <a:xfrm>
            <a:off x="3308170" y="450778"/>
            <a:ext cx="2379000" cy="1290600"/>
          </a:xfrm>
          <a:prstGeom prst="rect">
            <a:avLst/>
          </a:prstGeom>
          <a:noFill/>
          <a:ln>
            <a:noFill/>
          </a:ln>
        </p:spPr>
        <p:txBody>
          <a:bodyPr anchorCtr="0" anchor="t" bIns="97000" lIns="97000" spcFirstLastPara="1" rIns="97000" wrap="square" tIns="97000">
            <a:noAutofit/>
          </a:bodyPr>
          <a:lstStyle/>
          <a:p>
            <a:pPr indent="0" lvl="0" marL="0" rtl="0" algn="ctr">
              <a:lnSpc>
                <a:spcPct val="115000"/>
              </a:lnSpc>
              <a:spcBef>
                <a:spcPts val="0"/>
              </a:spcBef>
              <a:spcAft>
                <a:spcPts val="0"/>
              </a:spcAft>
              <a:buNone/>
            </a:pPr>
            <a:r>
              <a:rPr lang="en" sz="1592">
                <a:solidFill>
                  <a:schemeClr val="dk1"/>
                </a:solidFill>
                <a:latin typeface="Calibri"/>
                <a:ea typeface="Calibri"/>
                <a:cs typeface="Calibri"/>
                <a:sym typeface="Calibri"/>
              </a:rPr>
              <a:t>One of the oldest and largest federal programs that supports elementary and secondary education.</a:t>
            </a:r>
            <a:endParaRPr sz="1592">
              <a:solidFill>
                <a:schemeClr val="dk1"/>
              </a:solidFill>
              <a:latin typeface="Calibri"/>
              <a:ea typeface="Calibri"/>
              <a:cs typeface="Calibri"/>
              <a:sym typeface="Calibri"/>
            </a:endParaRPr>
          </a:p>
          <a:p>
            <a:pPr indent="0" lvl="0" marL="0" rtl="0" algn="ctr">
              <a:spcBef>
                <a:spcPts val="1061"/>
              </a:spcBef>
              <a:spcAft>
                <a:spcPts val="0"/>
              </a:spcAft>
              <a:buNone/>
            </a:pPr>
            <a:r>
              <a:t/>
            </a:r>
            <a:endParaRPr sz="1486">
              <a:latin typeface="Calibri"/>
              <a:ea typeface="Calibri"/>
              <a:cs typeface="Calibri"/>
              <a:sym typeface="Calibri"/>
            </a:endParaRPr>
          </a:p>
        </p:txBody>
      </p:sp>
      <p:sp>
        <p:nvSpPr>
          <p:cNvPr id="317" name="Google Shape;317;p29"/>
          <p:cNvSpPr/>
          <p:nvPr/>
        </p:nvSpPr>
        <p:spPr>
          <a:xfrm>
            <a:off x="3634625" y="2114825"/>
            <a:ext cx="1725900" cy="1290600"/>
          </a:xfrm>
          <a:prstGeom prst="rect">
            <a:avLst/>
          </a:prstGeom>
          <a:solidFill>
            <a:srgbClr val="033F38"/>
          </a:solidFill>
          <a:ln cap="flat" cmpd="sng" w="2857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rPr b="1" lang="en" sz="3047">
                <a:solidFill>
                  <a:srgbClr val="FFFBD7"/>
                </a:solidFill>
                <a:latin typeface="Calibri"/>
                <a:ea typeface="Calibri"/>
                <a:cs typeface="Calibri"/>
                <a:sym typeface="Calibri"/>
              </a:rPr>
              <a:t>Title I</a:t>
            </a:r>
            <a:endParaRPr b="1" sz="3047">
              <a:solidFill>
                <a:srgbClr val="FFFBD7"/>
              </a:solidFill>
              <a:latin typeface="Calibri"/>
              <a:ea typeface="Calibri"/>
              <a:cs typeface="Calibri"/>
              <a:sym typeface="Calibri"/>
            </a:endParaRPr>
          </a:p>
        </p:txBody>
      </p:sp>
      <p:sp>
        <p:nvSpPr>
          <p:cNvPr id="320" name="Google Shape;320;p29"/>
          <p:cNvSpPr/>
          <p:nvPr/>
        </p:nvSpPr>
        <p:spPr>
          <a:xfrm>
            <a:off x="422180" y="1489493"/>
            <a:ext cx="2410200" cy="1340700"/>
          </a:xfrm>
          <a:prstGeom prst="roundRect">
            <a:avLst>
              <a:gd fmla="val 16667" name="adj"/>
            </a:avLst>
          </a:prstGeom>
          <a:solidFill>
            <a:schemeClr val="accent1"/>
          </a:solidFill>
          <a:ln cap="flat" cmpd="sng" w="10100">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t/>
            </a:r>
            <a:endParaRPr sz="1486">
              <a:solidFill>
                <a:schemeClr val="dk1"/>
              </a:solidFill>
              <a:latin typeface="Calibri"/>
              <a:ea typeface="Calibri"/>
              <a:cs typeface="Calibri"/>
              <a:sym typeface="Calibri"/>
            </a:endParaRPr>
          </a:p>
        </p:txBody>
      </p:sp>
      <p:sp>
        <p:nvSpPr>
          <p:cNvPr id="321" name="Google Shape;321;p29"/>
          <p:cNvSpPr txBox="1"/>
          <p:nvPr/>
        </p:nvSpPr>
        <p:spPr>
          <a:xfrm>
            <a:off x="437779" y="1489493"/>
            <a:ext cx="2379000" cy="1340700"/>
          </a:xfrm>
          <a:prstGeom prst="rect">
            <a:avLst/>
          </a:prstGeom>
          <a:noFill/>
          <a:ln>
            <a:noFill/>
          </a:ln>
        </p:spPr>
        <p:txBody>
          <a:bodyPr anchorCtr="0" anchor="t" bIns="97000" lIns="97000" spcFirstLastPara="1" rIns="97000" wrap="square" tIns="97000">
            <a:noAutofit/>
          </a:bodyPr>
          <a:lstStyle/>
          <a:p>
            <a:pPr indent="0" lvl="0" marL="0" rtl="0" algn="ctr">
              <a:lnSpc>
                <a:spcPct val="115000"/>
              </a:lnSpc>
              <a:spcBef>
                <a:spcPts val="0"/>
              </a:spcBef>
              <a:spcAft>
                <a:spcPts val="1061"/>
              </a:spcAft>
              <a:buNone/>
            </a:pPr>
            <a:r>
              <a:rPr lang="en" sz="1592">
                <a:solidFill>
                  <a:schemeClr val="dk1"/>
                </a:solidFill>
                <a:latin typeface="Calibri"/>
                <a:ea typeface="Calibri"/>
                <a:cs typeface="Calibri"/>
                <a:sym typeface="Calibri"/>
              </a:rPr>
              <a:t>Helps underprivileged and/or underperforming children meet challenging state academic standards.</a:t>
            </a:r>
            <a:endParaRPr sz="1486">
              <a:solidFill>
                <a:schemeClr val="dk1"/>
              </a:solidFill>
              <a:latin typeface="Calibri"/>
              <a:ea typeface="Calibri"/>
              <a:cs typeface="Calibri"/>
              <a:sym typeface="Calibri"/>
            </a:endParaRPr>
          </a:p>
        </p:txBody>
      </p:sp>
      <p:sp>
        <p:nvSpPr>
          <p:cNvPr id="322" name="Google Shape;322;p29"/>
          <p:cNvSpPr/>
          <p:nvPr/>
        </p:nvSpPr>
        <p:spPr>
          <a:xfrm>
            <a:off x="1027388" y="3377170"/>
            <a:ext cx="2410200" cy="1340700"/>
          </a:xfrm>
          <a:prstGeom prst="roundRect">
            <a:avLst>
              <a:gd fmla="val 16667" name="adj"/>
            </a:avLst>
          </a:prstGeom>
          <a:solidFill>
            <a:schemeClr val="accent1"/>
          </a:solidFill>
          <a:ln cap="flat" cmpd="sng" w="10100">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t/>
            </a:r>
            <a:endParaRPr sz="1486">
              <a:latin typeface="Calibri"/>
              <a:ea typeface="Calibri"/>
              <a:cs typeface="Calibri"/>
              <a:sym typeface="Calibri"/>
            </a:endParaRPr>
          </a:p>
        </p:txBody>
      </p:sp>
      <p:sp>
        <p:nvSpPr>
          <p:cNvPr id="323" name="Google Shape;323;p29"/>
          <p:cNvSpPr txBox="1"/>
          <p:nvPr/>
        </p:nvSpPr>
        <p:spPr>
          <a:xfrm>
            <a:off x="1042986" y="3522488"/>
            <a:ext cx="2379000" cy="994500"/>
          </a:xfrm>
          <a:prstGeom prst="rect">
            <a:avLst/>
          </a:prstGeom>
          <a:noFill/>
          <a:ln>
            <a:noFill/>
          </a:ln>
        </p:spPr>
        <p:txBody>
          <a:bodyPr anchorCtr="0" anchor="t" bIns="97000" lIns="97000" spcFirstLastPara="1" rIns="97000" wrap="square" tIns="97000">
            <a:noAutofit/>
          </a:bodyPr>
          <a:lstStyle/>
          <a:p>
            <a:pPr indent="0" lvl="0" marL="0" rtl="0" algn="ctr">
              <a:lnSpc>
                <a:spcPct val="115000"/>
              </a:lnSpc>
              <a:spcBef>
                <a:spcPts val="0"/>
              </a:spcBef>
              <a:spcAft>
                <a:spcPts val="1061"/>
              </a:spcAft>
              <a:buNone/>
            </a:pPr>
            <a:r>
              <a:rPr lang="en" sz="1592">
                <a:solidFill>
                  <a:schemeClr val="dk1"/>
                </a:solidFill>
                <a:latin typeface="Calibri"/>
                <a:ea typeface="Calibri"/>
                <a:cs typeface="Calibri"/>
                <a:sym typeface="Calibri"/>
              </a:rPr>
              <a:t>Funding is provided through state educational agencies to public schools.</a:t>
            </a:r>
            <a:endParaRPr sz="1592">
              <a:solidFill>
                <a:schemeClr val="dk1"/>
              </a:solidFill>
              <a:latin typeface="Calibri"/>
              <a:ea typeface="Calibri"/>
              <a:cs typeface="Calibri"/>
              <a:sym typeface="Calibri"/>
            </a:endParaRPr>
          </a:p>
        </p:txBody>
      </p:sp>
      <p:sp>
        <p:nvSpPr>
          <p:cNvPr id="324" name="Google Shape;324;p29"/>
          <p:cNvSpPr/>
          <p:nvPr/>
        </p:nvSpPr>
        <p:spPr>
          <a:xfrm>
            <a:off x="5513738" y="3377070"/>
            <a:ext cx="2938800" cy="1340700"/>
          </a:xfrm>
          <a:prstGeom prst="roundRect">
            <a:avLst>
              <a:gd fmla="val 16667" name="adj"/>
            </a:avLst>
          </a:prstGeom>
          <a:solidFill>
            <a:schemeClr val="accent1"/>
          </a:solidFill>
          <a:ln cap="flat" cmpd="sng" w="10100">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t/>
            </a:r>
            <a:endParaRPr sz="1486">
              <a:latin typeface="Calibri"/>
              <a:ea typeface="Calibri"/>
              <a:cs typeface="Calibri"/>
              <a:sym typeface="Calibri"/>
            </a:endParaRPr>
          </a:p>
        </p:txBody>
      </p:sp>
      <p:sp>
        <p:nvSpPr>
          <p:cNvPr id="325" name="Google Shape;325;p29"/>
          <p:cNvSpPr txBox="1"/>
          <p:nvPr/>
        </p:nvSpPr>
        <p:spPr>
          <a:xfrm>
            <a:off x="5630406" y="3402218"/>
            <a:ext cx="2705400" cy="1290600"/>
          </a:xfrm>
          <a:prstGeom prst="rect">
            <a:avLst/>
          </a:prstGeom>
          <a:noFill/>
          <a:ln>
            <a:noFill/>
          </a:ln>
        </p:spPr>
        <p:txBody>
          <a:bodyPr anchorCtr="0" anchor="t" bIns="97000" lIns="97000" spcFirstLastPara="1" rIns="97000" wrap="square" tIns="97000">
            <a:noAutofit/>
          </a:bodyPr>
          <a:lstStyle/>
          <a:p>
            <a:pPr indent="0" lvl="0" marL="0" rtl="0" algn="ctr">
              <a:lnSpc>
                <a:spcPct val="115000"/>
              </a:lnSpc>
              <a:spcBef>
                <a:spcPts val="0"/>
              </a:spcBef>
              <a:spcAft>
                <a:spcPts val="1061"/>
              </a:spcAft>
              <a:buNone/>
            </a:pPr>
            <a:r>
              <a:rPr lang="en" sz="1592">
                <a:solidFill>
                  <a:schemeClr val="dk1"/>
                </a:solidFill>
                <a:latin typeface="Calibri"/>
                <a:ea typeface="Calibri"/>
                <a:cs typeface="Calibri"/>
                <a:sym typeface="Calibri"/>
              </a:rPr>
              <a:t>Title I funds provide students with extra instructional support beyond the </a:t>
            </a:r>
            <a:br>
              <a:rPr lang="en" sz="1592">
                <a:solidFill>
                  <a:schemeClr val="dk1"/>
                </a:solidFill>
                <a:latin typeface="Calibri"/>
                <a:ea typeface="Calibri"/>
                <a:cs typeface="Calibri"/>
                <a:sym typeface="Calibri"/>
              </a:rPr>
            </a:br>
            <a:r>
              <a:rPr lang="en" sz="1592">
                <a:solidFill>
                  <a:schemeClr val="dk1"/>
                </a:solidFill>
                <a:latin typeface="Calibri"/>
                <a:ea typeface="Calibri"/>
                <a:cs typeface="Calibri"/>
                <a:sym typeface="Calibri"/>
              </a:rPr>
              <a:t>regular classroom.</a:t>
            </a:r>
            <a:endParaRPr sz="1592">
              <a:solidFill>
                <a:schemeClr val="dk1"/>
              </a:solidFill>
              <a:latin typeface="Calibri"/>
              <a:ea typeface="Calibri"/>
              <a:cs typeface="Calibri"/>
              <a:sym typeface="Calibri"/>
            </a:endParaRPr>
          </a:p>
        </p:txBody>
      </p:sp>
      <p:sp>
        <p:nvSpPr>
          <p:cNvPr id="326" name="Google Shape;326;p29"/>
          <p:cNvSpPr/>
          <p:nvPr/>
        </p:nvSpPr>
        <p:spPr>
          <a:xfrm>
            <a:off x="6243820" y="1072479"/>
            <a:ext cx="2478000" cy="1659900"/>
          </a:xfrm>
          <a:prstGeom prst="roundRect">
            <a:avLst>
              <a:gd fmla="val 16667" name="adj"/>
            </a:avLst>
          </a:prstGeom>
          <a:solidFill>
            <a:schemeClr val="accent1"/>
          </a:solidFill>
          <a:ln cap="flat" cmpd="sng" w="10100">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7000" lIns="97000" spcFirstLastPara="1" rIns="97000" wrap="square" tIns="97000">
            <a:noAutofit/>
          </a:bodyPr>
          <a:lstStyle/>
          <a:p>
            <a:pPr indent="0" lvl="0" marL="0" rtl="0" algn="ctr">
              <a:spcBef>
                <a:spcPts val="0"/>
              </a:spcBef>
              <a:spcAft>
                <a:spcPts val="0"/>
              </a:spcAft>
              <a:buNone/>
            </a:pPr>
            <a:r>
              <a:t/>
            </a:r>
            <a:endParaRPr sz="1486">
              <a:latin typeface="Calibri"/>
              <a:ea typeface="Calibri"/>
              <a:cs typeface="Calibri"/>
              <a:sym typeface="Calibri"/>
            </a:endParaRPr>
          </a:p>
        </p:txBody>
      </p:sp>
      <p:sp>
        <p:nvSpPr>
          <p:cNvPr id="327" name="Google Shape;327;p29"/>
          <p:cNvSpPr txBox="1"/>
          <p:nvPr/>
        </p:nvSpPr>
        <p:spPr>
          <a:xfrm>
            <a:off x="6324835" y="1072479"/>
            <a:ext cx="1806900" cy="1659900"/>
          </a:xfrm>
          <a:prstGeom prst="rect">
            <a:avLst/>
          </a:prstGeom>
          <a:noFill/>
          <a:ln>
            <a:noFill/>
          </a:ln>
        </p:spPr>
        <p:txBody>
          <a:bodyPr anchorCtr="0" anchor="t" bIns="97000" lIns="97000" spcFirstLastPara="1" rIns="97000" wrap="square" tIns="97000">
            <a:noAutofit/>
          </a:bodyPr>
          <a:lstStyle/>
          <a:p>
            <a:pPr indent="0" lvl="0" marL="0" rtl="0" algn="l">
              <a:lnSpc>
                <a:spcPct val="115000"/>
              </a:lnSpc>
              <a:spcBef>
                <a:spcPts val="0"/>
              </a:spcBef>
              <a:spcAft>
                <a:spcPts val="1061"/>
              </a:spcAft>
              <a:buNone/>
            </a:pPr>
            <a:r>
              <a:rPr lang="en" sz="1592">
                <a:solidFill>
                  <a:schemeClr val="dk1"/>
                </a:solidFill>
                <a:latin typeface="Calibri"/>
                <a:ea typeface="Calibri"/>
                <a:cs typeface="Calibri"/>
                <a:sym typeface="Calibri"/>
              </a:rPr>
              <a:t>More than 60% of schools in the </a:t>
            </a:r>
            <a:br>
              <a:rPr lang="en" sz="1592">
                <a:solidFill>
                  <a:schemeClr val="dk1"/>
                </a:solidFill>
                <a:latin typeface="Calibri"/>
                <a:ea typeface="Calibri"/>
                <a:cs typeface="Calibri"/>
                <a:sym typeface="Calibri"/>
              </a:rPr>
            </a:br>
            <a:r>
              <a:rPr lang="en" sz="1592">
                <a:solidFill>
                  <a:schemeClr val="dk1"/>
                </a:solidFill>
                <a:latin typeface="Calibri"/>
                <a:ea typeface="Calibri"/>
                <a:cs typeface="Calibri"/>
                <a:sym typeface="Calibri"/>
              </a:rPr>
              <a:t>USA received </a:t>
            </a:r>
            <a:br>
              <a:rPr lang="en" sz="1592">
                <a:solidFill>
                  <a:schemeClr val="dk1"/>
                </a:solidFill>
                <a:latin typeface="Calibri"/>
                <a:ea typeface="Calibri"/>
                <a:cs typeface="Calibri"/>
                <a:sym typeface="Calibri"/>
              </a:rPr>
            </a:br>
            <a:r>
              <a:rPr lang="en" sz="1592">
                <a:solidFill>
                  <a:schemeClr val="dk1"/>
                </a:solidFill>
                <a:latin typeface="Calibri"/>
                <a:ea typeface="Calibri"/>
                <a:cs typeface="Calibri"/>
                <a:sym typeface="Calibri"/>
              </a:rPr>
              <a:t>some sort of </a:t>
            </a:r>
            <a:br>
              <a:rPr lang="en" sz="1592">
                <a:solidFill>
                  <a:schemeClr val="dk1"/>
                </a:solidFill>
                <a:latin typeface="Calibri"/>
                <a:ea typeface="Calibri"/>
                <a:cs typeface="Calibri"/>
                <a:sym typeface="Calibri"/>
              </a:rPr>
            </a:br>
            <a:r>
              <a:rPr lang="en" sz="1592">
                <a:solidFill>
                  <a:schemeClr val="dk1"/>
                </a:solidFill>
                <a:latin typeface="Calibri"/>
                <a:ea typeface="Calibri"/>
                <a:cs typeface="Calibri"/>
                <a:sym typeface="Calibri"/>
              </a:rPr>
              <a:t>Title I funding.</a:t>
            </a:r>
            <a:endParaRPr sz="1486">
              <a:solidFill>
                <a:schemeClr val="dk1"/>
              </a:solidFill>
              <a:latin typeface="Calibri"/>
              <a:ea typeface="Calibri"/>
              <a:cs typeface="Calibri"/>
              <a:sym typeface="Calibri"/>
            </a:endParaRPr>
          </a:p>
        </p:txBody>
      </p:sp>
      <p:grpSp>
        <p:nvGrpSpPr>
          <p:cNvPr id="328" name="Google Shape;328;p29"/>
          <p:cNvGrpSpPr/>
          <p:nvPr/>
        </p:nvGrpSpPr>
        <p:grpSpPr>
          <a:xfrm>
            <a:off x="7663335" y="1497728"/>
            <a:ext cx="873126" cy="869077"/>
            <a:chOff x="7332729" y="1513350"/>
            <a:chExt cx="1035000" cy="1030200"/>
          </a:xfrm>
        </p:grpSpPr>
        <p:pic>
          <p:nvPicPr>
            <p:cNvPr id="329" name="Google Shape;329;p29"/>
            <p:cNvPicPr preferRelativeResize="0"/>
            <p:nvPr/>
          </p:nvPicPr>
          <p:blipFill rotWithShape="1">
            <a:blip r:embed="rId4">
              <a:alphaModFix/>
            </a:blip>
            <a:srcRect b="4502" l="4075" r="4359" t="4357"/>
            <a:stretch/>
          </p:blipFill>
          <p:spPr>
            <a:xfrm>
              <a:off x="7332729" y="1513350"/>
              <a:ext cx="1035000" cy="1030200"/>
            </a:xfrm>
            <a:prstGeom prst="ellipse">
              <a:avLst/>
            </a:prstGeom>
            <a:noFill/>
            <a:ln>
              <a:noFill/>
            </a:ln>
          </p:spPr>
        </p:pic>
        <p:sp>
          <p:nvSpPr>
            <p:cNvPr id="330" name="Google Shape;330;p29"/>
            <p:cNvSpPr/>
            <p:nvPr/>
          </p:nvSpPr>
          <p:spPr>
            <a:xfrm>
              <a:off x="7680375" y="1927350"/>
              <a:ext cx="347700" cy="226500"/>
            </a:xfrm>
            <a:prstGeom prst="rect">
              <a:avLst/>
            </a:prstGeom>
            <a:solidFill>
              <a:srgbClr val="ECEDED"/>
            </a:solidFill>
            <a:ln>
              <a:noFill/>
            </a:ln>
          </p:spPr>
          <p:txBody>
            <a:bodyPr anchorCtr="0" anchor="ctr" bIns="77125" lIns="77125" spcFirstLastPara="1" rIns="77125" wrap="square" tIns="77125">
              <a:noAutofit/>
            </a:bodyPr>
            <a:lstStyle/>
            <a:p>
              <a:pPr indent="0" lvl="0" marL="0" rtl="0" algn="ctr">
                <a:spcBef>
                  <a:spcPts val="0"/>
                </a:spcBef>
                <a:spcAft>
                  <a:spcPts val="0"/>
                </a:spcAft>
                <a:buNone/>
              </a:pPr>
              <a:r>
                <a:t/>
              </a:r>
              <a:endParaRPr sz="1181">
                <a:latin typeface="Calibri"/>
                <a:ea typeface="Calibri"/>
                <a:cs typeface="Calibri"/>
                <a:sym typeface="Calibri"/>
              </a:endParaRPr>
            </a:p>
          </p:txBody>
        </p:sp>
        <p:sp>
          <p:nvSpPr>
            <p:cNvPr id="331" name="Google Shape;331;p29"/>
            <p:cNvSpPr txBox="1"/>
            <p:nvPr/>
          </p:nvSpPr>
          <p:spPr>
            <a:xfrm>
              <a:off x="7513725" y="1817250"/>
              <a:ext cx="681000" cy="422400"/>
            </a:xfrm>
            <a:prstGeom prst="rect">
              <a:avLst/>
            </a:prstGeom>
            <a:noFill/>
            <a:ln>
              <a:noFill/>
            </a:ln>
          </p:spPr>
          <p:txBody>
            <a:bodyPr anchorCtr="0" anchor="ctr" bIns="77125" lIns="77125" spcFirstLastPara="1" rIns="77125" wrap="square" tIns="77125">
              <a:noAutofit/>
            </a:bodyPr>
            <a:lstStyle/>
            <a:p>
              <a:pPr indent="0" lvl="0" marL="0" rtl="0" algn="ctr">
                <a:spcBef>
                  <a:spcPts val="0"/>
                </a:spcBef>
                <a:spcAft>
                  <a:spcPts val="0"/>
                </a:spcAft>
                <a:buNone/>
              </a:pPr>
              <a:r>
                <a:rPr b="1" lang="en" sz="1519">
                  <a:solidFill>
                    <a:srgbClr val="3499D6"/>
                  </a:solidFill>
                  <a:latin typeface="Nunito"/>
                  <a:ea typeface="Nunito"/>
                  <a:cs typeface="Nunito"/>
                  <a:sym typeface="Nunito"/>
                </a:rPr>
                <a:t>60%</a:t>
              </a:r>
              <a:endParaRPr b="1" sz="1519">
                <a:solidFill>
                  <a:srgbClr val="3499D6"/>
                </a:solidFill>
                <a:latin typeface="Nunito"/>
                <a:ea typeface="Nunito"/>
                <a:cs typeface="Nunito"/>
                <a:sym typeface="Nunito"/>
              </a:endParaRPr>
            </a:p>
          </p:txBody>
        </p:sp>
      </p:grpSp>
      <p:pic>
        <p:nvPicPr>
          <p:cNvPr id="332" name="Google Shape;332;p29" title="slide 5 what is title I 20260911-150324.mp3">
            <a:hlinkClick r:id="rId5"/>
          </p:cNvPr>
          <p:cNvPicPr preferRelativeResize="0"/>
          <p:nvPr/>
        </p:nvPicPr>
        <p:blipFill>
          <a:blip r:embed="rId6">
            <a:alphaModFix/>
          </a:blip>
          <a:stretch>
            <a:fillRect/>
          </a:stretch>
        </p:blipFill>
        <p:spPr>
          <a:xfrm>
            <a:off x="8335800" y="2097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0"/>
          <p:cNvSpPr/>
          <p:nvPr/>
        </p:nvSpPr>
        <p:spPr>
          <a:xfrm>
            <a:off x="201300" y="190500"/>
            <a:ext cx="8741400" cy="4762500"/>
          </a:xfrm>
          <a:prstGeom prst="rect">
            <a:avLst/>
          </a:prstGeom>
          <a:gradFill>
            <a:gsLst>
              <a:gs pos="0">
                <a:schemeClr val="dk1"/>
              </a:gs>
              <a:gs pos="0">
                <a:schemeClr val="accent1"/>
              </a:gs>
              <a:gs pos="17000">
                <a:srgbClr val="D9EAD3"/>
              </a:gs>
              <a:gs pos="87000">
                <a:srgbClr val="D9EAD3"/>
              </a:gs>
              <a:gs pos="100000">
                <a:schemeClr val="accent1"/>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38" name="Google Shape;338;p30"/>
          <p:cNvPicPr preferRelativeResize="0"/>
          <p:nvPr/>
        </p:nvPicPr>
        <p:blipFill>
          <a:blip r:embed="rId3">
            <a:alphaModFix amt="22000"/>
          </a:blip>
          <a:stretch>
            <a:fillRect/>
          </a:stretch>
        </p:blipFill>
        <p:spPr>
          <a:xfrm rot="720033">
            <a:off x="294881" y="1344576"/>
            <a:ext cx="629639" cy="1018509"/>
          </a:xfrm>
          <a:prstGeom prst="rect">
            <a:avLst/>
          </a:prstGeom>
          <a:noFill/>
          <a:ln>
            <a:noFill/>
          </a:ln>
        </p:spPr>
      </p:pic>
      <p:pic>
        <p:nvPicPr>
          <p:cNvPr id="339" name="Google Shape;339;p30"/>
          <p:cNvPicPr preferRelativeResize="0"/>
          <p:nvPr/>
        </p:nvPicPr>
        <p:blipFill>
          <a:blip r:embed="rId4">
            <a:alphaModFix amt="22000"/>
          </a:blip>
          <a:stretch>
            <a:fillRect/>
          </a:stretch>
        </p:blipFill>
        <p:spPr>
          <a:xfrm rot="720018">
            <a:off x="2885819" y="1350216"/>
            <a:ext cx="678776" cy="969676"/>
          </a:xfrm>
          <a:prstGeom prst="rect">
            <a:avLst/>
          </a:prstGeom>
          <a:noFill/>
          <a:ln>
            <a:noFill/>
          </a:ln>
        </p:spPr>
      </p:pic>
      <p:pic>
        <p:nvPicPr>
          <p:cNvPr id="340" name="Google Shape;340;p30"/>
          <p:cNvPicPr preferRelativeResize="0"/>
          <p:nvPr/>
        </p:nvPicPr>
        <p:blipFill>
          <a:blip r:embed="rId5">
            <a:alphaModFix amt="34000"/>
          </a:blip>
          <a:stretch>
            <a:fillRect/>
          </a:stretch>
        </p:blipFill>
        <p:spPr>
          <a:xfrm rot="719994">
            <a:off x="5840781" y="1347263"/>
            <a:ext cx="648050" cy="947400"/>
          </a:xfrm>
          <a:prstGeom prst="rect">
            <a:avLst/>
          </a:prstGeom>
          <a:noFill/>
          <a:ln>
            <a:noFill/>
          </a:ln>
        </p:spPr>
      </p:pic>
      <p:sp>
        <p:nvSpPr>
          <p:cNvPr id="341" name="Google Shape;341;p30"/>
          <p:cNvSpPr txBox="1"/>
          <p:nvPr/>
        </p:nvSpPr>
        <p:spPr>
          <a:xfrm>
            <a:off x="615700" y="1736074"/>
            <a:ext cx="2284500" cy="315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latin typeface="Calibri"/>
                <a:ea typeface="Calibri"/>
                <a:cs typeface="Calibri"/>
                <a:sym typeface="Calibri"/>
              </a:rPr>
              <a:t>All students should have a fair, equal, and significant opportunity</a:t>
            </a:r>
            <a:r>
              <a:rPr b="1" lang="en" sz="1700">
                <a:latin typeface="Calibri"/>
                <a:ea typeface="Calibri"/>
                <a:cs typeface="Calibri"/>
                <a:sym typeface="Calibri"/>
              </a:rPr>
              <a:t> </a:t>
            </a:r>
            <a:r>
              <a:rPr lang="en" sz="1700">
                <a:latin typeface="Calibri"/>
                <a:ea typeface="Calibri"/>
                <a:cs typeface="Calibri"/>
                <a:sym typeface="Calibri"/>
              </a:rPr>
              <a:t>to obtain a high-quality education and to reach, at minimum, proficiency on state academic standards and assessments.</a:t>
            </a:r>
            <a:endParaRPr sz="1700">
              <a:latin typeface="Calibri"/>
              <a:ea typeface="Calibri"/>
              <a:cs typeface="Calibri"/>
              <a:sym typeface="Calibri"/>
            </a:endParaRPr>
          </a:p>
          <a:p>
            <a:pPr indent="0" lvl="0" marL="0" rtl="0" algn="l">
              <a:spcBef>
                <a:spcPts val="1000"/>
              </a:spcBef>
              <a:spcAft>
                <a:spcPts val="0"/>
              </a:spcAft>
              <a:buNone/>
            </a:pPr>
            <a:r>
              <a:t/>
            </a:r>
            <a:endParaRPr sz="1700">
              <a:latin typeface="Calibri"/>
              <a:ea typeface="Calibri"/>
              <a:cs typeface="Calibri"/>
              <a:sym typeface="Calibri"/>
            </a:endParaRPr>
          </a:p>
        </p:txBody>
      </p:sp>
      <p:sp>
        <p:nvSpPr>
          <p:cNvPr id="342" name="Google Shape;342;p30"/>
          <p:cNvSpPr txBox="1"/>
          <p:nvPr/>
        </p:nvSpPr>
        <p:spPr>
          <a:xfrm>
            <a:off x="3198988" y="1736074"/>
            <a:ext cx="2672100" cy="287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1700">
                <a:latin typeface="Calibri"/>
                <a:ea typeface="Calibri"/>
                <a:cs typeface="Calibri"/>
                <a:sym typeface="Calibri"/>
              </a:rPr>
              <a:t>Funding should be heavily directed toward </a:t>
            </a:r>
            <a:r>
              <a:rPr lang="en" sz="1700">
                <a:latin typeface="Calibri"/>
                <a:ea typeface="Calibri"/>
                <a:cs typeface="Calibri"/>
                <a:sym typeface="Calibri"/>
              </a:rPr>
              <a:t>continuous</a:t>
            </a:r>
            <a:r>
              <a:rPr lang="en" sz="1700">
                <a:latin typeface="Calibri"/>
                <a:ea typeface="Calibri"/>
                <a:cs typeface="Calibri"/>
                <a:sym typeface="Calibri"/>
              </a:rPr>
              <a:t> training to ensure all educators are highly-qualified and use research-based instructional strategies to close academic achievement gaps.</a:t>
            </a:r>
            <a:endParaRPr sz="1700">
              <a:latin typeface="Calibri"/>
              <a:ea typeface="Calibri"/>
              <a:cs typeface="Calibri"/>
              <a:sym typeface="Calibri"/>
            </a:endParaRPr>
          </a:p>
        </p:txBody>
      </p:sp>
      <p:sp>
        <p:nvSpPr>
          <p:cNvPr id="343" name="Google Shape;343;p30"/>
          <p:cNvSpPr txBox="1"/>
          <p:nvPr/>
        </p:nvSpPr>
        <p:spPr>
          <a:xfrm>
            <a:off x="6169875" y="1736074"/>
            <a:ext cx="2711100" cy="306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700">
                <a:latin typeface="Calibri"/>
                <a:ea typeface="Calibri"/>
                <a:cs typeface="Calibri"/>
                <a:sym typeface="Calibri"/>
              </a:rPr>
              <a:t>Schools actively engage families to build academic success through engagement programs, meetings, and involvement in developing compacts, reviewing programs, and providing input and suggestions.</a:t>
            </a:r>
            <a:r>
              <a:rPr lang="en" sz="1700">
                <a:latin typeface="Calibri"/>
                <a:ea typeface="Calibri"/>
                <a:cs typeface="Calibri"/>
                <a:sym typeface="Calibri"/>
              </a:rPr>
              <a:t> </a:t>
            </a:r>
            <a:endParaRPr sz="1700">
              <a:latin typeface="Calibri"/>
              <a:ea typeface="Calibri"/>
              <a:cs typeface="Calibri"/>
              <a:sym typeface="Calibri"/>
            </a:endParaRPr>
          </a:p>
          <a:p>
            <a:pPr indent="0" lvl="0" marL="0" rtl="0" algn="l">
              <a:lnSpc>
                <a:spcPct val="115000"/>
              </a:lnSpc>
              <a:spcBef>
                <a:spcPts val="1000"/>
              </a:spcBef>
              <a:spcAft>
                <a:spcPts val="1000"/>
              </a:spcAft>
              <a:buNone/>
            </a:pPr>
            <a:r>
              <a:t/>
            </a:r>
            <a:endParaRPr sz="1700">
              <a:latin typeface="Calibri"/>
              <a:ea typeface="Calibri"/>
              <a:cs typeface="Calibri"/>
              <a:sym typeface="Calibri"/>
            </a:endParaRPr>
          </a:p>
        </p:txBody>
      </p:sp>
      <p:sp>
        <p:nvSpPr>
          <p:cNvPr id="344" name="Google Shape;344;p30"/>
          <p:cNvSpPr txBox="1"/>
          <p:nvPr>
            <p:ph type="title"/>
          </p:nvPr>
        </p:nvSpPr>
        <p:spPr>
          <a:xfrm>
            <a:off x="277725" y="238675"/>
            <a:ext cx="8603100" cy="1123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2500">
                <a:solidFill>
                  <a:srgbClr val="CCE9DD"/>
                </a:solidFill>
              </a:rPr>
              <a:t>What is Title I?      </a:t>
            </a:r>
            <a:endParaRPr b="1" sz="2500">
              <a:solidFill>
                <a:srgbClr val="CCE9DD"/>
              </a:solidFill>
            </a:endParaRPr>
          </a:p>
          <a:p>
            <a:pPr indent="0" lvl="0" marL="0" rtl="0" algn="ctr">
              <a:spcBef>
                <a:spcPts val="1000"/>
              </a:spcBef>
              <a:spcAft>
                <a:spcPts val="0"/>
              </a:spcAft>
              <a:buNone/>
            </a:pPr>
            <a:r>
              <a:rPr b="1" lang="en" sz="2900">
                <a:solidFill>
                  <a:schemeClr val="dk2"/>
                </a:solidFill>
                <a:latin typeface="Calibri"/>
                <a:ea typeface="Calibri"/>
                <a:cs typeface="Calibri"/>
                <a:sym typeface="Calibri"/>
              </a:rPr>
              <a:t>Title I is based</a:t>
            </a:r>
            <a:r>
              <a:rPr b="1" lang="en" sz="2900">
                <a:solidFill>
                  <a:schemeClr val="dk2"/>
                </a:solidFill>
                <a:latin typeface="Calibri"/>
                <a:ea typeface="Calibri"/>
                <a:cs typeface="Calibri"/>
                <a:sym typeface="Calibri"/>
              </a:rPr>
              <a:t> </a:t>
            </a:r>
            <a:r>
              <a:rPr b="1" lang="en" sz="2900">
                <a:solidFill>
                  <a:schemeClr val="dk2"/>
                </a:solidFill>
                <a:latin typeface="Calibri"/>
                <a:ea typeface="Calibri"/>
                <a:cs typeface="Calibri"/>
                <a:sym typeface="Calibri"/>
              </a:rPr>
              <a:t>on three important ideas:</a:t>
            </a:r>
            <a:endParaRPr b="1" sz="2900">
              <a:solidFill>
                <a:schemeClr val="dk2"/>
              </a:solidFill>
              <a:latin typeface="Calibri"/>
              <a:ea typeface="Calibri"/>
              <a:cs typeface="Calibri"/>
              <a:sym typeface="Calibri"/>
            </a:endParaRPr>
          </a:p>
          <a:p>
            <a:pPr indent="0" lvl="0" marL="0" rtl="0" algn="l">
              <a:spcBef>
                <a:spcPts val="0"/>
              </a:spcBef>
              <a:spcAft>
                <a:spcPts val="0"/>
              </a:spcAft>
              <a:buNone/>
            </a:pPr>
            <a:r>
              <a:t/>
            </a:r>
            <a:endParaRPr b="1" sz="2500">
              <a:solidFill>
                <a:srgbClr val="0B7743"/>
              </a:solidFill>
            </a:endParaRPr>
          </a:p>
        </p:txBody>
      </p:sp>
      <p:pic>
        <p:nvPicPr>
          <p:cNvPr id="345" name="Google Shape;345;p30" title="slide 6_3 ideas 20260911-150319.mp3">
            <a:hlinkClick r:id="rId6"/>
          </p:cNvPr>
          <p:cNvPicPr preferRelativeResize="0"/>
          <p:nvPr/>
        </p:nvPicPr>
        <p:blipFill>
          <a:blip r:embed="rId7">
            <a:alphaModFix/>
          </a:blip>
          <a:stretch>
            <a:fillRect/>
          </a:stretch>
        </p:blipFill>
        <p:spPr>
          <a:xfrm>
            <a:off x="8348350" y="1905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1"/>
          <p:cNvSpPr/>
          <p:nvPr/>
        </p:nvSpPr>
        <p:spPr>
          <a:xfrm>
            <a:off x="2400950" y="1413150"/>
            <a:ext cx="6521400" cy="3516600"/>
          </a:xfrm>
          <a:prstGeom prst="rect">
            <a:avLst/>
          </a:prstGeom>
          <a:solidFill>
            <a:srgbClr val="FFFFC4"/>
          </a:solidFill>
          <a:ln cap="flat" cmpd="sng" w="9525">
            <a:solidFill>
              <a:srgbClr val="FFFFC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1" name="Google Shape;351;p31"/>
          <p:cNvSpPr txBox="1"/>
          <p:nvPr>
            <p:ph type="title"/>
          </p:nvPr>
        </p:nvSpPr>
        <p:spPr>
          <a:xfrm>
            <a:off x="202175" y="2128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t>Title Funding &amp; Allocations</a:t>
            </a:r>
            <a:endParaRPr b="1" sz="2400"/>
          </a:p>
        </p:txBody>
      </p:sp>
      <p:sp>
        <p:nvSpPr>
          <p:cNvPr id="352" name="Google Shape;352;p31"/>
          <p:cNvSpPr/>
          <p:nvPr/>
        </p:nvSpPr>
        <p:spPr>
          <a:xfrm>
            <a:off x="281950" y="1724600"/>
            <a:ext cx="2079000" cy="530100"/>
          </a:xfrm>
          <a:prstGeom prst="rect">
            <a:avLst/>
          </a:prstGeom>
          <a:solidFill>
            <a:srgbClr val="C1E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3" name="Google Shape;353;p31"/>
          <p:cNvSpPr/>
          <p:nvPr/>
        </p:nvSpPr>
        <p:spPr>
          <a:xfrm>
            <a:off x="281950" y="2687150"/>
            <a:ext cx="2079000" cy="530100"/>
          </a:xfrm>
          <a:prstGeom prst="rect">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4" name="Google Shape;354;p31"/>
          <p:cNvSpPr/>
          <p:nvPr/>
        </p:nvSpPr>
        <p:spPr>
          <a:xfrm>
            <a:off x="281950" y="3649700"/>
            <a:ext cx="2079000" cy="530100"/>
          </a:xfrm>
          <a:prstGeom prst="rect">
            <a:avLst/>
          </a:prstGeom>
          <a:solidFill>
            <a:srgbClr val="F0EA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5" name="Google Shape;355;p31"/>
          <p:cNvSpPr txBox="1"/>
          <p:nvPr>
            <p:ph idx="1" type="body"/>
          </p:nvPr>
        </p:nvSpPr>
        <p:spPr>
          <a:xfrm>
            <a:off x="319650" y="1253525"/>
            <a:ext cx="2121300" cy="328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Allocations:</a:t>
            </a:r>
            <a:endParaRPr b="1" sz="2000"/>
          </a:p>
          <a:p>
            <a:pPr indent="0" lvl="0" marL="0" rtl="0" algn="l">
              <a:spcBef>
                <a:spcPts val="1000"/>
              </a:spcBef>
              <a:spcAft>
                <a:spcPts val="0"/>
              </a:spcAft>
              <a:buNone/>
            </a:pPr>
            <a:r>
              <a:rPr b="1" lang="en" sz="2000"/>
              <a:t>Title I    $</a:t>
            </a:r>
            <a:r>
              <a:rPr b="1" lang="en" sz="2000">
                <a:solidFill>
                  <a:srgbClr val="0E9453"/>
                </a:solidFill>
              </a:rPr>
              <a:t>158,215</a:t>
            </a:r>
            <a:endParaRPr b="1" sz="2000">
              <a:solidFill>
                <a:srgbClr val="0E9453"/>
              </a:solidFill>
            </a:endParaRPr>
          </a:p>
          <a:p>
            <a:pPr indent="0" lvl="0" marL="0" rtl="0" algn="l">
              <a:spcBef>
                <a:spcPts val="0"/>
              </a:spcBef>
              <a:spcAft>
                <a:spcPts val="0"/>
              </a:spcAft>
              <a:buNone/>
            </a:pPr>
            <a:r>
              <a:t/>
            </a:r>
            <a:endParaRPr b="1" sz="3500"/>
          </a:p>
          <a:p>
            <a:pPr indent="0" lvl="0" marL="0" rtl="0" algn="l">
              <a:spcBef>
                <a:spcPts val="0"/>
              </a:spcBef>
              <a:spcAft>
                <a:spcPts val="0"/>
              </a:spcAft>
              <a:buNone/>
            </a:pPr>
            <a:r>
              <a:rPr b="1" lang="en" sz="2000"/>
              <a:t>Title II   $  </a:t>
            </a:r>
            <a:r>
              <a:rPr b="1" lang="en" sz="2000">
                <a:solidFill>
                  <a:srgbClr val="0E9453"/>
                </a:solidFill>
              </a:rPr>
              <a:t>11,905</a:t>
            </a:r>
            <a:endParaRPr b="1" sz="2000">
              <a:solidFill>
                <a:srgbClr val="0E9453"/>
              </a:solidFill>
            </a:endParaRPr>
          </a:p>
          <a:p>
            <a:pPr indent="0" lvl="0" marL="0" rtl="0" algn="l">
              <a:spcBef>
                <a:spcPts val="0"/>
              </a:spcBef>
              <a:spcAft>
                <a:spcPts val="0"/>
              </a:spcAft>
              <a:buNone/>
            </a:pPr>
            <a:r>
              <a:t/>
            </a:r>
            <a:endParaRPr b="1" sz="1800"/>
          </a:p>
          <a:p>
            <a:pPr indent="0" lvl="0" marL="0" rtl="0" algn="l">
              <a:spcBef>
                <a:spcPts val="0"/>
              </a:spcBef>
              <a:spcAft>
                <a:spcPts val="0"/>
              </a:spcAft>
              <a:buNone/>
            </a:pPr>
            <a:r>
              <a:t/>
            </a:r>
            <a:endParaRPr b="1" sz="1700"/>
          </a:p>
          <a:p>
            <a:pPr indent="0" lvl="0" marL="0" rtl="0" algn="l">
              <a:spcBef>
                <a:spcPts val="0"/>
              </a:spcBef>
              <a:spcAft>
                <a:spcPts val="0"/>
              </a:spcAft>
              <a:buNone/>
            </a:pPr>
            <a:r>
              <a:rPr b="1" lang="en" sz="2000"/>
              <a:t>Title IV  $ </a:t>
            </a:r>
            <a:r>
              <a:rPr b="1" lang="en" sz="2000">
                <a:solidFill>
                  <a:srgbClr val="0E9453"/>
                </a:solidFill>
              </a:rPr>
              <a:t>10,559</a:t>
            </a:r>
            <a:endParaRPr b="1" sz="2000">
              <a:solidFill>
                <a:srgbClr val="0E9453"/>
              </a:solidFill>
            </a:endParaRPr>
          </a:p>
          <a:p>
            <a:pPr indent="0" lvl="0" marL="0" rtl="0" algn="l">
              <a:spcBef>
                <a:spcPts val="0"/>
              </a:spcBef>
              <a:spcAft>
                <a:spcPts val="0"/>
              </a:spcAft>
              <a:buNone/>
            </a:pPr>
            <a:r>
              <a:t/>
            </a:r>
            <a:endParaRPr b="1" sz="2000"/>
          </a:p>
        </p:txBody>
      </p:sp>
      <p:sp>
        <p:nvSpPr>
          <p:cNvPr id="356" name="Google Shape;356;p31"/>
          <p:cNvSpPr txBox="1"/>
          <p:nvPr>
            <p:ph idx="1" type="body"/>
          </p:nvPr>
        </p:nvSpPr>
        <p:spPr>
          <a:xfrm>
            <a:off x="2440950" y="1396325"/>
            <a:ext cx="6367800" cy="35535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400"/>
              <a:t>Who decides how funds are used?</a:t>
            </a:r>
            <a:endParaRPr b="1" sz="1400"/>
          </a:p>
          <a:p>
            <a:pPr indent="0" lvl="0" marL="0" rtl="0" algn="l">
              <a:spcBef>
                <a:spcPts val="1200"/>
              </a:spcBef>
              <a:spcAft>
                <a:spcPts val="0"/>
              </a:spcAft>
              <a:buNone/>
            </a:pPr>
            <a:r>
              <a:rPr lang="en" sz="1400"/>
              <a:t>School leadership makes personnel and instructional decisions based on the </a:t>
            </a:r>
            <a:r>
              <a:rPr lang="en" sz="1400"/>
              <a:t>specific</a:t>
            </a:r>
            <a:r>
              <a:rPr lang="en" sz="1400"/>
              <a:t> needs of the student population and data.</a:t>
            </a:r>
            <a:endParaRPr sz="1400"/>
          </a:p>
          <a:p>
            <a:pPr indent="0" lvl="0" marL="0" rtl="0" algn="l">
              <a:lnSpc>
                <a:spcPct val="100000"/>
              </a:lnSpc>
              <a:spcBef>
                <a:spcPts val="1000"/>
              </a:spcBef>
              <a:spcAft>
                <a:spcPts val="0"/>
              </a:spcAft>
              <a:buNone/>
            </a:pPr>
            <a:r>
              <a:rPr lang="en" sz="1400"/>
              <a:t>Parent input is also used in the decision making process and is encouraged throughout the year by:</a:t>
            </a:r>
            <a:endParaRPr sz="1400"/>
          </a:p>
          <a:p>
            <a:pPr indent="-317500" lvl="0" marL="457200" rtl="0" algn="l">
              <a:lnSpc>
                <a:spcPct val="100000"/>
              </a:lnSpc>
              <a:spcBef>
                <a:spcPts val="800"/>
              </a:spcBef>
              <a:spcAft>
                <a:spcPts val="0"/>
              </a:spcAft>
              <a:buSzPts val="1400"/>
              <a:buChar char="●"/>
            </a:pPr>
            <a:r>
              <a:rPr lang="en" sz="1400"/>
              <a:t>Joining t</a:t>
            </a:r>
            <a:r>
              <a:rPr lang="en" sz="1400"/>
              <a:t>eams &amp; meetings</a:t>
            </a:r>
            <a:endParaRPr sz="1400"/>
          </a:p>
          <a:p>
            <a:pPr indent="-317500" lvl="0" marL="457200" rtl="0" algn="l">
              <a:lnSpc>
                <a:spcPct val="100000"/>
              </a:lnSpc>
              <a:spcBef>
                <a:spcPts val="300"/>
              </a:spcBef>
              <a:spcAft>
                <a:spcPts val="0"/>
              </a:spcAft>
              <a:buSzPts val="1400"/>
              <a:buChar char="●"/>
            </a:pPr>
            <a:r>
              <a:rPr lang="en" sz="1400" u="sng">
                <a:solidFill>
                  <a:schemeClr val="hlink"/>
                </a:solidFill>
                <a:hlinkClick r:id="rId3"/>
              </a:rPr>
              <a:t>Title I Input form</a:t>
            </a:r>
            <a:endParaRPr sz="1400"/>
          </a:p>
          <a:p>
            <a:pPr indent="-317500" lvl="0" marL="457200" rtl="0" algn="l">
              <a:lnSpc>
                <a:spcPct val="100000"/>
              </a:lnSpc>
              <a:spcBef>
                <a:spcPts val="300"/>
              </a:spcBef>
              <a:spcAft>
                <a:spcPts val="0"/>
              </a:spcAft>
              <a:buSzPts val="1400"/>
              <a:buChar char="●"/>
            </a:pPr>
            <a:r>
              <a:rPr lang="en" sz="1400"/>
              <a:t>Title I Parent Meeting (This meeting!)</a:t>
            </a:r>
            <a:endParaRPr sz="1400"/>
          </a:p>
          <a:p>
            <a:pPr indent="-317500" lvl="0" marL="457200" rtl="0" algn="l">
              <a:lnSpc>
                <a:spcPct val="100000"/>
              </a:lnSpc>
              <a:spcBef>
                <a:spcPts val="300"/>
              </a:spcBef>
              <a:spcAft>
                <a:spcPts val="0"/>
              </a:spcAft>
              <a:buSzPts val="1400"/>
              <a:buChar char="●"/>
            </a:pPr>
            <a:r>
              <a:rPr lang="en" sz="1400" u="sng">
                <a:solidFill>
                  <a:schemeClr val="hlink"/>
                </a:solidFill>
                <a:hlinkClick r:id="rId4"/>
              </a:rPr>
              <a:t>Parent-Student-Teacher Compact</a:t>
            </a:r>
            <a:endParaRPr/>
          </a:p>
          <a:p>
            <a:pPr indent="-317500" lvl="0" marL="457200" rtl="0" algn="l">
              <a:lnSpc>
                <a:spcPct val="100000"/>
              </a:lnSpc>
              <a:spcBef>
                <a:spcPts val="300"/>
              </a:spcBef>
              <a:spcAft>
                <a:spcPts val="0"/>
              </a:spcAft>
              <a:buSzPts val="1400"/>
              <a:buChar char="●"/>
            </a:pPr>
            <a:r>
              <a:rPr lang="en" sz="1400" u="sng">
                <a:solidFill>
                  <a:schemeClr val="hlink"/>
                </a:solidFill>
                <a:hlinkClick r:id="rId5"/>
              </a:rPr>
              <a:t>Parent &amp; Family Engagement Plan</a:t>
            </a:r>
            <a:endParaRPr/>
          </a:p>
          <a:p>
            <a:pPr indent="-317500" lvl="0" marL="457200" rtl="0" algn="l">
              <a:lnSpc>
                <a:spcPct val="100000"/>
              </a:lnSpc>
              <a:spcBef>
                <a:spcPts val="300"/>
              </a:spcBef>
              <a:spcAft>
                <a:spcPts val="0"/>
              </a:spcAft>
              <a:buSzPts val="1400"/>
              <a:buChar char="●"/>
            </a:pPr>
            <a:r>
              <a:rPr lang="en" sz="1400" u="sng">
                <a:solidFill>
                  <a:schemeClr val="hlink"/>
                </a:solidFill>
                <a:hlinkClick r:id="rId6"/>
              </a:rPr>
              <a:t>Input Forms from events and family nights</a:t>
            </a:r>
            <a:r>
              <a:rPr lang="en" sz="1400"/>
              <a:t>    </a:t>
            </a:r>
            <a:endParaRPr sz="1400"/>
          </a:p>
          <a:p>
            <a:pPr indent="0" lvl="0" marL="0" rtl="0" algn="l">
              <a:lnSpc>
                <a:spcPct val="100000"/>
              </a:lnSpc>
              <a:spcBef>
                <a:spcPts val="300"/>
              </a:spcBef>
              <a:spcAft>
                <a:spcPts val="0"/>
              </a:spcAft>
              <a:buNone/>
            </a:pPr>
            <a:r>
              <a:t/>
            </a:r>
            <a:endParaRPr i="1" sz="900"/>
          </a:p>
          <a:p>
            <a:pPr indent="0" lvl="0" marL="3657600" rtl="0" algn="l">
              <a:lnSpc>
                <a:spcPct val="100000"/>
              </a:lnSpc>
              <a:spcBef>
                <a:spcPts val="0"/>
              </a:spcBef>
              <a:spcAft>
                <a:spcPts val="0"/>
              </a:spcAft>
              <a:buNone/>
            </a:pPr>
            <a:r>
              <a:rPr i="1" lang="en" sz="1400"/>
              <a:t>(QR codes later in presentation)</a:t>
            </a:r>
            <a:endParaRPr i="1" sz="1400"/>
          </a:p>
          <a:p>
            <a:pPr indent="0" lvl="0" marL="0" rtl="0" algn="l">
              <a:lnSpc>
                <a:spcPct val="100000"/>
              </a:lnSpc>
              <a:spcBef>
                <a:spcPts val="0"/>
              </a:spcBef>
              <a:spcAft>
                <a:spcPts val="0"/>
              </a:spcAft>
              <a:buNone/>
            </a:pPr>
            <a:r>
              <a:t/>
            </a:r>
            <a:endParaRPr sz="1400"/>
          </a:p>
        </p:txBody>
      </p:sp>
      <p:sp>
        <p:nvSpPr>
          <p:cNvPr id="357" name="Google Shape;357;p31"/>
          <p:cNvSpPr txBox="1"/>
          <p:nvPr/>
        </p:nvSpPr>
        <p:spPr>
          <a:xfrm>
            <a:off x="202175" y="755800"/>
            <a:ext cx="7540800" cy="41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Calibri"/>
                <a:ea typeface="Calibri"/>
                <a:cs typeface="Calibri"/>
                <a:sym typeface="Calibri"/>
              </a:rPr>
              <a:t>TOTAL Title I funding for this year = $</a:t>
            </a:r>
            <a:r>
              <a:rPr b="1" lang="en" sz="2400">
                <a:solidFill>
                  <a:srgbClr val="0E9453"/>
                </a:solidFill>
                <a:latin typeface="Calibri"/>
                <a:ea typeface="Calibri"/>
                <a:cs typeface="Calibri"/>
                <a:sym typeface="Calibri"/>
              </a:rPr>
              <a:t>180,679</a:t>
            </a:r>
            <a:endParaRPr b="1" sz="2400">
              <a:solidFill>
                <a:srgbClr val="0E9453"/>
              </a:solidFill>
              <a:latin typeface="Calibri"/>
              <a:ea typeface="Calibri"/>
              <a:cs typeface="Calibri"/>
              <a:sym typeface="Calibri"/>
            </a:endParaRPr>
          </a:p>
        </p:txBody>
      </p:sp>
      <p:cxnSp>
        <p:nvCxnSpPr>
          <p:cNvPr id="358" name="Google Shape;358;p31"/>
          <p:cNvCxnSpPr/>
          <p:nvPr/>
        </p:nvCxnSpPr>
        <p:spPr>
          <a:xfrm>
            <a:off x="2400950" y="1410550"/>
            <a:ext cx="0" cy="3504000"/>
          </a:xfrm>
          <a:prstGeom prst="straightConnector1">
            <a:avLst/>
          </a:prstGeom>
          <a:noFill/>
          <a:ln cap="flat" cmpd="sng" w="38100">
            <a:solidFill>
              <a:srgbClr val="0B7743"/>
            </a:solidFill>
            <a:prstDash val="solid"/>
            <a:round/>
            <a:headEnd len="med" w="med" type="none"/>
            <a:tailEnd len="med" w="med" type="none"/>
          </a:ln>
        </p:spPr>
      </p:cxnSp>
      <p:pic>
        <p:nvPicPr>
          <p:cNvPr id="359" name="Google Shape;359;p31"/>
          <p:cNvPicPr preferRelativeResize="0"/>
          <p:nvPr/>
        </p:nvPicPr>
        <p:blipFill rotWithShape="1">
          <a:blip r:embed="rId7">
            <a:alphaModFix/>
          </a:blip>
          <a:srcRect b="9628" l="10116" r="9213" t="16424"/>
          <a:stretch/>
        </p:blipFill>
        <p:spPr>
          <a:xfrm>
            <a:off x="7233002" y="212800"/>
            <a:ext cx="1331373" cy="1220425"/>
          </a:xfrm>
          <a:prstGeom prst="rect">
            <a:avLst/>
          </a:prstGeom>
          <a:noFill/>
          <a:ln>
            <a:noFill/>
          </a:ln>
        </p:spPr>
      </p:pic>
      <p:pic>
        <p:nvPicPr>
          <p:cNvPr id="360" name="Google Shape;360;p31" title="slide 7 title funds 20260911-150312.mp3">
            <a:hlinkClick r:id="rId8"/>
          </p:cNvPr>
          <p:cNvPicPr preferRelativeResize="0"/>
          <p:nvPr/>
        </p:nvPicPr>
        <p:blipFill>
          <a:blip r:embed="rId9">
            <a:alphaModFix/>
          </a:blip>
          <a:stretch>
            <a:fillRect/>
          </a:stretch>
        </p:blipFill>
        <p:spPr>
          <a:xfrm>
            <a:off x="8360650" y="212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2"/>
          <p:cNvSpPr/>
          <p:nvPr/>
        </p:nvSpPr>
        <p:spPr>
          <a:xfrm>
            <a:off x="365750" y="765550"/>
            <a:ext cx="6867300" cy="371700"/>
          </a:xfrm>
          <a:prstGeom prst="rect">
            <a:avLst/>
          </a:prstGeom>
          <a:solidFill>
            <a:srgbClr val="C1E8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B7743"/>
              </a:solidFill>
              <a:latin typeface="Calibri"/>
              <a:ea typeface="Calibri"/>
              <a:cs typeface="Calibri"/>
              <a:sym typeface="Calibri"/>
            </a:endParaRPr>
          </a:p>
        </p:txBody>
      </p:sp>
      <p:sp>
        <p:nvSpPr>
          <p:cNvPr id="366" name="Google Shape;366;p32"/>
          <p:cNvSpPr/>
          <p:nvPr/>
        </p:nvSpPr>
        <p:spPr>
          <a:xfrm>
            <a:off x="207575" y="1346000"/>
            <a:ext cx="7025400" cy="216900"/>
          </a:xfrm>
          <a:prstGeom prst="rect">
            <a:avLst/>
          </a:prstGeom>
          <a:solidFill>
            <a:srgbClr val="C1F5D1"/>
          </a:solidFill>
          <a:ln cap="flat" cmpd="sng" w="9525">
            <a:solidFill>
              <a:srgbClr val="C1F5D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7" name="Google Shape;367;p32"/>
          <p:cNvSpPr/>
          <p:nvPr/>
        </p:nvSpPr>
        <p:spPr>
          <a:xfrm>
            <a:off x="207575" y="3092490"/>
            <a:ext cx="8728500" cy="216900"/>
          </a:xfrm>
          <a:prstGeom prst="rect">
            <a:avLst/>
          </a:prstGeom>
          <a:solidFill>
            <a:srgbClr val="F4CCCC"/>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8" name="Google Shape;368;p32"/>
          <p:cNvSpPr txBox="1"/>
          <p:nvPr>
            <p:ph type="title"/>
          </p:nvPr>
        </p:nvSpPr>
        <p:spPr>
          <a:xfrm>
            <a:off x="202175" y="212800"/>
            <a:ext cx="8728500" cy="54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t>Title I, Funding Allocations:  </a:t>
            </a:r>
            <a:endParaRPr b="1" sz="2400"/>
          </a:p>
        </p:txBody>
      </p:sp>
      <p:sp>
        <p:nvSpPr>
          <p:cNvPr id="369" name="Google Shape;369;p32"/>
          <p:cNvSpPr txBox="1"/>
          <p:nvPr>
            <p:ph idx="1" type="body"/>
          </p:nvPr>
        </p:nvSpPr>
        <p:spPr>
          <a:xfrm>
            <a:off x="365750" y="715894"/>
            <a:ext cx="8565000" cy="472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1200"/>
              </a:spcAft>
              <a:buNone/>
            </a:pPr>
            <a:r>
              <a:rPr b="1" lang="en" sz="2400">
                <a:solidFill>
                  <a:srgbClr val="0B7743"/>
                </a:solidFill>
              </a:rPr>
              <a:t>$158,215   Improving Basic Programs</a:t>
            </a:r>
            <a:endParaRPr b="1" sz="2400">
              <a:solidFill>
                <a:srgbClr val="0B7743"/>
              </a:solidFill>
            </a:endParaRPr>
          </a:p>
        </p:txBody>
      </p:sp>
      <p:sp>
        <p:nvSpPr>
          <p:cNvPr id="370" name="Google Shape;370;p32"/>
          <p:cNvSpPr txBox="1"/>
          <p:nvPr>
            <p:ph idx="1" type="body"/>
          </p:nvPr>
        </p:nvSpPr>
        <p:spPr>
          <a:xfrm>
            <a:off x="202425" y="1275350"/>
            <a:ext cx="8728500" cy="36546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0E9453"/>
                </a:solidFill>
              </a:rPr>
              <a:t>What These Federal Funds ARE Used For:</a:t>
            </a:r>
            <a:endParaRPr b="1" sz="1200">
              <a:solidFill>
                <a:srgbClr val="0E9453"/>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Direct Student Support:</a:t>
            </a:r>
            <a:r>
              <a:rPr lang="en" sz="1200">
                <a:solidFill>
                  <a:srgbClr val="000000"/>
                </a:solidFill>
              </a:rPr>
              <a:t> Extra help for students in reading and math.</a:t>
            </a:r>
            <a:endParaRPr sz="1200">
              <a:solidFill>
                <a:srgbClr val="00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More Classroom Resources:</a:t>
            </a:r>
            <a:r>
              <a:rPr lang="en" sz="1200">
                <a:solidFill>
                  <a:srgbClr val="000000"/>
                </a:solidFill>
              </a:rPr>
              <a:t> Purchasing extra learning materials, technology, and specialized educational software.</a:t>
            </a:r>
            <a:endParaRPr sz="1200">
              <a:solidFill>
                <a:srgbClr val="00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Hiring Supplemental Staff:</a:t>
            </a:r>
            <a:r>
              <a:rPr lang="en" sz="1200">
                <a:solidFill>
                  <a:srgbClr val="000000"/>
                </a:solidFill>
              </a:rPr>
              <a:t> Funding reading specialists, math coaches, counselors, or tutors to work directly with students who need a little extra support.</a:t>
            </a:r>
            <a:endParaRPr sz="1200">
              <a:solidFill>
                <a:srgbClr val="00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Family &amp; Parent Engagement:</a:t>
            </a:r>
            <a:r>
              <a:rPr lang="en" sz="1200">
                <a:solidFill>
                  <a:srgbClr val="000000"/>
                </a:solidFill>
              </a:rPr>
              <a:t> Hosting school literacy nights, math workshops, and family events to help you support your child's learning at home.</a:t>
            </a:r>
            <a:endParaRPr sz="1200">
              <a:solidFill>
                <a:srgbClr val="000000"/>
              </a:solidFill>
            </a:endParaRPr>
          </a:p>
          <a:p>
            <a:pPr indent="0" lvl="0" marL="285750" rtl="0" algn="l">
              <a:lnSpc>
                <a:spcPct val="100000"/>
              </a:lnSpc>
              <a:spcBef>
                <a:spcPts val="500"/>
              </a:spcBef>
              <a:spcAft>
                <a:spcPts val="0"/>
              </a:spcAft>
              <a:buNone/>
            </a:pPr>
            <a:r>
              <a:t/>
            </a:r>
            <a:endParaRPr sz="500">
              <a:solidFill>
                <a:srgbClr val="000000"/>
              </a:solidFill>
            </a:endParaRPr>
          </a:p>
          <a:p>
            <a:pPr indent="0" lvl="0" marL="0" rtl="0" algn="l">
              <a:lnSpc>
                <a:spcPct val="100000"/>
              </a:lnSpc>
              <a:spcBef>
                <a:spcPts val="500"/>
              </a:spcBef>
              <a:spcAft>
                <a:spcPts val="0"/>
              </a:spcAft>
              <a:buNone/>
            </a:pPr>
            <a:r>
              <a:rPr b="1" lang="en" sz="1200">
                <a:solidFill>
                  <a:srgbClr val="980000"/>
                </a:solidFill>
              </a:rPr>
              <a:t>What These Funds CANNOT Be Used For:</a:t>
            </a:r>
            <a:endParaRPr b="1" sz="1200">
              <a:solidFill>
                <a:srgbClr val="98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Everyday School Costs:</a:t>
            </a:r>
            <a:r>
              <a:rPr lang="en" sz="1200">
                <a:solidFill>
                  <a:srgbClr val="000000"/>
                </a:solidFill>
              </a:rPr>
              <a:t> Replacing state or local budgets to pay for regular classroom supplies, standard textbooks, or general teacher salaries.</a:t>
            </a:r>
            <a:endParaRPr sz="1200">
              <a:solidFill>
                <a:srgbClr val="00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School Building Upgrades:</a:t>
            </a:r>
            <a:r>
              <a:rPr lang="en" sz="1200">
                <a:solidFill>
                  <a:srgbClr val="000000"/>
                </a:solidFill>
              </a:rPr>
              <a:t> Making physical repairs, painting, or remodeling school facilities.</a:t>
            </a:r>
            <a:endParaRPr sz="1200">
              <a:solidFill>
                <a:srgbClr val="000000"/>
              </a:solidFill>
            </a:endParaRPr>
          </a:p>
          <a:p>
            <a:pPr indent="-190500" lvl="0" marL="285750" rtl="0" algn="l">
              <a:lnSpc>
                <a:spcPct val="100000"/>
              </a:lnSpc>
              <a:spcBef>
                <a:spcPts val="500"/>
              </a:spcBef>
              <a:spcAft>
                <a:spcPts val="0"/>
              </a:spcAft>
              <a:buClr>
                <a:srgbClr val="000000"/>
              </a:buClr>
              <a:buSzPts val="1200"/>
              <a:buFont typeface="Roboto"/>
              <a:buChar char="●"/>
            </a:pPr>
            <a:r>
              <a:rPr b="1" lang="en" sz="1200">
                <a:solidFill>
                  <a:srgbClr val="000000"/>
                </a:solidFill>
              </a:rPr>
              <a:t>General Rewards or Prizes:</a:t>
            </a:r>
            <a:r>
              <a:rPr lang="en" sz="1200">
                <a:solidFill>
                  <a:srgbClr val="000000"/>
                </a:solidFill>
              </a:rPr>
              <a:t> Purchasing generic student/parent gift cards, cash awards, or attendance incentives that aren't tied directly to an academic lesson.</a:t>
            </a:r>
            <a:endParaRPr sz="1200">
              <a:solidFill>
                <a:srgbClr val="000000"/>
              </a:solidFill>
            </a:endParaRPr>
          </a:p>
          <a:p>
            <a:pPr indent="-190500" lvl="0" marL="285750" rtl="0" algn="l">
              <a:lnSpc>
                <a:spcPct val="100000"/>
              </a:lnSpc>
              <a:spcBef>
                <a:spcPts val="500"/>
              </a:spcBef>
              <a:spcAft>
                <a:spcPts val="500"/>
              </a:spcAft>
              <a:buClr>
                <a:srgbClr val="000000"/>
              </a:buClr>
              <a:buSzPts val="1200"/>
              <a:buFont typeface="Roboto"/>
              <a:buChar char="●"/>
            </a:pPr>
            <a:r>
              <a:rPr b="1" lang="en" sz="1200">
                <a:solidFill>
                  <a:srgbClr val="000000"/>
                </a:solidFill>
              </a:rPr>
              <a:t>Unrelated Field Trips:</a:t>
            </a:r>
            <a:r>
              <a:rPr lang="en" sz="1200">
                <a:solidFill>
                  <a:srgbClr val="000000"/>
                </a:solidFill>
              </a:rPr>
              <a:t> Funding recreational school trips or activities that lack a clear, documented connection to regular classroom instruction.</a:t>
            </a:r>
            <a:endParaRPr sz="1200"/>
          </a:p>
        </p:txBody>
      </p:sp>
      <p:pic>
        <p:nvPicPr>
          <p:cNvPr id="371" name="Google Shape;371;p32"/>
          <p:cNvPicPr preferRelativeResize="0"/>
          <p:nvPr/>
        </p:nvPicPr>
        <p:blipFill rotWithShape="1">
          <a:blip r:embed="rId3">
            <a:alphaModFix/>
          </a:blip>
          <a:srcRect b="9628" l="10116" r="9213" t="16424"/>
          <a:stretch/>
        </p:blipFill>
        <p:spPr>
          <a:xfrm>
            <a:off x="7233002" y="212800"/>
            <a:ext cx="1331373" cy="1220425"/>
          </a:xfrm>
          <a:prstGeom prst="rect">
            <a:avLst/>
          </a:prstGeom>
          <a:noFill/>
          <a:ln>
            <a:noFill/>
          </a:ln>
        </p:spPr>
      </p:pic>
      <p:pic>
        <p:nvPicPr>
          <p:cNvPr id="372" name="Google Shape;372;p32" title="slide 8 funds title 1 20260911-150303.mp3">
            <a:hlinkClick r:id="rId4"/>
          </p:cNvPr>
          <p:cNvPicPr preferRelativeResize="0"/>
          <p:nvPr/>
        </p:nvPicPr>
        <p:blipFill>
          <a:blip r:embed="rId5">
            <a:alphaModFix/>
          </a:blip>
          <a:stretch>
            <a:fillRect/>
          </a:stretch>
        </p:blipFill>
        <p:spPr>
          <a:xfrm>
            <a:off x="8336325" y="212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3"/>
          <p:cNvSpPr/>
          <p:nvPr/>
        </p:nvSpPr>
        <p:spPr>
          <a:xfrm>
            <a:off x="365750" y="795825"/>
            <a:ext cx="6867300" cy="371700"/>
          </a:xfrm>
          <a:prstGeom prst="rect">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B7743"/>
              </a:solidFill>
              <a:latin typeface="Calibri"/>
              <a:ea typeface="Calibri"/>
              <a:cs typeface="Calibri"/>
              <a:sym typeface="Calibri"/>
            </a:endParaRPr>
          </a:p>
        </p:txBody>
      </p:sp>
      <p:sp>
        <p:nvSpPr>
          <p:cNvPr id="378" name="Google Shape;378;p33"/>
          <p:cNvSpPr txBox="1"/>
          <p:nvPr>
            <p:ph type="title"/>
          </p:nvPr>
        </p:nvSpPr>
        <p:spPr>
          <a:xfrm>
            <a:off x="202175" y="212800"/>
            <a:ext cx="8728500" cy="54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t>Title II Funding Allocations:  </a:t>
            </a:r>
            <a:endParaRPr b="1" sz="2400"/>
          </a:p>
        </p:txBody>
      </p:sp>
      <p:sp>
        <p:nvSpPr>
          <p:cNvPr id="379" name="Google Shape;379;p33"/>
          <p:cNvSpPr txBox="1"/>
          <p:nvPr>
            <p:ph idx="1" type="body"/>
          </p:nvPr>
        </p:nvSpPr>
        <p:spPr>
          <a:xfrm>
            <a:off x="365750" y="740200"/>
            <a:ext cx="6867300" cy="4722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b="1" lang="en" sz="2200">
                <a:solidFill>
                  <a:srgbClr val="0B7743"/>
                </a:solidFill>
              </a:rPr>
              <a:t>$  11,905     Supporting Effective Instruction</a:t>
            </a:r>
            <a:endParaRPr b="1" sz="2200">
              <a:solidFill>
                <a:srgbClr val="0B7743"/>
              </a:solidFill>
            </a:endParaRPr>
          </a:p>
        </p:txBody>
      </p:sp>
      <p:sp>
        <p:nvSpPr>
          <p:cNvPr id="380" name="Google Shape;380;p33"/>
          <p:cNvSpPr/>
          <p:nvPr/>
        </p:nvSpPr>
        <p:spPr>
          <a:xfrm>
            <a:off x="207575" y="1376300"/>
            <a:ext cx="7025400" cy="216900"/>
          </a:xfrm>
          <a:prstGeom prst="rect">
            <a:avLst/>
          </a:prstGeom>
          <a:solidFill>
            <a:srgbClr val="C1F5D1"/>
          </a:solidFill>
          <a:ln cap="flat" cmpd="sng" w="9525">
            <a:solidFill>
              <a:srgbClr val="C1F5D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1" name="Google Shape;381;p33"/>
          <p:cNvSpPr/>
          <p:nvPr/>
        </p:nvSpPr>
        <p:spPr>
          <a:xfrm>
            <a:off x="207575" y="3405441"/>
            <a:ext cx="8728500" cy="216900"/>
          </a:xfrm>
          <a:prstGeom prst="rect">
            <a:avLst/>
          </a:prstGeom>
          <a:solidFill>
            <a:srgbClr val="F4CCCC"/>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2" name="Google Shape;382;p33"/>
          <p:cNvSpPr txBox="1"/>
          <p:nvPr>
            <p:ph idx="1" type="body"/>
          </p:nvPr>
        </p:nvSpPr>
        <p:spPr>
          <a:xfrm>
            <a:off x="202175" y="1290675"/>
            <a:ext cx="8728500" cy="36645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0E9453"/>
                </a:solidFill>
              </a:rPr>
              <a:t>What These Federal Funds ARE Used For:</a:t>
            </a:r>
            <a:endParaRPr b="1" sz="1200">
              <a:solidFill>
                <a:srgbClr val="0E9453"/>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Better Trained Teachers:</a:t>
            </a:r>
            <a:r>
              <a:rPr lang="en" sz="1200">
                <a:solidFill>
                  <a:srgbClr val="000000"/>
                </a:solidFill>
              </a:rPr>
              <a:t> High-quality professional development, workshops, and coaching so teachers can bring the best learning strategies into our classrooms.</a:t>
            </a:r>
            <a:endParaRPr sz="1200">
              <a:solidFill>
                <a:srgbClr val="000000"/>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Stronger School Leaders:</a:t>
            </a:r>
            <a:r>
              <a:rPr lang="en" sz="1200">
                <a:solidFill>
                  <a:srgbClr val="000000"/>
                </a:solidFill>
              </a:rPr>
              <a:t> Advanced training for principals and school administrators to lead our schools effectively.</a:t>
            </a:r>
            <a:endParaRPr sz="1200">
              <a:solidFill>
                <a:srgbClr val="000000"/>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Recruiting Great Staff:</a:t>
            </a:r>
            <a:r>
              <a:rPr lang="en" sz="1200">
                <a:solidFill>
                  <a:srgbClr val="000000"/>
                </a:solidFill>
              </a:rPr>
              <a:t> Programs to attract, support, and retain excellent educators for our students.</a:t>
            </a:r>
            <a:endParaRPr sz="1200">
              <a:solidFill>
                <a:srgbClr val="000000"/>
              </a:solidFill>
            </a:endParaRPr>
          </a:p>
          <a:p>
            <a:pPr indent="0" lvl="0" marL="285750" rtl="0" algn="l">
              <a:lnSpc>
                <a:spcPct val="100000"/>
              </a:lnSpc>
              <a:spcBef>
                <a:spcPts val="1000"/>
              </a:spcBef>
              <a:spcAft>
                <a:spcPts val="0"/>
              </a:spcAft>
              <a:buNone/>
            </a:pPr>
            <a:r>
              <a:t/>
            </a:r>
            <a:endParaRPr sz="1200">
              <a:solidFill>
                <a:srgbClr val="000000"/>
              </a:solidFill>
            </a:endParaRPr>
          </a:p>
          <a:p>
            <a:pPr indent="0" lvl="0" marL="285750" rtl="0" algn="l">
              <a:lnSpc>
                <a:spcPct val="100000"/>
              </a:lnSpc>
              <a:spcBef>
                <a:spcPts val="1000"/>
              </a:spcBef>
              <a:spcAft>
                <a:spcPts val="0"/>
              </a:spcAft>
              <a:buNone/>
            </a:pPr>
            <a:r>
              <a:t/>
            </a:r>
            <a:endParaRPr sz="1200">
              <a:solidFill>
                <a:srgbClr val="000000"/>
              </a:solidFill>
            </a:endParaRPr>
          </a:p>
          <a:p>
            <a:pPr indent="0" lvl="0" marL="0" rtl="0" algn="l">
              <a:lnSpc>
                <a:spcPct val="100000"/>
              </a:lnSpc>
              <a:spcBef>
                <a:spcPts val="1000"/>
              </a:spcBef>
              <a:spcAft>
                <a:spcPts val="0"/>
              </a:spcAft>
              <a:buNone/>
            </a:pPr>
            <a:r>
              <a:rPr b="1" lang="en" sz="1200">
                <a:solidFill>
                  <a:srgbClr val="980000"/>
                </a:solidFill>
              </a:rPr>
              <a:t>What These Funds CANNOT Be Used For:</a:t>
            </a:r>
            <a:endParaRPr b="1" sz="1200">
              <a:solidFill>
                <a:srgbClr val="980000"/>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Direct Student Services:</a:t>
            </a:r>
            <a:r>
              <a:rPr lang="en" sz="1200">
                <a:solidFill>
                  <a:srgbClr val="000000"/>
                </a:solidFill>
              </a:rPr>
              <a:t> Extra tutoring, summer schools, or student assemblies (these are covered by other funds like Title I).</a:t>
            </a:r>
            <a:endParaRPr sz="1200">
              <a:solidFill>
                <a:srgbClr val="000000"/>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Supplies &amp; Facilities:</a:t>
            </a:r>
            <a:r>
              <a:rPr lang="en" sz="1200">
                <a:solidFill>
                  <a:srgbClr val="000000"/>
                </a:solidFill>
              </a:rPr>
              <a:t> Purchasing standard student textbooks, classroom technology, or school building repairs.</a:t>
            </a:r>
            <a:endParaRPr sz="1200">
              <a:solidFill>
                <a:srgbClr val="000000"/>
              </a:solidFill>
            </a:endParaRPr>
          </a:p>
          <a:p>
            <a:pPr indent="-190500" lvl="0" marL="285750" rtl="0" algn="l">
              <a:lnSpc>
                <a:spcPct val="100000"/>
              </a:lnSpc>
              <a:spcBef>
                <a:spcPts val="1000"/>
              </a:spcBef>
              <a:spcAft>
                <a:spcPts val="0"/>
              </a:spcAft>
              <a:buClr>
                <a:srgbClr val="000000"/>
              </a:buClr>
              <a:buSzPts val="1200"/>
              <a:buFont typeface="Roboto"/>
              <a:buChar char="●"/>
            </a:pPr>
            <a:r>
              <a:rPr b="1" lang="en" sz="1200">
                <a:solidFill>
                  <a:srgbClr val="000000"/>
                </a:solidFill>
              </a:rPr>
              <a:t>Student Medical/Mental Health Care:</a:t>
            </a:r>
            <a:r>
              <a:rPr lang="en" sz="1200">
                <a:solidFill>
                  <a:srgbClr val="000000"/>
                </a:solidFill>
              </a:rPr>
              <a:t> Direct healthcare or medical services for students.</a:t>
            </a:r>
            <a:endParaRPr sz="1200">
              <a:solidFill>
                <a:srgbClr val="000000"/>
              </a:solidFill>
            </a:endParaRPr>
          </a:p>
          <a:p>
            <a:pPr indent="0" lvl="0" marL="0" rtl="0" algn="l">
              <a:lnSpc>
                <a:spcPct val="100000"/>
              </a:lnSpc>
              <a:spcBef>
                <a:spcPts val="1000"/>
              </a:spcBef>
              <a:spcAft>
                <a:spcPts val="0"/>
              </a:spcAft>
              <a:buNone/>
            </a:pPr>
            <a:r>
              <a:t/>
            </a:r>
            <a:endParaRPr sz="1200">
              <a:solidFill>
                <a:srgbClr val="222222"/>
              </a:solidFill>
              <a:highlight>
                <a:srgbClr val="FFFFFF"/>
              </a:highlight>
            </a:endParaRPr>
          </a:p>
          <a:p>
            <a:pPr indent="0" lvl="0" marL="0" rtl="0" algn="l">
              <a:lnSpc>
                <a:spcPct val="100000"/>
              </a:lnSpc>
              <a:spcBef>
                <a:spcPts val="1000"/>
              </a:spcBef>
              <a:spcAft>
                <a:spcPts val="0"/>
              </a:spcAft>
              <a:buNone/>
            </a:pPr>
            <a:r>
              <a:t/>
            </a:r>
            <a:endParaRPr sz="1200">
              <a:solidFill>
                <a:srgbClr val="222222"/>
              </a:solidFill>
              <a:highlight>
                <a:srgbClr val="FFFFFF"/>
              </a:highlight>
            </a:endParaRPr>
          </a:p>
          <a:p>
            <a:pPr indent="0" lvl="0" marL="0" rtl="0" algn="l">
              <a:lnSpc>
                <a:spcPct val="100000"/>
              </a:lnSpc>
              <a:spcBef>
                <a:spcPts val="1000"/>
              </a:spcBef>
              <a:spcAft>
                <a:spcPts val="1000"/>
              </a:spcAft>
              <a:buNone/>
            </a:pPr>
            <a:r>
              <a:t/>
            </a:r>
            <a:endParaRPr sz="1200"/>
          </a:p>
        </p:txBody>
      </p:sp>
      <p:pic>
        <p:nvPicPr>
          <p:cNvPr id="383" name="Google Shape;383;p33"/>
          <p:cNvPicPr preferRelativeResize="0"/>
          <p:nvPr/>
        </p:nvPicPr>
        <p:blipFill rotWithShape="1">
          <a:blip r:embed="rId3">
            <a:alphaModFix/>
          </a:blip>
          <a:srcRect b="9628" l="10116" r="9213" t="16424"/>
          <a:stretch/>
        </p:blipFill>
        <p:spPr>
          <a:xfrm>
            <a:off x="7233002" y="212800"/>
            <a:ext cx="1331373" cy="1220425"/>
          </a:xfrm>
          <a:prstGeom prst="rect">
            <a:avLst/>
          </a:prstGeom>
          <a:noFill/>
          <a:ln>
            <a:noFill/>
          </a:ln>
        </p:spPr>
      </p:pic>
      <p:pic>
        <p:nvPicPr>
          <p:cNvPr id="384" name="Google Shape;384;p33" title="slide 9 title II 20260911-150258.mp3">
            <a:hlinkClick r:id="rId4"/>
          </p:cNvPr>
          <p:cNvPicPr preferRelativeResize="0"/>
          <p:nvPr/>
        </p:nvPicPr>
        <p:blipFill>
          <a:blip r:embed="rId5">
            <a:alphaModFix/>
          </a:blip>
          <a:stretch>
            <a:fillRect/>
          </a:stretch>
        </p:blipFill>
        <p:spPr>
          <a:xfrm>
            <a:off x="8341725" y="212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4"/>
          <p:cNvSpPr/>
          <p:nvPr/>
        </p:nvSpPr>
        <p:spPr>
          <a:xfrm>
            <a:off x="365750" y="775634"/>
            <a:ext cx="7133400" cy="371700"/>
          </a:xfrm>
          <a:prstGeom prst="rect">
            <a:avLst/>
          </a:prstGeom>
          <a:solidFill>
            <a:srgbClr val="F0EA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90" name="Google Shape;390;p34"/>
          <p:cNvSpPr txBox="1"/>
          <p:nvPr>
            <p:ph type="title"/>
          </p:nvPr>
        </p:nvSpPr>
        <p:spPr>
          <a:xfrm>
            <a:off x="202175" y="212800"/>
            <a:ext cx="8728500" cy="54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t>Title IV, Part A Funding Allocations:  </a:t>
            </a:r>
            <a:endParaRPr b="1" sz="2400"/>
          </a:p>
        </p:txBody>
      </p:sp>
      <p:sp>
        <p:nvSpPr>
          <p:cNvPr id="391" name="Google Shape;391;p34"/>
          <p:cNvSpPr txBox="1"/>
          <p:nvPr>
            <p:ph idx="1" type="body"/>
          </p:nvPr>
        </p:nvSpPr>
        <p:spPr>
          <a:xfrm>
            <a:off x="365750" y="720000"/>
            <a:ext cx="6867300" cy="4722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b="1" lang="en" sz="2100">
                <a:solidFill>
                  <a:srgbClr val="0B7743"/>
                </a:solidFill>
              </a:rPr>
              <a:t>$ 10,559    Healthy &amp; Well-Rounded Students</a:t>
            </a:r>
            <a:endParaRPr b="1" sz="2100">
              <a:solidFill>
                <a:srgbClr val="0B7743"/>
              </a:solidFill>
            </a:endParaRPr>
          </a:p>
        </p:txBody>
      </p:sp>
      <p:sp>
        <p:nvSpPr>
          <p:cNvPr id="392" name="Google Shape;392;p34"/>
          <p:cNvSpPr/>
          <p:nvPr/>
        </p:nvSpPr>
        <p:spPr>
          <a:xfrm>
            <a:off x="207575" y="1335925"/>
            <a:ext cx="7025400" cy="216900"/>
          </a:xfrm>
          <a:prstGeom prst="rect">
            <a:avLst/>
          </a:prstGeom>
          <a:solidFill>
            <a:srgbClr val="C1F5D1"/>
          </a:solidFill>
          <a:ln cap="flat" cmpd="sng" w="9525">
            <a:solidFill>
              <a:srgbClr val="C1F5D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93" name="Google Shape;393;p34"/>
          <p:cNvSpPr/>
          <p:nvPr/>
        </p:nvSpPr>
        <p:spPr>
          <a:xfrm>
            <a:off x="207575" y="3067252"/>
            <a:ext cx="8728500" cy="216900"/>
          </a:xfrm>
          <a:prstGeom prst="rect">
            <a:avLst/>
          </a:prstGeom>
          <a:solidFill>
            <a:srgbClr val="F4CCCC"/>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94" name="Google Shape;394;p34"/>
          <p:cNvSpPr txBox="1"/>
          <p:nvPr>
            <p:ph idx="1" type="body"/>
          </p:nvPr>
        </p:nvSpPr>
        <p:spPr>
          <a:xfrm>
            <a:off x="202250" y="1265267"/>
            <a:ext cx="8728500" cy="36393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solidFill>
                  <a:srgbClr val="0E9453"/>
                </a:solidFill>
              </a:rPr>
              <a:t>What These Federal Funds ARE Used For:</a:t>
            </a:r>
            <a:endParaRPr b="1" sz="1200">
              <a:solidFill>
                <a:srgbClr val="0E9453"/>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Well-Rounded Education:</a:t>
            </a:r>
            <a:r>
              <a:rPr lang="en" sz="1200">
                <a:solidFill>
                  <a:srgbClr val="000000"/>
                </a:solidFill>
              </a:rPr>
              <a:t> Expanding student access to the arts, music, foreign languages, advanced science/STEAM/STEM programs, and college/career counseling.</a:t>
            </a:r>
            <a:endParaRPr sz="1200">
              <a:solidFill>
                <a:srgbClr val="00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Safe and Healthy Schools:</a:t>
            </a:r>
            <a:r>
              <a:rPr lang="en" sz="1200">
                <a:solidFill>
                  <a:srgbClr val="000000"/>
                </a:solidFill>
              </a:rPr>
              <a:t> Improving school environments through anti-bullying initiatives, school safety upgrades, physical education programs, and student mental health or counseling support.</a:t>
            </a:r>
            <a:endParaRPr sz="1200">
              <a:solidFill>
                <a:srgbClr val="00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Effective Use of Technology:</a:t>
            </a:r>
            <a:r>
              <a:rPr lang="en" sz="1200">
                <a:solidFill>
                  <a:srgbClr val="000000"/>
                </a:solidFill>
              </a:rPr>
              <a:t> Boosting digital literacy by purchasing specialized educational software, providing internet safety training, or implementing blended-learning toolkits.</a:t>
            </a:r>
            <a:endParaRPr sz="1200">
              <a:solidFill>
                <a:srgbClr val="000000"/>
              </a:solidFill>
            </a:endParaRPr>
          </a:p>
          <a:p>
            <a:pPr indent="0" lvl="0" marL="285750" rtl="0" algn="l">
              <a:lnSpc>
                <a:spcPct val="100000"/>
              </a:lnSpc>
              <a:spcBef>
                <a:spcPts val="600"/>
              </a:spcBef>
              <a:spcAft>
                <a:spcPts val="0"/>
              </a:spcAft>
              <a:buNone/>
            </a:pPr>
            <a:r>
              <a:t/>
            </a:r>
            <a:endParaRPr sz="400">
              <a:solidFill>
                <a:srgbClr val="000000"/>
              </a:solidFill>
            </a:endParaRPr>
          </a:p>
          <a:p>
            <a:pPr indent="0" lvl="0" marL="0" rtl="0" algn="l">
              <a:lnSpc>
                <a:spcPct val="100000"/>
              </a:lnSpc>
              <a:spcBef>
                <a:spcPts val="600"/>
              </a:spcBef>
              <a:spcAft>
                <a:spcPts val="0"/>
              </a:spcAft>
              <a:buNone/>
            </a:pPr>
            <a:r>
              <a:rPr b="1" lang="en" sz="1200">
                <a:solidFill>
                  <a:srgbClr val="980000"/>
                </a:solidFill>
              </a:rPr>
              <a:t>What These Funds CANNOT Be Used For:</a:t>
            </a:r>
            <a:endParaRPr b="1" sz="1200">
              <a:solidFill>
                <a:srgbClr val="98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Mandated State Programs:</a:t>
            </a:r>
            <a:r>
              <a:rPr lang="en" sz="1200">
                <a:solidFill>
                  <a:srgbClr val="000000"/>
                </a:solidFill>
              </a:rPr>
              <a:t> Paying for classes, materials, or programs that Michigan law already requires the school district to provide.</a:t>
            </a:r>
            <a:endParaRPr sz="1200">
              <a:solidFill>
                <a:srgbClr val="00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Medical or Substance Treatment:</a:t>
            </a:r>
            <a:r>
              <a:rPr lang="en" sz="1200">
                <a:solidFill>
                  <a:srgbClr val="000000"/>
                </a:solidFill>
              </a:rPr>
              <a:t> Providing direct medical procedures, clinical healthcare, or drug rehabilitation services for students.</a:t>
            </a:r>
            <a:endParaRPr sz="1200">
              <a:solidFill>
                <a:srgbClr val="00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Buying Just Devices (Over Limit):</a:t>
            </a:r>
            <a:r>
              <a:rPr lang="en" sz="1200">
                <a:solidFill>
                  <a:srgbClr val="000000"/>
                </a:solidFill>
              </a:rPr>
              <a:t> Spending more than 15% of the technology budget on hardware like laptops, tablets, or school-wide wiring.</a:t>
            </a:r>
            <a:endParaRPr sz="1200">
              <a:solidFill>
                <a:srgbClr val="000000"/>
              </a:solidFill>
            </a:endParaRPr>
          </a:p>
          <a:p>
            <a:pPr indent="-190500" lvl="0" marL="285750" rtl="0" algn="l">
              <a:lnSpc>
                <a:spcPct val="100000"/>
              </a:lnSpc>
              <a:spcBef>
                <a:spcPts val="600"/>
              </a:spcBef>
              <a:spcAft>
                <a:spcPts val="0"/>
              </a:spcAft>
              <a:buClr>
                <a:srgbClr val="000000"/>
              </a:buClr>
              <a:buSzPts val="1200"/>
              <a:buFont typeface="Roboto"/>
              <a:buChar char="●"/>
            </a:pPr>
            <a:r>
              <a:rPr b="1" lang="en" sz="1200">
                <a:solidFill>
                  <a:srgbClr val="000000"/>
                </a:solidFill>
              </a:rPr>
              <a:t>School Construction:</a:t>
            </a:r>
            <a:r>
              <a:rPr lang="en" sz="1200">
                <a:solidFill>
                  <a:srgbClr val="000000"/>
                </a:solidFill>
              </a:rPr>
              <a:t> Funding physical building renovations, facility repairs, or school remodeling projects.</a:t>
            </a:r>
            <a:endParaRPr b="1" sz="1200">
              <a:solidFill>
                <a:srgbClr val="000000"/>
              </a:solidFill>
            </a:endParaRPr>
          </a:p>
          <a:p>
            <a:pPr indent="0" lvl="0" marL="0" rtl="0" algn="l">
              <a:lnSpc>
                <a:spcPct val="100000"/>
              </a:lnSpc>
              <a:spcBef>
                <a:spcPts val="600"/>
              </a:spcBef>
              <a:spcAft>
                <a:spcPts val="0"/>
              </a:spcAft>
              <a:buNone/>
            </a:pPr>
            <a:r>
              <a:t/>
            </a:r>
            <a:endParaRPr sz="1200">
              <a:solidFill>
                <a:srgbClr val="222222"/>
              </a:solidFill>
              <a:highlight>
                <a:srgbClr val="FFFFFF"/>
              </a:highlight>
            </a:endParaRPr>
          </a:p>
          <a:p>
            <a:pPr indent="0" lvl="0" marL="0" rtl="0" algn="l">
              <a:lnSpc>
                <a:spcPct val="100000"/>
              </a:lnSpc>
              <a:spcBef>
                <a:spcPts val="600"/>
              </a:spcBef>
              <a:spcAft>
                <a:spcPts val="0"/>
              </a:spcAft>
              <a:buNone/>
            </a:pPr>
            <a:r>
              <a:t/>
            </a:r>
            <a:endParaRPr sz="1200">
              <a:solidFill>
                <a:srgbClr val="222222"/>
              </a:solidFill>
              <a:highlight>
                <a:srgbClr val="FFFFFF"/>
              </a:highlight>
            </a:endParaRPr>
          </a:p>
          <a:p>
            <a:pPr indent="0" lvl="0" marL="0" rtl="0" algn="l">
              <a:lnSpc>
                <a:spcPct val="100000"/>
              </a:lnSpc>
              <a:spcBef>
                <a:spcPts val="600"/>
              </a:spcBef>
              <a:spcAft>
                <a:spcPts val="600"/>
              </a:spcAft>
              <a:buNone/>
            </a:pPr>
            <a:r>
              <a:t/>
            </a:r>
            <a:endParaRPr sz="1200"/>
          </a:p>
        </p:txBody>
      </p:sp>
      <p:pic>
        <p:nvPicPr>
          <p:cNvPr id="395" name="Google Shape;395;p34"/>
          <p:cNvPicPr preferRelativeResize="0"/>
          <p:nvPr/>
        </p:nvPicPr>
        <p:blipFill rotWithShape="1">
          <a:blip r:embed="rId3">
            <a:alphaModFix/>
          </a:blip>
          <a:srcRect b="9628" l="10116" r="9213" t="16424"/>
          <a:stretch/>
        </p:blipFill>
        <p:spPr>
          <a:xfrm>
            <a:off x="7233002" y="212800"/>
            <a:ext cx="1331373" cy="1220425"/>
          </a:xfrm>
          <a:prstGeom prst="rect">
            <a:avLst/>
          </a:prstGeom>
          <a:noFill/>
          <a:ln>
            <a:noFill/>
          </a:ln>
        </p:spPr>
      </p:pic>
      <p:pic>
        <p:nvPicPr>
          <p:cNvPr id="396" name="Google Shape;396;p34" title="slide 10 title IV 20260911-150249.mp3">
            <a:hlinkClick r:id="rId4"/>
          </p:cNvPr>
          <p:cNvPicPr preferRelativeResize="0"/>
          <p:nvPr/>
        </p:nvPicPr>
        <p:blipFill>
          <a:blip r:embed="rId5">
            <a:alphaModFix/>
          </a:blip>
          <a:stretch>
            <a:fillRect/>
          </a:stretch>
        </p:blipFill>
        <p:spPr>
          <a:xfrm>
            <a:off x="8341725" y="212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5"/>
          <p:cNvSpPr/>
          <p:nvPr/>
        </p:nvSpPr>
        <p:spPr>
          <a:xfrm>
            <a:off x="392056" y="812000"/>
            <a:ext cx="4969200" cy="4014900"/>
          </a:xfrm>
          <a:prstGeom prst="roundRect">
            <a:avLst>
              <a:gd fmla="val 17588" name="adj"/>
            </a:avLst>
          </a:prstGeom>
          <a:solidFill>
            <a:srgbClr val="FFFFFF"/>
          </a:solidFill>
          <a:ln cap="flat" cmpd="sng" w="38100">
            <a:solidFill>
              <a:srgbClr val="FACF22"/>
            </a:solidFill>
            <a:prstDash val="solid"/>
            <a:round/>
            <a:headEnd len="sm" w="sm" type="none"/>
            <a:tailEnd len="sm" w="sm" type="none"/>
          </a:ln>
          <a:effectLst>
            <a:outerShdw blurRad="414338" rotWithShape="0" algn="bl" dir="15720000" dist="85725">
              <a:srgbClr val="FACF22"/>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02" name="Google Shape;402;p35"/>
          <p:cNvSpPr txBox="1"/>
          <p:nvPr>
            <p:ph type="title"/>
          </p:nvPr>
        </p:nvSpPr>
        <p:spPr>
          <a:xfrm>
            <a:off x="213950" y="188000"/>
            <a:ext cx="8686200" cy="507000"/>
          </a:xfrm>
          <a:prstGeom prst="rect">
            <a:avLst/>
          </a:prstGeom>
        </p:spPr>
        <p:txBody>
          <a:bodyPr anchorCtr="0" anchor="t" bIns="91425" lIns="91425" spcFirstLastPara="1" rIns="91425" wrap="square" tIns="91425">
            <a:noAutofit/>
          </a:bodyPr>
          <a:lstStyle/>
          <a:p>
            <a:pPr indent="0" lvl="0" marL="0" rtl="0" algn="l">
              <a:spcBef>
                <a:spcPts val="0"/>
              </a:spcBef>
              <a:spcAft>
                <a:spcPts val="600"/>
              </a:spcAft>
              <a:buNone/>
            </a:pPr>
            <a:r>
              <a:rPr b="1" lang="en" sz="2200">
                <a:solidFill>
                  <a:srgbClr val="0B7743"/>
                </a:solidFill>
                <a:uFill>
                  <a:noFill/>
                </a:uFill>
                <a:hlinkClick action="ppaction://hlinksldjump" r:id="rId3">
                  <a:extLst>
                    <a:ext uri="{A12FA001-AC4F-418D-AE19-62706E023703}">
                      <ahyp:hlinkClr val="tx"/>
                    </a:ext>
                  </a:extLst>
                </a:hlinkClick>
              </a:rPr>
              <a:t>Schoolwide Title I vs. Targeted-Assistance Title I Program</a:t>
            </a:r>
            <a:endParaRPr b="1" sz="2200">
              <a:solidFill>
                <a:srgbClr val="0B7743"/>
              </a:solidFill>
            </a:endParaRPr>
          </a:p>
        </p:txBody>
      </p:sp>
      <p:sp>
        <p:nvSpPr>
          <p:cNvPr id="403" name="Google Shape;403;p35"/>
          <p:cNvSpPr/>
          <p:nvPr/>
        </p:nvSpPr>
        <p:spPr>
          <a:xfrm>
            <a:off x="5621333" y="1227350"/>
            <a:ext cx="3246000" cy="3184200"/>
          </a:xfrm>
          <a:prstGeom prst="roundRect">
            <a:avLst>
              <a:gd fmla="val 6500" name="adj"/>
            </a:avLst>
          </a:prstGeom>
          <a:solidFill>
            <a:srgbClr val="FFFFFF"/>
          </a:solidFill>
          <a:ln cap="flat" cmpd="sng" w="9525">
            <a:solidFill>
              <a:srgbClr val="0B5394"/>
            </a:solidFill>
            <a:prstDash val="solid"/>
            <a:round/>
            <a:headEnd len="sm" w="sm" type="none"/>
            <a:tailEnd len="sm" w="sm" type="none"/>
          </a:ln>
          <a:effectLst>
            <a:outerShdw blurRad="71438" rotWithShape="0" algn="bl" dir="6360000" dist="85725">
              <a:srgbClr val="000000">
                <a:alpha val="48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404" name="Google Shape;404;p35" title="target groups.jpg"/>
          <p:cNvPicPr preferRelativeResize="0"/>
          <p:nvPr/>
        </p:nvPicPr>
        <p:blipFill rotWithShape="1">
          <a:blip r:embed="rId4">
            <a:alphaModFix/>
          </a:blip>
          <a:srcRect b="8607" l="0" r="0" t="6003"/>
          <a:stretch/>
        </p:blipFill>
        <p:spPr>
          <a:xfrm>
            <a:off x="7008725" y="3238875"/>
            <a:ext cx="1732777" cy="1109699"/>
          </a:xfrm>
          <a:prstGeom prst="rect">
            <a:avLst/>
          </a:prstGeom>
          <a:noFill/>
          <a:ln>
            <a:noFill/>
          </a:ln>
        </p:spPr>
      </p:pic>
      <p:sp>
        <p:nvSpPr>
          <p:cNvPr id="405" name="Google Shape;405;p35"/>
          <p:cNvSpPr txBox="1"/>
          <p:nvPr/>
        </p:nvSpPr>
        <p:spPr>
          <a:xfrm>
            <a:off x="5621375" y="1227350"/>
            <a:ext cx="3246000" cy="2152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000">
                <a:latin typeface="Calibri"/>
                <a:ea typeface="Calibri"/>
                <a:cs typeface="Calibri"/>
                <a:sym typeface="Calibri"/>
              </a:rPr>
              <a:t>In a</a:t>
            </a:r>
            <a:r>
              <a:rPr lang="en" sz="1000">
                <a:latin typeface="Calibri"/>
                <a:ea typeface="Calibri"/>
                <a:cs typeface="Calibri"/>
                <a:sym typeface="Calibri"/>
              </a:rPr>
              <a:t> </a:t>
            </a:r>
            <a:r>
              <a:rPr b="1" lang="en" sz="1000" u="sng">
                <a:latin typeface="Calibri"/>
                <a:ea typeface="Calibri"/>
                <a:cs typeface="Calibri"/>
                <a:sym typeface="Calibri"/>
              </a:rPr>
              <a:t>T</a:t>
            </a:r>
            <a:r>
              <a:rPr b="1" lang="en" sz="1000" u="sng">
                <a:latin typeface="Calibri"/>
                <a:ea typeface="Calibri"/>
                <a:cs typeface="Calibri"/>
                <a:sym typeface="Calibri"/>
              </a:rPr>
              <a:t>argeted-Assistance</a:t>
            </a:r>
            <a:r>
              <a:rPr lang="en" sz="1000">
                <a:latin typeface="Calibri"/>
                <a:ea typeface="Calibri"/>
                <a:cs typeface="Calibri"/>
                <a:sym typeface="Calibri"/>
              </a:rPr>
              <a:t> program:</a:t>
            </a:r>
            <a:endParaRPr sz="1000">
              <a:latin typeface="Calibri"/>
              <a:ea typeface="Calibri"/>
              <a:cs typeface="Calibri"/>
              <a:sym typeface="Calibri"/>
            </a:endParaRPr>
          </a:p>
          <a:p>
            <a:pPr indent="-149225" lvl="0" marL="228600" rtl="0" algn="l">
              <a:lnSpc>
                <a:spcPct val="100000"/>
              </a:lnSpc>
              <a:spcBef>
                <a:spcPts val="400"/>
              </a:spcBef>
              <a:spcAft>
                <a:spcPts val="0"/>
              </a:spcAft>
              <a:buSzPts val="1000"/>
              <a:buFont typeface="Calibri"/>
              <a:buChar char="●"/>
            </a:pPr>
            <a:r>
              <a:rPr lang="en" sz="1000">
                <a:latin typeface="Calibri"/>
                <a:ea typeface="Calibri"/>
                <a:cs typeface="Calibri"/>
                <a:sym typeface="Calibri"/>
              </a:rPr>
              <a:t>Services are strictly limited to designated eligible students and their families, rather than the entire student body. </a:t>
            </a:r>
            <a:endParaRPr sz="1000">
              <a:latin typeface="Calibri"/>
              <a:ea typeface="Calibri"/>
              <a:cs typeface="Calibri"/>
              <a:sym typeface="Calibri"/>
            </a:endParaRPr>
          </a:p>
          <a:p>
            <a:pPr indent="-149225" lvl="0" marL="228600" rtl="0" algn="l">
              <a:lnSpc>
                <a:spcPct val="100000"/>
              </a:lnSpc>
              <a:spcBef>
                <a:spcPts val="400"/>
              </a:spcBef>
              <a:spcAft>
                <a:spcPts val="0"/>
              </a:spcAft>
              <a:buSzPts val="1000"/>
              <a:buFont typeface="Calibri"/>
              <a:buChar char="●"/>
            </a:pPr>
            <a:r>
              <a:rPr lang="en" sz="1000">
                <a:latin typeface="Calibri"/>
                <a:ea typeface="Calibri"/>
                <a:cs typeface="Calibri"/>
                <a:sym typeface="Calibri"/>
              </a:rPr>
              <a:t>Schools are </a:t>
            </a:r>
            <a:r>
              <a:rPr lang="en" sz="1000">
                <a:latin typeface="Calibri"/>
                <a:ea typeface="Calibri"/>
                <a:cs typeface="Calibri"/>
                <a:sym typeface="Calibri"/>
              </a:rPr>
              <a:t>required to keep a </a:t>
            </a:r>
            <a:r>
              <a:rPr lang="en" sz="1000">
                <a:latin typeface="Calibri"/>
                <a:ea typeface="Calibri"/>
                <a:cs typeface="Calibri"/>
                <a:sym typeface="Calibri"/>
              </a:rPr>
              <a:t>prioritized </a:t>
            </a:r>
            <a:r>
              <a:rPr lang="en" sz="1000">
                <a:latin typeface="Calibri"/>
                <a:ea typeface="Calibri"/>
                <a:cs typeface="Calibri"/>
                <a:sym typeface="Calibri"/>
              </a:rPr>
              <a:t>list of students </a:t>
            </a:r>
            <a:r>
              <a:rPr lang="en" sz="1000">
                <a:latin typeface="Calibri"/>
                <a:ea typeface="Calibri"/>
                <a:cs typeface="Calibri"/>
                <a:sym typeface="Calibri"/>
              </a:rPr>
              <a:t>for intervention</a:t>
            </a:r>
            <a:r>
              <a:rPr lang="en" sz="1000">
                <a:latin typeface="Calibri"/>
                <a:ea typeface="Calibri"/>
                <a:cs typeface="Calibri"/>
                <a:sym typeface="Calibri"/>
              </a:rPr>
              <a:t> who have the greatest academic needs</a:t>
            </a:r>
            <a:endParaRPr sz="1000">
              <a:latin typeface="Calibri"/>
              <a:ea typeface="Calibri"/>
              <a:cs typeface="Calibri"/>
              <a:sym typeface="Calibri"/>
            </a:endParaRPr>
          </a:p>
          <a:p>
            <a:pPr indent="-149225" lvl="0" marL="228600" rtl="0" algn="l">
              <a:lnSpc>
                <a:spcPct val="100000"/>
              </a:lnSpc>
              <a:spcBef>
                <a:spcPts val="400"/>
              </a:spcBef>
              <a:spcAft>
                <a:spcPts val="0"/>
              </a:spcAft>
              <a:buSzPts val="1000"/>
              <a:buFont typeface="Calibri"/>
              <a:buChar char="●"/>
            </a:pPr>
            <a:r>
              <a:rPr lang="en" sz="1000">
                <a:latin typeface="Calibri"/>
                <a:ea typeface="Calibri"/>
                <a:cs typeface="Calibri"/>
                <a:sym typeface="Calibri"/>
              </a:rPr>
              <a:t>Parents/guardians must be notified and give consent before intervention begins</a:t>
            </a:r>
            <a:endParaRPr sz="1000">
              <a:latin typeface="Calibri"/>
              <a:ea typeface="Calibri"/>
              <a:cs typeface="Calibri"/>
              <a:sym typeface="Calibri"/>
            </a:endParaRPr>
          </a:p>
          <a:p>
            <a:pPr indent="-149225" lvl="0" marL="228600" rtl="0" algn="l">
              <a:lnSpc>
                <a:spcPct val="100000"/>
              </a:lnSpc>
              <a:spcBef>
                <a:spcPts val="400"/>
              </a:spcBef>
              <a:spcAft>
                <a:spcPts val="400"/>
              </a:spcAft>
              <a:buSzPts val="1000"/>
              <a:buFont typeface="Calibri"/>
              <a:buChar char="●"/>
            </a:pPr>
            <a:r>
              <a:rPr lang="en" sz="1000">
                <a:latin typeface="Calibri"/>
                <a:ea typeface="Calibri"/>
                <a:cs typeface="Calibri"/>
                <a:sym typeface="Calibri"/>
              </a:rPr>
              <a:t>Services are mostly push-in models or extended learning time after school, during the summer, or weekend programs.</a:t>
            </a:r>
            <a:endParaRPr sz="1000">
              <a:latin typeface="Calibri"/>
              <a:ea typeface="Calibri"/>
              <a:cs typeface="Calibri"/>
              <a:sym typeface="Calibri"/>
            </a:endParaRPr>
          </a:p>
        </p:txBody>
      </p:sp>
      <p:sp>
        <p:nvSpPr>
          <p:cNvPr id="406" name="Google Shape;406;p35"/>
          <p:cNvSpPr/>
          <p:nvPr/>
        </p:nvSpPr>
        <p:spPr>
          <a:xfrm>
            <a:off x="392056" y="812000"/>
            <a:ext cx="4969200" cy="4014900"/>
          </a:xfrm>
          <a:prstGeom prst="roundRect">
            <a:avLst>
              <a:gd fmla="val 17588" name="adj"/>
            </a:avLst>
          </a:prstGeom>
          <a:solidFill>
            <a:srgbClr val="FFFFFF"/>
          </a:solidFill>
          <a:ln cap="flat" cmpd="sng" w="9525">
            <a:solidFill>
              <a:srgbClr val="0B7743"/>
            </a:solidFill>
            <a:prstDash val="solid"/>
            <a:round/>
            <a:headEnd len="sm" w="sm" type="none"/>
            <a:tailEnd len="sm" w="sm" type="none"/>
          </a:ln>
          <a:effectLst>
            <a:outerShdw blurRad="142875" rotWithShape="0" algn="bl" dir="7200000" dist="152400">
              <a:srgbClr val="000000">
                <a:alpha val="61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07" name="Google Shape;407;p35"/>
          <p:cNvSpPr txBox="1"/>
          <p:nvPr>
            <p:ph idx="1" type="body"/>
          </p:nvPr>
        </p:nvSpPr>
        <p:spPr>
          <a:xfrm>
            <a:off x="432400" y="2007250"/>
            <a:ext cx="4888500" cy="2819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solidFill>
                  <a:srgbClr val="000000"/>
                </a:solidFill>
              </a:rPr>
              <a:t>A </a:t>
            </a:r>
            <a:r>
              <a:rPr b="1" lang="en" sz="1100" u="sng">
                <a:solidFill>
                  <a:srgbClr val="000000"/>
                </a:solidFill>
              </a:rPr>
              <a:t>S</a:t>
            </a:r>
            <a:r>
              <a:rPr b="1" lang="en" sz="1100" u="sng">
                <a:solidFill>
                  <a:srgbClr val="000000"/>
                </a:solidFill>
              </a:rPr>
              <a:t>choolwide Title I program</a:t>
            </a:r>
            <a:r>
              <a:rPr lang="en" sz="1100">
                <a:solidFill>
                  <a:srgbClr val="000000"/>
                </a:solidFill>
              </a:rPr>
              <a:t>:</a:t>
            </a:r>
            <a:endParaRPr sz="1100">
              <a:solidFill>
                <a:srgbClr val="000000"/>
              </a:solidFill>
            </a:endParaRPr>
          </a:p>
          <a:p>
            <a:pPr indent="-184150" lvl="0" marL="257175" rtl="0" algn="l">
              <a:lnSpc>
                <a:spcPct val="100000"/>
              </a:lnSpc>
              <a:spcBef>
                <a:spcPts val="600"/>
              </a:spcBef>
              <a:spcAft>
                <a:spcPts val="0"/>
              </a:spcAft>
              <a:buClr>
                <a:srgbClr val="000000"/>
              </a:buClr>
              <a:buSzPts val="1100"/>
              <a:buChar char="●"/>
            </a:pPr>
            <a:r>
              <a:rPr lang="en" sz="1100">
                <a:solidFill>
                  <a:srgbClr val="000000"/>
                </a:solidFill>
              </a:rPr>
              <a:t>Services the entire student body, no</a:t>
            </a:r>
            <a:r>
              <a:rPr lang="en" sz="1100">
                <a:solidFill>
                  <a:srgbClr val="000000"/>
                </a:solidFill>
              </a:rPr>
              <a:t> eligibility labeling, students move in and out of the program as demonstrated needs are identified or met.</a:t>
            </a:r>
            <a:endParaRPr sz="1100">
              <a:solidFill>
                <a:srgbClr val="000000"/>
              </a:solidFill>
            </a:endParaRPr>
          </a:p>
          <a:p>
            <a:pPr indent="-184150" lvl="0" marL="257175" rtl="0" algn="l">
              <a:lnSpc>
                <a:spcPct val="100000"/>
              </a:lnSpc>
              <a:spcBef>
                <a:spcPts val="600"/>
              </a:spcBef>
              <a:spcAft>
                <a:spcPts val="0"/>
              </a:spcAft>
              <a:buClr>
                <a:srgbClr val="000000"/>
              </a:buClr>
              <a:buSzPts val="1100"/>
              <a:buChar char="●"/>
            </a:pPr>
            <a:r>
              <a:rPr lang="en" sz="1100">
                <a:solidFill>
                  <a:srgbClr val="000000"/>
                </a:solidFill>
              </a:rPr>
              <a:t>Is guided by data analysis of student performance and gaps to determine eligibility</a:t>
            </a:r>
            <a:endParaRPr sz="1100">
              <a:solidFill>
                <a:srgbClr val="000000"/>
              </a:solidFill>
            </a:endParaRPr>
          </a:p>
          <a:p>
            <a:pPr indent="-184150" lvl="0" marL="257175" rtl="0" algn="l">
              <a:lnSpc>
                <a:spcPct val="100000"/>
              </a:lnSpc>
              <a:spcBef>
                <a:spcPts val="600"/>
              </a:spcBef>
              <a:spcAft>
                <a:spcPts val="0"/>
              </a:spcAft>
              <a:buClr>
                <a:srgbClr val="000000"/>
              </a:buClr>
              <a:buSzPts val="1100"/>
              <a:buChar char="●"/>
            </a:pPr>
            <a:r>
              <a:rPr lang="en" sz="1100">
                <a:solidFill>
                  <a:srgbClr val="000000"/>
                </a:solidFill>
              </a:rPr>
              <a:t>Allows Title I funds to be </a:t>
            </a:r>
            <a:r>
              <a:rPr lang="en" sz="1100">
                <a:solidFill>
                  <a:srgbClr val="000000"/>
                </a:solidFill>
              </a:rPr>
              <a:t>combined</a:t>
            </a:r>
            <a:r>
              <a:rPr lang="en" sz="1100">
                <a:solidFill>
                  <a:srgbClr val="000000"/>
                </a:solidFill>
              </a:rPr>
              <a:t> with other </a:t>
            </a:r>
            <a:r>
              <a:rPr lang="en" sz="1100">
                <a:solidFill>
                  <a:srgbClr val="000000"/>
                </a:solidFill>
              </a:rPr>
              <a:t>funds</a:t>
            </a:r>
            <a:r>
              <a:rPr lang="en" sz="1100">
                <a:solidFill>
                  <a:srgbClr val="000000"/>
                </a:solidFill>
              </a:rPr>
              <a:t> sources to</a:t>
            </a:r>
            <a:r>
              <a:rPr lang="en" sz="1100">
                <a:solidFill>
                  <a:srgbClr val="000000"/>
                </a:solidFill>
              </a:rPr>
              <a:t> upgrade the entire education program of the school</a:t>
            </a:r>
            <a:endParaRPr sz="1100">
              <a:solidFill>
                <a:srgbClr val="000000"/>
              </a:solidFill>
            </a:endParaRPr>
          </a:p>
          <a:p>
            <a:pPr indent="-184150" lvl="0" marL="257175" rtl="0" algn="l">
              <a:lnSpc>
                <a:spcPct val="100000"/>
              </a:lnSpc>
              <a:spcBef>
                <a:spcPts val="600"/>
              </a:spcBef>
              <a:spcAft>
                <a:spcPts val="0"/>
              </a:spcAft>
              <a:buClr>
                <a:srgbClr val="000000"/>
              </a:buClr>
              <a:buSzPts val="1100"/>
              <a:buChar char="●"/>
            </a:pPr>
            <a:r>
              <a:rPr lang="en" sz="1100">
                <a:solidFill>
                  <a:srgbClr val="000000"/>
                </a:solidFill>
              </a:rPr>
              <a:t>Integrates into the regular education day and can be push-in, pull-out, small group, or individual</a:t>
            </a:r>
            <a:endParaRPr sz="1100">
              <a:solidFill>
                <a:srgbClr val="000000"/>
              </a:solidFill>
            </a:endParaRPr>
          </a:p>
          <a:p>
            <a:pPr indent="-184150" lvl="0" marL="257175" rtl="0" algn="l">
              <a:lnSpc>
                <a:spcPct val="100000"/>
              </a:lnSpc>
              <a:spcBef>
                <a:spcPts val="600"/>
              </a:spcBef>
              <a:spcAft>
                <a:spcPts val="0"/>
              </a:spcAft>
              <a:buClr>
                <a:srgbClr val="000000"/>
              </a:buClr>
              <a:buSzPts val="1100"/>
              <a:buChar char="●"/>
            </a:pPr>
            <a:r>
              <a:rPr lang="en" sz="1100">
                <a:solidFill>
                  <a:srgbClr val="000000"/>
                </a:solidFill>
              </a:rPr>
              <a:t>Can fund after-school programs, summer school, tutoring activities, and some family events.</a:t>
            </a:r>
            <a:endParaRPr sz="1100">
              <a:solidFill>
                <a:srgbClr val="000000"/>
              </a:solidFill>
            </a:endParaRPr>
          </a:p>
          <a:p>
            <a:pPr indent="0" lvl="0" marL="0" rtl="0" algn="ctr">
              <a:lnSpc>
                <a:spcPct val="100000"/>
              </a:lnSpc>
              <a:spcBef>
                <a:spcPts val="600"/>
              </a:spcBef>
              <a:spcAft>
                <a:spcPts val="600"/>
              </a:spcAft>
              <a:buNone/>
            </a:pPr>
            <a:r>
              <a:rPr b="1" lang="en" sz="1100">
                <a:solidFill>
                  <a:srgbClr val="0E9453"/>
                </a:solidFill>
              </a:rPr>
              <a:t>Schools must have a child poverty rate of at least 40 percent </a:t>
            </a:r>
            <a:br>
              <a:rPr b="1" lang="en" sz="1100">
                <a:solidFill>
                  <a:srgbClr val="0E9453"/>
                </a:solidFill>
              </a:rPr>
            </a:br>
            <a:r>
              <a:rPr b="1" lang="en" sz="1100">
                <a:solidFill>
                  <a:srgbClr val="0E9453"/>
                </a:solidFill>
              </a:rPr>
              <a:t>to choose to operate a schoolwide program.</a:t>
            </a:r>
            <a:endParaRPr b="1" sz="1100">
              <a:solidFill>
                <a:srgbClr val="0E9453"/>
              </a:solidFill>
            </a:endParaRPr>
          </a:p>
        </p:txBody>
      </p:sp>
      <p:sp>
        <p:nvSpPr>
          <p:cNvPr id="408" name="Google Shape;408;p35"/>
          <p:cNvSpPr/>
          <p:nvPr/>
        </p:nvSpPr>
        <p:spPr>
          <a:xfrm rot="-415987">
            <a:off x="688211" y="1002497"/>
            <a:ext cx="2788490" cy="778782"/>
          </a:xfrm>
          <a:prstGeom prst="doubleWave">
            <a:avLst>
              <a:gd fmla="val 6250" name="adj1"/>
              <a:gd fmla="val 658" name="adj2"/>
            </a:avLst>
          </a:prstGeom>
          <a:solidFill>
            <a:srgbClr val="0E9453"/>
          </a:solidFill>
          <a:ln cap="flat" cmpd="sng" w="19050">
            <a:solidFill>
              <a:srgbClr val="FACF22"/>
            </a:solidFill>
            <a:prstDash val="solid"/>
            <a:round/>
            <a:headEnd len="sm" w="sm" type="none"/>
            <a:tailEnd len="sm" w="sm" type="none"/>
          </a:ln>
          <a:effectLst>
            <a:outerShdw blurRad="42863" rotWithShape="0" algn="bl" dir="6600000" dist="95250">
              <a:srgbClr val="000000">
                <a:alpha val="74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300">
                <a:solidFill>
                  <a:srgbClr val="F6F614"/>
                </a:solidFill>
                <a:latin typeface="Happy Monkey"/>
                <a:ea typeface="Happy Monkey"/>
                <a:cs typeface="Happy Monkey"/>
                <a:sym typeface="Happy Monkey"/>
              </a:rPr>
              <a:t>Engadine qualifies &amp; operates as a schoolwide program.</a:t>
            </a:r>
            <a:endParaRPr sz="1200">
              <a:solidFill>
                <a:srgbClr val="F6F614"/>
              </a:solidFill>
              <a:latin typeface="Happy Monkey"/>
              <a:ea typeface="Happy Monkey"/>
              <a:cs typeface="Happy Monkey"/>
              <a:sym typeface="Happy Monkey"/>
            </a:endParaRPr>
          </a:p>
        </p:txBody>
      </p:sp>
      <p:pic>
        <p:nvPicPr>
          <p:cNvPr id="409" name="Google Shape;409;p35"/>
          <p:cNvPicPr preferRelativeResize="0"/>
          <p:nvPr/>
        </p:nvPicPr>
        <p:blipFill>
          <a:blip r:embed="rId5">
            <a:alphaModFix/>
          </a:blip>
          <a:stretch>
            <a:fillRect/>
          </a:stretch>
        </p:blipFill>
        <p:spPr>
          <a:xfrm>
            <a:off x="3875900" y="857275"/>
            <a:ext cx="1445100" cy="1445100"/>
          </a:xfrm>
          <a:prstGeom prst="ellipse">
            <a:avLst/>
          </a:prstGeom>
          <a:noFill/>
          <a:ln>
            <a:noFill/>
          </a:ln>
        </p:spPr>
      </p:pic>
      <p:pic>
        <p:nvPicPr>
          <p:cNvPr id="410" name="Google Shape;410;p35" title="slide 11 schoolwide target-assist 20260911-150238.mp3">
            <a:hlinkClick r:id="rId6"/>
          </p:cNvPr>
          <p:cNvPicPr preferRelativeResize="0"/>
          <p:nvPr/>
        </p:nvPicPr>
        <p:blipFill>
          <a:blip r:embed="rId7">
            <a:alphaModFix/>
          </a:blip>
          <a:stretch>
            <a:fillRect/>
          </a:stretch>
        </p:blipFill>
        <p:spPr>
          <a:xfrm>
            <a:off x="8346031" y="21765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p36" title="2531857.jpg"/>
          <p:cNvPicPr preferRelativeResize="0"/>
          <p:nvPr/>
        </p:nvPicPr>
        <p:blipFill rotWithShape="1">
          <a:blip r:embed="rId3">
            <a:alphaModFix/>
          </a:blip>
          <a:srcRect b="12868" l="3997" r="5783" t="10262"/>
          <a:stretch/>
        </p:blipFill>
        <p:spPr>
          <a:xfrm>
            <a:off x="2126775" y="256650"/>
            <a:ext cx="5438000" cy="4632850"/>
          </a:xfrm>
          <a:prstGeom prst="rect">
            <a:avLst/>
          </a:prstGeom>
          <a:noFill/>
          <a:ln>
            <a:noFill/>
          </a:ln>
        </p:spPr>
      </p:pic>
      <p:sp>
        <p:nvSpPr>
          <p:cNvPr id="416" name="Google Shape;416;p36"/>
          <p:cNvSpPr/>
          <p:nvPr/>
        </p:nvSpPr>
        <p:spPr>
          <a:xfrm rot="5400000">
            <a:off x="6532075" y="-671828"/>
            <a:ext cx="802200" cy="2997900"/>
          </a:xfrm>
          <a:prstGeom prst="round2SameRect">
            <a:avLst>
              <a:gd fmla="val 48323" name="adj1"/>
              <a:gd fmla="val 0" name="adj2"/>
            </a:avLst>
          </a:prstGeom>
          <a:gradFill>
            <a:gsLst>
              <a:gs pos="0">
                <a:srgbClr val="B6D7A8"/>
              </a:gs>
              <a:gs pos="24000">
                <a:srgbClr val="C1F5D1"/>
              </a:gs>
              <a:gs pos="66000">
                <a:srgbClr val="FFF2CC"/>
              </a:gs>
              <a:gs pos="100000">
                <a:srgbClr val="FFF4FA"/>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17" name="Google Shape;417;p36"/>
          <p:cNvSpPr/>
          <p:nvPr/>
        </p:nvSpPr>
        <p:spPr>
          <a:xfrm rot="5400000">
            <a:off x="6690925" y="2452694"/>
            <a:ext cx="944700" cy="3396300"/>
          </a:xfrm>
          <a:prstGeom prst="round2SameRect">
            <a:avLst>
              <a:gd fmla="val 49348" name="adj1"/>
              <a:gd fmla="val 0" name="adj2"/>
            </a:avLst>
          </a:prstGeom>
          <a:gradFill>
            <a:gsLst>
              <a:gs pos="0">
                <a:srgbClr val="B6D7A8"/>
              </a:gs>
              <a:gs pos="24000">
                <a:srgbClr val="C1F5D1"/>
              </a:gs>
              <a:gs pos="66000">
                <a:srgbClr val="FFF2CC"/>
              </a:gs>
              <a:gs pos="100000">
                <a:srgbClr val="FFF4FA"/>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18" name="Google Shape;418;p36"/>
          <p:cNvSpPr/>
          <p:nvPr/>
        </p:nvSpPr>
        <p:spPr>
          <a:xfrm rot="-5400000">
            <a:off x="2081325" y="463098"/>
            <a:ext cx="820500" cy="3650700"/>
          </a:xfrm>
          <a:prstGeom prst="round2SameRect">
            <a:avLst>
              <a:gd fmla="val 48323" name="adj1"/>
              <a:gd fmla="val 0" name="adj2"/>
            </a:avLst>
          </a:prstGeom>
          <a:gradFill>
            <a:gsLst>
              <a:gs pos="0">
                <a:srgbClr val="B6D7A8"/>
              </a:gs>
              <a:gs pos="24000">
                <a:srgbClr val="C1F5D1"/>
              </a:gs>
              <a:gs pos="66000">
                <a:srgbClr val="FFF2CC"/>
              </a:gs>
              <a:gs pos="100000">
                <a:srgbClr val="FFF4FA"/>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19" name="Google Shape;419;p36"/>
          <p:cNvSpPr/>
          <p:nvPr/>
        </p:nvSpPr>
        <p:spPr>
          <a:xfrm>
            <a:off x="1833900" y="260651"/>
            <a:ext cx="2399700" cy="566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0" name="Google Shape;420;p36"/>
          <p:cNvSpPr txBox="1"/>
          <p:nvPr>
            <p:ph type="title"/>
          </p:nvPr>
        </p:nvSpPr>
        <p:spPr>
          <a:xfrm>
            <a:off x="201300" y="214025"/>
            <a:ext cx="2997900" cy="84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0B7743"/>
                </a:solidFill>
              </a:rPr>
              <a:t>Title I at Engadine: </a:t>
            </a:r>
            <a:endParaRPr b="1" sz="2400">
              <a:solidFill>
                <a:srgbClr val="0B7743"/>
              </a:solidFill>
            </a:endParaRPr>
          </a:p>
          <a:p>
            <a:pPr indent="0" lvl="0" marL="0" rtl="0" algn="l">
              <a:spcBef>
                <a:spcPts val="0"/>
              </a:spcBef>
              <a:spcAft>
                <a:spcPts val="0"/>
              </a:spcAft>
              <a:buNone/>
            </a:pPr>
            <a:r>
              <a:rPr b="1" lang="en" sz="2400">
                <a:solidFill>
                  <a:srgbClr val="0B7743"/>
                </a:solidFill>
              </a:rPr>
              <a:t>General Overview</a:t>
            </a:r>
            <a:endParaRPr b="1" sz="2400">
              <a:solidFill>
                <a:srgbClr val="0B7743"/>
              </a:solidFill>
            </a:endParaRPr>
          </a:p>
        </p:txBody>
      </p:sp>
      <p:sp>
        <p:nvSpPr>
          <p:cNvPr id="421" name="Google Shape;421;p36"/>
          <p:cNvSpPr txBox="1"/>
          <p:nvPr/>
        </p:nvSpPr>
        <p:spPr>
          <a:xfrm>
            <a:off x="5508849" y="382450"/>
            <a:ext cx="2672100" cy="84150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Identify Students:</a:t>
            </a:r>
            <a:endParaRPr b="1" sz="1000">
              <a:latin typeface="Calibri"/>
              <a:ea typeface="Calibri"/>
              <a:cs typeface="Calibri"/>
              <a:sym typeface="Calibri"/>
            </a:endParaRPr>
          </a:p>
          <a:p>
            <a:pPr indent="-177800" lvl="0" marL="285750" rtl="0" algn="l">
              <a:lnSpc>
                <a:spcPct val="100000"/>
              </a:lnSpc>
              <a:spcBef>
                <a:spcPts val="0"/>
              </a:spcBef>
              <a:spcAft>
                <a:spcPts val="0"/>
              </a:spcAft>
              <a:buClr>
                <a:srgbClr val="000000"/>
              </a:buClr>
              <a:buSzPts val="1000"/>
              <a:buFont typeface="Calibri"/>
              <a:buChar char="●"/>
            </a:pPr>
            <a:r>
              <a:rPr lang="en" sz="1000">
                <a:latin typeface="Calibri"/>
                <a:ea typeface="Calibri"/>
                <a:cs typeface="Calibri"/>
                <a:sym typeface="Calibri"/>
              </a:rPr>
              <a:t>Screening assessments</a:t>
            </a:r>
            <a:endParaRPr sz="1000">
              <a:latin typeface="Calibri"/>
              <a:ea typeface="Calibri"/>
              <a:cs typeface="Calibri"/>
              <a:sym typeface="Calibri"/>
            </a:endParaRPr>
          </a:p>
          <a:p>
            <a:pPr indent="-177800" lvl="0" marL="285750" rtl="0" algn="l">
              <a:lnSpc>
                <a:spcPct val="100000"/>
              </a:lnSpc>
              <a:spcBef>
                <a:spcPts val="0"/>
              </a:spcBef>
              <a:spcAft>
                <a:spcPts val="0"/>
              </a:spcAft>
              <a:buClr>
                <a:srgbClr val="000000"/>
              </a:buClr>
              <a:buSzPts val="1000"/>
              <a:buFont typeface="Calibri"/>
              <a:buChar char="●"/>
            </a:pPr>
            <a:r>
              <a:rPr lang="en" sz="1000">
                <a:latin typeface="Calibri"/>
                <a:ea typeface="Calibri"/>
                <a:cs typeface="Calibri"/>
                <a:sym typeface="Calibri"/>
              </a:rPr>
              <a:t>Teacher input</a:t>
            </a:r>
            <a:endParaRPr sz="1000">
              <a:latin typeface="Calibri"/>
              <a:ea typeface="Calibri"/>
              <a:cs typeface="Calibri"/>
              <a:sym typeface="Calibri"/>
            </a:endParaRPr>
          </a:p>
          <a:p>
            <a:pPr indent="-177800" lvl="0" marL="285750" rtl="0" algn="l">
              <a:lnSpc>
                <a:spcPct val="100000"/>
              </a:lnSpc>
              <a:spcBef>
                <a:spcPts val="0"/>
              </a:spcBef>
              <a:spcAft>
                <a:spcPts val="0"/>
              </a:spcAft>
              <a:buClr>
                <a:srgbClr val="000000"/>
              </a:buClr>
              <a:buSzPts val="1000"/>
              <a:buFont typeface="Calibri"/>
              <a:buChar char="●"/>
            </a:pPr>
            <a:r>
              <a:rPr lang="en" sz="1000">
                <a:latin typeface="Calibri"/>
                <a:ea typeface="Calibri"/>
                <a:cs typeface="Calibri"/>
                <a:sym typeface="Calibri"/>
              </a:rPr>
              <a:t>Classroom performance</a:t>
            </a:r>
            <a:endParaRPr sz="1000">
              <a:latin typeface="Calibri"/>
              <a:ea typeface="Calibri"/>
              <a:cs typeface="Calibri"/>
              <a:sym typeface="Calibri"/>
            </a:endParaRPr>
          </a:p>
          <a:p>
            <a:pPr indent="-177800" lvl="0" marL="285750" rtl="0" algn="l">
              <a:lnSpc>
                <a:spcPct val="100000"/>
              </a:lnSpc>
              <a:spcBef>
                <a:spcPts val="0"/>
              </a:spcBef>
              <a:spcAft>
                <a:spcPts val="1000"/>
              </a:spcAft>
              <a:buClr>
                <a:srgbClr val="000000"/>
              </a:buClr>
              <a:buSzPts val="1000"/>
              <a:buFont typeface="Calibri"/>
              <a:buChar char="●"/>
            </a:pPr>
            <a:r>
              <a:rPr lang="en" sz="1000">
                <a:latin typeface="Calibri"/>
                <a:ea typeface="Calibri"/>
                <a:cs typeface="Calibri"/>
                <a:sym typeface="Calibri"/>
              </a:rPr>
              <a:t>Parent or teacher concern</a:t>
            </a:r>
            <a:endParaRPr sz="1000">
              <a:solidFill>
                <a:schemeClr val="dk2"/>
              </a:solidFill>
              <a:latin typeface="Calibri"/>
              <a:ea typeface="Calibri"/>
              <a:cs typeface="Calibri"/>
              <a:sym typeface="Calibri"/>
            </a:endParaRPr>
          </a:p>
        </p:txBody>
      </p:sp>
      <p:sp>
        <p:nvSpPr>
          <p:cNvPr id="422" name="Google Shape;422;p36"/>
          <p:cNvSpPr txBox="1"/>
          <p:nvPr/>
        </p:nvSpPr>
        <p:spPr>
          <a:xfrm>
            <a:off x="1045900" y="1852950"/>
            <a:ext cx="3244800" cy="84570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Service Areas of Most Need &amp; Monitor Progress:</a:t>
            </a:r>
            <a:endParaRPr b="1"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Further assess to determine strengths &amp; weaknesses</a:t>
            </a:r>
            <a:endParaRPr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Create a learning path &amp; intervention begins. </a:t>
            </a:r>
            <a:endParaRPr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Monitor progress and interventions, make changes made as needed.</a:t>
            </a:r>
            <a:endParaRPr sz="1000">
              <a:latin typeface="Calibri"/>
              <a:ea typeface="Calibri"/>
              <a:cs typeface="Calibri"/>
              <a:sym typeface="Calibri"/>
            </a:endParaRPr>
          </a:p>
        </p:txBody>
      </p:sp>
      <p:sp>
        <p:nvSpPr>
          <p:cNvPr id="423" name="Google Shape;423;p36"/>
          <p:cNvSpPr txBox="1"/>
          <p:nvPr/>
        </p:nvSpPr>
        <p:spPr>
          <a:xfrm>
            <a:off x="5469800" y="3637117"/>
            <a:ext cx="3320100" cy="96570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None/>
            </a:pPr>
            <a:r>
              <a:rPr b="1" lang="en" sz="1000">
                <a:latin typeface="Calibri"/>
                <a:ea typeface="Calibri"/>
                <a:cs typeface="Calibri"/>
                <a:sym typeface="Calibri"/>
              </a:rPr>
              <a:t>Exit or Move Beyond Intervention:</a:t>
            </a:r>
            <a:endParaRPr b="1"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Students meet criteria and exit program.</a:t>
            </a:r>
            <a:endParaRPr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If more is needed, the Student Assistance Team is notified. The team of staff, ancillary services, &amp; parents work together to decide on a course of action.</a:t>
            </a:r>
            <a:endParaRPr sz="1000">
              <a:latin typeface="Calibri"/>
              <a:ea typeface="Calibri"/>
              <a:cs typeface="Calibri"/>
              <a:sym typeface="Calibri"/>
            </a:endParaRPr>
          </a:p>
          <a:p>
            <a:pPr indent="-177800" lvl="0" marL="228600" rtl="0" algn="l">
              <a:lnSpc>
                <a:spcPct val="100000"/>
              </a:lnSpc>
              <a:spcBef>
                <a:spcPts val="0"/>
              </a:spcBef>
              <a:spcAft>
                <a:spcPts val="0"/>
              </a:spcAft>
              <a:buSzPts val="1000"/>
              <a:buFont typeface="Calibri"/>
              <a:buChar char="●"/>
            </a:pPr>
            <a:r>
              <a:rPr lang="en" sz="1000">
                <a:latin typeface="Calibri"/>
                <a:ea typeface="Calibri"/>
                <a:cs typeface="Calibri"/>
                <a:sym typeface="Calibri"/>
              </a:rPr>
              <a:t>The action plan is put into motion and monitored.</a:t>
            </a:r>
            <a:endParaRPr sz="1000">
              <a:latin typeface="Calibri"/>
              <a:ea typeface="Calibri"/>
              <a:cs typeface="Calibri"/>
              <a:sym typeface="Calibri"/>
            </a:endParaRPr>
          </a:p>
        </p:txBody>
      </p:sp>
      <p:sp>
        <p:nvSpPr>
          <p:cNvPr id="424" name="Google Shape;424;p36"/>
          <p:cNvSpPr/>
          <p:nvPr/>
        </p:nvSpPr>
        <p:spPr>
          <a:xfrm rot="10800000">
            <a:off x="5318725" y="4440542"/>
            <a:ext cx="146400" cy="176400"/>
          </a:xfrm>
          <a:prstGeom prst="rtTriangle">
            <a:avLst/>
          </a:prstGeom>
          <a:solidFill>
            <a:srgbClr val="FFF4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5" name="Google Shape;425;p36"/>
          <p:cNvSpPr/>
          <p:nvPr/>
        </p:nvSpPr>
        <p:spPr>
          <a:xfrm rot="5400000">
            <a:off x="828825" y="3439075"/>
            <a:ext cx="899700" cy="2142000"/>
          </a:xfrm>
          <a:prstGeom prst="round2SameRect">
            <a:avLst>
              <a:gd fmla="val 50000" name="adj1"/>
              <a:gd fmla="val 0" name="adj2"/>
            </a:avLst>
          </a:prstGeom>
          <a:gradFill>
            <a:gsLst>
              <a:gs pos="0">
                <a:srgbClr val="B6D7A8"/>
              </a:gs>
              <a:gs pos="24000">
                <a:srgbClr val="C1F5D1"/>
              </a:gs>
              <a:gs pos="66000">
                <a:srgbClr val="FFF2CC"/>
              </a:gs>
              <a:gs pos="100000">
                <a:srgbClr val="FFF4FA"/>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6" name="Google Shape;426;p36"/>
          <p:cNvSpPr txBox="1"/>
          <p:nvPr/>
        </p:nvSpPr>
        <p:spPr>
          <a:xfrm>
            <a:off x="201300" y="4012725"/>
            <a:ext cx="21420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latin typeface="Nunito"/>
                <a:ea typeface="Nunito"/>
                <a:cs typeface="Nunito"/>
                <a:sym typeface="Nunito"/>
              </a:rPr>
              <a:t>LINKS:</a:t>
            </a:r>
            <a:r>
              <a:rPr b="1" lang="en" sz="1100">
                <a:solidFill>
                  <a:srgbClr val="6671E7"/>
                </a:solidFill>
                <a:latin typeface="Nunito"/>
                <a:ea typeface="Nunito"/>
                <a:cs typeface="Nunito"/>
                <a:sym typeface="Nunito"/>
              </a:rPr>
              <a:t> </a:t>
            </a:r>
            <a:endParaRPr b="1" sz="1100">
              <a:solidFill>
                <a:srgbClr val="6671E7"/>
              </a:solidFill>
              <a:latin typeface="Nunito"/>
              <a:ea typeface="Nunito"/>
              <a:cs typeface="Nunito"/>
              <a:sym typeface="Nunito"/>
            </a:endParaRPr>
          </a:p>
          <a:p>
            <a:pPr indent="-127000" lvl="0" marL="228600" rtl="0" algn="l">
              <a:spcBef>
                <a:spcPts val="0"/>
              </a:spcBef>
              <a:spcAft>
                <a:spcPts val="0"/>
              </a:spcAft>
              <a:buClr>
                <a:srgbClr val="6671E7"/>
              </a:buClr>
              <a:buSzPts val="1100"/>
              <a:buFont typeface="Nunito"/>
              <a:buChar char="●"/>
            </a:pPr>
            <a:r>
              <a:rPr b="1" lang="en" sz="1100">
                <a:solidFill>
                  <a:srgbClr val="6671E7"/>
                </a:solidFill>
                <a:uFill>
                  <a:noFill/>
                </a:uFill>
                <a:latin typeface="Nunito"/>
                <a:ea typeface="Nunito"/>
                <a:cs typeface="Nunito"/>
                <a:sym typeface="Nunito"/>
                <a:hlinkClick r:id="rId4">
                  <a:extLst>
                    <a:ext uri="{A12FA001-AC4F-418D-AE19-62706E023703}">
                      <ahyp:hlinkClr val="tx"/>
                    </a:ext>
                  </a:extLst>
                </a:hlinkClick>
              </a:rPr>
              <a:t>K-6 Intervention Procedures &amp; Protocols</a:t>
            </a:r>
            <a:r>
              <a:rPr b="1" lang="en" sz="1100">
                <a:solidFill>
                  <a:srgbClr val="6671E7"/>
                </a:solidFill>
                <a:latin typeface="Nunito"/>
                <a:ea typeface="Nunito"/>
                <a:cs typeface="Nunito"/>
                <a:sym typeface="Nunito"/>
              </a:rPr>
              <a:t> </a:t>
            </a:r>
            <a:endParaRPr b="1" sz="1100">
              <a:solidFill>
                <a:srgbClr val="6671E7"/>
              </a:solidFill>
              <a:latin typeface="Nunito"/>
              <a:ea typeface="Nunito"/>
              <a:cs typeface="Nunito"/>
              <a:sym typeface="Nunito"/>
            </a:endParaRPr>
          </a:p>
          <a:p>
            <a:pPr indent="-127000" lvl="0" marL="228600" rtl="0" algn="l">
              <a:spcBef>
                <a:spcPts val="400"/>
              </a:spcBef>
              <a:spcAft>
                <a:spcPts val="1000"/>
              </a:spcAft>
              <a:buClr>
                <a:srgbClr val="6671E7"/>
              </a:buClr>
              <a:buSzPts val="1100"/>
              <a:buFont typeface="Nunito"/>
              <a:buChar char="●"/>
            </a:pPr>
            <a:r>
              <a:rPr b="1" lang="en" sz="1100">
                <a:solidFill>
                  <a:srgbClr val="6671E7"/>
                </a:solidFill>
                <a:uFill>
                  <a:noFill/>
                </a:uFill>
                <a:latin typeface="Nunito"/>
                <a:ea typeface="Nunito"/>
                <a:cs typeface="Nunito"/>
                <a:sym typeface="Nunito"/>
                <a:hlinkClick r:id="rId5">
                  <a:extLst>
                    <a:ext uri="{A12FA001-AC4F-418D-AE19-62706E023703}">
                      <ahyp:hlinkClr val="tx"/>
                    </a:ext>
                  </a:extLst>
                </a:hlinkClick>
              </a:rPr>
              <a:t>Entrance &amp; Exit Criteria</a:t>
            </a:r>
            <a:endParaRPr b="1" sz="1100">
              <a:solidFill>
                <a:srgbClr val="6671E7"/>
              </a:solidFill>
              <a:latin typeface="Nunito"/>
              <a:ea typeface="Nunito"/>
              <a:cs typeface="Nunito"/>
              <a:sym typeface="Nunito"/>
            </a:endParaRPr>
          </a:p>
        </p:txBody>
      </p:sp>
      <p:sp>
        <p:nvSpPr>
          <p:cNvPr id="427" name="Google Shape;427;p36"/>
          <p:cNvSpPr/>
          <p:nvPr/>
        </p:nvSpPr>
        <p:spPr>
          <a:xfrm rot="5400000">
            <a:off x="4378900" y="2595375"/>
            <a:ext cx="41100" cy="165300"/>
          </a:xfrm>
          <a:prstGeom prst="rtTriangle">
            <a:avLst/>
          </a:prstGeom>
          <a:solidFill>
            <a:srgbClr val="FFF4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8" name="Google Shape;428;p36"/>
          <p:cNvSpPr/>
          <p:nvPr/>
        </p:nvSpPr>
        <p:spPr>
          <a:xfrm rot="10800000">
            <a:off x="5247050" y="1201150"/>
            <a:ext cx="187500" cy="27000"/>
          </a:xfrm>
          <a:prstGeom prst="rtTriangle">
            <a:avLst/>
          </a:prstGeom>
          <a:solidFill>
            <a:srgbClr val="FFF4F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429" name="Google Shape;429;p36" title="Slide 12 General Overview 20260913-183458.mp3">
            <a:hlinkClick r:id="rId6"/>
          </p:cNvPr>
          <p:cNvPicPr preferRelativeResize="0"/>
          <p:nvPr/>
        </p:nvPicPr>
        <p:blipFill>
          <a:blip r:embed="rId7">
            <a:alphaModFix/>
          </a:blip>
          <a:stretch>
            <a:fillRect/>
          </a:stretch>
        </p:blipFill>
        <p:spPr>
          <a:xfrm>
            <a:off x="8351475" y="214022"/>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7"/>
          <p:cNvSpPr txBox="1"/>
          <p:nvPr>
            <p:ph type="title"/>
          </p:nvPr>
        </p:nvSpPr>
        <p:spPr>
          <a:xfrm>
            <a:off x="204525" y="195450"/>
            <a:ext cx="2938500" cy="524100"/>
          </a:xfrm>
          <a:prstGeom prst="rect">
            <a:avLst/>
          </a:prstGeom>
        </p:spPr>
        <p:txBody>
          <a:bodyPr anchorCtr="0" anchor="t" bIns="93500" lIns="93500" spcFirstLastPara="1" rIns="93500" wrap="square" tIns="93500">
            <a:noAutofit/>
          </a:bodyPr>
          <a:lstStyle/>
          <a:p>
            <a:pPr indent="0" lvl="0" marL="0" rtl="0" algn="l">
              <a:spcBef>
                <a:spcPts val="0"/>
              </a:spcBef>
              <a:spcAft>
                <a:spcPts val="0"/>
              </a:spcAft>
              <a:buNone/>
            </a:pPr>
            <a:r>
              <a:rPr b="1" lang="en" sz="2200">
                <a:solidFill>
                  <a:srgbClr val="0B7743"/>
                </a:solidFill>
              </a:rPr>
              <a:t>Title I Decision Tree</a:t>
            </a:r>
            <a:endParaRPr b="1" sz="2200">
              <a:solidFill>
                <a:srgbClr val="0B7743"/>
              </a:solidFill>
            </a:endParaRPr>
          </a:p>
        </p:txBody>
      </p:sp>
      <p:cxnSp>
        <p:nvCxnSpPr>
          <p:cNvPr id="435" name="Google Shape;435;p37"/>
          <p:cNvCxnSpPr>
            <a:stCxn id="436" idx="2"/>
            <a:endCxn id="437" idx="0"/>
          </p:cNvCxnSpPr>
          <p:nvPr/>
        </p:nvCxnSpPr>
        <p:spPr>
          <a:xfrm flipH="1" rot="-5400000">
            <a:off x="5525400" y="-181350"/>
            <a:ext cx="237600" cy="2144400"/>
          </a:xfrm>
          <a:prstGeom prst="bentConnector3">
            <a:avLst>
              <a:gd fmla="val 49969" name="adj1"/>
            </a:avLst>
          </a:prstGeom>
          <a:noFill/>
          <a:ln cap="flat" cmpd="sng" w="28575">
            <a:solidFill>
              <a:srgbClr val="000000"/>
            </a:solidFill>
            <a:prstDash val="solid"/>
            <a:round/>
            <a:headEnd len="sm" w="sm" type="none"/>
            <a:tailEnd len="sm" w="sm" type="none"/>
          </a:ln>
        </p:spPr>
      </p:cxnSp>
      <p:cxnSp>
        <p:nvCxnSpPr>
          <p:cNvPr id="438" name="Google Shape;438;p37"/>
          <p:cNvCxnSpPr>
            <a:stCxn id="439" idx="0"/>
            <a:endCxn id="436" idx="2"/>
          </p:cNvCxnSpPr>
          <p:nvPr/>
        </p:nvCxnSpPr>
        <p:spPr>
          <a:xfrm rot="-5400000">
            <a:off x="3202668" y="-359694"/>
            <a:ext cx="237600" cy="2500800"/>
          </a:xfrm>
          <a:prstGeom prst="bentConnector3">
            <a:avLst>
              <a:gd fmla="val 49970" name="adj1"/>
            </a:avLst>
          </a:prstGeom>
          <a:noFill/>
          <a:ln cap="flat" cmpd="sng" w="28575">
            <a:solidFill>
              <a:srgbClr val="000000"/>
            </a:solidFill>
            <a:prstDash val="solid"/>
            <a:round/>
            <a:headEnd len="sm" w="sm" type="none"/>
            <a:tailEnd len="sm" w="sm" type="none"/>
          </a:ln>
        </p:spPr>
      </p:cxnSp>
      <p:cxnSp>
        <p:nvCxnSpPr>
          <p:cNvPr id="440" name="Google Shape;440;p37"/>
          <p:cNvCxnSpPr>
            <a:stCxn id="439" idx="2"/>
            <a:endCxn id="441" idx="0"/>
          </p:cNvCxnSpPr>
          <p:nvPr/>
        </p:nvCxnSpPr>
        <p:spPr>
          <a:xfrm flipH="1" rot="-5400000">
            <a:off x="2399268" y="1123806"/>
            <a:ext cx="304800" cy="961200"/>
          </a:xfrm>
          <a:prstGeom prst="bentConnector3">
            <a:avLst>
              <a:gd fmla="val 58773" name="adj1"/>
            </a:avLst>
          </a:prstGeom>
          <a:noFill/>
          <a:ln cap="flat" cmpd="sng" w="28575">
            <a:solidFill>
              <a:srgbClr val="000000"/>
            </a:solidFill>
            <a:prstDash val="solid"/>
            <a:round/>
            <a:headEnd len="sm" w="sm" type="none"/>
            <a:tailEnd len="sm" w="sm" type="none"/>
          </a:ln>
        </p:spPr>
      </p:cxnSp>
      <p:cxnSp>
        <p:nvCxnSpPr>
          <p:cNvPr id="442" name="Google Shape;442;p37"/>
          <p:cNvCxnSpPr>
            <a:stCxn id="443" idx="0"/>
            <a:endCxn id="439" idx="2"/>
          </p:cNvCxnSpPr>
          <p:nvPr/>
        </p:nvCxnSpPr>
        <p:spPr>
          <a:xfrm rot="-5400000">
            <a:off x="1438650" y="1180050"/>
            <a:ext cx="360600" cy="904500"/>
          </a:xfrm>
          <a:prstGeom prst="bentConnector3">
            <a:avLst>
              <a:gd fmla="val 49999" name="adj1"/>
            </a:avLst>
          </a:prstGeom>
          <a:noFill/>
          <a:ln cap="flat" cmpd="sng" w="28575">
            <a:solidFill>
              <a:srgbClr val="000000"/>
            </a:solidFill>
            <a:prstDash val="solid"/>
            <a:round/>
            <a:headEnd len="sm" w="sm" type="none"/>
            <a:tailEnd len="sm" w="sm" type="none"/>
          </a:ln>
        </p:spPr>
      </p:cxnSp>
      <p:cxnSp>
        <p:nvCxnSpPr>
          <p:cNvPr id="444" name="Google Shape;444;p37"/>
          <p:cNvCxnSpPr>
            <a:stCxn id="441" idx="3"/>
            <a:endCxn id="445" idx="1"/>
          </p:cNvCxnSpPr>
          <p:nvPr/>
        </p:nvCxnSpPr>
        <p:spPr>
          <a:xfrm>
            <a:off x="3879175" y="2164350"/>
            <a:ext cx="283500" cy="268200"/>
          </a:xfrm>
          <a:prstGeom prst="bentConnector3">
            <a:avLst>
              <a:gd fmla="val 50008" name="adj1"/>
            </a:avLst>
          </a:prstGeom>
          <a:noFill/>
          <a:ln cap="flat" cmpd="sng" w="28575">
            <a:solidFill>
              <a:srgbClr val="000000"/>
            </a:solidFill>
            <a:prstDash val="solid"/>
            <a:round/>
            <a:headEnd len="sm" w="sm" type="none"/>
            <a:tailEnd len="sm" w="sm" type="none"/>
          </a:ln>
        </p:spPr>
      </p:cxnSp>
      <p:cxnSp>
        <p:nvCxnSpPr>
          <p:cNvPr id="446" name="Google Shape;446;p37"/>
          <p:cNvCxnSpPr>
            <a:stCxn id="447" idx="2"/>
            <a:endCxn id="448" idx="0"/>
          </p:cNvCxnSpPr>
          <p:nvPr/>
        </p:nvCxnSpPr>
        <p:spPr>
          <a:xfrm flipH="1" rot="-5400000">
            <a:off x="7679725" y="2049298"/>
            <a:ext cx="124800" cy="600"/>
          </a:xfrm>
          <a:prstGeom prst="bentConnector3">
            <a:avLst>
              <a:gd fmla="val 50053" name="adj1"/>
            </a:avLst>
          </a:prstGeom>
          <a:noFill/>
          <a:ln cap="flat" cmpd="sng" w="28575">
            <a:solidFill>
              <a:srgbClr val="000000"/>
            </a:solidFill>
            <a:prstDash val="solid"/>
            <a:round/>
            <a:headEnd len="sm" w="sm" type="none"/>
            <a:tailEnd len="sm" w="sm" type="none"/>
          </a:ln>
        </p:spPr>
      </p:cxnSp>
      <p:cxnSp>
        <p:nvCxnSpPr>
          <p:cNvPr id="449" name="Google Shape;449;p37"/>
          <p:cNvCxnSpPr>
            <a:stCxn id="445" idx="0"/>
            <a:endCxn id="450" idx="2"/>
          </p:cNvCxnSpPr>
          <p:nvPr/>
        </p:nvCxnSpPr>
        <p:spPr>
          <a:xfrm rot="-5400000">
            <a:off x="5293817" y="2011800"/>
            <a:ext cx="130200" cy="600"/>
          </a:xfrm>
          <a:prstGeom prst="bentConnector3">
            <a:avLst>
              <a:gd fmla="val 49963" name="adj1"/>
            </a:avLst>
          </a:prstGeom>
          <a:noFill/>
          <a:ln cap="flat" cmpd="sng" w="28575">
            <a:solidFill>
              <a:srgbClr val="000000"/>
            </a:solidFill>
            <a:prstDash val="solid"/>
            <a:round/>
            <a:headEnd len="sm" w="sm" type="none"/>
            <a:tailEnd len="sm" w="sm" type="none"/>
          </a:ln>
        </p:spPr>
      </p:cxnSp>
      <p:cxnSp>
        <p:nvCxnSpPr>
          <p:cNvPr id="451" name="Google Shape;451;p37"/>
          <p:cNvCxnSpPr>
            <a:stCxn id="452" idx="3"/>
            <a:endCxn id="453" idx="1"/>
          </p:cNvCxnSpPr>
          <p:nvPr/>
        </p:nvCxnSpPr>
        <p:spPr>
          <a:xfrm>
            <a:off x="1986932" y="4025250"/>
            <a:ext cx="1271100" cy="524100"/>
          </a:xfrm>
          <a:prstGeom prst="bentConnector3">
            <a:avLst>
              <a:gd fmla="val 49996" name="adj1"/>
            </a:avLst>
          </a:prstGeom>
          <a:noFill/>
          <a:ln cap="flat" cmpd="sng" w="28575">
            <a:solidFill>
              <a:srgbClr val="000000"/>
            </a:solidFill>
            <a:prstDash val="solid"/>
            <a:round/>
            <a:headEnd len="med" w="med" type="none"/>
            <a:tailEnd len="med" w="med" type="none"/>
          </a:ln>
        </p:spPr>
      </p:cxnSp>
      <p:cxnSp>
        <p:nvCxnSpPr>
          <p:cNvPr id="454" name="Google Shape;454;p37"/>
          <p:cNvCxnSpPr>
            <a:stCxn id="455" idx="1"/>
            <a:endCxn id="453" idx="3"/>
          </p:cNvCxnSpPr>
          <p:nvPr/>
        </p:nvCxnSpPr>
        <p:spPr>
          <a:xfrm flipH="1">
            <a:off x="5832849" y="4025250"/>
            <a:ext cx="1266300" cy="524100"/>
          </a:xfrm>
          <a:prstGeom prst="bentConnector3">
            <a:avLst>
              <a:gd fmla="val 50005" name="adj1"/>
            </a:avLst>
          </a:prstGeom>
          <a:noFill/>
          <a:ln cap="flat" cmpd="sng" w="28575">
            <a:solidFill>
              <a:srgbClr val="000000"/>
            </a:solidFill>
            <a:prstDash val="solid"/>
            <a:round/>
            <a:headEnd len="med" w="med" type="none"/>
            <a:tailEnd len="med" w="med" type="none"/>
          </a:ln>
        </p:spPr>
      </p:cxnSp>
      <p:cxnSp>
        <p:nvCxnSpPr>
          <p:cNvPr id="456" name="Google Shape;456;p37"/>
          <p:cNvCxnSpPr>
            <a:stCxn id="457" idx="0"/>
            <a:endCxn id="457" idx="0"/>
          </p:cNvCxnSpPr>
          <p:nvPr/>
        </p:nvCxnSpPr>
        <p:spPr>
          <a:xfrm>
            <a:off x="4545325" y="3557100"/>
            <a:ext cx="0" cy="0"/>
          </a:xfrm>
          <a:prstGeom prst="straightConnector1">
            <a:avLst/>
          </a:prstGeom>
          <a:noFill/>
          <a:ln cap="flat" cmpd="sng" w="9725">
            <a:solidFill>
              <a:schemeClr val="dk2"/>
            </a:solidFill>
            <a:prstDash val="solid"/>
            <a:round/>
            <a:headEnd len="med" w="med" type="none"/>
            <a:tailEnd len="med" w="med" type="none"/>
          </a:ln>
        </p:spPr>
      </p:cxnSp>
      <p:cxnSp>
        <p:nvCxnSpPr>
          <p:cNvPr id="458" name="Google Shape;458;p37"/>
          <p:cNvCxnSpPr>
            <a:stCxn id="457" idx="0"/>
            <a:endCxn id="457" idx="0"/>
          </p:cNvCxnSpPr>
          <p:nvPr/>
        </p:nvCxnSpPr>
        <p:spPr>
          <a:xfrm>
            <a:off x="4545325" y="3557100"/>
            <a:ext cx="0" cy="0"/>
          </a:xfrm>
          <a:prstGeom prst="straightConnector1">
            <a:avLst/>
          </a:prstGeom>
          <a:noFill/>
          <a:ln cap="flat" cmpd="sng" w="9725">
            <a:solidFill>
              <a:schemeClr val="dk2"/>
            </a:solidFill>
            <a:prstDash val="solid"/>
            <a:round/>
            <a:headEnd len="med" w="med" type="none"/>
            <a:tailEnd len="med" w="med" type="none"/>
          </a:ln>
        </p:spPr>
      </p:cxnSp>
      <p:cxnSp>
        <p:nvCxnSpPr>
          <p:cNvPr id="459" name="Google Shape;459;p37"/>
          <p:cNvCxnSpPr>
            <a:endCxn id="457" idx="0"/>
          </p:cNvCxnSpPr>
          <p:nvPr/>
        </p:nvCxnSpPr>
        <p:spPr>
          <a:xfrm>
            <a:off x="4545325" y="3442200"/>
            <a:ext cx="0" cy="114900"/>
          </a:xfrm>
          <a:prstGeom prst="straightConnector1">
            <a:avLst/>
          </a:prstGeom>
          <a:noFill/>
          <a:ln cap="flat" cmpd="sng" w="28575">
            <a:solidFill>
              <a:srgbClr val="000000"/>
            </a:solidFill>
            <a:prstDash val="solid"/>
            <a:round/>
            <a:headEnd len="med" w="med" type="none"/>
            <a:tailEnd len="med" w="med" type="none"/>
          </a:ln>
        </p:spPr>
      </p:cxnSp>
      <p:cxnSp>
        <p:nvCxnSpPr>
          <p:cNvPr id="460" name="Google Shape;460;p37"/>
          <p:cNvCxnSpPr>
            <a:stCxn id="457" idx="2"/>
            <a:endCxn id="453" idx="0"/>
          </p:cNvCxnSpPr>
          <p:nvPr/>
        </p:nvCxnSpPr>
        <p:spPr>
          <a:xfrm>
            <a:off x="4545325" y="4171800"/>
            <a:ext cx="0" cy="114900"/>
          </a:xfrm>
          <a:prstGeom prst="straightConnector1">
            <a:avLst/>
          </a:prstGeom>
          <a:noFill/>
          <a:ln cap="flat" cmpd="sng" w="28575">
            <a:solidFill>
              <a:srgbClr val="000000"/>
            </a:solidFill>
            <a:prstDash val="solid"/>
            <a:round/>
            <a:headEnd len="med" w="med" type="none"/>
            <a:tailEnd len="med" w="med" type="none"/>
          </a:ln>
        </p:spPr>
      </p:cxnSp>
      <p:cxnSp>
        <p:nvCxnSpPr>
          <p:cNvPr id="461" name="Google Shape;461;p37"/>
          <p:cNvCxnSpPr>
            <a:stCxn id="455" idx="2"/>
            <a:endCxn id="455" idx="2"/>
          </p:cNvCxnSpPr>
          <p:nvPr/>
        </p:nvCxnSpPr>
        <p:spPr>
          <a:xfrm>
            <a:off x="7471299" y="4246500"/>
            <a:ext cx="0" cy="0"/>
          </a:xfrm>
          <a:prstGeom prst="straightConnector1">
            <a:avLst/>
          </a:prstGeom>
          <a:noFill/>
          <a:ln cap="flat" cmpd="sng" w="9725">
            <a:solidFill>
              <a:schemeClr val="dk2"/>
            </a:solidFill>
            <a:prstDash val="solid"/>
            <a:round/>
            <a:headEnd len="med" w="med" type="none"/>
            <a:tailEnd len="med" w="med" type="none"/>
          </a:ln>
        </p:spPr>
      </p:cxnSp>
      <p:cxnSp>
        <p:nvCxnSpPr>
          <p:cNvPr id="462" name="Google Shape;462;p37"/>
          <p:cNvCxnSpPr>
            <a:stCxn id="445" idx="2"/>
            <a:endCxn id="463" idx="0"/>
          </p:cNvCxnSpPr>
          <p:nvPr/>
        </p:nvCxnSpPr>
        <p:spPr>
          <a:xfrm rot="5400000">
            <a:off x="4845917" y="2487300"/>
            <a:ext cx="212100" cy="813300"/>
          </a:xfrm>
          <a:prstGeom prst="bentConnector3">
            <a:avLst>
              <a:gd fmla="val 50020" name="adj1"/>
            </a:avLst>
          </a:prstGeom>
          <a:noFill/>
          <a:ln cap="flat" cmpd="sng" w="28575">
            <a:solidFill>
              <a:srgbClr val="000000"/>
            </a:solidFill>
            <a:prstDash val="solid"/>
            <a:round/>
            <a:headEnd len="med" w="med" type="none"/>
            <a:tailEnd len="med" w="med" type="none"/>
          </a:ln>
        </p:spPr>
      </p:cxnSp>
      <p:cxnSp>
        <p:nvCxnSpPr>
          <p:cNvPr id="464" name="Google Shape;464;p37"/>
          <p:cNvCxnSpPr>
            <a:stCxn id="452" idx="2"/>
            <a:endCxn id="465" idx="0"/>
          </p:cNvCxnSpPr>
          <p:nvPr/>
        </p:nvCxnSpPr>
        <p:spPr>
          <a:xfrm>
            <a:off x="1583132" y="4246500"/>
            <a:ext cx="0" cy="172200"/>
          </a:xfrm>
          <a:prstGeom prst="straightConnector1">
            <a:avLst/>
          </a:prstGeom>
          <a:noFill/>
          <a:ln cap="flat" cmpd="sng" w="28575">
            <a:solidFill>
              <a:srgbClr val="000000"/>
            </a:solidFill>
            <a:prstDash val="solid"/>
            <a:round/>
            <a:headEnd len="med" w="med" type="none"/>
            <a:tailEnd len="med" w="med" type="none"/>
          </a:ln>
        </p:spPr>
      </p:cxnSp>
      <p:cxnSp>
        <p:nvCxnSpPr>
          <p:cNvPr id="466" name="Google Shape;466;p37"/>
          <p:cNvCxnSpPr>
            <a:stCxn id="455" idx="2"/>
            <a:endCxn id="467" idx="0"/>
          </p:cNvCxnSpPr>
          <p:nvPr/>
        </p:nvCxnSpPr>
        <p:spPr>
          <a:xfrm>
            <a:off x="7471299" y="4246500"/>
            <a:ext cx="0" cy="172200"/>
          </a:xfrm>
          <a:prstGeom prst="straightConnector1">
            <a:avLst/>
          </a:prstGeom>
          <a:noFill/>
          <a:ln cap="flat" cmpd="sng" w="28575">
            <a:solidFill>
              <a:srgbClr val="000000"/>
            </a:solidFill>
            <a:prstDash val="solid"/>
            <a:round/>
            <a:headEnd len="med" w="med" type="none"/>
            <a:tailEnd len="med" w="med" type="none"/>
          </a:ln>
        </p:spPr>
      </p:cxnSp>
      <p:cxnSp>
        <p:nvCxnSpPr>
          <p:cNvPr id="468" name="Google Shape;468;p37"/>
          <p:cNvCxnSpPr>
            <a:stCxn id="469" idx="0"/>
            <a:endCxn id="443" idx="2"/>
          </p:cNvCxnSpPr>
          <p:nvPr/>
        </p:nvCxnSpPr>
        <p:spPr>
          <a:xfrm rot="-5400000">
            <a:off x="1099209" y="2494691"/>
            <a:ext cx="135600" cy="600"/>
          </a:xfrm>
          <a:prstGeom prst="bentConnector3">
            <a:avLst>
              <a:gd fmla="val 49960" name="adj1"/>
            </a:avLst>
          </a:prstGeom>
          <a:noFill/>
          <a:ln cap="flat" cmpd="sng" w="28575">
            <a:solidFill>
              <a:srgbClr val="000000"/>
            </a:solidFill>
            <a:prstDash val="solid"/>
            <a:round/>
            <a:headEnd len="sm" w="sm" type="none"/>
            <a:tailEnd len="sm" w="sm" type="none"/>
          </a:ln>
        </p:spPr>
      </p:cxnSp>
      <p:cxnSp>
        <p:nvCxnSpPr>
          <p:cNvPr id="470" name="Google Shape;470;p37"/>
          <p:cNvCxnSpPr>
            <a:stCxn id="437" idx="3"/>
            <a:endCxn id="447" idx="0"/>
          </p:cNvCxnSpPr>
          <p:nvPr/>
        </p:nvCxnSpPr>
        <p:spPr>
          <a:xfrm>
            <a:off x="7485303" y="1230751"/>
            <a:ext cx="256500" cy="313800"/>
          </a:xfrm>
          <a:prstGeom prst="bentConnector2">
            <a:avLst/>
          </a:prstGeom>
          <a:noFill/>
          <a:ln cap="flat" cmpd="sng" w="28575">
            <a:solidFill>
              <a:srgbClr val="000000"/>
            </a:solidFill>
            <a:prstDash val="solid"/>
            <a:round/>
            <a:headEnd len="sm" w="sm" type="none"/>
            <a:tailEnd len="sm" w="sm" type="none"/>
          </a:ln>
        </p:spPr>
      </p:cxnSp>
      <p:cxnSp>
        <p:nvCxnSpPr>
          <p:cNvPr id="471" name="Google Shape;471;p37"/>
          <p:cNvCxnSpPr>
            <a:stCxn id="437" idx="1"/>
            <a:endCxn id="450" idx="0"/>
          </p:cNvCxnSpPr>
          <p:nvPr/>
        </p:nvCxnSpPr>
        <p:spPr>
          <a:xfrm flipH="1">
            <a:off x="5358603" y="1230751"/>
            <a:ext cx="588600" cy="351600"/>
          </a:xfrm>
          <a:prstGeom prst="bentConnector2">
            <a:avLst/>
          </a:prstGeom>
          <a:noFill/>
          <a:ln cap="flat" cmpd="sng" w="28575">
            <a:solidFill>
              <a:srgbClr val="000000"/>
            </a:solidFill>
            <a:prstDash val="solid"/>
            <a:round/>
            <a:headEnd len="sm" w="sm" type="none"/>
            <a:tailEnd len="sm" w="sm" type="none"/>
          </a:ln>
        </p:spPr>
      </p:cxnSp>
      <p:sp>
        <p:nvSpPr>
          <p:cNvPr id="472" name="Google Shape;472;p37"/>
          <p:cNvSpPr/>
          <p:nvPr/>
        </p:nvSpPr>
        <p:spPr>
          <a:xfrm>
            <a:off x="6272750" y="288450"/>
            <a:ext cx="1991100" cy="351600"/>
          </a:xfrm>
          <a:prstGeom prst="rect">
            <a:avLst/>
          </a:prstGeom>
          <a:solidFill>
            <a:srgbClr val="FFFF00"/>
          </a:solidFill>
          <a:ln cap="flat" cmpd="sng" w="9725">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900">
                <a:latin typeface="Roboto"/>
                <a:ea typeface="Roboto"/>
                <a:cs typeface="Roboto"/>
                <a:sym typeface="Roboto"/>
              </a:rPr>
              <a:t>Teachers and Parents can initiate Title I testing or a SAT at any time.</a:t>
            </a:r>
            <a:endParaRPr b="1" sz="900">
              <a:latin typeface="Roboto"/>
              <a:ea typeface="Roboto"/>
              <a:cs typeface="Roboto"/>
              <a:sym typeface="Roboto"/>
            </a:endParaRPr>
          </a:p>
        </p:txBody>
      </p:sp>
      <p:sp>
        <p:nvSpPr>
          <p:cNvPr id="436" name="Google Shape;436;p37"/>
          <p:cNvSpPr/>
          <p:nvPr/>
        </p:nvSpPr>
        <p:spPr>
          <a:xfrm>
            <a:off x="3496350" y="247950"/>
            <a:ext cx="2151300" cy="524100"/>
          </a:xfrm>
          <a:prstGeom prst="roundRect">
            <a:avLst>
              <a:gd fmla="val 50000" name="adj"/>
            </a:avLst>
          </a:prstGeom>
          <a:solidFill>
            <a:schemeClr val="accent5"/>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500">
                <a:solidFill>
                  <a:srgbClr val="FFFFFF"/>
                </a:solidFill>
                <a:latin typeface="Roboto"/>
                <a:ea typeface="Roboto"/>
                <a:cs typeface="Roboto"/>
                <a:sym typeface="Roboto"/>
              </a:rPr>
              <a:t>Students take NWEA</a:t>
            </a:r>
            <a:endParaRPr b="1" sz="1500">
              <a:solidFill>
                <a:srgbClr val="FFFFFF"/>
              </a:solidFill>
              <a:latin typeface="Roboto"/>
              <a:ea typeface="Roboto"/>
              <a:cs typeface="Roboto"/>
              <a:sym typeface="Roboto"/>
            </a:endParaRPr>
          </a:p>
        </p:txBody>
      </p:sp>
      <p:sp>
        <p:nvSpPr>
          <p:cNvPr id="437" name="Google Shape;437;p37"/>
          <p:cNvSpPr/>
          <p:nvPr/>
        </p:nvSpPr>
        <p:spPr>
          <a:xfrm>
            <a:off x="5947203" y="1009501"/>
            <a:ext cx="1538100" cy="442500"/>
          </a:xfrm>
          <a:prstGeom prst="roundRect">
            <a:avLst>
              <a:gd fmla="val 50000" name="adj"/>
            </a:avLst>
          </a:prstGeom>
          <a:solidFill>
            <a:srgbClr val="FF00FF"/>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200">
                <a:solidFill>
                  <a:srgbClr val="333333"/>
                </a:solidFill>
                <a:latin typeface="Roboto"/>
                <a:ea typeface="Roboto"/>
                <a:cs typeface="Roboto"/>
                <a:sym typeface="Roboto"/>
              </a:rPr>
              <a:t>Scores below norm</a:t>
            </a:r>
            <a:endParaRPr b="1" sz="1200">
              <a:solidFill>
                <a:srgbClr val="333333"/>
              </a:solidFill>
              <a:latin typeface="Roboto"/>
              <a:ea typeface="Roboto"/>
              <a:cs typeface="Roboto"/>
              <a:sym typeface="Roboto"/>
            </a:endParaRPr>
          </a:p>
        </p:txBody>
      </p:sp>
      <p:sp>
        <p:nvSpPr>
          <p:cNvPr id="439" name="Google Shape;439;p37"/>
          <p:cNvSpPr/>
          <p:nvPr/>
        </p:nvSpPr>
        <p:spPr>
          <a:xfrm>
            <a:off x="1339818" y="1009506"/>
            <a:ext cx="1462500" cy="442500"/>
          </a:xfrm>
          <a:prstGeom prst="roundRect">
            <a:avLst>
              <a:gd fmla="val 50000" name="adj"/>
            </a:avLst>
          </a:prstGeom>
          <a:solidFill>
            <a:schemeClr val="accent4"/>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200">
                <a:solidFill>
                  <a:srgbClr val="333333"/>
                </a:solidFill>
                <a:latin typeface="Roboto"/>
                <a:ea typeface="Roboto"/>
                <a:cs typeface="Roboto"/>
                <a:sym typeface="Roboto"/>
              </a:rPr>
              <a:t>Scores on/ above norm</a:t>
            </a:r>
            <a:endParaRPr b="1" sz="1200">
              <a:solidFill>
                <a:srgbClr val="333333"/>
              </a:solidFill>
              <a:latin typeface="Roboto"/>
              <a:ea typeface="Roboto"/>
              <a:cs typeface="Roboto"/>
              <a:sym typeface="Roboto"/>
            </a:endParaRPr>
          </a:p>
        </p:txBody>
      </p:sp>
      <p:sp>
        <p:nvSpPr>
          <p:cNvPr id="443" name="Google Shape;443;p37"/>
          <p:cNvSpPr/>
          <p:nvPr/>
        </p:nvSpPr>
        <p:spPr>
          <a:xfrm>
            <a:off x="319650" y="1812600"/>
            <a:ext cx="1694100" cy="614700"/>
          </a:xfrm>
          <a:prstGeom prst="roundRect">
            <a:avLst>
              <a:gd fmla="val 29322" name="adj"/>
            </a:avLst>
          </a:prstGeom>
          <a:solidFill>
            <a:srgbClr val="0CCC7C"/>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latin typeface="Roboto"/>
                <a:ea typeface="Roboto"/>
                <a:cs typeface="Roboto"/>
                <a:sym typeface="Roboto"/>
              </a:rPr>
              <a:t>No deficits reported by teacher, parent, or student</a:t>
            </a:r>
            <a:endParaRPr sz="1100">
              <a:latin typeface="Roboto"/>
              <a:ea typeface="Roboto"/>
              <a:cs typeface="Roboto"/>
              <a:sym typeface="Roboto"/>
            </a:endParaRPr>
          </a:p>
        </p:txBody>
      </p:sp>
      <p:sp>
        <p:nvSpPr>
          <p:cNvPr id="441" name="Google Shape;441;p37"/>
          <p:cNvSpPr/>
          <p:nvPr/>
        </p:nvSpPr>
        <p:spPr>
          <a:xfrm>
            <a:off x="2185075" y="1756800"/>
            <a:ext cx="1694100" cy="815100"/>
          </a:xfrm>
          <a:prstGeom prst="roundRect">
            <a:avLst>
              <a:gd fmla="val 23319" name="adj"/>
            </a:avLst>
          </a:prstGeom>
          <a:solidFill>
            <a:srgbClr val="FFD966"/>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latin typeface="Roboto"/>
                <a:ea typeface="Roboto"/>
                <a:cs typeface="Roboto"/>
                <a:sym typeface="Roboto"/>
              </a:rPr>
              <a:t>The teacher indicates a performance or behavioral problem or parent voices concern</a:t>
            </a:r>
            <a:endParaRPr sz="1100">
              <a:latin typeface="Roboto"/>
              <a:ea typeface="Roboto"/>
              <a:cs typeface="Roboto"/>
              <a:sym typeface="Roboto"/>
            </a:endParaRPr>
          </a:p>
        </p:txBody>
      </p:sp>
      <p:sp>
        <p:nvSpPr>
          <p:cNvPr id="450" name="Google Shape;450;p37"/>
          <p:cNvSpPr/>
          <p:nvPr/>
        </p:nvSpPr>
        <p:spPr>
          <a:xfrm>
            <a:off x="4123667" y="1582362"/>
            <a:ext cx="2469900" cy="364500"/>
          </a:xfrm>
          <a:prstGeom prst="roundRect">
            <a:avLst>
              <a:gd fmla="val 32469" name="adj"/>
            </a:avLst>
          </a:prstGeom>
          <a:solidFill>
            <a:srgbClr val="FFD966"/>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latin typeface="Roboto"/>
                <a:ea typeface="Roboto"/>
                <a:cs typeface="Roboto"/>
                <a:sym typeface="Roboto"/>
              </a:rPr>
              <a:t>Performance deficit present,  teacher and/or parent concern</a:t>
            </a:r>
            <a:endParaRPr sz="1100">
              <a:latin typeface="Roboto"/>
              <a:ea typeface="Roboto"/>
              <a:cs typeface="Roboto"/>
              <a:sym typeface="Roboto"/>
            </a:endParaRPr>
          </a:p>
        </p:txBody>
      </p:sp>
      <p:sp>
        <p:nvSpPr>
          <p:cNvPr id="445" name="Google Shape;445;p37"/>
          <p:cNvSpPr/>
          <p:nvPr/>
        </p:nvSpPr>
        <p:spPr>
          <a:xfrm>
            <a:off x="4162667" y="2077200"/>
            <a:ext cx="2391900" cy="710700"/>
          </a:xfrm>
          <a:prstGeom prst="roundRect">
            <a:avLst>
              <a:gd fmla="val 24853" name="adj"/>
            </a:avLst>
          </a:prstGeom>
          <a:solidFill>
            <a:srgbClr val="FF9900"/>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latin typeface="Roboto"/>
                <a:ea typeface="Roboto"/>
                <a:cs typeface="Roboto"/>
                <a:sym typeface="Roboto"/>
              </a:rPr>
              <a:t>Specific assessments given to pinpoint areas of strength and weakness/deficit</a:t>
            </a:r>
            <a:endParaRPr sz="1100">
              <a:latin typeface="Roboto"/>
              <a:ea typeface="Roboto"/>
              <a:cs typeface="Roboto"/>
              <a:sym typeface="Roboto"/>
            </a:endParaRPr>
          </a:p>
        </p:txBody>
      </p:sp>
      <p:sp>
        <p:nvSpPr>
          <p:cNvPr id="448" name="Google Shape;448;p37"/>
          <p:cNvSpPr/>
          <p:nvPr/>
        </p:nvSpPr>
        <p:spPr>
          <a:xfrm>
            <a:off x="6746205" y="2112131"/>
            <a:ext cx="1991100" cy="614700"/>
          </a:xfrm>
          <a:prstGeom prst="roundRect">
            <a:avLst>
              <a:gd fmla="val 24992" name="adj"/>
            </a:avLst>
          </a:prstGeom>
          <a:solidFill>
            <a:schemeClr val="accent1"/>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solidFill>
                  <a:schemeClr val="dk1"/>
                </a:solidFill>
                <a:latin typeface="Roboto"/>
                <a:ea typeface="Roboto"/>
                <a:cs typeface="Roboto"/>
                <a:sym typeface="Roboto"/>
              </a:rPr>
              <a:t>No intervention needed at this time; monitored for changes</a:t>
            </a:r>
            <a:endParaRPr sz="1100">
              <a:solidFill>
                <a:schemeClr val="dk1"/>
              </a:solidFill>
              <a:latin typeface="Roboto"/>
              <a:ea typeface="Roboto"/>
              <a:cs typeface="Roboto"/>
              <a:sym typeface="Roboto"/>
            </a:endParaRPr>
          </a:p>
        </p:txBody>
      </p:sp>
      <p:sp>
        <p:nvSpPr>
          <p:cNvPr id="463" name="Google Shape;463;p37"/>
          <p:cNvSpPr/>
          <p:nvPr/>
        </p:nvSpPr>
        <p:spPr>
          <a:xfrm>
            <a:off x="3257875" y="2999850"/>
            <a:ext cx="2574900" cy="442500"/>
          </a:xfrm>
          <a:prstGeom prst="roundRect">
            <a:avLst>
              <a:gd fmla="val 33847" name="adj"/>
            </a:avLst>
          </a:prstGeom>
          <a:solidFill>
            <a:srgbClr val="9900FF"/>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200">
                <a:solidFill>
                  <a:srgbClr val="FFFFFF"/>
                </a:solidFill>
                <a:latin typeface="Roboto"/>
                <a:ea typeface="Roboto"/>
                <a:cs typeface="Roboto"/>
                <a:sym typeface="Roboto"/>
              </a:rPr>
              <a:t>Intervention/Learning Path is created and implemented</a:t>
            </a:r>
            <a:endParaRPr sz="1200">
              <a:solidFill>
                <a:srgbClr val="FFFFFF"/>
              </a:solidFill>
              <a:latin typeface="Roboto"/>
              <a:ea typeface="Roboto"/>
              <a:cs typeface="Roboto"/>
              <a:sym typeface="Roboto"/>
            </a:endParaRPr>
          </a:p>
        </p:txBody>
      </p:sp>
      <p:sp>
        <p:nvSpPr>
          <p:cNvPr id="457" name="Google Shape;457;p37"/>
          <p:cNvSpPr/>
          <p:nvPr/>
        </p:nvSpPr>
        <p:spPr>
          <a:xfrm>
            <a:off x="3257875" y="3557100"/>
            <a:ext cx="2574900" cy="614700"/>
          </a:xfrm>
          <a:prstGeom prst="roundRect">
            <a:avLst>
              <a:gd fmla="val 28215" name="adj"/>
            </a:avLst>
          </a:prstGeom>
          <a:solidFill>
            <a:srgbClr val="9900FF"/>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t/>
            </a:r>
            <a:endParaRPr sz="1200">
              <a:solidFill>
                <a:schemeClr val="dk1"/>
              </a:solidFill>
              <a:latin typeface="Roboto"/>
              <a:ea typeface="Roboto"/>
              <a:cs typeface="Roboto"/>
              <a:sym typeface="Roboto"/>
            </a:endParaRPr>
          </a:p>
          <a:p>
            <a:pPr indent="0" lvl="0" marL="0" rtl="0" algn="ctr">
              <a:spcBef>
                <a:spcPts val="0"/>
              </a:spcBef>
              <a:spcAft>
                <a:spcPts val="0"/>
              </a:spcAft>
              <a:buNone/>
            </a:pPr>
            <a:r>
              <a:rPr lang="en" sz="1200">
                <a:solidFill>
                  <a:schemeClr val="dk1"/>
                </a:solidFill>
                <a:latin typeface="Roboto"/>
                <a:ea typeface="Roboto"/>
                <a:cs typeface="Roboto"/>
                <a:sym typeface="Roboto"/>
              </a:rPr>
              <a:t>Progress monitoring, data collection, assessment of intervention effectiveness</a:t>
            </a:r>
            <a:endParaRPr sz="1200">
              <a:solidFill>
                <a:schemeClr val="dk1"/>
              </a:solidFill>
              <a:latin typeface="Roboto"/>
              <a:ea typeface="Roboto"/>
              <a:cs typeface="Roboto"/>
              <a:sym typeface="Roboto"/>
            </a:endParaRPr>
          </a:p>
          <a:p>
            <a:pPr indent="0" lvl="0" marL="0" rtl="0" algn="ctr">
              <a:spcBef>
                <a:spcPts val="0"/>
              </a:spcBef>
              <a:spcAft>
                <a:spcPts val="0"/>
              </a:spcAft>
              <a:buNone/>
            </a:pPr>
            <a:r>
              <a:t/>
            </a:r>
            <a:endParaRPr sz="1200">
              <a:solidFill>
                <a:srgbClr val="FFFFFF"/>
              </a:solidFill>
              <a:latin typeface="Roboto"/>
              <a:ea typeface="Roboto"/>
              <a:cs typeface="Roboto"/>
              <a:sym typeface="Roboto"/>
            </a:endParaRPr>
          </a:p>
        </p:txBody>
      </p:sp>
      <p:sp>
        <p:nvSpPr>
          <p:cNvPr id="452" name="Google Shape;452;p37"/>
          <p:cNvSpPr/>
          <p:nvPr/>
        </p:nvSpPr>
        <p:spPr>
          <a:xfrm>
            <a:off x="1179332" y="3804000"/>
            <a:ext cx="807600" cy="442500"/>
          </a:xfrm>
          <a:prstGeom prst="roundRect">
            <a:avLst>
              <a:gd fmla="val 50000" name="adj"/>
            </a:avLst>
          </a:prstGeom>
          <a:solidFill>
            <a:srgbClr val="0B7743"/>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300">
                <a:solidFill>
                  <a:srgbClr val="FFFFFF"/>
                </a:solidFill>
                <a:latin typeface="Roboto"/>
                <a:ea typeface="Roboto"/>
                <a:cs typeface="Roboto"/>
                <a:sym typeface="Roboto"/>
              </a:rPr>
              <a:t>YES!</a:t>
            </a:r>
            <a:endParaRPr b="1" sz="1700">
              <a:solidFill>
                <a:srgbClr val="FFFFFF"/>
              </a:solidFill>
              <a:latin typeface="Roboto"/>
              <a:ea typeface="Roboto"/>
              <a:cs typeface="Roboto"/>
              <a:sym typeface="Roboto"/>
            </a:endParaRPr>
          </a:p>
        </p:txBody>
      </p:sp>
      <p:sp>
        <p:nvSpPr>
          <p:cNvPr id="467" name="Google Shape;467;p37"/>
          <p:cNvSpPr/>
          <p:nvPr/>
        </p:nvSpPr>
        <p:spPr>
          <a:xfrm>
            <a:off x="6595295" y="4418553"/>
            <a:ext cx="1752000" cy="393300"/>
          </a:xfrm>
          <a:prstGeom prst="roundRect">
            <a:avLst>
              <a:gd fmla="val 50000" name="adj"/>
            </a:avLst>
          </a:prstGeom>
          <a:solidFill>
            <a:srgbClr val="FF0000"/>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200">
                <a:solidFill>
                  <a:srgbClr val="FFFFFF"/>
                </a:solidFill>
                <a:latin typeface="Roboto"/>
                <a:ea typeface="Roboto"/>
                <a:cs typeface="Roboto"/>
                <a:sym typeface="Roboto"/>
              </a:rPr>
              <a:t>Make changes or initiate a SAT</a:t>
            </a:r>
            <a:endParaRPr sz="1700">
              <a:solidFill>
                <a:srgbClr val="FFFFFF"/>
              </a:solidFill>
              <a:latin typeface="Roboto"/>
              <a:ea typeface="Roboto"/>
              <a:cs typeface="Roboto"/>
              <a:sym typeface="Roboto"/>
            </a:endParaRPr>
          </a:p>
        </p:txBody>
      </p:sp>
      <p:sp>
        <p:nvSpPr>
          <p:cNvPr id="453" name="Google Shape;453;p37"/>
          <p:cNvSpPr/>
          <p:nvPr/>
        </p:nvSpPr>
        <p:spPr>
          <a:xfrm>
            <a:off x="3257925" y="4286550"/>
            <a:ext cx="2574900" cy="525300"/>
          </a:xfrm>
          <a:prstGeom prst="roundRect">
            <a:avLst>
              <a:gd fmla="val 28506" name="adj"/>
            </a:avLst>
          </a:prstGeom>
          <a:solidFill>
            <a:srgbClr val="674EA7"/>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200">
                <a:solidFill>
                  <a:srgbClr val="FFFFFF"/>
                </a:solidFill>
                <a:latin typeface="Roboto"/>
                <a:ea typeface="Roboto"/>
                <a:cs typeface="Roboto"/>
                <a:sym typeface="Roboto"/>
              </a:rPr>
              <a:t>Intervention Working?</a:t>
            </a:r>
            <a:endParaRPr b="1" sz="1200">
              <a:solidFill>
                <a:srgbClr val="FFFFFF"/>
              </a:solidFill>
              <a:latin typeface="Roboto"/>
              <a:ea typeface="Roboto"/>
              <a:cs typeface="Roboto"/>
              <a:sym typeface="Roboto"/>
            </a:endParaRPr>
          </a:p>
          <a:p>
            <a:pPr indent="0" lvl="0" marL="0" rtl="0" algn="ctr">
              <a:spcBef>
                <a:spcPts val="0"/>
              </a:spcBef>
              <a:spcAft>
                <a:spcPts val="0"/>
              </a:spcAft>
              <a:buNone/>
            </a:pPr>
            <a:r>
              <a:rPr b="1" lang="en" sz="1200">
                <a:solidFill>
                  <a:srgbClr val="FFFFFF"/>
                </a:solidFill>
                <a:latin typeface="Roboto"/>
                <a:ea typeface="Roboto"/>
                <a:cs typeface="Roboto"/>
                <a:sym typeface="Roboto"/>
              </a:rPr>
              <a:t>Progress being made?</a:t>
            </a:r>
            <a:endParaRPr b="1" sz="1700">
              <a:solidFill>
                <a:srgbClr val="FFFFFF"/>
              </a:solidFill>
              <a:latin typeface="Roboto"/>
              <a:ea typeface="Roboto"/>
              <a:cs typeface="Roboto"/>
              <a:sym typeface="Roboto"/>
            </a:endParaRPr>
          </a:p>
        </p:txBody>
      </p:sp>
      <p:sp>
        <p:nvSpPr>
          <p:cNvPr id="465" name="Google Shape;465;p37"/>
          <p:cNvSpPr/>
          <p:nvPr/>
        </p:nvSpPr>
        <p:spPr>
          <a:xfrm>
            <a:off x="670682" y="4418553"/>
            <a:ext cx="1824900" cy="393300"/>
          </a:xfrm>
          <a:prstGeom prst="roundRect">
            <a:avLst>
              <a:gd fmla="val 50000" name="adj"/>
            </a:avLst>
          </a:prstGeom>
          <a:solidFill>
            <a:srgbClr val="0B7743"/>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200">
                <a:solidFill>
                  <a:srgbClr val="FFFFFF"/>
                </a:solidFill>
                <a:latin typeface="Roboto"/>
                <a:ea typeface="Roboto"/>
                <a:cs typeface="Roboto"/>
                <a:sym typeface="Roboto"/>
              </a:rPr>
              <a:t>Intervention Works! Keep going.</a:t>
            </a:r>
            <a:endParaRPr sz="1600">
              <a:solidFill>
                <a:srgbClr val="FFFFFF"/>
              </a:solidFill>
              <a:latin typeface="Roboto"/>
              <a:ea typeface="Roboto"/>
              <a:cs typeface="Roboto"/>
              <a:sym typeface="Roboto"/>
            </a:endParaRPr>
          </a:p>
        </p:txBody>
      </p:sp>
      <p:sp>
        <p:nvSpPr>
          <p:cNvPr id="455" name="Google Shape;455;p37"/>
          <p:cNvSpPr/>
          <p:nvPr/>
        </p:nvSpPr>
        <p:spPr>
          <a:xfrm>
            <a:off x="7099149" y="3804000"/>
            <a:ext cx="744300" cy="442500"/>
          </a:xfrm>
          <a:prstGeom prst="roundRect">
            <a:avLst>
              <a:gd fmla="val 50000" name="adj"/>
            </a:avLst>
          </a:prstGeom>
          <a:solidFill>
            <a:srgbClr val="FF0000"/>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b="1" lang="en" sz="1300">
                <a:solidFill>
                  <a:srgbClr val="FFFFFF"/>
                </a:solidFill>
                <a:latin typeface="Roboto"/>
                <a:ea typeface="Roboto"/>
                <a:cs typeface="Roboto"/>
                <a:sym typeface="Roboto"/>
              </a:rPr>
              <a:t>NO!</a:t>
            </a:r>
            <a:endParaRPr b="1" sz="1700">
              <a:solidFill>
                <a:srgbClr val="FFFFFF"/>
              </a:solidFill>
              <a:latin typeface="Roboto"/>
              <a:ea typeface="Roboto"/>
              <a:cs typeface="Roboto"/>
              <a:sym typeface="Roboto"/>
            </a:endParaRPr>
          </a:p>
        </p:txBody>
      </p:sp>
      <p:sp>
        <p:nvSpPr>
          <p:cNvPr id="469" name="Google Shape;469;p37"/>
          <p:cNvSpPr/>
          <p:nvPr/>
        </p:nvSpPr>
        <p:spPr>
          <a:xfrm>
            <a:off x="319659" y="2562791"/>
            <a:ext cx="1694100" cy="442500"/>
          </a:xfrm>
          <a:prstGeom prst="roundRect">
            <a:avLst>
              <a:gd fmla="val 29322" name="adj"/>
            </a:avLst>
          </a:prstGeom>
          <a:solidFill>
            <a:schemeClr val="accent1"/>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solidFill>
                  <a:schemeClr val="dk1"/>
                </a:solidFill>
                <a:latin typeface="Roboto"/>
                <a:ea typeface="Roboto"/>
                <a:cs typeface="Roboto"/>
                <a:sym typeface="Roboto"/>
              </a:rPr>
              <a:t>No Title I services needed at this time</a:t>
            </a:r>
            <a:endParaRPr sz="1100">
              <a:solidFill>
                <a:schemeClr val="dk1"/>
              </a:solidFill>
              <a:latin typeface="Roboto"/>
              <a:ea typeface="Roboto"/>
              <a:cs typeface="Roboto"/>
              <a:sym typeface="Roboto"/>
            </a:endParaRPr>
          </a:p>
        </p:txBody>
      </p:sp>
      <p:sp>
        <p:nvSpPr>
          <p:cNvPr id="447" name="Google Shape;447;p37"/>
          <p:cNvSpPr/>
          <p:nvPr/>
        </p:nvSpPr>
        <p:spPr>
          <a:xfrm>
            <a:off x="6694525" y="1544698"/>
            <a:ext cx="2094600" cy="442500"/>
          </a:xfrm>
          <a:prstGeom prst="roundRect">
            <a:avLst>
              <a:gd fmla="val 33515" name="adj"/>
            </a:avLst>
          </a:prstGeom>
          <a:solidFill>
            <a:srgbClr val="0CCC7C"/>
          </a:solid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3500" lIns="93500" spcFirstLastPara="1" rIns="93500" wrap="square" tIns="93500">
            <a:noAutofit/>
          </a:bodyPr>
          <a:lstStyle/>
          <a:p>
            <a:pPr indent="0" lvl="0" marL="0" rtl="0" algn="ctr">
              <a:spcBef>
                <a:spcPts val="0"/>
              </a:spcBef>
              <a:spcAft>
                <a:spcPts val="0"/>
              </a:spcAft>
              <a:buNone/>
            </a:pPr>
            <a:r>
              <a:rPr lang="en" sz="1100">
                <a:latin typeface="Roboto"/>
                <a:ea typeface="Roboto"/>
                <a:cs typeface="Roboto"/>
                <a:sym typeface="Roboto"/>
              </a:rPr>
              <a:t>No deficits reported by teacher, parent, or student</a:t>
            </a:r>
            <a:endParaRPr sz="1100">
              <a:latin typeface="Roboto"/>
              <a:ea typeface="Roboto"/>
              <a:cs typeface="Roboto"/>
              <a:sym typeface="Roboto"/>
            </a:endParaRPr>
          </a:p>
        </p:txBody>
      </p:sp>
      <p:pic>
        <p:nvPicPr>
          <p:cNvPr id="473" name="Google Shape;473;p37" title="Slide 13 Title I Decision Tree 20260913-190021.mp3">
            <a:hlinkClick r:id="rId3"/>
          </p:cNvPr>
          <p:cNvPicPr preferRelativeResize="0"/>
          <p:nvPr/>
        </p:nvPicPr>
        <p:blipFill>
          <a:blip r:embed="rId4">
            <a:alphaModFix/>
          </a:blip>
          <a:stretch>
            <a:fillRect/>
          </a:stretch>
        </p:blipFill>
        <p:spPr>
          <a:xfrm>
            <a:off x="8347300" y="2128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8"/>
          <p:cNvSpPr txBox="1"/>
          <p:nvPr>
            <p:ph type="title"/>
          </p:nvPr>
        </p:nvSpPr>
        <p:spPr>
          <a:xfrm>
            <a:off x="218925" y="195025"/>
            <a:ext cx="2938800" cy="1309500"/>
          </a:xfrm>
          <a:prstGeom prst="rect">
            <a:avLst/>
          </a:prstGeom>
        </p:spPr>
        <p:txBody>
          <a:bodyPr anchorCtr="0" anchor="t" bIns="93500" lIns="93500" spcFirstLastPara="1" rIns="93500" wrap="square" tIns="93500">
            <a:noAutofit/>
          </a:bodyPr>
          <a:lstStyle/>
          <a:p>
            <a:pPr indent="0" lvl="0" marL="0" rtl="0" algn="l">
              <a:spcBef>
                <a:spcPts val="0"/>
              </a:spcBef>
              <a:spcAft>
                <a:spcPts val="0"/>
              </a:spcAft>
              <a:buSzPts val="990"/>
              <a:buNone/>
            </a:pPr>
            <a:r>
              <a:rPr b="1" lang="en" sz="2200">
                <a:solidFill>
                  <a:srgbClr val="0B7743"/>
                </a:solidFill>
              </a:rPr>
              <a:t>Student Assistance Team Process (Overview)</a:t>
            </a:r>
            <a:endParaRPr b="1" sz="2200">
              <a:solidFill>
                <a:srgbClr val="0B7743"/>
              </a:solidFill>
            </a:endParaRPr>
          </a:p>
        </p:txBody>
      </p:sp>
      <p:cxnSp>
        <p:nvCxnSpPr>
          <p:cNvPr id="479" name="Google Shape;479;p38"/>
          <p:cNvCxnSpPr>
            <a:stCxn id="480" idx="2"/>
            <a:endCxn id="481" idx="0"/>
          </p:cNvCxnSpPr>
          <p:nvPr/>
        </p:nvCxnSpPr>
        <p:spPr>
          <a:xfrm>
            <a:off x="4468425" y="889125"/>
            <a:ext cx="0" cy="215100"/>
          </a:xfrm>
          <a:prstGeom prst="straightConnector1">
            <a:avLst/>
          </a:prstGeom>
          <a:noFill/>
          <a:ln cap="flat" cmpd="sng" w="28575">
            <a:solidFill>
              <a:srgbClr val="000000"/>
            </a:solidFill>
            <a:prstDash val="solid"/>
            <a:round/>
            <a:headEnd len="med" w="med" type="none"/>
            <a:tailEnd len="med" w="med" type="none"/>
          </a:ln>
        </p:spPr>
      </p:cxnSp>
      <p:cxnSp>
        <p:nvCxnSpPr>
          <p:cNvPr id="482" name="Google Shape;482;p38"/>
          <p:cNvCxnSpPr>
            <a:stCxn id="481" idx="2"/>
          </p:cNvCxnSpPr>
          <p:nvPr/>
        </p:nvCxnSpPr>
        <p:spPr>
          <a:xfrm>
            <a:off x="4468425" y="2052485"/>
            <a:ext cx="0" cy="160200"/>
          </a:xfrm>
          <a:prstGeom prst="straightConnector1">
            <a:avLst/>
          </a:prstGeom>
          <a:noFill/>
          <a:ln cap="flat" cmpd="sng" w="28575">
            <a:solidFill>
              <a:srgbClr val="000000"/>
            </a:solidFill>
            <a:prstDash val="solid"/>
            <a:round/>
            <a:headEnd len="med" w="med" type="none"/>
            <a:tailEnd len="med" w="med" type="none"/>
          </a:ln>
        </p:spPr>
      </p:cxnSp>
      <p:cxnSp>
        <p:nvCxnSpPr>
          <p:cNvPr id="483" name="Google Shape;483;p38"/>
          <p:cNvCxnSpPr>
            <a:stCxn id="484" idx="2"/>
            <a:endCxn id="485" idx="0"/>
          </p:cNvCxnSpPr>
          <p:nvPr/>
        </p:nvCxnSpPr>
        <p:spPr>
          <a:xfrm>
            <a:off x="1675975" y="2478501"/>
            <a:ext cx="0" cy="207300"/>
          </a:xfrm>
          <a:prstGeom prst="straightConnector1">
            <a:avLst/>
          </a:prstGeom>
          <a:noFill/>
          <a:ln cap="flat" cmpd="sng" w="28575">
            <a:solidFill>
              <a:srgbClr val="000000"/>
            </a:solidFill>
            <a:prstDash val="solid"/>
            <a:round/>
            <a:headEnd len="med" w="med" type="none"/>
            <a:tailEnd len="med" w="med" type="none"/>
          </a:ln>
        </p:spPr>
      </p:cxnSp>
      <p:cxnSp>
        <p:nvCxnSpPr>
          <p:cNvPr id="486" name="Google Shape;486;p38"/>
          <p:cNvCxnSpPr>
            <a:stCxn id="487" idx="2"/>
            <a:endCxn id="488" idx="0"/>
          </p:cNvCxnSpPr>
          <p:nvPr/>
        </p:nvCxnSpPr>
        <p:spPr>
          <a:xfrm rot="5400000">
            <a:off x="5775050" y="1322452"/>
            <a:ext cx="378600" cy="2733900"/>
          </a:xfrm>
          <a:prstGeom prst="bentConnector3">
            <a:avLst>
              <a:gd fmla="val 49985" name="adj1"/>
            </a:avLst>
          </a:prstGeom>
          <a:noFill/>
          <a:ln cap="flat" cmpd="sng" w="28575">
            <a:solidFill>
              <a:srgbClr val="000000"/>
            </a:solidFill>
            <a:prstDash val="solid"/>
            <a:round/>
            <a:headEnd len="med" w="med" type="none"/>
            <a:tailEnd len="med" w="med" type="none"/>
          </a:ln>
        </p:spPr>
      </p:cxnSp>
      <p:cxnSp>
        <p:nvCxnSpPr>
          <p:cNvPr id="489" name="Google Shape;489;p38"/>
          <p:cNvCxnSpPr>
            <a:stCxn id="490" idx="3"/>
            <a:endCxn id="491" idx="1"/>
          </p:cNvCxnSpPr>
          <p:nvPr/>
        </p:nvCxnSpPr>
        <p:spPr>
          <a:xfrm flipH="1" rot="10800000">
            <a:off x="5886725" y="3456059"/>
            <a:ext cx="469200" cy="873000"/>
          </a:xfrm>
          <a:prstGeom prst="straightConnector1">
            <a:avLst/>
          </a:prstGeom>
          <a:noFill/>
          <a:ln cap="flat" cmpd="sng" w="28575">
            <a:solidFill>
              <a:srgbClr val="000000"/>
            </a:solidFill>
            <a:prstDash val="solid"/>
            <a:round/>
            <a:headEnd len="med" w="med" type="none"/>
            <a:tailEnd len="med" w="med" type="none"/>
          </a:ln>
        </p:spPr>
      </p:cxnSp>
      <p:cxnSp>
        <p:nvCxnSpPr>
          <p:cNvPr id="492" name="Google Shape;492;p38"/>
          <p:cNvCxnSpPr>
            <a:stCxn id="488" idx="2"/>
            <a:endCxn id="490" idx="0"/>
          </p:cNvCxnSpPr>
          <p:nvPr/>
        </p:nvCxnSpPr>
        <p:spPr>
          <a:xfrm>
            <a:off x="4597475" y="3741384"/>
            <a:ext cx="1800" cy="232200"/>
          </a:xfrm>
          <a:prstGeom prst="straightConnector1">
            <a:avLst/>
          </a:prstGeom>
          <a:noFill/>
          <a:ln cap="flat" cmpd="sng" w="28575">
            <a:solidFill>
              <a:srgbClr val="000000"/>
            </a:solidFill>
            <a:prstDash val="solid"/>
            <a:round/>
            <a:headEnd len="med" w="med" type="none"/>
            <a:tailEnd len="med" w="med" type="none"/>
          </a:ln>
        </p:spPr>
      </p:cxnSp>
      <p:sp>
        <p:nvSpPr>
          <p:cNvPr id="493" name="Google Shape;493;p38"/>
          <p:cNvSpPr/>
          <p:nvPr/>
        </p:nvSpPr>
        <p:spPr>
          <a:xfrm rot="1064045">
            <a:off x="6397478" y="225818"/>
            <a:ext cx="2287921" cy="1247897"/>
          </a:xfrm>
          <a:prstGeom prst="star32">
            <a:avLst>
              <a:gd fmla="val 43563" name="adj"/>
            </a:avLst>
          </a:prstGeom>
          <a:solidFill>
            <a:srgbClr val="FFFF00"/>
          </a:solidFill>
          <a:ln cap="flat" cmpd="sng" w="25075">
            <a:solidFill>
              <a:srgbClr val="F1C232"/>
            </a:solidFill>
            <a:prstDash val="solid"/>
            <a:round/>
            <a:headEnd len="sm" w="sm" type="none"/>
            <a:tailEnd len="sm" w="sm" type="none"/>
          </a:ln>
          <a:effectLst>
            <a:outerShdw blurRad="62699" rotWithShape="0" algn="bl" dir="8100000" dist="100318">
              <a:srgbClr val="000000">
                <a:alpha val="79000"/>
              </a:srgbClr>
            </a:outerShdw>
          </a:effectLst>
        </p:spPr>
        <p:txBody>
          <a:bodyPr anchorCtr="0" anchor="ctr" bIns="80225" lIns="80225" spcFirstLastPara="1" rIns="80225" wrap="square" tIns="80225">
            <a:noAutofit/>
          </a:bodyPr>
          <a:lstStyle/>
          <a:p>
            <a:pPr indent="0" lvl="0" marL="0" rtl="0" algn="ctr">
              <a:spcBef>
                <a:spcPts val="0"/>
              </a:spcBef>
              <a:spcAft>
                <a:spcPts val="0"/>
              </a:spcAft>
              <a:buNone/>
            </a:pPr>
            <a:r>
              <a:t/>
            </a:r>
            <a:endParaRPr sz="1229">
              <a:latin typeface="Calibri"/>
              <a:ea typeface="Calibri"/>
              <a:cs typeface="Calibri"/>
              <a:sym typeface="Calibri"/>
            </a:endParaRPr>
          </a:p>
        </p:txBody>
      </p:sp>
      <p:sp>
        <p:nvSpPr>
          <p:cNvPr id="494" name="Google Shape;494;p38"/>
          <p:cNvSpPr txBox="1"/>
          <p:nvPr/>
        </p:nvSpPr>
        <p:spPr>
          <a:xfrm rot="1190411">
            <a:off x="6571772" y="274424"/>
            <a:ext cx="1941970" cy="1125091"/>
          </a:xfrm>
          <a:prstGeom prst="rect">
            <a:avLst/>
          </a:prstGeom>
          <a:noFill/>
          <a:ln>
            <a:noFill/>
          </a:ln>
        </p:spPr>
        <p:txBody>
          <a:bodyPr anchorCtr="0" anchor="t" bIns="80225" lIns="80225" spcFirstLastPara="1" rIns="80225" wrap="square" tIns="80225">
            <a:noAutofit/>
          </a:bodyPr>
          <a:lstStyle/>
          <a:p>
            <a:pPr indent="0" lvl="0" marL="0" rtl="0" algn="ctr">
              <a:spcBef>
                <a:spcPts val="0"/>
              </a:spcBef>
              <a:spcAft>
                <a:spcPts val="0"/>
              </a:spcAft>
              <a:buNone/>
            </a:pPr>
            <a:r>
              <a:rPr b="1" lang="en" sz="1229">
                <a:latin typeface="Calibri"/>
                <a:ea typeface="Calibri"/>
                <a:cs typeface="Calibri"/>
                <a:sym typeface="Calibri"/>
              </a:rPr>
              <a:t>We want parents/guardians to attend and have a voice! YOU are an important part of the process!</a:t>
            </a:r>
            <a:endParaRPr b="1" sz="1229">
              <a:latin typeface="Calibri"/>
              <a:ea typeface="Calibri"/>
              <a:cs typeface="Calibri"/>
              <a:sym typeface="Calibri"/>
            </a:endParaRPr>
          </a:p>
          <a:p>
            <a:pPr indent="0" lvl="0" marL="0" rtl="0" algn="l">
              <a:spcBef>
                <a:spcPts val="0"/>
              </a:spcBef>
              <a:spcAft>
                <a:spcPts val="0"/>
              </a:spcAft>
              <a:buNone/>
            </a:pPr>
            <a:r>
              <a:t/>
            </a:r>
            <a:endParaRPr b="1" sz="1229">
              <a:solidFill>
                <a:schemeClr val="dk2"/>
              </a:solidFill>
              <a:latin typeface="Calibri"/>
              <a:ea typeface="Calibri"/>
              <a:cs typeface="Calibri"/>
              <a:sym typeface="Calibri"/>
            </a:endParaRPr>
          </a:p>
        </p:txBody>
      </p:sp>
      <p:cxnSp>
        <p:nvCxnSpPr>
          <p:cNvPr id="495" name="Google Shape;495;p38"/>
          <p:cNvCxnSpPr>
            <a:stCxn id="488" idx="0"/>
          </p:cNvCxnSpPr>
          <p:nvPr/>
        </p:nvCxnSpPr>
        <p:spPr>
          <a:xfrm rot="5400000">
            <a:off x="2619425" y="1922934"/>
            <a:ext cx="1022400" cy="2933700"/>
          </a:xfrm>
          <a:prstGeom prst="bentConnector4">
            <a:avLst>
              <a:gd fmla="val -18477" name="adj1"/>
              <a:gd fmla="val 52934" name="adj2"/>
            </a:avLst>
          </a:prstGeom>
          <a:noFill/>
          <a:ln cap="flat" cmpd="sng" w="28575">
            <a:solidFill>
              <a:srgbClr val="000000"/>
            </a:solidFill>
            <a:prstDash val="solid"/>
            <a:round/>
            <a:headEnd len="med" w="med" type="none"/>
            <a:tailEnd len="med" w="med" type="none"/>
          </a:ln>
        </p:spPr>
      </p:cxnSp>
      <p:cxnSp>
        <p:nvCxnSpPr>
          <p:cNvPr id="496" name="Google Shape;496;p38"/>
          <p:cNvCxnSpPr/>
          <p:nvPr/>
        </p:nvCxnSpPr>
        <p:spPr>
          <a:xfrm>
            <a:off x="1675969" y="3567082"/>
            <a:ext cx="0" cy="347100"/>
          </a:xfrm>
          <a:prstGeom prst="straightConnector1">
            <a:avLst/>
          </a:prstGeom>
          <a:noFill/>
          <a:ln cap="flat" cmpd="sng" w="28575">
            <a:solidFill>
              <a:srgbClr val="000000"/>
            </a:solidFill>
            <a:prstDash val="solid"/>
            <a:round/>
            <a:headEnd len="med" w="med" type="none"/>
            <a:tailEnd len="med" w="med" type="none"/>
          </a:ln>
        </p:spPr>
      </p:cxnSp>
      <p:cxnSp>
        <p:nvCxnSpPr>
          <p:cNvPr id="497" name="Google Shape;497;p38"/>
          <p:cNvCxnSpPr>
            <a:stCxn id="491" idx="2"/>
            <a:endCxn id="498" idx="0"/>
          </p:cNvCxnSpPr>
          <p:nvPr/>
        </p:nvCxnSpPr>
        <p:spPr>
          <a:xfrm flipH="1">
            <a:off x="6881750" y="3837475"/>
            <a:ext cx="659700" cy="452400"/>
          </a:xfrm>
          <a:prstGeom prst="straightConnector1">
            <a:avLst/>
          </a:prstGeom>
          <a:noFill/>
          <a:ln cap="flat" cmpd="sng" w="28575">
            <a:solidFill>
              <a:srgbClr val="000000"/>
            </a:solidFill>
            <a:prstDash val="solid"/>
            <a:round/>
            <a:headEnd len="med" w="med" type="none"/>
            <a:tailEnd len="med" w="med" type="none"/>
          </a:ln>
        </p:spPr>
      </p:cxnSp>
      <p:cxnSp>
        <p:nvCxnSpPr>
          <p:cNvPr id="499" name="Google Shape;499;p38"/>
          <p:cNvCxnSpPr>
            <a:stCxn id="491" idx="2"/>
            <a:endCxn id="500" idx="0"/>
          </p:cNvCxnSpPr>
          <p:nvPr/>
        </p:nvCxnSpPr>
        <p:spPr>
          <a:xfrm>
            <a:off x="7541450" y="3837475"/>
            <a:ext cx="661800" cy="452400"/>
          </a:xfrm>
          <a:prstGeom prst="straightConnector1">
            <a:avLst/>
          </a:prstGeom>
          <a:noFill/>
          <a:ln cap="flat" cmpd="sng" w="28575">
            <a:solidFill>
              <a:srgbClr val="000000"/>
            </a:solidFill>
            <a:prstDash val="solid"/>
            <a:round/>
            <a:headEnd len="med" w="med" type="none"/>
            <a:tailEnd len="med" w="med" type="none"/>
          </a:ln>
        </p:spPr>
      </p:cxnSp>
      <p:cxnSp>
        <p:nvCxnSpPr>
          <p:cNvPr id="501" name="Google Shape;501;p38"/>
          <p:cNvCxnSpPr/>
          <p:nvPr/>
        </p:nvCxnSpPr>
        <p:spPr>
          <a:xfrm flipH="1" rot="10800000">
            <a:off x="2963425" y="2190438"/>
            <a:ext cx="2938800" cy="18900"/>
          </a:xfrm>
          <a:prstGeom prst="straightConnector1">
            <a:avLst/>
          </a:prstGeom>
          <a:noFill/>
          <a:ln cap="flat" cmpd="sng" w="28575">
            <a:solidFill>
              <a:srgbClr val="000000"/>
            </a:solidFill>
            <a:prstDash val="solid"/>
            <a:round/>
            <a:headEnd len="med" w="med" type="none"/>
            <a:tailEnd len="med" w="med" type="none"/>
          </a:ln>
        </p:spPr>
      </p:cxnSp>
      <p:sp>
        <p:nvSpPr>
          <p:cNvPr id="480" name="Google Shape;480;p38"/>
          <p:cNvSpPr/>
          <p:nvPr/>
        </p:nvSpPr>
        <p:spPr>
          <a:xfrm>
            <a:off x="3180975" y="320025"/>
            <a:ext cx="2574900" cy="569100"/>
          </a:xfrm>
          <a:prstGeom prst="roundRect">
            <a:avLst>
              <a:gd fmla="val 46442" name="adj"/>
            </a:avLst>
          </a:prstGeom>
          <a:solidFill>
            <a:srgbClr val="FF9900"/>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333333"/>
                </a:solidFill>
                <a:latin typeface="Calibri"/>
                <a:ea typeface="Calibri"/>
                <a:cs typeface="Calibri"/>
                <a:sym typeface="Calibri"/>
              </a:rPr>
              <a:t>Student Assistance Team General Overview</a:t>
            </a:r>
            <a:endParaRPr b="1" sz="1500">
              <a:solidFill>
                <a:srgbClr val="333333"/>
              </a:solidFill>
              <a:latin typeface="Calibri"/>
              <a:ea typeface="Calibri"/>
              <a:cs typeface="Calibri"/>
              <a:sym typeface="Calibri"/>
            </a:endParaRPr>
          </a:p>
        </p:txBody>
      </p:sp>
      <p:sp>
        <p:nvSpPr>
          <p:cNvPr id="481" name="Google Shape;481;p38"/>
          <p:cNvSpPr/>
          <p:nvPr/>
        </p:nvSpPr>
        <p:spPr>
          <a:xfrm>
            <a:off x="3180975" y="1104185"/>
            <a:ext cx="2574900" cy="948300"/>
          </a:xfrm>
          <a:prstGeom prst="roundRect">
            <a:avLst>
              <a:gd fmla="val 23648" name="adj"/>
            </a:avLst>
          </a:prstGeom>
          <a:solidFill>
            <a:srgbClr val="1155CC"/>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Calibri"/>
                <a:ea typeface="Calibri"/>
                <a:cs typeface="Calibri"/>
                <a:sym typeface="Calibri"/>
              </a:rPr>
              <a:t>Interventionist/SAT data coordinator is notified of need (Data, Parent, Teacher, Other) &amp; discuss concerns w/ stakeholders</a:t>
            </a:r>
            <a:endParaRPr sz="1100">
              <a:solidFill>
                <a:srgbClr val="FFFFFF"/>
              </a:solidFill>
              <a:latin typeface="Calibri"/>
              <a:ea typeface="Calibri"/>
              <a:cs typeface="Calibri"/>
              <a:sym typeface="Calibri"/>
            </a:endParaRPr>
          </a:p>
        </p:txBody>
      </p:sp>
      <p:sp>
        <p:nvSpPr>
          <p:cNvPr id="484" name="Google Shape;484;p38"/>
          <p:cNvSpPr/>
          <p:nvPr/>
        </p:nvSpPr>
        <p:spPr>
          <a:xfrm>
            <a:off x="388525" y="1796901"/>
            <a:ext cx="2574900" cy="681600"/>
          </a:xfrm>
          <a:prstGeom prst="roundRect">
            <a:avLst>
              <a:gd fmla="val 29229" name="adj"/>
            </a:avLst>
          </a:prstGeom>
          <a:solidFill>
            <a:srgbClr val="9900FF"/>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Calibri"/>
                <a:ea typeface="Calibri"/>
                <a:cs typeface="Calibri"/>
                <a:sym typeface="Calibri"/>
              </a:rPr>
              <a:t>Interventionist/SAT data coordinator sets up data collection with teacher(s) and gathers current data.</a:t>
            </a:r>
            <a:endParaRPr sz="1100">
              <a:solidFill>
                <a:srgbClr val="FFFFFF"/>
              </a:solidFill>
              <a:latin typeface="Calibri"/>
              <a:ea typeface="Calibri"/>
              <a:cs typeface="Calibri"/>
              <a:sym typeface="Calibri"/>
            </a:endParaRPr>
          </a:p>
        </p:txBody>
      </p:sp>
      <p:sp>
        <p:nvSpPr>
          <p:cNvPr id="487" name="Google Shape;487;p38"/>
          <p:cNvSpPr/>
          <p:nvPr/>
        </p:nvSpPr>
        <p:spPr>
          <a:xfrm>
            <a:off x="5902100" y="1737502"/>
            <a:ext cx="2858400" cy="762600"/>
          </a:xfrm>
          <a:prstGeom prst="roundRect">
            <a:avLst>
              <a:gd fmla="val 23968" name="adj"/>
            </a:avLst>
          </a:prstGeom>
          <a:solidFill>
            <a:srgbClr val="64D8D3"/>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100">
                <a:latin typeface="Calibri"/>
                <a:ea typeface="Calibri"/>
                <a:cs typeface="Calibri"/>
                <a:sym typeface="Calibri"/>
              </a:rPr>
              <a:t>SAT coordinator is informed of a need for a meeting and all involved stakeholders are contacted for a mutual meeting date &amp; time</a:t>
            </a:r>
            <a:endParaRPr sz="1100">
              <a:latin typeface="Calibri"/>
              <a:ea typeface="Calibri"/>
              <a:cs typeface="Calibri"/>
              <a:sym typeface="Calibri"/>
            </a:endParaRPr>
          </a:p>
        </p:txBody>
      </p:sp>
      <p:sp>
        <p:nvSpPr>
          <p:cNvPr id="485" name="Google Shape;485;p38"/>
          <p:cNvSpPr/>
          <p:nvPr/>
        </p:nvSpPr>
        <p:spPr>
          <a:xfrm>
            <a:off x="388525" y="2685801"/>
            <a:ext cx="2574900" cy="862800"/>
          </a:xfrm>
          <a:prstGeom prst="roundRect">
            <a:avLst>
              <a:gd fmla="val 21067" name="adj"/>
            </a:avLst>
          </a:prstGeom>
          <a:solidFill>
            <a:srgbClr val="9900FF"/>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rgbClr val="FFFFFF"/>
                </a:solidFill>
                <a:latin typeface="Calibri"/>
                <a:ea typeface="Calibri"/>
                <a:cs typeface="Calibri"/>
                <a:sym typeface="Calibri"/>
              </a:rPr>
              <a:t>Data collection continues with progress monitoring and assessing how accommodations and/or interventions are working. Changes mede, if needed.</a:t>
            </a:r>
            <a:endParaRPr sz="1100">
              <a:solidFill>
                <a:srgbClr val="FFFFFF"/>
              </a:solidFill>
              <a:latin typeface="Calibri"/>
              <a:ea typeface="Calibri"/>
              <a:cs typeface="Calibri"/>
              <a:sym typeface="Calibri"/>
            </a:endParaRPr>
          </a:p>
        </p:txBody>
      </p:sp>
      <p:sp>
        <p:nvSpPr>
          <p:cNvPr id="488" name="Google Shape;488;p38"/>
          <p:cNvSpPr/>
          <p:nvPr/>
        </p:nvSpPr>
        <p:spPr>
          <a:xfrm>
            <a:off x="3157625" y="2878584"/>
            <a:ext cx="2879700" cy="862800"/>
          </a:xfrm>
          <a:prstGeom prst="roundRect">
            <a:avLst>
              <a:gd fmla="val 27757" name="adj"/>
            </a:avLst>
          </a:prstGeom>
          <a:solidFill>
            <a:srgbClr val="FF9900"/>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b="1" sz="1100">
              <a:solidFill>
                <a:srgbClr val="333333"/>
              </a:solidFill>
              <a:latin typeface="Calibri"/>
              <a:ea typeface="Calibri"/>
              <a:cs typeface="Calibri"/>
              <a:sym typeface="Calibri"/>
            </a:endParaRPr>
          </a:p>
          <a:p>
            <a:pPr indent="0" lvl="0" marL="0" rtl="0" algn="l">
              <a:spcBef>
                <a:spcPts val="0"/>
              </a:spcBef>
              <a:spcAft>
                <a:spcPts val="0"/>
              </a:spcAft>
              <a:buNone/>
            </a:pPr>
            <a:r>
              <a:rPr b="1" lang="en" sz="1100">
                <a:solidFill>
                  <a:srgbClr val="333333"/>
                </a:solidFill>
                <a:latin typeface="Calibri"/>
                <a:ea typeface="Calibri"/>
                <a:cs typeface="Calibri"/>
                <a:sym typeface="Calibri"/>
              </a:rPr>
              <a:t>The SAT is held. Run by SAT coordinator. Everyone discusses strengths, weaknesses, concerns, data, suggestions, and paths forward. A consensus is reached.</a:t>
            </a:r>
            <a:endParaRPr b="1" sz="1100">
              <a:solidFill>
                <a:srgbClr val="333333"/>
              </a:solidFill>
              <a:latin typeface="Calibri"/>
              <a:ea typeface="Calibri"/>
              <a:cs typeface="Calibri"/>
              <a:sym typeface="Calibri"/>
            </a:endParaRPr>
          </a:p>
          <a:p>
            <a:pPr indent="0" lvl="0" marL="0" rtl="0" algn="l">
              <a:spcBef>
                <a:spcPts val="0"/>
              </a:spcBef>
              <a:spcAft>
                <a:spcPts val="0"/>
              </a:spcAft>
              <a:buNone/>
            </a:pPr>
            <a:r>
              <a:t/>
            </a:r>
            <a:endParaRPr b="1" sz="1100">
              <a:solidFill>
                <a:srgbClr val="333333"/>
              </a:solidFill>
              <a:latin typeface="Calibri"/>
              <a:ea typeface="Calibri"/>
              <a:cs typeface="Calibri"/>
              <a:sym typeface="Calibri"/>
            </a:endParaRPr>
          </a:p>
        </p:txBody>
      </p:sp>
      <p:sp>
        <p:nvSpPr>
          <p:cNvPr id="490" name="Google Shape;490;p38"/>
          <p:cNvSpPr/>
          <p:nvPr/>
        </p:nvSpPr>
        <p:spPr>
          <a:xfrm>
            <a:off x="3311825" y="3973709"/>
            <a:ext cx="2574900" cy="710700"/>
          </a:xfrm>
          <a:prstGeom prst="roundRect">
            <a:avLst>
              <a:gd fmla="val 30758" name="adj"/>
            </a:avLst>
          </a:prstGeom>
          <a:solidFill>
            <a:srgbClr val="FFD966"/>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rgbClr val="333333"/>
              </a:solidFill>
              <a:latin typeface="Calibri"/>
              <a:ea typeface="Calibri"/>
              <a:cs typeface="Calibri"/>
              <a:sym typeface="Calibri"/>
            </a:endParaRPr>
          </a:p>
          <a:p>
            <a:pPr indent="0" lvl="0" marL="0" rtl="0" algn="l">
              <a:spcBef>
                <a:spcPts val="0"/>
              </a:spcBef>
              <a:spcAft>
                <a:spcPts val="0"/>
              </a:spcAft>
              <a:buNone/>
            </a:pPr>
            <a:r>
              <a:rPr b="1" lang="en" sz="1100">
                <a:solidFill>
                  <a:srgbClr val="333333"/>
                </a:solidFill>
                <a:latin typeface="Calibri"/>
                <a:ea typeface="Calibri"/>
                <a:cs typeface="Calibri"/>
                <a:sym typeface="Calibri"/>
              </a:rPr>
              <a:t>All parties are notified of their roles and duties and a follow-up meeting is scheduled.</a:t>
            </a:r>
            <a:endParaRPr b="1" sz="1100">
              <a:solidFill>
                <a:srgbClr val="333333"/>
              </a:solidFill>
              <a:latin typeface="Calibri"/>
              <a:ea typeface="Calibri"/>
              <a:cs typeface="Calibri"/>
              <a:sym typeface="Calibri"/>
            </a:endParaRPr>
          </a:p>
          <a:p>
            <a:pPr indent="0" lvl="0" marL="0" rtl="0" algn="l">
              <a:spcBef>
                <a:spcPts val="0"/>
              </a:spcBef>
              <a:spcAft>
                <a:spcPts val="0"/>
              </a:spcAft>
              <a:buNone/>
            </a:pPr>
            <a:r>
              <a:t/>
            </a:r>
            <a:endParaRPr sz="1100">
              <a:solidFill>
                <a:srgbClr val="333333"/>
              </a:solidFill>
              <a:latin typeface="Calibri"/>
              <a:ea typeface="Calibri"/>
              <a:cs typeface="Calibri"/>
              <a:sym typeface="Calibri"/>
            </a:endParaRPr>
          </a:p>
        </p:txBody>
      </p:sp>
      <p:sp>
        <p:nvSpPr>
          <p:cNvPr id="491" name="Google Shape;491;p38"/>
          <p:cNvSpPr/>
          <p:nvPr/>
        </p:nvSpPr>
        <p:spPr>
          <a:xfrm>
            <a:off x="6355850" y="3074875"/>
            <a:ext cx="2371200" cy="762600"/>
          </a:xfrm>
          <a:prstGeom prst="roundRect">
            <a:avLst>
              <a:gd fmla="val 19962" name="adj"/>
            </a:avLst>
          </a:prstGeom>
          <a:solidFill>
            <a:srgbClr val="6D9EEB"/>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solidFill>
                <a:srgbClr val="FFFFFF"/>
              </a:solidFill>
              <a:latin typeface="Calibri"/>
              <a:ea typeface="Calibri"/>
              <a:cs typeface="Calibri"/>
              <a:sym typeface="Calibri"/>
            </a:endParaRPr>
          </a:p>
          <a:p>
            <a:pPr indent="0" lvl="0" marL="0" rtl="0" algn="l">
              <a:spcBef>
                <a:spcPts val="0"/>
              </a:spcBef>
              <a:spcAft>
                <a:spcPts val="0"/>
              </a:spcAft>
              <a:buNone/>
            </a:pPr>
            <a:r>
              <a:rPr lang="en" sz="1100">
                <a:solidFill>
                  <a:srgbClr val="FFFFFF"/>
                </a:solidFill>
                <a:latin typeface="Calibri"/>
                <a:ea typeface="Calibri"/>
                <a:cs typeface="Calibri"/>
                <a:sym typeface="Calibri"/>
              </a:rPr>
              <a:t>The action plan is followed. Data is collected until the next meeting to discuss if the plan was effective.</a:t>
            </a:r>
            <a:endParaRPr sz="1100">
              <a:solidFill>
                <a:srgbClr val="FFFFFF"/>
              </a:solidFill>
              <a:latin typeface="Calibri"/>
              <a:ea typeface="Calibri"/>
              <a:cs typeface="Calibri"/>
              <a:sym typeface="Calibri"/>
            </a:endParaRPr>
          </a:p>
          <a:p>
            <a:pPr indent="0" lvl="0" marL="0" rtl="0" algn="l">
              <a:spcBef>
                <a:spcPts val="0"/>
              </a:spcBef>
              <a:spcAft>
                <a:spcPts val="0"/>
              </a:spcAft>
              <a:buNone/>
            </a:pPr>
            <a:r>
              <a:t/>
            </a:r>
            <a:endParaRPr sz="1100">
              <a:solidFill>
                <a:srgbClr val="FFFFFF"/>
              </a:solidFill>
              <a:latin typeface="Calibri"/>
              <a:ea typeface="Calibri"/>
              <a:cs typeface="Calibri"/>
              <a:sym typeface="Calibri"/>
            </a:endParaRPr>
          </a:p>
        </p:txBody>
      </p:sp>
      <p:sp>
        <p:nvSpPr>
          <p:cNvPr id="498" name="Google Shape;498;p38"/>
          <p:cNvSpPr/>
          <p:nvPr/>
        </p:nvSpPr>
        <p:spPr>
          <a:xfrm>
            <a:off x="6355861" y="4289917"/>
            <a:ext cx="1051500" cy="472800"/>
          </a:xfrm>
          <a:prstGeom prst="roundRect">
            <a:avLst>
              <a:gd fmla="val 19962" name="adj"/>
            </a:avLst>
          </a:prstGeom>
          <a:solidFill>
            <a:schemeClr val="accent4"/>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45700" lIns="45700" spcFirstLastPara="1" rIns="45700" wrap="square" tIns="82275">
            <a:noAutofit/>
          </a:bodyPr>
          <a:lstStyle/>
          <a:p>
            <a:pPr indent="0" lvl="0" marL="0" rtl="0" algn="ctr">
              <a:spcBef>
                <a:spcPts val="0"/>
              </a:spcBef>
              <a:spcAft>
                <a:spcPts val="0"/>
              </a:spcAft>
              <a:buNone/>
            </a:pPr>
            <a:r>
              <a:rPr b="1" lang="en" sz="1100">
                <a:solidFill>
                  <a:srgbClr val="333333"/>
                </a:solidFill>
                <a:latin typeface="Calibri"/>
                <a:ea typeface="Calibri"/>
                <a:cs typeface="Calibri"/>
                <a:sym typeface="Calibri"/>
              </a:rPr>
              <a:t>Effective?</a:t>
            </a:r>
            <a:endParaRPr b="1" sz="1100">
              <a:solidFill>
                <a:srgbClr val="333333"/>
              </a:solidFill>
              <a:latin typeface="Calibri"/>
              <a:ea typeface="Calibri"/>
              <a:cs typeface="Calibri"/>
              <a:sym typeface="Calibri"/>
            </a:endParaRPr>
          </a:p>
          <a:p>
            <a:pPr indent="0" lvl="0" marL="0" rtl="0" algn="ctr">
              <a:spcBef>
                <a:spcPts val="400"/>
              </a:spcBef>
              <a:spcAft>
                <a:spcPts val="400"/>
              </a:spcAft>
              <a:buNone/>
            </a:pPr>
            <a:r>
              <a:rPr b="1" lang="en" sz="1100">
                <a:solidFill>
                  <a:srgbClr val="333333"/>
                </a:solidFill>
                <a:latin typeface="Calibri"/>
                <a:ea typeface="Calibri"/>
                <a:cs typeface="Calibri"/>
                <a:sym typeface="Calibri"/>
              </a:rPr>
              <a:t>Continue.</a:t>
            </a:r>
            <a:endParaRPr b="1" sz="1100">
              <a:solidFill>
                <a:srgbClr val="333333"/>
              </a:solidFill>
              <a:latin typeface="Calibri"/>
              <a:ea typeface="Calibri"/>
              <a:cs typeface="Calibri"/>
              <a:sym typeface="Calibri"/>
            </a:endParaRPr>
          </a:p>
        </p:txBody>
      </p:sp>
      <p:sp>
        <p:nvSpPr>
          <p:cNvPr id="500" name="Google Shape;500;p38"/>
          <p:cNvSpPr/>
          <p:nvPr/>
        </p:nvSpPr>
        <p:spPr>
          <a:xfrm>
            <a:off x="7679426" y="4289925"/>
            <a:ext cx="1047600" cy="472800"/>
          </a:xfrm>
          <a:prstGeom prst="roundRect">
            <a:avLst>
              <a:gd fmla="val 19962" name="adj"/>
            </a:avLst>
          </a:prstGeom>
          <a:solidFill>
            <a:srgbClr val="F4CCCC"/>
          </a:solidFill>
          <a:ln cap="flat" cmpd="sng" w="9525">
            <a:solidFill>
              <a:srgbClr val="2222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45700" lIns="45700" spcFirstLastPara="1" rIns="45700" wrap="square" tIns="82275">
            <a:noAutofit/>
          </a:bodyPr>
          <a:lstStyle/>
          <a:p>
            <a:pPr indent="0" lvl="0" marL="0" rtl="0" algn="ctr">
              <a:spcBef>
                <a:spcPts val="0"/>
              </a:spcBef>
              <a:spcAft>
                <a:spcPts val="0"/>
              </a:spcAft>
              <a:buNone/>
            </a:pPr>
            <a:r>
              <a:rPr b="1" lang="en" sz="1100">
                <a:solidFill>
                  <a:srgbClr val="333333"/>
                </a:solidFill>
                <a:latin typeface="Calibri"/>
                <a:ea typeface="Calibri"/>
                <a:cs typeface="Calibri"/>
                <a:sym typeface="Calibri"/>
              </a:rPr>
              <a:t>Not Effective?</a:t>
            </a:r>
            <a:endParaRPr b="1" sz="1100">
              <a:solidFill>
                <a:srgbClr val="333333"/>
              </a:solidFill>
              <a:latin typeface="Calibri"/>
              <a:ea typeface="Calibri"/>
              <a:cs typeface="Calibri"/>
              <a:sym typeface="Calibri"/>
            </a:endParaRPr>
          </a:p>
          <a:p>
            <a:pPr indent="0" lvl="0" marL="0" rtl="0" algn="ctr">
              <a:spcBef>
                <a:spcPts val="400"/>
              </a:spcBef>
              <a:spcAft>
                <a:spcPts val="400"/>
              </a:spcAft>
              <a:buNone/>
            </a:pPr>
            <a:r>
              <a:rPr b="1" lang="en" sz="1100">
                <a:solidFill>
                  <a:srgbClr val="333333"/>
                </a:solidFill>
                <a:latin typeface="Calibri"/>
                <a:ea typeface="Calibri"/>
                <a:cs typeface="Calibri"/>
                <a:sym typeface="Calibri"/>
              </a:rPr>
              <a:t>Make changes.</a:t>
            </a:r>
            <a:endParaRPr b="1" sz="1100">
              <a:solidFill>
                <a:srgbClr val="333333"/>
              </a:solidFill>
              <a:latin typeface="Calibri"/>
              <a:ea typeface="Calibri"/>
              <a:cs typeface="Calibri"/>
              <a:sym typeface="Calibri"/>
            </a:endParaRPr>
          </a:p>
        </p:txBody>
      </p:sp>
      <p:pic>
        <p:nvPicPr>
          <p:cNvPr id="502" name="Google Shape;502;p38" title="slide 14 sat 20260911-150143.mp3">
            <a:hlinkClick r:id="rId3"/>
          </p:cNvPr>
          <p:cNvPicPr preferRelativeResize="0"/>
          <p:nvPr/>
        </p:nvPicPr>
        <p:blipFill>
          <a:blip r:embed="rId4">
            <a:alphaModFix/>
          </a:blip>
          <a:stretch>
            <a:fillRect/>
          </a:stretch>
        </p:blipFill>
        <p:spPr>
          <a:xfrm>
            <a:off x="8348100" y="195034"/>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9"/>
          <p:cNvSpPr/>
          <p:nvPr/>
        </p:nvSpPr>
        <p:spPr>
          <a:xfrm>
            <a:off x="202175" y="700900"/>
            <a:ext cx="6809400" cy="251400"/>
          </a:xfrm>
          <a:prstGeom prst="rect">
            <a:avLst/>
          </a:prstGeom>
          <a:solidFill>
            <a:srgbClr val="FFFFC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08" name="Google Shape;508;p39"/>
          <p:cNvSpPr/>
          <p:nvPr/>
        </p:nvSpPr>
        <p:spPr>
          <a:xfrm>
            <a:off x="202175" y="3446905"/>
            <a:ext cx="6809400" cy="251400"/>
          </a:xfrm>
          <a:prstGeom prst="rect">
            <a:avLst/>
          </a:prstGeom>
          <a:solidFill>
            <a:srgbClr val="CCE9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09" name="Google Shape;509;p39"/>
          <p:cNvSpPr txBox="1"/>
          <p:nvPr>
            <p:ph idx="1" type="body"/>
          </p:nvPr>
        </p:nvSpPr>
        <p:spPr>
          <a:xfrm>
            <a:off x="202175" y="631525"/>
            <a:ext cx="6809400" cy="428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Educational Standards</a:t>
            </a:r>
            <a:endParaRPr>
              <a:solidFill>
                <a:srgbClr val="000000"/>
              </a:solidFill>
            </a:endParaRPr>
          </a:p>
          <a:p>
            <a:pPr indent="0" lvl="0" marL="0" rtl="0" algn="l">
              <a:spcBef>
                <a:spcPts val="0"/>
              </a:spcBef>
              <a:spcAft>
                <a:spcPts val="0"/>
              </a:spcAft>
              <a:buNone/>
            </a:pPr>
            <a:r>
              <a:rPr lang="en" sz="1200">
                <a:solidFill>
                  <a:srgbClr val="000000"/>
                </a:solidFill>
              </a:rPr>
              <a:t>Engadine’s educational framework is based around the Michigan State Standards and Expectations which </a:t>
            </a:r>
            <a:r>
              <a:rPr lang="en" sz="1200">
                <a:solidFill>
                  <a:srgbClr val="000000"/>
                </a:solidFill>
              </a:rPr>
              <a:t>establish high expectations for all students for all subjects and classes. </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ELA</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Math</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Social Studies</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Art</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Music</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Technical education &amp; trades</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Computer science</a:t>
            </a:r>
            <a:endParaRPr sz="1200">
              <a:solidFill>
                <a:srgbClr val="000000"/>
              </a:solidFill>
            </a:endParaRPr>
          </a:p>
          <a:p>
            <a:pPr indent="-304800" lvl="0" marL="457200" rtl="0" algn="l">
              <a:spcBef>
                <a:spcPts val="0"/>
              </a:spcBef>
              <a:spcAft>
                <a:spcPts val="0"/>
              </a:spcAft>
              <a:buClr>
                <a:srgbClr val="000000"/>
              </a:buClr>
              <a:buSzPts val="1200"/>
              <a:buChar char="●"/>
            </a:pPr>
            <a:r>
              <a:rPr lang="en" sz="1200">
                <a:solidFill>
                  <a:srgbClr val="000000"/>
                </a:solidFill>
              </a:rPr>
              <a:t>Science is based around Michigan’s Next Generation Science Standards. </a:t>
            </a:r>
            <a:endParaRPr sz="1200">
              <a:solidFill>
                <a:srgbClr val="000000"/>
              </a:solidFill>
            </a:endParaRPr>
          </a:p>
          <a:p>
            <a:pPr indent="457200" lvl="0" marL="0" rtl="0" algn="l">
              <a:spcBef>
                <a:spcPts val="400"/>
              </a:spcBef>
              <a:spcAft>
                <a:spcPts val="0"/>
              </a:spcAft>
              <a:buNone/>
            </a:pPr>
            <a:r>
              <a:rPr lang="en" sz="1000">
                <a:solidFill>
                  <a:srgbClr val="000000"/>
                </a:solidFill>
              </a:rPr>
              <a:t>For more information, please visit </a:t>
            </a:r>
            <a:r>
              <a:rPr lang="en" sz="1000" u="sng">
                <a:solidFill>
                  <a:schemeClr val="hlink"/>
                </a:solidFill>
                <a:hlinkClick r:id="rId3"/>
              </a:rPr>
              <a:t>https://www.michigan.gov/mde/services/academic-standards</a:t>
            </a:r>
            <a:endParaRPr sz="1000">
              <a:solidFill>
                <a:srgbClr val="000000"/>
              </a:solidFill>
            </a:endParaRPr>
          </a:p>
          <a:p>
            <a:pPr indent="0" lvl="0" marL="0" rtl="0" algn="l">
              <a:lnSpc>
                <a:spcPct val="115000"/>
              </a:lnSpc>
              <a:spcBef>
                <a:spcPts val="0"/>
              </a:spcBef>
              <a:spcAft>
                <a:spcPts val="0"/>
              </a:spcAft>
              <a:buNone/>
            </a:pPr>
            <a:r>
              <a:t/>
            </a:r>
            <a:endParaRPr b="1" sz="900">
              <a:solidFill>
                <a:srgbClr val="000000"/>
              </a:solidFill>
            </a:endParaRPr>
          </a:p>
          <a:p>
            <a:pPr indent="0" lvl="0" marL="0" rtl="0" algn="l">
              <a:lnSpc>
                <a:spcPct val="115000"/>
              </a:lnSpc>
              <a:spcBef>
                <a:spcPts val="0"/>
              </a:spcBef>
              <a:spcAft>
                <a:spcPts val="0"/>
              </a:spcAft>
              <a:buNone/>
            </a:pPr>
            <a:r>
              <a:rPr b="1" lang="en" sz="1400">
                <a:solidFill>
                  <a:srgbClr val="000000"/>
                </a:solidFill>
              </a:rPr>
              <a:t>Assessments</a:t>
            </a:r>
            <a:endParaRPr b="1" sz="1400">
              <a:solidFill>
                <a:srgbClr val="000000"/>
              </a:solidFill>
            </a:endParaRPr>
          </a:p>
          <a:p>
            <a:pPr indent="0" lvl="0" marL="0" rtl="0" algn="l">
              <a:lnSpc>
                <a:spcPct val="115000"/>
              </a:lnSpc>
              <a:spcBef>
                <a:spcPts val="0"/>
              </a:spcBef>
              <a:spcAft>
                <a:spcPts val="0"/>
              </a:spcAft>
              <a:buNone/>
            </a:pPr>
            <a:r>
              <a:rPr lang="en" sz="1200">
                <a:solidFill>
                  <a:srgbClr val="000000"/>
                </a:solidFill>
              </a:rPr>
              <a:t>Assessments are guided by the Michigan State Standards and Expectations. They assess the level of proficiency for math, reading, science, and more. Assessments are also used for screeners to assess needs, digging deeper, and to monitor progress.</a:t>
            </a:r>
            <a:endParaRPr sz="1200">
              <a:solidFill>
                <a:srgbClr val="000000"/>
              </a:solidFill>
            </a:endParaRPr>
          </a:p>
          <a:p>
            <a:pPr indent="0" lvl="0" marL="0" rtl="0" algn="l">
              <a:lnSpc>
                <a:spcPct val="115000"/>
              </a:lnSpc>
              <a:spcBef>
                <a:spcPts val="1000"/>
              </a:spcBef>
              <a:spcAft>
                <a:spcPts val="0"/>
              </a:spcAft>
              <a:buNone/>
            </a:pPr>
            <a:r>
              <a:rPr lang="en" sz="1200">
                <a:solidFill>
                  <a:srgbClr val="000000"/>
                </a:solidFill>
              </a:rPr>
              <a:t>The following slides show the variety of testing at each grade level.</a:t>
            </a:r>
            <a:endParaRPr sz="1200">
              <a:solidFill>
                <a:srgbClr val="000000"/>
              </a:solidFill>
            </a:endParaRPr>
          </a:p>
          <a:p>
            <a:pPr indent="457200" lvl="0" marL="0" rtl="0" algn="l">
              <a:lnSpc>
                <a:spcPct val="115000"/>
              </a:lnSpc>
              <a:spcBef>
                <a:spcPts val="400"/>
              </a:spcBef>
              <a:spcAft>
                <a:spcPts val="0"/>
              </a:spcAft>
              <a:buNone/>
            </a:pPr>
            <a:r>
              <a:rPr lang="en" sz="1000">
                <a:solidFill>
                  <a:srgbClr val="000000"/>
                </a:solidFill>
              </a:rPr>
              <a:t>For Title I Criteria, see the </a:t>
            </a:r>
            <a:r>
              <a:rPr lang="en" sz="1000" u="sng">
                <a:solidFill>
                  <a:srgbClr val="0B7743"/>
                </a:solidFill>
                <a:hlinkClick r:id="rId4">
                  <a:extLst>
                    <a:ext uri="{A12FA001-AC4F-418D-AE19-62706E023703}">
                      <ahyp:hlinkClr val="tx"/>
                    </a:ext>
                  </a:extLst>
                </a:hlinkClick>
              </a:rPr>
              <a:t>Entrance &amp; Exit Criteria for Title I</a:t>
            </a:r>
            <a:r>
              <a:rPr lang="en" sz="1000">
                <a:solidFill>
                  <a:srgbClr val="000000"/>
                </a:solidFill>
              </a:rPr>
              <a:t> assessments &amp; the </a:t>
            </a:r>
            <a:r>
              <a:rPr lang="en" sz="1000" u="sng">
                <a:solidFill>
                  <a:srgbClr val="0B7743"/>
                </a:solidFill>
                <a:hlinkClick r:id="rId5">
                  <a:extLst>
                    <a:ext uri="{A12FA001-AC4F-418D-AE19-62706E023703}">
                      <ahyp:hlinkClr val="tx"/>
                    </a:ext>
                  </a:extLst>
                </a:hlinkClick>
              </a:rPr>
              <a:t>K-6 Intervention Procedures &amp; Protocols</a:t>
            </a:r>
            <a:r>
              <a:rPr lang="en" sz="1000">
                <a:solidFill>
                  <a:srgbClr val="0B7743"/>
                </a:solidFill>
              </a:rPr>
              <a:t>. </a:t>
            </a:r>
            <a:endParaRPr sz="1000">
              <a:solidFill>
                <a:srgbClr val="0B7743"/>
              </a:solidFill>
            </a:endParaRPr>
          </a:p>
          <a:p>
            <a:pPr indent="0" lvl="0" marL="0" rtl="0" algn="l">
              <a:spcBef>
                <a:spcPts val="0"/>
              </a:spcBef>
              <a:spcAft>
                <a:spcPts val="0"/>
              </a:spcAft>
              <a:buNone/>
            </a:pPr>
            <a:r>
              <a:t/>
            </a:r>
            <a:endParaRPr sz="1100">
              <a:solidFill>
                <a:srgbClr val="000000"/>
              </a:solidFill>
            </a:endParaRPr>
          </a:p>
          <a:p>
            <a:pPr indent="0" lvl="0" marL="0" rtl="0" algn="l">
              <a:spcBef>
                <a:spcPts val="1200"/>
              </a:spcBef>
              <a:spcAft>
                <a:spcPts val="1200"/>
              </a:spcAft>
              <a:buNone/>
            </a:pPr>
            <a:r>
              <a:t/>
            </a:r>
            <a:endParaRPr sz="1200">
              <a:solidFill>
                <a:srgbClr val="000000"/>
              </a:solidFill>
            </a:endParaRPr>
          </a:p>
        </p:txBody>
      </p:sp>
      <p:sp>
        <p:nvSpPr>
          <p:cNvPr id="510" name="Google Shape;510;p39"/>
          <p:cNvSpPr txBox="1"/>
          <p:nvPr>
            <p:ph type="title"/>
          </p:nvPr>
        </p:nvSpPr>
        <p:spPr>
          <a:xfrm>
            <a:off x="202175" y="212800"/>
            <a:ext cx="5349600" cy="48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B7743"/>
                </a:solidFill>
              </a:rPr>
              <a:t>Educational Standards &amp; Assessments</a:t>
            </a:r>
            <a:endParaRPr b="1" sz="2200">
              <a:solidFill>
                <a:srgbClr val="0B7743"/>
              </a:solidFill>
            </a:endParaRPr>
          </a:p>
        </p:txBody>
      </p:sp>
      <p:pic>
        <p:nvPicPr>
          <p:cNvPr id="511" name="Google Shape;511;p39"/>
          <p:cNvPicPr preferRelativeResize="0"/>
          <p:nvPr/>
        </p:nvPicPr>
        <p:blipFill rotWithShape="1">
          <a:blip r:embed="rId6">
            <a:alphaModFix/>
          </a:blip>
          <a:srcRect b="41158" l="10738" r="11677" t="44101"/>
          <a:stretch/>
        </p:blipFill>
        <p:spPr>
          <a:xfrm>
            <a:off x="7105688" y="3939072"/>
            <a:ext cx="1756923" cy="431764"/>
          </a:xfrm>
          <a:prstGeom prst="rect">
            <a:avLst/>
          </a:prstGeom>
          <a:noFill/>
          <a:ln>
            <a:noFill/>
          </a:ln>
        </p:spPr>
      </p:pic>
      <p:pic>
        <p:nvPicPr>
          <p:cNvPr id="512" name="Google Shape;512;p39"/>
          <p:cNvPicPr preferRelativeResize="0"/>
          <p:nvPr/>
        </p:nvPicPr>
        <p:blipFill>
          <a:blip r:embed="rId7">
            <a:alphaModFix/>
          </a:blip>
          <a:stretch>
            <a:fillRect/>
          </a:stretch>
        </p:blipFill>
        <p:spPr>
          <a:xfrm>
            <a:off x="7410424" y="2239675"/>
            <a:ext cx="1147450" cy="1183775"/>
          </a:xfrm>
          <a:prstGeom prst="rect">
            <a:avLst/>
          </a:prstGeom>
          <a:noFill/>
          <a:ln>
            <a:noFill/>
          </a:ln>
        </p:spPr>
      </p:pic>
      <p:pic>
        <p:nvPicPr>
          <p:cNvPr id="513" name="Google Shape;513;p39"/>
          <p:cNvPicPr preferRelativeResize="0"/>
          <p:nvPr/>
        </p:nvPicPr>
        <p:blipFill>
          <a:blip r:embed="rId8">
            <a:alphaModFix/>
          </a:blip>
          <a:stretch>
            <a:fillRect/>
          </a:stretch>
        </p:blipFill>
        <p:spPr>
          <a:xfrm>
            <a:off x="7372250" y="952300"/>
            <a:ext cx="1223800" cy="1223800"/>
          </a:xfrm>
          <a:prstGeom prst="rect">
            <a:avLst/>
          </a:prstGeom>
          <a:noFill/>
          <a:ln>
            <a:noFill/>
          </a:ln>
        </p:spPr>
      </p:pic>
      <p:pic>
        <p:nvPicPr>
          <p:cNvPr id="514" name="Google Shape;514;p39" title="slide 15 edu stnds, assess 20260911-150134.mp3">
            <a:hlinkClick r:id="rId9"/>
          </p:cNvPr>
          <p:cNvPicPr preferRelativeResize="0"/>
          <p:nvPr/>
        </p:nvPicPr>
        <p:blipFill>
          <a:blip r:embed="rId10">
            <a:alphaModFix/>
          </a:blip>
          <a:stretch>
            <a:fillRect/>
          </a:stretch>
        </p:blipFill>
        <p:spPr>
          <a:xfrm>
            <a:off x="8348150" y="2128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40"/>
          <p:cNvSpPr txBox="1"/>
          <p:nvPr>
            <p:ph type="title"/>
          </p:nvPr>
        </p:nvSpPr>
        <p:spPr>
          <a:xfrm>
            <a:off x="207825" y="206225"/>
            <a:ext cx="3665700" cy="4599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0B7743"/>
                </a:solidFill>
              </a:rPr>
              <a:t>Schoolwide Assessments</a:t>
            </a:r>
            <a:endParaRPr b="1" sz="2100">
              <a:solidFill>
                <a:srgbClr val="0B7743"/>
              </a:solidFill>
            </a:endParaRPr>
          </a:p>
        </p:txBody>
      </p:sp>
      <p:sp>
        <p:nvSpPr>
          <p:cNvPr id="520" name="Google Shape;520;p40"/>
          <p:cNvSpPr txBox="1"/>
          <p:nvPr/>
        </p:nvSpPr>
        <p:spPr>
          <a:xfrm>
            <a:off x="630825" y="736925"/>
            <a:ext cx="3078600" cy="4190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latin typeface="Calibri"/>
                <a:ea typeface="Calibri"/>
                <a:cs typeface="Calibri"/>
                <a:sym typeface="Calibri"/>
              </a:rPr>
              <a:t>District Testing</a:t>
            </a:r>
            <a:endParaRPr b="1">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Taken by all students.</a:t>
            </a:r>
            <a:endParaRPr>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Data is used to drive instruction/intervention and curriculum improvements.</a:t>
            </a:r>
            <a:endParaRPr>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Used to determine growth and/or screen for intervention.</a:t>
            </a:r>
            <a:endParaRPr>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Used for staff evaluations &amp; school performance evaluation.</a:t>
            </a:r>
            <a:endParaRPr>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Improve curriculum gaps</a:t>
            </a:r>
            <a:endParaRPr>
              <a:latin typeface="Calibri"/>
              <a:ea typeface="Calibri"/>
              <a:cs typeface="Calibri"/>
              <a:sym typeface="Calibri"/>
            </a:endParaRPr>
          </a:p>
          <a:p>
            <a:pPr indent="-203200" lvl="0" marL="285750" rtl="0" algn="l">
              <a:lnSpc>
                <a:spcPct val="100000"/>
              </a:lnSpc>
              <a:spcBef>
                <a:spcPts val="1500"/>
              </a:spcBef>
              <a:spcAft>
                <a:spcPts val="0"/>
              </a:spcAft>
              <a:buSzPts val="1400"/>
              <a:buFont typeface="Calibri"/>
              <a:buChar char="●"/>
            </a:pPr>
            <a:r>
              <a:rPr lang="en">
                <a:latin typeface="Calibri"/>
                <a:ea typeface="Calibri"/>
                <a:cs typeface="Calibri"/>
                <a:sym typeface="Calibri"/>
              </a:rPr>
              <a:t>Evaluate program effectiveness</a:t>
            </a:r>
            <a:endParaRPr>
              <a:latin typeface="Calibri"/>
              <a:ea typeface="Calibri"/>
              <a:cs typeface="Calibri"/>
              <a:sym typeface="Calibri"/>
            </a:endParaRPr>
          </a:p>
          <a:p>
            <a:pPr indent="-203200" lvl="0" marL="285750" rtl="0" algn="l">
              <a:lnSpc>
                <a:spcPct val="100000"/>
              </a:lnSpc>
              <a:spcBef>
                <a:spcPts val="1500"/>
              </a:spcBef>
              <a:spcAft>
                <a:spcPts val="1500"/>
              </a:spcAft>
              <a:buSzPts val="1400"/>
              <a:buFont typeface="Calibri"/>
              <a:buChar char="●"/>
            </a:pPr>
            <a:r>
              <a:rPr lang="en">
                <a:latin typeface="Calibri"/>
                <a:ea typeface="Calibri"/>
                <a:cs typeface="Calibri"/>
                <a:sym typeface="Calibri"/>
              </a:rPr>
              <a:t>Evaluate teacher effectiveness</a:t>
            </a:r>
            <a:endParaRPr>
              <a:latin typeface="Calibri"/>
              <a:ea typeface="Calibri"/>
              <a:cs typeface="Calibri"/>
              <a:sym typeface="Calibri"/>
            </a:endParaRPr>
          </a:p>
        </p:txBody>
      </p:sp>
      <p:sp>
        <p:nvSpPr>
          <p:cNvPr id="521" name="Google Shape;521;p40"/>
          <p:cNvSpPr txBox="1"/>
          <p:nvPr/>
        </p:nvSpPr>
        <p:spPr>
          <a:xfrm>
            <a:off x="3609550" y="280100"/>
            <a:ext cx="4903800" cy="4647000"/>
          </a:xfrm>
          <a:prstGeom prst="rect">
            <a:avLst/>
          </a:prstGeom>
          <a:noFill/>
          <a:ln>
            <a:noFill/>
          </a:ln>
        </p:spPr>
        <p:txBody>
          <a:bodyPr anchorCtr="0" anchor="t" bIns="91425" lIns="91425" spcFirstLastPara="1" rIns="91425" wrap="square" tIns="91425">
            <a:noAutofit/>
          </a:bodyPr>
          <a:lstStyle/>
          <a:p>
            <a:pPr indent="-203200" lvl="0" marL="285750" rtl="0" algn="l">
              <a:spcBef>
                <a:spcPts val="0"/>
              </a:spcBef>
              <a:spcAft>
                <a:spcPts val="0"/>
              </a:spcAft>
              <a:buSzPts val="1400"/>
              <a:buFont typeface="Calibri"/>
              <a:buChar char="★"/>
            </a:pPr>
            <a:r>
              <a:rPr b="1" lang="en">
                <a:latin typeface="Calibri"/>
                <a:ea typeface="Calibri"/>
                <a:cs typeface="Calibri"/>
                <a:sym typeface="Calibri"/>
              </a:rPr>
              <a:t>N</a:t>
            </a:r>
            <a:r>
              <a:rPr b="1" lang="en">
                <a:latin typeface="Calibri"/>
                <a:ea typeface="Calibri"/>
                <a:cs typeface="Calibri"/>
                <a:sym typeface="Calibri"/>
              </a:rPr>
              <a:t>WEA Assessments   Grades K-11</a:t>
            </a:r>
            <a:endParaRPr b="1">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(Northwest Evaluation Association)</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Measures Academic Growth - overall growth</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Fall, Winter, &amp; Spring</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Screener &amp; progress monitoring</a:t>
            </a:r>
            <a:endParaRPr>
              <a:latin typeface="Calibri"/>
              <a:ea typeface="Calibri"/>
              <a:cs typeface="Calibri"/>
              <a:sym typeface="Calibri"/>
            </a:endParaRPr>
          </a:p>
          <a:p>
            <a:pPr indent="-203200" lvl="0" marL="285750" rtl="0" algn="l">
              <a:spcBef>
                <a:spcPts val="1000"/>
              </a:spcBef>
              <a:spcAft>
                <a:spcPts val="0"/>
              </a:spcAft>
              <a:buSzPts val="1400"/>
              <a:buFont typeface="Calibri"/>
              <a:buChar char="★"/>
            </a:pPr>
            <a:r>
              <a:rPr b="1" lang="en">
                <a:latin typeface="Calibri"/>
                <a:ea typeface="Calibri"/>
                <a:cs typeface="Calibri"/>
                <a:sym typeface="Calibri"/>
              </a:rPr>
              <a:t>M-STEP                         Grades 3-7</a:t>
            </a:r>
            <a:endParaRPr b="1">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(Michigan Student Test of Educational Progress)</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Measures Academic Growth</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Once a year in the spring. Parents are sent information from the State.</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3, 4, 6, &amp; 7 ELA &amp; Math</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5 ELA, Math, Science, &amp; Soc. Studies</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8 Science &amp; Soc. Studies (PSAT for Math &amp; Reading)</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11 Science &amp; Soc. Studies (SAT)</a:t>
            </a:r>
            <a:endParaRPr>
              <a:latin typeface="Calibri"/>
              <a:ea typeface="Calibri"/>
              <a:cs typeface="Calibri"/>
              <a:sym typeface="Calibri"/>
            </a:endParaRPr>
          </a:p>
          <a:p>
            <a:pPr indent="-203200" lvl="0" marL="285750" rtl="0" algn="l">
              <a:spcBef>
                <a:spcPts val="1000"/>
              </a:spcBef>
              <a:spcAft>
                <a:spcPts val="0"/>
              </a:spcAft>
              <a:buSzPts val="1400"/>
              <a:buFont typeface="Calibri"/>
              <a:buChar char="★"/>
            </a:pPr>
            <a:r>
              <a:rPr b="1" lang="en">
                <a:latin typeface="Calibri"/>
                <a:ea typeface="Calibri"/>
                <a:cs typeface="Calibri"/>
                <a:sym typeface="Calibri"/>
              </a:rPr>
              <a:t>PSAT Grades </a:t>
            </a:r>
            <a:r>
              <a:rPr b="1" lang="en">
                <a:latin typeface="Calibri"/>
                <a:ea typeface="Calibri"/>
                <a:cs typeface="Calibri"/>
                <a:sym typeface="Calibri"/>
              </a:rPr>
              <a:t>8-10. SAT, MME, &amp; ACT WorkKeys in Grade 11</a:t>
            </a:r>
            <a:endParaRPr b="1">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Measures Academic Growth</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Used by colleges and universities</a:t>
            </a:r>
            <a:endParaRPr>
              <a:latin typeface="Calibri"/>
              <a:ea typeface="Calibri"/>
              <a:cs typeface="Calibri"/>
              <a:sym typeface="Calibri"/>
            </a:endParaRPr>
          </a:p>
          <a:p>
            <a:pPr indent="-146050" lvl="1" marL="914400" rtl="0" algn="l">
              <a:spcBef>
                <a:spcPts val="0"/>
              </a:spcBef>
              <a:spcAft>
                <a:spcPts val="0"/>
              </a:spcAft>
              <a:buSzPts val="1400"/>
              <a:buFont typeface="Calibri"/>
              <a:buChar char="○"/>
            </a:pPr>
            <a:r>
              <a:rPr lang="en">
                <a:latin typeface="Calibri"/>
                <a:ea typeface="Calibri"/>
                <a:cs typeface="Calibri"/>
                <a:sym typeface="Calibri"/>
              </a:rPr>
              <a:t>Can help determine scholarships, grants, and dual enrollment eligibility</a:t>
            </a:r>
            <a:endParaRPr>
              <a:latin typeface="Calibri"/>
              <a:ea typeface="Calibri"/>
              <a:cs typeface="Calibri"/>
              <a:sym typeface="Calibri"/>
            </a:endParaRPr>
          </a:p>
        </p:txBody>
      </p:sp>
      <p:sp>
        <p:nvSpPr>
          <p:cNvPr id="522" name="Google Shape;522;p40"/>
          <p:cNvSpPr/>
          <p:nvPr/>
        </p:nvSpPr>
        <p:spPr>
          <a:xfrm rot="-5400000">
            <a:off x="-1684275" y="2615525"/>
            <a:ext cx="4207200" cy="4230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23" name="Google Shape;523;p40"/>
          <p:cNvSpPr/>
          <p:nvPr/>
        </p:nvSpPr>
        <p:spPr>
          <a:xfrm rot="-5400000">
            <a:off x="1433625" y="2474375"/>
            <a:ext cx="4685100" cy="1947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24" name="Google Shape;524;p40"/>
          <p:cNvSpPr/>
          <p:nvPr/>
        </p:nvSpPr>
        <p:spPr>
          <a:xfrm rot="-5400000">
            <a:off x="6364050" y="2356925"/>
            <a:ext cx="4721400" cy="4230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25" name="Google Shape;525;p40"/>
          <p:cNvSpPr txBox="1"/>
          <p:nvPr/>
        </p:nvSpPr>
        <p:spPr>
          <a:xfrm>
            <a:off x="6599875" y="4431325"/>
            <a:ext cx="2016000" cy="499200"/>
          </a:xfrm>
          <a:prstGeom prst="rect">
            <a:avLst/>
          </a:prstGeom>
          <a:noFill/>
          <a:ln>
            <a:noFill/>
          </a:ln>
        </p:spPr>
        <p:txBody>
          <a:bodyPr anchorCtr="0" anchor="t" bIns="45700" lIns="45700" spcFirstLastPara="1" rIns="45700" wrap="square" tIns="45700">
            <a:noAutofit/>
          </a:bodyPr>
          <a:lstStyle/>
          <a:p>
            <a:pPr indent="0" lvl="0" marL="0" rtl="0" algn="l">
              <a:spcBef>
                <a:spcPts val="0"/>
              </a:spcBef>
              <a:spcAft>
                <a:spcPts val="0"/>
              </a:spcAft>
              <a:buNone/>
            </a:pPr>
            <a:r>
              <a:rPr lang="en" sz="700">
                <a:solidFill>
                  <a:schemeClr val="dk2"/>
                </a:solidFill>
                <a:latin typeface="Calibri"/>
                <a:ea typeface="Calibri"/>
                <a:cs typeface="Calibri"/>
                <a:sym typeface="Calibri"/>
              </a:rPr>
              <a:t>PSAT = Preliminary Scholastic Aptitude Test</a:t>
            </a:r>
            <a:endParaRPr sz="700">
              <a:solidFill>
                <a:schemeClr val="dk2"/>
              </a:solidFill>
              <a:latin typeface="Calibri"/>
              <a:ea typeface="Calibri"/>
              <a:cs typeface="Calibri"/>
              <a:sym typeface="Calibri"/>
            </a:endParaRPr>
          </a:p>
          <a:p>
            <a:pPr indent="0" lvl="0" marL="0" rtl="0" algn="l">
              <a:spcBef>
                <a:spcPts val="0"/>
              </a:spcBef>
              <a:spcAft>
                <a:spcPts val="0"/>
              </a:spcAft>
              <a:buNone/>
            </a:pPr>
            <a:r>
              <a:rPr lang="en" sz="700">
                <a:solidFill>
                  <a:schemeClr val="dk2"/>
                </a:solidFill>
                <a:latin typeface="Calibri"/>
                <a:ea typeface="Calibri"/>
                <a:cs typeface="Calibri"/>
                <a:sym typeface="Calibri"/>
              </a:rPr>
              <a:t>SAT = Scholastic Aptitude Test</a:t>
            </a:r>
            <a:endParaRPr sz="700">
              <a:solidFill>
                <a:schemeClr val="dk2"/>
              </a:solidFill>
              <a:latin typeface="Calibri"/>
              <a:ea typeface="Calibri"/>
              <a:cs typeface="Calibri"/>
              <a:sym typeface="Calibri"/>
            </a:endParaRPr>
          </a:p>
          <a:p>
            <a:pPr indent="0" lvl="0" marL="0" rtl="0" algn="l">
              <a:spcBef>
                <a:spcPts val="0"/>
              </a:spcBef>
              <a:spcAft>
                <a:spcPts val="0"/>
              </a:spcAft>
              <a:buNone/>
            </a:pPr>
            <a:r>
              <a:rPr lang="en" sz="700">
                <a:solidFill>
                  <a:schemeClr val="dk2"/>
                </a:solidFill>
                <a:latin typeface="Calibri"/>
                <a:ea typeface="Calibri"/>
                <a:cs typeface="Calibri"/>
                <a:sym typeface="Calibri"/>
              </a:rPr>
              <a:t>MME Michigan Merit Examination</a:t>
            </a:r>
            <a:endParaRPr sz="700">
              <a:solidFill>
                <a:schemeClr val="dk2"/>
              </a:solidFill>
              <a:latin typeface="Calibri"/>
              <a:ea typeface="Calibri"/>
              <a:cs typeface="Calibri"/>
              <a:sym typeface="Calibri"/>
            </a:endParaRPr>
          </a:p>
          <a:p>
            <a:pPr indent="0" lvl="0" marL="0" rtl="0" algn="l">
              <a:spcBef>
                <a:spcPts val="0"/>
              </a:spcBef>
              <a:spcAft>
                <a:spcPts val="0"/>
              </a:spcAft>
              <a:buNone/>
            </a:pPr>
            <a:r>
              <a:rPr lang="en" sz="700">
                <a:solidFill>
                  <a:schemeClr val="dk2"/>
                </a:solidFill>
                <a:latin typeface="Calibri"/>
                <a:ea typeface="Calibri"/>
                <a:cs typeface="Calibri"/>
                <a:sym typeface="Calibri"/>
              </a:rPr>
              <a:t>ACT = American College Testing</a:t>
            </a:r>
            <a:endParaRPr sz="700">
              <a:solidFill>
                <a:schemeClr val="dk2"/>
              </a:solidFill>
              <a:latin typeface="Calibri"/>
              <a:ea typeface="Calibri"/>
              <a:cs typeface="Calibri"/>
              <a:sym typeface="Calibri"/>
            </a:endParaRPr>
          </a:p>
          <a:p>
            <a:pPr indent="0" lvl="0" marL="0" rtl="0" algn="l">
              <a:spcBef>
                <a:spcPts val="0"/>
              </a:spcBef>
              <a:spcAft>
                <a:spcPts val="0"/>
              </a:spcAft>
              <a:buNone/>
            </a:pPr>
            <a:r>
              <a:t/>
            </a:r>
            <a:endParaRPr sz="700">
              <a:solidFill>
                <a:schemeClr val="dk2"/>
              </a:solidFill>
              <a:latin typeface="Calibri"/>
              <a:ea typeface="Calibri"/>
              <a:cs typeface="Calibri"/>
              <a:sym typeface="Calibri"/>
            </a:endParaRPr>
          </a:p>
        </p:txBody>
      </p:sp>
      <p:pic>
        <p:nvPicPr>
          <p:cNvPr id="526" name="Google Shape;526;p40" title="Slide 16 Schoolwide Assessments 20260913-192214.mp3">
            <a:hlinkClick r:id="rId3"/>
          </p:cNvPr>
          <p:cNvPicPr preferRelativeResize="0"/>
          <p:nvPr/>
        </p:nvPicPr>
        <p:blipFill>
          <a:blip r:embed="rId4">
            <a:alphaModFix/>
          </a:blip>
          <a:stretch>
            <a:fillRect/>
          </a:stretch>
        </p:blipFill>
        <p:spPr>
          <a:xfrm>
            <a:off x="8341900" y="2077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1"/>
          <p:cNvSpPr/>
          <p:nvPr/>
        </p:nvSpPr>
        <p:spPr>
          <a:xfrm rot="-5400000">
            <a:off x="-1680675" y="2619125"/>
            <a:ext cx="4200000" cy="4230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32" name="Google Shape;532;p41"/>
          <p:cNvSpPr txBox="1"/>
          <p:nvPr>
            <p:ph type="title"/>
          </p:nvPr>
        </p:nvSpPr>
        <p:spPr>
          <a:xfrm>
            <a:off x="207825" y="206225"/>
            <a:ext cx="3518700" cy="52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0B7743"/>
                </a:solidFill>
              </a:rPr>
              <a:t>Title I Assessments</a:t>
            </a:r>
            <a:endParaRPr b="1" sz="2100">
              <a:solidFill>
                <a:srgbClr val="0B7743"/>
              </a:solidFill>
            </a:endParaRPr>
          </a:p>
        </p:txBody>
      </p:sp>
      <p:sp>
        <p:nvSpPr>
          <p:cNvPr id="533" name="Google Shape;533;p41"/>
          <p:cNvSpPr txBox="1"/>
          <p:nvPr/>
        </p:nvSpPr>
        <p:spPr>
          <a:xfrm>
            <a:off x="4004475" y="206225"/>
            <a:ext cx="4932000" cy="472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latin typeface="Calibri"/>
                <a:ea typeface="Calibri"/>
                <a:cs typeface="Calibri"/>
                <a:sym typeface="Calibri"/>
              </a:rPr>
              <a:t>Reading, Spelling, Comprehension, Vocabulary</a:t>
            </a:r>
            <a:endParaRPr b="1"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LETRS Phonics &amp; Word Reading Survey </a:t>
            </a:r>
            <a:endParaRPr sz="9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LETRS Spelling Survey (K-2 list and 3+ list)</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Heggerty - Phonemic Awareness (K-2)</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Fountas &amp; Pinnell (F&amp;P) Reading Benchmark Assessment</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Fountas &amp; Pinnell Optional Assessments</a:t>
            </a:r>
            <a:endParaRPr sz="1300">
              <a:latin typeface="Calibri"/>
              <a:ea typeface="Calibri"/>
              <a:cs typeface="Calibri"/>
              <a:sym typeface="Calibri"/>
            </a:endParaRPr>
          </a:p>
          <a:p>
            <a:pPr indent="-196850" lvl="1" marL="628650" rtl="0" algn="l">
              <a:lnSpc>
                <a:spcPct val="115000"/>
              </a:lnSpc>
              <a:spcBef>
                <a:spcPts val="0"/>
              </a:spcBef>
              <a:spcAft>
                <a:spcPts val="0"/>
              </a:spcAft>
              <a:buSzPts val="1300"/>
              <a:buFont typeface="Calibri"/>
              <a:buChar char="○"/>
            </a:pPr>
            <a:r>
              <a:rPr lang="en" sz="1300">
                <a:latin typeface="Calibri"/>
                <a:ea typeface="Calibri"/>
                <a:cs typeface="Calibri"/>
                <a:sym typeface="Calibri"/>
              </a:rPr>
              <a:t>Letter and Sound Identification, blending, Segmenting, Rhyming, Colors, &amp; Shapes</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PAST Assessment</a:t>
            </a:r>
            <a:endParaRPr sz="9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Words Their Way Spelling Inventory</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Teacher-made specific skill assessments</a:t>
            </a:r>
            <a:endParaRPr sz="1300">
              <a:latin typeface="Calibri"/>
              <a:ea typeface="Calibri"/>
              <a:cs typeface="Calibri"/>
              <a:sym typeface="Calibri"/>
            </a:endParaRPr>
          </a:p>
          <a:p>
            <a:pPr indent="0" lvl="0" marL="0" rtl="0" algn="l">
              <a:lnSpc>
                <a:spcPct val="115000"/>
              </a:lnSpc>
              <a:spcBef>
                <a:spcPts val="0"/>
              </a:spcBef>
              <a:spcAft>
                <a:spcPts val="0"/>
              </a:spcAft>
              <a:buNone/>
            </a:pPr>
            <a:r>
              <a:rPr b="1" lang="en" sz="1300">
                <a:latin typeface="Calibri"/>
                <a:ea typeface="Calibri"/>
                <a:cs typeface="Calibri"/>
                <a:sym typeface="Calibri"/>
              </a:rPr>
              <a:t>Math Assessments</a:t>
            </a:r>
            <a:endParaRPr b="1"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AVMR Math Recovery® </a:t>
            </a:r>
            <a:endParaRPr sz="1300">
              <a:latin typeface="Calibri"/>
              <a:ea typeface="Calibri"/>
              <a:cs typeface="Calibri"/>
              <a:sym typeface="Calibri"/>
            </a:endParaRPr>
          </a:p>
          <a:p>
            <a:pPr indent="-196850" lvl="1" marL="628650" rtl="0" algn="l">
              <a:lnSpc>
                <a:spcPct val="115000"/>
              </a:lnSpc>
              <a:spcBef>
                <a:spcPts val="0"/>
              </a:spcBef>
              <a:spcAft>
                <a:spcPts val="0"/>
              </a:spcAft>
              <a:buClr>
                <a:srgbClr val="222222"/>
              </a:buClr>
              <a:buSzPts val="1300"/>
              <a:buFont typeface="Calibri"/>
              <a:buChar char="○"/>
            </a:pPr>
            <a:r>
              <a:rPr lang="en" sz="1300">
                <a:solidFill>
                  <a:srgbClr val="222222"/>
                </a:solidFill>
                <a:latin typeface="Calibri"/>
                <a:ea typeface="Calibri"/>
                <a:cs typeface="Calibri"/>
                <a:sym typeface="Calibri"/>
              </a:rPr>
              <a:t>Number System, Structure, +, -, x, ÷, &amp; Fractions</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General Math Skill Level Assessment (6-8), adapted from LearnMathFastBooks.com</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Teacher-made specific skill assessments</a:t>
            </a:r>
            <a:endParaRPr sz="1300">
              <a:latin typeface="Calibri"/>
              <a:ea typeface="Calibri"/>
              <a:cs typeface="Calibri"/>
              <a:sym typeface="Calibri"/>
            </a:endParaRPr>
          </a:p>
          <a:p>
            <a:pPr indent="0" lvl="0" marL="0" rtl="0" algn="l">
              <a:lnSpc>
                <a:spcPct val="115000"/>
              </a:lnSpc>
              <a:spcBef>
                <a:spcPts val="0"/>
              </a:spcBef>
              <a:spcAft>
                <a:spcPts val="0"/>
              </a:spcAft>
              <a:buNone/>
            </a:pPr>
            <a:r>
              <a:rPr b="1" lang="en" sz="1300">
                <a:latin typeface="Calibri"/>
                <a:ea typeface="Calibri"/>
                <a:cs typeface="Calibri"/>
                <a:sym typeface="Calibri"/>
              </a:rPr>
              <a:t>Eye Tracking and Body Movement</a:t>
            </a:r>
            <a:endParaRPr b="1"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Eye Tracking Check - basic eye movement check</a:t>
            </a:r>
            <a:endParaRPr sz="1300">
              <a:latin typeface="Calibri"/>
              <a:ea typeface="Calibri"/>
              <a:cs typeface="Calibri"/>
              <a:sym typeface="Calibri"/>
            </a:endParaRPr>
          </a:p>
          <a:p>
            <a:pPr indent="-196850" lvl="0" marL="400050" rtl="0" algn="l">
              <a:lnSpc>
                <a:spcPct val="115000"/>
              </a:lnSpc>
              <a:spcBef>
                <a:spcPts val="0"/>
              </a:spcBef>
              <a:spcAft>
                <a:spcPts val="0"/>
              </a:spcAft>
              <a:buSzPts val="1300"/>
              <a:buFont typeface="Calibri"/>
              <a:buChar char="●"/>
            </a:pPr>
            <a:r>
              <a:rPr lang="en" sz="1300">
                <a:latin typeface="Calibri"/>
                <a:ea typeface="Calibri"/>
                <a:cs typeface="Calibri"/>
                <a:sym typeface="Calibri"/>
              </a:rPr>
              <a:t>Movement/Reflex Check - basic movement check</a:t>
            </a:r>
            <a:endParaRPr sz="1300">
              <a:latin typeface="Calibri"/>
              <a:ea typeface="Calibri"/>
              <a:cs typeface="Calibri"/>
              <a:sym typeface="Calibri"/>
            </a:endParaRPr>
          </a:p>
          <a:p>
            <a:pPr indent="0" lvl="0" marL="0" rtl="0" algn="l">
              <a:lnSpc>
                <a:spcPct val="115000"/>
              </a:lnSpc>
              <a:spcBef>
                <a:spcPts val="0"/>
              </a:spcBef>
              <a:spcAft>
                <a:spcPts val="0"/>
              </a:spcAft>
              <a:buNone/>
            </a:pPr>
            <a:r>
              <a:t/>
            </a:r>
            <a:endParaRPr sz="1300">
              <a:latin typeface="Calibri"/>
              <a:ea typeface="Calibri"/>
              <a:cs typeface="Calibri"/>
              <a:sym typeface="Calibri"/>
            </a:endParaRPr>
          </a:p>
        </p:txBody>
      </p:sp>
      <p:sp>
        <p:nvSpPr>
          <p:cNvPr id="534" name="Google Shape;534;p41"/>
          <p:cNvSpPr txBox="1"/>
          <p:nvPr/>
        </p:nvSpPr>
        <p:spPr>
          <a:xfrm>
            <a:off x="630825" y="888300"/>
            <a:ext cx="3095700" cy="404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latin typeface="Calibri"/>
                <a:ea typeface="Calibri"/>
                <a:cs typeface="Calibri"/>
                <a:sym typeface="Calibri"/>
              </a:rPr>
              <a:t>Title I Intervention Assessments</a:t>
            </a:r>
            <a:endParaRPr b="1" sz="1300">
              <a:latin typeface="Calibri"/>
              <a:ea typeface="Calibri"/>
              <a:cs typeface="Calibri"/>
              <a:sym typeface="Calibri"/>
            </a:endParaRPr>
          </a:p>
          <a:p>
            <a:pPr indent="-196850" lvl="0" marL="228600" rtl="0" algn="l">
              <a:spcBef>
                <a:spcPts val="1000"/>
              </a:spcBef>
              <a:spcAft>
                <a:spcPts val="0"/>
              </a:spcAft>
              <a:buSzPts val="1300"/>
              <a:buFont typeface="Calibri"/>
              <a:buChar char="●"/>
            </a:pPr>
            <a:r>
              <a:rPr lang="en" sz="1300">
                <a:latin typeface="Calibri"/>
                <a:ea typeface="Calibri"/>
                <a:cs typeface="Calibri"/>
                <a:sym typeface="Calibri"/>
              </a:rPr>
              <a:t>Taken by identified students to further determine need &amp; growth.</a:t>
            </a:r>
            <a:endParaRPr sz="1300">
              <a:latin typeface="Calibri"/>
              <a:ea typeface="Calibri"/>
              <a:cs typeface="Calibri"/>
              <a:sym typeface="Calibri"/>
            </a:endParaRPr>
          </a:p>
          <a:p>
            <a:pPr indent="-196850" lvl="0" marL="228600" rtl="0" algn="l">
              <a:spcBef>
                <a:spcPts val="1000"/>
              </a:spcBef>
              <a:spcAft>
                <a:spcPts val="0"/>
              </a:spcAft>
              <a:buSzPts val="1300"/>
              <a:buFont typeface="Calibri"/>
              <a:buChar char="●"/>
            </a:pPr>
            <a:r>
              <a:rPr lang="en" sz="1300">
                <a:latin typeface="Calibri"/>
                <a:ea typeface="Calibri"/>
                <a:cs typeface="Calibri"/>
                <a:sym typeface="Calibri"/>
              </a:rPr>
              <a:t>Data is used to</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Drive instructional paths for students</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Determine areas of most need</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Monitor success of students and interventions</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Aids in SAT meetings, Retention, and Advancement Placements</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Improve curriculum gaps</a:t>
            </a:r>
            <a:endParaRPr sz="1300">
              <a:latin typeface="Calibri"/>
              <a:ea typeface="Calibri"/>
              <a:cs typeface="Calibri"/>
              <a:sym typeface="Calibri"/>
            </a:endParaRPr>
          </a:p>
          <a:p>
            <a:pPr indent="-196850" lvl="1" marL="571500" rtl="0" algn="l">
              <a:spcBef>
                <a:spcPts val="600"/>
              </a:spcBef>
              <a:spcAft>
                <a:spcPts val="0"/>
              </a:spcAft>
              <a:buSzPts val="1300"/>
              <a:buFont typeface="Calibri"/>
              <a:buChar char="○"/>
            </a:pPr>
            <a:r>
              <a:rPr lang="en" sz="1300">
                <a:latin typeface="Calibri"/>
                <a:ea typeface="Calibri"/>
                <a:cs typeface="Calibri"/>
                <a:sym typeface="Calibri"/>
              </a:rPr>
              <a:t>Evaluate program effectiveness</a:t>
            </a:r>
            <a:endParaRPr sz="1300">
              <a:latin typeface="Calibri"/>
              <a:ea typeface="Calibri"/>
              <a:cs typeface="Calibri"/>
              <a:sym typeface="Calibri"/>
            </a:endParaRPr>
          </a:p>
          <a:p>
            <a:pPr indent="-196850" lvl="1" marL="571500" rtl="0" algn="l">
              <a:spcBef>
                <a:spcPts val="600"/>
              </a:spcBef>
              <a:spcAft>
                <a:spcPts val="600"/>
              </a:spcAft>
              <a:buSzPts val="1300"/>
              <a:buFont typeface="Calibri"/>
              <a:buChar char="○"/>
            </a:pPr>
            <a:r>
              <a:rPr lang="en" sz="1300">
                <a:latin typeface="Calibri"/>
                <a:ea typeface="Calibri"/>
                <a:cs typeface="Calibri"/>
                <a:sym typeface="Calibri"/>
              </a:rPr>
              <a:t>Evaluate interventionist effectiveness</a:t>
            </a:r>
            <a:endParaRPr sz="1300">
              <a:latin typeface="Calibri"/>
              <a:ea typeface="Calibri"/>
              <a:cs typeface="Calibri"/>
              <a:sym typeface="Calibri"/>
            </a:endParaRPr>
          </a:p>
        </p:txBody>
      </p:sp>
      <p:sp>
        <p:nvSpPr>
          <p:cNvPr id="535" name="Google Shape;535;p41"/>
          <p:cNvSpPr/>
          <p:nvPr/>
        </p:nvSpPr>
        <p:spPr>
          <a:xfrm rot="-5400000">
            <a:off x="1462875" y="2476200"/>
            <a:ext cx="4722000" cy="1947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36" name="Google Shape;536;p41"/>
          <p:cNvSpPr/>
          <p:nvPr/>
        </p:nvSpPr>
        <p:spPr>
          <a:xfrm rot="-5400000">
            <a:off x="6364050" y="2356925"/>
            <a:ext cx="4721400" cy="423000"/>
          </a:xfrm>
          <a:prstGeom prst="rect">
            <a:avLst/>
          </a:prstGeom>
          <a:solidFill>
            <a:srgbClr val="ECEDED"/>
          </a:solidFill>
          <a:ln cap="flat" cmpd="sng" w="9525">
            <a:solidFill>
              <a:srgbClr val="ECEDE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37" name="Google Shape;537;p41"/>
          <p:cNvSpPr txBox="1"/>
          <p:nvPr/>
        </p:nvSpPr>
        <p:spPr>
          <a:xfrm>
            <a:off x="7271875" y="1956125"/>
            <a:ext cx="1494600" cy="122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800">
                <a:latin typeface="Calibri"/>
                <a:ea typeface="Calibri"/>
                <a:cs typeface="Calibri"/>
                <a:sym typeface="Calibri"/>
              </a:rPr>
              <a:t>LETRS = </a:t>
            </a:r>
            <a:r>
              <a:rPr lang="en" sz="800">
                <a:latin typeface="Calibri"/>
                <a:ea typeface="Calibri"/>
                <a:cs typeface="Calibri"/>
                <a:sym typeface="Calibri"/>
              </a:rPr>
              <a:t>Language Essentials for Teachers of Reading and Spelling</a:t>
            </a:r>
            <a:endParaRPr sz="800">
              <a:latin typeface="Calibri"/>
              <a:ea typeface="Calibri"/>
              <a:cs typeface="Calibri"/>
              <a:sym typeface="Calibri"/>
            </a:endParaRPr>
          </a:p>
          <a:p>
            <a:pPr indent="0" lvl="0" marL="0" rtl="0" algn="l">
              <a:lnSpc>
                <a:spcPct val="115000"/>
              </a:lnSpc>
              <a:spcBef>
                <a:spcPts val="600"/>
              </a:spcBef>
              <a:spcAft>
                <a:spcPts val="0"/>
              </a:spcAft>
              <a:buNone/>
            </a:pPr>
            <a:r>
              <a:rPr lang="en" sz="800">
                <a:latin typeface="Calibri"/>
                <a:ea typeface="Calibri"/>
                <a:cs typeface="Calibri"/>
                <a:sym typeface="Calibri"/>
              </a:rPr>
              <a:t>PAST = Phonological Awareness Screening Test</a:t>
            </a:r>
            <a:endParaRPr sz="800">
              <a:latin typeface="Calibri"/>
              <a:ea typeface="Calibri"/>
              <a:cs typeface="Calibri"/>
              <a:sym typeface="Calibri"/>
            </a:endParaRPr>
          </a:p>
          <a:p>
            <a:pPr indent="0" lvl="0" marL="0" rtl="0" algn="l">
              <a:lnSpc>
                <a:spcPct val="115000"/>
              </a:lnSpc>
              <a:spcBef>
                <a:spcPts val="600"/>
              </a:spcBef>
              <a:spcAft>
                <a:spcPts val="0"/>
              </a:spcAft>
              <a:buNone/>
            </a:pPr>
            <a:r>
              <a:rPr lang="en" sz="800">
                <a:latin typeface="Calibri"/>
                <a:ea typeface="Calibri"/>
                <a:cs typeface="Calibri"/>
                <a:sym typeface="Calibri"/>
              </a:rPr>
              <a:t>AVMR = Add+Vantage Math Recovery</a:t>
            </a:r>
            <a:endParaRPr sz="800">
              <a:latin typeface="Calibri"/>
              <a:ea typeface="Calibri"/>
              <a:cs typeface="Calibri"/>
              <a:sym typeface="Calibri"/>
            </a:endParaRPr>
          </a:p>
          <a:p>
            <a:pPr indent="0" lvl="0" marL="0" rtl="0" algn="l">
              <a:lnSpc>
                <a:spcPct val="115000"/>
              </a:lnSpc>
              <a:spcBef>
                <a:spcPts val="600"/>
              </a:spcBef>
              <a:spcAft>
                <a:spcPts val="600"/>
              </a:spcAft>
              <a:buNone/>
            </a:pPr>
            <a:r>
              <a:t/>
            </a:r>
            <a:endParaRPr sz="800">
              <a:solidFill>
                <a:schemeClr val="dk2"/>
              </a:solidFill>
              <a:latin typeface="Calibri"/>
              <a:ea typeface="Calibri"/>
              <a:cs typeface="Calibri"/>
              <a:sym typeface="Calibri"/>
            </a:endParaRPr>
          </a:p>
        </p:txBody>
      </p:sp>
      <p:pic>
        <p:nvPicPr>
          <p:cNvPr id="538" name="Google Shape;538;p41" title="Slide 17 Title I Assessments 20260913-195522.mp3">
            <a:hlinkClick r:id="rId3"/>
          </p:cNvPr>
          <p:cNvPicPr preferRelativeResize="0"/>
          <p:nvPr/>
        </p:nvPicPr>
        <p:blipFill>
          <a:blip r:embed="rId4">
            <a:alphaModFix/>
          </a:blip>
          <a:stretch>
            <a:fillRect/>
          </a:stretch>
        </p:blipFill>
        <p:spPr>
          <a:xfrm>
            <a:off x="8341900" y="2077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2"/>
          <p:cNvSpPr/>
          <p:nvPr/>
        </p:nvSpPr>
        <p:spPr>
          <a:xfrm>
            <a:off x="338257" y="1383900"/>
            <a:ext cx="8530200" cy="3423000"/>
          </a:xfrm>
          <a:prstGeom prst="rect">
            <a:avLst/>
          </a:prstGeom>
          <a:solidFill>
            <a:schemeClr val="lt2"/>
          </a:solid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aphicFrame>
        <p:nvGraphicFramePr>
          <p:cNvPr id="544" name="Google Shape;544;p42"/>
          <p:cNvGraphicFramePr/>
          <p:nvPr/>
        </p:nvGraphicFramePr>
        <p:xfrm>
          <a:off x="338257" y="1383900"/>
          <a:ext cx="3000000" cy="3000000"/>
        </p:xfrm>
        <a:graphic>
          <a:graphicData uri="http://schemas.openxmlformats.org/drawingml/2006/table">
            <a:tbl>
              <a:tblPr>
                <a:noFill/>
                <a:tableStyleId>{64B88E51-C3B3-4A87-9AE3-7980E6B300F3}</a:tableStyleId>
              </a:tblPr>
              <a:tblGrid>
                <a:gridCol w="4265075"/>
                <a:gridCol w="4265075"/>
              </a:tblGrid>
              <a:tr h="1170975">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FFFBD7"/>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7743"/>
                    </a:solidFill>
                  </a:tcPr>
                </a:tc>
              </a:tr>
              <a:tr h="11260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C1E8FF"/>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FACF22"/>
                    </a:solidFill>
                  </a:tcPr>
                </a:tc>
              </a:tr>
              <a:tr h="11260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C1F5D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3499D6"/>
                    </a:solidFill>
                  </a:tcPr>
                </a:tc>
              </a:tr>
            </a:tbl>
          </a:graphicData>
        </a:graphic>
      </p:graphicFrame>
      <p:sp>
        <p:nvSpPr>
          <p:cNvPr id="545" name="Google Shape;545;p42"/>
          <p:cNvSpPr txBox="1"/>
          <p:nvPr>
            <p:ph type="title"/>
          </p:nvPr>
        </p:nvSpPr>
        <p:spPr>
          <a:xfrm>
            <a:off x="1353550" y="515950"/>
            <a:ext cx="4597800" cy="5271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300">
                <a:solidFill>
                  <a:srgbClr val="0B7743"/>
                </a:solidFill>
              </a:rPr>
              <a:t>Title I </a:t>
            </a:r>
            <a:r>
              <a:rPr b="1" lang="en" sz="2300">
                <a:solidFill>
                  <a:srgbClr val="0B7743"/>
                </a:solidFill>
              </a:rPr>
              <a:t>Parental Rights</a:t>
            </a:r>
            <a:endParaRPr b="1" sz="2300">
              <a:solidFill>
                <a:srgbClr val="0B7743"/>
              </a:solidFill>
            </a:endParaRPr>
          </a:p>
        </p:txBody>
      </p:sp>
      <p:pic>
        <p:nvPicPr>
          <p:cNvPr id="546" name="Google Shape;546;p42"/>
          <p:cNvPicPr preferRelativeResize="0"/>
          <p:nvPr/>
        </p:nvPicPr>
        <p:blipFill>
          <a:blip r:embed="rId3">
            <a:alphaModFix/>
          </a:blip>
          <a:stretch>
            <a:fillRect/>
          </a:stretch>
        </p:blipFill>
        <p:spPr>
          <a:xfrm>
            <a:off x="306925" y="362373"/>
            <a:ext cx="970625" cy="834264"/>
          </a:xfrm>
          <a:prstGeom prst="rect">
            <a:avLst/>
          </a:prstGeom>
          <a:noFill/>
          <a:ln>
            <a:noFill/>
          </a:ln>
        </p:spPr>
      </p:pic>
      <p:pic>
        <p:nvPicPr>
          <p:cNvPr id="547" name="Google Shape;547;p42" title="qualifications.png"/>
          <p:cNvPicPr preferRelativeResize="0"/>
          <p:nvPr/>
        </p:nvPicPr>
        <p:blipFill>
          <a:blip r:embed="rId4">
            <a:alphaModFix/>
          </a:blip>
          <a:stretch>
            <a:fillRect/>
          </a:stretch>
        </p:blipFill>
        <p:spPr>
          <a:xfrm>
            <a:off x="424582" y="1489950"/>
            <a:ext cx="941400" cy="941400"/>
          </a:xfrm>
          <a:prstGeom prst="rect">
            <a:avLst/>
          </a:prstGeom>
          <a:noFill/>
          <a:ln>
            <a:noFill/>
          </a:ln>
        </p:spPr>
      </p:pic>
      <p:pic>
        <p:nvPicPr>
          <p:cNvPr id="548" name="Google Shape;548;p42" title="student performance.png"/>
          <p:cNvPicPr preferRelativeResize="0"/>
          <p:nvPr/>
        </p:nvPicPr>
        <p:blipFill>
          <a:blip r:embed="rId5">
            <a:alphaModFix/>
          </a:blip>
          <a:stretch>
            <a:fillRect/>
          </a:stretch>
        </p:blipFill>
        <p:spPr>
          <a:xfrm>
            <a:off x="422723" y="2692650"/>
            <a:ext cx="834198" cy="834250"/>
          </a:xfrm>
          <a:prstGeom prst="rect">
            <a:avLst/>
          </a:prstGeom>
          <a:noFill/>
          <a:ln>
            <a:noFill/>
          </a:ln>
        </p:spPr>
      </p:pic>
      <p:pic>
        <p:nvPicPr>
          <p:cNvPr id="549" name="Google Shape;549;p42" title="meetings.png"/>
          <p:cNvPicPr preferRelativeResize="0"/>
          <p:nvPr/>
        </p:nvPicPr>
        <p:blipFill>
          <a:blip r:embed="rId6">
            <a:alphaModFix/>
          </a:blip>
          <a:stretch>
            <a:fillRect/>
          </a:stretch>
        </p:blipFill>
        <p:spPr>
          <a:xfrm>
            <a:off x="361957" y="3788200"/>
            <a:ext cx="941400" cy="941400"/>
          </a:xfrm>
          <a:prstGeom prst="rect">
            <a:avLst/>
          </a:prstGeom>
          <a:noFill/>
          <a:ln>
            <a:noFill/>
          </a:ln>
        </p:spPr>
      </p:pic>
      <p:pic>
        <p:nvPicPr>
          <p:cNvPr id="550" name="Google Shape;550;p42" title="shared policies.png"/>
          <p:cNvPicPr preferRelativeResize="0"/>
          <p:nvPr/>
        </p:nvPicPr>
        <p:blipFill>
          <a:blip r:embed="rId7">
            <a:alphaModFix/>
          </a:blip>
          <a:stretch>
            <a:fillRect/>
          </a:stretch>
        </p:blipFill>
        <p:spPr>
          <a:xfrm>
            <a:off x="4719732" y="1489950"/>
            <a:ext cx="872076" cy="872076"/>
          </a:xfrm>
          <a:prstGeom prst="rect">
            <a:avLst/>
          </a:prstGeom>
          <a:solidFill>
            <a:srgbClr val="CCE9DD"/>
          </a:solidFill>
          <a:ln>
            <a:noFill/>
          </a:ln>
        </p:spPr>
      </p:pic>
      <p:pic>
        <p:nvPicPr>
          <p:cNvPr id="551" name="Google Shape;551;p42" title="open book.png"/>
          <p:cNvPicPr preferRelativeResize="0"/>
          <p:nvPr/>
        </p:nvPicPr>
        <p:blipFill>
          <a:blip r:embed="rId8">
            <a:alphaModFix/>
          </a:blip>
          <a:stretch>
            <a:fillRect/>
          </a:stretch>
        </p:blipFill>
        <p:spPr>
          <a:xfrm>
            <a:off x="4685070" y="2597100"/>
            <a:ext cx="941400" cy="941400"/>
          </a:xfrm>
          <a:prstGeom prst="rect">
            <a:avLst/>
          </a:prstGeom>
          <a:noFill/>
          <a:ln>
            <a:noFill/>
          </a:ln>
        </p:spPr>
      </p:pic>
      <p:pic>
        <p:nvPicPr>
          <p:cNvPr id="552" name="Google Shape;552;p42" title="forms of communication.png"/>
          <p:cNvPicPr preferRelativeResize="0"/>
          <p:nvPr/>
        </p:nvPicPr>
        <p:blipFill>
          <a:blip r:embed="rId9">
            <a:alphaModFix/>
          </a:blip>
          <a:stretch>
            <a:fillRect/>
          </a:stretch>
        </p:blipFill>
        <p:spPr>
          <a:xfrm>
            <a:off x="4664795" y="3773575"/>
            <a:ext cx="970625" cy="970625"/>
          </a:xfrm>
          <a:prstGeom prst="rect">
            <a:avLst/>
          </a:prstGeom>
          <a:noFill/>
          <a:ln>
            <a:noFill/>
          </a:ln>
        </p:spPr>
      </p:pic>
      <p:sp>
        <p:nvSpPr>
          <p:cNvPr id="553" name="Google Shape;553;p42"/>
          <p:cNvSpPr txBox="1"/>
          <p:nvPr/>
        </p:nvSpPr>
        <p:spPr>
          <a:xfrm>
            <a:off x="1364832" y="1397075"/>
            <a:ext cx="3238500" cy="1147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latin typeface="Calibri"/>
                <a:ea typeface="Calibri"/>
                <a:cs typeface="Calibri"/>
                <a:sym typeface="Calibri"/>
              </a:rPr>
              <a:t>Teacher Qualifications:</a:t>
            </a: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400"/>
              </a:spcBef>
              <a:spcAft>
                <a:spcPts val="400"/>
              </a:spcAft>
              <a:buNone/>
            </a:pPr>
            <a:r>
              <a:rPr lang="en" sz="1200">
                <a:latin typeface="Calibri"/>
                <a:ea typeface="Calibri"/>
                <a:cs typeface="Calibri"/>
                <a:sym typeface="Calibri"/>
              </a:rPr>
              <a:t>Request licensing status, major, and credentials of teachers and paraprofessionals.</a:t>
            </a:r>
            <a:endParaRPr sz="1200">
              <a:solidFill>
                <a:schemeClr val="dk2"/>
              </a:solidFill>
              <a:latin typeface="Calibri"/>
              <a:ea typeface="Calibri"/>
              <a:cs typeface="Calibri"/>
              <a:sym typeface="Calibri"/>
            </a:endParaRPr>
          </a:p>
        </p:txBody>
      </p:sp>
      <p:sp>
        <p:nvSpPr>
          <p:cNvPr id="554" name="Google Shape;554;p42"/>
          <p:cNvSpPr txBox="1"/>
          <p:nvPr/>
        </p:nvSpPr>
        <p:spPr>
          <a:xfrm>
            <a:off x="1384882" y="2571750"/>
            <a:ext cx="3238500" cy="1097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latin typeface="Calibri"/>
                <a:ea typeface="Calibri"/>
                <a:cs typeface="Calibri"/>
                <a:sym typeface="Calibri"/>
              </a:rPr>
              <a:t>Student Performance:</a:t>
            </a: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400"/>
              </a:spcBef>
              <a:spcAft>
                <a:spcPts val="0"/>
              </a:spcAft>
              <a:buNone/>
            </a:pPr>
            <a:r>
              <a:rPr lang="en" sz="1200">
                <a:latin typeface="Calibri"/>
                <a:ea typeface="Calibri"/>
                <a:cs typeface="Calibri"/>
                <a:sym typeface="Calibri"/>
              </a:rPr>
              <a:t>Receive timely data on your child’s state assessment and achievement levels. Review the school’s achievement data, parent handbook, and parental involvement plan.</a:t>
            </a:r>
            <a:endParaRPr sz="1200">
              <a:latin typeface="Calibri"/>
              <a:ea typeface="Calibri"/>
              <a:cs typeface="Calibri"/>
              <a:sym typeface="Calibri"/>
            </a:endParaRPr>
          </a:p>
          <a:p>
            <a:pPr indent="0" lvl="0" marL="0" rtl="0" algn="l">
              <a:lnSpc>
                <a:spcPct val="100000"/>
              </a:lnSpc>
              <a:spcBef>
                <a:spcPts val="400"/>
              </a:spcBef>
              <a:spcAft>
                <a:spcPts val="400"/>
              </a:spcAft>
              <a:buNone/>
            </a:pPr>
            <a:r>
              <a:t/>
            </a:r>
            <a:endParaRPr sz="1200">
              <a:latin typeface="Calibri"/>
              <a:ea typeface="Calibri"/>
              <a:cs typeface="Calibri"/>
              <a:sym typeface="Calibri"/>
            </a:endParaRPr>
          </a:p>
        </p:txBody>
      </p:sp>
      <p:sp>
        <p:nvSpPr>
          <p:cNvPr id="555" name="Google Shape;555;p42"/>
          <p:cNvSpPr txBox="1"/>
          <p:nvPr/>
        </p:nvSpPr>
        <p:spPr>
          <a:xfrm>
            <a:off x="1364832" y="3685000"/>
            <a:ext cx="3238500" cy="1147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latin typeface="Calibri"/>
                <a:ea typeface="Calibri"/>
                <a:cs typeface="Calibri"/>
                <a:sym typeface="Calibri"/>
              </a:rPr>
              <a:t>School Meetings:</a:t>
            </a: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400"/>
              </a:spcBef>
              <a:spcAft>
                <a:spcPts val="0"/>
              </a:spcAft>
              <a:buNone/>
            </a:pPr>
            <a:r>
              <a:rPr lang="en" sz="1200">
                <a:latin typeface="Calibri"/>
                <a:ea typeface="Calibri"/>
                <a:cs typeface="Calibri"/>
                <a:sym typeface="Calibri"/>
              </a:rPr>
              <a:t>Attend the mandatory annual Title I meeting to review program goals and funding.</a:t>
            </a:r>
            <a:endParaRPr sz="1200">
              <a:latin typeface="Calibri"/>
              <a:ea typeface="Calibri"/>
              <a:cs typeface="Calibri"/>
              <a:sym typeface="Calibri"/>
            </a:endParaRPr>
          </a:p>
          <a:p>
            <a:pPr indent="0" lvl="0" marL="0" rtl="0" algn="l">
              <a:lnSpc>
                <a:spcPct val="100000"/>
              </a:lnSpc>
              <a:spcBef>
                <a:spcPts val="400"/>
              </a:spcBef>
              <a:spcAft>
                <a:spcPts val="400"/>
              </a:spcAft>
              <a:buNone/>
            </a:pPr>
            <a:r>
              <a:rPr lang="en" sz="1200">
                <a:latin typeface="Calibri"/>
                <a:ea typeface="Calibri"/>
                <a:cs typeface="Calibri"/>
                <a:sym typeface="Calibri"/>
              </a:rPr>
              <a:t>Have opportunities to attend meetings, give input, and attend trainings</a:t>
            </a:r>
            <a:endParaRPr sz="1200">
              <a:latin typeface="Calibri"/>
              <a:ea typeface="Calibri"/>
              <a:cs typeface="Calibri"/>
              <a:sym typeface="Calibri"/>
            </a:endParaRPr>
          </a:p>
        </p:txBody>
      </p:sp>
      <p:sp>
        <p:nvSpPr>
          <p:cNvPr id="556" name="Google Shape;556;p42"/>
          <p:cNvSpPr txBox="1"/>
          <p:nvPr/>
        </p:nvSpPr>
        <p:spPr>
          <a:xfrm>
            <a:off x="5634107" y="2571750"/>
            <a:ext cx="3238500" cy="1097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latin typeface="Calibri"/>
                <a:ea typeface="Calibri"/>
                <a:cs typeface="Calibri"/>
                <a:sym typeface="Calibri"/>
              </a:rPr>
              <a:t>Curriculum Access:</a:t>
            </a:r>
            <a:r>
              <a:rPr lang="en" sz="1200">
                <a:latin typeface="Calibri"/>
                <a:ea typeface="Calibri"/>
                <a:cs typeface="Calibri"/>
                <a:sym typeface="Calibri"/>
              </a:rPr>
              <a:t> </a:t>
            </a:r>
            <a:endParaRPr sz="1200">
              <a:latin typeface="Calibri"/>
              <a:ea typeface="Calibri"/>
              <a:cs typeface="Calibri"/>
              <a:sym typeface="Calibri"/>
            </a:endParaRPr>
          </a:p>
          <a:p>
            <a:pPr indent="0" lvl="0" marL="0" rtl="0" algn="l">
              <a:lnSpc>
                <a:spcPct val="100000"/>
              </a:lnSpc>
              <a:spcBef>
                <a:spcPts val="400"/>
              </a:spcBef>
              <a:spcAft>
                <a:spcPts val="400"/>
              </a:spcAft>
              <a:buNone/>
            </a:pPr>
            <a:r>
              <a:rPr lang="en" sz="1200">
                <a:latin typeface="Calibri"/>
                <a:ea typeface="Calibri"/>
                <a:cs typeface="Calibri"/>
                <a:sym typeface="Calibri"/>
              </a:rPr>
              <a:t>Review textbooks and instructional materials under Michigan law.</a:t>
            </a:r>
            <a:endParaRPr sz="1200">
              <a:solidFill>
                <a:schemeClr val="dk2"/>
              </a:solidFill>
              <a:latin typeface="Calibri"/>
              <a:ea typeface="Calibri"/>
              <a:cs typeface="Calibri"/>
              <a:sym typeface="Calibri"/>
            </a:endParaRPr>
          </a:p>
        </p:txBody>
      </p:sp>
      <p:sp>
        <p:nvSpPr>
          <p:cNvPr id="557" name="Google Shape;557;p42"/>
          <p:cNvSpPr txBox="1"/>
          <p:nvPr/>
        </p:nvSpPr>
        <p:spPr>
          <a:xfrm>
            <a:off x="5614057" y="3684988"/>
            <a:ext cx="3238500" cy="1147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solidFill>
                  <a:srgbClr val="FFFFFF"/>
                </a:solidFill>
                <a:latin typeface="Calibri"/>
                <a:ea typeface="Calibri"/>
                <a:cs typeface="Calibri"/>
                <a:sym typeface="Calibri"/>
              </a:rPr>
              <a:t>Clear Communication:</a:t>
            </a:r>
            <a:r>
              <a:rPr lang="en" sz="1200">
                <a:solidFill>
                  <a:srgbClr val="FFFFFF"/>
                </a:solidFill>
                <a:latin typeface="Calibri"/>
                <a:ea typeface="Calibri"/>
                <a:cs typeface="Calibri"/>
                <a:sym typeface="Calibri"/>
              </a:rPr>
              <a:t> </a:t>
            </a:r>
            <a:endParaRPr sz="1200">
              <a:solidFill>
                <a:srgbClr val="FFFFFF"/>
              </a:solidFill>
              <a:latin typeface="Calibri"/>
              <a:ea typeface="Calibri"/>
              <a:cs typeface="Calibri"/>
              <a:sym typeface="Calibri"/>
            </a:endParaRPr>
          </a:p>
          <a:p>
            <a:pPr indent="0" lvl="0" marL="0" rtl="0" algn="l">
              <a:lnSpc>
                <a:spcPct val="100000"/>
              </a:lnSpc>
              <a:spcBef>
                <a:spcPts val="400"/>
              </a:spcBef>
              <a:spcAft>
                <a:spcPts val="400"/>
              </a:spcAft>
              <a:buNone/>
            </a:pPr>
            <a:r>
              <a:rPr lang="en" sz="1200">
                <a:solidFill>
                  <a:srgbClr val="FFFFFF"/>
                </a:solidFill>
                <a:latin typeface="Calibri"/>
                <a:ea typeface="Calibri"/>
                <a:cs typeface="Calibri"/>
                <a:sym typeface="Calibri"/>
              </a:rPr>
              <a:t>Access to Title I documents (parent compact and engagement plan) and notices in a language you understand.</a:t>
            </a:r>
            <a:endParaRPr sz="1200">
              <a:solidFill>
                <a:srgbClr val="FFFFFF"/>
              </a:solidFill>
              <a:latin typeface="Calibri"/>
              <a:ea typeface="Calibri"/>
              <a:cs typeface="Calibri"/>
              <a:sym typeface="Calibri"/>
            </a:endParaRPr>
          </a:p>
        </p:txBody>
      </p:sp>
      <p:sp>
        <p:nvSpPr>
          <p:cNvPr id="558" name="Google Shape;558;p42"/>
          <p:cNvSpPr txBox="1"/>
          <p:nvPr/>
        </p:nvSpPr>
        <p:spPr>
          <a:xfrm>
            <a:off x="5634107" y="1397075"/>
            <a:ext cx="3238500" cy="1147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 sz="1200">
                <a:solidFill>
                  <a:srgbClr val="FFFFFF"/>
                </a:solidFill>
                <a:latin typeface="Calibri"/>
                <a:ea typeface="Calibri"/>
                <a:cs typeface="Calibri"/>
                <a:sym typeface="Calibri"/>
              </a:rPr>
              <a:t>Shared Policies:</a:t>
            </a:r>
            <a:r>
              <a:rPr lang="en" sz="1200">
                <a:solidFill>
                  <a:srgbClr val="FFFFFF"/>
                </a:solidFill>
                <a:latin typeface="Calibri"/>
                <a:ea typeface="Calibri"/>
                <a:cs typeface="Calibri"/>
                <a:sym typeface="Calibri"/>
              </a:rPr>
              <a:t> </a:t>
            </a:r>
            <a:endParaRPr sz="1200">
              <a:solidFill>
                <a:srgbClr val="FFFFFF"/>
              </a:solidFill>
              <a:latin typeface="Calibri"/>
              <a:ea typeface="Calibri"/>
              <a:cs typeface="Calibri"/>
              <a:sym typeface="Calibri"/>
            </a:endParaRPr>
          </a:p>
          <a:p>
            <a:pPr indent="0" lvl="0" marL="0" rtl="0" algn="l">
              <a:lnSpc>
                <a:spcPct val="100000"/>
              </a:lnSpc>
              <a:spcBef>
                <a:spcPts val="400"/>
              </a:spcBef>
              <a:spcAft>
                <a:spcPts val="400"/>
              </a:spcAft>
              <a:buNone/>
            </a:pPr>
            <a:r>
              <a:rPr lang="en" sz="1200">
                <a:solidFill>
                  <a:srgbClr val="FFFFFF"/>
                </a:solidFill>
                <a:latin typeface="Calibri"/>
                <a:ea typeface="Calibri"/>
                <a:cs typeface="Calibri"/>
                <a:sym typeface="Calibri"/>
              </a:rPr>
              <a:t>Help design the Parent-Family Engagement Plan and the Parent-Student-Teacher Compact.</a:t>
            </a:r>
            <a:endParaRPr sz="1200">
              <a:solidFill>
                <a:srgbClr val="FFFFFF"/>
              </a:solidFill>
              <a:latin typeface="Calibri"/>
              <a:ea typeface="Calibri"/>
              <a:cs typeface="Calibri"/>
              <a:sym typeface="Calibri"/>
            </a:endParaRPr>
          </a:p>
        </p:txBody>
      </p:sp>
      <p:pic>
        <p:nvPicPr>
          <p:cNvPr id="559" name="Google Shape;559;p42" title="slide 18 rights 20260911-150028.mp3">
            <a:hlinkClick r:id="rId10"/>
          </p:cNvPr>
          <p:cNvPicPr preferRelativeResize="0"/>
          <p:nvPr/>
        </p:nvPicPr>
        <p:blipFill>
          <a:blip r:embed="rId11">
            <a:alphaModFix/>
          </a:blip>
          <a:stretch>
            <a:fillRect/>
          </a:stretch>
        </p:blipFill>
        <p:spPr>
          <a:xfrm>
            <a:off x="8345800" y="2152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id="564" name="Google Shape;564;p43"/>
          <p:cNvPicPr preferRelativeResize="0"/>
          <p:nvPr/>
        </p:nvPicPr>
        <p:blipFill rotWithShape="1">
          <a:blip r:embed="rId3">
            <a:alphaModFix amt="12000"/>
          </a:blip>
          <a:srcRect b="32551" l="21636" r="0" t="0"/>
          <a:stretch/>
        </p:blipFill>
        <p:spPr>
          <a:xfrm>
            <a:off x="196400" y="987425"/>
            <a:ext cx="4604225" cy="3963050"/>
          </a:xfrm>
          <a:prstGeom prst="rect">
            <a:avLst/>
          </a:prstGeom>
          <a:noFill/>
          <a:ln>
            <a:noFill/>
          </a:ln>
        </p:spPr>
      </p:pic>
      <p:pic>
        <p:nvPicPr>
          <p:cNvPr id="565" name="Google Shape;565;p43"/>
          <p:cNvPicPr preferRelativeResize="0"/>
          <p:nvPr/>
        </p:nvPicPr>
        <p:blipFill rotWithShape="1">
          <a:blip r:embed="rId3">
            <a:alphaModFix amt="12000"/>
          </a:blip>
          <a:srcRect b="0" l="0" r="23124" t="24466"/>
          <a:stretch/>
        </p:blipFill>
        <p:spPr>
          <a:xfrm>
            <a:off x="4436450" y="187975"/>
            <a:ext cx="4516825" cy="4437825"/>
          </a:xfrm>
          <a:prstGeom prst="rect">
            <a:avLst/>
          </a:prstGeom>
          <a:noFill/>
          <a:ln>
            <a:noFill/>
          </a:ln>
        </p:spPr>
      </p:pic>
      <p:sp>
        <p:nvSpPr>
          <p:cNvPr id="566" name="Google Shape;566;p43"/>
          <p:cNvSpPr/>
          <p:nvPr/>
        </p:nvSpPr>
        <p:spPr>
          <a:xfrm>
            <a:off x="374755" y="2095870"/>
            <a:ext cx="2454900" cy="2632500"/>
          </a:xfrm>
          <a:prstGeom prst="rect">
            <a:avLst/>
          </a:prstGeom>
          <a:solidFill>
            <a:srgbClr val="FFF2CC"/>
          </a:solid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7" name="Google Shape;567;p43"/>
          <p:cNvSpPr txBox="1"/>
          <p:nvPr/>
        </p:nvSpPr>
        <p:spPr>
          <a:xfrm>
            <a:off x="366925" y="2095850"/>
            <a:ext cx="2463000" cy="2632500"/>
          </a:xfrm>
          <a:prstGeom prst="rect">
            <a:avLst/>
          </a:prstGeom>
          <a:noFill/>
          <a:ln cap="flat" cmpd="sng" w="9525">
            <a:solidFill>
              <a:srgbClr val="289753"/>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150">
                <a:solidFill>
                  <a:srgbClr val="0B7743"/>
                </a:solidFill>
                <a:latin typeface="Calibri"/>
                <a:ea typeface="Calibri"/>
                <a:cs typeface="Calibri"/>
                <a:sym typeface="Calibri"/>
              </a:rPr>
              <a:t>Involved &amp; engaged parents:</a:t>
            </a:r>
            <a:endParaRPr b="1" sz="1150">
              <a:solidFill>
                <a:srgbClr val="0B7743"/>
              </a:solidFill>
              <a:latin typeface="Calibri"/>
              <a:ea typeface="Calibri"/>
              <a:cs typeface="Calibri"/>
              <a:sym typeface="Calibri"/>
            </a:endParaRPr>
          </a:p>
          <a:p>
            <a:pPr indent="-142875" lvl="0" marL="114300" rtl="0" algn="l">
              <a:lnSpc>
                <a:spcPct val="100000"/>
              </a:lnSpc>
              <a:spcBef>
                <a:spcPts val="0"/>
              </a:spcBef>
              <a:spcAft>
                <a:spcPts val="0"/>
              </a:spcAft>
              <a:buSzPts val="900"/>
              <a:buFont typeface="Calibri"/>
              <a:buChar char="●"/>
            </a:pPr>
            <a:r>
              <a:rPr lang="en" sz="900">
                <a:latin typeface="Calibri"/>
                <a:ea typeface="Calibri"/>
                <a:cs typeface="Calibri"/>
                <a:sym typeface="Calibri"/>
              </a:rPr>
              <a:t>Increase academic performance</a:t>
            </a:r>
            <a:r>
              <a:rPr lang="en" sz="900">
                <a:latin typeface="Calibri"/>
                <a:ea typeface="Calibri"/>
                <a:cs typeface="Calibri"/>
                <a:sym typeface="Calibri"/>
              </a:rPr>
              <a:t> by reinforcing learning outside the classroom</a:t>
            </a:r>
            <a:endParaRPr sz="900">
              <a:latin typeface="Calibri"/>
              <a:ea typeface="Calibri"/>
              <a:cs typeface="Calibri"/>
              <a:sym typeface="Calibri"/>
            </a:endParaRPr>
          </a:p>
          <a:p>
            <a:pPr indent="-142875" lvl="0" marL="114300" rtl="0" algn="l">
              <a:lnSpc>
                <a:spcPct val="100000"/>
              </a:lnSpc>
              <a:spcBef>
                <a:spcPts val="600"/>
              </a:spcBef>
              <a:spcAft>
                <a:spcPts val="0"/>
              </a:spcAft>
              <a:buSzPts val="900"/>
              <a:buFont typeface="Calibri"/>
              <a:buChar char="●"/>
            </a:pPr>
            <a:r>
              <a:rPr lang="en" sz="900">
                <a:latin typeface="Calibri"/>
                <a:ea typeface="Calibri"/>
                <a:cs typeface="Calibri"/>
                <a:sym typeface="Calibri"/>
              </a:rPr>
              <a:t>Enhance social and emotional skills by fostering  self-esteem, helping build strong peer relationships, and developing emotional regulation so children can navigate social environments with confidence.</a:t>
            </a:r>
            <a:endParaRPr sz="900">
              <a:latin typeface="Calibri"/>
              <a:ea typeface="Calibri"/>
              <a:cs typeface="Calibri"/>
              <a:sym typeface="Calibri"/>
            </a:endParaRPr>
          </a:p>
          <a:p>
            <a:pPr indent="-142875" lvl="0" marL="114300" rtl="0" algn="l">
              <a:lnSpc>
                <a:spcPct val="100000"/>
              </a:lnSpc>
              <a:spcBef>
                <a:spcPts val="600"/>
              </a:spcBef>
              <a:spcAft>
                <a:spcPts val="0"/>
              </a:spcAft>
              <a:buSzPts val="900"/>
              <a:buFont typeface="Calibri"/>
              <a:buChar char="●"/>
            </a:pPr>
            <a:r>
              <a:rPr lang="en" sz="900">
                <a:latin typeface="Calibri"/>
                <a:ea typeface="Calibri"/>
                <a:cs typeface="Calibri"/>
                <a:sym typeface="Calibri"/>
              </a:rPr>
              <a:t>Have students with greater motivation, higher attendance rates, and significantly fewer behavioral disruptions because </a:t>
            </a:r>
            <a:r>
              <a:rPr lang="en" sz="900">
                <a:latin typeface="Calibri"/>
                <a:ea typeface="Calibri"/>
                <a:cs typeface="Calibri"/>
                <a:sym typeface="Calibri"/>
              </a:rPr>
              <a:t>they</a:t>
            </a:r>
            <a:r>
              <a:rPr lang="en" sz="900">
                <a:latin typeface="Calibri"/>
                <a:ea typeface="Calibri"/>
                <a:cs typeface="Calibri"/>
                <a:sym typeface="Calibri"/>
              </a:rPr>
              <a:t> know what is expected.</a:t>
            </a:r>
            <a:endParaRPr sz="900">
              <a:latin typeface="Calibri"/>
              <a:ea typeface="Calibri"/>
              <a:cs typeface="Calibri"/>
              <a:sym typeface="Calibri"/>
            </a:endParaRPr>
          </a:p>
          <a:p>
            <a:pPr indent="-142875" lvl="0" marL="114300" rtl="0" algn="l">
              <a:lnSpc>
                <a:spcPct val="100000"/>
              </a:lnSpc>
              <a:spcBef>
                <a:spcPts val="600"/>
              </a:spcBef>
              <a:spcAft>
                <a:spcPts val="600"/>
              </a:spcAft>
              <a:buSzPts val="900"/>
              <a:buFont typeface="Calibri"/>
              <a:buChar char="●"/>
            </a:pPr>
            <a:r>
              <a:rPr lang="en" sz="900">
                <a:latin typeface="Calibri"/>
                <a:ea typeface="Calibri"/>
                <a:cs typeface="Calibri"/>
                <a:sym typeface="Calibri"/>
              </a:rPr>
              <a:t>Have students that understand the teachers and their parents are aligned and that any academic or social struggles will be taken care of and resolved.</a:t>
            </a:r>
            <a:endParaRPr sz="900">
              <a:latin typeface="Calibri"/>
              <a:ea typeface="Calibri"/>
              <a:cs typeface="Calibri"/>
              <a:sym typeface="Calibri"/>
            </a:endParaRPr>
          </a:p>
        </p:txBody>
      </p:sp>
      <p:sp>
        <p:nvSpPr>
          <p:cNvPr id="568" name="Google Shape;568;p43"/>
          <p:cNvSpPr txBox="1"/>
          <p:nvPr/>
        </p:nvSpPr>
        <p:spPr>
          <a:xfrm>
            <a:off x="1243350" y="987425"/>
            <a:ext cx="6657300" cy="688500"/>
          </a:xfrm>
          <a:prstGeom prst="rect">
            <a:avLst/>
          </a:prstGeom>
          <a:gradFill>
            <a:gsLst>
              <a:gs pos="0">
                <a:srgbClr val="DCECD5"/>
              </a:gs>
              <a:gs pos="100000">
                <a:srgbClr val="93BC81"/>
              </a:gs>
            </a:gsLst>
            <a:path path="circle">
              <a:fillToRect b="50%" l="50%" r="50%" t="50%"/>
            </a:path>
            <a:tileRect/>
          </a:gradFill>
          <a:ln cap="flat" cmpd="sng" w="19050">
            <a:solidFill>
              <a:srgbClr val="233A44"/>
            </a:solidFill>
            <a:prstDash val="dot"/>
            <a:round/>
            <a:headEnd len="sm" w="sm" type="none"/>
            <a:tailEnd len="sm" w="sm" type="none"/>
          </a:ln>
          <a:effectLst>
            <a:outerShdw blurRad="114300" rotWithShape="0" algn="bl" dir="8100000" dist="85725">
              <a:srgbClr val="000000">
                <a:alpha val="71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Archivo"/>
                <a:ea typeface="Archivo"/>
                <a:cs typeface="Archivo"/>
                <a:sym typeface="Archivo"/>
              </a:rPr>
              <a:t>Parents and guardians influence their children’s education </a:t>
            </a:r>
            <a:endParaRPr b="1" sz="1800">
              <a:latin typeface="Archivo"/>
              <a:ea typeface="Archivo"/>
              <a:cs typeface="Archivo"/>
              <a:sym typeface="Archivo"/>
            </a:endParaRPr>
          </a:p>
          <a:p>
            <a:pPr indent="0" lvl="0" marL="0" rtl="0" algn="ctr">
              <a:spcBef>
                <a:spcPts val="0"/>
              </a:spcBef>
              <a:spcAft>
                <a:spcPts val="0"/>
              </a:spcAft>
              <a:buNone/>
            </a:pPr>
            <a:r>
              <a:rPr b="1" lang="en" sz="1800">
                <a:latin typeface="Archivo"/>
                <a:ea typeface="Archivo"/>
                <a:cs typeface="Archivo"/>
                <a:sym typeface="Archivo"/>
              </a:rPr>
              <a:t>more than anyone else.</a:t>
            </a:r>
            <a:endParaRPr b="1" sz="1800">
              <a:latin typeface="Archivo"/>
              <a:ea typeface="Archivo"/>
              <a:cs typeface="Archivo"/>
              <a:sym typeface="Archivo"/>
            </a:endParaRPr>
          </a:p>
        </p:txBody>
      </p:sp>
      <p:sp>
        <p:nvSpPr>
          <p:cNvPr id="569" name="Google Shape;569;p43"/>
          <p:cNvSpPr/>
          <p:nvPr/>
        </p:nvSpPr>
        <p:spPr>
          <a:xfrm>
            <a:off x="2991571" y="2095861"/>
            <a:ext cx="2649900" cy="2632500"/>
          </a:xfrm>
          <a:prstGeom prst="rect">
            <a:avLst/>
          </a:prstGeom>
          <a:solidFill>
            <a:srgbClr val="D9EAD3"/>
          </a:solid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300">
              <a:latin typeface="Calibri"/>
              <a:ea typeface="Calibri"/>
              <a:cs typeface="Calibri"/>
              <a:sym typeface="Calibri"/>
            </a:endParaRPr>
          </a:p>
        </p:txBody>
      </p:sp>
      <p:sp>
        <p:nvSpPr>
          <p:cNvPr id="570" name="Google Shape;570;p43"/>
          <p:cNvSpPr txBox="1"/>
          <p:nvPr/>
        </p:nvSpPr>
        <p:spPr>
          <a:xfrm>
            <a:off x="2991551" y="2095850"/>
            <a:ext cx="2649900" cy="2632500"/>
          </a:xfrm>
          <a:prstGeom prst="rect">
            <a:avLst/>
          </a:prstGeom>
          <a:noFill/>
          <a:ln cap="flat" cmpd="sng" w="9525">
            <a:solidFill>
              <a:srgbClr val="0B774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50">
                <a:solidFill>
                  <a:srgbClr val="0B7743"/>
                </a:solidFill>
                <a:latin typeface="Calibri"/>
                <a:ea typeface="Calibri"/>
                <a:cs typeface="Calibri"/>
                <a:sym typeface="Calibri"/>
              </a:rPr>
              <a:t>Ways to be involved:</a:t>
            </a:r>
            <a:endParaRPr b="1" sz="1150">
              <a:solidFill>
                <a:srgbClr val="0B7743"/>
              </a:solidFill>
              <a:latin typeface="Calibri"/>
              <a:ea typeface="Calibri"/>
              <a:cs typeface="Calibri"/>
              <a:sym typeface="Calibri"/>
            </a:endParaRPr>
          </a:p>
          <a:p>
            <a:pPr indent="-117475" lvl="0" marL="114300" rtl="0" algn="l">
              <a:spcBef>
                <a:spcPts val="0"/>
              </a:spcBef>
              <a:spcAft>
                <a:spcPts val="0"/>
              </a:spcAft>
              <a:buSzPts val="950"/>
              <a:buFont typeface="Calibri"/>
              <a:buChar char="●"/>
            </a:pPr>
            <a:r>
              <a:rPr lang="en" sz="950">
                <a:latin typeface="Calibri"/>
                <a:ea typeface="Calibri"/>
                <a:cs typeface="Calibri"/>
                <a:sym typeface="Calibri"/>
              </a:rPr>
              <a:t>Show interest &amp; ask questions about what is being learned or practiced</a:t>
            </a:r>
            <a:endParaRPr sz="950">
              <a:latin typeface="Calibri"/>
              <a:ea typeface="Calibri"/>
              <a:cs typeface="Calibri"/>
              <a:sym typeface="Calibri"/>
            </a:endParaRPr>
          </a:p>
          <a:p>
            <a:pPr indent="-117475" lvl="0" marL="114300" rtl="0" algn="l">
              <a:spcBef>
                <a:spcPts val="500"/>
              </a:spcBef>
              <a:spcAft>
                <a:spcPts val="0"/>
              </a:spcAft>
              <a:buSzPts val="950"/>
              <a:buFont typeface="Calibri"/>
              <a:buChar char="●"/>
            </a:pPr>
            <a:r>
              <a:rPr lang="en" sz="950">
                <a:latin typeface="Calibri"/>
                <a:ea typeface="Calibri"/>
                <a:cs typeface="Calibri"/>
                <a:sym typeface="Calibri"/>
              </a:rPr>
              <a:t>Provide ample opportunities for your child to read, be read to, and practice basic math computations</a:t>
            </a:r>
            <a:endParaRPr sz="950">
              <a:latin typeface="Calibri"/>
              <a:ea typeface="Calibri"/>
              <a:cs typeface="Calibri"/>
              <a:sym typeface="Calibri"/>
            </a:endParaRPr>
          </a:p>
          <a:p>
            <a:pPr indent="-117475" lvl="0" marL="114300" rtl="0" algn="l">
              <a:spcBef>
                <a:spcPts val="500"/>
              </a:spcBef>
              <a:spcAft>
                <a:spcPts val="0"/>
              </a:spcAft>
              <a:buSzPts val="950"/>
              <a:buFont typeface="Calibri"/>
              <a:buChar char="●"/>
            </a:pPr>
            <a:r>
              <a:rPr lang="en" sz="950">
                <a:latin typeface="Calibri"/>
                <a:ea typeface="Calibri"/>
                <a:cs typeface="Calibri"/>
                <a:sym typeface="Calibri"/>
              </a:rPr>
              <a:t>Attend school meetings, open house, events, &amp; parent-teacher conferences whenever possible</a:t>
            </a:r>
            <a:endParaRPr sz="950">
              <a:latin typeface="Calibri"/>
              <a:ea typeface="Calibri"/>
              <a:cs typeface="Calibri"/>
              <a:sym typeface="Calibri"/>
            </a:endParaRPr>
          </a:p>
          <a:p>
            <a:pPr indent="-117475" lvl="0" marL="114300" rtl="0" algn="l">
              <a:spcBef>
                <a:spcPts val="500"/>
              </a:spcBef>
              <a:spcAft>
                <a:spcPts val="0"/>
              </a:spcAft>
              <a:buSzPts val="950"/>
              <a:buFont typeface="Calibri"/>
              <a:buChar char="●"/>
            </a:pPr>
            <a:r>
              <a:rPr lang="en" sz="950">
                <a:latin typeface="Calibri"/>
                <a:ea typeface="Calibri"/>
                <a:cs typeface="Calibri"/>
                <a:sym typeface="Calibri"/>
              </a:rPr>
              <a:t>Volunteer or participate in any capacity you can</a:t>
            </a:r>
            <a:endParaRPr sz="950">
              <a:latin typeface="Calibri"/>
              <a:ea typeface="Calibri"/>
              <a:cs typeface="Calibri"/>
              <a:sym typeface="Calibri"/>
            </a:endParaRPr>
          </a:p>
          <a:p>
            <a:pPr indent="-117475" lvl="0" marL="114300" rtl="0" algn="l">
              <a:spcBef>
                <a:spcPts val="500"/>
              </a:spcBef>
              <a:spcAft>
                <a:spcPts val="0"/>
              </a:spcAft>
              <a:buSzPts val="950"/>
              <a:buFont typeface="Calibri"/>
              <a:buChar char="●"/>
            </a:pPr>
            <a:r>
              <a:rPr lang="en" sz="950">
                <a:latin typeface="Calibri"/>
                <a:ea typeface="Calibri"/>
                <a:cs typeface="Calibri"/>
                <a:sym typeface="Calibri"/>
              </a:rPr>
              <a:t>Keep communication lines open and professional</a:t>
            </a:r>
            <a:endParaRPr sz="950">
              <a:latin typeface="Calibri"/>
              <a:ea typeface="Calibri"/>
              <a:cs typeface="Calibri"/>
              <a:sym typeface="Calibri"/>
            </a:endParaRPr>
          </a:p>
          <a:p>
            <a:pPr indent="-117475" lvl="0" marL="114300" rtl="0" algn="l">
              <a:spcBef>
                <a:spcPts val="500"/>
              </a:spcBef>
              <a:spcAft>
                <a:spcPts val="0"/>
              </a:spcAft>
              <a:buSzPts val="950"/>
              <a:buFont typeface="Calibri"/>
              <a:buChar char="●"/>
            </a:pPr>
            <a:r>
              <a:rPr lang="en" sz="950">
                <a:latin typeface="Calibri"/>
                <a:ea typeface="Calibri"/>
                <a:cs typeface="Calibri"/>
                <a:sym typeface="Calibri"/>
              </a:rPr>
              <a:t>Inform the school of changes, especially phone numbers and emergency contacts</a:t>
            </a:r>
            <a:endParaRPr sz="950">
              <a:latin typeface="Calibri"/>
              <a:ea typeface="Calibri"/>
              <a:cs typeface="Calibri"/>
              <a:sym typeface="Calibri"/>
            </a:endParaRPr>
          </a:p>
          <a:p>
            <a:pPr indent="-117475" lvl="0" marL="114300" rtl="0" algn="l">
              <a:spcBef>
                <a:spcPts val="500"/>
              </a:spcBef>
              <a:spcAft>
                <a:spcPts val="500"/>
              </a:spcAft>
              <a:buSzPts val="950"/>
              <a:buFont typeface="Calibri"/>
              <a:buChar char="●"/>
            </a:pPr>
            <a:r>
              <a:rPr lang="en" sz="950">
                <a:latin typeface="Calibri"/>
                <a:ea typeface="Calibri"/>
                <a:cs typeface="Calibri"/>
                <a:sym typeface="Calibri"/>
              </a:rPr>
              <a:t>Establish &amp; keep routines</a:t>
            </a:r>
            <a:endParaRPr sz="950">
              <a:latin typeface="Calibri"/>
              <a:ea typeface="Calibri"/>
              <a:cs typeface="Calibri"/>
              <a:sym typeface="Calibri"/>
            </a:endParaRPr>
          </a:p>
        </p:txBody>
      </p:sp>
      <p:sp>
        <p:nvSpPr>
          <p:cNvPr id="571" name="Google Shape;571;p43"/>
          <p:cNvSpPr/>
          <p:nvPr/>
        </p:nvSpPr>
        <p:spPr>
          <a:xfrm>
            <a:off x="5846251" y="2095845"/>
            <a:ext cx="2932200" cy="2632500"/>
          </a:xfrm>
          <a:prstGeom prst="rect">
            <a:avLst/>
          </a:prstGeom>
          <a:solidFill>
            <a:srgbClr val="FFF2CC"/>
          </a:solid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latin typeface="Calibri"/>
              <a:ea typeface="Calibri"/>
              <a:cs typeface="Calibri"/>
              <a:sym typeface="Calibri"/>
            </a:endParaRPr>
          </a:p>
        </p:txBody>
      </p:sp>
      <p:sp>
        <p:nvSpPr>
          <p:cNvPr id="572" name="Google Shape;572;p43"/>
          <p:cNvSpPr txBox="1"/>
          <p:nvPr/>
        </p:nvSpPr>
        <p:spPr>
          <a:xfrm>
            <a:off x="5846126" y="2095857"/>
            <a:ext cx="2932200" cy="2632500"/>
          </a:xfrm>
          <a:prstGeom prst="rect">
            <a:avLst/>
          </a:prstGeom>
          <a:noFill/>
          <a:ln cap="flat" cmpd="sng" w="9525">
            <a:solidFill>
              <a:srgbClr val="0B774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50">
                <a:solidFill>
                  <a:schemeClr val="accent1"/>
                </a:solidFill>
                <a:latin typeface="Calibri"/>
                <a:ea typeface="Calibri"/>
                <a:cs typeface="Calibri"/>
                <a:sym typeface="Calibri"/>
              </a:rPr>
              <a:t>How to monitor your child’s progress?</a:t>
            </a:r>
            <a:endParaRPr b="1" sz="1150">
              <a:solidFill>
                <a:schemeClr val="accent1"/>
              </a:solidFill>
              <a:latin typeface="Calibri"/>
              <a:ea typeface="Calibri"/>
              <a:cs typeface="Calibri"/>
              <a:sym typeface="Calibri"/>
            </a:endParaRPr>
          </a:p>
          <a:p>
            <a:pPr indent="-114300" lvl="0" marL="114300" rtl="0" algn="l">
              <a:spcBef>
                <a:spcPts val="0"/>
              </a:spcBef>
              <a:spcAft>
                <a:spcPts val="0"/>
              </a:spcAft>
              <a:buSzPts val="900"/>
              <a:buFont typeface="Calibri"/>
              <a:buChar char="●"/>
            </a:pPr>
            <a:r>
              <a:rPr lang="en" sz="900">
                <a:latin typeface="Calibri"/>
                <a:ea typeface="Calibri"/>
                <a:cs typeface="Calibri"/>
                <a:sym typeface="Calibri"/>
              </a:rPr>
              <a:t>Work with your child's teacher as often as needed to discuss progress.</a:t>
            </a:r>
            <a:endParaRPr sz="900">
              <a:latin typeface="Calibri"/>
              <a:ea typeface="Calibri"/>
              <a:cs typeface="Calibri"/>
              <a:sym typeface="Calibri"/>
            </a:endParaRPr>
          </a:p>
          <a:p>
            <a:pPr indent="-114300" lvl="0" marL="114300" rtl="0" algn="l">
              <a:spcBef>
                <a:spcPts val="500"/>
              </a:spcBef>
              <a:spcAft>
                <a:spcPts val="0"/>
              </a:spcAft>
              <a:buSzPts val="900"/>
              <a:buFont typeface="Calibri"/>
              <a:buChar char="●"/>
            </a:pPr>
            <a:r>
              <a:rPr lang="en" sz="900">
                <a:latin typeface="Calibri"/>
                <a:ea typeface="Calibri"/>
                <a:cs typeface="Calibri"/>
                <a:sym typeface="Calibri"/>
              </a:rPr>
              <a:t>Be present and available during homework time.</a:t>
            </a:r>
            <a:endParaRPr sz="900">
              <a:latin typeface="Calibri"/>
              <a:ea typeface="Calibri"/>
              <a:cs typeface="Calibri"/>
              <a:sym typeface="Calibri"/>
            </a:endParaRPr>
          </a:p>
          <a:p>
            <a:pPr indent="-114300" lvl="0" marL="114300" rtl="0" algn="l">
              <a:spcBef>
                <a:spcPts val="500"/>
              </a:spcBef>
              <a:spcAft>
                <a:spcPts val="0"/>
              </a:spcAft>
              <a:buSzPts val="900"/>
              <a:buFont typeface="Calibri"/>
              <a:buChar char="●"/>
            </a:pPr>
            <a:r>
              <a:rPr lang="en" sz="900">
                <a:latin typeface="Calibri"/>
                <a:ea typeface="Calibri"/>
                <a:cs typeface="Calibri"/>
                <a:sym typeface="Calibri"/>
              </a:rPr>
              <a:t>Ask about or review student work and/or check child’s folder nightly.</a:t>
            </a:r>
            <a:endParaRPr sz="900">
              <a:latin typeface="Calibri"/>
              <a:ea typeface="Calibri"/>
              <a:cs typeface="Calibri"/>
              <a:sym typeface="Calibri"/>
            </a:endParaRPr>
          </a:p>
          <a:p>
            <a:pPr indent="-114300" lvl="0" marL="114300" rtl="0" algn="l">
              <a:spcBef>
                <a:spcPts val="500"/>
              </a:spcBef>
              <a:spcAft>
                <a:spcPts val="0"/>
              </a:spcAft>
              <a:buSzPts val="900"/>
              <a:buFont typeface="Calibri"/>
              <a:buChar char="●"/>
            </a:pPr>
            <a:r>
              <a:rPr lang="en" sz="900">
                <a:latin typeface="Calibri"/>
                <a:ea typeface="Calibri"/>
                <a:cs typeface="Calibri"/>
                <a:sym typeface="Calibri"/>
              </a:rPr>
              <a:t>Engage with your child when reading nightly.</a:t>
            </a:r>
            <a:endParaRPr sz="900">
              <a:latin typeface="Calibri"/>
              <a:ea typeface="Calibri"/>
              <a:cs typeface="Calibri"/>
              <a:sym typeface="Calibri"/>
            </a:endParaRPr>
          </a:p>
          <a:p>
            <a:pPr indent="-114300" lvl="0" marL="114300" rtl="0" algn="l">
              <a:spcBef>
                <a:spcPts val="500"/>
              </a:spcBef>
              <a:spcAft>
                <a:spcPts val="0"/>
              </a:spcAft>
              <a:buSzPts val="900"/>
              <a:buFont typeface="Calibri"/>
              <a:buChar char="●"/>
            </a:pPr>
            <a:r>
              <a:rPr lang="en" sz="900">
                <a:latin typeface="Calibri"/>
                <a:ea typeface="Calibri"/>
                <a:cs typeface="Calibri"/>
                <a:sym typeface="Calibri"/>
              </a:rPr>
              <a:t>Participate in literacy training activities.</a:t>
            </a:r>
            <a:endParaRPr sz="900">
              <a:latin typeface="Calibri"/>
              <a:ea typeface="Calibri"/>
              <a:cs typeface="Calibri"/>
              <a:sym typeface="Calibri"/>
            </a:endParaRPr>
          </a:p>
          <a:p>
            <a:pPr indent="-114300" lvl="0" marL="114300" rtl="0" algn="l">
              <a:spcBef>
                <a:spcPts val="500"/>
              </a:spcBef>
              <a:spcAft>
                <a:spcPts val="0"/>
              </a:spcAft>
              <a:buSzPts val="900"/>
              <a:buFont typeface="Calibri"/>
              <a:buChar char="●"/>
            </a:pPr>
            <a:r>
              <a:rPr lang="en" sz="900">
                <a:latin typeface="Calibri"/>
                <a:ea typeface="Calibri"/>
                <a:cs typeface="Calibri"/>
                <a:sym typeface="Calibri"/>
              </a:rPr>
              <a:t>Read and review tips that are included in informational pamphlets and newsletters that are sent home or shared.</a:t>
            </a:r>
            <a:endParaRPr sz="900">
              <a:latin typeface="Calibri"/>
              <a:ea typeface="Calibri"/>
              <a:cs typeface="Calibri"/>
              <a:sym typeface="Calibri"/>
            </a:endParaRPr>
          </a:p>
          <a:p>
            <a:pPr indent="-114300" lvl="0" marL="114300" rtl="0" algn="l">
              <a:spcBef>
                <a:spcPts val="500"/>
              </a:spcBef>
              <a:spcAft>
                <a:spcPts val="500"/>
              </a:spcAft>
              <a:buSzPts val="900"/>
              <a:buFont typeface="Calibri"/>
              <a:buChar char="●"/>
            </a:pPr>
            <a:r>
              <a:rPr lang="en" sz="900">
                <a:latin typeface="Calibri"/>
                <a:ea typeface="Calibri"/>
                <a:cs typeface="Calibri"/>
                <a:sym typeface="Calibri"/>
              </a:rPr>
              <a:t>Use practice materials sent home by teachers and intervention.</a:t>
            </a:r>
            <a:r>
              <a:rPr lang="en" sz="900">
                <a:latin typeface="Calibri"/>
                <a:ea typeface="Calibri"/>
                <a:cs typeface="Calibri"/>
                <a:sym typeface="Calibri"/>
              </a:rPr>
              <a:t> </a:t>
            </a:r>
            <a:endParaRPr sz="900">
              <a:latin typeface="Calibri"/>
              <a:ea typeface="Calibri"/>
              <a:cs typeface="Calibri"/>
              <a:sym typeface="Calibri"/>
            </a:endParaRPr>
          </a:p>
        </p:txBody>
      </p:sp>
      <p:pic>
        <p:nvPicPr>
          <p:cNvPr id="573" name="Google Shape;573;p43"/>
          <p:cNvPicPr preferRelativeResize="0"/>
          <p:nvPr/>
        </p:nvPicPr>
        <p:blipFill>
          <a:blip r:embed="rId4">
            <a:alphaModFix/>
          </a:blip>
          <a:stretch>
            <a:fillRect/>
          </a:stretch>
        </p:blipFill>
        <p:spPr>
          <a:xfrm rot="1864670">
            <a:off x="7486645" y="486268"/>
            <a:ext cx="1319436" cy="1456140"/>
          </a:xfrm>
          <a:prstGeom prst="rect">
            <a:avLst/>
          </a:prstGeom>
          <a:noFill/>
          <a:ln>
            <a:noFill/>
          </a:ln>
        </p:spPr>
      </p:pic>
      <p:pic>
        <p:nvPicPr>
          <p:cNvPr id="574" name="Google Shape;574;p43"/>
          <p:cNvPicPr preferRelativeResize="0"/>
          <p:nvPr/>
        </p:nvPicPr>
        <p:blipFill>
          <a:blip r:embed="rId4">
            <a:alphaModFix/>
          </a:blip>
          <a:stretch>
            <a:fillRect/>
          </a:stretch>
        </p:blipFill>
        <p:spPr>
          <a:xfrm flipH="1" rot="-2257991">
            <a:off x="412911" y="662011"/>
            <a:ext cx="1244154" cy="1244154"/>
          </a:xfrm>
          <a:prstGeom prst="rect">
            <a:avLst/>
          </a:prstGeom>
          <a:noFill/>
          <a:ln>
            <a:noFill/>
          </a:ln>
        </p:spPr>
      </p:pic>
      <p:sp>
        <p:nvSpPr>
          <p:cNvPr id="575" name="Google Shape;575;p43"/>
          <p:cNvSpPr txBox="1"/>
          <p:nvPr>
            <p:ph type="title"/>
          </p:nvPr>
        </p:nvSpPr>
        <p:spPr>
          <a:xfrm>
            <a:off x="196400" y="187975"/>
            <a:ext cx="4205100" cy="5271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00">
                <a:solidFill>
                  <a:srgbClr val="0B7743"/>
                </a:solidFill>
              </a:rPr>
              <a:t>Parental Involvement</a:t>
            </a:r>
            <a:endParaRPr b="1" sz="2500">
              <a:solidFill>
                <a:srgbClr val="0B7743"/>
              </a:solidFill>
            </a:endParaRPr>
          </a:p>
        </p:txBody>
      </p:sp>
      <p:pic>
        <p:nvPicPr>
          <p:cNvPr id="576" name="Google Shape;576;p43" title="Slide 19 Parent Involvement 20260914-072722.mp3">
            <a:hlinkClick r:id="rId5"/>
          </p:cNvPr>
          <p:cNvPicPr preferRelativeResize="0"/>
          <p:nvPr/>
        </p:nvPicPr>
        <p:blipFill>
          <a:blip r:embed="rId6">
            <a:alphaModFix/>
          </a:blip>
          <a:stretch>
            <a:fillRect/>
          </a:stretch>
        </p:blipFill>
        <p:spPr>
          <a:xfrm>
            <a:off x="8358925" y="18797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44"/>
          <p:cNvPicPr preferRelativeResize="0"/>
          <p:nvPr/>
        </p:nvPicPr>
        <p:blipFill rotWithShape="1">
          <a:blip r:embed="rId3">
            <a:alphaModFix amt="7000"/>
          </a:blip>
          <a:srcRect b="47280" l="0" r="0" t="0"/>
          <a:stretch/>
        </p:blipFill>
        <p:spPr>
          <a:xfrm>
            <a:off x="2526050" y="2796425"/>
            <a:ext cx="4091925" cy="2157175"/>
          </a:xfrm>
          <a:prstGeom prst="rect">
            <a:avLst/>
          </a:prstGeom>
          <a:noFill/>
          <a:ln>
            <a:noFill/>
          </a:ln>
        </p:spPr>
      </p:pic>
      <p:sp>
        <p:nvSpPr>
          <p:cNvPr id="582" name="Google Shape;582;p44"/>
          <p:cNvSpPr txBox="1"/>
          <p:nvPr>
            <p:ph type="title"/>
          </p:nvPr>
        </p:nvSpPr>
        <p:spPr>
          <a:xfrm>
            <a:off x="215200" y="210600"/>
            <a:ext cx="6695700" cy="56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QR Codes: </a:t>
            </a:r>
            <a:r>
              <a:rPr b="1" lang="en" sz="2667"/>
              <a:t>Family Engagement</a:t>
            </a:r>
            <a:r>
              <a:rPr b="1" lang="en" sz="2444"/>
              <a:t> &amp; Compact</a:t>
            </a:r>
            <a:endParaRPr b="1" sz="2444"/>
          </a:p>
        </p:txBody>
      </p:sp>
      <p:pic>
        <p:nvPicPr>
          <p:cNvPr id="583" name="Google Shape;583;p44" title="QR Code for Parent Student Teacher Compact.png"/>
          <p:cNvPicPr preferRelativeResize="0"/>
          <p:nvPr/>
        </p:nvPicPr>
        <p:blipFill>
          <a:blip r:embed="rId4">
            <a:alphaModFix/>
          </a:blip>
          <a:stretch>
            <a:fillRect/>
          </a:stretch>
        </p:blipFill>
        <p:spPr>
          <a:xfrm>
            <a:off x="5982270" y="3336865"/>
            <a:ext cx="928624" cy="928625"/>
          </a:xfrm>
          <a:prstGeom prst="rect">
            <a:avLst/>
          </a:prstGeom>
          <a:noFill/>
          <a:ln>
            <a:noFill/>
          </a:ln>
        </p:spPr>
      </p:pic>
      <p:pic>
        <p:nvPicPr>
          <p:cNvPr id="584" name="Google Shape;584;p44" title="QR Code for Parent and Family Engagement Plan.png"/>
          <p:cNvPicPr preferRelativeResize="0"/>
          <p:nvPr/>
        </p:nvPicPr>
        <p:blipFill>
          <a:blip r:embed="rId5">
            <a:alphaModFix/>
          </a:blip>
          <a:stretch>
            <a:fillRect/>
          </a:stretch>
        </p:blipFill>
        <p:spPr>
          <a:xfrm>
            <a:off x="1955883" y="3045704"/>
            <a:ext cx="928624" cy="928624"/>
          </a:xfrm>
          <a:prstGeom prst="rect">
            <a:avLst/>
          </a:prstGeom>
          <a:noFill/>
          <a:ln>
            <a:noFill/>
          </a:ln>
        </p:spPr>
      </p:pic>
      <p:sp>
        <p:nvSpPr>
          <p:cNvPr id="585" name="Google Shape;585;p44"/>
          <p:cNvSpPr txBox="1"/>
          <p:nvPr/>
        </p:nvSpPr>
        <p:spPr>
          <a:xfrm>
            <a:off x="5435985" y="3431870"/>
            <a:ext cx="457670" cy="598456"/>
          </a:xfrm>
          <a:prstGeom prst="rect">
            <a:avLst/>
          </a:prstGeom>
          <a:noFill/>
          <a:ln>
            <a:noFill/>
          </a:ln>
        </p:spPr>
        <p:txBody>
          <a:bodyPr anchorCtr="0" anchor="t" bIns="70800" lIns="70800" spcFirstLastPara="1" rIns="70800" wrap="square" tIns="70800">
            <a:noAutofit/>
          </a:bodyPr>
          <a:lstStyle/>
          <a:p>
            <a:pPr indent="0" lvl="0" marL="0" rtl="0" algn="l">
              <a:spcBef>
                <a:spcPts val="0"/>
              </a:spcBef>
              <a:spcAft>
                <a:spcPts val="0"/>
              </a:spcAft>
              <a:buNone/>
            </a:pPr>
            <a:r>
              <a:rPr lang="en" sz="795">
                <a:solidFill>
                  <a:srgbClr val="FFFFFF"/>
                </a:solidFill>
              </a:rPr>
              <a:t>SCAN QR code</a:t>
            </a:r>
            <a:endParaRPr sz="795">
              <a:solidFill>
                <a:srgbClr val="FFFFFF"/>
              </a:solidFill>
            </a:endParaRPr>
          </a:p>
        </p:txBody>
      </p:sp>
      <p:sp>
        <p:nvSpPr>
          <p:cNvPr id="586" name="Google Shape;586;p44"/>
          <p:cNvSpPr txBox="1"/>
          <p:nvPr/>
        </p:nvSpPr>
        <p:spPr>
          <a:xfrm>
            <a:off x="5700500" y="775200"/>
            <a:ext cx="3231900" cy="190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latin typeface="Epilogue"/>
                <a:ea typeface="Epilogue"/>
                <a:cs typeface="Epilogue"/>
                <a:sym typeface="Epilogue"/>
              </a:rPr>
              <a:t>Parent-Student-Teacher</a:t>
            </a:r>
            <a:r>
              <a:rPr b="1" lang="en" sz="1200">
                <a:latin typeface="Epilogue"/>
                <a:ea typeface="Epilogue"/>
                <a:cs typeface="Epilogue"/>
                <a:sym typeface="Epilogue"/>
              </a:rPr>
              <a:t> Compact: </a:t>
            </a:r>
            <a:br>
              <a:rPr b="1" lang="en" sz="1200">
                <a:latin typeface="Epilogue"/>
                <a:ea typeface="Epilogue"/>
                <a:cs typeface="Epilogue"/>
                <a:sym typeface="Epilogue"/>
              </a:rPr>
            </a:br>
            <a:r>
              <a:rPr lang="en" sz="1200">
                <a:latin typeface="Epilogue"/>
                <a:ea typeface="Epilogue"/>
                <a:cs typeface="Epilogue"/>
                <a:sym typeface="Epilogue"/>
              </a:rPr>
              <a:t>A simple agreement showing how teachers, parents, and students all share the responsibility for everyday learning success.</a:t>
            </a:r>
            <a:endParaRPr sz="1200">
              <a:latin typeface="Epilogue"/>
              <a:ea typeface="Epilogue"/>
              <a:cs typeface="Epilogue"/>
              <a:sym typeface="Epilogue"/>
            </a:endParaRPr>
          </a:p>
          <a:p>
            <a:pPr indent="0" lvl="0" marL="0" rtl="0" algn="l">
              <a:lnSpc>
                <a:spcPct val="115000"/>
              </a:lnSpc>
              <a:spcBef>
                <a:spcPts val="0"/>
              </a:spcBef>
              <a:spcAft>
                <a:spcPts val="1000"/>
              </a:spcAft>
              <a:buNone/>
            </a:pPr>
            <a:r>
              <a:rPr lang="en" sz="1000">
                <a:solidFill>
                  <a:srgbClr val="0097A7"/>
                </a:solidFill>
                <a:uFill>
                  <a:noFill/>
                </a:uFill>
                <a:latin typeface="Epilogue"/>
                <a:ea typeface="Epilogue"/>
                <a:cs typeface="Epilogue"/>
                <a:sym typeface="Epilogue"/>
                <a:hlinkClick r:id="rId6">
                  <a:extLst>
                    <a:ext uri="{A12FA001-AC4F-418D-AE19-62706E023703}">
                      <ahyp:hlinkClr val="tx"/>
                    </a:ext>
                  </a:extLst>
                </a:hlinkClick>
              </a:rPr>
              <a:t>https://docs.google.com/document/d/1O25isIdYqtZtBU6QjVG3pr5cYPDJ2FXcRQz1CxO5s0M/edit?usp=sharing</a:t>
            </a:r>
            <a:endParaRPr sz="1000">
              <a:latin typeface="Epilogue"/>
              <a:ea typeface="Epilogue"/>
              <a:cs typeface="Epilogue"/>
              <a:sym typeface="Epilogue"/>
            </a:endParaRPr>
          </a:p>
        </p:txBody>
      </p:sp>
      <p:sp>
        <p:nvSpPr>
          <p:cNvPr id="587" name="Google Shape;587;p44"/>
          <p:cNvSpPr txBox="1"/>
          <p:nvPr/>
        </p:nvSpPr>
        <p:spPr>
          <a:xfrm>
            <a:off x="197100" y="775200"/>
            <a:ext cx="3231900" cy="190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latin typeface="Epilogue"/>
                <a:ea typeface="Epilogue"/>
                <a:cs typeface="Epilogue"/>
                <a:sym typeface="Epilogue"/>
              </a:rPr>
              <a:t>Parent &amp; Family Engagement Plan: </a:t>
            </a:r>
            <a:endParaRPr b="1" sz="1200">
              <a:latin typeface="Epilogue"/>
              <a:ea typeface="Epilogue"/>
              <a:cs typeface="Epilogue"/>
              <a:sym typeface="Epilogue"/>
            </a:endParaRPr>
          </a:p>
          <a:p>
            <a:pPr indent="0" lvl="0" marL="0" rtl="0" algn="l">
              <a:lnSpc>
                <a:spcPct val="115000"/>
              </a:lnSpc>
              <a:spcBef>
                <a:spcPts val="0"/>
              </a:spcBef>
              <a:spcAft>
                <a:spcPts val="0"/>
              </a:spcAft>
              <a:buNone/>
            </a:pPr>
            <a:r>
              <a:rPr lang="en" sz="1200">
                <a:latin typeface="Epilogue"/>
                <a:ea typeface="Epilogue"/>
                <a:cs typeface="Epilogue"/>
                <a:sym typeface="Epilogue"/>
              </a:rPr>
              <a:t>Our promise on how we will keep you informed, welcome you into the building, and support you.</a:t>
            </a:r>
            <a:endParaRPr sz="1200">
              <a:latin typeface="Epilogue"/>
              <a:ea typeface="Epilogue"/>
              <a:cs typeface="Epilogue"/>
              <a:sym typeface="Epilogue"/>
            </a:endParaRPr>
          </a:p>
          <a:p>
            <a:pPr indent="0" lvl="0" marL="0" rtl="0" algn="l">
              <a:lnSpc>
                <a:spcPct val="115000"/>
              </a:lnSpc>
              <a:spcBef>
                <a:spcPts val="0"/>
              </a:spcBef>
              <a:spcAft>
                <a:spcPts val="1000"/>
              </a:spcAft>
              <a:buNone/>
            </a:pPr>
            <a:r>
              <a:rPr lang="en" sz="1000">
                <a:solidFill>
                  <a:srgbClr val="0097A7"/>
                </a:solidFill>
                <a:uFill>
                  <a:noFill/>
                </a:uFill>
                <a:latin typeface="Epilogue"/>
                <a:ea typeface="Epilogue"/>
                <a:cs typeface="Epilogue"/>
                <a:sym typeface="Epilogue"/>
                <a:hlinkClick r:id="rId7">
                  <a:extLst>
                    <a:ext uri="{A12FA001-AC4F-418D-AE19-62706E023703}">
                      <ahyp:hlinkClr val="tx"/>
                    </a:ext>
                  </a:extLst>
                </a:hlinkClick>
              </a:rPr>
              <a:t>https://docs.google.com/document/d/1yFpidXaYdsoKe6VrjecezSR529darVseGDAKX11nO-A/edit?usp=sharing</a:t>
            </a:r>
            <a:endParaRPr sz="1000">
              <a:latin typeface="Epilogue"/>
              <a:ea typeface="Epilogue"/>
              <a:cs typeface="Epilogue"/>
              <a:sym typeface="Epilogue"/>
            </a:endParaRPr>
          </a:p>
        </p:txBody>
      </p:sp>
      <p:pic>
        <p:nvPicPr>
          <p:cNvPr id="588" name="Google Shape;588;p44"/>
          <p:cNvPicPr preferRelativeResize="0"/>
          <p:nvPr/>
        </p:nvPicPr>
        <p:blipFill rotWithShape="1">
          <a:blip r:embed="rId8">
            <a:alphaModFix/>
          </a:blip>
          <a:srcRect b="0" l="8762" r="9042" t="0"/>
          <a:stretch/>
        </p:blipFill>
        <p:spPr>
          <a:xfrm>
            <a:off x="331050" y="2336626"/>
            <a:ext cx="1500550" cy="2346770"/>
          </a:xfrm>
          <a:prstGeom prst="rect">
            <a:avLst/>
          </a:prstGeom>
          <a:no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pic>
        <p:nvPicPr>
          <p:cNvPr id="589" name="Google Shape;589;p44"/>
          <p:cNvPicPr preferRelativeResize="0"/>
          <p:nvPr/>
        </p:nvPicPr>
        <p:blipFill>
          <a:blip r:embed="rId9">
            <a:alphaModFix/>
          </a:blip>
          <a:stretch>
            <a:fillRect/>
          </a:stretch>
        </p:blipFill>
        <p:spPr>
          <a:xfrm>
            <a:off x="7196650" y="2529273"/>
            <a:ext cx="1660720" cy="2157174"/>
          </a:xfrm>
          <a:prstGeom prst="rect">
            <a:avLst/>
          </a:prstGeom>
          <a:no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pic>
        <p:nvPicPr>
          <p:cNvPr id="590" name="Google Shape;590;p44"/>
          <p:cNvPicPr preferRelativeResize="0"/>
          <p:nvPr/>
        </p:nvPicPr>
        <p:blipFill rotWithShape="1">
          <a:blip r:embed="rId3">
            <a:alphaModFix amt="97000"/>
          </a:blip>
          <a:srcRect b="0" l="0" r="0" t="0"/>
          <a:stretch/>
        </p:blipFill>
        <p:spPr>
          <a:xfrm>
            <a:off x="3531600" y="775200"/>
            <a:ext cx="2080800" cy="2080729"/>
          </a:xfrm>
          <a:prstGeom prst="rect">
            <a:avLst/>
          </a:prstGeom>
          <a:noFill/>
          <a:ln>
            <a:noFill/>
          </a:ln>
        </p:spPr>
      </p:pic>
      <p:grpSp>
        <p:nvGrpSpPr>
          <p:cNvPr id="591" name="Google Shape;591;p44"/>
          <p:cNvGrpSpPr/>
          <p:nvPr/>
        </p:nvGrpSpPr>
        <p:grpSpPr>
          <a:xfrm>
            <a:off x="1922854" y="2242151"/>
            <a:ext cx="658192" cy="756196"/>
            <a:chOff x="2571281" y="2067729"/>
            <a:chExt cx="658192" cy="756196"/>
          </a:xfrm>
        </p:grpSpPr>
        <p:grpSp>
          <p:nvGrpSpPr>
            <p:cNvPr id="592" name="Google Shape;592;p44"/>
            <p:cNvGrpSpPr/>
            <p:nvPr/>
          </p:nvGrpSpPr>
          <p:grpSpPr>
            <a:xfrm>
              <a:off x="2571281" y="2067729"/>
              <a:ext cx="628058" cy="705699"/>
              <a:chOff x="4163283" y="2654500"/>
              <a:chExt cx="1067218" cy="1199149"/>
            </a:xfrm>
          </p:grpSpPr>
          <p:pic>
            <p:nvPicPr>
              <p:cNvPr descr="Scan me sign. Identification code. Qr code icon. Smartphone symbol. Modern technology. Vector illustration. Stock image. (Provided by Getty Images)" id="593" name="Google Shape;593;p44"/>
              <p:cNvPicPr preferRelativeResize="0"/>
              <p:nvPr/>
            </p:nvPicPr>
            <p:blipFill rotWithShape="1">
              <a:blip r:embed="rId10">
                <a:alphaModFix/>
              </a:blip>
              <a:srcRect b="14962" l="12376" r="46151" t="15123"/>
              <a:stretch/>
            </p:blipFill>
            <p:spPr>
              <a:xfrm>
                <a:off x="4163283" y="2654500"/>
                <a:ext cx="1067218" cy="1199149"/>
              </a:xfrm>
              <a:prstGeom prst="rect">
                <a:avLst/>
              </a:prstGeom>
              <a:noFill/>
              <a:ln>
                <a:noFill/>
              </a:ln>
            </p:spPr>
          </p:pic>
          <p:sp>
            <p:nvSpPr>
              <p:cNvPr id="594" name="Google Shape;594;p44"/>
              <p:cNvSpPr txBox="1"/>
              <p:nvPr/>
            </p:nvSpPr>
            <p:spPr>
              <a:xfrm>
                <a:off x="4291050" y="2913075"/>
                <a:ext cx="591000" cy="772800"/>
              </a:xfrm>
              <a:prstGeom prst="rect">
                <a:avLst/>
              </a:prstGeom>
              <a:noFill/>
              <a:ln>
                <a:noFill/>
              </a:ln>
            </p:spPr>
            <p:txBody>
              <a:bodyPr anchorCtr="0" anchor="t" bIns="53800" lIns="53800" spcFirstLastPara="1" rIns="53800" wrap="square" tIns="53800">
                <a:noAutofit/>
              </a:bodyPr>
              <a:lstStyle/>
              <a:p>
                <a:pPr indent="0" lvl="0" marL="0" rtl="0" algn="l">
                  <a:spcBef>
                    <a:spcPts val="0"/>
                  </a:spcBef>
                  <a:spcAft>
                    <a:spcPts val="0"/>
                  </a:spcAft>
                  <a:buNone/>
                </a:pPr>
                <a:r>
                  <a:rPr lang="en" sz="604">
                    <a:solidFill>
                      <a:srgbClr val="FFFFFF"/>
                    </a:solidFill>
                  </a:rPr>
                  <a:t>SCAN QR code</a:t>
                </a:r>
                <a:endParaRPr sz="604">
                  <a:solidFill>
                    <a:srgbClr val="FFFFFF"/>
                  </a:solidFill>
                </a:endParaRPr>
              </a:p>
            </p:txBody>
          </p:sp>
        </p:grpSp>
        <p:cxnSp>
          <p:nvCxnSpPr>
            <p:cNvPr id="595" name="Google Shape;595;p44"/>
            <p:cNvCxnSpPr/>
            <p:nvPr/>
          </p:nvCxnSpPr>
          <p:spPr>
            <a:xfrm>
              <a:off x="3209832" y="2408125"/>
              <a:ext cx="600" cy="415800"/>
            </a:xfrm>
            <a:prstGeom prst="straightConnector1">
              <a:avLst/>
            </a:prstGeom>
            <a:noFill/>
            <a:ln cap="flat" cmpd="sng" w="28575">
              <a:solidFill>
                <a:srgbClr val="000000"/>
              </a:solidFill>
              <a:prstDash val="solid"/>
              <a:round/>
              <a:headEnd len="med" w="med" type="none"/>
              <a:tailEnd len="med" w="med" type="triangle"/>
            </a:ln>
          </p:spPr>
        </p:cxnSp>
        <p:sp>
          <p:nvSpPr>
            <p:cNvPr id="596" name="Google Shape;596;p44"/>
            <p:cNvSpPr/>
            <p:nvPr/>
          </p:nvSpPr>
          <p:spPr>
            <a:xfrm>
              <a:off x="3070350" y="2292150"/>
              <a:ext cx="129000" cy="214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7" name="Google Shape;597;p44"/>
            <p:cNvSpPr/>
            <p:nvPr/>
          </p:nvSpPr>
          <p:spPr>
            <a:xfrm>
              <a:off x="2979476" y="2399875"/>
              <a:ext cx="2499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8" name="Google Shape;598;p44"/>
            <p:cNvSpPr/>
            <p:nvPr/>
          </p:nvSpPr>
          <p:spPr>
            <a:xfrm rot="5400000">
              <a:off x="3077373" y="2513275"/>
              <a:ext cx="2655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grpSp>
        <p:nvGrpSpPr>
          <p:cNvPr id="599" name="Google Shape;599;p44"/>
          <p:cNvGrpSpPr/>
          <p:nvPr/>
        </p:nvGrpSpPr>
        <p:grpSpPr>
          <a:xfrm>
            <a:off x="5941604" y="2529277"/>
            <a:ext cx="658192" cy="756196"/>
            <a:chOff x="2571281" y="2067729"/>
            <a:chExt cx="658192" cy="756196"/>
          </a:xfrm>
        </p:grpSpPr>
        <p:grpSp>
          <p:nvGrpSpPr>
            <p:cNvPr id="600" name="Google Shape;600;p44"/>
            <p:cNvGrpSpPr/>
            <p:nvPr/>
          </p:nvGrpSpPr>
          <p:grpSpPr>
            <a:xfrm>
              <a:off x="2571281" y="2067729"/>
              <a:ext cx="628058" cy="705699"/>
              <a:chOff x="4163283" y="2654500"/>
              <a:chExt cx="1067218" cy="1199149"/>
            </a:xfrm>
          </p:grpSpPr>
          <p:pic>
            <p:nvPicPr>
              <p:cNvPr descr="Scan me sign. Identification code. Qr code icon. Smartphone symbol. Modern technology. Vector illustration. Stock image. (Provided by Getty Images)" id="601" name="Google Shape;601;p44"/>
              <p:cNvPicPr preferRelativeResize="0"/>
              <p:nvPr/>
            </p:nvPicPr>
            <p:blipFill rotWithShape="1">
              <a:blip r:embed="rId10">
                <a:alphaModFix/>
              </a:blip>
              <a:srcRect b="14962" l="12376" r="46151" t="15123"/>
              <a:stretch/>
            </p:blipFill>
            <p:spPr>
              <a:xfrm>
                <a:off x="4163283" y="2654500"/>
                <a:ext cx="1067218" cy="1199149"/>
              </a:xfrm>
              <a:prstGeom prst="rect">
                <a:avLst/>
              </a:prstGeom>
              <a:noFill/>
              <a:ln>
                <a:noFill/>
              </a:ln>
            </p:spPr>
          </p:pic>
          <p:sp>
            <p:nvSpPr>
              <p:cNvPr id="602" name="Google Shape;602;p44"/>
              <p:cNvSpPr txBox="1"/>
              <p:nvPr/>
            </p:nvSpPr>
            <p:spPr>
              <a:xfrm>
                <a:off x="4291050" y="2913075"/>
                <a:ext cx="591000" cy="772800"/>
              </a:xfrm>
              <a:prstGeom prst="rect">
                <a:avLst/>
              </a:prstGeom>
              <a:noFill/>
              <a:ln>
                <a:noFill/>
              </a:ln>
            </p:spPr>
            <p:txBody>
              <a:bodyPr anchorCtr="0" anchor="t" bIns="53800" lIns="53800" spcFirstLastPara="1" rIns="53800" wrap="square" tIns="53800">
                <a:noAutofit/>
              </a:bodyPr>
              <a:lstStyle/>
              <a:p>
                <a:pPr indent="0" lvl="0" marL="0" rtl="0" algn="l">
                  <a:spcBef>
                    <a:spcPts val="0"/>
                  </a:spcBef>
                  <a:spcAft>
                    <a:spcPts val="0"/>
                  </a:spcAft>
                  <a:buNone/>
                </a:pPr>
                <a:r>
                  <a:rPr lang="en" sz="604">
                    <a:solidFill>
                      <a:srgbClr val="FFFFFF"/>
                    </a:solidFill>
                  </a:rPr>
                  <a:t>SCAN QR code</a:t>
                </a:r>
                <a:endParaRPr sz="604">
                  <a:solidFill>
                    <a:srgbClr val="FFFFFF"/>
                  </a:solidFill>
                </a:endParaRPr>
              </a:p>
            </p:txBody>
          </p:sp>
        </p:grpSp>
        <p:cxnSp>
          <p:nvCxnSpPr>
            <p:cNvPr id="603" name="Google Shape;603;p44"/>
            <p:cNvCxnSpPr/>
            <p:nvPr/>
          </p:nvCxnSpPr>
          <p:spPr>
            <a:xfrm>
              <a:off x="3209832" y="2408125"/>
              <a:ext cx="600" cy="415800"/>
            </a:xfrm>
            <a:prstGeom prst="straightConnector1">
              <a:avLst/>
            </a:prstGeom>
            <a:noFill/>
            <a:ln cap="flat" cmpd="sng" w="28575">
              <a:solidFill>
                <a:srgbClr val="000000"/>
              </a:solidFill>
              <a:prstDash val="solid"/>
              <a:round/>
              <a:headEnd len="med" w="med" type="none"/>
              <a:tailEnd len="med" w="med" type="triangle"/>
            </a:ln>
          </p:spPr>
        </p:cxnSp>
        <p:sp>
          <p:nvSpPr>
            <p:cNvPr id="604" name="Google Shape;604;p44"/>
            <p:cNvSpPr/>
            <p:nvPr/>
          </p:nvSpPr>
          <p:spPr>
            <a:xfrm>
              <a:off x="3070350" y="2292150"/>
              <a:ext cx="129000" cy="214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5" name="Google Shape;605;p44"/>
            <p:cNvSpPr/>
            <p:nvPr/>
          </p:nvSpPr>
          <p:spPr>
            <a:xfrm>
              <a:off x="2979476" y="2399875"/>
              <a:ext cx="2499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6" name="Google Shape;606;p44"/>
            <p:cNvSpPr/>
            <p:nvPr/>
          </p:nvSpPr>
          <p:spPr>
            <a:xfrm rot="5400000">
              <a:off x="3077373" y="2513275"/>
              <a:ext cx="2655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sp>
        <p:nvSpPr>
          <p:cNvPr id="607" name="Google Shape;607;p44"/>
          <p:cNvSpPr txBox="1"/>
          <p:nvPr/>
        </p:nvSpPr>
        <p:spPr>
          <a:xfrm>
            <a:off x="3599100" y="3037425"/>
            <a:ext cx="1945800" cy="163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0B7743"/>
                </a:solidFill>
                <a:latin typeface="Nunito"/>
                <a:ea typeface="Nunito"/>
                <a:cs typeface="Nunito"/>
                <a:sym typeface="Nunito"/>
              </a:rPr>
              <a:t>Please review these documents and provide your suggestions and questions!</a:t>
            </a:r>
            <a:endParaRPr b="1">
              <a:solidFill>
                <a:srgbClr val="0B7743"/>
              </a:solidFill>
              <a:latin typeface="Nunito"/>
              <a:ea typeface="Nunito"/>
              <a:cs typeface="Nunito"/>
              <a:sym typeface="Nunito"/>
            </a:endParaRPr>
          </a:p>
          <a:p>
            <a:pPr indent="0" lvl="0" marL="0" rtl="0" algn="ctr">
              <a:spcBef>
                <a:spcPts val="0"/>
              </a:spcBef>
              <a:spcAft>
                <a:spcPts val="0"/>
              </a:spcAft>
              <a:buNone/>
            </a:pPr>
            <a:r>
              <a:t/>
            </a:r>
            <a:endParaRPr b="1">
              <a:solidFill>
                <a:srgbClr val="0B7743"/>
              </a:solidFill>
              <a:latin typeface="Nunito"/>
              <a:ea typeface="Nunito"/>
              <a:cs typeface="Nunito"/>
              <a:sym typeface="Nunito"/>
            </a:endParaRPr>
          </a:p>
          <a:p>
            <a:pPr indent="0" lvl="0" marL="0" rtl="0" algn="ctr">
              <a:spcBef>
                <a:spcPts val="0"/>
              </a:spcBef>
              <a:spcAft>
                <a:spcPts val="0"/>
              </a:spcAft>
              <a:buNone/>
            </a:pPr>
            <a:r>
              <a:rPr b="1" lang="en">
                <a:solidFill>
                  <a:srgbClr val="0B7743"/>
                </a:solidFill>
                <a:latin typeface="Nunito"/>
                <a:ea typeface="Nunito"/>
                <a:cs typeface="Nunito"/>
                <a:sym typeface="Nunito"/>
              </a:rPr>
              <a:t>Your </a:t>
            </a:r>
            <a:r>
              <a:rPr b="1" lang="en">
                <a:solidFill>
                  <a:srgbClr val="0B7743"/>
                </a:solidFill>
                <a:latin typeface="Nunito"/>
                <a:ea typeface="Nunito"/>
                <a:cs typeface="Nunito"/>
                <a:sym typeface="Nunito"/>
              </a:rPr>
              <a:t>input matters!</a:t>
            </a:r>
            <a:endParaRPr b="1">
              <a:solidFill>
                <a:srgbClr val="0B7743"/>
              </a:solidFill>
              <a:latin typeface="Nunito"/>
              <a:ea typeface="Nunito"/>
              <a:cs typeface="Nunito"/>
              <a:sym typeface="Nunito"/>
            </a:endParaRPr>
          </a:p>
        </p:txBody>
      </p:sp>
      <p:pic>
        <p:nvPicPr>
          <p:cNvPr id="608" name="Google Shape;608;p44" title="slide 20 QR code enga 20260911-145947.mp3">
            <a:hlinkClick r:id="rId11"/>
          </p:cNvPr>
          <p:cNvPicPr preferRelativeResize="0"/>
          <p:nvPr/>
        </p:nvPicPr>
        <p:blipFill>
          <a:blip r:embed="rId12">
            <a:alphaModFix/>
          </a:blip>
          <a:stretch>
            <a:fillRect/>
          </a:stretch>
        </p:blipFill>
        <p:spPr>
          <a:xfrm>
            <a:off x="8338050" y="210600"/>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45"/>
          <p:cNvSpPr/>
          <p:nvPr/>
        </p:nvSpPr>
        <p:spPr>
          <a:xfrm>
            <a:off x="2807725" y="2653800"/>
            <a:ext cx="1840800" cy="992700"/>
          </a:xfrm>
          <a:prstGeom prst="rect">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4" name="Google Shape;614;p45"/>
          <p:cNvSpPr txBox="1"/>
          <p:nvPr/>
        </p:nvSpPr>
        <p:spPr>
          <a:xfrm>
            <a:off x="4891575" y="775200"/>
            <a:ext cx="4059000" cy="92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Epilogue"/>
                <a:ea typeface="Epilogue"/>
                <a:cs typeface="Epilogue"/>
                <a:sym typeface="Epilogue"/>
              </a:rPr>
              <a:t>              See the </a:t>
            </a:r>
            <a:r>
              <a:rPr b="1" i="1" lang="en" sz="1200">
                <a:solidFill>
                  <a:srgbClr val="004800"/>
                </a:solidFill>
                <a:latin typeface="Epilogue"/>
                <a:ea typeface="Epilogue"/>
                <a:cs typeface="Epilogue"/>
                <a:sym typeface="Epilogue"/>
              </a:rPr>
              <a:t>Annual Title I Parent Slideshow </a:t>
            </a:r>
            <a:br>
              <a:rPr b="1" i="1" lang="en" sz="1200">
                <a:solidFill>
                  <a:srgbClr val="004800"/>
                </a:solidFill>
                <a:latin typeface="Epilogue"/>
                <a:ea typeface="Epilogue"/>
                <a:cs typeface="Epilogue"/>
                <a:sym typeface="Epilogue"/>
              </a:rPr>
            </a:br>
            <a:r>
              <a:rPr b="1" i="1" lang="en" sz="1200">
                <a:solidFill>
                  <a:srgbClr val="004800"/>
                </a:solidFill>
                <a:latin typeface="Epilogue"/>
                <a:ea typeface="Epilogue"/>
                <a:cs typeface="Epilogue"/>
                <a:sym typeface="Epilogue"/>
              </a:rPr>
              <a:t>              with audio recordings here</a:t>
            </a:r>
            <a:r>
              <a:rPr lang="en" sz="1200">
                <a:latin typeface="Epilogue"/>
                <a:ea typeface="Epilogue"/>
                <a:cs typeface="Epilogue"/>
                <a:sym typeface="Epilogue"/>
              </a:rPr>
              <a:t>: </a:t>
            </a:r>
            <a:endParaRPr sz="1200">
              <a:latin typeface="Epilogue"/>
              <a:ea typeface="Epilogue"/>
              <a:cs typeface="Epilogue"/>
              <a:sym typeface="Epilogue"/>
            </a:endParaRPr>
          </a:p>
          <a:p>
            <a:pPr indent="0" lvl="0" marL="0" rtl="0" algn="l">
              <a:lnSpc>
                <a:spcPct val="115000"/>
              </a:lnSpc>
              <a:spcBef>
                <a:spcPts val="0"/>
              </a:spcBef>
              <a:spcAft>
                <a:spcPts val="0"/>
              </a:spcAft>
              <a:buNone/>
            </a:pPr>
            <a:r>
              <a:rPr lang="en" sz="1000">
                <a:solidFill>
                  <a:srgbClr val="0097A7"/>
                </a:solidFill>
                <a:uFill>
                  <a:noFill/>
                </a:uFill>
                <a:latin typeface="Epilogue"/>
                <a:ea typeface="Epilogue"/>
                <a:cs typeface="Epilogue"/>
                <a:sym typeface="Epilogue"/>
                <a:hlinkClick r:id="rId3">
                  <a:extLst>
                    <a:ext uri="{A12FA001-AC4F-418D-AE19-62706E023703}">
                      <ahyp:hlinkClr val="tx"/>
                    </a:ext>
                  </a:extLst>
                </a:hlinkClick>
              </a:rPr>
              <a:t>https://docs.google.com/presentation/d/1kjlXKEmdHAN7tnyMB8aFYJnGyMcTfDM_YifbrQSBDXQ/edit?usp=sharing</a:t>
            </a:r>
            <a:endParaRPr sz="1000">
              <a:latin typeface="Epilogue"/>
              <a:ea typeface="Epilogue"/>
              <a:cs typeface="Epilogue"/>
              <a:sym typeface="Epilogue"/>
            </a:endParaRPr>
          </a:p>
          <a:p>
            <a:pPr indent="0" lvl="0" marL="0" rtl="0" algn="l">
              <a:lnSpc>
                <a:spcPct val="115000"/>
              </a:lnSpc>
              <a:spcBef>
                <a:spcPts val="1000"/>
              </a:spcBef>
              <a:spcAft>
                <a:spcPts val="0"/>
              </a:spcAft>
              <a:buNone/>
            </a:pPr>
            <a:r>
              <a:t/>
            </a:r>
            <a:endParaRPr sz="1000">
              <a:latin typeface="Epilogue"/>
              <a:ea typeface="Epilogue"/>
              <a:cs typeface="Epilogue"/>
              <a:sym typeface="Epilogue"/>
            </a:endParaRPr>
          </a:p>
          <a:p>
            <a:pPr indent="0" lvl="0" marL="0" rtl="0" algn="l">
              <a:spcBef>
                <a:spcPts val="1000"/>
              </a:spcBef>
              <a:spcAft>
                <a:spcPts val="0"/>
              </a:spcAft>
              <a:buNone/>
            </a:pPr>
            <a:r>
              <a:t/>
            </a:r>
            <a:endParaRPr sz="1300">
              <a:solidFill>
                <a:schemeClr val="dk2"/>
              </a:solidFill>
              <a:latin typeface="Calibri"/>
              <a:ea typeface="Calibri"/>
              <a:cs typeface="Calibri"/>
              <a:sym typeface="Calibri"/>
            </a:endParaRPr>
          </a:p>
        </p:txBody>
      </p:sp>
      <p:pic>
        <p:nvPicPr>
          <p:cNvPr id="615" name="Google Shape;615;p45" title="QR Code for slideshow.png"/>
          <p:cNvPicPr preferRelativeResize="0"/>
          <p:nvPr/>
        </p:nvPicPr>
        <p:blipFill>
          <a:blip r:embed="rId4">
            <a:alphaModFix/>
          </a:blip>
          <a:stretch>
            <a:fillRect/>
          </a:stretch>
        </p:blipFill>
        <p:spPr>
          <a:xfrm>
            <a:off x="7723436" y="1819701"/>
            <a:ext cx="928624" cy="928607"/>
          </a:xfrm>
          <a:prstGeom prst="rect">
            <a:avLst/>
          </a:prstGeom>
          <a:noFill/>
          <a:ln>
            <a:noFill/>
          </a:ln>
        </p:spPr>
      </p:pic>
      <p:pic>
        <p:nvPicPr>
          <p:cNvPr id="616" name="Google Shape;616;p45" title="QR Code for Input Title I.png"/>
          <p:cNvPicPr preferRelativeResize="0"/>
          <p:nvPr/>
        </p:nvPicPr>
        <p:blipFill>
          <a:blip r:embed="rId5">
            <a:alphaModFix/>
          </a:blip>
          <a:stretch>
            <a:fillRect/>
          </a:stretch>
        </p:blipFill>
        <p:spPr>
          <a:xfrm>
            <a:off x="3508602" y="1600200"/>
            <a:ext cx="928624" cy="928624"/>
          </a:xfrm>
          <a:prstGeom prst="rect">
            <a:avLst/>
          </a:prstGeom>
          <a:noFill/>
          <a:ln>
            <a:noFill/>
          </a:ln>
        </p:spPr>
      </p:pic>
      <p:grpSp>
        <p:nvGrpSpPr>
          <p:cNvPr id="617" name="Google Shape;617;p45"/>
          <p:cNvGrpSpPr/>
          <p:nvPr/>
        </p:nvGrpSpPr>
        <p:grpSpPr>
          <a:xfrm>
            <a:off x="6810393" y="1819681"/>
            <a:ext cx="826454" cy="928621"/>
            <a:chOff x="4163283" y="2654500"/>
            <a:chExt cx="1067218" cy="1199149"/>
          </a:xfrm>
        </p:grpSpPr>
        <p:pic>
          <p:nvPicPr>
            <p:cNvPr descr="Scan me sign. Identification code. Qr code icon. Smartphone symbol. Modern technology. Vector illustration. Stock image. (Provided by Getty Images)" id="618" name="Google Shape;618;p45"/>
            <p:cNvPicPr preferRelativeResize="0"/>
            <p:nvPr/>
          </p:nvPicPr>
          <p:blipFill rotWithShape="1">
            <a:blip r:embed="rId6">
              <a:alphaModFix/>
            </a:blip>
            <a:srcRect b="14962" l="12376" r="46151" t="15123"/>
            <a:stretch/>
          </p:blipFill>
          <p:spPr>
            <a:xfrm>
              <a:off x="4163283" y="2654500"/>
              <a:ext cx="1067218" cy="1199149"/>
            </a:xfrm>
            <a:prstGeom prst="rect">
              <a:avLst/>
            </a:prstGeom>
            <a:noFill/>
            <a:ln>
              <a:noFill/>
            </a:ln>
          </p:spPr>
        </p:pic>
        <p:sp>
          <p:nvSpPr>
            <p:cNvPr id="619" name="Google Shape;619;p45"/>
            <p:cNvSpPr txBox="1"/>
            <p:nvPr/>
          </p:nvSpPr>
          <p:spPr>
            <a:xfrm>
              <a:off x="4291050" y="2913075"/>
              <a:ext cx="591000" cy="772800"/>
            </a:xfrm>
            <a:prstGeom prst="rect">
              <a:avLst/>
            </a:prstGeom>
            <a:noFill/>
            <a:ln>
              <a:noFill/>
            </a:ln>
          </p:spPr>
          <p:txBody>
            <a:bodyPr anchorCtr="0" anchor="t" bIns="70800" lIns="70800" spcFirstLastPara="1" rIns="70800" wrap="square" tIns="70800">
              <a:noAutofit/>
            </a:bodyPr>
            <a:lstStyle/>
            <a:p>
              <a:pPr indent="0" lvl="0" marL="0" rtl="0" algn="l">
                <a:spcBef>
                  <a:spcPts val="0"/>
                </a:spcBef>
                <a:spcAft>
                  <a:spcPts val="0"/>
                </a:spcAft>
                <a:buNone/>
              </a:pPr>
              <a:r>
                <a:rPr lang="en" sz="795">
                  <a:solidFill>
                    <a:srgbClr val="FFFFFF"/>
                  </a:solidFill>
                </a:rPr>
                <a:t>SCAN QR code</a:t>
              </a:r>
              <a:endParaRPr sz="795">
                <a:solidFill>
                  <a:srgbClr val="FFFFFF"/>
                </a:solidFill>
              </a:endParaRPr>
            </a:p>
          </p:txBody>
        </p:sp>
      </p:grpSp>
      <p:sp>
        <p:nvSpPr>
          <p:cNvPr id="620" name="Google Shape;620;p45"/>
          <p:cNvSpPr txBox="1"/>
          <p:nvPr>
            <p:ph type="title"/>
          </p:nvPr>
        </p:nvSpPr>
        <p:spPr>
          <a:xfrm>
            <a:off x="215200" y="210600"/>
            <a:ext cx="8727600" cy="56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QR Codes: </a:t>
            </a:r>
            <a:r>
              <a:rPr b="1" lang="en" sz="2667"/>
              <a:t>Input &amp; Feedback form &amp; Slideshow </a:t>
            </a:r>
            <a:endParaRPr b="1" sz="2667"/>
          </a:p>
        </p:txBody>
      </p:sp>
      <p:grpSp>
        <p:nvGrpSpPr>
          <p:cNvPr id="621" name="Google Shape;621;p45"/>
          <p:cNvGrpSpPr/>
          <p:nvPr/>
        </p:nvGrpSpPr>
        <p:grpSpPr>
          <a:xfrm>
            <a:off x="4959054" y="900273"/>
            <a:ext cx="521358" cy="339318"/>
            <a:chOff x="5574102" y="-33375"/>
            <a:chExt cx="731525" cy="476102"/>
          </a:xfrm>
        </p:grpSpPr>
        <p:pic>
          <p:nvPicPr>
            <p:cNvPr id="622" name="Google Shape;622;p45" title="49151.jpg"/>
            <p:cNvPicPr preferRelativeResize="0"/>
            <p:nvPr/>
          </p:nvPicPr>
          <p:blipFill rotWithShape="1">
            <a:blip r:embed="rId7">
              <a:alphaModFix/>
            </a:blip>
            <a:srcRect b="17905" l="6906" r="6009" t="17963"/>
            <a:stretch/>
          </p:blipFill>
          <p:spPr>
            <a:xfrm>
              <a:off x="5574102" y="-33375"/>
              <a:ext cx="731525" cy="476102"/>
            </a:xfrm>
            <a:prstGeom prst="rect">
              <a:avLst/>
            </a:prstGeom>
            <a:noFill/>
            <a:ln>
              <a:noFill/>
            </a:ln>
          </p:spPr>
        </p:pic>
        <p:sp>
          <p:nvSpPr>
            <p:cNvPr id="623" name="Google Shape;623;p45"/>
            <p:cNvSpPr/>
            <p:nvPr/>
          </p:nvSpPr>
          <p:spPr>
            <a:xfrm>
              <a:off x="5760000" y="39300"/>
              <a:ext cx="335400" cy="257100"/>
            </a:xfrm>
            <a:prstGeom prst="rect">
              <a:avLst/>
            </a:prstGeom>
            <a:solidFill>
              <a:srgbClr val="DC4641"/>
            </a:solidFill>
            <a:ln cap="flat" cmpd="sng" w="6800">
              <a:solidFill>
                <a:srgbClr val="000000"/>
              </a:solidFill>
              <a:prstDash val="solid"/>
              <a:round/>
              <a:headEnd len="sm" w="sm" type="none"/>
              <a:tailEnd len="sm" w="sm" type="none"/>
            </a:ln>
          </p:spPr>
          <p:txBody>
            <a:bodyPr anchorCtr="0" anchor="ctr" bIns="65150" lIns="65150" spcFirstLastPara="1" rIns="65150" wrap="square" tIns="65150">
              <a:noAutofit/>
            </a:bodyPr>
            <a:lstStyle/>
            <a:p>
              <a:pPr indent="0" lvl="0" marL="0" rtl="0" algn="ctr">
                <a:spcBef>
                  <a:spcPts val="0"/>
                </a:spcBef>
                <a:spcAft>
                  <a:spcPts val="0"/>
                </a:spcAft>
                <a:buNone/>
              </a:pPr>
              <a:r>
                <a:t/>
              </a:r>
              <a:endParaRPr sz="998"/>
            </a:p>
          </p:txBody>
        </p:sp>
        <p:sp>
          <p:nvSpPr>
            <p:cNvPr id="624" name="Google Shape;624;p45"/>
            <p:cNvSpPr/>
            <p:nvPr/>
          </p:nvSpPr>
          <p:spPr>
            <a:xfrm>
              <a:off x="5819400" y="57301"/>
              <a:ext cx="216600" cy="221100"/>
            </a:xfrm>
            <a:prstGeom prst="ellipse">
              <a:avLst/>
            </a:prstGeom>
            <a:solidFill>
              <a:srgbClr val="FFFFFF"/>
            </a:solidFill>
            <a:ln cap="flat" cmpd="sng" w="6800">
              <a:solidFill>
                <a:srgbClr val="000000"/>
              </a:solidFill>
              <a:prstDash val="solid"/>
              <a:round/>
              <a:headEnd len="sm" w="sm" type="none"/>
              <a:tailEnd len="sm" w="sm" type="none"/>
            </a:ln>
          </p:spPr>
          <p:txBody>
            <a:bodyPr anchorCtr="0" anchor="ctr" bIns="85525" lIns="85525" spcFirstLastPara="1" rIns="85525" wrap="square" tIns="85525">
              <a:noAutofit/>
            </a:bodyPr>
            <a:lstStyle/>
            <a:p>
              <a:pPr indent="0" lvl="0" marL="0" rtl="0" algn="ctr">
                <a:spcBef>
                  <a:spcPts val="0"/>
                </a:spcBef>
                <a:spcAft>
                  <a:spcPts val="0"/>
                </a:spcAft>
                <a:buNone/>
              </a:pPr>
              <a:r>
                <a:t/>
              </a:r>
              <a:endParaRPr sz="1310"/>
            </a:p>
          </p:txBody>
        </p:sp>
        <p:sp>
          <p:nvSpPr>
            <p:cNvPr id="625" name="Google Shape;625;p45"/>
            <p:cNvSpPr/>
            <p:nvPr/>
          </p:nvSpPr>
          <p:spPr>
            <a:xfrm rot="5400000">
              <a:off x="5879527" y="111535"/>
              <a:ext cx="124800" cy="108900"/>
            </a:xfrm>
            <a:prstGeom prst="triangle">
              <a:avLst>
                <a:gd fmla="val 50000" name="adj"/>
              </a:avLst>
            </a:prstGeom>
            <a:solidFill>
              <a:srgbClr val="FF0000"/>
            </a:solidFill>
            <a:ln cap="flat" cmpd="sng" w="6800">
              <a:solidFill>
                <a:srgbClr val="000000"/>
              </a:solidFill>
              <a:prstDash val="solid"/>
              <a:round/>
              <a:headEnd len="sm" w="sm" type="none"/>
              <a:tailEnd len="sm" w="sm" type="none"/>
            </a:ln>
          </p:spPr>
          <p:txBody>
            <a:bodyPr anchorCtr="0" anchor="ctr" bIns="85525" lIns="85525" spcFirstLastPara="1" rIns="85525" wrap="square" tIns="85525">
              <a:noAutofit/>
            </a:bodyPr>
            <a:lstStyle/>
            <a:p>
              <a:pPr indent="0" lvl="0" marL="0" rtl="0" algn="ctr">
                <a:spcBef>
                  <a:spcPts val="0"/>
                </a:spcBef>
                <a:spcAft>
                  <a:spcPts val="0"/>
                </a:spcAft>
                <a:buNone/>
              </a:pPr>
              <a:r>
                <a:t/>
              </a:r>
              <a:endParaRPr sz="1310"/>
            </a:p>
          </p:txBody>
        </p:sp>
      </p:grpSp>
      <p:sp>
        <p:nvSpPr>
          <p:cNvPr id="626" name="Google Shape;626;p45"/>
          <p:cNvSpPr txBox="1"/>
          <p:nvPr/>
        </p:nvSpPr>
        <p:spPr>
          <a:xfrm>
            <a:off x="215200" y="801025"/>
            <a:ext cx="4433400" cy="1161300"/>
          </a:xfrm>
          <a:prstGeom prst="rect">
            <a:avLst/>
          </a:prstGeom>
          <a:no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highlight>
                  <a:srgbClr val="C1F5D1"/>
                </a:highlight>
                <a:latin typeface="Epilogue"/>
                <a:ea typeface="Epilogue"/>
                <a:cs typeface="Epilogue"/>
                <a:sym typeface="Epilogue"/>
              </a:rPr>
              <a:t>WE WANT YOUR INPUT! </a:t>
            </a:r>
            <a:r>
              <a:rPr lang="en" sz="1200">
                <a:latin typeface="Epilogue"/>
                <a:ea typeface="Epilogue"/>
                <a:cs typeface="Epilogue"/>
                <a:sym typeface="Epilogue"/>
              </a:rPr>
              <a:t>Please f</a:t>
            </a:r>
            <a:r>
              <a:rPr lang="en" sz="1200">
                <a:latin typeface="Epilogue"/>
                <a:ea typeface="Epilogue"/>
                <a:cs typeface="Epilogue"/>
                <a:sym typeface="Epilogue"/>
              </a:rPr>
              <a:t>ill out the </a:t>
            </a:r>
            <a:r>
              <a:rPr b="1" i="1" lang="en" sz="1200">
                <a:solidFill>
                  <a:srgbClr val="004800"/>
                </a:solidFill>
                <a:latin typeface="Epilogue"/>
                <a:ea typeface="Epilogue"/>
                <a:cs typeface="Epilogue"/>
                <a:sym typeface="Epilogue"/>
              </a:rPr>
              <a:t>digital sign-in and feedback form</a:t>
            </a:r>
            <a:r>
              <a:rPr lang="en" sz="1200">
                <a:latin typeface="Epilogue"/>
                <a:ea typeface="Epilogue"/>
                <a:cs typeface="Epilogue"/>
                <a:sym typeface="Epilogue"/>
              </a:rPr>
              <a:t>. This counts as your official attendance and lets you give your input and feedback! </a:t>
            </a:r>
            <a:r>
              <a:rPr lang="en" sz="1000">
                <a:solidFill>
                  <a:srgbClr val="0097A7"/>
                </a:solidFill>
                <a:uFill>
                  <a:noFill/>
                </a:uFill>
                <a:latin typeface="Epilogue"/>
                <a:ea typeface="Epilogue"/>
                <a:cs typeface="Epilogue"/>
                <a:sym typeface="Epilogue"/>
                <a:hlinkClick r:id="rId8">
                  <a:extLst>
                    <a:ext uri="{A12FA001-AC4F-418D-AE19-62706E023703}">
                      <ahyp:hlinkClr val="tx"/>
                    </a:ext>
                  </a:extLst>
                </a:hlinkClick>
              </a:rPr>
              <a:t>https://forms.gle/7TRLGvetCyJFjQZG7</a:t>
            </a:r>
            <a:endParaRPr sz="1100">
              <a:solidFill>
                <a:schemeClr val="dk2"/>
              </a:solidFill>
              <a:latin typeface="Calibri"/>
              <a:ea typeface="Calibri"/>
              <a:cs typeface="Calibri"/>
              <a:sym typeface="Calibri"/>
            </a:endParaRPr>
          </a:p>
        </p:txBody>
      </p:sp>
      <p:pic>
        <p:nvPicPr>
          <p:cNvPr id="627" name="Google Shape;627;p45"/>
          <p:cNvPicPr preferRelativeResize="0"/>
          <p:nvPr/>
        </p:nvPicPr>
        <p:blipFill rotWithShape="1">
          <a:blip r:embed="rId9">
            <a:alphaModFix/>
          </a:blip>
          <a:srcRect b="4963" l="2831" r="2481" t="4972"/>
          <a:stretch/>
        </p:blipFill>
        <p:spPr>
          <a:xfrm>
            <a:off x="5212600" y="2912825"/>
            <a:ext cx="3416949" cy="1835575"/>
          </a:xfrm>
          <a:prstGeom prst="rect">
            <a:avLst/>
          </a:prstGeom>
          <a:noFill/>
          <a:ln cap="flat" cmpd="sng" w="19050">
            <a:solidFill>
              <a:srgbClr val="666666"/>
            </a:solidFill>
            <a:prstDash val="solid"/>
            <a:round/>
            <a:headEnd len="sm" w="sm" type="none"/>
            <a:tailEnd len="sm" w="sm" type="none"/>
          </a:ln>
          <a:effectLst>
            <a:outerShdw blurRad="71438" rotWithShape="0" algn="bl" dir="8100000" dist="85725">
              <a:srgbClr val="000000">
                <a:alpha val="85000"/>
              </a:srgbClr>
            </a:outerShdw>
          </a:effectLst>
        </p:spPr>
      </p:pic>
      <p:sp>
        <p:nvSpPr>
          <p:cNvPr id="628" name="Google Shape;628;p45"/>
          <p:cNvSpPr txBox="1"/>
          <p:nvPr/>
        </p:nvSpPr>
        <p:spPr>
          <a:xfrm>
            <a:off x="2878300" y="3755225"/>
            <a:ext cx="1770300" cy="992700"/>
          </a:xfrm>
          <a:prstGeom prst="rect">
            <a:avLst/>
          </a:prstGeom>
          <a:solidFill>
            <a:srgbClr val="FFFFC4"/>
          </a:solidFill>
          <a:ln cap="flat" cmpd="sng" w="9525">
            <a:solidFill>
              <a:srgbClr val="FACF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t" bIns="45700" lIns="91425" spcFirstLastPara="1" rIns="91425" wrap="square" tIns="45700">
            <a:noAutofit/>
          </a:bodyPr>
          <a:lstStyle/>
          <a:p>
            <a:pPr indent="0" lvl="0" marL="0" rtl="0" algn="l">
              <a:spcBef>
                <a:spcPts val="0"/>
              </a:spcBef>
              <a:spcAft>
                <a:spcPts val="0"/>
              </a:spcAft>
              <a:buNone/>
            </a:pPr>
            <a:r>
              <a:rPr lang="en" sz="1000">
                <a:solidFill>
                  <a:schemeClr val="dk2"/>
                </a:solidFill>
                <a:latin typeface="Calibri"/>
                <a:ea typeface="Calibri"/>
                <a:cs typeface="Calibri"/>
                <a:sym typeface="Calibri"/>
              </a:rPr>
              <a:t>Gathering input is one part of the requirements from </a:t>
            </a:r>
            <a:r>
              <a:rPr lang="en" sz="1000">
                <a:solidFill>
                  <a:schemeClr val="dk2"/>
                </a:solidFill>
                <a:latin typeface="Calibri"/>
                <a:ea typeface="Calibri"/>
                <a:cs typeface="Calibri"/>
                <a:sym typeface="Calibri"/>
              </a:rPr>
              <a:t>the</a:t>
            </a:r>
            <a:r>
              <a:rPr lang="en" sz="1000">
                <a:solidFill>
                  <a:schemeClr val="dk2"/>
                </a:solidFill>
                <a:latin typeface="Calibri"/>
                <a:ea typeface="Calibri"/>
                <a:cs typeface="Calibri"/>
                <a:sym typeface="Calibri"/>
              </a:rPr>
              <a:t> State of Michigan to show a partnership between the school, families, and the community.</a:t>
            </a:r>
            <a:endParaRPr sz="1000">
              <a:solidFill>
                <a:schemeClr val="dk2"/>
              </a:solidFill>
              <a:latin typeface="Calibri"/>
              <a:ea typeface="Calibri"/>
              <a:cs typeface="Calibri"/>
              <a:sym typeface="Calibri"/>
            </a:endParaRPr>
          </a:p>
        </p:txBody>
      </p:sp>
      <p:pic>
        <p:nvPicPr>
          <p:cNvPr id="629" name="Google Shape;629;p45"/>
          <p:cNvPicPr preferRelativeResize="0"/>
          <p:nvPr/>
        </p:nvPicPr>
        <p:blipFill>
          <a:blip r:embed="rId10">
            <a:alphaModFix/>
          </a:blip>
          <a:stretch>
            <a:fillRect/>
          </a:stretch>
        </p:blipFill>
        <p:spPr>
          <a:xfrm>
            <a:off x="321029" y="2004150"/>
            <a:ext cx="2421400" cy="2744249"/>
          </a:xfrm>
          <a:prstGeom prst="rect">
            <a:avLst/>
          </a:prstGeom>
          <a:no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sp>
        <p:nvSpPr>
          <p:cNvPr id="630" name="Google Shape;630;p45"/>
          <p:cNvSpPr txBox="1"/>
          <p:nvPr/>
        </p:nvSpPr>
        <p:spPr>
          <a:xfrm rot="1917">
            <a:off x="6712925" y="2968825"/>
            <a:ext cx="1614000" cy="181800"/>
          </a:xfrm>
          <a:prstGeom prst="rect">
            <a:avLst/>
          </a:prstGeom>
          <a:solidFill>
            <a:srgbClr val="FFFFFF"/>
          </a:solidFill>
          <a:ln>
            <a:noFill/>
          </a:ln>
        </p:spPr>
        <p:txBody>
          <a:bodyPr anchorCtr="0" anchor="ctr" bIns="0" lIns="0" spcFirstLastPara="1" rIns="0" wrap="square" tIns="0">
            <a:noAutofit/>
          </a:bodyPr>
          <a:lstStyle/>
          <a:p>
            <a:pPr indent="0" lvl="0" marL="0" rtl="0" algn="r">
              <a:spcBef>
                <a:spcPts val="0"/>
              </a:spcBef>
              <a:spcAft>
                <a:spcPts val="0"/>
              </a:spcAft>
              <a:buNone/>
            </a:pPr>
            <a:r>
              <a:rPr b="1" lang="en" sz="1000">
                <a:solidFill>
                  <a:srgbClr val="DC4641"/>
                </a:solidFill>
                <a:latin typeface="Calibri"/>
                <a:ea typeface="Calibri"/>
                <a:cs typeface="Calibri"/>
                <a:sym typeface="Calibri"/>
              </a:rPr>
              <a:t>Click speaker for recording → </a:t>
            </a:r>
            <a:endParaRPr b="1" sz="600">
              <a:solidFill>
                <a:srgbClr val="DC4641"/>
              </a:solidFill>
              <a:latin typeface="Calibri"/>
              <a:ea typeface="Calibri"/>
              <a:cs typeface="Calibri"/>
              <a:sym typeface="Calibri"/>
            </a:endParaRPr>
          </a:p>
        </p:txBody>
      </p:sp>
      <p:sp>
        <p:nvSpPr>
          <p:cNvPr id="631" name="Google Shape;631;p45"/>
          <p:cNvSpPr txBox="1"/>
          <p:nvPr/>
        </p:nvSpPr>
        <p:spPr>
          <a:xfrm>
            <a:off x="2807725" y="2658475"/>
            <a:ext cx="1226400" cy="995100"/>
          </a:xfrm>
          <a:prstGeom prst="rect">
            <a:avLst/>
          </a:prstGeom>
          <a:noFill/>
          <a:ln>
            <a:noFill/>
          </a:ln>
        </p:spPr>
        <p:txBody>
          <a:bodyPr anchorCtr="0" anchor="t" bIns="45700" lIns="45700" spcFirstLastPara="1" rIns="45700" wrap="square" tIns="45700">
            <a:noAutofit/>
          </a:bodyPr>
          <a:lstStyle/>
          <a:p>
            <a:pPr indent="0" lvl="0" marL="0" rtl="0" algn="l">
              <a:spcBef>
                <a:spcPts val="0"/>
              </a:spcBef>
              <a:spcAft>
                <a:spcPts val="0"/>
              </a:spcAft>
              <a:buNone/>
            </a:pPr>
            <a:r>
              <a:rPr lang="en" sz="800">
                <a:latin typeface="Epilogue"/>
                <a:ea typeface="Epilogue"/>
                <a:cs typeface="Epilogue"/>
                <a:sym typeface="Epilogue"/>
              </a:rPr>
              <a:t>Print a </a:t>
            </a:r>
            <a:r>
              <a:rPr lang="en" sz="800">
                <a:latin typeface="Epilogue"/>
                <a:ea typeface="Epilogue"/>
                <a:cs typeface="Epilogue"/>
                <a:sym typeface="Epilogue"/>
              </a:rPr>
              <a:t>physical</a:t>
            </a:r>
            <a:r>
              <a:rPr lang="en" sz="800">
                <a:latin typeface="Epilogue"/>
                <a:ea typeface="Epilogue"/>
                <a:cs typeface="Epilogue"/>
                <a:sym typeface="Epilogue"/>
              </a:rPr>
              <a:t> copy of the Input Form: </a:t>
            </a:r>
            <a:r>
              <a:rPr lang="en" sz="800">
                <a:solidFill>
                  <a:srgbClr val="0097A7"/>
                </a:solidFill>
                <a:uFill>
                  <a:noFill/>
                </a:uFill>
                <a:latin typeface="Epilogue"/>
                <a:ea typeface="Epilogue"/>
                <a:cs typeface="Epilogue"/>
                <a:sym typeface="Epilogue"/>
                <a:hlinkClick r:id="rId11">
                  <a:extLst>
                    <a:ext uri="{A12FA001-AC4F-418D-AE19-62706E023703}">
                      <ahyp:hlinkClr val="tx"/>
                    </a:ext>
                  </a:extLst>
                </a:hlinkClick>
              </a:rPr>
              <a:t>https://docs.google.com/document/d/1Pa58de3MLTKJVNno5ht9k7dvNytXYijBfYvhxdCiFt0/edit?usp=sharing</a:t>
            </a:r>
            <a:endParaRPr sz="800">
              <a:solidFill>
                <a:srgbClr val="0097A7"/>
              </a:solidFill>
              <a:latin typeface="Epilogue"/>
              <a:ea typeface="Epilogue"/>
              <a:cs typeface="Epilogue"/>
              <a:sym typeface="Epilogue"/>
            </a:endParaRPr>
          </a:p>
          <a:p>
            <a:pPr indent="0" lvl="0" marL="0" rtl="0" algn="l">
              <a:spcBef>
                <a:spcPts val="0"/>
              </a:spcBef>
              <a:spcAft>
                <a:spcPts val="0"/>
              </a:spcAft>
              <a:buNone/>
            </a:pPr>
            <a:r>
              <a:t/>
            </a:r>
            <a:endParaRPr sz="800">
              <a:solidFill>
                <a:srgbClr val="0097A7"/>
              </a:solidFill>
              <a:latin typeface="Epilogue"/>
              <a:ea typeface="Epilogue"/>
              <a:cs typeface="Epilogue"/>
              <a:sym typeface="Epilogue"/>
            </a:endParaRPr>
          </a:p>
        </p:txBody>
      </p:sp>
      <p:pic>
        <p:nvPicPr>
          <p:cNvPr id="632" name="Google Shape;632;p45" title="QR for Printable Input Form.png"/>
          <p:cNvPicPr preferRelativeResize="0"/>
          <p:nvPr/>
        </p:nvPicPr>
        <p:blipFill>
          <a:blip r:embed="rId12">
            <a:alphaModFix/>
          </a:blip>
          <a:stretch>
            <a:fillRect/>
          </a:stretch>
        </p:blipFill>
        <p:spPr>
          <a:xfrm>
            <a:off x="4034125" y="2845974"/>
            <a:ext cx="592375" cy="592352"/>
          </a:xfrm>
          <a:prstGeom prst="rect">
            <a:avLst/>
          </a:prstGeom>
          <a:noFill/>
          <a:ln>
            <a:noFill/>
          </a:ln>
        </p:spPr>
      </p:pic>
      <p:grpSp>
        <p:nvGrpSpPr>
          <p:cNvPr id="633" name="Google Shape;633;p45"/>
          <p:cNvGrpSpPr/>
          <p:nvPr/>
        </p:nvGrpSpPr>
        <p:grpSpPr>
          <a:xfrm>
            <a:off x="2807717" y="1715624"/>
            <a:ext cx="621014" cy="697785"/>
            <a:chOff x="4163283" y="2654500"/>
            <a:chExt cx="1067218" cy="1199149"/>
          </a:xfrm>
        </p:grpSpPr>
        <p:pic>
          <p:nvPicPr>
            <p:cNvPr descr="Scan me sign. Identification code. Qr code icon. Smartphone symbol. Modern technology. Vector illustration. Stock image. (Provided by Getty Images)" id="634" name="Google Shape;634;p45"/>
            <p:cNvPicPr preferRelativeResize="0"/>
            <p:nvPr/>
          </p:nvPicPr>
          <p:blipFill rotWithShape="1">
            <a:blip r:embed="rId6">
              <a:alphaModFix/>
            </a:blip>
            <a:srcRect b="14962" l="12376" r="46151" t="15123"/>
            <a:stretch/>
          </p:blipFill>
          <p:spPr>
            <a:xfrm>
              <a:off x="4163283" y="2654500"/>
              <a:ext cx="1067218" cy="1199149"/>
            </a:xfrm>
            <a:prstGeom prst="rect">
              <a:avLst/>
            </a:prstGeom>
            <a:noFill/>
            <a:ln>
              <a:noFill/>
            </a:ln>
          </p:spPr>
        </p:pic>
        <p:sp>
          <p:nvSpPr>
            <p:cNvPr id="635" name="Google Shape;635;p45"/>
            <p:cNvSpPr txBox="1"/>
            <p:nvPr/>
          </p:nvSpPr>
          <p:spPr>
            <a:xfrm>
              <a:off x="4291050" y="2913075"/>
              <a:ext cx="591000" cy="772800"/>
            </a:xfrm>
            <a:prstGeom prst="rect">
              <a:avLst/>
            </a:prstGeom>
            <a:noFill/>
            <a:ln>
              <a:noFill/>
            </a:ln>
          </p:spPr>
          <p:txBody>
            <a:bodyPr anchorCtr="0" anchor="t" bIns="53200" lIns="53200" spcFirstLastPara="1" rIns="53200" wrap="square" tIns="53200">
              <a:noAutofit/>
            </a:bodyPr>
            <a:lstStyle/>
            <a:p>
              <a:pPr indent="0" lvl="0" marL="0" rtl="0" algn="l">
                <a:spcBef>
                  <a:spcPts val="0"/>
                </a:spcBef>
                <a:spcAft>
                  <a:spcPts val="0"/>
                </a:spcAft>
                <a:buNone/>
              </a:pPr>
              <a:r>
                <a:rPr lang="en" sz="597">
                  <a:solidFill>
                    <a:srgbClr val="FFFFFF"/>
                  </a:solidFill>
                </a:rPr>
                <a:t>SCAN QR code</a:t>
              </a:r>
              <a:endParaRPr sz="597">
                <a:solidFill>
                  <a:srgbClr val="FFFFFF"/>
                </a:solidFill>
              </a:endParaRPr>
            </a:p>
          </p:txBody>
        </p:sp>
      </p:grpSp>
      <p:pic>
        <p:nvPicPr>
          <p:cNvPr id="636" name="Google Shape;636;p45" title="slide 21 qr input for. 20260911-145858.mp3">
            <a:hlinkClick r:id="rId13"/>
          </p:cNvPr>
          <p:cNvPicPr preferRelativeResize="0"/>
          <p:nvPr/>
        </p:nvPicPr>
        <p:blipFill>
          <a:blip r:embed="rId14">
            <a:alphaModFix/>
          </a:blip>
          <a:stretch>
            <a:fillRect/>
          </a:stretch>
        </p:blipFill>
        <p:spPr>
          <a:xfrm>
            <a:off x="8326924" y="195725"/>
            <a:ext cx="594360" cy="594360"/>
          </a:xfrm>
          <a:prstGeom prst="rect">
            <a:avLst/>
          </a:prstGeom>
          <a:noFill/>
          <a:ln>
            <a:noFill/>
          </a:ln>
          <a:effectLst>
            <a:outerShdw blurRad="57150" rotWithShape="0" algn="bl" dir="6240000" dist="38100">
              <a:srgbClr val="000000">
                <a:alpha val="99000"/>
              </a:srgbClr>
            </a:outerShdw>
          </a:effectLst>
        </p:spPr>
      </p:pic>
      <p:pic>
        <p:nvPicPr>
          <p:cNvPr id="637" name="Google Shape;637;p45" title="slide 21 qr input for. 20260911-145858.mp3">
            <a:hlinkClick r:id="rId15"/>
          </p:cNvPr>
          <p:cNvPicPr preferRelativeResize="0"/>
          <p:nvPr/>
        </p:nvPicPr>
        <p:blipFill>
          <a:blip r:embed="rId14">
            <a:alphaModFix/>
          </a:blip>
          <a:stretch>
            <a:fillRect/>
          </a:stretch>
        </p:blipFill>
        <p:spPr>
          <a:xfrm>
            <a:off x="8356230" y="2912825"/>
            <a:ext cx="273325" cy="273325"/>
          </a:xfrm>
          <a:prstGeom prst="rect">
            <a:avLst/>
          </a:prstGeom>
          <a:noFill/>
          <a:ln>
            <a:noFill/>
          </a:ln>
          <a:effectLst>
            <a:outerShdw blurRad="57150" rotWithShape="0" algn="bl" dir="6240000" dist="38100">
              <a:srgbClr val="000000">
                <a:alpha val="99000"/>
              </a:srgbClr>
            </a:outerShdw>
          </a:effectLst>
        </p:spPr>
      </p:pic>
      <p:sp>
        <p:nvSpPr>
          <p:cNvPr id="638" name="Google Shape;638;p45"/>
          <p:cNvSpPr txBox="1"/>
          <p:nvPr/>
        </p:nvSpPr>
        <p:spPr>
          <a:xfrm>
            <a:off x="5184875" y="1766325"/>
            <a:ext cx="1584600" cy="10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Calibri"/>
                <a:ea typeface="Calibri"/>
                <a:cs typeface="Calibri"/>
                <a:sym typeface="Calibri"/>
              </a:rPr>
              <a:t>View the slideshow with or without the audio recording. </a:t>
            </a:r>
            <a:endParaRPr sz="900">
              <a:solidFill>
                <a:schemeClr val="dk2"/>
              </a:solidFill>
              <a:latin typeface="Calibri"/>
              <a:ea typeface="Calibri"/>
              <a:cs typeface="Calibri"/>
              <a:sym typeface="Calibri"/>
            </a:endParaRPr>
          </a:p>
          <a:p>
            <a:pPr indent="0" lvl="0" marL="0" rtl="0" algn="l">
              <a:spcBef>
                <a:spcPts val="0"/>
              </a:spcBef>
              <a:spcAft>
                <a:spcPts val="0"/>
              </a:spcAft>
              <a:buNone/>
            </a:pPr>
            <a:r>
              <a:t/>
            </a:r>
            <a:endParaRPr sz="900">
              <a:solidFill>
                <a:schemeClr val="dk2"/>
              </a:solidFill>
              <a:latin typeface="Calibri"/>
              <a:ea typeface="Calibri"/>
              <a:cs typeface="Calibri"/>
              <a:sym typeface="Calibri"/>
            </a:endParaRPr>
          </a:p>
          <a:p>
            <a:pPr indent="0" lvl="0" marL="0" rtl="0" algn="l">
              <a:spcBef>
                <a:spcPts val="0"/>
              </a:spcBef>
              <a:spcAft>
                <a:spcPts val="0"/>
              </a:spcAft>
              <a:buNone/>
            </a:pPr>
            <a:r>
              <a:rPr lang="en" sz="900">
                <a:solidFill>
                  <a:schemeClr val="dk2"/>
                </a:solidFill>
                <a:latin typeface="Calibri"/>
                <a:ea typeface="Calibri"/>
                <a:cs typeface="Calibri"/>
                <a:sym typeface="Calibri"/>
              </a:rPr>
              <a:t>On each slide, click the speaker button in the upper right-hand corner of the slide.</a:t>
            </a:r>
            <a:endParaRPr sz="900">
              <a:solidFill>
                <a:schemeClr val="dk2"/>
              </a:solidFill>
              <a:latin typeface="Calibri"/>
              <a:ea typeface="Calibri"/>
              <a:cs typeface="Calibri"/>
              <a:sym typeface="Calibri"/>
            </a:endParaRPr>
          </a:p>
        </p:txBody>
      </p:sp>
      <p:pic>
        <p:nvPicPr>
          <p:cNvPr id="639" name="Google Shape;639;p45" title="slide 21 qr input for. 20260911-145858.mp3">
            <a:hlinkClick r:id="rId16"/>
          </p:cNvPr>
          <p:cNvPicPr preferRelativeResize="0"/>
          <p:nvPr/>
        </p:nvPicPr>
        <p:blipFill>
          <a:blip r:embed="rId14">
            <a:alphaModFix/>
          </a:blip>
          <a:stretch>
            <a:fillRect/>
          </a:stretch>
        </p:blipFill>
        <p:spPr>
          <a:xfrm>
            <a:off x="6399027" y="2216912"/>
            <a:ext cx="182700" cy="18270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6"/>
          <p:cNvSpPr txBox="1"/>
          <p:nvPr>
            <p:ph type="title"/>
          </p:nvPr>
        </p:nvSpPr>
        <p:spPr>
          <a:xfrm>
            <a:off x="215200" y="210600"/>
            <a:ext cx="8727600" cy="56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QR Codes: </a:t>
            </a:r>
            <a:r>
              <a:rPr b="1" lang="en" sz="2667"/>
              <a:t>Even Input Form &amp;</a:t>
            </a:r>
            <a:r>
              <a:rPr b="1" lang="en" sz="2667"/>
              <a:t> Title I Quick Guide</a:t>
            </a:r>
            <a:endParaRPr b="1" sz="2667"/>
          </a:p>
        </p:txBody>
      </p:sp>
      <p:pic>
        <p:nvPicPr>
          <p:cNvPr id="645" name="Google Shape;645;p46"/>
          <p:cNvPicPr preferRelativeResize="0"/>
          <p:nvPr/>
        </p:nvPicPr>
        <p:blipFill>
          <a:blip r:embed="rId3">
            <a:alphaModFix/>
          </a:blip>
          <a:stretch>
            <a:fillRect/>
          </a:stretch>
        </p:blipFill>
        <p:spPr>
          <a:xfrm>
            <a:off x="6287844" y="2693620"/>
            <a:ext cx="2496302" cy="1936817"/>
          </a:xfrm>
          <a:prstGeom prst="rect">
            <a:avLst/>
          </a:prstGeom>
          <a:noFill/>
          <a:ln cap="flat" cmpd="sng" w="70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pic>
        <p:nvPicPr>
          <p:cNvPr id="646" name="Google Shape;646;p46"/>
          <p:cNvPicPr preferRelativeResize="0"/>
          <p:nvPr/>
        </p:nvPicPr>
        <p:blipFill>
          <a:blip r:embed="rId4">
            <a:alphaModFix/>
          </a:blip>
          <a:stretch>
            <a:fillRect/>
          </a:stretch>
        </p:blipFill>
        <p:spPr>
          <a:xfrm>
            <a:off x="4529667" y="1571756"/>
            <a:ext cx="2496302" cy="1939763"/>
          </a:xfrm>
          <a:prstGeom prst="rect">
            <a:avLst/>
          </a:prstGeom>
          <a:noFill/>
          <a:ln cap="flat" cmpd="sng" w="70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sp>
        <p:nvSpPr>
          <p:cNvPr id="647" name="Google Shape;647;p46"/>
          <p:cNvSpPr txBox="1"/>
          <p:nvPr/>
        </p:nvSpPr>
        <p:spPr>
          <a:xfrm>
            <a:off x="4414350" y="806950"/>
            <a:ext cx="4528500" cy="89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274E13"/>
                </a:solidFill>
                <a:latin typeface="Epilogue"/>
                <a:ea typeface="Epilogue"/>
                <a:cs typeface="Epilogue"/>
                <a:sym typeface="Epilogue"/>
              </a:rPr>
              <a:t>Title I Quick Guide </a:t>
            </a:r>
            <a:r>
              <a:rPr lang="en" sz="1200">
                <a:latin typeface="Epilogue"/>
                <a:ea typeface="Epilogue"/>
                <a:cs typeface="Epilogue"/>
                <a:sym typeface="Epilogue"/>
              </a:rPr>
              <a:t>Tri-Fold Pamphlet:</a:t>
            </a:r>
            <a:endParaRPr sz="1200">
              <a:latin typeface="Epilogue"/>
              <a:ea typeface="Epilogue"/>
              <a:cs typeface="Epilogue"/>
              <a:sym typeface="Epilogue"/>
            </a:endParaRPr>
          </a:p>
          <a:p>
            <a:pPr indent="0" lvl="0" marL="0" rtl="0" algn="l">
              <a:lnSpc>
                <a:spcPct val="115000"/>
              </a:lnSpc>
              <a:spcBef>
                <a:spcPts val="0"/>
              </a:spcBef>
              <a:spcAft>
                <a:spcPts val="0"/>
              </a:spcAft>
              <a:buNone/>
            </a:pPr>
            <a:r>
              <a:rPr lang="en" sz="1000">
                <a:solidFill>
                  <a:srgbClr val="0097A7"/>
                </a:solidFill>
                <a:uFill>
                  <a:noFill/>
                </a:uFill>
                <a:latin typeface="Epilogue"/>
                <a:ea typeface="Epilogue"/>
                <a:cs typeface="Epilogue"/>
                <a:sym typeface="Epilogue"/>
                <a:hlinkClick r:id="rId5">
                  <a:extLst>
                    <a:ext uri="{A12FA001-AC4F-418D-AE19-62706E023703}">
                      <ahyp:hlinkClr val="tx"/>
                    </a:ext>
                  </a:extLst>
                </a:hlinkClick>
              </a:rPr>
              <a:t>https://docs.google.com/presentation/d/1OJwxFgHpm8J1uL1C8qZJjL_RlH2MnFptJ-YuglgCT98/edit?usp=sharing</a:t>
            </a:r>
            <a:endParaRPr sz="1000">
              <a:solidFill>
                <a:srgbClr val="0097A7"/>
              </a:solidFill>
              <a:latin typeface="Epilogue"/>
              <a:ea typeface="Epilogue"/>
              <a:cs typeface="Epilogue"/>
              <a:sym typeface="Epilogue"/>
            </a:endParaRPr>
          </a:p>
        </p:txBody>
      </p:sp>
      <p:pic>
        <p:nvPicPr>
          <p:cNvPr id="648" name="Google Shape;648;p46" title="QR Code for Title I Quick Guide Tri fold pamphlet.png"/>
          <p:cNvPicPr preferRelativeResize="0"/>
          <p:nvPr/>
        </p:nvPicPr>
        <p:blipFill>
          <a:blip r:embed="rId6">
            <a:alphaModFix/>
          </a:blip>
          <a:stretch>
            <a:fillRect/>
          </a:stretch>
        </p:blipFill>
        <p:spPr>
          <a:xfrm>
            <a:off x="7887275" y="1571766"/>
            <a:ext cx="928624" cy="928624"/>
          </a:xfrm>
          <a:prstGeom prst="rect">
            <a:avLst/>
          </a:prstGeom>
          <a:noFill/>
          <a:ln>
            <a:noFill/>
          </a:ln>
        </p:spPr>
      </p:pic>
      <p:grpSp>
        <p:nvGrpSpPr>
          <p:cNvPr id="649" name="Google Shape;649;p46"/>
          <p:cNvGrpSpPr/>
          <p:nvPr/>
        </p:nvGrpSpPr>
        <p:grpSpPr>
          <a:xfrm>
            <a:off x="7060820" y="1571772"/>
            <a:ext cx="826454" cy="928621"/>
            <a:chOff x="4163283" y="2654500"/>
            <a:chExt cx="1067218" cy="1199149"/>
          </a:xfrm>
        </p:grpSpPr>
        <p:pic>
          <p:nvPicPr>
            <p:cNvPr descr="Scan me sign. Identification code. Qr code icon. Smartphone symbol. Modern technology. Vector illustration. Stock image. (Provided by Getty Images)" id="650" name="Google Shape;650;p46"/>
            <p:cNvPicPr preferRelativeResize="0"/>
            <p:nvPr/>
          </p:nvPicPr>
          <p:blipFill rotWithShape="1">
            <a:blip r:embed="rId7">
              <a:alphaModFix/>
            </a:blip>
            <a:srcRect b="14962" l="12376" r="46151" t="15123"/>
            <a:stretch/>
          </p:blipFill>
          <p:spPr>
            <a:xfrm>
              <a:off x="4163283" y="2654500"/>
              <a:ext cx="1067218" cy="1199149"/>
            </a:xfrm>
            <a:prstGeom prst="rect">
              <a:avLst/>
            </a:prstGeom>
            <a:noFill/>
            <a:ln>
              <a:noFill/>
            </a:ln>
          </p:spPr>
        </p:pic>
        <p:sp>
          <p:nvSpPr>
            <p:cNvPr id="651" name="Google Shape;651;p46"/>
            <p:cNvSpPr txBox="1"/>
            <p:nvPr/>
          </p:nvSpPr>
          <p:spPr>
            <a:xfrm>
              <a:off x="4291050" y="2913075"/>
              <a:ext cx="591000" cy="772800"/>
            </a:xfrm>
            <a:prstGeom prst="rect">
              <a:avLst/>
            </a:prstGeom>
            <a:noFill/>
            <a:ln>
              <a:noFill/>
            </a:ln>
          </p:spPr>
          <p:txBody>
            <a:bodyPr anchorCtr="0" anchor="t" bIns="70800" lIns="70800" spcFirstLastPara="1" rIns="70800" wrap="square" tIns="70800">
              <a:noAutofit/>
            </a:bodyPr>
            <a:lstStyle/>
            <a:p>
              <a:pPr indent="0" lvl="0" marL="0" rtl="0" algn="l">
                <a:spcBef>
                  <a:spcPts val="0"/>
                </a:spcBef>
                <a:spcAft>
                  <a:spcPts val="0"/>
                </a:spcAft>
                <a:buNone/>
              </a:pPr>
              <a:r>
                <a:rPr lang="en" sz="795">
                  <a:solidFill>
                    <a:srgbClr val="FFFFFF"/>
                  </a:solidFill>
                </a:rPr>
                <a:t>SCAN QR code</a:t>
              </a:r>
              <a:endParaRPr sz="795">
                <a:solidFill>
                  <a:srgbClr val="FFFFFF"/>
                </a:solidFill>
              </a:endParaRPr>
            </a:p>
          </p:txBody>
        </p:sp>
      </p:grpSp>
      <p:pic>
        <p:nvPicPr>
          <p:cNvPr id="652" name="Google Shape;652;p46"/>
          <p:cNvPicPr preferRelativeResize="0"/>
          <p:nvPr/>
        </p:nvPicPr>
        <p:blipFill>
          <a:blip r:embed="rId8">
            <a:alphaModFix/>
          </a:blip>
          <a:stretch>
            <a:fillRect/>
          </a:stretch>
        </p:blipFill>
        <p:spPr>
          <a:xfrm>
            <a:off x="365773" y="1963179"/>
            <a:ext cx="2245624" cy="2707650"/>
          </a:xfrm>
          <a:prstGeom prst="rect">
            <a:avLst/>
          </a:prstGeom>
          <a:no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sp>
        <p:nvSpPr>
          <p:cNvPr id="653" name="Google Shape;653;p46"/>
          <p:cNvSpPr txBox="1"/>
          <p:nvPr/>
        </p:nvSpPr>
        <p:spPr>
          <a:xfrm>
            <a:off x="269075" y="806950"/>
            <a:ext cx="4082400" cy="116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highlight>
                  <a:srgbClr val="FFFFC4"/>
                </a:highlight>
                <a:latin typeface="Epilogue"/>
                <a:ea typeface="Epilogue"/>
                <a:cs typeface="Epilogue"/>
                <a:sym typeface="Epilogue"/>
              </a:rPr>
              <a:t>Did you attend an event at Engadine?</a:t>
            </a:r>
            <a:r>
              <a:rPr lang="en" sz="1200">
                <a:latin typeface="Epilogue"/>
                <a:ea typeface="Epilogue"/>
                <a:cs typeface="Epilogue"/>
                <a:sym typeface="Epilogue"/>
              </a:rPr>
              <a:t> Please provide your input.</a:t>
            </a:r>
            <a:r>
              <a:rPr lang="en" sz="1200">
                <a:latin typeface="Epilogue"/>
                <a:ea typeface="Epilogue"/>
                <a:cs typeface="Epilogue"/>
                <a:sym typeface="Epilogue"/>
              </a:rPr>
              <a:t> Filling out this </a:t>
            </a:r>
            <a:r>
              <a:rPr b="1" i="1" lang="en" sz="1200">
                <a:solidFill>
                  <a:srgbClr val="004800"/>
                </a:solidFill>
                <a:latin typeface="Epilogue"/>
                <a:ea typeface="Epilogue"/>
                <a:cs typeface="Epilogue"/>
                <a:sym typeface="Epilogue"/>
              </a:rPr>
              <a:t>digital feedback form</a:t>
            </a:r>
            <a:r>
              <a:rPr lang="en" sz="1200">
                <a:latin typeface="Epilogue"/>
                <a:ea typeface="Epilogue"/>
                <a:cs typeface="Epilogue"/>
                <a:sym typeface="Epilogue"/>
              </a:rPr>
              <a:t> helps to make events at Engadine better for everyone.</a:t>
            </a:r>
            <a:endParaRPr sz="1200">
              <a:latin typeface="Epilogue"/>
              <a:ea typeface="Epilogue"/>
              <a:cs typeface="Epilogue"/>
              <a:sym typeface="Epilogue"/>
            </a:endParaRPr>
          </a:p>
          <a:p>
            <a:pPr indent="0" lvl="0" marL="0" rtl="0" algn="l">
              <a:lnSpc>
                <a:spcPct val="115000"/>
              </a:lnSpc>
              <a:spcBef>
                <a:spcPts val="0"/>
              </a:spcBef>
              <a:spcAft>
                <a:spcPts val="0"/>
              </a:spcAft>
              <a:buNone/>
            </a:pPr>
            <a:r>
              <a:rPr lang="en" sz="1000">
                <a:solidFill>
                  <a:srgbClr val="0097A7"/>
                </a:solidFill>
                <a:uFill>
                  <a:noFill/>
                </a:uFill>
                <a:latin typeface="Epilogue"/>
                <a:ea typeface="Epilogue"/>
                <a:cs typeface="Epilogue"/>
                <a:sym typeface="Epilogue"/>
                <a:hlinkClick r:id="rId9">
                  <a:extLst>
                    <a:ext uri="{A12FA001-AC4F-418D-AE19-62706E023703}">
                      <ahyp:hlinkClr val="tx"/>
                    </a:ext>
                  </a:extLst>
                </a:hlinkClick>
              </a:rPr>
              <a:t>https://forms.gle/dobtD2AHB1Z7tcoA7</a:t>
            </a:r>
            <a:endParaRPr sz="1100">
              <a:solidFill>
                <a:srgbClr val="0097A7"/>
              </a:solidFill>
              <a:latin typeface="Calibri"/>
              <a:ea typeface="Calibri"/>
              <a:cs typeface="Calibri"/>
              <a:sym typeface="Calibri"/>
            </a:endParaRPr>
          </a:p>
          <a:p>
            <a:pPr indent="0" lvl="0" marL="0" rtl="0" algn="l">
              <a:lnSpc>
                <a:spcPct val="115000"/>
              </a:lnSpc>
              <a:spcBef>
                <a:spcPts val="0"/>
              </a:spcBef>
              <a:spcAft>
                <a:spcPts val="0"/>
              </a:spcAft>
              <a:buNone/>
            </a:pPr>
            <a:r>
              <a:t/>
            </a:r>
            <a:endParaRPr b="1" sz="1200">
              <a:solidFill>
                <a:srgbClr val="274E13"/>
              </a:solidFill>
              <a:latin typeface="Epilogue"/>
              <a:ea typeface="Epilogue"/>
              <a:cs typeface="Epilogue"/>
              <a:sym typeface="Epilogue"/>
            </a:endParaRPr>
          </a:p>
        </p:txBody>
      </p:sp>
      <p:pic>
        <p:nvPicPr>
          <p:cNvPr id="654" name="Google Shape;654;p46" title="QR Code for Input Events at ECS.png"/>
          <p:cNvPicPr preferRelativeResize="0"/>
          <p:nvPr/>
        </p:nvPicPr>
        <p:blipFill>
          <a:blip r:embed="rId10">
            <a:alphaModFix/>
          </a:blip>
          <a:stretch>
            <a:fillRect/>
          </a:stretch>
        </p:blipFill>
        <p:spPr>
          <a:xfrm>
            <a:off x="2699498" y="2752832"/>
            <a:ext cx="928625" cy="928624"/>
          </a:xfrm>
          <a:prstGeom prst="rect">
            <a:avLst/>
          </a:prstGeom>
          <a:noFill/>
          <a:ln>
            <a:noFill/>
          </a:ln>
        </p:spPr>
      </p:pic>
      <p:grpSp>
        <p:nvGrpSpPr>
          <p:cNvPr id="655" name="Google Shape;655;p46"/>
          <p:cNvGrpSpPr/>
          <p:nvPr/>
        </p:nvGrpSpPr>
        <p:grpSpPr>
          <a:xfrm>
            <a:off x="2667979" y="1963207"/>
            <a:ext cx="658192" cy="756196"/>
            <a:chOff x="2571281" y="2067729"/>
            <a:chExt cx="658192" cy="756196"/>
          </a:xfrm>
        </p:grpSpPr>
        <p:grpSp>
          <p:nvGrpSpPr>
            <p:cNvPr id="656" name="Google Shape;656;p46"/>
            <p:cNvGrpSpPr/>
            <p:nvPr/>
          </p:nvGrpSpPr>
          <p:grpSpPr>
            <a:xfrm>
              <a:off x="2571281" y="2067729"/>
              <a:ext cx="628058" cy="705699"/>
              <a:chOff x="4163283" y="2654500"/>
              <a:chExt cx="1067218" cy="1199149"/>
            </a:xfrm>
          </p:grpSpPr>
          <p:pic>
            <p:nvPicPr>
              <p:cNvPr descr="Scan me sign. Identification code. Qr code icon. Smartphone symbol. Modern technology. Vector illustration. Stock image. (Provided by Getty Images)" id="657" name="Google Shape;657;p46"/>
              <p:cNvPicPr preferRelativeResize="0"/>
              <p:nvPr/>
            </p:nvPicPr>
            <p:blipFill rotWithShape="1">
              <a:blip r:embed="rId7">
                <a:alphaModFix/>
              </a:blip>
              <a:srcRect b="14962" l="12376" r="46151" t="15123"/>
              <a:stretch/>
            </p:blipFill>
            <p:spPr>
              <a:xfrm>
                <a:off x="4163283" y="2654500"/>
                <a:ext cx="1067218" cy="1199149"/>
              </a:xfrm>
              <a:prstGeom prst="rect">
                <a:avLst/>
              </a:prstGeom>
              <a:noFill/>
              <a:ln>
                <a:noFill/>
              </a:ln>
            </p:spPr>
          </p:pic>
          <p:sp>
            <p:nvSpPr>
              <p:cNvPr id="658" name="Google Shape;658;p46"/>
              <p:cNvSpPr txBox="1"/>
              <p:nvPr/>
            </p:nvSpPr>
            <p:spPr>
              <a:xfrm>
                <a:off x="4291050" y="2913075"/>
                <a:ext cx="591000" cy="772800"/>
              </a:xfrm>
              <a:prstGeom prst="rect">
                <a:avLst/>
              </a:prstGeom>
              <a:noFill/>
              <a:ln>
                <a:noFill/>
              </a:ln>
            </p:spPr>
            <p:txBody>
              <a:bodyPr anchorCtr="0" anchor="t" bIns="53800" lIns="53800" spcFirstLastPara="1" rIns="53800" wrap="square" tIns="53800">
                <a:noAutofit/>
              </a:bodyPr>
              <a:lstStyle/>
              <a:p>
                <a:pPr indent="0" lvl="0" marL="0" rtl="0" algn="l">
                  <a:spcBef>
                    <a:spcPts val="0"/>
                  </a:spcBef>
                  <a:spcAft>
                    <a:spcPts val="0"/>
                  </a:spcAft>
                  <a:buNone/>
                </a:pPr>
                <a:r>
                  <a:rPr lang="en" sz="604">
                    <a:solidFill>
                      <a:srgbClr val="FFFFFF"/>
                    </a:solidFill>
                  </a:rPr>
                  <a:t>SCAN QR code</a:t>
                </a:r>
                <a:endParaRPr sz="604">
                  <a:solidFill>
                    <a:srgbClr val="FFFFFF"/>
                  </a:solidFill>
                </a:endParaRPr>
              </a:p>
            </p:txBody>
          </p:sp>
        </p:grpSp>
        <p:cxnSp>
          <p:nvCxnSpPr>
            <p:cNvPr id="659" name="Google Shape;659;p46"/>
            <p:cNvCxnSpPr/>
            <p:nvPr/>
          </p:nvCxnSpPr>
          <p:spPr>
            <a:xfrm>
              <a:off x="3209832" y="2408125"/>
              <a:ext cx="600" cy="415800"/>
            </a:xfrm>
            <a:prstGeom prst="straightConnector1">
              <a:avLst/>
            </a:prstGeom>
            <a:noFill/>
            <a:ln cap="flat" cmpd="sng" w="28575">
              <a:solidFill>
                <a:srgbClr val="000000"/>
              </a:solidFill>
              <a:prstDash val="solid"/>
              <a:round/>
              <a:headEnd len="med" w="med" type="none"/>
              <a:tailEnd len="med" w="med" type="triangle"/>
            </a:ln>
          </p:spPr>
        </p:cxnSp>
        <p:sp>
          <p:nvSpPr>
            <p:cNvPr id="660" name="Google Shape;660;p46"/>
            <p:cNvSpPr/>
            <p:nvPr/>
          </p:nvSpPr>
          <p:spPr>
            <a:xfrm>
              <a:off x="3070350" y="2292150"/>
              <a:ext cx="129000" cy="214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1" name="Google Shape;661;p46"/>
            <p:cNvSpPr/>
            <p:nvPr/>
          </p:nvSpPr>
          <p:spPr>
            <a:xfrm>
              <a:off x="2979476" y="2399875"/>
              <a:ext cx="2499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2" name="Google Shape;662;p46"/>
            <p:cNvSpPr/>
            <p:nvPr/>
          </p:nvSpPr>
          <p:spPr>
            <a:xfrm rot="5400000">
              <a:off x="3077373" y="2513275"/>
              <a:ext cx="265500" cy="387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grpSp>
      <p:sp>
        <p:nvSpPr>
          <p:cNvPr id="663" name="Google Shape;663;p46"/>
          <p:cNvSpPr txBox="1"/>
          <p:nvPr/>
        </p:nvSpPr>
        <p:spPr>
          <a:xfrm>
            <a:off x="2712033" y="3755260"/>
            <a:ext cx="1714800" cy="1038900"/>
          </a:xfrm>
          <a:prstGeom prst="rect">
            <a:avLst/>
          </a:prstGeom>
          <a:solidFill>
            <a:srgbClr val="FFFFC4"/>
          </a:solidFill>
          <a:ln cap="flat" cmpd="sng" w="9525">
            <a:solidFill>
              <a:srgbClr val="FACF22"/>
            </a:solidFill>
            <a:prstDash val="solid"/>
            <a:round/>
            <a:headEnd len="sm" w="sm" type="none"/>
            <a:tailEnd len="sm" w="sm" type="none"/>
          </a:ln>
          <a:effectLst>
            <a:outerShdw blurRad="71438" rotWithShape="0" algn="bl" dir="8100000" dist="85725">
              <a:srgbClr val="000000">
                <a:alpha val="85000"/>
              </a:srgbClr>
            </a:outerShdw>
          </a:effectLst>
        </p:spPr>
        <p:txBody>
          <a:bodyPr anchorCtr="0" anchor="t" bIns="45700" lIns="91425" spcFirstLastPara="1" rIns="91425" wrap="square" tIns="45700">
            <a:noAutofit/>
          </a:bodyPr>
          <a:lstStyle/>
          <a:p>
            <a:pPr indent="0" lvl="0" marL="0" rtl="0" algn="l">
              <a:spcBef>
                <a:spcPts val="0"/>
              </a:spcBef>
              <a:spcAft>
                <a:spcPts val="0"/>
              </a:spcAft>
              <a:buNone/>
            </a:pPr>
            <a:r>
              <a:rPr lang="en" sz="1000">
                <a:solidFill>
                  <a:schemeClr val="dk2"/>
                </a:solidFill>
                <a:latin typeface="Calibri"/>
                <a:ea typeface="Calibri"/>
                <a:cs typeface="Calibri"/>
                <a:sym typeface="Calibri"/>
              </a:rPr>
              <a:t>Gathering input is one part of the requirements from the State of Michigan to show a partnership between the school, families, and the community.</a:t>
            </a:r>
            <a:endParaRPr sz="1000">
              <a:solidFill>
                <a:schemeClr val="dk2"/>
              </a:solidFill>
              <a:latin typeface="Calibri"/>
              <a:ea typeface="Calibri"/>
              <a:cs typeface="Calibri"/>
              <a:sym typeface="Calibri"/>
            </a:endParaRPr>
          </a:p>
        </p:txBody>
      </p:sp>
      <p:pic>
        <p:nvPicPr>
          <p:cNvPr id="664" name="Google Shape;664;p46" title="slide 22 QR event survey, quick guide 20260911-145838.mp3">
            <a:hlinkClick r:id="rId11"/>
          </p:cNvPr>
          <p:cNvPicPr preferRelativeResize="0"/>
          <p:nvPr/>
        </p:nvPicPr>
        <p:blipFill>
          <a:blip r:embed="rId12">
            <a:alphaModFix/>
          </a:blip>
          <a:stretch>
            <a:fillRect/>
          </a:stretch>
        </p:blipFill>
        <p:spPr>
          <a:xfrm>
            <a:off x="8348433" y="210599"/>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47"/>
          <p:cNvPicPr preferRelativeResize="0"/>
          <p:nvPr/>
        </p:nvPicPr>
        <p:blipFill>
          <a:blip r:embed="rId3">
            <a:alphaModFix amt="9000"/>
          </a:blip>
          <a:stretch>
            <a:fillRect/>
          </a:stretch>
        </p:blipFill>
        <p:spPr>
          <a:xfrm rot="-862274">
            <a:off x="-253427" y="396558"/>
            <a:ext cx="6790829" cy="4350384"/>
          </a:xfrm>
          <a:prstGeom prst="rect">
            <a:avLst/>
          </a:prstGeom>
          <a:noFill/>
          <a:ln>
            <a:noFill/>
          </a:ln>
        </p:spPr>
      </p:pic>
      <p:pic>
        <p:nvPicPr>
          <p:cNvPr id="670" name="Google Shape;670;p47"/>
          <p:cNvPicPr preferRelativeResize="0"/>
          <p:nvPr/>
        </p:nvPicPr>
        <p:blipFill>
          <a:blip r:embed="rId3">
            <a:alphaModFix amt="9000"/>
          </a:blip>
          <a:stretch>
            <a:fillRect/>
          </a:stretch>
        </p:blipFill>
        <p:spPr>
          <a:xfrm flipH="1" rot="541116">
            <a:off x="2682373" y="396557"/>
            <a:ext cx="6790828" cy="4350384"/>
          </a:xfrm>
          <a:prstGeom prst="rect">
            <a:avLst/>
          </a:prstGeom>
          <a:noFill/>
          <a:ln>
            <a:noFill/>
          </a:ln>
        </p:spPr>
      </p:pic>
      <p:sp>
        <p:nvSpPr>
          <p:cNvPr id="671" name="Google Shape;671;p47"/>
          <p:cNvSpPr txBox="1"/>
          <p:nvPr>
            <p:ph type="title"/>
          </p:nvPr>
        </p:nvSpPr>
        <p:spPr>
          <a:xfrm>
            <a:off x="367025" y="284750"/>
            <a:ext cx="8393100" cy="5271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500">
                <a:solidFill>
                  <a:srgbClr val="6AA84F"/>
                </a:solidFill>
              </a:rPr>
              <a:t>Methods of Communication </a:t>
            </a:r>
            <a:endParaRPr b="1" sz="2500">
              <a:solidFill>
                <a:srgbClr val="0B7743"/>
              </a:solidFill>
            </a:endParaRPr>
          </a:p>
        </p:txBody>
      </p:sp>
      <p:pic>
        <p:nvPicPr>
          <p:cNvPr id="672" name="Google Shape;672;p47"/>
          <p:cNvPicPr preferRelativeResize="0"/>
          <p:nvPr/>
        </p:nvPicPr>
        <p:blipFill rotWithShape="1">
          <a:blip r:embed="rId4">
            <a:alphaModFix/>
          </a:blip>
          <a:srcRect b="13861" l="15113" r="14330" t="14470"/>
          <a:stretch/>
        </p:blipFill>
        <p:spPr>
          <a:xfrm>
            <a:off x="4274425" y="3079813"/>
            <a:ext cx="970500" cy="985800"/>
          </a:xfrm>
          <a:prstGeom prst="ellipse">
            <a:avLst/>
          </a:prstGeom>
          <a:noFill/>
          <a:ln>
            <a:noFill/>
          </a:ln>
          <a:effectLst>
            <a:outerShdw blurRad="71438" rotWithShape="0" algn="bl" dir="8100000" dist="85725">
              <a:srgbClr val="000000">
                <a:alpha val="85000"/>
              </a:srgbClr>
            </a:outerShdw>
          </a:effectLst>
        </p:spPr>
      </p:pic>
      <p:pic>
        <p:nvPicPr>
          <p:cNvPr id="673" name="Google Shape;673;p47"/>
          <p:cNvPicPr preferRelativeResize="0"/>
          <p:nvPr/>
        </p:nvPicPr>
        <p:blipFill rotWithShape="1">
          <a:blip r:embed="rId5">
            <a:alphaModFix/>
          </a:blip>
          <a:srcRect b="4075" l="4028" r="4631" t="3928"/>
          <a:stretch/>
        </p:blipFill>
        <p:spPr>
          <a:xfrm>
            <a:off x="5006050" y="2884300"/>
            <a:ext cx="887700" cy="894000"/>
          </a:xfrm>
          <a:prstGeom prst="ellipse">
            <a:avLst/>
          </a:prstGeom>
          <a:noFill/>
          <a:ln>
            <a:noFill/>
          </a:ln>
          <a:effectLst>
            <a:outerShdw blurRad="71438" rotWithShape="0" algn="bl" dir="8100000" dist="85725">
              <a:srgbClr val="000000">
                <a:alpha val="85000"/>
              </a:srgbClr>
            </a:outerShdw>
          </a:effectLst>
        </p:spPr>
      </p:pic>
      <p:pic>
        <p:nvPicPr>
          <p:cNvPr id="674" name="Google Shape;674;p47"/>
          <p:cNvPicPr preferRelativeResize="0"/>
          <p:nvPr/>
        </p:nvPicPr>
        <p:blipFill rotWithShape="1">
          <a:blip r:embed="rId6">
            <a:alphaModFix/>
          </a:blip>
          <a:srcRect b="40634" l="0" r="70290" t="33371"/>
          <a:stretch/>
        </p:blipFill>
        <p:spPr>
          <a:xfrm>
            <a:off x="6224775" y="1078950"/>
            <a:ext cx="1119600" cy="1119600"/>
          </a:xfrm>
          <a:prstGeom prst="ellipse">
            <a:avLst/>
          </a:prstGeom>
          <a:noFill/>
          <a:ln cap="flat" cmpd="sng" w="28575">
            <a:solidFill>
              <a:srgbClr val="434343"/>
            </a:solidFill>
            <a:prstDash val="solid"/>
            <a:round/>
            <a:headEnd len="sm" w="sm" type="none"/>
            <a:tailEnd len="sm" w="sm" type="none"/>
          </a:ln>
          <a:effectLst>
            <a:outerShdw blurRad="71438" rotWithShape="0" algn="bl" dir="8100000" dist="85725">
              <a:srgbClr val="000000">
                <a:alpha val="85000"/>
              </a:srgbClr>
            </a:outerShdw>
          </a:effectLst>
        </p:spPr>
      </p:pic>
      <p:pic>
        <p:nvPicPr>
          <p:cNvPr id="675" name="Google Shape;675;p47"/>
          <p:cNvPicPr preferRelativeResize="0"/>
          <p:nvPr/>
        </p:nvPicPr>
        <p:blipFill rotWithShape="1">
          <a:blip r:embed="rId6">
            <a:alphaModFix/>
          </a:blip>
          <a:srcRect b="7641" l="0" r="68977" t="65446"/>
          <a:stretch/>
        </p:blipFill>
        <p:spPr>
          <a:xfrm>
            <a:off x="3485575" y="2891199"/>
            <a:ext cx="970500" cy="962400"/>
          </a:xfrm>
          <a:prstGeom prst="ellipse">
            <a:avLst/>
          </a:prstGeom>
          <a:noFill/>
          <a:ln>
            <a:noFill/>
          </a:ln>
          <a:effectLst>
            <a:outerShdw blurRad="71438" rotWithShape="0" algn="bl" dir="8100000" dist="85725">
              <a:srgbClr val="000000">
                <a:alpha val="85000"/>
              </a:srgbClr>
            </a:outerShdw>
          </a:effectLst>
        </p:spPr>
      </p:pic>
      <p:sp>
        <p:nvSpPr>
          <p:cNvPr id="676" name="Google Shape;676;p47"/>
          <p:cNvSpPr txBox="1"/>
          <p:nvPr/>
        </p:nvSpPr>
        <p:spPr>
          <a:xfrm>
            <a:off x="189275" y="2188900"/>
            <a:ext cx="3274500" cy="60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School Phone, messages, automated notification calls, &amp; staff phone calls</a:t>
            </a:r>
            <a:endParaRPr b="1" sz="1500">
              <a:latin typeface="Calibri"/>
              <a:ea typeface="Calibri"/>
              <a:cs typeface="Calibri"/>
              <a:sym typeface="Calibri"/>
            </a:endParaRPr>
          </a:p>
          <a:p>
            <a:pPr indent="0" lvl="0" marL="0" rtl="0" algn="ctr">
              <a:spcBef>
                <a:spcPts val="0"/>
              </a:spcBef>
              <a:spcAft>
                <a:spcPts val="0"/>
              </a:spcAft>
              <a:buNone/>
            </a:pPr>
            <a:r>
              <a:t/>
            </a:r>
            <a:endParaRPr b="1" sz="1500">
              <a:latin typeface="Calibri"/>
              <a:ea typeface="Calibri"/>
              <a:cs typeface="Calibri"/>
              <a:sym typeface="Calibri"/>
            </a:endParaRPr>
          </a:p>
        </p:txBody>
      </p:sp>
      <p:sp>
        <p:nvSpPr>
          <p:cNvPr id="677" name="Google Shape;677;p47"/>
          <p:cNvSpPr txBox="1"/>
          <p:nvPr/>
        </p:nvSpPr>
        <p:spPr>
          <a:xfrm>
            <a:off x="3556075" y="3978525"/>
            <a:ext cx="2407200" cy="83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Classroom &amp; School </a:t>
            </a:r>
            <a:endParaRPr b="1" sz="1500">
              <a:latin typeface="Calibri"/>
              <a:ea typeface="Calibri"/>
              <a:cs typeface="Calibri"/>
              <a:sym typeface="Calibri"/>
            </a:endParaRPr>
          </a:p>
          <a:p>
            <a:pPr indent="0" lvl="0" marL="0" rtl="0" algn="ctr">
              <a:spcBef>
                <a:spcPts val="0"/>
              </a:spcBef>
              <a:spcAft>
                <a:spcPts val="0"/>
              </a:spcAft>
              <a:buNone/>
            </a:pPr>
            <a:r>
              <a:rPr b="1" lang="en" sz="1500">
                <a:latin typeface="Calibri"/>
                <a:ea typeface="Calibri"/>
                <a:cs typeface="Calibri"/>
                <a:sym typeface="Calibri"/>
              </a:rPr>
              <a:t>Newsletters, Report Cards, &amp; Progress Reports</a:t>
            </a:r>
            <a:endParaRPr b="1" sz="1500">
              <a:latin typeface="Calibri"/>
              <a:ea typeface="Calibri"/>
              <a:cs typeface="Calibri"/>
              <a:sym typeface="Calibri"/>
            </a:endParaRPr>
          </a:p>
        </p:txBody>
      </p:sp>
      <p:sp>
        <p:nvSpPr>
          <p:cNvPr id="678" name="Google Shape;678;p47"/>
          <p:cNvSpPr txBox="1"/>
          <p:nvPr/>
        </p:nvSpPr>
        <p:spPr>
          <a:xfrm>
            <a:off x="6065425" y="2191775"/>
            <a:ext cx="2818800" cy="41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Teacher/Staff/Parent Email, </a:t>
            </a:r>
            <a:endParaRPr b="1" sz="1500">
              <a:latin typeface="Calibri"/>
              <a:ea typeface="Calibri"/>
              <a:cs typeface="Calibri"/>
              <a:sym typeface="Calibri"/>
            </a:endParaRPr>
          </a:p>
          <a:p>
            <a:pPr indent="0" lvl="0" marL="0" rtl="0" algn="ctr">
              <a:spcBef>
                <a:spcPts val="0"/>
              </a:spcBef>
              <a:spcAft>
                <a:spcPts val="0"/>
              </a:spcAft>
              <a:buNone/>
            </a:pPr>
            <a:r>
              <a:rPr b="1" lang="en" sz="1500">
                <a:latin typeface="Calibri"/>
                <a:ea typeface="Calibri"/>
                <a:cs typeface="Calibri"/>
                <a:sym typeface="Calibri"/>
              </a:rPr>
              <a:t>SchoolStatus Connect Messenger</a:t>
            </a:r>
            <a:endParaRPr b="1" sz="1500">
              <a:latin typeface="Calibri"/>
              <a:ea typeface="Calibri"/>
              <a:cs typeface="Calibri"/>
              <a:sym typeface="Calibri"/>
            </a:endParaRPr>
          </a:p>
        </p:txBody>
      </p:sp>
      <p:sp>
        <p:nvSpPr>
          <p:cNvPr id="679" name="Google Shape;679;p47"/>
          <p:cNvSpPr txBox="1"/>
          <p:nvPr/>
        </p:nvSpPr>
        <p:spPr>
          <a:xfrm>
            <a:off x="3428575" y="2213256"/>
            <a:ext cx="2502000" cy="60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Conferences, Meetings, Open House, &amp; Events</a:t>
            </a:r>
            <a:endParaRPr b="1" sz="1500">
              <a:latin typeface="Calibri"/>
              <a:ea typeface="Calibri"/>
              <a:cs typeface="Calibri"/>
              <a:sym typeface="Calibri"/>
            </a:endParaRPr>
          </a:p>
        </p:txBody>
      </p:sp>
      <p:sp>
        <p:nvSpPr>
          <p:cNvPr id="680" name="Google Shape;680;p47"/>
          <p:cNvSpPr txBox="1"/>
          <p:nvPr/>
        </p:nvSpPr>
        <p:spPr>
          <a:xfrm>
            <a:off x="367025" y="3978525"/>
            <a:ext cx="2893800" cy="83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School Website, ECS Facebook Page, &amp; School Status Connect Announcements</a:t>
            </a:r>
            <a:endParaRPr b="1" sz="1500">
              <a:latin typeface="Calibri"/>
              <a:ea typeface="Calibri"/>
              <a:cs typeface="Calibri"/>
              <a:sym typeface="Calibri"/>
            </a:endParaRPr>
          </a:p>
        </p:txBody>
      </p:sp>
      <p:sp>
        <p:nvSpPr>
          <p:cNvPr id="681" name="Google Shape;681;p47"/>
          <p:cNvSpPr txBox="1"/>
          <p:nvPr/>
        </p:nvSpPr>
        <p:spPr>
          <a:xfrm>
            <a:off x="5893750" y="4005975"/>
            <a:ext cx="3054000" cy="88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Documents, Letters, Informational Handouts, Syllabi, &amp; Notes in your child’s planner/folder</a:t>
            </a:r>
            <a:endParaRPr b="1" sz="1500">
              <a:latin typeface="Calibri"/>
              <a:ea typeface="Calibri"/>
              <a:cs typeface="Calibri"/>
              <a:sym typeface="Calibri"/>
            </a:endParaRPr>
          </a:p>
        </p:txBody>
      </p:sp>
      <p:pic>
        <p:nvPicPr>
          <p:cNvPr id="682" name="Google Shape;682;p47"/>
          <p:cNvPicPr preferRelativeResize="0"/>
          <p:nvPr/>
        </p:nvPicPr>
        <p:blipFill>
          <a:blip r:embed="rId7">
            <a:alphaModFix/>
          </a:blip>
          <a:stretch>
            <a:fillRect/>
          </a:stretch>
        </p:blipFill>
        <p:spPr>
          <a:xfrm>
            <a:off x="1743549" y="2843949"/>
            <a:ext cx="736200" cy="736200"/>
          </a:xfrm>
          <a:prstGeom prst="ellipse">
            <a:avLst/>
          </a:prstGeom>
          <a:noFill/>
          <a:ln cap="flat" cmpd="sng" w="19050">
            <a:solidFill>
              <a:srgbClr val="9E9E9E"/>
            </a:solidFill>
            <a:prstDash val="solid"/>
            <a:round/>
            <a:headEnd len="sm" w="sm" type="none"/>
            <a:tailEnd len="sm" w="sm" type="none"/>
          </a:ln>
          <a:effectLst>
            <a:outerShdw blurRad="71438" rotWithShape="0" algn="bl" dir="8100000" dist="85725">
              <a:srgbClr val="000000">
                <a:alpha val="85000"/>
              </a:srgbClr>
            </a:outerShdw>
          </a:effectLst>
        </p:spPr>
      </p:pic>
      <p:pic>
        <p:nvPicPr>
          <p:cNvPr id="683" name="Google Shape;683;p47"/>
          <p:cNvPicPr preferRelativeResize="0"/>
          <p:nvPr/>
        </p:nvPicPr>
        <p:blipFill>
          <a:blip r:embed="rId8">
            <a:alphaModFix/>
          </a:blip>
          <a:stretch>
            <a:fillRect/>
          </a:stretch>
        </p:blipFill>
        <p:spPr>
          <a:xfrm>
            <a:off x="2305200" y="3256832"/>
            <a:ext cx="786300" cy="786300"/>
          </a:xfrm>
          <a:prstGeom prst="ellipse">
            <a:avLst/>
          </a:prstGeom>
          <a:noFill/>
          <a:ln>
            <a:noFill/>
          </a:ln>
          <a:effectLst>
            <a:outerShdw blurRad="71438" rotWithShape="0" algn="bl" dir="8100000" dist="85725">
              <a:srgbClr val="000000">
                <a:alpha val="85000"/>
              </a:srgbClr>
            </a:outerShdw>
          </a:effectLst>
        </p:spPr>
      </p:pic>
      <p:pic>
        <p:nvPicPr>
          <p:cNvPr id="684" name="Google Shape;684;p47"/>
          <p:cNvPicPr preferRelativeResize="0"/>
          <p:nvPr/>
        </p:nvPicPr>
        <p:blipFill rotWithShape="1">
          <a:blip r:embed="rId9">
            <a:alphaModFix/>
          </a:blip>
          <a:srcRect b="19826" l="8487" r="7564" t="4064"/>
          <a:stretch/>
        </p:blipFill>
        <p:spPr>
          <a:xfrm>
            <a:off x="413397" y="1088923"/>
            <a:ext cx="1014300" cy="992100"/>
          </a:xfrm>
          <a:prstGeom prst="ellipse">
            <a:avLst/>
          </a:prstGeom>
          <a:noFill/>
          <a:ln>
            <a:noFill/>
          </a:ln>
          <a:effectLst>
            <a:outerShdw blurRad="71438" rotWithShape="0" algn="bl" dir="8100000" dist="85725">
              <a:srgbClr val="000000">
                <a:alpha val="85000"/>
              </a:srgbClr>
            </a:outerShdw>
          </a:effectLst>
        </p:spPr>
      </p:pic>
      <p:pic>
        <p:nvPicPr>
          <p:cNvPr id="685" name="Google Shape;685;p47"/>
          <p:cNvPicPr preferRelativeResize="0"/>
          <p:nvPr/>
        </p:nvPicPr>
        <p:blipFill>
          <a:blip r:embed="rId10">
            <a:alphaModFix/>
          </a:blip>
          <a:stretch>
            <a:fillRect/>
          </a:stretch>
        </p:blipFill>
        <p:spPr>
          <a:xfrm>
            <a:off x="7270292" y="2818892"/>
            <a:ext cx="786300" cy="786300"/>
          </a:xfrm>
          <a:prstGeom prst="ellipse">
            <a:avLst/>
          </a:prstGeom>
          <a:no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pic>
      <p:pic>
        <p:nvPicPr>
          <p:cNvPr id="686" name="Google Shape;686;p47"/>
          <p:cNvPicPr preferRelativeResize="0"/>
          <p:nvPr/>
        </p:nvPicPr>
        <p:blipFill rotWithShape="1">
          <a:blip r:embed="rId11">
            <a:alphaModFix/>
          </a:blip>
          <a:srcRect b="5301" l="10969" r="10624" t="5461"/>
          <a:stretch/>
        </p:blipFill>
        <p:spPr>
          <a:xfrm>
            <a:off x="6122525" y="2872225"/>
            <a:ext cx="786300" cy="786300"/>
          </a:xfrm>
          <a:prstGeom prst="ellipse">
            <a:avLst/>
          </a:prstGeom>
          <a:no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pic>
      <p:pic>
        <p:nvPicPr>
          <p:cNvPr id="687" name="Google Shape;687;p47"/>
          <p:cNvPicPr preferRelativeResize="0"/>
          <p:nvPr/>
        </p:nvPicPr>
        <p:blipFill>
          <a:blip r:embed="rId12">
            <a:alphaModFix/>
          </a:blip>
          <a:stretch>
            <a:fillRect/>
          </a:stretch>
        </p:blipFill>
        <p:spPr>
          <a:xfrm>
            <a:off x="6625227" y="3178825"/>
            <a:ext cx="864600" cy="864600"/>
          </a:xfrm>
          <a:prstGeom prst="ellipse">
            <a:avLst/>
          </a:prstGeom>
          <a:noFill/>
          <a:ln cap="flat" cmpd="sng" w="28575">
            <a:solidFill>
              <a:srgbClr val="434343"/>
            </a:solidFill>
            <a:prstDash val="solid"/>
            <a:round/>
            <a:headEnd len="sm" w="sm" type="none"/>
            <a:tailEnd len="sm" w="sm" type="none"/>
          </a:ln>
          <a:effectLst>
            <a:outerShdw blurRad="71438" rotWithShape="0" algn="bl" dir="8100000" dist="85725">
              <a:srgbClr val="000000">
                <a:alpha val="85000"/>
              </a:srgbClr>
            </a:outerShdw>
          </a:effectLst>
        </p:spPr>
      </p:pic>
      <p:pic>
        <p:nvPicPr>
          <p:cNvPr id="688" name="Google Shape;688;p47"/>
          <p:cNvPicPr preferRelativeResize="0"/>
          <p:nvPr/>
        </p:nvPicPr>
        <p:blipFill>
          <a:blip r:embed="rId13">
            <a:alphaModFix/>
          </a:blip>
          <a:stretch>
            <a:fillRect/>
          </a:stretch>
        </p:blipFill>
        <p:spPr>
          <a:xfrm>
            <a:off x="7872525" y="3178825"/>
            <a:ext cx="864600" cy="864600"/>
          </a:xfrm>
          <a:prstGeom prst="ellipse">
            <a:avLst/>
          </a:prstGeom>
          <a:no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pic>
      <p:pic>
        <p:nvPicPr>
          <p:cNvPr id="689" name="Google Shape;689;p47"/>
          <p:cNvPicPr preferRelativeResize="0"/>
          <p:nvPr/>
        </p:nvPicPr>
        <p:blipFill rotWithShape="1">
          <a:blip r:embed="rId14">
            <a:alphaModFix/>
          </a:blip>
          <a:srcRect b="0" l="21950" r="21668" t="0"/>
          <a:stretch/>
        </p:blipFill>
        <p:spPr>
          <a:xfrm>
            <a:off x="2042776" y="936514"/>
            <a:ext cx="736200" cy="724500"/>
          </a:xfrm>
          <a:prstGeom prst="roundRect">
            <a:avLst>
              <a:gd fmla="val 30087" name="adj"/>
            </a:avLst>
          </a:prstGeom>
          <a:noFill/>
          <a:ln>
            <a:noFill/>
          </a:ln>
          <a:effectLst>
            <a:outerShdw blurRad="71438" rotWithShape="0" algn="bl" dir="8100000" dist="85725">
              <a:srgbClr val="000000">
                <a:alpha val="85000"/>
              </a:srgbClr>
            </a:outerShdw>
          </a:effectLst>
        </p:spPr>
      </p:pic>
      <p:pic>
        <p:nvPicPr>
          <p:cNvPr id="690" name="Google Shape;690;p47"/>
          <p:cNvPicPr preferRelativeResize="0"/>
          <p:nvPr/>
        </p:nvPicPr>
        <p:blipFill rotWithShape="1">
          <a:blip r:embed="rId15">
            <a:alphaModFix/>
          </a:blip>
          <a:srcRect b="0" l="21266" r="21335" t="0"/>
          <a:stretch/>
        </p:blipFill>
        <p:spPr>
          <a:xfrm>
            <a:off x="2305200" y="1574925"/>
            <a:ext cx="700200" cy="694200"/>
          </a:xfrm>
          <a:prstGeom prst="ellipse">
            <a:avLst/>
          </a:prstGeom>
          <a:noFill/>
          <a:ln cap="flat" cmpd="sng" w="9525">
            <a:solidFill>
              <a:srgbClr val="0B7743"/>
            </a:solidFill>
            <a:prstDash val="solid"/>
            <a:round/>
            <a:headEnd len="sm" w="sm" type="none"/>
            <a:tailEnd len="sm" w="sm" type="none"/>
          </a:ln>
          <a:effectLst>
            <a:outerShdw blurRad="71438" rotWithShape="0" algn="bl" dir="8100000" dist="85725">
              <a:srgbClr val="000000">
                <a:alpha val="85000"/>
              </a:srgbClr>
            </a:outerShdw>
          </a:effectLst>
        </p:spPr>
      </p:pic>
      <p:pic>
        <p:nvPicPr>
          <p:cNvPr id="691" name="Google Shape;691;p47"/>
          <p:cNvPicPr preferRelativeResize="0"/>
          <p:nvPr/>
        </p:nvPicPr>
        <p:blipFill>
          <a:blip r:embed="rId16">
            <a:alphaModFix/>
          </a:blip>
          <a:stretch>
            <a:fillRect/>
          </a:stretch>
        </p:blipFill>
        <p:spPr>
          <a:xfrm flipH="1">
            <a:off x="1381325" y="954126"/>
            <a:ext cx="635700" cy="635700"/>
          </a:xfrm>
          <a:prstGeom prst="ellipse">
            <a:avLst/>
          </a:prstGeom>
          <a:noFill/>
          <a:ln cap="flat" cmpd="sng" w="9525">
            <a:solidFill>
              <a:srgbClr val="000000"/>
            </a:solidFill>
            <a:prstDash val="solid"/>
            <a:round/>
            <a:headEnd len="sm" w="sm" type="none"/>
            <a:tailEnd len="sm" w="sm" type="none"/>
          </a:ln>
          <a:effectLst>
            <a:outerShdw blurRad="71438" rotWithShape="0" algn="bl" dir="8100000" dist="85725">
              <a:srgbClr val="000000">
                <a:alpha val="85000"/>
              </a:srgbClr>
            </a:outerShdw>
          </a:effectLst>
        </p:spPr>
      </p:pic>
      <p:pic>
        <p:nvPicPr>
          <p:cNvPr id="692" name="Google Shape;692;p47"/>
          <p:cNvPicPr preferRelativeResize="0"/>
          <p:nvPr/>
        </p:nvPicPr>
        <p:blipFill>
          <a:blip r:embed="rId17">
            <a:alphaModFix/>
          </a:blip>
          <a:stretch>
            <a:fillRect/>
          </a:stretch>
        </p:blipFill>
        <p:spPr>
          <a:xfrm>
            <a:off x="4361725" y="1640076"/>
            <a:ext cx="635700" cy="666000"/>
          </a:xfrm>
          <a:prstGeom prst="ellipse">
            <a:avLst/>
          </a:prstGeom>
          <a:noFill/>
          <a:ln>
            <a:noFill/>
          </a:ln>
          <a:effectLst>
            <a:outerShdw blurRad="71438" rotWithShape="0" algn="bl" dir="8100000" dist="85725">
              <a:srgbClr val="000000">
                <a:alpha val="85000"/>
              </a:srgbClr>
            </a:outerShdw>
          </a:effectLst>
        </p:spPr>
      </p:pic>
      <p:pic>
        <p:nvPicPr>
          <p:cNvPr id="693" name="Google Shape;693;p47"/>
          <p:cNvPicPr preferRelativeResize="0"/>
          <p:nvPr/>
        </p:nvPicPr>
        <p:blipFill rotWithShape="1">
          <a:blip r:embed="rId18">
            <a:alphaModFix/>
          </a:blip>
          <a:srcRect b="7446" l="5931" r="6457" t="4541"/>
          <a:stretch/>
        </p:blipFill>
        <p:spPr>
          <a:xfrm>
            <a:off x="1349087" y="3293439"/>
            <a:ext cx="700200" cy="713100"/>
          </a:xfrm>
          <a:prstGeom prst="ellipse">
            <a:avLst/>
          </a:prstGeom>
          <a:noFill/>
          <a:ln cap="flat" cmpd="sng" w="28575">
            <a:solidFill>
              <a:srgbClr val="434343"/>
            </a:solidFill>
            <a:prstDash val="solid"/>
            <a:round/>
            <a:headEnd len="sm" w="sm" type="none"/>
            <a:tailEnd len="sm" w="sm" type="none"/>
          </a:ln>
          <a:effectLst>
            <a:outerShdw blurRad="71438" rotWithShape="0" algn="bl" dir="8100000" dist="85725">
              <a:srgbClr val="000000">
                <a:alpha val="85000"/>
              </a:srgbClr>
            </a:outerShdw>
          </a:effectLst>
        </p:spPr>
      </p:pic>
      <p:pic>
        <p:nvPicPr>
          <p:cNvPr id="694" name="Google Shape;694;p47"/>
          <p:cNvPicPr preferRelativeResize="0"/>
          <p:nvPr/>
        </p:nvPicPr>
        <p:blipFill>
          <a:blip r:embed="rId19">
            <a:alphaModFix/>
          </a:blip>
          <a:stretch>
            <a:fillRect/>
          </a:stretch>
        </p:blipFill>
        <p:spPr>
          <a:xfrm>
            <a:off x="1402279" y="1540434"/>
            <a:ext cx="730500" cy="730500"/>
          </a:xfrm>
          <a:prstGeom prst="ellipse">
            <a:avLst/>
          </a:prstGeom>
          <a:noFill/>
          <a:ln cap="flat" cmpd="sng" w="28575">
            <a:solidFill>
              <a:srgbClr val="434343"/>
            </a:solidFill>
            <a:prstDash val="solid"/>
            <a:round/>
            <a:headEnd len="sm" w="sm" type="none"/>
            <a:tailEnd len="sm" w="sm" type="none"/>
          </a:ln>
          <a:effectLst>
            <a:outerShdw blurRad="71438" rotWithShape="0" algn="bl" dir="8100000" dist="85725">
              <a:srgbClr val="000000">
                <a:alpha val="85000"/>
              </a:srgbClr>
            </a:outerShdw>
          </a:effectLst>
        </p:spPr>
      </p:pic>
      <p:pic>
        <p:nvPicPr>
          <p:cNvPr id="695" name="Google Shape;695;p47"/>
          <p:cNvPicPr preferRelativeResize="0"/>
          <p:nvPr/>
        </p:nvPicPr>
        <p:blipFill rotWithShape="1">
          <a:blip r:embed="rId20">
            <a:alphaModFix/>
          </a:blip>
          <a:srcRect b="10063" l="4288" r="67615" t="11622"/>
          <a:stretch/>
        </p:blipFill>
        <p:spPr>
          <a:xfrm>
            <a:off x="4286425" y="887381"/>
            <a:ext cx="786300" cy="769200"/>
          </a:xfrm>
          <a:prstGeom prst="ellipse">
            <a:avLst/>
          </a:prstGeom>
          <a:noFill/>
          <a:ln cap="flat" cmpd="sng" w="9525">
            <a:solidFill>
              <a:srgbClr val="CCE9DD"/>
            </a:solidFill>
            <a:prstDash val="solid"/>
            <a:round/>
            <a:headEnd len="sm" w="sm" type="none"/>
            <a:tailEnd len="sm" w="sm" type="none"/>
          </a:ln>
          <a:effectLst>
            <a:outerShdw blurRad="71438" rotWithShape="0" algn="bl" dir="8100000" dist="85725">
              <a:srgbClr val="000000">
                <a:alpha val="85000"/>
              </a:srgbClr>
            </a:outerShdw>
          </a:effectLst>
        </p:spPr>
      </p:pic>
      <p:pic>
        <p:nvPicPr>
          <p:cNvPr id="696" name="Google Shape;696;p47"/>
          <p:cNvPicPr preferRelativeResize="0"/>
          <p:nvPr/>
        </p:nvPicPr>
        <p:blipFill rotWithShape="1">
          <a:blip r:embed="rId21">
            <a:alphaModFix/>
          </a:blip>
          <a:srcRect b="0" l="0" r="0" t="0"/>
          <a:stretch/>
        </p:blipFill>
        <p:spPr>
          <a:xfrm>
            <a:off x="413388" y="3004969"/>
            <a:ext cx="1014300" cy="1014300"/>
          </a:xfrm>
          <a:prstGeom prst="ellipse">
            <a:avLst/>
          </a:prstGeom>
          <a:noFill/>
          <a:ln cap="flat" cmpd="sng" w="19050">
            <a:solidFill>
              <a:srgbClr val="333333"/>
            </a:solidFill>
            <a:prstDash val="solid"/>
            <a:round/>
            <a:headEnd len="sm" w="sm" type="none"/>
            <a:tailEnd len="sm" w="sm" type="none"/>
          </a:ln>
          <a:effectLst>
            <a:outerShdw blurRad="71438" rotWithShape="0" algn="bl" dir="8100000" dist="85725">
              <a:srgbClr val="000000">
                <a:alpha val="85000"/>
              </a:srgbClr>
            </a:outerShdw>
          </a:effectLst>
        </p:spPr>
      </p:pic>
      <p:pic>
        <p:nvPicPr>
          <p:cNvPr id="697" name="Google Shape;697;p47"/>
          <p:cNvPicPr preferRelativeResize="0"/>
          <p:nvPr/>
        </p:nvPicPr>
        <p:blipFill rotWithShape="1">
          <a:blip r:embed="rId22">
            <a:alphaModFix/>
          </a:blip>
          <a:srcRect b="6227" l="3921" r="50806" t="4939"/>
          <a:stretch/>
        </p:blipFill>
        <p:spPr>
          <a:xfrm>
            <a:off x="4951750" y="1258605"/>
            <a:ext cx="864600" cy="840600"/>
          </a:xfrm>
          <a:prstGeom prst="ellipse">
            <a:avLst/>
          </a:prstGeom>
          <a:noFill/>
          <a:ln cap="flat" cmpd="sng" w="9525">
            <a:solidFill>
              <a:schemeClr val="dk2"/>
            </a:solidFill>
            <a:prstDash val="solid"/>
            <a:round/>
            <a:headEnd len="sm" w="sm" type="none"/>
            <a:tailEnd len="sm" w="sm" type="none"/>
          </a:ln>
          <a:effectLst>
            <a:outerShdw blurRad="71438" rotWithShape="0" algn="bl" dir="8100000" dist="85725">
              <a:srgbClr val="000000">
                <a:alpha val="85000"/>
              </a:srgbClr>
            </a:outerShdw>
          </a:effectLst>
        </p:spPr>
      </p:pic>
      <p:pic>
        <p:nvPicPr>
          <p:cNvPr id="698" name="Google Shape;698;p47"/>
          <p:cNvPicPr preferRelativeResize="0"/>
          <p:nvPr/>
        </p:nvPicPr>
        <p:blipFill rotWithShape="1">
          <a:blip r:embed="rId23">
            <a:alphaModFix/>
          </a:blip>
          <a:srcRect b="0" l="12469" r="12281" t="0"/>
          <a:stretch/>
        </p:blipFill>
        <p:spPr>
          <a:xfrm>
            <a:off x="3497127" y="1198650"/>
            <a:ext cx="864600" cy="880200"/>
          </a:xfrm>
          <a:prstGeom prst="ellipse">
            <a:avLst/>
          </a:prstGeom>
          <a:noFill/>
          <a:ln cap="flat" cmpd="sng" w="9525">
            <a:solidFill>
              <a:schemeClr val="accent6"/>
            </a:solidFill>
            <a:prstDash val="solid"/>
            <a:round/>
            <a:headEnd len="sm" w="sm" type="none"/>
            <a:tailEnd len="sm" w="sm" type="none"/>
          </a:ln>
          <a:effectLst>
            <a:outerShdw blurRad="71438" rotWithShape="0" algn="bl" dir="8100000" dist="85725">
              <a:srgbClr val="000000">
                <a:alpha val="85000"/>
              </a:srgbClr>
            </a:outerShdw>
          </a:effectLst>
        </p:spPr>
      </p:pic>
      <p:pic>
        <p:nvPicPr>
          <p:cNvPr id="699" name="Google Shape;699;p47"/>
          <p:cNvPicPr preferRelativeResize="0"/>
          <p:nvPr/>
        </p:nvPicPr>
        <p:blipFill>
          <a:blip r:embed="rId8">
            <a:alphaModFix/>
          </a:blip>
          <a:stretch>
            <a:fillRect/>
          </a:stretch>
        </p:blipFill>
        <p:spPr>
          <a:xfrm>
            <a:off x="7473725" y="1119100"/>
            <a:ext cx="1119600" cy="1119600"/>
          </a:xfrm>
          <a:prstGeom prst="ellipse">
            <a:avLst/>
          </a:prstGeom>
          <a:noFill/>
          <a:ln>
            <a:noFill/>
          </a:ln>
          <a:effectLst>
            <a:outerShdw blurRad="71438" rotWithShape="0" algn="bl" dir="8100000" dist="85725">
              <a:srgbClr val="000000">
                <a:alpha val="85000"/>
              </a:srgbClr>
            </a:outerShdw>
          </a:effectLst>
        </p:spPr>
      </p:pic>
      <p:sp>
        <p:nvSpPr>
          <p:cNvPr id="700" name="Google Shape;700;p47"/>
          <p:cNvSpPr txBox="1"/>
          <p:nvPr/>
        </p:nvSpPr>
        <p:spPr>
          <a:xfrm>
            <a:off x="5157421" y="243975"/>
            <a:ext cx="2893800" cy="7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E69138"/>
                </a:solidFill>
                <a:latin typeface="Homemade Apple"/>
                <a:ea typeface="Homemade Apple"/>
                <a:cs typeface="Homemade Apple"/>
                <a:sym typeface="Homemade Apple"/>
              </a:rPr>
              <a:t>Keep in touch &amp; </a:t>
            </a:r>
            <a:endParaRPr b="1" sz="1700">
              <a:solidFill>
                <a:srgbClr val="E69138"/>
              </a:solidFill>
              <a:latin typeface="Homemade Apple"/>
              <a:ea typeface="Homemade Apple"/>
              <a:cs typeface="Homemade Apple"/>
              <a:sym typeface="Homemade Apple"/>
            </a:endParaRPr>
          </a:p>
          <a:p>
            <a:pPr indent="457200" lvl="0" marL="457200" rtl="0" algn="l">
              <a:spcBef>
                <a:spcPts val="0"/>
              </a:spcBef>
              <a:spcAft>
                <a:spcPts val="0"/>
              </a:spcAft>
              <a:buNone/>
            </a:pPr>
            <a:r>
              <a:rPr b="1" lang="en" sz="1700">
                <a:solidFill>
                  <a:srgbClr val="E69138"/>
                </a:solidFill>
                <a:latin typeface="Homemade Apple"/>
                <a:ea typeface="Homemade Apple"/>
                <a:cs typeface="Homemade Apple"/>
                <a:sym typeface="Homemade Apple"/>
              </a:rPr>
              <a:t>Keep informed!</a:t>
            </a:r>
            <a:endParaRPr b="1" sz="1700">
              <a:solidFill>
                <a:srgbClr val="E69138"/>
              </a:solidFill>
              <a:latin typeface="Homemade Apple"/>
              <a:ea typeface="Homemade Apple"/>
              <a:cs typeface="Homemade Apple"/>
              <a:sym typeface="Homemade Apple"/>
            </a:endParaRPr>
          </a:p>
        </p:txBody>
      </p:sp>
      <p:pic>
        <p:nvPicPr>
          <p:cNvPr id="701" name="Google Shape;701;p47" title="slide 23 communication  20260911-144636.mp3">
            <a:hlinkClick r:id="rId24"/>
          </p:cNvPr>
          <p:cNvPicPr preferRelativeResize="0"/>
          <p:nvPr/>
        </p:nvPicPr>
        <p:blipFill>
          <a:blip r:embed="rId25">
            <a:alphaModFix/>
          </a:blip>
          <a:stretch>
            <a:fillRect/>
          </a:stretch>
        </p:blipFill>
        <p:spPr>
          <a:xfrm>
            <a:off x="8353400" y="2023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id="706" name="Google Shape;706;p48"/>
          <p:cNvPicPr preferRelativeResize="0"/>
          <p:nvPr/>
        </p:nvPicPr>
        <p:blipFill rotWithShape="1">
          <a:blip r:embed="rId3">
            <a:alphaModFix/>
          </a:blip>
          <a:srcRect b="17978" l="-12133" r="-21486" t="17422"/>
          <a:stretch/>
        </p:blipFill>
        <p:spPr>
          <a:xfrm rot="-5400000">
            <a:off x="2206800" y="3337400"/>
            <a:ext cx="1792800" cy="1356900"/>
          </a:xfrm>
          <a:prstGeom prst="rect">
            <a:avLst/>
          </a:prstGeom>
          <a:noFill/>
          <a:ln>
            <a:noFill/>
          </a:ln>
        </p:spPr>
      </p:pic>
      <p:pic>
        <p:nvPicPr>
          <p:cNvPr id="707" name="Google Shape;707;p48"/>
          <p:cNvPicPr preferRelativeResize="0"/>
          <p:nvPr/>
        </p:nvPicPr>
        <p:blipFill rotWithShape="1">
          <a:blip r:embed="rId4">
            <a:alphaModFix/>
          </a:blip>
          <a:srcRect b="2922" l="1327" r="1103" t="1595"/>
          <a:stretch/>
        </p:blipFill>
        <p:spPr>
          <a:xfrm>
            <a:off x="231650" y="3209150"/>
            <a:ext cx="2246025" cy="1613401"/>
          </a:xfrm>
          <a:prstGeom prst="rect">
            <a:avLst/>
          </a:prstGeom>
          <a:noFill/>
          <a:ln>
            <a:noFill/>
          </a:ln>
        </p:spPr>
      </p:pic>
      <p:sp>
        <p:nvSpPr>
          <p:cNvPr id="708" name="Google Shape;708;p48"/>
          <p:cNvSpPr txBox="1"/>
          <p:nvPr>
            <p:ph type="title"/>
          </p:nvPr>
        </p:nvSpPr>
        <p:spPr>
          <a:xfrm>
            <a:off x="3492182" y="494515"/>
            <a:ext cx="5045700" cy="698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SzPts val="891"/>
              <a:buNone/>
            </a:pPr>
            <a:r>
              <a:rPr b="1" lang="en" sz="3100">
                <a:solidFill>
                  <a:srgbClr val="0B7743"/>
                </a:solidFill>
              </a:rPr>
              <a:t>Thank you for attending!</a:t>
            </a:r>
            <a:endParaRPr b="1" sz="3100">
              <a:solidFill>
                <a:srgbClr val="0B7743"/>
              </a:solidFill>
            </a:endParaRPr>
          </a:p>
        </p:txBody>
      </p:sp>
      <p:sp>
        <p:nvSpPr>
          <p:cNvPr id="709" name="Google Shape;709;p48"/>
          <p:cNvSpPr txBox="1"/>
          <p:nvPr>
            <p:ph idx="1" type="body"/>
          </p:nvPr>
        </p:nvSpPr>
        <p:spPr>
          <a:xfrm>
            <a:off x="3938400" y="1508075"/>
            <a:ext cx="47763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lt1"/>
                </a:solidFill>
                <a:latin typeface="Nunito"/>
                <a:ea typeface="Nunito"/>
                <a:cs typeface="Nunito"/>
                <a:sym typeface="Nunito"/>
              </a:rPr>
              <a:t>ECS staff thanks you for:</a:t>
            </a:r>
            <a:endParaRPr b="1" sz="2000">
              <a:solidFill>
                <a:schemeClr val="lt1"/>
              </a:solidFill>
              <a:latin typeface="Nunito"/>
              <a:ea typeface="Nunito"/>
              <a:cs typeface="Nunito"/>
              <a:sym typeface="Nunito"/>
            </a:endParaRPr>
          </a:p>
          <a:p>
            <a:pPr indent="-349250" lvl="0" marL="457200" rtl="0" algn="l">
              <a:lnSpc>
                <a:spcPct val="100000"/>
              </a:lnSpc>
              <a:spcBef>
                <a:spcPts val="1200"/>
              </a:spcBef>
              <a:spcAft>
                <a:spcPts val="0"/>
              </a:spcAft>
              <a:buClr>
                <a:schemeClr val="lt1"/>
              </a:buClr>
              <a:buSzPts val="1900"/>
              <a:buFont typeface="Nunito"/>
              <a:buChar char="●"/>
            </a:pPr>
            <a:r>
              <a:rPr b="1" lang="en" sz="1900">
                <a:solidFill>
                  <a:schemeClr val="lt1"/>
                </a:solidFill>
                <a:latin typeface="Nunito"/>
                <a:ea typeface="Nunito"/>
                <a:cs typeface="Nunito"/>
                <a:sym typeface="Nunito"/>
              </a:rPr>
              <a:t>Attending the meeting</a:t>
            </a:r>
            <a:endParaRPr b="1" sz="1900">
              <a:solidFill>
                <a:schemeClr val="lt1"/>
              </a:solidFill>
              <a:latin typeface="Nunito"/>
              <a:ea typeface="Nunito"/>
              <a:cs typeface="Nunito"/>
              <a:sym typeface="Nunito"/>
            </a:endParaRPr>
          </a:p>
          <a:p>
            <a:pPr indent="-349250" lvl="0" marL="457200" rtl="0" algn="l">
              <a:lnSpc>
                <a:spcPct val="100000"/>
              </a:lnSpc>
              <a:spcBef>
                <a:spcPts val="1000"/>
              </a:spcBef>
              <a:spcAft>
                <a:spcPts val="0"/>
              </a:spcAft>
              <a:buClr>
                <a:schemeClr val="lt1"/>
              </a:buClr>
              <a:buSzPts val="1900"/>
              <a:buFont typeface="Nunito"/>
              <a:buChar char="●"/>
            </a:pPr>
            <a:r>
              <a:rPr b="1" lang="en" sz="1900">
                <a:solidFill>
                  <a:schemeClr val="lt1"/>
                </a:solidFill>
                <a:latin typeface="Nunito"/>
                <a:ea typeface="Nunito"/>
                <a:cs typeface="Nunito"/>
                <a:sym typeface="Nunito"/>
              </a:rPr>
              <a:t>Being informed</a:t>
            </a:r>
            <a:endParaRPr b="1" sz="1900">
              <a:solidFill>
                <a:schemeClr val="lt1"/>
              </a:solidFill>
              <a:latin typeface="Nunito"/>
              <a:ea typeface="Nunito"/>
              <a:cs typeface="Nunito"/>
              <a:sym typeface="Nunito"/>
            </a:endParaRPr>
          </a:p>
          <a:p>
            <a:pPr indent="-349250" lvl="0" marL="457200" rtl="0" algn="l">
              <a:lnSpc>
                <a:spcPct val="100000"/>
              </a:lnSpc>
              <a:spcBef>
                <a:spcPts val="1000"/>
              </a:spcBef>
              <a:spcAft>
                <a:spcPts val="1000"/>
              </a:spcAft>
              <a:buClr>
                <a:schemeClr val="lt1"/>
              </a:buClr>
              <a:buSzPts val="1900"/>
              <a:buFont typeface="Nunito"/>
              <a:buChar char="●"/>
            </a:pPr>
            <a:r>
              <a:rPr b="1" lang="en" sz="1900">
                <a:solidFill>
                  <a:schemeClr val="lt1"/>
                </a:solidFill>
                <a:latin typeface="Nunito"/>
                <a:ea typeface="Nunito"/>
                <a:cs typeface="Nunito"/>
                <a:sym typeface="Nunito"/>
              </a:rPr>
              <a:t>Working together with all staff to ensure success for your child and all children at ECS.</a:t>
            </a:r>
            <a:endParaRPr b="1" sz="1900">
              <a:solidFill>
                <a:schemeClr val="lt1"/>
              </a:solidFill>
              <a:latin typeface="Nunito"/>
              <a:ea typeface="Nunito"/>
              <a:cs typeface="Nunito"/>
              <a:sym typeface="Nunito"/>
            </a:endParaRPr>
          </a:p>
        </p:txBody>
      </p:sp>
      <p:pic>
        <p:nvPicPr>
          <p:cNvPr id="710" name="Google Shape;710;p48"/>
          <p:cNvPicPr preferRelativeResize="0"/>
          <p:nvPr/>
        </p:nvPicPr>
        <p:blipFill rotWithShape="1">
          <a:blip r:embed="rId5">
            <a:alphaModFix/>
          </a:blip>
          <a:srcRect b="22720" l="0" r="15045" t="0"/>
          <a:stretch/>
        </p:blipFill>
        <p:spPr>
          <a:xfrm>
            <a:off x="7514675" y="3647975"/>
            <a:ext cx="1424302" cy="1295652"/>
          </a:xfrm>
          <a:prstGeom prst="rect">
            <a:avLst/>
          </a:prstGeom>
          <a:noFill/>
          <a:ln>
            <a:noFill/>
          </a:ln>
        </p:spPr>
      </p:pic>
      <p:sp>
        <p:nvSpPr>
          <p:cNvPr id="711" name="Google Shape;711;p48"/>
          <p:cNvSpPr/>
          <p:nvPr/>
        </p:nvSpPr>
        <p:spPr>
          <a:xfrm>
            <a:off x="475850" y="423350"/>
            <a:ext cx="3027900" cy="2595300"/>
          </a:xfrm>
          <a:prstGeom prst="bracePair">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Calibri"/>
              <a:ea typeface="Calibri"/>
              <a:cs typeface="Calibri"/>
              <a:sym typeface="Calibri"/>
            </a:endParaRPr>
          </a:p>
        </p:txBody>
      </p:sp>
      <p:sp>
        <p:nvSpPr>
          <p:cNvPr id="712" name="Google Shape;712;p48"/>
          <p:cNvSpPr txBox="1"/>
          <p:nvPr/>
        </p:nvSpPr>
        <p:spPr>
          <a:xfrm>
            <a:off x="648650" y="423350"/>
            <a:ext cx="2682300" cy="269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latin typeface="Calibri"/>
                <a:ea typeface="Calibri"/>
                <a:cs typeface="Calibri"/>
                <a:sym typeface="Calibri"/>
              </a:rPr>
              <a:t>Education is a</a:t>
            </a:r>
            <a:endParaRPr b="1" sz="1900">
              <a:latin typeface="Calibri"/>
              <a:ea typeface="Calibri"/>
              <a:cs typeface="Calibri"/>
              <a:sym typeface="Calibri"/>
            </a:endParaRPr>
          </a:p>
          <a:p>
            <a:pPr indent="0" lvl="0" marL="0" rtl="0" algn="ctr">
              <a:spcBef>
                <a:spcPts val="0"/>
              </a:spcBef>
              <a:spcAft>
                <a:spcPts val="0"/>
              </a:spcAft>
              <a:buNone/>
            </a:pPr>
            <a:r>
              <a:rPr b="1" lang="en" sz="1900">
                <a:solidFill>
                  <a:schemeClr val="dk1"/>
                </a:solidFill>
                <a:highlight>
                  <a:srgbClr val="0E9453"/>
                </a:highlight>
                <a:latin typeface="Calibri"/>
                <a:ea typeface="Calibri"/>
                <a:cs typeface="Calibri"/>
                <a:sym typeface="Calibri"/>
              </a:rPr>
              <a:t>SHARED COMMITMENT</a:t>
            </a:r>
            <a:r>
              <a:rPr b="1" lang="en" sz="1900">
                <a:solidFill>
                  <a:schemeClr val="dk1"/>
                </a:solidFill>
                <a:highlight>
                  <a:srgbClr val="FF00FF"/>
                </a:highlight>
                <a:latin typeface="Calibri"/>
                <a:ea typeface="Calibri"/>
                <a:cs typeface="Calibri"/>
                <a:sym typeface="Calibri"/>
              </a:rPr>
              <a:t> </a:t>
            </a:r>
            <a:endParaRPr b="1" sz="1900">
              <a:solidFill>
                <a:schemeClr val="dk1"/>
              </a:solidFill>
              <a:highlight>
                <a:srgbClr val="FF00FF"/>
              </a:highlight>
              <a:latin typeface="Calibri"/>
              <a:ea typeface="Calibri"/>
              <a:cs typeface="Calibri"/>
              <a:sym typeface="Calibri"/>
            </a:endParaRPr>
          </a:p>
          <a:p>
            <a:pPr indent="0" lvl="0" marL="0" rtl="0" algn="ctr">
              <a:spcBef>
                <a:spcPts val="0"/>
              </a:spcBef>
              <a:spcAft>
                <a:spcPts val="0"/>
              </a:spcAft>
              <a:buNone/>
            </a:pPr>
            <a:r>
              <a:rPr b="1" lang="en" sz="1900">
                <a:latin typeface="Calibri"/>
                <a:ea typeface="Calibri"/>
                <a:cs typeface="Calibri"/>
                <a:sym typeface="Calibri"/>
              </a:rPr>
              <a:t>between </a:t>
            </a:r>
            <a:endParaRPr b="1" sz="1900">
              <a:latin typeface="Calibri"/>
              <a:ea typeface="Calibri"/>
              <a:cs typeface="Calibri"/>
              <a:sym typeface="Calibri"/>
            </a:endParaRPr>
          </a:p>
          <a:p>
            <a:pPr indent="0" lvl="0" marL="0" rtl="0" algn="ctr">
              <a:spcBef>
                <a:spcPts val="0"/>
              </a:spcBef>
              <a:spcAft>
                <a:spcPts val="0"/>
              </a:spcAft>
              <a:buNone/>
            </a:pPr>
            <a:r>
              <a:rPr b="1" lang="en" sz="1900">
                <a:solidFill>
                  <a:schemeClr val="dk1"/>
                </a:solidFill>
                <a:highlight>
                  <a:srgbClr val="F1C232"/>
                </a:highlight>
                <a:latin typeface="Calibri"/>
                <a:ea typeface="Calibri"/>
                <a:cs typeface="Calibri"/>
                <a:sym typeface="Calibri"/>
              </a:rPr>
              <a:t>DEDICATED TEACHERS</a:t>
            </a:r>
            <a:r>
              <a:rPr b="1" lang="en" sz="1900">
                <a:solidFill>
                  <a:srgbClr val="333333"/>
                </a:solidFill>
                <a:latin typeface="Calibri"/>
                <a:ea typeface="Calibri"/>
                <a:cs typeface="Calibri"/>
                <a:sym typeface="Calibri"/>
              </a:rPr>
              <a:t>,</a:t>
            </a:r>
            <a:endParaRPr b="1" sz="1900">
              <a:solidFill>
                <a:srgbClr val="333333"/>
              </a:solidFill>
              <a:latin typeface="Calibri"/>
              <a:ea typeface="Calibri"/>
              <a:cs typeface="Calibri"/>
              <a:sym typeface="Calibri"/>
            </a:endParaRPr>
          </a:p>
          <a:p>
            <a:pPr indent="0" lvl="0" marL="0" rtl="0" algn="ctr">
              <a:spcBef>
                <a:spcPts val="300"/>
              </a:spcBef>
              <a:spcAft>
                <a:spcPts val="0"/>
              </a:spcAft>
              <a:buNone/>
            </a:pPr>
            <a:r>
              <a:rPr b="1" lang="en" sz="1900">
                <a:solidFill>
                  <a:schemeClr val="dk1"/>
                </a:solidFill>
                <a:highlight>
                  <a:srgbClr val="0B7743"/>
                </a:highlight>
                <a:latin typeface="Calibri"/>
                <a:ea typeface="Calibri"/>
                <a:cs typeface="Calibri"/>
                <a:sym typeface="Calibri"/>
              </a:rPr>
              <a:t>MOTIVATED STUDENTS</a:t>
            </a:r>
            <a:r>
              <a:rPr b="1" lang="en" sz="1900">
                <a:solidFill>
                  <a:srgbClr val="333333"/>
                </a:solidFill>
                <a:latin typeface="Calibri"/>
                <a:ea typeface="Calibri"/>
                <a:cs typeface="Calibri"/>
                <a:sym typeface="Calibri"/>
              </a:rPr>
              <a:t>, </a:t>
            </a:r>
            <a:endParaRPr b="1" sz="1900">
              <a:solidFill>
                <a:srgbClr val="333333"/>
              </a:solidFill>
              <a:latin typeface="Calibri"/>
              <a:ea typeface="Calibri"/>
              <a:cs typeface="Calibri"/>
              <a:sym typeface="Calibri"/>
            </a:endParaRPr>
          </a:p>
          <a:p>
            <a:pPr indent="0" lvl="0" marL="0" rtl="0" algn="ctr">
              <a:spcBef>
                <a:spcPts val="0"/>
              </a:spcBef>
              <a:spcAft>
                <a:spcPts val="0"/>
              </a:spcAft>
              <a:buNone/>
            </a:pPr>
            <a:r>
              <a:rPr b="1" lang="en" sz="1900">
                <a:latin typeface="Calibri"/>
                <a:ea typeface="Calibri"/>
                <a:cs typeface="Calibri"/>
                <a:sym typeface="Calibri"/>
              </a:rPr>
              <a:t>and</a:t>
            </a:r>
            <a:endParaRPr b="1" sz="1900">
              <a:latin typeface="Calibri"/>
              <a:ea typeface="Calibri"/>
              <a:cs typeface="Calibri"/>
              <a:sym typeface="Calibri"/>
            </a:endParaRPr>
          </a:p>
          <a:p>
            <a:pPr indent="0" lvl="0" marL="0" rtl="0" algn="ctr">
              <a:spcBef>
                <a:spcPts val="0"/>
              </a:spcBef>
              <a:spcAft>
                <a:spcPts val="0"/>
              </a:spcAft>
              <a:buNone/>
            </a:pPr>
            <a:r>
              <a:rPr b="1" lang="en" sz="1900">
                <a:solidFill>
                  <a:schemeClr val="dk1"/>
                </a:solidFill>
                <a:highlight>
                  <a:srgbClr val="F1C232"/>
                </a:highlight>
                <a:latin typeface="Calibri"/>
                <a:ea typeface="Calibri"/>
                <a:cs typeface="Calibri"/>
                <a:sym typeface="Calibri"/>
              </a:rPr>
              <a:t>ENTHUSIASTIC PARENTS</a:t>
            </a:r>
            <a:r>
              <a:rPr b="1" lang="en" sz="1900">
                <a:solidFill>
                  <a:schemeClr val="dk1"/>
                </a:solidFill>
                <a:highlight>
                  <a:srgbClr val="9900FF"/>
                </a:highlight>
                <a:latin typeface="Calibri"/>
                <a:ea typeface="Calibri"/>
                <a:cs typeface="Calibri"/>
                <a:sym typeface="Calibri"/>
              </a:rPr>
              <a:t> </a:t>
            </a:r>
            <a:endParaRPr b="1" sz="1900">
              <a:solidFill>
                <a:schemeClr val="dk1"/>
              </a:solidFill>
              <a:highlight>
                <a:srgbClr val="9900FF"/>
              </a:highlight>
              <a:latin typeface="Calibri"/>
              <a:ea typeface="Calibri"/>
              <a:cs typeface="Calibri"/>
              <a:sym typeface="Calibri"/>
            </a:endParaRPr>
          </a:p>
          <a:p>
            <a:pPr indent="0" lvl="0" marL="0" rtl="0" algn="ctr">
              <a:spcBef>
                <a:spcPts val="0"/>
              </a:spcBef>
              <a:spcAft>
                <a:spcPts val="0"/>
              </a:spcAft>
              <a:buNone/>
            </a:pPr>
            <a:r>
              <a:rPr b="1" lang="en" sz="1900">
                <a:latin typeface="Calibri"/>
                <a:ea typeface="Calibri"/>
                <a:cs typeface="Calibri"/>
                <a:sym typeface="Calibri"/>
              </a:rPr>
              <a:t>with </a:t>
            </a:r>
            <a:r>
              <a:rPr b="1" lang="en" sz="1900" u="sng">
                <a:latin typeface="Calibri"/>
                <a:ea typeface="Calibri"/>
                <a:cs typeface="Calibri"/>
                <a:sym typeface="Calibri"/>
              </a:rPr>
              <a:t>high expectations</a:t>
            </a:r>
            <a:r>
              <a:rPr b="1" lang="en" sz="1900">
                <a:latin typeface="Calibri"/>
                <a:ea typeface="Calibri"/>
                <a:cs typeface="Calibri"/>
                <a:sym typeface="Calibri"/>
              </a:rPr>
              <a:t>.</a:t>
            </a:r>
            <a:endParaRPr b="1" sz="1900">
              <a:latin typeface="Calibri"/>
              <a:ea typeface="Calibri"/>
              <a:cs typeface="Calibri"/>
              <a:sym typeface="Calibri"/>
            </a:endParaRPr>
          </a:p>
        </p:txBody>
      </p:sp>
      <p:sp>
        <p:nvSpPr>
          <p:cNvPr id="713" name="Google Shape;713;p48"/>
          <p:cNvSpPr/>
          <p:nvPr/>
        </p:nvSpPr>
        <p:spPr>
          <a:xfrm>
            <a:off x="3900644" y="1155237"/>
            <a:ext cx="4228775" cy="142025"/>
          </a:xfrm>
          <a:custGeom>
            <a:rect b="b" l="l" r="r" t="t"/>
            <a:pathLst>
              <a:path extrusionOk="0" h="5681" w="169151">
                <a:moveTo>
                  <a:pt x="0" y="813"/>
                </a:moveTo>
                <a:cubicBezTo>
                  <a:pt x="23478" y="721"/>
                  <a:pt x="135970" y="-515"/>
                  <a:pt x="140867" y="263"/>
                </a:cubicBezTo>
                <a:cubicBezTo>
                  <a:pt x="145764" y="1041"/>
                  <a:pt x="24668" y="4795"/>
                  <a:pt x="29382" y="5481"/>
                </a:cubicBezTo>
                <a:cubicBezTo>
                  <a:pt x="34096" y="6168"/>
                  <a:pt x="145856" y="4565"/>
                  <a:pt x="169151" y="4382"/>
                </a:cubicBezTo>
              </a:path>
            </a:pathLst>
          </a:custGeom>
          <a:noFill/>
          <a:ln cap="flat" cmpd="sng" w="28575">
            <a:solidFill>
              <a:schemeClr val="dk2"/>
            </a:solidFill>
            <a:prstDash val="solid"/>
            <a:round/>
            <a:headEnd len="med" w="med" type="none"/>
            <a:tailEnd len="med" w="med" type="none"/>
          </a:ln>
        </p:spPr>
      </p:sp>
      <p:sp>
        <p:nvSpPr>
          <p:cNvPr id="714" name="Google Shape;714;p48"/>
          <p:cNvSpPr txBox="1"/>
          <p:nvPr/>
        </p:nvSpPr>
        <p:spPr>
          <a:xfrm>
            <a:off x="231650" y="4943625"/>
            <a:ext cx="3733800" cy="141900"/>
          </a:xfrm>
          <a:prstGeom prst="rect">
            <a:avLst/>
          </a:prstGeom>
          <a:noFill/>
          <a:ln>
            <a:noFill/>
          </a:ln>
        </p:spPr>
        <p:txBody>
          <a:bodyPr anchorCtr="0" anchor="t" bIns="0" lIns="91425" spcFirstLastPara="1" rIns="91425" wrap="square" tIns="0">
            <a:noAutofit/>
          </a:bodyPr>
          <a:lstStyle/>
          <a:p>
            <a:pPr indent="0" lvl="0" marL="0" rtl="0" algn="l">
              <a:spcBef>
                <a:spcPts val="0"/>
              </a:spcBef>
              <a:spcAft>
                <a:spcPts val="0"/>
              </a:spcAft>
              <a:buNone/>
            </a:pPr>
            <a:r>
              <a:rPr i="1" lang="en" sz="700">
                <a:solidFill>
                  <a:srgbClr val="660000"/>
                </a:solidFill>
                <a:latin typeface="Calibri"/>
                <a:ea typeface="Calibri"/>
                <a:cs typeface="Calibri"/>
                <a:sym typeface="Calibri"/>
              </a:rPr>
              <a:t>Created D. Mersnick: 09/13/2023, Revised: 09/04/2025, 7/19/26, 9/8/2026</a:t>
            </a:r>
            <a:endParaRPr i="1" sz="700">
              <a:solidFill>
                <a:srgbClr val="660000"/>
              </a:solidFill>
              <a:latin typeface="Calibri"/>
              <a:ea typeface="Calibri"/>
              <a:cs typeface="Calibri"/>
              <a:sym typeface="Calibri"/>
            </a:endParaRPr>
          </a:p>
        </p:txBody>
      </p:sp>
      <p:sp>
        <p:nvSpPr>
          <p:cNvPr id="715" name="Google Shape;715;p48"/>
          <p:cNvSpPr txBox="1"/>
          <p:nvPr>
            <p:ph idx="1" type="body"/>
          </p:nvPr>
        </p:nvSpPr>
        <p:spPr>
          <a:xfrm>
            <a:off x="4133025" y="4292600"/>
            <a:ext cx="3340800" cy="636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100">
                <a:solidFill>
                  <a:schemeClr val="accent1"/>
                </a:solidFill>
                <a:latin typeface="Nunito"/>
                <a:ea typeface="Nunito"/>
                <a:cs typeface="Nunito"/>
                <a:sym typeface="Nunito"/>
              </a:rPr>
              <a:t>Questions, Comments, or Suggestions?</a:t>
            </a:r>
            <a:endParaRPr b="1" sz="1100">
              <a:solidFill>
                <a:schemeClr val="accent1"/>
              </a:solidFill>
              <a:latin typeface="Nunito"/>
              <a:ea typeface="Nunito"/>
              <a:cs typeface="Nunito"/>
              <a:sym typeface="Nunito"/>
            </a:endParaRPr>
          </a:p>
          <a:p>
            <a:pPr indent="0" lvl="0" marL="0" rtl="0" algn="l">
              <a:lnSpc>
                <a:spcPct val="100000"/>
              </a:lnSpc>
              <a:spcBef>
                <a:spcPts val="0"/>
              </a:spcBef>
              <a:spcAft>
                <a:spcPts val="0"/>
              </a:spcAft>
              <a:buNone/>
            </a:pPr>
            <a:r>
              <a:rPr b="1" lang="en" sz="1100">
                <a:solidFill>
                  <a:schemeClr val="accent1"/>
                </a:solidFill>
                <a:latin typeface="Nunito"/>
                <a:ea typeface="Nunito"/>
                <a:cs typeface="Nunito"/>
                <a:sym typeface="Nunito"/>
              </a:rPr>
              <a:t>Please contact Mrs. Luoto or Mr. Brownson at </a:t>
            </a:r>
            <a:endParaRPr b="1" sz="1100">
              <a:solidFill>
                <a:schemeClr val="accent1"/>
              </a:solidFill>
              <a:latin typeface="Nunito"/>
              <a:ea typeface="Nunito"/>
              <a:cs typeface="Nunito"/>
              <a:sym typeface="Nunito"/>
            </a:endParaRPr>
          </a:p>
          <a:p>
            <a:pPr indent="0" lvl="0" marL="0" rtl="0" algn="l">
              <a:lnSpc>
                <a:spcPct val="100000"/>
              </a:lnSpc>
              <a:spcBef>
                <a:spcPts val="0"/>
              </a:spcBef>
              <a:spcAft>
                <a:spcPts val="0"/>
              </a:spcAft>
              <a:buNone/>
            </a:pPr>
            <a:r>
              <a:rPr b="1" lang="en" sz="1100">
                <a:solidFill>
                  <a:schemeClr val="accent1"/>
                </a:solidFill>
                <a:latin typeface="Nunito"/>
                <a:ea typeface="Nunito"/>
                <a:cs typeface="Nunito"/>
                <a:sym typeface="Nunito"/>
              </a:rPr>
              <a:t>(906) 477-6313.</a:t>
            </a:r>
            <a:endParaRPr b="1" sz="1100">
              <a:solidFill>
                <a:schemeClr val="accent1"/>
              </a:solidFill>
              <a:latin typeface="Nunito"/>
              <a:ea typeface="Nunito"/>
              <a:cs typeface="Nunito"/>
              <a:sym typeface="Nunito"/>
            </a:endParaRPr>
          </a:p>
        </p:txBody>
      </p:sp>
      <p:pic>
        <p:nvPicPr>
          <p:cNvPr id="716" name="Google Shape;716;p48" title="slide 24 end 20260911-144625.mp3">
            <a:hlinkClick r:id="rId6"/>
          </p:cNvPr>
          <p:cNvPicPr preferRelativeResize="0"/>
          <p:nvPr/>
        </p:nvPicPr>
        <p:blipFill>
          <a:blip r:embed="rId7">
            <a:alphaModFix/>
          </a:blip>
          <a:stretch>
            <a:fillRect/>
          </a:stretch>
        </p:blipFill>
        <p:spPr>
          <a:xfrm>
            <a:off x="8361800" y="208925"/>
            <a:ext cx="594360" cy="594360"/>
          </a:xfrm>
          <a:prstGeom prst="rect">
            <a:avLst/>
          </a:prstGeom>
          <a:noFill/>
          <a:ln>
            <a:noFill/>
          </a:ln>
          <a:effectLst>
            <a:outerShdw blurRad="57150" rotWithShape="0" algn="bl" dir="6240000" dist="38100">
              <a:srgbClr val="000000">
                <a:alpha val="99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0B7743"/>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0B7743"/>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