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8288000" cy="10287000"/>
  <p:notesSz cx="6858000" cy="9144000"/>
  <p:embeddedFontLst>
    <p:embeddedFont>
      <p:font typeface="Arimo" panose="020B0604020202020204" charset="0"/>
      <p:regular r:id="rId27"/>
    </p:embeddedFont>
    <p:embeddedFont>
      <p:font typeface="Arimo Bold" panose="020B0604020202020204" charset="0"/>
      <p:regular r:id="rId28"/>
    </p:embeddedFont>
    <p:embeddedFont>
      <p:font typeface="Montaser Arabic" panose="020B0604020202020204" charset="-78"/>
      <p:regular r:id="rId29"/>
    </p:embeddedFont>
    <p:embeddedFont>
      <p:font typeface="Montaser Arabic Bold" panose="020B0604020202020204" charset="-78"/>
      <p:regular r:id="rId30"/>
    </p:embeddedFont>
    <p:embeddedFont>
      <p:font typeface="Sanchez" panose="020B0604020202020204" charset="0"/>
      <p:regular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nsbhigh.com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1825409" y="4058678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0"/>
                </a:moveTo>
                <a:lnTo>
                  <a:pt x="0" y="0"/>
                </a:lnTo>
                <a:lnTo>
                  <a:pt x="0" y="6228322"/>
                </a:lnTo>
                <a:lnTo>
                  <a:pt x="6462591" y="6228322"/>
                </a:lnTo>
                <a:lnTo>
                  <a:pt x="64625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400000" flipH="1">
            <a:off x="13359605" y="-869717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4058678" y="0"/>
                </a:moveTo>
                <a:lnTo>
                  <a:pt x="0" y="0"/>
                </a:lnTo>
                <a:lnTo>
                  <a:pt x="0" y="5798112"/>
                </a:lnTo>
                <a:lnTo>
                  <a:pt x="4058678" y="5798112"/>
                </a:lnTo>
                <a:lnTo>
                  <a:pt x="405867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2504334" y="2917335"/>
            <a:ext cx="13279332" cy="4452330"/>
            <a:chOff x="0" y="0"/>
            <a:chExt cx="17705776" cy="5936440"/>
          </a:xfrm>
        </p:grpSpPr>
        <p:sp>
          <p:nvSpPr>
            <p:cNvPr id="7" name="TextBox 7"/>
            <p:cNvSpPr txBox="1"/>
            <p:nvPr/>
          </p:nvSpPr>
          <p:spPr>
            <a:xfrm>
              <a:off x="0" y="314325"/>
              <a:ext cx="17705776" cy="3987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025"/>
                </a:lnSpc>
              </a:pPr>
              <a:r>
                <a:rPr lang="en-US" sz="11984" b="1">
                  <a:solidFill>
                    <a:srgbClr val="000000"/>
                  </a:solidFill>
                  <a:latin typeface="Montaser Arabic Bold"/>
                  <a:ea typeface="Montaser Arabic Bold"/>
                  <a:cs typeface="Montaser Arabic Bold"/>
                  <a:sym typeface="Montaser Arabic Bold"/>
                </a:rPr>
                <a:t>NSBHS CLASSES OF 2029 &amp; 2030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235342"/>
              <a:ext cx="17705776" cy="17010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299"/>
                </a:lnSpc>
              </a:pPr>
              <a:r>
                <a:rPr lang="en-US" sz="3785" b="1" spc="151">
                  <a:solidFill>
                    <a:srgbClr val="700000"/>
                  </a:solidFill>
                  <a:latin typeface="Montaser Arabic Bold"/>
                  <a:ea typeface="Montaser Arabic Bold"/>
                  <a:cs typeface="Montaser Arabic Bold"/>
                  <a:sym typeface="Montaser Arabic Bold"/>
                </a:rPr>
                <a:t>YOUR FRESHMAN AND SOPHOMORE YEAR </a:t>
              </a:r>
            </a:p>
            <a:p>
              <a:pPr algn="ctr">
                <a:lnSpc>
                  <a:spcPts val="5299"/>
                </a:lnSpc>
                <a:spcBef>
                  <a:spcPct val="0"/>
                </a:spcBef>
              </a:pPr>
              <a:r>
                <a:rPr lang="en-US" sz="3785" b="1" spc="151">
                  <a:solidFill>
                    <a:srgbClr val="700000"/>
                  </a:solidFill>
                  <a:latin typeface="Montaser Arabic Bold"/>
                  <a:ea typeface="Montaser Arabic Bold"/>
                  <a:cs typeface="Montaser Arabic Bold"/>
                  <a:sym typeface="Montaser Arabic Bold"/>
                </a:rPr>
                <a:t>COMMITMENT TO GRADUATION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3908507" y="111129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337523" y="853059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908507" y="140160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2337523" y="882090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870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21733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70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21733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977609" y="1896893"/>
            <a:ext cx="14332783" cy="6493214"/>
            <a:chOff x="0" y="0"/>
            <a:chExt cx="19110377" cy="8657619"/>
          </a:xfrm>
        </p:grpSpPr>
        <p:sp>
          <p:nvSpPr>
            <p:cNvPr id="9" name="TextBox 9"/>
            <p:cNvSpPr txBox="1"/>
            <p:nvPr/>
          </p:nvSpPr>
          <p:spPr>
            <a:xfrm>
              <a:off x="3211758" y="1296182"/>
              <a:ext cx="12686861" cy="736143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82"/>
                </a:lnSpc>
                <a:spcBef>
                  <a:spcPct val="0"/>
                </a:spcBef>
              </a:pPr>
              <a:r>
                <a:rPr lang="en-US" sz="3415" b="1" u="sng" spc="136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Raquel Heath</a:t>
              </a:r>
            </a:p>
            <a:p>
              <a:pPr algn="ctr">
                <a:lnSpc>
                  <a:spcPts val="4782"/>
                </a:lnSpc>
                <a:spcBef>
                  <a:spcPct val="0"/>
                </a:spcBef>
              </a:pPr>
              <a:r>
                <a:rPr lang="en-US" sz="3415" spc="136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Director &amp; Class of 2027 School Counselor</a:t>
              </a:r>
            </a:p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 lang="en-US" sz="3415" spc="13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algn="ctr">
                <a:lnSpc>
                  <a:spcPts val="4782"/>
                </a:lnSpc>
                <a:spcBef>
                  <a:spcPct val="0"/>
                </a:spcBef>
              </a:pPr>
              <a:r>
                <a:rPr lang="en-US" sz="3415" b="1" u="sng" spc="136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Ashley Barringer</a:t>
              </a:r>
            </a:p>
            <a:p>
              <a:pPr algn="ctr">
                <a:lnSpc>
                  <a:spcPts val="4782"/>
                </a:lnSpc>
                <a:spcBef>
                  <a:spcPct val="0"/>
                </a:spcBef>
              </a:pPr>
              <a:r>
                <a:rPr lang="en-US" sz="3415" spc="136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Class of 2028 School Counselor</a:t>
              </a:r>
            </a:p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 lang="en-US" sz="3415" spc="13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algn="ctr">
                <a:lnSpc>
                  <a:spcPts val="4782"/>
                </a:lnSpc>
                <a:spcBef>
                  <a:spcPct val="0"/>
                </a:spcBef>
              </a:pPr>
              <a:r>
                <a:rPr lang="en-US" sz="3415" b="1" u="sng" spc="136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Stacie Wiese</a:t>
              </a:r>
            </a:p>
            <a:p>
              <a:pPr algn="ctr">
                <a:lnSpc>
                  <a:spcPts val="4782"/>
                </a:lnSpc>
                <a:spcBef>
                  <a:spcPct val="0"/>
                </a:spcBef>
              </a:pPr>
              <a:r>
                <a:rPr lang="en-US" sz="3415" spc="136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Class of 2029 School Counselor</a:t>
              </a:r>
            </a:p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 lang="en-US" sz="3415" spc="13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endParaRPr>
            </a:p>
            <a:p>
              <a:pPr algn="ctr">
                <a:lnSpc>
                  <a:spcPts val="4782"/>
                </a:lnSpc>
                <a:spcBef>
                  <a:spcPct val="0"/>
                </a:spcBef>
              </a:pPr>
              <a:r>
                <a:rPr lang="en-US" sz="3415" b="1" u="sng" spc="136">
                  <a:solidFill>
                    <a:srgbClr val="000000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Mars Lacey</a:t>
              </a:r>
            </a:p>
            <a:p>
              <a:pPr algn="ctr">
                <a:lnSpc>
                  <a:spcPts val="4782"/>
                </a:lnSpc>
                <a:spcBef>
                  <a:spcPct val="0"/>
                </a:spcBef>
              </a:pPr>
              <a:r>
                <a:rPr lang="en-US" sz="3415" spc="136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Class of 2030 School Counselor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23825"/>
              <a:ext cx="19110377" cy="15057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9548"/>
                </a:lnSpc>
                <a:spcBef>
                  <a:spcPct val="0"/>
                </a:spcBef>
              </a:pPr>
              <a:r>
                <a:rPr lang="en-US" sz="6820" b="1">
                  <a:solidFill>
                    <a:srgbClr val="700000"/>
                  </a:solidFill>
                  <a:latin typeface="Montaser Arabic Bold"/>
                  <a:ea typeface="Montaser Arabic Bold"/>
                  <a:cs typeface="Montaser Arabic Bold"/>
                  <a:sym typeface="Montaser Arabic Bold"/>
                </a:rPr>
                <a:t>SCHOOL COUNSELING TEAM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807195" y="7061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07195" y="9964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667703" y="1897775"/>
            <a:ext cx="11615513" cy="2369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</a:pPr>
            <a:r>
              <a:rPr lang="en-US" sz="6820" b="1" spc="545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SCHOOL COUNSELING</a:t>
            </a:r>
          </a:p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 spc="545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OFFICE PROCEDURES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67703" y="4181981"/>
            <a:ext cx="11615513" cy="433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Students may see their counselor without an appointment before school or during lunch.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Students must have a pass to enter the school counseling office during class time.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Students should wait in the lobby and not outside of the counselor’s door when waiting to see their counselor.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807195" y="7061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07195" y="9964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686364" y="2282946"/>
            <a:ext cx="13581001" cy="1500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  <a:spcBef>
                <a:spcPct val="0"/>
              </a:spcBef>
            </a:pPr>
            <a:r>
              <a:rPr lang="en-US" sz="8799" b="1" spc="703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NEWS &amp; EVENTS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22719" y="3915645"/>
            <a:ext cx="11757670" cy="4231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1" indent="-518160" algn="l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Cuda Current</a:t>
            </a:r>
          </a:p>
          <a:p>
            <a:pPr marL="2072640" lvl="2" indent="-690880" algn="l">
              <a:lnSpc>
                <a:spcPts val="6719"/>
              </a:lnSpc>
              <a:buFont typeface="Arial"/>
              <a:buChar char="⚬"/>
            </a:pPr>
            <a:r>
              <a:rPr lang="en-US" sz="4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4800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6" tooltip="http://www.nsbhigh.com"/>
              </a:rPr>
              <a:t>www.NSBHigh.com</a:t>
            </a:r>
          </a:p>
          <a:p>
            <a:pPr marL="2072640" lvl="2" indent="-690880" algn="l">
              <a:lnSpc>
                <a:spcPts val="6719"/>
              </a:lnSpc>
              <a:buFont typeface="Arial"/>
              <a:buChar char="⚬"/>
            </a:pPr>
            <a:r>
              <a:rPr lang="en-US" sz="4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Click on student life </a:t>
            </a:r>
          </a:p>
          <a:p>
            <a:pPr marL="2072640" lvl="2" indent="-690880" algn="l">
              <a:lnSpc>
                <a:spcPts val="6719"/>
              </a:lnSpc>
              <a:buFont typeface="Arial"/>
              <a:buChar char="⚬"/>
            </a:pPr>
            <a:r>
              <a:rPr lang="en-US" sz="4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Cuda Bites</a:t>
            </a:r>
          </a:p>
          <a:p>
            <a:pPr marL="1036320" lvl="1" indent="-518160" algn="l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Parent Square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1825409" y="4058678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0"/>
                </a:moveTo>
                <a:lnTo>
                  <a:pt x="0" y="0"/>
                </a:lnTo>
                <a:lnTo>
                  <a:pt x="0" y="6228322"/>
                </a:lnTo>
                <a:lnTo>
                  <a:pt x="6462591" y="6228322"/>
                </a:lnTo>
                <a:lnTo>
                  <a:pt x="64625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400000" flipH="1">
            <a:off x="15023930" y="-869717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4058677" y="0"/>
                </a:moveTo>
                <a:lnTo>
                  <a:pt x="0" y="0"/>
                </a:lnTo>
                <a:lnTo>
                  <a:pt x="0" y="5798112"/>
                </a:lnTo>
                <a:lnTo>
                  <a:pt x="4058677" y="5798112"/>
                </a:lnTo>
                <a:lnTo>
                  <a:pt x="40586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362200" y="847346"/>
            <a:ext cx="13563600" cy="1005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u="sng" dirty="0">
                <a:solidFill>
                  <a:srgbClr val="000000"/>
                </a:solidFill>
                <a:latin typeface="Sanchez"/>
                <a:ea typeface="Sanchez"/>
                <a:cs typeface="Sanchez"/>
                <a:sym typeface="Sanchez"/>
              </a:rPr>
              <a:t>GRADUATION REQUIREMENTS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07418" y="2011787"/>
            <a:ext cx="7473164" cy="688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>
                <a:solidFill>
                  <a:srgbClr val="000000"/>
                </a:solidFill>
                <a:latin typeface="Sanchez"/>
                <a:ea typeface="Sanchez"/>
                <a:cs typeface="Sanchez"/>
                <a:sym typeface="Sanchez"/>
              </a:rPr>
              <a:t>24 CREDIT DIPLOMA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128936" y="2855173"/>
            <a:ext cx="10030128" cy="6403127"/>
            <a:chOff x="0" y="0"/>
            <a:chExt cx="13373504" cy="8537503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6534449" cy="1054932"/>
              <a:chOff x="0" y="0"/>
              <a:chExt cx="2217832" cy="3580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217832" cy="358050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358050">
                    <a:moveTo>
                      <a:pt x="30015" y="0"/>
                    </a:moveTo>
                    <a:lnTo>
                      <a:pt x="2187817" y="0"/>
                    </a:lnTo>
                    <a:cubicBezTo>
                      <a:pt x="2204394" y="0"/>
                      <a:pt x="2217832" y="13438"/>
                      <a:pt x="2217832" y="30015"/>
                    </a:cubicBezTo>
                    <a:lnTo>
                      <a:pt x="2217832" y="328036"/>
                    </a:lnTo>
                    <a:cubicBezTo>
                      <a:pt x="2217832" y="335996"/>
                      <a:pt x="2214670" y="343631"/>
                      <a:pt x="2209041" y="349259"/>
                    </a:cubicBezTo>
                    <a:cubicBezTo>
                      <a:pt x="2203412" y="354888"/>
                      <a:pt x="2195778" y="358050"/>
                      <a:pt x="2187817" y="358050"/>
                    </a:cubicBezTo>
                    <a:lnTo>
                      <a:pt x="30015" y="358050"/>
                    </a:lnTo>
                    <a:cubicBezTo>
                      <a:pt x="13438" y="358050"/>
                      <a:pt x="0" y="344612"/>
                      <a:pt x="0" y="328036"/>
                    </a:cubicBezTo>
                    <a:lnTo>
                      <a:pt x="0" y="30015"/>
                    </a:lnTo>
                    <a:cubicBezTo>
                      <a:pt x="0" y="13438"/>
                      <a:pt x="13438" y="0"/>
                      <a:pt x="30015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217832" cy="40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ENGLISH - 4 CREDITS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1222917"/>
              <a:ext cx="6534449" cy="1134257"/>
              <a:chOff x="0" y="0"/>
              <a:chExt cx="2217832" cy="38497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217832" cy="384974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384974">
                    <a:moveTo>
                      <a:pt x="30015" y="0"/>
                    </a:moveTo>
                    <a:lnTo>
                      <a:pt x="2187817" y="0"/>
                    </a:lnTo>
                    <a:cubicBezTo>
                      <a:pt x="2204394" y="0"/>
                      <a:pt x="2217832" y="13438"/>
                      <a:pt x="2217832" y="30015"/>
                    </a:cubicBezTo>
                    <a:lnTo>
                      <a:pt x="2217832" y="354959"/>
                    </a:lnTo>
                    <a:cubicBezTo>
                      <a:pt x="2217832" y="371536"/>
                      <a:pt x="2204394" y="384974"/>
                      <a:pt x="2187817" y="384974"/>
                    </a:cubicBezTo>
                    <a:lnTo>
                      <a:pt x="30015" y="384974"/>
                    </a:lnTo>
                    <a:cubicBezTo>
                      <a:pt x="22054" y="384974"/>
                      <a:pt x="14420" y="381812"/>
                      <a:pt x="8791" y="376183"/>
                    </a:cubicBezTo>
                    <a:cubicBezTo>
                      <a:pt x="3162" y="370554"/>
                      <a:pt x="0" y="362920"/>
                      <a:pt x="0" y="354959"/>
                    </a:cubicBezTo>
                    <a:lnTo>
                      <a:pt x="0" y="30015"/>
                    </a:lnTo>
                    <a:cubicBezTo>
                      <a:pt x="0" y="13438"/>
                      <a:pt x="13438" y="0"/>
                      <a:pt x="30015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2217832" cy="4325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MATH - 4 CREDITS</a:t>
                </a:r>
              </a:p>
              <a:p>
                <a:pPr marL="0" lvl="0" indent="0"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Required: Algebra 1 &amp; Geometry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0" y="2525158"/>
              <a:ext cx="6534449" cy="1134257"/>
              <a:chOff x="0" y="0"/>
              <a:chExt cx="2217832" cy="38497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2217832" cy="384974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384974">
                    <a:moveTo>
                      <a:pt x="30015" y="0"/>
                    </a:moveTo>
                    <a:lnTo>
                      <a:pt x="2187817" y="0"/>
                    </a:lnTo>
                    <a:cubicBezTo>
                      <a:pt x="2204394" y="0"/>
                      <a:pt x="2217832" y="13438"/>
                      <a:pt x="2217832" y="30015"/>
                    </a:cubicBezTo>
                    <a:lnTo>
                      <a:pt x="2217832" y="354959"/>
                    </a:lnTo>
                    <a:cubicBezTo>
                      <a:pt x="2217832" y="371536"/>
                      <a:pt x="2204394" y="384974"/>
                      <a:pt x="2187817" y="384974"/>
                    </a:cubicBezTo>
                    <a:lnTo>
                      <a:pt x="30015" y="384974"/>
                    </a:lnTo>
                    <a:cubicBezTo>
                      <a:pt x="22054" y="384974"/>
                      <a:pt x="14420" y="381812"/>
                      <a:pt x="8791" y="376183"/>
                    </a:cubicBezTo>
                    <a:cubicBezTo>
                      <a:pt x="3162" y="370554"/>
                      <a:pt x="0" y="362920"/>
                      <a:pt x="0" y="354959"/>
                    </a:cubicBezTo>
                    <a:lnTo>
                      <a:pt x="0" y="30015"/>
                    </a:lnTo>
                    <a:cubicBezTo>
                      <a:pt x="0" y="13438"/>
                      <a:pt x="13438" y="0"/>
                      <a:pt x="30015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2217832" cy="4325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SCIENCE - 3 CREDITS</a:t>
                </a:r>
              </a:p>
              <a:p>
                <a:pPr marL="0" lvl="0" indent="0"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Required: Biology &amp; a Physical Science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3827400"/>
              <a:ext cx="6534449" cy="1578757"/>
              <a:chOff x="0" y="0"/>
              <a:chExt cx="2217832" cy="53584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2217832" cy="535840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535840">
                    <a:moveTo>
                      <a:pt x="30015" y="0"/>
                    </a:moveTo>
                    <a:lnTo>
                      <a:pt x="2187817" y="0"/>
                    </a:lnTo>
                    <a:cubicBezTo>
                      <a:pt x="2204394" y="0"/>
                      <a:pt x="2217832" y="13438"/>
                      <a:pt x="2217832" y="30015"/>
                    </a:cubicBezTo>
                    <a:lnTo>
                      <a:pt x="2217832" y="505825"/>
                    </a:lnTo>
                    <a:cubicBezTo>
                      <a:pt x="2217832" y="522402"/>
                      <a:pt x="2204394" y="535840"/>
                      <a:pt x="2187817" y="535840"/>
                    </a:cubicBezTo>
                    <a:lnTo>
                      <a:pt x="30015" y="535840"/>
                    </a:lnTo>
                    <a:cubicBezTo>
                      <a:pt x="22054" y="535840"/>
                      <a:pt x="14420" y="532678"/>
                      <a:pt x="8791" y="527049"/>
                    </a:cubicBezTo>
                    <a:cubicBezTo>
                      <a:pt x="3162" y="521420"/>
                      <a:pt x="0" y="513786"/>
                      <a:pt x="0" y="505825"/>
                    </a:cubicBezTo>
                    <a:lnTo>
                      <a:pt x="0" y="30015"/>
                    </a:lnTo>
                    <a:cubicBezTo>
                      <a:pt x="0" y="13438"/>
                      <a:pt x="13438" y="0"/>
                      <a:pt x="30015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2217832" cy="5834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SOCIAL STUDIES - 3 CREDITS</a:t>
                </a:r>
              </a:p>
              <a:p>
                <a:pPr marL="0" lvl="0" indent="0"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World History, US History, Economics &amp; Government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6839055" y="1256231"/>
              <a:ext cx="6534449" cy="1134257"/>
              <a:chOff x="0" y="0"/>
              <a:chExt cx="2217832" cy="38497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2217832" cy="384974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384974">
                    <a:moveTo>
                      <a:pt x="30015" y="0"/>
                    </a:moveTo>
                    <a:lnTo>
                      <a:pt x="2187817" y="0"/>
                    </a:lnTo>
                    <a:cubicBezTo>
                      <a:pt x="2204394" y="0"/>
                      <a:pt x="2217832" y="13438"/>
                      <a:pt x="2217832" y="30015"/>
                    </a:cubicBezTo>
                    <a:lnTo>
                      <a:pt x="2217832" y="354959"/>
                    </a:lnTo>
                    <a:cubicBezTo>
                      <a:pt x="2217832" y="371536"/>
                      <a:pt x="2204394" y="384974"/>
                      <a:pt x="2187817" y="384974"/>
                    </a:cubicBezTo>
                    <a:lnTo>
                      <a:pt x="30015" y="384974"/>
                    </a:lnTo>
                    <a:cubicBezTo>
                      <a:pt x="22054" y="384974"/>
                      <a:pt x="14420" y="381812"/>
                      <a:pt x="8791" y="376183"/>
                    </a:cubicBezTo>
                    <a:cubicBezTo>
                      <a:pt x="3162" y="370554"/>
                      <a:pt x="0" y="362920"/>
                      <a:pt x="0" y="354959"/>
                    </a:cubicBezTo>
                    <a:lnTo>
                      <a:pt x="0" y="30015"/>
                    </a:lnTo>
                    <a:cubicBezTo>
                      <a:pt x="0" y="13438"/>
                      <a:pt x="13438" y="0"/>
                      <a:pt x="30015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2217832" cy="4325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PHYSICAL EDUCATION - 1 CREDIT</a:t>
                </a:r>
              </a:p>
              <a:p>
                <a:pPr marL="0" lvl="0" indent="0"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Required: Personal Fitness 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839055" y="10310"/>
              <a:ext cx="6534449" cy="1054932"/>
              <a:chOff x="0" y="0"/>
              <a:chExt cx="2217832" cy="35805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2217832" cy="358050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358050">
                    <a:moveTo>
                      <a:pt x="30015" y="0"/>
                    </a:moveTo>
                    <a:lnTo>
                      <a:pt x="2187817" y="0"/>
                    </a:lnTo>
                    <a:cubicBezTo>
                      <a:pt x="2204394" y="0"/>
                      <a:pt x="2217832" y="13438"/>
                      <a:pt x="2217832" y="30015"/>
                    </a:cubicBezTo>
                    <a:lnTo>
                      <a:pt x="2217832" y="328036"/>
                    </a:lnTo>
                    <a:cubicBezTo>
                      <a:pt x="2217832" y="335996"/>
                      <a:pt x="2214670" y="343631"/>
                      <a:pt x="2209041" y="349259"/>
                    </a:cubicBezTo>
                    <a:cubicBezTo>
                      <a:pt x="2203412" y="354888"/>
                      <a:pt x="2195778" y="358050"/>
                      <a:pt x="2187817" y="358050"/>
                    </a:cubicBezTo>
                    <a:lnTo>
                      <a:pt x="30015" y="358050"/>
                    </a:lnTo>
                    <a:cubicBezTo>
                      <a:pt x="13438" y="358050"/>
                      <a:pt x="0" y="344612"/>
                      <a:pt x="0" y="328036"/>
                    </a:cubicBezTo>
                    <a:lnTo>
                      <a:pt x="0" y="30015"/>
                    </a:lnTo>
                    <a:cubicBezTo>
                      <a:pt x="0" y="13438"/>
                      <a:pt x="13438" y="0"/>
                      <a:pt x="30015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2217832" cy="40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PERSONAL FINANCE - 0.5 CREDIT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839055" y="2581478"/>
              <a:ext cx="6534449" cy="1054932"/>
              <a:chOff x="0" y="0"/>
              <a:chExt cx="2217832" cy="35805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2217832" cy="358050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358050">
                    <a:moveTo>
                      <a:pt x="30015" y="0"/>
                    </a:moveTo>
                    <a:lnTo>
                      <a:pt x="2187817" y="0"/>
                    </a:lnTo>
                    <a:cubicBezTo>
                      <a:pt x="2204394" y="0"/>
                      <a:pt x="2217832" y="13438"/>
                      <a:pt x="2217832" y="30015"/>
                    </a:cubicBezTo>
                    <a:lnTo>
                      <a:pt x="2217832" y="328036"/>
                    </a:lnTo>
                    <a:cubicBezTo>
                      <a:pt x="2217832" y="335996"/>
                      <a:pt x="2214670" y="343631"/>
                      <a:pt x="2209041" y="349259"/>
                    </a:cubicBezTo>
                    <a:cubicBezTo>
                      <a:pt x="2203412" y="354888"/>
                      <a:pt x="2195778" y="358050"/>
                      <a:pt x="2187817" y="358050"/>
                    </a:cubicBezTo>
                    <a:lnTo>
                      <a:pt x="30015" y="358050"/>
                    </a:lnTo>
                    <a:cubicBezTo>
                      <a:pt x="13438" y="358050"/>
                      <a:pt x="0" y="344612"/>
                      <a:pt x="0" y="328036"/>
                    </a:cubicBezTo>
                    <a:lnTo>
                      <a:pt x="0" y="30015"/>
                    </a:lnTo>
                    <a:cubicBezTo>
                      <a:pt x="0" y="13438"/>
                      <a:pt x="13438" y="0"/>
                      <a:pt x="30015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47625"/>
                <a:ext cx="2217832" cy="4056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FINE/TECHNICAL ART - 1 CREDIT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839055" y="3827400"/>
              <a:ext cx="6534449" cy="1578757"/>
              <a:chOff x="0" y="0"/>
              <a:chExt cx="2217832" cy="53584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2217832" cy="535840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535840">
                    <a:moveTo>
                      <a:pt x="30015" y="0"/>
                    </a:moveTo>
                    <a:lnTo>
                      <a:pt x="2187817" y="0"/>
                    </a:lnTo>
                    <a:cubicBezTo>
                      <a:pt x="2204394" y="0"/>
                      <a:pt x="2217832" y="13438"/>
                      <a:pt x="2217832" y="30015"/>
                    </a:cubicBezTo>
                    <a:lnTo>
                      <a:pt x="2217832" y="505825"/>
                    </a:lnTo>
                    <a:cubicBezTo>
                      <a:pt x="2217832" y="522402"/>
                      <a:pt x="2204394" y="535840"/>
                      <a:pt x="2187817" y="535840"/>
                    </a:cubicBezTo>
                    <a:lnTo>
                      <a:pt x="30015" y="535840"/>
                    </a:lnTo>
                    <a:cubicBezTo>
                      <a:pt x="22054" y="535840"/>
                      <a:pt x="14420" y="532678"/>
                      <a:pt x="8791" y="527049"/>
                    </a:cubicBezTo>
                    <a:cubicBezTo>
                      <a:pt x="3162" y="521420"/>
                      <a:pt x="0" y="513786"/>
                      <a:pt x="0" y="505825"/>
                    </a:cubicBezTo>
                    <a:lnTo>
                      <a:pt x="0" y="30015"/>
                    </a:lnTo>
                    <a:cubicBezTo>
                      <a:pt x="0" y="13438"/>
                      <a:pt x="13438" y="0"/>
                      <a:pt x="30015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47625"/>
                <a:ext cx="2217832" cy="5834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ELECTIVES - 7.5 CREDITS</a:t>
                </a:r>
              </a:p>
              <a:p>
                <a:pPr marL="0" lvl="0" indent="0"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Suggested: 2 years of the same World Language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848902" y="5646689"/>
              <a:ext cx="7675700" cy="1134257"/>
              <a:chOff x="0" y="0"/>
              <a:chExt cx="2605179" cy="384974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2605179" cy="384974"/>
              </a:xfrm>
              <a:custGeom>
                <a:avLst/>
                <a:gdLst/>
                <a:ahLst/>
                <a:cxnLst/>
                <a:rect l="l" t="t" r="r" b="b"/>
                <a:pathLst>
                  <a:path w="2605179" h="384974">
                    <a:moveTo>
                      <a:pt x="25552" y="0"/>
                    </a:moveTo>
                    <a:lnTo>
                      <a:pt x="2579627" y="0"/>
                    </a:lnTo>
                    <a:cubicBezTo>
                      <a:pt x="2586404" y="0"/>
                      <a:pt x="2592904" y="2692"/>
                      <a:pt x="2597695" y="7484"/>
                    </a:cubicBezTo>
                    <a:cubicBezTo>
                      <a:pt x="2602487" y="12276"/>
                      <a:pt x="2605179" y="18775"/>
                      <a:pt x="2605179" y="25552"/>
                    </a:cubicBezTo>
                    <a:lnTo>
                      <a:pt x="2605179" y="359422"/>
                    </a:lnTo>
                    <a:cubicBezTo>
                      <a:pt x="2605179" y="373534"/>
                      <a:pt x="2593739" y="384974"/>
                      <a:pt x="2579627" y="384974"/>
                    </a:cubicBezTo>
                    <a:lnTo>
                      <a:pt x="25552" y="384974"/>
                    </a:lnTo>
                    <a:cubicBezTo>
                      <a:pt x="18775" y="384974"/>
                      <a:pt x="12276" y="382282"/>
                      <a:pt x="7484" y="377490"/>
                    </a:cubicBezTo>
                    <a:cubicBezTo>
                      <a:pt x="2692" y="372698"/>
                      <a:pt x="0" y="366199"/>
                      <a:pt x="0" y="359422"/>
                    </a:cubicBezTo>
                    <a:lnTo>
                      <a:pt x="0" y="25552"/>
                    </a:lnTo>
                    <a:cubicBezTo>
                      <a:pt x="0" y="11440"/>
                      <a:pt x="11440" y="0"/>
                      <a:pt x="25552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47625"/>
                <a:ext cx="2605179" cy="43259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ALGEBRA 1 EOC &amp; 10TH GRADE FAST ELA PM3 </a:t>
                </a:r>
              </a:p>
              <a:p>
                <a:pPr marL="0" lvl="0" indent="0"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Level 3 or higher to graduate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183172" y="6958746"/>
              <a:ext cx="9007159" cy="1578757"/>
              <a:chOff x="0" y="0"/>
              <a:chExt cx="3057085" cy="53584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3057085" cy="535840"/>
              </a:xfrm>
              <a:custGeom>
                <a:avLst/>
                <a:gdLst/>
                <a:ahLst/>
                <a:cxnLst/>
                <a:rect l="l" t="t" r="r" b="b"/>
                <a:pathLst>
                  <a:path w="3057085" h="535840">
                    <a:moveTo>
                      <a:pt x="21775" y="0"/>
                    </a:moveTo>
                    <a:lnTo>
                      <a:pt x="3035310" y="0"/>
                    </a:lnTo>
                    <a:cubicBezTo>
                      <a:pt x="3047336" y="0"/>
                      <a:pt x="3057085" y="9749"/>
                      <a:pt x="3057085" y="21775"/>
                    </a:cubicBezTo>
                    <a:lnTo>
                      <a:pt x="3057085" y="514065"/>
                    </a:lnTo>
                    <a:cubicBezTo>
                      <a:pt x="3057085" y="526091"/>
                      <a:pt x="3047336" y="535840"/>
                      <a:pt x="3035310" y="535840"/>
                    </a:cubicBezTo>
                    <a:lnTo>
                      <a:pt x="21775" y="535840"/>
                    </a:lnTo>
                    <a:cubicBezTo>
                      <a:pt x="9749" y="535840"/>
                      <a:pt x="0" y="526091"/>
                      <a:pt x="0" y="514065"/>
                    </a:cubicBezTo>
                    <a:lnTo>
                      <a:pt x="0" y="21775"/>
                    </a:lnTo>
                    <a:cubicBezTo>
                      <a:pt x="0" y="9749"/>
                      <a:pt x="9749" y="0"/>
                      <a:pt x="21775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0" y="-47625"/>
                <a:ext cx="3057085" cy="5834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GEOMETRY EOC, BIOLOGY EOC, &amp; US HISTORY EOC </a:t>
                </a:r>
              </a:p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Must take to earn credit in the class</a:t>
                </a:r>
              </a:p>
              <a:p>
                <a:pPr marL="0" lvl="0" indent="0"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Worth ⅓ of final grade</a:t>
                </a: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1825409" y="4058678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0"/>
                </a:moveTo>
                <a:lnTo>
                  <a:pt x="0" y="0"/>
                </a:lnTo>
                <a:lnTo>
                  <a:pt x="0" y="6228322"/>
                </a:lnTo>
                <a:lnTo>
                  <a:pt x="6462591" y="6228322"/>
                </a:lnTo>
                <a:lnTo>
                  <a:pt x="64625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400000" flipH="1">
            <a:off x="15023930" y="-869717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4058677" y="0"/>
                </a:moveTo>
                <a:lnTo>
                  <a:pt x="0" y="0"/>
                </a:lnTo>
                <a:lnTo>
                  <a:pt x="0" y="5798112"/>
                </a:lnTo>
                <a:lnTo>
                  <a:pt x="4058677" y="5798112"/>
                </a:lnTo>
                <a:lnTo>
                  <a:pt x="40586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055310" y="536395"/>
            <a:ext cx="12413290" cy="1005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u="sng" dirty="0">
                <a:solidFill>
                  <a:srgbClr val="000000"/>
                </a:solidFill>
                <a:latin typeface="Sanchez"/>
                <a:ea typeface="Sanchez"/>
                <a:cs typeface="Sanchez"/>
                <a:sym typeface="Sanchez"/>
              </a:rPr>
              <a:t>GRADUATION REQUIREMENTS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31296" y="2040362"/>
            <a:ext cx="11825409" cy="514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Sanchez"/>
                <a:ea typeface="Sanchez"/>
                <a:cs typeface="Sanchez"/>
                <a:sym typeface="Sanchez"/>
              </a:rPr>
              <a:t>18 CREDIT DIPLOMA - MADE FOR GRADUATION IN 3 YEARS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264258" y="2812385"/>
            <a:ext cx="4900837" cy="791199"/>
            <a:chOff x="0" y="0"/>
            <a:chExt cx="2217832" cy="3580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17832" cy="358050"/>
            </a:xfrm>
            <a:custGeom>
              <a:avLst/>
              <a:gdLst/>
              <a:ahLst/>
              <a:cxnLst/>
              <a:rect l="l" t="t" r="r" b="b"/>
              <a:pathLst>
                <a:path w="2217832" h="358050">
                  <a:moveTo>
                    <a:pt x="30015" y="0"/>
                  </a:moveTo>
                  <a:lnTo>
                    <a:pt x="2187817" y="0"/>
                  </a:lnTo>
                  <a:cubicBezTo>
                    <a:pt x="2204394" y="0"/>
                    <a:pt x="2217832" y="13438"/>
                    <a:pt x="2217832" y="30015"/>
                  </a:cubicBezTo>
                  <a:lnTo>
                    <a:pt x="2217832" y="328036"/>
                  </a:lnTo>
                  <a:cubicBezTo>
                    <a:pt x="2217832" y="335996"/>
                    <a:pt x="2214670" y="343631"/>
                    <a:pt x="2209041" y="349259"/>
                  </a:cubicBezTo>
                  <a:cubicBezTo>
                    <a:pt x="2203412" y="354888"/>
                    <a:pt x="2195778" y="358050"/>
                    <a:pt x="2187817" y="358050"/>
                  </a:cubicBezTo>
                  <a:lnTo>
                    <a:pt x="30015" y="358050"/>
                  </a:lnTo>
                  <a:cubicBezTo>
                    <a:pt x="13438" y="358050"/>
                    <a:pt x="0" y="344612"/>
                    <a:pt x="0" y="328036"/>
                  </a:cubicBezTo>
                  <a:lnTo>
                    <a:pt x="0" y="30015"/>
                  </a:lnTo>
                  <a:cubicBezTo>
                    <a:pt x="0" y="13438"/>
                    <a:pt x="13438" y="0"/>
                    <a:pt x="30015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217832" cy="405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ENGLISH - 4 CREDITS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122905" y="2812385"/>
            <a:ext cx="4900837" cy="850693"/>
            <a:chOff x="0" y="0"/>
            <a:chExt cx="2217832" cy="3849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17832" cy="384974"/>
            </a:xfrm>
            <a:custGeom>
              <a:avLst/>
              <a:gdLst/>
              <a:ahLst/>
              <a:cxnLst/>
              <a:rect l="l" t="t" r="r" b="b"/>
              <a:pathLst>
                <a:path w="2217832" h="384974">
                  <a:moveTo>
                    <a:pt x="30015" y="0"/>
                  </a:moveTo>
                  <a:lnTo>
                    <a:pt x="2187817" y="0"/>
                  </a:lnTo>
                  <a:cubicBezTo>
                    <a:pt x="2204394" y="0"/>
                    <a:pt x="2217832" y="13438"/>
                    <a:pt x="2217832" y="30015"/>
                  </a:cubicBezTo>
                  <a:lnTo>
                    <a:pt x="2217832" y="354959"/>
                  </a:lnTo>
                  <a:cubicBezTo>
                    <a:pt x="2217832" y="371536"/>
                    <a:pt x="2204394" y="384974"/>
                    <a:pt x="2187817" y="384974"/>
                  </a:cubicBezTo>
                  <a:lnTo>
                    <a:pt x="30015" y="384974"/>
                  </a:lnTo>
                  <a:cubicBezTo>
                    <a:pt x="22054" y="384974"/>
                    <a:pt x="14420" y="381812"/>
                    <a:pt x="8791" y="376183"/>
                  </a:cubicBezTo>
                  <a:cubicBezTo>
                    <a:pt x="3162" y="370554"/>
                    <a:pt x="0" y="362920"/>
                    <a:pt x="0" y="354959"/>
                  </a:cubicBezTo>
                  <a:lnTo>
                    <a:pt x="0" y="30015"/>
                  </a:lnTo>
                  <a:cubicBezTo>
                    <a:pt x="0" y="13438"/>
                    <a:pt x="13438" y="0"/>
                    <a:pt x="30015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217832" cy="432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MATH - 4 CREDITS</a:t>
              </a:r>
            </a:p>
            <a:p>
              <a:pPr marL="0" lvl="0" indent="0"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Required: Algebra 1 &amp; Geometry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122905" y="3815478"/>
            <a:ext cx="4900837" cy="850693"/>
            <a:chOff x="0" y="0"/>
            <a:chExt cx="2217832" cy="38497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17832" cy="384974"/>
            </a:xfrm>
            <a:custGeom>
              <a:avLst/>
              <a:gdLst/>
              <a:ahLst/>
              <a:cxnLst/>
              <a:rect l="l" t="t" r="r" b="b"/>
              <a:pathLst>
                <a:path w="2217832" h="384974">
                  <a:moveTo>
                    <a:pt x="30015" y="0"/>
                  </a:moveTo>
                  <a:lnTo>
                    <a:pt x="2187817" y="0"/>
                  </a:lnTo>
                  <a:cubicBezTo>
                    <a:pt x="2204394" y="0"/>
                    <a:pt x="2217832" y="13438"/>
                    <a:pt x="2217832" y="30015"/>
                  </a:cubicBezTo>
                  <a:lnTo>
                    <a:pt x="2217832" y="354959"/>
                  </a:lnTo>
                  <a:cubicBezTo>
                    <a:pt x="2217832" y="371536"/>
                    <a:pt x="2204394" y="384974"/>
                    <a:pt x="2187817" y="384974"/>
                  </a:cubicBezTo>
                  <a:lnTo>
                    <a:pt x="30015" y="384974"/>
                  </a:lnTo>
                  <a:cubicBezTo>
                    <a:pt x="22054" y="384974"/>
                    <a:pt x="14420" y="381812"/>
                    <a:pt x="8791" y="376183"/>
                  </a:cubicBezTo>
                  <a:cubicBezTo>
                    <a:pt x="3162" y="370554"/>
                    <a:pt x="0" y="362920"/>
                    <a:pt x="0" y="354959"/>
                  </a:cubicBezTo>
                  <a:lnTo>
                    <a:pt x="0" y="30015"/>
                  </a:lnTo>
                  <a:cubicBezTo>
                    <a:pt x="0" y="13438"/>
                    <a:pt x="13438" y="0"/>
                    <a:pt x="30015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2217832" cy="432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SCIENCE - 3 CREDITS</a:t>
              </a:r>
            </a:p>
            <a:p>
              <a:pPr marL="0" lvl="0" indent="0"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Required: Biology &amp; a Physical Science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122905" y="4818571"/>
            <a:ext cx="4900837" cy="791199"/>
            <a:chOff x="0" y="0"/>
            <a:chExt cx="2217832" cy="35805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17832" cy="358050"/>
            </a:xfrm>
            <a:custGeom>
              <a:avLst/>
              <a:gdLst/>
              <a:ahLst/>
              <a:cxnLst/>
              <a:rect l="l" t="t" r="r" b="b"/>
              <a:pathLst>
                <a:path w="2217832" h="358050">
                  <a:moveTo>
                    <a:pt x="30015" y="0"/>
                  </a:moveTo>
                  <a:lnTo>
                    <a:pt x="2187817" y="0"/>
                  </a:lnTo>
                  <a:cubicBezTo>
                    <a:pt x="2204394" y="0"/>
                    <a:pt x="2217832" y="13438"/>
                    <a:pt x="2217832" y="30015"/>
                  </a:cubicBezTo>
                  <a:lnTo>
                    <a:pt x="2217832" y="328036"/>
                  </a:lnTo>
                  <a:cubicBezTo>
                    <a:pt x="2217832" y="335996"/>
                    <a:pt x="2214670" y="343631"/>
                    <a:pt x="2209041" y="349259"/>
                  </a:cubicBezTo>
                  <a:cubicBezTo>
                    <a:pt x="2203412" y="354888"/>
                    <a:pt x="2195778" y="358050"/>
                    <a:pt x="2187817" y="358050"/>
                  </a:cubicBezTo>
                  <a:lnTo>
                    <a:pt x="30015" y="358050"/>
                  </a:lnTo>
                  <a:cubicBezTo>
                    <a:pt x="13438" y="358050"/>
                    <a:pt x="0" y="344612"/>
                    <a:pt x="0" y="328036"/>
                  </a:cubicBezTo>
                  <a:lnTo>
                    <a:pt x="0" y="30015"/>
                  </a:lnTo>
                  <a:cubicBezTo>
                    <a:pt x="0" y="13438"/>
                    <a:pt x="13438" y="0"/>
                    <a:pt x="30015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217832" cy="405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SOCIAL STUDIES - 3 CREDITS</a:t>
              </a:r>
            </a:p>
            <a:p>
              <a:pPr marL="0" lvl="0" indent="0" algn="ctr">
                <a:lnSpc>
                  <a:spcPts val="2240"/>
                </a:lnSpc>
              </a:pPr>
              <a:r>
                <a:rPr lang="en-US" sz="16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World History, US History, Economics &amp; Government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64258" y="3815478"/>
            <a:ext cx="4900837" cy="791199"/>
            <a:chOff x="0" y="0"/>
            <a:chExt cx="2217832" cy="3580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217832" cy="358050"/>
            </a:xfrm>
            <a:custGeom>
              <a:avLst/>
              <a:gdLst/>
              <a:ahLst/>
              <a:cxnLst/>
              <a:rect l="l" t="t" r="r" b="b"/>
              <a:pathLst>
                <a:path w="2217832" h="358050">
                  <a:moveTo>
                    <a:pt x="30015" y="0"/>
                  </a:moveTo>
                  <a:lnTo>
                    <a:pt x="2187817" y="0"/>
                  </a:lnTo>
                  <a:cubicBezTo>
                    <a:pt x="2204394" y="0"/>
                    <a:pt x="2217832" y="13438"/>
                    <a:pt x="2217832" y="30015"/>
                  </a:cubicBezTo>
                  <a:lnTo>
                    <a:pt x="2217832" y="328036"/>
                  </a:lnTo>
                  <a:cubicBezTo>
                    <a:pt x="2217832" y="335996"/>
                    <a:pt x="2214670" y="343631"/>
                    <a:pt x="2209041" y="349259"/>
                  </a:cubicBezTo>
                  <a:cubicBezTo>
                    <a:pt x="2203412" y="354888"/>
                    <a:pt x="2195778" y="358050"/>
                    <a:pt x="2187817" y="358050"/>
                  </a:cubicBezTo>
                  <a:lnTo>
                    <a:pt x="30015" y="358050"/>
                  </a:lnTo>
                  <a:cubicBezTo>
                    <a:pt x="13438" y="358050"/>
                    <a:pt x="0" y="344612"/>
                    <a:pt x="0" y="328036"/>
                  </a:cubicBezTo>
                  <a:lnTo>
                    <a:pt x="0" y="30015"/>
                  </a:lnTo>
                  <a:cubicBezTo>
                    <a:pt x="0" y="13438"/>
                    <a:pt x="13438" y="0"/>
                    <a:pt x="30015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2217832" cy="405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PERSONAL FINANCE - 0.5 CREDIT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264258" y="4818571"/>
            <a:ext cx="4900837" cy="791199"/>
            <a:chOff x="0" y="0"/>
            <a:chExt cx="2217832" cy="35805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17832" cy="358050"/>
            </a:xfrm>
            <a:custGeom>
              <a:avLst/>
              <a:gdLst/>
              <a:ahLst/>
              <a:cxnLst/>
              <a:rect l="l" t="t" r="r" b="b"/>
              <a:pathLst>
                <a:path w="2217832" h="358050">
                  <a:moveTo>
                    <a:pt x="30015" y="0"/>
                  </a:moveTo>
                  <a:lnTo>
                    <a:pt x="2187817" y="0"/>
                  </a:lnTo>
                  <a:cubicBezTo>
                    <a:pt x="2204394" y="0"/>
                    <a:pt x="2217832" y="13438"/>
                    <a:pt x="2217832" y="30015"/>
                  </a:cubicBezTo>
                  <a:lnTo>
                    <a:pt x="2217832" y="328036"/>
                  </a:lnTo>
                  <a:cubicBezTo>
                    <a:pt x="2217832" y="335996"/>
                    <a:pt x="2214670" y="343631"/>
                    <a:pt x="2209041" y="349259"/>
                  </a:cubicBezTo>
                  <a:cubicBezTo>
                    <a:pt x="2203412" y="354888"/>
                    <a:pt x="2195778" y="358050"/>
                    <a:pt x="2187817" y="358050"/>
                  </a:cubicBezTo>
                  <a:lnTo>
                    <a:pt x="30015" y="358050"/>
                  </a:lnTo>
                  <a:cubicBezTo>
                    <a:pt x="13438" y="358050"/>
                    <a:pt x="0" y="344612"/>
                    <a:pt x="0" y="328036"/>
                  </a:cubicBezTo>
                  <a:lnTo>
                    <a:pt x="0" y="30015"/>
                  </a:lnTo>
                  <a:cubicBezTo>
                    <a:pt x="0" y="13438"/>
                    <a:pt x="13438" y="0"/>
                    <a:pt x="30015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2217832" cy="4056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FINE/TECHNICAL ART - 1 CREDIT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313356" y="5819320"/>
            <a:ext cx="5661287" cy="850693"/>
            <a:chOff x="0" y="0"/>
            <a:chExt cx="2561967" cy="38497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561967" cy="384974"/>
            </a:xfrm>
            <a:custGeom>
              <a:avLst/>
              <a:gdLst/>
              <a:ahLst/>
              <a:cxnLst/>
              <a:rect l="l" t="t" r="r" b="b"/>
              <a:pathLst>
                <a:path w="2561967" h="384974">
                  <a:moveTo>
                    <a:pt x="25983" y="0"/>
                  </a:moveTo>
                  <a:lnTo>
                    <a:pt x="2535984" y="0"/>
                  </a:lnTo>
                  <a:cubicBezTo>
                    <a:pt x="2550334" y="0"/>
                    <a:pt x="2561967" y="11633"/>
                    <a:pt x="2561967" y="25983"/>
                  </a:cubicBezTo>
                  <a:lnTo>
                    <a:pt x="2561967" y="358991"/>
                  </a:lnTo>
                  <a:cubicBezTo>
                    <a:pt x="2561967" y="373341"/>
                    <a:pt x="2550334" y="384974"/>
                    <a:pt x="2535984" y="384974"/>
                  </a:cubicBezTo>
                  <a:lnTo>
                    <a:pt x="25983" y="384974"/>
                  </a:lnTo>
                  <a:cubicBezTo>
                    <a:pt x="19092" y="384974"/>
                    <a:pt x="12483" y="382236"/>
                    <a:pt x="7610" y="377364"/>
                  </a:cubicBezTo>
                  <a:cubicBezTo>
                    <a:pt x="2737" y="372491"/>
                    <a:pt x="0" y="365882"/>
                    <a:pt x="0" y="358991"/>
                  </a:cubicBezTo>
                  <a:lnTo>
                    <a:pt x="0" y="25983"/>
                  </a:lnTo>
                  <a:cubicBezTo>
                    <a:pt x="0" y="19092"/>
                    <a:pt x="2737" y="12483"/>
                    <a:pt x="7610" y="7610"/>
                  </a:cubicBezTo>
                  <a:cubicBezTo>
                    <a:pt x="12483" y="2737"/>
                    <a:pt x="19092" y="0"/>
                    <a:pt x="25983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2561967" cy="432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ELECTIVES - 2.5 CREDITS</a:t>
              </a:r>
            </a:p>
            <a:p>
              <a:pPr marL="0" lvl="0" indent="0"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Suggested: 2 years of the same World Language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265612" y="6860513"/>
            <a:ext cx="5756775" cy="850693"/>
            <a:chOff x="0" y="0"/>
            <a:chExt cx="2605179" cy="38497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605179" cy="384974"/>
            </a:xfrm>
            <a:custGeom>
              <a:avLst/>
              <a:gdLst/>
              <a:ahLst/>
              <a:cxnLst/>
              <a:rect l="l" t="t" r="r" b="b"/>
              <a:pathLst>
                <a:path w="2605179" h="384974">
                  <a:moveTo>
                    <a:pt x="25552" y="0"/>
                  </a:moveTo>
                  <a:lnTo>
                    <a:pt x="2579627" y="0"/>
                  </a:lnTo>
                  <a:cubicBezTo>
                    <a:pt x="2586404" y="0"/>
                    <a:pt x="2592904" y="2692"/>
                    <a:pt x="2597695" y="7484"/>
                  </a:cubicBezTo>
                  <a:cubicBezTo>
                    <a:pt x="2602487" y="12276"/>
                    <a:pt x="2605179" y="18775"/>
                    <a:pt x="2605179" y="25552"/>
                  </a:cubicBezTo>
                  <a:lnTo>
                    <a:pt x="2605179" y="359422"/>
                  </a:lnTo>
                  <a:cubicBezTo>
                    <a:pt x="2605179" y="373534"/>
                    <a:pt x="2593739" y="384974"/>
                    <a:pt x="2579627" y="384974"/>
                  </a:cubicBezTo>
                  <a:lnTo>
                    <a:pt x="25552" y="384974"/>
                  </a:lnTo>
                  <a:cubicBezTo>
                    <a:pt x="18775" y="384974"/>
                    <a:pt x="12276" y="382282"/>
                    <a:pt x="7484" y="377490"/>
                  </a:cubicBezTo>
                  <a:cubicBezTo>
                    <a:pt x="2692" y="372698"/>
                    <a:pt x="0" y="366199"/>
                    <a:pt x="0" y="359422"/>
                  </a:cubicBezTo>
                  <a:lnTo>
                    <a:pt x="0" y="25552"/>
                  </a:lnTo>
                  <a:cubicBezTo>
                    <a:pt x="0" y="11440"/>
                    <a:pt x="11440" y="0"/>
                    <a:pt x="25552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2605179" cy="432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ALGEBRA 1 EOC &amp; 10TH GRADE FAST ELA PM3 </a:t>
              </a:r>
            </a:p>
            <a:p>
              <a:pPr marL="0" lvl="0" indent="0"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Level 3 or higher to graduate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766315" y="7908194"/>
            <a:ext cx="6755370" cy="1184068"/>
            <a:chOff x="0" y="0"/>
            <a:chExt cx="3057085" cy="53584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057085" cy="535840"/>
            </a:xfrm>
            <a:custGeom>
              <a:avLst/>
              <a:gdLst/>
              <a:ahLst/>
              <a:cxnLst/>
              <a:rect l="l" t="t" r="r" b="b"/>
              <a:pathLst>
                <a:path w="3057085" h="535840">
                  <a:moveTo>
                    <a:pt x="21775" y="0"/>
                  </a:moveTo>
                  <a:lnTo>
                    <a:pt x="3035310" y="0"/>
                  </a:lnTo>
                  <a:cubicBezTo>
                    <a:pt x="3047336" y="0"/>
                    <a:pt x="3057085" y="9749"/>
                    <a:pt x="3057085" y="21775"/>
                  </a:cubicBezTo>
                  <a:lnTo>
                    <a:pt x="3057085" y="514065"/>
                  </a:lnTo>
                  <a:cubicBezTo>
                    <a:pt x="3057085" y="526091"/>
                    <a:pt x="3047336" y="535840"/>
                    <a:pt x="3035310" y="535840"/>
                  </a:cubicBezTo>
                  <a:lnTo>
                    <a:pt x="21775" y="535840"/>
                  </a:lnTo>
                  <a:cubicBezTo>
                    <a:pt x="9749" y="535840"/>
                    <a:pt x="0" y="526091"/>
                    <a:pt x="0" y="514065"/>
                  </a:cubicBezTo>
                  <a:lnTo>
                    <a:pt x="0" y="21775"/>
                  </a:lnTo>
                  <a:cubicBezTo>
                    <a:pt x="0" y="9749"/>
                    <a:pt x="9749" y="0"/>
                    <a:pt x="21775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3057085" cy="5834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GEOMETRY EOC, BIOLOGY EOC, &amp; US HISTORY EOC </a:t>
              </a:r>
            </a:p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Must take to earn credit in the class</a:t>
              </a:r>
            </a:p>
            <a:p>
              <a:pPr marL="0" lvl="0" indent="0"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Worth ⅓ of final grade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1825409" y="4058678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0"/>
                </a:moveTo>
                <a:lnTo>
                  <a:pt x="0" y="0"/>
                </a:lnTo>
                <a:lnTo>
                  <a:pt x="0" y="6228322"/>
                </a:lnTo>
                <a:lnTo>
                  <a:pt x="6462591" y="6228322"/>
                </a:lnTo>
                <a:lnTo>
                  <a:pt x="64625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400000" flipH="1">
            <a:off x="13850977" y="-869717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4058678" y="0"/>
                </a:moveTo>
                <a:lnTo>
                  <a:pt x="0" y="0"/>
                </a:lnTo>
                <a:lnTo>
                  <a:pt x="0" y="5798112"/>
                </a:lnTo>
                <a:lnTo>
                  <a:pt x="4058678" y="5798112"/>
                </a:lnTo>
                <a:lnTo>
                  <a:pt x="405867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919030" y="743262"/>
            <a:ext cx="10449941" cy="165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u="sng">
                <a:solidFill>
                  <a:srgbClr val="000000"/>
                </a:solidFill>
                <a:latin typeface="Sanchez"/>
                <a:ea typeface="Sanchez"/>
                <a:cs typeface="Sanchez"/>
                <a:sym typeface="Sanchez"/>
              </a:rPr>
              <a:t>CAMBIRDGE AICE DIPLOMA GRADUATION REQUIREMENTS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008757" y="3179654"/>
            <a:ext cx="10270487" cy="730577"/>
            <a:chOff x="0" y="0"/>
            <a:chExt cx="5228423" cy="37191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28423" cy="371917"/>
            </a:xfrm>
            <a:custGeom>
              <a:avLst/>
              <a:gdLst/>
              <a:ahLst/>
              <a:cxnLst/>
              <a:rect l="l" t="t" r="r" b="b"/>
              <a:pathLst>
                <a:path w="5228423" h="371917">
                  <a:moveTo>
                    <a:pt x="14322" y="0"/>
                  </a:moveTo>
                  <a:lnTo>
                    <a:pt x="5214101" y="0"/>
                  </a:lnTo>
                  <a:cubicBezTo>
                    <a:pt x="5222011" y="0"/>
                    <a:pt x="5228423" y="6412"/>
                    <a:pt x="5228423" y="14322"/>
                  </a:cubicBezTo>
                  <a:lnTo>
                    <a:pt x="5228423" y="357594"/>
                  </a:lnTo>
                  <a:cubicBezTo>
                    <a:pt x="5228423" y="361393"/>
                    <a:pt x="5226914" y="365036"/>
                    <a:pt x="5224228" y="367722"/>
                  </a:cubicBezTo>
                  <a:cubicBezTo>
                    <a:pt x="5221542" y="370408"/>
                    <a:pt x="5217899" y="371917"/>
                    <a:pt x="5214101" y="371917"/>
                  </a:cubicBezTo>
                  <a:lnTo>
                    <a:pt x="14322" y="371917"/>
                  </a:lnTo>
                  <a:cubicBezTo>
                    <a:pt x="6412" y="371917"/>
                    <a:pt x="0" y="365504"/>
                    <a:pt x="0" y="357594"/>
                  </a:cubicBezTo>
                  <a:lnTo>
                    <a:pt x="0" y="14322"/>
                  </a:lnTo>
                  <a:cubicBezTo>
                    <a:pt x="0" y="6412"/>
                    <a:pt x="6412" y="0"/>
                    <a:pt x="14322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5228423" cy="429067"/>
            </a:xfrm>
            <a:prstGeom prst="rect">
              <a:avLst/>
            </a:prstGeom>
          </p:spPr>
          <p:txBody>
            <a:bodyPr lIns="37391" tIns="37391" rIns="37391" bIns="37391" rtlCol="0" anchor="ctr"/>
            <a:lstStyle/>
            <a:p>
              <a:pPr marL="0" lvl="0" indent="0"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Global Perspectives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08757" y="4128382"/>
            <a:ext cx="4952371" cy="1226267"/>
            <a:chOff x="0" y="0"/>
            <a:chExt cx="2521116" cy="62425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21116" cy="624259"/>
            </a:xfrm>
            <a:custGeom>
              <a:avLst/>
              <a:gdLst/>
              <a:ahLst/>
              <a:cxnLst/>
              <a:rect l="l" t="t" r="r" b="b"/>
              <a:pathLst>
                <a:path w="2521116" h="624259">
                  <a:moveTo>
                    <a:pt x="29702" y="0"/>
                  </a:moveTo>
                  <a:lnTo>
                    <a:pt x="2491414" y="0"/>
                  </a:lnTo>
                  <a:cubicBezTo>
                    <a:pt x="2507818" y="0"/>
                    <a:pt x="2521116" y="13298"/>
                    <a:pt x="2521116" y="29702"/>
                  </a:cubicBezTo>
                  <a:lnTo>
                    <a:pt x="2521116" y="594557"/>
                  </a:lnTo>
                  <a:cubicBezTo>
                    <a:pt x="2521116" y="602434"/>
                    <a:pt x="2517987" y="609989"/>
                    <a:pt x="2512416" y="615559"/>
                  </a:cubicBezTo>
                  <a:cubicBezTo>
                    <a:pt x="2506846" y="621129"/>
                    <a:pt x="2499291" y="624259"/>
                    <a:pt x="2491414" y="624259"/>
                  </a:cubicBezTo>
                  <a:lnTo>
                    <a:pt x="29702" y="624259"/>
                  </a:lnTo>
                  <a:cubicBezTo>
                    <a:pt x="21825" y="624259"/>
                    <a:pt x="14270" y="621129"/>
                    <a:pt x="8700" y="615559"/>
                  </a:cubicBezTo>
                  <a:cubicBezTo>
                    <a:pt x="3129" y="609989"/>
                    <a:pt x="0" y="602434"/>
                    <a:pt x="0" y="594557"/>
                  </a:cubicBezTo>
                  <a:lnTo>
                    <a:pt x="0" y="29702"/>
                  </a:lnTo>
                  <a:cubicBezTo>
                    <a:pt x="0" y="21825"/>
                    <a:pt x="3129" y="14270"/>
                    <a:pt x="8700" y="8700"/>
                  </a:cubicBezTo>
                  <a:cubicBezTo>
                    <a:pt x="14270" y="3129"/>
                    <a:pt x="21825" y="0"/>
                    <a:pt x="29702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521116" cy="681409"/>
            </a:xfrm>
            <a:prstGeom prst="rect">
              <a:avLst/>
            </a:prstGeom>
          </p:spPr>
          <p:txBody>
            <a:bodyPr lIns="37391" tIns="37391" rIns="37391" bIns="37391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Group 1 - Math &amp; Science</a:t>
              </a:r>
            </a:p>
            <a:p>
              <a:pPr marL="0" lvl="0" indent="0"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1 Required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29325" y="4128382"/>
            <a:ext cx="4949918" cy="1226267"/>
            <a:chOff x="0" y="0"/>
            <a:chExt cx="2519868" cy="62425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19868" cy="624259"/>
            </a:xfrm>
            <a:custGeom>
              <a:avLst/>
              <a:gdLst/>
              <a:ahLst/>
              <a:cxnLst/>
              <a:rect l="l" t="t" r="r" b="b"/>
              <a:pathLst>
                <a:path w="2519868" h="624259">
                  <a:moveTo>
                    <a:pt x="29717" y="0"/>
                  </a:moveTo>
                  <a:lnTo>
                    <a:pt x="2490151" y="0"/>
                  </a:lnTo>
                  <a:cubicBezTo>
                    <a:pt x="2498032" y="0"/>
                    <a:pt x="2505591" y="3131"/>
                    <a:pt x="2511164" y="8704"/>
                  </a:cubicBezTo>
                  <a:cubicBezTo>
                    <a:pt x="2516737" y="14277"/>
                    <a:pt x="2519868" y="21836"/>
                    <a:pt x="2519868" y="29717"/>
                  </a:cubicBezTo>
                  <a:lnTo>
                    <a:pt x="2519868" y="594542"/>
                  </a:lnTo>
                  <a:cubicBezTo>
                    <a:pt x="2519868" y="602423"/>
                    <a:pt x="2516737" y="609982"/>
                    <a:pt x="2511164" y="615555"/>
                  </a:cubicBezTo>
                  <a:cubicBezTo>
                    <a:pt x="2505591" y="621128"/>
                    <a:pt x="2498032" y="624259"/>
                    <a:pt x="2490151" y="624259"/>
                  </a:cubicBezTo>
                  <a:lnTo>
                    <a:pt x="29717" y="624259"/>
                  </a:lnTo>
                  <a:cubicBezTo>
                    <a:pt x="21836" y="624259"/>
                    <a:pt x="14277" y="621128"/>
                    <a:pt x="8704" y="615555"/>
                  </a:cubicBezTo>
                  <a:cubicBezTo>
                    <a:pt x="3131" y="609982"/>
                    <a:pt x="0" y="602423"/>
                    <a:pt x="0" y="594542"/>
                  </a:cubicBezTo>
                  <a:lnTo>
                    <a:pt x="0" y="29717"/>
                  </a:lnTo>
                  <a:cubicBezTo>
                    <a:pt x="0" y="21836"/>
                    <a:pt x="3131" y="14277"/>
                    <a:pt x="8704" y="8704"/>
                  </a:cubicBezTo>
                  <a:cubicBezTo>
                    <a:pt x="14277" y="3131"/>
                    <a:pt x="21836" y="0"/>
                    <a:pt x="29717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519868" cy="681409"/>
            </a:xfrm>
            <a:prstGeom prst="rect">
              <a:avLst/>
            </a:prstGeom>
          </p:spPr>
          <p:txBody>
            <a:bodyPr lIns="37391" tIns="37391" rIns="37391" bIns="37391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Group 2 - Language </a:t>
              </a:r>
            </a:p>
            <a:p>
              <a:pPr marL="0" lvl="0" indent="0"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1 Required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008757" y="5572800"/>
            <a:ext cx="4952371" cy="1226267"/>
            <a:chOff x="0" y="0"/>
            <a:chExt cx="2521116" cy="62425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521116" cy="624259"/>
            </a:xfrm>
            <a:custGeom>
              <a:avLst/>
              <a:gdLst/>
              <a:ahLst/>
              <a:cxnLst/>
              <a:rect l="l" t="t" r="r" b="b"/>
              <a:pathLst>
                <a:path w="2521116" h="624259">
                  <a:moveTo>
                    <a:pt x="29702" y="0"/>
                  </a:moveTo>
                  <a:lnTo>
                    <a:pt x="2491414" y="0"/>
                  </a:lnTo>
                  <a:cubicBezTo>
                    <a:pt x="2507818" y="0"/>
                    <a:pt x="2521116" y="13298"/>
                    <a:pt x="2521116" y="29702"/>
                  </a:cubicBezTo>
                  <a:lnTo>
                    <a:pt x="2521116" y="594557"/>
                  </a:lnTo>
                  <a:cubicBezTo>
                    <a:pt x="2521116" y="602434"/>
                    <a:pt x="2517987" y="609989"/>
                    <a:pt x="2512416" y="615559"/>
                  </a:cubicBezTo>
                  <a:cubicBezTo>
                    <a:pt x="2506846" y="621129"/>
                    <a:pt x="2499291" y="624259"/>
                    <a:pt x="2491414" y="624259"/>
                  </a:cubicBezTo>
                  <a:lnTo>
                    <a:pt x="29702" y="624259"/>
                  </a:lnTo>
                  <a:cubicBezTo>
                    <a:pt x="21825" y="624259"/>
                    <a:pt x="14270" y="621129"/>
                    <a:pt x="8700" y="615559"/>
                  </a:cubicBezTo>
                  <a:cubicBezTo>
                    <a:pt x="3129" y="609989"/>
                    <a:pt x="0" y="602434"/>
                    <a:pt x="0" y="594557"/>
                  </a:cubicBezTo>
                  <a:lnTo>
                    <a:pt x="0" y="29702"/>
                  </a:lnTo>
                  <a:cubicBezTo>
                    <a:pt x="0" y="21825"/>
                    <a:pt x="3129" y="14270"/>
                    <a:pt x="8700" y="8700"/>
                  </a:cubicBezTo>
                  <a:cubicBezTo>
                    <a:pt x="14270" y="3129"/>
                    <a:pt x="21825" y="0"/>
                    <a:pt x="29702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2521116" cy="681409"/>
            </a:xfrm>
            <a:prstGeom prst="rect">
              <a:avLst/>
            </a:prstGeom>
          </p:spPr>
          <p:txBody>
            <a:bodyPr lIns="37391" tIns="37391" rIns="37391" bIns="37391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Group 3 - Humanities</a:t>
              </a:r>
            </a:p>
            <a:p>
              <a:pPr marL="0" lvl="0" indent="0"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1 Required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29325" y="5572800"/>
            <a:ext cx="4949918" cy="1226267"/>
            <a:chOff x="0" y="0"/>
            <a:chExt cx="2519868" cy="62425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519868" cy="624259"/>
            </a:xfrm>
            <a:custGeom>
              <a:avLst/>
              <a:gdLst/>
              <a:ahLst/>
              <a:cxnLst/>
              <a:rect l="l" t="t" r="r" b="b"/>
              <a:pathLst>
                <a:path w="2519868" h="624259">
                  <a:moveTo>
                    <a:pt x="29717" y="0"/>
                  </a:moveTo>
                  <a:lnTo>
                    <a:pt x="2490151" y="0"/>
                  </a:lnTo>
                  <a:cubicBezTo>
                    <a:pt x="2498032" y="0"/>
                    <a:pt x="2505591" y="3131"/>
                    <a:pt x="2511164" y="8704"/>
                  </a:cubicBezTo>
                  <a:cubicBezTo>
                    <a:pt x="2516737" y="14277"/>
                    <a:pt x="2519868" y="21836"/>
                    <a:pt x="2519868" y="29717"/>
                  </a:cubicBezTo>
                  <a:lnTo>
                    <a:pt x="2519868" y="594542"/>
                  </a:lnTo>
                  <a:cubicBezTo>
                    <a:pt x="2519868" y="602423"/>
                    <a:pt x="2516737" y="609982"/>
                    <a:pt x="2511164" y="615555"/>
                  </a:cubicBezTo>
                  <a:cubicBezTo>
                    <a:pt x="2505591" y="621128"/>
                    <a:pt x="2498032" y="624259"/>
                    <a:pt x="2490151" y="624259"/>
                  </a:cubicBezTo>
                  <a:lnTo>
                    <a:pt x="29717" y="624259"/>
                  </a:lnTo>
                  <a:cubicBezTo>
                    <a:pt x="21836" y="624259"/>
                    <a:pt x="14277" y="621128"/>
                    <a:pt x="8704" y="615555"/>
                  </a:cubicBezTo>
                  <a:cubicBezTo>
                    <a:pt x="3131" y="609982"/>
                    <a:pt x="0" y="602423"/>
                    <a:pt x="0" y="594542"/>
                  </a:cubicBezTo>
                  <a:lnTo>
                    <a:pt x="0" y="29717"/>
                  </a:lnTo>
                  <a:cubicBezTo>
                    <a:pt x="0" y="21836"/>
                    <a:pt x="3131" y="14277"/>
                    <a:pt x="8704" y="8704"/>
                  </a:cubicBezTo>
                  <a:cubicBezTo>
                    <a:pt x="14277" y="3131"/>
                    <a:pt x="21836" y="0"/>
                    <a:pt x="29717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2519868" cy="681409"/>
            </a:xfrm>
            <a:prstGeom prst="rect">
              <a:avLst/>
            </a:prstGeom>
          </p:spPr>
          <p:txBody>
            <a:bodyPr lIns="37391" tIns="37391" rIns="37391" bIns="37391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Group 4 - Interdisciplinary </a:t>
              </a:r>
            </a:p>
            <a:p>
              <a:pPr marL="0" lvl="0" indent="0"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Max 2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008757" y="2479240"/>
            <a:ext cx="10270487" cy="48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Sanchez"/>
                <a:ea typeface="Sanchez"/>
                <a:cs typeface="Sanchez"/>
                <a:sym typeface="Sanchez"/>
              </a:rPr>
              <a:t>7 POINTS - PASS 7 COURSES AND THEIR A/AS EXAMS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008757" y="7017218"/>
            <a:ext cx="10270487" cy="720105"/>
            <a:chOff x="0" y="0"/>
            <a:chExt cx="5228423" cy="3665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228423" cy="366586"/>
            </a:xfrm>
            <a:custGeom>
              <a:avLst/>
              <a:gdLst/>
              <a:ahLst/>
              <a:cxnLst/>
              <a:rect l="l" t="t" r="r" b="b"/>
              <a:pathLst>
                <a:path w="5228423" h="366586">
                  <a:moveTo>
                    <a:pt x="14322" y="0"/>
                  </a:moveTo>
                  <a:lnTo>
                    <a:pt x="5214101" y="0"/>
                  </a:lnTo>
                  <a:cubicBezTo>
                    <a:pt x="5222011" y="0"/>
                    <a:pt x="5228423" y="6412"/>
                    <a:pt x="5228423" y="14322"/>
                  </a:cubicBezTo>
                  <a:lnTo>
                    <a:pt x="5228423" y="352263"/>
                  </a:lnTo>
                  <a:cubicBezTo>
                    <a:pt x="5228423" y="360173"/>
                    <a:pt x="5222011" y="366586"/>
                    <a:pt x="5214101" y="366586"/>
                  </a:cubicBezTo>
                  <a:lnTo>
                    <a:pt x="14322" y="366586"/>
                  </a:lnTo>
                  <a:cubicBezTo>
                    <a:pt x="6412" y="366586"/>
                    <a:pt x="0" y="360173"/>
                    <a:pt x="0" y="352263"/>
                  </a:cubicBezTo>
                  <a:lnTo>
                    <a:pt x="0" y="14322"/>
                  </a:lnTo>
                  <a:cubicBezTo>
                    <a:pt x="0" y="6412"/>
                    <a:pt x="6412" y="0"/>
                    <a:pt x="14322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57150"/>
              <a:ext cx="5228423" cy="423736"/>
            </a:xfrm>
            <a:prstGeom prst="rect">
              <a:avLst/>
            </a:prstGeom>
          </p:spPr>
          <p:txBody>
            <a:bodyPr lIns="37391" tIns="37391" rIns="37391" bIns="37391" rtlCol="0" anchor="ctr"/>
            <a:lstStyle/>
            <a:p>
              <a:pPr marL="0" lvl="0" indent="0"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Suggested: 2 years of the same World Language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008757" y="7955474"/>
            <a:ext cx="10270487" cy="1226267"/>
            <a:chOff x="0" y="0"/>
            <a:chExt cx="5228423" cy="62425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228423" cy="624259"/>
            </a:xfrm>
            <a:custGeom>
              <a:avLst/>
              <a:gdLst/>
              <a:ahLst/>
              <a:cxnLst/>
              <a:rect l="l" t="t" r="r" b="b"/>
              <a:pathLst>
                <a:path w="5228423" h="624259">
                  <a:moveTo>
                    <a:pt x="14322" y="0"/>
                  </a:moveTo>
                  <a:lnTo>
                    <a:pt x="5214101" y="0"/>
                  </a:lnTo>
                  <a:cubicBezTo>
                    <a:pt x="5222011" y="0"/>
                    <a:pt x="5228423" y="6412"/>
                    <a:pt x="5228423" y="14322"/>
                  </a:cubicBezTo>
                  <a:lnTo>
                    <a:pt x="5228423" y="609937"/>
                  </a:lnTo>
                  <a:cubicBezTo>
                    <a:pt x="5228423" y="613735"/>
                    <a:pt x="5226914" y="617378"/>
                    <a:pt x="5224228" y="620064"/>
                  </a:cubicBezTo>
                  <a:cubicBezTo>
                    <a:pt x="5221542" y="622750"/>
                    <a:pt x="5217899" y="624259"/>
                    <a:pt x="5214101" y="624259"/>
                  </a:cubicBezTo>
                  <a:lnTo>
                    <a:pt x="14322" y="624259"/>
                  </a:lnTo>
                  <a:cubicBezTo>
                    <a:pt x="6412" y="624259"/>
                    <a:pt x="0" y="617846"/>
                    <a:pt x="0" y="609937"/>
                  </a:cubicBezTo>
                  <a:lnTo>
                    <a:pt x="0" y="14322"/>
                  </a:lnTo>
                  <a:cubicBezTo>
                    <a:pt x="0" y="6412"/>
                    <a:pt x="6412" y="0"/>
                    <a:pt x="14322" y="0"/>
                  </a:cubicBezTo>
                  <a:close/>
                </a:path>
              </a:pathLst>
            </a:custGeom>
            <a:solidFill>
              <a:srgbClr val="E7E7E7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5228423" cy="681409"/>
            </a:xfrm>
            <a:prstGeom prst="rect">
              <a:avLst/>
            </a:prstGeom>
          </p:spPr>
          <p:txBody>
            <a:bodyPr lIns="37391" tIns="37391" rIns="37391" bIns="37391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ALGEBRA 1 EOC &amp; 10TH GRADE FAST ELA PM3 </a:t>
              </a:r>
            </a:p>
            <a:p>
              <a:pPr marL="0" lvl="0" indent="0" algn="ctr">
                <a:lnSpc>
                  <a:spcPts val="3359"/>
                </a:lnSpc>
              </a:pPr>
              <a:r>
                <a:rPr lang="en-US" sz="24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Level 3 or higher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870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21733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70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21733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1960259" y="2568833"/>
          <a:ext cx="6030690" cy="5229225"/>
        </p:xfrm>
        <a:graphic>
          <a:graphicData uri="http://schemas.openxmlformats.org/drawingml/2006/table">
            <a:tbl>
              <a:tblPr/>
              <a:tblGrid>
                <a:gridCol w="806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67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7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03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1389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1">
                          <a:solidFill>
                            <a:srgbClr val="FFFFF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STANDARD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1">
                          <a:solidFill>
                            <a:srgbClr val="FFFFF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HONORS/PRE-AICE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 b="1">
                          <a:solidFill>
                            <a:srgbClr val="FFFFFF"/>
                          </a:solidFill>
                          <a:latin typeface="Arimo Bold"/>
                          <a:ea typeface="Arimo Bold"/>
                          <a:cs typeface="Arimo Bold"/>
                          <a:sym typeface="Arimo Bold"/>
                        </a:rPr>
                        <a:t>AICE/AP/DE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191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556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4.0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4.5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5.0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556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3.0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3.5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4.0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B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556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2.5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3.0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C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556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1.5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2.0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5567"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0.0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0.0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0.0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59"/>
                        </a:lnSpc>
                        <a:defRPr/>
                      </a:pPr>
                      <a:r>
                        <a:rPr lang="en-US" sz="1899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F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3160489" y="1245925"/>
            <a:ext cx="11967022" cy="1160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GPA &amp; COURSE WEIGHTS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93827" y="7902833"/>
            <a:ext cx="15900347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MINIMUM OF AN UNWEIGHTED 2.0 GPA TO GRADUATE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266370" y="2492633"/>
            <a:ext cx="7381796" cy="74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 u="sng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GPA IMPACTS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6370" y="3245108"/>
            <a:ext cx="7381796" cy="4315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GRADUATION</a:t>
            </a:r>
          </a:p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CLASS RANK</a:t>
            </a:r>
          </a:p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DUAL ENROLLMENT</a:t>
            </a:r>
          </a:p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BRIGHT FUTURES</a:t>
            </a:r>
          </a:p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COLLEGE ADMISSIONS</a:t>
            </a:r>
          </a:p>
          <a:p>
            <a:pPr algn="ctr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SENIOR SHORT DAY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870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21733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70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21733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160489" y="1245925"/>
            <a:ext cx="11967022" cy="1160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SCHOLAR DESIGNATION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62866" y="2463287"/>
            <a:ext cx="11362267" cy="1225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u="sng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In addition to meeting the 24-credit standard high school diploma requirements, a student must: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17997" y="3913030"/>
            <a:ext cx="13852007" cy="4648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67974" lvl="2" indent="-389325" algn="l">
              <a:lnSpc>
                <a:spcPts val="3786"/>
              </a:lnSpc>
              <a:buFont typeface="Arial"/>
              <a:buChar char="⚬"/>
            </a:pPr>
            <a:r>
              <a:rPr lang="en-US" sz="270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Earn 1 credit in Algebra 2</a:t>
            </a:r>
          </a:p>
          <a:p>
            <a:pPr marL="1167974" lvl="2" indent="-389325" algn="l">
              <a:lnSpc>
                <a:spcPts val="3786"/>
              </a:lnSpc>
              <a:buFont typeface="Arial"/>
              <a:buChar char="⚬"/>
            </a:pPr>
            <a:r>
              <a:rPr lang="en-US" sz="270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Pass the Geometry EOC</a:t>
            </a:r>
          </a:p>
          <a:p>
            <a:pPr marL="1167974" lvl="2" indent="-389325" algn="l">
              <a:lnSpc>
                <a:spcPts val="3786"/>
              </a:lnSpc>
              <a:buFont typeface="Arial"/>
              <a:buChar char="⚬"/>
            </a:pPr>
            <a:r>
              <a:rPr lang="en-US" sz="270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Earn 1 credit in Statistics or an equally rigorous mathematics course</a:t>
            </a:r>
          </a:p>
          <a:p>
            <a:pPr marL="1167974" lvl="2" indent="-389325" algn="l">
              <a:lnSpc>
                <a:spcPts val="3786"/>
              </a:lnSpc>
              <a:buFont typeface="Arial"/>
              <a:buChar char="⚬"/>
            </a:pPr>
            <a:r>
              <a:rPr lang="en-US" sz="270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Pass the Biology EOC </a:t>
            </a:r>
          </a:p>
          <a:p>
            <a:pPr marL="1167974" lvl="2" indent="-389325" algn="l">
              <a:lnSpc>
                <a:spcPts val="3786"/>
              </a:lnSpc>
              <a:buFont typeface="Arial"/>
              <a:buChar char="⚬"/>
            </a:pPr>
            <a:r>
              <a:rPr lang="en-US" sz="270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Earn 1 credit in Chemistry or Physics</a:t>
            </a:r>
          </a:p>
          <a:p>
            <a:pPr marL="1167974" lvl="2" indent="-389325" algn="l">
              <a:lnSpc>
                <a:spcPts val="3786"/>
              </a:lnSpc>
              <a:buFont typeface="Arial"/>
              <a:buChar char="⚬"/>
            </a:pPr>
            <a:r>
              <a:rPr lang="en-US" sz="270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Earn 1 credit in a course equally rigorous to Chemistry or Physics</a:t>
            </a:r>
          </a:p>
          <a:p>
            <a:pPr marL="1167974" lvl="2" indent="-389325" algn="l">
              <a:lnSpc>
                <a:spcPts val="3786"/>
              </a:lnSpc>
              <a:buFont typeface="Arial"/>
              <a:buChar char="⚬"/>
            </a:pPr>
            <a:r>
              <a:rPr lang="en-US" sz="270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Pass the U.S. History EOC or the AICE US History exam</a:t>
            </a:r>
          </a:p>
          <a:p>
            <a:pPr marL="1167974" lvl="2" indent="-389325" algn="l">
              <a:lnSpc>
                <a:spcPts val="3786"/>
              </a:lnSpc>
              <a:buFont typeface="Arial"/>
              <a:buChar char="⚬"/>
            </a:pPr>
            <a:r>
              <a:rPr lang="en-US" sz="270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Earn 2 credits in the same World Language</a:t>
            </a:r>
          </a:p>
          <a:p>
            <a:pPr marL="1167974" lvl="2" indent="-389325" algn="l">
              <a:lnSpc>
                <a:spcPts val="3786"/>
              </a:lnSpc>
              <a:buFont typeface="Arial"/>
              <a:buChar char="⚬"/>
            </a:pPr>
            <a:r>
              <a:rPr lang="en-US" sz="270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Earn at least 1 credit in AP, IB, AICE or a dual enrollment course.</a:t>
            </a:r>
          </a:p>
          <a:p>
            <a:pPr marL="1751962" lvl="3" indent="-437990" algn="l">
              <a:lnSpc>
                <a:spcPts val="3786"/>
              </a:lnSpc>
              <a:buFont typeface="Arial"/>
              <a:buChar char="￭"/>
            </a:pPr>
            <a:r>
              <a:rPr lang="en-US" sz="270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Must pass the corresponding AP, AICE, or IB exam.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870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21733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70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21733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160489" y="1867283"/>
            <a:ext cx="11967022" cy="2369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INDUSTRY SCHOLAR DESIGNATION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62866" y="4339198"/>
            <a:ext cx="11362267" cy="3702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In addition to meeting the 24-credit standard high school diploma requirements, a student must Earn one or more industry certifications.</a:t>
            </a:r>
          </a:p>
          <a:p>
            <a:pPr algn="ctr">
              <a:lnSpc>
                <a:spcPts val="4900"/>
              </a:lnSpc>
            </a:pPr>
            <a:endParaRPr lang="en-US" sz="3500">
              <a:solidFill>
                <a:srgbClr val="000000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Please see your School Counselor for industry certification opportunities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870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21733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70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21733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160489" y="1867283"/>
            <a:ext cx="11967022" cy="1160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WALKING IN WHITE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38616" y="3104636"/>
            <a:ext cx="13010769" cy="5502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7"/>
              </a:lnSpc>
            </a:pPr>
            <a:r>
              <a:rPr lang="en-US" sz="3119" spc="124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Each year, a group of graduating seniors earn the honor of graduating with a white cap and gown — “Walking In White” is unique to NSBHS. To qualify, students need:</a:t>
            </a:r>
          </a:p>
          <a:p>
            <a:pPr algn="ctr">
              <a:lnSpc>
                <a:spcPts val="4367"/>
              </a:lnSpc>
            </a:pPr>
            <a:endParaRPr lang="en-US" sz="3119" spc="124">
              <a:solidFill>
                <a:srgbClr val="000000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  <a:p>
            <a:pPr marL="673564" lvl="1" indent="-336782" algn="l">
              <a:lnSpc>
                <a:spcPts val="4367"/>
              </a:lnSpc>
              <a:buFont typeface="Arial"/>
              <a:buChar char="•"/>
            </a:pPr>
            <a:r>
              <a:rPr lang="en-US" sz="3119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3.5 weighted GPA</a:t>
            </a:r>
          </a:p>
          <a:p>
            <a:pPr marL="673564" lvl="1" indent="-336782" algn="l">
              <a:lnSpc>
                <a:spcPts val="4367"/>
              </a:lnSpc>
              <a:buFont typeface="Arial"/>
              <a:buChar char="•"/>
            </a:pPr>
            <a:r>
              <a:rPr lang="en-US" sz="3119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10 honors, AP, AICE, and/or Dual Enrollment courses.</a:t>
            </a:r>
          </a:p>
          <a:p>
            <a:pPr marL="673564" lvl="1" indent="-336782" algn="l">
              <a:lnSpc>
                <a:spcPts val="4367"/>
              </a:lnSpc>
              <a:buFont typeface="Arial"/>
              <a:buChar char="•"/>
            </a:pPr>
            <a:r>
              <a:rPr lang="en-US" sz="3119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 minimum of 1100 on the math and verbal sections of the SAT or a minimum composite score of 23 on the ACT</a:t>
            </a:r>
          </a:p>
          <a:p>
            <a:pPr marL="673564" lvl="1" indent="-336782" algn="l">
              <a:lnSpc>
                <a:spcPts val="4367"/>
              </a:lnSpc>
              <a:buFont typeface="Arial"/>
              <a:buChar char="•"/>
            </a:pPr>
            <a:r>
              <a:rPr lang="en-US" sz="3119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75 hours of pre-approved community service</a:t>
            </a:r>
          </a:p>
          <a:p>
            <a:pPr algn="ctr">
              <a:lnSpc>
                <a:spcPts val="4367"/>
              </a:lnSpc>
            </a:pPr>
            <a:endParaRPr lang="en-US" sz="3119">
              <a:solidFill>
                <a:srgbClr val="000000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1825409" y="4058678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0"/>
                </a:moveTo>
                <a:lnTo>
                  <a:pt x="0" y="0"/>
                </a:lnTo>
                <a:lnTo>
                  <a:pt x="0" y="6228322"/>
                </a:lnTo>
                <a:lnTo>
                  <a:pt x="6462591" y="6228322"/>
                </a:lnTo>
                <a:lnTo>
                  <a:pt x="64625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400000" flipH="1">
            <a:off x="15023930" y="-869717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4058677" y="0"/>
                </a:moveTo>
                <a:lnTo>
                  <a:pt x="0" y="0"/>
                </a:lnTo>
                <a:lnTo>
                  <a:pt x="0" y="5798112"/>
                </a:lnTo>
                <a:lnTo>
                  <a:pt x="4058677" y="5798112"/>
                </a:lnTo>
                <a:lnTo>
                  <a:pt x="40586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592982" y="995586"/>
            <a:ext cx="13102035" cy="947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4"/>
              </a:lnSpc>
            </a:pPr>
            <a:r>
              <a:rPr lang="en-US" sz="5467" u="sng">
                <a:solidFill>
                  <a:srgbClr val="000000"/>
                </a:solidFill>
                <a:latin typeface="Sanchez"/>
                <a:ea typeface="Sanchez"/>
                <a:cs typeface="Sanchez"/>
                <a:sym typeface="Sanchez"/>
              </a:rPr>
              <a:t>BRIGHT FUTURES REQUIREMENTS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06265" y="2328138"/>
            <a:ext cx="14475470" cy="62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1"/>
              </a:lnSpc>
            </a:pPr>
            <a:r>
              <a:rPr lang="en-US" sz="3672">
                <a:solidFill>
                  <a:srgbClr val="000000"/>
                </a:solidFill>
                <a:latin typeface="Sanchez"/>
                <a:ea typeface="Sanchez"/>
                <a:cs typeface="Sanchez"/>
                <a:sym typeface="Sanchez"/>
              </a:rPr>
              <a:t>Florida Academic &amp; Florida Medallion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963161" y="3114161"/>
            <a:ext cx="12361678" cy="5517943"/>
            <a:chOff x="0" y="0"/>
            <a:chExt cx="16482238" cy="7357257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998812" cy="7357257"/>
              <a:chOff x="0" y="0"/>
              <a:chExt cx="2217832" cy="203994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217832" cy="2039948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2039948">
                    <a:moveTo>
                      <a:pt x="24520" y="0"/>
                    </a:moveTo>
                    <a:lnTo>
                      <a:pt x="2193312" y="0"/>
                    </a:lnTo>
                    <a:cubicBezTo>
                      <a:pt x="2199815" y="0"/>
                      <a:pt x="2206052" y="2583"/>
                      <a:pt x="2210650" y="7182"/>
                    </a:cubicBezTo>
                    <a:cubicBezTo>
                      <a:pt x="2215249" y="11780"/>
                      <a:pt x="2217832" y="18017"/>
                      <a:pt x="2217832" y="24520"/>
                    </a:cubicBezTo>
                    <a:lnTo>
                      <a:pt x="2217832" y="2015428"/>
                    </a:lnTo>
                    <a:cubicBezTo>
                      <a:pt x="2217832" y="2021931"/>
                      <a:pt x="2215249" y="2028168"/>
                      <a:pt x="2210650" y="2032766"/>
                    </a:cubicBezTo>
                    <a:cubicBezTo>
                      <a:pt x="2206052" y="2037364"/>
                      <a:pt x="2199815" y="2039948"/>
                      <a:pt x="2193312" y="2039948"/>
                    </a:cubicBezTo>
                    <a:lnTo>
                      <a:pt x="24520" y="2039948"/>
                    </a:lnTo>
                    <a:cubicBezTo>
                      <a:pt x="18017" y="2039948"/>
                      <a:pt x="11780" y="2037364"/>
                      <a:pt x="7182" y="2032766"/>
                    </a:cubicBezTo>
                    <a:cubicBezTo>
                      <a:pt x="2583" y="2028168"/>
                      <a:pt x="0" y="2021931"/>
                      <a:pt x="0" y="2015428"/>
                    </a:cubicBezTo>
                    <a:lnTo>
                      <a:pt x="0" y="24520"/>
                    </a:lnTo>
                    <a:cubicBezTo>
                      <a:pt x="0" y="18017"/>
                      <a:pt x="2583" y="11780"/>
                      <a:pt x="7182" y="7182"/>
                    </a:cubicBezTo>
                    <a:cubicBezTo>
                      <a:pt x="11780" y="2583"/>
                      <a:pt x="18017" y="0"/>
                      <a:pt x="24520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217832" cy="20875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FAS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3.5 weighted GPA 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 Courses must include 16 credits of college preparatory academic courses. May use up to 3 additional credits to raise GPA (see BF’s website)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4  English (3 with substantial writing)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4 Mathematics (Algebra I level and above)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3 Natural Science (2 with substantial lab)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3 Social Science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2 World Language (in the same language)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100 volunteer service hours, 100 paid work hours, or a combination of 100 total hours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Achieve minimum ACT/CLT/SAT score by August 31st of high school graduation year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Required scores for classes of 2029 &amp; 2030 have not been released yet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8483426" y="0"/>
              <a:ext cx="7998812" cy="7357257"/>
              <a:chOff x="0" y="0"/>
              <a:chExt cx="2217832" cy="203994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217832" cy="2039948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2039948">
                    <a:moveTo>
                      <a:pt x="24520" y="0"/>
                    </a:moveTo>
                    <a:lnTo>
                      <a:pt x="2193312" y="0"/>
                    </a:lnTo>
                    <a:cubicBezTo>
                      <a:pt x="2199815" y="0"/>
                      <a:pt x="2206052" y="2583"/>
                      <a:pt x="2210650" y="7182"/>
                    </a:cubicBezTo>
                    <a:cubicBezTo>
                      <a:pt x="2215249" y="11780"/>
                      <a:pt x="2217832" y="18017"/>
                      <a:pt x="2217832" y="24520"/>
                    </a:cubicBezTo>
                    <a:lnTo>
                      <a:pt x="2217832" y="2015428"/>
                    </a:lnTo>
                    <a:cubicBezTo>
                      <a:pt x="2217832" y="2021931"/>
                      <a:pt x="2215249" y="2028168"/>
                      <a:pt x="2210650" y="2032766"/>
                    </a:cubicBezTo>
                    <a:cubicBezTo>
                      <a:pt x="2206052" y="2037364"/>
                      <a:pt x="2199815" y="2039948"/>
                      <a:pt x="2193312" y="2039948"/>
                    </a:cubicBezTo>
                    <a:lnTo>
                      <a:pt x="24520" y="2039948"/>
                    </a:lnTo>
                    <a:cubicBezTo>
                      <a:pt x="18017" y="2039948"/>
                      <a:pt x="11780" y="2037364"/>
                      <a:pt x="7182" y="2032766"/>
                    </a:cubicBezTo>
                    <a:cubicBezTo>
                      <a:pt x="2583" y="2028168"/>
                      <a:pt x="0" y="2021931"/>
                      <a:pt x="0" y="2015428"/>
                    </a:cubicBezTo>
                    <a:lnTo>
                      <a:pt x="0" y="24520"/>
                    </a:lnTo>
                    <a:cubicBezTo>
                      <a:pt x="0" y="18017"/>
                      <a:pt x="2583" y="11780"/>
                      <a:pt x="7182" y="7182"/>
                    </a:cubicBezTo>
                    <a:cubicBezTo>
                      <a:pt x="11780" y="2583"/>
                      <a:pt x="18017" y="0"/>
                      <a:pt x="24520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2217832" cy="208757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FMS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3.0 weighted GPA 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 Courses must include 16 credits of college preparatory academic courses. May use up to 3 additional credits to raise GPA (see BF’s website)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4  English (3 with substantial writing)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4 Mathematics (Algebra I level and above)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3 Natural Science (2 with substantial lab)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3 Social Science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2 World Language (in the same language)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75 volunteer service hours, 100 paid work hours, or a combination of 100 total hours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Achieve minimum ACT/CLT/SAT score by August 31st of high school graduation year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Required scores for classes of 2029 &amp; 2030 have not been released yet</a:t>
                </a: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1825409" y="4058678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0"/>
                </a:moveTo>
                <a:lnTo>
                  <a:pt x="0" y="0"/>
                </a:lnTo>
                <a:lnTo>
                  <a:pt x="0" y="6228322"/>
                </a:lnTo>
                <a:lnTo>
                  <a:pt x="6462591" y="6228322"/>
                </a:lnTo>
                <a:lnTo>
                  <a:pt x="64625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400000" flipH="1">
            <a:off x="15023930" y="-869717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4058677" y="0"/>
                </a:moveTo>
                <a:lnTo>
                  <a:pt x="0" y="0"/>
                </a:lnTo>
                <a:lnTo>
                  <a:pt x="0" y="5798112"/>
                </a:lnTo>
                <a:lnTo>
                  <a:pt x="4058677" y="5798112"/>
                </a:lnTo>
                <a:lnTo>
                  <a:pt x="405867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592982" y="995586"/>
            <a:ext cx="13102035" cy="947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54"/>
              </a:lnSpc>
            </a:pPr>
            <a:r>
              <a:rPr lang="en-US" sz="5467" u="sng">
                <a:solidFill>
                  <a:srgbClr val="000000"/>
                </a:solidFill>
                <a:latin typeface="Sanchez"/>
                <a:ea typeface="Sanchez"/>
                <a:cs typeface="Sanchez"/>
                <a:sym typeface="Sanchez"/>
              </a:rPr>
              <a:t>BRIGHT FUTURES REQUIREMENTS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06265" y="2328138"/>
            <a:ext cx="14475470" cy="62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1"/>
              </a:lnSpc>
            </a:pPr>
            <a:r>
              <a:rPr lang="en-US" sz="3672">
                <a:solidFill>
                  <a:srgbClr val="000000"/>
                </a:solidFill>
                <a:latin typeface="Sanchez"/>
                <a:ea typeface="Sanchez"/>
                <a:cs typeface="Sanchez"/>
                <a:sym typeface="Sanchez"/>
              </a:rPr>
              <a:t>Gold Seal Cape &amp; Gold Seal Vocational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997684" y="3316419"/>
            <a:ext cx="12292633" cy="6184693"/>
            <a:chOff x="0" y="0"/>
            <a:chExt cx="16390177" cy="8246257"/>
          </a:xfrm>
        </p:grpSpPr>
        <p:grpSp>
          <p:nvGrpSpPr>
            <p:cNvPr id="9" name="Group 9"/>
            <p:cNvGrpSpPr/>
            <p:nvPr/>
          </p:nvGrpSpPr>
          <p:grpSpPr>
            <a:xfrm>
              <a:off x="8391365" y="0"/>
              <a:ext cx="7998812" cy="8246257"/>
              <a:chOff x="0" y="0"/>
              <a:chExt cx="2217832" cy="228644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217832" cy="2286441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2286441">
                    <a:moveTo>
                      <a:pt x="24520" y="0"/>
                    </a:moveTo>
                    <a:lnTo>
                      <a:pt x="2193312" y="0"/>
                    </a:lnTo>
                    <a:cubicBezTo>
                      <a:pt x="2199815" y="0"/>
                      <a:pt x="2206052" y="2583"/>
                      <a:pt x="2210650" y="7182"/>
                    </a:cubicBezTo>
                    <a:cubicBezTo>
                      <a:pt x="2215249" y="11780"/>
                      <a:pt x="2217832" y="18017"/>
                      <a:pt x="2217832" y="24520"/>
                    </a:cubicBezTo>
                    <a:lnTo>
                      <a:pt x="2217832" y="2261921"/>
                    </a:lnTo>
                    <a:cubicBezTo>
                      <a:pt x="2217832" y="2268424"/>
                      <a:pt x="2215249" y="2274661"/>
                      <a:pt x="2210650" y="2279259"/>
                    </a:cubicBezTo>
                    <a:cubicBezTo>
                      <a:pt x="2206052" y="2283857"/>
                      <a:pt x="2199815" y="2286441"/>
                      <a:pt x="2193312" y="2286441"/>
                    </a:cubicBezTo>
                    <a:lnTo>
                      <a:pt x="24520" y="2286441"/>
                    </a:lnTo>
                    <a:cubicBezTo>
                      <a:pt x="18017" y="2286441"/>
                      <a:pt x="11780" y="2283857"/>
                      <a:pt x="7182" y="2279259"/>
                    </a:cubicBezTo>
                    <a:cubicBezTo>
                      <a:pt x="2583" y="2274661"/>
                      <a:pt x="0" y="2268424"/>
                      <a:pt x="0" y="2261921"/>
                    </a:cubicBezTo>
                    <a:lnTo>
                      <a:pt x="0" y="24520"/>
                    </a:lnTo>
                    <a:cubicBezTo>
                      <a:pt x="0" y="18017"/>
                      <a:pt x="2583" y="11780"/>
                      <a:pt x="7182" y="7182"/>
                    </a:cubicBezTo>
                    <a:cubicBezTo>
                      <a:pt x="11780" y="2583"/>
                      <a:pt x="18017" y="0"/>
                      <a:pt x="24520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217832" cy="23340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GSV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3.00 weighted GPA in non-elective courses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3 full credits in CTE courses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3.5 unweighted GPA in CTE courses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75 volunteer service hours, 100 paid work hours, or a combination of 100 total hours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Achieve minimum ACT/SAT score or P.E.R.T. score by August 31st of high school graduation year</a:t>
                </a:r>
              </a:p>
              <a:p>
                <a:pPr marL="820419" lvl="2" indent="-273473" algn="l">
                  <a:lnSpc>
                    <a:spcPts val="2659"/>
                  </a:lnSpc>
                  <a:buFont typeface="Arial"/>
                  <a:buChar char="⚬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Required scores for classes of 2029 &amp; 2030 have not been released yet</a:t>
                </a:r>
              </a:p>
              <a:p>
                <a:pPr algn="l">
                  <a:lnSpc>
                    <a:spcPts val="2659"/>
                  </a:lnSpc>
                </a:pPr>
                <a:endPara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endParaRPr>
              </a:p>
              <a:p>
                <a:pPr algn="l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Scholarship may only be used at postsecondary institutions that offer an applied technology diploma, technical degree education program (associate in applied science or associate in science), or a career certificate program and not toward the completion of an associate in arts or a baccalaureate degree. 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7998812" cy="5579257"/>
              <a:chOff x="0" y="0"/>
              <a:chExt cx="2217832" cy="1546961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217832" cy="1546961"/>
              </a:xfrm>
              <a:custGeom>
                <a:avLst/>
                <a:gdLst/>
                <a:ahLst/>
                <a:cxnLst/>
                <a:rect l="l" t="t" r="r" b="b"/>
                <a:pathLst>
                  <a:path w="2217832" h="1546961">
                    <a:moveTo>
                      <a:pt x="24520" y="0"/>
                    </a:moveTo>
                    <a:lnTo>
                      <a:pt x="2193312" y="0"/>
                    </a:lnTo>
                    <a:cubicBezTo>
                      <a:pt x="2199815" y="0"/>
                      <a:pt x="2206052" y="2583"/>
                      <a:pt x="2210650" y="7182"/>
                    </a:cubicBezTo>
                    <a:cubicBezTo>
                      <a:pt x="2215249" y="11780"/>
                      <a:pt x="2217832" y="18017"/>
                      <a:pt x="2217832" y="24520"/>
                    </a:cubicBezTo>
                    <a:lnTo>
                      <a:pt x="2217832" y="1522442"/>
                    </a:lnTo>
                    <a:cubicBezTo>
                      <a:pt x="2217832" y="1528945"/>
                      <a:pt x="2215249" y="1535181"/>
                      <a:pt x="2210650" y="1539780"/>
                    </a:cubicBezTo>
                    <a:cubicBezTo>
                      <a:pt x="2206052" y="1544378"/>
                      <a:pt x="2199815" y="1546961"/>
                      <a:pt x="2193312" y="1546961"/>
                    </a:cubicBezTo>
                    <a:lnTo>
                      <a:pt x="24520" y="1546961"/>
                    </a:lnTo>
                    <a:cubicBezTo>
                      <a:pt x="18017" y="1546961"/>
                      <a:pt x="11780" y="1544378"/>
                      <a:pt x="7182" y="1539780"/>
                    </a:cubicBezTo>
                    <a:cubicBezTo>
                      <a:pt x="2583" y="1535181"/>
                      <a:pt x="0" y="1528945"/>
                      <a:pt x="0" y="1522442"/>
                    </a:cubicBezTo>
                    <a:lnTo>
                      <a:pt x="0" y="24520"/>
                    </a:lnTo>
                    <a:cubicBezTo>
                      <a:pt x="0" y="18017"/>
                      <a:pt x="2583" y="11780"/>
                      <a:pt x="7182" y="7182"/>
                    </a:cubicBezTo>
                    <a:cubicBezTo>
                      <a:pt x="11780" y="2583"/>
                      <a:pt x="18017" y="0"/>
                      <a:pt x="24520" y="0"/>
                    </a:cubicBezTo>
                    <a:close/>
                  </a:path>
                </a:pathLst>
              </a:custGeom>
              <a:solidFill>
                <a:srgbClr val="E7E7E7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2217832" cy="159458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GSC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No GPA requirement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75 volunteer service hours, 100 paid work hours, or a combination of 100 total hours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5 CAPE post-secondary credit hours</a:t>
                </a:r>
              </a:p>
              <a:p>
                <a:pPr marL="410209" lvl="1" indent="-205105" algn="l">
                  <a:lnSpc>
                    <a:spcPts val="2659"/>
                  </a:lnSpc>
                  <a:buFont typeface="Arial"/>
                  <a:buChar char="•"/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No required ACT/CLT/SAT score</a:t>
                </a:r>
              </a:p>
              <a:p>
                <a:pPr algn="l">
                  <a:lnSpc>
                    <a:spcPts val="2659"/>
                  </a:lnSpc>
                </a:pPr>
                <a:endParaRPr lang="en-US" sz="1899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endParaRPr>
              </a:p>
              <a:p>
                <a:pPr algn="l">
                  <a:lnSpc>
                    <a:spcPts val="2659"/>
                  </a:lnSpc>
                </a:pPr>
                <a:r>
                  <a:rPr lang="en-US" sz="1899">
                    <a:solidFill>
                      <a:srgbClr val="000000"/>
                    </a:solidFill>
                    <a:latin typeface="Arimo"/>
                    <a:ea typeface="Arimo"/>
                    <a:cs typeface="Arimo"/>
                    <a:sym typeface="Arimo"/>
                  </a:rPr>
                  <a:t>Scholarship may only be used at postsecondary institutions that offer an applied technology diploma, technical degree education program (associate in applied science or associate in science), or a career certificate program. </a:t>
                </a:r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870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21733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70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21733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33472" y="3133758"/>
            <a:ext cx="18021055" cy="1751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79"/>
              </a:lnSpc>
              <a:spcBef>
                <a:spcPct val="0"/>
              </a:spcBef>
            </a:pPr>
            <a:r>
              <a:rPr lang="en-US" sz="10271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DUAL ENROLLMENT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74253" y="5161247"/>
            <a:ext cx="13339493" cy="1801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Earn college/trade school and high school credit at the same time!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870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21733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70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21733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160489" y="1245925"/>
            <a:ext cx="11967022" cy="1160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DUAL ENROLLMENT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94055" y="3307870"/>
            <a:ext cx="14699890" cy="6178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28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Students must have:</a:t>
            </a:r>
          </a:p>
          <a:p>
            <a:pPr marL="755659" lvl="1" indent="-377829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Earned high school credit </a:t>
            </a:r>
          </a:p>
          <a:p>
            <a:pPr marL="755659" lvl="1" indent="-377829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3.0 minimum unweighted GPA</a:t>
            </a:r>
          </a:p>
          <a:p>
            <a:pPr marL="1511317" lvl="2" indent="-503772" algn="l">
              <a:lnSpc>
                <a:spcPts val="490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2.5 for SLS1122 only</a:t>
            </a:r>
          </a:p>
          <a:p>
            <a:pPr marL="755659" lvl="1" indent="-377829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Maintain a 2.0 or higher cumulative college GPA</a:t>
            </a:r>
          </a:p>
          <a:p>
            <a:pPr marL="755659" lvl="1" indent="-377829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Required PERT Scores: Reading (106) Writing (103) Math (114 or 123)</a:t>
            </a:r>
          </a:p>
          <a:p>
            <a:pPr marL="1511317" lvl="2" indent="-503772" algn="l">
              <a:lnSpc>
                <a:spcPts val="490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84 Reading &amp; 90 Writing for SLS1122 only</a:t>
            </a:r>
          </a:p>
          <a:p>
            <a:pPr marL="1511317" lvl="2" indent="-503772" algn="l">
              <a:lnSpc>
                <a:spcPts val="490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Can also use SAT, ACT, CLT, or PSAT Scores </a:t>
            </a: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000000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474253" y="2400907"/>
            <a:ext cx="13339493" cy="877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College Credit Program Eligibility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2870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217330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2870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5217330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160489" y="1245925"/>
            <a:ext cx="11967022" cy="1160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DUAL ENROLLMENT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94055" y="3307870"/>
            <a:ext cx="8347503" cy="6178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spc="28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Students must have:</a:t>
            </a:r>
          </a:p>
          <a:p>
            <a:pPr marL="755659" lvl="1" indent="-377829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Earned high school credit </a:t>
            </a:r>
          </a:p>
          <a:p>
            <a:pPr marL="755659" lvl="1" indent="-377829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2.0 minimum unweighted GPA</a:t>
            </a:r>
          </a:p>
          <a:p>
            <a:pPr marL="755659" lvl="1" indent="-377829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Required CASAS test on file </a:t>
            </a:r>
          </a:p>
          <a:p>
            <a:pPr marL="1511317" lvl="2" indent="-503772" algn="l">
              <a:lnSpc>
                <a:spcPts val="4900"/>
              </a:lnSpc>
              <a:buFont typeface="Arial"/>
              <a:buChar char="⚬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No minimum scores required to begin; exit scores may be required</a:t>
            </a:r>
          </a:p>
          <a:p>
            <a:pPr marL="755659" lvl="1" indent="-377829" algn="l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Must be 16 at the start of the program’s first term</a:t>
            </a:r>
          </a:p>
          <a:p>
            <a:pPr algn="l">
              <a:lnSpc>
                <a:spcPts val="4900"/>
              </a:lnSpc>
            </a:pPr>
            <a:endParaRPr lang="en-US" sz="3500">
              <a:solidFill>
                <a:srgbClr val="000000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474253" y="2400907"/>
            <a:ext cx="13339493" cy="877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CTE Program Eligibility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41558" y="3813205"/>
            <a:ext cx="6546080" cy="877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CTE Programs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141558" y="4614575"/>
            <a:ext cx="6546080" cy="432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Auto Collision Repair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Auto Service Technology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Building/Construction Trades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CNC Machining 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HVAC Mechanic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HVAC Technology</a:t>
            </a:r>
          </a:p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Welding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-494362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-494362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2670240" y="4625399"/>
            <a:ext cx="12947520" cy="3517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56547" lvl="1" indent="-428273" algn="l">
              <a:lnSpc>
                <a:spcPts val="5554"/>
              </a:lnSpc>
              <a:buFont typeface="Arial"/>
              <a:buChar char="•"/>
            </a:pPr>
            <a:r>
              <a:rPr lang="en-US" sz="3967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October 1 - DSC Dual Enrollment Night</a:t>
            </a:r>
          </a:p>
          <a:p>
            <a:pPr marL="856547" lvl="1" indent="-428273" algn="l">
              <a:lnSpc>
                <a:spcPts val="5554"/>
              </a:lnSpc>
              <a:buFont typeface="Arial"/>
              <a:buChar char="•"/>
            </a:pPr>
            <a:r>
              <a:rPr lang="en-US" sz="3967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October 5-9 - on-campus PERT</a:t>
            </a:r>
          </a:p>
          <a:p>
            <a:pPr marL="856547" lvl="1" indent="-428273" algn="l">
              <a:lnSpc>
                <a:spcPts val="5554"/>
              </a:lnSpc>
              <a:buFont typeface="Arial"/>
              <a:buChar char="•"/>
            </a:pPr>
            <a:r>
              <a:rPr lang="en-US" sz="3967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October 29-December 4 - Spring registration window</a:t>
            </a:r>
          </a:p>
          <a:p>
            <a:pPr marL="856547" lvl="1" indent="-428273" algn="l">
              <a:lnSpc>
                <a:spcPts val="5554"/>
              </a:lnSpc>
              <a:buFont typeface="Arial"/>
              <a:buChar char="•"/>
            </a:pPr>
            <a:r>
              <a:rPr lang="en-US" sz="3967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January 19 - full and A term classes begin</a:t>
            </a:r>
          </a:p>
          <a:p>
            <a:pPr marL="856547" lvl="1" indent="-428273" algn="l">
              <a:lnSpc>
                <a:spcPts val="5554"/>
              </a:lnSpc>
              <a:buFont typeface="Arial"/>
              <a:buChar char="•"/>
            </a:pPr>
            <a:r>
              <a:rPr lang="en-US" sz="3967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March 22 - B term classes begin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52085" y="2955313"/>
            <a:ext cx="14183830" cy="1505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74"/>
              </a:lnSpc>
              <a:spcBef>
                <a:spcPct val="0"/>
              </a:spcBef>
            </a:pPr>
            <a:r>
              <a:rPr lang="en-US" sz="8839" b="1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IMPORTANT DSC DATES</a:t>
            </a:r>
          </a:p>
        </p:txBody>
      </p:sp>
      <p:sp>
        <p:nvSpPr>
          <p:cNvPr id="6" name="Freeform 6"/>
          <p:cNvSpPr/>
          <p:nvPr/>
        </p:nvSpPr>
        <p:spPr>
          <a:xfrm>
            <a:off x="-554475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818926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-554475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6818926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-494362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-494362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723771" y="3269823"/>
            <a:ext cx="14840458" cy="5474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6281" lvl="1" indent="-333140" algn="l">
              <a:lnSpc>
                <a:spcPts val="4320"/>
              </a:lnSpc>
              <a:buFont typeface="Arial"/>
              <a:buChar char="•"/>
            </a:pPr>
            <a:r>
              <a:rPr lang="en-US" sz="30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Grades are reported to High Schools at the end of each DSC semester. </a:t>
            </a:r>
          </a:p>
          <a:p>
            <a:pPr marL="666281" lvl="1" indent="-333140" algn="l">
              <a:lnSpc>
                <a:spcPts val="4320"/>
              </a:lnSpc>
              <a:buFont typeface="Arial"/>
              <a:buChar char="•"/>
            </a:pPr>
            <a:r>
              <a:rPr lang="en-US" sz="30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If a student earns a “D”, “F”, “FN”, or “W1” grade, they will be required to repeat only that course during the next semester(as long as the student meets both the high school and college GPA requirements) and must earn a “C” or better to continue dual enrolling. </a:t>
            </a:r>
          </a:p>
          <a:p>
            <a:pPr marL="666281" lvl="1" indent="-333140" algn="l">
              <a:lnSpc>
                <a:spcPts val="4320"/>
              </a:lnSpc>
              <a:buFont typeface="Arial"/>
              <a:buChar char="•"/>
            </a:pPr>
            <a:r>
              <a:rPr lang="en-US" sz="30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If a student earns a grade of “F”, “FN, “W” or “W1” in more than one semester, they will no longer be eligible to participate in dual enrollment courses. </a:t>
            </a:r>
          </a:p>
          <a:p>
            <a:pPr marL="666281" lvl="1" indent="-333140" algn="l">
              <a:lnSpc>
                <a:spcPts val="4320"/>
              </a:lnSpc>
              <a:buFont typeface="Arial"/>
              <a:buChar char="•"/>
            </a:pPr>
            <a:r>
              <a:rPr lang="en-US" sz="30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Dual enrolled students may not attempt any course more than twice.  </a:t>
            </a:r>
          </a:p>
          <a:p>
            <a:pPr marL="666281" lvl="1" indent="-333140" algn="l">
              <a:lnSpc>
                <a:spcPts val="4320"/>
              </a:lnSpc>
              <a:buFont typeface="Arial"/>
              <a:buChar char="•"/>
            </a:pPr>
            <a:r>
              <a:rPr lang="en-US" sz="30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  “W” grade (withdrawal) counts as an attempt.</a:t>
            </a:r>
          </a:p>
          <a:p>
            <a:pPr algn="just">
              <a:lnSpc>
                <a:spcPts val="4320"/>
              </a:lnSpc>
              <a:spcBef>
                <a:spcPct val="0"/>
              </a:spcBef>
            </a:pPr>
            <a:endParaRPr lang="en-US" sz="3086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846423" y="904875"/>
            <a:ext cx="12595155" cy="2369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DAYTONA STATE COLLEGE GRADING PROCEDURES</a:t>
            </a:r>
          </a:p>
        </p:txBody>
      </p:sp>
      <p:sp>
        <p:nvSpPr>
          <p:cNvPr id="6" name="Freeform 6"/>
          <p:cNvSpPr/>
          <p:nvPr/>
        </p:nvSpPr>
        <p:spPr>
          <a:xfrm>
            <a:off x="-554475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818926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-554475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6818926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-494362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 flipV="1">
            <a:off x="11825409" y="-494362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6228322"/>
                </a:moveTo>
                <a:lnTo>
                  <a:pt x="0" y="6228322"/>
                </a:lnTo>
                <a:lnTo>
                  <a:pt x="0" y="0"/>
                </a:lnTo>
                <a:lnTo>
                  <a:pt x="6462591" y="0"/>
                </a:lnTo>
                <a:lnTo>
                  <a:pt x="6462591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723771" y="4052020"/>
            <a:ext cx="14840458" cy="3834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6281" lvl="1" indent="-333140" algn="l">
              <a:lnSpc>
                <a:spcPts val="4320"/>
              </a:lnSpc>
              <a:buFont typeface="Arial"/>
              <a:buChar char="•"/>
            </a:pPr>
            <a:r>
              <a:rPr lang="en-US" sz="30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Successful dual enrolled students need to be self-starters</a:t>
            </a:r>
          </a:p>
          <a:p>
            <a:pPr marL="666281" lvl="1" indent="-333140" algn="l">
              <a:lnSpc>
                <a:spcPts val="4320"/>
              </a:lnSpc>
              <a:buFont typeface="Arial"/>
              <a:buChar char="•"/>
            </a:pPr>
            <a:r>
              <a:rPr lang="en-US" sz="30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All grades earned during dual enrollment count toward both the college and high school GPA</a:t>
            </a:r>
          </a:p>
          <a:p>
            <a:pPr marL="666281" lvl="1" indent="-333140" algn="l">
              <a:lnSpc>
                <a:spcPts val="4320"/>
              </a:lnSpc>
              <a:buFont typeface="Arial"/>
              <a:buChar char="•"/>
            </a:pPr>
            <a:r>
              <a:rPr lang="en-US" sz="30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Dual Enrollment grades are weighted the same as AICE, IB, and AP courses in the high school GPA</a:t>
            </a:r>
          </a:p>
          <a:p>
            <a:pPr marL="666281" lvl="1" indent="-333140" algn="l">
              <a:lnSpc>
                <a:spcPts val="4320"/>
              </a:lnSpc>
              <a:buFont typeface="Arial"/>
              <a:buChar char="•"/>
            </a:pPr>
            <a:r>
              <a:rPr lang="en-US" sz="30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All grades earned become a permanent part of the student’s college transcript</a:t>
            </a:r>
          </a:p>
          <a:p>
            <a:pPr marL="666281" lvl="1" indent="-333140" algn="l">
              <a:lnSpc>
                <a:spcPts val="4320"/>
              </a:lnSpc>
              <a:spcBef>
                <a:spcPct val="0"/>
              </a:spcBef>
              <a:buFont typeface="Arial"/>
              <a:buChar char="•"/>
            </a:pPr>
            <a:r>
              <a:rPr lang="en-US" sz="30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NSBHS counselors cannot advise on DSC course requirements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46423" y="1372921"/>
            <a:ext cx="12595155" cy="2369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</a:pPr>
            <a:r>
              <a:rPr lang="en-US" sz="6820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DUAL ENROLLMENT</a:t>
            </a:r>
          </a:p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ITEMS TO CONSIDER</a:t>
            </a:r>
          </a:p>
        </p:txBody>
      </p:sp>
      <p:sp>
        <p:nvSpPr>
          <p:cNvPr id="6" name="Freeform 6"/>
          <p:cNvSpPr/>
          <p:nvPr/>
        </p:nvSpPr>
        <p:spPr>
          <a:xfrm>
            <a:off x="-554475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6818926" y="89357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-554475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6818926" y="92260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807195" y="7061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07195" y="9964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129998" y="3147746"/>
            <a:ext cx="14028004" cy="1160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COMMUNITY SERVICE HOURS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42736" y="4530475"/>
            <a:ext cx="13802528" cy="2476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Students must visit the school website to view the community service power point and take the post test.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Community Service is NOT REQUIRED for graduation, but it is required for college applications and scholarships.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807195" y="7061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07195" y="9964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129998" y="1897775"/>
            <a:ext cx="14028004" cy="1160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ACADEMIES &amp; PROGRAMS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73762" y="3179408"/>
            <a:ext cx="8540476" cy="5576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Animal Science Academy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Criminal Justice Academy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Culinary Academy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Early Childhood Education Academy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Engineering Academy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Medical Academy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Building/Construction Academy 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Digital Video Production Program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Gaming &amp; Simulation Program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807195" y="7061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07195" y="9964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637249" y="2028860"/>
            <a:ext cx="13013502" cy="108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8"/>
              </a:lnSpc>
              <a:spcBef>
                <a:spcPct val="0"/>
              </a:spcBef>
            </a:pPr>
            <a:r>
              <a:rPr lang="en-US" sz="6327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ATTENDANCE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38574" y="3561030"/>
            <a:ext cx="14187537" cy="356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529"/>
              </a:lnSpc>
              <a:spcBef>
                <a:spcPct val="0"/>
              </a:spcBef>
            </a:pPr>
            <a:r>
              <a:rPr lang="en-US" sz="2521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•NEW STATE LAW STATES ANY STUDENT THAT HAS MISSED 5 DAYS WITHIN A 30-DAY PERIOD</a:t>
            </a:r>
          </a:p>
          <a:p>
            <a:pPr algn="just">
              <a:lnSpc>
                <a:spcPts val="3529"/>
              </a:lnSpc>
              <a:spcBef>
                <a:spcPct val="0"/>
              </a:spcBef>
            </a:pPr>
            <a:r>
              <a:rPr lang="en-US" sz="2521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MUST BE BROUGHT UP ON MTSS AND MAY LEAD TO AN ATTENDANCE CONTRACT.</a:t>
            </a:r>
          </a:p>
          <a:p>
            <a:pPr algn="just">
              <a:lnSpc>
                <a:spcPts val="3529"/>
              </a:lnSpc>
              <a:spcBef>
                <a:spcPct val="0"/>
              </a:spcBef>
            </a:pPr>
            <a:endParaRPr lang="en-US" sz="2521">
              <a:solidFill>
                <a:srgbClr val="000000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  <a:p>
            <a:pPr algn="just">
              <a:lnSpc>
                <a:spcPts val="3529"/>
              </a:lnSpc>
              <a:spcBef>
                <a:spcPct val="0"/>
              </a:spcBef>
            </a:pPr>
            <a:r>
              <a:rPr lang="en-US" sz="2521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•STATE CAN REVOKE STUDENT'S DRIVERS LICENSE OR PERMIT.</a:t>
            </a:r>
          </a:p>
          <a:p>
            <a:pPr algn="just">
              <a:lnSpc>
                <a:spcPts val="3529"/>
              </a:lnSpc>
              <a:spcBef>
                <a:spcPct val="0"/>
              </a:spcBef>
            </a:pPr>
            <a:endParaRPr lang="en-US" sz="2521">
              <a:solidFill>
                <a:srgbClr val="000000"/>
              </a:solidFill>
              <a:latin typeface="Montaser Arabic"/>
              <a:ea typeface="Montaser Arabic"/>
              <a:cs typeface="Montaser Arabic"/>
              <a:sym typeface="Montaser Arabic"/>
            </a:endParaRPr>
          </a:p>
          <a:p>
            <a:pPr algn="just">
              <a:lnSpc>
                <a:spcPts val="3529"/>
              </a:lnSpc>
              <a:spcBef>
                <a:spcPct val="0"/>
              </a:spcBef>
            </a:pPr>
            <a:r>
              <a:rPr lang="en-US" sz="2521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•EACH WEDNESDAY, YOU WILL RECEIVE A TEXT ASKING YOU TO CHECK YOUR EMAIL</a:t>
            </a:r>
          </a:p>
          <a:p>
            <a:pPr algn="just">
              <a:lnSpc>
                <a:spcPts val="3529"/>
              </a:lnSpc>
              <a:spcBef>
                <a:spcPct val="0"/>
              </a:spcBef>
            </a:pPr>
            <a:r>
              <a:rPr lang="en-US" sz="2521">
                <a:solidFill>
                  <a:srgbClr val="000000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 TO REVIEW YOUR STUDENT'S ATTENDANCE.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807195" y="7061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07195" y="9964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129998" y="1897775"/>
            <a:ext cx="14028004" cy="1160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8"/>
              </a:lnSpc>
              <a:spcBef>
                <a:spcPct val="0"/>
              </a:spcBef>
            </a:pPr>
            <a:r>
              <a:rPr lang="en-US" sz="6820" b="1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FRESHMEN YEAR POINTERS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11606" y="3487546"/>
            <a:ext cx="12664787" cy="433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Get to know your school counselor (Mars Lacey)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Join a club, an organization outside of school, or participate in a sport/activity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Every grade counts-protect your GPA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Volunteer in the community- complete the online community service training and the post test to register your hours </a:t>
            </a:r>
          </a:p>
          <a:p>
            <a:pPr marL="755566" lvl="1" indent="-377783" algn="l">
              <a:lnSpc>
                <a:spcPts val="4899"/>
              </a:lnSpc>
              <a:buFont typeface="Arial"/>
              <a:buChar char="•"/>
            </a:pPr>
            <a:r>
              <a:rPr lang="en-US" sz="34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Start researching career, military, and college options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5807195" y="70614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807195" y="99645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637249" y="1227426"/>
            <a:ext cx="13013502" cy="1085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58"/>
              </a:lnSpc>
              <a:spcBef>
                <a:spcPct val="0"/>
              </a:spcBef>
            </a:pPr>
            <a:r>
              <a:rPr lang="en-US" sz="6327" b="1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SOPHOMORE YEAR POINTERS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31654" y="2541327"/>
            <a:ext cx="14861726" cy="5498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9985" lvl="1" indent="-274993" algn="l">
              <a:lnSpc>
                <a:spcPts val="3566"/>
              </a:lnSpc>
              <a:buFont typeface="Arial"/>
              <a:buChar char="•"/>
            </a:pPr>
            <a:r>
              <a:rPr lang="en-US" sz="25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Compare credits and grades toward graduation requirements and recognitions</a:t>
            </a:r>
          </a:p>
          <a:p>
            <a:pPr marL="549985" lvl="1" indent="-274993" algn="l">
              <a:lnSpc>
                <a:spcPts val="3566"/>
              </a:lnSpc>
              <a:buFont typeface="Arial"/>
              <a:buChar char="•"/>
            </a:pPr>
            <a:r>
              <a:rPr lang="en-US" sz="25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Meet with your school counselor (Mrs. Wiese) about AP, AICE, and Honors courses</a:t>
            </a:r>
          </a:p>
          <a:p>
            <a:pPr marL="549985" lvl="1" indent="-274993" algn="l">
              <a:lnSpc>
                <a:spcPts val="3566"/>
              </a:lnSpc>
              <a:buFont typeface="Arial"/>
              <a:buChar char="•"/>
            </a:pPr>
            <a:r>
              <a:rPr lang="en-US" sz="25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Discuss Dual Enrollment with your parents and consider taking the PERT</a:t>
            </a:r>
          </a:p>
          <a:p>
            <a:pPr marL="549985" lvl="1" indent="-274993" algn="l">
              <a:lnSpc>
                <a:spcPts val="3566"/>
              </a:lnSpc>
              <a:buFont typeface="Arial"/>
              <a:buChar char="•"/>
            </a:pPr>
            <a:r>
              <a:rPr lang="en-US" sz="25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Complete the community service online training if you haven’t already done so, and/or continue to accumulate community service hours</a:t>
            </a:r>
          </a:p>
          <a:p>
            <a:pPr marL="549985" lvl="1" indent="-274993" algn="l">
              <a:lnSpc>
                <a:spcPts val="3566"/>
              </a:lnSpc>
              <a:buFont typeface="Arial"/>
              <a:buChar char="•"/>
            </a:pPr>
            <a:r>
              <a:rPr lang="en-US" sz="25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Seek leadership opportunities</a:t>
            </a:r>
          </a:p>
          <a:p>
            <a:pPr marL="549985" lvl="1" indent="-274993" algn="l">
              <a:lnSpc>
                <a:spcPts val="3566"/>
              </a:lnSpc>
              <a:buFont typeface="Arial"/>
              <a:buChar char="•"/>
            </a:pPr>
            <a:r>
              <a:rPr lang="en-US" sz="25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Take the PSAT test in October (SAT Practice Test) </a:t>
            </a:r>
          </a:p>
          <a:p>
            <a:pPr marL="549985" lvl="1" indent="-274993" algn="l">
              <a:lnSpc>
                <a:spcPts val="3566"/>
              </a:lnSpc>
              <a:buFont typeface="Arial"/>
              <a:buChar char="•"/>
            </a:pPr>
            <a:r>
              <a:rPr lang="en-US" sz="25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Strengthen relationships with peers, teachers, counselors, activity sponsors, and employers-they will be writing your recommendations for your college and scholarship applications</a:t>
            </a:r>
          </a:p>
          <a:p>
            <a:pPr marL="549985" lvl="1" indent="-274993" algn="l">
              <a:lnSpc>
                <a:spcPts val="3566"/>
              </a:lnSpc>
              <a:buFont typeface="Arial"/>
              <a:buChar char="•"/>
            </a:pPr>
            <a:r>
              <a:rPr lang="en-US" sz="25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Get involved - explore clubs and organizations available at school (Future employers and schools like to see active student)</a:t>
            </a:r>
          </a:p>
          <a:p>
            <a:pPr marL="549985" lvl="1" indent="-274993" algn="l">
              <a:lnSpc>
                <a:spcPts val="3566"/>
              </a:lnSpc>
              <a:buFont typeface="Arial"/>
              <a:buChar char="•"/>
            </a:pPr>
            <a:r>
              <a:rPr lang="en-US" sz="2547" dirty="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Get serious about researching career, military, and college options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0" y="6228322"/>
                </a:moveTo>
                <a:lnTo>
                  <a:pt x="6462591" y="6228322"/>
                </a:lnTo>
                <a:lnTo>
                  <a:pt x="6462591" y="0"/>
                </a:lnTo>
                <a:lnTo>
                  <a:pt x="0" y="0"/>
                </a:lnTo>
                <a:lnTo>
                  <a:pt x="0" y="622832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1825409" y="4058678"/>
            <a:ext cx="6462591" cy="6228322"/>
          </a:xfrm>
          <a:custGeom>
            <a:avLst/>
            <a:gdLst/>
            <a:ahLst/>
            <a:cxnLst/>
            <a:rect l="l" t="t" r="r" b="b"/>
            <a:pathLst>
              <a:path w="6462591" h="6228322">
                <a:moveTo>
                  <a:pt x="6462591" y="0"/>
                </a:moveTo>
                <a:lnTo>
                  <a:pt x="0" y="0"/>
                </a:lnTo>
                <a:lnTo>
                  <a:pt x="0" y="6228322"/>
                </a:lnTo>
                <a:lnTo>
                  <a:pt x="6462591" y="6228322"/>
                </a:lnTo>
                <a:lnTo>
                  <a:pt x="64625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5400000" flipV="1">
            <a:off x="869717" y="5358605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0" y="5798112"/>
                </a:moveTo>
                <a:lnTo>
                  <a:pt x="4058678" y="5798112"/>
                </a:lnTo>
                <a:lnTo>
                  <a:pt x="4058678" y="0"/>
                </a:lnTo>
                <a:lnTo>
                  <a:pt x="0" y="0"/>
                </a:lnTo>
                <a:lnTo>
                  <a:pt x="0" y="579811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5400000" flipH="1">
            <a:off x="13359605" y="-869717"/>
            <a:ext cx="4058678" cy="5798111"/>
          </a:xfrm>
          <a:custGeom>
            <a:avLst/>
            <a:gdLst/>
            <a:ahLst/>
            <a:cxnLst/>
            <a:rect l="l" t="t" r="r" b="b"/>
            <a:pathLst>
              <a:path w="4058678" h="5798111">
                <a:moveTo>
                  <a:pt x="4058678" y="0"/>
                </a:moveTo>
                <a:lnTo>
                  <a:pt x="0" y="0"/>
                </a:lnTo>
                <a:lnTo>
                  <a:pt x="0" y="5798112"/>
                </a:lnTo>
                <a:lnTo>
                  <a:pt x="4058678" y="5798112"/>
                </a:lnTo>
                <a:lnTo>
                  <a:pt x="4058678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4929492" y="1031520"/>
            <a:ext cx="8429016" cy="2336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57"/>
              </a:lnSpc>
              <a:spcBef>
                <a:spcPct val="0"/>
              </a:spcBef>
            </a:pPr>
            <a:r>
              <a:rPr lang="en-US" sz="13683" b="1">
                <a:solidFill>
                  <a:srgbClr val="0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THANK</a:t>
            </a:r>
          </a:p>
        </p:txBody>
      </p:sp>
      <p:sp>
        <p:nvSpPr>
          <p:cNvPr id="7" name="Freeform 7"/>
          <p:cNvSpPr/>
          <p:nvPr/>
        </p:nvSpPr>
        <p:spPr>
          <a:xfrm>
            <a:off x="3908507" y="111129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489889" y="8707995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69" y="0"/>
                </a:lnTo>
                <a:lnTo>
                  <a:pt x="2041969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908507" y="1401609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70" y="0"/>
                </a:lnTo>
                <a:lnTo>
                  <a:pt x="2041970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2489889" y="8998305"/>
            <a:ext cx="2041970" cy="354792"/>
          </a:xfrm>
          <a:custGeom>
            <a:avLst/>
            <a:gdLst/>
            <a:ahLst/>
            <a:cxnLst/>
            <a:rect l="l" t="t" r="r" b="b"/>
            <a:pathLst>
              <a:path w="2041970" h="354792">
                <a:moveTo>
                  <a:pt x="0" y="0"/>
                </a:moveTo>
                <a:lnTo>
                  <a:pt x="2041969" y="0"/>
                </a:lnTo>
                <a:lnTo>
                  <a:pt x="2041969" y="354792"/>
                </a:lnTo>
                <a:lnTo>
                  <a:pt x="0" y="3547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4590094" y="4594053"/>
            <a:ext cx="9107811" cy="4113942"/>
          </a:xfrm>
          <a:custGeom>
            <a:avLst/>
            <a:gdLst/>
            <a:ahLst/>
            <a:cxnLst/>
            <a:rect l="l" t="t" r="r" b="b"/>
            <a:pathLst>
              <a:path w="9107811" h="4113942">
                <a:moveTo>
                  <a:pt x="0" y="0"/>
                </a:moveTo>
                <a:lnTo>
                  <a:pt x="9107812" y="0"/>
                </a:lnTo>
                <a:lnTo>
                  <a:pt x="9107812" y="4113942"/>
                </a:lnTo>
                <a:lnTo>
                  <a:pt x="0" y="411394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4929492" y="2530149"/>
            <a:ext cx="8429016" cy="2336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157"/>
              </a:lnSpc>
              <a:spcBef>
                <a:spcPct val="0"/>
              </a:spcBef>
            </a:pPr>
            <a:r>
              <a:rPr lang="en-US" sz="13683" b="1">
                <a:solidFill>
                  <a:srgbClr val="700000"/>
                </a:solidFill>
                <a:latin typeface="Montaser Arabic Bold"/>
                <a:ea typeface="Montaser Arabic Bold"/>
                <a:cs typeface="Montaser Arabic Bold"/>
                <a:sym typeface="Montaser Arabic Bold"/>
              </a:rPr>
              <a:t>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1881</Words>
  <Application>Microsoft Office PowerPoint</Application>
  <PresentationFormat>Custom</PresentationFormat>
  <Paragraphs>261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Arimo</vt:lpstr>
      <vt:lpstr>Calibri</vt:lpstr>
      <vt:lpstr>Sanchez</vt:lpstr>
      <vt:lpstr>Montaser Arabic Bold</vt:lpstr>
      <vt:lpstr>Arimo Bold</vt:lpstr>
      <vt:lpstr>Montaser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9th &amp; 10th Parent Night</dc:title>
  <dc:creator>Heath, Raquel E.</dc:creator>
  <cp:lastModifiedBy>Heath, Raquel E.</cp:lastModifiedBy>
  <cp:revision>3</cp:revision>
  <dcterms:created xsi:type="dcterms:W3CDTF">2006-08-16T00:00:00Z</dcterms:created>
  <dcterms:modified xsi:type="dcterms:W3CDTF">2026-09-18T14:48:03Z</dcterms:modified>
  <dc:identifier>DAHS109aWdA</dc:identifier>
</cp:coreProperties>
</file>