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2"/>
  </p:notesMasterIdLst>
  <p:sldIdLst>
    <p:sldId id="256" r:id="rId2"/>
    <p:sldId id="517" r:id="rId3"/>
    <p:sldId id="544" r:id="rId4"/>
    <p:sldId id="545" r:id="rId5"/>
    <p:sldId id="542" r:id="rId6"/>
    <p:sldId id="565" r:id="rId7"/>
    <p:sldId id="566" r:id="rId8"/>
    <p:sldId id="564" r:id="rId9"/>
    <p:sldId id="546" r:id="rId10"/>
    <p:sldId id="552" r:id="rId11"/>
    <p:sldId id="569" r:id="rId12"/>
    <p:sldId id="556" r:id="rId13"/>
    <p:sldId id="558" r:id="rId14"/>
    <p:sldId id="559" r:id="rId15"/>
    <p:sldId id="568" r:id="rId16"/>
    <p:sldId id="567" r:id="rId17"/>
    <p:sldId id="570" r:id="rId18"/>
    <p:sldId id="557" r:id="rId19"/>
    <p:sldId id="571" r:id="rId20"/>
    <p:sldId id="572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6" y="5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0C2DA6-DBDA-428B-BE0B-F5340678D1AB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3B5B4A-40CC-42AE-A06B-9B779A7E0D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1953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EEBC3-8FAD-4CED-BFF9-93248536A85B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7712C-2254-46AD-B8E8-A33E494C8F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976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EEBC3-8FAD-4CED-BFF9-93248536A85B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7712C-2254-46AD-B8E8-A33E494C8F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488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C9EEBC3-8FAD-4CED-BFF9-93248536A85B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7D7712C-2254-46AD-B8E8-A33E494C8F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1119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EEBC3-8FAD-4CED-BFF9-93248536A85B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7712C-2254-46AD-B8E8-A33E494C8F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5415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EEBC3-8FAD-4CED-BFF9-93248536A85B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7712C-2254-46AD-B8E8-A33E494C8F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752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EEBC3-8FAD-4CED-BFF9-93248536A85B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7712C-2254-46AD-B8E8-A33E494C8F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749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EEBC3-8FAD-4CED-BFF9-93248536A85B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7712C-2254-46AD-B8E8-A33E494C8F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590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EEBC3-8FAD-4CED-BFF9-93248536A85B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7712C-2254-46AD-B8E8-A33E494C8F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329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EEBC3-8FAD-4CED-BFF9-93248536A85B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7712C-2254-46AD-B8E8-A33E494C8F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207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EEBC3-8FAD-4CED-BFF9-93248536A85B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7712C-2254-46AD-B8E8-A33E494C8F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096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5C9EEBC3-8FAD-4CED-BFF9-93248536A85B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B7D7712C-2254-46AD-B8E8-A33E494C8F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96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5C9EEBC3-8FAD-4CED-BFF9-93248536A85B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B7D7712C-2254-46AD-B8E8-A33E494C8F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98820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tmp"/><Relationship Id="rId4" Type="http://schemas.openxmlformats.org/officeDocument/2006/relationships/image" Target="../media/image4.tm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mp"/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1" y="685799"/>
            <a:ext cx="11186363" cy="4418216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sz="4400" b="1" dirty="0">
                <a:solidFill>
                  <a:schemeClr val="bg2">
                    <a:lumMod val="50000"/>
                  </a:schemeClr>
                </a:solidFill>
              </a:rPr>
              <a:t>REGENTS Reminders</a:t>
            </a:r>
            <a:br>
              <a:rPr lang="en-US" sz="4400" b="1" dirty="0">
                <a:solidFill>
                  <a:schemeClr val="bg2">
                    <a:lumMod val="50000"/>
                  </a:schemeClr>
                </a:solidFill>
              </a:rPr>
            </a:br>
            <a:br>
              <a:rPr lang="en-US" sz="4400" b="1" dirty="0">
                <a:solidFill>
                  <a:schemeClr val="bg2">
                    <a:lumMod val="50000"/>
                  </a:schemeClr>
                </a:solidFill>
              </a:rPr>
            </a:br>
            <a:br>
              <a:rPr lang="en-US" sz="4400" dirty="0"/>
            </a:br>
            <a:endParaRPr lang="en-US" sz="4400" dirty="0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147" y="685799"/>
            <a:ext cx="3067478" cy="795873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1" y="1803125"/>
            <a:ext cx="7440063" cy="22863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82146" y="2183363"/>
            <a:ext cx="107772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BR8$8eagles</a:t>
            </a:r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939" y="282794"/>
            <a:ext cx="4319367" cy="1098567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7798" y="4338651"/>
            <a:ext cx="8125959" cy="1467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719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594" y="72935"/>
            <a:ext cx="116072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>
                    <a:lumMod val="10000"/>
                  </a:schemeClr>
                </a:solidFill>
              </a:rPr>
              <a:t>August 2026 Regents</a:t>
            </a:r>
          </a:p>
        </p:txBody>
      </p:sp>
      <p:sp>
        <p:nvSpPr>
          <p:cNvPr id="8" name="Oval 7"/>
          <p:cNvSpPr/>
          <p:nvPr/>
        </p:nvSpPr>
        <p:spPr>
          <a:xfrm>
            <a:off x="4413380" y="1063690"/>
            <a:ext cx="363893" cy="279918"/>
          </a:xfrm>
          <a:prstGeom prst="ellipse">
            <a:avLst/>
          </a:prstGeom>
          <a:solidFill>
            <a:schemeClr val="tx1">
              <a:alpha val="0"/>
            </a:schemeClr>
          </a:solidFill>
          <a:ln>
            <a:solidFill>
              <a:srgbClr val="C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466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594" y="72935"/>
            <a:ext cx="116072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2F2F2">
                    <a:lumMod val="1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August 2026 Regents</a:t>
            </a:r>
          </a:p>
        </p:txBody>
      </p:sp>
      <p:sp>
        <p:nvSpPr>
          <p:cNvPr id="8" name="Oval 7"/>
          <p:cNvSpPr/>
          <p:nvPr/>
        </p:nvSpPr>
        <p:spPr>
          <a:xfrm>
            <a:off x="4413380" y="1063690"/>
            <a:ext cx="363893" cy="279918"/>
          </a:xfrm>
          <a:prstGeom prst="ellipse">
            <a:avLst/>
          </a:prstGeom>
          <a:solidFill>
            <a:schemeClr val="tx1">
              <a:alpha val="0"/>
            </a:schemeClr>
          </a:solidFill>
          <a:ln>
            <a:solidFill>
              <a:srgbClr val="C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1026" name="Picture 2" descr="Stock Illustration - Woman typing frantically on compu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757" y="1673290"/>
            <a:ext cx="4758611" cy="4187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5963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594" y="72935"/>
            <a:ext cx="116072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2F2F2">
                    <a:lumMod val="1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August 2026 Regents</a:t>
            </a:r>
          </a:p>
        </p:txBody>
      </p:sp>
      <p:sp>
        <p:nvSpPr>
          <p:cNvPr id="8" name="Oval 7"/>
          <p:cNvSpPr/>
          <p:nvPr/>
        </p:nvSpPr>
        <p:spPr>
          <a:xfrm>
            <a:off x="4413380" y="1063690"/>
            <a:ext cx="363893" cy="279918"/>
          </a:xfrm>
          <a:prstGeom prst="ellipse">
            <a:avLst/>
          </a:prstGeom>
          <a:solidFill>
            <a:schemeClr val="tx1">
              <a:alpha val="0"/>
            </a:schemeClr>
          </a:solidFill>
          <a:ln>
            <a:solidFill>
              <a:srgbClr val="C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1026" name="Picture 2" descr="Stock Illustration - Woman typing frantically on compu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757" y="1673290"/>
            <a:ext cx="4758611" cy="4187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989233" y="2063931"/>
            <a:ext cx="540157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We are working diligently to address all N/A records currently in ASAP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If you can provide any useful information please let us know</a:t>
            </a:r>
          </a:p>
        </p:txBody>
      </p:sp>
    </p:spTree>
    <p:extLst>
      <p:ext uri="{BB962C8B-B14F-4D97-AF65-F5344CB8AC3E}">
        <p14:creationId xmlns:p14="http://schemas.microsoft.com/office/powerpoint/2010/main" val="1705460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594" y="72935"/>
            <a:ext cx="1160728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2F2F2">
                    <a:lumMod val="1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Regents January 2026 </a:t>
            </a:r>
            <a:r>
              <a:rPr lang="en-US" sz="2800" b="1" u="sng" dirty="0">
                <a:solidFill>
                  <a:srgbClr val="C00000"/>
                </a:solidFill>
                <a:latin typeface="Corbel" panose="020B0503020204020204"/>
              </a:rPr>
              <a:t>WORKSHOP!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2F2F2">
                  <a:lumMod val="10000"/>
                </a:srgbClr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800" b="1" dirty="0">
              <a:solidFill>
                <a:srgbClr val="F2F2F2">
                  <a:lumMod val="10000"/>
                </a:srgbClr>
              </a:solidFill>
              <a:latin typeface="Corbel" panose="020B050302020402020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2F2F2">
                  <a:lumMod val="10000"/>
                </a:srgbClr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4413380" y="1063690"/>
            <a:ext cx="363893" cy="279918"/>
          </a:xfrm>
          <a:prstGeom prst="ellipse">
            <a:avLst/>
          </a:prstGeom>
          <a:solidFill>
            <a:schemeClr val="tx1">
              <a:alpha val="0"/>
            </a:schemeClr>
          </a:solidFill>
          <a:ln>
            <a:solidFill>
              <a:srgbClr val="C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7681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594" y="72935"/>
            <a:ext cx="1160728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2F2F2">
                    <a:lumMod val="1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Regents January 2026 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WORKSHOP!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800" b="1" u="sng" dirty="0">
              <a:solidFill>
                <a:srgbClr val="C00000"/>
              </a:solidFill>
              <a:latin typeface="Corbel" panose="020B0503020204020204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u="sng" dirty="0">
                <a:solidFill>
                  <a:srgbClr val="C00000"/>
                </a:solidFill>
                <a:latin typeface="Corbel" panose="020B0503020204020204"/>
              </a:rPr>
              <a:t>Wednesday December 3rd</a:t>
            </a:r>
            <a:endParaRPr kumimoji="0" lang="en-US" sz="28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2F2F2">
                  <a:lumMod val="10000"/>
                </a:srgbClr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2F2F2">
                  <a:lumMod val="10000"/>
                </a:srgbClr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2F2F2">
                  <a:lumMod val="10000"/>
                </a:srgbClr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4413380" y="1063690"/>
            <a:ext cx="363893" cy="279918"/>
          </a:xfrm>
          <a:prstGeom prst="ellipse">
            <a:avLst/>
          </a:prstGeom>
          <a:solidFill>
            <a:schemeClr val="tx1">
              <a:alpha val="0"/>
            </a:schemeClr>
          </a:solidFill>
          <a:ln>
            <a:solidFill>
              <a:srgbClr val="C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287" y="1521159"/>
            <a:ext cx="5667788" cy="4765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676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594" y="72935"/>
            <a:ext cx="1160728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2F2F2">
                    <a:lumMod val="1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Regents January 2026 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WORKSHOP!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2F2F2">
                  <a:lumMod val="10000"/>
                </a:srgbClr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2F2F2">
                  <a:lumMod val="10000"/>
                </a:srgbClr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2F2F2">
                  <a:lumMod val="10000"/>
                </a:srgbClr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4413380" y="1063690"/>
            <a:ext cx="363893" cy="279918"/>
          </a:xfrm>
          <a:prstGeom prst="ellipse">
            <a:avLst/>
          </a:prstGeom>
          <a:solidFill>
            <a:schemeClr val="tx1">
              <a:alpha val="0"/>
            </a:schemeClr>
          </a:solidFill>
          <a:ln>
            <a:solidFill>
              <a:srgbClr val="C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D47F4C-87EC-45CD-A3DE-7971EEAC9F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317" y="847062"/>
            <a:ext cx="5551366" cy="5938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693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594" y="72935"/>
            <a:ext cx="116072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2F2F2">
                    <a:lumMod val="1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Regents January 2027 Schedule</a:t>
            </a:r>
          </a:p>
        </p:txBody>
      </p:sp>
      <p:sp>
        <p:nvSpPr>
          <p:cNvPr id="8" name="Oval 7"/>
          <p:cNvSpPr/>
          <p:nvPr/>
        </p:nvSpPr>
        <p:spPr>
          <a:xfrm>
            <a:off x="4413380" y="1063690"/>
            <a:ext cx="363893" cy="279918"/>
          </a:xfrm>
          <a:prstGeom prst="ellipse">
            <a:avLst/>
          </a:prstGeom>
          <a:solidFill>
            <a:schemeClr val="tx1">
              <a:alpha val="0"/>
            </a:schemeClr>
          </a:solidFill>
          <a:ln>
            <a:solidFill>
              <a:srgbClr val="C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318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594" y="72935"/>
            <a:ext cx="116072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2F2F2">
                    <a:lumMod val="1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Regents January 2027 Schedule</a:t>
            </a:r>
          </a:p>
        </p:txBody>
      </p:sp>
      <p:sp>
        <p:nvSpPr>
          <p:cNvPr id="8" name="Oval 7"/>
          <p:cNvSpPr/>
          <p:nvPr/>
        </p:nvSpPr>
        <p:spPr>
          <a:xfrm>
            <a:off x="4413380" y="1063690"/>
            <a:ext cx="363893" cy="279918"/>
          </a:xfrm>
          <a:prstGeom prst="ellipse">
            <a:avLst/>
          </a:prstGeom>
          <a:solidFill>
            <a:schemeClr val="tx1">
              <a:alpha val="0"/>
            </a:schemeClr>
          </a:solidFill>
          <a:ln>
            <a:solidFill>
              <a:srgbClr val="C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F63224-8BC7-0481-FF22-321B2CE856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896" y="760590"/>
            <a:ext cx="7696208" cy="5570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345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594" y="72935"/>
            <a:ext cx="116072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2F2F2">
                    <a:lumMod val="1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Regents June 2027 MEMO</a:t>
            </a:r>
          </a:p>
        </p:txBody>
      </p:sp>
      <p:sp>
        <p:nvSpPr>
          <p:cNvPr id="8" name="Oval 7"/>
          <p:cNvSpPr/>
          <p:nvPr/>
        </p:nvSpPr>
        <p:spPr>
          <a:xfrm>
            <a:off x="4413380" y="1063690"/>
            <a:ext cx="363893" cy="279918"/>
          </a:xfrm>
          <a:prstGeom prst="ellipse">
            <a:avLst/>
          </a:prstGeom>
          <a:solidFill>
            <a:schemeClr val="tx1">
              <a:alpha val="0"/>
            </a:schemeClr>
          </a:solidFill>
          <a:ln>
            <a:solidFill>
              <a:srgbClr val="C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8138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594" y="72935"/>
            <a:ext cx="116072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2F2F2">
                    <a:lumMod val="1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Regents June 2027 MEMO</a:t>
            </a:r>
          </a:p>
        </p:txBody>
      </p:sp>
      <p:sp>
        <p:nvSpPr>
          <p:cNvPr id="8" name="Oval 7"/>
          <p:cNvSpPr/>
          <p:nvPr/>
        </p:nvSpPr>
        <p:spPr>
          <a:xfrm>
            <a:off x="4413380" y="1063690"/>
            <a:ext cx="363893" cy="279918"/>
          </a:xfrm>
          <a:prstGeom prst="ellipse">
            <a:avLst/>
          </a:prstGeom>
          <a:solidFill>
            <a:schemeClr val="tx1">
              <a:alpha val="0"/>
            </a:schemeClr>
          </a:solidFill>
          <a:ln>
            <a:solidFill>
              <a:srgbClr val="C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656A2E-33E6-58EB-B12C-5746D4D84D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748" y="703468"/>
            <a:ext cx="8038010" cy="5451064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12C94F6-D1C7-5058-9B8A-5CDD0884A17F}"/>
              </a:ext>
            </a:extLst>
          </p:cNvPr>
          <p:cNvSpPr/>
          <p:nvPr/>
        </p:nvSpPr>
        <p:spPr>
          <a:xfrm>
            <a:off x="6904835" y="1984621"/>
            <a:ext cx="2239165" cy="2888757"/>
          </a:xfrm>
          <a:prstGeom prst="round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91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594" y="72935"/>
            <a:ext cx="116072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2F2F2">
                    <a:lumMod val="1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Regents June 2026 MEMO</a:t>
            </a:r>
          </a:p>
        </p:txBody>
      </p:sp>
      <p:sp>
        <p:nvSpPr>
          <p:cNvPr id="8" name="Oval 7"/>
          <p:cNvSpPr/>
          <p:nvPr/>
        </p:nvSpPr>
        <p:spPr>
          <a:xfrm>
            <a:off x="4413380" y="1063690"/>
            <a:ext cx="363893" cy="279918"/>
          </a:xfrm>
          <a:prstGeom prst="ellipse">
            <a:avLst/>
          </a:prstGeom>
          <a:solidFill>
            <a:schemeClr val="tx1">
              <a:alpha val="0"/>
            </a:schemeClr>
          </a:solidFill>
          <a:ln>
            <a:solidFill>
              <a:srgbClr val="C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EBD80D-4502-417F-8B1D-E1894C6E94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94" y="1811143"/>
            <a:ext cx="11669624" cy="1911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199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594" y="72935"/>
            <a:ext cx="116072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2F2F2">
                    <a:lumMod val="1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Regents June 2026 MEMO</a:t>
            </a:r>
          </a:p>
        </p:txBody>
      </p:sp>
      <p:sp>
        <p:nvSpPr>
          <p:cNvPr id="8" name="Oval 7"/>
          <p:cNvSpPr/>
          <p:nvPr/>
        </p:nvSpPr>
        <p:spPr>
          <a:xfrm>
            <a:off x="4413380" y="1063690"/>
            <a:ext cx="363893" cy="279918"/>
          </a:xfrm>
          <a:prstGeom prst="ellipse">
            <a:avLst/>
          </a:prstGeom>
          <a:solidFill>
            <a:schemeClr val="tx1">
              <a:alpha val="0"/>
            </a:schemeClr>
          </a:solidFill>
          <a:ln>
            <a:solidFill>
              <a:srgbClr val="C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EBD80D-4502-417F-8B1D-E1894C6E94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94" y="1811143"/>
            <a:ext cx="11669624" cy="1911112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58FDEA9C-6871-4407-9849-E1F1E0DBD2B8}"/>
              </a:ext>
            </a:extLst>
          </p:cNvPr>
          <p:cNvSpPr/>
          <p:nvPr/>
        </p:nvSpPr>
        <p:spPr>
          <a:xfrm>
            <a:off x="2516105" y="2253673"/>
            <a:ext cx="1640259" cy="646757"/>
          </a:xfrm>
          <a:prstGeom prst="ellipse">
            <a:avLst/>
          </a:prstGeom>
          <a:solidFill>
            <a:schemeClr val="tx1">
              <a:alpha val="0"/>
            </a:schemeClr>
          </a:solidFill>
          <a:ln w="539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09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594" y="72935"/>
            <a:ext cx="116072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2F2F2">
                    <a:lumMod val="1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Regents June 2026 MEMO</a:t>
            </a:r>
          </a:p>
        </p:txBody>
      </p:sp>
      <p:sp>
        <p:nvSpPr>
          <p:cNvPr id="8" name="Oval 7"/>
          <p:cNvSpPr/>
          <p:nvPr/>
        </p:nvSpPr>
        <p:spPr>
          <a:xfrm>
            <a:off x="4413380" y="1063690"/>
            <a:ext cx="363893" cy="279918"/>
          </a:xfrm>
          <a:prstGeom prst="ellipse">
            <a:avLst/>
          </a:prstGeom>
          <a:solidFill>
            <a:schemeClr val="tx1">
              <a:alpha val="0"/>
            </a:schemeClr>
          </a:solidFill>
          <a:ln>
            <a:solidFill>
              <a:srgbClr val="C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EBD80D-4502-417F-8B1D-E1894C6E94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94" y="1811143"/>
            <a:ext cx="11669624" cy="1911112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58FDEA9C-6871-4407-9849-E1F1E0DBD2B8}"/>
              </a:ext>
            </a:extLst>
          </p:cNvPr>
          <p:cNvSpPr/>
          <p:nvPr/>
        </p:nvSpPr>
        <p:spPr>
          <a:xfrm>
            <a:off x="2516105" y="2253673"/>
            <a:ext cx="1640259" cy="646757"/>
          </a:xfrm>
          <a:prstGeom prst="ellipse">
            <a:avLst/>
          </a:prstGeom>
          <a:solidFill>
            <a:schemeClr val="tx1">
              <a:alpha val="0"/>
            </a:schemeClr>
          </a:solidFill>
          <a:ln w="539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EDC2B7F-B1BD-4B6E-8505-60DACE7991E5}"/>
              </a:ext>
            </a:extLst>
          </p:cNvPr>
          <p:cNvSpPr/>
          <p:nvPr/>
        </p:nvSpPr>
        <p:spPr>
          <a:xfrm>
            <a:off x="5193020" y="2531028"/>
            <a:ext cx="3328351" cy="738804"/>
          </a:xfrm>
          <a:prstGeom prst="ellipse">
            <a:avLst/>
          </a:prstGeom>
          <a:solidFill>
            <a:schemeClr val="tx1">
              <a:alpha val="0"/>
            </a:schemeClr>
          </a:solidFill>
          <a:ln w="539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9157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594" y="72935"/>
            <a:ext cx="116072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2F2F2">
                    <a:lumMod val="1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Regents June 2027 MEMO</a:t>
            </a:r>
          </a:p>
        </p:txBody>
      </p:sp>
      <p:sp>
        <p:nvSpPr>
          <p:cNvPr id="8" name="Oval 7"/>
          <p:cNvSpPr/>
          <p:nvPr/>
        </p:nvSpPr>
        <p:spPr>
          <a:xfrm>
            <a:off x="4413380" y="1063690"/>
            <a:ext cx="363893" cy="279918"/>
          </a:xfrm>
          <a:prstGeom prst="ellipse">
            <a:avLst/>
          </a:prstGeom>
          <a:solidFill>
            <a:schemeClr val="tx1">
              <a:alpha val="0"/>
            </a:schemeClr>
          </a:solidFill>
          <a:ln>
            <a:solidFill>
              <a:srgbClr val="C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BE5F37-C757-63C3-9664-1D454C382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366" y="1343608"/>
            <a:ext cx="9856775" cy="1295857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5324CA7-4FBB-6D25-2845-4B8B5EF49C33}"/>
              </a:ext>
            </a:extLst>
          </p:cNvPr>
          <p:cNvSpPr/>
          <p:nvPr/>
        </p:nvSpPr>
        <p:spPr>
          <a:xfrm>
            <a:off x="869795" y="1343608"/>
            <a:ext cx="9879981" cy="1299231"/>
          </a:xfrm>
          <a:prstGeom prst="round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2320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594" y="72935"/>
            <a:ext cx="116072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2F2F2">
                    <a:lumMod val="1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Regents June 2027 MEMO</a:t>
            </a:r>
          </a:p>
        </p:txBody>
      </p:sp>
      <p:sp>
        <p:nvSpPr>
          <p:cNvPr id="8" name="Oval 7"/>
          <p:cNvSpPr/>
          <p:nvPr/>
        </p:nvSpPr>
        <p:spPr>
          <a:xfrm>
            <a:off x="4413380" y="1063690"/>
            <a:ext cx="363893" cy="279918"/>
          </a:xfrm>
          <a:prstGeom prst="ellipse">
            <a:avLst/>
          </a:prstGeom>
          <a:solidFill>
            <a:schemeClr val="tx1">
              <a:alpha val="0"/>
            </a:schemeClr>
          </a:solidFill>
          <a:ln>
            <a:solidFill>
              <a:srgbClr val="C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BE5F37-C757-63C3-9664-1D454C382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366" y="1343608"/>
            <a:ext cx="9856775" cy="1295857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5324CA7-4FBB-6D25-2845-4B8B5EF49C33}"/>
              </a:ext>
            </a:extLst>
          </p:cNvPr>
          <p:cNvSpPr/>
          <p:nvPr/>
        </p:nvSpPr>
        <p:spPr>
          <a:xfrm>
            <a:off x="869795" y="1343608"/>
            <a:ext cx="9879981" cy="1299231"/>
          </a:xfrm>
          <a:prstGeom prst="round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DBBE62-CC0C-647E-BFD1-730BFAE3753D}"/>
              </a:ext>
            </a:extLst>
          </p:cNvPr>
          <p:cNvSpPr txBox="1"/>
          <p:nvPr/>
        </p:nvSpPr>
        <p:spPr>
          <a:xfrm>
            <a:off x="587830" y="3429000"/>
            <a:ext cx="103065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C00000"/>
                </a:solidFill>
              </a:rPr>
              <a:t>Is there a reason any district uses 03101 or 03151 in the 2026-27 school year? </a:t>
            </a:r>
          </a:p>
        </p:txBody>
      </p:sp>
      <p:sp>
        <p:nvSpPr>
          <p:cNvPr id="6" name="&quot;Not Allowed&quot; Symbol 5">
            <a:extLst>
              <a:ext uri="{FF2B5EF4-FFF2-40B4-BE49-F238E27FC236}">
                <a16:creationId xmlns:a16="http://schemas.microsoft.com/office/drawing/2014/main" id="{54A32F1F-EB23-2263-5140-1C9A85A012F4}"/>
              </a:ext>
            </a:extLst>
          </p:cNvPr>
          <p:cNvSpPr/>
          <p:nvPr/>
        </p:nvSpPr>
        <p:spPr>
          <a:xfrm>
            <a:off x="1410789" y="1343608"/>
            <a:ext cx="425819" cy="393752"/>
          </a:xfrm>
          <a:prstGeom prst="noSmoking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&quot;Not Allowed&quot; Symbol 9">
            <a:extLst>
              <a:ext uri="{FF2B5EF4-FFF2-40B4-BE49-F238E27FC236}">
                <a16:creationId xmlns:a16="http://schemas.microsoft.com/office/drawing/2014/main" id="{E210D4A7-138E-F663-091A-FAA5EED5D039}"/>
              </a:ext>
            </a:extLst>
          </p:cNvPr>
          <p:cNvSpPr/>
          <p:nvPr/>
        </p:nvSpPr>
        <p:spPr>
          <a:xfrm>
            <a:off x="1468293" y="1908442"/>
            <a:ext cx="368315" cy="393752"/>
          </a:xfrm>
          <a:prstGeom prst="noSmoking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81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594" y="72935"/>
            <a:ext cx="116072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2F2F2">
                    <a:lumMod val="1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Regents June 2027 MEMO</a:t>
            </a:r>
          </a:p>
        </p:txBody>
      </p:sp>
      <p:sp>
        <p:nvSpPr>
          <p:cNvPr id="8" name="Oval 7"/>
          <p:cNvSpPr/>
          <p:nvPr/>
        </p:nvSpPr>
        <p:spPr>
          <a:xfrm>
            <a:off x="4413380" y="1063690"/>
            <a:ext cx="363893" cy="279918"/>
          </a:xfrm>
          <a:prstGeom prst="ellipse">
            <a:avLst/>
          </a:prstGeom>
          <a:solidFill>
            <a:schemeClr val="tx1">
              <a:alpha val="0"/>
            </a:schemeClr>
          </a:solidFill>
          <a:ln>
            <a:solidFill>
              <a:srgbClr val="C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BE5F37-C757-63C3-9664-1D454C382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366" y="1343608"/>
            <a:ext cx="9856775" cy="1295857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5324CA7-4FBB-6D25-2845-4B8B5EF49C33}"/>
              </a:ext>
            </a:extLst>
          </p:cNvPr>
          <p:cNvSpPr/>
          <p:nvPr/>
        </p:nvSpPr>
        <p:spPr>
          <a:xfrm>
            <a:off x="869795" y="1343608"/>
            <a:ext cx="9879981" cy="1299231"/>
          </a:xfrm>
          <a:prstGeom prst="round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DBBE62-CC0C-647E-BFD1-730BFAE3753D}"/>
              </a:ext>
            </a:extLst>
          </p:cNvPr>
          <p:cNvSpPr txBox="1"/>
          <p:nvPr/>
        </p:nvSpPr>
        <p:spPr>
          <a:xfrm>
            <a:off x="587830" y="3429000"/>
            <a:ext cx="1030659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Is there a reason any district uses 03101 or 03151 in the 2026-27 school year?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600" b="1" dirty="0">
              <a:solidFill>
                <a:srgbClr val="C00000"/>
              </a:solidFill>
              <a:latin typeface="Corbel" panose="020B050302020402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Should any district have this code in the course table in Level 0?</a:t>
            </a:r>
          </a:p>
        </p:txBody>
      </p:sp>
      <p:sp>
        <p:nvSpPr>
          <p:cNvPr id="6" name="&quot;Not Allowed&quot; Symbol 5">
            <a:extLst>
              <a:ext uri="{FF2B5EF4-FFF2-40B4-BE49-F238E27FC236}">
                <a16:creationId xmlns:a16="http://schemas.microsoft.com/office/drawing/2014/main" id="{54A32F1F-EB23-2263-5140-1C9A85A012F4}"/>
              </a:ext>
            </a:extLst>
          </p:cNvPr>
          <p:cNvSpPr/>
          <p:nvPr/>
        </p:nvSpPr>
        <p:spPr>
          <a:xfrm>
            <a:off x="1410789" y="1343608"/>
            <a:ext cx="425819" cy="393752"/>
          </a:xfrm>
          <a:prstGeom prst="noSmoking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0" name="&quot;Not Allowed&quot; Symbol 9">
            <a:extLst>
              <a:ext uri="{FF2B5EF4-FFF2-40B4-BE49-F238E27FC236}">
                <a16:creationId xmlns:a16="http://schemas.microsoft.com/office/drawing/2014/main" id="{E210D4A7-138E-F663-091A-FAA5EED5D039}"/>
              </a:ext>
            </a:extLst>
          </p:cNvPr>
          <p:cNvSpPr/>
          <p:nvPr/>
        </p:nvSpPr>
        <p:spPr>
          <a:xfrm>
            <a:off x="1468293" y="1908442"/>
            <a:ext cx="368315" cy="393752"/>
          </a:xfrm>
          <a:prstGeom prst="noSmoking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3294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594" y="72935"/>
            <a:ext cx="116072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2F2F2">
                    <a:lumMod val="1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Regents June 2026 MEMO</a:t>
            </a:r>
          </a:p>
        </p:txBody>
      </p:sp>
      <p:sp>
        <p:nvSpPr>
          <p:cNvPr id="8" name="Oval 7"/>
          <p:cNvSpPr/>
          <p:nvPr/>
        </p:nvSpPr>
        <p:spPr>
          <a:xfrm>
            <a:off x="4413380" y="1063690"/>
            <a:ext cx="363893" cy="279918"/>
          </a:xfrm>
          <a:prstGeom prst="ellipse">
            <a:avLst/>
          </a:prstGeom>
          <a:solidFill>
            <a:schemeClr val="tx1">
              <a:alpha val="0"/>
            </a:schemeClr>
          </a:solidFill>
          <a:ln>
            <a:solidFill>
              <a:srgbClr val="C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7C4DD1-1CBD-401E-B14D-81340E3DB6BE}"/>
              </a:ext>
            </a:extLst>
          </p:cNvPr>
          <p:cNvSpPr txBox="1"/>
          <p:nvPr/>
        </p:nvSpPr>
        <p:spPr>
          <a:xfrm>
            <a:off x="-86332" y="4189790"/>
            <a:ext cx="116072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“You test in what you are taught”</a:t>
            </a:r>
          </a:p>
        </p:txBody>
      </p:sp>
      <p:pic>
        <p:nvPicPr>
          <p:cNvPr id="9" name="Picture 8" descr="Screen Clipping">
            <a:extLst>
              <a:ext uri="{FF2B5EF4-FFF2-40B4-BE49-F238E27FC236}">
                <a16:creationId xmlns:a16="http://schemas.microsoft.com/office/drawing/2014/main" id="{974D2FDA-B710-45D6-9A70-87320633E9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664" y="935535"/>
            <a:ext cx="10017320" cy="5423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165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594" y="72935"/>
            <a:ext cx="116072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rgbClr val="F2F2F2">
                    <a:lumMod val="10000"/>
                  </a:srgbClr>
                </a:solidFill>
                <a:latin typeface="Corbel" panose="020B0503020204020204"/>
              </a:rPr>
              <a:t>NEW REGENTS TEST DESCRIPTIONS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2F2F2">
                  <a:lumMod val="10000"/>
                </a:srgbClr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4413380" y="1063690"/>
            <a:ext cx="363893" cy="279918"/>
          </a:xfrm>
          <a:prstGeom prst="ellipse">
            <a:avLst/>
          </a:prstGeom>
          <a:solidFill>
            <a:schemeClr val="tx1">
              <a:alpha val="0"/>
            </a:schemeClr>
          </a:solidFill>
          <a:ln>
            <a:solidFill>
              <a:srgbClr val="C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F30891-A490-3C54-35B4-3CA2865EFF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440" y="748730"/>
            <a:ext cx="9702799" cy="5567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666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594" y="72935"/>
            <a:ext cx="116072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2F2F2">
                    <a:lumMod val="1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NEW REGENTS TEST DESCRIPTIONS</a:t>
            </a:r>
          </a:p>
        </p:txBody>
      </p:sp>
      <p:sp>
        <p:nvSpPr>
          <p:cNvPr id="8" name="Oval 7"/>
          <p:cNvSpPr/>
          <p:nvPr/>
        </p:nvSpPr>
        <p:spPr>
          <a:xfrm>
            <a:off x="4413380" y="1063690"/>
            <a:ext cx="363893" cy="279918"/>
          </a:xfrm>
          <a:prstGeom prst="ellipse">
            <a:avLst/>
          </a:prstGeom>
          <a:solidFill>
            <a:schemeClr val="tx1">
              <a:alpha val="0"/>
            </a:schemeClr>
          </a:solidFill>
          <a:ln>
            <a:solidFill>
              <a:srgbClr val="C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F30891-A490-3C54-35B4-3CA2865EFF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440" y="748730"/>
            <a:ext cx="9702799" cy="55677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29D30F9-BFAD-059F-6564-AD015EF5F3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813" y="2293568"/>
            <a:ext cx="11652374" cy="2054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79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18834</TotalTime>
  <Words>168</Words>
  <Application>Microsoft Office PowerPoint</Application>
  <PresentationFormat>Widescreen</PresentationFormat>
  <Paragraphs>33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Corbel</vt:lpstr>
      <vt:lpstr>Wingdings</vt:lpstr>
      <vt:lpstr>Banded</vt:lpstr>
      <vt:lpstr>   REGENTS Reminders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Eastern Suffolk Boces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Level Zero 17.01 new features</dc:title>
  <dc:creator>setup</dc:creator>
  <cp:lastModifiedBy>Ritchie, Bill</cp:lastModifiedBy>
  <cp:revision>288</cp:revision>
  <dcterms:created xsi:type="dcterms:W3CDTF">2021-11-08T13:20:30Z</dcterms:created>
  <dcterms:modified xsi:type="dcterms:W3CDTF">2026-09-14T19:21:03Z</dcterms:modified>
</cp:coreProperties>
</file>