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257" r:id="rId6"/>
    <p:sldId id="286" r:id="rId7"/>
    <p:sldId id="300" r:id="rId8"/>
    <p:sldId id="288" r:id="rId9"/>
    <p:sldId id="297" r:id="rId10"/>
    <p:sldId id="290" r:id="rId11"/>
    <p:sldId id="294" r:id="rId12"/>
    <p:sldId id="289" r:id="rId13"/>
    <p:sldId id="291" r:id="rId14"/>
    <p:sldId id="298" r:id="rId15"/>
    <p:sldId id="299" r:id="rId16"/>
    <p:sldId id="303" r:id="rId17"/>
    <p:sldId id="302" r:id="rId18"/>
    <p:sldId id="304" r:id="rId19"/>
    <p:sldId id="305" r:id="rId20"/>
    <p:sldId id="29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646" autoAdjust="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58" d="100"/>
          <a:sy n="58" d="100"/>
        </p:scale>
        <p:origin x="2371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190EA-5EEC-4300-B6AE-D9734C6C648E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F3A6F-DEFA-45E0-9496-BEE7C2C6F3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385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47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48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743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159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086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086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7933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844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845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337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942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6338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490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1420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8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3537B6D-42A5-F449-2691-321A167F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83013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8864" y="102021"/>
            <a:ext cx="9779183" cy="174441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8865" y="2017467"/>
            <a:ext cx="9779182" cy="3366815"/>
          </a:xfrm>
        </p:spPr>
        <p:txBody>
          <a:bodyPr>
            <a:norm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71600"/>
            <a:ext cx="5486400" cy="4114800"/>
          </a:xfrm>
        </p:spPr>
        <p:txBody>
          <a:bodyPr anchor="ctr" anchorCtr="0"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124234B-E1C4-2616-9993-A23142AA69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83438" y="1168400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26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0" y="457200"/>
            <a:ext cx="5120640" cy="3200400"/>
          </a:xfrm>
        </p:spPr>
        <p:txBody>
          <a:bodyPr anchor="b" anchorCtr="0"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3DBBF-E63D-81E5-E7CE-32F6F2C2F9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43598" y="3657600"/>
            <a:ext cx="5120640" cy="182880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4033732-ADA1-C540-7276-3FF5CDEF2C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238" y="1157224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85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085"/>
            <a:ext cx="9779183" cy="160083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EED44-783E-8705-4119-D7E9F7D4F2B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66087" y="2652713"/>
            <a:ext cx="9780587" cy="3436936"/>
          </a:xfrm>
        </p:spPr>
        <p:txBody>
          <a:bodyPr>
            <a:normAutofit/>
          </a:bodyPr>
          <a:lstStyle>
            <a:lvl1pPr marL="3429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09728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3716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7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5FBCE6F-2AA9-31FE-8148-33B480735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bIns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4DB56B5-5DD7-95E3-52B2-EDC4B3F1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601200" cy="1653371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A0E8D4A-B13C-C7EE-5E27-278124A12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69008"/>
            <a:ext cx="9779183" cy="1706563"/>
          </a:xfrm>
        </p:spPr>
        <p:txBody>
          <a:bodyPr anchor="b">
            <a:noAutofit/>
          </a:bodyPr>
          <a:lstStyle>
            <a:lvl1pPr>
              <a:defRPr sz="4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sz="2000">
                <a:solidFill>
                  <a:schemeClr val="bg1"/>
                </a:solidFill>
                <a:latin typeface="+mn-lt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sz="2000">
                <a:solidFill>
                  <a:schemeClr val="bg1"/>
                </a:solidFill>
                <a:latin typeface="+mn-lt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sz="2000">
                <a:solidFill>
                  <a:schemeClr val="bg1"/>
                </a:solidFill>
                <a:latin typeface="+mn-lt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sz="2000">
                <a:solidFill>
                  <a:schemeClr val="bg1"/>
                </a:solidFill>
                <a:latin typeface="+mn-lt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426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79F46B00-4AE8-52A2-6926-FC2F5DD1F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2364" y="0"/>
            <a:ext cx="12194364" cy="6858000"/>
            <a:chOff x="-2364" y="0"/>
            <a:chExt cx="12194364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rot="5400000">
              <a:off x="8580896" y="0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>
              <a:off x="-2364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2587417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9489" y="457199"/>
            <a:ext cx="5943599" cy="1920240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BBDFA0C-B372-969D-6C8A-F664A4BF8D41}"/>
              </a:ext>
            </a:extLst>
          </p:cNvPr>
          <p:cNvSpPr>
            <a:spLocks noGrp="1" noChangeAspect="1"/>
          </p:cNvSpPr>
          <p:nvPr>
            <p:ph idx="17" hasCustomPrompt="1"/>
          </p:nvPr>
        </p:nvSpPr>
        <p:spPr>
          <a:xfrm>
            <a:off x="823108" y="640080"/>
            <a:ext cx="4297680" cy="429768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347663" indent="0" algn="ctr">
              <a:buFont typeface="Arial" panose="020B0604020202020204" pitchFamily="34" charset="0"/>
              <a:buNone/>
              <a:defRPr sz="2000">
                <a:latin typeface="+mn-lt"/>
              </a:defRPr>
            </a:lvl2pPr>
            <a:lvl3pPr marL="6858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3pPr>
            <a:lvl4pPr marL="9144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4pPr>
            <a:lvl5pPr marL="11430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8D2CC-EE75-85FA-1577-88C0BEC7B10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549490" y="2706369"/>
            <a:ext cx="5943600" cy="3383279"/>
          </a:xfrm>
        </p:spPr>
        <p:txBody>
          <a:bodyPr>
            <a:normAutofit/>
          </a:bodyPr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146304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5656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8AD52EA-B01E-8D38-D87A-BF7EB5B5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62811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74" r:id="rId4"/>
    <p:sldLayoutId id="2147483671" r:id="rId5"/>
    <p:sldLayoutId id="2147483659" r:id="rId6"/>
    <p:sldLayoutId id="2147483668" r:id="rId7"/>
    <p:sldLayoutId id="2147483669" r:id="rId8"/>
    <p:sldLayoutId id="2147483676" r:id="rId9"/>
    <p:sldLayoutId id="2147483661" r:id="rId10"/>
    <p:sldLayoutId id="2147483666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urldefense.com/v3/__https:/www.nysed.gov/state-assessment/new-york-state-alternate-assessment?utm_source=chatgpt.com__;!!PcfmZQ!dyM_KcCMeLBnsdmlxbIYI_sz3x0nb9hspO5NmyBXkSXhPgFS7LqqLOhUzjN5Ucv6uk5U1XivVENIeKhmjJuVCRPIzQnqEPw$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hyperlink" Target="mailto:dwtshelp@esboces.or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ida.wisc.edu/about/consortium/ny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1614" y="1104182"/>
            <a:ext cx="6665291" cy="1544128"/>
          </a:xfrm>
        </p:spPr>
        <p:txBody>
          <a:bodyPr/>
          <a:lstStyle/>
          <a:p>
            <a:pPr algn="ctr"/>
            <a:r>
              <a:rPr lang="en-US" dirty="0"/>
              <a:t>Testing Updates</a:t>
            </a:r>
            <a:br>
              <a:rPr lang="en-US" dirty="0"/>
            </a:br>
            <a:r>
              <a:rPr lang="en-US" dirty="0"/>
              <a:t>2026-2027</a:t>
            </a:r>
          </a:p>
        </p:txBody>
      </p:sp>
      <p:pic>
        <p:nvPicPr>
          <p:cNvPr id="1026" name="Picture 2" descr="What Is Testing?">
            <a:extLst>
              <a:ext uri="{FF2B5EF4-FFF2-40B4-BE49-F238E27FC236}">
                <a16:creationId xmlns:a16="http://schemas.microsoft.com/office/drawing/2014/main" id="{0A1C7246-A82D-EBB5-AB7A-827AA5DD2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944" y="3329796"/>
            <a:ext cx="5306204" cy="29847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471" y="241540"/>
            <a:ext cx="8643420" cy="974786"/>
          </a:xfrm>
        </p:spPr>
        <p:txBody>
          <a:bodyPr/>
          <a:lstStyle/>
          <a:p>
            <a:r>
              <a:rPr lang="en-US" dirty="0"/>
              <a:t>Lessons Learned from 2026</a:t>
            </a:r>
          </a:p>
        </p:txBody>
      </p:sp>
      <p:pic>
        <p:nvPicPr>
          <p:cNvPr id="4" name="Picture 10" descr="Owl teacher holding pointer at blackboard Owl teacher holding pointer at blackboard. Vector cartoon owl teacher stock illustrations">
            <a:extLst>
              <a:ext uri="{FF2B5EF4-FFF2-40B4-BE49-F238E27FC236}">
                <a16:creationId xmlns:a16="http://schemas.microsoft.com/office/drawing/2014/main" id="{3BB7ABFB-2D8D-618E-143A-4EC5505D5A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72" y="1355954"/>
            <a:ext cx="9333779" cy="513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417AA6-78A6-5C19-7907-5E6C68E6CBF8}"/>
              </a:ext>
            </a:extLst>
          </p:cNvPr>
          <p:cNvSpPr txBox="1"/>
          <p:nvPr/>
        </p:nvSpPr>
        <p:spPr>
          <a:xfrm>
            <a:off x="5287992" y="1466491"/>
            <a:ext cx="403716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chemeClr val="bg1"/>
                </a:solidFill>
              </a:rPr>
              <a:t>247 students did not have a test status code set in Nextera in 2026-down from 3568 in 2025!  Great Job!!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6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chemeClr val="bg1"/>
                </a:solidFill>
              </a:rPr>
              <a:t>153 students took the NYSESLAT but were not coded 0231 in Level 0-scores can be found on the SIRS 750-Student Profile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6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chemeClr val="bg1"/>
                </a:solidFill>
              </a:rPr>
              <a:t>64.9% of paper sheets that were ordered were never submitted for processing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6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chemeClr val="bg1"/>
                </a:solidFill>
              </a:rPr>
              <a:t>Thousands of missing multiple choice bubbles-impacted final scores</a:t>
            </a:r>
          </a:p>
          <a:p>
            <a:endParaRPr lang="en-US" sz="16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chemeClr val="bg1"/>
                </a:solidFill>
              </a:rPr>
              <a:t>Refusal rate lowest in 7 years– down to 32</a:t>
            </a:r>
            <a:r>
              <a:rPr lang="en-US" sz="1400" dirty="0">
                <a:solidFill>
                  <a:schemeClr val="bg1"/>
                </a:solidFill>
              </a:rPr>
              <a:t>%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4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48DD4-4828-CE87-0C5C-42BE175E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0300" y="-87204"/>
            <a:ext cx="8391255" cy="1801640"/>
          </a:xfrm>
        </p:spPr>
        <p:txBody>
          <a:bodyPr/>
          <a:lstStyle/>
          <a:p>
            <a:r>
              <a:rPr lang="en-US" sz="4800" dirty="0"/>
              <a:t>Scores and Score Reports</a:t>
            </a:r>
          </a:p>
        </p:txBody>
      </p:sp>
      <p:pic>
        <p:nvPicPr>
          <p:cNvPr id="13" name="Picture 6" descr="Understanding NYSESLAT Score Report 2017">
            <a:extLst>
              <a:ext uri="{FF2B5EF4-FFF2-40B4-BE49-F238E27FC236}">
                <a16:creationId xmlns:a16="http://schemas.microsoft.com/office/drawing/2014/main" id="{EFE8BE01-A5E6-5F79-EE28-C086DAA58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514" y="1921599"/>
            <a:ext cx="3494639" cy="30148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094B36C-7CD1-A83E-F506-D341C7CAA9B7}"/>
              </a:ext>
            </a:extLst>
          </p:cNvPr>
          <p:cNvSpPr txBox="1"/>
          <p:nvPr/>
        </p:nvSpPr>
        <p:spPr>
          <a:xfrm>
            <a:off x="1190444" y="1406106"/>
            <a:ext cx="6461185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Scores can be downloaded for each SMS on ReportNet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Scores are in the SIRS 301 and the SIRS 750 on L2RPT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If you are in the ISR printing service:</a:t>
            </a:r>
          </a:p>
          <a:p>
            <a:r>
              <a:rPr lang="en-US" sz="2000" dirty="0"/>
              <a:t>         </a:t>
            </a:r>
            <a:r>
              <a:rPr lang="en-US" sz="2000" b="1" dirty="0"/>
              <a:t>Digital Files</a:t>
            </a:r>
            <a:r>
              <a:rPr lang="en-US" sz="2000" dirty="0"/>
              <a:t>-posted to the SFTP site this week</a:t>
            </a:r>
          </a:p>
          <a:p>
            <a:r>
              <a:rPr lang="en-US" sz="2000" dirty="0"/>
              <a:t>         </a:t>
            </a:r>
            <a:r>
              <a:rPr lang="en-US" sz="2000" b="1" dirty="0"/>
              <a:t>BULK Printing</a:t>
            </a:r>
            <a:r>
              <a:rPr lang="en-US" sz="2000" dirty="0"/>
              <a:t>-should be delivered next week</a:t>
            </a:r>
          </a:p>
          <a:p>
            <a:r>
              <a:rPr lang="en-US" sz="2000" dirty="0"/>
              <a:t>         </a:t>
            </a:r>
            <a:r>
              <a:rPr lang="en-US" sz="2000" b="1" dirty="0"/>
              <a:t>Mailed</a:t>
            </a:r>
            <a:r>
              <a:rPr lang="en-US" sz="2000" dirty="0"/>
              <a:t>-EVI has the materials and should be </a:t>
            </a:r>
          </a:p>
          <a:p>
            <a:r>
              <a:rPr lang="en-US" sz="2000" dirty="0"/>
              <a:t>         sending them out over the next few weeks</a:t>
            </a:r>
          </a:p>
          <a:p>
            <a:r>
              <a:rPr lang="en-US" sz="2000" dirty="0"/>
              <a:t>         </a:t>
            </a:r>
            <a:r>
              <a:rPr lang="en-US" sz="2000" b="1" dirty="0"/>
              <a:t>Posting service thru EVI</a:t>
            </a:r>
            <a:r>
              <a:rPr lang="en-US" sz="2000" dirty="0"/>
              <a:t>-they have all the files</a:t>
            </a:r>
          </a:p>
          <a:p>
            <a:r>
              <a:rPr lang="en-US" dirty="0"/>
              <a:t>        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A6FE3E92-ADB4-8EA7-0FBE-53026C3CF302}"/>
              </a:ext>
            </a:extLst>
          </p:cNvPr>
          <p:cNvSpPr/>
          <p:nvPr/>
        </p:nvSpPr>
        <p:spPr>
          <a:xfrm rot="16200000">
            <a:off x="1574323" y="2939871"/>
            <a:ext cx="125083" cy="45289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1EEE2ED4-8458-3622-9115-D2269593B3BD}"/>
              </a:ext>
            </a:extLst>
          </p:cNvPr>
          <p:cNvSpPr/>
          <p:nvPr/>
        </p:nvSpPr>
        <p:spPr>
          <a:xfrm rot="16200000">
            <a:off x="1574323" y="3202555"/>
            <a:ext cx="125083" cy="45289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E0E752FA-A3E0-F430-FE6C-2E1DDA80CEC2}"/>
              </a:ext>
            </a:extLst>
          </p:cNvPr>
          <p:cNvSpPr/>
          <p:nvPr/>
        </p:nvSpPr>
        <p:spPr>
          <a:xfrm rot="16200000">
            <a:off x="1574324" y="3547773"/>
            <a:ext cx="125083" cy="45289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CDBAC240-7108-BE8B-D446-2F70B42D1EE9}"/>
              </a:ext>
            </a:extLst>
          </p:cNvPr>
          <p:cNvSpPr/>
          <p:nvPr/>
        </p:nvSpPr>
        <p:spPr>
          <a:xfrm rot="16200000">
            <a:off x="1580795" y="4155674"/>
            <a:ext cx="125083" cy="45289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677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BBE330D-CC1A-CAA9-C879-A4CC334514F2}"/>
              </a:ext>
            </a:extLst>
          </p:cNvPr>
          <p:cNvSpPr/>
          <p:nvPr/>
        </p:nvSpPr>
        <p:spPr>
          <a:xfrm>
            <a:off x="1692998" y="1312752"/>
            <a:ext cx="4239018" cy="40468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B8E4F4-1CE4-2E04-DB43-7EB69D10F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322" y="1326332"/>
            <a:ext cx="4282694" cy="4024265"/>
          </a:xfrm>
        </p:spPr>
        <p:txBody>
          <a:bodyPr/>
          <a:lstStyle/>
          <a:p>
            <a:pPr algn="ctr"/>
            <a:r>
              <a:rPr lang="en-US" dirty="0"/>
              <a:t>Finding scores for new entrants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133C79-3FEC-F6FA-0782-1C1095B72A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22536" y="1077865"/>
            <a:ext cx="4500562" cy="4521200"/>
          </a:xfrm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018DC2-F907-7347-CB9F-290E65829DBD}"/>
              </a:ext>
            </a:extLst>
          </p:cNvPr>
          <p:cNvSpPr/>
          <p:nvPr/>
        </p:nvSpPr>
        <p:spPr>
          <a:xfrm>
            <a:off x="6868157" y="1349099"/>
            <a:ext cx="4059375" cy="40695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0F25BB-E39B-C070-0417-B4FDA415098E}"/>
              </a:ext>
            </a:extLst>
          </p:cNvPr>
          <p:cNvSpPr txBox="1"/>
          <p:nvPr/>
        </p:nvSpPr>
        <p:spPr>
          <a:xfrm flipH="1">
            <a:off x="7414796" y="1488923"/>
            <a:ext cx="271604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Scores can be found on the </a:t>
            </a:r>
          </a:p>
          <a:p>
            <a:pPr algn="ctr"/>
            <a:r>
              <a:rPr lang="en-US" sz="2800" b="1" dirty="0"/>
              <a:t>SIRS 750-Student Profile  </a:t>
            </a:r>
          </a:p>
          <a:p>
            <a:pPr algn="ctr"/>
            <a:r>
              <a:rPr lang="en-US" sz="2800" b="1" dirty="0"/>
              <a:t>AFTER</a:t>
            </a:r>
          </a:p>
          <a:p>
            <a:pPr algn="ctr"/>
            <a:r>
              <a:rPr lang="en-US" sz="2800" b="1" dirty="0"/>
              <a:t>Demo and Enrollment have been reported</a:t>
            </a:r>
          </a:p>
        </p:txBody>
      </p:sp>
    </p:spTree>
    <p:extLst>
      <p:ext uri="{BB962C8B-B14F-4D97-AF65-F5344CB8AC3E}">
        <p14:creationId xmlns:p14="http://schemas.microsoft.com/office/powerpoint/2010/main" val="1180450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EE190-899A-46D2-989D-C4BC6A46F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443" y="1903490"/>
            <a:ext cx="5120642" cy="2032503"/>
          </a:xfrm>
        </p:spPr>
        <p:txBody>
          <a:bodyPr/>
          <a:lstStyle/>
          <a:p>
            <a:pPr algn="ctr"/>
            <a:r>
              <a:rPr lang="en-US" dirty="0"/>
              <a:t>2027 Testing Schedule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129B81-8BE1-5ADF-F4EF-C39834A1D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47" y="1015061"/>
            <a:ext cx="5707496" cy="50507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9750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AA093-E00B-31E9-0A13-71142E30E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48572" y="284671"/>
            <a:ext cx="7315198" cy="741872"/>
          </a:xfrm>
        </p:spPr>
        <p:txBody>
          <a:bodyPr/>
          <a:lstStyle/>
          <a:p>
            <a:pPr algn="ctr"/>
            <a:r>
              <a:rPr lang="en-US" sz="2800" dirty="0"/>
              <a:t>Online Exam Ordering System</a:t>
            </a:r>
            <a:br>
              <a:rPr lang="en-US" sz="2800" dirty="0"/>
            </a:br>
            <a:r>
              <a:rPr lang="en-US" sz="2800" dirty="0"/>
              <a:t>Oct  2-Nov 13</a:t>
            </a:r>
          </a:p>
        </p:txBody>
      </p:sp>
      <p:pic>
        <p:nvPicPr>
          <p:cNvPr id="4" name="Picture 2" descr="https://cbtsupport.nysed.gov/hc/article_attachments/115017711883">
            <a:extLst>
              <a:ext uri="{FF2B5EF4-FFF2-40B4-BE49-F238E27FC236}">
                <a16:creationId xmlns:a16="http://schemas.microsoft.com/office/drawing/2014/main" id="{765FFF2B-1001-E337-5C5E-E22185E03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012" y="2257779"/>
            <a:ext cx="3628120" cy="235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91A155-51C7-1262-52DA-4B0E63E2D774}"/>
              </a:ext>
            </a:extLst>
          </p:cNvPr>
          <p:cNvSpPr txBox="1"/>
          <p:nvPr/>
        </p:nvSpPr>
        <p:spPr>
          <a:xfrm>
            <a:off x="345055" y="1185422"/>
            <a:ext cx="904911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Each building is responsible for ordering their exams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Be sure to order paper for test read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Be sure to order the large print and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Be sure to order translated copies needed for Math and Science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DO NOT order CBT Math 8 or Science 8 if the building is not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giving these exams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We will send each DDC the list of what was ordered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Please confirm the accuracy with each building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Lead Scoring Entity-If contracting with BOCES Assessment scoring</a:t>
            </a:r>
          </a:p>
          <a:p>
            <a:r>
              <a:rPr lang="en-US" dirty="0">
                <a:solidFill>
                  <a:schemeClr val="bg1"/>
                </a:solidFill>
              </a:rPr>
              <a:t>    select Optimum Solutions Corporation-OSC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153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F9E134-98AA-3ECE-E40A-180C85ACD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881" y="136526"/>
            <a:ext cx="9772811" cy="995157"/>
          </a:xfrm>
        </p:spPr>
        <p:txBody>
          <a:bodyPr/>
          <a:lstStyle/>
          <a:p>
            <a:r>
              <a:rPr lang="en-US" dirty="0"/>
              <a:t>New York State Alternate Assessment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A34351-9D9C-8C32-5CC0-3F19A1CAC03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569228" y="1821206"/>
            <a:ext cx="6903240" cy="2492001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2026–27 NYSAA Test Window: </a:t>
            </a:r>
          </a:p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Monday, March 8, 2027 – Friday, June 11, 2027</a:t>
            </a:r>
          </a:p>
          <a:p>
            <a:pPr algn="ctr"/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The assessment must be completed, or the appropriate special circumstance codes entered, by 5:00 p.m. on Friday, June 11, 2027</a:t>
            </a: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en-US" dirty="0"/>
          </a:p>
        </p:txBody>
      </p:sp>
      <p:pic>
        <p:nvPicPr>
          <p:cNvPr id="7" name="Picture 2" descr="Students with Disabilities">
            <a:extLst>
              <a:ext uri="{FF2B5EF4-FFF2-40B4-BE49-F238E27FC236}">
                <a16:creationId xmlns:a16="http://schemas.microsoft.com/office/drawing/2014/main" id="{9F15D00C-8119-4A8D-E201-5FB9C52F5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517" y="1591487"/>
            <a:ext cx="1837854" cy="336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BB19A0-FED2-86FE-E053-5B06F05A9D4C}"/>
              </a:ext>
            </a:extLst>
          </p:cNvPr>
          <p:cNvSpPr txBox="1"/>
          <p:nvPr/>
        </p:nvSpPr>
        <p:spPr>
          <a:xfrm>
            <a:off x="5656053" y="4499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4"/>
              </a:rPr>
              <a:t>NYSED NYSAA Website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939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C00FF-6B42-7D84-7831-AACC4E189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413" y="-131301"/>
            <a:ext cx="5943599" cy="1920240"/>
          </a:xfrm>
        </p:spPr>
        <p:txBody>
          <a:bodyPr/>
          <a:lstStyle/>
          <a:p>
            <a:r>
              <a:rPr lang="en-US" dirty="0"/>
              <a:t>Data pull for NYSAA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7FC500-BBFB-3AA4-BEDE-038CB94FFF61}"/>
              </a:ext>
            </a:extLst>
          </p:cNvPr>
          <p:cNvSpPr>
            <a:spLocks noGrp="1" noChangeAspect="1"/>
          </p:cNvSpPr>
          <p:nvPr>
            <p:ph idx="17"/>
          </p:nvPr>
        </p:nvSpPr>
        <p:spPr>
          <a:xfrm>
            <a:off x="848988" y="665959"/>
            <a:ext cx="4297680" cy="4297680"/>
          </a:xfrm>
        </p:spPr>
        <p:txBody>
          <a:bodyPr/>
          <a:lstStyle/>
          <a:p>
            <a:r>
              <a:rPr lang="en-US" sz="2800" b="1" dirty="0"/>
              <a:t>Programs:</a:t>
            </a:r>
          </a:p>
          <a:p>
            <a:r>
              <a:rPr lang="en-US" sz="2800" b="1" dirty="0"/>
              <a:t>0220-NYSAA Eligible</a:t>
            </a:r>
          </a:p>
          <a:p>
            <a:r>
              <a:rPr lang="en-US" sz="2800" b="1" dirty="0"/>
              <a:t>Type of Disability</a:t>
            </a:r>
          </a:p>
          <a:p>
            <a:r>
              <a:rPr lang="en-US" sz="2800" b="1" dirty="0"/>
              <a:t>Enrollment:</a:t>
            </a:r>
          </a:p>
          <a:p>
            <a:r>
              <a:rPr lang="en-US" sz="2800" b="1" dirty="0"/>
              <a:t>Must be ungraded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C7B5A-A5C3-15D4-DF71-B692D28942F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966603" y="2160577"/>
            <a:ext cx="4687020" cy="356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        </a:t>
            </a:r>
            <a:r>
              <a:rPr lang="en-US" sz="2800" b="1" dirty="0"/>
              <a:t>November 5, 2026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These students will be uploaded to KITE.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NEW this year</a:t>
            </a:r>
            <a:r>
              <a:rPr lang="en-US" dirty="0">
                <a:solidFill>
                  <a:srgbClr val="FF0000"/>
                </a:solidFill>
              </a:rPr>
              <a:t>:</a:t>
            </a:r>
          </a:p>
          <a:p>
            <a:pPr marL="0" indent="0" algn="ctr">
              <a:buNone/>
            </a:pPr>
            <a:r>
              <a:rPr lang="en-US" dirty="0"/>
              <a:t>SED will continue to update student data based on what is reported in Level 0</a:t>
            </a:r>
          </a:p>
          <a:p>
            <a:pPr marL="0" indent="0" algn="ctr">
              <a:buNone/>
            </a:pPr>
            <a:r>
              <a:rPr lang="en-US" dirty="0"/>
              <a:t>DTC can no longer edit or move students </a:t>
            </a:r>
          </a:p>
        </p:txBody>
      </p:sp>
    </p:spTree>
    <p:extLst>
      <p:ext uri="{BB962C8B-B14F-4D97-AF65-F5344CB8AC3E}">
        <p14:creationId xmlns:p14="http://schemas.microsoft.com/office/powerpoint/2010/main" val="853261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F5EE67-DE83-C00F-F31C-58A2B462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282" y="470598"/>
            <a:ext cx="9780586" cy="932689"/>
          </a:xfrm>
        </p:spPr>
        <p:txBody>
          <a:bodyPr/>
          <a:lstStyle/>
          <a:p>
            <a:r>
              <a:rPr lang="en-US" dirty="0"/>
              <a:t>2027 Computer Based Testing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6B6670-DB06-650B-B738-22EE5316B9C9}"/>
              </a:ext>
            </a:extLst>
          </p:cNvPr>
          <p:cNvSpPr txBox="1"/>
          <p:nvPr/>
        </p:nvSpPr>
        <p:spPr>
          <a:xfrm>
            <a:off x="163902" y="2449903"/>
            <a:ext cx="10886536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</a:rPr>
              <a:t>Nextera Admin flip began on 9/14 and will be done by the end of the month-no access to the system during this time including constructed responses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</a:rPr>
              <a:t>All accounts from last year will be deleted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</a:rPr>
              <a:t>District Testing Coordinators will get their Welcome Letter on 10/2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</a:rPr>
              <a:t>Tech Readiness Checklist will be available on 10/2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</a:rPr>
              <a:t>There will be a new secure browser this year-stay tuned for installation guide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</a:rPr>
              <a:t>Simulation dates 1/11/27-1/22/27-this is required by all schools-school can select the day, the grade and the content area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529338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4CFB73D-B7C9-A177-04F3-E48E841A8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854" y="-474457"/>
            <a:ext cx="9779183" cy="1706563"/>
          </a:xfrm>
        </p:spPr>
        <p:txBody>
          <a:bodyPr/>
          <a:lstStyle/>
          <a:p>
            <a:r>
              <a:rPr lang="en-US" dirty="0"/>
              <a:t>CBT Training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767432-7DF2-73A6-5A25-41D60F1CF1AD}"/>
              </a:ext>
            </a:extLst>
          </p:cNvPr>
          <p:cNvSpPr txBox="1"/>
          <p:nvPr/>
        </p:nvSpPr>
        <p:spPr>
          <a:xfrm>
            <a:off x="3711481" y="1613811"/>
            <a:ext cx="769264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SED no longer offers live trainings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The recording of the Fall presentation will be posted in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mid-October</a:t>
            </a:r>
            <a:br>
              <a:rPr lang="en-US" sz="2000" b="1" dirty="0">
                <a:solidFill>
                  <a:schemeClr val="bg1"/>
                </a:solidFill>
              </a:rPr>
            </a:b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All training materials, video presentations and FAQs will be available on cbtsupport.nysed.org</a:t>
            </a:r>
            <a:br>
              <a:rPr lang="en-US" sz="2000" b="1" dirty="0">
                <a:solidFill>
                  <a:schemeClr val="bg1"/>
                </a:solidFill>
              </a:rPr>
            </a:b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Student Data Services will be offering training workshops on Zoom-dates to be announced soon</a:t>
            </a:r>
            <a:br>
              <a:rPr lang="en-US" sz="2000" b="1" dirty="0">
                <a:solidFill>
                  <a:schemeClr val="bg1"/>
                </a:solidFill>
              </a:rPr>
            </a:b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If you are a new DDC or have new building staff who need comprehensive training, we can set-up a training for your district </a:t>
            </a:r>
            <a:br>
              <a:rPr lang="en-US" sz="2000" b="1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026" name="Picture 2" descr="Laptop Animation Cartoon Clip Art Cartoon Computer - Computer Cartoon  Transparent PNG - 1173x1050 - Free Download on NicePNG">
            <a:extLst>
              <a:ext uri="{FF2B5EF4-FFF2-40B4-BE49-F238E27FC236}">
                <a16:creationId xmlns:a16="http://schemas.microsoft.com/office/drawing/2014/main" id="{04F3C5AD-39C2-6D71-0808-7852E18FA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44" y="1678734"/>
            <a:ext cx="2868911" cy="292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102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0786E-306F-FA21-4F87-81A032C68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175" y="136526"/>
            <a:ext cx="10095649" cy="795981"/>
          </a:xfrm>
        </p:spPr>
        <p:txBody>
          <a:bodyPr/>
          <a:lstStyle/>
          <a:p>
            <a:r>
              <a:rPr lang="en-US" dirty="0"/>
              <a:t>NYSITELL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455592D-E2CC-B21A-90E5-75ABAD18C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301641">
            <a:off x="9502652" y="2819112"/>
            <a:ext cx="2300748" cy="18252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93E8DD-C797-213D-5686-8FF0BDAF54F1}"/>
              </a:ext>
            </a:extLst>
          </p:cNvPr>
          <p:cNvSpPr/>
          <p:nvPr/>
        </p:nvSpPr>
        <p:spPr>
          <a:xfrm>
            <a:off x="561315" y="5124261"/>
            <a:ext cx="9795850" cy="15255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29BA0A-6A08-1524-4E08-BFDBBD926792}"/>
              </a:ext>
            </a:extLst>
          </p:cNvPr>
          <p:cNvSpPr txBox="1"/>
          <p:nvPr/>
        </p:nvSpPr>
        <p:spPr>
          <a:xfrm>
            <a:off x="561315" y="1031018"/>
            <a:ext cx="10013133" cy="5618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This is the last year NYSITELL be will on paper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Starting Fall 2027, the assessments will be performed through the WIDA Screener</a:t>
            </a:r>
          </a:p>
          <a:p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For this school year, NYSITELL sheets must be ordered from us-submit the form or just email </a:t>
            </a:r>
            <a:r>
              <a:rPr lang="en-US" sz="1800" dirty="0">
                <a:hlinkClick r:id="rId4"/>
              </a:rPr>
              <a:t>dwtshelp@esboces.org</a:t>
            </a:r>
            <a:endParaRPr lang="en-US" sz="1800" dirty="0"/>
          </a:p>
          <a:p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DOT NOT make copies of the sheets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NYSITELL exams can be ordered through the Online Exam Request System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NYSITELL scores are populated in ASAP within 24 hours of scanning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Check the batch tracker for updates after scanning for errors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   </a:t>
            </a:r>
            <a:r>
              <a:rPr lang="en-US" b="1" dirty="0"/>
              <a:t>Students Scanned over the Summer</a:t>
            </a:r>
          </a:p>
          <a:p>
            <a:pPr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dirty="0"/>
              <a:t>SDS reports NYSITELL scores directly to Level 2 and they do not have to be entered into Level 0</a:t>
            </a:r>
          </a:p>
          <a:p>
            <a:pPr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dirty="0"/>
              <a:t>Scores will start to be reported to Level 2 after Level 0 opens and demo and enrollment records are uploaded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78163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C00FF-6B42-7D84-7831-AACC4E189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864" y="-139928"/>
            <a:ext cx="5943599" cy="1920240"/>
          </a:xfrm>
        </p:spPr>
        <p:txBody>
          <a:bodyPr/>
          <a:lstStyle/>
          <a:p>
            <a:r>
              <a:rPr lang="en-US" dirty="0"/>
              <a:t>Data pull for WIDA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7FC500-BBFB-3AA4-BEDE-038CB94FFF61}"/>
              </a:ext>
            </a:extLst>
          </p:cNvPr>
          <p:cNvSpPr>
            <a:spLocks noGrp="1" noChangeAspect="1"/>
          </p:cNvSpPr>
          <p:nvPr>
            <p:ph idx="17"/>
          </p:nvPr>
        </p:nvSpPr>
        <p:spPr>
          <a:xfrm>
            <a:off x="966369" y="915082"/>
            <a:ext cx="4297680" cy="4297680"/>
          </a:xfrm>
        </p:spPr>
        <p:txBody>
          <a:bodyPr/>
          <a:lstStyle/>
          <a:p>
            <a:r>
              <a:rPr lang="en-US" sz="3200" dirty="0"/>
              <a:t>Programs:</a:t>
            </a:r>
          </a:p>
          <a:p>
            <a:r>
              <a:rPr lang="en-US" sz="3200" dirty="0"/>
              <a:t>0231-</a:t>
            </a:r>
          </a:p>
          <a:p>
            <a:r>
              <a:rPr lang="en-US" sz="3200" dirty="0"/>
              <a:t>ELL Eligible</a:t>
            </a:r>
          </a:p>
          <a:p>
            <a:r>
              <a:rPr lang="en-US" sz="3200" dirty="0"/>
              <a:t>+</a:t>
            </a:r>
          </a:p>
          <a:p>
            <a:r>
              <a:rPr lang="en-US" sz="3200" dirty="0"/>
              <a:t>ELL Program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C7B5A-A5C3-15D4-DF71-B692D28942F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05465" y="1877102"/>
            <a:ext cx="3883811" cy="3437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          </a:t>
            </a:r>
            <a:r>
              <a:rPr lang="en-US" sz="2400" b="1" dirty="0"/>
              <a:t>October 29, 2026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These students will be uploaded to WIDA. This is the only data pull for the year. Any new students will have to be manually added.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ADB30F-F34E-856C-5329-21AC2E31C36A}"/>
              </a:ext>
            </a:extLst>
          </p:cNvPr>
          <p:cNvSpPr txBox="1"/>
          <p:nvPr/>
        </p:nvSpPr>
        <p:spPr>
          <a:xfrm>
            <a:off x="6380772" y="4708357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WIDA CONSORTIUM NEW YORK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732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AA093-E00B-31E9-0A13-71142E30E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" y="-1312257"/>
            <a:ext cx="7274560" cy="4210070"/>
          </a:xfrm>
        </p:spPr>
        <p:txBody>
          <a:bodyPr/>
          <a:lstStyle/>
          <a:p>
            <a:pPr algn="ctr"/>
            <a:r>
              <a:rPr lang="en-US" sz="4800" dirty="0"/>
              <a:t>Passwords and</a:t>
            </a:r>
            <a:br>
              <a:rPr lang="en-US" sz="4800" dirty="0"/>
            </a:br>
            <a:r>
              <a:rPr lang="en-US" sz="4800" dirty="0"/>
              <a:t>Secure Sites</a:t>
            </a:r>
          </a:p>
        </p:txBody>
      </p:sp>
    </p:spTree>
    <p:extLst>
      <p:ext uri="{BB962C8B-B14F-4D97-AF65-F5344CB8AC3E}">
        <p14:creationId xmlns:p14="http://schemas.microsoft.com/office/powerpoint/2010/main" val="1675958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AA093-E00B-31E9-0A13-71142E30E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10234" y="-3020096"/>
            <a:ext cx="7274560" cy="4210070"/>
          </a:xfrm>
        </p:spPr>
        <p:txBody>
          <a:bodyPr/>
          <a:lstStyle/>
          <a:p>
            <a:pPr algn="ctr"/>
            <a:r>
              <a:rPr lang="en-US" sz="4800" dirty="0"/>
              <a:t>Level 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83DB6F-0F7A-216D-3293-8870F555AB5F}"/>
              </a:ext>
            </a:extLst>
          </p:cNvPr>
          <p:cNvSpPr txBox="1"/>
          <p:nvPr/>
        </p:nvSpPr>
        <p:spPr>
          <a:xfrm>
            <a:off x="385313" y="1051952"/>
            <a:ext cx="75590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</a:rPr>
              <a:t>Passwords can be reset by clicking Forgot Password on login screen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</a:rPr>
              <a:t>Level 0 passwords and ASAP passwords are the same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</a:rPr>
              <a:t>ASAP passwords are also reset on the Level 0 login page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</a:rPr>
              <a:t>New users need to submit a form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1ECC0F-D718-3F8B-44D1-E7113598B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259" y="5124091"/>
            <a:ext cx="6337594" cy="161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53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AA093-E00B-31E9-0A13-71142E30E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32596" y="-3106360"/>
            <a:ext cx="7274560" cy="4210070"/>
          </a:xfrm>
        </p:spPr>
        <p:txBody>
          <a:bodyPr/>
          <a:lstStyle/>
          <a:p>
            <a:pPr algn="ctr"/>
            <a:r>
              <a:rPr lang="en-US" sz="4800" dirty="0"/>
              <a:t>ReportNet/SFTP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83DB6F-0F7A-216D-3293-8870F555AB5F}"/>
              </a:ext>
            </a:extLst>
          </p:cNvPr>
          <p:cNvSpPr txBox="1"/>
          <p:nvPr/>
        </p:nvSpPr>
        <p:spPr>
          <a:xfrm>
            <a:off x="281796" y="1103710"/>
            <a:ext cx="755904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</a:rPr>
              <a:t>Passwords can be reset on dataccentral.esboce.org under Important Links click Account Management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</a:rPr>
              <a:t>To reset you password you must first enroll in CMP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</a:rPr>
              <a:t>ReportNet and SFTP use the same passwords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</a:rPr>
              <a:t>Only 2 users in the district can have STPT access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C1D4C0-FBE4-2C14-9F7E-EFE6EB239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7266" y="2034637"/>
            <a:ext cx="3211260" cy="253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029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AA093-E00B-31E9-0A13-71142E30E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03200" y="-2511137"/>
            <a:ext cx="7274560" cy="3623945"/>
          </a:xfrm>
        </p:spPr>
        <p:txBody>
          <a:bodyPr/>
          <a:lstStyle/>
          <a:p>
            <a:pPr algn="ctr"/>
            <a:r>
              <a:rPr lang="en-US" sz="4800" dirty="0"/>
              <a:t>SEDDAS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83DB6F-0F7A-216D-3293-8870F555AB5F}"/>
              </a:ext>
            </a:extLst>
          </p:cNvPr>
          <p:cNvSpPr txBox="1"/>
          <p:nvPr/>
        </p:nvSpPr>
        <p:spPr>
          <a:xfrm>
            <a:off x="241540" y="1119890"/>
            <a:ext cx="782358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 The same password is used for L2RPT, NYSSIS, PD System and </a:t>
            </a:r>
          </a:p>
          <a:p>
            <a:r>
              <a:rPr lang="en-US" dirty="0">
                <a:solidFill>
                  <a:schemeClr val="bg1"/>
                </a:solidFill>
              </a:rPr>
              <a:t>      Level 0 Historical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Passwords can be reset on the NYSED Business Portal-https://portal.nysed.gov/</a:t>
            </a:r>
            <a:r>
              <a:rPr lang="en-US" dirty="0" err="1">
                <a:solidFill>
                  <a:schemeClr val="bg1"/>
                </a:solidFill>
              </a:rPr>
              <a:t>abp</a:t>
            </a:r>
            <a:r>
              <a:rPr lang="en-US" dirty="0">
                <a:solidFill>
                  <a:schemeClr val="bg1"/>
                </a:solidFill>
              </a:rPr>
              <a:t>/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The Superintendent or someone in your district must set-up your permissions in SEDDAS first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SDS cannot help you change this password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35B998-17D5-8DE4-931D-465B332F0A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53" r="10491"/>
          <a:stretch/>
        </p:blipFill>
        <p:spPr>
          <a:xfrm>
            <a:off x="8065123" y="2141605"/>
            <a:ext cx="3338388" cy="257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67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1C753FD-96EC-101A-B8A4-5F69A189BE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721" y="252550"/>
            <a:ext cx="6419051" cy="125938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7BB04B7-47A4-741B-59E0-F0E6F2126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8107" y="3417913"/>
            <a:ext cx="6220277" cy="2919512"/>
          </a:xfrm>
        </p:spPr>
        <p:txBody>
          <a:bodyPr/>
          <a:lstStyle/>
          <a:p>
            <a:pPr algn="ctr"/>
            <a:r>
              <a:rPr lang="en-US" dirty="0"/>
              <a:t>Student Data Services</a:t>
            </a:r>
          </a:p>
          <a:p>
            <a:pPr algn="ctr"/>
            <a:r>
              <a:rPr lang="en-US" dirty="0"/>
              <a:t>631-218-4195</a:t>
            </a:r>
          </a:p>
          <a:p>
            <a:pPr algn="ctr"/>
            <a:r>
              <a:rPr lang="en-US" dirty="0"/>
              <a:t>dwtshelp@esboces.org</a:t>
            </a:r>
          </a:p>
        </p:txBody>
      </p:sp>
      <p:pic>
        <p:nvPicPr>
          <p:cNvPr id="1026" name="Picture 2" descr="Common Pages – AQM Technologies">
            <a:extLst>
              <a:ext uri="{FF2B5EF4-FFF2-40B4-BE49-F238E27FC236}">
                <a16:creationId xmlns:a16="http://schemas.microsoft.com/office/drawing/2014/main" id="{8FDA6AE2-5D03-4CB5-EDA0-12C49AC5C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58" y="259836"/>
            <a:ext cx="4173647" cy="250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67352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331398_Win32_SL_V13" id="{C59E605D-C281-4A06-BDA0-E97A35AC3AA8}" vid="{25D1D206-DA25-4050-926A-BD6D3A1B50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E98C35-9ECE-4425-BCBA-00E118C705C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5A8381C-73EB-48EA-B45F-7B7C8C7DF4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A6A711-2C3F-4EC0-B88B-62D7408511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Universal presentation</Template>
  <TotalTime>709</TotalTime>
  <Words>910</Words>
  <Application>Microsoft Office PowerPoint</Application>
  <PresentationFormat>Widescreen</PresentationFormat>
  <Paragraphs>161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Open Sans</vt:lpstr>
      <vt:lpstr>Tenorite</vt:lpstr>
      <vt:lpstr>Wingdings</vt:lpstr>
      <vt:lpstr>Custom</vt:lpstr>
      <vt:lpstr>Testing Updates 2026-2027</vt:lpstr>
      <vt:lpstr>Lessons Learned from 2026</vt:lpstr>
      <vt:lpstr>Scores and Score Reports</vt:lpstr>
      <vt:lpstr>Finding scores for new entrants</vt:lpstr>
      <vt:lpstr>2027 Testing Schedule</vt:lpstr>
      <vt:lpstr>Online Exam Ordering System Oct  2-Nov 13</vt:lpstr>
      <vt:lpstr>New York State Alternate Assessment</vt:lpstr>
      <vt:lpstr>Data pull for NYSAA</vt:lpstr>
      <vt:lpstr>2027 Computer Based Testing</vt:lpstr>
      <vt:lpstr>CBT Training</vt:lpstr>
      <vt:lpstr>NYSITELL </vt:lpstr>
      <vt:lpstr>Data pull for WIDA</vt:lpstr>
      <vt:lpstr>Passwords and Secure Sites</vt:lpstr>
      <vt:lpstr>Level 0</vt:lpstr>
      <vt:lpstr>ReportNet/SFTP</vt:lpstr>
      <vt:lpstr>SEDDAS </vt:lpstr>
      <vt:lpstr>Thank you</vt:lpstr>
    </vt:vector>
  </TitlesOfParts>
  <Company>ESBOCES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Zwerling, Lisa</dc:creator>
  <cp:lastModifiedBy>Zwerling, Lisa</cp:lastModifiedBy>
  <cp:revision>28</cp:revision>
  <dcterms:created xsi:type="dcterms:W3CDTF">2026-09-02T18:41:47Z</dcterms:created>
  <dcterms:modified xsi:type="dcterms:W3CDTF">2026-09-14T17:17:52Z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