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7" r:id="rId2"/>
    <p:sldId id="256" r:id="rId3"/>
    <p:sldId id="258" r:id="rId4"/>
    <p:sldId id="261" r:id="rId5"/>
    <p:sldId id="265" r:id="rId6"/>
    <p:sldId id="267" r:id="rId7"/>
    <p:sldId id="262" r:id="rId8"/>
    <p:sldId id="269" r:id="rId9"/>
    <p:sldId id="260" r:id="rId10"/>
    <p:sldId id="259" r:id="rId11"/>
    <p:sldId id="275" r:id="rId12"/>
    <p:sldId id="270" r:id="rId13"/>
    <p:sldId id="274"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la Berger" initials="" lastIdx="17" clrIdx="0"/>
  <p:cmAuthor id="1" name="Mabel Zorzano" initials="" lastIdx="1" clrIdx="1"/>
  <p:cmAuthor id="2" name="Denise Byrd" initials="" lastIdx="5"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1057"/>
    <a:srgbClr val="CCFF66"/>
    <a:srgbClr val="96206D"/>
    <a:srgbClr val="951F6C"/>
    <a:srgbClr val="95206D"/>
    <a:srgbClr val="8000FF"/>
    <a:srgbClr val="FF0080"/>
    <a:srgbClr val="FFFF66"/>
    <a:srgbClr val="800080"/>
    <a:srgbClr val="FFDA1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9" autoAdjust="0"/>
    <p:restoredTop sz="82022" autoAdjust="0"/>
  </p:normalViewPr>
  <p:slideViewPr>
    <p:cSldViewPr snapToGrid="0" snapToObjects="1">
      <p:cViewPr varScale="1">
        <p:scale>
          <a:sx n="92" d="100"/>
          <a:sy n="92" d="100"/>
        </p:scale>
        <p:origin x="2016" y="96"/>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notesViewPr>
    <p:cSldViewPr snapToGrid="0" snapToObjects="1">
      <p:cViewPr varScale="1">
        <p:scale>
          <a:sx n="75" d="100"/>
          <a:sy n="75" d="100"/>
        </p:scale>
        <p:origin x="334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2145E8-8E65-A945-9722-A1F5E8CB2C81}" type="datetimeFigureOut">
              <a:rPr lang="en-US" smtClean="0"/>
              <a:pPr/>
              <a:t>8/26/2026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450952-CE6A-9F45-8BDE-70015E741838}" type="slidenum">
              <a:rPr lang="en-US" smtClean="0"/>
              <a:pPr/>
              <a:t>‹#›</a:t>
            </a:fld>
            <a:endParaRPr lang="en-US"/>
          </a:p>
        </p:txBody>
      </p:sp>
    </p:spTree>
    <p:extLst>
      <p:ext uri="{BB962C8B-B14F-4D97-AF65-F5344CB8AC3E}">
        <p14:creationId xmlns:p14="http://schemas.microsoft.com/office/powerpoint/2010/main" val="268762132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Speaker notes:</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Please personalize these slides as much as possible and feel free to add specific examples of parents being involved in your school wellness policy. For example, on this cover slide, add your school name and logo to the green box. You will see many areas on the slide and the speaker notes that have placeholder text for you to add specific information from your wellness policy. These are in bold and have brackets around them. There are also suggestions for the speaker in italics. You can remove or keep in the sample language as you see fit. It is also recommended to bring copies of the local school wellness policy for your audience.</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In this presentation, we use "School Wellness Policy" to refer to the policy the district or LEA establishes for the local schools to follow. Some schools may have their own school wellness policy that is stronger than the district's. Be sure to make clear throughout the presentation if you are referring to a specific local school wellness policy or the broader District policy that is the minimum requirements at the school level.</a:t>
            </a:r>
            <a:r>
              <a:rPr lang="en-US" i="1" dirty="0">
                <a:effectLst/>
              </a:rPr>
              <a:t> </a:t>
            </a:r>
          </a:p>
          <a:p>
            <a:endParaRPr lang="en-US" dirty="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Hand out a copy of the local wellness policy and the parent flyer that goes with this presentation so parents have the contact information for the wellness coordinator and Web site for the policy. To make this presentation more engaging, hand out sticky notes and ask participants to write down one question or one idea that comes up during the presentation. Then they can post them to an idea board at the end of the session to review as a group.</a:t>
            </a:r>
            <a:r>
              <a:rPr lang="en-US" i="1" dirty="0">
                <a:effectLst/>
              </a:rPr>
              <a:t> </a:t>
            </a:r>
            <a:endParaRPr lang="en-US" i="1" dirty="0"/>
          </a:p>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1</a:t>
            </a:fld>
            <a:endParaRPr lang="en-US"/>
          </a:p>
        </p:txBody>
      </p:sp>
    </p:spTree>
    <p:extLst>
      <p:ext uri="{BB962C8B-B14F-4D97-AF65-F5344CB8AC3E}">
        <p14:creationId xmlns:p14="http://schemas.microsoft.com/office/powerpoint/2010/main" val="2006116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Thank you for making time to come out and hear about what our school is doing to make sure </a:t>
            </a:r>
            <a:r>
              <a:rPr lang="en-US" sz="1200" b="1" kern="1200" dirty="0">
                <a:solidFill>
                  <a:schemeClr val="tx1"/>
                </a:solidFill>
                <a:effectLst/>
                <a:latin typeface="+mn-lt"/>
                <a:ea typeface="+mn-ea"/>
                <a:cs typeface="+mn-cs"/>
              </a:rPr>
              <a:t>[insert name of school/district] </a:t>
            </a:r>
            <a:r>
              <a:rPr lang="en-US" sz="1200" kern="1200" dirty="0">
                <a:solidFill>
                  <a:schemeClr val="tx1"/>
                </a:solidFill>
                <a:effectLst/>
                <a:latin typeface="+mn-lt"/>
                <a:ea typeface="+mn-ea"/>
                <a:cs typeface="+mn-cs"/>
              </a:rPr>
              <a:t>is a place kids can learn, grow, and be healthy. Healthy choices are important because they set our kids up for success. </a:t>
            </a:r>
          </a:p>
          <a:p>
            <a:pPr marL="0" lvl="0" indent="0" fontAlgn="base">
              <a:buFont typeface="Arial"/>
              <a:buNone/>
            </a:pPr>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How many of you have received letters or advice right before test weeks, reminding you to make sure kids get a good breakfast on test days?</a:t>
            </a:r>
            <a:r>
              <a:rPr lang="en-US" sz="1200" kern="1200" baseline="0" dirty="0">
                <a:solidFill>
                  <a:schemeClr val="tx1"/>
                </a:solidFill>
                <a:effectLst/>
                <a:latin typeface="+mn-lt"/>
                <a:ea typeface="+mn-ea"/>
                <a:cs typeface="+mn-cs"/>
              </a:rPr>
              <a:t>  </a:t>
            </a:r>
          </a:p>
          <a:p>
            <a:pPr marL="0" lvl="0" indent="0" fontAlgn="base">
              <a:buFontTx/>
              <a:buNone/>
            </a:pPr>
            <a:r>
              <a:rPr lang="en-US" sz="1200" kern="1200" dirty="0">
                <a:solidFill>
                  <a:schemeClr val="tx1"/>
                </a:solidFill>
                <a:effectLst/>
                <a:latin typeface="+mn-lt"/>
                <a:ea typeface="+mn-ea"/>
                <a:cs typeface="+mn-cs"/>
              </a:rPr>
              <a:t>	Right, it’s important for our kids to eat and drink nutritious foods and get enough physical activity on test days—and all the days leading up to test days. It’s difficult to concentrate and</a:t>
            </a:r>
          </a:p>
          <a:p>
            <a:pPr marL="0" lvl="0" indent="0" fontAlgn="base">
              <a:buFontTx/>
              <a:buNone/>
            </a:pPr>
            <a:r>
              <a:rPr lang="en-US" sz="1200" kern="1200" dirty="0">
                <a:solidFill>
                  <a:schemeClr val="tx1"/>
                </a:solidFill>
                <a:effectLst/>
                <a:latin typeface="+mn-lt"/>
                <a:ea typeface="+mn-ea"/>
                <a:cs typeface="+mn-cs"/>
              </a:rPr>
              <a:t>	solve difficult math problems when you are hungry. </a:t>
            </a:r>
          </a:p>
          <a:p>
            <a:pPr marL="0" lvl="0" indent="0" fontAlgn="base">
              <a:buFontTx/>
              <a:buNone/>
            </a:pPr>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Kids with healthier eating patterns and that get enough physical activity tend to have better grades, remember what was taught in class, behave better in class, and miss less school time.</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At </a:t>
            </a:r>
            <a:r>
              <a:rPr lang="en-US" sz="1200" b="1" kern="1200" dirty="0">
                <a:solidFill>
                  <a:schemeClr val="tx1"/>
                </a:solidFill>
                <a:effectLst/>
                <a:latin typeface="+mn-lt"/>
                <a:ea typeface="+mn-ea"/>
                <a:cs typeface="+mn-cs"/>
              </a:rPr>
              <a:t>[insert name of school/district]</a:t>
            </a:r>
            <a:r>
              <a:rPr lang="en-US" sz="1200" kern="1200" dirty="0">
                <a:solidFill>
                  <a:schemeClr val="tx1"/>
                </a:solidFill>
                <a:effectLst/>
                <a:latin typeface="+mn-lt"/>
                <a:ea typeface="+mn-ea"/>
                <a:cs typeface="+mn-cs"/>
              </a:rPr>
              <a:t> we want to promote healthy habits and high academic achievement all year, not just during testing week. </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And as parents, we are committed to teaching our kids to be healthy, and want our schools to support them in making healthy food choices and be physically active.</a:t>
            </a:r>
          </a:p>
          <a:p>
            <a:endParaRPr lang="en-US" sz="1200" kern="1200" dirty="0">
              <a:solidFill>
                <a:schemeClr val="tx1"/>
              </a:solidFill>
              <a:effectLst/>
              <a:latin typeface="+mn-lt"/>
              <a:ea typeface="+mn-ea"/>
              <a:cs typeface="+mn-cs"/>
            </a:endParaRPr>
          </a:p>
          <a:p>
            <a:pPr marL="171450" indent="-171450">
              <a:buFont typeface="Arial"/>
              <a:buChar char="•"/>
            </a:pPr>
            <a:r>
              <a:rPr lang="en-US" sz="1200" kern="1200" dirty="0">
                <a:solidFill>
                  <a:schemeClr val="tx1"/>
                </a:solidFill>
                <a:effectLst/>
                <a:latin typeface="+mn-lt"/>
                <a:ea typeface="+mn-ea"/>
                <a:cs typeface="+mn-cs"/>
              </a:rPr>
              <a:t>The bottom line is that better health = better learners, and parents have the power to help make a healthier school environment.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2</a:t>
            </a:fld>
            <a:endParaRPr lang="en-US"/>
          </a:p>
        </p:txBody>
      </p:sp>
    </p:spTree>
    <p:extLst>
      <p:ext uri="{BB962C8B-B14F-4D97-AF65-F5344CB8AC3E}">
        <p14:creationId xmlns:p14="http://schemas.microsoft.com/office/powerpoint/2010/main" val="2741098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b="1" kern="1200" dirty="0">
                <a:solidFill>
                  <a:schemeClr val="tx1"/>
                </a:solidFill>
                <a:effectLst/>
                <a:latin typeface="+mn-lt"/>
                <a:ea typeface="+mn-ea"/>
                <a:cs typeface="+mn-cs"/>
              </a:rPr>
              <a:t>[insert name of school/district]</a:t>
            </a:r>
            <a:r>
              <a:rPr lang="en-US" sz="1200" kern="1200" dirty="0">
                <a:solidFill>
                  <a:schemeClr val="tx1"/>
                </a:solidFill>
                <a:effectLst/>
                <a:latin typeface="+mn-lt"/>
                <a:ea typeface="+mn-ea"/>
                <a:cs typeface="+mn-cs"/>
              </a:rPr>
              <a:t> has a local wellness policy that is helping us create a school that supports learning and healthy choices. </a:t>
            </a:r>
            <a:endParaRPr lang="en-US" sz="1400" kern="1200" dirty="0">
              <a:solidFill>
                <a:schemeClr val="tx1"/>
              </a:solidFill>
              <a:effectLst/>
              <a:latin typeface="+mn-lt"/>
              <a:ea typeface="+mn-ea"/>
              <a:cs typeface="+mn-cs"/>
            </a:endParaRP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This wellness policy is a plan and common understanding of how our school is helping the healthy choice be the easy choice at school. The wellness policy is updated periodically and parents, school staff, and the community all take part in creating it to ensure that everyone’s voice is heard.</a:t>
            </a:r>
            <a:endParaRPr lang="en-US" sz="1400" kern="1200" dirty="0">
              <a:solidFill>
                <a:schemeClr val="tx1"/>
              </a:solidFill>
              <a:effectLst/>
              <a:latin typeface="+mn-lt"/>
              <a:ea typeface="+mn-ea"/>
              <a:cs typeface="+mn-cs"/>
            </a:endParaRP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We want to make sure parents feel welcome and empowered to participate in shaping our wellness policy. Consider this presentation as the first of many invitations to give feedback and join us in the ways that make sense for you and your family.</a:t>
            </a:r>
            <a:endParaRPr lang="en-US" sz="1400" kern="1200" dirty="0">
              <a:solidFill>
                <a:schemeClr val="tx1"/>
              </a:solidFill>
              <a:effectLst/>
              <a:latin typeface="+mn-lt"/>
              <a:ea typeface="+mn-ea"/>
              <a:cs typeface="+mn-cs"/>
            </a:endParaRPr>
          </a:p>
          <a:p>
            <a:pPr fontAlgn="base"/>
            <a:r>
              <a:rPr lang="en-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Our wellness policy at </a:t>
            </a:r>
            <a:r>
              <a:rPr lang="en-US" sz="1200" b="1" kern="1200" dirty="0">
                <a:solidFill>
                  <a:schemeClr val="tx1"/>
                </a:solidFill>
                <a:effectLst/>
                <a:latin typeface="+mn-lt"/>
                <a:ea typeface="+mn-ea"/>
                <a:cs typeface="+mn-cs"/>
              </a:rPr>
              <a:t>[insert name of school/district]</a:t>
            </a:r>
            <a:r>
              <a:rPr lang="en-US" sz="1200" kern="1200" dirty="0">
                <a:solidFill>
                  <a:schemeClr val="tx1"/>
                </a:solidFill>
                <a:effectLst/>
                <a:latin typeface="+mn-lt"/>
                <a:ea typeface="+mn-ea"/>
                <a:cs typeface="+mn-cs"/>
              </a:rPr>
              <a:t> talks about:</a:t>
            </a:r>
            <a:endParaRPr lang="en-US" sz="14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Feel free to</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insert  3-5 highlights of your wellness policy and/or edit the examples below to fit your policy</a:t>
            </a:r>
            <a:r>
              <a:rPr lang="en-US" sz="1200" kern="1200" dirty="0">
                <a:solidFill>
                  <a:schemeClr val="tx1"/>
                </a:solidFill>
                <a:effectLst/>
                <a:latin typeface="+mn-lt"/>
                <a:ea typeface="+mn-ea"/>
                <a:cs typeface="+mn-cs"/>
              </a:rPr>
              <a:t>]</a:t>
            </a:r>
            <a:endParaRPr lang="en-US" sz="14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Examples: </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Goals for nutrition education and promotion, physical activity, and other wellness activities (such as school gardens and walk/bike to school).</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Nutrition requirements for all foods sold at school, including snacks and at school meals.</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Nutrition guidelines for foods that are not sold, but may be offered to kids (such as at classroom parties or as rewards).</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Guidelines for what types of food advertising our kids may see at school. </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Information about how we will measure how well we implement this policy, notify everyone about our progress, and who people should contact for more information about the policy.</a:t>
            </a:r>
            <a:endParaRPr lang="en-US" sz="14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450952-CE6A-9F45-8BDE-70015E741838}" type="slidenum">
              <a:rPr lang="en-US" smtClean="0"/>
              <a:pPr/>
              <a:t>3</a:t>
            </a:fld>
            <a:endParaRPr lang="en-US"/>
          </a:p>
        </p:txBody>
      </p:sp>
    </p:spTree>
    <p:extLst>
      <p:ext uri="{BB962C8B-B14F-4D97-AF65-F5344CB8AC3E}">
        <p14:creationId xmlns:p14="http://schemas.microsoft.com/office/powerpoint/2010/main" val="2845866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talk a little more about what is in our wellness policy. The full policy is available on our school’s Web site using the information on the handout and you should also have a copy. I encourage you to read through the policy as there is a lot more detail to check out than what we will cover in this presentation. </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Speaker Note: Include information about where parents that do not read/speak English can get help learning about the policy.</a:t>
            </a:r>
            <a:r>
              <a:rPr lang="en-US" i="1" dirty="0">
                <a:effectLst/>
              </a:rPr>
              <a:t>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4</a:t>
            </a:fld>
            <a:endParaRPr lang="en-US"/>
          </a:p>
        </p:txBody>
      </p:sp>
    </p:spTree>
    <p:extLst>
      <p:ext uri="{BB962C8B-B14F-4D97-AF65-F5344CB8AC3E}">
        <p14:creationId xmlns:p14="http://schemas.microsoft.com/office/powerpoint/2010/main" val="1130480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fontAlgn="base">
              <a:buFont typeface="Arial"/>
              <a:buNone/>
            </a:pPr>
            <a:r>
              <a:rPr lang="en-US" sz="1200" kern="1200" dirty="0">
                <a:solidFill>
                  <a:schemeClr val="tx1"/>
                </a:solidFill>
                <a:effectLst/>
                <a:latin typeface="+mn-lt"/>
                <a:ea typeface="+mn-ea"/>
                <a:cs typeface="+mn-cs"/>
              </a:rPr>
              <a:t>So let’s go through the different components of a wellness policy and how they work for our school, starting with nutrition education. Nutrition education reinforces the healthy habits you are trying to instill at home.</a:t>
            </a:r>
            <a:r>
              <a:rPr lang="en-US" dirty="0">
                <a:effectLst/>
              </a:rPr>
              <a:t> </a:t>
            </a:r>
          </a:p>
          <a:p>
            <a:pPr marL="0" lvl="0" indent="0" fontAlgn="base">
              <a:buFont typeface="Arial"/>
              <a:buNone/>
            </a:pPr>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Nutrition education gives students the knowledge, skills, and confidence they need to make lifelong healthy eating choices. </a:t>
            </a:r>
            <a:endParaRPr lang="en-US" sz="1400" kern="1200" dirty="0">
              <a:solidFill>
                <a:schemeClr val="tx1"/>
              </a:solidFill>
              <a:effectLst/>
              <a:latin typeface="+mn-lt"/>
              <a:ea typeface="+mn-ea"/>
              <a:cs typeface="+mn-cs"/>
            </a:endParaRPr>
          </a:p>
          <a:p>
            <a:pPr lvl="0" fontAlgn="base"/>
            <a:endParaRPr lang="en-US" sz="1200" kern="1200" dirty="0">
              <a:solidFill>
                <a:schemeClr val="tx1"/>
              </a:solidFill>
              <a:effectLst/>
              <a:latin typeface="+mn-lt"/>
              <a:ea typeface="+mn-ea"/>
              <a:cs typeface="+mn-cs"/>
            </a:endParaRPr>
          </a:p>
          <a:p>
            <a:pPr marL="171450" marR="0" lvl="0" indent="-171450" algn="l" defTabSz="457200" rtl="0" eaLnBrk="1" fontAlgn="base" latinLnBrk="0" hangingPunct="1">
              <a:lnSpc>
                <a:spcPct val="100000"/>
              </a:lnSpc>
              <a:spcBef>
                <a:spcPts val="0"/>
              </a:spcBef>
              <a:spcAft>
                <a:spcPts val="0"/>
              </a:spcAft>
              <a:buClrTx/>
              <a:buSzTx/>
              <a:buFont typeface="Arial"/>
              <a:buChar char="•"/>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[Insert specifics from your wellness policy or edit the examples below]</a:t>
            </a: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Nutrition education comes in different forms:</a:t>
            </a:r>
            <a:endParaRPr lang="en-US" sz="1400" kern="1200" dirty="0">
              <a:solidFill>
                <a:schemeClr val="tx1"/>
              </a:solidFill>
              <a:effectLst/>
              <a:latin typeface="+mn-lt"/>
              <a:ea typeface="+mn-ea"/>
              <a:cs typeface="+mn-cs"/>
            </a:endParaRPr>
          </a:p>
          <a:p>
            <a:pPr lvl="1" fontAlgn="base"/>
            <a:endParaRPr lang="en-US" sz="12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Part of a health class</a:t>
            </a:r>
          </a:p>
          <a:p>
            <a:pPr marL="628650" lvl="1" indent="-171450" fontAlgn="base">
              <a:buFont typeface="Arial"/>
              <a:buChar char="•"/>
            </a:pPr>
            <a:r>
              <a:rPr lang="en-US" sz="1200" kern="1200" dirty="0">
                <a:solidFill>
                  <a:schemeClr val="tx1"/>
                </a:solidFill>
                <a:effectLst/>
                <a:latin typeface="+mn-lt"/>
                <a:ea typeface="+mn-ea"/>
                <a:cs typeface="+mn-cs"/>
              </a:rPr>
              <a:t>Part of core subjects like science, math, and English Language Arts</a:t>
            </a:r>
          </a:p>
          <a:p>
            <a:pPr marL="457200" lvl="1" indent="0" fontAlgn="base">
              <a:buFont typeface="Arial"/>
              <a:buNone/>
            </a:pPr>
            <a:endParaRPr lang="en-US" sz="1400" kern="1200" dirty="0">
              <a:solidFill>
                <a:schemeClr val="tx1"/>
              </a:solidFill>
              <a:effectLst/>
              <a:latin typeface="+mn-lt"/>
              <a:ea typeface="+mn-ea"/>
              <a:cs typeface="+mn-cs"/>
            </a:endParaRPr>
          </a:p>
          <a:p>
            <a:pPr marL="171450" lvl="0" indent="-171450" fontAlgn="base">
              <a:buFont typeface="Arial"/>
              <a:buChar char="•"/>
            </a:pPr>
            <a:r>
              <a:rPr lang="en-US" sz="1400" b="0" kern="1200" dirty="0">
                <a:solidFill>
                  <a:schemeClr val="tx1"/>
                </a:solidFill>
                <a:effectLst/>
                <a:latin typeface="+mn-lt"/>
                <a:ea typeface="+mn-ea"/>
                <a:cs typeface="+mn-cs"/>
              </a:rPr>
              <a:t>Some</a:t>
            </a:r>
            <a:r>
              <a:rPr lang="en-US" sz="1400" b="0" kern="1200" baseline="0" dirty="0">
                <a:solidFill>
                  <a:schemeClr val="tx1"/>
                </a:solidFill>
                <a:effectLst/>
                <a:latin typeface="+mn-lt"/>
                <a:ea typeface="+mn-ea"/>
                <a:cs typeface="+mn-cs"/>
              </a:rPr>
              <a:t> e</a:t>
            </a:r>
            <a:r>
              <a:rPr lang="en-US" sz="1200" kern="1200" dirty="0">
                <a:solidFill>
                  <a:schemeClr val="tx1"/>
                </a:solidFill>
                <a:effectLst/>
                <a:latin typeface="+mn-lt"/>
                <a:ea typeface="+mn-ea"/>
                <a:cs typeface="+mn-cs"/>
              </a:rPr>
              <a:t>xamples include:</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Teaching about the 5 food groups</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Learning about how much sugar is in sugar-sweetened beverages</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Selecting healthy snacks</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Understanding how to read food labels</a:t>
            </a:r>
          </a:p>
          <a:p>
            <a:pPr marL="171450" lvl="0" indent="-171450" fontAlgn="base">
              <a:buFont typeface="Arial"/>
              <a:buChar char="•"/>
            </a:pPr>
            <a:endParaRPr lang="en-US" sz="1200" kern="1200" dirty="0">
              <a:solidFill>
                <a:schemeClr val="tx1"/>
              </a:solidFill>
              <a:effectLst/>
              <a:latin typeface="+mn-lt"/>
              <a:ea typeface="+mn-ea"/>
              <a:cs typeface="+mn-cs"/>
            </a:endParaRPr>
          </a:p>
          <a:p>
            <a:pPr marL="0" lvl="0" indent="0" fontAlgn="base">
              <a:buFont typeface="Arial"/>
              <a:buNone/>
            </a:pPr>
            <a:r>
              <a:rPr lang="en-US" sz="1200" kern="1200" dirty="0">
                <a:solidFill>
                  <a:schemeClr val="tx1"/>
                </a:solidFill>
                <a:effectLst/>
                <a:latin typeface="+mn-lt"/>
                <a:ea typeface="+mn-ea"/>
                <a:cs typeface="+mn-cs"/>
              </a:rPr>
              <a:t>As a parent, you can help by asking your child what they learned about nutrition and reinforce the information at home. You can also volunteer to help with nutrition education activities in the classroom or at our school garden. </a:t>
            </a:r>
            <a:endParaRPr lang="en-US" sz="14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Speaker notes: can highlight some of the USDA Team Nutrition curricula used in the classroom, when applicable, like Serving up </a:t>
            </a:r>
            <a:r>
              <a:rPr lang="en-US" sz="1200" i="1" kern="1200" dirty="0" err="1">
                <a:solidFill>
                  <a:schemeClr val="tx1"/>
                </a:solidFill>
                <a:effectLst/>
                <a:latin typeface="+mn-lt"/>
                <a:ea typeface="+mn-ea"/>
                <a:cs typeface="+mn-cs"/>
              </a:rPr>
              <a:t>MyPlate</a:t>
            </a:r>
            <a:r>
              <a:rPr lang="en-US" sz="1200" i="1" kern="1200" dirty="0">
                <a:solidFill>
                  <a:schemeClr val="tx1"/>
                </a:solidFill>
                <a:effectLst/>
                <a:latin typeface="+mn-lt"/>
                <a:ea typeface="+mn-ea"/>
                <a:cs typeface="+mn-cs"/>
              </a:rPr>
              <a:t> and the Great Garden Detective Adventure to let parents know about the awesome materials you are using. You can mention how the materials are tested and meet educational standards.</a:t>
            </a:r>
            <a:r>
              <a:rPr lang="en-US" i="1" dirty="0">
                <a:effectLst/>
              </a:rPr>
              <a:t>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5</a:t>
            </a:fld>
            <a:endParaRPr lang="en-US"/>
          </a:p>
        </p:txBody>
      </p:sp>
    </p:spTree>
    <p:extLst>
      <p:ext uri="{BB962C8B-B14F-4D97-AF65-F5344CB8AC3E}">
        <p14:creationId xmlns:p14="http://schemas.microsoft.com/office/powerpoint/2010/main" val="659114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Students who are physically active tend to have better grades, school attendance, and classroom behaviors. So we need to support keeping our kids physically active while they are in school. This can be accomplished through physical education classes, recess time, brain breaks in the classroom, after-school activities like school sports, and other school events like walk to school day.</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 Physical Activity Guidelines for Americans recommends 60 minutes or more of physical activity each day for children and adolescents.  </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To help kids reach this recommendation, we include the following goals in our policy:</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[insert specifics from your wellness policy and/or edit the examples below]</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examples include:</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All elementary students in each grade will receive physical education for at least 90 minutes per week throughout the school year. Physical activity during the school day (including but not limited to recess, physical activity breaks, or physical education) will not be withheld as punishment for any reason.</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Through formal shared-use agreements, indoor and outdoor physical activity facilities will be open to students, their families, and the community outside of school hours.</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Celebrate and promote annual Walk to School Day and Bike to School Day.</a:t>
            </a:r>
          </a:p>
          <a:p>
            <a:pPr marL="171450" lvl="0" indent="-171450" fontAlgn="base">
              <a:buFont typeface="Arial"/>
              <a:buChar char="•"/>
            </a:pPr>
            <a:endParaRPr lang="en-US" sz="1200" kern="1200" dirty="0">
              <a:solidFill>
                <a:schemeClr val="tx1"/>
              </a:solidFill>
              <a:effectLst/>
              <a:latin typeface="+mn-lt"/>
              <a:ea typeface="+mn-ea"/>
              <a:cs typeface="+mn-cs"/>
            </a:endParaRPr>
          </a:p>
          <a:p>
            <a:pPr marL="0" lvl="0" indent="0" fontAlgn="base">
              <a:buFont typeface="Arial"/>
              <a:buNone/>
            </a:pPr>
            <a:r>
              <a:rPr lang="en-US" sz="1200" kern="1200" dirty="0">
                <a:solidFill>
                  <a:schemeClr val="tx1"/>
                </a:solidFill>
                <a:effectLst/>
                <a:latin typeface="+mn-lt"/>
                <a:ea typeface="+mn-ea"/>
                <a:cs typeface="+mn-cs"/>
              </a:rPr>
              <a:t>Parents can share new ideas on increasing physical activity and mark their calendars for events coming up to volunteer and/or participate.</a:t>
            </a:r>
            <a:r>
              <a:rPr lang="en-US" dirty="0">
                <a:effectLst/>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Speaker Notes: Ask the audience about other ways they have heard of adding physical activity in the school setting or how they promote extra-curricular activities.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6</a:t>
            </a:fld>
            <a:endParaRPr lang="en-US"/>
          </a:p>
        </p:txBody>
      </p:sp>
    </p:spTree>
    <p:extLst>
      <p:ext uri="{BB962C8B-B14F-4D97-AF65-F5344CB8AC3E}">
        <p14:creationId xmlns:p14="http://schemas.microsoft.com/office/powerpoint/2010/main" val="2546639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Our wellness policy supports healthy school breakfasts and lunches.</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All other food and drinks sold in school during the school day must also be</a:t>
            </a:r>
            <a:r>
              <a:rPr lang="en-US" sz="1200" kern="1200" baseline="0" dirty="0">
                <a:solidFill>
                  <a:schemeClr val="tx1"/>
                </a:solidFill>
                <a:effectLst/>
                <a:latin typeface="+mn-lt"/>
                <a:ea typeface="+mn-ea"/>
                <a:cs typeface="+mn-cs"/>
              </a:rPr>
              <a:t> consistent with</a:t>
            </a:r>
            <a:r>
              <a:rPr lang="en-US" sz="1200" kern="1200" dirty="0">
                <a:solidFill>
                  <a:schemeClr val="tx1"/>
                </a:solidFill>
                <a:effectLst/>
                <a:latin typeface="+mn-lt"/>
                <a:ea typeface="+mn-ea"/>
                <a:cs typeface="+mn-cs"/>
              </a:rPr>
              <a:t> the Smart Snacks standards.</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These include vending machines, fundraisers, and school stores. </a:t>
            </a:r>
          </a:p>
          <a:p>
            <a:pPr marL="0" lvl="0" indent="0" fontAlgn="base">
              <a:buFont typeface="Arial"/>
              <a:buNone/>
            </a:pPr>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 Smart Snacks standards include limits on salt and sugar among other nutrients, and require grain-based snacks to use whole grains. </a:t>
            </a:r>
          </a:p>
          <a:p>
            <a:pPr lvl="0" fontAlgn="base"/>
            <a:endParaRPr lang="en-US" sz="1200" i="1" kern="1200" dirty="0">
              <a:solidFill>
                <a:schemeClr val="tx1"/>
              </a:solidFill>
              <a:effectLst/>
              <a:latin typeface="+mn-lt"/>
              <a:ea typeface="+mn-ea"/>
              <a:cs typeface="+mn-cs"/>
            </a:endParaRPr>
          </a:p>
          <a:p>
            <a:pPr lvl="0" fontAlgn="base"/>
            <a:r>
              <a:rPr lang="en-US" sz="1200" i="1" kern="1200" dirty="0">
                <a:solidFill>
                  <a:schemeClr val="tx1"/>
                </a:solidFill>
                <a:effectLst/>
                <a:latin typeface="+mn-lt"/>
                <a:ea typeface="+mn-ea"/>
                <a:cs typeface="+mn-cs"/>
              </a:rPr>
              <a:t>Speaker Note: can ask the audience for a show of hands how many have heard of Smart Snacks. Ask how many parents are involved with the school store.</a:t>
            </a:r>
          </a:p>
          <a:p>
            <a:pPr lvl="0" fontAlgn="base"/>
            <a:endParaRPr lang="en-US" sz="1200" b="1" kern="1200" dirty="0">
              <a:solidFill>
                <a:schemeClr val="tx1"/>
              </a:solidFill>
              <a:effectLst/>
              <a:latin typeface="+mn-lt"/>
              <a:ea typeface="+mn-ea"/>
              <a:cs typeface="+mn-cs"/>
            </a:endParaRPr>
          </a:p>
          <a:p>
            <a:pPr lvl="0" fontAlgn="base"/>
            <a:r>
              <a:rPr lang="en-US" sz="1200" b="1" kern="1200" dirty="0">
                <a:solidFill>
                  <a:schemeClr val="tx1"/>
                </a:solidFill>
                <a:effectLst/>
                <a:latin typeface="+mn-lt"/>
                <a:ea typeface="+mn-ea"/>
                <a:cs typeface="+mn-cs"/>
              </a:rPr>
              <a:t>[edit information below and on the slide if you have stricter standards in your wellness policy]</a:t>
            </a:r>
            <a:endParaRPr lang="en-US" sz="1200" kern="1200" dirty="0">
              <a:solidFill>
                <a:schemeClr val="tx1"/>
              </a:solidFill>
              <a:effectLst/>
              <a:latin typeface="+mn-lt"/>
              <a:ea typeface="+mn-ea"/>
              <a:cs typeface="+mn-cs"/>
            </a:endParaRP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 Smart Snacks regulations standardize the nutrition requirements to make sure all kids have access to healthy snacks across the country that are consistent with the nutrition principles they learn in the classroom and promote healthy eating habits. You can always ask our foodservice director or cafeteria managers if you have a question about a product meeting the standards. </a:t>
            </a:r>
            <a:r>
              <a:rPr lang="en-US" sz="1200" b="1" kern="1200" dirty="0">
                <a:solidFill>
                  <a:schemeClr val="tx1"/>
                </a:solidFill>
                <a:effectLst/>
                <a:latin typeface="+mn-lt"/>
                <a:ea typeface="+mn-ea"/>
                <a:cs typeface="+mn-cs"/>
              </a:rPr>
              <a:t>[Insert name and/or contact information of school foodservice staff]</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Speaker Notes: there is no requirement for food brought from home for individual consumption (for example, if a child brings his</a:t>
            </a:r>
            <a:r>
              <a:rPr lang="en-US" sz="1200" i="1" kern="1200" baseline="0" dirty="0">
                <a:solidFill>
                  <a:schemeClr val="tx1"/>
                </a:solidFill>
                <a:effectLst/>
                <a:latin typeface="+mn-lt"/>
                <a:ea typeface="+mn-ea"/>
                <a:cs typeface="+mn-cs"/>
              </a:rPr>
              <a:t> or her</a:t>
            </a:r>
            <a:r>
              <a:rPr lang="en-US" sz="1200" i="1" kern="1200" dirty="0">
                <a:solidFill>
                  <a:schemeClr val="tx1"/>
                </a:solidFill>
                <a:effectLst/>
                <a:latin typeface="+mn-lt"/>
                <a:ea typeface="+mn-ea"/>
                <a:cs typeface="+mn-cs"/>
              </a:rPr>
              <a:t> lunch from home and the lunch is just for the</a:t>
            </a:r>
            <a:r>
              <a:rPr lang="en-US" sz="1200" i="1" kern="1200" baseline="0" dirty="0">
                <a:solidFill>
                  <a:schemeClr val="tx1"/>
                </a:solidFill>
                <a:effectLst/>
                <a:latin typeface="+mn-lt"/>
                <a:ea typeface="+mn-ea"/>
                <a:cs typeface="+mn-cs"/>
              </a:rPr>
              <a:t> child</a:t>
            </a:r>
            <a:r>
              <a:rPr lang="en-US" sz="1200" i="1" kern="1200" dirty="0">
                <a:solidFill>
                  <a:schemeClr val="tx1"/>
                </a:solidFill>
                <a:effectLst/>
                <a:latin typeface="+mn-lt"/>
                <a:ea typeface="+mn-ea"/>
                <a:cs typeface="+mn-cs"/>
              </a:rPr>
              <a:t>). Can order and hand out the USDA </a:t>
            </a:r>
            <a:r>
              <a:rPr lang="en-US" sz="1200" i="0" kern="1200" dirty="0">
                <a:solidFill>
                  <a:schemeClr val="tx1"/>
                </a:solidFill>
                <a:effectLst/>
                <a:latin typeface="+mn-lt"/>
                <a:ea typeface="+mn-ea"/>
                <a:cs typeface="+mn-cs"/>
              </a:rPr>
              <a:t>Team Nutrition Guide to Smart Snacks </a:t>
            </a:r>
            <a:r>
              <a:rPr lang="en-US" sz="1200" i="1" kern="1200" dirty="0">
                <a:solidFill>
                  <a:schemeClr val="tx1"/>
                </a:solidFill>
                <a:effectLst/>
                <a:latin typeface="+mn-lt"/>
                <a:ea typeface="+mn-ea"/>
                <a:cs typeface="+mn-cs"/>
              </a:rPr>
              <a:t>as a tool to help parents understand the requirements.         </a:t>
            </a:r>
            <a:r>
              <a:rPr lang="en-US" i="1" dirty="0">
                <a:effectLst/>
              </a:rPr>
              <a:t>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7</a:t>
            </a:fld>
            <a:endParaRPr lang="en-US"/>
          </a:p>
        </p:txBody>
      </p:sp>
    </p:spTree>
    <p:extLst>
      <p:ext uri="{BB962C8B-B14F-4D97-AF65-F5344CB8AC3E}">
        <p14:creationId xmlns:p14="http://schemas.microsoft.com/office/powerpoint/2010/main" val="2376760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School wellness can be promoted in a variety of ways, and I know we can work together and be champions in those areas.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[Insert specific wellness policy language on other school based activities. Delete from the examples list below and the slide as appropriate]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a:t>
            </a:r>
            <a:r>
              <a:rPr lang="en-US" sz="1200" kern="1200" baseline="0" dirty="0">
                <a:solidFill>
                  <a:schemeClr val="tx1"/>
                </a:solidFill>
                <a:effectLst/>
                <a:latin typeface="+mn-lt"/>
                <a:ea typeface="+mn-ea"/>
                <a:cs typeface="+mn-cs"/>
              </a:rPr>
              <a:t> e</a:t>
            </a:r>
            <a:r>
              <a:rPr lang="en-US" sz="1200" kern="1200" dirty="0">
                <a:solidFill>
                  <a:schemeClr val="tx1"/>
                </a:solidFill>
                <a:effectLst/>
                <a:latin typeface="+mn-lt"/>
                <a:ea typeface="+mn-ea"/>
                <a:cs typeface="+mn-cs"/>
              </a:rPr>
              <a:t>xamples include:</a:t>
            </a:r>
          </a:p>
          <a:p>
            <a:pPr marL="171450" lvl="0" indent="-171450" fontAlgn="base">
              <a:buFont typeface="Arial"/>
              <a:buChar char="•"/>
            </a:pPr>
            <a:r>
              <a:rPr lang="en-US" sz="1200" kern="1200" dirty="0">
                <a:solidFill>
                  <a:schemeClr val="tx1"/>
                </a:solidFill>
                <a:effectLst/>
                <a:latin typeface="+mn-lt"/>
                <a:ea typeface="+mn-ea"/>
                <a:cs typeface="+mn-cs"/>
              </a:rPr>
              <a:t>Maintain a school garden</a:t>
            </a:r>
          </a:p>
          <a:p>
            <a:pPr marL="171450" lvl="0" indent="-171450" fontAlgn="base">
              <a:buFont typeface="Arial"/>
              <a:buChar char="•"/>
            </a:pPr>
            <a:r>
              <a:rPr lang="en-US" sz="1200" kern="1200" dirty="0">
                <a:solidFill>
                  <a:schemeClr val="tx1"/>
                </a:solidFill>
                <a:effectLst/>
                <a:latin typeface="+mn-lt"/>
                <a:ea typeface="+mn-ea"/>
                <a:cs typeface="+mn-cs"/>
              </a:rPr>
              <a:t>Support a Farm to School program</a:t>
            </a:r>
          </a:p>
          <a:p>
            <a:pPr marL="171450" marR="0" lvl="0" indent="-171450" algn="l" defTabSz="457200" rtl="0" eaLnBrk="1" fontAlgn="base" latinLnBrk="0" hangingPunct="1">
              <a:lnSpc>
                <a:spcPct val="100000"/>
              </a:lnSpc>
              <a:spcBef>
                <a:spcPts val="0"/>
              </a:spcBef>
              <a:spcAft>
                <a:spcPts val="0"/>
              </a:spcAft>
              <a:buClrTx/>
              <a:buSzTx/>
              <a:buFont typeface="Arial"/>
              <a:buChar char="•"/>
              <a:tabLst/>
              <a:defRPr/>
            </a:pPr>
            <a:r>
              <a:rPr lang="en-US" sz="1200" kern="1200" dirty="0">
                <a:solidFill>
                  <a:schemeClr val="tx1"/>
                </a:solidFill>
                <a:effectLst/>
                <a:latin typeface="+mn-lt"/>
                <a:ea typeface="+mn-ea"/>
                <a:cs typeface="+mn-cs"/>
              </a:rPr>
              <a:t>Help plan an annual health fair and other wellness events or host a run or walk like a school 5K or a fit family Friday</a:t>
            </a:r>
          </a:p>
          <a:p>
            <a:pPr marL="0" indent="0">
              <a:buFont typeface="Arial"/>
              <a:buNone/>
            </a:pPr>
            <a:endParaRPr lang="en-US" sz="1200" kern="1200" dirty="0">
              <a:solidFill>
                <a:schemeClr val="tx1"/>
              </a:solidFill>
              <a:effectLst/>
              <a:latin typeface="+mn-lt"/>
              <a:ea typeface="+mn-ea"/>
              <a:cs typeface="+mn-cs"/>
            </a:endParaRPr>
          </a:p>
          <a:p>
            <a:pPr marL="0" indent="0">
              <a:buFont typeface="Arial"/>
              <a:buNone/>
            </a:pPr>
            <a:r>
              <a:rPr lang="en-US" sz="1200" i="1" kern="1200" dirty="0">
                <a:solidFill>
                  <a:schemeClr val="tx1"/>
                </a:solidFill>
                <a:effectLst/>
                <a:latin typeface="+mn-lt"/>
                <a:ea typeface="+mn-ea"/>
                <a:cs typeface="+mn-cs"/>
              </a:rPr>
              <a:t>Speaker Notes: Can ask the audience</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Which of these areas excite you? Or do you have ideas for other ways we can promote nutrition and physical activity in our schools? Please jot them down on a sticky note to put on our “idea board” or let’s talk afterwards about your thoughts.”</a:t>
            </a:r>
            <a:r>
              <a:rPr lang="en-US" i="1" dirty="0">
                <a:effectLst/>
              </a:rPr>
              <a:t>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8</a:t>
            </a:fld>
            <a:endParaRPr lang="en-US"/>
          </a:p>
        </p:txBody>
      </p:sp>
    </p:spTree>
    <p:extLst>
      <p:ext uri="{BB962C8B-B14F-4D97-AF65-F5344CB8AC3E}">
        <p14:creationId xmlns:p14="http://schemas.microsoft.com/office/powerpoint/2010/main" val="2095025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It takes an entire school community to build a culture of wellness. To have a robust wellness policy that reflects our student population and strengths, we need as many parents as possible. </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 committee helps update what is included in our policy and discuss new goals. We also share ideas on what schools are doing around the different topics included in our wellness policy like fundraising and health fairs.</a:t>
            </a:r>
          </a:p>
          <a:p>
            <a:pPr lvl="0" fontAlgn="base"/>
            <a:endParaRPr lang="en-US" sz="1200" b="1" kern="1200" dirty="0">
              <a:solidFill>
                <a:schemeClr val="tx1"/>
              </a:solidFill>
              <a:effectLst/>
              <a:latin typeface="+mn-lt"/>
              <a:ea typeface="+mn-ea"/>
              <a:cs typeface="+mn-cs"/>
            </a:endParaRPr>
          </a:p>
          <a:p>
            <a:pPr marL="171450" lvl="0" indent="-171450" fontAlgn="base">
              <a:buFont typeface="Arial"/>
              <a:buChar char="•"/>
            </a:pPr>
            <a:r>
              <a:rPr lang="en-US" sz="1200" b="1" kern="1200" dirty="0">
                <a:solidFill>
                  <a:schemeClr val="tx1"/>
                </a:solidFill>
                <a:effectLst/>
                <a:latin typeface="+mn-lt"/>
                <a:ea typeface="+mn-ea"/>
                <a:cs typeface="+mn-cs"/>
              </a:rPr>
              <a:t>[take out if you don’t have a school and District wellness committee] </a:t>
            </a:r>
            <a:r>
              <a:rPr lang="en-US" sz="1200" kern="1200" dirty="0">
                <a:solidFill>
                  <a:schemeClr val="tx1"/>
                </a:solidFill>
                <a:effectLst/>
                <a:latin typeface="+mn-lt"/>
                <a:ea typeface="+mn-ea"/>
                <a:cs typeface="+mn-cs"/>
              </a:rPr>
              <a:t>We have committees at both the district level and at the school level. </a:t>
            </a:r>
          </a:p>
          <a:p>
            <a:pPr lvl="0" fontAlgn="base"/>
            <a:endParaRPr lang="en-US" sz="1200" b="0" kern="1200" dirty="0">
              <a:solidFill>
                <a:schemeClr val="tx1"/>
              </a:solidFill>
              <a:effectLst/>
              <a:latin typeface="+mn-lt"/>
              <a:ea typeface="+mn-ea"/>
              <a:cs typeface="+mn-cs"/>
            </a:endParaRPr>
          </a:p>
          <a:p>
            <a:pPr marL="171450" lvl="0" indent="-171450" fontAlgn="base">
              <a:buFont typeface="Arial"/>
              <a:buChar char="•"/>
            </a:pPr>
            <a:r>
              <a:rPr lang="en-US" sz="1200" b="1" kern="1200" dirty="0">
                <a:solidFill>
                  <a:schemeClr val="tx1"/>
                </a:solidFill>
                <a:effectLst/>
                <a:latin typeface="+mn-lt"/>
                <a:ea typeface="+mn-ea"/>
                <a:cs typeface="+mn-cs"/>
              </a:rPr>
              <a:t>[Insert details for your next committee meeting or your ongoing meeting schedule (i.e., first Thursday every other month). Remember to include the location.]</a:t>
            </a:r>
            <a:r>
              <a:rPr lang="en-US" sz="1200" kern="1200" dirty="0">
                <a:solidFill>
                  <a:schemeClr val="tx1"/>
                </a:solidFill>
                <a:effectLst/>
                <a:latin typeface="+mn-lt"/>
                <a:ea typeface="+mn-ea"/>
                <a:cs typeface="+mn-cs"/>
              </a:rPr>
              <a:t> You can contact </a:t>
            </a:r>
            <a:r>
              <a:rPr lang="en-US" sz="1200" b="1" kern="1200" dirty="0">
                <a:solidFill>
                  <a:schemeClr val="tx1"/>
                </a:solidFill>
                <a:effectLst/>
                <a:latin typeface="+mn-lt"/>
                <a:ea typeface="+mn-ea"/>
                <a:cs typeface="+mn-cs"/>
              </a:rPr>
              <a:t>[insert district name]’s </a:t>
            </a:r>
            <a:r>
              <a:rPr lang="en-US" sz="1200" kern="1200" dirty="0">
                <a:solidFill>
                  <a:schemeClr val="tx1"/>
                </a:solidFill>
                <a:effectLst/>
                <a:latin typeface="+mn-lt"/>
                <a:ea typeface="+mn-ea"/>
                <a:cs typeface="+mn-cs"/>
              </a:rPr>
              <a:t>wellness coordinator for more details. </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YOU can make a difference. YOU can help us build a culture where students are supported to make healthy choices and be better learners. The committee is open to all -- come join us and make a difference!</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There are lots of other ways to contribute other than joining the committee, which we will go over shortly.</a:t>
            </a:r>
          </a:p>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9</a:t>
            </a:fld>
            <a:endParaRPr lang="en-US"/>
          </a:p>
        </p:txBody>
      </p:sp>
    </p:spTree>
    <p:extLst>
      <p:ext uri="{BB962C8B-B14F-4D97-AF65-F5344CB8AC3E}">
        <p14:creationId xmlns:p14="http://schemas.microsoft.com/office/powerpoint/2010/main" val="1294785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There are lots of people that have a hand in supporting our students’ health including Physical Education teachers, school foodservice staff, parents, students, school health professional such as school nurses, school board members, school administrators such as principals, public health nutrition professionals such as SNAP-ED coordinators, and the general public. School health professionals may also include health educators and social services staff such as school counselors.  As another example, the general public may include a local dietitian, physician, dentist, or not- for-profit volunteer.  </a:t>
            </a:r>
          </a:p>
          <a:p>
            <a:pPr marL="171450" indent="-171450">
              <a:buFont typeface="Arial"/>
              <a:buChar char="•"/>
            </a:pPr>
            <a:r>
              <a:rPr lang="en-US" sz="1200" b="1" kern="1200" dirty="0">
                <a:solidFill>
                  <a:schemeClr val="tx1"/>
                </a:solidFill>
                <a:effectLst/>
                <a:latin typeface="+mn-lt"/>
                <a:ea typeface="+mn-ea"/>
                <a:cs typeface="+mn-cs"/>
              </a:rPr>
              <a:t>[insert specifics about who is involved at your particular school/district]</a:t>
            </a:r>
            <a:r>
              <a:rPr lang="en-US" sz="1200" kern="1200" dirty="0">
                <a:solidFill>
                  <a:schemeClr val="tx1"/>
                </a:solidFill>
                <a:effectLst/>
                <a:latin typeface="+mn-lt"/>
                <a:ea typeface="+mn-ea"/>
                <a:cs typeface="+mn-cs"/>
              </a:rPr>
              <a:t> I will provide more details on how to get involved, and you can refer to your handout to see where to go for more information.</a:t>
            </a:r>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10</a:t>
            </a:fld>
            <a:endParaRPr lang="en-US"/>
          </a:p>
        </p:txBody>
      </p:sp>
    </p:spTree>
    <p:extLst>
      <p:ext uri="{BB962C8B-B14F-4D97-AF65-F5344CB8AC3E}">
        <p14:creationId xmlns:p14="http://schemas.microsoft.com/office/powerpoint/2010/main" val="364294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Tell us how we are doing. Share how your school is excelling in promoting good nutrition and physical activity or opportunities that exist for improvement, by emailing us at: </a:t>
            </a:r>
            <a:r>
              <a:rPr lang="en-US" sz="1200" b="1" kern="1200" dirty="0">
                <a:solidFill>
                  <a:schemeClr val="tx1"/>
                </a:solidFill>
                <a:effectLst/>
                <a:latin typeface="+mn-lt"/>
                <a:ea typeface="+mn-ea"/>
                <a:cs typeface="+mn-cs"/>
              </a:rPr>
              <a:t>[insert email address]</a:t>
            </a:r>
            <a:r>
              <a:rPr lang="en-US" sz="1200" kern="1200" dirty="0">
                <a:solidFill>
                  <a:schemeClr val="tx1"/>
                </a:solidFill>
                <a:effectLst/>
                <a:latin typeface="+mn-lt"/>
                <a:ea typeface="+mn-ea"/>
                <a:cs typeface="+mn-cs"/>
              </a:rPr>
              <a:t> We will work to highlight those achievements and spread the word to inspire other schools. Let’s create some friendly competition! If we aren’t meeting expectations, we want to know about it so we can make improvements.</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Attend a school board meeting to advocate for more healthy changes.</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Contact </a:t>
            </a:r>
            <a:r>
              <a:rPr lang="en-US" sz="1200" b="1" kern="1200" dirty="0">
                <a:solidFill>
                  <a:schemeClr val="tx1"/>
                </a:solidFill>
                <a:effectLst/>
                <a:latin typeface="+mn-lt"/>
                <a:ea typeface="+mn-ea"/>
                <a:cs typeface="+mn-cs"/>
              </a:rPr>
              <a:t>[insert parent organization leader and contact info]</a:t>
            </a:r>
            <a:r>
              <a:rPr lang="en-US" sz="1200" kern="1200" dirty="0">
                <a:solidFill>
                  <a:schemeClr val="tx1"/>
                </a:solidFill>
                <a:effectLst/>
                <a:latin typeface="+mn-lt"/>
                <a:ea typeface="+mn-ea"/>
                <a:cs typeface="+mn-cs"/>
              </a:rPr>
              <a:t> to help out with an upcoming school event that promotes healthy food choices and physical activity or team up with other parents to plan your own!</a:t>
            </a:r>
          </a:p>
          <a:p>
            <a:endParaRPr lang="en-US" sz="1200" kern="1200" dirty="0">
              <a:solidFill>
                <a:schemeClr val="tx1"/>
              </a:solidFill>
              <a:effectLst/>
              <a:latin typeface="+mn-lt"/>
              <a:ea typeface="+mn-ea"/>
              <a:cs typeface="+mn-cs"/>
            </a:endParaRPr>
          </a:p>
          <a:p>
            <a:pPr marL="171450" indent="-171450">
              <a:buFont typeface="Arial"/>
              <a:buChar char="•"/>
            </a:pPr>
            <a:r>
              <a:rPr lang="en-US" sz="1200" kern="1200" dirty="0">
                <a:solidFill>
                  <a:schemeClr val="tx1"/>
                </a:solidFill>
                <a:effectLst/>
                <a:latin typeface="+mn-lt"/>
                <a:ea typeface="+mn-ea"/>
                <a:cs typeface="+mn-cs"/>
              </a:rPr>
              <a:t>Be a positive role model! Show your child how to make healthy food choices and be active. </a:t>
            </a:r>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11</a:t>
            </a:fld>
            <a:endParaRPr lang="en-US"/>
          </a:p>
        </p:txBody>
      </p:sp>
    </p:spTree>
    <p:extLst>
      <p:ext uri="{BB962C8B-B14F-4D97-AF65-F5344CB8AC3E}">
        <p14:creationId xmlns:p14="http://schemas.microsoft.com/office/powerpoint/2010/main" val="943244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full policy is available on our school’s Web site using the information on the handout and you should also have a copy. I encourage you to read through the policy as there is a lot more detail to check out than what we will cover in this presentation.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we discussed earlier, I hope you will take the time to read through our current policy so you can send us your feedback on what you have seen happening in the classroom, what your children are telling you, and things you would like to see happen in the future. You can find our policy on our Web site </a:t>
            </a:r>
            <a:r>
              <a:rPr lang="en-US" sz="1200" b="1" kern="1200" dirty="0">
                <a:solidFill>
                  <a:schemeClr val="tx1"/>
                </a:solidFill>
                <a:effectLst/>
                <a:latin typeface="+mn-lt"/>
                <a:ea typeface="+mn-ea"/>
                <a:cs typeface="+mn-cs"/>
              </a:rPr>
              <a:t>[insert location]</a:t>
            </a:r>
            <a:r>
              <a:rPr lang="en-US" sz="1200" kern="1200" dirty="0">
                <a:solidFill>
                  <a:schemeClr val="tx1"/>
                </a:solidFill>
                <a:effectLst/>
                <a:latin typeface="+mn-lt"/>
                <a:ea typeface="+mn-ea"/>
                <a:cs typeface="+mn-cs"/>
              </a:rPr>
              <a:t> and you can always contact </a:t>
            </a:r>
            <a:r>
              <a:rPr lang="en-US" sz="1200" b="1" kern="1200" dirty="0">
                <a:solidFill>
                  <a:schemeClr val="tx1"/>
                </a:solidFill>
                <a:effectLst/>
                <a:latin typeface="+mn-lt"/>
                <a:ea typeface="+mn-ea"/>
                <a:cs typeface="+mn-cs"/>
              </a:rPr>
              <a:t>[insert wellness coordinator name]</a:t>
            </a:r>
            <a:r>
              <a:rPr lang="en-US" sz="1200" kern="1200" dirty="0">
                <a:solidFill>
                  <a:schemeClr val="tx1"/>
                </a:solidFill>
                <a:effectLst/>
                <a:latin typeface="+mn-lt"/>
                <a:ea typeface="+mn-ea"/>
                <a:cs typeface="+mn-cs"/>
              </a:rPr>
              <a:t> for a copy or if you have questions.</a:t>
            </a:r>
            <a:r>
              <a:rPr lang="en-US" dirty="0">
                <a:effectLst/>
              </a:rPr>
              <a:t> </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Speaker note: Include information about where parents that do not read/speak English can get help learning about the policy.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12</a:t>
            </a:fld>
            <a:endParaRPr lang="en-US"/>
          </a:p>
        </p:txBody>
      </p:sp>
    </p:spTree>
    <p:extLst>
      <p:ext uri="{BB962C8B-B14F-4D97-AF65-F5344CB8AC3E}">
        <p14:creationId xmlns:p14="http://schemas.microsoft.com/office/powerpoint/2010/main" val="1265452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Let’s work together to implement our local school wellness policy to make sure our kids are fit, healthy and ready to learn.</a:t>
            </a:r>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pPr/>
              <a:t>13</a:t>
            </a:fld>
            <a:endParaRPr lang="en-US"/>
          </a:p>
        </p:txBody>
      </p:sp>
    </p:spTree>
    <p:extLst>
      <p:ext uri="{BB962C8B-B14F-4D97-AF65-F5344CB8AC3E}">
        <p14:creationId xmlns:p14="http://schemas.microsoft.com/office/powerpoint/2010/main" val="396548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2E7243A-818C-5A4C-B350-DEF0CAE995D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pPr/>
              <a:t>‹#›</a:t>
            </a:fld>
            <a:endParaRPr lang="en-US"/>
          </a:p>
        </p:txBody>
      </p:sp>
    </p:spTree>
    <p:extLst>
      <p:ext uri="{BB962C8B-B14F-4D97-AF65-F5344CB8AC3E}">
        <p14:creationId xmlns:p14="http://schemas.microsoft.com/office/powerpoint/2010/main" val="2142874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E7243A-818C-5A4C-B350-DEF0CAE995D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pPr/>
              <a:t>‹#›</a:t>
            </a:fld>
            <a:endParaRPr lang="en-US"/>
          </a:p>
        </p:txBody>
      </p:sp>
    </p:spTree>
    <p:extLst>
      <p:ext uri="{BB962C8B-B14F-4D97-AF65-F5344CB8AC3E}">
        <p14:creationId xmlns:p14="http://schemas.microsoft.com/office/powerpoint/2010/main" val="1179572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E7243A-818C-5A4C-B350-DEF0CAE995D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pPr/>
              <a:t>‹#›</a:t>
            </a:fld>
            <a:endParaRPr lang="en-US"/>
          </a:p>
        </p:txBody>
      </p:sp>
    </p:spTree>
    <p:extLst>
      <p:ext uri="{BB962C8B-B14F-4D97-AF65-F5344CB8AC3E}">
        <p14:creationId xmlns:p14="http://schemas.microsoft.com/office/powerpoint/2010/main" val="870433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E7243A-818C-5A4C-B350-DEF0CAE995D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746E75-2125-7A49-A5F1-40672220EBB5}" type="slidenum">
              <a:rPr lang="en-US" smtClean="0"/>
              <a:pPr/>
              <a:t>‹#›</a:t>
            </a:fld>
            <a:endParaRPr lang="en-US"/>
          </a:p>
        </p:txBody>
      </p:sp>
    </p:spTree>
    <p:extLst>
      <p:ext uri="{BB962C8B-B14F-4D97-AF65-F5344CB8AC3E}">
        <p14:creationId xmlns:p14="http://schemas.microsoft.com/office/powerpoint/2010/main" val="1207070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E7243A-818C-5A4C-B350-DEF0CAE995D9}"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746E75-2125-7A49-A5F1-40672220EBB5}" type="slidenum">
              <a:rPr lang="en-US" smtClean="0"/>
              <a:pPr/>
              <a:t>‹#›</a:t>
            </a:fld>
            <a:endParaRPr lang="en-US"/>
          </a:p>
        </p:txBody>
      </p:sp>
    </p:spTree>
    <p:extLst>
      <p:ext uri="{BB962C8B-B14F-4D97-AF65-F5344CB8AC3E}">
        <p14:creationId xmlns:p14="http://schemas.microsoft.com/office/powerpoint/2010/main" val="3064929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E7243A-818C-5A4C-B350-DEF0CAE995D9}"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746E75-2125-7A49-A5F1-40672220EBB5}" type="slidenum">
              <a:rPr lang="en-US" smtClean="0"/>
              <a:pPr/>
              <a:t>‹#›</a:t>
            </a:fld>
            <a:endParaRPr lang="en-US"/>
          </a:p>
        </p:txBody>
      </p:sp>
    </p:spTree>
    <p:extLst>
      <p:ext uri="{BB962C8B-B14F-4D97-AF65-F5344CB8AC3E}">
        <p14:creationId xmlns:p14="http://schemas.microsoft.com/office/powerpoint/2010/main" val="2996513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E7243A-818C-5A4C-B350-DEF0CAE995D9}"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746E75-2125-7A49-A5F1-40672220EBB5}" type="slidenum">
              <a:rPr lang="en-US" smtClean="0"/>
              <a:pPr/>
              <a:t>‹#›</a:t>
            </a:fld>
            <a:endParaRPr lang="en-US"/>
          </a:p>
        </p:txBody>
      </p:sp>
    </p:spTree>
    <p:extLst>
      <p:ext uri="{BB962C8B-B14F-4D97-AF65-F5344CB8AC3E}">
        <p14:creationId xmlns:p14="http://schemas.microsoft.com/office/powerpoint/2010/main" val="3555574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E7243A-818C-5A4C-B350-DEF0CAE995D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746E75-2125-7A49-A5F1-40672220EBB5}" type="slidenum">
              <a:rPr lang="en-US" smtClean="0"/>
              <a:pPr/>
              <a:t>‹#›</a:t>
            </a:fld>
            <a:endParaRPr lang="en-US"/>
          </a:p>
        </p:txBody>
      </p:sp>
    </p:spTree>
    <p:extLst>
      <p:ext uri="{BB962C8B-B14F-4D97-AF65-F5344CB8AC3E}">
        <p14:creationId xmlns:p14="http://schemas.microsoft.com/office/powerpoint/2010/main" val="3031285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E7243A-818C-5A4C-B350-DEF0CAE995D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746E75-2125-7A49-A5F1-40672220EBB5}" type="slidenum">
              <a:rPr lang="en-US" smtClean="0"/>
              <a:pPr/>
              <a:t>‹#›</a:t>
            </a:fld>
            <a:endParaRPr lang="en-US"/>
          </a:p>
        </p:txBody>
      </p:sp>
    </p:spTree>
    <p:extLst>
      <p:ext uri="{BB962C8B-B14F-4D97-AF65-F5344CB8AC3E}">
        <p14:creationId xmlns:p14="http://schemas.microsoft.com/office/powerpoint/2010/main" val="3582487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E7243A-818C-5A4C-B350-DEF0CAE995D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pPr/>
              <a:t>‹#›</a:t>
            </a:fld>
            <a:endParaRPr lang="en-US"/>
          </a:p>
        </p:txBody>
      </p:sp>
    </p:spTree>
    <p:extLst>
      <p:ext uri="{BB962C8B-B14F-4D97-AF65-F5344CB8AC3E}">
        <p14:creationId xmlns:p14="http://schemas.microsoft.com/office/powerpoint/2010/main" val="917021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E7243A-818C-5A4C-B350-DEF0CAE995D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pPr/>
              <a:t>‹#›</a:t>
            </a:fld>
            <a:endParaRPr lang="en-US"/>
          </a:p>
        </p:txBody>
      </p:sp>
    </p:spTree>
    <p:extLst>
      <p:ext uri="{BB962C8B-B14F-4D97-AF65-F5344CB8AC3E}">
        <p14:creationId xmlns:p14="http://schemas.microsoft.com/office/powerpoint/2010/main" val="155858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E7243A-818C-5A4C-B350-DEF0CAE995D9}"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746E75-2125-7A49-A5F1-40672220EBB5}" type="slidenum">
              <a:rPr lang="en-US" smtClean="0"/>
              <a:pPr/>
              <a:t>‹#›</a:t>
            </a:fld>
            <a:endParaRPr lang="en-US"/>
          </a:p>
        </p:txBody>
      </p:sp>
    </p:spTree>
    <p:extLst>
      <p:ext uri="{BB962C8B-B14F-4D97-AF65-F5344CB8AC3E}">
        <p14:creationId xmlns:p14="http://schemas.microsoft.com/office/powerpoint/2010/main" val="1320176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mailto:sdillard@enterprisecityschools.net"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6.emf"/></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enterpriseschools.net/departments/child-nutrition/wellness-policy"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Background Rectangle&#10;"/>
          <p:cNvSpPr/>
          <p:nvPr/>
        </p:nvSpPr>
        <p:spPr>
          <a:xfrm>
            <a:off x="-7471" y="5181601"/>
            <a:ext cx="9151471" cy="1676400"/>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9"/>
          <p:cNvSpPr>
            <a:spLocks noGrp="1"/>
          </p:cNvSpPr>
          <p:nvPr>
            <p:ph type="title"/>
          </p:nvPr>
        </p:nvSpPr>
        <p:spPr>
          <a:xfrm>
            <a:off x="449730" y="5573036"/>
            <a:ext cx="8229600" cy="1143000"/>
          </a:xfrm>
        </p:spPr>
        <p:txBody>
          <a:bodyPr anchor="t" anchorCtr="0">
            <a:normAutofit fontScale="90000"/>
          </a:bodyPr>
          <a:lstStyle/>
          <a:p>
            <a:r>
              <a:rPr lang="en-US" sz="7300" baseline="30000" dirty="0">
                <a:solidFill>
                  <a:schemeClr val="bg1"/>
                </a:solidFill>
                <a:latin typeface="+mn-lt"/>
                <a:ea typeface="+mn-ea"/>
                <a:cs typeface="+mn-cs"/>
              </a:rPr>
              <a:t>Our School Wellness Policy: </a:t>
            </a:r>
            <a:br>
              <a:rPr lang="en-US" sz="7300" baseline="30000" dirty="0">
                <a:solidFill>
                  <a:schemeClr val="bg1"/>
                </a:solidFill>
                <a:latin typeface="+mn-lt"/>
                <a:ea typeface="+mn-ea"/>
                <a:cs typeface="+mn-cs"/>
              </a:rPr>
            </a:br>
            <a:r>
              <a:rPr lang="en-US" sz="7300" baseline="30000" dirty="0">
                <a:solidFill>
                  <a:schemeClr val="bg1"/>
                </a:solidFill>
                <a:latin typeface="+mn-lt"/>
                <a:ea typeface="+mn-ea"/>
                <a:cs typeface="+mn-cs"/>
              </a:rPr>
              <a:t>What Parents Need To Know</a:t>
            </a:r>
            <a:br>
              <a:rPr lang="en-US" baseline="30000" dirty="0">
                <a:solidFill>
                  <a:schemeClr val="bg1"/>
                </a:solidFill>
              </a:rPr>
            </a:br>
            <a:endParaRPr lang="en-US" dirty="0"/>
          </a:p>
        </p:txBody>
      </p:sp>
      <p:pic>
        <p:nvPicPr>
          <p:cNvPr id="6" name="Picture 5" descr="Illustration of children in cafeterial eating healthy foods such as fruit and vegetables. Background graphic showing children playing basketball."/>
          <p:cNvPicPr>
            <a:picLocks noChangeAspect="1"/>
          </p:cNvPicPr>
          <p:nvPr/>
        </p:nvPicPr>
        <p:blipFill>
          <a:blip r:embed="rId3"/>
          <a:stretch>
            <a:fillRect/>
          </a:stretch>
        </p:blipFill>
        <p:spPr>
          <a:xfrm>
            <a:off x="-641211" y="-222194"/>
            <a:ext cx="9946391" cy="5486399"/>
          </a:xfrm>
          <a:prstGeom prst="rect">
            <a:avLst/>
          </a:prstGeom>
        </p:spPr>
      </p:pic>
      <p:cxnSp>
        <p:nvCxnSpPr>
          <p:cNvPr id="16" name="Straight Connector 15"/>
          <p:cNvCxnSpPr/>
          <p:nvPr/>
        </p:nvCxnSpPr>
        <p:spPr>
          <a:xfrm flipH="1" flipV="1">
            <a:off x="2971801" y="1723355"/>
            <a:ext cx="2571749" cy="12958"/>
          </a:xfrm>
          <a:prstGeom prst="line">
            <a:avLst/>
          </a:prstGeom>
          <a:ln w="38100" cmpd="sng">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018118" y="599746"/>
            <a:ext cx="2472765" cy="369332"/>
          </a:xfrm>
          <a:prstGeom prst="rect">
            <a:avLst/>
          </a:prstGeom>
          <a:noFill/>
        </p:spPr>
        <p:txBody>
          <a:bodyPr wrap="square" rtlCol="0">
            <a:spAutoFit/>
          </a:bodyPr>
          <a:lstStyle/>
          <a:p>
            <a:pPr algn="ctr"/>
            <a:r>
              <a:rPr lang="en-US" dirty="0">
                <a:solidFill>
                  <a:srgbClr val="96206D"/>
                </a:solidFill>
                <a:latin typeface="Arial"/>
                <a:cs typeface="Arial"/>
              </a:rPr>
              <a:t>Be A</a:t>
            </a:r>
          </a:p>
        </p:txBody>
      </p:sp>
      <p:sp>
        <p:nvSpPr>
          <p:cNvPr id="9" name="TextBox 8"/>
          <p:cNvSpPr txBox="1"/>
          <p:nvPr/>
        </p:nvSpPr>
        <p:spPr>
          <a:xfrm>
            <a:off x="2876176" y="961608"/>
            <a:ext cx="2756648" cy="761747"/>
          </a:xfrm>
          <a:prstGeom prst="rect">
            <a:avLst/>
          </a:prstGeom>
          <a:noFill/>
        </p:spPr>
        <p:txBody>
          <a:bodyPr wrap="square" rtlCol="0">
            <a:spAutoFit/>
          </a:bodyPr>
          <a:lstStyle/>
          <a:p>
            <a:pPr algn="ctr">
              <a:lnSpc>
                <a:spcPct val="70000"/>
              </a:lnSpc>
            </a:pPr>
            <a:r>
              <a:rPr lang="en-US" sz="3000" dirty="0">
                <a:solidFill>
                  <a:srgbClr val="95206D"/>
                </a:solidFill>
              </a:rPr>
              <a:t>School Wellness</a:t>
            </a:r>
          </a:p>
          <a:p>
            <a:pPr algn="ctr">
              <a:lnSpc>
                <a:spcPct val="70000"/>
              </a:lnSpc>
            </a:pPr>
            <a:r>
              <a:rPr lang="en-US" sz="3000" dirty="0">
                <a:solidFill>
                  <a:srgbClr val="95206D"/>
                </a:solidFill>
              </a:rPr>
              <a:t>Champion</a:t>
            </a:r>
          </a:p>
        </p:txBody>
      </p:sp>
      <p:cxnSp>
        <p:nvCxnSpPr>
          <p:cNvPr id="11" name="Straight Connector 10"/>
          <p:cNvCxnSpPr/>
          <p:nvPr/>
        </p:nvCxnSpPr>
        <p:spPr>
          <a:xfrm flipH="1">
            <a:off x="2971801" y="784412"/>
            <a:ext cx="920004" cy="0"/>
          </a:xfrm>
          <a:prstGeom prst="line">
            <a:avLst/>
          </a:prstGeom>
          <a:ln w="38100" cmpd="sng">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4617197" y="784412"/>
            <a:ext cx="926353" cy="1"/>
          </a:xfrm>
          <a:prstGeom prst="line">
            <a:avLst/>
          </a:prstGeom>
          <a:ln w="38100" cmpd="sng">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854700" y="1479575"/>
            <a:ext cx="476250" cy="400110"/>
          </a:xfrm>
          <a:prstGeom prst="rect">
            <a:avLst/>
          </a:prstGeom>
          <a:noFill/>
        </p:spPr>
        <p:txBody>
          <a:bodyPr wrap="square" rtlCol="0">
            <a:spAutoFit/>
          </a:bodyPr>
          <a:lstStyle/>
          <a:p>
            <a:pPr algn="ctr"/>
            <a:r>
              <a:rPr lang="en-US" sz="1000" dirty="0"/>
              <a:t>Fresh Fruit</a:t>
            </a:r>
          </a:p>
        </p:txBody>
      </p:sp>
    </p:spTree>
    <p:extLst>
      <p:ext uri="{BB962C8B-B14F-4D97-AF65-F5344CB8AC3E}">
        <p14:creationId xmlns:p14="http://schemas.microsoft.com/office/powerpoint/2010/main" val="3430276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40695"/>
            <a:ext cx="9143999" cy="1470025"/>
          </a:xfrm>
        </p:spPr>
        <p:txBody>
          <a:bodyPr>
            <a:noAutofit/>
          </a:bodyPr>
          <a:lstStyle/>
          <a:p>
            <a:r>
              <a:rPr lang="en-US" sz="6000" baseline="30000" dirty="0">
                <a:solidFill>
                  <a:schemeClr val="bg1"/>
                </a:solidFill>
              </a:rPr>
              <a:t>Helping Kids Learn, Grow, and Be Healthy</a:t>
            </a:r>
            <a:endParaRPr lang="en-US" sz="6000" dirty="0"/>
          </a:p>
        </p:txBody>
      </p:sp>
      <p:sp>
        <p:nvSpPr>
          <p:cNvPr id="6" name="TextBox 5"/>
          <p:cNvSpPr txBox="1"/>
          <p:nvPr/>
        </p:nvSpPr>
        <p:spPr>
          <a:xfrm>
            <a:off x="528828" y="1629849"/>
            <a:ext cx="7873999" cy="4093428"/>
          </a:xfrm>
          <a:prstGeom prst="rect">
            <a:avLst/>
          </a:prstGeom>
          <a:noFill/>
        </p:spPr>
        <p:txBody>
          <a:bodyPr wrap="square" rtlCol="0">
            <a:spAutoFit/>
          </a:bodyPr>
          <a:lstStyle/>
          <a:p>
            <a:pPr marL="285750" lvl="0" indent="-285750" fontAlgn="base">
              <a:spcAft>
                <a:spcPts val="1200"/>
              </a:spcAft>
              <a:buClr>
                <a:srgbClr val="FF6600"/>
              </a:buClr>
              <a:buFont typeface="Wingdings" charset="2"/>
              <a:buChar char=""/>
            </a:pPr>
            <a:r>
              <a:rPr lang="en-US" sz="2000" dirty="0">
                <a:latin typeface="Verdana"/>
                <a:cs typeface="Verdana"/>
              </a:rPr>
              <a:t>Together, parents, school staff, and students can create </a:t>
            </a:r>
            <a:br>
              <a:rPr lang="en-US" sz="2000" dirty="0">
                <a:latin typeface="Verdana"/>
                <a:cs typeface="Verdana"/>
              </a:rPr>
            </a:br>
            <a:r>
              <a:rPr lang="en-US" sz="2000" dirty="0">
                <a:latin typeface="Verdana"/>
                <a:cs typeface="Verdana"/>
              </a:rPr>
              <a:t>a healthy school nutrition environment</a:t>
            </a:r>
          </a:p>
          <a:p>
            <a:pPr marL="285750" lvl="0" indent="-285750" fontAlgn="base">
              <a:spcAft>
                <a:spcPts val="1200"/>
              </a:spcAft>
              <a:buClr>
                <a:srgbClr val="FF6600"/>
              </a:buClr>
              <a:buFont typeface="Wingdings" charset="2"/>
              <a:buChar char=""/>
            </a:pPr>
            <a:r>
              <a:rPr lang="en-US" sz="2000" dirty="0">
                <a:latin typeface="Verdana"/>
                <a:cs typeface="Verdana"/>
              </a:rPr>
              <a:t>Better health = better learners</a:t>
            </a:r>
          </a:p>
          <a:p>
            <a:pPr marL="285750" lvl="0" indent="-285750" fontAlgn="base">
              <a:spcAft>
                <a:spcPts val="1200"/>
              </a:spcAft>
              <a:buClr>
                <a:srgbClr val="FF6600"/>
              </a:buClr>
              <a:buFont typeface="Wingdings" charset="2"/>
              <a:buChar char=""/>
            </a:pPr>
            <a:r>
              <a:rPr lang="en-US" sz="2000" dirty="0">
                <a:latin typeface="Verdana"/>
                <a:cs typeface="Verdana"/>
              </a:rPr>
              <a:t>Kids with healthier eating patterns and </a:t>
            </a:r>
            <a:br>
              <a:rPr lang="en-US" sz="2000" dirty="0">
                <a:latin typeface="Verdana"/>
                <a:cs typeface="Verdana"/>
              </a:rPr>
            </a:br>
            <a:r>
              <a:rPr lang="en-US" sz="2000" dirty="0">
                <a:latin typeface="Verdana"/>
                <a:cs typeface="Verdana"/>
              </a:rPr>
              <a:t>enough physical activity tend to:</a:t>
            </a:r>
          </a:p>
          <a:p>
            <a:pPr marL="557784" lvl="0" indent="-285750" fontAlgn="base">
              <a:spcAft>
                <a:spcPts val="1200"/>
              </a:spcAft>
              <a:buClr>
                <a:srgbClr val="61AA69"/>
              </a:buClr>
              <a:buFont typeface="Wingdings" charset="2"/>
              <a:buChar char=""/>
            </a:pPr>
            <a:r>
              <a:rPr lang="en-US" sz="2000" dirty="0">
                <a:latin typeface="Verdana"/>
                <a:cs typeface="Verdana"/>
              </a:rPr>
              <a:t>Have better grades </a:t>
            </a:r>
          </a:p>
          <a:p>
            <a:pPr marL="557784" indent="-285750" fontAlgn="base">
              <a:spcAft>
                <a:spcPts val="1200"/>
              </a:spcAft>
              <a:buClr>
                <a:srgbClr val="61AA69"/>
              </a:buClr>
              <a:buFont typeface="Wingdings" charset="2"/>
              <a:buChar char=""/>
            </a:pPr>
            <a:r>
              <a:rPr lang="en-US" sz="2000" dirty="0">
                <a:latin typeface="Verdana"/>
                <a:cs typeface="Verdana"/>
              </a:rPr>
              <a:t>Remember what was </a:t>
            </a:r>
            <a:br>
              <a:rPr lang="en-US" sz="2000" dirty="0">
                <a:latin typeface="Verdana"/>
                <a:cs typeface="Verdana"/>
              </a:rPr>
            </a:br>
            <a:r>
              <a:rPr lang="en-US" sz="2000" dirty="0">
                <a:latin typeface="Verdana"/>
                <a:cs typeface="Verdana"/>
              </a:rPr>
              <a:t>taught in class</a:t>
            </a:r>
          </a:p>
          <a:p>
            <a:pPr marL="557784" indent="-285750" fontAlgn="base">
              <a:spcAft>
                <a:spcPts val="1200"/>
              </a:spcAft>
              <a:buClr>
                <a:srgbClr val="61AA69"/>
              </a:buClr>
              <a:buFont typeface="Wingdings" charset="2"/>
              <a:buChar char=""/>
            </a:pPr>
            <a:r>
              <a:rPr lang="en-US" sz="2000" dirty="0">
                <a:latin typeface="Verdana"/>
                <a:cs typeface="Verdana"/>
              </a:rPr>
              <a:t>Behave better in class</a:t>
            </a:r>
          </a:p>
          <a:p>
            <a:pPr marL="557784" indent="-285750" fontAlgn="base">
              <a:spcAft>
                <a:spcPts val="1200"/>
              </a:spcAft>
              <a:buClr>
                <a:srgbClr val="61AA69"/>
              </a:buClr>
              <a:buFont typeface="Wingdings" charset="2"/>
              <a:buChar char=""/>
            </a:pPr>
            <a:r>
              <a:rPr lang="en-US" sz="2000" dirty="0">
                <a:latin typeface="Verdana"/>
                <a:cs typeface="Verdana"/>
              </a:rPr>
              <a:t>Miss less school time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3296264"/>
            <a:ext cx="3670300" cy="3429000"/>
          </a:xfrm>
          <a:prstGeom prst="rect">
            <a:avLst/>
          </a:prstGeom>
        </p:spPr>
      </p:pic>
    </p:spTree>
    <p:extLst>
      <p:ext uri="{BB962C8B-B14F-4D97-AF65-F5344CB8AC3E}">
        <p14:creationId xmlns:p14="http://schemas.microsoft.com/office/powerpoint/2010/main" val="110023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457200" y="6430"/>
            <a:ext cx="8229600" cy="1143000"/>
          </a:xfrm>
        </p:spPr>
        <p:txBody>
          <a:bodyPr>
            <a:normAutofit/>
          </a:bodyPr>
          <a:lstStyle/>
          <a:p>
            <a:r>
              <a:rPr lang="en-US" sz="4000" dirty="0">
                <a:solidFill>
                  <a:schemeClr val="bg1"/>
                </a:solidFill>
              </a:rPr>
              <a:t>School Wellness Policy</a:t>
            </a:r>
          </a:p>
        </p:txBody>
      </p:sp>
      <p:sp>
        <p:nvSpPr>
          <p:cNvPr id="4" name="TextBox 3"/>
          <p:cNvSpPr txBox="1"/>
          <p:nvPr/>
        </p:nvSpPr>
        <p:spPr>
          <a:xfrm>
            <a:off x="0" y="1425417"/>
            <a:ext cx="9144000" cy="784830"/>
          </a:xfrm>
          <a:prstGeom prst="rect">
            <a:avLst/>
          </a:prstGeom>
          <a:noFill/>
        </p:spPr>
        <p:txBody>
          <a:bodyPr wrap="square" rtlCol="0">
            <a:spAutoFit/>
          </a:bodyPr>
          <a:lstStyle/>
          <a:p>
            <a:pPr lvl="0" algn="ctr" fontAlgn="base">
              <a:spcAft>
                <a:spcPts val="600"/>
              </a:spcAft>
              <a:buClr>
                <a:srgbClr val="FF6600"/>
              </a:buClr>
            </a:pPr>
            <a:r>
              <a:rPr lang="en-US" sz="2000" dirty="0">
                <a:latin typeface="Verdana"/>
                <a:cs typeface="Verdana"/>
              </a:rPr>
              <a:t>A wellness policy helps create a healthy school environment. </a:t>
            </a:r>
          </a:p>
          <a:p>
            <a:pPr lvl="0" algn="ctr" fontAlgn="base">
              <a:spcAft>
                <a:spcPts val="600"/>
              </a:spcAft>
              <a:buClr>
                <a:srgbClr val="FF6600"/>
              </a:buClr>
            </a:pPr>
            <a:r>
              <a:rPr lang="en-US" sz="2000" dirty="0">
                <a:latin typeface="Verdana"/>
                <a:cs typeface="Verdana"/>
              </a:rPr>
              <a:t>Our wellness policy talks about:</a:t>
            </a:r>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85" y="3009900"/>
            <a:ext cx="946222" cy="1860550"/>
          </a:xfrm>
          <a:prstGeom prst="rect">
            <a:avLst/>
          </a:prstGeom>
        </p:spPr>
      </p:pic>
      <p:pic>
        <p:nvPicPr>
          <p:cNvPr id="30" name="Picture 29"/>
          <p:cNvPicPr>
            <a:picLocks noChangeAspect="1"/>
          </p:cNvPicPr>
          <p:nvPr/>
        </p:nvPicPr>
        <p:blipFill>
          <a:blip r:embed="rId4"/>
          <a:stretch>
            <a:fillRect/>
          </a:stretch>
        </p:blipFill>
        <p:spPr>
          <a:xfrm>
            <a:off x="60435" y="5368380"/>
            <a:ext cx="992916" cy="1459736"/>
          </a:xfrm>
          <a:prstGeom prst="rect">
            <a:avLst/>
          </a:prstGeom>
        </p:spPr>
      </p:pic>
      <p:sp>
        <p:nvSpPr>
          <p:cNvPr id="6" name="Rectangle 5"/>
          <p:cNvSpPr/>
          <p:nvPr/>
        </p:nvSpPr>
        <p:spPr>
          <a:xfrm>
            <a:off x="944880" y="2732038"/>
            <a:ext cx="2902473" cy="3554819"/>
          </a:xfrm>
          <a:prstGeom prst="rect">
            <a:avLst/>
          </a:prstGeom>
        </p:spPr>
        <p:txBody>
          <a:bodyPr wrap="square" numCol="1">
            <a:spAutoFit/>
          </a:bodyPr>
          <a:lstStyle/>
          <a:p>
            <a:pPr marL="285750" indent="-285750">
              <a:spcAft>
                <a:spcPts val="5400"/>
              </a:spcAft>
              <a:buClr>
                <a:srgbClr val="FF6600"/>
              </a:buClr>
              <a:buSzPct val="95000"/>
              <a:buFont typeface="Wingdings" charset="2"/>
              <a:buChar char=""/>
            </a:pPr>
            <a:r>
              <a:rPr lang="en-US" dirty="0">
                <a:latin typeface="Verdana"/>
                <a:cs typeface="Verdana"/>
              </a:rPr>
              <a:t>Nutrition education</a:t>
            </a:r>
          </a:p>
          <a:p>
            <a:pPr marL="285750" indent="-285750">
              <a:spcAft>
                <a:spcPts val="5400"/>
              </a:spcAft>
              <a:buClr>
                <a:srgbClr val="FF6600"/>
              </a:buClr>
              <a:buSzPct val="95000"/>
              <a:buFont typeface="Wingdings" charset="2"/>
              <a:buChar char=""/>
            </a:pPr>
            <a:r>
              <a:rPr lang="en-US" dirty="0">
                <a:latin typeface="Verdana"/>
                <a:cs typeface="Verdana"/>
              </a:rPr>
              <a:t>Physical activity</a:t>
            </a:r>
          </a:p>
          <a:p>
            <a:pPr marL="285750" indent="-285750">
              <a:spcAft>
                <a:spcPts val="5400"/>
              </a:spcAft>
              <a:buClr>
                <a:srgbClr val="FF6600"/>
              </a:buClr>
              <a:buSzPct val="95000"/>
              <a:buFont typeface="Wingdings" charset="2"/>
              <a:buChar char=""/>
            </a:pPr>
            <a:r>
              <a:rPr lang="en-US" dirty="0">
                <a:latin typeface="Verdana"/>
                <a:cs typeface="Verdana"/>
              </a:rPr>
              <a:t>Foods and drinks sold to students</a:t>
            </a:r>
          </a:p>
          <a:p>
            <a:pPr marL="285750" indent="-285750">
              <a:spcAft>
                <a:spcPts val="5400"/>
              </a:spcAft>
              <a:buClr>
                <a:srgbClr val="FF6600"/>
              </a:buClr>
              <a:buSzPct val="95000"/>
              <a:buFont typeface="Wingdings" charset="2"/>
              <a:buChar char=""/>
            </a:pPr>
            <a:r>
              <a:rPr lang="en-US" dirty="0">
                <a:latin typeface="Verdana"/>
                <a:cs typeface="Verdana"/>
              </a:rPr>
              <a:t>Nutrition promotion</a:t>
            </a:r>
          </a:p>
        </p:txBody>
      </p:sp>
      <p:pic>
        <p:nvPicPr>
          <p:cNvPr id="15" name="Picture 14"/>
          <p:cNvPicPr>
            <a:picLocks noChangeAspect="1"/>
          </p:cNvPicPr>
          <p:nvPr/>
        </p:nvPicPr>
        <p:blipFill>
          <a:blip r:embed="rId5"/>
          <a:stretch>
            <a:fillRect/>
          </a:stretch>
        </p:blipFill>
        <p:spPr>
          <a:xfrm>
            <a:off x="3492501" y="2298701"/>
            <a:ext cx="1094428" cy="1152711"/>
          </a:xfrm>
          <a:prstGeom prst="rect">
            <a:avLst/>
          </a:prstGeom>
        </p:spPr>
      </p:pic>
      <p:pic>
        <p:nvPicPr>
          <p:cNvPr id="14" name="ParentPP_slide8b.ep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43779" y="4003386"/>
            <a:ext cx="1035747" cy="1758815"/>
          </a:xfrm>
          <a:prstGeom prst="rect">
            <a:avLst/>
          </a:prstGeom>
        </p:spPr>
      </p:pic>
      <p:sp>
        <p:nvSpPr>
          <p:cNvPr id="7" name="Rectangle 6"/>
          <p:cNvSpPr/>
          <p:nvPr/>
        </p:nvSpPr>
        <p:spPr>
          <a:xfrm>
            <a:off x="4586928" y="2732038"/>
            <a:ext cx="4061771" cy="3139321"/>
          </a:xfrm>
          <a:prstGeom prst="rect">
            <a:avLst/>
          </a:prstGeom>
        </p:spPr>
        <p:txBody>
          <a:bodyPr wrap="square" numCol="1">
            <a:spAutoFit/>
          </a:bodyPr>
          <a:lstStyle/>
          <a:p>
            <a:pPr marL="285750" indent="-285750">
              <a:spcAft>
                <a:spcPts val="5400"/>
              </a:spcAft>
              <a:buClr>
                <a:srgbClr val="FF6600"/>
              </a:buClr>
              <a:buSzPct val="95000"/>
              <a:buFont typeface="Wingdings" charset="2"/>
              <a:buChar char=""/>
            </a:pPr>
            <a:r>
              <a:rPr lang="en-US" dirty="0">
                <a:latin typeface="Verdana"/>
                <a:cs typeface="Verdana"/>
              </a:rPr>
              <a:t>Food and beverages, not sold, but provided to students </a:t>
            </a:r>
          </a:p>
          <a:p>
            <a:pPr marL="285750" indent="-285750">
              <a:spcAft>
                <a:spcPts val="5400"/>
              </a:spcAft>
              <a:buClr>
                <a:srgbClr val="FF6600"/>
              </a:buClr>
              <a:buSzPct val="95000"/>
              <a:buFont typeface="Wingdings" charset="2"/>
              <a:buChar char=""/>
            </a:pPr>
            <a:r>
              <a:rPr lang="en-US" dirty="0">
                <a:latin typeface="Verdana"/>
                <a:cs typeface="Verdana"/>
              </a:rPr>
              <a:t>Food and beverage </a:t>
            </a:r>
            <a:br>
              <a:rPr lang="en-US" dirty="0">
                <a:latin typeface="Verdana"/>
                <a:cs typeface="Verdana"/>
              </a:rPr>
            </a:br>
            <a:r>
              <a:rPr lang="en-US" dirty="0">
                <a:latin typeface="Verdana"/>
                <a:cs typeface="Verdana"/>
              </a:rPr>
              <a:t>marketing</a:t>
            </a:r>
          </a:p>
          <a:p>
            <a:pPr marL="285750" indent="-285750">
              <a:spcAft>
                <a:spcPts val="5400"/>
              </a:spcAft>
              <a:buClr>
                <a:srgbClr val="FF6600"/>
              </a:buClr>
              <a:buSzPct val="95000"/>
              <a:buFont typeface="Wingdings" charset="2"/>
              <a:buChar char=""/>
            </a:pPr>
            <a:r>
              <a:rPr lang="en-US" dirty="0">
                <a:latin typeface="Verdana"/>
                <a:cs typeface="Verdana"/>
              </a:rPr>
              <a:t>Informing the community, leadership, and more</a:t>
            </a:r>
          </a:p>
        </p:txBody>
      </p:sp>
      <p:pic>
        <p:nvPicPr>
          <p:cNvPr id="28" name="Picture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52354" y="2233783"/>
            <a:ext cx="919608" cy="1217629"/>
          </a:xfrm>
          <a:prstGeom prst="rect">
            <a:avLst/>
          </a:prstGeom>
        </p:spPr>
      </p:pic>
      <p:pic>
        <p:nvPicPr>
          <p:cNvPr id="23" name="Picture 22"/>
          <p:cNvPicPr>
            <a:picLocks noChangeAspect="1"/>
          </p:cNvPicPr>
          <p:nvPr/>
        </p:nvPicPr>
        <p:blipFill>
          <a:blip r:embed="rId8"/>
          <a:stretch>
            <a:fillRect/>
          </a:stretch>
        </p:blipFill>
        <p:spPr>
          <a:xfrm>
            <a:off x="7086599" y="5889434"/>
            <a:ext cx="1685363" cy="811648"/>
          </a:xfrm>
          <a:prstGeom prst="rect">
            <a:avLst/>
          </a:prstGeom>
        </p:spPr>
      </p:pic>
    </p:spTree>
    <p:extLst>
      <p:ext uri="{BB962C8B-B14F-4D97-AF65-F5344CB8AC3E}">
        <p14:creationId xmlns:p14="http://schemas.microsoft.com/office/powerpoint/2010/main" val="3714767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5638"/>
            <a:ext cx="8229600" cy="1143000"/>
          </a:xfrm>
        </p:spPr>
        <p:txBody>
          <a:bodyPr>
            <a:normAutofit/>
          </a:bodyPr>
          <a:lstStyle/>
          <a:p>
            <a:r>
              <a:rPr lang="en-US" sz="4000" dirty="0">
                <a:solidFill>
                  <a:schemeClr val="bg1"/>
                </a:solidFill>
              </a:rPr>
              <a:t>Our Wellness Policy</a:t>
            </a:r>
          </a:p>
        </p:txBody>
      </p:sp>
      <p:sp>
        <p:nvSpPr>
          <p:cNvPr id="6" name="TextBox 5"/>
          <p:cNvSpPr txBox="1"/>
          <p:nvPr/>
        </p:nvSpPr>
        <p:spPr>
          <a:xfrm>
            <a:off x="236220" y="1476217"/>
            <a:ext cx="6004560" cy="1015663"/>
          </a:xfrm>
          <a:prstGeom prst="rect">
            <a:avLst/>
          </a:prstGeom>
          <a:noFill/>
        </p:spPr>
        <p:txBody>
          <a:bodyPr wrap="square" rtlCol="0">
            <a:spAutoFit/>
          </a:bodyPr>
          <a:lstStyle/>
          <a:p>
            <a:pPr marL="342900" lvl="0" indent="-342900" fontAlgn="base">
              <a:spcAft>
                <a:spcPts val="2400"/>
              </a:spcAft>
              <a:buClr>
                <a:srgbClr val="FF6600"/>
              </a:buClr>
              <a:buFont typeface="Arial"/>
              <a:buChar char="•"/>
            </a:pPr>
            <a:r>
              <a:rPr lang="en-US" sz="2000" dirty="0">
                <a:latin typeface="Verdana"/>
                <a:cs typeface="Verdana"/>
              </a:rPr>
              <a:t>Learn more! Read the full policy at: </a:t>
            </a:r>
            <a:br>
              <a:rPr lang="en-US" sz="2000" dirty="0">
                <a:latin typeface="Verdana"/>
                <a:cs typeface="Verdana"/>
              </a:rPr>
            </a:br>
            <a:r>
              <a:rPr lang="en-US" sz="2000" dirty="0">
                <a:solidFill>
                  <a:srgbClr val="FF0080"/>
                </a:solidFill>
                <a:latin typeface="Verdana"/>
                <a:cs typeface="Verdana"/>
              </a:rPr>
              <a:t>https://www.enterpriseschools.net/departments/child-nutrition/wellness-policy</a:t>
            </a:r>
          </a:p>
        </p:txBody>
      </p:sp>
      <p:sp>
        <p:nvSpPr>
          <p:cNvPr id="10" name="Rectangle 9"/>
          <p:cNvSpPr/>
          <p:nvPr/>
        </p:nvSpPr>
        <p:spPr>
          <a:xfrm>
            <a:off x="3238500" y="6116588"/>
            <a:ext cx="3682999" cy="192221"/>
          </a:xfrm>
          <a:prstGeom prst="rect">
            <a:avLst/>
          </a:prstGeom>
          <a:solidFill>
            <a:srgbClr val="80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arentPP_slide4.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0393" y="3314700"/>
            <a:ext cx="6424300" cy="3543300"/>
          </a:xfrm>
          <a:prstGeom prst="rect">
            <a:avLst/>
          </a:prstGeom>
        </p:spPr>
      </p:pic>
      <p:sp>
        <p:nvSpPr>
          <p:cNvPr id="8" name="TextBox 7"/>
          <p:cNvSpPr txBox="1"/>
          <p:nvPr/>
        </p:nvSpPr>
        <p:spPr>
          <a:xfrm>
            <a:off x="4358232" y="4415476"/>
            <a:ext cx="1633839" cy="923330"/>
          </a:xfrm>
          <a:prstGeom prst="rect">
            <a:avLst/>
          </a:prstGeom>
          <a:noFill/>
        </p:spPr>
        <p:txBody>
          <a:bodyPr wrap="square" rtlCol="0">
            <a:spAutoFit/>
          </a:bodyPr>
          <a:lstStyle/>
          <a:p>
            <a:pPr algn="ctr"/>
            <a:r>
              <a:rPr lang="en-US" dirty="0"/>
              <a:t>School</a:t>
            </a:r>
            <a:br>
              <a:rPr lang="en-US" dirty="0"/>
            </a:br>
            <a:r>
              <a:rPr lang="en-US" dirty="0"/>
              <a:t>Wellness Policy </a:t>
            </a:r>
          </a:p>
        </p:txBody>
      </p:sp>
    </p:spTree>
    <p:extLst>
      <p:ext uri="{BB962C8B-B14F-4D97-AF65-F5344CB8AC3E}">
        <p14:creationId xmlns:p14="http://schemas.microsoft.com/office/powerpoint/2010/main" val="3057474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457200" y="-9134"/>
            <a:ext cx="8229600" cy="1143000"/>
          </a:xfrm>
        </p:spPr>
        <p:txBody>
          <a:bodyPr>
            <a:normAutofit/>
          </a:bodyPr>
          <a:lstStyle/>
          <a:p>
            <a:r>
              <a:rPr lang="en-US" sz="4000" dirty="0">
                <a:solidFill>
                  <a:schemeClr val="bg1"/>
                </a:solidFill>
              </a:rPr>
              <a:t>Importance of Nutrition Education</a:t>
            </a:r>
          </a:p>
        </p:txBody>
      </p:sp>
      <p:sp>
        <p:nvSpPr>
          <p:cNvPr id="4" name="TextBox 3"/>
          <p:cNvSpPr txBox="1"/>
          <p:nvPr/>
        </p:nvSpPr>
        <p:spPr>
          <a:xfrm>
            <a:off x="629920" y="1583305"/>
            <a:ext cx="5006134" cy="3785652"/>
          </a:xfrm>
          <a:prstGeom prst="rect">
            <a:avLst/>
          </a:prstGeom>
          <a:noFill/>
        </p:spPr>
        <p:txBody>
          <a:bodyPr wrap="square" rtlCol="0">
            <a:spAutoFit/>
          </a:bodyPr>
          <a:lstStyle/>
          <a:p>
            <a:pPr marL="342900" lvl="0" indent="-342900" fontAlgn="base">
              <a:spcAft>
                <a:spcPts val="1800"/>
              </a:spcAft>
              <a:buClr>
                <a:srgbClr val="FF6600"/>
              </a:buClr>
              <a:buSzPct val="75000"/>
              <a:buFont typeface="Wingdings" charset="2"/>
              <a:buChar char=""/>
            </a:pPr>
            <a:r>
              <a:rPr lang="en-US" sz="2000" dirty="0">
                <a:latin typeface="Verdana"/>
                <a:cs typeface="Verdana"/>
              </a:rPr>
              <a:t>Gives students the knowledge, skills, and confidence to make healthy eating choices.</a:t>
            </a:r>
          </a:p>
          <a:p>
            <a:pPr marL="342900" indent="-342900" fontAlgn="base">
              <a:spcAft>
                <a:spcPts val="1800"/>
              </a:spcAft>
              <a:buClr>
                <a:srgbClr val="FF6600"/>
              </a:buClr>
              <a:buSzPct val="75000"/>
              <a:buFont typeface="Wingdings" charset="2"/>
              <a:buChar char=""/>
            </a:pPr>
            <a:r>
              <a:rPr lang="en-US" sz="2000" dirty="0">
                <a:latin typeface="Verdana"/>
                <a:cs typeface="Verdana"/>
              </a:rPr>
              <a:t>Nutrition education may include: </a:t>
            </a:r>
          </a:p>
          <a:p>
            <a:pPr marL="713232" lvl="0" indent="-342900" fontAlgn="base">
              <a:spcAft>
                <a:spcPts val="1800"/>
              </a:spcAft>
              <a:buClr>
                <a:srgbClr val="800080"/>
              </a:buClr>
              <a:buSzPct val="75000"/>
              <a:buFont typeface="Wingdings" charset="2"/>
              <a:buChar char="§"/>
            </a:pPr>
            <a:r>
              <a:rPr lang="en-US" sz="2000" dirty="0">
                <a:latin typeface="Verdana"/>
                <a:cs typeface="Verdana"/>
              </a:rPr>
              <a:t>teaching about healthy meal patterns</a:t>
            </a:r>
          </a:p>
          <a:p>
            <a:pPr marL="713232" lvl="0" indent="-342900" fontAlgn="base">
              <a:spcAft>
                <a:spcPts val="1800"/>
              </a:spcAft>
              <a:buClr>
                <a:srgbClr val="800080"/>
              </a:buClr>
              <a:buSzPct val="75000"/>
              <a:buFont typeface="Wingdings" charset="2"/>
              <a:buChar char="§"/>
            </a:pPr>
            <a:r>
              <a:rPr lang="en-US" sz="2000" dirty="0">
                <a:latin typeface="Verdana"/>
                <a:cs typeface="Verdana"/>
              </a:rPr>
              <a:t>reading Nutrition Facts labels</a:t>
            </a:r>
          </a:p>
          <a:p>
            <a:pPr marL="713232" lvl="0" indent="-342900" fontAlgn="base">
              <a:spcAft>
                <a:spcPts val="1800"/>
              </a:spcAft>
              <a:buClr>
                <a:srgbClr val="800080"/>
              </a:buClr>
              <a:buSzPct val="75000"/>
              <a:buFont typeface="Wingdings" charset="2"/>
              <a:buChar char="§"/>
            </a:pPr>
            <a:r>
              <a:rPr lang="en-US" sz="2000" dirty="0">
                <a:latin typeface="Verdana"/>
                <a:cs typeface="Verdana"/>
              </a:rPr>
              <a:t>identifying sources of added sugars, saturated fats</a:t>
            </a:r>
          </a:p>
        </p:txBody>
      </p:sp>
      <p:sp>
        <p:nvSpPr>
          <p:cNvPr id="7" name="Rounded Rectangle 6"/>
          <p:cNvSpPr/>
          <p:nvPr/>
        </p:nvSpPr>
        <p:spPr>
          <a:xfrm>
            <a:off x="1163848" y="5618790"/>
            <a:ext cx="6816305" cy="1187827"/>
          </a:xfrm>
          <a:prstGeom prst="roundRect">
            <a:avLst/>
          </a:prstGeom>
          <a:solidFill>
            <a:srgbClr val="9620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65068" y="5743026"/>
            <a:ext cx="7813864" cy="1200328"/>
          </a:xfrm>
          <a:prstGeom prst="rect">
            <a:avLst/>
          </a:prstGeom>
          <a:noFill/>
        </p:spPr>
        <p:txBody>
          <a:bodyPr wrap="square" rtlCol="0">
            <a:spAutoFit/>
          </a:bodyPr>
          <a:lstStyle/>
          <a:p>
            <a:pPr lvl="0" algn="ctr"/>
            <a:r>
              <a:rPr lang="en-US" sz="2400" dirty="0">
                <a:solidFill>
                  <a:schemeClr val="bg1"/>
                </a:solidFill>
                <a:cs typeface="Verdana"/>
              </a:rPr>
              <a:t>Get involved! Ask your teacher how you can </a:t>
            </a:r>
            <a:br>
              <a:rPr lang="en-US" sz="2400" dirty="0">
                <a:solidFill>
                  <a:schemeClr val="bg1"/>
                </a:solidFill>
                <a:cs typeface="Verdana"/>
              </a:rPr>
            </a:br>
            <a:r>
              <a:rPr lang="en-US" sz="2400" dirty="0">
                <a:solidFill>
                  <a:schemeClr val="bg1"/>
                </a:solidFill>
                <a:cs typeface="Verdana"/>
              </a:rPr>
              <a:t>support nutrition education in the classroom.</a:t>
            </a:r>
          </a:p>
          <a:p>
            <a:pPr algn="ctr"/>
            <a:endParaRPr lang="en-US" sz="2400" dirty="0">
              <a:solidFill>
                <a:schemeClr val="bg1"/>
              </a:solidFill>
            </a:endParaRPr>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94000" y="1583305"/>
            <a:ext cx="2148834" cy="1921895"/>
          </a:xfrm>
          <a:prstGeom prst="rect">
            <a:avLst/>
          </a:prstGeom>
        </p:spPr>
      </p:pic>
      <p:pic>
        <p:nvPicPr>
          <p:cNvPr id="5" name="Parent_PPT_sl5.eps" descr="/Users/mabelzorzano/Documents/FNS_SchoolWellness/Art/Parent_PPT_sl5.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36054" y="1551555"/>
            <a:ext cx="1398410" cy="4152854"/>
          </a:xfrm>
          <a:prstGeom prst="rect">
            <a:avLst/>
          </a:prstGeom>
        </p:spPr>
      </p:pic>
    </p:spTree>
    <p:extLst>
      <p:ext uri="{BB962C8B-B14F-4D97-AF65-F5344CB8AC3E}">
        <p14:creationId xmlns:p14="http://schemas.microsoft.com/office/powerpoint/2010/main" val="2423437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57199" y="529947"/>
            <a:ext cx="8229600" cy="1143000"/>
          </a:xfrm>
        </p:spPr>
        <p:txBody>
          <a:bodyPr>
            <a:normAutofit fontScale="90000"/>
          </a:bodyPr>
          <a:lstStyle/>
          <a:p>
            <a:r>
              <a:rPr lang="en-US" sz="6700" baseline="30000" dirty="0">
                <a:solidFill>
                  <a:schemeClr val="bg1"/>
                </a:solidFill>
              </a:rPr>
              <a:t>Physical Activity &amp; Physical Education</a:t>
            </a:r>
            <a:br>
              <a:rPr lang="en-US" baseline="30000" dirty="0">
                <a:solidFill>
                  <a:schemeClr val="bg1"/>
                </a:solidFill>
              </a:rPr>
            </a:br>
            <a:endParaRPr lang="en-US" dirty="0"/>
          </a:p>
        </p:txBody>
      </p:sp>
      <p:sp>
        <p:nvSpPr>
          <p:cNvPr id="4" name="TextBox 3"/>
          <p:cNvSpPr txBox="1"/>
          <p:nvPr/>
        </p:nvSpPr>
        <p:spPr>
          <a:xfrm>
            <a:off x="650240" y="1509714"/>
            <a:ext cx="7843520" cy="2400657"/>
          </a:xfrm>
          <a:prstGeom prst="rect">
            <a:avLst/>
          </a:prstGeom>
          <a:noFill/>
        </p:spPr>
        <p:txBody>
          <a:bodyPr wrap="square" rtlCol="0">
            <a:spAutoFit/>
          </a:bodyPr>
          <a:lstStyle/>
          <a:p>
            <a:pPr marL="342900" lvl="0" indent="-342900" fontAlgn="base">
              <a:spcAft>
                <a:spcPts val="1800"/>
              </a:spcAft>
              <a:buClr>
                <a:srgbClr val="FF6600"/>
              </a:buClr>
              <a:buSzPct val="75000"/>
              <a:buFont typeface="Wingdings" charset="2"/>
              <a:buChar char=""/>
            </a:pPr>
            <a:r>
              <a:rPr lang="en-US" sz="2000" dirty="0">
                <a:latin typeface="Verdana"/>
                <a:cs typeface="Verdana"/>
              </a:rPr>
              <a:t>We want kids to have the opportunity to be physically active at school. </a:t>
            </a:r>
          </a:p>
          <a:p>
            <a:pPr marL="342900" lvl="0" indent="-342900" fontAlgn="base">
              <a:spcAft>
                <a:spcPts val="1800"/>
              </a:spcAft>
              <a:buClr>
                <a:srgbClr val="FF6600"/>
              </a:buClr>
              <a:buSzPct val="75000"/>
              <a:buFont typeface="Wingdings" charset="2"/>
              <a:buChar char=""/>
            </a:pPr>
            <a:r>
              <a:rPr lang="en-US" sz="2000" dirty="0">
                <a:latin typeface="Verdana"/>
                <a:cs typeface="Verdana"/>
              </a:rPr>
              <a:t>Recommended physical activity for children and adolescents = 60 minutes or more each day. </a:t>
            </a:r>
          </a:p>
          <a:p>
            <a:pPr marL="342900" indent="-342900" fontAlgn="base">
              <a:spcAft>
                <a:spcPts val="1800"/>
              </a:spcAft>
              <a:buClr>
                <a:srgbClr val="FF6600"/>
              </a:buClr>
              <a:buSzPct val="75000"/>
              <a:buFont typeface="Wingdings" charset="2"/>
              <a:buChar char=""/>
            </a:pPr>
            <a:r>
              <a:rPr lang="en-US" sz="2000" b="1" dirty="0">
                <a:solidFill>
                  <a:srgbClr val="FF0080"/>
                </a:solidFill>
                <a:latin typeface="Verdana"/>
                <a:cs typeface="Verdana"/>
              </a:rPr>
              <a:t>Family Fun Runs, Elementary track meets, Wellness Wednesdays for faculty</a:t>
            </a:r>
          </a:p>
        </p:txBody>
      </p:sp>
      <p:pic>
        <p:nvPicPr>
          <p:cNvPr id="5" name="ParentPP_slide7.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834294"/>
            <a:ext cx="9143997" cy="3084285"/>
          </a:xfrm>
          <a:prstGeom prst="rect">
            <a:avLst/>
          </a:prstGeom>
        </p:spPr>
      </p:pic>
    </p:spTree>
    <p:extLst>
      <p:ext uri="{BB962C8B-B14F-4D97-AF65-F5344CB8AC3E}">
        <p14:creationId xmlns:p14="http://schemas.microsoft.com/office/powerpoint/2010/main" val="3008504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457200" y="133891"/>
            <a:ext cx="8229600" cy="1143000"/>
          </a:xfrm>
        </p:spPr>
        <p:txBody>
          <a:bodyPr>
            <a:normAutofit/>
          </a:bodyPr>
          <a:lstStyle/>
          <a:p>
            <a:r>
              <a:rPr lang="en-US" sz="6000" baseline="30000" dirty="0">
                <a:solidFill>
                  <a:schemeClr val="bg1"/>
                </a:solidFill>
              </a:rPr>
              <a:t>Our School Wellness Policy </a:t>
            </a:r>
            <a:endParaRPr lang="en-US" sz="6000" dirty="0"/>
          </a:p>
        </p:txBody>
      </p:sp>
      <p:sp>
        <p:nvSpPr>
          <p:cNvPr id="6" name="TextBox 5"/>
          <p:cNvSpPr txBox="1"/>
          <p:nvPr/>
        </p:nvSpPr>
        <p:spPr>
          <a:xfrm>
            <a:off x="406401" y="1495428"/>
            <a:ext cx="6070600" cy="2246769"/>
          </a:xfrm>
          <a:prstGeom prst="rect">
            <a:avLst/>
          </a:prstGeom>
          <a:noFill/>
        </p:spPr>
        <p:txBody>
          <a:bodyPr wrap="square" rtlCol="0">
            <a:spAutoFit/>
          </a:bodyPr>
          <a:lstStyle/>
          <a:p>
            <a:pPr marL="342900" lvl="0" indent="-342900" fontAlgn="base">
              <a:spcAft>
                <a:spcPts val="1200"/>
              </a:spcAft>
              <a:buClr>
                <a:srgbClr val="FF6600"/>
              </a:buClr>
              <a:buFont typeface="Arial"/>
              <a:buChar char="•"/>
            </a:pPr>
            <a:r>
              <a:rPr lang="en-US" sz="2000" dirty="0">
                <a:latin typeface="Verdana"/>
                <a:cs typeface="Verdana"/>
              </a:rPr>
              <a:t>Our wellness policy supports healthy school breakfasts and lunches.</a:t>
            </a:r>
          </a:p>
          <a:p>
            <a:pPr marL="342900" lvl="0" indent="-342900" fontAlgn="base">
              <a:spcAft>
                <a:spcPts val="1200"/>
              </a:spcAft>
              <a:buClr>
                <a:srgbClr val="FF6600"/>
              </a:buClr>
              <a:buFont typeface="Arial"/>
              <a:buChar char="•"/>
            </a:pPr>
            <a:r>
              <a:rPr lang="en-US" sz="2000" dirty="0">
                <a:latin typeface="Verdana"/>
                <a:cs typeface="Verdana"/>
              </a:rPr>
              <a:t>All other food and drinks sold in school during the school day must follow the Smart Snacks standards. </a:t>
            </a:r>
          </a:p>
          <a:p>
            <a:pPr marL="342900" lvl="0" indent="-342900" fontAlgn="base">
              <a:spcAft>
                <a:spcPts val="1200"/>
              </a:spcAft>
              <a:buClr>
                <a:srgbClr val="FF6600"/>
              </a:buClr>
              <a:buFont typeface="Arial"/>
              <a:buChar char="•"/>
            </a:pPr>
            <a:r>
              <a:rPr lang="en-US" sz="2000" dirty="0">
                <a:latin typeface="Verdana"/>
                <a:cs typeface="Verdana"/>
              </a:rPr>
              <a:t>Questions? Contact: </a:t>
            </a:r>
            <a:r>
              <a:rPr lang="en-US" sz="2000" b="1" dirty="0">
                <a:solidFill>
                  <a:srgbClr val="FF0080"/>
                </a:solidFill>
                <a:latin typeface="Verdana"/>
                <a:cs typeface="Verdana"/>
              </a:rPr>
              <a:t>334-347-7572</a:t>
            </a:r>
          </a:p>
        </p:txBody>
      </p:sp>
      <p:pic>
        <p:nvPicPr>
          <p:cNvPr id="12" name="ParentPP_slide8.eps" descr="Smart Snacks regulations standardize nutrition requirements to make sure all kids have access to healthy snacks that are consistent with the nutrition education they receive, and promote overall healthy eating habits.&#10;"/>
          <p:cNvPicPr>
            <a:picLocks noChangeAspect="1"/>
          </p:cNvPicPr>
          <p:nvPr/>
        </p:nvPicPr>
        <p:blipFill rotWithShape="1">
          <a:blip r:embed="rId3" cstate="screen">
            <a:extLst>
              <a:ext uri="{28A0092B-C50C-407E-A947-70E740481C1C}">
                <a14:useLocalDpi xmlns:a14="http://schemas.microsoft.com/office/drawing/2010/main"/>
              </a:ext>
            </a:extLst>
          </a:blip>
          <a:srcRect r="6921" b="11151"/>
          <a:stretch/>
        </p:blipFill>
        <p:spPr>
          <a:xfrm>
            <a:off x="791868" y="3532647"/>
            <a:ext cx="5544020" cy="3114322"/>
          </a:xfrm>
          <a:prstGeom prst="rect">
            <a:avLst/>
          </a:prstGeom>
        </p:spPr>
      </p:pic>
      <p:pic>
        <p:nvPicPr>
          <p:cNvPr id="5" name="ParentPP_slide8b.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7001" y="2732424"/>
            <a:ext cx="2433166" cy="4131791"/>
          </a:xfrm>
          <a:prstGeom prst="rect">
            <a:avLst/>
          </a:prstGeom>
        </p:spPr>
      </p:pic>
    </p:spTree>
    <p:extLst>
      <p:ext uri="{BB962C8B-B14F-4D97-AF65-F5344CB8AC3E}">
        <p14:creationId xmlns:p14="http://schemas.microsoft.com/office/powerpoint/2010/main" val="1332838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57200" y="-2747"/>
            <a:ext cx="8229600" cy="1143000"/>
          </a:xfrm>
        </p:spPr>
        <p:txBody>
          <a:bodyPr>
            <a:normAutofit/>
          </a:bodyPr>
          <a:lstStyle/>
          <a:p>
            <a:r>
              <a:rPr lang="en-US" sz="4000" dirty="0">
                <a:solidFill>
                  <a:schemeClr val="bg1"/>
                </a:solidFill>
              </a:rPr>
              <a:t>Other School-Based Activities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45324"/>
            <a:ext cx="9173881" cy="4326102"/>
          </a:xfrm>
          <a:prstGeom prst="rect">
            <a:avLst/>
          </a:prstGeom>
        </p:spPr>
      </p:pic>
      <p:sp>
        <p:nvSpPr>
          <p:cNvPr id="4" name="TextBox 3"/>
          <p:cNvSpPr txBox="1"/>
          <p:nvPr/>
        </p:nvSpPr>
        <p:spPr>
          <a:xfrm>
            <a:off x="348222" y="1402475"/>
            <a:ext cx="8795778" cy="1631216"/>
          </a:xfrm>
          <a:prstGeom prst="rect">
            <a:avLst/>
          </a:prstGeom>
          <a:noFill/>
        </p:spPr>
        <p:txBody>
          <a:bodyPr wrap="square" rtlCol="0">
            <a:spAutoFit/>
          </a:bodyPr>
          <a:lstStyle/>
          <a:p>
            <a:pPr lvl="0" fontAlgn="base">
              <a:spcAft>
                <a:spcPts val="1200"/>
              </a:spcAft>
              <a:buClr>
                <a:srgbClr val="FF6600"/>
              </a:buClr>
              <a:buSzPct val="75000"/>
            </a:pPr>
            <a:r>
              <a:rPr lang="en-US" sz="2000" dirty="0">
                <a:latin typeface="Verdana"/>
                <a:cs typeface="Verdana"/>
              </a:rPr>
              <a:t>Help implement our policy and promote wellness through other school-based activities, including:</a:t>
            </a:r>
          </a:p>
          <a:p>
            <a:pPr marL="347472" lvl="0" indent="-256032" fontAlgn="base">
              <a:spcAft>
                <a:spcPts val="1200"/>
              </a:spcAft>
              <a:buClr>
                <a:srgbClr val="008000"/>
              </a:buClr>
              <a:buSzPct val="75000"/>
              <a:buFont typeface="Wingdings" charset="2"/>
              <a:buChar char="§"/>
            </a:pPr>
            <a:r>
              <a:rPr lang="en-US" sz="2000" dirty="0">
                <a:latin typeface="Verdana"/>
                <a:cs typeface="Verdana"/>
              </a:rPr>
              <a:t>Connect with a local farmer and coordinate a field trip.</a:t>
            </a:r>
          </a:p>
          <a:p>
            <a:pPr marL="347472" indent="-256032" fontAlgn="base">
              <a:spcAft>
                <a:spcPts val="1200"/>
              </a:spcAft>
              <a:buClr>
                <a:srgbClr val="008000"/>
              </a:buClr>
              <a:buSzPct val="75000"/>
              <a:buFont typeface="Wingdings" charset="2"/>
              <a:buChar char="§"/>
            </a:pPr>
            <a:r>
              <a:rPr lang="en-US" sz="2000" dirty="0">
                <a:latin typeface="Verdana"/>
                <a:cs typeface="Verdana"/>
              </a:rPr>
              <a:t>Help plan a wellness event (School 5k, Fit Family Friday, etc.).</a:t>
            </a:r>
          </a:p>
        </p:txBody>
      </p:sp>
      <p:sp>
        <p:nvSpPr>
          <p:cNvPr id="10" name="TextBox 9"/>
          <p:cNvSpPr txBox="1"/>
          <p:nvPr/>
        </p:nvSpPr>
        <p:spPr>
          <a:xfrm>
            <a:off x="2201243" y="3892240"/>
            <a:ext cx="2637118" cy="1200329"/>
          </a:xfrm>
          <a:prstGeom prst="rect">
            <a:avLst/>
          </a:prstGeom>
          <a:noFill/>
        </p:spPr>
        <p:txBody>
          <a:bodyPr wrap="square" rtlCol="0">
            <a:spAutoFit/>
          </a:bodyPr>
          <a:lstStyle/>
          <a:p>
            <a:pPr lvl="0" algn="ctr"/>
            <a:r>
              <a:rPr lang="en-US" dirty="0">
                <a:solidFill>
                  <a:srgbClr val="FFFFFF"/>
                </a:solidFill>
              </a:rPr>
              <a:t>Get involved! </a:t>
            </a:r>
            <a:br>
              <a:rPr lang="en-US" dirty="0">
                <a:solidFill>
                  <a:srgbClr val="FFFFFF"/>
                </a:solidFill>
              </a:rPr>
            </a:br>
            <a:r>
              <a:rPr lang="en-US" dirty="0">
                <a:solidFill>
                  <a:srgbClr val="FFFFFF"/>
                </a:solidFill>
              </a:rPr>
              <a:t>Please contact</a:t>
            </a:r>
            <a:br>
              <a:rPr lang="en-US" dirty="0">
                <a:solidFill>
                  <a:srgbClr val="FFFFFF"/>
                </a:solidFill>
              </a:rPr>
            </a:br>
            <a:r>
              <a:rPr lang="en-US" dirty="0">
                <a:solidFill>
                  <a:srgbClr val="FF0080"/>
                </a:solidFill>
              </a:rPr>
              <a:t>Stephanie Dillard, CNP Supervisor</a:t>
            </a:r>
          </a:p>
        </p:txBody>
      </p:sp>
    </p:spTree>
    <p:extLst>
      <p:ext uri="{BB962C8B-B14F-4D97-AF65-F5344CB8AC3E}">
        <p14:creationId xmlns:p14="http://schemas.microsoft.com/office/powerpoint/2010/main" val="373369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3289"/>
            <a:ext cx="8229600" cy="1143000"/>
          </a:xfrm>
        </p:spPr>
        <p:txBody>
          <a:bodyPr>
            <a:normAutofit/>
          </a:bodyPr>
          <a:lstStyle/>
          <a:p>
            <a:r>
              <a:rPr lang="en-US" sz="4000" dirty="0">
                <a:solidFill>
                  <a:schemeClr val="bg1"/>
                </a:solidFill>
              </a:rPr>
              <a:t>Wellness Committee</a:t>
            </a:r>
          </a:p>
        </p:txBody>
      </p:sp>
      <p:sp>
        <p:nvSpPr>
          <p:cNvPr id="4" name="TextBox 3"/>
          <p:cNvSpPr txBox="1"/>
          <p:nvPr/>
        </p:nvSpPr>
        <p:spPr>
          <a:xfrm>
            <a:off x="384440" y="1387725"/>
            <a:ext cx="8407237" cy="1477328"/>
          </a:xfrm>
          <a:prstGeom prst="rect">
            <a:avLst/>
          </a:prstGeom>
          <a:noFill/>
        </p:spPr>
        <p:txBody>
          <a:bodyPr wrap="square" rtlCol="0">
            <a:spAutoFit/>
          </a:bodyPr>
          <a:lstStyle/>
          <a:p>
            <a:pPr marL="342900" lvl="0" indent="-342900" fontAlgn="base">
              <a:spcAft>
                <a:spcPts val="1200"/>
              </a:spcAft>
              <a:buClr>
                <a:srgbClr val="FF6600"/>
              </a:buClr>
              <a:buFont typeface="Arial"/>
              <a:buChar char="•"/>
            </a:pPr>
            <a:r>
              <a:rPr lang="en-US" sz="2000" dirty="0">
                <a:latin typeface="Verdana"/>
                <a:cs typeface="Verdana"/>
              </a:rPr>
              <a:t>Parents have the power — let your voice be heard! </a:t>
            </a:r>
          </a:p>
          <a:p>
            <a:pPr marL="342900" lvl="0" indent="-342900" fontAlgn="base">
              <a:spcAft>
                <a:spcPts val="1200"/>
              </a:spcAft>
              <a:buClr>
                <a:srgbClr val="FF6600"/>
              </a:buClr>
              <a:buFont typeface="Arial"/>
              <a:buChar char="•"/>
            </a:pPr>
            <a:r>
              <a:rPr lang="en-US" sz="2000" dirty="0">
                <a:latin typeface="Verdana"/>
                <a:cs typeface="Verdana"/>
              </a:rPr>
              <a:t>Join our Wellness Committee! Contact Stephanie Dillard at 334-347-7572 or </a:t>
            </a:r>
            <a:r>
              <a:rPr lang="en-US" sz="2000" dirty="0">
                <a:latin typeface="Verdana"/>
                <a:cs typeface="Verdana"/>
                <a:hlinkClick r:id="rId3"/>
              </a:rPr>
              <a:t>sdillard@enterprisecityschools.net</a:t>
            </a:r>
            <a:r>
              <a:rPr lang="en-US" sz="2000" dirty="0">
                <a:latin typeface="Verdana"/>
                <a:cs typeface="Verdana"/>
              </a:rPr>
              <a:t> for interest in joining the committee.</a:t>
            </a:r>
          </a:p>
        </p:txBody>
      </p:sp>
      <p:pic>
        <p:nvPicPr>
          <p:cNvPr id="6" name="ParentPP_slide13.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27400"/>
            <a:ext cx="9144000" cy="3530600"/>
          </a:xfrm>
          <a:prstGeom prst="rect">
            <a:avLst/>
          </a:prstGeom>
        </p:spPr>
      </p:pic>
    </p:spTree>
    <p:extLst>
      <p:ext uri="{BB962C8B-B14F-4D97-AF65-F5344CB8AC3E}">
        <p14:creationId xmlns:p14="http://schemas.microsoft.com/office/powerpoint/2010/main" val="3283917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2134"/>
            <a:ext cx="8229600" cy="1143000"/>
          </a:xfrm>
        </p:spPr>
        <p:txBody>
          <a:bodyPr>
            <a:normAutofit/>
          </a:bodyPr>
          <a:lstStyle/>
          <a:p>
            <a:r>
              <a:rPr lang="en-US" sz="4000" dirty="0">
                <a:solidFill>
                  <a:schemeClr val="bg1"/>
                </a:solidFill>
              </a:rPr>
              <a:t>Making It a Team Effort</a:t>
            </a:r>
          </a:p>
        </p:txBody>
      </p:sp>
      <p:sp>
        <p:nvSpPr>
          <p:cNvPr id="4" name="TextBox 3"/>
          <p:cNvSpPr txBox="1"/>
          <p:nvPr/>
        </p:nvSpPr>
        <p:spPr>
          <a:xfrm>
            <a:off x="0" y="1476217"/>
            <a:ext cx="9144000" cy="400110"/>
          </a:xfrm>
          <a:prstGeom prst="rect">
            <a:avLst/>
          </a:prstGeom>
          <a:noFill/>
        </p:spPr>
        <p:txBody>
          <a:bodyPr wrap="square" rtlCol="0">
            <a:spAutoFit/>
          </a:bodyPr>
          <a:lstStyle/>
          <a:p>
            <a:pPr lvl="0" algn="ctr" fontAlgn="base">
              <a:spcAft>
                <a:spcPts val="600"/>
              </a:spcAft>
              <a:buClr>
                <a:srgbClr val="FF6600"/>
              </a:buClr>
            </a:pPr>
            <a:r>
              <a:rPr lang="en-US" sz="2000" dirty="0">
                <a:latin typeface="Verdana"/>
                <a:cs typeface="Verdana"/>
              </a:rPr>
              <a:t>Lots of people have a hand in supporting student health! </a:t>
            </a:r>
          </a:p>
        </p:txBody>
      </p:sp>
      <p:pic>
        <p:nvPicPr>
          <p:cNvPr id="3" name="Picture 2" descr="PE Teachers, &#10;Parents, &#10;Principals, &#10;School Nutrition Services, &#10;School Nurses, &#10;School Counselors, &#10;Students, &#10;School Board, &#10;Comunity Leaders "/>
          <p:cNvPicPr>
            <a:picLocks noChangeAspect="1"/>
          </p:cNvPicPr>
          <p:nvPr/>
        </p:nvPicPr>
        <p:blipFill>
          <a:blip r:embed="rId3"/>
          <a:stretch>
            <a:fillRect/>
          </a:stretch>
        </p:blipFill>
        <p:spPr>
          <a:xfrm>
            <a:off x="0" y="2435769"/>
            <a:ext cx="9144000" cy="3063240"/>
          </a:xfrm>
          <a:prstGeom prst="rect">
            <a:avLst/>
          </a:prstGeom>
        </p:spPr>
      </p:pic>
      <p:sp>
        <p:nvSpPr>
          <p:cNvPr id="6" name="TextBox 5"/>
          <p:cNvSpPr txBox="1"/>
          <p:nvPr/>
        </p:nvSpPr>
        <p:spPr>
          <a:xfrm>
            <a:off x="266700" y="5817682"/>
            <a:ext cx="8511540" cy="707886"/>
          </a:xfrm>
          <a:prstGeom prst="rect">
            <a:avLst/>
          </a:prstGeom>
          <a:noFill/>
        </p:spPr>
        <p:txBody>
          <a:bodyPr wrap="square" rtlCol="0">
            <a:spAutoFit/>
          </a:bodyPr>
          <a:lstStyle/>
          <a:p>
            <a:pPr lvl="0" algn="ctr" fontAlgn="base">
              <a:spcAft>
                <a:spcPts val="600"/>
              </a:spcAft>
              <a:buClr>
                <a:srgbClr val="FF6600"/>
              </a:buClr>
            </a:pPr>
            <a:r>
              <a:rPr lang="en-US" sz="2000" b="1" dirty="0">
                <a:latin typeface="Verdana"/>
                <a:cs typeface="Verdana"/>
              </a:rPr>
              <a:t>Let your voice be heard! </a:t>
            </a:r>
            <a:br>
              <a:rPr lang="en-US" sz="2000" dirty="0">
                <a:latin typeface="Verdana"/>
                <a:cs typeface="Verdana"/>
              </a:rPr>
            </a:br>
            <a:r>
              <a:rPr lang="en-US" sz="2000" dirty="0">
                <a:latin typeface="Verdana"/>
                <a:cs typeface="Verdana"/>
              </a:rPr>
              <a:t>Refer to your handout for more information.</a:t>
            </a:r>
          </a:p>
        </p:txBody>
      </p:sp>
    </p:spTree>
    <p:extLst>
      <p:ext uri="{BB962C8B-B14F-4D97-AF65-F5344CB8AC3E}">
        <p14:creationId xmlns:p14="http://schemas.microsoft.com/office/powerpoint/2010/main" val="1569473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0"/>
            <a:ext cx="8229600" cy="1143000"/>
          </a:xfrm>
        </p:spPr>
        <p:txBody>
          <a:bodyPr>
            <a:normAutofit/>
          </a:bodyPr>
          <a:lstStyle/>
          <a:p>
            <a:r>
              <a:rPr lang="en-US" sz="4000" dirty="0">
                <a:solidFill>
                  <a:schemeClr val="bg1"/>
                </a:solidFill>
              </a:rPr>
              <a:t>We Need Parents!</a:t>
            </a:r>
          </a:p>
        </p:txBody>
      </p:sp>
      <p:sp>
        <p:nvSpPr>
          <p:cNvPr id="4" name="TextBox 3"/>
          <p:cNvSpPr txBox="1"/>
          <p:nvPr/>
        </p:nvSpPr>
        <p:spPr>
          <a:xfrm>
            <a:off x="367453" y="1553280"/>
            <a:ext cx="5164103" cy="2477601"/>
          </a:xfrm>
          <a:prstGeom prst="rect">
            <a:avLst/>
          </a:prstGeom>
          <a:noFill/>
        </p:spPr>
        <p:txBody>
          <a:bodyPr wrap="square" rtlCol="0">
            <a:spAutoFit/>
          </a:bodyPr>
          <a:lstStyle/>
          <a:p>
            <a:pPr marL="342900" indent="-342900" fontAlgn="base">
              <a:spcAft>
                <a:spcPts val="1800"/>
              </a:spcAft>
              <a:buClr>
                <a:srgbClr val="FF6600"/>
              </a:buClr>
              <a:buSzPct val="75000"/>
              <a:buFont typeface="Wingdings" charset="2"/>
              <a:buChar char=""/>
            </a:pPr>
            <a:r>
              <a:rPr lang="en-US" sz="2000" dirty="0">
                <a:latin typeface="Verdana"/>
                <a:cs typeface="Verdana"/>
              </a:rPr>
              <a:t>Tell us how our school is promoting good nutrition and physical activity or how it can improve. Email us at </a:t>
            </a:r>
            <a:r>
              <a:rPr lang="en-US" sz="2000" b="1" dirty="0">
                <a:solidFill>
                  <a:srgbClr val="FF0080"/>
                </a:solidFill>
                <a:latin typeface="Verdana"/>
                <a:cs typeface="Verdana"/>
              </a:rPr>
              <a:t>sdillard@enterpriseschools.net</a:t>
            </a:r>
          </a:p>
          <a:p>
            <a:pPr lvl="0" fontAlgn="base">
              <a:spcAft>
                <a:spcPts val="1800"/>
              </a:spcAft>
              <a:buClr>
                <a:srgbClr val="FF6600"/>
              </a:buClr>
              <a:buSzPct val="75000"/>
            </a:pPr>
            <a:r>
              <a:rPr lang="en-US" sz="2000" b="1" dirty="0">
                <a:latin typeface="Verdana"/>
                <a:cs typeface="Verdana"/>
              </a:rPr>
              <a:t>Be a positive role model! </a:t>
            </a:r>
            <a:r>
              <a:rPr lang="en-US" sz="2000" dirty="0">
                <a:latin typeface="Verdana"/>
                <a:cs typeface="Verdana"/>
              </a:rPr>
              <a:t>Show your child how to make healthy food choices and be active. </a:t>
            </a:r>
          </a:p>
        </p:txBody>
      </p:sp>
      <p:pic>
        <p:nvPicPr>
          <p:cNvPr id="6" name="ParentPP_slide15.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556" y="2704431"/>
            <a:ext cx="3252610" cy="4153568"/>
          </a:xfrm>
          <a:prstGeom prst="rect">
            <a:avLst/>
          </a:prstGeom>
        </p:spPr>
      </p:pic>
    </p:spTree>
    <p:extLst>
      <p:ext uri="{BB962C8B-B14F-4D97-AF65-F5344CB8AC3E}">
        <p14:creationId xmlns:p14="http://schemas.microsoft.com/office/powerpoint/2010/main" val="2449148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10573"/>
            <a:ext cx="8229600" cy="1143000"/>
          </a:xfrm>
        </p:spPr>
        <p:txBody>
          <a:bodyPr>
            <a:normAutofit/>
          </a:bodyPr>
          <a:lstStyle/>
          <a:p>
            <a:r>
              <a:rPr lang="en-US" sz="4000" dirty="0">
                <a:solidFill>
                  <a:schemeClr val="bg1"/>
                </a:solidFill>
              </a:rPr>
              <a:t>Finding Our Wellness Policy</a:t>
            </a:r>
          </a:p>
        </p:txBody>
      </p:sp>
      <p:sp>
        <p:nvSpPr>
          <p:cNvPr id="4" name="TextBox 3"/>
          <p:cNvSpPr txBox="1"/>
          <p:nvPr/>
        </p:nvSpPr>
        <p:spPr>
          <a:xfrm>
            <a:off x="388619" y="1533791"/>
            <a:ext cx="8395547" cy="1785104"/>
          </a:xfrm>
          <a:prstGeom prst="rect">
            <a:avLst/>
          </a:prstGeom>
          <a:noFill/>
        </p:spPr>
        <p:txBody>
          <a:bodyPr wrap="square" rtlCol="0">
            <a:spAutoFit/>
          </a:bodyPr>
          <a:lstStyle/>
          <a:p>
            <a:pPr marL="342900" lvl="0" indent="-342900" fontAlgn="base">
              <a:spcAft>
                <a:spcPts val="1200"/>
              </a:spcAft>
              <a:buClr>
                <a:srgbClr val="FF6600"/>
              </a:buClr>
              <a:buSzPct val="75000"/>
              <a:buFont typeface="Wingdings" charset="2"/>
              <a:buChar char=""/>
            </a:pPr>
            <a:r>
              <a:rPr lang="en-US" sz="2000" dirty="0">
                <a:latin typeface="Verdana"/>
                <a:cs typeface="Verdana"/>
              </a:rPr>
              <a:t>Find our wellness policy on our Web site: </a:t>
            </a:r>
            <a:br>
              <a:rPr lang="en-US" sz="2000" dirty="0">
                <a:latin typeface="Verdana"/>
                <a:cs typeface="Verdana"/>
              </a:rPr>
            </a:br>
            <a:r>
              <a:rPr lang="en-US" sz="2000" b="1" dirty="0">
                <a:solidFill>
                  <a:srgbClr val="FF0080"/>
                </a:solidFill>
                <a:latin typeface="Verdana"/>
                <a:cs typeface="Verdana"/>
                <a:hlinkClick r:id="rId3"/>
              </a:rPr>
              <a:t>https://www.enterpriseschools.net/departments/child-nutrition/wellness-policy</a:t>
            </a:r>
            <a:endParaRPr lang="en-US" sz="2000" b="1" dirty="0">
              <a:solidFill>
                <a:srgbClr val="FF0080"/>
              </a:solidFill>
              <a:latin typeface="Verdana"/>
              <a:cs typeface="Verdana"/>
            </a:endParaRPr>
          </a:p>
          <a:p>
            <a:pPr marL="342900" lvl="0" indent="-342900" fontAlgn="base">
              <a:spcAft>
                <a:spcPts val="1200"/>
              </a:spcAft>
              <a:buClr>
                <a:srgbClr val="FF6600"/>
              </a:buClr>
              <a:buSzPct val="75000"/>
              <a:buFont typeface="Wingdings" charset="2"/>
              <a:buChar char=""/>
            </a:pPr>
            <a:r>
              <a:rPr lang="en-US" sz="2000" dirty="0">
                <a:latin typeface="Verdana"/>
                <a:cs typeface="Verdana"/>
              </a:rPr>
              <a:t>Contact </a:t>
            </a:r>
            <a:r>
              <a:rPr lang="en-US" sz="2000" b="1" dirty="0">
                <a:solidFill>
                  <a:srgbClr val="FF0080"/>
                </a:solidFill>
                <a:latin typeface="Verdana"/>
                <a:cs typeface="Verdana"/>
              </a:rPr>
              <a:t>Stephanie Dillard </a:t>
            </a:r>
            <a:r>
              <a:rPr lang="en-US" sz="2000" dirty="0">
                <a:latin typeface="Verdana"/>
                <a:cs typeface="Verdana"/>
              </a:rPr>
              <a:t>for a copy or if you have questions.</a:t>
            </a:r>
          </a:p>
        </p:txBody>
      </p:sp>
      <p:sp>
        <p:nvSpPr>
          <p:cNvPr id="7" name="Rectangle 6"/>
          <p:cNvSpPr/>
          <p:nvPr/>
        </p:nvSpPr>
        <p:spPr>
          <a:xfrm>
            <a:off x="533400" y="4583289"/>
            <a:ext cx="8039100" cy="1580444"/>
          </a:xfrm>
          <a:prstGeom prst="rect">
            <a:avLst/>
          </a:prstGeom>
          <a:solidFill>
            <a:srgbClr val="CCFF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66750" y="4776611"/>
            <a:ext cx="7810500" cy="830997"/>
          </a:xfrm>
          <a:prstGeom prst="rect">
            <a:avLst/>
          </a:prstGeom>
          <a:noFill/>
        </p:spPr>
        <p:txBody>
          <a:bodyPr wrap="square" rtlCol="0">
            <a:spAutoFit/>
          </a:bodyPr>
          <a:lstStyle/>
          <a:p>
            <a:pPr algn="ctr"/>
            <a:r>
              <a:rPr lang="en-US" sz="2400" dirty="0"/>
              <a:t>Read the full policy to see how it supports our work to build a culture of wellness at </a:t>
            </a:r>
            <a:r>
              <a:rPr lang="en-US" sz="2400" dirty="0">
                <a:solidFill>
                  <a:srgbClr val="FF0080"/>
                </a:solidFill>
              </a:rPr>
              <a:t>Enterprise City Schools</a:t>
            </a:r>
          </a:p>
        </p:txBody>
      </p:sp>
    </p:spTree>
    <p:extLst>
      <p:ext uri="{BB962C8B-B14F-4D97-AF65-F5344CB8AC3E}">
        <p14:creationId xmlns:p14="http://schemas.microsoft.com/office/powerpoint/2010/main" val="4234586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0"/>
            <a:ext cx="8229600" cy="1143000"/>
          </a:xfrm>
        </p:spPr>
        <p:txBody>
          <a:bodyPr>
            <a:normAutofit/>
          </a:bodyPr>
          <a:lstStyle/>
          <a:p>
            <a:r>
              <a:rPr lang="en-US" sz="4000" dirty="0">
                <a:solidFill>
                  <a:schemeClr val="bg1"/>
                </a:solidFill>
              </a:rPr>
              <a:t>Thank you</a:t>
            </a:r>
          </a:p>
        </p:txBody>
      </p:sp>
      <p:sp>
        <p:nvSpPr>
          <p:cNvPr id="4" name="TextBox 3"/>
          <p:cNvSpPr txBox="1"/>
          <p:nvPr/>
        </p:nvSpPr>
        <p:spPr>
          <a:xfrm>
            <a:off x="1463040" y="1489394"/>
            <a:ext cx="6217920" cy="707886"/>
          </a:xfrm>
          <a:prstGeom prst="rect">
            <a:avLst/>
          </a:prstGeom>
          <a:noFill/>
        </p:spPr>
        <p:txBody>
          <a:bodyPr wrap="square" rtlCol="0">
            <a:spAutoFit/>
          </a:bodyPr>
          <a:lstStyle/>
          <a:p>
            <a:pPr lvl="0" algn="ctr" fontAlgn="base">
              <a:spcAft>
                <a:spcPts val="1800"/>
              </a:spcAft>
              <a:buClr>
                <a:srgbClr val="FF6600"/>
              </a:buClr>
              <a:buSzPct val="75000"/>
            </a:pPr>
            <a:r>
              <a:rPr lang="en-US" sz="2000" dirty="0">
                <a:latin typeface="Verdana"/>
                <a:cs typeface="Verdana"/>
              </a:rPr>
              <a:t>Thank you for your time and commitment </a:t>
            </a:r>
            <a:br>
              <a:rPr lang="en-US" sz="2000" dirty="0">
                <a:latin typeface="Verdana"/>
                <a:cs typeface="Verdana"/>
              </a:rPr>
            </a:br>
            <a:r>
              <a:rPr lang="en-US" sz="2000" dirty="0">
                <a:latin typeface="Verdana"/>
                <a:cs typeface="Verdana"/>
              </a:rPr>
              <a:t>to wellness in our school!</a:t>
            </a:r>
          </a:p>
        </p:txBody>
      </p:sp>
      <p:pic>
        <p:nvPicPr>
          <p:cNvPr id="6" name="ParentPP_slide20.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9144000" cy="4445000"/>
          </a:xfrm>
          <a:prstGeom prst="rect">
            <a:avLst/>
          </a:prstGeom>
        </p:spPr>
      </p:pic>
    </p:spTree>
    <p:extLst>
      <p:ext uri="{BB962C8B-B14F-4D97-AF65-F5344CB8AC3E}">
        <p14:creationId xmlns:p14="http://schemas.microsoft.com/office/powerpoint/2010/main" val="38125895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7112</TotalTime>
  <Words>3041</Words>
  <Application>Microsoft Office PowerPoint</Application>
  <PresentationFormat>On-screen Show (4:3)</PresentationFormat>
  <Paragraphs>201</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Verdana</vt:lpstr>
      <vt:lpstr>Wingdings</vt:lpstr>
      <vt:lpstr>Office Theme</vt:lpstr>
      <vt:lpstr>Our School Wellness Policy:  What Parents Need To Know </vt:lpstr>
      <vt:lpstr>Helping Kids Learn, Grow, and Be Healthy</vt:lpstr>
      <vt:lpstr>School Wellness Policy</vt:lpstr>
      <vt:lpstr>Our Wellness Policy</vt:lpstr>
      <vt:lpstr>Importance of Nutrition Education</vt:lpstr>
      <vt:lpstr>Physical Activity &amp; Physical Education </vt:lpstr>
      <vt:lpstr>Our School Wellness Policy </vt:lpstr>
      <vt:lpstr>Other School-Based Activities</vt:lpstr>
      <vt:lpstr>Wellness Committee</vt:lpstr>
      <vt:lpstr>Making It a Team Effort</vt:lpstr>
      <vt:lpstr>We Need Parents!</vt:lpstr>
      <vt:lpstr>Finding Our Wellness Policy</vt:lpstr>
      <vt:lpstr>Thank you</vt:lpstr>
    </vt:vector>
  </TitlesOfParts>
  <Company>MabelZorzano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Mabel Zorzano</dc:creator>
  <cp:lastModifiedBy>Stephanie Dillard</cp:lastModifiedBy>
  <cp:revision>231</cp:revision>
  <cp:lastPrinted>2016-09-06T17:53:19Z</cp:lastPrinted>
  <dcterms:created xsi:type="dcterms:W3CDTF">2016-08-08T21:02:16Z</dcterms:created>
  <dcterms:modified xsi:type="dcterms:W3CDTF">2026-08-26T20:37:37Z</dcterms:modified>
</cp:coreProperties>
</file>