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3"/>
  </p:notesMasterIdLst>
  <p:handoutMasterIdLst>
    <p:handoutMasterId r:id="rId14"/>
  </p:handoutMasterIdLst>
  <p:sldIdLst>
    <p:sldId id="345" r:id="rId2"/>
    <p:sldId id="365" r:id="rId3"/>
    <p:sldId id="355" r:id="rId4"/>
    <p:sldId id="358" r:id="rId5"/>
    <p:sldId id="366" r:id="rId6"/>
    <p:sldId id="356" r:id="rId7"/>
    <p:sldId id="359" r:id="rId8"/>
    <p:sldId id="367" r:id="rId9"/>
    <p:sldId id="357" r:id="rId10"/>
    <p:sldId id="360" r:id="rId11"/>
    <p:sldId id="368" r:id="rId12"/>
  </p:sldIdLst>
  <p:sldSz cx="12188825" cy="6858000"/>
  <p:notesSz cx="7010400" cy="92964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oney, Horace" initials="RH" lastIdx="1" clrIdx="0">
    <p:extLst>
      <p:ext uri="{19B8F6BF-5375-455C-9EA6-DF929625EA0E}">
        <p15:presenceInfo xmlns:p15="http://schemas.microsoft.com/office/powerpoint/2012/main" userId="S::rooneyh@tesd.net::eef214a1-38df-492d-b92b-79883c4ee5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0"/>
      <c:rotY val="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DF9D-4575-BFBC-380A4007A709}"/>
              </c:ext>
            </c:extLst>
          </c:dPt>
          <c:dLbls>
            <c:dLbl>
              <c:idx val="0"/>
              <c:layout>
                <c:manualLayout>
                  <c:x val="0.27609535363765453"/>
                  <c:y val="-3.353683797336581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1 (Winter)</c:v>
                </c:pt>
              </c:strCache>
            </c:strRef>
          </c:cat>
          <c:val>
            <c:numRef>
              <c:f>Scoreboard!$B$1</c:f>
              <c:numCache>
                <c:formatCode>0%</c:formatCode>
                <c:ptCount val="1"/>
                <c:pt idx="0">
                  <c:v>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9D-4575-BFBC-380A4007A709}"/>
            </c:ext>
          </c:extLst>
        </c:ser>
        <c:ser>
          <c:idx val="1"/>
          <c:order val="1"/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9.7742254200983494E-2"/>
                  <c:y val="9.954374477297349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1 (Winter)</c:v>
                </c:pt>
              </c:strCache>
            </c:strRef>
          </c:cat>
          <c:val>
            <c:numRef>
              <c:f>Scoreboard!$C$1</c:f>
              <c:numCache>
                <c:formatCode>0%</c:formatCode>
                <c:ptCount val="1"/>
                <c:pt idx="0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9D-4575-BFBC-380A4007A709}"/>
            </c:ext>
          </c:extLst>
        </c:ser>
        <c:ser>
          <c:idx val="2"/>
          <c:order val="2"/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6716482637946118E-2"/>
                  <c:y val="-6.6362496515315755E-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10%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1 (Winter)</c:v>
                </c:pt>
              </c:strCache>
            </c:strRef>
          </c:cat>
          <c:val>
            <c:numRef>
              <c:f>Scoreboard!$D$1</c:f>
              <c:numCache>
                <c:formatCode>0%</c:formatCode>
                <c:ptCount val="1"/>
                <c:pt idx="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F9D-4575-BFBC-380A4007A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shape val="pyramid"/>
        <c:axId val="579450920"/>
        <c:axId val="579453544"/>
        <c:axId val="0"/>
      </c:bar3DChart>
      <c:catAx>
        <c:axId val="5794509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79453544"/>
        <c:crosses val="autoZero"/>
        <c:auto val="1"/>
        <c:lblAlgn val="ctr"/>
        <c:lblOffset val="100"/>
        <c:noMultiLvlLbl val="0"/>
      </c:catAx>
      <c:valAx>
        <c:axId val="57945354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450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  <a:scene3d>
      <a:camera prst="orthographicFront"/>
      <a:lightRig rig="threePt" dir="t"/>
    </a:scene3d>
    <a:sp3d>
      <a:bevelB w="0"/>
    </a:sp3d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0"/>
      <c:rotY val="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DF9D-4575-BFBC-380A4007A709}"/>
              </c:ext>
            </c:extLst>
          </c:dPt>
          <c:dLbls>
            <c:dLbl>
              <c:idx val="0"/>
              <c:layout>
                <c:manualLayout>
                  <c:x val="0.27609531028449014"/>
                  <c:y val="-2.654499860612630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3 (Fall)</c:v>
                </c:pt>
              </c:strCache>
            </c:strRef>
          </c:cat>
          <c:val>
            <c:numRef>
              <c:f>Scoreboard!$B$1</c:f>
              <c:numCache>
                <c:formatCode>0%</c:formatCode>
                <c:ptCount val="1"/>
                <c:pt idx="0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9D-4575-BFBC-380A4007A709}"/>
            </c:ext>
          </c:extLst>
        </c:ser>
        <c:ser>
          <c:idx val="1"/>
          <c:order val="1"/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9.7742254200983494E-2"/>
                  <c:y val="9.954374477297349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3 (Fall)</c:v>
                </c:pt>
              </c:strCache>
            </c:strRef>
          </c:cat>
          <c:val>
            <c:numRef>
              <c:f>Scoreboard!$C$1</c:f>
              <c:numCache>
                <c:formatCode>0%</c:formatCode>
                <c:ptCount val="1"/>
                <c:pt idx="0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9D-4575-BFBC-380A4007A709}"/>
            </c:ext>
          </c:extLst>
        </c:ser>
        <c:ser>
          <c:idx val="2"/>
          <c:order val="2"/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6716482637946118E-2"/>
                  <c:y val="-6.6362496515315755E-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12%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3 (Fall)</c:v>
                </c:pt>
              </c:strCache>
            </c:strRef>
          </c:cat>
          <c:val>
            <c:numRef>
              <c:f>Scoreboard!$D$1</c:f>
              <c:numCache>
                <c:formatCode>0%</c:formatCode>
                <c:ptCount val="1"/>
                <c:pt idx="0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F9D-4575-BFBC-380A4007A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shape val="pyramid"/>
        <c:axId val="579450920"/>
        <c:axId val="579453544"/>
        <c:axId val="0"/>
      </c:bar3DChart>
      <c:catAx>
        <c:axId val="5794509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79453544"/>
        <c:crosses val="autoZero"/>
        <c:auto val="1"/>
        <c:lblAlgn val="ctr"/>
        <c:lblOffset val="100"/>
        <c:noMultiLvlLbl val="0"/>
      </c:catAx>
      <c:valAx>
        <c:axId val="57945354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450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  <a:scene3d>
      <a:camera prst="orthographicFront"/>
      <a:lightRig rig="threePt" dir="t"/>
    </a:scene3d>
    <a:sp3d>
      <a:bevelB w="0"/>
    </a:sp3d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0"/>
      <c:rotY val="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752-4BA3-BD0B-AB6E7D4258F1}"/>
              </c:ext>
            </c:extLst>
          </c:dPt>
          <c:dLbls>
            <c:dLbl>
              <c:idx val="0"/>
              <c:layout>
                <c:manualLayout>
                  <c:x val="0.27609531028449014"/>
                  <c:y val="-2.654499860612630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752-4BA3-BD0B-AB6E7D4258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Overall District ORF Results (Grades 2-4)</c:v>
                </c:pt>
              </c:strCache>
            </c:strRef>
          </c:cat>
          <c:val>
            <c:numRef>
              <c:f>Scoreboard!$B$1</c:f>
              <c:numCache>
                <c:formatCode>0%</c:formatCode>
                <c:ptCount val="1"/>
                <c:pt idx="0">
                  <c:v>0.79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52-4BA3-BD0B-AB6E7D4258F1}"/>
            </c:ext>
          </c:extLst>
        </c:ser>
        <c:ser>
          <c:idx val="1"/>
          <c:order val="1"/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9.7742254200983494E-2"/>
                  <c:y val="9.954374477297349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752-4BA3-BD0B-AB6E7D4258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Overall District ORF Results (Grades 2-4)</c:v>
                </c:pt>
              </c:strCache>
            </c:strRef>
          </c:cat>
          <c:val>
            <c:numRef>
              <c:f>Scoreboard!$C$1</c:f>
              <c:numCache>
                <c:formatCode>0%</c:formatCode>
                <c:ptCount val="1"/>
                <c:pt idx="0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52-4BA3-BD0B-AB6E7D4258F1}"/>
            </c:ext>
          </c:extLst>
        </c:ser>
        <c:ser>
          <c:idx val="2"/>
          <c:order val="2"/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6716482637946118E-2"/>
                  <c:y val="-6.6362496515315755E-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13%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7752-4BA3-BD0B-AB6E7D4258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Overall District ORF Results (Grades 2-4)</c:v>
                </c:pt>
              </c:strCache>
            </c:strRef>
          </c:cat>
          <c:val>
            <c:numRef>
              <c:f>Scoreboard!$D$1</c:f>
              <c:numCache>
                <c:formatCode>0%</c:formatCode>
                <c:ptCount val="1"/>
                <c:pt idx="0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752-4BA3-BD0B-AB6E7D4258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shape val="pyramid"/>
        <c:axId val="579450920"/>
        <c:axId val="579453544"/>
        <c:axId val="0"/>
      </c:bar3DChart>
      <c:catAx>
        <c:axId val="5794509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79453544"/>
        <c:crosses val="autoZero"/>
        <c:auto val="1"/>
        <c:lblAlgn val="ctr"/>
        <c:lblOffset val="100"/>
        <c:noMultiLvlLbl val="0"/>
      </c:catAx>
      <c:valAx>
        <c:axId val="57945354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450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  <a:scene3d>
      <a:camera prst="orthographicFront"/>
      <a:lightRig rig="threePt" dir="t"/>
    </a:scene3d>
    <a:sp3d>
      <a:bevelB w="0"/>
    </a:sp3d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0"/>
      <c:rotY val="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DF9D-4575-BFBC-380A4007A709}"/>
              </c:ext>
            </c:extLst>
          </c:dPt>
          <c:dLbls>
            <c:dLbl>
              <c:idx val="0"/>
              <c:layout>
                <c:manualLayout>
                  <c:x val="0.27609531028449014"/>
                  <c:y val="-2.654499860612630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3 (Fall)</c:v>
                </c:pt>
              </c:strCache>
            </c:strRef>
          </c:cat>
          <c:val>
            <c:numRef>
              <c:f>Scoreboard!$B$1</c:f>
              <c:numCache>
                <c:formatCode>0%</c:formatCode>
                <c:ptCount val="1"/>
                <c:pt idx="0">
                  <c:v>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9D-4575-BFBC-380A4007A709}"/>
            </c:ext>
          </c:extLst>
        </c:ser>
        <c:ser>
          <c:idx val="1"/>
          <c:order val="1"/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9.7742254200983494E-2"/>
                  <c:y val="9.954374477297349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3 (Fall)</c:v>
                </c:pt>
              </c:strCache>
            </c:strRef>
          </c:cat>
          <c:val>
            <c:numRef>
              <c:f>Scoreboard!$C$1</c:f>
              <c:numCache>
                <c:formatCode>0%</c:formatCode>
                <c:ptCount val="1"/>
                <c:pt idx="0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9D-4575-BFBC-380A4007A709}"/>
            </c:ext>
          </c:extLst>
        </c:ser>
        <c:ser>
          <c:idx val="2"/>
          <c:order val="2"/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6716482637946118E-2"/>
                  <c:y val="-6.6362496515315755E-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12%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3 (Fall)</c:v>
                </c:pt>
              </c:strCache>
            </c:strRef>
          </c:cat>
          <c:val>
            <c:numRef>
              <c:f>Scoreboard!$D$1</c:f>
              <c:numCache>
                <c:formatCode>0%</c:formatCode>
                <c:ptCount val="1"/>
                <c:pt idx="0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F9D-4575-BFBC-380A4007A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shape val="pyramid"/>
        <c:axId val="579450920"/>
        <c:axId val="579453544"/>
        <c:axId val="0"/>
      </c:bar3DChart>
      <c:catAx>
        <c:axId val="5794509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79453544"/>
        <c:crosses val="autoZero"/>
        <c:auto val="1"/>
        <c:lblAlgn val="ctr"/>
        <c:lblOffset val="100"/>
        <c:noMultiLvlLbl val="0"/>
      </c:catAx>
      <c:valAx>
        <c:axId val="57945354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450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  <a:scene3d>
      <a:camera prst="orthographicFront"/>
      <a:lightRig rig="threePt" dir="t"/>
    </a:scene3d>
    <a:sp3d>
      <a:bevelB w="0"/>
    </a:sp3d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0"/>
      <c:rotY val="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DF9D-4575-BFBC-380A4007A709}"/>
              </c:ext>
            </c:extLst>
          </c:dPt>
          <c:dLbls>
            <c:dLbl>
              <c:idx val="0"/>
              <c:layout>
                <c:manualLayout>
                  <c:x val="0.27609535363765453"/>
                  <c:y val="-3.703272452606651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3 (Fall)</c:v>
                </c:pt>
              </c:strCache>
            </c:strRef>
          </c:cat>
          <c:val>
            <c:numRef>
              <c:f>Scoreboard!$B$1</c:f>
              <c:numCache>
                <c:formatCode>0%</c:formatCode>
                <c:ptCount val="1"/>
                <c:pt idx="0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9D-4575-BFBC-380A4007A709}"/>
            </c:ext>
          </c:extLst>
        </c:ser>
        <c:ser>
          <c:idx val="1"/>
          <c:order val="1"/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9.774221239751818E-2"/>
                  <c:y val="2.9626950367494589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3 (Fall)</c:v>
                </c:pt>
              </c:strCache>
            </c:strRef>
          </c:cat>
          <c:val>
            <c:numRef>
              <c:f>Scoreboard!$C$1</c:f>
              <c:numCache>
                <c:formatCode>0%</c:formatCode>
                <c:ptCount val="1"/>
                <c:pt idx="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9D-4575-BFBC-380A4007A709}"/>
            </c:ext>
          </c:extLst>
        </c:ser>
        <c:ser>
          <c:idx val="2"/>
          <c:order val="2"/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6716482637946118E-2"/>
                  <c:y val="-6.6362496515315755E-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10%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3 (Fall)</c:v>
                </c:pt>
              </c:strCache>
            </c:strRef>
          </c:cat>
          <c:val>
            <c:numRef>
              <c:f>Scoreboard!$D$1</c:f>
              <c:numCache>
                <c:formatCode>0%</c:formatCode>
                <c:ptCount val="1"/>
                <c:pt idx="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F9D-4575-BFBC-380A4007A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shape val="pyramid"/>
        <c:axId val="579450920"/>
        <c:axId val="579453544"/>
        <c:axId val="0"/>
      </c:bar3DChart>
      <c:catAx>
        <c:axId val="5794509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79453544"/>
        <c:crosses val="autoZero"/>
        <c:auto val="1"/>
        <c:lblAlgn val="ctr"/>
        <c:lblOffset val="100"/>
        <c:noMultiLvlLbl val="0"/>
      </c:catAx>
      <c:valAx>
        <c:axId val="57945354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450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  <a:scene3d>
      <a:camera prst="orthographicFront"/>
      <a:lightRig rig="threePt" dir="t"/>
    </a:scene3d>
    <a:sp3d>
      <a:bevelB w="0"/>
    </a:sp3d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0"/>
      <c:rotY val="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752-4BA3-BD0B-AB6E7D4258F1}"/>
              </c:ext>
            </c:extLst>
          </c:dPt>
          <c:dLbls>
            <c:dLbl>
              <c:idx val="0"/>
              <c:layout>
                <c:manualLayout>
                  <c:x val="0.27609531028449014"/>
                  <c:y val="-2.654499860612630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752-4BA3-BD0B-AB6E7D4258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Overall District ORF Results (Grades 2-4)</c:v>
                </c:pt>
              </c:strCache>
            </c:strRef>
          </c:cat>
          <c:val>
            <c:numRef>
              <c:f>Scoreboard!$B$1</c:f>
              <c:numCache>
                <c:formatCode>0%</c:formatCode>
                <c:ptCount val="1"/>
                <c:pt idx="0">
                  <c:v>0.87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52-4BA3-BD0B-AB6E7D4258F1}"/>
            </c:ext>
          </c:extLst>
        </c:ser>
        <c:ser>
          <c:idx val="1"/>
          <c:order val="1"/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9.7742254200983494E-2"/>
                  <c:y val="9.954374477297349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752-4BA3-BD0B-AB6E7D4258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Overall District ORF Results (Grades 2-4)</c:v>
                </c:pt>
              </c:strCache>
            </c:strRef>
          </c:cat>
          <c:val>
            <c:numRef>
              <c:f>Scoreboard!$C$1</c:f>
              <c:numCache>
                <c:formatCode>0%</c:formatCode>
                <c:ptCount val="1"/>
                <c:pt idx="0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52-4BA3-BD0B-AB6E7D4258F1}"/>
            </c:ext>
          </c:extLst>
        </c:ser>
        <c:ser>
          <c:idx val="2"/>
          <c:order val="2"/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6716482637946118E-2"/>
                  <c:y val="-6.6362496515315755E-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6%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7752-4BA3-BD0B-AB6E7D4258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Overall District ORF Results (Grades 2-4)</c:v>
                </c:pt>
              </c:strCache>
            </c:strRef>
          </c:cat>
          <c:val>
            <c:numRef>
              <c:f>Scoreboard!$D$1</c:f>
              <c:numCache>
                <c:formatCode>0%</c:formatCode>
                <c:ptCount val="1"/>
                <c:pt idx="0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752-4BA3-BD0B-AB6E7D4258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shape val="pyramid"/>
        <c:axId val="579450920"/>
        <c:axId val="579453544"/>
        <c:axId val="0"/>
      </c:bar3DChart>
      <c:catAx>
        <c:axId val="5794509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79453544"/>
        <c:crosses val="autoZero"/>
        <c:auto val="1"/>
        <c:lblAlgn val="ctr"/>
        <c:lblOffset val="100"/>
        <c:noMultiLvlLbl val="0"/>
      </c:catAx>
      <c:valAx>
        <c:axId val="57945354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450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  <a:scene3d>
      <a:camera prst="orthographicFront"/>
      <a:lightRig rig="threePt" dir="t"/>
    </a:scene3d>
    <a:sp3d>
      <a:bevelB w="0"/>
    </a:sp3d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0"/>
      <c:rotY val="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DF9D-4575-BFBC-380A4007A709}"/>
              </c:ext>
            </c:extLst>
          </c:dPt>
          <c:dLbls>
            <c:dLbl>
              <c:idx val="0"/>
              <c:layout>
                <c:manualLayout>
                  <c:x val="0.27609531028449014"/>
                  <c:y val="-2.654499860612630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3 (Fall)</c:v>
                </c:pt>
              </c:strCache>
            </c:strRef>
          </c:cat>
          <c:val>
            <c:numRef>
              <c:f>Scoreboard!$B$1</c:f>
              <c:numCache>
                <c:formatCode>0%</c:formatCode>
                <c:ptCount val="1"/>
                <c:pt idx="0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9D-4575-BFBC-380A4007A709}"/>
            </c:ext>
          </c:extLst>
        </c:ser>
        <c:ser>
          <c:idx val="1"/>
          <c:order val="1"/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9.7742254200983494E-2"/>
                  <c:y val="9.954374477297349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3 (Fall)</c:v>
                </c:pt>
              </c:strCache>
            </c:strRef>
          </c:cat>
          <c:val>
            <c:numRef>
              <c:f>Scoreboard!$C$1</c:f>
              <c:numCache>
                <c:formatCode>0%</c:formatCode>
                <c:ptCount val="1"/>
                <c:pt idx="0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9D-4575-BFBC-380A4007A709}"/>
            </c:ext>
          </c:extLst>
        </c:ser>
        <c:ser>
          <c:idx val="2"/>
          <c:order val="2"/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6716482637946118E-2"/>
                  <c:y val="-6.6362496515315755E-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3 (Fall)</c:v>
                </c:pt>
              </c:strCache>
            </c:strRef>
          </c:cat>
          <c:val>
            <c:numRef>
              <c:f>Scoreboard!$D$1</c:f>
              <c:numCache>
                <c:formatCode>0%</c:formatCode>
                <c:ptCount val="1"/>
                <c:pt idx="0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F9D-4575-BFBC-380A4007A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shape val="pyramid"/>
        <c:axId val="579450920"/>
        <c:axId val="579453544"/>
        <c:axId val="0"/>
      </c:bar3DChart>
      <c:catAx>
        <c:axId val="5794509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79453544"/>
        <c:crosses val="autoZero"/>
        <c:auto val="1"/>
        <c:lblAlgn val="ctr"/>
        <c:lblOffset val="100"/>
        <c:noMultiLvlLbl val="0"/>
      </c:catAx>
      <c:valAx>
        <c:axId val="57945354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450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  <a:scene3d>
      <a:camera prst="orthographicFront"/>
      <a:lightRig rig="threePt" dir="t"/>
    </a:scene3d>
    <a:sp3d>
      <a:bevelB w="0"/>
    </a:sp3d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0"/>
      <c:rotY val="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DF9D-4575-BFBC-380A4007A709}"/>
              </c:ext>
            </c:extLst>
          </c:dPt>
          <c:dLbls>
            <c:dLbl>
              <c:idx val="0"/>
              <c:layout>
                <c:manualLayout>
                  <c:x val="0.27609531028449014"/>
                  <c:y val="-2.654499860612630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3 (Fall)</c:v>
                </c:pt>
              </c:strCache>
            </c:strRef>
          </c:cat>
          <c:val>
            <c:numRef>
              <c:f>Scoreboard!$B$1</c:f>
              <c:numCache>
                <c:formatCode>0%</c:formatCode>
                <c:ptCount val="1"/>
                <c:pt idx="0">
                  <c:v>0.89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9D-4575-BFBC-380A4007A709}"/>
            </c:ext>
          </c:extLst>
        </c:ser>
        <c:ser>
          <c:idx val="1"/>
          <c:order val="1"/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9.7742254200983494E-2"/>
                  <c:y val="9.954374477297349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3 (Fall)</c:v>
                </c:pt>
              </c:strCache>
            </c:strRef>
          </c:cat>
          <c:val>
            <c:numRef>
              <c:f>Scoreboard!$C$1</c:f>
              <c:numCache>
                <c:formatCode>0%</c:formatCode>
                <c:ptCount val="1"/>
                <c:pt idx="0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9D-4575-BFBC-380A4007A709}"/>
            </c:ext>
          </c:extLst>
        </c:ser>
        <c:ser>
          <c:idx val="2"/>
          <c:order val="2"/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6716482637946118E-2"/>
                  <c:y val="-6.6362496515315755E-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6%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3 (Fall)</c:v>
                </c:pt>
              </c:strCache>
            </c:strRef>
          </c:cat>
          <c:val>
            <c:numRef>
              <c:f>Scoreboard!$D$1</c:f>
              <c:numCache>
                <c:formatCode>0%</c:formatCode>
                <c:ptCount val="1"/>
                <c:pt idx="0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F9D-4575-BFBC-380A4007A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shape val="pyramid"/>
        <c:axId val="579450920"/>
        <c:axId val="579453544"/>
        <c:axId val="0"/>
      </c:bar3DChart>
      <c:catAx>
        <c:axId val="5794509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79453544"/>
        <c:crosses val="autoZero"/>
        <c:auto val="1"/>
        <c:lblAlgn val="ctr"/>
        <c:lblOffset val="100"/>
        <c:noMultiLvlLbl val="0"/>
      </c:catAx>
      <c:valAx>
        <c:axId val="57945354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450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  <a:scene3d>
      <a:camera prst="orthographicFront"/>
      <a:lightRig rig="threePt" dir="t"/>
    </a:scene3d>
    <a:sp3d>
      <a:bevelB w="0"/>
    </a:sp3d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0"/>
      <c:rotY val="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752-4BA3-BD0B-AB6E7D4258F1}"/>
              </c:ext>
            </c:extLst>
          </c:dPt>
          <c:dLbls>
            <c:dLbl>
              <c:idx val="0"/>
              <c:layout>
                <c:manualLayout>
                  <c:x val="0.27609531028449014"/>
                  <c:y val="-2.654499860612630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752-4BA3-BD0B-AB6E7D4258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Overall District ORF Results (Grades 2-4)</c:v>
                </c:pt>
              </c:strCache>
            </c:strRef>
          </c:cat>
          <c:val>
            <c:numRef>
              <c:f>Scoreboard!$B$1</c:f>
              <c:numCache>
                <c:formatCode>0%</c:formatCode>
                <c:ptCount val="1"/>
                <c:pt idx="0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52-4BA3-BD0B-AB6E7D4258F1}"/>
            </c:ext>
          </c:extLst>
        </c:ser>
        <c:ser>
          <c:idx val="1"/>
          <c:order val="1"/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9.7742254200983494E-2"/>
                  <c:y val="9.954374477297349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752-4BA3-BD0B-AB6E7D4258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Overall District ORF Results (Grades 2-4)</c:v>
                </c:pt>
              </c:strCache>
            </c:strRef>
          </c:cat>
          <c:val>
            <c:numRef>
              <c:f>Scoreboard!$C$1</c:f>
              <c:numCache>
                <c:formatCode>0%</c:formatCode>
                <c:ptCount val="1"/>
                <c:pt idx="0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52-4BA3-BD0B-AB6E7D4258F1}"/>
            </c:ext>
          </c:extLst>
        </c:ser>
        <c:ser>
          <c:idx val="2"/>
          <c:order val="2"/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6716482637946118E-2"/>
                  <c:y val="-6.6362496515315755E-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6%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7752-4BA3-BD0B-AB6E7D4258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Overall District ORF Results (Grades 2-4)</c:v>
                </c:pt>
              </c:strCache>
            </c:strRef>
          </c:cat>
          <c:val>
            <c:numRef>
              <c:f>Scoreboard!$D$1</c:f>
              <c:numCache>
                <c:formatCode>0%</c:formatCode>
                <c:ptCount val="1"/>
                <c:pt idx="0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752-4BA3-BD0B-AB6E7D4258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shape val="pyramid"/>
        <c:axId val="579450920"/>
        <c:axId val="579453544"/>
        <c:axId val="0"/>
      </c:bar3DChart>
      <c:catAx>
        <c:axId val="5794509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79453544"/>
        <c:crosses val="autoZero"/>
        <c:auto val="1"/>
        <c:lblAlgn val="ctr"/>
        <c:lblOffset val="100"/>
        <c:noMultiLvlLbl val="0"/>
      </c:catAx>
      <c:valAx>
        <c:axId val="57945354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450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  <a:scene3d>
      <a:camera prst="orthographicFront"/>
      <a:lightRig rig="threePt" dir="t"/>
    </a:scene3d>
    <a:sp3d>
      <a:bevelB w="0"/>
    </a:sp3d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0"/>
      <c:rotY val="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DF9D-4575-BFBC-380A4007A709}"/>
              </c:ext>
            </c:extLst>
          </c:dPt>
          <c:dLbls>
            <c:dLbl>
              <c:idx val="0"/>
              <c:layout>
                <c:manualLayout>
                  <c:x val="0.27609531028449014"/>
                  <c:y val="-2.654499860612630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3 (Fall)</c:v>
                </c:pt>
              </c:strCache>
            </c:strRef>
          </c:cat>
          <c:val>
            <c:numRef>
              <c:f>Scoreboard!$B$1</c:f>
              <c:numCache>
                <c:formatCode>0%</c:formatCode>
                <c:ptCount val="1"/>
                <c:pt idx="0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9D-4575-BFBC-380A4007A709}"/>
            </c:ext>
          </c:extLst>
        </c:ser>
        <c:ser>
          <c:idx val="1"/>
          <c:order val="1"/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9.7742254200983494E-2"/>
                  <c:y val="9.954374477297349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3 (Fall)</c:v>
                </c:pt>
              </c:strCache>
            </c:strRef>
          </c:cat>
          <c:val>
            <c:numRef>
              <c:f>Scoreboard!$C$1</c:f>
              <c:numCache>
                <c:formatCode>0%</c:formatCode>
                <c:ptCount val="1"/>
                <c:pt idx="0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9D-4575-BFBC-380A4007A709}"/>
            </c:ext>
          </c:extLst>
        </c:ser>
        <c:ser>
          <c:idx val="2"/>
          <c:order val="2"/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6716482637946118E-2"/>
                  <c:y val="-6.6362496515315755E-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3 (Fall)</c:v>
                </c:pt>
              </c:strCache>
            </c:strRef>
          </c:cat>
          <c:val>
            <c:numRef>
              <c:f>Scoreboard!$D$1</c:f>
              <c:numCache>
                <c:formatCode>0%</c:formatCode>
                <c:ptCount val="1"/>
                <c:pt idx="0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F9D-4575-BFBC-380A4007A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shape val="pyramid"/>
        <c:axId val="579450920"/>
        <c:axId val="579453544"/>
        <c:axId val="0"/>
      </c:bar3DChart>
      <c:catAx>
        <c:axId val="5794509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79453544"/>
        <c:crosses val="autoZero"/>
        <c:auto val="1"/>
        <c:lblAlgn val="ctr"/>
        <c:lblOffset val="100"/>
        <c:noMultiLvlLbl val="0"/>
      </c:catAx>
      <c:valAx>
        <c:axId val="57945354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450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  <a:scene3d>
      <a:camera prst="orthographicFront"/>
      <a:lightRig rig="threePt" dir="t"/>
    </a:scene3d>
    <a:sp3d>
      <a:bevelB w="0"/>
    </a:sp3d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0"/>
      <c:rotY val="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DF9D-4575-BFBC-380A4007A709}"/>
              </c:ext>
            </c:extLst>
          </c:dPt>
          <c:dLbls>
            <c:dLbl>
              <c:idx val="0"/>
              <c:layout>
                <c:manualLayout>
                  <c:x val="0.27609531028449014"/>
                  <c:y val="-2.654499860612630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3 (Fall)</c:v>
                </c:pt>
              </c:strCache>
            </c:strRef>
          </c:cat>
          <c:val>
            <c:numRef>
              <c:f>Scoreboard!$B$1</c:f>
              <c:numCache>
                <c:formatCode>0%</c:formatCode>
                <c:ptCount val="1"/>
                <c:pt idx="0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9D-4575-BFBC-380A4007A709}"/>
            </c:ext>
          </c:extLst>
        </c:ser>
        <c:ser>
          <c:idx val="1"/>
          <c:order val="1"/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9.7742254200983494E-2"/>
                  <c:y val="9.954374477297349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3 (Fall)</c:v>
                </c:pt>
              </c:strCache>
            </c:strRef>
          </c:cat>
          <c:val>
            <c:numRef>
              <c:f>Scoreboard!$C$1</c:f>
              <c:numCache>
                <c:formatCode>0%</c:formatCode>
                <c:ptCount val="1"/>
                <c:pt idx="0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9D-4575-BFBC-380A4007A709}"/>
            </c:ext>
          </c:extLst>
        </c:ser>
        <c:ser>
          <c:idx val="2"/>
          <c:order val="2"/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6716482637946118E-2"/>
                  <c:y val="-6.6362496515315755E-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F9D-4575-BFBC-380A4007A7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Scoreboard!$A$1</c:f>
              <c:strCache>
                <c:ptCount val="1"/>
                <c:pt idx="0">
                  <c:v>District ORF Results Grade 3 (Fall)</c:v>
                </c:pt>
              </c:strCache>
            </c:strRef>
          </c:cat>
          <c:val>
            <c:numRef>
              <c:f>Scoreboard!$D$1</c:f>
              <c:numCache>
                <c:formatCode>0%</c:formatCode>
                <c:ptCount val="1"/>
                <c:pt idx="0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F9D-4575-BFBC-380A4007A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shape val="pyramid"/>
        <c:axId val="579450920"/>
        <c:axId val="579453544"/>
        <c:axId val="0"/>
      </c:bar3DChart>
      <c:catAx>
        <c:axId val="5794509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79453544"/>
        <c:crosses val="autoZero"/>
        <c:auto val="1"/>
        <c:lblAlgn val="ctr"/>
        <c:lblOffset val="100"/>
        <c:noMultiLvlLbl val="0"/>
      </c:catAx>
      <c:valAx>
        <c:axId val="57945354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9450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  <a:scene3d>
      <a:camera prst="orthographicFront"/>
      <a:lightRig rig="threePt" dir="t"/>
    </a:scene3d>
    <a:sp3d>
      <a:bevelB w="0"/>
    </a:sp3d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9/15/2026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9/15/2026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041" y="702156"/>
            <a:ext cx="11026744" cy="11887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041" y="2340864"/>
            <a:ext cx="11026743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9/15/2026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701" y="601201"/>
            <a:ext cx="3681764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657" y="933451"/>
            <a:ext cx="3031062" cy="1722419"/>
          </a:xfrm>
        </p:spPr>
        <p:txBody>
          <a:bodyPr anchor="b">
            <a:normAutofit/>
          </a:bodyPr>
          <a:lstStyle>
            <a:lvl1pPr algn="l">
              <a:defRPr sz="2399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9652" y="1179829"/>
            <a:ext cx="6649259" cy="4658216"/>
          </a:xfrm>
        </p:spPr>
        <p:txBody>
          <a:bodyPr anchor="ctr">
            <a:normAutofit/>
          </a:bodyPr>
          <a:lstStyle>
            <a:lvl1pPr>
              <a:defRPr sz="1999">
                <a:solidFill>
                  <a:schemeClr val="tx2"/>
                </a:solidFill>
              </a:defRPr>
            </a:lvl1pPr>
            <a:lvl2pPr>
              <a:defRPr sz="1799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657" y="2836654"/>
            <a:ext cx="303106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063" indent="0">
              <a:buNone/>
              <a:defRPr sz="11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3971" y="6456917"/>
            <a:ext cx="2844058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9/15/2026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040" y="6452591"/>
            <a:ext cx="691540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5550" y="6456917"/>
            <a:ext cx="1052236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041" y="705124"/>
            <a:ext cx="11026744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041" y="2336003"/>
            <a:ext cx="11026744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3971" y="6423915"/>
            <a:ext cx="28440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040" y="6423915"/>
            <a:ext cx="69154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5550" y="6423915"/>
            <a:ext cx="10522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418" y="457200"/>
            <a:ext cx="3702356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40052" y="453643"/>
            <a:ext cx="3702356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40725" y="457200"/>
            <a:ext cx="3702356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06" r:id="rId2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A4FB6-2ECB-4BCC-BA9F-8B3A9652B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District-wide </a:t>
            </a:r>
            <a:r>
              <a:rPr lang="en-US" dirty="0" err="1"/>
              <a:t>orf</a:t>
            </a:r>
            <a:r>
              <a:rPr lang="en-US" dirty="0"/>
              <a:t> (Words Correct) results </a:t>
            </a:r>
            <a:br>
              <a:rPr lang="en-US" dirty="0"/>
            </a:br>
            <a:r>
              <a:rPr lang="en-US" dirty="0"/>
              <a:t>grade 1 (Winter)</a:t>
            </a:r>
            <a:br>
              <a:rPr lang="en-US" dirty="0"/>
            </a:br>
            <a:r>
              <a:rPr lang="en-US" dirty="0"/>
              <a:t>2025-2026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428C11-3050-4417-B18C-9EA06B58A3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3322595"/>
              </p:ext>
            </p:extLst>
          </p:nvPr>
        </p:nvGraphicFramePr>
        <p:xfrm>
          <a:off x="580873" y="2341847"/>
          <a:ext cx="11027078" cy="3632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53139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A4FB6-2ECB-4BCC-BA9F-8B3A9652B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District-wide </a:t>
            </a:r>
            <a:r>
              <a:rPr lang="en-US" dirty="0" err="1"/>
              <a:t>orf</a:t>
            </a:r>
            <a:r>
              <a:rPr lang="en-US" dirty="0"/>
              <a:t> (Words Correct) results </a:t>
            </a:r>
            <a:br>
              <a:rPr lang="en-US" dirty="0"/>
            </a:br>
            <a:r>
              <a:rPr lang="en-US" dirty="0"/>
              <a:t>grade 1 (SPRING)</a:t>
            </a:r>
            <a:br>
              <a:rPr lang="en-US" dirty="0"/>
            </a:br>
            <a:r>
              <a:rPr lang="en-US" dirty="0"/>
              <a:t>2025-2026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428C11-3050-4417-B18C-9EA06B58A3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5099157"/>
              </p:ext>
            </p:extLst>
          </p:nvPr>
        </p:nvGraphicFramePr>
        <p:xfrm>
          <a:off x="580873" y="2341847"/>
          <a:ext cx="11027078" cy="3632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39466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5181F-4DB0-44E1-BA5E-B94DEB0D6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District-wide </a:t>
            </a:r>
            <a:r>
              <a:rPr lang="en-US" dirty="0" err="1"/>
              <a:t>orf</a:t>
            </a:r>
            <a:r>
              <a:rPr lang="en-US" dirty="0"/>
              <a:t> (Words Correct) results </a:t>
            </a:r>
            <a:br>
              <a:rPr lang="en-US" dirty="0"/>
            </a:br>
            <a:r>
              <a:rPr lang="en-US" dirty="0"/>
              <a:t>Grade 2 (Fall)</a:t>
            </a:r>
            <a:br>
              <a:rPr lang="en-US" dirty="0"/>
            </a:br>
            <a:r>
              <a:rPr lang="en-US" dirty="0"/>
              <a:t>2025-2026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428C11-3050-4417-B18C-9EA06B58A3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988863"/>
              </p:ext>
            </p:extLst>
          </p:nvPr>
        </p:nvGraphicFramePr>
        <p:xfrm>
          <a:off x="580873" y="2341847"/>
          <a:ext cx="11027078" cy="3632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9209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A4FB6-2ECB-4BCC-BA9F-8B3A9652B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District-wide </a:t>
            </a:r>
            <a:r>
              <a:rPr lang="en-US" dirty="0" err="1"/>
              <a:t>orf</a:t>
            </a:r>
            <a:r>
              <a:rPr lang="en-US" dirty="0"/>
              <a:t> (Words Correct) results </a:t>
            </a:r>
            <a:br>
              <a:rPr lang="en-US" dirty="0"/>
            </a:br>
            <a:r>
              <a:rPr lang="en-US" dirty="0"/>
              <a:t>grade 2 (Winter)</a:t>
            </a:r>
            <a:br>
              <a:rPr lang="en-US" dirty="0"/>
            </a:br>
            <a:r>
              <a:rPr lang="en-US" dirty="0"/>
              <a:t>2025-2026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428C11-3050-4417-B18C-9EA06B58A3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6529037"/>
              </p:ext>
            </p:extLst>
          </p:nvPr>
        </p:nvGraphicFramePr>
        <p:xfrm>
          <a:off x="580873" y="2341847"/>
          <a:ext cx="11027078" cy="3632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76209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A4FB6-2ECB-4BCC-BA9F-8B3A9652B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District-wide </a:t>
            </a:r>
            <a:r>
              <a:rPr lang="en-US" dirty="0" err="1"/>
              <a:t>orf</a:t>
            </a:r>
            <a:r>
              <a:rPr lang="en-US" dirty="0"/>
              <a:t> (Words Correct) results </a:t>
            </a:r>
            <a:br>
              <a:rPr lang="en-US" dirty="0"/>
            </a:br>
            <a:r>
              <a:rPr lang="en-US" dirty="0"/>
              <a:t>grade 2 (SPRING)</a:t>
            </a:r>
            <a:br>
              <a:rPr lang="en-US" dirty="0"/>
            </a:br>
            <a:r>
              <a:rPr lang="en-US" dirty="0"/>
              <a:t>2025-2026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428C11-3050-4417-B18C-9EA06B58A3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3153790"/>
              </p:ext>
            </p:extLst>
          </p:nvPr>
        </p:nvGraphicFramePr>
        <p:xfrm>
          <a:off x="580873" y="2341847"/>
          <a:ext cx="11027078" cy="3632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16853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5181F-4DB0-44E1-BA5E-B94DEB0D6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District-wide </a:t>
            </a:r>
            <a:r>
              <a:rPr lang="en-US" dirty="0" err="1"/>
              <a:t>orf</a:t>
            </a:r>
            <a:r>
              <a:rPr lang="en-US" dirty="0"/>
              <a:t> (Words Correct) results </a:t>
            </a:r>
            <a:br>
              <a:rPr lang="en-US" dirty="0"/>
            </a:br>
            <a:r>
              <a:rPr lang="en-US" dirty="0"/>
              <a:t>Grade 3 (Fall)</a:t>
            </a:r>
            <a:br>
              <a:rPr lang="en-US" dirty="0"/>
            </a:br>
            <a:r>
              <a:rPr lang="en-US" dirty="0"/>
              <a:t>2025-2026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428C11-3050-4417-B18C-9EA06B58A3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3153721"/>
              </p:ext>
            </p:extLst>
          </p:nvPr>
        </p:nvGraphicFramePr>
        <p:xfrm>
          <a:off x="580873" y="2341847"/>
          <a:ext cx="11027078" cy="3632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8951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A4FB6-2ECB-4BCC-BA9F-8B3A9652B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District-wide </a:t>
            </a:r>
            <a:r>
              <a:rPr lang="en-US" dirty="0" err="1"/>
              <a:t>orf</a:t>
            </a:r>
            <a:r>
              <a:rPr lang="en-US" dirty="0"/>
              <a:t> (Words Correct) results </a:t>
            </a:r>
            <a:br>
              <a:rPr lang="en-US" dirty="0"/>
            </a:br>
            <a:r>
              <a:rPr lang="en-US" dirty="0"/>
              <a:t>grade 3 (Winter)</a:t>
            </a:r>
            <a:br>
              <a:rPr lang="en-US" dirty="0"/>
            </a:br>
            <a:r>
              <a:rPr lang="en-US" dirty="0"/>
              <a:t>2025-2026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428C11-3050-4417-B18C-9EA06B58A3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7175582"/>
              </p:ext>
            </p:extLst>
          </p:nvPr>
        </p:nvGraphicFramePr>
        <p:xfrm>
          <a:off x="580873" y="2341847"/>
          <a:ext cx="11027078" cy="3632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70369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A4FB6-2ECB-4BCC-BA9F-8B3A9652B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District-wide </a:t>
            </a:r>
            <a:r>
              <a:rPr lang="en-US" dirty="0" err="1"/>
              <a:t>orf</a:t>
            </a:r>
            <a:r>
              <a:rPr lang="en-US" dirty="0"/>
              <a:t> (Words Correct) results </a:t>
            </a:r>
            <a:br>
              <a:rPr lang="en-US" dirty="0"/>
            </a:br>
            <a:r>
              <a:rPr lang="en-US" dirty="0"/>
              <a:t>grade 3 (SPRING)</a:t>
            </a:r>
            <a:br>
              <a:rPr lang="en-US" dirty="0"/>
            </a:br>
            <a:r>
              <a:rPr lang="en-US" dirty="0"/>
              <a:t>2025-2026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428C11-3050-4417-B18C-9EA06B58A3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6315068"/>
              </p:ext>
            </p:extLst>
          </p:nvPr>
        </p:nvGraphicFramePr>
        <p:xfrm>
          <a:off x="580873" y="2341847"/>
          <a:ext cx="11027078" cy="3632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680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5181F-4DB0-44E1-BA5E-B94DEB0D6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District-wide </a:t>
            </a:r>
            <a:r>
              <a:rPr lang="en-US" dirty="0" err="1"/>
              <a:t>orf</a:t>
            </a:r>
            <a:r>
              <a:rPr lang="en-US" dirty="0"/>
              <a:t> (Words Correct) results </a:t>
            </a:r>
            <a:br>
              <a:rPr lang="en-US" dirty="0"/>
            </a:br>
            <a:r>
              <a:rPr lang="en-US" dirty="0"/>
              <a:t>Grade 4 (Fall)</a:t>
            </a:r>
            <a:br>
              <a:rPr lang="en-US" dirty="0"/>
            </a:br>
            <a:r>
              <a:rPr lang="en-US" dirty="0"/>
              <a:t>2025-2026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428C11-3050-4417-B18C-9EA06B58A3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0820548"/>
              </p:ext>
            </p:extLst>
          </p:nvPr>
        </p:nvGraphicFramePr>
        <p:xfrm>
          <a:off x="580873" y="2341847"/>
          <a:ext cx="11027078" cy="3632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4886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A4FB6-2ECB-4BCC-BA9F-8B3A9652B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District-wide </a:t>
            </a:r>
            <a:r>
              <a:rPr lang="en-US" dirty="0" err="1"/>
              <a:t>orf</a:t>
            </a:r>
            <a:r>
              <a:rPr lang="en-US" dirty="0"/>
              <a:t> (Words Correct) results </a:t>
            </a:r>
            <a:br>
              <a:rPr lang="en-US" dirty="0"/>
            </a:br>
            <a:r>
              <a:rPr lang="en-US" dirty="0"/>
              <a:t>grade 4 (Winter)</a:t>
            </a:r>
            <a:br>
              <a:rPr lang="en-US" dirty="0"/>
            </a:br>
            <a:r>
              <a:rPr lang="en-US" dirty="0"/>
              <a:t>2025-2026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428C11-3050-4417-B18C-9EA06B58A3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1294118"/>
              </p:ext>
            </p:extLst>
          </p:nvPr>
        </p:nvGraphicFramePr>
        <p:xfrm>
          <a:off x="580873" y="2341847"/>
          <a:ext cx="11027078" cy="3632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62391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A4FB6-2ECB-4BCC-BA9F-8B3A9652B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District-wide </a:t>
            </a:r>
            <a:r>
              <a:rPr lang="en-US" dirty="0" err="1"/>
              <a:t>orf</a:t>
            </a:r>
            <a:r>
              <a:rPr lang="en-US" dirty="0"/>
              <a:t> (Words Correct) results </a:t>
            </a:r>
            <a:br>
              <a:rPr lang="en-US" dirty="0"/>
            </a:br>
            <a:r>
              <a:rPr lang="en-US" dirty="0"/>
              <a:t>grade 4 (spring)</a:t>
            </a:r>
            <a:br>
              <a:rPr lang="en-US" dirty="0"/>
            </a:br>
            <a:r>
              <a:rPr lang="en-US" dirty="0"/>
              <a:t>2025-2026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428C11-3050-4417-B18C-9EA06B58A3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0459606"/>
              </p:ext>
            </p:extLst>
          </p:nvPr>
        </p:nvGraphicFramePr>
        <p:xfrm>
          <a:off x="580873" y="2341847"/>
          <a:ext cx="11027078" cy="3632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664533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UR.pptx" id="{C8B94E25-33BD-45D5-BF09-DFDE6F66F827}" vid="{3906A810-667D-48F7-952C-A904CEA9ED63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1131</TotalTime>
  <Words>231</Words>
  <Application>Microsoft Office PowerPoint</Application>
  <PresentationFormat>Custom</PresentationFormat>
  <Paragraphs>44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Corbel</vt:lpstr>
      <vt:lpstr>Franklin Gothic Book</vt:lpstr>
      <vt:lpstr>Franklin Gothic Demi</vt:lpstr>
      <vt:lpstr>Wingdings 2</vt:lpstr>
      <vt:lpstr>DividendVTI</vt:lpstr>
      <vt:lpstr>District-wide orf (Words Correct) results  grade 1 (Winter) 2025-2026</vt:lpstr>
      <vt:lpstr>District-wide orf (Words Correct) results  grade 1 (SPRING) 2025-2026</vt:lpstr>
      <vt:lpstr>District-wide orf (Words Correct) results  Grade 2 (Fall) 2025-2026</vt:lpstr>
      <vt:lpstr>District-wide orf (Words Correct) results  grade 2 (Winter) 2025-2026</vt:lpstr>
      <vt:lpstr>District-wide orf (Words Correct) results  grade 2 (SPRING) 2025-2026</vt:lpstr>
      <vt:lpstr>District-wide orf (Words Correct) results  Grade 3 (Fall) 2025-2026</vt:lpstr>
      <vt:lpstr>District-wide orf (Words Correct) results  grade 3 (Winter) 2025-2026</vt:lpstr>
      <vt:lpstr>District-wide orf (Words Correct) results  grade 3 (SPRING) 2025-2026</vt:lpstr>
      <vt:lpstr>District-wide orf (Words Correct) results  Grade 4 (Fall) 2025-2026</vt:lpstr>
      <vt:lpstr>District-wide orf (Words Correct) results  grade 4 (Winter) 2025-2026</vt:lpstr>
      <vt:lpstr>District-wide orf (Words Correct) results  grade 4 (spring) 2025-2026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Fall Benchmarks and Reading Program Presentation</dc:title>
  <dc:creator>Rooney, Horace</dc:creator>
  <cp:lastModifiedBy>Gately, Patrick</cp:lastModifiedBy>
  <cp:revision>7</cp:revision>
  <cp:lastPrinted>2025-05-08T17:33:31Z</cp:lastPrinted>
  <dcterms:created xsi:type="dcterms:W3CDTF">2020-12-18T17:39:58Z</dcterms:created>
  <dcterms:modified xsi:type="dcterms:W3CDTF">2026-09-15T19:13:17Z</dcterms:modified>
</cp:coreProperties>
</file>