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272" r:id="rId1"/>
  </p:sldMasterIdLst>
  <p:notesMasterIdLst>
    <p:notesMasterId r:id="rId38"/>
  </p:notesMasterIdLst>
  <p:handoutMasterIdLst>
    <p:handoutMasterId r:id="rId39"/>
  </p:handoutMasterIdLst>
  <p:sldIdLst>
    <p:sldId id="256" r:id="rId2"/>
    <p:sldId id="403" r:id="rId3"/>
    <p:sldId id="433" r:id="rId4"/>
    <p:sldId id="426" r:id="rId5"/>
    <p:sldId id="457" r:id="rId6"/>
    <p:sldId id="427" r:id="rId7"/>
    <p:sldId id="459" r:id="rId8"/>
    <p:sldId id="460" r:id="rId9"/>
    <p:sldId id="462" r:id="rId10"/>
    <p:sldId id="428" r:id="rId11"/>
    <p:sldId id="429" r:id="rId12"/>
    <p:sldId id="461" r:id="rId13"/>
    <p:sldId id="431" r:id="rId14"/>
    <p:sldId id="430" r:id="rId15"/>
    <p:sldId id="432" r:id="rId16"/>
    <p:sldId id="437" r:id="rId17"/>
    <p:sldId id="438" r:id="rId18"/>
    <p:sldId id="465" r:id="rId19"/>
    <p:sldId id="464" r:id="rId20"/>
    <p:sldId id="441" r:id="rId21"/>
    <p:sldId id="442" r:id="rId22"/>
    <p:sldId id="365" r:id="rId23"/>
    <p:sldId id="444" r:id="rId24"/>
    <p:sldId id="443" r:id="rId25"/>
    <p:sldId id="445" r:id="rId26"/>
    <p:sldId id="458" r:id="rId27"/>
    <p:sldId id="447" r:id="rId28"/>
    <p:sldId id="449" r:id="rId29"/>
    <p:sldId id="450" r:id="rId30"/>
    <p:sldId id="451" r:id="rId31"/>
    <p:sldId id="452" r:id="rId32"/>
    <p:sldId id="453" r:id="rId33"/>
    <p:sldId id="463" r:id="rId34"/>
    <p:sldId id="454" r:id="rId35"/>
    <p:sldId id="455" r:id="rId36"/>
    <p:sldId id="434" r:id="rId37"/>
  </p:sldIdLst>
  <p:sldSz cx="9144000" cy="6858000" type="screen4x3"/>
  <p:notesSz cx="7019925" cy="93059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31">
          <p15:clr>
            <a:srgbClr val="A4A3A4"/>
          </p15:clr>
        </p15:guide>
        <p15:guide id="2" pos="221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050"/>
    <a:srgbClr val="99FF66"/>
    <a:srgbClr val="FFFF66"/>
    <a:srgbClr val="00CC00"/>
    <a:srgbClr val="009900"/>
    <a:srgbClr val="000000"/>
    <a:srgbClr val="FFFF0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800" autoAdjust="0"/>
    <p:restoredTop sz="85510" autoAdjust="0"/>
  </p:normalViewPr>
  <p:slideViewPr>
    <p:cSldViewPr>
      <p:cViewPr varScale="1">
        <p:scale>
          <a:sx n="97" d="100"/>
          <a:sy n="97" d="100"/>
        </p:scale>
        <p:origin x="2166"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7920"/>
    </p:cViewPr>
  </p:sorterViewPr>
  <p:notesViewPr>
    <p:cSldViewPr>
      <p:cViewPr varScale="1">
        <p:scale>
          <a:sx n="54" d="100"/>
          <a:sy n="54" d="100"/>
        </p:scale>
        <p:origin x="-1212" y="-84"/>
      </p:cViewPr>
      <p:guideLst>
        <p:guide orient="horz" pos="2931"/>
        <p:guide pos="221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41650" cy="461963"/>
          </a:xfrm>
          <a:prstGeom prst="rect">
            <a:avLst/>
          </a:prstGeom>
          <a:noFill/>
          <a:ln w="9525">
            <a:noFill/>
            <a:miter lim="800000"/>
            <a:headEnd/>
            <a:tailEnd/>
          </a:ln>
          <a:effectLst/>
        </p:spPr>
        <p:txBody>
          <a:bodyPr vert="horz" wrap="square" lIns="93909" tIns="46954" rIns="93909" bIns="46954" numCol="1" anchor="t" anchorCtr="0" compatLnSpc="1">
            <a:prstTxWarp prst="textNoShape">
              <a:avLst/>
            </a:prstTxWarp>
          </a:bodyPr>
          <a:lstStyle>
            <a:lvl1pPr defTabSz="939800" eaLnBrk="0" hangingPunct="0">
              <a:defRPr sz="1200">
                <a:latin typeface="Times New Roman" pitchFamily="18" charset="0"/>
              </a:defRPr>
            </a:lvl1pPr>
          </a:lstStyle>
          <a:p>
            <a:pPr>
              <a:defRPr/>
            </a:pPr>
            <a:endParaRPr lang="en-US"/>
          </a:p>
        </p:txBody>
      </p:sp>
      <p:sp>
        <p:nvSpPr>
          <p:cNvPr id="3075" name="Rectangle 3"/>
          <p:cNvSpPr>
            <a:spLocks noGrp="1" noChangeArrowheads="1"/>
          </p:cNvSpPr>
          <p:nvPr>
            <p:ph type="dt" sz="quarter" idx="1"/>
          </p:nvPr>
        </p:nvSpPr>
        <p:spPr bwMode="auto">
          <a:xfrm>
            <a:off x="3978275" y="0"/>
            <a:ext cx="3041650" cy="461963"/>
          </a:xfrm>
          <a:prstGeom prst="rect">
            <a:avLst/>
          </a:prstGeom>
          <a:noFill/>
          <a:ln w="9525">
            <a:noFill/>
            <a:miter lim="800000"/>
            <a:headEnd/>
            <a:tailEnd/>
          </a:ln>
          <a:effectLst/>
        </p:spPr>
        <p:txBody>
          <a:bodyPr vert="horz" wrap="square" lIns="93909" tIns="46954" rIns="93909" bIns="46954" numCol="1" anchor="t" anchorCtr="0" compatLnSpc="1">
            <a:prstTxWarp prst="textNoShape">
              <a:avLst/>
            </a:prstTxWarp>
          </a:bodyPr>
          <a:lstStyle>
            <a:lvl1pPr algn="r" defTabSz="939800" eaLnBrk="0" hangingPunct="0">
              <a:defRPr sz="1200">
                <a:latin typeface="Times New Roman" pitchFamily="18" charset="0"/>
              </a:defRPr>
            </a:lvl1pPr>
          </a:lstStyle>
          <a:p>
            <a:pPr>
              <a:defRPr/>
            </a:pPr>
            <a:endParaRPr lang="en-US"/>
          </a:p>
        </p:txBody>
      </p:sp>
      <p:sp>
        <p:nvSpPr>
          <p:cNvPr id="3076" name="Rectangle 4"/>
          <p:cNvSpPr>
            <a:spLocks noGrp="1" noChangeArrowheads="1"/>
          </p:cNvSpPr>
          <p:nvPr>
            <p:ph type="ftr" sz="quarter" idx="2"/>
          </p:nvPr>
        </p:nvSpPr>
        <p:spPr bwMode="auto">
          <a:xfrm>
            <a:off x="0" y="8864600"/>
            <a:ext cx="3041650" cy="461963"/>
          </a:xfrm>
          <a:prstGeom prst="rect">
            <a:avLst/>
          </a:prstGeom>
          <a:noFill/>
          <a:ln w="9525">
            <a:noFill/>
            <a:miter lim="800000"/>
            <a:headEnd/>
            <a:tailEnd/>
          </a:ln>
          <a:effectLst/>
        </p:spPr>
        <p:txBody>
          <a:bodyPr vert="horz" wrap="square" lIns="93909" tIns="46954" rIns="93909" bIns="46954" numCol="1" anchor="b" anchorCtr="0" compatLnSpc="1">
            <a:prstTxWarp prst="textNoShape">
              <a:avLst/>
            </a:prstTxWarp>
          </a:bodyPr>
          <a:lstStyle>
            <a:lvl1pPr defTabSz="939800" eaLnBrk="0" hangingPunct="0">
              <a:defRPr sz="1200">
                <a:latin typeface="Times New Roman" pitchFamily="18" charset="0"/>
              </a:defRPr>
            </a:lvl1pPr>
          </a:lstStyle>
          <a:p>
            <a:pPr>
              <a:defRPr/>
            </a:pPr>
            <a:endParaRPr lang="en-US"/>
          </a:p>
        </p:txBody>
      </p:sp>
      <p:sp>
        <p:nvSpPr>
          <p:cNvPr id="3077" name="Rectangle 5"/>
          <p:cNvSpPr>
            <a:spLocks noGrp="1" noChangeArrowheads="1"/>
          </p:cNvSpPr>
          <p:nvPr>
            <p:ph type="sldNum" sz="quarter" idx="3"/>
          </p:nvPr>
        </p:nvSpPr>
        <p:spPr bwMode="auto">
          <a:xfrm>
            <a:off x="3978275" y="8864600"/>
            <a:ext cx="3041650" cy="461963"/>
          </a:xfrm>
          <a:prstGeom prst="rect">
            <a:avLst/>
          </a:prstGeom>
          <a:noFill/>
          <a:ln w="9525">
            <a:noFill/>
            <a:miter lim="800000"/>
            <a:headEnd/>
            <a:tailEnd/>
          </a:ln>
          <a:effectLst/>
        </p:spPr>
        <p:txBody>
          <a:bodyPr vert="horz" wrap="square" lIns="93909" tIns="46954" rIns="93909" bIns="46954" numCol="1" anchor="b" anchorCtr="0" compatLnSpc="1">
            <a:prstTxWarp prst="textNoShape">
              <a:avLst/>
            </a:prstTxWarp>
          </a:bodyPr>
          <a:lstStyle>
            <a:lvl1pPr algn="r" defTabSz="939800" eaLnBrk="0" hangingPunct="0">
              <a:defRPr sz="1200">
                <a:latin typeface="Times New Roman" pitchFamily="18" charset="0"/>
              </a:defRPr>
            </a:lvl1pPr>
          </a:lstStyle>
          <a:p>
            <a:pPr>
              <a:defRPr/>
            </a:pPr>
            <a:fld id="{42D215C4-5DDC-40A8-A27B-123D32DCC457}" type="slidenum">
              <a:rPr lang="en-US"/>
              <a:pPr>
                <a:defRPr/>
              </a:pPr>
              <a:t>‹#›</a:t>
            </a:fld>
            <a:endParaRPr lang="en-US"/>
          </a:p>
        </p:txBody>
      </p:sp>
    </p:spTree>
    <p:extLst>
      <p:ext uri="{BB962C8B-B14F-4D97-AF65-F5344CB8AC3E}">
        <p14:creationId xmlns:p14="http://schemas.microsoft.com/office/powerpoint/2010/main" val="2280686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041650" cy="465138"/>
          </a:xfrm>
          <a:prstGeom prst="rect">
            <a:avLst/>
          </a:prstGeom>
          <a:noFill/>
          <a:ln w="9525">
            <a:noFill/>
            <a:miter lim="800000"/>
            <a:headEnd/>
            <a:tailEnd/>
          </a:ln>
          <a:effectLst/>
        </p:spPr>
        <p:txBody>
          <a:bodyPr vert="horz" wrap="square" lIns="93909" tIns="46954" rIns="93909" bIns="46954" numCol="1" anchor="t" anchorCtr="0" compatLnSpc="1">
            <a:prstTxWarp prst="textNoShape">
              <a:avLst/>
            </a:prstTxWarp>
          </a:bodyPr>
          <a:lstStyle>
            <a:lvl1pPr defTabSz="939800" eaLnBrk="0" hangingPunct="0">
              <a:defRPr sz="1200">
                <a:latin typeface="Times New Roman" pitchFamily="18" charset="0"/>
              </a:defRPr>
            </a:lvl1pPr>
          </a:lstStyle>
          <a:p>
            <a:pPr>
              <a:defRPr/>
            </a:pPr>
            <a:endParaRPr lang="en-US"/>
          </a:p>
        </p:txBody>
      </p:sp>
      <p:sp>
        <p:nvSpPr>
          <p:cNvPr id="4099" name="Rectangle 3"/>
          <p:cNvSpPr>
            <a:spLocks noGrp="1" noChangeArrowheads="1"/>
          </p:cNvSpPr>
          <p:nvPr>
            <p:ph type="dt" idx="1"/>
          </p:nvPr>
        </p:nvSpPr>
        <p:spPr bwMode="auto">
          <a:xfrm>
            <a:off x="3978275" y="0"/>
            <a:ext cx="3041650" cy="465138"/>
          </a:xfrm>
          <a:prstGeom prst="rect">
            <a:avLst/>
          </a:prstGeom>
          <a:noFill/>
          <a:ln w="9525">
            <a:noFill/>
            <a:miter lim="800000"/>
            <a:headEnd/>
            <a:tailEnd/>
          </a:ln>
          <a:effectLst/>
        </p:spPr>
        <p:txBody>
          <a:bodyPr vert="horz" wrap="square" lIns="93909" tIns="46954" rIns="93909" bIns="46954" numCol="1" anchor="t" anchorCtr="0" compatLnSpc="1">
            <a:prstTxWarp prst="textNoShape">
              <a:avLst/>
            </a:prstTxWarp>
          </a:bodyPr>
          <a:lstStyle>
            <a:lvl1pPr algn="r" defTabSz="939800" eaLnBrk="0" hangingPunct="0">
              <a:defRPr sz="1200">
                <a:latin typeface="Times New Roman" pitchFamily="18" charset="0"/>
              </a:defRPr>
            </a:lvl1pPr>
          </a:lstStyle>
          <a:p>
            <a:pPr>
              <a:defRPr/>
            </a:pPr>
            <a:endParaRPr lang="en-US"/>
          </a:p>
        </p:txBody>
      </p:sp>
      <p:sp>
        <p:nvSpPr>
          <p:cNvPr id="18436" name="Rectangle 4"/>
          <p:cNvSpPr>
            <a:spLocks noGrp="1" noRot="1" noChangeAspect="1" noChangeArrowheads="1" noTextEdit="1"/>
          </p:cNvSpPr>
          <p:nvPr>
            <p:ph type="sldImg" idx="2"/>
          </p:nvPr>
        </p:nvSpPr>
        <p:spPr bwMode="auto">
          <a:xfrm>
            <a:off x="1184275" y="698500"/>
            <a:ext cx="4652963" cy="3489325"/>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936625" y="4421188"/>
            <a:ext cx="5146675" cy="4186237"/>
          </a:xfrm>
          <a:prstGeom prst="rect">
            <a:avLst/>
          </a:prstGeom>
          <a:noFill/>
          <a:ln w="9525">
            <a:noFill/>
            <a:miter lim="800000"/>
            <a:headEnd/>
            <a:tailEnd/>
          </a:ln>
          <a:effectLst/>
        </p:spPr>
        <p:txBody>
          <a:bodyPr vert="horz" wrap="square" lIns="93909" tIns="46954" rIns="93909" bIns="46954"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p:cNvSpPr>
            <a:spLocks noGrp="1" noChangeArrowheads="1"/>
          </p:cNvSpPr>
          <p:nvPr>
            <p:ph type="ftr" sz="quarter" idx="4"/>
          </p:nvPr>
        </p:nvSpPr>
        <p:spPr bwMode="auto">
          <a:xfrm>
            <a:off x="0" y="8840788"/>
            <a:ext cx="3041650" cy="465137"/>
          </a:xfrm>
          <a:prstGeom prst="rect">
            <a:avLst/>
          </a:prstGeom>
          <a:noFill/>
          <a:ln w="9525">
            <a:noFill/>
            <a:miter lim="800000"/>
            <a:headEnd/>
            <a:tailEnd/>
          </a:ln>
          <a:effectLst/>
        </p:spPr>
        <p:txBody>
          <a:bodyPr vert="horz" wrap="square" lIns="93909" tIns="46954" rIns="93909" bIns="46954" numCol="1" anchor="b" anchorCtr="0" compatLnSpc="1">
            <a:prstTxWarp prst="textNoShape">
              <a:avLst/>
            </a:prstTxWarp>
          </a:bodyPr>
          <a:lstStyle>
            <a:lvl1pPr defTabSz="939800" eaLnBrk="0" hangingPunct="0">
              <a:defRPr sz="1200">
                <a:latin typeface="Times New Roman" pitchFamily="18" charset="0"/>
              </a:defRPr>
            </a:lvl1pPr>
          </a:lstStyle>
          <a:p>
            <a:pPr>
              <a:defRPr/>
            </a:pPr>
            <a:endParaRPr lang="en-US"/>
          </a:p>
        </p:txBody>
      </p:sp>
      <p:sp>
        <p:nvSpPr>
          <p:cNvPr id="4103" name="Rectangle 7"/>
          <p:cNvSpPr>
            <a:spLocks noGrp="1" noChangeArrowheads="1"/>
          </p:cNvSpPr>
          <p:nvPr>
            <p:ph type="sldNum" sz="quarter" idx="5"/>
          </p:nvPr>
        </p:nvSpPr>
        <p:spPr bwMode="auto">
          <a:xfrm>
            <a:off x="3978275" y="8840788"/>
            <a:ext cx="3041650" cy="465137"/>
          </a:xfrm>
          <a:prstGeom prst="rect">
            <a:avLst/>
          </a:prstGeom>
          <a:noFill/>
          <a:ln w="9525">
            <a:noFill/>
            <a:miter lim="800000"/>
            <a:headEnd/>
            <a:tailEnd/>
          </a:ln>
          <a:effectLst/>
        </p:spPr>
        <p:txBody>
          <a:bodyPr vert="horz" wrap="square" lIns="93909" tIns="46954" rIns="93909" bIns="46954" numCol="1" anchor="b" anchorCtr="0" compatLnSpc="1">
            <a:prstTxWarp prst="textNoShape">
              <a:avLst/>
            </a:prstTxWarp>
          </a:bodyPr>
          <a:lstStyle>
            <a:lvl1pPr algn="r" defTabSz="939800" eaLnBrk="0" hangingPunct="0">
              <a:defRPr sz="1200">
                <a:latin typeface="Times New Roman" pitchFamily="18" charset="0"/>
              </a:defRPr>
            </a:lvl1pPr>
          </a:lstStyle>
          <a:p>
            <a:pPr>
              <a:defRPr/>
            </a:pPr>
            <a:fld id="{391072DF-612A-4BA0-BF98-B67B3E72767D}" type="slidenum">
              <a:rPr lang="en-US"/>
              <a:pPr>
                <a:defRPr/>
              </a:pPr>
              <a:t>‹#›</a:t>
            </a:fld>
            <a:endParaRPr lang="en-US"/>
          </a:p>
        </p:txBody>
      </p:sp>
    </p:spTree>
    <p:extLst>
      <p:ext uri="{BB962C8B-B14F-4D97-AF65-F5344CB8AC3E}">
        <p14:creationId xmlns:p14="http://schemas.microsoft.com/office/powerpoint/2010/main" val="37865939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402AE8D2-59D6-4A20-8762-42D9B7D09F93}" type="slidenum">
              <a:rPr lang="en-US" smtClean="0"/>
              <a:pPr/>
              <a:t>1</a:t>
            </a:fld>
            <a:endParaRPr lang="en-US"/>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p:spPr>
        <p:txBody>
          <a:bodyPr/>
          <a:lstStyle/>
          <a:p>
            <a:pPr marL="228600" indent="-228600" eaLnBrk="1" hangingPunct="1"/>
            <a:r>
              <a:rPr lang="en-US" dirty="0">
                <a:latin typeface="Arial" charset="0"/>
              </a:rPr>
              <a:t> </a:t>
            </a:r>
            <a:endParaRPr lang="en-US" dirty="0">
              <a:cs typeface="Times New Roman" pitchFamily="18" charset="0"/>
            </a:endParaRPr>
          </a:p>
        </p:txBody>
      </p:sp>
    </p:spTree>
    <p:extLst>
      <p:ext uri="{BB962C8B-B14F-4D97-AF65-F5344CB8AC3E}">
        <p14:creationId xmlns:p14="http://schemas.microsoft.com/office/powerpoint/2010/main" val="18618063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7"/>
          <p:cNvSpPr>
            <a:spLocks noGrp="1" noChangeArrowheads="1"/>
          </p:cNvSpPr>
          <p:nvPr>
            <p:ph type="sldNum" sz="quarter" idx="5"/>
          </p:nvPr>
        </p:nvSpPr>
        <p:spPr>
          <a:noFill/>
        </p:spPr>
        <p:txBody>
          <a:bodyPr/>
          <a:lstStyle/>
          <a:p>
            <a:fld id="{6A1C0740-D68D-4D2E-A768-66D3785AABC7}" type="slidenum">
              <a:rPr lang="en-US" smtClean="0"/>
              <a:pPr/>
              <a:t>2</a:t>
            </a:fld>
            <a:endParaRPr lang="en-US"/>
          </a:p>
        </p:txBody>
      </p:sp>
      <p:sp>
        <p:nvSpPr>
          <p:cNvPr id="269314" name="Rectangle 2"/>
          <p:cNvSpPr>
            <a:spLocks noGrp="1" noRot="1" noChangeAspect="1" noChangeArrowheads="1" noTextEdit="1"/>
          </p:cNvSpPr>
          <p:nvPr>
            <p:ph type="sldImg"/>
          </p:nvPr>
        </p:nvSpPr>
        <p:spPr>
          <a:ln/>
        </p:spPr>
      </p:sp>
      <p:sp>
        <p:nvSpPr>
          <p:cNvPr id="269315" name="Rectangle 3"/>
          <p:cNvSpPr>
            <a:spLocks noGrp="1" noChangeArrowheads="1"/>
          </p:cNvSpPr>
          <p:nvPr>
            <p:ph type="body" idx="1"/>
          </p:nvPr>
        </p:nvSpPr>
        <p:spPr>
          <a:noFill/>
          <a:ln/>
        </p:spPr>
        <p:txBody>
          <a:bodyPr/>
          <a:lstStyle/>
          <a:p>
            <a:pPr eaLnBrk="1" hangingPunct="1"/>
            <a:r>
              <a:rPr lang="en-US" sz="1600" b="1" i="1" dirty="0"/>
              <a:t>*** THIS POWERPOINT IS MEANT TO BE A BASIC OVERVIEW. THE RN SUPERVISOR WILL PROVIDE SPECIFIC TRAINING AND ANSWER ALL QUESTIONS.</a:t>
            </a:r>
          </a:p>
        </p:txBody>
      </p:sp>
    </p:spTree>
    <p:extLst>
      <p:ext uri="{BB962C8B-B14F-4D97-AF65-F5344CB8AC3E}">
        <p14:creationId xmlns:p14="http://schemas.microsoft.com/office/powerpoint/2010/main" val="23851402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7"/>
          <p:cNvSpPr>
            <a:spLocks noGrp="1" noChangeArrowheads="1"/>
          </p:cNvSpPr>
          <p:nvPr>
            <p:ph type="sldNum" sz="quarter" idx="5"/>
          </p:nvPr>
        </p:nvSpPr>
        <p:spPr>
          <a:noFill/>
        </p:spPr>
        <p:txBody>
          <a:bodyPr/>
          <a:lstStyle/>
          <a:p>
            <a:fld id="{6A1C0740-D68D-4D2E-A768-66D3785AABC7}" type="slidenum">
              <a:rPr lang="en-US" smtClean="0"/>
              <a:pPr/>
              <a:t>3</a:t>
            </a:fld>
            <a:endParaRPr lang="en-US"/>
          </a:p>
        </p:txBody>
      </p:sp>
      <p:sp>
        <p:nvSpPr>
          <p:cNvPr id="269314" name="Rectangle 2"/>
          <p:cNvSpPr>
            <a:spLocks noGrp="1" noRot="1" noChangeAspect="1" noChangeArrowheads="1" noTextEdit="1"/>
          </p:cNvSpPr>
          <p:nvPr>
            <p:ph type="sldImg"/>
          </p:nvPr>
        </p:nvSpPr>
        <p:spPr>
          <a:ln/>
        </p:spPr>
      </p:sp>
      <p:sp>
        <p:nvSpPr>
          <p:cNvPr id="269315" name="Rectangle 3"/>
          <p:cNvSpPr>
            <a:spLocks noGrp="1" noChangeArrowheads="1"/>
          </p:cNvSpPr>
          <p:nvPr>
            <p:ph type="body" idx="1"/>
          </p:nvPr>
        </p:nvSpPr>
        <p:spPr>
          <a:noFill/>
          <a:ln/>
        </p:spPr>
        <p:txBody>
          <a:bodyPr/>
          <a:lstStyle/>
          <a:p>
            <a:pPr eaLnBrk="1" hangingPunct="1"/>
            <a:endParaRPr lang="en-US" b="1" i="1" dirty="0"/>
          </a:p>
        </p:txBody>
      </p:sp>
    </p:spTree>
    <p:extLst>
      <p:ext uri="{BB962C8B-B14F-4D97-AF65-F5344CB8AC3E}">
        <p14:creationId xmlns:p14="http://schemas.microsoft.com/office/powerpoint/2010/main" val="14929303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7"/>
          <p:cNvSpPr>
            <a:spLocks noGrp="1" noChangeArrowheads="1"/>
          </p:cNvSpPr>
          <p:nvPr>
            <p:ph type="sldNum" sz="quarter" idx="5"/>
          </p:nvPr>
        </p:nvSpPr>
        <p:spPr>
          <a:noFill/>
        </p:spPr>
        <p:txBody>
          <a:bodyPr/>
          <a:lstStyle/>
          <a:p>
            <a:fld id="{6A1C0740-D68D-4D2E-A768-66D3785AABC7}" type="slidenum">
              <a:rPr lang="en-US" smtClean="0"/>
              <a:pPr/>
              <a:t>4</a:t>
            </a:fld>
            <a:endParaRPr lang="en-US"/>
          </a:p>
        </p:txBody>
      </p:sp>
      <p:sp>
        <p:nvSpPr>
          <p:cNvPr id="269314" name="Rectangle 2"/>
          <p:cNvSpPr>
            <a:spLocks noGrp="1" noRot="1" noChangeAspect="1" noChangeArrowheads="1" noTextEdit="1"/>
          </p:cNvSpPr>
          <p:nvPr>
            <p:ph type="sldImg"/>
          </p:nvPr>
        </p:nvSpPr>
        <p:spPr>
          <a:ln/>
        </p:spPr>
      </p:sp>
      <p:sp>
        <p:nvSpPr>
          <p:cNvPr id="269315" name="Rectangle 3"/>
          <p:cNvSpPr>
            <a:spLocks noGrp="1" noChangeArrowheads="1"/>
          </p:cNvSpPr>
          <p:nvPr>
            <p:ph type="body" idx="1"/>
          </p:nvPr>
        </p:nvSpPr>
        <p:spPr>
          <a:noFill/>
          <a:ln/>
        </p:spPr>
        <p:txBody>
          <a:bodyPr/>
          <a:lstStyle/>
          <a:p>
            <a:pPr eaLnBrk="1" hangingPunct="1"/>
            <a:endParaRPr lang="en-US" b="1" i="1" dirty="0"/>
          </a:p>
        </p:txBody>
      </p:sp>
    </p:spTree>
    <p:extLst>
      <p:ext uri="{BB962C8B-B14F-4D97-AF65-F5344CB8AC3E}">
        <p14:creationId xmlns:p14="http://schemas.microsoft.com/office/powerpoint/2010/main" val="3654874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7"/>
          <p:cNvSpPr>
            <a:spLocks noGrp="1" noChangeArrowheads="1"/>
          </p:cNvSpPr>
          <p:nvPr>
            <p:ph type="sldNum" sz="quarter" idx="5"/>
          </p:nvPr>
        </p:nvSpPr>
        <p:spPr>
          <a:noFill/>
        </p:spPr>
        <p:txBody>
          <a:bodyPr/>
          <a:lstStyle/>
          <a:p>
            <a:fld id="{6A1C0740-D68D-4D2E-A768-66D3785AABC7}" type="slidenum">
              <a:rPr lang="en-US" smtClean="0"/>
              <a:pPr/>
              <a:t>5</a:t>
            </a:fld>
            <a:endParaRPr lang="en-US"/>
          </a:p>
        </p:txBody>
      </p:sp>
      <p:sp>
        <p:nvSpPr>
          <p:cNvPr id="269314" name="Rectangle 2"/>
          <p:cNvSpPr>
            <a:spLocks noGrp="1" noRot="1" noChangeAspect="1" noChangeArrowheads="1" noTextEdit="1"/>
          </p:cNvSpPr>
          <p:nvPr>
            <p:ph type="sldImg"/>
          </p:nvPr>
        </p:nvSpPr>
        <p:spPr>
          <a:ln/>
        </p:spPr>
      </p:sp>
      <p:sp>
        <p:nvSpPr>
          <p:cNvPr id="269315" name="Rectangle 3"/>
          <p:cNvSpPr>
            <a:spLocks noGrp="1" noChangeArrowheads="1"/>
          </p:cNvSpPr>
          <p:nvPr>
            <p:ph type="body" idx="1"/>
          </p:nvPr>
        </p:nvSpPr>
        <p:spPr>
          <a:noFill/>
          <a:ln/>
        </p:spPr>
        <p:txBody>
          <a:bodyPr/>
          <a:lstStyle/>
          <a:p>
            <a:pPr eaLnBrk="1" hangingPunct="1"/>
            <a:endParaRPr lang="en-US" b="1" i="1" dirty="0"/>
          </a:p>
        </p:txBody>
      </p:sp>
    </p:spTree>
    <p:extLst>
      <p:ext uri="{BB962C8B-B14F-4D97-AF65-F5344CB8AC3E}">
        <p14:creationId xmlns:p14="http://schemas.microsoft.com/office/powerpoint/2010/main" val="20717507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7"/>
          <p:cNvSpPr>
            <a:spLocks noGrp="1" noChangeArrowheads="1"/>
          </p:cNvSpPr>
          <p:nvPr>
            <p:ph type="sldNum" sz="quarter" idx="5"/>
          </p:nvPr>
        </p:nvSpPr>
        <p:spPr>
          <a:noFill/>
        </p:spPr>
        <p:txBody>
          <a:bodyPr/>
          <a:lstStyle/>
          <a:p>
            <a:fld id="{6A1C0740-D68D-4D2E-A768-66D3785AABC7}" type="slidenum">
              <a:rPr lang="en-US" smtClean="0"/>
              <a:pPr/>
              <a:t>6</a:t>
            </a:fld>
            <a:endParaRPr lang="en-US"/>
          </a:p>
        </p:txBody>
      </p:sp>
      <p:sp>
        <p:nvSpPr>
          <p:cNvPr id="269314" name="Rectangle 2"/>
          <p:cNvSpPr>
            <a:spLocks noGrp="1" noRot="1" noChangeAspect="1" noChangeArrowheads="1" noTextEdit="1"/>
          </p:cNvSpPr>
          <p:nvPr>
            <p:ph type="sldImg"/>
          </p:nvPr>
        </p:nvSpPr>
        <p:spPr>
          <a:ln/>
        </p:spPr>
      </p:sp>
      <p:sp>
        <p:nvSpPr>
          <p:cNvPr id="269315" name="Rectangle 3"/>
          <p:cNvSpPr>
            <a:spLocks noGrp="1" noChangeArrowheads="1"/>
          </p:cNvSpPr>
          <p:nvPr>
            <p:ph type="body" idx="1"/>
          </p:nvPr>
        </p:nvSpPr>
        <p:spPr>
          <a:noFill/>
          <a:ln/>
        </p:spPr>
        <p:txBody>
          <a:bodyPr/>
          <a:lstStyle/>
          <a:p>
            <a:pPr eaLnBrk="1" hangingPunct="1"/>
            <a:endParaRPr lang="en-US" b="1" i="1" dirty="0"/>
          </a:p>
        </p:txBody>
      </p:sp>
    </p:spTree>
    <p:extLst>
      <p:ext uri="{BB962C8B-B14F-4D97-AF65-F5344CB8AC3E}">
        <p14:creationId xmlns:p14="http://schemas.microsoft.com/office/powerpoint/2010/main" val="2948083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7"/>
          <p:cNvSpPr>
            <a:spLocks noGrp="1" noChangeArrowheads="1"/>
          </p:cNvSpPr>
          <p:nvPr>
            <p:ph type="sldNum" sz="quarter" idx="5"/>
          </p:nvPr>
        </p:nvSpPr>
        <p:spPr>
          <a:noFill/>
        </p:spPr>
        <p:txBody>
          <a:bodyPr/>
          <a:lstStyle/>
          <a:p>
            <a:fld id="{6A1C0740-D68D-4D2E-A768-66D3785AABC7}" type="slidenum">
              <a:rPr lang="en-US" smtClean="0"/>
              <a:pPr/>
              <a:t>10</a:t>
            </a:fld>
            <a:endParaRPr lang="en-US"/>
          </a:p>
        </p:txBody>
      </p:sp>
      <p:sp>
        <p:nvSpPr>
          <p:cNvPr id="269314" name="Rectangle 2"/>
          <p:cNvSpPr>
            <a:spLocks noGrp="1" noRot="1" noChangeAspect="1" noChangeArrowheads="1" noTextEdit="1"/>
          </p:cNvSpPr>
          <p:nvPr>
            <p:ph type="sldImg"/>
          </p:nvPr>
        </p:nvSpPr>
        <p:spPr>
          <a:ln/>
        </p:spPr>
      </p:sp>
      <p:sp>
        <p:nvSpPr>
          <p:cNvPr id="269315" name="Rectangle 3"/>
          <p:cNvSpPr>
            <a:spLocks noGrp="1" noChangeArrowheads="1"/>
          </p:cNvSpPr>
          <p:nvPr>
            <p:ph type="body" idx="1"/>
          </p:nvPr>
        </p:nvSpPr>
        <p:spPr>
          <a:noFill/>
          <a:ln/>
        </p:spPr>
        <p:txBody>
          <a:bodyPr/>
          <a:lstStyle/>
          <a:p>
            <a:pPr eaLnBrk="1" hangingPunct="1"/>
            <a:endParaRPr lang="en-US" b="1" i="1" dirty="0"/>
          </a:p>
        </p:txBody>
      </p:sp>
    </p:spTree>
    <p:extLst>
      <p:ext uri="{BB962C8B-B14F-4D97-AF65-F5344CB8AC3E}">
        <p14:creationId xmlns:p14="http://schemas.microsoft.com/office/powerpoint/2010/main" val="25955484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7"/>
          <p:cNvSpPr>
            <a:spLocks noGrp="1" noChangeArrowheads="1"/>
          </p:cNvSpPr>
          <p:nvPr>
            <p:ph type="sldNum" sz="quarter" idx="5"/>
          </p:nvPr>
        </p:nvSpPr>
        <p:spPr>
          <a:noFill/>
        </p:spPr>
        <p:txBody>
          <a:bodyPr/>
          <a:lstStyle/>
          <a:p>
            <a:fld id="{6A1C0740-D68D-4D2E-A768-66D3785AABC7}" type="slidenum">
              <a:rPr lang="en-US" smtClean="0"/>
              <a:pPr/>
              <a:t>11</a:t>
            </a:fld>
            <a:endParaRPr lang="en-US"/>
          </a:p>
        </p:txBody>
      </p:sp>
      <p:sp>
        <p:nvSpPr>
          <p:cNvPr id="269314" name="Rectangle 2"/>
          <p:cNvSpPr>
            <a:spLocks noGrp="1" noRot="1" noChangeAspect="1" noChangeArrowheads="1" noTextEdit="1"/>
          </p:cNvSpPr>
          <p:nvPr>
            <p:ph type="sldImg"/>
          </p:nvPr>
        </p:nvSpPr>
        <p:spPr>
          <a:ln/>
        </p:spPr>
      </p:sp>
      <p:sp>
        <p:nvSpPr>
          <p:cNvPr id="269315" name="Rectangle 3"/>
          <p:cNvSpPr>
            <a:spLocks noGrp="1" noChangeArrowheads="1"/>
          </p:cNvSpPr>
          <p:nvPr>
            <p:ph type="body" idx="1"/>
          </p:nvPr>
        </p:nvSpPr>
        <p:spPr>
          <a:noFill/>
          <a:ln/>
        </p:spPr>
        <p:txBody>
          <a:bodyPr/>
          <a:lstStyle/>
          <a:p>
            <a:pPr eaLnBrk="1" hangingPunct="1"/>
            <a:endParaRPr lang="en-US" b="1" i="1" dirty="0"/>
          </a:p>
        </p:txBody>
      </p:sp>
    </p:spTree>
    <p:extLst>
      <p:ext uri="{BB962C8B-B14F-4D97-AF65-F5344CB8AC3E}">
        <p14:creationId xmlns:p14="http://schemas.microsoft.com/office/powerpoint/2010/main" val="27575153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ARE ATTENDING THIS COURSE IN PERSON, EXPLANATIONS AND EXAMPLES WILL BE GIVEN. IF YOU ARE TAKING THIS COURSE ONLINE, THE RN SUPERVISOR WILL FURTHER EXPLAIN AND GIVE EXAMPLES</a:t>
            </a:r>
          </a:p>
        </p:txBody>
      </p:sp>
      <p:sp>
        <p:nvSpPr>
          <p:cNvPr id="4" name="Slide Number Placeholder 3"/>
          <p:cNvSpPr>
            <a:spLocks noGrp="1"/>
          </p:cNvSpPr>
          <p:nvPr>
            <p:ph type="sldNum" sz="quarter" idx="5"/>
          </p:nvPr>
        </p:nvSpPr>
        <p:spPr/>
        <p:txBody>
          <a:bodyPr/>
          <a:lstStyle/>
          <a:p>
            <a:pPr>
              <a:defRPr/>
            </a:pPr>
            <a:fld id="{391072DF-612A-4BA0-BF98-B67B3E72767D}" type="slidenum">
              <a:rPr lang="en-US" smtClean="0"/>
              <a:pPr>
                <a:defRPr/>
              </a:pPr>
              <a:t>12</a:t>
            </a:fld>
            <a:endParaRPr lang="en-US"/>
          </a:p>
        </p:txBody>
      </p:sp>
    </p:spTree>
    <p:extLst>
      <p:ext uri="{BB962C8B-B14F-4D97-AF65-F5344CB8AC3E}">
        <p14:creationId xmlns:p14="http://schemas.microsoft.com/office/powerpoint/2010/main" val="17151404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7"/>
          <p:cNvSpPr>
            <a:spLocks noGrp="1" noChangeArrowheads="1"/>
          </p:cNvSpPr>
          <p:nvPr>
            <p:ph type="sldNum" sz="quarter" idx="5"/>
          </p:nvPr>
        </p:nvSpPr>
        <p:spPr>
          <a:noFill/>
        </p:spPr>
        <p:txBody>
          <a:bodyPr/>
          <a:lstStyle/>
          <a:p>
            <a:fld id="{6A1C0740-D68D-4D2E-A768-66D3785AABC7}" type="slidenum">
              <a:rPr lang="en-US" smtClean="0"/>
              <a:pPr/>
              <a:t>13</a:t>
            </a:fld>
            <a:endParaRPr lang="en-US"/>
          </a:p>
        </p:txBody>
      </p:sp>
      <p:sp>
        <p:nvSpPr>
          <p:cNvPr id="269314" name="Rectangle 2"/>
          <p:cNvSpPr>
            <a:spLocks noGrp="1" noRot="1" noChangeAspect="1" noChangeArrowheads="1" noTextEdit="1"/>
          </p:cNvSpPr>
          <p:nvPr>
            <p:ph type="sldImg"/>
          </p:nvPr>
        </p:nvSpPr>
        <p:spPr>
          <a:ln/>
        </p:spPr>
      </p:sp>
      <p:sp>
        <p:nvSpPr>
          <p:cNvPr id="269315" name="Rectangle 3"/>
          <p:cNvSpPr>
            <a:spLocks noGrp="1" noChangeArrowheads="1"/>
          </p:cNvSpPr>
          <p:nvPr>
            <p:ph type="body" idx="1"/>
          </p:nvPr>
        </p:nvSpPr>
        <p:spPr>
          <a:noFill/>
          <a:ln/>
        </p:spPr>
        <p:txBody>
          <a:bodyPr/>
          <a:lstStyle/>
          <a:p>
            <a:pPr eaLnBrk="1" hangingPunct="1"/>
            <a:endParaRPr lang="en-US" b="1" i="1" dirty="0"/>
          </a:p>
        </p:txBody>
      </p:sp>
    </p:spTree>
    <p:extLst>
      <p:ext uri="{BB962C8B-B14F-4D97-AF65-F5344CB8AC3E}">
        <p14:creationId xmlns:p14="http://schemas.microsoft.com/office/powerpoint/2010/main" val="11846277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7"/>
          <p:cNvSpPr>
            <a:spLocks noGrp="1" noChangeArrowheads="1"/>
          </p:cNvSpPr>
          <p:nvPr>
            <p:ph type="sldNum" sz="quarter" idx="5"/>
          </p:nvPr>
        </p:nvSpPr>
        <p:spPr>
          <a:noFill/>
        </p:spPr>
        <p:txBody>
          <a:bodyPr/>
          <a:lstStyle/>
          <a:p>
            <a:fld id="{6A1C0740-D68D-4D2E-A768-66D3785AABC7}" type="slidenum">
              <a:rPr lang="en-US" smtClean="0"/>
              <a:pPr/>
              <a:t>14</a:t>
            </a:fld>
            <a:endParaRPr lang="en-US"/>
          </a:p>
        </p:txBody>
      </p:sp>
      <p:sp>
        <p:nvSpPr>
          <p:cNvPr id="269314" name="Rectangle 2"/>
          <p:cNvSpPr>
            <a:spLocks noGrp="1" noRot="1" noChangeAspect="1" noChangeArrowheads="1" noTextEdit="1"/>
          </p:cNvSpPr>
          <p:nvPr>
            <p:ph type="sldImg"/>
          </p:nvPr>
        </p:nvSpPr>
        <p:spPr>
          <a:ln/>
        </p:spPr>
      </p:sp>
      <p:sp>
        <p:nvSpPr>
          <p:cNvPr id="269315" name="Rectangle 3"/>
          <p:cNvSpPr>
            <a:spLocks noGrp="1" noChangeArrowheads="1"/>
          </p:cNvSpPr>
          <p:nvPr>
            <p:ph type="body" idx="1"/>
          </p:nvPr>
        </p:nvSpPr>
        <p:spPr>
          <a:noFill/>
          <a:ln/>
        </p:spPr>
        <p:txBody>
          <a:bodyPr/>
          <a:lstStyle/>
          <a:p>
            <a:pPr eaLnBrk="1" hangingPunct="1"/>
            <a:endParaRPr lang="en-US" b="1" i="1" dirty="0"/>
          </a:p>
        </p:txBody>
      </p:sp>
    </p:spTree>
    <p:extLst>
      <p:ext uri="{BB962C8B-B14F-4D97-AF65-F5344CB8AC3E}">
        <p14:creationId xmlns:p14="http://schemas.microsoft.com/office/powerpoint/2010/main" val="2499926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7"/>
          <p:cNvSpPr>
            <a:spLocks noGrp="1" noChangeArrowheads="1"/>
          </p:cNvSpPr>
          <p:nvPr>
            <p:ph type="sldNum" sz="quarter" idx="5"/>
          </p:nvPr>
        </p:nvSpPr>
        <p:spPr>
          <a:noFill/>
        </p:spPr>
        <p:txBody>
          <a:bodyPr/>
          <a:lstStyle/>
          <a:p>
            <a:fld id="{6A1C0740-D68D-4D2E-A768-66D3785AABC7}" type="slidenum">
              <a:rPr lang="en-US" smtClean="0"/>
              <a:pPr/>
              <a:t>15</a:t>
            </a:fld>
            <a:endParaRPr lang="en-US"/>
          </a:p>
        </p:txBody>
      </p:sp>
      <p:sp>
        <p:nvSpPr>
          <p:cNvPr id="269314" name="Rectangle 2"/>
          <p:cNvSpPr>
            <a:spLocks noGrp="1" noRot="1" noChangeAspect="1" noChangeArrowheads="1" noTextEdit="1"/>
          </p:cNvSpPr>
          <p:nvPr>
            <p:ph type="sldImg"/>
          </p:nvPr>
        </p:nvSpPr>
        <p:spPr>
          <a:ln/>
        </p:spPr>
      </p:sp>
      <p:sp>
        <p:nvSpPr>
          <p:cNvPr id="269315" name="Rectangle 3"/>
          <p:cNvSpPr>
            <a:spLocks noGrp="1" noChangeArrowheads="1"/>
          </p:cNvSpPr>
          <p:nvPr>
            <p:ph type="body" idx="1"/>
          </p:nvPr>
        </p:nvSpPr>
        <p:spPr>
          <a:noFill/>
          <a:ln/>
        </p:spPr>
        <p:txBody>
          <a:bodyPr/>
          <a:lstStyle/>
          <a:p>
            <a:pPr eaLnBrk="1" hangingPunct="1"/>
            <a:endParaRPr lang="en-US" b="1" i="1" dirty="0"/>
          </a:p>
        </p:txBody>
      </p:sp>
    </p:spTree>
    <p:extLst>
      <p:ext uri="{BB962C8B-B14F-4D97-AF65-F5344CB8AC3E}">
        <p14:creationId xmlns:p14="http://schemas.microsoft.com/office/powerpoint/2010/main" val="40894551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7"/>
          <p:cNvSpPr>
            <a:spLocks noGrp="1" noChangeArrowheads="1"/>
          </p:cNvSpPr>
          <p:nvPr>
            <p:ph type="sldNum" sz="quarter" idx="5"/>
          </p:nvPr>
        </p:nvSpPr>
        <p:spPr>
          <a:noFill/>
        </p:spPr>
        <p:txBody>
          <a:bodyPr/>
          <a:lstStyle/>
          <a:p>
            <a:fld id="{6A1C0740-D68D-4D2E-A768-66D3785AABC7}" type="slidenum">
              <a:rPr lang="en-US" smtClean="0"/>
              <a:pPr/>
              <a:t>16</a:t>
            </a:fld>
            <a:endParaRPr lang="en-US"/>
          </a:p>
        </p:txBody>
      </p:sp>
      <p:sp>
        <p:nvSpPr>
          <p:cNvPr id="269314" name="Rectangle 2"/>
          <p:cNvSpPr>
            <a:spLocks noGrp="1" noRot="1" noChangeAspect="1" noChangeArrowheads="1" noTextEdit="1"/>
          </p:cNvSpPr>
          <p:nvPr>
            <p:ph type="sldImg"/>
          </p:nvPr>
        </p:nvSpPr>
        <p:spPr>
          <a:ln/>
        </p:spPr>
      </p:sp>
      <p:sp>
        <p:nvSpPr>
          <p:cNvPr id="269315" name="Rectangle 3"/>
          <p:cNvSpPr>
            <a:spLocks noGrp="1" noChangeArrowheads="1"/>
          </p:cNvSpPr>
          <p:nvPr>
            <p:ph type="body" idx="1"/>
          </p:nvPr>
        </p:nvSpPr>
        <p:spPr>
          <a:noFill/>
          <a:ln/>
        </p:spPr>
        <p:txBody>
          <a:bodyPr/>
          <a:lstStyle/>
          <a:p>
            <a:pPr eaLnBrk="1" hangingPunct="1"/>
            <a:endParaRPr lang="en-US" b="1" i="1" dirty="0"/>
          </a:p>
        </p:txBody>
      </p:sp>
    </p:spTree>
    <p:extLst>
      <p:ext uri="{BB962C8B-B14F-4D97-AF65-F5344CB8AC3E}">
        <p14:creationId xmlns:p14="http://schemas.microsoft.com/office/powerpoint/2010/main" val="38287663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7"/>
          <p:cNvSpPr>
            <a:spLocks noGrp="1" noChangeArrowheads="1"/>
          </p:cNvSpPr>
          <p:nvPr>
            <p:ph type="sldNum" sz="quarter" idx="5"/>
          </p:nvPr>
        </p:nvSpPr>
        <p:spPr>
          <a:noFill/>
        </p:spPr>
        <p:txBody>
          <a:bodyPr/>
          <a:lstStyle/>
          <a:p>
            <a:fld id="{6A1C0740-D68D-4D2E-A768-66D3785AABC7}" type="slidenum">
              <a:rPr lang="en-US" smtClean="0"/>
              <a:pPr/>
              <a:t>17</a:t>
            </a:fld>
            <a:endParaRPr lang="en-US"/>
          </a:p>
        </p:txBody>
      </p:sp>
      <p:sp>
        <p:nvSpPr>
          <p:cNvPr id="269314" name="Rectangle 2"/>
          <p:cNvSpPr>
            <a:spLocks noGrp="1" noRot="1" noChangeAspect="1" noChangeArrowheads="1" noTextEdit="1"/>
          </p:cNvSpPr>
          <p:nvPr>
            <p:ph type="sldImg"/>
          </p:nvPr>
        </p:nvSpPr>
        <p:spPr>
          <a:ln/>
        </p:spPr>
      </p:sp>
      <p:sp>
        <p:nvSpPr>
          <p:cNvPr id="269315" name="Rectangle 3"/>
          <p:cNvSpPr>
            <a:spLocks noGrp="1" noChangeArrowheads="1"/>
          </p:cNvSpPr>
          <p:nvPr>
            <p:ph type="body" idx="1"/>
          </p:nvPr>
        </p:nvSpPr>
        <p:spPr>
          <a:noFill/>
          <a:ln/>
        </p:spPr>
        <p:txBody>
          <a:bodyPr/>
          <a:lstStyle/>
          <a:p>
            <a:pPr eaLnBrk="1" hangingPunct="1"/>
            <a:r>
              <a:rPr lang="en-US" b="1" i="1" dirty="0"/>
              <a:t>This presentation is a brief over view of Diabetes. In depth training will be provided by the RN supervisor.</a:t>
            </a:r>
          </a:p>
        </p:txBody>
      </p:sp>
    </p:spTree>
    <p:extLst>
      <p:ext uri="{BB962C8B-B14F-4D97-AF65-F5344CB8AC3E}">
        <p14:creationId xmlns:p14="http://schemas.microsoft.com/office/powerpoint/2010/main" val="21455286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7"/>
          <p:cNvSpPr>
            <a:spLocks noGrp="1" noChangeArrowheads="1"/>
          </p:cNvSpPr>
          <p:nvPr>
            <p:ph type="sldNum" sz="quarter" idx="5"/>
          </p:nvPr>
        </p:nvSpPr>
        <p:spPr>
          <a:noFill/>
        </p:spPr>
        <p:txBody>
          <a:bodyPr/>
          <a:lstStyle/>
          <a:p>
            <a:fld id="{6A1C0740-D68D-4D2E-A768-66D3785AABC7}" type="slidenum">
              <a:rPr lang="en-US" smtClean="0"/>
              <a:pPr/>
              <a:t>18</a:t>
            </a:fld>
            <a:endParaRPr lang="en-US"/>
          </a:p>
        </p:txBody>
      </p:sp>
      <p:sp>
        <p:nvSpPr>
          <p:cNvPr id="269314" name="Rectangle 2"/>
          <p:cNvSpPr>
            <a:spLocks noGrp="1" noRot="1" noChangeAspect="1" noChangeArrowheads="1" noTextEdit="1"/>
          </p:cNvSpPr>
          <p:nvPr>
            <p:ph type="sldImg"/>
          </p:nvPr>
        </p:nvSpPr>
        <p:spPr>
          <a:ln/>
        </p:spPr>
      </p:sp>
      <p:sp>
        <p:nvSpPr>
          <p:cNvPr id="269315" name="Rectangle 3"/>
          <p:cNvSpPr>
            <a:spLocks noGrp="1" noChangeArrowheads="1"/>
          </p:cNvSpPr>
          <p:nvPr>
            <p:ph type="body" idx="1"/>
          </p:nvPr>
        </p:nvSpPr>
        <p:spPr>
          <a:noFill/>
          <a:ln/>
        </p:spPr>
        <p:txBody>
          <a:bodyPr/>
          <a:lstStyle/>
          <a:p>
            <a:pPr eaLnBrk="1" hangingPunct="1"/>
            <a:r>
              <a:rPr lang="en-US" b="1" i="1" dirty="0"/>
              <a:t>This presentation is a brief over view of Diabetes. In depth training will be provided by the RN supervisor.</a:t>
            </a:r>
          </a:p>
        </p:txBody>
      </p:sp>
    </p:spTree>
    <p:extLst>
      <p:ext uri="{BB962C8B-B14F-4D97-AF65-F5344CB8AC3E}">
        <p14:creationId xmlns:p14="http://schemas.microsoft.com/office/powerpoint/2010/main" val="12959223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7"/>
          <p:cNvSpPr>
            <a:spLocks noGrp="1" noChangeArrowheads="1"/>
          </p:cNvSpPr>
          <p:nvPr>
            <p:ph type="sldNum" sz="quarter" idx="5"/>
          </p:nvPr>
        </p:nvSpPr>
        <p:spPr>
          <a:noFill/>
        </p:spPr>
        <p:txBody>
          <a:bodyPr/>
          <a:lstStyle/>
          <a:p>
            <a:fld id="{6A1C0740-D68D-4D2E-A768-66D3785AABC7}" type="slidenum">
              <a:rPr lang="en-US" smtClean="0"/>
              <a:pPr/>
              <a:t>19</a:t>
            </a:fld>
            <a:endParaRPr lang="en-US"/>
          </a:p>
        </p:txBody>
      </p:sp>
      <p:sp>
        <p:nvSpPr>
          <p:cNvPr id="269314" name="Rectangle 2"/>
          <p:cNvSpPr>
            <a:spLocks noGrp="1" noRot="1" noChangeAspect="1" noChangeArrowheads="1" noTextEdit="1"/>
          </p:cNvSpPr>
          <p:nvPr>
            <p:ph type="sldImg"/>
          </p:nvPr>
        </p:nvSpPr>
        <p:spPr>
          <a:ln/>
        </p:spPr>
      </p:sp>
      <p:sp>
        <p:nvSpPr>
          <p:cNvPr id="269315" name="Rectangle 3"/>
          <p:cNvSpPr>
            <a:spLocks noGrp="1" noChangeArrowheads="1"/>
          </p:cNvSpPr>
          <p:nvPr>
            <p:ph type="body" idx="1"/>
          </p:nvPr>
        </p:nvSpPr>
        <p:spPr>
          <a:noFill/>
          <a:ln/>
        </p:spPr>
        <p:txBody>
          <a:bodyPr/>
          <a:lstStyle/>
          <a:p>
            <a:pPr eaLnBrk="1" hangingPunct="1"/>
            <a:r>
              <a:rPr lang="en-US" b="1" i="1" dirty="0"/>
              <a:t>This presentation is a brief over view of Diabetes. In depth training will be provided by the RN supervisor.</a:t>
            </a:r>
          </a:p>
        </p:txBody>
      </p:sp>
    </p:spTree>
    <p:extLst>
      <p:ext uri="{BB962C8B-B14F-4D97-AF65-F5344CB8AC3E}">
        <p14:creationId xmlns:p14="http://schemas.microsoft.com/office/powerpoint/2010/main" val="31199398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Rectangle 7"/>
          <p:cNvSpPr>
            <a:spLocks noGrp="1" noChangeArrowheads="1"/>
          </p:cNvSpPr>
          <p:nvPr>
            <p:ph type="sldNum" sz="quarter" idx="5"/>
          </p:nvPr>
        </p:nvSpPr>
        <p:spPr>
          <a:noFill/>
        </p:spPr>
        <p:txBody>
          <a:bodyPr/>
          <a:lstStyle/>
          <a:p>
            <a:fld id="{271554C7-8B71-4081-BADC-9C112DABC844}" type="slidenum">
              <a:rPr lang="en-US" smtClean="0"/>
              <a:pPr/>
              <a:t>20</a:t>
            </a:fld>
            <a:endParaRPr lang="en-US"/>
          </a:p>
        </p:txBody>
      </p:sp>
      <p:sp>
        <p:nvSpPr>
          <p:cNvPr id="349186" name="Rectangle 2"/>
          <p:cNvSpPr>
            <a:spLocks noGrp="1" noRot="1" noChangeAspect="1" noChangeArrowheads="1" noTextEdit="1"/>
          </p:cNvSpPr>
          <p:nvPr>
            <p:ph type="sldImg"/>
          </p:nvPr>
        </p:nvSpPr>
        <p:spPr>
          <a:ln/>
        </p:spPr>
      </p:sp>
      <p:sp>
        <p:nvSpPr>
          <p:cNvPr id="349187" name="Rectangle 3"/>
          <p:cNvSpPr>
            <a:spLocks noGrp="1" noChangeArrowheads="1"/>
          </p:cNvSpPr>
          <p:nvPr>
            <p:ph type="body" idx="1"/>
          </p:nvPr>
        </p:nvSpPr>
        <p:spPr>
          <a:xfrm>
            <a:off x="936625" y="4419600"/>
            <a:ext cx="5146675" cy="4187825"/>
          </a:xfrm>
          <a:noFill/>
          <a:ln/>
        </p:spPr>
        <p:txBody>
          <a:bodyPr/>
          <a:lstStyle/>
          <a:p>
            <a:pPr eaLnBrk="1" hangingPunct="1"/>
            <a:r>
              <a:rPr lang="en-US" b="1" i="1" dirty="0"/>
              <a:t>You may use cake icing to raise blood glucose by placing on cheek. Never give juice to an unconscious student.</a:t>
            </a:r>
          </a:p>
        </p:txBody>
      </p:sp>
    </p:spTree>
    <p:extLst>
      <p:ext uri="{BB962C8B-B14F-4D97-AF65-F5344CB8AC3E}">
        <p14:creationId xmlns:p14="http://schemas.microsoft.com/office/powerpoint/2010/main" val="35667552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Rectangle 7"/>
          <p:cNvSpPr>
            <a:spLocks noGrp="1" noChangeArrowheads="1"/>
          </p:cNvSpPr>
          <p:nvPr>
            <p:ph type="sldNum" sz="quarter" idx="5"/>
          </p:nvPr>
        </p:nvSpPr>
        <p:spPr>
          <a:noFill/>
        </p:spPr>
        <p:txBody>
          <a:bodyPr/>
          <a:lstStyle/>
          <a:p>
            <a:fld id="{271554C7-8B71-4081-BADC-9C112DABC844}" type="slidenum">
              <a:rPr lang="en-US" smtClean="0"/>
              <a:pPr/>
              <a:t>21</a:t>
            </a:fld>
            <a:endParaRPr lang="en-US"/>
          </a:p>
        </p:txBody>
      </p:sp>
      <p:sp>
        <p:nvSpPr>
          <p:cNvPr id="349186" name="Rectangle 2"/>
          <p:cNvSpPr>
            <a:spLocks noGrp="1" noRot="1" noChangeAspect="1" noChangeArrowheads="1" noTextEdit="1"/>
          </p:cNvSpPr>
          <p:nvPr>
            <p:ph type="sldImg"/>
          </p:nvPr>
        </p:nvSpPr>
        <p:spPr>
          <a:ln/>
        </p:spPr>
      </p:sp>
      <p:sp>
        <p:nvSpPr>
          <p:cNvPr id="349187" name="Rectangle 3"/>
          <p:cNvSpPr>
            <a:spLocks noGrp="1" noChangeArrowheads="1"/>
          </p:cNvSpPr>
          <p:nvPr>
            <p:ph type="body" idx="1"/>
          </p:nvPr>
        </p:nvSpPr>
        <p:spPr>
          <a:xfrm>
            <a:off x="936625" y="4419600"/>
            <a:ext cx="5146675" cy="4187825"/>
          </a:xfrm>
          <a:noFill/>
          <a:ln/>
        </p:spPr>
        <p:txBody>
          <a:bodyPr/>
          <a:lstStyle/>
          <a:p>
            <a:pPr eaLnBrk="1" hangingPunct="1"/>
            <a:r>
              <a:rPr lang="en-US" b="1" i="1" dirty="0"/>
              <a:t>Student-specific training will be done in the clinic with the RN Supervisor</a:t>
            </a:r>
          </a:p>
        </p:txBody>
      </p:sp>
    </p:spTree>
    <p:extLst>
      <p:ext uri="{BB962C8B-B14F-4D97-AF65-F5344CB8AC3E}">
        <p14:creationId xmlns:p14="http://schemas.microsoft.com/office/powerpoint/2010/main" val="36166645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Rectangle 7"/>
          <p:cNvSpPr>
            <a:spLocks noGrp="1" noChangeArrowheads="1"/>
          </p:cNvSpPr>
          <p:nvPr>
            <p:ph type="sldNum" sz="quarter" idx="5"/>
          </p:nvPr>
        </p:nvSpPr>
        <p:spPr>
          <a:noFill/>
        </p:spPr>
        <p:txBody>
          <a:bodyPr/>
          <a:lstStyle/>
          <a:p>
            <a:fld id="{271554C7-8B71-4081-BADC-9C112DABC844}" type="slidenum">
              <a:rPr lang="en-US" smtClean="0"/>
              <a:pPr/>
              <a:t>22</a:t>
            </a:fld>
            <a:endParaRPr lang="en-US"/>
          </a:p>
        </p:txBody>
      </p:sp>
      <p:sp>
        <p:nvSpPr>
          <p:cNvPr id="349186" name="Rectangle 2"/>
          <p:cNvSpPr>
            <a:spLocks noGrp="1" noRot="1" noChangeAspect="1" noChangeArrowheads="1" noTextEdit="1"/>
          </p:cNvSpPr>
          <p:nvPr>
            <p:ph type="sldImg"/>
          </p:nvPr>
        </p:nvSpPr>
        <p:spPr>
          <a:ln/>
        </p:spPr>
      </p:sp>
      <p:sp>
        <p:nvSpPr>
          <p:cNvPr id="349187" name="Rectangle 3"/>
          <p:cNvSpPr>
            <a:spLocks noGrp="1" noChangeArrowheads="1"/>
          </p:cNvSpPr>
          <p:nvPr>
            <p:ph type="body" idx="1"/>
          </p:nvPr>
        </p:nvSpPr>
        <p:spPr>
          <a:xfrm>
            <a:off x="936625" y="4419600"/>
            <a:ext cx="5146675" cy="4187825"/>
          </a:xfrm>
          <a:noFill/>
          <a:ln/>
        </p:spPr>
        <p:txBody>
          <a:bodyPr/>
          <a:lstStyle/>
          <a:p>
            <a:pPr eaLnBrk="1" hangingPunct="1"/>
            <a:endParaRPr lang="en-US" b="1" i="1"/>
          </a:p>
        </p:txBody>
      </p:sp>
    </p:spTree>
    <p:extLst>
      <p:ext uri="{BB962C8B-B14F-4D97-AF65-F5344CB8AC3E}">
        <p14:creationId xmlns:p14="http://schemas.microsoft.com/office/powerpoint/2010/main" val="28761979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Rectangle 7"/>
          <p:cNvSpPr>
            <a:spLocks noGrp="1" noChangeArrowheads="1"/>
          </p:cNvSpPr>
          <p:nvPr>
            <p:ph type="sldNum" sz="quarter" idx="5"/>
          </p:nvPr>
        </p:nvSpPr>
        <p:spPr>
          <a:noFill/>
        </p:spPr>
        <p:txBody>
          <a:bodyPr/>
          <a:lstStyle/>
          <a:p>
            <a:fld id="{271554C7-8B71-4081-BADC-9C112DABC844}" type="slidenum">
              <a:rPr lang="en-US" smtClean="0"/>
              <a:pPr/>
              <a:t>23</a:t>
            </a:fld>
            <a:endParaRPr lang="en-US"/>
          </a:p>
        </p:txBody>
      </p:sp>
      <p:sp>
        <p:nvSpPr>
          <p:cNvPr id="349186" name="Rectangle 2"/>
          <p:cNvSpPr>
            <a:spLocks noGrp="1" noRot="1" noChangeAspect="1" noChangeArrowheads="1" noTextEdit="1"/>
          </p:cNvSpPr>
          <p:nvPr>
            <p:ph type="sldImg"/>
          </p:nvPr>
        </p:nvSpPr>
        <p:spPr>
          <a:ln/>
        </p:spPr>
      </p:sp>
      <p:sp>
        <p:nvSpPr>
          <p:cNvPr id="349187" name="Rectangle 3"/>
          <p:cNvSpPr>
            <a:spLocks noGrp="1" noChangeArrowheads="1"/>
          </p:cNvSpPr>
          <p:nvPr>
            <p:ph type="body" idx="1"/>
          </p:nvPr>
        </p:nvSpPr>
        <p:spPr>
          <a:xfrm>
            <a:off x="936625" y="4419600"/>
            <a:ext cx="5146675" cy="4187825"/>
          </a:xfrm>
          <a:noFill/>
          <a:ln/>
        </p:spPr>
        <p:txBody>
          <a:bodyPr/>
          <a:lstStyle/>
          <a:p>
            <a:pPr eaLnBrk="1" hangingPunct="1"/>
            <a:endParaRPr lang="en-US" b="1" i="1"/>
          </a:p>
        </p:txBody>
      </p:sp>
    </p:spTree>
    <p:extLst>
      <p:ext uri="{BB962C8B-B14F-4D97-AF65-F5344CB8AC3E}">
        <p14:creationId xmlns:p14="http://schemas.microsoft.com/office/powerpoint/2010/main" val="11903650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Rectangle 7"/>
          <p:cNvSpPr>
            <a:spLocks noGrp="1" noChangeArrowheads="1"/>
          </p:cNvSpPr>
          <p:nvPr>
            <p:ph type="sldNum" sz="quarter" idx="5"/>
          </p:nvPr>
        </p:nvSpPr>
        <p:spPr>
          <a:noFill/>
        </p:spPr>
        <p:txBody>
          <a:bodyPr/>
          <a:lstStyle/>
          <a:p>
            <a:fld id="{271554C7-8B71-4081-BADC-9C112DABC844}" type="slidenum">
              <a:rPr lang="en-US" smtClean="0"/>
              <a:pPr/>
              <a:t>24</a:t>
            </a:fld>
            <a:endParaRPr lang="en-US"/>
          </a:p>
        </p:txBody>
      </p:sp>
      <p:sp>
        <p:nvSpPr>
          <p:cNvPr id="349186" name="Rectangle 2"/>
          <p:cNvSpPr>
            <a:spLocks noGrp="1" noRot="1" noChangeAspect="1" noChangeArrowheads="1" noTextEdit="1"/>
          </p:cNvSpPr>
          <p:nvPr>
            <p:ph type="sldImg"/>
          </p:nvPr>
        </p:nvSpPr>
        <p:spPr>
          <a:ln/>
        </p:spPr>
      </p:sp>
      <p:sp>
        <p:nvSpPr>
          <p:cNvPr id="349187" name="Rectangle 3"/>
          <p:cNvSpPr>
            <a:spLocks noGrp="1" noChangeArrowheads="1"/>
          </p:cNvSpPr>
          <p:nvPr>
            <p:ph type="body" idx="1"/>
          </p:nvPr>
        </p:nvSpPr>
        <p:spPr>
          <a:xfrm>
            <a:off x="936625" y="4419600"/>
            <a:ext cx="5146675" cy="4187825"/>
          </a:xfrm>
          <a:noFill/>
          <a:ln/>
        </p:spPr>
        <p:txBody>
          <a:bodyPr/>
          <a:lstStyle/>
          <a:p>
            <a:pPr eaLnBrk="1" hangingPunct="1"/>
            <a:endParaRPr lang="en-US" b="1" i="1"/>
          </a:p>
        </p:txBody>
      </p:sp>
    </p:spTree>
    <p:extLst>
      <p:ext uri="{BB962C8B-B14F-4D97-AF65-F5344CB8AC3E}">
        <p14:creationId xmlns:p14="http://schemas.microsoft.com/office/powerpoint/2010/main" val="37337856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Rectangle 7"/>
          <p:cNvSpPr>
            <a:spLocks noGrp="1" noChangeArrowheads="1"/>
          </p:cNvSpPr>
          <p:nvPr>
            <p:ph type="sldNum" sz="quarter" idx="5"/>
          </p:nvPr>
        </p:nvSpPr>
        <p:spPr>
          <a:noFill/>
        </p:spPr>
        <p:txBody>
          <a:bodyPr/>
          <a:lstStyle/>
          <a:p>
            <a:fld id="{271554C7-8B71-4081-BADC-9C112DABC844}" type="slidenum">
              <a:rPr lang="en-US" smtClean="0"/>
              <a:pPr/>
              <a:t>25</a:t>
            </a:fld>
            <a:endParaRPr lang="en-US"/>
          </a:p>
        </p:txBody>
      </p:sp>
      <p:sp>
        <p:nvSpPr>
          <p:cNvPr id="349186" name="Rectangle 2"/>
          <p:cNvSpPr>
            <a:spLocks noGrp="1" noRot="1" noChangeAspect="1" noChangeArrowheads="1" noTextEdit="1"/>
          </p:cNvSpPr>
          <p:nvPr>
            <p:ph type="sldImg"/>
          </p:nvPr>
        </p:nvSpPr>
        <p:spPr>
          <a:ln/>
        </p:spPr>
      </p:sp>
      <p:sp>
        <p:nvSpPr>
          <p:cNvPr id="349187" name="Rectangle 3"/>
          <p:cNvSpPr>
            <a:spLocks noGrp="1" noChangeArrowheads="1"/>
          </p:cNvSpPr>
          <p:nvPr>
            <p:ph type="body" idx="1"/>
          </p:nvPr>
        </p:nvSpPr>
        <p:spPr>
          <a:xfrm>
            <a:off x="936625" y="4419600"/>
            <a:ext cx="5146675" cy="4187825"/>
          </a:xfrm>
          <a:noFill/>
          <a:ln/>
        </p:spPr>
        <p:txBody>
          <a:bodyPr/>
          <a:lstStyle/>
          <a:p>
            <a:pPr eaLnBrk="1" hangingPunct="1"/>
            <a:endParaRPr lang="en-US" b="1" i="1"/>
          </a:p>
        </p:txBody>
      </p:sp>
    </p:spTree>
    <p:extLst>
      <p:ext uri="{BB962C8B-B14F-4D97-AF65-F5344CB8AC3E}">
        <p14:creationId xmlns:p14="http://schemas.microsoft.com/office/powerpoint/2010/main" val="40328502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Rectangle 7"/>
          <p:cNvSpPr>
            <a:spLocks noGrp="1" noChangeArrowheads="1"/>
          </p:cNvSpPr>
          <p:nvPr>
            <p:ph type="sldNum" sz="quarter" idx="5"/>
          </p:nvPr>
        </p:nvSpPr>
        <p:spPr>
          <a:noFill/>
        </p:spPr>
        <p:txBody>
          <a:bodyPr/>
          <a:lstStyle/>
          <a:p>
            <a:fld id="{271554C7-8B71-4081-BADC-9C112DABC844}" type="slidenum">
              <a:rPr lang="en-US" smtClean="0"/>
              <a:pPr/>
              <a:t>26</a:t>
            </a:fld>
            <a:endParaRPr lang="en-US"/>
          </a:p>
        </p:txBody>
      </p:sp>
      <p:sp>
        <p:nvSpPr>
          <p:cNvPr id="349186" name="Rectangle 2"/>
          <p:cNvSpPr>
            <a:spLocks noGrp="1" noRot="1" noChangeAspect="1" noChangeArrowheads="1" noTextEdit="1"/>
          </p:cNvSpPr>
          <p:nvPr>
            <p:ph type="sldImg"/>
          </p:nvPr>
        </p:nvSpPr>
        <p:spPr>
          <a:ln/>
        </p:spPr>
      </p:sp>
      <p:sp>
        <p:nvSpPr>
          <p:cNvPr id="349187" name="Rectangle 3"/>
          <p:cNvSpPr>
            <a:spLocks noGrp="1" noChangeArrowheads="1"/>
          </p:cNvSpPr>
          <p:nvPr>
            <p:ph type="body" idx="1"/>
          </p:nvPr>
        </p:nvSpPr>
        <p:spPr>
          <a:xfrm>
            <a:off x="936625" y="4419600"/>
            <a:ext cx="5146675" cy="4187825"/>
          </a:xfrm>
          <a:noFill/>
          <a:ln/>
        </p:spPr>
        <p:txBody>
          <a:bodyPr/>
          <a:lstStyle/>
          <a:p>
            <a:pPr eaLnBrk="1" hangingPunct="1"/>
            <a:endParaRPr lang="en-US" b="1" i="1" dirty="0"/>
          </a:p>
        </p:txBody>
      </p:sp>
    </p:spTree>
    <p:extLst>
      <p:ext uri="{BB962C8B-B14F-4D97-AF65-F5344CB8AC3E}">
        <p14:creationId xmlns:p14="http://schemas.microsoft.com/office/powerpoint/2010/main" val="4360518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Rectangle 7"/>
          <p:cNvSpPr>
            <a:spLocks noGrp="1" noChangeArrowheads="1"/>
          </p:cNvSpPr>
          <p:nvPr>
            <p:ph type="sldNum" sz="quarter" idx="5"/>
          </p:nvPr>
        </p:nvSpPr>
        <p:spPr>
          <a:noFill/>
        </p:spPr>
        <p:txBody>
          <a:bodyPr/>
          <a:lstStyle/>
          <a:p>
            <a:fld id="{271554C7-8B71-4081-BADC-9C112DABC844}" type="slidenum">
              <a:rPr lang="en-US" smtClean="0"/>
              <a:pPr/>
              <a:t>27</a:t>
            </a:fld>
            <a:endParaRPr lang="en-US"/>
          </a:p>
        </p:txBody>
      </p:sp>
      <p:sp>
        <p:nvSpPr>
          <p:cNvPr id="349186" name="Rectangle 2"/>
          <p:cNvSpPr>
            <a:spLocks noGrp="1" noRot="1" noChangeAspect="1" noChangeArrowheads="1" noTextEdit="1"/>
          </p:cNvSpPr>
          <p:nvPr>
            <p:ph type="sldImg"/>
          </p:nvPr>
        </p:nvSpPr>
        <p:spPr>
          <a:ln/>
        </p:spPr>
      </p:sp>
      <p:sp>
        <p:nvSpPr>
          <p:cNvPr id="349187" name="Rectangle 3"/>
          <p:cNvSpPr>
            <a:spLocks noGrp="1" noChangeArrowheads="1"/>
          </p:cNvSpPr>
          <p:nvPr>
            <p:ph type="body" idx="1"/>
          </p:nvPr>
        </p:nvSpPr>
        <p:spPr>
          <a:xfrm>
            <a:off x="936625" y="4419600"/>
            <a:ext cx="5146675" cy="4187825"/>
          </a:xfrm>
          <a:noFill/>
          <a:ln/>
        </p:spPr>
        <p:txBody>
          <a:bodyPr/>
          <a:lstStyle/>
          <a:p>
            <a:pPr eaLnBrk="1" hangingPunct="1"/>
            <a:r>
              <a:rPr lang="en-US" b="1" i="1" dirty="0"/>
              <a:t>Always be prepared to begin </a:t>
            </a:r>
            <a:r>
              <a:rPr lang="en-US" b="1" i="1" dirty="0" err="1"/>
              <a:t>cpr</a:t>
            </a:r>
            <a:r>
              <a:rPr lang="en-US" b="1" i="1" dirty="0"/>
              <a:t> anytime an emergency medication is given </a:t>
            </a:r>
          </a:p>
        </p:txBody>
      </p:sp>
    </p:spTree>
    <p:extLst>
      <p:ext uri="{BB962C8B-B14F-4D97-AF65-F5344CB8AC3E}">
        <p14:creationId xmlns:p14="http://schemas.microsoft.com/office/powerpoint/2010/main" val="9121776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Rectangle 7"/>
          <p:cNvSpPr>
            <a:spLocks noGrp="1" noChangeArrowheads="1"/>
          </p:cNvSpPr>
          <p:nvPr>
            <p:ph type="sldNum" sz="quarter" idx="5"/>
          </p:nvPr>
        </p:nvSpPr>
        <p:spPr>
          <a:noFill/>
        </p:spPr>
        <p:txBody>
          <a:bodyPr/>
          <a:lstStyle/>
          <a:p>
            <a:fld id="{271554C7-8B71-4081-BADC-9C112DABC844}" type="slidenum">
              <a:rPr lang="en-US" smtClean="0"/>
              <a:pPr/>
              <a:t>28</a:t>
            </a:fld>
            <a:endParaRPr lang="en-US"/>
          </a:p>
        </p:txBody>
      </p:sp>
      <p:sp>
        <p:nvSpPr>
          <p:cNvPr id="349186" name="Rectangle 2"/>
          <p:cNvSpPr>
            <a:spLocks noGrp="1" noRot="1" noChangeAspect="1" noChangeArrowheads="1" noTextEdit="1"/>
          </p:cNvSpPr>
          <p:nvPr>
            <p:ph type="sldImg"/>
          </p:nvPr>
        </p:nvSpPr>
        <p:spPr>
          <a:ln/>
        </p:spPr>
      </p:sp>
      <p:sp>
        <p:nvSpPr>
          <p:cNvPr id="349187" name="Rectangle 3"/>
          <p:cNvSpPr>
            <a:spLocks noGrp="1" noChangeArrowheads="1"/>
          </p:cNvSpPr>
          <p:nvPr>
            <p:ph type="body" idx="1"/>
          </p:nvPr>
        </p:nvSpPr>
        <p:spPr>
          <a:xfrm>
            <a:off x="936625" y="4419600"/>
            <a:ext cx="5146675" cy="4187825"/>
          </a:xfrm>
          <a:noFill/>
          <a:ln/>
        </p:spPr>
        <p:txBody>
          <a:bodyPr/>
          <a:lstStyle/>
          <a:p>
            <a:pPr eaLnBrk="1" hangingPunct="1"/>
            <a:endParaRPr lang="en-US" b="1" i="1" dirty="0"/>
          </a:p>
        </p:txBody>
      </p:sp>
    </p:spTree>
    <p:extLst>
      <p:ext uri="{BB962C8B-B14F-4D97-AF65-F5344CB8AC3E}">
        <p14:creationId xmlns:p14="http://schemas.microsoft.com/office/powerpoint/2010/main" val="24842002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Rectangle 7"/>
          <p:cNvSpPr>
            <a:spLocks noGrp="1" noChangeArrowheads="1"/>
          </p:cNvSpPr>
          <p:nvPr>
            <p:ph type="sldNum" sz="quarter" idx="5"/>
          </p:nvPr>
        </p:nvSpPr>
        <p:spPr>
          <a:noFill/>
        </p:spPr>
        <p:txBody>
          <a:bodyPr/>
          <a:lstStyle/>
          <a:p>
            <a:fld id="{271554C7-8B71-4081-BADC-9C112DABC844}" type="slidenum">
              <a:rPr lang="en-US" smtClean="0"/>
              <a:pPr/>
              <a:t>29</a:t>
            </a:fld>
            <a:endParaRPr lang="en-US"/>
          </a:p>
        </p:txBody>
      </p:sp>
      <p:sp>
        <p:nvSpPr>
          <p:cNvPr id="349186" name="Rectangle 2"/>
          <p:cNvSpPr>
            <a:spLocks noGrp="1" noRot="1" noChangeAspect="1" noChangeArrowheads="1" noTextEdit="1"/>
          </p:cNvSpPr>
          <p:nvPr>
            <p:ph type="sldImg"/>
          </p:nvPr>
        </p:nvSpPr>
        <p:spPr>
          <a:ln/>
        </p:spPr>
      </p:sp>
      <p:sp>
        <p:nvSpPr>
          <p:cNvPr id="349187" name="Rectangle 3"/>
          <p:cNvSpPr>
            <a:spLocks noGrp="1" noChangeArrowheads="1"/>
          </p:cNvSpPr>
          <p:nvPr>
            <p:ph type="body" idx="1"/>
          </p:nvPr>
        </p:nvSpPr>
        <p:spPr>
          <a:xfrm>
            <a:off x="936625" y="4419600"/>
            <a:ext cx="5146675" cy="4187825"/>
          </a:xfrm>
          <a:noFill/>
          <a:ln/>
        </p:spPr>
        <p:txBody>
          <a:bodyPr/>
          <a:lstStyle/>
          <a:p>
            <a:pPr eaLnBrk="1" hangingPunct="1"/>
            <a:endParaRPr lang="en-US" b="1" i="1" dirty="0"/>
          </a:p>
        </p:txBody>
      </p:sp>
    </p:spTree>
    <p:extLst>
      <p:ext uri="{BB962C8B-B14F-4D97-AF65-F5344CB8AC3E}">
        <p14:creationId xmlns:p14="http://schemas.microsoft.com/office/powerpoint/2010/main" val="10884543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Rectangle 7"/>
          <p:cNvSpPr>
            <a:spLocks noGrp="1" noChangeArrowheads="1"/>
          </p:cNvSpPr>
          <p:nvPr>
            <p:ph type="sldNum" sz="quarter" idx="5"/>
          </p:nvPr>
        </p:nvSpPr>
        <p:spPr>
          <a:noFill/>
        </p:spPr>
        <p:txBody>
          <a:bodyPr/>
          <a:lstStyle/>
          <a:p>
            <a:fld id="{271554C7-8B71-4081-BADC-9C112DABC844}" type="slidenum">
              <a:rPr lang="en-US" smtClean="0"/>
              <a:pPr/>
              <a:t>30</a:t>
            </a:fld>
            <a:endParaRPr lang="en-US"/>
          </a:p>
        </p:txBody>
      </p:sp>
      <p:sp>
        <p:nvSpPr>
          <p:cNvPr id="349186" name="Rectangle 2"/>
          <p:cNvSpPr>
            <a:spLocks noGrp="1" noRot="1" noChangeAspect="1" noChangeArrowheads="1" noTextEdit="1"/>
          </p:cNvSpPr>
          <p:nvPr>
            <p:ph type="sldImg"/>
          </p:nvPr>
        </p:nvSpPr>
        <p:spPr>
          <a:ln/>
        </p:spPr>
      </p:sp>
      <p:sp>
        <p:nvSpPr>
          <p:cNvPr id="349187" name="Rectangle 3"/>
          <p:cNvSpPr>
            <a:spLocks noGrp="1" noChangeArrowheads="1"/>
          </p:cNvSpPr>
          <p:nvPr>
            <p:ph type="body" idx="1"/>
          </p:nvPr>
        </p:nvSpPr>
        <p:spPr>
          <a:xfrm>
            <a:off x="936625" y="4419600"/>
            <a:ext cx="5146675" cy="4187825"/>
          </a:xfrm>
          <a:noFill/>
          <a:ln/>
        </p:spPr>
        <p:txBody>
          <a:bodyPr/>
          <a:lstStyle/>
          <a:p>
            <a:pPr eaLnBrk="1" hangingPunct="1"/>
            <a:endParaRPr lang="en-US" b="1" i="1" dirty="0"/>
          </a:p>
        </p:txBody>
      </p:sp>
    </p:spTree>
    <p:extLst>
      <p:ext uri="{BB962C8B-B14F-4D97-AF65-F5344CB8AC3E}">
        <p14:creationId xmlns:p14="http://schemas.microsoft.com/office/powerpoint/2010/main" val="15908923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Rectangle 7"/>
          <p:cNvSpPr>
            <a:spLocks noGrp="1" noChangeArrowheads="1"/>
          </p:cNvSpPr>
          <p:nvPr>
            <p:ph type="sldNum" sz="quarter" idx="5"/>
          </p:nvPr>
        </p:nvSpPr>
        <p:spPr>
          <a:noFill/>
        </p:spPr>
        <p:txBody>
          <a:bodyPr/>
          <a:lstStyle/>
          <a:p>
            <a:fld id="{271554C7-8B71-4081-BADC-9C112DABC844}" type="slidenum">
              <a:rPr lang="en-US" smtClean="0"/>
              <a:pPr/>
              <a:t>31</a:t>
            </a:fld>
            <a:endParaRPr lang="en-US"/>
          </a:p>
        </p:txBody>
      </p:sp>
      <p:sp>
        <p:nvSpPr>
          <p:cNvPr id="349186" name="Rectangle 2"/>
          <p:cNvSpPr>
            <a:spLocks noGrp="1" noRot="1" noChangeAspect="1" noChangeArrowheads="1" noTextEdit="1"/>
          </p:cNvSpPr>
          <p:nvPr>
            <p:ph type="sldImg"/>
          </p:nvPr>
        </p:nvSpPr>
        <p:spPr>
          <a:ln/>
        </p:spPr>
      </p:sp>
      <p:sp>
        <p:nvSpPr>
          <p:cNvPr id="349187" name="Rectangle 3"/>
          <p:cNvSpPr>
            <a:spLocks noGrp="1" noChangeArrowheads="1"/>
          </p:cNvSpPr>
          <p:nvPr>
            <p:ph type="body" idx="1"/>
          </p:nvPr>
        </p:nvSpPr>
        <p:spPr>
          <a:xfrm>
            <a:off x="936625" y="4419600"/>
            <a:ext cx="5146675" cy="4187825"/>
          </a:xfrm>
          <a:noFill/>
          <a:ln/>
        </p:spPr>
        <p:txBody>
          <a:bodyPr/>
          <a:lstStyle/>
          <a:p>
            <a:pPr eaLnBrk="1" hangingPunct="1"/>
            <a:endParaRPr lang="en-US" b="1" i="1" dirty="0"/>
          </a:p>
        </p:txBody>
      </p:sp>
    </p:spTree>
    <p:extLst>
      <p:ext uri="{BB962C8B-B14F-4D97-AF65-F5344CB8AC3E}">
        <p14:creationId xmlns:p14="http://schemas.microsoft.com/office/powerpoint/2010/main" val="15102208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Rectangle 7"/>
          <p:cNvSpPr>
            <a:spLocks noGrp="1" noChangeArrowheads="1"/>
          </p:cNvSpPr>
          <p:nvPr>
            <p:ph type="sldNum" sz="quarter" idx="5"/>
          </p:nvPr>
        </p:nvSpPr>
        <p:spPr>
          <a:noFill/>
        </p:spPr>
        <p:txBody>
          <a:bodyPr/>
          <a:lstStyle/>
          <a:p>
            <a:fld id="{271554C7-8B71-4081-BADC-9C112DABC844}" type="slidenum">
              <a:rPr lang="en-US" smtClean="0"/>
              <a:pPr/>
              <a:t>32</a:t>
            </a:fld>
            <a:endParaRPr lang="en-US"/>
          </a:p>
        </p:txBody>
      </p:sp>
      <p:sp>
        <p:nvSpPr>
          <p:cNvPr id="349186" name="Rectangle 2"/>
          <p:cNvSpPr>
            <a:spLocks noGrp="1" noRot="1" noChangeAspect="1" noChangeArrowheads="1" noTextEdit="1"/>
          </p:cNvSpPr>
          <p:nvPr>
            <p:ph type="sldImg"/>
          </p:nvPr>
        </p:nvSpPr>
        <p:spPr>
          <a:ln/>
        </p:spPr>
      </p:sp>
      <p:sp>
        <p:nvSpPr>
          <p:cNvPr id="349187" name="Rectangle 3"/>
          <p:cNvSpPr>
            <a:spLocks noGrp="1" noChangeArrowheads="1"/>
          </p:cNvSpPr>
          <p:nvPr>
            <p:ph type="body" idx="1"/>
          </p:nvPr>
        </p:nvSpPr>
        <p:spPr>
          <a:xfrm>
            <a:off x="936625" y="4419600"/>
            <a:ext cx="5146675" cy="4187825"/>
          </a:xfrm>
          <a:noFill/>
          <a:ln/>
        </p:spPr>
        <p:txBody>
          <a:bodyPr/>
          <a:lstStyle/>
          <a:p>
            <a:pPr eaLnBrk="1" hangingPunct="1"/>
            <a:endParaRPr lang="en-US" b="1" i="1" dirty="0"/>
          </a:p>
        </p:txBody>
      </p:sp>
    </p:spTree>
    <p:extLst>
      <p:ext uri="{BB962C8B-B14F-4D97-AF65-F5344CB8AC3E}">
        <p14:creationId xmlns:p14="http://schemas.microsoft.com/office/powerpoint/2010/main" val="29864070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Rectangle 7"/>
          <p:cNvSpPr>
            <a:spLocks noGrp="1" noChangeArrowheads="1"/>
          </p:cNvSpPr>
          <p:nvPr>
            <p:ph type="sldNum" sz="quarter" idx="5"/>
          </p:nvPr>
        </p:nvSpPr>
        <p:spPr>
          <a:noFill/>
        </p:spPr>
        <p:txBody>
          <a:bodyPr/>
          <a:lstStyle/>
          <a:p>
            <a:fld id="{271554C7-8B71-4081-BADC-9C112DABC844}" type="slidenum">
              <a:rPr lang="en-US" smtClean="0"/>
              <a:pPr/>
              <a:t>33</a:t>
            </a:fld>
            <a:endParaRPr lang="en-US"/>
          </a:p>
        </p:txBody>
      </p:sp>
      <p:sp>
        <p:nvSpPr>
          <p:cNvPr id="349186" name="Rectangle 2"/>
          <p:cNvSpPr>
            <a:spLocks noGrp="1" noRot="1" noChangeAspect="1" noChangeArrowheads="1" noTextEdit="1"/>
          </p:cNvSpPr>
          <p:nvPr>
            <p:ph type="sldImg"/>
          </p:nvPr>
        </p:nvSpPr>
        <p:spPr>
          <a:ln/>
        </p:spPr>
      </p:sp>
      <p:sp>
        <p:nvSpPr>
          <p:cNvPr id="349187" name="Rectangle 3"/>
          <p:cNvSpPr>
            <a:spLocks noGrp="1" noChangeArrowheads="1"/>
          </p:cNvSpPr>
          <p:nvPr>
            <p:ph type="body" idx="1"/>
          </p:nvPr>
        </p:nvSpPr>
        <p:spPr>
          <a:xfrm>
            <a:off x="936625" y="4419600"/>
            <a:ext cx="5146675" cy="4187825"/>
          </a:xfrm>
          <a:noFill/>
          <a:ln/>
        </p:spPr>
        <p:txBody>
          <a:bodyPr/>
          <a:lstStyle/>
          <a:p>
            <a:pPr eaLnBrk="1" hangingPunct="1"/>
            <a:endParaRPr lang="en-US" b="1" i="1" dirty="0"/>
          </a:p>
        </p:txBody>
      </p:sp>
    </p:spTree>
    <p:extLst>
      <p:ext uri="{BB962C8B-B14F-4D97-AF65-F5344CB8AC3E}">
        <p14:creationId xmlns:p14="http://schemas.microsoft.com/office/powerpoint/2010/main" val="32792011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Rectangle 7"/>
          <p:cNvSpPr>
            <a:spLocks noGrp="1" noChangeArrowheads="1"/>
          </p:cNvSpPr>
          <p:nvPr>
            <p:ph type="sldNum" sz="quarter" idx="5"/>
          </p:nvPr>
        </p:nvSpPr>
        <p:spPr>
          <a:noFill/>
        </p:spPr>
        <p:txBody>
          <a:bodyPr/>
          <a:lstStyle/>
          <a:p>
            <a:fld id="{271554C7-8B71-4081-BADC-9C112DABC844}" type="slidenum">
              <a:rPr lang="en-US" smtClean="0"/>
              <a:pPr/>
              <a:t>34</a:t>
            </a:fld>
            <a:endParaRPr lang="en-US"/>
          </a:p>
        </p:txBody>
      </p:sp>
      <p:sp>
        <p:nvSpPr>
          <p:cNvPr id="349186" name="Rectangle 2"/>
          <p:cNvSpPr>
            <a:spLocks noGrp="1" noRot="1" noChangeAspect="1" noChangeArrowheads="1" noTextEdit="1"/>
          </p:cNvSpPr>
          <p:nvPr>
            <p:ph type="sldImg"/>
          </p:nvPr>
        </p:nvSpPr>
        <p:spPr>
          <a:ln/>
        </p:spPr>
      </p:sp>
      <p:sp>
        <p:nvSpPr>
          <p:cNvPr id="349187" name="Rectangle 3"/>
          <p:cNvSpPr>
            <a:spLocks noGrp="1" noChangeArrowheads="1"/>
          </p:cNvSpPr>
          <p:nvPr>
            <p:ph type="body" idx="1"/>
          </p:nvPr>
        </p:nvSpPr>
        <p:spPr>
          <a:xfrm>
            <a:off x="936625" y="4419600"/>
            <a:ext cx="5146675" cy="4187825"/>
          </a:xfrm>
          <a:noFill/>
          <a:ln/>
        </p:spPr>
        <p:txBody>
          <a:bodyPr/>
          <a:lstStyle/>
          <a:p>
            <a:pPr eaLnBrk="1" hangingPunct="1"/>
            <a:endParaRPr lang="en-US" b="1" i="1" dirty="0"/>
          </a:p>
        </p:txBody>
      </p:sp>
    </p:spTree>
    <p:extLst>
      <p:ext uri="{BB962C8B-B14F-4D97-AF65-F5344CB8AC3E}">
        <p14:creationId xmlns:p14="http://schemas.microsoft.com/office/powerpoint/2010/main" val="323808057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Rectangle 7"/>
          <p:cNvSpPr>
            <a:spLocks noGrp="1" noChangeArrowheads="1"/>
          </p:cNvSpPr>
          <p:nvPr>
            <p:ph type="sldNum" sz="quarter" idx="5"/>
          </p:nvPr>
        </p:nvSpPr>
        <p:spPr>
          <a:noFill/>
        </p:spPr>
        <p:txBody>
          <a:bodyPr/>
          <a:lstStyle/>
          <a:p>
            <a:fld id="{271554C7-8B71-4081-BADC-9C112DABC844}" type="slidenum">
              <a:rPr lang="en-US" smtClean="0"/>
              <a:pPr/>
              <a:t>35</a:t>
            </a:fld>
            <a:endParaRPr lang="en-US"/>
          </a:p>
        </p:txBody>
      </p:sp>
      <p:sp>
        <p:nvSpPr>
          <p:cNvPr id="349186" name="Rectangle 2"/>
          <p:cNvSpPr>
            <a:spLocks noGrp="1" noRot="1" noChangeAspect="1" noChangeArrowheads="1" noTextEdit="1"/>
          </p:cNvSpPr>
          <p:nvPr>
            <p:ph type="sldImg"/>
          </p:nvPr>
        </p:nvSpPr>
        <p:spPr>
          <a:ln/>
        </p:spPr>
      </p:sp>
      <p:sp>
        <p:nvSpPr>
          <p:cNvPr id="349187" name="Rectangle 3"/>
          <p:cNvSpPr>
            <a:spLocks noGrp="1" noChangeArrowheads="1"/>
          </p:cNvSpPr>
          <p:nvPr>
            <p:ph type="body" idx="1"/>
          </p:nvPr>
        </p:nvSpPr>
        <p:spPr>
          <a:xfrm>
            <a:off x="936625" y="4419600"/>
            <a:ext cx="5146675" cy="4187825"/>
          </a:xfrm>
          <a:noFill/>
          <a:ln/>
        </p:spPr>
        <p:txBody>
          <a:bodyPr/>
          <a:lstStyle/>
          <a:p>
            <a:pPr eaLnBrk="1" hangingPunct="1"/>
            <a:endParaRPr lang="en-US" b="1" i="1" dirty="0"/>
          </a:p>
        </p:txBody>
      </p:sp>
    </p:spTree>
    <p:extLst>
      <p:ext uri="{BB962C8B-B14F-4D97-AF65-F5344CB8AC3E}">
        <p14:creationId xmlns:p14="http://schemas.microsoft.com/office/powerpoint/2010/main" val="10222722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Rectangle 7"/>
          <p:cNvSpPr>
            <a:spLocks noGrp="1" noChangeArrowheads="1"/>
          </p:cNvSpPr>
          <p:nvPr>
            <p:ph type="sldNum" sz="quarter" idx="5"/>
          </p:nvPr>
        </p:nvSpPr>
        <p:spPr>
          <a:noFill/>
        </p:spPr>
        <p:txBody>
          <a:bodyPr/>
          <a:lstStyle/>
          <a:p>
            <a:fld id="{6A1C0740-D68D-4D2E-A768-66D3785AABC7}" type="slidenum">
              <a:rPr lang="en-US" smtClean="0"/>
              <a:pPr/>
              <a:t>36</a:t>
            </a:fld>
            <a:endParaRPr lang="en-US"/>
          </a:p>
        </p:txBody>
      </p:sp>
      <p:sp>
        <p:nvSpPr>
          <p:cNvPr id="269314" name="Rectangle 2"/>
          <p:cNvSpPr>
            <a:spLocks noGrp="1" noRot="1" noChangeAspect="1" noChangeArrowheads="1" noTextEdit="1"/>
          </p:cNvSpPr>
          <p:nvPr>
            <p:ph type="sldImg"/>
          </p:nvPr>
        </p:nvSpPr>
        <p:spPr>
          <a:ln/>
        </p:spPr>
      </p:sp>
      <p:sp>
        <p:nvSpPr>
          <p:cNvPr id="269315" name="Rectangle 3"/>
          <p:cNvSpPr>
            <a:spLocks noGrp="1" noChangeArrowheads="1"/>
          </p:cNvSpPr>
          <p:nvPr>
            <p:ph type="body" idx="1"/>
          </p:nvPr>
        </p:nvSpPr>
        <p:spPr>
          <a:noFill/>
          <a:ln/>
        </p:spPr>
        <p:txBody>
          <a:bodyPr/>
          <a:lstStyle/>
          <a:p>
            <a:pPr eaLnBrk="1" hangingPunct="1"/>
            <a:endParaRPr lang="en-US" b="1" i="1" dirty="0"/>
          </a:p>
        </p:txBody>
      </p:sp>
    </p:spTree>
    <p:extLst>
      <p:ext uri="{BB962C8B-B14F-4D97-AF65-F5344CB8AC3E}">
        <p14:creationId xmlns:p14="http://schemas.microsoft.com/office/powerpoint/2010/main" val="35822340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pPr>
              <a:defRPr/>
            </a:pPr>
            <a:fld id="{48385DFC-BA8F-487A-B006-60EC9368717E}" type="slidenum">
              <a:rPr lang="en-US" smtClean="0"/>
              <a:pPr>
                <a:defRPr/>
              </a:pPr>
              <a:t>‹#›</a:t>
            </a:fld>
            <a:endParaRPr lang="en-US"/>
          </a:p>
        </p:txBody>
      </p:sp>
    </p:spTree>
    <p:extLst>
      <p:ext uri="{BB962C8B-B14F-4D97-AF65-F5344CB8AC3E}">
        <p14:creationId xmlns:p14="http://schemas.microsoft.com/office/powerpoint/2010/main" val="38009512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a:defRPr/>
            </a:pPr>
            <a:fld id="{70A8AB61-1425-411C-B7D2-2372A46D8AC1}" type="slidenum">
              <a:rPr lang="en-US" smtClean="0"/>
              <a:pPr>
                <a:defRPr/>
              </a:pPr>
              <a:t>‹#›</a:t>
            </a:fld>
            <a:endParaRPr lang="en-US"/>
          </a:p>
        </p:txBody>
      </p:sp>
    </p:spTree>
    <p:extLst>
      <p:ext uri="{BB962C8B-B14F-4D97-AF65-F5344CB8AC3E}">
        <p14:creationId xmlns:p14="http://schemas.microsoft.com/office/powerpoint/2010/main" val="8342198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a:defRPr/>
            </a:pPr>
            <a:fld id="{17A080EC-CB9E-4C49-BAE1-FBA9913C24D4}" type="slidenum">
              <a:rPr lang="en-US" smtClean="0"/>
              <a:pPr>
                <a:defRPr/>
              </a:pPr>
              <a:t>‹#›</a:t>
            </a:fld>
            <a:endParaRPr lang="en-US"/>
          </a:p>
        </p:txBody>
      </p:sp>
    </p:spTree>
    <p:extLst>
      <p:ext uri="{BB962C8B-B14F-4D97-AF65-F5344CB8AC3E}">
        <p14:creationId xmlns:p14="http://schemas.microsoft.com/office/powerpoint/2010/main" val="1560969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pPr>
              <a:defRPr/>
            </a:pPr>
            <a:fld id="{6101568D-EBAA-46C8-B15B-D7D32A97ABF9}" type="slidenum">
              <a:rPr lang="en-US" smtClean="0"/>
              <a:pPr>
                <a:defRPr/>
              </a:pPr>
              <a:t>‹#›</a:t>
            </a:fld>
            <a:endParaRPr lang="en-US"/>
          </a:p>
        </p:txBody>
      </p:sp>
    </p:spTree>
    <p:extLst>
      <p:ext uri="{BB962C8B-B14F-4D97-AF65-F5344CB8AC3E}">
        <p14:creationId xmlns:p14="http://schemas.microsoft.com/office/powerpoint/2010/main" val="18309373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pPr>
              <a:defRPr/>
            </a:pPr>
            <a:fld id="{534E999D-C3C8-4986-919A-FEDBB8197F43}" type="slidenum">
              <a:rPr lang="en-US" smtClean="0"/>
              <a:pPr>
                <a:defRPr/>
              </a:pPr>
              <a:t>‹#›</a:t>
            </a:fld>
            <a:endParaRPr lang="en-US"/>
          </a:p>
        </p:txBody>
      </p:sp>
    </p:spTree>
    <p:extLst>
      <p:ext uri="{BB962C8B-B14F-4D97-AF65-F5344CB8AC3E}">
        <p14:creationId xmlns:p14="http://schemas.microsoft.com/office/powerpoint/2010/main" val="3841355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pPr>
              <a:defRPr/>
            </a:pPr>
            <a:fld id="{DEFAE5DF-7E80-457E-BEDA-8B499A8857E5}" type="slidenum">
              <a:rPr lang="en-US" smtClean="0"/>
              <a:pPr>
                <a:defRPr/>
              </a:pPr>
              <a:t>‹#›</a:t>
            </a:fld>
            <a:endParaRPr lang="en-US"/>
          </a:p>
        </p:txBody>
      </p:sp>
    </p:spTree>
    <p:extLst>
      <p:ext uri="{BB962C8B-B14F-4D97-AF65-F5344CB8AC3E}">
        <p14:creationId xmlns:p14="http://schemas.microsoft.com/office/powerpoint/2010/main" val="32413130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pPr>
              <a:defRPr/>
            </a:pPr>
            <a:fld id="{097405D9-500E-4F92-8B83-AC8C53D952BB}" type="slidenum">
              <a:rPr lang="en-US" smtClean="0"/>
              <a:pPr>
                <a:defRPr/>
              </a:pPr>
              <a:t>‹#›</a:t>
            </a:fld>
            <a:endParaRPr lang="en-US"/>
          </a:p>
        </p:txBody>
      </p:sp>
    </p:spTree>
    <p:extLst>
      <p:ext uri="{BB962C8B-B14F-4D97-AF65-F5344CB8AC3E}">
        <p14:creationId xmlns:p14="http://schemas.microsoft.com/office/powerpoint/2010/main" val="21569528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pPr>
              <a:defRPr/>
            </a:pPr>
            <a:fld id="{1606C235-F90D-4498-A47F-437484156FCD}" type="slidenum">
              <a:rPr lang="en-US" smtClean="0"/>
              <a:pPr>
                <a:defRPr/>
              </a:pPr>
              <a:t>‹#›</a:t>
            </a:fld>
            <a:endParaRPr lang="en-US"/>
          </a:p>
        </p:txBody>
      </p:sp>
    </p:spTree>
    <p:extLst>
      <p:ext uri="{BB962C8B-B14F-4D97-AF65-F5344CB8AC3E}">
        <p14:creationId xmlns:p14="http://schemas.microsoft.com/office/powerpoint/2010/main" val="19360567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defRPr/>
            </a:pPr>
            <a:fld id="{049A10DC-1BC7-4BCA-AD57-1EB4A0620795}" type="slidenum">
              <a:rPr lang="en-US" smtClean="0"/>
              <a:pPr>
                <a:defRPr/>
              </a:pPr>
              <a:t>‹#›</a:t>
            </a:fld>
            <a:endParaRPr lang="en-US"/>
          </a:p>
        </p:txBody>
      </p:sp>
    </p:spTree>
    <p:extLst>
      <p:ext uri="{BB962C8B-B14F-4D97-AF65-F5344CB8AC3E}">
        <p14:creationId xmlns:p14="http://schemas.microsoft.com/office/powerpoint/2010/main" val="17690478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a:defRPr/>
            </a:pPr>
            <a:fld id="{73BBEE94-F786-4A5D-97AB-B5C3DA1D9EC2}" type="slidenum">
              <a:rPr lang="en-US" smtClean="0"/>
              <a:pPr>
                <a:defRPr/>
              </a:pPr>
              <a:t>‹#›</a:t>
            </a:fld>
            <a:endParaRPr lang="en-US"/>
          </a:p>
        </p:txBody>
      </p:sp>
    </p:spTree>
    <p:extLst>
      <p:ext uri="{BB962C8B-B14F-4D97-AF65-F5344CB8AC3E}">
        <p14:creationId xmlns:p14="http://schemas.microsoft.com/office/powerpoint/2010/main" val="4157562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a:defRPr/>
            </a:pPr>
            <a:fld id="{73BBEE94-F786-4A5D-97AB-B5C3DA1D9EC2}" type="slidenum">
              <a:rPr lang="en-US" smtClean="0"/>
              <a:pPr>
                <a:defRPr/>
              </a:pPr>
              <a:t>‹#›</a:t>
            </a:fld>
            <a:endParaRPr lang="en-US"/>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0275556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defRPr/>
            </a:pPr>
            <a:fld id="{73BBEE94-F786-4A5D-97AB-B5C3DA1D9EC2}" type="slidenum">
              <a:rPr lang="en-US" smtClean="0"/>
              <a:pPr>
                <a:defRPr/>
              </a:pPr>
              <a:t>‹#›</a:t>
            </a:fld>
            <a:endParaRPr lang="en-US"/>
          </a:p>
        </p:txBody>
      </p:sp>
    </p:spTree>
    <p:extLst>
      <p:ext uri="{BB962C8B-B14F-4D97-AF65-F5344CB8AC3E}">
        <p14:creationId xmlns:p14="http://schemas.microsoft.com/office/powerpoint/2010/main" val="17006416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defRPr/>
            </a:pPr>
            <a:fld id="{73BBEE94-F786-4A5D-97AB-B5C3DA1D9EC2}" type="slidenum">
              <a:rPr lang="en-US" smtClean="0"/>
              <a:pPr>
                <a:defRPr/>
              </a:pPr>
              <a:t>‹#›</a:t>
            </a:fld>
            <a:endParaRPr lang="en-US"/>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0888936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defRPr/>
            </a:pPr>
            <a:fld id="{73BBEE94-F786-4A5D-97AB-B5C3DA1D9EC2}" type="slidenum">
              <a:rPr lang="en-US" smtClean="0"/>
              <a:pPr>
                <a:defRPr/>
              </a:pPr>
              <a:t>‹#›</a:t>
            </a:fld>
            <a:endParaRPr lang="en-US"/>
          </a:p>
        </p:txBody>
      </p:sp>
    </p:spTree>
    <p:extLst>
      <p:ext uri="{BB962C8B-B14F-4D97-AF65-F5344CB8AC3E}">
        <p14:creationId xmlns:p14="http://schemas.microsoft.com/office/powerpoint/2010/main" val="5550992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a:defRPr/>
            </a:pPr>
            <a:fld id="{63D18E02-4504-4D9D-A4DF-5C21150D24AD}" type="slidenum">
              <a:rPr lang="en-US" smtClean="0"/>
              <a:pPr>
                <a:defRPr/>
              </a:pPr>
              <a:t>‹#›</a:t>
            </a:fld>
            <a:endParaRPr lang="en-US"/>
          </a:p>
        </p:txBody>
      </p:sp>
    </p:spTree>
    <p:extLst>
      <p:ext uri="{BB962C8B-B14F-4D97-AF65-F5344CB8AC3E}">
        <p14:creationId xmlns:p14="http://schemas.microsoft.com/office/powerpoint/2010/main" val="15160993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a:defRPr/>
            </a:pPr>
            <a:fld id="{DF5126B7-2D5A-4DCE-9D57-D85DCC7B40B6}" type="slidenum">
              <a:rPr lang="en-US" smtClean="0"/>
              <a:pPr>
                <a:defRPr/>
              </a:pPr>
              <a:t>‹#›</a:t>
            </a:fld>
            <a:endParaRPr lang="en-US"/>
          </a:p>
        </p:txBody>
      </p:sp>
    </p:spTree>
    <p:extLst>
      <p:ext uri="{BB962C8B-B14F-4D97-AF65-F5344CB8AC3E}">
        <p14:creationId xmlns:p14="http://schemas.microsoft.com/office/powerpoint/2010/main" val="1886100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a:t>Click to edit Master title style</a:t>
            </a:r>
          </a:p>
        </p:txBody>
      </p:sp>
      <p:sp>
        <p:nvSpPr>
          <p:cNvPr id="3" name="ClipArt Placeholder 2"/>
          <p:cNvSpPr>
            <a:spLocks noGrp="1"/>
          </p:cNvSpPr>
          <p:nvPr>
            <p:ph type="clipArt" sz="half" idx="1"/>
          </p:nvPr>
        </p:nvSpPr>
        <p:spPr>
          <a:xfrm>
            <a:off x="457200" y="1600200"/>
            <a:ext cx="4038600" cy="4530725"/>
          </a:xfrm>
        </p:spPr>
        <p:txBody>
          <a:bodyPr/>
          <a:lstStyle/>
          <a:p>
            <a:pPr lvl="0"/>
            <a:endParaRPr lang="en-US" noProof="0"/>
          </a:p>
        </p:txBody>
      </p:sp>
      <p:sp>
        <p:nvSpPr>
          <p:cNvPr id="4" name="Text Placeholder 3"/>
          <p:cNvSpPr>
            <a:spLocks noGrp="1"/>
          </p:cNvSpPr>
          <p:nvPr>
            <p:ph type="body" sz="half" idx="2"/>
          </p:nvPr>
        </p:nvSpPr>
        <p:spPr>
          <a:xfrm>
            <a:off x="4648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9"/>
          <p:cNvSpPr>
            <a:spLocks noGrp="1" noChangeArrowheads="1"/>
          </p:cNvSpPr>
          <p:nvPr>
            <p:ph type="dt" sz="half" idx="10"/>
          </p:nvPr>
        </p:nvSpPr>
        <p:spPr>
          <a:ln/>
        </p:spPr>
        <p:txBody>
          <a:bodyPr/>
          <a:lstStyle>
            <a:lvl1pPr>
              <a:defRPr/>
            </a:lvl1pPr>
          </a:lstStyle>
          <a:p>
            <a:pPr>
              <a:defRPr/>
            </a:pPr>
            <a:endParaRPr lang="en-US"/>
          </a:p>
        </p:txBody>
      </p:sp>
      <p:sp>
        <p:nvSpPr>
          <p:cNvPr id="6" name="Rectangle 20"/>
          <p:cNvSpPr>
            <a:spLocks noGrp="1" noChangeArrowheads="1"/>
          </p:cNvSpPr>
          <p:nvPr>
            <p:ph type="ftr" sz="quarter" idx="11"/>
          </p:nvPr>
        </p:nvSpPr>
        <p:spPr>
          <a:ln/>
        </p:spPr>
        <p:txBody>
          <a:bodyPr/>
          <a:lstStyle>
            <a:lvl1pPr>
              <a:defRPr/>
            </a:lvl1pPr>
          </a:lstStyle>
          <a:p>
            <a:pPr>
              <a:defRPr/>
            </a:pPr>
            <a:endParaRPr lang="en-US"/>
          </a:p>
        </p:txBody>
      </p:sp>
      <p:sp>
        <p:nvSpPr>
          <p:cNvPr id="7" name="Rectangle 21"/>
          <p:cNvSpPr>
            <a:spLocks noGrp="1" noChangeArrowheads="1"/>
          </p:cNvSpPr>
          <p:nvPr>
            <p:ph type="sldNum" sz="quarter" idx="12"/>
          </p:nvPr>
        </p:nvSpPr>
        <p:spPr>
          <a:ln/>
        </p:spPr>
        <p:txBody>
          <a:bodyPr/>
          <a:lstStyle>
            <a:lvl1pPr>
              <a:defRPr/>
            </a:lvl1pPr>
          </a:lstStyle>
          <a:p>
            <a:pPr>
              <a:defRPr/>
            </a:pPr>
            <a:fld id="{436D6BEE-982F-4AF6-B88F-D8D8BB485D6C}" type="slidenum">
              <a:rPr lang="en-US"/>
              <a:pPr>
                <a:defRPr/>
              </a:pPr>
              <a:t>‹#›</a:t>
            </a:fld>
            <a:endParaRPr lang="en-US"/>
          </a:p>
        </p:txBody>
      </p:sp>
    </p:spTree>
    <p:extLst>
      <p:ext uri="{BB962C8B-B14F-4D97-AF65-F5344CB8AC3E}">
        <p14:creationId xmlns:p14="http://schemas.microsoft.com/office/powerpoint/2010/main" val="7028514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9"/>
          <p:cNvSpPr>
            <a:spLocks noGrp="1" noChangeArrowheads="1"/>
          </p:cNvSpPr>
          <p:nvPr>
            <p:ph type="dt" sz="half" idx="10"/>
          </p:nvPr>
        </p:nvSpPr>
        <p:spPr>
          <a:ln/>
        </p:spPr>
        <p:txBody>
          <a:bodyPr/>
          <a:lstStyle>
            <a:lvl1pPr>
              <a:defRPr/>
            </a:lvl1pPr>
          </a:lstStyle>
          <a:p>
            <a:pPr>
              <a:defRPr/>
            </a:pPr>
            <a:endParaRPr lang="en-US"/>
          </a:p>
        </p:txBody>
      </p:sp>
      <p:sp>
        <p:nvSpPr>
          <p:cNvPr id="6" name="Rectangle 20"/>
          <p:cNvSpPr>
            <a:spLocks noGrp="1" noChangeArrowheads="1"/>
          </p:cNvSpPr>
          <p:nvPr>
            <p:ph type="ftr" sz="quarter" idx="11"/>
          </p:nvPr>
        </p:nvSpPr>
        <p:spPr>
          <a:ln/>
        </p:spPr>
        <p:txBody>
          <a:bodyPr/>
          <a:lstStyle>
            <a:lvl1pPr>
              <a:defRPr/>
            </a:lvl1pPr>
          </a:lstStyle>
          <a:p>
            <a:pPr>
              <a:defRPr/>
            </a:pPr>
            <a:endParaRPr lang="en-US"/>
          </a:p>
        </p:txBody>
      </p:sp>
      <p:sp>
        <p:nvSpPr>
          <p:cNvPr id="7" name="Rectangle 21"/>
          <p:cNvSpPr>
            <a:spLocks noGrp="1" noChangeArrowheads="1"/>
          </p:cNvSpPr>
          <p:nvPr>
            <p:ph type="sldNum" sz="quarter" idx="12"/>
          </p:nvPr>
        </p:nvSpPr>
        <p:spPr>
          <a:ln/>
        </p:spPr>
        <p:txBody>
          <a:bodyPr/>
          <a:lstStyle>
            <a:lvl1pPr>
              <a:defRPr/>
            </a:lvl1pPr>
          </a:lstStyle>
          <a:p>
            <a:pPr>
              <a:defRPr/>
            </a:pPr>
            <a:fld id="{E76326CC-305E-4218-8F66-E5C12B7045E1}" type="slidenum">
              <a:rPr lang="en-US"/>
              <a:pPr>
                <a:defRPr/>
              </a:pPr>
              <a:t>‹#›</a:t>
            </a:fld>
            <a:endParaRPr lang="en-US"/>
          </a:p>
        </p:txBody>
      </p:sp>
    </p:spTree>
    <p:extLst>
      <p:ext uri="{BB962C8B-B14F-4D97-AF65-F5344CB8AC3E}">
        <p14:creationId xmlns:p14="http://schemas.microsoft.com/office/powerpoint/2010/main" val="40775232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pPr>
              <a:defRPr/>
            </a:pPr>
            <a:fld id="{73BBEE94-F786-4A5D-97AB-B5C3DA1D9EC2}" type="slidenum">
              <a:rPr lang="en-US" smtClean="0"/>
              <a:pPr>
                <a:defRPr/>
              </a:pPr>
              <a:t>‹#›</a:t>
            </a:fld>
            <a:endParaRPr lang="en-US"/>
          </a:p>
        </p:txBody>
      </p:sp>
    </p:spTree>
    <p:extLst>
      <p:ext uri="{BB962C8B-B14F-4D97-AF65-F5344CB8AC3E}">
        <p14:creationId xmlns:p14="http://schemas.microsoft.com/office/powerpoint/2010/main" val="742830199"/>
      </p:ext>
    </p:extLst>
  </p:cSld>
  <p:clrMap bg1="lt1" tx1="dk1" bg2="lt2" tx2="dk2" accent1="accent1" accent2="accent2" accent3="accent3" accent4="accent4" accent5="accent5" accent6="accent6" hlink="hlink" folHlink="folHlink"/>
  <p:sldLayoutIdLst>
    <p:sldLayoutId id="2147484273" r:id="rId1"/>
    <p:sldLayoutId id="2147484274" r:id="rId2"/>
    <p:sldLayoutId id="2147484275" r:id="rId3"/>
    <p:sldLayoutId id="2147484276" r:id="rId4"/>
    <p:sldLayoutId id="2147484277" r:id="rId5"/>
    <p:sldLayoutId id="2147484278" r:id="rId6"/>
    <p:sldLayoutId id="2147484279" r:id="rId7"/>
    <p:sldLayoutId id="2147484280" r:id="rId8"/>
    <p:sldLayoutId id="2147484281" r:id="rId9"/>
    <p:sldLayoutId id="2147484282" r:id="rId10"/>
    <p:sldLayoutId id="2147484283" r:id="rId11"/>
    <p:sldLayoutId id="2147484284" r:id="rId12"/>
    <p:sldLayoutId id="2147484285" r:id="rId13"/>
    <p:sldLayoutId id="2147484286" r:id="rId14"/>
    <p:sldLayoutId id="2147484287" r:id="rId15"/>
    <p:sldLayoutId id="2147484288" r:id="rId16"/>
    <p:sldLayoutId id="2147484289" r:id="rId17"/>
    <p:sldLayoutId id="2147484292" r:id="rId18"/>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hyperlink" Target="https://www.escambiaschools.org/departments/health-services/home" TargetMode="External"/><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hyperlink" Target="file:///D:\26-27%20Forms%20%20-%20PDF%20Versions\26-27%20DOM%20&amp;%20MED%20TRACKING.pdf" TargetMode="External"/><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hyperlink" Target="file:///D:\26-27%20Forms%20%20-%20PDF%20Versions\26-27%20Yearly%20SMR.pdf" TargetMode="External"/><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hyperlink" Target="file:///D:\26-27%20Forms%20%20-%20PDF%20Versions\26-27%20MEDICATION%20COUNT%20FORM.pdf"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file:///D:\26-27%20Forms%20%20-%20PDF%20Versions\26-27%20Med%20Protocol%20at%20School%20Parent%20Resp.pdf"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file:///D:\26-27%20Forms%20%20-%20PDF%20Versions\26-27%20Clinic%20Treatment%20Notes-%20Landscape.pdf"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hyperlink" Target="https://www.youtube.com/watch?v=RAp14dbzsAI" TargetMode="External"/><Relationship Id="rId2" Type="http://schemas.openxmlformats.org/officeDocument/2006/relationships/notesSlide" Target="../notesSlides/notesSlide15.xml"/><Relationship Id="rId1" Type="http://schemas.openxmlformats.org/officeDocument/2006/relationships/slideLayout" Target="../slideLayouts/slideLayout17.xml"/><Relationship Id="rId4" Type="http://schemas.openxmlformats.org/officeDocument/2006/relationships/hyperlink" Target="Diabetes%20Basic%20PP.pptx"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hyperlink" Target="https://www.baqsimi.ca/fr/patients-soignants/comment-utiliser-baqsimi/" TargetMode="External"/><Relationship Id="rId2" Type="http://schemas.openxmlformats.org/officeDocument/2006/relationships/notesSlide" Target="../notesSlides/notesSlide18.xml"/><Relationship Id="rId1" Type="http://schemas.openxmlformats.org/officeDocument/2006/relationships/slideLayout" Target="../slideLayouts/slideLayout18.xml"/><Relationship Id="rId6" Type="http://schemas.openxmlformats.org/officeDocument/2006/relationships/image" Target="../media/image3.jpg"/><Relationship Id="rId5" Type="http://schemas.openxmlformats.org/officeDocument/2006/relationships/hyperlink" Target="https://creativecommons.org/licenses/by-sa/3.0/" TargetMode="External"/><Relationship Id="rId4" Type="http://schemas.openxmlformats.org/officeDocument/2006/relationships/hyperlink" Target="https://en.wikipedia.org/wiki/File:Glucagon_emergency_rescue_kit.JPG"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hyperlink" Target="https://www.foodallergy.org/our-initiatives/education-programs-training/fare-training-food-allergy-academy/save-life" TargetMode="External"/><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8.xml"/><Relationship Id="rId1" Type="http://schemas.openxmlformats.org/officeDocument/2006/relationships/slideLayout" Target="../slideLayouts/slideLayout18.xml"/><Relationship Id="rId4" Type="http://schemas.openxmlformats.org/officeDocument/2006/relationships/hyperlink" Target="https://www.etsy.com/listing/1252100432/vns-magnet-identifier-vinyl-vagus-nerve"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hyperlink" Target="https://epilepsyallianceamerica.org/seizure-safety/on-demand-seizure-first-aid-training-for-school-personnel/" TargetMode="External"/><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hyperlink" Target="https://floridaasthmacoalition.com/wp-content/uploads/2024/01/FDOH-Asthma-Video-2.mp4" TargetMode="External"/><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hyperlink" Target="26-27%20Medication%20training%20test.docx" TargetMode="External"/><Relationship Id="rId2" Type="http://schemas.openxmlformats.org/officeDocument/2006/relationships/notesSlide" Target="../notesSlides/notesSlide33.xml"/><Relationship Id="rId1" Type="http://schemas.openxmlformats.org/officeDocument/2006/relationships/slideLayout" Target="../slideLayouts/slideLayout17.xml"/><Relationship Id="rId4" Type="http://schemas.openxmlformats.org/officeDocument/2006/relationships/hyperlink" Target="mailto:dnimblett@ecsdfl.us"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1447800" y="228600"/>
            <a:ext cx="6248400" cy="3505200"/>
          </a:xfrm>
        </p:spPr>
        <p:txBody>
          <a:bodyPr>
            <a:normAutofit fontScale="90000"/>
          </a:bodyPr>
          <a:lstStyle/>
          <a:p>
            <a:pPr algn="ctr" eaLnBrk="1" hangingPunct="1">
              <a:defRPr/>
            </a:pPr>
            <a:r>
              <a:rPr lang="en-US" sz="4000" dirty="0"/>
              <a:t>Escambia County Public Schools</a:t>
            </a:r>
            <a:br>
              <a:rPr lang="en-US" sz="4000" dirty="0"/>
            </a:br>
            <a:r>
              <a:rPr lang="en-US" sz="4000" dirty="0"/>
              <a:t>Health Services</a:t>
            </a:r>
            <a:br>
              <a:rPr lang="en-US" sz="3600" dirty="0"/>
            </a:br>
            <a:br>
              <a:rPr lang="en-US" sz="3600" dirty="0"/>
            </a:br>
            <a:br>
              <a:rPr lang="en-US" sz="3600" dirty="0"/>
            </a:br>
            <a:r>
              <a:rPr lang="en-US" sz="3600" b="1" dirty="0"/>
              <a:t>MEDICATION ADMINISTRATION</a:t>
            </a:r>
            <a:br>
              <a:rPr lang="en-US" sz="3600" b="1" dirty="0"/>
            </a:br>
            <a:r>
              <a:rPr lang="en-US" sz="3200" b="1" dirty="0"/>
              <a:t>2026-2027</a:t>
            </a:r>
          </a:p>
        </p:txBody>
      </p:sp>
      <p:sp>
        <p:nvSpPr>
          <p:cNvPr id="5123" name="Rectangle 3"/>
          <p:cNvSpPr>
            <a:spLocks noGrp="1" noChangeArrowheads="1"/>
          </p:cNvSpPr>
          <p:nvPr>
            <p:ph type="subTitle" idx="1"/>
          </p:nvPr>
        </p:nvSpPr>
        <p:spPr>
          <a:xfrm>
            <a:off x="685800" y="5715000"/>
            <a:ext cx="7848599" cy="838200"/>
          </a:xfrm>
        </p:spPr>
        <p:txBody>
          <a:bodyPr>
            <a:normAutofit lnSpcReduction="10000"/>
          </a:bodyPr>
          <a:lstStyle/>
          <a:p>
            <a:pPr algn="ctr" eaLnBrk="1" hangingPunct="1">
              <a:defRPr/>
            </a:pPr>
            <a:r>
              <a:rPr lang="en-US" sz="2400" b="1" dirty="0"/>
              <a:t>Annual Review</a:t>
            </a:r>
          </a:p>
          <a:p>
            <a:pPr algn="ctr" eaLnBrk="1" hangingPunct="1">
              <a:defRPr/>
            </a:pPr>
            <a:r>
              <a:rPr lang="en-US" b="1" dirty="0"/>
              <a:t>Presented by: Betty Hagans, MSN, RN School Health Coordinator</a:t>
            </a:r>
          </a:p>
          <a:p>
            <a:pPr algn="ctr" eaLnBrk="1" hangingPunct="1">
              <a:defRPr/>
            </a:pPr>
            <a:endParaRPr lang="en-US" b="1" dirty="0"/>
          </a:p>
          <a:p>
            <a:pPr algn="ctr" eaLnBrk="1" hangingPunct="1">
              <a:defRPr/>
            </a:pPr>
            <a:endParaRPr lang="en-US" sz="2400"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455614" y="228601"/>
            <a:ext cx="8154986" cy="914399"/>
          </a:xfrm>
        </p:spPr>
        <p:txBody>
          <a:bodyPr>
            <a:normAutofit fontScale="90000"/>
          </a:bodyPr>
          <a:lstStyle/>
          <a:p>
            <a:pPr algn="ctr">
              <a:defRPr/>
            </a:pPr>
            <a:br>
              <a:rPr lang="en-US" sz="2200" dirty="0"/>
            </a:br>
            <a:br>
              <a:rPr lang="en-US" sz="4000" dirty="0"/>
            </a:br>
            <a:br>
              <a:rPr lang="en-US" sz="2400" dirty="0">
                <a:solidFill>
                  <a:srgbClr val="FFFF00"/>
                </a:solidFill>
                <a:latin typeface="Tahoma" pitchFamily="34" charset="0"/>
              </a:rPr>
            </a:br>
            <a:endParaRPr lang="en-US" sz="2400" dirty="0"/>
          </a:p>
        </p:txBody>
      </p:sp>
      <p:sp>
        <p:nvSpPr>
          <p:cNvPr id="154628" name="Rectangle 4"/>
          <p:cNvSpPr>
            <a:spLocks noGrp="1" noChangeArrowheads="1"/>
          </p:cNvSpPr>
          <p:nvPr>
            <p:ph type="body" sz="half" idx="2"/>
          </p:nvPr>
        </p:nvSpPr>
        <p:spPr>
          <a:xfrm>
            <a:off x="609600" y="228601"/>
            <a:ext cx="8001000" cy="6324599"/>
          </a:xfrm>
        </p:spPr>
        <p:txBody>
          <a:bodyPr>
            <a:normAutofit/>
          </a:bodyPr>
          <a:lstStyle/>
          <a:p>
            <a:pPr marL="0" indent="0">
              <a:buNone/>
              <a:defRPr/>
            </a:pPr>
            <a:endParaRPr lang="en-US" sz="2000" dirty="0"/>
          </a:p>
          <a:p>
            <a:pPr>
              <a:defRPr/>
            </a:pPr>
            <a:r>
              <a:rPr lang="en-US" sz="2000" dirty="0"/>
              <a:t>This module, post-test, Seizure training video, Anaphylaxis training video, and </a:t>
            </a:r>
            <a:r>
              <a:rPr lang="en-US" sz="2000" b="1" u="sng" dirty="0"/>
              <a:t>check-off of skills by an RN </a:t>
            </a:r>
            <a:r>
              <a:rPr lang="en-US" sz="2000" dirty="0"/>
              <a:t>fulfill the annual medication training requirement for staff administering medications.</a:t>
            </a:r>
          </a:p>
          <a:p>
            <a:pPr>
              <a:defRPr/>
            </a:pPr>
            <a:r>
              <a:rPr lang="en-US" sz="2000" dirty="0"/>
              <a:t>Before administering medication, the following checklist must be in the student-specific training book. </a:t>
            </a:r>
          </a:p>
          <a:p>
            <a:pPr>
              <a:defRPr/>
            </a:pPr>
            <a:r>
              <a:rPr lang="en-US" sz="2000" dirty="0"/>
              <a:t>Graded test</a:t>
            </a:r>
            <a:endParaRPr lang="en-US" dirty="0"/>
          </a:p>
          <a:p>
            <a:pPr>
              <a:buFont typeface="Arial" panose="020B0604020202020204" pitchFamily="34" charset="0"/>
              <a:buChar char="•"/>
              <a:defRPr/>
            </a:pPr>
            <a:r>
              <a:rPr lang="en-US" sz="2000" dirty="0"/>
              <a:t>Diabetic Skills (if applicable)</a:t>
            </a:r>
          </a:p>
          <a:p>
            <a:pPr>
              <a:buFont typeface="Arial" panose="020B0604020202020204" pitchFamily="34" charset="0"/>
              <a:buChar char="•"/>
              <a:defRPr/>
            </a:pPr>
            <a:r>
              <a:rPr lang="en-US" sz="2000" dirty="0"/>
              <a:t>Annual Medication Administration Checklist</a:t>
            </a:r>
          </a:p>
          <a:p>
            <a:pPr>
              <a:buFont typeface="Arial" panose="020B0604020202020204" pitchFamily="34" charset="0"/>
              <a:buChar char="•"/>
              <a:defRPr/>
            </a:pPr>
            <a:r>
              <a:rPr lang="en-US" sz="2000" dirty="0"/>
              <a:t>Emergency Seizure Medication (if applicable)</a:t>
            </a:r>
          </a:p>
          <a:p>
            <a:pPr>
              <a:buFont typeface="Arial" panose="020B0604020202020204" pitchFamily="34" charset="0"/>
              <a:buChar char="•"/>
              <a:defRPr/>
            </a:pPr>
            <a:r>
              <a:rPr lang="en-US" sz="2000" dirty="0"/>
              <a:t>Emergency Anaphylaxis Medication (if applicable)</a:t>
            </a:r>
          </a:p>
          <a:p>
            <a:pPr>
              <a:buFont typeface="Arial" panose="020B0604020202020204" pitchFamily="34" charset="0"/>
              <a:buChar char="•"/>
              <a:defRPr/>
            </a:pPr>
            <a:r>
              <a:rPr lang="en-US" sz="2000" dirty="0"/>
              <a:t>Anaphylaxis Certificate</a:t>
            </a:r>
          </a:p>
          <a:p>
            <a:pPr>
              <a:buFont typeface="Arial" panose="020B0604020202020204" pitchFamily="34" charset="0"/>
              <a:buChar char="•"/>
              <a:defRPr/>
            </a:pPr>
            <a:r>
              <a:rPr lang="en-US" sz="2000" dirty="0"/>
              <a:t>Seizure Certificate</a:t>
            </a:r>
          </a:p>
          <a:p>
            <a:pPr marL="0" indent="0">
              <a:buNone/>
              <a:defRPr/>
            </a:pPr>
            <a:r>
              <a:rPr lang="en-US" b="1" dirty="0"/>
              <a:t>Please contact your clinic RN supervisor to schedule a time to complete your training. </a:t>
            </a:r>
          </a:p>
        </p:txBody>
      </p:sp>
    </p:spTree>
    <p:extLst>
      <p:ext uri="{BB962C8B-B14F-4D97-AF65-F5344CB8AC3E}">
        <p14:creationId xmlns:p14="http://schemas.microsoft.com/office/powerpoint/2010/main" val="17887525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455614" y="228601"/>
            <a:ext cx="8154986" cy="1295399"/>
          </a:xfrm>
        </p:spPr>
        <p:txBody>
          <a:bodyPr>
            <a:normAutofit fontScale="90000"/>
          </a:bodyPr>
          <a:lstStyle/>
          <a:p>
            <a:pPr algn="ctr">
              <a:defRPr/>
            </a:pPr>
            <a:r>
              <a:rPr lang="en-US" sz="4000" b="1" dirty="0"/>
              <a:t>Health Services Webpage</a:t>
            </a:r>
            <a:br>
              <a:rPr lang="en-US" sz="4000" dirty="0"/>
            </a:br>
            <a:r>
              <a:rPr lang="en-US" sz="1800" dirty="0">
                <a:hlinkClick r:id="rId3"/>
              </a:rPr>
              <a:t>https://www.escambiaschools.org/departments/health-services/home</a:t>
            </a:r>
            <a:br>
              <a:rPr lang="en-US" sz="1800" dirty="0"/>
            </a:br>
            <a:br>
              <a:rPr lang="en-US" sz="1800" dirty="0"/>
            </a:br>
            <a:br>
              <a:rPr lang="en-US" sz="1800" dirty="0"/>
            </a:br>
            <a:br>
              <a:rPr lang="en-US" sz="4000" dirty="0"/>
            </a:br>
            <a:br>
              <a:rPr lang="en-US" sz="2400" dirty="0">
                <a:solidFill>
                  <a:srgbClr val="FFFF00"/>
                </a:solidFill>
                <a:latin typeface="Tahoma" pitchFamily="34" charset="0"/>
              </a:rPr>
            </a:br>
            <a:endParaRPr lang="en-US" sz="2400" dirty="0"/>
          </a:p>
        </p:txBody>
      </p:sp>
      <p:sp>
        <p:nvSpPr>
          <p:cNvPr id="154628" name="Rectangle 4"/>
          <p:cNvSpPr>
            <a:spLocks noGrp="1" noChangeArrowheads="1"/>
          </p:cNvSpPr>
          <p:nvPr>
            <p:ph type="body" sz="half" idx="2"/>
          </p:nvPr>
        </p:nvSpPr>
        <p:spPr>
          <a:xfrm>
            <a:off x="609600" y="1676400"/>
            <a:ext cx="7924800" cy="4876800"/>
          </a:xfrm>
        </p:spPr>
        <p:txBody>
          <a:bodyPr>
            <a:normAutofit/>
          </a:bodyPr>
          <a:lstStyle/>
          <a:p>
            <a:pPr>
              <a:defRPr/>
            </a:pPr>
            <a:r>
              <a:rPr lang="en-US" sz="2400" dirty="0"/>
              <a:t>All information and forms related to school health will be found on this webpage.</a:t>
            </a:r>
          </a:p>
          <a:p>
            <a:pPr>
              <a:defRPr/>
            </a:pPr>
            <a:r>
              <a:rPr lang="en-US" sz="2400" dirty="0"/>
              <a:t>You will need five forms to check in medication</a:t>
            </a:r>
          </a:p>
          <a:p>
            <a:pPr marL="1257300" lvl="2" indent="-457200">
              <a:buFont typeface="+mj-lt"/>
              <a:buAutoNum type="arabicPeriod"/>
              <a:defRPr/>
            </a:pPr>
            <a:r>
              <a:rPr lang="en-US" sz="2400" dirty="0"/>
              <a:t>Dispersion of Medication form </a:t>
            </a:r>
          </a:p>
          <a:p>
            <a:pPr marL="1257300" lvl="2" indent="-457200">
              <a:buFont typeface="+mj-lt"/>
              <a:buAutoNum type="arabicPeriod"/>
              <a:defRPr/>
            </a:pPr>
            <a:r>
              <a:rPr lang="en-US" sz="2400" dirty="0"/>
              <a:t>Student Medication Record (SMR) </a:t>
            </a:r>
          </a:p>
          <a:p>
            <a:pPr marL="1257300" lvl="2" indent="-457200">
              <a:buFont typeface="+mj-lt"/>
              <a:buAutoNum type="arabicPeriod"/>
              <a:defRPr/>
            </a:pPr>
            <a:r>
              <a:rPr lang="en-US" sz="2400" dirty="0"/>
              <a:t>Medication Count Form</a:t>
            </a:r>
          </a:p>
          <a:p>
            <a:pPr marL="1257300" lvl="2" indent="-457200">
              <a:buFont typeface="+mj-lt"/>
              <a:buAutoNum type="arabicPeriod"/>
              <a:defRPr/>
            </a:pPr>
            <a:r>
              <a:rPr lang="en-US" sz="2400" dirty="0"/>
              <a:t>Parent handout</a:t>
            </a:r>
          </a:p>
          <a:p>
            <a:pPr marL="1257300" lvl="2" indent="-457200">
              <a:buFont typeface="+mj-lt"/>
              <a:buAutoNum type="arabicPeriod"/>
              <a:defRPr/>
            </a:pPr>
            <a:r>
              <a:rPr lang="en-US" sz="2400" dirty="0"/>
              <a:t>Clinic Note</a:t>
            </a:r>
          </a:p>
          <a:p>
            <a:pPr marL="0" indent="0">
              <a:buNone/>
              <a:defRPr/>
            </a:pPr>
            <a:endParaRPr lang="en-US" sz="1050" dirty="0"/>
          </a:p>
          <a:p>
            <a:pPr eaLnBrk="1" hangingPunct="1">
              <a:defRPr/>
            </a:pPr>
            <a:endParaRPr lang="en-US" sz="2400" dirty="0"/>
          </a:p>
          <a:p>
            <a:pPr eaLnBrk="1" hangingPunct="1">
              <a:defRPr/>
            </a:pPr>
            <a:endParaRPr lang="en-US" sz="2000" dirty="0"/>
          </a:p>
        </p:txBody>
      </p:sp>
    </p:spTree>
    <p:extLst>
      <p:ext uri="{BB962C8B-B14F-4D97-AF65-F5344CB8AC3E}">
        <p14:creationId xmlns:p14="http://schemas.microsoft.com/office/powerpoint/2010/main" val="26531091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455614" y="228601"/>
            <a:ext cx="8154986" cy="1066799"/>
          </a:xfrm>
        </p:spPr>
        <p:txBody>
          <a:bodyPr>
            <a:normAutofit fontScale="90000"/>
          </a:bodyPr>
          <a:lstStyle/>
          <a:p>
            <a:pPr algn="ctr">
              <a:defRPr/>
            </a:pPr>
            <a:r>
              <a:rPr lang="en-US" b="1" dirty="0"/>
              <a:t>Dispersion of Medication/Tracking Log</a:t>
            </a:r>
            <a:br>
              <a:rPr lang="en-US" sz="4000" dirty="0"/>
            </a:br>
            <a:br>
              <a:rPr lang="en-US" sz="1800" dirty="0"/>
            </a:br>
            <a:r>
              <a:rPr lang="en-US" sz="1800" dirty="0">
                <a:hlinkClick r:id="rId3" action="ppaction://hlinkfile"/>
              </a:rPr>
              <a:t>D:\26-27 Forms  - PDF Versions\26-27 DOM &amp; MED TRACKING.pdf</a:t>
            </a:r>
            <a:br>
              <a:rPr lang="en-US" sz="1800" dirty="0"/>
            </a:br>
            <a:br>
              <a:rPr lang="en-US" sz="2200" dirty="0"/>
            </a:br>
            <a:br>
              <a:rPr lang="en-US" sz="2200" dirty="0"/>
            </a:br>
            <a:br>
              <a:rPr lang="en-US" sz="2200" dirty="0"/>
            </a:br>
            <a:br>
              <a:rPr lang="en-US" sz="4000" dirty="0"/>
            </a:br>
            <a:br>
              <a:rPr lang="en-US" sz="2400" dirty="0">
                <a:solidFill>
                  <a:srgbClr val="FFFF00"/>
                </a:solidFill>
                <a:latin typeface="Tahoma" pitchFamily="34" charset="0"/>
              </a:rPr>
            </a:br>
            <a:endParaRPr lang="en-US" sz="2400" dirty="0"/>
          </a:p>
        </p:txBody>
      </p:sp>
      <p:sp>
        <p:nvSpPr>
          <p:cNvPr id="154628" name="Rectangle 4"/>
          <p:cNvSpPr>
            <a:spLocks noGrp="1" noChangeArrowheads="1"/>
          </p:cNvSpPr>
          <p:nvPr>
            <p:ph type="body" sz="half" idx="2"/>
          </p:nvPr>
        </p:nvSpPr>
        <p:spPr>
          <a:xfrm>
            <a:off x="609600" y="1295400"/>
            <a:ext cx="7924800" cy="5257800"/>
          </a:xfrm>
        </p:spPr>
        <p:txBody>
          <a:bodyPr>
            <a:normAutofit fontScale="92500" lnSpcReduction="20000"/>
          </a:bodyPr>
          <a:lstStyle/>
          <a:p>
            <a:pPr marL="0" indent="0">
              <a:buNone/>
              <a:defRPr/>
            </a:pPr>
            <a:endParaRPr lang="en-US" sz="2000" dirty="0"/>
          </a:p>
          <a:p>
            <a:pPr>
              <a:defRPr/>
            </a:pPr>
            <a:r>
              <a:rPr lang="en-US" sz="2000" dirty="0"/>
              <a:t>This form is used to check all medications into the clinic.</a:t>
            </a:r>
          </a:p>
          <a:p>
            <a:pPr>
              <a:defRPr/>
            </a:pPr>
            <a:r>
              <a:rPr lang="en-US" sz="2000" dirty="0"/>
              <a:t>The back side of the form is the Medication Tracking Log. This is where staff/parent will agree and sign off on the amount checked in or out.</a:t>
            </a:r>
          </a:p>
          <a:p>
            <a:pPr>
              <a:defRPr/>
            </a:pPr>
            <a:r>
              <a:rPr lang="en-US" sz="2000" dirty="0"/>
              <a:t>Staff will fill out the form. A parent should not fill it out. </a:t>
            </a:r>
          </a:p>
          <a:p>
            <a:pPr>
              <a:defRPr/>
            </a:pPr>
            <a:r>
              <a:rPr lang="en-US" sz="2000" dirty="0"/>
              <a:t>The label must be written EXACTLY as it is printed on the prescription label.</a:t>
            </a:r>
          </a:p>
          <a:p>
            <a:pPr>
              <a:defRPr/>
            </a:pPr>
            <a:r>
              <a:rPr lang="en-US" sz="2000" dirty="0"/>
              <a:t>Time due: Must be a time. If the bottle reads to be given at lunch, the lunch time will be verified, and that time will be the time due.</a:t>
            </a:r>
          </a:p>
          <a:p>
            <a:pPr>
              <a:defRPr/>
            </a:pPr>
            <a:r>
              <a:rPr lang="en-US" sz="2000" dirty="0"/>
              <a:t>Allergies- Never write N/A. If student does not have any allergies, none or NKA (no known allergies)  will be written.</a:t>
            </a:r>
          </a:p>
          <a:p>
            <a:pPr>
              <a:defRPr/>
            </a:pPr>
            <a:r>
              <a:rPr lang="en-US" sz="2000" dirty="0"/>
              <a:t>Parent or guardian will sign the bottom of this form as well as the staff checking in the medication.</a:t>
            </a:r>
          </a:p>
          <a:p>
            <a:pPr>
              <a:defRPr/>
            </a:pPr>
            <a:r>
              <a:rPr lang="en-US" sz="2000" dirty="0"/>
              <a:t>If parent does not sign the form in front of staff, the form must be notarized.</a:t>
            </a:r>
          </a:p>
          <a:p>
            <a:pPr>
              <a:defRPr/>
            </a:pPr>
            <a:endParaRPr lang="en-US" sz="2000" dirty="0"/>
          </a:p>
          <a:p>
            <a:pPr>
              <a:defRPr/>
            </a:pPr>
            <a:endParaRPr lang="en-US" sz="1050" dirty="0"/>
          </a:p>
          <a:p>
            <a:pPr eaLnBrk="1" hangingPunct="1">
              <a:defRPr/>
            </a:pPr>
            <a:endParaRPr lang="en-US" sz="2400" dirty="0"/>
          </a:p>
          <a:p>
            <a:pPr eaLnBrk="1" hangingPunct="1">
              <a:defRPr/>
            </a:pPr>
            <a:endParaRPr lang="en-US" sz="2000" dirty="0"/>
          </a:p>
        </p:txBody>
      </p:sp>
    </p:spTree>
    <p:extLst>
      <p:ext uri="{BB962C8B-B14F-4D97-AF65-F5344CB8AC3E}">
        <p14:creationId xmlns:p14="http://schemas.microsoft.com/office/powerpoint/2010/main" val="25227718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455614" y="228601"/>
            <a:ext cx="8154986" cy="761999"/>
          </a:xfrm>
        </p:spPr>
        <p:txBody>
          <a:bodyPr>
            <a:normAutofit fontScale="90000"/>
          </a:bodyPr>
          <a:lstStyle/>
          <a:p>
            <a:pPr algn="ctr">
              <a:defRPr/>
            </a:pPr>
            <a:r>
              <a:rPr lang="en-US" b="1" dirty="0"/>
              <a:t>Dispersion of Medication/Tracking Log</a:t>
            </a:r>
            <a:br>
              <a:rPr lang="en-US" sz="3100" dirty="0"/>
            </a:br>
            <a:br>
              <a:rPr lang="en-US" sz="1800" dirty="0"/>
            </a:br>
            <a:br>
              <a:rPr lang="en-US" sz="1800" dirty="0"/>
            </a:br>
            <a:br>
              <a:rPr lang="en-US" sz="2200" dirty="0"/>
            </a:br>
            <a:br>
              <a:rPr lang="en-US" sz="2200" dirty="0"/>
            </a:br>
            <a:br>
              <a:rPr lang="en-US" sz="2200" dirty="0"/>
            </a:br>
            <a:br>
              <a:rPr lang="en-US" sz="4000" dirty="0"/>
            </a:br>
            <a:br>
              <a:rPr lang="en-US" sz="2400" dirty="0">
                <a:solidFill>
                  <a:srgbClr val="FFFF00"/>
                </a:solidFill>
                <a:latin typeface="Tahoma" pitchFamily="34" charset="0"/>
              </a:rPr>
            </a:br>
            <a:endParaRPr lang="en-US" sz="2400" dirty="0"/>
          </a:p>
        </p:txBody>
      </p:sp>
      <p:sp>
        <p:nvSpPr>
          <p:cNvPr id="154628" name="Rectangle 4"/>
          <p:cNvSpPr>
            <a:spLocks noGrp="1" noChangeArrowheads="1"/>
          </p:cNvSpPr>
          <p:nvPr>
            <p:ph type="body" sz="half" idx="2"/>
          </p:nvPr>
        </p:nvSpPr>
        <p:spPr>
          <a:xfrm>
            <a:off x="609600" y="990600"/>
            <a:ext cx="7924800" cy="5562600"/>
          </a:xfrm>
        </p:spPr>
        <p:txBody>
          <a:bodyPr>
            <a:normAutofit/>
          </a:bodyPr>
          <a:lstStyle/>
          <a:p>
            <a:pPr marL="0" indent="0">
              <a:buNone/>
              <a:defRPr/>
            </a:pPr>
            <a:endParaRPr lang="en-US" sz="2000" dirty="0"/>
          </a:p>
          <a:p>
            <a:pPr>
              <a:defRPr/>
            </a:pPr>
            <a:r>
              <a:rPr lang="en-US" sz="2000" dirty="0"/>
              <a:t>The back side of the form is the Medication Tracking Log. </a:t>
            </a:r>
          </a:p>
          <a:p>
            <a:pPr lvl="0">
              <a:buClr>
                <a:srgbClr val="A53010"/>
              </a:buClr>
              <a:defRPr/>
            </a:pPr>
            <a:r>
              <a:rPr lang="en-US" sz="2000" dirty="0">
                <a:solidFill>
                  <a:prstClr val="black">
                    <a:lumMod val="75000"/>
                    <a:lumOff val="25000"/>
                  </a:prstClr>
                </a:solidFill>
              </a:rPr>
              <a:t>Medication will be counted, and the amount received or signed out will be written on this form.</a:t>
            </a:r>
          </a:p>
          <a:p>
            <a:pPr lvl="0">
              <a:buClr>
                <a:srgbClr val="A53010"/>
              </a:buClr>
              <a:defRPr/>
            </a:pPr>
            <a:r>
              <a:rPr lang="en-US" sz="2000" dirty="0">
                <a:solidFill>
                  <a:prstClr val="black">
                    <a:lumMod val="75000"/>
                    <a:lumOff val="25000"/>
                  </a:prstClr>
                </a:solidFill>
              </a:rPr>
              <a:t>The parent/guardian and staff will sign, agreeing on the amount.</a:t>
            </a:r>
          </a:p>
          <a:p>
            <a:pPr lvl="0">
              <a:buClr>
                <a:srgbClr val="A53010"/>
              </a:buClr>
              <a:defRPr/>
            </a:pPr>
            <a:r>
              <a:rPr lang="en-US" sz="2000" dirty="0">
                <a:solidFill>
                  <a:prstClr val="black">
                    <a:lumMod val="75000"/>
                    <a:lumOff val="25000"/>
                  </a:prstClr>
                </a:solidFill>
              </a:rPr>
              <a:t> Check the expiration date of the medication before filling out paperwork.</a:t>
            </a:r>
          </a:p>
          <a:p>
            <a:pPr lvl="0">
              <a:buClr>
                <a:srgbClr val="A53010"/>
              </a:buClr>
              <a:defRPr/>
            </a:pPr>
            <a:r>
              <a:rPr lang="en-US" sz="2000" dirty="0">
                <a:solidFill>
                  <a:prstClr val="black">
                    <a:lumMod val="75000"/>
                    <a:lumOff val="25000"/>
                  </a:prstClr>
                </a:solidFill>
              </a:rPr>
              <a:t>The DOM must be uploaded into Focus the day the medication is checked in.</a:t>
            </a:r>
          </a:p>
          <a:p>
            <a:pPr>
              <a:defRPr/>
            </a:pPr>
            <a:endParaRPr lang="en-US" sz="2000" dirty="0"/>
          </a:p>
          <a:p>
            <a:pPr>
              <a:defRPr/>
            </a:pPr>
            <a:endParaRPr lang="en-US" sz="1050" dirty="0"/>
          </a:p>
          <a:p>
            <a:pPr eaLnBrk="1" hangingPunct="1">
              <a:defRPr/>
            </a:pPr>
            <a:endParaRPr lang="en-US" sz="2400" dirty="0"/>
          </a:p>
          <a:p>
            <a:pPr eaLnBrk="1" hangingPunct="1">
              <a:defRPr/>
            </a:pPr>
            <a:endParaRPr lang="en-US" sz="2000" dirty="0"/>
          </a:p>
        </p:txBody>
      </p:sp>
    </p:spTree>
    <p:extLst>
      <p:ext uri="{BB962C8B-B14F-4D97-AF65-F5344CB8AC3E}">
        <p14:creationId xmlns:p14="http://schemas.microsoft.com/office/powerpoint/2010/main" val="18078101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455614" y="228601"/>
            <a:ext cx="8154986" cy="1295399"/>
          </a:xfrm>
        </p:spPr>
        <p:txBody>
          <a:bodyPr>
            <a:normAutofit fontScale="90000"/>
          </a:bodyPr>
          <a:lstStyle/>
          <a:p>
            <a:pPr algn="ctr">
              <a:defRPr/>
            </a:pPr>
            <a:r>
              <a:rPr lang="en-US" sz="4000" b="1" dirty="0"/>
              <a:t>Student Medication Record (SMR)</a:t>
            </a:r>
            <a:br>
              <a:rPr lang="en-US" sz="1600" b="1" dirty="0"/>
            </a:br>
            <a:br>
              <a:rPr lang="en-US" sz="1600" dirty="0"/>
            </a:br>
            <a:r>
              <a:rPr lang="en-US" sz="1600" dirty="0">
                <a:hlinkClick r:id="rId3" action="ppaction://hlinkfile"/>
              </a:rPr>
              <a:t>D:\26-27 Forms  - PDF Versions\26-27 Yearly SMR.pdf</a:t>
            </a:r>
            <a:br>
              <a:rPr lang="en-US" sz="1600" dirty="0"/>
            </a:br>
            <a:br>
              <a:rPr lang="en-US" sz="2200" dirty="0"/>
            </a:br>
            <a:br>
              <a:rPr lang="en-US" sz="2200" dirty="0"/>
            </a:br>
            <a:br>
              <a:rPr lang="en-US" sz="2200" dirty="0"/>
            </a:br>
            <a:br>
              <a:rPr lang="en-US" sz="4000" dirty="0"/>
            </a:br>
            <a:br>
              <a:rPr lang="en-US" sz="2400" dirty="0">
                <a:solidFill>
                  <a:srgbClr val="FFFF00"/>
                </a:solidFill>
                <a:latin typeface="Tahoma" pitchFamily="34" charset="0"/>
              </a:rPr>
            </a:br>
            <a:endParaRPr lang="en-US" sz="2400" dirty="0"/>
          </a:p>
        </p:txBody>
      </p:sp>
      <p:sp>
        <p:nvSpPr>
          <p:cNvPr id="154628" name="Rectangle 4"/>
          <p:cNvSpPr>
            <a:spLocks noGrp="1" noChangeArrowheads="1"/>
          </p:cNvSpPr>
          <p:nvPr>
            <p:ph type="body" sz="half" idx="2"/>
          </p:nvPr>
        </p:nvSpPr>
        <p:spPr>
          <a:xfrm>
            <a:off x="609600" y="1524000"/>
            <a:ext cx="7924800" cy="5029200"/>
          </a:xfrm>
        </p:spPr>
        <p:txBody>
          <a:bodyPr>
            <a:normAutofit/>
          </a:bodyPr>
          <a:lstStyle/>
          <a:p>
            <a:pPr>
              <a:buFont typeface="Wingdings" panose="05000000000000000000" pitchFamily="2" charset="2"/>
              <a:buChar char="Ø"/>
              <a:defRPr/>
            </a:pPr>
            <a:r>
              <a:rPr lang="en-US" sz="2000" dirty="0"/>
              <a:t>This form must be filled out the same as the DOM</a:t>
            </a:r>
          </a:p>
          <a:p>
            <a:pPr>
              <a:buFont typeface="Wingdings" panose="05000000000000000000" pitchFamily="2" charset="2"/>
              <a:buChar char="Ø"/>
              <a:defRPr/>
            </a:pPr>
            <a:r>
              <a:rPr lang="en-US" sz="2000" dirty="0"/>
              <a:t>Medication administration must be documented immediately</a:t>
            </a:r>
          </a:p>
          <a:p>
            <a:pPr>
              <a:buFont typeface="Wingdings" panose="05000000000000000000" pitchFamily="2" charset="2"/>
              <a:buChar char="Ø"/>
              <a:defRPr/>
            </a:pPr>
            <a:r>
              <a:rPr lang="en-US" sz="2000" dirty="0"/>
              <a:t>Medication can be given one hour before or up to one hour after the time due</a:t>
            </a:r>
          </a:p>
          <a:p>
            <a:pPr>
              <a:buFont typeface="Wingdings" panose="05000000000000000000" pitchFamily="2" charset="2"/>
              <a:buChar char="Ø"/>
              <a:defRPr/>
            </a:pPr>
            <a:r>
              <a:rPr lang="en-US" sz="2000" dirty="0"/>
              <a:t>Do not leave any blank spaces on the form</a:t>
            </a:r>
          </a:p>
          <a:p>
            <a:pPr>
              <a:buFont typeface="Wingdings" panose="05000000000000000000" pitchFamily="2" charset="2"/>
              <a:buChar char="Ø"/>
              <a:defRPr/>
            </a:pPr>
            <a:endParaRPr lang="en-US" sz="2000" dirty="0"/>
          </a:p>
          <a:p>
            <a:pPr>
              <a:buFont typeface="Wingdings" panose="05000000000000000000" pitchFamily="2" charset="2"/>
              <a:buChar char="Ø"/>
              <a:defRPr/>
            </a:pPr>
            <a:endParaRPr lang="en-US" sz="2000" dirty="0"/>
          </a:p>
        </p:txBody>
      </p:sp>
    </p:spTree>
    <p:extLst>
      <p:ext uri="{BB962C8B-B14F-4D97-AF65-F5344CB8AC3E}">
        <p14:creationId xmlns:p14="http://schemas.microsoft.com/office/powerpoint/2010/main" val="39563316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E70D771-7DEA-418D-BCFE-15A83A6930B6}"/>
              </a:ext>
            </a:extLst>
          </p:cNvPr>
          <p:cNvSpPr>
            <a:spLocks noGrp="1"/>
          </p:cNvSpPr>
          <p:nvPr>
            <p:ph type="title"/>
          </p:nvPr>
        </p:nvSpPr>
        <p:spPr>
          <a:xfrm>
            <a:off x="609601" y="228600"/>
            <a:ext cx="8077198" cy="838200"/>
          </a:xfrm>
        </p:spPr>
        <p:txBody>
          <a:bodyPr/>
          <a:lstStyle/>
          <a:p>
            <a:pPr algn="ctr"/>
            <a:r>
              <a:rPr lang="en-US" b="1" dirty="0"/>
              <a:t>Medication Count Form</a:t>
            </a:r>
          </a:p>
        </p:txBody>
      </p:sp>
      <p:sp>
        <p:nvSpPr>
          <p:cNvPr id="8" name="Content Placeholder 7">
            <a:extLst>
              <a:ext uri="{FF2B5EF4-FFF2-40B4-BE49-F238E27FC236}">
                <a16:creationId xmlns:a16="http://schemas.microsoft.com/office/drawing/2014/main" id="{D8F4D827-B3B7-4F04-BFB6-192834123CE7}"/>
              </a:ext>
            </a:extLst>
          </p:cNvPr>
          <p:cNvSpPr>
            <a:spLocks noGrp="1"/>
          </p:cNvSpPr>
          <p:nvPr>
            <p:ph idx="1"/>
          </p:nvPr>
        </p:nvSpPr>
        <p:spPr>
          <a:xfrm>
            <a:off x="609600" y="1371600"/>
            <a:ext cx="8077199" cy="4539622"/>
          </a:xfrm>
        </p:spPr>
        <p:txBody>
          <a:bodyPr/>
          <a:lstStyle/>
          <a:p>
            <a:r>
              <a:rPr lang="en-US" dirty="0">
                <a:hlinkClick r:id="rId2" action="ppaction://hlinkfile"/>
              </a:rPr>
              <a:t>D:\26-27 Forms  - PDF Versions\26-27 MEDICATION COUNT FORM.pdf</a:t>
            </a:r>
            <a:endParaRPr lang="en-US" dirty="0"/>
          </a:p>
          <a:p>
            <a:r>
              <a:rPr lang="en-US" dirty="0"/>
              <a:t>This form is used by the RN and Health Tech to count their medications.</a:t>
            </a:r>
          </a:p>
          <a:p>
            <a:r>
              <a:rPr lang="en-US" dirty="0"/>
              <a:t>Clinic backups do not need to use this form.</a:t>
            </a:r>
          </a:p>
        </p:txBody>
      </p:sp>
    </p:spTree>
    <p:extLst>
      <p:ext uri="{BB962C8B-B14F-4D97-AF65-F5344CB8AC3E}">
        <p14:creationId xmlns:p14="http://schemas.microsoft.com/office/powerpoint/2010/main" val="34742972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AEC9C-0E95-491B-9B05-B1AF62510ED2}"/>
              </a:ext>
            </a:extLst>
          </p:cNvPr>
          <p:cNvSpPr>
            <a:spLocks noGrp="1"/>
          </p:cNvSpPr>
          <p:nvPr>
            <p:ph type="title"/>
          </p:nvPr>
        </p:nvSpPr>
        <p:spPr>
          <a:xfrm>
            <a:off x="304800" y="624110"/>
            <a:ext cx="8686799" cy="747490"/>
          </a:xfrm>
        </p:spPr>
        <p:txBody>
          <a:bodyPr/>
          <a:lstStyle/>
          <a:p>
            <a:pPr algn="ctr"/>
            <a:r>
              <a:rPr lang="en-US" b="1" dirty="0"/>
              <a:t>Parent Handout</a:t>
            </a:r>
          </a:p>
        </p:txBody>
      </p:sp>
      <p:sp>
        <p:nvSpPr>
          <p:cNvPr id="3" name="Content Placeholder 2">
            <a:extLst>
              <a:ext uri="{FF2B5EF4-FFF2-40B4-BE49-F238E27FC236}">
                <a16:creationId xmlns:a16="http://schemas.microsoft.com/office/drawing/2014/main" id="{F20B4EE8-488F-4772-9080-A826C4975F79}"/>
              </a:ext>
            </a:extLst>
          </p:cNvPr>
          <p:cNvSpPr>
            <a:spLocks noGrp="1"/>
          </p:cNvSpPr>
          <p:nvPr>
            <p:ph idx="1"/>
          </p:nvPr>
        </p:nvSpPr>
        <p:spPr>
          <a:xfrm>
            <a:off x="304800" y="1371600"/>
            <a:ext cx="8686799" cy="4539622"/>
          </a:xfrm>
        </p:spPr>
        <p:txBody>
          <a:bodyPr/>
          <a:lstStyle/>
          <a:p>
            <a:pPr marL="0" indent="0">
              <a:buNone/>
            </a:pPr>
            <a:r>
              <a:rPr lang="en-US" dirty="0">
                <a:hlinkClick r:id="rId2" action="ppaction://hlinkfile"/>
              </a:rPr>
              <a:t>D:\26-27 Forms  - PDF Versions\26-27 Med Protocol at School Parent Resp.pdf</a:t>
            </a:r>
            <a:endParaRPr lang="en-US" dirty="0"/>
          </a:p>
          <a:p>
            <a:r>
              <a:rPr lang="en-US" dirty="0"/>
              <a:t>This form is to be given to the parent when medication is checked in.</a:t>
            </a:r>
          </a:p>
          <a:p>
            <a:r>
              <a:rPr lang="en-US" dirty="0"/>
              <a:t>#4 Medication must be provided in the original container and must feature a current, recent pharmacy fill date. Older refills or expired prescriptions cannot be accepted.</a:t>
            </a:r>
          </a:p>
          <a:p>
            <a:r>
              <a:rPr lang="en-US" dirty="0"/>
              <a:t>#7 Morning medication doses should be administered at home.</a:t>
            </a:r>
          </a:p>
          <a:p>
            <a:pPr marL="0" indent="0">
              <a:buNone/>
            </a:pPr>
            <a:endParaRPr lang="en-US" dirty="0"/>
          </a:p>
          <a:p>
            <a:pPr marL="0" indent="0">
              <a:buNone/>
            </a:pPr>
            <a:r>
              <a:rPr lang="en-US" sz="2000" b="1" dirty="0"/>
              <a:t>The RN supervisor can be contacted for clarification. When in doubt, call the RN</a:t>
            </a:r>
          </a:p>
          <a:p>
            <a:endParaRPr lang="en-US" dirty="0"/>
          </a:p>
        </p:txBody>
      </p:sp>
    </p:spTree>
    <p:extLst>
      <p:ext uri="{BB962C8B-B14F-4D97-AF65-F5344CB8AC3E}">
        <p14:creationId xmlns:p14="http://schemas.microsoft.com/office/powerpoint/2010/main" val="5405697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AEC9C-0E95-491B-9B05-B1AF62510ED2}"/>
              </a:ext>
            </a:extLst>
          </p:cNvPr>
          <p:cNvSpPr>
            <a:spLocks noGrp="1"/>
          </p:cNvSpPr>
          <p:nvPr>
            <p:ph type="title"/>
          </p:nvPr>
        </p:nvSpPr>
        <p:spPr>
          <a:xfrm>
            <a:off x="304800" y="624110"/>
            <a:ext cx="8686799" cy="747490"/>
          </a:xfrm>
        </p:spPr>
        <p:txBody>
          <a:bodyPr/>
          <a:lstStyle/>
          <a:p>
            <a:pPr algn="ctr"/>
            <a:r>
              <a:rPr lang="en-US" b="1" dirty="0"/>
              <a:t>Clinic Note</a:t>
            </a:r>
          </a:p>
        </p:txBody>
      </p:sp>
      <p:sp>
        <p:nvSpPr>
          <p:cNvPr id="3" name="Content Placeholder 2">
            <a:extLst>
              <a:ext uri="{FF2B5EF4-FFF2-40B4-BE49-F238E27FC236}">
                <a16:creationId xmlns:a16="http://schemas.microsoft.com/office/drawing/2014/main" id="{F20B4EE8-488F-4772-9080-A826C4975F79}"/>
              </a:ext>
            </a:extLst>
          </p:cNvPr>
          <p:cNvSpPr>
            <a:spLocks noGrp="1"/>
          </p:cNvSpPr>
          <p:nvPr>
            <p:ph idx="1"/>
          </p:nvPr>
        </p:nvSpPr>
        <p:spPr>
          <a:xfrm>
            <a:off x="304800" y="1371600"/>
            <a:ext cx="8686799" cy="4539622"/>
          </a:xfrm>
        </p:spPr>
        <p:txBody>
          <a:bodyPr/>
          <a:lstStyle/>
          <a:p>
            <a:pPr marL="0" indent="0">
              <a:buNone/>
            </a:pPr>
            <a:r>
              <a:rPr lang="en-US" dirty="0">
                <a:hlinkClick r:id="rId2" action="ppaction://hlinkfile"/>
              </a:rPr>
              <a:t>D:\26-27 Forms  - PDF Versions\26-27 Clinic Treatment Notes- Landscape.pdf</a:t>
            </a:r>
            <a:endParaRPr lang="en-US" dirty="0"/>
          </a:p>
          <a:p>
            <a:r>
              <a:rPr lang="en-US" dirty="0"/>
              <a:t>This form is to be placed in the medication book behind the SMR</a:t>
            </a:r>
          </a:p>
          <a:p>
            <a:r>
              <a:rPr lang="en-US" dirty="0"/>
              <a:t>Use this form to make a note of important things such as calling a parent to let them know they are low on medications</a:t>
            </a:r>
          </a:p>
          <a:p>
            <a:r>
              <a:rPr lang="en-US" dirty="0"/>
              <a:t>The form will be scanned into Focus once it is full or at the end of the school year. </a:t>
            </a:r>
          </a:p>
        </p:txBody>
      </p:sp>
    </p:spTree>
    <p:extLst>
      <p:ext uri="{BB962C8B-B14F-4D97-AF65-F5344CB8AC3E}">
        <p14:creationId xmlns:p14="http://schemas.microsoft.com/office/powerpoint/2010/main" val="5450292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455614" y="228601"/>
            <a:ext cx="8154986" cy="1295399"/>
          </a:xfrm>
        </p:spPr>
        <p:txBody>
          <a:bodyPr>
            <a:normAutofit fontScale="90000"/>
          </a:bodyPr>
          <a:lstStyle/>
          <a:p>
            <a:pPr algn="ctr">
              <a:defRPr/>
            </a:pPr>
            <a:br>
              <a:rPr lang="en-US" sz="2200" dirty="0"/>
            </a:br>
            <a:r>
              <a:rPr lang="en-US" sz="4000" b="1" dirty="0"/>
              <a:t>Students Carrying Medication</a:t>
            </a:r>
            <a:br>
              <a:rPr lang="en-US" sz="2200" dirty="0"/>
            </a:br>
            <a:br>
              <a:rPr lang="en-US" sz="2200" dirty="0"/>
            </a:br>
            <a:br>
              <a:rPr lang="en-US" sz="4000" dirty="0"/>
            </a:br>
            <a:br>
              <a:rPr lang="en-US" sz="2400" dirty="0">
                <a:solidFill>
                  <a:srgbClr val="FFFF00"/>
                </a:solidFill>
                <a:latin typeface="Tahoma" pitchFamily="34" charset="0"/>
              </a:rPr>
            </a:br>
            <a:endParaRPr lang="en-US" sz="2400" dirty="0"/>
          </a:p>
        </p:txBody>
      </p:sp>
      <p:sp>
        <p:nvSpPr>
          <p:cNvPr id="154628" name="Rectangle 4"/>
          <p:cNvSpPr>
            <a:spLocks noGrp="1" noChangeArrowheads="1"/>
          </p:cNvSpPr>
          <p:nvPr>
            <p:ph type="body" sz="half" idx="2"/>
          </p:nvPr>
        </p:nvSpPr>
        <p:spPr>
          <a:xfrm>
            <a:off x="685800" y="1219200"/>
            <a:ext cx="7924800" cy="5029200"/>
          </a:xfrm>
        </p:spPr>
        <p:txBody>
          <a:bodyPr>
            <a:normAutofit fontScale="92500"/>
          </a:bodyPr>
          <a:lstStyle/>
          <a:p>
            <a:pPr marL="3657600" lvl="8" indent="0">
              <a:buNone/>
              <a:defRPr/>
            </a:pPr>
            <a:endParaRPr lang="en-US" sz="1400" dirty="0"/>
          </a:p>
          <a:p>
            <a:pPr>
              <a:defRPr/>
            </a:pPr>
            <a:r>
              <a:rPr lang="en-US" sz="2000" dirty="0"/>
              <a:t> </a:t>
            </a:r>
            <a:r>
              <a:rPr lang="en-US" sz="2000" dirty="0">
                <a:solidFill>
                  <a:srgbClr val="001D35"/>
                </a:solidFill>
                <a:latin typeface="Google Sans"/>
              </a:rPr>
              <a:t>Students can possess and self-administer over-the-counter headache medication on school property and at school-sponsored events without a physician's note or prescription, as long as it is a (FDA)-regulated product intended for over-the-counter headache treatment. Students are responsible for using the medication solely for themselves. Medication must be in the original bottle.</a:t>
            </a:r>
          </a:p>
          <a:p>
            <a:pPr>
              <a:defRPr/>
            </a:pPr>
            <a:r>
              <a:rPr lang="en-US" sz="2000" dirty="0">
                <a:solidFill>
                  <a:srgbClr val="001D35"/>
                </a:solidFill>
                <a:latin typeface="Google Sans"/>
              </a:rPr>
              <a:t>Students may carry an Inhaler, Epinephrine, pancreatic enzymes, diabetes medication and Supplies</a:t>
            </a:r>
            <a:r>
              <a:rPr lang="en-US" sz="2000" b="1" dirty="0">
                <a:solidFill>
                  <a:srgbClr val="001D35"/>
                </a:solidFill>
                <a:latin typeface="Google Sans"/>
              </a:rPr>
              <a:t> only </a:t>
            </a:r>
            <a:r>
              <a:rPr lang="en-US" sz="2000" dirty="0">
                <a:solidFill>
                  <a:srgbClr val="001D35"/>
                </a:solidFill>
                <a:latin typeface="Google Sans"/>
              </a:rPr>
              <a:t>if the following is complete</a:t>
            </a:r>
          </a:p>
          <a:p>
            <a:pPr lvl="2" indent="-342900">
              <a:buFont typeface="+mj-lt"/>
              <a:buAutoNum type="arabicPeriod"/>
              <a:defRPr/>
            </a:pPr>
            <a:r>
              <a:rPr lang="en-US" sz="1600" b="1" dirty="0"/>
              <a:t>Physician must Sign part 3 of the Dispersion of Medication Form</a:t>
            </a:r>
          </a:p>
          <a:p>
            <a:pPr lvl="2" indent="-342900">
              <a:buFont typeface="+mj-lt"/>
              <a:buAutoNum type="arabicPeriod"/>
              <a:defRPr/>
            </a:pPr>
            <a:r>
              <a:rPr lang="en-US" sz="1600" b="1" dirty="0"/>
              <a:t>Physician must check the carry and self-administration box.</a:t>
            </a:r>
          </a:p>
          <a:p>
            <a:pPr lvl="2" indent="-342900">
              <a:buFont typeface="+mj-lt"/>
              <a:buAutoNum type="arabicPeriod"/>
              <a:defRPr/>
            </a:pPr>
            <a:r>
              <a:rPr lang="en-US" sz="1600" b="1" dirty="0"/>
              <a:t>Parent must sign part 4 of the Dispersion of Medication Form</a:t>
            </a:r>
          </a:p>
          <a:p>
            <a:pPr lvl="2" indent="-342900">
              <a:buFont typeface="+mj-lt"/>
              <a:buAutoNum type="arabicPeriod"/>
              <a:defRPr/>
            </a:pPr>
            <a:r>
              <a:rPr lang="en-US" sz="1600" b="1" dirty="0"/>
              <a:t>Student will be given a copy of this form to carry with the medication.</a:t>
            </a:r>
          </a:p>
          <a:p>
            <a:pPr lvl="2" indent="-342900">
              <a:buFont typeface="+mj-lt"/>
              <a:buAutoNum type="arabicPeriod"/>
              <a:defRPr/>
            </a:pPr>
            <a:r>
              <a:rPr lang="en-US" sz="1600" b="1" dirty="0"/>
              <a:t>This form will be placed in the Medication book.</a:t>
            </a:r>
          </a:p>
          <a:p>
            <a:pPr lvl="2" indent="-342900">
              <a:buFont typeface="+mj-lt"/>
              <a:buAutoNum type="arabicPeriod"/>
              <a:defRPr/>
            </a:pPr>
            <a:r>
              <a:rPr lang="en-US" sz="1600" b="1" dirty="0"/>
              <a:t>The student and medication will be added to the Tick Sheet</a:t>
            </a:r>
          </a:p>
        </p:txBody>
      </p:sp>
    </p:spTree>
    <p:extLst>
      <p:ext uri="{BB962C8B-B14F-4D97-AF65-F5344CB8AC3E}">
        <p14:creationId xmlns:p14="http://schemas.microsoft.com/office/powerpoint/2010/main" val="35265529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455614" y="228601"/>
            <a:ext cx="8154986" cy="761999"/>
          </a:xfrm>
        </p:spPr>
        <p:txBody>
          <a:bodyPr>
            <a:normAutofit fontScale="90000"/>
          </a:bodyPr>
          <a:lstStyle/>
          <a:p>
            <a:pPr algn="ctr">
              <a:defRPr/>
            </a:pPr>
            <a:r>
              <a:rPr lang="en-US" sz="4000" b="1" dirty="0"/>
              <a:t>IMPORTANT</a:t>
            </a:r>
            <a:br>
              <a:rPr lang="en-US" sz="2200" dirty="0"/>
            </a:br>
            <a:br>
              <a:rPr lang="en-US" sz="2200" dirty="0"/>
            </a:br>
            <a:br>
              <a:rPr lang="en-US" sz="4000" dirty="0"/>
            </a:br>
            <a:br>
              <a:rPr lang="en-US" sz="2400" dirty="0">
                <a:solidFill>
                  <a:srgbClr val="FFFF00"/>
                </a:solidFill>
                <a:latin typeface="Tahoma" pitchFamily="34" charset="0"/>
              </a:rPr>
            </a:br>
            <a:endParaRPr lang="en-US" sz="2400" dirty="0"/>
          </a:p>
        </p:txBody>
      </p:sp>
      <p:sp>
        <p:nvSpPr>
          <p:cNvPr id="154628" name="Rectangle 4"/>
          <p:cNvSpPr>
            <a:spLocks noGrp="1" noChangeArrowheads="1"/>
          </p:cNvSpPr>
          <p:nvPr>
            <p:ph type="body" sz="half" idx="2"/>
          </p:nvPr>
        </p:nvSpPr>
        <p:spPr>
          <a:xfrm>
            <a:off x="609600" y="838200"/>
            <a:ext cx="7924800" cy="5715000"/>
          </a:xfrm>
        </p:spPr>
        <p:txBody>
          <a:bodyPr>
            <a:normAutofit fontScale="92500"/>
          </a:bodyPr>
          <a:lstStyle/>
          <a:p>
            <a:pPr marL="3657600" lvl="8" indent="0">
              <a:buNone/>
              <a:defRPr/>
            </a:pPr>
            <a:endParaRPr lang="en-US" sz="1400" dirty="0"/>
          </a:p>
          <a:p>
            <a:pPr>
              <a:defRPr/>
            </a:pPr>
            <a:r>
              <a:rPr lang="en-US" sz="2000" dirty="0">
                <a:solidFill>
                  <a:srgbClr val="001D35"/>
                </a:solidFill>
                <a:latin typeface="Google Sans"/>
              </a:rPr>
              <a:t>All medication must be in the original bottle. </a:t>
            </a:r>
            <a:br>
              <a:rPr lang="en-US" sz="2000" dirty="0">
                <a:solidFill>
                  <a:srgbClr val="001D35"/>
                </a:solidFill>
                <a:latin typeface="Google Sans"/>
              </a:rPr>
            </a:br>
            <a:r>
              <a:rPr lang="en-US" sz="2000" dirty="0">
                <a:solidFill>
                  <a:srgbClr val="001D35"/>
                </a:solidFill>
                <a:latin typeface="Google Sans"/>
              </a:rPr>
              <a:t>Do not take medication if it is different colors, shapes and sizes. The bottle will tell you the shape, color, and identification of the medication. </a:t>
            </a:r>
          </a:p>
          <a:p>
            <a:pPr>
              <a:defRPr/>
            </a:pPr>
            <a:r>
              <a:rPr lang="en-US" sz="2000" dirty="0">
                <a:solidFill>
                  <a:srgbClr val="001D35"/>
                </a:solidFill>
                <a:latin typeface="Google Sans"/>
              </a:rPr>
              <a:t>Medication must be counted with parent/guardian.</a:t>
            </a:r>
          </a:p>
          <a:p>
            <a:pPr>
              <a:defRPr/>
            </a:pPr>
            <a:r>
              <a:rPr lang="en-US" sz="2000" dirty="0">
                <a:solidFill>
                  <a:srgbClr val="001D35"/>
                </a:solidFill>
                <a:latin typeface="Google Sans"/>
              </a:rPr>
              <a:t>Morning medication doses should be given at home. </a:t>
            </a:r>
          </a:p>
          <a:p>
            <a:pPr>
              <a:defRPr/>
            </a:pPr>
            <a:r>
              <a:rPr lang="en-US" sz="2000" dirty="0">
                <a:solidFill>
                  <a:srgbClr val="001D35"/>
                </a:solidFill>
                <a:latin typeface="Google Sans"/>
              </a:rPr>
              <a:t>Medications must be FDA-approved.</a:t>
            </a:r>
          </a:p>
          <a:p>
            <a:pPr>
              <a:defRPr/>
            </a:pPr>
            <a:r>
              <a:rPr lang="en-US" sz="2000" dirty="0">
                <a:solidFill>
                  <a:srgbClr val="001D35"/>
                </a:solidFill>
                <a:latin typeface="Google Sans"/>
              </a:rPr>
              <a:t>Medications cannot be expired. Emergency medications and Inhalers will have a label expiration date as well as a medication expiration date.</a:t>
            </a:r>
          </a:p>
          <a:p>
            <a:pPr>
              <a:defRPr/>
            </a:pPr>
            <a:r>
              <a:rPr lang="en-US" sz="2000" dirty="0">
                <a:solidFill>
                  <a:srgbClr val="001D35"/>
                </a:solidFill>
                <a:latin typeface="Google Sans"/>
              </a:rPr>
              <a:t>Do not discuss student’s medical care with other staff.</a:t>
            </a:r>
          </a:p>
          <a:p>
            <a:pPr>
              <a:defRPr/>
            </a:pPr>
            <a:r>
              <a:rPr lang="en-US" sz="2000" dirty="0">
                <a:solidFill>
                  <a:srgbClr val="001D35"/>
                </a:solidFill>
                <a:latin typeface="Google Sans"/>
              </a:rPr>
              <a:t>Do not use white-out. Draw a line through error, date, and initial.</a:t>
            </a:r>
          </a:p>
          <a:p>
            <a:pPr>
              <a:defRPr/>
            </a:pPr>
            <a:r>
              <a:rPr lang="en-US" sz="2000" dirty="0">
                <a:solidFill>
                  <a:srgbClr val="001D35"/>
                </a:solidFill>
                <a:latin typeface="Google Sans"/>
              </a:rPr>
              <a:t>When taking in a refill, if the label reads differently than the Dispersion of Medication form, you MUST fill out a new Dispersion of Medication form.</a:t>
            </a:r>
          </a:p>
          <a:p>
            <a:pPr>
              <a:defRPr/>
            </a:pPr>
            <a:r>
              <a:rPr lang="en-US" sz="2000" dirty="0">
                <a:solidFill>
                  <a:srgbClr val="001D35"/>
                </a:solidFill>
                <a:latin typeface="Google Sans"/>
              </a:rPr>
              <a:t>Medication must be age-appropriate.</a:t>
            </a:r>
          </a:p>
          <a:p>
            <a:pPr marL="0" indent="0">
              <a:buNone/>
              <a:defRPr/>
            </a:pPr>
            <a:r>
              <a:rPr lang="en-US" sz="2000" dirty="0">
                <a:solidFill>
                  <a:srgbClr val="001D35"/>
                </a:solidFill>
                <a:latin typeface="Google Sans"/>
              </a:rPr>
              <a:t> </a:t>
            </a:r>
          </a:p>
          <a:p>
            <a:pPr>
              <a:defRPr/>
            </a:pPr>
            <a:endParaRPr lang="en-US" sz="2000" dirty="0">
              <a:solidFill>
                <a:srgbClr val="001D35"/>
              </a:solidFill>
              <a:latin typeface="Google Sans"/>
            </a:endParaRPr>
          </a:p>
          <a:p>
            <a:pPr>
              <a:defRPr/>
            </a:pPr>
            <a:endParaRPr lang="en-US" sz="2000" dirty="0">
              <a:solidFill>
                <a:srgbClr val="001D35"/>
              </a:solidFill>
              <a:latin typeface="Google Sans"/>
            </a:endParaRPr>
          </a:p>
        </p:txBody>
      </p:sp>
    </p:spTree>
    <p:extLst>
      <p:ext uri="{BB962C8B-B14F-4D97-AF65-F5344CB8AC3E}">
        <p14:creationId xmlns:p14="http://schemas.microsoft.com/office/powerpoint/2010/main" val="42349258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0BF1C04-22FD-456B-BC06-C6E451B108DE}"/>
              </a:ext>
            </a:extLst>
          </p:cNvPr>
          <p:cNvSpPr>
            <a:spLocks noGrp="1"/>
          </p:cNvSpPr>
          <p:nvPr>
            <p:ph type="title"/>
          </p:nvPr>
        </p:nvSpPr>
        <p:spPr>
          <a:xfrm>
            <a:off x="533400" y="533400"/>
            <a:ext cx="8305800" cy="685800"/>
          </a:xfrm>
        </p:spPr>
        <p:txBody>
          <a:bodyPr/>
          <a:lstStyle/>
          <a:p>
            <a:pPr algn="ctr"/>
            <a:r>
              <a:rPr lang="en-US" b="1" dirty="0"/>
              <a:t>Medication Label</a:t>
            </a:r>
          </a:p>
        </p:txBody>
      </p:sp>
      <p:sp>
        <p:nvSpPr>
          <p:cNvPr id="6" name="Content Placeholder 5">
            <a:extLst>
              <a:ext uri="{FF2B5EF4-FFF2-40B4-BE49-F238E27FC236}">
                <a16:creationId xmlns:a16="http://schemas.microsoft.com/office/drawing/2014/main" id="{60A0024D-B01D-4406-BB1B-BB3C76C814FF}"/>
              </a:ext>
            </a:extLst>
          </p:cNvPr>
          <p:cNvSpPr>
            <a:spLocks noGrp="1"/>
          </p:cNvSpPr>
          <p:nvPr>
            <p:ph idx="1"/>
          </p:nvPr>
        </p:nvSpPr>
        <p:spPr>
          <a:xfrm>
            <a:off x="538860" y="1447800"/>
            <a:ext cx="8071740" cy="4800600"/>
          </a:xfrm>
        </p:spPr>
        <p:txBody>
          <a:bodyPr/>
          <a:lstStyle/>
          <a:p>
            <a:r>
              <a:rPr lang="en-US" dirty="0"/>
              <a:t>All medications must have a label.</a:t>
            </a:r>
          </a:p>
          <a:p>
            <a:r>
              <a:rPr lang="en-US" dirty="0"/>
              <a:t>The label must have appropriate instructions. Contact the RN supervisor for clarification if unsure when checking a medication into the clinic.</a:t>
            </a:r>
          </a:p>
          <a:p>
            <a:pPr marL="0" indent="0" algn="ctr">
              <a:buNone/>
            </a:pPr>
            <a:r>
              <a:rPr lang="en-US" dirty="0"/>
              <a:t>Examples of labels that are not acceptable and require follow up:</a:t>
            </a:r>
          </a:p>
          <a:p>
            <a:r>
              <a:rPr lang="en-US" dirty="0"/>
              <a:t>See attached (where is the attached)</a:t>
            </a:r>
          </a:p>
          <a:p>
            <a:r>
              <a:rPr lang="en-US" dirty="0"/>
              <a:t>Use as needed for seizure (at onset, 3min, 5min)</a:t>
            </a:r>
          </a:p>
          <a:p>
            <a:r>
              <a:rPr lang="en-US" dirty="0"/>
              <a:t>Give two puffs as needed for wheezing (How often)</a:t>
            </a:r>
          </a:p>
          <a:p>
            <a:r>
              <a:rPr lang="en-US" dirty="0"/>
              <a:t>Use as directed (Request a faxed order from Dr. clarifying directions)</a:t>
            </a:r>
          </a:p>
        </p:txBody>
      </p:sp>
    </p:spTree>
    <p:extLst>
      <p:ext uri="{BB962C8B-B14F-4D97-AF65-F5344CB8AC3E}">
        <p14:creationId xmlns:p14="http://schemas.microsoft.com/office/powerpoint/2010/main" val="6747093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379414" y="-172064"/>
            <a:ext cx="8154986" cy="1295399"/>
          </a:xfrm>
        </p:spPr>
        <p:txBody>
          <a:bodyPr>
            <a:normAutofit fontScale="90000"/>
          </a:bodyPr>
          <a:lstStyle/>
          <a:p>
            <a:pPr algn="ctr">
              <a:defRPr/>
            </a:pPr>
            <a:br>
              <a:rPr lang="en-US" sz="2200" dirty="0"/>
            </a:br>
            <a:r>
              <a:rPr lang="en-US" sz="4000" b="1" dirty="0"/>
              <a:t>8 RIGHTS OF MEDICATION</a:t>
            </a:r>
            <a:br>
              <a:rPr lang="en-US" sz="4000" b="1" dirty="0"/>
            </a:br>
            <a:r>
              <a:rPr lang="en-US" sz="4000" b="1" dirty="0">
                <a:solidFill>
                  <a:srgbClr val="FF0000"/>
                </a:solidFill>
              </a:rPr>
              <a:t>EVERY STUDENT, EVERY DOSE</a:t>
            </a:r>
            <a:br>
              <a:rPr lang="en-US" sz="3200" dirty="0"/>
            </a:br>
            <a:br>
              <a:rPr lang="en-US" sz="2200" dirty="0"/>
            </a:br>
            <a:br>
              <a:rPr lang="en-US" sz="2200" dirty="0"/>
            </a:br>
            <a:br>
              <a:rPr lang="en-US" sz="4000" dirty="0"/>
            </a:br>
            <a:br>
              <a:rPr lang="en-US" sz="2400" dirty="0">
                <a:solidFill>
                  <a:srgbClr val="FFFF00"/>
                </a:solidFill>
                <a:latin typeface="Tahoma" pitchFamily="34" charset="0"/>
              </a:rPr>
            </a:br>
            <a:endParaRPr lang="en-US" sz="2400" dirty="0"/>
          </a:p>
        </p:txBody>
      </p:sp>
      <p:sp>
        <p:nvSpPr>
          <p:cNvPr id="154628" name="Rectangle 4"/>
          <p:cNvSpPr>
            <a:spLocks noGrp="1" noChangeArrowheads="1"/>
          </p:cNvSpPr>
          <p:nvPr>
            <p:ph type="body" sz="half" idx="2"/>
          </p:nvPr>
        </p:nvSpPr>
        <p:spPr>
          <a:xfrm>
            <a:off x="609600" y="1143000"/>
            <a:ext cx="7924800" cy="5410200"/>
          </a:xfrm>
        </p:spPr>
        <p:txBody>
          <a:bodyPr>
            <a:normAutofit fontScale="85000" lnSpcReduction="10000"/>
          </a:bodyPr>
          <a:lstStyle/>
          <a:p>
            <a:pPr marL="0" indent="0">
              <a:buNone/>
              <a:defRPr/>
            </a:pPr>
            <a:endParaRPr lang="en-US" sz="2000" dirty="0">
              <a:solidFill>
                <a:srgbClr val="001D35"/>
              </a:solidFill>
              <a:latin typeface="Google Sans"/>
            </a:endParaRPr>
          </a:p>
          <a:p>
            <a:pPr marL="0" indent="0">
              <a:buNone/>
              <a:defRPr/>
            </a:pPr>
            <a:r>
              <a:rPr lang="en-US" sz="2000" b="1" dirty="0">
                <a:solidFill>
                  <a:srgbClr val="001D35"/>
                </a:solidFill>
                <a:latin typeface="Google Sans"/>
              </a:rPr>
              <a:t> Right Student: </a:t>
            </a:r>
            <a:r>
              <a:rPr lang="en-US" sz="2000" dirty="0">
                <a:solidFill>
                  <a:srgbClr val="001D35"/>
                </a:solidFill>
                <a:latin typeface="Google Sans"/>
              </a:rPr>
              <a:t>Ask the student to say his or her name and compare this to the name on the medication label. If the student is unable to state his or her name, another staff member who knows the student should be asked.</a:t>
            </a:r>
          </a:p>
          <a:p>
            <a:pPr marL="0" indent="0">
              <a:buNone/>
              <a:defRPr/>
            </a:pPr>
            <a:r>
              <a:rPr lang="en-US" sz="2000" b="1" dirty="0">
                <a:solidFill>
                  <a:srgbClr val="001D35"/>
                </a:solidFill>
                <a:latin typeface="Google Sans"/>
              </a:rPr>
              <a:t>Right Medication</a:t>
            </a:r>
            <a:r>
              <a:rPr lang="en-US" sz="2000" dirty="0">
                <a:solidFill>
                  <a:srgbClr val="001D35"/>
                </a:solidFill>
                <a:latin typeface="Google Sans"/>
              </a:rPr>
              <a:t>: Compare the medication name on the Authorization form with the label on the medication container.</a:t>
            </a:r>
          </a:p>
          <a:p>
            <a:pPr marL="0" indent="0">
              <a:buNone/>
              <a:defRPr/>
            </a:pPr>
            <a:r>
              <a:rPr lang="en-US" sz="2000" b="1" dirty="0">
                <a:solidFill>
                  <a:srgbClr val="001D35"/>
                </a:solidFill>
                <a:latin typeface="Google Sans"/>
              </a:rPr>
              <a:t>Right Dose</a:t>
            </a:r>
            <a:r>
              <a:rPr lang="en-US" sz="2000" dirty="0">
                <a:solidFill>
                  <a:srgbClr val="001D35"/>
                </a:solidFill>
                <a:latin typeface="Google Sans"/>
              </a:rPr>
              <a:t>: Compare the dose listed on the Dispersion of Medication Form, the Student Medication Record, and the dose printed on the medication label.</a:t>
            </a:r>
          </a:p>
          <a:p>
            <a:pPr marL="0" indent="0">
              <a:buNone/>
              <a:defRPr/>
            </a:pPr>
            <a:r>
              <a:rPr lang="en-US" sz="2000" b="1" dirty="0">
                <a:solidFill>
                  <a:srgbClr val="001D35"/>
                </a:solidFill>
                <a:latin typeface="Google Sans"/>
              </a:rPr>
              <a:t>Right Route</a:t>
            </a:r>
            <a:r>
              <a:rPr lang="en-US" sz="2000" dirty="0">
                <a:solidFill>
                  <a:srgbClr val="001D35"/>
                </a:solidFill>
                <a:latin typeface="Google Sans"/>
              </a:rPr>
              <a:t>: Administer the medication by the route specified on the medication label. Route may be oral, nasal, inhaled, injected, rectal, topical etc.</a:t>
            </a:r>
          </a:p>
          <a:p>
            <a:pPr marL="0" indent="0">
              <a:buNone/>
              <a:defRPr/>
            </a:pPr>
            <a:r>
              <a:rPr lang="en-US" sz="2000" b="1" dirty="0">
                <a:solidFill>
                  <a:srgbClr val="001D35"/>
                </a:solidFill>
                <a:latin typeface="Google Sans"/>
              </a:rPr>
              <a:t>Right Time</a:t>
            </a:r>
            <a:r>
              <a:rPr lang="en-US" sz="2000" dirty="0">
                <a:solidFill>
                  <a:srgbClr val="001D35"/>
                </a:solidFill>
                <a:latin typeface="Google Sans"/>
              </a:rPr>
              <a:t>: The medication must be given within 1 hour of the prescribed time (no more than 1 hour before or 1 hour after the ordered administration time). </a:t>
            </a:r>
          </a:p>
          <a:p>
            <a:pPr marL="0" indent="0">
              <a:buNone/>
              <a:defRPr/>
            </a:pPr>
            <a:r>
              <a:rPr lang="en-US" sz="2000" b="1" dirty="0">
                <a:solidFill>
                  <a:srgbClr val="001D35"/>
                </a:solidFill>
                <a:latin typeface="Google Sans"/>
              </a:rPr>
              <a:t>Right Documentation</a:t>
            </a:r>
            <a:r>
              <a:rPr lang="en-US" sz="2000" dirty="0">
                <a:solidFill>
                  <a:srgbClr val="001D35"/>
                </a:solidFill>
                <a:latin typeface="Google Sans"/>
              </a:rPr>
              <a:t>: Each medication administered must be documented</a:t>
            </a:r>
            <a:r>
              <a:rPr lang="en-US" sz="2000" b="1" dirty="0">
                <a:solidFill>
                  <a:srgbClr val="001D35"/>
                </a:solidFill>
                <a:latin typeface="Google Sans"/>
              </a:rPr>
              <a:t> immediately.</a:t>
            </a:r>
            <a:endParaRPr lang="en-US" sz="2000" dirty="0">
              <a:solidFill>
                <a:srgbClr val="001D35"/>
              </a:solidFill>
              <a:latin typeface="Google Sans"/>
            </a:endParaRPr>
          </a:p>
          <a:p>
            <a:pPr marL="0" indent="0">
              <a:buNone/>
              <a:defRPr/>
            </a:pPr>
            <a:r>
              <a:rPr lang="en-US" sz="2000" b="1" dirty="0">
                <a:solidFill>
                  <a:srgbClr val="001D35"/>
                </a:solidFill>
                <a:latin typeface="Google Sans"/>
              </a:rPr>
              <a:t>Right Expiration</a:t>
            </a:r>
            <a:r>
              <a:rPr lang="en-US" sz="2000" dirty="0">
                <a:solidFill>
                  <a:srgbClr val="001D35"/>
                </a:solidFill>
                <a:latin typeface="Google Sans"/>
              </a:rPr>
              <a:t>: Check the medication expiration date and the label expiration date.</a:t>
            </a:r>
          </a:p>
          <a:p>
            <a:pPr marL="0" indent="0">
              <a:buNone/>
              <a:defRPr/>
            </a:pPr>
            <a:r>
              <a:rPr lang="en-US" sz="2000" b="1" dirty="0">
                <a:solidFill>
                  <a:srgbClr val="001D35"/>
                </a:solidFill>
                <a:latin typeface="Google Sans"/>
              </a:rPr>
              <a:t>Right to Refuse: </a:t>
            </a:r>
            <a:r>
              <a:rPr lang="en-US" sz="2000" dirty="0">
                <a:solidFill>
                  <a:srgbClr val="001D35"/>
                </a:solidFill>
                <a:latin typeface="Google Sans"/>
              </a:rPr>
              <a:t>Do NOT force a student to take medication. If the student refuses, contact parent, administration and RN supervisor.</a:t>
            </a:r>
          </a:p>
          <a:p>
            <a:pPr marL="0" indent="0">
              <a:buNone/>
              <a:defRPr/>
            </a:pPr>
            <a:endParaRPr lang="en-US" sz="2000" dirty="0">
              <a:solidFill>
                <a:srgbClr val="001D35"/>
              </a:solidFill>
              <a:latin typeface="Google Sans"/>
            </a:endParaRPr>
          </a:p>
          <a:p>
            <a:pPr>
              <a:defRPr/>
            </a:pPr>
            <a:endParaRPr lang="en-US" sz="2000" dirty="0">
              <a:solidFill>
                <a:srgbClr val="001D35"/>
              </a:solidFill>
              <a:latin typeface="Google Sans"/>
            </a:endParaRPr>
          </a:p>
          <a:p>
            <a:pPr>
              <a:defRPr/>
            </a:pPr>
            <a:endParaRPr lang="en-US" sz="2000" dirty="0">
              <a:solidFill>
                <a:srgbClr val="001D35"/>
              </a:solidFill>
              <a:latin typeface="Google Sans"/>
            </a:endParaRPr>
          </a:p>
        </p:txBody>
      </p:sp>
    </p:spTree>
    <p:extLst>
      <p:ext uri="{BB962C8B-B14F-4D97-AF65-F5344CB8AC3E}">
        <p14:creationId xmlns:p14="http://schemas.microsoft.com/office/powerpoint/2010/main" val="38613702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455614" y="228601"/>
            <a:ext cx="8154986" cy="838199"/>
          </a:xfrm>
        </p:spPr>
        <p:txBody>
          <a:bodyPr>
            <a:normAutofit fontScale="90000"/>
          </a:bodyPr>
          <a:lstStyle/>
          <a:p>
            <a:pPr algn="ctr">
              <a:defRPr/>
            </a:pPr>
            <a:r>
              <a:rPr lang="en-US" sz="4000" b="1" dirty="0"/>
              <a:t>MEDICATION ERRORS</a:t>
            </a:r>
            <a:br>
              <a:rPr lang="en-US" sz="4000" dirty="0"/>
            </a:br>
            <a:br>
              <a:rPr lang="en-US" sz="2200" dirty="0"/>
            </a:br>
            <a:br>
              <a:rPr lang="en-US" sz="2200" dirty="0"/>
            </a:br>
            <a:br>
              <a:rPr lang="en-US" sz="4000" dirty="0"/>
            </a:br>
            <a:br>
              <a:rPr lang="en-US" sz="2400" dirty="0">
                <a:solidFill>
                  <a:srgbClr val="FFFF00"/>
                </a:solidFill>
                <a:latin typeface="Tahoma" pitchFamily="34" charset="0"/>
              </a:rPr>
            </a:br>
            <a:endParaRPr lang="en-US" sz="2400" dirty="0"/>
          </a:p>
        </p:txBody>
      </p:sp>
      <p:sp>
        <p:nvSpPr>
          <p:cNvPr id="154628" name="Rectangle 4"/>
          <p:cNvSpPr>
            <a:spLocks noGrp="1" noChangeArrowheads="1"/>
          </p:cNvSpPr>
          <p:nvPr>
            <p:ph type="body" sz="half" idx="2"/>
          </p:nvPr>
        </p:nvSpPr>
        <p:spPr>
          <a:xfrm>
            <a:off x="609600" y="838200"/>
            <a:ext cx="7924800" cy="5715000"/>
          </a:xfrm>
        </p:spPr>
        <p:txBody>
          <a:bodyPr>
            <a:normAutofit/>
          </a:bodyPr>
          <a:lstStyle/>
          <a:p>
            <a:pPr marL="3657600" lvl="8" indent="0">
              <a:buNone/>
              <a:defRPr/>
            </a:pPr>
            <a:endParaRPr lang="en-US" sz="1400" dirty="0"/>
          </a:p>
          <a:p>
            <a:pPr>
              <a:defRPr/>
            </a:pPr>
            <a:r>
              <a:rPr lang="en-US" sz="2000" dirty="0"/>
              <a:t> If a medication error occurs, complete a Medication Error form and fax to Health Services @ 5346</a:t>
            </a:r>
          </a:p>
          <a:p>
            <a:pPr marL="0" indent="0" algn="ctr">
              <a:buNone/>
              <a:defRPr/>
            </a:pPr>
            <a:endParaRPr lang="en-US" sz="2000" dirty="0"/>
          </a:p>
          <a:p>
            <a:pPr>
              <a:defRPr/>
            </a:pPr>
            <a:r>
              <a:rPr lang="en-US" sz="2000" dirty="0"/>
              <a:t>Medication errors and adverse reactions must be documented on the Clinic Note Form or in Focus in the daily visit log.</a:t>
            </a:r>
          </a:p>
          <a:p>
            <a:pPr>
              <a:buNone/>
              <a:defRPr/>
            </a:pPr>
            <a:endParaRPr lang="en-US" sz="1100" dirty="0"/>
          </a:p>
          <a:p>
            <a:pPr>
              <a:defRPr/>
            </a:pPr>
            <a:r>
              <a:rPr lang="en-US" sz="2000" dirty="0">
                <a:solidFill>
                  <a:srgbClr val="C00000"/>
                </a:solidFill>
              </a:rPr>
              <a:t>Alert: Notify principal, RN supervisor, Health Services Coordinator, and parent of error.</a:t>
            </a:r>
          </a:p>
          <a:p>
            <a:pPr>
              <a:defRPr/>
            </a:pPr>
            <a:endParaRPr lang="en-US" sz="2000" dirty="0">
              <a:solidFill>
                <a:srgbClr val="001D35"/>
              </a:solidFill>
              <a:latin typeface="Google Sans"/>
            </a:endParaRPr>
          </a:p>
          <a:p>
            <a:pPr>
              <a:defRPr/>
            </a:pPr>
            <a:endParaRPr lang="en-US" sz="2000" dirty="0">
              <a:solidFill>
                <a:srgbClr val="001D35"/>
              </a:solidFill>
              <a:latin typeface="Google Sans"/>
            </a:endParaRPr>
          </a:p>
        </p:txBody>
      </p:sp>
    </p:spTree>
    <p:extLst>
      <p:ext uri="{BB962C8B-B14F-4D97-AF65-F5344CB8AC3E}">
        <p14:creationId xmlns:p14="http://schemas.microsoft.com/office/powerpoint/2010/main" val="36911197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455614" y="228601"/>
            <a:ext cx="8154986" cy="838199"/>
          </a:xfrm>
        </p:spPr>
        <p:txBody>
          <a:bodyPr>
            <a:normAutofit fontScale="90000"/>
          </a:bodyPr>
          <a:lstStyle/>
          <a:p>
            <a:pPr algn="ctr">
              <a:defRPr/>
            </a:pPr>
            <a:r>
              <a:rPr lang="en-US" sz="4000" b="1" dirty="0"/>
              <a:t>Emergency Medications</a:t>
            </a:r>
            <a:br>
              <a:rPr lang="en-US" sz="2200" dirty="0"/>
            </a:br>
            <a:br>
              <a:rPr lang="en-US" sz="2200" dirty="0"/>
            </a:br>
            <a:br>
              <a:rPr lang="en-US" sz="4000" dirty="0"/>
            </a:br>
            <a:br>
              <a:rPr lang="en-US" sz="2400" dirty="0">
                <a:solidFill>
                  <a:srgbClr val="FFFF00"/>
                </a:solidFill>
                <a:latin typeface="Tahoma" pitchFamily="34" charset="0"/>
              </a:rPr>
            </a:br>
            <a:endParaRPr lang="en-US" sz="2400" dirty="0"/>
          </a:p>
        </p:txBody>
      </p:sp>
      <p:sp>
        <p:nvSpPr>
          <p:cNvPr id="154628" name="Rectangle 4"/>
          <p:cNvSpPr>
            <a:spLocks noGrp="1" noChangeArrowheads="1"/>
          </p:cNvSpPr>
          <p:nvPr>
            <p:ph type="body" sz="half" idx="2"/>
          </p:nvPr>
        </p:nvSpPr>
        <p:spPr>
          <a:xfrm>
            <a:off x="609600" y="990600"/>
            <a:ext cx="7924800" cy="5562600"/>
          </a:xfrm>
        </p:spPr>
        <p:txBody>
          <a:bodyPr>
            <a:normAutofit/>
          </a:bodyPr>
          <a:lstStyle/>
          <a:p>
            <a:pPr marL="0" indent="0" algn="ctr">
              <a:buNone/>
              <a:defRPr/>
            </a:pPr>
            <a:r>
              <a:rPr lang="en-US" sz="2800" dirty="0">
                <a:solidFill>
                  <a:srgbClr val="001D35"/>
                </a:solidFill>
                <a:latin typeface="Google Sans"/>
              </a:rPr>
              <a:t>Common Emergency Medications seen in the clinic</a:t>
            </a:r>
            <a:endParaRPr lang="en-US" sz="1400" dirty="0">
              <a:solidFill>
                <a:srgbClr val="001D35"/>
              </a:solidFill>
              <a:latin typeface="Google Sans"/>
            </a:endParaRPr>
          </a:p>
          <a:p>
            <a:pPr lvl="1">
              <a:buFont typeface="Arial" panose="020B0604020202020204" pitchFamily="34" charset="0"/>
              <a:buChar char="•"/>
              <a:defRPr/>
            </a:pPr>
            <a:r>
              <a:rPr lang="en-US" sz="1800" dirty="0">
                <a:solidFill>
                  <a:srgbClr val="001D35"/>
                </a:solidFill>
                <a:latin typeface="Google Sans"/>
              </a:rPr>
              <a:t>Epinephrine- Used to treat Anaphylaxis (Severe allergic reaction) -Comes in auto-injector or nasal form.</a:t>
            </a:r>
          </a:p>
          <a:p>
            <a:pPr lvl="1">
              <a:buFont typeface="Arial" panose="020B0604020202020204" pitchFamily="34" charset="0"/>
              <a:buChar char="•"/>
              <a:defRPr/>
            </a:pPr>
            <a:r>
              <a:rPr lang="en-US" sz="1800" dirty="0">
                <a:solidFill>
                  <a:srgbClr val="001D35"/>
                </a:solidFill>
                <a:latin typeface="Google Sans"/>
              </a:rPr>
              <a:t>Glucagon- Used to treat severe Hypoglycemia- Comes in an injection and nasal form.</a:t>
            </a:r>
          </a:p>
          <a:p>
            <a:pPr lvl="1">
              <a:buFont typeface="Arial" panose="020B0604020202020204" pitchFamily="34" charset="0"/>
              <a:buChar char="•"/>
              <a:defRPr/>
            </a:pPr>
            <a:r>
              <a:rPr lang="en-US" sz="1800" dirty="0" err="1">
                <a:solidFill>
                  <a:srgbClr val="001D35"/>
                </a:solidFill>
                <a:latin typeface="Google Sans"/>
              </a:rPr>
              <a:t>Valtoco</a:t>
            </a:r>
            <a:r>
              <a:rPr lang="en-US" sz="1800" dirty="0">
                <a:solidFill>
                  <a:srgbClr val="001D35"/>
                </a:solidFill>
                <a:latin typeface="Google Sans"/>
              </a:rPr>
              <a:t>, </a:t>
            </a:r>
            <a:r>
              <a:rPr lang="en-US" sz="1800" dirty="0" err="1">
                <a:solidFill>
                  <a:srgbClr val="001D35"/>
                </a:solidFill>
                <a:latin typeface="Google Sans"/>
              </a:rPr>
              <a:t>Nayzilam</a:t>
            </a:r>
            <a:r>
              <a:rPr lang="en-US" sz="1800" dirty="0">
                <a:solidFill>
                  <a:srgbClr val="001D35"/>
                </a:solidFill>
                <a:latin typeface="Google Sans"/>
              </a:rPr>
              <a:t>, </a:t>
            </a:r>
            <a:r>
              <a:rPr lang="en-US" sz="1800" dirty="0" err="1">
                <a:solidFill>
                  <a:srgbClr val="001D35"/>
                </a:solidFill>
                <a:latin typeface="Google Sans"/>
              </a:rPr>
              <a:t>Diastat</a:t>
            </a:r>
            <a:r>
              <a:rPr lang="en-US" sz="1800" dirty="0">
                <a:solidFill>
                  <a:srgbClr val="001D35"/>
                </a:solidFill>
                <a:latin typeface="Google Sans"/>
              </a:rPr>
              <a:t>- Used to treat Seizure activity. Comes in rectal and nasal form.</a:t>
            </a:r>
            <a:endParaRPr lang="en-US" sz="1400" dirty="0">
              <a:solidFill>
                <a:srgbClr val="001D35"/>
              </a:solidFill>
              <a:latin typeface="Google Sans"/>
            </a:endParaRPr>
          </a:p>
          <a:p>
            <a:pPr marL="457200" lvl="1" indent="0">
              <a:buNone/>
              <a:defRPr/>
            </a:pPr>
            <a:r>
              <a:rPr lang="en-US" sz="1800" b="1" dirty="0">
                <a:solidFill>
                  <a:srgbClr val="001D35"/>
                </a:solidFill>
                <a:latin typeface="Google Sans"/>
              </a:rPr>
              <a:t>The student’s Emergency Action Plan will give instructions on the care the student should receive. These plans can be found under the medical tab in Focus and printed in the Care Plan Book in the clinic. </a:t>
            </a:r>
          </a:p>
          <a:p>
            <a:pPr marL="457200" lvl="1" indent="0">
              <a:buNone/>
              <a:defRPr/>
            </a:pPr>
            <a:r>
              <a:rPr lang="en-US" sz="1800" b="1" dirty="0">
                <a:solidFill>
                  <a:srgbClr val="001D35"/>
                </a:solidFill>
                <a:latin typeface="Google Sans"/>
              </a:rPr>
              <a:t>You must have Student Specific Training completed with an RN before administering these medications. IT IS THE LAW!</a:t>
            </a:r>
          </a:p>
          <a:p>
            <a:pPr marL="457200" lvl="1" indent="0">
              <a:buNone/>
              <a:defRPr/>
            </a:pPr>
            <a:endParaRPr lang="en-US" sz="1800" b="1" dirty="0">
              <a:solidFill>
                <a:srgbClr val="001D35"/>
              </a:solidFill>
              <a:latin typeface="Google Sans"/>
            </a:endParaRPr>
          </a:p>
          <a:p>
            <a:pPr marL="457200" lvl="1" indent="0" algn="ctr">
              <a:buNone/>
              <a:defRPr/>
            </a:pPr>
            <a:endParaRPr lang="en-US" sz="1800" b="1" dirty="0">
              <a:solidFill>
                <a:srgbClr val="001D35"/>
              </a:solidFill>
              <a:latin typeface="Google Sans"/>
            </a:endParaRPr>
          </a:p>
          <a:p>
            <a:pPr marL="457200" lvl="1" indent="0">
              <a:buNone/>
              <a:defRPr/>
            </a:pPr>
            <a:r>
              <a:rPr lang="en-US" sz="1800" b="1" dirty="0">
                <a:solidFill>
                  <a:srgbClr val="FF5050"/>
                </a:solidFill>
                <a:latin typeface="Google Sans"/>
              </a:rPr>
              <a:t>YOU MUST CALL 911 ANYTIME AN EMERGENCY MEDICATION IS GIVEN</a:t>
            </a:r>
          </a:p>
          <a:p>
            <a:pPr marL="457200" lvl="1" indent="0">
              <a:buNone/>
              <a:defRPr/>
            </a:pPr>
            <a:endParaRPr lang="en-US" sz="1400" dirty="0">
              <a:solidFill>
                <a:srgbClr val="001D35"/>
              </a:solidFill>
              <a:latin typeface="Google Sans"/>
            </a:endParaRPr>
          </a:p>
        </p:txBody>
      </p:sp>
    </p:spTree>
    <p:extLst>
      <p:ext uri="{BB962C8B-B14F-4D97-AF65-F5344CB8AC3E}">
        <p14:creationId xmlns:p14="http://schemas.microsoft.com/office/powerpoint/2010/main" val="31635048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455614" y="228601"/>
            <a:ext cx="8154986" cy="838199"/>
          </a:xfrm>
        </p:spPr>
        <p:txBody>
          <a:bodyPr>
            <a:normAutofit fontScale="90000"/>
          </a:bodyPr>
          <a:lstStyle/>
          <a:p>
            <a:pPr algn="ctr">
              <a:defRPr/>
            </a:pPr>
            <a:r>
              <a:rPr lang="en-US" sz="4000" b="1" dirty="0"/>
              <a:t>MEDICAL EVENTS</a:t>
            </a:r>
            <a:br>
              <a:rPr lang="en-US" sz="2200" dirty="0"/>
            </a:br>
            <a:br>
              <a:rPr lang="en-US" sz="2200" dirty="0"/>
            </a:br>
            <a:br>
              <a:rPr lang="en-US" sz="4000" dirty="0"/>
            </a:br>
            <a:br>
              <a:rPr lang="en-US" sz="2400" dirty="0">
                <a:solidFill>
                  <a:srgbClr val="FFFF00"/>
                </a:solidFill>
                <a:latin typeface="Tahoma" pitchFamily="34" charset="0"/>
              </a:rPr>
            </a:br>
            <a:endParaRPr lang="en-US" sz="2400" dirty="0"/>
          </a:p>
        </p:txBody>
      </p:sp>
      <p:sp>
        <p:nvSpPr>
          <p:cNvPr id="154628" name="Rectangle 4"/>
          <p:cNvSpPr>
            <a:spLocks noGrp="1" noChangeArrowheads="1"/>
          </p:cNvSpPr>
          <p:nvPr>
            <p:ph type="body" sz="half" idx="2"/>
          </p:nvPr>
        </p:nvSpPr>
        <p:spPr>
          <a:xfrm>
            <a:off x="609600" y="990600"/>
            <a:ext cx="7924800" cy="5562600"/>
          </a:xfrm>
        </p:spPr>
        <p:txBody>
          <a:bodyPr>
            <a:normAutofit/>
          </a:bodyPr>
          <a:lstStyle/>
          <a:p>
            <a:pPr marL="3657600" lvl="8" indent="0" algn="ctr">
              <a:buNone/>
              <a:defRPr/>
            </a:pPr>
            <a:endParaRPr lang="en-US" sz="1400" dirty="0"/>
          </a:p>
          <a:p>
            <a:pPr lvl="1">
              <a:defRPr/>
            </a:pPr>
            <a:r>
              <a:rPr lang="en-US" sz="2400" dirty="0">
                <a:solidFill>
                  <a:srgbClr val="001D35"/>
                </a:solidFill>
                <a:latin typeface="Google Sans"/>
              </a:rPr>
              <a:t>Any time 911 is called, you must notify Betty Hagans, the School Health Coordinator @ 850-469-5456, or Deidra </a:t>
            </a:r>
            <a:r>
              <a:rPr lang="en-US" sz="2400" dirty="0" err="1">
                <a:solidFill>
                  <a:srgbClr val="001D35"/>
                </a:solidFill>
                <a:latin typeface="Google Sans"/>
              </a:rPr>
              <a:t>Nimblett</a:t>
            </a:r>
            <a:r>
              <a:rPr lang="en-US" sz="2400" dirty="0">
                <a:solidFill>
                  <a:srgbClr val="001D35"/>
                </a:solidFill>
                <a:latin typeface="Google Sans"/>
              </a:rPr>
              <a:t>, the Health Services Registered Nurse @850-439-2681.</a:t>
            </a:r>
          </a:p>
          <a:p>
            <a:pPr lvl="1">
              <a:defRPr/>
            </a:pPr>
            <a:r>
              <a:rPr lang="en-US" sz="2400" dirty="0">
                <a:solidFill>
                  <a:srgbClr val="001D35"/>
                </a:solidFill>
                <a:latin typeface="Google Sans"/>
              </a:rPr>
              <a:t>A Medical Event Report must be filled out and faxed to 5346 within 24 hours.</a:t>
            </a:r>
          </a:p>
          <a:p>
            <a:pPr lvl="1">
              <a:defRPr/>
            </a:pPr>
            <a:r>
              <a:rPr lang="en-US" sz="2400" dirty="0">
                <a:solidFill>
                  <a:srgbClr val="001D35"/>
                </a:solidFill>
                <a:latin typeface="Google Sans"/>
              </a:rPr>
              <a:t>This form can be found on the district webpage as well as in the medication book.</a:t>
            </a:r>
          </a:p>
          <a:p>
            <a:pPr marL="457200" lvl="1" indent="0" algn="ctr">
              <a:buNone/>
              <a:defRPr/>
            </a:pPr>
            <a:endParaRPr lang="en-US" sz="2000" dirty="0">
              <a:solidFill>
                <a:srgbClr val="001D35"/>
              </a:solidFill>
              <a:latin typeface="Google Sans"/>
            </a:endParaRPr>
          </a:p>
          <a:p>
            <a:pPr lvl="1">
              <a:defRPr/>
            </a:pPr>
            <a:endParaRPr lang="en-US" sz="2400" dirty="0">
              <a:solidFill>
                <a:srgbClr val="001D35"/>
              </a:solidFill>
              <a:latin typeface="Google Sans"/>
            </a:endParaRPr>
          </a:p>
        </p:txBody>
      </p:sp>
    </p:spTree>
    <p:extLst>
      <p:ext uri="{BB962C8B-B14F-4D97-AF65-F5344CB8AC3E}">
        <p14:creationId xmlns:p14="http://schemas.microsoft.com/office/powerpoint/2010/main" val="16981700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455614" y="228601"/>
            <a:ext cx="8154986" cy="838199"/>
          </a:xfrm>
        </p:spPr>
        <p:txBody>
          <a:bodyPr>
            <a:normAutofit fontScale="90000"/>
          </a:bodyPr>
          <a:lstStyle/>
          <a:p>
            <a:pPr algn="ctr">
              <a:defRPr/>
            </a:pPr>
            <a:r>
              <a:rPr lang="en-US" sz="4000" b="1" dirty="0"/>
              <a:t>DIABETES</a:t>
            </a:r>
            <a:br>
              <a:rPr lang="en-US" sz="2200" dirty="0"/>
            </a:br>
            <a:br>
              <a:rPr lang="en-US" sz="2200" dirty="0"/>
            </a:br>
            <a:br>
              <a:rPr lang="en-US" sz="4000" dirty="0"/>
            </a:br>
            <a:br>
              <a:rPr lang="en-US" sz="2400" dirty="0">
                <a:solidFill>
                  <a:srgbClr val="FFFF00"/>
                </a:solidFill>
                <a:latin typeface="Tahoma" pitchFamily="34" charset="0"/>
              </a:rPr>
            </a:br>
            <a:endParaRPr lang="en-US" sz="2400" dirty="0"/>
          </a:p>
        </p:txBody>
      </p:sp>
      <p:sp>
        <p:nvSpPr>
          <p:cNvPr id="154628" name="Rectangle 4"/>
          <p:cNvSpPr>
            <a:spLocks noGrp="1" noChangeArrowheads="1"/>
          </p:cNvSpPr>
          <p:nvPr>
            <p:ph type="body" sz="half" idx="2"/>
          </p:nvPr>
        </p:nvSpPr>
        <p:spPr>
          <a:xfrm>
            <a:off x="609600" y="990600"/>
            <a:ext cx="7924800" cy="5562600"/>
          </a:xfrm>
        </p:spPr>
        <p:txBody>
          <a:bodyPr>
            <a:normAutofit/>
          </a:bodyPr>
          <a:lstStyle/>
          <a:p>
            <a:pPr marL="3657600" lvl="8" indent="0" algn="ctr">
              <a:buNone/>
              <a:defRPr/>
            </a:pPr>
            <a:endParaRPr lang="en-US" sz="1400" dirty="0"/>
          </a:p>
          <a:p>
            <a:pPr lvl="1">
              <a:defRPr/>
            </a:pPr>
            <a:r>
              <a:rPr lang="en-US" sz="2800" dirty="0">
                <a:solidFill>
                  <a:srgbClr val="001D35"/>
                </a:solidFill>
                <a:latin typeface="Google Sans"/>
              </a:rPr>
              <a:t>The RN Supervisor must be notified of all new diabetic students before care is provided.</a:t>
            </a:r>
          </a:p>
          <a:p>
            <a:pPr lvl="1">
              <a:defRPr/>
            </a:pPr>
            <a:r>
              <a:rPr lang="en-US" sz="2800" dirty="0">
                <a:solidFill>
                  <a:srgbClr val="001D35"/>
                </a:solidFill>
                <a:latin typeface="Google Sans"/>
              </a:rPr>
              <a:t>Do not provide care for a diabetic student if you have not had student-specific training with a registered nurse. </a:t>
            </a:r>
          </a:p>
          <a:p>
            <a:pPr lvl="1">
              <a:defRPr/>
            </a:pPr>
            <a:r>
              <a:rPr lang="en-US" sz="2800" dirty="0">
                <a:solidFill>
                  <a:srgbClr val="001D35"/>
                </a:solidFill>
                <a:latin typeface="Google Sans"/>
              </a:rPr>
              <a:t>All Diabetic students will have an emergency action plan and orders from a physician.</a:t>
            </a:r>
          </a:p>
          <a:p>
            <a:pPr lvl="1">
              <a:defRPr/>
            </a:pPr>
            <a:endParaRPr lang="en-US" sz="2800" dirty="0">
              <a:solidFill>
                <a:srgbClr val="001D35"/>
              </a:solidFill>
              <a:latin typeface="Google Sans"/>
            </a:endParaRPr>
          </a:p>
        </p:txBody>
      </p:sp>
    </p:spTree>
    <p:extLst>
      <p:ext uri="{BB962C8B-B14F-4D97-AF65-F5344CB8AC3E}">
        <p14:creationId xmlns:p14="http://schemas.microsoft.com/office/powerpoint/2010/main" val="16124948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455614" y="228601"/>
            <a:ext cx="8154986" cy="838199"/>
          </a:xfrm>
        </p:spPr>
        <p:txBody>
          <a:bodyPr>
            <a:normAutofit fontScale="90000"/>
          </a:bodyPr>
          <a:lstStyle/>
          <a:p>
            <a:pPr algn="ctr">
              <a:defRPr/>
            </a:pPr>
            <a:r>
              <a:rPr lang="en-US" sz="4000" b="1" dirty="0"/>
              <a:t>DIABETES</a:t>
            </a:r>
            <a:br>
              <a:rPr lang="en-US" sz="2200" dirty="0"/>
            </a:br>
            <a:br>
              <a:rPr lang="en-US" sz="2200" dirty="0"/>
            </a:br>
            <a:br>
              <a:rPr lang="en-US" sz="4000" dirty="0"/>
            </a:br>
            <a:br>
              <a:rPr lang="en-US" sz="2400" dirty="0">
                <a:solidFill>
                  <a:srgbClr val="FFFF00"/>
                </a:solidFill>
                <a:latin typeface="Tahoma" pitchFamily="34" charset="0"/>
              </a:rPr>
            </a:br>
            <a:endParaRPr lang="en-US" sz="2400" dirty="0"/>
          </a:p>
        </p:txBody>
      </p:sp>
      <p:sp>
        <p:nvSpPr>
          <p:cNvPr id="154628" name="Rectangle 4"/>
          <p:cNvSpPr>
            <a:spLocks noGrp="1" noChangeArrowheads="1"/>
          </p:cNvSpPr>
          <p:nvPr>
            <p:ph type="body" sz="half" idx="2"/>
          </p:nvPr>
        </p:nvSpPr>
        <p:spPr>
          <a:xfrm>
            <a:off x="152400" y="990600"/>
            <a:ext cx="8546146" cy="5562600"/>
          </a:xfrm>
        </p:spPr>
        <p:txBody>
          <a:bodyPr>
            <a:normAutofit/>
          </a:bodyPr>
          <a:lstStyle/>
          <a:p>
            <a:pPr marL="3657600" lvl="8" indent="0" algn="ctr">
              <a:buNone/>
              <a:defRPr/>
            </a:pPr>
            <a:endParaRPr lang="en-US" sz="1400" dirty="0"/>
          </a:p>
          <a:p>
            <a:pPr marL="457200" lvl="1" indent="0">
              <a:buNone/>
              <a:defRPr/>
            </a:pPr>
            <a:r>
              <a:rPr lang="en-US" sz="2800" dirty="0">
                <a:solidFill>
                  <a:srgbClr val="FF0000"/>
                </a:solidFill>
                <a:latin typeface="Google Sans"/>
                <a:hlinkClick r:id="rId3">
                  <a:extLst>
                    <a:ext uri="{A12FA001-AC4F-418D-AE19-62706E023703}">
                      <ahyp:hlinkClr xmlns:ahyp="http://schemas.microsoft.com/office/drawing/2018/hyperlinkcolor" val="tx"/>
                    </a:ext>
                  </a:extLst>
                </a:hlinkClick>
              </a:rPr>
              <a:t>Follow This Link To View Diabetes Basic Training Video</a:t>
            </a:r>
            <a:endParaRPr lang="en-US" sz="2800" dirty="0">
              <a:solidFill>
                <a:srgbClr val="FF0000"/>
              </a:solidFill>
              <a:latin typeface="Google Sans"/>
            </a:endParaRPr>
          </a:p>
          <a:p>
            <a:pPr marL="457200" lvl="1" indent="0">
              <a:buNone/>
              <a:defRPr/>
            </a:pPr>
            <a:endParaRPr lang="en-US" sz="2800" dirty="0">
              <a:solidFill>
                <a:srgbClr val="001D35"/>
              </a:solidFill>
              <a:latin typeface="Google Sans"/>
            </a:endParaRPr>
          </a:p>
          <a:p>
            <a:pPr marL="457200" lvl="1" indent="0" algn="ctr">
              <a:buNone/>
              <a:defRPr/>
            </a:pPr>
            <a:r>
              <a:rPr lang="en-US" sz="2800" dirty="0">
                <a:solidFill>
                  <a:srgbClr val="001D35"/>
                </a:solidFill>
                <a:latin typeface="Google Sans"/>
                <a:hlinkClick r:id="rId4" action="ppaction://hlinkpres?slideindex=1&amp;slidetitle="/>
              </a:rPr>
              <a:t>Follow This Link To View Diabetes PP</a:t>
            </a:r>
            <a:endParaRPr lang="en-US" sz="2800" dirty="0">
              <a:solidFill>
                <a:srgbClr val="001D35"/>
              </a:solidFill>
              <a:latin typeface="Google Sans"/>
            </a:endParaRPr>
          </a:p>
        </p:txBody>
      </p:sp>
    </p:spTree>
    <p:extLst>
      <p:ext uri="{BB962C8B-B14F-4D97-AF65-F5344CB8AC3E}">
        <p14:creationId xmlns:p14="http://schemas.microsoft.com/office/powerpoint/2010/main" val="21208814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flipV="1">
            <a:off x="455614" y="-304800"/>
            <a:ext cx="8154986" cy="533401"/>
          </a:xfrm>
        </p:spPr>
        <p:txBody>
          <a:bodyPr>
            <a:normAutofit fontScale="90000"/>
          </a:bodyPr>
          <a:lstStyle/>
          <a:p>
            <a:pPr algn="ctr">
              <a:defRPr/>
            </a:pPr>
            <a:br>
              <a:rPr lang="en-US" sz="2200" dirty="0"/>
            </a:br>
            <a:br>
              <a:rPr lang="en-US" sz="2200" dirty="0"/>
            </a:br>
            <a:br>
              <a:rPr lang="en-US" sz="4000" dirty="0"/>
            </a:br>
            <a:br>
              <a:rPr lang="en-US" sz="2400" dirty="0">
                <a:solidFill>
                  <a:srgbClr val="FFFF00"/>
                </a:solidFill>
                <a:latin typeface="Tahoma" pitchFamily="34" charset="0"/>
              </a:rPr>
            </a:br>
            <a:endParaRPr lang="en-US" sz="2400" dirty="0"/>
          </a:p>
        </p:txBody>
      </p:sp>
      <p:sp>
        <p:nvSpPr>
          <p:cNvPr id="154628" name="Rectangle 4"/>
          <p:cNvSpPr>
            <a:spLocks noGrp="1" noChangeArrowheads="1"/>
          </p:cNvSpPr>
          <p:nvPr>
            <p:ph type="body" sz="half" idx="2"/>
          </p:nvPr>
        </p:nvSpPr>
        <p:spPr>
          <a:xfrm>
            <a:off x="609600" y="0"/>
            <a:ext cx="7924800" cy="6553200"/>
          </a:xfrm>
        </p:spPr>
        <p:txBody>
          <a:bodyPr>
            <a:normAutofit/>
          </a:bodyPr>
          <a:lstStyle/>
          <a:p>
            <a:pPr marL="3657600" lvl="8" indent="0" algn="ctr">
              <a:buNone/>
              <a:defRPr/>
            </a:pPr>
            <a:endParaRPr lang="en-US" sz="1400" dirty="0"/>
          </a:p>
          <a:p>
            <a:pPr lvl="1">
              <a:defRPr/>
            </a:pPr>
            <a:endParaRPr lang="en-US" sz="2800" dirty="0">
              <a:solidFill>
                <a:srgbClr val="001D35"/>
              </a:solidFill>
              <a:latin typeface="Google Sans"/>
            </a:endParaRPr>
          </a:p>
        </p:txBody>
      </p:sp>
      <p:pic>
        <p:nvPicPr>
          <p:cNvPr id="2" name="Picture 1">
            <a:extLst>
              <a:ext uri="{FF2B5EF4-FFF2-40B4-BE49-F238E27FC236}">
                <a16:creationId xmlns:a16="http://schemas.microsoft.com/office/drawing/2014/main" id="{FE5E79A5-E588-4EC2-A8AC-F689CBD32A74}"/>
              </a:ext>
            </a:extLst>
          </p:cNvPr>
          <p:cNvPicPr>
            <a:picLocks noChangeAspect="1"/>
          </p:cNvPicPr>
          <p:nvPr/>
        </p:nvPicPr>
        <p:blipFill>
          <a:blip r:embed="rId3"/>
          <a:stretch>
            <a:fillRect/>
          </a:stretch>
        </p:blipFill>
        <p:spPr>
          <a:xfrm>
            <a:off x="2338275" y="0"/>
            <a:ext cx="4467449" cy="6858000"/>
          </a:xfrm>
          <a:prstGeom prst="rect">
            <a:avLst/>
          </a:prstGeom>
        </p:spPr>
      </p:pic>
    </p:spTree>
    <p:extLst>
      <p:ext uri="{BB962C8B-B14F-4D97-AF65-F5344CB8AC3E}">
        <p14:creationId xmlns:p14="http://schemas.microsoft.com/office/powerpoint/2010/main" val="15609142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pPr algn="ctr" eaLnBrk="1" hangingPunct="1">
              <a:defRPr/>
            </a:pPr>
            <a:r>
              <a:rPr lang="en-US" dirty="0"/>
              <a:t>Diabetic Emergency Medication</a:t>
            </a:r>
          </a:p>
        </p:txBody>
      </p:sp>
      <p:sp>
        <p:nvSpPr>
          <p:cNvPr id="121859" name="Rectangle 3"/>
          <p:cNvSpPr>
            <a:spLocks noGrp="1" noChangeArrowheads="1"/>
          </p:cNvSpPr>
          <p:nvPr>
            <p:ph type="body" sz="half" idx="2"/>
          </p:nvPr>
        </p:nvSpPr>
        <p:spPr>
          <a:xfrm>
            <a:off x="838200" y="1417638"/>
            <a:ext cx="7467600" cy="4983162"/>
          </a:xfrm>
        </p:spPr>
        <p:txBody>
          <a:bodyPr>
            <a:normAutofit/>
          </a:bodyPr>
          <a:lstStyle/>
          <a:p>
            <a:pPr eaLnBrk="1" hangingPunct="1">
              <a:defRPr/>
            </a:pPr>
            <a:endParaRPr lang="en-US" dirty="0"/>
          </a:p>
          <a:p>
            <a:pPr eaLnBrk="1" hangingPunct="1">
              <a:defRPr/>
            </a:pPr>
            <a:r>
              <a:rPr lang="en-US" sz="2400" dirty="0">
                <a:latin typeface="Google Sans"/>
              </a:rPr>
              <a:t>If a student is not able to eat or drink, administer the emergency medication if available.</a:t>
            </a:r>
          </a:p>
          <a:p>
            <a:pPr eaLnBrk="1" hangingPunct="1">
              <a:defRPr/>
            </a:pPr>
            <a:r>
              <a:rPr lang="en-US" sz="2400" dirty="0">
                <a:latin typeface="Google Sans"/>
              </a:rPr>
              <a:t>911 must be called if any emergency medication is administered.</a:t>
            </a:r>
          </a:p>
          <a:p>
            <a:pPr eaLnBrk="1" hangingPunct="1">
              <a:defRPr/>
            </a:pPr>
            <a:r>
              <a:rPr lang="en-US" sz="2400" dirty="0">
                <a:latin typeface="Google Sans"/>
              </a:rPr>
              <a:t>If student does not have medication checked into the clinic, call 911.</a:t>
            </a:r>
          </a:p>
          <a:p>
            <a:pPr eaLnBrk="1" hangingPunct="1">
              <a:defRPr/>
            </a:pPr>
            <a:r>
              <a:rPr lang="en-US" sz="2400" dirty="0">
                <a:latin typeface="Google Sans"/>
              </a:rPr>
              <a:t>May cause nausea and vomiting. Turn student on side if able.</a:t>
            </a:r>
          </a:p>
          <a:p>
            <a:pPr eaLnBrk="1" hangingPunct="1">
              <a:defRPr/>
            </a:pPr>
            <a:r>
              <a:rPr lang="en-US" sz="2400" dirty="0">
                <a:latin typeface="Google Sans"/>
              </a:rPr>
              <a:t>Stay with student until EMS arrives</a:t>
            </a:r>
          </a:p>
          <a:p>
            <a:pPr eaLnBrk="1" hangingPunct="1">
              <a:defRPr/>
            </a:pPr>
            <a:r>
              <a:rPr lang="en-US" sz="2400" dirty="0">
                <a:latin typeface="Google Sans"/>
              </a:rPr>
              <a:t>DOCUMENT</a:t>
            </a:r>
          </a:p>
          <a:p>
            <a:pPr eaLnBrk="1" hangingPunct="1">
              <a:defRPr/>
            </a:pPr>
            <a:endParaRPr lang="en-US" sz="2800" dirty="0">
              <a:latin typeface="Google Sans"/>
            </a:endParaRPr>
          </a:p>
        </p:txBody>
      </p:sp>
    </p:spTree>
    <p:extLst>
      <p:ext uri="{BB962C8B-B14F-4D97-AF65-F5344CB8AC3E}">
        <p14:creationId xmlns:p14="http://schemas.microsoft.com/office/powerpoint/2010/main" val="14949800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normAutofit/>
          </a:bodyPr>
          <a:lstStyle/>
          <a:p>
            <a:pPr algn="ctr" eaLnBrk="1" hangingPunct="1">
              <a:defRPr/>
            </a:pPr>
            <a:r>
              <a:rPr lang="en-US" dirty="0"/>
              <a:t>Diabetic Emergency Medication</a:t>
            </a:r>
          </a:p>
        </p:txBody>
      </p:sp>
      <p:sp>
        <p:nvSpPr>
          <p:cNvPr id="121859" name="Rectangle 3"/>
          <p:cNvSpPr>
            <a:spLocks noGrp="1" noChangeArrowheads="1"/>
          </p:cNvSpPr>
          <p:nvPr>
            <p:ph type="body" sz="half" idx="2"/>
          </p:nvPr>
        </p:nvSpPr>
        <p:spPr>
          <a:xfrm>
            <a:off x="723900" y="914401"/>
            <a:ext cx="7581900" cy="5410200"/>
          </a:xfrm>
        </p:spPr>
        <p:txBody>
          <a:bodyPr>
            <a:normAutofit/>
          </a:bodyPr>
          <a:lstStyle/>
          <a:p>
            <a:pPr>
              <a:defRPr/>
            </a:pPr>
            <a:r>
              <a:rPr lang="en-US" sz="2800" dirty="0">
                <a:latin typeface="Google Sans"/>
              </a:rPr>
              <a:t>Glucagon is the emergency medication given. </a:t>
            </a:r>
          </a:p>
          <a:p>
            <a:pPr>
              <a:defRPr/>
            </a:pPr>
            <a:r>
              <a:rPr lang="en-US" sz="2800" dirty="0">
                <a:latin typeface="Google Sans"/>
              </a:rPr>
              <a:t>It can be in the form of an inhalant or an injection.</a:t>
            </a:r>
          </a:p>
          <a:p>
            <a:pPr marL="0" indent="0">
              <a:buNone/>
              <a:defRPr/>
            </a:pPr>
            <a:endParaRPr lang="en-US" sz="2800" dirty="0">
              <a:latin typeface="Google Sans"/>
            </a:endParaRPr>
          </a:p>
          <a:p>
            <a:pPr marL="0" indent="0">
              <a:buNone/>
              <a:defRPr/>
            </a:pPr>
            <a:endParaRPr lang="en-US" sz="2800" dirty="0">
              <a:latin typeface="Google Sans"/>
            </a:endParaRPr>
          </a:p>
        </p:txBody>
      </p:sp>
      <p:pic>
        <p:nvPicPr>
          <p:cNvPr id="5" name="Picture 4">
            <a:extLst>
              <a:ext uri="{FF2B5EF4-FFF2-40B4-BE49-F238E27FC236}">
                <a16:creationId xmlns:a16="http://schemas.microsoft.com/office/drawing/2014/main" id="{BC66515E-F31E-4BDE-9BFB-1230FCCC1EAC}"/>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09600" y="2514600"/>
            <a:ext cx="3276600" cy="3429000"/>
          </a:xfrm>
          <a:prstGeom prst="rect">
            <a:avLst/>
          </a:prstGeom>
        </p:spPr>
      </p:pic>
      <p:sp>
        <p:nvSpPr>
          <p:cNvPr id="6" name="TextBox 5">
            <a:extLst>
              <a:ext uri="{FF2B5EF4-FFF2-40B4-BE49-F238E27FC236}">
                <a16:creationId xmlns:a16="http://schemas.microsoft.com/office/drawing/2014/main" id="{4C1CE9CD-7AED-47DA-AD17-BB55C04D47A8}"/>
              </a:ext>
            </a:extLst>
          </p:cNvPr>
          <p:cNvSpPr txBox="1"/>
          <p:nvPr/>
        </p:nvSpPr>
        <p:spPr>
          <a:xfrm>
            <a:off x="457200" y="6705600"/>
            <a:ext cx="3276600" cy="369332"/>
          </a:xfrm>
          <a:prstGeom prst="rect">
            <a:avLst/>
          </a:prstGeom>
          <a:noFill/>
        </p:spPr>
        <p:txBody>
          <a:bodyPr wrap="square" rtlCol="0">
            <a:spAutoFit/>
          </a:bodyPr>
          <a:lstStyle/>
          <a:p>
            <a:r>
              <a:rPr lang="en-US" sz="900">
                <a:hlinkClick r:id="rId4" tooltip="https://en.wikipedia.org/wiki/File:Glucagon_emergency_rescue_kit.JPG"/>
              </a:rPr>
              <a:t>This Photo</a:t>
            </a:r>
            <a:r>
              <a:rPr lang="en-US" sz="900"/>
              <a:t> by Unknown Author is licensed under </a:t>
            </a:r>
            <a:r>
              <a:rPr lang="en-US" sz="900">
                <a:hlinkClick r:id="rId5" tooltip="https://creativecommons.org/licenses/by-sa/3.0/"/>
              </a:rPr>
              <a:t>CC BY-SA</a:t>
            </a:r>
            <a:endParaRPr lang="en-US" sz="900"/>
          </a:p>
        </p:txBody>
      </p:sp>
      <p:pic>
        <p:nvPicPr>
          <p:cNvPr id="8" name="Picture 7">
            <a:extLst>
              <a:ext uri="{FF2B5EF4-FFF2-40B4-BE49-F238E27FC236}">
                <a16:creationId xmlns:a16="http://schemas.microsoft.com/office/drawing/2014/main" id="{6EF0C182-CF04-4517-83E0-6851800BBCFE}"/>
              </a:ext>
            </a:extLst>
          </p:cNvPr>
          <p:cNvPicPr>
            <a:picLocks noChangeAspect="1"/>
          </p:cNvPicPr>
          <p:nvPr/>
        </p:nvPicPr>
        <p:blipFill>
          <a:blip r:embed="rId6" cstate="print">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4419600" y="2400300"/>
            <a:ext cx="4000500" cy="3657600"/>
          </a:xfrm>
          <a:prstGeom prst="rect">
            <a:avLst/>
          </a:prstGeom>
        </p:spPr>
      </p:pic>
    </p:spTree>
    <p:extLst>
      <p:ext uri="{BB962C8B-B14F-4D97-AF65-F5344CB8AC3E}">
        <p14:creationId xmlns:p14="http://schemas.microsoft.com/office/powerpoint/2010/main" val="19644792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normAutofit/>
          </a:bodyPr>
          <a:lstStyle/>
          <a:p>
            <a:pPr algn="ctr" eaLnBrk="1" hangingPunct="1">
              <a:defRPr/>
            </a:pPr>
            <a:r>
              <a:rPr lang="en-US" sz="4000" b="1" dirty="0">
                <a:latin typeface="Century Gothic" panose="020B0502020202020204" pitchFamily="34" charset="0"/>
              </a:rPr>
              <a:t>WHAT IS ANAPHYLAXIS?</a:t>
            </a:r>
          </a:p>
        </p:txBody>
      </p:sp>
      <p:sp>
        <p:nvSpPr>
          <p:cNvPr id="121859" name="Rectangle 3"/>
          <p:cNvSpPr>
            <a:spLocks noGrp="1" noChangeArrowheads="1"/>
          </p:cNvSpPr>
          <p:nvPr>
            <p:ph type="body" sz="half" idx="2"/>
          </p:nvPr>
        </p:nvSpPr>
        <p:spPr>
          <a:xfrm>
            <a:off x="838200" y="1417638"/>
            <a:ext cx="7467600" cy="4983162"/>
          </a:xfrm>
        </p:spPr>
        <p:txBody>
          <a:bodyPr>
            <a:normAutofit/>
          </a:bodyPr>
          <a:lstStyle/>
          <a:p>
            <a:pPr eaLnBrk="1" hangingPunct="1">
              <a:defRPr/>
            </a:pPr>
            <a:endParaRPr lang="en-US" dirty="0"/>
          </a:p>
          <a:p>
            <a:pPr lvl="0">
              <a:buClr>
                <a:srgbClr val="1E5155">
                  <a:lumMod val="40000"/>
                  <a:lumOff val="60000"/>
                </a:srgbClr>
              </a:buClr>
              <a:buSzPct val="80000"/>
              <a:buFont typeface="Wingdings 3" charset="2"/>
              <a:buChar char=""/>
            </a:pPr>
            <a:r>
              <a:rPr lang="en-US" sz="4400" dirty="0">
                <a:solidFill>
                  <a:schemeClr val="tx1"/>
                </a:solidFill>
                <a:ea typeface="+mj-ea"/>
                <a:cs typeface="+mj-cs"/>
              </a:rPr>
              <a:t>A severe, life-threatening allergic reaction that can occur when individuals are exposed to specific allergens</a:t>
            </a:r>
          </a:p>
          <a:p>
            <a:pPr eaLnBrk="1" hangingPunct="1">
              <a:defRPr/>
            </a:pP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a:xfrm>
            <a:off x="457200" y="277813"/>
            <a:ext cx="8229600" cy="103187"/>
          </a:xfrm>
        </p:spPr>
        <p:txBody>
          <a:bodyPr>
            <a:noAutofit/>
          </a:bodyPr>
          <a:lstStyle/>
          <a:p>
            <a:pPr algn="ctr" eaLnBrk="1" hangingPunct="1">
              <a:defRPr/>
            </a:pPr>
            <a:endParaRPr lang="en-US" sz="4800" dirty="0">
              <a:latin typeface="Google Sans"/>
            </a:endParaRPr>
          </a:p>
        </p:txBody>
      </p:sp>
      <p:sp>
        <p:nvSpPr>
          <p:cNvPr id="121859" name="Rectangle 3"/>
          <p:cNvSpPr>
            <a:spLocks noGrp="1" noChangeArrowheads="1"/>
          </p:cNvSpPr>
          <p:nvPr>
            <p:ph type="body" sz="half" idx="2"/>
          </p:nvPr>
        </p:nvSpPr>
        <p:spPr>
          <a:xfrm>
            <a:off x="838200" y="277813"/>
            <a:ext cx="7467600" cy="6122987"/>
          </a:xfrm>
        </p:spPr>
        <p:txBody>
          <a:bodyPr>
            <a:normAutofit/>
          </a:bodyPr>
          <a:lstStyle/>
          <a:p>
            <a:pPr marL="0" indent="0" eaLnBrk="1" hangingPunct="1">
              <a:buNone/>
              <a:defRPr/>
            </a:pPr>
            <a:endParaRPr lang="en-US" dirty="0"/>
          </a:p>
        </p:txBody>
      </p:sp>
      <p:pic>
        <p:nvPicPr>
          <p:cNvPr id="4" name="Picture 2">
            <a:extLst>
              <a:ext uri="{FF2B5EF4-FFF2-40B4-BE49-F238E27FC236}">
                <a16:creationId xmlns:a16="http://schemas.microsoft.com/office/drawing/2014/main" id="{4809FA07-E280-44A0-9776-093757E47E1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5" t="6652" r="-37" b="1242"/>
          <a:stretch/>
        </p:blipFill>
        <p:spPr bwMode="auto">
          <a:xfrm>
            <a:off x="152400" y="0"/>
            <a:ext cx="89916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9567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a:xfrm>
            <a:off x="457200" y="277813"/>
            <a:ext cx="8229600" cy="788987"/>
          </a:xfrm>
        </p:spPr>
        <p:txBody>
          <a:bodyPr>
            <a:noAutofit/>
          </a:bodyPr>
          <a:lstStyle/>
          <a:p>
            <a:pPr algn="ctr" eaLnBrk="1" hangingPunct="1">
              <a:defRPr/>
            </a:pPr>
            <a:r>
              <a:rPr lang="en-US" sz="4800" dirty="0">
                <a:latin typeface="Google Sans"/>
              </a:rPr>
              <a:t>DID YOU KNOW?</a:t>
            </a:r>
          </a:p>
        </p:txBody>
      </p:sp>
      <p:sp>
        <p:nvSpPr>
          <p:cNvPr id="121859" name="Rectangle 3"/>
          <p:cNvSpPr>
            <a:spLocks noGrp="1" noChangeArrowheads="1"/>
          </p:cNvSpPr>
          <p:nvPr>
            <p:ph type="body" sz="half" idx="2"/>
          </p:nvPr>
        </p:nvSpPr>
        <p:spPr>
          <a:xfrm>
            <a:off x="838200" y="1417638"/>
            <a:ext cx="7467600" cy="4983162"/>
          </a:xfrm>
        </p:spPr>
        <p:txBody>
          <a:bodyPr>
            <a:normAutofit/>
          </a:bodyPr>
          <a:lstStyle/>
          <a:p>
            <a:pPr marL="0" indent="0">
              <a:buNone/>
            </a:pPr>
            <a:endParaRPr lang="en-US" sz="2000" dirty="0">
              <a:solidFill>
                <a:schemeClr val="tx1"/>
              </a:solidFill>
            </a:endParaRPr>
          </a:p>
          <a:p>
            <a:r>
              <a:rPr lang="en-US" sz="2000" dirty="0">
                <a:solidFill>
                  <a:schemeClr val="tx1"/>
                </a:solidFill>
              </a:rPr>
              <a:t>Early signs can resemble even a </a:t>
            </a:r>
            <a:r>
              <a:rPr lang="en-US" sz="2000" i="1" dirty="0">
                <a:solidFill>
                  <a:schemeClr val="tx1"/>
                </a:solidFill>
              </a:rPr>
              <a:t>mild</a:t>
            </a:r>
            <a:r>
              <a:rPr lang="en-US" sz="2000" dirty="0">
                <a:solidFill>
                  <a:schemeClr val="tx1"/>
                </a:solidFill>
              </a:rPr>
              <a:t> allergic reaction</a:t>
            </a:r>
          </a:p>
          <a:p>
            <a:r>
              <a:rPr lang="en-US" sz="2000" dirty="0">
                <a:solidFill>
                  <a:schemeClr val="tx1"/>
                </a:solidFill>
              </a:rPr>
              <a:t>Although anaphylaxis typically results in multiple symptoms, reactions vary from person to person</a:t>
            </a:r>
          </a:p>
          <a:p>
            <a:r>
              <a:rPr lang="en-US" sz="2000" dirty="0">
                <a:solidFill>
                  <a:schemeClr val="tx1"/>
                </a:solidFill>
              </a:rPr>
              <a:t>Anaphylaxis usually occurs in a few minutes, but may occur several hours after exposure</a:t>
            </a:r>
          </a:p>
          <a:p>
            <a:r>
              <a:rPr lang="en-US" sz="2000" dirty="0">
                <a:solidFill>
                  <a:schemeClr val="tx1"/>
                </a:solidFill>
              </a:rPr>
              <a:t>Without treatment, anaphylaxis can result in complete airway obstruction, shock, and death</a:t>
            </a:r>
          </a:p>
          <a:p>
            <a:r>
              <a:rPr lang="en-US" sz="2000" dirty="0">
                <a:solidFill>
                  <a:schemeClr val="tx1"/>
                </a:solidFill>
              </a:rPr>
              <a:t>Epinephrine is the only treatment</a:t>
            </a:r>
          </a:p>
          <a:p>
            <a:pPr eaLnBrk="1" hangingPunct="1">
              <a:defRPr/>
            </a:pPr>
            <a:endParaRPr lang="en-US" dirty="0"/>
          </a:p>
        </p:txBody>
      </p:sp>
    </p:spTree>
    <p:extLst>
      <p:ext uri="{BB962C8B-B14F-4D97-AF65-F5344CB8AC3E}">
        <p14:creationId xmlns:p14="http://schemas.microsoft.com/office/powerpoint/2010/main" val="37268778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a:xfrm>
            <a:off x="457200" y="277813"/>
            <a:ext cx="8229600" cy="636587"/>
          </a:xfrm>
        </p:spPr>
        <p:txBody>
          <a:bodyPr>
            <a:noAutofit/>
          </a:bodyPr>
          <a:lstStyle/>
          <a:p>
            <a:pPr algn="ctr" eaLnBrk="1" hangingPunct="1">
              <a:defRPr/>
            </a:pPr>
            <a:r>
              <a:rPr lang="en-US" sz="4800" dirty="0">
                <a:latin typeface="Google Sans"/>
              </a:rPr>
              <a:t>BE PREPARED </a:t>
            </a:r>
          </a:p>
        </p:txBody>
      </p:sp>
      <p:sp>
        <p:nvSpPr>
          <p:cNvPr id="121859" name="Rectangle 3"/>
          <p:cNvSpPr>
            <a:spLocks noGrp="1" noChangeArrowheads="1"/>
          </p:cNvSpPr>
          <p:nvPr>
            <p:ph type="body" sz="half" idx="2"/>
          </p:nvPr>
        </p:nvSpPr>
        <p:spPr>
          <a:xfrm>
            <a:off x="838200" y="1143000"/>
            <a:ext cx="7467600" cy="5257800"/>
          </a:xfrm>
        </p:spPr>
        <p:txBody>
          <a:bodyPr>
            <a:normAutofit/>
          </a:bodyPr>
          <a:lstStyle/>
          <a:p>
            <a:endParaRPr lang="en-US" sz="2800" dirty="0"/>
          </a:p>
          <a:p>
            <a:r>
              <a:rPr lang="en-US" sz="2800" dirty="0"/>
              <a:t>Recognize symptoms</a:t>
            </a:r>
          </a:p>
          <a:p>
            <a:r>
              <a:rPr lang="en-US" sz="2800" dirty="0"/>
              <a:t>Be prepared to initiate the Emergency Action Plan</a:t>
            </a:r>
          </a:p>
          <a:p>
            <a:r>
              <a:rPr lang="en-US" sz="2800" dirty="0"/>
              <a:t>Administer epinephrine without delay</a:t>
            </a:r>
          </a:p>
          <a:p>
            <a:r>
              <a:rPr lang="en-US" sz="2800" dirty="0"/>
              <a:t>CALL 911</a:t>
            </a:r>
          </a:p>
          <a:p>
            <a:r>
              <a:rPr lang="en-US" sz="2800" dirty="0"/>
              <a:t>Document</a:t>
            </a:r>
          </a:p>
          <a:p>
            <a:r>
              <a:rPr lang="en-US" sz="2800" dirty="0"/>
              <a:t>Medical event form</a:t>
            </a:r>
          </a:p>
          <a:p>
            <a:pPr marL="0" indent="0">
              <a:buNone/>
            </a:pPr>
            <a:endParaRPr lang="en-US" sz="2800" dirty="0"/>
          </a:p>
          <a:p>
            <a:pPr marL="0" indent="0" eaLnBrk="1" hangingPunct="1">
              <a:buNone/>
              <a:defRPr/>
            </a:pPr>
            <a:endParaRPr lang="en-US" dirty="0"/>
          </a:p>
        </p:txBody>
      </p:sp>
    </p:spTree>
    <p:extLst>
      <p:ext uri="{BB962C8B-B14F-4D97-AF65-F5344CB8AC3E}">
        <p14:creationId xmlns:p14="http://schemas.microsoft.com/office/powerpoint/2010/main" val="19243943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a:xfrm>
            <a:off x="457200" y="277813"/>
            <a:ext cx="8229600" cy="865187"/>
          </a:xfrm>
        </p:spPr>
        <p:txBody>
          <a:bodyPr>
            <a:normAutofit/>
          </a:bodyPr>
          <a:lstStyle/>
          <a:p>
            <a:pPr algn="ctr" eaLnBrk="1" hangingPunct="1">
              <a:defRPr/>
            </a:pPr>
            <a:r>
              <a:rPr lang="en-US" sz="4000" dirty="0"/>
              <a:t>Anaphylaxis</a:t>
            </a:r>
          </a:p>
        </p:txBody>
      </p:sp>
      <p:sp>
        <p:nvSpPr>
          <p:cNvPr id="121859" name="Rectangle 3"/>
          <p:cNvSpPr>
            <a:spLocks noGrp="1" noChangeArrowheads="1"/>
          </p:cNvSpPr>
          <p:nvPr>
            <p:ph type="body" sz="half" idx="2"/>
          </p:nvPr>
        </p:nvSpPr>
        <p:spPr>
          <a:xfrm>
            <a:off x="723900" y="914401"/>
            <a:ext cx="7581900" cy="5410200"/>
          </a:xfrm>
        </p:spPr>
        <p:txBody>
          <a:bodyPr>
            <a:normAutofit/>
          </a:bodyPr>
          <a:lstStyle/>
          <a:p>
            <a:pPr marL="0" indent="0">
              <a:buNone/>
              <a:defRPr/>
            </a:pPr>
            <a:r>
              <a:rPr lang="en-US" sz="2800" dirty="0">
                <a:latin typeface="Google Sans"/>
              </a:rPr>
              <a:t>All staff who interact with students must be trained in preventing, recognizing, and responding to allergic reactions. </a:t>
            </a:r>
          </a:p>
          <a:p>
            <a:pPr>
              <a:defRPr/>
            </a:pPr>
            <a:r>
              <a:rPr lang="en-US" sz="2800" dirty="0">
                <a:latin typeface="Google Sans"/>
              </a:rPr>
              <a:t>Click on link below to complete required training</a:t>
            </a:r>
          </a:p>
          <a:p>
            <a:pPr marL="0" indent="0" algn="ctr">
              <a:buNone/>
              <a:defRPr/>
            </a:pPr>
            <a:r>
              <a:rPr lang="en-US" sz="2800" dirty="0">
                <a:latin typeface="Google Sans"/>
                <a:hlinkClick r:id="rId3"/>
              </a:rPr>
              <a:t>Anaphylaxis Training</a:t>
            </a:r>
            <a:endParaRPr lang="en-US" sz="2800" dirty="0">
              <a:latin typeface="Google Sans"/>
            </a:endParaRPr>
          </a:p>
          <a:p>
            <a:pPr>
              <a:defRPr/>
            </a:pPr>
            <a:r>
              <a:rPr lang="en-US" sz="2800" dirty="0">
                <a:latin typeface="Google Sans"/>
              </a:rPr>
              <a:t>After completion, turn your certificate into the School Health Clinic</a:t>
            </a:r>
          </a:p>
          <a:p>
            <a:pPr>
              <a:defRPr/>
            </a:pPr>
            <a:r>
              <a:rPr lang="en-US" sz="2800" dirty="0">
                <a:latin typeface="Google Sans"/>
              </a:rPr>
              <a:t>Contact the RN supervisor and request epinephrine student-specific training.</a:t>
            </a:r>
          </a:p>
        </p:txBody>
      </p:sp>
    </p:spTree>
    <p:extLst>
      <p:ext uri="{BB962C8B-B14F-4D97-AF65-F5344CB8AC3E}">
        <p14:creationId xmlns:p14="http://schemas.microsoft.com/office/powerpoint/2010/main" val="34099283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a:xfrm>
            <a:off x="457200" y="277813"/>
            <a:ext cx="8229600" cy="636587"/>
          </a:xfrm>
        </p:spPr>
        <p:txBody>
          <a:bodyPr>
            <a:noAutofit/>
          </a:bodyPr>
          <a:lstStyle/>
          <a:p>
            <a:pPr algn="ctr" eaLnBrk="1" hangingPunct="1">
              <a:defRPr/>
            </a:pPr>
            <a:r>
              <a:rPr lang="en-US" sz="4800" dirty="0">
                <a:latin typeface="Google Sans"/>
              </a:rPr>
              <a:t>SEIZURES</a:t>
            </a:r>
          </a:p>
        </p:txBody>
      </p:sp>
      <p:sp>
        <p:nvSpPr>
          <p:cNvPr id="121859" name="Rectangle 3"/>
          <p:cNvSpPr>
            <a:spLocks noGrp="1" noChangeArrowheads="1"/>
          </p:cNvSpPr>
          <p:nvPr>
            <p:ph type="body" sz="half" idx="2"/>
          </p:nvPr>
        </p:nvSpPr>
        <p:spPr>
          <a:xfrm>
            <a:off x="457200" y="1066800"/>
            <a:ext cx="8229600" cy="5562600"/>
          </a:xfrm>
        </p:spPr>
        <p:txBody>
          <a:bodyPr>
            <a:normAutofit/>
          </a:bodyPr>
          <a:lstStyle/>
          <a:p>
            <a:pPr>
              <a:defRPr/>
            </a:pPr>
            <a:r>
              <a:rPr lang="en-US" sz="2400" dirty="0">
                <a:latin typeface="Google Sans"/>
              </a:rPr>
              <a:t>A brief, excessive discharge of electrical activity in the brain that alters movement, sensation, behavior, and awareness</a:t>
            </a:r>
          </a:p>
          <a:p>
            <a:pPr>
              <a:defRPr/>
            </a:pPr>
            <a:r>
              <a:rPr lang="en-US" sz="2400" dirty="0">
                <a:latin typeface="Google Sans"/>
              </a:rPr>
              <a:t>Epilepsy is a disorder of the brain characterized by repeated seizures</a:t>
            </a:r>
          </a:p>
          <a:p>
            <a:pPr>
              <a:defRPr/>
            </a:pPr>
            <a:r>
              <a:rPr lang="en-US" sz="2400" dirty="0">
                <a:latin typeface="Google Sans"/>
              </a:rPr>
              <a:t>Common causes of seizures</a:t>
            </a:r>
          </a:p>
          <a:p>
            <a:pPr marL="457200" lvl="1" indent="0">
              <a:buNone/>
              <a:defRPr/>
            </a:pPr>
            <a:r>
              <a:rPr lang="en-US" sz="2200" dirty="0">
                <a:latin typeface="Google Sans"/>
              </a:rPr>
              <a:t>Fever-Genetic Factors-Brain Trauma-Anoxia (absence of oxygen)  Brain Tumors-Infections of the brain-Brain Injury at Birth</a:t>
            </a:r>
          </a:p>
          <a:p>
            <a:pPr>
              <a:defRPr/>
            </a:pPr>
            <a:r>
              <a:rPr lang="en-US" sz="2400" dirty="0">
                <a:latin typeface="Google Sans"/>
              </a:rPr>
              <a:t> Possible Triggers</a:t>
            </a:r>
          </a:p>
          <a:p>
            <a:pPr marL="457200" lvl="1" indent="0">
              <a:buNone/>
              <a:defRPr/>
            </a:pPr>
            <a:r>
              <a:rPr lang="en-US" sz="2200" dirty="0">
                <a:latin typeface="Google Sans"/>
              </a:rPr>
              <a:t>Missed or Late Medications-Stress-Anxiety-Lack of Sleep or Fatigue Flashing Lights-Illness-Overheating</a:t>
            </a:r>
          </a:p>
        </p:txBody>
      </p:sp>
    </p:spTree>
    <p:extLst>
      <p:ext uri="{BB962C8B-B14F-4D97-AF65-F5344CB8AC3E}">
        <p14:creationId xmlns:p14="http://schemas.microsoft.com/office/powerpoint/2010/main" val="4834265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E0BE47A-AC4A-4610-83BC-5EFA084684D8}"/>
              </a:ext>
            </a:extLst>
          </p:cNvPr>
          <p:cNvPicPr>
            <a:picLocks noChangeAspect="1"/>
          </p:cNvPicPr>
          <p:nvPr/>
        </p:nvPicPr>
        <p:blipFill>
          <a:blip r:embed="rId3"/>
          <a:stretch>
            <a:fillRect/>
          </a:stretch>
        </p:blipFill>
        <p:spPr>
          <a:xfrm>
            <a:off x="-76200" y="0"/>
            <a:ext cx="9220200" cy="6858000"/>
          </a:xfrm>
          <a:prstGeom prst="rect">
            <a:avLst/>
          </a:prstGeom>
        </p:spPr>
      </p:pic>
    </p:spTree>
    <p:extLst>
      <p:ext uri="{BB962C8B-B14F-4D97-AF65-F5344CB8AC3E}">
        <p14:creationId xmlns:p14="http://schemas.microsoft.com/office/powerpoint/2010/main" val="11707815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a:xfrm>
            <a:off x="457200" y="277813"/>
            <a:ext cx="8229600" cy="636587"/>
          </a:xfrm>
        </p:spPr>
        <p:txBody>
          <a:bodyPr>
            <a:noAutofit/>
          </a:bodyPr>
          <a:lstStyle/>
          <a:p>
            <a:pPr algn="ctr" eaLnBrk="1" hangingPunct="1">
              <a:defRPr/>
            </a:pPr>
            <a:r>
              <a:rPr lang="en-US" dirty="0">
                <a:latin typeface="Google Sans"/>
              </a:rPr>
              <a:t>WHEN IS A SEIZURE AN EMERGENCY?</a:t>
            </a:r>
          </a:p>
        </p:txBody>
      </p:sp>
      <p:sp>
        <p:nvSpPr>
          <p:cNvPr id="121859" name="Rectangle 3"/>
          <p:cNvSpPr>
            <a:spLocks noGrp="1" noChangeArrowheads="1"/>
          </p:cNvSpPr>
          <p:nvPr>
            <p:ph type="body" sz="half" idx="2"/>
          </p:nvPr>
        </p:nvSpPr>
        <p:spPr>
          <a:xfrm>
            <a:off x="457200" y="1066800"/>
            <a:ext cx="8229600" cy="5562600"/>
          </a:xfrm>
        </p:spPr>
        <p:txBody>
          <a:bodyPr>
            <a:normAutofit/>
          </a:bodyPr>
          <a:lstStyle/>
          <a:p>
            <a:pPr lvl="1"/>
            <a:r>
              <a:rPr lang="en-US" sz="2000" dirty="0">
                <a:latin typeface="Google Sans"/>
              </a:rPr>
              <a:t>First time seizure </a:t>
            </a:r>
          </a:p>
          <a:p>
            <a:pPr lvl="1"/>
            <a:r>
              <a:rPr lang="en-US" sz="2000" dirty="0">
                <a:latin typeface="Google Sans"/>
              </a:rPr>
              <a:t>seizure lasting greater than 5 minutes or as directed by student’s Action plan.</a:t>
            </a:r>
          </a:p>
          <a:p>
            <a:pPr lvl="1"/>
            <a:r>
              <a:rPr lang="en-US" sz="2000" dirty="0">
                <a:latin typeface="Google Sans"/>
              </a:rPr>
              <a:t>Normal breathing does not resume</a:t>
            </a:r>
          </a:p>
          <a:p>
            <a:pPr lvl="1"/>
            <a:r>
              <a:rPr lang="en-US" sz="2000" dirty="0">
                <a:latin typeface="Google Sans"/>
              </a:rPr>
              <a:t>Repeated seizures without return to consciousness between seizures</a:t>
            </a:r>
          </a:p>
          <a:p>
            <a:pPr lvl="1"/>
            <a:r>
              <a:rPr lang="en-US" sz="2000" dirty="0">
                <a:latin typeface="Google Sans"/>
              </a:rPr>
              <a:t>change in seizure pattern</a:t>
            </a:r>
          </a:p>
          <a:p>
            <a:pPr lvl="1"/>
            <a:r>
              <a:rPr lang="en-US" sz="2000" dirty="0">
                <a:latin typeface="Google Sans"/>
              </a:rPr>
              <a:t>Student is injured</a:t>
            </a:r>
          </a:p>
          <a:p>
            <a:pPr lvl="1"/>
            <a:r>
              <a:rPr lang="en-US" sz="2000" dirty="0">
                <a:latin typeface="Google Sans"/>
              </a:rPr>
              <a:t>Student is pregnant or a diabetic</a:t>
            </a:r>
          </a:p>
          <a:p>
            <a:pPr lvl="1"/>
            <a:r>
              <a:rPr lang="en-US" sz="2000" dirty="0">
                <a:latin typeface="Google Sans"/>
              </a:rPr>
              <a:t>Emergency medication is administered</a:t>
            </a:r>
          </a:p>
          <a:p>
            <a:pPr>
              <a:defRPr/>
            </a:pPr>
            <a:endParaRPr lang="en-US" sz="2400" dirty="0">
              <a:latin typeface="Google Sans"/>
            </a:endParaRPr>
          </a:p>
          <a:p>
            <a:pPr marL="0" indent="0">
              <a:buNone/>
              <a:defRPr/>
            </a:pPr>
            <a:endParaRPr lang="en-US" sz="2400" dirty="0">
              <a:latin typeface="Google Sans"/>
            </a:endParaRPr>
          </a:p>
          <a:p>
            <a:pPr>
              <a:defRPr/>
            </a:pPr>
            <a:endParaRPr lang="en-US" sz="2400" dirty="0">
              <a:latin typeface="Google Sans"/>
            </a:endParaRPr>
          </a:p>
        </p:txBody>
      </p:sp>
      <p:pic>
        <p:nvPicPr>
          <p:cNvPr id="4" name="Picture 9" descr="C:\Users\fl711alay\AppData\Local\Microsoft\Windows\Temporary Internet Files\Content.IE5\FV92OE2M\911[2].jpg">
            <a:extLst>
              <a:ext uri="{FF2B5EF4-FFF2-40B4-BE49-F238E27FC236}">
                <a16:creationId xmlns:a16="http://schemas.microsoft.com/office/drawing/2014/main" id="{804D0834-80B4-4EAB-A3C9-9EA5207706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600" y="4648200"/>
            <a:ext cx="2514600" cy="1152832"/>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77200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a:xfrm>
            <a:off x="457200" y="277813"/>
            <a:ext cx="8229600" cy="636587"/>
          </a:xfrm>
        </p:spPr>
        <p:txBody>
          <a:bodyPr>
            <a:noAutofit/>
          </a:bodyPr>
          <a:lstStyle/>
          <a:p>
            <a:pPr algn="ctr" eaLnBrk="1" hangingPunct="1">
              <a:defRPr/>
            </a:pPr>
            <a:r>
              <a:rPr lang="en-US" dirty="0" err="1">
                <a:latin typeface="Google Sans"/>
              </a:rPr>
              <a:t>Vagus</a:t>
            </a:r>
            <a:r>
              <a:rPr lang="en-US" dirty="0">
                <a:latin typeface="Google Sans"/>
              </a:rPr>
              <a:t> Nerve Stimulator (VNS)</a:t>
            </a:r>
          </a:p>
        </p:txBody>
      </p:sp>
      <p:sp>
        <p:nvSpPr>
          <p:cNvPr id="121859" name="Rectangle 3"/>
          <p:cNvSpPr>
            <a:spLocks noGrp="1" noChangeArrowheads="1"/>
          </p:cNvSpPr>
          <p:nvPr>
            <p:ph type="body" sz="half" idx="2"/>
          </p:nvPr>
        </p:nvSpPr>
        <p:spPr>
          <a:xfrm>
            <a:off x="457200" y="1066800"/>
            <a:ext cx="8534400" cy="5562600"/>
          </a:xfrm>
        </p:spPr>
        <p:txBody>
          <a:bodyPr>
            <a:normAutofit/>
          </a:bodyPr>
          <a:lstStyle/>
          <a:p>
            <a:pPr marL="182880" lvl="0" indent="-182880" defTabSz="914400">
              <a:spcBef>
                <a:spcPct val="20000"/>
              </a:spcBef>
              <a:buClr>
                <a:srgbClr val="93A299"/>
              </a:buClr>
              <a:buSzPct val="85000"/>
              <a:buFont typeface="Arial" pitchFamily="34" charset="0"/>
              <a:buChar char="•"/>
            </a:pPr>
            <a:r>
              <a:rPr lang="en-US" sz="2000" dirty="0">
                <a:solidFill>
                  <a:srgbClr val="292934"/>
                </a:solidFill>
                <a:latin typeface="Arial"/>
              </a:rPr>
              <a:t>Used to primarily treat partial seizures when medication is not effective</a:t>
            </a:r>
          </a:p>
          <a:p>
            <a:pPr marL="182880" lvl="0" indent="-182880" defTabSz="914400">
              <a:spcBef>
                <a:spcPct val="20000"/>
              </a:spcBef>
              <a:buClr>
                <a:srgbClr val="93A299"/>
              </a:buClr>
              <a:buSzPct val="85000"/>
              <a:buFont typeface="Arial" pitchFamily="34" charset="0"/>
              <a:buChar char="•"/>
            </a:pPr>
            <a:r>
              <a:rPr lang="en-US" sz="2000" dirty="0">
                <a:solidFill>
                  <a:srgbClr val="292934"/>
                </a:solidFill>
                <a:latin typeface="Arial"/>
              </a:rPr>
              <a:t>Device implanted just under the skin usually in the chest with wires that attach to the </a:t>
            </a:r>
            <a:r>
              <a:rPr lang="en-US" sz="2000" dirty="0" err="1">
                <a:solidFill>
                  <a:srgbClr val="292934"/>
                </a:solidFill>
                <a:latin typeface="Arial"/>
              </a:rPr>
              <a:t>vagus</a:t>
            </a:r>
            <a:r>
              <a:rPr lang="en-US" sz="2000" dirty="0">
                <a:solidFill>
                  <a:srgbClr val="292934"/>
                </a:solidFill>
                <a:latin typeface="Arial"/>
              </a:rPr>
              <a:t> nerve in the neck</a:t>
            </a:r>
          </a:p>
          <a:p>
            <a:pPr marL="182880" lvl="0" indent="-182880" defTabSz="914400">
              <a:spcBef>
                <a:spcPct val="20000"/>
              </a:spcBef>
              <a:buClr>
                <a:srgbClr val="93A299"/>
              </a:buClr>
              <a:buSzPct val="85000"/>
              <a:buFont typeface="Arial" pitchFamily="34" charset="0"/>
              <a:buChar char="•"/>
            </a:pPr>
            <a:r>
              <a:rPr lang="en-US" sz="2000" dirty="0">
                <a:solidFill>
                  <a:srgbClr val="292934"/>
                </a:solidFill>
                <a:latin typeface="Arial"/>
              </a:rPr>
              <a:t>Delivers intermittent electrical stimulation to the </a:t>
            </a:r>
            <a:r>
              <a:rPr lang="en-US" sz="2000" dirty="0" err="1">
                <a:solidFill>
                  <a:srgbClr val="292934"/>
                </a:solidFill>
                <a:latin typeface="Arial"/>
              </a:rPr>
              <a:t>vagus</a:t>
            </a:r>
            <a:r>
              <a:rPr lang="en-US" sz="2000" dirty="0">
                <a:solidFill>
                  <a:srgbClr val="292934"/>
                </a:solidFill>
                <a:latin typeface="Arial"/>
              </a:rPr>
              <a:t> nerve in the neck that relays impulses to widespread areas of the brain</a:t>
            </a:r>
          </a:p>
          <a:p>
            <a:pPr marL="182880" lvl="0" indent="-182880" defTabSz="914400">
              <a:spcBef>
                <a:spcPct val="20000"/>
              </a:spcBef>
              <a:buClr>
                <a:srgbClr val="93A299"/>
              </a:buClr>
              <a:buSzPct val="85000"/>
              <a:buFont typeface="Arial" pitchFamily="34" charset="0"/>
              <a:buChar char="•"/>
            </a:pPr>
            <a:r>
              <a:rPr lang="en-US" sz="2000" dirty="0">
                <a:solidFill>
                  <a:srgbClr val="292934"/>
                </a:solidFill>
                <a:latin typeface="Arial"/>
              </a:rPr>
              <a:t>Use of special magnet to activate the device, may help prevent or reduce the severity of an oncoming seizure</a:t>
            </a:r>
          </a:p>
          <a:p>
            <a:pPr marL="182880" lvl="0" indent="-182880" defTabSz="914400">
              <a:spcBef>
                <a:spcPct val="20000"/>
              </a:spcBef>
              <a:buClr>
                <a:srgbClr val="93A299"/>
              </a:buClr>
              <a:buSzPct val="85000"/>
              <a:buFont typeface="Arial" pitchFamily="34" charset="0"/>
              <a:buChar char="•"/>
            </a:pPr>
            <a:r>
              <a:rPr lang="en-US" sz="2000" dirty="0">
                <a:solidFill>
                  <a:srgbClr val="292934"/>
                </a:solidFill>
                <a:latin typeface="Arial"/>
              </a:rPr>
              <a:t>May still require anti-seizure medication</a:t>
            </a:r>
          </a:p>
          <a:p>
            <a:pPr>
              <a:defRPr/>
            </a:pPr>
            <a:endParaRPr lang="en-US" sz="2400" dirty="0">
              <a:latin typeface="Google Sans"/>
            </a:endParaRPr>
          </a:p>
        </p:txBody>
      </p:sp>
      <p:pic>
        <p:nvPicPr>
          <p:cNvPr id="5" name="Content Placeholder 4">
            <a:extLst>
              <a:ext uri="{FF2B5EF4-FFF2-40B4-BE49-F238E27FC236}">
                <a16:creationId xmlns:a16="http://schemas.microsoft.com/office/drawing/2014/main" id="{6B134E4B-CFE6-4F65-84BB-8C51148B40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5000" y="3124200"/>
            <a:ext cx="3581400" cy="3962400"/>
          </a:xfrm>
          <a:prstGeom prst="rect">
            <a:avLst/>
          </a:prstGeom>
        </p:spPr>
      </p:pic>
    </p:spTree>
    <p:extLst>
      <p:ext uri="{BB962C8B-B14F-4D97-AF65-F5344CB8AC3E}">
        <p14:creationId xmlns:p14="http://schemas.microsoft.com/office/powerpoint/2010/main" val="10777999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a:xfrm>
            <a:off x="457200" y="277813"/>
            <a:ext cx="8229600" cy="636587"/>
          </a:xfrm>
        </p:spPr>
        <p:txBody>
          <a:bodyPr>
            <a:noAutofit/>
          </a:bodyPr>
          <a:lstStyle/>
          <a:p>
            <a:pPr algn="ctr" eaLnBrk="1" hangingPunct="1">
              <a:defRPr/>
            </a:pPr>
            <a:r>
              <a:rPr lang="en-US" dirty="0">
                <a:latin typeface="Google Sans"/>
              </a:rPr>
              <a:t>USING A VAGAL NERVE STIMULATOR</a:t>
            </a:r>
          </a:p>
        </p:txBody>
      </p:sp>
      <p:sp>
        <p:nvSpPr>
          <p:cNvPr id="121859" name="Rectangle 3"/>
          <p:cNvSpPr>
            <a:spLocks noGrp="1" noChangeArrowheads="1"/>
          </p:cNvSpPr>
          <p:nvPr>
            <p:ph type="body" sz="half" idx="2"/>
          </p:nvPr>
        </p:nvSpPr>
        <p:spPr>
          <a:xfrm>
            <a:off x="457200" y="1066800"/>
            <a:ext cx="8534400" cy="5562600"/>
          </a:xfrm>
        </p:spPr>
        <p:txBody>
          <a:bodyPr>
            <a:normAutofit/>
          </a:bodyPr>
          <a:lstStyle/>
          <a:p>
            <a:r>
              <a:rPr lang="en-US" dirty="0">
                <a:latin typeface="Google Sans"/>
              </a:rPr>
              <a:t>Can be used any time during seizure, most likely to work at the beginning of a seizure.</a:t>
            </a:r>
          </a:p>
          <a:p>
            <a:r>
              <a:rPr lang="en-US" dirty="0">
                <a:latin typeface="Google Sans"/>
              </a:rPr>
              <a:t>Often used when student feels a sense or warning that seizure may be coming.</a:t>
            </a:r>
          </a:p>
          <a:p>
            <a:r>
              <a:rPr lang="en-US" dirty="0">
                <a:latin typeface="Google Sans"/>
              </a:rPr>
              <a:t>Can be used by person with seizures or by another person.</a:t>
            </a:r>
          </a:p>
          <a:p>
            <a:r>
              <a:rPr lang="en-US" dirty="0">
                <a:latin typeface="Google Sans"/>
              </a:rPr>
              <a:t>Keep magnet at least 10 inches from anything affected by strong magnet fields.</a:t>
            </a:r>
          </a:p>
          <a:p>
            <a:r>
              <a:rPr lang="en-US" dirty="0">
                <a:latin typeface="Google Sans"/>
              </a:rPr>
              <a:t>Swipe magnet across the generator that is under the skin (usually on the left side of the chest) for one second.</a:t>
            </a:r>
          </a:p>
          <a:p>
            <a:r>
              <a:rPr lang="en-US" dirty="0">
                <a:latin typeface="Google Sans"/>
              </a:rPr>
              <a:t>Wait 1 to 2 minutes and if seizure is still going on, swipe the magnet again.</a:t>
            </a:r>
          </a:p>
          <a:p>
            <a:r>
              <a:rPr lang="en-US" dirty="0">
                <a:latin typeface="Google Sans"/>
              </a:rPr>
              <a:t>Don’t hold magnet over generator. Will turn it off after six seconds.</a:t>
            </a:r>
          </a:p>
          <a:p>
            <a:r>
              <a:rPr lang="en-US" dirty="0">
                <a:latin typeface="Google Sans"/>
              </a:rPr>
              <a:t>Must have Physician orders and student specific training</a:t>
            </a:r>
          </a:p>
          <a:p>
            <a:pPr marL="0" indent="0">
              <a:buNone/>
            </a:pPr>
            <a:endParaRPr lang="en-US" sz="2400" dirty="0">
              <a:latin typeface="Google Sans"/>
            </a:endParaRPr>
          </a:p>
        </p:txBody>
      </p:sp>
      <p:pic>
        <p:nvPicPr>
          <p:cNvPr id="6" name="Content Placeholder 5" descr="A black rectangular object with a red symbol on it&#10;&#10;Description automatically generated">
            <a:extLst>
              <a:ext uri="{FF2B5EF4-FFF2-40B4-BE49-F238E27FC236}">
                <a16:creationId xmlns:a16="http://schemas.microsoft.com/office/drawing/2014/main" id="{E21FF0D1-977B-4FF6-B1A3-D9A9A9E4029A}"/>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762750" y="4300283"/>
            <a:ext cx="2228850" cy="2279904"/>
          </a:xfrm>
          <a:prstGeom prst="rect">
            <a:avLst/>
          </a:prstGeom>
        </p:spPr>
      </p:pic>
    </p:spTree>
    <p:extLst>
      <p:ext uri="{BB962C8B-B14F-4D97-AF65-F5344CB8AC3E}">
        <p14:creationId xmlns:p14="http://schemas.microsoft.com/office/powerpoint/2010/main" val="23492096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a:xfrm>
            <a:off x="457200" y="277813"/>
            <a:ext cx="8229600" cy="636587"/>
          </a:xfrm>
        </p:spPr>
        <p:txBody>
          <a:bodyPr>
            <a:noAutofit/>
          </a:bodyPr>
          <a:lstStyle/>
          <a:p>
            <a:pPr algn="ctr" eaLnBrk="1" hangingPunct="1">
              <a:defRPr/>
            </a:pPr>
            <a:r>
              <a:rPr lang="en-US" dirty="0">
                <a:latin typeface="Google Sans"/>
              </a:rPr>
              <a:t>EMERGENCY MEDICATIONS</a:t>
            </a:r>
          </a:p>
        </p:txBody>
      </p:sp>
      <p:sp>
        <p:nvSpPr>
          <p:cNvPr id="121859" name="Rectangle 3"/>
          <p:cNvSpPr>
            <a:spLocks noGrp="1" noChangeArrowheads="1"/>
          </p:cNvSpPr>
          <p:nvPr>
            <p:ph type="body" sz="half" idx="2"/>
          </p:nvPr>
        </p:nvSpPr>
        <p:spPr>
          <a:xfrm>
            <a:off x="457200" y="1066800"/>
            <a:ext cx="8534400" cy="5562600"/>
          </a:xfrm>
        </p:spPr>
        <p:txBody>
          <a:bodyPr>
            <a:normAutofit/>
          </a:bodyPr>
          <a:lstStyle/>
          <a:p>
            <a:r>
              <a:rPr lang="en-US" sz="2400" dirty="0">
                <a:latin typeface="Google Sans"/>
              </a:rPr>
              <a:t>Medication can come in rectal and inhalant form.</a:t>
            </a:r>
          </a:p>
          <a:p>
            <a:pPr lvl="1"/>
            <a:r>
              <a:rPr lang="en-US" sz="2200" dirty="0" err="1">
                <a:latin typeface="Google Sans"/>
              </a:rPr>
              <a:t>Diastat</a:t>
            </a:r>
            <a:endParaRPr lang="en-US" sz="2200" dirty="0">
              <a:latin typeface="Google Sans"/>
            </a:endParaRPr>
          </a:p>
          <a:p>
            <a:pPr lvl="1"/>
            <a:r>
              <a:rPr lang="en-US" sz="2200" dirty="0" err="1">
                <a:latin typeface="Google Sans"/>
              </a:rPr>
              <a:t>Nayzilam</a:t>
            </a:r>
            <a:endParaRPr lang="en-US" sz="2200" dirty="0">
              <a:latin typeface="Google Sans"/>
            </a:endParaRPr>
          </a:p>
          <a:p>
            <a:pPr lvl="1"/>
            <a:r>
              <a:rPr lang="en-US" sz="2200" dirty="0" err="1">
                <a:latin typeface="Google Sans"/>
              </a:rPr>
              <a:t>Valtoco</a:t>
            </a:r>
            <a:endParaRPr lang="en-US" sz="2200" dirty="0">
              <a:latin typeface="Google Sans"/>
            </a:endParaRPr>
          </a:p>
          <a:p>
            <a:pPr lvl="1"/>
            <a:endParaRPr lang="en-US" sz="2200" dirty="0">
              <a:latin typeface="Google Sans"/>
            </a:endParaRPr>
          </a:p>
          <a:p>
            <a:pPr marL="457200" lvl="1" indent="0">
              <a:buNone/>
            </a:pPr>
            <a:r>
              <a:rPr lang="en-US" sz="2200" dirty="0">
                <a:latin typeface="Google Sans"/>
              </a:rPr>
              <a:t>You must have student specific training by the RN supervisor in order to administer these medications.</a:t>
            </a:r>
          </a:p>
          <a:p>
            <a:pPr marL="457200" lvl="1" indent="0">
              <a:buNone/>
            </a:pPr>
            <a:r>
              <a:rPr lang="en-US" sz="2200" dirty="0">
                <a:latin typeface="Google Sans"/>
              </a:rPr>
              <a:t>If student does not have emergency medication in the clinic and has a known seizure disorder, 911 will be called at the 5 minute mark.</a:t>
            </a:r>
          </a:p>
          <a:p>
            <a:pPr marL="457200" lvl="1" indent="0">
              <a:buNone/>
            </a:pPr>
            <a:r>
              <a:rPr lang="en-US" sz="2200" dirty="0">
                <a:latin typeface="Google Sans"/>
              </a:rPr>
              <a:t>Call 911 immediately after administering medication.</a:t>
            </a:r>
          </a:p>
          <a:p>
            <a:pPr marL="457200" lvl="1" indent="0">
              <a:buNone/>
            </a:pPr>
            <a:endParaRPr lang="en-US" sz="2200" dirty="0">
              <a:latin typeface="Google Sans"/>
            </a:endParaRPr>
          </a:p>
          <a:p>
            <a:pPr marL="457200" lvl="1" indent="0">
              <a:buNone/>
            </a:pPr>
            <a:endParaRPr lang="en-US" sz="2200" dirty="0">
              <a:latin typeface="Google Sans"/>
            </a:endParaRPr>
          </a:p>
          <a:p>
            <a:pPr marL="457200" lvl="1" indent="0">
              <a:buNone/>
            </a:pPr>
            <a:endParaRPr lang="en-US" sz="2200" dirty="0">
              <a:latin typeface="Google Sans"/>
            </a:endParaRPr>
          </a:p>
        </p:txBody>
      </p:sp>
      <p:pic>
        <p:nvPicPr>
          <p:cNvPr id="5" name="Picture 9" descr="C:\Users\fl711alay\AppData\Local\Microsoft\Windows\Temporary Internet Files\Content.IE5\FV92OE2M\911[2].jpg">
            <a:extLst>
              <a:ext uri="{FF2B5EF4-FFF2-40B4-BE49-F238E27FC236}">
                <a16:creationId xmlns:a16="http://schemas.microsoft.com/office/drawing/2014/main" id="{E7F9B0A6-EADA-4A5B-AF7D-0F7C0EFA6F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5334000"/>
            <a:ext cx="2514600" cy="990600"/>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9184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a:xfrm>
            <a:off x="457200" y="277813"/>
            <a:ext cx="8229600" cy="636587"/>
          </a:xfrm>
        </p:spPr>
        <p:txBody>
          <a:bodyPr>
            <a:noAutofit/>
          </a:bodyPr>
          <a:lstStyle/>
          <a:p>
            <a:pPr algn="ctr" eaLnBrk="1" hangingPunct="1">
              <a:defRPr/>
            </a:pPr>
            <a:r>
              <a:rPr lang="en-US" dirty="0">
                <a:latin typeface="Google Sans"/>
              </a:rPr>
              <a:t>Seizure Training</a:t>
            </a:r>
          </a:p>
        </p:txBody>
      </p:sp>
      <p:sp>
        <p:nvSpPr>
          <p:cNvPr id="121859" name="Rectangle 3"/>
          <p:cNvSpPr>
            <a:spLocks noGrp="1" noChangeArrowheads="1"/>
          </p:cNvSpPr>
          <p:nvPr>
            <p:ph type="body" sz="half" idx="2"/>
          </p:nvPr>
        </p:nvSpPr>
        <p:spPr>
          <a:xfrm>
            <a:off x="457200" y="1066800"/>
            <a:ext cx="8534400" cy="5562600"/>
          </a:xfrm>
        </p:spPr>
        <p:txBody>
          <a:bodyPr>
            <a:normAutofit/>
          </a:bodyPr>
          <a:lstStyle/>
          <a:p>
            <a:pPr marL="457200" lvl="1" indent="0">
              <a:buNone/>
            </a:pPr>
            <a:endParaRPr lang="en-US" sz="2200" dirty="0">
              <a:solidFill>
                <a:schemeClr val="tx1"/>
              </a:solidFill>
              <a:latin typeface="Google Sans"/>
              <a:hlinkClick r:id="rId3">
                <a:extLst>
                  <a:ext uri="{A12FA001-AC4F-418D-AE19-62706E023703}">
                    <ahyp:hlinkClr xmlns:ahyp="http://schemas.microsoft.com/office/drawing/2018/hyperlinkcolor" val="tx"/>
                  </a:ext>
                </a:extLst>
              </a:hlinkClick>
            </a:endParaRPr>
          </a:p>
          <a:p>
            <a:pPr marL="0" lvl="0" indent="0">
              <a:buClr>
                <a:srgbClr val="A53010"/>
              </a:buClr>
              <a:buNone/>
              <a:defRPr/>
            </a:pPr>
            <a:r>
              <a:rPr lang="en-US" sz="1400" dirty="0">
                <a:solidFill>
                  <a:prstClr val="black">
                    <a:lumMod val="75000"/>
                    <a:lumOff val="25000"/>
                  </a:prstClr>
                </a:solidFill>
                <a:latin typeface="Google Sans"/>
              </a:rPr>
              <a:t>All staff whose duties involve regular contact with </a:t>
            </a:r>
          </a:p>
          <a:p>
            <a:pPr marL="0" lvl="0" indent="0">
              <a:buClr>
                <a:srgbClr val="A53010"/>
              </a:buClr>
              <a:buNone/>
              <a:defRPr/>
            </a:pPr>
            <a:r>
              <a:rPr lang="en-US" sz="2800" dirty="0">
                <a:solidFill>
                  <a:prstClr val="black">
                    <a:lumMod val="75000"/>
                    <a:lumOff val="25000"/>
                  </a:prstClr>
                </a:solidFill>
                <a:latin typeface="Google Sans"/>
              </a:rPr>
              <a:t>Click on the link below to complete required training</a:t>
            </a:r>
            <a:endParaRPr lang="en-US" sz="2200" dirty="0">
              <a:latin typeface="Google Sans"/>
              <a:hlinkClick r:id="rId3"/>
            </a:endParaRPr>
          </a:p>
          <a:p>
            <a:pPr marL="457200" lvl="1" indent="0" algn="ctr">
              <a:buNone/>
            </a:pPr>
            <a:r>
              <a:rPr lang="en-US" sz="3200" dirty="0">
                <a:latin typeface="Google Sans"/>
                <a:hlinkClick r:id="rId3"/>
              </a:rPr>
              <a:t>Seizure Training</a:t>
            </a:r>
            <a:endParaRPr lang="en-US" sz="3200" dirty="0">
              <a:latin typeface="Google Sans"/>
            </a:endParaRPr>
          </a:p>
          <a:p>
            <a:pPr lvl="0">
              <a:buClr>
                <a:srgbClr val="A53010"/>
              </a:buClr>
              <a:defRPr/>
            </a:pPr>
            <a:r>
              <a:rPr lang="en-US" sz="2800" dirty="0">
                <a:solidFill>
                  <a:prstClr val="black">
                    <a:lumMod val="75000"/>
                    <a:lumOff val="25000"/>
                  </a:prstClr>
                </a:solidFill>
                <a:latin typeface="Google Sans"/>
              </a:rPr>
              <a:t>After completion, turn your certificate into the School Health Clinic</a:t>
            </a:r>
          </a:p>
          <a:p>
            <a:pPr lvl="0">
              <a:buClr>
                <a:srgbClr val="A53010"/>
              </a:buClr>
              <a:defRPr/>
            </a:pPr>
            <a:r>
              <a:rPr lang="en-US" sz="2800" dirty="0">
                <a:solidFill>
                  <a:prstClr val="black">
                    <a:lumMod val="75000"/>
                    <a:lumOff val="25000"/>
                  </a:prstClr>
                </a:solidFill>
                <a:latin typeface="Google Sans"/>
              </a:rPr>
              <a:t>Contact the RN supervisor and request Emergency Medication student-specific training.</a:t>
            </a:r>
          </a:p>
          <a:p>
            <a:pPr marL="457200" lvl="1" indent="0">
              <a:buNone/>
            </a:pPr>
            <a:endParaRPr lang="en-US" sz="3200" dirty="0">
              <a:latin typeface="Google Sans"/>
            </a:endParaRPr>
          </a:p>
          <a:p>
            <a:pPr marL="457200" lvl="1" indent="0">
              <a:buNone/>
            </a:pPr>
            <a:endParaRPr lang="en-US" sz="2200" dirty="0">
              <a:latin typeface="Google Sans"/>
            </a:endParaRPr>
          </a:p>
        </p:txBody>
      </p:sp>
    </p:spTree>
    <p:extLst>
      <p:ext uri="{BB962C8B-B14F-4D97-AF65-F5344CB8AC3E}">
        <p14:creationId xmlns:p14="http://schemas.microsoft.com/office/powerpoint/2010/main" val="18659554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9" name="Rectangle 3"/>
          <p:cNvSpPr>
            <a:spLocks noGrp="1" noChangeArrowheads="1"/>
          </p:cNvSpPr>
          <p:nvPr>
            <p:ph type="body" sz="half" idx="2"/>
          </p:nvPr>
        </p:nvSpPr>
        <p:spPr>
          <a:xfrm>
            <a:off x="381000" y="76200"/>
            <a:ext cx="8534400" cy="5680535"/>
          </a:xfrm>
        </p:spPr>
        <p:txBody>
          <a:bodyPr>
            <a:normAutofit/>
          </a:bodyPr>
          <a:lstStyle/>
          <a:p>
            <a:pPr marL="457200" lvl="1" indent="0" algn="ctr">
              <a:buNone/>
            </a:pPr>
            <a:r>
              <a:rPr lang="en-US" sz="5400" dirty="0">
                <a:latin typeface="Google Sans"/>
              </a:rPr>
              <a:t>What is Asthma?</a:t>
            </a:r>
          </a:p>
          <a:p>
            <a:pPr marL="457200" lvl="1" indent="0" algn="ctr">
              <a:buNone/>
            </a:pPr>
            <a:r>
              <a:rPr lang="en-US" sz="1800" dirty="0">
                <a:latin typeface="Google Sans"/>
                <a:hlinkClick r:id="rId3"/>
              </a:rPr>
              <a:t>Click Link to Learn More about Asthma</a:t>
            </a:r>
            <a:endParaRPr lang="en-US" sz="1800" dirty="0">
              <a:latin typeface="Google Sans"/>
            </a:endParaRPr>
          </a:p>
          <a:p>
            <a:pPr marL="457200" lvl="1" indent="0" algn="ctr">
              <a:buNone/>
            </a:pPr>
            <a:endParaRPr lang="en-US" sz="1800" dirty="0">
              <a:latin typeface="Google Sans"/>
            </a:endParaRPr>
          </a:p>
          <a:p>
            <a:pPr lvl="1"/>
            <a:r>
              <a:rPr lang="en-US" sz="2800" dirty="0">
                <a:latin typeface="Google Sans"/>
              </a:rPr>
              <a:t>All students with Asthma need to have a Health Care Plan/Emergency Action Plan</a:t>
            </a:r>
          </a:p>
          <a:p>
            <a:pPr lvl="1"/>
            <a:r>
              <a:rPr lang="en-US" sz="2800" dirty="0">
                <a:latin typeface="Google Sans"/>
              </a:rPr>
              <a:t>Ensure the inhaler and spacer are easily accessible</a:t>
            </a:r>
          </a:p>
          <a:p>
            <a:pPr lvl="1"/>
            <a:r>
              <a:rPr lang="en-US" sz="2800" dirty="0">
                <a:latin typeface="Google Sans"/>
              </a:rPr>
              <a:t>Do you understand the label instructions?</a:t>
            </a:r>
          </a:p>
          <a:p>
            <a:pPr lvl="1"/>
            <a:r>
              <a:rPr lang="en-US" sz="2800" dirty="0">
                <a:latin typeface="Google Sans"/>
              </a:rPr>
              <a:t>Does the student have a spacer?</a:t>
            </a:r>
          </a:p>
          <a:p>
            <a:pPr marL="457200" lvl="1" indent="0">
              <a:buNone/>
            </a:pPr>
            <a:r>
              <a:rPr lang="en-US" sz="2800" dirty="0">
                <a:latin typeface="Google Sans"/>
              </a:rPr>
              <a:t> </a:t>
            </a:r>
          </a:p>
          <a:p>
            <a:pPr marL="457200" lvl="1" indent="0">
              <a:buNone/>
            </a:pPr>
            <a:endParaRPr lang="en-US" sz="2800" dirty="0">
              <a:latin typeface="Google Sans"/>
            </a:endParaRPr>
          </a:p>
        </p:txBody>
      </p:sp>
    </p:spTree>
    <p:extLst>
      <p:ext uri="{BB962C8B-B14F-4D97-AF65-F5344CB8AC3E}">
        <p14:creationId xmlns:p14="http://schemas.microsoft.com/office/powerpoint/2010/main" val="27086773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9" name="Rectangle 3"/>
          <p:cNvSpPr>
            <a:spLocks noGrp="1" noChangeArrowheads="1"/>
          </p:cNvSpPr>
          <p:nvPr>
            <p:ph type="body" sz="half" idx="2"/>
          </p:nvPr>
        </p:nvSpPr>
        <p:spPr>
          <a:xfrm>
            <a:off x="0" y="76201"/>
            <a:ext cx="9144000" cy="6518734"/>
          </a:xfrm>
        </p:spPr>
        <p:txBody>
          <a:bodyPr>
            <a:normAutofit/>
          </a:bodyPr>
          <a:lstStyle/>
          <a:p>
            <a:pPr defTabSz="914400">
              <a:lnSpc>
                <a:spcPct val="90000"/>
              </a:lnSpc>
              <a:buClrTx/>
              <a:buFont typeface="Arial" panose="020B0604020202020204" pitchFamily="34" charset="0"/>
              <a:buChar char="•"/>
            </a:pPr>
            <a:endParaRPr lang="en-US" sz="3600" dirty="0">
              <a:latin typeface="Google Sans"/>
            </a:endParaRPr>
          </a:p>
          <a:p>
            <a:pPr marL="457200" lvl="1" indent="0">
              <a:buNone/>
            </a:pPr>
            <a:endParaRPr lang="en-US" sz="2200" dirty="0">
              <a:latin typeface="Google Sans"/>
            </a:endParaRPr>
          </a:p>
        </p:txBody>
      </p:sp>
      <p:pic>
        <p:nvPicPr>
          <p:cNvPr id="2" name="Picture 1">
            <a:extLst>
              <a:ext uri="{FF2B5EF4-FFF2-40B4-BE49-F238E27FC236}">
                <a16:creationId xmlns:a16="http://schemas.microsoft.com/office/drawing/2014/main" id="{F5D17202-BB63-47AA-B725-CAC0955685DE}"/>
              </a:ext>
            </a:extLst>
          </p:cNvPr>
          <p:cNvPicPr>
            <a:picLocks noChangeAspect="1"/>
          </p:cNvPicPr>
          <p:nvPr/>
        </p:nvPicPr>
        <p:blipFill>
          <a:blip r:embed="rId3"/>
          <a:stretch>
            <a:fillRect/>
          </a:stretch>
        </p:blipFill>
        <p:spPr>
          <a:xfrm>
            <a:off x="1676400" y="0"/>
            <a:ext cx="6324600" cy="6858000"/>
          </a:xfrm>
          <a:prstGeom prst="rect">
            <a:avLst/>
          </a:prstGeom>
        </p:spPr>
      </p:pic>
    </p:spTree>
    <p:extLst>
      <p:ext uri="{BB962C8B-B14F-4D97-AF65-F5344CB8AC3E}">
        <p14:creationId xmlns:p14="http://schemas.microsoft.com/office/powerpoint/2010/main" val="28455860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455614" y="228601"/>
            <a:ext cx="8154986" cy="685799"/>
          </a:xfrm>
        </p:spPr>
        <p:txBody>
          <a:bodyPr>
            <a:normAutofit fontScale="90000"/>
          </a:bodyPr>
          <a:lstStyle/>
          <a:p>
            <a:pPr algn="ctr">
              <a:defRPr/>
            </a:pPr>
            <a:r>
              <a:rPr lang="en-US" sz="4000" b="1" dirty="0"/>
              <a:t>Completion </a:t>
            </a:r>
            <a:br>
              <a:rPr lang="en-US" sz="2200" dirty="0"/>
            </a:br>
            <a:br>
              <a:rPr lang="en-US" sz="2200" dirty="0"/>
            </a:br>
            <a:br>
              <a:rPr lang="en-US" sz="4000" dirty="0"/>
            </a:br>
            <a:br>
              <a:rPr lang="en-US" sz="2400" dirty="0">
                <a:solidFill>
                  <a:srgbClr val="FFFF00"/>
                </a:solidFill>
                <a:latin typeface="Tahoma" pitchFamily="34" charset="0"/>
              </a:rPr>
            </a:br>
            <a:endParaRPr lang="en-US" sz="2400" dirty="0"/>
          </a:p>
        </p:txBody>
      </p:sp>
      <p:sp>
        <p:nvSpPr>
          <p:cNvPr id="154628" name="Rectangle 4"/>
          <p:cNvSpPr>
            <a:spLocks noGrp="1" noChangeArrowheads="1"/>
          </p:cNvSpPr>
          <p:nvPr>
            <p:ph type="body" sz="half" idx="2"/>
          </p:nvPr>
        </p:nvSpPr>
        <p:spPr>
          <a:xfrm>
            <a:off x="609600" y="1295400"/>
            <a:ext cx="7924800" cy="5257800"/>
          </a:xfrm>
        </p:spPr>
        <p:txBody>
          <a:bodyPr>
            <a:normAutofit/>
          </a:bodyPr>
          <a:lstStyle/>
          <a:p>
            <a:pPr marL="0" indent="0">
              <a:buNone/>
              <a:defRPr/>
            </a:pPr>
            <a:endParaRPr lang="en-US" sz="1050" dirty="0"/>
          </a:p>
          <a:p>
            <a:pPr eaLnBrk="1" hangingPunct="1">
              <a:defRPr/>
            </a:pPr>
            <a:endParaRPr lang="en-US" sz="2400" dirty="0"/>
          </a:p>
          <a:p>
            <a:pPr eaLnBrk="1" hangingPunct="1">
              <a:defRPr/>
            </a:pPr>
            <a:endParaRPr lang="en-US" sz="2000" dirty="0"/>
          </a:p>
        </p:txBody>
      </p:sp>
      <p:sp>
        <p:nvSpPr>
          <p:cNvPr id="2" name="Rectangle 1">
            <a:extLst>
              <a:ext uri="{FF2B5EF4-FFF2-40B4-BE49-F238E27FC236}">
                <a16:creationId xmlns:a16="http://schemas.microsoft.com/office/drawing/2014/main" id="{068E4E62-F9B7-43C1-8CE8-6EFCE14D8ED5}"/>
              </a:ext>
            </a:extLst>
          </p:cNvPr>
          <p:cNvSpPr/>
          <p:nvPr/>
        </p:nvSpPr>
        <p:spPr>
          <a:xfrm>
            <a:off x="838200" y="1059121"/>
            <a:ext cx="7543800" cy="4524315"/>
          </a:xfrm>
          <a:prstGeom prst="rect">
            <a:avLst/>
          </a:prstGeom>
        </p:spPr>
        <p:txBody>
          <a:bodyPr wrap="square">
            <a:spAutoFit/>
          </a:bodyPr>
          <a:lstStyle/>
          <a:p>
            <a:pPr algn="ctr">
              <a:defRPr/>
            </a:pPr>
            <a:r>
              <a:rPr lang="en-US" sz="2400" b="1" dirty="0"/>
              <a:t>ECSD Staff:</a:t>
            </a:r>
          </a:p>
          <a:p>
            <a:pPr marL="609600" indent="-609600">
              <a:buFont typeface="Arial" charset="0"/>
              <a:buAutoNum type="arabicPeriod"/>
              <a:defRPr/>
            </a:pPr>
            <a:r>
              <a:rPr lang="en-US" sz="2400" dirty="0"/>
              <a:t>Review this module.</a:t>
            </a:r>
          </a:p>
          <a:p>
            <a:pPr marL="609600" indent="-609600">
              <a:buFont typeface="Arial" charset="0"/>
              <a:buAutoNum type="arabicPeriod"/>
              <a:defRPr/>
            </a:pPr>
            <a:r>
              <a:rPr lang="en-US" sz="2400" dirty="0"/>
              <a:t>Click link below to access test.</a:t>
            </a:r>
          </a:p>
          <a:p>
            <a:pPr algn="ctr">
              <a:defRPr/>
            </a:pPr>
            <a:r>
              <a:rPr lang="en-US" sz="2400" dirty="0"/>
              <a:t>   </a:t>
            </a:r>
            <a:r>
              <a:rPr lang="en-US" sz="2400" dirty="0">
                <a:hlinkClick r:id="rId3" action="ppaction://hlinkfile"/>
              </a:rPr>
              <a:t>Medication Training Post Test</a:t>
            </a:r>
            <a:endParaRPr lang="en-US" dirty="0"/>
          </a:p>
          <a:p>
            <a:pPr marL="609600" indent="-609600">
              <a:buFont typeface="Arial" charset="0"/>
              <a:buAutoNum type="arabicPeriod"/>
              <a:defRPr/>
            </a:pPr>
            <a:r>
              <a:rPr lang="en-US" sz="2400" dirty="0"/>
              <a:t>Print and complete the test.</a:t>
            </a:r>
          </a:p>
          <a:p>
            <a:pPr marL="609600" indent="-609600">
              <a:buFont typeface="Arial" charset="0"/>
              <a:buAutoNum type="arabicPeriod"/>
              <a:defRPr/>
            </a:pPr>
            <a:r>
              <a:rPr lang="en-US" sz="2400" dirty="0"/>
              <a:t>Contact RN supervisor to review test results and complete student-specific training. </a:t>
            </a:r>
          </a:p>
          <a:p>
            <a:pPr marL="609600" indent="-609600">
              <a:buFont typeface="Arial" charset="0"/>
              <a:buAutoNum type="arabicPeriod"/>
              <a:defRPr/>
            </a:pPr>
            <a:r>
              <a:rPr lang="en-US" sz="2400" dirty="0"/>
              <a:t>Store documentation in Student Specific Training book.</a:t>
            </a:r>
          </a:p>
          <a:p>
            <a:pPr algn="ctr">
              <a:defRPr/>
            </a:pPr>
            <a:r>
              <a:rPr lang="en-US" sz="2400" b="1" dirty="0"/>
              <a:t>Charter or Private School Staff:</a:t>
            </a:r>
          </a:p>
          <a:p>
            <a:pPr>
              <a:defRPr/>
            </a:pPr>
            <a:r>
              <a:rPr lang="en-US" sz="2400" dirty="0"/>
              <a:t>Follow steps above. Email the post test to Deidra </a:t>
            </a:r>
            <a:r>
              <a:rPr lang="en-US" sz="2400" dirty="0" err="1"/>
              <a:t>Nimblett</a:t>
            </a:r>
            <a:r>
              <a:rPr lang="en-US" sz="2400" dirty="0"/>
              <a:t> @ </a:t>
            </a:r>
            <a:r>
              <a:rPr lang="en-US" sz="2400" dirty="0">
                <a:hlinkClick r:id="rId4"/>
              </a:rPr>
              <a:t>dnimblett@ecsdfl.us</a:t>
            </a:r>
            <a:r>
              <a:rPr lang="en-US" sz="2400" dirty="0"/>
              <a:t> or fax to 5346</a:t>
            </a:r>
          </a:p>
        </p:txBody>
      </p:sp>
    </p:spTree>
    <p:extLst>
      <p:ext uri="{BB962C8B-B14F-4D97-AF65-F5344CB8AC3E}">
        <p14:creationId xmlns:p14="http://schemas.microsoft.com/office/powerpoint/2010/main" val="1124891158"/>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41924</TotalTime>
  <Words>2738</Words>
  <Application>Microsoft Office PowerPoint</Application>
  <PresentationFormat>On-screen Show (4:3)</PresentationFormat>
  <Paragraphs>286</Paragraphs>
  <Slides>36</Slides>
  <Notes>33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36</vt:i4>
      </vt:variant>
    </vt:vector>
  </HeadingPairs>
  <TitlesOfParts>
    <vt:vector size="44" baseType="lpstr">
      <vt:lpstr>Arial</vt:lpstr>
      <vt:lpstr>Century Gothic</vt:lpstr>
      <vt:lpstr>Google Sans</vt:lpstr>
      <vt:lpstr>Tahoma</vt:lpstr>
      <vt:lpstr>Times New Roman</vt:lpstr>
      <vt:lpstr>Wingdings</vt:lpstr>
      <vt:lpstr>Wingdings 3</vt:lpstr>
      <vt:lpstr>Wisp</vt:lpstr>
      <vt:lpstr>Escambia County Public Schools Health Services   MEDICATION ADMINISTRATION 2026-2027</vt:lpstr>
      <vt:lpstr>   </vt:lpstr>
      <vt:lpstr>Health Services Webpage https://www.escambiaschools.org/departments/health-services/home     </vt:lpstr>
      <vt:lpstr>Dispersion of Medication/Tracking Log  D:\26-27 Forms  - PDF Versions\26-27 DOM &amp; MED TRACKING.pdf      </vt:lpstr>
      <vt:lpstr>Dispersion of Medication/Tracking Log        </vt:lpstr>
      <vt:lpstr>Student Medication Record (SMR)  D:\26-27 Forms  - PDF Versions\26-27 Yearly SMR.pdf      </vt:lpstr>
      <vt:lpstr>Medication Count Form</vt:lpstr>
      <vt:lpstr>Parent Handout</vt:lpstr>
      <vt:lpstr>Clinic Note</vt:lpstr>
      <vt:lpstr> Students Carrying Medication    </vt:lpstr>
      <vt:lpstr>IMPORTANT    </vt:lpstr>
      <vt:lpstr>Medication Label</vt:lpstr>
      <vt:lpstr> 8 RIGHTS OF MEDICATION EVERY STUDENT, EVERY DOSE     </vt:lpstr>
      <vt:lpstr>MEDICATION ERRORS     </vt:lpstr>
      <vt:lpstr>Emergency Medications    </vt:lpstr>
      <vt:lpstr>MEDICAL EVENTS    </vt:lpstr>
      <vt:lpstr>DIABETES    </vt:lpstr>
      <vt:lpstr>DIABETES    </vt:lpstr>
      <vt:lpstr>    </vt:lpstr>
      <vt:lpstr>Diabetic Emergency Medication</vt:lpstr>
      <vt:lpstr>Diabetic Emergency Medication</vt:lpstr>
      <vt:lpstr>WHAT IS ANAPHYLAXIS?</vt:lpstr>
      <vt:lpstr>PowerPoint Presentation</vt:lpstr>
      <vt:lpstr>DID YOU KNOW?</vt:lpstr>
      <vt:lpstr>BE PREPARED </vt:lpstr>
      <vt:lpstr>Anaphylaxis</vt:lpstr>
      <vt:lpstr>SEIZURES</vt:lpstr>
      <vt:lpstr>PowerPoint Presentation</vt:lpstr>
      <vt:lpstr>WHEN IS A SEIZURE AN EMERGENCY?</vt:lpstr>
      <vt:lpstr>Vagus Nerve Stimulator (VNS)</vt:lpstr>
      <vt:lpstr>USING A VAGAL NERVE STIMULATOR</vt:lpstr>
      <vt:lpstr>EMERGENCY MEDICATIONS</vt:lpstr>
      <vt:lpstr>Seizure Training</vt:lpstr>
      <vt:lpstr>PowerPoint Presentation</vt:lpstr>
      <vt:lpstr>PowerPoint Presentation</vt:lpstr>
      <vt:lpstr>Completion     </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Medication Training 25/26</dc:title>
  <dc:creator>Betty Hagans, MSN, RN</dc:creator>
  <cp:lastModifiedBy>Betty Hagans</cp:lastModifiedBy>
  <cp:revision>789</cp:revision>
  <cp:lastPrinted>2015-07-30T16:12:58Z</cp:lastPrinted>
  <dcterms:created xsi:type="dcterms:W3CDTF">2004-11-03T19:58:25Z</dcterms:created>
  <dcterms:modified xsi:type="dcterms:W3CDTF">2026-09-14T14:56:33Z</dcterms:modified>
</cp:coreProperties>
</file>