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9" r:id="rId4"/>
    <p:sldId id="270" r:id="rId5"/>
    <p:sldId id="261" r:id="rId6"/>
    <p:sldId id="262" r:id="rId7"/>
    <p:sldId id="263" r:id="rId8"/>
    <p:sldId id="264" r:id="rId9"/>
    <p:sldId id="272" r:id="rId10"/>
    <p:sldId id="258" r:id="rId11"/>
    <p:sldId id="265" r:id="rId12"/>
    <p:sldId id="259" r:id="rId13"/>
    <p:sldId id="260" r:id="rId14"/>
    <p:sldId id="273" r:id="rId15"/>
    <p:sldId id="266" r:id="rId16"/>
  </p:sldIdLst>
  <p:sldSz cx="12192000" cy="6858000"/>
  <p:notesSz cx="7239000" cy="9525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80" d="100"/>
          <a:sy n="180" d="100"/>
        </p:scale>
        <p:origin x="189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2794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and internal basis:
Update following prior Board report.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and internal basis:
Prior Board report covered consultant findings and relocation status. Current update focuses on ROM pricing and options.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Current ROM estimate: Ramona Elementary School ROM total $10,194,353 from the Ramona Elementary ROM / Survey Report.
- DSA formula replacement value: approximately $19.0M based on NAC-provided DSA typical construction value calculation for 36,869 SF at $517/SF.
- DSA 50% threshold: approximately $9.5M. ROM alone equals approximately 54% of the DSA formula value; ROM plus soft-cost and rehabilitation/seismic allowances equals approximately 74%-81%.
- DSA-triggered rehabilitation/seismic allowance is a planning range based on rehabilitation/structural evaluation ($150K-$300K) plus project-specific seismic/structural allowance of approximately $1.7M.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and internal basis:
NAC schedule approximations: 6 months design, 6 months DSA, 2 months bid, 12 months construction.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and internal basis:
NAC schedule approximations: 8-10 months design, 6 months DSA, 2 months bid, 18-24 months construction.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and internal basis:
Planning basis: repair cost approaches a major share of replacement value while retaining older modular buildings.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and internal basis:
Planning basis: TK/K at Ramona with portables; move Juanita 6-8 to Frank; return Ramona 1st/2nd closer to the neighborhood by placing them at Juanita. Reboundary discussion intentionally omitted.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and internal basis:
NAC schedule for portables: September 2026 decision to target August 2027, with 2 months design, 2 months DSA, 2 months bidding, and 4 months construction/CA. Lease-based cost estimate is a planning assumption pending actual quote.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and internal basis:
Planning basis: distinguish long-term campus direction from mid-term student-location strategy and implementation commitments.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56B2E"/>
          </a:solidFill>
          <a:ln w="12700">
            <a:solidFill>
              <a:srgbClr val="15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256032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OXNARD SCHOOL DISTRICT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1920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F2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Ramona Elementary School Update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-1" y="2743200"/>
            <a:ext cx="120201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156B2E"/>
                </a:solidFill>
              </a:rPr>
              <a:t>Rough Order of Magnitude (ROM) Pricing, Long-Term Options, 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rgbClr val="156B2E"/>
                </a:solidFill>
              </a:rPr>
              <a:t>and Interim Planning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097280" y="3703320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4A4A4A"/>
                </a:solidFill>
              </a:rPr>
              <a:t>Board of Trustees | September 16, 2026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2926080" y="4709160"/>
            <a:ext cx="6309360" cy="0"/>
          </a:xfrm>
          <a:prstGeom prst="line">
            <a:avLst/>
          </a:prstGeom>
          <a:noFill/>
          <a:ln w="50800">
            <a:solidFill>
              <a:srgbClr val="C9A2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DA5DC9-676B-5EC8-6118-5DF141557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3845" y="4995529"/>
            <a:ext cx="1524003" cy="152400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81285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RAMONA ELEMENTARY SCHOOL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729925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2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Tonight’s update: Rough Order of Magnitude (ROM) pricing and options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481328"/>
            <a:ext cx="11064240" cy="0"/>
          </a:xfrm>
          <a:prstGeom prst="line">
            <a:avLst/>
          </a:prstGeom>
          <a:noFill/>
          <a:ln w="25400">
            <a:solidFill>
              <a:srgbClr val="15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1874520"/>
            <a:ext cx="10607040" cy="868680"/>
          </a:xfrm>
          <a:prstGeom prst="rect">
            <a:avLst/>
          </a:prstGeom>
          <a:solidFill>
            <a:srgbClr val="FFFFFF"/>
          </a:solidFill>
          <a:ln w="25400">
            <a:solidFill>
              <a:srgbClr val="156B2E"/>
            </a:solidFill>
          </a:ln>
        </p:spPr>
        <p:txBody>
          <a:bodyPr wrap="square" lIns="2032" tIns="2032" rIns="2032" bIns="2032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Pricing
</a:t>
            </a:r>
            <a:r>
              <a:rPr lang="en-US" sz="2400" dirty="0">
                <a:solidFill>
                  <a:srgbClr val="1F2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the repair ROM and what it means for the long-term decision.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77240" y="2971800"/>
            <a:ext cx="10607040" cy="868680"/>
          </a:xfrm>
          <a:prstGeom prst="rect">
            <a:avLst/>
          </a:prstGeom>
          <a:solidFill>
            <a:srgbClr val="FFFFFF"/>
          </a:solidFill>
          <a:ln w="25400">
            <a:solidFill>
              <a:srgbClr val="156B2E"/>
            </a:solidFill>
          </a:ln>
        </p:spPr>
        <p:txBody>
          <a:bodyPr wrap="square" lIns="2032" tIns="2032" rIns="2032" bIns="2032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Long-term choice
</a:t>
            </a:r>
            <a:r>
              <a:rPr lang="en-US" sz="2400" dirty="0">
                <a:solidFill>
                  <a:srgbClr val="1F2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repair and rebuild at a high level: cost, timing, and risk.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77240" y="4069080"/>
            <a:ext cx="10607040" cy="868680"/>
          </a:xfrm>
          <a:prstGeom prst="rect">
            <a:avLst/>
          </a:prstGeom>
          <a:solidFill>
            <a:srgbClr val="FFFFFF"/>
          </a:solidFill>
          <a:ln w="25400">
            <a:solidFill>
              <a:srgbClr val="156B2E"/>
            </a:solidFill>
          </a:ln>
        </p:spPr>
        <p:txBody>
          <a:bodyPr wrap="square" lIns="2032" tIns="2032" rIns="2032" bIns="2032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Interim planning
</a:t>
            </a:r>
            <a:r>
              <a:rPr lang="en-US" sz="2400" dirty="0">
                <a:solidFill>
                  <a:srgbClr val="1F2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a mid-term option that can work under either long-term path.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201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65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ROM pricing changes the decision context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" y="795528"/>
            <a:ext cx="11201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94360" y="15087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1F29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Repair costs</a:t>
            </a:r>
            <a:endParaRPr lang="en-US" sz="4400" dirty="0"/>
          </a:p>
        </p:txBody>
      </p:sp>
      <p:sp>
        <p:nvSpPr>
          <p:cNvPr id="5" name="Shape 3"/>
          <p:cNvSpPr/>
          <p:nvPr/>
        </p:nvSpPr>
        <p:spPr>
          <a:xfrm>
            <a:off x="594360" y="1938528"/>
            <a:ext cx="6720840" cy="0"/>
          </a:xfrm>
          <a:prstGeom prst="line">
            <a:avLst/>
          </a:prstGeom>
          <a:noFill/>
          <a:ln w="12700">
            <a:solidFill>
              <a:srgbClr val="A7B8A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2093976"/>
            <a:ext cx="4343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ROM construction estimate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166360" y="2066544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$10.2M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594360" y="2651760"/>
            <a:ext cx="6720840" cy="0"/>
          </a:xfrm>
          <a:prstGeom prst="line">
            <a:avLst/>
          </a:prstGeom>
          <a:noFill/>
          <a:ln w="12700">
            <a:solidFill>
              <a:srgbClr val="A7B8A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94360" y="2807208"/>
            <a:ext cx="4343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Soft costs allowance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5166360" y="2779776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$5M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594360" y="3364992"/>
            <a:ext cx="6720840" cy="0"/>
          </a:xfrm>
          <a:prstGeom prst="line">
            <a:avLst/>
          </a:prstGeom>
          <a:noFill/>
          <a:ln w="12700">
            <a:solidFill>
              <a:srgbClr val="A7B8A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94360" y="3520440"/>
            <a:ext cx="4343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DSA-triggered rehab / seismic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5166360" y="3493008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$2.8M</a:t>
            </a:r>
            <a:endParaRPr lang="en-US" sz="2600" dirty="0"/>
          </a:p>
        </p:txBody>
      </p:sp>
      <p:sp>
        <p:nvSpPr>
          <p:cNvPr id="14" name="Shape 12"/>
          <p:cNvSpPr/>
          <p:nvPr/>
        </p:nvSpPr>
        <p:spPr>
          <a:xfrm>
            <a:off x="594360" y="4078224"/>
            <a:ext cx="6720840" cy="0"/>
          </a:xfrm>
          <a:prstGeom prst="line">
            <a:avLst/>
          </a:prstGeom>
          <a:noFill/>
          <a:ln w="12700">
            <a:solidFill>
              <a:srgbClr val="A7B8A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94360" y="4233672"/>
            <a:ext cx="4343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665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Estimated total repair cost: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4789967" y="4206240"/>
            <a:ext cx="252523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b="1" dirty="0">
                <a:solidFill>
                  <a:srgbClr val="1665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$18M</a:t>
            </a:r>
            <a:endParaRPr lang="en-US" sz="2600" dirty="0"/>
          </a:p>
        </p:txBody>
      </p:sp>
      <p:sp>
        <p:nvSpPr>
          <p:cNvPr id="17" name="Shape 15"/>
          <p:cNvSpPr/>
          <p:nvPr/>
        </p:nvSpPr>
        <p:spPr>
          <a:xfrm>
            <a:off x="594360" y="4791456"/>
            <a:ext cx="6720840" cy="0"/>
          </a:xfrm>
          <a:prstGeom prst="line">
            <a:avLst/>
          </a:prstGeom>
          <a:noFill/>
          <a:ln w="12700">
            <a:solidFill>
              <a:srgbClr val="A7B8A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94360" y="4992624"/>
            <a:ext cx="6720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7772400" y="1508760"/>
            <a:ext cx="3749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600" dirty="0"/>
          </a:p>
        </p:txBody>
      </p:sp>
      <p:sp>
        <p:nvSpPr>
          <p:cNvPr id="20" name="Text 18"/>
          <p:cNvSpPr/>
          <p:nvPr/>
        </p:nvSpPr>
        <p:spPr>
          <a:xfrm>
            <a:off x="7772400" y="1938528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7772400" y="2240280"/>
            <a:ext cx="3794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endParaRPr lang="en-US" sz="2400" b="1" dirty="0">
              <a:solidFill>
                <a:srgbClr val="1F2937"/>
              </a:solidFill>
              <a:latin typeface="Aptos Display" pitchFamily="34" charset="0"/>
              <a:ea typeface="Aptos Display" pitchFamily="34" charset="-122"/>
              <a:cs typeface="Aptos Display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7772400" y="2788920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7749540" y="3675888"/>
            <a:ext cx="3794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7772400" y="3639312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7772400" y="3941064"/>
            <a:ext cx="3794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endParaRPr lang="en-US" sz="3200" dirty="0"/>
          </a:p>
        </p:txBody>
      </p:sp>
      <p:sp>
        <p:nvSpPr>
          <p:cNvPr id="26" name="Text 24"/>
          <p:cNvSpPr/>
          <p:nvPr/>
        </p:nvSpPr>
        <p:spPr>
          <a:xfrm>
            <a:off x="7802880" y="4487152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7749540" y="3913632"/>
            <a:ext cx="3794760" cy="104581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665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Repair costs are at ~90%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1665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DSA Formula Based Replacement Value </a:t>
            </a:r>
            <a:endParaRPr lang="en-US" sz="2400" dirty="0"/>
          </a:p>
        </p:txBody>
      </p:sp>
      <p:sp>
        <p:nvSpPr>
          <p:cNvPr id="29" name="Text 27"/>
          <p:cNvSpPr/>
          <p:nvPr/>
        </p:nvSpPr>
        <p:spPr>
          <a:xfrm>
            <a:off x="7772400" y="5641848"/>
            <a:ext cx="3794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 0">
            <a:extLst>
              <a:ext uri="{FF2B5EF4-FFF2-40B4-BE49-F238E27FC236}">
                <a16:creationId xmlns:a16="http://schemas.microsoft.com/office/drawing/2014/main" id="{438A228E-0FD8-34FA-B922-FE65B85D75BC}"/>
              </a:ext>
            </a:extLst>
          </p:cNvPr>
          <p:cNvSpPr/>
          <p:nvPr/>
        </p:nvSpPr>
        <p:spPr>
          <a:xfrm>
            <a:off x="502920" y="310896"/>
            <a:ext cx="694944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6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RAMONA ELEMENTARY SCHOOL</a:t>
            </a:r>
            <a:endParaRPr lang="en-US" sz="2400" dirty="0"/>
          </a:p>
        </p:txBody>
      </p:sp>
      <p:sp>
        <p:nvSpPr>
          <p:cNvPr id="73" name="Text 1">
            <a:extLst>
              <a:ext uri="{FF2B5EF4-FFF2-40B4-BE49-F238E27FC236}">
                <a16:creationId xmlns:a16="http://schemas.microsoft.com/office/drawing/2014/main" id="{911ADAC0-A8B1-E05B-D5DB-39E87FEFA09A}"/>
              </a:ext>
            </a:extLst>
          </p:cNvPr>
          <p:cNvSpPr/>
          <p:nvPr/>
        </p:nvSpPr>
        <p:spPr>
          <a:xfrm>
            <a:off x="502920" y="786384"/>
            <a:ext cx="11064240" cy="5669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1F2A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Repair path: mandatory rehabilitation scope</a:t>
            </a:r>
            <a:endParaRPr lang="en-US" sz="3700" dirty="0"/>
          </a:p>
        </p:txBody>
      </p:sp>
      <p:sp>
        <p:nvSpPr>
          <p:cNvPr id="75" name="Shape 2">
            <a:extLst>
              <a:ext uri="{FF2B5EF4-FFF2-40B4-BE49-F238E27FC236}">
                <a16:creationId xmlns:a16="http://schemas.microsoft.com/office/drawing/2014/main" id="{D8322F81-7CB4-0119-D3FA-68602797621F}"/>
              </a:ext>
            </a:extLst>
          </p:cNvPr>
          <p:cNvSpPr/>
          <p:nvPr/>
        </p:nvSpPr>
        <p:spPr>
          <a:xfrm>
            <a:off x="502920" y="1490472"/>
            <a:ext cx="11201400" cy="0"/>
          </a:xfrm>
          <a:prstGeom prst="line">
            <a:avLst/>
          </a:prstGeom>
          <a:noFill/>
          <a:ln w="25400">
            <a:solidFill>
              <a:srgbClr val="176B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7" name="Shape 3">
            <a:extLst>
              <a:ext uri="{FF2B5EF4-FFF2-40B4-BE49-F238E27FC236}">
                <a16:creationId xmlns:a16="http://schemas.microsoft.com/office/drawing/2014/main" id="{B2D111B9-FE5A-C62B-29DE-BAD3408A58DA}"/>
              </a:ext>
            </a:extLst>
          </p:cNvPr>
          <p:cNvSpPr/>
          <p:nvPr/>
        </p:nvSpPr>
        <p:spPr>
          <a:xfrm>
            <a:off x="640080" y="1719072"/>
            <a:ext cx="10927080" cy="713232"/>
          </a:xfrm>
          <a:prstGeom prst="roundRect">
            <a:avLst>
              <a:gd name="adj" fmla="val 10256"/>
            </a:avLst>
          </a:prstGeom>
          <a:solidFill>
            <a:srgbClr val="EEF7F0"/>
          </a:solidFill>
          <a:ln w="12700">
            <a:solidFill>
              <a:srgbClr val="BFD6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4">
            <a:extLst>
              <a:ext uri="{FF2B5EF4-FFF2-40B4-BE49-F238E27FC236}">
                <a16:creationId xmlns:a16="http://schemas.microsoft.com/office/drawing/2014/main" id="{A82590DF-FB31-7CA8-8447-2143CD0B3178}"/>
              </a:ext>
            </a:extLst>
          </p:cNvPr>
          <p:cNvSpPr/>
          <p:nvPr/>
        </p:nvSpPr>
        <p:spPr>
          <a:xfrm>
            <a:off x="868680" y="1865376"/>
            <a:ext cx="1046988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F2A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 threshold: DSA rehabilitation evaluation adds scope beyond exterior repairs.</a:t>
            </a:r>
            <a:endParaRPr lang="en-US" sz="2400" dirty="0"/>
          </a:p>
        </p:txBody>
      </p:sp>
      <p:sp>
        <p:nvSpPr>
          <p:cNvPr id="81" name="Shape 5">
            <a:extLst>
              <a:ext uri="{FF2B5EF4-FFF2-40B4-BE49-F238E27FC236}">
                <a16:creationId xmlns:a16="http://schemas.microsoft.com/office/drawing/2014/main" id="{067B6F89-D425-F2F4-28AA-0651BBDC1713}"/>
              </a:ext>
            </a:extLst>
          </p:cNvPr>
          <p:cNvSpPr/>
          <p:nvPr/>
        </p:nvSpPr>
        <p:spPr>
          <a:xfrm>
            <a:off x="640080" y="2615184"/>
            <a:ext cx="5349240" cy="1728216"/>
          </a:xfrm>
          <a:prstGeom prst="roundRect">
            <a:avLst>
              <a:gd name="adj" fmla="val 3488"/>
            </a:avLst>
          </a:prstGeom>
          <a:solidFill>
            <a:srgbClr val="F6FAF7"/>
          </a:solidFill>
          <a:ln w="15875">
            <a:solidFill>
              <a:srgbClr val="BFD6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3" name="Shape 6">
            <a:extLst>
              <a:ext uri="{FF2B5EF4-FFF2-40B4-BE49-F238E27FC236}">
                <a16:creationId xmlns:a16="http://schemas.microsoft.com/office/drawing/2014/main" id="{6C76B045-6CC5-2179-8243-1E152EAE3CF9}"/>
              </a:ext>
            </a:extLst>
          </p:cNvPr>
          <p:cNvSpPr/>
          <p:nvPr/>
        </p:nvSpPr>
        <p:spPr>
          <a:xfrm>
            <a:off x="640080" y="2615184"/>
            <a:ext cx="5349240" cy="219456"/>
          </a:xfrm>
          <a:prstGeom prst="rect">
            <a:avLst/>
          </a:prstGeom>
          <a:solidFill>
            <a:srgbClr val="176B2C"/>
          </a:solidFill>
          <a:ln w="12700">
            <a:solidFill>
              <a:srgbClr val="176B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5" name="Text 7">
            <a:extLst>
              <a:ext uri="{FF2B5EF4-FFF2-40B4-BE49-F238E27FC236}">
                <a16:creationId xmlns:a16="http://schemas.microsoft.com/office/drawing/2014/main" id="{E5EF137D-4CF4-FDB2-9C7D-1B724CB38130}"/>
              </a:ext>
            </a:extLst>
          </p:cNvPr>
          <p:cNvSpPr/>
          <p:nvPr/>
        </p:nvSpPr>
        <p:spPr>
          <a:xfrm>
            <a:off x="822960" y="2854204"/>
            <a:ext cx="498348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76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Structural / seismic systems</a:t>
            </a:r>
            <a:endParaRPr lang="en-US" sz="2600" dirty="0"/>
          </a:p>
        </p:txBody>
      </p:sp>
      <p:sp>
        <p:nvSpPr>
          <p:cNvPr id="87" name="Text 8">
            <a:extLst>
              <a:ext uri="{FF2B5EF4-FFF2-40B4-BE49-F238E27FC236}">
                <a16:creationId xmlns:a16="http://schemas.microsoft.com/office/drawing/2014/main" id="{A054DB21-1F3D-DB30-C9DB-0BF6CDF3039F}"/>
              </a:ext>
            </a:extLst>
          </p:cNvPr>
          <p:cNvSpPr/>
          <p:nvPr/>
        </p:nvSpPr>
        <p:spPr>
          <a:xfrm>
            <a:off x="822960" y="3456432"/>
            <a:ext cx="4983480" cy="6400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1F2A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Diaphragms, bracing, collectors, connections, hold-downs, gravity loads and wind resistance.</a:t>
            </a:r>
            <a:endParaRPr lang="en-US" sz="2400" dirty="0"/>
          </a:p>
        </p:txBody>
      </p:sp>
      <p:sp>
        <p:nvSpPr>
          <p:cNvPr id="89" name="Shape 9">
            <a:extLst>
              <a:ext uri="{FF2B5EF4-FFF2-40B4-BE49-F238E27FC236}">
                <a16:creationId xmlns:a16="http://schemas.microsoft.com/office/drawing/2014/main" id="{22D9F168-1D1B-9BCE-5844-0D9FC0E8028C}"/>
              </a:ext>
            </a:extLst>
          </p:cNvPr>
          <p:cNvSpPr/>
          <p:nvPr/>
        </p:nvSpPr>
        <p:spPr>
          <a:xfrm>
            <a:off x="6217920" y="2615184"/>
            <a:ext cx="5334000" cy="1728216"/>
          </a:xfrm>
          <a:prstGeom prst="roundRect">
            <a:avLst>
              <a:gd name="adj" fmla="val 3488"/>
            </a:avLst>
          </a:prstGeom>
          <a:solidFill>
            <a:srgbClr val="F6FAF7"/>
          </a:solidFill>
          <a:ln w="15875">
            <a:solidFill>
              <a:srgbClr val="BFD6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1" name="Shape 10">
            <a:extLst>
              <a:ext uri="{FF2B5EF4-FFF2-40B4-BE49-F238E27FC236}">
                <a16:creationId xmlns:a16="http://schemas.microsoft.com/office/drawing/2014/main" id="{25ACDAC8-14D9-9448-447D-8E4537B1E894}"/>
              </a:ext>
            </a:extLst>
          </p:cNvPr>
          <p:cNvSpPr/>
          <p:nvPr/>
        </p:nvSpPr>
        <p:spPr>
          <a:xfrm>
            <a:off x="6217920" y="2615184"/>
            <a:ext cx="5349240" cy="219456"/>
          </a:xfrm>
          <a:prstGeom prst="rect">
            <a:avLst/>
          </a:prstGeom>
          <a:solidFill>
            <a:srgbClr val="176B2C"/>
          </a:solidFill>
          <a:ln w="12700">
            <a:solidFill>
              <a:srgbClr val="176B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3" name="Text 11">
            <a:extLst>
              <a:ext uri="{FF2B5EF4-FFF2-40B4-BE49-F238E27FC236}">
                <a16:creationId xmlns:a16="http://schemas.microsoft.com/office/drawing/2014/main" id="{D9345007-EA92-DB89-9CF8-362BF032C895}"/>
              </a:ext>
            </a:extLst>
          </p:cNvPr>
          <p:cNvSpPr/>
          <p:nvPr/>
        </p:nvSpPr>
        <p:spPr>
          <a:xfrm>
            <a:off x="6400800" y="2848356"/>
            <a:ext cx="498348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76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Foundations and load path</a:t>
            </a:r>
            <a:endParaRPr lang="en-US" sz="2600" dirty="0"/>
          </a:p>
        </p:txBody>
      </p:sp>
      <p:sp>
        <p:nvSpPr>
          <p:cNvPr id="95" name="Text 12">
            <a:extLst>
              <a:ext uri="{FF2B5EF4-FFF2-40B4-BE49-F238E27FC236}">
                <a16:creationId xmlns:a16="http://schemas.microsoft.com/office/drawing/2014/main" id="{14D41633-3262-3BE1-A1A6-F2C821E143EE}"/>
              </a:ext>
            </a:extLst>
          </p:cNvPr>
          <p:cNvSpPr/>
          <p:nvPr/>
        </p:nvSpPr>
        <p:spPr>
          <a:xfrm>
            <a:off x="6400800" y="3456432"/>
            <a:ext cx="4983480" cy="6400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1F2A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Steel sill/C-channel, anchor bolts, post bases, foundations and module-to-module connections.</a:t>
            </a:r>
            <a:endParaRPr lang="en-US" sz="2400" dirty="0"/>
          </a:p>
        </p:txBody>
      </p:sp>
      <p:sp>
        <p:nvSpPr>
          <p:cNvPr id="97" name="Shape 13">
            <a:extLst>
              <a:ext uri="{FF2B5EF4-FFF2-40B4-BE49-F238E27FC236}">
                <a16:creationId xmlns:a16="http://schemas.microsoft.com/office/drawing/2014/main" id="{1107FE92-B79F-E148-5E04-34BAE6E91009}"/>
              </a:ext>
            </a:extLst>
          </p:cNvPr>
          <p:cNvSpPr/>
          <p:nvPr/>
        </p:nvSpPr>
        <p:spPr>
          <a:xfrm>
            <a:off x="640080" y="4370832"/>
            <a:ext cx="5349240" cy="1728216"/>
          </a:xfrm>
          <a:prstGeom prst="roundRect">
            <a:avLst>
              <a:gd name="adj" fmla="val 3488"/>
            </a:avLst>
          </a:prstGeom>
          <a:solidFill>
            <a:srgbClr val="F6FAF7"/>
          </a:solidFill>
          <a:ln w="15875">
            <a:solidFill>
              <a:srgbClr val="BFD6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9" name="Shape 14">
            <a:extLst>
              <a:ext uri="{FF2B5EF4-FFF2-40B4-BE49-F238E27FC236}">
                <a16:creationId xmlns:a16="http://schemas.microsoft.com/office/drawing/2014/main" id="{9844EDC3-8218-D4B1-E40B-609E226C7E2E}"/>
              </a:ext>
            </a:extLst>
          </p:cNvPr>
          <p:cNvSpPr/>
          <p:nvPr/>
        </p:nvSpPr>
        <p:spPr>
          <a:xfrm>
            <a:off x="640080" y="4370832"/>
            <a:ext cx="5349240" cy="219456"/>
          </a:xfrm>
          <a:prstGeom prst="rect">
            <a:avLst/>
          </a:prstGeom>
          <a:solidFill>
            <a:srgbClr val="176B2C"/>
          </a:solidFill>
          <a:ln w="12700">
            <a:solidFill>
              <a:srgbClr val="176B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1" name="Text 15">
            <a:extLst>
              <a:ext uri="{FF2B5EF4-FFF2-40B4-BE49-F238E27FC236}">
                <a16:creationId xmlns:a16="http://schemas.microsoft.com/office/drawing/2014/main" id="{830F2F7F-4EAE-332B-2E3C-EC1B511AE0F0}"/>
              </a:ext>
            </a:extLst>
          </p:cNvPr>
          <p:cNvSpPr/>
          <p:nvPr/>
        </p:nvSpPr>
        <p:spPr>
          <a:xfrm>
            <a:off x="822960" y="4626332"/>
            <a:ext cx="498348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76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Nonstructural seismic bracing</a:t>
            </a:r>
            <a:endParaRPr lang="en-US" sz="2600" dirty="0"/>
          </a:p>
        </p:txBody>
      </p:sp>
      <p:sp>
        <p:nvSpPr>
          <p:cNvPr id="103" name="Text 16">
            <a:extLst>
              <a:ext uri="{FF2B5EF4-FFF2-40B4-BE49-F238E27FC236}">
                <a16:creationId xmlns:a16="http://schemas.microsoft.com/office/drawing/2014/main" id="{0E30386B-4438-C685-1EAD-03570B9E374B}"/>
              </a:ext>
            </a:extLst>
          </p:cNvPr>
          <p:cNvSpPr/>
          <p:nvPr/>
        </p:nvSpPr>
        <p:spPr>
          <a:xfrm>
            <a:off x="822960" y="5212080"/>
            <a:ext cx="4983480" cy="6400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1F2A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Ceilings, lights, HVAC/ducts, piping, conduit, electrical, fire alarm and sprinkler supports.</a:t>
            </a:r>
            <a:endParaRPr lang="en-US" sz="2400" dirty="0"/>
          </a:p>
        </p:txBody>
      </p:sp>
      <p:sp>
        <p:nvSpPr>
          <p:cNvPr id="105" name="Shape 17">
            <a:extLst>
              <a:ext uri="{FF2B5EF4-FFF2-40B4-BE49-F238E27FC236}">
                <a16:creationId xmlns:a16="http://schemas.microsoft.com/office/drawing/2014/main" id="{2C38137F-4DDD-BD48-80F2-509DEDDC6667}"/>
              </a:ext>
            </a:extLst>
          </p:cNvPr>
          <p:cNvSpPr/>
          <p:nvPr/>
        </p:nvSpPr>
        <p:spPr>
          <a:xfrm>
            <a:off x="6217920" y="4370832"/>
            <a:ext cx="5349240" cy="1700784"/>
          </a:xfrm>
          <a:prstGeom prst="roundRect">
            <a:avLst>
              <a:gd name="adj" fmla="val 3488"/>
            </a:avLst>
          </a:prstGeom>
          <a:solidFill>
            <a:srgbClr val="F6FAF7"/>
          </a:solidFill>
          <a:ln w="15875">
            <a:solidFill>
              <a:srgbClr val="BFD6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7" name="Shape 18">
            <a:extLst>
              <a:ext uri="{FF2B5EF4-FFF2-40B4-BE49-F238E27FC236}">
                <a16:creationId xmlns:a16="http://schemas.microsoft.com/office/drawing/2014/main" id="{DEAD3488-F975-9C5A-699A-3B517B94D5EF}"/>
              </a:ext>
            </a:extLst>
          </p:cNvPr>
          <p:cNvSpPr/>
          <p:nvPr/>
        </p:nvSpPr>
        <p:spPr>
          <a:xfrm>
            <a:off x="6217920" y="4370832"/>
            <a:ext cx="5349240" cy="219456"/>
          </a:xfrm>
          <a:prstGeom prst="rect">
            <a:avLst/>
          </a:prstGeom>
          <a:solidFill>
            <a:srgbClr val="176B2C"/>
          </a:solidFill>
          <a:ln w="12700">
            <a:solidFill>
              <a:srgbClr val="176B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9" name="Text 19">
            <a:extLst>
              <a:ext uri="{FF2B5EF4-FFF2-40B4-BE49-F238E27FC236}">
                <a16:creationId xmlns:a16="http://schemas.microsoft.com/office/drawing/2014/main" id="{A2032A4E-2A5C-3224-B6A4-1146ACC7251F}"/>
              </a:ext>
            </a:extLst>
          </p:cNvPr>
          <p:cNvSpPr/>
          <p:nvPr/>
        </p:nvSpPr>
        <p:spPr>
          <a:xfrm>
            <a:off x="6400800" y="4622292"/>
            <a:ext cx="498348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76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Verification and certification</a:t>
            </a:r>
            <a:endParaRPr lang="en-US" sz="2600" dirty="0"/>
          </a:p>
        </p:txBody>
      </p:sp>
      <p:sp>
        <p:nvSpPr>
          <p:cNvPr id="111" name="Text 20">
            <a:extLst>
              <a:ext uri="{FF2B5EF4-FFF2-40B4-BE49-F238E27FC236}">
                <a16:creationId xmlns:a16="http://schemas.microsoft.com/office/drawing/2014/main" id="{FB0A248F-49C0-F799-C569-271B3A038010}"/>
              </a:ext>
            </a:extLst>
          </p:cNvPr>
          <p:cNvSpPr/>
          <p:nvPr/>
        </p:nvSpPr>
        <p:spPr>
          <a:xfrm>
            <a:off x="6400800" y="5212080"/>
            <a:ext cx="4983480" cy="6400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1F2A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Material testing, destructive verification, peer review/geotech if needed, separate DSA certification.</a:t>
            </a:r>
            <a:endParaRPr lang="en-US" sz="2400" dirty="0"/>
          </a:p>
        </p:txBody>
      </p:sp>
      <p:sp>
        <p:nvSpPr>
          <p:cNvPr id="113" name="Text 22">
            <a:extLst>
              <a:ext uri="{FF2B5EF4-FFF2-40B4-BE49-F238E27FC236}">
                <a16:creationId xmlns:a16="http://schemas.microsoft.com/office/drawing/2014/main" id="{A2D01FA1-95F8-29A9-83AD-CB787585BA8B}"/>
              </a:ext>
            </a:extLst>
          </p:cNvPr>
          <p:cNvSpPr/>
          <p:nvPr/>
        </p:nvSpPr>
        <p:spPr>
          <a:xfrm>
            <a:off x="868680" y="6236208"/>
            <a:ext cx="10469880" cy="29260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 fontScale="92500" lnSpcReduction="20000"/>
          </a:bodyPr>
          <a:lstStyle/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25191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RAMONA ELEMENTARY SCHOOL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2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Repair path: approximate timeline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481328"/>
            <a:ext cx="11064240" cy="0"/>
          </a:xfrm>
          <a:prstGeom prst="line">
            <a:avLst/>
          </a:prstGeom>
          <a:noFill/>
          <a:ln w="25400">
            <a:solidFill>
              <a:srgbClr val="15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2103120"/>
            <a:ext cx="2553462" cy="1234440"/>
          </a:xfrm>
          <a:prstGeom prst="rect">
            <a:avLst/>
          </a:prstGeom>
          <a:solidFill>
            <a:srgbClr val="156B2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mo.
</a:t>
            </a: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477006" y="2103120"/>
            <a:ext cx="2553462" cy="1234440"/>
          </a:xfrm>
          <a:prstGeom prst="rect">
            <a:avLst/>
          </a:prstGeom>
          <a:solidFill>
            <a:srgbClr val="156B2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mo.
</a:t>
            </a: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DSA review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176772" y="2103120"/>
            <a:ext cx="2553462" cy="1234440"/>
          </a:xfrm>
          <a:prstGeom prst="rect">
            <a:avLst/>
          </a:prstGeom>
          <a:solidFill>
            <a:srgbClr val="156B2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mo.
</a:t>
            </a: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Bid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876538" y="2103120"/>
            <a:ext cx="2553462" cy="1234440"/>
          </a:xfrm>
          <a:prstGeom prst="rect">
            <a:avLst/>
          </a:prstGeom>
          <a:solidFill>
            <a:srgbClr val="156B2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mo.
</a:t>
            </a: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280160" y="3886200"/>
            <a:ext cx="9601200" cy="68580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/>
          <a:lstStyle/>
          <a:p>
            <a:pPr algn="ctr"/>
            <a:r>
              <a:rPr lang="en-US" sz="3600" b="1" dirty="0">
                <a:solidFill>
                  <a:srgbClr val="0E4E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Approximate total: 26 months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1097280" y="4892040"/>
            <a:ext cx="9966960" cy="640080"/>
          </a:xfrm>
          <a:prstGeom prst="rect">
            <a:avLst/>
          </a:prstGeom>
          <a:solidFill>
            <a:srgbClr val="EEF5EF"/>
          </a:solidFill>
          <a:ln w="12700">
            <a:solidFill>
              <a:srgbClr val="BED0BE"/>
            </a:solidFill>
          </a:ln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F2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Schedule risk: DSA rehabilitation scope and concealed damage could extend the timeline.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RAMONA ELEMENTARY SCHOOL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2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Rebuild path: approximate timeline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481328"/>
            <a:ext cx="11064240" cy="0"/>
          </a:xfrm>
          <a:prstGeom prst="line">
            <a:avLst/>
          </a:prstGeom>
          <a:noFill/>
          <a:ln w="25400">
            <a:solidFill>
              <a:srgbClr val="15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2103120"/>
            <a:ext cx="2553462" cy="1234440"/>
          </a:xfrm>
          <a:prstGeom prst="rect">
            <a:avLst/>
          </a:prstGeom>
          <a:solidFill>
            <a:srgbClr val="156B2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8–10 mo.
</a:t>
            </a: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477006" y="2103120"/>
            <a:ext cx="2553462" cy="1234440"/>
          </a:xfrm>
          <a:prstGeom prst="rect">
            <a:avLst/>
          </a:prstGeom>
          <a:solidFill>
            <a:srgbClr val="156B2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mo.
</a:t>
            </a: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DSA review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176772" y="2103120"/>
            <a:ext cx="2553462" cy="1234440"/>
          </a:xfrm>
          <a:prstGeom prst="rect">
            <a:avLst/>
          </a:prstGeom>
          <a:solidFill>
            <a:srgbClr val="156B2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mo.
</a:t>
            </a: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Bid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876538" y="2103120"/>
            <a:ext cx="2553462" cy="1234440"/>
          </a:xfrm>
          <a:prstGeom prst="rect">
            <a:avLst/>
          </a:prstGeom>
          <a:solidFill>
            <a:srgbClr val="156B2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18–24 mo.
</a:t>
            </a: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280160" y="3886200"/>
            <a:ext cx="9601200" cy="68580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0E4E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Approximate total: 34–42 months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1097280" y="4892040"/>
            <a:ext cx="9966960" cy="640080"/>
          </a:xfrm>
          <a:prstGeom prst="rect">
            <a:avLst/>
          </a:prstGeom>
          <a:solidFill>
            <a:srgbClr val="EEF5EF"/>
          </a:solidFill>
          <a:ln w="12700">
            <a:solidFill>
              <a:srgbClr val="BED0BE"/>
            </a:solidFill>
          </a:ln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F2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Rebuild takes longer, but avoids placing a near-replacement investment into aging modular buildings.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RAMONA ELEMENTARY SCHOOL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2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Long-term choice: repair or rebuild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481328"/>
            <a:ext cx="11064240" cy="0"/>
          </a:xfrm>
          <a:prstGeom prst="line">
            <a:avLst/>
          </a:prstGeom>
          <a:noFill/>
          <a:ln w="25400">
            <a:solidFill>
              <a:srgbClr val="15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1828800"/>
            <a:ext cx="5120640" cy="2194560"/>
          </a:xfrm>
          <a:prstGeom prst="rect">
            <a:avLst/>
          </a:prstGeom>
          <a:solidFill>
            <a:srgbClr val="FFFFFF"/>
          </a:solidFill>
          <a:ln w="25400">
            <a:solidFill>
              <a:srgbClr val="8A1F17"/>
            </a:solidFill>
          </a:ln>
        </p:spPr>
        <p:txBody>
          <a:bodyPr wrap="square" lIns="2032" tIns="2032" rIns="2032" bIns="2032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8A1F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Repair*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1F2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~26 months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F2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~$18M+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F2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Keeps aging modular buildings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309360" y="1828800"/>
            <a:ext cx="5120640" cy="2194560"/>
          </a:xfrm>
          <a:prstGeom prst="rect">
            <a:avLst/>
          </a:prstGeom>
          <a:solidFill>
            <a:srgbClr val="FFFFFF"/>
          </a:solidFill>
          <a:ln w="25400">
            <a:solidFill>
              <a:srgbClr val="156B2E"/>
            </a:solidFill>
          </a:ln>
        </p:spPr>
        <p:txBody>
          <a:bodyPr wrap="square" lIns="2032" tIns="2032" rIns="2032" bIns="2032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Rebuild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1F2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~34–42 months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F2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$45M - $50M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F2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New useful life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894730" y="4370831"/>
            <a:ext cx="4885660" cy="1648047"/>
          </a:xfrm>
          <a:prstGeom prst="rect">
            <a:avLst/>
          </a:prstGeom>
          <a:solidFill>
            <a:srgbClr val="FFF7E5"/>
          </a:solidFill>
          <a:ln w="12700">
            <a:solidFill>
              <a:srgbClr val="C9A23B"/>
            </a:solidFill>
          </a:ln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F2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*Repair is unusual at this scale: major cost, DSA rehabilitation, and continued use of older modular buildings.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RAMONA ELEMENTARY SCHOOL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2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Interim planning works under either path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481328"/>
            <a:ext cx="11064240" cy="0"/>
          </a:xfrm>
          <a:prstGeom prst="line">
            <a:avLst/>
          </a:prstGeom>
          <a:noFill/>
          <a:ln w="25400">
            <a:solidFill>
              <a:srgbClr val="15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1828800"/>
            <a:ext cx="10332720" cy="822960"/>
          </a:xfrm>
          <a:prstGeom prst="rect">
            <a:avLst/>
          </a:prstGeom>
          <a:solidFill>
            <a:srgbClr val="EEF5EF"/>
          </a:solidFill>
          <a:ln w="12700">
            <a:solidFill>
              <a:srgbClr val="BED0BE"/>
            </a:solidFill>
          </a:ln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E4E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District still needs a mid-term student-location strategy while repair or rebuild proceeds.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914400" y="4892040"/>
            <a:ext cx="10332720" cy="68580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amona_Juanita_Options_OSD_With_Option_4_Revised_Slide5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9A002E-92A5-A368-2FF2-4218836E4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amona_Juanita_Options_OSD_With_Option_4_Revised_Slide5/slide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RAMONA ELEMENTARY SCHOOL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2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TK/K portable option: timing and cost range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481328"/>
            <a:ext cx="11064240" cy="0"/>
          </a:xfrm>
          <a:prstGeom prst="line">
            <a:avLst/>
          </a:prstGeom>
          <a:noFill/>
          <a:ln w="25400">
            <a:solidFill>
              <a:srgbClr val="15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1828800"/>
            <a:ext cx="2553462" cy="1234440"/>
          </a:xfrm>
          <a:prstGeom prst="rect">
            <a:avLst/>
          </a:prstGeom>
          <a:solidFill>
            <a:srgbClr val="156B2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mo.
</a:t>
            </a: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477006" y="1828800"/>
            <a:ext cx="2553462" cy="1234440"/>
          </a:xfrm>
          <a:prstGeom prst="rect">
            <a:avLst/>
          </a:prstGeom>
          <a:solidFill>
            <a:srgbClr val="156B2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mo.
</a:t>
            </a: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DSA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176772" y="1828800"/>
            <a:ext cx="2553462" cy="1234440"/>
          </a:xfrm>
          <a:prstGeom prst="rect">
            <a:avLst/>
          </a:prstGeom>
          <a:solidFill>
            <a:srgbClr val="156B2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mo.
</a:t>
            </a: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Bid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876538" y="1828800"/>
            <a:ext cx="2553462" cy="1234440"/>
          </a:xfrm>
          <a:prstGeom prst="rect">
            <a:avLst/>
          </a:prstGeom>
          <a:solidFill>
            <a:srgbClr val="156B2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mo.
</a:t>
            </a: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14400" y="3429000"/>
            <a:ext cx="10332720" cy="54864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E4E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Fall 2027 feasible if the District starts now.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914400" y="4251960"/>
            <a:ext cx="10332720" cy="50292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8A1F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Lease-based planning range: ~$2.2M to ~$4.1M</a:t>
            </a:r>
            <a:endParaRPr lang="en-US" sz="3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2029EB-EC0F-65E8-7CE4-B68E47EDB4D6}"/>
              </a:ext>
            </a:extLst>
          </p:cNvPr>
          <p:cNvSpPr txBox="1"/>
          <p:nvPr/>
        </p:nvSpPr>
        <p:spPr>
          <a:xfrm>
            <a:off x="1483241" y="4747033"/>
            <a:ext cx="909083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8A1F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Purchase-based planning range: ~$2.7M to ~$4.6M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amona_Juanita_Options_OSD_With_Option_4_Revised_Slide5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E11DFB-E821-AC15-67D6-A2004641D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amona_Juanita_Options_OSD_With_Option_4_Revised_Slide5/slide-5-title-fix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amona_Juanita_Options_OSD_With_Option_4_Revised_Slide5/slide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RAMONA ELEMENTARY SCHOOL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2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Decisions ahead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481328"/>
            <a:ext cx="11064240" cy="0"/>
          </a:xfrm>
          <a:prstGeom prst="line">
            <a:avLst/>
          </a:prstGeom>
          <a:noFill/>
          <a:ln w="25400">
            <a:solidFill>
              <a:srgbClr val="15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92480" y="1965960"/>
            <a:ext cx="10607040" cy="731520"/>
          </a:xfrm>
          <a:prstGeom prst="rect">
            <a:avLst/>
          </a:prstGeom>
          <a:solidFill>
            <a:srgbClr val="FFFFFF"/>
          </a:solidFill>
          <a:ln w="25400">
            <a:solidFill>
              <a:srgbClr val="156B2E"/>
            </a:solidFill>
          </a:ln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Long-term: repair or rebuild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777240" y="3063240"/>
            <a:ext cx="10607040" cy="731520"/>
          </a:xfrm>
          <a:prstGeom prst="rect">
            <a:avLst/>
          </a:prstGeom>
          <a:solidFill>
            <a:srgbClr val="FFFFFF"/>
          </a:solidFill>
          <a:ln w="25400">
            <a:solidFill>
              <a:srgbClr val="156B2E"/>
            </a:solidFill>
          </a:ln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Mid-term: TK/K portable concept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777240" y="4160520"/>
            <a:ext cx="10607040" cy="731520"/>
          </a:xfrm>
          <a:prstGeom prst="rect">
            <a:avLst/>
          </a:prstGeom>
          <a:solidFill>
            <a:srgbClr val="FFFFFF"/>
          </a:solidFill>
          <a:ln w="25400">
            <a:solidFill>
              <a:srgbClr val="156B2E"/>
            </a:solidFill>
          </a:ln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Commitments: design, procurement, DSA, funding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914400" y="5486400"/>
            <a:ext cx="10332720" cy="54864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E4E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TK/K option can support either repair or rebuild.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893</Words>
  <Application>Microsoft Office PowerPoint</Application>
  <PresentationFormat>Widescreen</PresentationFormat>
  <Paragraphs>101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Oxnard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Ramona Board Update: ROM Pricing and Options</dc:title>
  <dc:subject>Ramona Board Update</dc:subject>
  <dc:creator>Oxnard School District</dc:creator>
  <cp:lastModifiedBy>Lugo Dominguez, Lydia</cp:lastModifiedBy>
  <cp:revision>14</cp:revision>
  <cp:lastPrinted>2026-09-11T21:02:30Z</cp:lastPrinted>
  <dcterms:created xsi:type="dcterms:W3CDTF">2026-09-10T21:25:08Z</dcterms:created>
  <dcterms:modified xsi:type="dcterms:W3CDTF">2026-09-11T21:11:06Z</dcterms:modified>
</cp:coreProperties>
</file>