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7010400" cy="9296400"/>
  <p:embeddedFontLst>
    <p:embeddedFont>
      <p:font typeface="Play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hISLYkr3SlAJjsIWcSY4XI+/c4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-regular.fntdata"/><Relationship Id="rId11" Type="http://schemas.openxmlformats.org/officeDocument/2006/relationships/slide" Target="slides/slide7.xml"/><Relationship Id="rId22" Type="http://customschemas.google.com/relationships/presentationmetadata" Target="metadata"/><Relationship Id="rId10" Type="http://schemas.openxmlformats.org/officeDocument/2006/relationships/slide" Target="slides/slide6.xml"/><Relationship Id="rId21" Type="http://schemas.openxmlformats.org/officeDocument/2006/relationships/font" Target="fonts/Play-bold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5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p6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9" name="Google Shape;129;p7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6" name="Google Shape;136;p8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9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10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1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2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1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3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1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6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p16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7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p17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/>
          <p:nvPr/>
        </p:nvSpPr>
        <p:spPr>
          <a:xfrm>
            <a:off x="6057200" y="4621967"/>
            <a:ext cx="4264702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Title I Annual Meeting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6057200" y="5521967"/>
            <a:ext cx="4791614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2D6D36"/>
                </a:solidFill>
                <a:latin typeface="Calibri"/>
                <a:ea typeface="Calibri"/>
                <a:cs typeface="Calibri"/>
                <a:sym typeface="Calibri"/>
              </a:rPr>
              <a:t>Shiloh Valley Primary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2D6D36"/>
                </a:solidFill>
                <a:latin typeface="Calibri"/>
                <a:ea typeface="Calibri"/>
                <a:cs typeface="Calibri"/>
                <a:sym typeface="Calibri"/>
              </a:rPr>
              <a:t>Sept. 10 2026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3"/>
          <p:cNvSpPr/>
          <p:nvPr/>
        </p:nvSpPr>
        <p:spPr>
          <a:xfrm>
            <a:off x="457200" y="304800"/>
            <a:ext cx="11200000" cy="7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Federal Requirements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3"/>
          <p:cNvSpPr/>
          <p:nvPr/>
        </p:nvSpPr>
        <p:spPr>
          <a:xfrm>
            <a:off x="457200" y="1066800"/>
            <a:ext cx="10542896" cy="49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Noto Sans Symbols"/>
              <a:buChar char="⮚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0" i="1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Every Student Succeeds Act (ESSA) </a:t>
            </a: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requires each Title I school to hold an Annual Meeting to: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Inform parents of the school's participation in Title 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Explain Title I requirements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Explain parent rights to be engaged in the school community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/>
          <p:nvPr/>
        </p:nvSpPr>
        <p:spPr>
          <a:xfrm>
            <a:off x="457200" y="304800"/>
            <a:ext cx="11200000" cy="7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Meeting Overview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457200" y="1063116"/>
            <a:ext cx="11200000" cy="49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Noto Sans Symbols"/>
              <a:buChar char="⮚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What is Title I?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Noto Sans Symbols"/>
              <a:buChar char="⮚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Our School's Proud Points from 2025-2026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Noto Sans Symbols"/>
              <a:buChar char="⮚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Our School's Goals for 2026-2027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Noto Sans Symbols"/>
              <a:buChar char="⮚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How Title I Funds Are Used at Our School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Noto Sans Symbols"/>
              <a:buChar char="⮚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Your Rights as Parents and Families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School Improvement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Parent and Family Engagement Policy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School-Parent Compact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Your “Right to Know”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4"/>
          <p:cNvSpPr/>
          <p:nvPr/>
        </p:nvSpPr>
        <p:spPr>
          <a:xfrm>
            <a:off x="457200" y="304800"/>
            <a:ext cx="11200000" cy="7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What is Title I?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457200" y="1066800"/>
            <a:ext cx="10228997" cy="49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400"/>
              <a:buFont typeface="Noto Sans Symbols"/>
              <a:buChar char="⮚"/>
            </a:pPr>
            <a:r>
              <a:rPr b="0" i="0" lang="en-US" sz="24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Title I is the nation's oldest and largest federally funded educational program.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067"/>
              </a:buClr>
              <a:buSzPts val="2400"/>
              <a:buFont typeface="Noto Sans Symbols"/>
              <a:buChar char="⮚"/>
            </a:pPr>
            <a:r>
              <a:rPr b="0" i="0" lang="en-US" sz="24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Title I provides supplemental funds to schools to help students meet their educational goals.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067"/>
              </a:buClr>
              <a:buSzPts val="2400"/>
              <a:buFont typeface="Noto Sans Symbols"/>
              <a:buChar char="⮚"/>
            </a:pPr>
            <a:r>
              <a:rPr b="0" i="0" lang="en-US" sz="24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Being a Title I school means receiving federal funding to supplement existing programs, used for: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1143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067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Identifying students experiencing academic difficulties and providing timely assistance to help them meet State academic standards.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1143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067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Purchasing supplemental programs, materials, and/or supplies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1143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067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Conducting parent and family engagement meetings, trainings, and activities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1143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067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Encouraging parental engagement and advocating for parents' rights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5"/>
          <p:cNvSpPr/>
          <p:nvPr/>
        </p:nvSpPr>
        <p:spPr>
          <a:xfrm>
            <a:off x="423900" y="304800"/>
            <a:ext cx="11199900" cy="69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Our School's Proud Points from 2025-2026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1061925" y="1216625"/>
            <a:ext cx="7492200" cy="48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1500"/>
              <a:buFont typeface="Calibri"/>
              <a:buNone/>
            </a:pPr>
            <a:r>
              <a:rPr lang="en-US" sz="2500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Academic Success: </a:t>
            </a:r>
            <a:endParaRPr sz="2500">
              <a:solidFill>
                <a:srgbClr val="00306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500"/>
              <a:buFont typeface="Calibri"/>
              <a:buChar char="●"/>
            </a:pPr>
            <a:r>
              <a:rPr lang="en-US" sz="2500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High </a:t>
            </a:r>
            <a:r>
              <a:rPr lang="en-US" sz="2500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Proficiency</a:t>
            </a:r>
            <a:r>
              <a:rPr lang="en-US" sz="2500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 in Kinder, First and Second Grade Literacy </a:t>
            </a:r>
            <a:endParaRPr sz="2500">
              <a:solidFill>
                <a:srgbClr val="00306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500"/>
              <a:buFont typeface="Calibri"/>
              <a:buChar char="●"/>
            </a:pPr>
            <a:r>
              <a:rPr lang="en-US" sz="2500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High Growth in Kinder, First and Second Grade Math </a:t>
            </a:r>
            <a:endParaRPr sz="2500">
              <a:solidFill>
                <a:srgbClr val="00306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1500"/>
              <a:buFont typeface="Calibri"/>
              <a:buNone/>
            </a:pPr>
            <a:r>
              <a:t/>
            </a:r>
            <a:endParaRPr sz="2500">
              <a:solidFill>
                <a:srgbClr val="00306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1500"/>
              <a:buFont typeface="Calibri"/>
              <a:buNone/>
            </a:pPr>
            <a:r>
              <a:rPr lang="en-US" sz="2500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Culture: </a:t>
            </a:r>
            <a:endParaRPr sz="2500">
              <a:solidFill>
                <a:srgbClr val="00306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500"/>
              <a:buFont typeface="Calibri"/>
              <a:buChar char="●"/>
            </a:pPr>
            <a:r>
              <a:rPr lang="en-US" sz="2500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All students </a:t>
            </a:r>
            <a:r>
              <a:rPr lang="en-US" sz="2500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participated</a:t>
            </a:r>
            <a:r>
              <a:rPr lang="en-US" sz="2500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 and were involved in Leadership </a:t>
            </a:r>
            <a:r>
              <a:rPr lang="en-US" sz="2500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opportunities</a:t>
            </a:r>
            <a:r>
              <a:rPr lang="en-US" sz="2500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500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through</a:t>
            </a:r>
            <a:r>
              <a:rPr lang="en-US" sz="2500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 our Leader in Me Framework</a:t>
            </a:r>
            <a:endParaRPr sz="2500">
              <a:solidFill>
                <a:srgbClr val="00306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500"/>
              <a:buFont typeface="Calibri"/>
              <a:buChar char="●"/>
            </a:pPr>
            <a:r>
              <a:rPr lang="en-US" sz="2500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Highly active and supportive PTA and school community</a:t>
            </a:r>
            <a:endParaRPr sz="2500">
              <a:solidFill>
                <a:srgbClr val="00306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30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8800" y="-17145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6"/>
          <p:cNvSpPr/>
          <p:nvPr/>
        </p:nvSpPr>
        <p:spPr>
          <a:xfrm>
            <a:off x="285750" y="0"/>
            <a:ext cx="11199900" cy="69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Our School's Goals for 2026-2027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492600" y="785100"/>
            <a:ext cx="10295100" cy="45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1500"/>
              <a:buFont typeface="Calibri"/>
              <a:buNone/>
            </a:pPr>
            <a:r>
              <a:rPr b="1" i="1" lang="en-US" sz="18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Safety: </a:t>
            </a:r>
            <a:endParaRPr b="1" i="1" sz="1800">
              <a:solidFill>
                <a:srgbClr val="143C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171450" rtl="0" algn="l"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Calibri"/>
              <a:buChar char="●"/>
            </a:pPr>
            <a:r>
              <a:rPr lang="en-US" sz="18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Ensure a safe and secure learning environment &amp; Strengthen the implementation of a proactive, consistent, and data-driven behavior support system.</a:t>
            </a:r>
            <a:endParaRPr sz="1800">
              <a:solidFill>
                <a:srgbClr val="143C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171450" rtl="0" algn="l"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Calibri"/>
              <a:buChar char="●"/>
            </a:pPr>
            <a:r>
              <a:rPr lang="en-US" sz="18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 Launch Play-Based Kindergarten pilot to provide developmentally appropriate learning experiences that intentionally support the growth of executive functioning, self-regulation, problem-solving, and collaborative learning skills. </a:t>
            </a:r>
            <a:endParaRPr sz="1800">
              <a:solidFill>
                <a:srgbClr val="143C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43C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1500"/>
              <a:buFont typeface="Calibri"/>
              <a:buNone/>
            </a:pPr>
            <a:r>
              <a:rPr b="1" i="1" lang="en-US" sz="18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Academic: </a:t>
            </a:r>
            <a:endParaRPr b="1" i="1" sz="1800">
              <a:solidFill>
                <a:srgbClr val="143C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85750" rtl="0" algn="l"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Calibri"/>
              <a:buChar char="●"/>
            </a:pPr>
            <a:r>
              <a:rPr lang="en-US" sz="18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 Increase student achievement in literacy  and math by strengthening the implementation of explicit instruction in every classroom.</a:t>
            </a:r>
            <a:endParaRPr sz="1800">
              <a:solidFill>
                <a:srgbClr val="143C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85750" rtl="0" algn="l"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Calibri"/>
              <a:buChar char="●"/>
            </a:pPr>
            <a:r>
              <a:rPr lang="en-US" sz="18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Launch  Play-Based Kindergarten pilot to improve academic achievement through standards-aligned learning that builds foundational literacy, math, and executive functioning skills. </a:t>
            </a:r>
            <a:endParaRPr sz="1800">
              <a:solidFill>
                <a:srgbClr val="143C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43C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1500"/>
              <a:buFont typeface="Calibri"/>
              <a:buNone/>
            </a:pPr>
            <a:r>
              <a:rPr b="1" i="1" lang="en-US" sz="18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Culture: </a:t>
            </a:r>
            <a:endParaRPr b="1" i="1" sz="1800">
              <a:solidFill>
                <a:srgbClr val="143C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171450" rtl="0" algn="l"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Calibri"/>
              <a:buChar char="●"/>
            </a:pPr>
            <a:r>
              <a:rPr lang="en-US" sz="18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Increase student enrollment and retention by fostering an inclusive school culture, building family capacity to support learning, and actively engaging the community around our academic and leadership opportunities. </a:t>
            </a:r>
            <a:endParaRPr sz="1800">
              <a:solidFill>
                <a:srgbClr val="143C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7"/>
          <p:cNvSpPr/>
          <p:nvPr/>
        </p:nvSpPr>
        <p:spPr>
          <a:xfrm>
            <a:off x="457200" y="304800"/>
            <a:ext cx="11200000" cy="7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How Title I Funds Are Used at Our School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7"/>
          <p:cNvSpPr/>
          <p:nvPr/>
        </p:nvSpPr>
        <p:spPr>
          <a:xfrm>
            <a:off x="1496250" y="1133375"/>
            <a:ext cx="8422800" cy="48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2600"/>
              <a:buFont typeface="Calibri"/>
              <a:buChar char="●"/>
            </a:pPr>
            <a:r>
              <a:rPr lang="en-US" sz="26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Supporting Teacher Growth through Professional Development in literacy and math best practices</a:t>
            </a:r>
            <a:endParaRPr sz="2600">
              <a:solidFill>
                <a:srgbClr val="143C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2600"/>
              <a:buFont typeface="Calibri"/>
              <a:buChar char="●"/>
            </a:pPr>
            <a:r>
              <a:rPr lang="en-US" sz="26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Supporting Student Growth through Supplemental Instructional Resources (</a:t>
            </a:r>
            <a:r>
              <a:rPr lang="en-US" sz="26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Phonological</a:t>
            </a:r>
            <a:r>
              <a:rPr lang="en-US" sz="26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 Awareness Materials, Math Resources)</a:t>
            </a:r>
            <a:endParaRPr sz="2600">
              <a:solidFill>
                <a:srgbClr val="143C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2600"/>
              <a:buFont typeface="Calibri"/>
              <a:buChar char="●"/>
            </a:pPr>
            <a:r>
              <a:rPr lang="en-US" sz="26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Supporting Student need through our Bridge Class: Leadership and STEAM Integration Class </a:t>
            </a:r>
            <a:endParaRPr sz="2600">
              <a:solidFill>
                <a:srgbClr val="143C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2600"/>
              <a:buFont typeface="Calibri"/>
              <a:buChar char="●"/>
            </a:pPr>
            <a:r>
              <a:rPr lang="en-US" sz="2600">
                <a:solidFill>
                  <a:srgbClr val="143C64"/>
                </a:solidFill>
                <a:latin typeface="Calibri"/>
                <a:ea typeface="Calibri"/>
                <a:cs typeface="Calibri"/>
                <a:sym typeface="Calibri"/>
              </a:rPr>
              <a:t>Supporting Literacy and Math skills through technology programming</a:t>
            </a:r>
            <a:endParaRPr sz="1900">
              <a:solidFill>
                <a:srgbClr val="143C64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8"/>
          <p:cNvSpPr/>
          <p:nvPr/>
        </p:nvSpPr>
        <p:spPr>
          <a:xfrm>
            <a:off x="457200" y="304800"/>
            <a:ext cx="11200000" cy="7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Your Rights as Parents and Families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8"/>
          <p:cNvSpPr/>
          <p:nvPr/>
        </p:nvSpPr>
        <p:spPr>
          <a:xfrm>
            <a:off x="457200" y="1066800"/>
            <a:ext cx="11200000" cy="49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Noto Sans Symbols"/>
              <a:buChar char="⮚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As a Title I parent or family, you have the right to be involved in the development of: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The School Improvement Plan / NCStar Plan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The Parent and Family Engagement Policy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The School-Parent Compact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Title I funding allocations for parent and family engagement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9"/>
          <p:cNvSpPr/>
          <p:nvPr/>
        </p:nvSpPr>
        <p:spPr>
          <a:xfrm>
            <a:off x="457200" y="321330"/>
            <a:ext cx="11200000" cy="7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School Improvement / NCStar Plan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9"/>
          <p:cNvSpPr/>
          <p:nvPr/>
        </p:nvSpPr>
        <p:spPr>
          <a:xfrm>
            <a:off x="457200" y="1182237"/>
            <a:ext cx="10242884" cy="49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Noto Sans Symbols"/>
              <a:buChar char="⮚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The School Improvement Plan / NCStar Plan includes: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A Comprehensive Needs Assessment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Goals and Strategies to Address Academic Needs of Students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Professional Development for School Staff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Coordination of Resources and a Comprehensive Budget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The School's Parent and Family Engagement Goals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Noto Sans Symbols"/>
              <a:buChar char="⮚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Parents and families have the right to be engaged in the development of this plan</a:t>
            </a:r>
            <a:r>
              <a:rPr b="0" i="0" lang="en-US" sz="15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0"/>
          <p:cNvSpPr/>
          <p:nvPr/>
        </p:nvSpPr>
        <p:spPr>
          <a:xfrm>
            <a:off x="457200" y="224589"/>
            <a:ext cx="11200000" cy="7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Parent and Family Engagement Policy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0"/>
          <p:cNvSpPr/>
          <p:nvPr/>
        </p:nvSpPr>
        <p:spPr>
          <a:xfrm>
            <a:off x="457200" y="979000"/>
            <a:ext cx="10002253" cy="49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44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600"/>
              <a:buFont typeface="Noto Sans Symbols"/>
              <a:buChar char="⮚"/>
            </a:pPr>
            <a:r>
              <a:rPr b="0" i="0" lang="en-US" sz="26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Every Title I school must have a Parent and Family Engagement Policy jointly developed with parents that outlines how the school will implement ESSA requirements, including: 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067"/>
              </a:buClr>
              <a:buSzPts val="2600"/>
              <a:buFont typeface="Calibri"/>
              <a:buChar char="•"/>
            </a:pPr>
            <a:r>
              <a:rPr b="0" i="0" lang="en-US" sz="26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How parents can be involved in decision-making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600"/>
              <a:buFont typeface="Calibri"/>
              <a:buChar char="•"/>
            </a:pPr>
            <a:r>
              <a:rPr b="0" i="0" lang="en-US" sz="26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How instruction and assessment information will be shared with parents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600"/>
              <a:buFont typeface="Calibri"/>
              <a:buChar char="•"/>
            </a:pPr>
            <a:r>
              <a:rPr b="0" i="0" lang="en-US" sz="26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How the school will build families' capacity to support learning at home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600"/>
              <a:buFont typeface="Calibri"/>
              <a:buChar char="•"/>
            </a:pPr>
            <a:r>
              <a:rPr b="0" i="0" lang="en-US" sz="26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How parental involvement funds are being used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4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067"/>
              </a:buClr>
              <a:buSzPts val="2600"/>
              <a:buFont typeface="Noto Sans Symbols"/>
              <a:buChar char="⮚"/>
            </a:pPr>
            <a:r>
              <a:rPr b="0" i="0" lang="en-US" sz="26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Parents have the right to be involved in the annual review and improvement of this policy.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1"/>
          <p:cNvSpPr/>
          <p:nvPr/>
        </p:nvSpPr>
        <p:spPr>
          <a:xfrm>
            <a:off x="457200" y="304800"/>
            <a:ext cx="11200000" cy="7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How Our School Engages Parents and Families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1"/>
          <p:cNvSpPr/>
          <p:nvPr/>
        </p:nvSpPr>
        <p:spPr>
          <a:xfrm>
            <a:off x="913650" y="1199975"/>
            <a:ext cx="3911700" cy="39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1500"/>
              <a:buFont typeface="Calibri"/>
              <a:buNone/>
            </a:pPr>
            <a:r>
              <a:t/>
            </a:r>
            <a:endParaRPr>
              <a:solidFill>
                <a:srgbClr val="143C64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2300"/>
              <a:buChar char="●"/>
            </a:pPr>
            <a:r>
              <a:rPr lang="en-US" sz="2300">
                <a:solidFill>
                  <a:srgbClr val="143C64"/>
                </a:solidFill>
              </a:rPr>
              <a:t>PTA Events</a:t>
            </a:r>
            <a:endParaRPr sz="2300">
              <a:solidFill>
                <a:srgbClr val="143C64"/>
              </a:solidFill>
            </a:endParaRPr>
          </a:p>
          <a:p>
            <a: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900"/>
              <a:buChar char="○"/>
            </a:pPr>
            <a:r>
              <a:rPr lang="en-US" sz="1900">
                <a:solidFill>
                  <a:srgbClr val="143C64"/>
                </a:solidFill>
              </a:rPr>
              <a:t>Restaurant Nights</a:t>
            </a:r>
            <a:endParaRPr sz="1900">
              <a:solidFill>
                <a:srgbClr val="143C64"/>
              </a:solidFill>
            </a:endParaRPr>
          </a:p>
          <a:p>
            <a: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900"/>
              <a:buChar char="○"/>
            </a:pPr>
            <a:r>
              <a:rPr lang="en-US" sz="1900">
                <a:solidFill>
                  <a:srgbClr val="143C64"/>
                </a:solidFill>
              </a:rPr>
              <a:t>PTA Meetings</a:t>
            </a:r>
            <a:endParaRPr sz="1900">
              <a:solidFill>
                <a:srgbClr val="143C64"/>
              </a:solidFill>
            </a:endParaRPr>
          </a:p>
          <a:p>
            <a: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900"/>
              <a:buChar char="○"/>
            </a:pPr>
            <a:r>
              <a:rPr lang="en-US" sz="1900">
                <a:solidFill>
                  <a:srgbClr val="143C64"/>
                </a:solidFill>
              </a:rPr>
              <a:t>Movie Night</a:t>
            </a:r>
            <a:endParaRPr sz="1900">
              <a:solidFill>
                <a:srgbClr val="143C64"/>
              </a:solidFill>
            </a:endParaRPr>
          </a:p>
          <a:p>
            <a: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900"/>
              <a:buChar char="○"/>
            </a:pPr>
            <a:r>
              <a:rPr lang="en-US" sz="1900">
                <a:solidFill>
                  <a:srgbClr val="143C64"/>
                </a:solidFill>
              </a:rPr>
              <a:t>School Dance</a:t>
            </a:r>
            <a:endParaRPr sz="1900">
              <a:solidFill>
                <a:srgbClr val="143C64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2300"/>
              <a:buChar char="●"/>
            </a:pPr>
            <a:r>
              <a:rPr lang="en-US" sz="2300">
                <a:solidFill>
                  <a:srgbClr val="143C64"/>
                </a:solidFill>
              </a:rPr>
              <a:t>Leader in Me Events</a:t>
            </a:r>
            <a:endParaRPr sz="2300">
              <a:solidFill>
                <a:srgbClr val="143C64"/>
              </a:solidFill>
            </a:endParaRPr>
          </a:p>
          <a:p>
            <a: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900"/>
              <a:buChar char="○"/>
            </a:pPr>
            <a:r>
              <a:rPr lang="en-US" sz="1900">
                <a:solidFill>
                  <a:srgbClr val="143C64"/>
                </a:solidFill>
              </a:rPr>
              <a:t>Leadership Day</a:t>
            </a:r>
            <a:endParaRPr sz="1900">
              <a:solidFill>
                <a:srgbClr val="143C64"/>
              </a:solidFill>
            </a:endParaRPr>
          </a:p>
          <a:p>
            <a: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900"/>
              <a:buChar char="○"/>
            </a:pPr>
            <a:r>
              <a:rPr lang="en-US" sz="1900">
                <a:solidFill>
                  <a:srgbClr val="143C64"/>
                </a:solidFill>
              </a:rPr>
              <a:t>LIM Family Nights</a:t>
            </a:r>
            <a:endParaRPr sz="1900">
              <a:solidFill>
                <a:srgbClr val="143C64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2300"/>
              <a:buChar char="●"/>
            </a:pPr>
            <a:r>
              <a:rPr lang="en-US" sz="2300">
                <a:solidFill>
                  <a:srgbClr val="143C64"/>
                </a:solidFill>
              </a:rPr>
              <a:t>Curriculum Nights</a:t>
            </a:r>
            <a:endParaRPr sz="2300">
              <a:solidFill>
                <a:srgbClr val="143C64"/>
              </a:solidFill>
            </a:endParaRPr>
          </a:p>
          <a:p>
            <a: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900"/>
              <a:buChar char="○"/>
            </a:pPr>
            <a:r>
              <a:rPr lang="en-US" sz="1900">
                <a:solidFill>
                  <a:srgbClr val="143C64"/>
                </a:solidFill>
              </a:rPr>
              <a:t>Launching Leaders Night</a:t>
            </a:r>
            <a:endParaRPr sz="1900">
              <a:solidFill>
                <a:srgbClr val="143C64"/>
              </a:solidFill>
            </a:endParaRPr>
          </a:p>
          <a:p>
            <a: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900"/>
              <a:buChar char="○"/>
            </a:pPr>
            <a:r>
              <a:rPr lang="en-US" sz="1900">
                <a:solidFill>
                  <a:srgbClr val="143C64"/>
                </a:solidFill>
              </a:rPr>
              <a:t>Grade Level Events</a:t>
            </a:r>
            <a:endParaRPr sz="2000">
              <a:solidFill>
                <a:srgbClr val="143C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1"/>
          <p:cNvSpPr txBox="1"/>
          <p:nvPr/>
        </p:nvSpPr>
        <p:spPr>
          <a:xfrm>
            <a:off x="6573175" y="1231650"/>
            <a:ext cx="3562200" cy="41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778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2192"/>
              <a:buChar char="●"/>
            </a:pPr>
            <a:r>
              <a:rPr lang="en-US" sz="2192">
                <a:solidFill>
                  <a:srgbClr val="143C64"/>
                </a:solidFill>
              </a:rPr>
              <a:t>Celebrations</a:t>
            </a:r>
            <a:endParaRPr sz="2192">
              <a:solidFill>
                <a:srgbClr val="143C64"/>
              </a:solidFill>
            </a:endParaRPr>
          </a:p>
          <a:p>
            <a:pPr indent="-34238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792"/>
              <a:buChar char="○"/>
            </a:pPr>
            <a:r>
              <a:rPr lang="en-US" sz="1792">
                <a:solidFill>
                  <a:srgbClr val="143C64"/>
                </a:solidFill>
              </a:rPr>
              <a:t>Terrific Kid Celebrations</a:t>
            </a:r>
            <a:endParaRPr sz="1792">
              <a:solidFill>
                <a:srgbClr val="143C64"/>
              </a:solidFill>
            </a:endParaRPr>
          </a:p>
          <a:p>
            <a:pPr indent="-34238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792"/>
              <a:buChar char="○"/>
            </a:pPr>
            <a:r>
              <a:rPr lang="en-US" sz="1792">
                <a:solidFill>
                  <a:srgbClr val="143C64"/>
                </a:solidFill>
              </a:rPr>
              <a:t>Classroom Celebrations</a:t>
            </a:r>
            <a:endParaRPr sz="1792">
              <a:solidFill>
                <a:srgbClr val="143C64"/>
              </a:solidFill>
            </a:endParaRPr>
          </a:p>
          <a:p>
            <a:pPr indent="-34238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792"/>
              <a:buChar char="○"/>
            </a:pPr>
            <a:r>
              <a:rPr lang="en-US" sz="1792">
                <a:solidFill>
                  <a:srgbClr val="143C64"/>
                </a:solidFill>
              </a:rPr>
              <a:t>Quarterly Awards</a:t>
            </a:r>
            <a:endParaRPr sz="1792">
              <a:solidFill>
                <a:srgbClr val="143C64"/>
              </a:solidFill>
            </a:endParaRPr>
          </a:p>
          <a:p>
            <a:pPr indent="-36778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2192"/>
              <a:buChar char="●"/>
            </a:pPr>
            <a:r>
              <a:rPr lang="en-US" sz="2192">
                <a:solidFill>
                  <a:srgbClr val="143C64"/>
                </a:solidFill>
              </a:rPr>
              <a:t>Academic Events</a:t>
            </a:r>
            <a:endParaRPr sz="2192">
              <a:solidFill>
                <a:srgbClr val="143C64"/>
              </a:solidFill>
            </a:endParaRPr>
          </a:p>
          <a:p>
            <a:pPr indent="-34238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792"/>
              <a:buChar char="○"/>
            </a:pPr>
            <a:r>
              <a:rPr lang="en-US" sz="1792">
                <a:solidFill>
                  <a:srgbClr val="143C64"/>
                </a:solidFill>
              </a:rPr>
              <a:t>Academic Content Nights </a:t>
            </a:r>
            <a:endParaRPr sz="1792">
              <a:solidFill>
                <a:srgbClr val="143C64"/>
              </a:solidFill>
            </a:endParaRPr>
          </a:p>
          <a:p>
            <a:pPr indent="-36778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2192"/>
              <a:buChar char="●"/>
            </a:pPr>
            <a:r>
              <a:rPr lang="en-US" sz="2192">
                <a:solidFill>
                  <a:srgbClr val="143C64"/>
                </a:solidFill>
              </a:rPr>
              <a:t>Volunteer Opportunities</a:t>
            </a:r>
            <a:endParaRPr sz="2192">
              <a:solidFill>
                <a:srgbClr val="143C64"/>
              </a:solidFill>
            </a:endParaRPr>
          </a:p>
          <a:p>
            <a:pPr indent="-34238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792"/>
              <a:buChar char="○"/>
            </a:pPr>
            <a:r>
              <a:rPr lang="en-US" sz="1792">
                <a:solidFill>
                  <a:srgbClr val="143C64"/>
                </a:solidFill>
              </a:rPr>
              <a:t>Book Fairs</a:t>
            </a:r>
            <a:endParaRPr sz="1792">
              <a:solidFill>
                <a:srgbClr val="143C64"/>
              </a:solidFill>
            </a:endParaRPr>
          </a:p>
          <a:p>
            <a:pPr indent="-34238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792"/>
              <a:buChar char="○"/>
            </a:pPr>
            <a:r>
              <a:rPr lang="en-US" sz="1792">
                <a:solidFill>
                  <a:srgbClr val="143C64"/>
                </a:solidFill>
              </a:rPr>
              <a:t>Duty Free Lunch</a:t>
            </a:r>
            <a:endParaRPr sz="1792">
              <a:solidFill>
                <a:srgbClr val="143C64"/>
              </a:solidFill>
            </a:endParaRPr>
          </a:p>
          <a:p>
            <a:pPr indent="-34238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792"/>
              <a:buChar char="○"/>
            </a:pPr>
            <a:r>
              <a:rPr lang="en-US" sz="1792">
                <a:solidFill>
                  <a:srgbClr val="143C64"/>
                </a:solidFill>
              </a:rPr>
              <a:t>Field Trips</a:t>
            </a:r>
            <a:endParaRPr sz="1792">
              <a:solidFill>
                <a:srgbClr val="143C64"/>
              </a:solidFill>
            </a:endParaRPr>
          </a:p>
          <a:p>
            <a:pPr indent="-34238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792"/>
              <a:buChar char="○"/>
            </a:pPr>
            <a:r>
              <a:rPr lang="en-US" sz="1792">
                <a:solidFill>
                  <a:srgbClr val="143C64"/>
                </a:solidFill>
              </a:rPr>
              <a:t>PTA Events</a:t>
            </a:r>
            <a:endParaRPr sz="1792">
              <a:solidFill>
                <a:srgbClr val="143C64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2"/>
          <p:cNvSpPr/>
          <p:nvPr/>
        </p:nvSpPr>
        <p:spPr>
          <a:xfrm>
            <a:off x="457200" y="304800"/>
            <a:ext cx="11200000" cy="7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School-Parent Compact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2"/>
          <p:cNvSpPr/>
          <p:nvPr/>
        </p:nvSpPr>
        <p:spPr>
          <a:xfrm>
            <a:off x="457200" y="1066800"/>
            <a:ext cx="10419347" cy="49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Noto Sans Symbols"/>
              <a:buChar char="⮚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Every Title I school must have a School-Parent Compact jointly developed with parents and families.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The compact is a shared commitment between the school, teacher, parent, and student to support academic achievement.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Compacts are distributed to all parents and families.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Calibri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Parents have the right to be engaged in the annual review and improvement of the compact.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3"/>
          <p:cNvSpPr/>
          <p:nvPr/>
        </p:nvSpPr>
        <p:spPr>
          <a:xfrm>
            <a:off x="457200" y="304800"/>
            <a:ext cx="11200000" cy="7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Your “Right to Know”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3"/>
          <p:cNvSpPr/>
          <p:nvPr/>
        </p:nvSpPr>
        <p:spPr>
          <a:xfrm>
            <a:off x="457200" y="1066800"/>
            <a:ext cx="10034337" cy="49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Noto Sans Symbols"/>
              <a:buChar char="⮚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As a Title I parent or family, you have the right to request: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The qualifications of your child's teachers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Information about state or local assessment policies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Noto Sans Symbols"/>
              <a:buChar char="⮚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The Right to Know notification is distributed at the start of the school year and posted on our website.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067"/>
              </a:buClr>
              <a:buSzPts val="2800"/>
              <a:buFont typeface="Noto Sans Symbols"/>
              <a:buChar char="⮚"/>
            </a:pPr>
            <a:r>
              <a:rPr b="0" i="0" lang="en-US" sz="2800" u="none" cap="none" strike="noStrike">
                <a:solidFill>
                  <a:srgbClr val="003067"/>
                </a:solidFill>
                <a:latin typeface="Calibri"/>
                <a:ea typeface="Calibri"/>
                <a:cs typeface="Calibri"/>
                <a:sym typeface="Calibri"/>
              </a:rPr>
              <a:t>You will be notified if your child is taught for four or more consecutive weeks by a teacher who does not meet NC state licensure requirements.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white and blue background with blue text  AI-generated content may be incorrect." id="181" name="Google Shape;18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sign  AI-generated content may be incorrect." id="186" name="Google Shape;18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2025-09-22T12:39:21Z</dcterms:created>
  <dc:creator>Christopher Ladika</dc:creator>
</cp:coreProperties>
</file>