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4"/>
  </p:sldMasterIdLst>
  <p:notesMasterIdLst>
    <p:notesMasterId r:id="rId17"/>
  </p:notesMasterIdLst>
  <p:sldIdLst>
    <p:sldId id="256" r:id="rId5"/>
    <p:sldId id="257" r:id="rId6"/>
    <p:sldId id="271" r:id="rId7"/>
    <p:sldId id="262" r:id="rId8"/>
    <p:sldId id="291" r:id="rId9"/>
    <p:sldId id="292" r:id="rId10"/>
    <p:sldId id="273" r:id="rId11"/>
    <p:sldId id="263" r:id="rId12"/>
    <p:sldId id="264" r:id="rId13"/>
    <p:sldId id="265" r:id="rId14"/>
    <p:sldId id="266" r:id="rId15"/>
    <p:sldId id="268" r:id="rId16"/>
  </p:sldIdLst>
  <p:sldSz cx="9144000" cy="5143500" type="screen16x9"/>
  <p:notesSz cx="6858000" cy="9144000"/>
  <p:embeddedFontLst>
    <p:embeddedFont>
      <p:font typeface="Just Another Hand" panose="02000506000000020003" pitchFamily="2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4DA4"/>
    <a:srgbClr val="3BB777"/>
    <a:srgbClr val="35B3E8"/>
    <a:srgbClr val="4343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549FBF-E4CD-978D-DC89-39F9594AAFE4}" v="7" dt="2026-04-23T17:20:41.2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159"/>
    <p:restoredTop sz="94681"/>
  </p:normalViewPr>
  <p:slideViewPr>
    <p:cSldViewPr snapToGrid="0">
      <p:cViewPr varScale="1">
        <p:scale>
          <a:sx n="154" d="100"/>
          <a:sy n="154" d="100"/>
        </p:scale>
        <p:origin x="288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6b96c6b055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6b96c6b055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81726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6b96c6b055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6b96c6b055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9328eb1de_1_9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49328eb1de_1_9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91430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414b05a4b4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414b05a4b4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Sometimes, getting off campus may be the safest thing to do. If you can, safely run off campus and find a safe location to go to. </a:t>
            </a:r>
            <a:endParaRPr sz="130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Call 911 immediately. Let the police know where you are and what is happening at your school. </a:t>
            </a:r>
            <a:endParaRPr sz="13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Stay Put and wait for help to arrive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149328eb1de_1_9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149328eb1de_1_9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If you can’t get off campus, find a room that you can hide in. Once inside, lock the door/windows and build a barricade.</a:t>
            </a:r>
            <a:endParaRPr sz="13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Remain still and quiet; turn off lights and silence cell phones</a:t>
            </a:r>
            <a:endParaRPr sz="13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If unable to find cover inside a secure room, quickly seek out a hiding place on campus</a:t>
            </a:r>
            <a:endParaRPr sz="130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Stay Put and wait for help to arrive. </a:t>
            </a:r>
            <a:endParaRPr sz="130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The Police and Fire Department  will come and unlock the doors, just like in the book. You don’t need to open the door for them. </a:t>
            </a:r>
            <a:endParaRPr sz="130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414b05a4b4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414b05a4b4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328295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If confronted by an intruder, consider fighting back, use items around you to defend and protect yourself, disarm/distract the intruder, so you can get away.</a:t>
            </a:r>
            <a:r>
              <a:rPr lang="en" sz="10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4176085b4c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24176085b4c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After reviewing the book and slide deck, feel free to move to the Activity, discussing different scenarios in order to deepen their understanding of the Think on Your Feet concept.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After the Activity, engage them in a movement break and then go back to learning/instruction of coursework. 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6b39caeccc_2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6b39caeccc_2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424DA3"/>
          </a:solidFill>
          <a:ln w="9525" cap="flat" cmpd="sng">
            <a:solidFill>
              <a:srgbClr val="424DA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0" y="4891200"/>
            <a:ext cx="9144000" cy="252300"/>
          </a:xfrm>
          <a:prstGeom prst="rect">
            <a:avLst/>
          </a:prstGeom>
          <a:solidFill>
            <a:srgbClr val="35B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" name="Google Shape;13;p2" title="lighthouse white.png"/>
          <p:cNvPicPr preferRelativeResize="0"/>
          <p:nvPr/>
        </p:nvPicPr>
        <p:blipFill rotWithShape="1">
          <a:blip r:embed="rId2">
            <a:alphaModFix amt="15000"/>
          </a:blip>
          <a:srcRect r="1555" b="7969"/>
          <a:stretch/>
        </p:blipFill>
        <p:spPr>
          <a:xfrm>
            <a:off x="0" y="0"/>
            <a:ext cx="9144000" cy="489119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/>
          <p:nvPr/>
        </p:nvSpPr>
        <p:spPr>
          <a:xfrm>
            <a:off x="3245700" y="332400"/>
            <a:ext cx="5488500" cy="4226400"/>
          </a:xfrm>
          <a:prstGeom prst="roundRect">
            <a:avLst>
              <a:gd name="adj" fmla="val 7572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3560400" y="476675"/>
            <a:ext cx="4859100" cy="13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3500"/>
              <a:buFont typeface="Gill Sans"/>
              <a:buNone/>
              <a:defRPr sz="3500" b="1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3477000" y="1980275"/>
            <a:ext cx="50259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300"/>
              <a:buFont typeface="Gill Sans"/>
              <a:buNone/>
              <a:defRPr sz="23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ldNum" idx="2"/>
          </p:nvPr>
        </p:nvSpPr>
        <p:spPr>
          <a:xfrm>
            <a:off x="93808" y="48260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buNone/>
              <a:defRPr>
                <a:solidFill>
                  <a:schemeClr val="lt1"/>
                </a:solidFill>
              </a:defRPr>
            </a:lvl1pPr>
            <a:lvl2pPr lvl="1" algn="l">
              <a:buNone/>
              <a:defRPr>
                <a:solidFill>
                  <a:schemeClr val="lt1"/>
                </a:solidFill>
              </a:defRPr>
            </a:lvl2pPr>
            <a:lvl3pPr lvl="2" algn="l">
              <a:buNone/>
              <a:defRPr>
                <a:solidFill>
                  <a:schemeClr val="lt1"/>
                </a:solidFill>
              </a:defRPr>
            </a:lvl3pPr>
            <a:lvl4pPr lvl="3" algn="l">
              <a:buNone/>
              <a:defRPr>
                <a:solidFill>
                  <a:schemeClr val="lt1"/>
                </a:solidFill>
              </a:defRPr>
            </a:lvl4pPr>
            <a:lvl5pPr lvl="4" algn="l">
              <a:buNone/>
              <a:defRPr>
                <a:solidFill>
                  <a:schemeClr val="lt1"/>
                </a:solidFill>
              </a:defRPr>
            </a:lvl5pPr>
            <a:lvl6pPr lvl="5" algn="l">
              <a:buNone/>
              <a:defRPr>
                <a:solidFill>
                  <a:schemeClr val="lt1"/>
                </a:solidFill>
              </a:defRPr>
            </a:lvl6pPr>
            <a:lvl7pPr lvl="6" algn="l">
              <a:buNone/>
              <a:defRPr>
                <a:solidFill>
                  <a:schemeClr val="lt1"/>
                </a:solidFill>
              </a:defRPr>
            </a:lvl7pPr>
            <a:lvl8pPr lvl="7" algn="l">
              <a:buNone/>
              <a:defRPr>
                <a:solidFill>
                  <a:schemeClr val="lt1"/>
                </a:solidFill>
              </a:defRPr>
            </a:lvl8pPr>
            <a:lvl9pPr lvl="8" algn="l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3"/>
          </p:nvPr>
        </p:nvSpPr>
        <p:spPr>
          <a:xfrm>
            <a:off x="3477000" y="2529350"/>
            <a:ext cx="50259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300"/>
              <a:buFont typeface="Gill Sans"/>
              <a:buNone/>
              <a:defRPr sz="23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19" name="Google Shape;19;p2" title="SMCOE_Logo_2025_CMYK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8125" y="3739623"/>
            <a:ext cx="1353350" cy="62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 type="secHead">
  <p:cSld name="SECTION_HEADER">
    <p:bg>
      <p:bgPr>
        <a:solidFill>
          <a:schemeClr val="lt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311700" y="27830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3600"/>
              <a:buFont typeface="Gill Sans"/>
              <a:buNone/>
              <a:defRPr sz="3600" b="1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385200" y="1243925"/>
            <a:ext cx="8373600" cy="2806500"/>
          </a:xfrm>
          <a:prstGeom prst="roundRect">
            <a:avLst>
              <a:gd name="adj" fmla="val 5905"/>
            </a:avLst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1023725" y="1453550"/>
            <a:ext cx="7277400" cy="24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Gill Sans"/>
              <a:buChar char="●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○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■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●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○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■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●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○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■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/>
          <p:nvPr/>
        </p:nvSpPr>
        <p:spPr>
          <a:xfrm>
            <a:off x="0" y="4891200"/>
            <a:ext cx="9144000" cy="252300"/>
          </a:xfrm>
          <a:prstGeom prst="rect">
            <a:avLst/>
          </a:prstGeom>
          <a:solidFill>
            <a:srgbClr val="35B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152408" y="482054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buNone/>
              <a:defRPr sz="1100">
                <a:solidFill>
                  <a:schemeClr val="lt1"/>
                </a:solidFill>
              </a:defRPr>
            </a:lvl1pPr>
            <a:lvl2pPr lvl="1" algn="l">
              <a:buNone/>
              <a:defRPr sz="1100">
                <a:solidFill>
                  <a:schemeClr val="lt1"/>
                </a:solidFill>
              </a:defRPr>
            </a:lvl2pPr>
            <a:lvl3pPr lvl="2" algn="l">
              <a:buNone/>
              <a:defRPr sz="1100">
                <a:solidFill>
                  <a:schemeClr val="lt1"/>
                </a:solidFill>
              </a:defRPr>
            </a:lvl3pPr>
            <a:lvl4pPr lvl="3" algn="l">
              <a:buNone/>
              <a:defRPr sz="1100">
                <a:solidFill>
                  <a:schemeClr val="lt1"/>
                </a:solidFill>
              </a:defRPr>
            </a:lvl4pPr>
            <a:lvl5pPr lvl="4" algn="l">
              <a:buNone/>
              <a:defRPr sz="1100">
                <a:solidFill>
                  <a:schemeClr val="lt1"/>
                </a:solidFill>
              </a:defRPr>
            </a:lvl5pPr>
            <a:lvl6pPr lvl="5" algn="l">
              <a:buNone/>
              <a:defRPr sz="1100">
                <a:solidFill>
                  <a:schemeClr val="lt1"/>
                </a:solidFill>
              </a:defRPr>
            </a:lvl6pPr>
            <a:lvl7pPr lvl="6" algn="l">
              <a:buNone/>
              <a:defRPr sz="1100">
                <a:solidFill>
                  <a:schemeClr val="lt1"/>
                </a:solidFill>
              </a:defRPr>
            </a:lvl7pPr>
            <a:lvl8pPr lvl="7" algn="l">
              <a:buNone/>
              <a:defRPr sz="1100">
                <a:solidFill>
                  <a:schemeClr val="lt1"/>
                </a:solidFill>
              </a:defRPr>
            </a:lvl8pPr>
            <a:lvl9pPr lvl="8" algn="l">
              <a:buNone/>
              <a:defRPr sz="1100"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6" name="Google Shape;26;p3" title="SMCOE_Logo_2025_CMYK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29862" y="4270175"/>
            <a:ext cx="1079687" cy="50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lank">
  <p:cSld name="ONE_COLUMN_TEXT_3">
    <p:bg>
      <p:bgPr>
        <a:solidFill>
          <a:schemeClr val="lt1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/>
          <p:nvPr/>
        </p:nvSpPr>
        <p:spPr>
          <a:xfrm>
            <a:off x="0" y="4891200"/>
            <a:ext cx="9144000" cy="252300"/>
          </a:xfrm>
          <a:prstGeom prst="rect">
            <a:avLst/>
          </a:prstGeom>
          <a:solidFill>
            <a:srgbClr val="35B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15240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buNone/>
              <a:defRPr sz="1100">
                <a:solidFill>
                  <a:schemeClr val="lt1"/>
                </a:solidFill>
              </a:defRPr>
            </a:lvl1pPr>
            <a:lvl2pPr lvl="1" algn="l">
              <a:buNone/>
              <a:defRPr sz="1100">
                <a:solidFill>
                  <a:schemeClr val="lt1"/>
                </a:solidFill>
              </a:defRPr>
            </a:lvl2pPr>
            <a:lvl3pPr lvl="2" algn="l">
              <a:buNone/>
              <a:defRPr sz="1100">
                <a:solidFill>
                  <a:schemeClr val="lt1"/>
                </a:solidFill>
              </a:defRPr>
            </a:lvl3pPr>
            <a:lvl4pPr lvl="3" algn="l">
              <a:buNone/>
              <a:defRPr sz="1100">
                <a:solidFill>
                  <a:schemeClr val="lt1"/>
                </a:solidFill>
              </a:defRPr>
            </a:lvl4pPr>
            <a:lvl5pPr lvl="4" algn="l">
              <a:buNone/>
              <a:defRPr sz="1100">
                <a:solidFill>
                  <a:schemeClr val="lt1"/>
                </a:solidFill>
              </a:defRPr>
            </a:lvl5pPr>
            <a:lvl6pPr lvl="5" algn="l">
              <a:buNone/>
              <a:defRPr sz="1100">
                <a:solidFill>
                  <a:schemeClr val="lt1"/>
                </a:solidFill>
              </a:defRPr>
            </a:lvl6pPr>
            <a:lvl7pPr lvl="6" algn="l">
              <a:buNone/>
              <a:defRPr sz="1100">
                <a:solidFill>
                  <a:schemeClr val="lt1"/>
                </a:solidFill>
              </a:defRPr>
            </a:lvl7pPr>
            <a:lvl8pPr lvl="7" algn="l">
              <a:buNone/>
              <a:defRPr sz="1100">
                <a:solidFill>
                  <a:schemeClr val="lt1"/>
                </a:solidFill>
              </a:defRPr>
            </a:lvl8pPr>
            <a:lvl9pPr lvl="8" algn="l">
              <a:buNone/>
              <a:defRPr sz="1100"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8" name="Google Shape;58;p8"/>
          <p:cNvSpPr/>
          <p:nvPr/>
        </p:nvSpPr>
        <p:spPr>
          <a:xfrm rot="10800000" flipH="1">
            <a:off x="0" y="250"/>
            <a:ext cx="7872000" cy="786600"/>
          </a:xfrm>
          <a:prstGeom prst="round1Rect">
            <a:avLst>
              <a:gd name="adj" fmla="val 50000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241713" y="1071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Font typeface="Gill Sans"/>
              <a:buNone/>
              <a:defRPr b="1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9pPr>
          </a:lstStyle>
          <a:p>
            <a:endParaRPr/>
          </a:p>
        </p:txBody>
      </p:sp>
      <p:pic>
        <p:nvPicPr>
          <p:cNvPr id="60" name="Google Shape;60;p8" title="SMCOE_Logo_2025_CMYK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29862" y="4270175"/>
            <a:ext cx="1079687" cy="50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SECTION_TITLE_AND_DESCRIPTION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3"/>
          <p:cNvSpPr/>
          <p:nvPr/>
        </p:nvSpPr>
        <p:spPr>
          <a:xfrm>
            <a:off x="0" y="4891200"/>
            <a:ext cx="9144000" cy="252300"/>
          </a:xfrm>
          <a:prstGeom prst="rect">
            <a:avLst/>
          </a:prstGeom>
          <a:solidFill>
            <a:srgbClr val="35B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sldNum" idx="12"/>
          </p:nvPr>
        </p:nvSpPr>
        <p:spPr>
          <a:xfrm>
            <a:off x="93808" y="48260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buNone/>
              <a:defRPr sz="1100">
                <a:solidFill>
                  <a:schemeClr val="lt1"/>
                </a:solidFill>
              </a:defRPr>
            </a:lvl1pPr>
            <a:lvl2pPr lvl="1" algn="l">
              <a:buNone/>
              <a:defRPr sz="1100">
                <a:solidFill>
                  <a:schemeClr val="lt1"/>
                </a:solidFill>
              </a:defRPr>
            </a:lvl2pPr>
            <a:lvl3pPr lvl="2" algn="l">
              <a:buNone/>
              <a:defRPr sz="1100">
                <a:solidFill>
                  <a:schemeClr val="lt1"/>
                </a:solidFill>
              </a:defRPr>
            </a:lvl3pPr>
            <a:lvl4pPr lvl="3" algn="l">
              <a:buNone/>
              <a:defRPr sz="1100">
                <a:solidFill>
                  <a:schemeClr val="lt1"/>
                </a:solidFill>
              </a:defRPr>
            </a:lvl4pPr>
            <a:lvl5pPr lvl="4" algn="l">
              <a:buNone/>
              <a:defRPr sz="1100">
                <a:solidFill>
                  <a:schemeClr val="lt1"/>
                </a:solidFill>
              </a:defRPr>
            </a:lvl5pPr>
            <a:lvl6pPr lvl="5" algn="l">
              <a:buNone/>
              <a:defRPr sz="1100">
                <a:solidFill>
                  <a:schemeClr val="lt1"/>
                </a:solidFill>
              </a:defRPr>
            </a:lvl6pPr>
            <a:lvl7pPr lvl="6" algn="l">
              <a:buNone/>
              <a:defRPr sz="1100">
                <a:solidFill>
                  <a:schemeClr val="lt1"/>
                </a:solidFill>
              </a:defRPr>
            </a:lvl7pPr>
            <a:lvl8pPr lvl="7" algn="l">
              <a:buNone/>
              <a:defRPr sz="1100">
                <a:solidFill>
                  <a:schemeClr val="lt1"/>
                </a:solidFill>
              </a:defRPr>
            </a:lvl8pPr>
            <a:lvl9pPr lvl="8" algn="l">
              <a:buNone/>
              <a:defRPr sz="1100"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7" name="Google Shape;97;p13" title="SMCOE_Logo_2025_CMYK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29862" y="4270175"/>
            <a:ext cx="1079687" cy="50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CAPTION_ONLY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/>
          <p:nvPr/>
        </p:nvSpPr>
        <p:spPr>
          <a:xfrm>
            <a:off x="0" y="4891200"/>
            <a:ext cx="9144000" cy="252300"/>
          </a:xfrm>
          <a:prstGeom prst="rect">
            <a:avLst/>
          </a:prstGeom>
          <a:solidFill>
            <a:srgbClr val="35B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4"/>
          <p:cNvSpPr/>
          <p:nvPr/>
        </p:nvSpPr>
        <p:spPr>
          <a:xfrm>
            <a:off x="10425" y="0"/>
            <a:ext cx="9144000" cy="4891200"/>
          </a:xfrm>
          <a:prstGeom prst="rect">
            <a:avLst/>
          </a:prstGeom>
          <a:solidFill>
            <a:srgbClr val="424D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1780350" y="2050800"/>
            <a:ext cx="5583300" cy="78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ill Sans"/>
              <a:buNone/>
              <a:defRPr sz="36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sldNum" idx="12"/>
          </p:nvPr>
        </p:nvSpPr>
        <p:spPr>
          <a:xfrm>
            <a:off x="152409" y="48205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buNone/>
              <a:defRPr sz="1100">
                <a:solidFill>
                  <a:schemeClr val="lt1"/>
                </a:solidFill>
              </a:defRPr>
            </a:lvl1pPr>
            <a:lvl2pPr lvl="1" algn="l">
              <a:buNone/>
              <a:defRPr sz="1100">
                <a:solidFill>
                  <a:schemeClr val="lt1"/>
                </a:solidFill>
              </a:defRPr>
            </a:lvl2pPr>
            <a:lvl3pPr lvl="2" algn="l">
              <a:buNone/>
              <a:defRPr sz="1100">
                <a:solidFill>
                  <a:schemeClr val="lt1"/>
                </a:solidFill>
              </a:defRPr>
            </a:lvl3pPr>
            <a:lvl4pPr lvl="3" algn="l">
              <a:buNone/>
              <a:defRPr sz="1100">
                <a:solidFill>
                  <a:schemeClr val="lt1"/>
                </a:solidFill>
              </a:defRPr>
            </a:lvl4pPr>
            <a:lvl5pPr lvl="4" algn="l">
              <a:buNone/>
              <a:defRPr sz="1100">
                <a:solidFill>
                  <a:schemeClr val="lt1"/>
                </a:solidFill>
              </a:defRPr>
            </a:lvl5pPr>
            <a:lvl6pPr lvl="5" algn="l">
              <a:buNone/>
              <a:defRPr sz="1100">
                <a:solidFill>
                  <a:schemeClr val="lt1"/>
                </a:solidFill>
              </a:defRPr>
            </a:lvl6pPr>
            <a:lvl7pPr lvl="6" algn="l">
              <a:buNone/>
              <a:defRPr sz="1100">
                <a:solidFill>
                  <a:schemeClr val="lt1"/>
                </a:solidFill>
              </a:defRPr>
            </a:lvl7pPr>
            <a:lvl8pPr lvl="7" algn="l">
              <a:buNone/>
              <a:defRPr sz="1100">
                <a:solidFill>
                  <a:schemeClr val="lt1"/>
                </a:solidFill>
              </a:defRPr>
            </a:lvl8pPr>
            <a:lvl9pPr lvl="8" algn="l">
              <a:buNone/>
              <a:defRPr sz="1100"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3" name="Google Shape;103;p14" title="SMCOE_Logo_2025_white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22100" y="3855544"/>
            <a:ext cx="1699789" cy="789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rge photo 1">
  <p:cSld name="BIG_NUMBER_1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4891200"/>
          </a:xfrm>
          <a:prstGeom prst="rect">
            <a:avLst/>
          </a:prstGeom>
          <a:noFill/>
          <a:ln>
            <a:noFill/>
          </a:ln>
        </p:spPr>
      </p:sp>
      <p:sp>
        <p:nvSpPr>
          <p:cNvPr id="108" name="Google Shape;108;p16"/>
          <p:cNvSpPr txBox="1">
            <a:spLocks noGrp="1"/>
          </p:cNvSpPr>
          <p:nvPr>
            <p:ph type="sldNum" idx="12"/>
          </p:nvPr>
        </p:nvSpPr>
        <p:spPr>
          <a:xfrm>
            <a:off x="152409" y="48260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buNone/>
              <a:defRPr sz="1100">
                <a:solidFill>
                  <a:schemeClr val="lt1"/>
                </a:solidFill>
              </a:defRPr>
            </a:lvl1pPr>
            <a:lvl2pPr lvl="1" algn="l">
              <a:buNone/>
              <a:defRPr sz="1100">
                <a:solidFill>
                  <a:schemeClr val="lt1"/>
                </a:solidFill>
              </a:defRPr>
            </a:lvl2pPr>
            <a:lvl3pPr lvl="2" algn="l">
              <a:buNone/>
              <a:defRPr sz="1100">
                <a:solidFill>
                  <a:schemeClr val="lt1"/>
                </a:solidFill>
              </a:defRPr>
            </a:lvl3pPr>
            <a:lvl4pPr lvl="3" algn="l">
              <a:buNone/>
              <a:defRPr sz="1100">
                <a:solidFill>
                  <a:schemeClr val="lt1"/>
                </a:solidFill>
              </a:defRPr>
            </a:lvl4pPr>
            <a:lvl5pPr lvl="4" algn="l">
              <a:buNone/>
              <a:defRPr sz="1100">
                <a:solidFill>
                  <a:schemeClr val="lt1"/>
                </a:solidFill>
              </a:defRPr>
            </a:lvl5pPr>
            <a:lvl6pPr lvl="5" algn="l">
              <a:buNone/>
              <a:defRPr sz="1100">
                <a:solidFill>
                  <a:schemeClr val="lt1"/>
                </a:solidFill>
              </a:defRPr>
            </a:lvl6pPr>
            <a:lvl7pPr lvl="6" algn="l">
              <a:buNone/>
              <a:defRPr sz="1100">
                <a:solidFill>
                  <a:schemeClr val="lt1"/>
                </a:solidFill>
              </a:defRPr>
            </a:lvl7pPr>
            <a:lvl8pPr lvl="7" algn="l">
              <a:buNone/>
              <a:defRPr sz="1100">
                <a:solidFill>
                  <a:schemeClr val="lt1"/>
                </a:solidFill>
              </a:defRPr>
            </a:lvl8pPr>
            <a:lvl9pPr lvl="8" algn="l">
              <a:buNone/>
              <a:defRPr sz="1100"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9" name="Google Shape;109;p16"/>
          <p:cNvSpPr/>
          <p:nvPr/>
        </p:nvSpPr>
        <p:spPr>
          <a:xfrm>
            <a:off x="0" y="4891200"/>
            <a:ext cx="9144000" cy="252300"/>
          </a:xfrm>
          <a:prstGeom prst="rect">
            <a:avLst/>
          </a:prstGeom>
          <a:solidFill>
            <a:srgbClr val="35B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6"/>
          <p:cNvSpPr txBox="1">
            <a:spLocks noGrp="1"/>
          </p:cNvSpPr>
          <p:nvPr>
            <p:ph type="sldNum" idx="3"/>
          </p:nvPr>
        </p:nvSpPr>
        <p:spPr>
          <a:xfrm>
            <a:off x="93808" y="48260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buNone/>
              <a:defRPr sz="1100">
                <a:solidFill>
                  <a:schemeClr val="lt1"/>
                </a:solidFill>
              </a:defRPr>
            </a:lvl1pPr>
            <a:lvl2pPr lvl="1" algn="l">
              <a:buNone/>
              <a:defRPr sz="1100">
                <a:solidFill>
                  <a:schemeClr val="lt1"/>
                </a:solidFill>
              </a:defRPr>
            </a:lvl2pPr>
            <a:lvl3pPr lvl="2" algn="l">
              <a:buNone/>
              <a:defRPr sz="1100">
                <a:solidFill>
                  <a:schemeClr val="lt1"/>
                </a:solidFill>
              </a:defRPr>
            </a:lvl3pPr>
            <a:lvl4pPr lvl="3" algn="l">
              <a:buNone/>
              <a:defRPr sz="1100">
                <a:solidFill>
                  <a:schemeClr val="lt1"/>
                </a:solidFill>
              </a:defRPr>
            </a:lvl4pPr>
            <a:lvl5pPr lvl="4" algn="l">
              <a:buNone/>
              <a:defRPr sz="1100">
                <a:solidFill>
                  <a:schemeClr val="lt1"/>
                </a:solidFill>
              </a:defRPr>
            </a:lvl5pPr>
            <a:lvl6pPr lvl="5" algn="l">
              <a:buNone/>
              <a:defRPr sz="1100">
                <a:solidFill>
                  <a:schemeClr val="lt1"/>
                </a:solidFill>
              </a:defRPr>
            </a:lvl6pPr>
            <a:lvl7pPr lvl="6" algn="l">
              <a:buNone/>
              <a:defRPr sz="1100">
                <a:solidFill>
                  <a:schemeClr val="lt1"/>
                </a:solidFill>
              </a:defRPr>
            </a:lvl7pPr>
            <a:lvl8pPr lvl="7" algn="l">
              <a:buNone/>
              <a:defRPr sz="1100">
                <a:solidFill>
                  <a:schemeClr val="lt1"/>
                </a:solidFill>
              </a:defRPr>
            </a:lvl8pPr>
            <a:lvl9pPr lvl="8" algn="l">
              <a:buNone/>
              <a:defRPr sz="1100"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1" name="Google Shape;111;p16"/>
          <p:cNvSpPr/>
          <p:nvPr/>
        </p:nvSpPr>
        <p:spPr>
          <a:xfrm flipH="1">
            <a:off x="7744200" y="4101650"/>
            <a:ext cx="1399800" cy="789600"/>
          </a:xfrm>
          <a:prstGeom prst="round1Rect">
            <a:avLst>
              <a:gd name="adj" fmla="val 27771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2" name="Google Shape;112;p16" title="SMCOE_Logo_2025_CMYK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29862" y="4270175"/>
            <a:ext cx="1079687" cy="50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3DD24-A082-8395-334C-4F58E9E84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566BB-559D-11EB-D6AA-2238FF367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D6FE7-2016-7801-64B5-437811502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E884-4CBE-3D48-8F3B-97A8F5C34130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51391-2918-5199-482F-6A50E2E53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572FF1-5465-49CE-374A-0DD9F8621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4F168-E0B1-064D-8A19-7EF392BF0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105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4ED43A-5DC4-350A-3060-929C4143E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E884-4CBE-3D48-8F3B-97A8F5C34130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98A304-BF22-E838-4295-0D0DBD9F2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D86EE-CEA9-D294-F2F2-4673D72F3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4F168-E0B1-064D-8A19-7EF392BF0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070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4" r:id="rId3"/>
    <p:sldLayoutId id="2147483659" r:id="rId4"/>
    <p:sldLayoutId id="2147483660" r:id="rId5"/>
    <p:sldLayoutId id="2147483662" r:id="rId6"/>
    <p:sldLayoutId id="2147483666" r:id="rId7"/>
    <p:sldLayoutId id="2147483667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doceonline.com/dictionary/wall" TargetMode="External"/><Relationship Id="rId7" Type="http://schemas.openxmlformats.org/officeDocument/2006/relationships/hyperlink" Target="https://www.ldoceonline.com/dictionary/prevent" TargetMode="External"/><Relationship Id="rId2" Type="http://schemas.openxmlformats.org/officeDocument/2006/relationships/hyperlink" Target="https://www.ldoceonline.com/dictionary/temporary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ldoceonline.com/dictionary/door" TargetMode="External"/><Relationship Id="rId5" Type="http://schemas.openxmlformats.org/officeDocument/2006/relationships/hyperlink" Target="https://www.ldoceonline.com/dictionary/road" TargetMode="External"/><Relationship Id="rId4" Type="http://schemas.openxmlformats.org/officeDocument/2006/relationships/hyperlink" Target="https://www.ldoceonline.com/dictionary/fenc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9"/>
          <p:cNvSpPr txBox="1">
            <a:spLocks noGrp="1"/>
          </p:cNvSpPr>
          <p:nvPr>
            <p:ph type="ctrTitle"/>
          </p:nvPr>
        </p:nvSpPr>
        <p:spPr>
          <a:xfrm>
            <a:off x="3560400" y="978427"/>
            <a:ext cx="4859100" cy="13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br>
              <a:rPr lang="en-US" sz="3600" dirty="0">
                <a:solidFill>
                  <a:srgbClr val="424DA4"/>
                </a:solidFill>
              </a:rPr>
            </a:br>
            <a:br>
              <a:rPr lang="en-US" sz="3600" dirty="0">
                <a:solidFill>
                  <a:srgbClr val="424DA4"/>
                </a:solidFill>
              </a:rPr>
            </a:br>
            <a:br>
              <a:rPr lang="en-US" sz="3600" dirty="0">
                <a:solidFill>
                  <a:srgbClr val="424DA4"/>
                </a:solidFill>
              </a:rPr>
            </a:br>
            <a:r>
              <a:rPr lang="en-US" sz="3600" dirty="0">
                <a:solidFill>
                  <a:srgbClr val="424DA4"/>
                </a:solidFill>
              </a:rPr>
              <a:t>The Big Five Presents: Lockdown/Barricade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" dirty="0"/>
          </a:p>
        </p:txBody>
      </p:sp>
      <p:sp>
        <p:nvSpPr>
          <p:cNvPr id="165" name="Google Shape;165;p19"/>
          <p:cNvSpPr txBox="1">
            <a:spLocks noGrp="1"/>
          </p:cNvSpPr>
          <p:nvPr>
            <p:ph type="subTitle" idx="1"/>
          </p:nvPr>
        </p:nvSpPr>
        <p:spPr>
          <a:xfrm>
            <a:off x="3477000" y="1858513"/>
            <a:ext cx="50259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US" sz="2400" i="1" dirty="0">
                <a:solidFill>
                  <a:srgbClr val="424DA4"/>
                </a:solidFill>
              </a:rPr>
              <a:t>Think-on-Your-Feet Peet and the </a:t>
            </a:r>
            <a:r>
              <a:rPr lang="en-US" sz="2400" i="1" dirty="0" err="1">
                <a:solidFill>
                  <a:srgbClr val="424DA4"/>
                </a:solidFill>
              </a:rPr>
              <a:t>Slimeville</a:t>
            </a:r>
            <a:r>
              <a:rPr lang="en-US" sz="2400" i="1" dirty="0">
                <a:solidFill>
                  <a:srgbClr val="424DA4"/>
                </a:solidFill>
              </a:rPr>
              <a:t> Monsters</a:t>
            </a:r>
          </a:p>
        </p:txBody>
      </p:sp>
      <p:sp>
        <p:nvSpPr>
          <p:cNvPr id="166" name="Google Shape;16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sp>
        <p:nvSpPr>
          <p:cNvPr id="167" name="Google Shape;167;p19"/>
          <p:cNvSpPr txBox="1">
            <a:spLocks noGrp="1"/>
          </p:cNvSpPr>
          <p:nvPr>
            <p:ph type="subTitle" idx="3"/>
          </p:nvPr>
        </p:nvSpPr>
        <p:spPr>
          <a:xfrm>
            <a:off x="3477000" y="2864565"/>
            <a:ext cx="50259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/>
            <a:r>
              <a:rPr lang="en-US" sz="1900" dirty="0">
                <a:solidFill>
                  <a:srgbClr val="424DA4"/>
                </a:solidFill>
              </a:rPr>
              <a:t>4</a:t>
            </a:r>
            <a:r>
              <a:rPr lang="en-US" sz="1900" baseline="30000" dirty="0">
                <a:solidFill>
                  <a:srgbClr val="424DA4"/>
                </a:solidFill>
              </a:rPr>
              <a:t>th</a:t>
            </a:r>
            <a:r>
              <a:rPr lang="en-US" sz="1900" dirty="0">
                <a:solidFill>
                  <a:srgbClr val="424DA4"/>
                </a:solidFill>
              </a:rPr>
              <a:t>-5</a:t>
            </a:r>
            <a:r>
              <a:rPr lang="en-US" sz="1900" baseline="30000" dirty="0">
                <a:solidFill>
                  <a:srgbClr val="424DA4"/>
                </a:solidFill>
              </a:rPr>
              <a:t>th</a:t>
            </a:r>
            <a:r>
              <a:rPr lang="en-US" sz="1900" dirty="0">
                <a:solidFill>
                  <a:srgbClr val="424DA4"/>
                </a:solidFill>
              </a:rPr>
              <a:t>  Grades </a:t>
            </a:r>
          </a:p>
          <a:p>
            <a:pPr marL="0" indent="0"/>
            <a:r>
              <a:rPr lang="en-US" sz="1900" dirty="0">
                <a:solidFill>
                  <a:srgbClr val="424DA4"/>
                </a:solidFill>
              </a:rPr>
              <a:t>2026-2027 School Year</a:t>
            </a:r>
          </a:p>
          <a:p>
            <a:pPr marL="0" lvl="0" indent="0"/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"/>
          <p:cNvSpPr txBox="1">
            <a:spLocks noGrp="1"/>
          </p:cNvSpPr>
          <p:nvPr>
            <p:ph type="title"/>
          </p:nvPr>
        </p:nvSpPr>
        <p:spPr>
          <a:xfrm>
            <a:off x="311700" y="27830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lvl="0"/>
            <a:r>
              <a:rPr lang="en" dirty="0"/>
              <a:t>About This Deck</a:t>
            </a:r>
            <a:endParaRPr dirty="0"/>
          </a:p>
        </p:txBody>
      </p:sp>
      <p:sp>
        <p:nvSpPr>
          <p:cNvPr id="174" name="Google Shape;174;p20"/>
          <p:cNvSpPr txBox="1">
            <a:spLocks noGrp="1"/>
          </p:cNvSpPr>
          <p:nvPr>
            <p:ph type="body" idx="1"/>
          </p:nvPr>
        </p:nvSpPr>
        <p:spPr>
          <a:xfrm>
            <a:off x="1023725" y="1453550"/>
            <a:ext cx="7277400" cy="24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lvl="0" indent="-355600">
              <a:buClr>
                <a:srgbClr val="424DA3"/>
              </a:buClr>
              <a:buSzPts val="2000"/>
            </a:pPr>
            <a:r>
              <a:rPr lang="en-US" dirty="0">
                <a:solidFill>
                  <a:srgbClr val="424DA3"/>
                </a:solidFill>
              </a:rPr>
              <a:t>The contents of this deck accompany The Big Five book, </a:t>
            </a:r>
            <a:r>
              <a:rPr lang="en-US" i="1" dirty="0">
                <a:solidFill>
                  <a:srgbClr val="424DA3"/>
                </a:solidFill>
              </a:rPr>
              <a:t>Think-on-Your-Feet Peet and the </a:t>
            </a:r>
            <a:r>
              <a:rPr lang="en-US" i="1" dirty="0" err="1">
                <a:solidFill>
                  <a:srgbClr val="424DA3"/>
                </a:solidFill>
              </a:rPr>
              <a:t>Slimeville</a:t>
            </a:r>
            <a:r>
              <a:rPr lang="en-US" i="1" dirty="0">
                <a:solidFill>
                  <a:srgbClr val="424DA3"/>
                </a:solidFill>
              </a:rPr>
              <a:t> Monsters. </a:t>
            </a:r>
          </a:p>
          <a:p>
            <a:pPr lvl="0" indent="-355600">
              <a:spcBef>
                <a:spcPts val="600"/>
              </a:spcBef>
              <a:buClr>
                <a:srgbClr val="424DA3"/>
              </a:buClr>
              <a:buSzPts val="2000"/>
            </a:pPr>
            <a:r>
              <a:rPr lang="en-US" dirty="0">
                <a:solidFill>
                  <a:srgbClr val="424DA3"/>
                </a:solidFill>
              </a:rPr>
              <a:t>The class should read the book aloud. </a:t>
            </a:r>
          </a:p>
          <a:p>
            <a:pPr lvl="0" indent="-355600">
              <a:spcBef>
                <a:spcPts val="600"/>
              </a:spcBef>
              <a:buClr>
                <a:srgbClr val="424DA3"/>
              </a:buClr>
              <a:buSzPts val="2000"/>
            </a:pPr>
            <a:r>
              <a:rPr lang="en-US" dirty="0">
                <a:solidFill>
                  <a:srgbClr val="424DA3"/>
                </a:solidFill>
              </a:rPr>
              <a:t>The question prompts were created to use as discussion questions while reading the book. </a:t>
            </a:r>
            <a:endParaRPr lang="en-US" i="1" dirty="0">
              <a:solidFill>
                <a:srgbClr val="424DA3"/>
              </a:solidFill>
            </a:endParaRPr>
          </a:p>
          <a:p>
            <a:pPr lvl="0" indent="-355600">
              <a:spcBef>
                <a:spcPts val="600"/>
              </a:spcBef>
              <a:buClr>
                <a:srgbClr val="424DA3"/>
              </a:buClr>
              <a:buSzPts val="2000"/>
            </a:pPr>
            <a:r>
              <a:rPr lang="en-US" dirty="0">
                <a:solidFill>
                  <a:srgbClr val="424DA3"/>
                </a:solidFill>
              </a:rPr>
              <a:t>The definitions for the vocabulary words and understanding of concepts.</a:t>
            </a:r>
            <a:endParaRPr lang="en-US" i="1" dirty="0">
              <a:solidFill>
                <a:srgbClr val="424DA3"/>
              </a:solidFill>
            </a:endParaRPr>
          </a:p>
          <a:p>
            <a:pPr lvl="0" indent="-355600">
              <a:spcBef>
                <a:spcPts val="600"/>
              </a:spcBef>
              <a:spcAft>
                <a:spcPts val="600"/>
              </a:spcAft>
              <a:buClr>
                <a:srgbClr val="424DA3"/>
              </a:buClr>
              <a:buSzPts val="2000"/>
            </a:pPr>
            <a:r>
              <a:rPr lang="en-US" dirty="0">
                <a:solidFill>
                  <a:srgbClr val="424DA3"/>
                </a:solidFill>
              </a:rPr>
              <a:t>Teachers may use and customize the content of this deck as appropriate.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0"/>
          <p:cNvSpPr txBox="1">
            <a:spLocks noGrp="1"/>
          </p:cNvSpPr>
          <p:nvPr>
            <p:ph type="subTitle" idx="4294967295"/>
          </p:nvPr>
        </p:nvSpPr>
        <p:spPr>
          <a:xfrm>
            <a:off x="407324" y="431920"/>
            <a:ext cx="3957560" cy="22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-US" sz="2400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Peet and their classmates reference a poster that tells them what to do. </a:t>
            </a:r>
          </a:p>
          <a:p>
            <a:pPr marL="0" lvl="0" indent="0">
              <a:spcBef>
                <a:spcPts val="1600"/>
              </a:spcBef>
              <a:buNone/>
            </a:pPr>
            <a:r>
              <a:rPr lang="en-US" sz="2400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Have you ever noticed a poster in your classroom? </a:t>
            </a:r>
          </a:p>
        </p:txBody>
      </p:sp>
      <p:pic>
        <p:nvPicPr>
          <p:cNvPr id="2" name="Google Shape;148;p30">
            <a:extLst>
              <a:ext uri="{FF2B5EF4-FFF2-40B4-BE49-F238E27FC236}">
                <a16:creationId xmlns:a16="http://schemas.microsoft.com/office/drawing/2014/main" id="{4D4FB8A1-7F4E-24AF-BE2D-B957ECE326F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337616"/>
            <a:ext cx="4270226" cy="3294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54;p31">
            <a:extLst>
              <a:ext uri="{FF2B5EF4-FFF2-40B4-BE49-F238E27FC236}">
                <a16:creationId xmlns:a16="http://schemas.microsoft.com/office/drawing/2014/main" id="{7C419FD5-E695-95A4-CCAE-987127229C1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631867"/>
            <a:ext cx="7757872" cy="12164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4173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5"/>
          <p:cNvSpPr txBox="1">
            <a:spLocks noGrp="1"/>
          </p:cNvSpPr>
          <p:nvPr>
            <p:ph type="sldNum" idx="12"/>
          </p:nvPr>
        </p:nvSpPr>
        <p:spPr>
          <a:xfrm>
            <a:off x="15240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245" name="Google Shape;245;p25"/>
          <p:cNvSpPr txBox="1">
            <a:spLocks noGrp="1"/>
          </p:cNvSpPr>
          <p:nvPr>
            <p:ph type="title"/>
          </p:nvPr>
        </p:nvSpPr>
        <p:spPr>
          <a:xfrm>
            <a:off x="241713" y="1071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r>
              <a:rPr lang="en" sz="3100" dirty="0">
                <a:solidFill>
                  <a:srgbClr val="384DA2"/>
                </a:solidFill>
              </a:rPr>
              <a:t>The Big Five</a:t>
            </a:r>
            <a:br>
              <a:rPr lang="en-US" dirty="0"/>
            </a:b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2BFD2D-1A32-B3E2-D7A2-77D151DD8446}"/>
              </a:ext>
            </a:extLst>
          </p:cNvPr>
          <p:cNvSpPr txBox="1"/>
          <p:nvPr/>
        </p:nvSpPr>
        <p:spPr>
          <a:xfrm>
            <a:off x="1947240" y="749680"/>
            <a:ext cx="7769620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Immediate Action Response</a:t>
            </a:r>
            <a:endParaRPr lang="en-US" sz="24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628650" marR="0" lvl="0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84DA2"/>
              </a:buClr>
              <a:buSzPts val="2400"/>
              <a:buFont typeface="Gill Sans"/>
              <a:buChar char="•"/>
            </a:pPr>
            <a:r>
              <a:rPr lang="en-US" sz="2400" dirty="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Shelter in Place</a:t>
            </a:r>
            <a:endParaRPr lang="en-US" sz="24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628650" marR="0" lvl="0" indent="-32385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384DA2"/>
              </a:buClr>
              <a:buSzPts val="2400"/>
              <a:buFont typeface="Gill Sans"/>
              <a:buChar char="•"/>
            </a:pPr>
            <a:r>
              <a:rPr lang="en-US" sz="2400" dirty="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Drop, Cover, and Hold On</a:t>
            </a:r>
            <a:endParaRPr lang="en-US" sz="24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628650" marR="0" lvl="0" indent="-32385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384DA2"/>
              </a:buClr>
              <a:buSzPts val="2400"/>
              <a:buFont typeface="Gill Sans"/>
              <a:buChar char="•"/>
            </a:pPr>
            <a:r>
              <a:rPr lang="en-US" sz="2400" dirty="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Secure Campus</a:t>
            </a:r>
            <a:endParaRPr lang="en-US" sz="24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628650" marR="0" lvl="0" indent="-323850" algn="l" rtl="0">
              <a:lnSpc>
                <a:spcPct val="100000"/>
              </a:lnSpc>
              <a:spcBef>
                <a:spcPts val="725"/>
              </a:spcBef>
              <a:spcAft>
                <a:spcPts val="0"/>
              </a:spcAft>
              <a:buClr>
                <a:srgbClr val="384DA2"/>
              </a:buClr>
              <a:buSzPts val="2400"/>
              <a:buFont typeface="Gill Sans"/>
              <a:buChar char="•"/>
            </a:pPr>
            <a:r>
              <a:rPr lang="en-US" sz="2400" dirty="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Lockdown/Barricade</a:t>
            </a:r>
            <a:endParaRPr lang="en-US" sz="24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628650" marR="0" lvl="0" indent="-32385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384DA2"/>
              </a:buClr>
              <a:buSzPts val="2400"/>
              <a:buFont typeface="Gill Sans"/>
              <a:buChar char="•"/>
            </a:pPr>
            <a:r>
              <a:rPr lang="en-US" sz="2400" dirty="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Evacuation</a:t>
            </a:r>
            <a:endParaRPr lang="en-US" sz="24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4" name="Google Shape;154;p31">
            <a:extLst>
              <a:ext uri="{FF2B5EF4-FFF2-40B4-BE49-F238E27FC236}">
                <a16:creationId xmlns:a16="http://schemas.microsoft.com/office/drawing/2014/main" id="{B7DEEF06-D786-A564-1B0C-F62F5CBFEE6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5" y="3589461"/>
            <a:ext cx="9137785" cy="12901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B0262B-86B0-1443-51BA-5F1D1EDF3E0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pic>
        <p:nvPicPr>
          <p:cNvPr id="8" name="Google Shape;161;p32">
            <a:extLst>
              <a:ext uri="{FF2B5EF4-FFF2-40B4-BE49-F238E27FC236}">
                <a16:creationId xmlns:a16="http://schemas.microsoft.com/office/drawing/2014/main" id="{B1611633-24A7-09A5-549F-E6A3938540A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14263" y="228588"/>
            <a:ext cx="6315474" cy="44868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1819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268FE7-9EF8-6C26-050F-0CEFD5288F7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BE49BEB-41DE-919D-1650-2D0DCAED5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Vocabulary Words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E51761-BC12-7454-D006-4214738829EB}"/>
              </a:ext>
            </a:extLst>
          </p:cNvPr>
          <p:cNvSpPr txBox="1"/>
          <p:nvPr/>
        </p:nvSpPr>
        <p:spPr>
          <a:xfrm>
            <a:off x="152408" y="979006"/>
            <a:ext cx="6490105" cy="3185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424DA4"/>
                </a:solidFill>
              </a:rPr>
              <a:t>Intruder: </a:t>
            </a:r>
            <a:r>
              <a:rPr lang="en-US" sz="2000" dirty="0">
                <a:solidFill>
                  <a:srgbClr val="424DA4"/>
                </a:solidFill>
              </a:rPr>
              <a:t>A person who enters a building, grounds, etc. without permission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solidFill>
                <a:srgbClr val="424DA4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424DA4"/>
                </a:solidFill>
              </a:rPr>
              <a:t>Lockdown:</a:t>
            </a:r>
            <a:r>
              <a:rPr lang="en-US" sz="2000" dirty="0">
                <a:solidFill>
                  <a:srgbClr val="424DA4"/>
                </a:solidFill>
              </a:rPr>
              <a:t> A security measure taken during an emergency to prevent people from leaving or entering a building or other location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424DA4"/>
                </a:solidFill>
                <a:highlight>
                  <a:schemeClr val="lt1"/>
                </a:highlight>
              </a:rPr>
              <a:t>Barricade:</a:t>
            </a:r>
            <a:r>
              <a:rPr lang="en-US" sz="2000" dirty="0">
                <a:solidFill>
                  <a:srgbClr val="424DA4"/>
                </a:solidFill>
                <a:highlight>
                  <a:schemeClr val="lt1"/>
                </a:highlight>
              </a:rPr>
              <a:t> A </a:t>
            </a:r>
            <a:r>
              <a:rPr lang="en-US" sz="2000" dirty="0">
                <a:highlight>
                  <a:schemeClr val="lt1"/>
                </a:highlight>
                <a:uFill>
                  <a:noFill/>
                </a:uFill>
                <a:hlinkClick r:id="rId2"/>
              </a:rPr>
              <a:t>temporary</a:t>
            </a:r>
            <a:r>
              <a:rPr lang="en-US" sz="2000" dirty="0">
                <a:highlight>
                  <a:schemeClr val="lt1"/>
                </a:highlight>
              </a:rPr>
              <a:t> </a:t>
            </a:r>
            <a:r>
              <a:rPr lang="en-US" sz="2000" dirty="0">
                <a:highlight>
                  <a:schemeClr val="lt1"/>
                </a:highlight>
                <a:uFill>
                  <a:noFill/>
                </a:uFill>
                <a:hlinkClick r:id="rId3"/>
              </a:rPr>
              <a:t>wall</a:t>
            </a:r>
            <a:r>
              <a:rPr lang="en-US" sz="2000" dirty="0">
                <a:highlight>
                  <a:schemeClr val="lt1"/>
                </a:highlight>
              </a:rPr>
              <a:t> </a:t>
            </a:r>
            <a:r>
              <a:rPr lang="en-US" sz="2000" dirty="0">
                <a:solidFill>
                  <a:srgbClr val="424DA4"/>
                </a:solidFill>
                <a:highlight>
                  <a:schemeClr val="lt1"/>
                </a:highlight>
              </a:rPr>
              <a:t>or</a:t>
            </a:r>
            <a:r>
              <a:rPr lang="en-US" sz="2000" dirty="0">
                <a:highlight>
                  <a:schemeClr val="lt1"/>
                </a:highlight>
              </a:rPr>
              <a:t> </a:t>
            </a:r>
            <a:r>
              <a:rPr lang="en-US" sz="2000" dirty="0">
                <a:highlight>
                  <a:schemeClr val="lt1"/>
                </a:highlight>
                <a:uFill>
                  <a:noFill/>
                </a:uFill>
                <a:hlinkClick r:id="rId4"/>
              </a:rPr>
              <a:t>fence</a:t>
            </a:r>
            <a:r>
              <a:rPr lang="en-US" sz="2000" dirty="0">
                <a:highlight>
                  <a:schemeClr val="lt1"/>
                </a:highlight>
              </a:rPr>
              <a:t> </a:t>
            </a:r>
            <a:r>
              <a:rPr lang="en-US" sz="2000" dirty="0">
                <a:solidFill>
                  <a:srgbClr val="424DA4"/>
                </a:solidFill>
                <a:highlight>
                  <a:schemeClr val="lt1"/>
                </a:highlight>
              </a:rPr>
              <a:t>across a </a:t>
            </a:r>
            <a:r>
              <a:rPr lang="en-US" sz="2000" dirty="0">
                <a:highlight>
                  <a:schemeClr val="lt1"/>
                </a:highlight>
                <a:uFill>
                  <a:noFill/>
                </a:uFill>
                <a:hlinkClick r:id="rId5"/>
              </a:rPr>
              <a:t>road</a:t>
            </a:r>
            <a:r>
              <a:rPr lang="en-US" sz="2000" dirty="0">
                <a:highlight>
                  <a:schemeClr val="lt1"/>
                </a:highlight>
              </a:rPr>
              <a:t>, </a:t>
            </a:r>
            <a:r>
              <a:rPr lang="en-US" sz="2000" dirty="0">
                <a:highlight>
                  <a:schemeClr val="lt1"/>
                </a:highlight>
                <a:uFill>
                  <a:noFill/>
                </a:uFill>
                <a:hlinkClick r:id="rId6"/>
              </a:rPr>
              <a:t>door</a:t>
            </a:r>
            <a:r>
              <a:rPr lang="en-US" sz="2000" dirty="0">
                <a:highlight>
                  <a:schemeClr val="lt1"/>
                </a:highlight>
              </a:rPr>
              <a:t>, </a:t>
            </a:r>
            <a:r>
              <a:rPr lang="en-US" sz="2000" dirty="0">
                <a:solidFill>
                  <a:srgbClr val="424DA4"/>
                </a:solidFill>
                <a:highlight>
                  <a:schemeClr val="lt1"/>
                </a:highlight>
              </a:rPr>
              <a:t>etc. that </a:t>
            </a:r>
            <a:r>
              <a:rPr lang="en-US" sz="2000" dirty="0">
                <a:highlight>
                  <a:schemeClr val="lt1"/>
                </a:highlight>
                <a:uFill>
                  <a:noFill/>
                </a:uFill>
                <a:hlinkClick r:id="rId7"/>
              </a:rPr>
              <a:t>prevents</a:t>
            </a:r>
            <a:r>
              <a:rPr lang="en-US" sz="2000" dirty="0">
                <a:highlight>
                  <a:schemeClr val="lt1"/>
                </a:highlight>
              </a:rPr>
              <a:t> </a:t>
            </a:r>
            <a:r>
              <a:rPr lang="en-US" sz="2000" dirty="0">
                <a:solidFill>
                  <a:srgbClr val="424DA4"/>
                </a:solidFill>
                <a:highlight>
                  <a:schemeClr val="lt1"/>
                </a:highlight>
              </a:rPr>
              <a:t>people from going through</a:t>
            </a:r>
            <a:endParaRPr lang="en-US" sz="2000" dirty="0">
              <a:solidFill>
                <a:srgbClr val="424DA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788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2"/>
          <p:cNvSpPr txBox="1">
            <a:spLocks noGrp="1"/>
          </p:cNvSpPr>
          <p:nvPr>
            <p:ph type="subTitle" idx="4294967295"/>
          </p:nvPr>
        </p:nvSpPr>
        <p:spPr>
          <a:xfrm>
            <a:off x="490950" y="324425"/>
            <a:ext cx="8520600" cy="21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buNone/>
            </a:pPr>
            <a:r>
              <a:rPr lang="en-US" sz="2400" b="1" dirty="0">
                <a:solidFill>
                  <a:srgbClr val="424DA4"/>
                </a:solidFill>
                <a:latin typeface="Gill Sans"/>
                <a:ea typeface="Gill Sans"/>
                <a:cs typeface="Gill Sans"/>
                <a:sym typeface="Gill Sans"/>
              </a:rPr>
              <a:t>Think on your feet</a:t>
            </a:r>
          </a:p>
          <a:p>
            <a:pPr marL="0" lvl="0" indent="0" algn="ctr">
              <a:buNone/>
            </a:pPr>
            <a:r>
              <a:rPr lang="en-US" sz="2400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To be able react to an event quickly and make a decision</a:t>
            </a:r>
          </a:p>
          <a:p>
            <a:pPr marL="0" lvl="0" indent="0" algn="ctr">
              <a:buNone/>
            </a:pPr>
            <a:r>
              <a:rPr lang="en-US" sz="2400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as to how to handle a situation</a:t>
            </a: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500" dirty="0"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2500" dirty="0"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pic>
        <p:nvPicPr>
          <p:cNvPr id="160" name="Google Shape;16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1188" y="2363400"/>
            <a:ext cx="6521625" cy="2385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4024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5"/>
          <p:cNvSpPr txBox="1">
            <a:spLocks noGrp="1"/>
          </p:cNvSpPr>
          <p:nvPr>
            <p:ph type="title"/>
          </p:nvPr>
        </p:nvSpPr>
        <p:spPr>
          <a:xfrm>
            <a:off x="505650" y="166800"/>
            <a:ext cx="8132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Escape/Get Off Campus</a:t>
            </a:r>
            <a:endParaRPr/>
          </a:p>
        </p:txBody>
      </p:sp>
      <p:pic>
        <p:nvPicPr>
          <p:cNvPr id="180" name="Google Shape;18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5650" y="1354133"/>
            <a:ext cx="3612298" cy="265501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35"/>
          <p:cNvSpPr txBox="1">
            <a:spLocks noGrp="1"/>
          </p:cNvSpPr>
          <p:nvPr>
            <p:ph type="body" idx="1"/>
          </p:nvPr>
        </p:nvSpPr>
        <p:spPr>
          <a:xfrm>
            <a:off x="4383000" y="1208525"/>
            <a:ext cx="4526400" cy="339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/>
              <a:t>Sometimes it is safest to get off campus. </a:t>
            </a:r>
            <a:endParaRPr sz="24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 dirty="0"/>
              <a:t>Where could you go if you needed to run off campus? </a:t>
            </a:r>
            <a:endParaRPr sz="24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 dirty="0"/>
              <a:t>Think of a few choices! </a:t>
            </a:r>
            <a:endParaRPr sz="2400"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6"/>
          <p:cNvSpPr txBox="1">
            <a:spLocks noGrp="1"/>
          </p:cNvSpPr>
          <p:nvPr>
            <p:ph type="body" idx="1"/>
          </p:nvPr>
        </p:nvSpPr>
        <p:spPr>
          <a:xfrm>
            <a:off x="459938" y="1221689"/>
            <a:ext cx="7162833" cy="361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dirty="0">
                <a:solidFill>
                  <a:srgbClr val="424DA3"/>
                </a:solidFill>
              </a:rPr>
              <a:t>The </a:t>
            </a:r>
            <a:r>
              <a:rPr lang="en" sz="2400" dirty="0"/>
              <a:t>s</a:t>
            </a:r>
            <a:r>
              <a:rPr lang="en" sz="2400" dirty="0">
                <a:solidFill>
                  <a:srgbClr val="424DA3"/>
                </a:solidFill>
              </a:rPr>
              <a:t>tudents helped Mr. Lee lockdown and barricade the classroom. </a:t>
            </a:r>
            <a:endParaRPr sz="2400" dirty="0"/>
          </a:p>
          <a:p>
            <a:pPr marL="0" lvl="0" indent="0" algn="l" rtl="0">
              <a:spcBef>
                <a:spcPts val="1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dirty="0"/>
              <a:t>How could you help your teacher</a:t>
            </a:r>
            <a:r>
              <a:rPr lang="en" sz="2400" dirty="0">
                <a:solidFill>
                  <a:srgbClr val="424DA3"/>
                </a:solidFill>
              </a:rPr>
              <a:t> Lockdown/Barricade your classroom?</a:t>
            </a:r>
            <a:endParaRPr sz="2400" dirty="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87" name="Google Shape;18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7644" y="2877429"/>
            <a:ext cx="4917109" cy="1827574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6"/>
          <p:cNvSpPr txBox="1">
            <a:spLocks noGrp="1"/>
          </p:cNvSpPr>
          <p:nvPr>
            <p:ph type="title"/>
          </p:nvPr>
        </p:nvSpPr>
        <p:spPr>
          <a:xfrm>
            <a:off x="109500" y="88850"/>
            <a:ext cx="8132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Lockdown/Barricade </a:t>
            </a:r>
            <a:endParaRPr sz="5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7"/>
          <p:cNvSpPr txBox="1">
            <a:spLocks noGrp="1"/>
          </p:cNvSpPr>
          <p:nvPr>
            <p:ph type="body" idx="1"/>
          </p:nvPr>
        </p:nvSpPr>
        <p:spPr>
          <a:xfrm>
            <a:off x="4317299" y="1264263"/>
            <a:ext cx="4358400" cy="37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dirty="0"/>
              <a:t>Lastly, you may need to protect or defend yourself. </a:t>
            </a:r>
            <a:endParaRPr sz="2000" dirty="0"/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●"/>
            </a:pPr>
            <a:r>
              <a:rPr lang="en" sz="2000" dirty="0"/>
              <a:t>Listen to your teacher </a:t>
            </a:r>
            <a:endParaRPr sz="20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000" dirty="0"/>
              <a:t>Use objects around you to protect or defend yourself</a:t>
            </a:r>
            <a:endParaRPr sz="20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000" dirty="0"/>
              <a:t>Think on Your Feet  to try to get away</a:t>
            </a:r>
            <a:endParaRPr sz="2000" dirty="0"/>
          </a:p>
        </p:txBody>
      </p:sp>
      <p:sp>
        <p:nvSpPr>
          <p:cNvPr id="194" name="Google Shape;194;p37"/>
          <p:cNvSpPr txBox="1">
            <a:spLocks noGrp="1"/>
          </p:cNvSpPr>
          <p:nvPr>
            <p:ph type="title"/>
          </p:nvPr>
        </p:nvSpPr>
        <p:spPr>
          <a:xfrm>
            <a:off x="109500" y="88850"/>
            <a:ext cx="8132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/>
              <a:t>Protect or Defend </a:t>
            </a:r>
            <a:endParaRPr sz="4600"/>
          </a:p>
        </p:txBody>
      </p:sp>
      <p:pic>
        <p:nvPicPr>
          <p:cNvPr id="195" name="Google Shape;19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00" y="1081600"/>
            <a:ext cx="4000500" cy="315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8"/>
          <p:cNvSpPr txBox="1">
            <a:spLocks noGrp="1"/>
          </p:cNvSpPr>
          <p:nvPr>
            <p:ph type="title"/>
          </p:nvPr>
        </p:nvSpPr>
        <p:spPr>
          <a:xfrm>
            <a:off x="505650" y="166800"/>
            <a:ext cx="8132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Most Importantly</a:t>
            </a:r>
            <a:endParaRPr/>
          </a:p>
        </p:txBody>
      </p:sp>
      <p:sp>
        <p:nvSpPr>
          <p:cNvPr id="201" name="Google Shape;201;p38"/>
          <p:cNvSpPr txBox="1">
            <a:spLocks noGrp="1"/>
          </p:cNvSpPr>
          <p:nvPr>
            <p:ph type="body" idx="1"/>
          </p:nvPr>
        </p:nvSpPr>
        <p:spPr>
          <a:xfrm>
            <a:off x="473175" y="1188425"/>
            <a:ext cx="7007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Think on Your Feet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Be aware of your surroundings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Listen to your teacher or school staff 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Work as a team and help each other 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Being prepared helps us stay safe</a:t>
            </a:r>
            <a:endParaRPr sz="2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1"/>
          <p:cNvSpPr txBox="1">
            <a:spLocks noGrp="1"/>
          </p:cNvSpPr>
          <p:nvPr>
            <p:ph type="title"/>
          </p:nvPr>
        </p:nvSpPr>
        <p:spPr>
          <a:xfrm>
            <a:off x="1780350" y="2050800"/>
            <a:ext cx="5583300" cy="78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99b74cb-b4ca-4ac5-aba0-3e91cc873544">
      <Terms xmlns="http://schemas.microsoft.com/office/infopath/2007/PartnerControls"/>
    </lcf76f155ced4ddcb4097134ff3c332f>
    <TaxCatchAll xmlns="20e54929-d43e-41d1-a609-eba24f61a2f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05792FB83CD74B822E4319F0466B43" ma:contentTypeVersion="11" ma:contentTypeDescription="Create a new document." ma:contentTypeScope="" ma:versionID="23f553cf42582f85729b8e8883f61782">
  <xsd:schema xmlns:xsd="http://www.w3.org/2001/XMLSchema" xmlns:xs="http://www.w3.org/2001/XMLSchema" xmlns:p="http://schemas.microsoft.com/office/2006/metadata/properties" xmlns:ns2="a99b74cb-b4ca-4ac5-aba0-3e91cc873544" xmlns:ns3="20e54929-d43e-41d1-a609-eba24f61a2f9" targetNamespace="http://schemas.microsoft.com/office/2006/metadata/properties" ma:root="true" ma:fieldsID="2233bb54844873b9ea3feb202f21f0e0" ns2:_="" ns3:_="">
    <xsd:import namespace="a99b74cb-b4ca-4ac5-aba0-3e91cc873544"/>
    <xsd:import namespace="20e54929-d43e-41d1-a609-eba24f61a2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9b74cb-b4ca-4ac5-aba0-3e91cc8735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2f68bdc-166d-423b-99d7-fce958704d3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e54929-d43e-41d1-a609-eba24f61a2f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7db52d3-b0de-4ca0-88aa-b26276a0a6d2}" ma:internalName="TaxCatchAll" ma:showField="CatchAllData" ma:web="20e54929-d43e-41d1-a609-eba24f61a2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6990AB-0417-453A-9CF5-1B23A9D480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8BC8806-EC93-4CAB-A0E2-A2B290300351}">
  <ds:schemaRefs>
    <ds:schemaRef ds:uri="http://schemas.microsoft.com/office/2006/metadata/properties"/>
    <ds:schemaRef ds:uri="http://schemas.microsoft.com/office/infopath/2007/PartnerControls"/>
    <ds:schemaRef ds:uri="a99b74cb-b4ca-4ac5-aba0-3e91cc873544"/>
    <ds:schemaRef ds:uri="20e54929-d43e-41d1-a609-eba24f61a2f9"/>
  </ds:schemaRefs>
</ds:datastoreItem>
</file>

<file path=customXml/itemProps3.xml><?xml version="1.0" encoding="utf-8"?>
<ds:datastoreItem xmlns:ds="http://schemas.openxmlformats.org/officeDocument/2006/customXml" ds:itemID="{E5490385-D40F-4A26-885B-206BC8FE2B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99b74cb-b4ca-4ac5-aba0-3e91cc873544"/>
    <ds:schemaRef ds:uri="20e54929-d43e-41d1-a609-eba24f61a2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593</Words>
  <Application>Microsoft Macintosh PowerPoint</Application>
  <PresentationFormat>On-screen Show (16:9)</PresentationFormat>
  <Paragraphs>62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Gill Sans</vt:lpstr>
      <vt:lpstr>Just Another Hand</vt:lpstr>
      <vt:lpstr>Arial</vt:lpstr>
      <vt:lpstr>Simple Light</vt:lpstr>
      <vt:lpstr>   The Big Five Presents: Lockdown/Barricade </vt:lpstr>
      <vt:lpstr>About This Deck</vt:lpstr>
      <vt:lpstr>PowerPoint Presentation</vt:lpstr>
      <vt:lpstr>The Big Five </vt:lpstr>
      <vt:lpstr>PowerPoint Presentation</vt:lpstr>
      <vt:lpstr>Vocabulary Words</vt:lpstr>
      <vt:lpstr>PowerPoint Presentation</vt:lpstr>
      <vt:lpstr>Escape/Get Off Campus</vt:lpstr>
      <vt:lpstr>Lockdown/Barricade </vt:lpstr>
      <vt:lpstr>Protect or Defend </vt:lpstr>
      <vt:lpstr>Most Importantly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Gemma Urena-Cuevas</cp:lastModifiedBy>
  <cp:revision>17</cp:revision>
  <dcterms:modified xsi:type="dcterms:W3CDTF">2026-09-11T07:12:07Z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0x0101007A05792FB83CD74B822E4319F0466B43</vt:lpwstr>
  </property>
  <property fmtid="{D5CDD505-2E9C-101B-9397-08002B2CF9AE}" pid="3" name="MediaServiceImageTags">
    <vt:lpwstr/>
  </property>
</Properties>
</file>