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4"/>
  </p:sldMasterIdLst>
  <p:notesMasterIdLst>
    <p:notesMasterId r:id="rId21"/>
  </p:notesMasterIdLst>
  <p:sldIdLst>
    <p:sldId id="256" r:id="rId5"/>
    <p:sldId id="257" r:id="rId6"/>
    <p:sldId id="271" r:id="rId7"/>
    <p:sldId id="262" r:id="rId8"/>
    <p:sldId id="273" r:id="rId9"/>
    <p:sldId id="274" r:id="rId10"/>
    <p:sldId id="275" r:id="rId11"/>
    <p:sldId id="283" r:id="rId12"/>
    <p:sldId id="284" r:id="rId13"/>
    <p:sldId id="285" r:id="rId14"/>
    <p:sldId id="286" r:id="rId15"/>
    <p:sldId id="287" r:id="rId16"/>
    <p:sldId id="288" r:id="rId17"/>
    <p:sldId id="289" r:id="rId18"/>
    <p:sldId id="290" r:id="rId19"/>
    <p:sldId id="268" r:id="rId20"/>
  </p:sldIdLst>
  <p:sldSz cx="9144000" cy="5143500" type="screen16x9"/>
  <p:notesSz cx="6858000" cy="9144000"/>
  <p:embeddedFontLst>
    <p:embeddedFont>
      <p:font typeface="Just Another Hand" panose="02000506000000020003" pitchFamily="2" charset="0"/>
      <p:regular r:id="rId22"/>
      <p:bold r:id="rId23"/>
      <p:italic r:id="rId24"/>
      <p:boldItalic r:id="rId25"/>
    </p:embeddedFont>
    <p:embeddedFont>
      <p:font typeface="Lexend Deca" pitchFamily="2" charset="77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24DA4"/>
    <a:srgbClr val="3BB777"/>
    <a:srgbClr val="35B3E8"/>
    <a:srgbClr val="434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549FBF-E4CD-978D-DC89-39F9594AAFE4}" v="7" dt="2026-04-23T17:20:41.2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07"/>
    <p:restoredTop sz="94630"/>
  </p:normalViewPr>
  <p:slideViewPr>
    <p:cSldViewPr snapToGrid="0">
      <p:cViewPr>
        <p:scale>
          <a:sx n="105" d="100"/>
          <a:sy n="105" d="100"/>
        </p:scale>
        <p:origin x="760" y="9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6b96c6b05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36b96c6b055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81726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36b96c6b055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36b96c6b055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149328eb1de_1_9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149328eb1de_1_9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19143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49328eb1de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49328eb1de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Students may identify other words to use for intruder, like bad guy or villain.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096624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49328eb1de_1_9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49328eb1de_1_9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good time to practice a choral read of the poster. This supports language development for all students, in particular English Learners.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 out to students where the windows and doors to be closed and locked are.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students how to close the blinds and turn off the lights.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want, you can show students what might be used to “block the entrance”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 out hiding spaces to students. Students can also offer up ideas of where to hide in their classroom.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72805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>
          <a:extLst>
            <a:ext uri="{FF2B5EF4-FFF2-40B4-BE49-F238E27FC236}">
              <a16:creationId xmlns:a16="http://schemas.microsoft.com/office/drawing/2014/main" id="{1C4E8A5E-765B-C4AF-C444-252E8850F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149328eb1de_1_948:notes">
            <a:extLst>
              <a:ext uri="{FF2B5EF4-FFF2-40B4-BE49-F238E27FC236}">
                <a16:creationId xmlns:a16="http://schemas.microsoft.com/office/drawing/2014/main" id="{EE0073D5-2E94-30D4-E96E-DDDF3326F6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149328eb1de_1_948:notes">
            <a:extLst>
              <a:ext uri="{FF2B5EF4-FFF2-40B4-BE49-F238E27FC236}">
                <a16:creationId xmlns:a16="http://schemas.microsoft.com/office/drawing/2014/main" id="{325A2045-C2D5-776D-633A-F992209D8F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This is a good time to practice a choral read of the poster. This supports language development for all students, in particular English Learners.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 out to students where the windows and doors to be closed and locked are.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Show students how to close the blinds and turn off the lights.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If you want, you can show students what might be used to “block the entrance”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Point out hiding spaces to students. Students can also offer up ideas of where to hide in their classroom.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85567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6b39caeccc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6b39caeccc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424DA3"/>
          </a:solidFill>
          <a:ln w="9525" cap="flat" cmpd="sng">
            <a:solidFill>
              <a:srgbClr val="424DA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" name="Google Shape;13;p2" title="lighthouse white.png"/>
          <p:cNvPicPr preferRelativeResize="0"/>
          <p:nvPr/>
        </p:nvPicPr>
        <p:blipFill rotWithShape="1">
          <a:blip r:embed="rId2">
            <a:alphaModFix amt="15000"/>
          </a:blip>
          <a:srcRect r="1555" b="7969"/>
          <a:stretch/>
        </p:blipFill>
        <p:spPr>
          <a:xfrm>
            <a:off x="0" y="0"/>
            <a:ext cx="9144000" cy="4891199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2"/>
          <p:cNvSpPr/>
          <p:nvPr/>
        </p:nvSpPr>
        <p:spPr>
          <a:xfrm>
            <a:off x="3245700" y="332400"/>
            <a:ext cx="5488500" cy="4226400"/>
          </a:xfrm>
          <a:prstGeom prst="roundRect">
            <a:avLst>
              <a:gd name="adj" fmla="val 7572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ctrTitle"/>
          </p:nvPr>
        </p:nvSpPr>
        <p:spPr>
          <a:xfrm>
            <a:off x="3560400" y="476675"/>
            <a:ext cx="4859100" cy="13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3500"/>
              <a:buFont typeface="Gill Sans"/>
              <a:buNone/>
              <a:defRPr sz="3500" b="1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ubTitle" idx="1"/>
          </p:nvPr>
        </p:nvSpPr>
        <p:spPr>
          <a:xfrm>
            <a:off x="3477000" y="1980275"/>
            <a:ext cx="5025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300"/>
              <a:buFont typeface="Gill Sans"/>
              <a:buNone/>
              <a:defRPr sz="23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2"/>
          </p:nvPr>
        </p:nvSpPr>
        <p:spPr>
          <a:xfrm>
            <a:off x="93808" y="48260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>
                <a:solidFill>
                  <a:schemeClr val="lt1"/>
                </a:solidFill>
              </a:defRPr>
            </a:lvl1pPr>
            <a:lvl2pPr lvl="1" algn="l">
              <a:buNone/>
              <a:defRPr>
                <a:solidFill>
                  <a:schemeClr val="lt1"/>
                </a:solidFill>
              </a:defRPr>
            </a:lvl2pPr>
            <a:lvl3pPr lvl="2" algn="l">
              <a:buNone/>
              <a:defRPr>
                <a:solidFill>
                  <a:schemeClr val="lt1"/>
                </a:solidFill>
              </a:defRPr>
            </a:lvl3pPr>
            <a:lvl4pPr lvl="3" algn="l">
              <a:buNone/>
              <a:defRPr>
                <a:solidFill>
                  <a:schemeClr val="lt1"/>
                </a:solidFill>
              </a:defRPr>
            </a:lvl4pPr>
            <a:lvl5pPr lvl="4" algn="l">
              <a:buNone/>
              <a:defRPr>
                <a:solidFill>
                  <a:schemeClr val="lt1"/>
                </a:solidFill>
              </a:defRPr>
            </a:lvl5pPr>
            <a:lvl6pPr lvl="5" algn="l">
              <a:buNone/>
              <a:defRPr>
                <a:solidFill>
                  <a:schemeClr val="lt1"/>
                </a:solidFill>
              </a:defRPr>
            </a:lvl6pPr>
            <a:lvl7pPr lvl="6" algn="l">
              <a:buNone/>
              <a:defRPr>
                <a:solidFill>
                  <a:schemeClr val="lt1"/>
                </a:solidFill>
              </a:defRPr>
            </a:lvl7pPr>
            <a:lvl8pPr lvl="7" algn="l">
              <a:buNone/>
              <a:defRPr>
                <a:solidFill>
                  <a:schemeClr val="lt1"/>
                </a:solidFill>
              </a:defRPr>
            </a:lvl8pPr>
            <a:lvl9pPr lvl="8" algn="l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3"/>
          </p:nvPr>
        </p:nvSpPr>
        <p:spPr>
          <a:xfrm>
            <a:off x="3477000" y="2529350"/>
            <a:ext cx="5025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300"/>
              <a:buFont typeface="Gill Sans"/>
              <a:buNone/>
              <a:defRPr sz="23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pic>
        <p:nvPicPr>
          <p:cNvPr id="19" name="Google Shape;19;p2" title="SMCOE_Logo_2025_CMY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8125" y="3739623"/>
            <a:ext cx="1353350" cy="628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 type="secHead">
  <p:cSld name="SECTION_HEADER">
    <p:bg>
      <p:bgPr>
        <a:solidFill>
          <a:schemeClr val="lt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>
            <a:spLocks noGrp="1"/>
          </p:cNvSpPr>
          <p:nvPr>
            <p:ph type="title"/>
          </p:nvPr>
        </p:nvSpPr>
        <p:spPr>
          <a:xfrm>
            <a:off x="311700" y="27830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3600"/>
              <a:buFont typeface="Gill Sans"/>
              <a:buNone/>
              <a:defRPr sz="3600" b="1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2" name="Google Shape;22;p3"/>
          <p:cNvSpPr/>
          <p:nvPr/>
        </p:nvSpPr>
        <p:spPr>
          <a:xfrm>
            <a:off x="385200" y="1243925"/>
            <a:ext cx="8373600" cy="2806500"/>
          </a:xfrm>
          <a:prstGeom prst="roundRect">
            <a:avLst>
              <a:gd name="adj" fmla="val 5905"/>
            </a:avLst>
          </a:prstGeom>
          <a:solidFill>
            <a:srgbClr val="F3F3F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1023725" y="1453550"/>
            <a:ext cx="7277400" cy="24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Gill Sans"/>
              <a:buChar char="●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○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■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●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○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■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●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○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■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152408" y="482054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" name="Google Shape;26;p3" title="SMCOE_Logo_2025_CMY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9862" y="4270175"/>
            <a:ext cx="1079687" cy="50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lank">
  <p:cSld name="ONE_COLUMN_TEXT_3">
    <p:bg>
      <p:bgPr>
        <a:solidFill>
          <a:schemeClr val="lt1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8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15240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8" name="Google Shape;58;p8"/>
          <p:cNvSpPr/>
          <p:nvPr/>
        </p:nvSpPr>
        <p:spPr>
          <a:xfrm rot="10800000" flipH="1">
            <a:off x="0" y="250"/>
            <a:ext cx="7872000" cy="786600"/>
          </a:xfrm>
          <a:prstGeom prst="round1Rect">
            <a:avLst>
              <a:gd name="adj" fmla="val 5000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title"/>
          </p:nvPr>
        </p:nvSpPr>
        <p:spPr>
          <a:xfrm>
            <a:off x="241713" y="1071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Font typeface="Gill Sans"/>
              <a:buNone/>
              <a:defRPr b="1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9pPr>
          </a:lstStyle>
          <a:p>
            <a:endParaRPr/>
          </a:p>
        </p:txBody>
      </p:sp>
      <p:pic>
        <p:nvPicPr>
          <p:cNvPr id="60" name="Google Shape;60;p8" title="SMCOE_Logo_2025_CMY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9862" y="4270175"/>
            <a:ext cx="1079687" cy="50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Quote, and Text">
  <p:cSld name="ONE_COLUMN_TEXT_1_1">
    <p:bg>
      <p:bgPr>
        <a:solidFill>
          <a:schemeClr val="lt1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 txBox="1">
            <a:spLocks noGrp="1"/>
          </p:cNvSpPr>
          <p:nvPr>
            <p:ph type="body" idx="1"/>
          </p:nvPr>
        </p:nvSpPr>
        <p:spPr>
          <a:xfrm>
            <a:off x="694025" y="1938025"/>
            <a:ext cx="7059900" cy="279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Gill Sans"/>
              <a:buChar char="●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○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■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●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○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■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●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○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■"/>
              <a:defRPr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78" name="Google Shape;78;p11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11"/>
          <p:cNvSpPr/>
          <p:nvPr/>
        </p:nvSpPr>
        <p:spPr>
          <a:xfrm>
            <a:off x="806975" y="1112375"/>
            <a:ext cx="132300" cy="5727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1042050" y="1112375"/>
            <a:ext cx="7059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Font typeface="Gill Sans"/>
              <a:buChar char="●"/>
              <a:defRPr sz="2000" b="1" i="1"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○"/>
              <a:defRPr b="1" i="1"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■"/>
              <a:defRPr b="1" i="1"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●"/>
              <a:defRPr b="1" i="1"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○"/>
              <a:defRPr b="1" i="1"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■"/>
              <a:defRPr b="1" i="1"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●"/>
              <a:defRPr b="1" i="1"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○"/>
              <a:defRPr b="1" i="1"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Gill Sans"/>
              <a:buChar char="■"/>
              <a:defRPr b="1" i="1">
                <a:solidFill>
                  <a:srgbClr val="434343"/>
                </a:solidFill>
                <a:latin typeface="Gill Sans"/>
                <a:ea typeface="Gill Sans"/>
                <a:cs typeface="Gill Sans"/>
                <a:sym typeface="Gill Sans"/>
              </a:defRPr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sldNum" idx="12"/>
          </p:nvPr>
        </p:nvSpPr>
        <p:spPr>
          <a:xfrm>
            <a:off x="152408" y="482054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2" name="Google Shape;82;p11"/>
          <p:cNvSpPr/>
          <p:nvPr/>
        </p:nvSpPr>
        <p:spPr>
          <a:xfrm rot="10800000" flipH="1">
            <a:off x="0" y="250"/>
            <a:ext cx="7872000" cy="786600"/>
          </a:xfrm>
          <a:prstGeom prst="round1Rect">
            <a:avLst>
              <a:gd name="adj" fmla="val 50000"/>
            </a:avLst>
          </a:prstGeom>
          <a:solidFill>
            <a:srgbClr val="EFEFE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title"/>
          </p:nvPr>
        </p:nvSpPr>
        <p:spPr>
          <a:xfrm>
            <a:off x="241713" y="1071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Font typeface="Gill Sans"/>
              <a:buNone/>
              <a:defRPr b="1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800"/>
              <a:buNone/>
              <a:defRPr>
                <a:solidFill>
                  <a:srgbClr val="424DA3"/>
                </a:solidFill>
              </a:defRPr>
            </a:lvl9pPr>
          </a:lstStyle>
          <a:p>
            <a:endParaRPr/>
          </a:p>
        </p:txBody>
      </p:sp>
      <p:pic>
        <p:nvPicPr>
          <p:cNvPr id="84" name="Google Shape;84;p11" title="SMCOE_Logo_2025_CMY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9862" y="4270175"/>
            <a:ext cx="1079687" cy="50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SECTION_TITLE_AND_DESCRIPTIO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3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93808" y="48260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97" name="Google Shape;97;p13" title="SMCOE_Logo_2025_CMY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9862" y="4270175"/>
            <a:ext cx="1079687" cy="50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CAPTION_ONLY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10425" y="0"/>
            <a:ext cx="9144000" cy="4891200"/>
          </a:xfrm>
          <a:prstGeom prst="rect">
            <a:avLst/>
          </a:prstGeom>
          <a:solidFill>
            <a:srgbClr val="424D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title"/>
          </p:nvPr>
        </p:nvSpPr>
        <p:spPr>
          <a:xfrm>
            <a:off x="1780350" y="2050800"/>
            <a:ext cx="5583300" cy="7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ill Sans"/>
              <a:buNone/>
              <a:defRPr sz="36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152409" y="48205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3" name="Google Shape;103;p14" title="SMCOE_Logo_2025_white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722100" y="3855544"/>
            <a:ext cx="1699789" cy="789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photo 1">
  <p:cSld name="BIG_NUMBER_1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6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48912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16"/>
          <p:cNvSpPr txBox="1">
            <a:spLocks noGrp="1"/>
          </p:cNvSpPr>
          <p:nvPr>
            <p:ph type="sldNum" idx="12"/>
          </p:nvPr>
        </p:nvSpPr>
        <p:spPr>
          <a:xfrm>
            <a:off x="152409" y="48260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9" name="Google Shape;109;p16"/>
          <p:cNvSpPr/>
          <p:nvPr/>
        </p:nvSpPr>
        <p:spPr>
          <a:xfrm>
            <a:off x="0" y="4891200"/>
            <a:ext cx="9144000" cy="252300"/>
          </a:xfrm>
          <a:prstGeom prst="rect">
            <a:avLst/>
          </a:prstGeom>
          <a:solidFill>
            <a:srgbClr val="35B3E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16"/>
          <p:cNvSpPr txBox="1">
            <a:spLocks noGrp="1"/>
          </p:cNvSpPr>
          <p:nvPr>
            <p:ph type="sldNum" idx="3"/>
          </p:nvPr>
        </p:nvSpPr>
        <p:spPr>
          <a:xfrm>
            <a:off x="93808" y="4826092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buNone/>
              <a:defRPr sz="1100">
                <a:solidFill>
                  <a:schemeClr val="lt1"/>
                </a:solidFill>
              </a:defRPr>
            </a:lvl1pPr>
            <a:lvl2pPr lvl="1" algn="l">
              <a:buNone/>
              <a:defRPr sz="1100">
                <a:solidFill>
                  <a:schemeClr val="lt1"/>
                </a:solidFill>
              </a:defRPr>
            </a:lvl2pPr>
            <a:lvl3pPr lvl="2" algn="l">
              <a:buNone/>
              <a:defRPr sz="1100">
                <a:solidFill>
                  <a:schemeClr val="lt1"/>
                </a:solidFill>
              </a:defRPr>
            </a:lvl3pPr>
            <a:lvl4pPr lvl="3" algn="l">
              <a:buNone/>
              <a:defRPr sz="1100">
                <a:solidFill>
                  <a:schemeClr val="lt1"/>
                </a:solidFill>
              </a:defRPr>
            </a:lvl4pPr>
            <a:lvl5pPr lvl="4" algn="l">
              <a:buNone/>
              <a:defRPr sz="1100">
                <a:solidFill>
                  <a:schemeClr val="lt1"/>
                </a:solidFill>
              </a:defRPr>
            </a:lvl5pPr>
            <a:lvl6pPr lvl="5" algn="l">
              <a:buNone/>
              <a:defRPr sz="1100">
                <a:solidFill>
                  <a:schemeClr val="lt1"/>
                </a:solidFill>
              </a:defRPr>
            </a:lvl6pPr>
            <a:lvl7pPr lvl="6" algn="l">
              <a:buNone/>
              <a:defRPr sz="1100">
                <a:solidFill>
                  <a:schemeClr val="lt1"/>
                </a:solidFill>
              </a:defRPr>
            </a:lvl7pPr>
            <a:lvl8pPr lvl="7" algn="l">
              <a:buNone/>
              <a:defRPr sz="1100">
                <a:solidFill>
                  <a:schemeClr val="lt1"/>
                </a:solidFill>
              </a:defRPr>
            </a:lvl8pPr>
            <a:lvl9pPr lvl="8" algn="l">
              <a:buNone/>
              <a:defRPr sz="1100"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16"/>
          <p:cNvSpPr/>
          <p:nvPr/>
        </p:nvSpPr>
        <p:spPr>
          <a:xfrm flipH="1">
            <a:off x="7744200" y="4101650"/>
            <a:ext cx="1399800" cy="789600"/>
          </a:xfrm>
          <a:prstGeom prst="round1Rect">
            <a:avLst>
              <a:gd name="adj" fmla="val 27771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2" name="Google Shape;112;p16" title="SMCOE_Logo_2025_CMYK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29862" y="4270175"/>
            <a:ext cx="1079687" cy="50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33DD24-A082-8395-334C-4F58E9E840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566BB-559D-11EB-D6AA-2238FF3671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D6FE7-2016-7801-64B5-4378115025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E884-4CBE-3D48-8F3B-97A8F5C34130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51391-2918-5199-482F-6A50E2E53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572FF1-5465-49CE-374A-0DD9F8621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4F168-E0B1-064D-8A19-7EF392BF0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105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4ED43A-5DC4-350A-3060-929C4143E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9E884-4CBE-3D48-8F3B-97A8F5C34130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98A304-BF22-E838-4295-0D0DBD9F2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6D86EE-CEA9-D294-F2F2-4673D72F3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74F168-E0B1-064D-8A19-7EF392BF02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070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4" r:id="rId3"/>
    <p:sldLayoutId id="2147483657" r:id="rId4"/>
    <p:sldLayoutId id="2147483659" r:id="rId5"/>
    <p:sldLayoutId id="2147483660" r:id="rId6"/>
    <p:sldLayoutId id="2147483662" r:id="rId7"/>
    <p:sldLayoutId id="2147483666" r:id="rId8"/>
    <p:sldLayoutId id="2147483667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9"/>
          <p:cNvSpPr txBox="1">
            <a:spLocks noGrp="1"/>
          </p:cNvSpPr>
          <p:nvPr>
            <p:ph type="ctrTitle"/>
          </p:nvPr>
        </p:nvSpPr>
        <p:spPr>
          <a:xfrm>
            <a:off x="3560400" y="978427"/>
            <a:ext cx="4859100" cy="13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br>
              <a:rPr lang="en-US" sz="3600" dirty="0">
                <a:solidFill>
                  <a:srgbClr val="424DA4"/>
                </a:solidFill>
              </a:rPr>
            </a:br>
            <a:br>
              <a:rPr lang="en-US" sz="3600" dirty="0">
                <a:solidFill>
                  <a:srgbClr val="424DA4"/>
                </a:solidFill>
              </a:rPr>
            </a:br>
            <a:br>
              <a:rPr lang="en-US" sz="3600" dirty="0">
                <a:solidFill>
                  <a:srgbClr val="424DA4"/>
                </a:solidFill>
              </a:rPr>
            </a:br>
            <a:r>
              <a:rPr lang="en-US" sz="3600" dirty="0">
                <a:solidFill>
                  <a:srgbClr val="424DA4"/>
                </a:solidFill>
              </a:rPr>
              <a:t>The Big Five Presents: Lockdown/Barricade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" dirty="0"/>
          </a:p>
        </p:txBody>
      </p:sp>
      <p:sp>
        <p:nvSpPr>
          <p:cNvPr id="165" name="Google Shape;165;p19"/>
          <p:cNvSpPr txBox="1">
            <a:spLocks noGrp="1"/>
          </p:cNvSpPr>
          <p:nvPr>
            <p:ph type="subTitle" idx="1"/>
          </p:nvPr>
        </p:nvSpPr>
        <p:spPr>
          <a:xfrm>
            <a:off x="3477000" y="1858513"/>
            <a:ext cx="5025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en-US" sz="2400" i="1" dirty="0">
                <a:solidFill>
                  <a:srgbClr val="424DA4"/>
                </a:solidFill>
              </a:rPr>
              <a:t>Think-on-Your-Feet Peet and the </a:t>
            </a:r>
            <a:r>
              <a:rPr lang="en-US" sz="2400" i="1" dirty="0" err="1">
                <a:solidFill>
                  <a:srgbClr val="424DA4"/>
                </a:solidFill>
              </a:rPr>
              <a:t>Slimeville</a:t>
            </a:r>
            <a:r>
              <a:rPr lang="en-US" sz="2400" i="1" dirty="0">
                <a:solidFill>
                  <a:srgbClr val="424DA4"/>
                </a:solidFill>
              </a:rPr>
              <a:t> Monsters</a:t>
            </a:r>
          </a:p>
        </p:txBody>
      </p:sp>
      <p:sp>
        <p:nvSpPr>
          <p:cNvPr id="166" name="Google Shape;16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167" name="Google Shape;167;p19"/>
          <p:cNvSpPr txBox="1">
            <a:spLocks noGrp="1"/>
          </p:cNvSpPr>
          <p:nvPr>
            <p:ph type="subTitle" idx="3"/>
          </p:nvPr>
        </p:nvSpPr>
        <p:spPr>
          <a:xfrm>
            <a:off x="3477000" y="2864565"/>
            <a:ext cx="50259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/>
            <a:r>
              <a:rPr lang="en-US" sz="1900" dirty="0">
                <a:solidFill>
                  <a:srgbClr val="424DA4"/>
                </a:solidFill>
              </a:rPr>
              <a:t>TK-3rd Grades </a:t>
            </a:r>
          </a:p>
          <a:p>
            <a:pPr marL="0" indent="0"/>
            <a:r>
              <a:rPr lang="en-US" sz="1900" dirty="0">
                <a:solidFill>
                  <a:srgbClr val="424DA4"/>
                </a:solidFill>
              </a:rPr>
              <a:t>2026-2027 School Year</a:t>
            </a:r>
          </a:p>
          <a:p>
            <a:pPr marL="0" lvl="0" indent="0"/>
            <a:endParaRPr lang="en-US" sz="2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0"/>
          <p:cNvSpPr txBox="1">
            <a:spLocks noGrp="1"/>
          </p:cNvSpPr>
          <p:nvPr>
            <p:ph type="title"/>
          </p:nvPr>
        </p:nvSpPr>
        <p:spPr>
          <a:xfrm>
            <a:off x="311700" y="27830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lvl="0"/>
            <a:r>
              <a:rPr lang="en" dirty="0"/>
              <a:t>About This Deck</a:t>
            </a:r>
            <a:endParaRPr dirty="0"/>
          </a:p>
        </p:txBody>
      </p:sp>
      <p:sp>
        <p:nvSpPr>
          <p:cNvPr id="174" name="Google Shape;174;p20"/>
          <p:cNvSpPr txBox="1">
            <a:spLocks noGrp="1"/>
          </p:cNvSpPr>
          <p:nvPr>
            <p:ph type="body" idx="1"/>
          </p:nvPr>
        </p:nvSpPr>
        <p:spPr>
          <a:xfrm>
            <a:off x="1023725" y="1453550"/>
            <a:ext cx="7277400" cy="241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The contents of this deck accompany the Big Five book, </a:t>
            </a:r>
            <a:r>
              <a:rPr lang="en-US" i="1" dirty="0"/>
              <a:t>Think-on-Your-Feet Peet and the </a:t>
            </a:r>
            <a:r>
              <a:rPr lang="en-US" i="1" dirty="0" err="1"/>
              <a:t>Slimeville</a:t>
            </a:r>
            <a:r>
              <a:rPr lang="en-US" i="1" dirty="0"/>
              <a:t> Monsters. 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The question prompts were created to use as discussion questions during class read aloud of the book. 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The deck includes definitions for Big Five-specific vocabulary words. 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The Activity Booklet can be used during the read aloud, as an additional classroom activity, or as a take home activity. 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US" dirty="0"/>
              <a:t>Teachers may use and customize the content of this deck as appropriate.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0"/>
          <p:cNvSpPr txBox="1">
            <a:spLocks noGrp="1"/>
          </p:cNvSpPr>
          <p:nvPr>
            <p:ph type="subTitle" idx="4294967295"/>
          </p:nvPr>
        </p:nvSpPr>
        <p:spPr>
          <a:xfrm>
            <a:off x="539625" y="1072000"/>
            <a:ext cx="2432400" cy="22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What do we know about this book from the cover?</a:t>
            </a:r>
            <a:endParaRPr sz="2400" dirty="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46" name="Google Shape;146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92046" y="312185"/>
            <a:ext cx="4302999" cy="43029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14173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5"/>
          <p:cNvSpPr txBox="1">
            <a:spLocks noGrp="1"/>
          </p:cNvSpPr>
          <p:nvPr>
            <p:ph type="sldNum" idx="12"/>
          </p:nvPr>
        </p:nvSpPr>
        <p:spPr>
          <a:xfrm>
            <a:off x="152408" y="48156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sp>
        <p:nvSpPr>
          <p:cNvPr id="245" name="Google Shape;245;p25"/>
          <p:cNvSpPr txBox="1">
            <a:spLocks noGrp="1"/>
          </p:cNvSpPr>
          <p:nvPr>
            <p:ph type="title"/>
          </p:nvPr>
        </p:nvSpPr>
        <p:spPr>
          <a:xfrm>
            <a:off x="241713" y="107188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en" sz="3100" dirty="0">
                <a:solidFill>
                  <a:srgbClr val="384DA2"/>
                </a:solidFill>
              </a:rPr>
              <a:t>The Big Five</a:t>
            </a:r>
            <a:br>
              <a:rPr lang="en-US" dirty="0"/>
            </a:b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32BFD2D-1A32-B3E2-D7A2-77D151DD8446}"/>
              </a:ext>
            </a:extLst>
          </p:cNvPr>
          <p:cNvSpPr txBox="1"/>
          <p:nvPr/>
        </p:nvSpPr>
        <p:spPr>
          <a:xfrm>
            <a:off x="1947240" y="749680"/>
            <a:ext cx="7769620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Immediate Action Response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Shelter in Place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Drop, Cover, and Hold On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Secure Campus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725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Lockdown/Barricade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28650" marR="0" lvl="0" indent="-32385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384DA2"/>
              </a:buClr>
              <a:buSzPts val="2400"/>
              <a:buFont typeface="Gill Sans"/>
              <a:buChar char="•"/>
            </a:pPr>
            <a:r>
              <a:rPr lang="en-US" sz="2400" dirty="0">
                <a:solidFill>
                  <a:srgbClr val="384DA2"/>
                </a:solidFill>
                <a:latin typeface="Gill Sans"/>
                <a:ea typeface="Gill Sans"/>
                <a:cs typeface="Gill Sans"/>
                <a:sym typeface="Gill Sans"/>
              </a:rPr>
              <a:t>Evacuation</a:t>
            </a:r>
            <a:endParaRPr lang="en-US" sz="2400" dirty="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" name="Google Shape;154;p31">
            <a:extLst>
              <a:ext uri="{FF2B5EF4-FFF2-40B4-BE49-F238E27FC236}">
                <a16:creationId xmlns:a16="http://schemas.microsoft.com/office/drawing/2014/main" id="{B7DEEF06-D786-A564-1B0C-F62F5CBFEE6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" y="3589461"/>
            <a:ext cx="9137785" cy="12901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2"/>
          <p:cNvSpPr txBox="1">
            <a:spLocks noGrp="1"/>
          </p:cNvSpPr>
          <p:nvPr>
            <p:ph type="subTitle" idx="4294967295"/>
          </p:nvPr>
        </p:nvSpPr>
        <p:spPr>
          <a:xfrm>
            <a:off x="490950" y="324425"/>
            <a:ext cx="8520600" cy="21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1: </a:t>
            </a:r>
            <a:r>
              <a:rPr lang="en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What is the school called? Does it seem like this school is similar to ours?</a:t>
            </a:r>
            <a:endParaRPr sz="2400" dirty="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2-3: </a:t>
            </a:r>
            <a:r>
              <a:rPr lang="en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How are you similar to Peet? How are you different?</a:t>
            </a:r>
            <a:endParaRPr sz="2400" dirty="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5:</a:t>
            </a:r>
            <a:r>
              <a:rPr lang="en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What was “not normal” on this day?</a:t>
            </a:r>
            <a:endParaRPr sz="2400" dirty="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2500" dirty="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2500" dirty="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pic>
        <p:nvPicPr>
          <p:cNvPr id="160" name="Google Shape;160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11188" y="2363400"/>
            <a:ext cx="6521625" cy="2385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4024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3"/>
          <p:cNvSpPr txBox="1">
            <a:spLocks noGrp="1"/>
          </p:cNvSpPr>
          <p:nvPr>
            <p:ph type="ctrTitle" idx="4294967295"/>
          </p:nvPr>
        </p:nvSpPr>
        <p:spPr>
          <a:xfrm>
            <a:off x="346975" y="733275"/>
            <a:ext cx="8520600" cy="13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intruder</a:t>
            </a:r>
            <a:endParaRPr sz="3000" b="1" dirty="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6" name="Google Shape;166;p33"/>
          <p:cNvSpPr txBox="1">
            <a:spLocks noGrp="1"/>
          </p:cNvSpPr>
          <p:nvPr>
            <p:ph type="subTitle" idx="4294967295"/>
          </p:nvPr>
        </p:nvSpPr>
        <p:spPr>
          <a:xfrm>
            <a:off x="2032725" y="1519900"/>
            <a:ext cx="5793900" cy="136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A person who enters a building, grounds, etc. without permission</a:t>
            </a:r>
            <a:endParaRPr sz="2400" dirty="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7" name="Google Shape;167;p33"/>
          <p:cNvSpPr txBox="1"/>
          <p:nvPr/>
        </p:nvSpPr>
        <p:spPr>
          <a:xfrm>
            <a:off x="544225" y="3778325"/>
            <a:ext cx="78261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7:</a:t>
            </a:r>
            <a:r>
              <a:rPr lang="en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Turn and Talk: Who is the intruder the author is referring to?</a:t>
            </a:r>
            <a:endParaRPr sz="2400" dirty="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973224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4"/>
          <p:cNvSpPr txBox="1">
            <a:spLocks noGrp="1"/>
          </p:cNvSpPr>
          <p:nvPr>
            <p:ph type="subTitle" idx="4294967295"/>
          </p:nvPr>
        </p:nvSpPr>
        <p:spPr>
          <a:xfrm>
            <a:off x="311700" y="324875"/>
            <a:ext cx="8631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8 - </a:t>
            </a:r>
            <a:r>
              <a:rPr lang="en" sz="220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What does Mr. Lee want the students to practice?</a:t>
            </a:r>
            <a:endParaRPr sz="220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latin typeface="Gill Sans"/>
              <a:ea typeface="Gill Sans"/>
              <a:cs typeface="Gill Sans"/>
              <a:sym typeface="Gill Sans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3" name="Google Shape;173;p34"/>
          <p:cNvSpPr txBox="1"/>
          <p:nvPr/>
        </p:nvSpPr>
        <p:spPr>
          <a:xfrm>
            <a:off x="436400" y="969825"/>
            <a:ext cx="4654800" cy="297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24F5D"/>
              </a:buClr>
              <a:buSzPts val="2000"/>
              <a:buFont typeface="Gill Sans"/>
              <a:buChar char="●"/>
            </a:pPr>
            <a:r>
              <a:rPr lang="en" sz="2000" dirty="0">
                <a:solidFill>
                  <a:srgbClr val="C24F5D"/>
                </a:solidFill>
                <a:latin typeface="Gill Sans"/>
                <a:ea typeface="Gill Sans"/>
                <a:cs typeface="Gill Sans"/>
                <a:sym typeface="Gill Sans"/>
              </a:rPr>
              <a:t>Lock the windows. Lock the doors. </a:t>
            </a:r>
            <a:endParaRPr sz="2000" dirty="0">
              <a:solidFill>
                <a:srgbClr val="C24F5D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8575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B57A6"/>
              </a:buClr>
              <a:buSzPts val="2000"/>
              <a:buFont typeface="Gill Sans"/>
              <a:buChar char="●"/>
            </a:pPr>
            <a:r>
              <a:rPr lang="en" sz="2000" dirty="0">
                <a:solidFill>
                  <a:srgbClr val="9B57A6"/>
                </a:solidFill>
                <a:latin typeface="Gill Sans"/>
                <a:ea typeface="Gill Sans"/>
                <a:cs typeface="Gill Sans"/>
                <a:sym typeface="Gill Sans"/>
              </a:rPr>
              <a:t>Close the blinds, but wait there’s more. </a:t>
            </a:r>
            <a:endParaRPr sz="2000" dirty="0">
              <a:solidFill>
                <a:srgbClr val="9B57A6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8575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B3E8"/>
              </a:buClr>
              <a:buSzPts val="2000"/>
              <a:buFont typeface="Gill Sans"/>
              <a:buChar char="●"/>
            </a:pPr>
            <a:r>
              <a:rPr lang="en" sz="2000" dirty="0">
                <a:solidFill>
                  <a:srgbClr val="34B3E8"/>
                </a:solidFill>
                <a:latin typeface="Gill Sans"/>
                <a:ea typeface="Gill Sans"/>
                <a:cs typeface="Gill Sans"/>
                <a:sym typeface="Gill Sans"/>
              </a:rPr>
              <a:t>Block the entrance. Turn off the lights. </a:t>
            </a:r>
            <a:endParaRPr sz="2000" dirty="0">
              <a:solidFill>
                <a:srgbClr val="34B3E8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8575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7A3C"/>
              </a:buClr>
              <a:buSzPts val="2000"/>
              <a:buFont typeface="Gill Sans"/>
              <a:buChar char="●"/>
            </a:pPr>
            <a:r>
              <a:rPr lang="en" sz="2000" dirty="0">
                <a:solidFill>
                  <a:srgbClr val="E57A3C"/>
                </a:solidFill>
                <a:latin typeface="Gill Sans"/>
                <a:ea typeface="Gill Sans"/>
                <a:cs typeface="Gill Sans"/>
                <a:sym typeface="Gill Sans"/>
              </a:rPr>
              <a:t>Hide and be quiet. You’re getting it right!</a:t>
            </a:r>
            <a:endParaRPr sz="2000" dirty="0">
              <a:solidFill>
                <a:srgbClr val="E57A3C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8575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000"/>
              <a:buFont typeface="Gill Sans"/>
              <a:buChar char="●"/>
            </a:pPr>
            <a:r>
              <a:rPr lang="en" sz="20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Then hide and be still for as long as it takes. </a:t>
            </a:r>
            <a:endParaRPr sz="2000" dirty="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85750" lvl="0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934D"/>
              </a:buClr>
              <a:buSzPts val="2000"/>
              <a:buFont typeface="Gill Sans"/>
              <a:buChar char="●"/>
            </a:pPr>
            <a:r>
              <a:rPr lang="en" sz="2000" dirty="0">
                <a:solidFill>
                  <a:srgbClr val="54934D"/>
                </a:solidFill>
                <a:latin typeface="Gill Sans"/>
                <a:ea typeface="Gill Sans"/>
                <a:cs typeface="Gill Sans"/>
                <a:sym typeface="Gill Sans"/>
              </a:rPr>
              <a:t>Your teacher will tell you when it is all clear and safe. </a:t>
            </a:r>
            <a:endParaRPr sz="2000" dirty="0">
              <a:solidFill>
                <a:srgbClr val="54934D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74" name="Google Shape;174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6875" y="1262725"/>
            <a:ext cx="3981649" cy="30716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29420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>
          <a:extLst>
            <a:ext uri="{FF2B5EF4-FFF2-40B4-BE49-F238E27FC236}">
              <a16:creationId xmlns:a16="http://schemas.microsoft.com/office/drawing/2014/main" id="{A7E20014-0CFC-093F-AF5B-DF58A6B7C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4">
            <a:extLst>
              <a:ext uri="{FF2B5EF4-FFF2-40B4-BE49-F238E27FC236}">
                <a16:creationId xmlns:a16="http://schemas.microsoft.com/office/drawing/2014/main" id="{CF24537C-0F47-244B-445A-B6AA53F934F8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311700" y="324875"/>
            <a:ext cx="8631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buNone/>
            </a:pPr>
            <a:r>
              <a:rPr lang="en-US" sz="2400" b="1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 9-10:</a:t>
            </a: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What are the children preparing to do?</a:t>
            </a:r>
          </a:p>
          <a:p>
            <a:pPr marL="0" lvl="0" indent="0">
              <a:spcBef>
                <a:spcPts val="600"/>
              </a:spcBef>
              <a:buNone/>
            </a:pPr>
            <a:r>
              <a:rPr lang="en-US" sz="2400" b="1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12:</a:t>
            </a: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What did Peet do to help? (How did Peet think on his feet?) </a:t>
            </a:r>
          </a:p>
          <a:p>
            <a:pPr marL="0" lvl="0" indent="0"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None/>
            </a:pPr>
            <a:r>
              <a:rPr lang="en-US" sz="2400" b="1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13:</a:t>
            </a: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What happened to Ms. Penny after barricading the door?</a:t>
            </a: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" name="Google Shape;180;p35">
            <a:extLst>
              <a:ext uri="{FF2B5EF4-FFF2-40B4-BE49-F238E27FC236}">
                <a16:creationId xmlns:a16="http://schemas.microsoft.com/office/drawing/2014/main" id="{786BAF00-239B-CBE9-3E2B-5F6A8CFDFB3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545" y="2471817"/>
            <a:ext cx="7730625" cy="2278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22351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608C10-B328-41FF-BB3E-D5318899BAA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6D6B4C-C54F-BA68-6ABE-3813F2C7B9EE}"/>
              </a:ext>
            </a:extLst>
          </p:cNvPr>
          <p:cNvSpPr txBox="1"/>
          <p:nvPr/>
        </p:nvSpPr>
        <p:spPr>
          <a:xfrm>
            <a:off x="2286000" y="1709743"/>
            <a:ext cx="457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3000" b="1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barricade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D50077-8F3D-FB30-0943-AB1E0BEA855E}"/>
              </a:ext>
            </a:extLst>
          </p:cNvPr>
          <p:cNvSpPr txBox="1"/>
          <p:nvPr/>
        </p:nvSpPr>
        <p:spPr>
          <a:xfrm>
            <a:off x="2286000" y="2410141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424DA3"/>
                </a:solidFill>
                <a:highlight>
                  <a:srgbClr val="FFFFFF"/>
                </a:highlight>
                <a:latin typeface="Gill Sans"/>
                <a:ea typeface="Gill Sans"/>
                <a:cs typeface="Gill Sans"/>
                <a:sym typeface="Gill Sans"/>
              </a:rPr>
              <a:t>Any barrier that obstructs passage</a:t>
            </a:r>
            <a:endParaRPr lang="en-US" sz="2000" dirty="0">
              <a:solidFill>
                <a:srgbClr val="424DA3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2859880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B61962-288C-311D-9C92-FC4348ECDEB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pic>
        <p:nvPicPr>
          <p:cNvPr id="3" name="Google Shape;192;p37">
            <a:extLst>
              <a:ext uri="{FF2B5EF4-FFF2-40B4-BE49-F238E27FC236}">
                <a16:creationId xmlns:a16="http://schemas.microsoft.com/office/drawing/2014/main" id="{E8B50288-595A-F787-5B91-04A2E7F094E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24222" y="2496935"/>
            <a:ext cx="6915150" cy="220027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FE06EB-9EC7-A48F-52EC-1A553A65D66F}"/>
              </a:ext>
            </a:extLst>
          </p:cNvPr>
          <p:cNvSpPr txBox="1"/>
          <p:nvPr/>
        </p:nvSpPr>
        <p:spPr>
          <a:xfrm>
            <a:off x="443001" y="250166"/>
            <a:ext cx="7346023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15-16:</a:t>
            </a: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Who came to help?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What did the Principal say? 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What makes it “clear and safe?”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18: </a:t>
            </a: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How did the students show teamwork?</a:t>
            </a:r>
          </a:p>
        </p:txBody>
      </p:sp>
    </p:spTree>
    <p:extLst>
      <p:ext uri="{BB962C8B-B14F-4D97-AF65-F5344CB8AC3E}">
        <p14:creationId xmlns:p14="http://schemas.microsoft.com/office/powerpoint/2010/main" val="6702929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34266E-DF3A-5E20-985B-EB2B4147401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pic>
        <p:nvPicPr>
          <p:cNvPr id="3" name="Google Shape;198;p38">
            <a:extLst>
              <a:ext uri="{FF2B5EF4-FFF2-40B4-BE49-F238E27FC236}">
                <a16:creationId xmlns:a16="http://schemas.microsoft.com/office/drawing/2014/main" id="{99FFCEC6-1A4B-8AF1-CBD8-298DEFE11416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9495" y="281256"/>
            <a:ext cx="7701546" cy="269608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07A017A-CE54-27CA-F4AE-EAA55C87F0C7}"/>
              </a:ext>
            </a:extLst>
          </p:cNvPr>
          <p:cNvSpPr txBox="1"/>
          <p:nvPr/>
        </p:nvSpPr>
        <p:spPr>
          <a:xfrm>
            <a:off x="642508" y="3275215"/>
            <a:ext cx="7173759" cy="16466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2400" b="1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Pages 19-20:</a:t>
            </a: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What did the </a:t>
            </a:r>
            <a:r>
              <a:rPr lang="en-US" sz="2400" dirty="0" err="1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Slimeville</a:t>
            </a: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Monsters want?</a:t>
            </a:r>
          </a:p>
          <a:p>
            <a:pPr lvl="0">
              <a:spcBef>
                <a:spcPts val="600"/>
              </a:spcBef>
            </a:pP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What would Ms. Penny like to do?</a:t>
            </a:r>
          </a:p>
          <a:p>
            <a:pPr lvl="0"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21: </a:t>
            </a: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What do you think Peet will do next?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952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8E9F83-B3C3-DACD-D552-35082A0F9B4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  <p:pic>
        <p:nvPicPr>
          <p:cNvPr id="3" name="Google Shape;204;p39">
            <a:extLst>
              <a:ext uri="{FF2B5EF4-FFF2-40B4-BE49-F238E27FC236}">
                <a16:creationId xmlns:a16="http://schemas.microsoft.com/office/drawing/2014/main" id="{F1FE8DE7-C533-CB21-2C74-6688843D515D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7439" y="227215"/>
            <a:ext cx="8169121" cy="26817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99630B-0095-D610-EE33-D810CCFF9777}"/>
              </a:ext>
            </a:extLst>
          </p:cNvPr>
          <p:cNvSpPr txBox="1"/>
          <p:nvPr/>
        </p:nvSpPr>
        <p:spPr>
          <a:xfrm>
            <a:off x="368157" y="3153839"/>
            <a:ext cx="7503995" cy="167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Page 22:</a:t>
            </a: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 Peet did some experimenting! What do you think the surprise could be?</a:t>
            </a:r>
          </a:p>
          <a:p>
            <a:pPr marL="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24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Can you predict what Peet might do next? What would you do next?</a:t>
            </a:r>
          </a:p>
        </p:txBody>
      </p:sp>
    </p:spTree>
    <p:extLst>
      <p:ext uri="{BB962C8B-B14F-4D97-AF65-F5344CB8AC3E}">
        <p14:creationId xmlns:p14="http://schemas.microsoft.com/office/powerpoint/2010/main" val="2998993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90DDC72-CCDF-12AC-DA26-5DA34EC2C5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6E24E1-9A06-C231-460C-9ADF9453A94A}"/>
              </a:ext>
            </a:extLst>
          </p:cNvPr>
          <p:cNvSpPr txBox="1"/>
          <p:nvPr/>
        </p:nvSpPr>
        <p:spPr>
          <a:xfrm>
            <a:off x="2286000" y="2335121"/>
            <a:ext cx="4572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600"/>
              </a:spcAft>
              <a:buNone/>
            </a:pPr>
            <a:r>
              <a:rPr lang="en-US" sz="20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a security measure taken during an emergency to prevent people from leaving or entering a building or other location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61951B-3EEA-4AFF-2794-D706C6432082}"/>
              </a:ext>
            </a:extLst>
          </p:cNvPr>
          <p:cNvSpPr txBox="1"/>
          <p:nvPr/>
        </p:nvSpPr>
        <p:spPr>
          <a:xfrm>
            <a:off x="2286000" y="1548367"/>
            <a:ext cx="4572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3000" b="1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lockdown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457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F26B928-63D1-3089-5E73-05817B3F343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2148906-6D59-3F46-EABD-59067D7A12BF}"/>
              </a:ext>
            </a:extLst>
          </p:cNvPr>
          <p:cNvSpPr txBox="1"/>
          <p:nvPr/>
        </p:nvSpPr>
        <p:spPr>
          <a:xfrm>
            <a:off x="1330036" y="1248529"/>
            <a:ext cx="6483927" cy="27883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24F5D"/>
              </a:buClr>
              <a:buSzPts val="2200"/>
              <a:buFont typeface="Gill Sans"/>
              <a:buChar char="●"/>
            </a:pPr>
            <a:r>
              <a:rPr lang="en-US" sz="2200" dirty="0">
                <a:solidFill>
                  <a:srgbClr val="C24F5D"/>
                </a:solidFill>
                <a:latin typeface="Gill Sans"/>
                <a:ea typeface="Gill Sans"/>
                <a:cs typeface="Gill Sans"/>
                <a:sym typeface="Gill Sans"/>
              </a:rPr>
              <a:t>Lock the windows. Lock the doors. 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9B57A6"/>
              </a:buClr>
              <a:buSzPts val="2200"/>
              <a:buFont typeface="Gill Sans"/>
              <a:buChar char="●"/>
            </a:pPr>
            <a:r>
              <a:rPr lang="en-US" sz="2200" dirty="0">
                <a:solidFill>
                  <a:srgbClr val="9B57A6"/>
                </a:solidFill>
                <a:latin typeface="Gill Sans"/>
                <a:ea typeface="Gill Sans"/>
                <a:cs typeface="Gill Sans"/>
                <a:sym typeface="Gill Sans"/>
              </a:rPr>
              <a:t>Close the blinds, but wait there’s more. 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24DA3"/>
              </a:buClr>
              <a:buSzPts val="2200"/>
              <a:buFont typeface="Gill Sans"/>
              <a:buChar char="●"/>
            </a:pPr>
            <a:r>
              <a:rPr lang="en-US" sz="2200" dirty="0">
                <a:solidFill>
                  <a:srgbClr val="424DA3"/>
                </a:solidFill>
                <a:latin typeface="Gill Sans"/>
                <a:ea typeface="Gill Sans"/>
                <a:cs typeface="Gill Sans"/>
                <a:sym typeface="Gill Sans"/>
              </a:rPr>
              <a:t>Block the entrance. Turn off the lights. 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57A3C"/>
              </a:buClr>
              <a:buSzPts val="2200"/>
              <a:buFont typeface="Gill Sans"/>
              <a:buChar char="●"/>
            </a:pPr>
            <a:r>
              <a:rPr lang="en-US" sz="2200" dirty="0">
                <a:solidFill>
                  <a:srgbClr val="E57A3C"/>
                </a:solidFill>
                <a:latin typeface="Gill Sans"/>
                <a:ea typeface="Gill Sans"/>
                <a:cs typeface="Gill Sans"/>
                <a:sym typeface="Gill Sans"/>
              </a:rPr>
              <a:t>Hide and be quiet. You’re getting it right!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B3E8"/>
              </a:buClr>
              <a:buSzPts val="2200"/>
              <a:buFont typeface="Gill Sans"/>
              <a:buChar char="●"/>
            </a:pPr>
            <a:r>
              <a:rPr lang="en-US" sz="2200" dirty="0">
                <a:solidFill>
                  <a:srgbClr val="34B3E8"/>
                </a:solidFill>
                <a:latin typeface="Gill Sans"/>
                <a:ea typeface="Gill Sans"/>
                <a:cs typeface="Gill Sans"/>
                <a:sym typeface="Gill Sans"/>
              </a:rPr>
              <a:t>Then hide and be still for as long as it takes. 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934D"/>
              </a:buClr>
              <a:buSzPts val="2200"/>
              <a:buFont typeface="Gill Sans"/>
              <a:buChar char="●"/>
            </a:pPr>
            <a:r>
              <a:rPr lang="en-US" sz="2200" dirty="0">
                <a:solidFill>
                  <a:srgbClr val="54934D"/>
                </a:solidFill>
                <a:latin typeface="Gill Sans"/>
                <a:ea typeface="Gill Sans"/>
                <a:cs typeface="Gill Sans"/>
                <a:sym typeface="Gill Sans"/>
              </a:rPr>
              <a:t>Your teacher will tell you when it is all clear and safe. </a:t>
            </a:r>
          </a:p>
        </p:txBody>
      </p:sp>
    </p:spTree>
    <p:extLst>
      <p:ext uri="{BB962C8B-B14F-4D97-AF65-F5344CB8AC3E}">
        <p14:creationId xmlns:p14="http://schemas.microsoft.com/office/powerpoint/2010/main" val="3454504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EC73EF0-AAA9-D69C-B04B-3A6B24754FA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36F9691-1E7C-6061-8C00-AC9EB4153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7" y="0"/>
            <a:ext cx="8754525" cy="572700"/>
          </a:xfrm>
        </p:spPr>
        <p:txBody>
          <a:bodyPr>
            <a:noAutofit/>
          </a:bodyPr>
          <a:lstStyle/>
          <a:p>
            <a:r>
              <a:rPr lang="en" sz="2000" dirty="0"/>
              <a:t>Page 25: How did Peet solve a problem for the </a:t>
            </a:r>
            <a:r>
              <a:rPr lang="en" sz="2000" dirty="0" err="1"/>
              <a:t>Slimeville</a:t>
            </a:r>
            <a:r>
              <a:rPr lang="en" sz="2000" dirty="0"/>
              <a:t> </a:t>
            </a:r>
            <a:br>
              <a:rPr lang="en" sz="2000" dirty="0"/>
            </a:br>
            <a:r>
              <a:rPr lang="en" sz="2000" dirty="0"/>
              <a:t>Monsters? </a:t>
            </a:r>
            <a:endParaRPr lang="en-US" sz="2000" dirty="0"/>
          </a:p>
        </p:txBody>
      </p:sp>
      <p:sp>
        <p:nvSpPr>
          <p:cNvPr id="4" name="Google Shape;221;p42">
            <a:extLst>
              <a:ext uri="{FF2B5EF4-FFF2-40B4-BE49-F238E27FC236}">
                <a16:creationId xmlns:a16="http://schemas.microsoft.com/office/drawing/2014/main" id="{77AE839B-5CD6-83D2-0254-BD0B98FB4860}"/>
              </a:ext>
            </a:extLst>
          </p:cNvPr>
          <p:cNvSpPr/>
          <p:nvPr/>
        </p:nvSpPr>
        <p:spPr>
          <a:xfrm>
            <a:off x="152408" y="989108"/>
            <a:ext cx="2505600" cy="3410100"/>
          </a:xfrm>
          <a:prstGeom prst="roundRect">
            <a:avLst>
              <a:gd name="adj" fmla="val 16667"/>
            </a:avLst>
          </a:prstGeom>
          <a:solidFill>
            <a:srgbClr val="424DA4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 b="1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Draw/ Illustrate the Poster</a:t>
            </a:r>
            <a:endParaRPr sz="2300" b="1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8" name="Google Shape;222;p42">
            <a:extLst>
              <a:ext uri="{FF2B5EF4-FFF2-40B4-BE49-F238E27FC236}">
                <a16:creationId xmlns:a16="http://schemas.microsoft.com/office/drawing/2014/main" id="{1888F1A1-A78D-62E6-7C64-9874C9DD7ABC}"/>
              </a:ext>
            </a:extLst>
          </p:cNvPr>
          <p:cNvSpPr/>
          <p:nvPr/>
        </p:nvSpPr>
        <p:spPr>
          <a:xfrm>
            <a:off x="2822067" y="989108"/>
            <a:ext cx="2505600" cy="3362400"/>
          </a:xfrm>
          <a:prstGeom prst="roundRect">
            <a:avLst>
              <a:gd name="adj" fmla="val 16667"/>
            </a:avLst>
          </a:prstGeom>
          <a:solidFill>
            <a:srgbClr val="35B3E8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 b="1" dirty="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Write/ Illustrate new pictures for the text</a:t>
            </a:r>
            <a:endParaRPr sz="2900" b="1" dirty="0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9" name="Google Shape;223;p42">
            <a:extLst>
              <a:ext uri="{FF2B5EF4-FFF2-40B4-BE49-F238E27FC236}">
                <a16:creationId xmlns:a16="http://schemas.microsoft.com/office/drawing/2014/main" id="{7FA7D39E-CB53-2760-C892-76939C3D7DA4}"/>
              </a:ext>
            </a:extLst>
          </p:cNvPr>
          <p:cNvSpPr/>
          <p:nvPr/>
        </p:nvSpPr>
        <p:spPr>
          <a:xfrm>
            <a:off x="5491726" y="989108"/>
            <a:ext cx="2505600" cy="3410100"/>
          </a:xfrm>
          <a:prstGeom prst="roundRect">
            <a:avLst>
              <a:gd name="adj" fmla="val 16667"/>
            </a:avLst>
          </a:prstGeom>
          <a:solidFill>
            <a:srgbClr val="424DA4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200" b="1" dirty="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Write/ Illustrate a new adventure for Think on your Feet, Peet</a:t>
            </a:r>
            <a:endParaRPr sz="2900" b="1" dirty="0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</p:spTree>
    <p:extLst>
      <p:ext uri="{BB962C8B-B14F-4D97-AF65-F5344CB8AC3E}">
        <p14:creationId xmlns:p14="http://schemas.microsoft.com/office/powerpoint/2010/main" val="737991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1"/>
          <p:cNvSpPr txBox="1">
            <a:spLocks noGrp="1"/>
          </p:cNvSpPr>
          <p:nvPr>
            <p:ph type="title"/>
          </p:nvPr>
        </p:nvSpPr>
        <p:spPr>
          <a:xfrm>
            <a:off x="1780350" y="2050800"/>
            <a:ext cx="5583300" cy="7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05792FB83CD74B822E4319F0466B43" ma:contentTypeVersion="11" ma:contentTypeDescription="Create a new document." ma:contentTypeScope="" ma:versionID="23f553cf42582f85729b8e8883f61782">
  <xsd:schema xmlns:xsd="http://www.w3.org/2001/XMLSchema" xmlns:xs="http://www.w3.org/2001/XMLSchema" xmlns:p="http://schemas.microsoft.com/office/2006/metadata/properties" xmlns:ns2="a99b74cb-b4ca-4ac5-aba0-3e91cc873544" xmlns:ns3="20e54929-d43e-41d1-a609-eba24f61a2f9" targetNamespace="http://schemas.microsoft.com/office/2006/metadata/properties" ma:root="true" ma:fieldsID="2233bb54844873b9ea3feb202f21f0e0" ns2:_="" ns3:_="">
    <xsd:import namespace="a99b74cb-b4ca-4ac5-aba0-3e91cc873544"/>
    <xsd:import namespace="20e54929-d43e-41d1-a609-eba24f61a2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9b74cb-b4ca-4ac5-aba0-3e91cc8735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2f68bdc-166d-423b-99d7-fce958704d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e54929-d43e-41d1-a609-eba24f61a2f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7db52d3-b0de-4ca0-88aa-b26276a0a6d2}" ma:internalName="TaxCatchAll" ma:showField="CatchAllData" ma:web="20e54929-d43e-41d1-a609-eba24f61a2f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99b74cb-b4ca-4ac5-aba0-3e91cc873544">
      <Terms xmlns="http://schemas.microsoft.com/office/infopath/2007/PartnerControls"/>
    </lcf76f155ced4ddcb4097134ff3c332f>
    <TaxCatchAll xmlns="20e54929-d43e-41d1-a609-eba24f61a2f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490385-D40F-4A26-885B-206BC8FE2B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9b74cb-b4ca-4ac5-aba0-3e91cc873544"/>
    <ds:schemaRef ds:uri="20e54929-d43e-41d1-a609-eba24f61a2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BC8806-EC93-4CAB-A0E2-A2B290300351}">
  <ds:schemaRefs>
    <ds:schemaRef ds:uri="http://schemas.microsoft.com/office/2006/metadata/properties"/>
    <ds:schemaRef ds:uri="http://schemas.microsoft.com/office/infopath/2007/PartnerControls"/>
    <ds:schemaRef ds:uri="a99b74cb-b4ca-4ac5-aba0-3e91cc873544"/>
    <ds:schemaRef ds:uri="20e54929-d43e-41d1-a609-eba24f61a2f9"/>
  </ds:schemaRefs>
</ds:datastoreItem>
</file>

<file path=customXml/itemProps3.xml><?xml version="1.0" encoding="utf-8"?>
<ds:datastoreItem xmlns:ds="http://schemas.openxmlformats.org/officeDocument/2006/customXml" ds:itemID="{336990AB-0417-453A-9CF5-1B23A9D480E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782</Words>
  <Application>Microsoft Macintosh PowerPoint</Application>
  <PresentationFormat>On-screen Show (16:9)</PresentationFormat>
  <Paragraphs>78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Gill Sans</vt:lpstr>
      <vt:lpstr>Just Another Hand</vt:lpstr>
      <vt:lpstr>Arial</vt:lpstr>
      <vt:lpstr>Lexend Deca</vt:lpstr>
      <vt:lpstr>Simple Light</vt:lpstr>
      <vt:lpstr>   The Big Five Presents: Lockdown/Barricade </vt:lpstr>
      <vt:lpstr>About This Deck</vt:lpstr>
      <vt:lpstr>PowerPoint Presentation</vt:lpstr>
      <vt:lpstr>The Big Five </vt:lpstr>
      <vt:lpstr>PowerPoint Presentation</vt:lpstr>
      <vt:lpstr>intruder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Page 25: How did Peet solve a problem for the Slimeville  Monsters? 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Gemma Urena-Cuevas</cp:lastModifiedBy>
  <cp:revision>16</cp:revision>
  <dcterms:modified xsi:type="dcterms:W3CDTF">2026-09-11T06:50:09Z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0x0101007A05792FB83CD74B822E4319F0466B43</vt:lpwstr>
  </property>
  <property fmtid="{D5CDD505-2E9C-101B-9397-08002B2CF9AE}" pid="3" name="MediaServiceImageTags">
    <vt:lpwstr/>
  </property>
</Properties>
</file>