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4"/>
  </p:sldMasterIdLst>
  <p:notesMasterIdLst>
    <p:notesMasterId r:id="rId19"/>
  </p:notesMasterIdLst>
  <p:sldIdLst>
    <p:sldId id="256" r:id="rId5"/>
    <p:sldId id="257" r:id="rId6"/>
    <p:sldId id="271" r:id="rId7"/>
    <p:sldId id="262" r:id="rId8"/>
    <p:sldId id="291" r:id="rId9"/>
    <p:sldId id="292" r:id="rId10"/>
    <p:sldId id="293" r:id="rId11"/>
    <p:sldId id="294" r:id="rId12"/>
    <p:sldId id="264" r:id="rId13"/>
    <p:sldId id="265" r:id="rId14"/>
    <p:sldId id="296" r:id="rId15"/>
    <p:sldId id="266" r:id="rId16"/>
    <p:sldId id="297" r:id="rId17"/>
    <p:sldId id="268" r:id="rId18"/>
  </p:sldIdLst>
  <p:sldSz cx="9144000" cy="5143500" type="screen16x9"/>
  <p:notesSz cx="6858000" cy="9144000"/>
  <p:embeddedFontLst>
    <p:embeddedFont>
      <p:font typeface="Gill Sans MT" panose="020B0502020104020203" pitchFamily="34" charset="77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DA4"/>
    <a:srgbClr val="3BB777"/>
    <a:srgbClr val="35B3E8"/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49FBF-E4CD-978D-DC89-39F9594AAFE4}" v="7" dt="2026-04-23T17:20:41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32"/>
    <p:restoredTop sz="94658"/>
  </p:normalViewPr>
  <p:slideViewPr>
    <p:cSldViewPr snapToGrid="0">
      <p:cViewPr varScale="1">
        <p:scale>
          <a:sx n="160" d="100"/>
          <a:sy n="160" d="100"/>
        </p:scale>
        <p:origin x="36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b96c6b05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b96c6b05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17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b96c6b05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b96c6b05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414b05a4b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414b05a4b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Sometimes, getting off campus may be the safest thing to do. If you can, safely run off campus and find a safe location to go to.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Call 911 immediately. Let the police know where you are and what is happening at your school. 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9328eb1de_1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9328eb1de_1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you can’t get off campus, find a room that you can hide in. Once inside, lock the door/windows and build a barricade.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Remain still and quiet; turn off lights and silence cell phones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unable to find cover inside a secure room, quickly seek out a hiding place on campus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The Police and Fire Department  will come and unlock the doors, just like in the book. You don’t need to open the door for them.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14b05a4b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14b05a4b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28295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confronted by an intruder, consider fighting back, use items around you to defend and protect yourself, disarm/distract the intruder, so you can get away.</a:t>
            </a:r>
            <a:r>
              <a:rPr lang="en" sz="10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41fed8888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41fed8888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Once you have described it, ask students to think about what they would do if you had to go into a Lockdown/Barricade now.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Identify student’s jobs during the incident based on where they are sitting/abilities.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students are feeling ready, you can practice each element.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Tips for Practicing: </a:t>
            </a:r>
            <a:endParaRPr sz="1300" b="1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Have a few students practice each element together.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Remind them to move slowly and calmly.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When building a barricade, have a few students move an item at a time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Take turns to ensure safe lifting/building. We don’t anyone to get hurt or any furniture to get damaged.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After: </a:t>
            </a:r>
            <a:endParaRPr sz="1300" b="1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Give encouragement and highlight how well they worked together.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Discuss challenges that came up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176085b4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4176085b4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reviewing the book and slide deck, feel free to move to the Activity, discussing different scenarios in order to deepen their understanding of the Think on Your Feet concept.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the Activity, engage them in a movement break and then go back to learning/instruction of coursework.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b39caecc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b39caeccc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4DA3"/>
          </a:solidFill>
          <a:ln w="9525" cap="flat" cmpd="sng">
            <a:solidFill>
              <a:srgbClr val="424D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title="lighthouse white.png"/>
          <p:cNvPicPr preferRelativeResize="0"/>
          <p:nvPr/>
        </p:nvPicPr>
        <p:blipFill rotWithShape="1">
          <a:blip r:embed="rId2">
            <a:alphaModFix amt="15000"/>
          </a:blip>
          <a:srcRect r="1555" b="7969"/>
          <a:stretch/>
        </p:blipFill>
        <p:spPr>
          <a:xfrm>
            <a:off x="0" y="0"/>
            <a:ext cx="9144000" cy="48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3245700" y="332400"/>
            <a:ext cx="5488500" cy="4226400"/>
          </a:xfrm>
          <a:prstGeom prst="roundRect">
            <a:avLst>
              <a:gd name="adj" fmla="val 757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3560400" y="476675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500"/>
              <a:buFont typeface="Gill Sans"/>
              <a:buNone/>
              <a:defRPr sz="35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3477000" y="198027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>
                <a:solidFill>
                  <a:schemeClr val="lt1"/>
                </a:solidFill>
              </a:defRPr>
            </a:lvl1pPr>
            <a:lvl2pPr lvl="1" algn="l">
              <a:buNone/>
              <a:defRPr>
                <a:solidFill>
                  <a:schemeClr val="lt1"/>
                </a:solidFill>
              </a:defRPr>
            </a:lvl2pPr>
            <a:lvl3pPr lvl="2" algn="l">
              <a:buNone/>
              <a:defRPr>
                <a:solidFill>
                  <a:schemeClr val="lt1"/>
                </a:solidFill>
              </a:defRPr>
            </a:lvl3pPr>
            <a:lvl4pPr lvl="3" algn="l">
              <a:buNone/>
              <a:defRPr>
                <a:solidFill>
                  <a:schemeClr val="lt1"/>
                </a:solidFill>
              </a:defRPr>
            </a:lvl4pPr>
            <a:lvl5pPr lvl="4" algn="l">
              <a:buNone/>
              <a:defRPr>
                <a:solidFill>
                  <a:schemeClr val="lt1"/>
                </a:solidFill>
              </a:defRPr>
            </a:lvl5pPr>
            <a:lvl6pPr lvl="5" algn="l">
              <a:buNone/>
              <a:defRPr>
                <a:solidFill>
                  <a:schemeClr val="lt1"/>
                </a:solidFill>
              </a:defRPr>
            </a:lvl6pPr>
            <a:lvl7pPr lvl="6" algn="l">
              <a:buNone/>
              <a:defRPr>
                <a:solidFill>
                  <a:schemeClr val="lt1"/>
                </a:solidFill>
              </a:defRPr>
            </a:lvl7pPr>
            <a:lvl8pPr lvl="7" algn="l">
              <a:buNone/>
              <a:defRPr>
                <a:solidFill>
                  <a:schemeClr val="lt1"/>
                </a:solidFill>
              </a:defRPr>
            </a:lvl8pPr>
            <a:lvl9pPr lvl="8" algn="l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3"/>
          </p:nvPr>
        </p:nvSpPr>
        <p:spPr>
          <a:xfrm>
            <a:off x="3477000" y="2529350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2" title="SMCOE_Logo_2025_CMY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125" y="3739623"/>
            <a:ext cx="1353350" cy="6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600"/>
              <a:buFont typeface="Gill Sans"/>
              <a:buNone/>
              <a:defRPr sz="36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385200" y="1243925"/>
            <a:ext cx="8373600" cy="2806500"/>
          </a:xfrm>
          <a:prstGeom prst="roundRect">
            <a:avLst>
              <a:gd name="adj" fmla="val 5905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52408" y="482054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lank">
  <p:cSld name="ONE_COLUMN_TEXT_3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8"/>
          <p:cNvSpPr/>
          <p:nvPr/>
        </p:nvSpPr>
        <p:spPr>
          <a:xfrm rot="10800000" flipH="1">
            <a:off x="0" y="250"/>
            <a:ext cx="7872000" cy="786600"/>
          </a:xfrm>
          <a:prstGeom prst="round1Rect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Font typeface="Gill Sans"/>
              <a:buNone/>
              <a:defRPr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8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1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0425" y="0"/>
            <a:ext cx="9144000" cy="4891200"/>
          </a:xfrm>
          <a:prstGeom prst="rect">
            <a:avLst/>
          </a:prstGeom>
          <a:solidFill>
            <a:srgbClr val="424D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  <a:defRPr sz="36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152409" y="48205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4" title="SMCOE_Logo_2025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2100" y="3855544"/>
            <a:ext cx="1699789" cy="78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 1">
  <p:cSld name="BIG_NUMBER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8912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52409" y="4826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3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6"/>
          <p:cNvSpPr/>
          <p:nvPr/>
        </p:nvSpPr>
        <p:spPr>
          <a:xfrm flipH="1">
            <a:off x="7744200" y="4101650"/>
            <a:ext cx="1399800" cy="789600"/>
          </a:xfrm>
          <a:prstGeom prst="round1Rect">
            <a:avLst>
              <a:gd name="adj" fmla="val 2777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6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DD24-A082-8395-334C-4F58E9E8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566BB-559D-11EB-D6AA-2238FF36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D6FE7-2016-7801-64B5-43781150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51391-2918-5199-482F-6A50E2E5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2FF1-5465-49CE-374A-0DD9F862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0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ED43A-5DC4-350A-3060-929C4143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8A304-BF22-E838-4295-0D0DBD9F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D86EE-CEA9-D294-F2F2-4673D72F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9" r:id="rId4"/>
    <p:sldLayoutId id="2147483660" r:id="rId5"/>
    <p:sldLayoutId id="2147483662" r:id="rId6"/>
    <p:sldLayoutId id="2147483666" r:id="rId7"/>
    <p:sldLayoutId id="214748366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doceonline.com/dictionary/wall" TargetMode="External"/><Relationship Id="rId7" Type="http://schemas.openxmlformats.org/officeDocument/2006/relationships/hyperlink" Target="https://www.ldoceonline.com/dictionary/prevent" TargetMode="External"/><Relationship Id="rId2" Type="http://schemas.openxmlformats.org/officeDocument/2006/relationships/hyperlink" Target="https://www.ldoceonline.com/dictionary/tempo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ldoceonline.com/dictionary/door" TargetMode="External"/><Relationship Id="rId5" Type="http://schemas.openxmlformats.org/officeDocument/2006/relationships/hyperlink" Target="https://www.ldoceonline.com/dictionary/road" TargetMode="External"/><Relationship Id="rId4" Type="http://schemas.openxmlformats.org/officeDocument/2006/relationships/hyperlink" Target="https://www.ldoceonline.com/dictionary/fenc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ctrTitle"/>
          </p:nvPr>
        </p:nvSpPr>
        <p:spPr>
          <a:xfrm>
            <a:off x="3560400" y="978427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r>
              <a:rPr lang="en-US" sz="3600" dirty="0">
                <a:solidFill>
                  <a:srgbClr val="424DA4"/>
                </a:solidFill>
              </a:rPr>
              <a:t>The Big Five Presents: Lockdown/Barricade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" dirty="0"/>
          </a:p>
        </p:txBody>
      </p:sp>
      <p:sp>
        <p:nvSpPr>
          <p:cNvPr id="165" name="Google Shape;165;p19"/>
          <p:cNvSpPr txBox="1">
            <a:spLocks noGrp="1"/>
          </p:cNvSpPr>
          <p:nvPr>
            <p:ph type="subTitle" idx="1"/>
          </p:nvPr>
        </p:nvSpPr>
        <p:spPr>
          <a:xfrm>
            <a:off x="3477000" y="1858513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400" i="1" dirty="0">
                <a:solidFill>
                  <a:srgbClr val="424DA4"/>
                </a:solidFill>
              </a:rPr>
              <a:t>Think-on-Your-Feet Peet and the </a:t>
            </a:r>
            <a:r>
              <a:rPr lang="en-US" sz="2400" i="1" dirty="0" err="1">
                <a:solidFill>
                  <a:srgbClr val="424DA4"/>
                </a:solidFill>
              </a:rPr>
              <a:t>Slimeville</a:t>
            </a:r>
            <a:r>
              <a:rPr lang="en-US" sz="2400" i="1" dirty="0">
                <a:solidFill>
                  <a:srgbClr val="424DA4"/>
                </a:solidFill>
              </a:rPr>
              <a:t> Monsters</a:t>
            </a:r>
          </a:p>
        </p:txBody>
      </p:sp>
      <p:sp>
        <p:nvSpPr>
          <p:cNvPr id="166" name="Google Shape;16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3"/>
          </p:nvPr>
        </p:nvSpPr>
        <p:spPr>
          <a:xfrm>
            <a:off x="3477000" y="286456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en-US" sz="2000" dirty="0">
                <a:solidFill>
                  <a:srgbClr val="424DA4"/>
                </a:solidFill>
              </a:rPr>
              <a:t>  6</a:t>
            </a:r>
            <a:r>
              <a:rPr lang="en-US" sz="2000" baseline="30000" dirty="0">
                <a:solidFill>
                  <a:srgbClr val="424DA4"/>
                </a:solidFill>
              </a:rPr>
              <a:t>th</a:t>
            </a:r>
            <a:r>
              <a:rPr lang="en-US" sz="2000" dirty="0">
                <a:solidFill>
                  <a:srgbClr val="424DA4"/>
                </a:solidFill>
              </a:rPr>
              <a:t>-8</a:t>
            </a:r>
            <a:r>
              <a:rPr lang="en-US" sz="2000" baseline="30000" dirty="0">
                <a:solidFill>
                  <a:srgbClr val="424DA4"/>
                </a:solidFill>
              </a:rPr>
              <a:t>th</a:t>
            </a:r>
            <a:r>
              <a:rPr lang="en-US" sz="2000" dirty="0">
                <a:solidFill>
                  <a:srgbClr val="424DA4"/>
                </a:solidFill>
              </a:rPr>
              <a:t> Grades</a:t>
            </a:r>
          </a:p>
          <a:p>
            <a:pPr marL="0" indent="0"/>
            <a:r>
              <a:rPr lang="en-US" sz="1900" dirty="0">
                <a:solidFill>
                  <a:srgbClr val="424DA4"/>
                </a:solidFill>
              </a:rPr>
              <a:t>2026-2027 School Year</a:t>
            </a:r>
          </a:p>
          <a:p>
            <a:pPr marL="0" lvl="0" indent="0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lvl="0"/>
            <a:r>
              <a:rPr lang="en" dirty="0"/>
              <a:t>About This Deck</a:t>
            </a:r>
            <a:endParaRPr dirty="0"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lvl="0" indent="-355600"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contents of this deck reference Think on Your Feet Peet, a book used in TK-5 to help explain Lockdown/Barricade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These slides will assist teachers in implementing the Big Five, specifically Lockdown/Barricade</a:t>
            </a: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This Lesson Plan is to be used in lieu of a “drill”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Includes vocabulary words and understanding of concepts, like Think-on-your-feet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spcAft>
                <a:spcPts val="600"/>
              </a:spcAft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Teachers may use and customize the content of this deck as appropriate.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subTitle" idx="4294967295"/>
          </p:nvPr>
        </p:nvSpPr>
        <p:spPr>
          <a:xfrm>
            <a:off x="407324" y="431920"/>
            <a:ext cx="7350548" cy="22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How many of you remember Think-on-Your-Feet Peet? 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about the Big Five? 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Can anyone tell me where they have seen the icons below?</a:t>
            </a:r>
          </a:p>
        </p:txBody>
      </p:sp>
      <p:pic>
        <p:nvPicPr>
          <p:cNvPr id="3" name="Google Shape;154;p31">
            <a:extLst>
              <a:ext uri="{FF2B5EF4-FFF2-40B4-BE49-F238E27FC236}">
                <a16:creationId xmlns:a16="http://schemas.microsoft.com/office/drawing/2014/main" id="{7C419FD5-E695-95A4-CCAE-987127229C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31867"/>
            <a:ext cx="7757872" cy="1216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17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title"/>
          </p:nvPr>
        </p:nvSpPr>
        <p:spPr>
          <a:xfrm>
            <a:off x="21785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384DA2"/>
                </a:solidFill>
              </a:rPr>
              <a:t>The Big Five</a:t>
            </a:r>
            <a:br>
              <a:rPr lang="en-US" sz="3600" dirty="0"/>
            </a:br>
            <a:endParaRPr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BFD2D-1A32-B3E2-D7A2-77D151DD8446}"/>
              </a:ext>
            </a:extLst>
          </p:cNvPr>
          <p:cNvSpPr txBox="1"/>
          <p:nvPr/>
        </p:nvSpPr>
        <p:spPr>
          <a:xfrm>
            <a:off x="1931337" y="749680"/>
            <a:ext cx="776962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Cover, and Hold 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oogle Shape;154;p31">
            <a:extLst>
              <a:ext uri="{FF2B5EF4-FFF2-40B4-BE49-F238E27FC236}">
                <a16:creationId xmlns:a16="http://schemas.microsoft.com/office/drawing/2014/main" id="{B7DEEF06-D786-A564-1B0C-F62F5CBFEE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" y="3589461"/>
            <a:ext cx="9137785" cy="129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B0262B-86B0-1443-51BA-5F1D1EDF3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8" name="Google Shape;161;p32">
            <a:extLst>
              <a:ext uri="{FF2B5EF4-FFF2-40B4-BE49-F238E27FC236}">
                <a16:creationId xmlns:a16="http://schemas.microsoft.com/office/drawing/2014/main" id="{B1611633-24A7-09A5-549F-E6A3938540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4263" y="228588"/>
            <a:ext cx="6315474" cy="4486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81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68FE7-9EF8-6C26-050F-0CEFD5288F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E49BEB-41DE-919D-1650-2D0DCAED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Vocabulary 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E51761-BC12-7454-D006-4214738829EB}"/>
              </a:ext>
            </a:extLst>
          </p:cNvPr>
          <p:cNvSpPr txBox="1"/>
          <p:nvPr/>
        </p:nvSpPr>
        <p:spPr>
          <a:xfrm>
            <a:off x="152408" y="979006"/>
            <a:ext cx="6490105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  <a:latin typeface="Gill Sans MT" panose="020B0502020104020203" pitchFamily="34" charset="77"/>
              </a:rPr>
              <a:t>Intruder: </a:t>
            </a: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A person who enters a building, grounds, etc. without permission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424DA4"/>
              </a:solidFill>
              <a:latin typeface="Gill Sans MT" panose="020B0502020104020203" pitchFamily="34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  <a:latin typeface="Gill Sans MT" panose="020B0502020104020203" pitchFamily="34" charset="77"/>
              </a:rPr>
              <a:t>Lockdown:</a:t>
            </a: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 A security measure taken during an emergency to prevent people from leaving or entering a building or other location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Gill Sans MT" panose="020B0502020104020203" pitchFamily="34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Barricade: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 A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2"/>
              </a:rPr>
              <a:t>temporary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3"/>
              </a:rPr>
              <a:t>wall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or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4"/>
              </a:rPr>
              <a:t>fence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across a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5"/>
              </a:rPr>
              <a:t>road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,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6"/>
              </a:rPr>
              <a:t>door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,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etc. that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latin typeface="Gill Sans MT" panose="020B0502020104020203" pitchFamily="34" charset="77"/>
                <a:hlinkClick r:id="rId7"/>
              </a:rPr>
              <a:t>prevents</a:t>
            </a:r>
            <a:r>
              <a:rPr lang="en-US" sz="2000" dirty="0">
                <a:highlight>
                  <a:schemeClr val="lt1"/>
                </a:highlight>
                <a:latin typeface="Gill Sans MT" panose="020B0502020104020203" pitchFamily="34" charset="77"/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  <a:latin typeface="Gill Sans MT" panose="020B0502020104020203" pitchFamily="34" charset="77"/>
              </a:rPr>
              <a:t>people from going through</a:t>
            </a:r>
            <a:endParaRPr lang="en-US" sz="2000" dirty="0">
              <a:solidFill>
                <a:srgbClr val="424DA4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2678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2C58-916F-14AB-6317-7F6CBECC6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0C1030-72BE-C66E-6D3F-8D85EB2AA1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A5CEAB-C349-D149-31F5-01BA47CE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600" dirty="0"/>
              <a:t>Understanding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1443C-879A-87D7-C7A9-DE3D7368E365}"/>
              </a:ext>
            </a:extLst>
          </p:cNvPr>
          <p:cNvSpPr txBox="1"/>
          <p:nvPr/>
        </p:nvSpPr>
        <p:spPr>
          <a:xfrm>
            <a:off x="152408" y="979006"/>
            <a:ext cx="6490105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Situational Awareness: </a:t>
            </a:r>
            <a:r>
              <a:rPr lang="en-US" sz="2000" dirty="0">
                <a:solidFill>
                  <a:srgbClr val="424DA4"/>
                </a:solidFill>
                <a:highlight>
                  <a:srgbClr val="FFFFFF"/>
                </a:highlight>
                <a:latin typeface="Gill Sans MT" panose="020B0502020104020203" pitchFamily="34" charset="77"/>
              </a:rPr>
              <a:t>Being aware of your surroundings and the activities going on around you.</a:t>
            </a:r>
          </a:p>
          <a:p>
            <a:pPr lvl="0">
              <a:spcBef>
                <a:spcPts val="1600"/>
              </a:spcBef>
              <a:buClr>
                <a:schemeClr val="dk1"/>
              </a:buClr>
              <a:buSzPts val="1100"/>
            </a:pPr>
            <a:endParaRPr lang="en-US" sz="2000" dirty="0">
              <a:solidFill>
                <a:srgbClr val="424DA4"/>
              </a:solidFill>
              <a:highlight>
                <a:srgbClr val="FFFFFF"/>
              </a:highlight>
              <a:latin typeface="Gill Sans MT" panose="020B0502020104020203" pitchFamily="34" charset="77"/>
            </a:endParaRPr>
          </a:p>
          <a:p>
            <a:pPr lvl="0"/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Think on Your Feet: </a:t>
            </a:r>
          </a:p>
          <a:p>
            <a:pPr marL="901700" lvl="0" indent="-342900">
              <a:spcBef>
                <a:spcPts val="1600"/>
              </a:spcBef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Escape or Get Off Campus</a:t>
            </a:r>
          </a:p>
          <a:p>
            <a:pPr marL="901700" lvl="0" indent="-342900"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Hide or Lockdown/Barricade</a:t>
            </a:r>
          </a:p>
          <a:p>
            <a:pPr marL="901700" lvl="0" indent="-342900"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Engage and Defend</a:t>
            </a:r>
          </a:p>
        </p:txBody>
      </p:sp>
    </p:spTree>
    <p:extLst>
      <p:ext uri="{BB962C8B-B14F-4D97-AF65-F5344CB8AC3E}">
        <p14:creationId xmlns:p14="http://schemas.microsoft.com/office/powerpoint/2010/main" val="2581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363000" y="140825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Escape/Get Off Campus</a:t>
            </a:r>
            <a:endParaRPr dirty="0"/>
          </a:p>
        </p:txBody>
      </p:sp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426611" y="1181893"/>
            <a:ext cx="7637400" cy="3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Sometimes it is safest to get off campus. 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160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During Passing Periods, Break, or Lunch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During PE or an Outdoor Class or Event</a:t>
            </a:r>
            <a:endParaRPr dirty="0">
              <a:solidFill>
                <a:srgbClr val="424DA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Where could you go if you needed to run off campus? 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160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Which direction you go in will depend on where you are on campus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Think of a few choices </a:t>
            </a:r>
            <a:endParaRPr dirty="0">
              <a:solidFill>
                <a:srgbClr val="424DA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If you are outside but unable to get off campus, quickly seek out a hiding place on campus</a:t>
            </a:r>
            <a:endParaRPr dirty="0">
              <a:solidFill>
                <a:srgbClr val="424DA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body" idx="1"/>
          </p:nvPr>
        </p:nvSpPr>
        <p:spPr>
          <a:xfrm>
            <a:off x="451987" y="1070614"/>
            <a:ext cx="8373961" cy="3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Quickly get all students/staff inside a room.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Lock the door/windows and build a barricade.</a:t>
            </a:r>
            <a:endParaRPr lang="en-US" sz="2000" dirty="0">
              <a:solidFill>
                <a:schemeClr val="dk1"/>
              </a:solidFill>
            </a:endParaRP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Turn off lights and silence cell phones. Find a hiding spot and remain still and quiet 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Stay put and wait for help to arrive. 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The Police or Fire Department will unlock the doors with their keys. Don’t open the door for anyone.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Lockdown/Barricade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548379" y="1336150"/>
            <a:ext cx="6440817" cy="37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424DA4"/>
                </a:solidFill>
              </a:rPr>
              <a:t>Lastly, you may need to protect or defend yourself. 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60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Listen to your teacher 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Use objects around you to protect or defend yourself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Think on Your Feet  to try to get away</a:t>
            </a:r>
            <a:endParaRPr sz="2000" dirty="0">
              <a:solidFill>
                <a:srgbClr val="424DA4"/>
              </a:solidFill>
            </a:endParaRPr>
          </a:p>
        </p:txBody>
      </p:sp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/>
              <a:t>Protect or Defend </a:t>
            </a:r>
            <a:endParaRPr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Lockdown/Barricade Practice</a:t>
            </a:r>
            <a:endParaRPr dirty="0"/>
          </a:p>
        </p:txBody>
      </p:sp>
      <p:sp>
        <p:nvSpPr>
          <p:cNvPr id="196" name="Google Shape;196;p38"/>
          <p:cNvSpPr txBox="1">
            <a:spLocks noGrp="1"/>
          </p:cNvSpPr>
          <p:nvPr>
            <p:ph type="body" idx="1"/>
          </p:nvPr>
        </p:nvSpPr>
        <p:spPr>
          <a:xfrm>
            <a:off x="664676" y="1135241"/>
            <a:ext cx="813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How do the windows and blinds close?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close to the window?</a:t>
            </a:r>
            <a:endParaRPr sz="1800"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you want to practice closing them?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How do your lock/close the door in this classroom? 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closest to the door? </a:t>
            </a:r>
            <a:endParaRPr sz="1800"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you want to practice closing them? 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Turn off all technology. How do we do that?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by the light switches and technology?  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What items can we use to barricade? 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we want to practice building a barricade?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Where should we hide in the classroom?</a:t>
            </a:r>
            <a:endParaRPr dirty="0">
              <a:solidFill>
                <a:srgbClr val="424DA4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Importantly</a:t>
            </a:r>
            <a:endParaRPr/>
          </a:p>
        </p:txBody>
      </p:sp>
      <p:sp>
        <p:nvSpPr>
          <p:cNvPr id="201" name="Google Shape;201;p38"/>
          <p:cNvSpPr txBox="1">
            <a:spLocks noGrp="1"/>
          </p:cNvSpPr>
          <p:nvPr>
            <p:ph type="body" idx="1"/>
          </p:nvPr>
        </p:nvSpPr>
        <p:spPr>
          <a:xfrm>
            <a:off x="473175" y="1188425"/>
            <a:ext cx="7007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9100">
              <a:buClr>
                <a:srgbClr val="424DA4"/>
              </a:buClr>
              <a:buSzPts val="2400"/>
            </a:pPr>
            <a:r>
              <a:rPr lang="en" sz="2400" dirty="0">
                <a:solidFill>
                  <a:srgbClr val="424DA4"/>
                </a:solidFill>
              </a:rPr>
              <a:t>Think on Your Feet</a:t>
            </a:r>
            <a:endParaRPr sz="2400" dirty="0">
              <a:solidFill>
                <a:srgbClr val="424DA4"/>
              </a:solidFill>
            </a:endParaRPr>
          </a:p>
          <a:p>
            <a:pPr marL="419100">
              <a:buClr>
                <a:srgbClr val="424DA4"/>
              </a:buClr>
              <a:buSzPts val="2400"/>
            </a:pPr>
            <a:r>
              <a:rPr lang="en" sz="2400" dirty="0">
                <a:solidFill>
                  <a:srgbClr val="424DA4"/>
                </a:solidFill>
              </a:rPr>
              <a:t>Be aware of your surroundings</a:t>
            </a:r>
            <a:endParaRPr sz="2400" dirty="0">
              <a:solidFill>
                <a:srgbClr val="424DA4"/>
              </a:solidFill>
            </a:endParaRPr>
          </a:p>
          <a:p>
            <a:pPr marL="419100">
              <a:buClr>
                <a:srgbClr val="424DA4"/>
              </a:buClr>
              <a:buSzPts val="2400"/>
            </a:pPr>
            <a:r>
              <a:rPr lang="en" sz="2400" dirty="0">
                <a:solidFill>
                  <a:srgbClr val="424DA4"/>
                </a:solidFill>
              </a:rPr>
              <a:t>Listen to your teacher or school staff </a:t>
            </a:r>
            <a:endParaRPr sz="2400" dirty="0">
              <a:solidFill>
                <a:srgbClr val="424DA4"/>
              </a:solidFill>
            </a:endParaRPr>
          </a:p>
          <a:p>
            <a:pPr marL="419100">
              <a:buClr>
                <a:srgbClr val="424DA4"/>
              </a:buClr>
              <a:buSzPts val="2400"/>
            </a:pPr>
            <a:r>
              <a:rPr lang="en" sz="2400" dirty="0">
                <a:solidFill>
                  <a:srgbClr val="424DA4"/>
                </a:solidFill>
              </a:rPr>
              <a:t>Work as a team and help each other </a:t>
            </a:r>
            <a:endParaRPr sz="2400" dirty="0">
              <a:solidFill>
                <a:srgbClr val="424DA4"/>
              </a:solidFill>
            </a:endParaRPr>
          </a:p>
          <a:p>
            <a:pPr marL="419100">
              <a:buClr>
                <a:srgbClr val="424DA4"/>
              </a:buClr>
              <a:buSzPts val="2400"/>
            </a:pPr>
            <a:r>
              <a:rPr lang="en" sz="2400" dirty="0">
                <a:solidFill>
                  <a:srgbClr val="424DA4"/>
                </a:solidFill>
              </a:rPr>
              <a:t>Being prepared helps us stay safe</a:t>
            </a:r>
            <a:endParaRPr sz="2400" dirty="0">
              <a:solidFill>
                <a:srgbClr val="424DA4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C4A287-34B3-2FC3-14FC-1788F1B48A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E7564-89D0-44E4-1067-F20AD30B4733}"/>
              </a:ext>
            </a:extLst>
          </p:cNvPr>
          <p:cNvSpPr txBox="1"/>
          <p:nvPr/>
        </p:nvSpPr>
        <p:spPr>
          <a:xfrm>
            <a:off x="2286000" y="221780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00" b="1" dirty="0">
                <a:solidFill>
                  <a:srgbClr val="424DA4"/>
                </a:solidFill>
                <a:latin typeface="Gill Sans MT" panose="020B0502020104020203" pitchFamily="34" charset="77"/>
              </a:rPr>
              <a:t>Questions? </a:t>
            </a:r>
            <a:endParaRPr lang="en-US" b="1" dirty="0">
              <a:solidFill>
                <a:srgbClr val="424DA4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775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9b74cb-b4ca-4ac5-aba0-3e91cc873544">
      <Terms xmlns="http://schemas.microsoft.com/office/infopath/2007/PartnerControls"/>
    </lcf76f155ced4ddcb4097134ff3c332f>
    <TaxCatchAll xmlns="20e54929-d43e-41d1-a609-eba24f61a2f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05792FB83CD74B822E4319F0466B43" ma:contentTypeVersion="11" ma:contentTypeDescription="Create a new document." ma:contentTypeScope="" ma:versionID="23f553cf42582f85729b8e8883f61782">
  <xsd:schema xmlns:xsd="http://www.w3.org/2001/XMLSchema" xmlns:xs="http://www.w3.org/2001/XMLSchema" xmlns:p="http://schemas.microsoft.com/office/2006/metadata/properties" xmlns:ns2="a99b74cb-b4ca-4ac5-aba0-3e91cc873544" xmlns:ns3="20e54929-d43e-41d1-a609-eba24f61a2f9" targetNamespace="http://schemas.microsoft.com/office/2006/metadata/properties" ma:root="true" ma:fieldsID="2233bb54844873b9ea3feb202f21f0e0" ns2:_="" ns3:_="">
    <xsd:import namespace="a99b74cb-b4ca-4ac5-aba0-3e91cc873544"/>
    <xsd:import namespace="20e54929-d43e-41d1-a609-eba24f61a2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b74cb-b4ca-4ac5-aba0-3e91cc873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2f68bdc-166d-423b-99d7-fce958704d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54929-d43e-41d1-a609-eba24f61a2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7db52d3-b0de-4ca0-88aa-b26276a0a6d2}" ma:internalName="TaxCatchAll" ma:showField="CatchAllData" ma:web="20e54929-d43e-41d1-a609-eba24f61a2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BC8806-EC93-4CAB-A0E2-A2B290300351}">
  <ds:schemaRefs>
    <ds:schemaRef ds:uri="http://schemas.microsoft.com/office/2006/metadata/properties"/>
    <ds:schemaRef ds:uri="http://schemas.microsoft.com/office/infopath/2007/PartnerControls"/>
    <ds:schemaRef ds:uri="a99b74cb-b4ca-4ac5-aba0-3e91cc873544"/>
    <ds:schemaRef ds:uri="20e54929-d43e-41d1-a609-eba24f61a2f9"/>
  </ds:schemaRefs>
</ds:datastoreItem>
</file>

<file path=customXml/itemProps2.xml><?xml version="1.0" encoding="utf-8"?>
<ds:datastoreItem xmlns:ds="http://schemas.openxmlformats.org/officeDocument/2006/customXml" ds:itemID="{E5490385-D40F-4A26-885B-206BC8FE2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b74cb-b4ca-4ac5-aba0-3e91cc873544"/>
    <ds:schemaRef ds:uri="20e54929-d43e-41d1-a609-eba24f61a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6990AB-0417-453A-9CF5-1B23A9D480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940</Words>
  <Application>Microsoft Macintosh PowerPoint</Application>
  <PresentationFormat>On-screen Show (16:9)</PresentationFormat>
  <Paragraphs>102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Gill Sans</vt:lpstr>
      <vt:lpstr>Gill Sans MT</vt:lpstr>
      <vt:lpstr>Arial</vt:lpstr>
      <vt:lpstr>Simple Light</vt:lpstr>
      <vt:lpstr>   The Big Five Presents: Lockdown/Barricade </vt:lpstr>
      <vt:lpstr>About This Deck</vt:lpstr>
      <vt:lpstr>PowerPoint Presentation</vt:lpstr>
      <vt:lpstr>The Big Five </vt:lpstr>
      <vt:lpstr>PowerPoint Presentation</vt:lpstr>
      <vt:lpstr>Vocabulary Words</vt:lpstr>
      <vt:lpstr>Understanding Concepts</vt:lpstr>
      <vt:lpstr>Escape/Get Off Campus</vt:lpstr>
      <vt:lpstr>Lockdown/Barricade </vt:lpstr>
      <vt:lpstr>Protect or Defend </vt:lpstr>
      <vt:lpstr>Lockdown/Barricade Practice</vt:lpstr>
      <vt:lpstr>Most Importantly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Gemma Urena-Cuevas</cp:lastModifiedBy>
  <cp:revision>19</cp:revision>
  <dcterms:modified xsi:type="dcterms:W3CDTF">2026-09-11T18:29:17Z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0x0101007A05792FB83CD74B822E4319F0466B43</vt:lpwstr>
  </property>
  <property fmtid="{D5CDD505-2E9C-101B-9397-08002B2CF9AE}" pid="3" name="MediaServiceImageTags">
    <vt:lpwstr/>
  </property>
</Properties>
</file>