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3"/>
  </p:notesMasterIdLst>
  <p:sldIdLst>
    <p:sldId id="256" r:id="rId5"/>
    <p:sldId id="260" r:id="rId6"/>
    <p:sldId id="281" r:id="rId7"/>
    <p:sldId id="1314" r:id="rId8"/>
    <p:sldId id="1312" r:id="rId9"/>
    <p:sldId id="286" r:id="rId10"/>
    <p:sldId id="275" r:id="rId11"/>
    <p:sldId id="282" r:id="rId12"/>
    <p:sldId id="272" r:id="rId13"/>
    <p:sldId id="276" r:id="rId14"/>
    <p:sldId id="1315" r:id="rId15"/>
    <p:sldId id="270" r:id="rId16"/>
    <p:sldId id="283" r:id="rId17"/>
    <p:sldId id="1316" r:id="rId18"/>
    <p:sldId id="287" r:id="rId19"/>
    <p:sldId id="1311" r:id="rId20"/>
    <p:sldId id="374" r:id="rId21"/>
    <p:sldId id="26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AD948-B045-37C3-A265-DFC3663D2045}" name="Koushiki Bandyopadhyay" initials="KB" userId="S::koushiki.bandyopadhyay@cobis.org.uk::4525b67a-711c-4fc6-9c8e-77e0ce837904" providerId="AD"/>
  <p188:author id="{16B38850-2418-60CD-C022-5DBCCB7380A5}" name="Natalie Williams" initials="NW" userId="S::Natalie.Williams@cobis.org.uk::2033c99c-f430-404d-9430-20fca66b65fa" providerId="AD"/>
  <p188:author id="{AC9492A4-F7D9-0F4A-2473-F739F755953D}" name="Koushiki Bandyopadhyay" initials="KB" userId="S::Koushiki.Bandyopadhyay@cobis.org.uk::4525b67a-711c-4fc6-9c8e-77e0ce837904" providerId="AD"/>
  <p188:author id="{3F670AA7-86FE-A3F4-B718-8F3380482FB9}" name="Fiona Rogers" initials="FR" userId="S::fiona.rogers@cobis.org.uk::3b961d39-59c2-4042-a5d4-3070264730b0" providerId="AD"/>
  <p188:author id="{0DC30CB2-D517-3D2F-AF3B-FF4FD030B39A}" name="Maeve O'Leary" initials="MO" userId="S::maeve.oleary@cobis.org.uk::aa48f0b4-5513-4528-8a02-bcafdb5bbd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1F2523-CDE7-447C-B12C-ECB3B6D6C35E}" v="6" dt="2026-09-10T10:49:12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y Prikazchikov" userId="4ab530ce-6ad9-4cbc-848b-66b2de46748b" providerId="ADAL" clId="{3B28AA8B-6518-481D-B539-3FBB903A91CC}"/>
    <pc:docChg chg="custSel modSld">
      <pc:chgData name="Andrey Prikazchikov" userId="4ab530ce-6ad9-4cbc-848b-66b2de46748b" providerId="ADAL" clId="{3B28AA8B-6518-481D-B539-3FBB903A91CC}" dt="2026-09-10T10:49:12.132" v="473" actId="20577"/>
      <pc:docMkLst>
        <pc:docMk/>
      </pc:docMkLst>
      <pc:sldChg chg="addSp delSp modSp mod">
        <pc:chgData name="Andrey Prikazchikov" userId="4ab530ce-6ad9-4cbc-848b-66b2de46748b" providerId="ADAL" clId="{3B28AA8B-6518-481D-B539-3FBB903A91CC}" dt="2026-09-02T13:25:10.832" v="457" actId="478"/>
        <pc:sldMkLst>
          <pc:docMk/>
          <pc:sldMk cId="1099316816" sldId="256"/>
        </pc:sldMkLst>
        <pc:spChg chg="mod">
          <ac:chgData name="Andrey Prikazchikov" userId="4ab530ce-6ad9-4cbc-848b-66b2de46748b" providerId="ADAL" clId="{3B28AA8B-6518-481D-B539-3FBB903A91CC}" dt="2026-08-27T13:46:42.568" v="3" actId="20577"/>
          <ac:spMkLst>
            <pc:docMk/>
            <pc:sldMk cId="1099316816" sldId="256"/>
            <ac:spMk id="3" creationId="{E2A54D3B-B606-0E83-4FBF-21988A9A92DD}"/>
          </ac:spMkLst>
        </pc:spChg>
      </pc:sldChg>
      <pc:sldChg chg="modSp">
        <pc:chgData name="Andrey Prikazchikov" userId="4ab530ce-6ad9-4cbc-848b-66b2de46748b" providerId="ADAL" clId="{3B28AA8B-6518-481D-B539-3FBB903A91CC}" dt="2026-09-10T10:49:12.132" v="473" actId="20577"/>
        <pc:sldMkLst>
          <pc:docMk/>
          <pc:sldMk cId="2378011953" sldId="260"/>
        </pc:sldMkLst>
        <pc:spChg chg="mod">
          <ac:chgData name="Andrey Prikazchikov" userId="4ab530ce-6ad9-4cbc-848b-66b2de46748b" providerId="ADAL" clId="{3B28AA8B-6518-481D-B539-3FBB903A91CC}" dt="2026-09-01T14:46:20.852" v="212" actId="20577"/>
          <ac:spMkLst>
            <pc:docMk/>
            <pc:sldMk cId="2378011953" sldId="260"/>
            <ac:spMk id="9" creationId="{47D4EE9F-4CC0-C481-9B65-3E84ADA6C1F8}"/>
          </ac:spMkLst>
        </pc:spChg>
        <pc:spChg chg="mod">
          <ac:chgData name="Andrey Prikazchikov" userId="4ab530ce-6ad9-4cbc-848b-66b2de46748b" providerId="ADAL" clId="{3B28AA8B-6518-481D-B539-3FBB903A91CC}" dt="2026-09-10T10:49:02.946" v="471" actId="20577"/>
          <ac:spMkLst>
            <pc:docMk/>
            <pc:sldMk cId="2378011953" sldId="260"/>
            <ac:spMk id="13" creationId="{ADD1C913-2217-2F93-BBE8-F575C4838966}"/>
          </ac:spMkLst>
        </pc:spChg>
        <pc:spChg chg="mod">
          <ac:chgData name="Andrey Prikazchikov" userId="4ab530ce-6ad9-4cbc-848b-66b2de46748b" providerId="ADAL" clId="{3B28AA8B-6518-481D-B539-3FBB903A91CC}" dt="2026-09-10T10:49:12.132" v="473" actId="20577"/>
          <ac:spMkLst>
            <pc:docMk/>
            <pc:sldMk cId="2378011953" sldId="260"/>
            <ac:spMk id="14" creationId="{78C761EB-DC07-EAC9-56EF-020B4832305A}"/>
          </ac:spMkLst>
        </pc:spChg>
      </pc:sldChg>
      <pc:sldChg chg="modSp mod modAnim">
        <pc:chgData name="Andrey Prikazchikov" userId="4ab530ce-6ad9-4cbc-848b-66b2de46748b" providerId="ADAL" clId="{3B28AA8B-6518-481D-B539-3FBB903A91CC}" dt="2026-09-02T12:08:59.221" v="410" actId="1076"/>
        <pc:sldMkLst>
          <pc:docMk/>
          <pc:sldMk cId="1283604670" sldId="270"/>
        </pc:sldMkLst>
        <pc:spChg chg="mod">
          <ac:chgData name="Andrey Prikazchikov" userId="4ab530ce-6ad9-4cbc-848b-66b2de46748b" providerId="ADAL" clId="{3B28AA8B-6518-481D-B539-3FBB903A91CC}" dt="2026-09-02T12:08:59.221" v="410" actId="1076"/>
          <ac:spMkLst>
            <pc:docMk/>
            <pc:sldMk cId="1283604670" sldId="270"/>
            <ac:spMk id="4" creationId="{2E1C536E-9F13-60B7-09BB-B39C9722F4B7}"/>
          </ac:spMkLst>
        </pc:spChg>
        <pc:spChg chg="mod">
          <ac:chgData name="Andrey Prikazchikov" userId="4ab530ce-6ad9-4cbc-848b-66b2de46748b" providerId="ADAL" clId="{3B28AA8B-6518-481D-B539-3FBB903A91CC}" dt="2026-09-02T12:08:46.769" v="409" actId="20577"/>
          <ac:spMkLst>
            <pc:docMk/>
            <pc:sldMk cId="1283604670" sldId="270"/>
            <ac:spMk id="6" creationId="{9FF67C10-9E9A-908A-3003-7E995A6EA9F3}"/>
          </ac:spMkLst>
        </pc:spChg>
      </pc:sldChg>
      <pc:sldChg chg="addSp delSp modSp mod">
        <pc:chgData name="Andrey Prikazchikov" userId="4ab530ce-6ad9-4cbc-848b-66b2de46748b" providerId="ADAL" clId="{3B28AA8B-6518-481D-B539-3FBB903A91CC}" dt="2026-09-10T10:48:02.214" v="464" actId="1076"/>
        <pc:sldMkLst>
          <pc:docMk/>
          <pc:sldMk cId="4046038857" sldId="272"/>
        </pc:sldMkLst>
        <pc:spChg chg="add del mod">
          <ac:chgData name="Andrey Prikazchikov" userId="4ab530ce-6ad9-4cbc-848b-66b2de46748b" providerId="ADAL" clId="{3B28AA8B-6518-481D-B539-3FBB903A91CC}" dt="2026-09-10T10:47:49.350" v="459" actId="931"/>
          <ac:spMkLst>
            <pc:docMk/>
            <pc:sldMk cId="4046038857" sldId="272"/>
            <ac:spMk id="4" creationId="{CA17EC88-A0D8-F0DA-E8EA-F4570A166796}"/>
          </ac:spMkLst>
        </pc:spChg>
        <pc:picChg chg="del">
          <ac:chgData name="Andrey Prikazchikov" userId="4ab530ce-6ad9-4cbc-848b-66b2de46748b" providerId="ADAL" clId="{3B28AA8B-6518-481D-B539-3FBB903A91CC}" dt="2026-09-10T10:47:17.729" v="458" actId="478"/>
          <ac:picMkLst>
            <pc:docMk/>
            <pc:sldMk cId="4046038857" sldId="272"/>
            <ac:picMk id="8" creationId="{3E5513C5-8BF1-380E-C906-50CD95710E75}"/>
          </ac:picMkLst>
        </pc:picChg>
        <pc:picChg chg="add mod ord">
          <ac:chgData name="Andrey Prikazchikov" userId="4ab530ce-6ad9-4cbc-848b-66b2de46748b" providerId="ADAL" clId="{3B28AA8B-6518-481D-B539-3FBB903A91CC}" dt="2026-09-10T10:48:02.214" v="464" actId="1076"/>
          <ac:picMkLst>
            <pc:docMk/>
            <pc:sldMk cId="4046038857" sldId="272"/>
            <ac:picMk id="9" creationId="{CECC8CB5-6B6B-6677-9683-6204B364EC72}"/>
          </ac:picMkLst>
        </pc:picChg>
      </pc:sldChg>
      <pc:sldChg chg="modSp">
        <pc:chgData name="Andrey Prikazchikov" userId="4ab530ce-6ad9-4cbc-848b-66b2de46748b" providerId="ADAL" clId="{3B28AA8B-6518-481D-B539-3FBB903A91CC}" dt="2026-09-02T12:56:54.087" v="456" actId="122"/>
        <pc:sldMkLst>
          <pc:docMk/>
          <pc:sldMk cId="1688530993" sldId="276"/>
        </pc:sldMkLst>
        <pc:spChg chg="mod">
          <ac:chgData name="Andrey Prikazchikov" userId="4ab530ce-6ad9-4cbc-848b-66b2de46748b" providerId="ADAL" clId="{3B28AA8B-6518-481D-B539-3FBB903A91CC}" dt="2026-09-02T12:56:54.087" v="456" actId="122"/>
          <ac:spMkLst>
            <pc:docMk/>
            <pc:sldMk cId="1688530993" sldId="276"/>
            <ac:spMk id="12" creationId="{7BC7936E-8C13-5E3F-3E9A-B2F69EB2F00B}"/>
          </ac:spMkLst>
        </pc:spChg>
      </pc:sldChg>
      <pc:sldChg chg="modSp">
        <pc:chgData name="Andrey Prikazchikov" userId="4ab530ce-6ad9-4cbc-848b-66b2de46748b" providerId="ADAL" clId="{3B28AA8B-6518-481D-B539-3FBB903A91CC}" dt="2026-09-02T12:56:18.303" v="454" actId="20577"/>
        <pc:sldMkLst>
          <pc:docMk/>
          <pc:sldMk cId="4165683914" sldId="282"/>
        </pc:sldMkLst>
        <pc:spChg chg="mod">
          <ac:chgData name="Andrey Prikazchikov" userId="4ab530ce-6ad9-4cbc-848b-66b2de46748b" providerId="ADAL" clId="{3B28AA8B-6518-481D-B539-3FBB903A91CC}" dt="2026-09-02T12:56:18.303" v="454" actId="20577"/>
          <ac:spMkLst>
            <pc:docMk/>
            <pc:sldMk cId="4165683914" sldId="282"/>
            <ac:spMk id="11" creationId="{0DE0B334-30EC-2DBB-52B9-3E217C395594}"/>
          </ac:spMkLst>
        </pc:spChg>
      </pc:sldChg>
      <pc:sldChg chg="modSp mod">
        <pc:chgData name="Andrey Prikazchikov" userId="4ab530ce-6ad9-4cbc-848b-66b2de46748b" providerId="ADAL" clId="{3B28AA8B-6518-481D-B539-3FBB903A91CC}" dt="2026-08-27T13:54:43.359" v="131" actId="20577"/>
        <pc:sldMkLst>
          <pc:docMk/>
          <pc:sldMk cId="2892388280" sldId="287"/>
        </pc:sldMkLst>
        <pc:spChg chg="mod">
          <ac:chgData name="Andrey Prikazchikov" userId="4ab530ce-6ad9-4cbc-848b-66b2de46748b" providerId="ADAL" clId="{3B28AA8B-6518-481D-B539-3FBB903A91CC}" dt="2026-08-27T13:54:43.359" v="131" actId="20577"/>
          <ac:spMkLst>
            <pc:docMk/>
            <pc:sldMk cId="2892388280" sldId="287"/>
            <ac:spMk id="3" creationId="{4E775229-1D29-88DD-CAC7-BEA3F29B03E0}"/>
          </ac:spMkLst>
        </pc:spChg>
        <pc:spChg chg="mod">
          <ac:chgData name="Andrey Prikazchikov" userId="4ab530ce-6ad9-4cbc-848b-66b2de46748b" providerId="ADAL" clId="{3B28AA8B-6518-481D-B539-3FBB903A91CC}" dt="2026-08-27T13:53:14.257" v="78" actId="404"/>
          <ac:spMkLst>
            <pc:docMk/>
            <pc:sldMk cId="2892388280" sldId="287"/>
            <ac:spMk id="7" creationId="{C3493B14-2AC6-1A50-671E-0F394F57A384}"/>
          </ac:spMkLst>
        </pc:spChg>
        <pc:spChg chg="mod">
          <ac:chgData name="Andrey Prikazchikov" userId="4ab530ce-6ad9-4cbc-848b-66b2de46748b" providerId="ADAL" clId="{3B28AA8B-6518-481D-B539-3FBB903A91CC}" dt="2026-08-27T13:53:01.670" v="75" actId="404"/>
          <ac:spMkLst>
            <pc:docMk/>
            <pc:sldMk cId="2892388280" sldId="287"/>
            <ac:spMk id="8" creationId="{4B8B4C82-BA80-EC46-7E93-7EA2E0A7FBE1}"/>
          </ac:spMkLst>
        </pc:spChg>
        <pc:spChg chg="mod">
          <ac:chgData name="Andrey Prikazchikov" userId="4ab530ce-6ad9-4cbc-848b-66b2de46748b" providerId="ADAL" clId="{3B28AA8B-6518-481D-B539-3FBB903A91CC}" dt="2026-08-27T13:54:07.137" v="94" actId="1076"/>
          <ac:spMkLst>
            <pc:docMk/>
            <pc:sldMk cId="2892388280" sldId="287"/>
            <ac:spMk id="9" creationId="{C8274BFB-BD1F-4B7F-30DD-40DC1026DE00}"/>
          </ac:spMkLst>
        </pc:spChg>
        <pc:spChg chg="mod">
          <ac:chgData name="Andrey Prikazchikov" userId="4ab530ce-6ad9-4cbc-848b-66b2de46748b" providerId="ADAL" clId="{3B28AA8B-6518-481D-B539-3FBB903A91CC}" dt="2026-08-27T13:53:44.938" v="91" actId="404"/>
          <ac:spMkLst>
            <pc:docMk/>
            <pc:sldMk cId="2892388280" sldId="287"/>
            <ac:spMk id="11" creationId="{2CF963E0-6AEA-69A3-1C90-D25D248D9886}"/>
          </ac:spMkLst>
        </pc:spChg>
        <pc:spChg chg="mod">
          <ac:chgData name="Andrey Prikazchikov" userId="4ab530ce-6ad9-4cbc-848b-66b2de46748b" providerId="ADAL" clId="{3B28AA8B-6518-481D-B539-3FBB903A91CC}" dt="2026-08-27T13:53:11.316" v="77" actId="404"/>
          <ac:spMkLst>
            <pc:docMk/>
            <pc:sldMk cId="2892388280" sldId="287"/>
            <ac:spMk id="17" creationId="{08F3FEED-8712-3D15-3C49-3D890F10458F}"/>
          </ac:spMkLst>
        </pc:spChg>
      </pc:sldChg>
      <pc:sldChg chg="addSp modSp mod">
        <pc:chgData name="Andrey Prikazchikov" userId="4ab530ce-6ad9-4cbc-848b-66b2de46748b" providerId="ADAL" clId="{3B28AA8B-6518-481D-B539-3FBB903A91CC}" dt="2026-09-10T10:48:41.593" v="467" actId="208"/>
        <pc:sldMkLst>
          <pc:docMk/>
          <pc:sldMk cId="3109814069" sldId="374"/>
        </pc:sldMkLst>
        <pc:spChg chg="add mod">
          <ac:chgData name="Andrey Prikazchikov" userId="4ab530ce-6ad9-4cbc-848b-66b2de46748b" providerId="ADAL" clId="{3B28AA8B-6518-481D-B539-3FBB903A91CC}" dt="2026-09-10T10:48:41.593" v="467" actId="208"/>
          <ac:spMkLst>
            <pc:docMk/>
            <pc:sldMk cId="3109814069" sldId="374"/>
            <ac:spMk id="2" creationId="{AFA753C4-477A-3F4C-D2E5-6663E4181FDF}"/>
          </ac:spMkLst>
        </pc:spChg>
        <pc:picChg chg="add mod modCrop">
          <ac:chgData name="Andrey Prikazchikov" userId="4ab530ce-6ad9-4cbc-848b-66b2de46748b" providerId="ADAL" clId="{3B28AA8B-6518-481D-B539-3FBB903A91CC}" dt="2026-08-27T13:56:22.699" v="140" actId="1076"/>
          <ac:picMkLst>
            <pc:docMk/>
            <pc:sldMk cId="3109814069" sldId="374"/>
            <ac:picMk id="3" creationId="{D7C4EBB7-6DAC-6EB2-793E-83B04E1292A8}"/>
          </ac:picMkLst>
        </pc:picChg>
        <pc:picChg chg="add mod">
          <ac:chgData name="Andrey Prikazchikov" userId="4ab530ce-6ad9-4cbc-848b-66b2de46748b" providerId="ADAL" clId="{3B28AA8B-6518-481D-B539-3FBB903A91CC}" dt="2026-08-27T14:02:08.053" v="145" actId="1076"/>
          <ac:picMkLst>
            <pc:docMk/>
            <pc:sldMk cId="3109814069" sldId="374"/>
            <ac:picMk id="5" creationId="{3FDB27A2-48B9-6F35-69E5-9653D692FE02}"/>
          </ac:picMkLst>
        </pc:picChg>
      </pc:sldChg>
      <pc:sldChg chg="delSp modSp mod delAnim">
        <pc:chgData name="Andrey Prikazchikov" userId="4ab530ce-6ad9-4cbc-848b-66b2de46748b" providerId="ADAL" clId="{3B28AA8B-6518-481D-B539-3FBB903A91CC}" dt="2026-09-02T12:14:09.850" v="453" actId="20577"/>
        <pc:sldMkLst>
          <pc:docMk/>
          <pc:sldMk cId="3443214470" sldId="1311"/>
        </pc:sldMkLst>
        <pc:spChg chg="mod">
          <ac:chgData name="Andrey Prikazchikov" userId="4ab530ce-6ad9-4cbc-848b-66b2de46748b" providerId="ADAL" clId="{3B28AA8B-6518-481D-B539-3FBB903A91CC}" dt="2026-09-02T12:13:47.523" v="441" actId="20577"/>
          <ac:spMkLst>
            <pc:docMk/>
            <pc:sldMk cId="3443214470" sldId="1311"/>
            <ac:spMk id="3" creationId="{586468DF-C02F-2148-8462-633B26B03467}"/>
          </ac:spMkLst>
        </pc:spChg>
        <pc:spChg chg="mod">
          <ac:chgData name="Andrey Prikazchikov" userId="4ab530ce-6ad9-4cbc-848b-66b2de46748b" providerId="ADAL" clId="{3B28AA8B-6518-481D-B539-3FBB903A91CC}" dt="2026-09-02T12:14:09.850" v="453" actId="20577"/>
          <ac:spMkLst>
            <pc:docMk/>
            <pc:sldMk cId="3443214470" sldId="1311"/>
            <ac:spMk id="17" creationId="{4D526339-EDB2-F6E4-CF05-BE44A31F5997}"/>
          </ac:spMkLst>
        </pc:spChg>
        <pc:spChg chg="mod">
          <ac:chgData name="Andrey Prikazchikov" userId="4ab530ce-6ad9-4cbc-848b-66b2de46748b" providerId="ADAL" clId="{3B28AA8B-6518-481D-B539-3FBB903A91CC}" dt="2026-09-02T12:12:25.137" v="414" actId="1076"/>
          <ac:spMkLst>
            <pc:docMk/>
            <pc:sldMk cId="3443214470" sldId="1311"/>
            <ac:spMk id="18" creationId="{777B6A2C-6CC9-AF51-83BC-6BEDD97C1996}"/>
          </ac:spMkLst>
        </pc:spChg>
      </pc:sldChg>
      <pc:sldChg chg="addSp delSp modSp mod modAnim">
        <pc:chgData name="Andrey Prikazchikov" userId="4ab530ce-6ad9-4cbc-848b-66b2de46748b" providerId="ADAL" clId="{3B28AA8B-6518-481D-B539-3FBB903A91CC}" dt="2026-09-02T12:06:09.065" v="406" actId="113"/>
        <pc:sldMkLst>
          <pc:docMk/>
          <pc:sldMk cId="2044956789" sldId="1315"/>
        </pc:sldMkLst>
        <pc:spChg chg="mod">
          <ac:chgData name="Andrey Prikazchikov" userId="4ab530ce-6ad9-4cbc-848b-66b2de46748b" providerId="ADAL" clId="{3B28AA8B-6518-481D-B539-3FBB903A91CC}" dt="2026-09-02T12:04:30.851" v="321" actId="20577"/>
          <ac:spMkLst>
            <pc:docMk/>
            <pc:sldMk cId="2044956789" sldId="1315"/>
            <ac:spMk id="20" creationId="{D81F34A8-09A1-863A-103F-4D157B8ABE79}"/>
          </ac:spMkLst>
        </pc:spChg>
        <pc:spChg chg="mod">
          <ac:chgData name="Andrey Prikazchikov" userId="4ab530ce-6ad9-4cbc-848b-66b2de46748b" providerId="ADAL" clId="{3B28AA8B-6518-481D-B539-3FBB903A91CC}" dt="2026-09-02T12:06:09.065" v="406" actId="113"/>
          <ac:spMkLst>
            <pc:docMk/>
            <pc:sldMk cId="2044956789" sldId="1315"/>
            <ac:spMk id="31" creationId="{95ABDADD-7A6F-C379-1560-692B800397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3B61A-B13C-4D01-A750-ED6A143589C6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B6B50-3C2B-4CE9-9AAE-2D5937BB4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63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73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558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49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047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55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AE76E-AF16-F153-DD59-EB9B654BF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C17155-5B60-E708-867A-F3F48B4A7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9C24B6-8702-105A-11A4-D88029DDC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8B575-9F1D-23D9-1989-BEB4D145CB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663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B6B50-3C2B-4CE9-9AAE-2D5937BB493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752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8AF1294-83FB-4AF4-B20F-5878484FA4C9}"/>
              </a:ext>
            </a:extLst>
          </p:cNvPr>
          <p:cNvSpPr/>
          <p:nvPr userDrawn="1"/>
        </p:nvSpPr>
        <p:spPr>
          <a:xfrm>
            <a:off x="0" y="0"/>
            <a:ext cx="53351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962" y="981308"/>
            <a:ext cx="4150856" cy="9549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9D022B-7B94-4534-B338-ACA492D3E8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62" y="6053959"/>
            <a:ext cx="2610820" cy="546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961" y="315311"/>
            <a:ext cx="4416049" cy="665997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CB96FE-9E9C-4A6D-8A56-AD25F5357DA9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2AF3C80-A4A0-4B88-BDB9-187DB63017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5167" y="0"/>
            <a:ext cx="6856833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85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- Big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D48F0-652D-49BC-8151-31A30A4B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0BCAB-3AE0-450D-9778-94316CE1CF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647680" y="6242856"/>
            <a:ext cx="1131807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EA21C-FD3E-4699-81A1-2A8BAE5D46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95F76E-59A1-49F3-A9C1-7D5DA6060F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03064"/>
            <a:ext cx="6444739" cy="491037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4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Medium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7" y="1001802"/>
            <a:ext cx="8245477" cy="4911636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176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Small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01802"/>
            <a:ext cx="8245476" cy="4911636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228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1"/>
            <a:ext cx="7284925" cy="7292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50870"/>
            <a:ext cx="4789255" cy="4862567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0167" y="1050870"/>
            <a:ext cx="5331833" cy="58071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84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1"/>
            <a:ext cx="7284925" cy="7292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84864" y="1050872"/>
            <a:ext cx="4190639" cy="4862566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8960" y="1050873"/>
            <a:ext cx="6795523" cy="48625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66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2" y="328313"/>
            <a:ext cx="7197542" cy="319251"/>
          </a:xfrm>
        </p:spPr>
        <p:txBody>
          <a:bodyPr lIns="0"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B62CE-6187-444A-AAD0-CB469529AD5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673F311-DE6B-468D-AF29-8ECDCC097D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8961" y="753298"/>
            <a:ext cx="7197542" cy="610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2D718CC-1E68-4EFC-BEC5-8B82B5A5EB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23175" y="3872157"/>
            <a:ext cx="4568825" cy="298584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85AECBC7-F8F6-42A1-8A91-6E51739CCC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622409" y="753298"/>
            <a:ext cx="4568825" cy="298584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0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ig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98" y="0"/>
            <a:ext cx="12144702" cy="6858000"/>
          </a:xfrm>
          <a:prstGeom prst="rect">
            <a:avLst/>
          </a:prstGeom>
          <a:noFill/>
          <a:effectLst>
            <a:innerShdw blurRad="1016000" dist="1333500" dir="16200000">
              <a:schemeClr val="accent1">
                <a:alpha val="40000"/>
              </a:schemeClr>
            </a:inn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24C5E-DD5D-4EA8-89C3-AB72BE19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8244964" cy="68160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0E087-19B1-40DD-959D-801C6CFCA2A3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6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Small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98" y="0"/>
            <a:ext cx="12144702" cy="6858000"/>
          </a:xfrm>
          <a:prstGeom prst="rect">
            <a:avLst/>
          </a:prstGeom>
          <a:noFill/>
          <a:effectLst>
            <a:innerShdw blurRad="1016000" dist="1333500" dir="16200000">
              <a:schemeClr val="accent1">
                <a:alpha val="40000"/>
              </a:schemeClr>
            </a:inn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24C5E-DD5D-4EA8-89C3-AB72BE19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8244964" cy="6816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0E087-19B1-40DD-959D-801C6CFCA2A3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62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A1789-71D3-443A-8BEC-6483EDC6C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Quotes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B08357-FDE9-4B91-9153-28DCAD43B3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A5F3B-E919-4476-B7DE-4859F97B0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3003D9A-C54F-4E69-AE9E-18D77C8F15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77456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CFC0FB20-B2AE-4BDB-9F5E-A3FF5352F5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3647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8B1BD938-12DB-4AD9-AAF9-978D17A650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3656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D91C92F-B93C-41F1-A48C-CB53AA3B11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23647" y="1683775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  <a:endParaRPr lang="en-GB"/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CFFED587-D11E-4E47-989A-1499DFD5A0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77456" y="1683774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Nunc dictum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</a:t>
            </a:r>
            <a:endParaRPr lang="en-GB"/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3FAE43D5-5B87-4F22-AD24-8FFF32D59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1033" y="1683773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Sed </a:t>
            </a:r>
            <a:r>
              <a:rPr lang="en-US" err="1"/>
              <a:t>eu</a:t>
            </a:r>
            <a:r>
              <a:rPr lang="en-US"/>
              <a:t> diam libero. Nunc dictum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,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vel </a:t>
            </a:r>
            <a:r>
              <a:rPr lang="en-US" err="1"/>
              <a:t>blandit</a:t>
            </a:r>
            <a:r>
              <a:rPr lang="en-US"/>
              <a:t> libero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convallis.</a:t>
            </a:r>
            <a:endParaRPr lang="en-GB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51AD1A11-EB36-4B4D-8BD2-C1BC9EED57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2900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  <p:sp>
        <p:nvSpPr>
          <p:cNvPr id="49" name="Text Placeholder 47">
            <a:extLst>
              <a:ext uri="{FF2B5EF4-FFF2-40B4-BE49-F238E27FC236}">
                <a16:creationId xmlns:a16="http://schemas.microsoft.com/office/drawing/2014/main" id="{15D974E1-F662-429E-B192-03B834B6AF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76701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86FD7D3A-0EAF-4AAD-9AE9-0074571EB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3647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</p:spTree>
    <p:extLst>
      <p:ext uri="{BB962C8B-B14F-4D97-AF65-F5344CB8AC3E}">
        <p14:creationId xmlns:p14="http://schemas.microsoft.com/office/powerpoint/2010/main" val="2726425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BFC6-42F5-4959-A72F-EF7F0447B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DBF25-0BB4-4372-9C89-4A3229482F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ACE74-B237-42CB-B7E8-D725C6C6BC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D154FBD-9E5F-404D-8F94-A2B4900820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961" y="1050872"/>
            <a:ext cx="4190639" cy="4862566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F5EF5348-A270-4F70-9969-E91433B8215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055361" y="1182531"/>
            <a:ext cx="4730908" cy="473090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34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961" y="996919"/>
            <a:ext cx="6444739" cy="4916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0" y="6242856"/>
            <a:ext cx="1111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GB"/>
              <a:t>cobis.org.uk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E7E798-221C-4680-8CB2-82D461628602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0EB77433-FFDF-42AC-B990-6F42664FA5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8961" y="6053958"/>
            <a:ext cx="2610820" cy="546141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770285F0-2AC4-496D-B8B4-63524B36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6444739" cy="6816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AE578C-4419-4AAE-B8DC-EC566DE71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6287" y="315311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3"/>
                </a:solidFill>
                <a:latin typeface="Montserrat" panose="00000500000000000000" pitchFamily="2" charset="0"/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0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1" r:id="rId2"/>
    <p:sldLayoutId id="2147483675" r:id="rId3"/>
    <p:sldLayoutId id="2147483678" r:id="rId4"/>
    <p:sldLayoutId id="2147483676" r:id="rId5"/>
    <p:sldLayoutId id="2147483677" r:id="rId6"/>
    <p:sldLayoutId id="2147483679" r:id="rId7"/>
    <p:sldLayoutId id="2147483680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1"/>
          </a:solidFill>
          <a:latin typeface="Montserrat" panose="00000500000000000000" pitchFamily="2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Montserrat" panose="00000500000000000000" pitchFamily="2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48" userDrawn="1">
          <p15:clr>
            <a:srgbClr val="F26B43"/>
          </p15:clr>
        </p15:guide>
        <p15:guide id="2" pos="5382" userDrawn="1">
          <p15:clr>
            <a:srgbClr val="F26B43"/>
          </p15:clr>
        </p15:guide>
        <p15:guide id="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sv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cobis.org.uk/professional-learning/forthcoming-event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obis.org.uk/student-engagement/student-engagement-calenda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obis.org.uk/professional-learning/all-courses-and-conferences/safeguardi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bis.org.uk/our-network/search-for-cobis-members/cobis-supporting-associates-sear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omms@cobis.org.uk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jp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.png"/><Relationship Id="rId3" Type="http://schemas.openxmlformats.org/officeDocument/2006/relationships/hyperlink" Target="https://www.linkedin.com/search/results/all/?fetchDeterministicClustersOnly=true&amp;heroEntityKey=urn%3Ali%3Afsd_profile%3AACoAAAMBvPIB8iO5RizSr2v6BwdfNPAZYkUgiMw&amp;keywords=natalie%20williams&amp;origin=RICH_QUERY_SUGGESTION&amp;position=0&amp;searchId=6bc2f850-6d1d-4f56-8afa-aa791725014e&amp;sid=xr~&amp;spellCorrectionEnabled=false" TargetMode="External"/><Relationship Id="rId7" Type="http://schemas.openxmlformats.org/officeDocument/2006/relationships/hyperlink" Target="https://www.cobis.org.uk/about-us/meet-the-team" TargetMode="Externa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hyperlink" Target="http://www.linkedin.com/company/cobisorg" TargetMode="External"/><Relationship Id="rId5" Type="http://schemas.openxmlformats.org/officeDocument/2006/relationships/hyperlink" Target="http://www.cobis.org.uk" TargetMode="External"/><Relationship Id="rId10" Type="http://schemas.openxmlformats.org/officeDocument/2006/relationships/hyperlink" Target="http://instagram.com/" TargetMode="External"/><Relationship Id="rId4" Type="http://schemas.openxmlformats.org/officeDocument/2006/relationships/hyperlink" Target="mailto:natalie.williams@cobis.org.uk" TargetMode="External"/><Relationship Id="rId9" Type="http://schemas.openxmlformats.org/officeDocument/2006/relationships/hyperlink" Target="http://facebook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99B5-02C8-48D8-9309-2A3D75B29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827" y="228042"/>
            <a:ext cx="5083340" cy="1094389"/>
          </a:xfrm>
        </p:spPr>
        <p:txBody>
          <a:bodyPr/>
          <a:lstStyle/>
          <a:p>
            <a:r>
              <a:rPr lang="en-GB" sz="4000"/>
              <a:t>Your COBIS Membership</a:t>
            </a:r>
            <a:br>
              <a:rPr lang="en-GB" sz="4000"/>
            </a:br>
            <a:endParaRPr lang="en-GB" sz="400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2611B0A-C27E-894F-928B-C7DF87300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428" y="6045580"/>
            <a:ext cx="942470" cy="66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D5F397-0E3F-1D40-9805-D6CD364D4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124" y="5968414"/>
            <a:ext cx="1233035" cy="743163"/>
          </a:xfrm>
          <a:prstGeom prst="rect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3EBFC8-A75C-4F3A-8020-B97AE1A321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3" r="16623"/>
          <a:stretch/>
        </p:blipFill>
        <p:spPr>
          <a:xfrm>
            <a:off x="5335167" y="0"/>
            <a:ext cx="6856833" cy="6858001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2A54D3B-B606-0E83-4FBF-21988A9A92DD}"/>
              </a:ext>
            </a:extLst>
          </p:cNvPr>
          <p:cNvSpPr txBox="1">
            <a:spLocks/>
          </p:cNvSpPr>
          <p:nvPr/>
        </p:nvSpPr>
        <p:spPr>
          <a:xfrm>
            <a:off x="251827" y="1710036"/>
            <a:ext cx="5083340" cy="10943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 dirty="0">
                <a:latin typeface="Montserrat"/>
                <a:cs typeface="Arial"/>
              </a:rPr>
              <a:t>2026/2027</a:t>
            </a:r>
          </a:p>
        </p:txBody>
      </p:sp>
    </p:spTree>
    <p:extLst>
      <p:ext uri="{BB962C8B-B14F-4D97-AF65-F5344CB8AC3E}">
        <p14:creationId xmlns:p14="http://schemas.microsoft.com/office/powerpoint/2010/main" val="109931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group of children posing for a photo">
            <a:extLst>
              <a:ext uri="{FF2B5EF4-FFF2-40B4-BE49-F238E27FC236}">
                <a16:creationId xmlns:a16="http://schemas.microsoft.com/office/drawing/2014/main" id="{B7548BBA-374E-B632-76B9-1BFDA282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31"/>
          <a:stretch>
            <a:fillRect/>
          </a:stretch>
        </p:blipFill>
        <p:spPr>
          <a:xfrm>
            <a:off x="6520543" y="0"/>
            <a:ext cx="567145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AD39C3-2E27-4AAE-BAD7-00D10D0A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32" y="212903"/>
            <a:ext cx="7284925" cy="729227"/>
          </a:xfrm>
        </p:spPr>
        <p:txBody>
          <a:bodyPr/>
          <a:lstStyle/>
          <a:p>
            <a:r>
              <a:rPr lang="en-GB" sz="3600"/>
              <a:t>Welcome to COBIS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11ABAF-1024-4D9C-881A-ED42DA0ACC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616431" y="6492875"/>
            <a:ext cx="1111487" cy="365125"/>
          </a:xfrm>
        </p:spPr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17220-F2BE-D4A7-2206-A0D1C079D4C1}"/>
              </a:ext>
            </a:extLst>
          </p:cNvPr>
          <p:cNvSpPr txBox="1"/>
          <p:nvPr/>
        </p:nvSpPr>
        <p:spPr>
          <a:xfrm>
            <a:off x="150731" y="1054867"/>
            <a:ext cx="728492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>
              <a:buNone/>
            </a:pPr>
            <a:r>
              <a:rPr lang="en-GB" b="0" i="0">
                <a:solidFill>
                  <a:schemeClr val="accent1"/>
                </a:solidFill>
                <a:effectLst/>
                <a:latin typeface="Montserrat"/>
              </a:rPr>
              <a:t>Your school is part of a global network that includes</a:t>
            </a:r>
            <a:r>
              <a:rPr lang="en-GB">
                <a:solidFill>
                  <a:schemeClr val="accent1"/>
                </a:solidFill>
                <a:latin typeface="Montserrat"/>
              </a:rPr>
              <a:t>:</a:t>
            </a:r>
            <a:endParaRPr lang="en-GB">
              <a:solidFill>
                <a:schemeClr val="accent1"/>
              </a:solidFill>
              <a:effectLst/>
              <a:latin typeface="Montserra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A7894A-6CDD-91E1-1584-9F7BC12973E3}"/>
              </a:ext>
            </a:extLst>
          </p:cNvPr>
          <p:cNvSpPr txBox="1">
            <a:spLocks/>
          </p:cNvSpPr>
          <p:nvPr/>
        </p:nvSpPr>
        <p:spPr>
          <a:xfrm>
            <a:off x="751773" y="2093491"/>
            <a:ext cx="2304473" cy="88133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dirty="0">
                <a:solidFill>
                  <a:srgbClr val="FF0000"/>
                </a:solidFill>
              </a:rPr>
              <a:t>350+</a:t>
            </a:r>
            <a:r>
              <a:rPr lang="en-GB" sz="3200" dirty="0">
                <a:solidFill>
                  <a:schemeClr val="tx1"/>
                </a:solidFill>
              </a:rPr>
              <a:t>                                 Member Schools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D4EE9F-4CC0-C481-9B65-3E84ADA6C1F8}"/>
              </a:ext>
            </a:extLst>
          </p:cNvPr>
          <p:cNvSpPr txBox="1">
            <a:spLocks/>
          </p:cNvSpPr>
          <p:nvPr/>
        </p:nvSpPr>
        <p:spPr>
          <a:xfrm>
            <a:off x="159470" y="4235576"/>
            <a:ext cx="2896872" cy="8942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dirty="0">
                <a:solidFill>
                  <a:srgbClr val="FF0000"/>
                </a:solidFill>
                <a:latin typeface="Montserrat"/>
                <a:cs typeface="Arial"/>
              </a:rPr>
              <a:t>200+                                 </a:t>
            </a:r>
            <a:r>
              <a:rPr lang="en-GB" sz="3200" dirty="0">
                <a:solidFill>
                  <a:schemeClr val="tx1"/>
                </a:solidFill>
                <a:latin typeface="Montserrat"/>
                <a:cs typeface="Arial"/>
              </a:rPr>
              <a:t>Supporting  </a:t>
            </a:r>
          </a:p>
          <a:p>
            <a:pPr algn="ctr"/>
            <a:r>
              <a:rPr lang="en-GB" sz="3200" dirty="0">
                <a:solidFill>
                  <a:schemeClr val="tx1"/>
                </a:solidFill>
                <a:latin typeface="Montserrat"/>
                <a:cs typeface="Arial"/>
              </a:rPr>
              <a:t>Associates*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AD0D61-5395-6264-2DAF-E86995AE7B5E}"/>
              </a:ext>
            </a:extLst>
          </p:cNvPr>
          <p:cNvSpPr txBox="1">
            <a:spLocks/>
          </p:cNvSpPr>
          <p:nvPr/>
        </p:nvSpPr>
        <p:spPr>
          <a:xfrm>
            <a:off x="3056246" y="3363486"/>
            <a:ext cx="2304473" cy="88133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>
                <a:solidFill>
                  <a:srgbClr val="FF0000"/>
                </a:solidFill>
              </a:rPr>
              <a:t>85+                                </a:t>
            </a:r>
            <a:r>
              <a:rPr lang="en-GB" sz="3200">
                <a:solidFill>
                  <a:schemeClr val="tx1"/>
                </a:solidFill>
              </a:rPr>
              <a:t>Countries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D1C913-2217-2F93-BBE8-F575C4838966}"/>
              </a:ext>
            </a:extLst>
          </p:cNvPr>
          <p:cNvSpPr txBox="1">
            <a:spLocks/>
          </p:cNvSpPr>
          <p:nvPr/>
        </p:nvSpPr>
        <p:spPr>
          <a:xfrm>
            <a:off x="3791527" y="1731845"/>
            <a:ext cx="2304473" cy="88133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dirty="0">
                <a:solidFill>
                  <a:srgbClr val="FF0000"/>
                </a:solidFill>
              </a:rPr>
              <a:t>275,000+                                </a:t>
            </a:r>
            <a:r>
              <a:rPr lang="en-GB" sz="3200" dirty="0">
                <a:solidFill>
                  <a:schemeClr val="tx1"/>
                </a:solidFill>
              </a:rPr>
              <a:t>Students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8C761EB-DC07-EAC9-56EF-020B4832305A}"/>
              </a:ext>
            </a:extLst>
          </p:cNvPr>
          <p:cNvSpPr txBox="1">
            <a:spLocks/>
          </p:cNvSpPr>
          <p:nvPr/>
        </p:nvSpPr>
        <p:spPr>
          <a:xfrm>
            <a:off x="4216070" y="5129789"/>
            <a:ext cx="2304473" cy="88133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>
                <a:solidFill>
                  <a:srgbClr val="FF0000"/>
                </a:solidFill>
              </a:rPr>
              <a:t>20,000</a:t>
            </a:r>
            <a:r>
              <a:rPr lang="en-GB" sz="3200" dirty="0">
                <a:solidFill>
                  <a:srgbClr val="FF0000"/>
                </a:solidFill>
              </a:rPr>
              <a:t>+                                 </a:t>
            </a:r>
            <a:r>
              <a:rPr lang="en-GB" sz="3200" dirty="0">
                <a:solidFill>
                  <a:schemeClr val="tx1"/>
                </a:solidFill>
              </a:rPr>
              <a:t>Teachers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DC3B5-6214-C8D7-2D71-07DB00C6755F}"/>
              </a:ext>
            </a:extLst>
          </p:cNvPr>
          <p:cNvSpPr txBox="1"/>
          <p:nvPr/>
        </p:nvSpPr>
        <p:spPr>
          <a:xfrm>
            <a:off x="263779" y="6595334"/>
            <a:ext cx="3827241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100">
                <a:latin typeface="Montserrat"/>
              </a:rPr>
              <a:t>*businesses that work with our member schools</a:t>
            </a:r>
            <a:endParaRPr lang="en-US" sz="110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780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8F1595E-2E03-4C6E-BC2F-BA642E1F5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959" y="1554392"/>
            <a:ext cx="4801359" cy="954909"/>
          </a:xfrm>
        </p:spPr>
        <p:txBody>
          <a:bodyPr/>
          <a:lstStyle/>
          <a:p>
            <a:r>
              <a:rPr lang="en-US" sz="2400" b="0" i="0">
                <a:solidFill>
                  <a:srgbClr val="FDFFF6"/>
                </a:solidFill>
                <a:effectLst/>
              </a:rPr>
              <a:t>COBIS’ Mission is to </a:t>
            </a:r>
            <a:r>
              <a:rPr lang="en-US" sz="2400" b="1" i="0">
                <a:solidFill>
                  <a:srgbClr val="FDFFF6"/>
                </a:solidFill>
                <a:effectLst/>
              </a:rPr>
              <a:t>support</a:t>
            </a:r>
            <a:r>
              <a:rPr lang="en-US" sz="2400" b="0" i="0">
                <a:solidFill>
                  <a:srgbClr val="FDFFF6"/>
                </a:solidFill>
                <a:effectLst/>
              </a:rPr>
              <a:t> and </a:t>
            </a:r>
            <a:r>
              <a:rPr lang="en-US" sz="2400" b="1" i="0">
                <a:solidFill>
                  <a:srgbClr val="FDFFF6"/>
                </a:solidFill>
                <a:effectLst/>
              </a:rPr>
              <a:t>empower</a:t>
            </a:r>
            <a:r>
              <a:rPr lang="en-US" sz="2400" b="0" i="0">
                <a:solidFill>
                  <a:srgbClr val="FDFFF6"/>
                </a:solidFill>
                <a:effectLst/>
              </a:rPr>
              <a:t> all British international schools in their provision of high-quality education.</a:t>
            </a:r>
            <a:endParaRPr lang="en-GB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999B5-02C8-48D8-9309-2A3D75B29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959" y="146423"/>
            <a:ext cx="4416049" cy="1094389"/>
          </a:xfrm>
        </p:spPr>
        <p:txBody>
          <a:bodyPr/>
          <a:lstStyle/>
          <a:p>
            <a:r>
              <a:rPr lang="en-GB" sz="4000"/>
              <a:t>COBIS Mission and Vision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2611B0A-C27E-894F-928B-C7DF87300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428" y="6045580"/>
            <a:ext cx="942470" cy="66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D5F397-0E3F-1D40-9805-D6CD364D4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124" y="5968414"/>
            <a:ext cx="1233035" cy="743163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B677E79-6B76-92EE-4B64-6ADFCE6DE5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9" b="16659"/>
          <a:stretch>
            <a:fillRect/>
          </a:stretch>
        </p:blipFill>
        <p:spPr>
          <a:xfrm>
            <a:off x="5335167" y="0"/>
            <a:ext cx="6856833" cy="685800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B1B07B-9019-1337-41CF-90B798031D68}"/>
              </a:ext>
            </a:extLst>
          </p:cNvPr>
          <p:cNvSpPr txBox="1"/>
          <p:nvPr/>
        </p:nvSpPr>
        <p:spPr>
          <a:xfrm>
            <a:off x="176593" y="3545763"/>
            <a:ext cx="51114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COBIS’ Vision is to </a:t>
            </a:r>
            <a:r>
              <a:rPr lang="en-US" sz="2400" b="1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reach</a:t>
            </a:r>
            <a:r>
              <a:rPr lang="en-US" sz="2400" b="0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 and </a:t>
            </a:r>
            <a:r>
              <a:rPr lang="en-US" sz="2400" b="1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connect </a:t>
            </a:r>
            <a:r>
              <a:rPr lang="en-US" sz="2400" b="0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all British international school communities in order to support them in developing students who will have a </a:t>
            </a:r>
            <a:r>
              <a:rPr lang="en-US" sz="2400" b="1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positive</a:t>
            </a:r>
            <a:r>
              <a:rPr lang="en-US" sz="2400" b="0" i="0">
                <a:solidFill>
                  <a:srgbClr val="FDFFF6"/>
                </a:solidFill>
                <a:effectLst/>
                <a:latin typeface="Montserrat" panose="00000500000000000000" pitchFamily="2" charset="0"/>
              </a:rPr>
              <a:t> impact on society.</a:t>
            </a:r>
            <a:endParaRPr lang="en-GB" sz="240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46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E87C6-3A34-A832-2AED-828F37B37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5FD01FE-49E7-D195-EA79-E576EFFDA87A}"/>
              </a:ext>
            </a:extLst>
          </p:cNvPr>
          <p:cNvSpPr txBox="1"/>
          <p:nvPr/>
        </p:nvSpPr>
        <p:spPr>
          <a:xfrm>
            <a:off x="283778" y="81030"/>
            <a:ext cx="9028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>
                <a:latin typeface="Montserrat" panose="00000500000000000000" pitchFamily="2" charset="0"/>
              </a:rPr>
              <a:t>COBIS Guiding Principles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95250E-CB9F-CFFA-408C-907E935D2BBA}"/>
              </a:ext>
            </a:extLst>
          </p:cNvPr>
          <p:cNvSpPr txBox="1"/>
          <p:nvPr/>
        </p:nvSpPr>
        <p:spPr>
          <a:xfrm>
            <a:off x="283778" y="1038998"/>
            <a:ext cx="1122504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b="0">
                <a:latin typeface="Montserrat" panose="00000500000000000000" pitchFamily="2" charset="0"/>
              </a:rPr>
              <a:t>Our Guiding Principles, which guide how we operate and make decisions, are </a:t>
            </a:r>
            <a:r>
              <a:rPr lang="en-GB" b="1">
                <a:latin typeface="Montserrat" panose="00000500000000000000" pitchFamily="2" charset="0"/>
              </a:rPr>
              <a:t>Inclusivity</a:t>
            </a:r>
            <a:r>
              <a:rPr lang="en-GB" b="0">
                <a:latin typeface="Montserrat" panose="00000500000000000000" pitchFamily="2" charset="0"/>
              </a:rPr>
              <a:t>, </a:t>
            </a:r>
            <a:r>
              <a:rPr lang="en-GB" b="1">
                <a:latin typeface="Montserrat" panose="00000500000000000000" pitchFamily="2" charset="0"/>
              </a:rPr>
              <a:t>Collaboration</a:t>
            </a:r>
            <a:r>
              <a:rPr lang="en-GB" b="0">
                <a:latin typeface="Montserrat" panose="00000500000000000000" pitchFamily="2" charset="0"/>
              </a:rPr>
              <a:t> and </a:t>
            </a:r>
            <a:r>
              <a:rPr lang="en-GB" b="1">
                <a:latin typeface="Montserrat" panose="00000500000000000000" pitchFamily="2" charset="0"/>
              </a:rPr>
              <a:t>Ambition</a:t>
            </a:r>
            <a:r>
              <a:rPr lang="en-GB">
                <a:latin typeface="Montserrat" panose="00000500000000000000" pitchFamily="2" charset="0"/>
              </a:rPr>
              <a:t>. </a:t>
            </a:r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2" name="Text Placeholder 32">
            <a:extLst>
              <a:ext uri="{FF2B5EF4-FFF2-40B4-BE49-F238E27FC236}">
                <a16:creationId xmlns:a16="http://schemas.microsoft.com/office/drawing/2014/main" id="{7AC0A610-77C7-D113-9C89-09943A27A4D9}"/>
              </a:ext>
            </a:extLst>
          </p:cNvPr>
          <p:cNvSpPr txBox="1">
            <a:spLocks/>
          </p:cNvSpPr>
          <p:nvPr/>
        </p:nvSpPr>
        <p:spPr>
          <a:xfrm>
            <a:off x="7756392" y="5075043"/>
            <a:ext cx="3094870" cy="2335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accent3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</a:p>
        </p:txBody>
      </p:sp>
      <p:sp>
        <p:nvSpPr>
          <p:cNvPr id="3" name="Text Placeholder 51">
            <a:extLst>
              <a:ext uri="{FF2B5EF4-FFF2-40B4-BE49-F238E27FC236}">
                <a16:creationId xmlns:a16="http://schemas.microsoft.com/office/drawing/2014/main" id="{096B0A3F-0EFB-542C-E078-4316492D5F79}"/>
              </a:ext>
            </a:extLst>
          </p:cNvPr>
          <p:cNvSpPr txBox="1">
            <a:spLocks/>
          </p:cNvSpPr>
          <p:nvPr/>
        </p:nvSpPr>
        <p:spPr>
          <a:xfrm>
            <a:off x="406074" y="3132275"/>
            <a:ext cx="3393507" cy="19048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kern="1200">
                <a:solidFill>
                  <a:schemeClr val="accent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012169"/>
                </a:solidFill>
                <a:latin typeface="Montserrat" panose="00000500000000000000" pitchFamily="2" charset="0"/>
              </a:rPr>
              <a:t>We work with schools to ensure that every student and member of staff, in a broad range of school contexts, feels that they belong.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598944-23FB-BAFC-EA88-4E39A39E58F5}"/>
              </a:ext>
            </a:extLst>
          </p:cNvPr>
          <p:cNvSpPr txBox="1"/>
          <p:nvPr/>
        </p:nvSpPr>
        <p:spPr>
          <a:xfrm>
            <a:off x="283778" y="1469111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542518-4811-030E-7B59-F4EF2BC853B4}"/>
              </a:ext>
            </a:extLst>
          </p:cNvPr>
          <p:cNvSpPr txBox="1"/>
          <p:nvPr/>
        </p:nvSpPr>
        <p:spPr>
          <a:xfrm>
            <a:off x="4007419" y="1469110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02E30-31C3-A05B-8980-73A15812128A}"/>
              </a:ext>
            </a:extLst>
          </p:cNvPr>
          <p:cNvSpPr txBox="1"/>
          <p:nvPr/>
        </p:nvSpPr>
        <p:spPr>
          <a:xfrm>
            <a:off x="7756392" y="1464430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F2E375-0B82-CAD1-0482-2A01DF7CD085}"/>
              </a:ext>
            </a:extLst>
          </p:cNvPr>
          <p:cNvSpPr txBox="1"/>
          <p:nvPr/>
        </p:nvSpPr>
        <p:spPr>
          <a:xfrm>
            <a:off x="4007419" y="3209658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883D8-1667-994A-C2DD-8A0C558C0261}"/>
              </a:ext>
            </a:extLst>
          </p:cNvPr>
          <p:cNvSpPr txBox="1"/>
          <p:nvPr/>
        </p:nvSpPr>
        <p:spPr>
          <a:xfrm>
            <a:off x="7756392" y="3608191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D19115-C252-0B12-CE99-1BB744BBC475}"/>
              </a:ext>
            </a:extLst>
          </p:cNvPr>
          <p:cNvSpPr txBox="1"/>
          <p:nvPr/>
        </p:nvSpPr>
        <p:spPr>
          <a:xfrm>
            <a:off x="533625" y="2339103"/>
            <a:ext cx="294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>
                <a:solidFill>
                  <a:srgbClr val="012169"/>
                </a:solidFill>
                <a:effectLst/>
                <a:latin typeface="Montserrat" panose="00000500000000000000" pitchFamily="2" charset="0"/>
              </a:rPr>
              <a:t>Inclusivity</a:t>
            </a:r>
            <a:endParaRPr lang="en-GB" sz="3600">
              <a:latin typeface="Montserrat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E05286-B0F7-88F8-189A-5F6F2894A79A}"/>
              </a:ext>
            </a:extLst>
          </p:cNvPr>
          <p:cNvSpPr txBox="1"/>
          <p:nvPr/>
        </p:nvSpPr>
        <p:spPr>
          <a:xfrm>
            <a:off x="4007419" y="2335056"/>
            <a:ext cx="3499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Montserrat" panose="00000500000000000000" pitchFamily="2" charset="0"/>
              </a:rPr>
              <a:t>Collaboration</a:t>
            </a:r>
            <a:endParaRPr lang="en-GB">
              <a:latin typeface="Montserrat" panose="00000500000000000000" pitchFamily="2" charset="0"/>
            </a:endParaRPr>
          </a:p>
        </p:txBody>
      </p:sp>
      <p:sp>
        <p:nvSpPr>
          <p:cNvPr id="12" name="Text Placeholder 51">
            <a:extLst>
              <a:ext uri="{FF2B5EF4-FFF2-40B4-BE49-F238E27FC236}">
                <a16:creationId xmlns:a16="http://schemas.microsoft.com/office/drawing/2014/main" id="{BA76872B-A6F8-2E9B-D1F6-466E1A3B6F01}"/>
              </a:ext>
            </a:extLst>
          </p:cNvPr>
          <p:cNvSpPr txBox="1">
            <a:spLocks/>
          </p:cNvSpPr>
          <p:nvPr/>
        </p:nvSpPr>
        <p:spPr>
          <a:xfrm>
            <a:off x="4223507" y="3132275"/>
            <a:ext cx="3610476" cy="1904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kern="1200">
                <a:solidFill>
                  <a:schemeClr val="accent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i="0">
                <a:solidFill>
                  <a:srgbClr val="012169"/>
                </a:solidFill>
                <a:effectLst/>
                <a:latin typeface="Montserrat" panose="00000500000000000000" pitchFamily="2" charset="0"/>
              </a:rPr>
              <a:t>We work in partnership with others aligned with our mission, vision and guiding principles, to ensure our members flourish and receive maximum value.</a:t>
            </a:r>
            <a:endParaRPr lang="en-US" sz="2000">
              <a:solidFill>
                <a:srgbClr val="012169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2E9D2D-6B74-0D39-9D91-C8431A4F560C}"/>
              </a:ext>
            </a:extLst>
          </p:cNvPr>
          <p:cNvSpPr txBox="1"/>
          <p:nvPr/>
        </p:nvSpPr>
        <p:spPr>
          <a:xfrm>
            <a:off x="8574060" y="2339103"/>
            <a:ext cx="2525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Montserrat" panose="00000500000000000000" pitchFamily="2" charset="0"/>
              </a:rPr>
              <a:t>Ambition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2C65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9EAB1C-4390-41B3-0237-C19F08AF2AE3}"/>
              </a:ext>
            </a:extLst>
          </p:cNvPr>
          <p:cNvSpPr txBox="1"/>
          <p:nvPr/>
        </p:nvSpPr>
        <p:spPr>
          <a:xfrm>
            <a:off x="8161245" y="2995839"/>
            <a:ext cx="39379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>
                <a:solidFill>
                  <a:srgbClr val="012169"/>
                </a:solidFill>
                <a:effectLst/>
                <a:latin typeface="Montserrat" panose="00000500000000000000" pitchFamily="2" charset="0"/>
              </a:rPr>
              <a:t>We continue to challenge ourselves to innovate and grow, as always with students as our focus. We stay true to our quality provision and the integrity of our practice.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0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01C40-12A5-6756-489B-D66976B8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F9D263-BEE5-5F66-BCAD-FF721C2A3DFD}"/>
              </a:ext>
            </a:extLst>
          </p:cNvPr>
          <p:cNvSpPr txBox="1"/>
          <p:nvPr/>
        </p:nvSpPr>
        <p:spPr>
          <a:xfrm>
            <a:off x="248883" y="3014502"/>
            <a:ext cx="83894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2400">
              <a:latin typeface="Montserrat"/>
            </a:endParaRPr>
          </a:p>
        </p:txBody>
      </p:sp>
      <p:pic>
        <p:nvPicPr>
          <p:cNvPr id="8" name="Picture Placeholder 7" descr="A map of the world with blue points">
            <a:extLst>
              <a:ext uri="{FF2B5EF4-FFF2-40B4-BE49-F238E27FC236}">
                <a16:creationId xmlns:a16="http://schemas.microsoft.com/office/drawing/2014/main" id="{47CD465F-0256-810A-F02B-F81BB0E2CE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4" t="36693" r="10164"/>
          <a:stretch>
            <a:fillRect/>
          </a:stretch>
        </p:blipFill>
        <p:spPr>
          <a:xfrm>
            <a:off x="1612919" y="1735939"/>
            <a:ext cx="8966162" cy="4061269"/>
          </a:xfrm>
          <a:ln w="38100"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56392F5-DE34-B4AF-105B-022ECAB28A19}"/>
              </a:ext>
            </a:extLst>
          </p:cNvPr>
          <p:cNvSpPr txBox="1">
            <a:spLocks/>
          </p:cNvSpPr>
          <p:nvPr/>
        </p:nvSpPr>
        <p:spPr>
          <a:xfrm>
            <a:off x="0" y="618231"/>
            <a:ext cx="12197179" cy="6816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600">
                <a:solidFill>
                  <a:schemeClr val="tx1"/>
                </a:solidFill>
                <a:latin typeface="Montserrat"/>
                <a:cs typeface="Arial"/>
              </a:rPr>
              <a:t>You Are Part of a Global Community of Schools</a:t>
            </a:r>
            <a:endParaRPr lang="en-US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1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96E6-4D19-E6C7-4C94-8302797F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24BA-4D5C-9935-2EA2-119931C6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29" y="20772"/>
            <a:ext cx="8675257" cy="729227"/>
          </a:xfrm>
        </p:spPr>
        <p:txBody>
          <a:bodyPr/>
          <a:lstStyle/>
          <a:p>
            <a:r>
              <a:rPr lang="en-GB" sz="3600">
                <a:latin typeface="Montserrat"/>
                <a:cs typeface="Arial"/>
              </a:rPr>
              <a:t>You and Your School Can Access: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49A0252-66A0-0414-5FDB-6D76005354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id="{28B9411E-343F-9B73-6E2A-6D70EB01D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0A78A320-A600-5E5C-E432-4D2138F8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262794C9-49B9-B795-36E0-D5038FD1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D79B89-75CB-BC3E-EB0A-D6E0219AAB9B}"/>
              </a:ext>
            </a:extLst>
          </p:cNvPr>
          <p:cNvGrpSpPr/>
          <p:nvPr/>
        </p:nvGrpSpPr>
        <p:grpSpPr>
          <a:xfrm>
            <a:off x="0" y="136159"/>
            <a:ext cx="12496800" cy="2198146"/>
            <a:chOff x="0" y="0"/>
            <a:chExt cx="12496800" cy="219814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EFBD06-34BF-12F8-034C-094461E65AF4}"/>
                </a:ext>
              </a:extLst>
            </p:cNvPr>
            <p:cNvSpPr txBox="1"/>
            <p:nvPr/>
          </p:nvSpPr>
          <p:spPr>
            <a:xfrm>
              <a:off x="669029" y="1059149"/>
              <a:ext cx="579703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GB" sz="2000">
                  <a:latin typeface="Montserrat"/>
                </a:rPr>
                <a:t>Continuing Professional Development (CPD) and reduced rates for Conferences and Training</a:t>
              </a:r>
            </a:p>
          </p:txBody>
        </p:sp>
        <p:pic>
          <p:nvPicPr>
            <p:cNvPr id="18" name="Graphic 17" descr="Books on shelf outline">
              <a:extLst>
                <a:ext uri="{FF2B5EF4-FFF2-40B4-BE49-F238E27FC236}">
                  <a16:creationId xmlns:a16="http://schemas.microsoft.com/office/drawing/2014/main" id="{93DAC2A6-292C-0A44-D734-88EA28DABA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45729" y="1573306"/>
              <a:ext cx="624840" cy="624840"/>
            </a:xfrm>
            <a:prstGeom prst="rect">
              <a:avLst/>
            </a:prstGeom>
          </p:spPr>
        </p:pic>
        <p:sp>
          <p:nvSpPr>
            <p:cNvPr id="20" name="Rectangle 1">
              <a:extLst>
                <a:ext uri="{FF2B5EF4-FFF2-40B4-BE49-F238E27FC236}">
                  <a16:creationId xmlns:a16="http://schemas.microsoft.com/office/drawing/2014/main" id="{9362448C-BF9C-6D77-1E15-D4E550690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E7A5CF59-C21E-E40D-2904-0F8ACA646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" y="304800"/>
              <a:ext cx="12192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AA4534-3F7A-4FCB-9058-2F2EA0CE9561}"/>
              </a:ext>
            </a:extLst>
          </p:cNvPr>
          <p:cNvGrpSpPr/>
          <p:nvPr/>
        </p:nvGrpSpPr>
        <p:grpSpPr>
          <a:xfrm>
            <a:off x="4824817" y="560641"/>
            <a:ext cx="7243940" cy="551688"/>
            <a:chOff x="4868547" y="691427"/>
            <a:chExt cx="7243940" cy="551688"/>
          </a:xfrm>
        </p:grpSpPr>
        <p:pic>
          <p:nvPicPr>
            <p:cNvPr id="24" name="Graphic 23" descr="Newspaper outline">
              <a:extLst>
                <a:ext uri="{FF2B5EF4-FFF2-40B4-BE49-F238E27FC236}">
                  <a16:creationId xmlns:a16="http://schemas.microsoft.com/office/drawing/2014/main" id="{BA883600-292E-6577-2C21-6EC45F407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68547" y="691427"/>
              <a:ext cx="551688" cy="551688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E6FEAF1-62A1-6580-82E9-F1F63129EBFC}"/>
                </a:ext>
              </a:extLst>
            </p:cNvPr>
            <p:cNvSpPr txBox="1"/>
            <p:nvPr/>
          </p:nvSpPr>
          <p:spPr>
            <a:xfrm>
              <a:off x="5349557" y="754212"/>
              <a:ext cx="6762930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Montserrat"/>
                </a:rPr>
                <a:t>News, emails, blogs and thought leadership</a:t>
              </a:r>
              <a:endParaRPr lang="en-US" sz="20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48A899-2AF2-A230-DCD2-E5CAAD0C3BF2}"/>
              </a:ext>
            </a:extLst>
          </p:cNvPr>
          <p:cNvGrpSpPr/>
          <p:nvPr/>
        </p:nvGrpSpPr>
        <p:grpSpPr>
          <a:xfrm>
            <a:off x="6378498" y="1960355"/>
            <a:ext cx="5290507" cy="652272"/>
            <a:chOff x="6636952" y="2238750"/>
            <a:chExt cx="5290507" cy="652272"/>
          </a:xfrm>
        </p:grpSpPr>
        <p:pic>
          <p:nvPicPr>
            <p:cNvPr id="30" name="Graphic 29" descr="Classroom outline">
              <a:extLst>
                <a:ext uri="{FF2B5EF4-FFF2-40B4-BE49-F238E27FC236}">
                  <a16:creationId xmlns:a16="http://schemas.microsoft.com/office/drawing/2014/main" id="{1AD629AD-6EE2-320A-B917-436CAD642D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36952" y="2238750"/>
              <a:ext cx="652272" cy="652272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D73A91-E50A-18DD-BEE1-BC2B6BF542A7}"/>
                </a:ext>
              </a:extLst>
            </p:cNvPr>
            <p:cNvSpPr txBox="1"/>
            <p:nvPr/>
          </p:nvSpPr>
          <p:spPr>
            <a:xfrm>
              <a:off x="7188594" y="2359792"/>
              <a:ext cx="4738865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GB" sz="2000">
                  <a:solidFill>
                    <a:srgbClr val="002060"/>
                  </a:solidFill>
                  <a:latin typeface="Montserrat"/>
                </a:rPr>
                <a:t>S</a:t>
              </a:r>
              <a:r>
                <a:rPr lang="en-GB" sz="2000">
                  <a:solidFill>
                    <a:srgbClr val="232C65"/>
                  </a:solidFill>
                  <a:latin typeface="Montserrat"/>
                </a:rPr>
                <a:t>tudent</a:t>
              </a:r>
              <a:r>
                <a:rPr lang="en-GB" sz="2000">
                  <a:latin typeface="Montserrat"/>
                </a:rPr>
                <a:t> Competitions and Events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388F5B-0BB7-353A-4645-CBE948A199E1}"/>
              </a:ext>
            </a:extLst>
          </p:cNvPr>
          <p:cNvGrpSpPr/>
          <p:nvPr/>
        </p:nvGrpSpPr>
        <p:grpSpPr>
          <a:xfrm>
            <a:off x="770569" y="2677260"/>
            <a:ext cx="7144410" cy="804687"/>
            <a:chOff x="894128" y="3047502"/>
            <a:chExt cx="7144410" cy="804687"/>
          </a:xfrm>
        </p:grpSpPr>
        <p:pic>
          <p:nvPicPr>
            <p:cNvPr id="39" name="Graphic 38" descr="Contract outline">
              <a:extLst>
                <a:ext uri="{FF2B5EF4-FFF2-40B4-BE49-F238E27FC236}">
                  <a16:creationId xmlns:a16="http://schemas.microsoft.com/office/drawing/2014/main" id="{6CC6204E-9722-7AAE-DB0B-3DF88E244D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4128" y="3047502"/>
              <a:ext cx="624840" cy="62484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B7BE81-5650-0DAD-EFFB-FFD0B353AE9F}"/>
                </a:ext>
              </a:extLst>
            </p:cNvPr>
            <p:cNvSpPr txBox="1"/>
            <p:nvPr/>
          </p:nvSpPr>
          <p:spPr>
            <a:xfrm>
              <a:off x="1442216" y="3144303"/>
              <a:ext cx="659632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>
                  <a:latin typeface="Montserrat" panose="00000500000000000000" pitchFamily="2" charset="0"/>
                </a:rPr>
                <a:t>Safeguarding and Safer Recruitment support through free prohibition checks 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767DF41-61C1-BD6F-F063-C2479EE1AA2D}"/>
              </a:ext>
            </a:extLst>
          </p:cNvPr>
          <p:cNvGrpSpPr/>
          <p:nvPr/>
        </p:nvGrpSpPr>
        <p:grpSpPr>
          <a:xfrm>
            <a:off x="6933511" y="3343597"/>
            <a:ext cx="5410889" cy="707886"/>
            <a:chOff x="7016680" y="3672342"/>
            <a:chExt cx="5410889" cy="707886"/>
          </a:xfrm>
        </p:grpSpPr>
        <p:pic>
          <p:nvPicPr>
            <p:cNvPr id="42" name="Graphic 41" descr="Monitor outline">
              <a:extLst>
                <a:ext uri="{FF2B5EF4-FFF2-40B4-BE49-F238E27FC236}">
                  <a16:creationId xmlns:a16="http://schemas.microsoft.com/office/drawing/2014/main" id="{16EF7390-3F83-D5E6-58C9-A962C7E795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16680" y="3738198"/>
              <a:ext cx="576174" cy="576174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E897C0-ED2D-E226-4334-DF5A3E68D565}"/>
                </a:ext>
              </a:extLst>
            </p:cNvPr>
            <p:cNvSpPr txBox="1"/>
            <p:nvPr/>
          </p:nvSpPr>
          <p:spPr>
            <a:xfrm>
              <a:off x="7592854" y="3672342"/>
              <a:ext cx="4834715" cy="70788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000">
                  <a:latin typeface="Montserrat"/>
                </a:rPr>
                <a:t>Webinars and online networking</a:t>
              </a:r>
              <a:r>
                <a:rPr lang="en-GB" sz="2000">
                  <a:solidFill>
                    <a:srgbClr val="232C65"/>
                  </a:solidFill>
                  <a:latin typeface="Montserrat"/>
                </a:rPr>
                <a:t> opportunities</a:t>
              </a:r>
              <a:r>
                <a:rPr lang="en-US" sz="2000">
                  <a:solidFill>
                    <a:srgbClr val="000000"/>
                  </a:solidFill>
                  <a:latin typeface="Montserrat"/>
                </a:rPr>
                <a:t>​</a:t>
              </a:r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3B4332B-D0D0-B8C2-2057-38778148DA5F}"/>
              </a:ext>
            </a:extLst>
          </p:cNvPr>
          <p:cNvGrpSpPr/>
          <p:nvPr/>
        </p:nvGrpSpPr>
        <p:grpSpPr>
          <a:xfrm>
            <a:off x="657189" y="3827027"/>
            <a:ext cx="6272951" cy="696669"/>
            <a:chOff x="193117" y="4239690"/>
            <a:chExt cx="6272951" cy="696669"/>
          </a:xfrm>
        </p:grpSpPr>
        <p:pic>
          <p:nvPicPr>
            <p:cNvPr id="45" name="Graphic 44" descr="Customer review outline">
              <a:extLst>
                <a:ext uri="{FF2B5EF4-FFF2-40B4-BE49-F238E27FC236}">
                  <a16:creationId xmlns:a16="http://schemas.microsoft.com/office/drawing/2014/main" id="{FBD47F91-68D9-CF67-73CD-F76E6ABA8E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93117" y="4239690"/>
              <a:ext cx="696669" cy="696669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E73A38E-070B-1C86-133C-7EF297DD4003}"/>
                </a:ext>
              </a:extLst>
            </p:cNvPr>
            <p:cNvSpPr txBox="1"/>
            <p:nvPr/>
          </p:nvSpPr>
          <p:spPr>
            <a:xfrm>
              <a:off x="821436" y="4357477"/>
              <a:ext cx="5644632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GB" sz="2000">
                  <a:latin typeface="Montserrat"/>
                </a:rPr>
                <a:t>Lobbying and Representation</a:t>
              </a:r>
              <a:endParaRPr lang="en-GB" sz="2000">
                <a:latin typeface="Montserrat" panose="00000500000000000000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58D85C0-F6E4-DE03-B2D7-6722B033B50F}"/>
              </a:ext>
            </a:extLst>
          </p:cNvPr>
          <p:cNvGrpSpPr/>
          <p:nvPr/>
        </p:nvGrpSpPr>
        <p:grpSpPr>
          <a:xfrm>
            <a:off x="5591151" y="4216904"/>
            <a:ext cx="3397197" cy="696669"/>
            <a:chOff x="5724501" y="4588025"/>
            <a:chExt cx="3397197" cy="696669"/>
          </a:xfrm>
        </p:grpSpPr>
        <p:pic>
          <p:nvPicPr>
            <p:cNvPr id="48" name="Graphic 47" descr="Books outline">
              <a:extLst>
                <a:ext uri="{FF2B5EF4-FFF2-40B4-BE49-F238E27FC236}">
                  <a16:creationId xmlns:a16="http://schemas.microsoft.com/office/drawing/2014/main" id="{B0790060-9579-A590-2E2A-5C6DE67C84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4501" y="4588025"/>
              <a:ext cx="696669" cy="696669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9379F2-A111-776C-6C97-06252C1B29FF}"/>
                </a:ext>
              </a:extLst>
            </p:cNvPr>
            <p:cNvSpPr txBox="1"/>
            <p:nvPr/>
          </p:nvSpPr>
          <p:spPr>
            <a:xfrm>
              <a:off x="6378498" y="4696522"/>
              <a:ext cx="2743200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000">
                  <a:latin typeface="Montserrat"/>
                </a:rPr>
                <a:t>Sector Research</a:t>
              </a:r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67C946C-3B40-C2E3-87EA-C1D136D2E4A6}"/>
              </a:ext>
            </a:extLst>
          </p:cNvPr>
          <p:cNvGrpSpPr/>
          <p:nvPr/>
        </p:nvGrpSpPr>
        <p:grpSpPr>
          <a:xfrm>
            <a:off x="134463" y="4883353"/>
            <a:ext cx="6701979" cy="809993"/>
            <a:chOff x="1140055" y="5296143"/>
            <a:chExt cx="6701979" cy="809993"/>
          </a:xfrm>
        </p:grpSpPr>
        <p:pic>
          <p:nvPicPr>
            <p:cNvPr id="51" name="Graphic 50" descr="Briefcase outline">
              <a:extLst>
                <a:ext uri="{FF2B5EF4-FFF2-40B4-BE49-F238E27FC236}">
                  <a16:creationId xmlns:a16="http://schemas.microsoft.com/office/drawing/2014/main" id="{3069DB4B-3A02-A0DE-3E01-A748CFF469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0055" y="5296143"/>
              <a:ext cx="604323" cy="604323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1400D7-0764-F55F-7368-82AEBF133BCF}"/>
                </a:ext>
              </a:extLst>
            </p:cNvPr>
            <p:cNvSpPr txBox="1"/>
            <p:nvPr/>
          </p:nvSpPr>
          <p:spPr>
            <a:xfrm>
              <a:off x="1744378" y="5398250"/>
              <a:ext cx="609765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GB" sz="2000" i="0">
                  <a:solidFill>
                    <a:srgbClr val="002060"/>
                  </a:solidFill>
                  <a:effectLst/>
                  <a:latin typeface="Montserrat"/>
                </a:rPr>
                <a:t>Staff Recruitment </a:t>
              </a:r>
              <a:r>
                <a:rPr lang="en-GB" sz="2000">
                  <a:solidFill>
                    <a:srgbClr val="002060"/>
                  </a:solidFill>
                  <a:latin typeface="Montserrat"/>
                </a:rPr>
                <a:t>Support through Global Jobs service</a:t>
              </a:r>
              <a:endParaRPr lang="en-GB" sz="2000" i="0">
                <a:solidFill>
                  <a:srgbClr val="232C65"/>
                </a:solidFill>
                <a:effectLst/>
                <a:latin typeface="Montserra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E15AE0C-73C8-B67B-5758-D672DF0357F7}"/>
              </a:ext>
            </a:extLst>
          </p:cNvPr>
          <p:cNvGrpSpPr/>
          <p:nvPr/>
        </p:nvGrpSpPr>
        <p:grpSpPr>
          <a:xfrm>
            <a:off x="3213036" y="5804116"/>
            <a:ext cx="3491598" cy="748398"/>
            <a:chOff x="8072588" y="5381597"/>
            <a:chExt cx="3491598" cy="748398"/>
          </a:xfrm>
        </p:grpSpPr>
        <p:pic>
          <p:nvPicPr>
            <p:cNvPr id="54" name="Graphic 53" descr="Handshake outline">
              <a:extLst>
                <a:ext uri="{FF2B5EF4-FFF2-40B4-BE49-F238E27FC236}">
                  <a16:creationId xmlns:a16="http://schemas.microsoft.com/office/drawing/2014/main" id="{247207C7-4903-484E-698D-A81CF6AB42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72588" y="5381597"/>
              <a:ext cx="748398" cy="74839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4EAEC07-8E87-1976-4E7A-AC359F62BFCE}"/>
                </a:ext>
              </a:extLst>
            </p:cNvPr>
            <p:cNvSpPr txBox="1"/>
            <p:nvPr/>
          </p:nvSpPr>
          <p:spPr>
            <a:xfrm>
              <a:off x="8820986" y="5500356"/>
              <a:ext cx="2743200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Montserrat"/>
                </a:rPr>
                <a:t>Buddy Scheme</a:t>
              </a:r>
              <a:endParaRPr lang="en-US" sz="2000">
                <a:cs typeface="Arial"/>
              </a:endParaRPr>
            </a:p>
          </p:txBody>
        </p:sp>
      </p:grpSp>
      <p:pic>
        <p:nvPicPr>
          <p:cNvPr id="59" name="Picture 58" descr="A blue text on a black background">
            <a:extLst>
              <a:ext uri="{FF2B5EF4-FFF2-40B4-BE49-F238E27FC236}">
                <a16:creationId xmlns:a16="http://schemas.microsoft.com/office/drawing/2014/main" id="{3D6FE479-9CAD-D16C-1399-7C2C92BC0D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481" y="1089044"/>
            <a:ext cx="3635468" cy="87007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4A12CB2-3D8F-A006-00FC-F3069A48EC7D}"/>
              </a:ext>
            </a:extLst>
          </p:cNvPr>
          <p:cNvGrpSpPr/>
          <p:nvPr/>
        </p:nvGrpSpPr>
        <p:grpSpPr>
          <a:xfrm>
            <a:off x="6378498" y="5226703"/>
            <a:ext cx="5813503" cy="817709"/>
            <a:chOff x="1153921" y="3992062"/>
            <a:chExt cx="6980333" cy="817709"/>
          </a:xfrm>
        </p:grpSpPr>
        <p:pic>
          <p:nvPicPr>
            <p:cNvPr id="5" name="Graphic 4" descr="Globe outline">
              <a:extLst>
                <a:ext uri="{FF2B5EF4-FFF2-40B4-BE49-F238E27FC236}">
                  <a16:creationId xmlns:a16="http://schemas.microsoft.com/office/drawing/2014/main" id="{A70798D6-8685-D9B8-D3C5-BDF2B468A0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53921" y="3992062"/>
              <a:ext cx="817235" cy="7120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A79EAA-DECF-A2AF-A408-1295FE0F0720}"/>
                </a:ext>
              </a:extLst>
            </p:cNvPr>
            <p:cNvSpPr txBox="1"/>
            <p:nvPr/>
          </p:nvSpPr>
          <p:spPr>
            <a:xfrm>
              <a:off x="1862042" y="4163440"/>
              <a:ext cx="62722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latin typeface="Montserrat"/>
                </a:rPr>
                <a:t>A global network of professionals in British international schools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7E47C-4E13-1C08-4987-AC830A2E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5BF8D45-DA6B-7A7E-9CEE-069ACC1E3927}"/>
              </a:ext>
            </a:extLst>
          </p:cNvPr>
          <p:cNvSpPr txBox="1"/>
          <p:nvPr/>
        </p:nvSpPr>
        <p:spPr>
          <a:xfrm>
            <a:off x="244563" y="128137"/>
            <a:ext cx="7375438" cy="7292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rPr>
              <a:t>Professional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02A1D-DB6B-7478-4C42-745FDDE6F763}"/>
              </a:ext>
            </a:extLst>
          </p:cNvPr>
          <p:cNvSpPr txBox="1"/>
          <p:nvPr/>
        </p:nvSpPr>
        <p:spPr>
          <a:xfrm>
            <a:off x="165625" y="1222124"/>
            <a:ext cx="73754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latin typeface="Montserrat" panose="00000500000000000000" pitchFamily="2" charset="0"/>
              </a:rPr>
              <a:t>COBIS offers a wide range of professional learning opportunities for all members of the school workforce.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536878-6F38-59B8-1D41-6CA356BBE2B6}"/>
              </a:ext>
            </a:extLst>
          </p:cNvPr>
          <p:cNvSpPr txBox="1"/>
          <p:nvPr/>
        </p:nvSpPr>
        <p:spPr>
          <a:xfrm>
            <a:off x="165625" y="3648987"/>
            <a:ext cx="73754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latin typeface="Montserrat" panose="00000500000000000000" pitchFamily="2" charset="0"/>
              </a:rPr>
              <a:t>We</a:t>
            </a:r>
            <a:r>
              <a:rPr lang="en-GB" sz="3200" b="1">
                <a:latin typeface="Montserrat" panose="00000500000000000000" pitchFamily="2" charset="0"/>
              </a:rPr>
              <a:t> </a:t>
            </a:r>
            <a:r>
              <a:rPr lang="en-GB" sz="3200">
                <a:latin typeface="Montserrat" panose="00000500000000000000" pitchFamily="2" charset="0"/>
              </a:rPr>
              <a:t>offer online and in-person training designed to advance your career and set you and your school up for success.</a:t>
            </a:r>
          </a:p>
        </p:txBody>
      </p:sp>
      <p:pic>
        <p:nvPicPr>
          <p:cNvPr id="12" name="Picture 11" descr="A person and a child sitting at a table&#10;&#10;AI-generated content may be incorrect.">
            <a:extLst>
              <a:ext uri="{FF2B5EF4-FFF2-40B4-BE49-F238E27FC236}">
                <a16:creationId xmlns:a16="http://schemas.microsoft.com/office/drawing/2014/main" id="{266E1270-E744-9A87-8B1F-9D60B30B5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339" y="-1015"/>
            <a:ext cx="4623661" cy="689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5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39A1A-C0B5-9A1F-A67C-6752710FD8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z="1800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FDE7E-D01E-F20D-6A5D-62766E95FC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z="1800" smtClean="0"/>
              <a:pPr/>
              <a:t>8</a:t>
            </a:fld>
            <a:endParaRPr lang="en-GB" sz="18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1B46A5-E2EB-F1D9-E89B-9031EDF389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087" y="102887"/>
            <a:ext cx="6471686" cy="729227"/>
          </a:xfrm>
        </p:spPr>
        <p:txBody>
          <a:bodyPr vert="horz" lIns="0" tIns="0" rIns="0" bIns="0" numCol="1" spcCol="180000" rtlCol="0" anchor="t">
            <a:noAutofit/>
          </a:bodyPr>
          <a:lstStyle/>
          <a:p>
            <a:r>
              <a:rPr lang="en-GB" sz="1800" b="1">
                <a:latin typeface="Montserrat"/>
              </a:rPr>
              <a:t>Online Courses </a:t>
            </a:r>
            <a:endParaRPr lang="en-US" b="1"/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Diplomas for International Teaching Assistants. </a:t>
            </a:r>
            <a:endParaRPr lang="en-GB"/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Advanced Training for Designated Safeguarding Leads. </a:t>
            </a:r>
            <a:endParaRPr lang="en-GB" sz="1800"/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Safer Recruitment in International Schools. </a:t>
            </a:r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COBIS Programme for Early Career Teachers.</a:t>
            </a:r>
          </a:p>
          <a:p>
            <a:pPr marL="285750" indent="-285750">
              <a:spcBef>
                <a:spcPts val="700"/>
              </a:spcBef>
              <a:buChar char="•"/>
            </a:pPr>
            <a:endParaRPr lang="en-GB" sz="1800"/>
          </a:p>
          <a:p>
            <a:pPr marL="285750" indent="-285750">
              <a:buChar char="•"/>
            </a:pPr>
            <a:endParaRPr lang="en-GB" sz="1800"/>
          </a:p>
          <a:p>
            <a:endParaRPr lang="en-GB" sz="1800"/>
          </a:p>
        </p:txBody>
      </p:sp>
      <p:pic>
        <p:nvPicPr>
          <p:cNvPr id="13" name="Picture Placeholder 12" descr="Two children playing with toys&#10;&#10;AI-generated content may be incorrect.">
            <a:extLst>
              <a:ext uri="{FF2B5EF4-FFF2-40B4-BE49-F238E27FC236}">
                <a16:creationId xmlns:a16="http://schemas.microsoft.com/office/drawing/2014/main" id="{38A88656-4768-9598-F59B-F11E3B1089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5" r="22335"/>
          <a:stretch>
            <a:fillRect/>
          </a:stretch>
        </p:blipFill>
        <p:spPr>
          <a:xfrm>
            <a:off x="6507163" y="0"/>
            <a:ext cx="5684837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E0B334-30EC-2DBB-52B9-3E217C395594}"/>
              </a:ext>
            </a:extLst>
          </p:cNvPr>
          <p:cNvSpPr txBox="1"/>
          <p:nvPr/>
        </p:nvSpPr>
        <p:spPr>
          <a:xfrm>
            <a:off x="251243" y="5602637"/>
            <a:ext cx="611176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b="1" dirty="0">
                <a:solidFill>
                  <a:schemeClr val="accent1"/>
                </a:solidFill>
                <a:latin typeface="Montserrat"/>
                <a:hlinkClick r:id="rId4"/>
              </a:rPr>
              <a:t>Check out more of our</a:t>
            </a:r>
            <a:r>
              <a:rPr lang="en-GB" b="1" dirty="0">
                <a:solidFill>
                  <a:schemeClr val="accent1"/>
                </a:solidFill>
                <a:latin typeface="Arial"/>
                <a:cs typeface="Arial"/>
                <a:hlinkClick r:id="rId4"/>
              </a:rPr>
              <a:t> </a:t>
            </a:r>
            <a:r>
              <a:rPr lang="en-GB" b="1" dirty="0">
                <a:solidFill>
                  <a:schemeClr val="accent1"/>
                </a:solidFill>
                <a:hlinkClick r:id="rId4"/>
              </a:rPr>
              <a:t>CPD </a:t>
            </a:r>
            <a:r>
              <a:rPr lang="en-GB" b="1" dirty="0">
                <a:solidFill>
                  <a:schemeClr val="accent1"/>
                </a:solidFill>
                <a:latin typeface="Montserrat"/>
                <a:hlinkClick r:id="rId4"/>
              </a:rPr>
              <a:t>calendar</a:t>
            </a:r>
            <a:endParaRPr lang="en-GB" b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F6FC517-8E09-3A91-1BDE-9FA88E3034FA}"/>
              </a:ext>
            </a:extLst>
          </p:cNvPr>
          <p:cNvSpPr txBox="1">
            <a:spLocks/>
          </p:cNvSpPr>
          <p:nvPr/>
        </p:nvSpPr>
        <p:spPr>
          <a:xfrm>
            <a:off x="107087" y="2259606"/>
            <a:ext cx="6400076" cy="729227"/>
          </a:xfrm>
          <a:prstGeom prst="rect">
            <a:avLst/>
          </a:prstGeom>
        </p:spPr>
        <p:txBody>
          <a:bodyPr vert="horz" lIns="0" tIns="0" rIns="0" bIns="0" numCol="1" spcCol="180000" rtlCol="0"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>
                <a:latin typeface="Montserrat"/>
              </a:rPr>
              <a:t>In-Person CPD</a:t>
            </a:r>
            <a:endParaRPr lang="en-US" dirty="0"/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 dirty="0">
                <a:latin typeface="Montserrat"/>
              </a:rPr>
              <a:t>Conference for Bursars, Business Managers and HR Staff. </a:t>
            </a:r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 dirty="0">
                <a:latin typeface="Montserrat"/>
              </a:rPr>
              <a:t>Conference for Marketing, Development and Admissions Staff. </a:t>
            </a:r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 dirty="0">
                <a:latin typeface="Montserrat"/>
              </a:rPr>
              <a:t>COBIS Annual Conference. </a:t>
            </a:r>
            <a:endParaRPr lang="en-GB" sz="1800" dirty="0"/>
          </a:p>
          <a:p>
            <a:endParaRPr lang="en-GB" sz="1800" b="1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98192FA-2028-71E2-BAF9-CBCB480F49FE}"/>
              </a:ext>
            </a:extLst>
          </p:cNvPr>
          <p:cNvSpPr txBox="1">
            <a:spLocks/>
          </p:cNvSpPr>
          <p:nvPr/>
        </p:nvSpPr>
        <p:spPr>
          <a:xfrm>
            <a:off x="107087" y="4329239"/>
            <a:ext cx="6172884" cy="729227"/>
          </a:xfrm>
          <a:prstGeom prst="rect">
            <a:avLst/>
          </a:prstGeom>
        </p:spPr>
        <p:txBody>
          <a:bodyPr vert="horz" lIns="0" tIns="0" rIns="0" bIns="0" numCol="1" spcCol="180000" rtlCol="0"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accent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>
                <a:latin typeface="Montserrat"/>
              </a:rPr>
              <a:t>Blended </a:t>
            </a:r>
            <a:endParaRPr lang="en-GB" sz="1800" b="1"/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COBIS Programme for Middle Leaders.</a:t>
            </a:r>
            <a:endParaRPr lang="en-GB">
              <a:latin typeface="Montserrat"/>
            </a:endParaRPr>
          </a:p>
          <a:p>
            <a:pPr marL="285750" indent="-285750">
              <a:spcBef>
                <a:spcPts val="700"/>
              </a:spcBef>
              <a:buChar char="•"/>
            </a:pPr>
            <a:r>
              <a:rPr lang="en-GB" sz="1800">
                <a:latin typeface="Montserrat"/>
              </a:rPr>
              <a:t>COBIS Programme for Aspiring Heads.</a:t>
            </a:r>
            <a:endParaRPr lang="en-GB">
              <a:latin typeface="Montserrat"/>
            </a:endParaRPr>
          </a:p>
          <a:p>
            <a:endParaRPr lang="en-GB" sz="1800" b="1"/>
          </a:p>
        </p:txBody>
      </p:sp>
    </p:spTree>
    <p:extLst>
      <p:ext uri="{BB962C8B-B14F-4D97-AF65-F5344CB8AC3E}">
        <p14:creationId xmlns:p14="http://schemas.microsoft.com/office/powerpoint/2010/main" val="416568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A65F3-C410-14F2-CC67-5B17569E8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8842-BAA0-20D0-667A-AEED9733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47" y="185927"/>
            <a:ext cx="8210095" cy="813853"/>
          </a:xfrm>
        </p:spPr>
        <p:txBody>
          <a:bodyPr/>
          <a:lstStyle/>
          <a:p>
            <a:r>
              <a:rPr lang="en-GB" sz="3600"/>
              <a:t>Connect With the COBIS Network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599BC-6085-FF94-35B8-C2B59A7470F7}"/>
              </a:ext>
            </a:extLst>
          </p:cNvPr>
          <p:cNvSpPr txBox="1"/>
          <p:nvPr/>
        </p:nvSpPr>
        <p:spPr>
          <a:xfrm>
            <a:off x="1885553" y="1134418"/>
            <a:ext cx="6140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latin typeface="Montserrat" panose="00000500000000000000" pitchFamily="2" charset="0"/>
              </a:rPr>
              <a:t>Online networking with the COBIS community around the world.</a:t>
            </a:r>
            <a:endParaRPr lang="en-GB" sz="2400">
              <a:solidFill>
                <a:schemeClr val="accent1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10DA25F-6BA1-79B6-C223-9051C54E5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47" y="2214443"/>
            <a:ext cx="59067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latin typeface="Montserrat" panose="00000500000000000000" pitchFamily="2" charset="0"/>
              </a:rPr>
              <a:t>Webinars from COBIS schools sharing insights and knowledge.</a:t>
            </a:r>
            <a:endParaRPr kumimoji="0" lang="en-US" altLang="en-US" sz="2400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2F9A1D-082A-1DAF-4178-C599BE287E09}"/>
              </a:ext>
            </a:extLst>
          </p:cNvPr>
          <p:cNvSpPr txBox="1"/>
          <p:nvPr/>
        </p:nvSpPr>
        <p:spPr>
          <a:xfrm>
            <a:off x="188132" y="4660913"/>
            <a:ext cx="705349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>
                <a:latin typeface="Montserrat"/>
              </a:rPr>
              <a:t>In-person and online training to learn from other</a:t>
            </a:r>
            <a:r>
              <a:rPr lang="en-GB" sz="2400">
                <a:solidFill>
                  <a:srgbClr val="FF0000"/>
                </a:solidFill>
                <a:latin typeface="Montserrat"/>
              </a:rPr>
              <a:t> </a:t>
            </a:r>
            <a:r>
              <a:rPr lang="en-GB" sz="2400">
                <a:solidFill>
                  <a:srgbClr val="232C65"/>
                </a:solidFill>
                <a:latin typeface="Montserrat"/>
              </a:rPr>
              <a:t>British</a:t>
            </a:r>
            <a:r>
              <a:rPr lang="en-GB" sz="2400">
                <a:latin typeface="Montserrat"/>
              </a:rPr>
              <a:t> international schools.</a:t>
            </a:r>
            <a:endParaRPr lang="en-GB" sz="2400">
              <a:solidFill>
                <a:schemeClr val="accent1"/>
              </a:solidFill>
              <a:effectLst/>
              <a:latin typeface="Montserra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36434E-765B-8791-F137-67586AB7A624}"/>
              </a:ext>
            </a:extLst>
          </p:cNvPr>
          <p:cNvSpPr txBox="1"/>
          <p:nvPr/>
        </p:nvSpPr>
        <p:spPr>
          <a:xfrm>
            <a:off x="1747412" y="3397062"/>
            <a:ext cx="6140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latin typeface="Montserrat" panose="00000500000000000000" pitchFamily="2" charset="0"/>
              </a:rPr>
              <a:t>Blogs and articles shared from school leaders around the world.</a:t>
            </a:r>
            <a:endParaRPr lang="en-GB" sz="2400" b="1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ECC8CB5-6B6B-6677-9683-6204B364EC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r="3412"/>
          <a:stretch>
            <a:fillRect/>
          </a:stretch>
        </p:blipFill>
        <p:spPr>
          <a:xfrm>
            <a:off x="7692399" y="1301533"/>
            <a:ext cx="4353297" cy="311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3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A6C10-4582-65E5-2F5A-4064BACF7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60A28D-6996-6AD5-7E90-7E469A9EFD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0E4CF4-6BA6-E4B6-1662-03C1F45195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EFF90-F809-C96C-6FB4-52F22F10EF6D}"/>
              </a:ext>
            </a:extLst>
          </p:cNvPr>
          <p:cNvSpPr txBox="1"/>
          <p:nvPr/>
        </p:nvSpPr>
        <p:spPr>
          <a:xfrm>
            <a:off x="131423" y="-3398"/>
            <a:ext cx="6258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>
                <a:latin typeface="Montserrat" panose="00000500000000000000" pitchFamily="2" charset="0"/>
              </a:rPr>
              <a:t>Student Events and Competitions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0B45E4-1518-85DC-F709-2C8DEEE1C2FF}"/>
              </a:ext>
            </a:extLst>
          </p:cNvPr>
          <p:cNvSpPr txBox="1"/>
          <p:nvPr/>
        </p:nvSpPr>
        <p:spPr>
          <a:xfrm>
            <a:off x="131423" y="1261196"/>
            <a:ext cx="6479584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Montserrat"/>
              </a:rPr>
              <a:t>Our student activities include virtual and in-person events, competitions and awards. Through these activities, </a:t>
            </a:r>
            <a:r>
              <a:rPr lang="en-GB" sz="2400">
                <a:latin typeface="Montserrat"/>
                <a:cs typeface="Segoe UI"/>
              </a:rPr>
              <a:t>students showcase their talents on a global stage and forge friendships with others from around the world.</a:t>
            </a:r>
          </a:p>
        </p:txBody>
      </p:sp>
      <p:pic>
        <p:nvPicPr>
          <p:cNvPr id="4" name="Picture 3" descr="A child jumping in the air&#10;&#10;AI-generated content may be incorrect.">
            <a:extLst>
              <a:ext uri="{FF2B5EF4-FFF2-40B4-BE49-F238E27FC236}">
                <a16:creationId xmlns:a16="http://schemas.microsoft.com/office/drawing/2014/main" id="{59205EEE-A014-FC65-3642-7AD9D151B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7" r="23237"/>
          <a:stretch>
            <a:fillRect/>
          </a:stretch>
        </p:blipFill>
        <p:spPr>
          <a:xfrm>
            <a:off x="6557624" y="-3398"/>
            <a:ext cx="5749989" cy="6922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26D61F-D39D-6FDF-83E2-57BB1F0952A4}"/>
              </a:ext>
            </a:extLst>
          </p:cNvPr>
          <p:cNvSpPr txBox="1"/>
          <p:nvPr/>
        </p:nvSpPr>
        <p:spPr>
          <a:xfrm>
            <a:off x="131421" y="3684040"/>
            <a:ext cx="6479584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Montserrat"/>
              </a:rPr>
              <a:t>Our student events include art, poetry, student leadership, Esports, drama, MUN, music festivals, student achievement awards and much more. 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C7936E-8C13-5E3F-3E9A-B2F69EB2F00B}"/>
              </a:ext>
            </a:extLst>
          </p:cNvPr>
          <p:cNvSpPr txBox="1"/>
          <p:nvPr/>
        </p:nvSpPr>
        <p:spPr>
          <a:xfrm>
            <a:off x="131421" y="5379504"/>
            <a:ext cx="6180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Montserrat" panose="00000500000000000000" pitchFamily="2" charset="0"/>
                <a:hlinkClick r:id="rId4"/>
              </a:rPr>
              <a:t>Check out our student calendar for more information</a:t>
            </a:r>
            <a:endParaRPr lang="en-GB" sz="18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3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DB09A-02F8-2D73-1F8C-18AEE8E2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57C255-68AD-7BD3-8727-9371F28C69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232C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cobis.org.uk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81F34A8-09A1-863A-103F-4D157B8AB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93" y="74012"/>
            <a:ext cx="9545763" cy="681608"/>
          </a:xfrm>
        </p:spPr>
        <p:txBody>
          <a:bodyPr/>
          <a:lstStyle/>
          <a:p>
            <a:r>
              <a:rPr lang="en-GB" sz="3600" dirty="0">
                <a:latin typeface="Montserrat"/>
                <a:cs typeface="Arial"/>
              </a:rPr>
              <a:t>COBIS School-Led Events</a:t>
            </a:r>
            <a:endParaRPr lang="en-US" sz="3600" dirty="0">
              <a:latin typeface="Montserrat"/>
              <a:cs typeface="Arial"/>
            </a:endParaRPr>
          </a:p>
        </p:txBody>
      </p:sp>
      <p:pic>
        <p:nvPicPr>
          <p:cNvPr id="22" name="Picture 21" descr="A person and person singing into microphones&#10;&#10;AI-generated content may be incorrect.">
            <a:extLst>
              <a:ext uri="{FF2B5EF4-FFF2-40B4-BE49-F238E27FC236}">
                <a16:creationId xmlns:a16="http://schemas.microsoft.com/office/drawing/2014/main" id="{30FD0863-F0E3-ED00-61A4-47FAEB84A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3" r="9576"/>
          <a:stretch>
            <a:fillRect/>
          </a:stretch>
        </p:blipFill>
        <p:spPr>
          <a:xfrm>
            <a:off x="7024036" y="707219"/>
            <a:ext cx="2485206" cy="2721781"/>
          </a:xfrm>
          <a:prstGeom prst="rect">
            <a:avLst/>
          </a:prstGeom>
        </p:spPr>
      </p:pic>
      <p:pic>
        <p:nvPicPr>
          <p:cNvPr id="26" name="Picture 25" descr="A person speaking into a microphone at a podium&#10;&#10;AI-generated content may be incorrect.">
            <a:extLst>
              <a:ext uri="{FF2B5EF4-FFF2-40B4-BE49-F238E27FC236}">
                <a16:creationId xmlns:a16="http://schemas.microsoft.com/office/drawing/2014/main" id="{AAF9E46A-A243-F60E-E443-47BA8E829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242" y="1396303"/>
            <a:ext cx="2682758" cy="2632456"/>
          </a:xfrm>
          <a:prstGeom prst="rect">
            <a:avLst/>
          </a:prstGeom>
        </p:spPr>
      </p:pic>
      <p:pic>
        <p:nvPicPr>
          <p:cNvPr id="28" name="Picture 27" descr="A group of men sitting at a table&#10;&#10;AI-generated content may be incorrect.">
            <a:extLst>
              <a:ext uri="{FF2B5EF4-FFF2-40B4-BE49-F238E27FC236}">
                <a16:creationId xmlns:a16="http://schemas.microsoft.com/office/drawing/2014/main" id="{6BC814FB-ADD5-D96A-451E-29EC3C9EF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643" y="4028759"/>
            <a:ext cx="3761357" cy="250757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5ABDADD-7A6F-C379-1560-692B800397F3}"/>
              </a:ext>
            </a:extLst>
          </p:cNvPr>
          <p:cNvSpPr txBox="1"/>
          <p:nvPr/>
        </p:nvSpPr>
        <p:spPr>
          <a:xfrm>
            <a:off x="205533" y="1039328"/>
            <a:ext cx="68185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50" charset="0"/>
              </a:rPr>
              <a:t>Musical Theatre Festival, </a:t>
            </a:r>
            <a:r>
              <a:rPr lang="en-GB" b="1" dirty="0">
                <a:latin typeface="Montserrat" panose="00000500000000000000" pitchFamily="50" charset="0"/>
              </a:rPr>
              <a:t>hosted by Tanglin Trust School</a:t>
            </a:r>
            <a:endParaRPr lang="en-GB" dirty="0">
              <a:latin typeface="Montserrat" panose="00000500000000000000" pitchFamily="50" charset="0"/>
            </a:endParaRPr>
          </a:p>
          <a:p>
            <a:pPr lvl="0"/>
            <a:endParaRPr lang="en-GB" dirty="0">
              <a:latin typeface="Montserrat" panose="000005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50" charset="0"/>
              </a:rPr>
              <a:t>COBIS Regional Teachers’ Conference (in association with CCAAIBWS), </a:t>
            </a:r>
            <a:r>
              <a:rPr lang="en-GB" b="1" dirty="0">
                <a:latin typeface="Montserrat" panose="00000500000000000000" pitchFamily="50" charset="0"/>
              </a:rPr>
              <a:t>hosted by European Azerbaijan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latin typeface="Montserrat" panose="000005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50" charset="0"/>
              </a:rPr>
              <a:t>Student Leadership Weekend, </a:t>
            </a:r>
            <a:r>
              <a:rPr lang="en-GB" b="1" dirty="0">
                <a:latin typeface="Montserrat" panose="00000500000000000000" pitchFamily="50" charset="0"/>
              </a:rPr>
              <a:t>hosted by British School of Bucharest</a:t>
            </a:r>
            <a:br>
              <a:rPr lang="en-GB" dirty="0">
                <a:latin typeface="Montserrat" panose="00000500000000000000" pitchFamily="50" charset="0"/>
              </a:rPr>
            </a:br>
            <a:endParaRPr lang="en-GB" dirty="0">
              <a:latin typeface="Montserrat" panose="00000500000000000000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50" charset="0"/>
              </a:rPr>
              <a:t>Model United Nations, </a:t>
            </a:r>
            <a:r>
              <a:rPr lang="en-GB" b="1" dirty="0">
                <a:latin typeface="Montserrat" panose="00000500000000000000" pitchFamily="50" charset="0"/>
              </a:rPr>
              <a:t>hosted by St Julian’s School Lisbon</a:t>
            </a:r>
            <a:endParaRPr lang="en-GB" dirty="0">
              <a:latin typeface="Montserrat" panose="00000500000000000000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dirty="0">
              <a:latin typeface="Montserrat" panose="00000500000000000000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50" charset="0"/>
              </a:rPr>
              <a:t>COBIS Conference for Bursars, Business Managers and HR Staff, </a:t>
            </a:r>
            <a:r>
              <a:rPr lang="en-GB" b="1" dirty="0">
                <a:latin typeface="Montserrat" panose="00000500000000000000" pitchFamily="50" charset="0"/>
              </a:rPr>
              <a:t>hosted by St George’s International School Luxembourg</a:t>
            </a:r>
            <a:endParaRPr lang="en-US" sz="2000" b="1" dirty="0"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4495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26AE5-889F-E367-CF73-C28BE4C62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8BC69-8022-4B6E-1294-3416D109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76" y="316322"/>
            <a:ext cx="7284925" cy="729227"/>
          </a:xfrm>
        </p:spPr>
        <p:txBody>
          <a:bodyPr/>
          <a:lstStyle/>
          <a:p>
            <a:r>
              <a:rPr lang="en-GB" sz="3600"/>
              <a:t>Safeguarding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85A63B-CEBE-AE82-8F44-BBFBF110A4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BDE0DC-8484-6EC5-1CE5-7B19C56C31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F67C10-9E9A-908A-3003-7E995A6EA9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876" y="1149078"/>
            <a:ext cx="6042253" cy="41818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We believe that children, young people and vulnerable adults should never experience abuse of any kind.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We have an unfaltering commitment to promote the welfare of all children, young people and vulnerable adults to keep them safe.</a:t>
            </a:r>
          </a:p>
        </p:txBody>
      </p:sp>
      <p:pic>
        <p:nvPicPr>
          <p:cNvPr id="11" name="Picture 10" descr="A group of kids on a playground&#10;&#10;AI-generated content may be incorrect.">
            <a:extLst>
              <a:ext uri="{FF2B5EF4-FFF2-40B4-BE49-F238E27FC236}">
                <a16:creationId xmlns:a16="http://schemas.microsoft.com/office/drawing/2014/main" id="{25B5A3F2-0963-33DE-E036-9DA5FB0FF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0" r="23590"/>
          <a:stretch>
            <a:fillRect/>
          </a:stretch>
        </p:blipFill>
        <p:spPr>
          <a:xfrm>
            <a:off x="6454547" y="0"/>
            <a:ext cx="604225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1C536E-9F13-60B7-09BB-B39C9722F4B7}"/>
              </a:ext>
            </a:extLst>
          </p:cNvPr>
          <p:cNvSpPr txBox="1"/>
          <p:nvPr/>
        </p:nvSpPr>
        <p:spPr>
          <a:xfrm>
            <a:off x="114666" y="4788149"/>
            <a:ext cx="624067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800" b="1" u="sng" dirty="0">
                <a:latin typeface="Montserrat"/>
                <a:hlinkClick r:id="rId4"/>
              </a:rPr>
              <a:t>Check out more information about COBIS Safeguarding </a:t>
            </a:r>
            <a:endParaRPr lang="en-GB" sz="1800" b="1" u="sng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8360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18C4A-C4AA-D03E-95BC-71ACEF2AE8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629B12-3C1C-22E7-43FB-D27834B22380}"/>
              </a:ext>
            </a:extLst>
          </p:cNvPr>
          <p:cNvSpPr txBox="1"/>
          <p:nvPr/>
        </p:nvSpPr>
        <p:spPr>
          <a:xfrm>
            <a:off x="0" y="47131"/>
            <a:ext cx="12411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>
                <a:latin typeface="Montserrat" panose="00000500000000000000" pitchFamily="2" charset="0"/>
              </a:rPr>
              <a:t>How can you and your colleagues access Safeguarding support?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8202D3-26EE-4EE1-4538-258B23CA5939}"/>
              </a:ext>
            </a:extLst>
          </p:cNvPr>
          <p:cNvGrpSpPr/>
          <p:nvPr/>
        </p:nvGrpSpPr>
        <p:grpSpPr>
          <a:xfrm>
            <a:off x="213544" y="663859"/>
            <a:ext cx="6656664" cy="1231106"/>
            <a:chOff x="3379235" y="1658404"/>
            <a:chExt cx="6656664" cy="1231106"/>
          </a:xfrm>
        </p:grpSpPr>
        <p:pic>
          <p:nvPicPr>
            <p:cNvPr id="13" name="Graphic 12" descr="Arrow Right with solid fill">
              <a:extLst>
                <a:ext uri="{FF2B5EF4-FFF2-40B4-BE49-F238E27FC236}">
                  <a16:creationId xmlns:a16="http://schemas.microsoft.com/office/drawing/2014/main" id="{BFA18659-BDCA-86C9-3C81-D92014719F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379235" y="1820666"/>
              <a:ext cx="562188" cy="56218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559410C-2271-CF8F-69E2-9184F6A2EA20}"/>
                </a:ext>
              </a:extLst>
            </p:cNvPr>
            <p:cNvSpPr txBox="1"/>
            <p:nvPr/>
          </p:nvSpPr>
          <p:spPr>
            <a:xfrm>
              <a:off x="3941423" y="1658404"/>
              <a:ext cx="6094476" cy="123110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GB" b="1">
                  <a:latin typeface="Montserrat"/>
                  <a:cs typeface="Segoe UI"/>
                </a:rPr>
                <a:t>Access vital pre-employment checks</a:t>
              </a:r>
              <a:r>
                <a:rPr lang="en-GB" sz="1800" b="1">
                  <a:latin typeface="Montserrat"/>
                  <a:cs typeface="Arial"/>
                </a:rPr>
                <a:t>: </a:t>
              </a:r>
              <a:r>
                <a:rPr lang="en-GB" sz="1800" b="0">
                  <a:latin typeface="Montserrat"/>
                  <a:cs typeface="Arial"/>
                </a:rPr>
                <a:t>The International Child Protection Certificate (ICPC) and free prohibition checks to support schools</a:t>
              </a:r>
              <a:r>
                <a:rPr lang="en-GB" b="0">
                  <a:latin typeface="Montserrat"/>
                  <a:cs typeface="Arial"/>
                </a:rPr>
                <a:t> to make informed decisions.</a:t>
              </a:r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774CA1-1631-CED9-68D1-E4D05C864F4E}"/>
              </a:ext>
            </a:extLst>
          </p:cNvPr>
          <p:cNvGrpSpPr/>
          <p:nvPr/>
        </p:nvGrpSpPr>
        <p:grpSpPr>
          <a:xfrm>
            <a:off x="6659294" y="1198667"/>
            <a:ext cx="6656664" cy="923330"/>
            <a:chOff x="3379235" y="1640095"/>
            <a:chExt cx="6656664" cy="92333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FFA7A08-3A8F-3A5A-8482-0F931A188B63}"/>
                </a:ext>
              </a:extLst>
            </p:cNvPr>
            <p:cNvGrpSpPr/>
            <p:nvPr/>
          </p:nvGrpSpPr>
          <p:grpSpPr>
            <a:xfrm>
              <a:off x="3379235" y="1658404"/>
              <a:ext cx="6656664" cy="724450"/>
              <a:chOff x="3379235" y="1658404"/>
              <a:chExt cx="6656664" cy="724450"/>
            </a:xfrm>
          </p:grpSpPr>
          <p:pic>
            <p:nvPicPr>
              <p:cNvPr id="22" name="Graphic 21" descr="Arrow Right with solid fill">
                <a:extLst>
                  <a:ext uri="{FF2B5EF4-FFF2-40B4-BE49-F238E27FC236}">
                    <a16:creationId xmlns:a16="http://schemas.microsoft.com/office/drawing/2014/main" id="{F4CDFF03-41B0-E5EA-7876-25AD558CC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379235" y="1820666"/>
                <a:ext cx="562188" cy="56218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68B4C41-D7AE-9CA5-869D-02034358EBD7}"/>
                  </a:ext>
                </a:extLst>
              </p:cNvPr>
              <p:cNvSpPr txBox="1"/>
              <p:nvPr/>
            </p:nvSpPr>
            <p:spPr>
              <a:xfrm>
                <a:off x="3941423" y="1658404"/>
                <a:ext cx="60944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C7D7BB-4175-799D-571F-8D0C4394D7D1}"/>
                </a:ext>
              </a:extLst>
            </p:cNvPr>
            <p:cNvSpPr txBox="1"/>
            <p:nvPr/>
          </p:nvSpPr>
          <p:spPr>
            <a:xfrm>
              <a:off x="3941423" y="1640095"/>
              <a:ext cx="514695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1">
                  <a:latin typeface="Montserrat" panose="00000500000000000000" pitchFamily="2" charset="0"/>
                </a:rPr>
                <a:t>Training: </a:t>
              </a:r>
              <a:r>
                <a:rPr lang="en-GB">
                  <a:latin typeface="Montserrat" panose="00000500000000000000" pitchFamily="2" charset="0"/>
                </a:rPr>
                <a:t>Advanced Training for Designated Safeguarding Leads, Safer Recruitment in International Schools.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818E4F-0247-DFBC-7286-86E5E82B4FA3}"/>
              </a:ext>
            </a:extLst>
          </p:cNvPr>
          <p:cNvGrpSpPr/>
          <p:nvPr/>
        </p:nvGrpSpPr>
        <p:grpSpPr>
          <a:xfrm>
            <a:off x="2625874" y="2329139"/>
            <a:ext cx="7694149" cy="1477328"/>
            <a:chOff x="3379235" y="1640095"/>
            <a:chExt cx="6656664" cy="147732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522E627-A557-BB93-3B95-3287BBC3568B}"/>
                </a:ext>
              </a:extLst>
            </p:cNvPr>
            <p:cNvGrpSpPr/>
            <p:nvPr/>
          </p:nvGrpSpPr>
          <p:grpSpPr>
            <a:xfrm>
              <a:off x="3379235" y="1640095"/>
              <a:ext cx="6656664" cy="562188"/>
              <a:chOff x="3379235" y="1640095"/>
              <a:chExt cx="6656664" cy="562188"/>
            </a:xfrm>
          </p:grpSpPr>
          <p:pic>
            <p:nvPicPr>
              <p:cNvPr id="29" name="Graphic 28" descr="Arrow Right with solid fill">
                <a:extLst>
                  <a:ext uri="{FF2B5EF4-FFF2-40B4-BE49-F238E27FC236}">
                    <a16:creationId xmlns:a16="http://schemas.microsoft.com/office/drawing/2014/main" id="{BA413C5A-0B48-06AD-B569-8F8189912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379235" y="1640095"/>
                <a:ext cx="562188" cy="562188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1B883C2-AA42-3CBD-64AA-AED43FF7D273}"/>
                  </a:ext>
                </a:extLst>
              </p:cNvPr>
              <p:cNvSpPr txBox="1"/>
              <p:nvPr/>
            </p:nvSpPr>
            <p:spPr>
              <a:xfrm>
                <a:off x="3941423" y="1658404"/>
                <a:ext cx="60944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4713135-43EC-8E88-F6FC-490808774D63}"/>
                </a:ext>
              </a:extLst>
            </p:cNvPr>
            <p:cNvSpPr txBox="1"/>
            <p:nvPr/>
          </p:nvSpPr>
          <p:spPr>
            <a:xfrm>
              <a:off x="3941423" y="1640095"/>
              <a:ext cx="5146955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latin typeface="Montserrat"/>
                  <a:cs typeface="Segoe UI"/>
                </a:rPr>
                <a:t>At COBIS, we</a:t>
              </a:r>
              <a:r>
                <a:rPr lang="en-GB">
                  <a:latin typeface="Montserrat"/>
                  <a:ea typeface="+mn-lt"/>
                  <a:cs typeface="Segoe UI"/>
                </a:rPr>
                <a:t> have a dedicated </a:t>
              </a:r>
              <a:r>
                <a:rPr lang="en-GB">
                  <a:latin typeface="Montserrat"/>
                  <a:cs typeface="Segoe UI"/>
                </a:rPr>
                <a:t>Safeguarding </a:t>
              </a:r>
              <a:r>
                <a:rPr lang="en-GB">
                  <a:latin typeface="Montserrat"/>
                  <a:ea typeface="+mn-lt"/>
                  <a:cs typeface="Segoe UI"/>
                </a:rPr>
                <a:t>Officer who </a:t>
              </a:r>
              <a:r>
                <a:rPr lang="en-GB">
                  <a:latin typeface="Montserrat"/>
                  <a:cs typeface="Segoe UI"/>
                </a:rPr>
                <a:t>is on hand to support</a:t>
              </a:r>
              <a:r>
                <a:rPr lang="en-GB">
                  <a:latin typeface="Montserrat"/>
                  <a:ea typeface="+mn-lt"/>
                  <a:cs typeface="Segoe UI"/>
                </a:rPr>
                <a:t> and regular Safeguarding updates to keep you up to date with Safeguarding regulations. </a:t>
              </a:r>
              <a:endParaRPr lang="en-US">
                <a:latin typeface="Montserrat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79E7917-7BC8-F21A-1ED8-85AF8DA59878}"/>
              </a:ext>
            </a:extLst>
          </p:cNvPr>
          <p:cNvGrpSpPr/>
          <p:nvPr/>
        </p:nvGrpSpPr>
        <p:grpSpPr>
          <a:xfrm>
            <a:off x="266089" y="3966674"/>
            <a:ext cx="7694149" cy="923330"/>
            <a:chOff x="3379235" y="1640095"/>
            <a:chExt cx="6656664" cy="92333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4C3E23C-FE58-A8B5-6EC7-B8ADD5EB620D}"/>
                </a:ext>
              </a:extLst>
            </p:cNvPr>
            <p:cNvGrpSpPr/>
            <p:nvPr/>
          </p:nvGrpSpPr>
          <p:grpSpPr>
            <a:xfrm>
              <a:off x="3379235" y="1640095"/>
              <a:ext cx="6656664" cy="562188"/>
              <a:chOff x="3379235" y="1640095"/>
              <a:chExt cx="6656664" cy="562188"/>
            </a:xfrm>
          </p:grpSpPr>
          <p:pic>
            <p:nvPicPr>
              <p:cNvPr id="34" name="Graphic 33" descr="Arrow Right with solid fill">
                <a:extLst>
                  <a:ext uri="{FF2B5EF4-FFF2-40B4-BE49-F238E27FC236}">
                    <a16:creationId xmlns:a16="http://schemas.microsoft.com/office/drawing/2014/main" id="{91F4F02C-4A6B-9AF0-3EE2-BF414FABC4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379235" y="1640095"/>
                <a:ext cx="562188" cy="562188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C301B0D-64FF-5CDC-B986-AC4E347C9A86}"/>
                  </a:ext>
                </a:extLst>
              </p:cNvPr>
              <p:cNvSpPr txBox="1"/>
              <p:nvPr/>
            </p:nvSpPr>
            <p:spPr>
              <a:xfrm>
                <a:off x="3941423" y="1658404"/>
                <a:ext cx="60944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B0161A-F5FE-643C-B532-07E6E7A0C219}"/>
                </a:ext>
              </a:extLst>
            </p:cNvPr>
            <p:cNvSpPr txBox="1"/>
            <p:nvPr/>
          </p:nvSpPr>
          <p:spPr>
            <a:xfrm>
              <a:off x="3941423" y="1640095"/>
              <a:ext cx="514695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latin typeface="Montserrat"/>
                  <a:cs typeface="Arial"/>
                </a:rPr>
                <a:t>Complete safer recruitment training and certification and utilise COBIS Global Jobs for school recruitment.</a:t>
              </a:r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4609715-4333-C147-1BD6-D3487CF1B7E9}"/>
              </a:ext>
            </a:extLst>
          </p:cNvPr>
          <p:cNvGrpSpPr/>
          <p:nvPr/>
        </p:nvGrpSpPr>
        <p:grpSpPr>
          <a:xfrm>
            <a:off x="5074684" y="4806643"/>
            <a:ext cx="7694149" cy="1555447"/>
            <a:chOff x="3379235" y="1561976"/>
            <a:chExt cx="6656664" cy="155544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0D7F877-D4A1-3C20-1CB7-F87F17FB845E}"/>
                </a:ext>
              </a:extLst>
            </p:cNvPr>
            <p:cNvGrpSpPr/>
            <p:nvPr/>
          </p:nvGrpSpPr>
          <p:grpSpPr>
            <a:xfrm>
              <a:off x="3379235" y="1561976"/>
              <a:ext cx="6656664" cy="562188"/>
              <a:chOff x="3379235" y="1561976"/>
              <a:chExt cx="6656664" cy="562188"/>
            </a:xfrm>
          </p:grpSpPr>
          <p:pic>
            <p:nvPicPr>
              <p:cNvPr id="39" name="Graphic 38" descr="Arrow Right with solid fill">
                <a:extLst>
                  <a:ext uri="{FF2B5EF4-FFF2-40B4-BE49-F238E27FC236}">
                    <a16:creationId xmlns:a16="http://schemas.microsoft.com/office/drawing/2014/main" id="{7754D599-378C-A238-519E-56526A693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379235" y="1561976"/>
                <a:ext cx="562188" cy="562188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DA367FA-09BC-64E3-077D-08D13BEF44C0}"/>
                  </a:ext>
                </a:extLst>
              </p:cNvPr>
              <p:cNvSpPr txBox="1"/>
              <p:nvPr/>
            </p:nvSpPr>
            <p:spPr>
              <a:xfrm>
                <a:off x="3941423" y="1658404"/>
                <a:ext cx="60944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093033-9EAC-7A75-32E1-0634D486F778}"/>
                </a:ext>
              </a:extLst>
            </p:cNvPr>
            <p:cNvSpPr txBox="1"/>
            <p:nvPr/>
          </p:nvSpPr>
          <p:spPr>
            <a:xfrm>
              <a:off x="3941423" y="1640095"/>
              <a:ext cx="5146955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GB" b="1">
                  <a:latin typeface="Montserrat"/>
                </a:rPr>
                <a:t>The Safeguarding Alliance: </a:t>
              </a:r>
              <a:r>
                <a:rPr lang="en-GB">
                  <a:latin typeface="Montserrat"/>
                </a:rPr>
                <a:t>This includes training, audits, templates, safeguarding helpline and resources to help Designated Safeguarding Leads (DSLs) and school leaders ensure robust safeguarding practices.</a:t>
              </a:r>
              <a:endParaRPr lang="en-GB">
                <a:solidFill>
                  <a:srgbClr val="000000"/>
                </a:solidFill>
                <a:latin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075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ABBD7-02A5-4732-E496-C1E840B3D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6793-F9AF-9D01-CA06-BA4B9DFB4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76" y="128174"/>
            <a:ext cx="7284925" cy="729227"/>
          </a:xfrm>
        </p:spPr>
        <p:txBody>
          <a:bodyPr/>
          <a:lstStyle/>
          <a:p>
            <a:r>
              <a:rPr lang="en-GB" sz="3600">
                <a:latin typeface="Montserrat"/>
                <a:cs typeface="Arial"/>
              </a:rPr>
              <a:t>COBIS Supporting</a:t>
            </a:r>
            <a:br>
              <a:rPr lang="en-GB" sz="3600">
                <a:latin typeface="Montserrat"/>
                <a:cs typeface="Arial"/>
              </a:rPr>
            </a:br>
            <a:r>
              <a:rPr lang="en-GB" sz="3600">
                <a:latin typeface="Montserrat"/>
                <a:cs typeface="Arial"/>
              </a:rPr>
              <a:t>Associate Network </a:t>
            </a:r>
            <a:endParaRPr lang="en-GB" sz="360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8DD76E-3FB6-D0CE-2CA8-9E4D2D398E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CB0D79-39FC-DD0D-122E-7BA26E3816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FC1E6D-1E51-0B17-FDC3-821044E3A3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4666" y="3125335"/>
            <a:ext cx="6697614" cy="325465"/>
          </a:xfrm>
        </p:spPr>
        <p:txBody>
          <a:bodyPr vert="horz" lIns="0" tIns="0" rIns="0" bIns="0" numCol="1" spcCol="18000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Montserrat"/>
              </a:rPr>
              <a:t>We recommend you consider our Supporting Associates when you're looking for new products and services for your school. A directory of all Supporting Associates is on our website</a:t>
            </a:r>
            <a:r>
              <a:rPr lang="en-GB" sz="2400" dirty="0">
                <a:latin typeface="Montserrat"/>
              </a:rPr>
              <a:t>.</a:t>
            </a:r>
            <a:endParaRPr lang="en-US" sz="2400" dirty="0"/>
          </a:p>
          <a:p>
            <a:endParaRPr lang="en-GB" sz="2000" dirty="0"/>
          </a:p>
          <a:p>
            <a:endParaRPr lang="en-GB" sz="2000" dirty="0"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9E966-A1E9-B4B1-83D5-B82687969CC4}"/>
              </a:ext>
            </a:extLst>
          </p:cNvPr>
          <p:cNvSpPr txBox="1"/>
          <p:nvPr/>
        </p:nvSpPr>
        <p:spPr>
          <a:xfrm>
            <a:off x="114666" y="5345515"/>
            <a:ext cx="624067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800" b="1" u="sng">
                <a:latin typeface="Montserrat"/>
                <a:hlinkClick r:id="rId3"/>
              </a:rPr>
              <a:t>Check out more information about COBIS </a:t>
            </a:r>
            <a:r>
              <a:rPr lang="en-GB" b="1" u="sng">
                <a:latin typeface="Montserrat"/>
                <a:ea typeface="+mn-lt"/>
                <a:cs typeface="+mn-lt"/>
                <a:hlinkClick r:id="rId3"/>
              </a:rPr>
              <a:t>Supporting Associates</a:t>
            </a:r>
            <a:endParaRPr lang="en-GB" sz="1800" b="1" u="sng">
              <a:latin typeface="Montserra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FC3274-C74A-B99C-47A3-7CC44BBBBB47}"/>
              </a:ext>
            </a:extLst>
          </p:cNvPr>
          <p:cNvSpPr txBox="1"/>
          <p:nvPr/>
        </p:nvSpPr>
        <p:spPr>
          <a:xfrm>
            <a:off x="13534" y="1507921"/>
            <a:ext cx="6534385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  <a:latin typeface="Montserrat"/>
              </a:rPr>
              <a:t>COBIS Supporting Associates include a wide range of educational companies and consultants which provide services to international schools.</a:t>
            </a:r>
            <a:endParaRPr lang="en-US" sz="2200" dirty="0">
              <a:solidFill>
                <a:schemeClr val="accent1"/>
              </a:solidFill>
            </a:endParaRPr>
          </a:p>
        </p:txBody>
      </p:sp>
      <p:pic>
        <p:nvPicPr>
          <p:cNvPr id="21" name="Picture 20" descr="A person sitting at a table with a flame on their head&#10;&#10;AI-generated content may be incorrect.">
            <a:extLst>
              <a:ext uri="{FF2B5EF4-FFF2-40B4-BE49-F238E27FC236}">
                <a16:creationId xmlns:a16="http://schemas.microsoft.com/office/drawing/2014/main" id="{DB32ECD3-DB4D-3B84-001C-3E20F42E23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148" r="15949" b="-137"/>
          <a:stretch>
            <a:fillRect/>
          </a:stretch>
        </p:blipFill>
        <p:spPr>
          <a:xfrm>
            <a:off x="6547919" y="0"/>
            <a:ext cx="5639819" cy="68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AA4F-FC72-B6A0-7AFD-5C641875F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250B6-F1F0-CE52-4DA6-934CB5FBD0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z="2000" smtClean="0"/>
              <a:pPr/>
              <a:t>15</a:t>
            </a:fld>
            <a:endParaRPr lang="en-GB" sz="20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8F3FEED-8712-3D15-3C49-3D890F10458F}"/>
              </a:ext>
            </a:extLst>
          </p:cNvPr>
          <p:cNvSpPr txBox="1">
            <a:spLocks/>
          </p:cNvSpPr>
          <p:nvPr/>
        </p:nvSpPr>
        <p:spPr>
          <a:xfrm>
            <a:off x="153634" y="3064386"/>
            <a:ext cx="7194383" cy="7292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Montserrat" panose="00000500000000000000" pitchFamily="2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2"/>
                </a:solidFill>
                <a:latin typeface="Montserrat"/>
                <a:cs typeface="Arial"/>
              </a:rPr>
              <a:t>Follow COBIS on social media for the latest news, webinars, training opportunities, and updates from across the COBIS network. COBIS can also share social media posts on behalf of schools.  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493B14-2AC6-1A50-671E-0F394F57A384}"/>
              </a:ext>
            </a:extLst>
          </p:cNvPr>
          <p:cNvSpPr txBox="1"/>
          <p:nvPr/>
        </p:nvSpPr>
        <p:spPr>
          <a:xfrm>
            <a:off x="108128" y="4370103"/>
            <a:ext cx="741874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  <a:ea typeface="+mn-lt"/>
                <a:cs typeface="+mn-lt"/>
              </a:rPr>
              <a:t>Access COBIS Members' Area, for a comprehensive suite of tools and resources designed to support your school community.</a:t>
            </a:r>
            <a:endParaRPr lang="en-US" dirty="0">
              <a:latin typeface="Montserra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274BFB-BD1F-4B7F-30DD-40DC1026DE00}"/>
              </a:ext>
            </a:extLst>
          </p:cNvPr>
          <p:cNvSpPr txBox="1"/>
          <p:nvPr/>
        </p:nvSpPr>
        <p:spPr>
          <a:xfrm>
            <a:off x="108128" y="5406085"/>
            <a:ext cx="72853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  <a:ea typeface="+mn-lt"/>
                <a:cs typeface="+mn-lt"/>
              </a:rPr>
              <a:t>Contribute to COBIS research, global analysis projects, and governmental lobbying efforts.</a:t>
            </a:r>
            <a:endParaRPr lang="en-US" dirty="0">
              <a:latin typeface="Mont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75229-1D29-88DD-CAC7-BEA3F29B03E0}"/>
              </a:ext>
            </a:extLst>
          </p:cNvPr>
          <p:cNvSpPr txBox="1"/>
          <p:nvPr/>
        </p:nvSpPr>
        <p:spPr>
          <a:xfrm>
            <a:off x="108128" y="986031"/>
            <a:ext cx="77840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>
                <a:latin typeface="Montserrat"/>
                <a:cs typeface="Arial"/>
              </a:rPr>
              <a:t>Write blogs for the COBIS website</a:t>
            </a:r>
            <a:br>
              <a:rPr lang="en-GB" b="0" dirty="0">
                <a:latin typeface="Montserrat"/>
                <a:cs typeface="Arial"/>
              </a:rPr>
            </a:br>
            <a:endParaRPr lang="en-GB" b="0" dirty="0">
              <a:latin typeface="Montserrat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  <a:cs typeface="Arial"/>
              </a:rPr>
              <a:t>R</a:t>
            </a:r>
            <a:r>
              <a:rPr lang="en-GB" b="0" dirty="0">
                <a:latin typeface="Montserrat"/>
                <a:cs typeface="Arial"/>
              </a:rPr>
              <a:t>epresent your school at national and international conferences. Speaker opportunities available.</a:t>
            </a:r>
            <a:endParaRPr lang="en-US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8B4C82-BA80-EC46-7E93-7EA2E0A7FBE1}"/>
              </a:ext>
            </a:extLst>
          </p:cNvPr>
          <p:cNvSpPr txBox="1"/>
          <p:nvPr/>
        </p:nvSpPr>
        <p:spPr>
          <a:xfrm>
            <a:off x="108128" y="2233306"/>
            <a:ext cx="698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2"/>
                </a:solidFill>
                <a:latin typeface="Montserrat"/>
                <a:cs typeface="Arial"/>
              </a:rPr>
              <a:t>Host COBIS webinars to share insights and expertise on relevant topics.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F963E0-6AEA-69A3-1C90-D25D248D9886}"/>
              </a:ext>
            </a:extLst>
          </p:cNvPr>
          <p:cNvSpPr txBox="1"/>
          <p:nvPr/>
        </p:nvSpPr>
        <p:spPr>
          <a:xfrm>
            <a:off x="41452" y="77517"/>
            <a:ext cx="75090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Montserrat" panose="00000500000000000000" pitchFamily="2" charset="0"/>
              </a:rPr>
              <a:t>How Can COBIS Members Get Involved and Share Their Stories?</a:t>
            </a:r>
          </a:p>
        </p:txBody>
      </p:sp>
      <p:pic>
        <p:nvPicPr>
          <p:cNvPr id="25" name="Picture Placeholder 24" descr="A person sitting at a desk with different flags&#10;&#10;AI-generated content may be incorrect.">
            <a:extLst>
              <a:ext uri="{FF2B5EF4-FFF2-40B4-BE49-F238E27FC236}">
                <a16:creationId xmlns:a16="http://schemas.microsoft.com/office/drawing/2014/main" id="{F63D2E5E-EB52-0833-68EC-7FAC961337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" b="583"/>
          <a:stretch>
            <a:fillRect/>
          </a:stretch>
        </p:blipFill>
        <p:spPr>
          <a:xfrm>
            <a:off x="7550150" y="0"/>
            <a:ext cx="4625975" cy="6858000"/>
          </a:xfrm>
        </p:spPr>
      </p:pic>
    </p:spTree>
    <p:extLst>
      <p:ext uri="{BB962C8B-B14F-4D97-AF65-F5344CB8AC3E}">
        <p14:creationId xmlns:p14="http://schemas.microsoft.com/office/powerpoint/2010/main" val="289238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  <p:bldP spid="9" grpId="0"/>
      <p:bldP spid="3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25DE1C7-F425-C014-531D-A8C705AFA5DB}"/>
              </a:ext>
            </a:extLst>
          </p:cNvPr>
          <p:cNvSpPr>
            <a:spLocks noGrp="1"/>
          </p:cNvSpPr>
          <p:nvPr/>
        </p:nvSpPr>
        <p:spPr>
          <a:xfrm>
            <a:off x="10531292" y="6210210"/>
            <a:ext cx="1111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Montserrat" panose="00000500000000000000" pitchFamily="2" charset="0"/>
              </a:rPr>
              <a:t>cobis.org.uk</a:t>
            </a:r>
          </a:p>
        </p:txBody>
      </p:sp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0856905-D8E9-D794-54CD-5A7A934C2873}"/>
              </a:ext>
            </a:extLst>
          </p:cNvPr>
          <p:cNvSpPr>
            <a:spLocks noGrp="1"/>
          </p:cNvSpPr>
          <p:nvPr/>
        </p:nvSpPr>
        <p:spPr>
          <a:xfrm>
            <a:off x="7686939" y="4785222"/>
            <a:ext cx="3094870" cy="2335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9" name="TextBox 52">
            <a:extLst>
              <a:ext uri="{FF2B5EF4-FFF2-40B4-BE49-F238E27FC236}">
                <a16:creationId xmlns:a16="http://schemas.microsoft.com/office/drawing/2014/main" id="{AA0A81B7-CD02-C3B4-58A2-95D2BFB413F3}"/>
              </a:ext>
            </a:extLst>
          </p:cNvPr>
          <p:cNvSpPr txBox="1"/>
          <p:nvPr/>
        </p:nvSpPr>
        <p:spPr>
          <a:xfrm>
            <a:off x="214325" y="1179290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Box 53">
            <a:extLst>
              <a:ext uri="{FF2B5EF4-FFF2-40B4-BE49-F238E27FC236}">
                <a16:creationId xmlns:a16="http://schemas.microsoft.com/office/drawing/2014/main" id="{9756CE02-0345-9C42-0692-C98E1814FE71}"/>
              </a:ext>
            </a:extLst>
          </p:cNvPr>
          <p:cNvSpPr txBox="1"/>
          <p:nvPr/>
        </p:nvSpPr>
        <p:spPr>
          <a:xfrm>
            <a:off x="3937966" y="1179289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Box 54">
            <a:extLst>
              <a:ext uri="{FF2B5EF4-FFF2-40B4-BE49-F238E27FC236}">
                <a16:creationId xmlns:a16="http://schemas.microsoft.com/office/drawing/2014/main" id="{A823DB2B-1EB0-43E5-07D6-537E8EFDA132}"/>
              </a:ext>
            </a:extLst>
          </p:cNvPr>
          <p:cNvSpPr txBox="1"/>
          <p:nvPr/>
        </p:nvSpPr>
        <p:spPr>
          <a:xfrm>
            <a:off x="7686939" y="1174609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39254370-AEC8-49CC-5CDB-064C27828E2F}"/>
              </a:ext>
            </a:extLst>
          </p:cNvPr>
          <p:cNvSpPr txBox="1"/>
          <p:nvPr/>
        </p:nvSpPr>
        <p:spPr>
          <a:xfrm>
            <a:off x="7756383" y="3232408"/>
            <a:ext cx="353060" cy="476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5400">
              <a:solidFill>
                <a:schemeClr val="tx1">
                  <a:alpha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2294BC-B149-6B3A-FAA0-8E2E20B724F6}"/>
              </a:ext>
            </a:extLst>
          </p:cNvPr>
          <p:cNvSpPr/>
          <p:nvPr/>
        </p:nvSpPr>
        <p:spPr>
          <a:xfrm>
            <a:off x="292231" y="6070862"/>
            <a:ext cx="1508289" cy="6504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child holding a magnifying glass over his eye">
            <a:extLst>
              <a:ext uri="{FF2B5EF4-FFF2-40B4-BE49-F238E27FC236}">
                <a16:creationId xmlns:a16="http://schemas.microsoft.com/office/drawing/2014/main" id="{C589691D-717E-5288-36AD-53E029A87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r="4675"/>
          <a:stretch>
            <a:fillRect/>
          </a:stretch>
        </p:blipFill>
        <p:spPr>
          <a:xfrm>
            <a:off x="7900975" y="0"/>
            <a:ext cx="4291025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A44652-21D6-D205-BD61-D8BA4A7EBB65}"/>
              </a:ext>
            </a:extLst>
          </p:cNvPr>
          <p:cNvSpPr txBox="1"/>
          <p:nvPr/>
        </p:nvSpPr>
        <p:spPr>
          <a:xfrm>
            <a:off x="1065719" y="-28817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>
                <a:solidFill>
                  <a:schemeClr val="bg1"/>
                </a:solidFill>
                <a:latin typeface="Montserrat" panose="00000500000000000000" pitchFamily="2" charset="0"/>
              </a:rPr>
              <a:t>Hear From Our Schools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526339-EDB2-F6E4-CF05-BE44A31F5997}"/>
              </a:ext>
            </a:extLst>
          </p:cNvPr>
          <p:cNvSpPr txBox="1"/>
          <p:nvPr/>
        </p:nvSpPr>
        <p:spPr>
          <a:xfrm>
            <a:off x="101999" y="1428728"/>
            <a:ext cx="7726680" cy="150810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Montserrat"/>
              </a:rPr>
              <a:t>"COBIS membership gives us opportunities for myself and for my staff and students that we really relish, and it gives us something we just would not have had otherwise."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latin typeface="Montserrat"/>
              </a:rPr>
              <a:t>Kyoto International School, Accredited Member (WASC)</a:t>
            </a:r>
          </a:p>
          <a:p>
            <a:pPr algn="ctr"/>
            <a:endParaRPr lang="en-GB" sz="2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7B6A2C-6CC9-AF51-83BC-6BEDD97C1996}"/>
              </a:ext>
            </a:extLst>
          </p:cNvPr>
          <p:cNvSpPr txBox="1"/>
          <p:nvPr/>
        </p:nvSpPr>
        <p:spPr>
          <a:xfrm>
            <a:off x="889966" y="538986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FFFFFF"/>
                </a:solidFill>
                <a:latin typeface="Montserrat"/>
                <a:hlinkClick r:id="rId3"/>
              </a:rPr>
              <a:t>Get in touch and tell us why COBIS is important to your school community</a:t>
            </a:r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468DF-C02F-2148-8462-633B26B03467}"/>
              </a:ext>
            </a:extLst>
          </p:cNvPr>
          <p:cNvSpPr txBox="1"/>
          <p:nvPr/>
        </p:nvSpPr>
        <p:spPr>
          <a:xfrm>
            <a:off x="144138" y="3424683"/>
            <a:ext cx="7719331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800" dirty="0">
                <a:solidFill>
                  <a:schemeClr val="bg1"/>
                </a:solidFill>
                <a:effectLst/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"</a:t>
            </a:r>
            <a:r>
              <a:rPr lang="en-GB" sz="1800" dirty="0">
                <a:solidFill>
                  <a:schemeClr val="bg1"/>
                </a:solidFill>
                <a:effectLst/>
                <a:latin typeface="Montserrat"/>
                <a:ea typeface="Aptos" panose="020B0004020202020204" pitchFamily="34" charset="0"/>
                <a:cs typeface="Aptos" panose="020B0004020202020204" pitchFamily="34" charset="0"/>
              </a:rPr>
              <a:t>Aside from CPD and Safeguarding support, we’re looking forward to making connections between different schools as well, around the world</a:t>
            </a:r>
            <a:r>
              <a:rPr lang="en-GB" dirty="0">
                <a:solidFill>
                  <a:schemeClr val="bg1"/>
                </a:solidFill>
                <a:latin typeface="Montserrat"/>
                <a:ea typeface="Aptos" panose="020B0004020202020204" pitchFamily="34" charset="0"/>
                <a:cs typeface="Aptos" panose="020B0004020202020204" pitchFamily="34" charset="0"/>
              </a:rPr>
              <a:t>."</a:t>
            </a:r>
            <a:endParaRPr lang="en-GB" sz="1800" dirty="0">
              <a:solidFill>
                <a:schemeClr val="bg1"/>
              </a:solidFill>
              <a:effectLst/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  <a:latin typeface="Montserrat"/>
              </a:rPr>
              <a:t>The King’s School </a:t>
            </a:r>
            <a:r>
              <a:rPr lang="en-GB" b="1" dirty="0" err="1">
                <a:solidFill>
                  <a:schemeClr val="bg1"/>
                </a:solidFill>
                <a:latin typeface="Montserrat"/>
              </a:rPr>
              <a:t>Vattanacville</a:t>
            </a:r>
            <a:r>
              <a:rPr lang="en-GB" b="1" dirty="0">
                <a:solidFill>
                  <a:schemeClr val="bg1"/>
                </a:solidFill>
                <a:latin typeface="Montserrat"/>
              </a:rPr>
              <a:t>, Accredited Member (COBIS)</a:t>
            </a:r>
            <a:endParaRPr lang="en-GB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4321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650E7B1-A85D-CFD6-3A15-CA96AD302483}"/>
              </a:ext>
            </a:extLst>
          </p:cNvPr>
          <p:cNvGrpSpPr/>
          <p:nvPr/>
        </p:nvGrpSpPr>
        <p:grpSpPr>
          <a:xfrm>
            <a:off x="1627728" y="1598448"/>
            <a:ext cx="9265008" cy="4562746"/>
            <a:chOff x="330096" y="919443"/>
            <a:chExt cx="11102435" cy="552521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A582DD4-80B2-310D-9DF9-06F02523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096" y="4435851"/>
              <a:ext cx="1837571" cy="599968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AA331D3-5CB5-5E32-B53A-32A48D5536FD}"/>
                </a:ext>
              </a:extLst>
            </p:cNvPr>
            <p:cNvGrpSpPr/>
            <p:nvPr/>
          </p:nvGrpSpPr>
          <p:grpSpPr>
            <a:xfrm>
              <a:off x="431370" y="1132725"/>
              <a:ext cx="10753531" cy="4870736"/>
              <a:chOff x="431370" y="1132725"/>
              <a:chExt cx="10753531" cy="487073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4E5D93A-14F0-228C-7E34-A5CB87DDC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1370" y="2400429"/>
                <a:ext cx="1496947" cy="1036543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67F98E5-0943-9910-8933-B453D915F3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21581" y="2915441"/>
                <a:ext cx="1992289" cy="899646"/>
              </a:xfrm>
              <a:prstGeom prst="rect">
                <a:avLst/>
              </a:prstGeom>
            </p:spPr>
          </p:pic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BC4CBDD3-EA0C-CC43-9A28-9ACDE99B0A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6671" y="3312121"/>
                <a:ext cx="2074270" cy="2074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FAF7962-B47D-806D-133E-60CE92A17F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3705" y="4638329"/>
                <a:ext cx="2359506" cy="136513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4E066CA-C27E-9A49-9372-A0BF79F05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29558" y="4512882"/>
                <a:ext cx="1298122" cy="123003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E417A18-21EB-EA64-876D-B1B5AE5114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20945" y="3777697"/>
                <a:ext cx="1717229" cy="1717229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15138A4-1451-6DBE-CB2D-54E5A796F6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26545" y="1319731"/>
                <a:ext cx="1857732" cy="1125898"/>
              </a:xfrm>
              <a:prstGeom prst="rect">
                <a:avLst/>
              </a:prstGeom>
            </p:spPr>
          </p:pic>
          <p:pic>
            <p:nvPicPr>
              <p:cNvPr id="13" name="Picture 12" descr="A purple square with white text&#10;&#10;Description automatically generated">
                <a:extLst>
                  <a:ext uri="{FF2B5EF4-FFF2-40B4-BE49-F238E27FC236}">
                    <a16:creationId xmlns:a16="http://schemas.microsoft.com/office/drawing/2014/main" id="{7A20F03B-513E-177A-BACD-8EE7797AB8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67671" y="2618613"/>
                <a:ext cx="1717230" cy="1678782"/>
              </a:xfrm>
              <a:prstGeom prst="rect">
                <a:avLst/>
              </a:prstGeom>
            </p:spPr>
          </p:pic>
          <p:pic>
            <p:nvPicPr>
              <p:cNvPr id="14" name="Picture 13" descr="A black letter on a white background&#10;&#10;Description automatically generated">
                <a:extLst>
                  <a:ext uri="{FF2B5EF4-FFF2-40B4-BE49-F238E27FC236}">
                    <a16:creationId xmlns:a16="http://schemas.microsoft.com/office/drawing/2014/main" id="{B2E81EF8-023A-4E0E-EA91-780312787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82079" y="2940278"/>
                <a:ext cx="1879092" cy="74368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5" name="Picture 14" descr="A blue and yellow logo&#10;&#10;Description automatically generated">
                <a:extLst>
                  <a:ext uri="{FF2B5EF4-FFF2-40B4-BE49-F238E27FC236}">
                    <a16:creationId xmlns:a16="http://schemas.microsoft.com/office/drawing/2014/main" id="{37446E34-B38B-A329-B09C-E0037DB07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390739" y="1132725"/>
                <a:ext cx="2557820" cy="899647"/>
              </a:xfrm>
              <a:prstGeom prst="rect">
                <a:avLst/>
              </a:prstGeom>
            </p:spPr>
          </p:pic>
        </p:grpSp>
        <p:pic>
          <p:nvPicPr>
            <p:cNvPr id="16" name="Picture 15" descr="A close-up of a sign&#10;&#10;Description automatically generated">
              <a:extLst>
                <a:ext uri="{FF2B5EF4-FFF2-40B4-BE49-F238E27FC236}">
                  <a16:creationId xmlns:a16="http://schemas.microsoft.com/office/drawing/2014/main" id="{E6ED6404-42B9-7EA4-0BCB-C7D842D57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769844" y="919443"/>
              <a:ext cx="2662687" cy="1233579"/>
            </a:xfrm>
            <a:prstGeom prst="rect">
              <a:avLst/>
            </a:prstGeom>
          </p:spPr>
        </p:pic>
        <p:pic>
          <p:nvPicPr>
            <p:cNvPr id="17" name="Picture 16" descr="A close-up of a logo&#10;&#10;Description automatically generated">
              <a:extLst>
                <a:ext uri="{FF2B5EF4-FFF2-40B4-BE49-F238E27FC236}">
                  <a16:creationId xmlns:a16="http://schemas.microsoft.com/office/drawing/2014/main" id="{43E3AE81-A796-90B7-76A3-61A4BB284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53044" y="1028766"/>
              <a:ext cx="2559709" cy="92482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776AE30-1D3E-3EF8-ABE2-7B768701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4749" y="5562263"/>
              <a:ext cx="2100943" cy="8823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16CE033E-3730-4254-0E60-B0CDA503D3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668000" y="6242856"/>
            <a:ext cx="1111487" cy="365125"/>
          </a:xfrm>
        </p:spPr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11412B-55B0-216C-2A13-DC7DEDF2CB25}"/>
              </a:ext>
            </a:extLst>
          </p:cNvPr>
          <p:cNvSpPr txBox="1"/>
          <p:nvPr/>
        </p:nvSpPr>
        <p:spPr>
          <a:xfrm>
            <a:off x="165756" y="21900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>
                <a:latin typeface="Montserrat"/>
                <a:cs typeface="Arial"/>
              </a:rPr>
              <a:t>COBIS Partners</a:t>
            </a:r>
            <a:endParaRPr lang="en-GB" sz="3600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5ABB03-D8EA-4D26-7E09-F6AFE678E43C}"/>
              </a:ext>
            </a:extLst>
          </p:cNvPr>
          <p:cNvSpPr txBox="1"/>
          <p:nvPr/>
        </p:nvSpPr>
        <p:spPr>
          <a:xfrm>
            <a:off x="65187" y="810174"/>
            <a:ext cx="12126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chemeClr val="accent1"/>
                </a:solidFill>
                <a:latin typeface="Montserrat"/>
                <a:cs typeface="Segoe UI"/>
              </a:rPr>
              <a:t>COBIS partners with a number of organisations dedicated to developing British education, safeguarding, higher education, sustainability and more. </a:t>
            </a:r>
            <a:endParaRPr lang="en-US" sz="1800">
              <a:solidFill>
                <a:schemeClr val="accent1"/>
              </a:solidFill>
              <a:latin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C4EBB7-6DAC-6EB2-793E-83B04E1292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22326" r="5972" b="23953"/>
          <a:stretch>
            <a:fillRect/>
          </a:stretch>
        </p:blipFill>
        <p:spPr>
          <a:xfrm>
            <a:off x="237081" y="1788322"/>
            <a:ext cx="1511618" cy="9297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DB27A2-48B9-6F35-69E5-9653D692FE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80" y="5851878"/>
            <a:ext cx="1730983" cy="7819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A753C4-477A-3F4C-D2E5-6663E4181FDF}"/>
              </a:ext>
            </a:extLst>
          </p:cNvPr>
          <p:cNvSpPr/>
          <p:nvPr/>
        </p:nvSpPr>
        <p:spPr>
          <a:xfrm>
            <a:off x="4869480" y="5287273"/>
            <a:ext cx="1837520" cy="1127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81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A815C13-A982-4EB4-BEBF-9BD05F3AA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349" y="653359"/>
            <a:ext cx="4966593" cy="146760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sz="2400" b="1">
                <a:latin typeface="Montserrat"/>
              </a:rPr>
              <a:t>If you have any questions, please contact the COBIS Director of Membership and Engagement, </a:t>
            </a:r>
            <a:r>
              <a:rPr lang="en-GB" sz="2400" b="1">
                <a:latin typeface="Montserrat"/>
                <a:hlinkClick r:id="rId3"/>
              </a:rPr>
              <a:t>Natalie Williams</a:t>
            </a:r>
            <a:r>
              <a:rPr lang="en-GB" sz="2400" b="1">
                <a:latin typeface="Montserrat"/>
              </a:rPr>
              <a:t>:  </a:t>
            </a:r>
            <a:r>
              <a:rPr lang="en-GB" sz="2400" b="1">
                <a:latin typeface="Montserrat"/>
                <a:hlinkClick r:id="rId4"/>
              </a:rPr>
              <a:t>natalie.williams@cobis.org.uk</a:t>
            </a:r>
            <a:endParaRPr lang="en-GB" sz="2400" b="1">
              <a:latin typeface="Montserrat"/>
            </a:endParaRPr>
          </a:p>
          <a:p>
            <a:endParaRPr lang="en-GB">
              <a:latin typeface="Montserrat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GB" sz="2400" b="1">
                <a:latin typeface="Montserrat" panose="00000500000000000000" pitchFamily="2" charset="0"/>
              </a:rPr>
              <a:t>Or visit our website </a:t>
            </a:r>
          </a:p>
          <a:p>
            <a:pPr>
              <a:spcBef>
                <a:spcPts val="600"/>
              </a:spcBef>
            </a:pPr>
            <a:r>
              <a:rPr lang="en-GB" sz="2400" b="1">
                <a:latin typeface="Montserrat"/>
                <a:hlinkClick r:id="rId5"/>
              </a:rPr>
              <a:t>www.cobis.org.uk</a:t>
            </a:r>
            <a:endParaRPr lang="en-GB" sz="2400" b="1">
              <a:latin typeface="Montserrat" panose="00000500000000000000" pitchFamily="2" charset="0"/>
              <a:hlinkClick r:id="rId5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F3119F-650A-45AC-8147-35B354EA6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86" y="132045"/>
            <a:ext cx="4416049" cy="665997"/>
          </a:xfrm>
        </p:spPr>
        <p:txBody>
          <a:bodyPr/>
          <a:lstStyle/>
          <a:p>
            <a:r>
              <a:rPr lang="en-GB"/>
              <a:t>Thank You!</a:t>
            </a:r>
          </a:p>
        </p:txBody>
      </p:sp>
      <p:pic>
        <p:nvPicPr>
          <p:cNvPr id="10" name="Picture 9" descr="A group of people looking at a globe&#10;&#10;AI-generated content may be incorrect.">
            <a:extLst>
              <a:ext uri="{FF2B5EF4-FFF2-40B4-BE49-F238E27FC236}">
                <a16:creationId xmlns:a16="http://schemas.microsoft.com/office/drawing/2014/main" id="{EE9D1105-6840-11FC-C787-904BAFD0F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2"/>
          <a:stretch>
            <a:fillRect/>
          </a:stretch>
        </p:blipFill>
        <p:spPr>
          <a:xfrm>
            <a:off x="5276193" y="0"/>
            <a:ext cx="756716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53F4D7-1076-BF65-ACD5-21E9C66442EB}"/>
              </a:ext>
            </a:extLst>
          </p:cNvPr>
          <p:cNvSpPr txBox="1"/>
          <p:nvPr/>
        </p:nvSpPr>
        <p:spPr>
          <a:xfrm>
            <a:off x="133659" y="5468594"/>
            <a:ext cx="47445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Montserrat"/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We're Here to Help – Meet the Team</a:t>
            </a:r>
            <a:endParaRPr lang="en-US">
              <a:solidFill>
                <a:schemeClr val="bg1"/>
              </a:solidFill>
              <a:latin typeface="Montserrat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71FD8E-B248-008E-DD3A-BF4A55324F23}"/>
              </a:ext>
            </a:extLst>
          </p:cNvPr>
          <p:cNvGrpSpPr/>
          <p:nvPr/>
        </p:nvGrpSpPr>
        <p:grpSpPr>
          <a:xfrm>
            <a:off x="187244" y="4258820"/>
            <a:ext cx="5086479" cy="1106472"/>
            <a:chOff x="187244" y="4258820"/>
            <a:chExt cx="5086479" cy="1106472"/>
          </a:xfrm>
        </p:grpSpPr>
        <p:pic>
          <p:nvPicPr>
            <p:cNvPr id="5" name="Picture 4" descr="A blue and black square with a black background&#10;&#10;AI-generated content may be incorrect.">
              <a:extLst>
                <a:ext uri="{FF2B5EF4-FFF2-40B4-BE49-F238E27FC236}">
                  <a16:creationId xmlns:a16="http://schemas.microsoft.com/office/drawing/2014/main" id="{03C89B05-6B2B-C86A-17B2-9CE70D156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7244" y="4258820"/>
              <a:ext cx="291056" cy="108934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047AB5A-8D9B-6793-C8D8-0E0299BA97F5}"/>
                </a:ext>
              </a:extLst>
            </p:cNvPr>
            <p:cNvSpPr txBox="1"/>
            <p:nvPr/>
          </p:nvSpPr>
          <p:spPr>
            <a:xfrm>
              <a:off x="490545" y="4262898"/>
              <a:ext cx="474459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>
                  <a:solidFill>
                    <a:schemeClr val="bg1"/>
                  </a:solidFill>
                  <a:latin typeface="Montserrat"/>
                  <a:ea typeface="+mn-lt"/>
                  <a:cs typeface="+mn-lt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</a:t>
              </a:r>
              <a:r>
                <a:rPr lang="en-GB">
                  <a:solidFill>
                    <a:schemeClr val="bg1"/>
                  </a:solidFill>
                  <a:latin typeface="Montserrat"/>
                  <a:ea typeface="+mn-lt"/>
                  <a:cs typeface="+mn-lt"/>
                </a:rPr>
                <a:t> 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E81A6D-4B57-F9F2-E397-4597EE3A1B76}"/>
                </a:ext>
              </a:extLst>
            </p:cNvPr>
            <p:cNvSpPr txBox="1"/>
            <p:nvPr/>
          </p:nvSpPr>
          <p:spPr>
            <a:xfrm>
              <a:off x="529127" y="4629429"/>
              <a:ext cx="474459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>
                  <a:solidFill>
                    <a:schemeClr val="bg1"/>
                  </a:solidFill>
                  <a:latin typeface="Montserrat"/>
                  <a:ea typeface="+mn-lt"/>
                  <a:cs typeface="+mn-lt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Instagram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6D55A5-0681-58D9-9877-F96B5D525E08}"/>
                </a:ext>
              </a:extLst>
            </p:cNvPr>
            <p:cNvSpPr txBox="1"/>
            <p:nvPr/>
          </p:nvSpPr>
          <p:spPr>
            <a:xfrm>
              <a:off x="529126" y="4995960"/>
              <a:ext cx="474459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>
                  <a:solidFill>
                    <a:schemeClr val="bg1"/>
                  </a:solidFill>
                  <a:latin typeface="Montserrat"/>
                  <a:ea typeface="+mn-lt"/>
                  <a:cs typeface="+mn-lt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</a:t>
              </a:r>
              <a:r>
                <a:rPr lang="en-GB">
                  <a:solidFill>
                    <a:schemeClr val="bg1"/>
                  </a:solidFill>
                  <a:latin typeface="Montserrat"/>
                  <a:ea typeface="+mn-lt"/>
                  <a:cs typeface="+mn-lt"/>
                </a:rPr>
                <a:t> 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DA5FB66-E8CA-9034-869A-46A4664D0C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124" y="5968414"/>
            <a:ext cx="1233035" cy="743163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3777E0BB-A595-2CEF-A243-7BDE5D7440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62" y="6006996"/>
            <a:ext cx="942470" cy="66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62242"/>
      </p:ext>
    </p:extLst>
  </p:cSld>
  <p:clrMapOvr>
    <a:masterClrMapping/>
  </p:clrMapOvr>
</p:sld>
</file>

<file path=ppt/theme/theme1.xml><?xml version="1.0" encoding="utf-8"?>
<a:theme xmlns:a="http://schemas.openxmlformats.org/drawingml/2006/main" name="COBIS">
  <a:themeElements>
    <a:clrScheme name="COBIS">
      <a:dk1>
        <a:srgbClr val="232C65"/>
      </a:dk1>
      <a:lt1>
        <a:sysClr val="window" lastClr="FFFFFF"/>
      </a:lt1>
      <a:dk2>
        <a:srgbClr val="232C65"/>
      </a:dk2>
      <a:lt2>
        <a:srgbClr val="EBEBEB"/>
      </a:lt2>
      <a:accent1>
        <a:srgbClr val="232C65"/>
      </a:accent1>
      <a:accent2>
        <a:srgbClr val="FFB901"/>
      </a:accent2>
      <a:accent3>
        <a:srgbClr val="EC2028"/>
      </a:accent3>
      <a:accent4>
        <a:srgbClr val="3A8EF7"/>
      </a:accent4>
      <a:accent5>
        <a:srgbClr val="A8BDC6"/>
      </a:accent5>
      <a:accent6>
        <a:srgbClr val="354951"/>
      </a:accent6>
      <a:hlink>
        <a:srgbClr val="6E91A0"/>
      </a:hlink>
      <a:folHlink>
        <a:srgbClr val="6E91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BIS2.potx" id="{E02F22F9-B2F2-4930-85D1-9D5F29E48946}" vid="{3483B4B3-2F59-4F45-B555-10BC358126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bc1c29-ab63-484e-9404-58e06a146d3a">
      <Terms xmlns="http://schemas.microsoft.com/office/infopath/2007/PartnerControls"/>
    </lcf76f155ced4ddcb4097134ff3c332f>
    <TaxCatchAll xmlns="73663b0a-8a1f-4c54-9eb9-3f82c4af712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0D262BBFB2EF49BCF616C4D31E6097" ma:contentTypeVersion="21" ma:contentTypeDescription="Create a new document." ma:contentTypeScope="" ma:versionID="dd860476fc76b91ee1027cbe3ca0166a">
  <xsd:schema xmlns:xsd="http://www.w3.org/2001/XMLSchema" xmlns:xs="http://www.w3.org/2001/XMLSchema" xmlns:p="http://schemas.microsoft.com/office/2006/metadata/properties" xmlns:ns2="73663b0a-8a1f-4c54-9eb9-3f82c4af7123" xmlns:ns3="f7bc1c29-ab63-484e-9404-58e06a146d3a" targetNamespace="http://schemas.microsoft.com/office/2006/metadata/properties" ma:root="true" ma:fieldsID="e281551931889ca04a99a98b561cc39a" ns2:_="" ns3:_="">
    <xsd:import namespace="73663b0a-8a1f-4c54-9eb9-3f82c4af7123"/>
    <xsd:import namespace="f7bc1c29-ab63-484e-9404-58e06a146d3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663b0a-8a1f-4c54-9eb9-3f82c4af71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7ffa009a-3f73-4e38-986b-7b0d1f81359a}" ma:internalName="TaxCatchAll" ma:showField="CatchAllData" ma:web="73663b0a-8a1f-4c54-9eb9-3f82c4af71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c1c29-ab63-484e-9404-58e06a146d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585e81d7-6b7b-4641-a6dd-0160e19a90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EE6BA5-B214-492B-96C0-68390AAB0FF0}">
  <ds:schemaRefs>
    <ds:schemaRef ds:uri="73663b0a-8a1f-4c54-9eb9-3f82c4af7123"/>
    <ds:schemaRef ds:uri="f7bc1c29-ab63-484e-9404-58e06a146d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797A0CA-E02E-4C20-96C1-054AE92D3F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663b0a-8a1f-4c54-9eb9-3f82c4af7123"/>
    <ds:schemaRef ds:uri="f7bc1c29-ab63-484e-9404-58e06a146d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3E658E-9CE7-4DF2-8758-9F81E36C86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1174</Words>
  <Application>Microsoft Office PowerPoint</Application>
  <PresentationFormat>Widescreen</PresentationFormat>
  <Paragraphs>133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Georgia</vt:lpstr>
      <vt:lpstr>Montserrat</vt:lpstr>
      <vt:lpstr>Wingdings 3</vt:lpstr>
      <vt:lpstr>COBIS</vt:lpstr>
      <vt:lpstr>Your COBIS Membership </vt:lpstr>
      <vt:lpstr>Welcome to COBIS </vt:lpstr>
      <vt:lpstr>COBIS Mission and Vision</vt:lpstr>
      <vt:lpstr>PowerPoint Presentation</vt:lpstr>
      <vt:lpstr>PowerPoint Presentation</vt:lpstr>
      <vt:lpstr>You and Your School Can Access:</vt:lpstr>
      <vt:lpstr>PowerPoint Presentation</vt:lpstr>
      <vt:lpstr>PowerPoint Presentation</vt:lpstr>
      <vt:lpstr>Connect With the COBIS Network</vt:lpstr>
      <vt:lpstr>PowerPoint Presentation</vt:lpstr>
      <vt:lpstr>COBIS School-Led Events</vt:lpstr>
      <vt:lpstr>Safeguarding</vt:lpstr>
      <vt:lpstr>PowerPoint Presentation</vt:lpstr>
      <vt:lpstr>COBIS Supporting Associate Network 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Toby bennett</dc:creator>
  <cp:lastModifiedBy>Andrey Prikazchikov</cp:lastModifiedBy>
  <cp:revision>1</cp:revision>
  <dcterms:created xsi:type="dcterms:W3CDTF">2020-09-08T13:32:46Z</dcterms:created>
  <dcterms:modified xsi:type="dcterms:W3CDTF">2026-09-10T10:49:19Z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0x010100BB0D262BBFB2EF49BCF616C4D31E6097</vt:lpwstr>
  </property>
  <property fmtid="{D5CDD505-2E9C-101B-9397-08002B2CF9AE}" pid="3" name="MediaServiceImageTags">
    <vt:lpwstr/>
  </property>
</Properties>
</file>