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38"/>
  </p:notesMasterIdLst>
  <p:handoutMasterIdLst>
    <p:handoutMasterId r:id="rId39"/>
  </p:handoutMasterIdLst>
  <p:sldIdLst>
    <p:sldId id="256" r:id="rId2"/>
    <p:sldId id="328" r:id="rId3"/>
    <p:sldId id="341" r:id="rId4"/>
    <p:sldId id="271" r:id="rId5"/>
    <p:sldId id="347" r:id="rId6"/>
    <p:sldId id="390" r:id="rId7"/>
    <p:sldId id="403" r:id="rId8"/>
    <p:sldId id="402" r:id="rId9"/>
    <p:sldId id="310" r:id="rId10"/>
    <p:sldId id="344" r:id="rId11"/>
    <p:sldId id="363" r:id="rId12"/>
    <p:sldId id="364" r:id="rId13"/>
    <p:sldId id="361" r:id="rId14"/>
    <p:sldId id="366" r:id="rId15"/>
    <p:sldId id="396" r:id="rId16"/>
    <p:sldId id="321" r:id="rId17"/>
    <p:sldId id="369" r:id="rId18"/>
    <p:sldId id="343" r:id="rId19"/>
    <p:sldId id="372" r:id="rId20"/>
    <p:sldId id="373" r:id="rId21"/>
    <p:sldId id="375" r:id="rId22"/>
    <p:sldId id="370" r:id="rId23"/>
    <p:sldId id="339" r:id="rId24"/>
    <p:sldId id="406" r:id="rId25"/>
    <p:sldId id="394" r:id="rId26"/>
    <p:sldId id="378" r:id="rId27"/>
    <p:sldId id="346" r:id="rId28"/>
    <p:sldId id="307" r:id="rId29"/>
    <p:sldId id="312" r:id="rId30"/>
    <p:sldId id="313" r:id="rId31"/>
    <p:sldId id="385" r:id="rId32"/>
    <p:sldId id="352" r:id="rId33"/>
    <p:sldId id="405" r:id="rId34"/>
    <p:sldId id="349" r:id="rId35"/>
    <p:sldId id="323" r:id="rId36"/>
    <p:sldId id="351" r:id="rId3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799C4-8A42-4568-8348-E6444153C7F0}" v="126" dt="2026-09-09T17:24:45.4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weickert, Tiffany" userId="996b9a23-72a7-4127-9a8c-6dc7779fa13b" providerId="ADAL" clId="{F935C9CE-1526-4BAF-B779-9BF1374A58DE}"/>
    <pc:docChg chg="custSel addSld delSld modSld">
      <pc:chgData name="Schweickert, Tiffany" userId="996b9a23-72a7-4127-9a8c-6dc7779fa13b" providerId="ADAL" clId="{F935C9CE-1526-4BAF-B779-9BF1374A58DE}" dt="2026-09-09T17:24:45.471" v="343" actId="14100"/>
      <pc:docMkLst>
        <pc:docMk/>
      </pc:docMkLst>
      <pc:sldChg chg="modSp mod">
        <pc:chgData name="Schweickert, Tiffany" userId="996b9a23-72a7-4127-9a8c-6dc7779fa13b" providerId="ADAL" clId="{F935C9CE-1526-4BAF-B779-9BF1374A58DE}" dt="2026-09-09T16:58:42.975" v="302" actId="20577"/>
        <pc:sldMkLst>
          <pc:docMk/>
          <pc:sldMk cId="1530378032" sldId="256"/>
        </pc:sldMkLst>
        <pc:spChg chg="mod">
          <ac:chgData name="Schweickert, Tiffany" userId="996b9a23-72a7-4127-9a8c-6dc7779fa13b" providerId="ADAL" clId="{F935C9CE-1526-4BAF-B779-9BF1374A58DE}" dt="2026-09-09T16:58:42.975" v="302" actId="20577"/>
          <ac:spMkLst>
            <pc:docMk/>
            <pc:sldMk cId="1530378032" sldId="256"/>
            <ac:spMk id="5" creationId="{00000000-0000-0000-0000-000000000000}"/>
          </ac:spMkLst>
        </pc:spChg>
      </pc:sldChg>
      <pc:sldChg chg="modSp mod">
        <pc:chgData name="Schweickert, Tiffany" userId="996b9a23-72a7-4127-9a8c-6dc7779fa13b" providerId="ADAL" clId="{F935C9CE-1526-4BAF-B779-9BF1374A58DE}" dt="2026-09-09T16:57:49.948" v="284"/>
        <pc:sldMkLst>
          <pc:docMk/>
          <pc:sldMk cId="846770501" sldId="323"/>
        </pc:sldMkLst>
        <pc:spChg chg="mod">
          <ac:chgData name="Schweickert, Tiffany" userId="996b9a23-72a7-4127-9a8c-6dc7779fa13b" providerId="ADAL" clId="{F935C9CE-1526-4BAF-B779-9BF1374A58DE}" dt="2026-09-09T16:57:49.948" v="284"/>
          <ac:spMkLst>
            <pc:docMk/>
            <pc:sldMk cId="846770501" sldId="323"/>
            <ac:spMk id="2" creationId="{00000000-0000-0000-0000-000000000000}"/>
          </ac:spMkLst>
        </pc:spChg>
      </pc:sldChg>
      <pc:sldChg chg="modSp mod">
        <pc:chgData name="Schweickert, Tiffany" userId="996b9a23-72a7-4127-9a8c-6dc7779fa13b" providerId="ADAL" clId="{F935C9CE-1526-4BAF-B779-9BF1374A58DE}" dt="2026-09-09T17:08:30.917" v="319"/>
        <pc:sldMkLst>
          <pc:docMk/>
          <pc:sldMk cId="1930958782" sldId="339"/>
        </pc:sldMkLst>
        <pc:spChg chg="mod">
          <ac:chgData name="Schweickert, Tiffany" userId="996b9a23-72a7-4127-9a8c-6dc7779fa13b" providerId="ADAL" clId="{F935C9CE-1526-4BAF-B779-9BF1374A58DE}" dt="2026-09-09T17:08:30.917" v="319"/>
          <ac:spMkLst>
            <pc:docMk/>
            <pc:sldMk cId="1930958782" sldId="339"/>
            <ac:spMk id="5" creationId="{5BFCB7BF-C59B-D40B-62A1-0524197AA578}"/>
          </ac:spMkLst>
        </pc:spChg>
      </pc:sldChg>
      <pc:sldChg chg="modSp mod">
        <pc:chgData name="Schweickert, Tiffany" userId="996b9a23-72a7-4127-9a8c-6dc7779fa13b" providerId="ADAL" clId="{F935C9CE-1526-4BAF-B779-9BF1374A58DE}" dt="2026-09-08T20:00:38.570" v="81" actId="20577"/>
        <pc:sldMkLst>
          <pc:docMk/>
          <pc:sldMk cId="979201777" sldId="351"/>
        </pc:sldMkLst>
        <pc:graphicFrameChg chg="modGraphic">
          <ac:chgData name="Schweickert, Tiffany" userId="996b9a23-72a7-4127-9a8c-6dc7779fa13b" providerId="ADAL" clId="{F935C9CE-1526-4BAF-B779-9BF1374A58DE}" dt="2026-09-08T20:00:38.570" v="81" actId="20577"/>
          <ac:graphicFrameMkLst>
            <pc:docMk/>
            <pc:sldMk cId="979201777" sldId="351"/>
            <ac:graphicFrameMk id="8" creationId="{8F275094-A0B6-2E96-3002-52451E0C2629}"/>
          </ac:graphicFrameMkLst>
        </pc:graphicFrameChg>
      </pc:sldChg>
      <pc:sldChg chg="modSp mod">
        <pc:chgData name="Schweickert, Tiffany" userId="996b9a23-72a7-4127-9a8c-6dc7779fa13b" providerId="ADAL" clId="{F935C9CE-1526-4BAF-B779-9BF1374A58DE}" dt="2026-09-09T16:56:39.344" v="280" actId="20577"/>
        <pc:sldMkLst>
          <pc:docMk/>
          <pc:sldMk cId="1067127514" sldId="352"/>
        </pc:sldMkLst>
        <pc:spChg chg="mod">
          <ac:chgData name="Schweickert, Tiffany" userId="996b9a23-72a7-4127-9a8c-6dc7779fa13b" providerId="ADAL" clId="{F935C9CE-1526-4BAF-B779-9BF1374A58DE}" dt="2026-09-09T16:56:39.344" v="280" actId="20577"/>
          <ac:spMkLst>
            <pc:docMk/>
            <pc:sldMk cId="1067127514" sldId="352"/>
            <ac:spMk id="3" creationId="{A3296BDC-9D20-404F-9C46-83210EA7BB82}"/>
          </ac:spMkLst>
        </pc:spChg>
      </pc:sldChg>
      <pc:sldChg chg="modSp mod">
        <pc:chgData name="Schweickert, Tiffany" userId="996b9a23-72a7-4127-9a8c-6dc7779fa13b" providerId="ADAL" clId="{F935C9CE-1526-4BAF-B779-9BF1374A58DE}" dt="2026-09-08T20:12:33.628" v="224" actId="20577"/>
        <pc:sldMkLst>
          <pc:docMk/>
          <pc:sldMk cId="554315770" sldId="363"/>
        </pc:sldMkLst>
        <pc:spChg chg="mod">
          <ac:chgData name="Schweickert, Tiffany" userId="996b9a23-72a7-4127-9a8c-6dc7779fa13b" providerId="ADAL" clId="{F935C9CE-1526-4BAF-B779-9BF1374A58DE}" dt="2026-09-08T20:12:33.628" v="224" actId="20577"/>
          <ac:spMkLst>
            <pc:docMk/>
            <pc:sldMk cId="554315770" sldId="363"/>
            <ac:spMk id="2" creationId="{00000000-0000-0000-0000-000000000000}"/>
          </ac:spMkLst>
        </pc:spChg>
      </pc:sldChg>
      <pc:sldChg chg="modSp mod">
        <pc:chgData name="Schweickert, Tiffany" userId="996b9a23-72a7-4127-9a8c-6dc7779fa13b" providerId="ADAL" clId="{F935C9CE-1526-4BAF-B779-9BF1374A58DE}" dt="2026-09-09T16:54:04.879" v="274"/>
        <pc:sldMkLst>
          <pc:docMk/>
          <pc:sldMk cId="1760740610" sldId="378"/>
        </pc:sldMkLst>
        <pc:spChg chg="mod">
          <ac:chgData name="Schweickert, Tiffany" userId="996b9a23-72a7-4127-9a8c-6dc7779fa13b" providerId="ADAL" clId="{F935C9CE-1526-4BAF-B779-9BF1374A58DE}" dt="2026-09-09T16:54:04.879" v="274"/>
          <ac:spMkLst>
            <pc:docMk/>
            <pc:sldMk cId="1760740610" sldId="378"/>
            <ac:spMk id="2" creationId="{00000000-0000-0000-0000-000000000000}"/>
          </ac:spMkLst>
        </pc:spChg>
      </pc:sldChg>
      <pc:sldChg chg="del">
        <pc:chgData name="Schweickert, Tiffany" userId="996b9a23-72a7-4127-9a8c-6dc7779fa13b" providerId="ADAL" clId="{F935C9CE-1526-4BAF-B779-9BF1374A58DE}" dt="2026-09-08T20:05:13.306" v="82" actId="2696"/>
        <pc:sldMkLst>
          <pc:docMk/>
          <pc:sldMk cId="1499495968" sldId="393"/>
        </pc:sldMkLst>
      </pc:sldChg>
      <pc:sldChg chg="del">
        <pc:chgData name="Schweickert, Tiffany" userId="996b9a23-72a7-4127-9a8c-6dc7779fa13b" providerId="ADAL" clId="{F935C9CE-1526-4BAF-B779-9BF1374A58DE}" dt="2026-09-09T15:56:43.591" v="225" actId="2696"/>
        <pc:sldMkLst>
          <pc:docMk/>
          <pc:sldMk cId="4164871845" sldId="397"/>
        </pc:sldMkLst>
      </pc:sldChg>
      <pc:sldChg chg="new del">
        <pc:chgData name="Schweickert, Tiffany" userId="996b9a23-72a7-4127-9a8c-6dc7779fa13b" providerId="ADAL" clId="{F935C9CE-1526-4BAF-B779-9BF1374A58DE}" dt="2026-09-09T16:31:21.014" v="260" actId="2696"/>
        <pc:sldMkLst>
          <pc:docMk/>
          <pc:sldMk cId="144416544" sldId="404"/>
        </pc:sldMkLst>
      </pc:sldChg>
      <pc:sldChg chg="addSp delSp modSp new del mod">
        <pc:chgData name="Schweickert, Tiffany" userId="996b9a23-72a7-4127-9a8c-6dc7779fa13b" providerId="ADAL" clId="{F935C9CE-1526-4BAF-B779-9BF1374A58DE}" dt="2026-09-09T16:28:20.940" v="256" actId="2696"/>
        <pc:sldMkLst>
          <pc:docMk/>
          <pc:sldMk cId="1067169871" sldId="404"/>
        </pc:sldMkLst>
        <pc:spChg chg="del">
          <ac:chgData name="Schweickert, Tiffany" userId="996b9a23-72a7-4127-9a8c-6dc7779fa13b" providerId="ADAL" clId="{F935C9CE-1526-4BAF-B779-9BF1374A58DE}" dt="2026-09-09T16:00:39.867" v="227" actId="931"/>
          <ac:spMkLst>
            <pc:docMk/>
            <pc:sldMk cId="1067169871" sldId="404"/>
            <ac:spMk id="3" creationId="{54A88AAA-1581-F49F-1D08-DBE831DD52D4}"/>
          </ac:spMkLst>
        </pc:spChg>
        <pc:spChg chg="add del mod">
          <ac:chgData name="Schweickert, Tiffany" userId="996b9a23-72a7-4127-9a8c-6dc7779fa13b" providerId="ADAL" clId="{F935C9CE-1526-4BAF-B779-9BF1374A58DE}" dt="2026-09-09T16:01:24.406" v="229" actId="931"/>
          <ac:spMkLst>
            <pc:docMk/>
            <pc:sldMk cId="1067169871" sldId="404"/>
            <ac:spMk id="7" creationId="{C9D01557-33E1-CBD2-F968-83298E9AB64D}"/>
          </ac:spMkLst>
        </pc:spChg>
        <pc:spChg chg="add del mod">
          <ac:chgData name="Schweickert, Tiffany" userId="996b9a23-72a7-4127-9a8c-6dc7779fa13b" providerId="ADAL" clId="{F935C9CE-1526-4BAF-B779-9BF1374A58DE}" dt="2026-09-09T16:03:12.420" v="231" actId="931"/>
          <ac:spMkLst>
            <pc:docMk/>
            <pc:sldMk cId="1067169871" sldId="404"/>
            <ac:spMk id="11" creationId="{8330BA05-1130-5163-44E7-9E2C6D706EE8}"/>
          </ac:spMkLst>
        </pc:spChg>
        <pc:spChg chg="add del mod">
          <ac:chgData name="Schweickert, Tiffany" userId="996b9a23-72a7-4127-9a8c-6dc7779fa13b" providerId="ADAL" clId="{F935C9CE-1526-4BAF-B779-9BF1374A58DE}" dt="2026-09-09T16:04:26.353" v="233" actId="931"/>
          <ac:spMkLst>
            <pc:docMk/>
            <pc:sldMk cId="1067169871" sldId="404"/>
            <ac:spMk id="15" creationId="{AE1C6702-0328-B69F-FA6C-C7156D003FCF}"/>
          </ac:spMkLst>
        </pc:spChg>
        <pc:spChg chg="add del mod">
          <ac:chgData name="Schweickert, Tiffany" userId="996b9a23-72a7-4127-9a8c-6dc7779fa13b" providerId="ADAL" clId="{F935C9CE-1526-4BAF-B779-9BF1374A58DE}" dt="2026-09-09T16:13:56.015" v="235" actId="931"/>
          <ac:spMkLst>
            <pc:docMk/>
            <pc:sldMk cId="1067169871" sldId="404"/>
            <ac:spMk id="19" creationId="{8A9D382F-B81C-4F12-4C74-698C0D672D05}"/>
          </ac:spMkLst>
        </pc:spChg>
        <pc:spChg chg="add mod">
          <ac:chgData name="Schweickert, Tiffany" userId="996b9a23-72a7-4127-9a8c-6dc7779fa13b" providerId="ADAL" clId="{F935C9CE-1526-4BAF-B779-9BF1374A58DE}" dt="2026-09-09T16:15:24.324" v="243" actId="5793"/>
          <ac:spMkLst>
            <pc:docMk/>
            <pc:sldMk cId="1067169871" sldId="404"/>
            <ac:spMk id="23" creationId="{137606E8-ECC9-B2A1-7780-2ED7EAFFF071}"/>
          </ac:spMkLst>
        </pc:spChg>
        <pc:picChg chg="add del mod ord">
          <ac:chgData name="Schweickert, Tiffany" userId="996b9a23-72a7-4127-9a8c-6dc7779fa13b" providerId="ADAL" clId="{F935C9CE-1526-4BAF-B779-9BF1374A58DE}" dt="2026-09-09T16:00:49.439" v="228" actId="478"/>
          <ac:picMkLst>
            <pc:docMk/>
            <pc:sldMk cId="1067169871" sldId="404"/>
            <ac:picMk id="5" creationId="{653B3E62-6FC1-77FE-0FBC-75788C75C6BF}"/>
          </ac:picMkLst>
        </pc:picChg>
        <pc:picChg chg="add del mod ord">
          <ac:chgData name="Schweickert, Tiffany" userId="996b9a23-72a7-4127-9a8c-6dc7779fa13b" providerId="ADAL" clId="{F935C9CE-1526-4BAF-B779-9BF1374A58DE}" dt="2026-09-09T16:02:33.423" v="230" actId="478"/>
          <ac:picMkLst>
            <pc:docMk/>
            <pc:sldMk cId="1067169871" sldId="404"/>
            <ac:picMk id="9" creationId="{171A1AC6-1152-E46F-B1F5-F38FB20CC8E0}"/>
          </ac:picMkLst>
        </pc:picChg>
        <pc:picChg chg="add del mod ord">
          <ac:chgData name="Schweickert, Tiffany" userId="996b9a23-72a7-4127-9a8c-6dc7779fa13b" providerId="ADAL" clId="{F935C9CE-1526-4BAF-B779-9BF1374A58DE}" dt="2026-09-09T16:03:27.794" v="232" actId="478"/>
          <ac:picMkLst>
            <pc:docMk/>
            <pc:sldMk cId="1067169871" sldId="404"/>
            <ac:picMk id="13" creationId="{DAEC165A-F325-BC95-8A89-2A2C5413BB68}"/>
          </ac:picMkLst>
        </pc:picChg>
        <pc:picChg chg="add del mod ord">
          <ac:chgData name="Schweickert, Tiffany" userId="996b9a23-72a7-4127-9a8c-6dc7779fa13b" providerId="ADAL" clId="{F935C9CE-1526-4BAF-B779-9BF1374A58DE}" dt="2026-09-09T16:13:25.061" v="234" actId="478"/>
          <ac:picMkLst>
            <pc:docMk/>
            <pc:sldMk cId="1067169871" sldId="404"/>
            <ac:picMk id="17" creationId="{5C2A6E62-BEE0-BC1A-0020-CD1F16CD146D}"/>
          </ac:picMkLst>
        </pc:picChg>
        <pc:picChg chg="add del mod ord">
          <ac:chgData name="Schweickert, Tiffany" userId="996b9a23-72a7-4127-9a8c-6dc7779fa13b" providerId="ADAL" clId="{F935C9CE-1526-4BAF-B779-9BF1374A58DE}" dt="2026-09-09T16:14:03.877" v="236" actId="478"/>
          <ac:picMkLst>
            <pc:docMk/>
            <pc:sldMk cId="1067169871" sldId="404"/>
            <ac:picMk id="21" creationId="{C6D9BD02-117C-0DDC-B5F9-5A0B53D2F5B0}"/>
          </ac:picMkLst>
        </pc:picChg>
        <pc:picChg chg="add del">
          <ac:chgData name="Schweickert, Tiffany" userId="996b9a23-72a7-4127-9a8c-6dc7779fa13b" providerId="ADAL" clId="{F935C9CE-1526-4BAF-B779-9BF1374A58DE}" dt="2026-09-09T16:15:26.292" v="244" actId="478"/>
          <ac:picMkLst>
            <pc:docMk/>
            <pc:sldMk cId="1067169871" sldId="404"/>
            <ac:picMk id="25" creationId="{306DE66A-7727-C674-E649-5B58D485C604}"/>
          </ac:picMkLst>
        </pc:picChg>
      </pc:sldChg>
      <pc:sldChg chg="addSp delSp modSp new del mod">
        <pc:chgData name="Schweickert, Tiffany" userId="996b9a23-72a7-4127-9a8c-6dc7779fa13b" providerId="ADAL" clId="{F935C9CE-1526-4BAF-B779-9BF1374A58DE}" dt="2026-09-09T16:28:18.452" v="255" actId="2696"/>
        <pc:sldMkLst>
          <pc:docMk/>
          <pc:sldMk cId="3178543429" sldId="405"/>
        </pc:sldMkLst>
        <pc:spChg chg="del">
          <ac:chgData name="Schweickert, Tiffany" userId="996b9a23-72a7-4127-9a8c-6dc7779fa13b" providerId="ADAL" clId="{F935C9CE-1526-4BAF-B779-9BF1374A58DE}" dt="2026-09-09T16:17:18.457" v="246" actId="478"/>
          <ac:spMkLst>
            <pc:docMk/>
            <pc:sldMk cId="3178543429" sldId="405"/>
            <ac:spMk id="2" creationId="{BD30C634-1B9F-FE33-394B-6427C77D643D}"/>
          </ac:spMkLst>
        </pc:spChg>
        <pc:spChg chg="del mod">
          <ac:chgData name="Schweickert, Tiffany" userId="996b9a23-72a7-4127-9a8c-6dc7779fa13b" providerId="ADAL" clId="{F935C9CE-1526-4BAF-B779-9BF1374A58DE}" dt="2026-09-09T16:26:39.848" v="249" actId="931"/>
          <ac:spMkLst>
            <pc:docMk/>
            <pc:sldMk cId="3178543429" sldId="405"/>
            <ac:spMk id="3" creationId="{FB949F81-1F89-1C44-E01B-0F435A761993}"/>
          </ac:spMkLst>
        </pc:spChg>
        <pc:spChg chg="del">
          <ac:chgData name="Schweickert, Tiffany" userId="996b9a23-72a7-4127-9a8c-6dc7779fa13b" providerId="ADAL" clId="{F935C9CE-1526-4BAF-B779-9BF1374A58DE}" dt="2026-09-09T16:17:21.906" v="247" actId="478"/>
          <ac:spMkLst>
            <pc:docMk/>
            <pc:sldMk cId="3178543429" sldId="405"/>
            <ac:spMk id="4" creationId="{899A181A-8D62-6D40-6340-94E7E7D9C798}"/>
          </ac:spMkLst>
        </pc:spChg>
        <pc:graphicFrameChg chg="add del mod">
          <ac:chgData name="Schweickert, Tiffany" userId="996b9a23-72a7-4127-9a8c-6dc7779fa13b" providerId="ADAL" clId="{F935C9CE-1526-4BAF-B779-9BF1374A58DE}" dt="2026-09-09T16:27:06.222" v="251" actId="478"/>
          <ac:graphicFrameMkLst>
            <pc:docMk/>
            <pc:sldMk cId="3178543429" sldId="405"/>
            <ac:graphicFrameMk id="7" creationId="{3FEE27F5-EA03-5296-DD93-B59E6047E50A}"/>
          </ac:graphicFrameMkLst>
        </pc:graphicFrameChg>
        <pc:picChg chg="add mod ord">
          <ac:chgData name="Schweickert, Tiffany" userId="996b9a23-72a7-4127-9a8c-6dc7779fa13b" providerId="ADAL" clId="{F935C9CE-1526-4BAF-B779-9BF1374A58DE}" dt="2026-09-09T16:28:00.807" v="254" actId="14100"/>
          <ac:picMkLst>
            <pc:docMk/>
            <pc:sldMk cId="3178543429" sldId="405"/>
            <ac:picMk id="6" creationId="{771AFFA4-C752-0E67-EA07-5C08624B6798}"/>
          </ac:picMkLst>
        </pc:picChg>
      </pc:sldChg>
      <pc:sldChg chg="addSp modSp new del mod">
        <pc:chgData name="Schweickert, Tiffany" userId="996b9a23-72a7-4127-9a8c-6dc7779fa13b" providerId="ADAL" clId="{F935C9CE-1526-4BAF-B779-9BF1374A58DE}" dt="2026-09-09T16:15:16.255" v="241" actId="2696"/>
        <pc:sldMkLst>
          <pc:docMk/>
          <pc:sldMk cId="3243081840" sldId="405"/>
        </pc:sldMkLst>
        <pc:picChg chg="add mod">
          <ac:chgData name="Schweickert, Tiffany" userId="996b9a23-72a7-4127-9a8c-6dc7779fa13b" providerId="ADAL" clId="{F935C9CE-1526-4BAF-B779-9BF1374A58DE}" dt="2026-09-09T16:15:01.424" v="240" actId="14100"/>
          <ac:picMkLst>
            <pc:docMk/>
            <pc:sldMk cId="3243081840" sldId="405"/>
            <ac:picMk id="6" creationId="{8B5ADEEB-DC79-7ED3-CC21-D407120FD32E}"/>
          </ac:picMkLst>
        </pc:picChg>
      </pc:sldChg>
      <pc:sldChg chg="addSp modSp new mod">
        <pc:chgData name="Schweickert, Tiffany" userId="996b9a23-72a7-4127-9a8c-6dc7779fa13b" providerId="ADAL" clId="{F935C9CE-1526-4BAF-B779-9BF1374A58DE}" dt="2026-09-09T16:31:57.724" v="262" actId="14100"/>
        <pc:sldMkLst>
          <pc:docMk/>
          <pc:sldMk cId="4180526661" sldId="405"/>
        </pc:sldMkLst>
        <pc:picChg chg="add mod">
          <ac:chgData name="Schweickert, Tiffany" userId="996b9a23-72a7-4127-9a8c-6dc7779fa13b" providerId="ADAL" clId="{F935C9CE-1526-4BAF-B779-9BF1374A58DE}" dt="2026-09-09T16:31:57.724" v="262" actId="14100"/>
          <ac:picMkLst>
            <pc:docMk/>
            <pc:sldMk cId="4180526661" sldId="405"/>
            <ac:picMk id="3" creationId="{0B6457A2-A295-789F-01A4-805875C9F076}"/>
          </ac:picMkLst>
        </pc:picChg>
      </pc:sldChg>
      <pc:sldChg chg="new del">
        <pc:chgData name="Schweickert, Tiffany" userId="996b9a23-72a7-4127-9a8c-6dc7779fa13b" providerId="ADAL" clId="{F935C9CE-1526-4BAF-B779-9BF1374A58DE}" dt="2026-09-09T17:12:02.157" v="322" actId="2696"/>
        <pc:sldMkLst>
          <pc:docMk/>
          <pc:sldMk cId="630255656" sldId="406"/>
        </pc:sldMkLst>
      </pc:sldChg>
      <pc:sldChg chg="addSp modSp new mod">
        <pc:chgData name="Schweickert, Tiffany" userId="996b9a23-72a7-4127-9a8c-6dc7779fa13b" providerId="ADAL" clId="{F935C9CE-1526-4BAF-B779-9BF1374A58DE}" dt="2026-09-09T17:24:45.471" v="343" actId="14100"/>
        <pc:sldMkLst>
          <pc:docMk/>
          <pc:sldMk cId="1967681019" sldId="406"/>
        </pc:sldMkLst>
        <pc:picChg chg="add mod">
          <ac:chgData name="Schweickert, Tiffany" userId="996b9a23-72a7-4127-9a8c-6dc7779fa13b" providerId="ADAL" clId="{F935C9CE-1526-4BAF-B779-9BF1374A58DE}" dt="2026-09-09T17:24:45.471" v="343" actId="14100"/>
          <ac:picMkLst>
            <pc:docMk/>
            <pc:sldMk cId="1967681019" sldId="406"/>
            <ac:picMk id="3" creationId="{E111B250-2D1A-4FC4-6A77-4B8E646551EA}"/>
          </ac:picMkLst>
        </pc:picChg>
      </pc:sldChg>
      <pc:sldChg chg="addSp modSp new del mod">
        <pc:chgData name="Schweickert, Tiffany" userId="996b9a23-72a7-4127-9a8c-6dc7779fa13b" providerId="ADAL" clId="{F935C9CE-1526-4BAF-B779-9BF1374A58DE}" dt="2026-09-09T17:23:06.828" v="331" actId="2696"/>
        <pc:sldMkLst>
          <pc:docMk/>
          <pc:sldMk cId="21956069" sldId="407"/>
        </pc:sldMkLst>
        <pc:picChg chg="add mod">
          <ac:chgData name="Schweickert, Tiffany" userId="996b9a23-72a7-4127-9a8c-6dc7779fa13b" providerId="ADAL" clId="{F935C9CE-1526-4BAF-B779-9BF1374A58DE}" dt="2026-09-09T17:18:40.338" v="330" actId="14100"/>
          <ac:picMkLst>
            <pc:docMk/>
            <pc:sldMk cId="21956069" sldId="407"/>
            <ac:picMk id="3" creationId="{0D7BFFB2-7D58-DAFC-3123-F77623807A0F}"/>
          </ac:picMkLst>
        </pc:picChg>
      </pc:sldChg>
    </pc:docChg>
  </pc:docChgLst>
  <pc:docChgLst>
    <pc:chgData name="Schweickert, Tiffany" userId="S::tschweickert@washoeschools.net::996b9a23-72a7-4127-9a8c-6dc7779fa13b" providerId="AD" clId="Web-{00000000-0000-0000-0000-000000000000}"/>
    <pc:docChg chg="addSld delSld modSld">
      <pc:chgData name="Schweickert, Tiffany" userId="S::tschweickert@washoeschools.net::996b9a23-72a7-4127-9a8c-6dc7779fa13b" providerId="AD" clId="Web-{00000000-0000-0000-0000-000000000000}" dt="2026-09-04T19:39:54.107" v="400" actId="20577"/>
      <pc:docMkLst>
        <pc:docMk/>
      </pc:docMkLst>
      <pc:sldChg chg="modSp">
        <pc:chgData name="Schweickert, Tiffany" userId="S::tschweickert@washoeschools.net::996b9a23-72a7-4127-9a8c-6dc7779fa13b" providerId="AD" clId="Web-{00000000-0000-0000-0000-000000000000}" dt="2026-09-04T18:28:56.052" v="1" actId="20577"/>
        <pc:sldMkLst>
          <pc:docMk/>
          <pc:sldMk cId="1530378032" sldId="256"/>
        </pc:sldMkLst>
        <pc:spChg chg="mod">
          <ac:chgData name="Schweickert, Tiffany" userId="S::tschweickert@washoeschools.net::996b9a23-72a7-4127-9a8c-6dc7779fa13b" providerId="AD" clId="Web-{00000000-0000-0000-0000-000000000000}" dt="2026-09-04T18:28:56.052" v="1" actId="20577"/>
          <ac:spMkLst>
            <pc:docMk/>
            <pc:sldMk cId="1530378032" sldId="256"/>
            <ac:spMk id="5" creationId="{00000000-0000-0000-0000-000000000000}"/>
          </ac:spMkLst>
        </pc:spChg>
      </pc:sldChg>
      <pc:sldChg chg="modSp">
        <pc:chgData name="Schweickert, Tiffany" userId="S::tschweickert@washoeschools.net::996b9a23-72a7-4127-9a8c-6dc7779fa13b" providerId="AD" clId="Web-{00000000-0000-0000-0000-000000000000}" dt="2026-09-04T18:36:30.990" v="33" actId="20577"/>
        <pc:sldMkLst>
          <pc:docMk/>
          <pc:sldMk cId="1639668201" sldId="310"/>
        </pc:sldMkLst>
        <pc:spChg chg="mod">
          <ac:chgData name="Schweickert, Tiffany" userId="S::tschweickert@washoeschools.net::996b9a23-72a7-4127-9a8c-6dc7779fa13b" providerId="AD" clId="Web-{00000000-0000-0000-0000-000000000000}" dt="2026-09-04T18:36:30.990" v="33" actId="20577"/>
          <ac:spMkLst>
            <pc:docMk/>
            <pc:sldMk cId="1639668201" sldId="310"/>
            <ac:spMk id="2" creationId="{00000000-0000-0000-0000-000000000000}"/>
          </ac:spMkLst>
        </pc:spChg>
      </pc:sldChg>
      <pc:sldChg chg="modSp">
        <pc:chgData name="Schweickert, Tiffany" userId="S::tschweickert@washoeschools.net::996b9a23-72a7-4127-9a8c-6dc7779fa13b" providerId="AD" clId="Web-{00000000-0000-0000-0000-000000000000}" dt="2026-09-04T18:35:20.566" v="23" actId="20577"/>
        <pc:sldMkLst>
          <pc:docMk/>
          <pc:sldMk cId="2365110567" sldId="328"/>
        </pc:sldMkLst>
        <pc:spChg chg="mod">
          <ac:chgData name="Schweickert, Tiffany" userId="S::tschweickert@washoeschools.net::996b9a23-72a7-4127-9a8c-6dc7779fa13b" providerId="AD" clId="Web-{00000000-0000-0000-0000-000000000000}" dt="2026-09-04T18:35:20.566" v="23" actId="20577"/>
          <ac:spMkLst>
            <pc:docMk/>
            <pc:sldMk cId="2365110567" sldId="328"/>
            <ac:spMk id="2" creationId="{00000000-0000-0000-0000-000000000000}"/>
          </ac:spMkLst>
        </pc:spChg>
      </pc:sldChg>
      <pc:sldChg chg="modSp">
        <pc:chgData name="Schweickert, Tiffany" userId="S::tschweickert@washoeschools.net::996b9a23-72a7-4127-9a8c-6dc7779fa13b" providerId="AD" clId="Web-{00000000-0000-0000-0000-000000000000}" dt="2026-09-04T19:39:54.107" v="400" actId="20577"/>
        <pc:sldMkLst>
          <pc:docMk/>
          <pc:sldMk cId="1067127514" sldId="352"/>
        </pc:sldMkLst>
        <pc:spChg chg="mod">
          <ac:chgData name="Schweickert, Tiffany" userId="S::tschweickert@washoeschools.net::996b9a23-72a7-4127-9a8c-6dc7779fa13b" providerId="AD" clId="Web-{00000000-0000-0000-0000-000000000000}" dt="2026-09-04T19:39:14.559" v="393" actId="14100"/>
          <ac:spMkLst>
            <pc:docMk/>
            <pc:sldMk cId="1067127514" sldId="352"/>
            <ac:spMk id="2" creationId="{A9CDCA1D-8D45-8246-BF1F-F2893D096698}"/>
          </ac:spMkLst>
        </pc:spChg>
        <pc:spChg chg="mod">
          <ac:chgData name="Schweickert, Tiffany" userId="S::tschweickert@washoeschools.net::996b9a23-72a7-4127-9a8c-6dc7779fa13b" providerId="AD" clId="Web-{00000000-0000-0000-0000-000000000000}" dt="2026-09-04T19:39:54.107" v="400" actId="20577"/>
          <ac:spMkLst>
            <pc:docMk/>
            <pc:sldMk cId="1067127514" sldId="352"/>
            <ac:spMk id="3" creationId="{A3296BDC-9D20-404F-9C46-83210EA7BB82}"/>
          </ac:spMkLst>
        </pc:spChg>
      </pc:sldChg>
      <pc:sldChg chg="modSp">
        <pc:chgData name="Schweickert, Tiffany" userId="S::tschweickert@washoeschools.net::996b9a23-72a7-4127-9a8c-6dc7779fa13b" providerId="AD" clId="Web-{00000000-0000-0000-0000-000000000000}" dt="2026-09-04T18:39:23.668" v="55" actId="20577"/>
        <pc:sldMkLst>
          <pc:docMk/>
          <pc:sldMk cId="554315770" sldId="363"/>
        </pc:sldMkLst>
        <pc:spChg chg="mod">
          <ac:chgData name="Schweickert, Tiffany" userId="S::tschweickert@washoeschools.net::996b9a23-72a7-4127-9a8c-6dc7779fa13b" providerId="AD" clId="Web-{00000000-0000-0000-0000-000000000000}" dt="2026-09-04T18:39:23.668" v="55" actId="20577"/>
          <ac:spMkLst>
            <pc:docMk/>
            <pc:sldMk cId="554315770" sldId="363"/>
            <ac:spMk id="2" creationId="{00000000-0000-0000-0000-000000000000}"/>
          </ac:spMkLst>
        </pc:spChg>
      </pc:sldChg>
      <pc:sldChg chg="modSp">
        <pc:chgData name="Schweickert, Tiffany" userId="S::tschweickert@washoeschools.net::996b9a23-72a7-4127-9a8c-6dc7779fa13b" providerId="AD" clId="Web-{00000000-0000-0000-0000-000000000000}" dt="2026-09-04T18:43:52.865" v="73" actId="20577"/>
        <pc:sldMkLst>
          <pc:docMk/>
          <pc:sldMk cId="2899354720" sldId="372"/>
        </pc:sldMkLst>
        <pc:spChg chg="mod">
          <ac:chgData name="Schweickert, Tiffany" userId="S::tschweickert@washoeschools.net::996b9a23-72a7-4127-9a8c-6dc7779fa13b" providerId="AD" clId="Web-{00000000-0000-0000-0000-000000000000}" dt="2026-09-04T18:43:52.865" v="73" actId="20577"/>
          <ac:spMkLst>
            <pc:docMk/>
            <pc:sldMk cId="2899354720" sldId="372"/>
            <ac:spMk id="4" creationId="{00000000-0000-0000-0000-000000000000}"/>
          </ac:spMkLst>
        </pc:spChg>
      </pc:sldChg>
      <pc:sldChg chg="modSp">
        <pc:chgData name="Schweickert, Tiffany" userId="S::tschweickert@washoeschools.net::996b9a23-72a7-4127-9a8c-6dc7779fa13b" providerId="AD" clId="Web-{00000000-0000-0000-0000-000000000000}" dt="2026-09-04T18:44:53.539" v="79" actId="20577"/>
        <pc:sldMkLst>
          <pc:docMk/>
          <pc:sldMk cId="3110588024" sldId="373"/>
        </pc:sldMkLst>
        <pc:spChg chg="mod">
          <ac:chgData name="Schweickert, Tiffany" userId="S::tschweickert@washoeschools.net::996b9a23-72a7-4127-9a8c-6dc7779fa13b" providerId="AD" clId="Web-{00000000-0000-0000-0000-000000000000}" dt="2026-09-04T18:44:53.539" v="79" actId="20577"/>
          <ac:spMkLst>
            <pc:docMk/>
            <pc:sldMk cId="3110588024" sldId="373"/>
            <ac:spMk id="2" creationId="{00000000-0000-0000-0000-000000000000}"/>
          </ac:spMkLst>
        </pc:spChg>
        <pc:spChg chg="mod">
          <ac:chgData name="Schweickert, Tiffany" userId="S::tschweickert@washoeschools.net::996b9a23-72a7-4127-9a8c-6dc7779fa13b" providerId="AD" clId="Web-{00000000-0000-0000-0000-000000000000}" dt="2026-09-04T18:44:20.835" v="75" actId="20577"/>
          <ac:spMkLst>
            <pc:docMk/>
            <pc:sldMk cId="3110588024" sldId="373"/>
            <ac:spMk id="3" creationId="{00000000-0000-0000-0000-000000000000}"/>
          </ac:spMkLst>
        </pc:spChg>
      </pc:sldChg>
      <pc:sldChg chg="modSp">
        <pc:chgData name="Schweickert, Tiffany" userId="S::tschweickert@washoeschools.net::996b9a23-72a7-4127-9a8c-6dc7779fa13b" providerId="AD" clId="Web-{00000000-0000-0000-0000-000000000000}" dt="2026-09-04T18:47:36.951" v="87" actId="20577"/>
        <pc:sldMkLst>
          <pc:docMk/>
          <pc:sldMk cId="4286209059" sldId="375"/>
        </pc:sldMkLst>
        <pc:spChg chg="mod">
          <ac:chgData name="Schweickert, Tiffany" userId="S::tschweickert@washoeschools.net::996b9a23-72a7-4127-9a8c-6dc7779fa13b" providerId="AD" clId="Web-{00000000-0000-0000-0000-000000000000}" dt="2026-09-04T18:47:36.951" v="87" actId="20577"/>
          <ac:spMkLst>
            <pc:docMk/>
            <pc:sldMk cId="4286209059" sldId="375"/>
            <ac:spMk id="2" creationId="{00000000-0000-0000-0000-000000000000}"/>
          </ac:spMkLst>
        </pc:spChg>
      </pc:sldChg>
      <pc:sldChg chg="modSp">
        <pc:chgData name="Schweickert, Tiffany" userId="S::tschweickert@washoeschools.net::996b9a23-72a7-4127-9a8c-6dc7779fa13b" providerId="AD" clId="Web-{00000000-0000-0000-0000-000000000000}" dt="2026-09-04T19:03:40.516" v="131" actId="20577"/>
        <pc:sldMkLst>
          <pc:docMk/>
          <pc:sldMk cId="1760740610" sldId="378"/>
        </pc:sldMkLst>
        <pc:spChg chg="mod">
          <ac:chgData name="Schweickert, Tiffany" userId="S::tschweickert@washoeschools.net::996b9a23-72a7-4127-9a8c-6dc7779fa13b" providerId="AD" clId="Web-{00000000-0000-0000-0000-000000000000}" dt="2026-09-04T19:03:40.516" v="131" actId="20577"/>
          <ac:spMkLst>
            <pc:docMk/>
            <pc:sldMk cId="1760740610" sldId="378"/>
            <ac:spMk id="2" creationId="{00000000-0000-0000-0000-000000000000}"/>
          </ac:spMkLst>
        </pc:spChg>
      </pc:sldChg>
      <pc:sldChg chg="modSp">
        <pc:chgData name="Schweickert, Tiffany" userId="S::tschweickert@washoeschools.net::996b9a23-72a7-4127-9a8c-6dc7779fa13b" providerId="AD" clId="Web-{00000000-0000-0000-0000-000000000000}" dt="2026-09-04T18:43:06.473" v="72" actId="20577"/>
        <pc:sldMkLst>
          <pc:docMk/>
          <pc:sldMk cId="934732700" sldId="396"/>
        </pc:sldMkLst>
        <pc:spChg chg="mod">
          <ac:chgData name="Schweickert, Tiffany" userId="S::tschweickert@washoeschools.net::996b9a23-72a7-4127-9a8c-6dc7779fa13b" providerId="AD" clId="Web-{00000000-0000-0000-0000-000000000000}" dt="2026-09-04T18:43:06.473" v="72" actId="20577"/>
          <ac:spMkLst>
            <pc:docMk/>
            <pc:sldMk cId="934732700" sldId="396"/>
            <ac:spMk id="2" creationId="{00000000-0000-0000-0000-000000000000}"/>
          </ac:spMkLst>
        </pc:spChg>
      </pc:sldChg>
    </pc:docChg>
  </pc:docChgLst>
  <pc:docChgLst>
    <pc:chgData name="Schweickert, Tiffany" userId="S::tschweickert@washoeschools.net::996b9a23-72a7-4127-9a8c-6dc7779fa13b" providerId="AD" clId="Web-{A11B0FE7-E2C6-9439-0541-7290277FE6DC}"/>
    <pc:docChg chg="modSld">
      <pc:chgData name="Schweickert, Tiffany" userId="S::tschweickert@washoeschools.net::996b9a23-72a7-4127-9a8c-6dc7779fa13b" providerId="AD" clId="Web-{A11B0FE7-E2C6-9439-0541-7290277FE6DC}" dt="2026-09-04T20:21:00.341" v="23" actId="20577"/>
      <pc:docMkLst>
        <pc:docMk/>
      </pc:docMkLst>
      <pc:sldChg chg="modSp">
        <pc:chgData name="Schweickert, Tiffany" userId="S::tschweickert@washoeschools.net::996b9a23-72a7-4127-9a8c-6dc7779fa13b" providerId="AD" clId="Web-{A11B0FE7-E2C6-9439-0541-7290277FE6DC}" dt="2026-09-04T20:21:00.341" v="23" actId="20577"/>
        <pc:sldMkLst>
          <pc:docMk/>
          <pc:sldMk cId="1067127514" sldId="352"/>
        </pc:sldMkLst>
        <pc:spChg chg="mod">
          <ac:chgData name="Schweickert, Tiffany" userId="S::tschweickert@washoeschools.net::996b9a23-72a7-4127-9a8c-6dc7779fa13b" providerId="AD" clId="Web-{A11B0FE7-E2C6-9439-0541-7290277FE6DC}" dt="2026-09-04T20:21:00.341" v="23" actId="20577"/>
          <ac:spMkLst>
            <pc:docMk/>
            <pc:sldMk cId="1067127514" sldId="352"/>
            <ac:spMk id="3" creationId="{A3296BDC-9D20-404F-9C46-83210EA7BB8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33E3299D-E2E0-4CF6-9932-6C85EF450D98}" type="datetimeFigureOut">
              <a:rPr lang="en-US" smtClean="0"/>
              <a:t>9/9/2026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4D7D735-D9FB-4D9C-87ED-0683E44B861B}" type="slidenum">
              <a:rPr lang="en-US" smtClean="0"/>
              <a:t>‹#›</a:t>
            </a:fld>
            <a:endParaRPr lang="en-US"/>
          </a:p>
        </p:txBody>
      </p:sp>
    </p:spTree>
    <p:extLst>
      <p:ext uri="{BB962C8B-B14F-4D97-AF65-F5344CB8AC3E}">
        <p14:creationId xmlns:p14="http://schemas.microsoft.com/office/powerpoint/2010/main" val="2495340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CA0A5622-9557-4A39-AC5C-489F8963800C}" type="datetimeFigureOut">
              <a:rPr lang="en-US" smtClean="0"/>
              <a:t>9/9/2026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C4CE5009-6FFA-4A8F-AB1D-9EF498EA514E}" type="slidenum">
              <a:rPr lang="en-US" smtClean="0"/>
              <a:t>‹#›</a:t>
            </a:fld>
            <a:endParaRPr lang="en-US"/>
          </a:p>
        </p:txBody>
      </p:sp>
    </p:spTree>
    <p:extLst>
      <p:ext uri="{BB962C8B-B14F-4D97-AF65-F5344CB8AC3E}">
        <p14:creationId xmlns:p14="http://schemas.microsoft.com/office/powerpoint/2010/main" val="2894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1</a:t>
            </a:fld>
            <a:endParaRPr lang="en-US"/>
          </a:p>
        </p:txBody>
      </p:sp>
    </p:spTree>
    <p:extLst>
      <p:ext uri="{BB962C8B-B14F-4D97-AF65-F5344CB8AC3E}">
        <p14:creationId xmlns:p14="http://schemas.microsoft.com/office/powerpoint/2010/main" val="3322452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2</a:t>
            </a:fld>
            <a:endParaRPr lang="en-US"/>
          </a:p>
        </p:txBody>
      </p:sp>
    </p:spTree>
    <p:extLst>
      <p:ext uri="{BB962C8B-B14F-4D97-AF65-F5344CB8AC3E}">
        <p14:creationId xmlns:p14="http://schemas.microsoft.com/office/powerpoint/2010/main" val="2762765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3</a:t>
            </a:fld>
            <a:endParaRPr lang="en-US"/>
          </a:p>
        </p:txBody>
      </p:sp>
    </p:spTree>
    <p:extLst>
      <p:ext uri="{BB962C8B-B14F-4D97-AF65-F5344CB8AC3E}">
        <p14:creationId xmlns:p14="http://schemas.microsoft.com/office/powerpoint/2010/main" val="622144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4</a:t>
            </a:fld>
            <a:endParaRPr lang="en-US"/>
          </a:p>
        </p:txBody>
      </p:sp>
    </p:spTree>
    <p:extLst>
      <p:ext uri="{BB962C8B-B14F-4D97-AF65-F5344CB8AC3E}">
        <p14:creationId xmlns:p14="http://schemas.microsoft.com/office/powerpoint/2010/main" val="1434947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5</a:t>
            </a:fld>
            <a:endParaRPr lang="en-US"/>
          </a:p>
        </p:txBody>
      </p:sp>
    </p:spTree>
    <p:extLst>
      <p:ext uri="{BB962C8B-B14F-4D97-AF65-F5344CB8AC3E}">
        <p14:creationId xmlns:p14="http://schemas.microsoft.com/office/powerpoint/2010/main" val="3120189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6</a:t>
            </a:fld>
            <a:endParaRPr lang="en-US"/>
          </a:p>
        </p:txBody>
      </p:sp>
    </p:spTree>
    <p:extLst>
      <p:ext uri="{BB962C8B-B14F-4D97-AF65-F5344CB8AC3E}">
        <p14:creationId xmlns:p14="http://schemas.microsoft.com/office/powerpoint/2010/main" val="75293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9</a:t>
            </a:fld>
            <a:endParaRPr lang="en-US"/>
          </a:p>
        </p:txBody>
      </p:sp>
    </p:spTree>
    <p:extLst>
      <p:ext uri="{BB962C8B-B14F-4D97-AF65-F5344CB8AC3E}">
        <p14:creationId xmlns:p14="http://schemas.microsoft.com/office/powerpoint/2010/main" val="3062428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10</a:t>
            </a:fld>
            <a:endParaRPr lang="en-US"/>
          </a:p>
        </p:txBody>
      </p:sp>
    </p:spTree>
    <p:extLst>
      <p:ext uri="{BB962C8B-B14F-4D97-AF65-F5344CB8AC3E}">
        <p14:creationId xmlns:p14="http://schemas.microsoft.com/office/powerpoint/2010/main" val="3317500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11</a:t>
            </a:fld>
            <a:endParaRPr lang="en-US"/>
          </a:p>
        </p:txBody>
      </p:sp>
    </p:spTree>
    <p:extLst>
      <p:ext uri="{BB962C8B-B14F-4D97-AF65-F5344CB8AC3E}">
        <p14:creationId xmlns:p14="http://schemas.microsoft.com/office/powerpoint/2010/main" val="2376964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12</a:t>
            </a:fld>
            <a:endParaRPr lang="en-US"/>
          </a:p>
        </p:txBody>
      </p:sp>
    </p:spTree>
    <p:extLst>
      <p:ext uri="{BB962C8B-B14F-4D97-AF65-F5344CB8AC3E}">
        <p14:creationId xmlns:p14="http://schemas.microsoft.com/office/powerpoint/2010/main" val="1840267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13</a:t>
            </a:fld>
            <a:endParaRPr lang="en-US"/>
          </a:p>
        </p:txBody>
      </p:sp>
    </p:spTree>
    <p:extLst>
      <p:ext uri="{BB962C8B-B14F-4D97-AF65-F5344CB8AC3E}">
        <p14:creationId xmlns:p14="http://schemas.microsoft.com/office/powerpoint/2010/main" val="3469149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14</a:t>
            </a:fld>
            <a:endParaRPr lang="en-US"/>
          </a:p>
        </p:txBody>
      </p:sp>
    </p:spTree>
    <p:extLst>
      <p:ext uri="{BB962C8B-B14F-4D97-AF65-F5344CB8AC3E}">
        <p14:creationId xmlns:p14="http://schemas.microsoft.com/office/powerpoint/2010/main" val="1063831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15</a:t>
            </a:fld>
            <a:endParaRPr lang="en-US"/>
          </a:p>
        </p:txBody>
      </p:sp>
    </p:spTree>
    <p:extLst>
      <p:ext uri="{BB962C8B-B14F-4D97-AF65-F5344CB8AC3E}">
        <p14:creationId xmlns:p14="http://schemas.microsoft.com/office/powerpoint/2010/main" val="3497222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16</a:t>
            </a:fld>
            <a:endParaRPr lang="en-US"/>
          </a:p>
        </p:txBody>
      </p:sp>
    </p:spTree>
    <p:extLst>
      <p:ext uri="{BB962C8B-B14F-4D97-AF65-F5344CB8AC3E}">
        <p14:creationId xmlns:p14="http://schemas.microsoft.com/office/powerpoint/2010/main" val="2188515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17</a:t>
            </a:fld>
            <a:endParaRPr lang="en-US"/>
          </a:p>
        </p:txBody>
      </p:sp>
    </p:spTree>
    <p:extLst>
      <p:ext uri="{BB962C8B-B14F-4D97-AF65-F5344CB8AC3E}">
        <p14:creationId xmlns:p14="http://schemas.microsoft.com/office/powerpoint/2010/main" val="3884536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18</a:t>
            </a:fld>
            <a:endParaRPr lang="en-US"/>
          </a:p>
        </p:txBody>
      </p:sp>
    </p:spTree>
    <p:extLst>
      <p:ext uri="{BB962C8B-B14F-4D97-AF65-F5344CB8AC3E}">
        <p14:creationId xmlns:p14="http://schemas.microsoft.com/office/powerpoint/2010/main" val="3090997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19</a:t>
            </a:fld>
            <a:endParaRPr lang="en-US"/>
          </a:p>
        </p:txBody>
      </p:sp>
    </p:spTree>
    <p:extLst>
      <p:ext uri="{BB962C8B-B14F-4D97-AF65-F5344CB8AC3E}">
        <p14:creationId xmlns:p14="http://schemas.microsoft.com/office/powerpoint/2010/main" val="2133934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20</a:t>
            </a:fld>
            <a:endParaRPr lang="en-US"/>
          </a:p>
        </p:txBody>
      </p:sp>
    </p:spTree>
    <p:extLst>
      <p:ext uri="{BB962C8B-B14F-4D97-AF65-F5344CB8AC3E}">
        <p14:creationId xmlns:p14="http://schemas.microsoft.com/office/powerpoint/2010/main" val="15792056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21</a:t>
            </a:fld>
            <a:endParaRPr lang="en-US"/>
          </a:p>
        </p:txBody>
      </p:sp>
    </p:spTree>
    <p:extLst>
      <p:ext uri="{BB962C8B-B14F-4D97-AF65-F5344CB8AC3E}">
        <p14:creationId xmlns:p14="http://schemas.microsoft.com/office/powerpoint/2010/main" val="981932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22</a:t>
            </a:fld>
            <a:endParaRPr lang="en-US"/>
          </a:p>
        </p:txBody>
      </p:sp>
    </p:spTree>
    <p:extLst>
      <p:ext uri="{BB962C8B-B14F-4D97-AF65-F5344CB8AC3E}">
        <p14:creationId xmlns:p14="http://schemas.microsoft.com/office/powerpoint/2010/main" val="79637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23</a:t>
            </a:fld>
            <a:endParaRPr lang="en-US"/>
          </a:p>
        </p:txBody>
      </p:sp>
    </p:spTree>
    <p:extLst>
      <p:ext uri="{BB962C8B-B14F-4D97-AF65-F5344CB8AC3E}">
        <p14:creationId xmlns:p14="http://schemas.microsoft.com/office/powerpoint/2010/main" val="2142250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25</a:t>
            </a:fld>
            <a:endParaRPr lang="en-US"/>
          </a:p>
        </p:txBody>
      </p:sp>
    </p:spTree>
    <p:extLst>
      <p:ext uri="{BB962C8B-B14F-4D97-AF65-F5344CB8AC3E}">
        <p14:creationId xmlns:p14="http://schemas.microsoft.com/office/powerpoint/2010/main" val="3262296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26</a:t>
            </a:fld>
            <a:endParaRPr lang="en-US"/>
          </a:p>
        </p:txBody>
      </p:sp>
    </p:spTree>
    <p:extLst>
      <p:ext uri="{BB962C8B-B14F-4D97-AF65-F5344CB8AC3E}">
        <p14:creationId xmlns:p14="http://schemas.microsoft.com/office/powerpoint/2010/main" val="2472710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27</a:t>
            </a:fld>
            <a:endParaRPr lang="en-US"/>
          </a:p>
        </p:txBody>
      </p:sp>
    </p:spTree>
    <p:extLst>
      <p:ext uri="{BB962C8B-B14F-4D97-AF65-F5344CB8AC3E}">
        <p14:creationId xmlns:p14="http://schemas.microsoft.com/office/powerpoint/2010/main" val="35169293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28</a:t>
            </a:fld>
            <a:endParaRPr lang="en-US"/>
          </a:p>
        </p:txBody>
      </p:sp>
    </p:spTree>
    <p:extLst>
      <p:ext uri="{BB962C8B-B14F-4D97-AF65-F5344CB8AC3E}">
        <p14:creationId xmlns:p14="http://schemas.microsoft.com/office/powerpoint/2010/main" val="33568715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29</a:t>
            </a:fld>
            <a:endParaRPr lang="en-US"/>
          </a:p>
        </p:txBody>
      </p:sp>
    </p:spTree>
    <p:extLst>
      <p:ext uri="{BB962C8B-B14F-4D97-AF65-F5344CB8AC3E}">
        <p14:creationId xmlns:p14="http://schemas.microsoft.com/office/powerpoint/2010/main" val="13600178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30</a:t>
            </a:fld>
            <a:endParaRPr lang="en-US"/>
          </a:p>
        </p:txBody>
      </p:sp>
    </p:spTree>
    <p:extLst>
      <p:ext uri="{BB962C8B-B14F-4D97-AF65-F5344CB8AC3E}">
        <p14:creationId xmlns:p14="http://schemas.microsoft.com/office/powerpoint/2010/main" val="38492501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31</a:t>
            </a:fld>
            <a:endParaRPr lang="en-US"/>
          </a:p>
        </p:txBody>
      </p:sp>
    </p:spTree>
    <p:extLst>
      <p:ext uri="{BB962C8B-B14F-4D97-AF65-F5344CB8AC3E}">
        <p14:creationId xmlns:p14="http://schemas.microsoft.com/office/powerpoint/2010/main" val="21196757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32</a:t>
            </a:fld>
            <a:endParaRPr lang="en-US"/>
          </a:p>
        </p:txBody>
      </p:sp>
    </p:spTree>
    <p:extLst>
      <p:ext uri="{BB962C8B-B14F-4D97-AF65-F5344CB8AC3E}">
        <p14:creationId xmlns:p14="http://schemas.microsoft.com/office/powerpoint/2010/main" val="1920700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34</a:t>
            </a:fld>
            <a:endParaRPr lang="en-US"/>
          </a:p>
        </p:txBody>
      </p:sp>
    </p:spTree>
    <p:extLst>
      <p:ext uri="{BB962C8B-B14F-4D97-AF65-F5344CB8AC3E}">
        <p14:creationId xmlns:p14="http://schemas.microsoft.com/office/powerpoint/2010/main" val="38597096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35</a:t>
            </a:fld>
            <a:endParaRPr lang="en-US"/>
          </a:p>
        </p:txBody>
      </p:sp>
    </p:spTree>
    <p:extLst>
      <p:ext uri="{BB962C8B-B14F-4D97-AF65-F5344CB8AC3E}">
        <p14:creationId xmlns:p14="http://schemas.microsoft.com/office/powerpoint/2010/main" val="23906352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CE5009-6FFA-4A8F-AB1D-9EF498EA514E}" type="slidenum">
              <a:rPr lang="en-US" smtClean="0"/>
              <a:t>36</a:t>
            </a:fld>
            <a:endParaRPr lang="en-US"/>
          </a:p>
        </p:txBody>
      </p:sp>
    </p:spTree>
    <p:extLst>
      <p:ext uri="{BB962C8B-B14F-4D97-AF65-F5344CB8AC3E}">
        <p14:creationId xmlns:p14="http://schemas.microsoft.com/office/powerpoint/2010/main" val="3270590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1" name="Rectangle 10"/>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15" name="Rectangle 14"/>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4" name="Group 3"/>
          <p:cNvGrpSpPr/>
          <p:nvPr/>
        </p:nvGrpSpPr>
        <p:grpSpPr>
          <a:xfrm>
            <a:off x="3886200" y="1267731"/>
            <a:ext cx="1371600" cy="548640"/>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71281" y="2091263"/>
            <a:ext cx="6801440" cy="2590800"/>
          </a:xfrm>
        </p:spPr>
        <p:txBody>
          <a:bodyPr tIns="45720" bIns="45720" anchor="ctr">
            <a:noAutofit/>
          </a:bodyPr>
          <a:lstStyle>
            <a:lvl1pPr algn="ctr">
              <a:lnSpc>
                <a:spcPct val="83000"/>
              </a:lnSpc>
              <a:defRPr lang="en-US" sz="6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Subtitle 2"/>
          <p:cNvSpPr>
            <a:spLocks noGrp="1"/>
          </p:cNvSpPr>
          <p:nvPr>
            <p:ph type="subTitle" idx="1"/>
          </p:nvPr>
        </p:nvSpPr>
        <p:spPr>
          <a:xfrm>
            <a:off x="1171575" y="4682062"/>
            <a:ext cx="6803136" cy="502920"/>
          </a:xfrm>
        </p:spPr>
        <p:txBody>
          <a:bodyPr>
            <a:normAutofit/>
          </a:bodyPr>
          <a:lstStyle>
            <a:lvl1pPr marL="0" indent="0" algn="ctr">
              <a:spcBef>
                <a:spcPts val="0"/>
              </a:spcBef>
              <a:buNone/>
              <a:defRPr sz="1400" spc="80" baseline="0">
                <a:solidFill>
                  <a:schemeClr val="tx1"/>
                </a:solidFill>
              </a:defRPr>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p>
        </p:txBody>
      </p:sp>
      <p:sp>
        <p:nvSpPr>
          <p:cNvPr id="20" name="Date Placeholder 19"/>
          <p:cNvSpPr>
            <a:spLocks noGrp="1"/>
          </p:cNvSpPr>
          <p:nvPr>
            <p:ph type="dt" sz="half" idx="10"/>
          </p:nvPr>
        </p:nvSpPr>
        <p:spPr>
          <a:xfrm>
            <a:off x="3931920" y="1327188"/>
            <a:ext cx="1280160" cy="457200"/>
          </a:xfrm>
        </p:spPr>
        <p:txBody>
          <a:bodyPr/>
          <a:lstStyle>
            <a:lvl1pPr algn="ctr">
              <a:defRPr sz="1100" spc="0" baseline="0">
                <a:solidFill>
                  <a:schemeClr val="tx1"/>
                </a:solidFill>
                <a:latin typeface="+mn-lt"/>
              </a:defRPr>
            </a:lvl1pPr>
          </a:lstStyle>
          <a:p>
            <a:fld id="{3F2D9751-33B6-478F-88F1-54E1F4A0B9EF}" type="datetimeFigureOut">
              <a:rPr lang="en-US" smtClean="0"/>
              <a:t>9/9/2026</a:t>
            </a:fld>
            <a:endParaRPr lang="en-US"/>
          </a:p>
        </p:txBody>
      </p:sp>
      <p:sp>
        <p:nvSpPr>
          <p:cNvPr id="21" name="Footer Placeholder 20"/>
          <p:cNvSpPr>
            <a:spLocks noGrp="1"/>
          </p:cNvSpPr>
          <p:nvPr>
            <p:ph type="ftr" sz="quarter" idx="11"/>
          </p:nvPr>
        </p:nvSpPr>
        <p:spPr>
          <a:xfrm>
            <a:off x="1104936" y="5211060"/>
            <a:ext cx="4429125" cy="228600"/>
          </a:xfrm>
        </p:spPr>
        <p:txBody>
          <a:bodyPr/>
          <a:lstStyle>
            <a:lvl1pPr algn="l">
              <a:defRPr sz="900">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6455190" y="5212080"/>
            <a:ext cx="1583911" cy="228600"/>
          </a:xfrm>
        </p:spPr>
        <p:txBody>
          <a:bodyPr/>
          <a:lstStyle>
            <a:lvl1pPr>
              <a:defRPr>
                <a:solidFill>
                  <a:schemeClr val="tx1">
                    <a:lumMod val="75000"/>
                    <a:lumOff val="25000"/>
                  </a:schemeClr>
                </a:solidFill>
              </a:defRPr>
            </a:lvl1pPr>
          </a:lstStyle>
          <a:p>
            <a:fld id="{D989E9CC-BBC5-45FF-AB1A-FD9566EB70B3}" type="slidenum">
              <a:rPr lang="en-US" smtClean="0"/>
              <a:t>‹#›</a:t>
            </a:fld>
            <a:endParaRPr lang="en-US"/>
          </a:p>
        </p:txBody>
      </p:sp>
    </p:spTree>
    <p:extLst>
      <p:ext uri="{BB962C8B-B14F-4D97-AF65-F5344CB8AC3E}">
        <p14:creationId xmlns:p14="http://schemas.microsoft.com/office/powerpoint/2010/main" val="427845170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2D9751-33B6-478F-88F1-54E1F4A0B9EF}"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89E9CC-BBC5-45FF-AB1A-FD9566EB70B3}" type="slidenum">
              <a:rPr lang="en-US" smtClean="0"/>
              <a:t>‹#›</a:t>
            </a:fld>
            <a:endParaRPr lang="en-US"/>
          </a:p>
        </p:txBody>
      </p:sp>
    </p:spTree>
    <p:extLst>
      <p:ext uri="{BB962C8B-B14F-4D97-AF65-F5344CB8AC3E}">
        <p14:creationId xmlns:p14="http://schemas.microsoft.com/office/powerpoint/2010/main" val="881111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Rectangle 22"/>
          <p:cNvSpPr/>
          <p:nvPr/>
        </p:nvSpPr>
        <p:spPr>
          <a:xfrm>
            <a:off x="980902" y="1275025"/>
            <a:ext cx="7182197"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24" name="Rectangle 23"/>
          <p:cNvSpPr/>
          <p:nvPr/>
        </p:nvSpPr>
        <p:spPr>
          <a:xfrm>
            <a:off x="1088136" y="1385316"/>
            <a:ext cx="6967728" cy="4087368"/>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30" name="Rectangle 29"/>
          <p:cNvSpPr/>
          <p:nvPr/>
        </p:nvSpPr>
        <p:spPr>
          <a:xfrm>
            <a:off x="3794760" y="1267730"/>
            <a:ext cx="1554480" cy="64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31" name="Group 30"/>
          <p:cNvGrpSpPr/>
          <p:nvPr/>
        </p:nvGrpSpPr>
        <p:grpSpPr>
          <a:xfrm>
            <a:off x="3886200" y="1267731"/>
            <a:ext cx="1371600" cy="548640"/>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172717" y="2094309"/>
            <a:ext cx="6803136" cy="2587752"/>
          </a:xfrm>
        </p:spPr>
        <p:txBody>
          <a:bodyPr anchor="ctr">
            <a:noAutofit/>
          </a:bodyPr>
          <a:lstStyle>
            <a:lvl1pPr algn="ctr">
              <a:lnSpc>
                <a:spcPct val="83000"/>
              </a:lnSpc>
              <a:defRPr lang="en-US" sz="6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172718" y="4682062"/>
            <a:ext cx="6803136" cy="502920"/>
          </a:xfrm>
        </p:spPr>
        <p:txBody>
          <a:bodyPr anchor="t">
            <a:normAutofit/>
          </a:bodyPr>
          <a:lstStyle>
            <a:lvl1pPr marL="0" indent="0" algn="ctr">
              <a:buNone/>
              <a:defRPr sz="1400">
                <a:solidFill>
                  <a:schemeClr val="tx1"/>
                </a:solidFill>
                <a:effectLst/>
              </a:defRPr>
            </a:lvl1pPr>
            <a:lvl2pPr marL="457200" indent="0">
              <a:buNone/>
              <a:defRPr sz="1400">
                <a:solidFill>
                  <a:schemeClr val="tx1">
                    <a:tint val="75000"/>
                  </a:schemeClr>
                </a:solidFill>
              </a:defRPr>
            </a:lvl2pPr>
            <a:lvl3pPr marL="914400" indent="0">
              <a:buNone/>
              <a:defRPr sz="14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931920" y="1325880"/>
            <a:ext cx="1280160" cy="457200"/>
          </a:xfrm>
        </p:spPr>
        <p:txBody>
          <a:bodyPr/>
          <a:lstStyle>
            <a:lvl1pPr algn="ctr">
              <a:defRPr lang="en-US" sz="1100" kern="1200" spc="0" baseline="0">
                <a:solidFill>
                  <a:schemeClr val="tx1"/>
                </a:solidFill>
                <a:latin typeface="+mn-lt"/>
                <a:ea typeface="+mn-ea"/>
                <a:cs typeface="+mn-cs"/>
              </a:defRPr>
            </a:lvl1pPr>
          </a:lstStyle>
          <a:p>
            <a:fld id="{3F2D9751-33B6-478F-88F1-54E1F4A0B9EF}" type="datetimeFigureOut">
              <a:rPr lang="en-US" smtClean="0"/>
              <a:t>9/9/2026</a:t>
            </a:fld>
            <a:endParaRPr lang="en-US"/>
          </a:p>
        </p:txBody>
      </p:sp>
      <p:sp>
        <p:nvSpPr>
          <p:cNvPr id="5" name="Footer Placeholder 4"/>
          <p:cNvSpPr>
            <a:spLocks noGrp="1"/>
          </p:cNvSpPr>
          <p:nvPr>
            <p:ph type="ftr" sz="quarter" idx="11"/>
          </p:nvPr>
        </p:nvSpPr>
        <p:spPr>
          <a:xfrm>
            <a:off x="1104679" y="5211060"/>
            <a:ext cx="4430268"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6453378" y="5211060"/>
            <a:ext cx="1584198" cy="228600"/>
          </a:xfrm>
        </p:spPr>
        <p:txBody>
          <a:bodyPr/>
          <a:lstStyle/>
          <a:p>
            <a:fld id="{D989E9CC-BBC5-45FF-AB1A-FD9566EB70B3}" type="slidenum">
              <a:rPr lang="en-US" smtClean="0"/>
              <a:t>‹#›</a:t>
            </a:fld>
            <a:endParaRPr lang="en-US"/>
          </a:p>
        </p:txBody>
      </p:sp>
    </p:spTree>
    <p:extLst>
      <p:ext uri="{BB962C8B-B14F-4D97-AF65-F5344CB8AC3E}">
        <p14:creationId xmlns:p14="http://schemas.microsoft.com/office/powerpoint/2010/main" val="267190321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152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54880" y="2103120"/>
            <a:ext cx="3657600" cy="393192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2D9751-33B6-478F-88F1-54E1F4A0B9EF}"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89E9CC-BBC5-45FF-AB1A-FD9566EB70B3}" type="slidenum">
              <a:rPr lang="en-US" smtClean="0"/>
              <a:t>‹#›</a:t>
            </a:fld>
            <a:endParaRPr lang="en-US"/>
          </a:p>
        </p:txBody>
      </p:sp>
    </p:spTree>
    <p:extLst>
      <p:ext uri="{BB962C8B-B14F-4D97-AF65-F5344CB8AC3E}">
        <p14:creationId xmlns:p14="http://schemas.microsoft.com/office/powerpoint/2010/main" val="973154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731520" y="2074334"/>
            <a:ext cx="365760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31520" y="2755898"/>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2074334"/>
            <a:ext cx="365760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54880" y="2756581"/>
            <a:ext cx="365760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2D9751-33B6-478F-88F1-54E1F4A0B9EF}"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89E9CC-BBC5-45FF-AB1A-FD9566EB70B3}" type="slidenum">
              <a:rPr lang="en-US" smtClean="0"/>
              <a:t>‹#›</a:t>
            </a:fld>
            <a:endParaRPr lang="en-US"/>
          </a:p>
        </p:txBody>
      </p:sp>
    </p:spTree>
    <p:extLst>
      <p:ext uri="{BB962C8B-B14F-4D97-AF65-F5344CB8AC3E}">
        <p14:creationId xmlns:p14="http://schemas.microsoft.com/office/powerpoint/2010/main" val="457984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2D9751-33B6-478F-88F1-54E1F4A0B9EF}"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89E9CC-BBC5-45FF-AB1A-FD9566EB70B3}" type="slidenum">
              <a:rPr lang="en-US" smtClean="0"/>
              <a:t>‹#›</a:t>
            </a:fld>
            <a:endParaRPr lang="en-US"/>
          </a:p>
        </p:txBody>
      </p:sp>
    </p:spTree>
    <p:extLst>
      <p:ext uri="{BB962C8B-B14F-4D97-AF65-F5344CB8AC3E}">
        <p14:creationId xmlns:p14="http://schemas.microsoft.com/office/powerpoint/2010/main" val="2714584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2D9751-33B6-478F-88F1-54E1F4A0B9EF}"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89E9CC-BBC5-45FF-AB1A-FD9566EB70B3}" type="slidenum">
              <a:rPr lang="en-US" smtClean="0"/>
              <a:t>‹#›</a:t>
            </a:fld>
            <a:endParaRPr lang="en-US"/>
          </a:p>
        </p:txBody>
      </p:sp>
    </p:spTree>
    <p:extLst>
      <p:ext uri="{BB962C8B-B14F-4D97-AF65-F5344CB8AC3E}">
        <p14:creationId xmlns:p14="http://schemas.microsoft.com/office/powerpoint/2010/main" val="2796631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184147" y="173736"/>
            <a:ext cx="6398514" cy="65105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7392"/>
            <a:ext cx="1823085" cy="1645920"/>
          </a:xfrm>
        </p:spPr>
        <p:txBody>
          <a:bodyPr anchor="b">
            <a:normAutofit/>
          </a:bodyPr>
          <a:lstStyle>
            <a:lvl1pPr algn="l" defTabSz="914400" rtl="0" eaLnBrk="1" latinLnBrk="0" hangingPunct="1">
              <a:lnSpc>
                <a:spcPct val="90000"/>
              </a:lnSpc>
              <a:spcBef>
                <a:spcPct val="0"/>
              </a:spcBef>
              <a:buNone/>
              <a:defRPr lang="en-US" sz="2400" b="0" kern="1200" cap="none" spc="0" baseline="0" dirty="0">
                <a:solidFill>
                  <a:srgbClr val="FFFFFF"/>
                </a:solidFill>
                <a:effectLst/>
                <a:latin typeface="+mj-lt"/>
                <a:ea typeface="+mn-ea"/>
                <a:cs typeface="+mn-cs"/>
              </a:defRPr>
            </a:lvl1pPr>
          </a:lstStyle>
          <a:p>
            <a:r>
              <a:rPr lang="en-US"/>
              <a:t>Click to edit Master title style</a:t>
            </a:r>
          </a:p>
        </p:txBody>
      </p:sp>
      <p:sp>
        <p:nvSpPr>
          <p:cNvPr id="3" name="Content Placeholder 2"/>
          <p:cNvSpPr>
            <a:spLocks noGrp="1"/>
          </p:cNvSpPr>
          <p:nvPr>
            <p:ph idx="1"/>
          </p:nvPr>
        </p:nvSpPr>
        <p:spPr>
          <a:xfrm>
            <a:off x="668976" y="907143"/>
            <a:ext cx="5428856" cy="5043714"/>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72300" y="2286000"/>
            <a:ext cx="1823085" cy="3505200"/>
          </a:xfrm>
        </p:spPr>
        <p:txBody>
          <a:bodyPr>
            <a:normAutofit/>
          </a:bodyPr>
          <a:lstStyle>
            <a:lvl1pPr marL="0" indent="0">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3F2D9751-33B6-478F-88F1-54E1F4A0B9EF}" type="datetimeFigureOut">
              <a:rPr lang="en-US" smtClean="0"/>
              <a:t>9/9/2026</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7795258" y="6310086"/>
            <a:ext cx="1097280" cy="274320"/>
          </a:xfrm>
        </p:spPr>
        <p:txBody>
          <a:bodyPr/>
          <a:lstStyle>
            <a:lvl1pPr>
              <a:defRPr>
                <a:solidFill>
                  <a:srgbClr val="FFFFFF"/>
                </a:solidFill>
              </a:defRPr>
            </a:lvl1pPr>
          </a:lstStyle>
          <a:p>
            <a:fld id="{D989E9CC-BBC5-45FF-AB1A-FD9566EB70B3}" type="slidenum">
              <a:rPr lang="en-US" smtClean="0"/>
              <a:t>‹#›</a:t>
            </a:fld>
            <a:endParaRPr lang="en-US"/>
          </a:p>
        </p:txBody>
      </p:sp>
      <p:sp>
        <p:nvSpPr>
          <p:cNvPr id="12" name="Rectangle 11"/>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1743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6765290" y="173736"/>
            <a:ext cx="2194560" cy="651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972300" y="603504"/>
            <a:ext cx="1824228" cy="1645920"/>
          </a:xfrm>
        </p:spPr>
        <p:txBody>
          <a:bodyPr anchor="b">
            <a:noAutofit/>
          </a:bodyPr>
          <a:lstStyle>
            <a:lvl1pPr algn="l">
              <a:defRPr sz="2400" b="0">
                <a:solidFill>
                  <a:srgbClr val="FFFFFF"/>
                </a:solidFill>
                <a:latin typeface="+mj-lt"/>
              </a:defRPr>
            </a:lvl1pPr>
          </a:lstStyle>
          <a:p>
            <a:r>
              <a:rPr lang="en-US"/>
              <a:t>Click to edit Master title style</a:t>
            </a:r>
          </a:p>
        </p:txBody>
      </p:sp>
      <p:sp>
        <p:nvSpPr>
          <p:cNvPr id="3" name="Picture Placeholder 2"/>
          <p:cNvSpPr>
            <a:spLocks noGrp="1" noChangeAspect="1"/>
          </p:cNvSpPr>
          <p:nvPr>
            <p:ph type="pic" idx="1"/>
          </p:nvPr>
        </p:nvSpPr>
        <p:spPr>
          <a:xfrm>
            <a:off x="171449" y="173736"/>
            <a:ext cx="6398514" cy="6510528"/>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972300" y="2286000"/>
            <a:ext cx="1824228" cy="3502152"/>
          </a:xfrm>
        </p:spPr>
        <p:txBody>
          <a:bodyPr>
            <a:normAutofit/>
          </a:bodyPr>
          <a:lstStyle>
            <a:lvl1pPr marL="0" indent="0" algn="l">
              <a:lnSpc>
                <a:spcPct val="110000"/>
              </a:lnSpc>
              <a:spcBef>
                <a:spcPts val="800"/>
              </a:spcBef>
              <a:buNone/>
              <a:defRPr sz="13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3F2D9751-33B6-478F-88F1-54E1F4A0B9EF}" type="datetimeFigureOut">
              <a:rPr lang="en-US" smtClean="0"/>
              <a:t>9/9/2026</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9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a:p>
        </p:txBody>
      </p:sp>
      <p:sp>
        <p:nvSpPr>
          <p:cNvPr id="7" name="Slide Number Placeholder 6"/>
          <p:cNvSpPr>
            <a:spLocks noGrp="1"/>
          </p:cNvSpPr>
          <p:nvPr>
            <p:ph type="sldNum" sz="quarter" idx="12"/>
          </p:nvPr>
        </p:nvSpPr>
        <p:spPr>
          <a:xfrm>
            <a:off x="7797546" y="6309360"/>
            <a:ext cx="1097280" cy="274320"/>
          </a:xfrm>
        </p:spPr>
        <p:txBody>
          <a:bodyPr/>
          <a:lstStyle>
            <a:lvl1pPr>
              <a:defRPr>
                <a:solidFill>
                  <a:srgbClr val="FFFFFF"/>
                </a:solidFill>
              </a:defRPr>
            </a:lvl1pPr>
          </a:lstStyle>
          <a:p>
            <a:fld id="{D989E9CC-BBC5-45FF-AB1A-FD9566EB70B3}" type="slidenum">
              <a:rPr lang="en-US" smtClean="0"/>
              <a:t>‹#›</a:t>
            </a:fld>
            <a:endParaRPr lang="en-US"/>
          </a:p>
        </p:txBody>
      </p:sp>
      <p:sp>
        <p:nvSpPr>
          <p:cNvPr id="11" name="Rectangle 10"/>
          <p:cNvSpPr/>
          <p:nvPr/>
        </p:nvSpPr>
        <p:spPr>
          <a:xfrm>
            <a:off x="6868160" y="274320"/>
            <a:ext cx="1988820" cy="6309360"/>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41004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2D9751-33B6-478F-88F1-54E1F4A0B9EF}"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89E9CC-BBC5-45FF-AB1A-FD9566EB70B3}" type="slidenum">
              <a:rPr lang="en-US" smtClean="0"/>
              <a:t>‹#›</a:t>
            </a:fld>
            <a:endParaRPr lang="en-US"/>
          </a:p>
        </p:txBody>
      </p:sp>
    </p:spTree>
    <p:extLst>
      <p:ext uri="{BB962C8B-B14F-4D97-AF65-F5344CB8AC3E}">
        <p14:creationId xmlns:p14="http://schemas.microsoft.com/office/powerpoint/2010/main" val="2465041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762000"/>
            <a:ext cx="177165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762000"/>
            <a:ext cx="60579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2D9751-33B6-478F-88F1-54E1F4A0B9EF}"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89E9CC-BBC5-45FF-AB1A-FD9566EB70B3}" type="slidenum">
              <a:rPr lang="en-US" smtClean="0"/>
              <a:t>‹#›</a:t>
            </a:fld>
            <a:endParaRPr lang="en-US"/>
          </a:p>
        </p:txBody>
      </p:sp>
    </p:spTree>
    <p:extLst>
      <p:ext uri="{BB962C8B-B14F-4D97-AF65-F5344CB8AC3E}">
        <p14:creationId xmlns:p14="http://schemas.microsoft.com/office/powerpoint/2010/main" val="2903571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76022" y="173736"/>
            <a:ext cx="8791956" cy="6510528"/>
          </a:xfrm>
          <a:prstGeom prst="rect">
            <a:avLst/>
          </a:prstGeom>
          <a:solidFill>
            <a:schemeClr val="bg2"/>
          </a:solidFill>
          <a:ln w="6350" cap="flat" cmpd="sng" algn="ctr">
            <a:noFill/>
            <a:prstDash val="solid"/>
          </a:ln>
          <a:effectLst>
            <a:softEdge rad="0"/>
          </a:effectLst>
        </p:spPr>
        <p:txBody>
          <a:bodyPr/>
          <a:lstStyle/>
          <a:p>
            <a:endParaRPr lang="en-US"/>
          </a:p>
        </p:txBody>
      </p:sp>
      <p:sp>
        <p:nvSpPr>
          <p:cNvPr id="2" name="Title Placeholder 1"/>
          <p:cNvSpPr>
            <a:spLocks noGrp="1"/>
          </p:cNvSpPr>
          <p:nvPr>
            <p:ph type="title"/>
          </p:nvPr>
        </p:nvSpPr>
        <p:spPr>
          <a:xfrm>
            <a:off x="731520" y="642594"/>
            <a:ext cx="768096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31520" y="2103120"/>
            <a:ext cx="768096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34768" y="6309360"/>
            <a:ext cx="2057400" cy="274320"/>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fld id="{3F2D9751-33B6-478F-88F1-54E1F4A0B9EF}" type="datetimeFigureOut">
              <a:rPr lang="en-US" smtClean="0"/>
              <a:t>9/9/2026</a:t>
            </a:fld>
            <a:endParaRPr lang="en-US"/>
          </a:p>
        </p:txBody>
      </p:sp>
      <p:sp>
        <p:nvSpPr>
          <p:cNvPr id="5" name="Footer Placeholder 4"/>
          <p:cNvSpPr>
            <a:spLocks noGrp="1"/>
          </p:cNvSpPr>
          <p:nvPr>
            <p:ph type="ftr" sz="quarter" idx="3"/>
          </p:nvPr>
        </p:nvSpPr>
        <p:spPr>
          <a:xfrm>
            <a:off x="2596896" y="6309360"/>
            <a:ext cx="3950208" cy="274320"/>
          </a:xfrm>
          <a:prstGeom prst="rect">
            <a:avLst/>
          </a:prstGeom>
        </p:spPr>
        <p:txBody>
          <a:bodyPr vert="horz" lIns="91440" tIns="45720" rIns="91440" bIns="45720" rtlCol="0" anchor="b"/>
          <a:lstStyle>
            <a:lvl1pPr algn="ctr">
              <a:defRPr sz="9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7823382" y="6309360"/>
            <a:ext cx="1097280" cy="274320"/>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D989E9CC-BBC5-45FF-AB1A-FD9566EB70B3}" type="slidenum">
              <a:rPr lang="en-US" smtClean="0"/>
              <a:t>‹#›</a:t>
            </a:fld>
            <a:endParaRPr lang="en-US"/>
          </a:p>
        </p:txBody>
      </p:sp>
    </p:spTree>
    <p:extLst>
      <p:ext uri="{BB962C8B-B14F-4D97-AF65-F5344CB8AC3E}">
        <p14:creationId xmlns:p14="http://schemas.microsoft.com/office/powerpoint/2010/main" val="265222073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mcqueen.washoeschools.net/academics/counseling/senior-informatio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catalog.tmcc.edu/degrees-certificate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www.usmc.mil/" TargetMode="External"/><Relationship Id="rId3" Type="http://schemas.openxmlformats.org/officeDocument/2006/relationships/hyperlink" Target="http://www.buildingtradejobs.org/" TargetMode="External"/><Relationship Id="rId7" Type="http://schemas.openxmlformats.org/officeDocument/2006/relationships/hyperlink" Target="http://www.uscg.mi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army.mil/" TargetMode="External"/><Relationship Id="rId5" Type="http://schemas.openxmlformats.org/officeDocument/2006/relationships/hyperlink" Target="http://www.ang.af.mil/" TargetMode="External"/><Relationship Id="rId4" Type="http://schemas.openxmlformats.org/officeDocument/2006/relationships/hyperlink" Target="http://www.airforce.com/" TargetMode="External"/><Relationship Id="rId9" Type="http://schemas.openxmlformats.org/officeDocument/2006/relationships/hyperlink" Target="http://www.navy.mil/"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bigfuture.collegeboard.org/plan-for-colleg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wiche.edu/tuition-savings/wu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usa.gov/estimate-college-cos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s://studentaid.gov/aid-estimator/" TargetMode="External"/><Relationship Id="rId4" Type="http://schemas.openxmlformats.org/officeDocument/2006/relationships/hyperlink" Target="https://bigfuture.collegeboard.org/pay-for-college/get-started/college-costs-and-college-lists"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mcqueen.washoeschools.net/academics/counseling/senior-information"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ashoeschoolsnv.scriborder.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www.collegeboard.org/" TargetMode="External"/><Relationship Id="rId4" Type="http://schemas.openxmlformats.org/officeDocument/2006/relationships/hyperlink" Target="http://www.act.org/"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studentaid.gov/fsa-id/create-account/launch"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studentaid.gov/h/apply-for-aid/fafsa"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tmcc.edu/financial-aid"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unr.edu/financial-aid"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www.unr.edu/financial-aid/scholarships/first-year-scholarship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tmcc.edu/Nevada-promise-scholarship"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mcqueen.washoeschools.net/academics/college-and-career-center"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bigfuture.collegeboard.org/" TargetMode="External"/><Relationship Id="rId5" Type="http://schemas.openxmlformats.org/officeDocument/2006/relationships/hyperlink" Target="https://bold.org/scholarships/going-merry-scholarship/" TargetMode="External"/><Relationship Id="rId4" Type="http://schemas.openxmlformats.org/officeDocument/2006/relationships/hyperlink" Target="http://www.fastweb.com/"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actstudent.or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collegereadiness.collegeboard.org/sa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www.jostens.com/"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www.yearbookforever.com/" TargetMode="External"/><Relationship Id="rId4" Type="http://schemas.openxmlformats.org/officeDocument/2006/relationships/hyperlink" Target="http://www.prestigeportraits.com/"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mcqueen.washoeschools.net/"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mcqueen.washoeschools.net/academics/college-and-career-center" TargetMode="External"/><Relationship Id="rId4" Type="http://schemas.openxmlformats.org/officeDocument/2006/relationships/hyperlink" Target="https://mcqueen.washoeschools.net/academics/counseling"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0100" y="2133600"/>
            <a:ext cx="7543800" cy="2165445"/>
          </a:xfrm>
        </p:spPr>
        <p:txBody>
          <a:bodyPr/>
          <a:lstStyle/>
          <a:p>
            <a:pPr algn="ctr"/>
            <a:r>
              <a:rPr lang="en-US" sz="4000">
                <a:latin typeface="Corbel" panose="020B0503020204020204" pitchFamily="34" charset="0"/>
              </a:rPr>
              <a:t>Senior FAMILY </a:t>
            </a:r>
            <a:br>
              <a:rPr lang="en-US" sz="4000">
                <a:latin typeface="Corbel" panose="020B0503020204020204" pitchFamily="34" charset="0"/>
              </a:rPr>
            </a:br>
            <a:r>
              <a:rPr lang="en-US" sz="4000">
                <a:latin typeface="Corbel" panose="020B0503020204020204" pitchFamily="34" charset="0"/>
              </a:rPr>
              <a:t>Information NIGHT</a:t>
            </a:r>
          </a:p>
        </p:txBody>
      </p:sp>
      <p:sp>
        <p:nvSpPr>
          <p:cNvPr id="5" name="TextBox 4"/>
          <p:cNvSpPr txBox="1"/>
          <p:nvPr/>
        </p:nvSpPr>
        <p:spPr>
          <a:xfrm>
            <a:off x="1295400" y="3733800"/>
            <a:ext cx="6553200" cy="461665"/>
          </a:xfrm>
          <a:prstGeom prst="rect">
            <a:avLst/>
          </a:prstGeom>
          <a:noFill/>
        </p:spPr>
        <p:txBody>
          <a:bodyPr wrap="square" lIns="91440" tIns="45720" rIns="91440" bIns="45720" rtlCol="0" anchor="t">
            <a:spAutoFit/>
          </a:bodyPr>
          <a:lstStyle/>
          <a:p>
            <a:pPr algn="ctr"/>
            <a:r>
              <a:rPr lang="en-US" sz="2400"/>
              <a:t> 2026-2027</a:t>
            </a:r>
          </a:p>
        </p:txBody>
      </p:sp>
      <p:pic>
        <p:nvPicPr>
          <p:cNvPr id="1026" name="Picture 13">
            <a:extLst>
              <a:ext uri="{FF2B5EF4-FFF2-40B4-BE49-F238E27FC236}">
                <a16:creationId xmlns:a16="http://schemas.microsoft.com/office/drawing/2014/main" id="{0C04F2E2-3409-E8AE-4913-E4F49AB9C3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3951662"/>
            <a:ext cx="1403350"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37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9758"/>
            <a:ext cx="7680960" cy="1371600"/>
          </a:xfrm>
        </p:spPr>
        <p:txBody>
          <a:bodyPr>
            <a:normAutofit/>
          </a:bodyPr>
          <a:lstStyle/>
          <a:p>
            <a:r>
              <a:rPr lang="en-US" sz="3600"/>
              <a:t>Welcome</a:t>
            </a:r>
          </a:p>
        </p:txBody>
      </p:sp>
      <p:sp>
        <p:nvSpPr>
          <p:cNvPr id="2" name="Content Placeholder 1"/>
          <p:cNvSpPr>
            <a:spLocks noGrp="1"/>
          </p:cNvSpPr>
          <p:nvPr>
            <p:ph idx="1"/>
          </p:nvPr>
        </p:nvSpPr>
        <p:spPr>
          <a:xfrm>
            <a:off x="457200" y="3657600"/>
            <a:ext cx="8382000" cy="2895600"/>
          </a:xfrm>
        </p:spPr>
        <p:txBody>
          <a:bodyPr vert="horz" lIns="91440" tIns="45720" rIns="91440" bIns="45720" rtlCol="0" anchor="t">
            <a:normAutofit fontScale="70000" lnSpcReduction="20000"/>
          </a:bodyPr>
          <a:lstStyle/>
          <a:p>
            <a:pPr marL="0" indent="0">
              <a:buNone/>
            </a:pPr>
            <a:endParaRPr lang="en-US" sz="2000"/>
          </a:p>
          <a:p>
            <a:pPr marL="0" indent="0">
              <a:buNone/>
            </a:pPr>
            <a:r>
              <a:rPr lang="en-US" sz="2600"/>
              <a:t>After the presentation, please see the following tables in the theater foyer:</a:t>
            </a:r>
          </a:p>
          <a:p>
            <a:pPr marL="457200" indent="-457200">
              <a:buAutoNum type="arabicPeriod"/>
            </a:pPr>
            <a:r>
              <a:rPr lang="en-US" sz="2600"/>
              <a:t>Josten’s: Cap &amp; Gown Sales</a:t>
            </a:r>
          </a:p>
          <a:p>
            <a:pPr marL="457200" indent="-457200">
              <a:buAutoNum type="arabicPeriod"/>
            </a:pPr>
            <a:r>
              <a:rPr lang="en-US" sz="2600"/>
              <a:t>McQueen Boosters: Safe &amp; Sober Night</a:t>
            </a:r>
          </a:p>
          <a:p>
            <a:pPr marL="457200" indent="-457200">
              <a:buAutoNum type="arabicPeriod"/>
            </a:pPr>
            <a:r>
              <a:rPr lang="en-US" sz="2600"/>
              <a:t>UNR Admissions</a:t>
            </a:r>
          </a:p>
          <a:p>
            <a:pPr marL="457200" indent="-457200">
              <a:buAutoNum type="arabicPeriod"/>
            </a:pPr>
            <a:r>
              <a:rPr lang="en-US" sz="2600"/>
              <a:t>TMCC Admissions</a:t>
            </a:r>
          </a:p>
          <a:p>
            <a:pPr marL="0" indent="0">
              <a:buNone/>
            </a:pPr>
            <a:r>
              <a:rPr lang="en-US" sz="2600"/>
              <a:t>5.    Military Recruiters</a:t>
            </a:r>
          </a:p>
          <a:p>
            <a:pPr marL="0" indent="0">
              <a:buNone/>
            </a:pPr>
            <a:r>
              <a:rPr lang="en-US" sz="2600"/>
              <a:t>6.   Associated General Contractors</a:t>
            </a:r>
          </a:p>
          <a:p>
            <a:pPr marL="457200" indent="-457200">
              <a:buClr>
                <a:srgbClr val="262626"/>
              </a:buClr>
              <a:buAutoNum type="arabicPeriod"/>
            </a:pPr>
            <a:endParaRPr lang="en-US" sz="2600"/>
          </a:p>
          <a:p>
            <a:pPr marL="274320" lvl="1" indent="0">
              <a:buNone/>
            </a:pPr>
            <a:endParaRPr lang="en-US" sz="2000"/>
          </a:p>
          <a:p>
            <a:pPr marL="0" indent="0">
              <a:buNone/>
            </a:pPr>
            <a:endParaRPr lang="en-US" sz="3200"/>
          </a:p>
          <a:p>
            <a:pPr marL="0" indent="0">
              <a:buNone/>
            </a:pPr>
            <a:endParaRPr lang="en-US" sz="2700" i="1"/>
          </a:p>
        </p:txBody>
      </p:sp>
      <p:sp>
        <p:nvSpPr>
          <p:cNvPr id="7" name="Content Placeholder 1">
            <a:extLst>
              <a:ext uri="{FF2B5EF4-FFF2-40B4-BE49-F238E27FC236}">
                <a16:creationId xmlns:a16="http://schemas.microsoft.com/office/drawing/2014/main" id="{70F3C05A-1895-940B-9ED9-E8529C448898}"/>
              </a:ext>
            </a:extLst>
          </p:cNvPr>
          <p:cNvSpPr txBox="1">
            <a:spLocks/>
          </p:cNvSpPr>
          <p:nvPr/>
        </p:nvSpPr>
        <p:spPr>
          <a:xfrm>
            <a:off x="457200" y="1511431"/>
            <a:ext cx="6324600" cy="1905000"/>
          </a:xfrm>
          <a:prstGeom prst="rect">
            <a:avLst/>
          </a:prstGeom>
        </p:spPr>
        <p:txBody>
          <a:bodyPr vert="horz" lIns="91440" tIns="45720" rIns="91440" bIns="45720" rtlCol="0">
            <a:normAutofit lnSpcReduction="10000"/>
          </a:bodyPr>
          <a:lst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0" indent="0">
              <a:buFont typeface="Garamond" pitchFamily="18" charset="0"/>
              <a:buNone/>
            </a:pPr>
            <a:r>
              <a:rPr lang="en-US" sz="2000"/>
              <a:t>This presentation is posted to the McQueen Counseling website. Please note this for later reference.</a:t>
            </a:r>
          </a:p>
          <a:p>
            <a:pPr marL="0" indent="0">
              <a:buFont typeface="Garamond" pitchFamily="18" charset="0"/>
              <a:buNone/>
            </a:pPr>
            <a:endParaRPr lang="en-US" sz="1000"/>
          </a:p>
          <a:p>
            <a:pPr marL="0" indent="0">
              <a:buNone/>
            </a:pPr>
            <a:r>
              <a:rPr lang="en-US" sz="2000">
                <a:hlinkClick r:id="rId3">
                  <a:extLst>
                    <a:ext uri="{A12FA001-AC4F-418D-AE19-62706E023703}">
                      <ahyp:hlinkClr xmlns:ahyp="http://schemas.microsoft.com/office/drawing/2018/hyperlinkcolor" val="tx"/>
                    </a:ext>
                  </a:extLst>
                </a:hlinkClick>
              </a:rPr>
              <a:t>https://mcqueen.washoeschools.net/academics/counseling/senior-information</a:t>
            </a:r>
            <a:r>
              <a:rPr lang="en-US" sz="2000"/>
              <a:t> </a:t>
            </a:r>
          </a:p>
          <a:p>
            <a:pPr marL="0" indent="0">
              <a:buFont typeface="Garamond" pitchFamily="18" charset="0"/>
              <a:buNone/>
            </a:pPr>
            <a:endParaRPr lang="en-US" sz="2700" i="1"/>
          </a:p>
        </p:txBody>
      </p:sp>
      <p:cxnSp>
        <p:nvCxnSpPr>
          <p:cNvPr id="9" name="Straight Connector 8">
            <a:extLst>
              <a:ext uri="{FF2B5EF4-FFF2-40B4-BE49-F238E27FC236}">
                <a16:creationId xmlns:a16="http://schemas.microsoft.com/office/drawing/2014/main" id="{90AD6B46-5A31-73B0-8452-1E960C2A7A33}"/>
              </a:ext>
            </a:extLst>
          </p:cNvPr>
          <p:cNvCxnSpPr/>
          <p:nvPr/>
        </p:nvCxnSpPr>
        <p:spPr>
          <a:xfrm>
            <a:off x="304800" y="3581400"/>
            <a:ext cx="8534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descr="A qr code with a white background&#10;&#10;AI-generated content may be incorrect.">
            <a:extLst>
              <a:ext uri="{FF2B5EF4-FFF2-40B4-BE49-F238E27FC236}">
                <a16:creationId xmlns:a16="http://schemas.microsoft.com/office/drawing/2014/main" id="{87DD08DE-0ECC-4D68-CB01-69FA0B6B49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4200" y="1692308"/>
            <a:ext cx="1314450" cy="1314450"/>
          </a:xfrm>
          <a:prstGeom prst="rect">
            <a:avLst/>
          </a:prstGeom>
        </p:spPr>
      </p:pic>
    </p:spTree>
    <p:extLst>
      <p:ext uri="{BB962C8B-B14F-4D97-AF65-F5344CB8AC3E}">
        <p14:creationId xmlns:p14="http://schemas.microsoft.com/office/powerpoint/2010/main" val="2365110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32F73A-9C35-6A4F-966B-D03EC95022E4}"/>
              </a:ext>
            </a:extLst>
          </p:cNvPr>
          <p:cNvSpPr>
            <a:spLocks noGrp="1"/>
          </p:cNvSpPr>
          <p:nvPr>
            <p:ph type="title"/>
          </p:nvPr>
        </p:nvSpPr>
        <p:spPr>
          <a:xfrm>
            <a:off x="1170432" y="2135124"/>
            <a:ext cx="6803136" cy="2587752"/>
          </a:xfrm>
        </p:spPr>
        <p:txBody>
          <a:bodyPr/>
          <a:lstStyle/>
          <a:p>
            <a:r>
              <a:rPr lang="en-US" sz="4800"/>
              <a:t>Graduation Requirements</a:t>
            </a:r>
          </a:p>
        </p:txBody>
      </p:sp>
    </p:spTree>
    <p:extLst>
      <p:ext uri="{BB962C8B-B14F-4D97-AF65-F5344CB8AC3E}">
        <p14:creationId xmlns:p14="http://schemas.microsoft.com/office/powerpoint/2010/main" val="2739835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4">
            <a:extLst>
              <a:ext uri="{FF2B5EF4-FFF2-40B4-BE49-F238E27FC236}">
                <a16:creationId xmlns:a16="http://schemas.microsoft.com/office/drawing/2014/main" id="{08AA659B-E26F-B39F-0139-47F1A7F732BC}"/>
              </a:ext>
            </a:extLst>
          </p:cNvPr>
          <p:cNvSpPr txBox="1">
            <a:spLocks/>
          </p:cNvSpPr>
          <p:nvPr/>
        </p:nvSpPr>
        <p:spPr>
          <a:xfrm>
            <a:off x="1066797" y="1340430"/>
            <a:ext cx="7010402" cy="7329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n-US" sz="4000" kern="1200" cap="none" spc="0" baseline="0" dirty="0">
                <a:solidFill>
                  <a:schemeClr val="tx1">
                    <a:lumMod val="85000"/>
                    <a:lumOff val="15000"/>
                  </a:schemeClr>
                </a:solidFill>
                <a:effectLst/>
                <a:latin typeface="+mj-lt"/>
                <a:ea typeface="+mn-ea"/>
                <a:cs typeface="+mn-cs"/>
              </a:defRPr>
            </a:lvl1pPr>
          </a:lstStyle>
          <a:p>
            <a:pPr algn="ctr"/>
            <a:r>
              <a:rPr lang="en-US" sz="3600">
                <a:latin typeface="Mystical Woods Rough Script" panose="020B0604020202020204" pitchFamily="2" charset="0"/>
              </a:rPr>
              <a:t>Diploma Type Quick Review</a:t>
            </a:r>
          </a:p>
        </p:txBody>
      </p:sp>
      <p:graphicFrame>
        <p:nvGraphicFramePr>
          <p:cNvPr id="14" name="Table 28">
            <a:extLst>
              <a:ext uri="{FF2B5EF4-FFF2-40B4-BE49-F238E27FC236}">
                <a16:creationId xmlns:a16="http://schemas.microsoft.com/office/drawing/2014/main" id="{C2BBCB5A-69EE-0944-DA18-DFADC0BF0241}"/>
              </a:ext>
            </a:extLst>
          </p:cNvPr>
          <p:cNvGraphicFramePr>
            <a:graphicFrameLocks noGrp="1"/>
          </p:cNvGraphicFramePr>
          <p:nvPr>
            <p:extLst>
              <p:ext uri="{D42A27DB-BD31-4B8C-83A1-F6EECF244321}">
                <p14:modId xmlns:p14="http://schemas.microsoft.com/office/powerpoint/2010/main" val="195849578"/>
              </p:ext>
            </p:extLst>
          </p:nvPr>
        </p:nvGraphicFramePr>
        <p:xfrm>
          <a:off x="690558" y="2438400"/>
          <a:ext cx="7762880" cy="2712720"/>
        </p:xfrm>
        <a:graphic>
          <a:graphicData uri="http://schemas.openxmlformats.org/drawingml/2006/table">
            <a:tbl>
              <a:tblPr firstRow="1" bandRow="1"/>
              <a:tblGrid>
                <a:gridCol w="3648079">
                  <a:extLst>
                    <a:ext uri="{9D8B030D-6E8A-4147-A177-3AD203B41FA5}">
                      <a16:colId xmlns:a16="http://schemas.microsoft.com/office/drawing/2014/main" val="2168735712"/>
                    </a:ext>
                  </a:extLst>
                </a:gridCol>
                <a:gridCol w="1371600">
                  <a:extLst>
                    <a:ext uri="{9D8B030D-6E8A-4147-A177-3AD203B41FA5}">
                      <a16:colId xmlns:a16="http://schemas.microsoft.com/office/drawing/2014/main" val="2874875938"/>
                    </a:ext>
                  </a:extLst>
                </a:gridCol>
                <a:gridCol w="1447800">
                  <a:extLst>
                    <a:ext uri="{9D8B030D-6E8A-4147-A177-3AD203B41FA5}">
                      <a16:colId xmlns:a16="http://schemas.microsoft.com/office/drawing/2014/main" val="1775245271"/>
                    </a:ext>
                  </a:extLst>
                </a:gridCol>
                <a:gridCol w="1295401">
                  <a:extLst>
                    <a:ext uri="{9D8B030D-6E8A-4147-A177-3AD203B41FA5}">
                      <a16:colId xmlns:a16="http://schemas.microsoft.com/office/drawing/2014/main" val="313881698"/>
                    </a:ext>
                  </a:extLst>
                </a:gridCol>
              </a:tblGrid>
              <a:tr h="287597">
                <a:tc>
                  <a:txBody>
                    <a:bodyPr/>
                    <a:lstStyle/>
                    <a:p>
                      <a:endParaRPr lang="en-US" sz="1800" b="1"/>
                    </a:p>
                  </a:txBody>
                  <a:tcPr>
                    <a:solidFill>
                      <a:schemeClr val="tx2">
                        <a:lumMod val="40000"/>
                        <a:lumOff val="60000"/>
                      </a:schemeClr>
                    </a:solidFill>
                  </a:tcPr>
                </a:tc>
                <a:tc>
                  <a:txBody>
                    <a:bodyPr/>
                    <a:lstStyle/>
                    <a:p>
                      <a:r>
                        <a:rPr lang="en-US" sz="1800" b="1"/>
                        <a:t>Standard </a:t>
                      </a:r>
                    </a:p>
                  </a:txBody>
                  <a:tcPr>
                    <a:solidFill>
                      <a:schemeClr val="tx2">
                        <a:lumMod val="40000"/>
                        <a:lumOff val="60000"/>
                      </a:schemeClr>
                    </a:solidFill>
                  </a:tcPr>
                </a:tc>
                <a:tc>
                  <a:txBody>
                    <a:bodyPr/>
                    <a:lstStyle/>
                    <a:p>
                      <a:r>
                        <a:rPr lang="en-US" sz="1800" b="1"/>
                        <a:t>Advanced</a:t>
                      </a:r>
                    </a:p>
                  </a:txBody>
                  <a:tcPr>
                    <a:solidFill>
                      <a:schemeClr val="tx2">
                        <a:lumMod val="40000"/>
                        <a:lumOff val="60000"/>
                      </a:schemeClr>
                    </a:solidFill>
                  </a:tcPr>
                </a:tc>
                <a:tc>
                  <a:txBody>
                    <a:bodyPr/>
                    <a:lstStyle/>
                    <a:p>
                      <a:r>
                        <a:rPr lang="en-US" sz="1800" b="1"/>
                        <a:t>Honors</a:t>
                      </a:r>
                    </a:p>
                  </a:txBody>
                  <a:tcPr>
                    <a:solidFill>
                      <a:schemeClr val="tx2">
                        <a:lumMod val="40000"/>
                        <a:lumOff val="60000"/>
                      </a:schemeClr>
                    </a:solidFill>
                  </a:tcPr>
                </a:tc>
                <a:extLst>
                  <a:ext uri="{0D108BD9-81ED-4DB2-BD59-A6C34878D82A}">
                    <a16:rowId xmlns:a16="http://schemas.microsoft.com/office/drawing/2014/main" val="2278851424"/>
                  </a:ext>
                </a:extLst>
              </a:tr>
              <a:tr h="269162">
                <a:tc>
                  <a:txBody>
                    <a:bodyPr/>
                    <a:lstStyle/>
                    <a:p>
                      <a:r>
                        <a:rPr lang="en-US" sz="1600" b="1"/>
                        <a:t>Total Required Credits</a:t>
                      </a:r>
                    </a:p>
                  </a:txBody>
                  <a:tcPr/>
                </a:tc>
                <a:tc>
                  <a:txBody>
                    <a:bodyPr/>
                    <a:lstStyle/>
                    <a:p>
                      <a:r>
                        <a:rPr lang="en-US" sz="1600" b="1"/>
                        <a:t>23</a:t>
                      </a:r>
                    </a:p>
                  </a:txBody>
                  <a:tcPr/>
                </a:tc>
                <a:tc>
                  <a:txBody>
                    <a:bodyPr/>
                    <a:lstStyle/>
                    <a:p>
                      <a:r>
                        <a:rPr lang="en-US" sz="1600" b="1"/>
                        <a:t>24</a:t>
                      </a:r>
                    </a:p>
                  </a:txBody>
                  <a:tcPr/>
                </a:tc>
                <a:tc>
                  <a:txBody>
                    <a:bodyPr/>
                    <a:lstStyle/>
                    <a:p>
                      <a:r>
                        <a:rPr lang="en-US" sz="1600" b="1"/>
                        <a:t>24</a:t>
                      </a:r>
                    </a:p>
                  </a:txBody>
                  <a:tcPr/>
                </a:tc>
                <a:extLst>
                  <a:ext uri="{0D108BD9-81ED-4DB2-BD59-A6C34878D82A}">
                    <a16:rowId xmlns:a16="http://schemas.microsoft.com/office/drawing/2014/main" val="3397934102"/>
                  </a:ext>
                </a:extLst>
              </a:tr>
              <a:tr h="269162">
                <a:tc>
                  <a:txBody>
                    <a:bodyPr/>
                    <a:lstStyle/>
                    <a:p>
                      <a:r>
                        <a:rPr lang="en-US" sz="1600" b="1"/>
                        <a:t>Flex Credit</a:t>
                      </a:r>
                    </a:p>
                  </a:txBody>
                  <a:tcPr/>
                </a:tc>
                <a:tc>
                  <a:txBody>
                    <a:bodyPr/>
                    <a:lstStyle/>
                    <a:p>
                      <a:r>
                        <a:rPr lang="en-US" sz="1600" b="1"/>
                        <a:t>1</a:t>
                      </a:r>
                    </a:p>
                  </a:txBody>
                  <a:tcPr/>
                </a:tc>
                <a:tc>
                  <a:txBody>
                    <a:bodyPr/>
                    <a:lstStyle/>
                    <a:p>
                      <a:r>
                        <a:rPr lang="en-US" sz="1600" b="1"/>
                        <a:t>0</a:t>
                      </a:r>
                    </a:p>
                  </a:txBody>
                  <a:tcPr/>
                </a:tc>
                <a:tc>
                  <a:txBody>
                    <a:bodyPr/>
                    <a:lstStyle/>
                    <a:p>
                      <a:r>
                        <a:rPr lang="en-US" sz="1600" b="1"/>
                        <a:t>0</a:t>
                      </a:r>
                    </a:p>
                  </a:txBody>
                  <a:tcPr/>
                </a:tc>
                <a:extLst>
                  <a:ext uri="{0D108BD9-81ED-4DB2-BD59-A6C34878D82A}">
                    <a16:rowId xmlns:a16="http://schemas.microsoft.com/office/drawing/2014/main" val="1348409769"/>
                  </a:ext>
                </a:extLst>
              </a:tr>
              <a:tr h="269162">
                <a:tc>
                  <a:txBody>
                    <a:bodyPr/>
                    <a:lstStyle/>
                    <a:p>
                      <a:r>
                        <a:rPr lang="en-US" sz="1600" b="1"/>
                        <a:t>No Course Failures</a:t>
                      </a:r>
                      <a:r>
                        <a:rPr lang="en-US" sz="1100" b="1"/>
                        <a:t> </a:t>
                      </a:r>
                    </a:p>
                    <a:p>
                      <a:r>
                        <a:rPr lang="en-US" sz="1100" b="1"/>
                        <a:t>(11</a:t>
                      </a:r>
                      <a:r>
                        <a:rPr lang="en-US" sz="1100" b="1" baseline="30000"/>
                        <a:t>th</a:t>
                      </a:r>
                      <a:r>
                        <a:rPr lang="en-US" sz="1100" b="1"/>
                        <a:t> and 12</a:t>
                      </a:r>
                      <a:r>
                        <a:rPr lang="en-US" sz="1100" b="1" baseline="30000"/>
                        <a:t>th</a:t>
                      </a:r>
                      <a:r>
                        <a:rPr lang="en-US" sz="1100" b="1"/>
                        <a:t> Grade Only)</a:t>
                      </a:r>
                    </a:p>
                  </a:txBody>
                  <a:tcPr/>
                </a:tc>
                <a:tc>
                  <a:txBody>
                    <a:bodyPr/>
                    <a:lstStyle/>
                    <a:p>
                      <a:r>
                        <a:rPr lang="en-US" sz="1600" b="1"/>
                        <a:t>N/A</a:t>
                      </a:r>
                    </a:p>
                  </a:txBody>
                  <a:tcPr/>
                </a:tc>
                <a:tc>
                  <a:txBody>
                    <a:bodyPr/>
                    <a:lstStyle/>
                    <a:p>
                      <a:r>
                        <a:rPr lang="en-US" sz="1600" b="1"/>
                        <a:t>N/A</a:t>
                      </a:r>
                    </a:p>
                  </a:txBody>
                  <a:tcPr/>
                </a:tc>
                <a:tc>
                  <a:txBody>
                    <a:bodyPr/>
                    <a:lstStyle/>
                    <a:p>
                      <a:r>
                        <a:rPr lang="en-US" sz="1600" b="1"/>
                        <a:t>Applies</a:t>
                      </a:r>
                    </a:p>
                  </a:txBody>
                  <a:tcPr/>
                </a:tc>
                <a:extLst>
                  <a:ext uri="{0D108BD9-81ED-4DB2-BD59-A6C34878D82A}">
                    <a16:rowId xmlns:a16="http://schemas.microsoft.com/office/drawing/2014/main" val="4027387671"/>
                  </a:ext>
                </a:extLst>
              </a:tr>
              <a:tr h="269162">
                <a:tc>
                  <a:txBody>
                    <a:bodyPr/>
                    <a:lstStyle/>
                    <a:p>
                      <a:r>
                        <a:rPr lang="en-US" sz="1600" b="1"/>
                        <a:t>Minimum World Language Credits</a:t>
                      </a:r>
                    </a:p>
                  </a:txBody>
                  <a:tcPr/>
                </a:tc>
                <a:tc>
                  <a:txBody>
                    <a:bodyPr/>
                    <a:lstStyle/>
                    <a:p>
                      <a:r>
                        <a:rPr lang="en-US" sz="1600" b="1"/>
                        <a:t>0</a:t>
                      </a:r>
                    </a:p>
                  </a:txBody>
                  <a:tcPr/>
                </a:tc>
                <a:tc>
                  <a:txBody>
                    <a:bodyPr/>
                    <a:lstStyle/>
                    <a:p>
                      <a:r>
                        <a:rPr lang="en-US" sz="1600" b="1"/>
                        <a:t>0</a:t>
                      </a:r>
                    </a:p>
                  </a:txBody>
                  <a:tcPr/>
                </a:tc>
                <a:tc>
                  <a:txBody>
                    <a:bodyPr/>
                    <a:lstStyle/>
                    <a:p>
                      <a:r>
                        <a:rPr lang="en-US" sz="1600" b="1"/>
                        <a:t>2</a:t>
                      </a:r>
                    </a:p>
                  </a:txBody>
                  <a:tcPr/>
                </a:tc>
                <a:extLst>
                  <a:ext uri="{0D108BD9-81ED-4DB2-BD59-A6C34878D82A}">
                    <a16:rowId xmlns:a16="http://schemas.microsoft.com/office/drawing/2014/main" val="2357332815"/>
                  </a:ext>
                </a:extLst>
              </a:tr>
              <a:tr h="269162">
                <a:tc>
                  <a:txBody>
                    <a:bodyPr/>
                    <a:lstStyle/>
                    <a:p>
                      <a:r>
                        <a:rPr lang="en-US" sz="1600" b="1"/>
                        <a:t>Total Honors/AP/Dual Credits</a:t>
                      </a:r>
                    </a:p>
                  </a:txBody>
                  <a:tcPr/>
                </a:tc>
                <a:tc>
                  <a:txBody>
                    <a:bodyPr/>
                    <a:lstStyle/>
                    <a:p>
                      <a:r>
                        <a:rPr lang="en-US" sz="1600" b="1"/>
                        <a:t>0</a:t>
                      </a:r>
                    </a:p>
                  </a:txBody>
                  <a:tcPr/>
                </a:tc>
                <a:tc>
                  <a:txBody>
                    <a:bodyPr/>
                    <a:lstStyle/>
                    <a:p>
                      <a:r>
                        <a:rPr lang="en-US" sz="1600" b="1"/>
                        <a:t>0</a:t>
                      </a:r>
                    </a:p>
                  </a:txBody>
                  <a:tcPr/>
                </a:tc>
                <a:tc>
                  <a:txBody>
                    <a:bodyPr/>
                    <a:lstStyle/>
                    <a:p>
                      <a:r>
                        <a:rPr lang="en-US" sz="1600" b="1"/>
                        <a:t>8</a:t>
                      </a:r>
                    </a:p>
                  </a:txBody>
                  <a:tcPr/>
                </a:tc>
                <a:extLst>
                  <a:ext uri="{0D108BD9-81ED-4DB2-BD59-A6C34878D82A}">
                    <a16:rowId xmlns:a16="http://schemas.microsoft.com/office/drawing/2014/main" val="2184439966"/>
                  </a:ext>
                </a:extLst>
              </a:tr>
              <a:tr h="269162">
                <a:tc>
                  <a:txBody>
                    <a:bodyPr/>
                    <a:lstStyle/>
                    <a:p>
                      <a:r>
                        <a:rPr lang="en-US" sz="1600" b="1" i="0"/>
                        <a:t>Minimum Cumulative GPA </a:t>
                      </a:r>
                    </a:p>
                    <a:p>
                      <a:r>
                        <a:rPr lang="en-US" sz="1100" b="1" i="0"/>
                        <a:t>(Weighted or Unweighted)</a:t>
                      </a:r>
                      <a:endParaRPr lang="en-US" sz="1600" b="1" i="0"/>
                    </a:p>
                  </a:txBody>
                  <a:tcPr>
                    <a:noFill/>
                  </a:tcPr>
                </a:tc>
                <a:tc>
                  <a:txBody>
                    <a:bodyPr/>
                    <a:lstStyle/>
                    <a:p>
                      <a:r>
                        <a:rPr lang="en-US" sz="1600" b="1" i="0"/>
                        <a:t>None</a:t>
                      </a:r>
                    </a:p>
                  </a:txBody>
                  <a:tcPr>
                    <a:noFill/>
                  </a:tcPr>
                </a:tc>
                <a:tc>
                  <a:txBody>
                    <a:bodyPr/>
                    <a:lstStyle/>
                    <a:p>
                      <a:r>
                        <a:rPr lang="en-US" sz="1600" b="1">
                          <a:solidFill>
                            <a:schemeClr val="tx1"/>
                          </a:solidFill>
                        </a:rPr>
                        <a:t>3.25</a:t>
                      </a:r>
                    </a:p>
                  </a:txBody>
                  <a:tcPr>
                    <a:noFill/>
                  </a:tcPr>
                </a:tc>
                <a:tc>
                  <a:txBody>
                    <a:bodyPr/>
                    <a:lstStyle/>
                    <a:p>
                      <a:r>
                        <a:rPr lang="en-US" sz="1600" b="1">
                          <a:solidFill>
                            <a:schemeClr val="tx1"/>
                          </a:solidFill>
                        </a:rPr>
                        <a:t>3.40</a:t>
                      </a:r>
                    </a:p>
                  </a:txBody>
                  <a:tcPr>
                    <a:noFill/>
                  </a:tcPr>
                </a:tc>
                <a:extLst>
                  <a:ext uri="{0D108BD9-81ED-4DB2-BD59-A6C34878D82A}">
                    <a16:rowId xmlns:a16="http://schemas.microsoft.com/office/drawing/2014/main" val="2409088492"/>
                  </a:ext>
                </a:extLst>
              </a:tr>
            </a:tbl>
          </a:graphicData>
        </a:graphic>
      </p:graphicFrame>
    </p:spTree>
    <p:extLst>
      <p:ext uri="{BB962C8B-B14F-4D97-AF65-F5344CB8AC3E}">
        <p14:creationId xmlns:p14="http://schemas.microsoft.com/office/powerpoint/2010/main" val="3346857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791CC4-BAF6-A44B-88D0-93030DDBABE2}"/>
              </a:ext>
            </a:extLst>
          </p:cNvPr>
          <p:cNvSpPr>
            <a:spLocks noGrp="1"/>
          </p:cNvSpPr>
          <p:nvPr>
            <p:ph type="title"/>
          </p:nvPr>
        </p:nvSpPr>
        <p:spPr>
          <a:xfrm>
            <a:off x="1170432" y="2135124"/>
            <a:ext cx="6803136" cy="2587752"/>
          </a:xfrm>
        </p:spPr>
        <p:txBody>
          <a:bodyPr/>
          <a:lstStyle/>
          <a:p>
            <a:r>
              <a:rPr lang="en-US" sz="4800"/>
              <a:t>Options after high school</a:t>
            </a:r>
          </a:p>
        </p:txBody>
      </p:sp>
    </p:spTree>
    <p:extLst>
      <p:ext uri="{BB962C8B-B14F-4D97-AF65-F5344CB8AC3E}">
        <p14:creationId xmlns:p14="http://schemas.microsoft.com/office/powerpoint/2010/main" val="1973550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457200"/>
            <a:ext cx="7680960" cy="1371600"/>
          </a:xfrm>
        </p:spPr>
        <p:txBody>
          <a:bodyPr>
            <a:normAutofit/>
          </a:bodyPr>
          <a:lstStyle/>
          <a:p>
            <a:pPr algn="ctr"/>
            <a:r>
              <a:rPr lang="en-US" sz="2800"/>
              <a:t>Short-Term Certificate Programs</a:t>
            </a:r>
          </a:p>
        </p:txBody>
      </p:sp>
      <p:sp>
        <p:nvSpPr>
          <p:cNvPr id="2" name="Content Placeholder 1"/>
          <p:cNvSpPr>
            <a:spLocks noGrp="1"/>
          </p:cNvSpPr>
          <p:nvPr>
            <p:ph idx="1"/>
          </p:nvPr>
        </p:nvSpPr>
        <p:spPr>
          <a:xfrm>
            <a:off x="480060" y="1752600"/>
            <a:ext cx="8183880" cy="4239554"/>
          </a:xfrm>
        </p:spPr>
        <p:txBody>
          <a:bodyPr>
            <a:normAutofit lnSpcReduction="10000"/>
          </a:bodyPr>
          <a:lstStyle/>
          <a:p>
            <a:pPr marL="0" indent="0">
              <a:buNone/>
            </a:pPr>
            <a:r>
              <a:rPr lang="en-US" sz="2400" b="0" i="0">
                <a:effectLst/>
              </a:rPr>
              <a:t>TMCC offers nearly 60 short-term certificate programs that can be completed in 1-2 semesters. These </a:t>
            </a:r>
            <a:r>
              <a:rPr lang="en-US" sz="2400"/>
              <a:t>focus on in-demand job skills, such as those in the medical field, information technology, HVAC, and much more. </a:t>
            </a:r>
          </a:p>
          <a:p>
            <a:pPr marL="0" indent="0">
              <a:buNone/>
            </a:pPr>
            <a:endParaRPr lang="en-US" sz="2400" b="0" i="0">
              <a:effectLst/>
            </a:endParaRPr>
          </a:p>
          <a:p>
            <a:pPr marL="0" indent="0">
              <a:buNone/>
            </a:pPr>
            <a:r>
              <a:rPr lang="en-US" sz="2400" b="0" i="0">
                <a:effectLst/>
              </a:rPr>
              <a:t>These help students build their skills and resumes to enter the workforce with greater credentials, which often means greater starting pay in the world of work.</a:t>
            </a:r>
          </a:p>
          <a:p>
            <a:pPr marL="0" indent="0">
              <a:buNone/>
            </a:pPr>
            <a:endParaRPr lang="en-US" sz="2400"/>
          </a:p>
          <a:p>
            <a:pPr marL="0" indent="0">
              <a:buNone/>
            </a:pPr>
            <a:r>
              <a:rPr lang="en-US" sz="2400" b="0" i="0">
                <a:effectLst/>
              </a:rPr>
              <a:t>Visit TMCC to learn more </a:t>
            </a:r>
            <a:r>
              <a:rPr lang="en-US" sz="2400" b="0" i="0">
                <a:effectLst/>
                <a:hlinkClick r:id="rId3">
                  <a:extLst>
                    <a:ext uri="{A12FA001-AC4F-418D-AE19-62706E023703}">
                      <ahyp:hlinkClr xmlns:ahyp="http://schemas.microsoft.com/office/drawing/2018/hyperlinkcolor" val="tx"/>
                    </a:ext>
                  </a:extLst>
                </a:hlinkClick>
              </a:rPr>
              <a:t>https://catalog.tmcc.edu/degrees-certificates/</a:t>
            </a:r>
            <a:r>
              <a:rPr lang="en-US" sz="2400" b="0" i="0">
                <a:effectLst/>
              </a:rPr>
              <a:t> </a:t>
            </a:r>
            <a:endParaRPr lang="en-US" sz="2400"/>
          </a:p>
        </p:txBody>
      </p:sp>
    </p:spTree>
    <p:extLst>
      <p:ext uri="{BB962C8B-B14F-4D97-AF65-F5344CB8AC3E}">
        <p14:creationId xmlns:p14="http://schemas.microsoft.com/office/powerpoint/2010/main" val="2981975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oogle Shape;169;p19" title="2.jpg">
            <a:extLst>
              <a:ext uri="{FF2B5EF4-FFF2-40B4-BE49-F238E27FC236}">
                <a16:creationId xmlns:a16="http://schemas.microsoft.com/office/drawing/2014/main" id="{2526FA9C-6299-F37C-8812-D98CF4094564}"/>
              </a:ext>
            </a:extLst>
          </p:cNvPr>
          <p:cNvPicPr preferRelativeResize="0"/>
          <p:nvPr/>
        </p:nvPicPr>
        <p:blipFill>
          <a:blip r:embed="rId2"/>
          <a:stretch>
            <a:fillRect/>
          </a:stretch>
        </p:blipFill>
        <p:spPr>
          <a:xfrm>
            <a:off x="317500" y="945356"/>
            <a:ext cx="8508999" cy="4967287"/>
          </a:xfrm>
          <a:prstGeom prst="rect">
            <a:avLst/>
          </a:prstGeom>
          <a:noFill/>
        </p:spPr>
      </p:pic>
    </p:spTree>
    <p:extLst>
      <p:ext uri="{BB962C8B-B14F-4D97-AF65-F5344CB8AC3E}">
        <p14:creationId xmlns:p14="http://schemas.microsoft.com/office/powerpoint/2010/main" val="822585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oogle Shape;183;p21" title="cte helping students, businesses, and our community.jpg">
            <a:extLst>
              <a:ext uri="{FF2B5EF4-FFF2-40B4-BE49-F238E27FC236}">
                <a16:creationId xmlns:a16="http://schemas.microsoft.com/office/drawing/2014/main" id="{527D07E6-6A13-FA70-D7FF-1DE02E375CC8}"/>
              </a:ext>
            </a:extLst>
          </p:cNvPr>
          <p:cNvPicPr preferRelativeResize="0"/>
          <p:nvPr/>
        </p:nvPicPr>
        <p:blipFill>
          <a:blip r:embed="rId2"/>
          <a:stretch>
            <a:fillRect/>
          </a:stretch>
        </p:blipFill>
        <p:spPr>
          <a:xfrm>
            <a:off x="393700" y="983456"/>
            <a:ext cx="8356599" cy="4891087"/>
          </a:xfrm>
          <a:prstGeom prst="rect">
            <a:avLst/>
          </a:prstGeom>
          <a:noFill/>
        </p:spPr>
      </p:pic>
    </p:spTree>
    <p:extLst>
      <p:ext uri="{BB962C8B-B14F-4D97-AF65-F5344CB8AC3E}">
        <p14:creationId xmlns:p14="http://schemas.microsoft.com/office/powerpoint/2010/main" val="4277998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228600"/>
            <a:ext cx="7680960" cy="1371600"/>
          </a:xfrm>
        </p:spPr>
        <p:txBody>
          <a:bodyPr>
            <a:normAutofit/>
          </a:bodyPr>
          <a:lstStyle/>
          <a:p>
            <a:pPr algn="ctr"/>
            <a:r>
              <a:rPr lang="en-US" sz="2800"/>
              <a:t>Apprenticeships or Military Service</a:t>
            </a:r>
          </a:p>
        </p:txBody>
      </p:sp>
      <p:sp>
        <p:nvSpPr>
          <p:cNvPr id="2" name="Content Placeholder 1"/>
          <p:cNvSpPr>
            <a:spLocks noGrp="1"/>
          </p:cNvSpPr>
          <p:nvPr>
            <p:ph idx="1"/>
          </p:nvPr>
        </p:nvSpPr>
        <p:spPr>
          <a:xfrm>
            <a:off x="304800" y="1447800"/>
            <a:ext cx="8534400" cy="5029200"/>
          </a:xfrm>
        </p:spPr>
        <p:txBody>
          <a:bodyPr vert="horz" lIns="91440" tIns="45720" rIns="91440" bIns="45720" rtlCol="0" anchor="t">
            <a:normAutofit fontScale="62500" lnSpcReduction="20000"/>
          </a:bodyPr>
          <a:lstStyle/>
          <a:p>
            <a:pPr marL="0" indent="0">
              <a:lnSpc>
                <a:spcPct val="120000"/>
              </a:lnSpc>
              <a:buNone/>
            </a:pPr>
            <a:r>
              <a:rPr lang="en-US" sz="2600" b="0" i="0">
                <a:effectLst/>
              </a:rPr>
              <a:t>Learn and earn on the job in construction and related industries (i.e., electrician, lineman, ironworker, painter, plumber, sheet metal worker, etc.) by visiting the </a:t>
            </a:r>
            <a:r>
              <a:rPr lang="en-US" sz="2600" b="1" i="0">
                <a:effectLst/>
              </a:rPr>
              <a:t>Northern Nevada Apprenticeship Coordinator's Association (NNACA) </a:t>
            </a:r>
            <a:r>
              <a:rPr lang="en-US" sz="2600" b="0" i="0">
                <a:effectLst/>
              </a:rPr>
              <a:t>at </a:t>
            </a:r>
            <a:r>
              <a:rPr lang="en-US" sz="2600">
                <a:hlinkClick r:id="rId3">
                  <a:extLst>
                    <a:ext uri="{A12FA001-AC4F-418D-AE19-62706E023703}">
                      <ahyp:hlinkClr xmlns:ahyp="http://schemas.microsoft.com/office/drawing/2018/hyperlinkcolor" val="tx"/>
                    </a:ext>
                  </a:extLst>
                </a:hlinkClick>
              </a:rPr>
              <a:t>www.buildingtradejobs.org</a:t>
            </a:r>
            <a:r>
              <a:rPr lang="en-US" sz="2600"/>
              <a:t> </a:t>
            </a:r>
            <a:r>
              <a:rPr lang="en-US" sz="2600" b="0" i="0">
                <a:effectLst/>
              </a:rPr>
              <a:t>or by calling 775-772-7146. </a:t>
            </a:r>
          </a:p>
          <a:p>
            <a:pPr marL="0" indent="0">
              <a:buNone/>
            </a:pPr>
            <a:endParaRPr lang="en-US" sz="2600" b="0" i="0">
              <a:effectLst/>
            </a:endParaRPr>
          </a:p>
          <a:p>
            <a:pPr marL="0" indent="0">
              <a:buNone/>
            </a:pPr>
            <a:r>
              <a:rPr lang="en-US" sz="2600" b="1"/>
              <a:t>ASVAB</a:t>
            </a:r>
          </a:p>
          <a:p>
            <a:pPr marL="0" indent="0">
              <a:lnSpc>
                <a:spcPct val="120000"/>
              </a:lnSpc>
              <a:buNone/>
            </a:pPr>
            <a:r>
              <a:rPr lang="en-US" sz="2600"/>
              <a:t>Students interested in joining a branch of the U.S. military should consider taking the Armed Services Vocational Aptitude Battery, which is offered at McQueen. See Mrs. Brady  in the College &amp; Career Center, room 503, to sign-up for the ASVAB. </a:t>
            </a:r>
          </a:p>
          <a:p>
            <a:pPr marL="0" indent="0">
              <a:buNone/>
            </a:pPr>
            <a:endParaRPr lang="en-US" sz="2600"/>
          </a:p>
          <a:p>
            <a:pPr marL="0" indent="0">
              <a:buNone/>
            </a:pPr>
            <a:r>
              <a:rPr lang="en-US" sz="2600" b="1"/>
              <a:t>Military Recruiter Contacts</a:t>
            </a:r>
            <a:endParaRPr lang="en-US" sz="2600"/>
          </a:p>
          <a:p>
            <a:pPr>
              <a:buFont typeface="Arial" panose="020B0604020202020204" pitchFamily="34" charset="0"/>
              <a:buChar char="•"/>
            </a:pPr>
            <a:r>
              <a:rPr lang="en-US" sz="2600"/>
              <a:t>Air Force 775-443-7458 or </a:t>
            </a:r>
            <a:r>
              <a:rPr lang="en-US" sz="2600">
                <a:solidFill>
                  <a:srgbClr val="F49100"/>
                </a:solidFill>
                <a:hlinkClick r:id="rId4">
                  <a:extLst>
                    <a:ext uri="{A12FA001-AC4F-418D-AE19-62706E023703}">
                      <ahyp:hlinkClr xmlns:ahyp="http://schemas.microsoft.com/office/drawing/2018/hyperlinkcolor" val="tx"/>
                    </a:ext>
                  </a:extLst>
                </a:hlinkClick>
              </a:rPr>
              <a:t>www.</a:t>
            </a:r>
            <a:r>
              <a:rPr lang="en-US" sz="2600">
                <a:hlinkClick r:id="rId4">
                  <a:extLst>
                    <a:ext uri="{A12FA001-AC4F-418D-AE19-62706E023703}">
                      <ahyp:hlinkClr xmlns:ahyp="http://schemas.microsoft.com/office/drawing/2018/hyperlinkcolor" val="tx"/>
                    </a:ext>
                  </a:extLst>
                </a:hlinkClick>
              </a:rPr>
              <a:t>airforce.com </a:t>
            </a:r>
            <a:endParaRPr lang="en-US" sz="2600"/>
          </a:p>
          <a:p>
            <a:pPr>
              <a:buFont typeface="Arial" panose="020B0604020202020204" pitchFamily="34" charset="0"/>
              <a:buChar char="•"/>
            </a:pPr>
            <a:r>
              <a:rPr lang="en-US" sz="2600"/>
              <a:t>Air National Guard 775-233-7219 or </a:t>
            </a:r>
            <a:r>
              <a:rPr lang="en-US" sz="2600">
                <a:hlinkClick r:id="rId5">
                  <a:extLst>
                    <a:ext uri="{A12FA001-AC4F-418D-AE19-62706E023703}">
                      <ahyp:hlinkClr xmlns:ahyp="http://schemas.microsoft.com/office/drawing/2018/hyperlinkcolor" val="tx"/>
                    </a:ext>
                  </a:extLst>
                </a:hlinkClick>
              </a:rPr>
              <a:t>www.ang.af.mil</a:t>
            </a:r>
            <a:r>
              <a:rPr lang="en-US" sz="2600"/>
              <a:t> </a:t>
            </a:r>
          </a:p>
          <a:p>
            <a:pPr>
              <a:buFont typeface="Arial" panose="020B0604020202020204" pitchFamily="34" charset="0"/>
              <a:buChar char="•"/>
            </a:pPr>
            <a:r>
              <a:rPr lang="en-US" sz="2600"/>
              <a:t>Army 775-829-2769 or </a:t>
            </a:r>
            <a:r>
              <a:rPr lang="en-US" sz="2600">
                <a:hlinkClick r:id="rId6">
                  <a:extLst>
                    <a:ext uri="{A12FA001-AC4F-418D-AE19-62706E023703}">
                      <ahyp:hlinkClr xmlns:ahyp="http://schemas.microsoft.com/office/drawing/2018/hyperlinkcolor" val="tx"/>
                    </a:ext>
                  </a:extLst>
                </a:hlinkClick>
              </a:rPr>
              <a:t>www.army.mil</a:t>
            </a:r>
            <a:r>
              <a:rPr lang="en-US" sz="2600"/>
              <a:t> </a:t>
            </a:r>
          </a:p>
          <a:p>
            <a:pPr>
              <a:buFont typeface="Arial" panose="020B0604020202020204" pitchFamily="34" charset="0"/>
              <a:buChar char="•"/>
            </a:pPr>
            <a:r>
              <a:rPr lang="en-US" sz="2600"/>
              <a:t>Coast Guard </a:t>
            </a:r>
            <a:r>
              <a:rPr lang="en-US" sz="2600">
                <a:hlinkClick r:id="rId7">
                  <a:extLst>
                    <a:ext uri="{A12FA001-AC4F-418D-AE19-62706E023703}">
                      <ahyp:hlinkClr xmlns:ahyp="http://schemas.microsoft.com/office/drawing/2018/hyperlinkcolor" val="tx"/>
                    </a:ext>
                  </a:extLst>
                </a:hlinkClick>
              </a:rPr>
              <a:t>www.uscg.mil</a:t>
            </a:r>
            <a:r>
              <a:rPr lang="en-US" sz="2600"/>
              <a:t> </a:t>
            </a:r>
          </a:p>
          <a:p>
            <a:pPr>
              <a:buFont typeface="Arial" panose="020B0604020202020204" pitchFamily="34" charset="0"/>
              <a:buChar char="•"/>
            </a:pPr>
            <a:r>
              <a:rPr lang="en-US" sz="2600"/>
              <a:t>Marines 775-829-8911 or </a:t>
            </a:r>
            <a:r>
              <a:rPr lang="en-US" sz="2600">
                <a:hlinkClick r:id="rId8">
                  <a:extLst>
                    <a:ext uri="{A12FA001-AC4F-418D-AE19-62706E023703}">
                      <ahyp:hlinkClr xmlns:ahyp="http://schemas.microsoft.com/office/drawing/2018/hyperlinkcolor" val="tx"/>
                    </a:ext>
                  </a:extLst>
                </a:hlinkClick>
              </a:rPr>
              <a:t>www.usmc.mil</a:t>
            </a:r>
            <a:r>
              <a:rPr lang="en-US" sz="2600"/>
              <a:t> </a:t>
            </a:r>
          </a:p>
          <a:p>
            <a:pPr>
              <a:buFont typeface="Arial" panose="020B0604020202020204" pitchFamily="34" charset="0"/>
              <a:buChar char="•"/>
            </a:pPr>
            <a:r>
              <a:rPr lang="en-US" sz="2600"/>
              <a:t>Navy 503-694-9237 or </a:t>
            </a:r>
            <a:r>
              <a:rPr lang="en-US" sz="2600">
                <a:hlinkClick r:id="rId9">
                  <a:extLst>
                    <a:ext uri="{A12FA001-AC4F-418D-AE19-62706E023703}">
                      <ahyp:hlinkClr xmlns:ahyp="http://schemas.microsoft.com/office/drawing/2018/hyperlinkcolor" val="tx"/>
                    </a:ext>
                  </a:extLst>
                </a:hlinkClick>
              </a:rPr>
              <a:t>www.navy.mil</a:t>
            </a:r>
            <a:r>
              <a:rPr lang="en-US" sz="2600"/>
              <a:t> </a:t>
            </a:r>
          </a:p>
          <a:p>
            <a:pPr marL="0" indent="0">
              <a:buNone/>
            </a:pPr>
            <a:endParaRPr lang="en-US" sz="2400"/>
          </a:p>
        </p:txBody>
      </p:sp>
    </p:spTree>
    <p:extLst>
      <p:ext uri="{BB962C8B-B14F-4D97-AF65-F5344CB8AC3E}">
        <p14:creationId xmlns:p14="http://schemas.microsoft.com/office/powerpoint/2010/main" val="1639668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76DC80-516F-8E4D-8F76-6B8E992C4A6D}"/>
              </a:ext>
            </a:extLst>
          </p:cNvPr>
          <p:cNvSpPr>
            <a:spLocks noGrp="1"/>
          </p:cNvSpPr>
          <p:nvPr>
            <p:ph type="title"/>
          </p:nvPr>
        </p:nvSpPr>
        <p:spPr>
          <a:xfrm>
            <a:off x="1170432" y="2135124"/>
            <a:ext cx="6803136" cy="2587752"/>
          </a:xfrm>
        </p:spPr>
        <p:txBody>
          <a:bodyPr/>
          <a:lstStyle/>
          <a:p>
            <a:r>
              <a:rPr lang="en-US" sz="4000"/>
              <a:t>College planning</a:t>
            </a:r>
          </a:p>
        </p:txBody>
      </p:sp>
    </p:spTree>
    <p:extLst>
      <p:ext uri="{BB962C8B-B14F-4D97-AF65-F5344CB8AC3E}">
        <p14:creationId xmlns:p14="http://schemas.microsoft.com/office/powerpoint/2010/main" val="1767905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 y="228600"/>
            <a:ext cx="9174480" cy="1371600"/>
          </a:xfrm>
        </p:spPr>
        <p:txBody>
          <a:bodyPr>
            <a:normAutofit/>
          </a:bodyPr>
          <a:lstStyle/>
          <a:p>
            <a:pPr algn="ctr"/>
            <a:r>
              <a:rPr lang="en-US" sz="2800"/>
              <a:t>Get to Know Prospective Colleges</a:t>
            </a:r>
          </a:p>
        </p:txBody>
      </p:sp>
      <p:sp>
        <p:nvSpPr>
          <p:cNvPr id="2" name="Content Placeholder 1"/>
          <p:cNvSpPr>
            <a:spLocks noGrp="1"/>
          </p:cNvSpPr>
          <p:nvPr>
            <p:ph idx="1"/>
          </p:nvPr>
        </p:nvSpPr>
        <p:spPr>
          <a:xfrm>
            <a:off x="381000" y="1600200"/>
            <a:ext cx="8458200" cy="5715000"/>
          </a:xfrm>
        </p:spPr>
        <p:txBody>
          <a:bodyPr vert="horz" lIns="91440" tIns="45720" rIns="91440" bIns="45720" rtlCol="0" anchor="t">
            <a:noAutofit/>
          </a:bodyPr>
          <a:lstStyle/>
          <a:p>
            <a:pPr marL="0" indent="0">
              <a:buNone/>
            </a:pPr>
            <a:r>
              <a:rPr lang="en-US" sz="1600" b="1"/>
              <a:t>UNR and TMCC Field Trips for Seniors</a:t>
            </a:r>
          </a:p>
          <a:p>
            <a:pPr>
              <a:buFont typeface="Arial" panose="020B0604020202020204" pitchFamily="34" charset="0"/>
              <a:buChar char="•"/>
            </a:pPr>
            <a:r>
              <a:rPr lang="en-US" sz="1600"/>
              <a:t>UNR Nevada Bound Field Trip: Friday, September 18, 2026</a:t>
            </a:r>
          </a:p>
          <a:p>
            <a:pPr>
              <a:buFont typeface="Arial" panose="020B0604020202020204" pitchFamily="34" charset="0"/>
              <a:buChar char="•"/>
            </a:pPr>
            <a:r>
              <a:rPr lang="en-US" sz="1600"/>
              <a:t>TMCC: Tuesday, September 29, 2026</a:t>
            </a:r>
          </a:p>
          <a:p>
            <a:pPr marL="0" indent="0">
              <a:buNone/>
            </a:pPr>
            <a:endParaRPr lang="en-US" sz="1000"/>
          </a:p>
          <a:p>
            <a:pPr marL="0" indent="0">
              <a:buNone/>
            </a:pPr>
            <a:r>
              <a:rPr lang="en-US" sz="1600" b="1"/>
              <a:t>TMCC Day on the Hill: </a:t>
            </a:r>
            <a:r>
              <a:rPr lang="en-US" sz="1600"/>
              <a:t>Saturday, October 24th @ 10am-12:30pm</a:t>
            </a:r>
          </a:p>
          <a:p>
            <a:pPr>
              <a:buFont typeface="Arial" panose="020B0604020202020204" pitchFamily="34" charset="0"/>
              <a:buChar char="•"/>
            </a:pPr>
            <a:endParaRPr lang="en-US" sz="1000"/>
          </a:p>
          <a:p>
            <a:pPr marL="0" indent="0">
              <a:buNone/>
            </a:pPr>
            <a:r>
              <a:rPr lang="en-US" sz="1600" b="1"/>
              <a:t>Lancers Excel</a:t>
            </a:r>
          </a:p>
          <a:p>
            <a:pPr marL="0" indent="0">
              <a:buNone/>
            </a:pPr>
            <a:r>
              <a:rPr lang="en-US" sz="1600"/>
              <a:t>Representatives from UNR and TMCC as well as other colleges will be visiting McQueen’s campus this year. Based off of the results of our Senior Survey that was given this week, we will be targeting students to participate in these information sessions and workshops. </a:t>
            </a:r>
          </a:p>
          <a:p>
            <a:pPr marL="548640" lvl="2" indent="0">
              <a:buNone/>
            </a:pPr>
            <a:endParaRPr lang="en-US" sz="1000"/>
          </a:p>
          <a:p>
            <a:pPr marL="0" indent="0">
              <a:buNone/>
            </a:pPr>
            <a:r>
              <a:rPr lang="en-US" sz="1600" b="1"/>
              <a:t>College Board Big Future</a:t>
            </a:r>
            <a:r>
              <a:rPr lang="en-US" sz="1600"/>
              <a:t>: </a:t>
            </a:r>
            <a:r>
              <a:rPr lang="en-US" sz="1600">
                <a:hlinkClick r:id="rId3">
                  <a:extLst>
                    <a:ext uri="{A12FA001-AC4F-418D-AE19-62706E023703}">
                      <ahyp:hlinkClr xmlns:ahyp="http://schemas.microsoft.com/office/drawing/2018/hyperlinkcolor" val="tx"/>
                    </a:ext>
                  </a:extLst>
                </a:hlinkClick>
              </a:rPr>
              <a:t>https://bigfuture.collegeboard.org/plan-for-college</a:t>
            </a:r>
            <a:r>
              <a:rPr lang="en-US" sz="1600"/>
              <a:t> </a:t>
            </a:r>
          </a:p>
          <a:p>
            <a:pPr marL="457200" indent="-457200">
              <a:buFont typeface="+mj-lt"/>
              <a:buAutoNum type="arabicPeriod"/>
            </a:pPr>
            <a:endParaRPr lang="en-US" sz="1000"/>
          </a:p>
          <a:p>
            <a:pPr marL="0" indent="0">
              <a:buNone/>
            </a:pPr>
            <a:r>
              <a:rPr lang="en-US" sz="1600" b="1"/>
              <a:t>Western Undergraduate Exchange (WUE): </a:t>
            </a:r>
            <a:r>
              <a:rPr lang="en-US" sz="1600">
                <a:hlinkClick r:id="rId4">
                  <a:extLst>
                    <a:ext uri="{A12FA001-AC4F-418D-AE19-62706E023703}">
                      <ahyp:hlinkClr xmlns:ahyp="http://schemas.microsoft.com/office/drawing/2018/hyperlinkcolor" val="tx"/>
                    </a:ext>
                  </a:extLst>
                </a:hlinkClick>
              </a:rPr>
              <a:t>https://www.wiche.edu/tuition-savings/wue/</a:t>
            </a:r>
            <a:r>
              <a:rPr lang="en-US" sz="1600"/>
              <a:t> </a:t>
            </a:r>
          </a:p>
          <a:p>
            <a:endParaRPr lang="en-US" sz="1400" b="1" i="1">
              <a:solidFill>
                <a:srgbClr val="FF0000"/>
              </a:solidFill>
            </a:endParaRPr>
          </a:p>
        </p:txBody>
      </p:sp>
    </p:spTree>
    <p:extLst>
      <p:ext uri="{BB962C8B-B14F-4D97-AF65-F5344CB8AC3E}">
        <p14:creationId xmlns:p14="http://schemas.microsoft.com/office/powerpoint/2010/main" val="554315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533400"/>
            <a:ext cx="7680960" cy="1371600"/>
          </a:xfrm>
        </p:spPr>
        <p:txBody>
          <a:bodyPr>
            <a:normAutofit/>
          </a:bodyPr>
          <a:lstStyle/>
          <a:p>
            <a:pPr algn="ctr"/>
            <a:r>
              <a:rPr lang="en-US" sz="3200"/>
              <a:t>How Much Does College Cost?</a:t>
            </a:r>
          </a:p>
        </p:txBody>
      </p:sp>
      <p:sp>
        <p:nvSpPr>
          <p:cNvPr id="2" name="Content Placeholder 1"/>
          <p:cNvSpPr>
            <a:spLocks noGrp="1"/>
          </p:cNvSpPr>
          <p:nvPr>
            <p:ph idx="1"/>
          </p:nvPr>
        </p:nvSpPr>
        <p:spPr>
          <a:xfrm>
            <a:off x="556260" y="1906571"/>
            <a:ext cx="8031480" cy="4800600"/>
          </a:xfrm>
        </p:spPr>
        <p:txBody>
          <a:bodyPr vert="horz" lIns="91440" tIns="45720" rIns="91440" bIns="45720" rtlCol="0" anchor="t">
            <a:noAutofit/>
          </a:bodyPr>
          <a:lstStyle/>
          <a:p>
            <a:pPr marL="0" indent="0">
              <a:buNone/>
            </a:pPr>
            <a:r>
              <a:rPr lang="en-US" sz="2000" b="1"/>
              <a:t>US Department of Education</a:t>
            </a:r>
          </a:p>
          <a:p>
            <a:pPr lvl="1">
              <a:buFont typeface="Arial" panose="020B0604020202020204" pitchFamily="34" charset="0"/>
              <a:buChar char="•"/>
            </a:pPr>
            <a:r>
              <a:rPr lang="en-US">
                <a:hlinkClick r:id="rId3">
                  <a:extLst>
                    <a:ext uri="{A12FA001-AC4F-418D-AE19-62706E023703}">
                      <ahyp:hlinkClr xmlns:ahyp="http://schemas.microsoft.com/office/drawing/2018/hyperlinkcolor" val="tx"/>
                    </a:ext>
                  </a:extLst>
                </a:hlinkClick>
              </a:rPr>
              <a:t>https://www.usa.gov/estimate-college-cost</a:t>
            </a:r>
            <a:endParaRPr lang="en-US"/>
          </a:p>
          <a:p>
            <a:pPr marL="0" indent="0">
              <a:buNone/>
            </a:pPr>
            <a:endParaRPr lang="en-US" sz="1000"/>
          </a:p>
          <a:p>
            <a:pPr marL="0" indent="0">
              <a:buNone/>
            </a:pPr>
            <a:r>
              <a:rPr lang="en-US" sz="2000" b="1"/>
              <a:t>CollegeBoard Net Price Calculator</a:t>
            </a:r>
          </a:p>
          <a:p>
            <a:pPr lvl="1">
              <a:buFont typeface="Arial" panose="020B0604020202020204" pitchFamily="34" charset="0"/>
              <a:buChar char="•"/>
            </a:pPr>
            <a:r>
              <a:rPr lang="en-US">
                <a:hlinkClick r:id="rId4">
                  <a:extLst>
                    <a:ext uri="{A12FA001-AC4F-418D-AE19-62706E023703}">
                      <ahyp:hlinkClr xmlns:ahyp="http://schemas.microsoft.com/office/drawing/2018/hyperlinkcolor" val="tx"/>
                    </a:ext>
                  </a:extLst>
                </a:hlinkClick>
              </a:rPr>
              <a:t>https://bigfuture.collegeboard.org/pay-for-college/get-started/college-costs-and-college-lists</a:t>
            </a:r>
            <a:endParaRPr lang="en-US"/>
          </a:p>
          <a:p>
            <a:pPr marL="0" indent="0">
              <a:buNone/>
            </a:pPr>
            <a:endParaRPr lang="en-US" sz="1000"/>
          </a:p>
          <a:p>
            <a:pPr marL="0" indent="0">
              <a:buNone/>
            </a:pPr>
            <a:r>
              <a:rPr lang="en-US" sz="2000" b="1"/>
              <a:t>Estimate Federal Student Aid </a:t>
            </a:r>
          </a:p>
          <a:p>
            <a:pPr lvl="1">
              <a:buFont typeface="Arial" panose="020B0604020202020204" pitchFamily="34" charset="0"/>
              <a:buChar char="•"/>
            </a:pPr>
            <a:r>
              <a:rPr lang="en-US">
                <a:hlinkClick r:id="rId5">
                  <a:extLst>
                    <a:ext uri="{A12FA001-AC4F-418D-AE19-62706E023703}">
                      <ahyp:hlinkClr xmlns:ahyp="http://schemas.microsoft.com/office/drawing/2018/hyperlinkcolor" val="tx"/>
                    </a:ext>
                  </a:extLst>
                </a:hlinkClick>
              </a:rPr>
              <a:t>https://studentaid.gov/aid-estimator/</a:t>
            </a:r>
            <a:endParaRPr lang="en-US"/>
          </a:p>
          <a:p>
            <a:pPr>
              <a:buFont typeface="Arial" panose="020B0604020202020204" pitchFamily="34" charset="0"/>
              <a:buChar char="•"/>
            </a:pPr>
            <a:endParaRPr lang="en-US" sz="1100"/>
          </a:p>
        </p:txBody>
      </p:sp>
    </p:spTree>
    <p:extLst>
      <p:ext uri="{BB962C8B-B14F-4D97-AF65-F5344CB8AC3E}">
        <p14:creationId xmlns:p14="http://schemas.microsoft.com/office/powerpoint/2010/main" val="1645706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76DC80-516F-8E4D-8F76-6B8E992C4A6D}"/>
              </a:ext>
            </a:extLst>
          </p:cNvPr>
          <p:cNvSpPr>
            <a:spLocks noGrp="1"/>
          </p:cNvSpPr>
          <p:nvPr>
            <p:ph type="title"/>
          </p:nvPr>
        </p:nvSpPr>
        <p:spPr>
          <a:xfrm>
            <a:off x="1170432" y="2135124"/>
            <a:ext cx="6803136" cy="2587752"/>
          </a:xfrm>
        </p:spPr>
        <p:txBody>
          <a:bodyPr/>
          <a:lstStyle/>
          <a:p>
            <a:r>
              <a:rPr lang="en-US" sz="4000"/>
              <a:t>College APPLICATIONS</a:t>
            </a:r>
          </a:p>
        </p:txBody>
      </p:sp>
    </p:spTree>
    <p:extLst>
      <p:ext uri="{BB962C8B-B14F-4D97-AF65-F5344CB8AC3E}">
        <p14:creationId xmlns:p14="http://schemas.microsoft.com/office/powerpoint/2010/main" val="95295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609600"/>
            <a:ext cx="7680960" cy="1371600"/>
          </a:xfrm>
        </p:spPr>
        <p:txBody>
          <a:bodyPr>
            <a:normAutofit/>
          </a:bodyPr>
          <a:lstStyle/>
          <a:p>
            <a:pPr algn="ctr"/>
            <a:r>
              <a:rPr lang="en-US" sz="3200"/>
              <a:t>How Do I Apply For College?</a:t>
            </a:r>
          </a:p>
        </p:txBody>
      </p:sp>
      <p:sp>
        <p:nvSpPr>
          <p:cNvPr id="2" name="Content Placeholder 1"/>
          <p:cNvSpPr>
            <a:spLocks noGrp="1"/>
          </p:cNvSpPr>
          <p:nvPr>
            <p:ph idx="1"/>
          </p:nvPr>
        </p:nvSpPr>
        <p:spPr>
          <a:xfrm>
            <a:off x="556260" y="2133600"/>
            <a:ext cx="8031480" cy="3352800"/>
          </a:xfrm>
        </p:spPr>
        <p:txBody>
          <a:bodyPr>
            <a:noAutofit/>
          </a:bodyPr>
          <a:lstStyle/>
          <a:p>
            <a:pPr marL="0" indent="0">
              <a:buNone/>
            </a:pPr>
            <a:r>
              <a:rPr lang="en-US" b="1"/>
              <a:t>Common App</a:t>
            </a:r>
          </a:p>
          <a:p>
            <a:pPr lvl="1"/>
            <a:r>
              <a:rPr lang="en-US" sz="1800"/>
              <a:t>Over 1,000 colleges and universities use this platform, including UNR and UNLV</a:t>
            </a:r>
          </a:p>
          <a:p>
            <a:pPr lvl="1"/>
            <a:r>
              <a:rPr lang="en-US" sz="1800"/>
              <a:t>One application to apply to multiple schools</a:t>
            </a:r>
          </a:p>
          <a:p>
            <a:pPr lvl="1"/>
            <a:endParaRPr lang="en-US" sz="1800"/>
          </a:p>
          <a:p>
            <a:pPr marL="0" indent="0">
              <a:buNone/>
            </a:pPr>
            <a:r>
              <a:rPr lang="en-US" b="1"/>
              <a:t>Directly Through College/University Website</a:t>
            </a:r>
          </a:p>
          <a:p>
            <a:pPr lvl="1"/>
            <a:r>
              <a:rPr lang="en-US" sz="1800"/>
              <a:t>Example: TMCC</a:t>
            </a:r>
          </a:p>
        </p:txBody>
      </p:sp>
    </p:spTree>
    <p:extLst>
      <p:ext uri="{BB962C8B-B14F-4D97-AF65-F5344CB8AC3E}">
        <p14:creationId xmlns:p14="http://schemas.microsoft.com/office/powerpoint/2010/main" val="2440110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533400"/>
            <a:ext cx="7680960" cy="1371600"/>
          </a:xfrm>
        </p:spPr>
        <p:txBody>
          <a:bodyPr>
            <a:normAutofit/>
          </a:bodyPr>
          <a:lstStyle/>
          <a:p>
            <a:pPr algn="ctr"/>
            <a:r>
              <a:rPr lang="en-US" sz="3200"/>
              <a:t>College Essays and Application Fees</a:t>
            </a:r>
          </a:p>
        </p:txBody>
      </p:sp>
      <p:sp>
        <p:nvSpPr>
          <p:cNvPr id="2" name="Content Placeholder 1"/>
          <p:cNvSpPr>
            <a:spLocks noGrp="1"/>
          </p:cNvSpPr>
          <p:nvPr>
            <p:ph idx="1"/>
          </p:nvPr>
        </p:nvSpPr>
        <p:spPr>
          <a:xfrm>
            <a:off x="381000" y="1981200"/>
            <a:ext cx="8458200" cy="3886200"/>
          </a:xfrm>
        </p:spPr>
        <p:txBody>
          <a:bodyPr vert="horz" lIns="91440" tIns="45720" rIns="91440" bIns="45720" rtlCol="0" anchor="t">
            <a:noAutofit/>
          </a:bodyPr>
          <a:lstStyle/>
          <a:p>
            <a:pPr marL="0" indent="0">
              <a:buNone/>
            </a:pPr>
            <a:r>
              <a:rPr lang="en-US" b="1"/>
              <a:t>Essay</a:t>
            </a:r>
          </a:p>
          <a:p>
            <a:pPr lvl="1"/>
            <a:r>
              <a:rPr lang="en-US" sz="1800"/>
              <a:t>For colleges/scholarship providers to get to know the student</a:t>
            </a:r>
          </a:p>
          <a:p>
            <a:pPr lvl="1"/>
            <a:r>
              <a:rPr lang="en-US" sz="1800"/>
              <a:t>Online Resources: </a:t>
            </a:r>
            <a:r>
              <a:rPr lang="en-US" sz="1800">
                <a:hlinkClick r:id="rId3">
                  <a:extLst>
                    <a:ext uri="{A12FA001-AC4F-418D-AE19-62706E023703}">
                      <ahyp:hlinkClr xmlns:ahyp="http://schemas.microsoft.com/office/drawing/2018/hyperlinkcolor" val="tx"/>
                    </a:ext>
                  </a:extLst>
                </a:hlinkClick>
              </a:rPr>
              <a:t>https://mcqueen.washoeschools.net/academics/counseling/senior-information</a:t>
            </a:r>
            <a:r>
              <a:rPr lang="en-US" sz="1800"/>
              <a:t> </a:t>
            </a:r>
            <a:endParaRPr lang="en-US" sz="1000"/>
          </a:p>
          <a:p>
            <a:pPr lvl="1"/>
            <a:r>
              <a:rPr lang="en-US" sz="1800" b="1">
                <a:solidFill>
                  <a:srgbClr val="FF0000"/>
                </a:solidFill>
              </a:rPr>
              <a:t>McQueen College Essay Writer’s Workshop: during Excel on September 24th.</a:t>
            </a:r>
          </a:p>
          <a:p>
            <a:pPr lvl="1"/>
            <a:endParaRPr lang="en-US" sz="1800"/>
          </a:p>
          <a:p>
            <a:pPr marL="0" indent="0">
              <a:buNone/>
            </a:pPr>
            <a:r>
              <a:rPr lang="en-US" b="1"/>
              <a:t>Fee</a:t>
            </a:r>
          </a:p>
          <a:p>
            <a:pPr lvl="1"/>
            <a:r>
              <a:rPr lang="en-US" sz="1800"/>
              <a:t>Varies by college</a:t>
            </a:r>
          </a:p>
          <a:p>
            <a:pPr lvl="1"/>
            <a:r>
              <a:rPr lang="en-US" sz="1800"/>
              <a:t>Fee waivers available for those approved through the free/reduced lunch program</a:t>
            </a:r>
          </a:p>
        </p:txBody>
      </p:sp>
    </p:spTree>
    <p:extLst>
      <p:ext uri="{BB962C8B-B14F-4D97-AF65-F5344CB8AC3E}">
        <p14:creationId xmlns:p14="http://schemas.microsoft.com/office/powerpoint/2010/main" val="934732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200"/>
              <a:t>Transcript &amp; Test Score Requests</a:t>
            </a:r>
          </a:p>
        </p:txBody>
      </p:sp>
      <p:sp>
        <p:nvSpPr>
          <p:cNvPr id="2" name="Content Placeholder 1"/>
          <p:cNvSpPr>
            <a:spLocks noGrp="1"/>
          </p:cNvSpPr>
          <p:nvPr>
            <p:ph idx="1"/>
          </p:nvPr>
        </p:nvSpPr>
        <p:spPr>
          <a:xfrm>
            <a:off x="731520" y="2362200"/>
            <a:ext cx="7680960" cy="3078480"/>
          </a:xfrm>
        </p:spPr>
        <p:txBody>
          <a:bodyPr>
            <a:normAutofit fontScale="85000" lnSpcReduction="10000"/>
          </a:bodyPr>
          <a:lstStyle/>
          <a:p>
            <a:pPr marL="0" lvl="0" indent="0">
              <a:buNone/>
            </a:pPr>
            <a:r>
              <a:rPr lang="en-US" sz="2400"/>
              <a:t>Students are responsible for requesting their official transcript from WCSD by submitting an online request at </a:t>
            </a:r>
            <a:r>
              <a:rPr lang="en-US" sz="2400">
                <a:hlinkClick r:id="rId3">
                  <a:extLst>
                    <a:ext uri="{A12FA001-AC4F-418D-AE19-62706E023703}">
                      <ahyp:hlinkClr xmlns:ahyp="http://schemas.microsoft.com/office/drawing/2018/hyperlinkcolor" val="tx"/>
                    </a:ext>
                  </a:extLst>
                </a:hlinkClick>
              </a:rPr>
              <a:t>https://washoeschoolsnv.scriborder.com/</a:t>
            </a:r>
            <a:r>
              <a:rPr lang="en-US" sz="2400"/>
              <a:t>. The first four requests per school year are free of charge.  </a:t>
            </a:r>
          </a:p>
          <a:p>
            <a:pPr marL="0" lvl="0" indent="0">
              <a:buNone/>
            </a:pPr>
            <a:endParaRPr lang="en-US" sz="2400"/>
          </a:p>
          <a:p>
            <a:pPr marL="0" lvl="0" indent="0">
              <a:buNone/>
            </a:pPr>
            <a:r>
              <a:rPr lang="en-US" sz="2400"/>
              <a:t>Students are also responsible for requesting their ACT and/or SAT score reports to be sent to their college(s) of choice:</a:t>
            </a:r>
          </a:p>
          <a:p>
            <a:pPr lvl="1"/>
            <a:r>
              <a:rPr lang="en-US" sz="2200">
                <a:hlinkClick r:id="rId4">
                  <a:extLst>
                    <a:ext uri="{A12FA001-AC4F-418D-AE19-62706E023703}">
                      <ahyp:hlinkClr xmlns:ahyp="http://schemas.microsoft.com/office/drawing/2018/hyperlinkcolor" val="tx"/>
                    </a:ext>
                  </a:extLst>
                </a:hlinkClick>
              </a:rPr>
              <a:t>www.act.org</a:t>
            </a:r>
            <a:endParaRPr lang="en-US" sz="2200"/>
          </a:p>
          <a:p>
            <a:pPr lvl="1"/>
            <a:r>
              <a:rPr lang="en-US" sz="2200">
                <a:hlinkClick r:id="rId5">
                  <a:extLst>
                    <a:ext uri="{A12FA001-AC4F-418D-AE19-62706E023703}">
                      <ahyp:hlinkClr xmlns:ahyp="http://schemas.microsoft.com/office/drawing/2018/hyperlinkcolor" val="tx"/>
                    </a:ext>
                  </a:extLst>
                </a:hlinkClick>
              </a:rPr>
              <a:t>www.collegeboard.org</a:t>
            </a:r>
            <a:r>
              <a:rPr lang="en-US" sz="2200"/>
              <a:t> </a:t>
            </a:r>
          </a:p>
          <a:p>
            <a:pPr marL="0" lvl="0" indent="0">
              <a:buNone/>
            </a:pPr>
            <a:endParaRPr lang="en-US" sz="2400"/>
          </a:p>
        </p:txBody>
      </p:sp>
    </p:spTree>
    <p:extLst>
      <p:ext uri="{BB962C8B-B14F-4D97-AF65-F5344CB8AC3E}">
        <p14:creationId xmlns:p14="http://schemas.microsoft.com/office/powerpoint/2010/main" val="2474644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457200"/>
            <a:ext cx="7680960" cy="1371600"/>
          </a:xfrm>
        </p:spPr>
        <p:txBody>
          <a:bodyPr>
            <a:normAutofit/>
          </a:bodyPr>
          <a:lstStyle/>
          <a:p>
            <a:pPr algn="ctr"/>
            <a:r>
              <a:rPr lang="en-US" sz="3200"/>
              <a:t>Letters of Recommendation</a:t>
            </a:r>
          </a:p>
        </p:txBody>
      </p:sp>
      <p:sp>
        <p:nvSpPr>
          <p:cNvPr id="2" name="Content Placeholder 1"/>
          <p:cNvSpPr>
            <a:spLocks noGrp="1"/>
          </p:cNvSpPr>
          <p:nvPr>
            <p:ph idx="1"/>
          </p:nvPr>
        </p:nvSpPr>
        <p:spPr>
          <a:xfrm>
            <a:off x="731520" y="1676400"/>
            <a:ext cx="7680960" cy="4267200"/>
          </a:xfrm>
        </p:spPr>
        <p:txBody>
          <a:bodyPr>
            <a:normAutofit lnSpcReduction="10000"/>
          </a:bodyPr>
          <a:lstStyle/>
          <a:p>
            <a:pPr marL="0" indent="0">
              <a:buNone/>
            </a:pPr>
            <a:r>
              <a:rPr lang="en-US" sz="2200" b="1"/>
              <a:t>McQueen Counselors</a:t>
            </a:r>
          </a:p>
          <a:p>
            <a:pPr lvl="1"/>
            <a:r>
              <a:rPr lang="en-US" sz="1900"/>
              <a:t>Complete the “Request for Letter of Recommendation” form </a:t>
            </a:r>
          </a:p>
          <a:p>
            <a:pPr lvl="1"/>
            <a:r>
              <a:rPr lang="en-US" sz="1900"/>
              <a:t>Submit form along with updated resume </a:t>
            </a:r>
            <a:r>
              <a:rPr lang="en-US" sz="1900" b="1" u="sng"/>
              <a:t>at least 2 weeks</a:t>
            </a:r>
            <a:r>
              <a:rPr lang="en-US" sz="1900"/>
              <a:t> prior to the deadline date…earlier if possible</a:t>
            </a:r>
          </a:p>
          <a:p>
            <a:pPr lvl="1"/>
            <a:r>
              <a:rPr lang="en-US" sz="1900"/>
              <a:t>Form can be found on the McQueen Counseling Website or a paper copy can be picked up in the Counseling Office</a:t>
            </a:r>
          </a:p>
          <a:p>
            <a:pPr lvl="1"/>
            <a:endParaRPr lang="en-US" sz="1900"/>
          </a:p>
          <a:p>
            <a:pPr marL="0" indent="0">
              <a:buNone/>
            </a:pPr>
            <a:r>
              <a:rPr lang="en-US" sz="2200" b="1"/>
              <a:t>Teachers/Administrators </a:t>
            </a:r>
          </a:p>
          <a:p>
            <a:pPr lvl="1"/>
            <a:r>
              <a:rPr lang="en-US" sz="1900"/>
              <a:t>Talk with teachers/administrators now </a:t>
            </a:r>
          </a:p>
          <a:p>
            <a:pPr lvl="1"/>
            <a:r>
              <a:rPr lang="en-US" sz="1900"/>
              <a:t>Common courtesy – give at least two weeks notice</a:t>
            </a:r>
          </a:p>
          <a:p>
            <a:pPr lvl="1"/>
            <a:r>
              <a:rPr lang="en-US" sz="1900"/>
              <a:t>Submit updated resume (copy of Request for Letter of Recommendation form is a plus)</a:t>
            </a:r>
          </a:p>
          <a:p>
            <a:pPr marL="514350" lvl="0" indent="-514350">
              <a:buFont typeface="+mj-lt"/>
              <a:buAutoNum type="arabicPeriod"/>
            </a:pPr>
            <a:endParaRPr lang="en-US" sz="2800"/>
          </a:p>
        </p:txBody>
      </p:sp>
    </p:spTree>
    <p:extLst>
      <p:ext uri="{BB962C8B-B14F-4D97-AF65-F5344CB8AC3E}">
        <p14:creationId xmlns:p14="http://schemas.microsoft.com/office/powerpoint/2010/main" val="4091878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D2C3C7-06C4-C040-A48E-41DC13BD99E6}"/>
              </a:ext>
            </a:extLst>
          </p:cNvPr>
          <p:cNvSpPr>
            <a:spLocks noGrp="1"/>
          </p:cNvSpPr>
          <p:nvPr>
            <p:ph type="title"/>
          </p:nvPr>
        </p:nvSpPr>
        <p:spPr>
          <a:xfrm>
            <a:off x="1170432" y="2135124"/>
            <a:ext cx="6803136" cy="2587752"/>
          </a:xfrm>
        </p:spPr>
        <p:txBody>
          <a:bodyPr/>
          <a:lstStyle/>
          <a:p>
            <a:r>
              <a:rPr lang="en-US" sz="4400"/>
              <a:t>Free application for federal student aid (FAFSA)</a:t>
            </a:r>
          </a:p>
        </p:txBody>
      </p:sp>
    </p:spTree>
    <p:extLst>
      <p:ext uri="{BB962C8B-B14F-4D97-AF65-F5344CB8AC3E}">
        <p14:creationId xmlns:p14="http://schemas.microsoft.com/office/powerpoint/2010/main" val="60865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381000"/>
            <a:ext cx="7680960" cy="1371600"/>
          </a:xfrm>
        </p:spPr>
        <p:txBody>
          <a:bodyPr>
            <a:normAutofit/>
          </a:bodyPr>
          <a:lstStyle/>
          <a:p>
            <a:pPr algn="ctr"/>
            <a:r>
              <a:rPr lang="en-US" sz="3200"/>
              <a:t>Create an FSA ID</a:t>
            </a:r>
          </a:p>
        </p:txBody>
      </p:sp>
      <p:sp>
        <p:nvSpPr>
          <p:cNvPr id="2" name="Content Placeholder 1"/>
          <p:cNvSpPr>
            <a:spLocks noGrp="1"/>
          </p:cNvSpPr>
          <p:nvPr>
            <p:ph sz="half" idx="1"/>
          </p:nvPr>
        </p:nvSpPr>
        <p:spPr>
          <a:xfrm>
            <a:off x="533400" y="1813560"/>
            <a:ext cx="3581400" cy="4815840"/>
          </a:xfrm>
        </p:spPr>
        <p:txBody>
          <a:bodyPr>
            <a:normAutofit fontScale="62500" lnSpcReduction="20000"/>
          </a:bodyPr>
          <a:lstStyle/>
          <a:p>
            <a:pPr marL="0" indent="0">
              <a:buNone/>
            </a:pPr>
            <a:r>
              <a:rPr lang="en-US" sz="3200" b="1" i="1">
                <a:solidFill>
                  <a:srgbClr val="0070C0"/>
                </a:solidFill>
              </a:rPr>
              <a:t>This can be completed before the release of the FAFSA</a:t>
            </a:r>
            <a:endParaRPr lang="en-US" sz="1900" b="1" i="1">
              <a:solidFill>
                <a:srgbClr val="0070C0"/>
              </a:solidFill>
            </a:endParaRPr>
          </a:p>
          <a:p>
            <a:pPr marL="0" indent="0">
              <a:buNone/>
            </a:pPr>
            <a:endParaRPr lang="en-US" sz="3200" b="1">
              <a:solidFill>
                <a:srgbClr val="FF0000"/>
              </a:solidFill>
            </a:endParaRPr>
          </a:p>
          <a:p>
            <a:pPr marL="0" indent="0">
              <a:buNone/>
            </a:pPr>
            <a:r>
              <a:rPr lang="en-US" sz="2600"/>
              <a:t>The FSA ID is the username and password you will use to access the FAFSA website.  The FSA ID also allows you to sign your FAFSA electronically</a:t>
            </a:r>
          </a:p>
          <a:p>
            <a:pPr marL="0" indent="0">
              <a:buNone/>
            </a:pPr>
            <a:endParaRPr lang="en-US" sz="2600"/>
          </a:p>
          <a:p>
            <a:pPr marL="0" indent="0">
              <a:buNone/>
            </a:pPr>
            <a:r>
              <a:rPr lang="en-US" sz="2600"/>
              <a:t>Go to </a:t>
            </a:r>
            <a:r>
              <a:rPr lang="en-US" sz="2600" u="sng">
                <a:hlinkClick r:id="rId3">
                  <a:extLst>
                    <a:ext uri="{A12FA001-AC4F-418D-AE19-62706E023703}">
                      <ahyp:hlinkClr xmlns:ahyp="http://schemas.microsoft.com/office/drawing/2018/hyperlinkcolor" val="tx"/>
                    </a:ext>
                  </a:extLst>
                </a:hlinkClick>
              </a:rPr>
              <a:t>https://</a:t>
            </a:r>
            <a:r>
              <a:rPr lang="en-US" sz="2600">
                <a:hlinkClick r:id="rId3">
                  <a:extLst>
                    <a:ext uri="{A12FA001-AC4F-418D-AE19-62706E023703}">
                      <ahyp:hlinkClr xmlns:ahyp="http://schemas.microsoft.com/office/drawing/2018/hyperlinkcolor" val="tx"/>
                    </a:ext>
                  </a:extLst>
                </a:hlinkClick>
              </a:rPr>
              <a:t>studentaid.gov/fsa-id/create-account/launch</a:t>
            </a:r>
            <a:r>
              <a:rPr lang="en-US" sz="2600"/>
              <a:t> to create a Federal Student Aid (FSA) ID</a:t>
            </a:r>
          </a:p>
          <a:p>
            <a:pPr marL="0" indent="0">
              <a:buNone/>
            </a:pPr>
            <a:endParaRPr lang="en-US" sz="2300"/>
          </a:p>
          <a:p>
            <a:pPr marL="0" lvl="0" indent="0">
              <a:buNone/>
            </a:pPr>
            <a:endParaRPr lang="en-US" sz="2800"/>
          </a:p>
        </p:txBody>
      </p:sp>
      <p:sp>
        <p:nvSpPr>
          <p:cNvPr id="4" name="Content Placeholder 3"/>
          <p:cNvSpPr>
            <a:spLocks noGrp="1"/>
          </p:cNvSpPr>
          <p:nvPr>
            <p:ph sz="half" idx="2"/>
          </p:nvPr>
        </p:nvSpPr>
        <p:spPr>
          <a:xfrm>
            <a:off x="4419600" y="1813560"/>
            <a:ext cx="4267200" cy="4815840"/>
          </a:xfrm>
        </p:spPr>
        <p:txBody>
          <a:bodyPr vert="horz" lIns="91440" tIns="45720" rIns="91440" bIns="45720" rtlCol="0" anchor="t">
            <a:normAutofit fontScale="62500" lnSpcReduction="20000"/>
          </a:bodyPr>
          <a:lstStyle/>
          <a:p>
            <a:pPr marL="231775" lvl="2" indent="-231775"/>
            <a:r>
              <a:rPr lang="en-US" sz="2300" b="1" i="1">
                <a:solidFill>
                  <a:srgbClr val="FF0000"/>
                </a:solidFill>
              </a:rPr>
              <a:t>Each senior student, along with one or both parents/guardians, will need to create an FSA ID.</a:t>
            </a:r>
          </a:p>
          <a:p>
            <a:pPr marL="231775" lvl="2" indent="-231775"/>
            <a:endParaRPr lang="en-US" sz="2300" b="1" i="1">
              <a:solidFill>
                <a:srgbClr val="FF0000"/>
              </a:solidFill>
            </a:endParaRPr>
          </a:p>
          <a:p>
            <a:pPr marL="231775" lvl="2" indent="-231775"/>
            <a:r>
              <a:rPr lang="en-US" sz="2300" i="1"/>
              <a:t>The student and parent may </a:t>
            </a:r>
            <a:r>
              <a:rPr lang="en-US" sz="2300" i="1">
                <a:solidFill>
                  <a:srgbClr val="FF0000"/>
                </a:solidFill>
              </a:rPr>
              <a:t>not</a:t>
            </a:r>
            <a:r>
              <a:rPr lang="en-US" sz="2300" i="1"/>
              <a:t> share an FSA ID. Your FSA ID is your signature, so it has to be unique to you.</a:t>
            </a:r>
          </a:p>
          <a:p>
            <a:pPr marL="231775" lvl="2" indent="-231775"/>
            <a:endParaRPr lang="en-US" sz="2300" i="1"/>
          </a:p>
          <a:p>
            <a:pPr marL="231775" lvl="2" indent="-231775"/>
            <a:r>
              <a:rPr lang="en-US" sz="2300" i="1"/>
              <a:t>If you have more than one child attending college, you can use the same FSA ID to sign all applications, but each child must have his or her own. </a:t>
            </a:r>
          </a:p>
          <a:p>
            <a:pPr marL="231775" lvl="2" indent="-231775"/>
            <a:endParaRPr lang="en-US" sz="2300"/>
          </a:p>
          <a:p>
            <a:pPr marL="231775" lvl="2" indent="-231775"/>
            <a:r>
              <a:rPr lang="en-US" sz="2300" i="1"/>
              <a:t>If a parent already has one from being in college recently or for another child in college – they will not need to create a new one. </a:t>
            </a:r>
          </a:p>
          <a:p>
            <a:pPr marL="231775" lvl="2" indent="-231775"/>
            <a:endParaRPr lang="en-US" sz="2300" i="1"/>
          </a:p>
          <a:p>
            <a:pPr marL="231775" lvl="2" indent="-231775"/>
            <a:r>
              <a:rPr lang="en-US" sz="2300" i="1"/>
              <a:t>Note: Each FSA ID user must have a unique mobile phone number and/or email address</a:t>
            </a:r>
            <a:r>
              <a:rPr lang="en-US" sz="2300"/>
              <a:t>.  </a:t>
            </a:r>
          </a:p>
          <a:p>
            <a:endParaRPr lang="en-US"/>
          </a:p>
        </p:txBody>
      </p:sp>
    </p:spTree>
    <p:extLst>
      <p:ext uri="{BB962C8B-B14F-4D97-AF65-F5344CB8AC3E}">
        <p14:creationId xmlns:p14="http://schemas.microsoft.com/office/powerpoint/2010/main" val="2899354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533400"/>
            <a:ext cx="7680960" cy="1371600"/>
          </a:xfrm>
        </p:spPr>
        <p:txBody>
          <a:bodyPr>
            <a:normAutofit/>
          </a:bodyPr>
          <a:lstStyle/>
          <a:p>
            <a:pPr algn="ctr"/>
            <a:r>
              <a:rPr lang="en-US" sz="3200"/>
              <a:t>Complete the 2027-2028 FAFSA</a:t>
            </a:r>
          </a:p>
        </p:txBody>
      </p:sp>
      <p:sp>
        <p:nvSpPr>
          <p:cNvPr id="2" name="Content Placeholder 1"/>
          <p:cNvSpPr>
            <a:spLocks noGrp="1"/>
          </p:cNvSpPr>
          <p:nvPr>
            <p:ph sz="half" idx="1"/>
          </p:nvPr>
        </p:nvSpPr>
        <p:spPr>
          <a:xfrm>
            <a:off x="381000" y="1905000"/>
            <a:ext cx="8382000" cy="4953000"/>
          </a:xfrm>
        </p:spPr>
        <p:txBody>
          <a:bodyPr vert="horz" lIns="91440" tIns="45720" rIns="91440" bIns="45720" rtlCol="0" anchor="t">
            <a:normAutofit/>
          </a:bodyPr>
          <a:lstStyle/>
          <a:p>
            <a:pPr marL="0" indent="0">
              <a:buNone/>
            </a:pPr>
            <a:r>
              <a:rPr lang="en-US" sz="2000" b="1" i="1">
                <a:solidFill>
                  <a:srgbClr val="0070C0"/>
                </a:solidFill>
              </a:rPr>
              <a:t>Complete this step on/around October 1, 2026</a:t>
            </a:r>
          </a:p>
          <a:p>
            <a:pPr marL="0" indent="0">
              <a:buNone/>
            </a:pPr>
            <a:endParaRPr lang="en-US" sz="1000" b="1">
              <a:solidFill>
                <a:srgbClr val="FF0000"/>
              </a:solidFill>
            </a:endParaRPr>
          </a:p>
          <a:p>
            <a:pPr marL="0" indent="0">
              <a:buNone/>
            </a:pPr>
            <a:r>
              <a:rPr lang="en-US"/>
              <a:t>Go to </a:t>
            </a:r>
            <a:r>
              <a:rPr lang="en-US" u="sng">
                <a:hlinkClick r:id="rId3">
                  <a:extLst>
                    <a:ext uri="{A12FA001-AC4F-418D-AE19-62706E023703}">
                      <ahyp:hlinkClr xmlns:ahyp="http://schemas.microsoft.com/office/drawing/2018/hyperlinkcolor" val="tx"/>
                    </a:ext>
                  </a:extLst>
                </a:hlinkClick>
              </a:rPr>
              <a:t>https://</a:t>
            </a:r>
            <a:r>
              <a:rPr lang="en-US">
                <a:hlinkClick r:id="rId3">
                  <a:extLst>
                    <a:ext uri="{A12FA001-AC4F-418D-AE19-62706E023703}">
                      <ahyp:hlinkClr xmlns:ahyp="http://schemas.microsoft.com/office/drawing/2018/hyperlinkcolor" val="tx"/>
                    </a:ext>
                  </a:extLst>
                </a:hlinkClick>
              </a:rPr>
              <a:t>studentaid.gov/h/apply-for-aid/fafsa</a:t>
            </a:r>
            <a:r>
              <a:rPr lang="en-US"/>
              <a:t> or download the free app “myStudentAid” to begin the application</a:t>
            </a:r>
          </a:p>
          <a:p>
            <a:pPr marL="0" indent="0">
              <a:buNone/>
            </a:pPr>
            <a:endParaRPr lang="en-US" sz="200"/>
          </a:p>
          <a:p>
            <a:pPr lvl="1">
              <a:buFont typeface="Arial" panose="020B0604020202020204" pitchFamily="34" charset="0"/>
              <a:buChar char="•"/>
            </a:pPr>
            <a:r>
              <a:rPr lang="en-US"/>
              <a:t>Use 2025 tax information</a:t>
            </a:r>
          </a:p>
          <a:p>
            <a:pPr lvl="1">
              <a:buFont typeface="Arial" panose="020B0604020202020204" pitchFamily="34" charset="0"/>
              <a:buChar char="•"/>
            </a:pPr>
            <a:r>
              <a:rPr lang="en-US"/>
              <a:t>Must complete within 45 days of starting</a:t>
            </a:r>
          </a:p>
          <a:p>
            <a:pPr lvl="1">
              <a:buFont typeface="Arial" panose="020B0604020202020204" pitchFamily="34" charset="0"/>
              <a:buChar char="•"/>
            </a:pPr>
            <a:r>
              <a:rPr lang="en-US" b="1"/>
              <a:t>Only takes 20-30 minutes to complete</a:t>
            </a:r>
          </a:p>
          <a:p>
            <a:pPr lvl="1">
              <a:buFont typeface="Arial" panose="020B0604020202020204" pitchFamily="34" charset="0"/>
              <a:buChar char="•"/>
            </a:pPr>
            <a:endParaRPr lang="en-US" sz="1050"/>
          </a:p>
          <a:p>
            <a:pPr marL="0" lvl="1" indent="0" defTabSz="457200">
              <a:buNone/>
            </a:pPr>
            <a:r>
              <a:rPr lang="en-US" sz="1800" b="1"/>
              <a:t>Completion</a:t>
            </a:r>
          </a:p>
          <a:p>
            <a:pPr marL="347663" lvl="2" indent="-347663" defTabSz="457200">
              <a:buFont typeface="Arial" panose="020B0604020202020204" pitchFamily="34" charset="0"/>
              <a:buChar char="•"/>
              <a:tabLst>
                <a:tab pos="288925" algn="l"/>
              </a:tabLst>
            </a:pPr>
            <a:r>
              <a:rPr lang="en-US" sz="1800"/>
              <a:t>The FAFSA is not complete until you submit it and receive a confirmation number</a:t>
            </a:r>
          </a:p>
          <a:p>
            <a:pPr marL="0" lvl="0" indent="0">
              <a:buNone/>
            </a:pPr>
            <a:endParaRPr lang="en-US" sz="2800"/>
          </a:p>
        </p:txBody>
      </p:sp>
    </p:spTree>
    <p:extLst>
      <p:ext uri="{BB962C8B-B14F-4D97-AF65-F5344CB8AC3E}">
        <p14:creationId xmlns:p14="http://schemas.microsoft.com/office/powerpoint/2010/main" val="3110588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457200"/>
            <a:ext cx="7680960" cy="1371600"/>
          </a:xfrm>
        </p:spPr>
        <p:txBody>
          <a:bodyPr>
            <a:normAutofit/>
          </a:bodyPr>
          <a:lstStyle/>
          <a:p>
            <a:pPr algn="ctr"/>
            <a:r>
              <a:rPr lang="en-US"/>
              <a:t>FAFSA Help</a:t>
            </a:r>
          </a:p>
        </p:txBody>
      </p:sp>
      <p:sp>
        <p:nvSpPr>
          <p:cNvPr id="2" name="Content Placeholder 1"/>
          <p:cNvSpPr>
            <a:spLocks noGrp="1"/>
          </p:cNvSpPr>
          <p:nvPr>
            <p:ph idx="1"/>
          </p:nvPr>
        </p:nvSpPr>
        <p:spPr>
          <a:xfrm>
            <a:off x="381000" y="1676400"/>
            <a:ext cx="8382000" cy="4724400"/>
          </a:xfrm>
        </p:spPr>
        <p:txBody>
          <a:bodyPr vert="horz" lIns="91440" tIns="45720" rIns="91440" bIns="45720" rtlCol="0" anchor="t">
            <a:normAutofit lnSpcReduction="10000"/>
          </a:bodyPr>
          <a:lstStyle/>
          <a:p>
            <a:pPr lvl="1" indent="-457200">
              <a:buFont typeface="+mj-lt"/>
              <a:buAutoNum type="arabicPeriod"/>
            </a:pPr>
            <a:r>
              <a:rPr lang="en" sz="2400"/>
              <a:t>TMCC FAFSA Family Workshop: Saturday, November 14 @ 12pm-3pm in the McQueen Library.</a:t>
            </a:r>
          </a:p>
          <a:p>
            <a:pPr lvl="1" indent="-457200">
              <a:buFont typeface="+mj-lt"/>
              <a:buAutoNum type="arabicPeriod"/>
            </a:pPr>
            <a:endParaRPr lang="en" sz="2400" b="1"/>
          </a:p>
          <a:p>
            <a:pPr lvl="1" indent="-457200">
              <a:buFont typeface="+mj-lt"/>
              <a:buAutoNum type="arabicPeriod"/>
            </a:pPr>
            <a:r>
              <a:rPr lang="en" sz="2400"/>
              <a:t>McQueen FAFSA Family Night: December 10 @ 6pm</a:t>
            </a:r>
          </a:p>
          <a:p>
            <a:pPr lvl="1" indent="-457200">
              <a:buFont typeface="+mj-lt"/>
              <a:buAutoNum type="arabicPeriod"/>
            </a:pPr>
            <a:endParaRPr lang="en" sz="2400"/>
          </a:p>
          <a:p>
            <a:pPr lvl="1" indent="-457200">
              <a:buFont typeface="+mj-lt"/>
              <a:buAutoNum type="arabicPeriod"/>
            </a:pPr>
            <a:r>
              <a:rPr lang="en-US" sz="2400"/>
              <a:t>TMCC Financial Aid Office: </a:t>
            </a:r>
            <a:r>
              <a:rPr lang="en-US" sz="2400">
                <a:hlinkClick r:id="rId3">
                  <a:extLst>
                    <a:ext uri="{A12FA001-AC4F-418D-AE19-62706E023703}">
                      <ahyp:hlinkClr xmlns:ahyp="http://schemas.microsoft.com/office/drawing/2018/hyperlinkcolor" val="tx"/>
                    </a:ext>
                  </a:extLst>
                </a:hlinkClick>
              </a:rPr>
              <a:t>https://www.tmcc.edu/financial-aid</a:t>
            </a:r>
            <a:r>
              <a:rPr lang="en" sz="2400"/>
              <a:t> </a:t>
            </a:r>
          </a:p>
          <a:p>
            <a:pPr lvl="1" indent="-457200">
              <a:buFont typeface="+mj-lt"/>
              <a:buAutoNum type="arabicPeriod"/>
            </a:pPr>
            <a:endParaRPr lang="en-US" sz="2400"/>
          </a:p>
          <a:p>
            <a:pPr lvl="1" indent="-457200">
              <a:buFont typeface="+mj-lt"/>
              <a:buAutoNum type="arabicPeriod"/>
            </a:pPr>
            <a:r>
              <a:rPr lang="en-US" sz="2400"/>
              <a:t>UNR Financial Aid Office: </a:t>
            </a:r>
            <a:r>
              <a:rPr lang="en-US" sz="2400">
                <a:hlinkClick r:id="rId4">
                  <a:extLst>
                    <a:ext uri="{A12FA001-AC4F-418D-AE19-62706E023703}">
                      <ahyp:hlinkClr xmlns:ahyp="http://schemas.microsoft.com/office/drawing/2018/hyperlinkcolor" val="tx"/>
                    </a:ext>
                  </a:extLst>
                </a:hlinkClick>
              </a:rPr>
              <a:t>https://www.unr.edu/financial-aid</a:t>
            </a:r>
            <a:r>
              <a:rPr lang="en" sz="2400"/>
              <a:t> </a:t>
            </a:r>
          </a:p>
          <a:p>
            <a:pPr lvl="1" indent="-457200">
              <a:buFont typeface="+mj-lt"/>
              <a:buAutoNum type="arabicPeriod"/>
            </a:pPr>
            <a:endParaRPr lang="en" sz="2400"/>
          </a:p>
          <a:p>
            <a:pPr lvl="1" indent="-457200">
              <a:buFont typeface="+mj-lt"/>
              <a:buAutoNum type="arabicPeriod"/>
            </a:pPr>
            <a:r>
              <a:rPr lang="en-US" sz="2400"/>
              <a:t>Federal Assistance Help Line: 800-433-3243</a:t>
            </a:r>
          </a:p>
          <a:p>
            <a:pPr lvl="1" indent="-457200">
              <a:buFont typeface="+mj-lt"/>
              <a:buAutoNum type="arabicPeriod"/>
            </a:pPr>
            <a:endParaRPr lang="en-US" sz="2400"/>
          </a:p>
          <a:p>
            <a:pPr lvl="1" indent="-457200">
              <a:buFont typeface="+mj-lt"/>
              <a:buAutoNum type="arabicPeriod"/>
            </a:pPr>
            <a:endParaRPr lang="en-US" sz="2400"/>
          </a:p>
          <a:p>
            <a:pPr lvl="1" indent="-457200">
              <a:buFont typeface="+mj-lt"/>
              <a:buAutoNum type="arabicPeriod"/>
            </a:pPr>
            <a:endParaRPr lang="en-US" sz="2400"/>
          </a:p>
          <a:p>
            <a:pPr marL="0" lvl="0" indent="0">
              <a:buNone/>
            </a:pPr>
            <a:endParaRPr lang="en-US" sz="2800"/>
          </a:p>
        </p:txBody>
      </p:sp>
    </p:spTree>
    <p:extLst>
      <p:ext uri="{BB962C8B-B14F-4D97-AF65-F5344CB8AC3E}">
        <p14:creationId xmlns:p14="http://schemas.microsoft.com/office/powerpoint/2010/main" val="4286209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D2C3C7-06C4-C040-A48E-41DC13BD99E6}"/>
              </a:ext>
            </a:extLst>
          </p:cNvPr>
          <p:cNvSpPr>
            <a:spLocks noGrp="1"/>
          </p:cNvSpPr>
          <p:nvPr>
            <p:ph type="title"/>
          </p:nvPr>
        </p:nvSpPr>
        <p:spPr>
          <a:xfrm>
            <a:off x="1170432" y="2135124"/>
            <a:ext cx="6803136" cy="2587752"/>
          </a:xfrm>
        </p:spPr>
        <p:txBody>
          <a:bodyPr/>
          <a:lstStyle/>
          <a:p>
            <a:r>
              <a:rPr lang="en-US" sz="4400"/>
              <a:t>Scholarships</a:t>
            </a:r>
          </a:p>
        </p:txBody>
      </p:sp>
    </p:spTree>
    <p:extLst>
      <p:ext uri="{BB962C8B-B14F-4D97-AF65-F5344CB8AC3E}">
        <p14:creationId xmlns:p14="http://schemas.microsoft.com/office/powerpoint/2010/main" val="3553072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F1D22-EEAC-D249-A675-E45AF0443987}"/>
              </a:ext>
            </a:extLst>
          </p:cNvPr>
          <p:cNvSpPr>
            <a:spLocks noGrp="1"/>
          </p:cNvSpPr>
          <p:nvPr>
            <p:ph type="title"/>
          </p:nvPr>
        </p:nvSpPr>
        <p:spPr>
          <a:xfrm>
            <a:off x="731520" y="762000"/>
            <a:ext cx="7680960" cy="1371600"/>
          </a:xfrm>
        </p:spPr>
        <p:txBody>
          <a:bodyPr>
            <a:normAutofit/>
          </a:bodyPr>
          <a:lstStyle/>
          <a:p>
            <a:pPr algn="ctr"/>
            <a:r>
              <a:rPr lang="en-US" sz="3200"/>
              <a:t>Institutional Aid</a:t>
            </a:r>
          </a:p>
        </p:txBody>
      </p:sp>
      <p:sp>
        <p:nvSpPr>
          <p:cNvPr id="5" name="Content Placeholder 4">
            <a:extLst>
              <a:ext uri="{FF2B5EF4-FFF2-40B4-BE49-F238E27FC236}">
                <a16:creationId xmlns:a16="http://schemas.microsoft.com/office/drawing/2014/main" id="{5BFCB7BF-C59B-D40B-62A1-0524197AA578}"/>
              </a:ext>
            </a:extLst>
          </p:cNvPr>
          <p:cNvSpPr>
            <a:spLocks noGrp="1"/>
          </p:cNvSpPr>
          <p:nvPr>
            <p:ph idx="1"/>
          </p:nvPr>
        </p:nvSpPr>
        <p:spPr/>
        <p:txBody>
          <a:bodyPr/>
          <a:lstStyle/>
          <a:p>
            <a:pPr marL="0" indent="0">
              <a:buNone/>
            </a:pPr>
            <a:r>
              <a:rPr lang="en-US" sz="2000"/>
              <a:t>Money from in-house scholarship programs at colleges and universities. Institutions have their own requirements and deadlines. </a:t>
            </a:r>
          </a:p>
          <a:p>
            <a:endParaRPr lang="en-US" sz="2000"/>
          </a:p>
          <a:p>
            <a:pPr marL="0" indent="0">
              <a:buNone/>
            </a:pPr>
            <a:r>
              <a:rPr lang="en-US" sz="2000"/>
              <a:t>Examples:</a:t>
            </a:r>
          </a:p>
          <a:p>
            <a:pPr lvl="1"/>
            <a:r>
              <a:rPr lang="en-US" sz="1800" b="1"/>
              <a:t>UNR First-Year Scholarship Info: </a:t>
            </a:r>
            <a:r>
              <a:rPr lang="en-US" sz="1800">
                <a:hlinkClick r:id="rId3"/>
              </a:rPr>
              <a:t>https://www.unr.edu/financial-aid/scholarships/first-year-scholarships</a:t>
            </a:r>
            <a:endParaRPr lang="en-US" sz="1800"/>
          </a:p>
          <a:p>
            <a:pPr lvl="1"/>
            <a:endParaRPr lang="en-US" sz="1800"/>
          </a:p>
          <a:p>
            <a:pPr lvl="1"/>
            <a:r>
              <a:rPr lang="en-US" sz="1800" b="1"/>
              <a:t>TMCC Promise Scholarship</a:t>
            </a:r>
            <a:r>
              <a:rPr lang="en-US" sz="1800"/>
              <a:t>: </a:t>
            </a:r>
            <a:r>
              <a:rPr lang="en-US" sz="1800">
                <a:hlinkClick r:id="rId4">
                  <a:extLst>
                    <a:ext uri="{A12FA001-AC4F-418D-AE19-62706E023703}">
                      <ahyp:hlinkClr xmlns:ahyp="http://schemas.microsoft.com/office/drawing/2018/hyperlinkcolor" val="tx"/>
                    </a:ext>
                  </a:extLst>
                </a:hlinkClick>
              </a:rPr>
              <a:t>https://www.tmcc.edu/Nevada-promise-scholarship</a:t>
            </a:r>
            <a:endParaRPr lang="en-US" sz="1800"/>
          </a:p>
          <a:p>
            <a:pPr lvl="1"/>
            <a:endParaRPr lang="en-US"/>
          </a:p>
        </p:txBody>
      </p:sp>
    </p:spTree>
    <p:extLst>
      <p:ext uri="{BB962C8B-B14F-4D97-AF65-F5344CB8AC3E}">
        <p14:creationId xmlns:p14="http://schemas.microsoft.com/office/powerpoint/2010/main" val="1930958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11B250-2D1A-4FC4-6A77-4B8E646551EA}"/>
              </a:ext>
            </a:extLst>
          </p:cNvPr>
          <p:cNvPicPr>
            <a:picLocks noChangeAspect="1"/>
          </p:cNvPicPr>
          <p:nvPr/>
        </p:nvPicPr>
        <p:blipFill>
          <a:blip r:embed="rId2"/>
          <a:stretch>
            <a:fillRect/>
          </a:stretch>
        </p:blipFill>
        <p:spPr>
          <a:xfrm>
            <a:off x="182880" y="164592"/>
            <a:ext cx="8961120" cy="6528816"/>
          </a:xfrm>
          <a:prstGeom prst="rect">
            <a:avLst/>
          </a:prstGeom>
        </p:spPr>
      </p:pic>
    </p:spTree>
    <p:extLst>
      <p:ext uri="{BB962C8B-B14F-4D97-AF65-F5344CB8AC3E}">
        <p14:creationId xmlns:p14="http://schemas.microsoft.com/office/powerpoint/2010/main" val="1967681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F1D22-EEAC-D249-A675-E45AF0443987}"/>
              </a:ext>
            </a:extLst>
          </p:cNvPr>
          <p:cNvSpPr>
            <a:spLocks noGrp="1"/>
          </p:cNvSpPr>
          <p:nvPr>
            <p:ph type="title"/>
          </p:nvPr>
        </p:nvSpPr>
        <p:spPr>
          <a:xfrm>
            <a:off x="731520" y="762000"/>
            <a:ext cx="7680960" cy="1371600"/>
          </a:xfrm>
        </p:spPr>
        <p:txBody>
          <a:bodyPr>
            <a:normAutofit/>
          </a:bodyPr>
          <a:lstStyle/>
          <a:p>
            <a:pPr algn="ctr"/>
            <a:r>
              <a:rPr lang="en-US" sz="3200"/>
              <a:t>Nevada Millennium Scholarship</a:t>
            </a:r>
          </a:p>
        </p:txBody>
      </p:sp>
      <p:sp>
        <p:nvSpPr>
          <p:cNvPr id="5" name="Content Placeholder 4">
            <a:extLst>
              <a:ext uri="{FF2B5EF4-FFF2-40B4-BE49-F238E27FC236}">
                <a16:creationId xmlns:a16="http://schemas.microsoft.com/office/drawing/2014/main" id="{5BFCB7BF-C59B-D40B-62A1-0524197AA578}"/>
              </a:ext>
            </a:extLst>
          </p:cNvPr>
          <p:cNvSpPr>
            <a:spLocks noGrp="1"/>
          </p:cNvSpPr>
          <p:nvPr>
            <p:ph idx="1"/>
          </p:nvPr>
        </p:nvSpPr>
        <p:spPr/>
        <p:txBody>
          <a:bodyPr/>
          <a:lstStyle/>
          <a:p>
            <a:r>
              <a:rPr lang="en-US"/>
              <a:t>Graduate with an overall weighted or unweighted GPA of 3.25 </a:t>
            </a:r>
            <a:r>
              <a:rPr lang="en-US" b="1"/>
              <a:t>OR</a:t>
            </a:r>
            <a:r>
              <a:rPr lang="en-US"/>
              <a:t> earn an ACT composite of 21 or higher </a:t>
            </a:r>
            <a:r>
              <a:rPr lang="en-US" b="1"/>
              <a:t>OR</a:t>
            </a:r>
            <a:r>
              <a:rPr lang="en-US"/>
              <a:t> earn an SAT score of 1070 or higher</a:t>
            </a:r>
          </a:p>
          <a:p>
            <a:r>
              <a:rPr lang="en-US"/>
              <a:t>Complete appropriate high school course work (Advanced or Honors Diploma requirements)</a:t>
            </a:r>
          </a:p>
          <a:p>
            <a:r>
              <a:rPr lang="en-US"/>
              <a:t>Be a resident of Nevada for at least two years</a:t>
            </a:r>
          </a:p>
          <a:p>
            <a:r>
              <a:rPr lang="en-US"/>
              <a:t>Plan to attend a Nevada institution of higher education</a:t>
            </a:r>
          </a:p>
          <a:p>
            <a:endParaRPr lang="en-US"/>
          </a:p>
          <a:p>
            <a:pPr marL="0" indent="0">
              <a:buNone/>
            </a:pPr>
            <a:r>
              <a:rPr lang="en-US" b="1">
                <a:solidFill>
                  <a:srgbClr val="FF0000"/>
                </a:solidFill>
              </a:rPr>
              <a:t>There is not an application!</a:t>
            </a:r>
            <a:r>
              <a:rPr lang="en-US"/>
              <a:t> Award notifications come by mail in July or August after graduation.</a:t>
            </a:r>
          </a:p>
        </p:txBody>
      </p:sp>
    </p:spTree>
    <p:extLst>
      <p:ext uri="{BB962C8B-B14F-4D97-AF65-F5344CB8AC3E}">
        <p14:creationId xmlns:p14="http://schemas.microsoft.com/office/powerpoint/2010/main" val="4156354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457200"/>
            <a:ext cx="7680960" cy="1371600"/>
          </a:xfrm>
        </p:spPr>
        <p:txBody>
          <a:bodyPr>
            <a:normAutofit/>
          </a:bodyPr>
          <a:lstStyle/>
          <a:p>
            <a:pPr algn="ctr"/>
            <a:r>
              <a:rPr lang="en-US" sz="3600"/>
              <a:t>Other Scholarships</a:t>
            </a:r>
          </a:p>
        </p:txBody>
      </p:sp>
      <p:sp>
        <p:nvSpPr>
          <p:cNvPr id="2" name="Content Placeholder 1"/>
          <p:cNvSpPr>
            <a:spLocks noGrp="1"/>
          </p:cNvSpPr>
          <p:nvPr>
            <p:ph idx="1"/>
          </p:nvPr>
        </p:nvSpPr>
        <p:spPr>
          <a:xfrm>
            <a:off x="457200" y="1905000"/>
            <a:ext cx="8229600" cy="4191000"/>
          </a:xfrm>
        </p:spPr>
        <p:txBody>
          <a:bodyPr vert="horz" lIns="91440" tIns="45720" rIns="91440" bIns="45720" rtlCol="0" anchor="t">
            <a:normAutofit fontScale="92500" lnSpcReduction="20000"/>
          </a:bodyPr>
          <a:lstStyle/>
          <a:p>
            <a:pPr marL="0" indent="0">
              <a:buNone/>
            </a:pPr>
            <a:r>
              <a:rPr lang="en-US" sz="2200" b="1"/>
              <a:t>McQueen General Scholarship Program</a:t>
            </a:r>
          </a:p>
          <a:p>
            <a:pPr lvl="1"/>
            <a:r>
              <a:rPr lang="en-US" sz="1900"/>
              <a:t>One completed application package to be considered for multiple awards!</a:t>
            </a:r>
          </a:p>
          <a:p>
            <a:pPr lvl="1"/>
            <a:r>
              <a:rPr lang="en-US" sz="1900"/>
              <a:t>Application, Essay, and Resume </a:t>
            </a:r>
          </a:p>
          <a:p>
            <a:pPr lvl="1"/>
            <a:r>
              <a:rPr lang="en-US" sz="1900"/>
              <a:t>Currently is open on McQueen High School Canvas page and the McQueen College and Career Center website.</a:t>
            </a:r>
          </a:p>
          <a:p>
            <a:pPr lvl="1">
              <a:buClr>
                <a:srgbClr val="262626"/>
              </a:buClr>
            </a:pPr>
            <a:r>
              <a:rPr lang="en-US" sz="1900"/>
              <a:t> Closes October 31, 2026</a:t>
            </a:r>
            <a:endParaRPr lang="en-US"/>
          </a:p>
          <a:p>
            <a:pPr lvl="1"/>
            <a:endParaRPr lang="en-US" sz="1900"/>
          </a:p>
          <a:p>
            <a:pPr marL="0" indent="0">
              <a:buNone/>
            </a:pPr>
            <a:r>
              <a:rPr lang="en-US" sz="2200" b="1"/>
              <a:t>Other Scholarship Resources</a:t>
            </a:r>
          </a:p>
          <a:p>
            <a:pPr lvl="1"/>
            <a:r>
              <a:rPr lang="en-US" sz="1900">
                <a:hlinkClick r:id="rId3">
                  <a:extLst>
                    <a:ext uri="{A12FA001-AC4F-418D-AE19-62706E023703}">
                      <ahyp:hlinkClr xmlns:ahyp="http://schemas.microsoft.com/office/drawing/2018/hyperlinkcolor" val="tx"/>
                    </a:ext>
                  </a:extLst>
                </a:hlinkClick>
              </a:rPr>
              <a:t>McQueen College and Career Center website</a:t>
            </a:r>
            <a:endParaRPr lang="en-US" sz="1900"/>
          </a:p>
          <a:p>
            <a:pPr lvl="1"/>
            <a:r>
              <a:rPr lang="en-US" sz="1900"/>
              <a:t>External Scholarship Websites</a:t>
            </a:r>
          </a:p>
          <a:p>
            <a:pPr lvl="2"/>
            <a:r>
              <a:rPr lang="en-US" sz="1700">
                <a:hlinkClick r:id="rId4">
                  <a:extLst>
                    <a:ext uri="{A12FA001-AC4F-418D-AE19-62706E023703}">
                      <ahyp:hlinkClr xmlns:ahyp="http://schemas.microsoft.com/office/drawing/2018/hyperlinkcolor" val="tx"/>
                    </a:ext>
                  </a:extLst>
                </a:hlinkClick>
              </a:rPr>
              <a:t>www.fastweb.com</a:t>
            </a:r>
            <a:endParaRPr lang="en-US" sz="1700"/>
          </a:p>
          <a:p>
            <a:pPr lvl="2"/>
            <a:r>
              <a:rPr lang="en-US" sz="1800">
                <a:hlinkClick r:id="rId5"/>
              </a:rPr>
              <a:t>Going Merry "Multiple No-Essay Scholarships in One" Scholarship | Bold.org</a:t>
            </a:r>
            <a:endParaRPr lang="en-US" sz="1700"/>
          </a:p>
          <a:p>
            <a:pPr lvl="2"/>
            <a:r>
              <a:rPr lang="en-US" sz="1800">
                <a:hlinkClick r:id="rId6"/>
              </a:rPr>
              <a:t>Home – </a:t>
            </a:r>
            <a:r>
              <a:rPr lang="en-US" sz="1800" err="1">
                <a:hlinkClick r:id="rId6"/>
              </a:rPr>
              <a:t>BigFuture</a:t>
            </a:r>
            <a:r>
              <a:rPr lang="en-US" sz="1800">
                <a:hlinkClick r:id="rId6"/>
              </a:rPr>
              <a:t> | College Board</a:t>
            </a:r>
            <a:endParaRPr lang="en-US" sz="1700"/>
          </a:p>
        </p:txBody>
      </p:sp>
    </p:spTree>
    <p:extLst>
      <p:ext uri="{BB962C8B-B14F-4D97-AF65-F5344CB8AC3E}">
        <p14:creationId xmlns:p14="http://schemas.microsoft.com/office/powerpoint/2010/main" val="1760740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969E1E-1667-D449-8EEE-7B324D8CD979}"/>
              </a:ext>
            </a:extLst>
          </p:cNvPr>
          <p:cNvSpPr>
            <a:spLocks noGrp="1"/>
          </p:cNvSpPr>
          <p:nvPr>
            <p:ph type="title"/>
          </p:nvPr>
        </p:nvSpPr>
        <p:spPr>
          <a:xfrm>
            <a:off x="1170432" y="2135124"/>
            <a:ext cx="6803136" cy="2587752"/>
          </a:xfrm>
        </p:spPr>
        <p:txBody>
          <a:bodyPr/>
          <a:lstStyle/>
          <a:p>
            <a:r>
              <a:rPr lang="en-US"/>
              <a:t>Testing</a:t>
            </a:r>
          </a:p>
        </p:txBody>
      </p:sp>
    </p:spTree>
    <p:extLst>
      <p:ext uri="{BB962C8B-B14F-4D97-AF65-F5344CB8AC3E}">
        <p14:creationId xmlns:p14="http://schemas.microsoft.com/office/powerpoint/2010/main" val="3082098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381000"/>
            <a:ext cx="7680960" cy="1371600"/>
          </a:xfrm>
        </p:spPr>
        <p:txBody>
          <a:bodyPr>
            <a:normAutofit/>
          </a:bodyPr>
          <a:lstStyle/>
          <a:p>
            <a:pPr algn="ctr"/>
            <a:r>
              <a:rPr lang="en-US" sz="3200"/>
              <a:t>Should I Take the ACT/SAT Again?</a:t>
            </a:r>
          </a:p>
        </p:txBody>
      </p:sp>
      <p:sp>
        <p:nvSpPr>
          <p:cNvPr id="2" name="Content Placeholder 1"/>
          <p:cNvSpPr>
            <a:spLocks noGrp="1"/>
          </p:cNvSpPr>
          <p:nvPr>
            <p:ph idx="1"/>
          </p:nvPr>
        </p:nvSpPr>
        <p:spPr>
          <a:xfrm>
            <a:off x="731520" y="1752600"/>
            <a:ext cx="7680960" cy="4648200"/>
          </a:xfrm>
        </p:spPr>
        <p:txBody>
          <a:bodyPr>
            <a:normAutofit fontScale="92500" lnSpcReduction="20000"/>
          </a:bodyPr>
          <a:lstStyle/>
          <a:p>
            <a:pPr marL="0" indent="0">
              <a:buNone/>
            </a:pPr>
            <a:r>
              <a:rPr lang="en-US" sz="3000" b="1"/>
              <a:t>Things to consider…</a:t>
            </a:r>
          </a:p>
          <a:p>
            <a:pPr marL="0" indent="0">
              <a:buNone/>
            </a:pPr>
            <a:endParaRPr lang="en-US" sz="3000" b="1"/>
          </a:p>
          <a:p>
            <a:pPr marL="0" indent="0">
              <a:buNone/>
            </a:pPr>
            <a:r>
              <a:rPr lang="en-US" sz="2800"/>
              <a:t>Sometimes an increase of 1-2 points could mean thousands of dollars</a:t>
            </a:r>
          </a:p>
          <a:p>
            <a:pPr marL="0" indent="0">
              <a:buNone/>
            </a:pPr>
            <a:endParaRPr lang="en-US" sz="2800"/>
          </a:p>
          <a:p>
            <a:pPr marL="0" indent="0">
              <a:buNone/>
            </a:pPr>
            <a:r>
              <a:rPr lang="en-US" sz="2800"/>
              <a:t>ACT/SAT scores determine:</a:t>
            </a:r>
          </a:p>
          <a:p>
            <a:pPr lvl="2"/>
            <a:r>
              <a:rPr lang="en-US" sz="2600"/>
              <a:t>Millennium Scholarship potential</a:t>
            </a:r>
          </a:p>
          <a:p>
            <a:pPr lvl="2"/>
            <a:r>
              <a:rPr lang="en-US" sz="2600"/>
              <a:t>College entrance and college-based scholarship eligibility</a:t>
            </a:r>
          </a:p>
          <a:p>
            <a:pPr lvl="3"/>
            <a:r>
              <a:rPr lang="en-US" sz="2400"/>
              <a:t>Is your college test optional?</a:t>
            </a:r>
          </a:p>
          <a:p>
            <a:pPr lvl="2"/>
            <a:r>
              <a:rPr lang="en-US" sz="2600"/>
              <a:t>Other scholarships</a:t>
            </a:r>
          </a:p>
          <a:p>
            <a:pPr lvl="2"/>
            <a:r>
              <a:rPr lang="en-US" sz="2600"/>
              <a:t>Exemption from core college classes</a:t>
            </a:r>
          </a:p>
        </p:txBody>
      </p:sp>
    </p:spTree>
    <p:extLst>
      <p:ext uri="{BB962C8B-B14F-4D97-AF65-F5344CB8AC3E}">
        <p14:creationId xmlns:p14="http://schemas.microsoft.com/office/powerpoint/2010/main" val="3371938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34E6D6-5B7C-A140-B770-20BBB9C7FEDD}"/>
              </a:ext>
            </a:extLst>
          </p:cNvPr>
          <p:cNvSpPr>
            <a:spLocks noGrp="1"/>
          </p:cNvSpPr>
          <p:nvPr>
            <p:ph type="title"/>
          </p:nvPr>
        </p:nvSpPr>
        <p:spPr/>
        <p:txBody>
          <a:bodyPr>
            <a:normAutofit/>
          </a:bodyPr>
          <a:lstStyle/>
          <a:p>
            <a:pPr algn="ctr"/>
            <a:r>
              <a:rPr lang="en-US" sz="3600"/>
              <a:t>National ACT Information</a:t>
            </a:r>
          </a:p>
        </p:txBody>
      </p:sp>
      <p:sp>
        <p:nvSpPr>
          <p:cNvPr id="2" name="Content Placeholder 1"/>
          <p:cNvSpPr>
            <a:spLocks noGrp="1"/>
          </p:cNvSpPr>
          <p:nvPr>
            <p:ph idx="1"/>
          </p:nvPr>
        </p:nvSpPr>
        <p:spPr>
          <a:xfrm>
            <a:off x="731520" y="1828800"/>
            <a:ext cx="7680960" cy="4373880"/>
          </a:xfrm>
        </p:spPr>
        <p:txBody>
          <a:bodyPr>
            <a:normAutofit fontScale="92500" lnSpcReduction="20000"/>
          </a:bodyPr>
          <a:lstStyle/>
          <a:p>
            <a:pPr marL="0" indent="0">
              <a:buNone/>
            </a:pPr>
            <a:r>
              <a:rPr lang="en-US" sz="2400"/>
              <a:t>Test includes English, Mathematics, &amp; Reading </a:t>
            </a:r>
            <a:r>
              <a:rPr lang="en-US" sz="2400" b="1">
                <a:solidFill>
                  <a:srgbClr val="FF0000"/>
                </a:solidFill>
              </a:rPr>
              <a:t>(Optional science and writing sections)</a:t>
            </a:r>
          </a:p>
          <a:p>
            <a:pPr marL="0" indent="0">
              <a:buNone/>
            </a:pPr>
            <a:endParaRPr lang="en-US" sz="2000"/>
          </a:p>
          <a:p>
            <a:pPr marL="0" indent="0">
              <a:buNone/>
            </a:pPr>
            <a:r>
              <a:rPr lang="en-US" sz="2400"/>
              <a:t>Cost</a:t>
            </a:r>
          </a:p>
          <a:p>
            <a:pPr lvl="1"/>
            <a:r>
              <a:rPr lang="en-US" sz="2000"/>
              <a:t>ACT: $68</a:t>
            </a:r>
            <a:endParaRPr lang="en-US" sz="1800"/>
          </a:p>
          <a:p>
            <a:pPr lvl="1"/>
            <a:r>
              <a:rPr lang="en-US" sz="2000"/>
              <a:t>Science Add-On Fee: $4</a:t>
            </a:r>
          </a:p>
          <a:p>
            <a:pPr lvl="1"/>
            <a:r>
              <a:rPr lang="en-US" sz="2000"/>
              <a:t>Writing Add-On Fee: $25</a:t>
            </a:r>
          </a:p>
          <a:p>
            <a:pPr lvl="1"/>
            <a:r>
              <a:rPr lang="en-US" sz="1900"/>
              <a:t>Fee waivers available for students who qualify for the Free and Reduced Lunch Program</a:t>
            </a:r>
          </a:p>
          <a:p>
            <a:pPr marL="548640" lvl="2" indent="0">
              <a:buNone/>
            </a:pPr>
            <a:endParaRPr lang="en-US" sz="1800"/>
          </a:p>
          <a:p>
            <a:pPr marL="0" indent="0">
              <a:buNone/>
            </a:pPr>
            <a:r>
              <a:rPr lang="en-US" sz="2400"/>
              <a:t>Registration</a:t>
            </a:r>
          </a:p>
          <a:p>
            <a:pPr lvl="1"/>
            <a:r>
              <a:rPr lang="en-US" sz="2000">
                <a:hlinkClick r:id="rId3">
                  <a:extLst>
                    <a:ext uri="{A12FA001-AC4F-418D-AE19-62706E023703}">
                      <ahyp:hlinkClr xmlns:ahyp="http://schemas.microsoft.com/office/drawing/2018/hyperlinkcolor" val="tx"/>
                    </a:ext>
                  </a:extLst>
                </a:hlinkClick>
              </a:rPr>
              <a:t>www.actstudent.org</a:t>
            </a:r>
            <a:r>
              <a:rPr lang="en-US" sz="2000"/>
              <a:t> </a:t>
            </a:r>
          </a:p>
          <a:p>
            <a:pPr lvl="1"/>
            <a:r>
              <a:rPr lang="en-US" sz="2000"/>
              <a:t>McQueen’s School Code – 290143</a:t>
            </a:r>
          </a:p>
          <a:p>
            <a:pPr lvl="1"/>
            <a:endParaRPr lang="en-US" sz="2000"/>
          </a:p>
          <a:p>
            <a:pPr lvl="1"/>
            <a:endParaRPr lang="en-US" sz="2000"/>
          </a:p>
        </p:txBody>
      </p:sp>
    </p:spTree>
    <p:extLst>
      <p:ext uri="{BB962C8B-B14F-4D97-AF65-F5344CB8AC3E}">
        <p14:creationId xmlns:p14="http://schemas.microsoft.com/office/powerpoint/2010/main" val="1764026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400"/>
              <a:t>National SAT Information</a:t>
            </a:r>
          </a:p>
        </p:txBody>
      </p:sp>
      <p:sp>
        <p:nvSpPr>
          <p:cNvPr id="2" name="Content Placeholder 1"/>
          <p:cNvSpPr>
            <a:spLocks noGrp="1"/>
          </p:cNvSpPr>
          <p:nvPr>
            <p:ph idx="1"/>
          </p:nvPr>
        </p:nvSpPr>
        <p:spPr>
          <a:xfrm>
            <a:off x="731520" y="2103120"/>
            <a:ext cx="7680960" cy="3992880"/>
          </a:xfrm>
        </p:spPr>
        <p:txBody>
          <a:bodyPr>
            <a:normAutofit fontScale="92500"/>
          </a:bodyPr>
          <a:lstStyle/>
          <a:p>
            <a:pPr marL="0" indent="0">
              <a:buNone/>
            </a:pPr>
            <a:r>
              <a:rPr lang="en-US" sz="3000"/>
              <a:t>Test includes reading, writing, and math </a:t>
            </a:r>
          </a:p>
          <a:p>
            <a:pPr marL="0" indent="0">
              <a:buNone/>
            </a:pPr>
            <a:endParaRPr lang="en-US" sz="3000"/>
          </a:p>
          <a:p>
            <a:pPr marL="0" indent="0">
              <a:buNone/>
            </a:pPr>
            <a:r>
              <a:rPr lang="en-US" sz="2600"/>
              <a:t>Cost</a:t>
            </a:r>
          </a:p>
          <a:p>
            <a:pPr lvl="1"/>
            <a:r>
              <a:rPr lang="en-US" sz="2600"/>
              <a:t>SAT - $68 </a:t>
            </a:r>
            <a:r>
              <a:rPr lang="en-US" sz="2100"/>
              <a:t>(fee waivers available for qualified students)</a:t>
            </a:r>
          </a:p>
          <a:p>
            <a:pPr marL="274320" lvl="1" indent="0">
              <a:buNone/>
            </a:pPr>
            <a:endParaRPr lang="en-US" sz="2100"/>
          </a:p>
          <a:p>
            <a:pPr marL="0" indent="0">
              <a:buNone/>
            </a:pPr>
            <a:r>
              <a:rPr lang="en-US" sz="2600"/>
              <a:t>Registration</a:t>
            </a:r>
          </a:p>
          <a:p>
            <a:pPr lvl="1"/>
            <a:r>
              <a:rPr lang="en-US" sz="2600">
                <a:hlinkClick r:id="rId3">
                  <a:extLst>
                    <a:ext uri="{A12FA001-AC4F-418D-AE19-62706E023703}">
                      <ahyp:hlinkClr xmlns:ahyp="http://schemas.microsoft.com/office/drawing/2018/hyperlinkcolor" val="tx"/>
                    </a:ext>
                  </a:extLst>
                </a:hlinkClick>
              </a:rPr>
              <a:t>www.collegereadiness.collegeboard.org/sat</a:t>
            </a:r>
            <a:r>
              <a:rPr lang="en-US" sz="2600"/>
              <a:t> </a:t>
            </a:r>
          </a:p>
          <a:p>
            <a:pPr lvl="1"/>
            <a:r>
              <a:rPr lang="en-US" sz="2600"/>
              <a:t>McQueen Code – 290143</a:t>
            </a:r>
          </a:p>
          <a:p>
            <a:pPr marL="45720" indent="0">
              <a:buNone/>
            </a:pPr>
            <a:endParaRPr lang="en-US" sz="2800"/>
          </a:p>
        </p:txBody>
      </p:sp>
    </p:spTree>
    <p:extLst>
      <p:ext uri="{BB962C8B-B14F-4D97-AF65-F5344CB8AC3E}">
        <p14:creationId xmlns:p14="http://schemas.microsoft.com/office/powerpoint/2010/main" val="2735059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791CC4-BAF6-A44B-88D0-93030DDBABE2}"/>
              </a:ext>
            </a:extLst>
          </p:cNvPr>
          <p:cNvSpPr>
            <a:spLocks noGrp="1"/>
          </p:cNvSpPr>
          <p:nvPr>
            <p:ph type="title"/>
          </p:nvPr>
        </p:nvSpPr>
        <p:spPr>
          <a:xfrm>
            <a:off x="1170432" y="2135124"/>
            <a:ext cx="6803136" cy="2587752"/>
          </a:xfrm>
        </p:spPr>
        <p:txBody>
          <a:bodyPr/>
          <a:lstStyle/>
          <a:p>
            <a:r>
              <a:rPr lang="en-US" sz="4800"/>
              <a:t>Events and important dates</a:t>
            </a:r>
          </a:p>
        </p:txBody>
      </p:sp>
    </p:spTree>
    <p:extLst>
      <p:ext uri="{BB962C8B-B14F-4D97-AF65-F5344CB8AC3E}">
        <p14:creationId xmlns:p14="http://schemas.microsoft.com/office/powerpoint/2010/main" val="455264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DCA1D-8D45-8246-BF1F-F2893D096698}"/>
              </a:ext>
            </a:extLst>
          </p:cNvPr>
          <p:cNvSpPr>
            <a:spLocks noGrp="1"/>
          </p:cNvSpPr>
          <p:nvPr>
            <p:ph type="title"/>
          </p:nvPr>
        </p:nvSpPr>
        <p:spPr>
          <a:xfrm>
            <a:off x="731520" y="381000"/>
            <a:ext cx="7680960" cy="523240"/>
          </a:xfrm>
        </p:spPr>
        <p:txBody>
          <a:bodyPr>
            <a:normAutofit fontScale="90000"/>
          </a:bodyPr>
          <a:lstStyle/>
          <a:p>
            <a:pPr algn="ctr"/>
            <a:r>
              <a:rPr lang="en-US" sz="3200"/>
              <a:t>Important Dates</a:t>
            </a:r>
          </a:p>
        </p:txBody>
      </p:sp>
      <p:sp>
        <p:nvSpPr>
          <p:cNvPr id="3" name="Content Placeholder 2">
            <a:extLst>
              <a:ext uri="{FF2B5EF4-FFF2-40B4-BE49-F238E27FC236}">
                <a16:creationId xmlns:a16="http://schemas.microsoft.com/office/drawing/2014/main" id="{A3296BDC-9D20-404F-9C46-83210EA7BB82}"/>
              </a:ext>
            </a:extLst>
          </p:cNvPr>
          <p:cNvSpPr>
            <a:spLocks noGrp="1"/>
          </p:cNvSpPr>
          <p:nvPr>
            <p:ph idx="1"/>
          </p:nvPr>
        </p:nvSpPr>
        <p:spPr>
          <a:xfrm>
            <a:off x="152400" y="899160"/>
            <a:ext cx="8915400" cy="6064158"/>
          </a:xfrm>
        </p:spPr>
        <p:txBody>
          <a:bodyPr vert="horz" lIns="91440" tIns="45720" rIns="91440" bIns="45720" rtlCol="0" anchor="t">
            <a:normAutofit fontScale="70000" lnSpcReduction="20000"/>
          </a:bodyPr>
          <a:lstStyle/>
          <a:p>
            <a:pPr marL="0" indent="0">
              <a:buNone/>
            </a:pPr>
            <a:r>
              <a:rPr lang="en-US" sz="2400" b="1" u="sng"/>
              <a:t>FALL 2026</a:t>
            </a:r>
          </a:p>
          <a:p>
            <a:pPr marL="0" indent="0">
              <a:buNone/>
            </a:pPr>
            <a:r>
              <a:rPr lang="en-US" sz="1600" b="1"/>
              <a:t>Josten’s Cap &amp; Gown Presentations in Government Classes 	</a:t>
            </a:r>
            <a:r>
              <a:rPr lang="en-US" sz="1600"/>
              <a:t>September 2026; Or go to </a:t>
            </a:r>
            <a:r>
              <a:rPr lang="en-US" sz="1600">
                <a:hlinkClick r:id="rId3">
                  <a:extLst>
                    <a:ext uri="{A12FA001-AC4F-418D-AE19-62706E023703}">
                      <ahyp:hlinkClr xmlns:ahyp="http://schemas.microsoft.com/office/drawing/2018/hyperlinkcolor" val="tx"/>
                    </a:ext>
                  </a:extLst>
                </a:hlinkClick>
              </a:rPr>
              <a:t>www.jostens.com</a:t>
            </a:r>
            <a:r>
              <a:rPr lang="en-US" sz="1600"/>
              <a:t> to order </a:t>
            </a:r>
          </a:p>
          <a:p>
            <a:pPr marL="0" indent="0">
              <a:buNone/>
            </a:pPr>
            <a:r>
              <a:rPr lang="en-US" sz="1600" b="1"/>
              <a:t>Senior Portraits at McQueen </a:t>
            </a:r>
            <a:r>
              <a:rPr lang="en-US" sz="1600"/>
              <a:t>			September 8-11; Sign-up at </a:t>
            </a:r>
            <a:r>
              <a:rPr lang="en-US" sz="1600">
                <a:hlinkClick r:id="rId4">
                  <a:extLst>
                    <a:ext uri="{A12FA001-AC4F-418D-AE19-62706E023703}">
                      <ahyp:hlinkClr xmlns:ahyp="http://schemas.microsoft.com/office/drawing/2018/hyperlinkcolor" val="tx"/>
                    </a:ext>
                  </a:extLst>
                </a:hlinkClick>
              </a:rPr>
              <a:t>www.prestigeportraits.com</a:t>
            </a:r>
            <a:r>
              <a:rPr lang="en-US" sz="1600"/>
              <a:t> </a:t>
            </a:r>
          </a:p>
          <a:p>
            <a:pPr marL="0" indent="0">
              <a:buNone/>
            </a:pPr>
            <a:r>
              <a:rPr lang="en-US" sz="1600" b="1"/>
              <a:t>McQueen General Scholarship Application Opens		: </a:t>
            </a:r>
            <a:r>
              <a:rPr lang="en-US" sz="1600"/>
              <a:t>currently open</a:t>
            </a:r>
          </a:p>
          <a:p>
            <a:pPr marL="0" indent="0">
              <a:buNone/>
            </a:pPr>
            <a:r>
              <a:rPr lang="en-US" sz="1600" b="1"/>
              <a:t>UNR Prospective Student Presentation: 	</a:t>
            </a:r>
            <a:r>
              <a:rPr lang="en-US" sz="1600"/>
              <a:t>		September 16, 2026 Excel*</a:t>
            </a:r>
          </a:p>
          <a:p>
            <a:pPr marL="0" indent="0">
              <a:buNone/>
            </a:pPr>
            <a:r>
              <a:rPr lang="en-US" sz="1600" b="1"/>
              <a:t>Resume Writing Workshops: 			</a:t>
            </a:r>
            <a:r>
              <a:rPr lang="en-US" sz="1600"/>
              <a:t>September 17, 2026 Excel*</a:t>
            </a:r>
          </a:p>
          <a:p>
            <a:pPr marL="0" indent="0">
              <a:buNone/>
            </a:pPr>
            <a:r>
              <a:rPr lang="en-US" sz="1600" b="1"/>
              <a:t>UNR Nevada Bound Field Trip (Advance Sign-Up Required)</a:t>
            </a:r>
            <a:r>
              <a:rPr lang="en-US" sz="1600"/>
              <a:t>: 	Friday, September 18th</a:t>
            </a:r>
          </a:p>
          <a:p>
            <a:pPr marL="0" indent="0">
              <a:buNone/>
            </a:pPr>
            <a:r>
              <a:rPr lang="en-US" sz="1600" b="1"/>
              <a:t>TMCC Prospective Student Presentation: 			</a:t>
            </a:r>
            <a:r>
              <a:rPr lang="en-US" sz="1600"/>
              <a:t>September 23, 2026 Excel*</a:t>
            </a:r>
          </a:p>
          <a:p>
            <a:pPr marL="0" indent="0">
              <a:buNone/>
            </a:pPr>
            <a:r>
              <a:rPr lang="en-US" sz="1600" b="1"/>
              <a:t>TMCC Day on the Hill (Prospective Student &amp; Family Event):	</a:t>
            </a:r>
            <a:r>
              <a:rPr lang="en-US" sz="1600"/>
              <a:t>October 24th, 2026 10-12:30am</a:t>
            </a:r>
          </a:p>
          <a:p>
            <a:pPr marL="0" indent="0">
              <a:buNone/>
            </a:pPr>
            <a:r>
              <a:rPr lang="en-US" sz="1600" b="1"/>
              <a:t>TMCC Field Trip (Advance Sign-Up Required): </a:t>
            </a:r>
            <a:r>
              <a:rPr lang="en-US" sz="1600"/>
              <a:t>		September 29, 2026</a:t>
            </a:r>
          </a:p>
          <a:p>
            <a:pPr marL="0" indent="0">
              <a:buNone/>
            </a:pPr>
            <a:r>
              <a:rPr lang="en-US" sz="1600" b="1"/>
              <a:t>2026-2027 FAFSA Opens</a:t>
            </a:r>
            <a:r>
              <a:rPr lang="en-US" sz="1600"/>
              <a:t>: 				October 1, 2026</a:t>
            </a:r>
          </a:p>
          <a:p>
            <a:pPr marL="0" indent="0">
              <a:buNone/>
            </a:pPr>
            <a:r>
              <a:rPr lang="en-US" sz="1600" b="1"/>
              <a:t>College Essay Writer’s Workshop</a:t>
            </a:r>
            <a:r>
              <a:rPr lang="en-US" sz="1600"/>
              <a:t>: 			September 24, 2026 Excel*</a:t>
            </a:r>
          </a:p>
          <a:p>
            <a:pPr marL="0" indent="0">
              <a:buNone/>
            </a:pPr>
            <a:r>
              <a:rPr lang="en-US" sz="1600" b="1"/>
              <a:t>Purchase a Yearbook for Reduced Rate of $85: </a:t>
            </a:r>
            <a:r>
              <a:rPr lang="en-US" sz="1600"/>
              <a:t>		Now –10/16/26</a:t>
            </a:r>
          </a:p>
          <a:p>
            <a:pPr marL="0" indent="0">
              <a:buNone/>
            </a:pPr>
            <a:r>
              <a:rPr lang="en-US" sz="1600" b="1"/>
              <a:t>Homecoming Dance</a:t>
            </a:r>
            <a:r>
              <a:rPr lang="en-US" sz="1600"/>
              <a:t>:  				October 26, 2026  Location TBD</a:t>
            </a:r>
          </a:p>
          <a:p>
            <a:pPr marL="0" indent="0">
              <a:buNone/>
            </a:pPr>
            <a:r>
              <a:rPr lang="en-US" sz="1600" b="1"/>
              <a:t>Financial Aid Presentation</a:t>
            </a:r>
            <a:r>
              <a:rPr lang="en-US" sz="1600"/>
              <a:t>				October 14, 2026 Excel – Theatre*</a:t>
            </a:r>
          </a:p>
          <a:p>
            <a:pPr marL="0" indent="0">
              <a:buNone/>
            </a:pPr>
            <a:r>
              <a:rPr lang="en-US" sz="1600" b="1"/>
              <a:t>ASVAB (Advance Sign-up Required): 	</a:t>
            </a:r>
            <a:r>
              <a:rPr lang="en-US" sz="1600"/>
              <a:t>		To be determined</a:t>
            </a:r>
          </a:p>
          <a:p>
            <a:pPr marL="0" indent="0">
              <a:buNone/>
            </a:pPr>
            <a:r>
              <a:rPr lang="en-US" sz="1600" b="1"/>
              <a:t>WCSD College Fair: </a:t>
            </a:r>
            <a:r>
              <a:rPr lang="en-US" sz="1600"/>
              <a:t>				October 18; 11-2 @ UNR</a:t>
            </a:r>
          </a:p>
          <a:p>
            <a:pPr marL="0" indent="0">
              <a:buNone/>
            </a:pPr>
            <a:r>
              <a:rPr lang="en-US" sz="1600" b="1"/>
              <a:t>McQueen FAFSA Family Nights</a:t>
            </a:r>
            <a:r>
              <a:rPr lang="en-US" sz="1600"/>
              <a:t>: 			December 10, 2026 6pm</a:t>
            </a:r>
          </a:p>
          <a:p>
            <a:pPr marL="0" indent="0">
              <a:buNone/>
            </a:pPr>
            <a:r>
              <a:rPr lang="en-US" sz="1600" b="1"/>
              <a:t>TMCC Promise Scholarship Due Date: </a:t>
            </a:r>
            <a:r>
              <a:rPr lang="en-US" sz="1600"/>
              <a:t>			October 31, 2026</a:t>
            </a:r>
          </a:p>
          <a:p>
            <a:pPr marL="0" indent="0">
              <a:buNone/>
            </a:pPr>
            <a:r>
              <a:rPr lang="en-US" sz="1600" b="1"/>
              <a:t>McQueen General Scholarship Application Due: 	</a:t>
            </a:r>
            <a:r>
              <a:rPr lang="en-US" sz="1600"/>
              <a:t>	October 31, 2026</a:t>
            </a:r>
          </a:p>
          <a:p>
            <a:pPr marL="0" indent="0">
              <a:buNone/>
            </a:pPr>
            <a:r>
              <a:rPr lang="en-US" sz="1600" b="1"/>
              <a:t>McQ Scholarship Fundraiser:  </a:t>
            </a:r>
            <a:r>
              <a:rPr lang="en-US" sz="1600"/>
              <a:t>Be on the lookout for opportunities</a:t>
            </a:r>
            <a:endParaRPr lang="en-US" sz="1600">
              <a:highlight>
                <a:srgbClr val="FFFF00"/>
              </a:highlight>
            </a:endParaRPr>
          </a:p>
          <a:p>
            <a:pPr marL="0" indent="0">
              <a:buNone/>
            </a:pPr>
            <a:r>
              <a:rPr lang="en-US" sz="1600" b="1"/>
              <a:t>Purchase a Senior Yearbook Ad (BEFORE January)	</a:t>
            </a:r>
            <a:r>
              <a:rPr lang="en-US" sz="1600"/>
              <a:t>	Go to </a:t>
            </a:r>
            <a:r>
              <a:rPr lang="en-US" sz="1600">
                <a:hlinkClick r:id="rId5">
                  <a:extLst>
                    <a:ext uri="{A12FA001-AC4F-418D-AE19-62706E023703}">
                      <ahyp:hlinkClr xmlns:ahyp="http://schemas.microsoft.com/office/drawing/2018/hyperlinkcolor" val="tx"/>
                    </a:ext>
                  </a:extLst>
                </a:hlinkClick>
              </a:rPr>
              <a:t>www.yearbookforever.com</a:t>
            </a:r>
            <a:r>
              <a:rPr lang="en-US" sz="1600"/>
              <a:t> to place an order</a:t>
            </a:r>
            <a:endParaRPr lang="en-US" sz="1600">
              <a:highlight>
                <a:srgbClr val="FFFF00"/>
              </a:highlight>
            </a:endParaRPr>
          </a:p>
          <a:p>
            <a:pPr marL="0" indent="0">
              <a:buNone/>
            </a:pPr>
            <a:endParaRPr lang="en-US" sz="100"/>
          </a:p>
          <a:p>
            <a:pPr marL="0" indent="0" algn="r">
              <a:buNone/>
            </a:pPr>
            <a:r>
              <a:rPr lang="en-US" sz="1100" i="1"/>
              <a:t>*Facilitated during Lancers Excel class period; All dates are subject to change</a:t>
            </a:r>
          </a:p>
          <a:p>
            <a:pPr marL="0" indent="0">
              <a:buNone/>
            </a:pPr>
            <a:endParaRPr lang="en-US" sz="1700"/>
          </a:p>
          <a:p>
            <a:pPr marL="0" indent="0">
              <a:buNone/>
            </a:pPr>
            <a:endParaRPr lang="en-US" sz="2000"/>
          </a:p>
          <a:p>
            <a:pPr marL="0" indent="0">
              <a:buNone/>
            </a:pPr>
            <a:endParaRPr lang="en-US"/>
          </a:p>
        </p:txBody>
      </p:sp>
    </p:spTree>
    <p:extLst>
      <p:ext uri="{BB962C8B-B14F-4D97-AF65-F5344CB8AC3E}">
        <p14:creationId xmlns:p14="http://schemas.microsoft.com/office/powerpoint/2010/main" val="1067127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6457A2-A295-789F-01A4-805875C9F076}"/>
              </a:ext>
            </a:extLst>
          </p:cNvPr>
          <p:cNvPicPr>
            <a:picLocks noChangeAspect="1"/>
          </p:cNvPicPr>
          <p:nvPr/>
        </p:nvPicPr>
        <p:blipFill>
          <a:blip r:embed="rId2"/>
          <a:stretch>
            <a:fillRect/>
          </a:stretch>
        </p:blipFill>
        <p:spPr>
          <a:xfrm>
            <a:off x="2057400" y="177290"/>
            <a:ext cx="5029200" cy="6503420"/>
          </a:xfrm>
          <a:prstGeom prst="rect">
            <a:avLst/>
          </a:prstGeom>
        </p:spPr>
      </p:pic>
    </p:spTree>
    <p:extLst>
      <p:ext uri="{BB962C8B-B14F-4D97-AF65-F5344CB8AC3E}">
        <p14:creationId xmlns:p14="http://schemas.microsoft.com/office/powerpoint/2010/main" val="4180526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79343A-2589-214A-A75E-038FEA6BFA8B}"/>
              </a:ext>
            </a:extLst>
          </p:cNvPr>
          <p:cNvSpPr>
            <a:spLocks noGrp="1"/>
          </p:cNvSpPr>
          <p:nvPr>
            <p:ph type="title"/>
          </p:nvPr>
        </p:nvSpPr>
        <p:spPr>
          <a:xfrm>
            <a:off x="1170432" y="2135124"/>
            <a:ext cx="6803136" cy="2587752"/>
          </a:xfrm>
        </p:spPr>
        <p:txBody>
          <a:bodyPr/>
          <a:lstStyle/>
          <a:p>
            <a:r>
              <a:rPr lang="en-US" sz="4800"/>
              <a:t>Final thoughts</a:t>
            </a:r>
          </a:p>
        </p:txBody>
      </p:sp>
    </p:spTree>
    <p:extLst>
      <p:ext uri="{BB962C8B-B14F-4D97-AF65-F5344CB8AC3E}">
        <p14:creationId xmlns:p14="http://schemas.microsoft.com/office/powerpoint/2010/main" val="1240271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1520" y="228600"/>
            <a:ext cx="7680960" cy="1371600"/>
          </a:xfrm>
        </p:spPr>
        <p:txBody>
          <a:bodyPr>
            <a:normAutofit/>
          </a:bodyPr>
          <a:lstStyle/>
          <a:p>
            <a:pPr algn="ctr"/>
            <a:r>
              <a:rPr lang="en-US" sz="3200"/>
              <a:t>Stay in Touch!</a:t>
            </a:r>
          </a:p>
        </p:txBody>
      </p:sp>
      <p:sp>
        <p:nvSpPr>
          <p:cNvPr id="2" name="Content Placeholder 1"/>
          <p:cNvSpPr>
            <a:spLocks noGrp="1"/>
          </p:cNvSpPr>
          <p:nvPr>
            <p:ph idx="1"/>
          </p:nvPr>
        </p:nvSpPr>
        <p:spPr>
          <a:xfrm>
            <a:off x="731520" y="1371600"/>
            <a:ext cx="7680960" cy="5181600"/>
          </a:xfrm>
        </p:spPr>
        <p:txBody>
          <a:bodyPr>
            <a:normAutofit/>
          </a:bodyPr>
          <a:lstStyle/>
          <a:p>
            <a:pPr marL="0" indent="0">
              <a:buNone/>
            </a:pPr>
            <a:r>
              <a:rPr lang="en-US" sz="1600" b="1"/>
              <a:t>Daily School Announcements</a:t>
            </a:r>
            <a:endParaRPr lang="en-US" sz="1600"/>
          </a:p>
          <a:p>
            <a:r>
              <a:rPr lang="en-US" sz="1600"/>
              <a:t>Announcements are posted on the </a:t>
            </a:r>
            <a:r>
              <a:rPr lang="en-US" sz="1600">
                <a:hlinkClick r:id="rId3">
                  <a:extLst>
                    <a:ext uri="{A12FA001-AC4F-418D-AE19-62706E023703}">
                      <ahyp:hlinkClr xmlns:ahyp="http://schemas.microsoft.com/office/drawing/2018/hyperlinkcolor" val="tx"/>
                    </a:ext>
                  </a:extLst>
                </a:hlinkClick>
              </a:rPr>
              <a:t>McQueen Website </a:t>
            </a:r>
            <a:r>
              <a:rPr lang="en-US" sz="1600"/>
              <a:t>each school day</a:t>
            </a:r>
          </a:p>
          <a:p>
            <a:pPr marL="0" indent="0">
              <a:buNone/>
            </a:pPr>
            <a:r>
              <a:rPr lang="en-US" sz="1600" b="1"/>
              <a:t>McQueen School Calendar</a:t>
            </a:r>
          </a:p>
          <a:p>
            <a:r>
              <a:rPr lang="en-US" sz="1600" b="1"/>
              <a:t>https://arbiterlive.com/School/Calendar/14215</a:t>
            </a:r>
          </a:p>
          <a:p>
            <a:pPr marL="0" indent="0">
              <a:buNone/>
            </a:pPr>
            <a:r>
              <a:rPr lang="en-US" sz="1600" b="1"/>
              <a:t>McQueen Counseling </a:t>
            </a:r>
            <a:endParaRPr lang="en-US" sz="1600"/>
          </a:p>
          <a:p>
            <a:r>
              <a:rPr lang="en-US" sz="1600"/>
              <a:t>Lots of resources on the </a:t>
            </a:r>
            <a:r>
              <a:rPr lang="en-US" sz="1600">
                <a:hlinkClick r:id="rId4">
                  <a:extLst>
                    <a:ext uri="{A12FA001-AC4F-418D-AE19-62706E023703}">
                      <ahyp:hlinkClr xmlns:ahyp="http://schemas.microsoft.com/office/drawing/2018/hyperlinkcolor" val="tx"/>
                    </a:ext>
                  </a:extLst>
                </a:hlinkClick>
              </a:rPr>
              <a:t>Counseling Website</a:t>
            </a:r>
            <a:endParaRPr lang="en-US" sz="1600"/>
          </a:p>
          <a:p>
            <a:pPr marL="0" indent="0">
              <a:buNone/>
            </a:pPr>
            <a:r>
              <a:rPr lang="en-US" sz="1600" b="1"/>
              <a:t>McQueen College &amp; Career Center </a:t>
            </a:r>
          </a:p>
          <a:p>
            <a:r>
              <a:rPr lang="en-US" sz="1600"/>
              <a:t>Scholarships resources on the </a:t>
            </a:r>
            <a:r>
              <a:rPr lang="en-US" sz="1600">
                <a:hlinkClick r:id="rId5">
                  <a:extLst>
                    <a:ext uri="{A12FA001-AC4F-418D-AE19-62706E023703}">
                      <ahyp:hlinkClr xmlns:ahyp="http://schemas.microsoft.com/office/drawing/2018/hyperlinkcolor" val="tx"/>
                    </a:ext>
                  </a:extLst>
                </a:hlinkClick>
              </a:rPr>
              <a:t>CCC Website</a:t>
            </a:r>
            <a:endParaRPr lang="en-US" sz="1600"/>
          </a:p>
          <a:p>
            <a:pPr marL="0" indent="0">
              <a:buNone/>
            </a:pPr>
            <a:r>
              <a:rPr lang="en-US" sz="1600" b="1"/>
              <a:t>McQueen Main Office: 775-746-5880</a:t>
            </a:r>
          </a:p>
          <a:p>
            <a:r>
              <a:rPr lang="en-US" sz="1600"/>
              <a:t>Attendance Notifications</a:t>
            </a:r>
          </a:p>
          <a:p>
            <a:r>
              <a:rPr lang="en-US" sz="1600"/>
              <a:t>Infinite Campus Login Help</a:t>
            </a:r>
          </a:p>
          <a:p>
            <a:r>
              <a:rPr lang="en-US" sz="1600"/>
              <a:t>Student WCSD Login Help</a:t>
            </a:r>
          </a:p>
          <a:p>
            <a:r>
              <a:rPr lang="en-US" sz="1600"/>
              <a:t>General Questions</a:t>
            </a:r>
          </a:p>
        </p:txBody>
      </p:sp>
    </p:spTree>
    <p:extLst>
      <p:ext uri="{BB962C8B-B14F-4D97-AF65-F5344CB8AC3E}">
        <p14:creationId xmlns:p14="http://schemas.microsoft.com/office/powerpoint/2010/main" val="8467705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AEFDE-9C69-D840-94B8-606C1EB32C2C}"/>
              </a:ext>
            </a:extLst>
          </p:cNvPr>
          <p:cNvSpPr>
            <a:spLocks noGrp="1"/>
          </p:cNvSpPr>
          <p:nvPr>
            <p:ph type="title"/>
          </p:nvPr>
        </p:nvSpPr>
        <p:spPr>
          <a:xfrm>
            <a:off x="731520" y="1143000"/>
            <a:ext cx="7680960" cy="1371600"/>
          </a:xfrm>
        </p:spPr>
        <p:txBody>
          <a:bodyPr>
            <a:normAutofit/>
          </a:bodyPr>
          <a:lstStyle/>
          <a:p>
            <a:pPr algn="ctr"/>
            <a:r>
              <a:rPr lang="en-US" sz="4800"/>
              <a:t>Thank you!</a:t>
            </a:r>
          </a:p>
        </p:txBody>
      </p:sp>
      <p:graphicFrame>
        <p:nvGraphicFramePr>
          <p:cNvPr id="8" name="Table 2">
            <a:extLst>
              <a:ext uri="{FF2B5EF4-FFF2-40B4-BE49-F238E27FC236}">
                <a16:creationId xmlns:a16="http://schemas.microsoft.com/office/drawing/2014/main" id="{8F275094-A0B6-2E96-3002-52451E0C2629}"/>
              </a:ext>
            </a:extLst>
          </p:cNvPr>
          <p:cNvGraphicFramePr>
            <a:graphicFrameLocks noGrp="1"/>
          </p:cNvGraphicFramePr>
          <p:nvPr>
            <p:extLst>
              <p:ext uri="{D42A27DB-BD31-4B8C-83A1-F6EECF244321}">
                <p14:modId xmlns:p14="http://schemas.microsoft.com/office/powerpoint/2010/main" val="1975368900"/>
              </p:ext>
            </p:extLst>
          </p:nvPr>
        </p:nvGraphicFramePr>
        <p:xfrm>
          <a:off x="341921" y="2667000"/>
          <a:ext cx="8460157" cy="2702560"/>
        </p:xfrm>
        <a:graphic>
          <a:graphicData uri="http://schemas.openxmlformats.org/drawingml/2006/table">
            <a:tbl>
              <a:tblPr firstRow="1" bandRow="1"/>
              <a:tblGrid>
                <a:gridCol w="2248879">
                  <a:extLst>
                    <a:ext uri="{9D8B030D-6E8A-4147-A177-3AD203B41FA5}">
                      <a16:colId xmlns:a16="http://schemas.microsoft.com/office/drawing/2014/main" val="1204001967"/>
                    </a:ext>
                  </a:extLst>
                </a:gridCol>
                <a:gridCol w="1981200">
                  <a:extLst>
                    <a:ext uri="{9D8B030D-6E8A-4147-A177-3AD203B41FA5}">
                      <a16:colId xmlns:a16="http://schemas.microsoft.com/office/drawing/2014/main" val="337421486"/>
                    </a:ext>
                  </a:extLst>
                </a:gridCol>
                <a:gridCol w="4230078">
                  <a:extLst>
                    <a:ext uri="{9D8B030D-6E8A-4147-A177-3AD203B41FA5}">
                      <a16:colId xmlns:a16="http://schemas.microsoft.com/office/drawing/2014/main" val="387060601"/>
                    </a:ext>
                  </a:extLst>
                </a:gridCol>
              </a:tblGrid>
              <a:tr h="370840">
                <a:tc>
                  <a:txBody>
                    <a:bodyPr/>
                    <a:lstStyle/>
                    <a:p>
                      <a:pPr algn="ctr"/>
                      <a:r>
                        <a:rPr lang="en-US">
                          <a:latin typeface="Mystical Woods Rough Script" panose="02000500000000000000" pitchFamily="2" charset="0"/>
                        </a:rPr>
                        <a:t>Student Last Name</a:t>
                      </a:r>
                    </a:p>
                  </a:txBody>
                  <a:tcPr>
                    <a:solidFill>
                      <a:schemeClr val="bg1"/>
                    </a:solidFill>
                  </a:tcPr>
                </a:tc>
                <a:tc>
                  <a:txBody>
                    <a:bodyPr/>
                    <a:lstStyle/>
                    <a:p>
                      <a:pPr algn="ctr"/>
                      <a:endParaRPr lang="en-US" sz="1100">
                        <a:latin typeface="Mystical Woods Rough Script" panose="02000500000000000000" pitchFamily="2" charset="0"/>
                      </a:endParaRPr>
                    </a:p>
                    <a:p>
                      <a:pPr algn="ctr"/>
                      <a:r>
                        <a:rPr lang="en-US">
                          <a:latin typeface="Mystical Woods Rough Script" panose="02000500000000000000" pitchFamily="2" charset="0"/>
                        </a:rPr>
                        <a:t>Counselor</a:t>
                      </a:r>
                    </a:p>
                  </a:txBody>
                  <a:tcPr>
                    <a:solidFill>
                      <a:schemeClr val="bg1"/>
                    </a:solidFill>
                  </a:tcPr>
                </a:tc>
                <a:tc>
                  <a:txBody>
                    <a:bodyPr/>
                    <a:lstStyle/>
                    <a:p>
                      <a:pPr algn="ctr"/>
                      <a:endParaRPr lang="en-US" sz="1100">
                        <a:latin typeface="Mystical Woods Rough Script" panose="02000500000000000000" pitchFamily="2" charset="0"/>
                      </a:endParaRPr>
                    </a:p>
                    <a:p>
                      <a:pPr algn="ctr"/>
                      <a:r>
                        <a:rPr lang="en-US">
                          <a:latin typeface="Mystical Woods Rough Script" panose="02000500000000000000" pitchFamily="2" charset="0"/>
                        </a:rPr>
                        <a:t>Email</a:t>
                      </a:r>
                    </a:p>
                  </a:txBody>
                  <a:tcPr>
                    <a:solidFill>
                      <a:schemeClr val="bg1"/>
                    </a:solidFill>
                  </a:tcPr>
                </a:tc>
                <a:extLst>
                  <a:ext uri="{0D108BD9-81ED-4DB2-BD59-A6C34878D82A}">
                    <a16:rowId xmlns:a16="http://schemas.microsoft.com/office/drawing/2014/main" val="2904223571"/>
                  </a:ext>
                </a:extLst>
              </a:tr>
              <a:tr h="370840">
                <a:tc>
                  <a:txBody>
                    <a:bodyPr/>
                    <a:lstStyle/>
                    <a:p>
                      <a:r>
                        <a:rPr lang="en-US" sz="1600" b="1">
                          <a:latin typeface="+mn-lt"/>
                        </a:rPr>
                        <a:t>A – C, San-Sam</a:t>
                      </a:r>
                    </a:p>
                  </a:txBody>
                  <a:tcPr/>
                </a:tc>
                <a:tc>
                  <a:txBody>
                    <a:bodyPr/>
                    <a:lstStyle/>
                    <a:p>
                      <a:r>
                        <a:rPr lang="en-US" sz="1600" b="1">
                          <a:latin typeface="+mn-lt"/>
                        </a:rPr>
                        <a:t>Mrs. Benson</a:t>
                      </a:r>
                    </a:p>
                  </a:txBody>
                  <a:tcPr/>
                </a:tc>
                <a:tc>
                  <a:txBody>
                    <a:bodyPr/>
                    <a:lstStyle/>
                    <a:p>
                      <a:r>
                        <a:rPr lang="en-US" sz="1600" b="1">
                          <a:latin typeface="+mn-lt"/>
                        </a:rPr>
                        <a:t>jbenson@washoeschools.net</a:t>
                      </a:r>
                    </a:p>
                  </a:txBody>
                  <a:tcPr/>
                </a:tc>
                <a:extLst>
                  <a:ext uri="{0D108BD9-81ED-4DB2-BD59-A6C34878D82A}">
                    <a16:rowId xmlns:a16="http://schemas.microsoft.com/office/drawing/2014/main" val="151356632"/>
                  </a:ext>
                </a:extLst>
              </a:tr>
              <a:tr h="370840">
                <a:tc>
                  <a:txBody>
                    <a:bodyPr/>
                    <a:lstStyle/>
                    <a:p>
                      <a:r>
                        <a:rPr lang="en-US" sz="1600" b="1">
                          <a:latin typeface="+mn-lt"/>
                        </a:rPr>
                        <a:t>D – Ho, Sn-</a:t>
                      </a:r>
                      <a:r>
                        <a:rPr lang="en-US" sz="1600" b="1" err="1">
                          <a:latin typeface="+mn-lt"/>
                        </a:rPr>
                        <a:t>Sz</a:t>
                      </a:r>
                      <a:endParaRPr lang="en-US" sz="1600" b="1">
                        <a:latin typeface="+mn-lt"/>
                      </a:endParaRPr>
                    </a:p>
                  </a:txBody>
                  <a:tcPr/>
                </a:tc>
                <a:tc>
                  <a:txBody>
                    <a:bodyPr/>
                    <a:lstStyle/>
                    <a:p>
                      <a:r>
                        <a:rPr lang="en-US" sz="1600" b="1">
                          <a:latin typeface="+mn-lt"/>
                        </a:rPr>
                        <a:t>Mrs. Schweickert</a:t>
                      </a:r>
                    </a:p>
                  </a:txBody>
                  <a:tcPr/>
                </a:tc>
                <a:tc>
                  <a:txBody>
                    <a:bodyPr/>
                    <a:lstStyle/>
                    <a:p>
                      <a:r>
                        <a:rPr lang="en-US" sz="1600" b="1">
                          <a:latin typeface="+mn-lt"/>
                        </a:rPr>
                        <a:t>tschweickert@washoeschools.net</a:t>
                      </a:r>
                    </a:p>
                  </a:txBody>
                  <a:tcPr/>
                </a:tc>
                <a:extLst>
                  <a:ext uri="{0D108BD9-81ED-4DB2-BD59-A6C34878D82A}">
                    <a16:rowId xmlns:a16="http://schemas.microsoft.com/office/drawing/2014/main" val="1718594759"/>
                  </a:ext>
                </a:extLst>
              </a:tr>
              <a:tr h="370840">
                <a:tc>
                  <a:txBody>
                    <a:bodyPr/>
                    <a:lstStyle/>
                    <a:p>
                      <a:r>
                        <a:rPr lang="en-US" sz="1600" b="1">
                          <a:latin typeface="+mn-lt"/>
                        </a:rPr>
                        <a:t>Hp – Mor, T-U</a:t>
                      </a:r>
                    </a:p>
                  </a:txBody>
                  <a:tcPr/>
                </a:tc>
                <a:tc>
                  <a:txBody>
                    <a:bodyPr/>
                    <a:lstStyle/>
                    <a:p>
                      <a:r>
                        <a:rPr lang="en-US" sz="1600" b="1">
                          <a:latin typeface="+mn-lt"/>
                        </a:rPr>
                        <a:t>Ms. Smith</a:t>
                      </a:r>
                    </a:p>
                  </a:txBody>
                  <a:tcPr/>
                </a:tc>
                <a:tc>
                  <a:txBody>
                    <a:bodyPr/>
                    <a:lstStyle/>
                    <a:p>
                      <a:r>
                        <a:rPr lang="en-US" sz="1600" b="1">
                          <a:latin typeface="+mn-lt"/>
                        </a:rPr>
                        <a:t>kmsmith@washoeschools.net</a:t>
                      </a:r>
                    </a:p>
                  </a:txBody>
                  <a:tcPr/>
                </a:tc>
                <a:extLst>
                  <a:ext uri="{0D108BD9-81ED-4DB2-BD59-A6C34878D82A}">
                    <a16:rowId xmlns:a16="http://schemas.microsoft.com/office/drawing/2014/main" val="2034997138"/>
                  </a:ext>
                </a:extLst>
              </a:tr>
              <a:tr h="370840">
                <a:tc>
                  <a:txBody>
                    <a:bodyPr/>
                    <a:lstStyle/>
                    <a:p>
                      <a:r>
                        <a:rPr lang="en-US" sz="1600" b="1">
                          <a:latin typeface="+mn-lt"/>
                        </a:rPr>
                        <a:t>Mos – Sam, V-Z</a:t>
                      </a:r>
                    </a:p>
                  </a:txBody>
                  <a:tcPr/>
                </a:tc>
                <a:tc>
                  <a:txBody>
                    <a:bodyPr/>
                    <a:lstStyle/>
                    <a:p>
                      <a:r>
                        <a:rPr lang="en-US" sz="1600" b="1">
                          <a:latin typeface="+mn-lt"/>
                        </a:rPr>
                        <a:t>Mrs. Parker</a:t>
                      </a:r>
                    </a:p>
                  </a:txBody>
                  <a:tcPr/>
                </a:tc>
                <a:tc>
                  <a:txBody>
                    <a:bodyPr/>
                    <a:lstStyle/>
                    <a:p>
                      <a:r>
                        <a:rPr lang="en-US" sz="1600" b="1">
                          <a:latin typeface="+mn-lt"/>
                        </a:rPr>
                        <a:t>erin.parker@washoeschools.net</a:t>
                      </a:r>
                    </a:p>
                  </a:txBody>
                  <a:tcPr/>
                </a:tc>
                <a:extLst>
                  <a:ext uri="{0D108BD9-81ED-4DB2-BD59-A6C34878D82A}">
                    <a16:rowId xmlns:a16="http://schemas.microsoft.com/office/drawing/2014/main" val="3546187119"/>
                  </a:ext>
                </a:extLst>
              </a:tr>
              <a:tr h="370840">
                <a:tc>
                  <a:txBody>
                    <a:bodyPr/>
                    <a:lstStyle/>
                    <a:p>
                      <a:r>
                        <a:rPr lang="en-US" sz="1600" b="1">
                          <a:latin typeface="+mn-lt"/>
                        </a:rPr>
                        <a:t>College &amp; Career Center</a:t>
                      </a:r>
                    </a:p>
                  </a:txBody>
                  <a:tcPr>
                    <a:solidFill>
                      <a:schemeClr val="bg1">
                        <a:lumMod val="95000"/>
                      </a:schemeClr>
                    </a:solidFill>
                  </a:tcPr>
                </a:tc>
                <a:tc>
                  <a:txBody>
                    <a:bodyPr/>
                    <a:lstStyle/>
                    <a:p>
                      <a:r>
                        <a:rPr lang="en-US" sz="1600" b="1">
                          <a:latin typeface="+mn-lt"/>
                        </a:rPr>
                        <a:t>Mrs. Brady</a:t>
                      </a:r>
                    </a:p>
                  </a:txBody>
                  <a:tcPr>
                    <a:solidFill>
                      <a:schemeClr val="bg1">
                        <a:lumMod val="95000"/>
                      </a:schemeClr>
                    </a:solidFill>
                  </a:tcPr>
                </a:tc>
                <a:tc>
                  <a:txBody>
                    <a:bodyPr/>
                    <a:lstStyle/>
                    <a:p>
                      <a:r>
                        <a:rPr lang="en-US" sz="1600" b="1">
                          <a:latin typeface="+mn-lt"/>
                        </a:rPr>
                        <a:t>Joann.Brady@washoeschools.net</a:t>
                      </a:r>
                    </a:p>
                  </a:txBody>
                  <a:tcPr>
                    <a:solidFill>
                      <a:schemeClr val="bg1">
                        <a:lumMod val="95000"/>
                      </a:schemeClr>
                    </a:solidFill>
                  </a:tcPr>
                </a:tc>
                <a:extLst>
                  <a:ext uri="{0D108BD9-81ED-4DB2-BD59-A6C34878D82A}">
                    <a16:rowId xmlns:a16="http://schemas.microsoft.com/office/drawing/2014/main" val="1883469908"/>
                  </a:ext>
                </a:extLst>
              </a:tr>
            </a:tbl>
          </a:graphicData>
        </a:graphic>
      </p:graphicFrame>
    </p:spTree>
    <p:extLst>
      <p:ext uri="{BB962C8B-B14F-4D97-AF65-F5344CB8AC3E}">
        <p14:creationId xmlns:p14="http://schemas.microsoft.com/office/powerpoint/2010/main" val="9792017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{66B9A753-1A58-8A44-BF42-EEAF8E959BBC}tf10001067</Template>
  <TotalTime>1</TotalTime>
  <Words>2043</Words>
  <Application>Microsoft Office PowerPoint</Application>
  <PresentationFormat>On-screen Show (4:3)</PresentationFormat>
  <Paragraphs>318</Paragraphs>
  <Slides>36</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Century Gothic</vt:lpstr>
      <vt:lpstr>Corbel</vt:lpstr>
      <vt:lpstr>Garamond</vt:lpstr>
      <vt:lpstr>Mystical Woods Rough Script</vt:lpstr>
      <vt:lpstr>Savon</vt:lpstr>
      <vt:lpstr>Senior FAMILY  Information NIGHT</vt:lpstr>
      <vt:lpstr>Welcome</vt:lpstr>
      <vt:lpstr>Graduation Requirements</vt:lpstr>
      <vt:lpstr>PowerPoint Presentation</vt:lpstr>
      <vt:lpstr>Options after high school</vt:lpstr>
      <vt:lpstr>Short-Term Certificate Programs</vt:lpstr>
      <vt:lpstr>PowerPoint Presentation</vt:lpstr>
      <vt:lpstr>PowerPoint Presentation</vt:lpstr>
      <vt:lpstr>Apprenticeships or Military Service</vt:lpstr>
      <vt:lpstr>College planning</vt:lpstr>
      <vt:lpstr>Get to Know Prospective Colleges</vt:lpstr>
      <vt:lpstr>How Much Does College Cost?</vt:lpstr>
      <vt:lpstr>College APPLICATIONS</vt:lpstr>
      <vt:lpstr>How Do I Apply For College?</vt:lpstr>
      <vt:lpstr>College Essays and Application Fees</vt:lpstr>
      <vt:lpstr>Transcript &amp; Test Score Requests</vt:lpstr>
      <vt:lpstr>Letters of Recommendation</vt:lpstr>
      <vt:lpstr>Free application for federal student aid (FAFSA)</vt:lpstr>
      <vt:lpstr>Create an FSA ID</vt:lpstr>
      <vt:lpstr>Complete the 2027-2028 FAFSA</vt:lpstr>
      <vt:lpstr>FAFSA Help</vt:lpstr>
      <vt:lpstr>Scholarships</vt:lpstr>
      <vt:lpstr>Institutional Aid</vt:lpstr>
      <vt:lpstr>PowerPoint Presentation</vt:lpstr>
      <vt:lpstr>Nevada Millennium Scholarship</vt:lpstr>
      <vt:lpstr>Other Scholarships</vt:lpstr>
      <vt:lpstr>Testing</vt:lpstr>
      <vt:lpstr>Should I Take the ACT/SAT Again?</vt:lpstr>
      <vt:lpstr>National ACT Information</vt:lpstr>
      <vt:lpstr>National SAT Information</vt:lpstr>
      <vt:lpstr>Events and important dates</vt:lpstr>
      <vt:lpstr>Important Dates</vt:lpstr>
      <vt:lpstr>PowerPoint Presentation</vt:lpstr>
      <vt:lpstr>Final thoughts</vt:lpstr>
      <vt:lpstr>Stay in Touch!</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Rising junior orientation</dc:title>
  <dc:creator>MILES, KERI</dc:creator>
  <cp:lastModifiedBy>Amundson, Kristi</cp:lastModifiedBy>
  <cp:revision>1</cp:revision>
  <cp:lastPrinted>2024-08-20T15:20:55Z</cp:lastPrinted>
  <dcterms:created xsi:type="dcterms:W3CDTF">2014-01-16T18:33:39Z</dcterms:created>
  <dcterms:modified xsi:type="dcterms:W3CDTF">2026-09-09T20:06:59Z</dcterms:modified>
</cp:coreProperties>
</file>