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3"/>
  </p:notesMasterIdLst>
  <p:sldIdLst>
    <p:sldId id="256" r:id="rId5"/>
    <p:sldId id="267" r:id="rId6"/>
    <p:sldId id="293" r:id="rId7"/>
    <p:sldId id="305" r:id="rId8"/>
    <p:sldId id="289" r:id="rId9"/>
    <p:sldId id="290" r:id="rId10"/>
    <p:sldId id="292" r:id="rId11"/>
    <p:sldId id="300" r:id="rId12"/>
    <p:sldId id="298" r:id="rId13"/>
    <p:sldId id="332" r:id="rId14"/>
    <p:sldId id="304" r:id="rId15"/>
    <p:sldId id="259" r:id="rId16"/>
    <p:sldId id="260" r:id="rId17"/>
    <p:sldId id="262" r:id="rId18"/>
    <p:sldId id="263" r:id="rId19"/>
    <p:sldId id="333" r:id="rId20"/>
    <p:sldId id="307" r:id="rId21"/>
    <p:sldId id="303" r:id="rId22"/>
    <p:sldId id="301" r:id="rId23"/>
    <p:sldId id="314" r:id="rId24"/>
    <p:sldId id="316" r:id="rId25"/>
    <p:sldId id="320" r:id="rId26"/>
    <p:sldId id="324" r:id="rId27"/>
    <p:sldId id="322" r:id="rId28"/>
    <p:sldId id="328" r:id="rId29"/>
    <p:sldId id="330" r:id="rId30"/>
    <p:sldId id="326" r:id="rId31"/>
    <p:sldId id="276" r:id="rId3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4F7E"/>
    <a:srgbClr val="000000"/>
    <a:srgbClr val="AF7A11"/>
    <a:srgbClr val="7D9BC1"/>
    <a:srgbClr val="DDDDDD"/>
    <a:srgbClr val="ECAF3B"/>
    <a:srgbClr val="E494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84D42F-60D5-4850-A1AE-5235C3E3010A}" v="2" dt="2026-09-08T17:49:20.4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2" autoAdjust="0"/>
    <p:restoredTop sz="86441" autoAdjust="0"/>
  </p:normalViewPr>
  <p:slideViewPr>
    <p:cSldViewPr snapToGrid="0">
      <p:cViewPr varScale="1">
        <p:scale>
          <a:sx n="64" d="100"/>
          <a:sy n="64" d="100"/>
        </p:scale>
        <p:origin x="748" y="44"/>
      </p:cViewPr>
      <p:guideLst/>
    </p:cSldViewPr>
  </p:slideViewPr>
  <p:outlineViewPr>
    <p:cViewPr>
      <p:scale>
        <a:sx n="33" d="100"/>
        <a:sy n="33" d="100"/>
      </p:scale>
      <p:origin x="0" y="-311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ith, Thaddeus D" userId="8326dec6-d145-4c86-a2cb-ebc87e013392" providerId="ADAL" clId="{86298CF3-6003-46B0-AEF4-C783540CF415}"/>
    <pc:docChg chg="custSel addSld delSld modSld">
      <pc:chgData name="Smith, Thaddeus D" userId="8326dec6-d145-4c86-a2cb-ebc87e013392" providerId="ADAL" clId="{86298CF3-6003-46B0-AEF4-C783540CF415}" dt="2026-09-08T17:56:21.995" v="458" actId="20577"/>
      <pc:docMkLst>
        <pc:docMk/>
      </pc:docMkLst>
      <pc:sldChg chg="modSp mod">
        <pc:chgData name="Smith, Thaddeus D" userId="8326dec6-d145-4c86-a2cb-ebc87e013392" providerId="ADAL" clId="{86298CF3-6003-46B0-AEF4-C783540CF415}" dt="2026-09-08T17:54:26.959" v="380" actId="20577"/>
        <pc:sldMkLst>
          <pc:docMk/>
          <pc:sldMk cId="191725833" sldId="303"/>
        </pc:sldMkLst>
        <pc:spChg chg="mod">
          <ac:chgData name="Smith, Thaddeus D" userId="8326dec6-d145-4c86-a2cb-ebc87e013392" providerId="ADAL" clId="{86298CF3-6003-46B0-AEF4-C783540CF415}" dt="2026-09-08T17:54:26.959" v="380" actId="20577"/>
          <ac:spMkLst>
            <pc:docMk/>
            <pc:sldMk cId="191725833" sldId="303"/>
            <ac:spMk id="3" creationId="{886108D9-DEE3-29C5-11EB-8D38687D8097}"/>
          </ac:spMkLst>
        </pc:spChg>
      </pc:sldChg>
      <pc:sldChg chg="addSp delSp modSp mod">
        <pc:chgData name="Smith, Thaddeus D" userId="8326dec6-d145-4c86-a2cb-ebc87e013392" providerId="ADAL" clId="{86298CF3-6003-46B0-AEF4-C783540CF415}" dt="2026-09-08T17:49:49.846" v="330" actId="255"/>
        <pc:sldMkLst>
          <pc:docMk/>
          <pc:sldMk cId="4063100101" sldId="304"/>
        </pc:sldMkLst>
        <pc:spChg chg="del mod">
          <ac:chgData name="Smith, Thaddeus D" userId="8326dec6-d145-4c86-a2cb-ebc87e013392" providerId="ADAL" clId="{86298CF3-6003-46B0-AEF4-C783540CF415}" dt="2026-09-08T17:45:28.945" v="1" actId="21"/>
          <ac:spMkLst>
            <pc:docMk/>
            <pc:sldMk cId="4063100101" sldId="304"/>
            <ac:spMk id="3" creationId="{77FFA135-F57D-2D53-7601-7063E3FC03DF}"/>
          </ac:spMkLst>
        </pc:spChg>
        <pc:spChg chg="add del mod">
          <ac:chgData name="Smith, Thaddeus D" userId="8326dec6-d145-4c86-a2cb-ebc87e013392" providerId="ADAL" clId="{86298CF3-6003-46B0-AEF4-C783540CF415}" dt="2026-09-08T17:49:16.407" v="309"/>
          <ac:spMkLst>
            <pc:docMk/>
            <pc:sldMk cId="4063100101" sldId="304"/>
            <ac:spMk id="4" creationId="{3EB2E65E-9306-4976-37F8-1E6E2B717A93}"/>
          </ac:spMkLst>
        </pc:spChg>
        <pc:spChg chg="add mod">
          <ac:chgData name="Smith, Thaddeus D" userId="8326dec6-d145-4c86-a2cb-ebc87e013392" providerId="ADAL" clId="{86298CF3-6003-46B0-AEF4-C783540CF415}" dt="2026-09-08T17:49:15.396" v="307" actId="1076"/>
          <ac:spMkLst>
            <pc:docMk/>
            <pc:sldMk cId="4063100101" sldId="304"/>
            <ac:spMk id="7" creationId="{7585A2A5-D780-8C2E-EB27-F35090D69D66}"/>
          </ac:spMkLst>
        </pc:spChg>
        <pc:spChg chg="add mod">
          <ac:chgData name="Smith, Thaddeus D" userId="8326dec6-d145-4c86-a2cb-ebc87e013392" providerId="ADAL" clId="{86298CF3-6003-46B0-AEF4-C783540CF415}" dt="2026-09-08T17:49:49.846" v="330" actId="255"/>
          <ac:spMkLst>
            <pc:docMk/>
            <pc:sldMk cId="4063100101" sldId="304"/>
            <ac:spMk id="9" creationId="{671E8F89-FB8A-5E15-EA89-7A566A442E7D}"/>
          </ac:spMkLst>
        </pc:spChg>
      </pc:sldChg>
      <pc:sldChg chg="modSp mod">
        <pc:chgData name="Smith, Thaddeus D" userId="8326dec6-d145-4c86-a2cb-ebc87e013392" providerId="ADAL" clId="{86298CF3-6003-46B0-AEF4-C783540CF415}" dt="2026-09-08T17:55:00.707" v="408" actId="20577"/>
        <pc:sldMkLst>
          <pc:docMk/>
          <pc:sldMk cId="666942247" sldId="314"/>
        </pc:sldMkLst>
        <pc:spChg chg="mod">
          <ac:chgData name="Smith, Thaddeus D" userId="8326dec6-d145-4c86-a2cb-ebc87e013392" providerId="ADAL" clId="{86298CF3-6003-46B0-AEF4-C783540CF415}" dt="2026-09-08T17:55:00.707" v="408" actId="20577"/>
          <ac:spMkLst>
            <pc:docMk/>
            <pc:sldMk cId="666942247" sldId="314"/>
            <ac:spMk id="3" creationId="{63339EC1-0D61-AD55-520C-2EBBEB5BCAFA}"/>
          </ac:spMkLst>
        </pc:spChg>
      </pc:sldChg>
      <pc:sldChg chg="modSp mod">
        <pc:chgData name="Smith, Thaddeus D" userId="8326dec6-d145-4c86-a2cb-ebc87e013392" providerId="ADAL" clId="{86298CF3-6003-46B0-AEF4-C783540CF415}" dt="2026-09-08T17:56:06.405" v="457" actId="20577"/>
        <pc:sldMkLst>
          <pc:docMk/>
          <pc:sldMk cId="996905616" sldId="316"/>
        </pc:sldMkLst>
        <pc:spChg chg="mod">
          <ac:chgData name="Smith, Thaddeus D" userId="8326dec6-d145-4c86-a2cb-ebc87e013392" providerId="ADAL" clId="{86298CF3-6003-46B0-AEF4-C783540CF415}" dt="2026-09-08T17:56:06.405" v="457" actId="20577"/>
          <ac:spMkLst>
            <pc:docMk/>
            <pc:sldMk cId="996905616" sldId="316"/>
            <ac:spMk id="3" creationId="{883953B9-BD41-C011-975A-9CF4FD088657}"/>
          </ac:spMkLst>
        </pc:spChg>
      </pc:sldChg>
      <pc:sldChg chg="modSp mod">
        <pc:chgData name="Smith, Thaddeus D" userId="8326dec6-d145-4c86-a2cb-ebc87e013392" providerId="ADAL" clId="{86298CF3-6003-46B0-AEF4-C783540CF415}" dt="2026-09-08T17:56:21.995" v="458" actId="20577"/>
        <pc:sldMkLst>
          <pc:docMk/>
          <pc:sldMk cId="2814850812" sldId="330"/>
        </pc:sldMkLst>
        <pc:spChg chg="mod">
          <ac:chgData name="Smith, Thaddeus D" userId="8326dec6-d145-4c86-a2cb-ebc87e013392" providerId="ADAL" clId="{86298CF3-6003-46B0-AEF4-C783540CF415}" dt="2026-09-08T17:56:21.995" v="458" actId="20577"/>
          <ac:spMkLst>
            <pc:docMk/>
            <pc:sldMk cId="2814850812" sldId="330"/>
            <ac:spMk id="3" creationId="{A764403B-FB29-F560-9176-17D47BE7679C}"/>
          </ac:spMkLst>
        </pc:spChg>
      </pc:sldChg>
      <pc:sldChg chg="addSp delSp modSp new del mod">
        <pc:chgData name="Smith, Thaddeus D" userId="8326dec6-d145-4c86-a2cb-ebc87e013392" providerId="ADAL" clId="{86298CF3-6003-46B0-AEF4-C783540CF415}" dt="2026-09-08T17:48:02.873" v="14" actId="47"/>
        <pc:sldMkLst>
          <pc:docMk/>
          <pc:sldMk cId="3294350124" sldId="334"/>
        </pc:sldMkLst>
        <pc:spChg chg="del">
          <ac:chgData name="Smith, Thaddeus D" userId="8326dec6-d145-4c86-a2cb-ebc87e013392" providerId="ADAL" clId="{86298CF3-6003-46B0-AEF4-C783540CF415}" dt="2026-09-08T17:46:57.013" v="4" actId="478"/>
          <ac:spMkLst>
            <pc:docMk/>
            <pc:sldMk cId="3294350124" sldId="334"/>
            <ac:spMk id="2" creationId="{B6B22CD8-86FC-723A-5F46-BFC2D7C7885C}"/>
          </ac:spMkLst>
        </pc:spChg>
        <pc:spChg chg="del">
          <ac:chgData name="Smith, Thaddeus D" userId="8326dec6-d145-4c86-a2cb-ebc87e013392" providerId="ADAL" clId="{86298CF3-6003-46B0-AEF4-C783540CF415}" dt="2026-09-08T17:46:52.893" v="3" actId="478"/>
          <ac:spMkLst>
            <pc:docMk/>
            <pc:sldMk cId="3294350124" sldId="334"/>
            <ac:spMk id="3" creationId="{1280766E-B8FA-DACD-CFC5-617D5D016A16}"/>
          </ac:spMkLst>
        </pc:spChg>
        <pc:picChg chg="add del mod">
          <ac:chgData name="Smith, Thaddeus D" userId="8326dec6-d145-4c86-a2cb-ebc87e013392" providerId="ADAL" clId="{86298CF3-6003-46B0-AEF4-C783540CF415}" dt="2026-09-08T17:48:00.133" v="13" actId="478"/>
          <ac:picMkLst>
            <pc:docMk/>
            <pc:sldMk cId="3294350124" sldId="334"/>
            <ac:picMk id="5" creationId="{430509B5-7AAF-0222-582E-B3579E4A18D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790992-42E2-423B-831E-6AA5E0021CBB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FE475AF-F145-44DD-BC99-A3E29994FD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853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2E0E38-8F6D-FFD5-C27F-64323B51D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02FD68-B30E-C587-1747-D60B7308A5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AE94D8-4357-6243-1F03-993E58BE6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EED5F-DBD0-A8CF-DBA7-2966E6CC42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676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64613-BDE3-2326-47B6-85C0C7B53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A79EC3-DAA0-013F-1BF0-B996A64F44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0774AF-14E4-9F85-C2F7-DF82A4D85A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E01E0-8E6B-9CAA-EA4F-808C1BC583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610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E86DC-67CE-CF82-7F55-1DDFAA735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04F77D-A98D-1D8B-222C-D17062F295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94BB9-E132-AF24-5067-2B650A292E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3EE675-423F-2E98-7459-5BBB3F74F2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877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67C46-17CB-A440-70BB-00437973F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B04C07-BFE8-9DC5-BD6F-016259DDFF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E8941E-FC21-447D-E5F9-04563D490A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55E4B8-4E38-5095-CF8C-156E722DBD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97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0D374-3441-4F68-24A0-7B62893D3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159DF0-C342-B198-94B3-E20A52A58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B2EEA6-A10B-A8EA-14CC-5836FFC84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F20AC0-0D6E-7AE4-A8A0-91DAB1168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23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1D924B-4E07-9D36-6090-441EC76AA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4C1482-66B3-2366-CD74-8922951BE7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0EB8E0-D367-C907-DF86-53CACB14F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CCF39-E2D7-2506-0382-772EE21F87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2678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6BAC2-359F-14A0-04F0-E2B4ACB65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890580-D35D-4147-AA70-291BCBEFE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9D5F081-3E2D-B0CF-138B-7EA423DD5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63A27-2179-E13B-498E-3D37DC605B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5990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19ABA-57C4-0F1E-D197-F9A7780B9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40602-3442-2F6A-CD9A-6569916ACC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A7579C-5716-06C1-6A9E-3E80AA9DDF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6C204B-6634-E2DE-3207-EBE643B952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01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4E06D-6F35-B97F-D87F-73FCAD4C7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02413-A96E-4B90-5D0F-186ACE004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E7F48B-953F-0F38-7D40-83F9455E5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ABE7BE-D7A6-AC69-FEF9-D520D33DBB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679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14388E-83F0-3C4D-2B5B-21ED8B11B9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2C8D36-8ADA-91BD-2160-D364742C32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23F203-1D2D-E75B-71A3-987F27C8DF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7E911D-819C-9C14-3E0D-C125627263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6214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7EA74B-19CC-6F97-C701-500D5E490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BB5A23-A5A7-7F4D-B22D-97EA37A3B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7BFE6-00FA-E9EC-386E-ABCE1B72D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A6776-44AF-7C57-ADBD-52C7DFAB3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747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4B17A-217F-A8B0-FCA6-3FE51ADE0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487D82-CAC2-E384-E271-E7FCC5B0B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626FC2-020E-2293-E256-4625F3BD6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B05FE6-E08F-8B29-A944-A802792EC0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1805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AA6AC2-E3B5-C1C1-A144-852A5CA40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8B2901-B768-73DD-82E4-20F2E3AA04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835D9A-B78C-AD8A-4BF5-B0461EAC57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90841-1AF6-93F3-F839-50AE4EC5F5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113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A30CF-10E1-C84F-4A5A-6FE8ECE9E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776AA2-9581-6EC4-F889-15FC6A737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8C8B6A-6CE8-B4B8-30C3-3F4689090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08AB98-97F1-D19B-AB3D-52CE03243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0443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13B18-0E73-CD02-2687-EBC41F388D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9F0815-ED86-5D5D-489D-84C42FC8CD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E1BA43-8D46-8DCE-2F47-647157183E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FDB1E-9D45-C058-121B-68D34953FA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329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16F0D-8234-3302-7D4B-9189250D9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DA8D33-B6BA-14BF-EB45-6C16D873A2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5D9014-2E4D-03B3-A290-BA6F59ABB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30674-0EA9-3F91-A2D9-1F5EF352A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766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1D315-0651-4B91-6A93-E40EF3875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FB3444-FF33-BAFF-EB24-452C770EE5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6C0859-B26A-72B7-9A9E-9AEDF5FC84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B7C1B2-1DBD-7490-B15D-763424E48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014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167DA-0BA0-C65B-6728-D4439DA29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584CC2-4AE3-023E-ECD1-DAE6DD3622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869C8E-64C6-83FA-1BEC-F7744871FA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11207E-64C0-285B-615E-9AB49D360F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8549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0D592F-A503-8E55-A22B-951146D49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84AF96-4798-6086-AC37-3DE585AE0E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B7C01C-3198-78F0-455A-CC1E66CDA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46F4A9-3FF4-1340-2F9D-B8ED55C18A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7117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7096A-89B2-AE97-1B26-C79D44813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AF243-725F-CA5E-5F0A-8CA9A11D48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84F035-C470-C36D-E510-334AD8C752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A3FCE-7B81-407D-933D-FCF6902EE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E475AF-F145-44DD-BC99-A3E29994FD6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71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3A3DF-BD0F-282A-7950-42C44B8BBF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34368-6ABC-1B7D-C890-6EDC1A1A1C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0345C-2200-DFD7-49BA-48F65844A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394756-4F29-017B-8695-5EAC2AFD8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763C19-EA00-DCE2-8562-1EBC84BB6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83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51D5B-BB6F-0305-7575-8816A9089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586F7-4551-4E53-2BB9-555E679D76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BDA81-F67B-359D-34E8-ACFA39241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4A091-08FA-19E8-DB71-831A01273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A8672E-A946-161D-030F-7FA75228A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0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F7081-BC0D-0F9F-14C9-9816A5F443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00C82-9E41-51E7-E606-C7745E793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A5A9F7-EC60-FCA8-75B3-4738D6AAB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7DBC7B-BD65-3792-3571-91F57E6C3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CEFE79-64CE-A8F2-106F-339A0D95A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076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8249B-A7B8-85FB-1D30-6BB7C59D5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2E8C6-9B6B-22EC-C706-15C0BCE131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386986-C191-70FD-4233-82634039E9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AA86D-616D-3B51-AADE-61C5BD09D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E2853C-EB2A-A97B-BAEB-977829AE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2DCBF9-4104-DD37-DF0F-DBB016CA4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18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EB18C-7A61-EFB8-ED62-600E7C241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20CC35-4165-CC75-740C-BE63ABB78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A4305A-46BF-7701-7933-25C9A190B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910196-BBEC-CE5D-2DE4-38AC18FFC8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D196EF-CFE1-AAE0-3EAB-EA1BE63C30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CB5F21-50EF-323C-F3B7-BAC3E8C4B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91E784-F5D9-6D9C-3E88-059C39607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3DB4C8-FAA8-E75A-EB27-1003FA7A9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357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63C5A-EEC6-4D0E-1337-313F329CE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0150FD-2006-9D48-3A83-DBFC9667C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54C3A-D33F-7FC1-5EAD-E40AA1526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1178DD-4AA5-F8C2-A683-AEA506965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35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008191-45D6-DCBB-A3A2-816E0B47C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EFF7DC-2C5F-FAEA-ADB7-33D14A328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6F5E43-44AF-B60A-7482-AC00305BD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947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09951-8DA5-6CEE-3AAB-2EAA9794A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E87789-1C76-29C0-9B62-41ADB2BB9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83867-5D27-4A7A-822E-8C92D5CCD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5EA15-8C74-2E44-8C76-B60210580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695660-C001-5CF2-4078-93FF786DF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E321B6-3DCF-644B-4F05-E2A58623A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5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4714F-8C10-66FD-BD40-E491A3C7F2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6E4B7FE-8C1A-C579-B7DF-AC8073146E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ABEB2-A8F3-219B-5A33-B77A1D01E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43A2DD-C564-FE83-E44A-E6EE92081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3DE49E-93A1-F134-A70B-8C574D00B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38ECA-F4BF-5579-E439-CFB0F95C5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49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93553-1A43-B11F-910D-4D5123BB9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989D87-3214-DB72-ABD9-57378D8C53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D87BEB-A6C9-C7EC-859C-43320C3FD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0BDC89-C81C-6B44-C3F9-946634D3B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D6070-A14A-15A9-016D-4E7C9072F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893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F14D15-07DA-B831-7ED1-231C55995A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1DE59F-E9A6-7272-C591-A8506B52A5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6E313-1475-A73E-EA14-3A82B71B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78184-DC0D-D427-16DE-3EC59E13C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16AF7F-AB17-BB9C-040C-076255D86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70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C31D19-C017-8894-638D-F3C4456A4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F583B8-D13B-F7D3-110A-61176ECA79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BADC7A-1A47-8A9D-2E44-6251E75C78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8C2496-008B-4C80-9B9F-5365BAE441E4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34B0F-2734-C0DA-F569-58D3EFDB2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B52161-208A-AA3F-BDAE-08B21E821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C68443-FF7C-498B-94DD-586110B4BB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39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454F7E">
                <a:shade val="30000"/>
                <a:satMod val="115000"/>
              </a:srgbClr>
            </a:gs>
            <a:gs pos="50000">
              <a:srgbClr val="454F7E">
                <a:shade val="67500"/>
                <a:satMod val="115000"/>
                <a:alpha val="85000"/>
              </a:srgbClr>
            </a:gs>
            <a:gs pos="100000">
              <a:srgbClr val="454F7E">
                <a:shade val="100000"/>
                <a:satMod val="115000"/>
                <a:alpha val="0"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ackground picture" descr="Marsh with stream running into the ocean. ">
            <a:extLst>
              <a:ext uri="{FF2B5EF4-FFF2-40B4-BE49-F238E27FC236}">
                <a16:creationId xmlns:a16="http://schemas.microsoft.com/office/drawing/2014/main" id="{4BAB1DE6-A7C3-3374-D7D2-144AD4FF2FD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4" r="20255" b="1711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blue gradient">
            <a:extLst>
              <a:ext uri="{FF2B5EF4-FFF2-40B4-BE49-F238E27FC236}">
                <a16:creationId xmlns:a16="http://schemas.microsoft.com/office/drawing/2014/main" id="{724E2E84-BD69-9051-FBB4-1934B1A83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54F7E">
                  <a:shade val="30000"/>
                  <a:satMod val="115000"/>
                </a:srgbClr>
              </a:gs>
              <a:gs pos="50000">
                <a:srgbClr val="454F7E">
                  <a:shade val="67500"/>
                  <a:satMod val="115000"/>
                  <a:alpha val="80000"/>
                </a:srgbClr>
              </a:gs>
              <a:gs pos="100000">
                <a:srgbClr val="454F7E">
                  <a:shade val="100000"/>
                  <a:satMod val="115000"/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25ACE79-4023-A88A-3895-B22A782F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723388" y="4437366"/>
            <a:ext cx="1503666" cy="1988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E3AFD8F-1B9A-F5BC-C963-AF2309ADC5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684363" y="2132860"/>
            <a:ext cx="6642126" cy="2028721"/>
          </a:xfrm>
        </p:spPr>
        <p:txBody>
          <a:bodyPr anchor="b">
            <a:norm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  <a:latin typeface="Museo 900" panose="02000000000000000000" pitchFamily="50" charset="0"/>
              </a:rPr>
              <a:t>Beaufort County </a:t>
            </a:r>
            <a:br>
              <a:rPr lang="en-US" sz="4400" dirty="0">
                <a:solidFill>
                  <a:schemeClr val="bg1"/>
                </a:solidFill>
                <a:latin typeface="Museo 900" panose="02000000000000000000" pitchFamily="50" charset="0"/>
              </a:rPr>
            </a:br>
            <a:r>
              <a:rPr lang="en-US" sz="4400" dirty="0">
                <a:solidFill>
                  <a:schemeClr val="bg1"/>
                </a:solidFill>
                <a:latin typeface="Museo 900" panose="02000000000000000000" pitchFamily="50" charset="0"/>
              </a:rPr>
              <a:t>School District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82BE03-D803-8E88-3076-93D44E4337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ubTitle" idx="1"/>
          </p:nvPr>
        </p:nvSpPr>
        <p:spPr>
          <a:xfrm>
            <a:off x="684362" y="4719116"/>
            <a:ext cx="7307073" cy="767284"/>
          </a:xfrm>
        </p:spPr>
        <p:txBody>
          <a:bodyPr>
            <a:normAutofit/>
          </a:bodyPr>
          <a:lstStyle/>
          <a:p>
            <a:pPr algn="l"/>
            <a:r>
              <a:rPr lang="en-US" sz="2200" dirty="0">
                <a:solidFill>
                  <a:schemeClr val="bg1"/>
                </a:solidFill>
                <a:latin typeface="Museo 700" panose="02000000000000000000" pitchFamily="50" charset="0"/>
              </a:rPr>
              <a:t>Beaufort, South Carolina</a:t>
            </a:r>
          </a:p>
        </p:txBody>
      </p:sp>
      <p:pic>
        <p:nvPicPr>
          <p:cNvPr id="22" name="logo" descr="bcsd logo.">
            <a:extLst>
              <a:ext uri="{FF2B5EF4-FFF2-40B4-BE49-F238E27FC236}">
                <a16:creationId xmlns:a16="http://schemas.microsoft.com/office/drawing/2014/main" id="{37CA0582-1FDA-AD8E-E499-273C37C6B68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32888" y="2132860"/>
            <a:ext cx="2512263" cy="258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747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54F7E">
                <a:shade val="30000"/>
                <a:satMod val="115000"/>
              </a:srgbClr>
            </a:gs>
            <a:gs pos="50000">
              <a:srgbClr val="454F7E">
                <a:shade val="67500"/>
                <a:satMod val="115000"/>
                <a:alpha val="85000"/>
              </a:srgbClr>
            </a:gs>
            <a:gs pos="100000">
              <a:srgbClr val="454F7E">
                <a:shade val="100000"/>
                <a:satMod val="115000"/>
                <a:alpha val="70000"/>
              </a:srgbClr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ackground picture" descr="Marsh with stream running into the ocean. ">
            <a:extLst>
              <a:ext uri="{FF2B5EF4-FFF2-40B4-BE49-F238E27FC236}">
                <a16:creationId xmlns:a16="http://schemas.microsoft.com/office/drawing/2014/main" id="{02048090-DCD8-F37B-B0C0-06570C0532D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04" r="20255" b="1711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14" name="blue gradient">
            <a:extLst>
              <a:ext uri="{FF2B5EF4-FFF2-40B4-BE49-F238E27FC236}">
                <a16:creationId xmlns:a16="http://schemas.microsoft.com/office/drawing/2014/main" id="{724E2E84-BD69-9051-FBB4-1934B1A83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-1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454F7E">
                  <a:shade val="30000"/>
                  <a:satMod val="115000"/>
                </a:srgbClr>
              </a:gs>
              <a:gs pos="50000">
                <a:srgbClr val="454F7E">
                  <a:shade val="67500"/>
                  <a:satMod val="115000"/>
                  <a:alpha val="75000"/>
                </a:srgbClr>
              </a:gs>
              <a:gs pos="100000">
                <a:srgbClr val="454F7E">
                  <a:shade val="100000"/>
                  <a:satMod val="115000"/>
                  <a:alpha val="5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D35A3D3-0B04-457A-2C14-0DAAA8F5C9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 flipV="1">
            <a:off x="782334" y="4361719"/>
            <a:ext cx="1503666" cy="1988"/>
          </a:xfrm>
          <a:prstGeom prst="line">
            <a:avLst/>
          </a:prstGeom>
          <a:ln w="57150">
            <a:solidFill>
              <a:schemeClr val="bg2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E3AFD8F-1B9A-F5BC-C963-AF2309ADC59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684362" y="2851687"/>
            <a:ext cx="7307073" cy="1154624"/>
          </a:xfrm>
        </p:spPr>
        <p:txBody>
          <a:bodyPr anchor="b">
            <a:noAutofit/>
          </a:bodyPr>
          <a:lstStyle/>
          <a:p>
            <a:r>
              <a:rPr lang="en-US" sz="5400" b="1" dirty="0">
                <a:solidFill>
                  <a:schemeClr val="bg2"/>
                </a:solidFill>
                <a:latin typeface="Cera Pro" panose="00000500000000000000" pitchFamily="50" charset="0"/>
              </a:rPr>
              <a:t>TITLE I ANNUAL PARENT MEETING</a:t>
            </a:r>
            <a:br>
              <a:rPr lang="en-US" sz="4800" b="1" dirty="0">
                <a:solidFill>
                  <a:schemeClr val="bg2"/>
                </a:solidFill>
                <a:latin typeface="Cera Pro" panose="00000500000000000000" pitchFamily="50" charset="0"/>
              </a:rPr>
            </a:br>
            <a:r>
              <a:rPr lang="en-US" sz="4000" b="1" dirty="0">
                <a:solidFill>
                  <a:schemeClr val="bg2"/>
                </a:solidFill>
                <a:latin typeface="Cera Pro" panose="00000500000000000000" pitchFamily="50" charset="0"/>
              </a:rPr>
              <a:t>2026-27</a:t>
            </a:r>
            <a:endParaRPr lang="en-US" sz="4800" b="1" dirty="0">
              <a:solidFill>
                <a:schemeClr val="bg2"/>
              </a:solidFill>
              <a:latin typeface="Cera Pro" panose="00000500000000000000" pitchFamily="50" charset="0"/>
            </a:endParaRP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0FFA9D0F-67E6-38A7-A10F-7CB18BA030A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84362" y="4719116"/>
            <a:ext cx="7307073" cy="7672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Cera Pro" panose="00000500000000000000" pitchFamily="50" charset="0"/>
              </a:rPr>
              <a:t>Whale Branch Early College High School</a:t>
            </a:r>
          </a:p>
          <a:p>
            <a:pPr algn="l"/>
            <a:r>
              <a:rPr lang="en-US" dirty="0">
                <a:solidFill>
                  <a:schemeClr val="bg1"/>
                </a:solidFill>
                <a:latin typeface="Cera Pro" panose="00000500000000000000" pitchFamily="50" charset="0"/>
              </a:rPr>
              <a:t>September 3, 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684FF9-63D4-89C7-F19B-93CD05B5F8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137" y="2507028"/>
            <a:ext cx="3575724" cy="354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09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D3BA6-25A4-A4F0-325B-C5B00AF1A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E6A85B6-9E81-EC70-76F5-07926CD23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7EEDF8-6E08-69BD-414A-048B601CD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b="1" dirty="0">
                <a:latin typeface="Cera Pro" panose="00000500000000000000" pitchFamily="50" charset="0"/>
              </a:rPr>
              <a:t>Agenda</a:t>
            </a: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DD966399-72AB-857C-4724-D863E6F5BA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9379896-CD45-502E-CE8D-93CA7E42E4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7D4BF25-CB96-CE63-9086-0177C2A9C857}"/>
              </a:ext>
            </a:extLst>
          </p:cNvPr>
          <p:cNvSpPr txBox="1"/>
          <p:nvPr/>
        </p:nvSpPr>
        <p:spPr>
          <a:xfrm>
            <a:off x="2401824" y="1271752"/>
            <a:ext cx="845887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What is Title I?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Beaufort County Title I Schools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How are funds are determined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School Goals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How our Title I Funds are Used/Program Evaluation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School Performance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School Curriculum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Parent Policy and Compact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Notification of </a:t>
            </a:r>
            <a:r>
              <a:rPr lang="en-US" sz="2800" u="sng" dirty="0"/>
              <a:t>Parent’s Right to Know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Parent Comments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598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9B82A-AA1A-4EDE-E98E-CAA832C98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E6160A8F-BF86-12FF-EBAD-23458638E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CD2B72-CD39-5283-8631-119C7ABBE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b="1" dirty="0"/>
              <a:t>What is Title I?</a:t>
            </a:r>
            <a:endParaRPr lang="en-US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21D6E36C-8FB2-6C6A-98C5-6054AB84FC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8E71EA5-F6FA-FF24-137B-5550668E6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F9060C3F-BEAB-841D-6C2F-04ACE32206A8}"/>
              </a:ext>
            </a:extLst>
          </p:cNvPr>
          <p:cNvSpPr txBox="1"/>
          <p:nvPr/>
        </p:nvSpPr>
        <p:spPr>
          <a:xfrm>
            <a:off x="2401823" y="1271752"/>
            <a:ext cx="970550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Title I is the largest federal assistance program for our nation’s schools.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 Title I is designed to provide all children significant opportunity to receive a fair, equitable, and high-quality education, and to close educational achievement gaps.  (ESEA section 1001)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 program serves millions of children in elementary and secondary schools each year.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There are currently </a:t>
            </a:r>
            <a:r>
              <a:rPr lang="en-US" sz="2800" b="1" dirty="0"/>
              <a:t>18 Title I Schools </a:t>
            </a:r>
            <a:r>
              <a:rPr lang="en-US" sz="2800" dirty="0"/>
              <a:t>in the Beaufort County School District.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508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806DB-7F76-4881-197D-D3336264F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AB18242A-8A32-8E4A-4217-8D860DDF7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567D7B6-713C-50BB-176B-6255EAD9E5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Beaufort County Title I Schools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5CF5E1EF-6C6A-5BA4-F0BE-1220B01253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81ED5C4-2523-CB92-B006-D470B9109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1150A02-40F8-7B5C-9943-2FE03305573F}"/>
              </a:ext>
            </a:extLst>
          </p:cNvPr>
          <p:cNvSpPr txBox="1"/>
          <p:nvPr/>
        </p:nvSpPr>
        <p:spPr>
          <a:xfrm>
            <a:off x="1848612" y="1347208"/>
            <a:ext cx="527913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Beaufort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Beaufort Middle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Broad River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Hilton Head Island Early Childhood Center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Hilton Head Island School for the Creative Arts/Daufuskie Island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Hilton Head Island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Lady’s Island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Lady’s Island Middle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Michael C. Riley Elementary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F954EF-617C-A36F-B7C9-68EB29BB7396}"/>
              </a:ext>
            </a:extLst>
          </p:cNvPr>
          <p:cNvSpPr txBox="1"/>
          <p:nvPr/>
        </p:nvSpPr>
        <p:spPr>
          <a:xfrm>
            <a:off x="6964415" y="1271752"/>
            <a:ext cx="5279136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Mossy Oaks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Port Royal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Red Cedar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Robert Smalls Leadership Academy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Joseph S. Shanklin Elementary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St. Helena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Whale Branch Early College High School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Whale Branch Elementary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Whale Branch Middle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30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E64B6-71F9-C99D-AAB2-D5AA9B3EB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E23D6FD-72DE-E46A-FE58-9FFDDC706F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3F0DBD-0AF7-588F-13A6-2D7D4F753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How does Title I Work?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B7CB367-64AA-EB1F-0EAF-27DA75384E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D1BD34A-29FB-4703-DDF6-F709DE288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1A26C5B-3619-B1D2-AD17-B14D97122EE0}"/>
              </a:ext>
            </a:extLst>
          </p:cNvPr>
          <p:cNvSpPr txBox="1"/>
          <p:nvPr/>
        </p:nvSpPr>
        <p:spPr>
          <a:xfrm>
            <a:off x="2170176" y="1755648"/>
            <a:ext cx="9412224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The federal government provides funding to states based on census and poverty data each year for Title 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 The South Carolina Department of Education sends the money to the local school districts.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900" dirty="0"/>
              <a:t> The school district identifies eligible schools based off their percentage of Pupils in Poverty and provides a Title I allocation.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62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37C3F-D693-5013-7E92-1F603E5BB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52962B0-AEDF-AC27-0C2E-7D9242B94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0BD50DA-AB50-D4A2-0AD7-DB59AE12D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A Title I Schoolwide Program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A1344CC-2095-D78C-1D7C-0E8D078AB28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76658-01CC-0620-783C-C13AAD2BD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953FED2-E682-BEC4-D66E-D3D595304F20}"/>
              </a:ext>
            </a:extLst>
          </p:cNvPr>
          <p:cNvSpPr txBox="1"/>
          <p:nvPr/>
        </p:nvSpPr>
        <p:spPr>
          <a:xfrm>
            <a:off x="2295143" y="1421588"/>
            <a:ext cx="905865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Title I schools in the BCSD implement a </a:t>
            </a:r>
            <a:r>
              <a:rPr lang="en-US" sz="2000" u="sng" dirty="0"/>
              <a:t>schoolwide</a:t>
            </a:r>
            <a:r>
              <a:rPr lang="en-US" sz="2000" dirty="0"/>
              <a:t> program.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 a schoolwide program, a school may use Title I funds to implement reforms to upgrade the entire educational program of the school.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There are three requirements of a Title I Schoolwide program and the school must: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Conduct a comprehensive needs assessment through a broad range of stakeholders.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Create a comprehensive School Renewal Plan that describes how the school will improve academic achievement throughout the school.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Annually, evaluate the schoolwide plan to determine if the schoolwide program has been effective in addressing the major problem areas and, in turn, increasing student achievement, particularly for the lowest-achieving students. Schools must revise the plan, as necessary.</a:t>
            </a:r>
          </a:p>
        </p:txBody>
      </p:sp>
    </p:spTree>
    <p:extLst>
      <p:ext uri="{BB962C8B-B14F-4D97-AF65-F5344CB8AC3E}">
        <p14:creationId xmlns:p14="http://schemas.microsoft.com/office/powerpoint/2010/main" val="2453916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2BA29-3C57-9BD2-2D94-3702E881DE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A4864B12-C3F8-E1C6-5DC2-37EB8E882D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69B9368-0964-2211-0E9D-4D57AFFFC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6"/>
            <a:ext cx="8778767" cy="519130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Determining How Title I Funds Are Used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110A37B-483A-B560-54B9-8978411A89E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3CBB10-8B1D-2445-07B6-95B306C3F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A57BC5B-BA14-226D-FF00-7D015A3849F4}"/>
              </a:ext>
            </a:extLst>
          </p:cNvPr>
          <p:cNvSpPr txBox="1"/>
          <p:nvPr/>
        </p:nvSpPr>
        <p:spPr>
          <a:xfrm>
            <a:off x="2203849" y="1318022"/>
            <a:ext cx="8778767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Each school has a school advisory committee composed of parents, teachers, other staff that work at the school, community representatives and the principal.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In Beaufort County School District, the School Improvement Council (SIC) usually serves as the school advisory committee.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A comprehensive needs assessment is completed each year.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Goals are developed for the school year, and a School Renewal Plan is written.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The SIC approves the Title I budget for the school which is a funding source to support the School Renewal Plan.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412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B3D3B-54CF-E841-DBA7-5BF98E563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FF9D485-C5ED-8D2B-47C4-5586DD705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26C643B-04F2-4436-8FB8-73D70859A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040" y="291406"/>
            <a:ext cx="9344967" cy="763672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School Goals Developed from Needs Assessment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4046F092-BEC7-A66A-F8EC-A95FBFB704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EBCBD1F-941B-2494-0719-C8162AD55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E300792-E1B9-B3EC-3E61-26B9070C11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323688"/>
              </p:ext>
            </p:extLst>
          </p:nvPr>
        </p:nvGraphicFramePr>
        <p:xfrm>
          <a:off x="2094535" y="1374638"/>
          <a:ext cx="9494490" cy="485719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494490">
                  <a:extLst>
                    <a:ext uri="{9D8B030D-6E8A-4147-A177-3AD203B41FA5}">
                      <a16:colId xmlns:a16="http://schemas.microsoft.com/office/drawing/2014/main" val="3026153021"/>
                    </a:ext>
                  </a:extLst>
                </a:gridCol>
              </a:tblGrid>
              <a:tr h="1186462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effectLst/>
                        </a:rPr>
                        <a:t>By the end of the 2026-2027 school year, the percentage of students scoring a C or higher on the English II EOCEP will improve from 56.1% to 60.1%.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4168137796"/>
                  </a:ext>
                </a:extLst>
              </a:tr>
              <a:tr h="1186462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effectLst/>
                        </a:rPr>
                        <a:t>By the end of the 2026-2027 school year, the percentage of students scoring a C or higher on the Algebra 1 EOCEP will improve from 41.3% to 51.3%.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3336409344"/>
                  </a:ext>
                </a:extLst>
              </a:tr>
              <a:tr h="1186462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effectLst/>
                        </a:rPr>
                        <a:t>By the end of the 2026-2027 school year, the percentage of students scoring a C or higher on the Biology EOCEP will improve from 58.8% to 62.8%.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1193250720"/>
                  </a:ext>
                </a:extLst>
              </a:tr>
              <a:tr h="1297806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>
                          <a:effectLst/>
                        </a:rPr>
                        <a:t>By the end of the 2026-2027 school year, the percentage of students scoring a C or higher on the US History EOCEP will improve from 20% to 30%.</a:t>
                      </a:r>
                      <a:endParaRPr lang="en-US" sz="24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4432533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617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57058-6F8E-75D0-6FCB-A4BAD1D89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F5232C34-8723-CD12-9EDB-4222D67A60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D69030-A1F5-3061-C423-84C4A90C1B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2040" y="291406"/>
            <a:ext cx="9344967" cy="763672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School Goals Developed from Needs Assessment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BA26343-720D-342E-5E88-9B43DFB7D9A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C911B6-3733-2380-7DCA-F669690E8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39F15B5-7FF1-2B4C-D1D1-B192B84272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357295"/>
              </p:ext>
            </p:extLst>
          </p:nvPr>
        </p:nvGraphicFramePr>
        <p:xfrm>
          <a:off x="1848612" y="1230243"/>
          <a:ext cx="9941752" cy="51206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941752">
                  <a:extLst>
                    <a:ext uri="{9D8B030D-6E8A-4147-A177-3AD203B41FA5}">
                      <a16:colId xmlns:a16="http://schemas.microsoft.com/office/drawing/2014/main" val="3026153021"/>
                    </a:ext>
                  </a:extLst>
                </a:gridCol>
              </a:tblGrid>
              <a:tr h="1069371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>
                          <a:effectLst/>
                        </a:rPr>
                        <a:t>By the end of the 2026-2027 school year, the percentage of students who graduate college or career-ready will improve from 80.8% to 81.8%, college and career ready will improve from 23.1% to 26.5%, career ready will improve from 79.8% to 80.3%, and college ready will improve from 24% to 25.3%.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2103109574"/>
                  </a:ext>
                </a:extLst>
              </a:tr>
              <a:tr h="611069">
                <a:tc>
                  <a:txBody>
                    <a:bodyPr/>
                    <a:lstStyle/>
                    <a:p>
                      <a:pPr marL="171450" marR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>
                          <a:effectLst/>
                        </a:rPr>
                        <a:t>By the end of the 2026-2027 school year, the multilingual learner's progress as measured by the SC School Report Card will improve from 40% to 42%.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433511511"/>
                  </a:ext>
                </a:extLst>
              </a:tr>
              <a:tr h="611069">
                <a:tc>
                  <a:txBody>
                    <a:bodyPr/>
                    <a:lstStyle/>
                    <a:p>
                      <a:pPr marL="285750" marR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800" dirty="0">
                          <a:effectLst/>
                        </a:rPr>
                        <a:t>By the end of the 2026-2027 school year, the on-time student success as measured by the SC School Report Card will improve from 82.4% to 84%.</a:t>
                      </a:r>
                      <a:endParaRPr lang="en-US" sz="28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2637" marR="52637" marT="0" marB="0"/>
                </a:tc>
                <a:extLst>
                  <a:ext uri="{0D108BD9-81ED-4DB2-BD59-A6C34878D82A}">
                    <a16:rowId xmlns:a16="http://schemas.microsoft.com/office/drawing/2014/main" val="35861679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6425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FF32E-C961-AD3F-88EE-4FDBE86BA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B29648F-1CCF-FB87-8A9C-85200644A9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54B2CFA-3484-AA24-2C84-6E81E4315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211015"/>
            <a:ext cx="8778767" cy="931645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Our School’s Title I Activities – Program Evaluation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05A4360-4881-FB4C-8B17-7114A7F7EDB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6267292-86D6-39E8-8978-64C997A49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585A2A5-D780-8C2E-EB27-F35090D69D66}"/>
              </a:ext>
            </a:extLst>
          </p:cNvPr>
          <p:cNvSpPr txBox="1"/>
          <p:nvPr/>
        </p:nvSpPr>
        <p:spPr>
          <a:xfrm>
            <a:off x="2451652" y="-12682668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Event 	Focus Area 	Date</a:t>
            </a:r>
          </a:p>
          <a:p>
            <a:r>
              <a:rPr lang="en-US" dirty="0"/>
              <a:t>(Some Dates are Subject to Change)</a:t>
            </a:r>
          </a:p>
          <a:p>
            <a:r>
              <a:rPr lang="en-US" dirty="0"/>
              <a:t>SIC/Title 1 Annual Meeting	Overview of Title I 		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1E8F89-FB8A-5E15-EA89-7A566A442E7D}"/>
              </a:ext>
            </a:extLst>
          </p:cNvPr>
          <p:cNvSpPr txBox="1"/>
          <p:nvPr/>
        </p:nvSpPr>
        <p:spPr>
          <a:xfrm>
            <a:off x="2575032" y="1520687"/>
            <a:ext cx="6689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/>
              <a:t>See Attachment </a:t>
            </a:r>
          </a:p>
        </p:txBody>
      </p:sp>
    </p:spTree>
    <p:extLst>
      <p:ext uri="{BB962C8B-B14F-4D97-AF65-F5344CB8AC3E}">
        <p14:creationId xmlns:p14="http://schemas.microsoft.com/office/powerpoint/2010/main" val="4063100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4F2683"/>
                </a:solidFill>
                <a:latin typeface="Georgia"/>
              </a:defRPr>
            </a:pPr>
            <a:r>
              <a:t>Diverse Student Body Serves 355 Scholars with 81% PIP Support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F2C1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28416" cy="438912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6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t>ENROLLMENT BY GRADE</a:t>
            </a:r>
          </a:p>
          <a:p>
            <a:pPr>
              <a:defRPr sz="4800" b="1">
                <a:solidFill>
                  <a:srgbClr val="4F2683"/>
                </a:solidFill>
                <a:latin typeface="Georgia"/>
              </a:defRPr>
            </a:pPr>
            <a:r>
              <a:t>355</a:t>
            </a:r>
          </a:p>
          <a:p>
            <a:pPr>
              <a:spcAft>
                <a:spcPts val="1600"/>
              </a:spcAft>
              <a:defRPr sz="1200">
                <a:solidFill>
                  <a:srgbClr val="6E6E73"/>
                </a:solidFill>
                <a:latin typeface="Arial"/>
              </a:defRPr>
            </a:pPr>
            <a:r>
              <a:t>Total Active Scholars</a:t>
            </a:r>
          </a:p>
          <a:p>
            <a:pPr>
              <a:spcAft>
                <a:spcPts val="400"/>
              </a:spcAft>
              <a:defRPr sz="1350" b="1">
                <a:solidFill>
                  <a:srgbClr val="1E1E1E"/>
                </a:solidFill>
              </a:defRPr>
            </a:pPr>
            <a:r>
              <a:t>• 9th Grade:  </a:t>
            </a:r>
            <a:r>
              <a:rPr b="0">
                <a:solidFill>
                  <a:srgbClr val="4F2683"/>
                </a:solidFill>
              </a:rPr>
              <a:t>89 students</a:t>
            </a:r>
          </a:p>
          <a:p>
            <a:pPr>
              <a:spcAft>
                <a:spcPts val="400"/>
              </a:spcAft>
              <a:defRPr sz="1350" b="1">
                <a:solidFill>
                  <a:srgbClr val="1E1E1E"/>
                </a:solidFill>
              </a:defRPr>
            </a:pPr>
            <a:r>
              <a:t>• 10th Grade:  </a:t>
            </a:r>
            <a:r>
              <a:rPr b="0">
                <a:solidFill>
                  <a:srgbClr val="4F2683"/>
                </a:solidFill>
              </a:rPr>
              <a:t>101 students</a:t>
            </a:r>
          </a:p>
          <a:p>
            <a:pPr>
              <a:spcAft>
                <a:spcPts val="400"/>
              </a:spcAft>
              <a:defRPr sz="1350" b="1">
                <a:solidFill>
                  <a:srgbClr val="1E1E1E"/>
                </a:solidFill>
              </a:defRPr>
            </a:pPr>
            <a:r>
              <a:t>• 11th Grade:  </a:t>
            </a:r>
            <a:r>
              <a:rPr b="0">
                <a:solidFill>
                  <a:srgbClr val="4F2683"/>
                </a:solidFill>
              </a:rPr>
              <a:t>80 students</a:t>
            </a:r>
          </a:p>
          <a:p>
            <a:pPr>
              <a:spcAft>
                <a:spcPts val="400"/>
              </a:spcAft>
              <a:defRPr sz="1350" b="1">
                <a:solidFill>
                  <a:srgbClr val="1E1E1E"/>
                </a:solidFill>
              </a:defRPr>
            </a:pPr>
            <a:r>
              <a:t>• 12th Grade:  </a:t>
            </a:r>
            <a:r>
              <a:rPr b="0">
                <a:solidFill>
                  <a:srgbClr val="4F2683"/>
                </a:solidFill>
              </a:rPr>
              <a:t>85 students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425696" y="1645920"/>
            <a:ext cx="3328416" cy="438912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6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t>DEMOGRAPHICS &amp; DIVERSITY</a:t>
            </a:r>
          </a:p>
          <a:p>
            <a:pPr>
              <a:spcAft>
                <a:spcPts val="600"/>
              </a:spcAft>
              <a:defRPr sz="1200" b="1">
                <a:solidFill>
                  <a:srgbClr val="1E1E1E"/>
                </a:solidFill>
              </a:defRPr>
            </a:pPr>
            <a:r>
              <a:t>• Black / African American</a:t>
            </a:r>
            <a:br/>
            <a:r>
              <a:t>  </a:t>
            </a:r>
            <a:r>
              <a:rPr b="0">
                <a:solidFill>
                  <a:srgbClr val="4F2683"/>
                </a:solidFill>
              </a:rPr>
              <a:t>283 scholars</a:t>
            </a:r>
          </a:p>
          <a:p>
            <a:pPr>
              <a:spcAft>
                <a:spcPts val="600"/>
              </a:spcAft>
              <a:defRPr sz="1200" b="1">
                <a:solidFill>
                  <a:srgbClr val="1E1E1E"/>
                </a:solidFill>
              </a:defRPr>
            </a:pPr>
            <a:r>
              <a:t>• Hispanic / Latino</a:t>
            </a:r>
            <a:br/>
            <a:r>
              <a:t>  </a:t>
            </a:r>
            <a:r>
              <a:rPr b="0">
                <a:solidFill>
                  <a:srgbClr val="4F2683"/>
                </a:solidFill>
              </a:rPr>
              <a:t>58 scholars</a:t>
            </a:r>
          </a:p>
          <a:p>
            <a:pPr>
              <a:spcAft>
                <a:spcPts val="600"/>
              </a:spcAft>
              <a:defRPr sz="1200" b="1">
                <a:solidFill>
                  <a:srgbClr val="1E1E1E"/>
                </a:solidFill>
              </a:defRPr>
            </a:pPr>
            <a:r>
              <a:t>• White</a:t>
            </a:r>
            <a:br/>
            <a:r>
              <a:t>  </a:t>
            </a:r>
            <a:r>
              <a:rPr b="0">
                <a:solidFill>
                  <a:srgbClr val="4F2683"/>
                </a:solidFill>
              </a:rPr>
              <a:t>13 scholars</a:t>
            </a:r>
          </a:p>
          <a:p>
            <a:pPr>
              <a:spcAft>
                <a:spcPts val="600"/>
              </a:spcAft>
              <a:defRPr sz="1200" b="1">
                <a:solidFill>
                  <a:srgbClr val="1E1E1E"/>
                </a:solidFill>
              </a:defRPr>
            </a:pPr>
            <a:r>
              <a:t>• Native American</a:t>
            </a:r>
            <a:br/>
            <a:r>
              <a:t>  </a:t>
            </a:r>
            <a:r>
              <a:rPr b="0">
                <a:solidFill>
                  <a:srgbClr val="4F2683"/>
                </a:solidFill>
              </a:rPr>
              <a:t>1 scholar</a:t>
            </a:r>
          </a:p>
          <a:p>
            <a:pPr>
              <a:spcBef>
                <a:spcPts val="1000"/>
              </a:spcBef>
              <a:spcAft>
                <a:spcPts val="400"/>
              </a:spcAft>
              <a:defRPr sz="1250" b="1">
                <a:solidFill>
                  <a:srgbClr val="4F2683"/>
                </a:solidFill>
              </a:defRPr>
            </a:pPr>
            <a:r>
              <a:t>GENDER BALANCE:</a:t>
            </a:r>
          </a:p>
          <a:p>
            <a:pPr>
              <a:defRPr sz="1300" b="1">
                <a:solidFill>
                  <a:srgbClr val="1E1E1E"/>
                </a:solidFill>
              </a:defRPr>
            </a:pPr>
            <a:r>
              <a:t>180 Females  |  175 Males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119872" y="1645920"/>
            <a:ext cx="3328416" cy="4389120"/>
          </a:xfrm>
          <a:prstGeom prst="roundRect">
            <a:avLst/>
          </a:prstGeom>
          <a:solidFill>
            <a:srgbClr val="F5F5F7"/>
          </a:solidFill>
          <a:ln w="19050">
            <a:solidFill>
              <a:srgbClr val="F2C12E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tlCol="0" anchor="ctr"/>
          <a:lstStyle/>
          <a:p>
            <a:pPr algn="ctr">
              <a:spcAft>
                <a:spcPts val="16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rPr dirty="0"/>
              <a:t>STUDENT SERVICES &amp; SUPPORT</a:t>
            </a:r>
          </a:p>
          <a:p>
            <a:pPr>
              <a:defRPr sz="4000" b="1">
                <a:solidFill>
                  <a:srgbClr val="4F2683"/>
                </a:solidFill>
                <a:latin typeface="Georgia"/>
              </a:defRPr>
            </a:pPr>
            <a:r>
              <a:rPr dirty="0"/>
              <a:t>80.8%</a:t>
            </a:r>
          </a:p>
          <a:p>
            <a:pPr>
              <a:spcAft>
                <a:spcPts val="1600"/>
              </a:spcAft>
              <a:defRPr sz="1100">
                <a:solidFill>
                  <a:srgbClr val="6E6E73"/>
                </a:solidFill>
                <a:latin typeface="Arial"/>
              </a:defRPr>
            </a:pPr>
            <a:r>
              <a:rPr dirty="0"/>
              <a:t>Pupil in Poverty (PIP) Enrolled</a:t>
            </a:r>
            <a:br>
              <a:rPr dirty="0"/>
            </a:br>
            <a:r>
              <a:rPr dirty="0"/>
              <a:t>(287 scholars vs. 68 Non-PIP)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rPr dirty="0"/>
              <a:t>• </a:t>
            </a:r>
            <a:r>
              <a:rPr lang="en-US" dirty="0"/>
              <a:t>Exceptional Learners</a:t>
            </a:r>
            <a:r>
              <a:rPr dirty="0"/>
              <a:t>: </a:t>
            </a:r>
            <a:r>
              <a:rPr b="0" dirty="0">
                <a:solidFill>
                  <a:srgbClr val="4F2683"/>
                </a:solidFill>
              </a:rPr>
              <a:t>65 scholars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rPr dirty="0"/>
              <a:t>• ELL / Multilingual Learners: </a:t>
            </a:r>
            <a:r>
              <a:rPr b="0" dirty="0">
                <a:solidFill>
                  <a:srgbClr val="4F2683"/>
                </a:solidFill>
              </a:rPr>
              <a:t>28 scholars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rPr dirty="0"/>
              <a:t>• 504 Accommodation Plans: </a:t>
            </a:r>
            <a:r>
              <a:rPr b="0" dirty="0">
                <a:solidFill>
                  <a:srgbClr val="4F2683"/>
                </a:solidFill>
              </a:rPr>
              <a:t>1 scholar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4F2683"/>
                </a:solidFill>
                <a:latin typeface="Georgia"/>
              </a:defRPr>
            </a:pPr>
            <a:r>
              <a:t>STEM Certification and Veteran Staff Propel Core School Strengths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F2C1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5F5F7"/>
          </a:solidFill>
          <a:ln w="1905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4F2683"/>
                </a:solidFill>
                <a:latin typeface="Arial"/>
              </a:defRPr>
            </a:pPr>
            <a:r>
              <a:t>INTERNAL STRENGTHS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 STEM Certified Curriculum: </a:t>
            </a:r>
            <a:r>
              <a:rPr b="0">
                <a:solidFill>
                  <a:srgbClr val="4F2683"/>
                </a:solidFill>
              </a:rPr>
              <a:t>Rigorous and specialized focus on science and engineering.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 Low Discipline &amp; Systems: </a:t>
            </a:r>
            <a:r>
              <a:rPr b="0">
                <a:solidFill>
                  <a:srgbClr val="4F2683"/>
                </a:solidFill>
              </a:rPr>
              <a:t>Features the lowest discipline numbers with structural support in place.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 MTSS &amp; Warrior Period: </a:t>
            </a:r>
            <a:r>
              <a:rPr b="0">
                <a:solidFill>
                  <a:srgbClr val="4F2683"/>
                </a:solidFill>
              </a:rPr>
              <a:t>Embedded MTSS system ensures targeted academic and social support.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 Veteran Staff &amp; High Retention: </a:t>
            </a:r>
            <a:r>
              <a:rPr b="0">
                <a:solidFill>
                  <a:srgbClr val="4F2683"/>
                </a:solidFill>
              </a:rPr>
              <a:t>Experienced educators dedicated to school culture and stability.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 Distinguished Arts &amp; Athletics: </a:t>
            </a:r>
            <a:r>
              <a:rPr b="0">
                <a:solidFill>
                  <a:srgbClr val="4F2683"/>
                </a:solidFill>
              </a:rPr>
              <a:t>Strong community presence and high-performing fine arts programs.</a:t>
            </a:r>
          </a:p>
          <a:p>
            <a:pPr>
              <a:spcAft>
                <a:spcPts val="400"/>
              </a:spcAft>
              <a:defRPr sz="1200" b="1">
                <a:solidFill>
                  <a:srgbClr val="1E1E1E"/>
                </a:solidFill>
              </a:defRPr>
            </a:pPr>
            <a:r>
              <a:t>✔  Diverse Qualifications: </a:t>
            </a:r>
            <a:r>
              <a:rPr b="0">
                <a:solidFill>
                  <a:srgbClr val="4F2683"/>
                </a:solidFill>
              </a:rPr>
              <a:t>National Testing Center, Title I support, CIS, and Healthy School status.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09360" y="1645920"/>
            <a:ext cx="5150815" cy="4389120"/>
          </a:xfrm>
          <a:prstGeom prst="roundRect">
            <a:avLst/>
          </a:prstGeom>
          <a:solidFill>
            <a:srgbClr val="F5F5F7"/>
          </a:solidFill>
          <a:ln w="19050">
            <a:solidFill>
              <a:srgbClr val="F2C12E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Ins="274320" rtlCol="0" anchor="ctr"/>
          <a:lstStyle/>
          <a:p>
            <a:pPr algn="ctr">
              <a:spcAft>
                <a:spcPts val="1400"/>
              </a:spcAft>
              <a:defRPr sz="1800" b="1">
                <a:solidFill>
                  <a:srgbClr val="4F2683"/>
                </a:solidFill>
                <a:latin typeface="Arial"/>
              </a:defRPr>
            </a:pPr>
            <a:r>
              <a:t>GROWTH OPPORTUNITIES</a:t>
            </a:r>
          </a:p>
          <a:p>
            <a:pPr>
              <a:spcAft>
                <a:spcPts val="600"/>
              </a:spcAft>
              <a:defRPr sz="1250" b="1">
                <a:solidFill>
                  <a:srgbClr val="1E1E1E"/>
                </a:solidFill>
              </a:defRPr>
            </a:pPr>
            <a:r>
              <a:t>★  Growing Reputation &amp; Rebranding: </a:t>
            </a:r>
            <a:r>
              <a:rPr b="0">
                <a:solidFill>
                  <a:srgbClr val="4F2683"/>
                </a:solidFill>
              </a:rPr>
              <a:t>Leverage regional recognition and success stories to reshape identity.</a:t>
            </a:r>
          </a:p>
          <a:p>
            <a:pPr>
              <a:spcAft>
                <a:spcPts val="600"/>
              </a:spcAft>
              <a:defRPr sz="1250" b="1">
                <a:solidFill>
                  <a:srgbClr val="1E1E1E"/>
                </a:solidFill>
              </a:defRPr>
            </a:pPr>
            <a:r>
              <a:t>★  CTE Tied to Workforce Needs: </a:t>
            </a:r>
            <a:r>
              <a:rPr b="0">
                <a:solidFill>
                  <a:srgbClr val="4F2683"/>
                </a:solidFill>
              </a:rPr>
              <a:t>Partner with local industry to scale relevant Career &amp; Technical Ed pathways.</a:t>
            </a:r>
          </a:p>
          <a:p>
            <a:pPr>
              <a:spcAft>
                <a:spcPts val="600"/>
              </a:spcAft>
              <a:defRPr sz="1250" b="1">
                <a:solidFill>
                  <a:srgbClr val="1E1E1E"/>
                </a:solidFill>
              </a:defRPr>
            </a:pPr>
            <a:r>
              <a:t>★  Community Support Programs: </a:t>
            </a:r>
            <a:r>
              <a:rPr b="0">
                <a:solidFill>
                  <a:srgbClr val="4F2683"/>
                </a:solidFill>
              </a:rPr>
              <a:t>Establish Parent Resource Center and Parent Academy to build engagement.</a:t>
            </a:r>
          </a:p>
          <a:p>
            <a:pPr>
              <a:spcAft>
                <a:spcPts val="600"/>
              </a:spcAft>
              <a:defRPr sz="1250" b="1">
                <a:solidFill>
                  <a:srgbClr val="1E1E1E"/>
                </a:solidFill>
              </a:defRPr>
            </a:pPr>
            <a:r>
              <a:t>★  Academic Remediation: </a:t>
            </a:r>
            <a:r>
              <a:rPr b="0">
                <a:solidFill>
                  <a:srgbClr val="4F2683"/>
                </a:solidFill>
              </a:rPr>
              <a:t>Expand after-school tutoring systems leveraging CDF and Title I resources.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4F2683"/>
                </a:solidFill>
                <a:latin typeface="Georgia"/>
              </a:defRPr>
            </a:pPr>
            <a:r>
              <a:t>EOC Benchmarks Highlight Passing Rates Up to 75% in English 2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F2C1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201168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tlCol="0" anchor="ctr"/>
          <a:lstStyle/>
          <a:p>
            <a:pPr algn="ctr">
              <a:spcAft>
                <a:spcPts val="10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t>ENGLISH 2</a:t>
            </a:r>
          </a:p>
          <a:p>
            <a:pPr>
              <a:defRPr sz="1200" b="1">
                <a:solidFill>
                  <a:srgbClr val="1E1E1E"/>
                </a:solidFill>
              </a:defRPr>
            </a:pPr>
            <a:r>
              <a:t>A - C Grade:  </a:t>
            </a:r>
            <a:r>
              <a:rPr sz="1800" b="1">
                <a:solidFill>
                  <a:srgbClr val="4F2683"/>
                </a:solidFill>
              </a:rPr>
              <a:t>57.8%</a:t>
            </a:r>
            <a:r>
              <a:rPr sz="1050" b="0">
                <a:solidFill>
                  <a:srgbClr val="6E6E73"/>
                </a:solidFill>
              </a:rPr>
              <a:t>  (59 of 102 Students Passed (A-C))</a:t>
            </a:r>
          </a:p>
          <a:p>
            <a:pPr>
              <a:spcBef>
                <a:spcPts val="400"/>
              </a:spcBef>
              <a:defRPr sz="1200" b="1">
                <a:solidFill>
                  <a:srgbClr val="1E1E1E"/>
                </a:solidFill>
              </a:defRPr>
            </a:pPr>
            <a:r>
              <a:t>A - D Grade:  </a:t>
            </a:r>
            <a:r>
              <a:rPr sz="1800" b="1">
                <a:solidFill>
                  <a:srgbClr val="4F2683"/>
                </a:solidFill>
              </a:rPr>
              <a:t>75.4%</a:t>
            </a:r>
            <a:r>
              <a:rPr sz="1050" b="0">
                <a:solidFill>
                  <a:srgbClr val="6E6E73"/>
                </a:solidFill>
              </a:rPr>
              <a:t>  (77 of 102 Students Passed (A-D))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39535" y="1645920"/>
            <a:ext cx="5120640" cy="201168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tlCol="0" anchor="ctr"/>
          <a:lstStyle/>
          <a:p>
            <a:pPr algn="ctr">
              <a:spcAft>
                <a:spcPts val="10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t>ALGEBRA 1</a:t>
            </a:r>
          </a:p>
          <a:p>
            <a:pPr>
              <a:defRPr sz="1200" b="1">
                <a:solidFill>
                  <a:srgbClr val="1E1E1E"/>
                </a:solidFill>
              </a:defRPr>
            </a:pPr>
            <a:r>
              <a:t>A - C Grade:  </a:t>
            </a:r>
            <a:r>
              <a:rPr sz="1800" b="1">
                <a:solidFill>
                  <a:srgbClr val="4F2683"/>
                </a:solidFill>
              </a:rPr>
              <a:t>51.4%</a:t>
            </a:r>
            <a:r>
              <a:rPr sz="1050" b="0">
                <a:solidFill>
                  <a:srgbClr val="6E6E73"/>
                </a:solidFill>
              </a:rPr>
              <a:t>  (18 of 35 Students Passed (A-C))</a:t>
            </a:r>
          </a:p>
          <a:p>
            <a:pPr>
              <a:spcBef>
                <a:spcPts val="400"/>
              </a:spcBef>
              <a:defRPr sz="1200" b="1">
                <a:solidFill>
                  <a:srgbClr val="1E1E1E"/>
                </a:solidFill>
              </a:defRPr>
            </a:pPr>
            <a:r>
              <a:t>A - D Grade:  </a:t>
            </a:r>
            <a:r>
              <a:rPr sz="1800" b="1">
                <a:solidFill>
                  <a:srgbClr val="4F2683"/>
                </a:solidFill>
              </a:rPr>
              <a:t>68.5%</a:t>
            </a:r>
            <a:r>
              <a:rPr sz="1050" b="0">
                <a:solidFill>
                  <a:srgbClr val="6E6E73"/>
                </a:solidFill>
              </a:rPr>
              <a:t>  (24 of 35 Students Passed (A-D))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023360"/>
            <a:ext cx="5120640" cy="201168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tlCol="0" anchor="ctr"/>
          <a:lstStyle/>
          <a:p>
            <a:pPr algn="ctr">
              <a:spcAft>
                <a:spcPts val="1000"/>
              </a:spcAft>
              <a:defRPr sz="1500" b="1">
                <a:solidFill>
                  <a:srgbClr val="4F2683"/>
                </a:solidFill>
                <a:latin typeface="Arial"/>
              </a:defRPr>
            </a:pPr>
            <a:r>
              <a:t>BIOLOGY 1</a:t>
            </a:r>
          </a:p>
          <a:p>
            <a:pPr>
              <a:defRPr sz="1200" b="1">
                <a:solidFill>
                  <a:srgbClr val="1E1E1E"/>
                </a:solidFill>
              </a:defRPr>
            </a:pPr>
            <a:r>
              <a:t>A - C Grade:  </a:t>
            </a:r>
            <a:r>
              <a:rPr sz="1800" b="1">
                <a:solidFill>
                  <a:srgbClr val="4F2683"/>
                </a:solidFill>
              </a:rPr>
              <a:t>40.0%</a:t>
            </a:r>
            <a:r>
              <a:rPr sz="1050" b="0">
                <a:solidFill>
                  <a:srgbClr val="6E6E73"/>
                </a:solidFill>
              </a:rPr>
              <a:t>  (42 of 105 Students Passed (A-C))</a:t>
            </a:r>
          </a:p>
          <a:p>
            <a:pPr>
              <a:spcBef>
                <a:spcPts val="400"/>
              </a:spcBef>
              <a:defRPr sz="1200" b="1">
                <a:solidFill>
                  <a:srgbClr val="1E1E1E"/>
                </a:solidFill>
              </a:defRPr>
            </a:pPr>
            <a:r>
              <a:t>A - D Grade:  </a:t>
            </a:r>
            <a:r>
              <a:rPr sz="1800" b="1">
                <a:solidFill>
                  <a:srgbClr val="4F2683"/>
                </a:solidFill>
              </a:rPr>
              <a:t>59.0%</a:t>
            </a:r>
            <a:r>
              <a:rPr sz="1050" b="0">
                <a:solidFill>
                  <a:srgbClr val="6E6E73"/>
                </a:solidFill>
              </a:rPr>
              <a:t>  (62 of 105 Students Passed (A-D))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39535" y="4023360"/>
            <a:ext cx="5120640" cy="2011680"/>
          </a:xfrm>
          <a:prstGeom prst="roundRect">
            <a:avLst/>
          </a:prstGeom>
          <a:solidFill>
            <a:srgbClr val="F5F5F7"/>
          </a:solidFill>
          <a:ln w="19050">
            <a:solidFill>
              <a:srgbClr val="C83232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37160" rtlCol="0" anchor="ctr"/>
          <a:lstStyle/>
          <a:p>
            <a:pPr algn="ctr">
              <a:spcAft>
                <a:spcPts val="1000"/>
              </a:spcAft>
              <a:defRPr sz="1500" b="1">
                <a:solidFill>
                  <a:srgbClr val="C83232"/>
                </a:solidFill>
                <a:latin typeface="Arial"/>
              </a:defRPr>
            </a:pPr>
            <a:r>
              <a:t>US HISTORY</a:t>
            </a:r>
          </a:p>
          <a:p>
            <a:pPr>
              <a:defRPr sz="1200" b="1">
                <a:solidFill>
                  <a:srgbClr val="1E1E1E"/>
                </a:solidFill>
              </a:defRPr>
            </a:pPr>
            <a:r>
              <a:t>A - C Grade:  </a:t>
            </a:r>
            <a:r>
              <a:rPr sz="1800" b="1">
                <a:solidFill>
                  <a:srgbClr val="4F2683"/>
                </a:solidFill>
              </a:rPr>
              <a:t>9.7%</a:t>
            </a:r>
            <a:r>
              <a:rPr sz="1050" b="0">
                <a:solidFill>
                  <a:srgbClr val="6E6E73"/>
                </a:solidFill>
              </a:rPr>
              <a:t>  (9 of 93 Students Passed (A-C))</a:t>
            </a:r>
          </a:p>
          <a:p>
            <a:pPr>
              <a:spcBef>
                <a:spcPts val="400"/>
              </a:spcBef>
              <a:defRPr sz="1200" b="1">
                <a:solidFill>
                  <a:srgbClr val="1E1E1E"/>
                </a:solidFill>
              </a:defRPr>
            </a:pPr>
            <a:r>
              <a:t>A - D Grade:  </a:t>
            </a:r>
            <a:r>
              <a:rPr sz="1800" b="1">
                <a:solidFill>
                  <a:srgbClr val="4F2683"/>
                </a:solidFill>
              </a:rPr>
              <a:t>16.1%</a:t>
            </a:r>
            <a:r>
              <a:rPr sz="1050" b="0">
                <a:solidFill>
                  <a:srgbClr val="6E6E73"/>
                </a:solidFill>
              </a:rPr>
              <a:t>  (15 of 93 Students Passed (A-D))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0728655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4F2683"/>
                </a:solidFill>
                <a:latin typeface="Georgia"/>
              </a:defRPr>
            </a:pPr>
            <a:r>
              <a:t>Graduation Rate Hits Record 91.1% Alongside 81.3% CCR Success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31750"/>
          </a:xfrm>
          <a:prstGeom prst="rect">
            <a:avLst/>
          </a:prstGeom>
          <a:solidFill>
            <a:srgbClr val="F2C1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4389120"/>
          </a:xfrm>
          <a:prstGeom prst="roundRect">
            <a:avLst/>
          </a:prstGeom>
          <a:solidFill>
            <a:srgbClr val="F5F5F7"/>
          </a:solidFill>
          <a:ln w="12700">
            <a:solidFill>
              <a:srgbClr val="4F2683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4F2683"/>
                </a:solidFill>
                <a:latin typeface="Arial"/>
              </a:defRPr>
            </a:pPr>
            <a:r>
              <a:t>FOUR-YEAR COHORT GRADUATION RATE</a:t>
            </a:r>
          </a:p>
          <a:p>
            <a:pPr>
              <a:defRPr sz="5400" b="1">
                <a:solidFill>
                  <a:srgbClr val="4F2683"/>
                </a:solidFill>
                <a:latin typeface="Georgia"/>
              </a:defRPr>
            </a:pPr>
            <a:r>
              <a:t>91.1%</a:t>
            </a:r>
          </a:p>
          <a:p>
            <a:pPr>
              <a:spcAft>
                <a:spcPts val="2000"/>
              </a:spcAft>
              <a:defRPr sz="1200">
                <a:solidFill>
                  <a:srgbClr val="6E6E73"/>
                </a:solidFill>
                <a:latin typeface="Arial"/>
              </a:defRPr>
            </a:pPr>
            <a:r>
              <a:t>102 of 112 Cohort Students Graduated in 2026</a:t>
            </a:r>
          </a:p>
          <a:p>
            <a:pPr>
              <a:spcAft>
                <a:spcPts val="600"/>
              </a:spcAft>
              <a:defRPr sz="1300" b="1">
                <a:solidFill>
                  <a:srgbClr val="4F2683"/>
                </a:solidFill>
              </a:defRPr>
            </a:pPr>
            <a:r>
              <a:t>HISTORICAL 4-YEAR PROGRESS: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 Class of 2023: </a:t>
            </a:r>
            <a:r>
              <a:rPr b="1">
                <a:solidFill>
                  <a:srgbClr val="4F2683"/>
                </a:solidFill>
              </a:rPr>
              <a:t>83.2%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 Class of 2024: </a:t>
            </a:r>
            <a:r>
              <a:rPr b="1">
                <a:solidFill>
                  <a:srgbClr val="4F2683"/>
                </a:solidFill>
              </a:rPr>
              <a:t>88.7%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 Class of 2025: </a:t>
            </a:r>
            <a:r>
              <a:rPr b="1">
                <a:solidFill>
                  <a:srgbClr val="4F2683"/>
                </a:solidFill>
              </a:rPr>
              <a:t>89.4%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 Class of 2026: </a:t>
            </a:r>
            <a:r>
              <a:rPr b="1">
                <a:solidFill>
                  <a:srgbClr val="F2C12E"/>
                </a:solidFill>
              </a:rPr>
              <a:t>91.1%</a:t>
            </a:r>
          </a:p>
          <a:p>
            <a:pPr>
              <a:spcBef>
                <a:spcPts val="1400"/>
              </a:spcBef>
              <a:defRPr sz="1150">
                <a:solidFill>
                  <a:srgbClr val="6E6E73"/>
                </a:solidFill>
              </a:defRPr>
            </a:pPr>
            <a:r>
              <a:t>Benchmark: Matches the BCSD District Average (91.1%) and substantially outperforms the State of South Carolina (87.3%).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09360" y="1645920"/>
            <a:ext cx="5150815" cy="4389120"/>
          </a:xfrm>
          <a:prstGeom prst="roundRect">
            <a:avLst/>
          </a:prstGeom>
          <a:solidFill>
            <a:srgbClr val="F5F5F7"/>
          </a:solidFill>
          <a:ln w="19050">
            <a:solidFill>
              <a:srgbClr val="F2C12E"/>
            </a:solidFill>
          </a:ln>
          <a:effectLst>
            <a:outerShdw blurRad="40000" dist="2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74320" tIns="274320" rtlCol="0" anchor="ctr"/>
          <a:lstStyle/>
          <a:p>
            <a:pPr algn="ctr">
              <a:spcAft>
                <a:spcPts val="1400"/>
              </a:spcAft>
              <a:defRPr sz="1600" b="1">
                <a:solidFill>
                  <a:srgbClr val="4F2683"/>
                </a:solidFill>
                <a:latin typeface="Arial"/>
              </a:defRPr>
            </a:pPr>
            <a:r>
              <a:t>COLLEGE &amp; CAREER READINESS (CCR)</a:t>
            </a:r>
          </a:p>
          <a:p>
            <a:pPr>
              <a:defRPr sz="5400" b="1">
                <a:solidFill>
                  <a:srgbClr val="4F2683"/>
                </a:solidFill>
                <a:latin typeface="Georgia"/>
              </a:defRPr>
            </a:pPr>
            <a:r>
              <a:t>81.3%</a:t>
            </a:r>
          </a:p>
          <a:p>
            <a:pPr>
              <a:spcAft>
                <a:spcPts val="2000"/>
              </a:spcAft>
              <a:defRPr sz="1200">
                <a:solidFill>
                  <a:srgbClr val="6E6E73"/>
                </a:solidFill>
                <a:latin typeface="Arial"/>
              </a:defRPr>
            </a:pPr>
            <a:r>
              <a:t>91 of 112 Cohort Students Met CCR Standards in 2026</a:t>
            </a:r>
          </a:p>
          <a:p>
            <a:pPr>
              <a:spcAft>
                <a:spcPts val="600"/>
              </a:spcAft>
              <a:defRPr sz="1300" b="1">
                <a:solidFill>
                  <a:srgbClr val="4F2683"/>
                </a:solidFill>
              </a:defRPr>
            </a:pPr>
            <a:r>
              <a:t>DETAILED CCR PATHWAY BREAKDOWN (2026):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 Career Ready Only: </a:t>
            </a:r>
            <a:r>
              <a:rPr b="0">
                <a:solidFill>
                  <a:srgbClr val="4F2683"/>
                </a:solidFill>
              </a:rPr>
              <a:t>76.8% of students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 College Ready Only: </a:t>
            </a:r>
            <a:r>
              <a:rPr b="0">
                <a:solidFill>
                  <a:srgbClr val="4F2683"/>
                </a:solidFill>
              </a:rPr>
              <a:t>17.9% of students</a:t>
            </a:r>
          </a:p>
          <a:p>
            <a:pPr>
              <a:spcAft>
                <a:spcPts val="400"/>
              </a:spcAft>
              <a:defRPr sz="1300" b="1">
                <a:solidFill>
                  <a:srgbClr val="1E1E1E"/>
                </a:solidFill>
              </a:defRPr>
            </a:pPr>
            <a:r>
              <a:t>•  College AND Career Ready: </a:t>
            </a:r>
            <a:r>
              <a:rPr b="0">
                <a:solidFill>
                  <a:srgbClr val="4F2683"/>
                </a:solidFill>
              </a:rPr>
              <a:t>13.4% of students</a:t>
            </a:r>
          </a:p>
          <a:p>
            <a:pPr>
              <a:spcBef>
                <a:spcPts val="1400"/>
              </a:spcBef>
              <a:defRPr sz="1150">
                <a:solidFill>
                  <a:srgbClr val="6E6E73"/>
                </a:solidFill>
              </a:defRPr>
            </a:pPr>
            <a:r>
              <a:t>Benchmark: Exceeds State CCR performance (78.7%). Steady growth from 2024 (79.1%) and 2025 (80.8%) to 81.3% in 2026.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DBB598-6373-3C43-E382-516F85607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9210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57471-2CD6-8F67-9B8F-F7B5E3216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46C4F93E-B3EB-7419-753F-4FD236414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656FCF-FE4F-9BEE-D6C4-AB3F7EE79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Parent and Family Engagement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638FD4A8-1F7E-F3AF-ECEB-0BF57D985A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71CB9B-BD4C-BF5E-D2CC-7D67C56FD6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9B630242-0FA1-EE81-641A-C7AD1E81B850}"/>
              </a:ext>
            </a:extLst>
          </p:cNvPr>
          <p:cNvSpPr txBox="1"/>
          <p:nvPr/>
        </p:nvSpPr>
        <p:spPr>
          <a:xfrm>
            <a:off x="1987296" y="1383784"/>
            <a:ext cx="9899904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The Title I law requires that all Title I schools and families work together.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How our school partners with families is listed in the following documents: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/>
              <a:t>Parent-School Compact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200" dirty="0"/>
              <a:t>Parental and Family Engagement Policy</a:t>
            </a:r>
          </a:p>
          <a:p>
            <a:pPr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500" dirty="0"/>
              <a:t>Each of these documents are distributed to parents each year and your feedback on them is very much appreciated. The Parent-School Compact and Family Engagement Policy are both reviewed each Spring and updated if necessary.</a:t>
            </a:r>
          </a:p>
          <a:p>
            <a:pPr lvl="1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266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0934D-CEFA-C517-7785-EF80B3FC4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3E28FA27-FE3F-7892-97D7-5E8489D97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F1E13C-20C3-CA1C-96D6-7FEBD300D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236033"/>
            <a:ext cx="8778767" cy="906627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Parent and Family Engagement: </a:t>
            </a:r>
            <a:br>
              <a:rPr lang="en-US" sz="3600" b="1" dirty="0"/>
            </a:br>
            <a:r>
              <a:rPr lang="en-US" sz="3600" b="1" u="sng" dirty="0"/>
              <a:t>School Compact</a:t>
            </a:r>
            <a:endParaRPr lang="en-US" sz="3600" b="1" u="sng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2DA21F77-4923-0FE9-6F2F-5B727207420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B183D26-1E56-0179-CE36-75F682DB39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6108D9-DEE3-29C5-11EB-8D38687D8097}"/>
              </a:ext>
            </a:extLst>
          </p:cNvPr>
          <p:cNvSpPr txBox="1"/>
          <p:nvPr/>
        </p:nvSpPr>
        <p:spPr>
          <a:xfrm>
            <a:off x="2081929" y="1755648"/>
            <a:ext cx="9159095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2625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Outlines the shared responsibilities of the school, parent, and students to support high student achievement</a:t>
            </a:r>
          </a:p>
          <a:p>
            <a:pPr marL="682625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Distributed and signed by parents each year. At our school, we distribute the information in the following manner:</a:t>
            </a:r>
          </a:p>
          <a:p>
            <a:pPr marL="1139825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Via Parent Square</a:t>
            </a:r>
          </a:p>
          <a:p>
            <a:pPr marL="1139825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To All Students in Homeroom</a:t>
            </a:r>
          </a:p>
          <a:p>
            <a:pPr marL="682625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600" dirty="0"/>
              <a:t>Is reviewed yearly during the Spring planning process with input from parents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725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28846-389B-8082-F8D6-002DCED6D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0E87D5C2-2AC6-52F3-6FC1-7402887AA0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542212-8FBB-ACAE-78EC-3523C87C6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u="sng" dirty="0"/>
              <a:t>Parent and Family Engagement Policy</a:t>
            </a:r>
            <a:endParaRPr lang="en-US" sz="3600" b="1" u="sng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37109D14-8CA5-B10C-84B0-3A10CB9B5E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7168FD-43CF-3307-792E-9AE83216C0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87C7EC6-CE3C-3BDA-350E-520E2D32FB2B}"/>
              </a:ext>
            </a:extLst>
          </p:cNvPr>
          <p:cNvSpPr txBox="1"/>
          <p:nvPr/>
        </p:nvSpPr>
        <p:spPr>
          <a:xfrm>
            <a:off x="2020969" y="1468023"/>
            <a:ext cx="9695543" cy="4601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This includes activities intended to engage parents, in a meaningful way in the development, implementation, and review of the parental involvement program.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The development of this policy allows for parents to give input on important issues pertaining to school and community.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Parents work with school staff to write the Parent and Family Engagement Policy.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It is distributed and posted to school’s website each year.</a:t>
            </a:r>
          </a:p>
          <a:p>
            <a:pPr marL="609600" indent="-609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500" dirty="0"/>
              <a:t>The Parent and Family Engagement Policy is evaluated in the Spring, any revisions are made with the SIC.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3276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50A66-4A76-3FC5-DAEC-BD602E870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2E4187FB-DEFC-4112-0A15-787775D9A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A61D1B-6463-5102-CBA9-40049321C7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Planned Parent Engagement Activities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4CE1CF19-430D-A81B-419D-7CD8EEFC2EF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4A930CD-7D2E-C4ED-22A1-AA2C4BA9E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63339EC1-0D61-AD55-520C-2EBBEB5BCAFA}"/>
              </a:ext>
            </a:extLst>
          </p:cNvPr>
          <p:cNvSpPr txBox="1"/>
          <p:nvPr/>
        </p:nvSpPr>
        <p:spPr>
          <a:xfrm>
            <a:off x="2081929" y="1755648"/>
            <a:ext cx="942731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See Attachment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9422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50AED-2736-C39B-F10A-D13922755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E545AC5-5B55-8C25-3681-03A62D961A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46D620-1618-88BB-3572-3E3164BB3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Parenting Set Aside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0C8DA63-9E9B-0048-3AF9-AF050F6B6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6656C5-66DB-A747-B2CD-8B11969C9E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83953B9-BD41-C011-975A-9CF4FD088657}"/>
              </a:ext>
            </a:extLst>
          </p:cNvPr>
          <p:cNvSpPr txBox="1"/>
          <p:nvPr/>
        </p:nvSpPr>
        <p:spPr>
          <a:xfrm>
            <a:off x="2218944" y="1755648"/>
            <a:ext cx="864175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Each school is allocated $11 per eligible pupil used to support the parent engagement program.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Additional Spending See Attachment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9056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B12FE-0102-9B7A-C1BD-81F946772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85890767-A32B-2877-5783-F09EF1534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B0ECEC-3133-CE92-1F06-9B0F66765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714" y="365125"/>
            <a:ext cx="9402086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Parents’ Rights Under Title I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82686F74-BFBC-3BF3-B0F4-DDF3829CFE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14BC6C-44BA-7EC3-72E0-90A03D327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28FCCD9-7789-E2B9-05E7-E54ABB24260F}"/>
              </a:ext>
            </a:extLst>
          </p:cNvPr>
          <p:cNvSpPr txBox="1"/>
          <p:nvPr/>
        </p:nvSpPr>
        <p:spPr>
          <a:xfrm>
            <a:off x="1951713" y="1271752"/>
            <a:ext cx="9996447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Each year Title I schools are required to provide certain notifications to parents. Parent rights under Title I include: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Parents may request regular meetings to express opinions and concerns.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000" i="1" dirty="0"/>
              <a:t>Annual Parent Conferences are required in Title I elementary schools.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Parents must be provided information on their child’s level of achievement on local and state assessments.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Parents must be provided information on their child’s level of achievement in Reading/Language Arts, Mathematics, Social Studies, and Science.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Parents may request and receive information on the qualifications of their child’s teacher.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/>
              <a:t>Parents must be informed if their child is taught by a non-certified teacher for four or more consecutive weeks.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526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01F90-F861-5F40-E013-F6C87AF12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5E91D33E-341D-A976-128D-39258A1D6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739045-C295-4484-D9E3-D31D90E43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092" y="365125"/>
            <a:ext cx="9135707" cy="906627"/>
          </a:xfrm>
        </p:spPr>
        <p:txBody>
          <a:bodyPr>
            <a:normAutofit/>
          </a:bodyPr>
          <a:lstStyle/>
          <a:p>
            <a:r>
              <a:rPr lang="en-US" sz="3600" b="1" dirty="0"/>
              <a:t>Parent and Family Engagement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B938CA5A-A0C6-C0AD-A40C-3DEFD57F4C5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438523-47BA-E878-C7A0-D91D371F2E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108DC7E-0D09-631C-2D0C-538401ADDD84}"/>
              </a:ext>
            </a:extLst>
          </p:cNvPr>
          <p:cNvSpPr txBox="1"/>
          <p:nvPr/>
        </p:nvSpPr>
        <p:spPr>
          <a:xfrm>
            <a:off x="2218092" y="1383784"/>
            <a:ext cx="949841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Your engagement is KEY to your child’s success!</a:t>
            </a:r>
          </a:p>
          <a:p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You are your child’s first teacher.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You can influence your child’s education more than any teacher or school.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Choose to volunteer in your child’s classroom or participate in other ways such as committee members. (See your school’s principal)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You know your child best: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Share information about your child’s interests and abilities with teachers; and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Ask to see progress reports on your child and the school.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74202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1A7F1-F0E7-20BB-939A-3C157A2B3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B72EE496-9A21-4250-5951-9F76D6499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7197BF-6005-E271-9CE6-582BF91EA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1749" y="365125"/>
            <a:ext cx="9347915" cy="523403"/>
          </a:xfrm>
        </p:spPr>
        <p:txBody>
          <a:bodyPr>
            <a:normAutofit fontScale="90000"/>
          </a:bodyPr>
          <a:lstStyle/>
          <a:p>
            <a:r>
              <a:rPr lang="en-US" sz="3600" b="1" dirty="0"/>
              <a:t>Simple Ways to Support Your Child’s Education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10B917A2-1F07-879F-FB9A-A3248D9E19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9B039C3-1985-DEDB-5F58-B24A74B3F7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7F8F64D0-B4D8-DA9A-56B5-7E4E1CC8AF60}"/>
              </a:ext>
            </a:extLst>
          </p:cNvPr>
          <p:cNvSpPr txBox="1"/>
          <p:nvPr/>
        </p:nvSpPr>
        <p:spPr>
          <a:xfrm>
            <a:off x="2023872" y="1475232"/>
            <a:ext cx="463753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Share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Share a love of learning;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Read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Read to your child;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Ask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Ask your child to read to you;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Limit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Limit TV and computer time;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Take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Take advantage of the public library and the school media center.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4511B8-4A2F-25F4-4C67-F88356C11105}"/>
              </a:ext>
            </a:extLst>
          </p:cNvPr>
          <p:cNvSpPr txBox="1"/>
          <p:nvPr/>
        </p:nvSpPr>
        <p:spPr>
          <a:xfrm>
            <a:off x="6758940" y="1475232"/>
            <a:ext cx="48844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Ask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Ask questions and show interest in your child’s school day;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Review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Review homework;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Praise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Praise their efforts; and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Encourage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Encourage good study habits. </a:t>
            </a:r>
          </a:p>
        </p:txBody>
      </p:sp>
    </p:spTree>
    <p:extLst>
      <p:ext uri="{BB962C8B-B14F-4D97-AF65-F5344CB8AC3E}">
        <p14:creationId xmlns:p14="http://schemas.microsoft.com/office/powerpoint/2010/main" val="41998656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DD7BC-E5B9-3492-454B-236FF46C9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8E5BE2CA-E20D-CAB3-5DA5-CC23388313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6EECC3-3774-C454-E319-2998CD5F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1824" y="236033"/>
            <a:ext cx="9497568" cy="906627"/>
          </a:xfrm>
        </p:spPr>
        <p:txBody>
          <a:bodyPr>
            <a:noAutofit/>
          </a:bodyPr>
          <a:lstStyle/>
          <a:p>
            <a:r>
              <a:rPr lang="en-US" sz="3600" b="1" spc="200" dirty="0"/>
              <a:t>Simple Ways to Know Your School and </a:t>
            </a:r>
            <a:br>
              <a:rPr lang="en-US" sz="3600" b="1" spc="200" dirty="0"/>
            </a:br>
            <a:r>
              <a:rPr lang="en-US" sz="3600" b="1" spc="200" dirty="0"/>
              <a:t>Communicate With Teachers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97782B53-4C25-0BAF-0597-8806EF1DD9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053DF63-1D47-3754-D74F-8D6104C87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5330F41F-D44E-CE93-9DCD-7EBD084B5542}"/>
              </a:ext>
            </a:extLst>
          </p:cNvPr>
          <p:cNvSpPr txBox="1"/>
          <p:nvPr/>
        </p:nvSpPr>
        <p:spPr>
          <a:xfrm>
            <a:off x="2023872" y="1536174"/>
            <a:ext cx="493081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Attend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Attend parent teacher conferences, school events, and special parent trainings;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Visit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Visit the classroom;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Volunteer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Volunteer at the school; and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Join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Join parents’ organizations.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8A47B3-82BA-1DC5-87FF-05D1E982137C}"/>
              </a:ext>
            </a:extLst>
          </p:cNvPr>
          <p:cNvSpPr txBox="1"/>
          <p:nvPr/>
        </p:nvSpPr>
        <p:spPr>
          <a:xfrm>
            <a:off x="7244862" y="1536173"/>
            <a:ext cx="46545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Keep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Keep teachers informed;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Engage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Engage in discussion about your child’s schoolwork and behavior; and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Reflect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Reflect on the responsibilities as stated in the parent-school compact.</a:t>
            </a:r>
          </a:p>
        </p:txBody>
      </p:sp>
    </p:spTree>
    <p:extLst>
      <p:ext uri="{BB962C8B-B14F-4D97-AF65-F5344CB8AC3E}">
        <p14:creationId xmlns:p14="http://schemas.microsoft.com/office/powerpoint/2010/main" val="33227764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0AC3A-3853-346C-BBF4-2D836C5D1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13F42B2F-1B9F-E1F1-13E5-09095FC93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8CD8DC-6FEE-245E-3329-4F1B8F9C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016" y="321377"/>
            <a:ext cx="9497568" cy="906627"/>
          </a:xfrm>
        </p:spPr>
        <p:txBody>
          <a:bodyPr>
            <a:noAutofit/>
          </a:bodyPr>
          <a:lstStyle/>
          <a:p>
            <a:r>
              <a:rPr lang="en-US" sz="3600" b="1" dirty="0"/>
              <a:t>Feedback</a:t>
            </a:r>
            <a:endParaRPr lang="en-US" sz="3600" b="1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7C6E1CF1-DBBD-7D08-44F5-32EF6EB08A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5BBE468-13F5-2DE1-24CF-C7BA83C8E4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764403B-FB29-F560-9176-17D47BE7679C}"/>
              </a:ext>
            </a:extLst>
          </p:cNvPr>
          <p:cNvSpPr txBox="1"/>
          <p:nvPr/>
        </p:nvSpPr>
        <p:spPr>
          <a:xfrm>
            <a:off x="2023872" y="1536174"/>
            <a:ext cx="9497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Parents are encouraged to provide feedback and suggestions to their school’s leadership.</a:t>
            </a:r>
          </a:p>
          <a:p>
            <a:endParaRPr lang="en-US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8508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51BB6-EF57-95AD-6053-ADA400E93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wave graphic">
            <a:extLst>
              <a:ext uri="{FF2B5EF4-FFF2-40B4-BE49-F238E27FC236}">
                <a16:creationId xmlns:a16="http://schemas.microsoft.com/office/drawing/2014/main" id="{CC7353FD-A91C-1008-EAD7-62C20E0A5D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86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EAAC7D-B6D4-80B3-E8B7-1B69512CF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032" y="365125"/>
            <a:ext cx="8778767" cy="906627"/>
          </a:xfrm>
        </p:spPr>
        <p:txBody>
          <a:bodyPr>
            <a:normAutofit/>
          </a:bodyPr>
          <a:lstStyle/>
          <a:p>
            <a:r>
              <a:rPr lang="en-US" sz="3600" dirty="0"/>
              <a:t>Questions?</a:t>
            </a:r>
            <a:endParaRPr lang="en-US" sz="3600" dirty="0">
              <a:latin typeface="Cera Pro" panose="00000500000000000000" pitchFamily="50" charset="0"/>
            </a:endParaRPr>
          </a:p>
        </p:txBody>
      </p:sp>
      <p:pic>
        <p:nvPicPr>
          <p:cNvPr id="6" name="logo" descr="bcsd logo. ">
            <a:extLst>
              <a:ext uri="{FF2B5EF4-FFF2-40B4-BE49-F238E27FC236}">
                <a16:creationId xmlns:a16="http://schemas.microsoft.com/office/drawing/2014/main" id="{AFD79C95-DAA7-C243-4B51-91609A3DC3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96" y="5515016"/>
            <a:ext cx="1246635" cy="1246635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7C50E46-B6FE-E59E-92FF-833BE56F11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2575032" y="1142660"/>
            <a:ext cx="3809105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101F56B3-BC37-AD0B-FB28-31730DB00C92}"/>
              </a:ext>
            </a:extLst>
          </p:cNvPr>
          <p:cNvSpPr txBox="1"/>
          <p:nvPr/>
        </p:nvSpPr>
        <p:spPr>
          <a:xfrm>
            <a:off x="2438400" y="2487168"/>
            <a:ext cx="877876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Let’s have an amazing school year!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029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DF7A74-4317-19BB-D060-183B75CA718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Last</a:t>
            </a:r>
            <a:r>
              <a:rPr lang="en-US" baseline="0" dirty="0"/>
              <a:t> slide - BCSD Logo.</a:t>
            </a:r>
            <a:endParaRPr lang="en-US" dirty="0"/>
          </a:p>
        </p:txBody>
      </p:sp>
      <p:pic>
        <p:nvPicPr>
          <p:cNvPr id="3" name="large logo" descr="bcsd logo.">
            <a:extLst>
              <a:ext uri="{FF2B5EF4-FFF2-40B4-BE49-F238E27FC236}">
                <a16:creationId xmlns:a16="http://schemas.microsoft.com/office/drawing/2014/main" id="{81C9113B-5627-7300-AE48-6C935B9252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500884"/>
            <a:ext cx="6400800" cy="185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014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454F7E"/>
      </a:dk1>
      <a:lt1>
        <a:sysClr val="window" lastClr="FFFFFF"/>
      </a:lt1>
      <a:dk2>
        <a:srgbClr val="7D9BC1"/>
      </a:dk2>
      <a:lt2>
        <a:srgbClr val="ECAF3B"/>
      </a:lt2>
      <a:accent1>
        <a:srgbClr val="DDDDDD"/>
      </a:accent1>
      <a:accent2>
        <a:srgbClr val="F3D03E"/>
      </a:accent2>
      <a:accent3>
        <a:srgbClr val="95A9CB"/>
      </a:accent3>
      <a:accent4>
        <a:srgbClr val="FFFFFF"/>
      </a:accent4>
      <a:accent5>
        <a:srgbClr val="000000"/>
      </a:accent5>
      <a:accent6>
        <a:srgbClr val="3A3A3A"/>
      </a:accent6>
      <a:hlink>
        <a:srgbClr val="747474"/>
      </a:hlink>
      <a:folHlink>
        <a:srgbClr val="95A9CB"/>
      </a:folHlink>
    </a:clrScheme>
    <a:fontScheme name="BCSD PowerPoint">
      <a:majorFont>
        <a:latin typeface="Cera Pro"/>
        <a:ea typeface=""/>
        <a:cs typeface=""/>
      </a:majorFont>
      <a:minorFont>
        <a:latin typeface="Cera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1183160BBF534D8F1C4F144F12ECAF" ma:contentTypeVersion="10" ma:contentTypeDescription="Create a new document." ma:contentTypeScope="" ma:versionID="f3769cc0da427010ee8b2de252f75783">
  <xsd:schema xmlns:xsd="http://www.w3.org/2001/XMLSchema" xmlns:xs="http://www.w3.org/2001/XMLSchema" xmlns:p="http://schemas.microsoft.com/office/2006/metadata/properties" xmlns:ns3="a245862f-6fcf-48c1-878d-1b7f5639f3b8" xmlns:ns4="0b431547-bec8-4314-b11d-f1ed5bd5c4aa" targetNamespace="http://schemas.microsoft.com/office/2006/metadata/properties" ma:root="true" ma:fieldsID="c5cdc0edd086d417a11ec98265e951a7" ns3:_="" ns4:_="">
    <xsd:import namespace="a245862f-6fcf-48c1-878d-1b7f5639f3b8"/>
    <xsd:import namespace="0b431547-bec8-4314-b11d-f1ed5bd5c4a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ObjectDetectorVersions" minOccurs="0"/>
                <xsd:element ref="ns4:MediaServiceSearchProperties" minOccurs="0"/>
                <xsd:element ref="ns4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45862f-6fcf-48c1-878d-1b7f5639f3b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431547-bec8-4314-b11d-f1ed5bd5c4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24E3C33-BD3D-468F-8B53-CED697518F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45862f-6fcf-48c1-878d-1b7f5639f3b8"/>
    <ds:schemaRef ds:uri="0b431547-bec8-4314-b11d-f1ed5bd5c4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B7655E6-8D97-47E7-8FCA-871B043650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EE654F-54D5-4B02-8992-5F12EE755BD9}">
  <ds:schemaRefs>
    <ds:schemaRef ds:uri="http://schemas.microsoft.com/office/2006/documentManagement/types"/>
    <ds:schemaRef ds:uri="a245862f-6fcf-48c1-878d-1b7f5639f3b8"/>
    <ds:schemaRef ds:uri="0b431547-bec8-4314-b11d-f1ed5bd5c4aa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5317</TotalTime>
  <Words>2106</Words>
  <Application>Microsoft Office PowerPoint</Application>
  <PresentationFormat>Widescreen</PresentationFormat>
  <Paragraphs>238</Paragraphs>
  <Slides>28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Aptos</vt:lpstr>
      <vt:lpstr>Arial</vt:lpstr>
      <vt:lpstr>Cera Pro</vt:lpstr>
      <vt:lpstr>Museo 700</vt:lpstr>
      <vt:lpstr>Museo 900</vt:lpstr>
      <vt:lpstr>Office Theme</vt:lpstr>
      <vt:lpstr>Beaufort County  School District</vt:lpstr>
      <vt:lpstr>TITLE I ANNUAL PARENT MEETING 2026-27</vt:lpstr>
      <vt:lpstr>Agenda</vt:lpstr>
      <vt:lpstr>What is Title I?</vt:lpstr>
      <vt:lpstr>Beaufort County Title I Schools</vt:lpstr>
      <vt:lpstr>How does Title I Work?</vt:lpstr>
      <vt:lpstr>A Title I Schoolwide Program</vt:lpstr>
      <vt:lpstr>Determining How Title I Funds Are Used</vt:lpstr>
      <vt:lpstr>School Goals Developed from Needs Assessment</vt:lpstr>
      <vt:lpstr>School Goals Developed from Needs Assessment</vt:lpstr>
      <vt:lpstr>Our School’s Title I Activities – Program Evaluation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Parent and Family Engagement</vt:lpstr>
      <vt:lpstr>Parent and Family Engagement:  School Compact</vt:lpstr>
      <vt:lpstr>Parent and Family Engagement Policy</vt:lpstr>
      <vt:lpstr>Planned Parent Engagement Activities</vt:lpstr>
      <vt:lpstr>Parenting Set Aside</vt:lpstr>
      <vt:lpstr>Parents’ Rights Under Title I</vt:lpstr>
      <vt:lpstr>Parent and Family Engagement</vt:lpstr>
      <vt:lpstr>Simple Ways to Support Your Child’s Education</vt:lpstr>
      <vt:lpstr>Simple Ways to Know Your School and  Communicate With Teachers</vt:lpstr>
      <vt:lpstr>Feedback</vt:lpstr>
      <vt:lpstr>Questions?</vt:lpstr>
      <vt:lpstr>Last slide - BCSD Logo.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Mercado, Amelia B</dc:creator>
  <cp:lastModifiedBy>Smith, Thaddeus D</cp:lastModifiedBy>
  <cp:revision>30</cp:revision>
  <cp:lastPrinted>2024-10-16T14:37:41Z</cp:lastPrinted>
  <dcterms:created xsi:type="dcterms:W3CDTF">2024-09-30T18:17:53Z</dcterms:created>
  <dcterms:modified xsi:type="dcterms:W3CDTF">2026-09-08T17:56:30Z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0x010100E71183160BBF534D8F1C4F144F12ECAF</vt:lpwstr>
  </property>
</Properties>
</file>