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autoCompressPictures="0">
  <p:sldMasterIdLst>
    <p:sldMasterId id="2147483912" r:id="rId4"/>
  </p:sldMasterIdLst>
  <p:notesMasterIdLst>
    <p:notesMasterId r:id="rId46"/>
  </p:notesMasterIdLst>
  <p:handoutMasterIdLst>
    <p:handoutMasterId r:id="rId47"/>
  </p:handoutMasterIdLst>
  <p:sldIdLst>
    <p:sldId id="256" r:id="rId5"/>
    <p:sldId id="260" r:id="rId6"/>
    <p:sldId id="258" r:id="rId7"/>
    <p:sldId id="259" r:id="rId8"/>
    <p:sldId id="263" r:id="rId9"/>
    <p:sldId id="267" r:id="rId10"/>
    <p:sldId id="268" r:id="rId11"/>
    <p:sldId id="265" r:id="rId12"/>
    <p:sldId id="283" r:id="rId13"/>
    <p:sldId id="284" r:id="rId14"/>
    <p:sldId id="280" r:id="rId15"/>
    <p:sldId id="302" r:id="rId16"/>
    <p:sldId id="303" r:id="rId17"/>
    <p:sldId id="305" r:id="rId18"/>
    <p:sldId id="304" r:id="rId19"/>
    <p:sldId id="281" r:id="rId20"/>
    <p:sldId id="289" r:id="rId21"/>
    <p:sldId id="293" r:id="rId22"/>
    <p:sldId id="269" r:id="rId23"/>
    <p:sldId id="299" r:id="rId24"/>
    <p:sldId id="262" r:id="rId25"/>
    <p:sldId id="264" r:id="rId26"/>
    <p:sldId id="266" r:id="rId27"/>
    <p:sldId id="300" r:id="rId28"/>
    <p:sldId id="291" r:id="rId29"/>
    <p:sldId id="315" r:id="rId30"/>
    <p:sldId id="270" r:id="rId31"/>
    <p:sldId id="314" r:id="rId32"/>
    <p:sldId id="310" r:id="rId33"/>
    <p:sldId id="276" r:id="rId34"/>
    <p:sldId id="309" r:id="rId35"/>
    <p:sldId id="308" r:id="rId36"/>
    <p:sldId id="307" r:id="rId37"/>
    <p:sldId id="311" r:id="rId38"/>
    <p:sldId id="313" r:id="rId39"/>
    <p:sldId id="285" r:id="rId40"/>
    <p:sldId id="301" r:id="rId41"/>
    <p:sldId id="287" r:id="rId42"/>
    <p:sldId id="290" r:id="rId43"/>
    <p:sldId id="292" r:id="rId44"/>
    <p:sldId id="297" r:id="rId45"/>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rinn Obermiller" initials="BO" lastIdx="6" clrIdx="0"/>
  <p:cmAuthor id="2" name="Geneva Taylor" initials="GT" lastIdx="6" clrIdx="1"/>
  <p:cmAuthor id="3" name="Hannah McIntosh" initials="HM" lastIdx="7"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7687" autoAdjust="0"/>
  </p:normalViewPr>
  <p:slideViewPr>
    <p:cSldViewPr snapToGrid="0">
      <p:cViewPr varScale="1">
        <p:scale>
          <a:sx n="98" d="100"/>
          <a:sy n="98" d="100"/>
        </p:scale>
        <p:origin x="1074" y="78"/>
      </p:cViewPr>
      <p:guideLst>
        <p:guide orient="horz" pos="2160"/>
        <p:guide pos="3840"/>
      </p:guideLst>
    </p:cSldViewPr>
  </p:slideViewPr>
  <p:notesTextViewPr>
    <p:cViewPr>
      <p:scale>
        <a:sx n="1" d="1"/>
        <a:sy n="1" d="1"/>
      </p:scale>
      <p:origin x="0" y="0"/>
    </p:cViewPr>
  </p:notesTextViewPr>
  <p:notesViewPr>
    <p:cSldViewPr snapToGrid="0">
      <p:cViewPr varScale="1">
        <p:scale>
          <a:sx n="54" d="100"/>
          <a:sy n="54" d="100"/>
        </p:scale>
        <p:origin x="2820" y="7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handoutMaster" Target="handoutMasters/handoutMaster1.xml"/><Relationship Id="rId50"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commentAuthors" Target="commentAuthors.xml"/><Relationship Id="rId8" Type="http://schemas.openxmlformats.org/officeDocument/2006/relationships/slide" Target="slides/slide4.xml"/><Relationship Id="rId51"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notesMaster" Target="notesMasters/notesMaster1.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7464E213-8F3B-44C1-AEE8-8A41C7E4574C}" type="datetimeFigureOut">
              <a:rPr lang="en-US" smtClean="0"/>
              <a:t>9/8/2026</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09E967ED-20B3-4625-9C5E-14860AE89431}" type="slidenum">
              <a:rPr lang="en-US" smtClean="0"/>
              <a:t>‹#›</a:t>
            </a:fld>
            <a:endParaRPr lang="en-US"/>
          </a:p>
        </p:txBody>
      </p:sp>
    </p:spTree>
    <p:extLst>
      <p:ext uri="{BB962C8B-B14F-4D97-AF65-F5344CB8AC3E}">
        <p14:creationId xmlns:p14="http://schemas.microsoft.com/office/powerpoint/2010/main" val="26802882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4B38B3F6-0CE9-41E2-A5A3-E220D8B77051}" type="datetimeFigureOut">
              <a:rPr lang="en-US" smtClean="0"/>
              <a:t>9/8/2026</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99A01736-5FBA-4C56-8655-0B838380222B}" type="slidenum">
              <a:rPr lang="en-US" smtClean="0"/>
              <a:t>‹#›</a:t>
            </a:fld>
            <a:endParaRPr lang="en-US"/>
          </a:p>
        </p:txBody>
      </p:sp>
    </p:spTree>
    <p:extLst>
      <p:ext uri="{BB962C8B-B14F-4D97-AF65-F5344CB8AC3E}">
        <p14:creationId xmlns:p14="http://schemas.microsoft.com/office/powerpoint/2010/main" val="14265052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9A01736-5FBA-4C56-8655-0B838380222B}" type="slidenum">
              <a:rPr lang="en-US" smtClean="0"/>
              <a:t>1</a:t>
            </a:fld>
            <a:endParaRPr lang="en-US"/>
          </a:p>
        </p:txBody>
      </p:sp>
    </p:spTree>
    <p:extLst>
      <p:ext uri="{BB962C8B-B14F-4D97-AF65-F5344CB8AC3E}">
        <p14:creationId xmlns:p14="http://schemas.microsoft.com/office/powerpoint/2010/main" val="9438227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9A01736-5FBA-4C56-8655-0B838380222B}" type="slidenum">
              <a:rPr lang="en-US" smtClean="0"/>
              <a:t>2</a:t>
            </a:fld>
            <a:endParaRPr lang="en-US"/>
          </a:p>
        </p:txBody>
      </p:sp>
    </p:spTree>
    <p:extLst>
      <p:ext uri="{BB962C8B-B14F-4D97-AF65-F5344CB8AC3E}">
        <p14:creationId xmlns:p14="http://schemas.microsoft.com/office/powerpoint/2010/main" val="3873060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a:p>
            <a:endParaRPr lang="en-US" dirty="0"/>
          </a:p>
        </p:txBody>
      </p:sp>
      <p:sp>
        <p:nvSpPr>
          <p:cNvPr id="4" name="Slide Number Placeholder 3"/>
          <p:cNvSpPr>
            <a:spLocks noGrp="1"/>
          </p:cNvSpPr>
          <p:nvPr>
            <p:ph type="sldNum" sz="quarter" idx="10"/>
          </p:nvPr>
        </p:nvSpPr>
        <p:spPr/>
        <p:txBody>
          <a:bodyPr/>
          <a:lstStyle/>
          <a:p>
            <a:fld id="{99A01736-5FBA-4C56-8655-0B838380222B}" type="slidenum">
              <a:rPr lang="en-US" smtClean="0"/>
              <a:t>3</a:t>
            </a:fld>
            <a:endParaRPr lang="en-US"/>
          </a:p>
        </p:txBody>
      </p:sp>
    </p:spTree>
    <p:extLst>
      <p:ext uri="{BB962C8B-B14F-4D97-AF65-F5344CB8AC3E}">
        <p14:creationId xmlns:p14="http://schemas.microsoft.com/office/powerpoint/2010/main" val="28958269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a:p>
            <a:endParaRPr lang="en-US" dirty="0"/>
          </a:p>
        </p:txBody>
      </p:sp>
      <p:sp>
        <p:nvSpPr>
          <p:cNvPr id="4" name="Slide Number Placeholder 3"/>
          <p:cNvSpPr>
            <a:spLocks noGrp="1"/>
          </p:cNvSpPr>
          <p:nvPr>
            <p:ph type="sldNum" sz="quarter" idx="5"/>
          </p:nvPr>
        </p:nvSpPr>
        <p:spPr/>
        <p:txBody>
          <a:bodyPr/>
          <a:lstStyle/>
          <a:p>
            <a:fld id="{99A01736-5FBA-4C56-8655-0B838380222B}" type="slidenum">
              <a:rPr lang="en-US" smtClean="0"/>
              <a:t>4</a:t>
            </a:fld>
            <a:endParaRPr lang="en-US"/>
          </a:p>
        </p:txBody>
      </p:sp>
    </p:spTree>
    <p:extLst>
      <p:ext uri="{BB962C8B-B14F-4D97-AF65-F5344CB8AC3E}">
        <p14:creationId xmlns:p14="http://schemas.microsoft.com/office/powerpoint/2010/main" val="2388389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a:p>
            <a:endParaRPr lang="en-US" dirty="0"/>
          </a:p>
        </p:txBody>
      </p:sp>
      <p:sp>
        <p:nvSpPr>
          <p:cNvPr id="4" name="Slide Number Placeholder 3"/>
          <p:cNvSpPr>
            <a:spLocks noGrp="1"/>
          </p:cNvSpPr>
          <p:nvPr>
            <p:ph type="sldNum" sz="quarter" idx="5"/>
          </p:nvPr>
        </p:nvSpPr>
        <p:spPr/>
        <p:txBody>
          <a:bodyPr/>
          <a:lstStyle/>
          <a:p>
            <a:fld id="{99A01736-5FBA-4C56-8655-0B838380222B}" type="slidenum">
              <a:rPr lang="en-US" smtClean="0"/>
              <a:t>5</a:t>
            </a:fld>
            <a:endParaRPr lang="en-US"/>
          </a:p>
        </p:txBody>
      </p:sp>
    </p:spTree>
    <p:extLst>
      <p:ext uri="{BB962C8B-B14F-4D97-AF65-F5344CB8AC3E}">
        <p14:creationId xmlns:p14="http://schemas.microsoft.com/office/powerpoint/2010/main" val="11112853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a:p>
            <a:endParaRPr lang="en-US" dirty="0"/>
          </a:p>
        </p:txBody>
      </p:sp>
      <p:sp>
        <p:nvSpPr>
          <p:cNvPr id="4" name="Slide Number Placeholder 3"/>
          <p:cNvSpPr>
            <a:spLocks noGrp="1"/>
          </p:cNvSpPr>
          <p:nvPr>
            <p:ph type="sldNum" sz="quarter" idx="5"/>
          </p:nvPr>
        </p:nvSpPr>
        <p:spPr/>
        <p:txBody>
          <a:bodyPr/>
          <a:lstStyle/>
          <a:p>
            <a:fld id="{99A01736-5FBA-4C56-8655-0B838380222B}" type="slidenum">
              <a:rPr lang="en-US" smtClean="0"/>
              <a:t>6</a:t>
            </a:fld>
            <a:endParaRPr lang="en-US"/>
          </a:p>
        </p:txBody>
      </p:sp>
    </p:spTree>
    <p:extLst>
      <p:ext uri="{BB962C8B-B14F-4D97-AF65-F5344CB8AC3E}">
        <p14:creationId xmlns:p14="http://schemas.microsoft.com/office/powerpoint/2010/main" val="30198387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9A01736-5FBA-4C56-8655-0B838380222B}" type="slidenum">
              <a:rPr lang="en-US" smtClean="0"/>
              <a:t>7</a:t>
            </a:fld>
            <a:endParaRPr lang="en-US"/>
          </a:p>
        </p:txBody>
      </p:sp>
    </p:spTree>
    <p:extLst>
      <p:ext uri="{BB962C8B-B14F-4D97-AF65-F5344CB8AC3E}">
        <p14:creationId xmlns:p14="http://schemas.microsoft.com/office/powerpoint/2010/main" val="24311751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a:p>
            <a:endParaRPr lang="en-US" dirty="0"/>
          </a:p>
        </p:txBody>
      </p:sp>
      <p:sp>
        <p:nvSpPr>
          <p:cNvPr id="4" name="Slide Number Placeholder 3"/>
          <p:cNvSpPr>
            <a:spLocks noGrp="1"/>
          </p:cNvSpPr>
          <p:nvPr>
            <p:ph type="sldNum" sz="quarter" idx="5"/>
          </p:nvPr>
        </p:nvSpPr>
        <p:spPr/>
        <p:txBody>
          <a:bodyPr/>
          <a:lstStyle/>
          <a:p>
            <a:fld id="{99A01736-5FBA-4C56-8655-0B838380222B}" type="slidenum">
              <a:rPr lang="en-US" smtClean="0"/>
              <a:t>8</a:t>
            </a:fld>
            <a:endParaRPr lang="en-US"/>
          </a:p>
        </p:txBody>
      </p:sp>
    </p:spTree>
    <p:extLst>
      <p:ext uri="{BB962C8B-B14F-4D97-AF65-F5344CB8AC3E}">
        <p14:creationId xmlns:p14="http://schemas.microsoft.com/office/powerpoint/2010/main" val="7877973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10"/>
          </p:nvPr>
        </p:nvSpPr>
        <p:spPr/>
        <p:txBody>
          <a:bodyPr/>
          <a:lstStyle/>
          <a:p>
            <a:fld id="{99A01736-5FBA-4C56-8655-0B838380222B}" type="slidenum">
              <a:rPr lang="en-US" smtClean="0"/>
              <a:t>9</a:t>
            </a:fld>
            <a:endParaRPr lang="en-US"/>
          </a:p>
        </p:txBody>
      </p:sp>
    </p:spTree>
    <p:extLst>
      <p:ext uri="{BB962C8B-B14F-4D97-AF65-F5344CB8AC3E}">
        <p14:creationId xmlns:p14="http://schemas.microsoft.com/office/powerpoint/2010/main" val="22880875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a:p>
            <a:endParaRPr lang="en-US" dirty="0"/>
          </a:p>
        </p:txBody>
      </p:sp>
      <p:sp>
        <p:nvSpPr>
          <p:cNvPr id="4" name="Slide Number Placeholder 3"/>
          <p:cNvSpPr>
            <a:spLocks noGrp="1"/>
          </p:cNvSpPr>
          <p:nvPr>
            <p:ph type="sldNum" sz="quarter" idx="10"/>
          </p:nvPr>
        </p:nvSpPr>
        <p:spPr/>
        <p:txBody>
          <a:bodyPr/>
          <a:lstStyle/>
          <a:p>
            <a:fld id="{99A01736-5FBA-4C56-8655-0B838380222B}" type="slidenum">
              <a:rPr lang="en-US" smtClean="0"/>
              <a:t>10</a:t>
            </a:fld>
            <a:endParaRPr lang="en-US"/>
          </a:p>
        </p:txBody>
      </p:sp>
    </p:spTree>
    <p:extLst>
      <p:ext uri="{BB962C8B-B14F-4D97-AF65-F5344CB8AC3E}">
        <p14:creationId xmlns:p14="http://schemas.microsoft.com/office/powerpoint/2010/main" val="16131066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a:p>
            <a:endParaRPr lang="en-US" dirty="0"/>
          </a:p>
        </p:txBody>
      </p:sp>
      <p:sp>
        <p:nvSpPr>
          <p:cNvPr id="4" name="Slide Number Placeholder 3"/>
          <p:cNvSpPr>
            <a:spLocks noGrp="1"/>
          </p:cNvSpPr>
          <p:nvPr>
            <p:ph type="sldNum" sz="quarter" idx="5"/>
          </p:nvPr>
        </p:nvSpPr>
        <p:spPr/>
        <p:txBody>
          <a:bodyPr/>
          <a:lstStyle/>
          <a:p>
            <a:fld id="{99A01736-5FBA-4C56-8655-0B838380222B}" type="slidenum">
              <a:rPr lang="en-US" smtClean="0"/>
              <a:t>11</a:t>
            </a:fld>
            <a:endParaRPr lang="en-US"/>
          </a:p>
        </p:txBody>
      </p:sp>
    </p:spTree>
    <p:extLst>
      <p:ext uri="{BB962C8B-B14F-4D97-AF65-F5344CB8AC3E}">
        <p14:creationId xmlns:p14="http://schemas.microsoft.com/office/powerpoint/2010/main" val="14980517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0BCCDD-D36D-7236-34D9-5A9F074039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FA9B7D2-85F5-E870-1D13-4DFE63B0B43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CDE2B12-D164-CF34-6A23-BE10A6A9BE0A}"/>
              </a:ext>
            </a:extLst>
          </p:cNvPr>
          <p:cNvSpPr>
            <a:spLocks noGrp="1"/>
          </p:cNvSpPr>
          <p:nvPr>
            <p:ph type="body" idx="1"/>
          </p:nvPr>
        </p:nvSpPr>
        <p:spPr/>
        <p:txBody>
          <a:bodyPr/>
          <a:lstStyle/>
          <a:p>
            <a:pPr defTabSz="931774">
              <a:defRPr/>
            </a:pPr>
            <a:endParaRPr lang="en-US" dirty="0"/>
          </a:p>
          <a:p>
            <a:endParaRPr lang="en-US" dirty="0"/>
          </a:p>
        </p:txBody>
      </p:sp>
      <p:sp>
        <p:nvSpPr>
          <p:cNvPr id="4" name="Slide Number Placeholder 3">
            <a:extLst>
              <a:ext uri="{FF2B5EF4-FFF2-40B4-BE49-F238E27FC236}">
                <a16:creationId xmlns:a16="http://schemas.microsoft.com/office/drawing/2014/main" id="{D00480A7-61AB-382A-E33F-55FE7E22CF31}"/>
              </a:ext>
            </a:extLst>
          </p:cNvPr>
          <p:cNvSpPr>
            <a:spLocks noGrp="1"/>
          </p:cNvSpPr>
          <p:nvPr>
            <p:ph type="sldNum" sz="quarter" idx="5"/>
          </p:nvPr>
        </p:nvSpPr>
        <p:spPr/>
        <p:txBody>
          <a:bodyPr/>
          <a:lstStyle/>
          <a:p>
            <a:fld id="{99A01736-5FBA-4C56-8655-0B838380222B}" type="slidenum">
              <a:rPr lang="en-US" smtClean="0"/>
              <a:t>12</a:t>
            </a:fld>
            <a:endParaRPr lang="en-US"/>
          </a:p>
        </p:txBody>
      </p:sp>
    </p:spTree>
    <p:extLst>
      <p:ext uri="{BB962C8B-B14F-4D97-AF65-F5344CB8AC3E}">
        <p14:creationId xmlns:p14="http://schemas.microsoft.com/office/powerpoint/2010/main" val="17924107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12289C-EFD3-6D24-F6C3-04904C2E96F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B5EDBF5-77BC-85AC-87F1-F00B3517F35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5EA0D88-C900-C051-3F78-3F82967FE123}"/>
              </a:ext>
            </a:extLst>
          </p:cNvPr>
          <p:cNvSpPr>
            <a:spLocks noGrp="1"/>
          </p:cNvSpPr>
          <p:nvPr>
            <p:ph type="body" idx="1"/>
          </p:nvPr>
        </p:nvSpPr>
        <p:spPr/>
        <p:txBody>
          <a:bodyPr/>
          <a:lstStyle/>
          <a:p>
            <a:pPr defTabSz="931774">
              <a:defRPr/>
            </a:pPr>
            <a:endParaRPr lang="en-US" dirty="0"/>
          </a:p>
          <a:p>
            <a:endParaRPr lang="en-US" dirty="0"/>
          </a:p>
        </p:txBody>
      </p:sp>
      <p:sp>
        <p:nvSpPr>
          <p:cNvPr id="4" name="Slide Number Placeholder 3">
            <a:extLst>
              <a:ext uri="{FF2B5EF4-FFF2-40B4-BE49-F238E27FC236}">
                <a16:creationId xmlns:a16="http://schemas.microsoft.com/office/drawing/2014/main" id="{D8D6C3E0-1BB9-CA9C-7B30-856E399B7CE6}"/>
              </a:ext>
            </a:extLst>
          </p:cNvPr>
          <p:cNvSpPr>
            <a:spLocks noGrp="1"/>
          </p:cNvSpPr>
          <p:nvPr>
            <p:ph type="sldNum" sz="quarter" idx="5"/>
          </p:nvPr>
        </p:nvSpPr>
        <p:spPr/>
        <p:txBody>
          <a:bodyPr/>
          <a:lstStyle/>
          <a:p>
            <a:fld id="{99A01736-5FBA-4C56-8655-0B838380222B}" type="slidenum">
              <a:rPr lang="en-US" smtClean="0"/>
              <a:t>13</a:t>
            </a:fld>
            <a:endParaRPr lang="en-US"/>
          </a:p>
        </p:txBody>
      </p:sp>
    </p:spTree>
    <p:extLst>
      <p:ext uri="{BB962C8B-B14F-4D97-AF65-F5344CB8AC3E}">
        <p14:creationId xmlns:p14="http://schemas.microsoft.com/office/powerpoint/2010/main" val="12960303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14E6D2-BC69-DF22-0754-35D884F26AB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EE22D33-1539-9C75-0FBC-D033642010C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F147BDE-49D0-CD18-3F22-73B72E7F5CD0}"/>
              </a:ext>
            </a:extLst>
          </p:cNvPr>
          <p:cNvSpPr>
            <a:spLocks noGrp="1"/>
          </p:cNvSpPr>
          <p:nvPr>
            <p:ph type="body" idx="1"/>
          </p:nvPr>
        </p:nvSpPr>
        <p:spPr/>
        <p:txBody>
          <a:bodyPr/>
          <a:lstStyle/>
          <a:p>
            <a:pPr defTabSz="931774">
              <a:defRPr/>
            </a:pPr>
            <a:endParaRPr lang="en-US" dirty="0"/>
          </a:p>
          <a:p>
            <a:endParaRPr lang="en-US" dirty="0"/>
          </a:p>
        </p:txBody>
      </p:sp>
      <p:sp>
        <p:nvSpPr>
          <p:cNvPr id="4" name="Slide Number Placeholder 3">
            <a:extLst>
              <a:ext uri="{FF2B5EF4-FFF2-40B4-BE49-F238E27FC236}">
                <a16:creationId xmlns:a16="http://schemas.microsoft.com/office/drawing/2014/main" id="{6FBDDAD6-878D-6EE9-6D6E-D73DF5CC2C58}"/>
              </a:ext>
            </a:extLst>
          </p:cNvPr>
          <p:cNvSpPr>
            <a:spLocks noGrp="1"/>
          </p:cNvSpPr>
          <p:nvPr>
            <p:ph type="sldNum" sz="quarter" idx="5"/>
          </p:nvPr>
        </p:nvSpPr>
        <p:spPr/>
        <p:txBody>
          <a:bodyPr/>
          <a:lstStyle/>
          <a:p>
            <a:fld id="{99A01736-5FBA-4C56-8655-0B838380222B}" type="slidenum">
              <a:rPr lang="en-US" smtClean="0"/>
              <a:t>14</a:t>
            </a:fld>
            <a:endParaRPr lang="en-US"/>
          </a:p>
        </p:txBody>
      </p:sp>
    </p:spTree>
    <p:extLst>
      <p:ext uri="{BB962C8B-B14F-4D97-AF65-F5344CB8AC3E}">
        <p14:creationId xmlns:p14="http://schemas.microsoft.com/office/powerpoint/2010/main" val="54796036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AF19E2-F105-F732-A36B-FC1C9000DC7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E005A7E-8F5C-ED8C-419E-BBE2F80B253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2BF961A-0D8E-0EDF-D9C4-86BB8400C831}"/>
              </a:ext>
            </a:extLst>
          </p:cNvPr>
          <p:cNvSpPr>
            <a:spLocks noGrp="1"/>
          </p:cNvSpPr>
          <p:nvPr>
            <p:ph type="body" idx="1"/>
          </p:nvPr>
        </p:nvSpPr>
        <p:spPr/>
        <p:txBody>
          <a:bodyPr/>
          <a:lstStyle/>
          <a:p>
            <a:pPr defTabSz="931774">
              <a:defRPr/>
            </a:pPr>
            <a:endParaRPr lang="en-US" dirty="0"/>
          </a:p>
          <a:p>
            <a:endParaRPr lang="en-US" dirty="0"/>
          </a:p>
        </p:txBody>
      </p:sp>
      <p:sp>
        <p:nvSpPr>
          <p:cNvPr id="4" name="Slide Number Placeholder 3">
            <a:extLst>
              <a:ext uri="{FF2B5EF4-FFF2-40B4-BE49-F238E27FC236}">
                <a16:creationId xmlns:a16="http://schemas.microsoft.com/office/drawing/2014/main" id="{23FC7478-A7CF-3E09-F33E-6461CA6D8D8B}"/>
              </a:ext>
            </a:extLst>
          </p:cNvPr>
          <p:cNvSpPr>
            <a:spLocks noGrp="1"/>
          </p:cNvSpPr>
          <p:nvPr>
            <p:ph type="sldNum" sz="quarter" idx="5"/>
          </p:nvPr>
        </p:nvSpPr>
        <p:spPr/>
        <p:txBody>
          <a:bodyPr/>
          <a:lstStyle/>
          <a:p>
            <a:fld id="{99A01736-5FBA-4C56-8655-0B838380222B}" type="slidenum">
              <a:rPr lang="en-US" smtClean="0"/>
              <a:t>15</a:t>
            </a:fld>
            <a:endParaRPr lang="en-US"/>
          </a:p>
        </p:txBody>
      </p:sp>
    </p:spTree>
    <p:extLst>
      <p:ext uri="{BB962C8B-B14F-4D97-AF65-F5344CB8AC3E}">
        <p14:creationId xmlns:p14="http://schemas.microsoft.com/office/powerpoint/2010/main" val="18883758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5"/>
          </p:nvPr>
        </p:nvSpPr>
        <p:spPr/>
        <p:txBody>
          <a:bodyPr/>
          <a:lstStyle/>
          <a:p>
            <a:fld id="{99A01736-5FBA-4C56-8655-0B838380222B}" type="slidenum">
              <a:rPr lang="en-US" smtClean="0"/>
              <a:t>16</a:t>
            </a:fld>
            <a:endParaRPr lang="en-US"/>
          </a:p>
        </p:txBody>
      </p:sp>
    </p:spTree>
    <p:extLst>
      <p:ext uri="{BB962C8B-B14F-4D97-AF65-F5344CB8AC3E}">
        <p14:creationId xmlns:p14="http://schemas.microsoft.com/office/powerpoint/2010/main" val="305553462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a:p>
            <a:endParaRPr lang="en-US" dirty="0"/>
          </a:p>
        </p:txBody>
      </p:sp>
      <p:sp>
        <p:nvSpPr>
          <p:cNvPr id="4" name="Slide Number Placeholder 3"/>
          <p:cNvSpPr>
            <a:spLocks noGrp="1"/>
          </p:cNvSpPr>
          <p:nvPr>
            <p:ph type="sldNum" sz="quarter" idx="10"/>
          </p:nvPr>
        </p:nvSpPr>
        <p:spPr/>
        <p:txBody>
          <a:bodyPr/>
          <a:lstStyle/>
          <a:p>
            <a:fld id="{99A01736-5FBA-4C56-8655-0B838380222B}" type="slidenum">
              <a:rPr lang="en-US" smtClean="0"/>
              <a:t>17</a:t>
            </a:fld>
            <a:endParaRPr lang="en-US"/>
          </a:p>
        </p:txBody>
      </p:sp>
    </p:spTree>
    <p:extLst>
      <p:ext uri="{BB962C8B-B14F-4D97-AF65-F5344CB8AC3E}">
        <p14:creationId xmlns:p14="http://schemas.microsoft.com/office/powerpoint/2010/main" val="327756061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a:p>
            <a:endParaRPr lang="en-US" dirty="0"/>
          </a:p>
        </p:txBody>
      </p:sp>
      <p:sp>
        <p:nvSpPr>
          <p:cNvPr id="4" name="Slide Number Placeholder 3"/>
          <p:cNvSpPr>
            <a:spLocks noGrp="1"/>
          </p:cNvSpPr>
          <p:nvPr>
            <p:ph type="sldNum" sz="quarter" idx="10"/>
          </p:nvPr>
        </p:nvSpPr>
        <p:spPr/>
        <p:txBody>
          <a:bodyPr/>
          <a:lstStyle/>
          <a:p>
            <a:fld id="{99A01736-5FBA-4C56-8655-0B838380222B}" type="slidenum">
              <a:rPr lang="en-US" smtClean="0"/>
              <a:t>18</a:t>
            </a:fld>
            <a:endParaRPr lang="en-US"/>
          </a:p>
        </p:txBody>
      </p:sp>
    </p:spTree>
    <p:extLst>
      <p:ext uri="{BB962C8B-B14F-4D97-AF65-F5344CB8AC3E}">
        <p14:creationId xmlns:p14="http://schemas.microsoft.com/office/powerpoint/2010/main" val="366022308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a:p>
            <a:endParaRPr lang="en-US" dirty="0"/>
          </a:p>
        </p:txBody>
      </p:sp>
      <p:sp>
        <p:nvSpPr>
          <p:cNvPr id="4" name="Slide Number Placeholder 3"/>
          <p:cNvSpPr>
            <a:spLocks noGrp="1"/>
          </p:cNvSpPr>
          <p:nvPr>
            <p:ph type="sldNum" sz="quarter" idx="5"/>
          </p:nvPr>
        </p:nvSpPr>
        <p:spPr/>
        <p:txBody>
          <a:bodyPr/>
          <a:lstStyle/>
          <a:p>
            <a:fld id="{99A01736-5FBA-4C56-8655-0B838380222B}" type="slidenum">
              <a:rPr lang="en-US" smtClean="0"/>
              <a:t>19</a:t>
            </a:fld>
            <a:endParaRPr lang="en-US"/>
          </a:p>
        </p:txBody>
      </p:sp>
    </p:spTree>
    <p:extLst>
      <p:ext uri="{BB962C8B-B14F-4D97-AF65-F5344CB8AC3E}">
        <p14:creationId xmlns:p14="http://schemas.microsoft.com/office/powerpoint/2010/main" val="338474560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5"/>
          </p:nvPr>
        </p:nvSpPr>
        <p:spPr/>
        <p:txBody>
          <a:bodyPr/>
          <a:lstStyle/>
          <a:p>
            <a:fld id="{99A01736-5FBA-4C56-8655-0B838380222B}" type="slidenum">
              <a:rPr lang="en-US" smtClean="0"/>
              <a:t>20</a:t>
            </a:fld>
            <a:endParaRPr lang="en-US"/>
          </a:p>
        </p:txBody>
      </p:sp>
    </p:spTree>
    <p:extLst>
      <p:ext uri="{BB962C8B-B14F-4D97-AF65-F5344CB8AC3E}">
        <p14:creationId xmlns:p14="http://schemas.microsoft.com/office/powerpoint/2010/main" val="172728662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a:p>
            <a:endParaRPr lang="en-US" dirty="0"/>
          </a:p>
        </p:txBody>
      </p:sp>
      <p:sp>
        <p:nvSpPr>
          <p:cNvPr id="4" name="Slide Number Placeholder 3"/>
          <p:cNvSpPr>
            <a:spLocks noGrp="1"/>
          </p:cNvSpPr>
          <p:nvPr>
            <p:ph type="sldNum" sz="quarter" idx="5"/>
          </p:nvPr>
        </p:nvSpPr>
        <p:spPr/>
        <p:txBody>
          <a:bodyPr/>
          <a:lstStyle/>
          <a:p>
            <a:fld id="{99A01736-5FBA-4C56-8655-0B838380222B}" type="slidenum">
              <a:rPr lang="en-US" smtClean="0"/>
              <a:t>21</a:t>
            </a:fld>
            <a:endParaRPr lang="en-US"/>
          </a:p>
        </p:txBody>
      </p:sp>
    </p:spTree>
    <p:extLst>
      <p:ext uri="{BB962C8B-B14F-4D97-AF65-F5344CB8AC3E}">
        <p14:creationId xmlns:p14="http://schemas.microsoft.com/office/powerpoint/2010/main" val="244145695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9A01736-5FBA-4C56-8655-0B838380222B}" type="slidenum">
              <a:rPr lang="en-US" smtClean="0"/>
              <a:t>22</a:t>
            </a:fld>
            <a:endParaRPr lang="en-US"/>
          </a:p>
        </p:txBody>
      </p:sp>
    </p:spTree>
    <p:extLst>
      <p:ext uri="{BB962C8B-B14F-4D97-AF65-F5344CB8AC3E}">
        <p14:creationId xmlns:p14="http://schemas.microsoft.com/office/powerpoint/2010/main" val="128649138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a:p>
            <a:endParaRPr lang="en-US" dirty="0"/>
          </a:p>
        </p:txBody>
      </p:sp>
      <p:sp>
        <p:nvSpPr>
          <p:cNvPr id="4" name="Slide Number Placeholder 3"/>
          <p:cNvSpPr>
            <a:spLocks noGrp="1"/>
          </p:cNvSpPr>
          <p:nvPr>
            <p:ph type="sldNum" sz="quarter" idx="5"/>
          </p:nvPr>
        </p:nvSpPr>
        <p:spPr/>
        <p:txBody>
          <a:bodyPr/>
          <a:lstStyle/>
          <a:p>
            <a:fld id="{99A01736-5FBA-4C56-8655-0B838380222B}" type="slidenum">
              <a:rPr lang="en-US" smtClean="0"/>
              <a:t>23</a:t>
            </a:fld>
            <a:endParaRPr lang="en-US"/>
          </a:p>
        </p:txBody>
      </p:sp>
    </p:spTree>
    <p:extLst>
      <p:ext uri="{BB962C8B-B14F-4D97-AF65-F5344CB8AC3E}">
        <p14:creationId xmlns:p14="http://schemas.microsoft.com/office/powerpoint/2010/main" val="85220365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a:p>
            <a:endParaRPr lang="en-US" dirty="0"/>
          </a:p>
        </p:txBody>
      </p:sp>
      <p:sp>
        <p:nvSpPr>
          <p:cNvPr id="4" name="Slide Number Placeholder 3"/>
          <p:cNvSpPr>
            <a:spLocks noGrp="1"/>
          </p:cNvSpPr>
          <p:nvPr>
            <p:ph type="sldNum" sz="quarter" idx="5"/>
          </p:nvPr>
        </p:nvSpPr>
        <p:spPr/>
        <p:txBody>
          <a:bodyPr/>
          <a:lstStyle/>
          <a:p>
            <a:fld id="{99A01736-5FBA-4C56-8655-0B838380222B}" type="slidenum">
              <a:rPr lang="en-US" smtClean="0"/>
              <a:t>24</a:t>
            </a:fld>
            <a:endParaRPr lang="en-US"/>
          </a:p>
        </p:txBody>
      </p:sp>
    </p:spTree>
    <p:extLst>
      <p:ext uri="{BB962C8B-B14F-4D97-AF65-F5344CB8AC3E}">
        <p14:creationId xmlns:p14="http://schemas.microsoft.com/office/powerpoint/2010/main" val="65456623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a:p>
            <a:endParaRPr lang="en-US" dirty="0"/>
          </a:p>
        </p:txBody>
      </p:sp>
      <p:sp>
        <p:nvSpPr>
          <p:cNvPr id="4" name="Slide Number Placeholder 3"/>
          <p:cNvSpPr>
            <a:spLocks noGrp="1"/>
          </p:cNvSpPr>
          <p:nvPr>
            <p:ph type="sldNum" sz="quarter" idx="10"/>
          </p:nvPr>
        </p:nvSpPr>
        <p:spPr/>
        <p:txBody>
          <a:bodyPr/>
          <a:lstStyle/>
          <a:p>
            <a:fld id="{99A01736-5FBA-4C56-8655-0B838380222B}" type="slidenum">
              <a:rPr lang="en-US" smtClean="0"/>
              <a:t>25</a:t>
            </a:fld>
            <a:endParaRPr lang="en-US"/>
          </a:p>
        </p:txBody>
      </p:sp>
    </p:spTree>
    <p:extLst>
      <p:ext uri="{BB962C8B-B14F-4D97-AF65-F5344CB8AC3E}">
        <p14:creationId xmlns:p14="http://schemas.microsoft.com/office/powerpoint/2010/main" val="427894440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DD7FD0-2863-1B68-49C2-521ADA24153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99A11C4-425B-F263-A3CE-3ADB36D1DA9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CBFA2FE-55E6-58CD-1764-EF5EFF06660F}"/>
              </a:ext>
            </a:extLst>
          </p:cNvPr>
          <p:cNvSpPr>
            <a:spLocks noGrp="1"/>
          </p:cNvSpPr>
          <p:nvPr>
            <p:ph type="body" idx="1"/>
          </p:nvPr>
        </p:nvSpPr>
        <p:spPr/>
        <p:txBody>
          <a:bodyPr/>
          <a:lstStyle/>
          <a:p>
            <a:pPr defTabSz="931774">
              <a:defRPr/>
            </a:pPr>
            <a:endParaRPr lang="en-US" dirty="0"/>
          </a:p>
          <a:p>
            <a:endParaRPr lang="en-US" dirty="0"/>
          </a:p>
        </p:txBody>
      </p:sp>
      <p:sp>
        <p:nvSpPr>
          <p:cNvPr id="4" name="Slide Number Placeholder 3">
            <a:extLst>
              <a:ext uri="{FF2B5EF4-FFF2-40B4-BE49-F238E27FC236}">
                <a16:creationId xmlns:a16="http://schemas.microsoft.com/office/drawing/2014/main" id="{63476863-0F4D-301A-5E0A-89D6302B0D0C}"/>
              </a:ext>
            </a:extLst>
          </p:cNvPr>
          <p:cNvSpPr>
            <a:spLocks noGrp="1"/>
          </p:cNvSpPr>
          <p:nvPr>
            <p:ph type="sldNum" sz="quarter" idx="5"/>
          </p:nvPr>
        </p:nvSpPr>
        <p:spPr/>
        <p:txBody>
          <a:bodyPr/>
          <a:lstStyle/>
          <a:p>
            <a:fld id="{99A01736-5FBA-4C56-8655-0B838380222B}" type="slidenum">
              <a:rPr lang="en-US" smtClean="0"/>
              <a:t>26</a:t>
            </a:fld>
            <a:endParaRPr lang="en-US"/>
          </a:p>
        </p:txBody>
      </p:sp>
    </p:spTree>
    <p:extLst>
      <p:ext uri="{BB962C8B-B14F-4D97-AF65-F5344CB8AC3E}">
        <p14:creationId xmlns:p14="http://schemas.microsoft.com/office/powerpoint/2010/main" val="6710978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a:p>
            <a:endParaRPr lang="en-US" dirty="0"/>
          </a:p>
        </p:txBody>
      </p:sp>
      <p:sp>
        <p:nvSpPr>
          <p:cNvPr id="4" name="Slide Number Placeholder 3"/>
          <p:cNvSpPr>
            <a:spLocks noGrp="1"/>
          </p:cNvSpPr>
          <p:nvPr>
            <p:ph type="sldNum" sz="quarter" idx="5"/>
          </p:nvPr>
        </p:nvSpPr>
        <p:spPr/>
        <p:txBody>
          <a:bodyPr/>
          <a:lstStyle/>
          <a:p>
            <a:fld id="{99A01736-5FBA-4C56-8655-0B838380222B}" type="slidenum">
              <a:rPr lang="en-US" smtClean="0"/>
              <a:t>27</a:t>
            </a:fld>
            <a:endParaRPr lang="en-US"/>
          </a:p>
        </p:txBody>
      </p:sp>
    </p:spTree>
    <p:extLst>
      <p:ext uri="{BB962C8B-B14F-4D97-AF65-F5344CB8AC3E}">
        <p14:creationId xmlns:p14="http://schemas.microsoft.com/office/powerpoint/2010/main" val="181842537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D889F6-2D90-B972-1EB3-C5B13616C8D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6A64563-D273-EF27-4557-14707B0D2A4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1566C20-1447-3EAA-3671-E6707D84A2BB}"/>
              </a:ext>
            </a:extLst>
          </p:cNvPr>
          <p:cNvSpPr>
            <a:spLocks noGrp="1"/>
          </p:cNvSpPr>
          <p:nvPr>
            <p:ph type="body" idx="1"/>
          </p:nvPr>
        </p:nvSpPr>
        <p:spPr/>
        <p:txBody>
          <a:bodyPr/>
          <a:lstStyle/>
          <a:p>
            <a:pPr defTabSz="931774">
              <a:defRPr/>
            </a:pPr>
            <a:endParaRPr lang="en-US" dirty="0"/>
          </a:p>
          <a:p>
            <a:endParaRPr lang="en-US" dirty="0"/>
          </a:p>
        </p:txBody>
      </p:sp>
      <p:sp>
        <p:nvSpPr>
          <p:cNvPr id="4" name="Slide Number Placeholder 3">
            <a:extLst>
              <a:ext uri="{FF2B5EF4-FFF2-40B4-BE49-F238E27FC236}">
                <a16:creationId xmlns:a16="http://schemas.microsoft.com/office/drawing/2014/main" id="{9232B863-6408-5644-E3E3-75E47D8620CC}"/>
              </a:ext>
            </a:extLst>
          </p:cNvPr>
          <p:cNvSpPr>
            <a:spLocks noGrp="1"/>
          </p:cNvSpPr>
          <p:nvPr>
            <p:ph type="sldNum" sz="quarter" idx="5"/>
          </p:nvPr>
        </p:nvSpPr>
        <p:spPr/>
        <p:txBody>
          <a:bodyPr/>
          <a:lstStyle/>
          <a:p>
            <a:fld id="{99A01736-5FBA-4C56-8655-0B838380222B}" type="slidenum">
              <a:rPr lang="en-US" smtClean="0"/>
              <a:t>28</a:t>
            </a:fld>
            <a:endParaRPr lang="en-US"/>
          </a:p>
        </p:txBody>
      </p:sp>
    </p:spTree>
    <p:extLst>
      <p:ext uri="{BB962C8B-B14F-4D97-AF65-F5344CB8AC3E}">
        <p14:creationId xmlns:p14="http://schemas.microsoft.com/office/powerpoint/2010/main" val="410763782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0D7D4B-F36B-25CB-F015-80C2A99FFED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829CC44-B05A-54A1-3911-A727FDA09C4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203FE1B-7088-9E25-9C9E-46A3774F4CDD}"/>
              </a:ext>
            </a:extLst>
          </p:cNvPr>
          <p:cNvSpPr>
            <a:spLocks noGrp="1"/>
          </p:cNvSpPr>
          <p:nvPr>
            <p:ph type="body" idx="1"/>
          </p:nvPr>
        </p:nvSpPr>
        <p:spPr/>
        <p:txBody>
          <a:bodyPr/>
          <a:lstStyle/>
          <a:p>
            <a:pPr defTabSz="931774">
              <a:defRPr/>
            </a:pPr>
            <a:endParaRPr lang="en-US" dirty="0"/>
          </a:p>
          <a:p>
            <a:endParaRPr lang="en-US" dirty="0"/>
          </a:p>
        </p:txBody>
      </p:sp>
      <p:sp>
        <p:nvSpPr>
          <p:cNvPr id="4" name="Slide Number Placeholder 3">
            <a:extLst>
              <a:ext uri="{FF2B5EF4-FFF2-40B4-BE49-F238E27FC236}">
                <a16:creationId xmlns:a16="http://schemas.microsoft.com/office/drawing/2014/main" id="{4D029387-0FE2-EDB4-4D1F-65CE95C09A8F}"/>
              </a:ext>
            </a:extLst>
          </p:cNvPr>
          <p:cNvSpPr>
            <a:spLocks noGrp="1"/>
          </p:cNvSpPr>
          <p:nvPr>
            <p:ph type="sldNum" sz="quarter" idx="5"/>
          </p:nvPr>
        </p:nvSpPr>
        <p:spPr/>
        <p:txBody>
          <a:bodyPr/>
          <a:lstStyle/>
          <a:p>
            <a:fld id="{99A01736-5FBA-4C56-8655-0B838380222B}" type="slidenum">
              <a:rPr lang="en-US" smtClean="0"/>
              <a:t>29</a:t>
            </a:fld>
            <a:endParaRPr lang="en-US"/>
          </a:p>
        </p:txBody>
      </p:sp>
    </p:spTree>
    <p:extLst>
      <p:ext uri="{BB962C8B-B14F-4D97-AF65-F5344CB8AC3E}">
        <p14:creationId xmlns:p14="http://schemas.microsoft.com/office/powerpoint/2010/main" val="34980090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9A01736-5FBA-4C56-8655-0B838380222B}" type="slidenum">
              <a:rPr lang="en-US" smtClean="0"/>
              <a:t>30</a:t>
            </a:fld>
            <a:endParaRPr lang="en-US"/>
          </a:p>
        </p:txBody>
      </p:sp>
    </p:spTree>
    <p:extLst>
      <p:ext uri="{BB962C8B-B14F-4D97-AF65-F5344CB8AC3E}">
        <p14:creationId xmlns:p14="http://schemas.microsoft.com/office/powerpoint/2010/main" val="71502742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AC981F-A789-9D64-1E86-5703232A610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CE436EA-2A59-7278-ACBB-D18A061D534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3F5E549-8D0C-549B-6749-35848C2FFBC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696775C-FBF5-4A40-65F6-166D5B08ED3F}"/>
              </a:ext>
            </a:extLst>
          </p:cNvPr>
          <p:cNvSpPr>
            <a:spLocks noGrp="1"/>
          </p:cNvSpPr>
          <p:nvPr>
            <p:ph type="sldNum" sz="quarter" idx="5"/>
          </p:nvPr>
        </p:nvSpPr>
        <p:spPr/>
        <p:txBody>
          <a:bodyPr/>
          <a:lstStyle/>
          <a:p>
            <a:fld id="{99A01736-5FBA-4C56-8655-0B838380222B}" type="slidenum">
              <a:rPr lang="en-US" smtClean="0"/>
              <a:t>31</a:t>
            </a:fld>
            <a:endParaRPr lang="en-US"/>
          </a:p>
        </p:txBody>
      </p:sp>
    </p:spTree>
    <p:extLst>
      <p:ext uri="{BB962C8B-B14F-4D97-AF65-F5344CB8AC3E}">
        <p14:creationId xmlns:p14="http://schemas.microsoft.com/office/powerpoint/2010/main" val="15929088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07B533-7371-CD06-0E42-41202453C52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96441FB-3F7F-32A1-A684-AB443D5BA24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C076CFF-F7B0-8E71-881B-82ABDB46B20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2EE3758-8F80-40BE-5F9B-C3F673943476}"/>
              </a:ext>
            </a:extLst>
          </p:cNvPr>
          <p:cNvSpPr>
            <a:spLocks noGrp="1"/>
          </p:cNvSpPr>
          <p:nvPr>
            <p:ph type="sldNum" sz="quarter" idx="5"/>
          </p:nvPr>
        </p:nvSpPr>
        <p:spPr/>
        <p:txBody>
          <a:bodyPr/>
          <a:lstStyle/>
          <a:p>
            <a:fld id="{99A01736-5FBA-4C56-8655-0B838380222B}" type="slidenum">
              <a:rPr lang="en-US" smtClean="0"/>
              <a:t>32</a:t>
            </a:fld>
            <a:endParaRPr lang="en-US"/>
          </a:p>
        </p:txBody>
      </p:sp>
    </p:spTree>
    <p:extLst>
      <p:ext uri="{BB962C8B-B14F-4D97-AF65-F5344CB8AC3E}">
        <p14:creationId xmlns:p14="http://schemas.microsoft.com/office/powerpoint/2010/main" val="284428356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90FDBC-7C34-79DF-2DD8-3D21C26DC5C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52C68D6-4FE8-B13B-5E39-46BEFCAD552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EFA4A06-6BBE-B926-1F2E-ECAF8F2BA21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A97C108-4F9A-675F-BFA4-074F9EC23638}"/>
              </a:ext>
            </a:extLst>
          </p:cNvPr>
          <p:cNvSpPr>
            <a:spLocks noGrp="1"/>
          </p:cNvSpPr>
          <p:nvPr>
            <p:ph type="sldNum" sz="quarter" idx="5"/>
          </p:nvPr>
        </p:nvSpPr>
        <p:spPr/>
        <p:txBody>
          <a:bodyPr/>
          <a:lstStyle/>
          <a:p>
            <a:fld id="{99A01736-5FBA-4C56-8655-0B838380222B}" type="slidenum">
              <a:rPr lang="en-US" smtClean="0"/>
              <a:t>33</a:t>
            </a:fld>
            <a:endParaRPr lang="en-US"/>
          </a:p>
        </p:txBody>
      </p:sp>
    </p:spTree>
    <p:extLst>
      <p:ext uri="{BB962C8B-B14F-4D97-AF65-F5344CB8AC3E}">
        <p14:creationId xmlns:p14="http://schemas.microsoft.com/office/powerpoint/2010/main" val="272990324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F04600-EBD9-5ED6-409B-E8D19ED1DC8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825B458-1070-C16F-C348-C4D1FBF53E3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728AC63-E945-70DE-787A-2D0687772ED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F807EA3-454D-B236-B70E-AF854BA2A41D}"/>
              </a:ext>
            </a:extLst>
          </p:cNvPr>
          <p:cNvSpPr>
            <a:spLocks noGrp="1"/>
          </p:cNvSpPr>
          <p:nvPr>
            <p:ph type="sldNum" sz="quarter" idx="5"/>
          </p:nvPr>
        </p:nvSpPr>
        <p:spPr/>
        <p:txBody>
          <a:bodyPr/>
          <a:lstStyle/>
          <a:p>
            <a:fld id="{99A01736-5FBA-4C56-8655-0B838380222B}" type="slidenum">
              <a:rPr lang="en-US" smtClean="0"/>
              <a:t>34</a:t>
            </a:fld>
            <a:endParaRPr lang="en-US"/>
          </a:p>
        </p:txBody>
      </p:sp>
    </p:spTree>
    <p:extLst>
      <p:ext uri="{BB962C8B-B14F-4D97-AF65-F5344CB8AC3E}">
        <p14:creationId xmlns:p14="http://schemas.microsoft.com/office/powerpoint/2010/main" val="386821976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7A6F3B-22F1-A715-E180-61DC8E83D91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57B5A80-83F1-2343-20D4-5F202D4DCED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2DC9E45-6A39-7ABC-5B03-6100E83266B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F534CD2-A620-8E08-84D5-2D6833103C21}"/>
              </a:ext>
            </a:extLst>
          </p:cNvPr>
          <p:cNvSpPr>
            <a:spLocks noGrp="1"/>
          </p:cNvSpPr>
          <p:nvPr>
            <p:ph type="sldNum" sz="quarter" idx="5"/>
          </p:nvPr>
        </p:nvSpPr>
        <p:spPr/>
        <p:txBody>
          <a:bodyPr/>
          <a:lstStyle/>
          <a:p>
            <a:fld id="{99A01736-5FBA-4C56-8655-0B838380222B}" type="slidenum">
              <a:rPr lang="en-US" smtClean="0"/>
              <a:t>35</a:t>
            </a:fld>
            <a:endParaRPr lang="en-US"/>
          </a:p>
        </p:txBody>
      </p:sp>
    </p:spTree>
    <p:extLst>
      <p:ext uri="{BB962C8B-B14F-4D97-AF65-F5344CB8AC3E}">
        <p14:creationId xmlns:p14="http://schemas.microsoft.com/office/powerpoint/2010/main" val="58089685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9A01736-5FBA-4C56-8655-0B838380222B}" type="slidenum">
              <a:rPr lang="en-US" smtClean="0"/>
              <a:t>36</a:t>
            </a:fld>
            <a:endParaRPr lang="en-US"/>
          </a:p>
        </p:txBody>
      </p:sp>
    </p:spTree>
    <p:extLst>
      <p:ext uri="{BB962C8B-B14F-4D97-AF65-F5344CB8AC3E}">
        <p14:creationId xmlns:p14="http://schemas.microsoft.com/office/powerpoint/2010/main" val="143006967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E651A5-F56D-92C6-19F5-F69DDD24B02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172E90B-EB45-BB6D-8430-FDA3C214172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66D6D76-FAEF-DFA0-E3B5-9213F63DB5C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C61CC0F-5AB1-3A93-CA3D-6D62C700A017}"/>
              </a:ext>
            </a:extLst>
          </p:cNvPr>
          <p:cNvSpPr>
            <a:spLocks noGrp="1"/>
          </p:cNvSpPr>
          <p:nvPr>
            <p:ph type="sldNum" sz="quarter" idx="5"/>
          </p:nvPr>
        </p:nvSpPr>
        <p:spPr/>
        <p:txBody>
          <a:bodyPr/>
          <a:lstStyle/>
          <a:p>
            <a:fld id="{99A01736-5FBA-4C56-8655-0B838380222B}" type="slidenum">
              <a:rPr lang="en-US" smtClean="0"/>
              <a:t>37</a:t>
            </a:fld>
            <a:endParaRPr lang="en-US"/>
          </a:p>
        </p:txBody>
      </p:sp>
    </p:spTree>
    <p:extLst>
      <p:ext uri="{BB962C8B-B14F-4D97-AF65-F5344CB8AC3E}">
        <p14:creationId xmlns:p14="http://schemas.microsoft.com/office/powerpoint/2010/main" val="311957234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9A01736-5FBA-4C56-8655-0B838380222B}" type="slidenum">
              <a:rPr lang="en-US" smtClean="0"/>
              <a:t>38</a:t>
            </a:fld>
            <a:endParaRPr lang="en-US"/>
          </a:p>
        </p:txBody>
      </p:sp>
    </p:spTree>
    <p:extLst>
      <p:ext uri="{BB962C8B-B14F-4D97-AF65-F5344CB8AC3E}">
        <p14:creationId xmlns:p14="http://schemas.microsoft.com/office/powerpoint/2010/main" val="402741428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t>OPTIONAL SLIDE</a:t>
            </a:r>
          </a:p>
          <a:p>
            <a:endParaRPr lang="en-US" dirty="0"/>
          </a:p>
        </p:txBody>
      </p:sp>
      <p:sp>
        <p:nvSpPr>
          <p:cNvPr id="4" name="Slide Number Placeholder 3"/>
          <p:cNvSpPr>
            <a:spLocks noGrp="1"/>
          </p:cNvSpPr>
          <p:nvPr>
            <p:ph type="sldNum" sz="quarter" idx="10"/>
          </p:nvPr>
        </p:nvSpPr>
        <p:spPr/>
        <p:txBody>
          <a:bodyPr/>
          <a:lstStyle/>
          <a:p>
            <a:fld id="{99A01736-5FBA-4C56-8655-0B838380222B}" type="slidenum">
              <a:rPr lang="en-US" smtClean="0"/>
              <a:t>39</a:t>
            </a:fld>
            <a:endParaRPr lang="en-US"/>
          </a:p>
        </p:txBody>
      </p:sp>
    </p:spTree>
    <p:extLst>
      <p:ext uri="{BB962C8B-B14F-4D97-AF65-F5344CB8AC3E}">
        <p14:creationId xmlns:p14="http://schemas.microsoft.com/office/powerpoint/2010/main" val="245252757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t>OPTIONAL SLIDE</a:t>
            </a:r>
          </a:p>
          <a:p>
            <a:endParaRPr lang="en-US" dirty="0"/>
          </a:p>
        </p:txBody>
      </p:sp>
      <p:sp>
        <p:nvSpPr>
          <p:cNvPr id="4" name="Slide Number Placeholder 3"/>
          <p:cNvSpPr>
            <a:spLocks noGrp="1"/>
          </p:cNvSpPr>
          <p:nvPr>
            <p:ph type="sldNum" sz="quarter" idx="10"/>
          </p:nvPr>
        </p:nvSpPr>
        <p:spPr/>
        <p:txBody>
          <a:bodyPr/>
          <a:lstStyle/>
          <a:p>
            <a:fld id="{99A01736-5FBA-4C56-8655-0B838380222B}" type="slidenum">
              <a:rPr lang="en-US" smtClean="0"/>
              <a:t>40</a:t>
            </a:fld>
            <a:endParaRPr lang="en-US"/>
          </a:p>
        </p:txBody>
      </p:sp>
    </p:spTree>
    <p:extLst>
      <p:ext uri="{BB962C8B-B14F-4D97-AF65-F5344CB8AC3E}">
        <p14:creationId xmlns:p14="http://schemas.microsoft.com/office/powerpoint/2010/main" val="356708651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9A01736-5FBA-4C56-8655-0B838380222B}" type="slidenum">
              <a:rPr lang="en-US" smtClean="0"/>
              <a:t>41</a:t>
            </a:fld>
            <a:endParaRPr lang="en-US"/>
          </a:p>
        </p:txBody>
      </p:sp>
    </p:spTree>
    <p:extLst>
      <p:ext uri="{BB962C8B-B14F-4D97-AF65-F5344CB8AC3E}">
        <p14:creationId xmlns:p14="http://schemas.microsoft.com/office/powerpoint/2010/main" val="21255835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8" name="Rectangle 7"/>
          <p:cNvSpPr/>
          <p:nvPr/>
        </p:nvSpPr>
        <p:spPr>
          <a:xfrm>
            <a:off x="1" y="6334316"/>
            <a:ext cx="12192000"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5400" spc="-50" baseline="0">
                <a:solidFill>
                  <a:schemeClr val="tx1">
                    <a:lumMod val="85000"/>
                    <a:lumOff val="15000"/>
                  </a:schemeClr>
                </a:solidFill>
                <a:latin typeface="Georgia" panose="02040502050405020303" pitchFamily="18" charset="0"/>
              </a:defRPr>
            </a:lvl1pPr>
          </a:lstStyle>
          <a:p>
            <a:r>
              <a:rPr lang="en-US" dirty="0"/>
              <a:t>Click to edit Master title style</a:t>
            </a:r>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Arial" panose="020B0604020202020204" pitchFamily="34" charset="0"/>
                <a:cs typeface="Arial" panose="020B0604020202020204" pitchFamily="34" charset="0"/>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Footer Placeholder 4"/>
          <p:cNvSpPr>
            <a:spLocks noGrp="1"/>
          </p:cNvSpPr>
          <p:nvPr>
            <p:ph type="ftr" sz="quarter" idx="11"/>
          </p:nvPr>
        </p:nvSpPr>
        <p:spPr>
          <a:xfrm>
            <a:off x="1896243" y="6401023"/>
            <a:ext cx="8460474" cy="365125"/>
          </a:xfrm>
        </p:spPr>
        <p:txBody>
          <a:bodyPr/>
          <a:lstStyle>
            <a:lvl1pPr>
              <a:defRPr sz="1100" b="1" i="1">
                <a:latin typeface="Arial" panose="020B0604020202020204" pitchFamily="34" charset="0"/>
                <a:cs typeface="Arial" panose="020B0604020202020204" pitchFamily="34" charset="0"/>
              </a:defRPr>
            </a:lvl1pPr>
          </a:lstStyle>
          <a:p>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260154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400">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p:cNvSpPr>
            <a:spLocks noGrp="1"/>
          </p:cNvSpPr>
          <p:nvPr>
            <p:ph idx="1"/>
          </p:nvPr>
        </p:nvSpPr>
        <p:spPr/>
        <p:txBody>
          <a:bodyPr>
            <a:normAutofit/>
          </a:bodyPr>
          <a:lstStyle>
            <a:lvl1pPr marL="457200" indent="-457200">
              <a:buSzPct val="100000"/>
              <a:buFont typeface="Wingdings" panose="05000000000000000000" pitchFamily="2" charset="2"/>
              <a:buChar char="§"/>
              <a:defRPr sz="2200">
                <a:latin typeface="Arial" panose="020B0604020202020204" pitchFamily="34" charset="0"/>
                <a:cs typeface="Arial" panose="020B0604020202020204" pitchFamily="34" charset="0"/>
              </a:defRPr>
            </a:lvl1pPr>
            <a:lvl2pPr marL="569913" indent="-342900">
              <a:buFont typeface="Wingdings" panose="05000000000000000000" pitchFamily="2" charset="2"/>
              <a:buChar char="§"/>
              <a:defRPr sz="2000">
                <a:latin typeface="Arial" panose="020B0604020202020204" pitchFamily="34" charset="0"/>
                <a:cs typeface="Arial" panose="020B0604020202020204" pitchFamily="34" charset="0"/>
              </a:defRPr>
            </a:lvl2pPr>
            <a:lvl3pPr marL="741363" indent="-285750">
              <a:buFont typeface="Wingdings" panose="05000000000000000000" pitchFamily="2" charset="2"/>
              <a:buChar char="§"/>
              <a:defRPr sz="2000">
                <a:latin typeface="Arial" panose="020B0604020202020204" pitchFamily="34" charset="0"/>
                <a:cs typeface="Arial" panose="020B0604020202020204" pitchFamily="34" charset="0"/>
              </a:defRPr>
            </a:lvl3pPr>
            <a:lvl4pPr marL="966788" indent="-285750">
              <a:buFont typeface="Wingdings" panose="05000000000000000000" pitchFamily="2" charset="2"/>
              <a:buChar char="§"/>
              <a:defRPr sz="2000">
                <a:latin typeface="Arial" panose="020B0604020202020204" pitchFamily="34" charset="0"/>
                <a:cs typeface="Arial" panose="020B0604020202020204" pitchFamily="34" charset="0"/>
              </a:defRPr>
            </a:lvl4pPr>
            <a:lvl5pPr marL="1206500" indent="-285750">
              <a:buFont typeface="Wingdings" panose="05000000000000000000" pitchFamily="2" charset="2"/>
              <a:buChar char="§"/>
              <a:defRPr sz="2000">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7D89C1D5-2B3A-4549-AD89-056D591A9B50}" type="datetime1">
              <a:rPr lang="en-US" smtClean="0"/>
              <a:t>9/8/2026</a:t>
            </a:fld>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
        <p:nvSpPr>
          <p:cNvPr id="7" name="Footer Placeholder 4"/>
          <p:cNvSpPr txBox="1">
            <a:spLocks/>
          </p:cNvSpPr>
          <p:nvPr userDrawn="1"/>
        </p:nvSpPr>
        <p:spPr>
          <a:xfrm>
            <a:off x="1896243" y="6401023"/>
            <a:ext cx="8460474" cy="365125"/>
          </a:xfrm>
          <a:prstGeom prst="rect">
            <a:avLst/>
          </a:prstGeom>
        </p:spPr>
        <p:txBody>
          <a:bodyPr vert="horz" lIns="91440" tIns="45720" rIns="91440" bIns="45720" rtlCol="0" anchor="ctr"/>
          <a:lstStyle>
            <a:defPPr>
              <a:defRPr lang="en-US"/>
            </a:defPPr>
            <a:lvl1pPr marL="0" algn="ctr" defTabSz="457200" rtl="0" eaLnBrk="1" latinLnBrk="0" hangingPunct="1">
              <a:defRPr sz="1100" b="1" i="1" kern="1200" cap="all" baseline="0">
                <a:solidFill>
                  <a:srgbClr val="FFFFFF"/>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p>
        </p:txBody>
      </p:sp>
    </p:spTree>
    <p:extLst>
      <p:ext uri="{BB962C8B-B14F-4D97-AF65-F5344CB8AC3E}">
        <p14:creationId xmlns:p14="http://schemas.microsoft.com/office/powerpoint/2010/main" val="20029089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5400" b="0">
                <a:solidFill>
                  <a:schemeClr val="tx1">
                    <a:lumMod val="85000"/>
                    <a:lumOff val="15000"/>
                  </a:schemeClr>
                </a:solidFill>
                <a:latin typeface="Georgia" panose="02040502050405020303" pitchFamily="18" charset="0"/>
              </a:defRPr>
            </a:lvl1pPr>
          </a:lstStyle>
          <a:p>
            <a:r>
              <a:rPr lang="en-US" dirty="0"/>
              <a:t>Click to edit Master title style</a:t>
            </a:r>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Arial" panose="020B0604020202020204" pitchFamily="34" charset="0"/>
                <a:cs typeface="Arial" panose="020B0604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0D293961-5508-4105-9E76-048920C42FE6}" type="datetime1">
              <a:rPr lang="en-US" smtClean="0"/>
              <a:t>9/8/2026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0" name="Footer Placeholder 4"/>
          <p:cNvSpPr txBox="1">
            <a:spLocks/>
          </p:cNvSpPr>
          <p:nvPr userDrawn="1"/>
        </p:nvSpPr>
        <p:spPr>
          <a:xfrm>
            <a:off x="1896243" y="6401023"/>
            <a:ext cx="8460474" cy="365125"/>
          </a:xfrm>
          <a:prstGeom prst="rect">
            <a:avLst/>
          </a:prstGeom>
        </p:spPr>
        <p:txBody>
          <a:bodyPr vert="horz" lIns="91440" tIns="45720" rIns="91440" bIns="45720" rtlCol="0" anchor="ctr"/>
          <a:lstStyle>
            <a:defPPr>
              <a:defRPr lang="en-US"/>
            </a:defPPr>
            <a:lvl1pPr marL="0" algn="ctr" defTabSz="457200" rtl="0" eaLnBrk="1" latinLnBrk="0" hangingPunct="1">
              <a:defRPr sz="1100" b="1" i="1" kern="1200" cap="all" baseline="0">
                <a:solidFill>
                  <a:srgbClr val="FFFFFF"/>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5643133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80" y="1845734"/>
            <a:ext cx="4937760" cy="40233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9C6EF12-5C40-477E-ACB9-83FC221E3E92}" type="datetime1">
              <a:rPr lang="en-US" smtClean="0"/>
              <a:t>9/8/2026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5040615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5"/>
            <a:ext cx="493776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D4728FE-7D17-4B40-8E02-FEC87CD3EBE5}" type="datetime1">
              <a:rPr lang="en-US" smtClean="0"/>
              <a:t>9/8/2026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8574220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A7D3BD5-59AB-4A34-AB26-4717B345B9A3}" type="datetime1">
              <a:rPr lang="en-US" smtClean="0"/>
              <a:t>9/8/2026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40937517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7" name="Date Placeholder 6"/>
          <p:cNvSpPr>
            <a:spLocks noGrp="1"/>
          </p:cNvSpPr>
          <p:nvPr>
            <p:ph type="dt" sz="half" idx="10"/>
          </p:nvPr>
        </p:nvSpPr>
        <p:spPr/>
        <p:txBody>
          <a:bodyPr/>
          <a:lstStyle/>
          <a:p>
            <a:fld id="{7D339923-B1D9-4489-A159-4E70B4CC19CD}" type="datetime1">
              <a:rPr lang="en-US" smtClean="0"/>
              <a:t>9/8/2026</a:t>
            </a:fld>
            <a:endParaRPr lang="en-US" dirty="0"/>
          </a:p>
        </p:txBody>
      </p:sp>
      <p:sp>
        <p:nvSpPr>
          <p:cNvPr id="8" name="Footer Placeholder 7"/>
          <p:cNvSpPr>
            <a:spLocks noGrp="1"/>
          </p:cNvSpPr>
          <p:nvPr>
            <p:ph type="ftr" sz="quarter" idx="11"/>
          </p:nvPr>
        </p:nvSpPr>
        <p:spPr/>
        <p:txBody>
          <a:bodyPr/>
          <a:lstStyle>
            <a:lvl1pPr>
              <a:defRPr sz="1100" b="1" i="1">
                <a:solidFill>
                  <a:srgbClr val="FFFFFF"/>
                </a:solidFill>
                <a:latin typeface="Arial" panose="020B0604020202020204" pitchFamily="34" charset="0"/>
                <a:cs typeface="Arial" panose="020B0604020202020204" pitchFamily="34" charset="0"/>
              </a:defRPr>
            </a:lvl1p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4641750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D2A8E0C1-420F-451F-97BF-2F3DB7AE854F}" type="datetime1">
              <a:rPr lang="en-US" smtClean="0"/>
              <a:t>9/8/2026</a:t>
            </a:fld>
            <a:endParaRPr lang="en-US" dirty="0"/>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3706897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34AF5B0-9B63-4822-8565-36C65C8088BC}" type="datetime1">
              <a:rPr lang="en-US" smtClean="0"/>
              <a:t>9/8/2026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42299825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FCCB052-2EB6-4C23-97A3-852E0D5D16D6}" type="datetime1">
              <a:rPr lang="en-US" smtClean="0"/>
              <a:t>9/8/2026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42402980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9819EF0-2ABF-4718-860B-25DEDE8F505F}" type="datetime1">
              <a:rPr lang="en-US" smtClean="0"/>
              <a:t>9/8/2026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528006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9" name="Rectangle 8"/>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85AAA0C0-4914-4A4C-A380-48F2C02D8E06}" type="datetime1">
              <a:rPr lang="en-US" smtClean="0"/>
              <a:t>9/8/2026</a:t>
            </a:fld>
            <a:endParaRPr lang="en-US" dirty="0"/>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1100" b="1" i="1" cap="all" baseline="0">
                <a:solidFill>
                  <a:srgbClr val="FFFFFF"/>
                </a:solidFill>
                <a:latin typeface="Arial" panose="020B0604020202020204" pitchFamily="34" charset="0"/>
                <a:cs typeface="Arial" panose="020B0604020202020204" pitchFamily="34" charset="0"/>
              </a:defRPr>
            </a:lvl1pPr>
          </a:lstStyle>
          <a:p>
            <a:endParaRPr lang="en-US" dirty="0"/>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4FAB73BC-B049-4115-A692-8D63A059BFB8}" type="slidenum">
              <a:rPr lang="en-US" smtClean="0"/>
              <a:pPr/>
              <a:t>‹#›</a:t>
            </a:fld>
            <a:endParaRPr lang="en-US"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36444218"/>
      </p:ext>
    </p:extLst>
  </p:cSld>
  <p:clrMap bg1="lt1" tx1="dk1" bg2="lt2" tx2="dk2" accent1="accent1" accent2="accent2" accent3="accent3" accent4="accent4" accent5="accent5" accent6="accent6" hlink="hlink" folHlink="folHlink"/>
  <p:sldLayoutIdLst>
    <p:sldLayoutId id="2147483913" r:id="rId1"/>
    <p:sldLayoutId id="2147483914" r:id="rId2"/>
    <p:sldLayoutId id="2147483915" r:id="rId3"/>
    <p:sldLayoutId id="2147483916" r:id="rId4"/>
    <p:sldLayoutId id="2147483917" r:id="rId5"/>
    <p:sldLayoutId id="2147483918" r:id="rId6"/>
    <p:sldLayoutId id="2147483919" r:id="rId7"/>
    <p:sldLayoutId id="2147483920" r:id="rId8"/>
    <p:sldLayoutId id="2147483921" r:id="rId9"/>
    <p:sldLayoutId id="2147483922" r:id="rId10"/>
    <p:sldLayoutId id="2147483923" r:id="rId11"/>
  </p:sldLayoutIdLst>
  <p:hf hdr="0" ft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Georgia" panose="02040502050405020303" pitchFamily="18" charset="0"/>
          <a:ea typeface="+mj-ea"/>
          <a:cs typeface="+mj-cs"/>
        </a:defRPr>
      </a:lvl1pPr>
    </p:titleStyle>
    <p:bodyStyle>
      <a:lvl1pPr marL="91440" indent="-91440" algn="l" defTabSz="914400" rtl="0" eaLnBrk="1" latinLnBrk="0" hangingPunct="1">
        <a:lnSpc>
          <a:spcPct val="90000"/>
        </a:lnSpc>
        <a:spcBef>
          <a:spcPts val="1200"/>
        </a:spcBef>
        <a:spcAft>
          <a:spcPts val="200"/>
        </a:spcAft>
        <a:buClrTx/>
        <a:buSzPct val="100000"/>
        <a:buFont typeface="Calibri" panose="020F0502020204030204" pitchFamily="34" charset="0"/>
        <a:buChar char=" "/>
        <a:defRPr sz="20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384048" indent="-182880" algn="l" defTabSz="914400" rtl="0" eaLnBrk="1" latinLnBrk="0" hangingPunct="1">
        <a:lnSpc>
          <a:spcPct val="90000"/>
        </a:lnSpc>
        <a:spcBef>
          <a:spcPts val="200"/>
        </a:spcBef>
        <a:spcAft>
          <a:spcPts val="400"/>
        </a:spcAft>
        <a:buClrTx/>
        <a:buFont typeface="Calibri" pitchFamily="34" charset="0"/>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566928" indent="-182880" algn="l" defTabSz="914400" rtl="0" eaLnBrk="1" latinLnBrk="0" hangingPunct="1">
        <a:lnSpc>
          <a:spcPct val="90000"/>
        </a:lnSpc>
        <a:spcBef>
          <a:spcPts val="200"/>
        </a:spcBef>
        <a:spcAft>
          <a:spcPts val="400"/>
        </a:spcAft>
        <a:buClrTx/>
        <a:buFont typeface="Calibri" pitchFamily="34" charset="0"/>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749808" indent="-182880" algn="l" defTabSz="914400" rtl="0" eaLnBrk="1" latinLnBrk="0" hangingPunct="1">
        <a:lnSpc>
          <a:spcPct val="90000"/>
        </a:lnSpc>
        <a:spcBef>
          <a:spcPts val="200"/>
        </a:spcBef>
        <a:spcAft>
          <a:spcPts val="400"/>
        </a:spcAft>
        <a:buClrTx/>
        <a:buFont typeface="Calibri" pitchFamily="34" charset="0"/>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932688" indent="-182880" algn="l" defTabSz="914400" rtl="0" eaLnBrk="1" latinLnBrk="0" hangingPunct="1">
        <a:lnSpc>
          <a:spcPct val="90000"/>
        </a:lnSpc>
        <a:spcBef>
          <a:spcPts val="200"/>
        </a:spcBef>
        <a:spcAft>
          <a:spcPts val="400"/>
        </a:spcAft>
        <a:buClrTx/>
        <a:buFont typeface="Calibri" pitchFamily="34" charset="0"/>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www.tn.gov/education/families/report-card.html"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www.tn.gov/education/districts/academic-standards.html"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www.scsk12.org/calendar25/files/26/MSCS%20Assessment%20Calendar%202026%202027%20FINAL%20PDF%2007_13_26.pdf"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nafsce.site-ym.com/page/definition"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file:///C:\Users\CLARKAR\Downloads\7009%20Family%20Engagement.pdf"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hyperlink" Target="https://doubletree-es.scsk12.org/" TargetMode="Externa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file:///C:\Users\CLARKAR\Downloads\SY27%20School%20Parent%20Compact_Double%20Tree.pdf" TargetMode="External"/><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hyperlink" Target="https://doubletree-es.scsk12.org/" TargetMode="External"/><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00051" y="329744"/>
            <a:ext cx="10058400" cy="3566160"/>
          </a:xfrm>
        </p:spPr>
        <p:txBody>
          <a:bodyPr>
            <a:normAutofit/>
          </a:bodyPr>
          <a:lstStyle/>
          <a:p>
            <a:pPr algn="ctr"/>
            <a:r>
              <a:rPr lang="en-US" sz="6000" b="1" dirty="0">
                <a:solidFill>
                  <a:srgbClr val="00B050"/>
                </a:solidFill>
                <a:latin typeface="Arial" panose="020B0604020202020204" pitchFamily="34" charset="0"/>
                <a:cs typeface="Arial" panose="020B0604020202020204" pitchFamily="34" charset="0"/>
              </a:rPr>
              <a:t>2026-2027</a:t>
            </a:r>
            <a:r>
              <a:rPr lang="en-US" sz="6000" b="1" dirty="0">
                <a:solidFill>
                  <a:srgbClr val="FF0000"/>
                </a:solidFill>
                <a:latin typeface="Arial" panose="020B0604020202020204" pitchFamily="34" charset="0"/>
                <a:cs typeface="Arial" panose="020B0604020202020204" pitchFamily="34" charset="0"/>
              </a:rPr>
              <a:t> </a:t>
            </a:r>
            <a:br>
              <a:rPr lang="en-US" sz="6000" b="1" dirty="0">
                <a:latin typeface="Arial" panose="020B0604020202020204" pitchFamily="34" charset="0"/>
                <a:cs typeface="Arial" panose="020B0604020202020204" pitchFamily="34" charset="0"/>
              </a:rPr>
            </a:br>
            <a:r>
              <a:rPr lang="en-US" sz="6000" dirty="0">
                <a:latin typeface="Arial" panose="020B0604020202020204" pitchFamily="34" charset="0"/>
                <a:cs typeface="Arial" panose="020B0604020202020204" pitchFamily="34" charset="0"/>
              </a:rPr>
              <a:t>Annual Title I &amp; Family Engagement Meeting</a:t>
            </a:r>
          </a:p>
        </p:txBody>
      </p:sp>
      <p:sp>
        <p:nvSpPr>
          <p:cNvPr id="3" name="Subtitle 2"/>
          <p:cNvSpPr>
            <a:spLocks noGrp="1"/>
          </p:cNvSpPr>
          <p:nvPr>
            <p:ph type="subTitle" idx="1"/>
          </p:nvPr>
        </p:nvSpPr>
        <p:spPr>
          <a:xfrm>
            <a:off x="1100051" y="4455620"/>
            <a:ext cx="10058400" cy="1487979"/>
          </a:xfrm>
        </p:spPr>
        <p:txBody>
          <a:bodyPr>
            <a:normAutofit/>
          </a:bodyPr>
          <a:lstStyle/>
          <a:p>
            <a:r>
              <a:rPr lang="en-US" cap="none" dirty="0">
                <a:solidFill>
                  <a:srgbClr val="00B050"/>
                </a:solidFill>
              </a:rPr>
              <a:t>Double Tree Elementary School</a:t>
            </a:r>
          </a:p>
          <a:p>
            <a:r>
              <a:rPr lang="en-US" cap="none" dirty="0">
                <a:solidFill>
                  <a:srgbClr val="00B050"/>
                </a:solidFill>
              </a:rPr>
              <a:t>August 26,2026</a:t>
            </a:r>
          </a:p>
          <a:p>
            <a:r>
              <a:rPr lang="en-US" cap="none" dirty="0">
                <a:solidFill>
                  <a:srgbClr val="00B050"/>
                </a:solidFill>
              </a:rPr>
              <a:t>Principal Marcus Phillips</a:t>
            </a:r>
          </a:p>
        </p:txBody>
      </p:sp>
      <p:sp>
        <p:nvSpPr>
          <p:cNvPr id="4" name="TextBox 3"/>
          <p:cNvSpPr txBox="1"/>
          <p:nvPr/>
        </p:nvSpPr>
        <p:spPr>
          <a:xfrm>
            <a:off x="8581053" y="5943599"/>
            <a:ext cx="3610947" cy="369332"/>
          </a:xfrm>
          <a:prstGeom prst="rect">
            <a:avLst/>
          </a:prstGeom>
          <a:noFill/>
        </p:spPr>
        <p:txBody>
          <a:bodyPr wrap="square" rtlCol="0">
            <a:spAutoFit/>
          </a:bodyPr>
          <a:lstStyle/>
          <a:p>
            <a:r>
              <a:rPr lang="en-US" dirty="0">
                <a:solidFill>
                  <a:srgbClr val="00B050"/>
                </a:solidFill>
                <a:latin typeface="Arial" panose="020B0604020202020204" pitchFamily="34" charset="0"/>
                <a:cs typeface="Arial" panose="020B0604020202020204" pitchFamily="34" charset="0"/>
              </a:rPr>
              <a:t>Revised August 2026</a:t>
            </a:r>
          </a:p>
        </p:txBody>
      </p:sp>
    </p:spTree>
    <p:extLst>
      <p:ext uri="{BB962C8B-B14F-4D97-AF65-F5344CB8AC3E}">
        <p14:creationId xmlns:p14="http://schemas.microsoft.com/office/powerpoint/2010/main" val="30444862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are we here?</a:t>
            </a:r>
          </a:p>
        </p:txBody>
      </p:sp>
      <p:sp>
        <p:nvSpPr>
          <p:cNvPr id="3" name="Content Placeholder 2"/>
          <p:cNvSpPr>
            <a:spLocks noGrp="1"/>
          </p:cNvSpPr>
          <p:nvPr>
            <p:ph idx="1"/>
          </p:nvPr>
        </p:nvSpPr>
        <p:spPr/>
        <p:txBody>
          <a:bodyPr/>
          <a:lstStyle/>
          <a:p>
            <a:r>
              <a:rPr lang="en-US" dirty="0">
                <a:solidFill>
                  <a:schemeClr val="tx1"/>
                </a:solidFill>
              </a:rPr>
              <a:t>The Every Student Succeeds Act (ESSA) requires that each Title I school hold an annual meeting of Title I families in order to:</a:t>
            </a:r>
          </a:p>
          <a:p>
            <a:pPr lvl="3">
              <a:buFont typeface="Arial" panose="020B0604020202020204" pitchFamily="34" charset="0"/>
              <a:buChar char="•"/>
            </a:pPr>
            <a:r>
              <a:rPr lang="en-US" dirty="0">
                <a:solidFill>
                  <a:schemeClr val="tx1"/>
                </a:solidFill>
              </a:rPr>
              <a:t>inform you of your school’s participation in Title I,</a:t>
            </a:r>
          </a:p>
          <a:p>
            <a:pPr lvl="3">
              <a:buFont typeface="Arial" panose="020B0604020202020204" pitchFamily="34" charset="0"/>
              <a:buChar char="•"/>
            </a:pPr>
            <a:r>
              <a:rPr lang="en-US" dirty="0">
                <a:solidFill>
                  <a:schemeClr val="tx1"/>
                </a:solidFill>
              </a:rPr>
              <a:t>explain the requirements of Title I, and</a:t>
            </a:r>
          </a:p>
          <a:p>
            <a:pPr lvl="3">
              <a:buFont typeface="Arial" panose="020B0604020202020204" pitchFamily="34" charset="0"/>
              <a:buChar char="•"/>
            </a:pPr>
            <a:r>
              <a:rPr lang="en-US" dirty="0">
                <a:solidFill>
                  <a:schemeClr val="tx1"/>
                </a:solidFill>
              </a:rPr>
              <a:t>explain your rights as parents and family members to be involved.</a:t>
            </a:r>
          </a:p>
          <a:p>
            <a:pPr lvl="1"/>
            <a:endParaRPr lang="en-US" dirty="0"/>
          </a:p>
          <a:p>
            <a:pPr lvl="1"/>
            <a:endParaRPr lang="en-US" dirty="0"/>
          </a:p>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pPr/>
              <a:t>2</a:t>
            </a:fld>
            <a:endParaRPr lang="en-US" dirty="0"/>
          </a:p>
        </p:txBody>
      </p:sp>
    </p:spTree>
    <p:extLst>
      <p:ext uri="{BB962C8B-B14F-4D97-AF65-F5344CB8AC3E}">
        <p14:creationId xmlns:p14="http://schemas.microsoft.com/office/powerpoint/2010/main" val="29022948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will I learn?</a:t>
            </a:r>
          </a:p>
        </p:txBody>
      </p:sp>
      <p:sp>
        <p:nvSpPr>
          <p:cNvPr id="3" name="Content Placeholder 2"/>
          <p:cNvSpPr>
            <a:spLocks noGrp="1"/>
          </p:cNvSpPr>
          <p:nvPr>
            <p:ph idx="1"/>
          </p:nvPr>
        </p:nvSpPr>
        <p:spPr/>
        <p:txBody>
          <a:bodyPr numCol="2">
            <a:normAutofit fontScale="92500"/>
          </a:bodyPr>
          <a:lstStyle/>
          <a:p>
            <a:r>
              <a:rPr lang="en-US" dirty="0">
                <a:solidFill>
                  <a:schemeClr val="tx1"/>
                </a:solidFill>
              </a:rPr>
              <a:t>What is a Title I school?</a:t>
            </a:r>
          </a:p>
          <a:p>
            <a:r>
              <a:rPr lang="en-US" dirty="0">
                <a:solidFill>
                  <a:schemeClr val="tx1"/>
                </a:solidFill>
              </a:rPr>
              <a:t>What are my rights?</a:t>
            </a:r>
          </a:p>
          <a:p>
            <a:r>
              <a:rPr lang="en-US" dirty="0">
                <a:solidFill>
                  <a:schemeClr val="tx1"/>
                </a:solidFill>
              </a:rPr>
              <a:t>What can Title I funds be used for?</a:t>
            </a:r>
          </a:p>
          <a:p>
            <a:r>
              <a:rPr lang="en-US" dirty="0">
                <a:solidFill>
                  <a:schemeClr val="tx1"/>
                </a:solidFill>
              </a:rPr>
              <a:t>How does our school use Title I funds?</a:t>
            </a:r>
          </a:p>
          <a:p>
            <a:r>
              <a:rPr lang="en-US" dirty="0">
                <a:solidFill>
                  <a:schemeClr val="tx1"/>
                </a:solidFill>
              </a:rPr>
              <a:t>What is the SIP?</a:t>
            </a:r>
          </a:p>
          <a:p>
            <a:r>
              <a:rPr lang="en-US" dirty="0">
                <a:solidFill>
                  <a:schemeClr val="tx1"/>
                </a:solidFill>
              </a:rPr>
              <a:t>What are our schoolwide program goals?</a:t>
            </a:r>
          </a:p>
          <a:p>
            <a:r>
              <a:rPr lang="en-US" dirty="0">
                <a:solidFill>
                  <a:schemeClr val="tx1"/>
                </a:solidFill>
              </a:rPr>
              <a:t>How is parent and family engagement funded?</a:t>
            </a:r>
          </a:p>
          <a:p>
            <a:r>
              <a:rPr lang="en-US" dirty="0">
                <a:solidFill>
                  <a:schemeClr val="tx1"/>
                </a:solidFill>
              </a:rPr>
              <a:t>What is the Parent and Family Engagement Policy?</a:t>
            </a:r>
          </a:p>
          <a:p>
            <a:r>
              <a:rPr lang="en-US" dirty="0">
                <a:solidFill>
                  <a:schemeClr val="tx1"/>
                </a:solidFill>
              </a:rPr>
              <a:t>What is the School-Parent Compact?</a:t>
            </a:r>
          </a:p>
          <a:p>
            <a:r>
              <a:rPr lang="en-US" dirty="0">
                <a:solidFill>
                  <a:schemeClr val="tx1"/>
                </a:solidFill>
              </a:rPr>
              <a:t>What curriculum does our school use?</a:t>
            </a:r>
          </a:p>
          <a:p>
            <a:r>
              <a:rPr lang="en-US" dirty="0">
                <a:solidFill>
                  <a:schemeClr val="tx1"/>
                </a:solidFill>
              </a:rPr>
              <a:t>What tests will my child be taking?</a:t>
            </a:r>
          </a:p>
          <a:p>
            <a:r>
              <a:rPr lang="en-US" dirty="0">
                <a:solidFill>
                  <a:schemeClr val="tx1"/>
                </a:solidFill>
              </a:rPr>
              <a:t>How can I be involved?</a:t>
            </a:r>
          </a:p>
          <a:p>
            <a:r>
              <a:rPr lang="en-US" dirty="0">
                <a:solidFill>
                  <a:schemeClr val="tx1"/>
                </a:solidFill>
              </a:rPr>
              <a:t>Who can I contact for help?</a:t>
            </a:r>
          </a:p>
          <a:p>
            <a:endParaRPr lang="en-US" dirty="0"/>
          </a:p>
          <a:p>
            <a:endParaRPr lang="en-US" dirty="0"/>
          </a:p>
        </p:txBody>
      </p:sp>
      <p:sp>
        <p:nvSpPr>
          <p:cNvPr id="6" name="Content Placeholder 2" descr="list" title="list"/>
          <p:cNvSpPr txBox="1">
            <a:spLocks/>
          </p:cNvSpPr>
          <p:nvPr/>
        </p:nvSpPr>
        <p:spPr>
          <a:xfrm>
            <a:off x="5961723" y="1845732"/>
            <a:ext cx="5118169" cy="4398547"/>
          </a:xfrm>
          <a:prstGeom prst="rect">
            <a:avLst/>
          </a:prstGeom>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Georgia" panose="02040502050405020303" pitchFamily="18" charset="0"/>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Georgia" panose="02040502050405020303" pitchFamily="18" charset="0"/>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Georgia" panose="02040502050405020303" pitchFamily="18" charset="0"/>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Georgia" panose="02040502050405020303" pitchFamily="18" charset="0"/>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Georgia" panose="02040502050405020303" pitchFamily="18" charset="0"/>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buClrTx/>
              <a:buFont typeface="Wingdings" panose="05000000000000000000" pitchFamily="2" charset="2"/>
              <a:buChar char="§"/>
            </a:pPr>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pPr/>
              <a:t>3</a:t>
            </a:fld>
            <a:endParaRPr lang="en-US" dirty="0"/>
          </a:p>
        </p:txBody>
      </p:sp>
    </p:spTree>
    <p:extLst>
      <p:ext uri="{BB962C8B-B14F-4D97-AF65-F5344CB8AC3E}">
        <p14:creationId xmlns:p14="http://schemas.microsoft.com/office/powerpoint/2010/main" val="1848579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a Title I school?</a:t>
            </a:r>
          </a:p>
        </p:txBody>
      </p:sp>
      <p:sp>
        <p:nvSpPr>
          <p:cNvPr id="3" name="Content Placeholder 2"/>
          <p:cNvSpPr>
            <a:spLocks noGrp="1"/>
          </p:cNvSpPr>
          <p:nvPr>
            <p:ph idx="1"/>
          </p:nvPr>
        </p:nvSpPr>
        <p:spPr/>
        <p:txBody>
          <a:bodyPr>
            <a:normAutofit/>
          </a:bodyPr>
          <a:lstStyle/>
          <a:p>
            <a:r>
              <a:rPr lang="en-US" dirty="0">
                <a:solidFill>
                  <a:schemeClr val="tx1"/>
                </a:solidFill>
              </a:rPr>
              <a:t>Title I was passed in 1965 under the Elementary and Secondary Education Act (ESEA). It is the largest federal assistance program for our nation’s schools. </a:t>
            </a:r>
          </a:p>
          <a:p>
            <a:r>
              <a:rPr lang="en-US" dirty="0">
                <a:solidFill>
                  <a:schemeClr val="tx1"/>
                </a:solidFill>
              </a:rPr>
              <a:t>Title I schools receive extra funding (Title I dollars) from the federal government. These dollars are used to:</a:t>
            </a:r>
          </a:p>
          <a:p>
            <a:pPr lvl="3">
              <a:buFont typeface="Arial" panose="020B0604020202020204" pitchFamily="34" charset="0"/>
              <a:buChar char="•"/>
            </a:pPr>
            <a:r>
              <a:rPr lang="en-US" dirty="0">
                <a:solidFill>
                  <a:schemeClr val="tx1"/>
                </a:solidFill>
              </a:rPr>
              <a:t>identify students experiencing academic difficulties and provide assistance to help these students;</a:t>
            </a:r>
          </a:p>
          <a:p>
            <a:pPr lvl="3">
              <a:buFont typeface="Arial" panose="020B0604020202020204" pitchFamily="34" charset="0"/>
              <a:buChar char="•"/>
            </a:pPr>
            <a:r>
              <a:rPr lang="en-US" dirty="0">
                <a:solidFill>
                  <a:schemeClr val="tx1"/>
                </a:solidFill>
              </a:rPr>
              <a:t>purchase additional staff, programs, materials, and/or supplies; and</a:t>
            </a:r>
          </a:p>
          <a:p>
            <a:pPr lvl="3">
              <a:buFont typeface="Arial" panose="020B0604020202020204" pitchFamily="34" charset="0"/>
              <a:buChar char="•"/>
            </a:pPr>
            <a:r>
              <a:rPr lang="en-US" dirty="0">
                <a:solidFill>
                  <a:schemeClr val="tx1"/>
                </a:solidFill>
              </a:rPr>
              <a:t>conduct parent and family engagement meetings, trainings, events, and/or activities.</a:t>
            </a:r>
          </a:p>
          <a:p>
            <a:pPr lvl="1"/>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pPr/>
              <a:t>4</a:t>
            </a:fld>
            <a:endParaRPr lang="en-US" dirty="0"/>
          </a:p>
        </p:txBody>
      </p:sp>
    </p:spTree>
    <p:extLst>
      <p:ext uri="{BB962C8B-B14F-4D97-AF65-F5344CB8AC3E}">
        <p14:creationId xmlns:p14="http://schemas.microsoft.com/office/powerpoint/2010/main" val="27731376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can Title I funds be used for?</a:t>
            </a:r>
          </a:p>
        </p:txBody>
      </p:sp>
      <p:sp>
        <p:nvSpPr>
          <p:cNvPr id="3" name="Content Placeholder 2"/>
          <p:cNvSpPr>
            <a:spLocks noGrp="1"/>
          </p:cNvSpPr>
          <p:nvPr>
            <p:ph idx="1"/>
          </p:nvPr>
        </p:nvSpPr>
        <p:spPr/>
        <p:txBody>
          <a:bodyPr>
            <a:normAutofit/>
          </a:bodyPr>
          <a:lstStyle/>
          <a:p>
            <a:r>
              <a:rPr lang="en-US" dirty="0">
                <a:solidFill>
                  <a:schemeClr val="tx1"/>
                </a:solidFill>
              </a:rPr>
              <a:t>In general, Title I funds may be used for:</a:t>
            </a:r>
          </a:p>
          <a:p>
            <a:pPr marL="681038" lvl="3" indent="0">
              <a:buNone/>
            </a:pPr>
            <a:endParaRPr lang="en-US" altLang="en-US" dirty="0">
              <a:solidFill>
                <a:schemeClr val="tx1"/>
              </a:solidFill>
            </a:endParaRPr>
          </a:p>
          <a:p>
            <a:pPr lvl="3">
              <a:buFont typeface="Arial" panose="020B0604020202020204" pitchFamily="34" charset="0"/>
              <a:buChar char="•"/>
            </a:pPr>
            <a:r>
              <a:rPr lang="en-US" altLang="en-US">
                <a:solidFill>
                  <a:schemeClr val="tx1"/>
                </a:solidFill>
              </a:rPr>
              <a:t>additional </a:t>
            </a:r>
            <a:r>
              <a:rPr lang="en-US" altLang="en-US" dirty="0">
                <a:solidFill>
                  <a:schemeClr val="tx1"/>
                </a:solidFill>
              </a:rPr>
              <a:t>paraprofessionals,</a:t>
            </a:r>
          </a:p>
          <a:p>
            <a:pPr lvl="3">
              <a:buFont typeface="Arial" panose="020B0604020202020204" pitchFamily="34" charset="0"/>
              <a:buChar char="•"/>
            </a:pPr>
            <a:r>
              <a:rPr lang="en-US" altLang="en-US" dirty="0">
                <a:solidFill>
                  <a:schemeClr val="tx1"/>
                </a:solidFill>
              </a:rPr>
              <a:t>additional training for school staff,</a:t>
            </a:r>
          </a:p>
          <a:p>
            <a:pPr lvl="3">
              <a:buFont typeface="Arial" panose="020B0604020202020204" pitchFamily="34" charset="0"/>
              <a:buChar char="•"/>
            </a:pPr>
            <a:r>
              <a:rPr lang="en-US" altLang="en-US" dirty="0">
                <a:solidFill>
                  <a:schemeClr val="tx1"/>
                </a:solidFill>
              </a:rPr>
              <a:t>extra time for instruction (before and/or after school programs),</a:t>
            </a:r>
          </a:p>
          <a:p>
            <a:pPr lvl="3">
              <a:buFont typeface="Arial" panose="020B0604020202020204" pitchFamily="34" charset="0"/>
              <a:buChar char="•"/>
            </a:pPr>
            <a:r>
              <a:rPr lang="en-US" altLang="en-US" dirty="0">
                <a:solidFill>
                  <a:schemeClr val="tx1"/>
                </a:solidFill>
              </a:rPr>
              <a:t>parent and family engagement activities, and/or</a:t>
            </a:r>
          </a:p>
          <a:p>
            <a:pPr lvl="3">
              <a:buFont typeface="Arial" panose="020B0604020202020204" pitchFamily="34" charset="0"/>
              <a:buChar char="•"/>
            </a:pPr>
            <a:r>
              <a:rPr lang="en-US" altLang="en-US" dirty="0">
                <a:solidFill>
                  <a:schemeClr val="tx1"/>
                </a:solidFill>
              </a:rPr>
              <a:t>a variety of supplemental teaching materials, equipment, and technology.</a:t>
            </a:r>
          </a:p>
          <a:p>
            <a:pPr lvl="1"/>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pPr/>
              <a:t>5</a:t>
            </a:fld>
            <a:endParaRPr lang="en-US" dirty="0"/>
          </a:p>
        </p:txBody>
      </p:sp>
    </p:spTree>
    <p:extLst>
      <p:ext uri="{BB962C8B-B14F-4D97-AF65-F5344CB8AC3E}">
        <p14:creationId xmlns:p14="http://schemas.microsoft.com/office/powerpoint/2010/main" val="16227463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does our school use Title I funds?</a:t>
            </a:r>
          </a:p>
        </p:txBody>
      </p:sp>
      <p:sp>
        <p:nvSpPr>
          <p:cNvPr id="3" name="Content Placeholder 2"/>
          <p:cNvSpPr>
            <a:spLocks noGrp="1"/>
          </p:cNvSpPr>
          <p:nvPr>
            <p:ph idx="1"/>
          </p:nvPr>
        </p:nvSpPr>
        <p:spPr>
          <a:xfrm>
            <a:off x="637309" y="1845734"/>
            <a:ext cx="11166763" cy="4453466"/>
          </a:xfrm>
        </p:spPr>
        <p:txBody>
          <a:bodyPr>
            <a:normAutofit fontScale="92500" lnSpcReduction="20000"/>
          </a:bodyPr>
          <a:lstStyle/>
          <a:p>
            <a:r>
              <a:rPr lang="en-US" dirty="0">
                <a:solidFill>
                  <a:schemeClr val="tx1"/>
                </a:solidFill>
              </a:rPr>
              <a:t>At </a:t>
            </a:r>
            <a:r>
              <a:rPr lang="en-US" dirty="0">
                <a:solidFill>
                  <a:srgbClr val="00B050"/>
                </a:solidFill>
              </a:rPr>
              <a:t>Double Tree Elementary </a:t>
            </a:r>
            <a:r>
              <a:rPr lang="en-US" dirty="0">
                <a:solidFill>
                  <a:schemeClr val="tx1"/>
                </a:solidFill>
              </a:rPr>
              <a:t>our school was allotted approximately $</a:t>
            </a:r>
            <a:r>
              <a:rPr lang="en-US" dirty="0">
                <a:solidFill>
                  <a:srgbClr val="92D050"/>
                </a:solidFill>
              </a:rPr>
              <a:t>190,794.94</a:t>
            </a:r>
            <a:r>
              <a:rPr lang="en-US" dirty="0">
                <a:solidFill>
                  <a:srgbClr val="FF0000"/>
                </a:solidFill>
              </a:rPr>
              <a:t> </a:t>
            </a:r>
            <a:r>
              <a:rPr lang="en-US" dirty="0">
                <a:solidFill>
                  <a:schemeClr val="tx1"/>
                </a:solidFill>
              </a:rPr>
              <a:t>in Title I funding. </a:t>
            </a:r>
          </a:p>
          <a:p>
            <a:r>
              <a:rPr lang="en-US" dirty="0">
                <a:solidFill>
                  <a:schemeClr val="tx1"/>
                </a:solidFill>
              </a:rPr>
              <a:t>We developed a </a:t>
            </a:r>
            <a:r>
              <a:rPr lang="en-US" b="1" dirty="0">
                <a:solidFill>
                  <a:schemeClr val="tx1"/>
                </a:solidFill>
              </a:rPr>
              <a:t>Schoolwide Program</a:t>
            </a:r>
            <a:r>
              <a:rPr lang="en-US" dirty="0">
                <a:solidFill>
                  <a:schemeClr val="tx1"/>
                </a:solidFill>
              </a:rPr>
              <a:t>, which means we plan to spend our funds on the following:</a:t>
            </a:r>
          </a:p>
          <a:p>
            <a:pPr lvl="3">
              <a:buFont typeface="Arial" panose="020B0604020202020204" pitchFamily="34" charset="0"/>
              <a:buChar char="•"/>
            </a:pPr>
            <a:r>
              <a:rPr lang="en-US" dirty="0">
                <a:solidFill>
                  <a:schemeClr val="tx1"/>
                </a:solidFill>
              </a:rPr>
              <a:t>Supplemental staff:</a:t>
            </a:r>
          </a:p>
          <a:p>
            <a:pPr lvl="4">
              <a:buFont typeface="Courier New" panose="02070309020205020404" pitchFamily="49" charset="0"/>
              <a:buChar char="o"/>
            </a:pPr>
            <a:r>
              <a:rPr lang="en-US" dirty="0">
                <a:solidFill>
                  <a:srgbClr val="00B050"/>
                </a:solidFill>
              </a:rPr>
              <a:t>PLC Coach</a:t>
            </a:r>
          </a:p>
          <a:p>
            <a:pPr lvl="4">
              <a:buFont typeface="Courier New" panose="02070309020205020404" pitchFamily="49" charset="0"/>
              <a:buChar char="o"/>
            </a:pPr>
            <a:r>
              <a:rPr lang="en-US" dirty="0">
                <a:solidFill>
                  <a:srgbClr val="00B050"/>
                </a:solidFill>
              </a:rPr>
              <a:t>Interventionist</a:t>
            </a:r>
          </a:p>
          <a:p>
            <a:pPr lvl="2"/>
            <a:endParaRPr lang="en-US" dirty="0">
              <a:solidFill>
                <a:schemeClr val="tx1"/>
              </a:solidFill>
            </a:endParaRPr>
          </a:p>
          <a:p>
            <a:pPr lvl="3">
              <a:buFont typeface="Arial" panose="020B0604020202020204" pitchFamily="34" charset="0"/>
              <a:buChar char="•"/>
            </a:pPr>
            <a:r>
              <a:rPr lang="en-US" dirty="0">
                <a:solidFill>
                  <a:schemeClr val="tx1"/>
                </a:solidFill>
              </a:rPr>
              <a:t>Programs/Materials/Supplies:</a:t>
            </a:r>
          </a:p>
          <a:p>
            <a:pPr lvl="4">
              <a:buFont typeface="Courier New" panose="02070309020205020404" pitchFamily="49" charset="0"/>
              <a:buChar char="o"/>
            </a:pPr>
            <a:r>
              <a:rPr lang="en-US" dirty="0">
                <a:solidFill>
                  <a:srgbClr val="00B050"/>
                </a:solidFill>
              </a:rPr>
              <a:t>Lumos TCAP Prep</a:t>
            </a:r>
          </a:p>
          <a:p>
            <a:pPr lvl="4">
              <a:buFont typeface="Courier New" panose="02070309020205020404" pitchFamily="49" charset="0"/>
              <a:buChar char="o"/>
            </a:pPr>
            <a:r>
              <a:rPr lang="en-US" dirty="0" err="1">
                <a:solidFill>
                  <a:srgbClr val="00B050"/>
                </a:solidFill>
              </a:rPr>
              <a:t>DeansList</a:t>
            </a:r>
            <a:endParaRPr lang="en-US" dirty="0">
              <a:solidFill>
                <a:srgbClr val="00B050"/>
              </a:solidFill>
            </a:endParaRPr>
          </a:p>
          <a:p>
            <a:pPr lvl="4">
              <a:buFont typeface="Courier New" panose="02070309020205020404" pitchFamily="49" charset="0"/>
              <a:buChar char="o"/>
            </a:pPr>
            <a:r>
              <a:rPr lang="en-US" dirty="0">
                <a:solidFill>
                  <a:srgbClr val="00B050"/>
                </a:solidFill>
              </a:rPr>
              <a:t>Supplies for students &amp; teachers</a:t>
            </a:r>
          </a:p>
          <a:p>
            <a:pPr lvl="4">
              <a:buFont typeface="Courier New" panose="02070309020205020404" pitchFamily="49" charset="0"/>
              <a:buChar char="o"/>
            </a:pPr>
            <a:r>
              <a:rPr lang="en-US" dirty="0">
                <a:solidFill>
                  <a:srgbClr val="00B050"/>
                </a:solidFill>
              </a:rPr>
              <a:t>Copy Paper</a:t>
            </a:r>
          </a:p>
          <a:p>
            <a:pPr lvl="4">
              <a:buFont typeface="Courier New" panose="02070309020205020404" pitchFamily="49" charset="0"/>
              <a:buChar char="o"/>
            </a:pPr>
            <a:r>
              <a:rPr lang="en-US" dirty="0">
                <a:solidFill>
                  <a:srgbClr val="00B050"/>
                </a:solidFill>
              </a:rPr>
              <a:t>Ink for printers</a:t>
            </a:r>
          </a:p>
          <a:p>
            <a:pPr lvl="4">
              <a:buFont typeface="Courier New" panose="02070309020205020404" pitchFamily="49" charset="0"/>
              <a:buChar char="o"/>
            </a:pPr>
            <a:r>
              <a:rPr lang="en-US" dirty="0">
                <a:solidFill>
                  <a:srgbClr val="00B050"/>
                </a:solidFill>
              </a:rPr>
              <a:t>Computers &amp; Printers</a:t>
            </a:r>
          </a:p>
          <a:p>
            <a:pPr lvl="4">
              <a:buFont typeface="Courier New" panose="02070309020205020404" pitchFamily="49" charset="0"/>
              <a:buChar char="o"/>
            </a:pPr>
            <a:endParaRPr lang="en-US" dirty="0">
              <a:solidFill>
                <a:srgbClr val="00B050"/>
              </a:solidFill>
            </a:endParaRPr>
          </a:p>
          <a:p>
            <a:pPr marL="920750" lvl="4" indent="0">
              <a:buNone/>
            </a:pPr>
            <a:endParaRPr lang="en-US" dirty="0">
              <a:solidFill>
                <a:srgbClr val="00B050"/>
              </a:solidFill>
            </a:endParaRPr>
          </a:p>
          <a:p>
            <a:pPr lvl="2"/>
            <a:endParaRPr lang="en-US" dirty="0"/>
          </a:p>
          <a:p>
            <a:pPr marL="920750" lvl="4" indent="0">
              <a:buNone/>
            </a:pPr>
            <a:endParaRPr lang="en-US" dirty="0">
              <a:solidFill>
                <a:srgbClr val="FF0000"/>
              </a:solidFill>
            </a:endParaRPr>
          </a:p>
          <a:p>
            <a:endParaRPr lang="en-US" dirty="0">
              <a:solidFill>
                <a:srgbClr val="FF0000"/>
              </a:solidFill>
            </a:endParaRPr>
          </a:p>
        </p:txBody>
      </p:sp>
      <p:sp>
        <p:nvSpPr>
          <p:cNvPr id="4" name="Slide Number Placeholder 3"/>
          <p:cNvSpPr>
            <a:spLocks noGrp="1"/>
          </p:cNvSpPr>
          <p:nvPr>
            <p:ph type="sldNum" sz="quarter" idx="12"/>
          </p:nvPr>
        </p:nvSpPr>
        <p:spPr/>
        <p:txBody>
          <a:bodyPr/>
          <a:lstStyle/>
          <a:p>
            <a:fld id="{4FAB73BC-B049-4115-A692-8D63A059BFB8}" type="slidenum">
              <a:rPr lang="en-US" smtClean="0"/>
              <a:pPr/>
              <a:t>6</a:t>
            </a:fld>
            <a:endParaRPr lang="en-US" dirty="0"/>
          </a:p>
        </p:txBody>
      </p:sp>
    </p:spTree>
    <p:extLst>
      <p:ext uri="{BB962C8B-B14F-4D97-AF65-F5344CB8AC3E}">
        <p14:creationId xmlns:p14="http://schemas.microsoft.com/office/powerpoint/2010/main" val="30381121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What is the SIP?</a:t>
            </a:r>
            <a:endParaRPr lang="en-US" dirty="0"/>
          </a:p>
        </p:txBody>
      </p:sp>
      <p:sp>
        <p:nvSpPr>
          <p:cNvPr id="3" name="Content Placeholder 2"/>
          <p:cNvSpPr>
            <a:spLocks noGrp="1"/>
          </p:cNvSpPr>
          <p:nvPr>
            <p:ph idx="1"/>
          </p:nvPr>
        </p:nvSpPr>
        <p:spPr/>
        <p:txBody>
          <a:bodyPr>
            <a:normAutofit/>
          </a:bodyPr>
          <a:lstStyle/>
          <a:p>
            <a:r>
              <a:rPr lang="en-US" dirty="0"/>
              <a:t>The SIP is the School Improvement Plan. It includes:</a:t>
            </a:r>
          </a:p>
          <a:p>
            <a:pPr lvl="3">
              <a:buFont typeface="Arial" panose="020B0604020202020204" pitchFamily="34" charset="0"/>
              <a:buChar char="•"/>
            </a:pPr>
            <a:r>
              <a:rPr lang="en-US" dirty="0"/>
              <a:t>the identification of the school planning team and how they will be engaged in the planning process;</a:t>
            </a:r>
          </a:p>
          <a:p>
            <a:pPr lvl="3">
              <a:buFont typeface="Arial" panose="020B0604020202020204" pitchFamily="34" charset="0"/>
              <a:buChar char="•"/>
            </a:pPr>
            <a:r>
              <a:rPr lang="en-US" dirty="0"/>
              <a:t>a needs assessment and summary of academic and non-academic data;</a:t>
            </a:r>
          </a:p>
          <a:p>
            <a:pPr lvl="3">
              <a:buFont typeface="Arial" panose="020B0604020202020204" pitchFamily="34" charset="0"/>
              <a:buChar char="•"/>
            </a:pPr>
            <a:r>
              <a:rPr lang="en-US" dirty="0"/>
              <a:t>prioritized goals, strategies, and action steps to help address the academic and non-academic needs of students;</a:t>
            </a:r>
          </a:p>
          <a:p>
            <a:pPr lvl="3">
              <a:buFont typeface="Arial" panose="020B0604020202020204" pitchFamily="34" charset="0"/>
              <a:buChar char="•"/>
            </a:pPr>
            <a:r>
              <a:rPr lang="en-US" dirty="0"/>
              <a:t>teacher and staff professional development needs; and</a:t>
            </a:r>
          </a:p>
          <a:p>
            <a:pPr lvl="3">
              <a:buFont typeface="Arial" panose="020B0604020202020204" pitchFamily="34" charset="0"/>
              <a:buChar char="•"/>
            </a:pPr>
            <a:r>
              <a:rPr lang="en-US" dirty="0"/>
              <a:t>budgets and the coordination of resources.</a:t>
            </a:r>
          </a:p>
          <a:p>
            <a:r>
              <a:rPr lang="en-US" dirty="0">
                <a:solidFill>
                  <a:schemeClr val="tx1"/>
                </a:solidFill>
              </a:rPr>
              <a:t>The school must include family representatives on our school planning team.</a:t>
            </a:r>
          </a:p>
        </p:txBody>
      </p:sp>
      <p:sp>
        <p:nvSpPr>
          <p:cNvPr id="4" name="Slide Number Placeholder 3"/>
          <p:cNvSpPr>
            <a:spLocks noGrp="1"/>
          </p:cNvSpPr>
          <p:nvPr>
            <p:ph type="sldNum" sz="quarter" idx="12"/>
          </p:nvPr>
        </p:nvSpPr>
        <p:spPr/>
        <p:txBody>
          <a:bodyPr/>
          <a:lstStyle/>
          <a:p>
            <a:fld id="{4FAB73BC-B049-4115-A692-8D63A059BFB8}" type="slidenum">
              <a:rPr lang="en-US" smtClean="0"/>
              <a:pPr/>
              <a:t>7</a:t>
            </a:fld>
            <a:endParaRPr lang="en-US" dirty="0"/>
          </a:p>
        </p:txBody>
      </p:sp>
    </p:spTree>
    <p:extLst>
      <p:ext uri="{BB962C8B-B14F-4D97-AF65-F5344CB8AC3E}">
        <p14:creationId xmlns:p14="http://schemas.microsoft.com/office/powerpoint/2010/main" val="39402745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are our schoolwide program goals?</a:t>
            </a:r>
          </a:p>
        </p:txBody>
      </p:sp>
      <p:sp>
        <p:nvSpPr>
          <p:cNvPr id="3" name="Content Placeholder 2"/>
          <p:cNvSpPr>
            <a:spLocks noGrp="1"/>
          </p:cNvSpPr>
          <p:nvPr>
            <p:ph idx="1"/>
          </p:nvPr>
        </p:nvSpPr>
        <p:spPr/>
        <p:txBody>
          <a:bodyPr>
            <a:normAutofit lnSpcReduction="10000"/>
          </a:bodyPr>
          <a:lstStyle/>
          <a:p>
            <a:pPr marL="0" indent="0">
              <a:buNone/>
            </a:pPr>
            <a:r>
              <a:rPr lang="en-US" b="1" dirty="0"/>
              <a:t>Goal 1: Grade 3 ELA (Required)</a:t>
            </a:r>
            <a:endParaRPr lang="en-US" dirty="0"/>
          </a:p>
          <a:p>
            <a:r>
              <a:rPr lang="en-US" dirty="0"/>
              <a:t>70% of students will score proficient on the 3</a:t>
            </a:r>
            <a:r>
              <a:rPr lang="en-US" baseline="30000" dirty="0"/>
              <a:t>rd</a:t>
            </a:r>
            <a:r>
              <a:rPr lang="en-US" dirty="0"/>
              <a:t> grade TCAP by 2029.  </a:t>
            </a:r>
          </a:p>
          <a:p>
            <a:r>
              <a:rPr lang="en-US" dirty="0"/>
              <a:t>(Pursuant to Tenn. Code Ann. § 49-3-112, the target must be at least 70%.)</a:t>
            </a:r>
          </a:p>
          <a:p>
            <a:pPr marL="0" indent="0">
              <a:buNone/>
            </a:pPr>
            <a:r>
              <a:rPr lang="en-US" b="1" dirty="0"/>
              <a:t>Goal 2: ELA</a:t>
            </a:r>
          </a:p>
          <a:p>
            <a:r>
              <a:rPr lang="en-US" dirty="0"/>
              <a:t>36.4% of students will score proficient on the ELA TCAP by 2029. </a:t>
            </a:r>
          </a:p>
          <a:p>
            <a:pPr marL="0" indent="0">
              <a:buNone/>
            </a:pPr>
            <a:r>
              <a:rPr lang="en-US" b="1" dirty="0"/>
              <a:t>Goal 3: Math</a:t>
            </a:r>
          </a:p>
          <a:p>
            <a:r>
              <a:rPr lang="en-US" dirty="0"/>
              <a:t>41.4% of students will score proficient on the Math TCAP by 2029 </a:t>
            </a:r>
          </a:p>
          <a:p>
            <a:pPr marL="0" indent="0">
              <a:buNone/>
            </a:pPr>
            <a:r>
              <a:rPr lang="en-US" b="1" dirty="0"/>
              <a:t>Goal 4: Chronic Absenteeism</a:t>
            </a:r>
          </a:p>
          <a:p>
            <a:r>
              <a:rPr lang="en-US" dirty="0"/>
              <a:t>Decrease chronic absenteeism rate from 42.5% by 10%</a:t>
            </a:r>
          </a:p>
          <a:p>
            <a:endParaRPr lang="en-US" dirty="0"/>
          </a:p>
          <a:p>
            <a:pPr marL="0" indent="0">
              <a:buNone/>
            </a:pPr>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pPr/>
              <a:t>8</a:t>
            </a:fld>
            <a:endParaRPr lang="en-US" dirty="0"/>
          </a:p>
        </p:txBody>
      </p:sp>
    </p:spTree>
    <p:extLst>
      <p:ext uri="{BB962C8B-B14F-4D97-AF65-F5344CB8AC3E}">
        <p14:creationId xmlns:p14="http://schemas.microsoft.com/office/powerpoint/2010/main" val="16469353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solidFill>
                  <a:schemeClr val="tx1"/>
                </a:solidFill>
                <a:latin typeface="Arial" panose="020B0604020202020204" pitchFamily="34" charset="0"/>
                <a:ea typeface="Batang" pitchFamily="18" charset="-127"/>
                <a:cs typeface="Arial" panose="020B0604020202020204" pitchFamily="34" charset="0"/>
              </a:rPr>
              <a:t>What </a:t>
            </a:r>
            <a:r>
              <a:rPr lang="en-US" dirty="0">
                <a:solidFill>
                  <a:schemeClr val="tx1"/>
                </a:solidFill>
                <a:ea typeface="Batang" pitchFamily="18" charset="-127"/>
              </a:rPr>
              <a:t>i</a:t>
            </a:r>
            <a:r>
              <a:rPr lang="en-US" dirty="0">
                <a:solidFill>
                  <a:schemeClr val="tx1"/>
                </a:solidFill>
                <a:latin typeface="Arial" panose="020B0604020202020204" pitchFamily="34" charset="0"/>
                <a:ea typeface="Batang" pitchFamily="18" charset="-127"/>
                <a:cs typeface="Arial" panose="020B0604020202020204" pitchFamily="34" charset="0"/>
              </a:rPr>
              <a:t>s </a:t>
            </a:r>
            <a:r>
              <a:rPr lang="en-US" dirty="0">
                <a:solidFill>
                  <a:schemeClr val="tx1"/>
                </a:solidFill>
                <a:ea typeface="Batang" pitchFamily="18" charset="-127"/>
              </a:rPr>
              <a:t>o</a:t>
            </a:r>
            <a:r>
              <a:rPr lang="en-US" dirty="0">
                <a:solidFill>
                  <a:schemeClr val="tx1"/>
                </a:solidFill>
                <a:latin typeface="Arial" panose="020B0604020202020204" pitchFamily="34" charset="0"/>
                <a:ea typeface="Batang" pitchFamily="18" charset="-127"/>
                <a:cs typeface="Arial" panose="020B0604020202020204" pitchFamily="34" charset="0"/>
              </a:rPr>
              <a:t>ur </a:t>
            </a:r>
            <a:r>
              <a:rPr lang="en-US" dirty="0">
                <a:solidFill>
                  <a:schemeClr val="tx1"/>
                </a:solidFill>
                <a:ea typeface="Batang" pitchFamily="18" charset="-127"/>
              </a:rPr>
              <a:t>s</a:t>
            </a:r>
            <a:r>
              <a:rPr lang="en-US" dirty="0">
                <a:solidFill>
                  <a:schemeClr val="tx1"/>
                </a:solidFill>
                <a:latin typeface="Arial" panose="020B0604020202020204" pitchFamily="34" charset="0"/>
                <a:ea typeface="Batang" pitchFamily="18" charset="-127"/>
                <a:cs typeface="Arial" panose="020B0604020202020204" pitchFamily="34" charset="0"/>
              </a:rPr>
              <a:t>chool’s </a:t>
            </a:r>
            <a:r>
              <a:rPr lang="en-US" dirty="0">
                <a:solidFill>
                  <a:schemeClr val="tx1"/>
                </a:solidFill>
                <a:ea typeface="Batang" pitchFamily="18" charset="-127"/>
              </a:rPr>
              <a:t>d</a:t>
            </a:r>
            <a:r>
              <a:rPr lang="en-US" dirty="0">
                <a:solidFill>
                  <a:schemeClr val="tx1"/>
                </a:solidFill>
                <a:latin typeface="Arial" panose="020B0604020202020204" pitchFamily="34" charset="0"/>
                <a:ea typeface="Batang" pitchFamily="18" charset="-127"/>
                <a:cs typeface="Arial" panose="020B0604020202020204" pitchFamily="34" charset="0"/>
              </a:rPr>
              <a:t>esignation </a:t>
            </a:r>
            <a:r>
              <a:rPr lang="en-US" dirty="0">
                <a:solidFill>
                  <a:schemeClr val="tx1"/>
                </a:solidFill>
                <a:ea typeface="Batang" pitchFamily="18" charset="-127"/>
              </a:rPr>
              <a:t>s</a:t>
            </a:r>
            <a:r>
              <a:rPr lang="en-US" dirty="0">
                <a:solidFill>
                  <a:schemeClr val="tx1"/>
                </a:solidFill>
                <a:latin typeface="Arial" panose="020B0604020202020204" pitchFamily="34" charset="0"/>
                <a:ea typeface="Batang" pitchFamily="18" charset="-127"/>
                <a:cs typeface="Arial" panose="020B0604020202020204" pitchFamily="34" charset="0"/>
              </a:rPr>
              <a:t>tatus</a:t>
            </a:r>
            <a:r>
              <a:rPr lang="en-US" dirty="0">
                <a:solidFill>
                  <a:schemeClr val="tx1"/>
                </a:solidFill>
                <a:ea typeface="Batang" pitchFamily="18" charset="-127"/>
              </a:rPr>
              <a:t>?</a:t>
            </a:r>
            <a:endParaRPr lang="en-US" dirty="0">
              <a:solidFill>
                <a:schemeClr val="tx1"/>
              </a:solidFill>
            </a:endParaRPr>
          </a:p>
        </p:txBody>
      </p:sp>
      <p:sp>
        <p:nvSpPr>
          <p:cNvPr id="3" name="Content Placeholder 2"/>
          <p:cNvSpPr>
            <a:spLocks noGrp="1"/>
          </p:cNvSpPr>
          <p:nvPr>
            <p:ph idx="1"/>
          </p:nvPr>
        </p:nvSpPr>
        <p:spPr>
          <a:xfrm>
            <a:off x="665019" y="1845734"/>
            <a:ext cx="11139054" cy="4023360"/>
          </a:xfrm>
        </p:spPr>
        <p:txBody>
          <a:bodyPr>
            <a:normAutofit/>
          </a:bodyPr>
          <a:lstStyle/>
          <a:p>
            <a:pPr>
              <a:buClrTx/>
              <a:buFont typeface="Wingdings" panose="05000000000000000000" pitchFamily="2" charset="2"/>
              <a:buChar char="§"/>
            </a:pPr>
            <a:r>
              <a:rPr lang="en-US" dirty="0">
                <a:solidFill>
                  <a:schemeClr val="tx1"/>
                </a:solidFill>
              </a:rPr>
              <a:t>In accordance with Tennessee’s accountability system, the Tennessee Department of Education (TDOE) determines designations for all public schools. Designations include:</a:t>
            </a:r>
          </a:p>
          <a:p>
            <a:pPr lvl="3">
              <a:buFont typeface="Arial" panose="020B0604020202020204" pitchFamily="34" charset="0"/>
              <a:buChar char="•"/>
            </a:pPr>
            <a:r>
              <a:rPr lang="en-US" b="1" dirty="0">
                <a:solidFill>
                  <a:schemeClr val="tx1"/>
                </a:solidFill>
              </a:rPr>
              <a:t>Reward Schools: </a:t>
            </a:r>
            <a:r>
              <a:rPr lang="en-US" dirty="0">
                <a:solidFill>
                  <a:schemeClr val="tx1"/>
                </a:solidFill>
              </a:rPr>
              <a:t>Recognizes schools with high levels of performance or student growth, including the top 5% of schools.</a:t>
            </a:r>
          </a:p>
          <a:p>
            <a:pPr lvl="3">
              <a:buFont typeface="Arial" panose="020B0604020202020204" pitchFamily="34" charset="0"/>
              <a:buChar char="•"/>
            </a:pPr>
            <a:r>
              <a:rPr lang="en-US" b="1" dirty="0">
                <a:solidFill>
                  <a:srgbClr val="00B050"/>
                </a:solidFill>
              </a:rPr>
              <a:t>CSI (Comprehensive Support and Improvement): </a:t>
            </a:r>
            <a:r>
              <a:rPr lang="en-US" dirty="0">
                <a:solidFill>
                  <a:srgbClr val="00B050"/>
                </a:solidFill>
              </a:rPr>
              <a:t>Also known as Priority schools, these are identified for being in the bottom 5% of overall performance or having a graduation rate below 67%.</a:t>
            </a:r>
          </a:p>
          <a:p>
            <a:pPr lvl="3">
              <a:buFont typeface="Arial" panose="020B0604020202020204" pitchFamily="34" charset="0"/>
              <a:buChar char="•"/>
            </a:pPr>
            <a:r>
              <a:rPr lang="en-US" b="1" dirty="0">
                <a:solidFill>
                  <a:schemeClr val="tx1"/>
                </a:solidFill>
              </a:rPr>
              <a:t>TSI/ATSI (Targeted/Additional Targeted Support and Improvement): </a:t>
            </a:r>
            <a:r>
              <a:rPr lang="en-US" dirty="0">
                <a:solidFill>
                  <a:schemeClr val="tx1"/>
                </a:solidFill>
              </a:rPr>
              <a:t>Also known as Focus schools, these are identified when specific student groups underperform.</a:t>
            </a:r>
            <a:endParaRPr lang="en-US" dirty="0">
              <a:solidFill>
                <a:srgbClr val="FF0000"/>
              </a:solidFill>
            </a:endParaRPr>
          </a:p>
        </p:txBody>
      </p:sp>
      <p:sp>
        <p:nvSpPr>
          <p:cNvPr id="4" name="Slide Number Placeholder 3"/>
          <p:cNvSpPr>
            <a:spLocks noGrp="1"/>
          </p:cNvSpPr>
          <p:nvPr>
            <p:ph type="sldNum" sz="quarter" idx="12"/>
          </p:nvPr>
        </p:nvSpPr>
        <p:spPr/>
        <p:txBody>
          <a:bodyPr/>
          <a:lstStyle/>
          <a:p>
            <a:fld id="{4FAB73BC-B049-4115-A692-8D63A059BFB8}" type="slidenum">
              <a:rPr lang="en-US" smtClean="0"/>
              <a:pPr/>
              <a:t>9</a:t>
            </a:fld>
            <a:endParaRPr lang="en-US" dirty="0"/>
          </a:p>
        </p:txBody>
      </p:sp>
    </p:spTree>
    <p:extLst>
      <p:ext uri="{BB962C8B-B14F-4D97-AF65-F5344CB8AC3E}">
        <p14:creationId xmlns:p14="http://schemas.microsoft.com/office/powerpoint/2010/main" val="17415151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solidFill>
                  <a:schemeClr val="tx1">
                    <a:lumMod val="65000"/>
                    <a:lumOff val="35000"/>
                  </a:schemeClr>
                </a:solidFill>
                <a:latin typeface="Arial" panose="020B0604020202020204" pitchFamily="34" charset="0"/>
                <a:ea typeface="Batang" pitchFamily="18" charset="-127"/>
                <a:cs typeface="Arial" panose="020B0604020202020204" pitchFamily="34" charset="0"/>
              </a:rPr>
              <a:t>What is </a:t>
            </a:r>
            <a:r>
              <a:rPr lang="en-US" dirty="0">
                <a:solidFill>
                  <a:schemeClr val="tx1">
                    <a:lumMod val="65000"/>
                    <a:lumOff val="35000"/>
                  </a:schemeClr>
                </a:solidFill>
                <a:ea typeface="Batang" pitchFamily="18" charset="-127"/>
              </a:rPr>
              <a:t>the State Report Card?</a:t>
            </a:r>
            <a:endParaRPr lang="en-US" dirty="0">
              <a:solidFill>
                <a:schemeClr val="tx1">
                  <a:lumMod val="65000"/>
                  <a:lumOff val="35000"/>
                </a:schemeClr>
              </a:solidFill>
            </a:endParaRPr>
          </a:p>
        </p:txBody>
      </p:sp>
      <p:sp>
        <p:nvSpPr>
          <p:cNvPr id="3" name="Content Placeholder 2"/>
          <p:cNvSpPr>
            <a:spLocks noGrp="1"/>
          </p:cNvSpPr>
          <p:nvPr>
            <p:ph idx="1"/>
          </p:nvPr>
        </p:nvSpPr>
        <p:spPr/>
        <p:txBody>
          <a:bodyPr>
            <a:normAutofit/>
          </a:bodyPr>
          <a:lstStyle/>
          <a:p>
            <a:pPr>
              <a:buClrTx/>
              <a:buFont typeface="Wingdings" panose="05000000000000000000" pitchFamily="2" charset="2"/>
              <a:buChar char="§"/>
            </a:pPr>
            <a:r>
              <a:rPr lang="en-US" dirty="0">
                <a:solidFill>
                  <a:schemeClr val="tx1"/>
                </a:solidFill>
              </a:rPr>
              <a:t>TDOE releases an annual Report Card on Tennessee schools. </a:t>
            </a:r>
          </a:p>
          <a:p>
            <a:pPr>
              <a:buClrTx/>
              <a:buFont typeface="Wingdings" panose="05000000000000000000" pitchFamily="2" charset="2"/>
              <a:buChar char="§"/>
            </a:pPr>
            <a:r>
              <a:rPr lang="en-US" dirty="0">
                <a:solidFill>
                  <a:schemeClr val="tx1"/>
                </a:solidFill>
              </a:rPr>
              <a:t>This report displays state-, district-, and school-level data for each school year. </a:t>
            </a:r>
          </a:p>
          <a:p>
            <a:pPr>
              <a:buClrTx/>
              <a:buFont typeface="Wingdings" panose="05000000000000000000" pitchFamily="2" charset="2"/>
              <a:buChar char="§"/>
            </a:pPr>
            <a:r>
              <a:rPr lang="en-US" dirty="0">
                <a:solidFill>
                  <a:schemeClr val="tx1"/>
                </a:solidFill>
              </a:rPr>
              <a:t>It includes information on demographics, achievement, academic growth, attendance, graduation rate and more. </a:t>
            </a:r>
          </a:p>
          <a:p>
            <a:pPr>
              <a:buClrTx/>
              <a:buFont typeface="Wingdings" panose="05000000000000000000" pitchFamily="2" charset="2"/>
              <a:buChar char="§"/>
            </a:pPr>
            <a:r>
              <a:rPr lang="en-US" dirty="0">
                <a:solidFill>
                  <a:schemeClr val="tx1"/>
                </a:solidFill>
              </a:rPr>
              <a:t>You can view the data statewide, or you can choose a specific district or school.</a:t>
            </a:r>
          </a:p>
          <a:p>
            <a:pPr>
              <a:buClrTx/>
              <a:buFont typeface="Wingdings" panose="05000000000000000000" pitchFamily="2" charset="2"/>
              <a:buChar char="§"/>
            </a:pPr>
            <a:r>
              <a:rPr lang="en-US" dirty="0">
                <a:solidFill>
                  <a:schemeClr val="tx1"/>
                </a:solidFill>
              </a:rPr>
              <a:t>You can view the report card here:</a:t>
            </a:r>
          </a:p>
          <a:p>
            <a:pPr marL="598043" lvl="3" indent="0">
              <a:buNone/>
            </a:pPr>
            <a:r>
              <a:rPr lang="en-US" dirty="0">
                <a:hlinkClick r:id="rId3"/>
              </a:rPr>
              <a:t>https://www.tn.gov/education/families/report-card.html</a:t>
            </a:r>
            <a:r>
              <a:rPr lang="en-US" dirty="0"/>
              <a:t> </a:t>
            </a:r>
          </a:p>
        </p:txBody>
      </p:sp>
      <p:sp>
        <p:nvSpPr>
          <p:cNvPr id="4" name="Slide Number Placeholder 3"/>
          <p:cNvSpPr>
            <a:spLocks noGrp="1"/>
          </p:cNvSpPr>
          <p:nvPr>
            <p:ph type="sldNum" sz="quarter" idx="12"/>
          </p:nvPr>
        </p:nvSpPr>
        <p:spPr/>
        <p:txBody>
          <a:bodyPr/>
          <a:lstStyle/>
          <a:p>
            <a:fld id="{4FAB73BC-B049-4115-A692-8D63A059BFB8}" type="slidenum">
              <a:rPr lang="en-US" smtClean="0"/>
              <a:pPr/>
              <a:t>10</a:t>
            </a:fld>
            <a:endParaRPr lang="en-US" dirty="0"/>
          </a:p>
        </p:txBody>
      </p:sp>
    </p:spTree>
    <p:extLst>
      <p:ext uri="{BB962C8B-B14F-4D97-AF65-F5344CB8AC3E}">
        <p14:creationId xmlns:p14="http://schemas.microsoft.com/office/powerpoint/2010/main" val="29185876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What curriculum does our school use?</a:t>
            </a:r>
          </a:p>
        </p:txBody>
      </p:sp>
      <p:sp>
        <p:nvSpPr>
          <p:cNvPr id="3" name="Content Placeholder 2"/>
          <p:cNvSpPr>
            <a:spLocks noGrp="1"/>
          </p:cNvSpPr>
          <p:nvPr>
            <p:ph idx="1"/>
          </p:nvPr>
        </p:nvSpPr>
        <p:spPr/>
        <p:txBody>
          <a:bodyPr>
            <a:normAutofit/>
          </a:bodyPr>
          <a:lstStyle/>
          <a:p>
            <a:pPr>
              <a:buClrTx/>
              <a:buFont typeface="Wingdings" panose="05000000000000000000" pitchFamily="2" charset="2"/>
              <a:buChar char="§"/>
            </a:pPr>
            <a:r>
              <a:rPr lang="en-US" dirty="0">
                <a:solidFill>
                  <a:schemeClr val="tx1"/>
                </a:solidFill>
                <a:latin typeface="Arial" panose="020B0604020202020204" pitchFamily="34" charset="0"/>
                <a:cs typeface="Arial" panose="020B0604020202020204" pitchFamily="34" charset="0"/>
              </a:rPr>
              <a:t>The Tennessee Academic Standards provide a common set of expectations for what students will know and be able to do at the end of a grade for each subject area. </a:t>
            </a:r>
          </a:p>
          <a:p>
            <a:pPr>
              <a:buClrTx/>
              <a:buFont typeface="Wingdings" panose="05000000000000000000" pitchFamily="2" charset="2"/>
              <a:buChar char="§"/>
            </a:pPr>
            <a:r>
              <a:rPr lang="en-US" dirty="0">
                <a:solidFill>
                  <a:schemeClr val="tx1"/>
                </a:solidFill>
                <a:latin typeface="Arial" panose="020B0604020202020204" pitchFamily="34" charset="0"/>
                <a:cs typeface="Arial" panose="020B0604020202020204" pitchFamily="34" charset="0"/>
              </a:rPr>
              <a:t>Tennessee's academic standards form the framework for everything taught at </a:t>
            </a:r>
            <a:r>
              <a:rPr lang="en-US" dirty="0">
                <a:solidFill>
                  <a:srgbClr val="00B050"/>
                </a:solidFill>
                <a:latin typeface="Arial" panose="020B0604020202020204" pitchFamily="34" charset="0"/>
                <a:cs typeface="Arial" panose="020B0604020202020204" pitchFamily="34" charset="0"/>
              </a:rPr>
              <a:t>Double Tree Elementary.</a:t>
            </a:r>
          </a:p>
          <a:p>
            <a:pPr>
              <a:buClrTx/>
              <a:buFont typeface="Wingdings" panose="05000000000000000000" pitchFamily="2" charset="2"/>
              <a:buChar char="§"/>
            </a:pPr>
            <a:r>
              <a:rPr lang="en-US" dirty="0">
                <a:solidFill>
                  <a:schemeClr val="tx1"/>
                </a:solidFill>
                <a:latin typeface="Arial" panose="020B0604020202020204" pitchFamily="34" charset="0"/>
                <a:cs typeface="Arial" panose="020B0604020202020204" pitchFamily="34" charset="0"/>
              </a:rPr>
              <a:t>For more information about Tennessee’s academic standards, see: </a:t>
            </a:r>
            <a:r>
              <a:rPr lang="en-US" dirty="0">
                <a:hlinkClick r:id="rId3"/>
              </a:rPr>
              <a:t>Academic Standards</a:t>
            </a:r>
            <a:endParaRPr lang="en-US" dirty="0">
              <a:solidFill>
                <a:srgbClr val="FF0000"/>
              </a:solidFill>
            </a:endParaRPr>
          </a:p>
          <a:p>
            <a:pPr>
              <a:buClrTx/>
              <a:buFont typeface="Wingdings" panose="05000000000000000000" pitchFamily="2" charset="2"/>
              <a:buChar char="§"/>
            </a:pPr>
            <a:endParaRPr lang="en-US" dirty="0">
              <a:solidFill>
                <a:srgbClr val="FF0000"/>
              </a:solidFill>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4FAB73BC-B049-4115-A692-8D63A059BFB8}" type="slidenum">
              <a:rPr lang="en-US" smtClean="0"/>
              <a:pPr/>
              <a:t>11</a:t>
            </a:fld>
            <a:endParaRPr lang="en-US" dirty="0"/>
          </a:p>
        </p:txBody>
      </p:sp>
    </p:spTree>
    <p:extLst>
      <p:ext uri="{BB962C8B-B14F-4D97-AF65-F5344CB8AC3E}">
        <p14:creationId xmlns:p14="http://schemas.microsoft.com/office/powerpoint/2010/main" val="13235294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5EC2EE-6369-BA4C-640A-3B5678CDFF5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C17FB88-4084-71EC-12B5-8AA42C09DD0A}"/>
              </a:ext>
            </a:extLst>
          </p:cNvPr>
          <p:cNvSpPr>
            <a:spLocks noGrp="1"/>
          </p:cNvSpPr>
          <p:nvPr>
            <p:ph type="title"/>
          </p:nvPr>
        </p:nvSpPr>
        <p:spPr/>
        <p:txBody>
          <a:bodyPr>
            <a:normAutofit/>
          </a:bodyPr>
          <a:lstStyle/>
          <a:p>
            <a:r>
              <a:rPr lang="en-US" dirty="0"/>
              <a:t>What ELA curriculum does our school use?</a:t>
            </a:r>
          </a:p>
        </p:txBody>
      </p:sp>
      <p:sp>
        <p:nvSpPr>
          <p:cNvPr id="3" name="Content Placeholder 2">
            <a:extLst>
              <a:ext uri="{FF2B5EF4-FFF2-40B4-BE49-F238E27FC236}">
                <a16:creationId xmlns:a16="http://schemas.microsoft.com/office/drawing/2014/main" id="{3BA5FE10-F419-F8A5-8DE6-5EBA3C073690}"/>
              </a:ext>
            </a:extLst>
          </p:cNvPr>
          <p:cNvSpPr>
            <a:spLocks noGrp="1"/>
          </p:cNvSpPr>
          <p:nvPr>
            <p:ph idx="1"/>
          </p:nvPr>
        </p:nvSpPr>
        <p:spPr/>
        <p:txBody>
          <a:bodyPr>
            <a:normAutofit fontScale="85000" lnSpcReduction="20000"/>
          </a:bodyPr>
          <a:lstStyle/>
          <a:p>
            <a:pPr marL="0" indent="0">
              <a:buNone/>
            </a:pPr>
            <a:r>
              <a:rPr lang="en-US" b="1" dirty="0"/>
              <a:t>Wonder Curriculum by McGraw Hill</a:t>
            </a:r>
            <a:endParaRPr lang="en-US" dirty="0"/>
          </a:p>
          <a:p>
            <a:pPr lvl="0"/>
            <a:r>
              <a:rPr lang="en-US" b="1" dirty="0"/>
              <a:t>Comprehensive K–6 curriculum</a:t>
            </a:r>
            <a:r>
              <a:rPr lang="en-US" dirty="0"/>
              <a:t> focused on literacy and language development. </a:t>
            </a:r>
          </a:p>
          <a:p>
            <a:pPr lvl="0"/>
            <a:r>
              <a:rPr lang="en-US" dirty="0"/>
              <a:t>Builds skills in </a:t>
            </a:r>
            <a:r>
              <a:rPr lang="en-US" b="1" dirty="0"/>
              <a:t>reading, writing, speaking, listening, phonics, vocabulary, and grammar</a:t>
            </a:r>
            <a:r>
              <a:rPr lang="en-US" dirty="0"/>
              <a:t>. </a:t>
            </a:r>
          </a:p>
          <a:p>
            <a:pPr lvl="0"/>
            <a:r>
              <a:rPr lang="en-US" dirty="0"/>
              <a:t>Uses </a:t>
            </a:r>
            <a:r>
              <a:rPr lang="en-US" b="1" dirty="0"/>
              <a:t>high-quality literature and informational texts</a:t>
            </a:r>
            <a:r>
              <a:rPr lang="en-US" dirty="0"/>
              <a:t> to engage students. </a:t>
            </a:r>
          </a:p>
          <a:p>
            <a:pPr lvl="0"/>
            <a:r>
              <a:rPr lang="en-US" dirty="0"/>
              <a:t>Provides </a:t>
            </a:r>
            <a:r>
              <a:rPr lang="en-US" b="1" dirty="0"/>
              <a:t>structured, standards-aligned lessons</a:t>
            </a:r>
            <a:r>
              <a:rPr lang="en-US" dirty="0"/>
              <a:t> with built-in differentiation. </a:t>
            </a:r>
          </a:p>
          <a:p>
            <a:pPr lvl="0"/>
            <a:r>
              <a:rPr lang="en-US" dirty="0"/>
              <a:t>Includes resources to support </a:t>
            </a:r>
            <a:r>
              <a:rPr lang="en-US" b="1" dirty="0"/>
              <a:t>whole-group, small-group, and independent learning</a:t>
            </a:r>
            <a:r>
              <a:rPr lang="en-US" dirty="0"/>
              <a:t>. </a:t>
            </a:r>
          </a:p>
          <a:p>
            <a:pPr lvl="0"/>
            <a:r>
              <a:rPr lang="en-US" dirty="0"/>
              <a:t>Offers </a:t>
            </a:r>
            <a:r>
              <a:rPr lang="en-US" b="1" dirty="0"/>
              <a:t>assessment tools and progress monitoring</a:t>
            </a:r>
            <a:r>
              <a:rPr lang="en-US" dirty="0"/>
              <a:t> to help teachers identify student needs. </a:t>
            </a:r>
          </a:p>
          <a:p>
            <a:pPr lvl="0"/>
            <a:r>
              <a:rPr lang="en-US" dirty="0"/>
              <a:t>Integrates </a:t>
            </a:r>
            <a:r>
              <a:rPr lang="en-US" b="1" dirty="0"/>
              <a:t>digital resources and interactive activities</a:t>
            </a:r>
            <a:r>
              <a:rPr lang="en-US" dirty="0"/>
              <a:t> to support classroom instruction. </a:t>
            </a:r>
          </a:p>
          <a:p>
            <a:pPr lvl="0"/>
            <a:r>
              <a:rPr lang="en-US" dirty="0"/>
              <a:t>Designed to help students become </a:t>
            </a:r>
            <a:r>
              <a:rPr lang="en-US" b="1" dirty="0"/>
              <a:t>confident, capable, and independent readers and writers</a:t>
            </a:r>
            <a:r>
              <a:rPr lang="en-US" dirty="0"/>
              <a:t>. </a:t>
            </a:r>
          </a:p>
          <a:p>
            <a:pPr>
              <a:buClrTx/>
              <a:buFont typeface="Wingdings" panose="05000000000000000000" pitchFamily="2" charset="2"/>
              <a:buChar char="§"/>
            </a:pPr>
            <a:endParaRPr lang="en-US" dirty="0">
              <a:solidFill>
                <a:srgbClr val="FF0000"/>
              </a:solidFill>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D131559D-920D-1836-48E5-C5560A5F77A8}"/>
              </a:ext>
            </a:extLst>
          </p:cNvPr>
          <p:cNvSpPr>
            <a:spLocks noGrp="1"/>
          </p:cNvSpPr>
          <p:nvPr>
            <p:ph type="sldNum" sz="quarter" idx="12"/>
          </p:nvPr>
        </p:nvSpPr>
        <p:spPr/>
        <p:txBody>
          <a:bodyPr/>
          <a:lstStyle/>
          <a:p>
            <a:fld id="{4FAB73BC-B049-4115-A692-8D63A059BFB8}" type="slidenum">
              <a:rPr lang="en-US" smtClean="0"/>
              <a:pPr/>
              <a:t>12</a:t>
            </a:fld>
            <a:endParaRPr lang="en-US" dirty="0"/>
          </a:p>
        </p:txBody>
      </p:sp>
    </p:spTree>
    <p:extLst>
      <p:ext uri="{BB962C8B-B14F-4D97-AF65-F5344CB8AC3E}">
        <p14:creationId xmlns:p14="http://schemas.microsoft.com/office/powerpoint/2010/main" val="36175994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6D0D71-5620-2DAC-B726-EC0080FA992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EFFF557-3E9C-A3B7-0335-1C829DE29F23}"/>
              </a:ext>
            </a:extLst>
          </p:cNvPr>
          <p:cNvSpPr>
            <a:spLocks noGrp="1"/>
          </p:cNvSpPr>
          <p:nvPr>
            <p:ph type="title"/>
          </p:nvPr>
        </p:nvSpPr>
        <p:spPr/>
        <p:txBody>
          <a:bodyPr>
            <a:normAutofit/>
          </a:bodyPr>
          <a:lstStyle/>
          <a:p>
            <a:r>
              <a:rPr lang="en-US" dirty="0"/>
              <a:t>What Math curriculum does our school use?</a:t>
            </a:r>
          </a:p>
        </p:txBody>
      </p:sp>
      <p:sp>
        <p:nvSpPr>
          <p:cNvPr id="3" name="Content Placeholder 2">
            <a:extLst>
              <a:ext uri="{FF2B5EF4-FFF2-40B4-BE49-F238E27FC236}">
                <a16:creationId xmlns:a16="http://schemas.microsoft.com/office/drawing/2014/main" id="{00D9801A-0B27-3A47-13E6-F9FE0BE32A29}"/>
              </a:ext>
            </a:extLst>
          </p:cNvPr>
          <p:cNvSpPr>
            <a:spLocks noGrp="1"/>
          </p:cNvSpPr>
          <p:nvPr>
            <p:ph idx="1"/>
          </p:nvPr>
        </p:nvSpPr>
        <p:spPr/>
        <p:txBody>
          <a:bodyPr>
            <a:normAutofit fontScale="77500" lnSpcReduction="20000"/>
          </a:bodyPr>
          <a:lstStyle/>
          <a:p>
            <a:pPr marL="0" indent="0">
              <a:buNone/>
            </a:pPr>
            <a:r>
              <a:rPr lang="en-US" b="1" dirty="0" err="1"/>
              <a:t>enVision</a:t>
            </a:r>
            <a:r>
              <a:rPr lang="en-US" b="1" dirty="0"/>
              <a:t> Mathematics by Savvas</a:t>
            </a:r>
          </a:p>
          <a:p>
            <a:r>
              <a:rPr lang="en-US" b="1" dirty="0"/>
              <a:t>K–5 mathematics curriculum</a:t>
            </a:r>
            <a:r>
              <a:rPr lang="en-US" dirty="0"/>
              <a:t> designed to build strong conceptual understanding and mathematical fluency. </a:t>
            </a:r>
          </a:p>
          <a:p>
            <a:pPr lvl="0"/>
            <a:r>
              <a:rPr lang="en-US" dirty="0"/>
              <a:t>Uses </a:t>
            </a:r>
            <a:r>
              <a:rPr lang="en-US" b="1" dirty="0"/>
              <a:t>problem-based learning</a:t>
            </a:r>
            <a:r>
              <a:rPr lang="en-US" dirty="0"/>
              <a:t> to introduce concepts through real-world situations and mathematical reasoning. </a:t>
            </a:r>
          </a:p>
          <a:p>
            <a:pPr lvl="0"/>
            <a:r>
              <a:rPr lang="en-US" dirty="0"/>
              <a:t>Follows a </a:t>
            </a:r>
            <a:r>
              <a:rPr lang="en-US" b="1" dirty="0"/>
              <a:t>Visual Learning</a:t>
            </a:r>
            <a:r>
              <a:rPr lang="en-US" dirty="0"/>
              <a:t> approach to help students understand and make connections between mathematical ideas. </a:t>
            </a:r>
          </a:p>
          <a:p>
            <a:pPr lvl="0"/>
            <a:r>
              <a:rPr lang="en-US" dirty="0"/>
              <a:t>Provides </a:t>
            </a:r>
            <a:r>
              <a:rPr lang="en-US" b="1" dirty="0"/>
              <a:t>step-by-step instruction and guided practice</a:t>
            </a:r>
            <a:r>
              <a:rPr lang="en-US" dirty="0"/>
              <a:t> before students apply skills independently. </a:t>
            </a:r>
          </a:p>
          <a:p>
            <a:pPr lvl="0"/>
            <a:r>
              <a:rPr lang="en-US" dirty="0"/>
              <a:t>Includes </a:t>
            </a:r>
            <a:r>
              <a:rPr lang="en-US" b="1" dirty="0"/>
              <a:t>differentiation and intervention resources</a:t>
            </a:r>
            <a:r>
              <a:rPr lang="en-US" dirty="0"/>
              <a:t> to meet a range of student learning needs. </a:t>
            </a:r>
          </a:p>
          <a:p>
            <a:pPr lvl="0"/>
            <a:r>
              <a:rPr lang="en-US" dirty="0"/>
              <a:t>Develops </a:t>
            </a:r>
            <a:r>
              <a:rPr lang="en-US" b="1" dirty="0"/>
              <a:t>problem-solving, critical-thinking, and mathematical reasoning skills</a:t>
            </a:r>
            <a:r>
              <a:rPr lang="en-US" dirty="0"/>
              <a:t>. </a:t>
            </a:r>
          </a:p>
          <a:p>
            <a:pPr lvl="0"/>
            <a:r>
              <a:rPr lang="en-US" dirty="0"/>
              <a:t>Includes </a:t>
            </a:r>
            <a:r>
              <a:rPr lang="en-US" b="1" dirty="0"/>
              <a:t>digital resources and interactive tools</a:t>
            </a:r>
            <a:r>
              <a:rPr lang="en-US" dirty="0"/>
              <a:t> to support classroom and blended learning. </a:t>
            </a:r>
          </a:p>
          <a:p>
            <a:pPr lvl="0"/>
            <a:r>
              <a:rPr lang="en-US" dirty="0"/>
              <a:t>Provides </a:t>
            </a:r>
            <a:r>
              <a:rPr lang="en-US" b="1" dirty="0"/>
              <a:t>assessments and progress-monitoring tools</a:t>
            </a:r>
            <a:r>
              <a:rPr lang="en-US" dirty="0"/>
              <a:t> to help teachers track student understanding and adjust instruction.</a:t>
            </a:r>
          </a:p>
          <a:p>
            <a:pPr>
              <a:buClrTx/>
              <a:buFont typeface="Wingdings" panose="05000000000000000000" pitchFamily="2" charset="2"/>
              <a:buChar char="§"/>
            </a:pPr>
            <a:endParaRPr lang="en-US" dirty="0">
              <a:solidFill>
                <a:srgbClr val="FF0000"/>
              </a:solidFill>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9C19E4C9-4052-5D6B-2941-F5C12B25C96D}"/>
              </a:ext>
            </a:extLst>
          </p:cNvPr>
          <p:cNvSpPr>
            <a:spLocks noGrp="1"/>
          </p:cNvSpPr>
          <p:nvPr>
            <p:ph type="sldNum" sz="quarter" idx="12"/>
          </p:nvPr>
        </p:nvSpPr>
        <p:spPr/>
        <p:txBody>
          <a:bodyPr/>
          <a:lstStyle/>
          <a:p>
            <a:fld id="{4FAB73BC-B049-4115-A692-8D63A059BFB8}" type="slidenum">
              <a:rPr lang="en-US" smtClean="0"/>
              <a:pPr/>
              <a:t>13</a:t>
            </a:fld>
            <a:endParaRPr lang="en-US" dirty="0"/>
          </a:p>
        </p:txBody>
      </p:sp>
    </p:spTree>
    <p:extLst>
      <p:ext uri="{BB962C8B-B14F-4D97-AF65-F5344CB8AC3E}">
        <p14:creationId xmlns:p14="http://schemas.microsoft.com/office/powerpoint/2010/main" val="42390521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BDFFAB-0E8E-5B2E-8017-496D2F839F1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9DCB491-DF28-636B-6067-BA0FFE62001E}"/>
              </a:ext>
            </a:extLst>
          </p:cNvPr>
          <p:cNvSpPr>
            <a:spLocks noGrp="1"/>
          </p:cNvSpPr>
          <p:nvPr>
            <p:ph type="title"/>
          </p:nvPr>
        </p:nvSpPr>
        <p:spPr/>
        <p:txBody>
          <a:bodyPr>
            <a:normAutofit/>
          </a:bodyPr>
          <a:lstStyle/>
          <a:p>
            <a:r>
              <a:rPr lang="en-US" dirty="0"/>
              <a:t>What Science curriculum does our school use?</a:t>
            </a:r>
          </a:p>
        </p:txBody>
      </p:sp>
      <p:sp>
        <p:nvSpPr>
          <p:cNvPr id="3" name="Content Placeholder 2">
            <a:extLst>
              <a:ext uri="{FF2B5EF4-FFF2-40B4-BE49-F238E27FC236}">
                <a16:creationId xmlns:a16="http://schemas.microsoft.com/office/drawing/2014/main" id="{6855D2A4-ADED-A411-E94B-AAC8EBD6A3CE}"/>
              </a:ext>
            </a:extLst>
          </p:cNvPr>
          <p:cNvSpPr>
            <a:spLocks noGrp="1"/>
          </p:cNvSpPr>
          <p:nvPr>
            <p:ph idx="1"/>
          </p:nvPr>
        </p:nvSpPr>
        <p:spPr/>
        <p:txBody>
          <a:bodyPr>
            <a:normAutofit fontScale="70000" lnSpcReduction="20000"/>
          </a:bodyPr>
          <a:lstStyle/>
          <a:p>
            <a:pPr marL="0" indent="0">
              <a:buNone/>
            </a:pPr>
            <a:r>
              <a:rPr lang="en-US" b="1" dirty="0"/>
              <a:t>Elevate Science by Savvas</a:t>
            </a:r>
            <a:endParaRPr lang="en-US" dirty="0"/>
          </a:p>
          <a:p>
            <a:pPr lvl="0"/>
            <a:r>
              <a:rPr lang="en-US" b="1" dirty="0"/>
              <a:t>K–5 science curriculum</a:t>
            </a:r>
            <a:r>
              <a:rPr lang="en-US" dirty="0"/>
              <a:t> designed to build scientific knowledge, curiosity, and problem-solving skills. </a:t>
            </a:r>
          </a:p>
          <a:p>
            <a:pPr lvl="0"/>
            <a:r>
              <a:rPr lang="en-US" dirty="0"/>
              <a:t>Uses </a:t>
            </a:r>
            <a:r>
              <a:rPr lang="en-US" b="1" dirty="0"/>
              <a:t>phenomenon-based and inquiry-driven learning</a:t>
            </a:r>
            <a:r>
              <a:rPr lang="en-US" dirty="0"/>
              <a:t> to engage students in authentic science experiences. </a:t>
            </a:r>
          </a:p>
          <a:p>
            <a:pPr lvl="0"/>
            <a:r>
              <a:rPr lang="en-US" dirty="0"/>
              <a:t>Integrates </a:t>
            </a:r>
            <a:r>
              <a:rPr lang="en-US" b="1" dirty="0"/>
              <a:t>hands-on investigations, experiments, and engineering activities</a:t>
            </a:r>
            <a:r>
              <a:rPr lang="en-US" dirty="0"/>
              <a:t>. </a:t>
            </a:r>
          </a:p>
          <a:p>
            <a:pPr lvl="0"/>
            <a:r>
              <a:rPr lang="en-US" dirty="0"/>
              <a:t>Develops students’ skills in </a:t>
            </a:r>
            <a:r>
              <a:rPr lang="en-US" b="1" dirty="0"/>
              <a:t>asking questions, analyzing evidence, explaining ideas, and communicating conclusions</a:t>
            </a:r>
            <a:r>
              <a:rPr lang="en-US" dirty="0"/>
              <a:t>. </a:t>
            </a:r>
          </a:p>
          <a:p>
            <a:pPr lvl="0"/>
            <a:r>
              <a:rPr lang="en-US" dirty="0"/>
              <a:t>Aligns instruction with </a:t>
            </a:r>
            <a:r>
              <a:rPr lang="en-US" b="1" dirty="0"/>
              <a:t>Next Generation Science Standards (NGSS)</a:t>
            </a:r>
            <a:r>
              <a:rPr lang="en-US" dirty="0"/>
              <a:t> and three-dimensional learning. </a:t>
            </a:r>
          </a:p>
          <a:p>
            <a:pPr lvl="0"/>
            <a:r>
              <a:rPr lang="en-US" dirty="0"/>
              <a:t>Includes </a:t>
            </a:r>
            <a:r>
              <a:rPr lang="en-US" b="1" dirty="0"/>
              <a:t>reading, writing, and vocabulary development</a:t>
            </a:r>
            <a:r>
              <a:rPr lang="en-US" dirty="0"/>
              <a:t> within science instruction. </a:t>
            </a:r>
          </a:p>
          <a:p>
            <a:pPr lvl="0"/>
            <a:r>
              <a:rPr lang="en-US" dirty="0"/>
              <a:t>Provides </a:t>
            </a:r>
            <a:r>
              <a:rPr lang="en-US" b="1" dirty="0"/>
              <a:t>differentiated resources</a:t>
            </a:r>
            <a:r>
              <a:rPr lang="en-US" dirty="0"/>
              <a:t> to support diverse learners and learning needs. </a:t>
            </a:r>
          </a:p>
          <a:p>
            <a:pPr lvl="0"/>
            <a:r>
              <a:rPr lang="en-US" dirty="0"/>
              <a:t>Includes </a:t>
            </a:r>
            <a:r>
              <a:rPr lang="en-US" b="1" dirty="0"/>
              <a:t>digital resources and interactive activities</a:t>
            </a:r>
            <a:r>
              <a:rPr lang="en-US" dirty="0"/>
              <a:t> to enhance classroom instruction. </a:t>
            </a:r>
          </a:p>
          <a:p>
            <a:pPr lvl="0"/>
            <a:r>
              <a:rPr lang="en-US" dirty="0"/>
              <a:t>Uses </a:t>
            </a:r>
            <a:r>
              <a:rPr lang="en-US" b="1" dirty="0"/>
              <a:t>assessment and progress-monitoring tools</a:t>
            </a:r>
            <a:r>
              <a:rPr lang="en-US" dirty="0"/>
              <a:t> to help teachers measure student understanding and guide instruction.</a:t>
            </a:r>
          </a:p>
          <a:p>
            <a:pPr>
              <a:buClrTx/>
              <a:buFont typeface="Wingdings" panose="05000000000000000000" pitchFamily="2" charset="2"/>
              <a:buChar char="§"/>
            </a:pPr>
            <a:endParaRPr lang="en-US" dirty="0">
              <a:solidFill>
                <a:srgbClr val="FF0000"/>
              </a:solidFill>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0D94F857-8534-FE01-CC62-A66A9095AC83}"/>
              </a:ext>
            </a:extLst>
          </p:cNvPr>
          <p:cNvSpPr>
            <a:spLocks noGrp="1"/>
          </p:cNvSpPr>
          <p:nvPr>
            <p:ph type="sldNum" sz="quarter" idx="12"/>
          </p:nvPr>
        </p:nvSpPr>
        <p:spPr/>
        <p:txBody>
          <a:bodyPr/>
          <a:lstStyle/>
          <a:p>
            <a:fld id="{4FAB73BC-B049-4115-A692-8D63A059BFB8}" type="slidenum">
              <a:rPr lang="en-US" smtClean="0"/>
              <a:pPr/>
              <a:t>14</a:t>
            </a:fld>
            <a:endParaRPr lang="en-US" dirty="0"/>
          </a:p>
        </p:txBody>
      </p:sp>
    </p:spTree>
    <p:extLst>
      <p:ext uri="{BB962C8B-B14F-4D97-AF65-F5344CB8AC3E}">
        <p14:creationId xmlns:p14="http://schemas.microsoft.com/office/powerpoint/2010/main" val="25612231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D366E1-806B-770A-95B5-BCC1C00343E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D82F06C-F9C7-6299-6B74-276378FE177E}"/>
              </a:ext>
            </a:extLst>
          </p:cNvPr>
          <p:cNvSpPr>
            <a:spLocks noGrp="1"/>
          </p:cNvSpPr>
          <p:nvPr>
            <p:ph type="title"/>
          </p:nvPr>
        </p:nvSpPr>
        <p:spPr/>
        <p:txBody>
          <a:bodyPr>
            <a:normAutofit/>
          </a:bodyPr>
          <a:lstStyle/>
          <a:p>
            <a:r>
              <a:rPr lang="en-US" dirty="0"/>
              <a:t>What Social Studies curriculum does our school use?</a:t>
            </a:r>
          </a:p>
        </p:txBody>
      </p:sp>
      <p:sp>
        <p:nvSpPr>
          <p:cNvPr id="3" name="Content Placeholder 2">
            <a:extLst>
              <a:ext uri="{FF2B5EF4-FFF2-40B4-BE49-F238E27FC236}">
                <a16:creationId xmlns:a16="http://schemas.microsoft.com/office/drawing/2014/main" id="{3BE45071-0345-4C83-A406-5AD9A3DF3593}"/>
              </a:ext>
            </a:extLst>
          </p:cNvPr>
          <p:cNvSpPr>
            <a:spLocks noGrp="1"/>
          </p:cNvSpPr>
          <p:nvPr>
            <p:ph idx="1"/>
          </p:nvPr>
        </p:nvSpPr>
        <p:spPr/>
        <p:txBody>
          <a:bodyPr>
            <a:normAutofit fontScale="70000" lnSpcReduction="20000"/>
          </a:bodyPr>
          <a:lstStyle/>
          <a:p>
            <a:pPr marL="0" indent="0">
              <a:buNone/>
            </a:pPr>
            <a:r>
              <a:rPr lang="en-US" b="1" dirty="0"/>
              <a:t>Elevate Science by Savvas</a:t>
            </a:r>
            <a:endParaRPr lang="en-US" dirty="0"/>
          </a:p>
          <a:p>
            <a:pPr lvl="0"/>
            <a:r>
              <a:rPr lang="en-US" b="1" dirty="0"/>
              <a:t>K–5 science curriculum</a:t>
            </a:r>
            <a:r>
              <a:rPr lang="en-US" dirty="0"/>
              <a:t> designed to build scientific knowledge, curiosity, and problem-solving skills. </a:t>
            </a:r>
          </a:p>
          <a:p>
            <a:pPr lvl="0"/>
            <a:r>
              <a:rPr lang="en-US" dirty="0"/>
              <a:t>Uses </a:t>
            </a:r>
            <a:r>
              <a:rPr lang="en-US" b="1" dirty="0"/>
              <a:t>phenomenon-based and inquiry-driven learning</a:t>
            </a:r>
            <a:r>
              <a:rPr lang="en-US" dirty="0"/>
              <a:t> to engage students in authentic science experiences. </a:t>
            </a:r>
          </a:p>
          <a:p>
            <a:pPr lvl="0"/>
            <a:r>
              <a:rPr lang="en-US" dirty="0"/>
              <a:t>Integrates </a:t>
            </a:r>
            <a:r>
              <a:rPr lang="en-US" b="1" dirty="0"/>
              <a:t>hands-on investigations, experiments, and engineering activities</a:t>
            </a:r>
            <a:r>
              <a:rPr lang="en-US" dirty="0"/>
              <a:t>. </a:t>
            </a:r>
          </a:p>
          <a:p>
            <a:pPr lvl="0"/>
            <a:r>
              <a:rPr lang="en-US" dirty="0"/>
              <a:t>Develops students’ skills in </a:t>
            </a:r>
            <a:r>
              <a:rPr lang="en-US" b="1" dirty="0"/>
              <a:t>asking questions, analyzing evidence, explaining ideas, and communicating conclusions</a:t>
            </a:r>
            <a:r>
              <a:rPr lang="en-US" dirty="0"/>
              <a:t>. </a:t>
            </a:r>
          </a:p>
          <a:p>
            <a:pPr lvl="0"/>
            <a:r>
              <a:rPr lang="en-US" dirty="0"/>
              <a:t>Aligns instruction with </a:t>
            </a:r>
            <a:r>
              <a:rPr lang="en-US" b="1" dirty="0"/>
              <a:t>Next Generation Science Standards (NGSS)</a:t>
            </a:r>
            <a:r>
              <a:rPr lang="en-US" dirty="0"/>
              <a:t> and three-dimensional learning. </a:t>
            </a:r>
          </a:p>
          <a:p>
            <a:pPr lvl="0"/>
            <a:r>
              <a:rPr lang="en-US" dirty="0"/>
              <a:t>Includes </a:t>
            </a:r>
            <a:r>
              <a:rPr lang="en-US" b="1" dirty="0"/>
              <a:t>reading, writing, and vocabulary development</a:t>
            </a:r>
            <a:r>
              <a:rPr lang="en-US" dirty="0"/>
              <a:t> within science instruction. </a:t>
            </a:r>
          </a:p>
          <a:p>
            <a:pPr lvl="0"/>
            <a:r>
              <a:rPr lang="en-US" dirty="0"/>
              <a:t>Provides </a:t>
            </a:r>
            <a:r>
              <a:rPr lang="en-US" b="1" dirty="0"/>
              <a:t>differentiated resources</a:t>
            </a:r>
            <a:r>
              <a:rPr lang="en-US" dirty="0"/>
              <a:t> to support diverse learners and learning needs. </a:t>
            </a:r>
          </a:p>
          <a:p>
            <a:pPr lvl="0"/>
            <a:r>
              <a:rPr lang="en-US" dirty="0"/>
              <a:t>Includes </a:t>
            </a:r>
            <a:r>
              <a:rPr lang="en-US" b="1" dirty="0"/>
              <a:t>digital resources and interactive activities</a:t>
            </a:r>
            <a:r>
              <a:rPr lang="en-US" dirty="0"/>
              <a:t> to enhance classroom instruction. </a:t>
            </a:r>
          </a:p>
          <a:p>
            <a:pPr lvl="0"/>
            <a:r>
              <a:rPr lang="en-US" dirty="0"/>
              <a:t>Uses </a:t>
            </a:r>
            <a:r>
              <a:rPr lang="en-US" b="1" dirty="0"/>
              <a:t>assessment and progress-monitoring tools</a:t>
            </a:r>
            <a:r>
              <a:rPr lang="en-US" dirty="0"/>
              <a:t> to help teachers measure student understanding and guide instruction.</a:t>
            </a:r>
          </a:p>
          <a:p>
            <a:pPr>
              <a:buClrTx/>
              <a:buFont typeface="Wingdings" panose="05000000000000000000" pitchFamily="2" charset="2"/>
              <a:buChar char="§"/>
            </a:pPr>
            <a:endParaRPr lang="en-US" dirty="0">
              <a:solidFill>
                <a:srgbClr val="FF0000"/>
              </a:solidFill>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D472213A-EABC-79F7-41F0-C83D2E3DF837}"/>
              </a:ext>
            </a:extLst>
          </p:cNvPr>
          <p:cNvSpPr>
            <a:spLocks noGrp="1"/>
          </p:cNvSpPr>
          <p:nvPr>
            <p:ph type="sldNum" sz="quarter" idx="12"/>
          </p:nvPr>
        </p:nvSpPr>
        <p:spPr/>
        <p:txBody>
          <a:bodyPr/>
          <a:lstStyle/>
          <a:p>
            <a:fld id="{4FAB73BC-B049-4115-A692-8D63A059BFB8}" type="slidenum">
              <a:rPr lang="en-US" smtClean="0"/>
              <a:pPr/>
              <a:t>15</a:t>
            </a:fld>
            <a:endParaRPr lang="en-US" dirty="0"/>
          </a:p>
        </p:txBody>
      </p:sp>
    </p:spTree>
    <p:extLst>
      <p:ext uri="{BB962C8B-B14F-4D97-AF65-F5344CB8AC3E}">
        <p14:creationId xmlns:p14="http://schemas.microsoft.com/office/powerpoint/2010/main" val="25832644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latin typeface="Arial" panose="020B0604020202020204" pitchFamily="34" charset="0"/>
                <a:ea typeface="Batang" pitchFamily="18" charset="-127"/>
                <a:cs typeface="Arial" panose="020B0604020202020204" pitchFamily="34" charset="0"/>
              </a:rPr>
              <a:t>What tests will my child be taking</a:t>
            </a:r>
            <a:r>
              <a:rPr lang="en-US" sz="4400" dirty="0">
                <a:latin typeface="Arial" panose="020B0604020202020204" pitchFamily="34" charset="0"/>
                <a:cs typeface="Arial" panose="020B0604020202020204" pitchFamily="34" charset="0"/>
              </a:rPr>
              <a:t>?</a:t>
            </a:r>
          </a:p>
        </p:txBody>
      </p:sp>
      <p:sp>
        <p:nvSpPr>
          <p:cNvPr id="3" name="Content Placeholder 2"/>
          <p:cNvSpPr>
            <a:spLocks noGrp="1"/>
          </p:cNvSpPr>
          <p:nvPr>
            <p:ph idx="1"/>
          </p:nvPr>
        </p:nvSpPr>
        <p:spPr/>
        <p:txBody>
          <a:bodyPr>
            <a:normAutofit fontScale="92500" lnSpcReduction="20000"/>
          </a:bodyPr>
          <a:lstStyle/>
          <a:p>
            <a:pPr>
              <a:buClrTx/>
              <a:buFont typeface="Wingdings" panose="05000000000000000000" pitchFamily="2" charset="2"/>
              <a:buChar char="§"/>
            </a:pPr>
            <a:r>
              <a:rPr lang="en-US" dirty="0">
                <a:solidFill>
                  <a:schemeClr val="tx1"/>
                </a:solidFill>
                <a:latin typeface="Arial" panose="020B0604020202020204" pitchFamily="34" charset="0"/>
                <a:cs typeface="Arial" panose="020B0604020202020204" pitchFamily="34" charset="0"/>
              </a:rPr>
              <a:t>Admin created weekly/biweekly common assessments</a:t>
            </a:r>
          </a:p>
          <a:p>
            <a:pPr lvl="1"/>
            <a:r>
              <a:rPr lang="en-US" dirty="0">
                <a:solidFill>
                  <a:schemeClr val="tx1"/>
                </a:solidFill>
                <a:latin typeface="Arial" panose="020B0604020202020204" pitchFamily="34" charset="0"/>
                <a:cs typeface="Arial" panose="020B0604020202020204" pitchFamily="34" charset="0"/>
              </a:rPr>
              <a:t>Spelling, vocabulary, reading comprehension, math, science</a:t>
            </a:r>
          </a:p>
          <a:p>
            <a:pPr marL="0" indent="0">
              <a:buClrTx/>
              <a:buNone/>
            </a:pPr>
            <a:r>
              <a:rPr lang="en-US" dirty="0">
                <a:solidFill>
                  <a:schemeClr val="tx1"/>
                </a:solidFill>
              </a:rPr>
              <a:t>Mid-Term &amp; End of Quarter District created Checks for Understanding</a:t>
            </a:r>
          </a:p>
          <a:p>
            <a:r>
              <a:rPr lang="en-US" dirty="0">
                <a:solidFill>
                  <a:schemeClr val="tx1"/>
                </a:solidFill>
                <a:latin typeface="Arial" panose="020B0604020202020204" pitchFamily="34" charset="0"/>
                <a:cs typeface="Arial" panose="020B0604020202020204" pitchFamily="34" charset="0"/>
              </a:rPr>
              <a:t>Reading, Math, Science, Writing</a:t>
            </a:r>
          </a:p>
          <a:p>
            <a:pPr marL="0" indent="0">
              <a:buClrTx/>
              <a:buNone/>
            </a:pPr>
            <a:r>
              <a:rPr lang="en-US" dirty="0">
                <a:solidFill>
                  <a:schemeClr val="tx1"/>
                </a:solidFill>
                <a:latin typeface="Arial" panose="020B0604020202020204" pitchFamily="34" charset="0"/>
                <a:cs typeface="Arial" panose="020B0604020202020204" pitchFamily="34" charset="0"/>
              </a:rPr>
              <a:t>Performance Matters Grading Scale</a:t>
            </a:r>
          </a:p>
          <a:p>
            <a:pPr>
              <a:buClrTx/>
              <a:buFont typeface="Wingdings" panose="05000000000000000000" pitchFamily="2" charset="2"/>
              <a:buChar char="§"/>
            </a:pPr>
            <a:r>
              <a:rPr lang="en-US" dirty="0">
                <a:solidFill>
                  <a:schemeClr val="tx1"/>
                </a:solidFill>
                <a:latin typeface="Arial" panose="020B0604020202020204" pitchFamily="34" charset="0"/>
                <a:cs typeface="Arial" panose="020B0604020202020204" pitchFamily="34" charset="0"/>
              </a:rPr>
              <a:t>85-100 = Exceeding</a:t>
            </a:r>
          </a:p>
          <a:p>
            <a:pPr>
              <a:buClrTx/>
              <a:buFont typeface="Wingdings" panose="05000000000000000000" pitchFamily="2" charset="2"/>
              <a:buChar char="§"/>
            </a:pPr>
            <a:r>
              <a:rPr lang="en-US" dirty="0">
                <a:solidFill>
                  <a:schemeClr val="tx1"/>
                </a:solidFill>
                <a:latin typeface="Arial" panose="020B0604020202020204" pitchFamily="34" charset="0"/>
                <a:cs typeface="Arial" panose="020B0604020202020204" pitchFamily="34" charset="0"/>
              </a:rPr>
              <a:t>70-84 = Met</a:t>
            </a:r>
          </a:p>
          <a:p>
            <a:pPr>
              <a:buClrTx/>
              <a:buFont typeface="Wingdings" panose="05000000000000000000" pitchFamily="2" charset="2"/>
              <a:buChar char="§"/>
            </a:pPr>
            <a:r>
              <a:rPr lang="en-US" dirty="0">
                <a:solidFill>
                  <a:schemeClr val="tx1"/>
                </a:solidFill>
              </a:rPr>
              <a:t>50-69 = Approaching</a:t>
            </a:r>
          </a:p>
          <a:p>
            <a:pPr>
              <a:buClrTx/>
              <a:buFont typeface="Wingdings" panose="05000000000000000000" pitchFamily="2" charset="2"/>
              <a:buChar char="§"/>
            </a:pPr>
            <a:r>
              <a:rPr lang="en-US" dirty="0">
                <a:solidFill>
                  <a:schemeClr val="tx1"/>
                </a:solidFill>
                <a:latin typeface="Arial" panose="020B0604020202020204" pitchFamily="34" charset="0"/>
                <a:cs typeface="Arial" panose="020B0604020202020204" pitchFamily="34" charset="0"/>
              </a:rPr>
              <a:t>49-0= Below</a:t>
            </a:r>
          </a:p>
          <a:p>
            <a:pPr marL="0" indent="0">
              <a:buClrTx/>
              <a:buNone/>
            </a:pPr>
            <a:endParaRPr lang="en-US" dirty="0">
              <a:solidFill>
                <a:srgbClr val="FF0000"/>
              </a:solidFill>
              <a:latin typeface="Arial" panose="020B0604020202020204" pitchFamily="34" charset="0"/>
              <a:cs typeface="Arial" panose="020B0604020202020204" pitchFamily="34" charset="0"/>
            </a:endParaRPr>
          </a:p>
          <a:p>
            <a:pPr lvl="2">
              <a:buFont typeface="Arial" panose="020B0604020202020204" pitchFamily="34" charset="0"/>
              <a:buChar char="•"/>
            </a:pPr>
            <a:r>
              <a:rPr lang="en-US" dirty="0">
                <a:hlinkClick r:id="rId3"/>
              </a:rPr>
              <a:t>MSCS Assessment Calendar 2026 2027 FINAL PDF 07_13_26.pdf</a:t>
            </a:r>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pPr/>
              <a:t>16</a:t>
            </a:fld>
            <a:endParaRPr lang="en-US" dirty="0"/>
          </a:p>
        </p:txBody>
      </p:sp>
    </p:spTree>
    <p:extLst>
      <p:ext uri="{BB962C8B-B14F-4D97-AF65-F5344CB8AC3E}">
        <p14:creationId xmlns:p14="http://schemas.microsoft.com/office/powerpoint/2010/main" val="3439125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parent and family engagement?</a:t>
            </a:r>
          </a:p>
        </p:txBody>
      </p:sp>
      <p:sp>
        <p:nvSpPr>
          <p:cNvPr id="3" name="Content Placeholder 2"/>
          <p:cNvSpPr>
            <a:spLocks noGrp="1"/>
          </p:cNvSpPr>
          <p:nvPr>
            <p:ph idx="1"/>
          </p:nvPr>
        </p:nvSpPr>
        <p:spPr>
          <a:xfrm>
            <a:off x="452582" y="1903398"/>
            <a:ext cx="11228671" cy="3153794"/>
          </a:xfrm>
        </p:spPr>
        <p:txBody>
          <a:bodyPr>
            <a:noAutofit/>
          </a:bodyPr>
          <a:lstStyle/>
          <a:p>
            <a:pPr>
              <a:buClrTx/>
              <a:buFont typeface="Wingdings" panose="05000000000000000000" pitchFamily="2" charset="2"/>
              <a:buChar char="§"/>
            </a:pPr>
            <a:r>
              <a:rPr lang="en-US" sz="2200" dirty="0">
                <a:solidFill>
                  <a:schemeClr val="tx1"/>
                </a:solidFill>
                <a:latin typeface="Arial" panose="020B0604020202020204" pitchFamily="34" charset="0"/>
                <a:cs typeface="Arial" panose="020B0604020202020204" pitchFamily="34" charset="0"/>
              </a:rPr>
              <a:t>Family engagement is a </a:t>
            </a:r>
            <a:r>
              <a:rPr lang="en-US" sz="2200" b="1" dirty="0">
                <a:solidFill>
                  <a:schemeClr val="tx1"/>
                </a:solidFill>
                <a:latin typeface="Arial" panose="020B0604020202020204" pitchFamily="34" charset="0"/>
                <a:cs typeface="Arial" panose="020B0604020202020204" pitchFamily="34" charset="0"/>
              </a:rPr>
              <a:t>shared responsibility </a:t>
            </a:r>
            <a:r>
              <a:rPr lang="en-US" sz="2200" dirty="0">
                <a:solidFill>
                  <a:schemeClr val="tx1"/>
                </a:solidFill>
                <a:latin typeface="Arial" panose="020B0604020202020204" pitchFamily="34" charset="0"/>
                <a:cs typeface="Arial" panose="020B0604020202020204" pitchFamily="34" charset="0"/>
              </a:rPr>
              <a:t>in which schools and other community agencies and organizations are committed to reaching out to engage families in meaningful ways and in which families are committed to actively supporting their children's learning and development.</a:t>
            </a:r>
          </a:p>
          <a:p>
            <a:pPr>
              <a:buClrTx/>
              <a:buFont typeface="Wingdings" panose="05000000000000000000" pitchFamily="2" charset="2"/>
              <a:buChar char="§"/>
            </a:pPr>
            <a:r>
              <a:rPr lang="en-US" sz="2200" dirty="0">
                <a:solidFill>
                  <a:schemeClr val="tx1"/>
                </a:solidFill>
                <a:latin typeface="Arial" panose="020B0604020202020204" pitchFamily="34" charset="0"/>
                <a:cs typeface="Arial" panose="020B0604020202020204" pitchFamily="34" charset="0"/>
              </a:rPr>
              <a:t>Family engagement is </a:t>
            </a:r>
            <a:r>
              <a:rPr lang="en-US" sz="2200" b="1" dirty="0">
                <a:solidFill>
                  <a:schemeClr val="tx1"/>
                </a:solidFill>
                <a:latin typeface="Arial" panose="020B0604020202020204" pitchFamily="34" charset="0"/>
                <a:cs typeface="Arial" panose="020B0604020202020204" pitchFamily="34" charset="0"/>
              </a:rPr>
              <a:t>continuous</a:t>
            </a:r>
            <a:r>
              <a:rPr lang="en-US" sz="2200" dirty="0">
                <a:solidFill>
                  <a:schemeClr val="tx1"/>
                </a:solidFill>
                <a:latin typeface="Arial" panose="020B0604020202020204" pitchFamily="34" charset="0"/>
                <a:cs typeface="Arial" panose="020B0604020202020204" pitchFamily="34" charset="0"/>
              </a:rPr>
              <a:t> across a child’s life and entails enduring commitment but changing family roles as children mature into young adulthood.</a:t>
            </a:r>
          </a:p>
          <a:p>
            <a:pPr>
              <a:buClrTx/>
              <a:buFont typeface="Wingdings" panose="05000000000000000000" pitchFamily="2" charset="2"/>
              <a:buChar char="§"/>
            </a:pPr>
            <a:r>
              <a:rPr lang="en-US" sz="2200" dirty="0">
                <a:solidFill>
                  <a:schemeClr val="tx1"/>
                </a:solidFill>
                <a:latin typeface="Arial" panose="020B0604020202020204" pitchFamily="34" charset="0"/>
                <a:cs typeface="Arial" panose="020B0604020202020204" pitchFamily="34" charset="0"/>
              </a:rPr>
              <a:t>Effective family engagement cuts across and reinforces learning in the </a:t>
            </a:r>
            <a:r>
              <a:rPr lang="en-US" sz="2200" b="1" dirty="0">
                <a:solidFill>
                  <a:schemeClr val="tx1"/>
                </a:solidFill>
                <a:latin typeface="Arial" panose="020B0604020202020204" pitchFamily="34" charset="0"/>
                <a:cs typeface="Arial" panose="020B0604020202020204" pitchFamily="34" charset="0"/>
              </a:rPr>
              <a:t>multiple settings </a:t>
            </a:r>
            <a:r>
              <a:rPr lang="en-US" sz="2200" dirty="0">
                <a:solidFill>
                  <a:schemeClr val="tx1"/>
                </a:solidFill>
                <a:latin typeface="Arial" panose="020B0604020202020204" pitchFamily="34" charset="0"/>
                <a:cs typeface="Arial" panose="020B0604020202020204" pitchFamily="34" charset="0"/>
              </a:rPr>
              <a:t>where children learn – at home, in pre-kindergarten programs, in school, in after-school programs, in faith-based institutions, and in the community.</a:t>
            </a:r>
          </a:p>
        </p:txBody>
      </p:sp>
      <p:sp>
        <p:nvSpPr>
          <p:cNvPr id="4" name="TextBox 3"/>
          <p:cNvSpPr txBox="1"/>
          <p:nvPr/>
        </p:nvSpPr>
        <p:spPr>
          <a:xfrm>
            <a:off x="317241" y="5831633"/>
            <a:ext cx="10338318" cy="307777"/>
          </a:xfrm>
          <a:prstGeom prst="rect">
            <a:avLst/>
          </a:prstGeom>
          <a:noFill/>
        </p:spPr>
        <p:txBody>
          <a:bodyPr wrap="square" rtlCol="0">
            <a:spAutoFit/>
          </a:bodyPr>
          <a:lstStyle/>
          <a:p>
            <a:r>
              <a:rPr lang="en-US" sz="1400" dirty="0">
                <a:latin typeface="Arial" panose="020B0604020202020204" pitchFamily="34" charset="0"/>
                <a:cs typeface="Arial" panose="020B0604020202020204" pitchFamily="34" charset="0"/>
              </a:rPr>
              <a:t>Source: The National Association for Family, School, and Community Engagement (</a:t>
            </a:r>
            <a:r>
              <a:rPr lang="en-US" sz="1400" dirty="0">
                <a:latin typeface="Arial" panose="020B0604020202020204" pitchFamily="34" charset="0"/>
                <a:cs typeface="Arial" panose="020B0604020202020204" pitchFamily="34" charset="0"/>
                <a:hlinkClick r:id="rId3"/>
              </a:rPr>
              <a:t>https://nafsce.site-ym.com/page/definition</a:t>
            </a:r>
            <a:r>
              <a:rPr lang="en-US" sz="1400" dirty="0">
                <a:latin typeface="Arial" panose="020B0604020202020204" pitchFamily="34" charset="0"/>
                <a:cs typeface="Arial" panose="020B0604020202020204" pitchFamily="34" charset="0"/>
              </a:rPr>
              <a:t>)  </a:t>
            </a:r>
          </a:p>
        </p:txBody>
      </p:sp>
      <p:sp>
        <p:nvSpPr>
          <p:cNvPr id="5" name="Slide Number Placeholder 4"/>
          <p:cNvSpPr>
            <a:spLocks noGrp="1"/>
          </p:cNvSpPr>
          <p:nvPr>
            <p:ph type="sldNum" sz="quarter" idx="12"/>
          </p:nvPr>
        </p:nvSpPr>
        <p:spPr/>
        <p:txBody>
          <a:bodyPr/>
          <a:lstStyle/>
          <a:p>
            <a:fld id="{4FAB73BC-B049-4115-A692-8D63A059BFB8}" type="slidenum">
              <a:rPr lang="en-US" smtClean="0"/>
              <a:pPr/>
              <a:t>17</a:t>
            </a:fld>
            <a:endParaRPr lang="en-US" dirty="0"/>
          </a:p>
        </p:txBody>
      </p:sp>
    </p:spTree>
    <p:extLst>
      <p:ext uri="{BB962C8B-B14F-4D97-AF65-F5344CB8AC3E}">
        <p14:creationId xmlns:p14="http://schemas.microsoft.com/office/powerpoint/2010/main" val="1514764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parent and family engagement?</a:t>
            </a:r>
          </a:p>
        </p:txBody>
      </p:sp>
      <p:sp>
        <p:nvSpPr>
          <p:cNvPr id="3" name="Content Placeholder 2"/>
          <p:cNvSpPr>
            <a:spLocks noGrp="1"/>
          </p:cNvSpPr>
          <p:nvPr>
            <p:ph idx="1"/>
          </p:nvPr>
        </p:nvSpPr>
        <p:spPr>
          <a:xfrm>
            <a:off x="733168" y="1903398"/>
            <a:ext cx="10948085" cy="3610994"/>
          </a:xfrm>
        </p:spPr>
        <p:txBody>
          <a:bodyPr>
            <a:noAutofit/>
          </a:bodyPr>
          <a:lstStyle/>
          <a:p>
            <a:r>
              <a:rPr lang="en-US" sz="3200" dirty="0">
                <a:solidFill>
                  <a:schemeClr val="tx1"/>
                </a:solidFill>
              </a:rPr>
              <a:t>“Through effective communication with parents, teachers can have the greatest impact on their day-to-day success with students. With parents on their side, teachers can more effectively manage most academic and behavioral issues that arise. When the most important adults in a child’s life are working together, students benefit enormously.”</a:t>
            </a:r>
          </a:p>
          <a:p>
            <a:pPr marL="1471400" lvl="8" indent="0">
              <a:buNone/>
            </a:pPr>
            <a:r>
              <a:rPr lang="en-US" sz="2600" dirty="0">
                <a:solidFill>
                  <a:schemeClr val="tx1"/>
                </a:solidFill>
              </a:rPr>
              <a:t>						—</a:t>
            </a:r>
            <a:r>
              <a:rPr lang="en-US" sz="2600" dirty="0">
                <a:solidFill>
                  <a:schemeClr val="tx1"/>
                </a:solidFill>
                <a:latin typeface="Arial" panose="020B0604020202020204" pitchFamily="34" charset="0"/>
                <a:cs typeface="Arial" panose="020B0604020202020204" pitchFamily="34" charset="0"/>
              </a:rPr>
              <a:t>Lee and Marleen Canter</a:t>
            </a:r>
          </a:p>
          <a:p>
            <a:pPr marL="1471400" lvl="8" indent="0">
              <a:buNone/>
            </a:pPr>
            <a:endParaRPr lang="en-US" sz="2600" dirty="0"/>
          </a:p>
        </p:txBody>
      </p:sp>
      <p:sp>
        <p:nvSpPr>
          <p:cNvPr id="4" name="TextBox 3"/>
          <p:cNvSpPr txBox="1"/>
          <p:nvPr/>
        </p:nvSpPr>
        <p:spPr>
          <a:xfrm>
            <a:off x="102637" y="5906278"/>
            <a:ext cx="11318033" cy="307777"/>
          </a:xfrm>
          <a:prstGeom prst="rect">
            <a:avLst/>
          </a:prstGeom>
          <a:noFill/>
        </p:spPr>
        <p:txBody>
          <a:bodyPr wrap="square" rtlCol="0">
            <a:spAutoFit/>
          </a:bodyPr>
          <a:lstStyle/>
          <a:p>
            <a:r>
              <a:rPr lang="en-US" sz="1400" dirty="0">
                <a:latin typeface="Arial" panose="020B0604020202020204" pitchFamily="34" charset="0"/>
                <a:cs typeface="Arial" panose="020B0604020202020204" pitchFamily="34" charset="0"/>
              </a:rPr>
              <a:t>Source: </a:t>
            </a:r>
            <a:r>
              <a:rPr lang="en-US" sz="1400" i="1" dirty="0">
                <a:latin typeface="Arial" panose="020B0604020202020204" pitchFamily="34" charset="0"/>
                <a:cs typeface="Arial" panose="020B0604020202020204" pitchFamily="34" charset="0"/>
              </a:rPr>
              <a:t>Parents on your Side: A Teacher’s Guide to Creating Positive Relationships with Parents</a:t>
            </a:r>
          </a:p>
        </p:txBody>
      </p:sp>
      <p:sp>
        <p:nvSpPr>
          <p:cNvPr id="5" name="Slide Number Placeholder 4"/>
          <p:cNvSpPr>
            <a:spLocks noGrp="1"/>
          </p:cNvSpPr>
          <p:nvPr>
            <p:ph type="sldNum" sz="quarter" idx="12"/>
          </p:nvPr>
        </p:nvSpPr>
        <p:spPr/>
        <p:txBody>
          <a:bodyPr/>
          <a:lstStyle/>
          <a:p>
            <a:fld id="{4FAB73BC-B049-4115-A692-8D63A059BFB8}" type="slidenum">
              <a:rPr lang="en-US" smtClean="0"/>
              <a:pPr/>
              <a:t>18</a:t>
            </a:fld>
            <a:endParaRPr lang="en-US" dirty="0"/>
          </a:p>
        </p:txBody>
      </p:sp>
    </p:spTree>
    <p:extLst>
      <p:ext uri="{BB962C8B-B14F-4D97-AF65-F5344CB8AC3E}">
        <p14:creationId xmlns:p14="http://schemas.microsoft.com/office/powerpoint/2010/main" val="25986234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a Parent and Family Engagement Policy?</a:t>
            </a:r>
          </a:p>
        </p:txBody>
      </p:sp>
      <p:sp>
        <p:nvSpPr>
          <p:cNvPr id="3" name="Content Placeholder 2"/>
          <p:cNvSpPr>
            <a:spLocks noGrp="1"/>
          </p:cNvSpPr>
          <p:nvPr>
            <p:ph idx="1"/>
          </p:nvPr>
        </p:nvSpPr>
        <p:spPr>
          <a:xfrm>
            <a:off x="424873" y="1845734"/>
            <a:ext cx="11508509" cy="4023360"/>
          </a:xfrm>
        </p:spPr>
        <p:txBody>
          <a:bodyPr>
            <a:normAutofit/>
          </a:bodyPr>
          <a:lstStyle/>
          <a:p>
            <a:r>
              <a:rPr lang="en-US" dirty="0">
                <a:solidFill>
                  <a:schemeClr val="tx1"/>
                </a:solidFill>
              </a:rPr>
              <a:t>These plans address how the district and school will implement the parent and family engagement requirements of ESSA.  Components should include:</a:t>
            </a:r>
          </a:p>
          <a:p>
            <a:pPr lvl="3">
              <a:buFont typeface="Arial" panose="020B0604020202020204" pitchFamily="34" charset="0"/>
              <a:buChar char="•"/>
            </a:pPr>
            <a:r>
              <a:rPr lang="en-US" dirty="0">
                <a:solidFill>
                  <a:schemeClr val="tx1"/>
                </a:solidFill>
              </a:rPr>
              <a:t>how parents and families can be involved in decision-making and activities; </a:t>
            </a:r>
          </a:p>
          <a:p>
            <a:pPr lvl="3">
              <a:buFont typeface="Arial" panose="020B0604020202020204" pitchFamily="34" charset="0"/>
              <a:buChar char="•"/>
            </a:pPr>
            <a:r>
              <a:rPr lang="en-US" dirty="0">
                <a:solidFill>
                  <a:schemeClr val="tx1"/>
                </a:solidFill>
              </a:rPr>
              <a:t>how parent and family engagement funds are being used;</a:t>
            </a:r>
          </a:p>
          <a:p>
            <a:pPr lvl="3">
              <a:buFont typeface="Arial" panose="020B0604020202020204" pitchFamily="34" charset="0"/>
              <a:buChar char="•"/>
            </a:pPr>
            <a:r>
              <a:rPr lang="en-US" dirty="0">
                <a:solidFill>
                  <a:schemeClr val="tx1"/>
                </a:solidFill>
              </a:rPr>
              <a:t>how information and training will be provided to families; and </a:t>
            </a:r>
          </a:p>
          <a:p>
            <a:pPr lvl="3">
              <a:buFont typeface="Arial" panose="020B0604020202020204" pitchFamily="34" charset="0"/>
              <a:buChar char="•"/>
            </a:pPr>
            <a:r>
              <a:rPr lang="en-US" dirty="0">
                <a:solidFill>
                  <a:schemeClr val="tx1"/>
                </a:solidFill>
              </a:rPr>
              <a:t>how the school will build capacity in families and staff for strong parent and family engagement.</a:t>
            </a:r>
          </a:p>
          <a:p>
            <a:r>
              <a:rPr lang="en-US" dirty="0">
                <a:solidFill>
                  <a:schemeClr val="tx1"/>
                </a:solidFill>
              </a:rPr>
              <a:t>You, as a Title I parent or family member, have the right to be involved in the development of these plans.</a:t>
            </a:r>
          </a:p>
          <a:p>
            <a:pPr lvl="1"/>
            <a:endParaRPr lang="en-US" dirty="0"/>
          </a:p>
          <a:p>
            <a:pPr lvl="1"/>
            <a:endParaRPr lang="en-US" dirty="0"/>
          </a:p>
          <a:p>
            <a:pPr lvl="1"/>
            <a:endParaRPr lang="en-US" dirty="0"/>
          </a:p>
          <a:p>
            <a:pPr lvl="1"/>
            <a:endParaRPr lang="en-US" dirty="0"/>
          </a:p>
          <a:p>
            <a:pPr lvl="1"/>
            <a:endParaRPr lang="en-US" dirty="0"/>
          </a:p>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pPr/>
              <a:t>19</a:t>
            </a:fld>
            <a:endParaRPr lang="en-US" dirty="0"/>
          </a:p>
        </p:txBody>
      </p:sp>
    </p:spTree>
    <p:extLst>
      <p:ext uri="{BB962C8B-B14F-4D97-AF65-F5344CB8AC3E}">
        <p14:creationId xmlns:p14="http://schemas.microsoft.com/office/powerpoint/2010/main" val="41149730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a Parent and Family Engagement Policy?</a:t>
            </a:r>
          </a:p>
        </p:txBody>
      </p:sp>
      <p:sp>
        <p:nvSpPr>
          <p:cNvPr id="3" name="Content Placeholder 2"/>
          <p:cNvSpPr>
            <a:spLocks noGrp="1"/>
          </p:cNvSpPr>
          <p:nvPr>
            <p:ph idx="1"/>
          </p:nvPr>
        </p:nvSpPr>
        <p:spPr>
          <a:xfrm>
            <a:off x="424873" y="1845734"/>
            <a:ext cx="11508509" cy="4023360"/>
          </a:xfrm>
        </p:spPr>
        <p:txBody>
          <a:bodyPr>
            <a:normAutofit/>
          </a:bodyPr>
          <a:lstStyle/>
          <a:p>
            <a:r>
              <a:rPr lang="en-US" dirty="0">
                <a:solidFill>
                  <a:schemeClr val="tx1"/>
                </a:solidFill>
              </a:rPr>
              <a:t>The district Parent and Family Engagement Policy can be found here:</a:t>
            </a:r>
          </a:p>
          <a:p>
            <a:pPr lvl="3">
              <a:buFont typeface="Arial" panose="020B0604020202020204" pitchFamily="34" charset="0"/>
              <a:buChar char="•"/>
            </a:pPr>
            <a:r>
              <a:rPr lang="en-US" dirty="0">
                <a:hlinkClick r:id="rId3"/>
              </a:rPr>
              <a:t>7009 Family Engagement.pdf</a:t>
            </a:r>
            <a:endParaRPr lang="en-US" dirty="0"/>
          </a:p>
          <a:p>
            <a:pPr lvl="3">
              <a:buFont typeface="Arial" panose="020B0604020202020204" pitchFamily="34" charset="0"/>
              <a:buChar char="•"/>
            </a:pPr>
            <a:r>
              <a:rPr lang="en-US" dirty="0">
                <a:solidFill>
                  <a:schemeClr val="tx1"/>
                </a:solidFill>
              </a:rPr>
              <a:t>The school Parent and Family Engagement Policy will be shared September 14, 2026 on the school website.</a:t>
            </a:r>
          </a:p>
          <a:p>
            <a:pPr lvl="3">
              <a:buFont typeface="Arial" panose="020B0604020202020204" pitchFamily="34" charset="0"/>
              <a:buChar char="•"/>
            </a:pPr>
            <a:r>
              <a:rPr lang="en-US" dirty="0">
                <a:hlinkClick r:id="rId4"/>
              </a:rPr>
              <a:t>Home - Double Tree Elementary School</a:t>
            </a:r>
            <a:endParaRPr lang="en-US" dirty="0">
              <a:solidFill>
                <a:schemeClr val="tx1"/>
              </a:solidFill>
            </a:endParaRPr>
          </a:p>
          <a:p>
            <a:pPr lvl="1"/>
            <a:endParaRPr lang="en-US" dirty="0"/>
          </a:p>
          <a:p>
            <a:pPr lvl="1"/>
            <a:endParaRPr lang="en-US" dirty="0"/>
          </a:p>
          <a:p>
            <a:pPr lvl="1"/>
            <a:endParaRPr lang="en-US" dirty="0"/>
          </a:p>
          <a:p>
            <a:pPr lvl="1"/>
            <a:endParaRPr lang="en-US" dirty="0"/>
          </a:p>
          <a:p>
            <a:pPr lvl="1"/>
            <a:endParaRPr lang="en-US" dirty="0"/>
          </a:p>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pPr/>
              <a:t>20</a:t>
            </a:fld>
            <a:endParaRPr lang="en-US" dirty="0"/>
          </a:p>
        </p:txBody>
      </p:sp>
    </p:spTree>
    <p:extLst>
      <p:ext uri="{BB962C8B-B14F-4D97-AF65-F5344CB8AC3E}">
        <p14:creationId xmlns:p14="http://schemas.microsoft.com/office/powerpoint/2010/main" val="29355902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is parent and family engagement funded?</a:t>
            </a:r>
          </a:p>
        </p:txBody>
      </p:sp>
      <p:sp>
        <p:nvSpPr>
          <p:cNvPr id="3" name="Content Placeholder 2"/>
          <p:cNvSpPr>
            <a:spLocks noGrp="1"/>
          </p:cNvSpPr>
          <p:nvPr>
            <p:ph idx="1"/>
          </p:nvPr>
        </p:nvSpPr>
        <p:spPr/>
        <p:txBody>
          <a:bodyPr>
            <a:normAutofit/>
          </a:bodyPr>
          <a:lstStyle/>
          <a:p>
            <a:r>
              <a:rPr lang="en-US" dirty="0">
                <a:solidFill>
                  <a:schemeClr val="tx1"/>
                </a:solidFill>
              </a:rPr>
              <a:t>Any district with a Title I allocation exceeding $500,000 is required by law to set aside 1% of its Title I allocation for parent and family engagement.</a:t>
            </a:r>
          </a:p>
          <a:p>
            <a:r>
              <a:rPr lang="en-US" dirty="0">
                <a:solidFill>
                  <a:schemeClr val="tx1"/>
                </a:solidFill>
              </a:rPr>
              <a:t>Of that 1%, 10% may be reserved at the district for system-wide initiatives related to parent and family engagement.  The </a:t>
            </a:r>
            <a:r>
              <a:rPr lang="en-US">
                <a:solidFill>
                  <a:schemeClr val="tx1"/>
                </a:solidFill>
              </a:rPr>
              <a:t>remaining 90% </a:t>
            </a:r>
            <a:r>
              <a:rPr lang="en-US" dirty="0">
                <a:solidFill>
                  <a:schemeClr val="tx1"/>
                </a:solidFill>
              </a:rPr>
              <a:t>must be allocated to all Title I schools in the district.  </a:t>
            </a:r>
          </a:p>
          <a:p>
            <a:r>
              <a:rPr lang="en-US" dirty="0">
                <a:solidFill>
                  <a:schemeClr val="tx1"/>
                </a:solidFill>
              </a:rPr>
              <a:t>You, as Title I parents and family members, have the right to be involved in how this money is spent.</a:t>
            </a:r>
          </a:p>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pPr/>
              <a:t>21</a:t>
            </a:fld>
            <a:endParaRPr lang="en-US" dirty="0"/>
          </a:p>
        </p:txBody>
      </p:sp>
    </p:spTree>
    <p:extLst>
      <p:ext uri="{BB962C8B-B14F-4D97-AF65-F5344CB8AC3E}">
        <p14:creationId xmlns:p14="http://schemas.microsoft.com/office/powerpoint/2010/main" val="6640445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is parent and family engagement funded?</a:t>
            </a:r>
          </a:p>
        </p:txBody>
      </p:sp>
      <p:sp>
        <p:nvSpPr>
          <p:cNvPr id="3" name="Content Placeholder 2"/>
          <p:cNvSpPr>
            <a:spLocks noGrp="1"/>
          </p:cNvSpPr>
          <p:nvPr>
            <p:ph idx="1"/>
          </p:nvPr>
        </p:nvSpPr>
        <p:spPr/>
        <p:txBody>
          <a:bodyPr>
            <a:normAutofit lnSpcReduction="10000"/>
          </a:bodyPr>
          <a:lstStyle/>
          <a:p>
            <a:r>
              <a:rPr lang="en-US" dirty="0">
                <a:solidFill>
                  <a:schemeClr val="tx1"/>
                </a:solidFill>
              </a:rPr>
              <a:t>In 2026-2027, we received approximately $</a:t>
            </a:r>
            <a:r>
              <a:rPr lang="en-US" dirty="0">
                <a:solidFill>
                  <a:srgbClr val="00B050"/>
                </a:solidFill>
              </a:rPr>
              <a:t>2,314.94</a:t>
            </a:r>
            <a:r>
              <a:rPr lang="en-US" dirty="0">
                <a:solidFill>
                  <a:srgbClr val="FF0000"/>
                </a:solidFill>
              </a:rPr>
              <a:t> </a:t>
            </a:r>
            <a:r>
              <a:rPr lang="en-US" dirty="0">
                <a:solidFill>
                  <a:schemeClr val="tx1"/>
                </a:solidFill>
              </a:rPr>
              <a:t>in parent and family engagement funding. We plan to use these funds for:</a:t>
            </a:r>
            <a:endParaRPr lang="en-US" dirty="0"/>
          </a:p>
          <a:p>
            <a:pPr lvl="3">
              <a:buFont typeface="Arial" panose="020B0604020202020204" pitchFamily="34" charset="0"/>
              <a:buChar char="•"/>
            </a:pPr>
            <a:r>
              <a:rPr lang="en-US" dirty="0">
                <a:solidFill>
                  <a:schemeClr val="tx1"/>
                </a:solidFill>
              </a:rPr>
              <a:t>Parent and Family Engagement Meeting and Events</a:t>
            </a:r>
          </a:p>
          <a:p>
            <a:pPr lvl="4">
              <a:buFont typeface="Courier New" panose="02070309020205020404" pitchFamily="49" charset="0"/>
              <a:buChar char="o"/>
            </a:pPr>
            <a:r>
              <a:rPr lang="en-US" dirty="0">
                <a:solidFill>
                  <a:srgbClr val="00B050"/>
                </a:solidFill>
              </a:rPr>
              <a:t>Annual Title I Meeting</a:t>
            </a:r>
          </a:p>
          <a:p>
            <a:pPr lvl="4">
              <a:buFont typeface="Courier New" panose="02070309020205020404" pitchFamily="49" charset="0"/>
              <a:buChar char="o"/>
            </a:pPr>
            <a:r>
              <a:rPr lang="en-US" dirty="0">
                <a:solidFill>
                  <a:srgbClr val="00B050"/>
                </a:solidFill>
              </a:rPr>
              <a:t>Data and Donuts with Dads</a:t>
            </a:r>
          </a:p>
          <a:p>
            <a:pPr lvl="4">
              <a:buFont typeface="Courier New" panose="02070309020205020404" pitchFamily="49" charset="0"/>
              <a:buChar char="o"/>
            </a:pPr>
            <a:r>
              <a:rPr lang="en-US" dirty="0">
                <a:solidFill>
                  <a:srgbClr val="00B050"/>
                </a:solidFill>
              </a:rPr>
              <a:t>Grammar with Grandparents</a:t>
            </a:r>
          </a:p>
          <a:p>
            <a:pPr lvl="4">
              <a:buFont typeface="Courier New" panose="02070309020205020404" pitchFamily="49" charset="0"/>
              <a:buChar char="o"/>
            </a:pPr>
            <a:r>
              <a:rPr lang="en-US" dirty="0">
                <a:solidFill>
                  <a:srgbClr val="00B050"/>
                </a:solidFill>
              </a:rPr>
              <a:t>Math and Muffins with Moms</a:t>
            </a:r>
          </a:p>
          <a:p>
            <a:pPr lvl="4">
              <a:buFont typeface="Courier New" panose="02070309020205020404" pitchFamily="49" charset="0"/>
              <a:buChar char="o"/>
            </a:pPr>
            <a:r>
              <a:rPr lang="en-US" dirty="0">
                <a:solidFill>
                  <a:srgbClr val="00B050"/>
                </a:solidFill>
              </a:rPr>
              <a:t>TCAP Practice and Pastries with Parents</a:t>
            </a:r>
          </a:p>
          <a:p>
            <a:pPr lvl="2"/>
            <a:endParaRPr lang="en-US" dirty="0"/>
          </a:p>
          <a:p>
            <a:pPr lvl="3">
              <a:buFont typeface="Arial" panose="020B0604020202020204" pitchFamily="34" charset="0"/>
              <a:buChar char="•"/>
            </a:pPr>
            <a:r>
              <a:rPr lang="en-US" dirty="0">
                <a:solidFill>
                  <a:schemeClr val="tx1"/>
                </a:solidFill>
              </a:rPr>
              <a:t>Materials/Supplies</a:t>
            </a:r>
          </a:p>
          <a:p>
            <a:pPr lvl="4">
              <a:buFont typeface="Courier New" panose="02070309020205020404" pitchFamily="49" charset="0"/>
              <a:buChar char="o"/>
            </a:pPr>
            <a:r>
              <a:rPr lang="en-US" dirty="0">
                <a:solidFill>
                  <a:srgbClr val="00B050"/>
                </a:solidFill>
              </a:rPr>
              <a:t>Reading and Math Engagement Packets</a:t>
            </a:r>
          </a:p>
          <a:p>
            <a:pPr lvl="4">
              <a:buFont typeface="Courier New" panose="02070309020205020404" pitchFamily="49" charset="0"/>
              <a:buChar char="o"/>
            </a:pPr>
            <a:r>
              <a:rPr lang="en-US" dirty="0">
                <a:solidFill>
                  <a:srgbClr val="00B050"/>
                </a:solidFill>
              </a:rPr>
              <a:t>Snacks</a:t>
            </a:r>
          </a:p>
          <a:p>
            <a:pPr marL="920750" lvl="4" indent="0">
              <a:buNone/>
            </a:pPr>
            <a:endParaRPr lang="en-US" dirty="0"/>
          </a:p>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pPr/>
              <a:t>22</a:t>
            </a:fld>
            <a:endParaRPr lang="en-US" dirty="0"/>
          </a:p>
        </p:txBody>
      </p:sp>
    </p:spTree>
    <p:extLst>
      <p:ext uri="{BB962C8B-B14F-4D97-AF65-F5344CB8AC3E}">
        <p14:creationId xmlns:p14="http://schemas.microsoft.com/office/powerpoint/2010/main" val="30134936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a School-Parent Compact?</a:t>
            </a:r>
          </a:p>
        </p:txBody>
      </p:sp>
      <p:sp>
        <p:nvSpPr>
          <p:cNvPr id="3" name="Content Placeholder 2"/>
          <p:cNvSpPr>
            <a:spLocks noGrp="1"/>
          </p:cNvSpPr>
          <p:nvPr>
            <p:ph idx="1"/>
          </p:nvPr>
        </p:nvSpPr>
        <p:spPr>
          <a:xfrm>
            <a:off x="480291" y="1845733"/>
            <a:ext cx="11379200" cy="4258183"/>
          </a:xfrm>
        </p:spPr>
        <p:txBody>
          <a:bodyPr>
            <a:normAutofit fontScale="92500" lnSpcReduction="10000"/>
          </a:bodyPr>
          <a:lstStyle/>
          <a:p>
            <a:r>
              <a:rPr lang="en-US" dirty="0">
                <a:solidFill>
                  <a:schemeClr val="tx1"/>
                </a:solidFill>
              </a:rPr>
              <a:t>A school-parent compact is a written commitment that outlines how the entire school community – teachers, families, and students will share the responsibility for improved academic achievement.</a:t>
            </a:r>
          </a:p>
          <a:p>
            <a:r>
              <a:rPr lang="en-US" dirty="0">
                <a:solidFill>
                  <a:schemeClr val="tx1"/>
                </a:solidFill>
              </a:rPr>
              <a:t>The compact must describe how the school will:</a:t>
            </a:r>
          </a:p>
          <a:p>
            <a:pPr lvl="3">
              <a:buFont typeface="Arial" panose="020B0604020202020204" pitchFamily="34" charset="0"/>
              <a:buChar char="•"/>
            </a:pPr>
            <a:r>
              <a:rPr lang="en-US" dirty="0">
                <a:solidFill>
                  <a:schemeClr val="tx1"/>
                </a:solidFill>
              </a:rPr>
              <a:t>provide high-quality curriculum and instruction;</a:t>
            </a:r>
          </a:p>
          <a:p>
            <a:pPr lvl="3">
              <a:buFont typeface="Arial" panose="020B0604020202020204" pitchFamily="34" charset="0"/>
              <a:buChar char="•"/>
            </a:pPr>
            <a:r>
              <a:rPr lang="en-US" dirty="0">
                <a:solidFill>
                  <a:schemeClr val="tx1"/>
                </a:solidFill>
              </a:rPr>
              <a:t>hold parent-teacher conferences, annually in elementary schools; </a:t>
            </a:r>
          </a:p>
          <a:p>
            <a:pPr lvl="3">
              <a:buFont typeface="Arial" panose="020B0604020202020204" pitchFamily="34" charset="0"/>
              <a:buChar char="•"/>
            </a:pPr>
            <a:r>
              <a:rPr lang="en-US" dirty="0">
                <a:solidFill>
                  <a:schemeClr val="tx1"/>
                </a:solidFill>
              </a:rPr>
              <a:t>provide parents with reports on their child’s progress;</a:t>
            </a:r>
          </a:p>
          <a:p>
            <a:pPr lvl="3">
              <a:buFont typeface="Arial" panose="020B0604020202020204" pitchFamily="34" charset="0"/>
              <a:buChar char="•"/>
            </a:pPr>
            <a:r>
              <a:rPr lang="en-US" dirty="0">
                <a:solidFill>
                  <a:schemeClr val="tx1"/>
                </a:solidFill>
              </a:rPr>
              <a:t>provide parents reasonable access to staff. </a:t>
            </a:r>
          </a:p>
          <a:p>
            <a:pPr lvl="3">
              <a:buFont typeface="Arial" panose="020B0604020202020204" pitchFamily="34" charset="0"/>
              <a:buChar char="•"/>
            </a:pPr>
            <a:r>
              <a:rPr lang="en-US" dirty="0">
                <a:solidFill>
                  <a:schemeClr val="tx1"/>
                </a:solidFill>
              </a:rPr>
              <a:t>provide parents opportunities to volunteer; and</a:t>
            </a:r>
          </a:p>
          <a:p>
            <a:pPr lvl="3">
              <a:buFont typeface="Arial" panose="020B0604020202020204" pitchFamily="34" charset="0"/>
              <a:buChar char="•"/>
            </a:pPr>
            <a:r>
              <a:rPr lang="en-US" dirty="0">
                <a:solidFill>
                  <a:schemeClr val="tx1"/>
                </a:solidFill>
              </a:rPr>
              <a:t>ensure regular two-way meaningful communication between family members and staff, to the extent practicable, in a language family members can understand.</a:t>
            </a:r>
          </a:p>
          <a:p>
            <a:r>
              <a:rPr lang="en-US" dirty="0">
                <a:solidFill>
                  <a:schemeClr val="tx1"/>
                </a:solidFill>
              </a:rPr>
              <a:t>You, as a Title I parent or family member, have the right to be involved in the development of the compact.</a:t>
            </a:r>
          </a:p>
          <a:p>
            <a:endParaRPr lang="en-US" dirty="0"/>
          </a:p>
          <a:p>
            <a:endParaRPr lang="en-US" dirty="0"/>
          </a:p>
          <a:p>
            <a:pPr lvl="1"/>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pPr/>
              <a:t>23</a:t>
            </a:fld>
            <a:endParaRPr lang="en-US" dirty="0"/>
          </a:p>
        </p:txBody>
      </p:sp>
    </p:spTree>
    <p:extLst>
      <p:ext uri="{BB962C8B-B14F-4D97-AF65-F5344CB8AC3E}">
        <p14:creationId xmlns:p14="http://schemas.microsoft.com/office/powerpoint/2010/main" val="6643159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a School-Parent Compact?</a:t>
            </a:r>
          </a:p>
        </p:txBody>
      </p:sp>
      <p:sp>
        <p:nvSpPr>
          <p:cNvPr id="3" name="Content Placeholder 2"/>
          <p:cNvSpPr>
            <a:spLocks noGrp="1"/>
          </p:cNvSpPr>
          <p:nvPr>
            <p:ph idx="1"/>
          </p:nvPr>
        </p:nvSpPr>
        <p:spPr>
          <a:xfrm>
            <a:off x="480291" y="1845733"/>
            <a:ext cx="11379200" cy="4258183"/>
          </a:xfrm>
        </p:spPr>
        <p:txBody>
          <a:bodyPr>
            <a:normAutofit/>
          </a:bodyPr>
          <a:lstStyle/>
          <a:p>
            <a:r>
              <a:rPr lang="en-US" dirty="0">
                <a:solidFill>
                  <a:schemeClr val="tx1"/>
                </a:solidFill>
              </a:rPr>
              <a:t>The school-parent compact will be shared</a:t>
            </a:r>
            <a:r>
              <a:rPr lang="en-US" dirty="0"/>
              <a:t> </a:t>
            </a:r>
            <a:r>
              <a:rPr lang="en-US" dirty="0">
                <a:solidFill>
                  <a:srgbClr val="00B050"/>
                </a:solidFill>
              </a:rPr>
              <a:t>Monday</a:t>
            </a:r>
            <a:r>
              <a:rPr lang="en-US">
                <a:solidFill>
                  <a:srgbClr val="00B050"/>
                </a:solidFill>
              </a:rPr>
              <a:t>, September 14</a:t>
            </a:r>
            <a:r>
              <a:rPr lang="en-US" baseline="30000">
                <a:solidFill>
                  <a:srgbClr val="00B050"/>
                </a:solidFill>
              </a:rPr>
              <a:t>th</a:t>
            </a:r>
            <a:r>
              <a:rPr lang="en-US">
                <a:solidFill>
                  <a:srgbClr val="00B050"/>
                </a:solidFill>
              </a:rPr>
              <a:t> in </a:t>
            </a:r>
            <a:r>
              <a:rPr lang="en-US" dirty="0">
                <a:solidFill>
                  <a:srgbClr val="00B050"/>
                </a:solidFill>
              </a:rPr>
              <a:t>student homework folders. </a:t>
            </a:r>
            <a:r>
              <a:rPr lang="en-US" dirty="0">
                <a:solidFill>
                  <a:schemeClr val="tx1"/>
                </a:solidFill>
              </a:rPr>
              <a:t>In addition, the compact can be found here:</a:t>
            </a:r>
          </a:p>
          <a:p>
            <a:pPr lvl="3">
              <a:buFont typeface="Arial" panose="020B0604020202020204" pitchFamily="34" charset="0"/>
              <a:buChar char="•"/>
            </a:pPr>
            <a:r>
              <a:rPr lang="en-US" dirty="0">
                <a:hlinkClick r:id="rId3"/>
              </a:rPr>
              <a:t>SY27 School Parent </a:t>
            </a:r>
            <a:r>
              <a:rPr lang="en-US" dirty="0" err="1">
                <a:hlinkClick r:id="rId3"/>
              </a:rPr>
              <a:t>Compact_Double</a:t>
            </a:r>
            <a:r>
              <a:rPr lang="en-US" dirty="0">
                <a:hlinkClick r:id="rId3"/>
              </a:rPr>
              <a:t> Tree.pdf</a:t>
            </a:r>
            <a:endParaRPr lang="en-US" dirty="0"/>
          </a:p>
          <a:p>
            <a:endParaRPr lang="en-US" dirty="0"/>
          </a:p>
          <a:p>
            <a:pPr lvl="1"/>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pPr/>
              <a:t>24</a:t>
            </a:fld>
            <a:endParaRPr lang="en-US" dirty="0"/>
          </a:p>
        </p:txBody>
      </p:sp>
    </p:spTree>
    <p:extLst>
      <p:ext uri="{BB962C8B-B14F-4D97-AF65-F5344CB8AC3E}">
        <p14:creationId xmlns:p14="http://schemas.microsoft.com/office/powerpoint/2010/main" val="4274387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tx1"/>
                </a:solidFill>
                <a:latin typeface="Arial" panose="020B0604020202020204" pitchFamily="34" charset="0"/>
                <a:cs typeface="Arial" panose="020B0604020202020204" pitchFamily="34" charset="0"/>
              </a:rPr>
              <a:t>What are the benefits of family engagement?</a:t>
            </a:r>
          </a:p>
        </p:txBody>
      </p:sp>
      <p:sp>
        <p:nvSpPr>
          <p:cNvPr id="4" name="Content Placeholder 3"/>
          <p:cNvSpPr>
            <a:spLocks noGrp="1"/>
          </p:cNvSpPr>
          <p:nvPr>
            <p:ph sz="half" idx="1"/>
          </p:nvPr>
        </p:nvSpPr>
        <p:spPr>
          <a:xfrm>
            <a:off x="854684" y="1845733"/>
            <a:ext cx="3285250" cy="4023359"/>
          </a:xfrm>
          <a:ln>
            <a:solidFill>
              <a:schemeClr val="tx1"/>
            </a:solidFill>
          </a:ln>
        </p:spPr>
        <p:txBody>
          <a:bodyPr>
            <a:normAutofit/>
          </a:bodyPr>
          <a:lstStyle/>
          <a:p>
            <a:pPr algn="ctr"/>
            <a:r>
              <a:rPr lang="en-US" u="sng" dirty="0">
                <a:solidFill>
                  <a:schemeClr val="tx1"/>
                </a:solidFill>
                <a:latin typeface="Arial" panose="020B0604020202020204" pitchFamily="34" charset="0"/>
                <a:cs typeface="Arial" panose="020B0604020202020204" pitchFamily="34" charset="0"/>
              </a:rPr>
              <a:t>For students:</a:t>
            </a:r>
          </a:p>
          <a:p>
            <a:pPr>
              <a:buClrTx/>
              <a:buFont typeface="Wingdings" panose="05000000000000000000" pitchFamily="2" charset="2"/>
              <a:buChar char="§"/>
            </a:pPr>
            <a:r>
              <a:rPr lang="en-US" sz="1800" dirty="0">
                <a:solidFill>
                  <a:schemeClr val="tx1"/>
                </a:solidFill>
                <a:latin typeface="Arial" panose="020B0604020202020204" pitchFamily="34" charset="0"/>
                <a:cs typeface="Arial" panose="020B0604020202020204" pitchFamily="34" charset="0"/>
              </a:rPr>
              <a:t>Higher grades and test scores</a:t>
            </a:r>
          </a:p>
          <a:p>
            <a:pPr>
              <a:buClrTx/>
              <a:buFont typeface="Wingdings" panose="05000000000000000000" pitchFamily="2" charset="2"/>
              <a:buChar char="§"/>
            </a:pPr>
            <a:r>
              <a:rPr lang="en-US" sz="1800" dirty="0">
                <a:solidFill>
                  <a:schemeClr val="tx1"/>
                </a:solidFill>
                <a:latin typeface="Arial" panose="020B0604020202020204" pitchFamily="34" charset="0"/>
                <a:cs typeface="Arial" panose="020B0604020202020204" pitchFamily="34" charset="0"/>
              </a:rPr>
              <a:t>Better attendance</a:t>
            </a:r>
          </a:p>
          <a:p>
            <a:pPr>
              <a:buClrTx/>
              <a:buFont typeface="Wingdings" panose="05000000000000000000" pitchFamily="2" charset="2"/>
              <a:buChar char="§"/>
            </a:pPr>
            <a:r>
              <a:rPr lang="en-US" sz="1800" dirty="0">
                <a:solidFill>
                  <a:schemeClr val="tx1"/>
                </a:solidFill>
                <a:latin typeface="Arial" panose="020B0604020202020204" pitchFamily="34" charset="0"/>
                <a:cs typeface="Arial" panose="020B0604020202020204" pitchFamily="34" charset="0"/>
              </a:rPr>
              <a:t>More positive attitudes and better behavior</a:t>
            </a:r>
          </a:p>
          <a:p>
            <a:pPr>
              <a:buClrTx/>
              <a:buFont typeface="Wingdings" panose="05000000000000000000" pitchFamily="2" charset="2"/>
              <a:buChar char="§"/>
            </a:pPr>
            <a:r>
              <a:rPr lang="en-US" sz="1800" dirty="0">
                <a:solidFill>
                  <a:schemeClr val="tx1"/>
                </a:solidFill>
                <a:latin typeface="Arial" panose="020B0604020202020204" pitchFamily="34" charset="0"/>
                <a:cs typeface="Arial" panose="020B0604020202020204" pitchFamily="34" charset="0"/>
              </a:rPr>
              <a:t>Higher graduation rates</a:t>
            </a:r>
          </a:p>
          <a:p>
            <a:pPr>
              <a:buClrTx/>
              <a:buFont typeface="Wingdings" panose="05000000000000000000" pitchFamily="2" charset="2"/>
              <a:buChar char="§"/>
            </a:pPr>
            <a:r>
              <a:rPr lang="en-US" sz="1800" dirty="0">
                <a:solidFill>
                  <a:schemeClr val="tx1"/>
                </a:solidFill>
                <a:latin typeface="Arial" panose="020B0604020202020204" pitchFamily="34" charset="0"/>
                <a:cs typeface="Arial" panose="020B0604020202020204" pitchFamily="34" charset="0"/>
              </a:rPr>
              <a:t>Greater enrollment in postsecondary education</a:t>
            </a:r>
          </a:p>
          <a:p>
            <a:pPr>
              <a:buClrTx/>
              <a:buFont typeface="Wingdings" panose="05000000000000000000" pitchFamily="2" charset="2"/>
              <a:buChar char="§"/>
            </a:pPr>
            <a:endParaRPr lang="en-US" dirty="0"/>
          </a:p>
          <a:p>
            <a:endParaRPr lang="en-US" dirty="0"/>
          </a:p>
        </p:txBody>
      </p:sp>
      <p:sp>
        <p:nvSpPr>
          <p:cNvPr id="9" name="Content Placeholder 3"/>
          <p:cNvSpPr>
            <a:spLocks noGrp="1"/>
          </p:cNvSpPr>
          <p:nvPr>
            <p:ph sz="half" idx="2"/>
          </p:nvPr>
        </p:nvSpPr>
        <p:spPr>
          <a:xfrm>
            <a:off x="4483855" y="1845733"/>
            <a:ext cx="3285250" cy="4023359"/>
          </a:xfrm>
          <a:ln>
            <a:solidFill>
              <a:schemeClr val="tx1"/>
            </a:solidFill>
          </a:ln>
        </p:spPr>
        <p:txBody>
          <a:bodyPr>
            <a:normAutofit/>
          </a:bodyPr>
          <a:lstStyle/>
          <a:p>
            <a:pPr algn="ctr"/>
            <a:r>
              <a:rPr lang="en-US" u="sng" dirty="0">
                <a:solidFill>
                  <a:schemeClr val="tx1"/>
                </a:solidFill>
                <a:latin typeface="Arial" panose="020B0604020202020204" pitchFamily="34" charset="0"/>
                <a:cs typeface="Arial" panose="020B0604020202020204" pitchFamily="34" charset="0"/>
              </a:rPr>
              <a:t>For Parents and Families:</a:t>
            </a:r>
          </a:p>
          <a:p>
            <a:pPr lvl="0">
              <a:buClrTx/>
              <a:buFont typeface="Wingdings" panose="05000000000000000000" pitchFamily="2" charset="2"/>
              <a:buChar char="§"/>
            </a:pPr>
            <a:r>
              <a:rPr lang="en-US" sz="1800" dirty="0">
                <a:solidFill>
                  <a:schemeClr val="tx1"/>
                </a:solidFill>
                <a:latin typeface="Arial" panose="020B0604020202020204" pitchFamily="34" charset="0"/>
                <a:cs typeface="Arial" panose="020B0604020202020204" pitchFamily="34" charset="0"/>
              </a:rPr>
              <a:t>More confidence and trust in the school</a:t>
            </a:r>
          </a:p>
          <a:p>
            <a:pPr lvl="0">
              <a:buClrTx/>
              <a:buFont typeface="Wingdings" panose="05000000000000000000" pitchFamily="2" charset="2"/>
              <a:buChar char="§"/>
            </a:pPr>
            <a:r>
              <a:rPr lang="en-US" sz="1800" dirty="0">
                <a:solidFill>
                  <a:schemeClr val="tx1"/>
                </a:solidFill>
                <a:latin typeface="Arial" panose="020B0604020202020204" pitchFamily="34" charset="0"/>
                <a:cs typeface="Arial" panose="020B0604020202020204" pitchFamily="34" charset="0"/>
              </a:rPr>
              <a:t>Increased confidence in their parenting skills</a:t>
            </a:r>
          </a:p>
          <a:p>
            <a:pPr lvl="0">
              <a:buClrTx/>
              <a:buFont typeface="Wingdings" panose="05000000000000000000" pitchFamily="2" charset="2"/>
              <a:buChar char="§"/>
            </a:pPr>
            <a:r>
              <a:rPr lang="en-US" sz="1800" dirty="0">
                <a:solidFill>
                  <a:schemeClr val="tx1"/>
                </a:solidFill>
                <a:latin typeface="Arial" panose="020B0604020202020204" pitchFamily="34" charset="0"/>
                <a:cs typeface="Arial" panose="020B0604020202020204" pitchFamily="34" charset="0"/>
              </a:rPr>
              <a:t>Creates a home environment that encourages learning</a:t>
            </a:r>
          </a:p>
          <a:p>
            <a:pPr lvl="0">
              <a:buClrTx/>
              <a:buFont typeface="Wingdings" panose="05000000000000000000" pitchFamily="2" charset="2"/>
              <a:buChar char="§"/>
            </a:pPr>
            <a:r>
              <a:rPr lang="en-US" sz="1800" dirty="0">
                <a:solidFill>
                  <a:schemeClr val="tx1"/>
                </a:solidFill>
                <a:latin typeface="Arial" panose="020B0604020202020204" pitchFamily="34" charset="0"/>
                <a:cs typeface="Arial" panose="020B0604020202020204" pitchFamily="34" charset="0"/>
              </a:rPr>
              <a:t>Encourages families to form stronger relationships with teachers and other families</a:t>
            </a:r>
          </a:p>
          <a:p>
            <a:pPr marL="0" lvl="0" indent="0">
              <a:buClrTx/>
              <a:buNone/>
            </a:pPr>
            <a:endParaRPr lang="en-US" dirty="0">
              <a:solidFill>
                <a:prstClr val="black">
                  <a:lumMod val="75000"/>
                  <a:lumOff val="25000"/>
                </a:prstClr>
              </a:solidFill>
              <a:latin typeface="Arial" panose="020B0604020202020204" pitchFamily="34" charset="0"/>
              <a:cs typeface="Arial" panose="020B0604020202020204" pitchFamily="34" charset="0"/>
            </a:endParaRPr>
          </a:p>
          <a:p>
            <a:endParaRPr lang="en-US" u="sng" dirty="0"/>
          </a:p>
        </p:txBody>
      </p:sp>
      <p:sp>
        <p:nvSpPr>
          <p:cNvPr id="10" name="Content Placeholder 3"/>
          <p:cNvSpPr>
            <a:spLocks noGrp="1"/>
          </p:cNvSpPr>
          <p:nvPr>
            <p:ph sz="half" idx="4294967295"/>
          </p:nvPr>
        </p:nvSpPr>
        <p:spPr>
          <a:xfrm>
            <a:off x="8135567" y="1840738"/>
            <a:ext cx="3284537" cy="4024312"/>
          </a:xfrm>
          <a:ln>
            <a:solidFill>
              <a:schemeClr val="tx1"/>
            </a:solidFill>
          </a:ln>
        </p:spPr>
        <p:txBody>
          <a:bodyPr>
            <a:normAutofit/>
          </a:bodyPr>
          <a:lstStyle/>
          <a:p>
            <a:pPr algn="ctr"/>
            <a:r>
              <a:rPr lang="en-US" u="sng" dirty="0">
                <a:solidFill>
                  <a:schemeClr val="tx1"/>
                </a:solidFill>
                <a:latin typeface="Arial" panose="020B0604020202020204" pitchFamily="34" charset="0"/>
                <a:cs typeface="Arial" panose="020B0604020202020204" pitchFamily="34" charset="0"/>
              </a:rPr>
              <a:t>For Schools and Teachers:</a:t>
            </a:r>
          </a:p>
          <a:p>
            <a:pPr lvl="0">
              <a:buClrTx/>
              <a:buFont typeface="Wingdings" panose="05000000000000000000" pitchFamily="2" charset="2"/>
              <a:buChar char="§"/>
            </a:pPr>
            <a:r>
              <a:rPr lang="en-US" sz="1800" dirty="0">
                <a:solidFill>
                  <a:schemeClr val="tx1"/>
                </a:solidFill>
                <a:latin typeface="Arial" panose="020B0604020202020204" pitchFamily="34" charset="0"/>
                <a:cs typeface="Arial" panose="020B0604020202020204" pitchFamily="34" charset="0"/>
              </a:rPr>
              <a:t>Improved teacher and staff morale</a:t>
            </a:r>
          </a:p>
          <a:p>
            <a:pPr lvl="0">
              <a:buClrTx/>
              <a:buFont typeface="Wingdings" panose="05000000000000000000" pitchFamily="2" charset="2"/>
              <a:buChar char="§"/>
            </a:pPr>
            <a:r>
              <a:rPr lang="en-US" sz="1800" dirty="0">
                <a:solidFill>
                  <a:schemeClr val="tx1"/>
                </a:solidFill>
                <a:latin typeface="Arial" panose="020B0604020202020204" pitchFamily="34" charset="0"/>
                <a:cs typeface="Arial" panose="020B0604020202020204" pitchFamily="34" charset="0"/>
              </a:rPr>
              <a:t>Higher ratings of schools and teachers by families</a:t>
            </a:r>
          </a:p>
          <a:p>
            <a:pPr lvl="0">
              <a:buClrTx/>
              <a:buFont typeface="Wingdings" panose="05000000000000000000" pitchFamily="2" charset="2"/>
              <a:buChar char="§"/>
            </a:pPr>
            <a:r>
              <a:rPr lang="en-US" sz="1800" dirty="0">
                <a:solidFill>
                  <a:schemeClr val="tx1"/>
                </a:solidFill>
                <a:latin typeface="Arial" panose="020B0604020202020204" pitchFamily="34" charset="0"/>
                <a:cs typeface="Arial" panose="020B0604020202020204" pitchFamily="34" charset="0"/>
              </a:rPr>
              <a:t>More support from families</a:t>
            </a:r>
          </a:p>
          <a:p>
            <a:pPr lvl="0">
              <a:buClrTx/>
              <a:buFont typeface="Wingdings" panose="05000000000000000000" pitchFamily="2" charset="2"/>
              <a:buChar char="§"/>
            </a:pPr>
            <a:r>
              <a:rPr lang="en-US" sz="1800" dirty="0">
                <a:solidFill>
                  <a:schemeClr val="tx1"/>
                </a:solidFill>
                <a:latin typeface="Arial" panose="020B0604020202020204" pitchFamily="34" charset="0"/>
                <a:cs typeface="Arial" panose="020B0604020202020204" pitchFamily="34" charset="0"/>
              </a:rPr>
              <a:t>Higher student achievement</a:t>
            </a:r>
          </a:p>
          <a:p>
            <a:pPr lvl="0">
              <a:buClrTx/>
              <a:buFont typeface="Wingdings" panose="05000000000000000000" pitchFamily="2" charset="2"/>
              <a:buChar char="§"/>
            </a:pPr>
            <a:r>
              <a:rPr lang="en-US" sz="1800" dirty="0">
                <a:solidFill>
                  <a:schemeClr val="tx1"/>
                </a:solidFill>
                <a:latin typeface="Arial" panose="020B0604020202020204" pitchFamily="34" charset="0"/>
                <a:cs typeface="Arial" panose="020B0604020202020204" pitchFamily="34" charset="0"/>
              </a:rPr>
              <a:t>Increased and improved relationships within the community</a:t>
            </a:r>
          </a:p>
          <a:p>
            <a:pPr lvl="0">
              <a:buClrTx/>
              <a:buFont typeface="Wingdings" panose="05000000000000000000" pitchFamily="2" charset="2"/>
              <a:buChar char="§"/>
            </a:pPr>
            <a:endParaRPr lang="en-US" dirty="0">
              <a:solidFill>
                <a:prstClr val="black">
                  <a:lumMod val="75000"/>
                  <a:lumOff val="25000"/>
                </a:prstClr>
              </a:solidFill>
              <a:latin typeface="Arial" panose="020B0604020202020204" pitchFamily="34" charset="0"/>
              <a:cs typeface="Arial" panose="020B0604020202020204" pitchFamily="34" charset="0"/>
            </a:endParaRPr>
          </a:p>
          <a:p>
            <a:endParaRPr lang="en-US" u="sng" dirty="0"/>
          </a:p>
        </p:txBody>
      </p:sp>
      <p:sp>
        <p:nvSpPr>
          <p:cNvPr id="3" name="Slide Number Placeholder 2"/>
          <p:cNvSpPr>
            <a:spLocks noGrp="1"/>
          </p:cNvSpPr>
          <p:nvPr>
            <p:ph type="sldNum" sz="quarter" idx="12"/>
          </p:nvPr>
        </p:nvSpPr>
        <p:spPr/>
        <p:txBody>
          <a:bodyPr/>
          <a:lstStyle/>
          <a:p>
            <a:fld id="{4FAB73BC-B049-4115-A692-8D63A059BFB8}" type="slidenum">
              <a:rPr lang="en-US" smtClean="0"/>
              <a:pPr/>
              <a:t>25</a:t>
            </a:fld>
            <a:endParaRPr lang="en-US" dirty="0"/>
          </a:p>
        </p:txBody>
      </p:sp>
    </p:spTree>
    <p:extLst>
      <p:ext uri="{BB962C8B-B14F-4D97-AF65-F5344CB8AC3E}">
        <p14:creationId xmlns:p14="http://schemas.microsoft.com/office/powerpoint/2010/main" val="277710700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F5AC17-A274-B035-EF5C-DEF91251F3A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11FBD99-C1D5-F822-5324-F5A0996A6F95}"/>
              </a:ext>
            </a:extLst>
          </p:cNvPr>
          <p:cNvSpPr>
            <a:spLocks noGrp="1"/>
          </p:cNvSpPr>
          <p:nvPr>
            <p:ph type="title"/>
          </p:nvPr>
        </p:nvSpPr>
        <p:spPr/>
        <p:txBody>
          <a:bodyPr/>
          <a:lstStyle/>
          <a:p>
            <a:r>
              <a:rPr lang="en-US" dirty="0"/>
              <a:t>School Improvement Plan</a:t>
            </a:r>
          </a:p>
        </p:txBody>
      </p:sp>
      <p:sp>
        <p:nvSpPr>
          <p:cNvPr id="3" name="Content Placeholder 2">
            <a:extLst>
              <a:ext uri="{FF2B5EF4-FFF2-40B4-BE49-F238E27FC236}">
                <a16:creationId xmlns:a16="http://schemas.microsoft.com/office/drawing/2014/main" id="{0AFAFF7F-1BC2-CD9F-9EA1-DC7B1AAC4AE2}"/>
              </a:ext>
            </a:extLst>
          </p:cNvPr>
          <p:cNvSpPr>
            <a:spLocks noGrp="1"/>
          </p:cNvSpPr>
          <p:nvPr>
            <p:ph idx="1"/>
          </p:nvPr>
        </p:nvSpPr>
        <p:spPr>
          <a:xfrm>
            <a:off x="678731" y="1845733"/>
            <a:ext cx="11010506" cy="3961177"/>
          </a:xfrm>
        </p:spPr>
        <p:txBody>
          <a:bodyPr>
            <a:normAutofit/>
          </a:bodyPr>
          <a:lstStyle/>
          <a:p>
            <a:pPr>
              <a:buClrTx/>
              <a:buFont typeface="Wingdings" panose="05000000000000000000" pitchFamily="2" charset="2"/>
              <a:buChar char="§"/>
            </a:pPr>
            <a:r>
              <a:rPr lang="en-US" dirty="0">
                <a:solidFill>
                  <a:schemeClr val="tx1"/>
                </a:solidFill>
                <a:latin typeface="Arial" panose="020B0604020202020204" pitchFamily="34" charset="0"/>
                <a:cs typeface="Arial" panose="020B0604020202020204" pitchFamily="34" charset="0"/>
              </a:rPr>
              <a:t>We need you! Research has proven that family engagement in education has more impact on student achievement than any other factor.</a:t>
            </a:r>
          </a:p>
          <a:p>
            <a:pPr>
              <a:buClrTx/>
              <a:buFont typeface="Wingdings" panose="05000000000000000000" pitchFamily="2" charset="2"/>
              <a:buChar char="§"/>
            </a:pPr>
            <a:r>
              <a:rPr lang="en-US" dirty="0">
                <a:solidFill>
                  <a:schemeClr val="tx1"/>
                </a:solidFill>
                <a:latin typeface="Arial" panose="020B0604020202020204" pitchFamily="34" charset="0"/>
                <a:cs typeface="Arial" panose="020B0604020202020204" pitchFamily="34" charset="0"/>
              </a:rPr>
              <a:t>To get involved with the SIP</a:t>
            </a:r>
            <a:r>
              <a:rPr lang="en-US" dirty="0">
                <a:solidFill>
                  <a:schemeClr val="tx1"/>
                </a:solidFill>
              </a:rPr>
              <a:t>:</a:t>
            </a:r>
          </a:p>
          <a:p>
            <a:pPr lvl="1"/>
            <a:r>
              <a:rPr lang="en-US" dirty="0">
                <a:solidFill>
                  <a:schemeClr val="tx1"/>
                </a:solidFill>
                <a:latin typeface="Arial" panose="020B0604020202020204" pitchFamily="34" charset="0"/>
                <a:cs typeface="Arial" panose="020B0604020202020204" pitchFamily="34" charset="0"/>
              </a:rPr>
              <a:t> Contact the PLC Coach (Mrs. Clark)@901-416-7053</a:t>
            </a:r>
          </a:p>
          <a:p>
            <a:pPr lvl="1"/>
            <a:r>
              <a:rPr lang="en-US" dirty="0">
                <a:solidFill>
                  <a:schemeClr val="tx1"/>
                </a:solidFill>
                <a:latin typeface="Arial" panose="020B0604020202020204" pitchFamily="34" charset="0"/>
                <a:cs typeface="Arial" panose="020B0604020202020204" pitchFamily="34" charset="0"/>
              </a:rPr>
              <a:t>These meetings will take place in the Spring to prepare for the upcoming year</a:t>
            </a:r>
          </a:p>
          <a:p>
            <a:pPr lvl="1"/>
            <a:r>
              <a:rPr lang="en-US" dirty="0">
                <a:solidFill>
                  <a:schemeClr val="tx1"/>
                </a:solidFill>
                <a:latin typeface="Arial" panose="020B0604020202020204" pitchFamily="34" charset="0"/>
                <a:cs typeface="Arial" panose="020B0604020202020204" pitchFamily="34" charset="0"/>
              </a:rPr>
              <a:t>Surveys are sent via text</a:t>
            </a:r>
          </a:p>
          <a:p>
            <a:pPr lvl="1"/>
            <a:r>
              <a:rPr lang="en-US" dirty="0">
                <a:solidFill>
                  <a:schemeClr val="tx1"/>
                </a:solidFill>
              </a:rPr>
              <a:t>Meeting discuss school trends and how to make our school better (academically and socially)</a:t>
            </a:r>
            <a:endParaRPr lang="en-US" dirty="0">
              <a:solidFill>
                <a:schemeClr val="tx1"/>
              </a:solidFill>
              <a:latin typeface="Arial" panose="020B0604020202020204" pitchFamily="34" charset="0"/>
              <a:cs typeface="Arial" panose="020B0604020202020204" pitchFamily="34" charset="0"/>
            </a:endParaRPr>
          </a:p>
          <a:p>
            <a:pPr>
              <a:buClrTx/>
              <a:buFont typeface="Wingdings" panose="05000000000000000000" pitchFamily="2" charset="2"/>
              <a:buChar char="§"/>
            </a:pPr>
            <a:endParaRPr lang="en-US" dirty="0">
              <a:solidFill>
                <a:srgbClr val="FF0000"/>
              </a:solidFill>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721B76BE-8ADE-552E-CA51-E3D34633B20E}"/>
              </a:ext>
            </a:extLst>
          </p:cNvPr>
          <p:cNvSpPr>
            <a:spLocks noGrp="1"/>
          </p:cNvSpPr>
          <p:nvPr>
            <p:ph type="sldNum" sz="quarter" idx="12"/>
          </p:nvPr>
        </p:nvSpPr>
        <p:spPr/>
        <p:txBody>
          <a:bodyPr/>
          <a:lstStyle/>
          <a:p>
            <a:fld id="{4FAB73BC-B049-4115-A692-8D63A059BFB8}" type="slidenum">
              <a:rPr lang="en-US" smtClean="0"/>
              <a:pPr/>
              <a:t>26</a:t>
            </a:fld>
            <a:endParaRPr lang="en-US" dirty="0"/>
          </a:p>
        </p:txBody>
      </p:sp>
    </p:spTree>
    <p:extLst>
      <p:ext uri="{BB962C8B-B14F-4D97-AF65-F5344CB8AC3E}">
        <p14:creationId xmlns:p14="http://schemas.microsoft.com/office/powerpoint/2010/main" val="306115126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solidFill>
                  <a:schemeClr val="tx1"/>
                </a:solidFill>
              </a:rPr>
              <a:t>The Parent and Family Engagement Policy</a:t>
            </a:r>
            <a:endParaRPr lang="en-US" sz="4000" dirty="0"/>
          </a:p>
        </p:txBody>
      </p:sp>
      <p:sp>
        <p:nvSpPr>
          <p:cNvPr id="3" name="Content Placeholder 2"/>
          <p:cNvSpPr>
            <a:spLocks noGrp="1"/>
          </p:cNvSpPr>
          <p:nvPr>
            <p:ph idx="1"/>
          </p:nvPr>
        </p:nvSpPr>
        <p:spPr>
          <a:xfrm>
            <a:off x="678731" y="1845733"/>
            <a:ext cx="11010506" cy="3961177"/>
          </a:xfrm>
        </p:spPr>
        <p:txBody>
          <a:bodyPr>
            <a:normAutofit/>
          </a:bodyPr>
          <a:lstStyle/>
          <a:p>
            <a:pPr>
              <a:buClrTx/>
              <a:buFont typeface="Wingdings" panose="05000000000000000000" pitchFamily="2" charset="2"/>
              <a:buChar char="§"/>
            </a:pPr>
            <a:r>
              <a:rPr lang="en-US" dirty="0">
                <a:solidFill>
                  <a:schemeClr val="tx1"/>
                </a:solidFill>
                <a:latin typeface="Arial" panose="020B0604020202020204" pitchFamily="34" charset="0"/>
                <a:cs typeface="Arial" panose="020B0604020202020204" pitchFamily="34" charset="0"/>
              </a:rPr>
              <a:t>To get involved with the Parent and Family Engagement Policy:</a:t>
            </a:r>
          </a:p>
          <a:p>
            <a:r>
              <a:rPr lang="en-US" dirty="0">
                <a:solidFill>
                  <a:schemeClr val="tx1"/>
                </a:solidFill>
              </a:rPr>
              <a:t>Contact the Family engagement Specialist @ 901-416-8144</a:t>
            </a:r>
          </a:p>
          <a:p>
            <a:pPr lvl="1"/>
            <a:r>
              <a:rPr lang="en-US" dirty="0">
                <a:solidFill>
                  <a:schemeClr val="tx1"/>
                </a:solidFill>
              </a:rPr>
              <a:t>The policy is reviewed and updated in the Spring</a:t>
            </a:r>
          </a:p>
          <a:p>
            <a:pPr lvl="1"/>
            <a:r>
              <a:rPr lang="en-US" dirty="0">
                <a:solidFill>
                  <a:schemeClr val="tx1"/>
                </a:solidFill>
              </a:rPr>
              <a:t>Surveys are sent via text</a:t>
            </a:r>
          </a:p>
          <a:p>
            <a:pPr lvl="1"/>
            <a:r>
              <a:rPr lang="en-US" dirty="0">
                <a:solidFill>
                  <a:schemeClr val="tx1"/>
                </a:solidFill>
              </a:rPr>
              <a:t>Meeting discuss family needs and how the school can assist in meeting those needs</a:t>
            </a:r>
          </a:p>
          <a:p>
            <a:pPr lvl="1"/>
            <a:r>
              <a:rPr lang="en-US" dirty="0">
                <a:solidFill>
                  <a:schemeClr val="tx1"/>
                </a:solidFill>
              </a:rPr>
              <a:t>How we can increase involvement in the community</a:t>
            </a:r>
          </a:p>
          <a:p>
            <a:pPr lvl="1"/>
            <a:endParaRPr lang="en-US" dirty="0">
              <a:solidFill>
                <a:srgbClr val="FF0000"/>
              </a:solidFill>
              <a:latin typeface="Arial" panose="020B0604020202020204" pitchFamily="34" charset="0"/>
              <a:cs typeface="Arial" panose="020B0604020202020204" pitchFamily="34" charset="0"/>
            </a:endParaRPr>
          </a:p>
          <a:p>
            <a:pPr>
              <a:buClrTx/>
              <a:buFont typeface="Wingdings" panose="05000000000000000000" pitchFamily="2" charset="2"/>
              <a:buChar char="§"/>
            </a:pPr>
            <a:endParaRPr lang="en-US" dirty="0">
              <a:solidFill>
                <a:srgbClr val="FF0000"/>
              </a:solidFill>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4FAB73BC-B049-4115-A692-8D63A059BFB8}" type="slidenum">
              <a:rPr lang="en-US" smtClean="0"/>
              <a:pPr/>
              <a:t>27</a:t>
            </a:fld>
            <a:endParaRPr lang="en-US" dirty="0"/>
          </a:p>
        </p:txBody>
      </p:sp>
    </p:spTree>
    <p:extLst>
      <p:ext uri="{BB962C8B-B14F-4D97-AF65-F5344CB8AC3E}">
        <p14:creationId xmlns:p14="http://schemas.microsoft.com/office/powerpoint/2010/main" val="155838492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A28086-5B07-141E-59D6-1212C4200AC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0BBB6E1-A6A8-052B-6008-604156C62617}"/>
              </a:ext>
            </a:extLst>
          </p:cNvPr>
          <p:cNvSpPr>
            <a:spLocks noGrp="1"/>
          </p:cNvSpPr>
          <p:nvPr>
            <p:ph type="title"/>
          </p:nvPr>
        </p:nvSpPr>
        <p:spPr/>
        <p:txBody>
          <a:bodyPr/>
          <a:lstStyle/>
          <a:p>
            <a:r>
              <a:rPr lang="en-US" dirty="0">
                <a:solidFill>
                  <a:schemeClr val="tx1"/>
                </a:solidFill>
              </a:rPr>
              <a:t>The School Parent Compact</a:t>
            </a:r>
            <a:endParaRPr lang="en-US" dirty="0"/>
          </a:p>
        </p:txBody>
      </p:sp>
      <p:sp>
        <p:nvSpPr>
          <p:cNvPr id="3" name="Content Placeholder 2">
            <a:extLst>
              <a:ext uri="{FF2B5EF4-FFF2-40B4-BE49-F238E27FC236}">
                <a16:creationId xmlns:a16="http://schemas.microsoft.com/office/drawing/2014/main" id="{330A4B47-0B61-C520-57CE-803397EF560B}"/>
              </a:ext>
            </a:extLst>
          </p:cNvPr>
          <p:cNvSpPr>
            <a:spLocks noGrp="1"/>
          </p:cNvSpPr>
          <p:nvPr>
            <p:ph idx="1"/>
          </p:nvPr>
        </p:nvSpPr>
        <p:spPr>
          <a:xfrm>
            <a:off x="678731" y="1845733"/>
            <a:ext cx="11010506" cy="3961177"/>
          </a:xfrm>
        </p:spPr>
        <p:txBody>
          <a:bodyPr>
            <a:normAutofit/>
          </a:bodyPr>
          <a:lstStyle/>
          <a:p>
            <a:pPr>
              <a:buClrTx/>
              <a:buFont typeface="Wingdings" panose="05000000000000000000" pitchFamily="2" charset="2"/>
              <a:buChar char="§"/>
            </a:pPr>
            <a:r>
              <a:rPr lang="en-US" dirty="0">
                <a:solidFill>
                  <a:schemeClr val="tx1"/>
                </a:solidFill>
                <a:latin typeface="Arial" panose="020B0604020202020204" pitchFamily="34" charset="0"/>
                <a:cs typeface="Arial" panose="020B0604020202020204" pitchFamily="34" charset="0"/>
              </a:rPr>
              <a:t>To get involved with the School Parent Compact</a:t>
            </a:r>
            <a:r>
              <a:rPr lang="en-US" dirty="0">
                <a:solidFill>
                  <a:schemeClr val="tx1"/>
                </a:solidFill>
              </a:rPr>
              <a:t>:</a:t>
            </a:r>
          </a:p>
          <a:p>
            <a:r>
              <a:rPr lang="en-US" dirty="0">
                <a:solidFill>
                  <a:schemeClr val="tx1"/>
                </a:solidFill>
              </a:rPr>
              <a:t>Contact the Principal Phillips @ 901-416-7050</a:t>
            </a:r>
          </a:p>
          <a:p>
            <a:pPr lvl="1"/>
            <a:r>
              <a:rPr lang="en-US" dirty="0">
                <a:solidFill>
                  <a:schemeClr val="tx1"/>
                </a:solidFill>
              </a:rPr>
              <a:t>Contains information on our role to ensure our children get the best education</a:t>
            </a:r>
          </a:p>
          <a:p>
            <a:pPr lvl="1"/>
            <a:r>
              <a:rPr lang="en-US" dirty="0">
                <a:solidFill>
                  <a:schemeClr val="tx1"/>
                </a:solidFill>
              </a:rPr>
              <a:t>Compacts are reviewed and updated in the Spring</a:t>
            </a:r>
          </a:p>
          <a:p>
            <a:pPr lvl="1"/>
            <a:r>
              <a:rPr lang="en-US" dirty="0">
                <a:solidFill>
                  <a:schemeClr val="tx1"/>
                </a:solidFill>
              </a:rPr>
              <a:t>Compacts will be sent home Monday, August 31</a:t>
            </a:r>
            <a:r>
              <a:rPr lang="en-US" baseline="30000" dirty="0">
                <a:solidFill>
                  <a:schemeClr val="tx1"/>
                </a:solidFill>
              </a:rPr>
              <a:t>st</a:t>
            </a:r>
            <a:r>
              <a:rPr lang="en-US" dirty="0">
                <a:solidFill>
                  <a:schemeClr val="tx1"/>
                </a:solidFill>
              </a:rPr>
              <a:t>  </a:t>
            </a:r>
          </a:p>
          <a:p>
            <a:pPr lvl="1"/>
            <a:r>
              <a:rPr lang="en-US" dirty="0">
                <a:solidFill>
                  <a:schemeClr val="tx1"/>
                </a:solidFill>
              </a:rPr>
              <a:t>Please review, sign, and return</a:t>
            </a:r>
          </a:p>
          <a:p>
            <a:pPr>
              <a:buClrTx/>
              <a:buFont typeface="Wingdings" panose="05000000000000000000" pitchFamily="2" charset="2"/>
              <a:buChar char="§"/>
            </a:pPr>
            <a:endParaRPr lang="en-US" dirty="0">
              <a:solidFill>
                <a:srgbClr val="FF0000"/>
              </a:solidFill>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172CCE5A-AC06-E881-49F9-AD5F836A8EC6}"/>
              </a:ext>
            </a:extLst>
          </p:cNvPr>
          <p:cNvSpPr>
            <a:spLocks noGrp="1"/>
          </p:cNvSpPr>
          <p:nvPr>
            <p:ph type="sldNum" sz="quarter" idx="12"/>
          </p:nvPr>
        </p:nvSpPr>
        <p:spPr/>
        <p:txBody>
          <a:bodyPr/>
          <a:lstStyle/>
          <a:p>
            <a:fld id="{4FAB73BC-B049-4115-A692-8D63A059BFB8}" type="slidenum">
              <a:rPr lang="en-US" smtClean="0"/>
              <a:pPr/>
              <a:t>28</a:t>
            </a:fld>
            <a:endParaRPr lang="en-US" dirty="0"/>
          </a:p>
        </p:txBody>
      </p:sp>
    </p:spTree>
    <p:extLst>
      <p:ext uri="{BB962C8B-B14F-4D97-AF65-F5344CB8AC3E}">
        <p14:creationId xmlns:p14="http://schemas.microsoft.com/office/powerpoint/2010/main" val="36409384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D680B82-BC1A-51F6-B98F-B78EFC70B5DA}"/>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F240A2FC-E2C3-458D-96B4-5DF9028D93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3" name="Rectangle 12">
            <a:extLst>
              <a:ext uri="{FF2B5EF4-FFF2-40B4-BE49-F238E27FC236}">
                <a16:creationId xmlns:a16="http://schemas.microsoft.com/office/drawing/2014/main" id="{5F097929-F3D6-4D1F-8AFC-CF348171A9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334316"/>
            <a:ext cx="12192000"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15" name="Straight Connector 14">
            <a:extLst>
              <a:ext uri="{FF2B5EF4-FFF2-40B4-BE49-F238E27FC236}">
                <a16:creationId xmlns:a16="http://schemas.microsoft.com/office/drawing/2014/main" id="{43074C91-9045-414B-B5F9-567DAE3EED2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17" name="Rectangle 16">
            <a:extLst>
              <a:ext uri="{FF2B5EF4-FFF2-40B4-BE49-F238E27FC236}">
                <a16:creationId xmlns:a16="http://schemas.microsoft.com/office/drawing/2014/main" id="{EE362070-691D-44DB-98D4-BC61774B0E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 name="Straight Connector 18">
            <a:extLst>
              <a:ext uri="{FF2B5EF4-FFF2-40B4-BE49-F238E27FC236}">
                <a16:creationId xmlns:a16="http://schemas.microsoft.com/office/drawing/2014/main" id="{5A7EFE9C-DAE7-4ECA-BDB2-34E2534B8AB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944603" y="4325112"/>
            <a:ext cx="71323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CCDCBAB8-5C67-F505-458D-595D9ACD37E0}"/>
              </a:ext>
            </a:extLst>
          </p:cNvPr>
          <p:cNvSpPr>
            <a:spLocks noGrp="1"/>
          </p:cNvSpPr>
          <p:nvPr>
            <p:ph type="title"/>
          </p:nvPr>
        </p:nvSpPr>
        <p:spPr>
          <a:xfrm>
            <a:off x="3836504" y="758952"/>
            <a:ext cx="7319175" cy="3566160"/>
          </a:xfrm>
        </p:spPr>
        <p:txBody>
          <a:bodyPr vert="horz" lIns="91440" tIns="45720" rIns="91440" bIns="45720" rtlCol="0" anchor="b">
            <a:normAutofit/>
          </a:bodyPr>
          <a:lstStyle/>
          <a:p>
            <a:r>
              <a:rPr lang="en-US" sz="8000" dirty="0">
                <a:solidFill>
                  <a:schemeClr val="tx1">
                    <a:lumMod val="85000"/>
                    <a:lumOff val="15000"/>
                  </a:schemeClr>
                </a:solidFill>
                <a:latin typeface="+mj-lt"/>
                <a:cs typeface="+mj-cs"/>
              </a:rPr>
              <a:t>How can I get involved?</a:t>
            </a:r>
          </a:p>
        </p:txBody>
      </p:sp>
      <p:pic>
        <p:nvPicPr>
          <p:cNvPr id="8" name="Graphic 7" descr="Users">
            <a:extLst>
              <a:ext uri="{FF2B5EF4-FFF2-40B4-BE49-F238E27FC236}">
                <a16:creationId xmlns:a16="http://schemas.microsoft.com/office/drawing/2014/main" id="{42CDAE35-2279-7ECA-2B37-B606E2B27D58}"/>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29818" y="1944907"/>
            <a:ext cx="2449486" cy="2449486"/>
          </a:xfrm>
          <a:prstGeom prst="rect">
            <a:avLst/>
          </a:prstGeom>
        </p:spPr>
      </p:pic>
      <p:sp>
        <p:nvSpPr>
          <p:cNvPr id="21" name="Rectangle 20">
            <a:extLst>
              <a:ext uri="{FF2B5EF4-FFF2-40B4-BE49-F238E27FC236}">
                <a16:creationId xmlns:a16="http://schemas.microsoft.com/office/drawing/2014/main" id="{3F0CE275-BAEC-48E9-B00C-1B635C68FF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3" name="Rectangle 22">
            <a:extLst>
              <a:ext uri="{FF2B5EF4-FFF2-40B4-BE49-F238E27FC236}">
                <a16:creationId xmlns:a16="http://schemas.microsoft.com/office/drawing/2014/main" id="{A22C524A-01E1-4209-AE20-DA64F7CB18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4" name="Slide Number Placeholder 3">
            <a:extLst>
              <a:ext uri="{FF2B5EF4-FFF2-40B4-BE49-F238E27FC236}">
                <a16:creationId xmlns:a16="http://schemas.microsoft.com/office/drawing/2014/main" id="{D4B3968B-2BFE-4887-2BE2-959171252FAC}"/>
              </a:ext>
            </a:extLst>
          </p:cNvPr>
          <p:cNvSpPr>
            <a:spLocks noGrp="1"/>
          </p:cNvSpPr>
          <p:nvPr>
            <p:ph type="sldNum" sz="quarter" idx="12"/>
          </p:nvPr>
        </p:nvSpPr>
        <p:spPr>
          <a:xfrm>
            <a:off x="9900458" y="6459785"/>
            <a:ext cx="1312025" cy="365125"/>
          </a:xfrm>
        </p:spPr>
        <p:txBody>
          <a:bodyPr vert="horz" lIns="91440" tIns="45720" rIns="91440" bIns="45720" rtlCol="0" anchor="ctr">
            <a:normAutofit/>
          </a:bodyPr>
          <a:lstStyle/>
          <a:p>
            <a:pPr defTabSz="914400">
              <a:spcAft>
                <a:spcPts val="600"/>
              </a:spcAft>
            </a:pPr>
            <a:fld id="{4FAB73BC-B049-4115-A692-8D63A059BFB8}" type="slidenum">
              <a:rPr lang="en-US" smtClean="0"/>
              <a:pPr defTabSz="914400">
                <a:spcAft>
                  <a:spcPts val="600"/>
                </a:spcAft>
              </a:pPr>
              <a:t>29</a:t>
            </a:fld>
            <a:endParaRPr lang="en-US"/>
          </a:p>
        </p:txBody>
      </p:sp>
    </p:spTree>
    <p:extLst>
      <p:ext uri="{BB962C8B-B14F-4D97-AF65-F5344CB8AC3E}">
        <p14:creationId xmlns:p14="http://schemas.microsoft.com/office/powerpoint/2010/main" val="170254740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Attendance</a:t>
            </a:r>
          </a:p>
        </p:txBody>
      </p:sp>
      <p:sp>
        <p:nvSpPr>
          <p:cNvPr id="3" name="Content Placeholder 2"/>
          <p:cNvSpPr>
            <a:spLocks noGrp="1"/>
          </p:cNvSpPr>
          <p:nvPr>
            <p:ph idx="1"/>
          </p:nvPr>
        </p:nvSpPr>
        <p:spPr>
          <a:xfrm>
            <a:off x="618836" y="1845734"/>
            <a:ext cx="11111346" cy="4023360"/>
          </a:xfrm>
        </p:spPr>
        <p:txBody>
          <a:bodyPr>
            <a:normAutofit/>
          </a:bodyPr>
          <a:lstStyle/>
          <a:p>
            <a:pPr>
              <a:buClrTx/>
              <a:buFont typeface="Wingdings" panose="05000000000000000000" pitchFamily="2" charset="2"/>
              <a:buChar char="§"/>
            </a:pPr>
            <a:r>
              <a:rPr lang="en-US" dirty="0">
                <a:solidFill>
                  <a:schemeClr val="tx1"/>
                </a:solidFill>
                <a:latin typeface="Arial" panose="020B0604020202020204" pitchFamily="34" charset="0"/>
                <a:cs typeface="Arial" panose="020B0604020202020204" pitchFamily="34" charset="0"/>
              </a:rPr>
              <a:t>Make sure your child/children come to school everyday</a:t>
            </a:r>
          </a:p>
          <a:p>
            <a:pPr>
              <a:buClrTx/>
              <a:buFont typeface="Wingdings" panose="05000000000000000000" pitchFamily="2" charset="2"/>
              <a:buChar char="§"/>
            </a:pPr>
            <a:r>
              <a:rPr lang="en-US" dirty="0">
                <a:solidFill>
                  <a:schemeClr val="tx1"/>
                </a:solidFill>
              </a:rPr>
              <a:t>Breakfast is served 7:45-8:10</a:t>
            </a:r>
          </a:p>
          <a:p>
            <a:pPr>
              <a:buClrTx/>
              <a:buFont typeface="Wingdings" panose="05000000000000000000" pitchFamily="2" charset="2"/>
              <a:buChar char="§"/>
            </a:pPr>
            <a:r>
              <a:rPr lang="en-US" dirty="0">
                <a:solidFill>
                  <a:schemeClr val="tx1"/>
                </a:solidFill>
                <a:latin typeface="Arial" panose="020B0604020202020204" pitchFamily="34" charset="0"/>
                <a:cs typeface="Arial" panose="020B0604020202020204" pitchFamily="34" charset="0"/>
              </a:rPr>
              <a:t>Class Begins </a:t>
            </a:r>
            <a:r>
              <a:rPr lang="en-US" dirty="0">
                <a:solidFill>
                  <a:schemeClr val="tx1"/>
                </a:solidFill>
              </a:rPr>
              <a:t>at 8:15</a:t>
            </a:r>
          </a:p>
          <a:p>
            <a:pPr>
              <a:buClrTx/>
              <a:buFont typeface="Wingdings" panose="05000000000000000000" pitchFamily="2" charset="2"/>
              <a:buChar char="§"/>
            </a:pPr>
            <a:r>
              <a:rPr lang="en-US" dirty="0">
                <a:solidFill>
                  <a:schemeClr val="tx1"/>
                </a:solidFill>
                <a:latin typeface="Arial" panose="020B0604020202020204" pitchFamily="34" charset="0"/>
                <a:cs typeface="Arial" panose="020B0604020202020204" pitchFamily="34" charset="0"/>
              </a:rPr>
              <a:t>After 8:15 your child is late</a:t>
            </a:r>
          </a:p>
          <a:p>
            <a:pPr>
              <a:buClrTx/>
              <a:buFont typeface="Wingdings" panose="05000000000000000000" pitchFamily="2" charset="2"/>
              <a:buChar char="§"/>
            </a:pPr>
            <a:r>
              <a:rPr lang="en-US" dirty="0">
                <a:solidFill>
                  <a:schemeClr val="tx1"/>
                </a:solidFill>
              </a:rPr>
              <a:t>Send a note when your child is absent</a:t>
            </a:r>
            <a:endParaRPr lang="en-US" dirty="0">
              <a:solidFill>
                <a:schemeClr val="tx1"/>
              </a:solidFill>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4FAB73BC-B049-4115-A692-8D63A059BFB8}" type="slidenum">
              <a:rPr lang="en-US" smtClean="0"/>
              <a:pPr/>
              <a:t>30</a:t>
            </a:fld>
            <a:endParaRPr lang="en-US" dirty="0"/>
          </a:p>
        </p:txBody>
      </p:sp>
    </p:spTree>
    <p:extLst>
      <p:ext uri="{BB962C8B-B14F-4D97-AF65-F5344CB8AC3E}">
        <p14:creationId xmlns:p14="http://schemas.microsoft.com/office/powerpoint/2010/main" val="402252465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A990A7-F5EA-14F1-143E-90D1DC67B5A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38356B1-A46B-CC1B-6972-A66355D62FA0}"/>
              </a:ext>
            </a:extLst>
          </p:cNvPr>
          <p:cNvSpPr>
            <a:spLocks noGrp="1"/>
          </p:cNvSpPr>
          <p:nvPr>
            <p:ph type="title"/>
          </p:nvPr>
        </p:nvSpPr>
        <p:spPr/>
        <p:txBody>
          <a:bodyPr/>
          <a:lstStyle/>
          <a:p>
            <a:r>
              <a:rPr lang="en-US" dirty="0"/>
              <a:t>Power School</a:t>
            </a:r>
          </a:p>
        </p:txBody>
      </p:sp>
      <p:sp>
        <p:nvSpPr>
          <p:cNvPr id="3" name="Content Placeholder 2">
            <a:extLst>
              <a:ext uri="{FF2B5EF4-FFF2-40B4-BE49-F238E27FC236}">
                <a16:creationId xmlns:a16="http://schemas.microsoft.com/office/drawing/2014/main" id="{D816473A-F5B2-E5FE-060A-1DB7E726FD4D}"/>
              </a:ext>
            </a:extLst>
          </p:cNvPr>
          <p:cNvSpPr>
            <a:spLocks noGrp="1"/>
          </p:cNvSpPr>
          <p:nvPr>
            <p:ph idx="1"/>
          </p:nvPr>
        </p:nvSpPr>
        <p:spPr>
          <a:xfrm>
            <a:off x="618836" y="1845734"/>
            <a:ext cx="11111346" cy="4023360"/>
          </a:xfrm>
        </p:spPr>
        <p:txBody>
          <a:bodyPr>
            <a:normAutofit/>
          </a:bodyPr>
          <a:lstStyle/>
          <a:p>
            <a:pPr>
              <a:buClrTx/>
              <a:buFont typeface="Wingdings" panose="05000000000000000000" pitchFamily="2" charset="2"/>
              <a:buChar char="§"/>
            </a:pPr>
            <a:r>
              <a:rPr lang="en-US" dirty="0">
                <a:solidFill>
                  <a:schemeClr val="tx1"/>
                </a:solidFill>
                <a:latin typeface="Arial" panose="020B0604020202020204" pitchFamily="34" charset="0"/>
                <a:cs typeface="Arial" panose="020B0604020202020204" pitchFamily="34" charset="0"/>
              </a:rPr>
              <a:t>Not just for enrollment</a:t>
            </a:r>
          </a:p>
          <a:p>
            <a:pPr>
              <a:buClrTx/>
              <a:buFont typeface="Wingdings" panose="05000000000000000000" pitchFamily="2" charset="2"/>
              <a:buChar char="§"/>
            </a:pPr>
            <a:r>
              <a:rPr lang="en-US" dirty="0">
                <a:solidFill>
                  <a:schemeClr val="tx1"/>
                </a:solidFill>
              </a:rPr>
              <a:t>Check grades</a:t>
            </a:r>
          </a:p>
          <a:p>
            <a:pPr>
              <a:buClrTx/>
              <a:buFont typeface="Wingdings" panose="05000000000000000000" pitchFamily="2" charset="2"/>
              <a:buChar char="§"/>
            </a:pPr>
            <a:r>
              <a:rPr lang="en-US" dirty="0">
                <a:solidFill>
                  <a:schemeClr val="tx1"/>
                </a:solidFill>
                <a:latin typeface="Arial" panose="020B0604020202020204" pitchFamily="34" charset="0"/>
                <a:cs typeface="Arial" panose="020B0604020202020204" pitchFamily="34" charset="0"/>
              </a:rPr>
              <a:t>Check attendance</a:t>
            </a:r>
          </a:p>
          <a:p>
            <a:pPr>
              <a:buClrTx/>
              <a:buFont typeface="Wingdings" panose="05000000000000000000" pitchFamily="2" charset="2"/>
              <a:buChar char="§"/>
            </a:pPr>
            <a:r>
              <a:rPr lang="en-US" dirty="0">
                <a:solidFill>
                  <a:schemeClr val="tx1"/>
                </a:solidFill>
              </a:rPr>
              <a:t>Upload absence notes </a:t>
            </a:r>
            <a:endParaRPr lang="en-US" dirty="0">
              <a:solidFill>
                <a:schemeClr val="tx1"/>
              </a:solidFill>
              <a:latin typeface="Arial" panose="020B0604020202020204" pitchFamily="34" charset="0"/>
              <a:cs typeface="Arial" panose="020B0604020202020204" pitchFamily="34" charset="0"/>
            </a:endParaRPr>
          </a:p>
          <a:p>
            <a:pPr>
              <a:buClrTx/>
              <a:buFont typeface="Wingdings" panose="05000000000000000000" pitchFamily="2" charset="2"/>
              <a:buChar char="§"/>
            </a:pPr>
            <a:endParaRPr lang="en-US" dirty="0">
              <a:solidFill>
                <a:srgbClr val="FF0000"/>
              </a:solidFill>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C879A91A-7346-6866-ACFE-E28525FC8AD5}"/>
              </a:ext>
            </a:extLst>
          </p:cNvPr>
          <p:cNvSpPr>
            <a:spLocks noGrp="1"/>
          </p:cNvSpPr>
          <p:nvPr>
            <p:ph type="sldNum" sz="quarter" idx="12"/>
          </p:nvPr>
        </p:nvSpPr>
        <p:spPr/>
        <p:txBody>
          <a:bodyPr/>
          <a:lstStyle/>
          <a:p>
            <a:fld id="{4FAB73BC-B049-4115-A692-8D63A059BFB8}" type="slidenum">
              <a:rPr lang="en-US" smtClean="0"/>
              <a:pPr/>
              <a:t>31</a:t>
            </a:fld>
            <a:endParaRPr lang="en-US" dirty="0"/>
          </a:p>
        </p:txBody>
      </p:sp>
    </p:spTree>
    <p:extLst>
      <p:ext uri="{BB962C8B-B14F-4D97-AF65-F5344CB8AC3E}">
        <p14:creationId xmlns:p14="http://schemas.microsoft.com/office/powerpoint/2010/main" val="72345372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BADE07-C05F-6FBA-107C-4DF1B7BC84C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56EF433-0750-BFDA-F8C1-A28230E66E43}"/>
              </a:ext>
            </a:extLst>
          </p:cNvPr>
          <p:cNvSpPr>
            <a:spLocks noGrp="1"/>
          </p:cNvSpPr>
          <p:nvPr>
            <p:ph type="title"/>
          </p:nvPr>
        </p:nvSpPr>
        <p:spPr/>
        <p:txBody>
          <a:bodyPr/>
          <a:lstStyle/>
          <a:p>
            <a:r>
              <a:rPr lang="en-US" dirty="0">
                <a:solidFill>
                  <a:schemeClr val="tx1"/>
                </a:solidFill>
              </a:rPr>
              <a:t>Attend family events and meetings</a:t>
            </a:r>
          </a:p>
        </p:txBody>
      </p:sp>
      <p:sp>
        <p:nvSpPr>
          <p:cNvPr id="3" name="Content Placeholder 2">
            <a:extLst>
              <a:ext uri="{FF2B5EF4-FFF2-40B4-BE49-F238E27FC236}">
                <a16:creationId xmlns:a16="http://schemas.microsoft.com/office/drawing/2014/main" id="{71F83811-5393-A658-ADF8-910C03B3AA17}"/>
              </a:ext>
            </a:extLst>
          </p:cNvPr>
          <p:cNvSpPr>
            <a:spLocks noGrp="1"/>
          </p:cNvSpPr>
          <p:nvPr>
            <p:ph idx="1"/>
          </p:nvPr>
        </p:nvSpPr>
        <p:spPr>
          <a:xfrm>
            <a:off x="618836" y="1845734"/>
            <a:ext cx="11111346" cy="4023360"/>
          </a:xfrm>
        </p:spPr>
        <p:txBody>
          <a:bodyPr>
            <a:normAutofit/>
          </a:bodyPr>
          <a:lstStyle/>
          <a:p>
            <a:pPr>
              <a:buClrTx/>
              <a:buFont typeface="Wingdings" panose="05000000000000000000" pitchFamily="2" charset="2"/>
              <a:buChar char="§"/>
            </a:pPr>
            <a:r>
              <a:rPr lang="en-US" dirty="0">
                <a:solidFill>
                  <a:schemeClr val="tx1"/>
                </a:solidFill>
                <a:latin typeface="Arial" panose="020B0604020202020204" pitchFamily="34" charset="0"/>
                <a:cs typeface="Arial" panose="020B0604020202020204" pitchFamily="34" charset="0"/>
              </a:rPr>
              <a:t>Donuts and Data with Dads – September 23</a:t>
            </a:r>
            <a:r>
              <a:rPr lang="en-US" baseline="30000" dirty="0">
                <a:solidFill>
                  <a:schemeClr val="tx1"/>
                </a:solidFill>
                <a:latin typeface="Arial" panose="020B0604020202020204" pitchFamily="34" charset="0"/>
                <a:cs typeface="Arial" panose="020B0604020202020204" pitchFamily="34" charset="0"/>
              </a:rPr>
              <a:t>rd</a:t>
            </a:r>
            <a:r>
              <a:rPr lang="en-US" dirty="0">
                <a:solidFill>
                  <a:schemeClr val="tx1"/>
                </a:solidFill>
                <a:latin typeface="Arial" panose="020B0604020202020204" pitchFamily="34" charset="0"/>
                <a:cs typeface="Arial" panose="020B0604020202020204" pitchFamily="34" charset="0"/>
              </a:rPr>
              <a:t> </a:t>
            </a:r>
          </a:p>
          <a:p>
            <a:pPr>
              <a:buClrTx/>
              <a:buFont typeface="Wingdings" panose="05000000000000000000" pitchFamily="2" charset="2"/>
              <a:buChar char="§"/>
            </a:pPr>
            <a:r>
              <a:rPr lang="en-US" dirty="0">
                <a:solidFill>
                  <a:schemeClr val="tx1"/>
                </a:solidFill>
              </a:rPr>
              <a:t>Grammar with Grandparents – October 28</a:t>
            </a:r>
            <a:r>
              <a:rPr lang="en-US" baseline="30000" dirty="0">
                <a:solidFill>
                  <a:schemeClr val="tx1"/>
                </a:solidFill>
              </a:rPr>
              <a:t>th</a:t>
            </a:r>
            <a:r>
              <a:rPr lang="en-US" dirty="0">
                <a:solidFill>
                  <a:schemeClr val="tx1"/>
                </a:solidFill>
              </a:rPr>
              <a:t> </a:t>
            </a:r>
          </a:p>
          <a:p>
            <a:pPr>
              <a:buClrTx/>
              <a:buFont typeface="Wingdings" panose="05000000000000000000" pitchFamily="2" charset="2"/>
              <a:buChar char="§"/>
            </a:pPr>
            <a:r>
              <a:rPr lang="en-US" dirty="0">
                <a:solidFill>
                  <a:schemeClr val="tx1"/>
                </a:solidFill>
                <a:latin typeface="Arial" panose="020B0604020202020204" pitchFamily="34" charset="0"/>
                <a:cs typeface="Arial" panose="020B0604020202020204" pitchFamily="34" charset="0"/>
              </a:rPr>
              <a:t>Muffins and Math with Moms – November 18</a:t>
            </a:r>
            <a:r>
              <a:rPr lang="en-US" baseline="30000" dirty="0">
                <a:solidFill>
                  <a:schemeClr val="tx1"/>
                </a:solidFill>
                <a:latin typeface="Arial" panose="020B0604020202020204" pitchFamily="34" charset="0"/>
                <a:cs typeface="Arial" panose="020B0604020202020204" pitchFamily="34" charset="0"/>
              </a:rPr>
              <a:t>th</a:t>
            </a:r>
            <a:r>
              <a:rPr lang="en-US" dirty="0">
                <a:solidFill>
                  <a:schemeClr val="tx1"/>
                </a:solidFill>
                <a:latin typeface="Arial" panose="020B0604020202020204" pitchFamily="34" charset="0"/>
                <a:cs typeface="Arial" panose="020B0604020202020204" pitchFamily="34" charset="0"/>
              </a:rPr>
              <a:t> </a:t>
            </a:r>
          </a:p>
          <a:p>
            <a:pPr>
              <a:buClrTx/>
              <a:buFont typeface="Wingdings" panose="05000000000000000000" pitchFamily="2" charset="2"/>
              <a:buChar char="§"/>
            </a:pPr>
            <a:r>
              <a:rPr lang="en-US" dirty="0">
                <a:solidFill>
                  <a:schemeClr val="tx1"/>
                </a:solidFill>
              </a:rPr>
              <a:t>Coronation – December 10</a:t>
            </a:r>
            <a:r>
              <a:rPr lang="en-US" baseline="30000" dirty="0">
                <a:solidFill>
                  <a:schemeClr val="tx1"/>
                </a:solidFill>
              </a:rPr>
              <a:t>th</a:t>
            </a:r>
            <a:r>
              <a:rPr lang="en-US" dirty="0">
                <a:solidFill>
                  <a:schemeClr val="tx1"/>
                </a:solidFill>
              </a:rPr>
              <a:t> </a:t>
            </a:r>
          </a:p>
          <a:p>
            <a:pPr>
              <a:buClrTx/>
              <a:buFont typeface="Wingdings" panose="05000000000000000000" pitchFamily="2" charset="2"/>
              <a:buChar char="§"/>
            </a:pPr>
            <a:r>
              <a:rPr lang="en-US" dirty="0">
                <a:solidFill>
                  <a:schemeClr val="tx1"/>
                </a:solidFill>
                <a:latin typeface="Arial" panose="020B0604020202020204" pitchFamily="34" charset="0"/>
                <a:cs typeface="Arial" panose="020B0604020202020204" pitchFamily="34" charset="0"/>
              </a:rPr>
              <a:t>TCAP and Pastries with Parents – January 13</a:t>
            </a:r>
            <a:r>
              <a:rPr lang="en-US" baseline="30000" dirty="0">
                <a:solidFill>
                  <a:schemeClr val="tx1"/>
                </a:solidFill>
                <a:latin typeface="Arial" panose="020B0604020202020204" pitchFamily="34" charset="0"/>
                <a:cs typeface="Arial" panose="020B0604020202020204" pitchFamily="34" charset="0"/>
              </a:rPr>
              <a:t>th</a:t>
            </a:r>
            <a:r>
              <a:rPr lang="en-US" dirty="0">
                <a:solidFill>
                  <a:schemeClr val="tx1"/>
                </a:solidFill>
                <a:latin typeface="Arial" panose="020B0604020202020204" pitchFamily="34" charset="0"/>
                <a:cs typeface="Arial" panose="020B0604020202020204" pitchFamily="34" charset="0"/>
              </a:rPr>
              <a:t> </a:t>
            </a:r>
          </a:p>
          <a:p>
            <a:pPr>
              <a:buClrTx/>
              <a:buFont typeface="Wingdings" panose="05000000000000000000" pitchFamily="2" charset="2"/>
              <a:buChar char="§"/>
            </a:pPr>
            <a:r>
              <a:rPr lang="en-US" dirty="0">
                <a:solidFill>
                  <a:schemeClr val="tx1"/>
                </a:solidFill>
              </a:rPr>
              <a:t>Living Museum – February 5</a:t>
            </a:r>
            <a:r>
              <a:rPr lang="en-US" baseline="30000" dirty="0">
                <a:solidFill>
                  <a:schemeClr val="tx1"/>
                </a:solidFill>
              </a:rPr>
              <a:t>th</a:t>
            </a:r>
            <a:r>
              <a:rPr lang="en-US" dirty="0">
                <a:solidFill>
                  <a:schemeClr val="tx1"/>
                </a:solidFill>
              </a:rPr>
              <a:t> </a:t>
            </a:r>
          </a:p>
          <a:p>
            <a:pPr>
              <a:buClrTx/>
              <a:buFont typeface="Wingdings" panose="05000000000000000000" pitchFamily="2" charset="2"/>
              <a:buChar char="§"/>
            </a:pPr>
            <a:r>
              <a:rPr lang="en-US" dirty="0">
                <a:solidFill>
                  <a:schemeClr val="tx1"/>
                </a:solidFill>
                <a:latin typeface="Arial" panose="020B0604020202020204" pitchFamily="34" charset="0"/>
                <a:cs typeface="Arial" panose="020B0604020202020204" pitchFamily="34" charset="0"/>
              </a:rPr>
              <a:t>Black History Program – February 26</a:t>
            </a:r>
            <a:r>
              <a:rPr lang="en-US" baseline="30000" dirty="0">
                <a:solidFill>
                  <a:schemeClr val="tx1"/>
                </a:solidFill>
                <a:latin typeface="Arial" panose="020B0604020202020204" pitchFamily="34" charset="0"/>
                <a:cs typeface="Arial" panose="020B0604020202020204" pitchFamily="34" charset="0"/>
              </a:rPr>
              <a:t>th</a:t>
            </a:r>
            <a:r>
              <a:rPr lang="en-US" dirty="0">
                <a:solidFill>
                  <a:schemeClr val="tx1"/>
                </a:solidFill>
                <a:latin typeface="Arial" panose="020B0604020202020204" pitchFamily="34" charset="0"/>
                <a:cs typeface="Arial" panose="020B0604020202020204" pitchFamily="34" charset="0"/>
              </a:rPr>
              <a:t> </a:t>
            </a:r>
          </a:p>
          <a:p>
            <a:pPr>
              <a:buClrTx/>
              <a:buFont typeface="Wingdings" panose="05000000000000000000" pitchFamily="2" charset="2"/>
              <a:buChar char="§"/>
            </a:pPr>
            <a:endParaRPr lang="en-US" dirty="0">
              <a:solidFill>
                <a:srgbClr val="FF0000"/>
              </a:solidFill>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07FA12D8-D0BB-0EDC-C35E-E7D86FE8FE9F}"/>
              </a:ext>
            </a:extLst>
          </p:cNvPr>
          <p:cNvSpPr>
            <a:spLocks noGrp="1"/>
          </p:cNvSpPr>
          <p:nvPr>
            <p:ph type="sldNum" sz="quarter" idx="12"/>
          </p:nvPr>
        </p:nvSpPr>
        <p:spPr/>
        <p:txBody>
          <a:bodyPr/>
          <a:lstStyle/>
          <a:p>
            <a:fld id="{4FAB73BC-B049-4115-A692-8D63A059BFB8}" type="slidenum">
              <a:rPr lang="en-US" smtClean="0"/>
              <a:pPr/>
              <a:t>32</a:t>
            </a:fld>
            <a:endParaRPr lang="en-US" dirty="0"/>
          </a:p>
        </p:txBody>
      </p:sp>
    </p:spTree>
    <p:extLst>
      <p:ext uri="{BB962C8B-B14F-4D97-AF65-F5344CB8AC3E}">
        <p14:creationId xmlns:p14="http://schemas.microsoft.com/office/powerpoint/2010/main" val="254337675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C4B472-8B61-3E21-3482-1771890FC0F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A1446CF-FF57-1056-618A-0D2AD63C1B72}"/>
              </a:ext>
            </a:extLst>
          </p:cNvPr>
          <p:cNvSpPr>
            <a:spLocks noGrp="1"/>
          </p:cNvSpPr>
          <p:nvPr>
            <p:ph type="title"/>
          </p:nvPr>
        </p:nvSpPr>
        <p:spPr/>
        <p:txBody>
          <a:bodyPr/>
          <a:lstStyle/>
          <a:p>
            <a:r>
              <a:rPr lang="en-US" dirty="0">
                <a:solidFill>
                  <a:schemeClr val="tx1"/>
                </a:solidFill>
              </a:rPr>
              <a:t>Observing or volunteering in classrooms</a:t>
            </a:r>
          </a:p>
        </p:txBody>
      </p:sp>
      <p:sp>
        <p:nvSpPr>
          <p:cNvPr id="3" name="Content Placeholder 2">
            <a:extLst>
              <a:ext uri="{FF2B5EF4-FFF2-40B4-BE49-F238E27FC236}">
                <a16:creationId xmlns:a16="http://schemas.microsoft.com/office/drawing/2014/main" id="{396018A4-31AA-6E16-9EB1-73D4BB7565E3}"/>
              </a:ext>
            </a:extLst>
          </p:cNvPr>
          <p:cNvSpPr>
            <a:spLocks noGrp="1"/>
          </p:cNvSpPr>
          <p:nvPr>
            <p:ph idx="1"/>
          </p:nvPr>
        </p:nvSpPr>
        <p:spPr>
          <a:xfrm>
            <a:off x="618836" y="1845734"/>
            <a:ext cx="11111346" cy="4023360"/>
          </a:xfrm>
        </p:spPr>
        <p:txBody>
          <a:bodyPr>
            <a:normAutofit/>
          </a:bodyPr>
          <a:lstStyle/>
          <a:p>
            <a:pPr>
              <a:buClrTx/>
              <a:buFont typeface="Wingdings" panose="05000000000000000000" pitchFamily="2" charset="2"/>
              <a:buChar char="§"/>
            </a:pPr>
            <a:r>
              <a:rPr lang="en-US" dirty="0">
                <a:solidFill>
                  <a:schemeClr val="tx1"/>
                </a:solidFill>
                <a:latin typeface="Arial" panose="020B0604020202020204" pitchFamily="34" charset="0"/>
                <a:cs typeface="Arial" panose="020B0604020202020204" pitchFamily="34" charset="0"/>
              </a:rPr>
              <a:t>Check in with the office to observe your child’s class (30 minutes)</a:t>
            </a:r>
          </a:p>
          <a:p>
            <a:pPr>
              <a:buClrTx/>
              <a:buFont typeface="Wingdings" panose="05000000000000000000" pitchFamily="2" charset="2"/>
              <a:buChar char="§"/>
            </a:pPr>
            <a:r>
              <a:rPr lang="en-US" dirty="0">
                <a:solidFill>
                  <a:schemeClr val="tx1"/>
                </a:solidFill>
              </a:rPr>
              <a:t>Parents can volunteer to help with class projects or to help with students </a:t>
            </a:r>
          </a:p>
          <a:p>
            <a:pPr>
              <a:buClrTx/>
              <a:buFont typeface="Wingdings" panose="05000000000000000000" pitchFamily="2" charset="2"/>
              <a:buChar char="§"/>
            </a:pPr>
            <a:r>
              <a:rPr lang="en-US" dirty="0">
                <a:solidFill>
                  <a:schemeClr val="tx1"/>
                </a:solidFill>
                <a:latin typeface="Arial" panose="020B0604020202020204" pitchFamily="34" charset="0"/>
                <a:cs typeface="Arial" panose="020B0604020202020204" pitchFamily="34" charset="0"/>
              </a:rPr>
              <a:t>Official background checks are n</a:t>
            </a:r>
            <a:r>
              <a:rPr lang="en-US" dirty="0">
                <a:solidFill>
                  <a:schemeClr val="tx1"/>
                </a:solidFill>
              </a:rPr>
              <a:t>eeded for field trip chaperones </a:t>
            </a:r>
          </a:p>
          <a:p>
            <a:pPr>
              <a:buClrTx/>
              <a:buFont typeface="Wingdings" panose="05000000000000000000" pitchFamily="2" charset="2"/>
              <a:buChar char="§"/>
            </a:pPr>
            <a:endParaRPr lang="en-US" dirty="0">
              <a:solidFill>
                <a:schemeClr val="tx1"/>
              </a:solidFill>
            </a:endParaRPr>
          </a:p>
          <a:p>
            <a:pPr>
              <a:buClrTx/>
              <a:buFont typeface="Wingdings" panose="05000000000000000000" pitchFamily="2" charset="2"/>
              <a:buChar char="§"/>
            </a:pPr>
            <a:endParaRPr lang="en-US" dirty="0">
              <a:solidFill>
                <a:schemeClr val="tx1"/>
              </a:solidFill>
              <a:latin typeface="Arial" panose="020B0604020202020204" pitchFamily="34" charset="0"/>
              <a:cs typeface="Arial" panose="020B0604020202020204" pitchFamily="34" charset="0"/>
            </a:endParaRPr>
          </a:p>
          <a:p>
            <a:pPr>
              <a:buClrTx/>
              <a:buFont typeface="Wingdings" panose="05000000000000000000" pitchFamily="2" charset="2"/>
              <a:buChar char="§"/>
            </a:pPr>
            <a:endParaRPr lang="en-US" dirty="0">
              <a:solidFill>
                <a:srgbClr val="FF0000"/>
              </a:solidFill>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6E2A9ABE-3E28-6F33-38B4-05134E84E53F}"/>
              </a:ext>
            </a:extLst>
          </p:cNvPr>
          <p:cNvSpPr>
            <a:spLocks noGrp="1"/>
          </p:cNvSpPr>
          <p:nvPr>
            <p:ph type="sldNum" sz="quarter" idx="12"/>
          </p:nvPr>
        </p:nvSpPr>
        <p:spPr/>
        <p:txBody>
          <a:bodyPr/>
          <a:lstStyle/>
          <a:p>
            <a:fld id="{4FAB73BC-B049-4115-A692-8D63A059BFB8}" type="slidenum">
              <a:rPr lang="en-US" smtClean="0"/>
              <a:pPr/>
              <a:t>33</a:t>
            </a:fld>
            <a:endParaRPr lang="en-US" dirty="0"/>
          </a:p>
        </p:txBody>
      </p:sp>
    </p:spTree>
    <p:extLst>
      <p:ext uri="{BB962C8B-B14F-4D97-AF65-F5344CB8AC3E}">
        <p14:creationId xmlns:p14="http://schemas.microsoft.com/office/powerpoint/2010/main" val="64868881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EFE353-AD73-508F-36E2-6FB48362525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54E5BB8-3F63-C030-52D5-C0B578585372}"/>
              </a:ext>
            </a:extLst>
          </p:cNvPr>
          <p:cNvSpPr>
            <a:spLocks noGrp="1"/>
          </p:cNvSpPr>
          <p:nvPr>
            <p:ph type="title"/>
          </p:nvPr>
        </p:nvSpPr>
        <p:spPr/>
        <p:txBody>
          <a:bodyPr/>
          <a:lstStyle/>
          <a:p>
            <a:r>
              <a:rPr lang="en-US" dirty="0">
                <a:solidFill>
                  <a:schemeClr val="tx1"/>
                </a:solidFill>
              </a:rPr>
              <a:t>Joining family groups and committees</a:t>
            </a:r>
          </a:p>
        </p:txBody>
      </p:sp>
      <p:sp>
        <p:nvSpPr>
          <p:cNvPr id="3" name="Content Placeholder 2">
            <a:extLst>
              <a:ext uri="{FF2B5EF4-FFF2-40B4-BE49-F238E27FC236}">
                <a16:creationId xmlns:a16="http://schemas.microsoft.com/office/drawing/2014/main" id="{65E65A8C-2398-A450-3B42-E21BA53886AD}"/>
              </a:ext>
            </a:extLst>
          </p:cNvPr>
          <p:cNvSpPr>
            <a:spLocks noGrp="1"/>
          </p:cNvSpPr>
          <p:nvPr>
            <p:ph idx="1"/>
          </p:nvPr>
        </p:nvSpPr>
        <p:spPr>
          <a:xfrm>
            <a:off x="618836" y="1845734"/>
            <a:ext cx="11111346" cy="4023360"/>
          </a:xfrm>
        </p:spPr>
        <p:txBody>
          <a:bodyPr>
            <a:normAutofit/>
          </a:bodyPr>
          <a:lstStyle/>
          <a:p>
            <a:pPr>
              <a:buClrTx/>
              <a:buFont typeface="Wingdings" panose="05000000000000000000" pitchFamily="2" charset="2"/>
              <a:buChar char="§"/>
            </a:pPr>
            <a:r>
              <a:rPr lang="en-US" dirty="0">
                <a:solidFill>
                  <a:schemeClr val="tx1"/>
                </a:solidFill>
                <a:latin typeface="Arial" panose="020B0604020202020204" pitchFamily="34" charset="0"/>
                <a:cs typeface="Arial" panose="020B0604020202020204" pitchFamily="34" charset="0"/>
              </a:rPr>
              <a:t>Ms. Warner was the PTO President last year</a:t>
            </a:r>
          </a:p>
          <a:p>
            <a:pPr lvl="1"/>
            <a:r>
              <a:rPr lang="en-US" dirty="0">
                <a:solidFill>
                  <a:schemeClr val="tx1"/>
                </a:solidFill>
                <a:latin typeface="Arial" panose="020B0604020202020204" pitchFamily="34" charset="0"/>
                <a:cs typeface="Arial" panose="020B0604020202020204" pitchFamily="34" charset="0"/>
              </a:rPr>
              <a:t>She conducted </a:t>
            </a:r>
            <a:r>
              <a:rPr lang="en-US" dirty="0">
                <a:solidFill>
                  <a:schemeClr val="tx1"/>
                </a:solidFill>
              </a:rPr>
              <a:t>fund raisers</a:t>
            </a:r>
          </a:p>
          <a:p>
            <a:pPr lvl="1"/>
            <a:r>
              <a:rPr lang="en-US" dirty="0">
                <a:solidFill>
                  <a:schemeClr val="tx1"/>
                </a:solidFill>
                <a:latin typeface="Arial" panose="020B0604020202020204" pitchFamily="34" charset="0"/>
                <a:cs typeface="Arial" panose="020B0604020202020204" pitchFamily="34" charset="0"/>
              </a:rPr>
              <a:t>She met regularly with paren</a:t>
            </a:r>
            <a:r>
              <a:rPr lang="en-US" dirty="0">
                <a:solidFill>
                  <a:schemeClr val="tx1"/>
                </a:solidFill>
              </a:rPr>
              <a:t>ts</a:t>
            </a:r>
          </a:p>
          <a:p>
            <a:pPr lvl="1"/>
            <a:r>
              <a:rPr lang="en-US" dirty="0">
                <a:solidFill>
                  <a:schemeClr val="tx1"/>
                </a:solidFill>
                <a:latin typeface="Arial" panose="020B0604020202020204" pitchFamily="34" charset="0"/>
                <a:cs typeface="Arial" panose="020B0604020202020204" pitchFamily="34" charset="0"/>
              </a:rPr>
              <a:t>Sign up information is on the PTO board beside the Multi-media room</a:t>
            </a:r>
          </a:p>
          <a:p>
            <a:pPr marL="227013" lvl="1" indent="0">
              <a:buNone/>
            </a:pPr>
            <a:r>
              <a:rPr lang="en-US" dirty="0">
                <a:solidFill>
                  <a:schemeClr val="tx1"/>
                </a:solidFill>
              </a:rPr>
              <a:t>Site Based Decision Making Council</a:t>
            </a:r>
          </a:p>
          <a:p>
            <a:pPr marL="227013" lvl="1" indent="0">
              <a:buNone/>
            </a:pPr>
            <a:r>
              <a:rPr lang="en-US" dirty="0">
                <a:solidFill>
                  <a:schemeClr val="tx1"/>
                </a:solidFill>
              </a:rPr>
              <a:t>	This committee makes decisions on fund raising, schoolwide activities, </a:t>
            </a:r>
            <a:r>
              <a:rPr lang="en-US" dirty="0" err="1">
                <a:solidFill>
                  <a:schemeClr val="tx1"/>
                </a:solidFill>
              </a:rPr>
              <a:t>ect</a:t>
            </a:r>
            <a:endParaRPr lang="en-US" dirty="0">
              <a:solidFill>
                <a:schemeClr val="tx1"/>
              </a:solidFill>
            </a:endParaRPr>
          </a:p>
          <a:p>
            <a:pPr marL="227013" lvl="1" indent="0">
              <a:buNone/>
            </a:pPr>
            <a:r>
              <a:rPr lang="en-US" dirty="0">
                <a:solidFill>
                  <a:schemeClr val="tx1"/>
                </a:solidFill>
                <a:latin typeface="Arial" panose="020B0604020202020204" pitchFamily="34" charset="0"/>
                <a:cs typeface="Arial" panose="020B0604020202020204" pitchFamily="34" charset="0"/>
              </a:rPr>
              <a:t>	Meetings are held the third Wednesday of each month</a:t>
            </a:r>
          </a:p>
          <a:p>
            <a:pPr marL="227013" lvl="1" indent="0">
              <a:buNone/>
            </a:pPr>
            <a:r>
              <a:rPr lang="en-US" dirty="0">
                <a:solidFill>
                  <a:schemeClr val="tx1"/>
                </a:solidFill>
              </a:rPr>
              <a:t>	A Teams link is available if you are unable to attend</a:t>
            </a:r>
          </a:p>
          <a:p>
            <a:pPr marL="227013" lvl="1" indent="0">
              <a:buNone/>
            </a:pPr>
            <a:r>
              <a:rPr lang="en-US" dirty="0">
                <a:solidFill>
                  <a:schemeClr val="tx1"/>
                </a:solidFill>
                <a:latin typeface="Arial" panose="020B0604020202020204" pitchFamily="34" charset="0"/>
                <a:cs typeface="Arial" panose="020B0604020202020204" pitchFamily="34" charset="0"/>
              </a:rPr>
              <a:t>	All parents are encouraged to attend </a:t>
            </a:r>
          </a:p>
          <a:p>
            <a:pPr>
              <a:buClrTx/>
              <a:buFont typeface="Wingdings" panose="05000000000000000000" pitchFamily="2" charset="2"/>
              <a:buChar char="§"/>
            </a:pPr>
            <a:endParaRPr lang="en-US" dirty="0">
              <a:solidFill>
                <a:srgbClr val="FF0000"/>
              </a:solidFill>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B701B9AD-946E-7BFB-15A9-2AC239F65C5A}"/>
              </a:ext>
            </a:extLst>
          </p:cNvPr>
          <p:cNvSpPr>
            <a:spLocks noGrp="1"/>
          </p:cNvSpPr>
          <p:nvPr>
            <p:ph type="sldNum" sz="quarter" idx="12"/>
          </p:nvPr>
        </p:nvSpPr>
        <p:spPr/>
        <p:txBody>
          <a:bodyPr/>
          <a:lstStyle/>
          <a:p>
            <a:fld id="{4FAB73BC-B049-4115-A692-8D63A059BFB8}" type="slidenum">
              <a:rPr lang="en-US" smtClean="0"/>
              <a:pPr/>
              <a:t>34</a:t>
            </a:fld>
            <a:endParaRPr lang="en-US" dirty="0"/>
          </a:p>
        </p:txBody>
      </p:sp>
    </p:spTree>
    <p:extLst>
      <p:ext uri="{BB962C8B-B14F-4D97-AF65-F5344CB8AC3E}">
        <p14:creationId xmlns:p14="http://schemas.microsoft.com/office/powerpoint/2010/main" val="286562668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4DE84B-1CB4-14E2-BEC6-ACBADEAC3B2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0AC603C-458E-8F9B-FF99-21A33B427A21}"/>
              </a:ext>
            </a:extLst>
          </p:cNvPr>
          <p:cNvSpPr>
            <a:spLocks noGrp="1"/>
          </p:cNvSpPr>
          <p:nvPr>
            <p:ph type="title"/>
          </p:nvPr>
        </p:nvSpPr>
        <p:spPr/>
        <p:txBody>
          <a:bodyPr>
            <a:normAutofit/>
          </a:bodyPr>
          <a:lstStyle/>
          <a:p>
            <a:r>
              <a:rPr lang="en-US" sz="4000" dirty="0"/>
              <a:t>Where can I learn more about the school?</a:t>
            </a:r>
          </a:p>
        </p:txBody>
      </p:sp>
      <p:sp>
        <p:nvSpPr>
          <p:cNvPr id="3" name="Content Placeholder 2">
            <a:extLst>
              <a:ext uri="{FF2B5EF4-FFF2-40B4-BE49-F238E27FC236}">
                <a16:creationId xmlns:a16="http://schemas.microsoft.com/office/drawing/2014/main" id="{2F525761-0002-DEEC-F650-D71AC8DD1294}"/>
              </a:ext>
            </a:extLst>
          </p:cNvPr>
          <p:cNvSpPr>
            <a:spLocks noGrp="1"/>
          </p:cNvSpPr>
          <p:nvPr>
            <p:ph idx="1"/>
          </p:nvPr>
        </p:nvSpPr>
        <p:spPr>
          <a:xfrm>
            <a:off x="618836" y="1845734"/>
            <a:ext cx="11111346" cy="4023360"/>
          </a:xfrm>
        </p:spPr>
        <p:txBody>
          <a:bodyPr>
            <a:normAutofit/>
          </a:bodyPr>
          <a:lstStyle/>
          <a:p>
            <a:pPr lvl="2"/>
            <a:r>
              <a:rPr lang="en-US" dirty="0">
                <a:solidFill>
                  <a:schemeClr val="tx1"/>
                </a:solidFill>
              </a:rPr>
              <a:t>Homework folder</a:t>
            </a:r>
          </a:p>
          <a:p>
            <a:pPr lvl="2"/>
            <a:r>
              <a:rPr lang="en-US" dirty="0">
                <a:solidFill>
                  <a:schemeClr val="tx1"/>
                </a:solidFill>
              </a:rPr>
              <a:t>R</a:t>
            </a:r>
            <a:r>
              <a:rPr lang="en-US" dirty="0">
                <a:solidFill>
                  <a:schemeClr val="tx1"/>
                </a:solidFill>
                <a:latin typeface="Arial" panose="020B0604020202020204" pitchFamily="34" charset="0"/>
                <a:cs typeface="Arial" panose="020B0604020202020204" pitchFamily="34" charset="0"/>
              </a:rPr>
              <a:t>eading classroom newsletters </a:t>
            </a:r>
          </a:p>
          <a:p>
            <a:pPr lvl="2"/>
            <a:r>
              <a:rPr lang="en-US" dirty="0">
                <a:solidFill>
                  <a:schemeClr val="tx1"/>
                </a:solidFill>
              </a:rPr>
              <a:t>Visit the school Website</a:t>
            </a:r>
            <a:r>
              <a:rPr lang="en-US" dirty="0">
                <a:solidFill>
                  <a:schemeClr val="tx1"/>
                </a:solidFill>
                <a:latin typeface="Arial" panose="020B0604020202020204" pitchFamily="34" charset="0"/>
                <a:cs typeface="Arial" panose="020B0604020202020204" pitchFamily="34" charset="0"/>
              </a:rPr>
              <a:t> </a:t>
            </a:r>
          </a:p>
          <a:p>
            <a:pPr lvl="2"/>
            <a:r>
              <a:rPr lang="en-US" dirty="0">
                <a:solidFill>
                  <a:schemeClr val="tx1"/>
                </a:solidFill>
              </a:rPr>
              <a:t>Class Dojo</a:t>
            </a:r>
          </a:p>
          <a:p>
            <a:pPr lvl="2"/>
            <a:r>
              <a:rPr lang="en-US" dirty="0" err="1">
                <a:solidFill>
                  <a:schemeClr val="tx1"/>
                </a:solidFill>
                <a:latin typeface="Arial" panose="020B0604020202020204" pitchFamily="34" charset="0"/>
                <a:cs typeface="Arial" panose="020B0604020202020204" pitchFamily="34" charset="0"/>
              </a:rPr>
              <a:t>DeansList</a:t>
            </a:r>
            <a:endParaRPr lang="en-US" dirty="0">
              <a:solidFill>
                <a:schemeClr val="tx1"/>
              </a:solidFill>
              <a:latin typeface="Arial" panose="020B0604020202020204" pitchFamily="34" charset="0"/>
              <a:cs typeface="Arial" panose="020B0604020202020204" pitchFamily="34" charset="0"/>
            </a:endParaRPr>
          </a:p>
          <a:p>
            <a:pPr lvl="2"/>
            <a:r>
              <a:rPr lang="en-US" dirty="0">
                <a:solidFill>
                  <a:schemeClr val="tx1"/>
                </a:solidFill>
              </a:rPr>
              <a:t>Facebook Page</a:t>
            </a:r>
          </a:p>
          <a:p>
            <a:pPr lvl="2"/>
            <a:r>
              <a:rPr lang="en-US" dirty="0">
                <a:solidFill>
                  <a:schemeClr val="tx1"/>
                </a:solidFill>
                <a:latin typeface="Arial" panose="020B0604020202020204" pitchFamily="34" charset="0"/>
                <a:cs typeface="Arial" panose="020B0604020202020204" pitchFamily="34" charset="0"/>
              </a:rPr>
              <a:t>Email</a:t>
            </a:r>
          </a:p>
          <a:p>
            <a:pPr lvl="2"/>
            <a:r>
              <a:rPr lang="en-US" dirty="0">
                <a:solidFill>
                  <a:schemeClr val="tx1"/>
                </a:solidFill>
              </a:rPr>
              <a:t>Phone calls</a:t>
            </a:r>
          </a:p>
          <a:p>
            <a:pPr lvl="2"/>
            <a:r>
              <a:rPr lang="en-US" dirty="0">
                <a:solidFill>
                  <a:schemeClr val="tx1"/>
                </a:solidFill>
                <a:latin typeface="Arial" panose="020B0604020202020204" pitchFamily="34" charset="0"/>
                <a:cs typeface="Arial" panose="020B0604020202020204" pitchFamily="34" charset="0"/>
              </a:rPr>
              <a:t>Text messages </a:t>
            </a:r>
          </a:p>
          <a:p>
            <a:pPr lvl="2"/>
            <a:endParaRPr lang="en-US" dirty="0">
              <a:solidFill>
                <a:srgbClr val="FF0000"/>
              </a:solidFill>
              <a:latin typeface="Arial" panose="020B0604020202020204" pitchFamily="34" charset="0"/>
              <a:cs typeface="Arial" panose="020B0604020202020204" pitchFamily="34" charset="0"/>
            </a:endParaRPr>
          </a:p>
          <a:p>
            <a:pPr>
              <a:buClrTx/>
              <a:buFont typeface="Wingdings" panose="05000000000000000000" pitchFamily="2" charset="2"/>
              <a:buChar char="§"/>
            </a:pPr>
            <a:endParaRPr lang="en-US" dirty="0">
              <a:solidFill>
                <a:srgbClr val="FF0000"/>
              </a:solidFill>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3209CEA4-D958-E5ED-C0C1-43B26657A15D}"/>
              </a:ext>
            </a:extLst>
          </p:cNvPr>
          <p:cNvSpPr>
            <a:spLocks noGrp="1"/>
          </p:cNvSpPr>
          <p:nvPr>
            <p:ph type="sldNum" sz="quarter" idx="12"/>
          </p:nvPr>
        </p:nvSpPr>
        <p:spPr/>
        <p:txBody>
          <a:bodyPr/>
          <a:lstStyle/>
          <a:p>
            <a:fld id="{4FAB73BC-B049-4115-A692-8D63A059BFB8}" type="slidenum">
              <a:rPr lang="en-US" smtClean="0"/>
              <a:pPr/>
              <a:t>35</a:t>
            </a:fld>
            <a:endParaRPr lang="en-US" dirty="0"/>
          </a:p>
        </p:txBody>
      </p:sp>
    </p:spTree>
    <p:extLst>
      <p:ext uri="{BB962C8B-B14F-4D97-AF65-F5344CB8AC3E}">
        <p14:creationId xmlns:p14="http://schemas.microsoft.com/office/powerpoint/2010/main" val="140395414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are my rights?</a:t>
            </a:r>
          </a:p>
        </p:txBody>
      </p:sp>
      <p:sp>
        <p:nvSpPr>
          <p:cNvPr id="3" name="Content Placeholder 2"/>
          <p:cNvSpPr>
            <a:spLocks noGrp="1"/>
          </p:cNvSpPr>
          <p:nvPr>
            <p:ph idx="1"/>
          </p:nvPr>
        </p:nvSpPr>
        <p:spPr>
          <a:xfrm>
            <a:off x="535709" y="1845734"/>
            <a:ext cx="11231417" cy="4398048"/>
          </a:xfrm>
        </p:spPr>
        <p:txBody>
          <a:bodyPr>
            <a:normAutofit/>
          </a:bodyPr>
          <a:lstStyle/>
          <a:p>
            <a:r>
              <a:rPr lang="en-US" dirty="0">
                <a:solidFill>
                  <a:schemeClr val="tx1"/>
                </a:solidFill>
              </a:rPr>
              <a:t>The families and parents of Title I students have a right, by law, to:</a:t>
            </a:r>
          </a:p>
          <a:p>
            <a:pPr lvl="3">
              <a:buFont typeface="Arial" panose="020B0604020202020204" pitchFamily="34" charset="0"/>
              <a:buChar char="•"/>
            </a:pPr>
            <a:r>
              <a:rPr lang="en-US" dirty="0">
                <a:solidFill>
                  <a:schemeClr val="tx1"/>
                </a:solidFill>
              </a:rPr>
              <a:t>be involved in decisions made at both the school and district level;</a:t>
            </a:r>
          </a:p>
          <a:p>
            <a:pPr lvl="3">
              <a:buFont typeface="Arial" panose="020B0604020202020204" pitchFamily="34" charset="0"/>
              <a:buChar char="•"/>
            </a:pPr>
            <a:endParaRPr lang="en-US" dirty="0">
              <a:solidFill>
                <a:schemeClr val="tx1"/>
              </a:solidFill>
            </a:endParaRPr>
          </a:p>
          <a:p>
            <a:pPr lvl="3">
              <a:buFont typeface="Arial" panose="020B0604020202020204" pitchFamily="34" charset="0"/>
              <a:buChar char="•"/>
            </a:pPr>
            <a:r>
              <a:rPr lang="en-US" dirty="0">
                <a:solidFill>
                  <a:schemeClr val="tx1"/>
                </a:solidFill>
              </a:rPr>
              <a:t>be provided with information on your child’s level of achievement on tests in reading/language arts, writing, mathematics, and science;</a:t>
            </a:r>
          </a:p>
          <a:p>
            <a:pPr lvl="3">
              <a:buFont typeface="Arial" panose="020B0604020202020204" pitchFamily="34" charset="0"/>
              <a:buChar char="•"/>
            </a:pPr>
            <a:endParaRPr lang="en-US" dirty="0">
              <a:solidFill>
                <a:schemeClr val="tx1"/>
              </a:solidFill>
            </a:endParaRPr>
          </a:p>
          <a:p>
            <a:pPr lvl="3">
              <a:buFont typeface="Arial" panose="020B0604020202020204" pitchFamily="34" charset="0"/>
              <a:buChar char="•"/>
            </a:pPr>
            <a:r>
              <a:rPr lang="en-US" dirty="0">
                <a:solidFill>
                  <a:schemeClr val="tx1"/>
                </a:solidFill>
              </a:rPr>
              <a:t>request and receive information on the qualifications of your child’s teacher and paraprofessionals who are working with your child </a:t>
            </a:r>
            <a:r>
              <a:rPr lang="en-US" dirty="0">
                <a:solidFill>
                  <a:srgbClr val="00B050"/>
                </a:solidFill>
              </a:rPr>
              <a:t>from Principal Phillips via email </a:t>
            </a:r>
            <a:r>
              <a:rPr lang="en-US" dirty="0">
                <a:solidFill>
                  <a:schemeClr val="tx1"/>
                </a:solidFill>
              </a:rPr>
              <a:t>and</a:t>
            </a:r>
          </a:p>
          <a:p>
            <a:pPr lvl="3">
              <a:buFont typeface="Arial" panose="020B0604020202020204" pitchFamily="34" charset="0"/>
              <a:buChar char="•"/>
            </a:pPr>
            <a:endParaRPr lang="en-US" dirty="0">
              <a:solidFill>
                <a:schemeClr val="tx1"/>
              </a:solidFill>
            </a:endParaRPr>
          </a:p>
          <a:p>
            <a:pPr lvl="3">
              <a:buFont typeface="Arial" panose="020B0604020202020204" pitchFamily="34" charset="0"/>
              <a:buChar char="•"/>
            </a:pPr>
            <a:r>
              <a:rPr lang="en-US" dirty="0">
                <a:solidFill>
                  <a:schemeClr val="tx1"/>
                </a:solidFill>
              </a:rPr>
              <a:t>request opportunities for regular meetings to formulate suggestions and to participate, as appropriate, in decisions about the education of your child. The school is required to respond to any such suggestions as soon as practicably possible.</a:t>
            </a:r>
          </a:p>
          <a:p>
            <a:endParaRPr lang="en-US" dirty="0"/>
          </a:p>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pPr/>
              <a:t>36</a:t>
            </a:fld>
            <a:endParaRPr lang="en-US" dirty="0"/>
          </a:p>
        </p:txBody>
      </p:sp>
    </p:spTree>
    <p:extLst>
      <p:ext uri="{BB962C8B-B14F-4D97-AF65-F5344CB8AC3E}">
        <p14:creationId xmlns:p14="http://schemas.microsoft.com/office/powerpoint/2010/main" val="420747172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3CA8E6-AF0A-9A5F-CAD2-71CEE5C5E72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3015A50-4EBC-604A-A34B-28F5772BCD11}"/>
              </a:ext>
            </a:extLst>
          </p:cNvPr>
          <p:cNvSpPr>
            <a:spLocks noGrp="1"/>
          </p:cNvSpPr>
          <p:nvPr>
            <p:ph type="title"/>
          </p:nvPr>
        </p:nvSpPr>
        <p:spPr/>
        <p:txBody>
          <a:bodyPr/>
          <a:lstStyle/>
          <a:p>
            <a:r>
              <a:rPr lang="en-US" dirty="0"/>
              <a:t>What are my rights?</a:t>
            </a:r>
          </a:p>
        </p:txBody>
      </p:sp>
      <p:sp>
        <p:nvSpPr>
          <p:cNvPr id="3" name="Content Placeholder 2">
            <a:extLst>
              <a:ext uri="{FF2B5EF4-FFF2-40B4-BE49-F238E27FC236}">
                <a16:creationId xmlns:a16="http://schemas.microsoft.com/office/drawing/2014/main" id="{8DCB6C86-F068-D34A-A463-E62426B33742}"/>
              </a:ext>
            </a:extLst>
          </p:cNvPr>
          <p:cNvSpPr>
            <a:spLocks noGrp="1"/>
          </p:cNvSpPr>
          <p:nvPr>
            <p:ph idx="1"/>
          </p:nvPr>
        </p:nvSpPr>
        <p:spPr>
          <a:xfrm>
            <a:off x="535709" y="1845734"/>
            <a:ext cx="11231417" cy="4398048"/>
          </a:xfrm>
        </p:spPr>
        <p:txBody>
          <a:bodyPr>
            <a:normAutofit fontScale="85000" lnSpcReduction="20000"/>
          </a:bodyPr>
          <a:lstStyle/>
          <a:p>
            <a:pPr marL="0" indent="0">
              <a:buNone/>
            </a:pPr>
            <a:r>
              <a:rPr lang="en-US" dirty="0"/>
              <a:t>All parents have the right to request the following: </a:t>
            </a:r>
          </a:p>
          <a:p>
            <a:pPr marL="0" indent="0">
              <a:buNone/>
            </a:pPr>
            <a:r>
              <a:rPr lang="en-US" dirty="0"/>
              <a:t>	• A teacher’s professional qualifications, which includes: state qualifications, licensure, grade/s 	certification, waivers </a:t>
            </a:r>
          </a:p>
          <a:p>
            <a:pPr marL="0" indent="0">
              <a:buNone/>
            </a:pPr>
            <a:r>
              <a:rPr lang="en-US" dirty="0"/>
              <a:t>	• A teacher’s baccalaureate and /or graduate degree, fields of endorsement, previous teaching 	experience </a:t>
            </a:r>
          </a:p>
          <a:p>
            <a:pPr marL="0" indent="0">
              <a:buNone/>
            </a:pPr>
            <a:r>
              <a:rPr lang="en-US" dirty="0"/>
              <a:t>	• A paraprofessional’s qualifications </a:t>
            </a:r>
          </a:p>
          <a:p>
            <a:pPr marL="0" indent="0">
              <a:buNone/>
            </a:pPr>
            <a:r>
              <a:rPr lang="en-US" dirty="0"/>
              <a:t>	• An assurance that their child’s name, address, and telephone listing not be released to military 	recruiters </a:t>
            </a:r>
          </a:p>
          <a:p>
            <a:pPr marL="0" indent="0">
              <a:buNone/>
            </a:pPr>
            <a:r>
              <a:rPr lang="en-US" dirty="0"/>
              <a:t>All parents will receive information on the following: </a:t>
            </a:r>
          </a:p>
          <a:p>
            <a:pPr marL="0" indent="0">
              <a:buNone/>
            </a:pPr>
            <a:r>
              <a:rPr lang="en-US" dirty="0"/>
              <a:t>	• Their child’s level of achievement in each of the state academic assessments </a:t>
            </a:r>
          </a:p>
          <a:p>
            <a:pPr marL="0" indent="0">
              <a:buNone/>
            </a:pPr>
            <a:r>
              <a:rPr lang="en-US" dirty="0"/>
              <a:t>	• Their option to request a transfer to another school within the district if their child is the victim 	of a violent crime at school </a:t>
            </a:r>
          </a:p>
          <a:p>
            <a:pPr marL="0" indent="0">
              <a:buNone/>
            </a:pPr>
            <a:r>
              <a:rPr lang="en-US" dirty="0"/>
              <a:t>	• Their right to timely notification that their child has been assigned, or has been taught for four 	or more consecutive weeks by, a teacher who is not highly qualified</a:t>
            </a:r>
          </a:p>
        </p:txBody>
      </p:sp>
      <p:sp>
        <p:nvSpPr>
          <p:cNvPr id="4" name="Slide Number Placeholder 3">
            <a:extLst>
              <a:ext uri="{FF2B5EF4-FFF2-40B4-BE49-F238E27FC236}">
                <a16:creationId xmlns:a16="http://schemas.microsoft.com/office/drawing/2014/main" id="{DA05815C-C797-91C5-563C-50AE45E00B1F}"/>
              </a:ext>
            </a:extLst>
          </p:cNvPr>
          <p:cNvSpPr>
            <a:spLocks noGrp="1"/>
          </p:cNvSpPr>
          <p:nvPr>
            <p:ph type="sldNum" sz="quarter" idx="12"/>
          </p:nvPr>
        </p:nvSpPr>
        <p:spPr/>
        <p:txBody>
          <a:bodyPr/>
          <a:lstStyle/>
          <a:p>
            <a:fld id="{4FAB73BC-B049-4115-A692-8D63A059BFB8}" type="slidenum">
              <a:rPr lang="en-US" smtClean="0"/>
              <a:pPr/>
              <a:t>37</a:t>
            </a:fld>
            <a:endParaRPr lang="en-US" dirty="0"/>
          </a:p>
        </p:txBody>
      </p:sp>
    </p:spTree>
    <p:extLst>
      <p:ext uri="{BB962C8B-B14F-4D97-AF65-F5344CB8AC3E}">
        <p14:creationId xmlns:p14="http://schemas.microsoft.com/office/powerpoint/2010/main" val="226530618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Who can I contact for help?</a:t>
            </a:r>
          </a:p>
        </p:txBody>
      </p:sp>
      <p:sp>
        <p:nvSpPr>
          <p:cNvPr id="3" name="Content Placeholder 2"/>
          <p:cNvSpPr>
            <a:spLocks noGrp="1"/>
          </p:cNvSpPr>
          <p:nvPr>
            <p:ph idx="1"/>
          </p:nvPr>
        </p:nvSpPr>
        <p:spPr/>
        <p:txBody>
          <a:bodyPr>
            <a:normAutofit/>
          </a:bodyPr>
          <a:lstStyle/>
          <a:p>
            <a:pPr>
              <a:buClrTx/>
              <a:buFont typeface="Wingdings" panose="05000000000000000000" pitchFamily="2" charset="2"/>
              <a:buChar char="§"/>
            </a:pPr>
            <a:r>
              <a:rPr lang="en-US" dirty="0">
                <a:solidFill>
                  <a:schemeClr val="tx1"/>
                </a:solidFill>
              </a:rPr>
              <a:t>For general questions, call the front office at: </a:t>
            </a:r>
            <a:r>
              <a:rPr lang="en-US" dirty="0">
                <a:solidFill>
                  <a:srgbClr val="00B050"/>
                </a:solidFill>
              </a:rPr>
              <a:t>901-416-8144</a:t>
            </a:r>
          </a:p>
          <a:p>
            <a:pPr>
              <a:buClrTx/>
              <a:buFont typeface="Wingdings" panose="05000000000000000000" pitchFamily="2" charset="2"/>
              <a:buChar char="§"/>
            </a:pPr>
            <a:r>
              <a:rPr lang="en-US" dirty="0">
                <a:solidFill>
                  <a:schemeClr val="tx1"/>
                </a:solidFill>
              </a:rPr>
              <a:t>To reach the principal, </a:t>
            </a:r>
            <a:r>
              <a:rPr lang="en-US" dirty="0">
                <a:solidFill>
                  <a:srgbClr val="00B050"/>
                </a:solidFill>
              </a:rPr>
              <a:t>Mr. Phillips </a:t>
            </a:r>
            <a:r>
              <a:rPr lang="en-US" dirty="0">
                <a:solidFill>
                  <a:schemeClr val="tx1"/>
                </a:solidFill>
              </a:rPr>
              <a:t>call: </a:t>
            </a:r>
            <a:r>
              <a:rPr lang="en-US" dirty="0">
                <a:solidFill>
                  <a:srgbClr val="00B050"/>
                </a:solidFill>
              </a:rPr>
              <a:t>901-416-7050</a:t>
            </a:r>
          </a:p>
          <a:p>
            <a:pPr>
              <a:buClrTx/>
              <a:buFont typeface="Wingdings" panose="05000000000000000000" pitchFamily="2" charset="2"/>
              <a:buChar char="§"/>
            </a:pPr>
            <a:r>
              <a:rPr lang="en-US" dirty="0">
                <a:solidFill>
                  <a:schemeClr val="tx1"/>
                </a:solidFill>
              </a:rPr>
              <a:t>To reach the school counselor, </a:t>
            </a:r>
            <a:r>
              <a:rPr lang="en-US" dirty="0">
                <a:solidFill>
                  <a:srgbClr val="00B050"/>
                </a:solidFill>
              </a:rPr>
              <a:t>Mrs. Johnson </a:t>
            </a:r>
            <a:r>
              <a:rPr lang="en-US" dirty="0">
                <a:solidFill>
                  <a:schemeClr val="tx1"/>
                </a:solidFill>
              </a:rPr>
              <a:t>call: </a:t>
            </a:r>
            <a:r>
              <a:rPr lang="en-US" dirty="0">
                <a:solidFill>
                  <a:srgbClr val="00B050"/>
                </a:solidFill>
              </a:rPr>
              <a:t>901-416-7054</a:t>
            </a:r>
          </a:p>
          <a:p>
            <a:pPr>
              <a:buClrTx/>
              <a:buFont typeface="Wingdings" panose="05000000000000000000" pitchFamily="2" charset="2"/>
              <a:buChar char="§"/>
            </a:pPr>
            <a:r>
              <a:rPr lang="en-US" dirty="0">
                <a:solidFill>
                  <a:schemeClr val="tx1"/>
                </a:solidFill>
              </a:rPr>
              <a:t>To reach our family liaison, </a:t>
            </a:r>
            <a:r>
              <a:rPr lang="en-US" dirty="0">
                <a:solidFill>
                  <a:srgbClr val="00B050"/>
                </a:solidFill>
              </a:rPr>
              <a:t>Ms. Banks </a:t>
            </a:r>
            <a:r>
              <a:rPr lang="en-US" dirty="0">
                <a:solidFill>
                  <a:schemeClr val="tx1"/>
                </a:solidFill>
              </a:rPr>
              <a:t>call: </a:t>
            </a:r>
            <a:r>
              <a:rPr lang="en-US" dirty="0">
                <a:solidFill>
                  <a:srgbClr val="00B050"/>
                </a:solidFill>
              </a:rPr>
              <a:t>901-416-8144 </a:t>
            </a:r>
            <a:r>
              <a:rPr lang="en-US" dirty="0" err="1">
                <a:solidFill>
                  <a:srgbClr val="00B050"/>
                </a:solidFill>
              </a:rPr>
              <a:t>ext</a:t>
            </a:r>
            <a:r>
              <a:rPr lang="en-US" dirty="0">
                <a:solidFill>
                  <a:srgbClr val="00B050"/>
                </a:solidFill>
              </a:rPr>
              <a:t> (53964)</a:t>
            </a:r>
          </a:p>
          <a:p>
            <a:pPr>
              <a:buClrTx/>
              <a:buFont typeface="Wingdings" panose="05000000000000000000" pitchFamily="2" charset="2"/>
              <a:buChar char="§"/>
            </a:pPr>
            <a:r>
              <a:rPr lang="en-US" dirty="0">
                <a:solidFill>
                  <a:schemeClr val="tx1"/>
                </a:solidFill>
              </a:rPr>
              <a:t>To reach the PLC Coach, </a:t>
            </a:r>
            <a:r>
              <a:rPr lang="en-US" dirty="0">
                <a:solidFill>
                  <a:srgbClr val="00B050"/>
                </a:solidFill>
              </a:rPr>
              <a:t>Mrs. Clark </a:t>
            </a:r>
            <a:r>
              <a:rPr lang="en-US" dirty="0">
                <a:solidFill>
                  <a:schemeClr val="tx1"/>
                </a:solidFill>
              </a:rPr>
              <a:t>call: </a:t>
            </a:r>
            <a:r>
              <a:rPr lang="en-US" dirty="0">
                <a:solidFill>
                  <a:srgbClr val="00B050"/>
                </a:solidFill>
              </a:rPr>
              <a:t>901-416-7053</a:t>
            </a:r>
          </a:p>
          <a:p>
            <a:r>
              <a:rPr lang="en-US" dirty="0">
                <a:solidFill>
                  <a:schemeClr val="tx1"/>
                </a:solidFill>
              </a:rPr>
              <a:t>To reach your child’s teacher, call the front office or view our staff directory on the school website: </a:t>
            </a:r>
            <a:r>
              <a:rPr lang="en-US" dirty="0">
                <a:hlinkClick r:id="rId3"/>
              </a:rPr>
              <a:t>Home - Double Tree Elementary School</a:t>
            </a:r>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pPr/>
              <a:t>38</a:t>
            </a:fld>
            <a:endParaRPr lang="en-US" dirty="0"/>
          </a:p>
        </p:txBody>
      </p:sp>
    </p:spTree>
    <p:extLst>
      <p:ext uri="{BB962C8B-B14F-4D97-AF65-F5344CB8AC3E}">
        <p14:creationId xmlns:p14="http://schemas.microsoft.com/office/powerpoint/2010/main" val="262113042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Table Activity</a:t>
            </a:r>
          </a:p>
        </p:txBody>
      </p:sp>
      <p:sp>
        <p:nvSpPr>
          <p:cNvPr id="3" name="Content Placeholder 2"/>
          <p:cNvSpPr>
            <a:spLocks noGrp="1"/>
          </p:cNvSpPr>
          <p:nvPr>
            <p:ph idx="1"/>
          </p:nvPr>
        </p:nvSpPr>
        <p:spPr>
          <a:xfrm>
            <a:off x="1097280" y="1845734"/>
            <a:ext cx="10226502" cy="4023360"/>
          </a:xfrm>
        </p:spPr>
        <p:txBody>
          <a:bodyPr>
            <a:normAutofit/>
          </a:bodyPr>
          <a:lstStyle/>
          <a:p>
            <a:pPr>
              <a:buClrTx/>
              <a:buFont typeface="Wingdings" panose="05000000000000000000" pitchFamily="2" charset="2"/>
              <a:buChar char="§"/>
            </a:pPr>
            <a:r>
              <a:rPr lang="en-US" dirty="0">
                <a:solidFill>
                  <a:schemeClr val="tx1"/>
                </a:solidFill>
                <a:latin typeface="Arial" panose="020B0604020202020204" pitchFamily="34" charset="0"/>
                <a:cs typeface="Arial" panose="020B0604020202020204" pitchFamily="34" charset="0"/>
              </a:rPr>
              <a:t>Partner with those at your table to discuss the following questions:</a:t>
            </a:r>
          </a:p>
          <a:p>
            <a:pPr lvl="3">
              <a:buFont typeface="Arial" panose="020B0604020202020204" pitchFamily="34" charset="0"/>
              <a:buChar char="•"/>
            </a:pPr>
            <a:r>
              <a:rPr lang="en-US" dirty="0">
                <a:solidFill>
                  <a:schemeClr val="tx1"/>
                </a:solidFill>
                <a:latin typeface="Arial" panose="020B0604020202020204" pitchFamily="34" charset="0"/>
                <a:cs typeface="Arial" panose="020B0604020202020204" pitchFamily="34" charset="0"/>
              </a:rPr>
              <a:t>What form of communication works best for you? (e.g., phone calls, texts, emails, notes, face-to-face, etc.)</a:t>
            </a:r>
          </a:p>
          <a:p>
            <a:pPr lvl="3">
              <a:buFont typeface="Arial" panose="020B0604020202020204" pitchFamily="34" charset="0"/>
              <a:buChar char="•"/>
            </a:pPr>
            <a:r>
              <a:rPr lang="en-US" dirty="0">
                <a:solidFill>
                  <a:schemeClr val="tx1"/>
                </a:solidFill>
                <a:latin typeface="Arial" panose="020B0604020202020204" pitchFamily="34" charset="0"/>
                <a:cs typeface="Arial" panose="020B0604020202020204" pitchFamily="34" charset="0"/>
              </a:rPr>
              <a:t>What kinds of information do you most want to receive from the school?</a:t>
            </a:r>
          </a:p>
          <a:p>
            <a:pPr lvl="3">
              <a:buFont typeface="Arial" panose="020B0604020202020204" pitchFamily="34" charset="0"/>
              <a:buChar char="•"/>
            </a:pPr>
            <a:r>
              <a:rPr lang="en-US" dirty="0">
                <a:solidFill>
                  <a:schemeClr val="tx1"/>
                </a:solidFill>
                <a:latin typeface="Arial" panose="020B0604020202020204" pitchFamily="34" charset="0"/>
                <a:cs typeface="Arial" panose="020B0604020202020204" pitchFamily="34" charset="0"/>
              </a:rPr>
              <a:t>What might the school do differently to improve communication between school and home?</a:t>
            </a:r>
          </a:p>
          <a:p>
            <a:pPr lvl="3">
              <a:buFont typeface="Arial" panose="020B0604020202020204" pitchFamily="34" charset="0"/>
              <a:buChar char="•"/>
            </a:pPr>
            <a:r>
              <a:rPr lang="en-US" dirty="0">
                <a:solidFill>
                  <a:schemeClr val="tx1"/>
                </a:solidFill>
                <a:latin typeface="Arial" panose="020B0604020202020204" pitchFamily="34" charset="0"/>
                <a:cs typeface="Arial" panose="020B0604020202020204" pitchFamily="34" charset="0"/>
              </a:rPr>
              <a:t>How can we assist you with helping your child at home?</a:t>
            </a:r>
          </a:p>
          <a:p>
            <a:pPr>
              <a:buClrTx/>
              <a:buFont typeface="Wingdings" panose="05000000000000000000" pitchFamily="2" charset="2"/>
              <a:buChar char="§"/>
            </a:pPr>
            <a:r>
              <a:rPr lang="en-US" dirty="0">
                <a:solidFill>
                  <a:schemeClr val="tx1"/>
                </a:solidFill>
                <a:latin typeface="Arial" panose="020B0604020202020204" pitchFamily="34" charset="0"/>
                <a:cs typeface="Arial" panose="020B0604020202020204" pitchFamily="34" charset="0"/>
              </a:rPr>
              <a:t>Record your group’s thoughts on chart paper.</a:t>
            </a:r>
          </a:p>
          <a:p>
            <a:pPr>
              <a:buClrTx/>
              <a:buFont typeface="Wingdings" panose="05000000000000000000" pitchFamily="2" charset="2"/>
              <a:buChar char="§"/>
            </a:pPr>
            <a:r>
              <a:rPr lang="en-US" dirty="0">
                <a:solidFill>
                  <a:schemeClr val="tx1"/>
                </a:solidFill>
                <a:latin typeface="Arial" panose="020B0604020202020204" pitchFamily="34" charset="0"/>
                <a:cs typeface="Arial" panose="020B0604020202020204" pitchFamily="34" charset="0"/>
              </a:rPr>
              <a:t>Be prepared to share!</a:t>
            </a:r>
          </a:p>
        </p:txBody>
      </p:sp>
      <p:sp>
        <p:nvSpPr>
          <p:cNvPr id="4" name="Slide Number Placeholder 3"/>
          <p:cNvSpPr>
            <a:spLocks noGrp="1"/>
          </p:cNvSpPr>
          <p:nvPr>
            <p:ph type="sldNum" sz="quarter" idx="12"/>
          </p:nvPr>
        </p:nvSpPr>
        <p:spPr/>
        <p:txBody>
          <a:bodyPr/>
          <a:lstStyle/>
          <a:p>
            <a:fld id="{4FAB73BC-B049-4115-A692-8D63A059BFB8}" type="slidenum">
              <a:rPr lang="en-US" smtClean="0"/>
              <a:pPr/>
              <a:t>39</a:t>
            </a:fld>
            <a:endParaRPr lang="en-US" dirty="0"/>
          </a:p>
        </p:txBody>
      </p:sp>
    </p:spTree>
    <p:extLst>
      <p:ext uri="{BB962C8B-B14F-4D97-AF65-F5344CB8AC3E}">
        <p14:creationId xmlns:p14="http://schemas.microsoft.com/office/powerpoint/2010/main" val="114281811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tx1"/>
                </a:solidFill>
              </a:rPr>
              <a:t>Table Activity</a:t>
            </a:r>
          </a:p>
        </p:txBody>
      </p:sp>
      <p:sp>
        <p:nvSpPr>
          <p:cNvPr id="3" name="Content Placeholder 2"/>
          <p:cNvSpPr>
            <a:spLocks noGrp="1"/>
          </p:cNvSpPr>
          <p:nvPr>
            <p:ph idx="1"/>
          </p:nvPr>
        </p:nvSpPr>
        <p:spPr/>
        <p:txBody>
          <a:bodyPr>
            <a:normAutofit/>
          </a:bodyPr>
          <a:lstStyle/>
          <a:p>
            <a:pPr>
              <a:buClrTx/>
              <a:buFont typeface="Wingdings" panose="05000000000000000000" pitchFamily="2" charset="2"/>
              <a:buChar char="§"/>
            </a:pPr>
            <a:r>
              <a:rPr lang="en-US" dirty="0">
                <a:solidFill>
                  <a:schemeClr val="tx1"/>
                </a:solidFill>
                <a:latin typeface="Arial" panose="020B0604020202020204" pitchFamily="34" charset="0"/>
                <a:cs typeface="Arial" panose="020B0604020202020204" pitchFamily="34" charset="0"/>
              </a:rPr>
              <a:t>Partner with those at your table to discuss the following questions:</a:t>
            </a:r>
          </a:p>
          <a:p>
            <a:pPr lvl="3">
              <a:buFont typeface="Arial" panose="020B0604020202020204" pitchFamily="34" charset="0"/>
              <a:buChar char="•"/>
            </a:pPr>
            <a:r>
              <a:rPr lang="en-US" dirty="0">
                <a:solidFill>
                  <a:schemeClr val="tx1"/>
                </a:solidFill>
                <a:latin typeface="Arial" panose="020B0604020202020204" pitchFamily="34" charset="0"/>
                <a:cs typeface="Arial" panose="020B0604020202020204" pitchFamily="34" charset="0"/>
              </a:rPr>
              <a:t>What are the strengths of your school and community?</a:t>
            </a:r>
          </a:p>
          <a:p>
            <a:pPr lvl="3">
              <a:buFont typeface="Arial" panose="020B0604020202020204" pitchFamily="34" charset="0"/>
              <a:buChar char="•"/>
            </a:pPr>
            <a:r>
              <a:rPr lang="en-US" dirty="0">
                <a:solidFill>
                  <a:schemeClr val="tx1"/>
                </a:solidFill>
                <a:latin typeface="Arial" panose="020B0604020202020204" pitchFamily="34" charset="0"/>
                <a:cs typeface="Arial" panose="020B0604020202020204" pitchFamily="34" charset="0"/>
              </a:rPr>
              <a:t>In what ways are your school, families, and community working together effectively?</a:t>
            </a:r>
          </a:p>
          <a:p>
            <a:pPr lvl="3">
              <a:buFont typeface="Arial" panose="020B0604020202020204" pitchFamily="34" charset="0"/>
              <a:buChar char="•"/>
            </a:pPr>
            <a:r>
              <a:rPr lang="en-US" dirty="0">
                <a:solidFill>
                  <a:schemeClr val="tx1"/>
                </a:solidFill>
                <a:latin typeface="Arial" panose="020B0604020202020204" pitchFamily="34" charset="0"/>
                <a:cs typeface="Arial" panose="020B0604020202020204" pitchFamily="34" charset="0"/>
              </a:rPr>
              <a:t>What might schools, families, and the community do differently to work together more successfully? </a:t>
            </a:r>
          </a:p>
          <a:p>
            <a:pPr lvl="3">
              <a:buFont typeface="Arial" panose="020B0604020202020204" pitchFamily="34" charset="0"/>
              <a:buChar char="•"/>
            </a:pPr>
            <a:r>
              <a:rPr lang="en-US" dirty="0">
                <a:solidFill>
                  <a:schemeClr val="tx1"/>
                </a:solidFill>
                <a:latin typeface="Arial" panose="020B0604020202020204" pitchFamily="34" charset="0"/>
                <a:cs typeface="Arial" panose="020B0604020202020204" pitchFamily="34" charset="0"/>
              </a:rPr>
              <a:t>What is the best time to have a morning or afternoon meeting?</a:t>
            </a:r>
          </a:p>
          <a:p>
            <a:pPr>
              <a:buClrTx/>
              <a:buFont typeface="Wingdings" panose="05000000000000000000" pitchFamily="2" charset="2"/>
              <a:buChar char="§"/>
            </a:pPr>
            <a:r>
              <a:rPr lang="en-US" dirty="0">
                <a:solidFill>
                  <a:schemeClr val="tx1"/>
                </a:solidFill>
                <a:latin typeface="Arial" panose="020B0604020202020204" pitchFamily="34" charset="0"/>
                <a:cs typeface="Arial" panose="020B0604020202020204" pitchFamily="34" charset="0"/>
              </a:rPr>
              <a:t>Record your group’s thoughts on chart paper.</a:t>
            </a:r>
          </a:p>
          <a:p>
            <a:pPr>
              <a:buClrTx/>
              <a:buFont typeface="Wingdings" panose="05000000000000000000" pitchFamily="2" charset="2"/>
              <a:buChar char="§"/>
            </a:pPr>
            <a:r>
              <a:rPr lang="en-US" dirty="0">
                <a:solidFill>
                  <a:schemeClr val="tx1"/>
                </a:solidFill>
                <a:latin typeface="Arial" panose="020B0604020202020204" pitchFamily="34" charset="0"/>
                <a:cs typeface="Arial" panose="020B0604020202020204" pitchFamily="34" charset="0"/>
              </a:rPr>
              <a:t>Be prepared to share!</a:t>
            </a:r>
          </a:p>
        </p:txBody>
      </p:sp>
      <p:sp>
        <p:nvSpPr>
          <p:cNvPr id="4" name="Slide Number Placeholder 3"/>
          <p:cNvSpPr>
            <a:spLocks noGrp="1"/>
          </p:cNvSpPr>
          <p:nvPr>
            <p:ph type="sldNum" sz="quarter" idx="12"/>
          </p:nvPr>
        </p:nvSpPr>
        <p:spPr/>
        <p:txBody>
          <a:bodyPr/>
          <a:lstStyle/>
          <a:p>
            <a:fld id="{4FAB73BC-B049-4115-A692-8D63A059BFB8}" type="slidenum">
              <a:rPr lang="en-US" smtClean="0"/>
              <a:pPr/>
              <a:t>40</a:t>
            </a:fld>
            <a:endParaRPr lang="en-US" dirty="0"/>
          </a:p>
        </p:txBody>
      </p:sp>
    </p:spTree>
    <p:extLst>
      <p:ext uri="{BB962C8B-B14F-4D97-AF65-F5344CB8AC3E}">
        <p14:creationId xmlns:p14="http://schemas.microsoft.com/office/powerpoint/2010/main" val="277656065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F240A2FC-E2C3-458D-96B4-5DF9028D93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3" name="Rectangle 12">
            <a:extLst>
              <a:ext uri="{FF2B5EF4-FFF2-40B4-BE49-F238E27FC236}">
                <a16:creationId xmlns:a16="http://schemas.microsoft.com/office/drawing/2014/main" id="{5F097929-F3D6-4D1F-8AFC-CF348171A9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334316"/>
            <a:ext cx="12192000"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15" name="Straight Connector 14">
            <a:extLst>
              <a:ext uri="{FF2B5EF4-FFF2-40B4-BE49-F238E27FC236}">
                <a16:creationId xmlns:a16="http://schemas.microsoft.com/office/drawing/2014/main" id="{43074C91-9045-414B-B5F9-567DAE3EED2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17" name="Rectangle 16">
            <a:extLst>
              <a:ext uri="{FF2B5EF4-FFF2-40B4-BE49-F238E27FC236}">
                <a16:creationId xmlns:a16="http://schemas.microsoft.com/office/drawing/2014/main" id="{2779F603-B669-4AD6-82F9-E09F76165B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5289754" y="639097"/>
            <a:ext cx="6253317" cy="3686015"/>
          </a:xfrm>
          <a:prstGeom prst="rect">
            <a:avLst/>
          </a:prstGeom>
        </p:spPr>
        <p:txBody>
          <a:bodyPr vert="horz" lIns="91440" tIns="45720" rIns="91440" bIns="45720" rtlCol="0" anchor="b">
            <a:normAutofit/>
          </a:bodyPr>
          <a:lstStyle/>
          <a:p>
            <a:pPr defTabSz="914400">
              <a:lnSpc>
                <a:spcPct val="85000"/>
              </a:lnSpc>
              <a:spcBef>
                <a:spcPct val="0"/>
              </a:spcBef>
              <a:spcAft>
                <a:spcPts val="600"/>
              </a:spcAft>
            </a:pPr>
            <a:r>
              <a:rPr lang="en-US" sz="7400" b="1" cap="none" spc="-50">
                <a:ln w="22225">
                  <a:solidFill>
                    <a:schemeClr val="accent2"/>
                  </a:solidFill>
                  <a:prstDash val="solid"/>
                </a:ln>
                <a:solidFill>
                  <a:schemeClr val="tx1">
                    <a:lumMod val="85000"/>
                    <a:lumOff val="15000"/>
                  </a:schemeClr>
                </a:solidFill>
                <a:effectLst/>
                <a:latin typeface="+mj-lt"/>
                <a:ea typeface="+mj-ea"/>
                <a:cs typeface="+mj-cs"/>
              </a:rPr>
              <a:t>WE JUST WANT TO SAY…</a:t>
            </a:r>
          </a:p>
          <a:p>
            <a:pPr defTabSz="914400">
              <a:lnSpc>
                <a:spcPct val="85000"/>
              </a:lnSpc>
              <a:spcBef>
                <a:spcPct val="0"/>
              </a:spcBef>
              <a:spcAft>
                <a:spcPts val="600"/>
              </a:spcAft>
            </a:pPr>
            <a:r>
              <a:rPr lang="en-US" sz="7400" b="1" spc="-50">
                <a:ln w="22225">
                  <a:solidFill>
                    <a:schemeClr val="accent2"/>
                  </a:solidFill>
                  <a:prstDash val="solid"/>
                </a:ln>
                <a:solidFill>
                  <a:schemeClr val="tx1">
                    <a:lumMod val="85000"/>
                    <a:lumOff val="15000"/>
                  </a:schemeClr>
                </a:solidFill>
                <a:latin typeface="+mj-lt"/>
                <a:ea typeface="+mj-ea"/>
                <a:cs typeface="+mj-cs"/>
              </a:rPr>
              <a:t>THANK YOU!</a:t>
            </a:r>
            <a:endParaRPr lang="en-US" sz="7400" b="1" cap="none" spc="-50">
              <a:ln w="22225">
                <a:solidFill>
                  <a:schemeClr val="accent2"/>
                </a:solidFill>
                <a:prstDash val="solid"/>
              </a:ln>
              <a:solidFill>
                <a:schemeClr val="tx1">
                  <a:lumMod val="85000"/>
                  <a:lumOff val="15000"/>
                </a:schemeClr>
              </a:solidFill>
              <a:effectLst/>
              <a:latin typeface="+mj-lt"/>
              <a:ea typeface="+mj-ea"/>
              <a:cs typeface="+mj-cs"/>
            </a:endParaRPr>
          </a:p>
        </p:txBody>
      </p:sp>
      <p:cxnSp>
        <p:nvCxnSpPr>
          <p:cNvPr id="19" name="Straight Connector 18">
            <a:extLst>
              <a:ext uri="{FF2B5EF4-FFF2-40B4-BE49-F238E27FC236}">
                <a16:creationId xmlns:a16="http://schemas.microsoft.com/office/drawing/2014/main" id="{7ABFD994-C2DC-4E7D-9411-C7FF7813EF4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447071" y="4343400"/>
            <a:ext cx="5636107" cy="0"/>
          </a:xfrm>
          <a:prstGeom prst="line">
            <a:avLst/>
          </a:prstGeom>
          <a:ln w="6350">
            <a:solidFill>
              <a:schemeClr val="tx2">
                <a:alpha val="90000"/>
              </a:schemeClr>
            </a:solidFill>
          </a:ln>
        </p:spPr>
        <p:style>
          <a:lnRef idx="1">
            <a:schemeClr val="accent1"/>
          </a:lnRef>
          <a:fillRef idx="0">
            <a:schemeClr val="accent1"/>
          </a:fillRef>
          <a:effectRef idx="0">
            <a:schemeClr val="accent1"/>
          </a:effectRef>
          <a:fontRef idx="minor">
            <a:schemeClr val="tx1"/>
          </a:fontRef>
        </p:style>
      </p:cxnSp>
      <p:sp>
        <p:nvSpPr>
          <p:cNvPr id="21" name="Rectangle 20">
            <a:extLst>
              <a:ext uri="{FF2B5EF4-FFF2-40B4-BE49-F238E27FC236}">
                <a16:creationId xmlns:a16="http://schemas.microsoft.com/office/drawing/2014/main" id="{BC0D1FC6-352C-4C7D-825F-C4E2F6A805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3" name="Rectangle 22">
            <a:extLst>
              <a:ext uri="{FF2B5EF4-FFF2-40B4-BE49-F238E27FC236}">
                <a16:creationId xmlns:a16="http://schemas.microsoft.com/office/drawing/2014/main" id="{541AFC2C-CD98-4478-AB71-1A864026D9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6" name="Slide Number Placeholder 5"/>
          <p:cNvSpPr>
            <a:spLocks noGrp="1"/>
          </p:cNvSpPr>
          <p:nvPr>
            <p:ph type="sldNum" sz="quarter" idx="12"/>
          </p:nvPr>
        </p:nvSpPr>
        <p:spPr>
          <a:xfrm>
            <a:off x="9900458" y="6459785"/>
            <a:ext cx="1312025" cy="365125"/>
          </a:xfrm>
        </p:spPr>
        <p:txBody>
          <a:bodyPr vert="horz" lIns="91440" tIns="45720" rIns="91440" bIns="45720" rtlCol="0" anchor="ctr">
            <a:normAutofit/>
          </a:bodyPr>
          <a:lstStyle/>
          <a:p>
            <a:pPr defTabSz="914400">
              <a:spcAft>
                <a:spcPts val="600"/>
              </a:spcAft>
            </a:pPr>
            <a:fld id="{4FAB73BC-B049-4115-A692-8D63A059BFB8}" type="slidenum">
              <a:rPr lang="en-US" smtClean="0"/>
              <a:pPr defTabSz="914400">
                <a:spcAft>
                  <a:spcPts val="600"/>
                </a:spcAft>
              </a:pPr>
              <a:t>41</a:t>
            </a:fld>
            <a:endParaRPr lang="en-US"/>
          </a:p>
        </p:txBody>
      </p:sp>
      <p:pic>
        <p:nvPicPr>
          <p:cNvPr id="8" name="Picture 7">
            <a:extLst>
              <a:ext uri="{FF2B5EF4-FFF2-40B4-BE49-F238E27FC236}">
                <a16:creationId xmlns:a16="http://schemas.microsoft.com/office/drawing/2014/main" id="{12EE0E10-5132-07CA-E2E5-40E66C877804}"/>
              </a:ext>
            </a:extLst>
          </p:cNvPr>
          <p:cNvPicPr>
            <a:picLocks noChangeAspect="1"/>
          </p:cNvPicPr>
          <p:nvPr/>
        </p:nvPicPr>
        <p:blipFill>
          <a:blip r:embed="rId3"/>
          <a:stretch>
            <a:fillRect/>
          </a:stretch>
        </p:blipFill>
        <p:spPr>
          <a:xfrm>
            <a:off x="875072" y="639097"/>
            <a:ext cx="3765752" cy="3903406"/>
          </a:xfrm>
          <a:prstGeom prst="rect">
            <a:avLst/>
          </a:prstGeom>
        </p:spPr>
      </p:pic>
    </p:spTree>
    <p:extLst>
      <p:ext uri="{BB962C8B-B14F-4D97-AF65-F5344CB8AC3E}">
        <p14:creationId xmlns:p14="http://schemas.microsoft.com/office/powerpoint/2010/main" val="3692570966"/>
      </p:ext>
    </p:extLst>
  </p:cSld>
  <p:clrMapOvr>
    <a:masterClrMapping/>
  </p:clrMapOvr>
</p:sld>
</file>

<file path=ppt/theme/theme1.xml><?xml version="1.0" encoding="utf-8"?>
<a:theme xmlns:a="http://schemas.openxmlformats.org/drawingml/2006/main" name="Retrospect">
  <a:themeElements>
    <a:clrScheme name="Custom 2">
      <a:dk1>
        <a:sysClr val="windowText" lastClr="000000"/>
      </a:dk1>
      <a:lt1>
        <a:sysClr val="window" lastClr="FFFFFF"/>
      </a:lt1>
      <a:dk2>
        <a:srgbClr val="344068"/>
      </a:dk2>
      <a:lt2>
        <a:srgbClr val="D9E0E6"/>
      </a:lt2>
      <a:accent1>
        <a:srgbClr val="1CADE4"/>
      </a:accent1>
      <a:accent2>
        <a:srgbClr val="2683C6"/>
      </a:accent2>
      <a:accent3>
        <a:srgbClr val="28C4CC"/>
      </a:accent3>
      <a:accent4>
        <a:srgbClr val="42BA97"/>
      </a:accent4>
      <a:accent5>
        <a:srgbClr val="3E8853"/>
      </a:accent5>
      <a:accent6>
        <a:srgbClr val="62A39F"/>
      </a:accent6>
      <a:hlink>
        <a:srgbClr val="0070C0"/>
      </a:hlink>
      <a:folHlink>
        <a:srgbClr val="0070C0"/>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9CC26709-368C-4D72-9060-94E5B3FF3CD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88bc45f0-fb64-44cc-bf44-f9f8397c9796" xsi:nil="true"/>
    <lcf76f155ced4ddcb4097134ff3c332f xmlns="380bb2a7-dd8a-42b6-b2e4-6f17bbf1b257">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46DD4C04616E81499BC0A04B6F1D12A7" ma:contentTypeVersion="19" ma:contentTypeDescription="Create a new document." ma:contentTypeScope="" ma:versionID="eaf7a17e59f3564e0fce5a526979a4bd">
  <xsd:schema xmlns:xsd="http://www.w3.org/2001/XMLSchema" xmlns:xs="http://www.w3.org/2001/XMLSchema" xmlns:p="http://schemas.microsoft.com/office/2006/metadata/properties" xmlns:ns2="380bb2a7-dd8a-42b6-b2e4-6f17bbf1b257" xmlns:ns3="88bc45f0-fb64-44cc-bf44-f9f8397c9796" targetNamespace="http://schemas.microsoft.com/office/2006/metadata/properties" ma:root="true" ma:fieldsID="b0b92e29ea299f45bb8049a5fb0bcdad" ns2:_="" ns3:_="">
    <xsd:import namespace="380bb2a7-dd8a-42b6-b2e4-6f17bbf1b257"/>
    <xsd:import namespace="88bc45f0-fb64-44cc-bf44-f9f8397c9796"/>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LengthInSeconds"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2:lcf76f155ced4ddcb4097134ff3c332f" minOccurs="0"/>
                <xsd:element ref="ns3:TaxCatchAll"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80bb2a7-dd8a-42b6-b2e4-6f17bbf1b25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LengthInSeconds" ma:index="12" nillable="true" ma:displayName="Length (seconds)" ma:internalName="MediaLengthInSeconds" ma:readOnly="true">
      <xsd:simpleType>
        <xsd:restriction base="dms:Unknow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eae4be1d-d524-4aa9-85d5-5e42c742cc32" ma:termSetId="09814cd3-568e-fe90-9814-8d621ff8fb84" ma:anchorId="fba54fb3-c3e1-fe81-a776-ca4b69148c4d" ma:open="true" ma:isKeyword="false">
      <xsd:complexType>
        <xsd:sequence>
          <xsd:element ref="pc:Terms" minOccurs="0" maxOccurs="1"/>
        </xsd:sequence>
      </xsd:complex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8bc45f0-fb64-44cc-bf44-f9f8397c9796"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c886416a-45cc-4096-817a-620d5f31d47e}" ma:internalName="TaxCatchAll" ma:showField="CatchAllData" ma:web="88bc45f0-fb64-44cc-bf44-f9f8397c979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CF9E0D1-48E2-4546-B1CB-85EEBAAABA5A}">
  <ds:schemaRefs>
    <ds:schemaRef ds:uri="http://purl.org/dc/dcmitype/"/>
    <ds:schemaRef ds:uri="http://purl.org/dc/terms/"/>
    <ds:schemaRef ds:uri="http://www.w3.org/XML/1998/namespace"/>
    <ds:schemaRef ds:uri="88bc45f0-fb64-44cc-bf44-f9f8397c9796"/>
    <ds:schemaRef ds:uri="http://schemas.microsoft.com/office/infopath/2007/PartnerControls"/>
    <ds:schemaRef ds:uri="http://schemas.microsoft.com/office/2006/documentManagement/types"/>
    <ds:schemaRef ds:uri="http://schemas.microsoft.com/office/2006/metadata/properties"/>
    <ds:schemaRef ds:uri="http://schemas.openxmlformats.org/package/2006/metadata/core-properties"/>
    <ds:schemaRef ds:uri="380bb2a7-dd8a-42b6-b2e4-6f17bbf1b257"/>
    <ds:schemaRef ds:uri="http://purl.org/dc/elements/1.1/"/>
  </ds:schemaRefs>
</ds:datastoreItem>
</file>

<file path=customXml/itemProps2.xml><?xml version="1.0" encoding="utf-8"?>
<ds:datastoreItem xmlns:ds="http://schemas.openxmlformats.org/officeDocument/2006/customXml" ds:itemID="{917C3CA1-62AF-4E3B-A6C8-FA974F28C0D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80bb2a7-dd8a-42b6-b2e4-6f17bbf1b257"/>
    <ds:schemaRef ds:uri="88bc45f0-fb64-44cc-bf44-f9f8397c979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5C94725-3295-4EEE-8D77-6F07404B788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Retrospect</Template>
  <TotalTime>27843</TotalTime>
  <Words>3370</Words>
  <Application>Microsoft Office PowerPoint</Application>
  <PresentationFormat>Widescreen</PresentationFormat>
  <Paragraphs>414</Paragraphs>
  <Slides>41</Slides>
  <Notes>41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41</vt:i4>
      </vt:variant>
    </vt:vector>
  </HeadingPairs>
  <TitlesOfParts>
    <vt:vector size="48" baseType="lpstr">
      <vt:lpstr>Batang</vt:lpstr>
      <vt:lpstr>Arial</vt:lpstr>
      <vt:lpstr>Calibri</vt:lpstr>
      <vt:lpstr>Courier New</vt:lpstr>
      <vt:lpstr>Georgia</vt:lpstr>
      <vt:lpstr>Wingdings</vt:lpstr>
      <vt:lpstr>Retrospect</vt:lpstr>
      <vt:lpstr>2026-2027  Annual Title I &amp; Family Engagement Meeting</vt:lpstr>
      <vt:lpstr>Why are we here?</vt:lpstr>
      <vt:lpstr>What will I learn?</vt:lpstr>
      <vt:lpstr>What is a Title I school?</vt:lpstr>
      <vt:lpstr>What can Title I funds be used for?</vt:lpstr>
      <vt:lpstr>How does our school use Title I funds?</vt:lpstr>
      <vt:lpstr>What is the SIP?</vt:lpstr>
      <vt:lpstr>What are our schoolwide program goals?</vt:lpstr>
      <vt:lpstr>What is our school’s designation status?</vt:lpstr>
      <vt:lpstr>What is the State Report Card?</vt:lpstr>
      <vt:lpstr>What curriculum does our school use?</vt:lpstr>
      <vt:lpstr>What ELA curriculum does our school use?</vt:lpstr>
      <vt:lpstr>What Math curriculum does our school use?</vt:lpstr>
      <vt:lpstr>What Science curriculum does our school use?</vt:lpstr>
      <vt:lpstr>What Social Studies curriculum does our school use?</vt:lpstr>
      <vt:lpstr>What tests will my child be taking?</vt:lpstr>
      <vt:lpstr>What is parent and family engagement?</vt:lpstr>
      <vt:lpstr>What is parent and family engagement?</vt:lpstr>
      <vt:lpstr>What is a Parent and Family Engagement Policy?</vt:lpstr>
      <vt:lpstr>What is a Parent and Family Engagement Policy?</vt:lpstr>
      <vt:lpstr>How is parent and family engagement funded?</vt:lpstr>
      <vt:lpstr>How is parent and family engagement funded?</vt:lpstr>
      <vt:lpstr>What is a School-Parent Compact?</vt:lpstr>
      <vt:lpstr>What is a School-Parent Compact?</vt:lpstr>
      <vt:lpstr>What are the benefits of family engagement?</vt:lpstr>
      <vt:lpstr>School Improvement Plan</vt:lpstr>
      <vt:lpstr>The Parent and Family Engagement Policy</vt:lpstr>
      <vt:lpstr>The School Parent Compact</vt:lpstr>
      <vt:lpstr>How can I get involved?</vt:lpstr>
      <vt:lpstr>Attendance</vt:lpstr>
      <vt:lpstr>Power School</vt:lpstr>
      <vt:lpstr>Attend family events and meetings</vt:lpstr>
      <vt:lpstr>Observing or volunteering in classrooms</vt:lpstr>
      <vt:lpstr>Joining family groups and committees</vt:lpstr>
      <vt:lpstr>Where can I learn more about the school?</vt:lpstr>
      <vt:lpstr>What are my rights?</vt:lpstr>
      <vt:lpstr>What are my rights?</vt:lpstr>
      <vt:lpstr>Who can I contact for help?</vt:lpstr>
      <vt:lpstr>Table Activity</vt:lpstr>
      <vt:lpstr>Table Activity</vt:lpstr>
      <vt:lpstr>PowerPoint Presentation</vt:lpstr>
    </vt:vector>
  </TitlesOfParts>
  <Company>State of Tennessee Dept. of Education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[INSERT SCHOOL YEAR] Annual Title I &amp; Family Engagement Meeting</dc:title>
  <dc:creator>Brinn Obermiller</dc:creator>
  <cp:lastModifiedBy>JEIA M HEARNKNOWLES</cp:lastModifiedBy>
  <cp:revision>123</cp:revision>
  <cp:lastPrinted>2026-06-23T19:23:51Z</cp:lastPrinted>
  <dcterms:created xsi:type="dcterms:W3CDTF">2018-01-17T16:59:30Z</dcterms:created>
  <dcterms:modified xsi:type="dcterms:W3CDTF">2026-09-08T18:56:28Z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0x01010046DD4C04616E81499BC0A04B6F1D12A7</vt:lpwstr>
  </property>
  <property fmtid="{D5CDD505-2E9C-101B-9397-08002B2CF9AE}" pid="3" name="MediaServiceImageTags">
    <vt:lpwstr/>
  </property>
</Properties>
</file>