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1805" r:id="rId3"/>
    <p:sldId id="1806" r:id="rId4"/>
    <p:sldId id="1807" r:id="rId5"/>
    <p:sldId id="1812" r:id="rId6"/>
    <p:sldId id="1813" r:id="rId7"/>
    <p:sldId id="1814" r:id="rId8"/>
    <p:sldId id="1815" r:id="rId9"/>
    <p:sldId id="952" r:id="rId10"/>
    <p:sldId id="1822" r:id="rId11"/>
    <p:sldId id="1823" r:id="rId12"/>
    <p:sldId id="1824" r:id="rId13"/>
    <p:sldId id="1820" r:id="rId14"/>
    <p:sldId id="1821" r:id="rId15"/>
    <p:sldId id="181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212EF2-FF87-C84C-87A7-8E59C90EE6D1}" v="14" dt="2026-08-20T18:09:06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/>
    <p:restoredTop sz="86351"/>
  </p:normalViewPr>
  <p:slideViewPr>
    <p:cSldViewPr snapToGrid="0">
      <p:cViewPr varScale="1">
        <p:scale>
          <a:sx n="95" d="100"/>
          <a:sy n="95" d="100"/>
        </p:scale>
        <p:origin x="39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4408" y="8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98FEB-B2A2-9647-9EE9-AFEDD834C4C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C1322-A3E9-4A41-9F77-CB9E74D4B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85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BE511-0B8B-4937-A477-10F91184C1C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5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BE511-0B8B-4937-A477-10F91184C1C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27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timeline and how does your school gather input. (Surveys, suggestion box, links to school personnel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anose="020B0604020202020204" pitchFamily="34" charset="0"/>
              </a:rPr>
              <a:t>Title I Schoolwide Plan should only include Comprehensive Needs Assessment, Areas of Focus, Program Implementation, Professional Development (No names or salaries)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BE511-0B8B-4937-A477-10F91184C1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6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46CB0-B774-8634-D20B-899AB9E11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8547E-9B8A-87CE-1B59-E2CF2FF1F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78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38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23B1-3D00-9D59-ED03-76A8296C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F479-60DB-5B59-B530-892468977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21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9A59-90AD-F20D-50D7-A14591B24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D3E6-00E7-8184-C37B-62AC4E9DB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90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2DFA-F8F6-939A-59C7-FF0A44BD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0341E-21A8-943D-5B0D-6EDBEEC79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E50C2-3321-A1DD-FEA7-5030AEB0E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951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97CC3-FE55-F5D2-4893-2217FC5A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65125"/>
            <a:ext cx="838358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51677-3ED6-AA44-6ED0-B95EFA134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80E9C-9A1C-90BD-4C1E-F2A40E684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840788-2F90-F326-5A8D-F7F0787F7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08436-3B74-D94F-2DA7-4B69B6683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752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4926-59CA-2B43-E550-493229ED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358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F242-B807-979E-4C95-02FC7C3CD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0" y="987424"/>
            <a:ext cx="276542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FA0A0-C8E8-81E6-B607-D55B963CA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4B58E-75FC-C6B2-FDD2-B5FD75DD8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866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CDE1-ADA1-EE70-3288-727156FD0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0" y="987424"/>
            <a:ext cx="276542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0D7126-F762-9284-2878-ED66EDA57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B82A4-432F-CC33-195B-289538E62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011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E03B4-D07C-CD93-BCEF-84DDB41B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15B8A-4440-FDDA-F8E5-61EF2D6DA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576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2FDAFE-6421-F61A-D36C-2896717C2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447800"/>
            <a:ext cx="2628900" cy="4129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1E85C-CF73-7813-DDE6-F55380A1E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0" y="965199"/>
            <a:ext cx="6286500" cy="46116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9153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81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D807D7-373E-1A27-B6C7-DCAEDBB6A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365125"/>
            <a:ext cx="8153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83C9D-1562-D975-E8C0-AC1B7E81D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774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csb.org/northeast-h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northeast-hs.pcsb.org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pixabay.com/illustrations/stamp-save-the-date-red-memory-3047232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Alvarezsa@pcsb.or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ldoe.org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dudata.fldoe.org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006E642-6D11-89A1-4325-7204EBA53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797E14-1305-CB62-1809-051FED81E1D3}"/>
              </a:ext>
            </a:extLst>
          </p:cNvPr>
          <p:cNvSpPr txBox="1">
            <a:spLocks/>
          </p:cNvSpPr>
          <p:nvPr/>
        </p:nvSpPr>
        <p:spPr>
          <a:xfrm>
            <a:off x="784925" y="4676957"/>
            <a:ext cx="8147039" cy="2415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>
                <a:solidFill>
                  <a:schemeClr val="bg1"/>
                </a:solidFill>
              </a:rPr>
              <a:t>Northeast High School 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Title I Back to School Night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494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B0FDC-6EBF-432C-9816-C19F01FB1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243" y="353786"/>
            <a:ext cx="10389705" cy="553017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200" b="1" dirty="0"/>
              <a:t>Vision</a:t>
            </a:r>
          </a:p>
          <a:p>
            <a:pPr marL="0" indent="0" algn="ctr">
              <a:buNone/>
            </a:pPr>
            <a:r>
              <a:rPr lang="en-US" dirty="0"/>
              <a:t>100% Student Success</a:t>
            </a:r>
          </a:p>
          <a:p>
            <a:pPr marL="0" indent="0" algn="ctr">
              <a:buNone/>
            </a:pPr>
            <a:r>
              <a:rPr lang="en-US" sz="4300" b="1" dirty="0"/>
              <a:t>Mission</a:t>
            </a:r>
          </a:p>
          <a:p>
            <a:pPr marL="0" indent="0" algn="ctr">
              <a:buNone/>
            </a:pPr>
            <a:r>
              <a:rPr lang="en-US" dirty="0"/>
              <a:t>All Northeast High School students will graduate prepared for college, career, and life.</a:t>
            </a:r>
          </a:p>
          <a:p>
            <a:pPr marL="0" indent="0" algn="ctr">
              <a:buNone/>
            </a:pPr>
            <a:r>
              <a:rPr lang="en-US" sz="4300" b="1" dirty="0"/>
              <a:t>Three Keys to Success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Attendance</a:t>
            </a:r>
            <a:r>
              <a:rPr lang="en-US" dirty="0"/>
              <a:t>: Students attend classes daily, arrive timely to class, and prepared mentally for learning.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Attitude</a:t>
            </a:r>
            <a:r>
              <a:rPr lang="en-US" dirty="0"/>
              <a:t>:  Students exhibit relationship, scholarship, sportsmanship, citizenship, leadership, and partnership.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Achievement</a:t>
            </a:r>
            <a:r>
              <a:rPr lang="en-US" dirty="0"/>
              <a:t>:  Students submit all assigned tasks and never accept zeroes for any assignment.</a:t>
            </a:r>
          </a:p>
        </p:txBody>
      </p:sp>
    </p:spTree>
    <p:extLst>
      <p:ext uri="{BB962C8B-B14F-4D97-AF65-F5344CB8AC3E}">
        <p14:creationId xmlns:p14="http://schemas.microsoft.com/office/powerpoint/2010/main" val="2302558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67492" y="424544"/>
            <a:ext cx="6251303" cy="997348"/>
          </a:xfrm>
        </p:spPr>
        <p:txBody>
          <a:bodyPr/>
          <a:lstStyle/>
          <a:p>
            <a:r>
              <a:rPr lang="en-US" dirty="0"/>
              <a:t> Title I Funding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96068" y="1611087"/>
            <a:ext cx="7408333" cy="4506685"/>
          </a:xfrm>
        </p:spPr>
        <p:txBody>
          <a:bodyPr>
            <a:normAutofit/>
          </a:bodyPr>
          <a:lstStyle/>
          <a:p>
            <a:r>
              <a:rPr lang="en-US" sz="32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Title I is the largest federal assistance program for our nation’s schools.</a:t>
            </a:r>
          </a:p>
          <a:p>
            <a:r>
              <a:rPr lang="en-US" altLang="en-US" sz="32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The school district identifies eligible schools and distributes the Title I funds to the school.</a:t>
            </a:r>
          </a:p>
          <a:p>
            <a:r>
              <a:rPr lang="en-US" altLang="en-US" sz="32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Northeast High School implements a Title I Schoolwide Plan. All students and staff benefit from the supplemental services.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80"/>
    </mc:Choice>
    <mc:Fallback xmlns="">
      <p:transition spd="slow" advTm="3518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51043" y="251446"/>
            <a:ext cx="8153400" cy="1325563"/>
          </a:xfrm>
        </p:spPr>
        <p:txBody>
          <a:bodyPr/>
          <a:lstStyle/>
          <a:p>
            <a:r>
              <a:rPr lang="en-US" dirty="0"/>
              <a:t>     Title I Schoolwide Budget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0" y="1577009"/>
            <a:ext cx="8153400" cy="42009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Northeast High School</a:t>
            </a:r>
            <a:r>
              <a:rPr lang="en-US" sz="3600" dirty="0">
                <a:solidFill>
                  <a:srgbClr val="FF0000"/>
                </a:solidFill>
                <a:ea typeface="Nirmala UI Semilight" panose="020B0402040204020203" pitchFamily="34" charset="0"/>
                <a:cs typeface="Nirmala UI Semilight" panose="020B0402040204020203" pitchFamily="34" charset="0"/>
              </a:rPr>
              <a:t> </a:t>
            </a:r>
            <a:r>
              <a:rPr lang="en-US" sz="36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is provided $110,592</a:t>
            </a:r>
            <a:r>
              <a:rPr lang="en-US" sz="3600" dirty="0">
                <a:solidFill>
                  <a:srgbClr val="FF0000"/>
                </a:solidFill>
                <a:ea typeface="Nirmala UI Semilight" panose="020B0402040204020203" pitchFamily="34" charset="0"/>
                <a:cs typeface="Nirmala UI Semilight" panose="020B0402040204020203" pitchFamily="34" charset="0"/>
              </a:rPr>
              <a:t> </a:t>
            </a:r>
            <a:r>
              <a:rPr lang="en-US" sz="36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to pay for supplemental resources and programs for increased student achievement.  We have an additional $5,300 for Family Engagement. </a:t>
            </a:r>
          </a:p>
          <a:p>
            <a:pPr marL="0" indent="0">
              <a:buNone/>
            </a:pPr>
            <a:endParaRPr lang="en-US" sz="3600" dirty="0"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  <a:p>
            <a:pPr marL="0" indent="0">
              <a:buNone/>
            </a:pPr>
            <a:r>
              <a:rPr lang="en-US" sz="36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This year we are using the Title 1 funding for the following:</a:t>
            </a:r>
          </a:p>
          <a:p>
            <a:pPr lvl="1"/>
            <a:r>
              <a:rPr lang="en-US" sz="32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MTSS Intervention Instructor </a:t>
            </a:r>
          </a:p>
          <a:p>
            <a:pPr lvl="1"/>
            <a:r>
              <a:rPr lang="en-US" sz="32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MTSS Intervention Assistant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42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318"/>
    </mc:Choice>
    <mc:Fallback xmlns="">
      <p:transition spd="slow" advTm="10531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F29E9-9516-6A84-59CC-34F394D78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492" y="174172"/>
            <a:ext cx="6251303" cy="957942"/>
          </a:xfrm>
        </p:spPr>
        <p:txBody>
          <a:bodyPr/>
          <a:lstStyle/>
          <a:p>
            <a:r>
              <a:rPr lang="en-US" altLang="en-US" dirty="0"/>
              <a:t>Parent’s Right to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575D6-15B7-6BF2-4982-D609911C8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1" y="1132115"/>
            <a:ext cx="8109856" cy="47026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As a parent of a student attending a Pinellas County School Public School, you have the right to… </a:t>
            </a:r>
            <a:endParaRPr lang="en-US" b="1" dirty="0"/>
          </a:p>
          <a:p>
            <a:r>
              <a:rPr lang="en-US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Be provided information on your scholar’s level of achievement on assessments in Reading/Language Arts, Writing, Mathematics, and Science. </a:t>
            </a:r>
          </a:p>
          <a:p>
            <a:r>
              <a:rPr lang="en-US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Request and receive information on the qualifications of your scholar’s teacher and supplemental personnel working with your child.</a:t>
            </a:r>
          </a:p>
          <a:p>
            <a:r>
              <a:rPr lang="en-US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Be notified of non-highly qualified or out-of-field teachers at the school. </a:t>
            </a:r>
          </a:p>
          <a:p>
            <a:r>
              <a:rPr lang="en-US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Be informed if your scholar is taught by a non-highly qualified teacher for four or more consecutive weeks.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06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7492" y="173739"/>
            <a:ext cx="6251303" cy="1234137"/>
          </a:xfrm>
        </p:spPr>
        <p:txBody>
          <a:bodyPr/>
          <a:lstStyle/>
          <a:p>
            <a:r>
              <a:rPr lang="en-US" altLang="en-US" dirty="0"/>
              <a:t>Parent’s Right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853183" y="1407875"/>
            <a:ext cx="9994259" cy="4502595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accent3"/>
              </a:buClr>
              <a:buNone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Title I law requires that all Title I schools and families work together.  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As a Title I Parent you have the right to be involved in the development of the following plans and documents for our school:</a:t>
            </a:r>
          </a:p>
          <a:p>
            <a:pPr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School Improvement Plan (SIP)</a:t>
            </a:r>
          </a:p>
          <a:p>
            <a:pPr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Title I Schoolwide Plan </a:t>
            </a:r>
          </a:p>
          <a:p>
            <a:pPr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Parent and Family Engagement Plan (PFEP) for the school and district </a:t>
            </a:r>
          </a:p>
          <a:p>
            <a:pPr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School-Parent-Student Compact</a:t>
            </a:r>
          </a:p>
          <a:p>
            <a:pPr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Check out our website </a:t>
            </a:r>
            <a:r>
              <a:rPr lang="en-US" sz="2400" u="sng" dirty="0">
                <a:solidFill>
                  <a:srgbClr val="467886"/>
                </a:solidFill>
                <a:ea typeface="Nirmala UI Semilight" panose="020B0402040204020203" pitchFamily="34" charset="0"/>
                <a:cs typeface="Nirmala UI Semilight" panose="020B0402040204020203" pitchFamily="34" charset="0"/>
                <a:hlinkClick r:id="rId3"/>
              </a:rPr>
              <a:t>www.pcsb.org</a:t>
            </a:r>
            <a:r>
              <a:rPr lang="en-US" sz="2400" u="sng" dirty="0">
                <a:solidFill>
                  <a:srgbClr val="FF0000"/>
                </a:solidFill>
                <a:ea typeface="Nirmala UI Semilight" panose="020B0402040204020203" pitchFamily="34" charset="0"/>
                <a:cs typeface="Nirmala UI Semilight" panose="020B0402040204020203" pitchFamily="34" charset="0"/>
                <a:hlinkClick r:id="rId3"/>
              </a:rPr>
              <a:t>/northeast-hs</a:t>
            </a:r>
            <a:r>
              <a:rPr lang="en-US" sz="2400" u="sng" dirty="0">
                <a:solidFill>
                  <a:srgbClr val="FF0000"/>
                </a:solidFill>
                <a:ea typeface="Nirmala UI Semilight" panose="020B0402040204020203" pitchFamily="34" charset="0"/>
                <a:cs typeface="Nirmala UI Semilight" panose="020B0402040204020203" pitchFamily="34" charset="0"/>
              </a:rPr>
              <a:t> 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sz="2400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You may request and attend virtual or in-person meetings to express your opinions and to formulate suggestions and to participate, as appropriate, in decisions relating to the education of your children.</a:t>
            </a:r>
          </a:p>
        </p:txBody>
      </p:sp>
    </p:spTree>
    <p:extLst>
      <p:ext uri="{BB962C8B-B14F-4D97-AF65-F5344CB8AC3E}">
        <p14:creationId xmlns:p14="http://schemas.microsoft.com/office/powerpoint/2010/main" val="382575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024"/>
    </mc:Choice>
    <mc:Fallback xmlns="">
      <p:transition spd="slow" advTm="7802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FE419B-19B6-48FB-9865-46EED7CDB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1427" y="371617"/>
            <a:ext cx="3712010" cy="1206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Parent Engagement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623237-4A8D-4458-AB29-F154DB12D5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20535" y="1829868"/>
            <a:ext cx="3535166" cy="388826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Parents, please ensure all contact information in Portal is accurate, if not please contact Ms. Henderson or Ms. Johnson make necessary adjustments.</a:t>
            </a:r>
          </a:p>
          <a:p>
            <a:pPr marL="0">
              <a:lnSpc>
                <a:spcPct val="110000"/>
              </a:lnSpc>
            </a:pP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b="1" dirty="0"/>
              <a:t>Northeast Website Address: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hlinkClick r:id="rId2"/>
              </a:rPr>
              <a:t>https://northeast-hs.pcsb.org/</a:t>
            </a:r>
            <a:r>
              <a:rPr lang="en-US" sz="2000" dirty="0"/>
              <a:t> </a:t>
            </a:r>
          </a:p>
          <a:p>
            <a:pPr>
              <a:lnSpc>
                <a:spcPct val="110000"/>
              </a:lnSpc>
            </a:pPr>
            <a:endParaRPr lang="en-US" sz="17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AE12DE-06CC-B02C-D04A-B35C16BB49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74166" y="488197"/>
            <a:ext cx="5439537" cy="344728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Follow us!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@</a:t>
            </a:r>
            <a:r>
              <a:rPr lang="en-US" dirty="0" err="1"/>
              <a:t>northeasthsvikings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@</a:t>
            </a:r>
            <a:r>
              <a:rPr lang="en-US" dirty="0" err="1"/>
              <a:t>NortheastHighSchoolVikings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1EBB90-9831-D68D-9D46-33D2A0569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1557" y="1285461"/>
            <a:ext cx="827003" cy="8270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E57732-624D-2997-823B-13377A363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720" y="2313894"/>
            <a:ext cx="885773" cy="8857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DA5E50-8B3B-4C76-6252-FEBCA08AB3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730" y="3167269"/>
            <a:ext cx="2354509" cy="24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99"/>
    </mc:Choice>
    <mc:Fallback xmlns="">
      <p:transition spd="slow" advTm="2299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182C7-75D2-4AE2-8A90-40A12D5F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  Working Together for Student Success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B8720-2C7B-4748-9684-071C344CDE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42329" y="1705356"/>
            <a:ext cx="8507341" cy="411699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n-US" sz="3600" b="1" u="sng" dirty="0">
                <a:ea typeface="Nirmala UI Semilight" panose="020B0402040204020203" pitchFamily="34" charset="0"/>
                <a:cs typeface="Nirmala UI Semilight" panose="020B0402040204020203" pitchFamily="34" charset="0"/>
              </a:rPr>
              <a:t>School Advisory Committee Meetings </a:t>
            </a:r>
          </a:p>
          <a:p>
            <a:r>
              <a:rPr lang="en-US" sz="3600" dirty="0"/>
              <a:t>The 2</a:t>
            </a:r>
            <a:r>
              <a:rPr lang="en-US" sz="3600" baseline="30000" dirty="0"/>
              <a:t>nd</a:t>
            </a:r>
            <a:r>
              <a:rPr lang="en-US" sz="3600" dirty="0"/>
              <a:t> Tuesday of the month at 6pm</a:t>
            </a:r>
          </a:p>
          <a:p>
            <a:r>
              <a:rPr lang="en-US" sz="3600" dirty="0"/>
              <a:t>SAC at 6pm, PTO at 6:30pm</a:t>
            </a:r>
          </a:p>
          <a:p>
            <a:r>
              <a:rPr lang="en-US" sz="3600" dirty="0"/>
              <a:t>Next meeting: </a:t>
            </a:r>
            <a:r>
              <a:rPr lang="en-US" sz="3600" b="1" dirty="0"/>
              <a:t>September 8th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pPr marL="0" indent="0">
              <a:buNone/>
            </a:pPr>
            <a:r>
              <a:rPr lang="en-US" sz="3200" i="1" dirty="0"/>
              <a:t>All SAC Meetings are held in the Media Center</a:t>
            </a:r>
            <a:endParaRPr lang="en-US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Graphic 5" descr="Family with two children">
            <a:extLst>
              <a:ext uri="{FF2B5EF4-FFF2-40B4-BE49-F238E27FC236}">
                <a16:creationId xmlns:a16="http://schemas.microsoft.com/office/drawing/2014/main" id="{0D1D94D2-86A7-4979-B4D0-AD62796BC4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4039" y="790956"/>
            <a:ext cx="1051561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D1D214-84E5-4BD3-B94D-D6004323C1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720268">
            <a:off x="8334255" y="3609969"/>
            <a:ext cx="1904116" cy="15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4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02"/>
    </mc:Choice>
    <mc:Fallback xmlns="">
      <p:transition spd="slow" advTm="4890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1BD0BF-F3D9-7E7B-B9FA-6F083B54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6209" y="0"/>
            <a:ext cx="9144000" cy="1847088"/>
          </a:xfrm>
        </p:spPr>
        <p:txBody>
          <a:bodyPr>
            <a:noAutofit/>
          </a:bodyPr>
          <a:lstStyle/>
          <a:p>
            <a:r>
              <a:rPr lang="en-US" sz="4800" dirty="0">
                <a:ea typeface="MS Mincho" panose="02020609040205080304" pitchFamily="49" charset="-128"/>
                <a:cs typeface="Times New Roman" panose="02020603050405020304" pitchFamily="18" charset="0"/>
              </a:rPr>
              <a:t>Volunteers!</a:t>
            </a:r>
            <a:endParaRPr lang="en-US" sz="4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718131-B763-E583-FA7E-D93A8184D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1639711"/>
            <a:ext cx="8686800" cy="400507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i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NEW THIS YEAR: </a:t>
            </a:r>
          </a:p>
          <a:p>
            <a:pPr marL="0" indent="0">
              <a:spcBef>
                <a:spcPts val="0"/>
              </a:spcBef>
              <a:buNone/>
            </a:pPr>
            <a:endParaRPr lang="en-US" i="1" dirty="0"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All Volunteers must be level 2 cleared</a:t>
            </a:r>
          </a:p>
          <a:p>
            <a:pPr marL="0">
              <a:spcBef>
                <a:spcPts val="0"/>
              </a:spcBef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b="1" i="1" u="sng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Please Contact</a:t>
            </a:r>
            <a:r>
              <a:rPr lang="en-US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: </a:t>
            </a: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ea typeface="MS Mincho" panose="02020609040205080304" pitchFamily="49" charset="-128"/>
                <a:cs typeface="Cavolini" panose="03000502040302020204" pitchFamily="66" charset="0"/>
              </a:rPr>
              <a:t>Mrs. Sarah Alvarez</a:t>
            </a: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ea typeface="MS Mincho" panose="02020609040205080304" pitchFamily="49" charset="-128"/>
                <a:cs typeface="Cavolini" panose="03000502040302020204" pitchFamily="66" charset="0"/>
              </a:rPr>
              <a:t>School Coordinator – College and Career Readiness</a:t>
            </a: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ea typeface="MS Mincho" panose="02020609040205080304" pitchFamily="49" charset="-128"/>
                <a:cs typeface="Cavolini" panose="03000502040302020204" pitchFamily="66" charset="0"/>
              </a:rPr>
              <a:t>727-570-3138 ext. 2310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ea typeface="MS Mincho" panose="02020609040205080304" pitchFamily="49" charset="-128"/>
                <a:cs typeface="Cavolini" panose="03000502040302020204" pitchFamily="66" charset="0"/>
                <a:hlinkClick r:id="rId2"/>
              </a:rPr>
              <a:t>Alvarezsa@pcsb.org</a:t>
            </a:r>
            <a:r>
              <a:rPr lang="en-US" dirty="0">
                <a:latin typeface="Arial Black" panose="020B0A04020102020204" pitchFamily="34" charset="0"/>
                <a:ea typeface="MS Mincho" panose="02020609040205080304" pitchFamily="49" charset="-128"/>
                <a:cs typeface="Cavolini" panose="03000502040302020204" pitchFamily="66" charset="0"/>
              </a:rPr>
              <a:t> </a:t>
            </a: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987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A3E16A-38AE-EC9F-9EEE-39562A447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3529" y="344557"/>
            <a:ext cx="4487203" cy="39714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dirty="0">
                <a:latin typeface="Hero"/>
                <a:ea typeface="Hero"/>
                <a:cs typeface="Hero"/>
                <a:sym typeface="Hero"/>
              </a:rPr>
              <a:t>Florida Benchmark for Excellent Student Thinking Standards (B.E.S.T). You may read more information by visiting </a:t>
            </a:r>
            <a:r>
              <a:rPr lang="en-US" sz="4000" u="sng" dirty="0">
                <a:latin typeface="Hero"/>
                <a:ea typeface="Hero"/>
                <a:cs typeface="Hero"/>
                <a:sym typeface="Hero"/>
                <a:hlinkClick r:id="rId2" tooltip="http://www.fldoe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www.fldoe.org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E220E656-3573-2B00-D863-17268BAAC0A2}"/>
              </a:ext>
            </a:extLst>
          </p:cNvPr>
          <p:cNvSpPr/>
          <p:nvPr/>
        </p:nvSpPr>
        <p:spPr>
          <a:xfrm>
            <a:off x="7870450" y="169102"/>
            <a:ext cx="3784111" cy="4097083"/>
          </a:xfrm>
          <a:custGeom>
            <a:avLst/>
            <a:gdLst/>
            <a:ahLst/>
            <a:cxnLst/>
            <a:rect l="l" t="t" r="r" b="b"/>
            <a:pathLst>
              <a:path w="3784111" h="4097083">
                <a:moveTo>
                  <a:pt x="0" y="0"/>
                </a:moveTo>
                <a:lnTo>
                  <a:pt x="3784112" y="0"/>
                </a:lnTo>
                <a:lnTo>
                  <a:pt x="3784112" y="4097084"/>
                </a:lnTo>
                <a:lnTo>
                  <a:pt x="0" y="40970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170D41-1BA7-5274-CEA5-1FFE692C9AFB}"/>
              </a:ext>
            </a:extLst>
          </p:cNvPr>
          <p:cNvSpPr txBox="1"/>
          <p:nvPr/>
        </p:nvSpPr>
        <p:spPr>
          <a:xfrm>
            <a:off x="821635" y="4108174"/>
            <a:ext cx="5976731" cy="146488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3743"/>
              </a:lnSpc>
              <a:spcBef>
                <a:spcPct val="0"/>
              </a:spcBef>
            </a:pPr>
            <a:r>
              <a:rPr lang="en-US" sz="2400" dirty="0">
                <a:solidFill>
                  <a:srgbClr val="C00000"/>
                </a:solidFill>
                <a:latin typeface="Hero"/>
                <a:ea typeface="Hero"/>
                <a:cs typeface="Hero"/>
                <a:sym typeface="Hero"/>
              </a:rPr>
              <a:t>Florida Benchmark for Excellent Student Thinking Standards (B.E.S.T) form the framework of everything taught at school. </a:t>
            </a:r>
          </a:p>
        </p:txBody>
      </p:sp>
    </p:spTree>
    <p:extLst>
      <p:ext uri="{BB962C8B-B14F-4D97-AF65-F5344CB8AC3E}">
        <p14:creationId xmlns:p14="http://schemas.microsoft.com/office/powerpoint/2010/main" val="394402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DD9A9-2D56-ED92-29DE-9BAA90EA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Course Assessments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2FB77-73F0-6DAA-A9B1-44B54CB2C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214113" cy="4092575"/>
          </a:xfrm>
        </p:spPr>
        <p:txBody>
          <a:bodyPr>
            <a:normAutofit/>
          </a:bodyPr>
          <a:lstStyle/>
          <a:p>
            <a:r>
              <a:rPr lang="en-US" sz="4000" dirty="0"/>
              <a:t>FAST ELA PM3 (graduation requirement – grade 10)</a:t>
            </a:r>
          </a:p>
          <a:p>
            <a:r>
              <a:rPr lang="en-US" sz="4000" dirty="0"/>
              <a:t>Algebra (graduation requirement)</a:t>
            </a:r>
          </a:p>
          <a:p>
            <a:r>
              <a:rPr lang="en-US" sz="4000" dirty="0"/>
              <a:t>Geometry</a:t>
            </a:r>
          </a:p>
          <a:p>
            <a:r>
              <a:rPr lang="en-US" sz="4000" dirty="0"/>
              <a:t>Biology</a:t>
            </a:r>
          </a:p>
          <a:p>
            <a:r>
              <a:rPr lang="en-US" sz="4000" dirty="0"/>
              <a:t>US History</a:t>
            </a:r>
          </a:p>
        </p:txBody>
      </p:sp>
    </p:spTree>
    <p:extLst>
      <p:ext uri="{BB962C8B-B14F-4D97-AF65-F5344CB8AC3E}">
        <p14:creationId xmlns:p14="http://schemas.microsoft.com/office/powerpoint/2010/main" val="3420716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4FBA3-DCDB-DF73-4591-64655D95F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412" y="57148"/>
            <a:ext cx="8153400" cy="1325563"/>
          </a:xfrm>
        </p:spPr>
        <p:txBody>
          <a:bodyPr/>
          <a:lstStyle/>
          <a:p>
            <a:r>
              <a:rPr lang="en-US" dirty="0"/>
              <a:t>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83958-6B8F-0AF9-1B54-3BF8BC8B2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382712"/>
            <a:ext cx="5181600" cy="409257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solidFill>
                  <a:srgbClr val="C00000"/>
                </a:solidFill>
                <a:latin typeface="Hero"/>
                <a:ea typeface="Hero"/>
                <a:cs typeface="Hero"/>
                <a:sym typeface="Hero"/>
              </a:rPr>
              <a:t>SCHOOL REPORT CARDS: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•School Grade and Overview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•Population and Enrollment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•Assessments- Academic Achievement, Growth, and Population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•Assessments -English Language Learners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•Graduation and Beyond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•Educator Qualifications and Equity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•Long-Term Goals and Interim Progress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•Accelerated Course Enrollment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•Per-Pupil Expenditures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•National Data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FB9D5-8D83-81BC-40F0-9DC521FF5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382711"/>
            <a:ext cx="5181600" cy="409257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solidFill>
                  <a:srgbClr val="C00000"/>
                </a:solidFill>
                <a:latin typeface="Hero"/>
                <a:ea typeface="Hero"/>
                <a:cs typeface="Hero"/>
                <a:sym typeface="Hero"/>
              </a:rPr>
              <a:t>Available Online at School Report Cards: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•School Grade and Overview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•Population and Enrollment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•Assessments- Academic Achievement, Growth, and Population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•Assessments -English Language Learners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•Graduation and Beyond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•Educator Qualifications and Equity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•Long-Term Goals and Interim Progress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•Accelerated Course Enrollment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•Per-Pupil Expenditures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dirty="0">
                <a:latin typeface="Hero"/>
                <a:ea typeface="Hero"/>
                <a:cs typeface="Hero"/>
                <a:sym typeface="Hero"/>
              </a:rPr>
              <a:t>•National Data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6EBE82-C6EF-FAE8-6C9E-63E90FAEC92E}"/>
              </a:ext>
            </a:extLst>
          </p:cNvPr>
          <p:cNvSpPr txBox="1"/>
          <p:nvPr/>
        </p:nvSpPr>
        <p:spPr>
          <a:xfrm>
            <a:off x="3200400" y="4989443"/>
            <a:ext cx="2895600" cy="92333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dirty="0">
                <a:latin typeface="Hero"/>
                <a:ea typeface="Hero"/>
                <a:cs typeface="Hero"/>
                <a:sym typeface="Hero"/>
              </a:rPr>
              <a:t>Available online at </a:t>
            </a:r>
            <a:r>
              <a:rPr lang="en-US" u="sng" dirty="0">
                <a:latin typeface="Hero"/>
                <a:ea typeface="Hero"/>
                <a:cs typeface="Hero"/>
                <a:sym typeface="Hero"/>
                <a:hlinkClick r:id="rId2" tooltip="https://edudata.fldoe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https://edudata.fldoe.org</a:t>
            </a:r>
            <a:r>
              <a:rPr lang="en-US" dirty="0">
                <a:latin typeface="Hero"/>
                <a:ea typeface="Hero"/>
                <a:cs typeface="Hero"/>
                <a:sym typeface="Hero"/>
              </a:rPr>
              <a:t> OR Front Office </a:t>
            </a:r>
          </a:p>
        </p:txBody>
      </p:sp>
    </p:spTree>
    <p:extLst>
      <p:ext uri="{BB962C8B-B14F-4D97-AF65-F5344CB8AC3E}">
        <p14:creationId xmlns:p14="http://schemas.microsoft.com/office/powerpoint/2010/main" val="1803725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2F0E00C3-4613-415F-BE3A-78FBAD906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495175" cy="6858000"/>
          </a:xfrm>
          <a:custGeom>
            <a:avLst/>
            <a:gdLst>
              <a:gd name="connsiteX0" fmla="*/ 0 w 10495175"/>
              <a:gd name="connsiteY0" fmla="*/ 0 h 6858000"/>
              <a:gd name="connsiteX1" fmla="*/ 5289224 w 10495175"/>
              <a:gd name="connsiteY1" fmla="*/ 0 h 6858000"/>
              <a:gd name="connsiteX2" fmla="*/ 6736007 w 10495175"/>
              <a:gd name="connsiteY2" fmla="*/ 0 h 6858000"/>
              <a:gd name="connsiteX3" fmla="*/ 6998753 w 10495175"/>
              <a:gd name="connsiteY3" fmla="*/ 0 h 6858000"/>
              <a:gd name="connsiteX4" fmla="*/ 7778919 w 10495175"/>
              <a:gd name="connsiteY4" fmla="*/ 0 h 6858000"/>
              <a:gd name="connsiteX5" fmla="*/ 8872152 w 10495175"/>
              <a:gd name="connsiteY5" fmla="*/ 0 h 6858000"/>
              <a:gd name="connsiteX6" fmla="*/ 8894276 w 10495175"/>
              <a:gd name="connsiteY6" fmla="*/ 14997 h 6858000"/>
              <a:gd name="connsiteX7" fmla="*/ 10495175 w 10495175"/>
              <a:gd name="connsiteY7" fmla="*/ 3621656 h 6858000"/>
              <a:gd name="connsiteX8" fmla="*/ 8620825 w 10495175"/>
              <a:gd name="connsiteY8" fmla="*/ 6374814 h 6858000"/>
              <a:gd name="connsiteX9" fmla="*/ 8104177 w 10495175"/>
              <a:gd name="connsiteY9" fmla="*/ 6780599 h 6858000"/>
              <a:gd name="connsiteX10" fmla="*/ 7992421 w 10495175"/>
              <a:gd name="connsiteY10" fmla="*/ 6858000 h 6858000"/>
              <a:gd name="connsiteX11" fmla="*/ 7778919 w 10495175"/>
              <a:gd name="connsiteY11" fmla="*/ 6858000 h 6858000"/>
              <a:gd name="connsiteX12" fmla="*/ 6998753 w 10495175"/>
              <a:gd name="connsiteY12" fmla="*/ 6858000 h 6858000"/>
              <a:gd name="connsiteX13" fmla="*/ 6736007 w 10495175"/>
              <a:gd name="connsiteY13" fmla="*/ 6858000 h 6858000"/>
              <a:gd name="connsiteX14" fmla="*/ 5289224 w 10495175"/>
              <a:gd name="connsiteY14" fmla="*/ 6858000 h 6858000"/>
              <a:gd name="connsiteX15" fmla="*/ 0 w 10495175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495175" h="6858000">
                <a:moveTo>
                  <a:pt x="0" y="0"/>
                </a:moveTo>
                <a:lnTo>
                  <a:pt x="5289224" y="0"/>
                </a:lnTo>
                <a:lnTo>
                  <a:pt x="6736007" y="0"/>
                </a:lnTo>
                <a:lnTo>
                  <a:pt x="6998753" y="0"/>
                </a:lnTo>
                <a:lnTo>
                  <a:pt x="7778919" y="0"/>
                </a:lnTo>
                <a:lnTo>
                  <a:pt x="8872152" y="0"/>
                </a:lnTo>
                <a:lnTo>
                  <a:pt x="8894276" y="14997"/>
                </a:lnTo>
                <a:cubicBezTo>
                  <a:pt x="9921439" y="754641"/>
                  <a:pt x="10495175" y="2093192"/>
                  <a:pt x="10495175" y="3621656"/>
                </a:cubicBezTo>
                <a:cubicBezTo>
                  <a:pt x="10495175" y="4969131"/>
                  <a:pt x="9566450" y="5602839"/>
                  <a:pt x="8620825" y="6374814"/>
                </a:cubicBezTo>
                <a:cubicBezTo>
                  <a:pt x="8448622" y="6515397"/>
                  <a:pt x="8277995" y="6653108"/>
                  <a:pt x="8104177" y="6780599"/>
                </a:cubicBezTo>
                <a:lnTo>
                  <a:pt x="7992421" y="6858000"/>
                </a:lnTo>
                <a:lnTo>
                  <a:pt x="7778919" y="6858000"/>
                </a:lnTo>
                <a:lnTo>
                  <a:pt x="6998753" y="6858000"/>
                </a:lnTo>
                <a:lnTo>
                  <a:pt x="6736007" y="6858000"/>
                </a:lnTo>
                <a:lnTo>
                  <a:pt x="52892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0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15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5964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C07360-24EC-B166-04A6-C99C83275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0" y="0"/>
            <a:ext cx="102741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5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F0E00C3-4613-415F-BE3A-78FBAD906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495175" cy="6858000"/>
          </a:xfrm>
          <a:custGeom>
            <a:avLst/>
            <a:gdLst>
              <a:gd name="connsiteX0" fmla="*/ 0 w 10495175"/>
              <a:gd name="connsiteY0" fmla="*/ 0 h 6858000"/>
              <a:gd name="connsiteX1" fmla="*/ 5289224 w 10495175"/>
              <a:gd name="connsiteY1" fmla="*/ 0 h 6858000"/>
              <a:gd name="connsiteX2" fmla="*/ 6736007 w 10495175"/>
              <a:gd name="connsiteY2" fmla="*/ 0 h 6858000"/>
              <a:gd name="connsiteX3" fmla="*/ 6998753 w 10495175"/>
              <a:gd name="connsiteY3" fmla="*/ 0 h 6858000"/>
              <a:gd name="connsiteX4" fmla="*/ 7778919 w 10495175"/>
              <a:gd name="connsiteY4" fmla="*/ 0 h 6858000"/>
              <a:gd name="connsiteX5" fmla="*/ 8872152 w 10495175"/>
              <a:gd name="connsiteY5" fmla="*/ 0 h 6858000"/>
              <a:gd name="connsiteX6" fmla="*/ 8894276 w 10495175"/>
              <a:gd name="connsiteY6" fmla="*/ 14997 h 6858000"/>
              <a:gd name="connsiteX7" fmla="*/ 10495175 w 10495175"/>
              <a:gd name="connsiteY7" fmla="*/ 3621656 h 6858000"/>
              <a:gd name="connsiteX8" fmla="*/ 8620825 w 10495175"/>
              <a:gd name="connsiteY8" fmla="*/ 6374814 h 6858000"/>
              <a:gd name="connsiteX9" fmla="*/ 8104177 w 10495175"/>
              <a:gd name="connsiteY9" fmla="*/ 6780599 h 6858000"/>
              <a:gd name="connsiteX10" fmla="*/ 7992421 w 10495175"/>
              <a:gd name="connsiteY10" fmla="*/ 6858000 h 6858000"/>
              <a:gd name="connsiteX11" fmla="*/ 7778919 w 10495175"/>
              <a:gd name="connsiteY11" fmla="*/ 6858000 h 6858000"/>
              <a:gd name="connsiteX12" fmla="*/ 6998753 w 10495175"/>
              <a:gd name="connsiteY12" fmla="*/ 6858000 h 6858000"/>
              <a:gd name="connsiteX13" fmla="*/ 6736007 w 10495175"/>
              <a:gd name="connsiteY13" fmla="*/ 6858000 h 6858000"/>
              <a:gd name="connsiteX14" fmla="*/ 5289224 w 10495175"/>
              <a:gd name="connsiteY14" fmla="*/ 6858000 h 6858000"/>
              <a:gd name="connsiteX15" fmla="*/ 0 w 10495175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495175" h="6858000">
                <a:moveTo>
                  <a:pt x="0" y="0"/>
                </a:moveTo>
                <a:lnTo>
                  <a:pt x="5289224" y="0"/>
                </a:lnTo>
                <a:lnTo>
                  <a:pt x="6736007" y="0"/>
                </a:lnTo>
                <a:lnTo>
                  <a:pt x="6998753" y="0"/>
                </a:lnTo>
                <a:lnTo>
                  <a:pt x="7778919" y="0"/>
                </a:lnTo>
                <a:lnTo>
                  <a:pt x="8872152" y="0"/>
                </a:lnTo>
                <a:lnTo>
                  <a:pt x="8894276" y="14997"/>
                </a:lnTo>
                <a:cubicBezTo>
                  <a:pt x="9921439" y="754641"/>
                  <a:pt x="10495175" y="2093192"/>
                  <a:pt x="10495175" y="3621656"/>
                </a:cubicBezTo>
                <a:cubicBezTo>
                  <a:pt x="10495175" y="4969131"/>
                  <a:pt x="9566450" y="5602839"/>
                  <a:pt x="8620825" y="6374814"/>
                </a:cubicBezTo>
                <a:cubicBezTo>
                  <a:pt x="8448622" y="6515397"/>
                  <a:pt x="8277995" y="6653108"/>
                  <a:pt x="8104177" y="6780599"/>
                </a:cubicBezTo>
                <a:lnTo>
                  <a:pt x="7992421" y="6858000"/>
                </a:lnTo>
                <a:lnTo>
                  <a:pt x="7778919" y="6858000"/>
                </a:lnTo>
                <a:lnTo>
                  <a:pt x="6998753" y="6858000"/>
                </a:lnTo>
                <a:lnTo>
                  <a:pt x="6736007" y="6858000"/>
                </a:lnTo>
                <a:lnTo>
                  <a:pt x="52892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0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5964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AD46D-8F71-FA15-7A06-5604735D6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49" y="67857"/>
            <a:ext cx="10172501" cy="67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68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D9E4-8BC1-46DB-87EA-89963D96A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8522" y="159026"/>
            <a:ext cx="13437704" cy="3587628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sz="6000" b="1" cap="all" dirty="0"/>
              <a:t>NEHS TITLE I Survey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CD09C9-C02B-5C07-67F3-66D565FFD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583" y="974800"/>
            <a:ext cx="4908400" cy="4908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39808C-60C0-FF1E-F538-882EBF0B3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99" y="1715758"/>
            <a:ext cx="4061792" cy="406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67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ortheast Template" id="{D193847A-5CB2-984C-8DE8-A42388F19A90}" vid="{EC7B2D56-D2C3-CC43-AD06-DADB0032EE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11488</TotalTime>
  <Words>779</Words>
  <Application>Microsoft Office PowerPoint</Application>
  <PresentationFormat>Widescreen</PresentationFormat>
  <Paragraphs>101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Meiryo</vt:lpstr>
      <vt:lpstr>MS Mincho</vt:lpstr>
      <vt:lpstr>Aptos</vt:lpstr>
      <vt:lpstr>Aptos Display</vt:lpstr>
      <vt:lpstr>Arial</vt:lpstr>
      <vt:lpstr>Arial Black</vt:lpstr>
      <vt:lpstr>Cambria</vt:lpstr>
      <vt:lpstr>Hero</vt:lpstr>
      <vt:lpstr>Nirmala UI Semilight</vt:lpstr>
      <vt:lpstr>Wingdings 2</vt:lpstr>
      <vt:lpstr>Office Theme</vt:lpstr>
      <vt:lpstr>PowerPoint Presentation</vt:lpstr>
      <vt:lpstr>PowerPoint Presentation</vt:lpstr>
      <vt:lpstr> Title I Funding </vt:lpstr>
      <vt:lpstr>     Title I Schoolwide Budget</vt:lpstr>
      <vt:lpstr>Parent’s Right to Know</vt:lpstr>
      <vt:lpstr>Parent’s Right to Know</vt:lpstr>
      <vt:lpstr>Parent Engagement</vt:lpstr>
      <vt:lpstr>  Working Together for Student Success</vt:lpstr>
      <vt:lpstr>Volunteers!</vt:lpstr>
      <vt:lpstr>PowerPoint Presentation</vt:lpstr>
      <vt:lpstr>End of Course Assessments </vt:lpstr>
      <vt:lpstr>Accountability</vt:lpstr>
      <vt:lpstr>PowerPoint Presentation</vt:lpstr>
      <vt:lpstr>PowerPoint Presentation</vt:lpstr>
      <vt:lpstr>NEHS TITLE I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Vasallo Michael</dc:creator>
  <cp:lastModifiedBy>Fajardo Tena</cp:lastModifiedBy>
  <cp:revision>3</cp:revision>
  <dcterms:created xsi:type="dcterms:W3CDTF">2026-07-26T02:19:57Z</dcterms:created>
  <dcterms:modified xsi:type="dcterms:W3CDTF">2026-09-08T17:31:11Z</dcterms:modified>
</cp:coreProperties>
</file>