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316" r:id="rId3"/>
    <p:sldId id="317" r:id="rId4"/>
    <p:sldId id="318" r:id="rId5"/>
    <p:sldId id="333" r:id="rId6"/>
    <p:sldId id="338" r:id="rId7"/>
    <p:sldId id="331" r:id="rId8"/>
    <p:sldId id="332" r:id="rId9"/>
    <p:sldId id="295" r:id="rId10"/>
    <p:sldId id="298" r:id="rId11"/>
    <p:sldId id="301" r:id="rId12"/>
    <p:sldId id="302" r:id="rId13"/>
    <p:sldId id="303" r:id="rId14"/>
    <p:sldId id="304" r:id="rId15"/>
    <p:sldId id="279" r:id="rId16"/>
    <p:sldId id="311" r:id="rId17"/>
    <p:sldId id="309" r:id="rId18"/>
    <p:sldId id="282" r:id="rId19"/>
    <p:sldId id="335" r:id="rId20"/>
    <p:sldId id="337" r:id="rId21"/>
    <p:sldId id="297" r:id="rId22"/>
    <p:sldId id="323" r:id="rId23"/>
    <p:sldId id="296" r:id="rId24"/>
    <p:sldId id="29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3D14D8-E83A-8F47-911F-D1F103999886}" v="72" dt="2026-08-18T17:53:12.9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130"/>
    <p:restoredTop sz="96110"/>
  </p:normalViewPr>
  <p:slideViewPr>
    <p:cSldViewPr snapToGrid="0">
      <p:cViewPr varScale="1">
        <p:scale>
          <a:sx n="103" d="100"/>
          <a:sy n="103" d="100"/>
        </p:scale>
        <p:origin x="11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98FEB-B2A2-9647-9EE9-AFEDD834C4C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C1322-A3E9-4A41-9F77-CB9E74D4B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85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Facilitator Notes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Time: 2 minutes</a:t>
            </a:r>
          </a:p>
          <a:p>
            <a:r>
              <a:rPr 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Welcome everyone.</a:t>
            </a:r>
          </a:p>
          <a:p>
            <a:r>
              <a:rPr 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 we're reviewing our Bridging the Gap Scorecard. This scorecard is more than a collection of numbers. It tells the story of how our students are performing compared to district expectations and where we need to focus our collective efforts.</a:t>
            </a:r>
          </a:p>
          <a:p>
            <a:r>
              <a:rPr 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 staff member plays a role in helping improve these outcomes.</a:t>
            </a:r>
          </a:p>
          <a:p>
            <a:r>
              <a:rPr 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Today's goals are:</a:t>
            </a:r>
          </a:p>
          <a:p>
            <a:r>
              <a:rPr 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Understand the scorecard</a:t>
            </a:r>
          </a:p>
          <a:p>
            <a:r>
              <a:rPr 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Celebrate successes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Identify areas for improvement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Commit to actions that will move our students forward.</a:t>
            </a:r>
          </a:p>
          <a:p>
            <a:endParaRPr lang="en-US" sz="12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383DE-8642-4717-BD0B-B77F5C816B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94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46CB0-B774-8634-D20B-899AB9E11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A8547E-9B8A-87CE-1B59-E2CF2FF1F6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780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7384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523B1-3D00-9D59-ED03-76A8296CA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7F479-60DB-5B59-B530-892468977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421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09A59-90AD-F20D-50D7-A14591B24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FD3E6-00E7-8184-C37B-62AC4E9DB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9901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52DFA-F8F6-939A-59C7-FF0A44BD3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0341E-21A8-943D-5B0D-6EDBEEC792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E50C2-3321-A1DD-FEA7-5030AEB0E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9517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97CC3-FE55-F5D2-4893-2217FC5A2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365125"/>
            <a:ext cx="838358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151677-3ED6-AA44-6ED0-B95EFA134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80E9C-9A1C-90BD-4C1E-F2A40E684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63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840788-2F90-F326-5A8D-F7F0787F7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F08436-3B74-D94F-2DA7-4B69B66838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63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7527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44926-59CA-2B43-E550-493229ED5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3582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53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F242-B807-979E-4C95-02FC7C3CD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00" y="987424"/>
            <a:ext cx="2765425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FA0A0-C8E8-81E6-B607-D55B963CA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4B58E-75FC-C6B2-FDD2-B5FD75DD8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8668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CCDE1-ADA1-EE70-3288-727156FD0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00" y="987424"/>
            <a:ext cx="2765425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0D7126-F762-9284-2878-ED66EDA570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B82A4-432F-CC33-195B-289538E62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0118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E03B4-D07C-CD93-BCEF-84DDB41B6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D15B8A-4440-FDDA-F8E5-61EF2D6DAE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5761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2FDAFE-6421-F61A-D36C-2896717C26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447800"/>
            <a:ext cx="2628900" cy="41290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B1E85C-CF73-7813-DDE6-F55380A1E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86000" y="965199"/>
            <a:ext cx="6286500" cy="46116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915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D807D7-373E-1A27-B6C7-DCAEDBB6A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365125"/>
            <a:ext cx="8153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283C9D-1562-D975-E8C0-AC1B7E81D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7749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006E642-6D11-89A1-4325-7204EBA53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94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74B4F6-6252-8914-5C87-A7F7DAF141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7253" y="224611"/>
            <a:ext cx="7047280" cy="566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298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B1516-6319-FA22-06AC-3C744CBDE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School Grade Increases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22C96-6B67-7064-86CC-E81182F83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/>
              <a:t>ELA Achievement 54% to 58% </a:t>
            </a:r>
            <a:r>
              <a:rPr lang="en-US" sz="4000" b="1">
                <a:solidFill>
                  <a:srgbClr val="00B050"/>
                </a:solidFill>
              </a:rPr>
              <a:t>+4</a:t>
            </a:r>
          </a:p>
          <a:p>
            <a:r>
              <a:rPr lang="en-US" sz="4000"/>
              <a:t>ELA Learning Gains in the L25 59% to 61% </a:t>
            </a:r>
            <a:r>
              <a:rPr lang="en-US" sz="4000" b="1">
                <a:solidFill>
                  <a:srgbClr val="00B050"/>
                </a:solidFill>
              </a:rPr>
              <a:t>+2</a:t>
            </a:r>
          </a:p>
          <a:p>
            <a:r>
              <a:rPr lang="en-US" sz="4000"/>
              <a:t>Math Achievement 40% to 46% </a:t>
            </a:r>
            <a:r>
              <a:rPr lang="en-US" sz="4000" b="1">
                <a:solidFill>
                  <a:srgbClr val="00B050"/>
                </a:solidFill>
              </a:rPr>
              <a:t>+6</a:t>
            </a:r>
          </a:p>
          <a:p>
            <a:r>
              <a:rPr lang="en-US" sz="4000"/>
              <a:t>Math Learning Gains 45% to 49% </a:t>
            </a:r>
            <a:r>
              <a:rPr lang="en-US" sz="4000" b="1">
                <a:solidFill>
                  <a:srgbClr val="00B050"/>
                </a:solidFill>
              </a:rPr>
              <a:t>+4</a:t>
            </a:r>
          </a:p>
          <a:p>
            <a:r>
              <a:rPr lang="en-US" sz="4000"/>
              <a:t>Math Learning Gains in the L25 48% to 53% </a:t>
            </a:r>
            <a:r>
              <a:rPr lang="en-US" sz="4000" b="1">
                <a:solidFill>
                  <a:srgbClr val="00B050"/>
                </a:solidFill>
              </a:rPr>
              <a:t>+5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42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73B48-BD73-2511-55A5-D0BD9413F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715F9-979B-6E40-A8DB-BDF1AEEC6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School Grade Increases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616A0-6404-47E9-C4A2-1302DC66A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/>
              <a:t>Science Achievement 74% to 76% </a:t>
            </a:r>
            <a:r>
              <a:rPr lang="en-US" sz="4000" b="1">
                <a:solidFill>
                  <a:srgbClr val="00B050"/>
                </a:solidFill>
              </a:rPr>
              <a:t>+2</a:t>
            </a:r>
          </a:p>
          <a:p>
            <a:r>
              <a:rPr lang="en-US" sz="4000"/>
              <a:t>Social Studies Achievement 62% to 77% </a:t>
            </a:r>
            <a:r>
              <a:rPr lang="en-US" sz="4000" b="1">
                <a:solidFill>
                  <a:srgbClr val="00B050"/>
                </a:solidFill>
              </a:rPr>
              <a:t>+15</a:t>
            </a:r>
          </a:p>
          <a:p>
            <a:r>
              <a:rPr lang="en-US" sz="4000"/>
              <a:t>Graduation Rate 99% to 100% </a:t>
            </a:r>
            <a:r>
              <a:rPr lang="en-US" sz="4000" b="1">
                <a:solidFill>
                  <a:srgbClr val="00B050"/>
                </a:solidFill>
              </a:rPr>
              <a:t>+1</a:t>
            </a:r>
          </a:p>
          <a:p>
            <a:r>
              <a:rPr lang="en-US" sz="4000"/>
              <a:t>Acceleration 62% to 71% </a:t>
            </a:r>
            <a:r>
              <a:rPr lang="en-US" sz="4000" b="1">
                <a:solidFill>
                  <a:srgbClr val="00B050"/>
                </a:solidFill>
              </a:rPr>
              <a:t>+9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386AA-7EAC-D9D0-0F29-ED4BC2CD8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Outpacing the District &amp; State! (Proficiency)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E5152-664E-A741-1EB9-29153816C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/>
              <a:t>ELA – Havelka, Patterson, Pickett</a:t>
            </a:r>
          </a:p>
          <a:p>
            <a:r>
              <a:rPr lang="en-US" sz="4400"/>
              <a:t>Math – Hemsley</a:t>
            </a:r>
          </a:p>
          <a:p>
            <a:r>
              <a:rPr lang="en-US" sz="4400"/>
              <a:t>Science – Aguilar, Byhanna, Osani</a:t>
            </a:r>
          </a:p>
          <a:p>
            <a:r>
              <a:rPr lang="en-US" sz="4400"/>
              <a:t>Social Studies – Daniel, Calcutt</a:t>
            </a:r>
          </a:p>
        </p:txBody>
      </p:sp>
    </p:spTree>
    <p:extLst>
      <p:ext uri="{BB962C8B-B14F-4D97-AF65-F5344CB8AC3E}">
        <p14:creationId xmlns:p14="http://schemas.microsoft.com/office/powerpoint/2010/main" val="360425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7AE76-33B7-3271-9522-7B892BB24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BDBA6-5CA7-9353-A05A-1AE7AE462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Outpacing the District!</a:t>
            </a:r>
            <a:br>
              <a:rPr lang="en-US"/>
            </a:br>
            <a:r>
              <a:rPr lang="en-US"/>
              <a:t>(Learning Gains)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05868-6D58-A958-BA5B-A79EE578F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400"/>
          </a:p>
          <a:p>
            <a:r>
              <a:rPr lang="en-US" sz="4400"/>
              <a:t>ELA – Hamp, Havelka, Pickett</a:t>
            </a:r>
          </a:p>
          <a:p>
            <a:endParaRPr lang="en-US" sz="4400"/>
          </a:p>
          <a:p>
            <a:r>
              <a:rPr lang="en-US" sz="4400"/>
              <a:t>Math – Trewin, Zack</a:t>
            </a:r>
          </a:p>
        </p:txBody>
      </p:sp>
    </p:spTree>
    <p:extLst>
      <p:ext uri="{BB962C8B-B14F-4D97-AF65-F5344CB8AC3E}">
        <p14:creationId xmlns:p14="http://schemas.microsoft.com/office/powerpoint/2010/main" val="168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A7DDC-5316-C7BA-7EFA-EED40AF80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Areas to celebrate!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3A273-3071-1E73-7387-F9F855476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ACCESS students were 100% proficient!</a:t>
            </a:r>
          </a:p>
          <a:p>
            <a:r>
              <a:rPr lang="en-US" dirty="0"/>
              <a:t>Industry Certification:</a:t>
            </a:r>
          </a:p>
          <a:p>
            <a:pPr lvl="1"/>
            <a:r>
              <a:rPr lang="en-US" dirty="0"/>
              <a:t>Increased number of passers from 534 to 566</a:t>
            </a:r>
          </a:p>
          <a:p>
            <a:pPr lvl="1"/>
            <a:r>
              <a:rPr lang="en-US" dirty="0"/>
              <a:t>Increased Pass Rate from 55% to 71%</a:t>
            </a:r>
          </a:p>
          <a:p>
            <a:pPr lvl="1"/>
            <a:r>
              <a:rPr lang="en-US" dirty="0"/>
              <a:t>Led by DIT (96%) and Marketing Essentials (96%) – Eggiman, </a:t>
            </a:r>
            <a:r>
              <a:rPr lang="en-US" dirty="0" err="1"/>
              <a:t>Ngjelina</a:t>
            </a:r>
            <a:r>
              <a:rPr lang="en-US" dirty="0"/>
              <a:t>, Taylor</a:t>
            </a:r>
          </a:p>
          <a:p>
            <a:r>
              <a:rPr lang="en-US" dirty="0"/>
              <a:t>Advanced Placement Highlights:</a:t>
            </a:r>
          </a:p>
          <a:p>
            <a:pPr lvl="1"/>
            <a:r>
              <a:rPr lang="en-US" dirty="0"/>
              <a:t>AP Precalculus (Taylor) 61%</a:t>
            </a:r>
          </a:p>
          <a:p>
            <a:pPr lvl="1"/>
            <a:r>
              <a:rPr lang="en-US" dirty="0"/>
              <a:t>AP Research (Havelka) </a:t>
            </a:r>
            <a:r>
              <a:rPr lang="en-US"/>
              <a:t>59%                                                       </a:t>
            </a:r>
            <a:endParaRPr lang="en-US" dirty="0"/>
          </a:p>
          <a:p>
            <a:pPr lvl="1"/>
            <a:r>
              <a:rPr lang="en-US" dirty="0"/>
              <a:t>AP Seminar (Pickett &amp; Holder) 50%</a:t>
            </a:r>
          </a:p>
        </p:txBody>
      </p:sp>
    </p:spTree>
    <p:extLst>
      <p:ext uri="{BB962C8B-B14F-4D97-AF65-F5344CB8AC3E}">
        <p14:creationId xmlns:p14="http://schemas.microsoft.com/office/powerpoint/2010/main" val="155439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A997C-22C8-68CC-042E-16ED36D3B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8E870-3C83-2719-D211-602B562A1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Stadium</a:t>
            </a:r>
          </a:p>
          <a:p>
            <a:r>
              <a:rPr lang="en-US" sz="5400" dirty="0"/>
              <a:t>Laptop transition</a:t>
            </a:r>
          </a:p>
          <a:p>
            <a:r>
              <a:rPr lang="en-US" sz="5400" dirty="0"/>
              <a:t>Tardy policy</a:t>
            </a:r>
          </a:p>
        </p:txBody>
      </p:sp>
    </p:spTree>
    <p:extLst>
      <p:ext uri="{BB962C8B-B14F-4D97-AF65-F5344CB8AC3E}">
        <p14:creationId xmlns:p14="http://schemas.microsoft.com/office/powerpoint/2010/main" val="385111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F371A5-B2C0-CB04-2F6B-7C6177F1E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/>
              <a:t>Viking Voices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890B096-B93A-3F6E-9C11-7F1E822F04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r="-3" b="247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9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B57E54-E570-D019-93C2-9DC5F082F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57715" y="2990818"/>
            <a:ext cx="4195673" cy="291387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fontAlgn="base"/>
            <a:r>
              <a:rPr lang="en-US">
                <a:solidFill>
                  <a:schemeClr val="tx1">
                    <a:alpha val="80000"/>
                  </a:schemeClr>
                </a:solidFill>
              </a:rPr>
              <a:t>Keeping you in the loop of all of the news, events, celebrations, and information for Northeast High School !</a:t>
            </a:r>
          </a:p>
          <a:p>
            <a:r>
              <a:rPr lang="en-US">
                <a:solidFill>
                  <a:schemeClr val="tx1">
                    <a:alpha val="80000"/>
                  </a:schemeClr>
                </a:solidFill>
              </a:rPr>
              <a:t>Subscribe on Spotify!</a:t>
            </a:r>
          </a:p>
          <a:p>
            <a:r>
              <a:rPr lang="en-US">
                <a:solidFill>
                  <a:schemeClr val="tx1">
                    <a:alpha val="80000"/>
                  </a:schemeClr>
                </a:solidFill>
              </a:rPr>
              <a:t>Thank you Ms. Fajardo!</a:t>
            </a:r>
          </a:p>
        </p:txBody>
      </p:sp>
      <p:sp>
        <p:nvSpPr>
          <p:cNvPr id="23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5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16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2C1AFCA9-7EF2-2A55-D6AF-66C3624170CC}"/>
              </a:ext>
            </a:extLst>
          </p:cNvPr>
          <p:cNvSpPr/>
          <p:nvPr/>
        </p:nvSpPr>
        <p:spPr>
          <a:xfrm>
            <a:off x="660400" y="431800"/>
            <a:ext cx="640080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kern="0" spc="20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2026-27 PRE-SCHOOL TRAINING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80D28E79-7032-4BB0-A2B7-B973694EB8D6}"/>
              </a:ext>
            </a:extLst>
          </p:cNvPr>
          <p:cNvSpPr/>
          <p:nvPr/>
        </p:nvSpPr>
        <p:spPr>
          <a:xfrm flipV="1">
            <a:off x="660400" y="934033"/>
            <a:ext cx="6400800" cy="15775"/>
          </a:xfrm>
          <a:prstGeom prst="line">
            <a:avLst/>
          </a:prstGeom>
          <a:noFill/>
          <a:ln w="1905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32CC810C-DE51-4265-52A7-E283AA0328E8}"/>
              </a:ext>
            </a:extLst>
          </p:cNvPr>
          <p:cNvSpPr/>
          <p:nvPr/>
        </p:nvSpPr>
        <p:spPr>
          <a:xfrm>
            <a:off x="1651000" y="1418371"/>
            <a:ext cx="8890000" cy="1158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6400" b="1">
                <a:solidFill>
                  <a:schemeClr val="bg1"/>
                </a:solidFill>
              </a:rPr>
              <a:t>Bridging the Gap</a:t>
            </a:r>
            <a:endParaRPr lang="en-US" sz="6400">
              <a:solidFill>
                <a:schemeClr val="bg1"/>
              </a:solidFill>
            </a:endParaRPr>
          </a:p>
          <a:p>
            <a:pPr algn="ctr"/>
            <a:r>
              <a:rPr lang="en-US" sz="6400" b="1">
                <a:solidFill>
                  <a:schemeClr val="bg1"/>
                </a:solidFill>
              </a:rPr>
              <a:t>School Scorecard Review</a:t>
            </a:r>
            <a:endParaRPr lang="en-US" sz="6400">
              <a:solidFill>
                <a:schemeClr val="bg1"/>
              </a:solidFill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772BEA2E-FBBB-E52D-14C9-7738604E992E}"/>
              </a:ext>
            </a:extLst>
          </p:cNvPr>
          <p:cNvSpPr/>
          <p:nvPr/>
        </p:nvSpPr>
        <p:spPr>
          <a:xfrm>
            <a:off x="944880" y="4386433"/>
            <a:ext cx="10302240" cy="81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3200">
                <a:solidFill>
                  <a:schemeClr val="bg1"/>
                </a:solidFill>
              </a:rPr>
              <a:t>Working Together to Improve Outcomes for Every Student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D66A31-471A-0628-6B83-F9DBDACAA017}"/>
              </a:ext>
            </a:extLst>
          </p:cNvPr>
          <p:cNvSpPr txBox="1"/>
          <p:nvPr/>
        </p:nvSpPr>
        <p:spPr>
          <a:xfrm>
            <a:off x="3048000" y="5199394"/>
            <a:ext cx="6096000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133" i="1">
                <a:solidFill>
                  <a:schemeClr val="bg1"/>
                </a:solidFill>
              </a:rPr>
              <a:t>Northeast High School</a:t>
            </a:r>
            <a:endParaRPr lang="en-US" sz="2133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BB4E9D-3450-730E-C810-D46C6EC05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80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C72371-DA45-924A-9400-D02889869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38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E616C-2F46-D228-BCE3-8D7375CEB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BC7752-DFF5-D781-4097-4F947AA70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94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3A81C-DF48-73BF-7152-86DE31371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BTG Areas of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46BCA-05E7-22A4-2624-690D08E90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71500" indent="-571500"/>
            <a:r>
              <a:rPr lang="en-US"/>
              <a:t>Priority 1: ELA Achievement Gap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/>
              <a:t>Current Status: 13.9% Gap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/>
              <a:t>Action Steps: Increased Rigor, Data Drive Instruction, &amp; WICOR</a:t>
            </a:r>
          </a:p>
          <a:p>
            <a:pPr lvl="1"/>
            <a:endParaRPr lang="en-US" sz="2800"/>
          </a:p>
          <a:p>
            <a:pPr marL="571500" indent="-571500"/>
            <a:r>
              <a:rPr lang="en-US"/>
              <a:t>Priority 2: Social Studies Achievement Gap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/>
              <a:t>Current Status: 14.4%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/>
              <a:t>Action Steps: Increased Rigor, Data Drive Instruction, &amp; WICOR</a:t>
            </a:r>
          </a:p>
          <a:p>
            <a:pPr lvl="1"/>
            <a:endParaRPr lang="en-US" sz="2800"/>
          </a:p>
          <a:p>
            <a:pPr marL="571500" indent="-571500"/>
            <a:r>
              <a:rPr lang="en-US"/>
              <a:t>Priority 3: Discipline Disparity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/>
              <a:t>Current Status: Black students are twice as likely to be referred</a:t>
            </a:r>
          </a:p>
          <a:p>
            <a:pPr marL="1028700" lvl="1" indent="-571500">
              <a:buFont typeface="Courier New" panose="02070309020205020404" pitchFamily="49" charset="0"/>
              <a:buChar char="o"/>
            </a:pPr>
            <a:r>
              <a:rPr lang="en-US" sz="2800"/>
              <a:t>Action Steps: MTSS Supporting Social/Emotional needs of all learners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41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E15E3-DA79-D173-4F08-D1E4734AF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F71FB5-2D0D-20BD-C1E6-E7925114E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362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D2CF43-40E1-BFDD-14C8-53736AC69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Kara Lawson</a:t>
            </a:r>
          </a:p>
        </p:txBody>
      </p:sp>
      <p:pic>
        <p:nvPicPr>
          <p:cNvPr id="7" name="Content Placeholder 6" descr="Kara Lawson (@KaraLawsonBarling) • Facebook">
            <a:extLst>
              <a:ext uri="{FF2B5EF4-FFF2-40B4-BE49-F238E27FC236}">
                <a16:creationId xmlns:a16="http://schemas.microsoft.com/office/drawing/2014/main" id="{EEC3A940-F694-A091-933A-E64B5644B29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70050" y="2112962"/>
            <a:ext cx="3517900" cy="35179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2553F7-FC47-FC70-9D14-7189953B5C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4000"/>
              <a:t>Duke Women’s Basketball Head Coach </a:t>
            </a:r>
          </a:p>
          <a:p>
            <a:r>
              <a:rPr lang="en-US" sz="4000"/>
              <a:t>Gold medalist</a:t>
            </a:r>
          </a:p>
          <a:p>
            <a:r>
              <a:rPr lang="en-US" sz="4000"/>
              <a:t>Elite Eight the past 2 years</a:t>
            </a:r>
          </a:p>
        </p:txBody>
      </p:sp>
    </p:spTree>
    <p:extLst>
      <p:ext uri="{BB962C8B-B14F-4D97-AF65-F5344CB8AC3E}">
        <p14:creationId xmlns:p14="http://schemas.microsoft.com/office/powerpoint/2010/main" val="2419830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85F87-2A3D-53D5-1310-F34D4B074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6AAD33-75B1-D16D-4642-2E71F706C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27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725B8-27D3-DDC8-1CCD-0A33F93A9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8501FF-BE8B-9F5C-065D-DC5F6A8D1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7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EFDF8F-E19A-E096-0932-FA22CB5DF0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565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829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59FB-7123-CB15-42CB-A4A67292B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Northeast High School Dreams Big!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9257C-4BA0-4961-7855-E149FB738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/>
              <a:t>We are an A school because YOU dreamed big!</a:t>
            </a:r>
          </a:p>
          <a:p>
            <a:r>
              <a:rPr lang="en-US" sz="4000"/>
              <a:t>You also put in the work!</a:t>
            </a:r>
          </a:p>
          <a:p>
            <a:r>
              <a:rPr lang="en-US" sz="4000"/>
              <a:t>YOU ROWED!</a:t>
            </a:r>
          </a:p>
          <a:p>
            <a:r>
              <a:rPr lang="en-US" sz="4000"/>
              <a:t>You continue to Dream Big – taking Acceleration to 86%, which will count toward this year’s school grade!</a:t>
            </a:r>
          </a:p>
        </p:txBody>
      </p:sp>
    </p:spTree>
    <p:extLst>
      <p:ext uri="{BB962C8B-B14F-4D97-AF65-F5344CB8AC3E}">
        <p14:creationId xmlns:p14="http://schemas.microsoft.com/office/powerpoint/2010/main" val="168968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1AD46D-8F71-FA15-7A06-5604735D6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921" y="0"/>
            <a:ext cx="102741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68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152FED7-8C4A-4B80-AC20-F7706A48200D_9FFBFB06-9F26-45CB-AA3E-A601891C5025.mp4">
            <a:hlinkClick r:id="" action="ppaction://media"/>
            <a:extLst>
              <a:ext uri="{FF2B5EF4-FFF2-40B4-BE49-F238E27FC236}">
                <a16:creationId xmlns:a16="http://schemas.microsoft.com/office/drawing/2014/main" id="{6A59161D-289A-E810-B32E-C1767DE1D6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7188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7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C07360-24EC-B166-04A6-C99C83275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919" y="0"/>
            <a:ext cx="102741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65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1AFAB0-9BBC-C3FA-8CFA-8A04F84561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74" r="2" b="14095"/>
          <a:stretch>
            <a:fillRect/>
          </a:stretch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52644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ortheast Template" id="{D193847A-5CB2-984C-8DE8-A42388F19A90}" vid="{EC7B2D56-D2C3-CC43-AD06-DADB0032EE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11108</TotalTime>
  <Words>520</Words>
  <Application>Microsoft Office PowerPoint</Application>
  <PresentationFormat>Widescreen</PresentationFormat>
  <Paragraphs>76</Paragraphs>
  <Slides>24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Courier New</vt:lpstr>
      <vt:lpstr>Office Theme</vt:lpstr>
      <vt:lpstr>PowerPoint Presentation</vt:lpstr>
      <vt:lpstr>PowerPoint Presentation</vt:lpstr>
      <vt:lpstr>School Grade Increases</vt:lpstr>
      <vt:lpstr>School Grade Increases</vt:lpstr>
      <vt:lpstr>Outpacing the District &amp; State! (Proficiency)</vt:lpstr>
      <vt:lpstr>Outpacing the District! (Learning Gains)</vt:lpstr>
      <vt:lpstr>Areas to celebrate!</vt:lpstr>
      <vt:lpstr>Updates</vt:lpstr>
      <vt:lpstr>Viking Voices</vt:lpstr>
      <vt:lpstr>PowerPoint Presentation</vt:lpstr>
      <vt:lpstr>PowerPoint Presentation</vt:lpstr>
      <vt:lpstr>PowerPoint Presentation</vt:lpstr>
      <vt:lpstr>PowerPoint Presentation</vt:lpstr>
      <vt:lpstr>Our BTG Areas of Focus</vt:lpstr>
      <vt:lpstr>PowerPoint Presentation</vt:lpstr>
      <vt:lpstr>Kara Lawson</vt:lpstr>
      <vt:lpstr>PowerPoint Presentation</vt:lpstr>
      <vt:lpstr>PowerPoint Presentation</vt:lpstr>
      <vt:lpstr>PowerPoint Presentation</vt:lpstr>
      <vt:lpstr>Northeast High School Dreams Big!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Vasallo Michael</dc:creator>
  <cp:lastModifiedBy>Fajardo Tena</cp:lastModifiedBy>
  <cp:revision>3</cp:revision>
  <dcterms:created xsi:type="dcterms:W3CDTF">2026-07-26T02:19:57Z</dcterms:created>
  <dcterms:modified xsi:type="dcterms:W3CDTF">2026-09-08T17:18:49Z</dcterms:modified>
</cp:coreProperties>
</file>