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1"/>
  </p:sldMasterIdLst>
  <p:notesMasterIdLst>
    <p:notesMasterId r:id="rId10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24" roundtripDataSignature="AMtx7mgrKSKl79c/9NQPnXmjetmbcwWNb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6510"/>
    <a:srgbClr val="000000"/>
    <a:srgbClr val="A66500"/>
    <a:srgbClr val="E9EF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CF72A62-0F7B-4D44-B33B-B75EE1B8D877}">
  <a:tblStyle styleId="{4CF72A62-0F7B-4D44-B33B-B75EE1B8D877}"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b="off" i="off"/>
      <a:tcStyle>
        <a:tcBdr/>
        <a:fill>
          <a:solidFill>
            <a:srgbClr val="D0DEEF"/>
          </a:solidFill>
        </a:fill>
      </a:tcStyle>
    </a:band1H>
    <a:band2H>
      <a:tcTxStyle b="off" i="off"/>
      <a:tcStyle>
        <a:tcBdr/>
      </a:tcStyle>
    </a:band2H>
    <a:band1V>
      <a:tcTxStyle b="off" i="off"/>
      <a:tcStyle>
        <a:tcBdr/>
        <a:fill>
          <a:solidFill>
            <a:srgbClr val="D0DEEF"/>
          </a:solidFill>
        </a:fill>
      </a:tcStyle>
    </a:band1V>
    <a:band2V>
      <a:tcTxStyle b="off" i="off"/>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B391541C-E563-4D72-BE6E-7E04344E9616}"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B3DC716E-69A7-448F-A24F-711829C49657}" styleName="Table_2">
    <a:wholeTbl>
      <a:tcTxStyle b="off" i="off">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E9EFF7"/>
          </a:solidFill>
        </a:fill>
      </a:tcStyle>
    </a:wholeTbl>
    <a:band1H>
      <a:tcTxStyle b="off" i="off"/>
      <a:tcStyle>
        <a:tcBdr/>
        <a:fill>
          <a:solidFill>
            <a:srgbClr val="D0DEEF"/>
          </a:solidFill>
        </a:fill>
      </a:tcStyle>
    </a:band1H>
    <a:band2H>
      <a:tcTxStyle b="off" i="off"/>
      <a:tcStyle>
        <a:tcBdr/>
      </a:tcStyle>
    </a:band2H>
    <a:band1V>
      <a:tcTxStyle b="off" i="off"/>
      <a:tcStyle>
        <a:tcBdr/>
        <a:fill>
          <a:solidFill>
            <a:srgbClr val="D0DEEF"/>
          </a:solidFill>
        </a:fill>
      </a:tcStyle>
    </a:band1V>
    <a:band2V>
      <a:tcTxStyle b="off" i="off"/>
      <a:tcStyle>
        <a:tcBdr/>
      </a:tcStyle>
    </a:band2V>
    <a:lastCol>
      <a:tcTxStyle b="on" i="off"/>
      <a:tcStyle>
        <a:tcBdr/>
      </a:tcStyle>
    </a:lastCol>
    <a:firstCol>
      <a:tcTxStyle b="on" i="off"/>
      <a:tcStyle>
        <a:tcBdr/>
      </a:tcStyle>
    </a:firstCol>
    <a:lastRow>
      <a:tcTxStyle b="on" i="off"/>
      <a:tcStyle>
        <a:tcBdr>
          <a:top>
            <a:ln w="50800" cap="flat" cmpd="sng">
              <a:solidFill>
                <a:schemeClr val="dk1"/>
              </a:solidFill>
              <a:prstDash val="solid"/>
              <a:round/>
              <a:headEnd type="none" w="sm" len="sm"/>
              <a:tailEnd type="none" w="sm" len="sm"/>
            </a:ln>
          </a:top>
        </a:tcBdr>
        <a:fill>
          <a:solidFill>
            <a:srgbClr val="E9EFF7"/>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fill>
          <a:solidFill>
            <a:schemeClr val="accent2"/>
          </a:solidFill>
        </a:fill>
      </a:tcStyle>
    </a:firstRow>
    <a:neCell>
      <a:tcTxStyle b="off" i="off"/>
      <a:tcStyle>
        <a:tcBdr/>
      </a:tcStyle>
    </a:neCell>
    <a:nwCell>
      <a:tcTxStyle b="off" i="off"/>
      <a:tcStyle>
        <a:tcBdr/>
      </a:tcStyle>
    </a:nwCell>
  </a:tblStyle>
  <a:tblStyle styleId="{50EB5384-A3DA-4F19-BB5B-FEEE42DE5E8B}" styleName="Table_3">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DA9ED00B-54D4-4122-BC28-4826B08321EF}" styleName="Table_4">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3" d="100"/>
          <a:sy n="133" d="100"/>
        </p:scale>
        <p:origin x="906"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28"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24" Type="http://customschemas.google.com/relationships/presentationmetadata" Target="meta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2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5"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2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6" name="Google Shape;1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3fb01357e6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3fb01357e66_0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0" name="Google Shape;20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37aca7b9956_0_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7" name="Google Shape;237;g37aca7b9956_0_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3" name="Google Shape;24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3fb15589c49_0_139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248" name="Google Shape;248;g3fb15589c49_0_13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255" name="Google Shape;25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600"/>
              </a:spcBef>
              <a:spcAft>
                <a:spcPts val="0"/>
              </a:spcAft>
              <a:buSzPts val="1400"/>
              <a:buNone/>
            </a:pPr>
            <a:endParaRPr sz="1400">
              <a:latin typeface="Roboto"/>
              <a:ea typeface="Roboto"/>
              <a:cs typeface="Roboto"/>
              <a:sym typeface="Roboto"/>
            </a:endParaRPr>
          </a:p>
        </p:txBody>
      </p:sp>
      <p:sp>
        <p:nvSpPr>
          <p:cNvPr id="264" name="Google Shape;264;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2" name="Google Shape;27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fb15589c49_0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3fb15589c49_0_7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3fb15589c49_0_3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3fb15589c49_0_34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37aca7b9956_0_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7" name="Google Shape;317;g37aca7b9956_0_3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8" name="Google Shape;318;g37aca7b9956_0_3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g37aca7b9956_0_4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4" name="Google Shape;324;g37aca7b9956_0_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37aca7b9956_0_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0" name="Google Shape;330;g37aca7b9956_0_3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1" name="Google Shape;331;g37aca7b9956_0_3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37aca7b9956_0_5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7" name="Google Shape;337;g37aca7b9956_0_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g37aca7b9956_0_5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3" name="Google Shape;343;g37aca7b9956_0_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37aca7b9956_0_6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 </a:t>
            </a:r>
            <a:endParaRPr/>
          </a:p>
        </p:txBody>
      </p:sp>
      <p:sp>
        <p:nvSpPr>
          <p:cNvPr id="354" name="Google Shape;354;g37aca7b9956_0_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3" name="Google Shape;363;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3" name="Google Shape;37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9" name="Google Shape;379;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7" name="Google Shape;397;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8" name="Google Shape;398;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1" name="Google Shape;421;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8" name="Google Shape;428;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36" name="Google Shape;43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44" name="Google Shape;44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51" name="Google Shape;451;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57" name="Google Shape;457;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1" name="Google Shape;471;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8" name="Google Shape;478;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5" name="Google Shape;485;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1" name="Google Shape;491;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g3f6eca87e4f_0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7" name="Google Shape;497;g3f6eca87e4f_0_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8" name="Google Shape;498;g3f6eca87e4f_0_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4" name="Google Shape;504;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
        <p:cNvGrpSpPr/>
        <p:nvPr/>
      </p:nvGrpSpPr>
      <p:grpSpPr>
        <a:xfrm>
          <a:off x="0" y="0"/>
          <a:ext cx="0" cy="0"/>
          <a:chOff x="0" y="0"/>
          <a:chExt cx="0" cy="0"/>
        </a:xfrm>
      </p:grpSpPr>
      <p:sp>
        <p:nvSpPr>
          <p:cNvPr id="509" name="Google Shape;509;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0" name="Google Shape;510;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Google Shape;519;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0" name="Google Shape;520;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8" name="Google Shape;528;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42" name="Google Shape;542;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
        <p:cNvGrpSpPr/>
        <p:nvPr/>
      </p:nvGrpSpPr>
      <p:grpSpPr>
        <a:xfrm>
          <a:off x="0" y="0"/>
          <a:ext cx="0" cy="0"/>
          <a:chOff x="0" y="0"/>
          <a:chExt cx="0" cy="0"/>
        </a:xfrm>
      </p:grpSpPr>
      <p:sp>
        <p:nvSpPr>
          <p:cNvPr id="550" name="Google Shape;550;g372e40c3b8b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1" name="Google Shape;551;g372e40c3b8b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52" name="Google Shape;552;g372e40c3b8b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g37aca7b9956_0_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59" name="Google Shape;559;g37aca7b9956_0_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g3fb15589c49_0_4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65" name="Google Shape;565;g3fb15589c49_0_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2"/>
        <p:cNvGrpSpPr/>
        <p:nvPr/>
      </p:nvGrpSpPr>
      <p:grpSpPr>
        <a:xfrm>
          <a:off x="0" y="0"/>
          <a:ext cx="0" cy="0"/>
          <a:chOff x="0" y="0"/>
          <a:chExt cx="0" cy="0"/>
        </a:xfrm>
      </p:grpSpPr>
      <p:sp>
        <p:nvSpPr>
          <p:cNvPr id="573" name="Google Shape;573;g37aca7b9956_0_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74" name="Google Shape;574;g37aca7b9956_0_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g3fb01357e66_0_3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1" name="Google Shape;581;g3fb01357e66_0_3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
        <p:cNvGrpSpPr/>
        <p:nvPr/>
      </p:nvGrpSpPr>
      <p:grpSpPr>
        <a:xfrm>
          <a:off x="0" y="0"/>
          <a:ext cx="0" cy="0"/>
          <a:chOff x="0" y="0"/>
          <a:chExt cx="0" cy="0"/>
        </a:xfrm>
      </p:grpSpPr>
      <p:sp>
        <p:nvSpPr>
          <p:cNvPr id="588" name="Google Shape;588;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9" name="Google Shape;589;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98" name="Google Shape;598;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3"/>
        <p:cNvGrpSpPr/>
        <p:nvPr/>
      </p:nvGrpSpPr>
      <p:grpSpPr>
        <a:xfrm>
          <a:off x="0" y="0"/>
          <a:ext cx="0" cy="0"/>
          <a:chOff x="0" y="0"/>
          <a:chExt cx="0" cy="0"/>
        </a:xfrm>
      </p:grpSpPr>
      <p:sp>
        <p:nvSpPr>
          <p:cNvPr id="604" name="Google Shape;604;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05" name="Google Shape;605;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3"/>
        <p:cNvGrpSpPr/>
        <p:nvPr/>
      </p:nvGrpSpPr>
      <p:grpSpPr>
        <a:xfrm>
          <a:off x="0" y="0"/>
          <a:ext cx="0" cy="0"/>
          <a:chOff x="0" y="0"/>
          <a:chExt cx="0" cy="0"/>
        </a:xfrm>
      </p:grpSpPr>
      <p:sp>
        <p:nvSpPr>
          <p:cNvPr id="614" name="Google Shape;614;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5" name="Google Shape;615;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9"/>
        <p:cNvGrpSpPr/>
        <p:nvPr/>
      </p:nvGrpSpPr>
      <p:grpSpPr>
        <a:xfrm>
          <a:off x="0" y="0"/>
          <a:ext cx="0" cy="0"/>
          <a:chOff x="0" y="0"/>
          <a:chExt cx="0" cy="0"/>
        </a:xfrm>
      </p:grpSpPr>
      <p:sp>
        <p:nvSpPr>
          <p:cNvPr id="620" name="Google Shape;620;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1" name="Google Shape;621;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2" name="Google Shape;622;p4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2"/>
        <p:cNvGrpSpPr/>
        <p:nvPr/>
      </p:nvGrpSpPr>
      <p:grpSpPr>
        <a:xfrm>
          <a:off x="0" y="0"/>
          <a:ext cx="0" cy="0"/>
          <a:chOff x="0" y="0"/>
          <a:chExt cx="0" cy="0"/>
        </a:xfrm>
      </p:grpSpPr>
      <p:sp>
        <p:nvSpPr>
          <p:cNvPr id="633" name="Google Shape;633;p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34" name="Google Shape;634;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8"/>
        <p:cNvGrpSpPr/>
        <p:nvPr/>
      </p:nvGrpSpPr>
      <p:grpSpPr>
        <a:xfrm>
          <a:off x="0" y="0"/>
          <a:ext cx="0" cy="0"/>
          <a:chOff x="0" y="0"/>
          <a:chExt cx="0" cy="0"/>
        </a:xfrm>
      </p:grpSpPr>
      <p:sp>
        <p:nvSpPr>
          <p:cNvPr id="639" name="Google Shape;639;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40" name="Google Shape;640;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4"/>
        <p:cNvGrpSpPr/>
        <p:nvPr/>
      </p:nvGrpSpPr>
      <p:grpSpPr>
        <a:xfrm>
          <a:off x="0" y="0"/>
          <a:ext cx="0" cy="0"/>
          <a:chOff x="0" y="0"/>
          <a:chExt cx="0" cy="0"/>
        </a:xfrm>
      </p:grpSpPr>
      <p:sp>
        <p:nvSpPr>
          <p:cNvPr id="645" name="Google Shape;645;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46" name="Google Shape;646;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4"/>
        <p:cNvGrpSpPr/>
        <p:nvPr/>
      </p:nvGrpSpPr>
      <p:grpSpPr>
        <a:xfrm>
          <a:off x="0" y="0"/>
          <a:ext cx="0" cy="0"/>
          <a:chOff x="0" y="0"/>
          <a:chExt cx="0" cy="0"/>
        </a:xfrm>
      </p:grpSpPr>
      <p:sp>
        <p:nvSpPr>
          <p:cNvPr id="655" name="Google Shape;655;p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56" name="Google Shape;656;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1"/>
        <p:cNvGrpSpPr/>
        <p:nvPr/>
      </p:nvGrpSpPr>
      <p:grpSpPr>
        <a:xfrm>
          <a:off x="0" y="0"/>
          <a:ext cx="0" cy="0"/>
          <a:chOff x="0" y="0"/>
          <a:chExt cx="0" cy="0"/>
        </a:xfrm>
      </p:grpSpPr>
      <p:sp>
        <p:nvSpPr>
          <p:cNvPr id="662" name="Google Shape;662;p5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63" name="Google Shape;663;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8"/>
        <p:cNvGrpSpPr/>
        <p:nvPr/>
      </p:nvGrpSpPr>
      <p:grpSpPr>
        <a:xfrm>
          <a:off x="0" y="0"/>
          <a:ext cx="0" cy="0"/>
          <a:chOff x="0" y="0"/>
          <a:chExt cx="0" cy="0"/>
        </a:xfrm>
      </p:grpSpPr>
      <p:sp>
        <p:nvSpPr>
          <p:cNvPr id="669" name="Google Shape;669;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70" name="Google Shape;670;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6"/>
        <p:cNvGrpSpPr/>
        <p:nvPr/>
      </p:nvGrpSpPr>
      <p:grpSpPr>
        <a:xfrm>
          <a:off x="0" y="0"/>
          <a:ext cx="0" cy="0"/>
          <a:chOff x="0" y="0"/>
          <a:chExt cx="0" cy="0"/>
        </a:xfrm>
      </p:grpSpPr>
      <p:sp>
        <p:nvSpPr>
          <p:cNvPr id="677" name="Google Shape;677;p5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78" name="Google Shape;678;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2"/>
        <p:cNvGrpSpPr/>
        <p:nvPr/>
      </p:nvGrpSpPr>
      <p:grpSpPr>
        <a:xfrm>
          <a:off x="0" y="0"/>
          <a:ext cx="0" cy="0"/>
          <a:chOff x="0" y="0"/>
          <a:chExt cx="0" cy="0"/>
        </a:xfrm>
      </p:grpSpPr>
      <p:sp>
        <p:nvSpPr>
          <p:cNvPr id="683" name="Google Shape;683;g37345e59772_2_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4" name="Google Shape;684;g37345e59772_2_7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85" name="Google Shape;685;g37345e59772_2_7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55</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9"/>
        <p:cNvGrpSpPr/>
        <p:nvPr/>
      </p:nvGrpSpPr>
      <p:grpSpPr>
        <a:xfrm>
          <a:off x="0" y="0"/>
          <a:ext cx="0" cy="0"/>
          <a:chOff x="0" y="0"/>
          <a:chExt cx="0" cy="0"/>
        </a:xfrm>
      </p:grpSpPr>
      <p:sp>
        <p:nvSpPr>
          <p:cNvPr id="690" name="Google Shape;690;p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91" name="Google Shape;691;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5"/>
        <p:cNvGrpSpPr/>
        <p:nvPr/>
      </p:nvGrpSpPr>
      <p:grpSpPr>
        <a:xfrm>
          <a:off x="0" y="0"/>
          <a:ext cx="0" cy="0"/>
          <a:chOff x="0" y="0"/>
          <a:chExt cx="0" cy="0"/>
        </a:xfrm>
      </p:grpSpPr>
      <p:sp>
        <p:nvSpPr>
          <p:cNvPr id="696" name="Google Shape;696;g374e0bbf4ac_0_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7" name="Google Shape;697;g374e0bbf4ac_0_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98" name="Google Shape;698;g374e0bbf4ac_0_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57</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2"/>
        <p:cNvGrpSpPr/>
        <p:nvPr/>
      </p:nvGrpSpPr>
      <p:grpSpPr>
        <a:xfrm>
          <a:off x="0" y="0"/>
          <a:ext cx="0" cy="0"/>
          <a:chOff x="0" y="0"/>
          <a:chExt cx="0" cy="0"/>
        </a:xfrm>
      </p:grpSpPr>
      <p:sp>
        <p:nvSpPr>
          <p:cNvPr id="703" name="Google Shape;703;g37345e59772_2_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4" name="Google Shape;704;g37345e59772_2_6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705" name="Google Shape;705;g37345e59772_2_6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58</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9"/>
        <p:cNvGrpSpPr/>
        <p:nvPr/>
      </p:nvGrpSpPr>
      <p:grpSpPr>
        <a:xfrm>
          <a:off x="0" y="0"/>
          <a:ext cx="0" cy="0"/>
          <a:chOff x="0" y="0"/>
          <a:chExt cx="0" cy="0"/>
        </a:xfrm>
      </p:grpSpPr>
      <p:sp>
        <p:nvSpPr>
          <p:cNvPr id="710" name="Google Shape;710;p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11" name="Google Shape;711;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6"/>
        <p:cNvGrpSpPr/>
        <p:nvPr/>
      </p:nvGrpSpPr>
      <p:grpSpPr>
        <a:xfrm>
          <a:off x="0" y="0"/>
          <a:ext cx="0" cy="0"/>
          <a:chOff x="0" y="0"/>
          <a:chExt cx="0" cy="0"/>
        </a:xfrm>
      </p:grpSpPr>
      <p:sp>
        <p:nvSpPr>
          <p:cNvPr id="717" name="Google Shape;717;g3f6eb19aa65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8" name="Google Shape;718;g3f6eb19aa65_0_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9" name="Google Shape;719;g3f6eb19aa65_0_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60</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3"/>
        <p:cNvGrpSpPr/>
        <p:nvPr/>
      </p:nvGrpSpPr>
      <p:grpSpPr>
        <a:xfrm>
          <a:off x="0" y="0"/>
          <a:ext cx="0" cy="0"/>
          <a:chOff x="0" y="0"/>
          <a:chExt cx="0" cy="0"/>
        </a:xfrm>
      </p:grpSpPr>
      <p:sp>
        <p:nvSpPr>
          <p:cNvPr id="724" name="Google Shape;724;g38582e391fb_0_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25" name="Google Shape;725;g38582e391fb_0_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4"/>
        <p:cNvGrpSpPr/>
        <p:nvPr/>
      </p:nvGrpSpPr>
      <p:grpSpPr>
        <a:xfrm>
          <a:off x="0" y="0"/>
          <a:ext cx="0" cy="0"/>
          <a:chOff x="0" y="0"/>
          <a:chExt cx="0" cy="0"/>
        </a:xfrm>
      </p:grpSpPr>
      <p:sp>
        <p:nvSpPr>
          <p:cNvPr id="735" name="Google Shape;735;g3f9bb247e42_0_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36" name="Google Shape;736;g3f9bb247e42_0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1"/>
        <p:cNvGrpSpPr/>
        <p:nvPr/>
      </p:nvGrpSpPr>
      <p:grpSpPr>
        <a:xfrm>
          <a:off x="0" y="0"/>
          <a:ext cx="0" cy="0"/>
          <a:chOff x="0" y="0"/>
          <a:chExt cx="0" cy="0"/>
        </a:xfrm>
      </p:grpSpPr>
      <p:sp>
        <p:nvSpPr>
          <p:cNvPr id="742" name="Google Shape;742;g3f9bb247e42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3" name="Google Shape;743;g3f9bb247e42_0_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44" name="Google Shape;744;g3f9bb247e42_0_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63</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8"/>
        <p:cNvGrpSpPr/>
        <p:nvPr/>
      </p:nvGrpSpPr>
      <p:grpSpPr>
        <a:xfrm>
          <a:off x="0" y="0"/>
          <a:ext cx="0" cy="0"/>
          <a:chOff x="0" y="0"/>
          <a:chExt cx="0" cy="0"/>
        </a:xfrm>
      </p:grpSpPr>
      <p:sp>
        <p:nvSpPr>
          <p:cNvPr id="749" name="Google Shape;749;g3f9bb247e42_0_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50" name="Google Shape;750;g3f9bb247e42_0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5"/>
        <p:cNvGrpSpPr/>
        <p:nvPr/>
      </p:nvGrpSpPr>
      <p:grpSpPr>
        <a:xfrm>
          <a:off x="0" y="0"/>
          <a:ext cx="0" cy="0"/>
          <a:chOff x="0" y="0"/>
          <a:chExt cx="0" cy="0"/>
        </a:xfrm>
      </p:grpSpPr>
      <p:sp>
        <p:nvSpPr>
          <p:cNvPr id="756" name="Google Shape;756;p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57" name="Google Shape;757;p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2"/>
        <p:cNvGrpSpPr/>
        <p:nvPr/>
      </p:nvGrpSpPr>
      <p:grpSpPr>
        <a:xfrm>
          <a:off x="0" y="0"/>
          <a:ext cx="0" cy="0"/>
          <a:chOff x="0" y="0"/>
          <a:chExt cx="0" cy="0"/>
        </a:xfrm>
      </p:grpSpPr>
      <p:sp>
        <p:nvSpPr>
          <p:cNvPr id="763" name="Google Shape;763;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64" name="Google Shape;764;p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8"/>
        <p:cNvGrpSpPr/>
        <p:nvPr/>
      </p:nvGrpSpPr>
      <p:grpSpPr>
        <a:xfrm>
          <a:off x="0" y="0"/>
          <a:ext cx="0" cy="0"/>
          <a:chOff x="0" y="0"/>
          <a:chExt cx="0" cy="0"/>
        </a:xfrm>
      </p:grpSpPr>
      <p:sp>
        <p:nvSpPr>
          <p:cNvPr id="769" name="Google Shape;769;g37345e59772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0" name="Google Shape;770;g37345e59772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71" name="Google Shape;771;g37345e59772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67</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5"/>
        <p:cNvGrpSpPr/>
        <p:nvPr/>
      </p:nvGrpSpPr>
      <p:grpSpPr>
        <a:xfrm>
          <a:off x="0" y="0"/>
          <a:ext cx="0" cy="0"/>
          <a:chOff x="0" y="0"/>
          <a:chExt cx="0" cy="0"/>
        </a:xfrm>
      </p:grpSpPr>
      <p:sp>
        <p:nvSpPr>
          <p:cNvPr id="776" name="Google Shape;776;g37345e59772_0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7" name="Google Shape;777;g37345e59772_0_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78" name="Google Shape;778;g37345e59772_0_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68</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3"/>
        <p:cNvGrpSpPr/>
        <p:nvPr/>
      </p:nvGrpSpPr>
      <p:grpSpPr>
        <a:xfrm>
          <a:off x="0" y="0"/>
          <a:ext cx="0" cy="0"/>
          <a:chOff x="0" y="0"/>
          <a:chExt cx="0" cy="0"/>
        </a:xfrm>
      </p:grpSpPr>
      <p:sp>
        <p:nvSpPr>
          <p:cNvPr id="784" name="Google Shape;784;g38582e391fb_2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5" name="Google Shape;785;g38582e391fb_2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86" name="Google Shape;786;g38582e391fb_2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69</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0"/>
        <p:cNvGrpSpPr/>
        <p:nvPr/>
      </p:nvGrpSpPr>
      <p:grpSpPr>
        <a:xfrm>
          <a:off x="0" y="0"/>
          <a:ext cx="0" cy="0"/>
          <a:chOff x="0" y="0"/>
          <a:chExt cx="0" cy="0"/>
        </a:xfrm>
      </p:grpSpPr>
      <p:sp>
        <p:nvSpPr>
          <p:cNvPr id="791" name="Google Shape;791;p6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92" name="Google Shape;792;p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6"/>
        <p:cNvGrpSpPr/>
        <p:nvPr/>
      </p:nvGrpSpPr>
      <p:grpSpPr>
        <a:xfrm>
          <a:off x="0" y="0"/>
          <a:ext cx="0" cy="0"/>
          <a:chOff x="0" y="0"/>
          <a:chExt cx="0" cy="0"/>
        </a:xfrm>
      </p:grpSpPr>
      <p:sp>
        <p:nvSpPr>
          <p:cNvPr id="797" name="Google Shape;797;p6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Confidential district data files were available by June 11 for all assessments.</a:t>
            </a:r>
            <a:endParaRPr/>
          </a:p>
        </p:txBody>
      </p:sp>
      <p:sp>
        <p:nvSpPr>
          <p:cNvPr id="798" name="Google Shape;798;p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3"/>
        <p:cNvGrpSpPr/>
        <p:nvPr/>
      </p:nvGrpSpPr>
      <p:grpSpPr>
        <a:xfrm>
          <a:off x="0" y="0"/>
          <a:ext cx="0" cy="0"/>
          <a:chOff x="0" y="0"/>
          <a:chExt cx="0" cy="0"/>
        </a:xfrm>
      </p:grpSpPr>
      <p:sp>
        <p:nvSpPr>
          <p:cNvPr id="804" name="Google Shape;804;p6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05" name="Google Shape;805;p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3"/>
        <p:cNvGrpSpPr/>
        <p:nvPr/>
      </p:nvGrpSpPr>
      <p:grpSpPr>
        <a:xfrm>
          <a:off x="0" y="0"/>
          <a:ext cx="0" cy="0"/>
          <a:chOff x="0" y="0"/>
          <a:chExt cx="0" cy="0"/>
        </a:xfrm>
      </p:grpSpPr>
      <p:sp>
        <p:nvSpPr>
          <p:cNvPr id="814" name="Google Shape;814;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15" name="Google Shape;815;p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9"/>
        <p:cNvGrpSpPr/>
        <p:nvPr/>
      </p:nvGrpSpPr>
      <p:grpSpPr>
        <a:xfrm>
          <a:off x="0" y="0"/>
          <a:ext cx="0" cy="0"/>
          <a:chOff x="0" y="0"/>
          <a:chExt cx="0" cy="0"/>
        </a:xfrm>
      </p:grpSpPr>
      <p:sp>
        <p:nvSpPr>
          <p:cNvPr id="820" name="Google Shape;820;g3f74c622708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1" name="Google Shape;821;g3f74c622708_0_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22" name="Google Shape;822;g3f74c622708_0_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74</a:t>
            </a:fld>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0"/>
        <p:cNvGrpSpPr/>
        <p:nvPr/>
      </p:nvGrpSpPr>
      <p:grpSpPr>
        <a:xfrm>
          <a:off x="0" y="0"/>
          <a:ext cx="0" cy="0"/>
          <a:chOff x="0" y="0"/>
          <a:chExt cx="0" cy="0"/>
        </a:xfrm>
      </p:grpSpPr>
      <p:sp>
        <p:nvSpPr>
          <p:cNvPr id="831" name="Google Shape;831;p7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32" name="Google Shape;832;p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7"/>
        <p:cNvGrpSpPr/>
        <p:nvPr/>
      </p:nvGrpSpPr>
      <p:grpSpPr>
        <a:xfrm>
          <a:off x="0" y="0"/>
          <a:ext cx="0" cy="0"/>
          <a:chOff x="0" y="0"/>
          <a:chExt cx="0" cy="0"/>
        </a:xfrm>
      </p:grpSpPr>
      <p:sp>
        <p:nvSpPr>
          <p:cNvPr id="838" name="Google Shape;838;p7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39" name="Google Shape;839;p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3"/>
        <p:cNvGrpSpPr/>
        <p:nvPr/>
      </p:nvGrpSpPr>
      <p:grpSpPr>
        <a:xfrm>
          <a:off x="0" y="0"/>
          <a:ext cx="0" cy="0"/>
          <a:chOff x="0" y="0"/>
          <a:chExt cx="0" cy="0"/>
        </a:xfrm>
      </p:grpSpPr>
      <p:sp>
        <p:nvSpPr>
          <p:cNvPr id="844" name="Google Shape;844;p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45" name="Google Shape;845;p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0"/>
        <p:cNvGrpSpPr/>
        <p:nvPr/>
      </p:nvGrpSpPr>
      <p:grpSpPr>
        <a:xfrm>
          <a:off x="0" y="0"/>
          <a:ext cx="0" cy="0"/>
          <a:chOff x="0" y="0"/>
          <a:chExt cx="0" cy="0"/>
        </a:xfrm>
      </p:grpSpPr>
      <p:sp>
        <p:nvSpPr>
          <p:cNvPr id="851" name="Google Shape;851;p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2" name="Google Shape;852;p7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853" name="Google Shape;853;p7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78</a:t>
            </a:fld>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6"/>
        <p:cNvGrpSpPr/>
        <p:nvPr/>
      </p:nvGrpSpPr>
      <p:grpSpPr>
        <a:xfrm>
          <a:off x="0" y="0"/>
          <a:ext cx="0" cy="0"/>
          <a:chOff x="0" y="0"/>
          <a:chExt cx="0" cy="0"/>
        </a:xfrm>
      </p:grpSpPr>
      <p:sp>
        <p:nvSpPr>
          <p:cNvPr id="867" name="Google Shape;867;p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8" name="Google Shape;868;p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2"/>
        <p:cNvGrpSpPr/>
        <p:nvPr/>
      </p:nvGrpSpPr>
      <p:grpSpPr>
        <a:xfrm>
          <a:off x="0" y="0"/>
          <a:ext cx="0" cy="0"/>
          <a:chOff x="0" y="0"/>
          <a:chExt cx="0" cy="0"/>
        </a:xfrm>
      </p:grpSpPr>
      <p:sp>
        <p:nvSpPr>
          <p:cNvPr id="873" name="Google Shape;873;g37aca7b9956_0_8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74" name="Google Shape;874;g37aca7b9956_0_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8"/>
        <p:cNvGrpSpPr/>
        <p:nvPr/>
      </p:nvGrpSpPr>
      <p:grpSpPr>
        <a:xfrm>
          <a:off x="0" y="0"/>
          <a:ext cx="0" cy="0"/>
          <a:chOff x="0" y="0"/>
          <a:chExt cx="0" cy="0"/>
        </a:xfrm>
      </p:grpSpPr>
      <p:sp>
        <p:nvSpPr>
          <p:cNvPr id="879" name="Google Shape;879;g37aca7b9956_0_8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80" name="Google Shape;880;g37aca7b9956_0_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5"/>
        <p:cNvGrpSpPr/>
        <p:nvPr/>
      </p:nvGrpSpPr>
      <p:grpSpPr>
        <a:xfrm>
          <a:off x="0" y="0"/>
          <a:ext cx="0" cy="0"/>
          <a:chOff x="0" y="0"/>
          <a:chExt cx="0" cy="0"/>
        </a:xfrm>
      </p:grpSpPr>
      <p:sp>
        <p:nvSpPr>
          <p:cNvPr id="886" name="Google Shape;886;g37aca7b9956_0_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7" name="Google Shape;887;g37aca7b9956_0_9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88" name="Google Shape;888;g37aca7b9956_0_9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82</a:t>
            </a:fld>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p:cNvGrpSpPr/>
        <p:nvPr/>
      </p:nvGrpSpPr>
      <p:grpSpPr>
        <a:xfrm>
          <a:off x="0" y="0"/>
          <a:ext cx="0" cy="0"/>
          <a:chOff x="0" y="0"/>
          <a:chExt cx="0" cy="0"/>
        </a:xfrm>
      </p:grpSpPr>
      <p:sp>
        <p:nvSpPr>
          <p:cNvPr id="893" name="Google Shape;893;p9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94" name="Google Shape;894;p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7"/>
        <p:cNvGrpSpPr/>
        <p:nvPr/>
      </p:nvGrpSpPr>
      <p:grpSpPr>
        <a:xfrm>
          <a:off x="0" y="0"/>
          <a:ext cx="0" cy="0"/>
          <a:chOff x="0" y="0"/>
          <a:chExt cx="0" cy="0"/>
        </a:xfrm>
      </p:grpSpPr>
      <p:sp>
        <p:nvSpPr>
          <p:cNvPr id="898" name="Google Shape;898;p9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99" name="Google Shape;899;p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2"/>
        <p:cNvGrpSpPr/>
        <p:nvPr/>
      </p:nvGrpSpPr>
      <p:grpSpPr>
        <a:xfrm>
          <a:off x="0" y="0"/>
          <a:ext cx="0" cy="0"/>
          <a:chOff x="0" y="0"/>
          <a:chExt cx="0" cy="0"/>
        </a:xfrm>
      </p:grpSpPr>
      <p:sp>
        <p:nvSpPr>
          <p:cNvPr id="903" name="Google Shape;903;p9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04" name="Google Shape;904;p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9"/>
        <p:cNvGrpSpPr/>
        <p:nvPr/>
      </p:nvGrpSpPr>
      <p:grpSpPr>
        <a:xfrm>
          <a:off x="0" y="0"/>
          <a:ext cx="0" cy="0"/>
          <a:chOff x="0" y="0"/>
          <a:chExt cx="0" cy="0"/>
        </a:xfrm>
      </p:grpSpPr>
      <p:sp>
        <p:nvSpPr>
          <p:cNvPr id="910" name="Google Shape;910;p9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11" name="Google Shape;911;p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6"/>
        <p:cNvGrpSpPr/>
        <p:nvPr/>
      </p:nvGrpSpPr>
      <p:grpSpPr>
        <a:xfrm>
          <a:off x="0" y="0"/>
          <a:ext cx="0" cy="0"/>
          <a:chOff x="0" y="0"/>
          <a:chExt cx="0" cy="0"/>
        </a:xfrm>
      </p:grpSpPr>
      <p:sp>
        <p:nvSpPr>
          <p:cNvPr id="917" name="Google Shape;917;p9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18" name="Google Shape;918;p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3"/>
        <p:cNvGrpSpPr/>
        <p:nvPr/>
      </p:nvGrpSpPr>
      <p:grpSpPr>
        <a:xfrm>
          <a:off x="0" y="0"/>
          <a:ext cx="0" cy="0"/>
          <a:chOff x="0" y="0"/>
          <a:chExt cx="0" cy="0"/>
        </a:xfrm>
      </p:grpSpPr>
      <p:sp>
        <p:nvSpPr>
          <p:cNvPr id="924" name="Google Shape;924;g37aca7b9956_0_26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25" name="Google Shape;925;g37aca7b9956_0_2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0"/>
        <p:cNvGrpSpPr/>
        <p:nvPr/>
      </p:nvGrpSpPr>
      <p:grpSpPr>
        <a:xfrm>
          <a:off x="0" y="0"/>
          <a:ext cx="0" cy="0"/>
          <a:chOff x="0" y="0"/>
          <a:chExt cx="0" cy="0"/>
        </a:xfrm>
      </p:grpSpPr>
      <p:sp>
        <p:nvSpPr>
          <p:cNvPr id="931" name="Google Shape;931;g3fb15589c49_0_139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32" name="Google Shape;932;g3fb15589c49_0_13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5"/>
        <p:cNvGrpSpPr/>
        <p:nvPr/>
      </p:nvGrpSpPr>
      <p:grpSpPr>
        <a:xfrm>
          <a:off x="0" y="0"/>
          <a:ext cx="0" cy="0"/>
          <a:chOff x="0" y="0"/>
          <a:chExt cx="0" cy="0"/>
        </a:xfrm>
      </p:grpSpPr>
      <p:sp>
        <p:nvSpPr>
          <p:cNvPr id="936" name="Google Shape;936;g3fb15589c49_0_13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7" name="Google Shape;937;g3fb15589c49_0_137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5"/>
        <p:cNvGrpSpPr/>
        <p:nvPr/>
      </p:nvGrpSpPr>
      <p:grpSpPr>
        <a:xfrm>
          <a:off x="0" y="0"/>
          <a:ext cx="0" cy="0"/>
          <a:chOff x="0" y="0"/>
          <a:chExt cx="0" cy="0"/>
        </a:xfrm>
      </p:grpSpPr>
      <p:sp>
        <p:nvSpPr>
          <p:cNvPr id="946" name="Google Shape;946;g3fb15589c49_0_13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7" name="Google Shape;947;g3fb15589c49_0_138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1"/>
        <p:cNvGrpSpPr/>
        <p:nvPr/>
      </p:nvGrpSpPr>
      <p:grpSpPr>
        <a:xfrm>
          <a:off x="0" y="0"/>
          <a:ext cx="0" cy="0"/>
          <a:chOff x="0" y="0"/>
          <a:chExt cx="0" cy="0"/>
        </a:xfrm>
      </p:grpSpPr>
      <p:sp>
        <p:nvSpPr>
          <p:cNvPr id="952" name="Google Shape;952;g3fb15589c49_0_13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53" name="Google Shape;953;g3fb15589c49_0_138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7"/>
        <p:cNvGrpSpPr/>
        <p:nvPr/>
      </p:nvGrpSpPr>
      <p:grpSpPr>
        <a:xfrm>
          <a:off x="0" y="0"/>
          <a:ext cx="0" cy="0"/>
          <a:chOff x="0" y="0"/>
          <a:chExt cx="0" cy="0"/>
        </a:xfrm>
      </p:grpSpPr>
      <p:sp>
        <p:nvSpPr>
          <p:cNvPr id="958" name="Google Shape;958;g3fb15589c49_0_6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59" name="Google Shape;959;g3fb15589c49_0_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2"/>
        <p:cNvGrpSpPr/>
        <p:nvPr/>
      </p:nvGrpSpPr>
      <p:grpSpPr>
        <a:xfrm>
          <a:off x="0" y="0"/>
          <a:ext cx="0" cy="0"/>
          <a:chOff x="0" y="0"/>
          <a:chExt cx="0" cy="0"/>
        </a:xfrm>
      </p:grpSpPr>
      <p:sp>
        <p:nvSpPr>
          <p:cNvPr id="963" name="Google Shape;963;p9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64" name="Google Shape;964;p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8"/>
        <p:cNvGrpSpPr/>
        <p:nvPr/>
      </p:nvGrpSpPr>
      <p:grpSpPr>
        <a:xfrm>
          <a:off x="0" y="0"/>
          <a:ext cx="0" cy="0"/>
          <a:chOff x="0" y="0"/>
          <a:chExt cx="0" cy="0"/>
        </a:xfrm>
      </p:grpSpPr>
      <p:sp>
        <p:nvSpPr>
          <p:cNvPr id="969" name="Google Shape;969;p9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70" name="Google Shape;970;p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4"/>
        <p:cNvGrpSpPr/>
        <p:nvPr/>
      </p:nvGrpSpPr>
      <p:grpSpPr>
        <a:xfrm>
          <a:off x="0" y="0"/>
          <a:ext cx="0" cy="0"/>
          <a:chOff x="0" y="0"/>
          <a:chExt cx="0" cy="0"/>
        </a:xfrm>
      </p:grpSpPr>
      <p:sp>
        <p:nvSpPr>
          <p:cNvPr id="975" name="Google Shape;975;p10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76" name="Google Shape;976;p1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0"/>
        <p:cNvGrpSpPr/>
        <p:nvPr/>
      </p:nvGrpSpPr>
      <p:grpSpPr>
        <a:xfrm>
          <a:off x="0" y="0"/>
          <a:ext cx="0" cy="0"/>
          <a:chOff x="0" y="0"/>
          <a:chExt cx="0" cy="0"/>
        </a:xfrm>
      </p:grpSpPr>
      <p:sp>
        <p:nvSpPr>
          <p:cNvPr id="981" name="Google Shape;981;p10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82" name="Google Shape;982;p1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6"/>
        <p:cNvGrpSpPr/>
        <p:nvPr/>
      </p:nvGrpSpPr>
      <p:grpSpPr>
        <a:xfrm>
          <a:off x="0" y="0"/>
          <a:ext cx="0" cy="0"/>
          <a:chOff x="0" y="0"/>
          <a:chExt cx="0" cy="0"/>
        </a:xfrm>
      </p:grpSpPr>
      <p:sp>
        <p:nvSpPr>
          <p:cNvPr id="987" name="Google Shape;987;p8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88" name="Google Shape;988;p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3"/>
        <p:cNvGrpSpPr/>
        <p:nvPr/>
      </p:nvGrpSpPr>
      <p:grpSpPr>
        <a:xfrm>
          <a:off x="0" y="0"/>
          <a:ext cx="0" cy="0"/>
          <a:chOff x="0" y="0"/>
          <a:chExt cx="0" cy="0"/>
        </a:xfrm>
      </p:grpSpPr>
      <p:sp>
        <p:nvSpPr>
          <p:cNvPr id="994" name="Google Shape;994;p10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95" name="Google Shape;995;p1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lide without image - Orange 1">
  <p:cSld name="SECTION_HEADER_1_2">
    <p:spTree>
      <p:nvGrpSpPr>
        <p:cNvPr id="1" name="Shape 13"/>
        <p:cNvGrpSpPr/>
        <p:nvPr/>
      </p:nvGrpSpPr>
      <p:grpSpPr>
        <a:xfrm>
          <a:off x="0" y="0"/>
          <a:ext cx="0" cy="0"/>
          <a:chOff x="0" y="0"/>
          <a:chExt cx="0" cy="0"/>
        </a:xfrm>
      </p:grpSpPr>
      <p:sp>
        <p:nvSpPr>
          <p:cNvPr id="14" name="Google Shape;14;g37aca7b9956_0_153"/>
          <p:cNvSpPr txBox="1"/>
          <p:nvPr/>
        </p:nvSpPr>
        <p:spPr>
          <a:xfrm>
            <a:off x="123875" y="4164100"/>
            <a:ext cx="4863600" cy="156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999999"/>
              </a:solidFill>
              <a:latin typeface="Roboto"/>
              <a:ea typeface="Roboto"/>
              <a:cs typeface="Roboto"/>
              <a:sym typeface="Roboto"/>
            </a:endParaRPr>
          </a:p>
        </p:txBody>
      </p:sp>
      <p:cxnSp>
        <p:nvCxnSpPr>
          <p:cNvPr id="15" name="Google Shape;15;g37aca7b9956_0_153" descr="&quot;&quot;"/>
          <p:cNvCxnSpPr/>
          <p:nvPr/>
        </p:nvCxnSpPr>
        <p:spPr>
          <a:xfrm>
            <a:off x="0" y="918350"/>
            <a:ext cx="9144000" cy="0"/>
          </a:xfrm>
          <a:prstGeom prst="straightConnector1">
            <a:avLst/>
          </a:prstGeom>
          <a:noFill/>
          <a:ln w="19050" cap="flat" cmpd="sng">
            <a:solidFill>
              <a:srgbClr val="EF7521"/>
            </a:solidFill>
            <a:prstDash val="solid"/>
            <a:round/>
            <a:headEnd type="none" w="sm" len="sm"/>
            <a:tailEnd type="none" w="sm" len="sm"/>
          </a:ln>
        </p:spPr>
      </p:cxnSp>
      <p:sp>
        <p:nvSpPr>
          <p:cNvPr id="16" name="Google Shape;16;g37aca7b9956_0_153"/>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rgbClr val="000000"/>
              </a:buClr>
              <a:buSzPts val="3200"/>
              <a:buFont typeface="Calibri"/>
              <a:buNone/>
              <a:defRPr sz="3200">
                <a:solidFill>
                  <a:srgbClr val="000000"/>
                </a:solidFill>
                <a:latin typeface="Calibri"/>
                <a:ea typeface="Calibri"/>
                <a:cs typeface="Calibri"/>
                <a:sym typeface="Calibri"/>
              </a:defRPr>
            </a:lvl1pPr>
            <a:lvl2pPr lvl="1" algn="l">
              <a:lnSpc>
                <a:spcPct val="100000"/>
              </a:lnSpc>
              <a:spcBef>
                <a:spcPts val="0"/>
              </a:spcBef>
              <a:spcAft>
                <a:spcPts val="0"/>
              </a:spcAft>
              <a:buClr>
                <a:srgbClr val="000000"/>
              </a:buClr>
              <a:buSzPts val="3200"/>
              <a:buFont typeface="Calibri"/>
              <a:buNone/>
              <a:defRPr sz="3200">
                <a:solidFill>
                  <a:srgbClr val="000000"/>
                </a:solidFill>
                <a:latin typeface="Calibri"/>
                <a:ea typeface="Calibri"/>
                <a:cs typeface="Calibri"/>
                <a:sym typeface="Calibri"/>
              </a:defRPr>
            </a:lvl2pPr>
            <a:lvl3pPr lvl="2" algn="l">
              <a:lnSpc>
                <a:spcPct val="100000"/>
              </a:lnSpc>
              <a:spcBef>
                <a:spcPts val="0"/>
              </a:spcBef>
              <a:spcAft>
                <a:spcPts val="0"/>
              </a:spcAft>
              <a:buClr>
                <a:srgbClr val="000000"/>
              </a:buClr>
              <a:buSzPts val="3200"/>
              <a:buFont typeface="Calibri"/>
              <a:buNone/>
              <a:defRPr sz="3200">
                <a:solidFill>
                  <a:srgbClr val="000000"/>
                </a:solidFill>
                <a:latin typeface="Calibri"/>
                <a:ea typeface="Calibri"/>
                <a:cs typeface="Calibri"/>
                <a:sym typeface="Calibri"/>
              </a:defRPr>
            </a:lvl3pPr>
            <a:lvl4pPr lvl="3" algn="l">
              <a:lnSpc>
                <a:spcPct val="100000"/>
              </a:lnSpc>
              <a:spcBef>
                <a:spcPts val="0"/>
              </a:spcBef>
              <a:spcAft>
                <a:spcPts val="0"/>
              </a:spcAft>
              <a:buClr>
                <a:srgbClr val="000000"/>
              </a:buClr>
              <a:buSzPts val="3200"/>
              <a:buFont typeface="Calibri"/>
              <a:buNone/>
              <a:defRPr sz="3200">
                <a:solidFill>
                  <a:srgbClr val="000000"/>
                </a:solidFill>
                <a:latin typeface="Calibri"/>
                <a:ea typeface="Calibri"/>
                <a:cs typeface="Calibri"/>
                <a:sym typeface="Calibri"/>
              </a:defRPr>
            </a:lvl4pPr>
            <a:lvl5pPr lvl="4" algn="l">
              <a:lnSpc>
                <a:spcPct val="100000"/>
              </a:lnSpc>
              <a:spcBef>
                <a:spcPts val="0"/>
              </a:spcBef>
              <a:spcAft>
                <a:spcPts val="0"/>
              </a:spcAft>
              <a:buClr>
                <a:srgbClr val="000000"/>
              </a:buClr>
              <a:buSzPts val="3200"/>
              <a:buFont typeface="Calibri"/>
              <a:buNone/>
              <a:defRPr sz="3200">
                <a:solidFill>
                  <a:srgbClr val="000000"/>
                </a:solidFill>
                <a:latin typeface="Calibri"/>
                <a:ea typeface="Calibri"/>
                <a:cs typeface="Calibri"/>
                <a:sym typeface="Calibri"/>
              </a:defRPr>
            </a:lvl5pPr>
            <a:lvl6pPr lvl="5" algn="l">
              <a:lnSpc>
                <a:spcPct val="100000"/>
              </a:lnSpc>
              <a:spcBef>
                <a:spcPts val="0"/>
              </a:spcBef>
              <a:spcAft>
                <a:spcPts val="0"/>
              </a:spcAft>
              <a:buClr>
                <a:srgbClr val="000000"/>
              </a:buClr>
              <a:buSzPts val="3200"/>
              <a:buFont typeface="Calibri"/>
              <a:buNone/>
              <a:defRPr sz="3200">
                <a:solidFill>
                  <a:srgbClr val="000000"/>
                </a:solidFill>
                <a:latin typeface="Calibri"/>
                <a:ea typeface="Calibri"/>
                <a:cs typeface="Calibri"/>
                <a:sym typeface="Calibri"/>
              </a:defRPr>
            </a:lvl6pPr>
            <a:lvl7pPr lvl="6" algn="l">
              <a:lnSpc>
                <a:spcPct val="100000"/>
              </a:lnSpc>
              <a:spcBef>
                <a:spcPts val="0"/>
              </a:spcBef>
              <a:spcAft>
                <a:spcPts val="0"/>
              </a:spcAft>
              <a:buClr>
                <a:srgbClr val="000000"/>
              </a:buClr>
              <a:buSzPts val="3200"/>
              <a:buFont typeface="Calibri"/>
              <a:buNone/>
              <a:defRPr sz="3200">
                <a:solidFill>
                  <a:srgbClr val="000000"/>
                </a:solidFill>
                <a:latin typeface="Calibri"/>
                <a:ea typeface="Calibri"/>
                <a:cs typeface="Calibri"/>
                <a:sym typeface="Calibri"/>
              </a:defRPr>
            </a:lvl7pPr>
            <a:lvl8pPr lvl="7" algn="l">
              <a:lnSpc>
                <a:spcPct val="100000"/>
              </a:lnSpc>
              <a:spcBef>
                <a:spcPts val="0"/>
              </a:spcBef>
              <a:spcAft>
                <a:spcPts val="0"/>
              </a:spcAft>
              <a:buClr>
                <a:srgbClr val="000000"/>
              </a:buClr>
              <a:buSzPts val="3200"/>
              <a:buFont typeface="Calibri"/>
              <a:buNone/>
              <a:defRPr sz="3200">
                <a:solidFill>
                  <a:srgbClr val="000000"/>
                </a:solidFill>
                <a:latin typeface="Calibri"/>
                <a:ea typeface="Calibri"/>
                <a:cs typeface="Calibri"/>
                <a:sym typeface="Calibri"/>
              </a:defRPr>
            </a:lvl8pPr>
            <a:lvl9pPr lvl="8" algn="l">
              <a:lnSpc>
                <a:spcPct val="100000"/>
              </a:lnSpc>
              <a:spcBef>
                <a:spcPts val="0"/>
              </a:spcBef>
              <a:spcAft>
                <a:spcPts val="0"/>
              </a:spcAft>
              <a:buClr>
                <a:srgbClr val="000000"/>
              </a:buClr>
              <a:buSzPts val="3200"/>
              <a:buFont typeface="Calibri"/>
              <a:buNone/>
              <a:defRPr sz="3200">
                <a:solidFill>
                  <a:srgbClr val="000000"/>
                </a:solidFill>
                <a:latin typeface="Calibri"/>
                <a:ea typeface="Calibri"/>
                <a:cs typeface="Calibri"/>
                <a:sym typeface="Calibri"/>
              </a:defRPr>
            </a:lvl9pPr>
          </a:lstStyle>
          <a:p>
            <a:endParaRPr/>
          </a:p>
        </p:txBody>
      </p:sp>
      <p:sp>
        <p:nvSpPr>
          <p:cNvPr id="17" name="Google Shape;17;g37aca7b9956_0_153"/>
          <p:cNvSpPr txBox="1">
            <a:spLocks noGrp="1"/>
          </p:cNvSpPr>
          <p:nvPr>
            <p:ph type="body" idx="1"/>
          </p:nvPr>
        </p:nvSpPr>
        <p:spPr>
          <a:xfrm>
            <a:off x="311700" y="1152475"/>
            <a:ext cx="5277900" cy="3034800"/>
          </a:xfrm>
          <a:prstGeom prst="rect">
            <a:avLst/>
          </a:prstGeom>
          <a:noFill/>
          <a:ln>
            <a:noFill/>
          </a:ln>
        </p:spPr>
        <p:txBody>
          <a:bodyPr spcFirstLastPara="1" wrap="square" lIns="91425" tIns="91425" rIns="91425" bIns="91425" anchor="t" anchorCtr="0">
            <a:normAutofit/>
          </a:bodyPr>
          <a:lstStyle>
            <a:lvl1pPr marL="457200" lvl="0" indent="-330200" algn="l">
              <a:lnSpc>
                <a:spcPct val="115000"/>
              </a:lnSpc>
              <a:spcBef>
                <a:spcPts val="0"/>
              </a:spcBef>
              <a:spcAft>
                <a:spcPts val="0"/>
              </a:spcAft>
              <a:buClr>
                <a:srgbClr val="000000"/>
              </a:buClr>
              <a:buSzPts val="1600"/>
              <a:buFont typeface="Calibri"/>
              <a:buChar char="●"/>
              <a:defRPr sz="1600">
                <a:solidFill>
                  <a:srgbClr val="000000"/>
                </a:solidFill>
                <a:latin typeface="Calibri"/>
                <a:ea typeface="Calibri"/>
                <a:cs typeface="Calibri"/>
                <a:sym typeface="Calibri"/>
              </a:defRPr>
            </a:lvl1pPr>
            <a:lvl2pPr marL="914400" lvl="1" indent="-317500" algn="l">
              <a:lnSpc>
                <a:spcPct val="115000"/>
              </a:lnSpc>
              <a:spcBef>
                <a:spcPts val="0"/>
              </a:spcBef>
              <a:spcAft>
                <a:spcPts val="0"/>
              </a:spcAft>
              <a:buClr>
                <a:srgbClr val="000000"/>
              </a:buClr>
              <a:buSzPts val="1400"/>
              <a:buFont typeface="Calibri"/>
              <a:buChar char="○"/>
              <a:defRPr>
                <a:solidFill>
                  <a:srgbClr val="000000"/>
                </a:solidFill>
                <a:latin typeface="Calibri"/>
                <a:ea typeface="Calibri"/>
                <a:cs typeface="Calibri"/>
                <a:sym typeface="Calibri"/>
              </a:defRPr>
            </a:lvl2pPr>
            <a:lvl3pPr marL="1371600" lvl="2" indent="-317500" algn="l">
              <a:lnSpc>
                <a:spcPct val="115000"/>
              </a:lnSpc>
              <a:spcBef>
                <a:spcPts val="0"/>
              </a:spcBef>
              <a:spcAft>
                <a:spcPts val="0"/>
              </a:spcAft>
              <a:buClr>
                <a:srgbClr val="000000"/>
              </a:buClr>
              <a:buSzPts val="1400"/>
              <a:buFont typeface="Calibri"/>
              <a:buChar char="■"/>
              <a:defRPr>
                <a:solidFill>
                  <a:srgbClr val="000000"/>
                </a:solidFill>
                <a:latin typeface="Calibri"/>
                <a:ea typeface="Calibri"/>
                <a:cs typeface="Calibri"/>
                <a:sym typeface="Calibri"/>
              </a:defRPr>
            </a:lvl3pPr>
            <a:lvl4pPr marL="1828800" lvl="3" indent="-317500" algn="l">
              <a:lnSpc>
                <a:spcPct val="115000"/>
              </a:lnSpc>
              <a:spcBef>
                <a:spcPts val="0"/>
              </a:spcBef>
              <a:spcAft>
                <a:spcPts val="0"/>
              </a:spcAft>
              <a:buClr>
                <a:srgbClr val="000000"/>
              </a:buClr>
              <a:buSzPts val="1400"/>
              <a:buFont typeface="Calibri"/>
              <a:buChar char="●"/>
              <a:defRPr>
                <a:solidFill>
                  <a:srgbClr val="000000"/>
                </a:solidFill>
                <a:latin typeface="Calibri"/>
                <a:ea typeface="Calibri"/>
                <a:cs typeface="Calibri"/>
                <a:sym typeface="Calibri"/>
              </a:defRPr>
            </a:lvl4pPr>
            <a:lvl5pPr marL="2286000" lvl="4" indent="-317500" algn="l">
              <a:lnSpc>
                <a:spcPct val="115000"/>
              </a:lnSpc>
              <a:spcBef>
                <a:spcPts val="0"/>
              </a:spcBef>
              <a:spcAft>
                <a:spcPts val="0"/>
              </a:spcAft>
              <a:buClr>
                <a:srgbClr val="000000"/>
              </a:buClr>
              <a:buSzPts val="1400"/>
              <a:buFont typeface="Calibri"/>
              <a:buChar char="○"/>
              <a:defRPr>
                <a:solidFill>
                  <a:srgbClr val="000000"/>
                </a:solidFill>
                <a:latin typeface="Calibri"/>
                <a:ea typeface="Calibri"/>
                <a:cs typeface="Calibri"/>
                <a:sym typeface="Calibri"/>
              </a:defRPr>
            </a:lvl5pPr>
            <a:lvl6pPr marL="2743200" lvl="5" indent="-317500" algn="l">
              <a:lnSpc>
                <a:spcPct val="115000"/>
              </a:lnSpc>
              <a:spcBef>
                <a:spcPts val="0"/>
              </a:spcBef>
              <a:spcAft>
                <a:spcPts val="0"/>
              </a:spcAft>
              <a:buClr>
                <a:srgbClr val="000000"/>
              </a:buClr>
              <a:buSzPts val="1400"/>
              <a:buFont typeface="Calibri"/>
              <a:buChar char="■"/>
              <a:defRPr>
                <a:solidFill>
                  <a:srgbClr val="000000"/>
                </a:solidFill>
                <a:latin typeface="Calibri"/>
                <a:ea typeface="Calibri"/>
                <a:cs typeface="Calibri"/>
                <a:sym typeface="Calibri"/>
              </a:defRPr>
            </a:lvl6pPr>
            <a:lvl7pPr marL="3200400" lvl="6" indent="-317500" algn="l">
              <a:lnSpc>
                <a:spcPct val="115000"/>
              </a:lnSpc>
              <a:spcBef>
                <a:spcPts val="0"/>
              </a:spcBef>
              <a:spcAft>
                <a:spcPts val="0"/>
              </a:spcAft>
              <a:buClr>
                <a:srgbClr val="000000"/>
              </a:buClr>
              <a:buSzPts val="1400"/>
              <a:buFont typeface="Calibri"/>
              <a:buChar char="●"/>
              <a:defRPr>
                <a:solidFill>
                  <a:srgbClr val="000000"/>
                </a:solidFill>
                <a:latin typeface="Calibri"/>
                <a:ea typeface="Calibri"/>
                <a:cs typeface="Calibri"/>
                <a:sym typeface="Calibri"/>
              </a:defRPr>
            </a:lvl7pPr>
            <a:lvl8pPr marL="3657600" lvl="7" indent="-317500" algn="l">
              <a:lnSpc>
                <a:spcPct val="115000"/>
              </a:lnSpc>
              <a:spcBef>
                <a:spcPts val="0"/>
              </a:spcBef>
              <a:spcAft>
                <a:spcPts val="0"/>
              </a:spcAft>
              <a:buClr>
                <a:srgbClr val="000000"/>
              </a:buClr>
              <a:buSzPts val="1400"/>
              <a:buFont typeface="Calibri"/>
              <a:buChar char="○"/>
              <a:defRPr>
                <a:solidFill>
                  <a:srgbClr val="000000"/>
                </a:solidFill>
                <a:latin typeface="Calibri"/>
                <a:ea typeface="Calibri"/>
                <a:cs typeface="Calibri"/>
                <a:sym typeface="Calibri"/>
              </a:defRPr>
            </a:lvl8pPr>
            <a:lvl9pPr marL="4114800" lvl="8" indent="-317500" algn="l">
              <a:lnSpc>
                <a:spcPct val="115000"/>
              </a:lnSpc>
              <a:spcBef>
                <a:spcPts val="0"/>
              </a:spcBef>
              <a:spcAft>
                <a:spcPts val="0"/>
              </a:spcAft>
              <a:buClr>
                <a:srgbClr val="000000"/>
              </a:buClr>
              <a:buSzPts val="1400"/>
              <a:buFont typeface="Calibri"/>
              <a:buChar char="■"/>
              <a:defRPr>
                <a:solidFill>
                  <a:srgbClr val="000000"/>
                </a:solidFill>
                <a:latin typeface="Calibri"/>
                <a:ea typeface="Calibri"/>
                <a:cs typeface="Calibri"/>
                <a:sym typeface="Calibri"/>
              </a:defRPr>
            </a:lvl9pPr>
          </a:lstStyle>
          <a:p>
            <a:endParaRPr/>
          </a:p>
        </p:txBody>
      </p:sp>
      <p:sp>
        <p:nvSpPr>
          <p:cNvPr id="18" name="Google Shape;18;g37aca7b9956_0_153"/>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FFFFFF"/>
                </a:solidFill>
                <a:latin typeface="Arial"/>
                <a:ea typeface="Arial"/>
                <a:cs typeface="Arial"/>
                <a:sym typeface="Arial"/>
              </a:rPr>
              <a:t> </a:t>
            </a:r>
            <a:fld id="{00000000-1234-1234-1234-123412341234}" type="slidenum">
              <a:rPr lang="en-US"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19" name="Google Shape;19;g37aca7b9956_0_153" descr="CDE logo"/>
          <p:cNvPicPr preferRelativeResize="0"/>
          <p:nvPr/>
        </p:nvPicPr>
        <p:blipFill rotWithShape="1">
          <a:blip r:embed="rId2">
            <a:alphaModFix/>
          </a:blip>
          <a:srcRect/>
          <a:stretch/>
        </p:blipFill>
        <p:spPr>
          <a:xfrm>
            <a:off x="8002150" y="4518325"/>
            <a:ext cx="924425" cy="403399"/>
          </a:xfrm>
          <a:prstGeom prst="rect">
            <a:avLst/>
          </a:prstGeom>
          <a:noFill/>
          <a:ln>
            <a:noFill/>
          </a:ln>
        </p:spPr>
      </p:pic>
      <p:sp>
        <p:nvSpPr>
          <p:cNvPr id="20" name="Google Shape;20;g37aca7b9956_0_153"/>
          <p:cNvSpPr/>
          <p:nvPr/>
        </p:nvSpPr>
        <p:spPr>
          <a:xfrm>
            <a:off x="0" y="4619100"/>
            <a:ext cx="542400" cy="321600"/>
          </a:xfrm>
          <a:prstGeom prst="flowChartDelay">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 name="Google Shape;21;g37aca7b9956_0_153"/>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i="0" u="none" strike="noStrike" cap="none">
                <a:solidFill>
                  <a:srgbClr val="000000"/>
                </a:solidFill>
                <a:latin typeface="Roboto"/>
                <a:ea typeface="Roboto"/>
                <a:cs typeface="Roboto"/>
                <a:sym typeface="Roboto"/>
              </a:rPr>
              <a:t> </a:t>
            </a:r>
            <a:fld id="{00000000-1234-1234-1234-123412341234}" type="slidenum">
              <a:rPr lang="en-US" sz="1300" i="0" u="none" strike="noStrike" cap="none">
                <a:solidFill>
                  <a:srgbClr val="000000"/>
                </a:solidFill>
                <a:latin typeface="Roboto"/>
                <a:ea typeface="Roboto"/>
                <a:cs typeface="Roboto"/>
                <a:sym typeface="Roboto"/>
              </a:rPr>
              <a:t>‹#›</a:t>
            </a:fld>
            <a:endParaRPr sz="1300" i="0" u="none" strike="noStrike" cap="none">
              <a:solidFill>
                <a:srgbClr val="000000"/>
              </a:solidFill>
              <a:latin typeface="Roboto"/>
              <a:ea typeface="Roboto"/>
              <a:cs typeface="Roboto"/>
              <a:sym typeface="Roboto"/>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ver Slide - Orange">
  <p:cSld name="TITLE_1">
    <p:spTree>
      <p:nvGrpSpPr>
        <p:cNvPr id="1" name="Shape 22"/>
        <p:cNvGrpSpPr/>
        <p:nvPr/>
      </p:nvGrpSpPr>
      <p:grpSpPr>
        <a:xfrm>
          <a:off x="0" y="0"/>
          <a:ext cx="0" cy="0"/>
          <a:chOff x="0" y="0"/>
          <a:chExt cx="0" cy="0"/>
        </a:xfrm>
      </p:grpSpPr>
      <p:pic>
        <p:nvPicPr>
          <p:cNvPr id="23" name="Google Shape;23;g37aca7b9956_0_161" descr="Image of a student working at a computer."/>
          <p:cNvPicPr preferRelativeResize="0"/>
          <p:nvPr/>
        </p:nvPicPr>
        <p:blipFill rotWithShape="1">
          <a:blip r:embed="rId2">
            <a:alphaModFix amt="35000"/>
          </a:blip>
          <a:srcRect l="20427" r="26028"/>
          <a:stretch/>
        </p:blipFill>
        <p:spPr>
          <a:xfrm>
            <a:off x="4571825" y="0"/>
            <a:ext cx="4572175" cy="5143501"/>
          </a:xfrm>
          <a:prstGeom prst="rect">
            <a:avLst/>
          </a:prstGeom>
          <a:noFill/>
          <a:ln>
            <a:noFill/>
          </a:ln>
        </p:spPr>
      </p:pic>
      <p:sp>
        <p:nvSpPr>
          <p:cNvPr id="24" name="Google Shape;24;g37aca7b9956_0_161"/>
          <p:cNvSpPr/>
          <p:nvPr/>
        </p:nvSpPr>
        <p:spPr>
          <a:xfrm>
            <a:off x="-475" y="4311400"/>
            <a:ext cx="4572300" cy="839400"/>
          </a:xfrm>
          <a:prstGeom prst="rect">
            <a:avLst/>
          </a:prstGeom>
          <a:solidFill>
            <a:srgbClr val="E6913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 name="Google Shape;25;g37aca7b9956_0_161" descr="&quot;&quot;"/>
          <p:cNvSpPr/>
          <p:nvPr/>
        </p:nvSpPr>
        <p:spPr>
          <a:xfrm>
            <a:off x="550" y="0"/>
            <a:ext cx="4571700" cy="3056400"/>
          </a:xfrm>
          <a:prstGeom prst="rect">
            <a:avLst/>
          </a:prstGeom>
          <a:solidFill>
            <a:srgbClr val="E6913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 name="Google Shape;26;g37aca7b9956_0_161"/>
          <p:cNvSpPr txBox="1"/>
          <p:nvPr/>
        </p:nvSpPr>
        <p:spPr>
          <a:xfrm>
            <a:off x="205525" y="4884550"/>
            <a:ext cx="7256400" cy="178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Roboto"/>
              <a:ea typeface="Roboto"/>
              <a:cs typeface="Roboto"/>
              <a:sym typeface="Roboto"/>
            </a:endParaRPr>
          </a:p>
        </p:txBody>
      </p:sp>
      <p:sp>
        <p:nvSpPr>
          <p:cNvPr id="27" name="Google Shape;27;g37aca7b9956_0_161"/>
          <p:cNvSpPr txBox="1">
            <a:spLocks noGrp="1"/>
          </p:cNvSpPr>
          <p:nvPr>
            <p:ph type="title"/>
          </p:nvPr>
        </p:nvSpPr>
        <p:spPr>
          <a:xfrm>
            <a:off x="80825" y="2503975"/>
            <a:ext cx="4414800" cy="483900"/>
          </a:xfrm>
          <a:prstGeom prst="rect">
            <a:avLst/>
          </a:prstGeom>
          <a:noFill/>
          <a:ln>
            <a:noFill/>
          </a:ln>
        </p:spPr>
        <p:txBody>
          <a:bodyPr spcFirstLastPara="1" wrap="square" lIns="0" tIns="0" rIns="0" bIns="0" anchor="ctr" anchorCtr="0">
            <a:noAutofit/>
          </a:bodyPr>
          <a:lstStyle>
            <a:lvl1pPr lvl="0" algn="ctr">
              <a:lnSpc>
                <a:spcPct val="100000"/>
              </a:lnSpc>
              <a:spcBef>
                <a:spcPts val="0"/>
              </a:spcBef>
              <a:spcAft>
                <a:spcPts val="0"/>
              </a:spcAft>
              <a:buClr>
                <a:schemeClr val="lt1"/>
              </a:buClr>
              <a:buSzPts val="1800"/>
              <a:buFont typeface="Roboto"/>
              <a:buNone/>
              <a:defRPr sz="1800">
                <a:solidFill>
                  <a:schemeClr val="lt1"/>
                </a:solidFill>
                <a:latin typeface="Roboto"/>
                <a:ea typeface="Roboto"/>
                <a:cs typeface="Roboto"/>
                <a:sym typeface="Roboto"/>
              </a:defRPr>
            </a:lvl1pPr>
            <a:lvl2pPr lvl="1"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28" name="Google Shape;28;g37aca7b9956_0_161"/>
          <p:cNvSpPr txBox="1">
            <a:spLocks noGrp="1"/>
          </p:cNvSpPr>
          <p:nvPr>
            <p:ph type="title" idx="2"/>
          </p:nvPr>
        </p:nvSpPr>
        <p:spPr>
          <a:xfrm>
            <a:off x="80825" y="3113150"/>
            <a:ext cx="4414800" cy="1146000"/>
          </a:xfrm>
          <a:prstGeom prst="rect">
            <a:avLst/>
          </a:prstGeom>
          <a:noFill/>
          <a:ln>
            <a:noFill/>
          </a:ln>
        </p:spPr>
        <p:txBody>
          <a:bodyPr spcFirstLastPara="1" wrap="square" lIns="0" tIns="0" rIns="0" bIns="0" anchor="ctr" anchorCtr="0">
            <a:noAutofit/>
          </a:bodyPr>
          <a:lstStyle>
            <a:lvl1pPr lvl="0" algn="ctr">
              <a:lnSpc>
                <a:spcPct val="100000"/>
              </a:lnSpc>
              <a:spcBef>
                <a:spcPts val="0"/>
              </a:spcBef>
              <a:spcAft>
                <a:spcPts val="0"/>
              </a:spcAft>
              <a:buClr>
                <a:srgbClr val="040404"/>
              </a:buClr>
              <a:buSzPts val="2200"/>
              <a:buFont typeface="Roboto"/>
              <a:buNone/>
              <a:defRPr sz="2200">
                <a:solidFill>
                  <a:srgbClr val="040404"/>
                </a:solidFill>
                <a:latin typeface="Roboto"/>
                <a:ea typeface="Roboto"/>
                <a:cs typeface="Roboto"/>
                <a:sym typeface="Roboto"/>
              </a:defRPr>
            </a:lvl1pPr>
            <a:lvl2pPr lvl="1" algn="ctr">
              <a:lnSpc>
                <a:spcPct val="100000"/>
              </a:lnSpc>
              <a:spcBef>
                <a:spcPts val="0"/>
              </a:spcBef>
              <a:spcAft>
                <a:spcPts val="0"/>
              </a:spcAft>
              <a:buClr>
                <a:srgbClr val="040404"/>
              </a:buClr>
              <a:buSzPts val="1800"/>
              <a:buFont typeface="Roboto"/>
              <a:buNone/>
              <a:defRPr sz="1800">
                <a:solidFill>
                  <a:srgbClr val="040404"/>
                </a:solidFill>
                <a:latin typeface="Roboto"/>
                <a:ea typeface="Roboto"/>
                <a:cs typeface="Roboto"/>
                <a:sym typeface="Roboto"/>
              </a:defRPr>
            </a:lvl2pPr>
            <a:lvl3pPr lvl="2" algn="ctr">
              <a:lnSpc>
                <a:spcPct val="100000"/>
              </a:lnSpc>
              <a:spcBef>
                <a:spcPts val="0"/>
              </a:spcBef>
              <a:spcAft>
                <a:spcPts val="0"/>
              </a:spcAft>
              <a:buClr>
                <a:srgbClr val="040404"/>
              </a:buClr>
              <a:buSzPts val="1800"/>
              <a:buFont typeface="Roboto"/>
              <a:buNone/>
              <a:defRPr sz="1800">
                <a:solidFill>
                  <a:srgbClr val="040404"/>
                </a:solidFill>
                <a:latin typeface="Roboto"/>
                <a:ea typeface="Roboto"/>
                <a:cs typeface="Roboto"/>
                <a:sym typeface="Roboto"/>
              </a:defRPr>
            </a:lvl3pPr>
            <a:lvl4pPr lvl="3" algn="ctr">
              <a:lnSpc>
                <a:spcPct val="100000"/>
              </a:lnSpc>
              <a:spcBef>
                <a:spcPts val="0"/>
              </a:spcBef>
              <a:spcAft>
                <a:spcPts val="0"/>
              </a:spcAft>
              <a:buClr>
                <a:srgbClr val="040404"/>
              </a:buClr>
              <a:buSzPts val="1800"/>
              <a:buFont typeface="Roboto"/>
              <a:buNone/>
              <a:defRPr sz="1800">
                <a:solidFill>
                  <a:srgbClr val="040404"/>
                </a:solidFill>
                <a:latin typeface="Roboto"/>
                <a:ea typeface="Roboto"/>
                <a:cs typeface="Roboto"/>
                <a:sym typeface="Roboto"/>
              </a:defRPr>
            </a:lvl4pPr>
            <a:lvl5pPr lvl="4" algn="ctr">
              <a:lnSpc>
                <a:spcPct val="100000"/>
              </a:lnSpc>
              <a:spcBef>
                <a:spcPts val="0"/>
              </a:spcBef>
              <a:spcAft>
                <a:spcPts val="0"/>
              </a:spcAft>
              <a:buClr>
                <a:srgbClr val="040404"/>
              </a:buClr>
              <a:buSzPts val="1800"/>
              <a:buFont typeface="Roboto"/>
              <a:buNone/>
              <a:defRPr sz="1800">
                <a:solidFill>
                  <a:srgbClr val="040404"/>
                </a:solidFill>
                <a:latin typeface="Roboto"/>
                <a:ea typeface="Roboto"/>
                <a:cs typeface="Roboto"/>
                <a:sym typeface="Roboto"/>
              </a:defRPr>
            </a:lvl5pPr>
            <a:lvl6pPr lvl="5" algn="ctr">
              <a:lnSpc>
                <a:spcPct val="100000"/>
              </a:lnSpc>
              <a:spcBef>
                <a:spcPts val="0"/>
              </a:spcBef>
              <a:spcAft>
                <a:spcPts val="0"/>
              </a:spcAft>
              <a:buClr>
                <a:srgbClr val="040404"/>
              </a:buClr>
              <a:buSzPts val="1800"/>
              <a:buFont typeface="Roboto"/>
              <a:buNone/>
              <a:defRPr sz="1800">
                <a:solidFill>
                  <a:srgbClr val="040404"/>
                </a:solidFill>
                <a:latin typeface="Roboto"/>
                <a:ea typeface="Roboto"/>
                <a:cs typeface="Roboto"/>
                <a:sym typeface="Roboto"/>
              </a:defRPr>
            </a:lvl6pPr>
            <a:lvl7pPr lvl="6" algn="ctr">
              <a:lnSpc>
                <a:spcPct val="100000"/>
              </a:lnSpc>
              <a:spcBef>
                <a:spcPts val="0"/>
              </a:spcBef>
              <a:spcAft>
                <a:spcPts val="0"/>
              </a:spcAft>
              <a:buClr>
                <a:srgbClr val="040404"/>
              </a:buClr>
              <a:buSzPts val="1800"/>
              <a:buFont typeface="Roboto"/>
              <a:buNone/>
              <a:defRPr sz="1800">
                <a:solidFill>
                  <a:srgbClr val="040404"/>
                </a:solidFill>
                <a:latin typeface="Roboto"/>
                <a:ea typeface="Roboto"/>
                <a:cs typeface="Roboto"/>
                <a:sym typeface="Roboto"/>
              </a:defRPr>
            </a:lvl7pPr>
            <a:lvl8pPr lvl="7" algn="ctr">
              <a:lnSpc>
                <a:spcPct val="100000"/>
              </a:lnSpc>
              <a:spcBef>
                <a:spcPts val="0"/>
              </a:spcBef>
              <a:spcAft>
                <a:spcPts val="0"/>
              </a:spcAft>
              <a:buClr>
                <a:srgbClr val="040404"/>
              </a:buClr>
              <a:buSzPts val="1800"/>
              <a:buFont typeface="Roboto"/>
              <a:buNone/>
              <a:defRPr sz="1800">
                <a:solidFill>
                  <a:srgbClr val="040404"/>
                </a:solidFill>
                <a:latin typeface="Roboto"/>
                <a:ea typeface="Roboto"/>
                <a:cs typeface="Roboto"/>
                <a:sym typeface="Roboto"/>
              </a:defRPr>
            </a:lvl8pPr>
            <a:lvl9pPr lvl="8" algn="ctr">
              <a:lnSpc>
                <a:spcPct val="100000"/>
              </a:lnSpc>
              <a:spcBef>
                <a:spcPts val="0"/>
              </a:spcBef>
              <a:spcAft>
                <a:spcPts val="0"/>
              </a:spcAft>
              <a:buClr>
                <a:srgbClr val="040404"/>
              </a:buClr>
              <a:buSzPts val="1800"/>
              <a:buFont typeface="Roboto"/>
              <a:buNone/>
              <a:defRPr sz="1800">
                <a:solidFill>
                  <a:srgbClr val="040404"/>
                </a:solidFill>
                <a:latin typeface="Roboto"/>
                <a:ea typeface="Roboto"/>
                <a:cs typeface="Roboto"/>
                <a:sym typeface="Roboto"/>
              </a:defRPr>
            </a:lvl9pPr>
          </a:lstStyle>
          <a:p>
            <a:endParaRPr/>
          </a:p>
        </p:txBody>
      </p:sp>
      <p:sp>
        <p:nvSpPr>
          <p:cNvPr id="29" name="Google Shape;29;g37aca7b9956_0_161"/>
          <p:cNvSpPr txBox="1"/>
          <p:nvPr/>
        </p:nvSpPr>
        <p:spPr>
          <a:xfrm>
            <a:off x="123875" y="47116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FFFFFF"/>
                </a:solidFill>
                <a:latin typeface="Arial"/>
                <a:ea typeface="Arial"/>
                <a:cs typeface="Arial"/>
                <a:sym typeface="Arial"/>
              </a:rPr>
              <a:t> </a:t>
            </a:r>
            <a:fld id="{00000000-1234-1234-1234-123412341234}" type="slidenum">
              <a:rPr lang="en-US" sz="1300" b="0" i="0" u="none" strike="noStrike" cap="none">
                <a:solidFill>
                  <a:srgbClr val="FFFFFF"/>
                </a:solidFill>
                <a:latin typeface="Arial"/>
                <a:ea typeface="Arial"/>
                <a:cs typeface="Arial"/>
                <a:sym typeface="Arial"/>
              </a:rPr>
              <a:t>‹#›</a:t>
            </a:fld>
            <a:endParaRPr sz="1300" b="0" i="0" u="none" strike="noStrike" cap="none">
              <a:solidFill>
                <a:schemeClr val="dk1"/>
              </a:solidFill>
              <a:latin typeface="Roboto"/>
              <a:ea typeface="Roboto"/>
              <a:cs typeface="Roboto"/>
              <a:sym typeface="Roboto"/>
            </a:endParaRPr>
          </a:p>
        </p:txBody>
      </p:sp>
      <p:pic>
        <p:nvPicPr>
          <p:cNvPr id="30" name="Google Shape;30;g37aca7b9956_0_161" title="cde_logo_fullColor-vert.png"/>
          <p:cNvPicPr preferRelativeResize="0"/>
          <p:nvPr/>
        </p:nvPicPr>
        <p:blipFill rotWithShape="1">
          <a:blip r:embed="rId3">
            <a:alphaModFix/>
          </a:blip>
          <a:srcRect l="504" r="514"/>
          <a:stretch/>
        </p:blipFill>
        <p:spPr>
          <a:xfrm>
            <a:off x="2786275" y="234300"/>
            <a:ext cx="3280705" cy="2070899"/>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lide without image - Orange">
  <p:cSld name="SECTION_HEADER_1_3">
    <p:spTree>
      <p:nvGrpSpPr>
        <p:cNvPr id="1" name="Shape 31"/>
        <p:cNvGrpSpPr/>
        <p:nvPr/>
      </p:nvGrpSpPr>
      <p:grpSpPr>
        <a:xfrm>
          <a:off x="0" y="0"/>
          <a:ext cx="0" cy="0"/>
          <a:chOff x="0" y="0"/>
          <a:chExt cx="0" cy="0"/>
        </a:xfrm>
      </p:grpSpPr>
      <p:sp>
        <p:nvSpPr>
          <p:cNvPr id="32" name="Google Shape;32;g37aca7b9956_0_170"/>
          <p:cNvSpPr txBox="1"/>
          <p:nvPr/>
        </p:nvSpPr>
        <p:spPr>
          <a:xfrm>
            <a:off x="123875" y="4164100"/>
            <a:ext cx="4863600" cy="156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999999"/>
              </a:solidFill>
              <a:latin typeface="Roboto"/>
              <a:ea typeface="Roboto"/>
              <a:cs typeface="Roboto"/>
              <a:sym typeface="Roboto"/>
            </a:endParaRPr>
          </a:p>
        </p:txBody>
      </p:sp>
      <p:cxnSp>
        <p:nvCxnSpPr>
          <p:cNvPr id="33" name="Google Shape;33;g37aca7b9956_0_170" descr="&quot;&quot;"/>
          <p:cNvCxnSpPr/>
          <p:nvPr/>
        </p:nvCxnSpPr>
        <p:spPr>
          <a:xfrm>
            <a:off x="0" y="918350"/>
            <a:ext cx="9157800" cy="0"/>
          </a:xfrm>
          <a:prstGeom prst="straightConnector1">
            <a:avLst/>
          </a:prstGeom>
          <a:noFill/>
          <a:ln w="19050" cap="flat" cmpd="sng">
            <a:solidFill>
              <a:srgbClr val="EF7521"/>
            </a:solidFill>
            <a:prstDash val="solid"/>
            <a:round/>
            <a:headEnd type="none" w="sm" len="sm"/>
            <a:tailEnd type="none" w="sm" len="sm"/>
          </a:ln>
        </p:spPr>
      </p:cxnSp>
      <p:sp>
        <p:nvSpPr>
          <p:cNvPr id="34" name="Google Shape;34;g37aca7b9956_0_170"/>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rgbClr val="000000"/>
              </a:buClr>
              <a:buSzPts val="3200"/>
              <a:buFont typeface="Calibri"/>
              <a:buNone/>
              <a:defRPr sz="3200">
                <a:solidFill>
                  <a:srgbClr val="000000"/>
                </a:solidFill>
                <a:latin typeface="Calibri"/>
                <a:ea typeface="Calibri"/>
                <a:cs typeface="Calibri"/>
                <a:sym typeface="Calibri"/>
              </a:defRPr>
            </a:lvl1pPr>
            <a:lvl2pPr lvl="1" algn="l">
              <a:lnSpc>
                <a:spcPct val="100000"/>
              </a:lnSpc>
              <a:spcBef>
                <a:spcPts val="0"/>
              </a:spcBef>
              <a:spcAft>
                <a:spcPts val="0"/>
              </a:spcAft>
              <a:buClr>
                <a:srgbClr val="000000"/>
              </a:buClr>
              <a:buSzPts val="3200"/>
              <a:buFont typeface="Calibri"/>
              <a:buNone/>
              <a:defRPr sz="3200">
                <a:solidFill>
                  <a:srgbClr val="000000"/>
                </a:solidFill>
                <a:latin typeface="Calibri"/>
                <a:ea typeface="Calibri"/>
                <a:cs typeface="Calibri"/>
                <a:sym typeface="Calibri"/>
              </a:defRPr>
            </a:lvl2pPr>
            <a:lvl3pPr lvl="2" algn="l">
              <a:lnSpc>
                <a:spcPct val="100000"/>
              </a:lnSpc>
              <a:spcBef>
                <a:spcPts val="0"/>
              </a:spcBef>
              <a:spcAft>
                <a:spcPts val="0"/>
              </a:spcAft>
              <a:buClr>
                <a:srgbClr val="000000"/>
              </a:buClr>
              <a:buSzPts val="3200"/>
              <a:buFont typeface="Calibri"/>
              <a:buNone/>
              <a:defRPr sz="3200">
                <a:solidFill>
                  <a:srgbClr val="000000"/>
                </a:solidFill>
                <a:latin typeface="Calibri"/>
                <a:ea typeface="Calibri"/>
                <a:cs typeface="Calibri"/>
                <a:sym typeface="Calibri"/>
              </a:defRPr>
            </a:lvl3pPr>
            <a:lvl4pPr lvl="3" algn="l">
              <a:lnSpc>
                <a:spcPct val="100000"/>
              </a:lnSpc>
              <a:spcBef>
                <a:spcPts val="0"/>
              </a:spcBef>
              <a:spcAft>
                <a:spcPts val="0"/>
              </a:spcAft>
              <a:buClr>
                <a:srgbClr val="000000"/>
              </a:buClr>
              <a:buSzPts val="3200"/>
              <a:buFont typeface="Calibri"/>
              <a:buNone/>
              <a:defRPr sz="3200">
                <a:solidFill>
                  <a:srgbClr val="000000"/>
                </a:solidFill>
                <a:latin typeface="Calibri"/>
                <a:ea typeface="Calibri"/>
                <a:cs typeface="Calibri"/>
                <a:sym typeface="Calibri"/>
              </a:defRPr>
            </a:lvl4pPr>
            <a:lvl5pPr lvl="4" algn="l">
              <a:lnSpc>
                <a:spcPct val="100000"/>
              </a:lnSpc>
              <a:spcBef>
                <a:spcPts val="0"/>
              </a:spcBef>
              <a:spcAft>
                <a:spcPts val="0"/>
              </a:spcAft>
              <a:buClr>
                <a:srgbClr val="000000"/>
              </a:buClr>
              <a:buSzPts val="3200"/>
              <a:buFont typeface="Calibri"/>
              <a:buNone/>
              <a:defRPr sz="3200">
                <a:solidFill>
                  <a:srgbClr val="000000"/>
                </a:solidFill>
                <a:latin typeface="Calibri"/>
                <a:ea typeface="Calibri"/>
                <a:cs typeface="Calibri"/>
                <a:sym typeface="Calibri"/>
              </a:defRPr>
            </a:lvl5pPr>
            <a:lvl6pPr lvl="5" algn="l">
              <a:lnSpc>
                <a:spcPct val="100000"/>
              </a:lnSpc>
              <a:spcBef>
                <a:spcPts val="0"/>
              </a:spcBef>
              <a:spcAft>
                <a:spcPts val="0"/>
              </a:spcAft>
              <a:buClr>
                <a:srgbClr val="000000"/>
              </a:buClr>
              <a:buSzPts val="3200"/>
              <a:buFont typeface="Calibri"/>
              <a:buNone/>
              <a:defRPr sz="3200">
                <a:solidFill>
                  <a:srgbClr val="000000"/>
                </a:solidFill>
                <a:latin typeface="Calibri"/>
                <a:ea typeface="Calibri"/>
                <a:cs typeface="Calibri"/>
                <a:sym typeface="Calibri"/>
              </a:defRPr>
            </a:lvl6pPr>
            <a:lvl7pPr lvl="6" algn="l">
              <a:lnSpc>
                <a:spcPct val="100000"/>
              </a:lnSpc>
              <a:spcBef>
                <a:spcPts val="0"/>
              </a:spcBef>
              <a:spcAft>
                <a:spcPts val="0"/>
              </a:spcAft>
              <a:buClr>
                <a:srgbClr val="000000"/>
              </a:buClr>
              <a:buSzPts val="3200"/>
              <a:buFont typeface="Calibri"/>
              <a:buNone/>
              <a:defRPr sz="3200">
                <a:solidFill>
                  <a:srgbClr val="000000"/>
                </a:solidFill>
                <a:latin typeface="Calibri"/>
                <a:ea typeface="Calibri"/>
                <a:cs typeface="Calibri"/>
                <a:sym typeface="Calibri"/>
              </a:defRPr>
            </a:lvl7pPr>
            <a:lvl8pPr lvl="7" algn="l">
              <a:lnSpc>
                <a:spcPct val="100000"/>
              </a:lnSpc>
              <a:spcBef>
                <a:spcPts val="0"/>
              </a:spcBef>
              <a:spcAft>
                <a:spcPts val="0"/>
              </a:spcAft>
              <a:buClr>
                <a:srgbClr val="000000"/>
              </a:buClr>
              <a:buSzPts val="3200"/>
              <a:buFont typeface="Calibri"/>
              <a:buNone/>
              <a:defRPr sz="3200">
                <a:solidFill>
                  <a:srgbClr val="000000"/>
                </a:solidFill>
                <a:latin typeface="Calibri"/>
                <a:ea typeface="Calibri"/>
                <a:cs typeface="Calibri"/>
                <a:sym typeface="Calibri"/>
              </a:defRPr>
            </a:lvl8pPr>
            <a:lvl9pPr lvl="8" algn="l">
              <a:lnSpc>
                <a:spcPct val="100000"/>
              </a:lnSpc>
              <a:spcBef>
                <a:spcPts val="0"/>
              </a:spcBef>
              <a:spcAft>
                <a:spcPts val="0"/>
              </a:spcAft>
              <a:buClr>
                <a:srgbClr val="000000"/>
              </a:buClr>
              <a:buSzPts val="3200"/>
              <a:buFont typeface="Calibri"/>
              <a:buNone/>
              <a:defRPr sz="3200">
                <a:solidFill>
                  <a:srgbClr val="000000"/>
                </a:solidFill>
                <a:latin typeface="Calibri"/>
                <a:ea typeface="Calibri"/>
                <a:cs typeface="Calibri"/>
                <a:sym typeface="Calibri"/>
              </a:defRPr>
            </a:lvl9pPr>
          </a:lstStyle>
          <a:p>
            <a:endParaRPr/>
          </a:p>
        </p:txBody>
      </p:sp>
      <p:sp>
        <p:nvSpPr>
          <p:cNvPr id="35" name="Google Shape;35;g37aca7b9956_0_170"/>
          <p:cNvSpPr txBox="1">
            <a:spLocks noGrp="1"/>
          </p:cNvSpPr>
          <p:nvPr>
            <p:ph type="body" idx="1"/>
          </p:nvPr>
        </p:nvSpPr>
        <p:spPr>
          <a:xfrm>
            <a:off x="311700" y="1152475"/>
            <a:ext cx="8135100" cy="3034800"/>
          </a:xfrm>
          <a:prstGeom prst="rect">
            <a:avLst/>
          </a:prstGeom>
          <a:noFill/>
          <a:ln>
            <a:noFill/>
          </a:ln>
        </p:spPr>
        <p:txBody>
          <a:bodyPr spcFirstLastPara="1" wrap="square" lIns="91425" tIns="91425" rIns="91425" bIns="91425" anchor="t" anchorCtr="0">
            <a:normAutofit/>
          </a:bodyPr>
          <a:lstStyle>
            <a:lvl1pPr marL="457200" lvl="0" indent="-330200" algn="l">
              <a:lnSpc>
                <a:spcPct val="115000"/>
              </a:lnSpc>
              <a:spcBef>
                <a:spcPts val="0"/>
              </a:spcBef>
              <a:spcAft>
                <a:spcPts val="0"/>
              </a:spcAft>
              <a:buClr>
                <a:srgbClr val="040404"/>
              </a:buClr>
              <a:buSzPts val="1600"/>
              <a:buFont typeface="Calibri"/>
              <a:buChar char="●"/>
              <a:defRPr sz="1600">
                <a:solidFill>
                  <a:srgbClr val="040404"/>
                </a:solidFill>
                <a:latin typeface="Calibri"/>
                <a:ea typeface="Calibri"/>
                <a:cs typeface="Calibri"/>
                <a:sym typeface="Calibri"/>
              </a:defRPr>
            </a:lvl1pPr>
            <a:lvl2pPr marL="914400" lvl="1" indent="-317500" algn="l">
              <a:lnSpc>
                <a:spcPct val="115000"/>
              </a:lnSpc>
              <a:spcBef>
                <a:spcPts val="0"/>
              </a:spcBef>
              <a:spcAft>
                <a:spcPts val="0"/>
              </a:spcAft>
              <a:buClr>
                <a:srgbClr val="040404"/>
              </a:buClr>
              <a:buSzPts val="1400"/>
              <a:buFont typeface="Calibri"/>
              <a:buChar char="○"/>
              <a:defRPr>
                <a:solidFill>
                  <a:srgbClr val="040404"/>
                </a:solidFill>
                <a:latin typeface="Calibri"/>
                <a:ea typeface="Calibri"/>
                <a:cs typeface="Calibri"/>
                <a:sym typeface="Calibri"/>
              </a:defRPr>
            </a:lvl2pPr>
            <a:lvl3pPr marL="1371600" lvl="2" indent="-317500" algn="l">
              <a:lnSpc>
                <a:spcPct val="115000"/>
              </a:lnSpc>
              <a:spcBef>
                <a:spcPts val="0"/>
              </a:spcBef>
              <a:spcAft>
                <a:spcPts val="0"/>
              </a:spcAft>
              <a:buClr>
                <a:srgbClr val="040404"/>
              </a:buClr>
              <a:buSzPts val="1400"/>
              <a:buFont typeface="Calibri"/>
              <a:buChar char="■"/>
              <a:defRPr>
                <a:solidFill>
                  <a:srgbClr val="040404"/>
                </a:solidFill>
                <a:latin typeface="Calibri"/>
                <a:ea typeface="Calibri"/>
                <a:cs typeface="Calibri"/>
                <a:sym typeface="Calibri"/>
              </a:defRPr>
            </a:lvl3pPr>
            <a:lvl4pPr marL="1828800" lvl="3" indent="-317500" algn="l">
              <a:lnSpc>
                <a:spcPct val="115000"/>
              </a:lnSpc>
              <a:spcBef>
                <a:spcPts val="0"/>
              </a:spcBef>
              <a:spcAft>
                <a:spcPts val="0"/>
              </a:spcAft>
              <a:buClr>
                <a:srgbClr val="040404"/>
              </a:buClr>
              <a:buSzPts val="1400"/>
              <a:buFont typeface="Calibri"/>
              <a:buChar char="●"/>
              <a:defRPr>
                <a:solidFill>
                  <a:srgbClr val="040404"/>
                </a:solidFill>
                <a:latin typeface="Calibri"/>
                <a:ea typeface="Calibri"/>
                <a:cs typeface="Calibri"/>
                <a:sym typeface="Calibri"/>
              </a:defRPr>
            </a:lvl4pPr>
            <a:lvl5pPr marL="2286000" lvl="4" indent="-317500" algn="l">
              <a:lnSpc>
                <a:spcPct val="115000"/>
              </a:lnSpc>
              <a:spcBef>
                <a:spcPts val="0"/>
              </a:spcBef>
              <a:spcAft>
                <a:spcPts val="0"/>
              </a:spcAft>
              <a:buClr>
                <a:srgbClr val="040404"/>
              </a:buClr>
              <a:buSzPts val="1400"/>
              <a:buFont typeface="Calibri"/>
              <a:buChar char="○"/>
              <a:defRPr>
                <a:solidFill>
                  <a:srgbClr val="040404"/>
                </a:solidFill>
                <a:latin typeface="Calibri"/>
                <a:ea typeface="Calibri"/>
                <a:cs typeface="Calibri"/>
                <a:sym typeface="Calibri"/>
              </a:defRPr>
            </a:lvl5pPr>
            <a:lvl6pPr marL="2743200" lvl="5" indent="-317500" algn="l">
              <a:lnSpc>
                <a:spcPct val="115000"/>
              </a:lnSpc>
              <a:spcBef>
                <a:spcPts val="0"/>
              </a:spcBef>
              <a:spcAft>
                <a:spcPts val="0"/>
              </a:spcAft>
              <a:buClr>
                <a:srgbClr val="040404"/>
              </a:buClr>
              <a:buSzPts val="1400"/>
              <a:buFont typeface="Calibri"/>
              <a:buChar char="■"/>
              <a:defRPr>
                <a:solidFill>
                  <a:srgbClr val="040404"/>
                </a:solidFill>
                <a:latin typeface="Calibri"/>
                <a:ea typeface="Calibri"/>
                <a:cs typeface="Calibri"/>
                <a:sym typeface="Calibri"/>
              </a:defRPr>
            </a:lvl6pPr>
            <a:lvl7pPr marL="3200400" lvl="6" indent="-317500" algn="l">
              <a:lnSpc>
                <a:spcPct val="115000"/>
              </a:lnSpc>
              <a:spcBef>
                <a:spcPts val="0"/>
              </a:spcBef>
              <a:spcAft>
                <a:spcPts val="0"/>
              </a:spcAft>
              <a:buClr>
                <a:srgbClr val="040404"/>
              </a:buClr>
              <a:buSzPts val="1400"/>
              <a:buFont typeface="Calibri"/>
              <a:buChar char="●"/>
              <a:defRPr>
                <a:solidFill>
                  <a:srgbClr val="040404"/>
                </a:solidFill>
                <a:latin typeface="Calibri"/>
                <a:ea typeface="Calibri"/>
                <a:cs typeface="Calibri"/>
                <a:sym typeface="Calibri"/>
              </a:defRPr>
            </a:lvl7pPr>
            <a:lvl8pPr marL="3657600" lvl="7" indent="-317500" algn="l">
              <a:lnSpc>
                <a:spcPct val="115000"/>
              </a:lnSpc>
              <a:spcBef>
                <a:spcPts val="0"/>
              </a:spcBef>
              <a:spcAft>
                <a:spcPts val="0"/>
              </a:spcAft>
              <a:buClr>
                <a:srgbClr val="040404"/>
              </a:buClr>
              <a:buSzPts val="1400"/>
              <a:buFont typeface="Calibri"/>
              <a:buChar char="○"/>
              <a:defRPr>
                <a:solidFill>
                  <a:srgbClr val="040404"/>
                </a:solidFill>
                <a:latin typeface="Calibri"/>
                <a:ea typeface="Calibri"/>
                <a:cs typeface="Calibri"/>
                <a:sym typeface="Calibri"/>
              </a:defRPr>
            </a:lvl8pPr>
            <a:lvl9pPr marL="4114800" lvl="8" indent="-317500" algn="l">
              <a:lnSpc>
                <a:spcPct val="115000"/>
              </a:lnSpc>
              <a:spcBef>
                <a:spcPts val="0"/>
              </a:spcBef>
              <a:spcAft>
                <a:spcPts val="0"/>
              </a:spcAft>
              <a:buClr>
                <a:srgbClr val="040404"/>
              </a:buClr>
              <a:buSzPts val="1400"/>
              <a:buFont typeface="Calibri"/>
              <a:buChar char="■"/>
              <a:defRPr>
                <a:solidFill>
                  <a:srgbClr val="040404"/>
                </a:solidFill>
                <a:latin typeface="Calibri"/>
                <a:ea typeface="Calibri"/>
                <a:cs typeface="Calibri"/>
                <a:sym typeface="Calibri"/>
              </a:defRPr>
            </a:lvl9pPr>
          </a:lstStyle>
          <a:p>
            <a:endParaRPr/>
          </a:p>
        </p:txBody>
      </p:sp>
      <p:pic>
        <p:nvPicPr>
          <p:cNvPr id="36" name="Google Shape;36;g37aca7b9956_0_170"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37" name="Google Shape;37;g37aca7b9956_0_170"/>
          <p:cNvSpPr/>
          <p:nvPr/>
        </p:nvSpPr>
        <p:spPr>
          <a:xfrm>
            <a:off x="0" y="4619100"/>
            <a:ext cx="542400" cy="321600"/>
          </a:xfrm>
          <a:prstGeom prst="flowChartDelay">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38" name="Google Shape;38;g37aca7b9956_0_170"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39" name="Google Shape;39;g37aca7b9956_0_170"/>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i="0" u="none" strike="noStrike" cap="none">
                <a:solidFill>
                  <a:srgbClr val="000000"/>
                </a:solidFill>
                <a:latin typeface="Roboto"/>
                <a:ea typeface="Roboto"/>
                <a:cs typeface="Roboto"/>
                <a:sym typeface="Roboto"/>
              </a:rPr>
              <a:t> </a:t>
            </a:r>
            <a:fld id="{00000000-1234-1234-1234-123412341234}" type="slidenum">
              <a:rPr lang="en-US" sz="1300" i="0" u="none" strike="noStrike" cap="none">
                <a:solidFill>
                  <a:srgbClr val="000000"/>
                </a:solidFill>
                <a:latin typeface="Roboto"/>
                <a:ea typeface="Roboto"/>
                <a:cs typeface="Roboto"/>
                <a:sym typeface="Roboto"/>
              </a:rPr>
              <a:t>‹#›</a:t>
            </a:fld>
            <a:endParaRPr sz="1300" i="0" u="none" strike="noStrike" cap="none">
              <a:solidFill>
                <a:srgbClr val="000000"/>
              </a:solidFill>
              <a:latin typeface="Roboto"/>
              <a:ea typeface="Roboto"/>
              <a:cs typeface="Roboto"/>
              <a:sym typeface="Roboto"/>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ivider - Orange - 05">
  <p:cSld name="TITLE_AND_BODY_1_1_1_1">
    <p:spTree>
      <p:nvGrpSpPr>
        <p:cNvPr id="1" name="Shape 40"/>
        <p:cNvGrpSpPr/>
        <p:nvPr/>
      </p:nvGrpSpPr>
      <p:grpSpPr>
        <a:xfrm>
          <a:off x="0" y="0"/>
          <a:ext cx="0" cy="0"/>
          <a:chOff x="0" y="0"/>
          <a:chExt cx="0" cy="0"/>
        </a:xfrm>
      </p:grpSpPr>
      <p:pic>
        <p:nvPicPr>
          <p:cNvPr id="41" name="Google Shape;41;g37aca7b9956_0_178" descr="Photo of elementary students"/>
          <p:cNvPicPr preferRelativeResize="0"/>
          <p:nvPr/>
        </p:nvPicPr>
        <p:blipFill rotWithShape="1">
          <a:blip r:embed="rId2">
            <a:alphaModFix amt="50000"/>
          </a:blip>
          <a:srcRect/>
          <a:stretch/>
        </p:blipFill>
        <p:spPr>
          <a:xfrm>
            <a:off x="0" y="0"/>
            <a:ext cx="9143997" cy="5143501"/>
          </a:xfrm>
          <a:prstGeom prst="rect">
            <a:avLst/>
          </a:prstGeom>
          <a:noFill/>
          <a:ln>
            <a:noFill/>
          </a:ln>
        </p:spPr>
      </p:pic>
      <p:sp>
        <p:nvSpPr>
          <p:cNvPr id="42" name="Google Shape;42;g37aca7b9956_0_178"/>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pic>
        <p:nvPicPr>
          <p:cNvPr id="43" name="Google Shape;43;g37aca7b9956_0_178"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44" name="Google Shape;44;g37aca7b9956_0_178"/>
          <p:cNvSpPr/>
          <p:nvPr/>
        </p:nvSpPr>
        <p:spPr>
          <a:xfrm>
            <a:off x="0" y="4619100"/>
            <a:ext cx="542400" cy="321600"/>
          </a:xfrm>
          <a:prstGeom prst="flowChartDelay">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5" name="Google Shape;45;g37aca7b9956_0_178"/>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i="0" u="none" strike="noStrike" cap="none">
                <a:solidFill>
                  <a:srgbClr val="000000"/>
                </a:solidFill>
                <a:latin typeface="Roboto"/>
                <a:ea typeface="Roboto"/>
                <a:cs typeface="Roboto"/>
                <a:sym typeface="Roboto"/>
              </a:rPr>
              <a:t> </a:t>
            </a:r>
            <a:fld id="{00000000-1234-1234-1234-123412341234}" type="slidenum">
              <a:rPr lang="en-US" sz="1300" i="0" u="none" strike="noStrike" cap="none">
                <a:solidFill>
                  <a:srgbClr val="000000"/>
                </a:solidFill>
                <a:latin typeface="Roboto"/>
                <a:ea typeface="Roboto"/>
                <a:cs typeface="Roboto"/>
                <a:sym typeface="Roboto"/>
              </a:rPr>
              <a:t>‹#›</a:t>
            </a:fld>
            <a:endParaRPr sz="1300" i="0" u="none" strike="noStrike" cap="none">
              <a:solidFill>
                <a:srgbClr val="000000"/>
              </a:solidFill>
              <a:latin typeface="Roboto"/>
              <a:ea typeface="Roboto"/>
              <a:cs typeface="Roboto"/>
              <a:sym typeface="Roboto"/>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ivider - Orange - 06">
  <p:cSld name="TITLE_AND_BODY_1_1_1_1_1">
    <p:spTree>
      <p:nvGrpSpPr>
        <p:cNvPr id="1" name="Shape 46"/>
        <p:cNvGrpSpPr/>
        <p:nvPr/>
      </p:nvGrpSpPr>
      <p:grpSpPr>
        <a:xfrm>
          <a:off x="0" y="0"/>
          <a:ext cx="0" cy="0"/>
          <a:chOff x="0" y="0"/>
          <a:chExt cx="0" cy="0"/>
        </a:xfrm>
      </p:grpSpPr>
      <p:pic>
        <p:nvPicPr>
          <p:cNvPr id="47" name="Google Shape;47;g37aca7b9956_0_183" title="54540907784_b492779d61_k.jpg"/>
          <p:cNvPicPr preferRelativeResize="0"/>
          <p:nvPr/>
        </p:nvPicPr>
        <p:blipFill rotWithShape="1">
          <a:blip r:embed="rId2">
            <a:alphaModFix amt="50000"/>
          </a:blip>
          <a:srcRect t="7798" b="7806"/>
          <a:stretch/>
        </p:blipFill>
        <p:spPr>
          <a:xfrm>
            <a:off x="0" y="0"/>
            <a:ext cx="9143997" cy="5143501"/>
          </a:xfrm>
          <a:prstGeom prst="rect">
            <a:avLst/>
          </a:prstGeom>
          <a:noFill/>
          <a:ln>
            <a:noFill/>
          </a:ln>
        </p:spPr>
      </p:pic>
      <p:sp>
        <p:nvSpPr>
          <p:cNvPr id="48" name="Google Shape;48;g37aca7b9956_0_183"/>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pic>
        <p:nvPicPr>
          <p:cNvPr id="49" name="Google Shape;49;g37aca7b9956_0_183"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50" name="Google Shape;50;g37aca7b9956_0_183"/>
          <p:cNvSpPr/>
          <p:nvPr/>
        </p:nvSpPr>
        <p:spPr>
          <a:xfrm>
            <a:off x="0" y="4619100"/>
            <a:ext cx="542400" cy="321600"/>
          </a:xfrm>
          <a:prstGeom prst="flowChartDelay">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1" name="Google Shape;51;g37aca7b9956_0_183"/>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i="0" u="none" strike="noStrike" cap="none">
                <a:solidFill>
                  <a:srgbClr val="000000"/>
                </a:solidFill>
                <a:latin typeface="Roboto"/>
                <a:ea typeface="Roboto"/>
                <a:cs typeface="Roboto"/>
                <a:sym typeface="Roboto"/>
              </a:rPr>
              <a:t> </a:t>
            </a:r>
            <a:fld id="{00000000-1234-1234-1234-123412341234}" type="slidenum">
              <a:rPr lang="en-US" sz="1300" i="0" u="none" strike="noStrike" cap="none">
                <a:solidFill>
                  <a:srgbClr val="000000"/>
                </a:solidFill>
                <a:latin typeface="Roboto"/>
                <a:ea typeface="Roboto"/>
                <a:cs typeface="Roboto"/>
                <a:sym typeface="Roboto"/>
              </a:rPr>
              <a:t>‹#›</a:t>
            </a:fld>
            <a:endParaRPr sz="1300" i="0" u="none" strike="noStrike" cap="none">
              <a:solidFill>
                <a:srgbClr val="000000"/>
              </a:solidFill>
              <a:latin typeface="Roboto"/>
              <a:ea typeface="Roboto"/>
              <a:cs typeface="Roboto"/>
              <a:sym typeface="Roboto"/>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Divider - Orange - 03">
  <p:cSld name="TITLE_AND_BODY_1_1">
    <p:spTree>
      <p:nvGrpSpPr>
        <p:cNvPr id="1" name="Shape 52"/>
        <p:cNvGrpSpPr/>
        <p:nvPr/>
      </p:nvGrpSpPr>
      <p:grpSpPr>
        <a:xfrm>
          <a:off x="0" y="0"/>
          <a:ext cx="0" cy="0"/>
          <a:chOff x="0" y="0"/>
          <a:chExt cx="0" cy="0"/>
        </a:xfrm>
      </p:grpSpPr>
      <p:pic>
        <p:nvPicPr>
          <p:cNvPr id="53" name="Google Shape;53;g37aca7b9956_0_188" title="54539845577_f82f2ee078_k.jpg"/>
          <p:cNvPicPr preferRelativeResize="0"/>
          <p:nvPr/>
        </p:nvPicPr>
        <p:blipFill rotWithShape="1">
          <a:blip r:embed="rId2">
            <a:alphaModFix amt="50000"/>
          </a:blip>
          <a:srcRect t="7798" b="7806"/>
          <a:stretch/>
        </p:blipFill>
        <p:spPr>
          <a:xfrm>
            <a:off x="0" y="0"/>
            <a:ext cx="9143997" cy="5143497"/>
          </a:xfrm>
          <a:prstGeom prst="rect">
            <a:avLst/>
          </a:prstGeom>
          <a:noFill/>
          <a:ln>
            <a:noFill/>
          </a:ln>
        </p:spPr>
      </p:pic>
      <p:sp>
        <p:nvSpPr>
          <p:cNvPr id="54" name="Google Shape;54;g37aca7b9956_0_188"/>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pic>
        <p:nvPicPr>
          <p:cNvPr id="55" name="Google Shape;55;g37aca7b9956_0_188"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56" name="Google Shape;56;g37aca7b9956_0_188"/>
          <p:cNvSpPr/>
          <p:nvPr/>
        </p:nvSpPr>
        <p:spPr>
          <a:xfrm>
            <a:off x="0" y="4619100"/>
            <a:ext cx="542400" cy="321600"/>
          </a:xfrm>
          <a:prstGeom prst="flowChartDelay">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7" name="Google Shape;57;g37aca7b9956_0_188"/>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i="0" u="none" strike="noStrike" cap="none">
                <a:solidFill>
                  <a:srgbClr val="000000"/>
                </a:solidFill>
                <a:latin typeface="Roboto"/>
                <a:ea typeface="Roboto"/>
                <a:cs typeface="Roboto"/>
                <a:sym typeface="Roboto"/>
              </a:rPr>
              <a:t> </a:t>
            </a:r>
            <a:fld id="{00000000-1234-1234-1234-123412341234}" type="slidenum">
              <a:rPr lang="en-US" sz="1300" i="0" u="none" strike="noStrike" cap="none">
                <a:solidFill>
                  <a:srgbClr val="000000"/>
                </a:solidFill>
                <a:latin typeface="Roboto"/>
                <a:ea typeface="Roboto"/>
                <a:cs typeface="Roboto"/>
                <a:sym typeface="Roboto"/>
              </a:rPr>
              <a:t>‹#›</a:t>
            </a:fld>
            <a:endParaRPr sz="1300" i="0" u="none" strike="noStrike" cap="none">
              <a:solidFill>
                <a:srgbClr val="000000"/>
              </a:solidFill>
              <a:latin typeface="Roboto"/>
              <a:ea typeface="Roboto"/>
              <a:cs typeface="Roboto"/>
              <a:sym typeface="Roboto"/>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Divider - Orange - 04">
  <p:cSld name="TITLE_AND_BODY_1_1_1_2">
    <p:spTree>
      <p:nvGrpSpPr>
        <p:cNvPr id="1" name="Shape 58"/>
        <p:cNvGrpSpPr/>
        <p:nvPr/>
      </p:nvGrpSpPr>
      <p:grpSpPr>
        <a:xfrm>
          <a:off x="0" y="0"/>
          <a:ext cx="0" cy="0"/>
          <a:chOff x="0" y="0"/>
          <a:chExt cx="0" cy="0"/>
        </a:xfrm>
      </p:grpSpPr>
      <p:pic>
        <p:nvPicPr>
          <p:cNvPr id="59" name="Google Shape;59;g37aca7b9956_0_193" descr="Photo of elementary student"/>
          <p:cNvPicPr preferRelativeResize="0"/>
          <p:nvPr/>
        </p:nvPicPr>
        <p:blipFill rotWithShape="1">
          <a:blip r:embed="rId2">
            <a:alphaModFix amt="50000"/>
          </a:blip>
          <a:srcRect/>
          <a:stretch/>
        </p:blipFill>
        <p:spPr>
          <a:xfrm>
            <a:off x="0" y="0"/>
            <a:ext cx="9143997" cy="5143501"/>
          </a:xfrm>
          <a:prstGeom prst="rect">
            <a:avLst/>
          </a:prstGeom>
          <a:noFill/>
          <a:ln>
            <a:noFill/>
          </a:ln>
        </p:spPr>
      </p:pic>
      <p:sp>
        <p:nvSpPr>
          <p:cNvPr id="60" name="Google Shape;60;g37aca7b9956_0_193"/>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pic>
        <p:nvPicPr>
          <p:cNvPr id="61" name="Google Shape;61;g37aca7b9956_0_193"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62" name="Google Shape;62;g37aca7b9956_0_193"/>
          <p:cNvSpPr/>
          <p:nvPr/>
        </p:nvSpPr>
        <p:spPr>
          <a:xfrm>
            <a:off x="0" y="4619100"/>
            <a:ext cx="542400" cy="321600"/>
          </a:xfrm>
          <a:prstGeom prst="flowChartDelay">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3" name="Google Shape;63;g37aca7b9956_0_193"/>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i="0" u="none" strike="noStrike" cap="none">
                <a:solidFill>
                  <a:srgbClr val="000000"/>
                </a:solidFill>
                <a:latin typeface="Roboto"/>
                <a:ea typeface="Roboto"/>
                <a:cs typeface="Roboto"/>
                <a:sym typeface="Roboto"/>
              </a:rPr>
              <a:t> </a:t>
            </a:r>
            <a:fld id="{00000000-1234-1234-1234-123412341234}" type="slidenum">
              <a:rPr lang="en-US" sz="1300" i="0" u="none" strike="noStrike" cap="none">
                <a:solidFill>
                  <a:srgbClr val="000000"/>
                </a:solidFill>
                <a:latin typeface="Roboto"/>
                <a:ea typeface="Roboto"/>
                <a:cs typeface="Roboto"/>
                <a:sym typeface="Roboto"/>
              </a:rPr>
              <a:t>‹#›</a:t>
            </a:fld>
            <a:endParaRPr sz="1300" i="0" u="none" strike="noStrike" cap="none">
              <a:solidFill>
                <a:srgbClr val="000000"/>
              </a:solidFill>
              <a:latin typeface="Roboto"/>
              <a:ea typeface="Roboto"/>
              <a:cs typeface="Roboto"/>
              <a:sym typeface="Roboto"/>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Divider - Orange - 08">
  <p:cSld name="TITLE_AND_BODY_1_1_1_1_1_1_1">
    <p:spTree>
      <p:nvGrpSpPr>
        <p:cNvPr id="1" name="Shape 64"/>
        <p:cNvGrpSpPr/>
        <p:nvPr/>
      </p:nvGrpSpPr>
      <p:grpSpPr>
        <a:xfrm>
          <a:off x="0" y="0"/>
          <a:ext cx="0" cy="0"/>
          <a:chOff x="0" y="0"/>
          <a:chExt cx="0" cy="0"/>
        </a:xfrm>
      </p:grpSpPr>
      <p:pic>
        <p:nvPicPr>
          <p:cNvPr id="65" name="Google Shape;65;g37aca7b9956_0_198" descr="Photo of elementary student and teacher"/>
          <p:cNvPicPr preferRelativeResize="0"/>
          <p:nvPr/>
        </p:nvPicPr>
        <p:blipFill rotWithShape="1">
          <a:blip r:embed="rId2">
            <a:alphaModFix amt="50000"/>
          </a:blip>
          <a:srcRect/>
          <a:stretch/>
        </p:blipFill>
        <p:spPr>
          <a:xfrm>
            <a:off x="0" y="0"/>
            <a:ext cx="9143997" cy="5143501"/>
          </a:xfrm>
          <a:prstGeom prst="rect">
            <a:avLst/>
          </a:prstGeom>
          <a:noFill/>
          <a:ln>
            <a:noFill/>
          </a:ln>
        </p:spPr>
      </p:pic>
      <p:sp>
        <p:nvSpPr>
          <p:cNvPr id="66" name="Google Shape;66;g37aca7b9956_0_198"/>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pic>
        <p:nvPicPr>
          <p:cNvPr id="67" name="Google Shape;67;g37aca7b9956_0_198"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68" name="Google Shape;68;g37aca7b9956_0_198"/>
          <p:cNvSpPr/>
          <p:nvPr/>
        </p:nvSpPr>
        <p:spPr>
          <a:xfrm>
            <a:off x="0" y="4619100"/>
            <a:ext cx="542400" cy="321600"/>
          </a:xfrm>
          <a:prstGeom prst="flowChartDelay">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9" name="Google Shape;69;g37aca7b9956_0_198"/>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i="0" u="none" strike="noStrike" cap="none">
                <a:solidFill>
                  <a:srgbClr val="000000"/>
                </a:solidFill>
                <a:latin typeface="Roboto"/>
                <a:ea typeface="Roboto"/>
                <a:cs typeface="Roboto"/>
                <a:sym typeface="Roboto"/>
              </a:rPr>
              <a:t> </a:t>
            </a:r>
            <a:fld id="{00000000-1234-1234-1234-123412341234}" type="slidenum">
              <a:rPr lang="en-US" sz="1300" i="0" u="none" strike="noStrike" cap="none">
                <a:solidFill>
                  <a:srgbClr val="000000"/>
                </a:solidFill>
                <a:latin typeface="Roboto"/>
                <a:ea typeface="Roboto"/>
                <a:cs typeface="Roboto"/>
                <a:sym typeface="Roboto"/>
              </a:rPr>
              <a:t>‹#›</a:t>
            </a:fld>
            <a:endParaRPr sz="1300" i="0" u="none" strike="noStrike" cap="none">
              <a:solidFill>
                <a:srgbClr val="000000"/>
              </a:solidFill>
              <a:latin typeface="Roboto"/>
              <a:ea typeface="Roboto"/>
              <a:cs typeface="Roboto"/>
              <a:sym typeface="Roboto"/>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Divider - Orange - 08 1">
  <p:cSld name="TITLE_AND_BODY_1_1_1_1_1_1_1_1">
    <p:spTree>
      <p:nvGrpSpPr>
        <p:cNvPr id="1" name="Shape 70"/>
        <p:cNvGrpSpPr/>
        <p:nvPr/>
      </p:nvGrpSpPr>
      <p:grpSpPr>
        <a:xfrm>
          <a:off x="0" y="0"/>
          <a:ext cx="0" cy="0"/>
          <a:chOff x="0" y="0"/>
          <a:chExt cx="0" cy="0"/>
        </a:xfrm>
      </p:grpSpPr>
      <p:pic>
        <p:nvPicPr>
          <p:cNvPr id="71" name="Google Shape;71;g37aca7b9956_0_203"/>
          <p:cNvPicPr preferRelativeResize="0"/>
          <p:nvPr/>
        </p:nvPicPr>
        <p:blipFill rotWithShape="1">
          <a:blip r:embed="rId2">
            <a:alphaModFix amt="50000"/>
          </a:blip>
          <a:srcRect/>
          <a:stretch/>
        </p:blipFill>
        <p:spPr>
          <a:xfrm>
            <a:off x="0" y="0"/>
            <a:ext cx="9144001" cy="5141895"/>
          </a:xfrm>
          <a:prstGeom prst="rect">
            <a:avLst/>
          </a:prstGeom>
          <a:noFill/>
          <a:ln>
            <a:noFill/>
          </a:ln>
        </p:spPr>
      </p:pic>
      <p:sp>
        <p:nvSpPr>
          <p:cNvPr id="72" name="Google Shape;72;g37aca7b9956_0_203"/>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pic>
        <p:nvPicPr>
          <p:cNvPr id="73" name="Google Shape;73;g37aca7b9956_0_203"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74" name="Google Shape;74;g37aca7b9956_0_203"/>
          <p:cNvSpPr/>
          <p:nvPr/>
        </p:nvSpPr>
        <p:spPr>
          <a:xfrm>
            <a:off x="0" y="4619100"/>
            <a:ext cx="542400" cy="321600"/>
          </a:xfrm>
          <a:prstGeom prst="flowChartDelay">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5" name="Google Shape;75;g37aca7b9956_0_203"/>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i="0" u="none" strike="noStrike" cap="none">
                <a:solidFill>
                  <a:srgbClr val="000000"/>
                </a:solidFill>
                <a:latin typeface="Roboto"/>
                <a:ea typeface="Roboto"/>
                <a:cs typeface="Roboto"/>
                <a:sym typeface="Roboto"/>
              </a:rPr>
              <a:t> </a:t>
            </a:r>
            <a:fld id="{00000000-1234-1234-1234-123412341234}" type="slidenum">
              <a:rPr lang="en-US" sz="1300" i="0" u="none" strike="noStrike" cap="none">
                <a:solidFill>
                  <a:srgbClr val="000000"/>
                </a:solidFill>
                <a:latin typeface="Roboto"/>
                <a:ea typeface="Roboto"/>
                <a:cs typeface="Roboto"/>
                <a:sym typeface="Roboto"/>
              </a:rPr>
              <a:t>‹#›</a:t>
            </a:fld>
            <a:endParaRPr sz="1300" i="0" u="none" strike="noStrike" cap="none">
              <a:solidFill>
                <a:srgbClr val="000000"/>
              </a:solidFill>
              <a:latin typeface="Roboto"/>
              <a:ea typeface="Roboto"/>
              <a:cs typeface="Roboto"/>
              <a:sym typeface="Roboto"/>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Divider - Orange - 08 1 1">
  <p:cSld name="TITLE_AND_BODY_1_1_1_1_1_1_1_1_2">
    <p:spTree>
      <p:nvGrpSpPr>
        <p:cNvPr id="1" name="Shape 76"/>
        <p:cNvGrpSpPr/>
        <p:nvPr/>
      </p:nvGrpSpPr>
      <p:grpSpPr>
        <a:xfrm>
          <a:off x="0" y="0"/>
          <a:ext cx="0" cy="0"/>
          <a:chOff x="0" y="0"/>
          <a:chExt cx="0" cy="0"/>
        </a:xfrm>
      </p:grpSpPr>
      <p:pic>
        <p:nvPicPr>
          <p:cNvPr id="77" name="Google Shape;77;g37aca7b9956_0_208" descr="Photo of high school students"/>
          <p:cNvPicPr preferRelativeResize="0"/>
          <p:nvPr/>
        </p:nvPicPr>
        <p:blipFill rotWithShape="1">
          <a:blip r:embed="rId2">
            <a:alphaModFix amt="50000"/>
          </a:blip>
          <a:srcRect/>
          <a:stretch/>
        </p:blipFill>
        <p:spPr>
          <a:xfrm>
            <a:off x="0" y="0"/>
            <a:ext cx="9144003" cy="5143501"/>
          </a:xfrm>
          <a:prstGeom prst="rect">
            <a:avLst/>
          </a:prstGeom>
          <a:noFill/>
          <a:ln>
            <a:noFill/>
          </a:ln>
        </p:spPr>
      </p:pic>
      <p:sp>
        <p:nvSpPr>
          <p:cNvPr id="78" name="Google Shape;78;g37aca7b9956_0_208"/>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pic>
        <p:nvPicPr>
          <p:cNvPr id="79" name="Google Shape;79;g37aca7b9956_0_208"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80" name="Google Shape;80;g37aca7b9956_0_208"/>
          <p:cNvSpPr/>
          <p:nvPr/>
        </p:nvSpPr>
        <p:spPr>
          <a:xfrm>
            <a:off x="0" y="4619100"/>
            <a:ext cx="542400" cy="321600"/>
          </a:xfrm>
          <a:prstGeom prst="flowChartDelay">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1" name="Google Shape;81;g37aca7b9956_0_208"/>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i="0" u="none" strike="noStrike" cap="none">
                <a:solidFill>
                  <a:srgbClr val="000000"/>
                </a:solidFill>
                <a:latin typeface="Roboto"/>
                <a:ea typeface="Roboto"/>
                <a:cs typeface="Roboto"/>
                <a:sym typeface="Roboto"/>
              </a:rPr>
              <a:t> </a:t>
            </a:r>
            <a:fld id="{00000000-1234-1234-1234-123412341234}" type="slidenum">
              <a:rPr lang="en-US" sz="1300" i="0" u="none" strike="noStrike" cap="none">
                <a:solidFill>
                  <a:srgbClr val="000000"/>
                </a:solidFill>
                <a:latin typeface="Roboto"/>
                <a:ea typeface="Roboto"/>
                <a:cs typeface="Roboto"/>
                <a:sym typeface="Roboto"/>
              </a:rPr>
              <a:t>‹#›</a:t>
            </a:fld>
            <a:endParaRPr sz="1300" i="0" u="none" strike="noStrike" cap="none">
              <a:solidFill>
                <a:srgbClr val="000000"/>
              </a:solidFill>
              <a:latin typeface="Roboto"/>
              <a:ea typeface="Roboto"/>
              <a:cs typeface="Roboto"/>
              <a:sym typeface="Roboto"/>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Divider - Orange - 02 1">
  <p:cSld name="TITLE_AND_BODY_1_2">
    <p:spTree>
      <p:nvGrpSpPr>
        <p:cNvPr id="1" name="Shape 82"/>
        <p:cNvGrpSpPr/>
        <p:nvPr/>
      </p:nvGrpSpPr>
      <p:grpSpPr>
        <a:xfrm>
          <a:off x="0" y="0"/>
          <a:ext cx="0" cy="0"/>
          <a:chOff x="0" y="0"/>
          <a:chExt cx="0" cy="0"/>
        </a:xfrm>
      </p:grpSpPr>
      <p:pic>
        <p:nvPicPr>
          <p:cNvPr id="83" name="Google Shape;83;g37aca7b9956_0_213" descr="Photo of high school student"/>
          <p:cNvPicPr preferRelativeResize="0"/>
          <p:nvPr/>
        </p:nvPicPr>
        <p:blipFill rotWithShape="1">
          <a:blip r:embed="rId2">
            <a:alphaModFix amt="50000"/>
          </a:blip>
          <a:srcRect/>
          <a:stretch/>
        </p:blipFill>
        <p:spPr>
          <a:xfrm>
            <a:off x="0" y="0"/>
            <a:ext cx="9143997" cy="5143501"/>
          </a:xfrm>
          <a:prstGeom prst="rect">
            <a:avLst/>
          </a:prstGeom>
          <a:noFill/>
          <a:ln>
            <a:noFill/>
          </a:ln>
        </p:spPr>
      </p:pic>
      <p:sp>
        <p:nvSpPr>
          <p:cNvPr id="84" name="Google Shape;84;g37aca7b9956_0_213"/>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pic>
        <p:nvPicPr>
          <p:cNvPr id="85" name="Google Shape;85;g37aca7b9956_0_213"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86" name="Google Shape;86;g37aca7b9956_0_213"/>
          <p:cNvSpPr/>
          <p:nvPr/>
        </p:nvSpPr>
        <p:spPr>
          <a:xfrm>
            <a:off x="0" y="4619100"/>
            <a:ext cx="542400" cy="321600"/>
          </a:xfrm>
          <a:prstGeom prst="flowChartDelay">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7" name="Google Shape;87;g37aca7b9956_0_213"/>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i="0" u="none" strike="noStrike" cap="none">
                <a:solidFill>
                  <a:srgbClr val="000000"/>
                </a:solidFill>
                <a:latin typeface="Roboto"/>
                <a:ea typeface="Roboto"/>
                <a:cs typeface="Roboto"/>
                <a:sym typeface="Roboto"/>
              </a:rPr>
              <a:t> </a:t>
            </a:r>
            <a:fld id="{00000000-1234-1234-1234-123412341234}" type="slidenum">
              <a:rPr lang="en-US" sz="1300" i="0" u="none" strike="noStrike" cap="none">
                <a:solidFill>
                  <a:srgbClr val="000000"/>
                </a:solidFill>
                <a:latin typeface="Roboto"/>
                <a:ea typeface="Roboto"/>
                <a:cs typeface="Roboto"/>
                <a:sym typeface="Roboto"/>
              </a:rPr>
              <a:t>‹#›</a:t>
            </a:fld>
            <a:endParaRPr sz="1300" i="0" u="none" strike="noStrike" cap="none">
              <a:solidFill>
                <a:srgbClr val="000000"/>
              </a:solidFill>
              <a:latin typeface="Roboto"/>
              <a:ea typeface="Roboto"/>
              <a:cs typeface="Roboto"/>
              <a:sym typeface="Roboto"/>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88"/>
        <p:cNvGrpSpPr/>
        <p:nvPr/>
      </p:nvGrpSpPr>
      <p:grpSpPr>
        <a:xfrm>
          <a:off x="0" y="0"/>
          <a:ext cx="0" cy="0"/>
          <a:chOff x="0" y="0"/>
          <a:chExt cx="0" cy="0"/>
        </a:xfrm>
      </p:grpSpPr>
      <p:pic>
        <p:nvPicPr>
          <p:cNvPr id="89" name="Google Shape;89;g37aca7b9956_0_218"/>
          <p:cNvPicPr preferRelativeResize="0"/>
          <p:nvPr/>
        </p:nvPicPr>
        <p:blipFill rotWithShape="1">
          <a:blip r:embed="rId2">
            <a:alphaModFix/>
          </a:blip>
          <a:srcRect/>
          <a:stretch/>
        </p:blipFill>
        <p:spPr>
          <a:xfrm>
            <a:off x="1" y="0"/>
            <a:ext cx="6857996" cy="914400"/>
          </a:xfrm>
          <a:prstGeom prst="rect">
            <a:avLst/>
          </a:prstGeom>
          <a:noFill/>
          <a:ln>
            <a:noFill/>
          </a:ln>
        </p:spPr>
      </p:pic>
      <p:sp>
        <p:nvSpPr>
          <p:cNvPr id="90" name="Google Shape;90;g37aca7b9956_0_218"/>
          <p:cNvSpPr txBox="1">
            <a:spLocks noGrp="1"/>
          </p:cNvSpPr>
          <p:nvPr>
            <p:ph type="title"/>
          </p:nvPr>
        </p:nvSpPr>
        <p:spPr>
          <a:xfrm>
            <a:off x="245193" y="190885"/>
            <a:ext cx="6081900" cy="567300"/>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2400"/>
              <a:buFont typeface="Arial"/>
              <a:buNone/>
              <a:defRPr sz="2400">
                <a:solidFill>
                  <a:schemeClr val="lt1"/>
                </a:solidFill>
                <a:latin typeface="Arial"/>
                <a:ea typeface="Arial"/>
                <a:cs typeface="Arial"/>
                <a:sym typeface="Aria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91" name="Google Shape;91;g37aca7b9956_0_218"/>
          <p:cNvSpPr txBox="1">
            <a:spLocks noGrp="1"/>
          </p:cNvSpPr>
          <p:nvPr>
            <p:ph type="body" idx="1"/>
          </p:nvPr>
        </p:nvSpPr>
        <p:spPr>
          <a:xfrm>
            <a:off x="628650" y="1097280"/>
            <a:ext cx="7886700" cy="3480600"/>
          </a:xfrm>
          <a:prstGeom prst="rect">
            <a:avLst/>
          </a:prstGeom>
          <a:noFill/>
          <a:ln>
            <a:noFill/>
          </a:ln>
        </p:spPr>
        <p:txBody>
          <a:bodyPr spcFirstLastPara="1" wrap="square" lIns="0" tIns="0" rIns="0"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1200"/>
              </a:spcBef>
              <a:spcAft>
                <a:spcPts val="0"/>
              </a:spcAft>
              <a:buClr>
                <a:schemeClr val="dk1"/>
              </a:buClr>
              <a:buSzPts val="2000"/>
              <a:buChar char="○"/>
              <a:defRPr sz="2000"/>
            </a:lvl2pPr>
            <a:lvl3pPr marL="1371600" lvl="2" indent="-342900" algn="l">
              <a:lnSpc>
                <a:spcPct val="90000"/>
              </a:lnSpc>
              <a:spcBef>
                <a:spcPts val="1200"/>
              </a:spcBef>
              <a:spcAft>
                <a:spcPts val="0"/>
              </a:spcAft>
              <a:buClr>
                <a:schemeClr val="dk1"/>
              </a:buClr>
              <a:buSzPts val="1800"/>
              <a:buChar char="■"/>
              <a:defRPr sz="1800"/>
            </a:lvl3pPr>
            <a:lvl4pPr marL="1828800" lvl="3" indent="-342900" algn="l">
              <a:lnSpc>
                <a:spcPct val="90000"/>
              </a:lnSpc>
              <a:spcBef>
                <a:spcPts val="1200"/>
              </a:spcBef>
              <a:spcAft>
                <a:spcPts val="0"/>
              </a:spcAft>
              <a:buClr>
                <a:schemeClr val="dk1"/>
              </a:buClr>
              <a:buSzPts val="1800"/>
              <a:buChar char="●"/>
              <a:defRPr/>
            </a:lvl4pPr>
            <a:lvl5pPr marL="2286000" lvl="4" indent="-342900" algn="l">
              <a:lnSpc>
                <a:spcPct val="90000"/>
              </a:lnSpc>
              <a:spcBef>
                <a:spcPts val="1200"/>
              </a:spcBef>
              <a:spcAft>
                <a:spcPts val="0"/>
              </a:spcAft>
              <a:buClr>
                <a:schemeClr val="dk1"/>
              </a:buClr>
              <a:buSzPts val="1800"/>
              <a:buChar char="○"/>
              <a:defRPr/>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1200"/>
              </a:spcBef>
              <a:spcAft>
                <a:spcPts val="0"/>
              </a:spcAft>
              <a:buClr>
                <a:schemeClr val="dk1"/>
              </a:buClr>
              <a:buSzPts val="1800"/>
              <a:buChar char="●"/>
              <a:defRPr/>
            </a:lvl7pPr>
            <a:lvl8pPr marL="3657600" lvl="7" indent="-342900" algn="l">
              <a:lnSpc>
                <a:spcPct val="90000"/>
              </a:lnSpc>
              <a:spcBef>
                <a:spcPts val="1200"/>
              </a:spcBef>
              <a:spcAft>
                <a:spcPts val="0"/>
              </a:spcAft>
              <a:buClr>
                <a:schemeClr val="dk1"/>
              </a:buClr>
              <a:buSzPts val="1800"/>
              <a:buChar char="○"/>
              <a:defRPr/>
            </a:lvl8pPr>
            <a:lvl9pPr marL="4114800" lvl="8" indent="-342900" algn="l">
              <a:lnSpc>
                <a:spcPct val="90000"/>
              </a:lnSpc>
              <a:spcBef>
                <a:spcPts val="1200"/>
              </a:spcBef>
              <a:spcAft>
                <a:spcPts val="1200"/>
              </a:spcAft>
              <a:buClr>
                <a:schemeClr val="dk1"/>
              </a:buClr>
              <a:buSzPts val="1800"/>
              <a:buChar char="■"/>
              <a:defRPr/>
            </a:lvl9pPr>
          </a:lstStyle>
          <a:p>
            <a:endParaRPr/>
          </a:p>
        </p:txBody>
      </p:sp>
      <p:pic>
        <p:nvPicPr>
          <p:cNvPr id="92" name="Google Shape;92;g37aca7b9956_0_218"/>
          <p:cNvPicPr preferRelativeResize="0"/>
          <p:nvPr/>
        </p:nvPicPr>
        <p:blipFill rotWithShape="1">
          <a:blip r:embed="rId3">
            <a:alphaModFix/>
          </a:blip>
          <a:srcRect/>
          <a:stretch/>
        </p:blipFill>
        <p:spPr>
          <a:xfrm>
            <a:off x="8085919" y="4820263"/>
            <a:ext cx="644147" cy="273844"/>
          </a:xfrm>
          <a:prstGeom prst="rect">
            <a:avLst/>
          </a:prstGeom>
          <a:noFill/>
          <a:ln>
            <a:noFill/>
          </a:ln>
        </p:spPr>
      </p:pic>
      <p:sp>
        <p:nvSpPr>
          <p:cNvPr id="93" name="Google Shape;93;g37aca7b9956_0_218"/>
          <p:cNvSpPr txBox="1">
            <a:spLocks noGrp="1"/>
          </p:cNvSpPr>
          <p:nvPr>
            <p:ph type="sldNum" idx="12"/>
          </p:nvPr>
        </p:nvSpPr>
        <p:spPr>
          <a:xfrm>
            <a:off x="223071" y="4820264"/>
            <a:ext cx="2057400" cy="273900"/>
          </a:xfrm>
          <a:prstGeom prst="rect">
            <a:avLst/>
          </a:prstGeom>
          <a:noFill/>
          <a:ln>
            <a:noFill/>
          </a:ln>
        </p:spPr>
        <p:txBody>
          <a:bodyPr spcFirstLastPara="1" wrap="square" lIns="91425" tIns="45700" rIns="91425" bIns="45700" anchor="t" anchorCtr="0">
            <a:norm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Divider - Orange - 02">
  <p:cSld name="TITLE_AND_BODY_1_3">
    <p:spTree>
      <p:nvGrpSpPr>
        <p:cNvPr id="1" name="Shape 94"/>
        <p:cNvGrpSpPr/>
        <p:nvPr/>
      </p:nvGrpSpPr>
      <p:grpSpPr>
        <a:xfrm>
          <a:off x="0" y="0"/>
          <a:ext cx="0" cy="0"/>
          <a:chOff x="0" y="0"/>
          <a:chExt cx="0" cy="0"/>
        </a:xfrm>
      </p:grpSpPr>
      <p:pic>
        <p:nvPicPr>
          <p:cNvPr id="95" name="Google Shape;95;g37aca7b9956_0_224" descr="Photo of elementary student"/>
          <p:cNvPicPr preferRelativeResize="0"/>
          <p:nvPr/>
        </p:nvPicPr>
        <p:blipFill rotWithShape="1">
          <a:blip r:embed="rId2">
            <a:alphaModFix amt="50000"/>
          </a:blip>
          <a:srcRect/>
          <a:stretch/>
        </p:blipFill>
        <p:spPr>
          <a:xfrm>
            <a:off x="0" y="0"/>
            <a:ext cx="9144003" cy="5143499"/>
          </a:xfrm>
          <a:prstGeom prst="rect">
            <a:avLst/>
          </a:prstGeom>
          <a:noFill/>
          <a:ln>
            <a:noFill/>
          </a:ln>
        </p:spPr>
      </p:pic>
      <p:sp>
        <p:nvSpPr>
          <p:cNvPr id="96" name="Google Shape;96;g37aca7b9956_0_224"/>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pic>
        <p:nvPicPr>
          <p:cNvPr id="97" name="Google Shape;97;g37aca7b9956_0_224"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98" name="Google Shape;98;g37aca7b9956_0_224"/>
          <p:cNvSpPr/>
          <p:nvPr/>
        </p:nvSpPr>
        <p:spPr>
          <a:xfrm>
            <a:off x="0" y="4619100"/>
            <a:ext cx="542400" cy="321600"/>
          </a:xfrm>
          <a:prstGeom prst="flowChartDelay">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9" name="Google Shape;99;g37aca7b9956_0_224"/>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i="0" u="none" strike="noStrike" cap="none">
                <a:solidFill>
                  <a:srgbClr val="000000"/>
                </a:solidFill>
                <a:latin typeface="Roboto"/>
                <a:ea typeface="Roboto"/>
                <a:cs typeface="Roboto"/>
                <a:sym typeface="Roboto"/>
              </a:rPr>
              <a:t> </a:t>
            </a:r>
            <a:fld id="{00000000-1234-1234-1234-123412341234}" type="slidenum">
              <a:rPr lang="en-US" sz="1300" i="0" u="none" strike="noStrike" cap="none">
                <a:solidFill>
                  <a:srgbClr val="000000"/>
                </a:solidFill>
                <a:latin typeface="Roboto"/>
                <a:ea typeface="Roboto"/>
                <a:cs typeface="Roboto"/>
                <a:sym typeface="Roboto"/>
              </a:rPr>
              <a:t>‹#›</a:t>
            </a:fld>
            <a:endParaRPr sz="1300" i="0" u="none" strike="noStrike" cap="none">
              <a:solidFill>
                <a:srgbClr val="000000"/>
              </a:solidFill>
              <a:latin typeface="Roboto"/>
              <a:ea typeface="Roboto"/>
              <a:cs typeface="Roboto"/>
              <a:sym typeface="Roboto"/>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Divider - Orange - 07">
  <p:cSld name="TITLE_AND_BODY_1_1_1_1_1_1_2">
    <p:spTree>
      <p:nvGrpSpPr>
        <p:cNvPr id="1" name="Shape 100"/>
        <p:cNvGrpSpPr/>
        <p:nvPr/>
      </p:nvGrpSpPr>
      <p:grpSpPr>
        <a:xfrm>
          <a:off x="0" y="0"/>
          <a:ext cx="0" cy="0"/>
          <a:chOff x="0" y="0"/>
          <a:chExt cx="0" cy="0"/>
        </a:xfrm>
      </p:grpSpPr>
      <p:pic>
        <p:nvPicPr>
          <p:cNvPr id="101" name="Google Shape;101;g37aca7b9956_0_229" descr="Photo of high school students"/>
          <p:cNvPicPr preferRelativeResize="0"/>
          <p:nvPr/>
        </p:nvPicPr>
        <p:blipFill rotWithShape="1">
          <a:blip r:embed="rId2">
            <a:alphaModFix amt="50000"/>
          </a:blip>
          <a:srcRect/>
          <a:stretch/>
        </p:blipFill>
        <p:spPr>
          <a:xfrm>
            <a:off x="0" y="0"/>
            <a:ext cx="9143997" cy="5143501"/>
          </a:xfrm>
          <a:prstGeom prst="rect">
            <a:avLst/>
          </a:prstGeom>
          <a:noFill/>
          <a:ln>
            <a:noFill/>
          </a:ln>
        </p:spPr>
      </p:pic>
      <p:sp>
        <p:nvSpPr>
          <p:cNvPr id="102" name="Google Shape;102;g37aca7b9956_0_229"/>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pic>
        <p:nvPicPr>
          <p:cNvPr id="103" name="Google Shape;103;g37aca7b9956_0_229"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104" name="Google Shape;104;g37aca7b9956_0_229"/>
          <p:cNvSpPr/>
          <p:nvPr/>
        </p:nvSpPr>
        <p:spPr>
          <a:xfrm>
            <a:off x="0" y="4619100"/>
            <a:ext cx="542400" cy="321600"/>
          </a:xfrm>
          <a:prstGeom prst="flowChartDelay">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5" name="Google Shape;105;g37aca7b9956_0_229"/>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i="0" u="none" strike="noStrike" cap="none">
                <a:solidFill>
                  <a:srgbClr val="000000"/>
                </a:solidFill>
                <a:latin typeface="Roboto"/>
                <a:ea typeface="Roboto"/>
                <a:cs typeface="Roboto"/>
                <a:sym typeface="Roboto"/>
              </a:rPr>
              <a:t> </a:t>
            </a:r>
            <a:fld id="{00000000-1234-1234-1234-123412341234}" type="slidenum">
              <a:rPr lang="en-US" sz="1300" i="0" u="none" strike="noStrike" cap="none">
                <a:solidFill>
                  <a:srgbClr val="000000"/>
                </a:solidFill>
                <a:latin typeface="Roboto"/>
                <a:ea typeface="Roboto"/>
                <a:cs typeface="Roboto"/>
                <a:sym typeface="Roboto"/>
              </a:rPr>
              <a:t>‹#›</a:t>
            </a:fld>
            <a:endParaRPr sz="1300" i="0" u="none" strike="noStrike" cap="none">
              <a:solidFill>
                <a:srgbClr val="000000"/>
              </a:solidFill>
              <a:latin typeface="Roboto"/>
              <a:ea typeface="Roboto"/>
              <a:cs typeface="Roboto"/>
              <a:sym typeface="Roboto"/>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E26510"/>
        </a:solidFill>
        <a:effectLst/>
      </p:bgPr>
    </p:bg>
    <p:spTree>
      <p:nvGrpSpPr>
        <p:cNvPr id="1" name="Shape 106"/>
        <p:cNvGrpSpPr/>
        <p:nvPr/>
      </p:nvGrpSpPr>
      <p:grpSpPr>
        <a:xfrm>
          <a:off x="0" y="0"/>
          <a:ext cx="0" cy="0"/>
          <a:chOff x="0" y="0"/>
          <a:chExt cx="0" cy="0"/>
        </a:xfrm>
      </p:grpSpPr>
      <p:sp>
        <p:nvSpPr>
          <p:cNvPr id="107" name="Google Shape;107;g37aca7b9956_0_102"/>
          <p:cNvSpPr/>
          <p:nvPr/>
        </p:nvSpPr>
        <p:spPr>
          <a:xfrm>
            <a:off x="-125" y="0"/>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108" name="Google Shape;108;g37aca7b9956_0_102"/>
          <p:cNvSpPr txBox="1">
            <a:spLocks noGrp="1"/>
          </p:cNvSpPr>
          <p:nvPr>
            <p:ph type="ctrTitle"/>
          </p:nvPr>
        </p:nvSpPr>
        <p:spPr>
          <a:xfrm>
            <a:off x="311700" y="539725"/>
            <a:ext cx="8520600" cy="12825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Clr>
                <a:srgbClr val="000000"/>
              </a:buClr>
              <a:buSzPts val="3600"/>
              <a:buFont typeface="Calibri"/>
              <a:buNone/>
              <a:defRPr sz="3600">
                <a:solidFill>
                  <a:srgbClr val="000000"/>
                </a:solidFill>
                <a:latin typeface="Calibri"/>
                <a:ea typeface="Calibri"/>
                <a:cs typeface="Calibri"/>
                <a:sym typeface="Calibri"/>
              </a:defRPr>
            </a:lvl1pPr>
            <a:lvl2pPr lvl="1" algn="l">
              <a:lnSpc>
                <a:spcPct val="100000"/>
              </a:lnSpc>
              <a:spcBef>
                <a:spcPts val="0"/>
              </a:spcBef>
              <a:spcAft>
                <a:spcPts val="0"/>
              </a:spcAft>
              <a:buClr>
                <a:srgbClr val="000000"/>
              </a:buClr>
              <a:buSzPts val="3600"/>
              <a:buFont typeface="Calibri"/>
              <a:buNone/>
              <a:defRPr sz="3600">
                <a:solidFill>
                  <a:srgbClr val="000000"/>
                </a:solidFill>
                <a:latin typeface="Calibri"/>
                <a:ea typeface="Calibri"/>
                <a:cs typeface="Calibri"/>
                <a:sym typeface="Calibri"/>
              </a:defRPr>
            </a:lvl2pPr>
            <a:lvl3pPr lvl="2" algn="l">
              <a:lnSpc>
                <a:spcPct val="100000"/>
              </a:lnSpc>
              <a:spcBef>
                <a:spcPts val="0"/>
              </a:spcBef>
              <a:spcAft>
                <a:spcPts val="0"/>
              </a:spcAft>
              <a:buClr>
                <a:srgbClr val="000000"/>
              </a:buClr>
              <a:buSzPts val="3600"/>
              <a:buFont typeface="Calibri"/>
              <a:buNone/>
              <a:defRPr sz="3600">
                <a:solidFill>
                  <a:srgbClr val="000000"/>
                </a:solidFill>
                <a:latin typeface="Calibri"/>
                <a:ea typeface="Calibri"/>
                <a:cs typeface="Calibri"/>
                <a:sym typeface="Calibri"/>
              </a:defRPr>
            </a:lvl3pPr>
            <a:lvl4pPr lvl="3" algn="l">
              <a:lnSpc>
                <a:spcPct val="100000"/>
              </a:lnSpc>
              <a:spcBef>
                <a:spcPts val="0"/>
              </a:spcBef>
              <a:spcAft>
                <a:spcPts val="0"/>
              </a:spcAft>
              <a:buClr>
                <a:srgbClr val="000000"/>
              </a:buClr>
              <a:buSzPts val="3600"/>
              <a:buFont typeface="Calibri"/>
              <a:buNone/>
              <a:defRPr sz="3600">
                <a:solidFill>
                  <a:srgbClr val="000000"/>
                </a:solidFill>
                <a:latin typeface="Calibri"/>
                <a:ea typeface="Calibri"/>
                <a:cs typeface="Calibri"/>
                <a:sym typeface="Calibri"/>
              </a:defRPr>
            </a:lvl4pPr>
            <a:lvl5pPr lvl="4" algn="l">
              <a:lnSpc>
                <a:spcPct val="100000"/>
              </a:lnSpc>
              <a:spcBef>
                <a:spcPts val="0"/>
              </a:spcBef>
              <a:spcAft>
                <a:spcPts val="0"/>
              </a:spcAft>
              <a:buClr>
                <a:srgbClr val="000000"/>
              </a:buClr>
              <a:buSzPts val="3600"/>
              <a:buFont typeface="Calibri"/>
              <a:buNone/>
              <a:defRPr sz="3600">
                <a:solidFill>
                  <a:srgbClr val="000000"/>
                </a:solidFill>
                <a:latin typeface="Calibri"/>
                <a:ea typeface="Calibri"/>
                <a:cs typeface="Calibri"/>
                <a:sym typeface="Calibri"/>
              </a:defRPr>
            </a:lvl5pPr>
            <a:lvl6pPr lvl="5" algn="l">
              <a:lnSpc>
                <a:spcPct val="100000"/>
              </a:lnSpc>
              <a:spcBef>
                <a:spcPts val="0"/>
              </a:spcBef>
              <a:spcAft>
                <a:spcPts val="0"/>
              </a:spcAft>
              <a:buClr>
                <a:srgbClr val="000000"/>
              </a:buClr>
              <a:buSzPts val="3600"/>
              <a:buFont typeface="Calibri"/>
              <a:buNone/>
              <a:defRPr sz="3600">
                <a:solidFill>
                  <a:srgbClr val="000000"/>
                </a:solidFill>
                <a:latin typeface="Calibri"/>
                <a:ea typeface="Calibri"/>
                <a:cs typeface="Calibri"/>
                <a:sym typeface="Calibri"/>
              </a:defRPr>
            </a:lvl6pPr>
            <a:lvl7pPr lvl="6" algn="l">
              <a:lnSpc>
                <a:spcPct val="100000"/>
              </a:lnSpc>
              <a:spcBef>
                <a:spcPts val="0"/>
              </a:spcBef>
              <a:spcAft>
                <a:spcPts val="0"/>
              </a:spcAft>
              <a:buClr>
                <a:srgbClr val="000000"/>
              </a:buClr>
              <a:buSzPts val="3600"/>
              <a:buFont typeface="Calibri"/>
              <a:buNone/>
              <a:defRPr sz="3600">
                <a:solidFill>
                  <a:srgbClr val="000000"/>
                </a:solidFill>
                <a:latin typeface="Calibri"/>
                <a:ea typeface="Calibri"/>
                <a:cs typeface="Calibri"/>
                <a:sym typeface="Calibri"/>
              </a:defRPr>
            </a:lvl7pPr>
            <a:lvl8pPr lvl="7" algn="l">
              <a:lnSpc>
                <a:spcPct val="100000"/>
              </a:lnSpc>
              <a:spcBef>
                <a:spcPts val="0"/>
              </a:spcBef>
              <a:spcAft>
                <a:spcPts val="0"/>
              </a:spcAft>
              <a:buClr>
                <a:srgbClr val="000000"/>
              </a:buClr>
              <a:buSzPts val="3600"/>
              <a:buFont typeface="Calibri"/>
              <a:buNone/>
              <a:defRPr sz="3600">
                <a:solidFill>
                  <a:srgbClr val="000000"/>
                </a:solidFill>
                <a:latin typeface="Calibri"/>
                <a:ea typeface="Calibri"/>
                <a:cs typeface="Calibri"/>
                <a:sym typeface="Calibri"/>
              </a:defRPr>
            </a:lvl8pPr>
            <a:lvl9pPr lvl="8" algn="l">
              <a:lnSpc>
                <a:spcPct val="100000"/>
              </a:lnSpc>
              <a:spcBef>
                <a:spcPts val="0"/>
              </a:spcBef>
              <a:spcAft>
                <a:spcPts val="0"/>
              </a:spcAft>
              <a:buClr>
                <a:srgbClr val="000000"/>
              </a:buClr>
              <a:buSzPts val="3600"/>
              <a:buFont typeface="Calibri"/>
              <a:buNone/>
              <a:defRPr sz="3600">
                <a:solidFill>
                  <a:srgbClr val="000000"/>
                </a:solidFill>
                <a:latin typeface="Calibri"/>
                <a:ea typeface="Calibri"/>
                <a:cs typeface="Calibri"/>
                <a:sym typeface="Calibri"/>
              </a:defRPr>
            </a:lvl9pPr>
          </a:lstStyle>
          <a:p>
            <a:endParaRPr/>
          </a:p>
        </p:txBody>
      </p:sp>
      <p:sp>
        <p:nvSpPr>
          <p:cNvPr id="109" name="Google Shape;109;g37aca7b9956_0_102"/>
          <p:cNvSpPr txBox="1">
            <a:spLocks noGrp="1"/>
          </p:cNvSpPr>
          <p:nvPr>
            <p:ph type="subTitle" idx="1"/>
          </p:nvPr>
        </p:nvSpPr>
        <p:spPr>
          <a:xfrm>
            <a:off x="311700" y="1878560"/>
            <a:ext cx="4242600" cy="7383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Clr>
                <a:srgbClr val="000000"/>
              </a:buClr>
              <a:buSzPts val="1600"/>
              <a:buNone/>
              <a:defRPr sz="1600">
                <a:solidFill>
                  <a:srgbClr val="000000"/>
                </a:solidFill>
              </a:defRPr>
            </a:lvl1pPr>
            <a:lvl2pPr lvl="1" algn="l">
              <a:lnSpc>
                <a:spcPct val="100000"/>
              </a:lnSpc>
              <a:spcBef>
                <a:spcPts val="0"/>
              </a:spcBef>
              <a:spcAft>
                <a:spcPts val="0"/>
              </a:spcAft>
              <a:buClr>
                <a:schemeClr val="lt2"/>
              </a:buClr>
              <a:buSzPts val="1600"/>
              <a:buNone/>
              <a:defRPr sz="1600">
                <a:solidFill>
                  <a:schemeClr val="lt2"/>
                </a:solidFill>
              </a:defRPr>
            </a:lvl2pPr>
            <a:lvl3pPr lvl="2" algn="l">
              <a:lnSpc>
                <a:spcPct val="100000"/>
              </a:lnSpc>
              <a:spcBef>
                <a:spcPts val="0"/>
              </a:spcBef>
              <a:spcAft>
                <a:spcPts val="0"/>
              </a:spcAft>
              <a:buClr>
                <a:schemeClr val="lt2"/>
              </a:buClr>
              <a:buSzPts val="1600"/>
              <a:buNone/>
              <a:defRPr sz="1600">
                <a:solidFill>
                  <a:schemeClr val="lt2"/>
                </a:solidFill>
              </a:defRPr>
            </a:lvl3pPr>
            <a:lvl4pPr lvl="3" algn="l">
              <a:lnSpc>
                <a:spcPct val="100000"/>
              </a:lnSpc>
              <a:spcBef>
                <a:spcPts val="0"/>
              </a:spcBef>
              <a:spcAft>
                <a:spcPts val="0"/>
              </a:spcAft>
              <a:buClr>
                <a:schemeClr val="lt2"/>
              </a:buClr>
              <a:buSzPts val="1600"/>
              <a:buNone/>
              <a:defRPr sz="1600">
                <a:solidFill>
                  <a:schemeClr val="lt2"/>
                </a:solidFill>
              </a:defRPr>
            </a:lvl4pPr>
            <a:lvl5pPr lvl="4" algn="l">
              <a:lnSpc>
                <a:spcPct val="100000"/>
              </a:lnSpc>
              <a:spcBef>
                <a:spcPts val="0"/>
              </a:spcBef>
              <a:spcAft>
                <a:spcPts val="0"/>
              </a:spcAft>
              <a:buClr>
                <a:schemeClr val="lt2"/>
              </a:buClr>
              <a:buSzPts val="1600"/>
              <a:buNone/>
              <a:defRPr sz="1600">
                <a:solidFill>
                  <a:schemeClr val="lt2"/>
                </a:solidFill>
              </a:defRPr>
            </a:lvl5pPr>
            <a:lvl6pPr lvl="5" algn="l">
              <a:lnSpc>
                <a:spcPct val="100000"/>
              </a:lnSpc>
              <a:spcBef>
                <a:spcPts val="0"/>
              </a:spcBef>
              <a:spcAft>
                <a:spcPts val="0"/>
              </a:spcAft>
              <a:buClr>
                <a:schemeClr val="lt2"/>
              </a:buClr>
              <a:buSzPts val="1600"/>
              <a:buNone/>
              <a:defRPr sz="1600">
                <a:solidFill>
                  <a:schemeClr val="lt2"/>
                </a:solidFill>
              </a:defRPr>
            </a:lvl6pPr>
            <a:lvl7pPr lvl="6" algn="l">
              <a:lnSpc>
                <a:spcPct val="100000"/>
              </a:lnSpc>
              <a:spcBef>
                <a:spcPts val="0"/>
              </a:spcBef>
              <a:spcAft>
                <a:spcPts val="0"/>
              </a:spcAft>
              <a:buClr>
                <a:schemeClr val="lt2"/>
              </a:buClr>
              <a:buSzPts val="1600"/>
              <a:buNone/>
              <a:defRPr sz="1600">
                <a:solidFill>
                  <a:schemeClr val="lt2"/>
                </a:solidFill>
              </a:defRPr>
            </a:lvl7pPr>
            <a:lvl8pPr lvl="7" algn="l">
              <a:lnSpc>
                <a:spcPct val="100000"/>
              </a:lnSpc>
              <a:spcBef>
                <a:spcPts val="0"/>
              </a:spcBef>
              <a:spcAft>
                <a:spcPts val="0"/>
              </a:spcAft>
              <a:buClr>
                <a:schemeClr val="lt2"/>
              </a:buClr>
              <a:buSzPts val="1600"/>
              <a:buNone/>
              <a:defRPr sz="1600">
                <a:solidFill>
                  <a:schemeClr val="lt2"/>
                </a:solidFill>
              </a:defRPr>
            </a:lvl8pPr>
            <a:lvl9pPr lvl="8" algn="l">
              <a:lnSpc>
                <a:spcPct val="100000"/>
              </a:lnSpc>
              <a:spcBef>
                <a:spcPts val="0"/>
              </a:spcBef>
              <a:spcAft>
                <a:spcPts val="0"/>
              </a:spcAft>
              <a:buClr>
                <a:schemeClr val="lt2"/>
              </a:buClr>
              <a:buSzPts val="1600"/>
              <a:buNone/>
              <a:defRPr sz="1600">
                <a:solidFill>
                  <a:schemeClr val="lt2"/>
                </a:solidFill>
              </a:defRPr>
            </a:lvl9pPr>
          </a:lstStyle>
          <a:p>
            <a:endParaRPr/>
          </a:p>
        </p:txBody>
      </p:sp>
      <p:pic>
        <p:nvPicPr>
          <p:cNvPr id="110" name="Google Shape;110;g37aca7b9956_0_102" descr="CDE logo"/>
          <p:cNvPicPr preferRelativeResize="0"/>
          <p:nvPr/>
        </p:nvPicPr>
        <p:blipFill rotWithShape="1">
          <a:blip r:embed="rId2">
            <a:alphaModFix/>
          </a:blip>
          <a:srcRect/>
          <a:stretch/>
        </p:blipFill>
        <p:spPr>
          <a:xfrm>
            <a:off x="8002150" y="4518325"/>
            <a:ext cx="924425" cy="403399"/>
          </a:xfrm>
          <a:prstGeom prst="rect">
            <a:avLst/>
          </a:prstGeom>
          <a:noFill/>
          <a:ln>
            <a:noFill/>
          </a:ln>
        </p:spPr>
      </p:pic>
      <p:sp>
        <p:nvSpPr>
          <p:cNvPr id="111" name="Google Shape;111;g37aca7b9956_0_102"/>
          <p:cNvSpPr/>
          <p:nvPr/>
        </p:nvSpPr>
        <p:spPr>
          <a:xfrm>
            <a:off x="0" y="4619100"/>
            <a:ext cx="542400" cy="321600"/>
          </a:xfrm>
          <a:prstGeom prst="flowChartDelay">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2" name="Google Shape;112;g37aca7b9956_0_102"/>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i="0" u="none" strike="noStrike" cap="none">
                <a:solidFill>
                  <a:srgbClr val="000000"/>
                </a:solidFill>
                <a:latin typeface="Roboto"/>
                <a:ea typeface="Roboto"/>
                <a:cs typeface="Roboto"/>
                <a:sym typeface="Roboto"/>
              </a:rPr>
              <a:t> </a:t>
            </a:r>
            <a:fld id="{00000000-1234-1234-1234-123412341234}" type="slidenum">
              <a:rPr lang="en-US" sz="1300" i="0" u="none" strike="noStrike" cap="none">
                <a:solidFill>
                  <a:srgbClr val="000000"/>
                </a:solidFill>
                <a:latin typeface="Roboto"/>
                <a:ea typeface="Roboto"/>
                <a:cs typeface="Roboto"/>
                <a:sym typeface="Roboto"/>
              </a:rPr>
              <a:t>‹#›</a:t>
            </a:fld>
            <a:endParaRPr sz="1300" i="0" u="none" strike="noStrike" cap="none">
              <a:solidFill>
                <a:srgbClr val="000000"/>
              </a:solidFill>
              <a:latin typeface="Roboto"/>
              <a:ea typeface="Roboto"/>
              <a:cs typeface="Roboto"/>
              <a:sym typeface="Roboto"/>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1_Blank">
  <p:cSld name="1_Blank">
    <p:spTree>
      <p:nvGrpSpPr>
        <p:cNvPr id="1" name="Shape 113"/>
        <p:cNvGrpSpPr/>
        <p:nvPr/>
      </p:nvGrpSpPr>
      <p:grpSpPr>
        <a:xfrm>
          <a:off x="0" y="0"/>
          <a:ext cx="0" cy="0"/>
          <a:chOff x="0" y="0"/>
          <a:chExt cx="0" cy="0"/>
        </a:xfrm>
      </p:grpSpPr>
      <p:pic>
        <p:nvPicPr>
          <p:cNvPr id="114" name="Google Shape;114;g37aca7b9956_0_234"/>
          <p:cNvPicPr preferRelativeResize="0"/>
          <p:nvPr/>
        </p:nvPicPr>
        <p:blipFill rotWithShape="1">
          <a:blip r:embed="rId2">
            <a:alphaModFix/>
          </a:blip>
          <a:srcRect/>
          <a:stretch/>
        </p:blipFill>
        <p:spPr>
          <a:xfrm>
            <a:off x="0" y="0"/>
            <a:ext cx="6858000" cy="5143500"/>
          </a:xfrm>
          <a:prstGeom prst="rect">
            <a:avLst/>
          </a:prstGeom>
          <a:noFill/>
          <a:ln>
            <a:noFill/>
          </a:ln>
        </p:spPr>
      </p:pic>
      <p:sp>
        <p:nvSpPr>
          <p:cNvPr id="115" name="Google Shape;115;g37aca7b9956_0_234"/>
          <p:cNvSpPr txBox="1">
            <a:spLocks noGrp="1"/>
          </p:cNvSpPr>
          <p:nvPr>
            <p:ph type="ctrTitle"/>
          </p:nvPr>
        </p:nvSpPr>
        <p:spPr>
          <a:xfrm>
            <a:off x="685800" y="1946787"/>
            <a:ext cx="7772400" cy="17532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0"/>
              </a:spcBef>
              <a:spcAft>
                <a:spcPts val="0"/>
              </a:spcAft>
              <a:buClr>
                <a:schemeClr val="lt1"/>
              </a:buClr>
              <a:buSzPts val="4000"/>
              <a:buFont typeface="Arial"/>
              <a:buNone/>
              <a:defRPr sz="4000">
                <a:solidFill>
                  <a:schemeClr val="lt1"/>
                </a:solidFill>
                <a:latin typeface="Arial"/>
                <a:ea typeface="Arial"/>
                <a:cs typeface="Arial"/>
                <a:sym typeface="Aria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16" name="Google Shape;116;g37aca7b9956_0_234"/>
          <p:cNvSpPr txBox="1">
            <a:spLocks noGrp="1"/>
          </p:cNvSpPr>
          <p:nvPr>
            <p:ph type="sldNum" idx="12"/>
          </p:nvPr>
        </p:nvSpPr>
        <p:spPr>
          <a:xfrm>
            <a:off x="215697" y="4820264"/>
            <a:ext cx="2057400" cy="273900"/>
          </a:xfrm>
          <a:prstGeom prst="rect">
            <a:avLst/>
          </a:prstGeom>
          <a:noFill/>
          <a:ln>
            <a:noFill/>
          </a:ln>
        </p:spPr>
        <p:txBody>
          <a:bodyPr spcFirstLastPara="1" wrap="square" lIns="91425" tIns="45700" rIns="91425" bIns="45700" anchor="t" anchorCtr="0">
            <a:norm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3"/>
        </a:solidFill>
        <a:effectLst/>
      </p:bgPr>
    </p:bg>
    <p:spTree>
      <p:nvGrpSpPr>
        <p:cNvPr id="1" name="Shape 117"/>
        <p:cNvGrpSpPr/>
        <p:nvPr/>
      </p:nvGrpSpPr>
      <p:grpSpPr>
        <a:xfrm>
          <a:off x="0" y="0"/>
          <a:ext cx="0" cy="0"/>
          <a:chOff x="0" y="0"/>
          <a:chExt cx="0" cy="0"/>
        </a:xfrm>
      </p:grpSpPr>
      <p:sp>
        <p:nvSpPr>
          <p:cNvPr id="118" name="Google Shape;118;g37aca7b9956_0_107"/>
          <p:cNvSpPr/>
          <p:nvPr/>
        </p:nvSpPr>
        <p:spPr>
          <a:xfrm>
            <a:off x="0" y="48099"/>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119" name="Google Shape;119;g37aca7b9956_0_107"/>
          <p:cNvSpPr/>
          <p:nvPr/>
        </p:nvSpPr>
        <p:spPr>
          <a:xfrm>
            <a:off x="0" y="0"/>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accent3"/>
          </a:solidFill>
          <a:ln>
            <a:noFill/>
          </a:ln>
        </p:spPr>
      </p:sp>
      <p:sp>
        <p:nvSpPr>
          <p:cNvPr id="120" name="Google Shape;120;g37aca7b9956_0_107"/>
          <p:cNvSpPr txBox="1">
            <a:spLocks noGrp="1"/>
          </p:cNvSpPr>
          <p:nvPr>
            <p:ph type="title"/>
          </p:nvPr>
        </p:nvSpPr>
        <p:spPr>
          <a:xfrm>
            <a:off x="311700" y="539725"/>
            <a:ext cx="8520600" cy="12825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3600"/>
              <a:buNone/>
              <a:defRPr sz="3600"/>
            </a:lvl1pPr>
            <a:lvl2pPr lvl="1" algn="l">
              <a:lnSpc>
                <a:spcPct val="100000"/>
              </a:lnSpc>
              <a:spcBef>
                <a:spcPts val="0"/>
              </a:spcBef>
              <a:spcAft>
                <a:spcPts val="0"/>
              </a:spcAft>
              <a:buSzPts val="3600"/>
              <a:buNone/>
              <a:defRPr sz="3600"/>
            </a:lvl2pPr>
            <a:lvl3pPr lvl="2" algn="l">
              <a:lnSpc>
                <a:spcPct val="100000"/>
              </a:lnSpc>
              <a:spcBef>
                <a:spcPts val="0"/>
              </a:spcBef>
              <a:spcAft>
                <a:spcPts val="0"/>
              </a:spcAft>
              <a:buSzPts val="3600"/>
              <a:buNone/>
              <a:defRPr sz="3600"/>
            </a:lvl3pPr>
            <a:lvl4pPr lvl="3" algn="l">
              <a:lnSpc>
                <a:spcPct val="100000"/>
              </a:lnSpc>
              <a:spcBef>
                <a:spcPts val="0"/>
              </a:spcBef>
              <a:spcAft>
                <a:spcPts val="0"/>
              </a:spcAft>
              <a:buSzPts val="3600"/>
              <a:buNone/>
              <a:defRPr sz="3600"/>
            </a:lvl4pPr>
            <a:lvl5pPr lvl="4" algn="l">
              <a:lnSpc>
                <a:spcPct val="100000"/>
              </a:lnSpc>
              <a:spcBef>
                <a:spcPts val="0"/>
              </a:spcBef>
              <a:spcAft>
                <a:spcPts val="0"/>
              </a:spcAft>
              <a:buSzPts val="3600"/>
              <a:buNone/>
              <a:defRPr sz="3600"/>
            </a:lvl5pPr>
            <a:lvl6pPr lvl="5" algn="l">
              <a:lnSpc>
                <a:spcPct val="100000"/>
              </a:lnSpc>
              <a:spcBef>
                <a:spcPts val="0"/>
              </a:spcBef>
              <a:spcAft>
                <a:spcPts val="0"/>
              </a:spcAft>
              <a:buSzPts val="3600"/>
              <a:buNone/>
              <a:defRPr sz="3600"/>
            </a:lvl6pPr>
            <a:lvl7pPr lvl="6" algn="l">
              <a:lnSpc>
                <a:spcPct val="100000"/>
              </a:lnSpc>
              <a:spcBef>
                <a:spcPts val="0"/>
              </a:spcBef>
              <a:spcAft>
                <a:spcPts val="0"/>
              </a:spcAft>
              <a:buSzPts val="3600"/>
              <a:buNone/>
              <a:defRPr sz="3600"/>
            </a:lvl7pPr>
            <a:lvl8pPr lvl="7" algn="l">
              <a:lnSpc>
                <a:spcPct val="100000"/>
              </a:lnSpc>
              <a:spcBef>
                <a:spcPts val="0"/>
              </a:spcBef>
              <a:spcAft>
                <a:spcPts val="0"/>
              </a:spcAft>
              <a:buSzPts val="3600"/>
              <a:buNone/>
              <a:defRPr sz="3600"/>
            </a:lvl8pPr>
            <a:lvl9pPr lvl="8" algn="l">
              <a:lnSpc>
                <a:spcPct val="100000"/>
              </a:lnSpc>
              <a:spcBef>
                <a:spcPts val="0"/>
              </a:spcBef>
              <a:spcAft>
                <a:spcPts val="0"/>
              </a:spcAft>
              <a:buSzPts val="3600"/>
              <a:buNone/>
              <a:defRPr sz="3600"/>
            </a:lvl9pPr>
          </a:lstStyle>
          <a:p>
            <a:endParaRPr/>
          </a:p>
        </p:txBody>
      </p:sp>
      <p:sp>
        <p:nvSpPr>
          <p:cNvPr id="121" name="Google Shape;121;g37aca7b9956_0_10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22"/>
        <p:cNvGrpSpPr/>
        <p:nvPr/>
      </p:nvGrpSpPr>
      <p:grpSpPr>
        <a:xfrm>
          <a:off x="0" y="0"/>
          <a:ext cx="0" cy="0"/>
          <a:chOff x="0" y="0"/>
          <a:chExt cx="0" cy="0"/>
        </a:xfrm>
      </p:grpSpPr>
      <p:sp>
        <p:nvSpPr>
          <p:cNvPr id="123" name="Google Shape;123;g37aca7b9956_0_112"/>
          <p:cNvSpPr/>
          <p:nvPr/>
        </p:nvSpPr>
        <p:spPr>
          <a:xfrm>
            <a:off x="0" y="0"/>
            <a:ext cx="4314000" cy="51435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 name="Google Shape;124;g37aca7b9956_0_112"/>
          <p:cNvSpPr/>
          <p:nvPr/>
        </p:nvSpPr>
        <p:spPr>
          <a:xfrm>
            <a:off x="0" y="44125"/>
            <a:ext cx="4313625" cy="4399375"/>
          </a:xfrm>
          <a:custGeom>
            <a:avLst/>
            <a:gdLst/>
            <a:ahLst/>
            <a:cxnLst/>
            <a:rect l="l" t="t" r="r" b="b"/>
            <a:pathLst>
              <a:path w="172545" h="175975" extrusionOk="0">
                <a:moveTo>
                  <a:pt x="0" y="157"/>
                </a:moveTo>
                <a:lnTo>
                  <a:pt x="172419" y="0"/>
                </a:lnTo>
                <a:lnTo>
                  <a:pt x="172545" y="126541"/>
                </a:lnTo>
                <a:lnTo>
                  <a:pt x="0" y="175975"/>
                </a:lnTo>
                <a:close/>
              </a:path>
            </a:pathLst>
          </a:custGeom>
          <a:solidFill>
            <a:schemeClr val="accent2"/>
          </a:solidFill>
          <a:ln>
            <a:noFill/>
          </a:ln>
        </p:spPr>
      </p:sp>
      <p:sp>
        <p:nvSpPr>
          <p:cNvPr id="125" name="Google Shape;125;g37aca7b9956_0_112"/>
          <p:cNvSpPr/>
          <p:nvPr/>
        </p:nvSpPr>
        <p:spPr>
          <a:xfrm>
            <a:off x="-125" y="0"/>
            <a:ext cx="4316900" cy="4395600"/>
          </a:xfrm>
          <a:custGeom>
            <a:avLst/>
            <a:gdLst/>
            <a:ahLst/>
            <a:cxnLst/>
            <a:rect l="l" t="t" r="r" b="b"/>
            <a:pathLst>
              <a:path w="172676" h="175824" extrusionOk="0">
                <a:moveTo>
                  <a:pt x="0" y="6"/>
                </a:moveTo>
                <a:lnTo>
                  <a:pt x="172676" y="0"/>
                </a:lnTo>
                <a:lnTo>
                  <a:pt x="172562" y="126442"/>
                </a:lnTo>
                <a:lnTo>
                  <a:pt x="0" y="175824"/>
                </a:lnTo>
                <a:close/>
              </a:path>
            </a:pathLst>
          </a:custGeom>
          <a:solidFill>
            <a:schemeClr val="dk1"/>
          </a:solidFill>
          <a:ln>
            <a:noFill/>
          </a:ln>
        </p:spPr>
      </p:sp>
      <p:sp>
        <p:nvSpPr>
          <p:cNvPr id="126" name="Google Shape;126;g37aca7b9956_0_112"/>
          <p:cNvSpPr txBox="1">
            <a:spLocks noGrp="1"/>
          </p:cNvSpPr>
          <p:nvPr>
            <p:ph type="title"/>
          </p:nvPr>
        </p:nvSpPr>
        <p:spPr>
          <a:xfrm>
            <a:off x="311725" y="500925"/>
            <a:ext cx="3706500" cy="25089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Clr>
                <a:schemeClr val="lt1"/>
              </a:buClr>
              <a:buSzPts val="2800"/>
              <a:buNone/>
              <a:defRPr>
                <a:solidFill>
                  <a:schemeClr val="lt1"/>
                </a:solidFill>
              </a:defRPr>
            </a:lvl1pPr>
            <a:lvl2pPr lvl="1" algn="l">
              <a:lnSpc>
                <a:spcPct val="100000"/>
              </a:lnSpc>
              <a:spcBef>
                <a:spcPts val="0"/>
              </a:spcBef>
              <a:spcAft>
                <a:spcPts val="0"/>
              </a:spcAft>
              <a:buClr>
                <a:schemeClr val="lt1"/>
              </a:buClr>
              <a:buSzPts val="2800"/>
              <a:buNone/>
              <a:defRPr>
                <a:solidFill>
                  <a:schemeClr val="lt1"/>
                </a:solidFill>
              </a:defRPr>
            </a:lvl2pPr>
            <a:lvl3pPr lvl="2" algn="l">
              <a:lnSpc>
                <a:spcPct val="100000"/>
              </a:lnSpc>
              <a:spcBef>
                <a:spcPts val="0"/>
              </a:spcBef>
              <a:spcAft>
                <a:spcPts val="0"/>
              </a:spcAft>
              <a:buClr>
                <a:schemeClr val="lt1"/>
              </a:buClr>
              <a:buSzPts val="2800"/>
              <a:buNone/>
              <a:defRPr>
                <a:solidFill>
                  <a:schemeClr val="lt1"/>
                </a:solidFill>
              </a:defRPr>
            </a:lvl3pPr>
            <a:lvl4pPr lvl="3" algn="l">
              <a:lnSpc>
                <a:spcPct val="100000"/>
              </a:lnSpc>
              <a:spcBef>
                <a:spcPts val="0"/>
              </a:spcBef>
              <a:spcAft>
                <a:spcPts val="0"/>
              </a:spcAft>
              <a:buClr>
                <a:schemeClr val="lt1"/>
              </a:buClr>
              <a:buSzPts val="2800"/>
              <a:buNone/>
              <a:defRPr>
                <a:solidFill>
                  <a:schemeClr val="lt1"/>
                </a:solidFill>
              </a:defRPr>
            </a:lvl4pPr>
            <a:lvl5pPr lvl="4" algn="l">
              <a:lnSpc>
                <a:spcPct val="100000"/>
              </a:lnSpc>
              <a:spcBef>
                <a:spcPts val="0"/>
              </a:spcBef>
              <a:spcAft>
                <a:spcPts val="0"/>
              </a:spcAft>
              <a:buClr>
                <a:schemeClr val="lt1"/>
              </a:buClr>
              <a:buSzPts val="2800"/>
              <a:buNone/>
              <a:defRPr>
                <a:solidFill>
                  <a:schemeClr val="lt1"/>
                </a:solidFill>
              </a:defRPr>
            </a:lvl5pPr>
            <a:lvl6pPr lvl="5" algn="l">
              <a:lnSpc>
                <a:spcPct val="100000"/>
              </a:lnSpc>
              <a:spcBef>
                <a:spcPts val="0"/>
              </a:spcBef>
              <a:spcAft>
                <a:spcPts val="0"/>
              </a:spcAft>
              <a:buClr>
                <a:schemeClr val="lt1"/>
              </a:buClr>
              <a:buSzPts val="2800"/>
              <a:buNone/>
              <a:defRPr>
                <a:solidFill>
                  <a:schemeClr val="lt1"/>
                </a:solidFill>
              </a:defRPr>
            </a:lvl6pPr>
            <a:lvl7pPr lvl="6" algn="l">
              <a:lnSpc>
                <a:spcPct val="100000"/>
              </a:lnSpc>
              <a:spcBef>
                <a:spcPts val="0"/>
              </a:spcBef>
              <a:spcAft>
                <a:spcPts val="0"/>
              </a:spcAft>
              <a:buClr>
                <a:schemeClr val="lt1"/>
              </a:buClr>
              <a:buSzPts val="2800"/>
              <a:buNone/>
              <a:defRPr>
                <a:solidFill>
                  <a:schemeClr val="lt1"/>
                </a:solidFill>
              </a:defRPr>
            </a:lvl7pPr>
            <a:lvl8pPr lvl="7" algn="l">
              <a:lnSpc>
                <a:spcPct val="100000"/>
              </a:lnSpc>
              <a:spcBef>
                <a:spcPts val="0"/>
              </a:spcBef>
              <a:spcAft>
                <a:spcPts val="0"/>
              </a:spcAft>
              <a:buClr>
                <a:schemeClr val="lt1"/>
              </a:buClr>
              <a:buSzPts val="2800"/>
              <a:buNone/>
              <a:defRPr>
                <a:solidFill>
                  <a:schemeClr val="lt1"/>
                </a:solidFill>
              </a:defRPr>
            </a:lvl8pPr>
            <a:lvl9pPr lvl="8" algn="l">
              <a:lnSpc>
                <a:spcPct val="100000"/>
              </a:lnSpc>
              <a:spcBef>
                <a:spcPts val="0"/>
              </a:spcBef>
              <a:spcAft>
                <a:spcPts val="0"/>
              </a:spcAft>
              <a:buClr>
                <a:schemeClr val="lt1"/>
              </a:buClr>
              <a:buSzPts val="2800"/>
              <a:buNone/>
              <a:defRPr>
                <a:solidFill>
                  <a:schemeClr val="lt1"/>
                </a:solidFill>
              </a:defRPr>
            </a:lvl9pPr>
          </a:lstStyle>
          <a:p>
            <a:endParaRPr/>
          </a:p>
        </p:txBody>
      </p:sp>
      <p:sp>
        <p:nvSpPr>
          <p:cNvPr id="127" name="Google Shape;127;g37aca7b9956_0_112"/>
          <p:cNvSpPr txBox="1">
            <a:spLocks noGrp="1"/>
          </p:cNvSpPr>
          <p:nvPr>
            <p:ph type="body" idx="1"/>
          </p:nvPr>
        </p:nvSpPr>
        <p:spPr>
          <a:xfrm>
            <a:off x="4644675" y="500925"/>
            <a:ext cx="4166400" cy="4098600"/>
          </a:xfrm>
          <a:prstGeom prst="rect">
            <a:avLst/>
          </a:prstGeom>
          <a:noFill/>
          <a:ln>
            <a:noFill/>
          </a:ln>
        </p:spPr>
        <p:txBody>
          <a:bodyPr spcFirstLastPara="1" wrap="square" lIns="91425" tIns="91425" rIns="91425" bIns="91425" anchor="t" anchorCtr="0">
            <a:normAutofit/>
          </a:bodyPr>
          <a:lstStyle>
            <a:lvl1pPr marL="457200" lvl="0" indent="-311150" algn="l">
              <a:lnSpc>
                <a:spcPct val="115000"/>
              </a:lnSpc>
              <a:spcBef>
                <a:spcPts val="0"/>
              </a:spcBef>
              <a:spcAft>
                <a:spcPts val="0"/>
              </a:spcAft>
              <a:buSzPts val="1300"/>
              <a:buChar char="●"/>
              <a:defRPr/>
            </a:lvl1pPr>
            <a:lvl2pPr marL="914400" lvl="1" indent="-298450" algn="l">
              <a:lnSpc>
                <a:spcPct val="115000"/>
              </a:lnSpc>
              <a:spcBef>
                <a:spcPts val="0"/>
              </a:spcBef>
              <a:spcAft>
                <a:spcPts val="0"/>
              </a:spcAft>
              <a:buSzPts val="1100"/>
              <a:buChar char="○"/>
              <a:defRPr/>
            </a:lvl2pPr>
            <a:lvl3pPr marL="1371600" lvl="2" indent="-298450" algn="l">
              <a:lnSpc>
                <a:spcPct val="115000"/>
              </a:lnSpc>
              <a:spcBef>
                <a:spcPts val="0"/>
              </a:spcBef>
              <a:spcAft>
                <a:spcPts val="0"/>
              </a:spcAft>
              <a:buSzPts val="1100"/>
              <a:buChar char="■"/>
              <a:defRPr/>
            </a:lvl3pPr>
            <a:lvl4pPr marL="1828800" lvl="3" indent="-298450" algn="l">
              <a:lnSpc>
                <a:spcPct val="115000"/>
              </a:lnSpc>
              <a:spcBef>
                <a:spcPts val="0"/>
              </a:spcBef>
              <a:spcAft>
                <a:spcPts val="0"/>
              </a:spcAft>
              <a:buSzPts val="1100"/>
              <a:buChar char="●"/>
              <a:defRPr/>
            </a:lvl4pPr>
            <a:lvl5pPr marL="2286000" lvl="4" indent="-298450" algn="l">
              <a:lnSpc>
                <a:spcPct val="115000"/>
              </a:lnSpc>
              <a:spcBef>
                <a:spcPts val="0"/>
              </a:spcBef>
              <a:spcAft>
                <a:spcPts val="0"/>
              </a:spcAft>
              <a:buSzPts val="1100"/>
              <a:buChar char="○"/>
              <a:defRPr/>
            </a:lvl5pPr>
            <a:lvl6pPr marL="2743200" lvl="5" indent="-298450" algn="l">
              <a:lnSpc>
                <a:spcPct val="115000"/>
              </a:lnSpc>
              <a:spcBef>
                <a:spcPts val="0"/>
              </a:spcBef>
              <a:spcAft>
                <a:spcPts val="0"/>
              </a:spcAft>
              <a:buSzPts val="1100"/>
              <a:buChar char="■"/>
              <a:defRPr/>
            </a:lvl6pPr>
            <a:lvl7pPr marL="3200400" lvl="6" indent="-298450" algn="l">
              <a:lnSpc>
                <a:spcPct val="115000"/>
              </a:lnSpc>
              <a:spcBef>
                <a:spcPts val="0"/>
              </a:spcBef>
              <a:spcAft>
                <a:spcPts val="0"/>
              </a:spcAft>
              <a:buSzPts val="1100"/>
              <a:buChar char="●"/>
              <a:defRPr/>
            </a:lvl7pPr>
            <a:lvl8pPr marL="3657600" lvl="7" indent="-298450" algn="l">
              <a:lnSpc>
                <a:spcPct val="115000"/>
              </a:lnSpc>
              <a:spcBef>
                <a:spcPts val="0"/>
              </a:spcBef>
              <a:spcAft>
                <a:spcPts val="0"/>
              </a:spcAft>
              <a:buSzPts val="1100"/>
              <a:buChar char="○"/>
              <a:defRPr/>
            </a:lvl8pPr>
            <a:lvl9pPr marL="4114800" lvl="8" indent="-298450" algn="l">
              <a:lnSpc>
                <a:spcPct val="115000"/>
              </a:lnSpc>
              <a:spcBef>
                <a:spcPts val="0"/>
              </a:spcBef>
              <a:spcAft>
                <a:spcPts val="0"/>
              </a:spcAft>
              <a:buSzPts val="1100"/>
              <a:buChar char="■"/>
              <a:defRPr/>
            </a:lvl9pPr>
          </a:lstStyle>
          <a:p>
            <a:endParaRPr/>
          </a:p>
        </p:txBody>
      </p:sp>
      <p:sp>
        <p:nvSpPr>
          <p:cNvPr id="128" name="Google Shape;128;g37aca7b9956_0_1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29"/>
        <p:cNvGrpSpPr/>
        <p:nvPr/>
      </p:nvGrpSpPr>
      <p:grpSpPr>
        <a:xfrm>
          <a:off x="0" y="0"/>
          <a:ext cx="0" cy="0"/>
          <a:chOff x="0" y="0"/>
          <a:chExt cx="0" cy="0"/>
        </a:xfrm>
      </p:grpSpPr>
      <p:sp>
        <p:nvSpPr>
          <p:cNvPr id="130" name="Google Shape;130;g37aca7b9956_0_119"/>
          <p:cNvSpPr/>
          <p:nvPr/>
        </p:nvSpPr>
        <p:spPr>
          <a:xfrm>
            <a:off x="0" y="0"/>
            <a:ext cx="9144000" cy="12771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 name="Google Shape;131;g37aca7b9956_0_119"/>
          <p:cNvSpPr txBox="1">
            <a:spLocks noGrp="1"/>
          </p:cNvSpPr>
          <p:nvPr>
            <p:ph type="title"/>
          </p:nvPr>
        </p:nvSpPr>
        <p:spPr>
          <a:xfrm>
            <a:off x="311725" y="500925"/>
            <a:ext cx="8520600" cy="623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Clr>
                <a:schemeClr val="lt1"/>
              </a:buClr>
              <a:buSzPts val="2800"/>
              <a:buNone/>
              <a:defRPr>
                <a:solidFill>
                  <a:schemeClr val="lt1"/>
                </a:solidFill>
              </a:defRPr>
            </a:lvl1pPr>
            <a:lvl2pPr lvl="1" algn="l">
              <a:lnSpc>
                <a:spcPct val="100000"/>
              </a:lnSpc>
              <a:spcBef>
                <a:spcPts val="0"/>
              </a:spcBef>
              <a:spcAft>
                <a:spcPts val="0"/>
              </a:spcAft>
              <a:buClr>
                <a:schemeClr val="lt1"/>
              </a:buClr>
              <a:buSzPts val="2800"/>
              <a:buNone/>
              <a:defRPr>
                <a:solidFill>
                  <a:schemeClr val="lt1"/>
                </a:solidFill>
              </a:defRPr>
            </a:lvl2pPr>
            <a:lvl3pPr lvl="2" algn="l">
              <a:lnSpc>
                <a:spcPct val="100000"/>
              </a:lnSpc>
              <a:spcBef>
                <a:spcPts val="0"/>
              </a:spcBef>
              <a:spcAft>
                <a:spcPts val="0"/>
              </a:spcAft>
              <a:buClr>
                <a:schemeClr val="lt1"/>
              </a:buClr>
              <a:buSzPts val="2800"/>
              <a:buNone/>
              <a:defRPr>
                <a:solidFill>
                  <a:schemeClr val="lt1"/>
                </a:solidFill>
              </a:defRPr>
            </a:lvl3pPr>
            <a:lvl4pPr lvl="3" algn="l">
              <a:lnSpc>
                <a:spcPct val="100000"/>
              </a:lnSpc>
              <a:spcBef>
                <a:spcPts val="0"/>
              </a:spcBef>
              <a:spcAft>
                <a:spcPts val="0"/>
              </a:spcAft>
              <a:buClr>
                <a:schemeClr val="lt1"/>
              </a:buClr>
              <a:buSzPts val="2800"/>
              <a:buNone/>
              <a:defRPr>
                <a:solidFill>
                  <a:schemeClr val="lt1"/>
                </a:solidFill>
              </a:defRPr>
            </a:lvl4pPr>
            <a:lvl5pPr lvl="4" algn="l">
              <a:lnSpc>
                <a:spcPct val="100000"/>
              </a:lnSpc>
              <a:spcBef>
                <a:spcPts val="0"/>
              </a:spcBef>
              <a:spcAft>
                <a:spcPts val="0"/>
              </a:spcAft>
              <a:buClr>
                <a:schemeClr val="lt1"/>
              </a:buClr>
              <a:buSzPts val="2800"/>
              <a:buNone/>
              <a:defRPr>
                <a:solidFill>
                  <a:schemeClr val="lt1"/>
                </a:solidFill>
              </a:defRPr>
            </a:lvl5pPr>
            <a:lvl6pPr lvl="5" algn="l">
              <a:lnSpc>
                <a:spcPct val="100000"/>
              </a:lnSpc>
              <a:spcBef>
                <a:spcPts val="0"/>
              </a:spcBef>
              <a:spcAft>
                <a:spcPts val="0"/>
              </a:spcAft>
              <a:buClr>
                <a:schemeClr val="lt1"/>
              </a:buClr>
              <a:buSzPts val="2800"/>
              <a:buNone/>
              <a:defRPr>
                <a:solidFill>
                  <a:schemeClr val="lt1"/>
                </a:solidFill>
              </a:defRPr>
            </a:lvl6pPr>
            <a:lvl7pPr lvl="6" algn="l">
              <a:lnSpc>
                <a:spcPct val="100000"/>
              </a:lnSpc>
              <a:spcBef>
                <a:spcPts val="0"/>
              </a:spcBef>
              <a:spcAft>
                <a:spcPts val="0"/>
              </a:spcAft>
              <a:buClr>
                <a:schemeClr val="lt1"/>
              </a:buClr>
              <a:buSzPts val="2800"/>
              <a:buNone/>
              <a:defRPr>
                <a:solidFill>
                  <a:schemeClr val="lt1"/>
                </a:solidFill>
              </a:defRPr>
            </a:lvl7pPr>
            <a:lvl8pPr lvl="7" algn="l">
              <a:lnSpc>
                <a:spcPct val="100000"/>
              </a:lnSpc>
              <a:spcBef>
                <a:spcPts val="0"/>
              </a:spcBef>
              <a:spcAft>
                <a:spcPts val="0"/>
              </a:spcAft>
              <a:buClr>
                <a:schemeClr val="lt1"/>
              </a:buClr>
              <a:buSzPts val="2800"/>
              <a:buNone/>
              <a:defRPr>
                <a:solidFill>
                  <a:schemeClr val="lt1"/>
                </a:solidFill>
              </a:defRPr>
            </a:lvl8pPr>
            <a:lvl9pPr lvl="8" algn="l">
              <a:lnSpc>
                <a:spcPct val="100000"/>
              </a:lnSpc>
              <a:spcBef>
                <a:spcPts val="0"/>
              </a:spcBef>
              <a:spcAft>
                <a:spcPts val="0"/>
              </a:spcAft>
              <a:buClr>
                <a:schemeClr val="lt1"/>
              </a:buClr>
              <a:buSzPts val="2800"/>
              <a:buNone/>
              <a:defRPr>
                <a:solidFill>
                  <a:schemeClr val="lt1"/>
                </a:solidFill>
              </a:defRPr>
            </a:lvl9pPr>
          </a:lstStyle>
          <a:p>
            <a:endParaRPr/>
          </a:p>
        </p:txBody>
      </p:sp>
      <p:sp>
        <p:nvSpPr>
          <p:cNvPr id="132" name="Google Shape;132;g37aca7b9956_0_119"/>
          <p:cNvSpPr txBox="1">
            <a:spLocks noGrp="1"/>
          </p:cNvSpPr>
          <p:nvPr>
            <p:ph type="body" idx="1"/>
          </p:nvPr>
        </p:nvSpPr>
        <p:spPr>
          <a:xfrm>
            <a:off x="311700" y="1505700"/>
            <a:ext cx="3999900" cy="3076200"/>
          </a:xfrm>
          <a:prstGeom prst="rect">
            <a:avLst/>
          </a:prstGeom>
          <a:noFill/>
          <a:ln>
            <a:noFill/>
          </a:ln>
        </p:spPr>
        <p:txBody>
          <a:bodyPr spcFirstLastPara="1" wrap="square" lIns="91425" tIns="91425" rIns="91425" bIns="91425" anchor="t" anchorCtr="0">
            <a:normAutofit/>
          </a:bodyPr>
          <a:lstStyle>
            <a:lvl1pPr marL="457200" lvl="0" indent="-311150" algn="l">
              <a:lnSpc>
                <a:spcPct val="115000"/>
              </a:lnSpc>
              <a:spcBef>
                <a:spcPts val="0"/>
              </a:spcBef>
              <a:spcAft>
                <a:spcPts val="0"/>
              </a:spcAft>
              <a:buSzPts val="1300"/>
              <a:buChar char="●"/>
              <a:defRPr/>
            </a:lvl1pPr>
            <a:lvl2pPr marL="914400" lvl="1" indent="-298450" algn="l">
              <a:lnSpc>
                <a:spcPct val="115000"/>
              </a:lnSpc>
              <a:spcBef>
                <a:spcPts val="0"/>
              </a:spcBef>
              <a:spcAft>
                <a:spcPts val="0"/>
              </a:spcAft>
              <a:buSzPts val="1100"/>
              <a:buChar char="○"/>
              <a:defRPr/>
            </a:lvl2pPr>
            <a:lvl3pPr marL="1371600" lvl="2" indent="-298450" algn="l">
              <a:lnSpc>
                <a:spcPct val="115000"/>
              </a:lnSpc>
              <a:spcBef>
                <a:spcPts val="0"/>
              </a:spcBef>
              <a:spcAft>
                <a:spcPts val="0"/>
              </a:spcAft>
              <a:buSzPts val="1100"/>
              <a:buChar char="■"/>
              <a:defRPr/>
            </a:lvl3pPr>
            <a:lvl4pPr marL="1828800" lvl="3" indent="-298450" algn="l">
              <a:lnSpc>
                <a:spcPct val="115000"/>
              </a:lnSpc>
              <a:spcBef>
                <a:spcPts val="0"/>
              </a:spcBef>
              <a:spcAft>
                <a:spcPts val="0"/>
              </a:spcAft>
              <a:buSzPts val="1100"/>
              <a:buChar char="●"/>
              <a:defRPr/>
            </a:lvl4pPr>
            <a:lvl5pPr marL="2286000" lvl="4" indent="-298450" algn="l">
              <a:lnSpc>
                <a:spcPct val="115000"/>
              </a:lnSpc>
              <a:spcBef>
                <a:spcPts val="0"/>
              </a:spcBef>
              <a:spcAft>
                <a:spcPts val="0"/>
              </a:spcAft>
              <a:buSzPts val="1100"/>
              <a:buChar char="○"/>
              <a:defRPr/>
            </a:lvl5pPr>
            <a:lvl6pPr marL="2743200" lvl="5" indent="-298450" algn="l">
              <a:lnSpc>
                <a:spcPct val="115000"/>
              </a:lnSpc>
              <a:spcBef>
                <a:spcPts val="0"/>
              </a:spcBef>
              <a:spcAft>
                <a:spcPts val="0"/>
              </a:spcAft>
              <a:buSzPts val="1100"/>
              <a:buChar char="■"/>
              <a:defRPr/>
            </a:lvl6pPr>
            <a:lvl7pPr marL="3200400" lvl="6" indent="-298450" algn="l">
              <a:lnSpc>
                <a:spcPct val="115000"/>
              </a:lnSpc>
              <a:spcBef>
                <a:spcPts val="0"/>
              </a:spcBef>
              <a:spcAft>
                <a:spcPts val="0"/>
              </a:spcAft>
              <a:buSzPts val="1100"/>
              <a:buChar char="●"/>
              <a:defRPr/>
            </a:lvl7pPr>
            <a:lvl8pPr marL="3657600" lvl="7" indent="-298450" algn="l">
              <a:lnSpc>
                <a:spcPct val="115000"/>
              </a:lnSpc>
              <a:spcBef>
                <a:spcPts val="0"/>
              </a:spcBef>
              <a:spcAft>
                <a:spcPts val="0"/>
              </a:spcAft>
              <a:buSzPts val="1100"/>
              <a:buChar char="○"/>
              <a:defRPr/>
            </a:lvl8pPr>
            <a:lvl9pPr marL="4114800" lvl="8" indent="-298450" algn="l">
              <a:lnSpc>
                <a:spcPct val="115000"/>
              </a:lnSpc>
              <a:spcBef>
                <a:spcPts val="0"/>
              </a:spcBef>
              <a:spcAft>
                <a:spcPts val="0"/>
              </a:spcAft>
              <a:buSzPts val="1100"/>
              <a:buChar char="■"/>
              <a:defRPr/>
            </a:lvl9pPr>
          </a:lstStyle>
          <a:p>
            <a:endParaRPr/>
          </a:p>
        </p:txBody>
      </p:sp>
      <p:sp>
        <p:nvSpPr>
          <p:cNvPr id="133" name="Google Shape;133;g37aca7b9956_0_119"/>
          <p:cNvSpPr txBox="1">
            <a:spLocks noGrp="1"/>
          </p:cNvSpPr>
          <p:nvPr>
            <p:ph type="body" idx="2"/>
          </p:nvPr>
        </p:nvSpPr>
        <p:spPr>
          <a:xfrm>
            <a:off x="4832400" y="1505700"/>
            <a:ext cx="3999900" cy="3076200"/>
          </a:xfrm>
          <a:prstGeom prst="rect">
            <a:avLst/>
          </a:prstGeom>
          <a:noFill/>
          <a:ln>
            <a:noFill/>
          </a:ln>
        </p:spPr>
        <p:txBody>
          <a:bodyPr spcFirstLastPara="1" wrap="square" lIns="91425" tIns="91425" rIns="91425" bIns="91425" anchor="t" anchorCtr="0">
            <a:normAutofit/>
          </a:bodyPr>
          <a:lstStyle>
            <a:lvl1pPr marL="457200" lvl="0" indent="-311150" algn="l">
              <a:lnSpc>
                <a:spcPct val="115000"/>
              </a:lnSpc>
              <a:spcBef>
                <a:spcPts val="0"/>
              </a:spcBef>
              <a:spcAft>
                <a:spcPts val="0"/>
              </a:spcAft>
              <a:buSzPts val="1300"/>
              <a:buChar char="●"/>
              <a:defRPr/>
            </a:lvl1pPr>
            <a:lvl2pPr marL="914400" lvl="1" indent="-298450" algn="l">
              <a:lnSpc>
                <a:spcPct val="115000"/>
              </a:lnSpc>
              <a:spcBef>
                <a:spcPts val="0"/>
              </a:spcBef>
              <a:spcAft>
                <a:spcPts val="0"/>
              </a:spcAft>
              <a:buSzPts val="1100"/>
              <a:buChar char="○"/>
              <a:defRPr/>
            </a:lvl2pPr>
            <a:lvl3pPr marL="1371600" lvl="2" indent="-298450" algn="l">
              <a:lnSpc>
                <a:spcPct val="115000"/>
              </a:lnSpc>
              <a:spcBef>
                <a:spcPts val="0"/>
              </a:spcBef>
              <a:spcAft>
                <a:spcPts val="0"/>
              </a:spcAft>
              <a:buSzPts val="1100"/>
              <a:buChar char="■"/>
              <a:defRPr/>
            </a:lvl3pPr>
            <a:lvl4pPr marL="1828800" lvl="3" indent="-298450" algn="l">
              <a:lnSpc>
                <a:spcPct val="115000"/>
              </a:lnSpc>
              <a:spcBef>
                <a:spcPts val="0"/>
              </a:spcBef>
              <a:spcAft>
                <a:spcPts val="0"/>
              </a:spcAft>
              <a:buSzPts val="1100"/>
              <a:buChar char="●"/>
              <a:defRPr/>
            </a:lvl4pPr>
            <a:lvl5pPr marL="2286000" lvl="4" indent="-298450" algn="l">
              <a:lnSpc>
                <a:spcPct val="115000"/>
              </a:lnSpc>
              <a:spcBef>
                <a:spcPts val="0"/>
              </a:spcBef>
              <a:spcAft>
                <a:spcPts val="0"/>
              </a:spcAft>
              <a:buSzPts val="1100"/>
              <a:buChar char="○"/>
              <a:defRPr/>
            </a:lvl5pPr>
            <a:lvl6pPr marL="2743200" lvl="5" indent="-298450" algn="l">
              <a:lnSpc>
                <a:spcPct val="115000"/>
              </a:lnSpc>
              <a:spcBef>
                <a:spcPts val="0"/>
              </a:spcBef>
              <a:spcAft>
                <a:spcPts val="0"/>
              </a:spcAft>
              <a:buSzPts val="1100"/>
              <a:buChar char="■"/>
              <a:defRPr/>
            </a:lvl6pPr>
            <a:lvl7pPr marL="3200400" lvl="6" indent="-298450" algn="l">
              <a:lnSpc>
                <a:spcPct val="115000"/>
              </a:lnSpc>
              <a:spcBef>
                <a:spcPts val="0"/>
              </a:spcBef>
              <a:spcAft>
                <a:spcPts val="0"/>
              </a:spcAft>
              <a:buSzPts val="1100"/>
              <a:buChar char="●"/>
              <a:defRPr/>
            </a:lvl7pPr>
            <a:lvl8pPr marL="3657600" lvl="7" indent="-298450" algn="l">
              <a:lnSpc>
                <a:spcPct val="115000"/>
              </a:lnSpc>
              <a:spcBef>
                <a:spcPts val="0"/>
              </a:spcBef>
              <a:spcAft>
                <a:spcPts val="0"/>
              </a:spcAft>
              <a:buSzPts val="1100"/>
              <a:buChar char="○"/>
              <a:defRPr/>
            </a:lvl8pPr>
            <a:lvl9pPr marL="4114800" lvl="8" indent="-298450" algn="l">
              <a:lnSpc>
                <a:spcPct val="115000"/>
              </a:lnSpc>
              <a:spcBef>
                <a:spcPts val="0"/>
              </a:spcBef>
              <a:spcAft>
                <a:spcPts val="0"/>
              </a:spcAft>
              <a:buSzPts val="1100"/>
              <a:buChar char="■"/>
              <a:defRPr/>
            </a:lvl9pPr>
          </a:lstStyle>
          <a:p>
            <a:endParaRPr/>
          </a:p>
        </p:txBody>
      </p:sp>
      <p:sp>
        <p:nvSpPr>
          <p:cNvPr id="134" name="Google Shape;134;g37aca7b9956_0_11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35"/>
        <p:cNvGrpSpPr/>
        <p:nvPr/>
      </p:nvGrpSpPr>
      <p:grpSpPr>
        <a:xfrm>
          <a:off x="0" y="0"/>
          <a:ext cx="0" cy="0"/>
          <a:chOff x="0" y="0"/>
          <a:chExt cx="0" cy="0"/>
        </a:xfrm>
      </p:grpSpPr>
      <p:sp>
        <p:nvSpPr>
          <p:cNvPr id="136" name="Google Shape;136;g37aca7b9956_0_125"/>
          <p:cNvSpPr/>
          <p:nvPr/>
        </p:nvSpPr>
        <p:spPr>
          <a:xfrm>
            <a:off x="0" y="0"/>
            <a:ext cx="9144000" cy="12771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 name="Google Shape;137;g37aca7b9956_0_125"/>
          <p:cNvSpPr txBox="1">
            <a:spLocks noGrp="1"/>
          </p:cNvSpPr>
          <p:nvPr>
            <p:ph type="title"/>
          </p:nvPr>
        </p:nvSpPr>
        <p:spPr>
          <a:xfrm>
            <a:off x="311725" y="500925"/>
            <a:ext cx="8520600" cy="623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Clr>
                <a:schemeClr val="lt1"/>
              </a:buClr>
              <a:buSzPts val="2800"/>
              <a:buNone/>
              <a:defRPr>
                <a:solidFill>
                  <a:schemeClr val="lt1"/>
                </a:solidFill>
              </a:defRPr>
            </a:lvl1pPr>
            <a:lvl2pPr lvl="1" algn="l">
              <a:lnSpc>
                <a:spcPct val="100000"/>
              </a:lnSpc>
              <a:spcBef>
                <a:spcPts val="0"/>
              </a:spcBef>
              <a:spcAft>
                <a:spcPts val="0"/>
              </a:spcAft>
              <a:buClr>
                <a:schemeClr val="lt1"/>
              </a:buClr>
              <a:buSzPts val="2800"/>
              <a:buNone/>
              <a:defRPr>
                <a:solidFill>
                  <a:schemeClr val="lt1"/>
                </a:solidFill>
              </a:defRPr>
            </a:lvl2pPr>
            <a:lvl3pPr lvl="2" algn="l">
              <a:lnSpc>
                <a:spcPct val="100000"/>
              </a:lnSpc>
              <a:spcBef>
                <a:spcPts val="0"/>
              </a:spcBef>
              <a:spcAft>
                <a:spcPts val="0"/>
              </a:spcAft>
              <a:buClr>
                <a:schemeClr val="lt1"/>
              </a:buClr>
              <a:buSzPts val="2800"/>
              <a:buNone/>
              <a:defRPr>
                <a:solidFill>
                  <a:schemeClr val="lt1"/>
                </a:solidFill>
              </a:defRPr>
            </a:lvl3pPr>
            <a:lvl4pPr lvl="3" algn="l">
              <a:lnSpc>
                <a:spcPct val="100000"/>
              </a:lnSpc>
              <a:spcBef>
                <a:spcPts val="0"/>
              </a:spcBef>
              <a:spcAft>
                <a:spcPts val="0"/>
              </a:spcAft>
              <a:buClr>
                <a:schemeClr val="lt1"/>
              </a:buClr>
              <a:buSzPts val="2800"/>
              <a:buNone/>
              <a:defRPr>
                <a:solidFill>
                  <a:schemeClr val="lt1"/>
                </a:solidFill>
              </a:defRPr>
            </a:lvl4pPr>
            <a:lvl5pPr lvl="4" algn="l">
              <a:lnSpc>
                <a:spcPct val="100000"/>
              </a:lnSpc>
              <a:spcBef>
                <a:spcPts val="0"/>
              </a:spcBef>
              <a:spcAft>
                <a:spcPts val="0"/>
              </a:spcAft>
              <a:buClr>
                <a:schemeClr val="lt1"/>
              </a:buClr>
              <a:buSzPts val="2800"/>
              <a:buNone/>
              <a:defRPr>
                <a:solidFill>
                  <a:schemeClr val="lt1"/>
                </a:solidFill>
              </a:defRPr>
            </a:lvl5pPr>
            <a:lvl6pPr lvl="5" algn="l">
              <a:lnSpc>
                <a:spcPct val="100000"/>
              </a:lnSpc>
              <a:spcBef>
                <a:spcPts val="0"/>
              </a:spcBef>
              <a:spcAft>
                <a:spcPts val="0"/>
              </a:spcAft>
              <a:buClr>
                <a:schemeClr val="lt1"/>
              </a:buClr>
              <a:buSzPts val="2800"/>
              <a:buNone/>
              <a:defRPr>
                <a:solidFill>
                  <a:schemeClr val="lt1"/>
                </a:solidFill>
              </a:defRPr>
            </a:lvl6pPr>
            <a:lvl7pPr lvl="6" algn="l">
              <a:lnSpc>
                <a:spcPct val="100000"/>
              </a:lnSpc>
              <a:spcBef>
                <a:spcPts val="0"/>
              </a:spcBef>
              <a:spcAft>
                <a:spcPts val="0"/>
              </a:spcAft>
              <a:buClr>
                <a:schemeClr val="lt1"/>
              </a:buClr>
              <a:buSzPts val="2800"/>
              <a:buNone/>
              <a:defRPr>
                <a:solidFill>
                  <a:schemeClr val="lt1"/>
                </a:solidFill>
              </a:defRPr>
            </a:lvl7pPr>
            <a:lvl8pPr lvl="7" algn="l">
              <a:lnSpc>
                <a:spcPct val="100000"/>
              </a:lnSpc>
              <a:spcBef>
                <a:spcPts val="0"/>
              </a:spcBef>
              <a:spcAft>
                <a:spcPts val="0"/>
              </a:spcAft>
              <a:buClr>
                <a:schemeClr val="lt1"/>
              </a:buClr>
              <a:buSzPts val="2800"/>
              <a:buNone/>
              <a:defRPr>
                <a:solidFill>
                  <a:schemeClr val="lt1"/>
                </a:solidFill>
              </a:defRPr>
            </a:lvl8pPr>
            <a:lvl9pPr lvl="8" algn="l">
              <a:lnSpc>
                <a:spcPct val="100000"/>
              </a:lnSpc>
              <a:spcBef>
                <a:spcPts val="0"/>
              </a:spcBef>
              <a:spcAft>
                <a:spcPts val="0"/>
              </a:spcAft>
              <a:buClr>
                <a:schemeClr val="lt1"/>
              </a:buClr>
              <a:buSzPts val="2800"/>
              <a:buNone/>
              <a:defRPr>
                <a:solidFill>
                  <a:schemeClr val="lt1"/>
                </a:solidFill>
              </a:defRPr>
            </a:lvl9pPr>
          </a:lstStyle>
          <a:p>
            <a:endParaRPr/>
          </a:p>
        </p:txBody>
      </p:sp>
      <p:sp>
        <p:nvSpPr>
          <p:cNvPr id="138" name="Google Shape;138;g37aca7b9956_0_12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39"/>
        <p:cNvGrpSpPr/>
        <p:nvPr/>
      </p:nvGrpSpPr>
      <p:grpSpPr>
        <a:xfrm>
          <a:off x="0" y="0"/>
          <a:ext cx="0" cy="0"/>
          <a:chOff x="0" y="0"/>
          <a:chExt cx="0" cy="0"/>
        </a:xfrm>
      </p:grpSpPr>
      <p:sp>
        <p:nvSpPr>
          <p:cNvPr id="140" name="Google Shape;140;g37aca7b9956_0_129"/>
          <p:cNvSpPr/>
          <p:nvPr/>
        </p:nvSpPr>
        <p:spPr>
          <a:xfrm>
            <a:off x="0" y="0"/>
            <a:ext cx="3764400" cy="51435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 name="Google Shape;141;g37aca7b9956_0_129"/>
          <p:cNvSpPr txBox="1">
            <a:spLocks noGrp="1"/>
          </p:cNvSpPr>
          <p:nvPr>
            <p:ph type="title"/>
          </p:nvPr>
        </p:nvSpPr>
        <p:spPr>
          <a:xfrm>
            <a:off x="311725" y="500925"/>
            <a:ext cx="3127500" cy="18291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Clr>
                <a:schemeClr val="lt1"/>
              </a:buClr>
              <a:buSzPts val="2800"/>
              <a:buNone/>
              <a:defRPr>
                <a:solidFill>
                  <a:schemeClr val="lt1"/>
                </a:solidFill>
              </a:defRPr>
            </a:lvl1pPr>
            <a:lvl2pPr lvl="1" algn="l">
              <a:lnSpc>
                <a:spcPct val="100000"/>
              </a:lnSpc>
              <a:spcBef>
                <a:spcPts val="0"/>
              </a:spcBef>
              <a:spcAft>
                <a:spcPts val="0"/>
              </a:spcAft>
              <a:buClr>
                <a:schemeClr val="lt1"/>
              </a:buClr>
              <a:buSzPts val="2800"/>
              <a:buNone/>
              <a:defRPr>
                <a:solidFill>
                  <a:schemeClr val="lt1"/>
                </a:solidFill>
              </a:defRPr>
            </a:lvl2pPr>
            <a:lvl3pPr lvl="2" algn="l">
              <a:lnSpc>
                <a:spcPct val="100000"/>
              </a:lnSpc>
              <a:spcBef>
                <a:spcPts val="0"/>
              </a:spcBef>
              <a:spcAft>
                <a:spcPts val="0"/>
              </a:spcAft>
              <a:buClr>
                <a:schemeClr val="lt1"/>
              </a:buClr>
              <a:buSzPts val="2800"/>
              <a:buNone/>
              <a:defRPr>
                <a:solidFill>
                  <a:schemeClr val="lt1"/>
                </a:solidFill>
              </a:defRPr>
            </a:lvl3pPr>
            <a:lvl4pPr lvl="3" algn="l">
              <a:lnSpc>
                <a:spcPct val="100000"/>
              </a:lnSpc>
              <a:spcBef>
                <a:spcPts val="0"/>
              </a:spcBef>
              <a:spcAft>
                <a:spcPts val="0"/>
              </a:spcAft>
              <a:buClr>
                <a:schemeClr val="lt1"/>
              </a:buClr>
              <a:buSzPts val="2800"/>
              <a:buNone/>
              <a:defRPr>
                <a:solidFill>
                  <a:schemeClr val="lt1"/>
                </a:solidFill>
              </a:defRPr>
            </a:lvl4pPr>
            <a:lvl5pPr lvl="4" algn="l">
              <a:lnSpc>
                <a:spcPct val="100000"/>
              </a:lnSpc>
              <a:spcBef>
                <a:spcPts val="0"/>
              </a:spcBef>
              <a:spcAft>
                <a:spcPts val="0"/>
              </a:spcAft>
              <a:buClr>
                <a:schemeClr val="lt1"/>
              </a:buClr>
              <a:buSzPts val="2800"/>
              <a:buNone/>
              <a:defRPr>
                <a:solidFill>
                  <a:schemeClr val="lt1"/>
                </a:solidFill>
              </a:defRPr>
            </a:lvl5pPr>
            <a:lvl6pPr lvl="5" algn="l">
              <a:lnSpc>
                <a:spcPct val="100000"/>
              </a:lnSpc>
              <a:spcBef>
                <a:spcPts val="0"/>
              </a:spcBef>
              <a:spcAft>
                <a:spcPts val="0"/>
              </a:spcAft>
              <a:buClr>
                <a:schemeClr val="lt1"/>
              </a:buClr>
              <a:buSzPts val="2800"/>
              <a:buNone/>
              <a:defRPr>
                <a:solidFill>
                  <a:schemeClr val="lt1"/>
                </a:solidFill>
              </a:defRPr>
            </a:lvl6pPr>
            <a:lvl7pPr lvl="6" algn="l">
              <a:lnSpc>
                <a:spcPct val="100000"/>
              </a:lnSpc>
              <a:spcBef>
                <a:spcPts val="0"/>
              </a:spcBef>
              <a:spcAft>
                <a:spcPts val="0"/>
              </a:spcAft>
              <a:buClr>
                <a:schemeClr val="lt1"/>
              </a:buClr>
              <a:buSzPts val="2800"/>
              <a:buNone/>
              <a:defRPr>
                <a:solidFill>
                  <a:schemeClr val="lt1"/>
                </a:solidFill>
              </a:defRPr>
            </a:lvl7pPr>
            <a:lvl8pPr lvl="7" algn="l">
              <a:lnSpc>
                <a:spcPct val="100000"/>
              </a:lnSpc>
              <a:spcBef>
                <a:spcPts val="0"/>
              </a:spcBef>
              <a:spcAft>
                <a:spcPts val="0"/>
              </a:spcAft>
              <a:buClr>
                <a:schemeClr val="lt1"/>
              </a:buClr>
              <a:buSzPts val="2800"/>
              <a:buNone/>
              <a:defRPr>
                <a:solidFill>
                  <a:schemeClr val="lt1"/>
                </a:solidFill>
              </a:defRPr>
            </a:lvl8pPr>
            <a:lvl9pPr lvl="8" algn="l">
              <a:lnSpc>
                <a:spcPct val="100000"/>
              </a:lnSpc>
              <a:spcBef>
                <a:spcPts val="0"/>
              </a:spcBef>
              <a:spcAft>
                <a:spcPts val="0"/>
              </a:spcAft>
              <a:buClr>
                <a:schemeClr val="lt1"/>
              </a:buClr>
              <a:buSzPts val="2800"/>
              <a:buNone/>
              <a:defRPr>
                <a:solidFill>
                  <a:schemeClr val="lt1"/>
                </a:solidFill>
              </a:defRPr>
            </a:lvl9pPr>
          </a:lstStyle>
          <a:p>
            <a:endParaRPr/>
          </a:p>
        </p:txBody>
      </p:sp>
      <p:sp>
        <p:nvSpPr>
          <p:cNvPr id="142" name="Google Shape;142;g37aca7b9956_0_129"/>
          <p:cNvSpPr txBox="1">
            <a:spLocks noGrp="1"/>
          </p:cNvSpPr>
          <p:nvPr>
            <p:ph type="body" idx="1"/>
          </p:nvPr>
        </p:nvSpPr>
        <p:spPr>
          <a:xfrm>
            <a:off x="311700" y="2390650"/>
            <a:ext cx="3127500" cy="2298000"/>
          </a:xfrm>
          <a:prstGeom prst="rect">
            <a:avLst/>
          </a:prstGeom>
          <a:noFill/>
          <a:ln>
            <a:noFill/>
          </a:ln>
        </p:spPr>
        <p:txBody>
          <a:bodyPr spcFirstLastPara="1" wrap="square" lIns="91425" tIns="91425" rIns="91425" bIns="91425" anchor="t" anchorCtr="0">
            <a:normAutofit/>
          </a:bodyPr>
          <a:lstStyle>
            <a:lvl1pPr marL="457200" lvl="0" indent="-311150" algn="l">
              <a:lnSpc>
                <a:spcPct val="115000"/>
              </a:lnSpc>
              <a:spcBef>
                <a:spcPts val="0"/>
              </a:spcBef>
              <a:spcAft>
                <a:spcPts val="0"/>
              </a:spcAft>
              <a:buClr>
                <a:schemeClr val="accent2"/>
              </a:buClr>
              <a:buSzPts val="1300"/>
              <a:buChar char="●"/>
              <a:defRPr>
                <a:solidFill>
                  <a:schemeClr val="accent2"/>
                </a:solidFill>
              </a:defRPr>
            </a:lvl1pPr>
            <a:lvl2pPr marL="914400" lvl="1" indent="-298450" algn="l">
              <a:lnSpc>
                <a:spcPct val="115000"/>
              </a:lnSpc>
              <a:spcBef>
                <a:spcPts val="0"/>
              </a:spcBef>
              <a:spcAft>
                <a:spcPts val="0"/>
              </a:spcAft>
              <a:buClr>
                <a:schemeClr val="accent2"/>
              </a:buClr>
              <a:buSzPts val="1100"/>
              <a:buChar char="○"/>
              <a:defRPr>
                <a:solidFill>
                  <a:schemeClr val="accent2"/>
                </a:solidFill>
              </a:defRPr>
            </a:lvl2pPr>
            <a:lvl3pPr marL="1371600" lvl="2" indent="-298450" algn="l">
              <a:lnSpc>
                <a:spcPct val="115000"/>
              </a:lnSpc>
              <a:spcBef>
                <a:spcPts val="0"/>
              </a:spcBef>
              <a:spcAft>
                <a:spcPts val="0"/>
              </a:spcAft>
              <a:buClr>
                <a:schemeClr val="accent2"/>
              </a:buClr>
              <a:buSzPts val="1100"/>
              <a:buChar char="■"/>
              <a:defRPr>
                <a:solidFill>
                  <a:schemeClr val="accent2"/>
                </a:solidFill>
              </a:defRPr>
            </a:lvl3pPr>
            <a:lvl4pPr marL="1828800" lvl="3" indent="-298450" algn="l">
              <a:lnSpc>
                <a:spcPct val="115000"/>
              </a:lnSpc>
              <a:spcBef>
                <a:spcPts val="0"/>
              </a:spcBef>
              <a:spcAft>
                <a:spcPts val="0"/>
              </a:spcAft>
              <a:buClr>
                <a:schemeClr val="accent2"/>
              </a:buClr>
              <a:buSzPts val="1100"/>
              <a:buChar char="●"/>
              <a:defRPr>
                <a:solidFill>
                  <a:schemeClr val="accent2"/>
                </a:solidFill>
              </a:defRPr>
            </a:lvl4pPr>
            <a:lvl5pPr marL="2286000" lvl="4" indent="-298450" algn="l">
              <a:lnSpc>
                <a:spcPct val="115000"/>
              </a:lnSpc>
              <a:spcBef>
                <a:spcPts val="0"/>
              </a:spcBef>
              <a:spcAft>
                <a:spcPts val="0"/>
              </a:spcAft>
              <a:buClr>
                <a:schemeClr val="accent2"/>
              </a:buClr>
              <a:buSzPts val="1100"/>
              <a:buChar char="○"/>
              <a:defRPr>
                <a:solidFill>
                  <a:schemeClr val="accent2"/>
                </a:solidFill>
              </a:defRPr>
            </a:lvl5pPr>
            <a:lvl6pPr marL="2743200" lvl="5" indent="-298450" algn="l">
              <a:lnSpc>
                <a:spcPct val="115000"/>
              </a:lnSpc>
              <a:spcBef>
                <a:spcPts val="0"/>
              </a:spcBef>
              <a:spcAft>
                <a:spcPts val="0"/>
              </a:spcAft>
              <a:buClr>
                <a:schemeClr val="accent2"/>
              </a:buClr>
              <a:buSzPts val="1100"/>
              <a:buChar char="■"/>
              <a:defRPr>
                <a:solidFill>
                  <a:schemeClr val="accent2"/>
                </a:solidFill>
              </a:defRPr>
            </a:lvl6pPr>
            <a:lvl7pPr marL="3200400" lvl="6" indent="-298450" algn="l">
              <a:lnSpc>
                <a:spcPct val="115000"/>
              </a:lnSpc>
              <a:spcBef>
                <a:spcPts val="0"/>
              </a:spcBef>
              <a:spcAft>
                <a:spcPts val="0"/>
              </a:spcAft>
              <a:buClr>
                <a:schemeClr val="accent2"/>
              </a:buClr>
              <a:buSzPts val="1100"/>
              <a:buChar char="●"/>
              <a:defRPr>
                <a:solidFill>
                  <a:schemeClr val="accent2"/>
                </a:solidFill>
              </a:defRPr>
            </a:lvl7pPr>
            <a:lvl8pPr marL="3657600" lvl="7" indent="-298450" algn="l">
              <a:lnSpc>
                <a:spcPct val="115000"/>
              </a:lnSpc>
              <a:spcBef>
                <a:spcPts val="0"/>
              </a:spcBef>
              <a:spcAft>
                <a:spcPts val="0"/>
              </a:spcAft>
              <a:buClr>
                <a:schemeClr val="accent2"/>
              </a:buClr>
              <a:buSzPts val="1100"/>
              <a:buChar char="○"/>
              <a:defRPr>
                <a:solidFill>
                  <a:schemeClr val="accent2"/>
                </a:solidFill>
              </a:defRPr>
            </a:lvl8pPr>
            <a:lvl9pPr marL="4114800" lvl="8" indent="-298450" algn="l">
              <a:lnSpc>
                <a:spcPct val="115000"/>
              </a:lnSpc>
              <a:spcBef>
                <a:spcPts val="0"/>
              </a:spcBef>
              <a:spcAft>
                <a:spcPts val="0"/>
              </a:spcAft>
              <a:buClr>
                <a:schemeClr val="accent2"/>
              </a:buClr>
              <a:buSzPts val="1100"/>
              <a:buChar char="■"/>
              <a:defRPr>
                <a:solidFill>
                  <a:schemeClr val="accent2"/>
                </a:solidFill>
              </a:defRPr>
            </a:lvl9pPr>
          </a:lstStyle>
          <a:p>
            <a:endParaRPr/>
          </a:p>
        </p:txBody>
      </p:sp>
      <p:sp>
        <p:nvSpPr>
          <p:cNvPr id="143" name="Google Shape;143;g37aca7b9956_0_12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144"/>
        <p:cNvGrpSpPr/>
        <p:nvPr/>
      </p:nvGrpSpPr>
      <p:grpSpPr>
        <a:xfrm>
          <a:off x="0" y="0"/>
          <a:ext cx="0" cy="0"/>
          <a:chOff x="0" y="0"/>
          <a:chExt cx="0" cy="0"/>
        </a:xfrm>
      </p:grpSpPr>
      <p:sp>
        <p:nvSpPr>
          <p:cNvPr id="145" name="Google Shape;145;g37aca7b9956_0_134"/>
          <p:cNvSpPr txBox="1">
            <a:spLocks noGrp="1"/>
          </p:cNvSpPr>
          <p:nvPr>
            <p:ph type="title"/>
          </p:nvPr>
        </p:nvSpPr>
        <p:spPr>
          <a:xfrm>
            <a:off x="311675" y="798600"/>
            <a:ext cx="6247800" cy="35463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3600"/>
              <a:buNone/>
              <a:defRPr sz="3600"/>
            </a:lvl1pPr>
            <a:lvl2pPr lvl="1" algn="l">
              <a:lnSpc>
                <a:spcPct val="100000"/>
              </a:lnSpc>
              <a:spcBef>
                <a:spcPts val="0"/>
              </a:spcBef>
              <a:spcAft>
                <a:spcPts val="0"/>
              </a:spcAft>
              <a:buSzPts val="3600"/>
              <a:buNone/>
              <a:defRPr sz="3600"/>
            </a:lvl2pPr>
            <a:lvl3pPr lvl="2" algn="l">
              <a:lnSpc>
                <a:spcPct val="100000"/>
              </a:lnSpc>
              <a:spcBef>
                <a:spcPts val="0"/>
              </a:spcBef>
              <a:spcAft>
                <a:spcPts val="0"/>
              </a:spcAft>
              <a:buSzPts val="3600"/>
              <a:buNone/>
              <a:defRPr sz="3600"/>
            </a:lvl3pPr>
            <a:lvl4pPr lvl="3" algn="l">
              <a:lnSpc>
                <a:spcPct val="100000"/>
              </a:lnSpc>
              <a:spcBef>
                <a:spcPts val="0"/>
              </a:spcBef>
              <a:spcAft>
                <a:spcPts val="0"/>
              </a:spcAft>
              <a:buSzPts val="3600"/>
              <a:buNone/>
              <a:defRPr sz="3600"/>
            </a:lvl4pPr>
            <a:lvl5pPr lvl="4" algn="l">
              <a:lnSpc>
                <a:spcPct val="100000"/>
              </a:lnSpc>
              <a:spcBef>
                <a:spcPts val="0"/>
              </a:spcBef>
              <a:spcAft>
                <a:spcPts val="0"/>
              </a:spcAft>
              <a:buSzPts val="3600"/>
              <a:buNone/>
              <a:defRPr sz="3600"/>
            </a:lvl5pPr>
            <a:lvl6pPr lvl="5" algn="l">
              <a:lnSpc>
                <a:spcPct val="100000"/>
              </a:lnSpc>
              <a:spcBef>
                <a:spcPts val="0"/>
              </a:spcBef>
              <a:spcAft>
                <a:spcPts val="0"/>
              </a:spcAft>
              <a:buSzPts val="3600"/>
              <a:buNone/>
              <a:defRPr sz="3600"/>
            </a:lvl6pPr>
            <a:lvl7pPr lvl="6" algn="l">
              <a:lnSpc>
                <a:spcPct val="100000"/>
              </a:lnSpc>
              <a:spcBef>
                <a:spcPts val="0"/>
              </a:spcBef>
              <a:spcAft>
                <a:spcPts val="0"/>
              </a:spcAft>
              <a:buSzPts val="3600"/>
              <a:buNone/>
              <a:defRPr sz="3600"/>
            </a:lvl7pPr>
            <a:lvl8pPr lvl="7" algn="l">
              <a:lnSpc>
                <a:spcPct val="100000"/>
              </a:lnSpc>
              <a:spcBef>
                <a:spcPts val="0"/>
              </a:spcBef>
              <a:spcAft>
                <a:spcPts val="0"/>
              </a:spcAft>
              <a:buSzPts val="3600"/>
              <a:buNone/>
              <a:defRPr sz="3600"/>
            </a:lvl8pPr>
            <a:lvl9pPr lvl="8" algn="l">
              <a:lnSpc>
                <a:spcPct val="100000"/>
              </a:lnSpc>
              <a:spcBef>
                <a:spcPts val="0"/>
              </a:spcBef>
              <a:spcAft>
                <a:spcPts val="0"/>
              </a:spcAft>
              <a:buSzPts val="3600"/>
              <a:buNone/>
              <a:defRPr sz="3600"/>
            </a:lvl9pPr>
          </a:lstStyle>
          <a:p>
            <a:endParaRPr/>
          </a:p>
        </p:txBody>
      </p:sp>
      <p:sp>
        <p:nvSpPr>
          <p:cNvPr id="146" name="Google Shape;146;g37aca7b9956_0_13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47"/>
        <p:cNvGrpSpPr/>
        <p:nvPr/>
      </p:nvGrpSpPr>
      <p:grpSpPr>
        <a:xfrm>
          <a:off x="0" y="0"/>
          <a:ext cx="0" cy="0"/>
          <a:chOff x="0" y="0"/>
          <a:chExt cx="0" cy="0"/>
        </a:xfrm>
      </p:grpSpPr>
      <p:sp>
        <p:nvSpPr>
          <p:cNvPr id="148" name="Google Shape;148;g37aca7b9956_0_137"/>
          <p:cNvSpPr/>
          <p:nvPr/>
        </p:nvSpPr>
        <p:spPr>
          <a:xfrm>
            <a:off x="0" y="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 name="Google Shape;149;g37aca7b9956_0_137"/>
          <p:cNvSpPr txBox="1">
            <a:spLocks noGrp="1"/>
          </p:cNvSpPr>
          <p:nvPr>
            <p:ph type="title"/>
          </p:nvPr>
        </p:nvSpPr>
        <p:spPr>
          <a:xfrm>
            <a:off x="311300" y="500925"/>
            <a:ext cx="3704400" cy="2049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Clr>
                <a:schemeClr val="lt1"/>
              </a:buClr>
              <a:buSzPts val="2800"/>
              <a:buNone/>
              <a:defRPr>
                <a:solidFill>
                  <a:schemeClr val="lt1"/>
                </a:solidFill>
              </a:defRPr>
            </a:lvl1pPr>
            <a:lvl2pPr lvl="1" algn="l">
              <a:lnSpc>
                <a:spcPct val="100000"/>
              </a:lnSpc>
              <a:spcBef>
                <a:spcPts val="0"/>
              </a:spcBef>
              <a:spcAft>
                <a:spcPts val="0"/>
              </a:spcAft>
              <a:buClr>
                <a:schemeClr val="lt1"/>
              </a:buClr>
              <a:buSzPts val="2800"/>
              <a:buNone/>
              <a:defRPr>
                <a:solidFill>
                  <a:schemeClr val="lt1"/>
                </a:solidFill>
              </a:defRPr>
            </a:lvl2pPr>
            <a:lvl3pPr lvl="2" algn="l">
              <a:lnSpc>
                <a:spcPct val="100000"/>
              </a:lnSpc>
              <a:spcBef>
                <a:spcPts val="0"/>
              </a:spcBef>
              <a:spcAft>
                <a:spcPts val="0"/>
              </a:spcAft>
              <a:buClr>
                <a:schemeClr val="lt1"/>
              </a:buClr>
              <a:buSzPts val="2800"/>
              <a:buNone/>
              <a:defRPr>
                <a:solidFill>
                  <a:schemeClr val="lt1"/>
                </a:solidFill>
              </a:defRPr>
            </a:lvl3pPr>
            <a:lvl4pPr lvl="3" algn="l">
              <a:lnSpc>
                <a:spcPct val="100000"/>
              </a:lnSpc>
              <a:spcBef>
                <a:spcPts val="0"/>
              </a:spcBef>
              <a:spcAft>
                <a:spcPts val="0"/>
              </a:spcAft>
              <a:buClr>
                <a:schemeClr val="lt1"/>
              </a:buClr>
              <a:buSzPts val="2800"/>
              <a:buNone/>
              <a:defRPr>
                <a:solidFill>
                  <a:schemeClr val="lt1"/>
                </a:solidFill>
              </a:defRPr>
            </a:lvl4pPr>
            <a:lvl5pPr lvl="4" algn="l">
              <a:lnSpc>
                <a:spcPct val="100000"/>
              </a:lnSpc>
              <a:spcBef>
                <a:spcPts val="0"/>
              </a:spcBef>
              <a:spcAft>
                <a:spcPts val="0"/>
              </a:spcAft>
              <a:buClr>
                <a:schemeClr val="lt1"/>
              </a:buClr>
              <a:buSzPts val="2800"/>
              <a:buNone/>
              <a:defRPr>
                <a:solidFill>
                  <a:schemeClr val="lt1"/>
                </a:solidFill>
              </a:defRPr>
            </a:lvl5pPr>
            <a:lvl6pPr lvl="5" algn="l">
              <a:lnSpc>
                <a:spcPct val="100000"/>
              </a:lnSpc>
              <a:spcBef>
                <a:spcPts val="0"/>
              </a:spcBef>
              <a:spcAft>
                <a:spcPts val="0"/>
              </a:spcAft>
              <a:buClr>
                <a:schemeClr val="lt1"/>
              </a:buClr>
              <a:buSzPts val="2800"/>
              <a:buNone/>
              <a:defRPr>
                <a:solidFill>
                  <a:schemeClr val="lt1"/>
                </a:solidFill>
              </a:defRPr>
            </a:lvl6pPr>
            <a:lvl7pPr lvl="6" algn="l">
              <a:lnSpc>
                <a:spcPct val="100000"/>
              </a:lnSpc>
              <a:spcBef>
                <a:spcPts val="0"/>
              </a:spcBef>
              <a:spcAft>
                <a:spcPts val="0"/>
              </a:spcAft>
              <a:buClr>
                <a:schemeClr val="lt1"/>
              </a:buClr>
              <a:buSzPts val="2800"/>
              <a:buNone/>
              <a:defRPr>
                <a:solidFill>
                  <a:schemeClr val="lt1"/>
                </a:solidFill>
              </a:defRPr>
            </a:lvl7pPr>
            <a:lvl8pPr lvl="7" algn="l">
              <a:lnSpc>
                <a:spcPct val="100000"/>
              </a:lnSpc>
              <a:spcBef>
                <a:spcPts val="0"/>
              </a:spcBef>
              <a:spcAft>
                <a:spcPts val="0"/>
              </a:spcAft>
              <a:buClr>
                <a:schemeClr val="lt1"/>
              </a:buClr>
              <a:buSzPts val="2800"/>
              <a:buNone/>
              <a:defRPr>
                <a:solidFill>
                  <a:schemeClr val="lt1"/>
                </a:solidFill>
              </a:defRPr>
            </a:lvl8pPr>
            <a:lvl9pPr lvl="8" algn="l">
              <a:lnSpc>
                <a:spcPct val="100000"/>
              </a:lnSpc>
              <a:spcBef>
                <a:spcPts val="0"/>
              </a:spcBef>
              <a:spcAft>
                <a:spcPts val="0"/>
              </a:spcAft>
              <a:buClr>
                <a:schemeClr val="lt1"/>
              </a:buClr>
              <a:buSzPts val="2800"/>
              <a:buNone/>
              <a:defRPr>
                <a:solidFill>
                  <a:schemeClr val="lt1"/>
                </a:solidFill>
              </a:defRPr>
            </a:lvl9pPr>
          </a:lstStyle>
          <a:p>
            <a:endParaRPr/>
          </a:p>
        </p:txBody>
      </p:sp>
      <p:sp>
        <p:nvSpPr>
          <p:cNvPr id="150" name="Google Shape;150;g37aca7b9956_0_137"/>
          <p:cNvSpPr txBox="1">
            <a:spLocks noGrp="1"/>
          </p:cNvSpPr>
          <p:nvPr>
            <p:ph type="subTitle" idx="1"/>
          </p:nvPr>
        </p:nvSpPr>
        <p:spPr>
          <a:xfrm>
            <a:off x="304800" y="2626725"/>
            <a:ext cx="3704400" cy="926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Clr>
                <a:schemeClr val="accent2"/>
              </a:buClr>
              <a:buSzPts val="1600"/>
              <a:buNone/>
              <a:defRPr sz="1600">
                <a:solidFill>
                  <a:schemeClr val="accent2"/>
                </a:solidFill>
              </a:defRPr>
            </a:lvl1pPr>
            <a:lvl2pPr lvl="1" algn="l">
              <a:lnSpc>
                <a:spcPct val="100000"/>
              </a:lnSpc>
              <a:spcBef>
                <a:spcPts val="0"/>
              </a:spcBef>
              <a:spcAft>
                <a:spcPts val="0"/>
              </a:spcAft>
              <a:buClr>
                <a:schemeClr val="accent2"/>
              </a:buClr>
              <a:buSzPts val="1600"/>
              <a:buNone/>
              <a:defRPr sz="1600">
                <a:solidFill>
                  <a:schemeClr val="accent2"/>
                </a:solidFill>
              </a:defRPr>
            </a:lvl2pPr>
            <a:lvl3pPr lvl="2" algn="l">
              <a:lnSpc>
                <a:spcPct val="100000"/>
              </a:lnSpc>
              <a:spcBef>
                <a:spcPts val="0"/>
              </a:spcBef>
              <a:spcAft>
                <a:spcPts val="0"/>
              </a:spcAft>
              <a:buClr>
                <a:schemeClr val="accent2"/>
              </a:buClr>
              <a:buSzPts val="1600"/>
              <a:buNone/>
              <a:defRPr sz="1600">
                <a:solidFill>
                  <a:schemeClr val="accent2"/>
                </a:solidFill>
              </a:defRPr>
            </a:lvl3pPr>
            <a:lvl4pPr lvl="3" algn="l">
              <a:lnSpc>
                <a:spcPct val="100000"/>
              </a:lnSpc>
              <a:spcBef>
                <a:spcPts val="0"/>
              </a:spcBef>
              <a:spcAft>
                <a:spcPts val="0"/>
              </a:spcAft>
              <a:buClr>
                <a:schemeClr val="accent2"/>
              </a:buClr>
              <a:buSzPts val="1600"/>
              <a:buNone/>
              <a:defRPr sz="1600">
                <a:solidFill>
                  <a:schemeClr val="accent2"/>
                </a:solidFill>
              </a:defRPr>
            </a:lvl4pPr>
            <a:lvl5pPr lvl="4" algn="l">
              <a:lnSpc>
                <a:spcPct val="100000"/>
              </a:lnSpc>
              <a:spcBef>
                <a:spcPts val="0"/>
              </a:spcBef>
              <a:spcAft>
                <a:spcPts val="0"/>
              </a:spcAft>
              <a:buClr>
                <a:schemeClr val="accent2"/>
              </a:buClr>
              <a:buSzPts val="1600"/>
              <a:buNone/>
              <a:defRPr sz="1600">
                <a:solidFill>
                  <a:schemeClr val="accent2"/>
                </a:solidFill>
              </a:defRPr>
            </a:lvl5pPr>
            <a:lvl6pPr lvl="5" algn="l">
              <a:lnSpc>
                <a:spcPct val="100000"/>
              </a:lnSpc>
              <a:spcBef>
                <a:spcPts val="0"/>
              </a:spcBef>
              <a:spcAft>
                <a:spcPts val="0"/>
              </a:spcAft>
              <a:buClr>
                <a:schemeClr val="accent2"/>
              </a:buClr>
              <a:buSzPts val="1600"/>
              <a:buNone/>
              <a:defRPr sz="1600">
                <a:solidFill>
                  <a:schemeClr val="accent2"/>
                </a:solidFill>
              </a:defRPr>
            </a:lvl6pPr>
            <a:lvl7pPr lvl="6" algn="l">
              <a:lnSpc>
                <a:spcPct val="100000"/>
              </a:lnSpc>
              <a:spcBef>
                <a:spcPts val="0"/>
              </a:spcBef>
              <a:spcAft>
                <a:spcPts val="0"/>
              </a:spcAft>
              <a:buClr>
                <a:schemeClr val="accent2"/>
              </a:buClr>
              <a:buSzPts val="1600"/>
              <a:buNone/>
              <a:defRPr sz="1600">
                <a:solidFill>
                  <a:schemeClr val="accent2"/>
                </a:solidFill>
              </a:defRPr>
            </a:lvl7pPr>
            <a:lvl8pPr lvl="7" algn="l">
              <a:lnSpc>
                <a:spcPct val="100000"/>
              </a:lnSpc>
              <a:spcBef>
                <a:spcPts val="0"/>
              </a:spcBef>
              <a:spcAft>
                <a:spcPts val="0"/>
              </a:spcAft>
              <a:buClr>
                <a:schemeClr val="accent2"/>
              </a:buClr>
              <a:buSzPts val="1600"/>
              <a:buNone/>
              <a:defRPr sz="1600">
                <a:solidFill>
                  <a:schemeClr val="accent2"/>
                </a:solidFill>
              </a:defRPr>
            </a:lvl8pPr>
            <a:lvl9pPr lvl="8" algn="l">
              <a:lnSpc>
                <a:spcPct val="100000"/>
              </a:lnSpc>
              <a:spcBef>
                <a:spcPts val="0"/>
              </a:spcBef>
              <a:spcAft>
                <a:spcPts val="0"/>
              </a:spcAft>
              <a:buClr>
                <a:schemeClr val="accent2"/>
              </a:buClr>
              <a:buSzPts val="1600"/>
              <a:buNone/>
              <a:defRPr sz="1600">
                <a:solidFill>
                  <a:schemeClr val="accent2"/>
                </a:solidFill>
              </a:defRPr>
            </a:lvl9pPr>
          </a:lstStyle>
          <a:p>
            <a:endParaRPr/>
          </a:p>
        </p:txBody>
      </p:sp>
      <p:sp>
        <p:nvSpPr>
          <p:cNvPr id="151" name="Google Shape;151;g37aca7b9956_0_137"/>
          <p:cNvSpPr txBox="1">
            <a:spLocks noGrp="1"/>
          </p:cNvSpPr>
          <p:nvPr>
            <p:ph type="body" idx="2"/>
          </p:nvPr>
        </p:nvSpPr>
        <p:spPr>
          <a:xfrm>
            <a:off x="4879025" y="500925"/>
            <a:ext cx="3954000" cy="4111500"/>
          </a:xfrm>
          <a:prstGeom prst="rect">
            <a:avLst/>
          </a:prstGeom>
          <a:noFill/>
          <a:ln>
            <a:noFill/>
          </a:ln>
        </p:spPr>
        <p:txBody>
          <a:bodyPr spcFirstLastPara="1" wrap="square" lIns="91425" tIns="91425" rIns="91425" bIns="91425" anchor="t" anchorCtr="0">
            <a:normAutofit/>
          </a:bodyPr>
          <a:lstStyle>
            <a:lvl1pPr marL="457200" lvl="0" indent="-311150" algn="l">
              <a:lnSpc>
                <a:spcPct val="115000"/>
              </a:lnSpc>
              <a:spcBef>
                <a:spcPts val="0"/>
              </a:spcBef>
              <a:spcAft>
                <a:spcPts val="0"/>
              </a:spcAft>
              <a:buSzPts val="1300"/>
              <a:buChar char="●"/>
              <a:defRPr/>
            </a:lvl1pPr>
            <a:lvl2pPr marL="914400" lvl="1" indent="-298450" algn="l">
              <a:lnSpc>
                <a:spcPct val="115000"/>
              </a:lnSpc>
              <a:spcBef>
                <a:spcPts val="0"/>
              </a:spcBef>
              <a:spcAft>
                <a:spcPts val="0"/>
              </a:spcAft>
              <a:buSzPts val="1100"/>
              <a:buChar char="○"/>
              <a:defRPr/>
            </a:lvl2pPr>
            <a:lvl3pPr marL="1371600" lvl="2" indent="-298450" algn="l">
              <a:lnSpc>
                <a:spcPct val="115000"/>
              </a:lnSpc>
              <a:spcBef>
                <a:spcPts val="0"/>
              </a:spcBef>
              <a:spcAft>
                <a:spcPts val="0"/>
              </a:spcAft>
              <a:buSzPts val="1100"/>
              <a:buChar char="■"/>
              <a:defRPr/>
            </a:lvl3pPr>
            <a:lvl4pPr marL="1828800" lvl="3" indent="-298450" algn="l">
              <a:lnSpc>
                <a:spcPct val="115000"/>
              </a:lnSpc>
              <a:spcBef>
                <a:spcPts val="0"/>
              </a:spcBef>
              <a:spcAft>
                <a:spcPts val="0"/>
              </a:spcAft>
              <a:buSzPts val="1100"/>
              <a:buChar char="●"/>
              <a:defRPr/>
            </a:lvl4pPr>
            <a:lvl5pPr marL="2286000" lvl="4" indent="-298450" algn="l">
              <a:lnSpc>
                <a:spcPct val="115000"/>
              </a:lnSpc>
              <a:spcBef>
                <a:spcPts val="0"/>
              </a:spcBef>
              <a:spcAft>
                <a:spcPts val="0"/>
              </a:spcAft>
              <a:buSzPts val="1100"/>
              <a:buChar char="○"/>
              <a:defRPr/>
            </a:lvl5pPr>
            <a:lvl6pPr marL="2743200" lvl="5" indent="-298450" algn="l">
              <a:lnSpc>
                <a:spcPct val="115000"/>
              </a:lnSpc>
              <a:spcBef>
                <a:spcPts val="0"/>
              </a:spcBef>
              <a:spcAft>
                <a:spcPts val="0"/>
              </a:spcAft>
              <a:buSzPts val="1100"/>
              <a:buChar char="■"/>
              <a:defRPr/>
            </a:lvl6pPr>
            <a:lvl7pPr marL="3200400" lvl="6" indent="-298450" algn="l">
              <a:lnSpc>
                <a:spcPct val="115000"/>
              </a:lnSpc>
              <a:spcBef>
                <a:spcPts val="0"/>
              </a:spcBef>
              <a:spcAft>
                <a:spcPts val="0"/>
              </a:spcAft>
              <a:buSzPts val="1100"/>
              <a:buChar char="●"/>
              <a:defRPr/>
            </a:lvl7pPr>
            <a:lvl8pPr marL="3657600" lvl="7" indent="-298450" algn="l">
              <a:lnSpc>
                <a:spcPct val="115000"/>
              </a:lnSpc>
              <a:spcBef>
                <a:spcPts val="0"/>
              </a:spcBef>
              <a:spcAft>
                <a:spcPts val="0"/>
              </a:spcAft>
              <a:buSzPts val="1100"/>
              <a:buChar char="○"/>
              <a:defRPr/>
            </a:lvl8pPr>
            <a:lvl9pPr marL="4114800" lvl="8" indent="-298450" algn="l">
              <a:lnSpc>
                <a:spcPct val="115000"/>
              </a:lnSpc>
              <a:spcBef>
                <a:spcPts val="0"/>
              </a:spcBef>
              <a:spcAft>
                <a:spcPts val="0"/>
              </a:spcAft>
              <a:buSzPts val="1100"/>
              <a:buChar char="■"/>
              <a:defRPr/>
            </a:lvl9pPr>
          </a:lstStyle>
          <a:p>
            <a:endParaRPr/>
          </a:p>
        </p:txBody>
      </p:sp>
      <p:sp>
        <p:nvSpPr>
          <p:cNvPr id="152" name="Google Shape;152;g37aca7b9956_0_13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53"/>
        <p:cNvGrpSpPr/>
        <p:nvPr/>
      </p:nvGrpSpPr>
      <p:grpSpPr>
        <a:xfrm>
          <a:off x="0" y="0"/>
          <a:ext cx="0" cy="0"/>
          <a:chOff x="0" y="0"/>
          <a:chExt cx="0" cy="0"/>
        </a:xfrm>
      </p:grpSpPr>
      <p:sp>
        <p:nvSpPr>
          <p:cNvPr id="154" name="Google Shape;154;g37aca7b9956_0_143"/>
          <p:cNvSpPr/>
          <p:nvPr/>
        </p:nvSpPr>
        <p:spPr>
          <a:xfrm>
            <a:off x="0" y="4369000"/>
            <a:ext cx="9144000" cy="7743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 name="Google Shape;155;g37aca7b9956_0_143"/>
          <p:cNvSpPr txBox="1">
            <a:spLocks noGrp="1"/>
          </p:cNvSpPr>
          <p:nvPr>
            <p:ph type="body" idx="1"/>
          </p:nvPr>
        </p:nvSpPr>
        <p:spPr>
          <a:xfrm>
            <a:off x="311700" y="4521400"/>
            <a:ext cx="7979400" cy="4605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stStyle>
          <a:p>
            <a:endParaRPr/>
          </a:p>
        </p:txBody>
      </p:sp>
      <p:sp>
        <p:nvSpPr>
          <p:cNvPr id="156" name="Google Shape;156;g37aca7b9956_0_14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157"/>
        <p:cNvGrpSpPr/>
        <p:nvPr/>
      </p:nvGrpSpPr>
      <p:grpSpPr>
        <a:xfrm>
          <a:off x="0" y="0"/>
          <a:ext cx="0" cy="0"/>
          <a:chOff x="0" y="0"/>
          <a:chExt cx="0" cy="0"/>
        </a:xfrm>
      </p:grpSpPr>
      <p:sp>
        <p:nvSpPr>
          <p:cNvPr id="158" name="Google Shape;158;g37aca7b9956_0_147"/>
          <p:cNvSpPr txBox="1">
            <a:spLocks noGrp="1"/>
          </p:cNvSpPr>
          <p:nvPr>
            <p:ph type="title" hasCustomPrompt="1"/>
          </p:nvPr>
        </p:nvSpPr>
        <p:spPr>
          <a:xfrm>
            <a:off x="311750" y="831175"/>
            <a:ext cx="5334900" cy="1244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Clr>
                <a:schemeClr val="lt1"/>
              </a:buClr>
              <a:buSzPts val="10000"/>
              <a:buNone/>
              <a:defRPr sz="10000">
                <a:solidFill>
                  <a:schemeClr val="lt1"/>
                </a:solidFill>
              </a:defRPr>
            </a:lvl1pPr>
            <a:lvl2pPr lvl="1" algn="l">
              <a:lnSpc>
                <a:spcPct val="100000"/>
              </a:lnSpc>
              <a:spcBef>
                <a:spcPts val="0"/>
              </a:spcBef>
              <a:spcAft>
                <a:spcPts val="0"/>
              </a:spcAft>
              <a:buClr>
                <a:schemeClr val="lt1"/>
              </a:buClr>
              <a:buSzPts val="10000"/>
              <a:buNone/>
              <a:defRPr sz="10000">
                <a:solidFill>
                  <a:schemeClr val="lt1"/>
                </a:solidFill>
              </a:defRPr>
            </a:lvl2pPr>
            <a:lvl3pPr lvl="2" algn="l">
              <a:lnSpc>
                <a:spcPct val="100000"/>
              </a:lnSpc>
              <a:spcBef>
                <a:spcPts val="0"/>
              </a:spcBef>
              <a:spcAft>
                <a:spcPts val="0"/>
              </a:spcAft>
              <a:buClr>
                <a:schemeClr val="lt1"/>
              </a:buClr>
              <a:buSzPts val="10000"/>
              <a:buNone/>
              <a:defRPr sz="10000">
                <a:solidFill>
                  <a:schemeClr val="lt1"/>
                </a:solidFill>
              </a:defRPr>
            </a:lvl3pPr>
            <a:lvl4pPr lvl="3" algn="l">
              <a:lnSpc>
                <a:spcPct val="100000"/>
              </a:lnSpc>
              <a:spcBef>
                <a:spcPts val="0"/>
              </a:spcBef>
              <a:spcAft>
                <a:spcPts val="0"/>
              </a:spcAft>
              <a:buClr>
                <a:schemeClr val="lt1"/>
              </a:buClr>
              <a:buSzPts val="10000"/>
              <a:buNone/>
              <a:defRPr sz="10000">
                <a:solidFill>
                  <a:schemeClr val="lt1"/>
                </a:solidFill>
              </a:defRPr>
            </a:lvl4pPr>
            <a:lvl5pPr lvl="4" algn="l">
              <a:lnSpc>
                <a:spcPct val="100000"/>
              </a:lnSpc>
              <a:spcBef>
                <a:spcPts val="0"/>
              </a:spcBef>
              <a:spcAft>
                <a:spcPts val="0"/>
              </a:spcAft>
              <a:buClr>
                <a:schemeClr val="lt1"/>
              </a:buClr>
              <a:buSzPts val="10000"/>
              <a:buNone/>
              <a:defRPr sz="10000">
                <a:solidFill>
                  <a:schemeClr val="lt1"/>
                </a:solidFill>
              </a:defRPr>
            </a:lvl5pPr>
            <a:lvl6pPr lvl="5" algn="l">
              <a:lnSpc>
                <a:spcPct val="100000"/>
              </a:lnSpc>
              <a:spcBef>
                <a:spcPts val="0"/>
              </a:spcBef>
              <a:spcAft>
                <a:spcPts val="0"/>
              </a:spcAft>
              <a:buClr>
                <a:schemeClr val="lt1"/>
              </a:buClr>
              <a:buSzPts val="10000"/>
              <a:buNone/>
              <a:defRPr sz="10000">
                <a:solidFill>
                  <a:schemeClr val="lt1"/>
                </a:solidFill>
              </a:defRPr>
            </a:lvl6pPr>
            <a:lvl7pPr lvl="6" algn="l">
              <a:lnSpc>
                <a:spcPct val="100000"/>
              </a:lnSpc>
              <a:spcBef>
                <a:spcPts val="0"/>
              </a:spcBef>
              <a:spcAft>
                <a:spcPts val="0"/>
              </a:spcAft>
              <a:buClr>
                <a:schemeClr val="lt1"/>
              </a:buClr>
              <a:buSzPts val="10000"/>
              <a:buNone/>
              <a:defRPr sz="10000">
                <a:solidFill>
                  <a:schemeClr val="lt1"/>
                </a:solidFill>
              </a:defRPr>
            </a:lvl7pPr>
            <a:lvl8pPr lvl="7" algn="l">
              <a:lnSpc>
                <a:spcPct val="100000"/>
              </a:lnSpc>
              <a:spcBef>
                <a:spcPts val="0"/>
              </a:spcBef>
              <a:spcAft>
                <a:spcPts val="0"/>
              </a:spcAft>
              <a:buClr>
                <a:schemeClr val="lt1"/>
              </a:buClr>
              <a:buSzPts val="10000"/>
              <a:buNone/>
              <a:defRPr sz="10000">
                <a:solidFill>
                  <a:schemeClr val="lt1"/>
                </a:solidFill>
              </a:defRPr>
            </a:lvl8pPr>
            <a:lvl9pPr lvl="8" algn="l">
              <a:lnSpc>
                <a:spcPct val="100000"/>
              </a:lnSpc>
              <a:spcBef>
                <a:spcPts val="0"/>
              </a:spcBef>
              <a:spcAft>
                <a:spcPts val="0"/>
              </a:spcAft>
              <a:buClr>
                <a:schemeClr val="lt1"/>
              </a:buClr>
              <a:buSzPts val="10000"/>
              <a:buNone/>
              <a:defRPr sz="10000">
                <a:solidFill>
                  <a:schemeClr val="lt1"/>
                </a:solidFill>
              </a:defRPr>
            </a:lvl9pPr>
          </a:lstStyle>
          <a:p>
            <a:r>
              <a:t>xx%</a:t>
            </a:r>
          </a:p>
        </p:txBody>
      </p:sp>
      <p:sp>
        <p:nvSpPr>
          <p:cNvPr id="159" name="Google Shape;159;g37aca7b9956_0_147"/>
          <p:cNvSpPr txBox="1">
            <a:spLocks noGrp="1"/>
          </p:cNvSpPr>
          <p:nvPr>
            <p:ph type="body" idx="1"/>
          </p:nvPr>
        </p:nvSpPr>
        <p:spPr>
          <a:xfrm>
            <a:off x="311700" y="2121425"/>
            <a:ext cx="5334900" cy="942600"/>
          </a:xfrm>
          <a:prstGeom prst="rect">
            <a:avLst/>
          </a:prstGeom>
          <a:noFill/>
          <a:ln>
            <a:noFill/>
          </a:ln>
        </p:spPr>
        <p:txBody>
          <a:bodyPr spcFirstLastPara="1" wrap="square" lIns="91425" tIns="91425" rIns="91425" bIns="91425" anchor="t" anchorCtr="0">
            <a:normAutofit/>
          </a:bodyPr>
          <a:lstStyle>
            <a:lvl1pPr marL="457200" lvl="0" indent="-311150" algn="l">
              <a:lnSpc>
                <a:spcPct val="115000"/>
              </a:lnSpc>
              <a:spcBef>
                <a:spcPts val="0"/>
              </a:spcBef>
              <a:spcAft>
                <a:spcPts val="0"/>
              </a:spcAft>
              <a:buClr>
                <a:schemeClr val="accent2"/>
              </a:buClr>
              <a:buSzPts val="1300"/>
              <a:buChar char="●"/>
              <a:defRPr>
                <a:solidFill>
                  <a:schemeClr val="accent2"/>
                </a:solidFill>
              </a:defRPr>
            </a:lvl1pPr>
            <a:lvl2pPr marL="914400" lvl="1" indent="-298450" algn="l">
              <a:lnSpc>
                <a:spcPct val="115000"/>
              </a:lnSpc>
              <a:spcBef>
                <a:spcPts val="0"/>
              </a:spcBef>
              <a:spcAft>
                <a:spcPts val="0"/>
              </a:spcAft>
              <a:buClr>
                <a:schemeClr val="accent2"/>
              </a:buClr>
              <a:buSzPts val="1100"/>
              <a:buChar char="○"/>
              <a:defRPr>
                <a:solidFill>
                  <a:schemeClr val="accent2"/>
                </a:solidFill>
              </a:defRPr>
            </a:lvl2pPr>
            <a:lvl3pPr marL="1371600" lvl="2" indent="-298450" algn="l">
              <a:lnSpc>
                <a:spcPct val="115000"/>
              </a:lnSpc>
              <a:spcBef>
                <a:spcPts val="0"/>
              </a:spcBef>
              <a:spcAft>
                <a:spcPts val="0"/>
              </a:spcAft>
              <a:buClr>
                <a:schemeClr val="accent2"/>
              </a:buClr>
              <a:buSzPts val="1100"/>
              <a:buChar char="■"/>
              <a:defRPr>
                <a:solidFill>
                  <a:schemeClr val="accent2"/>
                </a:solidFill>
              </a:defRPr>
            </a:lvl3pPr>
            <a:lvl4pPr marL="1828800" lvl="3" indent="-298450" algn="l">
              <a:lnSpc>
                <a:spcPct val="115000"/>
              </a:lnSpc>
              <a:spcBef>
                <a:spcPts val="0"/>
              </a:spcBef>
              <a:spcAft>
                <a:spcPts val="0"/>
              </a:spcAft>
              <a:buClr>
                <a:schemeClr val="accent2"/>
              </a:buClr>
              <a:buSzPts val="1100"/>
              <a:buChar char="●"/>
              <a:defRPr>
                <a:solidFill>
                  <a:schemeClr val="accent2"/>
                </a:solidFill>
              </a:defRPr>
            </a:lvl4pPr>
            <a:lvl5pPr marL="2286000" lvl="4" indent="-298450" algn="l">
              <a:lnSpc>
                <a:spcPct val="115000"/>
              </a:lnSpc>
              <a:spcBef>
                <a:spcPts val="0"/>
              </a:spcBef>
              <a:spcAft>
                <a:spcPts val="0"/>
              </a:spcAft>
              <a:buClr>
                <a:schemeClr val="accent2"/>
              </a:buClr>
              <a:buSzPts val="1100"/>
              <a:buChar char="○"/>
              <a:defRPr>
                <a:solidFill>
                  <a:schemeClr val="accent2"/>
                </a:solidFill>
              </a:defRPr>
            </a:lvl5pPr>
            <a:lvl6pPr marL="2743200" lvl="5" indent="-298450" algn="l">
              <a:lnSpc>
                <a:spcPct val="115000"/>
              </a:lnSpc>
              <a:spcBef>
                <a:spcPts val="0"/>
              </a:spcBef>
              <a:spcAft>
                <a:spcPts val="0"/>
              </a:spcAft>
              <a:buClr>
                <a:schemeClr val="accent2"/>
              </a:buClr>
              <a:buSzPts val="1100"/>
              <a:buChar char="■"/>
              <a:defRPr>
                <a:solidFill>
                  <a:schemeClr val="accent2"/>
                </a:solidFill>
              </a:defRPr>
            </a:lvl6pPr>
            <a:lvl7pPr marL="3200400" lvl="6" indent="-298450" algn="l">
              <a:lnSpc>
                <a:spcPct val="115000"/>
              </a:lnSpc>
              <a:spcBef>
                <a:spcPts val="0"/>
              </a:spcBef>
              <a:spcAft>
                <a:spcPts val="0"/>
              </a:spcAft>
              <a:buClr>
                <a:schemeClr val="accent2"/>
              </a:buClr>
              <a:buSzPts val="1100"/>
              <a:buChar char="●"/>
              <a:defRPr>
                <a:solidFill>
                  <a:schemeClr val="accent2"/>
                </a:solidFill>
              </a:defRPr>
            </a:lvl7pPr>
            <a:lvl8pPr marL="3657600" lvl="7" indent="-298450" algn="l">
              <a:lnSpc>
                <a:spcPct val="115000"/>
              </a:lnSpc>
              <a:spcBef>
                <a:spcPts val="0"/>
              </a:spcBef>
              <a:spcAft>
                <a:spcPts val="0"/>
              </a:spcAft>
              <a:buClr>
                <a:schemeClr val="accent2"/>
              </a:buClr>
              <a:buSzPts val="1100"/>
              <a:buChar char="○"/>
              <a:defRPr>
                <a:solidFill>
                  <a:schemeClr val="accent2"/>
                </a:solidFill>
              </a:defRPr>
            </a:lvl8pPr>
            <a:lvl9pPr marL="4114800" lvl="8" indent="-298450" algn="l">
              <a:lnSpc>
                <a:spcPct val="115000"/>
              </a:lnSpc>
              <a:spcBef>
                <a:spcPts val="0"/>
              </a:spcBef>
              <a:spcAft>
                <a:spcPts val="0"/>
              </a:spcAft>
              <a:buClr>
                <a:schemeClr val="accent2"/>
              </a:buClr>
              <a:buSzPts val="1100"/>
              <a:buChar char="■"/>
              <a:defRPr>
                <a:solidFill>
                  <a:schemeClr val="accent2"/>
                </a:solidFill>
              </a:defRPr>
            </a:lvl9pPr>
          </a:lstStyle>
          <a:p>
            <a:endParaRPr/>
          </a:p>
        </p:txBody>
      </p:sp>
      <p:sp>
        <p:nvSpPr>
          <p:cNvPr id="160" name="Google Shape;160;g37aca7b9956_0_14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1"/>
        <p:cNvGrpSpPr/>
        <p:nvPr/>
      </p:nvGrpSpPr>
      <p:grpSpPr>
        <a:xfrm>
          <a:off x="0" y="0"/>
          <a:ext cx="0" cy="0"/>
          <a:chOff x="0" y="0"/>
          <a:chExt cx="0" cy="0"/>
        </a:xfrm>
      </p:grpSpPr>
      <p:sp>
        <p:nvSpPr>
          <p:cNvPr id="162" name="Google Shape;162;g37aca7b9956_0_15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ver Slide - Orange 1">
  <p:cSld name="TITLE_2">
    <p:spTree>
      <p:nvGrpSpPr>
        <p:cNvPr id="1" name="Shape 163"/>
        <p:cNvGrpSpPr/>
        <p:nvPr/>
      </p:nvGrpSpPr>
      <p:grpSpPr>
        <a:xfrm>
          <a:off x="0" y="0"/>
          <a:ext cx="0" cy="0"/>
          <a:chOff x="0" y="0"/>
          <a:chExt cx="0" cy="0"/>
        </a:xfrm>
      </p:grpSpPr>
      <p:sp>
        <p:nvSpPr>
          <p:cNvPr id="164" name="Google Shape;164;g3fb01357e66_0_254"/>
          <p:cNvSpPr/>
          <p:nvPr/>
        </p:nvSpPr>
        <p:spPr>
          <a:xfrm>
            <a:off x="0" y="4311400"/>
            <a:ext cx="9144000" cy="839400"/>
          </a:xfrm>
          <a:prstGeom prst="rect">
            <a:avLst/>
          </a:prstGeom>
          <a:solidFill>
            <a:srgbClr val="EF752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5" name="Google Shape;165;g3fb01357e66_0_254" descr="&quot;&quot;"/>
          <p:cNvSpPr/>
          <p:nvPr/>
        </p:nvSpPr>
        <p:spPr>
          <a:xfrm>
            <a:off x="1125" y="-13802"/>
            <a:ext cx="9144000" cy="2743200"/>
          </a:xfrm>
          <a:prstGeom prst="rect">
            <a:avLst/>
          </a:prstGeom>
          <a:solidFill>
            <a:srgbClr val="EF752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66" name="Google Shape;166;g3fb01357e66_0_254" descr="CDE logo"/>
          <p:cNvPicPr preferRelativeResize="0"/>
          <p:nvPr/>
        </p:nvPicPr>
        <p:blipFill rotWithShape="1">
          <a:blip r:embed="rId2">
            <a:alphaModFix/>
          </a:blip>
          <a:srcRect/>
          <a:stretch/>
        </p:blipFill>
        <p:spPr>
          <a:xfrm>
            <a:off x="2080025" y="546593"/>
            <a:ext cx="2029300" cy="1280976"/>
          </a:xfrm>
          <a:prstGeom prst="rect">
            <a:avLst/>
          </a:prstGeom>
          <a:noFill/>
          <a:ln>
            <a:noFill/>
          </a:ln>
        </p:spPr>
      </p:pic>
      <p:sp>
        <p:nvSpPr>
          <p:cNvPr id="167" name="Google Shape;167;g3fb01357e66_0_254"/>
          <p:cNvSpPr txBox="1"/>
          <p:nvPr/>
        </p:nvSpPr>
        <p:spPr>
          <a:xfrm>
            <a:off x="205525" y="4884550"/>
            <a:ext cx="7256400" cy="178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Roboto"/>
              <a:ea typeface="Roboto"/>
              <a:cs typeface="Roboto"/>
              <a:sym typeface="Roboto"/>
            </a:endParaRPr>
          </a:p>
        </p:txBody>
      </p:sp>
      <p:sp>
        <p:nvSpPr>
          <p:cNvPr id="168" name="Google Shape;168;g3fb01357e66_0_254"/>
          <p:cNvSpPr txBox="1">
            <a:spLocks noGrp="1"/>
          </p:cNvSpPr>
          <p:nvPr>
            <p:ph type="title"/>
          </p:nvPr>
        </p:nvSpPr>
        <p:spPr>
          <a:xfrm>
            <a:off x="205525" y="2070900"/>
            <a:ext cx="5778300" cy="536100"/>
          </a:xfrm>
          <a:prstGeom prst="rect">
            <a:avLst/>
          </a:prstGeom>
          <a:noFill/>
          <a:ln>
            <a:noFill/>
          </a:ln>
        </p:spPr>
        <p:txBody>
          <a:bodyPr spcFirstLastPara="1" wrap="square" lIns="0" tIns="0" rIns="0" bIns="0" anchor="t" anchorCtr="0">
            <a:noAutofit/>
          </a:bodyPr>
          <a:lstStyle>
            <a:lvl1pPr lvl="0" algn="ctr">
              <a:lnSpc>
                <a:spcPct val="100000"/>
              </a:lnSpc>
              <a:spcBef>
                <a:spcPts val="0"/>
              </a:spcBef>
              <a:spcAft>
                <a:spcPts val="0"/>
              </a:spcAft>
              <a:buClr>
                <a:schemeClr val="lt1"/>
              </a:buClr>
              <a:buSzPts val="2200"/>
              <a:buFont typeface="Roboto"/>
              <a:buNone/>
              <a:defRPr sz="2200">
                <a:solidFill>
                  <a:schemeClr val="lt1"/>
                </a:solidFill>
                <a:latin typeface="Roboto"/>
                <a:ea typeface="Roboto"/>
                <a:cs typeface="Roboto"/>
                <a:sym typeface="Roboto"/>
              </a:defRPr>
            </a:lvl1pPr>
            <a:lvl2pPr lvl="1"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169" name="Google Shape;169;g3fb01357e66_0_254"/>
          <p:cNvSpPr txBox="1">
            <a:spLocks noGrp="1"/>
          </p:cNvSpPr>
          <p:nvPr>
            <p:ph type="title" idx="2"/>
          </p:nvPr>
        </p:nvSpPr>
        <p:spPr>
          <a:xfrm>
            <a:off x="205525" y="2960750"/>
            <a:ext cx="5778300" cy="1040100"/>
          </a:xfrm>
          <a:prstGeom prst="rect">
            <a:avLst/>
          </a:prstGeom>
          <a:noFill/>
          <a:ln>
            <a:noFill/>
          </a:ln>
        </p:spPr>
        <p:txBody>
          <a:bodyPr spcFirstLastPara="1" wrap="square" lIns="0" tIns="0" rIns="0" bIns="0" anchor="t" anchorCtr="0">
            <a:noAutofit/>
          </a:bodyPr>
          <a:lstStyle>
            <a:lvl1pPr lvl="0" algn="ctr">
              <a:lnSpc>
                <a:spcPct val="100000"/>
              </a:lnSpc>
              <a:spcBef>
                <a:spcPts val="0"/>
              </a:spcBef>
              <a:spcAft>
                <a:spcPts val="0"/>
              </a:spcAft>
              <a:buSzPts val="2200"/>
              <a:buFont typeface="Roboto"/>
              <a:buNone/>
              <a:defRPr sz="2200">
                <a:latin typeface="Roboto"/>
                <a:ea typeface="Roboto"/>
                <a:cs typeface="Roboto"/>
                <a:sym typeface="Roboto"/>
              </a:defRPr>
            </a:lvl1pPr>
            <a:lvl2pPr lvl="1"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170" name="Google Shape;170;g3fb01357e66_0_254"/>
          <p:cNvSpPr/>
          <p:nvPr/>
        </p:nvSpPr>
        <p:spPr>
          <a:xfrm>
            <a:off x="0" y="4619100"/>
            <a:ext cx="542400" cy="321600"/>
          </a:xfrm>
          <a:prstGeom prst="flowChartDelay">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1" name="Google Shape;171;g3fb01357e66_0_254"/>
          <p:cNvSpPr txBox="1"/>
          <p:nvPr/>
        </p:nvSpPr>
        <p:spPr>
          <a:xfrm>
            <a:off x="123875" y="4619100"/>
            <a:ext cx="3861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i="0" u="none" strike="noStrike" cap="none">
                <a:solidFill>
                  <a:schemeClr val="dk1"/>
                </a:solidFill>
                <a:latin typeface="Roboto"/>
                <a:ea typeface="Roboto"/>
                <a:cs typeface="Roboto"/>
                <a:sym typeface="Roboto"/>
              </a:rPr>
              <a:t> </a:t>
            </a:r>
            <a:fld id="{00000000-1234-1234-1234-123412341234}" type="slidenum">
              <a:rPr lang="en-US" sz="1300" i="0" u="none" strike="noStrike" cap="none">
                <a:solidFill>
                  <a:schemeClr val="dk1"/>
                </a:solidFill>
                <a:latin typeface="Roboto"/>
                <a:ea typeface="Roboto"/>
                <a:cs typeface="Roboto"/>
                <a:sym typeface="Roboto"/>
              </a:rPr>
              <a:t>‹#›</a:t>
            </a:fld>
            <a:endParaRPr sz="1300" i="0" u="none" strike="noStrike" cap="none">
              <a:solidFill>
                <a:schemeClr val="dk1"/>
              </a:solidFill>
              <a:latin typeface="Roboto"/>
              <a:ea typeface="Roboto"/>
              <a:cs typeface="Roboto"/>
              <a:sym typeface="Roboto"/>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lide without image - Blue">
  <p:cSld name="TITLE_AND_BODY_1_1_1_1_1_1_1_1_1_1">
    <p:spTree>
      <p:nvGrpSpPr>
        <p:cNvPr id="1" name="Shape 172"/>
        <p:cNvGrpSpPr/>
        <p:nvPr/>
      </p:nvGrpSpPr>
      <p:grpSpPr>
        <a:xfrm>
          <a:off x="0" y="0"/>
          <a:ext cx="0" cy="0"/>
          <a:chOff x="0" y="0"/>
          <a:chExt cx="0" cy="0"/>
        </a:xfrm>
      </p:grpSpPr>
      <p:pic>
        <p:nvPicPr>
          <p:cNvPr id="173" name="Google Shape;173;g3fb15589c49_0_339"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cxnSp>
        <p:nvCxnSpPr>
          <p:cNvPr id="174" name="Google Shape;174;g3fb15589c49_0_339" descr="&quot;&quot;"/>
          <p:cNvCxnSpPr/>
          <p:nvPr/>
        </p:nvCxnSpPr>
        <p:spPr>
          <a:xfrm>
            <a:off x="0" y="918350"/>
            <a:ext cx="7479600" cy="0"/>
          </a:xfrm>
          <a:prstGeom prst="straightConnector1">
            <a:avLst/>
          </a:prstGeom>
          <a:noFill/>
          <a:ln w="19050" cap="flat" cmpd="sng">
            <a:solidFill>
              <a:srgbClr val="488BC9"/>
            </a:solidFill>
            <a:prstDash val="solid"/>
            <a:round/>
            <a:headEnd type="none" w="sm" len="sm"/>
            <a:tailEnd type="none" w="sm" len="sm"/>
          </a:ln>
        </p:spPr>
      </p:cxnSp>
      <p:sp>
        <p:nvSpPr>
          <p:cNvPr id="175" name="Google Shape;175;g3fb15589c49_0_339"/>
          <p:cNvSpPr txBox="1">
            <a:spLocks noGrp="1"/>
          </p:cNvSpPr>
          <p:nvPr>
            <p:ph type="title"/>
          </p:nvPr>
        </p:nvSpPr>
        <p:spPr>
          <a:xfrm>
            <a:off x="311700" y="105100"/>
            <a:ext cx="7167900" cy="7413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176" name="Google Shape;176;g3fb15589c49_0_339"/>
          <p:cNvSpPr txBox="1">
            <a:spLocks noGrp="1"/>
          </p:cNvSpPr>
          <p:nvPr>
            <p:ph type="body" idx="1"/>
          </p:nvPr>
        </p:nvSpPr>
        <p:spPr>
          <a:xfrm>
            <a:off x="311700" y="1152475"/>
            <a:ext cx="5277900" cy="3034800"/>
          </a:xfrm>
          <a:prstGeom prst="rect">
            <a:avLst/>
          </a:prstGeom>
          <a:noFill/>
          <a:ln>
            <a:noFill/>
          </a:ln>
        </p:spPr>
        <p:txBody>
          <a:bodyPr spcFirstLastPara="1" wrap="square" lIns="91425" tIns="91425" rIns="91425" bIns="91425" anchor="t" anchorCtr="0">
            <a:normAutofit/>
          </a:bodyPr>
          <a:lstStyle>
            <a:lvl1pPr marL="457200" lvl="0" indent="-330200" algn="l">
              <a:lnSpc>
                <a:spcPct val="115000"/>
              </a:lnSpc>
              <a:spcBef>
                <a:spcPts val="0"/>
              </a:spcBef>
              <a:spcAft>
                <a:spcPts val="0"/>
              </a:spcAft>
              <a:buClr>
                <a:schemeClr val="dk1"/>
              </a:buClr>
              <a:buSzPts val="1600"/>
              <a:buFont typeface="Roboto"/>
              <a:buChar char="●"/>
              <a:defRPr sz="1600">
                <a:solidFill>
                  <a:schemeClr val="dk1"/>
                </a:solidFill>
                <a:latin typeface="Roboto"/>
                <a:ea typeface="Roboto"/>
                <a:cs typeface="Roboto"/>
                <a:sym typeface="Roboto"/>
              </a:defRPr>
            </a:lvl1pPr>
            <a:lvl2pPr marL="914400" lvl="1"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177" name="Google Shape;177;g3fb15589c49_0_339"/>
          <p:cNvSpPr txBox="1">
            <a:spLocks noGrp="1"/>
          </p:cNvSpPr>
          <p:nvPr>
            <p:ph type="title" idx="2"/>
          </p:nvPr>
        </p:nvSpPr>
        <p:spPr>
          <a:xfrm>
            <a:off x="123875" y="4347400"/>
            <a:ext cx="7267200" cy="1566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9pPr>
          </a:lstStyle>
          <a:p>
            <a:endParaRPr/>
          </a:p>
        </p:txBody>
      </p:sp>
      <p:sp>
        <p:nvSpPr>
          <p:cNvPr id="178" name="Google Shape;178;g3fb15589c49_0_339"/>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FFFFFF"/>
                </a:solidFill>
                <a:latin typeface="Arial"/>
                <a:ea typeface="Arial"/>
                <a:cs typeface="Arial"/>
                <a:sym typeface="Arial"/>
              </a:rPr>
              <a:t> </a:t>
            </a:r>
            <a:fld id="{00000000-1234-1234-1234-123412341234}" type="slidenum">
              <a:rPr lang="en-US"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179" name="Google Shape;179;g3fb15589c49_0_339"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lide blank - blue">
  <p:cSld name="TITLE_AND_BODY_1_1_1_1_1_1_1_1_1_1_2">
    <p:spTree>
      <p:nvGrpSpPr>
        <p:cNvPr id="1" name="Shape 180"/>
        <p:cNvGrpSpPr/>
        <p:nvPr/>
      </p:nvGrpSpPr>
      <p:grpSpPr>
        <a:xfrm>
          <a:off x="0" y="0"/>
          <a:ext cx="0" cy="0"/>
          <a:chOff x="0" y="0"/>
          <a:chExt cx="0" cy="0"/>
        </a:xfrm>
      </p:grpSpPr>
      <p:pic>
        <p:nvPicPr>
          <p:cNvPr id="181" name="Google Shape;181;g3fb15589c49_0_609"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182" name="Google Shape;182;g3fb15589c49_0_609"/>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FFFFFF"/>
                </a:solidFill>
                <a:latin typeface="Arial"/>
                <a:ea typeface="Arial"/>
                <a:cs typeface="Arial"/>
                <a:sym typeface="Arial"/>
              </a:rPr>
              <a:t> </a:t>
            </a:r>
            <a:fld id="{00000000-1234-1234-1234-123412341234}" type="slidenum">
              <a:rPr lang="en-US"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183" name="Google Shape;183;g3fb15589c49_0_609"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aradigm">
    <p:bg>
      <p:bgPr>
        <a:solidFill>
          <a:schemeClr val="lt1"/>
        </a:solidFill>
        <a:effectLst/>
      </p:bgPr>
    </p:bg>
    <p:spTree>
      <p:nvGrpSpPr>
        <p:cNvPr id="1" name="Shape 9"/>
        <p:cNvGrpSpPr/>
        <p:nvPr/>
      </p:nvGrpSpPr>
      <p:grpSpPr>
        <a:xfrm>
          <a:off x="0" y="0"/>
          <a:ext cx="0" cy="0"/>
          <a:chOff x="0" y="0"/>
          <a:chExt cx="0" cy="0"/>
        </a:xfrm>
      </p:grpSpPr>
      <p:sp>
        <p:nvSpPr>
          <p:cNvPr id="10" name="Google Shape;10;g37aca7b9956_0_9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1pPr>
            <a:lvl2pPr marR="0" lvl="1"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2pPr>
            <a:lvl3pPr marR="0" lvl="2"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3pPr>
            <a:lvl4pPr marR="0" lvl="3"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4pPr>
            <a:lvl5pPr marR="0" lvl="4"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5pPr>
            <a:lvl6pPr marR="0" lvl="5"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6pPr>
            <a:lvl7pPr marR="0" lvl="6"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7pPr>
            <a:lvl8pPr marR="0" lvl="7"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8pPr>
            <a:lvl9pPr marR="0" lvl="8"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9pPr>
          </a:lstStyle>
          <a:p>
            <a:endParaRPr/>
          </a:p>
        </p:txBody>
      </p:sp>
      <p:sp>
        <p:nvSpPr>
          <p:cNvPr id="11" name="Google Shape;11;g37aca7b9956_0_98"/>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11150" algn="l" rtl="0">
              <a:lnSpc>
                <a:spcPct val="115000"/>
              </a:lnSpc>
              <a:spcBef>
                <a:spcPts val="0"/>
              </a:spcBef>
              <a:spcAft>
                <a:spcPts val="0"/>
              </a:spcAft>
              <a:buClr>
                <a:schemeClr val="dk2"/>
              </a:buClr>
              <a:buSzPts val="1300"/>
              <a:buFont typeface="Roboto"/>
              <a:buChar char="●"/>
              <a:defRPr sz="1300" b="0" i="0" u="none" strike="noStrike" cap="none">
                <a:solidFill>
                  <a:schemeClr val="dk2"/>
                </a:solidFill>
                <a:latin typeface="Roboto"/>
                <a:ea typeface="Roboto"/>
                <a:cs typeface="Roboto"/>
                <a:sym typeface="Roboto"/>
              </a:defRPr>
            </a:lvl1pPr>
            <a:lvl2pPr marL="914400" marR="0" lvl="1" indent="-298450" algn="l" rtl="0">
              <a:lnSpc>
                <a:spcPct val="115000"/>
              </a:lnSpc>
              <a:spcBef>
                <a:spcPts val="0"/>
              </a:spcBef>
              <a:spcAft>
                <a:spcPts val="0"/>
              </a:spcAft>
              <a:buClr>
                <a:schemeClr val="dk2"/>
              </a:buClr>
              <a:buSzPts val="1100"/>
              <a:buFont typeface="Roboto"/>
              <a:buChar char="○"/>
              <a:defRPr sz="1100" b="0" i="0" u="none" strike="noStrike" cap="none">
                <a:solidFill>
                  <a:schemeClr val="dk2"/>
                </a:solidFill>
                <a:latin typeface="Roboto"/>
                <a:ea typeface="Roboto"/>
                <a:cs typeface="Roboto"/>
                <a:sym typeface="Roboto"/>
              </a:defRPr>
            </a:lvl2pPr>
            <a:lvl3pPr marL="1371600" marR="0" lvl="2" indent="-298450" algn="l" rtl="0">
              <a:lnSpc>
                <a:spcPct val="115000"/>
              </a:lnSpc>
              <a:spcBef>
                <a:spcPts val="0"/>
              </a:spcBef>
              <a:spcAft>
                <a:spcPts val="0"/>
              </a:spcAft>
              <a:buClr>
                <a:schemeClr val="dk2"/>
              </a:buClr>
              <a:buSzPts val="1100"/>
              <a:buFont typeface="Roboto"/>
              <a:buChar char="■"/>
              <a:defRPr sz="1100" b="0" i="0" u="none" strike="noStrike" cap="none">
                <a:solidFill>
                  <a:schemeClr val="dk2"/>
                </a:solidFill>
                <a:latin typeface="Roboto"/>
                <a:ea typeface="Roboto"/>
                <a:cs typeface="Roboto"/>
                <a:sym typeface="Roboto"/>
              </a:defRPr>
            </a:lvl3pPr>
            <a:lvl4pPr marL="1828800" marR="0" lvl="3" indent="-298450" algn="l" rtl="0">
              <a:lnSpc>
                <a:spcPct val="115000"/>
              </a:lnSpc>
              <a:spcBef>
                <a:spcPts val="0"/>
              </a:spcBef>
              <a:spcAft>
                <a:spcPts val="0"/>
              </a:spcAft>
              <a:buClr>
                <a:schemeClr val="dk2"/>
              </a:buClr>
              <a:buSzPts val="1100"/>
              <a:buFont typeface="Roboto"/>
              <a:buChar char="●"/>
              <a:defRPr sz="1100" b="0" i="0" u="none" strike="noStrike" cap="none">
                <a:solidFill>
                  <a:schemeClr val="dk2"/>
                </a:solidFill>
                <a:latin typeface="Roboto"/>
                <a:ea typeface="Roboto"/>
                <a:cs typeface="Roboto"/>
                <a:sym typeface="Roboto"/>
              </a:defRPr>
            </a:lvl4pPr>
            <a:lvl5pPr marL="2286000" marR="0" lvl="4" indent="-298450" algn="l" rtl="0">
              <a:lnSpc>
                <a:spcPct val="115000"/>
              </a:lnSpc>
              <a:spcBef>
                <a:spcPts val="0"/>
              </a:spcBef>
              <a:spcAft>
                <a:spcPts val="0"/>
              </a:spcAft>
              <a:buClr>
                <a:schemeClr val="dk2"/>
              </a:buClr>
              <a:buSzPts val="1100"/>
              <a:buFont typeface="Roboto"/>
              <a:buChar char="○"/>
              <a:defRPr sz="1100" b="0" i="0" u="none" strike="noStrike" cap="none">
                <a:solidFill>
                  <a:schemeClr val="dk2"/>
                </a:solidFill>
                <a:latin typeface="Roboto"/>
                <a:ea typeface="Roboto"/>
                <a:cs typeface="Roboto"/>
                <a:sym typeface="Roboto"/>
              </a:defRPr>
            </a:lvl5pPr>
            <a:lvl6pPr marL="2743200" marR="0" lvl="5" indent="-298450" algn="l" rtl="0">
              <a:lnSpc>
                <a:spcPct val="115000"/>
              </a:lnSpc>
              <a:spcBef>
                <a:spcPts val="0"/>
              </a:spcBef>
              <a:spcAft>
                <a:spcPts val="0"/>
              </a:spcAft>
              <a:buClr>
                <a:schemeClr val="dk2"/>
              </a:buClr>
              <a:buSzPts val="1100"/>
              <a:buFont typeface="Roboto"/>
              <a:buChar char="■"/>
              <a:defRPr sz="1100" b="0" i="0" u="none" strike="noStrike" cap="none">
                <a:solidFill>
                  <a:schemeClr val="dk2"/>
                </a:solidFill>
                <a:latin typeface="Roboto"/>
                <a:ea typeface="Roboto"/>
                <a:cs typeface="Roboto"/>
                <a:sym typeface="Roboto"/>
              </a:defRPr>
            </a:lvl6pPr>
            <a:lvl7pPr marL="3200400" marR="0" lvl="6" indent="-298450" algn="l" rtl="0">
              <a:lnSpc>
                <a:spcPct val="115000"/>
              </a:lnSpc>
              <a:spcBef>
                <a:spcPts val="0"/>
              </a:spcBef>
              <a:spcAft>
                <a:spcPts val="0"/>
              </a:spcAft>
              <a:buClr>
                <a:schemeClr val="dk2"/>
              </a:buClr>
              <a:buSzPts val="1100"/>
              <a:buFont typeface="Roboto"/>
              <a:buChar char="●"/>
              <a:defRPr sz="1100" b="0" i="0" u="none" strike="noStrike" cap="none">
                <a:solidFill>
                  <a:schemeClr val="dk2"/>
                </a:solidFill>
                <a:latin typeface="Roboto"/>
                <a:ea typeface="Roboto"/>
                <a:cs typeface="Roboto"/>
                <a:sym typeface="Roboto"/>
              </a:defRPr>
            </a:lvl7pPr>
            <a:lvl8pPr marL="3657600" marR="0" lvl="7" indent="-298450" algn="l" rtl="0">
              <a:lnSpc>
                <a:spcPct val="115000"/>
              </a:lnSpc>
              <a:spcBef>
                <a:spcPts val="0"/>
              </a:spcBef>
              <a:spcAft>
                <a:spcPts val="0"/>
              </a:spcAft>
              <a:buClr>
                <a:schemeClr val="dk2"/>
              </a:buClr>
              <a:buSzPts val="1100"/>
              <a:buFont typeface="Roboto"/>
              <a:buChar char="○"/>
              <a:defRPr sz="1100" b="0" i="0" u="none" strike="noStrike" cap="none">
                <a:solidFill>
                  <a:schemeClr val="dk2"/>
                </a:solidFill>
                <a:latin typeface="Roboto"/>
                <a:ea typeface="Roboto"/>
                <a:cs typeface="Roboto"/>
                <a:sym typeface="Roboto"/>
              </a:defRPr>
            </a:lvl8pPr>
            <a:lvl9pPr marL="4114800" marR="0" lvl="8" indent="-298450" algn="l" rtl="0">
              <a:lnSpc>
                <a:spcPct val="115000"/>
              </a:lnSpc>
              <a:spcBef>
                <a:spcPts val="0"/>
              </a:spcBef>
              <a:spcAft>
                <a:spcPts val="0"/>
              </a:spcAft>
              <a:buClr>
                <a:schemeClr val="dk2"/>
              </a:buClr>
              <a:buSzPts val="1100"/>
              <a:buFont typeface="Roboto"/>
              <a:buChar char="■"/>
              <a:defRPr sz="1100" b="0" i="0" u="none" strike="noStrike" cap="none">
                <a:solidFill>
                  <a:schemeClr val="dk2"/>
                </a:solidFill>
                <a:latin typeface="Roboto"/>
                <a:ea typeface="Roboto"/>
                <a:cs typeface="Roboto"/>
                <a:sym typeface="Roboto"/>
              </a:defRPr>
            </a:lvl9pPr>
          </a:lstStyle>
          <a:p>
            <a:endParaRPr/>
          </a:p>
        </p:txBody>
      </p:sp>
      <p:sp>
        <p:nvSpPr>
          <p:cNvPr id="12" name="Google Shape;12;g37aca7b9956_0_9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redford_n@cde.state.co.us"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hyperlink" Target="mailto:carey_j@cde.state.co.us" TargetMode="External"/><Relationship Id="rId3" Type="http://schemas.openxmlformats.org/officeDocument/2006/relationships/hyperlink" Target="mailto:hunter_emily@cde.state.co.us" TargetMode="External"/><Relationship Id="rId7" Type="http://schemas.openxmlformats.org/officeDocument/2006/relationships/hyperlink" Target="mailto:bonner_c@cde.state.co.us"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hyperlink" Target="mailto:villalobospavia_h@cde.state.co.us" TargetMode="External"/><Relationship Id="rId11" Type="http://schemas.openxmlformats.org/officeDocument/2006/relationships/hyperlink" Target="mailto:peterson_b@cde.state.co.us" TargetMode="External"/><Relationship Id="rId5" Type="http://schemas.openxmlformats.org/officeDocument/2006/relationships/hyperlink" Target="mailto:sachdeva_a@cde.state.co.us" TargetMode="External"/><Relationship Id="rId10" Type="http://schemas.openxmlformats.org/officeDocument/2006/relationships/hyperlink" Target="mailto:redford_n@cde.state.co.us" TargetMode="External"/><Relationship Id="rId4" Type="http://schemas.openxmlformats.org/officeDocument/2006/relationships/hyperlink" Target="mailto:Carpenter_m@cde.state.co.us" TargetMode="External"/><Relationship Id="rId9" Type="http://schemas.openxmlformats.org/officeDocument/2006/relationships/hyperlink" Target="mailto:merker_l@cde.state.co.us"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drive.google.com/drive/folders/1nvIZIo7MU72RAgDZqTjphNcc8pnGcioh?usp=drive_link"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s://ed.cde.state.co.us/assessment/dac"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hyperlink" Target="mailto:carpenter_m@cde.state.co.us" TargetMode="External"/><Relationship Id="rId4" Type="http://schemas.openxmlformats.org/officeDocument/2006/relationships/hyperlink" Target="https://ed.cde.state.co.us/fs/resource-manager/view/1840ec2b-2a96-4cb0-8fc2-350a2b3b599d"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mailto:accountability@cde.state.co.u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28.png"/><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hyperlink" Target="https://drive.google.com/drive/folders/1C66uPqZRH6xqp9wqWO4spmHRAtGOxUxc?usp=sharing" TargetMode="External"/><Relationship Id="rId5" Type="http://schemas.openxmlformats.org/officeDocument/2006/relationships/image" Target="../media/image32.pn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hyperlink" Target="https://ed.cde.state.co.us/fs/resource-manager/view/a9bd5233-b915-46f5-b51b-d21955de8804" TargetMode="External"/><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hyperlink" Target="http://resources.finalsite.net/images/v1776115396/cdestatecous/wqz2phwoqutnyef27kyz/StateAssessmentDevelopmentFlyer_CDE_Web_1.pdf" TargetMode="External"/><Relationship Id="rId7" Type="http://schemas.openxmlformats.org/officeDocument/2006/relationships/image" Target="../media/image34.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hyperlink" Target="https://vimeo.com/1168672485" TargetMode="External"/><Relationship Id="rId5" Type="http://schemas.openxmlformats.org/officeDocument/2006/relationships/image" Target="../media/image33.png"/><Relationship Id="rId10" Type="http://schemas.openxmlformats.org/officeDocument/2006/relationships/image" Target="../media/image37.png"/><Relationship Id="rId4" Type="http://schemas.openxmlformats.org/officeDocument/2006/relationships/hyperlink" Target="https://coassessments.com/educatordatabase/" TargetMode="External"/><Relationship Id="rId9" Type="http://schemas.openxmlformats.org/officeDocument/2006/relationships/image" Target="../media/image36.png"/></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hyperlink" Target="https://ed.cde.state.co.us/datapipeline/snap-snapshots/snap-studentoctober" TargetMode="External"/><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hyperlink" Target="https://ed.cde.state.co.us/clde/eldrequirements/identification-placement" TargetMode="External"/><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hyperlink" Target="mailto:swanton_l@cde.state.co.us" TargetMode="External"/><Relationship Id="rId5" Type="http://schemas.openxmlformats.org/officeDocument/2006/relationships/hyperlink" Target="https://ed.cde.state.co.us/clde/eldrequirements/redesignation" TargetMode="External"/><Relationship Id="rId4" Type="http://schemas.openxmlformats.org/officeDocument/2006/relationships/hyperlink" Target="mailto:Brock-Nguyen_D@cde.state.co.us"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4.xml"/><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42.png"/><Relationship Id="rId4" Type="http://schemas.openxmlformats.org/officeDocument/2006/relationships/image" Target="../media/image41.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hyperlink" Target="https://leg.colorado.gov/bills/SB26-023" TargetMode="External"/><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hyperlink" Target="https://leg.colorado.gov/bills/HB26-1353" TargetMode="External"/><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0.xml"/><Relationship Id="rId1" Type="http://schemas.openxmlformats.org/officeDocument/2006/relationships/slideLayout" Target="../slideLayouts/slideLayout3.xml"/><Relationship Id="rId5" Type="http://schemas.openxmlformats.org/officeDocument/2006/relationships/image" Target="../media/image45.png"/><Relationship Id="rId4" Type="http://schemas.openxmlformats.org/officeDocument/2006/relationships/image" Target="../media/image44.png"/></Relationships>
</file>

<file path=ppt/slides/_rels/slide41.xml.rels><?xml version="1.0" encoding="UTF-8" standalone="yes"?>
<Relationships xmlns="http://schemas.openxmlformats.org/package/2006/relationships"><Relationship Id="rId3" Type="http://schemas.openxmlformats.org/officeDocument/2006/relationships/hyperlink" Target="https://resources.finalsite.net/images/v1779910843/cdestatecous/ol9iv6rcond0ss0k3ez2/AccessingDataFilesandReportsinPearsonAccessnext.pdf" TargetMode="External"/><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hyperlink" Target="https://coassessments.com/practice-tests/"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support.assessment.pearson.com/TN/testnav-system-requirements-18613791.html" TargetMode="External"/><Relationship Id="rId2" Type="http://schemas.openxmlformats.org/officeDocument/2006/relationships/notesSlide" Target="../notesSlides/notesSlide43.xml"/><Relationship Id="rId1" Type="http://schemas.openxmlformats.org/officeDocument/2006/relationships/slideLayout" Target="../slideLayouts/slideLayout3.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hyperlink" Target="https://support.assessment.pearson.com/TN/network-requirements-and-guidelines-23074307.html"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7.xml"/><Relationship Id="rId1" Type="http://schemas.openxmlformats.org/officeDocument/2006/relationships/slideLayout" Target="../slideLayouts/slideLayout1.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0.xml"/><Relationship Id="rId1" Type="http://schemas.openxmlformats.org/officeDocument/2006/relationships/slideLayout" Target="../slideLayouts/slideLayout1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8" Type="http://schemas.openxmlformats.org/officeDocument/2006/relationships/hyperlink" Target="mailto:nhurianek@collegeboard.org" TargetMode="External"/><Relationship Id="rId3" Type="http://schemas.openxmlformats.org/officeDocument/2006/relationships/hyperlink" Target="https://ed.cde.state.co.us/assessment/sat-psat" TargetMode="External"/><Relationship Id="rId7" Type="http://schemas.openxmlformats.org/officeDocument/2006/relationships/hyperlink" Target="mailto:sorlowski@collegeboard.org" TargetMode="External"/><Relationship Id="rId2" Type="http://schemas.openxmlformats.org/officeDocument/2006/relationships/notesSlide" Target="../notesSlides/notesSlide59.xml"/><Relationship Id="rId1" Type="http://schemas.openxmlformats.org/officeDocument/2006/relationships/slideLayout" Target="../slideLayouts/slideLayout1.xml"/><Relationship Id="rId6" Type="http://schemas.openxmlformats.org/officeDocument/2006/relationships/hyperlink" Target="about:blank" TargetMode="External"/><Relationship Id="rId5" Type="http://schemas.openxmlformats.org/officeDocument/2006/relationships/hyperlink" Target="https://satsuite.collegeboard.org/state-partnerships/contact" TargetMode="External"/><Relationship Id="rId4" Type="http://schemas.openxmlformats.org/officeDocument/2006/relationships/hyperlink" Target="https://satsuite.collegeboard.org/state-partnerships/colorado?excmpid=MTG308-AL-2-mat" TargetMode="External"/></Relationships>
</file>

<file path=ppt/slides/_rels/slide60.xml.rels><?xml version="1.0" encoding="UTF-8" standalone="yes"?>
<Relationships xmlns="http://schemas.openxmlformats.org/package/2006/relationships"><Relationship Id="rId3" Type="http://schemas.openxmlformats.org/officeDocument/2006/relationships/hyperlink" Target="mailto:ColoradoSchoolDaySupport@collegeboard.org" TargetMode="External"/><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1.xml"/><Relationship Id="rId1" Type="http://schemas.openxmlformats.org/officeDocument/2006/relationships/slideLayout" Target="../slideLayouts/slideLayout1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hyperlink" Target="https://ed.cde.state.co.us/assessment/dac/training-accommodations" TargetMode="External"/><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3" Type="http://schemas.openxmlformats.org/officeDocument/2006/relationships/hyperlink" Target="https://ed.cde.state.co.us/datapipeline/snap-snapshots/snap-studentoctober" TargetMode="External"/><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hyperlink" Target="https://ed.cde.state.co.us/datapipeline/per-collections/per-access-ell" TargetMode="External"/><Relationship Id="rId2" Type="http://schemas.openxmlformats.org/officeDocument/2006/relationships/notesSlide" Target="../notesSlides/notesSlide70.xml"/><Relationship Id="rId1" Type="http://schemas.openxmlformats.org/officeDocument/2006/relationships/slideLayout" Target="../slideLayouts/slideLayout3.xml"/><Relationship Id="rId5" Type="http://schemas.openxmlformats.org/officeDocument/2006/relationships/hyperlink" Target="http://www.cde.state.co.us/datapipeline/train_schedule" TargetMode="External"/><Relationship Id="rId4" Type="http://schemas.openxmlformats.org/officeDocument/2006/relationships/hyperlink" Target="https://ed.cde.state.co.us/datapipeline/snap-snapshots/assessment-sbd" TargetMode="External"/></Relationships>
</file>

<file path=ppt/slides/_rels/slide71.xml.rels><?xml version="1.0" encoding="UTF-8" standalone="yes"?>
<Relationships xmlns="http://schemas.openxmlformats.org/package/2006/relationships"><Relationship Id="rId3" Type="http://schemas.openxmlformats.org/officeDocument/2006/relationships/hyperlink" Target="https://ed.cde.state.co.us/assessment/ela/ela-dataandresults" TargetMode="External"/><Relationship Id="rId7" Type="http://schemas.openxmlformats.org/officeDocument/2006/relationships/hyperlink" Target="https://ed.cde.state.co.us/assessment/coalt-sciencesocial-dataandresults" TargetMode="External"/><Relationship Id="rId2" Type="http://schemas.openxmlformats.org/officeDocument/2006/relationships/notesSlide" Target="../notesSlides/notesSlide71.xml"/><Relationship Id="rId1" Type="http://schemas.openxmlformats.org/officeDocument/2006/relationships/slideLayout" Target="../slideLayouts/slideLayout3.xml"/><Relationship Id="rId6" Type="http://schemas.openxmlformats.org/officeDocument/2006/relationships/hyperlink" Target="https://ed.cde.state.co.us/assessment/coalt/coalt-dataandresults" TargetMode="External"/><Relationship Id="rId5" Type="http://schemas.openxmlformats.org/officeDocument/2006/relationships/hyperlink" Target="https://ed.cde.state.co.us/assessment/sat-psat/sat-psat-data" TargetMode="External"/><Relationship Id="rId4" Type="http://schemas.openxmlformats.org/officeDocument/2006/relationships/hyperlink" Target="https://ed.cde.state.co.us/assessment/cmas/cmas-dataandresults" TargetMode="External"/></Relationships>
</file>

<file path=ppt/slides/_rels/slide72.xml.rels><?xml version="1.0" encoding="UTF-8" standalone="yes"?>
<Relationships xmlns="http://schemas.openxmlformats.org/package/2006/relationships"><Relationship Id="rId3" Type="http://schemas.openxmlformats.org/officeDocument/2006/relationships/hyperlink" Target="https://ed.cde.state.co.us/fs/resource-manager/view/5526d991-c822-4426-9ea7-064b4580dbba" TargetMode="External"/><Relationship Id="rId7" Type="http://schemas.openxmlformats.org/officeDocument/2006/relationships/image" Target="../media/image55.png"/><Relationship Id="rId2" Type="http://schemas.openxmlformats.org/officeDocument/2006/relationships/notesSlide" Target="../notesSlides/notesSlide72.xml"/><Relationship Id="rId1" Type="http://schemas.openxmlformats.org/officeDocument/2006/relationships/slideLayout" Target="../slideLayouts/slideLayout15.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hyperlink" Target="https://coassessments.com/results/" TargetMode="Externa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74.xml"/><Relationship Id="rId1" Type="http://schemas.openxmlformats.org/officeDocument/2006/relationships/slideLayout" Target="../slideLayouts/slideLayout3.xml"/><Relationship Id="rId6" Type="http://schemas.openxmlformats.org/officeDocument/2006/relationships/image" Target="../media/image59.jpg"/><Relationship Id="rId5" Type="http://schemas.openxmlformats.org/officeDocument/2006/relationships/image" Target="../media/image58.jpg"/><Relationship Id="rId4" Type="http://schemas.openxmlformats.org/officeDocument/2006/relationships/image" Target="../media/image57.jpg"/></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hyperlink" Target="mailto:bonner_c@cde.state.co.us" TargetMode="External"/><Relationship Id="rId2" Type="http://schemas.openxmlformats.org/officeDocument/2006/relationships/notesSlide" Target="../notesSlides/notesSlide77.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60.png"/><Relationship Id="rId7" Type="http://schemas.openxmlformats.org/officeDocument/2006/relationships/image" Target="../media/image63.png"/><Relationship Id="rId2" Type="http://schemas.openxmlformats.org/officeDocument/2006/relationships/notesSlide" Target="../notesSlides/notesSlide78.xml"/><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62.png"/><Relationship Id="rId4" Type="http://schemas.openxmlformats.org/officeDocument/2006/relationships/image" Target="../media/image61.png"/></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4.xml"/></Relationships>
</file>

<file path=ppt/slides/_rels/slide8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5.xml"/></Relationships>
</file>

<file path=ppt/slides/_rels/slide8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5.xml"/><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6.xml"/><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7.xml"/><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8.xml"/><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5.xml"/></Relationships>
</file>

<file path=ppt/slides/_rels/slide9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90.xml"/><Relationship Id="rId1" Type="http://schemas.openxmlformats.org/officeDocument/2006/relationships/slideLayout" Target="../slideLayouts/slideLayout3.xml"/><Relationship Id="rId4" Type="http://schemas.openxmlformats.org/officeDocument/2006/relationships/image" Target="../media/image68.png"/></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5.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7"/>
        <p:cNvGrpSpPr/>
        <p:nvPr/>
      </p:nvGrpSpPr>
      <p:grpSpPr>
        <a:xfrm>
          <a:off x="0" y="0"/>
          <a:ext cx="0" cy="0"/>
          <a:chOff x="0" y="0"/>
          <a:chExt cx="0" cy="0"/>
        </a:xfrm>
      </p:grpSpPr>
      <p:sp>
        <p:nvSpPr>
          <p:cNvPr id="189" name="Google Shape;189;p1">
            <a:extLst>
              <a:ext uri="{C183D7F6-B498-43B3-948B-1728B52AA6E4}">
                <adec:decorative xmlns:adec="http://schemas.microsoft.com/office/drawing/2017/decorative" val="0"/>
              </a:ext>
            </a:extLst>
          </p:cNvPr>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Autofit/>
          </a:bodyPr>
          <a:lstStyle/>
          <a:p>
            <a:pPr marL="0" lvl="0" indent="0" algn="l" rtl="0">
              <a:lnSpc>
                <a:spcPct val="100000"/>
              </a:lnSpc>
              <a:spcBef>
                <a:spcPts val="0"/>
              </a:spcBef>
              <a:spcAft>
                <a:spcPts val="0"/>
              </a:spcAft>
              <a:buSzPts val="3200"/>
              <a:buNone/>
            </a:pPr>
            <a:r>
              <a:rPr lang="en-US" sz="2500"/>
              <a:t>Disclaimer on Artificial Intelligence</a:t>
            </a:r>
            <a:endParaRPr sz="2500"/>
          </a:p>
        </p:txBody>
      </p:sp>
      <p:sp>
        <p:nvSpPr>
          <p:cNvPr id="188" name="Google Shape;188;p1">
            <a:extLst>
              <a:ext uri="{C183D7F6-B498-43B3-948B-1728B52AA6E4}">
                <adec:decorative xmlns:adec="http://schemas.microsoft.com/office/drawing/2017/decorative" val="0"/>
              </a:ext>
            </a:extLst>
          </p:cNvPr>
          <p:cNvSpPr txBox="1"/>
          <p:nvPr/>
        </p:nvSpPr>
        <p:spPr>
          <a:xfrm>
            <a:off x="340650" y="2945620"/>
            <a:ext cx="8538000" cy="1985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Calibri"/>
                <a:ea typeface="Calibri"/>
                <a:cs typeface="Calibri"/>
                <a:sym typeface="Calibri"/>
              </a:rPr>
              <a:t>This online event is offered by CDE for training purposes. By participating in this event, attendees agree that they may not save, record, capture, share, or post its contents without our express permission. Attendees may not use artificially intelligent (AI) software or services to capture the content of the event. CDE reserves the right to remove any attendee employing such services.</a:t>
            </a:r>
            <a:endParaRPr sz="1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US" sz="1500" b="1">
                <a:latin typeface="Calibri"/>
                <a:ea typeface="Calibri"/>
                <a:cs typeface="Calibri"/>
                <a:sym typeface="Calibri"/>
              </a:rPr>
              <a:t>Note</a:t>
            </a:r>
            <a:r>
              <a:rPr lang="en-US" sz="1500">
                <a:latin typeface="Calibri"/>
                <a:ea typeface="Calibri"/>
                <a:cs typeface="Calibri"/>
                <a:sym typeface="Calibri"/>
              </a:rPr>
              <a:t>: This live event is being recorded. The recording will be posted online and sent to DACs.</a:t>
            </a:r>
            <a:endParaRPr sz="1500">
              <a:latin typeface="Calibri"/>
              <a:ea typeface="Calibri"/>
              <a:cs typeface="Calibri"/>
              <a:sym typeface="Calibri"/>
            </a:endParaRPr>
          </a:p>
        </p:txBody>
      </p:sp>
      <p:sp>
        <p:nvSpPr>
          <p:cNvPr id="190" name="Google Shape;190;p1">
            <a:extLst>
              <a:ext uri="{C183D7F6-B498-43B3-948B-1728B52AA6E4}">
                <adec:decorative xmlns:adec="http://schemas.microsoft.com/office/drawing/2017/decorative" val="0"/>
              </a:ext>
            </a:extLst>
          </p:cNvPr>
          <p:cNvSpPr txBox="1"/>
          <p:nvPr/>
        </p:nvSpPr>
        <p:spPr>
          <a:xfrm>
            <a:off x="4383314" y="1418976"/>
            <a:ext cx="4760686" cy="954067"/>
          </a:xfrm>
          <a:prstGeom prst="rect">
            <a:avLst/>
          </a:prstGeom>
          <a:solidFill>
            <a:srgbClr val="E26510"/>
          </a:solidFill>
          <a:ln>
            <a:noFill/>
          </a:ln>
          <a:effectLst>
            <a:outerShdw blurRad="50800" dist="38100" dir="2700000" algn="tl" rotWithShape="0">
              <a:srgbClr val="000000">
                <a:alpha val="40000"/>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2000" b="1" i="0" u="none" strike="noStrike" cap="none" dirty="0">
                <a:solidFill>
                  <a:schemeClr val="lt1"/>
                </a:solidFill>
                <a:latin typeface="Roboto"/>
                <a:ea typeface="Roboto"/>
                <a:cs typeface="Roboto"/>
                <a:sym typeface="Roboto"/>
              </a:rPr>
              <a:t>Need tech support during this meeting? </a:t>
            </a:r>
            <a:endParaRPr sz="2000" b="0" i="0" u="none" strike="noStrike" cap="none" dirty="0">
              <a:solidFill>
                <a:schemeClr val="lt1"/>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500"/>
              <a:buFont typeface="Arial"/>
              <a:buNone/>
            </a:pPr>
            <a:r>
              <a:rPr lang="en-US" sz="1800" b="0" i="0" u="none" strike="noStrike" cap="none" dirty="0">
                <a:solidFill>
                  <a:schemeClr val="lt1"/>
                </a:solidFill>
                <a:latin typeface="Roboto"/>
                <a:ea typeface="Roboto"/>
                <a:cs typeface="Roboto"/>
                <a:sym typeface="Roboto"/>
              </a:rPr>
              <a:t>Contact </a:t>
            </a:r>
            <a:r>
              <a:rPr lang="en-US" sz="1800" dirty="0">
                <a:solidFill>
                  <a:schemeClr val="lt1"/>
                </a:solidFill>
                <a:latin typeface="Roboto"/>
                <a:ea typeface="Roboto"/>
                <a:cs typeface="Roboto"/>
                <a:sym typeface="Roboto"/>
              </a:rPr>
              <a:t>Nathan Redford</a:t>
            </a:r>
            <a:endParaRPr sz="1800" b="0" i="0" u="none" strike="noStrike" cap="none" dirty="0">
              <a:solidFill>
                <a:schemeClr val="lt1"/>
              </a:solidFill>
              <a:latin typeface="Roboto"/>
              <a:ea typeface="Roboto"/>
              <a:cs typeface="Roboto"/>
              <a:sym typeface="Robot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endParaRPr>
          </a:p>
          <a:p>
            <a:pPr marL="0" marR="0" lvl="0" indent="0" algn="ctr" rtl="0">
              <a:lnSpc>
                <a:spcPct val="100000"/>
              </a:lnSpc>
              <a:spcBef>
                <a:spcPts val="0"/>
              </a:spcBef>
              <a:spcAft>
                <a:spcPts val="0"/>
              </a:spcAft>
              <a:buClr>
                <a:srgbClr val="000000"/>
              </a:buClr>
              <a:buSzPts val="1500"/>
              <a:buFont typeface="Arial"/>
              <a:buNone/>
            </a:pPr>
            <a:r>
              <a:rPr lang="en-US" sz="1800" u="sng" dirty="0">
                <a:solidFill>
                  <a:schemeClr val="lt1"/>
                </a:solidFill>
                <a:latin typeface="Roboto"/>
                <a:ea typeface="Roboto"/>
                <a:cs typeface="Roboto"/>
                <a:sym typeface="Roboto"/>
                <a:hlinkClick r:id="rId3">
                  <a:extLst>
                    <a:ext uri="{A12FA001-AC4F-418D-AE19-62706E023703}">
                      <ahyp:hlinkClr xmlns:ahyp="http://schemas.microsoft.com/office/drawing/2018/hyperlinkcolor" val="tx"/>
                    </a:ext>
                  </a:extLst>
                </a:hlinkClick>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redford_n@cde.state.co.us</a:t>
            </a:r>
            <a:r>
              <a:rPr lang="en-US" sz="1800" dirty="0">
                <a:solidFill>
                  <a:schemeClr val="lt1"/>
                </a:solidFill>
                <a:latin typeface="Roboto"/>
                <a:ea typeface="Roboto"/>
                <a:cs typeface="Roboto"/>
                <a:sym typeface="Robot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 </a:t>
            </a:r>
            <a:r>
              <a:rPr lang="en-US" sz="1800" b="0" i="0" u="none" strike="noStrike" cap="none" dirty="0">
                <a:solidFill>
                  <a:schemeClr val="lt1"/>
                </a:solidFill>
                <a:latin typeface="Roboto"/>
                <a:ea typeface="Roboto"/>
                <a:cs typeface="Roboto"/>
                <a:sym typeface="Robot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t>or 720-</a:t>
            </a:r>
            <a:r>
              <a:rPr lang="en-US" sz="1800" dirty="0">
                <a:solidFill>
                  <a:schemeClr val="lt1"/>
                </a:solidFill>
                <a:latin typeface="Roboto"/>
                <a:ea typeface="Roboto"/>
                <a:cs typeface="Roboto"/>
                <a:sym typeface="Roboto"/>
              </a:rPr>
              <a:t>926-6108</a:t>
            </a:r>
            <a:endParaRPr sz="1800" b="0" i="0" u="none" strike="noStrike" cap="none" dirty="0">
              <a:solidFill>
                <a:schemeClr val="lt1"/>
              </a:solidFill>
              <a:latin typeface="Roboto"/>
              <a:ea typeface="Roboto"/>
              <a:cs typeface="Roboto"/>
              <a:sym typeface="Robot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g3fb01357e66_0_0">
            <a:extLst>
              <a:ext uri="{C183D7F6-B498-43B3-948B-1728B52AA6E4}">
                <adec:decorative xmlns:adec="http://schemas.microsoft.com/office/drawing/2017/decorative" val="0"/>
              </a:ext>
            </a:extLst>
          </p:cNvPr>
          <p:cNvSpPr txBox="1">
            <a:spLocks noGrp="1"/>
          </p:cNvSpPr>
          <p:nvPr>
            <p:ph type="title" idx="2"/>
          </p:nvPr>
        </p:nvSpPr>
        <p:spPr>
          <a:xfrm>
            <a:off x="205525" y="3097000"/>
            <a:ext cx="5778300" cy="903900"/>
          </a:xfrm>
          <a:prstGeom prst="rect">
            <a:avLst/>
          </a:prstGeom>
        </p:spPr>
        <p:txBody>
          <a:bodyPr spcFirstLastPara="1" wrap="square" lIns="0" tIns="0" rIns="0" bIns="0" anchor="t" anchorCtr="0">
            <a:noAutofit/>
          </a:bodyPr>
          <a:lstStyle/>
          <a:p>
            <a:pPr marL="0" lvl="0" indent="0" algn="ctr" rtl="0">
              <a:spcBef>
                <a:spcPts val="0"/>
              </a:spcBef>
              <a:spcAft>
                <a:spcPts val="0"/>
              </a:spcAft>
              <a:buClr>
                <a:srgbClr val="000000"/>
              </a:buClr>
              <a:buSzPts val="2200"/>
              <a:buFont typeface="Arial"/>
              <a:buNone/>
            </a:pPr>
            <a:r>
              <a:rPr lang="en-US" sz="2900" dirty="0">
                <a:solidFill>
                  <a:srgbClr val="040404"/>
                </a:solidFill>
              </a:rPr>
              <a:t>District Assessment Coordinator</a:t>
            </a:r>
            <a:endParaRPr sz="2900" dirty="0">
              <a:solidFill>
                <a:srgbClr val="040404"/>
              </a:solidFill>
            </a:endParaRPr>
          </a:p>
          <a:p>
            <a:pPr marL="0" lvl="0" indent="0" algn="ctr" rtl="0">
              <a:spcBef>
                <a:spcPts val="0"/>
              </a:spcBef>
              <a:spcAft>
                <a:spcPts val="0"/>
              </a:spcAft>
              <a:buNone/>
            </a:pPr>
            <a:r>
              <a:rPr lang="en-US" sz="2900" dirty="0">
                <a:solidFill>
                  <a:srgbClr val="040404"/>
                </a:solidFill>
              </a:rPr>
              <a:t>Kickoff Meeting</a:t>
            </a:r>
            <a:endParaRPr sz="2900" dirty="0">
              <a:solidFill>
                <a:srgbClr val="040404"/>
              </a:solidFill>
            </a:endParaRPr>
          </a:p>
          <a:p>
            <a:pPr marL="0" lvl="0" indent="0" algn="l" rtl="0">
              <a:spcBef>
                <a:spcPts val="0"/>
              </a:spcBef>
              <a:spcAft>
                <a:spcPts val="0"/>
              </a:spcAft>
              <a:buNone/>
            </a:pPr>
            <a:endParaRPr b="1" dirty="0"/>
          </a:p>
          <a:p>
            <a:pPr marL="0" lvl="0" indent="0" algn="ctr" rtl="0">
              <a:spcBef>
                <a:spcPts val="1000"/>
              </a:spcBef>
              <a:spcAft>
                <a:spcPts val="0"/>
              </a:spcAft>
              <a:buNone/>
            </a:pPr>
            <a:r>
              <a:rPr lang="en-US" dirty="0">
                <a:solidFill>
                  <a:schemeClr val="lt1"/>
                </a:solidFill>
              </a:rPr>
              <a:t>CDE Assessment Division</a:t>
            </a:r>
            <a:endParaRPr dirty="0"/>
          </a:p>
        </p:txBody>
      </p:sp>
      <p:sp>
        <p:nvSpPr>
          <p:cNvPr id="197" name="Google Shape;197;g3fb01357e66_0_0">
            <a:extLst>
              <a:ext uri="{C183D7F6-B498-43B3-948B-1728B52AA6E4}">
                <adec:decorative xmlns:adec="http://schemas.microsoft.com/office/drawing/2017/decorative" val="0"/>
              </a:ext>
            </a:extLst>
          </p:cNvPr>
          <p:cNvSpPr txBox="1">
            <a:spLocks noGrp="1"/>
          </p:cNvSpPr>
          <p:nvPr>
            <p:ph type="title"/>
          </p:nvPr>
        </p:nvSpPr>
        <p:spPr>
          <a:xfrm>
            <a:off x="205525" y="2070900"/>
            <a:ext cx="5778300" cy="5361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US" dirty="0"/>
              <a:t>2026–2027</a:t>
            </a:r>
            <a:endParaRPr dirty="0"/>
          </a:p>
        </p:txBody>
      </p:sp>
      <p:pic>
        <p:nvPicPr>
          <p:cNvPr id="196" name="Google Shape;196;g3fb01357e66_0_0">
            <a:extLst>
              <a:ext uri="{C183D7F6-B498-43B3-948B-1728B52AA6E4}">
                <adec:decorative xmlns:adec="http://schemas.microsoft.com/office/drawing/2017/decorative" val="1"/>
              </a:ext>
            </a:extLst>
          </p:cNvPr>
          <p:cNvPicPr preferRelativeResize="0"/>
          <p:nvPr/>
        </p:nvPicPr>
        <p:blipFill rotWithShape="1">
          <a:blip r:embed="rId3">
            <a:alphaModFix/>
          </a:blip>
          <a:srcRect l="32527" r="26028"/>
          <a:stretch/>
        </p:blipFill>
        <p:spPr>
          <a:xfrm>
            <a:off x="6178350" y="-13625"/>
            <a:ext cx="2965652" cy="433772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3"/>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600"/>
              <a:buFont typeface="Calibri"/>
              <a:buNone/>
            </a:pPr>
            <a:r>
              <a:rPr lang="en-US"/>
              <a:t>Welcome and Agenda</a:t>
            </a:r>
            <a:endParaRPr/>
          </a:p>
        </p:txBody>
      </p:sp>
      <p:grpSp>
        <p:nvGrpSpPr>
          <p:cNvPr id="203" name="Google Shape;203;p3" descr="General Information&#10;ACCESS&#10;CMAS&#10;CoAlt&#10;Colorado PSATS and SAT&#10;Assessment Accessibility and Accomodations&#10;Data and Reporting&#10;National and International Assessments&#10;Assessment Technology&#10;Final Thoughts and Reminders"/>
          <p:cNvGrpSpPr/>
          <p:nvPr/>
        </p:nvGrpSpPr>
        <p:grpSpPr>
          <a:xfrm>
            <a:off x="274325" y="929603"/>
            <a:ext cx="8241000" cy="2831951"/>
            <a:chOff x="0" y="2265"/>
            <a:chExt cx="8241000" cy="3863507"/>
          </a:xfrm>
        </p:grpSpPr>
        <p:cxnSp>
          <p:nvCxnSpPr>
            <p:cNvPr id="204" name="Google Shape;204;p3"/>
            <p:cNvCxnSpPr/>
            <p:nvPr/>
          </p:nvCxnSpPr>
          <p:spPr>
            <a:xfrm>
              <a:off x="0" y="2265"/>
              <a:ext cx="8241000" cy="0"/>
            </a:xfrm>
            <a:prstGeom prst="straightConnector1">
              <a:avLst/>
            </a:prstGeom>
            <a:solidFill>
              <a:srgbClr val="D66E29"/>
            </a:solidFill>
            <a:ln w="12700" cap="flat" cmpd="sng">
              <a:solidFill>
                <a:srgbClr val="D66E29"/>
              </a:solidFill>
              <a:prstDash val="solid"/>
              <a:miter lim="8000"/>
              <a:headEnd type="none" w="sm" len="sm"/>
              <a:tailEnd type="none" w="sm" len="sm"/>
            </a:ln>
          </p:spPr>
        </p:cxnSp>
        <p:sp>
          <p:nvSpPr>
            <p:cNvPr id="205" name="Google Shape;205;p3"/>
            <p:cNvSpPr/>
            <p:nvPr/>
          </p:nvSpPr>
          <p:spPr>
            <a:xfrm>
              <a:off x="0" y="2265"/>
              <a:ext cx="8241000" cy="3864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6" name="Google Shape;206;p3"/>
            <p:cNvSpPr txBox="1"/>
            <p:nvPr/>
          </p:nvSpPr>
          <p:spPr>
            <a:xfrm>
              <a:off x="0" y="2265"/>
              <a:ext cx="8241000" cy="386400"/>
            </a:xfrm>
            <a:prstGeom prst="rect">
              <a:avLst/>
            </a:prstGeom>
            <a:noFill/>
            <a:ln>
              <a:noFill/>
            </a:ln>
          </p:spPr>
          <p:txBody>
            <a:bodyPr spcFirstLastPara="1" wrap="square" lIns="64750" tIns="64750" rIns="64750" bIns="64750" anchor="t" anchorCtr="0">
              <a:noAutofit/>
            </a:bodyPr>
            <a:lstStyle/>
            <a:p>
              <a:pPr marL="0" marR="0" lvl="0" indent="0" algn="l" rtl="0">
                <a:lnSpc>
                  <a:spcPct val="90000"/>
                </a:lnSpc>
                <a:spcBef>
                  <a:spcPts val="0"/>
                </a:spcBef>
                <a:spcAft>
                  <a:spcPts val="0"/>
                </a:spcAft>
                <a:buClr>
                  <a:srgbClr val="444444"/>
                </a:buClr>
                <a:buSzPts val="1700"/>
                <a:buFont typeface="Calibri"/>
                <a:buNone/>
              </a:pPr>
              <a:r>
                <a:rPr lang="en-US" sz="1700" b="0" i="0" u="none" strike="noStrike" cap="none">
                  <a:solidFill>
                    <a:srgbClr val="000000"/>
                  </a:solidFill>
                  <a:latin typeface="Calibri"/>
                  <a:ea typeface="Calibri"/>
                  <a:cs typeface="Calibri"/>
                  <a:sym typeface="Calibri"/>
                </a:rPr>
                <a:t>General Information</a:t>
              </a:r>
              <a:endParaRPr sz="1400" b="0" i="0" u="none" strike="noStrike" cap="none">
                <a:solidFill>
                  <a:srgbClr val="000000"/>
                </a:solidFill>
                <a:latin typeface="Arial"/>
                <a:ea typeface="Arial"/>
                <a:cs typeface="Arial"/>
                <a:sym typeface="Arial"/>
              </a:endParaRPr>
            </a:p>
          </p:txBody>
        </p:sp>
        <p:cxnSp>
          <p:nvCxnSpPr>
            <p:cNvPr id="207" name="Google Shape;207;p3"/>
            <p:cNvCxnSpPr/>
            <p:nvPr/>
          </p:nvCxnSpPr>
          <p:spPr>
            <a:xfrm>
              <a:off x="0" y="388611"/>
              <a:ext cx="8241000" cy="0"/>
            </a:xfrm>
            <a:prstGeom prst="straightConnector1">
              <a:avLst/>
            </a:prstGeom>
            <a:solidFill>
              <a:srgbClr val="D87333"/>
            </a:solidFill>
            <a:ln w="12700" cap="flat" cmpd="sng">
              <a:solidFill>
                <a:srgbClr val="D87333"/>
              </a:solidFill>
              <a:prstDash val="solid"/>
              <a:miter lim="8000"/>
              <a:headEnd type="none" w="sm" len="sm"/>
              <a:tailEnd type="none" w="sm" len="sm"/>
            </a:ln>
          </p:spPr>
        </p:cxnSp>
        <p:sp>
          <p:nvSpPr>
            <p:cNvPr id="208" name="Google Shape;208;p3"/>
            <p:cNvSpPr/>
            <p:nvPr/>
          </p:nvSpPr>
          <p:spPr>
            <a:xfrm>
              <a:off x="0" y="388611"/>
              <a:ext cx="8241000" cy="3864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9" name="Google Shape;209;p3"/>
            <p:cNvSpPr txBox="1"/>
            <p:nvPr/>
          </p:nvSpPr>
          <p:spPr>
            <a:xfrm>
              <a:off x="0" y="388611"/>
              <a:ext cx="8241000" cy="386400"/>
            </a:xfrm>
            <a:prstGeom prst="rect">
              <a:avLst/>
            </a:prstGeom>
            <a:noFill/>
            <a:ln>
              <a:noFill/>
            </a:ln>
          </p:spPr>
          <p:txBody>
            <a:bodyPr spcFirstLastPara="1" wrap="square" lIns="64750" tIns="64750" rIns="64750" bIns="64750" anchor="t" anchorCtr="0">
              <a:noAutofit/>
            </a:bodyPr>
            <a:lstStyle/>
            <a:p>
              <a:pPr marL="0" marR="0" lvl="0" indent="0" algn="l" rtl="0">
                <a:lnSpc>
                  <a:spcPct val="90000"/>
                </a:lnSpc>
                <a:spcBef>
                  <a:spcPts val="0"/>
                </a:spcBef>
                <a:spcAft>
                  <a:spcPts val="0"/>
                </a:spcAft>
                <a:buClr>
                  <a:srgbClr val="444444"/>
                </a:buClr>
                <a:buSzPts val="1700"/>
                <a:buFont typeface="Calibri"/>
                <a:buNone/>
              </a:pPr>
              <a:r>
                <a:rPr lang="en-US" sz="1700" b="0" i="0" u="none" strike="noStrike" cap="none">
                  <a:solidFill>
                    <a:srgbClr val="000000"/>
                  </a:solidFill>
                  <a:latin typeface="Calibri"/>
                  <a:ea typeface="Calibri"/>
                  <a:cs typeface="Calibri"/>
                  <a:sym typeface="Calibri"/>
                </a:rPr>
                <a:t>ACCESS</a:t>
              </a:r>
              <a:endParaRPr sz="1400" b="0" i="0" u="none" strike="noStrike" cap="none">
                <a:solidFill>
                  <a:srgbClr val="000000"/>
                </a:solidFill>
                <a:latin typeface="Arial"/>
                <a:ea typeface="Arial"/>
                <a:cs typeface="Arial"/>
                <a:sym typeface="Arial"/>
              </a:endParaRPr>
            </a:p>
          </p:txBody>
        </p:sp>
        <p:cxnSp>
          <p:nvCxnSpPr>
            <p:cNvPr id="210" name="Google Shape;210;p3"/>
            <p:cNvCxnSpPr/>
            <p:nvPr/>
          </p:nvCxnSpPr>
          <p:spPr>
            <a:xfrm>
              <a:off x="0" y="774956"/>
              <a:ext cx="8241000" cy="0"/>
            </a:xfrm>
            <a:prstGeom prst="straightConnector1">
              <a:avLst/>
            </a:prstGeom>
            <a:solidFill>
              <a:srgbClr val="DB783D"/>
            </a:solidFill>
            <a:ln w="12700" cap="flat" cmpd="sng">
              <a:solidFill>
                <a:srgbClr val="DB783D"/>
              </a:solidFill>
              <a:prstDash val="solid"/>
              <a:miter lim="8000"/>
              <a:headEnd type="none" w="sm" len="sm"/>
              <a:tailEnd type="none" w="sm" len="sm"/>
            </a:ln>
          </p:spPr>
        </p:cxnSp>
        <p:sp>
          <p:nvSpPr>
            <p:cNvPr id="211" name="Google Shape;211;p3"/>
            <p:cNvSpPr/>
            <p:nvPr/>
          </p:nvSpPr>
          <p:spPr>
            <a:xfrm>
              <a:off x="0" y="774956"/>
              <a:ext cx="8241000" cy="3864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2" name="Google Shape;212;p3"/>
            <p:cNvSpPr txBox="1"/>
            <p:nvPr/>
          </p:nvSpPr>
          <p:spPr>
            <a:xfrm>
              <a:off x="0" y="774956"/>
              <a:ext cx="8241000" cy="386400"/>
            </a:xfrm>
            <a:prstGeom prst="rect">
              <a:avLst/>
            </a:prstGeom>
            <a:noFill/>
            <a:ln>
              <a:noFill/>
            </a:ln>
          </p:spPr>
          <p:txBody>
            <a:bodyPr spcFirstLastPara="1" wrap="square" lIns="64750" tIns="64750" rIns="64750" bIns="64750" anchor="t" anchorCtr="0">
              <a:noAutofit/>
            </a:bodyPr>
            <a:lstStyle/>
            <a:p>
              <a:pPr marL="0" marR="0" lvl="0" indent="0" algn="l" rtl="0">
                <a:lnSpc>
                  <a:spcPct val="90000"/>
                </a:lnSpc>
                <a:spcBef>
                  <a:spcPts val="0"/>
                </a:spcBef>
                <a:spcAft>
                  <a:spcPts val="0"/>
                </a:spcAft>
                <a:buClr>
                  <a:srgbClr val="444444"/>
                </a:buClr>
                <a:buSzPts val="1700"/>
                <a:buFont typeface="Calibri"/>
                <a:buNone/>
              </a:pPr>
              <a:r>
                <a:rPr lang="en-US" sz="1700" b="0" i="0" u="none" strike="noStrike" cap="none">
                  <a:solidFill>
                    <a:srgbClr val="000000"/>
                  </a:solidFill>
                  <a:latin typeface="Calibri"/>
                  <a:ea typeface="Calibri"/>
                  <a:cs typeface="Calibri"/>
                  <a:sym typeface="Calibri"/>
                </a:rPr>
                <a:t>CMAS</a:t>
              </a:r>
              <a:endParaRPr sz="1400" b="0" i="0" u="none" strike="noStrike" cap="none">
                <a:solidFill>
                  <a:srgbClr val="000000"/>
                </a:solidFill>
                <a:latin typeface="Arial"/>
                <a:ea typeface="Arial"/>
                <a:cs typeface="Arial"/>
                <a:sym typeface="Arial"/>
              </a:endParaRPr>
            </a:p>
          </p:txBody>
        </p:sp>
        <p:cxnSp>
          <p:nvCxnSpPr>
            <p:cNvPr id="213" name="Google Shape;213;p3"/>
            <p:cNvCxnSpPr/>
            <p:nvPr/>
          </p:nvCxnSpPr>
          <p:spPr>
            <a:xfrm>
              <a:off x="0" y="1161301"/>
              <a:ext cx="8241000" cy="0"/>
            </a:xfrm>
            <a:prstGeom prst="straightConnector1">
              <a:avLst/>
            </a:prstGeom>
            <a:solidFill>
              <a:srgbClr val="DE7E47"/>
            </a:solidFill>
            <a:ln w="12700" cap="flat" cmpd="sng">
              <a:solidFill>
                <a:srgbClr val="DE7E47"/>
              </a:solidFill>
              <a:prstDash val="solid"/>
              <a:miter lim="8000"/>
              <a:headEnd type="none" w="sm" len="sm"/>
              <a:tailEnd type="none" w="sm" len="sm"/>
            </a:ln>
          </p:spPr>
        </p:cxnSp>
        <p:sp>
          <p:nvSpPr>
            <p:cNvPr id="214" name="Google Shape;214;p3"/>
            <p:cNvSpPr/>
            <p:nvPr/>
          </p:nvSpPr>
          <p:spPr>
            <a:xfrm>
              <a:off x="0" y="1161301"/>
              <a:ext cx="8241000" cy="3864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5" name="Google Shape;215;p3"/>
            <p:cNvSpPr txBox="1"/>
            <p:nvPr/>
          </p:nvSpPr>
          <p:spPr>
            <a:xfrm>
              <a:off x="0" y="1161301"/>
              <a:ext cx="8241000" cy="386400"/>
            </a:xfrm>
            <a:prstGeom prst="rect">
              <a:avLst/>
            </a:prstGeom>
            <a:noFill/>
            <a:ln>
              <a:noFill/>
            </a:ln>
          </p:spPr>
          <p:txBody>
            <a:bodyPr spcFirstLastPara="1" wrap="square" lIns="64750" tIns="64750" rIns="64750" bIns="64750" anchor="t" anchorCtr="0">
              <a:noAutofit/>
            </a:bodyPr>
            <a:lstStyle/>
            <a:p>
              <a:pPr marL="0" marR="0" lvl="0" indent="0" algn="l" rtl="0">
                <a:lnSpc>
                  <a:spcPct val="90000"/>
                </a:lnSpc>
                <a:spcBef>
                  <a:spcPts val="0"/>
                </a:spcBef>
                <a:spcAft>
                  <a:spcPts val="0"/>
                </a:spcAft>
                <a:buClr>
                  <a:srgbClr val="444444"/>
                </a:buClr>
                <a:buSzPts val="1700"/>
                <a:buFont typeface="Calibri"/>
                <a:buNone/>
              </a:pPr>
              <a:r>
                <a:rPr lang="en-US" sz="1700" b="0" i="0" u="none" strike="noStrike" cap="none">
                  <a:solidFill>
                    <a:srgbClr val="000000"/>
                  </a:solidFill>
                  <a:latin typeface="Calibri"/>
                  <a:ea typeface="Calibri"/>
                  <a:cs typeface="Calibri"/>
                  <a:sym typeface="Calibri"/>
                </a:rPr>
                <a:t>CoAlt</a:t>
              </a:r>
              <a:endParaRPr sz="1400" b="0" i="0" u="none" strike="noStrike" cap="none">
                <a:solidFill>
                  <a:srgbClr val="000000"/>
                </a:solidFill>
                <a:latin typeface="Arial"/>
                <a:ea typeface="Arial"/>
                <a:cs typeface="Arial"/>
                <a:sym typeface="Arial"/>
              </a:endParaRPr>
            </a:p>
          </p:txBody>
        </p:sp>
        <p:cxnSp>
          <p:nvCxnSpPr>
            <p:cNvPr id="216" name="Google Shape;216;p3"/>
            <p:cNvCxnSpPr/>
            <p:nvPr/>
          </p:nvCxnSpPr>
          <p:spPr>
            <a:xfrm>
              <a:off x="0" y="1547646"/>
              <a:ext cx="8241000" cy="0"/>
            </a:xfrm>
            <a:prstGeom prst="straightConnector1">
              <a:avLst/>
            </a:prstGeom>
            <a:solidFill>
              <a:srgbClr val="E18350"/>
            </a:solidFill>
            <a:ln w="12700" cap="flat" cmpd="sng">
              <a:solidFill>
                <a:srgbClr val="E18350"/>
              </a:solidFill>
              <a:prstDash val="solid"/>
              <a:miter lim="8000"/>
              <a:headEnd type="none" w="sm" len="sm"/>
              <a:tailEnd type="none" w="sm" len="sm"/>
            </a:ln>
          </p:spPr>
        </p:cxnSp>
        <p:sp>
          <p:nvSpPr>
            <p:cNvPr id="217" name="Google Shape;217;p3"/>
            <p:cNvSpPr/>
            <p:nvPr/>
          </p:nvSpPr>
          <p:spPr>
            <a:xfrm>
              <a:off x="0" y="1547646"/>
              <a:ext cx="8241000" cy="3864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8" name="Google Shape;218;p3"/>
            <p:cNvSpPr txBox="1"/>
            <p:nvPr/>
          </p:nvSpPr>
          <p:spPr>
            <a:xfrm>
              <a:off x="0" y="1547646"/>
              <a:ext cx="8241000" cy="386400"/>
            </a:xfrm>
            <a:prstGeom prst="rect">
              <a:avLst/>
            </a:prstGeom>
            <a:noFill/>
            <a:ln>
              <a:noFill/>
            </a:ln>
          </p:spPr>
          <p:txBody>
            <a:bodyPr spcFirstLastPara="1" wrap="square" lIns="64750" tIns="64750" rIns="64750" bIns="64750" anchor="t" anchorCtr="0">
              <a:noAutofit/>
            </a:bodyPr>
            <a:lstStyle/>
            <a:p>
              <a:pPr marL="0" marR="0" lvl="0" indent="0" algn="l" rtl="0">
                <a:lnSpc>
                  <a:spcPct val="90000"/>
                </a:lnSpc>
                <a:spcBef>
                  <a:spcPts val="0"/>
                </a:spcBef>
                <a:spcAft>
                  <a:spcPts val="0"/>
                </a:spcAft>
                <a:buClr>
                  <a:srgbClr val="444444"/>
                </a:buClr>
                <a:buSzPts val="1700"/>
                <a:buFont typeface="Calibri"/>
                <a:buNone/>
              </a:pPr>
              <a:r>
                <a:rPr lang="en-US" sz="1700" b="0" i="0" u="none" strike="noStrike" cap="none">
                  <a:solidFill>
                    <a:srgbClr val="000000"/>
                  </a:solidFill>
                  <a:latin typeface="Calibri"/>
                  <a:ea typeface="Calibri"/>
                  <a:cs typeface="Calibri"/>
                  <a:sym typeface="Calibri"/>
                </a:rPr>
                <a:t>Colorado PSAT and SAT</a:t>
              </a:r>
              <a:endParaRPr sz="1400" b="0" i="0" u="none" strike="noStrike" cap="none">
                <a:solidFill>
                  <a:srgbClr val="000000"/>
                </a:solidFill>
                <a:latin typeface="Arial"/>
                <a:ea typeface="Arial"/>
                <a:cs typeface="Arial"/>
                <a:sym typeface="Arial"/>
              </a:endParaRPr>
            </a:p>
          </p:txBody>
        </p:sp>
        <p:cxnSp>
          <p:nvCxnSpPr>
            <p:cNvPr id="219" name="Google Shape;219;p3"/>
            <p:cNvCxnSpPr/>
            <p:nvPr/>
          </p:nvCxnSpPr>
          <p:spPr>
            <a:xfrm>
              <a:off x="0" y="1933991"/>
              <a:ext cx="8241000" cy="0"/>
            </a:xfrm>
            <a:prstGeom prst="straightConnector1">
              <a:avLst/>
            </a:prstGeom>
            <a:solidFill>
              <a:srgbClr val="E3895A"/>
            </a:solidFill>
            <a:ln w="12700" cap="flat" cmpd="sng">
              <a:solidFill>
                <a:srgbClr val="E3895A"/>
              </a:solidFill>
              <a:prstDash val="solid"/>
              <a:miter lim="8000"/>
              <a:headEnd type="none" w="sm" len="sm"/>
              <a:tailEnd type="none" w="sm" len="sm"/>
            </a:ln>
          </p:spPr>
        </p:cxnSp>
        <p:sp>
          <p:nvSpPr>
            <p:cNvPr id="220" name="Google Shape;220;p3"/>
            <p:cNvSpPr/>
            <p:nvPr/>
          </p:nvSpPr>
          <p:spPr>
            <a:xfrm>
              <a:off x="0" y="1933991"/>
              <a:ext cx="8241000" cy="3864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1" name="Google Shape;221;p3"/>
            <p:cNvSpPr txBox="1"/>
            <p:nvPr/>
          </p:nvSpPr>
          <p:spPr>
            <a:xfrm>
              <a:off x="0" y="2320251"/>
              <a:ext cx="8241000" cy="386400"/>
            </a:xfrm>
            <a:prstGeom prst="rect">
              <a:avLst/>
            </a:prstGeom>
            <a:noFill/>
            <a:ln>
              <a:noFill/>
            </a:ln>
          </p:spPr>
          <p:txBody>
            <a:bodyPr spcFirstLastPara="1" wrap="square" lIns="64750" tIns="64750" rIns="64750" bIns="64750" anchor="t" anchorCtr="0">
              <a:noAutofit/>
            </a:bodyPr>
            <a:lstStyle/>
            <a:p>
              <a:pPr marL="0" marR="0" lvl="0" indent="0" algn="l" rtl="0">
                <a:lnSpc>
                  <a:spcPct val="90000"/>
                </a:lnSpc>
                <a:spcBef>
                  <a:spcPts val="0"/>
                </a:spcBef>
                <a:spcAft>
                  <a:spcPts val="0"/>
                </a:spcAft>
                <a:buClr>
                  <a:srgbClr val="444444"/>
                </a:buClr>
                <a:buSzPts val="1700"/>
                <a:buFont typeface="Calibri"/>
                <a:buNone/>
              </a:pPr>
              <a:r>
                <a:rPr lang="en-US" sz="1700">
                  <a:latin typeface="Calibri"/>
                  <a:ea typeface="Calibri"/>
                  <a:cs typeface="Calibri"/>
                  <a:sym typeface="Calibri"/>
                </a:rPr>
                <a:t>Data and Reporting</a:t>
              </a:r>
              <a:endParaRPr sz="1700" i="0" u="none" strike="noStrike" cap="none">
                <a:solidFill>
                  <a:srgbClr val="000000"/>
                </a:solidFill>
                <a:latin typeface="Calibri"/>
                <a:ea typeface="Calibri"/>
                <a:cs typeface="Calibri"/>
                <a:sym typeface="Calibri"/>
              </a:endParaRPr>
            </a:p>
          </p:txBody>
        </p:sp>
        <p:cxnSp>
          <p:nvCxnSpPr>
            <p:cNvPr id="222" name="Google Shape;222;p3"/>
            <p:cNvCxnSpPr/>
            <p:nvPr/>
          </p:nvCxnSpPr>
          <p:spPr>
            <a:xfrm>
              <a:off x="0" y="2320337"/>
              <a:ext cx="8241000" cy="0"/>
            </a:xfrm>
            <a:prstGeom prst="straightConnector1">
              <a:avLst/>
            </a:prstGeom>
            <a:solidFill>
              <a:srgbClr val="E78F64"/>
            </a:solidFill>
            <a:ln w="12700" cap="flat" cmpd="sng">
              <a:solidFill>
                <a:srgbClr val="E78F64"/>
              </a:solidFill>
              <a:prstDash val="solid"/>
              <a:miter lim="8000"/>
              <a:headEnd type="none" w="sm" len="sm"/>
              <a:tailEnd type="none" w="sm" len="sm"/>
            </a:ln>
          </p:spPr>
        </p:cxnSp>
        <p:sp>
          <p:nvSpPr>
            <p:cNvPr id="223" name="Google Shape;223;p3"/>
            <p:cNvSpPr/>
            <p:nvPr/>
          </p:nvSpPr>
          <p:spPr>
            <a:xfrm>
              <a:off x="0" y="2320337"/>
              <a:ext cx="8241000" cy="3864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4" name="Google Shape;224;p3"/>
            <p:cNvSpPr txBox="1"/>
            <p:nvPr/>
          </p:nvSpPr>
          <p:spPr>
            <a:xfrm>
              <a:off x="0" y="2706597"/>
              <a:ext cx="8241000" cy="386400"/>
            </a:xfrm>
            <a:prstGeom prst="rect">
              <a:avLst/>
            </a:prstGeom>
            <a:noFill/>
            <a:ln>
              <a:noFill/>
            </a:ln>
          </p:spPr>
          <p:txBody>
            <a:bodyPr spcFirstLastPara="1" wrap="square" lIns="64750" tIns="64750" rIns="64750" bIns="64750" anchor="t" anchorCtr="0">
              <a:noAutofit/>
            </a:bodyPr>
            <a:lstStyle/>
            <a:p>
              <a:pPr marL="0" lvl="0" indent="0" algn="l" rtl="0">
                <a:lnSpc>
                  <a:spcPct val="90000"/>
                </a:lnSpc>
                <a:spcBef>
                  <a:spcPts val="0"/>
                </a:spcBef>
                <a:spcAft>
                  <a:spcPts val="0"/>
                </a:spcAft>
                <a:buClr>
                  <a:srgbClr val="444444"/>
                </a:buClr>
                <a:buSzPts val="1700"/>
                <a:buFont typeface="Calibri"/>
                <a:buNone/>
              </a:pPr>
              <a:r>
                <a:rPr lang="en-US" sz="1700">
                  <a:latin typeface="Calibri"/>
                  <a:ea typeface="Calibri"/>
                  <a:cs typeface="Calibri"/>
                  <a:sym typeface="Calibri"/>
                </a:rPr>
                <a:t>National and International Assessments</a:t>
              </a:r>
              <a:endParaRPr/>
            </a:p>
            <a:p>
              <a:pPr marL="0" marR="0" lvl="0" indent="0" algn="l" rtl="0">
                <a:lnSpc>
                  <a:spcPct val="90000"/>
                </a:lnSpc>
                <a:spcBef>
                  <a:spcPts val="0"/>
                </a:spcBef>
                <a:spcAft>
                  <a:spcPts val="0"/>
                </a:spcAft>
                <a:buClr>
                  <a:srgbClr val="444444"/>
                </a:buClr>
                <a:buSzPts val="1700"/>
                <a:buFont typeface="Calibri"/>
                <a:buNone/>
              </a:pPr>
              <a:endParaRPr sz="1700">
                <a:latin typeface="Calibri"/>
                <a:ea typeface="Calibri"/>
                <a:cs typeface="Calibri"/>
                <a:sym typeface="Calibri"/>
              </a:endParaRPr>
            </a:p>
          </p:txBody>
        </p:sp>
        <p:cxnSp>
          <p:nvCxnSpPr>
            <p:cNvPr id="225" name="Google Shape;225;p3"/>
            <p:cNvCxnSpPr/>
            <p:nvPr/>
          </p:nvCxnSpPr>
          <p:spPr>
            <a:xfrm>
              <a:off x="0" y="2706682"/>
              <a:ext cx="8241000" cy="0"/>
            </a:xfrm>
            <a:prstGeom prst="straightConnector1">
              <a:avLst/>
            </a:prstGeom>
            <a:solidFill>
              <a:srgbClr val="E9956E"/>
            </a:solidFill>
            <a:ln w="12700" cap="flat" cmpd="sng">
              <a:solidFill>
                <a:srgbClr val="E9956E"/>
              </a:solidFill>
              <a:prstDash val="solid"/>
              <a:miter lim="8000"/>
              <a:headEnd type="none" w="sm" len="sm"/>
              <a:tailEnd type="none" w="sm" len="sm"/>
            </a:ln>
          </p:spPr>
        </p:cxnSp>
        <p:sp>
          <p:nvSpPr>
            <p:cNvPr id="226" name="Google Shape;226;p3"/>
            <p:cNvSpPr/>
            <p:nvPr/>
          </p:nvSpPr>
          <p:spPr>
            <a:xfrm>
              <a:off x="0" y="2706682"/>
              <a:ext cx="8241000" cy="3864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7" name="Google Shape;227;p3"/>
            <p:cNvSpPr txBox="1"/>
            <p:nvPr/>
          </p:nvSpPr>
          <p:spPr>
            <a:xfrm>
              <a:off x="0" y="3092942"/>
              <a:ext cx="8241000" cy="386400"/>
            </a:xfrm>
            <a:prstGeom prst="rect">
              <a:avLst/>
            </a:prstGeom>
            <a:noFill/>
            <a:ln>
              <a:noFill/>
            </a:ln>
          </p:spPr>
          <p:txBody>
            <a:bodyPr spcFirstLastPara="1" wrap="square" lIns="64750" tIns="64750" rIns="64750" bIns="64750" anchor="t" anchorCtr="0">
              <a:noAutofit/>
            </a:bodyPr>
            <a:lstStyle/>
            <a:p>
              <a:pPr marL="0" marR="0" lvl="0" indent="0" algn="l" rtl="0">
                <a:lnSpc>
                  <a:spcPct val="90000"/>
                </a:lnSpc>
                <a:spcBef>
                  <a:spcPts val="0"/>
                </a:spcBef>
                <a:spcAft>
                  <a:spcPts val="0"/>
                </a:spcAft>
                <a:buClr>
                  <a:srgbClr val="444444"/>
                </a:buClr>
                <a:buSzPts val="1700"/>
                <a:buFont typeface="Calibri"/>
                <a:buNone/>
              </a:pPr>
              <a:r>
                <a:rPr lang="en-US" sz="1700">
                  <a:latin typeface="Calibri"/>
                  <a:ea typeface="Calibri"/>
                  <a:cs typeface="Calibri"/>
                  <a:sym typeface="Calibri"/>
                </a:rPr>
                <a:t>Assessment Technology</a:t>
              </a:r>
              <a:endParaRPr sz="1400" b="0" i="0" u="none" strike="noStrike" cap="none">
                <a:solidFill>
                  <a:srgbClr val="000000"/>
                </a:solidFill>
                <a:latin typeface="Arial"/>
                <a:ea typeface="Arial"/>
                <a:cs typeface="Arial"/>
                <a:sym typeface="Arial"/>
              </a:endParaRPr>
            </a:p>
          </p:txBody>
        </p:sp>
        <p:cxnSp>
          <p:nvCxnSpPr>
            <p:cNvPr id="228" name="Google Shape;228;p3"/>
            <p:cNvCxnSpPr/>
            <p:nvPr/>
          </p:nvCxnSpPr>
          <p:spPr>
            <a:xfrm>
              <a:off x="0" y="3093027"/>
              <a:ext cx="8241000" cy="0"/>
            </a:xfrm>
            <a:prstGeom prst="straightConnector1">
              <a:avLst/>
            </a:prstGeom>
            <a:solidFill>
              <a:srgbClr val="EB9B78"/>
            </a:solidFill>
            <a:ln w="12700" cap="flat" cmpd="sng">
              <a:solidFill>
                <a:srgbClr val="EB9B78"/>
              </a:solidFill>
              <a:prstDash val="solid"/>
              <a:miter lim="8000"/>
              <a:headEnd type="none" w="sm" len="sm"/>
              <a:tailEnd type="none" w="sm" len="sm"/>
            </a:ln>
          </p:spPr>
        </p:cxnSp>
        <p:sp>
          <p:nvSpPr>
            <p:cNvPr id="229" name="Google Shape;229;p3"/>
            <p:cNvSpPr/>
            <p:nvPr/>
          </p:nvSpPr>
          <p:spPr>
            <a:xfrm>
              <a:off x="0" y="3093027"/>
              <a:ext cx="8241000" cy="3864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0" name="Google Shape;230;p3"/>
            <p:cNvSpPr txBox="1"/>
            <p:nvPr/>
          </p:nvSpPr>
          <p:spPr>
            <a:xfrm>
              <a:off x="0" y="3479287"/>
              <a:ext cx="8241000" cy="386400"/>
            </a:xfrm>
            <a:prstGeom prst="rect">
              <a:avLst/>
            </a:prstGeom>
            <a:noFill/>
            <a:ln>
              <a:noFill/>
            </a:ln>
          </p:spPr>
          <p:txBody>
            <a:bodyPr spcFirstLastPara="1" wrap="square" lIns="64750" tIns="64750" rIns="64750" bIns="64750" anchor="t" anchorCtr="0">
              <a:noAutofit/>
            </a:bodyPr>
            <a:lstStyle/>
            <a:p>
              <a:pPr marL="0" lvl="0" indent="0" algn="l" rtl="0">
                <a:lnSpc>
                  <a:spcPct val="90000"/>
                </a:lnSpc>
                <a:spcBef>
                  <a:spcPts val="0"/>
                </a:spcBef>
                <a:spcAft>
                  <a:spcPts val="0"/>
                </a:spcAft>
                <a:buClr>
                  <a:srgbClr val="444444"/>
                </a:buClr>
                <a:buSzPts val="1700"/>
                <a:buFont typeface="Calibri"/>
                <a:buNone/>
              </a:pPr>
              <a:r>
                <a:rPr lang="en-US" sz="1700">
                  <a:latin typeface="Calibri"/>
                  <a:ea typeface="Calibri"/>
                  <a:cs typeface="Calibri"/>
                  <a:sym typeface="Calibri"/>
                </a:rPr>
                <a:t>Final Thoughts and Reminders</a:t>
              </a:r>
              <a:endParaRPr/>
            </a:p>
            <a:p>
              <a:pPr marL="0" marR="0" lvl="0" indent="0" algn="l" rtl="0">
                <a:lnSpc>
                  <a:spcPct val="90000"/>
                </a:lnSpc>
                <a:spcBef>
                  <a:spcPts val="0"/>
                </a:spcBef>
                <a:spcAft>
                  <a:spcPts val="0"/>
                </a:spcAft>
                <a:buClr>
                  <a:srgbClr val="444444"/>
                </a:buClr>
                <a:buSzPts val="1700"/>
                <a:buFont typeface="Calibri"/>
                <a:buNone/>
              </a:pPr>
              <a:endParaRPr/>
            </a:p>
          </p:txBody>
        </p:sp>
        <p:cxnSp>
          <p:nvCxnSpPr>
            <p:cNvPr id="231" name="Google Shape;231;p3"/>
            <p:cNvCxnSpPr/>
            <p:nvPr/>
          </p:nvCxnSpPr>
          <p:spPr>
            <a:xfrm>
              <a:off x="0" y="3479372"/>
              <a:ext cx="8241000" cy="0"/>
            </a:xfrm>
            <a:prstGeom prst="straightConnector1">
              <a:avLst/>
            </a:prstGeom>
            <a:solidFill>
              <a:srgbClr val="EDA283"/>
            </a:solidFill>
            <a:ln w="12700" cap="flat" cmpd="sng">
              <a:solidFill>
                <a:srgbClr val="EDA283"/>
              </a:solidFill>
              <a:prstDash val="solid"/>
              <a:miter lim="8000"/>
              <a:headEnd type="none" w="sm" len="sm"/>
              <a:tailEnd type="none" w="sm" len="sm"/>
            </a:ln>
          </p:spPr>
        </p:cxnSp>
        <p:sp>
          <p:nvSpPr>
            <p:cNvPr id="232" name="Google Shape;232;p3"/>
            <p:cNvSpPr/>
            <p:nvPr/>
          </p:nvSpPr>
          <p:spPr>
            <a:xfrm>
              <a:off x="0" y="3479372"/>
              <a:ext cx="8241000" cy="3864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3" name="Google Shape;233;p3"/>
            <p:cNvSpPr txBox="1"/>
            <p:nvPr/>
          </p:nvSpPr>
          <p:spPr>
            <a:xfrm>
              <a:off x="0" y="3479372"/>
              <a:ext cx="8241000" cy="386400"/>
            </a:xfrm>
            <a:prstGeom prst="rect">
              <a:avLst/>
            </a:prstGeom>
            <a:noFill/>
            <a:ln>
              <a:noFill/>
            </a:ln>
          </p:spPr>
          <p:txBody>
            <a:bodyPr spcFirstLastPara="1" wrap="square" lIns="64750" tIns="64750" rIns="64750" bIns="64750" anchor="t" anchorCtr="0">
              <a:noAutofit/>
            </a:bodyPr>
            <a:lstStyle/>
            <a:p>
              <a:pPr marL="0" marR="0" lvl="0" indent="0" algn="l" rtl="0">
                <a:lnSpc>
                  <a:spcPct val="90000"/>
                </a:lnSpc>
                <a:spcBef>
                  <a:spcPts val="0"/>
                </a:spcBef>
                <a:spcAft>
                  <a:spcPts val="0"/>
                </a:spcAft>
                <a:buClr>
                  <a:srgbClr val="444444"/>
                </a:buClr>
                <a:buSzPts val="1700"/>
                <a:buFont typeface="Calibri"/>
                <a:buNone/>
              </a:pPr>
              <a:endParaRPr sz="1400" b="0" i="0" u="none" strike="noStrike" cap="none">
                <a:solidFill>
                  <a:srgbClr val="000000"/>
                </a:solidFill>
                <a:latin typeface="Arial"/>
                <a:ea typeface="Arial"/>
                <a:cs typeface="Arial"/>
                <a:sym typeface="Arial"/>
              </a:endParaRPr>
            </a:p>
          </p:txBody>
        </p:sp>
      </p:grpSp>
      <p:sp>
        <p:nvSpPr>
          <p:cNvPr id="234" name="Google Shape;234;p3"/>
          <p:cNvSpPr/>
          <p:nvPr/>
        </p:nvSpPr>
        <p:spPr>
          <a:xfrm>
            <a:off x="274320" y="2350465"/>
            <a:ext cx="8241000" cy="283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700">
                <a:latin typeface="Calibri"/>
                <a:ea typeface="Calibri"/>
                <a:cs typeface="Calibri"/>
                <a:sym typeface="Calibri"/>
              </a:rPr>
              <a:t>Assessment Accessibility and Accommodations</a:t>
            </a:r>
            <a:endParaRPr sz="1700" i="0" u="none" strike="noStrike" cap="none">
              <a:solidFill>
                <a:srgbClr val="000000"/>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g37aca7b9956_0_4"/>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CDE Assessment Contacts</a:t>
            </a:r>
            <a:endParaRPr/>
          </a:p>
        </p:txBody>
      </p:sp>
      <p:graphicFrame>
        <p:nvGraphicFramePr>
          <p:cNvPr id="240" name="Google Shape;240;g37aca7b9956_0_4"/>
          <p:cNvGraphicFramePr/>
          <p:nvPr>
            <p:extLst>
              <p:ext uri="{D42A27DB-BD31-4B8C-83A1-F6EECF244321}">
                <p14:modId xmlns:p14="http://schemas.microsoft.com/office/powerpoint/2010/main" val="924026472"/>
              </p:ext>
            </p:extLst>
          </p:nvPr>
        </p:nvGraphicFramePr>
        <p:xfrm>
          <a:off x="122188" y="915181"/>
          <a:ext cx="8899600" cy="3585300"/>
        </p:xfrm>
        <a:graphic>
          <a:graphicData uri="http://schemas.openxmlformats.org/drawingml/2006/table">
            <a:tbl>
              <a:tblPr firstRow="1" bandRow="1">
                <a:noFill/>
                <a:tableStyleId>{4CF72A62-0F7B-4D44-B33B-B75EE1B8D877}</a:tableStyleId>
              </a:tblPr>
              <a:tblGrid>
                <a:gridCol w="4333950">
                  <a:extLst>
                    <a:ext uri="{9D8B030D-6E8A-4147-A177-3AD203B41FA5}">
                      <a16:colId xmlns:a16="http://schemas.microsoft.com/office/drawing/2014/main" val="20000"/>
                    </a:ext>
                  </a:extLst>
                </a:gridCol>
                <a:gridCol w="2052950">
                  <a:extLst>
                    <a:ext uri="{9D8B030D-6E8A-4147-A177-3AD203B41FA5}">
                      <a16:colId xmlns:a16="http://schemas.microsoft.com/office/drawing/2014/main" val="20001"/>
                    </a:ext>
                  </a:extLst>
                </a:gridCol>
                <a:gridCol w="2512700">
                  <a:extLst>
                    <a:ext uri="{9D8B030D-6E8A-4147-A177-3AD203B41FA5}">
                      <a16:colId xmlns:a16="http://schemas.microsoft.com/office/drawing/2014/main" val="20002"/>
                    </a:ext>
                  </a:extLst>
                </a:gridCol>
              </a:tblGrid>
              <a:tr h="368550">
                <a:tc>
                  <a:txBody>
                    <a:bodyPr/>
                    <a:lstStyle/>
                    <a:p>
                      <a:pPr marL="0" marR="0" lvl="0" indent="0" algn="ctr" rtl="0">
                        <a:lnSpc>
                          <a:spcPct val="100000"/>
                        </a:lnSpc>
                        <a:spcBef>
                          <a:spcPts val="0"/>
                        </a:spcBef>
                        <a:spcAft>
                          <a:spcPts val="0"/>
                        </a:spcAft>
                        <a:buClr>
                          <a:srgbClr val="000000"/>
                        </a:buClr>
                        <a:buSzPts val="1700"/>
                        <a:buFont typeface="Arial"/>
                        <a:buNone/>
                      </a:pPr>
                      <a:r>
                        <a:rPr lang="en-US" sz="1700" u="none" strike="noStrike" cap="none" dirty="0"/>
                        <a:t>Questions </a:t>
                      </a:r>
                      <a:endParaRPr sz="1700" u="none" strike="noStrike" cap="none" dirty="0"/>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38100" cap="flat" cmpd="sng">
                      <a:solidFill>
                        <a:schemeClr val="lt1">
                          <a:alpha val="0"/>
                        </a:schemeClr>
                      </a:solidFill>
                      <a:prstDash val="solid"/>
                      <a:round/>
                      <a:headEnd type="none" w="sm" len="sm"/>
                      <a:tailEnd type="none" w="sm" len="sm"/>
                    </a:lnB>
                    <a:solidFill>
                      <a:srgbClr val="E26510"/>
                    </a:solidFill>
                  </a:tcPr>
                </a:tc>
                <a:tc>
                  <a:txBody>
                    <a:bodyPr/>
                    <a:lstStyle/>
                    <a:p>
                      <a:pPr marL="0" marR="0" lvl="0" indent="0" algn="ctr" rtl="0">
                        <a:lnSpc>
                          <a:spcPct val="100000"/>
                        </a:lnSpc>
                        <a:spcBef>
                          <a:spcPts val="0"/>
                        </a:spcBef>
                        <a:spcAft>
                          <a:spcPts val="0"/>
                        </a:spcAft>
                        <a:buClr>
                          <a:srgbClr val="000000"/>
                        </a:buClr>
                        <a:buSzPts val="1700"/>
                        <a:buFont typeface="Arial"/>
                        <a:buNone/>
                      </a:pPr>
                      <a:r>
                        <a:rPr lang="en-US" sz="1700" u="none" strike="noStrike" cap="none" dirty="0"/>
                        <a:t>Contact</a:t>
                      </a:r>
                      <a:endParaRPr sz="1300" u="none" strike="noStrike" cap="none" dirty="0"/>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38100" cap="flat" cmpd="sng">
                      <a:solidFill>
                        <a:schemeClr val="lt1">
                          <a:alpha val="0"/>
                        </a:schemeClr>
                      </a:solidFill>
                      <a:prstDash val="solid"/>
                      <a:round/>
                      <a:headEnd type="none" w="sm" len="sm"/>
                      <a:tailEnd type="none" w="sm" len="sm"/>
                    </a:lnB>
                    <a:solidFill>
                      <a:srgbClr val="E26510"/>
                    </a:solidFill>
                  </a:tcPr>
                </a:tc>
                <a:tc>
                  <a:txBody>
                    <a:bodyPr/>
                    <a:lstStyle/>
                    <a:p>
                      <a:pPr marL="0" marR="0" lvl="0" indent="0" algn="ctr" rtl="0">
                        <a:lnSpc>
                          <a:spcPct val="100000"/>
                        </a:lnSpc>
                        <a:spcBef>
                          <a:spcPts val="0"/>
                        </a:spcBef>
                        <a:spcAft>
                          <a:spcPts val="0"/>
                        </a:spcAft>
                        <a:buClr>
                          <a:srgbClr val="000000"/>
                        </a:buClr>
                        <a:buSzPts val="1700"/>
                        <a:buFont typeface="Arial"/>
                        <a:buNone/>
                      </a:pPr>
                      <a:r>
                        <a:rPr lang="en-US" sz="1700" u="none" strike="noStrike" cap="none" dirty="0"/>
                        <a:t>Email</a:t>
                      </a:r>
                      <a:endParaRPr sz="1300" u="none" strike="noStrike" cap="none" dirty="0"/>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38100" cap="flat" cmpd="sng">
                      <a:solidFill>
                        <a:schemeClr val="lt1">
                          <a:alpha val="0"/>
                        </a:schemeClr>
                      </a:solidFill>
                      <a:prstDash val="solid"/>
                      <a:round/>
                      <a:headEnd type="none" w="sm" len="sm"/>
                      <a:tailEnd type="none" w="sm" len="sm"/>
                    </a:lnB>
                    <a:solidFill>
                      <a:srgbClr val="E26510"/>
                    </a:solidFill>
                  </a:tcPr>
                </a:tc>
                <a:extLst>
                  <a:ext uri="{0D108BD9-81ED-4DB2-BD59-A6C34878D82A}">
                    <a16:rowId xmlns:a16="http://schemas.microsoft.com/office/drawing/2014/main" val="10000"/>
                  </a:ext>
                </a:extLst>
              </a:tr>
              <a:tr h="326950">
                <a:tc>
                  <a:txBody>
                    <a:bodyPr/>
                    <a:lstStyle/>
                    <a:p>
                      <a:pPr marL="0" marR="0" lvl="0" indent="0" algn="l" rtl="0">
                        <a:lnSpc>
                          <a:spcPct val="100000"/>
                        </a:lnSpc>
                        <a:spcBef>
                          <a:spcPts val="0"/>
                        </a:spcBef>
                        <a:spcAft>
                          <a:spcPts val="0"/>
                        </a:spcAft>
                        <a:buClr>
                          <a:schemeClr val="dk1"/>
                        </a:buClr>
                        <a:buSzPts val="1400"/>
                        <a:buFont typeface="Calibri"/>
                        <a:buNone/>
                      </a:pPr>
                      <a:r>
                        <a:rPr lang="en-US" sz="1400" u="none" strike="noStrike" cap="none">
                          <a:solidFill>
                            <a:srgbClr val="000000"/>
                          </a:solidFill>
                        </a:rPr>
                        <a:t>CMAS</a:t>
                      </a:r>
                      <a:endParaRPr sz="1400" u="none" strike="noStrike" cap="none" baseline="30000">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381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a:solidFill>
                            <a:srgbClr val="000000"/>
                          </a:solidFill>
                        </a:rPr>
                        <a:t>Emily Hunter</a:t>
                      </a:r>
                      <a:endParaRPr sz="1400" u="none" strike="noStrike" cap="none">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381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400"/>
                        <a:buFont typeface="Calibri"/>
                        <a:buNone/>
                      </a:pPr>
                      <a:r>
                        <a:rPr lang="en-US" sz="1300" u="sng" dirty="0">
                          <a:solidFill>
                            <a:srgbClr val="000000"/>
                          </a:solidFill>
                          <a:hlinkClick r:id="rId3">
                            <a:extLst>
                              <a:ext uri="{A12FA001-AC4F-418D-AE19-62706E023703}">
                                <ahyp:hlinkClr xmlns:ahyp="http://schemas.microsoft.com/office/drawing/2018/hyperlinkcolor" val="tx"/>
                              </a:ext>
                            </a:extLst>
                          </a:hlinkClick>
                        </a:rPr>
                        <a:t>hunter_emily@cde.state.co.us</a:t>
                      </a:r>
                      <a:r>
                        <a:rPr lang="en-US" sz="1300" u="none" strike="noStrike" cap="none" dirty="0">
                          <a:solidFill>
                            <a:srgbClr val="000000"/>
                          </a:solidFill>
                        </a:rPr>
                        <a:t> </a:t>
                      </a:r>
                      <a:endParaRPr sz="1300" u="none" strike="noStrike" cap="none" dirty="0">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381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extLst>
                  <a:ext uri="{0D108BD9-81ED-4DB2-BD59-A6C34878D82A}">
                    <a16:rowId xmlns:a16="http://schemas.microsoft.com/office/drawing/2014/main" val="10001"/>
                  </a:ext>
                </a:extLst>
              </a:tr>
              <a:tr h="326950">
                <a:tc>
                  <a:txBody>
                    <a:bodyPr/>
                    <a:lstStyle/>
                    <a:p>
                      <a:pPr marL="0" marR="0" lvl="0" indent="0" algn="l" rtl="0">
                        <a:lnSpc>
                          <a:spcPct val="100000"/>
                        </a:lnSpc>
                        <a:spcBef>
                          <a:spcPts val="0"/>
                        </a:spcBef>
                        <a:spcAft>
                          <a:spcPts val="0"/>
                        </a:spcAft>
                        <a:buClr>
                          <a:schemeClr val="dk1"/>
                        </a:buClr>
                        <a:buSzPts val="1400"/>
                        <a:buFont typeface="Calibri"/>
                        <a:buNone/>
                      </a:pPr>
                      <a:r>
                        <a:rPr lang="en-US" sz="1400" u="none" strike="noStrike" cap="none">
                          <a:solidFill>
                            <a:srgbClr val="000000"/>
                          </a:solidFill>
                        </a:rPr>
                        <a:t>CO PSAT </a:t>
                      </a:r>
                      <a:r>
                        <a:rPr lang="en-US">
                          <a:solidFill>
                            <a:srgbClr val="000000"/>
                          </a:solidFill>
                        </a:rPr>
                        <a:t>and</a:t>
                      </a:r>
                      <a:r>
                        <a:rPr lang="en-US" sz="1400" u="none" strike="noStrike" cap="none">
                          <a:solidFill>
                            <a:srgbClr val="000000"/>
                          </a:solidFill>
                        </a:rPr>
                        <a:t> SAT</a:t>
                      </a:r>
                      <a:endParaRPr sz="1400" u="none" strike="noStrike" cap="none">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400"/>
                        <a:buFont typeface="Calibri"/>
                        <a:buNone/>
                      </a:pPr>
                      <a:r>
                        <a:rPr lang="en-US" sz="1400" u="none" strike="noStrike" cap="none" dirty="0">
                          <a:solidFill>
                            <a:srgbClr val="000000"/>
                          </a:solidFill>
                        </a:rPr>
                        <a:t>Melissa Carpenter</a:t>
                      </a:r>
                      <a:endParaRPr sz="1400" u="none" strike="noStrike" cap="none" dirty="0">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400"/>
                        <a:buFont typeface="Calibri"/>
                        <a:buNone/>
                      </a:pPr>
                      <a:r>
                        <a:rPr lang="en-US" sz="1300" b="0" u="sng" strike="noStrike" cap="none" dirty="0">
                          <a:solidFill>
                            <a:srgbClr val="000000"/>
                          </a:solidFill>
                          <a:hlinkClick r:id="rId4">
                            <a:extLst>
                              <a:ext uri="{A12FA001-AC4F-418D-AE19-62706E023703}">
                                <ahyp:hlinkClr xmlns:ahyp="http://schemas.microsoft.com/office/drawing/2018/hyperlinkcolor" val="tx"/>
                              </a:ext>
                            </a:extLst>
                          </a:hlinkClick>
                        </a:rPr>
                        <a:t>carpenter_m@cde.state.co.us</a:t>
                      </a:r>
                      <a:endParaRPr sz="1300" b="0" u="none" strike="noStrike" cap="none" dirty="0">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extLst>
                  <a:ext uri="{0D108BD9-81ED-4DB2-BD59-A6C34878D82A}">
                    <a16:rowId xmlns:a16="http://schemas.microsoft.com/office/drawing/2014/main" val="10002"/>
                  </a:ext>
                </a:extLst>
              </a:tr>
              <a:tr h="437500">
                <a:tc>
                  <a:txBody>
                    <a:bodyPr/>
                    <a:lstStyle/>
                    <a:p>
                      <a:pPr marL="0" marR="0" lvl="0" indent="0" algn="l" rtl="0">
                        <a:lnSpc>
                          <a:spcPct val="100000"/>
                        </a:lnSpc>
                        <a:spcBef>
                          <a:spcPts val="0"/>
                        </a:spcBef>
                        <a:spcAft>
                          <a:spcPts val="0"/>
                        </a:spcAft>
                        <a:buClr>
                          <a:schemeClr val="dk1"/>
                        </a:buClr>
                        <a:buSzPts val="1400"/>
                        <a:buFont typeface="Calibri"/>
                        <a:buNone/>
                      </a:pPr>
                      <a:r>
                        <a:rPr lang="en-US" sz="1400" u="none" strike="noStrike" cap="none">
                          <a:solidFill>
                            <a:srgbClr val="000000"/>
                          </a:solidFill>
                        </a:rPr>
                        <a:t>CoAlt </a:t>
                      </a:r>
                      <a:r>
                        <a:rPr lang="en-US">
                          <a:solidFill>
                            <a:srgbClr val="000000"/>
                          </a:solidFill>
                        </a:rPr>
                        <a:t>and</a:t>
                      </a:r>
                      <a:r>
                        <a:rPr lang="en-US" sz="1400" u="none" strike="noStrike" cap="none">
                          <a:solidFill>
                            <a:srgbClr val="000000"/>
                          </a:solidFill>
                        </a:rPr>
                        <a:t> Accommodations for Students with Disabilities</a:t>
                      </a:r>
                      <a:endParaRPr sz="1400" u="none" strike="noStrike" cap="none">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400"/>
                        <a:buFont typeface="Calibri"/>
                        <a:buNone/>
                      </a:pPr>
                      <a:r>
                        <a:rPr lang="en-US" sz="1400" u="none" strike="noStrike" cap="none">
                          <a:solidFill>
                            <a:srgbClr val="000000"/>
                          </a:solidFill>
                        </a:rPr>
                        <a:t>Arti Sachdeva</a:t>
                      </a:r>
                      <a:endParaRPr sz="1400" u="none" strike="noStrike" cap="none">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400"/>
                        <a:buFont typeface="Calibri"/>
                        <a:buNone/>
                      </a:pPr>
                      <a:r>
                        <a:rPr lang="en-US" sz="1300" u="sng" strike="noStrike" cap="none">
                          <a:solidFill>
                            <a:srgbClr val="000000"/>
                          </a:solidFill>
                          <a:hlinkClick r:id="rId5">
                            <a:extLst>
                              <a:ext uri="{A12FA001-AC4F-418D-AE19-62706E023703}">
                                <ahyp:hlinkClr xmlns:ahyp="http://schemas.microsoft.com/office/drawing/2018/hyperlinkcolor" val="tx"/>
                              </a:ext>
                            </a:extLst>
                          </a:hlinkClick>
                        </a:rPr>
                        <a:t>sachdeva_a@cde.state.co.us</a:t>
                      </a:r>
                      <a:r>
                        <a:rPr lang="en-US" sz="1300" u="none" strike="noStrike" cap="none">
                          <a:solidFill>
                            <a:srgbClr val="000000"/>
                          </a:solidFill>
                        </a:rPr>
                        <a:t>  </a:t>
                      </a:r>
                      <a:endParaRPr sz="1300" u="none" strike="noStrike" cap="none">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extLst>
                  <a:ext uri="{0D108BD9-81ED-4DB2-BD59-A6C34878D82A}">
                    <a16:rowId xmlns:a16="http://schemas.microsoft.com/office/drawing/2014/main" val="10003"/>
                  </a:ext>
                </a:extLst>
              </a:tr>
              <a:tr h="336575">
                <a:tc>
                  <a:txBody>
                    <a:bodyPr/>
                    <a:lstStyle/>
                    <a:p>
                      <a:pPr marL="0" marR="0" lvl="0" indent="0" algn="l" rtl="0">
                        <a:lnSpc>
                          <a:spcPct val="100000"/>
                        </a:lnSpc>
                        <a:spcBef>
                          <a:spcPts val="0"/>
                        </a:spcBef>
                        <a:spcAft>
                          <a:spcPts val="0"/>
                        </a:spcAft>
                        <a:buClr>
                          <a:schemeClr val="dk1"/>
                        </a:buClr>
                        <a:buSzPts val="1400"/>
                        <a:buFont typeface="Calibri"/>
                        <a:buNone/>
                      </a:pPr>
                      <a:r>
                        <a:rPr lang="en-US" sz="1400" u="none" strike="noStrike" cap="none">
                          <a:solidFill>
                            <a:srgbClr val="000000"/>
                          </a:solidFill>
                        </a:rPr>
                        <a:t>ACCESS </a:t>
                      </a:r>
                      <a:r>
                        <a:rPr lang="en-US">
                          <a:solidFill>
                            <a:srgbClr val="000000"/>
                          </a:solidFill>
                        </a:rPr>
                        <a:t>and</a:t>
                      </a:r>
                      <a:r>
                        <a:rPr lang="en-US" sz="1400" u="none" strike="noStrike" cap="none">
                          <a:solidFill>
                            <a:srgbClr val="000000"/>
                          </a:solidFill>
                        </a:rPr>
                        <a:t> Accommodations for Multilingual Learners</a:t>
                      </a:r>
                      <a:endParaRPr sz="1400" u="none" strike="noStrike" cap="none">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300"/>
                        <a:buFont typeface="Calibri"/>
                        <a:buNone/>
                      </a:pPr>
                      <a:r>
                        <a:rPr lang="en-US" sz="1400" u="none" strike="noStrike" cap="none">
                          <a:solidFill>
                            <a:srgbClr val="000000"/>
                          </a:solidFill>
                        </a:rPr>
                        <a:t>Heather Villalobos Pavia</a:t>
                      </a:r>
                      <a:endParaRPr sz="1400" u="none" strike="noStrike" cap="none">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400"/>
                        <a:buFont typeface="Calibri"/>
                        <a:buNone/>
                      </a:pPr>
                      <a:r>
                        <a:rPr lang="en-US" sz="1300" u="sng" strike="noStrike" cap="none">
                          <a:solidFill>
                            <a:srgbClr val="000000"/>
                          </a:solidFill>
                          <a:hlinkClick r:id="rId6">
                            <a:extLst>
                              <a:ext uri="{A12FA001-AC4F-418D-AE19-62706E023703}">
                                <ahyp:hlinkClr xmlns:ahyp="http://schemas.microsoft.com/office/drawing/2018/hyperlinkcolor" val="tx"/>
                              </a:ext>
                            </a:extLst>
                          </a:hlinkClick>
                        </a:rPr>
                        <a:t>villalobospavia_h@cde.state.co.us</a:t>
                      </a:r>
                      <a:r>
                        <a:rPr lang="en-US" sz="1300" u="none" strike="noStrike" cap="none">
                          <a:solidFill>
                            <a:srgbClr val="000000"/>
                          </a:solidFill>
                        </a:rPr>
                        <a:t> </a:t>
                      </a:r>
                      <a:endParaRPr sz="1300" u="none" strike="noStrike" cap="none">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extLst>
                  <a:ext uri="{0D108BD9-81ED-4DB2-BD59-A6C34878D82A}">
                    <a16:rowId xmlns:a16="http://schemas.microsoft.com/office/drawing/2014/main" val="10004"/>
                  </a:ext>
                </a:extLst>
              </a:tr>
              <a:tr h="375100">
                <a:tc>
                  <a:txBody>
                    <a:bodyPr/>
                    <a:lstStyle/>
                    <a:p>
                      <a:pPr marL="0" marR="0" lvl="0" indent="0" algn="l" rtl="0">
                        <a:lnSpc>
                          <a:spcPct val="100000"/>
                        </a:lnSpc>
                        <a:spcBef>
                          <a:spcPts val="0"/>
                        </a:spcBef>
                        <a:spcAft>
                          <a:spcPts val="0"/>
                        </a:spcAft>
                        <a:buClr>
                          <a:schemeClr val="dk1"/>
                        </a:buClr>
                        <a:buSzPts val="1400"/>
                        <a:buFont typeface="Calibri"/>
                        <a:buNone/>
                      </a:pPr>
                      <a:r>
                        <a:rPr lang="en-US" sz="1400" u="none" strike="noStrike" cap="none">
                          <a:solidFill>
                            <a:srgbClr val="000000"/>
                          </a:solidFill>
                        </a:rPr>
                        <a:t>Technology, NAEP</a:t>
                      </a:r>
                      <a:r>
                        <a:rPr lang="en-US">
                          <a:solidFill>
                            <a:srgbClr val="000000"/>
                          </a:solidFill>
                        </a:rPr>
                        <a:t> and</a:t>
                      </a:r>
                      <a:r>
                        <a:rPr lang="en-US" sz="1400" u="none" strike="noStrike" cap="none">
                          <a:solidFill>
                            <a:srgbClr val="000000"/>
                          </a:solidFill>
                        </a:rPr>
                        <a:t> International Assessments</a:t>
                      </a:r>
                      <a:endParaRPr sz="1400" u="none" strike="noStrike" cap="none">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400"/>
                        <a:buFont typeface="Calibri"/>
                        <a:buNone/>
                      </a:pPr>
                      <a:r>
                        <a:rPr lang="en-US" sz="1400" u="none" strike="noStrike" cap="none">
                          <a:solidFill>
                            <a:srgbClr val="000000"/>
                          </a:solidFill>
                        </a:rPr>
                        <a:t>Collin Bonner</a:t>
                      </a:r>
                      <a:endParaRPr sz="1400" u="none" strike="noStrike" cap="none">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400"/>
                        <a:buFont typeface="Calibri"/>
                        <a:buNone/>
                      </a:pPr>
                      <a:r>
                        <a:rPr lang="en-US" sz="1300" u="sng" strike="noStrike" cap="none">
                          <a:solidFill>
                            <a:srgbClr val="000000"/>
                          </a:solidFill>
                          <a:hlinkClick r:id="rId7">
                            <a:extLst>
                              <a:ext uri="{A12FA001-AC4F-418D-AE19-62706E023703}">
                                <ahyp:hlinkClr xmlns:ahyp="http://schemas.microsoft.com/office/drawing/2018/hyperlinkcolor" val="tx"/>
                              </a:ext>
                            </a:extLst>
                          </a:hlinkClick>
                        </a:rPr>
                        <a:t>bonner_c@cde.state.co.us</a:t>
                      </a:r>
                      <a:r>
                        <a:rPr lang="en-US" sz="1300" u="none" strike="noStrike" cap="none">
                          <a:solidFill>
                            <a:srgbClr val="000000"/>
                          </a:solidFill>
                        </a:rPr>
                        <a:t> </a:t>
                      </a:r>
                      <a:endParaRPr sz="1300" u="none" strike="noStrike" cap="none">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extLst>
                  <a:ext uri="{0D108BD9-81ED-4DB2-BD59-A6C34878D82A}">
                    <a16:rowId xmlns:a16="http://schemas.microsoft.com/office/drawing/2014/main" val="10005"/>
                  </a:ext>
                </a:extLst>
              </a:tr>
              <a:tr h="355825">
                <a:tc>
                  <a:txBody>
                    <a:bodyPr/>
                    <a:lstStyle/>
                    <a:p>
                      <a:pPr marL="0" marR="0" lvl="0" indent="0" algn="l" rtl="0">
                        <a:lnSpc>
                          <a:spcPct val="100000"/>
                        </a:lnSpc>
                        <a:spcBef>
                          <a:spcPts val="0"/>
                        </a:spcBef>
                        <a:spcAft>
                          <a:spcPts val="0"/>
                        </a:spcAft>
                        <a:buClr>
                          <a:schemeClr val="dk1"/>
                        </a:buClr>
                        <a:buSzPts val="1400"/>
                        <a:buFont typeface="Calibri"/>
                        <a:buNone/>
                      </a:pPr>
                      <a:r>
                        <a:rPr lang="en-US" sz="1400" u="none" strike="noStrike" cap="none">
                          <a:solidFill>
                            <a:srgbClr val="000000"/>
                          </a:solidFill>
                        </a:rPr>
                        <a:t>Psychometrics </a:t>
                      </a:r>
                      <a:r>
                        <a:rPr lang="en-US">
                          <a:solidFill>
                            <a:srgbClr val="000000"/>
                          </a:solidFill>
                        </a:rPr>
                        <a:t>and</a:t>
                      </a:r>
                      <a:r>
                        <a:rPr lang="en-US" sz="1400" u="none" strike="noStrike" cap="none">
                          <a:solidFill>
                            <a:srgbClr val="000000"/>
                          </a:solidFill>
                        </a:rPr>
                        <a:t> Data</a:t>
                      </a:r>
                      <a:endParaRPr sz="1400" u="none" strike="noStrike" cap="none">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400"/>
                        <a:buFont typeface="Calibri"/>
                        <a:buNone/>
                      </a:pPr>
                      <a:r>
                        <a:rPr lang="en-US" sz="1400" u="none" strike="noStrike" cap="none">
                          <a:solidFill>
                            <a:srgbClr val="000000"/>
                          </a:solidFill>
                        </a:rPr>
                        <a:t>Jasmine Carey</a:t>
                      </a:r>
                      <a:endParaRPr sz="1400" u="none" strike="noStrike" cap="none">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400"/>
                        <a:buFont typeface="Calibri"/>
                        <a:buNone/>
                      </a:pPr>
                      <a:r>
                        <a:rPr lang="en-US" sz="1300" u="sng" strike="noStrike" cap="none">
                          <a:solidFill>
                            <a:srgbClr val="000000"/>
                          </a:solidFill>
                          <a:hlinkClick r:id="rId8">
                            <a:extLst>
                              <a:ext uri="{A12FA001-AC4F-418D-AE19-62706E023703}">
                                <ahyp:hlinkClr xmlns:ahyp="http://schemas.microsoft.com/office/drawing/2018/hyperlinkcolor" val="tx"/>
                              </a:ext>
                            </a:extLst>
                          </a:hlinkClick>
                        </a:rPr>
                        <a:t>carey_j@cde.state.co.us</a:t>
                      </a:r>
                      <a:r>
                        <a:rPr lang="en-US" sz="1300" u="none" strike="noStrike" cap="none">
                          <a:solidFill>
                            <a:srgbClr val="000000"/>
                          </a:solidFill>
                        </a:rPr>
                        <a:t> </a:t>
                      </a:r>
                      <a:endParaRPr sz="1300" b="0" u="none" strike="noStrike" cap="none">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extLst>
                  <a:ext uri="{0D108BD9-81ED-4DB2-BD59-A6C34878D82A}">
                    <a16:rowId xmlns:a16="http://schemas.microsoft.com/office/drawing/2014/main" val="10006"/>
                  </a:ext>
                </a:extLst>
              </a:tr>
              <a:tr h="346200">
                <a:tc>
                  <a:txBody>
                    <a:bodyPr/>
                    <a:lstStyle/>
                    <a:p>
                      <a:pPr marL="0" marR="0" lvl="0" indent="0" algn="l" rtl="0">
                        <a:lnSpc>
                          <a:spcPct val="100000"/>
                        </a:lnSpc>
                        <a:spcBef>
                          <a:spcPts val="0"/>
                        </a:spcBef>
                        <a:spcAft>
                          <a:spcPts val="0"/>
                        </a:spcAft>
                        <a:buClr>
                          <a:schemeClr val="dk1"/>
                        </a:buClr>
                        <a:buSzPts val="1400"/>
                        <a:buFont typeface="Calibri"/>
                        <a:buNone/>
                      </a:pPr>
                      <a:r>
                        <a:rPr lang="en-US" sz="1400" u="none" strike="noStrike" cap="none">
                          <a:solidFill>
                            <a:srgbClr val="000000"/>
                          </a:solidFill>
                        </a:rPr>
                        <a:t>Data and SBD Collections</a:t>
                      </a:r>
                      <a:endParaRPr sz="1400" u="none" strike="noStrike" cap="none">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400"/>
                        <a:buFont typeface="Calibri"/>
                        <a:buNone/>
                      </a:pPr>
                      <a:r>
                        <a:rPr lang="en-US" sz="1400" u="none" strike="noStrike" cap="none">
                          <a:solidFill>
                            <a:srgbClr val="000000"/>
                          </a:solidFill>
                        </a:rPr>
                        <a:t>Leon Merker</a:t>
                      </a:r>
                      <a:endParaRPr sz="1400" u="none" strike="noStrike" cap="none">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400"/>
                        <a:buFont typeface="Calibri"/>
                        <a:buNone/>
                      </a:pPr>
                      <a:r>
                        <a:rPr lang="en-US" sz="1300" u="sng" strike="noStrike" cap="none">
                          <a:solidFill>
                            <a:srgbClr val="000000"/>
                          </a:solidFill>
                          <a:hlinkClick r:id="rId9">
                            <a:extLst>
                              <a:ext uri="{A12FA001-AC4F-418D-AE19-62706E023703}">
                                <ahyp:hlinkClr xmlns:ahyp="http://schemas.microsoft.com/office/drawing/2018/hyperlinkcolor" val="tx"/>
                              </a:ext>
                            </a:extLst>
                          </a:hlinkClick>
                        </a:rPr>
                        <a:t>merker_l@cde.state.co.us</a:t>
                      </a:r>
                      <a:endParaRPr sz="1300" u="none" strike="noStrike" cap="none">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extLst>
                  <a:ext uri="{0D108BD9-81ED-4DB2-BD59-A6C34878D82A}">
                    <a16:rowId xmlns:a16="http://schemas.microsoft.com/office/drawing/2014/main" val="10007"/>
                  </a:ext>
                </a:extLst>
              </a:tr>
              <a:tr h="33655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rgbClr val="000000"/>
                          </a:solidFill>
                        </a:rPr>
                        <a:t>ELA and Social Studies Content</a:t>
                      </a:r>
                      <a:endParaRPr sz="1400" u="none" strike="noStrike" cap="none">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rgbClr val="000000"/>
                          </a:solidFill>
                        </a:rPr>
                        <a:t>Nathan Redford</a:t>
                      </a:r>
                      <a:endParaRPr sz="1400" u="none" strike="noStrike" cap="none">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300" u="sng" strike="noStrike" cap="none">
                          <a:solidFill>
                            <a:srgbClr val="000000"/>
                          </a:solidFill>
                          <a:hlinkClick r:id="rId10">
                            <a:extLst>
                              <a:ext uri="{A12FA001-AC4F-418D-AE19-62706E023703}">
                                <ahyp:hlinkClr xmlns:ahyp="http://schemas.microsoft.com/office/drawing/2018/hyperlinkcolor" val="tx"/>
                              </a:ext>
                            </a:extLst>
                          </a:hlinkClick>
                        </a:rPr>
                        <a:t>redford_n@cde.state.co.us</a:t>
                      </a:r>
                      <a:r>
                        <a:rPr lang="en-US" sz="1300" u="none" strike="noStrike" cap="none">
                          <a:solidFill>
                            <a:srgbClr val="000000"/>
                          </a:solidFill>
                        </a:rPr>
                        <a:t> </a:t>
                      </a:r>
                      <a:endParaRPr sz="1300" u="none" strike="noStrike" cap="none">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extLst>
                  <a:ext uri="{0D108BD9-81ED-4DB2-BD59-A6C34878D82A}">
                    <a16:rowId xmlns:a16="http://schemas.microsoft.com/office/drawing/2014/main" val="10008"/>
                  </a:ext>
                </a:extLst>
              </a:tr>
              <a:tr h="37510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rgbClr val="000000"/>
                          </a:solidFill>
                        </a:rPr>
                        <a:t>Math and Science Content</a:t>
                      </a:r>
                      <a:endParaRPr sz="1400" u="none" strike="noStrike" cap="none">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a:solidFill>
                            <a:srgbClr val="000000"/>
                          </a:solidFill>
                        </a:rPr>
                        <a:t>Brittany Peterson</a:t>
                      </a:r>
                      <a:endParaRPr sz="1400" u="none" strike="noStrike" cap="none">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300" u="sng" dirty="0">
                          <a:solidFill>
                            <a:srgbClr val="000000"/>
                          </a:solidFill>
                          <a:hlinkClick r:id="rId11">
                            <a:extLst>
                              <a:ext uri="{A12FA001-AC4F-418D-AE19-62706E023703}">
                                <ahyp:hlinkClr xmlns:ahyp="http://schemas.microsoft.com/office/drawing/2018/hyperlinkcolor" val="tx"/>
                              </a:ext>
                            </a:extLst>
                          </a:hlinkClick>
                        </a:rPr>
                        <a:t>peterson_b@cde.state.co.us</a:t>
                      </a:r>
                      <a:r>
                        <a:rPr lang="en-US" sz="1300" u="none" strike="noStrike" cap="none" dirty="0">
                          <a:solidFill>
                            <a:srgbClr val="000000"/>
                          </a:solidFill>
                        </a:rPr>
                        <a:t> </a:t>
                      </a:r>
                      <a:endParaRPr sz="1300" u="none" strike="noStrike" cap="none" dirty="0">
                        <a:solidFill>
                          <a:srgbClr val="000000"/>
                        </a:solidFill>
                      </a:endParaRPr>
                    </a:p>
                  </a:txBody>
                  <a:tcPr marL="91450" marR="91450" marT="34300" marB="34300" anchor="ctr">
                    <a:lnL w="12700" cap="flat" cmpd="sng">
                      <a:solidFill>
                        <a:schemeClr val="lt1">
                          <a:alpha val="0"/>
                        </a:schemeClr>
                      </a:solidFill>
                      <a:prstDash val="solid"/>
                      <a:round/>
                      <a:headEnd type="none" w="sm" len="sm"/>
                      <a:tailEnd type="none" w="sm" len="sm"/>
                    </a:lnL>
                    <a:lnR w="12700" cap="flat" cmpd="sng">
                      <a:solidFill>
                        <a:schemeClr val="lt1">
                          <a:alpha val="0"/>
                        </a:schemeClr>
                      </a:solidFill>
                      <a:prstDash val="solid"/>
                      <a:round/>
                      <a:headEnd type="none" w="sm" len="sm"/>
                      <a:tailEnd type="none" w="sm" len="sm"/>
                    </a:lnR>
                    <a:lnT w="12700" cap="flat" cmpd="sng">
                      <a:solidFill>
                        <a:schemeClr val="lt1">
                          <a:alpha val="0"/>
                        </a:schemeClr>
                      </a:solidFill>
                      <a:prstDash val="solid"/>
                      <a:round/>
                      <a:headEnd type="none" w="sm" len="sm"/>
                      <a:tailEnd type="none" w="sm" len="sm"/>
                    </a:lnT>
                    <a:lnB w="12700" cap="flat" cmpd="sng">
                      <a:solidFill>
                        <a:schemeClr val="lt1">
                          <a:alpha val="0"/>
                        </a:schemeClr>
                      </a:solidFill>
                      <a:prstDash val="solid"/>
                      <a:round/>
                      <a:headEnd type="none" w="sm" len="sm"/>
                      <a:tailEnd type="none" w="sm" len="sm"/>
                    </a:lnB>
                  </a:tcPr>
                </a:tc>
                <a:extLst>
                  <a:ext uri="{0D108BD9-81ED-4DB2-BD59-A6C34878D82A}">
                    <a16:rowId xmlns:a16="http://schemas.microsoft.com/office/drawing/2014/main" val="10009"/>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4"/>
        <p:cNvGrpSpPr/>
        <p:nvPr/>
      </p:nvGrpSpPr>
      <p:grpSpPr>
        <a:xfrm>
          <a:off x="0" y="0"/>
          <a:ext cx="0" cy="0"/>
          <a:chOff x="0" y="0"/>
          <a:chExt cx="0" cy="0"/>
        </a:xfrm>
      </p:grpSpPr>
      <p:sp>
        <p:nvSpPr>
          <p:cNvPr id="245" name="Google Shape;245;p4"/>
          <p:cNvSpPr txBox="1">
            <a:spLocks noGrp="1"/>
          </p:cNvSpPr>
          <p:nvPr>
            <p:ph type="title"/>
          </p:nvPr>
        </p:nvSpPr>
        <p:spPr>
          <a:xfrm>
            <a:off x="0" y="3361600"/>
            <a:ext cx="9144000" cy="666600"/>
          </a:xfrm>
          <a:prstGeom prst="rect">
            <a:avLst/>
          </a:prstGeom>
          <a:solidFill>
            <a:srgbClr val="E26510"/>
          </a:solid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2800"/>
              <a:buNone/>
            </a:pPr>
            <a:r>
              <a:rPr lang="en-US"/>
              <a:t>General Information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g3fb15589c49_0_1397"/>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3200"/>
              <a:buFont typeface="Calibri"/>
              <a:buNone/>
            </a:pPr>
            <a:r>
              <a:rPr lang="en-US" sz="3100"/>
              <a:t>Colorado’s Assessment System</a:t>
            </a:r>
            <a:endParaRPr sz="3100"/>
          </a:p>
        </p:txBody>
      </p:sp>
      <p:sp>
        <p:nvSpPr>
          <p:cNvPr id="251" name="Google Shape;251;g3fb15589c49_0_1397"/>
          <p:cNvSpPr txBox="1">
            <a:spLocks noGrp="1"/>
          </p:cNvSpPr>
          <p:nvPr>
            <p:ph type="body" idx="1"/>
          </p:nvPr>
        </p:nvSpPr>
        <p:spPr>
          <a:xfrm>
            <a:off x="311700" y="1016700"/>
            <a:ext cx="2801400" cy="3593400"/>
          </a:xfrm>
          <a:prstGeom prst="rect">
            <a:avLst/>
          </a:prstGeom>
          <a:noFill/>
          <a:ln>
            <a:noFill/>
          </a:ln>
        </p:spPr>
        <p:txBody>
          <a:bodyPr spcFirstLastPara="1" wrap="square" lIns="0" tIns="0" rIns="0" bIns="45700" anchor="t" anchorCtr="0">
            <a:noAutofit/>
          </a:bodyPr>
          <a:lstStyle/>
          <a:p>
            <a:pPr marL="228600" lvl="0" indent="-215900" algn="l" rtl="0">
              <a:lnSpc>
                <a:spcPct val="100000"/>
              </a:lnSpc>
              <a:spcBef>
                <a:spcPts val="0"/>
              </a:spcBef>
              <a:spcAft>
                <a:spcPts val="0"/>
              </a:spcAft>
              <a:buSzPts val="1600"/>
              <a:buChar char="●"/>
            </a:pPr>
            <a:r>
              <a:rPr lang="en-US"/>
              <a:t>Assessments are an essential part of teaching and learning.</a:t>
            </a:r>
            <a:endParaRPr/>
          </a:p>
          <a:p>
            <a:pPr marL="571500" lvl="1" indent="-228600" algn="l" rtl="0">
              <a:lnSpc>
                <a:spcPct val="100000"/>
              </a:lnSpc>
              <a:spcBef>
                <a:spcPts val="1000"/>
              </a:spcBef>
              <a:spcAft>
                <a:spcPts val="0"/>
              </a:spcAft>
              <a:buSzPts val="1800"/>
              <a:buChar char="○"/>
            </a:pPr>
            <a:r>
              <a:rPr lang="en-US" sz="1500"/>
              <a:t>Guide instruction</a:t>
            </a:r>
            <a:endParaRPr sz="1500"/>
          </a:p>
          <a:p>
            <a:pPr marL="571500" lvl="1" indent="-228600" algn="l" rtl="0">
              <a:lnSpc>
                <a:spcPct val="100000"/>
              </a:lnSpc>
              <a:spcBef>
                <a:spcPts val="1000"/>
              </a:spcBef>
              <a:spcAft>
                <a:spcPts val="0"/>
              </a:spcAft>
              <a:buSzPts val="1800"/>
              <a:buChar char="○"/>
            </a:pPr>
            <a:r>
              <a:rPr lang="en-US" sz="1500"/>
              <a:t>Support student growth</a:t>
            </a:r>
            <a:endParaRPr sz="1500"/>
          </a:p>
          <a:p>
            <a:pPr marL="571500" lvl="1" indent="-228600" algn="l" rtl="0">
              <a:lnSpc>
                <a:spcPct val="100000"/>
              </a:lnSpc>
              <a:spcBef>
                <a:spcPts val="1000"/>
              </a:spcBef>
              <a:spcAft>
                <a:spcPts val="0"/>
              </a:spcAft>
              <a:buSzPts val="1800"/>
              <a:buChar char="○"/>
            </a:pPr>
            <a:r>
              <a:rPr lang="en-US" sz="1500"/>
              <a:t>Ensure each student’s needs are understood</a:t>
            </a:r>
            <a:endParaRPr sz="1500"/>
          </a:p>
          <a:p>
            <a:pPr marL="228600" lvl="0" indent="-215900" algn="l" rtl="0">
              <a:lnSpc>
                <a:spcPct val="100000"/>
              </a:lnSpc>
              <a:spcBef>
                <a:spcPts val="1000"/>
              </a:spcBef>
              <a:spcAft>
                <a:spcPts val="1000"/>
              </a:spcAft>
              <a:buSzPts val="1600"/>
              <a:buChar char="●"/>
            </a:pPr>
            <a:r>
              <a:rPr lang="en-US"/>
              <a:t>Colorado’s assessment system uses multiple types of assessments, each with a distinct purpose but all </a:t>
            </a:r>
            <a:r>
              <a:rPr lang="en-US" b="1"/>
              <a:t>working to strengthen instruction and improve outcomes.</a:t>
            </a:r>
            <a:endParaRPr sz="2000"/>
          </a:p>
        </p:txBody>
      </p:sp>
      <p:pic>
        <p:nvPicPr>
          <p:cNvPr id="252" name="Google Shape;252;g3fb15589c49_0_1397" descr="An infographic showing the four types of assessment in Colorado's assessment system, all supporting instruction: Formative Assessment, Classroom Assessment, Interim/Benchmark Assessment, and State Summative Assessment"/>
          <p:cNvPicPr preferRelativeResize="0"/>
          <p:nvPr/>
        </p:nvPicPr>
        <p:blipFill>
          <a:blip r:embed="rId3">
            <a:alphaModFix/>
          </a:blip>
          <a:stretch>
            <a:fillRect/>
          </a:stretch>
        </p:blipFill>
        <p:spPr>
          <a:xfrm>
            <a:off x="3209925" y="934925"/>
            <a:ext cx="5934075" cy="42085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5"/>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Autofit/>
          </a:bodyPr>
          <a:lstStyle/>
          <a:p>
            <a:pPr lvl="0">
              <a:lnSpc>
                <a:spcPct val="90000"/>
              </a:lnSpc>
              <a:buClr>
                <a:schemeClr val="lt1"/>
              </a:buClr>
            </a:pPr>
            <a:r>
              <a:rPr lang="en-US" sz="2400" dirty="0">
                <a:latin typeface="Calibri"/>
                <a:ea typeface="Calibri"/>
                <a:cs typeface="Calibri"/>
                <a:sym typeface="Calibri"/>
              </a:rPr>
              <a:t>State Content Assessments: Purpose and Uses </a:t>
            </a:r>
            <a:r>
              <a:rPr lang="en-US" sz="2400" b="1" dirty="0">
                <a:solidFill>
                  <a:srgbClr val="E26510"/>
                </a:solidFill>
              </a:rPr>
              <a:t>For Students/Parents</a:t>
            </a:r>
            <a:endParaRPr sz="2400" dirty="0"/>
          </a:p>
        </p:txBody>
      </p:sp>
      <p:sp>
        <p:nvSpPr>
          <p:cNvPr id="258" name="Google Shape;258;p5"/>
          <p:cNvSpPr txBox="1">
            <a:spLocks noGrp="1"/>
          </p:cNvSpPr>
          <p:nvPr>
            <p:ph type="body" idx="1"/>
          </p:nvPr>
        </p:nvSpPr>
        <p:spPr>
          <a:xfrm>
            <a:off x="311700" y="1152475"/>
            <a:ext cx="5277900" cy="3034800"/>
          </a:xfrm>
          <a:prstGeom prst="rect">
            <a:avLst/>
          </a:prstGeom>
          <a:noFill/>
          <a:ln>
            <a:noFill/>
          </a:ln>
        </p:spPr>
        <p:txBody>
          <a:bodyPr spcFirstLastPara="1" wrap="square" lIns="0" tIns="0" rIns="0" bIns="45700" anchor="t" anchorCtr="0">
            <a:noAutofit/>
          </a:bodyPr>
          <a:lstStyle/>
          <a:p>
            <a:pPr marL="228600" lvl="0" indent="-228600" algn="l" rtl="0">
              <a:lnSpc>
                <a:spcPct val="100000"/>
              </a:lnSpc>
              <a:spcBef>
                <a:spcPts val="600"/>
              </a:spcBef>
              <a:spcAft>
                <a:spcPts val="0"/>
              </a:spcAft>
              <a:buClr>
                <a:schemeClr val="dk1"/>
              </a:buClr>
              <a:buSzPts val="1800"/>
              <a:buChar char="●"/>
            </a:pPr>
            <a:r>
              <a:rPr lang="en-US" sz="1800" dirty="0"/>
              <a:t>Serve as only statewide indicators of student mastery of the Colorado Academic Standards</a:t>
            </a:r>
            <a:endParaRPr dirty="0"/>
          </a:p>
          <a:p>
            <a:pPr marL="228600" lvl="0" indent="-228600" algn="l" rtl="0">
              <a:lnSpc>
                <a:spcPct val="100000"/>
              </a:lnSpc>
              <a:spcBef>
                <a:spcPts val="600"/>
              </a:spcBef>
              <a:spcAft>
                <a:spcPts val="0"/>
              </a:spcAft>
              <a:buClr>
                <a:schemeClr val="dk1"/>
              </a:buClr>
              <a:buSzPts val="1800"/>
              <a:buChar char="●"/>
            </a:pPr>
            <a:r>
              <a:rPr lang="en-US" sz="1800" dirty="0"/>
              <a:t>Provide student achievement information to parents beyond their child’s school </a:t>
            </a:r>
            <a:endParaRPr dirty="0"/>
          </a:p>
          <a:p>
            <a:pPr marL="228600" lvl="0" indent="-228600" algn="l" rtl="0">
              <a:lnSpc>
                <a:spcPct val="100000"/>
              </a:lnSpc>
              <a:spcBef>
                <a:spcPts val="600"/>
              </a:spcBef>
              <a:spcAft>
                <a:spcPts val="0"/>
              </a:spcAft>
              <a:buClr>
                <a:schemeClr val="dk1"/>
              </a:buClr>
              <a:buSzPts val="1800"/>
              <a:buChar char="●"/>
            </a:pPr>
            <a:r>
              <a:rPr lang="en-US" sz="1800" dirty="0"/>
              <a:t>PSAT/SAT provides a nationally recognized indicator of academic college readiness</a:t>
            </a:r>
            <a:endParaRPr dirty="0"/>
          </a:p>
        </p:txBody>
      </p:sp>
      <p:pic>
        <p:nvPicPr>
          <p:cNvPr id="259" name="Google Shape;259;p5">
            <a:extLst>
              <a:ext uri="{C183D7F6-B498-43B3-948B-1728B52AA6E4}">
                <adec:decorative xmlns:adec="http://schemas.microsoft.com/office/drawing/2017/decorative" val="1"/>
              </a:ext>
            </a:extLst>
          </p:cNvPr>
          <p:cNvPicPr preferRelativeResize="0"/>
          <p:nvPr/>
        </p:nvPicPr>
        <p:blipFill rotWithShape="1">
          <a:blip r:embed="rId3">
            <a:alphaModFix/>
          </a:blip>
          <a:srcRect l="3917" t="3056" r="3631" b="3180"/>
          <a:stretch/>
        </p:blipFill>
        <p:spPr>
          <a:xfrm rot="-1267562">
            <a:off x="7142447" y="875731"/>
            <a:ext cx="2253882" cy="2928093"/>
          </a:xfrm>
          <a:prstGeom prst="rect">
            <a:avLst/>
          </a:prstGeom>
          <a:noFill/>
          <a:ln>
            <a:noFill/>
          </a:ln>
          <a:effectLst>
            <a:outerShdw blurRad="292100" dist="139700" dir="2700000" algn="tl" rotWithShape="0">
              <a:srgbClr val="333333">
                <a:alpha val="64706"/>
              </a:srgbClr>
            </a:outerShdw>
          </a:effectLst>
        </p:spPr>
      </p:pic>
      <p:pic>
        <p:nvPicPr>
          <p:cNvPr id="260" name="Google Shape;260;p5">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3559000" y="3053531"/>
            <a:ext cx="4521994" cy="1178719"/>
          </a:xfrm>
          <a:prstGeom prst="rect">
            <a:avLst/>
          </a:prstGeom>
          <a:noFill/>
          <a:ln>
            <a:noFill/>
          </a:ln>
          <a:effectLst>
            <a:outerShdw blurRad="292100" dist="139700" dir="2700000" algn="tl" rotWithShape="0">
              <a:srgbClr val="333333">
                <a:alpha val="64706"/>
              </a:srgbClr>
            </a:outerShdw>
          </a:effectLst>
        </p:spPr>
      </p:pic>
      <p:sp>
        <p:nvSpPr>
          <p:cNvPr id="261" name="Google Shape;261;p5"/>
          <p:cNvSpPr txBox="1"/>
          <p:nvPr/>
        </p:nvSpPr>
        <p:spPr>
          <a:xfrm>
            <a:off x="356550" y="4373325"/>
            <a:ext cx="8569950" cy="649800"/>
          </a:xfrm>
          <a:prstGeom prst="rect">
            <a:avLst/>
          </a:prstGeom>
          <a:solidFill>
            <a:srgbClr val="E26510"/>
          </a:soli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chemeClr val="lt1"/>
                </a:solidFill>
                <a:latin typeface="Calibri"/>
                <a:ea typeface="Calibri"/>
                <a:cs typeface="Calibri"/>
                <a:sym typeface="Calibri"/>
              </a:rPr>
              <a:t>As always, parents should consider multiple data points and sources of information when making decisions regarding student achievement and plans for instruction.</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6"/>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3200"/>
              <a:buFont typeface="Calibri"/>
              <a:buNone/>
            </a:pPr>
            <a:r>
              <a:rPr lang="en-US" sz="2400" dirty="0">
                <a:latin typeface="Calibri"/>
                <a:ea typeface="Calibri"/>
                <a:cs typeface="Calibri"/>
                <a:sym typeface="Calibri"/>
              </a:rPr>
              <a:t>State Content Assessments: Purpose and Uses </a:t>
            </a:r>
            <a:r>
              <a:rPr lang="en-US" sz="2400" b="1" dirty="0">
                <a:solidFill>
                  <a:srgbClr val="E26510"/>
                </a:solidFill>
                <a:latin typeface="Calibri"/>
                <a:ea typeface="Calibri"/>
                <a:cs typeface="Calibri"/>
                <a:sym typeface="Calibri"/>
              </a:rPr>
              <a:t>For Educators</a:t>
            </a:r>
            <a:endParaRPr sz="2400" b="1" dirty="0">
              <a:solidFill>
                <a:srgbClr val="E26510"/>
              </a:solidFill>
            </a:endParaRPr>
          </a:p>
        </p:txBody>
      </p:sp>
      <p:sp>
        <p:nvSpPr>
          <p:cNvPr id="267" name="Google Shape;267;p6"/>
          <p:cNvSpPr txBox="1">
            <a:spLocks noGrp="1"/>
          </p:cNvSpPr>
          <p:nvPr>
            <p:ph type="body" idx="1"/>
          </p:nvPr>
        </p:nvSpPr>
        <p:spPr>
          <a:xfrm>
            <a:off x="311700" y="1152475"/>
            <a:ext cx="4587000" cy="3034800"/>
          </a:xfrm>
          <a:prstGeom prst="rect">
            <a:avLst/>
          </a:prstGeom>
          <a:noFill/>
          <a:ln>
            <a:noFill/>
          </a:ln>
        </p:spPr>
        <p:txBody>
          <a:bodyPr spcFirstLastPara="1" wrap="square" lIns="0" tIns="0" rIns="0" bIns="45700" anchor="t" anchorCtr="0">
            <a:noAutofit/>
          </a:bodyPr>
          <a:lstStyle/>
          <a:p>
            <a:pPr marL="228600" lvl="0" indent="-215900" algn="l" rtl="0">
              <a:lnSpc>
                <a:spcPct val="100000"/>
              </a:lnSpc>
              <a:spcBef>
                <a:spcPts val="600"/>
              </a:spcBef>
              <a:spcAft>
                <a:spcPts val="0"/>
              </a:spcAft>
              <a:buClr>
                <a:schemeClr val="dk1"/>
              </a:buClr>
              <a:buSzPts val="1600"/>
              <a:buChar char="●"/>
            </a:pPr>
            <a:r>
              <a:rPr lang="en-US" dirty="0"/>
              <a:t>Show student performance compared to school, district, and state peers at EOY</a:t>
            </a:r>
            <a:endParaRPr dirty="0"/>
          </a:p>
          <a:p>
            <a:pPr marL="228600" lvl="0" indent="-215900" algn="l" rtl="0">
              <a:lnSpc>
                <a:spcPct val="100000"/>
              </a:lnSpc>
              <a:spcBef>
                <a:spcPts val="600"/>
              </a:spcBef>
              <a:spcAft>
                <a:spcPts val="0"/>
              </a:spcAft>
              <a:buClr>
                <a:schemeClr val="dk1"/>
              </a:buClr>
              <a:buSzPts val="1600"/>
              <a:buChar char="●"/>
            </a:pPr>
            <a:r>
              <a:rPr lang="en-US" dirty="0"/>
              <a:t>Help teachers see performance against standards and identify areas for instructional adjustments</a:t>
            </a:r>
            <a:endParaRPr dirty="0"/>
          </a:p>
          <a:p>
            <a:pPr marL="228600" lvl="0" indent="-215900" algn="l" rtl="0">
              <a:lnSpc>
                <a:spcPct val="100000"/>
              </a:lnSpc>
              <a:spcBef>
                <a:spcPts val="600"/>
              </a:spcBef>
              <a:spcAft>
                <a:spcPts val="0"/>
              </a:spcAft>
              <a:buClr>
                <a:schemeClr val="dk1"/>
              </a:buClr>
              <a:buSzPts val="1600"/>
              <a:buChar char="●"/>
            </a:pPr>
            <a:r>
              <a:rPr lang="en-US" dirty="0"/>
              <a:t>Provide data to guide decisions about curriculum, scope and sequence, and resource allocation </a:t>
            </a:r>
            <a:endParaRPr dirty="0"/>
          </a:p>
          <a:p>
            <a:pPr marL="228600" lvl="0" indent="-215900" algn="l" rtl="0">
              <a:lnSpc>
                <a:spcPct val="100000"/>
              </a:lnSpc>
              <a:spcBef>
                <a:spcPts val="600"/>
              </a:spcBef>
              <a:spcAft>
                <a:spcPts val="0"/>
              </a:spcAft>
              <a:buClr>
                <a:schemeClr val="dk1"/>
              </a:buClr>
              <a:buSzPts val="1600"/>
              <a:buChar char="●"/>
            </a:pPr>
            <a:r>
              <a:rPr lang="en-US" dirty="0"/>
              <a:t>Offer comparison points to evaluate the impact of efforts</a:t>
            </a:r>
            <a:endParaRPr dirty="0"/>
          </a:p>
        </p:txBody>
      </p:sp>
      <p:sp>
        <p:nvSpPr>
          <p:cNvPr id="268" name="Google Shape;268;p6"/>
          <p:cNvSpPr txBox="1"/>
          <p:nvPr/>
        </p:nvSpPr>
        <p:spPr>
          <a:xfrm>
            <a:off x="4979625" y="3577725"/>
            <a:ext cx="4164300" cy="1477500"/>
          </a:xfrm>
          <a:prstGeom prst="rect">
            <a:avLst/>
          </a:prstGeom>
          <a:solidFill>
            <a:srgbClr val="E26510"/>
          </a:solidFill>
          <a:ln>
            <a:noFill/>
          </a:ln>
          <a:effectLst>
            <a:outerShdw blurRad="57150" dist="19050" dir="5400000" algn="bl" rotWithShape="0">
              <a:srgbClr val="000000">
                <a:alpha val="50000"/>
              </a:srgbClr>
            </a:outerShdw>
          </a:effectLst>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Roboto"/>
                <a:ea typeface="Roboto"/>
                <a:cs typeface="Roboto"/>
                <a:sym typeface="Roboto"/>
              </a:rPr>
              <a:t>As always, educators should consider multiple data points and sources of information when making decisions regarding student achievement and plans for instruction.</a:t>
            </a:r>
            <a:endParaRPr sz="1800" b="0" i="0" u="none" strike="noStrike" cap="none">
              <a:solidFill>
                <a:srgbClr val="000000"/>
              </a:solidFill>
              <a:latin typeface="Roboto"/>
              <a:ea typeface="Roboto"/>
              <a:cs typeface="Roboto"/>
              <a:sym typeface="Roboto"/>
            </a:endParaRPr>
          </a:p>
        </p:txBody>
      </p:sp>
      <p:pic>
        <p:nvPicPr>
          <p:cNvPr id="269" name="Google Shape;269;p6" descr="Example of a CMAS School Evidence Statement Analysis report"/>
          <p:cNvPicPr preferRelativeResize="0"/>
          <p:nvPr/>
        </p:nvPicPr>
        <p:blipFill>
          <a:blip r:embed="rId3">
            <a:alphaModFix/>
          </a:blip>
          <a:stretch>
            <a:fillRect/>
          </a:stretch>
        </p:blipFill>
        <p:spPr>
          <a:xfrm>
            <a:off x="4979625" y="929850"/>
            <a:ext cx="4164299" cy="2649151"/>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7"/>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3200"/>
              <a:buFont typeface="Calibri"/>
              <a:buNone/>
            </a:pPr>
            <a:r>
              <a:rPr lang="en-US" sz="3200" dirty="0">
                <a:latin typeface="Calibri"/>
                <a:ea typeface="Calibri"/>
                <a:cs typeface="Calibri"/>
                <a:sym typeface="Calibri"/>
              </a:rPr>
              <a:t>State Content Assessments: Purpose and Uses</a:t>
            </a:r>
            <a:endParaRPr dirty="0"/>
          </a:p>
        </p:txBody>
      </p:sp>
      <p:sp>
        <p:nvSpPr>
          <p:cNvPr id="275" name="Google Shape;275;p7"/>
          <p:cNvSpPr txBox="1">
            <a:spLocks noGrp="1"/>
          </p:cNvSpPr>
          <p:nvPr>
            <p:ph type="body" idx="1"/>
          </p:nvPr>
        </p:nvSpPr>
        <p:spPr>
          <a:xfrm>
            <a:off x="311700" y="1152475"/>
            <a:ext cx="5277900" cy="3034800"/>
          </a:xfrm>
          <a:prstGeom prst="rect">
            <a:avLst/>
          </a:prstGeom>
          <a:noFill/>
          <a:ln>
            <a:noFill/>
          </a:ln>
        </p:spPr>
        <p:txBody>
          <a:bodyPr spcFirstLastPara="1" wrap="square" lIns="0" tIns="0" rIns="0" bIns="45700" anchor="t" anchorCtr="0">
            <a:noAutofit/>
          </a:bodyPr>
          <a:lstStyle/>
          <a:p>
            <a:pPr marL="0" lvl="0" indent="0" algn="l" rtl="0">
              <a:lnSpc>
                <a:spcPct val="90000"/>
              </a:lnSpc>
              <a:spcBef>
                <a:spcPts val="0"/>
              </a:spcBef>
              <a:spcAft>
                <a:spcPts val="0"/>
              </a:spcAft>
              <a:buClr>
                <a:srgbClr val="488BC9"/>
              </a:buClr>
              <a:buSzPts val="2400"/>
              <a:buNone/>
            </a:pPr>
            <a:r>
              <a:rPr lang="en-US" sz="1800" b="1" dirty="0">
                <a:solidFill>
                  <a:srgbClr val="E26510"/>
                </a:solidFill>
              </a:rPr>
              <a:t>For Stakeholders, Policy Makers and the Community</a:t>
            </a:r>
            <a:endParaRPr sz="1800" dirty="0">
              <a:solidFill>
                <a:srgbClr val="E26510"/>
              </a:solidFill>
            </a:endParaRPr>
          </a:p>
          <a:p>
            <a:pPr marL="457200" lvl="0" indent="-342900" algn="l" rtl="0">
              <a:lnSpc>
                <a:spcPct val="100000"/>
              </a:lnSpc>
              <a:spcBef>
                <a:spcPts val="1000"/>
              </a:spcBef>
              <a:spcAft>
                <a:spcPts val="0"/>
              </a:spcAft>
              <a:buSzPts val="1800"/>
              <a:buChar char="●"/>
            </a:pPr>
            <a:r>
              <a:rPr lang="en-US" sz="1800" dirty="0"/>
              <a:t>Clear, public information about how well schools are serving </a:t>
            </a:r>
            <a:r>
              <a:rPr lang="en-US" sz="1800" b="1" dirty="0">
                <a:solidFill>
                  <a:srgbClr val="E26510"/>
                </a:solidFill>
              </a:rPr>
              <a:t>all </a:t>
            </a:r>
            <a:r>
              <a:rPr lang="en-US" sz="1800" dirty="0"/>
              <a:t>students in the community</a:t>
            </a:r>
            <a:endParaRPr sz="1800" dirty="0"/>
          </a:p>
          <a:p>
            <a:pPr marL="457200" lvl="0" indent="-342900" algn="l" rtl="0">
              <a:lnSpc>
                <a:spcPct val="100000"/>
              </a:lnSpc>
              <a:spcBef>
                <a:spcPts val="1000"/>
              </a:spcBef>
              <a:spcAft>
                <a:spcPts val="0"/>
              </a:spcAft>
              <a:buSzPts val="1800"/>
              <a:buChar char="●"/>
            </a:pPr>
            <a:r>
              <a:rPr lang="en-US" sz="1800" dirty="0"/>
              <a:t>Provide information to inform the allocation of resources and evaluate the impact of policy</a:t>
            </a:r>
            <a:endParaRPr sz="1800" dirty="0"/>
          </a:p>
        </p:txBody>
      </p:sp>
      <p:pic>
        <p:nvPicPr>
          <p:cNvPr id="276" name="Google Shape;276;p7" descr="Screenshot of CMAS data summary Overall Results."/>
          <p:cNvPicPr preferRelativeResize="0"/>
          <p:nvPr/>
        </p:nvPicPr>
        <p:blipFill rotWithShape="1">
          <a:blip r:embed="rId3">
            <a:alphaModFix amt="18000"/>
          </a:blip>
          <a:srcRect t="25650" b="23396"/>
          <a:stretch/>
        </p:blipFill>
        <p:spPr>
          <a:xfrm>
            <a:off x="-1827" y="2849623"/>
            <a:ext cx="9147653" cy="2302519"/>
          </a:xfrm>
          <a:prstGeom prst="rect">
            <a:avLst/>
          </a:prstGeom>
          <a:noFill/>
          <a:ln>
            <a:noFill/>
          </a:ln>
        </p:spPr>
      </p:pic>
      <p:pic>
        <p:nvPicPr>
          <p:cNvPr id="277" name="Google Shape;277;p7" descr="The U.S. and Colorado state flag in front of Colorado State Capitol"/>
          <p:cNvPicPr preferRelativeResize="0"/>
          <p:nvPr/>
        </p:nvPicPr>
        <p:blipFill rotWithShape="1">
          <a:blip r:embed="rId4">
            <a:alphaModFix/>
          </a:blip>
          <a:srcRect/>
          <a:stretch/>
        </p:blipFill>
        <p:spPr>
          <a:xfrm>
            <a:off x="4384905" y="758937"/>
            <a:ext cx="4967067" cy="438411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g3fb15589c49_0_79"/>
          <p:cNvSpPr txBox="1">
            <a:spLocks noGrp="1"/>
          </p:cNvSpPr>
          <p:nvPr>
            <p:ph type="title"/>
          </p:nvPr>
        </p:nvSpPr>
        <p:spPr>
          <a:xfrm>
            <a:off x="311700" y="105100"/>
            <a:ext cx="86148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a:t>Communicating about State Assessments</a:t>
            </a:r>
            <a:endParaRPr/>
          </a:p>
        </p:txBody>
      </p:sp>
      <p:grpSp>
        <p:nvGrpSpPr>
          <p:cNvPr id="283" name="Google Shape;283;g3fb15589c49_0_79" descr="State Assessment Communication and Information Flow&#10;Step 1: State arrow&#10;Step 2: District leadership&#10;Step 3: School Leadership&#10;Step 4: Teachers&#10;Step 5: Parents and Students&#10;End Result: Partictipation"/>
          <p:cNvGrpSpPr/>
          <p:nvPr/>
        </p:nvGrpSpPr>
        <p:grpSpPr>
          <a:xfrm>
            <a:off x="0" y="1949986"/>
            <a:ext cx="9083850" cy="2201967"/>
            <a:chOff x="0" y="1810775"/>
            <a:chExt cx="9083850" cy="2201967"/>
          </a:xfrm>
        </p:grpSpPr>
        <p:sp>
          <p:nvSpPr>
            <p:cNvPr id="284" name="Google Shape;284;g3fb15589c49_0_79" descr="State Assessment Communication and Information Flow&#10;Final result: Participation"/>
            <p:cNvSpPr/>
            <p:nvPr/>
          </p:nvSpPr>
          <p:spPr>
            <a:xfrm>
              <a:off x="7231050" y="2180642"/>
              <a:ext cx="1852800" cy="1832100"/>
            </a:xfrm>
            <a:prstGeom prst="star10">
              <a:avLst>
                <a:gd name="adj" fmla="val 42533"/>
                <a:gd name="hf" fmla="val 105146"/>
              </a:avLst>
            </a:prstGeom>
            <a:gradFill>
              <a:gsLst>
                <a:gs pos="0">
                  <a:srgbClr val="51AB2A"/>
                </a:gs>
                <a:gs pos="100000">
                  <a:srgbClr val="203E13"/>
                </a:gs>
              </a:gsLst>
              <a:path path="circle">
                <a:fillToRect l="50000" t="50000" r="50000" b="50000"/>
              </a:path>
              <a:tileRect/>
            </a:gradFill>
            <a:ln w="9525" cap="flat" cmpd="sng">
              <a:solidFill>
                <a:schemeClr val="dk2"/>
              </a:solidFill>
              <a:prstDash val="solid"/>
              <a:round/>
              <a:headEnd type="none" w="sm" len="sm"/>
              <a:tailEnd type="none" w="sm" len="sm"/>
            </a:ln>
            <a:effectLst>
              <a:outerShdw blurRad="771525" dist="19050" dir="5400000" algn="bl" rotWithShape="0">
                <a:srgbClr val="38761D">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285" name="Google Shape;285;g3fb15589c49_0_79" descr="State Assessment Communication and Information Flow&#10;Step 1: State arrow"/>
            <p:cNvSpPr/>
            <p:nvPr/>
          </p:nvSpPr>
          <p:spPr>
            <a:xfrm>
              <a:off x="0" y="2395117"/>
              <a:ext cx="1608000" cy="1332000"/>
            </a:xfrm>
            <a:prstGeom prst="chevron">
              <a:avLst>
                <a:gd name="adj" fmla="val 50000"/>
              </a:avLst>
            </a:prstGeom>
            <a:gradFill>
              <a:gsLst>
                <a:gs pos="0">
                  <a:srgbClr val="DBD4EB"/>
                </a:gs>
                <a:gs pos="100000">
                  <a:srgbClr val="9080BB"/>
                </a:gs>
              </a:gsLst>
              <a:path path="circle">
                <a:fillToRect l="50000" t="50000" r="50000" b="50000"/>
              </a:path>
              <a:tileRect/>
            </a:gradFill>
            <a:ln w="9525" cap="flat" cmpd="sng">
              <a:solidFill>
                <a:srgbClr val="B4A7D6"/>
              </a:solidFill>
              <a:prstDash val="solid"/>
              <a:round/>
              <a:headEnd type="none" w="sm" len="sm"/>
              <a:tailEnd type="none" w="sm" len="sm"/>
            </a:ln>
            <a:effectLst>
              <a:outerShdw blurRad="342900" dist="19050" dir="5400000" algn="bl" rotWithShape="0">
                <a:srgbClr val="8E7CC3">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286" name="Google Shape;286;g3fb15589c49_0_79" descr="State Assessment Communication and Information Flow&#10;Step 2: District Leadership arrow"/>
            <p:cNvSpPr/>
            <p:nvPr/>
          </p:nvSpPr>
          <p:spPr>
            <a:xfrm>
              <a:off x="1020000" y="2395142"/>
              <a:ext cx="2060100" cy="1332000"/>
            </a:xfrm>
            <a:prstGeom prst="chevron">
              <a:avLst>
                <a:gd name="adj" fmla="val 50000"/>
              </a:avLst>
            </a:prstGeom>
            <a:gradFill>
              <a:gsLst>
                <a:gs pos="0">
                  <a:srgbClr val="FDECDB"/>
                </a:gs>
                <a:gs pos="100000">
                  <a:srgbClr val="F0AA63"/>
                </a:gs>
              </a:gsLst>
              <a:path path="circle">
                <a:fillToRect l="50000" t="50000" r="50000" b="50000"/>
              </a:path>
              <a:tileRect/>
            </a:gradFill>
            <a:ln w="9525" cap="flat" cmpd="sng">
              <a:solidFill>
                <a:srgbClr val="F8B333"/>
              </a:solidFill>
              <a:prstDash val="solid"/>
              <a:round/>
              <a:headEnd type="none" w="sm" len="sm"/>
              <a:tailEnd type="none" w="sm" len="sm"/>
            </a:ln>
            <a:effectLst>
              <a:outerShdw blurRad="342900" dist="19050" dir="5400000" algn="bl" rotWithShape="0">
                <a:srgbClr val="F6B26B">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287" name="Google Shape;287;g3fb15589c49_0_79" descr="State Assessment Communication and Information Flow&#10;Step 3: School Leadership arrow"/>
            <p:cNvSpPr/>
            <p:nvPr/>
          </p:nvSpPr>
          <p:spPr>
            <a:xfrm>
              <a:off x="2493450" y="2405792"/>
              <a:ext cx="2148300" cy="1332000"/>
            </a:xfrm>
            <a:prstGeom prst="chevron">
              <a:avLst>
                <a:gd name="adj" fmla="val 50000"/>
              </a:avLst>
            </a:prstGeom>
            <a:gradFill>
              <a:gsLst>
                <a:gs pos="0">
                  <a:srgbClr val="FFF6DB"/>
                </a:gs>
                <a:gs pos="100000">
                  <a:srgbClr val="FAD15C"/>
                </a:gs>
              </a:gsLst>
              <a:path path="circle">
                <a:fillToRect l="50000" t="50000" r="50000" b="50000"/>
              </a:path>
              <a:tileRect/>
            </a:gradFill>
            <a:ln w="9525" cap="flat" cmpd="sng">
              <a:solidFill>
                <a:srgbClr val="F1C232"/>
              </a:solidFill>
              <a:prstDash val="solid"/>
              <a:round/>
              <a:headEnd type="none" w="sm" len="sm"/>
              <a:tailEnd type="none" w="sm" len="sm"/>
            </a:ln>
            <a:effectLst>
              <a:outerShdw blurRad="342900" dist="19050" dir="5400000" algn="bl" rotWithShape="0">
                <a:srgbClr val="F1C232">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288" name="Google Shape;288;g3fb15589c49_0_79" descr="State Assessment Communication and Information Flow&#10;Step 5: Parents and Students arrow"/>
            <p:cNvSpPr/>
            <p:nvPr/>
          </p:nvSpPr>
          <p:spPr>
            <a:xfrm>
              <a:off x="5443200" y="2416292"/>
              <a:ext cx="1852800" cy="1332000"/>
            </a:xfrm>
            <a:prstGeom prst="chevron">
              <a:avLst>
                <a:gd name="adj" fmla="val 50000"/>
              </a:avLst>
            </a:prstGeom>
            <a:gradFill>
              <a:gsLst>
                <a:gs pos="0">
                  <a:srgbClr val="DCECD5"/>
                </a:gs>
                <a:gs pos="100000">
                  <a:srgbClr val="92BC81"/>
                </a:gs>
              </a:gsLst>
              <a:path path="circle">
                <a:fillToRect l="50000" t="50000" r="50000" b="50000"/>
              </a:path>
              <a:tileRect/>
            </a:gradFill>
            <a:ln w="9525" cap="flat" cmpd="sng">
              <a:solidFill>
                <a:srgbClr val="93C47D"/>
              </a:solidFill>
              <a:prstDash val="solid"/>
              <a:round/>
              <a:headEnd type="none" w="sm" len="sm"/>
              <a:tailEnd type="none" w="sm" len="sm"/>
            </a:ln>
            <a:effectLst>
              <a:outerShdw blurRad="342900" dist="19050" dir="5400000" algn="bl" rotWithShape="0">
                <a:srgbClr val="B6D7A8">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289" name="Google Shape;289;g3fb15589c49_0_79" descr="State Assessment Communication and Information Flow&#10;Step 4: Teachers arrow"/>
            <p:cNvSpPr/>
            <p:nvPr/>
          </p:nvSpPr>
          <p:spPr>
            <a:xfrm>
              <a:off x="4073425" y="2411942"/>
              <a:ext cx="1950600" cy="1332000"/>
            </a:xfrm>
            <a:prstGeom prst="chevron">
              <a:avLst>
                <a:gd name="adj" fmla="val 50000"/>
              </a:avLst>
            </a:prstGeom>
            <a:gradFill>
              <a:gsLst>
                <a:gs pos="0">
                  <a:srgbClr val="D4E5F5"/>
                </a:gs>
                <a:gs pos="100000">
                  <a:srgbClr val="70A4D5"/>
                </a:gs>
              </a:gsLst>
              <a:path path="circle">
                <a:fillToRect l="50000" t="50000" r="50000" b="50000"/>
              </a:path>
              <a:tileRect/>
            </a:gradFill>
            <a:ln w="9525" cap="flat" cmpd="sng">
              <a:solidFill>
                <a:srgbClr val="9FC5E8"/>
              </a:solidFill>
              <a:prstDash val="solid"/>
              <a:round/>
              <a:headEnd type="none" w="sm" len="sm"/>
              <a:tailEnd type="none" w="sm" len="sm"/>
            </a:ln>
            <a:effectLst>
              <a:outerShdw blurRad="342900" dist="19050" dir="5400000" algn="bl" rotWithShape="0">
                <a:srgbClr val="9FC5E8">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290" name="Google Shape;290;g3fb15589c49_0_79"/>
            <p:cNvSpPr txBox="1"/>
            <p:nvPr/>
          </p:nvSpPr>
          <p:spPr>
            <a:xfrm>
              <a:off x="636000" y="2732930"/>
              <a:ext cx="972000" cy="552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1800" b="1">
                  <a:latin typeface="Calibri"/>
                  <a:ea typeface="Calibri"/>
                  <a:cs typeface="Calibri"/>
                  <a:sym typeface="Calibri"/>
                </a:rPr>
                <a:t>State</a:t>
              </a:r>
              <a:endParaRPr sz="1800" b="1">
                <a:latin typeface="Calibri"/>
                <a:ea typeface="Calibri"/>
                <a:cs typeface="Calibri"/>
                <a:sym typeface="Calibri"/>
              </a:endParaRPr>
            </a:p>
          </p:txBody>
        </p:sp>
        <p:sp>
          <p:nvSpPr>
            <p:cNvPr id="291" name="Google Shape;291;g3fb15589c49_0_79"/>
            <p:cNvSpPr txBox="1"/>
            <p:nvPr/>
          </p:nvSpPr>
          <p:spPr>
            <a:xfrm>
              <a:off x="1581298" y="2732930"/>
              <a:ext cx="1608000" cy="552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1800" b="1">
                  <a:latin typeface="Calibri"/>
                  <a:ea typeface="Calibri"/>
                  <a:cs typeface="Calibri"/>
                  <a:sym typeface="Calibri"/>
                </a:rPr>
                <a:t>District Leadership</a:t>
              </a:r>
              <a:endParaRPr sz="1800" b="1">
                <a:latin typeface="Calibri"/>
                <a:ea typeface="Calibri"/>
                <a:cs typeface="Calibri"/>
                <a:sym typeface="Calibri"/>
              </a:endParaRPr>
            </a:p>
          </p:txBody>
        </p:sp>
        <p:sp>
          <p:nvSpPr>
            <p:cNvPr id="292" name="Google Shape;292;g3fb15589c49_0_79"/>
            <p:cNvSpPr txBox="1"/>
            <p:nvPr/>
          </p:nvSpPr>
          <p:spPr>
            <a:xfrm>
              <a:off x="3119419" y="2732930"/>
              <a:ext cx="1608000" cy="552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1800" b="1" dirty="0">
                  <a:latin typeface="Calibri"/>
                  <a:ea typeface="Calibri"/>
                  <a:cs typeface="Calibri"/>
                  <a:sym typeface="Calibri"/>
                </a:rPr>
                <a:t>School Leadership</a:t>
              </a:r>
              <a:endParaRPr sz="1800" b="1" dirty="0">
                <a:latin typeface="Calibri"/>
                <a:ea typeface="Calibri"/>
                <a:cs typeface="Calibri"/>
                <a:sym typeface="Calibri"/>
              </a:endParaRPr>
            </a:p>
          </p:txBody>
        </p:sp>
        <p:sp>
          <p:nvSpPr>
            <p:cNvPr id="293" name="Google Shape;293;g3fb15589c49_0_79"/>
            <p:cNvSpPr txBox="1"/>
            <p:nvPr/>
          </p:nvSpPr>
          <p:spPr>
            <a:xfrm>
              <a:off x="4665475" y="2732930"/>
              <a:ext cx="1221600" cy="552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1800" b="1">
                  <a:latin typeface="Calibri"/>
                  <a:ea typeface="Calibri"/>
                  <a:cs typeface="Calibri"/>
                  <a:sym typeface="Calibri"/>
                </a:rPr>
                <a:t>Teachers</a:t>
              </a:r>
              <a:endParaRPr sz="1800" b="1">
                <a:latin typeface="Calibri"/>
                <a:ea typeface="Calibri"/>
                <a:cs typeface="Calibri"/>
                <a:sym typeface="Calibri"/>
              </a:endParaRPr>
            </a:p>
          </p:txBody>
        </p:sp>
        <p:sp>
          <p:nvSpPr>
            <p:cNvPr id="294" name="Google Shape;294;g3fb15589c49_0_79"/>
            <p:cNvSpPr txBox="1"/>
            <p:nvPr/>
          </p:nvSpPr>
          <p:spPr>
            <a:xfrm>
              <a:off x="5841025" y="2732930"/>
              <a:ext cx="1221600" cy="552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a:latin typeface="Calibri"/>
                  <a:ea typeface="Calibri"/>
                  <a:cs typeface="Calibri"/>
                  <a:sym typeface="Calibri"/>
                </a:rPr>
                <a:t>Parents and</a:t>
              </a:r>
              <a:endParaRPr sz="1800" b="1">
                <a:latin typeface="Calibri"/>
                <a:ea typeface="Calibri"/>
                <a:cs typeface="Calibri"/>
                <a:sym typeface="Calibri"/>
              </a:endParaRPr>
            </a:p>
            <a:p>
              <a:pPr marL="0" lvl="0" indent="0" algn="ctr" rtl="0">
                <a:spcBef>
                  <a:spcPts val="0"/>
                </a:spcBef>
                <a:spcAft>
                  <a:spcPts val="0"/>
                </a:spcAft>
                <a:buNone/>
              </a:pPr>
              <a:r>
                <a:rPr lang="en-US" sz="1800" b="1">
                  <a:latin typeface="Calibri"/>
                  <a:ea typeface="Calibri"/>
                  <a:cs typeface="Calibri"/>
                  <a:sym typeface="Calibri"/>
                </a:rPr>
                <a:t>Students</a:t>
              </a:r>
              <a:endParaRPr sz="1800" b="1">
                <a:latin typeface="Calibri"/>
                <a:ea typeface="Calibri"/>
                <a:cs typeface="Calibri"/>
                <a:sym typeface="Calibri"/>
              </a:endParaRPr>
            </a:p>
          </p:txBody>
        </p:sp>
        <p:sp>
          <p:nvSpPr>
            <p:cNvPr id="295" name="Google Shape;295;g3fb15589c49_0_79" descr="Flowchart Title: State Assessment Communication and Information Flow"/>
            <p:cNvSpPr txBox="1"/>
            <p:nvPr/>
          </p:nvSpPr>
          <p:spPr>
            <a:xfrm>
              <a:off x="614423" y="1810775"/>
              <a:ext cx="6456000" cy="650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US" sz="1800" b="1">
                  <a:latin typeface="Calibri"/>
                  <a:ea typeface="Calibri"/>
                  <a:cs typeface="Calibri"/>
                  <a:sym typeface="Calibri"/>
                </a:rPr>
                <a:t>State Assessment Communication and Information Flow</a:t>
              </a:r>
              <a:endParaRPr sz="1600">
                <a:latin typeface="Calibri"/>
                <a:ea typeface="Calibri"/>
                <a:cs typeface="Calibri"/>
                <a:sym typeface="Calibri"/>
              </a:endParaRPr>
            </a:p>
          </p:txBody>
        </p:sp>
        <p:sp>
          <p:nvSpPr>
            <p:cNvPr id="296" name="Google Shape;296;g3fb15589c49_0_79"/>
            <p:cNvSpPr txBox="1"/>
            <p:nvPr/>
          </p:nvSpPr>
          <p:spPr>
            <a:xfrm>
              <a:off x="7402350" y="2864792"/>
              <a:ext cx="1608000" cy="552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b="1">
                  <a:solidFill>
                    <a:schemeClr val="lt1"/>
                  </a:solidFill>
                  <a:latin typeface="Calibri"/>
                  <a:ea typeface="Calibri"/>
                  <a:cs typeface="Calibri"/>
                  <a:sym typeface="Calibri"/>
                </a:rPr>
                <a:t>Participation</a:t>
              </a:r>
              <a:endParaRPr sz="1800" b="1">
                <a:solidFill>
                  <a:schemeClr val="lt1"/>
                </a:solidFill>
                <a:latin typeface="Calibri"/>
                <a:ea typeface="Calibri"/>
                <a:cs typeface="Calibri"/>
                <a:sym typeface="Calibri"/>
              </a:endParaRPr>
            </a:p>
          </p:txBody>
        </p:sp>
      </p:grpSp>
      <p:sp>
        <p:nvSpPr>
          <p:cNvPr id="297" name="Google Shape;297;g3fb15589c49_0_79"/>
          <p:cNvSpPr txBox="1">
            <a:spLocks noGrp="1"/>
          </p:cNvSpPr>
          <p:nvPr>
            <p:ph type="body" idx="1"/>
          </p:nvPr>
        </p:nvSpPr>
        <p:spPr>
          <a:xfrm>
            <a:off x="211675" y="1079425"/>
            <a:ext cx="8614800" cy="10827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None/>
            </a:pPr>
            <a:r>
              <a:rPr lang="en-US" sz="1900" dirty="0">
                <a:solidFill>
                  <a:srgbClr val="000000"/>
                </a:solidFill>
              </a:rPr>
              <a:t>District leaders, school leaders and teachers are key drivers of parent and student perceptions of state assessments.</a:t>
            </a:r>
            <a:endParaRPr sz="1900" dirty="0">
              <a:solidFill>
                <a:srgbClr val="000000"/>
              </a:solidFill>
            </a:endParaRPr>
          </a:p>
          <a:p>
            <a:pPr marL="0" lvl="0" indent="0" algn="l" rtl="0">
              <a:spcBef>
                <a:spcPts val="0"/>
              </a:spcBef>
              <a:spcAft>
                <a:spcPts val="0"/>
              </a:spcAft>
              <a:buNone/>
            </a:pPr>
            <a:endParaRPr sz="17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g3fb15589c49_0_349">
            <a:extLst>
              <a:ext uri="{C183D7F6-B498-43B3-948B-1728B52AA6E4}">
                <adec:decorative xmlns:adec="http://schemas.microsoft.com/office/drawing/2017/decorative" val="1"/>
              </a:ext>
            </a:extLst>
          </p:cNvPr>
          <p:cNvSpPr/>
          <p:nvPr/>
        </p:nvSpPr>
        <p:spPr>
          <a:xfrm>
            <a:off x="3169150" y="921326"/>
            <a:ext cx="2818500" cy="3152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a:ea typeface="Calibri"/>
              <a:cs typeface="Calibri"/>
              <a:sym typeface="Calibri"/>
            </a:endParaRPr>
          </a:p>
        </p:txBody>
      </p:sp>
      <p:sp>
        <p:nvSpPr>
          <p:cNvPr id="303" name="Google Shape;303;g3fb15589c49_0_349">
            <a:extLst>
              <a:ext uri="{C183D7F6-B498-43B3-948B-1728B52AA6E4}">
                <adec:decorative xmlns:adec="http://schemas.microsoft.com/office/drawing/2017/decorative" val="1"/>
              </a:ext>
            </a:extLst>
          </p:cNvPr>
          <p:cNvSpPr/>
          <p:nvPr/>
        </p:nvSpPr>
        <p:spPr>
          <a:xfrm>
            <a:off x="2956875" y="980225"/>
            <a:ext cx="2916300" cy="1100700"/>
          </a:xfrm>
          <a:prstGeom prst="rect">
            <a:avLst/>
          </a:prstGeom>
          <a:solidFill>
            <a:schemeClr val="l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E26510"/>
              </a:solidFill>
              <a:latin typeface="Calibri"/>
              <a:ea typeface="Calibri"/>
              <a:cs typeface="Calibri"/>
              <a:sym typeface="Calibri"/>
            </a:endParaRPr>
          </a:p>
        </p:txBody>
      </p:sp>
      <p:sp>
        <p:nvSpPr>
          <p:cNvPr id="312" name="Google Shape;312;g3fb15589c49_0_349"/>
          <p:cNvSpPr txBox="1">
            <a:spLocks noGrp="1"/>
          </p:cNvSpPr>
          <p:nvPr>
            <p:ph type="title"/>
          </p:nvPr>
        </p:nvSpPr>
        <p:spPr>
          <a:xfrm>
            <a:off x="311700" y="105100"/>
            <a:ext cx="86148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dirty="0"/>
              <a:t>Parent Excusals - C.R.S. §22-7-1013(8)(a-c) </a:t>
            </a:r>
            <a:endParaRPr dirty="0"/>
          </a:p>
        </p:txBody>
      </p:sp>
      <p:sp>
        <p:nvSpPr>
          <p:cNvPr id="311" name="Google Shape;311;g3fb15589c49_0_349"/>
          <p:cNvSpPr txBox="1"/>
          <p:nvPr/>
        </p:nvSpPr>
        <p:spPr>
          <a:xfrm>
            <a:off x="74650" y="911584"/>
            <a:ext cx="2916300" cy="3986400"/>
          </a:xfrm>
          <a:prstGeom prst="rect">
            <a:avLst/>
          </a:prstGeom>
          <a:noFill/>
          <a:ln>
            <a:noFill/>
          </a:ln>
        </p:spPr>
        <p:txBody>
          <a:bodyPr spcFirstLastPara="1" wrap="square" lIns="0" tIns="91425" rIns="91425" bIns="91425" anchor="t" anchorCtr="0">
            <a:noAutofit/>
          </a:bodyPr>
          <a:lstStyle/>
          <a:p>
            <a:pPr marL="0" lvl="0" indent="0" algn="l" rtl="0">
              <a:spcBef>
                <a:spcPts val="0"/>
              </a:spcBef>
              <a:spcAft>
                <a:spcPts val="0"/>
              </a:spcAft>
              <a:buNone/>
            </a:pPr>
            <a:endParaRPr sz="300" dirty="0">
              <a:latin typeface="Calibri"/>
              <a:ea typeface="Calibri"/>
              <a:cs typeface="Calibri"/>
              <a:sym typeface="Calibri"/>
            </a:endParaRPr>
          </a:p>
          <a:p>
            <a:pPr marL="274320" lvl="0" indent="-147320" algn="l" rtl="0">
              <a:spcBef>
                <a:spcPts val="0"/>
              </a:spcBef>
              <a:spcAft>
                <a:spcPts val="0"/>
              </a:spcAft>
              <a:buClr>
                <a:srgbClr val="000000"/>
              </a:buClr>
              <a:buSzPts val="1600"/>
              <a:buFont typeface="Calibri"/>
              <a:buChar char="❖"/>
            </a:pPr>
            <a:r>
              <a:rPr lang="en-US" sz="1600" dirty="0">
                <a:latin typeface="Calibri"/>
                <a:ea typeface="Calibri"/>
                <a:cs typeface="Calibri"/>
                <a:sym typeface="Calibri"/>
              </a:rPr>
              <a:t>Local Education Providers (LEPs) must have a written policy allowing parents to excuse their student from state assessments</a:t>
            </a:r>
            <a:br>
              <a:rPr lang="en-US" sz="1600" dirty="0">
                <a:latin typeface="Calibri"/>
                <a:ea typeface="Calibri"/>
                <a:cs typeface="Calibri"/>
                <a:sym typeface="Calibri"/>
              </a:rPr>
            </a:br>
            <a:endParaRPr sz="1000" dirty="0">
              <a:latin typeface="Calibri"/>
              <a:ea typeface="Calibri"/>
              <a:cs typeface="Calibri"/>
              <a:sym typeface="Calibri"/>
            </a:endParaRPr>
          </a:p>
          <a:p>
            <a:pPr marL="274320" lvl="0" indent="-147320" algn="l" rtl="0">
              <a:spcBef>
                <a:spcPts val="0"/>
              </a:spcBef>
              <a:spcAft>
                <a:spcPts val="0"/>
              </a:spcAft>
              <a:buClr>
                <a:srgbClr val="000000"/>
              </a:buClr>
              <a:buSzPts val="1600"/>
              <a:buFont typeface="Calibri"/>
              <a:buChar char="❖"/>
            </a:pPr>
            <a:r>
              <a:rPr lang="en-US" sz="1600" dirty="0">
                <a:latin typeface="Calibri"/>
                <a:ea typeface="Calibri"/>
                <a:cs typeface="Calibri"/>
                <a:sym typeface="Calibri"/>
              </a:rPr>
              <a:t>Students and families may not face penalties or loss of access to school activities or rewards due to a parent excuse</a:t>
            </a:r>
            <a:endParaRPr sz="1600" dirty="0">
              <a:latin typeface="Calibri"/>
              <a:ea typeface="Calibri"/>
              <a:cs typeface="Calibri"/>
              <a:sym typeface="Calibri"/>
            </a:endParaRPr>
          </a:p>
          <a:p>
            <a:pPr marL="457200" lvl="0" indent="0" algn="l" rtl="0">
              <a:spcBef>
                <a:spcPts val="0"/>
              </a:spcBef>
              <a:spcAft>
                <a:spcPts val="0"/>
              </a:spcAft>
              <a:buNone/>
            </a:pPr>
            <a:endParaRPr sz="1000" dirty="0">
              <a:latin typeface="Calibri"/>
              <a:ea typeface="Calibri"/>
              <a:cs typeface="Calibri"/>
              <a:sym typeface="Calibri"/>
            </a:endParaRPr>
          </a:p>
          <a:p>
            <a:pPr marL="274320" lvl="0" indent="-147320" algn="l" rtl="0">
              <a:spcBef>
                <a:spcPts val="0"/>
              </a:spcBef>
              <a:spcAft>
                <a:spcPts val="0"/>
              </a:spcAft>
              <a:buClr>
                <a:srgbClr val="000000"/>
              </a:buClr>
              <a:buSzPts val="1600"/>
              <a:buFont typeface="Calibri"/>
              <a:buChar char="❖"/>
            </a:pPr>
            <a:r>
              <a:rPr lang="en-US" sz="1600" dirty="0">
                <a:latin typeface="Calibri"/>
                <a:ea typeface="Calibri"/>
                <a:cs typeface="Calibri"/>
                <a:sym typeface="Calibri"/>
              </a:rPr>
              <a:t>LEPs may not create barriers or requirements that discourage participation or encourage parent excuses</a:t>
            </a:r>
            <a:endParaRPr sz="1600" dirty="0">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800" dirty="0">
              <a:latin typeface="Calibri"/>
              <a:ea typeface="Calibri"/>
              <a:cs typeface="Calibri"/>
              <a:sym typeface="Calibri"/>
            </a:endParaRPr>
          </a:p>
        </p:txBody>
      </p:sp>
      <p:sp>
        <p:nvSpPr>
          <p:cNvPr id="304" name="Google Shape;304;g3fb15589c49_0_349"/>
          <p:cNvSpPr/>
          <p:nvPr/>
        </p:nvSpPr>
        <p:spPr>
          <a:xfrm>
            <a:off x="3224150" y="1187975"/>
            <a:ext cx="2597400" cy="6852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a:solidFill>
                  <a:schemeClr val="accent1"/>
                </a:solidFill>
                <a:latin typeface="Calibri"/>
                <a:ea typeface="Calibri"/>
                <a:cs typeface="Calibri"/>
                <a:sym typeface="Calibri"/>
              </a:rPr>
              <a:t>Parent Excuse Factors Outside of School/District Control</a:t>
            </a:r>
            <a:endParaRPr sz="1800">
              <a:solidFill>
                <a:schemeClr val="accent1"/>
              </a:solidFill>
              <a:latin typeface="Calibri"/>
              <a:ea typeface="Calibri"/>
              <a:cs typeface="Calibri"/>
              <a:sym typeface="Calibri"/>
            </a:endParaRPr>
          </a:p>
        </p:txBody>
      </p:sp>
      <p:sp>
        <p:nvSpPr>
          <p:cNvPr id="305" name="Google Shape;305;g3fb15589c49_0_349"/>
          <p:cNvSpPr/>
          <p:nvPr/>
        </p:nvSpPr>
        <p:spPr>
          <a:xfrm>
            <a:off x="3182575" y="2391300"/>
            <a:ext cx="2762700" cy="1580100"/>
          </a:xfrm>
          <a:prstGeom prst="rect">
            <a:avLst/>
          </a:prstGeom>
          <a:noFill/>
          <a:ln>
            <a:noFill/>
          </a:ln>
        </p:spPr>
        <p:txBody>
          <a:bodyPr spcFirstLastPara="1" wrap="square" lIns="91425" tIns="91425" rIns="91425" bIns="91425" anchor="t" anchorCtr="0">
            <a:noAutofit/>
          </a:bodyPr>
          <a:lstStyle/>
          <a:p>
            <a:pPr marL="228600" lvl="0" indent="-209550" algn="l" rtl="0">
              <a:lnSpc>
                <a:spcPct val="100000"/>
              </a:lnSpc>
              <a:spcBef>
                <a:spcPts val="0"/>
              </a:spcBef>
              <a:spcAft>
                <a:spcPts val="0"/>
              </a:spcAft>
              <a:buClr>
                <a:srgbClr val="FFFFFF"/>
              </a:buClr>
              <a:buSzPts val="1500"/>
              <a:buFont typeface="Calibri"/>
              <a:buChar char="●"/>
            </a:pPr>
            <a:r>
              <a:rPr lang="en-US" sz="1500">
                <a:solidFill>
                  <a:srgbClr val="FFFFFF"/>
                </a:solidFill>
                <a:latin typeface="Calibri"/>
                <a:ea typeface="Calibri"/>
                <a:cs typeface="Calibri"/>
                <a:sym typeface="Calibri"/>
              </a:rPr>
              <a:t>Statutory language and expectations including parent excuse allowance</a:t>
            </a:r>
            <a:endParaRPr sz="1500">
              <a:solidFill>
                <a:srgbClr val="FFFFFF"/>
              </a:solidFill>
              <a:highlight>
                <a:srgbClr val="FFFF00"/>
              </a:highlight>
              <a:latin typeface="Calibri"/>
              <a:ea typeface="Calibri"/>
              <a:cs typeface="Calibri"/>
              <a:sym typeface="Calibri"/>
            </a:endParaRPr>
          </a:p>
          <a:p>
            <a:pPr marL="228600" lvl="0" indent="-209550" algn="l" rtl="0">
              <a:lnSpc>
                <a:spcPct val="100000"/>
              </a:lnSpc>
              <a:spcBef>
                <a:spcPts val="0"/>
              </a:spcBef>
              <a:spcAft>
                <a:spcPts val="0"/>
              </a:spcAft>
              <a:buClr>
                <a:srgbClr val="FFFFFF"/>
              </a:buClr>
              <a:buSzPts val="1500"/>
              <a:buFont typeface="Calibri"/>
              <a:buChar char="●"/>
            </a:pPr>
            <a:r>
              <a:rPr lang="en-US" sz="1500">
                <a:solidFill>
                  <a:srgbClr val="FFFFFF"/>
                </a:solidFill>
                <a:latin typeface="Calibri"/>
                <a:ea typeface="Calibri"/>
                <a:cs typeface="Calibri"/>
                <a:sym typeface="Calibri"/>
              </a:rPr>
              <a:t>Parent excuse decisions made independently of school messaging</a:t>
            </a:r>
            <a:endParaRPr sz="1500">
              <a:solidFill>
                <a:srgbClr val="FFFFFF"/>
              </a:solidFill>
              <a:latin typeface="Calibri"/>
              <a:ea typeface="Calibri"/>
              <a:cs typeface="Calibri"/>
              <a:sym typeface="Calibri"/>
            </a:endParaRPr>
          </a:p>
        </p:txBody>
      </p:sp>
      <p:sp>
        <p:nvSpPr>
          <p:cNvPr id="306" name="Google Shape;306;g3fb15589c49_0_349">
            <a:extLst>
              <a:ext uri="{C183D7F6-B498-43B3-948B-1728B52AA6E4}">
                <adec:decorative xmlns:adec="http://schemas.microsoft.com/office/drawing/2017/decorative" val="1"/>
              </a:ext>
            </a:extLst>
          </p:cNvPr>
          <p:cNvSpPr/>
          <p:nvPr/>
        </p:nvSpPr>
        <p:spPr>
          <a:xfrm>
            <a:off x="6233125" y="921325"/>
            <a:ext cx="2818500" cy="3152700"/>
          </a:xfrm>
          <a:prstGeom prst="rect">
            <a:avLst/>
          </a:prstGeom>
          <a:solidFill>
            <a:srgbClr val="0563C1"/>
          </a:solidFill>
          <a:ln w="9525" cap="flat" cmpd="sng">
            <a:solidFill>
              <a:srgbClr val="674EA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a:ea typeface="Calibri"/>
              <a:cs typeface="Calibri"/>
              <a:sym typeface="Calibri"/>
            </a:endParaRPr>
          </a:p>
        </p:txBody>
      </p:sp>
      <p:sp>
        <p:nvSpPr>
          <p:cNvPr id="307" name="Google Shape;307;g3fb15589c49_0_349">
            <a:extLst>
              <a:ext uri="{C183D7F6-B498-43B3-948B-1728B52AA6E4}">
                <adec:decorative xmlns:adec="http://schemas.microsoft.com/office/drawing/2017/decorative" val="1"/>
              </a:ext>
            </a:extLst>
          </p:cNvPr>
          <p:cNvSpPr/>
          <p:nvPr/>
        </p:nvSpPr>
        <p:spPr>
          <a:xfrm>
            <a:off x="6139950" y="980226"/>
            <a:ext cx="2818500" cy="1100700"/>
          </a:xfrm>
          <a:prstGeom prst="rect">
            <a:avLst/>
          </a:prstGeom>
          <a:solidFill>
            <a:schemeClr val="lt1"/>
          </a:solidFill>
          <a:ln w="19050" cap="flat" cmpd="sng">
            <a:solidFill>
              <a:srgbClr val="0563C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a:ea typeface="Calibri"/>
              <a:cs typeface="Calibri"/>
              <a:sym typeface="Calibri"/>
            </a:endParaRPr>
          </a:p>
        </p:txBody>
      </p:sp>
      <p:sp>
        <p:nvSpPr>
          <p:cNvPr id="309" name="Google Shape;309;g3fb15589c49_0_349"/>
          <p:cNvSpPr/>
          <p:nvPr/>
        </p:nvSpPr>
        <p:spPr>
          <a:xfrm>
            <a:off x="6118825" y="1223376"/>
            <a:ext cx="2762700" cy="614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a:solidFill>
                  <a:srgbClr val="0563C1"/>
                </a:solidFill>
                <a:latin typeface="Calibri"/>
                <a:ea typeface="Calibri"/>
                <a:cs typeface="Calibri"/>
                <a:sym typeface="Calibri"/>
              </a:rPr>
              <a:t>Parent Excuse Factors Within </a:t>
            </a:r>
            <a:endParaRPr sz="1800" b="1">
              <a:solidFill>
                <a:srgbClr val="0563C1"/>
              </a:solidFill>
              <a:latin typeface="Calibri"/>
              <a:ea typeface="Calibri"/>
              <a:cs typeface="Calibri"/>
              <a:sym typeface="Calibri"/>
            </a:endParaRPr>
          </a:p>
          <a:p>
            <a:pPr marL="0" lvl="0" indent="0" algn="ctr" rtl="0">
              <a:spcBef>
                <a:spcPts val="0"/>
              </a:spcBef>
              <a:spcAft>
                <a:spcPts val="0"/>
              </a:spcAft>
              <a:buNone/>
            </a:pPr>
            <a:r>
              <a:rPr lang="en-US" sz="1800" b="1">
                <a:solidFill>
                  <a:srgbClr val="0563C1"/>
                </a:solidFill>
                <a:latin typeface="Calibri"/>
                <a:ea typeface="Calibri"/>
                <a:cs typeface="Calibri"/>
                <a:sym typeface="Calibri"/>
              </a:rPr>
              <a:t>School/District Control</a:t>
            </a:r>
            <a:endParaRPr sz="1800">
              <a:solidFill>
                <a:srgbClr val="0563C1"/>
              </a:solidFill>
              <a:latin typeface="Calibri"/>
              <a:ea typeface="Calibri"/>
              <a:cs typeface="Calibri"/>
              <a:sym typeface="Calibri"/>
            </a:endParaRPr>
          </a:p>
        </p:txBody>
      </p:sp>
      <p:sp>
        <p:nvSpPr>
          <p:cNvPr id="308" name="Google Shape;308;g3fb15589c49_0_349"/>
          <p:cNvSpPr/>
          <p:nvPr/>
        </p:nvSpPr>
        <p:spPr>
          <a:xfrm>
            <a:off x="6246525" y="2391300"/>
            <a:ext cx="2762700" cy="1580100"/>
          </a:xfrm>
          <a:prstGeom prst="rect">
            <a:avLst/>
          </a:prstGeom>
          <a:noFill/>
          <a:ln>
            <a:noFill/>
          </a:ln>
        </p:spPr>
        <p:txBody>
          <a:bodyPr spcFirstLastPara="1" wrap="square" lIns="91425" tIns="91425" rIns="91425" bIns="91425" anchor="t" anchorCtr="0">
            <a:noAutofit/>
          </a:bodyPr>
          <a:lstStyle/>
          <a:p>
            <a:pPr marL="228600" lvl="0" indent="-215900" algn="l" rtl="0">
              <a:lnSpc>
                <a:spcPct val="100000"/>
              </a:lnSpc>
              <a:spcBef>
                <a:spcPts val="0"/>
              </a:spcBef>
              <a:spcAft>
                <a:spcPts val="0"/>
              </a:spcAft>
              <a:buClr>
                <a:srgbClr val="FFFFFF"/>
              </a:buClr>
              <a:buSzPts val="1600"/>
              <a:buFont typeface="Calibri"/>
              <a:buChar char="●"/>
            </a:pPr>
            <a:r>
              <a:rPr lang="en-US" sz="1500">
                <a:solidFill>
                  <a:schemeClr val="lt1"/>
                </a:solidFill>
                <a:latin typeface="Calibri"/>
                <a:ea typeface="Calibri"/>
                <a:cs typeface="Calibri"/>
                <a:sym typeface="Calibri"/>
              </a:rPr>
              <a:t>Parent excuse policy and procedures</a:t>
            </a:r>
            <a:endParaRPr sz="1500">
              <a:solidFill>
                <a:srgbClr val="FFFFFF"/>
              </a:solidFill>
              <a:latin typeface="Calibri"/>
              <a:ea typeface="Calibri"/>
              <a:cs typeface="Calibri"/>
              <a:sym typeface="Calibri"/>
            </a:endParaRPr>
          </a:p>
          <a:p>
            <a:pPr marL="228600" lvl="0" indent="-215900" algn="l" rtl="0">
              <a:lnSpc>
                <a:spcPct val="100000"/>
              </a:lnSpc>
              <a:spcBef>
                <a:spcPts val="0"/>
              </a:spcBef>
              <a:spcAft>
                <a:spcPts val="0"/>
              </a:spcAft>
              <a:buClr>
                <a:srgbClr val="FFFFFF"/>
              </a:buClr>
              <a:buSzPts val="1600"/>
              <a:buFont typeface="Calibri"/>
              <a:buChar char="●"/>
            </a:pPr>
            <a:r>
              <a:rPr lang="en-US" sz="1500">
                <a:solidFill>
                  <a:srgbClr val="FFFFFF"/>
                </a:solidFill>
                <a:latin typeface="Calibri"/>
                <a:ea typeface="Calibri"/>
                <a:cs typeface="Calibri"/>
                <a:sym typeface="Calibri"/>
              </a:rPr>
              <a:t>Communication and framing of the value and purpose of state assessments with parents and students</a:t>
            </a:r>
            <a:endParaRPr sz="1500">
              <a:solidFill>
                <a:srgbClr val="FFFFFF"/>
              </a:solidFill>
              <a:latin typeface="Calibri"/>
              <a:ea typeface="Calibri"/>
              <a:cs typeface="Calibri"/>
              <a:sym typeface="Calibri"/>
            </a:endParaRPr>
          </a:p>
          <a:p>
            <a:pPr marL="457200" lvl="0" indent="0" algn="l" rtl="0">
              <a:lnSpc>
                <a:spcPct val="115000"/>
              </a:lnSpc>
              <a:spcBef>
                <a:spcPts val="0"/>
              </a:spcBef>
              <a:spcAft>
                <a:spcPts val="0"/>
              </a:spcAft>
              <a:buNone/>
            </a:pPr>
            <a:endParaRPr>
              <a:solidFill>
                <a:srgbClr val="FFFFFF"/>
              </a:solidFill>
              <a:latin typeface="Calibri"/>
              <a:ea typeface="Calibri"/>
              <a:cs typeface="Calibri"/>
              <a:sym typeface="Calibri"/>
            </a:endParaRPr>
          </a:p>
        </p:txBody>
      </p:sp>
      <p:sp>
        <p:nvSpPr>
          <p:cNvPr id="310" name="Google Shape;310;g3fb15589c49_0_349">
            <a:extLst>
              <a:ext uri="{C183D7F6-B498-43B3-948B-1728B52AA6E4}">
                <adec:decorative xmlns:adec="http://schemas.microsoft.com/office/drawing/2017/decorative" val="1"/>
              </a:ext>
            </a:extLst>
          </p:cNvPr>
          <p:cNvSpPr/>
          <p:nvPr/>
        </p:nvSpPr>
        <p:spPr>
          <a:xfrm rot="5400000">
            <a:off x="4132015" y="2090729"/>
            <a:ext cx="395100" cy="330900"/>
          </a:xfrm>
          <a:prstGeom prst="rightArrow">
            <a:avLst>
              <a:gd name="adj1" fmla="val 34239"/>
              <a:gd name="adj2" fmla="val 5703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g3fb15589c49_0_349">
            <a:extLst>
              <a:ext uri="{C183D7F6-B498-43B3-948B-1728B52AA6E4}">
                <adec:decorative xmlns:adec="http://schemas.microsoft.com/office/drawing/2017/decorative" val="1"/>
              </a:ext>
            </a:extLst>
          </p:cNvPr>
          <p:cNvSpPr/>
          <p:nvPr/>
        </p:nvSpPr>
        <p:spPr>
          <a:xfrm rot="5400000">
            <a:off x="7416030" y="2107435"/>
            <a:ext cx="395100" cy="330900"/>
          </a:xfrm>
          <a:prstGeom prst="rightArrow">
            <a:avLst>
              <a:gd name="adj1" fmla="val 34239"/>
              <a:gd name="adj2" fmla="val 5703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latin typeface="Calibri"/>
              <a:ea typeface="Calibri"/>
              <a:cs typeface="Calibri"/>
              <a:sym typeface="Calibri"/>
            </a:endParaRPr>
          </a:p>
        </p:txBody>
      </p:sp>
      <p:sp>
        <p:nvSpPr>
          <p:cNvPr id="314" name="Google Shape;314;g3fb15589c49_0_349"/>
          <p:cNvSpPr txBox="1"/>
          <p:nvPr/>
        </p:nvSpPr>
        <p:spPr>
          <a:xfrm>
            <a:off x="3158475" y="4148950"/>
            <a:ext cx="5893200" cy="889200"/>
          </a:xfrm>
          <a:prstGeom prst="rect">
            <a:avLst/>
          </a:prstGeom>
          <a:solidFill>
            <a:schemeClr val="accent5">
              <a:lumMod val="75000"/>
            </a:schemeClr>
          </a:solidFill>
          <a:ln>
            <a:noFill/>
          </a:ln>
          <a:effectLst>
            <a:outerShdw blurRad="50800" dist="38100" dir="2700000" algn="tl" rotWithShape="0">
              <a:srgbClr val="000000">
                <a:alpha val="40000"/>
              </a:srgbClr>
            </a:outerShdw>
          </a:effectLst>
        </p:spPr>
        <p:txBody>
          <a:bodyPr spcFirstLastPara="1" wrap="square" lIns="91425" tIns="45700" rIns="91425" bIns="45700" anchor="t" anchorCtr="0">
            <a:noAutofit/>
          </a:bodyPr>
          <a:lstStyle/>
          <a:p>
            <a:pPr marL="0" lvl="0" indent="0" algn="ctr" rtl="0">
              <a:lnSpc>
                <a:spcPct val="100000"/>
              </a:lnSpc>
              <a:spcBef>
                <a:spcPts val="0"/>
              </a:spcBef>
              <a:spcAft>
                <a:spcPts val="0"/>
              </a:spcAft>
              <a:buNone/>
            </a:pPr>
            <a:r>
              <a:rPr lang="en-US" sz="1200" b="1" dirty="0">
                <a:solidFill>
                  <a:schemeClr val="lt1"/>
                </a:solidFill>
                <a:latin typeface="Calibri"/>
                <a:ea typeface="Calibri"/>
                <a:cs typeface="Calibri"/>
                <a:sym typeface="Calibri"/>
              </a:rPr>
              <a:t>Looking for information about parent excusals and participation?</a:t>
            </a:r>
            <a:br>
              <a:rPr lang="en-US" sz="1200" b="1" dirty="0">
                <a:solidFill>
                  <a:schemeClr val="lt1"/>
                </a:solidFill>
                <a:latin typeface="Calibri"/>
                <a:ea typeface="Calibri"/>
                <a:cs typeface="Calibri"/>
                <a:sym typeface="Calibri"/>
              </a:rPr>
            </a:br>
            <a:r>
              <a:rPr lang="en-US" sz="1200" dirty="0">
                <a:solidFill>
                  <a:schemeClr val="lt1"/>
                </a:solidFill>
                <a:latin typeface="Calibri"/>
                <a:ea typeface="Calibri"/>
                <a:cs typeface="Calibri"/>
                <a:sym typeface="Calibri"/>
              </a:rPr>
              <a:t>Visit </a:t>
            </a:r>
            <a:r>
              <a:rPr lang="en-US" sz="1200" u="sng" dirty="0">
                <a:solidFill>
                  <a:srgbClr val="FFFFFF"/>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Assessment Communications Toolkit &gt; Participation</a:t>
            </a:r>
            <a:endParaRPr sz="1200" dirty="0">
              <a:solidFill>
                <a:schemeClr val="lt1"/>
              </a:solidFill>
              <a:latin typeface="Calibri"/>
              <a:ea typeface="Calibri"/>
              <a:cs typeface="Calibri"/>
              <a:sym typeface="Calibri"/>
            </a:endParaRPr>
          </a:p>
          <a:p>
            <a:pPr marL="0" lvl="0" indent="0" algn="l" rtl="0">
              <a:lnSpc>
                <a:spcPct val="100000"/>
              </a:lnSpc>
              <a:spcBef>
                <a:spcPts val="1000"/>
              </a:spcBef>
              <a:spcAft>
                <a:spcPts val="1000"/>
              </a:spcAft>
              <a:buNone/>
            </a:pPr>
            <a:r>
              <a:rPr lang="en-US" sz="900" b="1" dirty="0">
                <a:solidFill>
                  <a:schemeClr val="lt1"/>
                </a:solidFill>
                <a:latin typeface="Calibri"/>
                <a:ea typeface="Calibri"/>
                <a:cs typeface="Calibri"/>
                <a:sym typeface="Calibri"/>
              </a:rPr>
              <a:t>Note</a:t>
            </a:r>
            <a:r>
              <a:rPr lang="en-US" sz="900" dirty="0">
                <a:solidFill>
                  <a:schemeClr val="lt1"/>
                </a:solidFill>
                <a:latin typeface="Calibri"/>
                <a:ea typeface="Calibri"/>
                <a:cs typeface="Calibri"/>
                <a:sym typeface="Calibri"/>
              </a:rPr>
              <a:t>: CDE does not provide a parent excusal form (§22-7-1013(8)(a) </a:t>
            </a:r>
            <a:r>
              <a:rPr lang="en-US" sz="900" b="1" i="1" dirty="0">
                <a:solidFill>
                  <a:schemeClr val="lt1"/>
                </a:solidFill>
                <a:latin typeface="Calibri"/>
                <a:ea typeface="Calibri"/>
                <a:cs typeface="Calibri"/>
                <a:sym typeface="Calibri"/>
              </a:rPr>
              <a:t>Each LEP </a:t>
            </a:r>
            <a:r>
              <a:rPr lang="en-US" sz="900" i="1" dirty="0">
                <a:solidFill>
                  <a:schemeClr val="lt1"/>
                </a:solidFill>
                <a:latin typeface="Calibri"/>
                <a:ea typeface="Calibri"/>
                <a:cs typeface="Calibri"/>
                <a:sym typeface="Calibri"/>
              </a:rPr>
              <a:t>will adopt and implement a written policy and procedure…</a:t>
            </a:r>
            <a:r>
              <a:rPr lang="en-US" sz="900" dirty="0">
                <a:solidFill>
                  <a:schemeClr val="lt1"/>
                </a:solidFill>
                <a:latin typeface="Calibri"/>
                <a:ea typeface="Calibri"/>
                <a:cs typeface="Calibri"/>
                <a:sym typeface="Calibri"/>
              </a:rPr>
              <a:t>)</a:t>
            </a:r>
            <a:endParaRPr sz="900" dirty="0">
              <a:solidFill>
                <a:srgbClr val="FFFFFF"/>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g37aca7b9956_0_33"/>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3200"/>
              <a:buFont typeface="Calibri"/>
              <a:buNone/>
            </a:pPr>
            <a:r>
              <a:rPr lang="en-US" sz="3200" dirty="0">
                <a:latin typeface="Calibri"/>
                <a:ea typeface="Calibri"/>
                <a:cs typeface="Calibri"/>
                <a:sym typeface="Calibri"/>
              </a:rPr>
              <a:t>District Assessment Coordinator (DAC)</a:t>
            </a:r>
            <a:endParaRPr dirty="0"/>
          </a:p>
        </p:txBody>
      </p:sp>
      <p:sp>
        <p:nvSpPr>
          <p:cNvPr id="321" name="Google Shape;321;g37aca7b9956_0_33"/>
          <p:cNvSpPr txBox="1">
            <a:spLocks noGrp="1"/>
          </p:cNvSpPr>
          <p:nvPr>
            <p:ph type="body" idx="1"/>
          </p:nvPr>
        </p:nvSpPr>
        <p:spPr>
          <a:xfrm>
            <a:off x="311700" y="1152475"/>
            <a:ext cx="8135100" cy="3034800"/>
          </a:xfrm>
          <a:prstGeom prst="rect">
            <a:avLst/>
          </a:prstGeom>
          <a:noFill/>
          <a:ln>
            <a:noFill/>
          </a:ln>
        </p:spPr>
        <p:txBody>
          <a:bodyPr spcFirstLastPara="1" wrap="square" lIns="0" tIns="0" rIns="0" bIns="45700" anchor="t" anchorCtr="0">
            <a:noAutofit/>
          </a:bodyPr>
          <a:lstStyle/>
          <a:p>
            <a:pPr marL="457200" lvl="0" indent="-342900" algn="l" rtl="0">
              <a:lnSpc>
                <a:spcPct val="115000"/>
              </a:lnSpc>
              <a:spcBef>
                <a:spcPts val="0"/>
              </a:spcBef>
              <a:spcAft>
                <a:spcPts val="0"/>
              </a:spcAft>
              <a:buClr>
                <a:srgbClr val="000000"/>
              </a:buClr>
              <a:buSzPts val="1800"/>
              <a:buChar char="●"/>
            </a:pPr>
            <a:r>
              <a:rPr lang="en-US" sz="1800" dirty="0">
                <a:solidFill>
                  <a:srgbClr val="000000"/>
                </a:solidFill>
              </a:rPr>
              <a:t>In this role </a:t>
            </a:r>
            <a:r>
              <a:rPr lang="en-US" sz="1800" b="1" dirty="0">
                <a:solidFill>
                  <a:srgbClr val="000000"/>
                </a:solidFill>
              </a:rPr>
              <a:t>you: </a:t>
            </a:r>
            <a:endParaRPr sz="700" dirty="0">
              <a:solidFill>
                <a:srgbClr val="000000"/>
              </a:solidFill>
            </a:endParaRPr>
          </a:p>
          <a:p>
            <a:pPr marL="914400" lvl="1" indent="-323850" algn="l" rtl="0">
              <a:lnSpc>
                <a:spcPct val="115000"/>
              </a:lnSpc>
              <a:spcBef>
                <a:spcPts val="0"/>
              </a:spcBef>
              <a:spcAft>
                <a:spcPts val="0"/>
              </a:spcAft>
              <a:buClr>
                <a:srgbClr val="000000"/>
              </a:buClr>
              <a:buSzPts val="1500"/>
              <a:buChar char="○"/>
            </a:pPr>
            <a:r>
              <a:rPr lang="en-US" sz="1500" dirty="0">
                <a:solidFill>
                  <a:srgbClr val="000000"/>
                </a:solidFill>
              </a:rPr>
              <a:t>Serve as your district’s point person for CDE Assessment Division communication</a:t>
            </a:r>
            <a:endParaRPr sz="1500" dirty="0">
              <a:solidFill>
                <a:srgbClr val="000000"/>
              </a:solidFill>
            </a:endParaRPr>
          </a:p>
          <a:p>
            <a:pPr marL="1371600" lvl="2" indent="-323850" algn="l" rtl="0">
              <a:lnSpc>
                <a:spcPct val="115000"/>
              </a:lnSpc>
              <a:spcBef>
                <a:spcPts val="0"/>
              </a:spcBef>
              <a:spcAft>
                <a:spcPts val="0"/>
              </a:spcAft>
              <a:buClr>
                <a:srgbClr val="000000"/>
              </a:buClr>
              <a:buSzPts val="1500"/>
              <a:buChar char="■"/>
            </a:pPr>
            <a:r>
              <a:rPr lang="en-US" sz="1500" dirty="0">
                <a:solidFill>
                  <a:srgbClr val="000000"/>
                </a:solidFill>
              </a:rPr>
              <a:t>Share information with School Assessment Coordinators (SACs)</a:t>
            </a:r>
            <a:endParaRPr sz="1500" dirty="0">
              <a:solidFill>
                <a:srgbClr val="000000"/>
              </a:solidFill>
            </a:endParaRPr>
          </a:p>
          <a:p>
            <a:pPr marL="914400" lvl="1" indent="-323850" algn="l" rtl="0">
              <a:lnSpc>
                <a:spcPct val="115000"/>
              </a:lnSpc>
              <a:spcBef>
                <a:spcPts val="0"/>
              </a:spcBef>
              <a:spcAft>
                <a:spcPts val="0"/>
              </a:spcAft>
              <a:buClr>
                <a:srgbClr val="000000"/>
              </a:buClr>
              <a:buSzPts val="1500"/>
              <a:buChar char="○"/>
            </a:pPr>
            <a:r>
              <a:rPr lang="en-US" sz="1500" dirty="0">
                <a:solidFill>
                  <a:srgbClr val="000000"/>
                </a:solidFill>
              </a:rPr>
              <a:t>Attend all required state assessment trainings</a:t>
            </a:r>
            <a:endParaRPr sz="1500" dirty="0">
              <a:solidFill>
                <a:srgbClr val="000000"/>
              </a:solidFill>
            </a:endParaRPr>
          </a:p>
          <a:p>
            <a:pPr marL="1371600" lvl="2" indent="-323850" algn="l" rtl="0">
              <a:lnSpc>
                <a:spcPct val="115000"/>
              </a:lnSpc>
              <a:spcBef>
                <a:spcPts val="0"/>
              </a:spcBef>
              <a:spcAft>
                <a:spcPts val="0"/>
              </a:spcAft>
              <a:buClr>
                <a:srgbClr val="000000"/>
              </a:buClr>
              <a:buSzPts val="1500"/>
              <a:buChar char="■"/>
            </a:pPr>
            <a:r>
              <a:rPr lang="en-US" sz="1500" dirty="0">
                <a:solidFill>
                  <a:srgbClr val="000000"/>
                </a:solidFill>
              </a:rPr>
              <a:t>Train district and school level staff involved in assessment administration and materials handling</a:t>
            </a:r>
            <a:endParaRPr sz="900" dirty="0">
              <a:solidFill>
                <a:srgbClr val="000000"/>
              </a:solidFill>
            </a:endParaRPr>
          </a:p>
          <a:p>
            <a:pPr marL="914400" lvl="1" indent="-323850" algn="l" rtl="0">
              <a:lnSpc>
                <a:spcPct val="115000"/>
              </a:lnSpc>
              <a:spcBef>
                <a:spcPts val="0"/>
              </a:spcBef>
              <a:spcAft>
                <a:spcPts val="0"/>
              </a:spcAft>
              <a:buClr>
                <a:srgbClr val="000000"/>
              </a:buClr>
              <a:buSzPts val="1500"/>
              <a:buChar char="○"/>
            </a:pPr>
            <a:r>
              <a:rPr lang="en-US" sz="1500" dirty="0">
                <a:solidFill>
                  <a:srgbClr val="000000"/>
                </a:solidFill>
              </a:rPr>
              <a:t>Complete and submit state assessment forms such as training documentation, unique</a:t>
            </a:r>
            <a:r>
              <a:rPr lang="en-US" sz="1500" dirty="0">
                <a:solidFill>
                  <a:srgbClr val="00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rPr>
              <a:t> </a:t>
            </a:r>
            <a:r>
              <a:rPr lang="en-US" sz="1500" dirty="0">
                <a:solidFill>
                  <a:srgbClr val="000000"/>
                </a:solidFill>
              </a:rPr>
              <a:t>accommodation requests, and testing irregularity reports</a:t>
            </a:r>
            <a:endParaRPr sz="1500" dirty="0">
              <a:solidFill>
                <a:srgbClr val="000000"/>
              </a:solidFill>
            </a:endParaRPr>
          </a:p>
          <a:p>
            <a:pPr marL="457200" lvl="0" indent="-342900" algn="l" rtl="0">
              <a:lnSpc>
                <a:spcPct val="115000"/>
              </a:lnSpc>
              <a:spcBef>
                <a:spcPts val="0"/>
              </a:spcBef>
              <a:spcAft>
                <a:spcPts val="0"/>
              </a:spcAft>
              <a:buClr>
                <a:srgbClr val="000000"/>
              </a:buClr>
              <a:buSzPts val="1800"/>
              <a:buChar char="●"/>
            </a:pPr>
            <a:r>
              <a:rPr lang="en-US" sz="1800" dirty="0">
                <a:solidFill>
                  <a:srgbClr val="000000"/>
                </a:solidFill>
              </a:rPr>
              <a:t>Verify </a:t>
            </a:r>
            <a:r>
              <a:rPr lang="en-US" sz="1800" b="1" dirty="0">
                <a:solidFill>
                  <a:srgbClr val="000000"/>
                </a:solidFill>
              </a:rPr>
              <a:t>your </a:t>
            </a:r>
            <a:r>
              <a:rPr lang="en-US" sz="1800" dirty="0">
                <a:solidFill>
                  <a:srgbClr val="000000"/>
                </a:solidFill>
              </a:rPr>
              <a:t>contact information in the </a:t>
            </a:r>
            <a:r>
              <a:rPr lang="en-US" sz="1800" u="sng" dirty="0">
                <a:solidFill>
                  <a:schemeClr val="accent5"/>
                </a:solidFill>
                <a:hlinkClick r:id="rId3">
                  <a:extLst>
                    <a:ext uri="{A12FA001-AC4F-418D-AE19-62706E023703}">
                      <ahyp:hlinkClr xmlns:ahyp="http://schemas.microsoft.com/office/drawing/2018/hyperlinkcolor" val="tx"/>
                    </a:ext>
                  </a:extLst>
                </a:hlinkClick>
              </a:rPr>
              <a:t>DAC Directory</a:t>
            </a:r>
            <a:endParaRPr sz="1800" dirty="0">
              <a:solidFill>
                <a:schemeClr val="accent5"/>
              </a:solidFill>
            </a:endParaRPr>
          </a:p>
          <a:p>
            <a:pPr marL="914400" lvl="1" indent="-323850" algn="l" rtl="0">
              <a:lnSpc>
                <a:spcPct val="115000"/>
              </a:lnSpc>
              <a:spcBef>
                <a:spcPts val="0"/>
              </a:spcBef>
              <a:spcAft>
                <a:spcPts val="0"/>
              </a:spcAft>
              <a:buClr>
                <a:srgbClr val="000000"/>
              </a:buClr>
              <a:buSzPts val="1500"/>
              <a:buChar char="○"/>
            </a:pPr>
            <a:r>
              <a:rPr lang="en-US" sz="1500" dirty="0">
                <a:solidFill>
                  <a:srgbClr val="000000"/>
                </a:solidFill>
              </a:rPr>
              <a:t>If information is incorrect, submit a </a:t>
            </a:r>
            <a:r>
              <a:rPr lang="en-US" sz="1500" u="sng" dirty="0">
                <a:solidFill>
                  <a:schemeClr val="accent5"/>
                </a:solidFill>
                <a:hlinkClick r:id="rId4">
                  <a:extLst>
                    <a:ext uri="{A12FA001-AC4F-418D-AE19-62706E023703}">
                      <ahyp:hlinkClr xmlns:ahyp="http://schemas.microsoft.com/office/drawing/2018/hyperlinkcolor" val="tx"/>
                    </a:ext>
                  </a:extLst>
                </a:hlinkClick>
              </a:rPr>
              <a:t>DAC Appointment Form</a:t>
            </a:r>
            <a:r>
              <a:rPr lang="en-US" sz="1500" dirty="0">
                <a:solidFill>
                  <a:srgbClr val="000000"/>
                </a:solidFill>
              </a:rPr>
              <a:t> to </a:t>
            </a:r>
            <a:r>
              <a:rPr lang="en-US" sz="1500" u="sng" dirty="0">
                <a:solidFill>
                  <a:schemeClr val="hlink"/>
                </a:solidFill>
                <a:hlinkClick r:id="rId5"/>
              </a:rPr>
              <a:t>Melissa Carpenter</a:t>
            </a:r>
            <a:endParaRPr sz="1500" dirty="0">
              <a:solidFill>
                <a:schemeClr val="accent5"/>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g37aca7b9956_0_45"/>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dirty="0">
                <a:latin typeface="Calibri"/>
                <a:ea typeface="Calibri"/>
                <a:cs typeface="Calibri"/>
                <a:sym typeface="Calibri"/>
              </a:rPr>
              <a:t>Communication Structure</a:t>
            </a:r>
            <a:endParaRPr dirty="0"/>
          </a:p>
        </p:txBody>
      </p:sp>
      <p:sp>
        <p:nvSpPr>
          <p:cNvPr id="327" name="Google Shape;327;g37aca7b9956_0_45"/>
          <p:cNvSpPr txBox="1">
            <a:spLocks noGrp="1"/>
          </p:cNvSpPr>
          <p:nvPr>
            <p:ph type="body" idx="1"/>
          </p:nvPr>
        </p:nvSpPr>
        <p:spPr>
          <a:xfrm>
            <a:off x="311700" y="1077537"/>
            <a:ext cx="8135100" cy="3422700"/>
          </a:xfrm>
          <a:prstGeom prst="rect">
            <a:avLst/>
          </a:prstGeom>
          <a:noFill/>
          <a:ln>
            <a:noFill/>
          </a:ln>
        </p:spPr>
        <p:txBody>
          <a:bodyPr spcFirstLastPara="1" wrap="square" lIns="0" tIns="0" rIns="0" bIns="45700" anchor="t" anchorCtr="0">
            <a:normAutofit fontScale="77500" lnSpcReduction="20000"/>
          </a:bodyPr>
          <a:lstStyle/>
          <a:p>
            <a:pPr marL="228600" lvl="0" indent="-200025" algn="l" rtl="0">
              <a:lnSpc>
                <a:spcPct val="100000"/>
              </a:lnSpc>
              <a:spcBef>
                <a:spcPts val="0"/>
              </a:spcBef>
              <a:spcAft>
                <a:spcPts val="0"/>
              </a:spcAft>
              <a:buClr>
                <a:schemeClr val="dk1"/>
              </a:buClr>
              <a:buSzPct val="100000"/>
              <a:buChar char="●"/>
            </a:pPr>
            <a:r>
              <a:rPr lang="en-US" sz="2000" dirty="0"/>
              <a:t>CDE Assessment works with the official superintendent-appointed DAC and DTC</a:t>
            </a:r>
            <a:endParaRPr dirty="0"/>
          </a:p>
          <a:p>
            <a:pPr marL="685800" lvl="1" indent="-202882" algn="l" rtl="0">
              <a:lnSpc>
                <a:spcPct val="100000"/>
              </a:lnSpc>
              <a:spcBef>
                <a:spcPts val="500"/>
              </a:spcBef>
              <a:spcAft>
                <a:spcPts val="0"/>
              </a:spcAft>
              <a:buClr>
                <a:schemeClr val="dk1"/>
              </a:buClr>
              <a:buSzPct val="100000"/>
              <a:buChar char="○"/>
            </a:pPr>
            <a:r>
              <a:rPr lang="en-US" sz="1800" dirty="0"/>
              <a:t>School-level staff, including Test Administrators and school leadership, refer questions to SACs</a:t>
            </a:r>
            <a:endParaRPr dirty="0"/>
          </a:p>
          <a:p>
            <a:pPr marL="685800" lvl="1" indent="-202882" algn="l" rtl="0">
              <a:lnSpc>
                <a:spcPct val="100000"/>
              </a:lnSpc>
              <a:spcBef>
                <a:spcPts val="500"/>
              </a:spcBef>
              <a:spcAft>
                <a:spcPts val="0"/>
              </a:spcAft>
              <a:buClr>
                <a:schemeClr val="dk1"/>
              </a:buClr>
              <a:buSzPct val="100000"/>
              <a:buChar char="○"/>
            </a:pPr>
            <a:r>
              <a:rPr lang="en-US" sz="1800" dirty="0"/>
              <a:t>SACs and district-level staff refer questions to the DAC and DTC</a:t>
            </a:r>
            <a:endParaRPr dirty="0"/>
          </a:p>
          <a:p>
            <a:pPr marL="685800" lvl="1" indent="-202882" algn="l" rtl="0">
              <a:lnSpc>
                <a:spcPct val="100000"/>
              </a:lnSpc>
              <a:spcBef>
                <a:spcPts val="500"/>
              </a:spcBef>
              <a:spcAft>
                <a:spcPts val="0"/>
              </a:spcAft>
              <a:buClr>
                <a:schemeClr val="dk1"/>
              </a:buClr>
              <a:buSzPct val="100000"/>
              <a:buChar char="○"/>
            </a:pPr>
            <a:r>
              <a:rPr lang="en-US" sz="1800" dirty="0"/>
              <a:t>Official DACs and DTCs refer questions to CDE Assessment</a:t>
            </a:r>
            <a:endParaRPr sz="1800" dirty="0"/>
          </a:p>
          <a:p>
            <a:pPr marL="228600" lvl="0" indent="-200025" algn="l" rtl="0">
              <a:lnSpc>
                <a:spcPct val="100000"/>
              </a:lnSpc>
              <a:spcBef>
                <a:spcPts val="1000"/>
              </a:spcBef>
              <a:spcAft>
                <a:spcPts val="0"/>
              </a:spcAft>
              <a:buClr>
                <a:schemeClr val="dk1"/>
              </a:buClr>
              <a:buSzPct val="100000"/>
              <a:buChar char="●"/>
            </a:pPr>
            <a:r>
              <a:rPr lang="en-US" sz="2000" dirty="0"/>
              <a:t>DACs and DTCs share information from CDE with district- and school-level staff, as appropriate</a:t>
            </a:r>
            <a:endParaRPr sz="1800" dirty="0"/>
          </a:p>
          <a:p>
            <a:pPr marL="228600" lvl="0" indent="-200025" algn="l" rtl="0">
              <a:lnSpc>
                <a:spcPct val="100000"/>
              </a:lnSpc>
              <a:spcBef>
                <a:spcPts val="1000"/>
              </a:spcBef>
              <a:spcAft>
                <a:spcPts val="0"/>
              </a:spcAft>
              <a:buClr>
                <a:schemeClr val="dk1"/>
              </a:buClr>
              <a:buSzPct val="100000"/>
              <a:buChar char="●"/>
            </a:pPr>
            <a:r>
              <a:rPr lang="en-US" sz="2000" dirty="0"/>
              <a:t>Using this communication structure ensures local policies and procedures are communicated</a:t>
            </a:r>
            <a:endParaRPr sz="1800" dirty="0"/>
          </a:p>
          <a:p>
            <a:pPr marL="228600" lvl="0" indent="-200025" algn="l" rtl="0">
              <a:lnSpc>
                <a:spcPct val="100000"/>
              </a:lnSpc>
              <a:spcBef>
                <a:spcPts val="1000"/>
              </a:spcBef>
              <a:spcAft>
                <a:spcPts val="0"/>
              </a:spcAft>
              <a:buClr>
                <a:schemeClr val="dk1"/>
              </a:buClr>
              <a:buSzPct val="100000"/>
              <a:buChar char="●"/>
            </a:pPr>
            <a:r>
              <a:rPr lang="en-US" sz="2000" b="1" dirty="0"/>
              <a:t>Note: </a:t>
            </a:r>
            <a:r>
              <a:rPr lang="en-US" sz="2000" dirty="0"/>
              <a:t>CDE </a:t>
            </a:r>
            <a:r>
              <a:rPr lang="en-US" sz="2000" i="1" dirty="0"/>
              <a:t>Assessment</a:t>
            </a:r>
            <a:r>
              <a:rPr lang="en-US" sz="2000" dirty="0"/>
              <a:t> and CDE </a:t>
            </a:r>
            <a:r>
              <a:rPr lang="en-US" sz="2000" i="1" dirty="0"/>
              <a:t>Accountability</a:t>
            </a:r>
            <a:r>
              <a:rPr lang="en-US" sz="2000" dirty="0"/>
              <a:t> are separate groups</a:t>
            </a:r>
            <a:endParaRPr dirty="0"/>
          </a:p>
          <a:p>
            <a:pPr marL="685800" lvl="1" indent="-202882" algn="l" rtl="0">
              <a:lnSpc>
                <a:spcPct val="100000"/>
              </a:lnSpc>
              <a:spcBef>
                <a:spcPts val="500"/>
              </a:spcBef>
              <a:spcAft>
                <a:spcPts val="0"/>
              </a:spcAft>
              <a:buClr>
                <a:schemeClr val="dk1"/>
              </a:buClr>
              <a:buSzPct val="100000"/>
              <a:buChar char="○"/>
            </a:pPr>
            <a:r>
              <a:rPr lang="en-US" sz="1800" dirty="0"/>
              <a:t>The District </a:t>
            </a:r>
            <a:r>
              <a:rPr lang="en-US" sz="1800" i="1" dirty="0"/>
              <a:t>Accountability</a:t>
            </a:r>
            <a:r>
              <a:rPr lang="en-US" sz="1800" dirty="0"/>
              <a:t> Contact list is maintained by CDE Accountability</a:t>
            </a:r>
            <a:endParaRPr dirty="0"/>
          </a:p>
          <a:p>
            <a:pPr marL="685800" lvl="1" indent="-202882" algn="l" rtl="0">
              <a:lnSpc>
                <a:spcPct val="100000"/>
              </a:lnSpc>
              <a:spcBef>
                <a:spcPts val="500"/>
              </a:spcBef>
              <a:spcAft>
                <a:spcPts val="0"/>
              </a:spcAft>
              <a:buClr>
                <a:schemeClr val="dk1"/>
              </a:buClr>
              <a:buSzPct val="100000"/>
              <a:buChar char="○"/>
            </a:pPr>
            <a:r>
              <a:rPr lang="en-US" sz="1800" dirty="0"/>
              <a:t>Refer questions about Performance Frameworks and Growth to CDE Accountability</a:t>
            </a:r>
            <a:endParaRPr sz="1800" dirty="0"/>
          </a:p>
          <a:p>
            <a:pPr marL="1371600" lvl="2" indent="-317182" algn="l" rtl="0">
              <a:lnSpc>
                <a:spcPct val="100000"/>
              </a:lnSpc>
              <a:spcBef>
                <a:spcPts val="500"/>
              </a:spcBef>
              <a:spcAft>
                <a:spcPts val="0"/>
              </a:spcAft>
              <a:buSzPct val="100000"/>
              <a:buChar char="■"/>
            </a:pPr>
            <a:r>
              <a:rPr lang="en-US" sz="1800" u="sng" dirty="0">
                <a:solidFill>
                  <a:schemeClr val="hlink"/>
                </a:solidFill>
                <a:hlinkClick r:id="rId3"/>
              </a:rPr>
              <a:t>accountability@cde.state.co.us</a:t>
            </a:r>
            <a:r>
              <a:rPr lang="en-US" sz="1800" dirty="0"/>
              <a:t> </a:t>
            </a:r>
            <a:endParaRPr sz="1800" dirty="0"/>
          </a:p>
          <a:p>
            <a:pPr marL="685800" lvl="1" indent="-202882" algn="l" rtl="0">
              <a:lnSpc>
                <a:spcPct val="100000"/>
              </a:lnSpc>
              <a:spcBef>
                <a:spcPts val="500"/>
              </a:spcBef>
              <a:spcAft>
                <a:spcPts val="0"/>
              </a:spcAft>
              <a:buSzPct val="100000"/>
              <a:buChar char="○"/>
            </a:pPr>
            <a:r>
              <a:rPr lang="en-US" sz="1800"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
                  </a:ext>
                </a:extLst>
              </a:rPr>
              <a:t>Accountability is a downstream user of assessment data, so it can be helpful to share updates about assessment progress with your District Accountability Contact</a:t>
            </a:r>
            <a:endParaRPr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4" name="Google Shape;334;g37aca7b9956_0_39"/>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3200"/>
              <a:buFont typeface="Calibri"/>
              <a:buNone/>
            </a:pPr>
            <a:r>
              <a:rPr lang="en-US" sz="3200" dirty="0">
                <a:latin typeface="Calibri"/>
                <a:ea typeface="Calibri"/>
                <a:cs typeface="Calibri"/>
                <a:sym typeface="Calibri"/>
              </a:rPr>
              <a:t>DAC Responsibilities</a:t>
            </a:r>
            <a:endParaRPr sz="3200" dirty="0">
              <a:latin typeface="Calibri"/>
              <a:ea typeface="Calibri"/>
              <a:cs typeface="Calibri"/>
              <a:sym typeface="Calibri"/>
            </a:endParaRPr>
          </a:p>
        </p:txBody>
      </p:sp>
      <p:sp>
        <p:nvSpPr>
          <p:cNvPr id="333" name="Google Shape;333;g37aca7b9956_0_39"/>
          <p:cNvSpPr txBox="1">
            <a:spLocks noGrp="1"/>
          </p:cNvSpPr>
          <p:nvPr>
            <p:ph type="body" idx="1"/>
          </p:nvPr>
        </p:nvSpPr>
        <p:spPr>
          <a:xfrm>
            <a:off x="311700" y="1152475"/>
            <a:ext cx="8421300" cy="3034800"/>
          </a:xfrm>
          <a:prstGeom prst="rect">
            <a:avLst/>
          </a:prstGeom>
          <a:noFill/>
          <a:ln>
            <a:noFill/>
          </a:ln>
        </p:spPr>
        <p:txBody>
          <a:bodyPr spcFirstLastPara="1" wrap="square" lIns="0" tIns="0" rIns="0" bIns="45700" anchor="t" anchorCtr="0">
            <a:noAutofit/>
          </a:bodyPr>
          <a:lstStyle/>
          <a:p>
            <a:pPr marL="457200" lvl="0" indent="-330200" algn="l" rtl="0">
              <a:lnSpc>
                <a:spcPct val="115000"/>
              </a:lnSpc>
              <a:spcBef>
                <a:spcPts val="0"/>
              </a:spcBef>
              <a:spcAft>
                <a:spcPts val="0"/>
              </a:spcAft>
              <a:buSzPts val="1600"/>
              <a:buChar char="●"/>
            </a:pPr>
            <a:r>
              <a:rPr lang="en-US" dirty="0"/>
              <a:t>Interact with assessment vendor systems</a:t>
            </a:r>
            <a:endParaRPr dirty="0"/>
          </a:p>
          <a:p>
            <a:pPr marL="914400" lvl="1" indent="-330200" algn="l" rtl="0">
              <a:lnSpc>
                <a:spcPct val="115000"/>
              </a:lnSpc>
              <a:spcBef>
                <a:spcPts val="0"/>
              </a:spcBef>
              <a:spcAft>
                <a:spcPts val="0"/>
              </a:spcAft>
              <a:buSzPts val="1600"/>
              <a:buChar char="○"/>
            </a:pPr>
            <a:r>
              <a:rPr lang="en-US" sz="1600" dirty="0"/>
              <a:t>Manage student test registration and material ordering </a:t>
            </a:r>
            <a:endParaRPr sz="1600" dirty="0"/>
          </a:p>
          <a:p>
            <a:pPr marL="914400" lvl="1" indent="-330200" algn="l" rtl="0">
              <a:lnSpc>
                <a:spcPct val="115000"/>
              </a:lnSpc>
              <a:spcBef>
                <a:spcPts val="0"/>
              </a:spcBef>
              <a:spcAft>
                <a:spcPts val="0"/>
              </a:spcAft>
              <a:buSzPts val="1600"/>
              <a:buChar char="○"/>
            </a:pPr>
            <a:r>
              <a:rPr lang="en-US" sz="1600" dirty="0"/>
              <a:t>Manage user accounts</a:t>
            </a:r>
            <a:endParaRPr sz="1600" dirty="0"/>
          </a:p>
          <a:p>
            <a:pPr marL="914400" lvl="1" indent="-330200" algn="l" rtl="0">
              <a:lnSpc>
                <a:spcPct val="115000"/>
              </a:lnSpc>
              <a:spcBef>
                <a:spcPts val="0"/>
              </a:spcBef>
              <a:spcAft>
                <a:spcPts val="0"/>
              </a:spcAft>
              <a:buSzPts val="1600"/>
              <a:buChar char="○"/>
            </a:pPr>
            <a:r>
              <a:rPr lang="en-US" sz="1600" dirty="0"/>
              <a:t>Manage and monitor assessment administration for the district</a:t>
            </a:r>
            <a:endParaRPr sz="1600" dirty="0"/>
          </a:p>
          <a:p>
            <a:pPr marL="914400" lvl="1" indent="-330200" algn="l" rtl="0">
              <a:lnSpc>
                <a:spcPct val="115000"/>
              </a:lnSpc>
              <a:spcBef>
                <a:spcPts val="0"/>
              </a:spcBef>
              <a:spcAft>
                <a:spcPts val="0"/>
              </a:spcAft>
              <a:buSzPts val="1600"/>
              <a:buChar char="○"/>
            </a:pPr>
            <a:r>
              <a:rPr lang="en-US" sz="1600" b="1" dirty="0"/>
              <a:t>Access demographic information, reporting files and reports*</a:t>
            </a:r>
            <a:endParaRPr sz="1600" dirty="0"/>
          </a:p>
          <a:p>
            <a:pPr marL="457200" lvl="0" indent="-330200" algn="l" rtl="0">
              <a:lnSpc>
                <a:spcPct val="115000"/>
              </a:lnSpc>
              <a:spcBef>
                <a:spcPts val="0"/>
              </a:spcBef>
              <a:spcAft>
                <a:spcPts val="0"/>
              </a:spcAft>
              <a:buSzPts val="1600"/>
              <a:buChar char="●"/>
            </a:pPr>
            <a:r>
              <a:rPr lang="en-US" dirty="0"/>
              <a:t>Report, investigate and contain administration and security issues/concerns</a:t>
            </a:r>
            <a:endParaRPr dirty="0"/>
          </a:p>
          <a:p>
            <a:pPr marL="914400" lvl="1" indent="-330200" algn="l" rtl="0">
              <a:lnSpc>
                <a:spcPct val="115000"/>
              </a:lnSpc>
              <a:spcBef>
                <a:spcPts val="0"/>
              </a:spcBef>
              <a:spcAft>
                <a:spcPts val="0"/>
              </a:spcAft>
              <a:buSzPts val="1600"/>
              <a:buChar char="○"/>
            </a:pPr>
            <a:r>
              <a:rPr lang="en-US" sz="1600" dirty="0"/>
              <a:t>e.g., misadministrations and breaches</a:t>
            </a:r>
            <a:endParaRPr sz="1600" dirty="0"/>
          </a:p>
          <a:p>
            <a:pPr marL="457200" lvl="0" indent="-330200" algn="l" rtl="0">
              <a:lnSpc>
                <a:spcPct val="115000"/>
              </a:lnSpc>
              <a:spcBef>
                <a:spcPts val="0"/>
              </a:spcBef>
              <a:spcAft>
                <a:spcPts val="0"/>
              </a:spcAft>
              <a:buSzPts val="1600"/>
              <a:buChar char="●"/>
            </a:pPr>
            <a:r>
              <a:rPr lang="en-US" dirty="0"/>
              <a:t>Work with the District Technology Coordinator (DTC)</a:t>
            </a:r>
            <a:endParaRPr dirty="0"/>
          </a:p>
          <a:p>
            <a:pPr marL="457200" lvl="0" indent="-330200" algn="l" rtl="0">
              <a:lnSpc>
                <a:spcPct val="115000"/>
              </a:lnSpc>
              <a:spcBef>
                <a:spcPts val="0"/>
              </a:spcBef>
              <a:spcAft>
                <a:spcPts val="0"/>
              </a:spcAft>
              <a:buSzPts val="1600"/>
              <a:buChar char="●"/>
            </a:pPr>
            <a:r>
              <a:rPr lang="en-US" dirty="0"/>
              <a:t>Work with Data Respondents on final student demographics, especially </a:t>
            </a:r>
            <a:r>
              <a:rPr lang="en-US"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
                  </a:ext>
                </a:extLst>
              </a:rPr>
              <a:t>invalidation</a:t>
            </a:r>
            <a:r>
              <a:rPr lang="en-US" dirty="0"/>
              <a:t> codes, used for reporting</a:t>
            </a:r>
            <a:endParaRPr dirty="0"/>
          </a:p>
          <a:p>
            <a:pPr marL="457200" lvl="0" indent="-330200" algn="l" rtl="0">
              <a:lnSpc>
                <a:spcPct val="115000"/>
              </a:lnSpc>
              <a:spcBef>
                <a:spcPts val="0"/>
              </a:spcBef>
              <a:spcAft>
                <a:spcPts val="0"/>
              </a:spcAft>
              <a:buSzPts val="1600"/>
              <a:buChar char="●"/>
            </a:pPr>
            <a:r>
              <a:rPr lang="en-US" b="1" dirty="0"/>
              <a:t>Share report and score interpretation information throughout the district</a:t>
            </a:r>
            <a:endParaRPr dirty="0"/>
          </a:p>
          <a:p>
            <a:pPr marL="457200" lvl="1" indent="0" algn="l" rtl="0">
              <a:lnSpc>
                <a:spcPct val="115000"/>
              </a:lnSpc>
              <a:spcBef>
                <a:spcPts val="0"/>
              </a:spcBef>
              <a:spcAft>
                <a:spcPts val="0"/>
              </a:spcAft>
              <a:buClr>
                <a:schemeClr val="dk1"/>
              </a:buClr>
              <a:buSzPts val="900"/>
              <a:buNone/>
            </a:pPr>
            <a:endParaRPr sz="1600" dirty="0">
              <a:solidFill>
                <a:srgbClr val="FF0000"/>
              </a:solidFill>
            </a:endParaRPr>
          </a:p>
          <a:p>
            <a:pPr marL="230188" lvl="0" indent="-114300" algn="l" rtl="0">
              <a:lnSpc>
                <a:spcPct val="115000"/>
              </a:lnSpc>
              <a:spcBef>
                <a:spcPts val="0"/>
              </a:spcBef>
              <a:spcAft>
                <a:spcPts val="0"/>
              </a:spcAft>
              <a:buClr>
                <a:srgbClr val="040404"/>
              </a:buClr>
              <a:buSzPts val="2000"/>
              <a:buNone/>
            </a:pPr>
            <a:r>
              <a:rPr lang="en-US" sz="1300" dirty="0">
                <a:solidFill>
                  <a:srgbClr val="040404"/>
                </a:solidFill>
              </a:rPr>
              <a:t>*DACs have access to sensitive personally identifiable information through vendor management and </a:t>
            </a:r>
            <a:br>
              <a:rPr lang="en-US" sz="1300" dirty="0">
                <a:solidFill>
                  <a:srgbClr val="040404"/>
                </a:solidFill>
              </a:rPr>
            </a:br>
            <a:r>
              <a:rPr lang="en-US" sz="1300" dirty="0">
                <a:solidFill>
                  <a:srgbClr val="040404"/>
                </a:solidFill>
              </a:rPr>
              <a:t>administration systems. At the DAC’s discretion, others given sensitive data permissions also have access.</a:t>
            </a:r>
            <a:endParaRPr sz="13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g37aca7b9956_0_50"/>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dirty="0">
                <a:latin typeface="Calibri"/>
                <a:ea typeface="Calibri"/>
                <a:cs typeface="Calibri"/>
                <a:sym typeface="Calibri"/>
              </a:rPr>
              <a:t>Assessment Systems Access</a:t>
            </a:r>
            <a:endParaRPr dirty="0"/>
          </a:p>
        </p:txBody>
      </p:sp>
      <p:sp>
        <p:nvSpPr>
          <p:cNvPr id="340" name="Google Shape;340;g37aca7b9956_0_50"/>
          <p:cNvSpPr txBox="1">
            <a:spLocks noGrp="1"/>
          </p:cNvSpPr>
          <p:nvPr>
            <p:ph type="body" idx="1"/>
          </p:nvPr>
        </p:nvSpPr>
        <p:spPr>
          <a:xfrm>
            <a:off x="311700" y="1100925"/>
            <a:ext cx="8135100" cy="3236100"/>
          </a:xfrm>
          <a:prstGeom prst="rect">
            <a:avLst/>
          </a:prstGeom>
          <a:noFill/>
          <a:ln>
            <a:noFill/>
          </a:ln>
        </p:spPr>
        <p:txBody>
          <a:bodyPr spcFirstLastPara="1" wrap="square" lIns="0" tIns="0" rIns="0" bIns="45700" anchor="t" anchorCtr="0">
            <a:normAutofit fontScale="77500" lnSpcReduction="20000"/>
          </a:bodyPr>
          <a:lstStyle/>
          <a:p>
            <a:pPr marL="228600" lvl="0" indent="-190500" algn="l" rtl="0">
              <a:lnSpc>
                <a:spcPct val="100000"/>
              </a:lnSpc>
              <a:spcBef>
                <a:spcPts val="0"/>
              </a:spcBef>
              <a:spcAft>
                <a:spcPts val="0"/>
              </a:spcAft>
              <a:buClr>
                <a:schemeClr val="dk1"/>
              </a:buClr>
              <a:buSzPct val="100000"/>
              <a:buChar char="●"/>
            </a:pPr>
            <a:r>
              <a:rPr lang="en-US" sz="2000" dirty="0"/>
              <a:t>Due to the sensitive nature of the information available through state assessment systems, CDE Assessment manages accounts for official superintendent-appointed DACs </a:t>
            </a:r>
            <a:endParaRPr dirty="0"/>
          </a:p>
          <a:p>
            <a:pPr marL="685800" lvl="1" indent="-194309" algn="l" rtl="0">
              <a:lnSpc>
                <a:spcPct val="100000"/>
              </a:lnSpc>
              <a:spcBef>
                <a:spcPts val="500"/>
              </a:spcBef>
              <a:spcAft>
                <a:spcPts val="0"/>
              </a:spcAft>
              <a:buClr>
                <a:schemeClr val="dk1"/>
              </a:buClr>
              <a:buSzPct val="100000"/>
              <a:buChar char="○"/>
            </a:pPr>
            <a:r>
              <a:rPr lang="en-US" sz="1800" dirty="0"/>
              <a:t>CDE cannot verify an individual’s employment status or their ability to view sensitive assessment information</a:t>
            </a:r>
            <a:endParaRPr sz="1800" dirty="0"/>
          </a:p>
          <a:p>
            <a:pPr marL="228600" lvl="0" indent="-190500" algn="l" rtl="0">
              <a:lnSpc>
                <a:spcPct val="100000"/>
              </a:lnSpc>
              <a:spcBef>
                <a:spcPts val="1000"/>
              </a:spcBef>
              <a:spcAft>
                <a:spcPts val="0"/>
              </a:spcAft>
              <a:buClr>
                <a:schemeClr val="dk1"/>
              </a:buClr>
              <a:buSzPct val="100000"/>
              <a:buChar char="●"/>
            </a:pPr>
            <a:r>
              <a:rPr lang="en-US" sz="2000" dirty="0"/>
              <a:t>If an individual requires access to an assessment system, access is provided by the DAC or other authorized local user</a:t>
            </a:r>
            <a:endParaRPr sz="2000" dirty="0"/>
          </a:p>
          <a:p>
            <a:pPr marL="228600" lvl="0" indent="-190500" algn="l" rtl="0">
              <a:lnSpc>
                <a:spcPct val="100000"/>
              </a:lnSpc>
              <a:spcBef>
                <a:spcPts val="1000"/>
              </a:spcBef>
              <a:spcAft>
                <a:spcPts val="0"/>
              </a:spcAft>
              <a:buClr>
                <a:schemeClr val="dk1"/>
              </a:buClr>
              <a:buSzPct val="100000"/>
              <a:buChar char="●"/>
            </a:pPr>
            <a:r>
              <a:rPr lang="en-US" sz="2000" dirty="0"/>
              <a:t>If other authorized local users do not have access </a:t>
            </a:r>
            <a:r>
              <a:rPr lang="en-US" sz="2000" b="1" dirty="0"/>
              <a:t>and the DAC is unavailable</a:t>
            </a:r>
            <a:r>
              <a:rPr lang="en-US" sz="2000" dirty="0"/>
              <a:t>, requests for access must be emailed to the appropriate CDE Assessment contact by the superintendent</a:t>
            </a:r>
            <a:endParaRPr sz="2000" dirty="0"/>
          </a:p>
          <a:p>
            <a:pPr marL="685800" lvl="1" indent="-194309" algn="l" rtl="0">
              <a:lnSpc>
                <a:spcPct val="100000"/>
              </a:lnSpc>
              <a:spcBef>
                <a:spcPts val="500"/>
              </a:spcBef>
              <a:spcAft>
                <a:spcPts val="0"/>
              </a:spcAft>
              <a:buClr>
                <a:schemeClr val="dk1"/>
              </a:buClr>
              <a:buSzPct val="100000"/>
              <a:buChar char="○"/>
            </a:pPr>
            <a:r>
              <a:rPr lang="en-US" sz="1800" dirty="0"/>
              <a:t>Example:</a:t>
            </a:r>
            <a:endParaRPr sz="1800" dirty="0"/>
          </a:p>
          <a:p>
            <a:pPr marL="1143000" lvl="2" indent="-226130" algn="l" rtl="0">
              <a:lnSpc>
                <a:spcPct val="100000"/>
              </a:lnSpc>
              <a:spcBef>
                <a:spcPts val="500"/>
              </a:spcBef>
              <a:spcAft>
                <a:spcPts val="0"/>
              </a:spcAft>
              <a:buClr>
                <a:schemeClr val="dk1"/>
              </a:buClr>
              <a:buSzPct val="138582"/>
              <a:buChar char="■"/>
            </a:pPr>
            <a:r>
              <a:rPr lang="en-US" sz="1814" dirty="0"/>
              <a:t>A DAC is out of office when CMAS student data files become available.</a:t>
            </a:r>
            <a:endParaRPr sz="1814" dirty="0"/>
          </a:p>
          <a:p>
            <a:pPr marL="1143000" lvl="2" indent="-226130" algn="l" rtl="0">
              <a:lnSpc>
                <a:spcPct val="100000"/>
              </a:lnSpc>
              <a:spcBef>
                <a:spcPts val="500"/>
              </a:spcBef>
              <a:spcAft>
                <a:spcPts val="0"/>
              </a:spcAft>
              <a:buClr>
                <a:schemeClr val="dk1"/>
              </a:buClr>
              <a:buSzPct val="138582"/>
              <a:buChar char="■"/>
            </a:pPr>
            <a:r>
              <a:rPr lang="en-US" sz="1814" dirty="0"/>
              <a:t>Another district user needs access to ADAM to download the CMAS files.</a:t>
            </a:r>
            <a:endParaRPr sz="1814" dirty="0"/>
          </a:p>
          <a:p>
            <a:pPr marL="1143000" lvl="2" indent="-226130" algn="l" rtl="0">
              <a:lnSpc>
                <a:spcPct val="100000"/>
              </a:lnSpc>
              <a:spcBef>
                <a:spcPts val="500"/>
              </a:spcBef>
              <a:spcAft>
                <a:spcPts val="0"/>
              </a:spcAft>
              <a:buClr>
                <a:schemeClr val="dk1"/>
              </a:buClr>
              <a:buSzPct val="138582"/>
              <a:buChar char="■"/>
            </a:pPr>
            <a:r>
              <a:rPr lang="en-US" sz="1814" dirty="0"/>
              <a:t>The superintendent must email Emily Hunter to enable CMAS access for the non-DAC employee. </a:t>
            </a:r>
            <a:endParaRPr sz="1814" dirty="0"/>
          </a:p>
          <a:p>
            <a:pPr marL="1143000" lvl="2" indent="-226130" algn="l" rtl="0">
              <a:lnSpc>
                <a:spcPct val="100000"/>
              </a:lnSpc>
              <a:spcBef>
                <a:spcPts val="500"/>
              </a:spcBef>
              <a:spcAft>
                <a:spcPts val="0"/>
              </a:spcAft>
              <a:buClr>
                <a:schemeClr val="dk1"/>
              </a:buClr>
              <a:buSzPct val="138582"/>
              <a:buChar char="■"/>
            </a:pPr>
            <a:r>
              <a:rPr lang="en-US" sz="1814" dirty="0"/>
              <a:t>That individual can then enable other local accounts, as appropriate.</a:t>
            </a:r>
            <a:endParaRPr sz="1814"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g37aca7b9956_0_55"/>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Assessment Emails (*DAC*)</a:t>
            </a:r>
            <a:endParaRPr sz="3200">
              <a:latin typeface="Calibri"/>
              <a:ea typeface="Calibri"/>
              <a:cs typeface="Calibri"/>
              <a:sym typeface="Calibri"/>
            </a:endParaRPr>
          </a:p>
        </p:txBody>
      </p:sp>
      <p:sp>
        <p:nvSpPr>
          <p:cNvPr id="346" name="Google Shape;346;g37aca7b9956_0_55"/>
          <p:cNvSpPr txBox="1">
            <a:spLocks noGrp="1"/>
          </p:cNvSpPr>
          <p:nvPr>
            <p:ph type="body" idx="1"/>
          </p:nvPr>
        </p:nvSpPr>
        <p:spPr>
          <a:xfrm>
            <a:off x="311700" y="1152475"/>
            <a:ext cx="5396700" cy="3034800"/>
          </a:xfrm>
          <a:prstGeom prst="rect">
            <a:avLst/>
          </a:prstGeom>
          <a:noFill/>
          <a:ln>
            <a:noFill/>
          </a:ln>
        </p:spPr>
        <p:txBody>
          <a:bodyPr spcFirstLastPara="1" wrap="square" lIns="0" tIns="0" rIns="0" bIns="45700" anchor="t" anchorCtr="0">
            <a:noAutofit/>
          </a:bodyPr>
          <a:lstStyle/>
          <a:p>
            <a:pPr marL="400050" lvl="0" indent="-273050" algn="l" rtl="0">
              <a:lnSpc>
                <a:spcPct val="100000"/>
              </a:lnSpc>
              <a:spcBef>
                <a:spcPts val="0"/>
              </a:spcBef>
              <a:spcAft>
                <a:spcPts val="0"/>
              </a:spcAft>
              <a:buClr>
                <a:srgbClr val="000000"/>
              </a:buClr>
              <a:buSzPts val="1600"/>
              <a:buChar char="●"/>
            </a:pPr>
            <a:r>
              <a:rPr lang="en-US">
                <a:solidFill>
                  <a:srgbClr val="000000"/>
                </a:solidFill>
              </a:rPr>
              <a:t>CDE sends </a:t>
            </a:r>
            <a:r>
              <a:rPr lang="en-US" b="1">
                <a:solidFill>
                  <a:srgbClr val="000000"/>
                </a:solidFill>
              </a:rPr>
              <a:t>*DAC*</a:t>
            </a:r>
            <a:r>
              <a:rPr lang="en-US">
                <a:solidFill>
                  <a:srgbClr val="000000"/>
                </a:solidFill>
              </a:rPr>
              <a:t> emails on </a:t>
            </a:r>
            <a:r>
              <a:rPr lang="en-US" b="1">
                <a:solidFill>
                  <a:srgbClr val="000000"/>
                </a:solidFill>
              </a:rPr>
              <a:t>Thursdays</a:t>
            </a:r>
            <a:endParaRPr b="1">
              <a:solidFill>
                <a:srgbClr val="000000"/>
              </a:solidFill>
            </a:endParaRPr>
          </a:p>
          <a:p>
            <a:pPr marL="800100" lvl="1" indent="-273050" algn="l" rtl="0">
              <a:lnSpc>
                <a:spcPct val="100000"/>
              </a:lnSpc>
              <a:spcBef>
                <a:spcPts val="0"/>
              </a:spcBef>
              <a:spcAft>
                <a:spcPts val="0"/>
              </a:spcAft>
              <a:buClr>
                <a:srgbClr val="000000"/>
              </a:buClr>
              <a:buSzPts val="1600"/>
              <a:buChar char="○"/>
            </a:pPr>
            <a:r>
              <a:rPr lang="en-US" sz="1600">
                <a:solidFill>
                  <a:srgbClr val="000000"/>
                </a:solidFill>
              </a:rPr>
              <a:t>Emails include information about:</a:t>
            </a:r>
            <a:endParaRPr sz="1600">
              <a:solidFill>
                <a:srgbClr val="000000"/>
              </a:solidFill>
            </a:endParaRPr>
          </a:p>
          <a:p>
            <a:pPr marL="1200150" lvl="2" indent="-273050" algn="l" rtl="0">
              <a:lnSpc>
                <a:spcPct val="100000"/>
              </a:lnSpc>
              <a:spcBef>
                <a:spcPts val="0"/>
              </a:spcBef>
              <a:spcAft>
                <a:spcPts val="0"/>
              </a:spcAft>
              <a:buClr>
                <a:srgbClr val="000000"/>
              </a:buClr>
              <a:buSzPts val="1600"/>
              <a:buChar char="■"/>
            </a:pPr>
            <a:r>
              <a:rPr lang="en-US" sz="1600">
                <a:solidFill>
                  <a:srgbClr val="000000"/>
                </a:solidFill>
              </a:rPr>
              <a:t>Important updates for the week and coming weeks by assessment program</a:t>
            </a:r>
            <a:endParaRPr sz="1600">
              <a:solidFill>
                <a:srgbClr val="000000"/>
              </a:solidFill>
            </a:endParaRPr>
          </a:p>
          <a:p>
            <a:pPr marL="1657350" lvl="3" indent="-266700" algn="l" rtl="0">
              <a:lnSpc>
                <a:spcPct val="100000"/>
              </a:lnSpc>
              <a:spcBef>
                <a:spcPts val="0"/>
              </a:spcBef>
              <a:spcAft>
                <a:spcPts val="0"/>
              </a:spcAft>
              <a:buClr>
                <a:srgbClr val="000000"/>
              </a:buClr>
              <a:buSzPts val="1500"/>
              <a:buChar char="●"/>
            </a:pPr>
            <a:r>
              <a:rPr lang="en-US" sz="1500">
                <a:solidFill>
                  <a:srgbClr val="000000"/>
                </a:solidFill>
              </a:rPr>
              <a:t>Tasks for DACs</a:t>
            </a:r>
            <a:endParaRPr sz="1500">
              <a:solidFill>
                <a:srgbClr val="000000"/>
              </a:solidFill>
            </a:endParaRPr>
          </a:p>
          <a:p>
            <a:pPr marL="1657350" lvl="3" indent="-266700" algn="l" rtl="0">
              <a:lnSpc>
                <a:spcPct val="100000"/>
              </a:lnSpc>
              <a:spcBef>
                <a:spcPts val="0"/>
              </a:spcBef>
              <a:spcAft>
                <a:spcPts val="0"/>
              </a:spcAft>
              <a:buClr>
                <a:srgbClr val="000000"/>
              </a:buClr>
              <a:buSzPts val="1500"/>
              <a:buChar char="●"/>
            </a:pPr>
            <a:r>
              <a:rPr lang="en-US" sz="1500">
                <a:solidFill>
                  <a:srgbClr val="000000"/>
                </a:solidFill>
              </a:rPr>
              <a:t>Resources</a:t>
            </a:r>
            <a:endParaRPr sz="1500">
              <a:solidFill>
                <a:srgbClr val="000000"/>
              </a:solidFill>
            </a:endParaRPr>
          </a:p>
          <a:p>
            <a:pPr marL="1657350" lvl="3" indent="-266700" algn="l" rtl="0">
              <a:lnSpc>
                <a:spcPct val="100000"/>
              </a:lnSpc>
              <a:spcBef>
                <a:spcPts val="0"/>
              </a:spcBef>
              <a:spcAft>
                <a:spcPts val="0"/>
              </a:spcAft>
              <a:buClr>
                <a:srgbClr val="000000"/>
              </a:buClr>
              <a:buSzPts val="1500"/>
              <a:buChar char="●"/>
            </a:pPr>
            <a:r>
              <a:rPr lang="en-US" sz="1500">
                <a:solidFill>
                  <a:srgbClr val="000000"/>
                </a:solidFill>
              </a:rPr>
              <a:t>Results availability </a:t>
            </a:r>
            <a:endParaRPr sz="1500">
              <a:solidFill>
                <a:srgbClr val="000000"/>
              </a:solidFill>
            </a:endParaRPr>
          </a:p>
          <a:p>
            <a:pPr marL="914400" lvl="1" indent="-330200" algn="l" rtl="0">
              <a:lnSpc>
                <a:spcPct val="100000"/>
              </a:lnSpc>
              <a:spcBef>
                <a:spcPts val="0"/>
              </a:spcBef>
              <a:spcAft>
                <a:spcPts val="0"/>
              </a:spcAft>
              <a:buClr>
                <a:srgbClr val="000000"/>
              </a:buClr>
              <a:buSzPts val="1600"/>
              <a:buChar char="○"/>
            </a:pPr>
            <a:r>
              <a:rPr lang="en-US" sz="1600">
                <a:solidFill>
                  <a:srgbClr val="000000"/>
                </a:solidFill>
              </a:rPr>
              <a:t>Assessment program topics covered in the email are discussed during office hours </a:t>
            </a:r>
            <a:r>
              <a:rPr lang="en-US" sz="1600" i="1">
                <a:solidFill>
                  <a:srgbClr val="000000"/>
                </a:solidFill>
              </a:rPr>
              <a:t>if additional clarification is needed</a:t>
            </a:r>
            <a:endParaRPr sz="1600" i="1">
              <a:solidFill>
                <a:srgbClr val="000000"/>
              </a:solidFill>
            </a:endParaRPr>
          </a:p>
          <a:p>
            <a:pPr marL="457200" lvl="0" indent="-330200" algn="l" rtl="0">
              <a:lnSpc>
                <a:spcPct val="100000"/>
              </a:lnSpc>
              <a:spcBef>
                <a:spcPts val="0"/>
              </a:spcBef>
              <a:spcAft>
                <a:spcPts val="0"/>
              </a:spcAft>
              <a:buClr>
                <a:srgbClr val="000000"/>
              </a:buClr>
              <a:buSzPts val="1600"/>
              <a:buChar char="●"/>
            </a:pPr>
            <a:r>
              <a:rPr lang="en-US" sz="1600">
                <a:solidFill>
                  <a:srgbClr val="000000"/>
                </a:solidFill>
              </a:rPr>
              <a:t>If there are no new updates, an email is not sent</a:t>
            </a:r>
            <a:endParaRPr sz="1600">
              <a:solidFill>
                <a:srgbClr val="000000"/>
              </a:solidFill>
            </a:endParaRPr>
          </a:p>
          <a:p>
            <a:pPr marL="914400" lvl="1" indent="-330200" algn="l" rtl="0">
              <a:lnSpc>
                <a:spcPct val="100000"/>
              </a:lnSpc>
              <a:spcBef>
                <a:spcPts val="0"/>
              </a:spcBef>
              <a:spcAft>
                <a:spcPts val="0"/>
              </a:spcAft>
              <a:buClr>
                <a:srgbClr val="000000"/>
              </a:buClr>
              <a:buSzPts val="1600"/>
              <a:buChar char="○"/>
            </a:pPr>
            <a:r>
              <a:rPr lang="en-US" sz="1600">
                <a:solidFill>
                  <a:srgbClr val="000000"/>
                </a:solidFill>
              </a:rPr>
              <a:t>Updates are not in the summer unless re: results</a:t>
            </a:r>
            <a:endParaRPr sz="1600">
              <a:solidFill>
                <a:srgbClr val="000000"/>
              </a:solidFill>
            </a:endParaRPr>
          </a:p>
          <a:p>
            <a:pPr marL="914400" lvl="1" indent="-330200" algn="l" rtl="0">
              <a:lnSpc>
                <a:spcPct val="100000"/>
              </a:lnSpc>
              <a:spcBef>
                <a:spcPts val="0"/>
              </a:spcBef>
              <a:spcAft>
                <a:spcPts val="0"/>
              </a:spcAft>
              <a:buClr>
                <a:srgbClr val="000000"/>
              </a:buClr>
              <a:buSzPts val="1600"/>
              <a:buChar char="○"/>
            </a:pPr>
            <a:r>
              <a:rPr lang="en-US" sz="1600">
                <a:solidFill>
                  <a:srgbClr val="000000"/>
                </a:solidFill>
              </a:rPr>
              <a:t>Results messages sent as </a:t>
            </a:r>
            <a:r>
              <a:rPr lang="en-US" sz="1600" b="1" i="1">
                <a:solidFill>
                  <a:srgbClr val="000000"/>
                </a:solidFill>
              </a:rPr>
              <a:t>Special Edition</a:t>
            </a:r>
            <a:endParaRPr sz="1600" b="1" i="1">
              <a:solidFill>
                <a:srgbClr val="000000"/>
              </a:solidFill>
            </a:endParaRPr>
          </a:p>
        </p:txBody>
      </p:sp>
      <p:grpSp>
        <p:nvGrpSpPr>
          <p:cNvPr id="347" name="Google Shape;347;g37aca7b9956_0_55" descr="An image of the top of a DAC email"/>
          <p:cNvGrpSpPr/>
          <p:nvPr/>
        </p:nvGrpSpPr>
        <p:grpSpPr>
          <a:xfrm>
            <a:off x="5357757" y="1055708"/>
            <a:ext cx="3938654" cy="2953991"/>
            <a:chOff x="4931026" y="1948996"/>
            <a:chExt cx="3938654" cy="3938654"/>
          </a:xfrm>
        </p:grpSpPr>
        <p:grpSp>
          <p:nvGrpSpPr>
            <p:cNvPr id="348" name="Google Shape;348;g37aca7b9956_0_55"/>
            <p:cNvGrpSpPr/>
            <p:nvPr/>
          </p:nvGrpSpPr>
          <p:grpSpPr>
            <a:xfrm>
              <a:off x="4931026" y="1948996"/>
              <a:ext cx="3938654" cy="3938654"/>
              <a:chOff x="5148733" y="1823168"/>
              <a:chExt cx="3938654" cy="3938654"/>
            </a:xfrm>
          </p:grpSpPr>
          <p:pic>
            <p:nvPicPr>
              <p:cNvPr id="349" name="Google Shape;349;g37aca7b9956_0_55" descr="Email outline"/>
              <p:cNvPicPr preferRelativeResize="0"/>
              <p:nvPr/>
            </p:nvPicPr>
            <p:blipFill rotWithShape="1">
              <a:blip r:embed="rId3">
                <a:alphaModFix/>
              </a:blip>
              <a:srcRect/>
              <a:stretch/>
            </p:blipFill>
            <p:spPr>
              <a:xfrm>
                <a:off x="5148733" y="1823168"/>
                <a:ext cx="3938654" cy="3938654"/>
              </a:xfrm>
              <a:prstGeom prst="rect">
                <a:avLst/>
              </a:prstGeom>
              <a:noFill/>
              <a:ln>
                <a:noFill/>
              </a:ln>
            </p:spPr>
          </p:pic>
          <p:pic>
            <p:nvPicPr>
              <p:cNvPr id="350" name="Google Shape;350;g37aca7b9956_0_55"/>
              <p:cNvPicPr preferRelativeResize="0"/>
              <p:nvPr/>
            </p:nvPicPr>
            <p:blipFill rotWithShape="1">
              <a:blip r:embed="rId4">
                <a:alphaModFix/>
              </a:blip>
              <a:srcRect/>
              <a:stretch/>
            </p:blipFill>
            <p:spPr>
              <a:xfrm>
                <a:off x="6235344" y="2622014"/>
                <a:ext cx="1751886" cy="1299991"/>
              </a:xfrm>
              <a:prstGeom prst="rect">
                <a:avLst/>
              </a:prstGeom>
              <a:noFill/>
              <a:ln>
                <a:noFill/>
              </a:ln>
            </p:spPr>
          </p:pic>
        </p:grpSp>
        <p:pic>
          <p:nvPicPr>
            <p:cNvPr id="351" name="Google Shape;351;g37aca7b9956_0_55" descr="@ with solid fill"/>
            <p:cNvPicPr preferRelativeResize="0"/>
            <p:nvPr/>
          </p:nvPicPr>
          <p:blipFill rotWithShape="1">
            <a:blip r:embed="rId5">
              <a:alphaModFix/>
            </a:blip>
            <a:srcRect/>
            <a:stretch/>
          </p:blipFill>
          <p:spPr>
            <a:xfrm>
              <a:off x="6436380" y="4528697"/>
              <a:ext cx="914400" cy="914400"/>
            </a:xfrm>
            <a:prstGeom prst="rect">
              <a:avLst/>
            </a:prstGeom>
            <a:noFill/>
            <a:ln>
              <a:noFill/>
            </a:ln>
          </p:spPr>
        </p:pic>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55"/>
        <p:cNvGrpSpPr/>
        <p:nvPr/>
      </p:nvGrpSpPr>
      <p:grpSpPr>
        <a:xfrm>
          <a:off x="0" y="0"/>
          <a:ext cx="0" cy="0"/>
          <a:chOff x="0" y="0"/>
          <a:chExt cx="0" cy="0"/>
        </a:xfrm>
      </p:grpSpPr>
      <p:sp>
        <p:nvSpPr>
          <p:cNvPr id="356" name="Google Shape;356;g37aca7b9956_0_65"/>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Transmitting Secure Information</a:t>
            </a:r>
            <a:endParaRPr/>
          </a:p>
        </p:txBody>
      </p:sp>
      <p:sp>
        <p:nvSpPr>
          <p:cNvPr id="357" name="Google Shape;357;g37aca7b9956_0_65"/>
          <p:cNvSpPr txBox="1">
            <a:spLocks noGrp="1"/>
          </p:cNvSpPr>
          <p:nvPr>
            <p:ph type="body" idx="1"/>
          </p:nvPr>
        </p:nvSpPr>
        <p:spPr>
          <a:xfrm>
            <a:off x="311700" y="1241425"/>
            <a:ext cx="5144400" cy="3150300"/>
          </a:xfrm>
          <a:prstGeom prst="rect">
            <a:avLst/>
          </a:prstGeom>
          <a:noFill/>
          <a:ln>
            <a:noFill/>
          </a:ln>
        </p:spPr>
        <p:txBody>
          <a:bodyPr spcFirstLastPara="1" wrap="square" lIns="0" tIns="0" rIns="0" bIns="45700" anchor="t" anchorCtr="0">
            <a:normAutofit/>
          </a:bodyPr>
          <a:lstStyle/>
          <a:p>
            <a:pPr marL="0" lvl="0" indent="0" algn="l" rtl="0">
              <a:lnSpc>
                <a:spcPct val="100000"/>
              </a:lnSpc>
              <a:spcBef>
                <a:spcPts val="0"/>
              </a:spcBef>
              <a:spcAft>
                <a:spcPts val="0"/>
              </a:spcAft>
              <a:buNone/>
            </a:pPr>
            <a:r>
              <a:rPr lang="en-US" sz="1800" dirty="0">
                <a:solidFill>
                  <a:srgbClr val="000000"/>
                </a:solidFill>
              </a:rPr>
              <a:t>Use Syncplicity to send secure information to CDE</a:t>
            </a:r>
            <a:endParaRPr sz="1800" dirty="0">
              <a:solidFill>
                <a:srgbClr val="000000"/>
              </a:solidFill>
            </a:endParaRPr>
          </a:p>
          <a:p>
            <a:pPr marL="342900" lvl="0" indent="-317500" algn="l" rtl="0">
              <a:lnSpc>
                <a:spcPct val="100000"/>
              </a:lnSpc>
              <a:spcBef>
                <a:spcPts val="0"/>
              </a:spcBef>
              <a:spcAft>
                <a:spcPts val="0"/>
              </a:spcAft>
              <a:buClr>
                <a:srgbClr val="000000"/>
              </a:buClr>
              <a:buSzPts val="1800"/>
              <a:buFont typeface="Arial"/>
              <a:buChar char="•"/>
            </a:pPr>
            <a:r>
              <a:rPr lang="en-US" sz="1500" dirty="0">
                <a:solidFill>
                  <a:srgbClr val="000000"/>
                </a:solidFill>
              </a:rPr>
              <a:t>Two users per district can access the </a:t>
            </a:r>
            <a:r>
              <a:rPr lang="en-US" sz="1500" dirty="0" err="1">
                <a:solidFill>
                  <a:srgbClr val="000000"/>
                </a:solidFill>
              </a:rPr>
              <a:t>CDE_Assessment</a:t>
            </a:r>
            <a:r>
              <a:rPr lang="en-US" sz="1500" dirty="0">
                <a:solidFill>
                  <a:srgbClr val="000000"/>
                </a:solidFill>
              </a:rPr>
              <a:t> folder</a:t>
            </a:r>
            <a:endParaRPr sz="1500" dirty="0">
              <a:solidFill>
                <a:srgbClr val="000000"/>
              </a:solidFill>
            </a:endParaRPr>
          </a:p>
          <a:p>
            <a:pPr marL="914400" lvl="0" indent="-323850" algn="l" rtl="0">
              <a:lnSpc>
                <a:spcPct val="100000"/>
              </a:lnSpc>
              <a:spcBef>
                <a:spcPts val="0"/>
              </a:spcBef>
              <a:spcAft>
                <a:spcPts val="0"/>
              </a:spcAft>
              <a:buClr>
                <a:srgbClr val="000000"/>
              </a:buClr>
              <a:buSzPts val="1500"/>
              <a:buAutoNum type="arabicPeriod"/>
            </a:pPr>
            <a:r>
              <a:rPr lang="en-US" sz="1500" dirty="0">
                <a:solidFill>
                  <a:srgbClr val="000000"/>
                </a:solidFill>
              </a:rPr>
              <a:t>The official DAC</a:t>
            </a:r>
            <a:endParaRPr sz="1500" dirty="0">
              <a:solidFill>
                <a:srgbClr val="000000"/>
              </a:solidFill>
            </a:endParaRPr>
          </a:p>
          <a:p>
            <a:pPr marL="914400" lvl="0" indent="-323850" algn="l" rtl="0">
              <a:lnSpc>
                <a:spcPct val="100000"/>
              </a:lnSpc>
              <a:spcBef>
                <a:spcPts val="0"/>
              </a:spcBef>
              <a:spcAft>
                <a:spcPts val="0"/>
              </a:spcAft>
              <a:buClr>
                <a:srgbClr val="000000"/>
              </a:buClr>
              <a:buSzPts val="1500"/>
              <a:buAutoNum type="arabicPeriod"/>
            </a:pPr>
            <a:r>
              <a:rPr lang="en-US" sz="1500" dirty="0">
                <a:solidFill>
                  <a:srgbClr val="000000"/>
                </a:solidFill>
              </a:rPr>
              <a:t>One additional individual, if requested</a:t>
            </a:r>
            <a:endParaRPr sz="1500" dirty="0">
              <a:solidFill>
                <a:srgbClr val="000000"/>
              </a:solidFill>
            </a:endParaRPr>
          </a:p>
          <a:p>
            <a:pPr marL="342900" marR="0" lvl="0" indent="-317500" algn="l" rtl="0">
              <a:lnSpc>
                <a:spcPct val="100000"/>
              </a:lnSpc>
              <a:spcBef>
                <a:spcPts val="0"/>
              </a:spcBef>
              <a:spcAft>
                <a:spcPts val="0"/>
              </a:spcAft>
              <a:buClr>
                <a:srgbClr val="000000"/>
              </a:buClr>
              <a:buSzPts val="1800"/>
              <a:buFont typeface="Arial"/>
              <a:buChar char="•"/>
            </a:pPr>
            <a:r>
              <a:rPr lang="en-US" sz="1500" dirty="0">
                <a:solidFill>
                  <a:srgbClr val="000000"/>
                </a:solidFill>
              </a:rPr>
              <a:t>CDE will email a list of users to each district</a:t>
            </a:r>
            <a:endParaRPr sz="1500" dirty="0">
              <a:solidFill>
                <a:srgbClr val="000000"/>
              </a:solidFill>
            </a:endParaRPr>
          </a:p>
          <a:p>
            <a:pPr marL="914400" marR="0" lvl="1" indent="-342900" algn="l" rtl="0">
              <a:lnSpc>
                <a:spcPct val="100000"/>
              </a:lnSpc>
              <a:spcBef>
                <a:spcPts val="0"/>
              </a:spcBef>
              <a:spcAft>
                <a:spcPts val="0"/>
              </a:spcAft>
              <a:buClr>
                <a:srgbClr val="000000"/>
              </a:buClr>
              <a:buSzPts val="1800"/>
              <a:buFont typeface="Arial"/>
              <a:buChar char="○"/>
            </a:pPr>
            <a:r>
              <a:rPr lang="en-US" sz="1500" dirty="0">
                <a:solidFill>
                  <a:srgbClr val="000000"/>
                </a:solidFill>
              </a:rPr>
              <a:t>Respond with updates</a:t>
            </a:r>
            <a:endParaRPr sz="1500" dirty="0">
              <a:solidFill>
                <a:srgbClr val="000000"/>
              </a:solidFill>
            </a:endParaRPr>
          </a:p>
          <a:p>
            <a:pPr marL="914400" marR="0" lvl="1" indent="-342900" algn="l" rtl="0">
              <a:lnSpc>
                <a:spcPct val="100000"/>
              </a:lnSpc>
              <a:spcBef>
                <a:spcPts val="0"/>
              </a:spcBef>
              <a:spcAft>
                <a:spcPts val="0"/>
              </a:spcAft>
              <a:buClr>
                <a:srgbClr val="000000"/>
              </a:buClr>
              <a:buSzPts val="1800"/>
              <a:buFont typeface="Arial"/>
              <a:buChar char="○"/>
            </a:pPr>
            <a:r>
              <a:rPr lang="en-US" sz="1500" dirty="0">
                <a:solidFill>
                  <a:srgbClr val="000000"/>
                </a:solidFill>
              </a:rPr>
              <a:t>New users must create/access their accounts within 90 days</a:t>
            </a:r>
            <a:endParaRPr sz="1500" dirty="0">
              <a:solidFill>
                <a:srgbClr val="000000"/>
              </a:solidFill>
            </a:endParaRPr>
          </a:p>
          <a:p>
            <a:pPr marL="457200" marR="0" lvl="0" indent="-342900" algn="l" rtl="0">
              <a:lnSpc>
                <a:spcPct val="100000"/>
              </a:lnSpc>
              <a:spcBef>
                <a:spcPts val="0"/>
              </a:spcBef>
              <a:spcAft>
                <a:spcPts val="0"/>
              </a:spcAft>
              <a:buClr>
                <a:srgbClr val="000000"/>
              </a:buClr>
              <a:buSzPts val="1800"/>
              <a:buFont typeface="Arial"/>
              <a:buChar char="•"/>
            </a:pPr>
            <a:r>
              <a:rPr lang="en-US" sz="1500" dirty="0">
                <a:solidFill>
                  <a:srgbClr val="000000"/>
                </a:solidFill>
              </a:rPr>
              <a:t>During SBD, the Data Respondent has access to a separate SBD folder</a:t>
            </a:r>
            <a:endParaRPr sz="1500" dirty="0">
              <a:solidFill>
                <a:srgbClr val="000000"/>
              </a:solidFill>
            </a:endParaRPr>
          </a:p>
        </p:txBody>
      </p:sp>
      <p:grpSp>
        <p:nvGrpSpPr>
          <p:cNvPr id="358" name="Google Shape;358;g37aca7b9956_0_65" descr="Reminder: Do not send personally identifiable information (e.g., SASID, name, free and reduced lunch status, disability status, test scores, etc.) through email&#10;CDE Assessment will not respond to emails containing PII&#10;The email will be deleted &#10;Remind all staff who may communicate with CDE"/>
          <p:cNvGrpSpPr/>
          <p:nvPr/>
        </p:nvGrpSpPr>
        <p:grpSpPr>
          <a:xfrm>
            <a:off x="5485225" y="1241422"/>
            <a:ext cx="3585600" cy="2713968"/>
            <a:chOff x="5253918" y="1534047"/>
            <a:chExt cx="3585600" cy="3849600"/>
          </a:xfrm>
          <a:solidFill>
            <a:srgbClr val="E26510"/>
          </a:solidFill>
        </p:grpSpPr>
        <p:sp>
          <p:nvSpPr>
            <p:cNvPr id="359" name="Google Shape;359;g37aca7b9956_0_65"/>
            <p:cNvSpPr txBox="1"/>
            <p:nvPr/>
          </p:nvSpPr>
          <p:spPr>
            <a:xfrm>
              <a:off x="5253918" y="1534047"/>
              <a:ext cx="3585600" cy="3849600"/>
            </a:xfrm>
            <a:prstGeom prst="rect">
              <a:avLst/>
            </a:prstGeom>
            <a:grpFill/>
            <a:ln>
              <a:noFill/>
            </a:ln>
            <a:effectLst>
              <a:outerShdw blurRad="50800" dist="38100" dir="2700000" algn="tl" rotWithShape="0">
                <a:srgbClr val="000000">
                  <a:alpha val="400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900"/>
                <a:buFont typeface="Arial"/>
                <a:buNone/>
              </a:pPr>
              <a:r>
                <a:rPr lang="en-US" sz="1900" b="1" i="0" u="none" strike="noStrike" cap="none">
                  <a:solidFill>
                    <a:schemeClr val="lt1"/>
                  </a:solidFill>
                  <a:latin typeface="Calibri"/>
                  <a:ea typeface="Calibri"/>
                  <a:cs typeface="Calibri"/>
                  <a:sym typeface="Calibri"/>
                </a:rPr>
                <a:t>Reminder</a:t>
              </a:r>
              <a:r>
                <a:rPr lang="en-US" sz="1900" b="0" i="0" u="none" strike="noStrike" cap="none">
                  <a:solidFill>
                    <a:schemeClr val="lt1"/>
                  </a:solidFill>
                  <a:latin typeface="Calibri"/>
                  <a:ea typeface="Calibri"/>
                  <a:cs typeface="Calibri"/>
                  <a:sym typeface="Calibri"/>
                </a:rPr>
                <a:t>: Do not </a:t>
              </a:r>
              <a:r>
                <a:rPr lang="en-US" sz="1900">
                  <a:solidFill>
                    <a:schemeClr val="lt1"/>
                  </a:solidFill>
                  <a:latin typeface="Calibri"/>
                  <a:ea typeface="Calibri"/>
                  <a:cs typeface="Calibri"/>
                  <a:sym typeface="Calibri"/>
                </a:rPr>
                <a:t>email </a:t>
              </a:r>
              <a:r>
                <a:rPr lang="en-US" sz="1900" b="0" i="0" u="none" strike="noStrike" cap="none">
                  <a:solidFill>
                    <a:schemeClr val="lt1"/>
                  </a:solidFill>
                  <a:latin typeface="Calibri"/>
                  <a:ea typeface="Calibri"/>
                  <a:cs typeface="Calibri"/>
                  <a:sym typeface="Calibri"/>
                </a:rPr>
                <a:t>personally identifiable information (e.g., SASID, name, </a:t>
              </a:r>
              <a:r>
                <a:rPr lang="en-US" sz="1900">
                  <a:solidFill>
                    <a:schemeClr val="lt1"/>
                  </a:solidFill>
                  <a:latin typeface="Calibri"/>
                  <a:ea typeface="Calibri"/>
                  <a:cs typeface="Calibri"/>
                  <a:sym typeface="Calibri"/>
                </a:rPr>
                <a:t>FRL</a:t>
              </a:r>
              <a:r>
                <a:rPr lang="en-US" sz="1900" b="0" i="0" u="none" strike="noStrike" cap="none">
                  <a:solidFill>
                    <a:schemeClr val="lt1"/>
                  </a:solidFill>
                  <a:latin typeface="Calibri"/>
                  <a:ea typeface="Calibri"/>
                  <a:cs typeface="Calibri"/>
                  <a:sym typeface="Calibri"/>
                </a:rPr>
                <a:t> status, disability status, test scores, report copies, etc.)</a:t>
              </a:r>
              <a:endParaRPr sz="1100" b="0" i="0" u="none" strike="noStrike" cap="none">
                <a:solidFill>
                  <a:srgbClr val="000000"/>
                </a:solidFill>
                <a:latin typeface="Arial"/>
                <a:ea typeface="Arial"/>
                <a:cs typeface="Arial"/>
                <a:sym typeface="Arial"/>
              </a:endParaRPr>
            </a:p>
            <a:p>
              <a:pPr marL="285750" marR="0" lvl="0" indent="-266700" algn="l" rtl="0">
                <a:lnSpc>
                  <a:spcPct val="100000"/>
                </a:lnSpc>
                <a:spcBef>
                  <a:spcPts val="0"/>
                </a:spcBef>
                <a:spcAft>
                  <a:spcPts val="0"/>
                </a:spcAft>
                <a:buClr>
                  <a:schemeClr val="lt1"/>
                </a:buClr>
                <a:buSzPts val="1500"/>
                <a:buFont typeface="Arial"/>
                <a:buChar char="•"/>
              </a:pPr>
              <a:r>
                <a:rPr lang="en-US" sz="1500" b="0" i="0" u="none" strike="noStrike" cap="none">
                  <a:solidFill>
                    <a:schemeClr val="lt1"/>
                  </a:solidFill>
                  <a:latin typeface="Calibri"/>
                  <a:ea typeface="Calibri"/>
                  <a:cs typeface="Calibri"/>
                  <a:sym typeface="Calibri"/>
                </a:rPr>
                <a:t>CDE Assessment will not respond to emails containing PII</a:t>
              </a:r>
              <a:endParaRPr sz="1100" b="0" i="0" u="none" strike="noStrike" cap="none">
                <a:solidFill>
                  <a:srgbClr val="000000"/>
                </a:solidFill>
                <a:latin typeface="Arial"/>
                <a:ea typeface="Arial"/>
                <a:cs typeface="Arial"/>
                <a:sym typeface="Arial"/>
              </a:endParaRPr>
            </a:p>
            <a:p>
              <a:pPr marL="285750" marR="0" lvl="0" indent="-266700" algn="l" rtl="0">
                <a:lnSpc>
                  <a:spcPct val="100000"/>
                </a:lnSpc>
                <a:spcBef>
                  <a:spcPts val="0"/>
                </a:spcBef>
                <a:spcAft>
                  <a:spcPts val="0"/>
                </a:spcAft>
                <a:buClr>
                  <a:schemeClr val="lt1"/>
                </a:buClr>
                <a:buSzPts val="1500"/>
                <a:buFont typeface="Arial"/>
                <a:buChar char="•"/>
              </a:pPr>
              <a:r>
                <a:rPr lang="en-US" sz="1500" b="0" i="0" u="none" strike="noStrike" cap="none">
                  <a:solidFill>
                    <a:schemeClr val="lt1"/>
                  </a:solidFill>
                  <a:latin typeface="Calibri"/>
                  <a:ea typeface="Calibri"/>
                  <a:cs typeface="Calibri"/>
                  <a:sym typeface="Calibri"/>
                </a:rPr>
                <a:t>The email will be deleted </a:t>
              </a:r>
              <a:endParaRPr sz="1100" b="0" i="0" u="none" strike="noStrike" cap="none">
                <a:solidFill>
                  <a:srgbClr val="000000"/>
                </a:solidFill>
                <a:latin typeface="Arial"/>
                <a:ea typeface="Arial"/>
                <a:cs typeface="Arial"/>
                <a:sym typeface="Arial"/>
              </a:endParaRPr>
            </a:p>
            <a:p>
              <a:pPr marL="285750" marR="0" lvl="0" indent="-266700" algn="l" rtl="0">
                <a:lnSpc>
                  <a:spcPct val="100000"/>
                </a:lnSpc>
                <a:spcBef>
                  <a:spcPts val="0"/>
                </a:spcBef>
                <a:spcAft>
                  <a:spcPts val="0"/>
                </a:spcAft>
                <a:buClr>
                  <a:schemeClr val="lt1"/>
                </a:buClr>
                <a:buSzPts val="1500"/>
                <a:buFont typeface="Arial"/>
                <a:buChar char="•"/>
              </a:pPr>
              <a:r>
                <a:rPr lang="en-US" sz="1500" b="0" i="0" u="none" strike="noStrike" cap="none">
                  <a:solidFill>
                    <a:schemeClr val="lt1"/>
                  </a:solidFill>
                  <a:latin typeface="Calibri"/>
                  <a:ea typeface="Calibri"/>
                  <a:cs typeface="Calibri"/>
                  <a:sym typeface="Calibri"/>
                </a:rPr>
                <a:t>Remind all staff who may </a:t>
              </a:r>
              <a:br>
                <a:rPr lang="en-US" sz="1500" b="0" i="0" u="none" strike="noStrike" cap="none">
                  <a:solidFill>
                    <a:schemeClr val="lt1"/>
                  </a:solidFill>
                  <a:latin typeface="Calibri"/>
                  <a:ea typeface="Calibri"/>
                  <a:cs typeface="Calibri"/>
                  <a:sym typeface="Calibri"/>
                </a:rPr>
              </a:br>
              <a:r>
                <a:rPr lang="en-US" sz="1500" b="0" i="0" u="none" strike="noStrike" cap="none">
                  <a:solidFill>
                    <a:schemeClr val="lt1"/>
                  </a:solidFill>
                  <a:latin typeface="Calibri"/>
                  <a:ea typeface="Calibri"/>
                  <a:cs typeface="Calibri"/>
                  <a:sym typeface="Calibri"/>
                </a:rPr>
                <a:t>communicate with CDE</a:t>
              </a:r>
              <a:endParaRPr sz="1100" b="0" i="0" u="none" strike="noStrike" cap="none">
                <a:solidFill>
                  <a:srgbClr val="000000"/>
                </a:solidFill>
                <a:latin typeface="Arial"/>
                <a:ea typeface="Arial"/>
                <a:cs typeface="Arial"/>
                <a:sym typeface="Arial"/>
              </a:endParaRPr>
            </a:p>
          </p:txBody>
        </p:sp>
        <p:pic>
          <p:nvPicPr>
            <p:cNvPr id="360" name="Google Shape;360;g37aca7b9956_0_65" descr="Warning with solid fill"/>
            <p:cNvPicPr preferRelativeResize="0"/>
            <p:nvPr/>
          </p:nvPicPr>
          <p:blipFill rotWithShape="1">
            <a:blip r:embed="rId3">
              <a:alphaModFix/>
            </a:blip>
            <a:srcRect/>
            <a:stretch/>
          </p:blipFill>
          <p:spPr>
            <a:xfrm>
              <a:off x="7646493" y="4098447"/>
              <a:ext cx="1117525" cy="1234397"/>
            </a:xfrm>
            <a:prstGeom prst="rect">
              <a:avLst/>
            </a:prstGeom>
            <a:grpFill/>
            <a:ln>
              <a:noFill/>
            </a:ln>
          </p:spPr>
        </p:pic>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8"/>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Wrapping Up Spring 202</a:t>
            </a:r>
            <a:r>
              <a:rPr lang="en-US"/>
              <a:t>6</a:t>
            </a:r>
            <a:endParaRPr/>
          </a:p>
        </p:txBody>
      </p:sp>
      <p:pic>
        <p:nvPicPr>
          <p:cNvPr id="367" name="Google Shape;367;p8">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042125" y="75887"/>
            <a:ext cx="2043701" cy="2461101"/>
          </a:xfrm>
          <a:prstGeom prst="rect">
            <a:avLst/>
          </a:prstGeom>
          <a:noFill/>
          <a:ln>
            <a:noFill/>
          </a:ln>
          <a:effectLst>
            <a:outerShdw blurRad="57150" dist="19050" dir="5400000" algn="bl" rotWithShape="0">
              <a:srgbClr val="000000">
                <a:alpha val="50000"/>
              </a:srgbClr>
            </a:outerShdw>
          </a:effectLst>
        </p:spPr>
      </p:pic>
      <p:sp>
        <p:nvSpPr>
          <p:cNvPr id="366" name="Google Shape;366;p8"/>
          <p:cNvSpPr txBox="1">
            <a:spLocks noGrp="1"/>
          </p:cNvSpPr>
          <p:nvPr>
            <p:ph type="body" idx="1"/>
          </p:nvPr>
        </p:nvSpPr>
        <p:spPr>
          <a:xfrm>
            <a:off x="311700" y="1024025"/>
            <a:ext cx="4731000" cy="3163200"/>
          </a:xfrm>
          <a:prstGeom prst="rect">
            <a:avLst/>
          </a:prstGeom>
          <a:noFill/>
          <a:ln>
            <a:noFill/>
          </a:ln>
        </p:spPr>
        <p:txBody>
          <a:bodyPr spcFirstLastPara="1" wrap="square" lIns="0" tIns="0" rIns="0" bIns="45700" anchor="t" anchorCtr="0">
            <a:noAutofit/>
          </a:bodyPr>
          <a:lstStyle/>
          <a:p>
            <a:pPr marL="457200" lvl="0" indent="-317500" algn="l" rtl="0">
              <a:lnSpc>
                <a:spcPct val="100000"/>
              </a:lnSpc>
              <a:spcBef>
                <a:spcPts val="0"/>
              </a:spcBef>
              <a:spcAft>
                <a:spcPts val="0"/>
              </a:spcAft>
              <a:buClr>
                <a:srgbClr val="000000"/>
              </a:buClr>
              <a:buSzPts val="1400"/>
              <a:buChar char="●"/>
            </a:pPr>
            <a:r>
              <a:rPr lang="en-US" sz="1400">
                <a:solidFill>
                  <a:srgbClr val="000000"/>
                </a:solidFill>
              </a:rPr>
              <a:t>In M</a:t>
            </a:r>
            <a:r>
              <a:rPr lang="en-US" sz="1400"/>
              <a:t>ay and </a:t>
            </a:r>
            <a:r>
              <a:rPr lang="en-US" sz="1400">
                <a:solidFill>
                  <a:srgbClr val="000000"/>
                </a:solidFill>
              </a:rPr>
              <a:t>June,</a:t>
            </a:r>
            <a:endParaRPr sz="1400">
              <a:solidFill>
                <a:srgbClr val="000000"/>
              </a:solidFill>
            </a:endParaRPr>
          </a:p>
          <a:p>
            <a:pPr marL="914400" lvl="1" indent="-311150" algn="l" rtl="0">
              <a:lnSpc>
                <a:spcPct val="100000"/>
              </a:lnSpc>
              <a:spcBef>
                <a:spcPts val="0"/>
              </a:spcBef>
              <a:spcAft>
                <a:spcPts val="0"/>
              </a:spcAft>
              <a:buClr>
                <a:srgbClr val="000000"/>
              </a:buClr>
              <a:buSzPts val="1300"/>
              <a:buChar char="○"/>
            </a:pPr>
            <a:r>
              <a:rPr lang="en-US" sz="1300">
                <a:solidFill>
                  <a:srgbClr val="000000"/>
                </a:solidFill>
              </a:rPr>
              <a:t>DACs were provided access to individual student, school, and district results for all state assessments</a:t>
            </a:r>
            <a:endParaRPr sz="1300"/>
          </a:p>
          <a:p>
            <a:pPr marL="914400" lvl="1" indent="-311150" algn="l" rtl="0">
              <a:lnSpc>
                <a:spcPct val="100000"/>
              </a:lnSpc>
              <a:spcBef>
                <a:spcPts val="0"/>
              </a:spcBef>
              <a:spcAft>
                <a:spcPts val="0"/>
              </a:spcAft>
              <a:buClr>
                <a:srgbClr val="000000"/>
              </a:buClr>
              <a:buSzPts val="1300"/>
              <a:buChar char="○"/>
            </a:pPr>
            <a:r>
              <a:rPr lang="en-US" sz="1300">
                <a:solidFill>
                  <a:srgbClr val="000000"/>
                </a:solidFill>
              </a:rPr>
              <a:t>Families were able to access student performance reports through vendor portals</a:t>
            </a:r>
            <a:endParaRPr sz="1300">
              <a:solidFill>
                <a:srgbClr val="000000"/>
              </a:solidFill>
            </a:endParaRPr>
          </a:p>
          <a:p>
            <a:pPr marL="457200" lvl="0" indent="-317500" algn="l" rtl="0">
              <a:lnSpc>
                <a:spcPct val="100000"/>
              </a:lnSpc>
              <a:spcBef>
                <a:spcPts val="500"/>
              </a:spcBef>
              <a:spcAft>
                <a:spcPts val="0"/>
              </a:spcAft>
              <a:buClr>
                <a:srgbClr val="000000"/>
              </a:buClr>
              <a:buSzPts val="1400"/>
              <a:buChar char="●"/>
            </a:pPr>
            <a:r>
              <a:rPr lang="en-US" sz="1400">
                <a:solidFill>
                  <a:srgbClr val="000000"/>
                </a:solidFill>
              </a:rPr>
              <a:t>If student results were not already provided to families through portals (SASIDs), PDFs of reports, or hard copy reports, </a:t>
            </a:r>
            <a:r>
              <a:rPr lang="en-US" sz="1400" b="1">
                <a:solidFill>
                  <a:srgbClr val="000000"/>
                </a:solidFill>
              </a:rPr>
              <a:t>share ASAP</a:t>
            </a:r>
            <a:endParaRPr sz="1400" b="1">
              <a:solidFill>
                <a:srgbClr val="000000"/>
              </a:solidFill>
            </a:endParaRPr>
          </a:p>
          <a:p>
            <a:pPr marL="914400" lvl="1" indent="-298450" algn="l" rtl="0">
              <a:lnSpc>
                <a:spcPct val="100000"/>
              </a:lnSpc>
              <a:spcBef>
                <a:spcPts val="500"/>
              </a:spcBef>
              <a:spcAft>
                <a:spcPts val="0"/>
              </a:spcAft>
              <a:buClr>
                <a:srgbClr val="000000"/>
              </a:buClr>
              <a:buSzPts val="1100"/>
              <a:buChar char="○"/>
            </a:pPr>
            <a:r>
              <a:rPr lang="en-US">
                <a:solidFill>
                  <a:srgbClr val="000000"/>
                </a:solidFill>
              </a:rPr>
              <a:t>Reminder: Colorado statute requires local education providers to ensure that appropriate personnel provide and explain assessment results to the parent or legal guardian of each student enrolled in the school district or the institute charter school (C.R.S.</a:t>
            </a:r>
            <a:r>
              <a:rPr lang="en-US"/>
              <a:t> §</a:t>
            </a:r>
            <a:r>
              <a:rPr lang="en-US">
                <a:solidFill>
                  <a:srgbClr val="000000"/>
                </a:solidFill>
              </a:rPr>
              <a:t>22-7-1006.3 (8)(a)).</a:t>
            </a:r>
            <a:endParaRPr>
              <a:solidFill>
                <a:srgbClr val="000000"/>
              </a:solidFill>
            </a:endParaRPr>
          </a:p>
          <a:p>
            <a:pPr marL="457200" lvl="0" indent="-317500" algn="l" rtl="0">
              <a:lnSpc>
                <a:spcPct val="100000"/>
              </a:lnSpc>
              <a:spcBef>
                <a:spcPts val="500"/>
              </a:spcBef>
              <a:spcAft>
                <a:spcPts val="0"/>
              </a:spcAft>
              <a:buClr>
                <a:srgbClr val="000000"/>
              </a:buClr>
              <a:buSzPts val="1400"/>
              <a:buChar char="●"/>
            </a:pPr>
            <a:r>
              <a:rPr lang="en-US" sz="1400">
                <a:solidFill>
                  <a:srgbClr val="000000"/>
                </a:solidFill>
              </a:rPr>
              <a:t>Communication resources are available to help parents and other audiences understand results</a:t>
            </a:r>
            <a:endParaRPr sz="1400"/>
          </a:p>
          <a:p>
            <a:pPr marL="914400" lvl="1" indent="-311150" algn="l" rtl="0">
              <a:lnSpc>
                <a:spcPct val="100000"/>
              </a:lnSpc>
              <a:spcBef>
                <a:spcPts val="500"/>
              </a:spcBef>
              <a:spcAft>
                <a:spcPts val="0"/>
              </a:spcAft>
              <a:buClr>
                <a:srgbClr val="000000"/>
              </a:buClr>
              <a:buSzPts val="1300"/>
              <a:buChar char="○"/>
            </a:pPr>
            <a:r>
              <a:rPr lang="en-US" sz="1300">
                <a:solidFill>
                  <a:srgbClr val="000000"/>
                </a:solidFill>
              </a:rPr>
              <a:t>Resources for communicating with educators</a:t>
            </a:r>
            <a:endParaRPr sz="1300"/>
          </a:p>
          <a:p>
            <a:pPr marL="914400" lvl="1" indent="-311150" algn="l" rtl="0">
              <a:lnSpc>
                <a:spcPct val="100000"/>
              </a:lnSpc>
              <a:spcBef>
                <a:spcPts val="500"/>
              </a:spcBef>
              <a:spcAft>
                <a:spcPts val="0"/>
              </a:spcAft>
              <a:buClr>
                <a:srgbClr val="000000"/>
              </a:buClr>
              <a:buSzPts val="1300"/>
              <a:buChar char="○"/>
            </a:pPr>
            <a:r>
              <a:rPr lang="en-US" sz="1300">
                <a:solidFill>
                  <a:srgbClr val="000000"/>
                </a:solidFill>
              </a:rPr>
              <a:t>Sample Family Letters</a:t>
            </a:r>
            <a:endParaRPr sz="1300"/>
          </a:p>
          <a:p>
            <a:pPr marL="914400" lvl="1" indent="-311150" algn="l" rtl="0">
              <a:lnSpc>
                <a:spcPct val="100000"/>
              </a:lnSpc>
              <a:spcBef>
                <a:spcPts val="500"/>
              </a:spcBef>
              <a:spcAft>
                <a:spcPts val="0"/>
              </a:spcAft>
              <a:buClr>
                <a:srgbClr val="000000"/>
              </a:buClr>
              <a:buSzPts val="1300"/>
              <a:buChar char="○"/>
            </a:pPr>
            <a:r>
              <a:rPr lang="en-US" sz="1300">
                <a:solidFill>
                  <a:srgbClr val="000000"/>
                </a:solidFill>
              </a:rPr>
              <a:t>Fact Sheets</a:t>
            </a:r>
            <a:endParaRPr sz="1300"/>
          </a:p>
        </p:txBody>
      </p:sp>
      <p:pic>
        <p:nvPicPr>
          <p:cNvPr id="368" name="Google Shape;368;p8">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5084399" y="1278187"/>
            <a:ext cx="2043726" cy="2587125"/>
          </a:xfrm>
          <a:prstGeom prst="rect">
            <a:avLst/>
          </a:prstGeom>
          <a:noFill/>
          <a:ln>
            <a:noFill/>
          </a:ln>
          <a:effectLst>
            <a:outerShdw blurRad="57150" dist="19050" dir="5400000" algn="bl" rotWithShape="0">
              <a:srgbClr val="000000">
                <a:alpha val="50000"/>
              </a:srgbClr>
            </a:outerShdw>
          </a:effectLst>
        </p:spPr>
      </p:pic>
      <p:pic>
        <p:nvPicPr>
          <p:cNvPr id="369" name="Google Shape;369;p8">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6660701" y="2001398"/>
            <a:ext cx="2043700" cy="2646201"/>
          </a:xfrm>
          <a:prstGeom prst="rect">
            <a:avLst/>
          </a:prstGeom>
          <a:noFill/>
          <a:ln>
            <a:noFill/>
          </a:ln>
          <a:effectLst>
            <a:outerShdw blurRad="57150" dist="19050" dir="5400000" algn="bl" rotWithShape="0">
              <a:srgbClr val="000000">
                <a:alpha val="50000"/>
              </a:srgbClr>
            </a:outerShdw>
          </a:effectLst>
        </p:spPr>
      </p:pic>
      <p:sp>
        <p:nvSpPr>
          <p:cNvPr id="370" name="Google Shape;370;p8"/>
          <p:cNvSpPr txBox="1"/>
          <p:nvPr/>
        </p:nvSpPr>
        <p:spPr>
          <a:xfrm>
            <a:off x="5084425" y="4424225"/>
            <a:ext cx="4001400" cy="646500"/>
          </a:xfrm>
          <a:prstGeom prst="rect">
            <a:avLst/>
          </a:prstGeom>
          <a:solidFill>
            <a:srgbClr val="E26510"/>
          </a:solidFill>
          <a:ln>
            <a:noFill/>
          </a:ln>
          <a:effectLst>
            <a:outerShdw blurRad="50800" dist="38100" dir="2700000" algn="tl" rotWithShape="0">
              <a:srgbClr val="000000">
                <a:alpha val="40000"/>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Roboto"/>
                <a:ea typeface="Roboto"/>
                <a:cs typeface="Roboto"/>
                <a:sym typeface="Roboto"/>
              </a:rPr>
              <a:t>Resources: </a:t>
            </a:r>
            <a:endParaRPr sz="1800" b="0" i="0" u="none" strike="noStrike" cap="none">
              <a:solidFill>
                <a:schemeClr val="lt1"/>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800"/>
              <a:buFont typeface="Arial"/>
              <a:buNone/>
            </a:pPr>
            <a:r>
              <a:rPr lang="en-US" sz="1800" b="0" i="0" u="sng" strike="noStrike" cap="none">
                <a:solidFill>
                  <a:schemeClr val="lt1"/>
                </a:solidFill>
                <a:latin typeface="Roboto"/>
                <a:ea typeface="Roboto"/>
                <a:cs typeface="Roboto"/>
                <a:sym typeface="Roboto"/>
                <a:hlinkClick r:id="rId6">
                  <a:extLst>
                    <a:ext uri="{A12FA001-AC4F-418D-AE19-62706E023703}">
                      <ahyp:hlinkClr xmlns:ahyp="http://schemas.microsoft.com/office/drawing/2018/hyperlinkcolor" val="tx"/>
                    </a:ext>
                  </a:extLst>
                </a:hlinkClick>
              </a:rPr>
              <a:t>Assessment </a:t>
            </a:r>
            <a:r>
              <a:rPr lang="en-US" sz="1800" u="sng">
                <a:solidFill>
                  <a:schemeClr val="lt1"/>
                </a:solidFill>
                <a:latin typeface="Roboto"/>
                <a:ea typeface="Roboto"/>
                <a:cs typeface="Roboto"/>
                <a:sym typeface="Roboto"/>
                <a:hlinkClick r:id="rId6">
                  <a:extLst>
                    <a:ext uri="{A12FA001-AC4F-418D-AE19-62706E023703}">
                      <ahyp:hlinkClr xmlns:ahyp="http://schemas.microsoft.com/office/drawing/2018/hyperlinkcolor" val="tx"/>
                    </a:ext>
                  </a:extLst>
                </a:hlinkClick>
              </a:rPr>
              <a:t>Communications Toolkit</a:t>
            </a:r>
            <a:endParaRPr sz="1800" b="0" i="0" u="none" strike="noStrike" cap="none">
              <a:solidFill>
                <a:schemeClr val="lt1"/>
              </a:solidFill>
              <a:latin typeface="Roboto"/>
              <a:ea typeface="Roboto"/>
              <a:cs typeface="Roboto"/>
              <a:sym typeface="Roboto"/>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9"/>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3200"/>
              <a:buFont typeface="Calibri"/>
              <a:buNone/>
            </a:pPr>
            <a:r>
              <a:rPr lang="en-US" sz="2800" dirty="0">
                <a:latin typeface="Calibri"/>
                <a:ea typeface="Calibri"/>
                <a:cs typeface="Calibri"/>
                <a:sym typeface="Calibri"/>
              </a:rPr>
              <a:t>Spring 202</a:t>
            </a:r>
            <a:r>
              <a:rPr lang="en-US" sz="2800" dirty="0"/>
              <a:t>6</a:t>
            </a:r>
            <a:r>
              <a:rPr lang="en-US" sz="2800" dirty="0">
                <a:latin typeface="Calibri"/>
                <a:ea typeface="Calibri"/>
                <a:cs typeface="Calibri"/>
                <a:sym typeface="Calibri"/>
              </a:rPr>
              <a:t> State Content Assessment Reporting Timeline</a:t>
            </a:r>
            <a:endParaRPr sz="1600" dirty="0">
              <a:latin typeface="Calibri"/>
              <a:ea typeface="Calibri"/>
              <a:cs typeface="Calibri"/>
              <a:sym typeface="Calibri"/>
            </a:endParaRPr>
          </a:p>
        </p:txBody>
      </p:sp>
      <p:graphicFrame>
        <p:nvGraphicFramePr>
          <p:cNvPr id="376" name="Google Shape;376;p9"/>
          <p:cNvGraphicFramePr/>
          <p:nvPr>
            <p:extLst>
              <p:ext uri="{D42A27DB-BD31-4B8C-83A1-F6EECF244321}">
                <p14:modId xmlns:p14="http://schemas.microsoft.com/office/powerpoint/2010/main" val="4257701368"/>
              </p:ext>
            </p:extLst>
          </p:nvPr>
        </p:nvGraphicFramePr>
        <p:xfrm>
          <a:off x="100492" y="1015411"/>
          <a:ext cx="8935275" cy="4044535"/>
        </p:xfrm>
        <a:graphic>
          <a:graphicData uri="http://schemas.openxmlformats.org/drawingml/2006/table">
            <a:tbl>
              <a:tblPr firstRow="1" firstCol="1" bandRow="1">
                <a:noFill/>
                <a:tableStyleId>{4CF72A62-0F7B-4D44-B33B-B75EE1B8D877}</a:tableStyleId>
              </a:tblPr>
              <a:tblGrid>
                <a:gridCol w="933850">
                  <a:extLst>
                    <a:ext uri="{9D8B030D-6E8A-4147-A177-3AD203B41FA5}">
                      <a16:colId xmlns:a16="http://schemas.microsoft.com/office/drawing/2014/main" val="20000"/>
                    </a:ext>
                  </a:extLst>
                </a:gridCol>
                <a:gridCol w="4690850">
                  <a:extLst>
                    <a:ext uri="{9D8B030D-6E8A-4147-A177-3AD203B41FA5}">
                      <a16:colId xmlns:a16="http://schemas.microsoft.com/office/drawing/2014/main" val="20001"/>
                    </a:ext>
                  </a:extLst>
                </a:gridCol>
                <a:gridCol w="3310575">
                  <a:extLst>
                    <a:ext uri="{9D8B030D-6E8A-4147-A177-3AD203B41FA5}">
                      <a16:colId xmlns:a16="http://schemas.microsoft.com/office/drawing/2014/main" val="20002"/>
                    </a:ext>
                  </a:extLst>
                </a:gridCol>
              </a:tblGrid>
              <a:tr h="264950">
                <a:tc rowSpan="4">
                  <a:txBody>
                    <a:bodyPr/>
                    <a:lstStyle/>
                    <a:p>
                      <a:pPr marL="0" marR="0" lvl="0" indent="0" algn="ctr" rtl="0">
                        <a:lnSpc>
                          <a:spcPct val="100000"/>
                        </a:lnSpc>
                        <a:spcBef>
                          <a:spcPts val="0"/>
                        </a:spcBef>
                        <a:spcAft>
                          <a:spcPts val="0"/>
                        </a:spcAft>
                        <a:buClr>
                          <a:srgbClr val="000000"/>
                        </a:buClr>
                        <a:buSzPts val="1500"/>
                        <a:buFont typeface="Arial"/>
                        <a:buNone/>
                      </a:pPr>
                      <a:r>
                        <a:rPr lang="en-US" sz="1400" b="1" u="none" strike="noStrike" cap="none" dirty="0">
                          <a:solidFill>
                            <a:schemeClr val="lt1"/>
                          </a:solidFill>
                        </a:rPr>
                        <a:t>CMAS and CoAlt: </a:t>
                      </a:r>
                      <a:r>
                        <a:rPr lang="en-US" sz="1400" u="none" strike="noStrike" cap="none" dirty="0">
                          <a:solidFill>
                            <a:schemeClr val="lt1"/>
                          </a:solidFill>
                        </a:rPr>
                        <a:t>ELA, Math, Science, Social Studies</a:t>
                      </a:r>
                      <a:endParaRPr sz="1050" u="none" strike="noStrike" cap="none" dirty="0"/>
                    </a:p>
                  </a:txBody>
                  <a:tcPr marL="91450" marR="91450" marT="34300" marB="34300"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38100" cap="flat" cmpd="sng">
                      <a:noFill/>
                      <a:prstDash val="solid"/>
                      <a:round/>
                      <a:headEnd type="none" w="sm" len="sm"/>
                      <a:tailEnd type="none" w="sm" len="sm"/>
                    </a:lnB>
                    <a:lnTlToBr w="12700" cmpd="sng">
                      <a:noFill/>
                      <a:prstDash val="solid"/>
                    </a:lnTlToBr>
                    <a:lnBlToTr w="12700" cmpd="sng">
                      <a:noFill/>
                      <a:prstDash val="solid"/>
                    </a:lnBlToTr>
                    <a:solidFill>
                      <a:srgbClr val="E26510"/>
                    </a:solidFill>
                  </a:tcPr>
                </a:tc>
                <a:tc gridSpan="2">
                  <a:txBody>
                    <a:bodyPr/>
                    <a:lstStyle/>
                    <a:p>
                      <a:pPr marL="0" marR="0" lvl="0" indent="0" algn="l" rtl="0">
                        <a:lnSpc>
                          <a:spcPct val="100000"/>
                        </a:lnSpc>
                        <a:spcBef>
                          <a:spcPts val="0"/>
                        </a:spcBef>
                        <a:spcAft>
                          <a:spcPts val="0"/>
                        </a:spcAft>
                        <a:buClr>
                          <a:srgbClr val="000000"/>
                        </a:buClr>
                        <a:buSzPts val="1100"/>
                        <a:buFont typeface="Arial"/>
                        <a:buNone/>
                      </a:pPr>
                      <a:r>
                        <a:rPr lang="en-US" sz="1400" b="0" u="none" strike="noStrike" cap="none" dirty="0">
                          <a:solidFill>
                            <a:srgbClr val="000000"/>
                          </a:solidFill>
                        </a:rPr>
                        <a:t>District and school access: individual student level files and </a:t>
                      </a:r>
                      <a:r>
                        <a:rPr lang="en-US" b="0" dirty="0">
                          <a:solidFill>
                            <a:srgbClr val="000000"/>
                          </a:solidFill>
                        </a:rPr>
                        <a:t>summary</a:t>
                      </a:r>
                      <a:r>
                        <a:rPr lang="en-US" sz="1400" b="0" u="none" strike="noStrike" cap="none" dirty="0">
                          <a:solidFill>
                            <a:srgbClr val="000000"/>
                          </a:solidFill>
                        </a:rPr>
                        <a:t> student reports on </a:t>
                      </a:r>
                      <a:r>
                        <a:rPr lang="en-US" b="1" dirty="0">
                          <a:solidFill>
                            <a:srgbClr val="000000"/>
                          </a:solidFill>
                        </a:rPr>
                        <a:t>May 27</a:t>
                      </a:r>
                      <a:endParaRPr sz="1400" u="none" strike="noStrike" cap="none" dirty="0">
                        <a:solidFill>
                          <a:srgbClr val="000000"/>
                        </a:solidFill>
                      </a:endParaRPr>
                    </a:p>
                  </a:txBody>
                  <a:tcPr marL="91450" marR="91450" marT="34300" marB="34300"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38100" cap="flat" cmpd="sng">
                      <a:noFill/>
                      <a:prstDash val="solid"/>
                      <a:round/>
                      <a:headEnd type="none" w="sm" len="sm"/>
                      <a:tailEnd type="none" w="sm" len="sm"/>
                    </a:lnB>
                    <a:lnTlToBr w="12700" cmpd="sng">
                      <a:noFill/>
                      <a:prstDash val="solid"/>
                    </a:lnTlToBr>
                    <a:lnBlToTr w="12700" cmpd="sng">
                      <a:noFill/>
                      <a:prstDash val="solid"/>
                    </a:lnBlToTr>
                    <a:solidFill>
                      <a:srgbClr val="E9EFF7"/>
                    </a:solidFill>
                  </a:tcPr>
                </a:tc>
                <a:tc hMerge="1">
                  <a:txBody>
                    <a:bodyPr/>
                    <a:lstStyle/>
                    <a:p>
                      <a:endParaRPr lang="en-US"/>
                    </a:p>
                  </a:txBody>
                  <a:tcPr/>
                </a:tc>
                <a:extLst>
                  <a:ext uri="{0D108BD9-81ED-4DB2-BD59-A6C34878D82A}">
                    <a16:rowId xmlns:a16="http://schemas.microsoft.com/office/drawing/2014/main" val="10000"/>
                  </a:ext>
                </a:extLst>
              </a:tr>
              <a:tr h="272550">
                <a:tc vMerge="1">
                  <a:txBody>
                    <a:bodyPr/>
                    <a:lstStyle/>
                    <a:p>
                      <a:endParaRPr lang="en-US"/>
                    </a:p>
                  </a:txBody>
                  <a:tcPr/>
                </a:tc>
                <a:tc gridSpan="2">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rgbClr val="000000"/>
                          </a:solidFill>
                        </a:rPr>
                        <a:t>Family access: summary student </a:t>
                      </a:r>
                      <a:r>
                        <a:rPr lang="en-US" dirty="0">
                          <a:solidFill>
                            <a:srgbClr val="000000"/>
                          </a:solidFill>
                        </a:rPr>
                        <a:t>r</a:t>
                      </a:r>
                      <a:r>
                        <a:rPr lang="en-US" sz="1400" u="none" strike="noStrike" cap="none" dirty="0">
                          <a:solidFill>
                            <a:srgbClr val="000000"/>
                          </a:solidFill>
                        </a:rPr>
                        <a:t>eports on </a:t>
                      </a:r>
                      <a:r>
                        <a:rPr lang="en-US" b="1" dirty="0">
                          <a:solidFill>
                            <a:srgbClr val="000000"/>
                          </a:solidFill>
                        </a:rPr>
                        <a:t>May 27</a:t>
                      </a:r>
                      <a:r>
                        <a:rPr lang="en-US" sz="1400" u="none" strike="noStrike" cap="none" dirty="0">
                          <a:solidFill>
                            <a:srgbClr val="000000"/>
                          </a:solidFill>
                        </a:rPr>
                        <a:t>; detailed student reports on </a:t>
                      </a:r>
                      <a:r>
                        <a:rPr lang="en-US" sz="1400" b="1" u="none" strike="noStrike" cap="none" dirty="0">
                          <a:solidFill>
                            <a:srgbClr val="000000"/>
                          </a:solidFill>
                        </a:rPr>
                        <a:t>June </a:t>
                      </a:r>
                      <a:r>
                        <a:rPr lang="en-US" b="1" dirty="0">
                          <a:solidFill>
                            <a:srgbClr val="000000"/>
                          </a:solidFill>
                        </a:rPr>
                        <a:t>11</a:t>
                      </a:r>
                      <a:endParaRPr sz="1400" b="1" u="none" strike="noStrike" cap="none" baseline="30000" dirty="0">
                        <a:solidFill>
                          <a:srgbClr val="000000"/>
                        </a:solidFill>
                      </a:endParaRPr>
                    </a:p>
                  </a:txBody>
                  <a:tcPr marL="91450" marR="91450" marT="34300" marB="34300" anchor="ctr">
                    <a:lnL w="38100" cap="flat" cmpd="sng">
                      <a:noFill/>
                      <a:prstDash val="solid"/>
                      <a:round/>
                      <a:headEnd type="none" w="sm" len="sm"/>
                      <a:tailEnd type="none" w="sm" len="sm"/>
                    </a:lnL>
                    <a:lnR w="12700" cap="flat" cmpd="sng">
                      <a:noFill/>
                      <a:prstDash val="solid"/>
                      <a:round/>
                      <a:headEnd type="none" w="sm" len="sm"/>
                      <a:tailEnd type="none" w="sm" len="sm"/>
                    </a:lnR>
                    <a:lnT w="381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10001"/>
                  </a:ext>
                </a:extLst>
              </a:tr>
              <a:tr h="470425">
                <a:tc vMerge="1">
                  <a:txBody>
                    <a:bodyPr/>
                    <a:lstStyle/>
                    <a:p>
                      <a:endParaRPr lang="en-US"/>
                    </a:p>
                  </a:txBody>
                  <a:tcPr/>
                </a:tc>
                <a:tc gridSpan="2">
                  <a:txBody>
                    <a:bodyPr/>
                    <a:lstStyle/>
                    <a:p>
                      <a:pPr marL="0" marR="0" lvl="0" indent="0" algn="l" rtl="0">
                        <a:lnSpc>
                          <a:spcPct val="100000"/>
                        </a:lnSpc>
                        <a:spcBef>
                          <a:spcPts val="0"/>
                        </a:spcBef>
                        <a:spcAft>
                          <a:spcPts val="0"/>
                        </a:spcAft>
                        <a:buClr>
                          <a:srgbClr val="000000"/>
                        </a:buClr>
                        <a:buSzPts val="1400"/>
                        <a:buFont typeface="Arial"/>
                        <a:buNone/>
                      </a:pPr>
                      <a:r>
                        <a:rPr lang="en-US" dirty="0">
                          <a:solidFill>
                            <a:srgbClr val="000000"/>
                          </a:solidFill>
                        </a:rPr>
                        <a:t>District and school access: summary data and o</a:t>
                      </a:r>
                      <a:r>
                        <a:rPr lang="en-US" sz="1400" u="none" strike="noStrike" cap="none" dirty="0">
                          <a:solidFill>
                            <a:srgbClr val="000000"/>
                          </a:solidFill>
                        </a:rPr>
                        <a:t>ther confidential reports were made available</a:t>
                      </a:r>
                      <a:r>
                        <a:rPr lang="en-US" dirty="0">
                          <a:solidFill>
                            <a:srgbClr val="000000"/>
                          </a:solidFill>
                        </a:rPr>
                        <a:t> early to mid-</a:t>
                      </a:r>
                      <a:r>
                        <a:rPr lang="en-US" sz="1400" u="none" strike="noStrike" cap="none" dirty="0">
                          <a:solidFill>
                            <a:srgbClr val="000000"/>
                          </a:solidFill>
                        </a:rPr>
                        <a:t>June</a:t>
                      </a:r>
                      <a:endParaRPr sz="1400" u="none" strike="noStrike" cap="none" dirty="0">
                        <a:solidFill>
                          <a:srgbClr val="000000"/>
                        </a:solidFill>
                      </a:endParaRPr>
                    </a:p>
                  </a:txBody>
                  <a:tcPr marL="91450" marR="91450" marT="34300" marB="34300" anchor="ctr">
                    <a:lnL w="381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10002"/>
                  </a:ext>
                </a:extLst>
              </a:tr>
              <a:tr h="1478475">
                <a:tc vMerge="1">
                  <a:txBody>
                    <a:bodyPr/>
                    <a:lstStyle/>
                    <a:p>
                      <a:endParaRPr lang="en-US"/>
                    </a:p>
                  </a:txBody>
                  <a:tcPr/>
                </a:tc>
                <a:tc gridSpan="2">
                  <a:txBody>
                    <a:bodyPr/>
                    <a:lstStyle/>
                    <a:p>
                      <a:pPr marL="215900" marR="0" lvl="0" indent="-215900" algn="l" rtl="0">
                        <a:lnSpc>
                          <a:spcPct val="100000"/>
                        </a:lnSpc>
                        <a:spcBef>
                          <a:spcPts val="0"/>
                        </a:spcBef>
                        <a:spcAft>
                          <a:spcPts val="0"/>
                        </a:spcAft>
                        <a:buClr>
                          <a:srgbClr val="000000"/>
                        </a:buClr>
                        <a:buSzPts val="1400"/>
                        <a:buFont typeface="Arial"/>
                        <a:buChar char="•"/>
                      </a:pPr>
                      <a:r>
                        <a:rPr lang="en-US" sz="1400" u="none" strike="noStrike" cap="none">
                          <a:solidFill>
                            <a:srgbClr val="000000"/>
                          </a:solidFill>
                        </a:rPr>
                        <a:t>District and School Summary Files - </a:t>
                      </a:r>
                      <a:r>
                        <a:rPr lang="en-US" sz="1400" b="1" u="none" strike="noStrike" cap="none">
                          <a:solidFill>
                            <a:srgbClr val="000000"/>
                          </a:solidFill>
                        </a:rPr>
                        <a:t>June </a:t>
                      </a:r>
                      <a:r>
                        <a:rPr lang="en-US" b="1">
                          <a:solidFill>
                            <a:srgbClr val="000000"/>
                          </a:solidFill>
                        </a:rPr>
                        <a:t>2</a:t>
                      </a:r>
                      <a:endParaRPr sz="1100" b="1" u="none" strike="noStrike" cap="none" baseline="30000">
                        <a:solidFill>
                          <a:srgbClr val="000000"/>
                        </a:solidFill>
                      </a:endParaRPr>
                    </a:p>
                    <a:p>
                      <a:pPr marL="215900" marR="0" lvl="0" indent="-215900" algn="l" rtl="0">
                        <a:lnSpc>
                          <a:spcPct val="100000"/>
                        </a:lnSpc>
                        <a:spcBef>
                          <a:spcPts val="0"/>
                        </a:spcBef>
                        <a:spcAft>
                          <a:spcPts val="0"/>
                        </a:spcAft>
                        <a:buClr>
                          <a:srgbClr val="000000"/>
                        </a:buClr>
                        <a:buSzPts val="1400"/>
                        <a:buFont typeface="Arial"/>
                        <a:buChar char="•"/>
                      </a:pPr>
                      <a:r>
                        <a:rPr lang="en-US">
                          <a:solidFill>
                            <a:srgbClr val="000000"/>
                          </a:solidFill>
                        </a:rPr>
                        <a:t>Individual Student Level Reports - </a:t>
                      </a:r>
                      <a:r>
                        <a:rPr lang="en-US" b="1">
                          <a:solidFill>
                            <a:srgbClr val="000000"/>
                          </a:solidFill>
                        </a:rPr>
                        <a:t>June 11 </a:t>
                      </a:r>
                      <a:endParaRPr b="1">
                        <a:solidFill>
                          <a:srgbClr val="000000"/>
                        </a:solidFill>
                      </a:endParaRPr>
                    </a:p>
                    <a:p>
                      <a:pPr marL="215900" marR="0" lvl="0" indent="-215900" algn="l" rtl="0">
                        <a:lnSpc>
                          <a:spcPct val="100000"/>
                        </a:lnSpc>
                        <a:spcBef>
                          <a:spcPts val="0"/>
                        </a:spcBef>
                        <a:spcAft>
                          <a:spcPts val="0"/>
                        </a:spcAft>
                        <a:buClr>
                          <a:srgbClr val="000000"/>
                        </a:buClr>
                        <a:buSzPts val="1400"/>
                        <a:buFont typeface="Arial"/>
                        <a:buChar char="•"/>
                      </a:pPr>
                      <a:r>
                        <a:rPr lang="en-US" sz="1400" u="none" strike="noStrike" cap="none">
                          <a:solidFill>
                            <a:srgbClr val="000000"/>
                          </a:solidFill>
                        </a:rPr>
                        <a:t>Participation Summary Reports - </a:t>
                      </a:r>
                      <a:r>
                        <a:rPr lang="en-US" b="1">
                          <a:solidFill>
                            <a:srgbClr val="000000"/>
                          </a:solidFill>
                        </a:rPr>
                        <a:t>June 17 </a:t>
                      </a:r>
                      <a:endParaRPr sz="1100" u="none" strike="noStrike" cap="none">
                        <a:solidFill>
                          <a:srgbClr val="000000"/>
                        </a:solidFill>
                      </a:endParaRPr>
                    </a:p>
                    <a:p>
                      <a:pPr marL="215900" marR="0" lvl="0" indent="-215900" algn="l" rtl="0">
                        <a:lnSpc>
                          <a:spcPct val="100000"/>
                        </a:lnSpc>
                        <a:spcBef>
                          <a:spcPts val="0"/>
                        </a:spcBef>
                        <a:spcAft>
                          <a:spcPts val="0"/>
                        </a:spcAft>
                        <a:buClr>
                          <a:srgbClr val="000000"/>
                        </a:buClr>
                        <a:buSzPts val="1400"/>
                        <a:buFont typeface="Arial"/>
                        <a:buChar char="•"/>
                      </a:pPr>
                      <a:r>
                        <a:rPr lang="en-US" sz="1400" u="none" strike="noStrike" cap="none">
                          <a:solidFill>
                            <a:srgbClr val="000000"/>
                          </a:solidFill>
                        </a:rPr>
                        <a:t>Performance Level Summaries - </a:t>
                      </a:r>
                      <a:r>
                        <a:rPr lang="en-US" b="1">
                          <a:solidFill>
                            <a:srgbClr val="000000"/>
                          </a:solidFill>
                        </a:rPr>
                        <a:t>June 17 </a:t>
                      </a:r>
                      <a:endParaRPr sz="1100" u="none" strike="noStrike" cap="none">
                        <a:solidFill>
                          <a:srgbClr val="000000"/>
                        </a:solidFill>
                      </a:endParaRPr>
                    </a:p>
                    <a:p>
                      <a:pPr marL="215900" marR="0" lvl="0" indent="-215900" algn="l" rtl="0">
                        <a:lnSpc>
                          <a:spcPct val="100000"/>
                        </a:lnSpc>
                        <a:spcBef>
                          <a:spcPts val="0"/>
                        </a:spcBef>
                        <a:spcAft>
                          <a:spcPts val="0"/>
                        </a:spcAft>
                        <a:buClr>
                          <a:srgbClr val="000000"/>
                        </a:buClr>
                        <a:buSzPts val="1400"/>
                        <a:buFont typeface="Arial"/>
                        <a:buChar char="•"/>
                      </a:pPr>
                      <a:r>
                        <a:rPr lang="en-US" sz="1400" u="none" strike="noStrike" cap="none">
                          <a:solidFill>
                            <a:srgbClr val="000000"/>
                          </a:solidFill>
                        </a:rPr>
                        <a:t>Content Standards Rosters and District Summary of Schools</a:t>
                      </a:r>
                      <a:r>
                        <a:rPr lang="en-US">
                          <a:solidFill>
                            <a:srgbClr val="000000"/>
                          </a:solidFill>
                        </a:rPr>
                        <a:t> - </a:t>
                      </a:r>
                      <a:r>
                        <a:rPr lang="en-US" b="1">
                          <a:solidFill>
                            <a:srgbClr val="000000"/>
                          </a:solidFill>
                        </a:rPr>
                        <a:t>June 17 </a:t>
                      </a:r>
                      <a:endParaRPr sz="1100" u="none" strike="noStrike" cap="none">
                        <a:solidFill>
                          <a:srgbClr val="000000"/>
                        </a:solidFill>
                      </a:endParaRPr>
                    </a:p>
                    <a:p>
                      <a:pPr marL="215900" marR="0" lvl="0" indent="-215900" algn="l" rtl="0">
                        <a:lnSpc>
                          <a:spcPct val="100000"/>
                        </a:lnSpc>
                        <a:spcBef>
                          <a:spcPts val="0"/>
                        </a:spcBef>
                        <a:spcAft>
                          <a:spcPts val="0"/>
                        </a:spcAft>
                        <a:buClr>
                          <a:srgbClr val="000000"/>
                        </a:buClr>
                        <a:buSzPts val="1400"/>
                        <a:buFont typeface="Arial"/>
                        <a:buChar char="•"/>
                      </a:pPr>
                      <a:r>
                        <a:rPr lang="en-US" sz="1400" u="none" strike="noStrike" cap="none">
                          <a:solidFill>
                            <a:srgbClr val="000000"/>
                          </a:solidFill>
                        </a:rPr>
                        <a:t>Evidence Statement and Item Analysis Reports</a:t>
                      </a:r>
                      <a:r>
                        <a:rPr lang="en-US">
                          <a:solidFill>
                            <a:srgbClr val="000000"/>
                          </a:solidFill>
                        </a:rPr>
                        <a:t> - </a:t>
                      </a:r>
                      <a:r>
                        <a:rPr lang="en-US" b="1">
                          <a:solidFill>
                            <a:srgbClr val="000000"/>
                          </a:solidFill>
                        </a:rPr>
                        <a:t>June 17</a:t>
                      </a:r>
                      <a:endParaRPr sz="1100" u="none" strike="noStrike" cap="none" baseline="30000">
                        <a:solidFill>
                          <a:srgbClr val="000000"/>
                        </a:solidFill>
                      </a:endParaRPr>
                    </a:p>
                  </a:txBody>
                  <a:tcPr marL="91450" marR="91450" marT="34300" marB="34300" anchor="ctr">
                    <a:lnL w="381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10003"/>
                  </a:ext>
                </a:extLst>
              </a:tr>
              <a:tr h="465425">
                <a:tc rowSpan="2">
                  <a:txBody>
                    <a:bodyPr/>
                    <a:lstStyle/>
                    <a:p>
                      <a:pPr marL="0" marR="0" lvl="0" indent="0" algn="ctr" rtl="0">
                        <a:lnSpc>
                          <a:spcPct val="100000"/>
                        </a:lnSpc>
                        <a:spcBef>
                          <a:spcPts val="0"/>
                        </a:spcBef>
                        <a:spcAft>
                          <a:spcPts val="0"/>
                        </a:spcAft>
                        <a:buClr>
                          <a:srgbClr val="000000"/>
                        </a:buClr>
                        <a:buSzPts val="1500"/>
                        <a:buFont typeface="Arial"/>
                        <a:buNone/>
                      </a:pPr>
                      <a:r>
                        <a:rPr lang="en-US" sz="1400" b="1" u="none" strike="noStrike" cap="none" dirty="0">
                          <a:solidFill>
                            <a:schemeClr val="lt1"/>
                          </a:solidFill>
                        </a:rPr>
                        <a:t>PSAT/SAT</a:t>
                      </a:r>
                      <a:endParaRPr sz="1050" b="1" u="none" strike="noStrike" cap="none" dirty="0"/>
                    </a:p>
                  </a:txBody>
                  <a:tcPr marL="91450" marR="91450" marT="34300" marB="34300" anchor="ctr">
                    <a:lnL w="12700" cap="flat" cmpd="sng">
                      <a:noFill/>
                      <a:prstDash val="solid"/>
                      <a:round/>
                      <a:headEnd type="none" w="sm" len="sm"/>
                      <a:tailEnd type="none" w="sm" len="sm"/>
                    </a:lnL>
                    <a:lnR w="12700" cap="flat" cmpd="sng">
                      <a:noFill/>
                      <a:prstDash val="solid"/>
                      <a:round/>
                      <a:headEnd type="none" w="sm" len="sm"/>
                      <a:tailEnd type="none" w="sm" len="sm"/>
                    </a:lnR>
                    <a:lnT w="381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E26510"/>
                    </a:solidFill>
                  </a:tcPr>
                </a:tc>
                <a:tc gridSpan="2">
                  <a:txBody>
                    <a:bodyPr/>
                    <a:lstStyle/>
                    <a:p>
                      <a:pPr marL="0" marR="0" lvl="0" indent="0" algn="l" rtl="0">
                        <a:lnSpc>
                          <a:spcPct val="100000"/>
                        </a:lnSpc>
                        <a:spcBef>
                          <a:spcPts val="0"/>
                        </a:spcBef>
                        <a:spcAft>
                          <a:spcPts val="0"/>
                        </a:spcAft>
                        <a:buClr>
                          <a:schemeClr val="dk1"/>
                        </a:buClr>
                        <a:buSzPts val="1400"/>
                        <a:buFont typeface="Calibri"/>
                        <a:buNone/>
                      </a:pPr>
                      <a:r>
                        <a:rPr lang="en-US" sz="1400" u="none" strike="noStrike" cap="none">
                          <a:solidFill>
                            <a:srgbClr val="00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7"/>
                            </a:ext>
                          </a:extLst>
                        </a:rPr>
                        <a:t>Individual students had access to their scores through their online College Board accounts or in the BigFuture School app on </a:t>
                      </a:r>
                      <a:r>
                        <a:rPr lang="en-US" sz="1400" b="1" u="none" strike="noStrike" cap="none">
                          <a:solidFill>
                            <a:srgbClr val="00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8"/>
                            </a:ext>
                          </a:extLst>
                        </a:rPr>
                        <a:t>May 1</a:t>
                      </a:r>
                      <a:r>
                        <a:rPr lang="en-US" b="1">
                          <a:solidFill>
                            <a:srgbClr val="00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
                            </a:ext>
                          </a:extLst>
                        </a:rPr>
                        <a:t>4</a:t>
                      </a:r>
                      <a:r>
                        <a:rPr lang="en-US" sz="1400" b="1" u="none" strike="noStrike" cap="none">
                          <a:solidFill>
                            <a:srgbClr val="000000"/>
                          </a:solidFill>
                        </a:rPr>
                        <a:t> </a:t>
                      </a:r>
                      <a:endParaRPr sz="1100" u="none" strike="noStrike" cap="none">
                        <a:solidFill>
                          <a:srgbClr val="000000"/>
                        </a:solidFill>
                      </a:endParaRPr>
                    </a:p>
                  </a:txBody>
                  <a:tcPr marL="91450" marR="91450" marT="34300" marB="34300"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10004"/>
                  </a:ext>
                </a:extLst>
              </a:tr>
              <a:tr h="294150">
                <a:tc vMerge="1">
                  <a:txBody>
                    <a:bodyPr/>
                    <a:lstStyle/>
                    <a:p>
                      <a:endParaRPr lang="en-US"/>
                    </a:p>
                  </a:txBody>
                  <a:tcPr/>
                </a:tc>
                <a:tc gridSpan="2">
                  <a:txBody>
                    <a:bodyPr/>
                    <a:lstStyle/>
                    <a:p>
                      <a:pPr marL="0" marR="0" lvl="0" indent="0" algn="l" rtl="0">
                        <a:lnSpc>
                          <a:spcPct val="100000"/>
                        </a:lnSpc>
                        <a:spcBef>
                          <a:spcPts val="0"/>
                        </a:spcBef>
                        <a:spcAft>
                          <a:spcPts val="0"/>
                        </a:spcAft>
                        <a:buClr>
                          <a:schemeClr val="dk1"/>
                        </a:buClr>
                        <a:buSzPts val="1400"/>
                        <a:buFont typeface="Calibri"/>
                        <a:buNone/>
                      </a:pPr>
                      <a:r>
                        <a:rPr lang="en-US" sz="1400" u="none" strike="noStrike" cap="none">
                          <a:solidFill>
                            <a:srgbClr val="000000"/>
                          </a:solidFill>
                        </a:rPr>
                        <a:t>Educators had access to scores through College Board portal on </a:t>
                      </a:r>
                      <a:r>
                        <a:rPr lang="en-US" sz="1400" b="1" u="none" strike="noStrike" cap="none">
                          <a:solidFill>
                            <a:srgbClr val="000000"/>
                          </a:solidFill>
                        </a:rPr>
                        <a:t>June </a:t>
                      </a:r>
                      <a:r>
                        <a:rPr lang="en-US" b="1">
                          <a:solidFill>
                            <a:srgbClr val="000000"/>
                          </a:solidFill>
                        </a:rPr>
                        <a:t>5</a:t>
                      </a:r>
                      <a:r>
                        <a:rPr lang="en-US" sz="1400" b="1" u="none" strike="noStrike" cap="none">
                          <a:solidFill>
                            <a:srgbClr val="000000"/>
                          </a:solidFill>
                        </a:rPr>
                        <a:t> </a:t>
                      </a:r>
                      <a:endParaRPr sz="1100" u="none" strike="noStrike" cap="none">
                        <a:solidFill>
                          <a:srgbClr val="000000"/>
                        </a:solidFill>
                      </a:endParaRPr>
                    </a:p>
                  </a:txBody>
                  <a:tcPr marL="91450" marR="91450" marT="34300" marB="34300"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10005"/>
                  </a:ext>
                </a:extLst>
              </a:tr>
              <a:tr h="717350">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solidFill>
                            <a:schemeClr val="lt1"/>
                          </a:solidFill>
                        </a:rPr>
                        <a:t>Public Release</a:t>
                      </a:r>
                      <a:endParaRPr sz="1100" b="1" u="none" strike="noStrike" cap="none" dirty="0"/>
                    </a:p>
                  </a:txBody>
                  <a:tcPr marL="91450" marR="91450" marT="34300" marB="34300"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solidFill>
                      <a:srgbClr val="E26510"/>
                    </a:solidFill>
                  </a:tcPr>
                </a:tc>
                <a:tc gridSpan="2">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rgbClr val="000000"/>
                          </a:solidFill>
                          <a:latin typeface="Calibri"/>
                          <a:ea typeface="Calibri"/>
                          <a:cs typeface="Calibri"/>
                          <a:sym typeface="Calibri"/>
                        </a:rPr>
                        <a:t>Results presented to State Board of Ed</a:t>
                      </a:r>
                      <a:r>
                        <a:rPr lang="en-US" sz="1400" u="none" strike="noStrike" cap="none" dirty="0">
                          <a:solidFill>
                            <a:srgbClr val="000000"/>
                          </a:solidFill>
                        </a:rPr>
                        <a:t>ucation</a:t>
                      </a:r>
                      <a:endParaRPr sz="1100" u="none" strike="noStrike" cap="none" dirty="0">
                        <a:solidFill>
                          <a:srgbClr val="000000"/>
                        </a:solidFill>
                        <a:latin typeface="Calibri"/>
                        <a:ea typeface="Calibri"/>
                        <a:cs typeface="Calibri"/>
                        <a:sym typeface="Calibri"/>
                      </a:endParaRPr>
                    </a:p>
                    <a:p>
                      <a:pPr marL="215900" marR="0" lvl="0" indent="-215900" algn="l" rtl="0">
                        <a:lnSpc>
                          <a:spcPct val="100000"/>
                        </a:lnSpc>
                        <a:spcBef>
                          <a:spcPts val="0"/>
                        </a:spcBef>
                        <a:spcAft>
                          <a:spcPts val="0"/>
                        </a:spcAft>
                        <a:buClr>
                          <a:srgbClr val="000000"/>
                        </a:buClr>
                        <a:buSzPts val="1400"/>
                        <a:buFont typeface="Arial"/>
                        <a:buChar char="•"/>
                      </a:pPr>
                      <a:r>
                        <a:rPr lang="en-US" sz="1400" u="none" strike="noStrike" cap="none" dirty="0">
                          <a:solidFill>
                            <a:srgbClr val="000000"/>
                          </a:solidFill>
                          <a:latin typeface="Calibri"/>
                          <a:ea typeface="Calibri"/>
                          <a:cs typeface="Calibri"/>
                          <a:sym typeface="Calibri"/>
                        </a:rPr>
                        <a:t>Preliminary results: </a:t>
                      </a:r>
                      <a:r>
                        <a:rPr lang="en-US" sz="1400" b="1" u="none" strike="noStrike" cap="none" dirty="0">
                          <a:solidFill>
                            <a:srgbClr val="000000"/>
                          </a:solidFill>
                          <a:latin typeface="Calibri"/>
                          <a:ea typeface="Calibri"/>
                          <a:cs typeface="Calibri"/>
                          <a:sym typeface="Calibri"/>
                        </a:rPr>
                        <a:t>June </a:t>
                      </a:r>
                      <a:r>
                        <a:rPr lang="en-US" b="1" dirty="0">
                          <a:solidFill>
                            <a:srgbClr val="000000"/>
                          </a:solidFill>
                        </a:rPr>
                        <a:t>11</a:t>
                      </a:r>
                      <a:r>
                        <a:rPr lang="en-US" sz="1400" b="1" u="none" strike="noStrike" cap="none" dirty="0">
                          <a:solidFill>
                            <a:srgbClr val="000000"/>
                          </a:solidFill>
                          <a:latin typeface="Calibri"/>
                          <a:ea typeface="Calibri"/>
                          <a:cs typeface="Calibri"/>
                          <a:sym typeface="Calibri"/>
                        </a:rPr>
                        <a:t> </a:t>
                      </a:r>
                      <a:r>
                        <a:rPr lang="en-US" sz="1400" u="none" strike="noStrike" cap="none" dirty="0">
                          <a:solidFill>
                            <a:srgbClr val="000000"/>
                          </a:solidFill>
                        </a:rPr>
                        <a:t>(state level overall/</a:t>
                      </a:r>
                      <a:r>
                        <a:rPr lang="en-US" sz="1400" i="1" u="none" strike="noStrike" cap="none" dirty="0">
                          <a:solidFill>
                            <a:srgbClr val="000000"/>
                          </a:solidFill>
                        </a:rPr>
                        <a:t>all students</a:t>
                      </a:r>
                      <a:r>
                        <a:rPr lang="en-US" sz="1400" u="none" strike="noStrike" cap="none" dirty="0">
                          <a:solidFill>
                            <a:srgbClr val="000000"/>
                          </a:solidFill>
                        </a:rPr>
                        <a:t> group)</a:t>
                      </a:r>
                      <a:endParaRPr sz="1100" u="none" strike="noStrike" cap="none" dirty="0">
                        <a:solidFill>
                          <a:srgbClr val="000000"/>
                        </a:solidFill>
                        <a:latin typeface="Calibri"/>
                        <a:ea typeface="Calibri"/>
                        <a:cs typeface="Calibri"/>
                        <a:sym typeface="Calibri"/>
                      </a:endParaRPr>
                    </a:p>
                    <a:p>
                      <a:pPr marL="215900" marR="0" lvl="0" indent="-215900" algn="l" rtl="0">
                        <a:lnSpc>
                          <a:spcPct val="100000"/>
                        </a:lnSpc>
                        <a:spcBef>
                          <a:spcPts val="0"/>
                        </a:spcBef>
                        <a:spcAft>
                          <a:spcPts val="0"/>
                        </a:spcAft>
                        <a:buClr>
                          <a:srgbClr val="000000"/>
                        </a:buClr>
                        <a:buSzPts val="1400"/>
                        <a:buFont typeface="Arial"/>
                        <a:buChar char="•"/>
                      </a:pPr>
                      <a:r>
                        <a:rPr lang="en-US" sz="1400" u="none" strike="noStrike" cap="none" dirty="0">
                          <a:solidFill>
                            <a:srgbClr val="000000"/>
                          </a:solidFill>
                          <a:latin typeface="Calibri"/>
                          <a:ea typeface="Calibri"/>
                          <a:cs typeface="Calibri"/>
                          <a:sym typeface="Calibri"/>
                        </a:rPr>
                        <a:t>Final results: </a:t>
                      </a:r>
                      <a:r>
                        <a:rPr lang="en-US" sz="1400" b="1" u="none" strike="noStrike" cap="none" dirty="0">
                          <a:solidFill>
                            <a:srgbClr val="000000"/>
                          </a:solidFill>
                          <a:latin typeface="Calibri"/>
                          <a:ea typeface="Calibri"/>
                          <a:cs typeface="Calibri"/>
                          <a:sym typeface="Calibri"/>
                        </a:rPr>
                        <a:t>August </a:t>
                      </a:r>
                      <a:r>
                        <a:rPr lang="en-US" b="1" dirty="0">
                          <a:solidFill>
                            <a:srgbClr val="000000"/>
                          </a:solidFill>
                        </a:rPr>
                        <a:t>19</a:t>
                      </a:r>
                      <a:r>
                        <a:rPr lang="en-US" sz="1400" u="none" strike="noStrike" cap="none" dirty="0">
                          <a:solidFill>
                            <a:srgbClr val="000000"/>
                          </a:solidFill>
                          <a:latin typeface="Calibri"/>
                          <a:ea typeface="Calibri"/>
                          <a:cs typeface="Calibri"/>
                          <a:sym typeface="Calibri"/>
                        </a:rPr>
                        <a:t> (state level) - district/school level</a:t>
                      </a:r>
                      <a:r>
                        <a:rPr lang="en-US" sz="1400" u="none" strike="noStrike" cap="none" dirty="0">
                          <a:solidFill>
                            <a:srgbClr val="000000"/>
                          </a:solidFill>
                        </a:rPr>
                        <a:t> publicly released</a:t>
                      </a:r>
                      <a:endParaRPr sz="1100" u="none" strike="noStrike" cap="none" dirty="0">
                        <a:solidFill>
                          <a:srgbClr val="000000"/>
                        </a:solidFill>
                        <a:latin typeface="Calibri"/>
                        <a:ea typeface="Calibri"/>
                        <a:cs typeface="Calibri"/>
                        <a:sym typeface="Calibri"/>
                      </a:endParaRPr>
                    </a:p>
                  </a:txBody>
                  <a:tcPr marL="91450" marR="91450" marT="34300" marB="34300"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10006"/>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p11"/>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dirty="0">
                <a:latin typeface="Calibri"/>
                <a:ea typeface="Calibri"/>
                <a:cs typeface="Calibri"/>
                <a:sym typeface="Calibri"/>
              </a:rPr>
              <a:t>Meet the CDE Assessment Team</a:t>
            </a:r>
            <a:endParaRPr dirty="0"/>
          </a:p>
        </p:txBody>
      </p:sp>
      <p:sp>
        <p:nvSpPr>
          <p:cNvPr id="382" name="Google Shape;382;p11"/>
          <p:cNvSpPr/>
          <p:nvPr/>
        </p:nvSpPr>
        <p:spPr>
          <a:xfrm>
            <a:off x="2442650" y="1119753"/>
            <a:ext cx="4297800" cy="5565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r>
              <a:rPr lang="en-US" sz="1900" b="1" i="0" u="none" strike="noStrike" cap="none">
                <a:solidFill>
                  <a:schemeClr val="lt1"/>
                </a:solidFill>
                <a:latin typeface="Calibri"/>
                <a:ea typeface="Calibri"/>
                <a:cs typeface="Calibri"/>
                <a:sym typeface="Calibri"/>
              </a:rPr>
              <a:t>Christina Wirth-Hawkins</a:t>
            </a:r>
            <a:endParaRPr sz="13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700"/>
              <a:buFont typeface="Arial"/>
              <a:buNone/>
            </a:pPr>
            <a:r>
              <a:rPr lang="en-US" sz="1700" b="0" i="0" u="none" strike="noStrike" cap="none">
                <a:solidFill>
                  <a:schemeClr val="lt1"/>
                </a:solidFill>
                <a:latin typeface="Calibri"/>
                <a:ea typeface="Calibri"/>
                <a:cs typeface="Calibri"/>
                <a:sym typeface="Calibri"/>
              </a:rPr>
              <a:t>Chief Assessment Officer</a:t>
            </a:r>
            <a:endParaRPr sz="1300" b="0" i="0" u="none" strike="noStrike" cap="none">
              <a:solidFill>
                <a:srgbClr val="000000"/>
              </a:solidFill>
              <a:latin typeface="Arial"/>
              <a:ea typeface="Arial"/>
              <a:cs typeface="Arial"/>
              <a:sym typeface="Arial"/>
            </a:endParaRPr>
          </a:p>
        </p:txBody>
      </p:sp>
      <p:sp>
        <p:nvSpPr>
          <p:cNvPr id="383" name="Google Shape;383;p11"/>
          <p:cNvSpPr/>
          <p:nvPr/>
        </p:nvSpPr>
        <p:spPr>
          <a:xfrm>
            <a:off x="114858" y="1727360"/>
            <a:ext cx="4297800" cy="486900"/>
          </a:xfrm>
          <a:prstGeom prst="rect">
            <a:avLst/>
          </a:prstGeom>
          <a:solidFill>
            <a:schemeClr val="accent5">
              <a:lumMod val="75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r>
              <a:rPr lang="en-US" sz="1900" b="1" i="0" u="none" strike="noStrike" cap="none" dirty="0">
                <a:solidFill>
                  <a:schemeClr val="lt1"/>
                </a:solidFill>
                <a:latin typeface="Calibri"/>
                <a:ea typeface="Calibri"/>
                <a:cs typeface="Calibri"/>
                <a:sym typeface="Calibri"/>
              </a:rPr>
              <a:t>Lisa Oliver</a:t>
            </a:r>
            <a:endParaRPr sz="1300" b="0" i="0" u="none" strike="noStrike" cap="none" dirty="0">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700"/>
              <a:buFont typeface="Arial"/>
              <a:buNone/>
            </a:pPr>
            <a:r>
              <a:rPr lang="en-US" sz="1200" b="0" i="0" u="none" strike="noStrike" cap="none" dirty="0">
                <a:solidFill>
                  <a:schemeClr val="lt1"/>
                </a:solidFill>
                <a:latin typeface="Calibri"/>
                <a:ea typeface="Calibri"/>
                <a:cs typeface="Calibri"/>
                <a:sym typeface="Calibri"/>
              </a:rPr>
              <a:t>Director of </a:t>
            </a:r>
            <a:r>
              <a:rPr lang="en-US" sz="1200" dirty="0">
                <a:solidFill>
                  <a:schemeClr val="lt1"/>
                </a:solidFill>
                <a:latin typeface="Calibri"/>
                <a:ea typeface="Calibri"/>
                <a:cs typeface="Calibri"/>
                <a:sym typeface="Calibri"/>
              </a:rPr>
              <a:t>College Entry, National, and Consortium Assessments</a:t>
            </a:r>
            <a:endParaRPr sz="1700" b="0" i="0" u="none" strike="noStrike" cap="none" dirty="0">
              <a:solidFill>
                <a:schemeClr val="lt1"/>
              </a:solidFill>
              <a:latin typeface="Calibri"/>
              <a:ea typeface="Calibri"/>
              <a:cs typeface="Calibri"/>
              <a:sym typeface="Calibri"/>
            </a:endParaRPr>
          </a:p>
        </p:txBody>
      </p:sp>
      <p:sp>
        <p:nvSpPr>
          <p:cNvPr id="384" name="Google Shape;384;p11"/>
          <p:cNvSpPr/>
          <p:nvPr/>
        </p:nvSpPr>
        <p:spPr>
          <a:xfrm>
            <a:off x="4747384" y="1734445"/>
            <a:ext cx="4293300" cy="486900"/>
          </a:xfrm>
          <a:prstGeom prst="rect">
            <a:avLst/>
          </a:prstGeom>
          <a:solidFill>
            <a:schemeClr val="accent5">
              <a:lumMod val="75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r>
              <a:rPr lang="en-US" sz="1900" b="1" i="0" u="none" strike="noStrike" cap="none" dirty="0">
                <a:solidFill>
                  <a:schemeClr val="lt1"/>
                </a:solidFill>
                <a:latin typeface="Calibri"/>
                <a:ea typeface="Calibri"/>
                <a:cs typeface="Calibri"/>
                <a:sym typeface="Calibri"/>
              </a:rPr>
              <a:t>Sara Loerzel</a:t>
            </a:r>
            <a:endParaRPr sz="1300" b="0" i="0" u="none" strike="noStrike" cap="none" dirty="0">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700"/>
              <a:buFont typeface="Arial"/>
              <a:buNone/>
            </a:pPr>
            <a:r>
              <a:rPr lang="en-US" sz="1600" b="0" i="0" u="none" strike="noStrike" cap="none" dirty="0">
                <a:solidFill>
                  <a:schemeClr val="lt1"/>
                </a:solidFill>
                <a:latin typeface="Calibri"/>
                <a:ea typeface="Calibri"/>
                <a:cs typeface="Calibri"/>
                <a:sym typeface="Calibri"/>
              </a:rPr>
              <a:t>Director of Colorado-Developed Assessments</a:t>
            </a:r>
            <a:endParaRPr sz="1200" b="0" i="0" u="none" strike="noStrike" cap="none" dirty="0">
              <a:solidFill>
                <a:schemeClr val="lt1"/>
              </a:solidFill>
              <a:latin typeface="Arial"/>
              <a:ea typeface="Arial"/>
              <a:cs typeface="Arial"/>
              <a:sym typeface="Arial"/>
            </a:endParaRPr>
          </a:p>
        </p:txBody>
      </p:sp>
      <p:sp>
        <p:nvSpPr>
          <p:cNvPr id="386" name="Google Shape;386;p11"/>
          <p:cNvSpPr/>
          <p:nvPr/>
        </p:nvSpPr>
        <p:spPr>
          <a:xfrm>
            <a:off x="114858" y="2245124"/>
            <a:ext cx="4297800" cy="484800"/>
          </a:xfrm>
          <a:prstGeom prst="rect">
            <a:avLst/>
          </a:prstGeom>
          <a:solidFill>
            <a:srgbClr val="D5D5D5"/>
          </a:solid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1700"/>
              <a:buFont typeface="Arial"/>
              <a:buNone/>
            </a:pPr>
            <a:r>
              <a:rPr lang="en-US" sz="1700" b="1" i="0" u="none" strike="noStrike" cap="none">
                <a:solidFill>
                  <a:srgbClr val="000000"/>
                </a:solidFill>
                <a:latin typeface="Calibri"/>
                <a:ea typeface="Calibri"/>
                <a:cs typeface="Calibri"/>
                <a:sym typeface="Calibri"/>
              </a:rPr>
              <a:t>Collin Bonner</a:t>
            </a:r>
            <a:endParaRPr sz="13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Calibri"/>
                <a:ea typeface="Calibri"/>
                <a:cs typeface="Calibri"/>
                <a:sym typeface="Calibri"/>
              </a:rPr>
              <a:t>Technology, NAEP, International Assessment</a:t>
            </a:r>
            <a:endParaRPr sz="1300" b="0" i="0" u="none" strike="noStrike" cap="none">
              <a:solidFill>
                <a:srgbClr val="000000"/>
              </a:solidFill>
              <a:latin typeface="Arial"/>
              <a:ea typeface="Arial"/>
              <a:cs typeface="Arial"/>
              <a:sym typeface="Arial"/>
            </a:endParaRPr>
          </a:p>
        </p:txBody>
      </p:sp>
      <p:sp>
        <p:nvSpPr>
          <p:cNvPr id="392" name="Google Shape;392;p11"/>
          <p:cNvSpPr/>
          <p:nvPr/>
        </p:nvSpPr>
        <p:spPr>
          <a:xfrm>
            <a:off x="4745133" y="2258504"/>
            <a:ext cx="4297800" cy="484800"/>
          </a:xfrm>
          <a:prstGeom prst="rect">
            <a:avLst/>
          </a:prstGeom>
          <a:solidFill>
            <a:srgbClr val="D5D5D5"/>
          </a:solid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1700"/>
              <a:buFont typeface="Arial"/>
              <a:buNone/>
            </a:pPr>
            <a:r>
              <a:rPr lang="en-US" sz="1700" b="1">
                <a:latin typeface="Calibri"/>
                <a:ea typeface="Calibri"/>
                <a:cs typeface="Calibri"/>
                <a:sym typeface="Calibri"/>
              </a:rPr>
              <a:t>Emily Hunter</a:t>
            </a:r>
            <a:endParaRPr sz="13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Calibri"/>
                <a:ea typeface="Calibri"/>
                <a:cs typeface="Calibri"/>
                <a:sym typeface="Calibri"/>
              </a:rPr>
              <a:t>CMAS Administration</a:t>
            </a:r>
            <a:endParaRPr sz="1700" b="0" i="0" u="none" strike="noStrike" cap="none" baseline="30000">
              <a:solidFill>
                <a:srgbClr val="000000"/>
              </a:solidFill>
              <a:latin typeface="Calibri"/>
              <a:ea typeface="Calibri"/>
              <a:cs typeface="Calibri"/>
              <a:sym typeface="Calibri"/>
            </a:endParaRPr>
          </a:p>
        </p:txBody>
      </p:sp>
      <p:sp>
        <p:nvSpPr>
          <p:cNvPr id="385" name="Google Shape;385;p11"/>
          <p:cNvSpPr/>
          <p:nvPr/>
        </p:nvSpPr>
        <p:spPr>
          <a:xfrm>
            <a:off x="114862" y="2763078"/>
            <a:ext cx="4297800" cy="484800"/>
          </a:xfrm>
          <a:prstGeom prst="rect">
            <a:avLst/>
          </a:prstGeom>
          <a:solidFill>
            <a:srgbClr val="D5D5D5"/>
          </a:solid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1700"/>
              <a:buFont typeface="Arial"/>
              <a:buNone/>
            </a:pPr>
            <a:r>
              <a:rPr lang="en-US" sz="1700" b="1" i="0" u="none" strike="noStrike" cap="none">
                <a:solidFill>
                  <a:srgbClr val="000000"/>
                </a:solidFill>
                <a:latin typeface="Calibri"/>
                <a:ea typeface="Calibri"/>
                <a:cs typeface="Calibri"/>
                <a:sym typeface="Calibri"/>
              </a:rPr>
              <a:t>Melissa Carpenter</a:t>
            </a:r>
            <a:endParaRPr sz="13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Calibri"/>
                <a:ea typeface="Calibri"/>
                <a:cs typeface="Calibri"/>
                <a:sym typeface="Calibri"/>
              </a:rPr>
              <a:t>PSAT 9, PSAT 10, SAT</a:t>
            </a:r>
            <a:endParaRPr sz="1500" b="0" i="0" u="none" strike="noStrike" cap="none">
              <a:solidFill>
                <a:srgbClr val="000000"/>
              </a:solidFill>
              <a:latin typeface="Calibri"/>
              <a:ea typeface="Calibri"/>
              <a:cs typeface="Calibri"/>
              <a:sym typeface="Calibri"/>
            </a:endParaRPr>
          </a:p>
        </p:txBody>
      </p:sp>
      <p:sp>
        <p:nvSpPr>
          <p:cNvPr id="389" name="Google Shape;389;p11"/>
          <p:cNvSpPr/>
          <p:nvPr/>
        </p:nvSpPr>
        <p:spPr>
          <a:xfrm>
            <a:off x="4745133" y="2771136"/>
            <a:ext cx="4297800" cy="484800"/>
          </a:xfrm>
          <a:prstGeom prst="rect">
            <a:avLst/>
          </a:prstGeom>
          <a:solidFill>
            <a:srgbClr val="D5D5D5"/>
          </a:solid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1700"/>
              <a:buFont typeface="Arial"/>
              <a:buNone/>
            </a:pPr>
            <a:r>
              <a:rPr lang="en-US" sz="1700" b="1">
                <a:latin typeface="Calibri"/>
                <a:ea typeface="Calibri"/>
                <a:cs typeface="Calibri"/>
                <a:sym typeface="Calibri"/>
              </a:rPr>
              <a:t>Brittany Peterson</a:t>
            </a:r>
            <a:endParaRPr sz="13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Calibri"/>
                <a:ea typeface="Calibri"/>
                <a:cs typeface="Calibri"/>
                <a:sym typeface="Calibri"/>
              </a:rPr>
              <a:t>CMAS Content Development</a:t>
            </a:r>
            <a:endParaRPr sz="1300" b="0" i="0" u="none" strike="noStrike" cap="none">
              <a:solidFill>
                <a:srgbClr val="000000"/>
              </a:solidFill>
              <a:latin typeface="Arial"/>
              <a:ea typeface="Arial"/>
              <a:cs typeface="Arial"/>
              <a:sym typeface="Arial"/>
            </a:endParaRPr>
          </a:p>
        </p:txBody>
      </p:sp>
      <p:sp>
        <p:nvSpPr>
          <p:cNvPr id="390" name="Google Shape;390;p11"/>
          <p:cNvSpPr/>
          <p:nvPr/>
        </p:nvSpPr>
        <p:spPr>
          <a:xfrm>
            <a:off x="114862" y="3298788"/>
            <a:ext cx="4297800" cy="484800"/>
          </a:xfrm>
          <a:prstGeom prst="rect">
            <a:avLst/>
          </a:prstGeom>
          <a:solidFill>
            <a:srgbClr val="D5D5D5"/>
          </a:solid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1700"/>
              <a:buFont typeface="Arial"/>
              <a:buNone/>
            </a:pPr>
            <a:r>
              <a:rPr lang="en-US" sz="1700" b="1" i="0" u="none" strike="noStrike" cap="none">
                <a:solidFill>
                  <a:srgbClr val="000000"/>
                </a:solidFill>
                <a:latin typeface="Calibri"/>
                <a:ea typeface="Calibri"/>
                <a:cs typeface="Calibri"/>
                <a:sym typeface="Calibri"/>
              </a:rPr>
              <a:t>Arti Sachdeva</a:t>
            </a:r>
            <a:endParaRPr sz="13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Calibri"/>
                <a:ea typeface="Calibri"/>
                <a:cs typeface="Calibri"/>
                <a:sym typeface="Calibri"/>
              </a:rPr>
              <a:t>CoAlt and SPED Accommodations</a:t>
            </a:r>
            <a:endParaRPr sz="1300" b="0" i="0" u="none" strike="noStrike" cap="none">
              <a:solidFill>
                <a:srgbClr val="000000"/>
              </a:solidFill>
              <a:latin typeface="Arial"/>
              <a:ea typeface="Arial"/>
              <a:cs typeface="Arial"/>
              <a:sym typeface="Arial"/>
            </a:endParaRPr>
          </a:p>
        </p:txBody>
      </p:sp>
      <p:sp>
        <p:nvSpPr>
          <p:cNvPr id="391" name="Google Shape;391;p11"/>
          <p:cNvSpPr/>
          <p:nvPr/>
        </p:nvSpPr>
        <p:spPr>
          <a:xfrm>
            <a:off x="4745133" y="3283768"/>
            <a:ext cx="4297800" cy="484800"/>
          </a:xfrm>
          <a:prstGeom prst="rect">
            <a:avLst/>
          </a:prstGeom>
          <a:solidFill>
            <a:srgbClr val="D5D5D5"/>
          </a:solid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1700"/>
              <a:buFont typeface="Arial"/>
              <a:buNone/>
            </a:pPr>
            <a:r>
              <a:rPr lang="en-US" sz="1700" b="1" i="0" u="none" strike="noStrike" cap="none">
                <a:solidFill>
                  <a:srgbClr val="000000"/>
                </a:solidFill>
                <a:latin typeface="Calibri"/>
                <a:ea typeface="Calibri"/>
                <a:cs typeface="Calibri"/>
                <a:sym typeface="Calibri"/>
              </a:rPr>
              <a:t>Nathan Redford</a:t>
            </a:r>
            <a:endParaRPr sz="13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Calibri"/>
                <a:ea typeface="Calibri"/>
                <a:cs typeface="Calibri"/>
                <a:sym typeface="Calibri"/>
              </a:rPr>
              <a:t>CMAS Content Development</a:t>
            </a:r>
            <a:endParaRPr sz="1300" b="0" i="0" u="none" strike="noStrike" cap="none">
              <a:solidFill>
                <a:srgbClr val="000000"/>
              </a:solidFill>
              <a:latin typeface="Arial"/>
              <a:ea typeface="Arial"/>
              <a:cs typeface="Arial"/>
              <a:sym typeface="Arial"/>
            </a:endParaRPr>
          </a:p>
        </p:txBody>
      </p:sp>
      <p:sp>
        <p:nvSpPr>
          <p:cNvPr id="388" name="Google Shape;388;p11"/>
          <p:cNvSpPr/>
          <p:nvPr/>
        </p:nvSpPr>
        <p:spPr>
          <a:xfrm>
            <a:off x="114858" y="3834534"/>
            <a:ext cx="4297800" cy="484800"/>
          </a:xfrm>
          <a:prstGeom prst="rect">
            <a:avLst/>
          </a:prstGeom>
          <a:solidFill>
            <a:srgbClr val="D5D5D5"/>
          </a:solid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1700"/>
              <a:buFont typeface="Arial"/>
              <a:buNone/>
            </a:pPr>
            <a:r>
              <a:rPr lang="en-US" sz="1700" b="1" i="0" u="none" strike="noStrike" cap="none">
                <a:solidFill>
                  <a:srgbClr val="000000"/>
                </a:solidFill>
                <a:latin typeface="Calibri"/>
                <a:ea typeface="Calibri"/>
                <a:cs typeface="Calibri"/>
                <a:sym typeface="Calibri"/>
              </a:rPr>
              <a:t>Heather Villalobos Pavia</a:t>
            </a:r>
            <a:r>
              <a:rPr lang="en-US" sz="1700" b="0" i="0" u="none" strike="noStrike" cap="none">
                <a:solidFill>
                  <a:srgbClr val="000000"/>
                </a:solidFill>
                <a:latin typeface="Calibri"/>
                <a:ea typeface="Calibri"/>
                <a:cs typeface="Calibri"/>
                <a:sym typeface="Calibri"/>
              </a:rPr>
              <a:t> </a:t>
            </a:r>
            <a:endParaRPr sz="13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Calibri"/>
                <a:ea typeface="Calibri"/>
                <a:cs typeface="Calibri"/>
                <a:sym typeface="Calibri"/>
              </a:rPr>
              <a:t>ACCESS, CSLA, </a:t>
            </a:r>
            <a:r>
              <a:rPr lang="en-US" sz="1700">
                <a:latin typeface="Calibri"/>
                <a:ea typeface="Calibri"/>
                <a:cs typeface="Calibri"/>
                <a:sym typeface="Calibri"/>
              </a:rPr>
              <a:t>ML </a:t>
            </a:r>
            <a:r>
              <a:rPr lang="en-US" sz="1700" b="0" i="0" u="none" strike="noStrike" cap="none">
                <a:solidFill>
                  <a:srgbClr val="000000"/>
                </a:solidFill>
                <a:latin typeface="Calibri"/>
                <a:ea typeface="Calibri"/>
                <a:cs typeface="Calibri"/>
                <a:sym typeface="Calibri"/>
              </a:rPr>
              <a:t>Accommodations</a:t>
            </a:r>
            <a:endParaRPr sz="1300" b="0" i="0" u="none" strike="noStrike" cap="none">
              <a:solidFill>
                <a:srgbClr val="000000"/>
              </a:solidFill>
              <a:latin typeface="Arial"/>
              <a:ea typeface="Arial"/>
              <a:cs typeface="Arial"/>
              <a:sym typeface="Arial"/>
            </a:endParaRPr>
          </a:p>
        </p:txBody>
      </p:sp>
      <p:sp>
        <p:nvSpPr>
          <p:cNvPr id="387" name="Google Shape;387;p11"/>
          <p:cNvSpPr/>
          <p:nvPr/>
        </p:nvSpPr>
        <p:spPr>
          <a:xfrm>
            <a:off x="4749550" y="3819716"/>
            <a:ext cx="4293300" cy="556500"/>
          </a:xfrm>
          <a:prstGeom prst="rect">
            <a:avLst/>
          </a:prstGeom>
          <a:solidFill>
            <a:schemeClr val="accent5">
              <a:lumMod val="75000"/>
            </a:schemeClr>
          </a:solid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1700"/>
              <a:buFont typeface="Arial"/>
              <a:buNone/>
            </a:pPr>
            <a:r>
              <a:rPr lang="en-US" sz="1700" b="1" i="0" u="none" strike="noStrike" cap="none" dirty="0">
                <a:solidFill>
                  <a:schemeClr val="lt1"/>
                </a:solidFill>
                <a:latin typeface="Calibri"/>
                <a:ea typeface="Calibri"/>
                <a:cs typeface="Calibri"/>
                <a:sym typeface="Calibri"/>
              </a:rPr>
              <a:t>Jasmine Carey</a:t>
            </a:r>
            <a:endParaRPr sz="1300" b="0" i="0" u="none" strike="noStrike" cap="none" dirty="0">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r>
              <a:rPr lang="en-US" sz="1600" dirty="0">
                <a:solidFill>
                  <a:schemeClr val="lt1"/>
                </a:solidFill>
                <a:latin typeface="Calibri"/>
                <a:ea typeface="Calibri"/>
                <a:cs typeface="Calibri"/>
                <a:sym typeface="Calibri"/>
              </a:rPr>
              <a:t>Director of Achievement Data and </a:t>
            </a:r>
            <a:r>
              <a:rPr lang="en-US" sz="1600" b="0" i="0" u="none" strike="noStrike" cap="none" dirty="0">
                <a:solidFill>
                  <a:schemeClr val="lt1"/>
                </a:solidFill>
                <a:latin typeface="Calibri"/>
                <a:ea typeface="Calibri"/>
                <a:cs typeface="Calibri"/>
                <a:sym typeface="Calibri"/>
              </a:rPr>
              <a:t>Psychome</a:t>
            </a:r>
            <a:r>
              <a:rPr lang="en-US" sz="1600" dirty="0">
                <a:solidFill>
                  <a:schemeClr val="lt1"/>
                </a:solidFill>
                <a:latin typeface="Calibri"/>
                <a:ea typeface="Calibri"/>
                <a:cs typeface="Calibri"/>
                <a:sym typeface="Calibri"/>
              </a:rPr>
              <a:t>trics</a:t>
            </a:r>
            <a:endParaRPr sz="1200" b="0" i="0" u="none" strike="noStrike" cap="none" dirty="0">
              <a:solidFill>
                <a:schemeClr val="lt1"/>
              </a:solidFill>
              <a:latin typeface="Arial"/>
              <a:ea typeface="Arial"/>
              <a:cs typeface="Arial"/>
              <a:sym typeface="Arial"/>
            </a:endParaRPr>
          </a:p>
        </p:txBody>
      </p:sp>
      <p:sp>
        <p:nvSpPr>
          <p:cNvPr id="394" name="Google Shape;394;p11"/>
          <p:cNvSpPr/>
          <p:nvPr/>
        </p:nvSpPr>
        <p:spPr>
          <a:xfrm>
            <a:off x="114858" y="4426335"/>
            <a:ext cx="4297800" cy="4869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en-US" sz="1500">
                <a:solidFill>
                  <a:schemeClr val="lt1"/>
                </a:solidFill>
                <a:latin typeface="Calibri"/>
                <a:ea typeface="Calibri"/>
                <a:cs typeface="Calibri"/>
                <a:sym typeface="Calibri"/>
              </a:rPr>
              <a:t>New addition: </a:t>
            </a:r>
            <a:r>
              <a:rPr lang="en-US" sz="1500" b="1">
                <a:solidFill>
                  <a:schemeClr val="lt1"/>
                </a:solidFill>
                <a:latin typeface="Calibri"/>
                <a:ea typeface="Calibri"/>
                <a:cs typeface="Calibri"/>
                <a:sym typeface="Calibri"/>
              </a:rPr>
              <a:t>CDE’s Accountability Analytics Team</a:t>
            </a:r>
            <a:endParaRPr sz="1300" b="0" i="0" u="none" strike="noStrike" cap="none">
              <a:solidFill>
                <a:schemeClr val="lt1"/>
              </a:solidFill>
              <a:latin typeface="Calibri"/>
              <a:ea typeface="Calibri"/>
              <a:cs typeface="Calibri"/>
              <a:sym typeface="Calibri"/>
            </a:endParaRPr>
          </a:p>
        </p:txBody>
      </p:sp>
      <p:sp>
        <p:nvSpPr>
          <p:cNvPr id="393" name="Google Shape;393;p11"/>
          <p:cNvSpPr/>
          <p:nvPr/>
        </p:nvSpPr>
        <p:spPr>
          <a:xfrm>
            <a:off x="4747312" y="4427372"/>
            <a:ext cx="4297800" cy="484800"/>
          </a:xfrm>
          <a:prstGeom prst="rect">
            <a:avLst/>
          </a:prstGeom>
          <a:solidFill>
            <a:srgbClr val="D5D5D5"/>
          </a:solid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1700"/>
              <a:buFont typeface="Arial"/>
              <a:buNone/>
            </a:pPr>
            <a:r>
              <a:rPr lang="en-US" sz="1700" b="1" i="0" u="none" strike="noStrike" cap="none">
                <a:solidFill>
                  <a:srgbClr val="000000"/>
                </a:solidFill>
                <a:latin typeface="Calibri"/>
                <a:ea typeface="Calibri"/>
                <a:cs typeface="Calibri"/>
                <a:sym typeface="Calibri"/>
              </a:rPr>
              <a:t>Leon Merker</a:t>
            </a:r>
            <a:endParaRPr sz="17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Calibri"/>
                <a:ea typeface="Calibri"/>
                <a:cs typeface="Calibri"/>
                <a:sym typeface="Calibri"/>
              </a:rPr>
              <a:t>Data and SBDs</a:t>
            </a:r>
            <a:endParaRPr sz="1300" b="0" i="0" u="none" strike="noStrike" cap="non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1" name="Google Shape;401;p12"/>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3200"/>
              <a:buFont typeface="Calibri"/>
              <a:buNone/>
            </a:pPr>
            <a:r>
              <a:rPr lang="en-US"/>
              <a:t>2026–27</a:t>
            </a:r>
            <a:r>
              <a:rPr lang="en-US" sz="3200">
                <a:latin typeface="Calibri"/>
                <a:ea typeface="Calibri"/>
                <a:cs typeface="Calibri"/>
                <a:sym typeface="Calibri"/>
              </a:rPr>
              <a:t> Colorado Assessments</a:t>
            </a:r>
            <a:endParaRPr/>
          </a:p>
        </p:txBody>
      </p:sp>
      <p:sp>
        <p:nvSpPr>
          <p:cNvPr id="402" name="Google Shape;402;p12"/>
          <p:cNvSpPr txBox="1"/>
          <p:nvPr/>
        </p:nvSpPr>
        <p:spPr>
          <a:xfrm>
            <a:off x="223929" y="959338"/>
            <a:ext cx="2377800" cy="923400"/>
          </a:xfrm>
          <a:prstGeom prst="rect">
            <a:avLst/>
          </a:prstGeom>
          <a:solidFill>
            <a:srgbClr val="488BC9"/>
          </a:solidFill>
          <a:ln w="9525" cap="flat" cmpd="sng">
            <a:solidFill>
              <a:srgbClr val="000000"/>
            </a:solidFill>
            <a:prstDash val="solid"/>
            <a:miter lim="8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Colorado Measures of</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Academic Success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(CMAS)</a:t>
            </a:r>
            <a:endParaRPr sz="1200" b="0" i="0" u="none" strike="noStrike" cap="none">
              <a:solidFill>
                <a:schemeClr val="lt1"/>
              </a:solidFill>
              <a:latin typeface="Calibri"/>
              <a:ea typeface="Calibri"/>
              <a:cs typeface="Calibri"/>
              <a:sym typeface="Calibri"/>
            </a:endParaRPr>
          </a:p>
        </p:txBody>
      </p:sp>
      <p:sp>
        <p:nvSpPr>
          <p:cNvPr id="414" name="Google Shape;414;p12">
            <a:extLst>
              <a:ext uri="{C183D7F6-B498-43B3-948B-1728B52AA6E4}">
                <adec:decorative xmlns:adec="http://schemas.microsoft.com/office/drawing/2017/decorative" val="1"/>
              </a:ext>
            </a:extLst>
          </p:cNvPr>
          <p:cNvSpPr/>
          <p:nvPr/>
        </p:nvSpPr>
        <p:spPr>
          <a:xfrm>
            <a:off x="2620682" y="1183058"/>
            <a:ext cx="472200" cy="210900"/>
          </a:xfrm>
          <a:prstGeom prst="rightArrow">
            <a:avLst>
              <a:gd name="adj1" fmla="val 50000"/>
              <a:gd name="adj2" fmla="val 50000"/>
            </a:avLst>
          </a:prstGeom>
          <a:solidFill>
            <a:schemeClr val="accent1"/>
          </a:solidFill>
          <a:ln w="12700" cap="flat" cmpd="sng">
            <a:solidFill>
              <a:srgbClr val="42719B"/>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00" name="Google Shape;400;p12"/>
          <p:cNvSpPr txBox="1"/>
          <p:nvPr/>
        </p:nvSpPr>
        <p:spPr>
          <a:xfrm>
            <a:off x="3083043" y="967679"/>
            <a:ext cx="2377800" cy="923400"/>
          </a:xfrm>
          <a:prstGeom prst="rect">
            <a:avLst/>
          </a:prstGeom>
          <a:solidFill>
            <a:srgbClr val="548135"/>
          </a:solidFill>
          <a:ln w="9525" cap="flat" cmpd="sng">
            <a:solidFill>
              <a:srgbClr val="000000"/>
            </a:solidFill>
            <a:prstDash val="solid"/>
            <a:miter lim="8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Colorado Alternate (CoAlt)</a:t>
            </a:r>
            <a:endParaRPr sz="1800" b="0"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Assessments</a:t>
            </a:r>
            <a:endParaRPr sz="1800" b="0" i="0" u="none" strike="noStrike" cap="none">
              <a:solidFill>
                <a:schemeClr val="lt1"/>
              </a:solidFill>
              <a:latin typeface="Calibri"/>
              <a:ea typeface="Calibri"/>
              <a:cs typeface="Calibri"/>
              <a:sym typeface="Calibri"/>
            </a:endParaRPr>
          </a:p>
        </p:txBody>
      </p:sp>
      <p:sp>
        <p:nvSpPr>
          <p:cNvPr id="415" name="Google Shape;415;p12">
            <a:extLst>
              <a:ext uri="{C183D7F6-B498-43B3-948B-1728B52AA6E4}">
                <adec:decorative xmlns:adec="http://schemas.microsoft.com/office/drawing/2017/decorative" val="1"/>
              </a:ext>
            </a:extLst>
          </p:cNvPr>
          <p:cNvSpPr/>
          <p:nvPr/>
        </p:nvSpPr>
        <p:spPr>
          <a:xfrm flipH="1">
            <a:off x="5460657" y="1184270"/>
            <a:ext cx="481500" cy="209700"/>
          </a:xfrm>
          <a:prstGeom prst="rightArrow">
            <a:avLst>
              <a:gd name="adj1" fmla="val 50000"/>
              <a:gd name="adj2" fmla="val 50000"/>
            </a:avLst>
          </a:prstGeom>
          <a:solidFill>
            <a:srgbClr val="FFC000"/>
          </a:solidFill>
          <a:ln w="12700" cap="flat" cmpd="sng">
            <a:solidFill>
              <a:srgbClr val="42719B"/>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07" name="Google Shape;407;p12"/>
          <p:cNvSpPr txBox="1"/>
          <p:nvPr/>
        </p:nvSpPr>
        <p:spPr>
          <a:xfrm>
            <a:off x="5961153" y="976304"/>
            <a:ext cx="2765400" cy="923400"/>
          </a:xfrm>
          <a:prstGeom prst="rect">
            <a:avLst/>
          </a:prstGeom>
          <a:solidFill>
            <a:srgbClr val="FFC000"/>
          </a:solidFill>
          <a:ln w="9525" cap="flat" cmpd="sng">
            <a:solidFill>
              <a:srgbClr val="000000"/>
            </a:solidFill>
            <a:prstDash val="solid"/>
            <a:miter lim="8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Calibri"/>
                <a:ea typeface="Calibri"/>
                <a:cs typeface="Calibri"/>
                <a:sym typeface="Calibri"/>
              </a:rPr>
              <a:t>CO PSAT/SAT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Calibri"/>
                <a:ea typeface="Calibri"/>
                <a:cs typeface="Calibri"/>
                <a:sym typeface="Calibri"/>
              </a:rPr>
              <a:t>PSAT – Grades 9 and 10</a:t>
            </a:r>
            <a:endParaRPr sz="1800">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800"/>
              <a:buFont typeface="Arial"/>
              <a:buNone/>
            </a:pPr>
            <a:r>
              <a:rPr lang="en-US" sz="1800">
                <a:latin typeface="Calibri"/>
                <a:ea typeface="Calibri"/>
                <a:cs typeface="Calibri"/>
                <a:sym typeface="Calibri"/>
              </a:rPr>
              <a:t>SAT – Grade 11</a:t>
            </a:r>
            <a:endParaRPr sz="1400" b="0" i="0" u="none" strike="noStrike" cap="none">
              <a:solidFill>
                <a:srgbClr val="000000"/>
              </a:solidFill>
              <a:latin typeface="Arial"/>
              <a:ea typeface="Arial"/>
              <a:cs typeface="Arial"/>
              <a:sym typeface="Arial"/>
            </a:endParaRPr>
          </a:p>
        </p:txBody>
      </p:sp>
      <p:sp>
        <p:nvSpPr>
          <p:cNvPr id="403" name="Google Shape;403;p12"/>
          <p:cNvSpPr txBox="1"/>
          <p:nvPr/>
        </p:nvSpPr>
        <p:spPr>
          <a:xfrm>
            <a:off x="223928" y="1969925"/>
            <a:ext cx="2377800" cy="369300"/>
          </a:xfrm>
          <a:prstGeom prst="rect">
            <a:avLst/>
          </a:prstGeom>
          <a:solidFill>
            <a:srgbClr val="BBD6EE"/>
          </a:solidFill>
          <a:ln w="9525" cap="flat" cmpd="sng">
            <a:solidFill>
              <a:srgbClr val="000000"/>
            </a:solidFill>
            <a:prstDash val="solid"/>
            <a:miter lim="8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Calibri"/>
                <a:ea typeface="Calibri"/>
                <a:cs typeface="Calibri"/>
                <a:sym typeface="Calibri"/>
              </a:rPr>
              <a:t>Math</a:t>
            </a:r>
            <a:endParaRPr sz="1800" b="0" i="0" u="none" strike="noStrike" cap="none">
              <a:solidFill>
                <a:srgbClr val="000000"/>
              </a:solidFill>
              <a:latin typeface="Calibri"/>
              <a:ea typeface="Calibri"/>
              <a:cs typeface="Calibri"/>
              <a:sym typeface="Calibri"/>
            </a:endParaRPr>
          </a:p>
        </p:txBody>
      </p:sp>
      <p:sp>
        <p:nvSpPr>
          <p:cNvPr id="404" name="Google Shape;404;p12"/>
          <p:cNvSpPr txBox="1"/>
          <p:nvPr/>
        </p:nvSpPr>
        <p:spPr>
          <a:xfrm>
            <a:off x="3083044" y="1972625"/>
            <a:ext cx="2377800" cy="369300"/>
          </a:xfrm>
          <a:prstGeom prst="rect">
            <a:avLst/>
          </a:prstGeom>
          <a:solidFill>
            <a:srgbClr val="C4E0B2"/>
          </a:solidFill>
          <a:ln w="9525" cap="flat" cmpd="sng">
            <a:solidFill>
              <a:srgbClr val="000000"/>
            </a:solidFill>
            <a:prstDash val="solid"/>
            <a:miter lim="8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Calibri"/>
                <a:ea typeface="Calibri"/>
                <a:cs typeface="Calibri"/>
                <a:sym typeface="Calibri"/>
              </a:rPr>
              <a:t>Math (DLM)</a:t>
            </a:r>
            <a:endParaRPr sz="1400" b="0" i="0" u="none" strike="noStrike" cap="none">
              <a:solidFill>
                <a:srgbClr val="000000"/>
              </a:solidFill>
              <a:latin typeface="Arial"/>
              <a:ea typeface="Arial"/>
              <a:cs typeface="Arial"/>
              <a:sym typeface="Arial"/>
            </a:endParaRPr>
          </a:p>
        </p:txBody>
      </p:sp>
      <p:sp>
        <p:nvSpPr>
          <p:cNvPr id="410" name="Google Shape;410;p12"/>
          <p:cNvSpPr txBox="1"/>
          <p:nvPr/>
        </p:nvSpPr>
        <p:spPr>
          <a:xfrm>
            <a:off x="5966909" y="1969923"/>
            <a:ext cx="2754600" cy="369300"/>
          </a:xfrm>
          <a:prstGeom prst="rect">
            <a:avLst/>
          </a:prstGeom>
          <a:solidFill>
            <a:srgbClr val="FFF2CC"/>
          </a:solidFill>
          <a:ln w="9525" cap="flat" cmpd="sng">
            <a:solidFill>
              <a:srgbClr val="000000"/>
            </a:solidFill>
            <a:prstDash val="solid"/>
            <a:miter lim="8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Calibri"/>
                <a:ea typeface="Calibri"/>
                <a:cs typeface="Calibri"/>
                <a:sym typeface="Calibri"/>
              </a:rPr>
              <a:t>Math</a:t>
            </a:r>
            <a:endParaRPr sz="1400" b="0" i="0" u="none" strike="noStrike" cap="none">
              <a:solidFill>
                <a:srgbClr val="000000"/>
              </a:solidFill>
              <a:latin typeface="Arial"/>
              <a:ea typeface="Arial"/>
              <a:cs typeface="Arial"/>
              <a:sym typeface="Arial"/>
            </a:endParaRPr>
          </a:p>
        </p:txBody>
      </p:sp>
      <p:sp>
        <p:nvSpPr>
          <p:cNvPr id="411" name="Google Shape;411;p12"/>
          <p:cNvSpPr txBox="1"/>
          <p:nvPr/>
        </p:nvSpPr>
        <p:spPr>
          <a:xfrm>
            <a:off x="223928" y="2479790"/>
            <a:ext cx="2377800" cy="369300"/>
          </a:xfrm>
          <a:prstGeom prst="rect">
            <a:avLst/>
          </a:prstGeom>
          <a:solidFill>
            <a:srgbClr val="BBD6EE"/>
          </a:solidFill>
          <a:ln w="9525" cap="flat" cmpd="sng">
            <a:solidFill>
              <a:srgbClr val="000000"/>
            </a:solidFill>
            <a:prstDash val="solid"/>
            <a:miter lim="8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Calibri"/>
                <a:ea typeface="Calibri"/>
                <a:cs typeface="Calibri"/>
                <a:sym typeface="Calibri"/>
              </a:rPr>
              <a:t>ELA</a:t>
            </a:r>
            <a:endParaRPr sz="1400" b="0" i="0" u="none" strike="noStrike" cap="none">
              <a:solidFill>
                <a:srgbClr val="000000"/>
              </a:solidFill>
              <a:latin typeface="Arial"/>
              <a:ea typeface="Arial"/>
              <a:cs typeface="Arial"/>
              <a:sym typeface="Arial"/>
            </a:endParaRPr>
          </a:p>
        </p:txBody>
      </p:sp>
      <p:sp>
        <p:nvSpPr>
          <p:cNvPr id="413" name="Google Shape;413;p12"/>
          <p:cNvSpPr txBox="1"/>
          <p:nvPr/>
        </p:nvSpPr>
        <p:spPr>
          <a:xfrm>
            <a:off x="3083044" y="2473276"/>
            <a:ext cx="2377800" cy="369300"/>
          </a:xfrm>
          <a:prstGeom prst="rect">
            <a:avLst/>
          </a:prstGeom>
          <a:solidFill>
            <a:srgbClr val="C4E0B2"/>
          </a:solidFill>
          <a:ln w="9525" cap="flat" cmpd="sng">
            <a:solidFill>
              <a:srgbClr val="000000"/>
            </a:solidFill>
            <a:prstDash val="solid"/>
            <a:miter lim="8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Calibri"/>
                <a:ea typeface="Calibri"/>
                <a:cs typeface="Calibri"/>
                <a:sym typeface="Calibri"/>
              </a:rPr>
              <a:t>ELA (DLM)</a:t>
            </a:r>
            <a:endParaRPr sz="1400" b="0" i="0" u="none" strike="noStrike" cap="none">
              <a:solidFill>
                <a:srgbClr val="000000"/>
              </a:solidFill>
              <a:latin typeface="Arial"/>
              <a:ea typeface="Arial"/>
              <a:cs typeface="Arial"/>
              <a:sym typeface="Arial"/>
            </a:endParaRPr>
          </a:p>
        </p:txBody>
      </p:sp>
      <p:sp>
        <p:nvSpPr>
          <p:cNvPr id="408" name="Google Shape;408;p12"/>
          <p:cNvSpPr txBox="1"/>
          <p:nvPr/>
        </p:nvSpPr>
        <p:spPr>
          <a:xfrm>
            <a:off x="5962694" y="2468042"/>
            <a:ext cx="2763000" cy="369300"/>
          </a:xfrm>
          <a:prstGeom prst="rect">
            <a:avLst/>
          </a:prstGeom>
          <a:solidFill>
            <a:srgbClr val="FFF2CC"/>
          </a:solidFill>
          <a:ln w="9525" cap="flat" cmpd="sng">
            <a:solidFill>
              <a:srgbClr val="000000"/>
            </a:solidFill>
            <a:prstDash val="solid"/>
            <a:miter lim="8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Calibri"/>
                <a:ea typeface="Calibri"/>
                <a:cs typeface="Calibri"/>
                <a:sym typeface="Calibri"/>
              </a:rPr>
              <a:t>Reading and Writing</a:t>
            </a:r>
            <a:endParaRPr sz="1400" b="0" i="0" u="none" strike="noStrike" cap="none">
              <a:solidFill>
                <a:srgbClr val="000000"/>
              </a:solidFill>
              <a:latin typeface="Arial"/>
              <a:ea typeface="Arial"/>
              <a:cs typeface="Arial"/>
              <a:sym typeface="Arial"/>
            </a:endParaRPr>
          </a:p>
        </p:txBody>
      </p:sp>
      <p:sp>
        <p:nvSpPr>
          <p:cNvPr id="412" name="Google Shape;412;p12"/>
          <p:cNvSpPr txBox="1"/>
          <p:nvPr/>
        </p:nvSpPr>
        <p:spPr>
          <a:xfrm>
            <a:off x="223928" y="2987348"/>
            <a:ext cx="2377800" cy="369300"/>
          </a:xfrm>
          <a:prstGeom prst="rect">
            <a:avLst/>
          </a:prstGeom>
          <a:solidFill>
            <a:srgbClr val="BBD6EE"/>
          </a:solidFill>
          <a:ln w="9525" cap="flat" cmpd="sng">
            <a:solidFill>
              <a:srgbClr val="000000"/>
            </a:solidFill>
            <a:prstDash val="solid"/>
            <a:miter lim="8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Calibri"/>
                <a:ea typeface="Calibri"/>
                <a:cs typeface="Calibri"/>
                <a:sym typeface="Calibri"/>
              </a:rPr>
              <a:t>Science</a:t>
            </a:r>
            <a:endParaRPr sz="1800" b="0" i="0" u="none" strike="noStrike" cap="none">
              <a:solidFill>
                <a:srgbClr val="000000"/>
              </a:solidFill>
              <a:latin typeface="Calibri"/>
              <a:ea typeface="Calibri"/>
              <a:cs typeface="Calibri"/>
              <a:sym typeface="Calibri"/>
            </a:endParaRPr>
          </a:p>
        </p:txBody>
      </p:sp>
      <p:sp>
        <p:nvSpPr>
          <p:cNvPr id="405" name="Google Shape;405;p12"/>
          <p:cNvSpPr txBox="1"/>
          <p:nvPr/>
        </p:nvSpPr>
        <p:spPr>
          <a:xfrm>
            <a:off x="3083044" y="2986497"/>
            <a:ext cx="2377800" cy="369300"/>
          </a:xfrm>
          <a:prstGeom prst="rect">
            <a:avLst/>
          </a:prstGeom>
          <a:solidFill>
            <a:srgbClr val="C4E0B2"/>
          </a:solidFill>
          <a:ln w="9525" cap="flat" cmpd="sng">
            <a:solidFill>
              <a:srgbClr val="000000"/>
            </a:solidFill>
            <a:prstDash val="solid"/>
            <a:miter lim="8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Calibri"/>
                <a:ea typeface="Calibri"/>
                <a:cs typeface="Calibri"/>
                <a:sym typeface="Calibri"/>
              </a:rPr>
              <a:t>Science</a:t>
            </a:r>
            <a:endParaRPr sz="1400" b="0" i="0" u="none" strike="noStrike" cap="none">
              <a:solidFill>
                <a:srgbClr val="000000"/>
              </a:solidFill>
              <a:latin typeface="Arial"/>
              <a:ea typeface="Arial"/>
              <a:cs typeface="Arial"/>
              <a:sym typeface="Arial"/>
            </a:endParaRPr>
          </a:p>
        </p:txBody>
      </p:sp>
      <p:sp>
        <p:nvSpPr>
          <p:cNvPr id="417" name="Google Shape;417;p12"/>
          <p:cNvSpPr txBox="1"/>
          <p:nvPr/>
        </p:nvSpPr>
        <p:spPr>
          <a:xfrm>
            <a:off x="223928" y="3494906"/>
            <a:ext cx="2377800" cy="369300"/>
          </a:xfrm>
          <a:prstGeom prst="rect">
            <a:avLst/>
          </a:prstGeom>
          <a:solidFill>
            <a:srgbClr val="BBD6EE"/>
          </a:solidFill>
          <a:ln w="9525" cap="flat" cmpd="sng">
            <a:solidFill>
              <a:srgbClr val="000000"/>
            </a:solidFill>
            <a:prstDash val="solid"/>
            <a:miter lim="8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Calibri"/>
                <a:ea typeface="Calibri"/>
                <a:cs typeface="Calibri"/>
                <a:sym typeface="Calibri"/>
              </a:rPr>
              <a:t>Social Studies</a:t>
            </a:r>
            <a:endParaRPr sz="1800" b="0" i="0" u="none" strike="noStrike" cap="none">
              <a:solidFill>
                <a:srgbClr val="000000"/>
              </a:solidFill>
              <a:latin typeface="Calibri"/>
              <a:ea typeface="Calibri"/>
              <a:cs typeface="Calibri"/>
              <a:sym typeface="Calibri"/>
            </a:endParaRPr>
          </a:p>
        </p:txBody>
      </p:sp>
      <p:sp>
        <p:nvSpPr>
          <p:cNvPr id="418" name="Google Shape;418;p12"/>
          <p:cNvSpPr txBox="1"/>
          <p:nvPr/>
        </p:nvSpPr>
        <p:spPr>
          <a:xfrm>
            <a:off x="3083043" y="3494906"/>
            <a:ext cx="2377800" cy="369300"/>
          </a:xfrm>
          <a:prstGeom prst="rect">
            <a:avLst/>
          </a:prstGeom>
          <a:solidFill>
            <a:srgbClr val="C4E0B2"/>
          </a:solidFill>
          <a:ln w="9525" cap="flat" cmpd="sng">
            <a:solidFill>
              <a:srgbClr val="000000"/>
            </a:solidFill>
            <a:prstDash val="solid"/>
            <a:miter lim="8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Calibri"/>
                <a:ea typeface="Calibri"/>
                <a:cs typeface="Calibri"/>
                <a:sym typeface="Calibri"/>
              </a:rPr>
              <a:t>Social Studies</a:t>
            </a:r>
            <a:endParaRPr sz="1400" b="0" i="0" u="none" strike="noStrike" cap="none">
              <a:solidFill>
                <a:srgbClr val="000000"/>
              </a:solidFill>
              <a:latin typeface="Arial"/>
              <a:ea typeface="Arial"/>
              <a:cs typeface="Arial"/>
              <a:sym typeface="Arial"/>
            </a:endParaRPr>
          </a:p>
        </p:txBody>
      </p:sp>
      <p:sp>
        <p:nvSpPr>
          <p:cNvPr id="416" name="Google Shape;416;p12"/>
          <p:cNvSpPr txBox="1"/>
          <p:nvPr/>
        </p:nvSpPr>
        <p:spPr>
          <a:xfrm>
            <a:off x="5861984" y="2986497"/>
            <a:ext cx="1447800" cy="1354500"/>
          </a:xfrm>
          <a:prstGeom prst="rect">
            <a:avLst/>
          </a:prstGeom>
          <a:solidFill>
            <a:schemeClr val="lt2"/>
          </a:solidFill>
          <a:ln w="9525" cap="flat" cmpd="sng">
            <a:solidFill>
              <a:schemeClr val="dk1"/>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chemeClr val="lt1"/>
                </a:solidFill>
                <a:latin typeface="Calibri"/>
                <a:ea typeface="Calibri"/>
                <a:cs typeface="Calibri"/>
                <a:sym typeface="Calibri"/>
              </a:rPr>
              <a:t>NAEP *</a:t>
            </a:r>
            <a:endParaRPr sz="1400" b="0" i="0" u="none" strike="noStrike" cap="none" dirty="0">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chemeClr val="lt1"/>
                </a:solidFill>
                <a:latin typeface="Calibri"/>
                <a:ea typeface="Calibri"/>
                <a:cs typeface="Calibri"/>
                <a:sym typeface="Calibri"/>
              </a:rPr>
              <a:t>and International Assessments</a:t>
            </a:r>
            <a:endParaRPr sz="1400" b="0" i="0" u="none" strike="noStrike" cap="none" dirty="0">
              <a:solidFill>
                <a:schemeClr val="lt1"/>
              </a:solidFill>
              <a:latin typeface="Arial"/>
              <a:ea typeface="Arial"/>
              <a:cs typeface="Arial"/>
              <a:sym typeface="Arial"/>
            </a:endParaRPr>
          </a:p>
        </p:txBody>
      </p:sp>
      <p:sp>
        <p:nvSpPr>
          <p:cNvPr id="406" name="Google Shape;406;p12"/>
          <p:cNvSpPr txBox="1"/>
          <p:nvPr/>
        </p:nvSpPr>
        <p:spPr>
          <a:xfrm>
            <a:off x="7381709" y="2994017"/>
            <a:ext cx="1339800" cy="1354500"/>
          </a:xfrm>
          <a:prstGeom prst="rect">
            <a:avLst/>
          </a:prstGeom>
          <a:solidFill>
            <a:srgbClr val="7030A0"/>
          </a:solidFill>
          <a:ln w="9525" cap="flat" cmpd="sng">
            <a:solidFill>
              <a:srgbClr val="000000"/>
            </a:solidFill>
            <a:prstDash val="solid"/>
            <a:miter lim="8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chemeClr val="lt1"/>
                </a:solidFill>
                <a:latin typeface="Calibri"/>
                <a:ea typeface="Calibri"/>
                <a:cs typeface="Calibri"/>
                <a:sym typeface="Calibri"/>
              </a:rPr>
              <a:t>ACCESS</a:t>
            </a:r>
            <a:endParaRPr sz="18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800"/>
              <a:buFont typeface="Arial"/>
              <a:buNone/>
            </a:pPr>
            <a:r>
              <a:rPr lang="en-US" sz="1200" b="0" i="0" u="none" strike="noStrike" cap="none" dirty="0">
                <a:solidFill>
                  <a:schemeClr val="lt1"/>
                </a:solidFill>
                <a:latin typeface="Calibri"/>
                <a:ea typeface="Calibri"/>
                <a:cs typeface="Calibri"/>
                <a:sym typeface="Calibri"/>
              </a:rPr>
              <a:t> </a:t>
            </a:r>
            <a:r>
              <a:rPr lang="en-US" sz="1200" dirty="0">
                <a:solidFill>
                  <a:schemeClr val="lt1"/>
                </a:solidFill>
                <a:latin typeface="Calibri"/>
                <a:ea typeface="Calibri"/>
                <a:cs typeface="Calibri"/>
                <a:sym typeface="Calibri"/>
              </a:rPr>
              <a:t>English Language Proficiency Assessment</a:t>
            </a:r>
            <a:r>
              <a:rPr lang="en-US" sz="1300" dirty="0">
                <a:solidFill>
                  <a:schemeClr val="lt1"/>
                </a:solidFill>
                <a:latin typeface="Calibri"/>
                <a:ea typeface="Calibri"/>
                <a:cs typeface="Calibri"/>
                <a:sym typeface="Calibri"/>
              </a:rPr>
              <a:t> (K–12)</a:t>
            </a:r>
            <a:endParaRPr sz="1300"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800"/>
              <a:buFont typeface="Arial"/>
              <a:buNone/>
            </a:pPr>
            <a:r>
              <a:rPr lang="en-US" sz="700" dirty="0">
                <a:solidFill>
                  <a:schemeClr val="lt1"/>
                </a:solidFill>
                <a:latin typeface="Calibri"/>
                <a:ea typeface="Calibri"/>
                <a:cs typeface="Calibri"/>
                <a:sym typeface="Calibri"/>
              </a:rPr>
              <a:t>Listening, Reading, Writing, Speaking</a:t>
            </a:r>
            <a:endParaRPr sz="1800" dirty="0">
              <a:solidFill>
                <a:schemeClr val="lt1"/>
              </a:solidFill>
              <a:latin typeface="Calibri"/>
              <a:ea typeface="Calibri"/>
              <a:cs typeface="Calibri"/>
              <a:sym typeface="Calibri"/>
            </a:endParaRPr>
          </a:p>
        </p:txBody>
      </p:sp>
      <p:sp>
        <p:nvSpPr>
          <p:cNvPr id="409" name="Google Shape;409;p12"/>
          <p:cNvSpPr txBox="1"/>
          <p:nvPr/>
        </p:nvSpPr>
        <p:spPr>
          <a:xfrm>
            <a:off x="5861984" y="4385247"/>
            <a:ext cx="2161428" cy="73862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b="0" i="0" u="none" strike="noStrike" cap="none" dirty="0">
                <a:solidFill>
                  <a:srgbClr val="000000"/>
                </a:solidFill>
                <a:latin typeface="Calibri"/>
                <a:ea typeface="Calibri"/>
                <a:cs typeface="Calibri"/>
                <a:sym typeface="Calibri"/>
              </a:rPr>
              <a:t>*Reading and math administered in grades 4 and 8 in selected schools</a:t>
            </a:r>
            <a:endParaRPr sz="1100" b="0" i="0" u="none" strike="noStrike" cap="none" dirty="0">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22"/>
        <p:cNvGrpSpPr/>
        <p:nvPr/>
      </p:nvGrpSpPr>
      <p:grpSpPr>
        <a:xfrm>
          <a:off x="0" y="0"/>
          <a:ext cx="0" cy="0"/>
          <a:chOff x="0" y="0"/>
          <a:chExt cx="0" cy="0"/>
        </a:xfrm>
      </p:grpSpPr>
      <p:sp>
        <p:nvSpPr>
          <p:cNvPr id="423" name="Google Shape;423;p13">
            <a:extLst>
              <a:ext uri="{C183D7F6-B498-43B3-948B-1728B52AA6E4}">
                <adec:decorative xmlns:adec="http://schemas.microsoft.com/office/drawing/2017/decorative" val="1"/>
              </a:ext>
            </a:extLst>
          </p:cNvPr>
          <p:cNvSpPr/>
          <p:nvPr/>
        </p:nvSpPr>
        <p:spPr>
          <a:xfrm>
            <a:off x="478631" y="0"/>
            <a:ext cx="2435994" cy="2550312"/>
          </a:xfrm>
          <a:prstGeom prst="flowChartDocumen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24" name="Google Shape;424;p13"/>
          <p:cNvSpPr txBox="1">
            <a:spLocks noGrp="1"/>
          </p:cNvSpPr>
          <p:nvPr>
            <p:ph type="title"/>
          </p:nvPr>
        </p:nvSpPr>
        <p:spPr>
          <a:xfrm>
            <a:off x="551150" y="85850"/>
            <a:ext cx="2282100" cy="18870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2520"/>
              <a:buFont typeface="Calibri"/>
              <a:buNone/>
            </a:pPr>
            <a:r>
              <a:rPr lang="en-US" sz="2420">
                <a:solidFill>
                  <a:srgbClr val="FFFFFF"/>
                </a:solidFill>
              </a:rPr>
              <a:t>2026–27</a:t>
            </a:r>
            <a:r>
              <a:rPr lang="en-US" sz="2420">
                <a:solidFill>
                  <a:srgbClr val="FFFFFF"/>
                </a:solidFill>
                <a:latin typeface="Calibri"/>
                <a:ea typeface="Calibri"/>
                <a:cs typeface="Calibri"/>
                <a:sym typeface="Calibri"/>
              </a:rPr>
              <a:t> </a:t>
            </a:r>
            <a:br>
              <a:rPr lang="en-US" sz="2420">
                <a:latin typeface="Calibri"/>
                <a:ea typeface="Calibri"/>
                <a:cs typeface="Calibri"/>
                <a:sym typeface="Calibri"/>
              </a:rPr>
            </a:br>
            <a:r>
              <a:rPr lang="en-US" sz="2420">
                <a:solidFill>
                  <a:srgbClr val="FFFFFF"/>
                </a:solidFill>
                <a:latin typeface="Calibri"/>
                <a:ea typeface="Calibri"/>
                <a:cs typeface="Calibri"/>
                <a:sym typeface="Calibri"/>
              </a:rPr>
              <a:t>Winter State Assessments: </a:t>
            </a:r>
            <a:br>
              <a:rPr lang="en-US" sz="2420">
                <a:latin typeface="Calibri"/>
                <a:ea typeface="Calibri"/>
                <a:cs typeface="Calibri"/>
                <a:sym typeface="Calibri"/>
              </a:rPr>
            </a:br>
            <a:r>
              <a:rPr lang="en-US" sz="2420">
                <a:solidFill>
                  <a:srgbClr val="FFFFFF"/>
                </a:solidFill>
                <a:latin typeface="Calibri"/>
                <a:ea typeface="Calibri"/>
                <a:cs typeface="Calibri"/>
                <a:sym typeface="Calibri"/>
              </a:rPr>
              <a:t>Grades K</a:t>
            </a:r>
            <a:r>
              <a:rPr lang="en-US" sz="2420">
                <a:solidFill>
                  <a:srgbClr val="FFFFFF"/>
                </a:solidFill>
              </a:rPr>
              <a:t>–</a:t>
            </a:r>
            <a:r>
              <a:rPr lang="en-US" sz="2420">
                <a:solidFill>
                  <a:srgbClr val="FFFFFF"/>
                </a:solidFill>
                <a:latin typeface="Calibri"/>
                <a:ea typeface="Calibri"/>
                <a:cs typeface="Calibri"/>
                <a:sym typeface="Calibri"/>
              </a:rPr>
              <a:t>12</a:t>
            </a:r>
            <a:endParaRPr sz="2420">
              <a:solidFill>
                <a:srgbClr val="FFFFFF"/>
              </a:solidFill>
              <a:latin typeface="Calibri"/>
              <a:ea typeface="Calibri"/>
              <a:cs typeface="Calibri"/>
              <a:sym typeface="Calibri"/>
            </a:endParaRPr>
          </a:p>
        </p:txBody>
      </p:sp>
      <p:graphicFrame>
        <p:nvGraphicFramePr>
          <p:cNvPr id="425" name="Google Shape;425;p13"/>
          <p:cNvGraphicFramePr/>
          <p:nvPr>
            <p:extLst>
              <p:ext uri="{D42A27DB-BD31-4B8C-83A1-F6EECF244321}">
                <p14:modId xmlns:p14="http://schemas.microsoft.com/office/powerpoint/2010/main" val="151222590"/>
              </p:ext>
            </p:extLst>
          </p:nvPr>
        </p:nvGraphicFramePr>
        <p:xfrm>
          <a:off x="2569850" y="2258650"/>
          <a:ext cx="5907400" cy="1584840"/>
        </p:xfrm>
        <a:graphic>
          <a:graphicData uri="http://schemas.openxmlformats.org/drawingml/2006/table">
            <a:tbl>
              <a:tblPr firstRow="1">
                <a:noFill/>
                <a:tableStyleId>{B391541C-E563-4D72-BE6E-7E04344E9616}</a:tableStyleId>
              </a:tblPr>
              <a:tblGrid>
                <a:gridCol w="3196600">
                  <a:extLst>
                    <a:ext uri="{9D8B030D-6E8A-4147-A177-3AD203B41FA5}">
                      <a16:colId xmlns:a16="http://schemas.microsoft.com/office/drawing/2014/main" val="20000"/>
                    </a:ext>
                  </a:extLst>
                </a:gridCol>
                <a:gridCol w="2710800">
                  <a:extLst>
                    <a:ext uri="{9D8B030D-6E8A-4147-A177-3AD203B41FA5}">
                      <a16:colId xmlns:a16="http://schemas.microsoft.com/office/drawing/2014/main" val="20001"/>
                    </a:ext>
                  </a:extLst>
                </a:gridCol>
              </a:tblGrid>
              <a:tr h="381000">
                <a:tc>
                  <a:txBody>
                    <a:bodyPr/>
                    <a:lstStyle/>
                    <a:p>
                      <a:pPr marL="0" lvl="0" indent="0" algn="l" rtl="0">
                        <a:spcBef>
                          <a:spcPts val="0"/>
                        </a:spcBef>
                        <a:spcAft>
                          <a:spcPts val="0"/>
                        </a:spcAft>
                        <a:buNone/>
                      </a:pPr>
                      <a:r>
                        <a:rPr lang="en-US" b="1" dirty="0">
                          <a:solidFill>
                            <a:schemeClr val="lt1"/>
                          </a:solidFill>
                        </a:rPr>
                        <a:t>ACCESS Suite of Assessments</a:t>
                      </a:r>
                      <a:endParaRPr b="1" dirty="0">
                        <a:solidFill>
                          <a:schemeClr val="lt1"/>
                        </a:solidFill>
                      </a:endParaRPr>
                    </a:p>
                  </a:txBody>
                  <a:tcPr marL="91425" marR="91425" marT="91425" marB="91425">
                    <a:solidFill>
                      <a:srgbClr val="E26510"/>
                    </a:solidFill>
                  </a:tcPr>
                </a:tc>
                <a:tc>
                  <a:txBody>
                    <a:bodyPr/>
                    <a:lstStyle/>
                    <a:p>
                      <a:pPr marL="0" lvl="0" indent="0" algn="l" rtl="0">
                        <a:spcBef>
                          <a:spcPts val="0"/>
                        </a:spcBef>
                        <a:spcAft>
                          <a:spcPts val="0"/>
                        </a:spcAft>
                        <a:buNone/>
                      </a:pPr>
                      <a:r>
                        <a:rPr lang="en-US" b="1" dirty="0">
                          <a:solidFill>
                            <a:schemeClr val="lt1"/>
                          </a:solidFill>
                        </a:rPr>
                        <a:t>Grades</a:t>
                      </a:r>
                      <a:endParaRPr b="1" dirty="0">
                        <a:solidFill>
                          <a:schemeClr val="lt1"/>
                        </a:solidFill>
                      </a:endParaRPr>
                    </a:p>
                  </a:txBody>
                  <a:tcPr marL="91425" marR="91425" marT="91425" marB="91425">
                    <a:solidFill>
                      <a:srgbClr val="E26510"/>
                    </a:solidFill>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US"/>
                        <a:t>WIDA ACCESS for Kindergarten</a:t>
                      </a:r>
                      <a:endParaRPr/>
                    </a:p>
                  </a:txBody>
                  <a:tcPr marL="91425" marR="91425" marT="91425" marB="91425"/>
                </a:tc>
                <a:tc>
                  <a:txBody>
                    <a:bodyPr/>
                    <a:lstStyle/>
                    <a:p>
                      <a:pPr marL="0" lvl="0" indent="0" algn="l" rtl="0">
                        <a:spcBef>
                          <a:spcPts val="0"/>
                        </a:spcBef>
                        <a:spcAft>
                          <a:spcPts val="0"/>
                        </a:spcAft>
                        <a:buNone/>
                      </a:pPr>
                      <a:r>
                        <a:rPr lang="en-US"/>
                        <a:t>K</a:t>
                      </a:r>
                      <a:endParaRPr/>
                    </a:p>
                  </a:txBody>
                  <a:tcPr marL="91425" marR="91425" marT="91425" marB="91425"/>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US"/>
                        <a:t>WIDA ACCESS</a:t>
                      </a:r>
                      <a:endParaRPr/>
                    </a:p>
                  </a:txBody>
                  <a:tcPr marL="91425" marR="91425" marT="91425" marB="91425"/>
                </a:tc>
                <a:tc>
                  <a:txBody>
                    <a:bodyPr/>
                    <a:lstStyle/>
                    <a:p>
                      <a:pPr marL="0" lvl="0" indent="0" algn="l" rtl="0">
                        <a:spcBef>
                          <a:spcPts val="0"/>
                        </a:spcBef>
                        <a:spcAft>
                          <a:spcPts val="0"/>
                        </a:spcAft>
                        <a:buNone/>
                      </a:pPr>
                      <a:r>
                        <a:rPr lang="en-US"/>
                        <a:t>1–12</a:t>
                      </a:r>
                      <a:endParaRPr/>
                    </a:p>
                  </a:txBody>
                  <a:tcPr marL="91425" marR="91425" marT="91425" marB="91425"/>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en-US"/>
                        <a:t>Alternate ACCESS</a:t>
                      </a:r>
                      <a:endParaRPr/>
                    </a:p>
                  </a:txBody>
                  <a:tcPr marL="91425" marR="91425" marT="91425" marB="91425"/>
                </a:tc>
                <a:tc>
                  <a:txBody>
                    <a:bodyPr/>
                    <a:lstStyle/>
                    <a:p>
                      <a:pPr marL="0" lvl="0" indent="0" algn="l" rtl="0">
                        <a:spcBef>
                          <a:spcPts val="0"/>
                        </a:spcBef>
                        <a:spcAft>
                          <a:spcPts val="0"/>
                        </a:spcAft>
                        <a:buNone/>
                      </a:pPr>
                      <a:r>
                        <a:rPr lang="en-US" dirty="0"/>
                        <a:t>K–12 (based on eligibility)</a:t>
                      </a:r>
                      <a:endParaRPr dirty="0"/>
                    </a:p>
                  </a:txBody>
                  <a:tcPr marL="91425" marR="91425" marT="91425" marB="91425"/>
                </a:tc>
                <a:extLst>
                  <a:ext uri="{0D108BD9-81ED-4DB2-BD59-A6C34878D82A}">
                    <a16:rowId xmlns:a16="http://schemas.microsoft.com/office/drawing/2014/main" val="10003"/>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29"/>
        <p:cNvGrpSpPr/>
        <p:nvPr/>
      </p:nvGrpSpPr>
      <p:grpSpPr>
        <a:xfrm>
          <a:off x="0" y="0"/>
          <a:ext cx="0" cy="0"/>
          <a:chOff x="0" y="0"/>
          <a:chExt cx="0" cy="0"/>
        </a:xfrm>
      </p:grpSpPr>
      <p:sp>
        <p:nvSpPr>
          <p:cNvPr id="430" name="Google Shape;430;p14">
            <a:extLst>
              <a:ext uri="{C183D7F6-B498-43B3-948B-1728B52AA6E4}">
                <adec:decorative xmlns:adec="http://schemas.microsoft.com/office/drawing/2017/decorative" val="1"/>
              </a:ext>
            </a:extLst>
          </p:cNvPr>
          <p:cNvSpPr/>
          <p:nvPr/>
        </p:nvSpPr>
        <p:spPr>
          <a:xfrm>
            <a:off x="478631" y="0"/>
            <a:ext cx="2435994" cy="2550312"/>
          </a:xfrm>
          <a:prstGeom prst="flowChartDocumen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431" name="Google Shape;431;p14"/>
          <p:cNvSpPr txBox="1">
            <a:spLocks noGrp="1"/>
          </p:cNvSpPr>
          <p:nvPr>
            <p:ph type="title"/>
          </p:nvPr>
        </p:nvSpPr>
        <p:spPr>
          <a:xfrm>
            <a:off x="585225" y="201663"/>
            <a:ext cx="2186700" cy="1628700"/>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rgbClr val="FFFFFF"/>
              </a:buClr>
              <a:buSzPts val="2520"/>
              <a:buFont typeface="Calibri"/>
              <a:buNone/>
            </a:pPr>
            <a:r>
              <a:rPr lang="en-US" sz="2420">
                <a:solidFill>
                  <a:srgbClr val="FFFFFF"/>
                </a:solidFill>
              </a:rPr>
              <a:t>2026–27 </a:t>
            </a:r>
            <a:br>
              <a:rPr lang="en-US" sz="2420">
                <a:solidFill>
                  <a:srgbClr val="FFFFFF"/>
                </a:solidFill>
              </a:rPr>
            </a:br>
            <a:r>
              <a:rPr lang="en-US" sz="2420">
                <a:solidFill>
                  <a:srgbClr val="FFFFFF"/>
                </a:solidFill>
              </a:rPr>
              <a:t>Spring State Assessments: </a:t>
            </a:r>
            <a:br>
              <a:rPr lang="en-US" sz="2420">
                <a:solidFill>
                  <a:srgbClr val="FFFFFF"/>
                </a:solidFill>
              </a:rPr>
            </a:br>
            <a:r>
              <a:rPr lang="en-US" sz="2420">
                <a:solidFill>
                  <a:srgbClr val="FFFFFF"/>
                </a:solidFill>
              </a:rPr>
              <a:t>Grades 3–8</a:t>
            </a:r>
            <a:endParaRPr sz="2420">
              <a:solidFill>
                <a:srgbClr val="FFFFFF"/>
              </a:solidFill>
            </a:endParaRPr>
          </a:p>
        </p:txBody>
      </p:sp>
      <p:graphicFrame>
        <p:nvGraphicFramePr>
          <p:cNvPr id="432" name="Google Shape;432;p14"/>
          <p:cNvGraphicFramePr/>
          <p:nvPr/>
        </p:nvGraphicFramePr>
        <p:xfrm>
          <a:off x="3216396" y="1291205"/>
          <a:ext cx="5447525" cy="2187370"/>
        </p:xfrm>
        <a:graphic>
          <a:graphicData uri="http://schemas.openxmlformats.org/drawingml/2006/table">
            <a:tbl>
              <a:tblPr firstRow="1" bandRow="1">
                <a:noFill/>
                <a:tableStyleId>{B3DC716E-69A7-448F-A24F-711829C49657}</a:tableStyleId>
              </a:tblPr>
              <a:tblGrid>
                <a:gridCol w="747750">
                  <a:extLst>
                    <a:ext uri="{9D8B030D-6E8A-4147-A177-3AD203B41FA5}">
                      <a16:colId xmlns:a16="http://schemas.microsoft.com/office/drawing/2014/main" val="20000"/>
                    </a:ext>
                  </a:extLst>
                </a:gridCol>
                <a:gridCol w="1238675">
                  <a:extLst>
                    <a:ext uri="{9D8B030D-6E8A-4147-A177-3AD203B41FA5}">
                      <a16:colId xmlns:a16="http://schemas.microsoft.com/office/drawing/2014/main" val="20001"/>
                    </a:ext>
                  </a:extLst>
                </a:gridCol>
                <a:gridCol w="1267100">
                  <a:extLst>
                    <a:ext uri="{9D8B030D-6E8A-4147-A177-3AD203B41FA5}">
                      <a16:colId xmlns:a16="http://schemas.microsoft.com/office/drawing/2014/main" val="20002"/>
                    </a:ext>
                  </a:extLst>
                </a:gridCol>
                <a:gridCol w="1097000">
                  <a:extLst>
                    <a:ext uri="{9D8B030D-6E8A-4147-A177-3AD203B41FA5}">
                      <a16:colId xmlns:a16="http://schemas.microsoft.com/office/drawing/2014/main" val="20003"/>
                    </a:ext>
                  </a:extLst>
                </a:gridCol>
                <a:gridCol w="1097000">
                  <a:extLst>
                    <a:ext uri="{9D8B030D-6E8A-4147-A177-3AD203B41FA5}">
                      <a16:colId xmlns:a16="http://schemas.microsoft.com/office/drawing/2014/main" val="20004"/>
                    </a:ext>
                  </a:extLst>
                </a:gridCol>
              </a:tblGrid>
              <a:tr h="475375">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Grade</a:t>
                      </a:r>
                      <a:endParaRPr sz="1100" u="none" strike="noStrike" cap="none"/>
                    </a:p>
                  </a:txBody>
                  <a:tcPr marL="86350" marR="86350" marT="32375" marB="32375" anchor="ctr">
                    <a:solidFill>
                      <a:srgbClr val="E26510"/>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lt1"/>
                          </a:solidFill>
                        </a:rPr>
                        <a:t>ELA</a:t>
                      </a:r>
                      <a:endParaRPr sz="1400" b="1" u="none" strike="noStrike" cap="none">
                        <a:solidFill>
                          <a:schemeClr val="lt1"/>
                        </a:solidFill>
                        <a:latin typeface="Calibri"/>
                        <a:ea typeface="Calibri"/>
                        <a:cs typeface="Calibri"/>
                        <a:sym typeface="Calibri"/>
                      </a:endParaRPr>
                    </a:p>
                  </a:txBody>
                  <a:tcPr marL="86350" marR="86350" marT="32375" marB="32375" anchor="ctr">
                    <a:solidFill>
                      <a:srgbClr val="E26510"/>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Math</a:t>
                      </a:r>
                      <a:endParaRPr sz="1400" u="none" strike="noStrike" cap="none" baseline="30000"/>
                    </a:p>
                  </a:txBody>
                  <a:tcPr marL="86350" marR="86350" marT="32375" marB="32375" anchor="ctr">
                    <a:solidFill>
                      <a:srgbClr val="E26510"/>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Science</a:t>
                      </a:r>
                      <a:endParaRPr sz="1100" u="none" strike="noStrike" cap="none"/>
                    </a:p>
                  </a:txBody>
                  <a:tcPr marL="86350" marR="86350" marT="32375" marB="32375" anchor="ctr">
                    <a:solidFill>
                      <a:srgbClr val="E26510"/>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Social Studies</a:t>
                      </a:r>
                      <a:endParaRPr sz="1100" u="none" strike="noStrike" cap="none"/>
                    </a:p>
                  </a:txBody>
                  <a:tcPr marL="86350" marR="86350" marT="32375" marB="32375" anchor="ctr">
                    <a:solidFill>
                      <a:srgbClr val="E26510"/>
                    </a:solidFill>
                  </a:tcPr>
                </a:tc>
                <a:extLst>
                  <a:ext uri="{0D108BD9-81ED-4DB2-BD59-A6C34878D82A}">
                    <a16:rowId xmlns:a16="http://schemas.microsoft.com/office/drawing/2014/main" val="10000"/>
                  </a:ext>
                </a:extLst>
              </a:tr>
              <a:tr h="28265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000000"/>
                          </a:solidFill>
                        </a:rPr>
                        <a:t>3</a:t>
                      </a:r>
                      <a:endParaRPr sz="1100" u="none" strike="noStrike" cap="none">
                        <a:solidFill>
                          <a:srgbClr val="000000"/>
                        </a:solidFill>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chemeClr val="dk1"/>
                        </a:buClr>
                        <a:buSzPts val="1400"/>
                        <a:buFont typeface="Calibri"/>
                        <a:buNone/>
                      </a:pP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chemeClr val="dk1"/>
                        </a:buClr>
                        <a:buSzPts val="1400"/>
                        <a:buFont typeface="Calibri"/>
                        <a:buNone/>
                      </a:pPr>
                      <a:endParaRPr sz="1400" b="0" i="0" u="none" strike="noStrike" cap="none">
                        <a:solidFill>
                          <a:srgbClr val="000000"/>
                        </a:solidFill>
                        <a:latin typeface="Calibri"/>
                        <a:ea typeface="Calibri"/>
                        <a:cs typeface="Calibri"/>
                        <a:sym typeface="Calibri"/>
                      </a:endParaRPr>
                    </a:p>
                  </a:txBody>
                  <a:tcPr marL="86350" marR="86350" marT="32375" marB="32375" anchor="ctr"/>
                </a:tc>
                <a:extLst>
                  <a:ext uri="{0D108BD9-81ED-4DB2-BD59-A6C34878D82A}">
                    <a16:rowId xmlns:a16="http://schemas.microsoft.com/office/drawing/2014/main" val="10001"/>
                  </a:ext>
                </a:extLst>
              </a:tr>
              <a:tr h="28265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000000"/>
                          </a:solidFill>
                        </a:rPr>
                        <a:t>4</a:t>
                      </a:r>
                      <a:endParaRPr sz="1100" u="none" strike="noStrike" cap="none">
                        <a:solidFill>
                          <a:srgbClr val="000000"/>
                        </a:solidFill>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chemeClr val="dk1"/>
                        </a:buClr>
                        <a:buSzPts val="1400"/>
                        <a:buFont typeface="Calibri"/>
                        <a:buNone/>
                      </a:pP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Calibri"/>
                        <a:ea typeface="Calibri"/>
                        <a:cs typeface="Calibri"/>
                        <a:sym typeface="Calibri"/>
                      </a:endParaRPr>
                    </a:p>
                  </a:txBody>
                  <a:tcPr marL="86350" marR="86350" marT="32375" marB="32375" anchor="ctr"/>
                </a:tc>
                <a:extLst>
                  <a:ext uri="{0D108BD9-81ED-4DB2-BD59-A6C34878D82A}">
                    <a16:rowId xmlns:a16="http://schemas.microsoft.com/office/drawing/2014/main" val="10002"/>
                  </a:ext>
                </a:extLst>
              </a:tr>
              <a:tr h="28265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000000"/>
                          </a:solidFill>
                        </a:rPr>
                        <a:t>5</a:t>
                      </a:r>
                      <a:endParaRPr sz="1100" u="none" strike="noStrike" cap="none">
                        <a:solidFill>
                          <a:srgbClr val="000000"/>
                        </a:solidFill>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chemeClr val="dk1"/>
                        </a:buClr>
                        <a:buSzPts val="1400"/>
                        <a:buFont typeface="Calibri"/>
                        <a:buNone/>
                      </a:pPr>
                      <a:endParaRPr sz="1400" b="0" i="0" u="none" strike="noStrike" cap="none">
                        <a:solidFill>
                          <a:srgbClr val="000000"/>
                        </a:solidFill>
                        <a:latin typeface="Calibri"/>
                        <a:ea typeface="Calibri"/>
                        <a:cs typeface="Calibri"/>
                        <a:sym typeface="Calibri"/>
                      </a:endParaRPr>
                    </a:p>
                  </a:txBody>
                  <a:tcPr marL="86350" marR="86350" marT="32375" marB="32375" anchor="ctr"/>
                </a:tc>
                <a:extLst>
                  <a:ext uri="{0D108BD9-81ED-4DB2-BD59-A6C34878D82A}">
                    <a16:rowId xmlns:a16="http://schemas.microsoft.com/office/drawing/2014/main" val="10003"/>
                  </a:ext>
                </a:extLst>
              </a:tr>
              <a:tr h="28265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000000"/>
                          </a:solidFill>
                        </a:rPr>
                        <a:t>6</a:t>
                      </a:r>
                      <a:endParaRPr sz="1100" u="none" strike="noStrike" cap="none">
                        <a:solidFill>
                          <a:srgbClr val="000000"/>
                        </a:solidFill>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chemeClr val="dk1"/>
                        </a:buClr>
                        <a:buSzPts val="1400"/>
                        <a:buFont typeface="Calibri"/>
                        <a:buNone/>
                      </a:pP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chemeClr val="dk1"/>
                        </a:buClr>
                        <a:buSzPts val="1400"/>
                        <a:buFont typeface="Calibri"/>
                        <a:buNone/>
                      </a:pPr>
                      <a:endParaRPr sz="1400" b="0" i="0" u="none" strike="noStrike" cap="none">
                        <a:solidFill>
                          <a:srgbClr val="000000"/>
                        </a:solidFill>
                        <a:latin typeface="Calibri"/>
                        <a:ea typeface="Calibri"/>
                        <a:cs typeface="Calibri"/>
                        <a:sym typeface="Calibri"/>
                      </a:endParaRPr>
                    </a:p>
                  </a:txBody>
                  <a:tcPr marL="86350" marR="86350" marT="32375" marB="32375" anchor="ctr"/>
                </a:tc>
                <a:extLst>
                  <a:ext uri="{0D108BD9-81ED-4DB2-BD59-A6C34878D82A}">
                    <a16:rowId xmlns:a16="http://schemas.microsoft.com/office/drawing/2014/main" val="10004"/>
                  </a:ext>
                </a:extLst>
              </a:tr>
              <a:tr h="28265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000000"/>
                          </a:solidFill>
                        </a:rPr>
                        <a:t>7</a:t>
                      </a:r>
                      <a:endParaRPr sz="1100" u="none" strike="noStrike" cap="none">
                        <a:solidFill>
                          <a:srgbClr val="000000"/>
                        </a:solidFill>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chemeClr val="dk1"/>
                        </a:buClr>
                        <a:buSzPts val="1400"/>
                        <a:buFont typeface="Calibri"/>
                        <a:buNone/>
                      </a:pP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extLst>
                  <a:ext uri="{0D108BD9-81ED-4DB2-BD59-A6C34878D82A}">
                    <a16:rowId xmlns:a16="http://schemas.microsoft.com/office/drawing/2014/main" val="10005"/>
                  </a:ext>
                </a:extLst>
              </a:tr>
              <a:tr h="28265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000000"/>
                          </a:solidFill>
                        </a:rPr>
                        <a:t>8</a:t>
                      </a:r>
                      <a:endParaRPr sz="1100" u="none" strike="noStrike" cap="none">
                        <a:solidFill>
                          <a:srgbClr val="000000"/>
                        </a:solidFill>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chemeClr val="dk1"/>
                        </a:buClr>
                        <a:buSzPts val="1400"/>
                        <a:buFont typeface="Calibri"/>
                        <a:buNone/>
                      </a:pPr>
                      <a:endParaRPr sz="1400" b="0" i="0" u="none" strike="noStrike" cap="none">
                        <a:solidFill>
                          <a:srgbClr val="000000"/>
                        </a:solidFill>
                        <a:latin typeface="Calibri"/>
                        <a:ea typeface="Calibri"/>
                        <a:cs typeface="Calibri"/>
                        <a:sym typeface="Calibri"/>
                      </a:endParaRPr>
                    </a:p>
                  </a:txBody>
                  <a:tcPr marL="86350" marR="86350" marT="32375" marB="32375" anchor="ctr"/>
                </a:tc>
                <a:extLst>
                  <a:ext uri="{0D108BD9-81ED-4DB2-BD59-A6C34878D82A}">
                    <a16:rowId xmlns:a16="http://schemas.microsoft.com/office/drawing/2014/main" val="10006"/>
                  </a:ext>
                </a:extLst>
              </a:tr>
            </a:tbl>
          </a:graphicData>
        </a:graphic>
      </p:graphicFrame>
      <p:sp>
        <p:nvSpPr>
          <p:cNvPr id="433" name="Google Shape;433;p14"/>
          <p:cNvSpPr txBox="1"/>
          <p:nvPr/>
        </p:nvSpPr>
        <p:spPr>
          <a:xfrm>
            <a:off x="478631" y="3599150"/>
            <a:ext cx="8185200" cy="1200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000000"/>
                </a:solidFill>
                <a:latin typeface="Calibri"/>
                <a:ea typeface="Calibri"/>
                <a:cs typeface="Calibri"/>
                <a:sym typeface="Calibri"/>
              </a:rPr>
              <a:t>Note</a:t>
            </a:r>
            <a:r>
              <a:rPr lang="en-US" sz="1800" b="0" i="0" u="none" strike="noStrike" cap="none">
                <a:solidFill>
                  <a:srgbClr val="000000"/>
                </a:solidFill>
                <a:latin typeface="Calibri"/>
                <a:ea typeface="Calibri"/>
                <a:cs typeface="Calibri"/>
                <a:sym typeface="Calibri"/>
              </a:rPr>
              <a:t>: CoAlt science and social studies and CoAlt ELA and math (DLM) assessments are the corresponding assessments to CMAS science, social studies, math and ELA for students with the</a:t>
            </a:r>
            <a:r>
              <a:rPr lang="en-US" sz="1800" b="0" i="0" u="none" strike="noStrike" cap="none">
                <a:solidFill>
                  <a:srgbClr val="000000"/>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0"/>
                  </a:ext>
                </a:extLst>
              </a:rPr>
              <a:t> most significant cognitive disabilities</a:t>
            </a:r>
            <a:r>
              <a:rPr lang="en-US" sz="1800">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1"/>
                  </a:ext>
                </a:extLst>
              </a:rPr>
              <a:t> and who are instructed on the EEOs</a:t>
            </a:r>
            <a:r>
              <a:rPr lang="en-US" sz="1800" b="0" i="0" u="none" strike="noStrike" cap="none">
                <a:solidFill>
                  <a:srgbClr val="000000"/>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2"/>
                  </a:ext>
                </a:extLst>
              </a:rPr>
              <a:t>.</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37"/>
        <p:cNvGrpSpPr/>
        <p:nvPr/>
      </p:nvGrpSpPr>
      <p:grpSpPr>
        <a:xfrm>
          <a:off x="0" y="0"/>
          <a:ext cx="0" cy="0"/>
          <a:chOff x="0" y="0"/>
          <a:chExt cx="0" cy="0"/>
        </a:xfrm>
      </p:grpSpPr>
      <p:sp>
        <p:nvSpPr>
          <p:cNvPr id="438" name="Google Shape;438;p15">
            <a:extLst>
              <a:ext uri="{C183D7F6-B498-43B3-948B-1728B52AA6E4}">
                <adec:decorative xmlns:adec="http://schemas.microsoft.com/office/drawing/2017/decorative" val="1"/>
              </a:ext>
            </a:extLst>
          </p:cNvPr>
          <p:cNvSpPr/>
          <p:nvPr/>
        </p:nvSpPr>
        <p:spPr>
          <a:xfrm>
            <a:off x="478631" y="0"/>
            <a:ext cx="2435994" cy="2550312"/>
          </a:xfrm>
          <a:prstGeom prst="flowChartDocumen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439" name="Google Shape;439;p15"/>
          <p:cNvSpPr txBox="1">
            <a:spLocks noGrp="1"/>
          </p:cNvSpPr>
          <p:nvPr>
            <p:ph type="title"/>
          </p:nvPr>
        </p:nvSpPr>
        <p:spPr>
          <a:xfrm>
            <a:off x="639725" y="140350"/>
            <a:ext cx="2118600" cy="1716900"/>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rgbClr val="FFFFFF"/>
              </a:buClr>
              <a:buSzPts val="2520"/>
              <a:buFont typeface="Calibri"/>
              <a:buNone/>
            </a:pPr>
            <a:r>
              <a:rPr lang="en-US" sz="2400">
                <a:solidFill>
                  <a:srgbClr val="FFFFFF"/>
                </a:solidFill>
              </a:rPr>
              <a:t>2026–27</a:t>
            </a:r>
            <a:r>
              <a:rPr lang="en-US" sz="2400">
                <a:solidFill>
                  <a:srgbClr val="FFFFFF"/>
                </a:solidFill>
                <a:latin typeface="Calibri"/>
                <a:ea typeface="Calibri"/>
                <a:cs typeface="Calibri"/>
                <a:sym typeface="Calibri"/>
              </a:rPr>
              <a:t> </a:t>
            </a:r>
            <a:br>
              <a:rPr lang="en-US" sz="2400">
                <a:latin typeface="Calibri"/>
                <a:ea typeface="Calibri"/>
                <a:cs typeface="Calibri"/>
                <a:sym typeface="Calibri"/>
              </a:rPr>
            </a:br>
            <a:r>
              <a:rPr lang="en-US" sz="2400">
                <a:solidFill>
                  <a:srgbClr val="FFFFFF"/>
                </a:solidFill>
                <a:latin typeface="Calibri"/>
                <a:ea typeface="Calibri"/>
                <a:cs typeface="Calibri"/>
                <a:sym typeface="Calibri"/>
              </a:rPr>
              <a:t>Spring State </a:t>
            </a:r>
            <a:r>
              <a:rPr lang="en-US" sz="2400">
                <a:solidFill>
                  <a:srgbClr val="FFFFFF"/>
                </a:solidFill>
              </a:rPr>
              <a:t>Assessments</a:t>
            </a:r>
            <a:r>
              <a:rPr lang="en-US" sz="2400">
                <a:solidFill>
                  <a:srgbClr val="FFFFFF"/>
                </a:solidFill>
                <a:latin typeface="Calibri"/>
                <a:ea typeface="Calibri"/>
                <a:cs typeface="Calibri"/>
                <a:sym typeface="Calibri"/>
              </a:rPr>
              <a:t>: </a:t>
            </a:r>
            <a:br>
              <a:rPr lang="en-US" sz="2400">
                <a:latin typeface="Calibri"/>
                <a:ea typeface="Calibri"/>
                <a:cs typeface="Calibri"/>
                <a:sym typeface="Calibri"/>
              </a:rPr>
            </a:br>
            <a:r>
              <a:rPr lang="en-US" sz="2400">
                <a:solidFill>
                  <a:srgbClr val="FFFFFF"/>
                </a:solidFill>
                <a:latin typeface="Calibri"/>
                <a:ea typeface="Calibri"/>
                <a:cs typeface="Calibri"/>
                <a:sym typeface="Calibri"/>
              </a:rPr>
              <a:t>Grades 9</a:t>
            </a:r>
            <a:r>
              <a:rPr lang="en-US" sz="2400">
                <a:solidFill>
                  <a:srgbClr val="FFFFFF"/>
                </a:solidFill>
              </a:rPr>
              <a:t>–</a:t>
            </a:r>
            <a:r>
              <a:rPr lang="en-US" sz="2400">
                <a:solidFill>
                  <a:srgbClr val="FFFFFF"/>
                </a:solidFill>
                <a:latin typeface="Calibri"/>
                <a:ea typeface="Calibri"/>
                <a:cs typeface="Calibri"/>
                <a:sym typeface="Calibri"/>
              </a:rPr>
              <a:t>11</a:t>
            </a:r>
            <a:endParaRPr sz="2400">
              <a:solidFill>
                <a:srgbClr val="FFFFFF"/>
              </a:solidFill>
              <a:latin typeface="Calibri"/>
              <a:ea typeface="Calibri"/>
              <a:cs typeface="Calibri"/>
              <a:sym typeface="Calibri"/>
            </a:endParaRPr>
          </a:p>
        </p:txBody>
      </p:sp>
      <p:graphicFrame>
        <p:nvGraphicFramePr>
          <p:cNvPr id="440" name="Google Shape;440;p15"/>
          <p:cNvGraphicFramePr/>
          <p:nvPr/>
        </p:nvGraphicFramePr>
        <p:xfrm>
          <a:off x="3294043" y="1318211"/>
          <a:ext cx="5369900" cy="1583725"/>
        </p:xfrm>
        <a:graphic>
          <a:graphicData uri="http://schemas.openxmlformats.org/drawingml/2006/table">
            <a:tbl>
              <a:tblPr firstRow="1" bandRow="1">
                <a:noFill/>
                <a:tableStyleId>{B3DC716E-69A7-448F-A24F-711829C49657}</a:tableStyleId>
              </a:tblPr>
              <a:tblGrid>
                <a:gridCol w="922950">
                  <a:extLst>
                    <a:ext uri="{9D8B030D-6E8A-4147-A177-3AD203B41FA5}">
                      <a16:colId xmlns:a16="http://schemas.microsoft.com/office/drawing/2014/main" val="20000"/>
                    </a:ext>
                  </a:extLst>
                </a:gridCol>
                <a:gridCol w="1528925">
                  <a:extLst>
                    <a:ext uri="{9D8B030D-6E8A-4147-A177-3AD203B41FA5}">
                      <a16:colId xmlns:a16="http://schemas.microsoft.com/office/drawing/2014/main" val="20001"/>
                    </a:ext>
                  </a:extLst>
                </a:gridCol>
                <a:gridCol w="1448100">
                  <a:extLst>
                    <a:ext uri="{9D8B030D-6E8A-4147-A177-3AD203B41FA5}">
                      <a16:colId xmlns:a16="http://schemas.microsoft.com/office/drawing/2014/main" val="20002"/>
                    </a:ext>
                  </a:extLst>
                </a:gridCol>
                <a:gridCol w="1469925">
                  <a:extLst>
                    <a:ext uri="{9D8B030D-6E8A-4147-A177-3AD203B41FA5}">
                      <a16:colId xmlns:a16="http://schemas.microsoft.com/office/drawing/2014/main" val="20003"/>
                    </a:ext>
                  </a:extLst>
                </a:gridCol>
              </a:tblGrid>
              <a:tr h="56890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Grade</a:t>
                      </a:r>
                      <a:endParaRPr sz="1100" u="none" strike="noStrike" cap="none"/>
                    </a:p>
                  </a:txBody>
                  <a:tcPr marL="86350" marR="86350" marT="32375" marB="32375" anchor="ctr">
                    <a:solidFill>
                      <a:srgbClr val="E26510"/>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lt1"/>
                          </a:solidFill>
                        </a:rPr>
                        <a:t>CO PSAT</a:t>
                      </a:r>
                      <a:endParaRPr sz="1400" b="1" u="none" strike="noStrike" cap="none">
                        <a:solidFill>
                          <a:schemeClr val="lt1"/>
                        </a:solidFill>
                        <a:latin typeface="Calibri"/>
                        <a:ea typeface="Calibri"/>
                        <a:cs typeface="Calibri"/>
                        <a:sym typeface="Calibri"/>
                      </a:endParaRPr>
                    </a:p>
                  </a:txBody>
                  <a:tcPr marL="86350" marR="86350" marT="32375" marB="32375" anchor="ctr">
                    <a:solidFill>
                      <a:srgbClr val="E26510"/>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CO SAT</a:t>
                      </a:r>
                      <a:endParaRPr sz="1400" u="none" strike="noStrike" cap="none" baseline="30000"/>
                    </a:p>
                  </a:txBody>
                  <a:tcPr marL="86350" marR="86350" marT="32375" marB="32375" anchor="ctr">
                    <a:solidFill>
                      <a:srgbClr val="E26510"/>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CMAS Science</a:t>
                      </a:r>
                      <a:endParaRPr sz="1100" u="none" strike="noStrike" cap="none"/>
                    </a:p>
                  </a:txBody>
                  <a:tcPr marL="86350" marR="86350" marT="32375" marB="32375" anchor="ctr">
                    <a:solidFill>
                      <a:srgbClr val="E26510"/>
                    </a:solidFill>
                  </a:tcPr>
                </a:tc>
                <a:extLst>
                  <a:ext uri="{0D108BD9-81ED-4DB2-BD59-A6C34878D82A}">
                    <a16:rowId xmlns:a16="http://schemas.microsoft.com/office/drawing/2014/main" val="10000"/>
                  </a:ext>
                </a:extLst>
              </a:tr>
              <a:tr h="338275">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000000"/>
                          </a:solidFill>
                        </a:rPr>
                        <a:t>9</a:t>
                      </a:r>
                      <a:endParaRPr sz="1100" u="none" strike="noStrike" cap="none">
                        <a:solidFill>
                          <a:srgbClr val="000000"/>
                        </a:solidFill>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chemeClr val="dk1"/>
                        </a:buClr>
                        <a:buSzPts val="1400"/>
                        <a:buFont typeface="Calibri"/>
                        <a:buNone/>
                      </a:pP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chemeClr val="dk1"/>
                        </a:buClr>
                        <a:buSzPts val="1400"/>
                        <a:buFont typeface="Calibri"/>
                        <a:buNone/>
                      </a:pPr>
                      <a:endParaRPr sz="1400" b="0" i="0" u="none" strike="noStrike" cap="none">
                        <a:solidFill>
                          <a:srgbClr val="000000"/>
                        </a:solidFill>
                        <a:latin typeface="Calibri"/>
                        <a:ea typeface="Calibri"/>
                        <a:cs typeface="Calibri"/>
                        <a:sym typeface="Calibri"/>
                      </a:endParaRPr>
                    </a:p>
                  </a:txBody>
                  <a:tcPr marL="86350" marR="86350" marT="32375" marB="32375" anchor="ctr"/>
                </a:tc>
                <a:extLst>
                  <a:ext uri="{0D108BD9-81ED-4DB2-BD59-A6C34878D82A}">
                    <a16:rowId xmlns:a16="http://schemas.microsoft.com/office/drawing/2014/main" val="10001"/>
                  </a:ext>
                </a:extLst>
              </a:tr>
              <a:tr h="338275">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000000"/>
                          </a:solidFill>
                        </a:rPr>
                        <a:t>10</a:t>
                      </a:r>
                      <a:endParaRPr sz="1100" u="none" strike="noStrike" cap="none">
                        <a:solidFill>
                          <a:srgbClr val="000000"/>
                        </a:solidFill>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chemeClr val="dk1"/>
                        </a:buClr>
                        <a:buSzPts val="1400"/>
                        <a:buFont typeface="Calibri"/>
                        <a:buNone/>
                      </a:pP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chemeClr val="dk1"/>
                        </a:buClr>
                        <a:buSzPts val="1400"/>
                        <a:buFont typeface="Calibri"/>
                        <a:buNone/>
                      </a:pPr>
                      <a:endParaRPr sz="1400" b="0" i="0" u="none" strike="noStrike" cap="none">
                        <a:solidFill>
                          <a:srgbClr val="000000"/>
                        </a:solidFill>
                        <a:latin typeface="Calibri"/>
                        <a:ea typeface="Calibri"/>
                        <a:cs typeface="Calibri"/>
                        <a:sym typeface="Calibri"/>
                      </a:endParaRPr>
                    </a:p>
                  </a:txBody>
                  <a:tcPr marL="86350" marR="86350" marT="32375" marB="32375" anchor="ctr"/>
                </a:tc>
                <a:extLst>
                  <a:ext uri="{0D108BD9-81ED-4DB2-BD59-A6C34878D82A}">
                    <a16:rowId xmlns:a16="http://schemas.microsoft.com/office/drawing/2014/main" val="10002"/>
                  </a:ext>
                </a:extLst>
              </a:tr>
              <a:tr h="338275">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000000"/>
                          </a:solidFill>
                        </a:rPr>
                        <a:t>11</a:t>
                      </a:r>
                      <a:endParaRPr sz="1100" u="none" strike="noStrike" cap="none">
                        <a:solidFill>
                          <a:srgbClr val="000000"/>
                        </a:solidFill>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solidFill>
                          <a:schemeClr val="dk1"/>
                        </a:solidFill>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u="none" strike="noStrike" cap="none">
                          <a:solidFill>
                            <a:srgbClr val="000000"/>
                          </a:solidFill>
                        </a:rPr>
                        <a:t>✔</a:t>
                      </a:r>
                      <a:endParaRPr sz="1400" b="0" i="0" u="none" strike="noStrike" cap="none">
                        <a:solidFill>
                          <a:srgbClr val="000000"/>
                        </a:solidFill>
                        <a:latin typeface="Calibri"/>
                        <a:ea typeface="Calibri"/>
                        <a:cs typeface="Calibri"/>
                        <a:sym typeface="Calibri"/>
                      </a:endParaRPr>
                    </a:p>
                  </a:txBody>
                  <a:tcPr marL="86350" marR="86350" marT="32375" marB="32375" anchor="ctr"/>
                </a:tc>
                <a:extLst>
                  <a:ext uri="{0D108BD9-81ED-4DB2-BD59-A6C34878D82A}">
                    <a16:rowId xmlns:a16="http://schemas.microsoft.com/office/drawing/2014/main" val="10003"/>
                  </a:ext>
                </a:extLst>
              </a:tr>
            </a:tbl>
          </a:graphicData>
        </a:graphic>
      </p:graphicFrame>
      <p:sp>
        <p:nvSpPr>
          <p:cNvPr id="441" name="Google Shape;441;p15"/>
          <p:cNvSpPr txBox="1"/>
          <p:nvPr/>
        </p:nvSpPr>
        <p:spPr>
          <a:xfrm>
            <a:off x="478625" y="3570200"/>
            <a:ext cx="7983900" cy="923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000000"/>
                </a:solidFill>
                <a:latin typeface="Calibri"/>
                <a:ea typeface="Calibri"/>
                <a:cs typeface="Calibri"/>
                <a:sym typeface="Calibri"/>
              </a:rPr>
              <a:t>Note</a:t>
            </a:r>
            <a:r>
              <a:rPr lang="en-US" sz="1800" b="0" i="0" u="none" strike="noStrike" cap="none">
                <a:solidFill>
                  <a:srgbClr val="000000"/>
                </a:solidFill>
                <a:latin typeface="Calibri"/>
                <a:ea typeface="Calibri"/>
                <a:cs typeface="Calibri"/>
                <a:sym typeface="Calibri"/>
              </a:rPr>
              <a:t>: CoAlt eligible students take the corresponding CoAlt science</a:t>
            </a:r>
            <a:r>
              <a:rPr lang="en-US" sz="1800">
                <a:latin typeface="Calibri"/>
                <a:ea typeface="Calibri"/>
                <a:cs typeface="Calibri"/>
                <a:sym typeface="Calibri"/>
              </a:rPr>
              <a:t> </a:t>
            </a:r>
            <a:r>
              <a:rPr lang="en-US" sz="1800" b="0" i="0" u="none" strike="noStrike" cap="none">
                <a:solidFill>
                  <a:srgbClr val="000000"/>
                </a:solidFill>
                <a:latin typeface="Calibri"/>
                <a:ea typeface="Calibri"/>
                <a:cs typeface="Calibri"/>
                <a:sym typeface="Calibri"/>
              </a:rPr>
              <a:t>and CoAlt ELA and math (DLM) assessment(s) at each grade level for students with the students with the most significant cognitive disabilities and who are instructed on the EEOs.</a:t>
            </a:r>
            <a:endParaRPr sz="1800" b="0" i="0" u="none" strike="noStrike" cap="none">
              <a:solidFill>
                <a:srgbClr val="000000"/>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p16"/>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Tentative </a:t>
            </a:r>
            <a:r>
              <a:rPr lang="en-US"/>
              <a:t>2026–27</a:t>
            </a:r>
            <a:r>
              <a:rPr lang="en-US" sz="3200">
                <a:latin typeface="Calibri"/>
                <a:ea typeface="Calibri"/>
                <a:cs typeface="Calibri"/>
                <a:sym typeface="Calibri"/>
              </a:rPr>
              <a:t> State Assessment Calendar</a:t>
            </a:r>
            <a:endParaRPr/>
          </a:p>
        </p:txBody>
      </p:sp>
      <p:graphicFrame>
        <p:nvGraphicFramePr>
          <p:cNvPr id="447" name="Google Shape;447;p16"/>
          <p:cNvGraphicFramePr/>
          <p:nvPr>
            <p:extLst>
              <p:ext uri="{D42A27DB-BD31-4B8C-83A1-F6EECF244321}">
                <p14:modId xmlns:p14="http://schemas.microsoft.com/office/powerpoint/2010/main" val="16427209"/>
              </p:ext>
            </p:extLst>
          </p:nvPr>
        </p:nvGraphicFramePr>
        <p:xfrm>
          <a:off x="-1" y="926882"/>
          <a:ext cx="9144000" cy="2837725"/>
        </p:xfrm>
        <a:graphic>
          <a:graphicData uri="http://schemas.openxmlformats.org/drawingml/2006/table">
            <a:tbl>
              <a:tblPr firstRow="1" bandRow="1">
                <a:noFill/>
                <a:tableStyleId>{4CF72A62-0F7B-4D44-B33B-B75EE1B8D877}</a:tableStyleId>
              </a:tblPr>
              <a:tblGrid>
                <a:gridCol w="3347525">
                  <a:extLst>
                    <a:ext uri="{9D8B030D-6E8A-4147-A177-3AD203B41FA5}">
                      <a16:colId xmlns:a16="http://schemas.microsoft.com/office/drawing/2014/main" val="20000"/>
                    </a:ext>
                  </a:extLst>
                </a:gridCol>
                <a:gridCol w="1213800">
                  <a:extLst>
                    <a:ext uri="{9D8B030D-6E8A-4147-A177-3AD203B41FA5}">
                      <a16:colId xmlns:a16="http://schemas.microsoft.com/office/drawing/2014/main" val="20001"/>
                    </a:ext>
                  </a:extLst>
                </a:gridCol>
                <a:gridCol w="4582675">
                  <a:extLst>
                    <a:ext uri="{9D8B030D-6E8A-4147-A177-3AD203B41FA5}">
                      <a16:colId xmlns:a16="http://schemas.microsoft.com/office/drawing/2014/main" val="20002"/>
                    </a:ext>
                  </a:extLst>
                </a:gridCol>
              </a:tblGrid>
              <a:tr h="28820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Assessment</a:t>
                      </a:r>
                      <a:endParaRPr sz="1400" u="none" strike="noStrike" cap="none">
                        <a:solidFill>
                          <a:srgbClr val="191919"/>
                        </a:solidFill>
                        <a:latin typeface="Times New Roman"/>
                        <a:ea typeface="Times New Roman"/>
                        <a:cs typeface="Times New Roman"/>
                        <a:sym typeface="Times New Roman"/>
                      </a:endParaRPr>
                    </a:p>
                  </a:txBody>
                  <a:tcPr marL="0" marR="0" marT="0" marB="0" anchor="ctr">
                    <a:solidFill>
                      <a:srgbClr val="E26510"/>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Grade(s)</a:t>
                      </a:r>
                      <a:endParaRPr sz="1400" u="none" strike="noStrike" cap="none">
                        <a:solidFill>
                          <a:srgbClr val="191919"/>
                        </a:solidFill>
                        <a:latin typeface="Times New Roman"/>
                        <a:ea typeface="Times New Roman"/>
                        <a:cs typeface="Times New Roman"/>
                        <a:sym typeface="Times New Roman"/>
                      </a:endParaRPr>
                    </a:p>
                  </a:txBody>
                  <a:tcPr marL="0" marR="0" marT="0" marB="0" anchor="ctr">
                    <a:solidFill>
                      <a:srgbClr val="E26510"/>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Tentative Windows</a:t>
                      </a:r>
                      <a:endParaRPr sz="1400" u="none" strike="noStrike" cap="none">
                        <a:solidFill>
                          <a:srgbClr val="191919"/>
                        </a:solidFill>
                        <a:latin typeface="Times New Roman"/>
                        <a:ea typeface="Times New Roman"/>
                        <a:cs typeface="Times New Roman"/>
                        <a:sym typeface="Times New Roman"/>
                      </a:endParaRPr>
                    </a:p>
                  </a:txBody>
                  <a:tcPr marL="0" marR="0" marT="0" marB="0" anchor="ctr">
                    <a:solidFill>
                      <a:srgbClr val="E26510"/>
                    </a:solidFill>
                  </a:tcPr>
                </a:tc>
                <a:extLst>
                  <a:ext uri="{0D108BD9-81ED-4DB2-BD59-A6C34878D82A}">
                    <a16:rowId xmlns:a16="http://schemas.microsoft.com/office/drawing/2014/main" val="10000"/>
                  </a:ext>
                </a:extLst>
              </a:tr>
              <a:tr h="32070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000000"/>
                          </a:solidFill>
                        </a:rPr>
                        <a:t>ACCESS</a:t>
                      </a:r>
                      <a:endParaRPr sz="1400" b="0" u="none" strike="noStrike" cap="none">
                        <a:solidFill>
                          <a:srgbClr val="000000"/>
                        </a:solidFill>
                        <a:latin typeface="Calibri"/>
                        <a:ea typeface="Calibri"/>
                        <a:cs typeface="Calibri"/>
                        <a:sym typeface="Calibri"/>
                      </a:endParaRPr>
                    </a:p>
                  </a:txBody>
                  <a:tcPr marL="0" marR="0" marT="0" marB="0" anchor="ct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000000"/>
                          </a:solidFill>
                        </a:rPr>
                        <a:t>K through 12</a:t>
                      </a:r>
                      <a:endParaRPr sz="1400" u="none" strike="noStrike" cap="none">
                        <a:solidFill>
                          <a:srgbClr val="000000"/>
                        </a:solidFill>
                        <a:latin typeface="Calibri"/>
                        <a:ea typeface="Calibri"/>
                        <a:cs typeface="Calibri"/>
                        <a:sym typeface="Calibri"/>
                      </a:endParaRPr>
                    </a:p>
                  </a:txBody>
                  <a:tcPr marL="0" marR="0" marT="0" marB="0" anchor="ct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00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3"/>
                            </a:ext>
                          </a:extLst>
                        </a:rPr>
                        <a:t>January 1</a:t>
                      </a:r>
                      <a:r>
                        <a:rPr lang="en-US">
                          <a:solidFill>
                            <a:srgbClr val="00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4"/>
                            </a:ext>
                          </a:extLst>
                        </a:rPr>
                        <a:t>1</a:t>
                      </a:r>
                      <a:r>
                        <a:rPr lang="en-US" sz="1400" u="none" strike="noStrike" cap="none">
                          <a:solidFill>
                            <a:srgbClr val="00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5"/>
                            </a:ext>
                          </a:extLst>
                        </a:rPr>
                        <a:t> through February 1</a:t>
                      </a:r>
                      <a:r>
                        <a:rPr lang="en-US">
                          <a:solidFill>
                            <a:srgbClr val="00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6"/>
                            </a:ext>
                          </a:extLst>
                        </a:rPr>
                        <a:t>2</a:t>
                      </a:r>
                      <a:r>
                        <a:rPr lang="en-US" sz="1400" u="none" strike="noStrike" cap="none">
                          <a:solidFill>
                            <a:srgbClr val="00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7"/>
                            </a:ext>
                          </a:extLst>
                        </a:rPr>
                        <a:t>, 202</a:t>
                      </a:r>
                      <a:r>
                        <a:rPr lang="en-US">
                          <a:solidFill>
                            <a:srgbClr val="000000"/>
                          </a:solidFill>
                        </a:rPr>
                        <a:t>7</a:t>
                      </a:r>
                      <a:endParaRPr sz="1400" u="none" strike="noStrike" cap="none">
                        <a:solidFill>
                          <a:srgbClr val="000000"/>
                        </a:solidFill>
                        <a:latin typeface="Calibri"/>
                        <a:ea typeface="Calibri"/>
                        <a:cs typeface="Calibri"/>
                        <a:sym typeface="Calibri"/>
                      </a:endParaRPr>
                    </a:p>
                  </a:txBody>
                  <a:tcPr marL="0" marR="0" marT="0" marB="0" anchor="ctr"/>
                </a:tc>
                <a:extLst>
                  <a:ext uri="{0D108BD9-81ED-4DB2-BD59-A6C34878D82A}">
                    <a16:rowId xmlns:a16="http://schemas.microsoft.com/office/drawing/2014/main" val="10001"/>
                  </a:ext>
                </a:extLst>
              </a:tr>
              <a:tr h="322325">
                <a:tc>
                  <a:txBody>
                    <a:bodyPr/>
                    <a:lstStyle/>
                    <a:p>
                      <a:pPr marL="0" marR="0" lvl="0" indent="0" algn="ctr" rtl="0">
                        <a:lnSpc>
                          <a:spcPct val="100000"/>
                        </a:lnSpc>
                        <a:spcBef>
                          <a:spcPts val="0"/>
                        </a:spcBef>
                        <a:spcAft>
                          <a:spcPts val="0"/>
                        </a:spcAft>
                        <a:buClr>
                          <a:schemeClr val="dk1"/>
                        </a:buClr>
                        <a:buSzPts val="1400"/>
                        <a:buFont typeface="Calibri"/>
                        <a:buNone/>
                      </a:pPr>
                      <a:r>
                        <a:rPr lang="en-US" sz="1400" u="none" strike="noStrike" cap="none">
                          <a:solidFill>
                            <a:srgbClr val="000000"/>
                          </a:solidFill>
                        </a:rPr>
                        <a:t>CMAS and CoAlt: Science</a:t>
                      </a:r>
                      <a:endParaRPr sz="1400" b="0" u="none" strike="noStrike" cap="none" baseline="30000">
                        <a:solidFill>
                          <a:srgbClr val="000000"/>
                        </a:solidFill>
                        <a:latin typeface="Calibri"/>
                        <a:ea typeface="Calibri"/>
                        <a:cs typeface="Calibri"/>
                        <a:sym typeface="Calibri"/>
                      </a:endParaRPr>
                    </a:p>
                  </a:txBody>
                  <a:tcPr marL="0" marR="0" marT="0" marB="0" anchor="ct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u="none" strike="noStrike" cap="none">
                          <a:solidFill>
                            <a:srgbClr val="000000"/>
                          </a:solidFill>
                        </a:rPr>
                        <a:t>5, 8, 11</a:t>
                      </a:r>
                      <a:endParaRPr sz="1400" u="none" strike="noStrike" cap="none" baseline="30000">
                        <a:solidFill>
                          <a:srgbClr val="000000"/>
                        </a:solidFill>
                        <a:latin typeface="Calibri"/>
                        <a:ea typeface="Calibri"/>
                        <a:cs typeface="Calibri"/>
                        <a:sym typeface="Calibri"/>
                      </a:endParaRPr>
                    </a:p>
                  </a:txBody>
                  <a:tcPr marL="0" marR="0" marT="0" marB="0" anchor="ctr"/>
                </a:tc>
                <a:tc rowSpan="3">
                  <a:txBody>
                    <a:bodyPr/>
                    <a:lstStyle/>
                    <a:p>
                      <a:pPr marL="0" marR="0" lvl="0" indent="0" algn="ctr" rtl="0">
                        <a:lnSpc>
                          <a:spcPct val="100000"/>
                        </a:lnSpc>
                        <a:spcBef>
                          <a:spcPts val="0"/>
                        </a:spcBef>
                        <a:spcAft>
                          <a:spcPts val="0"/>
                        </a:spcAft>
                        <a:buClr>
                          <a:schemeClr val="dk1"/>
                        </a:buClr>
                        <a:buSzPts val="1400"/>
                        <a:buFont typeface="Calibri"/>
                        <a:buNone/>
                      </a:pPr>
                      <a:r>
                        <a:rPr lang="en-US" sz="1400" u="none" strike="noStrike" cap="none">
                          <a:solidFill>
                            <a:srgbClr val="000000"/>
                          </a:solidFill>
                        </a:rPr>
                        <a:t>April </a:t>
                      </a:r>
                      <a:r>
                        <a:rPr lang="en-US">
                          <a:solidFill>
                            <a:srgbClr val="000000"/>
                          </a:solidFill>
                        </a:rPr>
                        <a:t>5</a:t>
                      </a:r>
                      <a:r>
                        <a:rPr lang="en-US" sz="1400" u="none" strike="noStrike" cap="none">
                          <a:solidFill>
                            <a:srgbClr val="000000"/>
                          </a:solidFill>
                        </a:rPr>
                        <a:t> through 2</a:t>
                      </a:r>
                      <a:r>
                        <a:rPr lang="en-US">
                          <a:solidFill>
                            <a:srgbClr val="000000"/>
                          </a:solidFill>
                        </a:rPr>
                        <a:t>3</a:t>
                      </a:r>
                      <a:r>
                        <a:rPr lang="en-US" sz="1400" u="none" strike="noStrike" cap="none">
                          <a:solidFill>
                            <a:srgbClr val="000000"/>
                          </a:solidFill>
                        </a:rPr>
                        <a:t>, 202</a:t>
                      </a:r>
                      <a:r>
                        <a:rPr lang="en-US">
                          <a:solidFill>
                            <a:srgbClr val="000000"/>
                          </a:solidFill>
                        </a:rPr>
                        <a:t>7</a:t>
                      </a:r>
                      <a:endParaRPr sz="1400" u="none" strike="noStrike" cap="none" baseline="30000">
                        <a:solidFill>
                          <a:srgbClr val="000000"/>
                        </a:solidFill>
                        <a:latin typeface="Calibri"/>
                        <a:ea typeface="Calibri"/>
                        <a:cs typeface="Calibri"/>
                        <a:sym typeface="Calibri"/>
                      </a:endParaRPr>
                    </a:p>
                  </a:txBody>
                  <a:tcPr marL="0" marR="0" marT="0" marB="0" anchor="ctr"/>
                </a:tc>
                <a:extLst>
                  <a:ext uri="{0D108BD9-81ED-4DB2-BD59-A6C34878D82A}">
                    <a16:rowId xmlns:a16="http://schemas.microsoft.com/office/drawing/2014/main" val="10002"/>
                  </a:ext>
                </a:extLst>
              </a:tr>
              <a:tr h="322325">
                <a:tc>
                  <a:txBody>
                    <a:bodyPr/>
                    <a:lstStyle/>
                    <a:p>
                      <a:pPr marL="0" marR="0" lvl="0" indent="0" algn="ctr" rtl="0">
                        <a:lnSpc>
                          <a:spcPct val="100000"/>
                        </a:lnSpc>
                        <a:spcBef>
                          <a:spcPts val="0"/>
                        </a:spcBef>
                        <a:spcAft>
                          <a:spcPts val="0"/>
                        </a:spcAft>
                        <a:buClr>
                          <a:schemeClr val="dk1"/>
                        </a:buClr>
                        <a:buSzPts val="1400"/>
                        <a:buFont typeface="Calibri"/>
                        <a:buNone/>
                      </a:pPr>
                      <a:r>
                        <a:rPr lang="en-US" sz="1400" b="0" u="none" strike="noStrike" cap="none">
                          <a:solidFill>
                            <a:srgbClr val="000000"/>
                          </a:solidFill>
                          <a:latin typeface="Calibri"/>
                          <a:ea typeface="Calibri"/>
                          <a:cs typeface="Calibri"/>
                          <a:sym typeface="Calibri"/>
                        </a:rPr>
                        <a:t>CMAS and CoAlt: Social Studies</a:t>
                      </a:r>
                      <a:endParaRPr sz="1100" u="none" strike="noStrike" cap="none">
                        <a:solidFill>
                          <a:srgbClr val="000000"/>
                        </a:solidFill>
                      </a:endParaRPr>
                    </a:p>
                  </a:txBody>
                  <a:tcPr marL="0" marR="0" marT="0" marB="0" anchor="ct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u="none" strike="noStrike" cap="none">
                          <a:solidFill>
                            <a:srgbClr val="000000"/>
                          </a:solidFill>
                        </a:rPr>
                        <a:t>7</a:t>
                      </a:r>
                      <a:endParaRPr sz="1400" u="none" strike="noStrike" cap="none" baseline="30000">
                        <a:solidFill>
                          <a:srgbClr val="000000"/>
                        </a:solidFill>
                        <a:latin typeface="Calibri"/>
                        <a:ea typeface="Calibri"/>
                        <a:cs typeface="Calibri"/>
                        <a:sym typeface="Calibri"/>
                      </a:endParaRPr>
                    </a:p>
                  </a:txBody>
                  <a:tcPr marL="0" marR="0" marT="0" marB="0" anchor="ctr"/>
                </a:tc>
                <a:tc vMerge="1">
                  <a:txBody>
                    <a:bodyPr/>
                    <a:lstStyle/>
                    <a:p>
                      <a:endParaRPr lang="en-US"/>
                    </a:p>
                  </a:txBody>
                  <a:tcPr/>
                </a:tc>
                <a:extLst>
                  <a:ext uri="{0D108BD9-81ED-4DB2-BD59-A6C34878D82A}">
                    <a16:rowId xmlns:a16="http://schemas.microsoft.com/office/drawing/2014/main" val="10003"/>
                  </a:ext>
                </a:extLst>
              </a:tr>
              <a:tr h="322325">
                <a:tc>
                  <a:txBody>
                    <a:bodyPr/>
                    <a:lstStyle/>
                    <a:p>
                      <a:pPr marL="0" marR="0" lvl="0" indent="0" algn="ctr" rtl="0">
                        <a:lnSpc>
                          <a:spcPct val="100000"/>
                        </a:lnSpc>
                        <a:spcBef>
                          <a:spcPts val="0"/>
                        </a:spcBef>
                        <a:spcAft>
                          <a:spcPts val="0"/>
                        </a:spcAft>
                        <a:buClr>
                          <a:schemeClr val="dk1"/>
                        </a:buClr>
                        <a:buSzPts val="1400"/>
                        <a:buFont typeface="Calibri"/>
                        <a:buNone/>
                      </a:pPr>
                      <a:r>
                        <a:rPr lang="en-US" sz="1400" u="none" strike="noStrike" cap="none">
                          <a:solidFill>
                            <a:srgbClr val="000000"/>
                          </a:solidFill>
                        </a:rPr>
                        <a:t>CMAS: Math and ELA (CSLA</a:t>
                      </a:r>
                      <a:r>
                        <a:rPr lang="en-US" baseline="30000">
                          <a:solidFill>
                            <a:srgbClr val="000000"/>
                          </a:solidFill>
                        </a:rPr>
                        <a:t>1</a:t>
                      </a:r>
                      <a:r>
                        <a:rPr lang="en-US" sz="1400" u="none" strike="noStrike" cap="none">
                          <a:solidFill>
                            <a:srgbClr val="000000"/>
                          </a:solidFill>
                        </a:rPr>
                        <a:t>) </a:t>
                      </a:r>
                      <a:endParaRPr sz="1400" b="0" u="none" strike="noStrike" cap="none">
                        <a:solidFill>
                          <a:srgbClr val="000000"/>
                        </a:solidFill>
                        <a:latin typeface="Calibri"/>
                        <a:ea typeface="Calibri"/>
                        <a:cs typeface="Calibri"/>
                        <a:sym typeface="Calibri"/>
                      </a:endParaRPr>
                    </a:p>
                  </a:txBody>
                  <a:tcPr marL="0" marR="0" marT="0" marB="0" anchor="ct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000000"/>
                          </a:solidFill>
                        </a:rPr>
                        <a:t>3 through 8</a:t>
                      </a:r>
                      <a:endParaRPr sz="1400" u="none" strike="noStrike" cap="none" baseline="30000">
                        <a:solidFill>
                          <a:srgbClr val="000000"/>
                        </a:solidFill>
                        <a:latin typeface="Calibri"/>
                        <a:ea typeface="Calibri"/>
                        <a:cs typeface="Calibri"/>
                        <a:sym typeface="Calibri"/>
                      </a:endParaRPr>
                    </a:p>
                  </a:txBody>
                  <a:tcPr marL="0" marR="0" marT="0" marB="0" anchor="ctr"/>
                </a:tc>
                <a:tc vMerge="1">
                  <a:txBody>
                    <a:bodyPr/>
                    <a:lstStyle/>
                    <a:p>
                      <a:endParaRPr lang="en-US"/>
                    </a:p>
                  </a:txBody>
                  <a:tcPr/>
                </a:tc>
                <a:extLst>
                  <a:ext uri="{0D108BD9-81ED-4DB2-BD59-A6C34878D82A}">
                    <a16:rowId xmlns:a16="http://schemas.microsoft.com/office/drawing/2014/main" val="10004"/>
                  </a:ext>
                </a:extLst>
              </a:tr>
              <a:tr h="322325">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000000"/>
                          </a:solidFill>
                        </a:rPr>
                        <a:t>CoAlt: DLM ELA and Math</a:t>
                      </a:r>
                      <a:endParaRPr sz="1400" b="0" u="none" strike="noStrike" cap="none">
                        <a:solidFill>
                          <a:srgbClr val="000000"/>
                        </a:solidFill>
                        <a:latin typeface="Calibri"/>
                        <a:ea typeface="Calibri"/>
                        <a:cs typeface="Calibri"/>
                        <a:sym typeface="Calibri"/>
                      </a:endParaRPr>
                    </a:p>
                  </a:txBody>
                  <a:tcPr marL="0" marR="0" marT="0" marB="0" anchor="ct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000000"/>
                          </a:solidFill>
                        </a:rPr>
                        <a:t>3 through 8</a:t>
                      </a:r>
                      <a:endParaRPr sz="1400" u="none" strike="noStrike" cap="none">
                        <a:solidFill>
                          <a:srgbClr val="000000"/>
                        </a:solidFill>
                        <a:latin typeface="Calibri"/>
                        <a:ea typeface="Calibri"/>
                        <a:cs typeface="Calibri"/>
                        <a:sym typeface="Calibri"/>
                      </a:endParaRPr>
                    </a:p>
                  </a:txBody>
                  <a:tcPr marL="0" marR="0" marT="0" marB="0" anchor="ct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000000"/>
                          </a:solidFill>
                        </a:rPr>
                        <a:t>Aligned to CMAS: Math and ELA schedule</a:t>
                      </a:r>
                      <a:endParaRPr sz="1400" u="none" strike="noStrike" cap="none">
                        <a:solidFill>
                          <a:srgbClr val="000000"/>
                        </a:solidFill>
                        <a:latin typeface="Calibri"/>
                        <a:ea typeface="Calibri"/>
                        <a:cs typeface="Calibri"/>
                        <a:sym typeface="Calibri"/>
                      </a:endParaRPr>
                    </a:p>
                  </a:txBody>
                  <a:tcPr marL="0" marR="0" marT="0" marB="0" anchor="ctr"/>
                </a:tc>
                <a:extLst>
                  <a:ext uri="{0D108BD9-81ED-4DB2-BD59-A6C34878D82A}">
                    <a16:rowId xmlns:a16="http://schemas.microsoft.com/office/drawing/2014/main" val="10005"/>
                  </a:ext>
                </a:extLst>
              </a:tr>
              <a:tr h="30860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000000"/>
                          </a:solidFill>
                        </a:rPr>
                        <a:t>CO PSAT</a:t>
                      </a:r>
                      <a:endParaRPr sz="1400" b="0" u="none" strike="noStrike" cap="none">
                        <a:solidFill>
                          <a:srgbClr val="000000"/>
                        </a:solidFill>
                        <a:latin typeface="Calibri"/>
                        <a:ea typeface="Calibri"/>
                        <a:cs typeface="Calibri"/>
                        <a:sym typeface="Calibri"/>
                      </a:endParaRPr>
                    </a:p>
                  </a:txBody>
                  <a:tcPr marL="0" marR="0" marT="0" marB="0" anchor="ct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u="none" strike="noStrike" cap="none">
                          <a:solidFill>
                            <a:srgbClr val="000000"/>
                          </a:solidFill>
                        </a:rPr>
                        <a:t>9 and 10</a:t>
                      </a:r>
                      <a:endParaRPr sz="1400" u="none" strike="noStrike" cap="none">
                        <a:solidFill>
                          <a:srgbClr val="000000"/>
                        </a:solidFill>
                        <a:latin typeface="Calibri"/>
                        <a:ea typeface="Calibri"/>
                        <a:cs typeface="Calibri"/>
                        <a:sym typeface="Calibri"/>
                      </a:endParaRPr>
                    </a:p>
                  </a:txBody>
                  <a:tcPr marL="0" marR="0" marT="0" marB="0" anchor="ct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000000"/>
                          </a:solidFill>
                        </a:rPr>
                        <a:t>April 1</a:t>
                      </a:r>
                      <a:r>
                        <a:rPr lang="en-US">
                          <a:solidFill>
                            <a:srgbClr val="000000"/>
                          </a:solidFill>
                        </a:rPr>
                        <a:t>2</a:t>
                      </a:r>
                      <a:r>
                        <a:rPr lang="en-US" sz="1400" u="none" strike="noStrike" cap="none">
                          <a:solidFill>
                            <a:srgbClr val="000000"/>
                          </a:solidFill>
                        </a:rPr>
                        <a:t> through April 2</a:t>
                      </a:r>
                      <a:r>
                        <a:rPr lang="en-US">
                          <a:solidFill>
                            <a:srgbClr val="000000"/>
                          </a:solidFill>
                        </a:rPr>
                        <a:t>3</a:t>
                      </a:r>
                      <a:r>
                        <a:rPr lang="en-US" sz="1400" u="none" strike="noStrike" cap="none">
                          <a:solidFill>
                            <a:srgbClr val="000000"/>
                          </a:solidFill>
                        </a:rPr>
                        <a:t>, 202</a:t>
                      </a:r>
                      <a:r>
                        <a:rPr lang="en-US">
                          <a:solidFill>
                            <a:srgbClr val="000000"/>
                          </a:solidFill>
                        </a:rPr>
                        <a:t>7</a:t>
                      </a:r>
                      <a:endParaRPr sz="1100" u="none" strike="noStrike" cap="none">
                        <a:solidFill>
                          <a:srgbClr val="000000"/>
                        </a:solidFill>
                      </a:endParaRPr>
                    </a:p>
                    <a:p>
                      <a:pPr marL="0" marR="0" lvl="0" indent="0" algn="ctr" rtl="0">
                        <a:lnSpc>
                          <a:spcPct val="100000"/>
                        </a:lnSpc>
                        <a:spcBef>
                          <a:spcPts val="0"/>
                        </a:spcBef>
                        <a:spcAft>
                          <a:spcPts val="0"/>
                        </a:spcAft>
                        <a:buClr>
                          <a:srgbClr val="000000"/>
                        </a:buClr>
                        <a:buSzPts val="1400"/>
                        <a:buFont typeface="Arial"/>
                        <a:buNone/>
                      </a:pPr>
                      <a:endParaRPr sz="1100" u="none" strike="noStrike" cap="none">
                        <a:solidFill>
                          <a:srgbClr val="000000"/>
                        </a:solidFill>
                      </a:endParaRPr>
                    </a:p>
                  </a:txBody>
                  <a:tcPr marL="0" marR="0" marT="0" marB="0" anchor="ctr"/>
                </a:tc>
                <a:extLst>
                  <a:ext uri="{0D108BD9-81ED-4DB2-BD59-A6C34878D82A}">
                    <a16:rowId xmlns:a16="http://schemas.microsoft.com/office/drawing/2014/main" val="10006"/>
                  </a:ext>
                </a:extLst>
              </a:tr>
              <a:tr h="30860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000000"/>
                          </a:solidFill>
                        </a:rPr>
                        <a:t>CO SAT</a:t>
                      </a:r>
                      <a:endParaRPr sz="1400" b="0" u="none" strike="noStrike" cap="none">
                        <a:solidFill>
                          <a:srgbClr val="000000"/>
                        </a:solidFill>
                        <a:latin typeface="Calibri"/>
                        <a:ea typeface="Calibri"/>
                        <a:cs typeface="Calibri"/>
                        <a:sym typeface="Calibri"/>
                      </a:endParaRPr>
                    </a:p>
                  </a:txBody>
                  <a:tcPr marL="0" marR="0" marT="0" marB="0" anchor="ctr">
                    <a:solidFill>
                      <a:srgbClr val="EAEFF7"/>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000000"/>
                          </a:solidFill>
                        </a:rPr>
                        <a:t>11</a:t>
                      </a:r>
                      <a:endParaRPr sz="1400" u="none" strike="noStrike" cap="none">
                        <a:solidFill>
                          <a:srgbClr val="000000"/>
                        </a:solidFill>
                        <a:latin typeface="Calibri"/>
                        <a:ea typeface="Calibri"/>
                        <a:cs typeface="Calibri"/>
                        <a:sym typeface="Calibri"/>
                      </a:endParaRPr>
                    </a:p>
                  </a:txBody>
                  <a:tcPr marL="0" marR="0" marT="0" marB="0" anchor="ctr">
                    <a:solidFill>
                      <a:srgbClr val="EAEFF7"/>
                    </a:solidFill>
                  </a:tcPr>
                </a:tc>
                <a:tc vMerge="1">
                  <a:txBody>
                    <a:bodyPr/>
                    <a:lstStyle/>
                    <a:p>
                      <a:endParaRPr lang="en-US"/>
                    </a:p>
                  </a:txBody>
                  <a:tcPr/>
                </a:tc>
                <a:extLst>
                  <a:ext uri="{0D108BD9-81ED-4DB2-BD59-A6C34878D82A}">
                    <a16:rowId xmlns:a16="http://schemas.microsoft.com/office/drawing/2014/main" val="10007"/>
                  </a:ext>
                </a:extLst>
              </a:tr>
              <a:tr h="322325">
                <a:tc>
                  <a:txBody>
                    <a:bodyPr/>
                    <a:lstStyle/>
                    <a:p>
                      <a:pPr marL="0" marR="0" lvl="0" indent="0" algn="ctr" rtl="0">
                        <a:lnSpc>
                          <a:spcPct val="100000"/>
                        </a:lnSpc>
                        <a:spcBef>
                          <a:spcPts val="0"/>
                        </a:spcBef>
                        <a:spcAft>
                          <a:spcPts val="0"/>
                        </a:spcAft>
                        <a:buClr>
                          <a:srgbClr val="000000"/>
                        </a:buClr>
                        <a:buSzPts val="1400"/>
                        <a:buFont typeface="Arial"/>
                        <a:buNone/>
                      </a:pPr>
                      <a:r>
                        <a:rPr lang="en-US" sz="1400" b="0" u="none" strike="noStrike" cap="none">
                          <a:solidFill>
                            <a:srgbClr val="000000"/>
                          </a:solidFill>
                          <a:latin typeface="Calibri"/>
                          <a:ea typeface="Calibri"/>
                          <a:cs typeface="Calibri"/>
                          <a:sym typeface="Calibri"/>
                        </a:rPr>
                        <a:t>CoAlt: DLM ELA and Math</a:t>
                      </a:r>
                      <a:endParaRPr sz="1100" u="none" strike="noStrike" cap="none">
                        <a:solidFill>
                          <a:srgbClr val="000000"/>
                        </a:solidFill>
                      </a:endParaRPr>
                    </a:p>
                  </a:txBody>
                  <a:tcPr marL="0" marR="0" marT="0" marB="0" anchor="ctr">
                    <a:solidFill>
                      <a:srgbClr val="D2DEEF"/>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000000"/>
                          </a:solidFill>
                          <a:latin typeface="Calibri"/>
                          <a:ea typeface="Calibri"/>
                          <a:cs typeface="Calibri"/>
                          <a:sym typeface="Calibri"/>
                        </a:rPr>
                        <a:t>9 through 11</a:t>
                      </a:r>
                      <a:endParaRPr sz="1100" u="none" strike="noStrike" cap="none">
                        <a:solidFill>
                          <a:srgbClr val="000000"/>
                        </a:solidFill>
                      </a:endParaRPr>
                    </a:p>
                  </a:txBody>
                  <a:tcPr marL="0" marR="0" marT="0" marB="0" anchor="ctr">
                    <a:solidFill>
                      <a:srgbClr val="D2DEEF"/>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dirty="0">
                          <a:solidFill>
                            <a:srgbClr val="000000"/>
                          </a:solidFill>
                        </a:rPr>
                        <a:t>Aligned to PSAT and SAT schedules</a:t>
                      </a:r>
                      <a:endParaRPr sz="1100" u="none" strike="noStrike" cap="none" dirty="0">
                        <a:solidFill>
                          <a:srgbClr val="000000"/>
                        </a:solidFill>
                      </a:endParaRPr>
                    </a:p>
                  </a:txBody>
                  <a:tcPr marL="0" marR="0" marT="0" marB="0" anchor="ctr">
                    <a:solidFill>
                      <a:srgbClr val="D2DEEF"/>
                    </a:solidFill>
                  </a:tcPr>
                </a:tc>
                <a:extLst>
                  <a:ext uri="{0D108BD9-81ED-4DB2-BD59-A6C34878D82A}">
                    <a16:rowId xmlns:a16="http://schemas.microsoft.com/office/drawing/2014/main" val="10008"/>
                  </a:ext>
                </a:extLst>
              </a:tr>
            </a:tbl>
          </a:graphicData>
        </a:graphic>
      </p:graphicFrame>
      <p:sp>
        <p:nvSpPr>
          <p:cNvPr id="448" name="Google Shape;448;p16"/>
          <p:cNvSpPr txBox="1"/>
          <p:nvPr/>
        </p:nvSpPr>
        <p:spPr>
          <a:xfrm>
            <a:off x="742103" y="3865693"/>
            <a:ext cx="69957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baseline="30000">
                <a:solidFill>
                  <a:srgbClr val="000000"/>
                </a:solidFill>
                <a:latin typeface="Calibri"/>
                <a:ea typeface="Calibri"/>
                <a:cs typeface="Calibri"/>
                <a:sym typeface="Calibri"/>
              </a:rPr>
              <a:t>1</a:t>
            </a:r>
            <a:r>
              <a:rPr lang="en-US" b="0" i="0" u="none" strike="noStrike" cap="none">
                <a:solidFill>
                  <a:srgbClr val="000000"/>
                </a:solidFill>
                <a:latin typeface="Calibri"/>
                <a:ea typeface="Calibri"/>
                <a:cs typeface="Calibri"/>
                <a:sym typeface="Calibri"/>
              </a:rPr>
              <a:t>CSLA is for eligible multilingual learners in grades 3 and 4 only</a:t>
            </a:r>
            <a:endParaRPr b="0" i="0" u="none" strike="noStrike" cap="none">
              <a:solidFill>
                <a:srgbClr val="000000"/>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sp>
        <p:nvSpPr>
          <p:cNvPr id="453" name="Google Shape;453;p17"/>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Annual Training Requirement</a:t>
            </a:r>
            <a:endParaRPr/>
          </a:p>
        </p:txBody>
      </p:sp>
      <p:sp>
        <p:nvSpPr>
          <p:cNvPr id="454" name="Google Shape;454;p17"/>
          <p:cNvSpPr txBox="1">
            <a:spLocks noGrp="1"/>
          </p:cNvSpPr>
          <p:nvPr>
            <p:ph type="body" idx="1"/>
          </p:nvPr>
        </p:nvSpPr>
        <p:spPr>
          <a:xfrm>
            <a:off x="311700" y="1017364"/>
            <a:ext cx="8135100" cy="3210600"/>
          </a:xfrm>
          <a:prstGeom prst="rect">
            <a:avLst/>
          </a:prstGeom>
          <a:noFill/>
          <a:ln>
            <a:noFill/>
          </a:ln>
        </p:spPr>
        <p:txBody>
          <a:bodyPr spcFirstLastPara="1" wrap="square" lIns="0" tIns="0" rIns="0" bIns="45700" anchor="t" anchorCtr="0">
            <a:noAutofit/>
          </a:bodyPr>
          <a:lstStyle/>
          <a:p>
            <a:pPr marL="457200" lvl="0" indent="-325120" algn="l" rtl="0">
              <a:lnSpc>
                <a:spcPct val="100000"/>
              </a:lnSpc>
              <a:spcBef>
                <a:spcPts val="0"/>
              </a:spcBef>
              <a:spcAft>
                <a:spcPts val="0"/>
              </a:spcAft>
              <a:buSzPts val="1520"/>
              <a:buChar char="●"/>
            </a:pPr>
            <a:r>
              <a:rPr lang="en-US" sz="1520" u="sng">
                <a:solidFill>
                  <a:schemeClr val="hlink"/>
                </a:solidFill>
                <a:hlinkClick r:id="rId3"/>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8"/>
                  </a:ext>
                </a:extLst>
              </a:rPr>
              <a:t>State Assessment Training Requirements</a:t>
            </a:r>
            <a:endParaRPr sz="1520"/>
          </a:p>
          <a:p>
            <a:pPr marL="457200" lvl="0" indent="-325120" algn="l" rtl="0">
              <a:lnSpc>
                <a:spcPct val="100000"/>
              </a:lnSpc>
              <a:spcBef>
                <a:spcPts val="1000"/>
              </a:spcBef>
              <a:spcAft>
                <a:spcPts val="0"/>
              </a:spcAft>
              <a:buSzPts val="1520"/>
              <a:buChar char="●"/>
            </a:pPr>
            <a:r>
              <a:rPr lang="en-US" sz="1520"/>
              <a:t>Assessment-specific training (ACCESS, CMAS, CoAlt, PSAT and SAT) is required on an annual basis for all district and school personnel involved in any aspect of Colorado’s state assessments</a:t>
            </a:r>
            <a:endParaRPr sz="1520"/>
          </a:p>
          <a:p>
            <a:pPr marL="457200" lvl="0" indent="-325120" algn="l" rtl="0">
              <a:lnSpc>
                <a:spcPct val="100000"/>
              </a:lnSpc>
              <a:spcBef>
                <a:spcPts val="1000"/>
              </a:spcBef>
              <a:spcAft>
                <a:spcPts val="0"/>
              </a:spcAft>
              <a:buSzPts val="1520"/>
              <a:buChar char="●"/>
            </a:pPr>
            <a:r>
              <a:rPr lang="en-US" sz="1520"/>
              <a:t>DACs must be trained on each assessment each year </a:t>
            </a:r>
            <a:endParaRPr sz="1520"/>
          </a:p>
          <a:p>
            <a:pPr marL="457200" lvl="0" indent="-325120" algn="l" rtl="0">
              <a:lnSpc>
                <a:spcPct val="100000"/>
              </a:lnSpc>
              <a:spcBef>
                <a:spcPts val="1000"/>
              </a:spcBef>
              <a:spcAft>
                <a:spcPts val="0"/>
              </a:spcAft>
              <a:buSzPts val="1520"/>
              <a:buChar char="●"/>
            </a:pPr>
            <a:r>
              <a:rPr lang="en-US" sz="1520"/>
              <a:t>DACs must be trained on assessment accessibility and accommodations each year </a:t>
            </a:r>
            <a:endParaRPr sz="1520"/>
          </a:p>
          <a:p>
            <a:pPr marL="457200" lvl="0" indent="-325120" algn="l" rtl="0">
              <a:lnSpc>
                <a:spcPct val="100000"/>
              </a:lnSpc>
              <a:spcBef>
                <a:spcPts val="1000"/>
              </a:spcBef>
              <a:spcAft>
                <a:spcPts val="0"/>
              </a:spcAft>
              <a:buSzPts val="1520"/>
              <a:buChar char="●"/>
            </a:pPr>
            <a:r>
              <a:rPr lang="en-US" sz="1520"/>
              <a:t>DACs must meet with School Assessment Coordinators (SACs) to ensure a training plan is in place for training Test Administrators, Technology Coordinators and any other school staff handling secure materials</a:t>
            </a:r>
            <a:endParaRPr sz="1520">
              <a:solidFill>
                <a:schemeClr val="dk1"/>
              </a:solidFill>
            </a:endParaRPr>
          </a:p>
          <a:p>
            <a:pPr marL="457200" lvl="0" indent="-325120" algn="l" rtl="0">
              <a:lnSpc>
                <a:spcPct val="100000"/>
              </a:lnSpc>
              <a:spcBef>
                <a:spcPts val="1000"/>
              </a:spcBef>
              <a:spcAft>
                <a:spcPts val="1000"/>
              </a:spcAft>
              <a:buSzPts val="1520"/>
              <a:buChar char="●"/>
            </a:pPr>
            <a:r>
              <a:rPr lang="en-US" sz="1520"/>
              <a:t>Districts are required to collect signed documentation from those who work with test materials that demonstrates an understanding of the policies and procedures set forth by the State of Colorado and the district</a:t>
            </a:r>
            <a:endParaRPr sz="152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sp>
        <p:nvSpPr>
          <p:cNvPr id="459" name="Google Shape;459;p20"/>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Get Involved!</a:t>
            </a:r>
            <a:endParaRPr/>
          </a:p>
        </p:txBody>
      </p:sp>
      <p:sp>
        <p:nvSpPr>
          <p:cNvPr id="460" name="Google Shape;460;p20"/>
          <p:cNvSpPr txBox="1">
            <a:spLocks noGrp="1"/>
          </p:cNvSpPr>
          <p:nvPr>
            <p:ph type="body" idx="1"/>
          </p:nvPr>
        </p:nvSpPr>
        <p:spPr>
          <a:xfrm>
            <a:off x="311700" y="1152475"/>
            <a:ext cx="5657400" cy="2640000"/>
          </a:xfrm>
          <a:prstGeom prst="rect">
            <a:avLst/>
          </a:prstGeom>
          <a:noFill/>
          <a:ln>
            <a:noFill/>
          </a:ln>
        </p:spPr>
        <p:txBody>
          <a:bodyPr spcFirstLastPara="1" wrap="square" lIns="0" tIns="0" rIns="0" bIns="45700" anchor="t" anchorCtr="0">
            <a:normAutofit/>
          </a:bodyPr>
          <a:lstStyle/>
          <a:p>
            <a:pPr marL="457200" lvl="0" indent="-323850" algn="l" rtl="0">
              <a:lnSpc>
                <a:spcPct val="115000"/>
              </a:lnSpc>
              <a:spcBef>
                <a:spcPts val="0"/>
              </a:spcBef>
              <a:spcAft>
                <a:spcPts val="0"/>
              </a:spcAft>
              <a:buSzPts val="1500"/>
              <a:buChar char="●"/>
            </a:pPr>
            <a:r>
              <a:rPr lang="en-US" sz="1500" b="1"/>
              <a:t>Educator input</a:t>
            </a:r>
            <a:r>
              <a:rPr lang="en-US" sz="1500"/>
              <a:t> is critical to Colorado's state assessment development and validation process. </a:t>
            </a:r>
            <a:endParaRPr sz="1500"/>
          </a:p>
          <a:p>
            <a:pPr marL="457200" lvl="0" indent="-323850" algn="l" rtl="0">
              <a:lnSpc>
                <a:spcPct val="115000"/>
              </a:lnSpc>
              <a:spcBef>
                <a:spcPts val="0"/>
              </a:spcBef>
              <a:spcAft>
                <a:spcPts val="0"/>
              </a:spcAft>
              <a:buSzPts val="1500"/>
              <a:buChar char="●"/>
            </a:pPr>
            <a:r>
              <a:rPr lang="en-US" sz="1500"/>
              <a:t>Educators may participate in committees related to the following state assessments: </a:t>
            </a:r>
            <a:endParaRPr sz="1500"/>
          </a:p>
          <a:p>
            <a:pPr marL="914400" lvl="1" indent="-323850" algn="l" rtl="0">
              <a:lnSpc>
                <a:spcPct val="115000"/>
              </a:lnSpc>
              <a:spcBef>
                <a:spcPts val="0"/>
              </a:spcBef>
              <a:spcAft>
                <a:spcPts val="0"/>
              </a:spcAft>
              <a:buSzPts val="1500"/>
              <a:buChar char="○"/>
            </a:pPr>
            <a:r>
              <a:rPr lang="en-US" sz="1500"/>
              <a:t>CMAS: Science, Social Studies, Math, ELA and CSLA</a:t>
            </a:r>
            <a:endParaRPr sz="1500"/>
          </a:p>
          <a:p>
            <a:pPr marL="914400" lvl="1" indent="-323850" algn="l" rtl="0">
              <a:lnSpc>
                <a:spcPct val="115000"/>
              </a:lnSpc>
              <a:spcBef>
                <a:spcPts val="0"/>
              </a:spcBef>
              <a:spcAft>
                <a:spcPts val="0"/>
              </a:spcAft>
              <a:buSzPts val="1500"/>
              <a:buChar char="○"/>
            </a:pPr>
            <a:r>
              <a:rPr lang="en-US" sz="1500"/>
              <a:t>CoAlt: Science and Social Studies</a:t>
            </a:r>
            <a:endParaRPr sz="1500"/>
          </a:p>
          <a:p>
            <a:pPr marL="457200" lvl="0" indent="-323850" algn="l" rtl="0">
              <a:lnSpc>
                <a:spcPct val="115000"/>
              </a:lnSpc>
              <a:spcBef>
                <a:spcPts val="0"/>
              </a:spcBef>
              <a:spcAft>
                <a:spcPts val="0"/>
              </a:spcAft>
              <a:buSzPts val="1500"/>
              <a:buChar char="●"/>
            </a:pPr>
            <a:r>
              <a:rPr lang="en-US" sz="1500" u="sng">
                <a:solidFill>
                  <a:schemeClr val="hlink"/>
                </a:solidFill>
                <a:hlinkClick r:id="rId3"/>
              </a:rPr>
              <a:t>State Assessment Development Flyer</a:t>
            </a:r>
            <a:endParaRPr sz="1500"/>
          </a:p>
          <a:p>
            <a:pPr marL="457200" lvl="0" indent="-323850" algn="l" rtl="0">
              <a:lnSpc>
                <a:spcPct val="115000"/>
              </a:lnSpc>
              <a:spcBef>
                <a:spcPts val="500"/>
              </a:spcBef>
              <a:spcAft>
                <a:spcPts val="0"/>
              </a:spcAft>
              <a:buSzPts val="1500"/>
              <a:buChar char="●"/>
            </a:pPr>
            <a:r>
              <a:rPr lang="en-US" sz="1500"/>
              <a:t>Join the </a:t>
            </a:r>
            <a:r>
              <a:rPr lang="en-US" sz="1500" u="sng">
                <a:solidFill>
                  <a:schemeClr val="accent5"/>
                </a:solidFill>
                <a:hlinkClick r:id="rId4">
                  <a:extLst>
                    <a:ext uri="{A12FA001-AC4F-418D-AE19-62706E023703}">
                      <ahyp:hlinkClr xmlns:ahyp="http://schemas.microsoft.com/office/drawing/2018/hyperlinkcolor" val="tx"/>
                    </a:ext>
                  </a:extLst>
                </a:hlinkClick>
              </a:rPr>
              <a:t>CDE Assessments Educator Database</a:t>
            </a:r>
            <a:r>
              <a:rPr lang="en-US" sz="1500"/>
              <a:t> for</a:t>
            </a:r>
            <a:br>
              <a:rPr lang="en-US" sz="1500"/>
            </a:br>
            <a:r>
              <a:rPr lang="en-US" sz="1500"/>
              <a:t>assessment development committee selection! </a:t>
            </a:r>
            <a:endParaRPr sz="1500"/>
          </a:p>
        </p:txBody>
      </p:sp>
      <p:pic>
        <p:nvPicPr>
          <p:cNvPr id="466" name="Google Shape;466;p20">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5901175" y="0"/>
            <a:ext cx="3150925" cy="2466774"/>
          </a:xfrm>
          <a:prstGeom prst="rect">
            <a:avLst/>
          </a:prstGeom>
          <a:noFill/>
          <a:ln>
            <a:noFill/>
          </a:ln>
        </p:spPr>
      </p:pic>
      <p:sp>
        <p:nvSpPr>
          <p:cNvPr id="467" name="Google Shape;467;p20"/>
          <p:cNvSpPr txBox="1"/>
          <p:nvPr/>
        </p:nvSpPr>
        <p:spPr>
          <a:xfrm>
            <a:off x="986298" y="3704500"/>
            <a:ext cx="2041027" cy="1048200"/>
          </a:xfrm>
          <a:prstGeom prst="rect">
            <a:avLst/>
          </a:prstGeom>
          <a:solidFill>
            <a:schemeClr val="accent5">
              <a:lumMod val="75000"/>
            </a:schemeClr>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lvl="0" indent="0" algn="ctr" rtl="0">
              <a:lnSpc>
                <a:spcPct val="115000"/>
              </a:lnSpc>
              <a:spcBef>
                <a:spcPts val="0"/>
              </a:spcBef>
              <a:spcAft>
                <a:spcPts val="0"/>
              </a:spcAft>
              <a:buNone/>
            </a:pPr>
            <a:r>
              <a:rPr lang="en-US" dirty="0">
                <a:solidFill>
                  <a:srgbClr val="FFFFFF"/>
                </a:solidFill>
                <a:latin typeface="Calibri"/>
                <a:ea typeface="Calibri"/>
                <a:cs typeface="Calibri"/>
                <a:sym typeface="Calibri"/>
              </a:rPr>
              <a:t>Hear from educators involved in CMAS development!</a:t>
            </a:r>
            <a:endParaRPr dirty="0">
              <a:solidFill>
                <a:srgbClr val="FFFFFF"/>
              </a:solidFill>
              <a:latin typeface="Calibri"/>
              <a:ea typeface="Calibri"/>
              <a:cs typeface="Calibri"/>
              <a:sym typeface="Calibri"/>
            </a:endParaRPr>
          </a:p>
          <a:p>
            <a:pPr marL="0" lvl="0" indent="0" algn="ctr" rtl="0">
              <a:lnSpc>
                <a:spcPct val="115000"/>
              </a:lnSpc>
              <a:spcBef>
                <a:spcPts val="0"/>
              </a:spcBef>
              <a:spcAft>
                <a:spcPts val="0"/>
              </a:spcAft>
              <a:buNone/>
            </a:pPr>
            <a:r>
              <a:rPr lang="en-US" sz="1100" u="sng" dirty="0">
                <a:solidFill>
                  <a:srgbClr val="FFFFFF"/>
                </a:solidFill>
                <a:latin typeface="Calibri"/>
                <a:ea typeface="Calibri"/>
                <a:cs typeface="Calibri"/>
                <a:sym typeface="Calibri"/>
                <a:hlinkClick r:id="rId6">
                  <a:extLst>
                    <a:ext uri="{A12FA001-AC4F-418D-AE19-62706E023703}">
                      <ahyp:hlinkClr xmlns:ahyp="http://schemas.microsoft.com/office/drawing/2018/hyperlinkcolor" val="tx"/>
                    </a:ext>
                  </a:extLst>
                </a:hlinkClick>
              </a:rPr>
              <a:t>https://vimeo.com/1168672485</a:t>
            </a:r>
            <a:r>
              <a:rPr lang="en-US" sz="1100" dirty="0">
                <a:solidFill>
                  <a:srgbClr val="FFFFFF"/>
                </a:solidFill>
                <a:latin typeface="Calibri"/>
                <a:ea typeface="Calibri"/>
                <a:cs typeface="Calibri"/>
                <a:sym typeface="Calibri"/>
              </a:rPr>
              <a:t> </a:t>
            </a:r>
            <a:endParaRPr sz="1100" dirty="0">
              <a:solidFill>
                <a:srgbClr val="FFFFFF"/>
              </a:solidFill>
              <a:latin typeface="Calibri"/>
              <a:ea typeface="Calibri"/>
              <a:cs typeface="Calibri"/>
              <a:sym typeface="Calibri"/>
            </a:endParaRPr>
          </a:p>
        </p:txBody>
      </p:sp>
      <p:pic>
        <p:nvPicPr>
          <p:cNvPr id="468" name="Google Shape;468;p20" descr="Image of still from the Colorado Tests by Colorado Teachers educator involvement video.">
            <a:hlinkClick r:id="rId6"/>
          </p:cNvPr>
          <p:cNvPicPr preferRelativeResize="0"/>
          <p:nvPr/>
        </p:nvPicPr>
        <p:blipFill>
          <a:blip r:embed="rId7">
            <a:alphaModFix/>
          </a:blip>
          <a:stretch>
            <a:fillRect/>
          </a:stretch>
        </p:blipFill>
        <p:spPr>
          <a:xfrm>
            <a:off x="3027085" y="3704500"/>
            <a:ext cx="2041027" cy="1048299"/>
          </a:xfrm>
          <a:prstGeom prst="rect">
            <a:avLst/>
          </a:prstGeom>
          <a:noFill/>
          <a:ln>
            <a:noFill/>
          </a:ln>
          <a:effectLst>
            <a:outerShdw blurRad="57150" dist="19050" dir="5400000" algn="bl" rotWithShape="0">
              <a:srgbClr val="000000">
                <a:alpha val="50000"/>
              </a:srgbClr>
            </a:outerShdw>
          </a:effectLst>
        </p:spPr>
      </p:pic>
      <p:grpSp>
        <p:nvGrpSpPr>
          <p:cNvPr id="461" name="Google Shape;461;p20" descr="QR code to access the CDE Assessment Educator Database"/>
          <p:cNvGrpSpPr/>
          <p:nvPr/>
        </p:nvGrpSpPr>
        <p:grpSpPr>
          <a:xfrm>
            <a:off x="5761730" y="2554110"/>
            <a:ext cx="2787040" cy="2589184"/>
            <a:chOff x="5832524" y="3810108"/>
            <a:chExt cx="2787040" cy="3047892"/>
          </a:xfrm>
        </p:grpSpPr>
        <p:pic>
          <p:nvPicPr>
            <p:cNvPr id="462" name="Google Shape;462;p20" descr="A QR code over white background."/>
            <p:cNvPicPr preferRelativeResize="0"/>
            <p:nvPr/>
          </p:nvPicPr>
          <p:blipFill rotWithShape="1">
            <a:blip r:embed="rId8">
              <a:alphaModFix/>
            </a:blip>
            <a:srcRect/>
            <a:stretch/>
          </p:blipFill>
          <p:spPr>
            <a:xfrm>
              <a:off x="6732222" y="3810108"/>
              <a:ext cx="1781175" cy="1800225"/>
            </a:xfrm>
            <a:prstGeom prst="rect">
              <a:avLst/>
            </a:prstGeom>
            <a:noFill/>
            <a:ln w="57150" cap="flat" cmpd="sng">
              <a:solidFill>
                <a:srgbClr val="E26510"/>
              </a:solidFill>
              <a:prstDash val="solid"/>
              <a:round/>
              <a:headEnd type="none" w="sm" len="sm"/>
              <a:tailEnd type="none" w="sm" len="sm"/>
            </a:ln>
            <a:effectLst>
              <a:outerShdw blurRad="50800" dist="38100" algn="l" rotWithShape="0">
                <a:srgbClr val="000000">
                  <a:alpha val="40000"/>
                </a:srgbClr>
              </a:outerShdw>
            </a:effectLst>
          </p:spPr>
        </p:pic>
        <p:pic>
          <p:nvPicPr>
            <p:cNvPr id="463" name="Google Shape;463;p20" descr="Line arrow: Clockwise curve with solid fill"/>
            <p:cNvPicPr preferRelativeResize="0"/>
            <p:nvPr/>
          </p:nvPicPr>
          <p:blipFill rotWithShape="1">
            <a:blip r:embed="rId9">
              <a:alphaModFix/>
            </a:blip>
            <a:srcRect/>
            <a:stretch/>
          </p:blipFill>
          <p:spPr>
            <a:xfrm rot="2226245">
              <a:off x="6015772" y="4929731"/>
              <a:ext cx="914400" cy="914400"/>
            </a:xfrm>
            <a:prstGeom prst="rect">
              <a:avLst/>
            </a:prstGeom>
            <a:noFill/>
            <a:ln>
              <a:noFill/>
            </a:ln>
            <a:effectLst>
              <a:outerShdw blurRad="50800" dist="38100" algn="l" rotWithShape="0">
                <a:srgbClr val="000000">
                  <a:alpha val="40000"/>
                </a:srgbClr>
              </a:outerShdw>
            </a:effectLst>
          </p:spPr>
        </p:pic>
        <p:sp>
          <p:nvSpPr>
            <p:cNvPr id="464" name="Google Shape;464;p20"/>
            <p:cNvSpPr txBox="1"/>
            <p:nvPr/>
          </p:nvSpPr>
          <p:spPr>
            <a:xfrm>
              <a:off x="6626064" y="5610333"/>
              <a:ext cx="1993500" cy="688500"/>
            </a:xfrm>
            <a:prstGeom prst="rect">
              <a:avLst/>
            </a:prstGeom>
            <a:noFill/>
            <a:ln>
              <a:noFill/>
            </a:ln>
            <a:effectLst>
              <a:outerShdw blurRad="50800" dist="38100" algn="l" rotWithShape="0">
                <a:srgbClr val="000000">
                  <a:alpha val="15686"/>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dirty="0">
                  <a:solidFill>
                    <a:srgbClr val="E26510"/>
                  </a:solidFill>
                  <a:latin typeface="Calibri"/>
                  <a:ea typeface="Calibri"/>
                  <a:cs typeface="Calibri"/>
                  <a:sym typeface="Calibri"/>
                </a:rPr>
                <a:t>Scan Here!</a:t>
              </a:r>
              <a:endParaRPr sz="1400" b="0" i="0" u="none" strike="noStrike" cap="none" dirty="0">
                <a:solidFill>
                  <a:srgbClr val="000000"/>
                </a:solidFill>
                <a:latin typeface="Arial"/>
                <a:ea typeface="Arial"/>
                <a:cs typeface="Arial"/>
                <a:sym typeface="Arial"/>
              </a:endParaRPr>
            </a:p>
          </p:txBody>
        </p:sp>
        <p:pic>
          <p:nvPicPr>
            <p:cNvPr id="465" name="Google Shape;465;p20" descr="Hand taking a photo with a phone"/>
            <p:cNvPicPr preferRelativeResize="0"/>
            <p:nvPr/>
          </p:nvPicPr>
          <p:blipFill rotWithShape="1">
            <a:blip r:embed="rId10">
              <a:alphaModFix/>
            </a:blip>
            <a:srcRect l="75368" b="46182"/>
            <a:stretch/>
          </p:blipFill>
          <p:spPr>
            <a:xfrm>
              <a:off x="6130676" y="5169430"/>
              <a:ext cx="601546" cy="1688570"/>
            </a:xfrm>
            <a:prstGeom prst="rect">
              <a:avLst/>
            </a:prstGeom>
            <a:noFill/>
            <a:ln>
              <a:noFill/>
            </a:ln>
            <a:effectLst>
              <a:outerShdw blurRad="50800" dist="38100" dir="18900000" algn="bl" rotWithShape="0">
                <a:srgbClr val="000000">
                  <a:alpha val="40000"/>
                </a:srgbClr>
              </a:outerShdw>
            </a:effectLst>
          </p:spPr>
        </p:pic>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sp>
        <p:nvSpPr>
          <p:cNvPr id="473" name="Google Shape;473;p21"/>
          <p:cNvSpPr txBox="1">
            <a:spLocks noGrp="1"/>
          </p:cNvSpPr>
          <p:nvPr>
            <p:ph type="title"/>
          </p:nvPr>
        </p:nvSpPr>
        <p:spPr>
          <a:xfrm>
            <a:off x="101377" y="105100"/>
            <a:ext cx="64206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2200"/>
              <a:buFont typeface="Calibri"/>
              <a:buNone/>
            </a:pPr>
            <a:r>
              <a:rPr lang="en-US" sz="1900">
                <a:latin typeface="Calibri"/>
                <a:ea typeface="Calibri"/>
                <a:cs typeface="Calibri"/>
                <a:sym typeface="Calibri"/>
              </a:rPr>
              <a:t>Thanks to educators from the following districts for participating in</a:t>
            </a:r>
            <a:r>
              <a:rPr lang="en-US" sz="1900"/>
              <a:t> </a:t>
            </a:r>
            <a:r>
              <a:rPr lang="en-US" sz="1900">
                <a:latin typeface="Calibri"/>
                <a:ea typeface="Calibri"/>
                <a:cs typeface="Calibri"/>
                <a:sym typeface="Calibri"/>
              </a:rPr>
              <a:t>Colorado’s </a:t>
            </a:r>
            <a:r>
              <a:rPr lang="en-US" sz="1900">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9"/>
                  </a:ext>
                </a:extLst>
              </a:rPr>
              <a:t>202</a:t>
            </a:r>
            <a:r>
              <a:rPr lang="en-US" sz="19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0"/>
                  </a:ext>
                </a:extLst>
              </a:rPr>
              <a:t>6</a:t>
            </a:r>
            <a:r>
              <a:rPr lang="en-US" sz="1900">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1"/>
                  </a:ext>
                </a:extLst>
              </a:rPr>
              <a:t> assessment development work</a:t>
            </a:r>
            <a:r>
              <a:rPr lang="en-US" sz="1900">
                <a:latin typeface="Calibri"/>
                <a:ea typeface="Calibri"/>
                <a:cs typeface="Calibri"/>
                <a:sym typeface="Calibri"/>
              </a:rPr>
              <a:t>!</a:t>
            </a:r>
            <a:endParaRPr sz="2900"/>
          </a:p>
        </p:txBody>
      </p:sp>
      <p:graphicFrame>
        <p:nvGraphicFramePr>
          <p:cNvPr id="474" name="Google Shape;474;p21"/>
          <p:cNvGraphicFramePr/>
          <p:nvPr>
            <p:extLst>
              <p:ext uri="{D42A27DB-BD31-4B8C-83A1-F6EECF244321}">
                <p14:modId xmlns:p14="http://schemas.microsoft.com/office/powerpoint/2010/main" val="3958804406"/>
              </p:ext>
            </p:extLst>
          </p:nvPr>
        </p:nvGraphicFramePr>
        <p:xfrm>
          <a:off x="7824" y="909212"/>
          <a:ext cx="9134475" cy="4223325"/>
        </p:xfrm>
        <a:graphic>
          <a:graphicData uri="http://schemas.openxmlformats.org/drawingml/2006/table">
            <a:tbl>
              <a:tblPr firstRow="1">
                <a:noFill/>
                <a:tableStyleId>{50EB5384-A3DA-4F19-BB5B-FEEE42DE5E8B}</a:tableStyleId>
              </a:tblPr>
              <a:tblGrid>
                <a:gridCol w="1304925">
                  <a:extLst>
                    <a:ext uri="{9D8B030D-6E8A-4147-A177-3AD203B41FA5}">
                      <a16:colId xmlns:a16="http://schemas.microsoft.com/office/drawing/2014/main" val="20000"/>
                    </a:ext>
                  </a:extLst>
                </a:gridCol>
                <a:gridCol w="1304925">
                  <a:extLst>
                    <a:ext uri="{9D8B030D-6E8A-4147-A177-3AD203B41FA5}">
                      <a16:colId xmlns:a16="http://schemas.microsoft.com/office/drawing/2014/main" val="20001"/>
                    </a:ext>
                  </a:extLst>
                </a:gridCol>
                <a:gridCol w="1304925">
                  <a:extLst>
                    <a:ext uri="{9D8B030D-6E8A-4147-A177-3AD203B41FA5}">
                      <a16:colId xmlns:a16="http://schemas.microsoft.com/office/drawing/2014/main" val="20002"/>
                    </a:ext>
                  </a:extLst>
                </a:gridCol>
                <a:gridCol w="1304925">
                  <a:extLst>
                    <a:ext uri="{9D8B030D-6E8A-4147-A177-3AD203B41FA5}">
                      <a16:colId xmlns:a16="http://schemas.microsoft.com/office/drawing/2014/main" val="20003"/>
                    </a:ext>
                  </a:extLst>
                </a:gridCol>
                <a:gridCol w="1304925">
                  <a:extLst>
                    <a:ext uri="{9D8B030D-6E8A-4147-A177-3AD203B41FA5}">
                      <a16:colId xmlns:a16="http://schemas.microsoft.com/office/drawing/2014/main" val="20004"/>
                    </a:ext>
                  </a:extLst>
                </a:gridCol>
                <a:gridCol w="1304925">
                  <a:extLst>
                    <a:ext uri="{9D8B030D-6E8A-4147-A177-3AD203B41FA5}">
                      <a16:colId xmlns:a16="http://schemas.microsoft.com/office/drawing/2014/main" val="20005"/>
                    </a:ext>
                  </a:extLst>
                </a:gridCol>
                <a:gridCol w="1304925">
                  <a:extLst>
                    <a:ext uri="{9D8B030D-6E8A-4147-A177-3AD203B41FA5}">
                      <a16:colId xmlns:a16="http://schemas.microsoft.com/office/drawing/2014/main" val="20006"/>
                    </a:ext>
                  </a:extLst>
                </a:gridCol>
              </a:tblGrid>
              <a:tr h="312525">
                <a:tc>
                  <a:txBody>
                    <a:bodyPr/>
                    <a:lstStyle/>
                    <a:p>
                      <a:pPr marL="0" lvl="0" indent="0" algn="l" rtl="0">
                        <a:spcBef>
                          <a:spcPts val="0"/>
                        </a:spcBef>
                        <a:spcAft>
                          <a:spcPts val="0"/>
                        </a:spcAft>
                        <a:buNone/>
                      </a:pPr>
                      <a:r>
                        <a:rPr lang="en-US" sz="1100">
                          <a:latin typeface="Calibri"/>
                          <a:ea typeface="Calibri"/>
                          <a:cs typeface="Calibri"/>
                          <a:sym typeface="Calibri"/>
                        </a:rPr>
                        <a:t>Academy 20</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Clear Creek</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Ellicott School District</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Holyoke</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Monte Vista</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Rocky Ford</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Upper Rio Grande</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330850">
                <a:tc>
                  <a:txBody>
                    <a:bodyPr/>
                    <a:lstStyle/>
                    <a:p>
                      <a:pPr marL="0" lvl="0" indent="0" algn="l" rtl="0">
                        <a:spcBef>
                          <a:spcPts val="0"/>
                        </a:spcBef>
                        <a:spcAft>
                          <a:spcPts val="0"/>
                        </a:spcAft>
                        <a:buNone/>
                      </a:pPr>
                      <a:r>
                        <a:rPr lang="en-US" sz="1100">
                          <a:latin typeface="Calibri"/>
                          <a:ea typeface="Calibri"/>
                          <a:cs typeface="Calibri"/>
                          <a:sym typeface="Calibri"/>
                        </a:rPr>
                        <a:t>Adams 12</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Colorado Springs D11</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Estes Park</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Ignacio</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Montezuma-Cortez</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Sangre De Cristo</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Valley</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322325">
                <a:tc>
                  <a:txBody>
                    <a:bodyPr/>
                    <a:lstStyle/>
                    <a:p>
                      <a:pPr marL="0" lvl="0" indent="0" algn="l" rtl="0">
                        <a:spcBef>
                          <a:spcPts val="0"/>
                        </a:spcBef>
                        <a:spcAft>
                          <a:spcPts val="0"/>
                        </a:spcAft>
                        <a:buNone/>
                      </a:pPr>
                      <a:r>
                        <a:rPr lang="en-US" sz="1100">
                          <a:latin typeface="Calibri"/>
                          <a:ea typeface="Calibri"/>
                          <a:cs typeface="Calibri"/>
                          <a:sym typeface="Calibri"/>
                        </a:rPr>
                        <a:t>Adams 14</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Custer County</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Fort Morgan</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Jefferson County</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North Conejos</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Sargent</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Walsh</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381850">
                <a:tc>
                  <a:txBody>
                    <a:bodyPr/>
                    <a:lstStyle/>
                    <a:p>
                      <a:pPr marL="0" lvl="0" indent="0" algn="l" rtl="0">
                        <a:spcBef>
                          <a:spcPts val="0"/>
                        </a:spcBef>
                        <a:spcAft>
                          <a:spcPts val="0"/>
                        </a:spcAft>
                        <a:buNone/>
                      </a:pPr>
                      <a:r>
                        <a:rPr lang="en-US" sz="1100">
                          <a:latin typeface="Calibri"/>
                          <a:ea typeface="Calibri"/>
                          <a:cs typeface="Calibri"/>
                          <a:sym typeface="Calibri"/>
                        </a:rPr>
                        <a:t>Adams-Arapahoe</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Deer Trail</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Fountain</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Julesburg</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Park County</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Sheridan</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Weld County RE-4 (Windsor)</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381850">
                <a:tc>
                  <a:txBody>
                    <a:bodyPr/>
                    <a:lstStyle/>
                    <a:p>
                      <a:pPr marL="0" lvl="0" indent="0" algn="l" rtl="0">
                        <a:spcBef>
                          <a:spcPts val="0"/>
                        </a:spcBef>
                        <a:spcAft>
                          <a:spcPts val="0"/>
                        </a:spcAft>
                        <a:buNone/>
                      </a:pPr>
                      <a:r>
                        <a:rPr lang="en-US" sz="1100">
                          <a:latin typeface="Calibri"/>
                          <a:ea typeface="Calibri"/>
                          <a:cs typeface="Calibri"/>
                          <a:sym typeface="Calibri"/>
                        </a:rPr>
                        <a:t>Akron</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Delta</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Fremont</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Las Animas</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Peyton</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South Conejos</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Weld County RE-5J (Johnstown- Milliken)</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385425">
                <a:tc>
                  <a:txBody>
                    <a:bodyPr/>
                    <a:lstStyle/>
                    <a:p>
                      <a:pPr marL="0" lvl="0" indent="0" algn="l" rtl="0">
                        <a:spcBef>
                          <a:spcPts val="0"/>
                        </a:spcBef>
                        <a:spcAft>
                          <a:spcPts val="0"/>
                        </a:spcAft>
                        <a:buNone/>
                      </a:pPr>
                      <a:r>
                        <a:rPr lang="en-US" sz="1100">
                          <a:latin typeface="Calibri"/>
                          <a:ea typeface="Calibri"/>
                          <a:cs typeface="Calibri"/>
                          <a:sym typeface="Calibri"/>
                        </a:rPr>
                        <a:t>Bayfield  </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Denver Public Schools</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Garfield</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Littleton</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Plainview</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South Routt</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Weld County RE-8</a:t>
                      </a:r>
                      <a:br>
                        <a:rPr lang="en-US" sz="1100">
                          <a:latin typeface="Calibri"/>
                          <a:ea typeface="Calibri"/>
                          <a:cs typeface="Calibri"/>
                          <a:sym typeface="Calibri"/>
                        </a:rPr>
                      </a:br>
                      <a:r>
                        <a:rPr lang="en-US" sz="1100">
                          <a:latin typeface="Calibri"/>
                          <a:ea typeface="Calibri"/>
                          <a:cs typeface="Calibri"/>
                          <a:sym typeface="Calibri"/>
                        </a:rPr>
                        <a:t>(Ft. Lupton)</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r h="322325">
                <a:tc>
                  <a:txBody>
                    <a:bodyPr/>
                    <a:lstStyle/>
                    <a:p>
                      <a:pPr marL="0" lvl="0" indent="0" algn="l" rtl="0">
                        <a:spcBef>
                          <a:spcPts val="0"/>
                        </a:spcBef>
                        <a:spcAft>
                          <a:spcPts val="0"/>
                        </a:spcAft>
                        <a:buNone/>
                      </a:pPr>
                      <a:r>
                        <a:rPr lang="en-US" sz="1100">
                          <a:latin typeface="Calibri"/>
                          <a:ea typeface="Calibri"/>
                          <a:cs typeface="Calibri"/>
                          <a:sym typeface="Calibri"/>
                        </a:rPr>
                        <a:t>Boulder Valley</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District 27J</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Greeley Evans D6</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Lone Star 101</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Platte Valley</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Steamboat Springs</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Weldon Valley</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extLst>
                  <a:ext uri="{0D108BD9-81ED-4DB2-BD59-A6C34878D82A}">
                    <a16:rowId xmlns:a16="http://schemas.microsoft.com/office/drawing/2014/main" val="10006"/>
                  </a:ext>
                </a:extLst>
              </a:tr>
              <a:tr h="312500">
                <a:tc>
                  <a:txBody>
                    <a:bodyPr/>
                    <a:lstStyle/>
                    <a:p>
                      <a:pPr marL="0" lvl="0" indent="0" algn="l" rtl="0">
                        <a:spcBef>
                          <a:spcPts val="0"/>
                        </a:spcBef>
                        <a:spcAft>
                          <a:spcPts val="0"/>
                        </a:spcAft>
                        <a:buNone/>
                      </a:pPr>
                      <a:r>
                        <a:rPr lang="en-US" sz="1100">
                          <a:latin typeface="Calibri"/>
                          <a:ea typeface="Calibri"/>
                          <a:cs typeface="Calibri"/>
                          <a:sym typeface="Calibri"/>
                        </a:rPr>
                        <a:t>Calhan</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District 49</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Hanover 28</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Mancos</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Poudre School District</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Strasburg</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West End</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extLst>
                  <a:ext uri="{0D108BD9-81ED-4DB2-BD59-A6C34878D82A}">
                    <a16:rowId xmlns:a16="http://schemas.microsoft.com/office/drawing/2014/main" val="10007"/>
                  </a:ext>
                </a:extLst>
              </a:tr>
              <a:tr h="385425">
                <a:tc>
                  <a:txBody>
                    <a:bodyPr/>
                    <a:lstStyle/>
                    <a:p>
                      <a:pPr marL="0" lvl="0" indent="0" algn="l" rtl="0">
                        <a:spcBef>
                          <a:spcPts val="0"/>
                        </a:spcBef>
                        <a:spcAft>
                          <a:spcPts val="0"/>
                        </a:spcAft>
                        <a:buNone/>
                      </a:pPr>
                      <a:r>
                        <a:rPr lang="en-US" sz="1100">
                          <a:latin typeface="Calibri"/>
                          <a:ea typeface="Calibri"/>
                          <a:cs typeface="Calibri"/>
                          <a:sym typeface="Calibri"/>
                        </a:rPr>
                        <a:t>Campo</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Douglas County</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Harrison</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Mapleton</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Primero</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Stratton</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West Grand School District</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extLst>
                  <a:ext uri="{0D108BD9-81ED-4DB2-BD59-A6C34878D82A}">
                    <a16:rowId xmlns:a16="http://schemas.microsoft.com/office/drawing/2014/main" val="10008"/>
                  </a:ext>
                </a:extLst>
              </a:tr>
              <a:tr h="368400">
                <a:tc>
                  <a:txBody>
                    <a:bodyPr/>
                    <a:lstStyle/>
                    <a:p>
                      <a:pPr marL="0" lvl="0" indent="0" algn="l" rtl="0">
                        <a:spcBef>
                          <a:spcPts val="0"/>
                        </a:spcBef>
                        <a:spcAft>
                          <a:spcPts val="0"/>
                        </a:spcAft>
                        <a:buNone/>
                      </a:pPr>
                      <a:r>
                        <a:rPr lang="en-US" sz="1100">
                          <a:latin typeface="Calibri"/>
                          <a:ea typeface="Calibri"/>
                          <a:cs typeface="Calibri"/>
                          <a:sym typeface="Calibri"/>
                        </a:rPr>
                        <a:t>Canon City</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Durango</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Haxtun</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Meeker</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Pueblo City 60</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Summit</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Westminster Public Schools</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extLst>
                  <a:ext uri="{0D108BD9-81ED-4DB2-BD59-A6C34878D82A}">
                    <a16:rowId xmlns:a16="http://schemas.microsoft.com/office/drawing/2014/main" val="10009"/>
                  </a:ext>
                </a:extLst>
              </a:tr>
              <a:tr h="347825">
                <a:tc>
                  <a:txBody>
                    <a:bodyPr/>
                    <a:lstStyle/>
                    <a:p>
                      <a:pPr marL="0" lvl="0" indent="0" algn="l" rtl="0">
                        <a:spcBef>
                          <a:spcPts val="0"/>
                        </a:spcBef>
                        <a:spcAft>
                          <a:spcPts val="0"/>
                        </a:spcAft>
                        <a:buNone/>
                      </a:pPr>
                      <a:r>
                        <a:rPr lang="en-US" sz="1100">
                          <a:latin typeface="Calibri"/>
                          <a:ea typeface="Calibri"/>
                          <a:cs typeface="Calibri"/>
                          <a:sym typeface="Calibri"/>
                        </a:rPr>
                        <a:t>Cherry Creek</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Eagle</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Hinsdale County</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Mesa County</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Rangley</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Swink</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Widefield</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extLst>
                  <a:ext uri="{0D108BD9-81ED-4DB2-BD59-A6C34878D82A}">
                    <a16:rowId xmlns:a16="http://schemas.microsoft.com/office/drawing/2014/main" val="10010"/>
                  </a:ext>
                </a:extLst>
              </a:tr>
              <a:tr h="372025">
                <a:tc>
                  <a:txBody>
                    <a:bodyPr/>
                    <a:lstStyle/>
                    <a:p>
                      <a:pPr marL="0" lvl="0" indent="0" algn="l" rtl="0">
                        <a:spcBef>
                          <a:spcPts val="0"/>
                        </a:spcBef>
                        <a:spcAft>
                          <a:spcPts val="0"/>
                        </a:spcAft>
                        <a:buNone/>
                      </a:pPr>
                      <a:r>
                        <a:rPr lang="en-US" sz="1100">
                          <a:latin typeface="Calibri"/>
                          <a:ea typeface="Calibri"/>
                          <a:cs typeface="Calibri"/>
                          <a:sym typeface="Calibri"/>
                        </a:rPr>
                        <a:t>Cheyenne Mountain</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Education reEnvisioned BOCES</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Hoehne</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Miami Yoder</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Roaring Fork</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a:latin typeface="Calibri"/>
                          <a:ea typeface="Calibri"/>
                          <a:cs typeface="Calibri"/>
                          <a:sym typeface="Calibri"/>
                        </a:rPr>
                        <a:t>Thompson</a:t>
                      </a:r>
                      <a:endParaRPr sz="110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tc>
                  <a:txBody>
                    <a:bodyPr/>
                    <a:lstStyle/>
                    <a:p>
                      <a:pPr marL="0" lvl="0" indent="0" algn="l" rtl="0">
                        <a:spcBef>
                          <a:spcPts val="0"/>
                        </a:spcBef>
                        <a:spcAft>
                          <a:spcPts val="0"/>
                        </a:spcAft>
                        <a:buNone/>
                      </a:pPr>
                      <a:r>
                        <a:rPr lang="en-US" sz="1100" dirty="0">
                          <a:latin typeface="Calibri"/>
                          <a:ea typeface="Calibri"/>
                          <a:cs typeface="Calibri"/>
                          <a:sym typeface="Calibri"/>
                        </a:rPr>
                        <a:t>Wray</a:t>
                      </a:r>
                      <a:endParaRPr sz="1100" dirty="0">
                        <a:latin typeface="Calibri"/>
                        <a:ea typeface="Calibri"/>
                        <a:cs typeface="Calibri"/>
                        <a:sym typeface="Calibri"/>
                      </a:endParaRPr>
                    </a:p>
                  </a:txBody>
                  <a:tcPr marL="45700" marR="0" marT="0" marB="0">
                    <a:lnL w="19050" cap="flat" cmpd="sng">
                      <a:solidFill>
                        <a:srgbClr val="E26510"/>
                      </a:solidFill>
                      <a:prstDash val="solid"/>
                      <a:round/>
                      <a:headEnd type="none" w="sm" len="sm"/>
                      <a:tailEnd type="none" w="sm" len="sm"/>
                    </a:lnL>
                    <a:lnR w="19050" cap="flat" cmpd="sng">
                      <a:solidFill>
                        <a:srgbClr val="E26510"/>
                      </a:solidFill>
                      <a:prstDash val="solid"/>
                      <a:round/>
                      <a:headEnd type="none" w="sm" len="sm"/>
                      <a:tailEnd type="none" w="sm" len="sm"/>
                    </a:lnR>
                    <a:lnT w="19050" cap="flat" cmpd="sng">
                      <a:solidFill>
                        <a:srgbClr val="E26510"/>
                      </a:solidFill>
                      <a:prstDash val="solid"/>
                      <a:round/>
                      <a:headEnd type="none" w="sm" len="sm"/>
                      <a:tailEnd type="none" w="sm" len="sm"/>
                    </a:lnT>
                    <a:lnB w="19050" cap="flat" cmpd="sng">
                      <a:solidFill>
                        <a:srgbClr val="E26510"/>
                      </a:solidFill>
                      <a:prstDash val="solid"/>
                      <a:round/>
                      <a:headEnd type="none" w="sm" len="sm"/>
                      <a:tailEnd type="none" w="sm" len="sm"/>
                    </a:lnB>
                    <a:solidFill>
                      <a:schemeClr val="lt1"/>
                    </a:solidFill>
                  </a:tcPr>
                </a:tc>
                <a:extLst>
                  <a:ext uri="{0D108BD9-81ED-4DB2-BD59-A6C34878D82A}">
                    <a16:rowId xmlns:a16="http://schemas.microsoft.com/office/drawing/2014/main" val="10011"/>
                  </a:ext>
                </a:extLst>
              </a:tr>
            </a:tbl>
          </a:graphicData>
        </a:graphic>
      </p:graphicFrame>
      <p:pic>
        <p:nvPicPr>
          <p:cNvPr id="475" name="Google Shape;475;p21" descr="Colorado Tests by Colorado Teachers CMAS and CoAlt logo" title="CO_Logo_Horizontal_Color_BlackText.png"/>
          <p:cNvPicPr preferRelativeResize="0"/>
          <p:nvPr/>
        </p:nvPicPr>
        <p:blipFill>
          <a:blip r:embed="rId3">
            <a:alphaModFix/>
          </a:blip>
          <a:stretch>
            <a:fillRect/>
          </a:stretch>
        </p:blipFill>
        <p:spPr>
          <a:xfrm>
            <a:off x="6417002" y="1"/>
            <a:ext cx="2726999" cy="9347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79"/>
        <p:cNvGrpSpPr/>
        <p:nvPr/>
      </p:nvGrpSpPr>
      <p:grpSpPr>
        <a:xfrm>
          <a:off x="0" y="0"/>
          <a:ext cx="0" cy="0"/>
          <a:chOff x="0" y="0"/>
          <a:chExt cx="0" cy="0"/>
        </a:xfrm>
      </p:grpSpPr>
      <p:sp>
        <p:nvSpPr>
          <p:cNvPr id="481" name="Google Shape;481;p22"/>
          <p:cNvSpPr txBox="1">
            <a:spLocks noGrp="1"/>
          </p:cNvSpPr>
          <p:nvPr>
            <p:ph type="title"/>
          </p:nvPr>
        </p:nvSpPr>
        <p:spPr>
          <a:xfrm>
            <a:off x="0" y="3361600"/>
            <a:ext cx="9144000" cy="666600"/>
          </a:xfrm>
          <a:prstGeom prst="rect">
            <a:avLst/>
          </a:prstGeom>
          <a:solidFill>
            <a:srgbClr val="E26510"/>
          </a:solid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2800"/>
              <a:buNone/>
            </a:pPr>
            <a:r>
              <a:rPr lang="en-US"/>
              <a:t>ACCESS</a:t>
            </a:r>
            <a:endParaRPr/>
          </a:p>
        </p:txBody>
      </p:sp>
      <p:sp>
        <p:nvSpPr>
          <p:cNvPr id="482" name="Google Shape;482;p22"/>
          <p:cNvSpPr txBox="1"/>
          <p:nvPr/>
        </p:nvSpPr>
        <p:spPr>
          <a:xfrm>
            <a:off x="2513100" y="4572000"/>
            <a:ext cx="4117800" cy="571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000">
                <a:latin typeface="Calibri"/>
                <a:ea typeface="Calibri"/>
                <a:cs typeface="Calibri"/>
                <a:sym typeface="Calibri"/>
              </a:rPr>
              <a:t>Heather Villalobos Pavia</a:t>
            </a:r>
            <a:endParaRPr sz="2000">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p23"/>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ACCESS Assessments</a:t>
            </a:r>
            <a:endParaRPr sz="3200" baseline="30000">
              <a:latin typeface="Calibri"/>
              <a:ea typeface="Calibri"/>
              <a:cs typeface="Calibri"/>
              <a:sym typeface="Calibri"/>
            </a:endParaRPr>
          </a:p>
        </p:txBody>
      </p:sp>
      <p:sp>
        <p:nvSpPr>
          <p:cNvPr id="488" name="Google Shape;488;p23"/>
          <p:cNvSpPr txBox="1">
            <a:spLocks noGrp="1"/>
          </p:cNvSpPr>
          <p:nvPr>
            <p:ph type="body" idx="1"/>
          </p:nvPr>
        </p:nvSpPr>
        <p:spPr>
          <a:xfrm>
            <a:off x="311700" y="1152475"/>
            <a:ext cx="8135100" cy="3034800"/>
          </a:xfrm>
          <a:prstGeom prst="rect">
            <a:avLst/>
          </a:prstGeom>
          <a:noFill/>
          <a:ln>
            <a:noFill/>
          </a:ln>
        </p:spPr>
        <p:txBody>
          <a:bodyPr spcFirstLastPara="1" wrap="square" lIns="0" tIns="0" rIns="0" bIns="45700" anchor="t" anchorCtr="0">
            <a:normAutofit lnSpcReduction="10000"/>
          </a:bodyPr>
          <a:lstStyle/>
          <a:p>
            <a:pPr marL="457200" lvl="0" indent="-342900" algn="l" rtl="0">
              <a:lnSpc>
                <a:spcPct val="115000"/>
              </a:lnSpc>
              <a:spcBef>
                <a:spcPts val="0"/>
              </a:spcBef>
              <a:spcAft>
                <a:spcPts val="0"/>
              </a:spcAft>
              <a:buSzPts val="1800"/>
              <a:buChar char="●"/>
            </a:pPr>
            <a:r>
              <a:rPr lang="en-US" sz="1800"/>
              <a:t>Test forms:</a:t>
            </a:r>
            <a:endParaRPr sz="1800"/>
          </a:p>
          <a:p>
            <a:pPr marL="914400" lvl="1" indent="-342900" algn="l" rtl="0">
              <a:lnSpc>
                <a:spcPct val="115000"/>
              </a:lnSpc>
              <a:spcBef>
                <a:spcPts val="0"/>
              </a:spcBef>
              <a:spcAft>
                <a:spcPts val="0"/>
              </a:spcAft>
              <a:buSzPts val="1800"/>
              <a:buChar char="○"/>
            </a:pPr>
            <a:r>
              <a:rPr lang="en-US" sz="1800"/>
              <a:t>WIDA ACCESS for Kindergarten (paper-based)</a:t>
            </a:r>
            <a:endParaRPr sz="1800"/>
          </a:p>
          <a:p>
            <a:pPr marL="914400" lvl="1" indent="-342900" algn="l" rtl="0">
              <a:lnSpc>
                <a:spcPct val="115000"/>
              </a:lnSpc>
              <a:spcBef>
                <a:spcPts val="0"/>
              </a:spcBef>
              <a:spcAft>
                <a:spcPts val="0"/>
              </a:spcAft>
              <a:buSzPts val="1800"/>
              <a:buChar char="○"/>
            </a:pPr>
            <a:r>
              <a:rPr lang="en-US" sz="1800"/>
              <a:t>WIDA ACCESS grades 1–12 </a:t>
            </a:r>
            <a:endParaRPr sz="1800"/>
          </a:p>
          <a:p>
            <a:pPr marL="1371600" lvl="2" indent="-330200" algn="l" rtl="0">
              <a:lnSpc>
                <a:spcPct val="115000"/>
              </a:lnSpc>
              <a:spcBef>
                <a:spcPts val="0"/>
              </a:spcBef>
              <a:spcAft>
                <a:spcPts val="0"/>
              </a:spcAft>
              <a:buSzPts val="1600"/>
              <a:buChar char="■"/>
            </a:pPr>
            <a:r>
              <a:rPr lang="en-US" sz="1600"/>
              <a:t>Online with Writing domain via paper in grades 1 through 3 </a:t>
            </a:r>
            <a:endParaRPr sz="1600"/>
          </a:p>
          <a:p>
            <a:pPr marL="1371600" lvl="2" indent="-330200" algn="l" rtl="0">
              <a:lnSpc>
                <a:spcPct val="115000"/>
              </a:lnSpc>
              <a:spcBef>
                <a:spcPts val="0"/>
              </a:spcBef>
              <a:spcAft>
                <a:spcPts val="0"/>
              </a:spcAft>
              <a:buSzPts val="1600"/>
              <a:buChar char="■"/>
            </a:pPr>
            <a:r>
              <a:rPr lang="en-US" sz="1600"/>
              <a:t>Paper available IEP or 504 plan</a:t>
            </a:r>
            <a:endParaRPr sz="1600"/>
          </a:p>
          <a:p>
            <a:pPr marL="914400" lvl="1" indent="-342900" algn="l" rtl="0">
              <a:lnSpc>
                <a:spcPct val="115000"/>
              </a:lnSpc>
              <a:spcBef>
                <a:spcPts val="0"/>
              </a:spcBef>
              <a:spcAft>
                <a:spcPts val="0"/>
              </a:spcAft>
              <a:buSzPts val="1800"/>
              <a:buChar char="○"/>
            </a:pPr>
            <a:r>
              <a:rPr lang="en-US" sz="1800"/>
              <a:t>Alternate ACCESS grades K–12, for students with IEPs written to the Extended Evidence Outcomes (paper-based) </a:t>
            </a:r>
            <a:endParaRPr sz="1800"/>
          </a:p>
          <a:p>
            <a:pPr marL="914400" lvl="0" indent="0" algn="l" rtl="0">
              <a:lnSpc>
                <a:spcPct val="115000"/>
              </a:lnSpc>
              <a:spcBef>
                <a:spcPts val="0"/>
              </a:spcBef>
              <a:spcAft>
                <a:spcPts val="0"/>
              </a:spcAft>
              <a:buNone/>
            </a:pPr>
            <a:endParaRPr sz="1800"/>
          </a:p>
          <a:p>
            <a:pPr marL="457200" lvl="0" indent="-342900" algn="l" rtl="0">
              <a:lnSpc>
                <a:spcPct val="115000"/>
              </a:lnSpc>
              <a:spcBef>
                <a:spcPts val="0"/>
              </a:spcBef>
              <a:spcAft>
                <a:spcPts val="0"/>
              </a:spcAft>
              <a:buSzPts val="1800"/>
              <a:buChar char="●"/>
            </a:pPr>
            <a:r>
              <a:rPr lang="en-US" sz="1800"/>
              <a:t>All Test Administrators need to participate in WIDA’s modules/quizzes and participate in a local training.</a:t>
            </a:r>
            <a:endParaRPr sz="18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24"/>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Autofit/>
          </a:bodyPr>
          <a:lstStyle/>
          <a:p>
            <a:pPr marL="0" lvl="0" indent="0" algn="r" rtl="0">
              <a:lnSpc>
                <a:spcPct val="90000"/>
              </a:lnSpc>
              <a:spcBef>
                <a:spcPts val="0"/>
              </a:spcBef>
              <a:spcAft>
                <a:spcPts val="0"/>
              </a:spcAft>
              <a:buClr>
                <a:schemeClr val="lt1"/>
              </a:buClr>
              <a:buSzPts val="3200"/>
              <a:buFont typeface="Calibri"/>
              <a:buNone/>
            </a:pPr>
            <a:r>
              <a:rPr lang="en-US" sz="1500" b="1"/>
              <a:t>Test Window</a:t>
            </a:r>
            <a:endParaRPr sz="1500" b="1"/>
          </a:p>
          <a:p>
            <a:pPr marL="0" lvl="0" indent="0" algn="l" rtl="0">
              <a:lnSpc>
                <a:spcPct val="90000"/>
              </a:lnSpc>
              <a:spcBef>
                <a:spcPts val="0"/>
              </a:spcBef>
              <a:spcAft>
                <a:spcPts val="0"/>
              </a:spcAft>
              <a:buClr>
                <a:schemeClr val="lt1"/>
              </a:buClr>
              <a:buSzPts val="3200"/>
              <a:buFont typeface="Calibri"/>
              <a:buNone/>
            </a:pPr>
            <a:r>
              <a:rPr lang="en-US"/>
              <a:t>ACCESS Key Dates                    </a:t>
            </a:r>
            <a:r>
              <a:rPr lang="en-US" sz="1500" b="1"/>
              <a:t>Monday, January 11 – Friday, February 12, 2027</a:t>
            </a:r>
            <a:endParaRPr b="1"/>
          </a:p>
        </p:txBody>
      </p:sp>
      <p:sp>
        <p:nvSpPr>
          <p:cNvPr id="494" name="Google Shape;494;p24"/>
          <p:cNvSpPr txBox="1">
            <a:spLocks noGrp="1"/>
          </p:cNvSpPr>
          <p:nvPr>
            <p:ph type="body" idx="1"/>
          </p:nvPr>
        </p:nvSpPr>
        <p:spPr>
          <a:xfrm>
            <a:off x="311700" y="1054350"/>
            <a:ext cx="8135100" cy="3034800"/>
          </a:xfrm>
          <a:prstGeom prst="rect">
            <a:avLst/>
          </a:prstGeom>
          <a:noFill/>
          <a:ln>
            <a:noFill/>
          </a:ln>
        </p:spPr>
        <p:txBody>
          <a:bodyPr spcFirstLastPara="1" wrap="square" lIns="0" tIns="0" rIns="0" bIns="45700" anchor="t" anchorCtr="0">
            <a:noAutofit/>
          </a:bodyPr>
          <a:lstStyle/>
          <a:p>
            <a:pPr marL="0" lvl="0" indent="0" algn="l" rtl="0">
              <a:lnSpc>
                <a:spcPct val="100000"/>
              </a:lnSpc>
              <a:spcBef>
                <a:spcPts val="0"/>
              </a:spcBef>
              <a:spcAft>
                <a:spcPts val="0"/>
              </a:spcAft>
              <a:buNone/>
            </a:pPr>
            <a:r>
              <a:rPr lang="en-US" sz="1300" b="1"/>
              <a:t>Training October 2026</a:t>
            </a:r>
            <a:endParaRPr sz="1300" b="1"/>
          </a:p>
          <a:p>
            <a:pPr marL="914400" lvl="1" indent="-311150" algn="l" rtl="0">
              <a:spcBef>
                <a:spcPts val="0"/>
              </a:spcBef>
              <a:spcAft>
                <a:spcPts val="0"/>
              </a:spcAft>
              <a:buSzPts val="1300"/>
              <a:buChar char="○"/>
            </a:pPr>
            <a:r>
              <a:rPr lang="en-US" sz="1300"/>
              <a:t>10/6 and 10/7 (repeat virtual presentations)</a:t>
            </a:r>
            <a:endParaRPr sz="1300"/>
          </a:p>
          <a:p>
            <a:pPr marL="914400" lvl="1" indent="-311150" algn="l" rtl="0">
              <a:spcBef>
                <a:spcPts val="0"/>
              </a:spcBef>
              <a:spcAft>
                <a:spcPts val="0"/>
              </a:spcAft>
              <a:buSzPts val="1300"/>
              <a:buChar char="○"/>
            </a:pPr>
            <a:r>
              <a:rPr lang="en-US" sz="1300"/>
              <a:t>Post training Q&amp;A 10/15 (virtual)</a:t>
            </a:r>
            <a:endParaRPr sz="1300"/>
          </a:p>
          <a:p>
            <a:pPr marL="0" lvl="0" indent="0" algn="l" rtl="0">
              <a:lnSpc>
                <a:spcPct val="100000"/>
              </a:lnSpc>
              <a:spcBef>
                <a:spcPts val="0"/>
              </a:spcBef>
              <a:spcAft>
                <a:spcPts val="0"/>
              </a:spcAft>
              <a:buNone/>
            </a:pPr>
            <a:r>
              <a:rPr lang="en-US" sz="1300" b="1"/>
              <a:t>Test Ordering</a:t>
            </a:r>
            <a:endParaRPr sz="1300" b="1"/>
          </a:p>
          <a:p>
            <a:pPr marL="914400" lvl="1" indent="-311150" algn="l" rtl="0">
              <a:spcBef>
                <a:spcPts val="0"/>
              </a:spcBef>
              <a:spcAft>
                <a:spcPts val="0"/>
              </a:spcAft>
              <a:buSzPts val="1300"/>
              <a:buChar char="○"/>
            </a:pPr>
            <a:r>
              <a:rPr lang="en-US" sz="1300"/>
              <a:t>Accommodated form order due October 31, 2026 (to CDE via Syncplicity)</a:t>
            </a:r>
            <a:endParaRPr sz="1300"/>
          </a:p>
          <a:p>
            <a:pPr marL="914400" lvl="1" indent="-311150" algn="l" rtl="0">
              <a:spcBef>
                <a:spcPts val="0"/>
              </a:spcBef>
              <a:spcAft>
                <a:spcPts val="0"/>
              </a:spcAft>
              <a:buSzPts val="1300"/>
              <a:buChar char="○"/>
            </a:pPr>
            <a:r>
              <a:rPr lang="en-US" sz="1300"/>
              <a:t>Pre-Id upload pulled from </a:t>
            </a:r>
            <a:r>
              <a:rPr lang="en-US" sz="1300" u="sng">
                <a:solidFill>
                  <a:schemeClr val="hlink"/>
                </a:solidFill>
                <a:hlinkClick r:id="rId3"/>
              </a:rPr>
              <a:t>Student October Snapshot</a:t>
            </a:r>
            <a:r>
              <a:rPr lang="en-US" sz="1300"/>
              <a:t> on November 2, 2026</a:t>
            </a:r>
            <a:endParaRPr sz="1300"/>
          </a:p>
          <a:p>
            <a:pPr marL="0" lvl="0" indent="0" algn="l" rtl="0">
              <a:lnSpc>
                <a:spcPct val="100000"/>
              </a:lnSpc>
              <a:spcBef>
                <a:spcPts val="0"/>
              </a:spcBef>
              <a:spcAft>
                <a:spcPts val="0"/>
              </a:spcAft>
              <a:buNone/>
            </a:pPr>
            <a:r>
              <a:rPr lang="en-US" sz="1300" b="1"/>
              <a:t>WIDA AMS Open for Test Setup</a:t>
            </a:r>
            <a:endParaRPr sz="1300" b="1"/>
          </a:p>
          <a:p>
            <a:pPr marL="914400" lvl="1" indent="-311150" algn="l" rtl="0">
              <a:lnSpc>
                <a:spcPct val="100000"/>
              </a:lnSpc>
              <a:spcBef>
                <a:spcPts val="0"/>
              </a:spcBef>
              <a:spcAft>
                <a:spcPts val="0"/>
              </a:spcAft>
              <a:buSzPts val="1300"/>
              <a:buChar char="○"/>
            </a:pPr>
            <a:r>
              <a:rPr lang="en-US" sz="1300"/>
              <a:t>November 23, 2026–February 18, 2027</a:t>
            </a:r>
            <a:endParaRPr sz="1300"/>
          </a:p>
          <a:p>
            <a:pPr marL="914400" lvl="1" indent="-311150" algn="l" rtl="0">
              <a:spcBef>
                <a:spcPts val="0"/>
              </a:spcBef>
              <a:spcAft>
                <a:spcPts val="0"/>
              </a:spcAft>
              <a:buSzPts val="1300"/>
              <a:buChar char="○"/>
            </a:pPr>
            <a:r>
              <a:rPr lang="en-US" sz="1300"/>
              <a:t>Accommodated form order due October 31, 2026 (to CDE via Syncplicity)</a:t>
            </a:r>
            <a:endParaRPr sz="1300"/>
          </a:p>
          <a:p>
            <a:pPr marL="0" lvl="0" indent="0" algn="l" rtl="0">
              <a:spcBef>
                <a:spcPts val="0"/>
              </a:spcBef>
              <a:spcAft>
                <a:spcPts val="0"/>
              </a:spcAft>
              <a:buNone/>
            </a:pPr>
            <a:r>
              <a:rPr lang="en-US" sz="1300" b="1"/>
              <a:t>Preclusion Forms (DHH/VIB)</a:t>
            </a:r>
            <a:endParaRPr sz="1300" b="1"/>
          </a:p>
          <a:p>
            <a:pPr marL="914400" lvl="1" indent="-311150" algn="l" rtl="0">
              <a:spcBef>
                <a:spcPts val="0"/>
              </a:spcBef>
              <a:spcAft>
                <a:spcPts val="0"/>
              </a:spcAft>
              <a:buSzPts val="1300"/>
              <a:buChar char="○"/>
            </a:pPr>
            <a:r>
              <a:rPr lang="en-US" sz="1300"/>
              <a:t>Due to CDE December 1, 2026</a:t>
            </a:r>
            <a:endParaRPr sz="1300"/>
          </a:p>
          <a:p>
            <a:pPr marL="0" lvl="0" indent="0" algn="l" rtl="0">
              <a:lnSpc>
                <a:spcPct val="100000"/>
              </a:lnSpc>
              <a:spcBef>
                <a:spcPts val="0"/>
              </a:spcBef>
              <a:spcAft>
                <a:spcPts val="0"/>
              </a:spcAft>
              <a:buNone/>
            </a:pPr>
            <a:r>
              <a:rPr lang="en-US" sz="1300" b="1"/>
              <a:t>Districts Receive Test Materials</a:t>
            </a:r>
            <a:endParaRPr sz="1300" b="1"/>
          </a:p>
          <a:p>
            <a:pPr marL="914400" lvl="1" indent="-311150" algn="l" rtl="0">
              <a:spcBef>
                <a:spcPts val="0"/>
              </a:spcBef>
              <a:spcAft>
                <a:spcPts val="0"/>
              </a:spcAft>
              <a:buSzPts val="1300"/>
              <a:buChar char="○"/>
            </a:pPr>
            <a:r>
              <a:rPr lang="en-US" sz="1300"/>
              <a:t>December 15–18, 2026</a:t>
            </a:r>
            <a:endParaRPr sz="1300"/>
          </a:p>
          <a:p>
            <a:pPr marL="0" lvl="0" indent="0" algn="l" rtl="0">
              <a:lnSpc>
                <a:spcPct val="100000"/>
              </a:lnSpc>
              <a:spcBef>
                <a:spcPts val="0"/>
              </a:spcBef>
              <a:spcAft>
                <a:spcPts val="0"/>
              </a:spcAft>
              <a:buNone/>
            </a:pPr>
            <a:r>
              <a:rPr lang="en-US" sz="1300" b="1"/>
              <a:t>Material Return Deadline</a:t>
            </a:r>
            <a:endParaRPr sz="1300" b="1"/>
          </a:p>
          <a:p>
            <a:pPr marL="914400" lvl="1" indent="-311150" algn="l" rtl="0">
              <a:spcBef>
                <a:spcPts val="0"/>
              </a:spcBef>
              <a:spcAft>
                <a:spcPts val="0"/>
              </a:spcAft>
              <a:buSzPts val="1300"/>
              <a:buChar char="○"/>
            </a:pPr>
            <a:r>
              <a:rPr lang="en-US" sz="1300"/>
              <a:t>February 17, 2027</a:t>
            </a:r>
            <a:endParaRPr sz="13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0" name="Google Shape;500;g3f6eca87e4f_0_8"/>
          <p:cNvSpPr txBox="1">
            <a:spLocks noGrp="1"/>
          </p:cNvSpPr>
          <p:nvPr>
            <p:ph type="title"/>
          </p:nvPr>
        </p:nvSpPr>
        <p:spPr>
          <a:xfrm>
            <a:off x="311700" y="105100"/>
            <a:ext cx="86148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a:t>ACCESS Heads Up</a:t>
            </a:r>
            <a:endParaRPr/>
          </a:p>
        </p:txBody>
      </p:sp>
      <p:sp>
        <p:nvSpPr>
          <p:cNvPr id="501" name="Google Shape;501;g3f6eca87e4f_0_8"/>
          <p:cNvSpPr txBox="1">
            <a:spLocks noGrp="1"/>
          </p:cNvSpPr>
          <p:nvPr>
            <p:ph type="body" idx="1"/>
          </p:nvPr>
        </p:nvSpPr>
        <p:spPr>
          <a:xfrm>
            <a:off x="311700" y="1152475"/>
            <a:ext cx="7201800" cy="3397800"/>
          </a:xfrm>
          <a:prstGeom prst="rect">
            <a:avLst/>
          </a:prstGeom>
        </p:spPr>
        <p:txBody>
          <a:bodyPr spcFirstLastPara="1" wrap="square" lIns="91425" tIns="91425" rIns="91425" bIns="91425" anchor="t" anchorCtr="0">
            <a:normAutofit fontScale="92500" lnSpcReduction="10000"/>
          </a:bodyPr>
          <a:lstStyle/>
          <a:p>
            <a:pPr marL="0" lvl="0" indent="0" algn="l" rtl="0">
              <a:spcBef>
                <a:spcPts val="0"/>
              </a:spcBef>
              <a:spcAft>
                <a:spcPts val="0"/>
              </a:spcAft>
              <a:buNone/>
            </a:pPr>
            <a:r>
              <a:rPr lang="en-US" sz="2400"/>
              <a:t>ACCESS Time Expectations  </a:t>
            </a:r>
            <a:endParaRPr sz="2400"/>
          </a:p>
          <a:p>
            <a:pPr marL="0" lvl="0" indent="0" algn="l" rtl="0">
              <a:spcBef>
                <a:spcPts val="0"/>
              </a:spcBef>
              <a:spcAft>
                <a:spcPts val="0"/>
              </a:spcAft>
              <a:buNone/>
            </a:pPr>
            <a:endParaRPr sz="1398"/>
          </a:p>
          <a:p>
            <a:pPr marL="457200" lvl="0" indent="-336550" algn="l" rtl="0">
              <a:lnSpc>
                <a:spcPct val="115000"/>
              </a:lnSpc>
              <a:spcBef>
                <a:spcPts val="0"/>
              </a:spcBef>
              <a:spcAft>
                <a:spcPts val="0"/>
              </a:spcAft>
              <a:buSzPct val="100000"/>
              <a:buChar char="★"/>
            </a:pPr>
            <a:r>
              <a:rPr lang="en-US" sz="2000"/>
              <a:t>Grades 1–3 </a:t>
            </a:r>
            <a:endParaRPr sz="2000"/>
          </a:p>
          <a:p>
            <a:pPr marL="914400" lvl="1" indent="-336550" algn="l" rtl="0">
              <a:lnSpc>
                <a:spcPct val="115000"/>
              </a:lnSpc>
              <a:spcBef>
                <a:spcPts val="0"/>
              </a:spcBef>
              <a:spcAft>
                <a:spcPts val="0"/>
              </a:spcAft>
              <a:buSzPct val="100000"/>
              <a:buChar char="○"/>
            </a:pPr>
            <a:r>
              <a:rPr lang="en-US" sz="2000"/>
              <a:t>55 minutes (per domain)</a:t>
            </a:r>
            <a:endParaRPr sz="2000"/>
          </a:p>
          <a:p>
            <a:pPr marL="914400" lvl="0" indent="0" algn="l" rtl="0">
              <a:lnSpc>
                <a:spcPct val="115000"/>
              </a:lnSpc>
              <a:spcBef>
                <a:spcPts val="0"/>
              </a:spcBef>
              <a:spcAft>
                <a:spcPts val="0"/>
              </a:spcAft>
              <a:buNone/>
            </a:pPr>
            <a:endParaRPr sz="2000"/>
          </a:p>
          <a:p>
            <a:pPr marL="457200" lvl="0" indent="-336550" algn="l" rtl="0">
              <a:lnSpc>
                <a:spcPct val="115000"/>
              </a:lnSpc>
              <a:spcBef>
                <a:spcPts val="0"/>
              </a:spcBef>
              <a:spcAft>
                <a:spcPts val="0"/>
              </a:spcAft>
              <a:buSzPct val="100000"/>
              <a:buChar char="★"/>
            </a:pPr>
            <a:r>
              <a:rPr lang="en-US" sz="2000"/>
              <a:t>Grades 4–12 </a:t>
            </a:r>
            <a:endParaRPr sz="2000"/>
          </a:p>
          <a:p>
            <a:pPr marL="914400" lvl="1" indent="-336550" algn="l" rtl="0">
              <a:lnSpc>
                <a:spcPct val="115000"/>
              </a:lnSpc>
              <a:spcBef>
                <a:spcPts val="0"/>
              </a:spcBef>
              <a:spcAft>
                <a:spcPts val="0"/>
              </a:spcAft>
              <a:buSzPct val="100000"/>
              <a:buChar char="○"/>
            </a:pPr>
            <a:r>
              <a:rPr lang="en-US" sz="2000"/>
              <a:t>55 minutes (Listening and Speaking) </a:t>
            </a:r>
            <a:endParaRPr sz="2000"/>
          </a:p>
          <a:p>
            <a:pPr marL="914400" lvl="1" indent="-336550" algn="l" rtl="0">
              <a:lnSpc>
                <a:spcPct val="115000"/>
              </a:lnSpc>
              <a:spcBef>
                <a:spcPts val="0"/>
              </a:spcBef>
              <a:spcAft>
                <a:spcPts val="0"/>
              </a:spcAft>
              <a:buSzPct val="100000"/>
              <a:buChar char="○"/>
            </a:pPr>
            <a:r>
              <a:rPr lang="en-US" sz="2000"/>
              <a:t>75 minutes (Reading and Writing)</a:t>
            </a:r>
            <a:endParaRPr sz="2000"/>
          </a:p>
          <a:p>
            <a:pPr marL="25400" lvl="0" indent="0" algn="l" rtl="0">
              <a:lnSpc>
                <a:spcPct val="115000"/>
              </a:lnSpc>
              <a:spcBef>
                <a:spcPts val="0"/>
              </a:spcBef>
              <a:spcAft>
                <a:spcPts val="0"/>
              </a:spcAft>
              <a:buNone/>
            </a:pPr>
            <a:endParaRPr sz="1800"/>
          </a:p>
          <a:p>
            <a:pPr marL="25400" lvl="0" indent="0" algn="l" rtl="0">
              <a:lnSpc>
                <a:spcPct val="115000"/>
              </a:lnSpc>
              <a:spcBef>
                <a:spcPts val="0"/>
              </a:spcBef>
              <a:spcAft>
                <a:spcPts val="0"/>
              </a:spcAft>
              <a:buNone/>
            </a:pPr>
            <a:endParaRPr sz="1800"/>
          </a:p>
          <a:p>
            <a:pPr marL="25400" lvl="0" indent="0" algn="l" rtl="0">
              <a:lnSpc>
                <a:spcPct val="115000"/>
              </a:lnSpc>
              <a:spcBef>
                <a:spcPts val="0"/>
              </a:spcBef>
              <a:spcAft>
                <a:spcPts val="0"/>
              </a:spcAft>
              <a:buNone/>
            </a:pPr>
            <a:r>
              <a:rPr lang="en-US" sz="1800"/>
              <a:t>Details and specifics provided during October ACCESS training</a:t>
            </a:r>
            <a:endParaRPr sz="1800"/>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sp>
        <p:nvSpPr>
          <p:cNvPr id="506" name="Google Shape;506;p26"/>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2800"/>
              <a:buFont typeface="Calibri"/>
              <a:buNone/>
            </a:pPr>
            <a:r>
              <a:rPr lang="en-US" sz="2800">
                <a:latin typeface="Calibri"/>
                <a:ea typeface="Calibri"/>
                <a:cs typeface="Calibri"/>
                <a:sym typeface="Calibri"/>
              </a:rPr>
              <a:t>Identification of Students for ELD Programs</a:t>
            </a:r>
            <a:endParaRPr sz="2800">
              <a:latin typeface="Calibri"/>
              <a:ea typeface="Calibri"/>
              <a:cs typeface="Calibri"/>
              <a:sym typeface="Calibri"/>
            </a:endParaRPr>
          </a:p>
          <a:p>
            <a:pPr marL="0" lvl="0" indent="0" algn="l" rtl="0">
              <a:lnSpc>
                <a:spcPct val="90000"/>
              </a:lnSpc>
              <a:spcBef>
                <a:spcPts val="0"/>
              </a:spcBef>
              <a:spcAft>
                <a:spcPts val="0"/>
              </a:spcAft>
              <a:buClr>
                <a:schemeClr val="lt1"/>
              </a:buClr>
              <a:buSzPts val="2800"/>
              <a:buFont typeface="Calibri"/>
              <a:buNone/>
            </a:pPr>
            <a:r>
              <a:rPr lang="en-US" sz="2800"/>
              <a:t>Redesignation of Students from ELD Programs</a:t>
            </a:r>
            <a:endParaRPr sz="2800"/>
          </a:p>
        </p:txBody>
      </p:sp>
      <p:sp>
        <p:nvSpPr>
          <p:cNvPr id="507" name="Google Shape;507;p26"/>
          <p:cNvSpPr txBox="1">
            <a:spLocks noGrp="1"/>
          </p:cNvSpPr>
          <p:nvPr>
            <p:ph type="body" idx="1"/>
          </p:nvPr>
        </p:nvSpPr>
        <p:spPr>
          <a:xfrm>
            <a:off x="311700" y="1152475"/>
            <a:ext cx="8135100" cy="3034800"/>
          </a:xfrm>
          <a:prstGeom prst="rect">
            <a:avLst/>
          </a:prstGeom>
          <a:noFill/>
          <a:ln>
            <a:noFill/>
          </a:ln>
        </p:spPr>
        <p:txBody>
          <a:bodyPr spcFirstLastPara="1" wrap="square" lIns="0" tIns="0" rIns="0" bIns="45700" anchor="t" anchorCtr="0">
            <a:normAutofit/>
          </a:bodyPr>
          <a:lstStyle/>
          <a:p>
            <a:pPr marL="342900" lvl="0" indent="-292100" algn="l" rtl="0">
              <a:lnSpc>
                <a:spcPct val="90000"/>
              </a:lnSpc>
              <a:spcBef>
                <a:spcPts val="0"/>
              </a:spcBef>
              <a:spcAft>
                <a:spcPts val="0"/>
              </a:spcAft>
              <a:buClr>
                <a:schemeClr val="dk1"/>
              </a:buClr>
              <a:buSzPts val="2000"/>
              <a:buChar char="●"/>
            </a:pPr>
            <a:r>
              <a:rPr lang="en-US" sz="2000" u="sng" dirty="0">
                <a:solidFill>
                  <a:schemeClr val="hlink"/>
                </a:solidFill>
                <a:hlinkClick r:id="rId3"/>
              </a:rPr>
              <a:t>Standardized Identification Procedures</a:t>
            </a:r>
            <a:r>
              <a:rPr lang="en-US" sz="2000" dirty="0"/>
              <a:t> questions need to be addressed to the Office of Culturally and Linguistically Diverse Education (CLDE)</a:t>
            </a:r>
            <a:endParaRPr sz="2000" dirty="0"/>
          </a:p>
          <a:p>
            <a:pPr marL="914400" lvl="1" indent="-355600" algn="l" rtl="0">
              <a:lnSpc>
                <a:spcPct val="90000"/>
              </a:lnSpc>
              <a:spcBef>
                <a:spcPts val="0"/>
              </a:spcBef>
              <a:spcAft>
                <a:spcPts val="0"/>
              </a:spcAft>
              <a:buClr>
                <a:schemeClr val="dk1"/>
              </a:buClr>
              <a:buSzPts val="2000"/>
              <a:buChar char="○"/>
            </a:pPr>
            <a:r>
              <a:rPr lang="en-US" sz="2000" dirty="0"/>
              <a:t>Contact </a:t>
            </a:r>
            <a:r>
              <a:rPr lang="en-US" sz="2000" b="1" dirty="0"/>
              <a:t>Doris​ Brock‑Nguyen</a:t>
            </a:r>
            <a:r>
              <a:rPr lang="en-US" sz="2000" dirty="0"/>
              <a:t> </a:t>
            </a:r>
            <a:r>
              <a:rPr lang="en-US" sz="2000" u="sng" dirty="0">
                <a:solidFill>
                  <a:srgbClr val="0563C1"/>
                </a:solidFill>
                <a:hlinkClick r:id="rId4">
                  <a:extLst>
                    <a:ext uri="{A12FA001-AC4F-418D-AE19-62706E023703}">
                      <ahyp:hlinkClr xmlns:ahyp="http://schemas.microsoft.com/office/drawing/2018/hyperlinkcolor" val="tx"/>
                    </a:ext>
                  </a:extLst>
                </a:hlinkClick>
              </a:rPr>
              <a:t>brock-nguyen_d@cde.state.co.us</a:t>
            </a:r>
            <a:endParaRPr sz="2000" dirty="0">
              <a:solidFill>
                <a:srgbClr val="FF0000"/>
              </a:solidFill>
            </a:endParaRPr>
          </a:p>
          <a:p>
            <a:pPr marL="0" lvl="0" indent="0" algn="l" rtl="0">
              <a:lnSpc>
                <a:spcPct val="90000"/>
              </a:lnSpc>
              <a:spcBef>
                <a:spcPts val="0"/>
              </a:spcBef>
              <a:spcAft>
                <a:spcPts val="0"/>
              </a:spcAft>
              <a:buNone/>
            </a:pPr>
            <a:endParaRPr sz="2000" dirty="0">
              <a:solidFill>
                <a:srgbClr val="FF0000"/>
              </a:solidFill>
            </a:endParaRPr>
          </a:p>
          <a:p>
            <a:pPr marL="0" lvl="0" indent="0" algn="l" rtl="0">
              <a:lnSpc>
                <a:spcPct val="90000"/>
              </a:lnSpc>
              <a:spcBef>
                <a:spcPts val="0"/>
              </a:spcBef>
              <a:spcAft>
                <a:spcPts val="0"/>
              </a:spcAft>
              <a:buNone/>
            </a:pPr>
            <a:endParaRPr sz="2000" dirty="0">
              <a:solidFill>
                <a:srgbClr val="FF0000"/>
              </a:solidFill>
            </a:endParaRPr>
          </a:p>
          <a:p>
            <a:pPr marL="342900" lvl="0" indent="-292100" algn="l" rtl="0">
              <a:lnSpc>
                <a:spcPct val="90000"/>
              </a:lnSpc>
              <a:spcBef>
                <a:spcPts val="0"/>
              </a:spcBef>
              <a:spcAft>
                <a:spcPts val="0"/>
              </a:spcAft>
              <a:buClr>
                <a:schemeClr val="dk1"/>
              </a:buClr>
              <a:buSzPts val="2000"/>
              <a:buChar char="●"/>
            </a:pPr>
            <a:r>
              <a:rPr lang="en-US" sz="2000" u="sng" dirty="0">
                <a:solidFill>
                  <a:schemeClr val="accent5"/>
                </a:solidFill>
                <a:hlinkClick r:id="rId5">
                  <a:extLst>
                    <a:ext uri="{A12FA001-AC4F-418D-AE19-62706E023703}">
                      <ahyp:hlinkClr xmlns:ahyp="http://schemas.microsoft.com/office/drawing/2018/hyperlinkcolor" val="tx"/>
                    </a:ext>
                  </a:extLst>
                </a:hlinkClick>
              </a:rPr>
              <a:t>Standardized Redesignation Procedures</a:t>
            </a:r>
            <a:r>
              <a:rPr lang="en-US" sz="2000" dirty="0"/>
              <a:t> questions need to be addressed to the Office of Culturally and Linguistically Diverse Education (CLDE)</a:t>
            </a:r>
            <a:endParaRPr sz="2000" dirty="0"/>
          </a:p>
          <a:p>
            <a:pPr marL="914400" lvl="1" indent="-355600" algn="l" rtl="0">
              <a:lnSpc>
                <a:spcPct val="90000"/>
              </a:lnSpc>
              <a:spcBef>
                <a:spcPts val="0"/>
              </a:spcBef>
              <a:spcAft>
                <a:spcPts val="0"/>
              </a:spcAft>
              <a:buSzPts val="2000"/>
              <a:buChar char="○"/>
            </a:pPr>
            <a:r>
              <a:rPr lang="en-US" sz="2000" dirty="0"/>
              <a:t>Contact </a:t>
            </a:r>
            <a:r>
              <a:rPr lang="en-US" sz="2000" b="1" dirty="0"/>
              <a:t>Lindsay Swanton </a:t>
            </a:r>
            <a:r>
              <a:rPr lang="en-US" sz="2000" u="sng" dirty="0">
                <a:solidFill>
                  <a:srgbClr val="0563C1"/>
                </a:solidFill>
                <a:hlinkClick r:id="rId6">
                  <a:extLst>
                    <a:ext uri="{A12FA001-AC4F-418D-AE19-62706E023703}">
                      <ahyp:hlinkClr xmlns:ahyp="http://schemas.microsoft.com/office/drawing/2018/hyperlinkcolor" val="tx"/>
                    </a:ext>
                  </a:extLst>
                </a:hlinkClick>
              </a:rPr>
              <a:t>swanton_l@cde.state.co.us</a:t>
            </a:r>
            <a:r>
              <a:rPr lang="en-US" sz="2000" u="sng" dirty="0">
                <a:solidFill>
                  <a:srgbClr val="0563C1"/>
                </a:solidFill>
              </a:rPr>
              <a:t> </a:t>
            </a:r>
            <a:endParaRPr sz="20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E26510"/>
        </a:solidFill>
        <a:effectLst/>
      </p:bgPr>
    </p:bg>
    <p:spTree>
      <p:nvGrpSpPr>
        <p:cNvPr id="1" name="Shape 511"/>
        <p:cNvGrpSpPr/>
        <p:nvPr/>
      </p:nvGrpSpPr>
      <p:grpSpPr>
        <a:xfrm>
          <a:off x="0" y="0"/>
          <a:ext cx="0" cy="0"/>
          <a:chOff x="0" y="0"/>
          <a:chExt cx="0" cy="0"/>
        </a:xfrm>
      </p:grpSpPr>
      <p:sp>
        <p:nvSpPr>
          <p:cNvPr id="512" name="Google Shape;512;p25"/>
          <p:cNvSpPr txBox="1">
            <a:spLocks noGrp="1"/>
          </p:cNvSpPr>
          <p:nvPr>
            <p:ph type="ctrTitle"/>
          </p:nvPr>
        </p:nvSpPr>
        <p:spPr>
          <a:xfrm>
            <a:off x="311700" y="539725"/>
            <a:ext cx="3497400" cy="1282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200"/>
              <a:buFont typeface="Calibri"/>
              <a:buNone/>
            </a:pPr>
            <a:r>
              <a:rPr lang="en-US" sz="3200">
                <a:latin typeface="Calibri"/>
                <a:ea typeface="Calibri"/>
                <a:cs typeface="Calibri"/>
                <a:sym typeface="Calibri"/>
              </a:rPr>
              <a:t>ACCESS Training and Office Hours</a:t>
            </a:r>
            <a:endParaRPr/>
          </a:p>
        </p:txBody>
      </p:sp>
      <p:sp>
        <p:nvSpPr>
          <p:cNvPr id="513" name="Google Shape;513;p25"/>
          <p:cNvSpPr txBox="1">
            <a:spLocks noGrp="1"/>
          </p:cNvSpPr>
          <p:nvPr>
            <p:ph type="subTitle" idx="1"/>
          </p:nvPr>
        </p:nvSpPr>
        <p:spPr>
          <a:xfrm>
            <a:off x="311700" y="1878550"/>
            <a:ext cx="2970000" cy="7383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200"/>
              <a:buNone/>
            </a:pPr>
            <a:r>
              <a:rPr lang="en-US" sz="2000">
                <a:latin typeface="Calibri"/>
                <a:ea typeface="Calibri"/>
                <a:cs typeface="Calibri"/>
                <a:sym typeface="Calibri"/>
              </a:rPr>
              <a:t>Training registration information will be emailed to DACs</a:t>
            </a:r>
            <a:endParaRPr sz="1400"/>
          </a:p>
        </p:txBody>
      </p:sp>
      <p:sp>
        <p:nvSpPr>
          <p:cNvPr id="514" name="Google Shape;514;p25">
            <a:extLst>
              <a:ext uri="{C183D7F6-B498-43B3-948B-1728B52AA6E4}">
                <adec:decorative xmlns:adec="http://schemas.microsoft.com/office/drawing/2017/decorative" val="1"/>
              </a:ext>
            </a:extLst>
          </p:cNvPr>
          <p:cNvSpPr/>
          <p:nvPr/>
        </p:nvSpPr>
        <p:spPr>
          <a:xfrm>
            <a:off x="4376973" y="319218"/>
            <a:ext cx="4587600" cy="4656600"/>
          </a:xfrm>
          <a:prstGeom prst="rect">
            <a:avLst/>
          </a:prstGeom>
          <a:solidFill>
            <a:schemeClr val="lt1"/>
          </a:solidFill>
          <a:ln>
            <a:noFill/>
          </a:ln>
          <a:effectLst>
            <a:outerShdw blurRad="139700" dist="127000" dir="5400000" algn="t" rotWithShape="0">
              <a:srgbClr val="000000">
                <a:alpha val="1490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graphicFrame>
        <p:nvGraphicFramePr>
          <p:cNvPr id="515" name="Google Shape;515;p25"/>
          <p:cNvGraphicFramePr/>
          <p:nvPr>
            <p:extLst>
              <p:ext uri="{D42A27DB-BD31-4B8C-83A1-F6EECF244321}">
                <p14:modId xmlns:p14="http://schemas.microsoft.com/office/powerpoint/2010/main" val="1852403153"/>
              </p:ext>
            </p:extLst>
          </p:nvPr>
        </p:nvGraphicFramePr>
        <p:xfrm>
          <a:off x="4472230" y="392378"/>
          <a:ext cx="4397100" cy="4395622"/>
        </p:xfrm>
        <a:graphic>
          <a:graphicData uri="http://schemas.openxmlformats.org/drawingml/2006/table">
            <a:tbl>
              <a:tblPr firstRow="1" bandRow="1">
                <a:noFill/>
                <a:tableStyleId>{4CF72A62-0F7B-4D44-B33B-B75EE1B8D877}</a:tableStyleId>
              </a:tblPr>
              <a:tblGrid>
                <a:gridCol w="1574975">
                  <a:extLst>
                    <a:ext uri="{9D8B030D-6E8A-4147-A177-3AD203B41FA5}">
                      <a16:colId xmlns:a16="http://schemas.microsoft.com/office/drawing/2014/main" val="20000"/>
                    </a:ext>
                  </a:extLst>
                </a:gridCol>
                <a:gridCol w="2822125">
                  <a:extLst>
                    <a:ext uri="{9D8B030D-6E8A-4147-A177-3AD203B41FA5}">
                      <a16:colId xmlns:a16="http://schemas.microsoft.com/office/drawing/2014/main" val="20001"/>
                    </a:ext>
                  </a:extLst>
                </a:gridCol>
              </a:tblGrid>
              <a:tr h="590100">
                <a:tc>
                  <a:txBody>
                    <a:bodyPr/>
                    <a:lstStyle/>
                    <a:p>
                      <a:pPr marL="0" marR="0" lvl="0" indent="0" algn="ctr" rtl="0">
                        <a:lnSpc>
                          <a:spcPct val="100000"/>
                        </a:lnSpc>
                        <a:spcBef>
                          <a:spcPts val="0"/>
                        </a:spcBef>
                        <a:spcAft>
                          <a:spcPts val="0"/>
                        </a:spcAft>
                        <a:buClr>
                          <a:srgbClr val="000000"/>
                        </a:buClr>
                        <a:buSzPts val="1400"/>
                        <a:buFont typeface="Arial"/>
                        <a:buNone/>
                      </a:pPr>
                      <a:r>
                        <a:rPr lang="en-US" sz="1800" u="none" strike="noStrike" cap="none"/>
                        <a:t>Training Resource</a:t>
                      </a:r>
                      <a:endParaRPr sz="1800" u="none" strike="noStrike" cap="none">
                        <a:latin typeface="Calibri"/>
                        <a:ea typeface="Calibri"/>
                        <a:cs typeface="Calibri"/>
                        <a:sym typeface="Calibri"/>
                      </a:endParaRPr>
                    </a:p>
                  </a:txBody>
                  <a:tcPr marL="56450" marR="56450" marT="0" marB="0" anchor="ctr">
                    <a:solidFill>
                      <a:srgbClr val="E26510"/>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800" u="none" strike="noStrike" cap="none"/>
                        <a:t>Date and Location</a:t>
                      </a:r>
                      <a:endParaRPr sz="1800" u="none" strike="noStrike" cap="none">
                        <a:latin typeface="Calibri"/>
                        <a:ea typeface="Calibri"/>
                        <a:cs typeface="Calibri"/>
                        <a:sym typeface="Calibri"/>
                      </a:endParaRPr>
                    </a:p>
                  </a:txBody>
                  <a:tcPr marL="56450" marR="56450" marT="0" marB="0" anchor="ctr">
                    <a:solidFill>
                      <a:srgbClr val="E26510"/>
                    </a:solidFill>
                  </a:tcPr>
                </a:tc>
                <a:extLst>
                  <a:ext uri="{0D108BD9-81ED-4DB2-BD59-A6C34878D82A}">
                    <a16:rowId xmlns:a16="http://schemas.microsoft.com/office/drawing/2014/main" val="10000"/>
                  </a:ext>
                </a:extLst>
              </a:tr>
              <a:tr h="2290985">
                <a:tc>
                  <a:txBody>
                    <a:bodyPr/>
                    <a:lstStyle/>
                    <a:p>
                      <a:pPr marL="0" marR="0" lvl="0" indent="0" algn="ctr" rtl="0">
                        <a:lnSpc>
                          <a:spcPct val="100000"/>
                        </a:lnSpc>
                        <a:spcBef>
                          <a:spcPts val="0"/>
                        </a:spcBef>
                        <a:spcAft>
                          <a:spcPts val="0"/>
                        </a:spcAft>
                        <a:buClr>
                          <a:srgbClr val="000000"/>
                        </a:buClr>
                        <a:buSzPts val="1400"/>
                        <a:buFont typeface="Arial"/>
                        <a:buNone/>
                      </a:pPr>
                      <a:r>
                        <a:rPr lang="en-US" sz="1800" u="none" strike="noStrike" cap="none">
                          <a:solidFill>
                            <a:srgbClr val="000000"/>
                          </a:solidFill>
                        </a:rPr>
                        <a:t>Online Office Hours</a:t>
                      </a:r>
                      <a:endParaRPr sz="1800" u="none" strike="noStrike" cap="none">
                        <a:solidFill>
                          <a:srgbClr val="000000"/>
                        </a:solidFill>
                      </a:endParaRPr>
                    </a:p>
                    <a:p>
                      <a:pPr marL="0" marR="0" lvl="0" indent="0" algn="ctr" rtl="0">
                        <a:lnSpc>
                          <a:spcPct val="100000"/>
                        </a:lnSpc>
                        <a:spcBef>
                          <a:spcPts val="0"/>
                        </a:spcBef>
                        <a:spcAft>
                          <a:spcPts val="0"/>
                        </a:spcAft>
                        <a:buClr>
                          <a:srgbClr val="000000"/>
                        </a:buClr>
                        <a:buSzPts val="1400"/>
                        <a:buFont typeface="Arial"/>
                        <a:buNone/>
                      </a:pPr>
                      <a:r>
                        <a:rPr lang="en-US" sz="1800" b="0" u="none" strike="noStrike" cap="none">
                          <a:solidFill>
                            <a:srgbClr val="000000"/>
                          </a:solidFill>
                          <a:latin typeface="Calibri"/>
                          <a:ea typeface="Calibri"/>
                          <a:cs typeface="Calibri"/>
                          <a:sym typeface="Calibri"/>
                        </a:rPr>
                        <a:t>Wednesday</a:t>
                      </a:r>
                      <a:endParaRPr sz="1800" u="none" strike="noStrike" cap="none">
                        <a:solidFill>
                          <a:srgbClr val="000000"/>
                        </a:solidFill>
                      </a:endParaRPr>
                    </a:p>
                    <a:p>
                      <a:pPr marL="0" marR="0" lvl="0" indent="0" algn="ctr" rtl="0">
                        <a:lnSpc>
                          <a:spcPct val="100000"/>
                        </a:lnSpc>
                        <a:spcBef>
                          <a:spcPts val="0"/>
                        </a:spcBef>
                        <a:spcAft>
                          <a:spcPts val="0"/>
                        </a:spcAft>
                        <a:buClr>
                          <a:srgbClr val="000000"/>
                        </a:buClr>
                        <a:buSzPts val="1400"/>
                        <a:buFont typeface="Arial"/>
                        <a:buNone/>
                      </a:pPr>
                      <a:r>
                        <a:rPr lang="en-US" sz="1800" b="0" u="none" strike="noStrike" cap="none">
                          <a:solidFill>
                            <a:srgbClr val="000000"/>
                          </a:solidFill>
                          <a:latin typeface="Calibri"/>
                          <a:ea typeface="Calibri"/>
                          <a:cs typeface="Calibri"/>
                          <a:sym typeface="Calibri"/>
                        </a:rPr>
                        <a:t>3</a:t>
                      </a:r>
                      <a:r>
                        <a:rPr lang="en-US" sz="1800">
                          <a:solidFill>
                            <a:srgbClr val="000000"/>
                          </a:solidFill>
                        </a:rPr>
                        <a:t>–</a:t>
                      </a:r>
                      <a:r>
                        <a:rPr lang="en-US" sz="1800" b="0" u="none" strike="noStrike" cap="none">
                          <a:solidFill>
                            <a:srgbClr val="000000"/>
                          </a:solidFill>
                          <a:latin typeface="Calibri"/>
                          <a:ea typeface="Calibri"/>
                          <a:cs typeface="Calibri"/>
                          <a:sym typeface="Calibri"/>
                        </a:rPr>
                        <a:t>3:30 p.m.</a:t>
                      </a:r>
                      <a:endParaRPr sz="1800" b="0" u="none" strike="noStrike" cap="none">
                        <a:solidFill>
                          <a:srgbClr val="000000"/>
                        </a:solidFill>
                        <a:latin typeface="Calibri"/>
                        <a:ea typeface="Calibri"/>
                        <a:cs typeface="Calibri"/>
                        <a:sym typeface="Calibri"/>
                      </a:endParaRPr>
                    </a:p>
                  </a:txBody>
                  <a:tcPr marL="68575" marR="68575" marT="0" marB="0" anchor="ctr"/>
                </a:tc>
                <a:tc>
                  <a:txBody>
                    <a:bodyPr/>
                    <a:lstStyle/>
                    <a:p>
                      <a:pPr marL="0" marR="0" lvl="0" indent="0" algn="l" rtl="0">
                        <a:lnSpc>
                          <a:spcPct val="90000"/>
                        </a:lnSpc>
                        <a:spcBef>
                          <a:spcPts val="0"/>
                        </a:spcBef>
                        <a:spcAft>
                          <a:spcPts val="0"/>
                        </a:spcAft>
                        <a:buClr>
                          <a:srgbClr val="000000"/>
                        </a:buClr>
                        <a:buSzPts val="1400"/>
                        <a:buFont typeface="Arial"/>
                        <a:buNone/>
                      </a:pPr>
                      <a:r>
                        <a:rPr lang="en-US" sz="1400" b="1" dirty="0">
                          <a:solidFill>
                            <a:srgbClr val="000000"/>
                          </a:solidFill>
                        </a:rPr>
                        <a:t>Fall 2026</a:t>
                      </a:r>
                      <a:endParaRPr sz="1400" b="1" u="none" strike="noStrike" cap="none" dirty="0">
                        <a:solidFill>
                          <a:srgbClr val="000000"/>
                        </a:solidFill>
                      </a:endParaRPr>
                    </a:p>
                    <a:p>
                      <a:pPr marL="342900" marR="0" lvl="0" indent="-279400" algn="l" rtl="0">
                        <a:lnSpc>
                          <a:spcPct val="90000"/>
                        </a:lnSpc>
                        <a:spcBef>
                          <a:spcPts val="500"/>
                        </a:spcBef>
                        <a:spcAft>
                          <a:spcPts val="0"/>
                        </a:spcAft>
                        <a:buClr>
                          <a:srgbClr val="000000"/>
                        </a:buClr>
                        <a:buSzPts val="1800"/>
                        <a:buFont typeface="Arial"/>
                        <a:buChar char="•"/>
                      </a:pPr>
                      <a:r>
                        <a:rPr lang="en-US" sz="1400" u="none" strike="noStrike" cap="none" dirty="0">
                          <a:solidFill>
                            <a:srgbClr val="000000"/>
                          </a:solidFill>
                        </a:rPr>
                        <a:t>October </a:t>
                      </a:r>
                      <a:r>
                        <a:rPr lang="en-US" sz="1400" dirty="0">
                          <a:solidFill>
                            <a:srgbClr val="000000"/>
                          </a:solidFill>
                        </a:rPr>
                        <a:t>28</a:t>
                      </a:r>
                      <a:endParaRPr sz="1400" baseline="30000" dirty="0">
                        <a:solidFill>
                          <a:srgbClr val="000000"/>
                        </a:solidFill>
                      </a:endParaRPr>
                    </a:p>
                    <a:p>
                      <a:pPr marL="342900" marR="0" lvl="0" indent="-279400" algn="l" rtl="0">
                        <a:lnSpc>
                          <a:spcPct val="90000"/>
                        </a:lnSpc>
                        <a:spcBef>
                          <a:spcPts val="500"/>
                        </a:spcBef>
                        <a:spcAft>
                          <a:spcPts val="0"/>
                        </a:spcAft>
                        <a:buClr>
                          <a:srgbClr val="000000"/>
                        </a:buClr>
                        <a:buSzPts val="1800"/>
                        <a:buFont typeface="Arial"/>
                        <a:buChar char="•"/>
                      </a:pPr>
                      <a:r>
                        <a:rPr lang="en-US" sz="1400" dirty="0">
                          <a:solidFill>
                            <a:srgbClr val="000000"/>
                          </a:solidFill>
                        </a:rPr>
                        <a:t>D</a:t>
                      </a:r>
                      <a:r>
                        <a:rPr lang="en-US" sz="1400" u="none" strike="noStrike" cap="none" dirty="0">
                          <a:solidFill>
                            <a:srgbClr val="000000"/>
                          </a:solidFill>
                        </a:rPr>
                        <a:t>ecember </a:t>
                      </a:r>
                      <a:r>
                        <a:rPr lang="en-US" sz="1400" dirty="0">
                          <a:solidFill>
                            <a:srgbClr val="000000"/>
                          </a:solidFill>
                        </a:rPr>
                        <a:t>2</a:t>
                      </a:r>
                      <a:endParaRPr sz="1400" dirty="0">
                        <a:solidFill>
                          <a:srgbClr val="000000"/>
                        </a:solidFill>
                      </a:endParaRPr>
                    </a:p>
                    <a:p>
                      <a:pPr marL="0" marR="0" lvl="0" indent="0" algn="l" rtl="0">
                        <a:lnSpc>
                          <a:spcPct val="90000"/>
                        </a:lnSpc>
                        <a:spcBef>
                          <a:spcPts val="500"/>
                        </a:spcBef>
                        <a:spcAft>
                          <a:spcPts val="0"/>
                        </a:spcAft>
                        <a:buClr>
                          <a:srgbClr val="000000"/>
                        </a:buClr>
                        <a:buSzPts val="1400"/>
                        <a:buFont typeface="Arial"/>
                        <a:buNone/>
                      </a:pPr>
                      <a:r>
                        <a:rPr lang="en-US" sz="1400" b="1" u="none" strike="noStrike" cap="none" dirty="0">
                          <a:solidFill>
                            <a:srgbClr val="000000"/>
                          </a:solidFill>
                        </a:rPr>
                        <a:t>Winter 2027</a:t>
                      </a:r>
                      <a:endParaRPr sz="1400" b="1" u="none" strike="noStrike" cap="none" dirty="0">
                        <a:solidFill>
                          <a:srgbClr val="000000"/>
                        </a:solidFill>
                      </a:endParaRPr>
                    </a:p>
                    <a:p>
                      <a:pPr marL="304800" marR="0" lvl="0" indent="-241300" algn="l" rtl="0">
                        <a:lnSpc>
                          <a:spcPct val="100000"/>
                        </a:lnSpc>
                        <a:spcBef>
                          <a:spcPts val="0"/>
                        </a:spcBef>
                        <a:spcAft>
                          <a:spcPts val="0"/>
                        </a:spcAft>
                        <a:buClr>
                          <a:srgbClr val="000000"/>
                        </a:buClr>
                        <a:buSzPts val="1800"/>
                        <a:buFont typeface="Arial"/>
                        <a:buChar char="•"/>
                      </a:pPr>
                      <a:r>
                        <a:rPr lang="en-US" sz="1400" dirty="0">
                          <a:solidFill>
                            <a:srgbClr val="000000"/>
                          </a:solidFill>
                        </a:rPr>
                        <a:t>Weekly</a:t>
                      </a:r>
                      <a:endParaRPr sz="1400" dirty="0">
                        <a:solidFill>
                          <a:srgbClr val="000000"/>
                        </a:solidFill>
                      </a:endParaRPr>
                    </a:p>
                    <a:p>
                      <a:pPr marL="304800" marR="0" lvl="0" indent="-241300" algn="l" rtl="0">
                        <a:lnSpc>
                          <a:spcPct val="100000"/>
                        </a:lnSpc>
                        <a:spcBef>
                          <a:spcPts val="0"/>
                        </a:spcBef>
                        <a:spcAft>
                          <a:spcPts val="0"/>
                        </a:spcAft>
                        <a:buClr>
                          <a:srgbClr val="000000"/>
                        </a:buClr>
                        <a:buSzPts val="1800"/>
                        <a:buFont typeface="Arial"/>
                        <a:buChar char="•"/>
                      </a:pPr>
                      <a:r>
                        <a:rPr lang="en-US" sz="1400" u="none" strike="noStrike" cap="none" dirty="0">
                          <a:solidFill>
                            <a:srgbClr val="000000"/>
                          </a:solidFill>
                        </a:rPr>
                        <a:t>January </a:t>
                      </a:r>
                      <a:r>
                        <a:rPr lang="en-US" sz="1400" dirty="0">
                          <a:solidFill>
                            <a:srgbClr val="000000"/>
                          </a:solidFill>
                        </a:rPr>
                        <a:t>6</a:t>
                      </a:r>
                      <a:r>
                        <a:rPr lang="en-US" sz="1400" u="none" strike="noStrike" cap="none" dirty="0">
                          <a:solidFill>
                            <a:srgbClr val="000000"/>
                          </a:solidFill>
                        </a:rPr>
                        <a:t>–February 1</a:t>
                      </a:r>
                      <a:r>
                        <a:rPr lang="en-US" sz="1400" dirty="0">
                          <a:solidFill>
                            <a:srgbClr val="000000"/>
                          </a:solidFill>
                        </a:rPr>
                        <a:t>0</a:t>
                      </a:r>
                      <a:r>
                        <a:rPr lang="en-US" sz="1400" u="none" strike="noStrike" cap="none" baseline="30000" dirty="0">
                          <a:solidFill>
                            <a:srgbClr val="000000"/>
                          </a:solidFill>
                        </a:rPr>
                        <a:t> </a:t>
                      </a:r>
                      <a:r>
                        <a:rPr lang="en-US" sz="1400" u="none" strike="noStrike" cap="none" dirty="0">
                          <a:solidFill>
                            <a:srgbClr val="000000"/>
                          </a:solidFill>
                        </a:rPr>
                        <a:t>  </a:t>
                      </a:r>
                      <a:endParaRPr sz="1400" u="none" strike="noStrike" cap="none" dirty="0">
                        <a:solidFill>
                          <a:srgbClr val="000000"/>
                        </a:solidFill>
                      </a:endParaRPr>
                    </a:p>
                    <a:p>
                      <a:pPr marL="0" marR="0" lvl="0" indent="0" algn="l" rtl="0">
                        <a:lnSpc>
                          <a:spcPct val="100000"/>
                        </a:lnSpc>
                        <a:spcBef>
                          <a:spcPts val="0"/>
                        </a:spcBef>
                        <a:spcAft>
                          <a:spcPts val="0"/>
                        </a:spcAft>
                        <a:buClr>
                          <a:srgbClr val="000000"/>
                        </a:buClr>
                        <a:buSzPts val="1400"/>
                        <a:buFont typeface="Arial"/>
                        <a:buNone/>
                      </a:pPr>
                      <a:endParaRPr lang="en-US" sz="1400" u="none" strike="noStrike" cap="none" dirty="0">
                        <a:solidFill>
                          <a:srgbClr val="000000"/>
                        </a:solidFill>
                      </a:endParaRPr>
                    </a:p>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rgbClr val="000000"/>
                          </a:solidFill>
                        </a:rPr>
                        <a:t>Sent as a calendar invite to </a:t>
                      </a:r>
                      <a:endParaRPr sz="1400" u="none" strike="noStrike" cap="none" dirty="0">
                        <a:solidFill>
                          <a:srgbClr val="000000"/>
                        </a:solidFill>
                      </a:endParaRPr>
                    </a:p>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rgbClr val="000000"/>
                          </a:solidFill>
                        </a:rPr>
                        <a:t>all DACs</a:t>
                      </a:r>
                      <a:endParaRPr sz="1400" u="none" strike="noStrike" cap="none" dirty="0">
                        <a:solidFill>
                          <a:srgbClr val="000000"/>
                        </a:solidFill>
                      </a:endParaRPr>
                    </a:p>
                  </a:txBody>
                  <a:tcPr marL="68575" marR="68575" marT="0" marB="0" anchor="ctr"/>
                </a:tc>
                <a:extLst>
                  <a:ext uri="{0D108BD9-81ED-4DB2-BD59-A6C34878D82A}">
                    <a16:rowId xmlns:a16="http://schemas.microsoft.com/office/drawing/2014/main" val="10001"/>
                  </a:ext>
                </a:extLst>
              </a:tr>
              <a:tr h="1514537">
                <a:tc>
                  <a:txBody>
                    <a:bodyPr/>
                    <a:lstStyle/>
                    <a:p>
                      <a:pPr marL="0" marR="0" lvl="0" indent="0" algn="ctr" rtl="0">
                        <a:lnSpc>
                          <a:spcPct val="100000"/>
                        </a:lnSpc>
                        <a:spcBef>
                          <a:spcPts val="0"/>
                        </a:spcBef>
                        <a:spcAft>
                          <a:spcPts val="0"/>
                        </a:spcAft>
                        <a:buClr>
                          <a:srgbClr val="000000"/>
                        </a:buClr>
                        <a:buSzPts val="1400"/>
                        <a:buFont typeface="Arial"/>
                        <a:buNone/>
                      </a:pPr>
                      <a:r>
                        <a:rPr lang="en-US" sz="1800" u="none" strike="noStrike" cap="none" dirty="0">
                          <a:solidFill>
                            <a:srgbClr val="000000"/>
                          </a:solidFill>
                        </a:rPr>
                        <a:t>DAC Administration Training (virtual)</a:t>
                      </a:r>
                      <a:endParaRPr sz="1800" b="0" u="none" strike="noStrike" cap="none" dirty="0">
                        <a:solidFill>
                          <a:srgbClr val="000000"/>
                        </a:solidFill>
                        <a:latin typeface="Calibri"/>
                        <a:ea typeface="Calibri"/>
                        <a:cs typeface="Calibri"/>
                        <a:sym typeface="Calibri"/>
                      </a:endParaRPr>
                    </a:p>
                  </a:txBody>
                  <a:tcPr marL="68575" marR="68575" marT="0" marB="0"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dirty="0">
                          <a:solidFill>
                            <a:srgbClr val="000000"/>
                          </a:solidFill>
                        </a:rPr>
                        <a:t>Select </a:t>
                      </a:r>
                      <a:r>
                        <a:rPr lang="en-US" sz="1400" b="1" dirty="0">
                          <a:solidFill>
                            <a:srgbClr val="000000"/>
                          </a:solidFill>
                        </a:rPr>
                        <a:t>one </a:t>
                      </a:r>
                      <a:r>
                        <a:rPr lang="en-US" sz="1400" dirty="0">
                          <a:solidFill>
                            <a:srgbClr val="000000"/>
                          </a:solidFill>
                        </a:rPr>
                        <a:t>training session:</a:t>
                      </a:r>
                    </a:p>
                    <a:p>
                      <a:pPr marL="304800" marR="0" lvl="0" indent="-241300" algn="l" rtl="0">
                        <a:lnSpc>
                          <a:spcPct val="100000"/>
                        </a:lnSpc>
                        <a:spcBef>
                          <a:spcPts val="0"/>
                        </a:spcBef>
                        <a:spcAft>
                          <a:spcPts val="0"/>
                        </a:spcAft>
                        <a:buClr>
                          <a:srgbClr val="000000"/>
                        </a:buClr>
                        <a:buSzPts val="1800"/>
                        <a:buFont typeface="Arial"/>
                        <a:buChar char="•"/>
                      </a:pPr>
                      <a:r>
                        <a:rPr lang="en-US" sz="1200" b="1" i="0" u="none" strike="noStrike" cap="none" spc="0" dirty="0">
                          <a:solidFill>
                            <a:srgbClr val="000000"/>
                          </a:solidFill>
                          <a:latin typeface="Calibri"/>
                          <a:ea typeface="Calibri"/>
                          <a:cs typeface="Calibri"/>
                          <a:sym typeface="Arial"/>
                        </a:rPr>
                        <a:t>October 6</a:t>
                      </a:r>
                      <a:r>
                        <a:rPr lang="en-US" sz="1200" b="0" i="0" u="none" strike="noStrike" cap="none" spc="0" dirty="0">
                          <a:solidFill>
                            <a:srgbClr val="000000"/>
                          </a:solidFill>
                          <a:latin typeface="Calibri"/>
                          <a:ea typeface="Calibri"/>
                          <a:cs typeface="Calibri"/>
                          <a:sym typeface="Arial"/>
                        </a:rPr>
                        <a:t> from 12:30 to 3 p.m. or </a:t>
                      </a:r>
                      <a:r>
                        <a:rPr lang="en-US" sz="1200" b="1" i="0" u="none" strike="noStrike" cap="none" spc="0" dirty="0">
                          <a:solidFill>
                            <a:srgbClr val="000000"/>
                          </a:solidFill>
                          <a:latin typeface="Calibri"/>
                          <a:ea typeface="Calibri"/>
                          <a:cs typeface="Calibri"/>
                          <a:sym typeface="Arial"/>
                        </a:rPr>
                        <a:t>October 7</a:t>
                      </a:r>
                      <a:r>
                        <a:rPr lang="en-US" sz="1200" b="0" i="0" u="none" strike="noStrike" cap="none" spc="0" dirty="0">
                          <a:solidFill>
                            <a:srgbClr val="000000"/>
                          </a:solidFill>
                          <a:latin typeface="Calibri"/>
                          <a:ea typeface="Calibri"/>
                          <a:cs typeface="Calibri"/>
                          <a:sym typeface="Arial"/>
                        </a:rPr>
                        <a:t> from 9 to 11:30 a.m.</a:t>
                      </a:r>
                      <a:endParaRPr sz="1200" b="0" i="0" u="none" strike="noStrike" cap="none" spc="0" dirty="0">
                        <a:solidFill>
                          <a:srgbClr val="000000"/>
                        </a:solidFill>
                        <a:latin typeface="Calibri"/>
                        <a:ea typeface="Calibri"/>
                        <a:cs typeface="Calibri"/>
                        <a:sym typeface="Arial"/>
                      </a:endParaRPr>
                    </a:p>
                    <a:p>
                      <a:pPr marL="304800" marR="0" lvl="0" indent="-241300" algn="l" rtl="0">
                        <a:lnSpc>
                          <a:spcPct val="100000"/>
                        </a:lnSpc>
                        <a:spcBef>
                          <a:spcPts val="0"/>
                        </a:spcBef>
                        <a:spcAft>
                          <a:spcPts val="0"/>
                        </a:spcAft>
                        <a:buSzPts val="1800"/>
                        <a:buChar char="•"/>
                      </a:pPr>
                      <a:r>
                        <a:rPr lang="en-US" sz="1200" dirty="0">
                          <a:solidFill>
                            <a:srgbClr val="000000"/>
                          </a:solidFill>
                        </a:rPr>
                        <a:t>A recording will be available</a:t>
                      </a:r>
                      <a:endParaRPr lang="en-US" sz="1200" b="1" u="none" strike="noStrike" cap="none" dirty="0">
                        <a:solidFill>
                          <a:srgbClr val="000000"/>
                        </a:solidFill>
                      </a:endParaRPr>
                    </a:p>
                    <a:p>
                      <a:pPr marL="0" marR="0" lvl="0" indent="0" algn="l" rtl="0">
                        <a:lnSpc>
                          <a:spcPct val="100000"/>
                        </a:lnSpc>
                        <a:spcBef>
                          <a:spcPts val="0"/>
                        </a:spcBef>
                        <a:spcAft>
                          <a:spcPts val="0"/>
                        </a:spcAft>
                        <a:buNone/>
                      </a:pPr>
                      <a:endParaRPr lang="en-US" sz="1400" b="0" u="none" strike="noStrike" cap="none" dirty="0">
                        <a:solidFill>
                          <a:srgbClr val="000000"/>
                        </a:solidFill>
                      </a:endParaRPr>
                    </a:p>
                    <a:p>
                      <a:pPr marL="0" marR="0" lvl="0" indent="0" algn="l" rtl="0">
                        <a:lnSpc>
                          <a:spcPct val="100000"/>
                        </a:lnSpc>
                        <a:spcBef>
                          <a:spcPts val="0"/>
                        </a:spcBef>
                        <a:spcAft>
                          <a:spcPts val="0"/>
                        </a:spcAft>
                        <a:buNone/>
                      </a:pPr>
                      <a:r>
                        <a:rPr lang="en-US" sz="1400" b="0" u="none" strike="noStrike" cap="none" dirty="0">
                          <a:solidFill>
                            <a:srgbClr val="000000"/>
                          </a:solidFill>
                        </a:rPr>
                        <a:t>Q&amp;A:</a:t>
                      </a:r>
                    </a:p>
                    <a:p>
                      <a:pPr marL="304800" marR="0" lvl="0" indent="-241300" algn="l" rtl="0">
                        <a:lnSpc>
                          <a:spcPct val="100000"/>
                        </a:lnSpc>
                        <a:spcBef>
                          <a:spcPts val="0"/>
                        </a:spcBef>
                        <a:spcAft>
                          <a:spcPts val="0"/>
                        </a:spcAft>
                        <a:buClr>
                          <a:srgbClr val="000000"/>
                        </a:buClr>
                        <a:buSzPts val="1800"/>
                        <a:buFont typeface="Arial"/>
                        <a:buChar char="•"/>
                      </a:pPr>
                      <a:r>
                        <a:rPr lang="en-US" sz="1200" b="1" i="0" u="none" strike="noStrike" cap="none" spc="0" dirty="0">
                          <a:solidFill>
                            <a:srgbClr val="000000"/>
                          </a:solidFill>
                          <a:latin typeface="Calibri"/>
                          <a:ea typeface="Calibri"/>
                          <a:cs typeface="Calibri"/>
                          <a:sym typeface="Arial"/>
                        </a:rPr>
                        <a:t>October 15 from </a:t>
                      </a:r>
                      <a:r>
                        <a:rPr lang="en-US" sz="1200" b="0" i="0" u="none" strike="noStrike" cap="none" spc="0" dirty="0">
                          <a:solidFill>
                            <a:srgbClr val="000000"/>
                          </a:solidFill>
                          <a:latin typeface="Calibri"/>
                          <a:ea typeface="Calibri"/>
                          <a:cs typeface="Calibri"/>
                          <a:sym typeface="Arial"/>
                        </a:rPr>
                        <a:t>8:30 to 9:30 a.m.</a:t>
                      </a:r>
                      <a:endParaRPr sz="1200" b="0" i="0" u="none" strike="noStrike" cap="none" spc="0" dirty="0">
                        <a:solidFill>
                          <a:srgbClr val="000000"/>
                        </a:solidFill>
                        <a:latin typeface="Calibri"/>
                        <a:ea typeface="Calibri"/>
                        <a:cs typeface="Calibri"/>
                        <a:sym typeface="Arial"/>
                      </a:endParaRPr>
                    </a:p>
                  </a:txBody>
                  <a:tcPr marL="68575" marR="68575" marT="0" marB="0" anchor="ctr"/>
                </a:tc>
                <a:extLst>
                  <a:ext uri="{0D108BD9-81ED-4DB2-BD59-A6C34878D82A}">
                    <a16:rowId xmlns:a16="http://schemas.microsoft.com/office/drawing/2014/main" val="10002"/>
                  </a:ext>
                </a:extLst>
              </a:tr>
            </a:tbl>
          </a:graphicData>
        </a:graphic>
      </p:graphicFrame>
      <p:pic>
        <p:nvPicPr>
          <p:cNvPr id="516" name="Google Shape;516;p25">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390496" y="2865597"/>
            <a:ext cx="712724" cy="302997"/>
          </a:xfrm>
          <a:prstGeom prst="rect">
            <a:avLst/>
          </a:prstGeom>
          <a:noFill/>
          <a:ln>
            <a:noFill/>
          </a:ln>
        </p:spPr>
      </p:pic>
      <p:cxnSp>
        <p:nvCxnSpPr>
          <p:cNvPr id="517" name="Google Shape;517;p25">
            <a:extLst>
              <a:ext uri="{C183D7F6-B498-43B3-948B-1728B52AA6E4}">
                <adec:decorative xmlns:adec="http://schemas.microsoft.com/office/drawing/2017/decorative" val="1"/>
              </a:ext>
            </a:extLst>
          </p:cNvPr>
          <p:cNvCxnSpPr/>
          <p:nvPr/>
        </p:nvCxnSpPr>
        <p:spPr>
          <a:xfrm>
            <a:off x="311707" y="1771495"/>
            <a:ext cx="2845500" cy="4800"/>
          </a:xfrm>
          <a:prstGeom prst="straightConnector1">
            <a:avLst/>
          </a:prstGeom>
          <a:noFill/>
          <a:ln w="28575" cap="flat" cmpd="sng">
            <a:solidFill>
              <a:srgbClr val="E26510"/>
            </a:solidFill>
            <a:prstDash val="solid"/>
            <a:miter lim="8000"/>
            <a:headEnd type="none" w="sm" len="sm"/>
            <a:tailEnd type="none" w="sm" len="sm"/>
          </a:ln>
        </p:spPr>
      </p:cxnSp>
      <p:sp>
        <p:nvSpPr>
          <p:cNvPr id="3" name="Google Shape;611;p37">
            <a:extLst>
              <a:ext uri="{FF2B5EF4-FFF2-40B4-BE49-F238E27FC236}">
                <a16:creationId xmlns:a16="http://schemas.microsoft.com/office/drawing/2014/main" id="{FAAA1FA8-1AC1-C02C-E86F-75C84DAA06C7}"/>
              </a:ext>
            </a:extLst>
          </p:cNvPr>
          <p:cNvSpPr txBox="1"/>
          <p:nvPr/>
        </p:nvSpPr>
        <p:spPr>
          <a:xfrm>
            <a:off x="4376973" y="4788000"/>
            <a:ext cx="4397100" cy="231000"/>
          </a:xfrm>
          <a:prstGeom prst="rect">
            <a:avLst/>
          </a:prstGeom>
          <a:noFill/>
          <a:ln>
            <a:noFill/>
          </a:ln>
        </p:spPr>
        <p:txBody>
          <a:bodyPr spcFirstLastPara="1" wrap="square" lIns="91425" tIns="45700" rIns="91425" bIns="45700" anchor="t" anchorCtr="0">
            <a:normAutofit fontScale="70000" lnSpcReduction="20000"/>
          </a:bodyPr>
          <a:lstStyle/>
          <a:p>
            <a:pPr marL="0" marR="0" lvl="0" indent="0" algn="l" rtl="0">
              <a:lnSpc>
                <a:spcPct val="90000"/>
              </a:lnSpc>
              <a:spcBef>
                <a:spcPts val="0"/>
              </a:spcBef>
              <a:spcAft>
                <a:spcPts val="0"/>
              </a:spcAft>
              <a:buClr>
                <a:schemeClr val="dk1"/>
              </a:buClr>
              <a:buSzPct val="100000"/>
              <a:buFont typeface="Arial"/>
              <a:buNone/>
            </a:pPr>
            <a:r>
              <a:rPr lang="en-US" sz="1800" b="0" i="0" u="none" strike="noStrike" cap="none" dirty="0">
                <a:solidFill>
                  <a:srgbClr val="000000"/>
                </a:solidFill>
                <a:latin typeface="Calibri"/>
                <a:ea typeface="Calibri"/>
                <a:cs typeface="Calibri"/>
                <a:sym typeface="Calibri"/>
              </a:rPr>
              <a:t>Note: Dates and times are subject to change</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21"/>
        <p:cNvGrpSpPr/>
        <p:nvPr/>
      </p:nvGrpSpPr>
      <p:grpSpPr>
        <a:xfrm>
          <a:off x="0" y="0"/>
          <a:ext cx="0" cy="0"/>
          <a:chOff x="0" y="0"/>
          <a:chExt cx="0" cy="0"/>
        </a:xfrm>
      </p:grpSpPr>
      <p:sp>
        <p:nvSpPr>
          <p:cNvPr id="523" name="Google Shape;523;p27"/>
          <p:cNvSpPr txBox="1">
            <a:spLocks noGrp="1"/>
          </p:cNvSpPr>
          <p:nvPr>
            <p:ph type="title"/>
          </p:nvPr>
        </p:nvSpPr>
        <p:spPr>
          <a:xfrm>
            <a:off x="0" y="3361600"/>
            <a:ext cx="9144000" cy="666600"/>
          </a:xfrm>
          <a:prstGeom prst="rect">
            <a:avLst/>
          </a:prstGeom>
          <a:solidFill>
            <a:srgbClr val="E26510"/>
          </a:solid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r>
              <a:rPr lang="en-US"/>
              <a:t>CMAS Math, ELA/CSLA, Science and Social Studies</a:t>
            </a:r>
            <a:endParaRPr/>
          </a:p>
        </p:txBody>
      </p:sp>
      <p:pic>
        <p:nvPicPr>
          <p:cNvPr id="524" name="Google Shape;524;p27" descr="Colorado Tests by Colorado Teachers CMAS and CoAlt logo" title="CO_Logo_Vertical_Color_BlackText.png"/>
          <p:cNvPicPr preferRelativeResize="0"/>
          <p:nvPr/>
        </p:nvPicPr>
        <p:blipFill>
          <a:blip r:embed="rId3">
            <a:alphaModFix/>
          </a:blip>
          <a:stretch>
            <a:fillRect/>
          </a:stretch>
        </p:blipFill>
        <p:spPr>
          <a:xfrm>
            <a:off x="0" y="0"/>
            <a:ext cx="3150925" cy="2466774"/>
          </a:xfrm>
          <a:prstGeom prst="rect">
            <a:avLst/>
          </a:prstGeom>
          <a:noFill/>
          <a:ln>
            <a:noFill/>
          </a:ln>
        </p:spPr>
      </p:pic>
      <p:sp>
        <p:nvSpPr>
          <p:cNvPr id="525" name="Google Shape;525;p27"/>
          <p:cNvSpPr txBox="1"/>
          <p:nvPr/>
        </p:nvSpPr>
        <p:spPr>
          <a:xfrm>
            <a:off x="2513100" y="4572000"/>
            <a:ext cx="4117800" cy="571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000">
                <a:latin typeface="Calibri"/>
                <a:ea typeface="Calibri"/>
                <a:cs typeface="Calibri"/>
                <a:sym typeface="Calibri"/>
              </a:rPr>
              <a:t>Emily Hunter</a:t>
            </a:r>
            <a:endParaRPr sz="2000">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3" name="Google Shape;533;p34"/>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2800"/>
              <a:t>CMAS Updates for 2027 - New</a:t>
            </a:r>
            <a:r>
              <a:rPr lang="en-US" sz="2800">
                <a:latin typeface="Calibri"/>
                <a:ea typeface="Calibri"/>
                <a:cs typeface="Calibri"/>
                <a:sym typeface="Calibri"/>
              </a:rPr>
              <a:t> Administration Systems</a:t>
            </a:r>
            <a:endParaRPr sz="2800"/>
          </a:p>
        </p:txBody>
      </p:sp>
      <p:sp>
        <p:nvSpPr>
          <p:cNvPr id="538" name="Google Shape;538;p34"/>
          <p:cNvSpPr txBox="1"/>
          <p:nvPr/>
        </p:nvSpPr>
        <p:spPr>
          <a:xfrm>
            <a:off x="360749" y="1121940"/>
            <a:ext cx="5573100" cy="515700"/>
          </a:xfrm>
          <a:prstGeom prst="rect">
            <a:avLst/>
          </a:prstGeom>
          <a:solidFill>
            <a:srgbClr val="E26510"/>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2400">
                <a:solidFill>
                  <a:srgbClr val="FFFFFF"/>
                </a:solidFill>
                <a:latin typeface="Calibri"/>
                <a:ea typeface="Calibri"/>
                <a:cs typeface="Calibri"/>
                <a:sym typeface="Calibri"/>
              </a:rPr>
              <a:t>Used by Assessment Coordinators</a:t>
            </a:r>
            <a:endParaRPr sz="2400">
              <a:solidFill>
                <a:srgbClr val="FFFFFF"/>
              </a:solidFill>
              <a:latin typeface="Calibri"/>
              <a:ea typeface="Calibri"/>
              <a:cs typeface="Calibri"/>
              <a:sym typeface="Calibri"/>
            </a:endParaRPr>
          </a:p>
        </p:txBody>
      </p:sp>
      <p:sp>
        <p:nvSpPr>
          <p:cNvPr id="532" name="Google Shape;532;p34"/>
          <p:cNvSpPr txBox="1"/>
          <p:nvPr/>
        </p:nvSpPr>
        <p:spPr>
          <a:xfrm>
            <a:off x="360749" y="1692064"/>
            <a:ext cx="2743200" cy="1638300"/>
          </a:xfrm>
          <a:prstGeom prst="rect">
            <a:avLst/>
          </a:prstGeom>
          <a:solidFill>
            <a:srgbClr val="E26510"/>
          </a:solidFill>
          <a:ln>
            <a:noFill/>
          </a:ln>
          <a:effectLst>
            <a:outerShdw blurRad="50800" dist="38100" dir="2700000" algn="tl" rotWithShape="0">
              <a:srgbClr val="000000">
                <a:alpha val="40000"/>
              </a:srgbClr>
            </a:outerShdw>
          </a:effectLst>
        </p:spPr>
        <p:txBody>
          <a:bodyPr spcFirstLastPara="1" wrap="square" lIns="91425" tIns="45700" rIns="91425" bIns="45700" anchor="b" anchorCtr="0">
            <a:noAutofit/>
          </a:bodyPr>
          <a:lstStyle/>
          <a:p>
            <a:pPr marL="0" marR="0" lvl="0" indent="0" algn="ctr" rtl="0">
              <a:lnSpc>
                <a:spcPct val="100000"/>
              </a:lnSpc>
              <a:spcBef>
                <a:spcPts val="0"/>
              </a:spcBef>
              <a:spcAft>
                <a:spcPts val="0"/>
              </a:spcAft>
              <a:buNone/>
            </a:pPr>
            <a:r>
              <a:rPr lang="en-US" sz="1800" dirty="0">
                <a:solidFill>
                  <a:srgbClr val="FFFFFF"/>
                </a:solidFill>
                <a:latin typeface="Calibri"/>
                <a:ea typeface="Calibri"/>
                <a:cs typeface="Calibri"/>
                <a:sym typeface="Calibri"/>
              </a:rPr>
              <a:t>Manage user accounts and student registration data, access ADAM and LMS</a:t>
            </a:r>
            <a:endParaRPr sz="1800" dirty="0">
              <a:solidFill>
                <a:srgbClr val="FFFFFF"/>
              </a:solidFill>
              <a:latin typeface="Calibri"/>
              <a:ea typeface="Calibri"/>
              <a:cs typeface="Calibri"/>
              <a:sym typeface="Calibri"/>
            </a:endParaRPr>
          </a:p>
        </p:txBody>
      </p:sp>
      <p:pic>
        <p:nvPicPr>
          <p:cNvPr id="537" name="Google Shape;537;p34" descr="LaunchPad logo"/>
          <p:cNvPicPr preferRelativeResize="0"/>
          <p:nvPr/>
        </p:nvPicPr>
        <p:blipFill>
          <a:blip r:embed="rId3">
            <a:alphaModFix/>
          </a:blip>
          <a:stretch>
            <a:fillRect/>
          </a:stretch>
        </p:blipFill>
        <p:spPr>
          <a:xfrm>
            <a:off x="840374" y="1908838"/>
            <a:ext cx="1783950" cy="515550"/>
          </a:xfrm>
          <a:prstGeom prst="rect">
            <a:avLst/>
          </a:prstGeom>
          <a:noFill/>
          <a:ln>
            <a:noFill/>
          </a:ln>
          <a:effectLst>
            <a:outerShdw blurRad="57150" dist="19050" dir="5400000" algn="bl" rotWithShape="0">
              <a:srgbClr val="000000">
                <a:alpha val="50000"/>
              </a:srgbClr>
            </a:outerShdw>
          </a:effectLst>
        </p:spPr>
      </p:pic>
      <p:sp>
        <p:nvSpPr>
          <p:cNvPr id="530" name="Google Shape;530;p34"/>
          <p:cNvSpPr txBox="1"/>
          <p:nvPr/>
        </p:nvSpPr>
        <p:spPr>
          <a:xfrm>
            <a:off x="3190762" y="1692063"/>
            <a:ext cx="2743200" cy="1638300"/>
          </a:xfrm>
          <a:prstGeom prst="rect">
            <a:avLst/>
          </a:prstGeom>
          <a:solidFill>
            <a:srgbClr val="E26510"/>
          </a:solidFill>
          <a:ln>
            <a:noFill/>
          </a:ln>
          <a:effectLst>
            <a:outerShdw blurRad="50800" dist="38100" dir="2700000" algn="tl" rotWithShape="0">
              <a:srgbClr val="000000">
                <a:alpha val="40000"/>
              </a:srgbClr>
            </a:outerShdw>
          </a:effectLst>
        </p:spPr>
        <p:txBody>
          <a:bodyPr spcFirstLastPara="1" wrap="square" lIns="91425" tIns="45700" rIns="91425" bIns="45700" anchor="b" anchorCtr="0">
            <a:noAutofit/>
          </a:bodyPr>
          <a:lstStyle/>
          <a:p>
            <a:pPr marL="0" marR="0" lvl="0" indent="0" algn="ctr" rtl="0">
              <a:lnSpc>
                <a:spcPct val="100000"/>
              </a:lnSpc>
              <a:spcBef>
                <a:spcPts val="0"/>
              </a:spcBef>
              <a:spcAft>
                <a:spcPts val="0"/>
              </a:spcAft>
              <a:buNone/>
            </a:pPr>
            <a:r>
              <a:rPr lang="en-US" sz="1800">
                <a:solidFill>
                  <a:srgbClr val="FFFFFF"/>
                </a:solidFill>
                <a:latin typeface="Calibri"/>
                <a:ea typeface="Calibri"/>
                <a:cs typeface="Calibri"/>
                <a:sym typeface="Calibri"/>
              </a:rPr>
              <a:t>Test administration setup, accommodations and reporting</a:t>
            </a:r>
            <a:endParaRPr sz="1800">
              <a:solidFill>
                <a:srgbClr val="FFFFFF"/>
              </a:solidFill>
              <a:latin typeface="Calibri"/>
              <a:ea typeface="Calibri"/>
              <a:cs typeface="Calibri"/>
              <a:sym typeface="Calibri"/>
            </a:endParaRPr>
          </a:p>
        </p:txBody>
      </p:sp>
      <p:pic>
        <p:nvPicPr>
          <p:cNvPr id="536" name="Google Shape;536;p34" descr="ADAM Assessment Delivery and Management logo"/>
          <p:cNvPicPr preferRelativeResize="0"/>
          <p:nvPr/>
        </p:nvPicPr>
        <p:blipFill>
          <a:blip r:embed="rId4">
            <a:alphaModFix/>
          </a:blip>
          <a:stretch>
            <a:fillRect/>
          </a:stretch>
        </p:blipFill>
        <p:spPr>
          <a:xfrm>
            <a:off x="3670424" y="1908850"/>
            <a:ext cx="1783925" cy="515550"/>
          </a:xfrm>
          <a:prstGeom prst="rect">
            <a:avLst/>
          </a:prstGeom>
          <a:noFill/>
          <a:ln>
            <a:noFill/>
          </a:ln>
          <a:effectLst>
            <a:outerShdw blurRad="57150" dist="19050" dir="5400000" algn="bl" rotWithShape="0">
              <a:srgbClr val="000000">
                <a:alpha val="50000"/>
              </a:srgbClr>
            </a:outerShdw>
          </a:effectLst>
        </p:spPr>
      </p:pic>
      <p:sp>
        <p:nvSpPr>
          <p:cNvPr id="539" name="Google Shape;539;p34"/>
          <p:cNvSpPr txBox="1"/>
          <p:nvPr/>
        </p:nvSpPr>
        <p:spPr>
          <a:xfrm>
            <a:off x="6020799" y="1121940"/>
            <a:ext cx="2743200" cy="515700"/>
          </a:xfrm>
          <a:prstGeom prst="rect">
            <a:avLst/>
          </a:prstGeom>
          <a:solidFill>
            <a:srgbClr val="E26510"/>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2400">
                <a:solidFill>
                  <a:srgbClr val="FFFFFF"/>
                </a:solidFill>
                <a:latin typeface="Calibri"/>
                <a:ea typeface="Calibri"/>
                <a:cs typeface="Calibri"/>
                <a:sym typeface="Calibri"/>
              </a:rPr>
              <a:t>Used by Students</a:t>
            </a:r>
            <a:endParaRPr sz="2400">
              <a:solidFill>
                <a:srgbClr val="FFFFFF"/>
              </a:solidFill>
              <a:latin typeface="Calibri"/>
              <a:ea typeface="Calibri"/>
              <a:cs typeface="Calibri"/>
              <a:sym typeface="Calibri"/>
            </a:endParaRPr>
          </a:p>
        </p:txBody>
      </p:sp>
      <p:sp>
        <p:nvSpPr>
          <p:cNvPr id="531" name="Google Shape;531;p34"/>
          <p:cNvSpPr txBox="1"/>
          <p:nvPr/>
        </p:nvSpPr>
        <p:spPr>
          <a:xfrm>
            <a:off x="6020811" y="1692063"/>
            <a:ext cx="2743200" cy="1638300"/>
          </a:xfrm>
          <a:prstGeom prst="rect">
            <a:avLst/>
          </a:prstGeom>
          <a:solidFill>
            <a:srgbClr val="E26510"/>
          </a:solidFill>
          <a:ln>
            <a:noFill/>
          </a:ln>
          <a:effectLst>
            <a:outerShdw blurRad="50800" dist="38100" dir="2700000" algn="tl" rotWithShape="0">
              <a:srgbClr val="000000">
                <a:alpha val="40000"/>
              </a:srgbClr>
            </a:outerShdw>
          </a:effectLst>
        </p:spPr>
        <p:txBody>
          <a:bodyPr spcFirstLastPara="1" wrap="square" lIns="91425" tIns="45700" rIns="91425" bIns="45700" anchor="b" anchorCtr="0">
            <a:noAutofit/>
          </a:bodyPr>
          <a:lstStyle/>
          <a:p>
            <a:pPr marL="0" lvl="0" indent="0" algn="ctr" rtl="0">
              <a:spcBef>
                <a:spcPts val="0"/>
              </a:spcBef>
              <a:spcAft>
                <a:spcPts val="0"/>
              </a:spcAft>
              <a:buNone/>
            </a:pPr>
            <a:r>
              <a:rPr lang="en-US" sz="1800">
                <a:solidFill>
                  <a:srgbClr val="FFFFFF"/>
                </a:solidFill>
                <a:latin typeface="Calibri"/>
                <a:ea typeface="Calibri"/>
                <a:cs typeface="Calibri"/>
                <a:sym typeface="Calibri"/>
              </a:rPr>
              <a:t>Student testing platform</a:t>
            </a:r>
            <a:br>
              <a:rPr lang="en-US" sz="1800">
                <a:solidFill>
                  <a:srgbClr val="FFFFFF"/>
                </a:solidFill>
                <a:latin typeface="Calibri"/>
                <a:ea typeface="Calibri"/>
                <a:cs typeface="Calibri"/>
                <a:sym typeface="Calibri"/>
              </a:rPr>
            </a:br>
            <a:r>
              <a:rPr lang="en-US" sz="1800">
                <a:solidFill>
                  <a:srgbClr val="FFFFFF"/>
                </a:solidFill>
                <a:latin typeface="Calibri"/>
                <a:ea typeface="Calibri"/>
                <a:cs typeface="Calibri"/>
                <a:sym typeface="Calibri"/>
              </a:rPr>
              <a:t>(unchanged)</a:t>
            </a:r>
            <a:endParaRPr sz="1800" i="0" u="none" strike="noStrike" cap="none">
              <a:solidFill>
                <a:srgbClr val="FFFFFF"/>
              </a:solidFill>
              <a:latin typeface="Calibri"/>
              <a:ea typeface="Calibri"/>
              <a:cs typeface="Calibri"/>
              <a:sym typeface="Calibri"/>
            </a:endParaRPr>
          </a:p>
        </p:txBody>
      </p:sp>
      <p:pic>
        <p:nvPicPr>
          <p:cNvPr id="535" name="Google Shape;535;p34" descr="TestNav logo"/>
          <p:cNvPicPr preferRelativeResize="0"/>
          <p:nvPr/>
        </p:nvPicPr>
        <p:blipFill rotWithShape="1">
          <a:blip r:embed="rId5">
            <a:alphaModFix/>
          </a:blip>
          <a:srcRect/>
          <a:stretch/>
        </p:blipFill>
        <p:spPr>
          <a:xfrm>
            <a:off x="6500424" y="1855796"/>
            <a:ext cx="1783925" cy="677050"/>
          </a:xfrm>
          <a:prstGeom prst="rect">
            <a:avLst/>
          </a:prstGeom>
          <a:noFill/>
          <a:ln>
            <a:noFill/>
          </a:ln>
          <a:effectLst>
            <a:outerShdw blurRad="57150" dist="19050" dir="5400000" algn="bl" rotWithShape="0">
              <a:srgbClr val="000000">
                <a:alpha val="50000"/>
              </a:srgbClr>
            </a:outerShdw>
          </a:effectLst>
        </p:spPr>
      </p:pic>
      <p:sp>
        <p:nvSpPr>
          <p:cNvPr id="534" name="Google Shape;534;p34"/>
          <p:cNvSpPr txBox="1">
            <a:spLocks noGrp="1"/>
          </p:cNvSpPr>
          <p:nvPr>
            <p:ph type="body" idx="1"/>
          </p:nvPr>
        </p:nvSpPr>
        <p:spPr>
          <a:xfrm>
            <a:off x="505325" y="3437550"/>
            <a:ext cx="8403300" cy="1638300"/>
          </a:xfrm>
          <a:prstGeom prst="rect">
            <a:avLst/>
          </a:prstGeom>
          <a:noFill/>
          <a:ln>
            <a:noFill/>
          </a:ln>
        </p:spPr>
        <p:txBody>
          <a:bodyPr spcFirstLastPara="1" wrap="square" lIns="0" tIns="0" rIns="0" bIns="45700" anchor="t" anchorCtr="0">
            <a:noAutofit/>
          </a:bodyPr>
          <a:lstStyle/>
          <a:p>
            <a:pPr marL="457200" lvl="0" indent="-336550" algn="l" rtl="0">
              <a:lnSpc>
                <a:spcPct val="100000"/>
              </a:lnSpc>
              <a:spcBef>
                <a:spcPts val="0"/>
              </a:spcBef>
              <a:spcAft>
                <a:spcPts val="0"/>
              </a:spcAft>
              <a:buSzPts val="1700"/>
              <a:buChar char="●"/>
            </a:pPr>
            <a:r>
              <a:rPr lang="en-US" sz="1700"/>
              <a:t>LaunchPad/ADAM use will be covered during series of DAC trainings this fall/winter</a:t>
            </a:r>
            <a:endParaRPr sz="1700"/>
          </a:p>
          <a:p>
            <a:pPr marL="914400" lvl="1" indent="-336550" algn="l" rtl="0">
              <a:lnSpc>
                <a:spcPct val="100000"/>
              </a:lnSpc>
              <a:spcBef>
                <a:spcPts val="0"/>
              </a:spcBef>
              <a:spcAft>
                <a:spcPts val="0"/>
              </a:spcAft>
              <a:buSzPts val="1700"/>
              <a:buChar char="○"/>
            </a:pPr>
            <a:r>
              <a:rPr lang="en-US" sz="1700"/>
              <a:t>After introductory training in </a:t>
            </a:r>
            <a:r>
              <a:rPr lang="en-US" sz="17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2"/>
                  </a:ext>
                </a:extLst>
              </a:rPr>
              <a:t>October</a:t>
            </a:r>
            <a:r>
              <a:rPr lang="en-US" sz="1700"/>
              <a:t>, Assessment Coordinator training material will be accessible through LaunchPad’s LMS</a:t>
            </a:r>
            <a:endParaRPr sz="1700"/>
          </a:p>
          <a:p>
            <a:pPr marL="457200" lvl="0" indent="-336550" algn="l" rtl="0">
              <a:lnSpc>
                <a:spcPct val="100000"/>
              </a:lnSpc>
              <a:spcBef>
                <a:spcPts val="0"/>
              </a:spcBef>
              <a:spcAft>
                <a:spcPts val="0"/>
              </a:spcAft>
              <a:buClr>
                <a:srgbClr val="000000"/>
              </a:buClr>
              <a:buSzPts val="1700"/>
              <a:buChar char="●"/>
            </a:pPr>
            <a:r>
              <a:rPr lang="en-US" sz="1700"/>
              <a:t>CDE and Pearson will periodically disable </a:t>
            </a:r>
            <a:r>
              <a:rPr lang="en-US" sz="1700">
                <a:solidFill>
                  <a:srgbClr val="000000"/>
                </a:solidFill>
              </a:rPr>
              <a:t>Lau</a:t>
            </a:r>
            <a:r>
              <a:rPr lang="en-US" sz="1700"/>
              <a:t>nchPad/ADAM </a:t>
            </a:r>
            <a:r>
              <a:rPr lang="en-US" sz="1700">
                <a:solidFill>
                  <a:srgbClr val="000000"/>
                </a:solidFill>
              </a:rPr>
              <a:t>user accounts </a:t>
            </a:r>
            <a:r>
              <a:rPr lang="en-US" sz="1700"/>
              <a:t>in preparation for various program activities</a:t>
            </a:r>
            <a:endParaRPr sz="1700"/>
          </a:p>
          <a:p>
            <a:pPr marL="457200" lvl="0" indent="-336550" algn="l" rtl="0">
              <a:lnSpc>
                <a:spcPct val="100000"/>
              </a:lnSpc>
              <a:spcBef>
                <a:spcPts val="0"/>
              </a:spcBef>
              <a:spcAft>
                <a:spcPts val="0"/>
              </a:spcAft>
              <a:buSzPts val="1700"/>
              <a:buChar char="●"/>
            </a:pPr>
            <a:r>
              <a:rPr lang="en-US" sz="1700"/>
              <a:t>Test Administrators do not need accounts to administer tests</a:t>
            </a:r>
            <a:endParaRPr sz="170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43"/>
        <p:cNvGrpSpPr/>
        <p:nvPr/>
      </p:nvGrpSpPr>
      <p:grpSpPr>
        <a:xfrm>
          <a:off x="0" y="0"/>
          <a:ext cx="0" cy="0"/>
          <a:chOff x="0" y="0"/>
          <a:chExt cx="0" cy="0"/>
        </a:xfrm>
      </p:grpSpPr>
      <p:sp>
        <p:nvSpPr>
          <p:cNvPr id="544" name="Google Shape;544;p33"/>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2800"/>
              <a:t>CMAS </a:t>
            </a:r>
            <a:r>
              <a:rPr lang="en-US" sz="2800">
                <a:latin typeface="Calibri"/>
                <a:ea typeface="Calibri"/>
                <a:cs typeface="Calibri"/>
                <a:sym typeface="Calibri"/>
              </a:rPr>
              <a:t>Updates for 202</a:t>
            </a:r>
            <a:r>
              <a:rPr lang="en-US" sz="2800"/>
              <a:t>7</a:t>
            </a:r>
            <a:r>
              <a:rPr lang="en-US" sz="2800">
                <a:latin typeface="Calibri"/>
                <a:ea typeface="Calibri"/>
                <a:cs typeface="Calibri"/>
                <a:sym typeface="Calibri"/>
              </a:rPr>
              <a:t> </a:t>
            </a:r>
            <a:r>
              <a:rPr lang="en-US" sz="2800"/>
              <a:t>- Test Structure and Timing</a:t>
            </a:r>
            <a:endParaRPr sz="2800"/>
          </a:p>
        </p:txBody>
      </p:sp>
      <p:sp>
        <p:nvSpPr>
          <p:cNvPr id="545" name="Google Shape;545;p33"/>
          <p:cNvSpPr txBox="1">
            <a:spLocks noGrp="1"/>
          </p:cNvSpPr>
          <p:nvPr>
            <p:ph type="body" idx="1"/>
          </p:nvPr>
        </p:nvSpPr>
        <p:spPr>
          <a:xfrm>
            <a:off x="311700" y="1008475"/>
            <a:ext cx="8666700" cy="3034800"/>
          </a:xfrm>
          <a:prstGeom prst="rect">
            <a:avLst/>
          </a:prstGeom>
          <a:noFill/>
          <a:ln>
            <a:noFill/>
          </a:ln>
        </p:spPr>
        <p:txBody>
          <a:bodyPr spcFirstLastPara="1" wrap="square" lIns="0" tIns="0" rIns="0" bIns="45700" anchor="t" anchorCtr="0">
            <a:noAutofit/>
          </a:bodyPr>
          <a:lstStyle/>
          <a:p>
            <a:pPr marL="457200" lvl="0" indent="-342900" algn="l" rtl="0">
              <a:lnSpc>
                <a:spcPct val="115000"/>
              </a:lnSpc>
              <a:spcBef>
                <a:spcPts val="1000"/>
              </a:spcBef>
              <a:spcAft>
                <a:spcPts val="0"/>
              </a:spcAft>
              <a:buClr>
                <a:srgbClr val="000000"/>
              </a:buClr>
              <a:buSzPts val="1800"/>
              <a:buChar char="●"/>
            </a:pPr>
            <a:r>
              <a:rPr lang="en-US" sz="1800" dirty="0">
                <a:solidFill>
                  <a:srgbClr val="000000"/>
                </a:solidFill>
              </a:rPr>
              <a:t>CDE and Pearson reviewed timing data to determine possible unit (now “section”) count and/or testing time adjustments:</a:t>
            </a:r>
            <a:endParaRPr sz="1800" dirty="0">
              <a:solidFill>
                <a:srgbClr val="000000"/>
              </a:solidFill>
            </a:endParaRPr>
          </a:p>
          <a:p>
            <a:pPr marL="457200" lvl="0" indent="-342900" algn="l" rtl="0">
              <a:lnSpc>
                <a:spcPct val="115000"/>
              </a:lnSpc>
              <a:spcBef>
                <a:spcPts val="1000"/>
              </a:spcBef>
              <a:spcAft>
                <a:spcPts val="0"/>
              </a:spcAft>
              <a:buClr>
                <a:srgbClr val="000000"/>
              </a:buClr>
              <a:buSzPts val="1800"/>
              <a:buChar char="●"/>
            </a:pPr>
            <a:endParaRPr sz="1800" dirty="0">
              <a:solidFill>
                <a:srgbClr val="000000"/>
              </a:solidFill>
            </a:endParaRPr>
          </a:p>
          <a:p>
            <a:pPr marL="0" lvl="0" indent="0" algn="l" rtl="0">
              <a:lnSpc>
                <a:spcPct val="115000"/>
              </a:lnSpc>
              <a:spcBef>
                <a:spcPts val="1000"/>
              </a:spcBef>
              <a:spcAft>
                <a:spcPts val="0"/>
              </a:spcAft>
              <a:buNone/>
            </a:pPr>
            <a:endParaRPr sz="1800" dirty="0">
              <a:solidFill>
                <a:srgbClr val="000000"/>
              </a:solidFill>
            </a:endParaRPr>
          </a:p>
          <a:p>
            <a:pPr marL="0" lvl="0" indent="0" algn="l" rtl="0">
              <a:lnSpc>
                <a:spcPct val="115000"/>
              </a:lnSpc>
              <a:spcBef>
                <a:spcPts val="0"/>
              </a:spcBef>
              <a:spcAft>
                <a:spcPts val="0"/>
              </a:spcAft>
              <a:buNone/>
            </a:pPr>
            <a:endParaRPr sz="1800" dirty="0">
              <a:solidFill>
                <a:srgbClr val="000000"/>
              </a:solidFill>
            </a:endParaRPr>
          </a:p>
          <a:p>
            <a:pPr marL="0" lvl="0" indent="0" algn="l" rtl="0">
              <a:lnSpc>
                <a:spcPct val="115000"/>
              </a:lnSpc>
              <a:spcBef>
                <a:spcPts val="0"/>
              </a:spcBef>
              <a:spcAft>
                <a:spcPts val="0"/>
              </a:spcAft>
              <a:buNone/>
            </a:pPr>
            <a:endParaRPr sz="1800" dirty="0">
              <a:solidFill>
                <a:srgbClr val="000000"/>
              </a:solidFill>
            </a:endParaRPr>
          </a:p>
          <a:p>
            <a:pPr marL="0" lvl="0" indent="0" algn="l" rtl="0">
              <a:lnSpc>
                <a:spcPct val="115000"/>
              </a:lnSpc>
              <a:spcBef>
                <a:spcPts val="0"/>
              </a:spcBef>
              <a:spcAft>
                <a:spcPts val="0"/>
              </a:spcAft>
              <a:buNone/>
            </a:pPr>
            <a:endParaRPr sz="1800" dirty="0">
              <a:solidFill>
                <a:srgbClr val="000000"/>
              </a:solidFill>
            </a:endParaRPr>
          </a:p>
          <a:p>
            <a:pPr marL="457200" lvl="0" indent="-342900" algn="l" rtl="0">
              <a:lnSpc>
                <a:spcPct val="115000"/>
              </a:lnSpc>
              <a:spcBef>
                <a:spcPts val="0"/>
              </a:spcBef>
              <a:spcAft>
                <a:spcPts val="0"/>
              </a:spcAft>
              <a:buClr>
                <a:srgbClr val="000000"/>
              </a:buClr>
              <a:buSzPts val="1800"/>
              <a:buChar char="●"/>
            </a:pPr>
            <a:r>
              <a:rPr lang="en-US" sz="1800" dirty="0">
                <a:solidFill>
                  <a:srgbClr val="000000"/>
                </a:solidFill>
              </a:rPr>
              <a:t>Some timing remains the same:</a:t>
            </a:r>
            <a:endParaRPr sz="1800" dirty="0">
              <a:solidFill>
                <a:srgbClr val="000000"/>
              </a:solidFill>
            </a:endParaRPr>
          </a:p>
          <a:p>
            <a:pPr marL="684213" lvl="1" indent="-223838" algn="l" rtl="0">
              <a:lnSpc>
                <a:spcPct val="115000"/>
              </a:lnSpc>
              <a:spcBef>
                <a:spcPts val="0"/>
              </a:spcBef>
              <a:spcAft>
                <a:spcPts val="0"/>
              </a:spcAft>
              <a:buClr>
                <a:srgbClr val="000000"/>
              </a:buClr>
              <a:buSzPts val="1600"/>
              <a:buChar char="○"/>
            </a:pPr>
            <a:r>
              <a:rPr lang="en-US" sz="1600" dirty="0">
                <a:solidFill>
                  <a:srgbClr val="000000"/>
                </a:solidFill>
              </a:rPr>
              <a:t>Grades 3 through 8 ELA (including grades 3 and 4 CSLA): </a:t>
            </a:r>
            <a:r>
              <a:rPr lang="en-US" sz="1600" b="1" dirty="0">
                <a:solidFill>
                  <a:srgbClr val="000000"/>
                </a:solidFill>
              </a:rPr>
              <a:t>unchanged </a:t>
            </a:r>
            <a:r>
              <a:rPr lang="en-US" sz="1600" dirty="0">
                <a:solidFill>
                  <a:srgbClr val="000000"/>
                </a:solidFill>
              </a:rPr>
              <a:t>(three 90-minute sections)</a:t>
            </a:r>
            <a:endParaRPr sz="1600" dirty="0">
              <a:solidFill>
                <a:srgbClr val="000000"/>
              </a:solidFill>
            </a:endParaRPr>
          </a:p>
          <a:p>
            <a:pPr marL="684213" lvl="1" indent="-223838" algn="l" rtl="0">
              <a:lnSpc>
                <a:spcPct val="115000"/>
              </a:lnSpc>
              <a:spcBef>
                <a:spcPts val="0"/>
              </a:spcBef>
              <a:spcAft>
                <a:spcPts val="0"/>
              </a:spcAft>
              <a:buClr>
                <a:srgbClr val="000000"/>
              </a:buClr>
              <a:buSzPts val="1600"/>
              <a:buChar char="○"/>
            </a:pPr>
            <a:r>
              <a:rPr lang="en-US" sz="1600" dirty="0">
                <a:solidFill>
                  <a:srgbClr val="000000"/>
                </a:solidFill>
              </a:rPr>
              <a:t>Grade 11 </a:t>
            </a:r>
            <a:r>
              <a:rPr lang="en-US" sz="1600" dirty="0"/>
              <a:t>S</a:t>
            </a:r>
            <a:r>
              <a:rPr lang="en-US" sz="1600" dirty="0">
                <a:solidFill>
                  <a:srgbClr val="000000"/>
                </a:solidFill>
              </a:rPr>
              <a:t>cience: </a:t>
            </a:r>
            <a:r>
              <a:rPr lang="en-US" sz="1600" b="1" dirty="0">
                <a:solidFill>
                  <a:srgbClr val="000000"/>
                </a:solidFill>
              </a:rPr>
              <a:t>unchanged</a:t>
            </a:r>
            <a:r>
              <a:rPr lang="en-US" sz="1600" dirty="0">
                <a:solidFill>
                  <a:srgbClr val="000000"/>
                </a:solidFill>
              </a:rPr>
              <a:t> (two 50-minute sections)</a:t>
            </a:r>
            <a:endParaRPr sz="1600" dirty="0">
              <a:solidFill>
                <a:srgbClr val="000000"/>
              </a:solidFill>
            </a:endParaRPr>
          </a:p>
        </p:txBody>
      </p:sp>
      <p:sp>
        <p:nvSpPr>
          <p:cNvPr id="548" name="Google Shape;548;p33"/>
          <p:cNvSpPr txBox="1"/>
          <p:nvPr/>
        </p:nvSpPr>
        <p:spPr>
          <a:xfrm>
            <a:off x="66511" y="1831303"/>
            <a:ext cx="2998241" cy="1638300"/>
          </a:xfrm>
          <a:prstGeom prst="rect">
            <a:avLst/>
          </a:prstGeom>
          <a:solidFill>
            <a:schemeClr val="accent5">
              <a:lumMod val="75000"/>
            </a:schemeClr>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indent="0" algn="ctr">
              <a:buNone/>
              <a:defRPr sz="1800">
                <a:solidFill>
                  <a:srgbClr val="FFFFFF"/>
                </a:solidFill>
                <a:latin typeface="Calibri"/>
                <a:ea typeface="Calibri"/>
                <a:cs typeface="Calibri"/>
              </a:defRPr>
            </a:lvl1pPr>
          </a:lstStyle>
          <a:p>
            <a:r>
              <a:rPr lang="en-US" dirty="0">
                <a:sym typeface="Calibri"/>
              </a:rPr>
              <a:t>Grades 5 and 8 Science</a:t>
            </a:r>
            <a:endParaRPr dirty="0">
              <a:sym typeface="Calibri"/>
            </a:endParaRPr>
          </a:p>
          <a:p>
            <a:r>
              <a:rPr lang="en-US" b="1" u="sng" dirty="0">
                <a:sym typeface="Calibri"/>
              </a:rPr>
              <a:t>Two</a:t>
            </a:r>
            <a:r>
              <a:rPr lang="en-US" b="1" dirty="0">
                <a:sym typeface="Calibri"/>
              </a:rPr>
              <a:t> 75-minute sections </a:t>
            </a:r>
            <a:endParaRPr b="1" dirty="0">
              <a:sym typeface="Calibri"/>
            </a:endParaRPr>
          </a:p>
          <a:p>
            <a:endParaRPr dirty="0">
              <a:sym typeface="Calibri"/>
            </a:endParaRPr>
          </a:p>
          <a:p>
            <a:r>
              <a:rPr lang="en-US" sz="1400" dirty="0">
                <a:sym typeface="Calibri"/>
              </a:rPr>
              <a:t>(previously </a:t>
            </a:r>
            <a:r>
              <a:rPr lang="en-US" sz="1400" u="sng" dirty="0">
                <a:sym typeface="Calibri"/>
              </a:rPr>
              <a:t>three</a:t>
            </a:r>
            <a:r>
              <a:rPr lang="en-US" sz="1400" dirty="0">
                <a:sym typeface="Calibri"/>
              </a:rPr>
              <a:t> 65-minute units)</a:t>
            </a:r>
            <a:endParaRPr sz="1400" dirty="0">
              <a:sym typeface="Calibri"/>
            </a:endParaRPr>
          </a:p>
        </p:txBody>
      </p:sp>
      <p:sp>
        <p:nvSpPr>
          <p:cNvPr id="546" name="Google Shape;546;p33"/>
          <p:cNvSpPr txBox="1"/>
          <p:nvPr/>
        </p:nvSpPr>
        <p:spPr>
          <a:xfrm>
            <a:off x="3176088" y="1831303"/>
            <a:ext cx="2974982" cy="1638300"/>
          </a:xfrm>
          <a:prstGeom prst="rect">
            <a:avLst/>
          </a:prstGeom>
          <a:solidFill>
            <a:schemeClr val="accent5">
              <a:lumMod val="75000"/>
            </a:schemeClr>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defPPr marR="0" lvl="0" algn="l" rtl="0">
              <a:lnSpc>
                <a:spcPct val="100000"/>
              </a:lnSpc>
              <a:spcBef>
                <a:spcPts val="0"/>
              </a:spcBef>
              <a:spcAft>
                <a:spcPts val="0"/>
              </a:spcAft>
              <a:defRPr/>
            </a:defPPr>
            <a:lvl1pPr marL="0" indent="0" algn="ctr">
              <a:buNone/>
              <a:defRPr sz="1800">
                <a:solidFill>
                  <a:srgbClr val="FFFFFF"/>
                </a:solidFill>
                <a:latin typeface="Calibri"/>
                <a:ea typeface="Calibri"/>
                <a:cs typeface="Calibri"/>
              </a:defRPr>
            </a:lvl1pPr>
          </a:lstStyle>
          <a:p>
            <a:r>
              <a:rPr lang="en-US" dirty="0">
                <a:sym typeface="Calibri"/>
              </a:rPr>
              <a:t>Grades 3 through 8 Math</a:t>
            </a:r>
            <a:endParaRPr dirty="0">
              <a:sym typeface="Calibri"/>
            </a:endParaRPr>
          </a:p>
          <a:p>
            <a:r>
              <a:rPr lang="en-US" b="1" u="sng" dirty="0">
                <a:sym typeface="Calibri"/>
              </a:rPr>
              <a:t>Two</a:t>
            </a:r>
            <a:r>
              <a:rPr lang="en-US" b="1" dirty="0">
                <a:sym typeface="Calibri"/>
              </a:rPr>
              <a:t> 75-minute sections </a:t>
            </a:r>
            <a:endParaRPr b="1" dirty="0">
              <a:sym typeface="Calibri"/>
            </a:endParaRPr>
          </a:p>
          <a:p>
            <a:endParaRPr dirty="0">
              <a:sym typeface="Calibri"/>
            </a:endParaRPr>
          </a:p>
          <a:p>
            <a:r>
              <a:rPr lang="en-US" sz="1400" dirty="0">
                <a:sym typeface="Calibri"/>
              </a:rPr>
              <a:t>(previously </a:t>
            </a:r>
            <a:r>
              <a:rPr lang="en-US" sz="1400" u="sng" dirty="0">
                <a:sym typeface="Calibri"/>
              </a:rPr>
              <a:t>three</a:t>
            </a:r>
            <a:r>
              <a:rPr lang="en-US" sz="1400" dirty="0">
                <a:sym typeface="Calibri"/>
              </a:rPr>
              <a:t> 65-minute units)</a:t>
            </a:r>
            <a:endParaRPr sz="1400" dirty="0">
              <a:sym typeface="Calibri"/>
            </a:endParaRPr>
          </a:p>
        </p:txBody>
      </p:sp>
      <p:sp>
        <p:nvSpPr>
          <p:cNvPr id="547" name="Google Shape;547;p33"/>
          <p:cNvSpPr txBox="1"/>
          <p:nvPr/>
        </p:nvSpPr>
        <p:spPr>
          <a:xfrm>
            <a:off x="6262407" y="1831303"/>
            <a:ext cx="2808800" cy="1638300"/>
          </a:xfrm>
          <a:prstGeom prst="rect">
            <a:avLst/>
          </a:prstGeom>
          <a:solidFill>
            <a:schemeClr val="accent5">
              <a:lumMod val="75000"/>
            </a:schemeClr>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defPPr marR="0" lvl="0" algn="l" rtl="0">
              <a:lnSpc>
                <a:spcPct val="100000"/>
              </a:lnSpc>
              <a:spcBef>
                <a:spcPts val="0"/>
              </a:spcBef>
              <a:spcAft>
                <a:spcPts val="0"/>
              </a:spcAft>
              <a:defRPr/>
            </a:defPPr>
            <a:lvl1pPr marL="0" indent="0" algn="ctr">
              <a:buNone/>
              <a:defRPr sz="1800">
                <a:solidFill>
                  <a:srgbClr val="FFFFFF"/>
                </a:solidFill>
                <a:latin typeface="Calibri"/>
                <a:ea typeface="Calibri"/>
                <a:cs typeface="Calibri"/>
              </a:defRPr>
            </a:lvl1pPr>
          </a:lstStyle>
          <a:p>
            <a:r>
              <a:rPr lang="en-US" dirty="0">
                <a:sym typeface="Calibri"/>
              </a:rPr>
              <a:t>Grade 7 Social Studies</a:t>
            </a:r>
            <a:endParaRPr dirty="0">
              <a:sym typeface="Calibri"/>
            </a:endParaRPr>
          </a:p>
          <a:p>
            <a:r>
              <a:rPr lang="en-US" b="1" dirty="0">
                <a:sym typeface="Calibri"/>
              </a:rPr>
              <a:t>One 75-minute section </a:t>
            </a:r>
            <a:endParaRPr b="1" dirty="0">
              <a:sym typeface="Calibri"/>
            </a:endParaRPr>
          </a:p>
          <a:p>
            <a:endParaRPr dirty="0">
              <a:sym typeface="Calibri"/>
            </a:endParaRPr>
          </a:p>
          <a:p>
            <a:r>
              <a:rPr lang="en-US" sz="1400" dirty="0">
                <a:sym typeface="Calibri"/>
              </a:rPr>
              <a:t>(previously one 65-minute unit)</a:t>
            </a:r>
            <a:endParaRPr sz="1400" dirty="0">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53"/>
        <p:cNvGrpSpPr/>
        <p:nvPr/>
      </p:nvGrpSpPr>
      <p:grpSpPr>
        <a:xfrm>
          <a:off x="0" y="0"/>
          <a:ext cx="0" cy="0"/>
          <a:chOff x="0" y="0"/>
          <a:chExt cx="0" cy="0"/>
        </a:xfrm>
      </p:grpSpPr>
      <p:sp>
        <p:nvSpPr>
          <p:cNvPr id="554" name="Google Shape;554;g372e40c3b8b_0_0"/>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3200"/>
              <a:buFont typeface="Calibri"/>
              <a:buNone/>
            </a:pPr>
            <a:r>
              <a:rPr lang="en-US" sz="2800"/>
              <a:t>CMAS </a:t>
            </a:r>
            <a:r>
              <a:rPr lang="en-US" sz="2800">
                <a:latin typeface="Calibri"/>
                <a:ea typeface="Calibri"/>
                <a:cs typeface="Calibri"/>
                <a:sym typeface="Calibri"/>
              </a:rPr>
              <a:t>Updates for 202</a:t>
            </a:r>
            <a:r>
              <a:rPr lang="en-US" sz="2800"/>
              <a:t>7</a:t>
            </a:r>
            <a:r>
              <a:rPr lang="en-US" sz="2800">
                <a:latin typeface="Calibri"/>
                <a:ea typeface="Calibri"/>
                <a:cs typeface="Calibri"/>
                <a:sym typeface="Calibri"/>
              </a:rPr>
              <a:t> </a:t>
            </a:r>
            <a:r>
              <a:rPr lang="en-US" sz="2800"/>
              <a:t>- Paper/Pencil Testing Availability</a:t>
            </a:r>
            <a:endParaRPr sz="2800"/>
          </a:p>
        </p:txBody>
      </p:sp>
      <p:sp>
        <p:nvSpPr>
          <p:cNvPr id="555" name="Google Shape;555;g372e40c3b8b_0_0"/>
          <p:cNvSpPr txBox="1">
            <a:spLocks noGrp="1"/>
          </p:cNvSpPr>
          <p:nvPr>
            <p:ph type="body" idx="1"/>
          </p:nvPr>
        </p:nvSpPr>
        <p:spPr>
          <a:xfrm>
            <a:off x="186300" y="1029600"/>
            <a:ext cx="8614800" cy="3157825"/>
          </a:xfrm>
          <a:prstGeom prst="rect">
            <a:avLst/>
          </a:prstGeom>
          <a:noFill/>
          <a:ln>
            <a:noFill/>
          </a:ln>
        </p:spPr>
        <p:txBody>
          <a:bodyPr spcFirstLastPara="1" wrap="square" lIns="91425" tIns="91425" rIns="91425" bIns="91425" anchor="t" anchorCtr="0">
            <a:noAutofit/>
          </a:bodyPr>
          <a:lstStyle/>
          <a:p>
            <a:pPr marL="457200" lvl="0" indent="-323850" algn="l" rtl="0">
              <a:lnSpc>
                <a:spcPct val="115000"/>
              </a:lnSpc>
              <a:spcBef>
                <a:spcPts val="0"/>
              </a:spcBef>
              <a:spcAft>
                <a:spcPts val="0"/>
              </a:spcAft>
              <a:buSzPts val="1500"/>
              <a:buChar char="●"/>
            </a:pPr>
            <a:r>
              <a:rPr lang="en-US" sz="1500" dirty="0"/>
              <a:t>Local Education Providers (LEPs) may request paper-and-pencil CMAS assessments for grades 3 and/or 4 (</a:t>
            </a:r>
            <a:r>
              <a:rPr lang="en-US" sz="1500" u="sng" dirty="0">
                <a:solidFill>
                  <a:schemeClr val="accent5"/>
                </a:solidFill>
                <a:hlinkClick r:id="rId3">
                  <a:extLst>
                    <a:ext uri="{A12FA001-AC4F-418D-AE19-62706E023703}">
                      <ahyp:hlinkClr xmlns:ahyp="http://schemas.microsoft.com/office/drawing/2018/hyperlinkcolor" val="tx"/>
                    </a:ext>
                  </a:extLst>
                </a:hlinkClick>
              </a:rPr>
              <a:t>Senate Bill 26-023</a:t>
            </a:r>
            <a:r>
              <a:rPr lang="en-US" sz="1500" dirty="0"/>
              <a:t>)</a:t>
            </a:r>
            <a:endParaRPr sz="1500" dirty="0"/>
          </a:p>
          <a:p>
            <a:pPr marL="914400" lvl="1" indent="-323850" algn="l" rtl="0">
              <a:lnSpc>
                <a:spcPct val="115000"/>
              </a:lnSpc>
              <a:spcBef>
                <a:spcPts val="0"/>
              </a:spcBef>
              <a:spcAft>
                <a:spcPts val="0"/>
              </a:spcAft>
              <a:buSzPts val="1500"/>
              <a:buChar char="○"/>
            </a:pPr>
            <a:r>
              <a:rPr lang="en-US" sz="1500" dirty="0"/>
              <a:t>LEPs are responsible for all material costs ($15 per student/per test subject) and a share of fixed program costs ($250 per grade/per subject)</a:t>
            </a:r>
            <a:endParaRPr sz="1500" dirty="0"/>
          </a:p>
          <a:p>
            <a:pPr marL="914400" lvl="1" indent="-323850" algn="l" rtl="0">
              <a:spcBef>
                <a:spcPts val="0"/>
              </a:spcBef>
              <a:spcAft>
                <a:spcPts val="0"/>
              </a:spcAft>
              <a:buSzPts val="1500"/>
              <a:buChar char="○"/>
            </a:pPr>
            <a:r>
              <a:rPr lang="en-US" sz="1500" dirty="0"/>
              <a:t>CDE will send an interest form link in an upcoming *DAC* email</a:t>
            </a:r>
            <a:endParaRPr sz="1500" dirty="0"/>
          </a:p>
          <a:p>
            <a:pPr marL="1371600" lvl="2" indent="-323850" algn="l" rtl="0">
              <a:spcBef>
                <a:spcPts val="0"/>
              </a:spcBef>
              <a:spcAft>
                <a:spcPts val="0"/>
              </a:spcAft>
              <a:buSzPts val="1500"/>
              <a:buChar char="■"/>
            </a:pPr>
            <a:r>
              <a:rPr lang="en-US" sz="1500" dirty="0"/>
              <a:t>Request submission deadline: </a:t>
            </a:r>
            <a:r>
              <a:rPr lang="en-US" sz="1500" b="1" dirty="0"/>
              <a:t>October 15</a:t>
            </a:r>
            <a:endParaRPr sz="1500" b="1" dirty="0"/>
          </a:p>
          <a:p>
            <a:pPr marL="914400" lvl="1" indent="-323850" algn="l" rtl="0">
              <a:lnSpc>
                <a:spcPct val="115000"/>
              </a:lnSpc>
              <a:spcBef>
                <a:spcPts val="0"/>
              </a:spcBef>
              <a:spcAft>
                <a:spcPts val="0"/>
              </a:spcAft>
              <a:buSzPts val="1500"/>
              <a:buChar char="○"/>
            </a:pPr>
            <a:r>
              <a:rPr lang="en-US" sz="1500" dirty="0"/>
              <a:t>Pearson will set up a contract with each LEP</a:t>
            </a:r>
            <a:endParaRPr sz="1500" dirty="0"/>
          </a:p>
          <a:p>
            <a:pPr marL="1371600" lvl="2" indent="-323850" algn="l" rtl="0">
              <a:lnSpc>
                <a:spcPct val="115000"/>
              </a:lnSpc>
              <a:spcBef>
                <a:spcPts val="0"/>
              </a:spcBef>
              <a:spcAft>
                <a:spcPts val="0"/>
              </a:spcAft>
              <a:buSzPts val="1500"/>
              <a:buChar char="■"/>
            </a:pPr>
            <a:r>
              <a:rPr lang="en-US" sz="1500" dirty="0"/>
              <a:t>LEP pays Pearson directly </a:t>
            </a:r>
            <a:endParaRPr sz="1500" dirty="0"/>
          </a:p>
          <a:p>
            <a:pPr marL="1371600" lvl="2" indent="-323850" algn="l" rtl="0">
              <a:lnSpc>
                <a:spcPct val="115000"/>
              </a:lnSpc>
              <a:spcBef>
                <a:spcPts val="0"/>
              </a:spcBef>
              <a:spcAft>
                <a:spcPts val="0"/>
              </a:spcAft>
              <a:buSzPts val="1500"/>
              <a:buChar char="■"/>
            </a:pPr>
            <a:r>
              <a:rPr lang="en-US" sz="1500" dirty="0"/>
              <a:t>Upfront payment is required</a:t>
            </a:r>
            <a:endParaRPr sz="1500" dirty="0"/>
          </a:p>
          <a:p>
            <a:pPr marL="914400" lvl="1" indent="-323850" algn="l" rtl="0">
              <a:lnSpc>
                <a:spcPct val="115000"/>
              </a:lnSpc>
              <a:spcBef>
                <a:spcPts val="0"/>
              </a:spcBef>
              <a:spcAft>
                <a:spcPts val="0"/>
              </a:spcAft>
              <a:buSzPts val="1500"/>
              <a:buChar char="○"/>
            </a:pPr>
            <a:r>
              <a:rPr lang="en-US" sz="1500" dirty="0"/>
              <a:t>Paper/pencil testing window: </a:t>
            </a:r>
            <a:r>
              <a:rPr lang="en-US" sz="1500" b="1" dirty="0"/>
              <a:t>April 5–14</a:t>
            </a:r>
            <a:r>
              <a:rPr lang="en-US" sz="1500" dirty="0"/>
              <a:t>; materials returned by </a:t>
            </a:r>
            <a:r>
              <a:rPr lang="en-US" sz="1500" b="1" dirty="0"/>
              <a:t>April 14</a:t>
            </a:r>
            <a:endParaRPr sz="1500" b="1" dirty="0"/>
          </a:p>
          <a:p>
            <a:pPr marL="457200" lvl="0" indent="-323850" algn="l" rtl="0">
              <a:lnSpc>
                <a:spcPct val="115000"/>
              </a:lnSpc>
              <a:spcBef>
                <a:spcPts val="0"/>
              </a:spcBef>
              <a:spcAft>
                <a:spcPts val="0"/>
              </a:spcAft>
              <a:buSzPts val="1500"/>
              <a:buChar char="●"/>
            </a:pPr>
            <a:r>
              <a:rPr lang="en-US" sz="1500" b="1" dirty="0"/>
              <a:t>Notes:</a:t>
            </a:r>
            <a:endParaRPr sz="1500" dirty="0"/>
          </a:p>
          <a:p>
            <a:pPr marL="914400" lvl="1" indent="-323850" algn="l" rtl="0">
              <a:lnSpc>
                <a:spcPct val="115000"/>
              </a:lnSpc>
              <a:spcBef>
                <a:spcPts val="0"/>
              </a:spcBef>
              <a:spcAft>
                <a:spcPts val="0"/>
              </a:spcAft>
              <a:buSzPts val="1500"/>
              <a:buChar char="○"/>
            </a:pPr>
            <a:r>
              <a:rPr lang="en-US" sz="1500" dirty="0"/>
              <a:t>The paper/pencil-specific dates do not apply to grades 5–8 or 11 or schools that do not purchase paper/pencil for grades 3 and/or 4</a:t>
            </a:r>
            <a:endParaRPr sz="1500" dirty="0"/>
          </a:p>
          <a:p>
            <a:pPr marL="914400" lvl="1" indent="-323850" algn="l" rtl="0">
              <a:spcBef>
                <a:spcPts val="0"/>
              </a:spcBef>
              <a:spcAft>
                <a:spcPts val="0"/>
              </a:spcAft>
              <a:buSzPts val="1500"/>
              <a:buChar char="○"/>
            </a:pPr>
            <a:r>
              <a:rPr lang="en-US" sz="1500" dirty="0"/>
              <a:t>Paper accommodated forms continue to be available at no cost to any student with an </a:t>
            </a:r>
            <a:br>
              <a:rPr lang="en-US" sz="1500" dirty="0"/>
            </a:br>
            <a:r>
              <a:rPr lang="en-US" sz="1500" dirty="0"/>
              <a:t>IEP/504-documented need tied to a disability preventing access to online CMAS tests</a:t>
            </a:r>
            <a:endParaRPr sz="1500" dirty="0"/>
          </a:p>
        </p:txBody>
      </p:sp>
      <p:sp>
        <p:nvSpPr>
          <p:cNvPr id="556" name="Google Shape;556;g372e40c3b8b_0_0"/>
          <p:cNvSpPr txBox="1"/>
          <p:nvPr/>
        </p:nvSpPr>
        <p:spPr>
          <a:xfrm>
            <a:off x="6308588" y="1915200"/>
            <a:ext cx="2728800" cy="1576800"/>
          </a:xfrm>
          <a:prstGeom prst="rect">
            <a:avLst/>
          </a:prstGeom>
          <a:solidFill>
            <a:schemeClr val="accent5">
              <a:lumMod val="75000"/>
            </a:schemeClr>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lvl="0" indent="0" algn="ctr" rtl="0">
              <a:lnSpc>
                <a:spcPct val="115000"/>
              </a:lnSpc>
              <a:spcBef>
                <a:spcPts val="0"/>
              </a:spcBef>
              <a:spcAft>
                <a:spcPts val="0"/>
              </a:spcAft>
              <a:buNone/>
            </a:pPr>
            <a:r>
              <a:rPr lang="en-US" b="1" dirty="0">
                <a:solidFill>
                  <a:srgbClr val="FFFFFF"/>
                </a:solidFill>
                <a:latin typeface="Calibri"/>
                <a:ea typeface="Calibri"/>
                <a:cs typeface="Calibri"/>
                <a:sym typeface="Calibri"/>
              </a:rPr>
              <a:t>Example</a:t>
            </a:r>
            <a:r>
              <a:rPr lang="en-US" dirty="0">
                <a:solidFill>
                  <a:srgbClr val="FFFFFF"/>
                </a:solidFill>
                <a:latin typeface="Calibri"/>
                <a:ea typeface="Calibri"/>
                <a:cs typeface="Calibri"/>
                <a:sym typeface="Calibri"/>
              </a:rPr>
              <a:t>: LEP purchasing paper for 120 students across grades 3 and 4 math and ELA/CSLA will pay $4600:</a:t>
            </a:r>
            <a:endParaRPr dirty="0">
              <a:solidFill>
                <a:srgbClr val="FFFFFF"/>
              </a:solidFill>
              <a:latin typeface="Calibri"/>
              <a:ea typeface="Calibri"/>
              <a:cs typeface="Calibri"/>
              <a:sym typeface="Calibri"/>
            </a:endParaRPr>
          </a:p>
          <a:p>
            <a:pPr marL="0" lvl="0" indent="0" algn="ctr" rtl="0">
              <a:lnSpc>
                <a:spcPct val="115000"/>
              </a:lnSpc>
              <a:spcBef>
                <a:spcPts val="0"/>
              </a:spcBef>
              <a:spcAft>
                <a:spcPts val="0"/>
              </a:spcAft>
              <a:buNone/>
            </a:pPr>
            <a:r>
              <a:rPr lang="en-US" dirty="0">
                <a:solidFill>
                  <a:srgbClr val="FFFFFF"/>
                </a:solidFill>
                <a:latin typeface="Calibri"/>
                <a:ea typeface="Calibri"/>
                <a:cs typeface="Calibri"/>
                <a:sym typeface="Calibri"/>
              </a:rPr>
              <a:t>$3600 test materials</a:t>
            </a:r>
            <a:endParaRPr dirty="0">
              <a:solidFill>
                <a:srgbClr val="FFFFFF"/>
              </a:solidFill>
              <a:latin typeface="Calibri"/>
              <a:ea typeface="Calibri"/>
              <a:cs typeface="Calibri"/>
              <a:sym typeface="Calibri"/>
            </a:endParaRPr>
          </a:p>
          <a:p>
            <a:pPr marL="0" lvl="0" indent="0" algn="ctr" rtl="0">
              <a:lnSpc>
                <a:spcPct val="115000"/>
              </a:lnSpc>
              <a:spcBef>
                <a:spcPts val="0"/>
              </a:spcBef>
              <a:spcAft>
                <a:spcPts val="0"/>
              </a:spcAft>
              <a:buNone/>
            </a:pPr>
            <a:r>
              <a:rPr lang="en-US" dirty="0">
                <a:solidFill>
                  <a:srgbClr val="FFFFFF"/>
                </a:solidFill>
                <a:latin typeface="Calibri"/>
                <a:ea typeface="Calibri"/>
                <a:cs typeface="Calibri"/>
                <a:sym typeface="Calibri"/>
              </a:rPr>
              <a:t>$1000 fixed program cost</a:t>
            </a:r>
            <a:endParaRPr dirty="0">
              <a:solidFill>
                <a:srgbClr val="FFFFFF"/>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sp>
        <p:nvSpPr>
          <p:cNvPr id="561" name="Google Shape;561;g37aca7b9956_0_14"/>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3200"/>
              <a:buFont typeface="Calibri"/>
              <a:buNone/>
            </a:pPr>
            <a:r>
              <a:rPr lang="en-US" sz="2800"/>
              <a:t>CMAS </a:t>
            </a:r>
            <a:r>
              <a:rPr lang="en-US" sz="2800">
                <a:latin typeface="Calibri"/>
                <a:ea typeface="Calibri"/>
                <a:cs typeface="Calibri"/>
                <a:sym typeface="Calibri"/>
              </a:rPr>
              <a:t>Updates for 202</a:t>
            </a:r>
            <a:r>
              <a:rPr lang="en-US" sz="2800"/>
              <a:t>7</a:t>
            </a:r>
            <a:r>
              <a:rPr lang="en-US" sz="2800">
                <a:latin typeface="Calibri"/>
                <a:ea typeface="Calibri"/>
                <a:cs typeface="Calibri"/>
                <a:sym typeface="Calibri"/>
              </a:rPr>
              <a:t> </a:t>
            </a:r>
            <a:r>
              <a:rPr lang="en-US" sz="2800"/>
              <a:t>- Social Studies for Grade 7 Only</a:t>
            </a:r>
            <a:endParaRPr sz="2800"/>
          </a:p>
        </p:txBody>
      </p:sp>
      <p:sp>
        <p:nvSpPr>
          <p:cNvPr id="562" name="Google Shape;562;g37aca7b9956_0_14"/>
          <p:cNvSpPr txBox="1">
            <a:spLocks noGrp="1"/>
          </p:cNvSpPr>
          <p:nvPr>
            <p:ph type="body" idx="1"/>
          </p:nvPr>
        </p:nvSpPr>
        <p:spPr>
          <a:xfrm>
            <a:off x="311700" y="1152474"/>
            <a:ext cx="8135100" cy="3210725"/>
          </a:xfrm>
          <a:prstGeom prst="rect">
            <a:avLst/>
          </a:prstGeom>
          <a:noFill/>
          <a:ln>
            <a:noFill/>
          </a:ln>
        </p:spPr>
        <p:txBody>
          <a:bodyPr spcFirstLastPara="1" wrap="square" lIns="0" tIns="0" rIns="0" bIns="45700" anchor="t" anchorCtr="0">
            <a:normAutofit fontScale="92500" lnSpcReduction="10000"/>
          </a:bodyPr>
          <a:lstStyle/>
          <a:p>
            <a:pPr marL="457200" lvl="0" indent="-342900" algn="l" rtl="0">
              <a:lnSpc>
                <a:spcPct val="115000"/>
              </a:lnSpc>
              <a:spcBef>
                <a:spcPts val="0"/>
              </a:spcBef>
              <a:spcAft>
                <a:spcPts val="0"/>
              </a:spcAft>
              <a:buClr>
                <a:srgbClr val="000000"/>
              </a:buClr>
              <a:buSzPts val="1800"/>
              <a:buChar char="●"/>
            </a:pPr>
            <a:r>
              <a:rPr lang="en-US" sz="1800" dirty="0">
                <a:solidFill>
                  <a:srgbClr val="000000"/>
                </a:solidFill>
              </a:rPr>
              <a:t>Social studies assessments will be administered to all grade 7 students</a:t>
            </a:r>
            <a:endParaRPr sz="1800" dirty="0">
              <a:solidFill>
                <a:srgbClr val="000000"/>
              </a:solidFill>
            </a:endParaRPr>
          </a:p>
          <a:p>
            <a:pPr marL="914400" lvl="1" indent="-342900" algn="l" rtl="0">
              <a:spcBef>
                <a:spcPts val="0"/>
              </a:spcBef>
              <a:spcAft>
                <a:spcPts val="0"/>
              </a:spcAft>
              <a:buClr>
                <a:srgbClr val="000000"/>
              </a:buClr>
              <a:buSzPts val="1800"/>
              <a:buChar char="○"/>
            </a:pPr>
            <a:r>
              <a:rPr lang="en-US" sz="1800" dirty="0">
                <a:solidFill>
                  <a:srgbClr val="000000"/>
                </a:solidFill>
              </a:rPr>
              <a:t>Statewide administration; no sampling of students across districts/schools</a:t>
            </a:r>
            <a:endParaRPr sz="1800" dirty="0">
              <a:solidFill>
                <a:srgbClr val="000000"/>
              </a:solidFill>
            </a:endParaRPr>
          </a:p>
          <a:p>
            <a:pPr marL="1371600" lvl="2" indent="-342900" algn="l" rtl="0">
              <a:spcBef>
                <a:spcPts val="0"/>
              </a:spcBef>
              <a:spcAft>
                <a:spcPts val="0"/>
              </a:spcAft>
              <a:buClr>
                <a:srgbClr val="000000"/>
              </a:buClr>
              <a:buSzPts val="1800"/>
              <a:buChar char="■"/>
            </a:pPr>
            <a:r>
              <a:rPr lang="en-US" sz="1800" dirty="0">
                <a:solidFill>
                  <a:srgbClr val="000000"/>
                </a:solidFill>
              </a:rPr>
              <a:t>School, district and state achievement data will be available</a:t>
            </a:r>
            <a:endParaRPr sz="1800" dirty="0">
              <a:solidFill>
                <a:srgbClr val="000000"/>
              </a:solidFill>
            </a:endParaRPr>
          </a:p>
          <a:p>
            <a:pPr marL="914400" lvl="1" indent="-342900" algn="l" rtl="0">
              <a:spcBef>
                <a:spcPts val="0"/>
              </a:spcBef>
              <a:spcAft>
                <a:spcPts val="0"/>
              </a:spcAft>
              <a:buClr>
                <a:srgbClr val="000000"/>
              </a:buClr>
              <a:buSzPts val="1800"/>
              <a:buChar char="○"/>
            </a:pPr>
            <a:r>
              <a:rPr lang="en-US" sz="1800" dirty="0">
                <a:solidFill>
                  <a:srgbClr val="000000"/>
                </a:solidFill>
              </a:rPr>
              <a:t>There will be no grade 4 social studies assessment</a:t>
            </a:r>
            <a:endParaRPr sz="1800" dirty="0">
              <a:solidFill>
                <a:srgbClr val="000000"/>
              </a:solidFill>
            </a:endParaRPr>
          </a:p>
          <a:p>
            <a:pPr marL="914400" lvl="1" indent="-342900" algn="l" rtl="0">
              <a:lnSpc>
                <a:spcPct val="115000"/>
              </a:lnSpc>
              <a:spcBef>
                <a:spcPts val="0"/>
              </a:spcBef>
              <a:spcAft>
                <a:spcPts val="0"/>
              </a:spcAft>
              <a:buClr>
                <a:srgbClr val="000000"/>
              </a:buClr>
              <a:buSzPts val="1800"/>
              <a:buChar char="○"/>
            </a:pPr>
            <a:r>
              <a:rPr lang="en-US" sz="1800" dirty="0">
                <a:solidFill>
                  <a:srgbClr val="000000"/>
                </a:solidFill>
              </a:rPr>
              <a:t>Decided by </a:t>
            </a:r>
            <a:r>
              <a:rPr lang="en-US" sz="1800" u="sng" dirty="0">
                <a:solidFill>
                  <a:schemeClr val="hlink"/>
                </a:solidFill>
                <a:hlinkClick r:id="rId3"/>
              </a:rPr>
              <a:t>House Bill 26-1353</a:t>
            </a:r>
            <a:endParaRPr lang="en-US" sz="1800" dirty="0">
              <a:solidFill>
                <a:srgbClr val="000000"/>
              </a:solidFill>
            </a:endParaRPr>
          </a:p>
          <a:p>
            <a:pPr marL="0" lvl="0" indent="0" algn="l" rtl="0">
              <a:lnSpc>
                <a:spcPct val="115000"/>
              </a:lnSpc>
              <a:spcBef>
                <a:spcPts val="0"/>
              </a:spcBef>
              <a:spcAft>
                <a:spcPts val="0"/>
              </a:spcAft>
              <a:buNone/>
            </a:pPr>
            <a:endParaRPr lang="en-US" sz="1800" dirty="0">
              <a:solidFill>
                <a:srgbClr val="000000"/>
              </a:solidFill>
            </a:endParaRPr>
          </a:p>
          <a:p>
            <a:pPr marL="457200" lvl="0" indent="-342900" algn="l" rtl="0">
              <a:lnSpc>
                <a:spcPct val="115000"/>
              </a:lnSpc>
              <a:spcBef>
                <a:spcPts val="0"/>
              </a:spcBef>
              <a:spcAft>
                <a:spcPts val="0"/>
              </a:spcAft>
              <a:buClr>
                <a:srgbClr val="000000"/>
              </a:buClr>
              <a:buSzPts val="1800"/>
              <a:buChar char="●"/>
            </a:pPr>
            <a:r>
              <a:rPr lang="en-US" sz="1800" dirty="0">
                <a:solidFill>
                  <a:srgbClr val="000000"/>
                </a:solidFill>
              </a:rPr>
              <a:t>Section test time for grade 7 social studies aligns with section test time for grades 5 and 8 science (i.e., 75-minute sections)</a:t>
            </a:r>
            <a:endParaRPr sz="1800" dirty="0">
              <a:solidFill>
                <a:srgbClr val="000000"/>
              </a:solidFill>
            </a:endParaRPr>
          </a:p>
          <a:p>
            <a:pPr marL="914400" lvl="1" indent="-342900" algn="l" rtl="0">
              <a:lnSpc>
                <a:spcPct val="115000"/>
              </a:lnSpc>
              <a:spcBef>
                <a:spcPts val="0"/>
              </a:spcBef>
              <a:spcAft>
                <a:spcPts val="0"/>
              </a:spcAft>
              <a:buClr>
                <a:srgbClr val="000000"/>
              </a:buClr>
              <a:buSzPts val="1800"/>
              <a:buChar char="○"/>
            </a:pPr>
            <a:r>
              <a:rPr lang="en-US" sz="1800" dirty="0">
                <a:solidFill>
                  <a:srgbClr val="000000"/>
                </a:solidFill>
              </a:rPr>
              <a:t>Allows for combined science/social studies </a:t>
            </a:r>
            <a:r>
              <a:rPr lang="en-US" sz="1800" dirty="0">
                <a:solidFill>
                  <a:srgbClr val="00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4"/>
                  </a:ext>
                </a:extLst>
              </a:rPr>
              <a:t>groups</a:t>
            </a:r>
            <a:r>
              <a:rPr lang="en-US" sz="1800" dirty="0">
                <a:solidFill>
                  <a:srgbClr val="000000"/>
                </a:solidFill>
              </a:rPr>
              <a:t> (requires reading both content area-specific SAY instructions, e.g., </a:t>
            </a:r>
            <a:r>
              <a:rPr lang="en-US" sz="1800" i="1" dirty="0">
                <a:solidFill>
                  <a:srgbClr val="000000"/>
                </a:solidFill>
              </a:rPr>
              <a:t>Look at your ticket. Do you see Grade 7 Social Studies or Grade 8 Science?</a:t>
            </a:r>
            <a:r>
              <a:rPr lang="en-US" sz="1800" dirty="0">
                <a:solidFill>
                  <a:srgbClr val="000000"/>
                </a:solidFill>
              </a:rPr>
              <a:t>)</a:t>
            </a:r>
            <a:endParaRPr sz="1800" dirty="0">
              <a:solidFill>
                <a:srgbClr val="000000"/>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66"/>
        <p:cNvGrpSpPr/>
        <p:nvPr/>
      </p:nvGrpSpPr>
      <p:grpSpPr>
        <a:xfrm>
          <a:off x="0" y="0"/>
          <a:ext cx="0" cy="0"/>
          <a:chOff x="0" y="0"/>
          <a:chExt cx="0" cy="0"/>
        </a:xfrm>
      </p:grpSpPr>
      <p:sp>
        <p:nvSpPr>
          <p:cNvPr id="567" name="Google Shape;567;g3fb15589c49_0_40"/>
          <p:cNvSpPr txBox="1">
            <a:spLocks noGrp="1"/>
          </p:cNvSpPr>
          <p:nvPr>
            <p:ph type="title"/>
          </p:nvPr>
        </p:nvSpPr>
        <p:spPr>
          <a:xfrm>
            <a:off x="311700" y="105100"/>
            <a:ext cx="88023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2800"/>
              <a:buFont typeface="Calibri"/>
              <a:buNone/>
            </a:pPr>
            <a:r>
              <a:rPr lang="en-US" sz="2400" dirty="0"/>
              <a:t>CMAS Reminder - </a:t>
            </a:r>
            <a:r>
              <a:rPr lang="en-US" sz="2400" dirty="0">
                <a:latin typeface="Calibri"/>
                <a:ea typeface="Calibri"/>
                <a:cs typeface="Calibri"/>
                <a:sym typeface="Calibri"/>
              </a:rPr>
              <a:t>R</a:t>
            </a:r>
            <a:r>
              <a:rPr lang="en-US" sz="2400" dirty="0"/>
              <a:t>emote Administration</a:t>
            </a:r>
            <a:r>
              <a:rPr lang="en-US" sz="2400" dirty="0">
                <a:latin typeface="Calibri"/>
                <a:ea typeface="Calibri"/>
                <a:cs typeface="Calibri"/>
                <a:sym typeface="Calibri"/>
              </a:rPr>
              <a:t> §22-7-10</a:t>
            </a:r>
            <a:r>
              <a:rPr lang="en-US" sz="2400" dirty="0"/>
              <a:t>06.3</a:t>
            </a:r>
            <a:r>
              <a:rPr lang="en-US" sz="2400" dirty="0">
                <a:latin typeface="Calibri"/>
                <a:ea typeface="Calibri"/>
                <a:cs typeface="Calibri"/>
                <a:sym typeface="Calibri"/>
              </a:rPr>
              <a:t>(</a:t>
            </a:r>
            <a:r>
              <a:rPr lang="en-US" sz="2400" dirty="0"/>
              <a:t>1</a:t>
            </a:r>
            <a:r>
              <a:rPr lang="en-US" sz="2400" dirty="0">
                <a:latin typeface="Calibri"/>
                <a:ea typeface="Calibri"/>
                <a:cs typeface="Calibri"/>
                <a:sym typeface="Calibri"/>
              </a:rPr>
              <a:t>)(</a:t>
            </a:r>
            <a:r>
              <a:rPr lang="en-US" sz="2400" dirty="0"/>
              <a:t>e)</a:t>
            </a:r>
            <a:endParaRPr sz="2400" dirty="0"/>
          </a:p>
        </p:txBody>
      </p:sp>
      <p:sp>
        <p:nvSpPr>
          <p:cNvPr id="568" name="Google Shape;568;g3fb15589c49_0_40"/>
          <p:cNvSpPr txBox="1">
            <a:spLocks noGrp="1"/>
          </p:cNvSpPr>
          <p:nvPr>
            <p:ph type="body" idx="1"/>
          </p:nvPr>
        </p:nvSpPr>
        <p:spPr>
          <a:xfrm>
            <a:off x="311700" y="907200"/>
            <a:ext cx="8614800" cy="3317385"/>
          </a:xfrm>
          <a:prstGeom prst="rect">
            <a:avLst/>
          </a:prstGeom>
          <a:noFill/>
          <a:ln>
            <a:noFill/>
          </a:ln>
        </p:spPr>
        <p:txBody>
          <a:bodyPr spcFirstLastPara="1" wrap="square" lIns="0" tIns="0" rIns="0" bIns="45700" anchor="t" anchorCtr="0">
            <a:normAutofit/>
          </a:bodyPr>
          <a:lstStyle/>
          <a:p>
            <a:pPr marL="457200" lvl="0" indent="-342900" algn="l" rtl="0">
              <a:spcBef>
                <a:spcPts val="1000"/>
              </a:spcBef>
              <a:spcAft>
                <a:spcPts val="0"/>
              </a:spcAft>
              <a:buClr>
                <a:srgbClr val="000000"/>
              </a:buClr>
              <a:buSzPts val="1800"/>
              <a:buChar char="●"/>
            </a:pPr>
            <a:r>
              <a:rPr lang="en-US" sz="1800" dirty="0">
                <a:solidFill>
                  <a:srgbClr val="000000"/>
                </a:solidFill>
              </a:rPr>
              <a:t>The remote administration option is available to certain online schools</a:t>
            </a:r>
            <a:endParaRPr sz="1800" dirty="0">
              <a:solidFill>
                <a:srgbClr val="000000"/>
              </a:solidFill>
            </a:endParaRPr>
          </a:p>
          <a:p>
            <a:pPr marL="914400" lvl="1" indent="-323850" algn="l" rtl="0">
              <a:spcBef>
                <a:spcPts val="0"/>
              </a:spcBef>
              <a:spcAft>
                <a:spcPts val="0"/>
              </a:spcAft>
              <a:buClr>
                <a:srgbClr val="000000"/>
              </a:buClr>
              <a:buSzPts val="1500"/>
              <a:buChar char="○"/>
            </a:pPr>
            <a:r>
              <a:rPr lang="en-US" sz="1500" dirty="0">
                <a:solidFill>
                  <a:srgbClr val="000000"/>
                </a:solidFill>
              </a:rPr>
              <a:t>Virtual Type = 01 (100% of instruction provided online, no in-person attendance requirements, no physical space)</a:t>
            </a:r>
            <a:endParaRPr sz="1500" dirty="0">
              <a:solidFill>
                <a:srgbClr val="000000"/>
              </a:solidFill>
            </a:endParaRPr>
          </a:p>
          <a:p>
            <a:pPr marL="914400" lvl="1" indent="-323850" algn="l" rtl="0">
              <a:spcBef>
                <a:spcPts val="0"/>
              </a:spcBef>
              <a:spcAft>
                <a:spcPts val="0"/>
              </a:spcAft>
              <a:buClr>
                <a:srgbClr val="000000"/>
              </a:buClr>
              <a:buSzPts val="1500"/>
              <a:buChar char="○"/>
            </a:pPr>
            <a:r>
              <a:rPr lang="en-US" sz="1500" dirty="0">
                <a:solidFill>
                  <a:srgbClr val="000000"/>
                </a:solidFill>
              </a:rPr>
              <a:t>Eligible schools can decide to administer all CMAS tests remotely, all CMAS tests in-person, or use a combination of remote and in-person CMAS administration</a:t>
            </a:r>
            <a:endParaRPr sz="1500" dirty="0">
              <a:solidFill>
                <a:srgbClr val="000000"/>
              </a:solidFill>
            </a:endParaRPr>
          </a:p>
          <a:p>
            <a:pPr marL="457200" lvl="0" indent="-336550" algn="l" rtl="0">
              <a:spcBef>
                <a:spcPts val="0"/>
              </a:spcBef>
              <a:spcAft>
                <a:spcPts val="0"/>
              </a:spcAft>
              <a:buClr>
                <a:srgbClr val="000000"/>
              </a:buClr>
              <a:buSzPts val="1700"/>
              <a:buFont typeface="Roboto"/>
              <a:buChar char="●"/>
            </a:pPr>
            <a:r>
              <a:rPr lang="en-US" sz="1700" dirty="0">
                <a:solidFill>
                  <a:srgbClr val="000000"/>
                </a:solidFill>
              </a:rPr>
              <a:t>At-home testing must meet the same high standards as in-person CMAS testing</a:t>
            </a:r>
            <a:endParaRPr sz="1700" dirty="0">
              <a:solidFill>
                <a:srgbClr val="000000"/>
              </a:solidFill>
            </a:endParaRPr>
          </a:p>
          <a:p>
            <a:pPr marL="914400" lvl="1" indent="-323850" algn="l" rtl="0">
              <a:spcBef>
                <a:spcPts val="0"/>
              </a:spcBef>
              <a:spcAft>
                <a:spcPts val="0"/>
              </a:spcAft>
              <a:buClr>
                <a:srgbClr val="000000"/>
              </a:buClr>
              <a:buSzPts val="1500"/>
              <a:buFont typeface="Roboto"/>
              <a:buChar char="○"/>
            </a:pPr>
            <a:r>
              <a:rPr lang="en-US" sz="1500" dirty="0">
                <a:solidFill>
                  <a:srgbClr val="000000"/>
                </a:solidFill>
              </a:rPr>
              <a:t>Remote administration-specific policies and procedures must be followed</a:t>
            </a:r>
            <a:endParaRPr sz="1500" dirty="0">
              <a:solidFill>
                <a:srgbClr val="000000"/>
              </a:solidFill>
            </a:endParaRPr>
          </a:p>
          <a:p>
            <a:pPr marL="914400" lvl="1" indent="-323850" algn="l" rtl="0">
              <a:spcBef>
                <a:spcPts val="0"/>
              </a:spcBef>
              <a:spcAft>
                <a:spcPts val="0"/>
              </a:spcAft>
              <a:buClr>
                <a:srgbClr val="000000"/>
              </a:buClr>
              <a:buSzPts val="1500"/>
              <a:buFont typeface="Roboto"/>
              <a:buChar char="○"/>
            </a:pPr>
            <a:r>
              <a:rPr lang="en-US" sz="1500" dirty="0">
                <a:solidFill>
                  <a:srgbClr val="000000"/>
                </a:solidFill>
              </a:rPr>
              <a:t>Separate training and administration materials are provided to participating schools in </a:t>
            </a:r>
            <a:r>
              <a:rPr lang="en-US" sz="1500" b="1" dirty="0">
                <a:solidFill>
                  <a:srgbClr val="E26510"/>
                </a:solidFill>
              </a:rPr>
              <a:t>February</a:t>
            </a:r>
            <a:endParaRPr sz="1500" b="1" dirty="0">
              <a:solidFill>
                <a:srgbClr val="E26510"/>
              </a:solidFill>
            </a:endParaRPr>
          </a:p>
          <a:p>
            <a:pPr marL="914400" lvl="1" indent="-323850" algn="l" rtl="0">
              <a:spcBef>
                <a:spcPts val="0"/>
              </a:spcBef>
              <a:spcAft>
                <a:spcPts val="0"/>
              </a:spcAft>
              <a:buClr>
                <a:srgbClr val="000000"/>
              </a:buClr>
              <a:buSzPts val="1500"/>
              <a:buChar char="○"/>
            </a:pPr>
            <a:r>
              <a:rPr lang="en-US" sz="1500" dirty="0">
                <a:solidFill>
                  <a:srgbClr val="000000"/>
                </a:solidFill>
              </a:rPr>
              <a:t>Parent permission is required to participate</a:t>
            </a:r>
            <a:endParaRPr sz="1500" dirty="0">
              <a:solidFill>
                <a:srgbClr val="000000"/>
              </a:solidFill>
            </a:endParaRPr>
          </a:p>
          <a:p>
            <a:pPr marL="457200" lvl="0" indent="-342900" algn="l" rtl="0">
              <a:spcBef>
                <a:spcPts val="0"/>
              </a:spcBef>
              <a:spcAft>
                <a:spcPts val="0"/>
              </a:spcAft>
              <a:buClr>
                <a:srgbClr val="000000"/>
              </a:buClr>
              <a:buSzPts val="1800"/>
              <a:buFont typeface="Roboto"/>
              <a:buChar char="●"/>
            </a:pPr>
            <a:r>
              <a:rPr lang="en-US" sz="1800" dirty="0">
                <a:solidFill>
                  <a:srgbClr val="000000"/>
                </a:solidFill>
              </a:rPr>
              <a:t>Districts with eligible schools will be contacted in </a:t>
            </a:r>
            <a:r>
              <a:rPr lang="en-US" sz="1800" b="1" dirty="0">
                <a:solidFill>
                  <a:srgbClr val="E26510"/>
                </a:solidFill>
              </a:rPr>
              <a:t>late September </a:t>
            </a:r>
            <a:r>
              <a:rPr lang="en-US" sz="1800" dirty="0">
                <a:solidFill>
                  <a:srgbClr val="000000"/>
                </a:solidFill>
              </a:rPr>
              <a:t>to gather interest</a:t>
            </a:r>
            <a:endParaRPr sz="1800" dirty="0">
              <a:solidFill>
                <a:srgbClr val="000000"/>
              </a:solidFill>
            </a:endParaRPr>
          </a:p>
        </p:txBody>
      </p:sp>
      <p:pic>
        <p:nvPicPr>
          <p:cNvPr id="570" name="Google Shape;570;g3fb15589c49_0_40" descr="An image of the final System Check screen that displays &quot;You are ready to take your test!&quot; and a Next button."/>
          <p:cNvPicPr preferRelativeResize="0"/>
          <p:nvPr/>
        </p:nvPicPr>
        <p:blipFill rotWithShape="1">
          <a:blip r:embed="rId3">
            <a:alphaModFix/>
          </a:blip>
          <a:srcRect r="4141" b="7664"/>
          <a:stretch/>
        </p:blipFill>
        <p:spPr>
          <a:xfrm>
            <a:off x="797825" y="3840600"/>
            <a:ext cx="2579075" cy="1302900"/>
          </a:xfrm>
          <a:prstGeom prst="rect">
            <a:avLst/>
          </a:prstGeom>
          <a:noFill/>
          <a:ln>
            <a:noFill/>
          </a:ln>
          <a:effectLst>
            <a:outerShdw blurRad="57150" dist="19050" dir="5400000" algn="bl" rotWithShape="0">
              <a:srgbClr val="000000">
                <a:alpha val="50000"/>
              </a:srgbClr>
            </a:outerShdw>
          </a:effectLst>
        </p:spPr>
      </p:pic>
      <p:pic>
        <p:nvPicPr>
          <p:cNvPr id="571" name="Google Shape;571;g3fb15589c49_0_40" descr="The Tile View of the Virtual Monitoring Dashboard. There are 10 students displayed in 2 rows: 5 across the top and 5 across the bottom. Each student appears with their name at the top, then their SASID, their picture, their test status, and their amount of testing time. Hand images appear on three of the students with a note &quot;Student using 'raise hand' feature.&quot;&#10;&#10;There are View buttons highlighted with a note &quot;Toggle between tile view (left button) and list view (right button).&quot;&#10;&#10;There is an Announcements button highlighted with a note &quot;Share announcements with entire session.&quot;"/>
          <p:cNvPicPr preferRelativeResize="0"/>
          <p:nvPr/>
        </p:nvPicPr>
        <p:blipFill>
          <a:blip r:embed="rId4">
            <a:alphaModFix/>
          </a:blip>
          <a:stretch>
            <a:fillRect/>
          </a:stretch>
        </p:blipFill>
        <p:spPr>
          <a:xfrm>
            <a:off x="3563875" y="3842388"/>
            <a:ext cx="2579075" cy="1299324"/>
          </a:xfrm>
          <a:prstGeom prst="rect">
            <a:avLst/>
          </a:prstGeom>
          <a:noFill/>
          <a:ln>
            <a:noFill/>
          </a:ln>
          <a:effectLst>
            <a:outerShdw blurRad="57150" dist="19050" dir="5400000" algn="bl" rotWithShape="0">
              <a:srgbClr val="000000">
                <a:alpha val="50000"/>
              </a:srgbClr>
            </a:outerShdw>
          </a:effectLst>
        </p:spPr>
      </p:pic>
      <p:pic>
        <p:nvPicPr>
          <p:cNvPr id="569" name="Google Shape;569;g3fb15589c49_0_40" descr="Four images displayed from left to right. The images show test administrator and student views of a video call. The first image is labeled &quot;Test Administrator initiates video call with a student.&quot; The second image is labeled &quot;student's view when receiving a call.&quot; The third image is labeled &quot;test administrator's view after student answers the call.&quot; The fourth image is labeled &quot;student's view after answering the call.&quot;"/>
          <p:cNvPicPr preferRelativeResize="0"/>
          <p:nvPr/>
        </p:nvPicPr>
        <p:blipFill>
          <a:blip r:embed="rId5">
            <a:alphaModFix/>
          </a:blip>
          <a:stretch>
            <a:fillRect/>
          </a:stretch>
        </p:blipFill>
        <p:spPr>
          <a:xfrm>
            <a:off x="6329925" y="3840600"/>
            <a:ext cx="2814077" cy="1302900"/>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75"/>
        <p:cNvGrpSpPr/>
        <p:nvPr/>
      </p:nvGrpSpPr>
      <p:grpSpPr>
        <a:xfrm>
          <a:off x="0" y="0"/>
          <a:ext cx="0" cy="0"/>
          <a:chOff x="0" y="0"/>
          <a:chExt cx="0" cy="0"/>
        </a:xfrm>
      </p:grpSpPr>
      <p:sp>
        <p:nvSpPr>
          <p:cNvPr id="576" name="Google Shape;576;g37aca7b9956_0_19"/>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2800"/>
              <a:t>CMAS Data and Reporting</a:t>
            </a:r>
            <a:endParaRPr sz="2800"/>
          </a:p>
        </p:txBody>
      </p:sp>
      <p:sp>
        <p:nvSpPr>
          <p:cNvPr id="577" name="Google Shape;577;g37aca7b9956_0_19"/>
          <p:cNvSpPr txBox="1">
            <a:spLocks noGrp="1"/>
          </p:cNvSpPr>
          <p:nvPr>
            <p:ph type="body" idx="1"/>
          </p:nvPr>
        </p:nvSpPr>
        <p:spPr>
          <a:xfrm>
            <a:off x="311700" y="1152475"/>
            <a:ext cx="8614800" cy="3196800"/>
          </a:xfrm>
          <a:prstGeom prst="rect">
            <a:avLst/>
          </a:prstGeom>
          <a:noFill/>
          <a:ln>
            <a:noFill/>
          </a:ln>
        </p:spPr>
        <p:txBody>
          <a:bodyPr spcFirstLastPara="1" wrap="square" lIns="0" tIns="0" rIns="0" bIns="45700" anchor="t" anchorCtr="0">
            <a:noAutofit/>
          </a:bodyPr>
          <a:lstStyle/>
          <a:p>
            <a:pPr marL="457200" lvl="0" indent="-342900" algn="l" rtl="0">
              <a:lnSpc>
                <a:spcPct val="100000"/>
              </a:lnSpc>
              <a:spcBef>
                <a:spcPts val="1000"/>
              </a:spcBef>
              <a:spcAft>
                <a:spcPts val="0"/>
              </a:spcAft>
              <a:buClr>
                <a:srgbClr val="000000"/>
              </a:buClr>
              <a:buSzPts val="1800"/>
              <a:buChar char="●"/>
            </a:pPr>
            <a:r>
              <a:rPr lang="en-US" sz="1800" b="1" dirty="0">
                <a:solidFill>
                  <a:srgbClr val="000000"/>
                </a:solidFill>
              </a:rPr>
              <a:t>Download Results</a:t>
            </a:r>
            <a:endParaRPr sz="1800" dirty="0">
              <a:solidFill>
                <a:srgbClr val="000000"/>
              </a:solidFill>
            </a:endParaRPr>
          </a:p>
          <a:p>
            <a:pPr marL="914400" lvl="1" indent="-336550" algn="l" rtl="0">
              <a:lnSpc>
                <a:spcPct val="100000"/>
              </a:lnSpc>
              <a:spcBef>
                <a:spcPts val="1000"/>
              </a:spcBef>
              <a:spcAft>
                <a:spcPts val="0"/>
              </a:spcAft>
              <a:buClr>
                <a:srgbClr val="E26510"/>
              </a:buClr>
              <a:buSzPts val="1700"/>
              <a:buChar char="○"/>
            </a:pPr>
            <a:r>
              <a:rPr lang="en-US" sz="1700" b="1" dirty="0">
                <a:solidFill>
                  <a:srgbClr val="E26510"/>
                </a:solidFill>
              </a:rPr>
              <a:t>Ensure all legacy CMAS and CoAlt data files and reports (2013-14 through 2025-26 administrations) are saved locally</a:t>
            </a:r>
            <a:endParaRPr sz="1700" b="1" dirty="0">
              <a:solidFill>
                <a:srgbClr val="E26510"/>
              </a:solidFill>
            </a:endParaRPr>
          </a:p>
          <a:p>
            <a:pPr marL="914400" lvl="1" indent="-336550" algn="l" rtl="0">
              <a:lnSpc>
                <a:spcPct val="100000"/>
              </a:lnSpc>
              <a:spcBef>
                <a:spcPts val="1000"/>
              </a:spcBef>
              <a:spcAft>
                <a:spcPts val="0"/>
              </a:spcAft>
              <a:buClr>
                <a:srgbClr val="000000"/>
              </a:buClr>
              <a:buSzPts val="1700"/>
              <a:buChar char="○"/>
            </a:pPr>
            <a:r>
              <a:rPr lang="en-US" sz="1700" dirty="0">
                <a:solidFill>
                  <a:srgbClr val="000000"/>
                </a:solidFill>
              </a:rPr>
              <a:t>Pearson will retire PearsonAccess</a:t>
            </a:r>
            <a:r>
              <a:rPr lang="en-US" sz="1700" baseline="30000" dirty="0">
                <a:solidFill>
                  <a:srgbClr val="000000"/>
                </a:solidFill>
              </a:rPr>
              <a:t>next</a:t>
            </a:r>
            <a:r>
              <a:rPr lang="en-US" sz="1700" dirty="0">
                <a:solidFill>
                  <a:srgbClr val="000000"/>
                </a:solidFill>
              </a:rPr>
              <a:t> in December 2026</a:t>
            </a:r>
            <a:endParaRPr sz="1700" dirty="0">
              <a:solidFill>
                <a:srgbClr val="000000"/>
              </a:solidFill>
            </a:endParaRPr>
          </a:p>
          <a:p>
            <a:pPr marL="914400" lvl="1" indent="-336550" algn="l" rtl="0">
              <a:lnSpc>
                <a:spcPct val="100000"/>
              </a:lnSpc>
              <a:spcBef>
                <a:spcPts val="1000"/>
              </a:spcBef>
              <a:spcAft>
                <a:spcPts val="0"/>
              </a:spcAft>
              <a:buClr>
                <a:srgbClr val="000000"/>
              </a:buClr>
              <a:buSzPts val="1700"/>
              <a:buChar char="○"/>
            </a:pPr>
            <a:r>
              <a:rPr lang="en-US" sz="1700" dirty="0">
                <a:solidFill>
                  <a:srgbClr val="000000"/>
                </a:solidFill>
              </a:rPr>
              <a:t>While DACs will be able to access legacy data files and reports through the new assessment management system, verifying the necessary records are locally saved prior to December will ensure there isn’t a delay in access should legacy results be needed during the transfer to the new system</a:t>
            </a:r>
            <a:endParaRPr sz="1700" dirty="0">
              <a:solidFill>
                <a:srgbClr val="000000"/>
              </a:solidFill>
            </a:endParaRPr>
          </a:p>
        </p:txBody>
      </p:sp>
      <p:sp>
        <p:nvSpPr>
          <p:cNvPr id="578" name="Google Shape;578;g37aca7b9956_0_19"/>
          <p:cNvSpPr txBox="1"/>
          <p:nvPr/>
        </p:nvSpPr>
        <p:spPr>
          <a:xfrm>
            <a:off x="6676500" y="194692"/>
            <a:ext cx="2250000" cy="1015800"/>
          </a:xfrm>
          <a:prstGeom prst="rect">
            <a:avLst/>
          </a:prstGeom>
          <a:solidFill>
            <a:srgbClr val="E26510"/>
          </a:solidFill>
          <a:ln>
            <a:noFill/>
          </a:ln>
          <a:effectLst>
            <a:outerShdw blurRad="50800" dist="38100" dir="2700000" algn="tl" rotWithShape="0">
              <a:srgbClr val="000000">
                <a:alpha val="40000"/>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100"/>
              <a:buFont typeface="Arial"/>
              <a:buNone/>
            </a:pPr>
            <a:r>
              <a:rPr lang="en-US" sz="2000" u="sng">
                <a:solidFill>
                  <a:srgbClr val="FFFFFF"/>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Accessing  Data Files and Reports in PearsonAccess</a:t>
            </a:r>
            <a:r>
              <a:rPr lang="en-US" sz="2000" u="sng" baseline="30000">
                <a:solidFill>
                  <a:srgbClr val="FFFFFF"/>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next</a:t>
            </a:r>
            <a:endParaRPr sz="2000" i="0" u="none" strike="noStrike" cap="none" baseline="30000">
              <a:solidFill>
                <a:srgbClr val="FFFFFF"/>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82"/>
        <p:cNvGrpSpPr/>
        <p:nvPr/>
      </p:nvGrpSpPr>
      <p:grpSpPr>
        <a:xfrm>
          <a:off x="0" y="0"/>
          <a:ext cx="0" cy="0"/>
          <a:chOff x="0" y="0"/>
          <a:chExt cx="0" cy="0"/>
        </a:xfrm>
      </p:grpSpPr>
      <p:sp>
        <p:nvSpPr>
          <p:cNvPr id="583" name="Google Shape;583;g3fb01357e66_0_334"/>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2800"/>
              <a:t>CMAS Student Readiness</a:t>
            </a:r>
            <a:endParaRPr sz="2800"/>
          </a:p>
        </p:txBody>
      </p:sp>
      <p:sp>
        <p:nvSpPr>
          <p:cNvPr id="584" name="Google Shape;584;g3fb01357e66_0_334"/>
          <p:cNvSpPr txBox="1">
            <a:spLocks noGrp="1"/>
          </p:cNvSpPr>
          <p:nvPr>
            <p:ph type="body" idx="1"/>
          </p:nvPr>
        </p:nvSpPr>
        <p:spPr>
          <a:xfrm>
            <a:off x="311700" y="1152475"/>
            <a:ext cx="8399100" cy="3390000"/>
          </a:xfrm>
          <a:prstGeom prst="rect">
            <a:avLst/>
          </a:prstGeom>
          <a:noFill/>
          <a:ln>
            <a:noFill/>
          </a:ln>
        </p:spPr>
        <p:txBody>
          <a:bodyPr spcFirstLastPara="1" wrap="square" lIns="0" tIns="0" rIns="0" bIns="45700" anchor="t" anchorCtr="0">
            <a:noAutofit/>
          </a:bodyPr>
          <a:lstStyle/>
          <a:p>
            <a:pPr marL="457200" lvl="0" indent="-342900" algn="l" rtl="0">
              <a:lnSpc>
                <a:spcPct val="115000"/>
              </a:lnSpc>
              <a:spcBef>
                <a:spcPts val="0"/>
              </a:spcBef>
              <a:spcAft>
                <a:spcPts val="0"/>
              </a:spcAft>
              <a:buSzPts val="1800"/>
              <a:buChar char="●"/>
            </a:pPr>
            <a:r>
              <a:rPr lang="en-US" sz="1500"/>
              <a:t>Practice resources are available for </a:t>
            </a:r>
            <a:r>
              <a:rPr lang="en-US" sz="1500" b="1"/>
              <a:t>all grades and content areas</a:t>
            </a:r>
            <a:endParaRPr sz="1500" b="1"/>
          </a:p>
          <a:p>
            <a:pPr marL="914400" lvl="1" indent="-330200" algn="l" rtl="0">
              <a:lnSpc>
                <a:spcPct val="115000"/>
              </a:lnSpc>
              <a:spcBef>
                <a:spcPts val="0"/>
              </a:spcBef>
              <a:spcAft>
                <a:spcPts val="0"/>
              </a:spcAft>
              <a:buSzPts val="1600"/>
              <a:buChar char="○"/>
            </a:pPr>
            <a:r>
              <a:rPr lang="en-US" sz="1500" b="1"/>
              <a:t>Online </a:t>
            </a:r>
            <a:r>
              <a:rPr lang="en-US" sz="1500"/>
              <a:t>practice available in English and Spanish, with and without text-to-speech</a:t>
            </a:r>
            <a:endParaRPr sz="1500"/>
          </a:p>
          <a:p>
            <a:pPr marL="1371600" lvl="2" indent="-323850" algn="l" rtl="0">
              <a:lnSpc>
                <a:spcPct val="115000"/>
              </a:lnSpc>
              <a:spcBef>
                <a:spcPts val="0"/>
              </a:spcBef>
              <a:spcAft>
                <a:spcPts val="0"/>
              </a:spcAft>
              <a:buSzPts val="1500"/>
              <a:buChar char="■"/>
            </a:pPr>
            <a:r>
              <a:rPr lang="en-US" sz="1500"/>
              <a:t>Presented through TestNav, the platform used by students during the spring window</a:t>
            </a:r>
            <a:endParaRPr sz="1500"/>
          </a:p>
          <a:p>
            <a:pPr marL="914400" lvl="1" indent="-323850" algn="l" rtl="0">
              <a:lnSpc>
                <a:spcPct val="115000"/>
              </a:lnSpc>
              <a:spcBef>
                <a:spcPts val="0"/>
              </a:spcBef>
              <a:spcAft>
                <a:spcPts val="0"/>
              </a:spcAft>
              <a:buSzPts val="1500"/>
              <a:buChar char="○"/>
            </a:pPr>
            <a:r>
              <a:rPr lang="en-US" sz="1500" b="1"/>
              <a:t>Paper </a:t>
            </a:r>
            <a:r>
              <a:rPr lang="en-US" sz="1500"/>
              <a:t>accommodated practice also available in English and Spanish</a:t>
            </a:r>
            <a:endParaRPr sz="1500"/>
          </a:p>
          <a:p>
            <a:pPr marL="1371600" lvl="2" indent="-323850" algn="l" rtl="0">
              <a:lnSpc>
                <a:spcPct val="115000"/>
              </a:lnSpc>
              <a:spcBef>
                <a:spcPts val="0"/>
              </a:spcBef>
              <a:spcAft>
                <a:spcPts val="0"/>
              </a:spcAft>
              <a:buSzPts val="1500"/>
              <a:buChar char="■"/>
            </a:pPr>
            <a:r>
              <a:rPr lang="en-US" sz="1500"/>
              <a:t>Practice test books are formatted the same as test books used during the spring window</a:t>
            </a:r>
            <a:endParaRPr sz="1500">
              <a:solidFill>
                <a:srgbClr val="000000"/>
              </a:solidFill>
            </a:endParaRPr>
          </a:p>
          <a:p>
            <a:pPr marL="457200" lvl="0" indent="0" algn="l" rtl="0">
              <a:lnSpc>
                <a:spcPct val="100000"/>
              </a:lnSpc>
              <a:spcBef>
                <a:spcPts val="0"/>
              </a:spcBef>
              <a:spcAft>
                <a:spcPts val="0"/>
              </a:spcAft>
              <a:buNone/>
            </a:pPr>
            <a:endParaRPr sz="1500"/>
          </a:p>
          <a:p>
            <a:pPr marL="457200" lvl="0" indent="-342900" algn="l" rtl="0">
              <a:lnSpc>
                <a:spcPct val="115000"/>
              </a:lnSpc>
              <a:spcBef>
                <a:spcPts val="0"/>
              </a:spcBef>
              <a:spcAft>
                <a:spcPts val="0"/>
              </a:spcAft>
              <a:buClr>
                <a:srgbClr val="000000"/>
              </a:buClr>
              <a:buSzPts val="1800"/>
              <a:buChar char="●"/>
            </a:pPr>
            <a:r>
              <a:rPr lang="en-US" sz="1500">
                <a:solidFill>
                  <a:srgbClr val="000000"/>
                </a:solidFill>
              </a:rPr>
              <a:t>Online and paper practice sets contain the same items, so the scoring guide posted for each grade and content area is used for all associated practice sets and includes:</a:t>
            </a:r>
            <a:endParaRPr sz="1500">
              <a:solidFill>
                <a:srgbClr val="000000"/>
              </a:solidFill>
            </a:endParaRPr>
          </a:p>
          <a:p>
            <a:pPr marL="914400" lvl="1" indent="-342900" algn="l" rtl="0">
              <a:lnSpc>
                <a:spcPct val="115000"/>
              </a:lnSpc>
              <a:spcBef>
                <a:spcPts val="0"/>
              </a:spcBef>
              <a:spcAft>
                <a:spcPts val="0"/>
              </a:spcAft>
              <a:buClr>
                <a:srgbClr val="000000"/>
              </a:buClr>
              <a:buSzPts val="1800"/>
              <a:buChar char="○"/>
            </a:pPr>
            <a:r>
              <a:rPr lang="en-US" sz="1500">
                <a:solidFill>
                  <a:srgbClr val="000000"/>
                </a:solidFill>
              </a:rPr>
              <a:t>Answer keys and Colorado Academic Standard-alignment</a:t>
            </a:r>
            <a:endParaRPr sz="1500">
              <a:solidFill>
                <a:srgbClr val="000000"/>
              </a:solidFill>
            </a:endParaRPr>
          </a:p>
          <a:p>
            <a:pPr marL="914400" lvl="1" indent="-342900" algn="l" rtl="0">
              <a:lnSpc>
                <a:spcPct val="115000"/>
              </a:lnSpc>
              <a:spcBef>
                <a:spcPts val="0"/>
              </a:spcBef>
              <a:spcAft>
                <a:spcPts val="0"/>
              </a:spcAft>
              <a:buClr>
                <a:srgbClr val="000000"/>
              </a:buClr>
              <a:buSzPts val="1800"/>
              <a:buChar char="○"/>
            </a:pPr>
            <a:r>
              <a:rPr lang="en-US" sz="1500">
                <a:solidFill>
                  <a:srgbClr val="000000"/>
                </a:solidFill>
              </a:rPr>
              <a:t>Performance data from when the items were used on actual CMAS tests</a:t>
            </a:r>
            <a:endParaRPr sz="1500">
              <a:solidFill>
                <a:srgbClr val="000000"/>
              </a:solidFill>
            </a:endParaRPr>
          </a:p>
          <a:p>
            <a:pPr marL="914400" lvl="1" indent="-342900" algn="l" rtl="0">
              <a:lnSpc>
                <a:spcPct val="115000"/>
              </a:lnSpc>
              <a:spcBef>
                <a:spcPts val="0"/>
              </a:spcBef>
              <a:spcAft>
                <a:spcPts val="0"/>
              </a:spcAft>
              <a:buClr>
                <a:srgbClr val="000000"/>
              </a:buClr>
              <a:buSzPts val="1800"/>
              <a:buChar char="○"/>
            </a:pPr>
            <a:r>
              <a:rPr lang="en-US" sz="1500" b="1" i="1">
                <a:solidFill>
                  <a:srgbClr val="000000"/>
                </a:solidFill>
              </a:rPr>
              <a:t>Writing </a:t>
            </a:r>
            <a:r>
              <a:rPr lang="en-US" sz="1500">
                <a:solidFill>
                  <a:srgbClr val="000000"/>
                </a:solidFill>
              </a:rPr>
              <a:t>(constructed response) scoring rubrics, sample written student responses, and scoring annotations</a:t>
            </a:r>
            <a:endParaRPr sz="1300"/>
          </a:p>
        </p:txBody>
      </p:sp>
      <p:pic>
        <p:nvPicPr>
          <p:cNvPr id="586" name="Google Shape;586;g3fb01357e66_0_334" descr="TestNav logo"/>
          <p:cNvPicPr preferRelativeResize="0"/>
          <p:nvPr/>
        </p:nvPicPr>
        <p:blipFill rotWithShape="1">
          <a:blip r:embed="rId3">
            <a:alphaModFix/>
          </a:blip>
          <a:srcRect/>
          <a:stretch/>
        </p:blipFill>
        <p:spPr>
          <a:xfrm>
            <a:off x="4465275" y="4331325"/>
            <a:ext cx="1946891" cy="738900"/>
          </a:xfrm>
          <a:prstGeom prst="rect">
            <a:avLst/>
          </a:prstGeom>
          <a:noFill/>
          <a:ln>
            <a:noFill/>
          </a:ln>
          <a:effectLst>
            <a:outerShdw blurRad="57150" dist="19050" dir="5400000" algn="bl" rotWithShape="0">
              <a:srgbClr val="000000">
                <a:alpha val="50000"/>
              </a:srgbClr>
            </a:outerShdw>
          </a:effectLst>
        </p:spPr>
      </p:pic>
      <p:sp>
        <p:nvSpPr>
          <p:cNvPr id="585" name="Google Shape;585;g3fb01357e66_0_334"/>
          <p:cNvSpPr txBox="1"/>
          <p:nvPr/>
        </p:nvSpPr>
        <p:spPr>
          <a:xfrm>
            <a:off x="6723608" y="4331325"/>
            <a:ext cx="2357700" cy="738900"/>
          </a:xfrm>
          <a:prstGeom prst="rect">
            <a:avLst/>
          </a:prstGeom>
          <a:solidFill>
            <a:srgbClr val="E26510"/>
          </a:solidFill>
          <a:ln>
            <a:noFill/>
          </a:ln>
          <a:effectLst>
            <a:outerShdw blurRad="50800" dist="38100" dir="2700000" algn="tl" rotWithShape="0">
              <a:srgbClr val="000000">
                <a:alpha val="40000"/>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100"/>
              <a:buFont typeface="Arial"/>
              <a:buNone/>
            </a:pPr>
            <a:r>
              <a:rPr lang="en-US" sz="2100" b="0" i="0" u="sng" strike="noStrike" cap="none">
                <a:solidFill>
                  <a:schemeClr val="lt1"/>
                </a:solidFill>
                <a:latin typeface="Roboto"/>
                <a:ea typeface="Roboto"/>
                <a:cs typeface="Roboto"/>
                <a:sym typeface="Roboto"/>
                <a:hlinkClick r:id="rId4">
                  <a:extLst>
                    <a:ext uri="{A12FA001-AC4F-418D-AE19-62706E023703}">
                      <ahyp:hlinkClr xmlns:ahyp="http://schemas.microsoft.com/office/drawing/2018/hyperlinkcolor" val="tx"/>
                    </a:ext>
                  </a:extLst>
                </a:hlinkClick>
              </a:rPr>
              <a:t>View Practice Resources</a:t>
            </a:r>
            <a:endParaRPr sz="2100" b="0" i="0" u="none" strike="noStrike" cap="none">
              <a:solidFill>
                <a:schemeClr val="lt1"/>
              </a:solidFill>
              <a:latin typeface="Roboto"/>
              <a:ea typeface="Roboto"/>
              <a:cs typeface="Roboto"/>
              <a:sym typeface="Roboto"/>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90"/>
        <p:cNvGrpSpPr/>
        <p:nvPr/>
      </p:nvGrpSpPr>
      <p:grpSpPr>
        <a:xfrm>
          <a:off x="0" y="0"/>
          <a:ext cx="0" cy="0"/>
          <a:chOff x="0" y="0"/>
          <a:chExt cx="0" cy="0"/>
        </a:xfrm>
      </p:grpSpPr>
      <p:sp>
        <p:nvSpPr>
          <p:cNvPr id="591" name="Google Shape;591;p35"/>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3200"/>
              <a:buFont typeface="Calibri"/>
              <a:buNone/>
            </a:pPr>
            <a:r>
              <a:rPr lang="en-US" sz="2800"/>
              <a:t>CMAS </a:t>
            </a:r>
            <a:r>
              <a:rPr lang="en-US" sz="2800">
                <a:latin typeface="Calibri"/>
                <a:ea typeface="Calibri"/>
                <a:cs typeface="Calibri"/>
                <a:sym typeface="Calibri"/>
              </a:rPr>
              <a:t>Technology Readiness</a:t>
            </a:r>
            <a:endParaRPr sz="2800" baseline="30000">
              <a:latin typeface="Calibri"/>
              <a:ea typeface="Calibri"/>
              <a:cs typeface="Calibri"/>
              <a:sym typeface="Calibri"/>
            </a:endParaRPr>
          </a:p>
        </p:txBody>
      </p:sp>
      <p:sp>
        <p:nvSpPr>
          <p:cNvPr id="592" name="Google Shape;592;p35"/>
          <p:cNvSpPr txBox="1">
            <a:spLocks noGrp="1"/>
          </p:cNvSpPr>
          <p:nvPr>
            <p:ph type="body" idx="1"/>
          </p:nvPr>
        </p:nvSpPr>
        <p:spPr>
          <a:xfrm>
            <a:off x="311700" y="1152475"/>
            <a:ext cx="8135100" cy="3034800"/>
          </a:xfrm>
          <a:prstGeom prst="rect">
            <a:avLst/>
          </a:prstGeom>
          <a:noFill/>
          <a:ln>
            <a:noFill/>
          </a:ln>
        </p:spPr>
        <p:txBody>
          <a:bodyPr spcFirstLastPara="1" wrap="square" lIns="0" tIns="0" rIns="0" bIns="45700" anchor="t" anchorCtr="0">
            <a:noAutofit/>
          </a:bodyPr>
          <a:lstStyle/>
          <a:p>
            <a:pPr marL="0" lvl="0" indent="0" algn="l" rtl="0">
              <a:lnSpc>
                <a:spcPct val="90000"/>
              </a:lnSpc>
              <a:spcBef>
                <a:spcPts val="0"/>
              </a:spcBef>
              <a:spcAft>
                <a:spcPts val="0"/>
              </a:spcAft>
              <a:buNone/>
            </a:pPr>
            <a:r>
              <a:rPr lang="en-US" sz="1800" b="1">
                <a:solidFill>
                  <a:srgbClr val="000000"/>
                </a:solidFill>
              </a:rPr>
              <a:t>CDE recommends:</a:t>
            </a:r>
            <a:endParaRPr sz="1800" b="1">
              <a:solidFill>
                <a:srgbClr val="000000"/>
              </a:solidFill>
            </a:endParaRPr>
          </a:p>
          <a:p>
            <a:pPr marL="457200" lvl="0" indent="-342900" algn="l" rtl="0">
              <a:lnSpc>
                <a:spcPct val="90000"/>
              </a:lnSpc>
              <a:spcBef>
                <a:spcPts val="500"/>
              </a:spcBef>
              <a:spcAft>
                <a:spcPts val="0"/>
              </a:spcAft>
              <a:buClr>
                <a:srgbClr val="000000"/>
              </a:buClr>
              <a:buSzPts val="1800"/>
              <a:buChar char="●"/>
            </a:pPr>
            <a:r>
              <a:rPr lang="en-US" sz="1800">
                <a:solidFill>
                  <a:srgbClr val="000000"/>
                </a:solidFill>
              </a:rPr>
              <a:t>Before test window opens, conduct CMAS device readiness checks to ensure compliance with technical guidelines regularly updated and found here:</a:t>
            </a:r>
            <a:endParaRPr sz="1800">
              <a:solidFill>
                <a:srgbClr val="000000"/>
              </a:solidFill>
            </a:endParaRPr>
          </a:p>
          <a:p>
            <a:pPr marL="914400" lvl="1" indent="-342900" algn="l" rtl="0">
              <a:lnSpc>
                <a:spcPct val="90000"/>
              </a:lnSpc>
              <a:spcBef>
                <a:spcPts val="500"/>
              </a:spcBef>
              <a:spcAft>
                <a:spcPts val="0"/>
              </a:spcAft>
              <a:buClr>
                <a:srgbClr val="000000"/>
              </a:buClr>
              <a:buSzPts val="1800"/>
              <a:buChar char="○"/>
            </a:pPr>
            <a:r>
              <a:rPr lang="en-US" sz="1800" u="sng">
                <a:solidFill>
                  <a:schemeClr val="hlink"/>
                </a:solidFill>
                <a:hlinkClick r:id="rId3"/>
              </a:rPr>
              <a:t>TestNav Requirements: Updates and System Requirement Policy</a:t>
            </a:r>
            <a:endParaRPr sz="1800">
              <a:solidFill>
                <a:srgbClr val="000000"/>
              </a:solidFill>
            </a:endParaRPr>
          </a:p>
          <a:p>
            <a:pPr marL="914400" lvl="1" indent="-342900" algn="l" rtl="0">
              <a:lnSpc>
                <a:spcPct val="90000"/>
              </a:lnSpc>
              <a:spcBef>
                <a:spcPts val="500"/>
              </a:spcBef>
              <a:spcAft>
                <a:spcPts val="0"/>
              </a:spcAft>
              <a:buClr>
                <a:srgbClr val="000000"/>
              </a:buClr>
              <a:buSzPts val="1800"/>
              <a:buChar char="○"/>
            </a:pPr>
            <a:r>
              <a:rPr lang="en-US" sz="1800" u="sng">
                <a:solidFill>
                  <a:schemeClr val="hlink"/>
                </a:solidFill>
                <a:hlinkClick r:id="rId4"/>
              </a:rPr>
              <a:t>Network Requirements and Guidelines</a:t>
            </a:r>
            <a:endParaRPr sz="1800">
              <a:solidFill>
                <a:srgbClr val="000000"/>
              </a:solidFill>
            </a:endParaRPr>
          </a:p>
          <a:p>
            <a:pPr marL="457200" lvl="0" indent="-342900" algn="l" rtl="0">
              <a:lnSpc>
                <a:spcPct val="90000"/>
              </a:lnSpc>
              <a:spcBef>
                <a:spcPts val="500"/>
              </a:spcBef>
              <a:spcAft>
                <a:spcPts val="0"/>
              </a:spcAft>
              <a:buClr>
                <a:srgbClr val="000000"/>
              </a:buClr>
              <a:buSzPts val="1800"/>
              <a:buChar char="●"/>
            </a:pPr>
            <a:r>
              <a:rPr lang="en-US" sz="1800">
                <a:solidFill>
                  <a:srgbClr val="000000"/>
                </a:solidFill>
              </a:rPr>
              <a:t>Ensure District Technology Coordinators attend the DTC Kickoff in </a:t>
            </a:r>
            <a:r>
              <a:rPr lang="en-US" sz="1800" b="1">
                <a:solidFill>
                  <a:srgbClr val="E26510"/>
                </a:solidFill>
              </a:rPr>
              <a:t>early October</a:t>
            </a:r>
            <a:endParaRPr sz="1800" b="1">
              <a:solidFill>
                <a:srgbClr val="E26510"/>
              </a:solidFill>
            </a:endParaRPr>
          </a:p>
        </p:txBody>
      </p:sp>
      <p:sp>
        <p:nvSpPr>
          <p:cNvPr id="595" name="Google Shape;595;p35"/>
          <p:cNvSpPr txBox="1"/>
          <p:nvPr/>
        </p:nvSpPr>
        <p:spPr>
          <a:xfrm>
            <a:off x="798775" y="3140900"/>
            <a:ext cx="2651700" cy="1773900"/>
          </a:xfrm>
          <a:prstGeom prst="rect">
            <a:avLst/>
          </a:prstGeom>
          <a:solidFill>
            <a:srgbClr val="E26510"/>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lvl="0" indent="0" algn="ctr" rtl="0">
              <a:lnSpc>
                <a:spcPct val="115000"/>
              </a:lnSpc>
              <a:spcBef>
                <a:spcPts val="0"/>
              </a:spcBef>
              <a:spcAft>
                <a:spcPts val="0"/>
              </a:spcAft>
              <a:buNone/>
            </a:pPr>
            <a:r>
              <a:rPr lang="en-US" sz="2100" b="1">
                <a:solidFill>
                  <a:srgbClr val="FFFFFF"/>
                </a:solidFill>
                <a:latin typeface="Calibri"/>
                <a:ea typeface="Calibri"/>
                <a:cs typeface="Calibri"/>
                <a:sym typeface="Calibri"/>
              </a:rPr>
              <a:t>Note</a:t>
            </a:r>
            <a:r>
              <a:rPr lang="en-US" sz="2100">
                <a:solidFill>
                  <a:srgbClr val="FFFFFF"/>
                </a:solidFill>
                <a:latin typeface="Calibri"/>
                <a:ea typeface="Calibri"/>
                <a:cs typeface="Calibri"/>
                <a:sym typeface="Calibri"/>
              </a:rPr>
              <a:t>: Proctor caching is no longer used/available for CMAS</a:t>
            </a:r>
            <a:endParaRPr sz="2100">
              <a:solidFill>
                <a:srgbClr val="FFFFFF"/>
              </a:solidFill>
              <a:latin typeface="Calibri"/>
              <a:ea typeface="Calibri"/>
              <a:cs typeface="Calibri"/>
              <a:sym typeface="Calibri"/>
            </a:endParaRPr>
          </a:p>
        </p:txBody>
      </p:sp>
      <p:pic>
        <p:nvPicPr>
          <p:cNvPr id="594" name="Google Shape;594;p35">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3815799" y="3140901"/>
            <a:ext cx="2189683" cy="1773996"/>
          </a:xfrm>
          <a:prstGeom prst="rect">
            <a:avLst/>
          </a:prstGeom>
          <a:noFill/>
          <a:ln>
            <a:noFill/>
          </a:ln>
          <a:effectLst>
            <a:outerShdw blurRad="51575" dist="17192" dir="5400000" algn="bl" rotWithShape="0">
              <a:srgbClr val="000000">
                <a:alpha val="50000"/>
              </a:srgbClr>
            </a:outerShdw>
          </a:effectLst>
        </p:spPr>
      </p:pic>
      <p:pic>
        <p:nvPicPr>
          <p:cNvPr id="593" name="Google Shape;593;p35">
            <a:extLst>
              <a:ext uri="{C183D7F6-B498-43B3-948B-1728B52AA6E4}">
                <adec:decorative xmlns:adec="http://schemas.microsoft.com/office/drawing/2017/decorative" val="1"/>
              </a:ext>
            </a:extLst>
          </p:cNvPr>
          <p:cNvPicPr preferRelativeResize="0"/>
          <p:nvPr/>
        </p:nvPicPr>
        <p:blipFill>
          <a:blip r:embed="rId6">
            <a:alphaModFix/>
          </a:blip>
          <a:stretch>
            <a:fillRect/>
          </a:stretch>
        </p:blipFill>
        <p:spPr>
          <a:xfrm>
            <a:off x="6370812" y="3140900"/>
            <a:ext cx="2651612" cy="1773996"/>
          </a:xfrm>
          <a:prstGeom prst="rect">
            <a:avLst/>
          </a:prstGeom>
          <a:noFill/>
          <a:ln>
            <a:noFill/>
          </a:ln>
          <a:effectLst>
            <a:outerShdw blurRad="51575" dist="17192" dir="5400000" algn="bl" rotWithShape="0">
              <a:srgbClr val="000000">
                <a:alpha val="50000"/>
              </a:srgbClr>
            </a:outerShdw>
          </a:effec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99"/>
        <p:cNvGrpSpPr/>
        <p:nvPr/>
      </p:nvGrpSpPr>
      <p:grpSpPr>
        <a:xfrm>
          <a:off x="0" y="0"/>
          <a:ext cx="0" cy="0"/>
          <a:chOff x="0" y="0"/>
          <a:chExt cx="0" cy="0"/>
        </a:xfrm>
      </p:grpSpPr>
      <p:pic>
        <p:nvPicPr>
          <p:cNvPr id="600" name="Google Shape;600;p36" descr="Close up of checklist"/>
          <p:cNvPicPr preferRelativeResize="0"/>
          <p:nvPr/>
        </p:nvPicPr>
        <p:blipFill rotWithShape="1">
          <a:blip r:embed="rId3">
            <a:alphaModFix amt="15000"/>
          </a:blip>
          <a:srcRect l="30120"/>
          <a:stretch/>
        </p:blipFill>
        <p:spPr>
          <a:xfrm>
            <a:off x="3078853" y="0"/>
            <a:ext cx="6065146" cy="4339676"/>
          </a:xfrm>
          <a:prstGeom prst="rect">
            <a:avLst/>
          </a:prstGeom>
          <a:noFill/>
          <a:ln>
            <a:noFill/>
          </a:ln>
        </p:spPr>
      </p:pic>
      <p:sp>
        <p:nvSpPr>
          <p:cNvPr id="601" name="Google Shape;601;p36"/>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3200"/>
              <a:buFont typeface="Calibri"/>
              <a:buNone/>
            </a:pPr>
            <a:r>
              <a:rPr lang="en-US" sz="2800"/>
              <a:t>CMAS </a:t>
            </a:r>
            <a:r>
              <a:rPr lang="en-US" sz="2800">
                <a:latin typeface="Calibri"/>
                <a:ea typeface="Calibri"/>
                <a:cs typeface="Calibri"/>
                <a:sym typeface="Calibri"/>
              </a:rPr>
              <a:t>High Level Activities for DACs</a:t>
            </a:r>
            <a:endParaRPr sz="2800" baseline="30000">
              <a:latin typeface="Calibri"/>
              <a:ea typeface="Calibri"/>
              <a:cs typeface="Calibri"/>
              <a:sym typeface="Calibri"/>
            </a:endParaRPr>
          </a:p>
        </p:txBody>
      </p:sp>
      <p:sp>
        <p:nvSpPr>
          <p:cNvPr id="602" name="Google Shape;602;p36"/>
          <p:cNvSpPr txBox="1">
            <a:spLocks noGrp="1"/>
          </p:cNvSpPr>
          <p:nvPr>
            <p:ph type="body" idx="1"/>
          </p:nvPr>
        </p:nvSpPr>
        <p:spPr>
          <a:xfrm>
            <a:off x="197025" y="1052150"/>
            <a:ext cx="8821500" cy="3135000"/>
          </a:xfrm>
          <a:prstGeom prst="rect">
            <a:avLst/>
          </a:prstGeom>
          <a:noFill/>
          <a:ln>
            <a:noFill/>
          </a:ln>
        </p:spPr>
        <p:txBody>
          <a:bodyPr spcFirstLastPara="1" wrap="square" lIns="0" tIns="0" rIns="0" bIns="45700" anchor="t" anchorCtr="0">
            <a:noAutofit/>
          </a:bodyPr>
          <a:lstStyle/>
          <a:p>
            <a:pPr marL="342900" lvl="0" indent="-298450" algn="l" rtl="0">
              <a:lnSpc>
                <a:spcPct val="115000"/>
              </a:lnSpc>
              <a:spcBef>
                <a:spcPts val="0"/>
              </a:spcBef>
              <a:spcAft>
                <a:spcPts val="0"/>
              </a:spcAft>
              <a:buClr>
                <a:srgbClr val="000000"/>
              </a:buClr>
              <a:buSzPts val="1300"/>
              <a:buFont typeface="Noto Sans Symbols"/>
              <a:buChar char="❑"/>
            </a:pPr>
            <a:r>
              <a:rPr lang="en-US" sz="1300" dirty="0">
                <a:solidFill>
                  <a:srgbClr val="000000"/>
                </a:solidFill>
              </a:rPr>
              <a:t>CDE initially registers students and assigns CMAS and CoAlt tests using data from October Count Collection in Data Pipeline</a:t>
            </a:r>
            <a:endParaRPr sz="1300" dirty="0">
              <a:solidFill>
                <a:srgbClr val="000000"/>
              </a:solidFill>
            </a:endParaRPr>
          </a:p>
          <a:p>
            <a:pPr marL="342900" lvl="0" indent="-298450" algn="l" rtl="0">
              <a:lnSpc>
                <a:spcPct val="115000"/>
              </a:lnSpc>
              <a:spcBef>
                <a:spcPts val="0"/>
              </a:spcBef>
              <a:spcAft>
                <a:spcPts val="0"/>
              </a:spcAft>
              <a:buClr>
                <a:schemeClr val="dk1"/>
              </a:buClr>
              <a:buSzPts val="1300"/>
              <a:buFont typeface="Noto Sans Symbols"/>
              <a:buChar char="❑"/>
            </a:pPr>
            <a:r>
              <a:rPr lang="en-US" sz="1300" dirty="0">
                <a:solidFill>
                  <a:srgbClr val="000000"/>
                </a:solidFill>
              </a:rPr>
              <a:t>Create/update user accounts in </a:t>
            </a:r>
            <a:r>
              <a:rPr lang="en-US" sz="1300" dirty="0" err="1">
                <a:solidFill>
                  <a:srgbClr val="000000"/>
                </a:solidFill>
              </a:rPr>
              <a:t>LaunchPad</a:t>
            </a:r>
            <a:r>
              <a:rPr lang="en-US" sz="1300" dirty="0">
                <a:solidFill>
                  <a:srgbClr val="000000"/>
                </a:solidFill>
              </a:rPr>
              <a:t> and train other Assessment Coordinators</a:t>
            </a:r>
            <a:endParaRPr sz="1300" dirty="0">
              <a:solidFill>
                <a:srgbClr val="000000"/>
              </a:solidFill>
            </a:endParaRPr>
          </a:p>
          <a:p>
            <a:pPr marL="342900" lvl="0" indent="-298450" algn="l" rtl="0">
              <a:lnSpc>
                <a:spcPct val="115000"/>
              </a:lnSpc>
              <a:spcBef>
                <a:spcPts val="0"/>
              </a:spcBef>
              <a:spcAft>
                <a:spcPts val="0"/>
              </a:spcAft>
              <a:buClr>
                <a:schemeClr val="dk1"/>
              </a:buClr>
              <a:buSzPts val="1300"/>
              <a:buFont typeface="Noto Sans Symbols"/>
              <a:buChar char="❑"/>
            </a:pPr>
            <a:r>
              <a:rPr lang="en-US" sz="1300" dirty="0">
                <a:solidFill>
                  <a:srgbClr val="000000"/>
                </a:solidFill>
              </a:rPr>
              <a:t>Review/update student registrations and tests in </a:t>
            </a:r>
            <a:r>
              <a:rPr lang="en-US" sz="1300" dirty="0" err="1">
                <a:solidFill>
                  <a:srgbClr val="000000"/>
                </a:solidFill>
              </a:rPr>
              <a:t>LaunchPad</a:t>
            </a:r>
            <a:r>
              <a:rPr lang="en-US" sz="1300" dirty="0">
                <a:solidFill>
                  <a:srgbClr val="000000"/>
                </a:solidFill>
              </a:rPr>
              <a:t> </a:t>
            </a:r>
            <a:r>
              <a:rPr lang="en-US" sz="1300" b="1" dirty="0">
                <a:solidFill>
                  <a:srgbClr val="E26510"/>
                </a:solidFill>
              </a:rPr>
              <a:t>January 11 through 29</a:t>
            </a:r>
            <a:endParaRPr sz="1300" dirty="0">
              <a:solidFill>
                <a:srgbClr val="E26510"/>
              </a:solidFill>
            </a:endParaRPr>
          </a:p>
          <a:p>
            <a:pPr marL="1028700" lvl="1" indent="-298450" algn="l" rtl="0">
              <a:lnSpc>
                <a:spcPct val="115000"/>
              </a:lnSpc>
              <a:spcBef>
                <a:spcPts val="0"/>
              </a:spcBef>
              <a:spcAft>
                <a:spcPts val="0"/>
              </a:spcAft>
              <a:buClr>
                <a:srgbClr val="000000"/>
              </a:buClr>
              <a:buSzPts val="1300"/>
              <a:buFont typeface="Noto Sans Symbols"/>
              <a:buChar char="❑"/>
            </a:pPr>
            <a:r>
              <a:rPr lang="en-US" sz="1300" dirty="0">
                <a:solidFill>
                  <a:srgbClr val="000000"/>
                </a:solidFill>
              </a:rPr>
              <a:t>Assign paper accommodations and auditory/signed presentation scripts in ADAM</a:t>
            </a:r>
            <a:endParaRPr sz="1300" dirty="0">
              <a:solidFill>
                <a:srgbClr val="000000"/>
              </a:solidFill>
            </a:endParaRPr>
          </a:p>
          <a:p>
            <a:pPr marL="342900" lvl="0" indent="-298450" algn="l" rtl="0">
              <a:lnSpc>
                <a:spcPct val="115000"/>
              </a:lnSpc>
              <a:spcBef>
                <a:spcPts val="0"/>
              </a:spcBef>
              <a:spcAft>
                <a:spcPts val="0"/>
              </a:spcAft>
              <a:buClr>
                <a:srgbClr val="000000"/>
              </a:buClr>
              <a:buSzPts val="1300"/>
              <a:buFont typeface="Noto Sans Symbols"/>
              <a:buChar char="❑"/>
            </a:pPr>
            <a:r>
              <a:rPr lang="en-US" sz="1300" dirty="0">
                <a:solidFill>
                  <a:srgbClr val="000000"/>
                </a:solidFill>
              </a:rPr>
              <a:t>Train SACs and Test Administrators on administration policies and procedures</a:t>
            </a:r>
            <a:endParaRPr sz="1300" dirty="0">
              <a:solidFill>
                <a:srgbClr val="000000"/>
              </a:solidFill>
            </a:endParaRPr>
          </a:p>
          <a:p>
            <a:pPr marL="342900" lvl="0" indent="-298450" algn="l" rtl="0">
              <a:lnSpc>
                <a:spcPct val="115000"/>
              </a:lnSpc>
              <a:spcBef>
                <a:spcPts val="0"/>
              </a:spcBef>
              <a:spcAft>
                <a:spcPts val="0"/>
              </a:spcAft>
              <a:buClr>
                <a:srgbClr val="000000"/>
              </a:buClr>
              <a:buSzPts val="1300"/>
              <a:buFont typeface="Noto Sans Symbols"/>
              <a:buChar char="❑"/>
            </a:pPr>
            <a:r>
              <a:rPr lang="en-US" sz="1300" dirty="0">
                <a:solidFill>
                  <a:srgbClr val="000000"/>
                </a:solidFill>
              </a:rPr>
              <a:t>Optional: Create proctor groups for student tests in ADAM</a:t>
            </a:r>
            <a:endParaRPr sz="1300" dirty="0">
              <a:solidFill>
                <a:srgbClr val="000000"/>
              </a:solidFill>
            </a:endParaRPr>
          </a:p>
          <a:p>
            <a:pPr marL="342900" lvl="0" indent="-298450" algn="l" rtl="0">
              <a:lnSpc>
                <a:spcPct val="115000"/>
              </a:lnSpc>
              <a:spcBef>
                <a:spcPts val="0"/>
              </a:spcBef>
              <a:spcAft>
                <a:spcPts val="0"/>
              </a:spcAft>
              <a:buClr>
                <a:srgbClr val="000000"/>
              </a:buClr>
              <a:buSzPts val="1300"/>
              <a:buFont typeface="Noto Sans Symbols"/>
              <a:buChar char="❑"/>
            </a:pPr>
            <a:r>
              <a:rPr lang="en-US" sz="1300" dirty="0">
                <a:solidFill>
                  <a:srgbClr val="00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5"/>
                  </a:ext>
                </a:extLst>
              </a:rPr>
              <a:t>Verify accuracy of student registration </a:t>
            </a:r>
            <a:r>
              <a:rPr lang="en-US" sz="1300" dirty="0">
                <a:solidFill>
                  <a:srgbClr val="00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6"/>
                  </a:ext>
                </a:extLst>
              </a:rPr>
              <a:t>information</a:t>
            </a:r>
            <a:r>
              <a:rPr lang="en-US" sz="1300" dirty="0">
                <a:solidFill>
                  <a:srgbClr val="00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7"/>
                  </a:ext>
                </a:extLst>
              </a:rPr>
              <a:t> in </a:t>
            </a:r>
            <a:r>
              <a:rPr lang="en-US" sz="1300" dirty="0" err="1">
                <a:solidFill>
                  <a:srgbClr val="00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7"/>
                  </a:ext>
                </a:extLst>
              </a:rPr>
              <a:t>LaunchPad</a:t>
            </a:r>
            <a:r>
              <a:rPr lang="en-US" sz="1300" dirty="0">
                <a:solidFill>
                  <a:srgbClr val="00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7"/>
                  </a:ext>
                </a:extLst>
              </a:rPr>
              <a:t> </a:t>
            </a:r>
            <a:r>
              <a:rPr lang="en-US" sz="1300" b="1" dirty="0">
                <a:solidFill>
                  <a:srgbClr val="00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8"/>
                  </a:ext>
                </a:extLst>
              </a:rPr>
              <a:t>and</a:t>
            </a:r>
            <a:r>
              <a:rPr lang="en-US" sz="1300" dirty="0">
                <a:solidFill>
                  <a:srgbClr val="00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9"/>
                  </a:ext>
                </a:extLst>
              </a:rPr>
              <a:t> that form-dependent accommodations and accessibility features are correctly assigned in ADAM</a:t>
            </a:r>
            <a:endParaRPr sz="1300" dirty="0">
              <a:solidFill>
                <a:srgbClr val="000000"/>
              </a:solidFill>
            </a:endParaRPr>
          </a:p>
          <a:p>
            <a:pPr marL="914400" lvl="1" indent="-311150" algn="l" rtl="0">
              <a:lnSpc>
                <a:spcPct val="115000"/>
              </a:lnSpc>
              <a:spcBef>
                <a:spcPts val="0"/>
              </a:spcBef>
              <a:spcAft>
                <a:spcPts val="0"/>
              </a:spcAft>
              <a:buClr>
                <a:srgbClr val="000000"/>
              </a:buClr>
              <a:buSzPts val="1300"/>
              <a:buChar char="❑"/>
            </a:pPr>
            <a:r>
              <a:rPr lang="en-US" sz="1300" dirty="0">
                <a:solidFill>
                  <a:srgbClr val="000000"/>
                </a:solidFill>
              </a:rPr>
              <a:t>Paper testing setup - purchasing LEPs only</a:t>
            </a:r>
            <a:endParaRPr sz="1300" dirty="0">
              <a:solidFill>
                <a:srgbClr val="000000"/>
              </a:solidFill>
            </a:endParaRPr>
          </a:p>
          <a:p>
            <a:pPr marL="914400" lvl="1" indent="-311150" algn="l" rtl="0">
              <a:lnSpc>
                <a:spcPct val="115000"/>
              </a:lnSpc>
              <a:spcBef>
                <a:spcPts val="0"/>
              </a:spcBef>
              <a:spcAft>
                <a:spcPts val="0"/>
              </a:spcAft>
              <a:buClr>
                <a:srgbClr val="000000"/>
              </a:buClr>
              <a:buSzPts val="1300"/>
              <a:buChar char="❑"/>
            </a:pPr>
            <a:r>
              <a:rPr lang="en-US" sz="1300" dirty="0">
                <a:solidFill>
                  <a:srgbClr val="000000"/>
                </a:solidFill>
              </a:rPr>
              <a:t>Remote testing setup - eligible fully online schools only</a:t>
            </a:r>
            <a:endParaRPr sz="1300" dirty="0">
              <a:solidFill>
                <a:srgbClr val="000000"/>
              </a:solidFill>
            </a:endParaRPr>
          </a:p>
          <a:p>
            <a:pPr marL="342900" lvl="0" indent="-298450" algn="l" rtl="0">
              <a:lnSpc>
                <a:spcPct val="115000"/>
              </a:lnSpc>
              <a:spcBef>
                <a:spcPts val="0"/>
              </a:spcBef>
              <a:spcAft>
                <a:spcPts val="0"/>
              </a:spcAft>
              <a:buClr>
                <a:srgbClr val="000000"/>
              </a:buClr>
              <a:buSzPts val="1300"/>
              <a:buFont typeface="Noto Sans Symbols"/>
              <a:buChar char="❑"/>
            </a:pPr>
            <a:r>
              <a:rPr lang="en-US" sz="1300" dirty="0">
                <a:solidFill>
                  <a:srgbClr val="000000"/>
                </a:solidFill>
              </a:rPr>
              <a:t>Distribute manuals and materials</a:t>
            </a:r>
            <a:endParaRPr sz="1300" dirty="0">
              <a:solidFill>
                <a:srgbClr val="000000"/>
              </a:solidFill>
            </a:endParaRPr>
          </a:p>
          <a:p>
            <a:pPr marL="342900" lvl="0" indent="-298450" algn="l" rtl="0">
              <a:lnSpc>
                <a:spcPct val="115000"/>
              </a:lnSpc>
              <a:spcBef>
                <a:spcPts val="0"/>
              </a:spcBef>
              <a:spcAft>
                <a:spcPts val="0"/>
              </a:spcAft>
              <a:buClr>
                <a:schemeClr val="dk1"/>
              </a:buClr>
              <a:buSzPts val="1300"/>
              <a:buFont typeface="Noto Sans Symbols"/>
              <a:buChar char="❑"/>
            </a:pPr>
            <a:r>
              <a:rPr lang="en-US" sz="1300" dirty="0">
                <a:solidFill>
                  <a:srgbClr val="000000"/>
                </a:solidFill>
              </a:rPr>
              <a:t>Administer assessments </a:t>
            </a:r>
            <a:r>
              <a:rPr lang="en-US" sz="1300" b="1" dirty="0">
                <a:solidFill>
                  <a:srgbClr val="E26510"/>
                </a:solidFill>
              </a:rPr>
              <a:t>April 5 through 23</a:t>
            </a:r>
            <a:endParaRPr sz="1300" dirty="0">
              <a:solidFill>
                <a:srgbClr val="E26510"/>
              </a:solidFill>
            </a:endParaRPr>
          </a:p>
          <a:p>
            <a:pPr marL="342900" lvl="0" indent="-298450" algn="l" rtl="0">
              <a:lnSpc>
                <a:spcPct val="115000"/>
              </a:lnSpc>
              <a:spcBef>
                <a:spcPts val="0"/>
              </a:spcBef>
              <a:spcAft>
                <a:spcPts val="0"/>
              </a:spcAft>
              <a:buSzPts val="1300"/>
              <a:buChar char="❑"/>
            </a:pPr>
            <a:r>
              <a:rPr lang="en-US" sz="1300" dirty="0">
                <a:solidFill>
                  <a:srgbClr val="000000"/>
                </a:solidFill>
              </a:rPr>
              <a:t>Ensure student responses from all accommodated paper tests are transcribed into the online forms by</a:t>
            </a:r>
            <a:r>
              <a:rPr lang="en-US" sz="1300" dirty="0"/>
              <a:t> </a:t>
            </a:r>
            <a:r>
              <a:rPr lang="en-US" sz="1300" b="1" dirty="0">
                <a:solidFill>
                  <a:srgbClr val="E26510"/>
                </a:solidFill>
              </a:rPr>
              <a:t>April 23</a:t>
            </a:r>
            <a:r>
              <a:rPr lang="en-US" sz="1300" b="1" dirty="0">
                <a:solidFill>
                  <a:srgbClr val="000000"/>
                </a:solidFill>
              </a:rPr>
              <a:t>*</a:t>
            </a:r>
            <a:endParaRPr sz="1300" dirty="0">
              <a:solidFill>
                <a:srgbClr val="000000"/>
              </a:solidFill>
            </a:endParaRPr>
          </a:p>
          <a:p>
            <a:pPr marL="342900" lvl="0" indent="-298450" algn="l" rtl="0">
              <a:lnSpc>
                <a:spcPct val="115000"/>
              </a:lnSpc>
              <a:spcBef>
                <a:spcPts val="0"/>
              </a:spcBef>
              <a:spcAft>
                <a:spcPts val="0"/>
              </a:spcAft>
              <a:buClr>
                <a:schemeClr val="dk1"/>
              </a:buClr>
              <a:buSzPts val="1300"/>
              <a:buFont typeface="Noto Sans Symbols"/>
              <a:buChar char="❑"/>
            </a:pPr>
            <a:r>
              <a:rPr lang="en-US" sz="1300" dirty="0">
                <a:solidFill>
                  <a:srgbClr val="000000"/>
                </a:solidFill>
              </a:rPr>
              <a:t>Collect secure materials and ship back to Pearson by </a:t>
            </a:r>
            <a:r>
              <a:rPr lang="en-US" sz="1300" b="1" dirty="0">
                <a:solidFill>
                  <a:srgbClr val="E26510"/>
                </a:solidFill>
              </a:rPr>
              <a:t>April 30</a:t>
            </a:r>
            <a:r>
              <a:rPr lang="en-US" sz="1300" b="1" dirty="0">
                <a:solidFill>
                  <a:srgbClr val="000000"/>
                </a:solidFill>
              </a:rPr>
              <a:t>*</a:t>
            </a:r>
            <a:endParaRPr sz="1300" b="1" dirty="0">
              <a:solidFill>
                <a:srgbClr val="000000"/>
              </a:solidFill>
            </a:endParaRPr>
          </a:p>
        </p:txBody>
      </p:sp>
      <p:sp>
        <p:nvSpPr>
          <p:cNvPr id="3" name="Google Shape;585;g3fb01357e66_0_334">
            <a:extLst>
              <a:ext uri="{FF2B5EF4-FFF2-40B4-BE49-F238E27FC236}">
                <a16:creationId xmlns:a16="http://schemas.microsoft.com/office/drawing/2014/main" id="{F7941986-C359-B04F-2941-5906BCC46A7D}"/>
              </a:ext>
            </a:extLst>
          </p:cNvPr>
          <p:cNvSpPr txBox="1"/>
          <p:nvPr/>
        </p:nvSpPr>
        <p:spPr>
          <a:xfrm>
            <a:off x="5334008" y="4104379"/>
            <a:ext cx="2357700" cy="577041"/>
          </a:xfrm>
          <a:prstGeom prst="rect">
            <a:avLst/>
          </a:prstGeom>
          <a:solidFill>
            <a:schemeClr val="accent5">
              <a:lumMod val="75000"/>
            </a:schemeClr>
          </a:solidFill>
          <a:ln>
            <a:noFill/>
          </a:ln>
          <a:effectLst>
            <a:outerShdw blurRad="50800" dist="38100" dir="2700000" algn="tl" rotWithShape="0">
              <a:srgbClr val="000000">
                <a:alpha val="40000"/>
              </a:srgbClr>
            </a:outerShdw>
          </a:effectLst>
        </p:spPr>
        <p:txBody>
          <a:bodyPr spcFirstLastPara="1" wrap="square" lIns="91425" tIns="45700" rIns="91425" bIns="45700" anchor="t" anchorCtr="0">
            <a:spAutoFit/>
          </a:bodyPr>
          <a:lstStyle/>
          <a:p>
            <a:pPr lvl="0" algn="ctr">
              <a:buSzPts val="2100"/>
            </a:pPr>
            <a:r>
              <a:rPr lang="en-US" sz="1050" b="1" dirty="0">
                <a:solidFill>
                  <a:schemeClr val="bg1"/>
                </a:solidFill>
                <a:latin typeface="Calibri" panose="020F0502020204030204" pitchFamily="34" charset="0"/>
                <a:ea typeface="Calibri" panose="020F0502020204030204" pitchFamily="34" charset="0"/>
                <a:cs typeface="Calibri" panose="020F0502020204030204" pitchFamily="34" charset="0"/>
              </a:rPr>
              <a:t> *LEPs electing to purchase paper tests for grades 3 and 4 will follow separate instructions for those paper tests.</a:t>
            </a:r>
            <a:endParaRPr sz="1050" b="0" i="0" u="none" strike="noStrike" cap="none" dirty="0">
              <a:solidFill>
                <a:schemeClr val="bg1"/>
              </a:solidFill>
              <a:latin typeface="Calibri" panose="020F0502020204030204" pitchFamily="34" charset="0"/>
              <a:ea typeface="Calibri" panose="020F0502020204030204" pitchFamily="34" charset="0"/>
              <a:cs typeface="Calibri" panose="020F0502020204030204" pitchFamily="34" charset="0"/>
              <a:sym typeface="Roboto"/>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E26510"/>
        </a:solidFill>
        <a:effectLst/>
      </p:bgPr>
    </p:bg>
    <p:spTree>
      <p:nvGrpSpPr>
        <p:cNvPr id="1" name="Shape 606"/>
        <p:cNvGrpSpPr/>
        <p:nvPr/>
      </p:nvGrpSpPr>
      <p:grpSpPr>
        <a:xfrm>
          <a:off x="0" y="0"/>
          <a:ext cx="0" cy="0"/>
          <a:chOff x="0" y="0"/>
          <a:chExt cx="0" cy="0"/>
        </a:xfrm>
      </p:grpSpPr>
      <p:sp>
        <p:nvSpPr>
          <p:cNvPr id="607" name="Google Shape;607;p37"/>
          <p:cNvSpPr txBox="1">
            <a:spLocks noGrp="1"/>
          </p:cNvSpPr>
          <p:nvPr>
            <p:ph type="ctrTitle"/>
          </p:nvPr>
        </p:nvSpPr>
        <p:spPr>
          <a:xfrm>
            <a:off x="311700" y="539725"/>
            <a:ext cx="3570900" cy="1282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200"/>
              <a:buFont typeface="Calibri"/>
              <a:buNone/>
            </a:pPr>
            <a:r>
              <a:rPr lang="en-US" sz="3200">
                <a:latin typeface="Calibri"/>
                <a:ea typeface="Calibri"/>
                <a:cs typeface="Calibri"/>
                <a:sym typeface="Calibri"/>
              </a:rPr>
              <a:t>CMAS Training and Office Hours</a:t>
            </a:r>
            <a:endParaRPr/>
          </a:p>
        </p:txBody>
      </p:sp>
      <p:sp>
        <p:nvSpPr>
          <p:cNvPr id="608" name="Google Shape;608;p37"/>
          <p:cNvSpPr txBox="1">
            <a:spLocks noGrp="1"/>
          </p:cNvSpPr>
          <p:nvPr>
            <p:ph type="subTitle" idx="1"/>
          </p:nvPr>
        </p:nvSpPr>
        <p:spPr>
          <a:xfrm>
            <a:off x="311700" y="1878550"/>
            <a:ext cx="3727500" cy="738300"/>
          </a:xfrm>
          <a:prstGeom prst="rect">
            <a:avLst/>
          </a:prstGeom>
          <a:noFill/>
          <a:ln>
            <a:noFill/>
          </a:ln>
        </p:spPr>
        <p:txBody>
          <a:bodyPr spcFirstLastPara="1" wrap="square" lIns="91425" tIns="45700" rIns="91425" bIns="45700" anchor="t" anchorCtr="0">
            <a:normAutofit fontScale="92500"/>
          </a:bodyPr>
          <a:lstStyle/>
          <a:p>
            <a:pPr marL="0" lvl="0" indent="0" algn="l" rtl="0">
              <a:lnSpc>
                <a:spcPct val="90000"/>
              </a:lnSpc>
              <a:spcBef>
                <a:spcPts val="0"/>
              </a:spcBef>
              <a:spcAft>
                <a:spcPts val="0"/>
              </a:spcAft>
              <a:buClr>
                <a:schemeClr val="dk1"/>
              </a:buClr>
              <a:buSzPct val="100000"/>
              <a:buNone/>
            </a:pPr>
            <a:r>
              <a:rPr lang="en-US" sz="2200" dirty="0">
                <a:latin typeface="Calibri"/>
                <a:ea typeface="Calibri"/>
                <a:cs typeface="Calibri"/>
                <a:sym typeface="Calibri"/>
              </a:rPr>
              <a:t>Training information and office hour URL will be emailed to DACs.</a:t>
            </a:r>
            <a:endParaRPr dirty="0"/>
          </a:p>
        </p:txBody>
      </p:sp>
      <p:sp>
        <p:nvSpPr>
          <p:cNvPr id="609" name="Google Shape;609;p37">
            <a:extLst>
              <a:ext uri="{C183D7F6-B498-43B3-948B-1728B52AA6E4}">
                <adec:decorative xmlns:adec="http://schemas.microsoft.com/office/drawing/2017/decorative" val="1"/>
              </a:ext>
            </a:extLst>
          </p:cNvPr>
          <p:cNvSpPr/>
          <p:nvPr/>
        </p:nvSpPr>
        <p:spPr>
          <a:xfrm>
            <a:off x="4252425" y="201600"/>
            <a:ext cx="4587600" cy="4254149"/>
          </a:xfrm>
          <a:prstGeom prst="rect">
            <a:avLst/>
          </a:prstGeom>
          <a:solidFill>
            <a:schemeClr val="lt1"/>
          </a:solidFill>
          <a:ln>
            <a:noFill/>
          </a:ln>
          <a:effectLst>
            <a:outerShdw blurRad="139700" dist="127000" dir="5400000" algn="t" rotWithShape="0">
              <a:srgbClr val="000000">
                <a:alpha val="1490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graphicFrame>
        <p:nvGraphicFramePr>
          <p:cNvPr id="610" name="Google Shape;610;p37"/>
          <p:cNvGraphicFramePr/>
          <p:nvPr/>
        </p:nvGraphicFramePr>
        <p:xfrm>
          <a:off x="4347680" y="302949"/>
          <a:ext cx="4397100" cy="3839325"/>
        </p:xfrm>
        <a:graphic>
          <a:graphicData uri="http://schemas.openxmlformats.org/drawingml/2006/table">
            <a:tbl>
              <a:tblPr firstRow="1" bandRow="1">
                <a:noFill/>
                <a:tableStyleId>{4CF72A62-0F7B-4D44-B33B-B75EE1B8D877}</a:tableStyleId>
              </a:tblPr>
              <a:tblGrid>
                <a:gridCol w="1854075">
                  <a:extLst>
                    <a:ext uri="{9D8B030D-6E8A-4147-A177-3AD203B41FA5}">
                      <a16:colId xmlns:a16="http://schemas.microsoft.com/office/drawing/2014/main" val="20000"/>
                    </a:ext>
                  </a:extLst>
                </a:gridCol>
                <a:gridCol w="2543025">
                  <a:extLst>
                    <a:ext uri="{9D8B030D-6E8A-4147-A177-3AD203B41FA5}">
                      <a16:colId xmlns:a16="http://schemas.microsoft.com/office/drawing/2014/main" val="20001"/>
                    </a:ext>
                  </a:extLst>
                </a:gridCol>
              </a:tblGrid>
              <a:tr h="58885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Training Resource</a:t>
                      </a:r>
                      <a:endParaRPr sz="1400" u="none" strike="noStrike" cap="none">
                        <a:latin typeface="Calibri"/>
                        <a:ea typeface="Calibri"/>
                        <a:cs typeface="Calibri"/>
                        <a:sym typeface="Calibri"/>
                      </a:endParaRPr>
                    </a:p>
                  </a:txBody>
                  <a:tcPr marL="56450" marR="56450" marT="0" marB="0" anchor="ctr">
                    <a:solidFill>
                      <a:srgbClr val="E26510"/>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dirty="0"/>
                        <a:t>Date and Location</a:t>
                      </a:r>
                      <a:endParaRPr sz="1400" u="none" strike="noStrike" cap="none" dirty="0">
                        <a:latin typeface="Calibri"/>
                        <a:ea typeface="Calibri"/>
                        <a:cs typeface="Calibri"/>
                        <a:sym typeface="Calibri"/>
                      </a:endParaRPr>
                    </a:p>
                  </a:txBody>
                  <a:tcPr marL="56450" marR="56450" marT="0" marB="0" anchor="ctr">
                    <a:solidFill>
                      <a:srgbClr val="E26510"/>
                    </a:solidFill>
                  </a:tcPr>
                </a:tc>
                <a:extLst>
                  <a:ext uri="{0D108BD9-81ED-4DB2-BD59-A6C34878D82A}">
                    <a16:rowId xmlns:a16="http://schemas.microsoft.com/office/drawing/2014/main" val="10000"/>
                  </a:ext>
                </a:extLst>
              </a:tr>
              <a:tr h="1469225">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000000"/>
                          </a:solidFill>
                        </a:rPr>
                        <a:t>Online Office Hours</a:t>
                      </a:r>
                      <a:endParaRPr sz="1100" u="none" strike="noStrike" cap="none">
                        <a:solidFill>
                          <a:srgbClr val="000000"/>
                        </a:solidFill>
                      </a:endParaRPr>
                    </a:p>
                    <a:p>
                      <a:pPr marL="0" marR="0" lvl="0" indent="0" algn="ctr" rtl="0">
                        <a:lnSpc>
                          <a:spcPct val="100000"/>
                        </a:lnSpc>
                        <a:spcBef>
                          <a:spcPts val="0"/>
                        </a:spcBef>
                        <a:spcAft>
                          <a:spcPts val="0"/>
                        </a:spcAft>
                        <a:buClr>
                          <a:srgbClr val="000000"/>
                        </a:buClr>
                        <a:buSzPts val="1400"/>
                        <a:buFont typeface="Arial"/>
                        <a:buNone/>
                      </a:pPr>
                      <a:r>
                        <a:rPr lang="en-US" sz="1400" b="0" u="none" strike="noStrike" cap="none">
                          <a:solidFill>
                            <a:srgbClr val="000000"/>
                          </a:solidFill>
                          <a:latin typeface="Calibri"/>
                          <a:ea typeface="Calibri"/>
                          <a:cs typeface="Calibri"/>
                          <a:sym typeface="Calibri"/>
                        </a:rPr>
                        <a:t>Thursday</a:t>
                      </a:r>
                      <a:endParaRPr sz="1100" u="none" strike="noStrike" cap="none">
                        <a:solidFill>
                          <a:srgbClr val="000000"/>
                        </a:solidFill>
                      </a:endParaRPr>
                    </a:p>
                    <a:p>
                      <a:pPr marL="0" marR="0" lvl="0" indent="0" algn="ctr" rtl="0">
                        <a:lnSpc>
                          <a:spcPct val="100000"/>
                        </a:lnSpc>
                        <a:spcBef>
                          <a:spcPts val="0"/>
                        </a:spcBef>
                        <a:spcAft>
                          <a:spcPts val="0"/>
                        </a:spcAft>
                        <a:buClr>
                          <a:srgbClr val="000000"/>
                        </a:buClr>
                        <a:buSzPts val="1400"/>
                        <a:buFont typeface="Arial"/>
                        <a:buNone/>
                      </a:pPr>
                      <a:r>
                        <a:rPr lang="en-US" sz="1400" b="0" u="none" strike="noStrike" cap="none">
                          <a:solidFill>
                            <a:srgbClr val="000000"/>
                          </a:solidFill>
                          <a:latin typeface="Calibri"/>
                          <a:ea typeface="Calibri"/>
                          <a:cs typeface="Calibri"/>
                          <a:sym typeface="Calibri"/>
                        </a:rPr>
                        <a:t>3 to 3:30 p.m.</a:t>
                      </a:r>
                      <a:endParaRPr sz="1400" b="0" u="none" strike="noStrike" cap="none">
                        <a:solidFill>
                          <a:srgbClr val="000000"/>
                        </a:solidFill>
                        <a:latin typeface="Calibri"/>
                        <a:ea typeface="Calibri"/>
                        <a:cs typeface="Calibri"/>
                        <a:sym typeface="Calibri"/>
                      </a:endParaRPr>
                    </a:p>
                  </a:txBody>
                  <a:tcPr marL="68575" marR="68575" marT="0" marB="0" anchor="ctr"/>
                </a:tc>
                <a:tc>
                  <a:txBody>
                    <a:bodyPr/>
                    <a:lstStyle/>
                    <a:p>
                      <a:pPr marL="88900" marR="0" lvl="0" indent="0" algn="l" rtl="0">
                        <a:lnSpc>
                          <a:spcPct val="100000"/>
                        </a:lnSpc>
                        <a:spcBef>
                          <a:spcPts val="0"/>
                        </a:spcBef>
                        <a:spcAft>
                          <a:spcPts val="0"/>
                        </a:spcAft>
                        <a:buClr>
                          <a:schemeClr val="dk1"/>
                        </a:buClr>
                        <a:buSzPts val="1400"/>
                        <a:buFont typeface="Calibri"/>
                        <a:buNone/>
                      </a:pPr>
                      <a:r>
                        <a:rPr lang="en-US" sz="1400" u="none" strike="noStrike" cap="none" dirty="0">
                          <a:solidFill>
                            <a:srgbClr val="000000"/>
                          </a:solidFill>
                        </a:rPr>
                        <a:t>December </a:t>
                      </a:r>
                      <a:r>
                        <a:rPr lang="en-US" dirty="0">
                          <a:solidFill>
                            <a:srgbClr val="000000"/>
                          </a:solidFill>
                        </a:rPr>
                        <a:t>3</a:t>
                      </a:r>
                      <a:endParaRPr sz="1100" u="none" strike="noStrike" cap="none" dirty="0">
                        <a:solidFill>
                          <a:srgbClr val="000000"/>
                        </a:solidFill>
                      </a:endParaRPr>
                    </a:p>
                    <a:p>
                      <a:pPr marL="88900" marR="0" lvl="0" indent="0" algn="l" rtl="0">
                        <a:lnSpc>
                          <a:spcPct val="100000"/>
                        </a:lnSpc>
                        <a:spcBef>
                          <a:spcPts val="0"/>
                        </a:spcBef>
                        <a:spcAft>
                          <a:spcPts val="0"/>
                        </a:spcAft>
                        <a:buClr>
                          <a:schemeClr val="dk1"/>
                        </a:buClr>
                        <a:buSzPts val="1400"/>
                        <a:buFont typeface="Calibri"/>
                        <a:buNone/>
                      </a:pPr>
                      <a:r>
                        <a:rPr lang="en-US" sz="1400" u="none" strike="noStrike" cap="none" dirty="0">
                          <a:solidFill>
                            <a:srgbClr val="000000"/>
                          </a:solidFill>
                        </a:rPr>
                        <a:t>January </a:t>
                      </a:r>
                      <a:r>
                        <a:rPr lang="en-US" dirty="0">
                          <a:solidFill>
                            <a:srgbClr val="000000"/>
                          </a:solidFill>
                        </a:rPr>
                        <a:t>7</a:t>
                      </a:r>
                      <a:r>
                        <a:rPr lang="en-US" sz="1400" u="none" strike="noStrike" cap="none" dirty="0">
                          <a:solidFill>
                            <a:srgbClr val="000000"/>
                          </a:solidFill>
                        </a:rPr>
                        <a:t> and 2</a:t>
                      </a:r>
                      <a:r>
                        <a:rPr lang="en-US" dirty="0">
                          <a:solidFill>
                            <a:srgbClr val="000000"/>
                          </a:solidFill>
                        </a:rPr>
                        <a:t>1</a:t>
                      </a:r>
                      <a:endParaRPr sz="1100" u="none" strike="noStrike" cap="none" dirty="0">
                        <a:solidFill>
                          <a:srgbClr val="000000"/>
                        </a:solidFill>
                      </a:endParaRPr>
                    </a:p>
                    <a:p>
                      <a:pPr marL="88900" marR="0" lvl="0" indent="0" algn="l" rtl="0">
                        <a:lnSpc>
                          <a:spcPct val="100000"/>
                        </a:lnSpc>
                        <a:spcBef>
                          <a:spcPts val="0"/>
                        </a:spcBef>
                        <a:spcAft>
                          <a:spcPts val="0"/>
                        </a:spcAft>
                        <a:buClr>
                          <a:schemeClr val="dk1"/>
                        </a:buClr>
                        <a:buSzPts val="1400"/>
                        <a:buFont typeface="Calibri"/>
                        <a:buNone/>
                      </a:pPr>
                      <a:r>
                        <a:rPr lang="en-US" sz="1400" u="none" strike="noStrike" cap="none" dirty="0">
                          <a:solidFill>
                            <a:srgbClr val="000000"/>
                          </a:solidFill>
                        </a:rPr>
                        <a:t>February 1</a:t>
                      </a:r>
                      <a:r>
                        <a:rPr lang="en-US" dirty="0">
                          <a:solidFill>
                            <a:srgbClr val="000000"/>
                          </a:solidFill>
                        </a:rPr>
                        <a:t>1</a:t>
                      </a:r>
                      <a:endParaRPr sz="1100" u="none" strike="noStrike" cap="none" dirty="0">
                        <a:solidFill>
                          <a:srgbClr val="000000"/>
                        </a:solidFill>
                      </a:endParaRPr>
                    </a:p>
                    <a:p>
                      <a:pPr marL="88900" marR="0" lvl="0" indent="0" algn="l" rtl="0">
                        <a:lnSpc>
                          <a:spcPct val="100000"/>
                        </a:lnSpc>
                        <a:spcBef>
                          <a:spcPts val="0"/>
                        </a:spcBef>
                        <a:spcAft>
                          <a:spcPts val="0"/>
                        </a:spcAft>
                        <a:buClr>
                          <a:schemeClr val="dk1"/>
                        </a:buClr>
                        <a:buSzPts val="1400"/>
                        <a:buFont typeface="Calibri"/>
                        <a:buNone/>
                      </a:pPr>
                      <a:r>
                        <a:rPr lang="en-US" sz="1400" u="none" strike="noStrike" cap="none" dirty="0">
                          <a:solidFill>
                            <a:srgbClr val="000000"/>
                          </a:solidFill>
                        </a:rPr>
                        <a:t>March </a:t>
                      </a:r>
                      <a:r>
                        <a:rPr lang="en-US" dirty="0">
                          <a:solidFill>
                            <a:srgbClr val="000000"/>
                          </a:solidFill>
                        </a:rPr>
                        <a:t>4</a:t>
                      </a:r>
                      <a:r>
                        <a:rPr lang="en-US" sz="1400" u="none" strike="noStrike" cap="none" dirty="0">
                          <a:solidFill>
                            <a:srgbClr val="000000"/>
                          </a:solidFill>
                        </a:rPr>
                        <a:t> and 1</a:t>
                      </a:r>
                      <a:r>
                        <a:rPr lang="en-US" dirty="0">
                          <a:solidFill>
                            <a:srgbClr val="000000"/>
                          </a:solidFill>
                        </a:rPr>
                        <a:t>8</a:t>
                      </a:r>
                      <a:endParaRPr sz="1100" u="none" strike="noStrike" cap="none" dirty="0">
                        <a:solidFill>
                          <a:srgbClr val="000000"/>
                        </a:solidFill>
                      </a:endParaRPr>
                    </a:p>
                    <a:p>
                      <a:pPr marL="342900" marR="0" lvl="0" indent="-254000" algn="l" rtl="0">
                        <a:lnSpc>
                          <a:spcPct val="100000"/>
                        </a:lnSpc>
                        <a:spcBef>
                          <a:spcPts val="0"/>
                        </a:spcBef>
                        <a:spcAft>
                          <a:spcPts val="0"/>
                        </a:spcAft>
                        <a:buClr>
                          <a:schemeClr val="dk1"/>
                        </a:buClr>
                        <a:buSzPts val="1400"/>
                        <a:buFont typeface="Calibri"/>
                        <a:buNone/>
                      </a:pPr>
                      <a:r>
                        <a:rPr lang="en-US" sz="1400" u="none" strike="noStrike" cap="none" dirty="0">
                          <a:solidFill>
                            <a:srgbClr val="000000"/>
                          </a:solidFill>
                        </a:rPr>
                        <a:t>Weekly April </a:t>
                      </a:r>
                      <a:r>
                        <a:rPr lang="en-US" dirty="0">
                          <a:solidFill>
                            <a:srgbClr val="000000"/>
                          </a:solidFill>
                        </a:rPr>
                        <a:t>1</a:t>
                      </a:r>
                      <a:r>
                        <a:rPr lang="en-US" sz="1400" u="none" strike="noStrike" cap="none" dirty="0">
                          <a:solidFill>
                            <a:srgbClr val="000000"/>
                          </a:solidFill>
                        </a:rPr>
                        <a:t> through May </a:t>
                      </a:r>
                      <a:r>
                        <a:rPr lang="en-US" dirty="0">
                          <a:solidFill>
                            <a:srgbClr val="00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0"/>
                            </a:ext>
                          </a:extLst>
                        </a:rPr>
                        <a:t>6</a:t>
                      </a:r>
                      <a:endParaRPr sz="1100" u="none" strike="noStrike" cap="none" dirty="0">
                        <a:solidFill>
                          <a:srgbClr val="000000"/>
                        </a:solidFill>
                      </a:endParaRPr>
                    </a:p>
                  </a:txBody>
                  <a:tcPr marL="68575" marR="68575" marT="0" marB="0" anchor="ctr"/>
                </a:tc>
                <a:extLst>
                  <a:ext uri="{0D108BD9-81ED-4DB2-BD59-A6C34878D82A}">
                    <a16:rowId xmlns:a16="http://schemas.microsoft.com/office/drawing/2014/main" val="10001"/>
                  </a:ext>
                </a:extLst>
              </a:tr>
              <a:tr h="178125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000000"/>
                          </a:solidFill>
                        </a:rPr>
                        <a:t>DAC Administration Training</a:t>
                      </a:r>
                      <a:endParaRPr sz="1400" b="0" u="none" strike="noStrike" cap="none">
                        <a:solidFill>
                          <a:srgbClr val="000000"/>
                        </a:solidFill>
                        <a:latin typeface="Calibri"/>
                        <a:ea typeface="Calibri"/>
                        <a:cs typeface="Calibri"/>
                        <a:sym typeface="Calibri"/>
                      </a:endParaRPr>
                    </a:p>
                  </a:txBody>
                  <a:tcPr marL="68575" marR="68575" marT="0" marB="0" anchor="ctr"/>
                </a:tc>
                <a:tc>
                  <a:txBody>
                    <a:bodyPr/>
                    <a:lstStyle/>
                    <a:p>
                      <a:pPr marL="88900" marR="0" lvl="0" indent="0" algn="l" rtl="0">
                        <a:lnSpc>
                          <a:spcPct val="100000"/>
                        </a:lnSpc>
                        <a:spcBef>
                          <a:spcPts val="0"/>
                        </a:spcBef>
                        <a:spcAft>
                          <a:spcPts val="0"/>
                        </a:spcAft>
                        <a:buClr>
                          <a:srgbClr val="000000"/>
                        </a:buClr>
                        <a:buSzPts val="1400"/>
                        <a:buFont typeface="Arial"/>
                        <a:buNone/>
                      </a:pPr>
                      <a:r>
                        <a:rPr lang="en-US" b="1" dirty="0">
                          <a:solidFill>
                            <a:srgbClr val="000000"/>
                          </a:solidFill>
                        </a:rPr>
                        <a:t>Mid-</a:t>
                      </a:r>
                      <a:r>
                        <a:rPr lang="en-US" sz="1400" b="1" u="none" strike="noStrike" cap="none" dirty="0">
                          <a:solidFill>
                            <a:srgbClr val="000000"/>
                          </a:solidFill>
                        </a:rPr>
                        <a:t>October</a:t>
                      </a:r>
                      <a:r>
                        <a:rPr lang="en-US" b="1" dirty="0">
                          <a:solidFill>
                            <a:srgbClr val="000000"/>
                          </a:solidFill>
                        </a:rPr>
                        <a:t> through</a:t>
                      </a:r>
                      <a:r>
                        <a:rPr lang="en-US" sz="1400" b="1" u="none" strike="noStrike" cap="none" dirty="0">
                          <a:solidFill>
                            <a:srgbClr val="000000"/>
                          </a:solidFill>
                        </a:rPr>
                        <a:t> </a:t>
                      </a:r>
                      <a:r>
                        <a:rPr lang="en-US" b="1" dirty="0">
                          <a:solidFill>
                            <a:srgbClr val="000000"/>
                          </a:solidFill>
                        </a:rPr>
                        <a:t>winter</a:t>
                      </a:r>
                      <a:r>
                        <a:rPr lang="en-US" dirty="0">
                          <a:solidFill>
                            <a:srgbClr val="000000"/>
                          </a:solidFill>
                        </a:rPr>
                        <a:t> </a:t>
                      </a:r>
                      <a:r>
                        <a:rPr lang="en-US" sz="1400" u="none" strike="noStrike" cap="none" dirty="0">
                          <a:solidFill>
                            <a:srgbClr val="000000"/>
                          </a:solidFill>
                        </a:rPr>
                        <a:t>(virtual)</a:t>
                      </a:r>
                      <a:endParaRPr sz="1400" u="none" strike="noStrike" cap="none" dirty="0">
                        <a:solidFill>
                          <a:srgbClr val="000000"/>
                        </a:solidFill>
                      </a:endParaRPr>
                    </a:p>
                    <a:p>
                      <a:pPr marL="457200" marR="0" lvl="0" indent="-317500" algn="l" rtl="0">
                        <a:lnSpc>
                          <a:spcPct val="100000"/>
                        </a:lnSpc>
                        <a:spcBef>
                          <a:spcPts val="0"/>
                        </a:spcBef>
                        <a:spcAft>
                          <a:spcPts val="0"/>
                        </a:spcAft>
                        <a:buClr>
                          <a:srgbClr val="000000"/>
                        </a:buClr>
                        <a:buSzPts val="1400"/>
                        <a:buChar char="●"/>
                      </a:pPr>
                      <a:r>
                        <a:rPr lang="en-US" dirty="0">
                          <a:solidFill>
                            <a:srgbClr val="000000"/>
                          </a:solidFill>
                        </a:rPr>
                        <a:t>High-level overview - policy and procedures (self-paced)</a:t>
                      </a:r>
                      <a:endParaRPr dirty="0">
                        <a:solidFill>
                          <a:srgbClr val="000000"/>
                        </a:solidFill>
                      </a:endParaRPr>
                    </a:p>
                    <a:p>
                      <a:pPr marL="457200" marR="0" lvl="0" indent="-317500" algn="l" rtl="0">
                        <a:lnSpc>
                          <a:spcPct val="100000"/>
                        </a:lnSpc>
                        <a:spcBef>
                          <a:spcPts val="0"/>
                        </a:spcBef>
                        <a:spcAft>
                          <a:spcPts val="0"/>
                        </a:spcAft>
                        <a:buClr>
                          <a:srgbClr val="000000"/>
                        </a:buClr>
                        <a:buSzPts val="1400"/>
                        <a:buChar char="●"/>
                      </a:pPr>
                      <a:r>
                        <a:rPr lang="en-US" dirty="0">
                          <a:solidFill>
                            <a:srgbClr val="000000"/>
                          </a:solidFill>
                        </a:rPr>
                        <a:t>Live how-to sessions hosted by Pearson</a:t>
                      </a:r>
                      <a:endParaRPr dirty="0">
                        <a:solidFill>
                          <a:srgbClr val="000000"/>
                        </a:solidFill>
                      </a:endParaRPr>
                    </a:p>
                  </a:txBody>
                  <a:tcPr marL="68575" marR="68575" marT="0" marB="0" anchor="ctr"/>
                </a:tc>
                <a:extLst>
                  <a:ext uri="{0D108BD9-81ED-4DB2-BD59-A6C34878D82A}">
                    <a16:rowId xmlns:a16="http://schemas.microsoft.com/office/drawing/2014/main" val="10002"/>
                  </a:ext>
                </a:extLst>
              </a:tr>
            </a:tbl>
          </a:graphicData>
        </a:graphic>
      </p:graphicFrame>
      <p:sp>
        <p:nvSpPr>
          <p:cNvPr id="611" name="Google Shape;611;p37"/>
          <p:cNvSpPr txBox="1"/>
          <p:nvPr/>
        </p:nvSpPr>
        <p:spPr>
          <a:xfrm>
            <a:off x="4347663" y="4186830"/>
            <a:ext cx="4397100" cy="231000"/>
          </a:xfrm>
          <a:prstGeom prst="rect">
            <a:avLst/>
          </a:prstGeom>
          <a:noFill/>
          <a:ln>
            <a:noFill/>
          </a:ln>
        </p:spPr>
        <p:txBody>
          <a:bodyPr spcFirstLastPara="1" wrap="square" lIns="91425" tIns="45700" rIns="91425" bIns="45700" anchor="t" anchorCtr="0">
            <a:normAutofit fontScale="70000" lnSpcReduction="20000"/>
          </a:bodyPr>
          <a:lstStyle/>
          <a:p>
            <a:pPr marL="0" marR="0" lvl="0" indent="0" algn="l" rtl="0">
              <a:lnSpc>
                <a:spcPct val="90000"/>
              </a:lnSpc>
              <a:spcBef>
                <a:spcPts val="0"/>
              </a:spcBef>
              <a:spcAft>
                <a:spcPts val="0"/>
              </a:spcAft>
              <a:buClr>
                <a:schemeClr val="dk1"/>
              </a:buClr>
              <a:buSzPct val="100000"/>
              <a:buFont typeface="Arial"/>
              <a:buNone/>
            </a:pPr>
            <a:r>
              <a:rPr lang="en-US" sz="1800" b="0" i="0" u="none" strike="noStrike" cap="none">
                <a:solidFill>
                  <a:srgbClr val="000000"/>
                </a:solidFill>
                <a:latin typeface="Calibri"/>
                <a:ea typeface="Calibri"/>
                <a:cs typeface="Calibri"/>
                <a:sym typeface="Calibri"/>
              </a:rPr>
              <a:t>Note: Dates are subject to change</a:t>
            </a:r>
            <a:endParaRPr sz="1400" b="0" i="0" u="none" strike="noStrike" cap="none">
              <a:solidFill>
                <a:srgbClr val="000000"/>
              </a:solidFill>
              <a:latin typeface="Arial"/>
              <a:ea typeface="Arial"/>
              <a:cs typeface="Arial"/>
              <a:sym typeface="Arial"/>
            </a:endParaRPr>
          </a:p>
        </p:txBody>
      </p:sp>
      <p:cxnSp>
        <p:nvCxnSpPr>
          <p:cNvPr id="612" name="Google Shape;612;p37">
            <a:extLst>
              <a:ext uri="{C183D7F6-B498-43B3-948B-1728B52AA6E4}">
                <adec:decorative xmlns:adec="http://schemas.microsoft.com/office/drawing/2017/decorative" val="1"/>
              </a:ext>
            </a:extLst>
          </p:cNvPr>
          <p:cNvCxnSpPr/>
          <p:nvPr/>
        </p:nvCxnSpPr>
        <p:spPr>
          <a:xfrm>
            <a:off x="311691" y="1745232"/>
            <a:ext cx="3351000" cy="0"/>
          </a:xfrm>
          <a:prstGeom prst="straightConnector1">
            <a:avLst/>
          </a:prstGeom>
          <a:noFill/>
          <a:ln w="28575" cap="flat" cmpd="sng">
            <a:solidFill>
              <a:srgbClr val="E26510"/>
            </a:solidFill>
            <a:prstDash val="solid"/>
            <a:miter lim="8000"/>
            <a:headEnd type="none" w="sm" len="sm"/>
            <a:tailEnd type="none" w="sm" len="sm"/>
          </a:ln>
        </p:spPr>
      </p:cxn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16"/>
        <p:cNvGrpSpPr/>
        <p:nvPr/>
      </p:nvGrpSpPr>
      <p:grpSpPr>
        <a:xfrm>
          <a:off x="0" y="0"/>
          <a:ext cx="0" cy="0"/>
          <a:chOff x="0" y="0"/>
          <a:chExt cx="0" cy="0"/>
        </a:xfrm>
      </p:grpSpPr>
      <p:sp>
        <p:nvSpPr>
          <p:cNvPr id="617" name="Google Shape;617;p44"/>
          <p:cNvSpPr txBox="1">
            <a:spLocks noGrp="1"/>
          </p:cNvSpPr>
          <p:nvPr>
            <p:ph type="title"/>
          </p:nvPr>
        </p:nvSpPr>
        <p:spPr>
          <a:xfrm>
            <a:off x="0" y="3361600"/>
            <a:ext cx="9144000" cy="666600"/>
          </a:xfrm>
          <a:prstGeom prst="rect">
            <a:avLst/>
          </a:prstGeom>
          <a:solidFill>
            <a:srgbClr val="E26510"/>
          </a:solid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r>
              <a:rPr lang="en-US"/>
              <a:t>CoAlt Science and Social Studies / ELA and Math (DLM)</a:t>
            </a:r>
            <a:endParaRPr/>
          </a:p>
        </p:txBody>
      </p:sp>
      <p:sp>
        <p:nvSpPr>
          <p:cNvPr id="618" name="Google Shape;618;p44"/>
          <p:cNvSpPr txBox="1"/>
          <p:nvPr/>
        </p:nvSpPr>
        <p:spPr>
          <a:xfrm>
            <a:off x="2513100" y="4572000"/>
            <a:ext cx="4117800" cy="571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000">
                <a:latin typeface="Calibri"/>
                <a:ea typeface="Calibri"/>
                <a:cs typeface="Calibri"/>
                <a:sym typeface="Calibri"/>
              </a:rPr>
              <a:t>Arti Sachdeva</a:t>
            </a:r>
            <a:endParaRPr sz="2000">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31" name="Google Shape;631;p46"/>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3200"/>
              <a:buFont typeface="Calibri"/>
              <a:buNone/>
            </a:pPr>
            <a:r>
              <a:rPr lang="en-US" sz="2800">
                <a:latin typeface="Calibri"/>
                <a:ea typeface="Calibri"/>
                <a:cs typeface="Calibri"/>
                <a:sym typeface="Calibri"/>
              </a:rPr>
              <a:t>CoAlt Assessment Administration – Grades </a:t>
            </a:r>
            <a:r>
              <a:rPr lang="en-US" sz="2800"/>
              <a:t>3</a:t>
            </a:r>
            <a:r>
              <a:rPr lang="en-US" sz="2800">
                <a:latin typeface="Calibri"/>
                <a:ea typeface="Calibri"/>
                <a:cs typeface="Calibri"/>
                <a:sym typeface="Calibri"/>
              </a:rPr>
              <a:t> through </a:t>
            </a:r>
            <a:r>
              <a:rPr lang="en-US" sz="2800"/>
              <a:t>8</a:t>
            </a:r>
            <a:endParaRPr sz="1600"/>
          </a:p>
        </p:txBody>
      </p:sp>
      <p:sp>
        <p:nvSpPr>
          <p:cNvPr id="630" name="Google Shape;630;p46"/>
          <p:cNvSpPr txBox="1"/>
          <p:nvPr/>
        </p:nvSpPr>
        <p:spPr>
          <a:xfrm>
            <a:off x="122562" y="978934"/>
            <a:ext cx="8898900" cy="83095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500"/>
              <a:buFont typeface="Arial"/>
              <a:buNone/>
            </a:pPr>
            <a:r>
              <a:rPr lang="en-US" sz="1600" b="1"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Roboto"/>
              </a:rPr>
              <a:t>Eligible students with the most significant cognitive disabilities take Colorado Alternate Assessments</a:t>
            </a:r>
            <a:endParaRPr sz="16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Roboto"/>
            </a:endParaRPr>
          </a:p>
          <a:p>
            <a:pPr marL="285750" marR="0" lvl="0" indent="-254000" algn="l" rtl="0">
              <a:lnSpc>
                <a:spcPct val="100000"/>
              </a:lnSpc>
              <a:spcBef>
                <a:spcPts val="0"/>
              </a:spcBef>
              <a:spcAft>
                <a:spcPts val="0"/>
              </a:spcAft>
              <a:buClr>
                <a:srgbClr val="000000"/>
              </a:buClr>
              <a:buSzPts val="1500"/>
              <a:buFont typeface="Roboto"/>
              <a:buChar char="•"/>
            </a:pPr>
            <a:r>
              <a:rPr lang="en-US" sz="16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Roboto"/>
              </a:rPr>
              <a:t>Less than 1% of students</a:t>
            </a:r>
            <a:endParaRPr sz="16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Roboto"/>
            </a:endParaRPr>
          </a:p>
          <a:p>
            <a:pPr marL="285750" marR="0" lvl="0" indent="-254000" algn="l" rtl="0">
              <a:lnSpc>
                <a:spcPct val="100000"/>
              </a:lnSpc>
              <a:spcBef>
                <a:spcPts val="0"/>
              </a:spcBef>
              <a:spcAft>
                <a:spcPts val="0"/>
              </a:spcAft>
              <a:buClr>
                <a:srgbClr val="000000"/>
              </a:buClr>
              <a:buSzPts val="1500"/>
              <a:buFont typeface="Roboto"/>
              <a:buChar char="•"/>
            </a:pPr>
            <a:r>
              <a:rPr lang="en-US" sz="16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Roboto"/>
              </a:rPr>
              <a:t>Administered during the same testing window as CMAS</a:t>
            </a:r>
            <a:r>
              <a:rPr lang="en-US" sz="1600" dirty="0">
                <a:latin typeface="Calibri" panose="020F0502020204030204" pitchFamily="34" charset="0"/>
                <a:ea typeface="Calibri" panose="020F0502020204030204" pitchFamily="34" charset="0"/>
                <a:cs typeface="Calibri" panose="020F0502020204030204" pitchFamily="34" charset="0"/>
                <a:sym typeface="Roboto"/>
              </a:rPr>
              <a:t> </a:t>
            </a:r>
            <a:r>
              <a:rPr lang="en-US" sz="16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Roboto"/>
              </a:rPr>
              <a:t>for all content areas</a:t>
            </a:r>
            <a:endParaRPr sz="16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Roboto"/>
            </a:endParaRPr>
          </a:p>
        </p:txBody>
      </p:sp>
      <p:sp>
        <p:nvSpPr>
          <p:cNvPr id="628" name="Google Shape;628;p46"/>
          <p:cNvSpPr txBox="1">
            <a:spLocks noGrp="1"/>
          </p:cNvSpPr>
          <p:nvPr>
            <p:ph type="body" idx="1"/>
          </p:nvPr>
        </p:nvSpPr>
        <p:spPr>
          <a:xfrm>
            <a:off x="626725" y="1954150"/>
            <a:ext cx="4336800" cy="2992228"/>
          </a:xfrm>
          <a:prstGeom prst="rect">
            <a:avLst/>
          </a:prstGeom>
          <a:noFill/>
          <a:ln w="57150" cap="flat" cmpd="sng">
            <a:solidFill>
              <a:srgbClr val="E2651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1000"/>
              </a:spcBef>
              <a:spcAft>
                <a:spcPts val="0"/>
              </a:spcAft>
              <a:buClr>
                <a:schemeClr val="dk1"/>
              </a:buClr>
              <a:buSzPts val="2000"/>
              <a:buFont typeface="Arial"/>
              <a:buNone/>
            </a:pPr>
            <a:r>
              <a:rPr lang="en-US" b="1" dirty="0"/>
              <a:t>CoAlt Science and Social Studies</a:t>
            </a:r>
            <a:endParaRPr b="1" dirty="0"/>
          </a:p>
          <a:p>
            <a:pPr marL="400050" marR="0" lvl="0" indent="-323850" algn="l" rtl="0">
              <a:lnSpc>
                <a:spcPct val="115000"/>
              </a:lnSpc>
              <a:spcBef>
                <a:spcPts val="1000"/>
              </a:spcBef>
              <a:spcAft>
                <a:spcPts val="0"/>
              </a:spcAft>
              <a:buClr>
                <a:srgbClr val="000000"/>
              </a:buClr>
              <a:buSzPts val="1500"/>
              <a:buFont typeface="Roboto"/>
              <a:buChar char="●"/>
            </a:pPr>
            <a:r>
              <a:rPr lang="en-US" sz="1500" dirty="0"/>
              <a:t>Science (5 and 8)</a:t>
            </a:r>
            <a:endParaRPr sz="1500" dirty="0"/>
          </a:p>
          <a:p>
            <a:pPr marL="400050" marR="0" lvl="0" indent="-323850" algn="l" rtl="0">
              <a:lnSpc>
                <a:spcPct val="115000"/>
              </a:lnSpc>
              <a:spcBef>
                <a:spcPts val="0"/>
              </a:spcBef>
              <a:spcAft>
                <a:spcPts val="0"/>
              </a:spcAft>
              <a:buClr>
                <a:srgbClr val="000000"/>
              </a:buClr>
              <a:buSzPts val="1500"/>
              <a:buFont typeface="Roboto"/>
              <a:buChar char="●"/>
            </a:pPr>
            <a:r>
              <a:rPr lang="en-US" sz="1500" dirty="0"/>
              <a:t>Social Studies (7)</a:t>
            </a:r>
            <a:endParaRPr sz="1500" dirty="0"/>
          </a:p>
          <a:p>
            <a:pPr marL="400050" marR="0" lvl="0" indent="-323850" algn="l" rtl="0">
              <a:lnSpc>
                <a:spcPct val="115000"/>
              </a:lnSpc>
              <a:spcBef>
                <a:spcPts val="0"/>
              </a:spcBef>
              <a:spcAft>
                <a:spcPts val="0"/>
              </a:spcAft>
              <a:buClr>
                <a:srgbClr val="000000"/>
              </a:buClr>
              <a:buSzPts val="1500"/>
              <a:buFont typeface="Roboto"/>
              <a:buChar char="●"/>
            </a:pPr>
            <a:r>
              <a:rPr lang="en-US" sz="1500" dirty="0"/>
              <a:t>Paper-based</a:t>
            </a:r>
            <a:endParaRPr sz="1500" dirty="0"/>
          </a:p>
          <a:p>
            <a:pPr marL="400050" marR="0" lvl="0" indent="-323850" algn="l" rtl="0">
              <a:lnSpc>
                <a:spcPct val="115000"/>
              </a:lnSpc>
              <a:spcBef>
                <a:spcPts val="0"/>
              </a:spcBef>
              <a:spcAft>
                <a:spcPts val="0"/>
              </a:spcAft>
              <a:buClr>
                <a:srgbClr val="000000"/>
              </a:buClr>
              <a:buSzPts val="1500"/>
              <a:buFont typeface="Roboto"/>
              <a:buChar char="●"/>
            </a:pPr>
            <a:r>
              <a:rPr lang="en-US" sz="1500" dirty="0"/>
              <a:t>Individually administered in a 1:1 </a:t>
            </a:r>
            <a:endParaRPr sz="1500" dirty="0"/>
          </a:p>
          <a:p>
            <a:pPr marL="457200" marR="0" lvl="0" indent="0" algn="l" rtl="0">
              <a:lnSpc>
                <a:spcPct val="115000"/>
              </a:lnSpc>
              <a:spcBef>
                <a:spcPts val="0"/>
              </a:spcBef>
              <a:spcAft>
                <a:spcPts val="0"/>
              </a:spcAft>
              <a:buNone/>
            </a:pPr>
            <a:r>
              <a:rPr lang="en-US" sz="1500" dirty="0"/>
              <a:t>testing environment</a:t>
            </a:r>
            <a:endParaRPr sz="1500" dirty="0"/>
          </a:p>
          <a:p>
            <a:pPr marL="400050" marR="0" lvl="0" indent="-323850" algn="l" rtl="0">
              <a:lnSpc>
                <a:spcPct val="115000"/>
              </a:lnSpc>
              <a:spcBef>
                <a:spcPts val="0"/>
              </a:spcBef>
              <a:spcAft>
                <a:spcPts val="0"/>
              </a:spcAft>
              <a:buClr>
                <a:srgbClr val="000000"/>
              </a:buClr>
              <a:buSzPts val="1500"/>
              <a:buFont typeface="Roboto"/>
              <a:buChar char="●"/>
            </a:pPr>
            <a:r>
              <a:rPr lang="en-US" sz="1500" dirty="0"/>
              <a:t>DACs and SACs will access student management through </a:t>
            </a:r>
            <a:r>
              <a:rPr lang="en-US" sz="1500" dirty="0" err="1"/>
              <a:t>LaunchPad</a:t>
            </a:r>
            <a:r>
              <a:rPr lang="en-US" sz="1500" dirty="0"/>
              <a:t>/ADAM</a:t>
            </a:r>
            <a:r>
              <a:rPr lang="en-US" sz="1400" baseline="30000" dirty="0"/>
              <a:t> </a:t>
            </a:r>
            <a:endParaRPr sz="1500" dirty="0"/>
          </a:p>
          <a:p>
            <a:pPr marL="400050" marR="0" lvl="0" indent="-323850" algn="l" rtl="0">
              <a:lnSpc>
                <a:spcPct val="115000"/>
              </a:lnSpc>
              <a:spcBef>
                <a:spcPts val="0"/>
              </a:spcBef>
              <a:spcAft>
                <a:spcPts val="0"/>
              </a:spcAft>
              <a:buClr>
                <a:srgbClr val="000000"/>
              </a:buClr>
              <a:buSzPts val="1500"/>
              <a:buFont typeface="Roboto"/>
              <a:buChar char="●"/>
            </a:pPr>
            <a:r>
              <a:rPr lang="en-US" sz="1500" dirty="0"/>
              <a:t>Transcribe responses into online form (TestNav) for scoring</a:t>
            </a:r>
            <a:endParaRPr sz="1500" dirty="0"/>
          </a:p>
        </p:txBody>
      </p:sp>
      <p:pic>
        <p:nvPicPr>
          <p:cNvPr id="626" name="Google Shape;626;p46">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4263559" y="2080729"/>
            <a:ext cx="503505" cy="491021"/>
          </a:xfrm>
          <a:prstGeom prst="rect">
            <a:avLst/>
          </a:prstGeom>
          <a:noFill/>
          <a:ln>
            <a:noFill/>
          </a:ln>
        </p:spPr>
      </p:pic>
      <p:pic>
        <p:nvPicPr>
          <p:cNvPr id="627" name="Google Shape;627;p46">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4263549" y="2650381"/>
            <a:ext cx="572897" cy="529661"/>
          </a:xfrm>
          <a:prstGeom prst="rect">
            <a:avLst/>
          </a:prstGeom>
          <a:noFill/>
          <a:ln>
            <a:noFill/>
          </a:ln>
        </p:spPr>
      </p:pic>
      <p:sp>
        <p:nvSpPr>
          <p:cNvPr id="629" name="Google Shape;629;p46"/>
          <p:cNvSpPr txBox="1">
            <a:spLocks noGrp="1"/>
          </p:cNvSpPr>
          <p:nvPr>
            <p:ph type="body" idx="4294967295"/>
          </p:nvPr>
        </p:nvSpPr>
        <p:spPr>
          <a:xfrm>
            <a:off x="5143500" y="1954172"/>
            <a:ext cx="3804600" cy="2992228"/>
          </a:xfrm>
          <a:prstGeom prst="rect">
            <a:avLst/>
          </a:prstGeom>
          <a:noFill/>
          <a:ln w="57150" cap="flat" cmpd="sng">
            <a:solidFill>
              <a:srgbClr val="E26510"/>
            </a:solidFill>
            <a:prstDash val="solid"/>
            <a:round/>
            <a:headEnd type="none" w="sm" len="sm"/>
            <a:tailEnd type="none" w="sm" len="sm"/>
          </a:ln>
        </p:spPr>
        <p:txBody>
          <a:bodyPr spcFirstLastPara="1" wrap="square" lIns="91425" tIns="45700" rIns="91425" bIns="45700" anchor="t" anchorCtr="0">
            <a:normAutofit/>
          </a:bodyPr>
          <a:lstStyle/>
          <a:p>
            <a:pPr marL="0" lvl="0" indent="0" algn="l" rtl="0">
              <a:lnSpc>
                <a:spcPct val="100000"/>
              </a:lnSpc>
              <a:spcBef>
                <a:spcPts val="1000"/>
              </a:spcBef>
              <a:spcAft>
                <a:spcPts val="0"/>
              </a:spcAft>
              <a:buClr>
                <a:schemeClr val="dk1"/>
              </a:buClr>
              <a:buSzPts val="2000"/>
              <a:buNone/>
            </a:pPr>
            <a:r>
              <a:rPr lang="en-US" sz="1600" b="1" dirty="0">
                <a:solidFill>
                  <a:srgbClr val="000000"/>
                </a:solidFill>
                <a:latin typeface="Calibri" panose="020F0502020204030204" pitchFamily="34" charset="0"/>
                <a:ea typeface="Calibri" panose="020F0502020204030204" pitchFamily="34" charset="0"/>
                <a:cs typeface="Calibri" panose="020F0502020204030204" pitchFamily="34" charset="0"/>
                <a:sym typeface="Roboto"/>
              </a:rPr>
              <a:t>CoAlt ELA and Math (DLM)</a:t>
            </a:r>
            <a:endParaRPr sz="1600" b="1" dirty="0">
              <a:solidFill>
                <a:srgbClr val="000000"/>
              </a:solidFill>
              <a:latin typeface="Calibri" panose="020F0502020204030204" pitchFamily="34" charset="0"/>
              <a:ea typeface="Calibri" panose="020F0502020204030204" pitchFamily="34" charset="0"/>
              <a:cs typeface="Calibri" panose="020F0502020204030204" pitchFamily="34" charset="0"/>
              <a:sym typeface="Roboto"/>
            </a:endParaRPr>
          </a:p>
          <a:p>
            <a:pPr marL="400050" lvl="0" indent="-323850" algn="l" rtl="0">
              <a:lnSpc>
                <a:spcPct val="115000"/>
              </a:lnSpc>
              <a:spcBef>
                <a:spcPts val="1000"/>
              </a:spcBef>
              <a:spcAft>
                <a:spcPts val="0"/>
              </a:spcAft>
              <a:buClr>
                <a:srgbClr val="000000"/>
              </a:buClr>
              <a:buSzPts val="1500"/>
              <a:buFont typeface="Roboto"/>
              <a:buChar char="●"/>
            </a:pPr>
            <a:r>
              <a:rPr lang="en-US" sz="1500" dirty="0">
                <a:solidFill>
                  <a:srgbClr val="000000"/>
                </a:solidFill>
                <a:latin typeface="Calibri" panose="020F0502020204030204" pitchFamily="34" charset="0"/>
                <a:ea typeface="Calibri" panose="020F0502020204030204" pitchFamily="34" charset="0"/>
                <a:cs typeface="Calibri" panose="020F0502020204030204" pitchFamily="34" charset="0"/>
                <a:sym typeface="Roboto"/>
              </a:rPr>
              <a:t>Grades 3 through 8</a:t>
            </a:r>
            <a:endParaRPr sz="1500" dirty="0">
              <a:solidFill>
                <a:srgbClr val="000000"/>
              </a:solidFill>
              <a:latin typeface="Calibri" panose="020F0502020204030204" pitchFamily="34" charset="0"/>
              <a:ea typeface="Calibri" panose="020F0502020204030204" pitchFamily="34" charset="0"/>
              <a:cs typeface="Calibri" panose="020F0502020204030204" pitchFamily="34" charset="0"/>
              <a:sym typeface="Roboto"/>
            </a:endParaRPr>
          </a:p>
          <a:p>
            <a:pPr marL="400050" lvl="0" indent="-323850" algn="l" rtl="0">
              <a:lnSpc>
                <a:spcPct val="115000"/>
              </a:lnSpc>
              <a:spcBef>
                <a:spcPts val="0"/>
              </a:spcBef>
              <a:spcAft>
                <a:spcPts val="0"/>
              </a:spcAft>
              <a:buClr>
                <a:srgbClr val="000000"/>
              </a:buClr>
              <a:buSzPts val="1500"/>
              <a:buFont typeface="Roboto"/>
              <a:buChar char="●"/>
            </a:pPr>
            <a:r>
              <a:rPr lang="en-US" sz="1500" dirty="0">
                <a:solidFill>
                  <a:srgbClr val="000000"/>
                </a:solidFill>
                <a:latin typeface="Calibri" panose="020F0502020204030204" pitchFamily="34" charset="0"/>
                <a:ea typeface="Calibri" panose="020F0502020204030204" pitchFamily="34" charset="0"/>
                <a:cs typeface="Calibri" panose="020F0502020204030204" pitchFamily="34" charset="0"/>
                <a:sym typeface="Roboto"/>
              </a:rPr>
              <a:t>Computer-based</a:t>
            </a:r>
            <a:endParaRPr sz="1500" dirty="0">
              <a:solidFill>
                <a:srgbClr val="000000"/>
              </a:solidFill>
              <a:latin typeface="Calibri" panose="020F0502020204030204" pitchFamily="34" charset="0"/>
              <a:ea typeface="Calibri" panose="020F0502020204030204" pitchFamily="34" charset="0"/>
              <a:cs typeface="Calibri" panose="020F0502020204030204" pitchFamily="34" charset="0"/>
              <a:sym typeface="Roboto"/>
            </a:endParaRPr>
          </a:p>
          <a:p>
            <a:pPr marL="400050" lvl="0" indent="-323850" algn="l" rtl="0">
              <a:lnSpc>
                <a:spcPct val="115000"/>
              </a:lnSpc>
              <a:spcBef>
                <a:spcPts val="0"/>
              </a:spcBef>
              <a:spcAft>
                <a:spcPts val="0"/>
              </a:spcAft>
              <a:buClr>
                <a:srgbClr val="000000"/>
              </a:buClr>
              <a:buSzPts val="1500"/>
              <a:buFont typeface="Roboto"/>
              <a:buChar char="●"/>
            </a:pPr>
            <a:r>
              <a:rPr lang="en-US" sz="1500" dirty="0">
                <a:solidFill>
                  <a:srgbClr val="000000"/>
                </a:solidFill>
                <a:latin typeface="Calibri" panose="020F0502020204030204" pitchFamily="34" charset="0"/>
                <a:ea typeface="Calibri" panose="020F0502020204030204" pitchFamily="34" charset="0"/>
                <a:cs typeface="Calibri" panose="020F0502020204030204" pitchFamily="34" charset="0"/>
                <a:sym typeface="Roboto"/>
              </a:rPr>
              <a:t>Individually administered in a</a:t>
            </a:r>
            <a:endParaRPr sz="1500" dirty="0">
              <a:solidFill>
                <a:srgbClr val="000000"/>
              </a:solidFill>
              <a:latin typeface="Calibri" panose="020F0502020204030204" pitchFamily="34" charset="0"/>
              <a:ea typeface="Calibri" panose="020F0502020204030204" pitchFamily="34" charset="0"/>
              <a:cs typeface="Calibri" panose="020F0502020204030204" pitchFamily="34" charset="0"/>
              <a:sym typeface="Roboto"/>
            </a:endParaRPr>
          </a:p>
          <a:p>
            <a:pPr marL="457200" lvl="0" indent="0" algn="l" rtl="0">
              <a:lnSpc>
                <a:spcPct val="115000"/>
              </a:lnSpc>
              <a:spcBef>
                <a:spcPts val="0"/>
              </a:spcBef>
              <a:spcAft>
                <a:spcPts val="0"/>
              </a:spcAft>
              <a:buNone/>
            </a:pPr>
            <a:r>
              <a:rPr lang="en-US" sz="1500" dirty="0">
                <a:solidFill>
                  <a:srgbClr val="000000"/>
                </a:solidFill>
                <a:latin typeface="Calibri" panose="020F0502020204030204" pitchFamily="34" charset="0"/>
                <a:ea typeface="Calibri" panose="020F0502020204030204" pitchFamily="34" charset="0"/>
                <a:cs typeface="Calibri" panose="020F0502020204030204" pitchFamily="34" charset="0"/>
              </a:rPr>
              <a:t>1:1 testing environment</a:t>
            </a:r>
            <a:endParaRPr sz="15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400050" lvl="0" indent="-323850" algn="l" rtl="0">
              <a:lnSpc>
                <a:spcPct val="115000"/>
              </a:lnSpc>
              <a:spcBef>
                <a:spcPts val="0"/>
              </a:spcBef>
              <a:spcAft>
                <a:spcPts val="0"/>
              </a:spcAft>
              <a:buClr>
                <a:srgbClr val="000000"/>
              </a:buClr>
              <a:buSzPts val="1500"/>
              <a:buFont typeface="Roboto"/>
              <a:buChar char="●"/>
            </a:pPr>
            <a:r>
              <a:rPr lang="en-US" sz="1500" dirty="0">
                <a:solidFill>
                  <a:srgbClr val="000000"/>
                </a:solidFill>
                <a:latin typeface="Calibri" panose="020F0502020204030204" pitchFamily="34" charset="0"/>
                <a:ea typeface="Calibri" panose="020F0502020204030204" pitchFamily="34" charset="0"/>
                <a:cs typeface="Calibri" panose="020F0502020204030204" pitchFamily="34" charset="0"/>
                <a:sym typeface="Roboto"/>
              </a:rPr>
              <a:t>Test Administrators/DACs </a:t>
            </a:r>
            <a:br>
              <a:rPr lang="en-US" sz="1500" dirty="0">
                <a:solidFill>
                  <a:srgbClr val="000000"/>
                </a:solidFill>
                <a:latin typeface="Calibri" panose="020F0502020204030204" pitchFamily="34" charset="0"/>
                <a:ea typeface="Calibri" panose="020F0502020204030204" pitchFamily="34" charset="0"/>
                <a:cs typeface="Calibri" panose="020F0502020204030204" pitchFamily="34" charset="0"/>
                <a:sym typeface="Roboto"/>
              </a:rPr>
            </a:br>
            <a:r>
              <a:rPr lang="en-US" sz="1500" dirty="0">
                <a:solidFill>
                  <a:srgbClr val="000000"/>
                </a:solidFill>
                <a:latin typeface="Calibri" panose="020F0502020204030204" pitchFamily="34" charset="0"/>
                <a:ea typeface="Calibri" panose="020F0502020204030204" pitchFamily="34" charset="0"/>
                <a:cs typeface="Calibri" panose="020F0502020204030204" pitchFamily="34" charset="0"/>
                <a:sym typeface="Roboto"/>
              </a:rPr>
              <a:t>use Educator Portal for </a:t>
            </a:r>
            <a:br>
              <a:rPr lang="en-US" sz="1500" dirty="0">
                <a:solidFill>
                  <a:srgbClr val="000000"/>
                </a:solidFill>
                <a:latin typeface="Calibri" panose="020F0502020204030204" pitchFamily="34" charset="0"/>
                <a:ea typeface="Calibri" panose="020F0502020204030204" pitchFamily="34" charset="0"/>
                <a:cs typeface="Calibri" panose="020F0502020204030204" pitchFamily="34" charset="0"/>
                <a:sym typeface="Roboto"/>
              </a:rPr>
            </a:br>
            <a:r>
              <a:rPr lang="en-US" sz="1500" dirty="0">
                <a:solidFill>
                  <a:srgbClr val="000000"/>
                </a:solidFill>
                <a:latin typeface="Calibri" panose="020F0502020204030204" pitchFamily="34" charset="0"/>
                <a:ea typeface="Calibri" panose="020F0502020204030204" pitchFamily="34" charset="0"/>
                <a:cs typeface="Calibri" panose="020F0502020204030204" pitchFamily="34" charset="0"/>
                <a:sym typeface="Roboto"/>
              </a:rPr>
              <a:t>student management</a:t>
            </a:r>
            <a:endParaRPr sz="1500" dirty="0">
              <a:solidFill>
                <a:srgbClr val="000000"/>
              </a:solidFill>
              <a:latin typeface="Calibri" panose="020F0502020204030204" pitchFamily="34" charset="0"/>
              <a:ea typeface="Calibri" panose="020F0502020204030204" pitchFamily="34" charset="0"/>
              <a:cs typeface="Calibri" panose="020F0502020204030204" pitchFamily="34" charset="0"/>
              <a:sym typeface="Roboto"/>
            </a:endParaRPr>
          </a:p>
          <a:p>
            <a:pPr marL="400050" lvl="0" indent="-323850" algn="l" rtl="0">
              <a:lnSpc>
                <a:spcPct val="115000"/>
              </a:lnSpc>
              <a:spcBef>
                <a:spcPts val="0"/>
              </a:spcBef>
              <a:spcAft>
                <a:spcPts val="0"/>
              </a:spcAft>
              <a:buClr>
                <a:srgbClr val="000000"/>
              </a:buClr>
              <a:buSzPts val="1500"/>
              <a:buFont typeface="Roboto"/>
              <a:buChar char="●"/>
            </a:pPr>
            <a:r>
              <a:rPr lang="en-US" sz="1500" dirty="0">
                <a:solidFill>
                  <a:srgbClr val="000000"/>
                </a:solidFill>
                <a:latin typeface="Calibri" panose="020F0502020204030204" pitchFamily="34" charset="0"/>
                <a:ea typeface="Calibri" panose="020F0502020204030204" pitchFamily="34" charset="0"/>
                <a:cs typeface="Calibri" panose="020F0502020204030204" pitchFamily="34" charset="0"/>
                <a:sym typeface="Roboto"/>
              </a:rPr>
              <a:t>Students test using KITE Student Portal</a:t>
            </a:r>
            <a:endParaRPr sz="1500" dirty="0">
              <a:solidFill>
                <a:srgbClr val="000000"/>
              </a:solidFill>
              <a:latin typeface="Calibri" panose="020F0502020204030204" pitchFamily="34" charset="0"/>
              <a:ea typeface="Calibri" panose="020F0502020204030204" pitchFamily="34" charset="0"/>
              <a:cs typeface="Calibri" panose="020F0502020204030204" pitchFamily="34" charset="0"/>
              <a:sym typeface="Roboto"/>
            </a:endParaRPr>
          </a:p>
        </p:txBody>
      </p:sp>
      <p:pic>
        <p:nvPicPr>
          <p:cNvPr id="624" name="Google Shape;624;p46">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8119024" y="2080729"/>
            <a:ext cx="708492" cy="531369"/>
          </a:xfrm>
          <a:prstGeom prst="rect">
            <a:avLst/>
          </a:prstGeom>
          <a:noFill/>
          <a:ln>
            <a:noFill/>
          </a:ln>
        </p:spPr>
      </p:pic>
      <p:pic>
        <p:nvPicPr>
          <p:cNvPr id="625" name="Google Shape;625;p46">
            <a:extLst>
              <a:ext uri="{C183D7F6-B498-43B3-948B-1728B52AA6E4}">
                <adec:decorative xmlns:adec="http://schemas.microsoft.com/office/drawing/2017/decorative" val="1"/>
              </a:ext>
            </a:extLst>
          </p:cNvPr>
          <p:cNvPicPr preferRelativeResize="0"/>
          <p:nvPr/>
        </p:nvPicPr>
        <p:blipFill rotWithShape="1">
          <a:blip r:embed="rId6">
            <a:alphaModFix/>
          </a:blip>
          <a:srcRect/>
          <a:stretch/>
        </p:blipFill>
        <p:spPr>
          <a:xfrm>
            <a:off x="8183914" y="2612103"/>
            <a:ext cx="578704" cy="491021"/>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635"/>
        <p:cNvGrpSpPr/>
        <p:nvPr/>
      </p:nvGrpSpPr>
      <p:grpSpPr>
        <a:xfrm>
          <a:off x="0" y="0"/>
          <a:ext cx="0" cy="0"/>
          <a:chOff x="0" y="0"/>
          <a:chExt cx="0" cy="0"/>
        </a:xfrm>
      </p:grpSpPr>
      <p:sp>
        <p:nvSpPr>
          <p:cNvPr id="636" name="Google Shape;636;p47"/>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3200"/>
              <a:buFont typeface="Calibri"/>
              <a:buNone/>
            </a:pPr>
            <a:r>
              <a:rPr lang="en-US" sz="2800" dirty="0">
                <a:latin typeface="Calibri"/>
                <a:ea typeface="Calibri"/>
                <a:cs typeface="Calibri"/>
                <a:sym typeface="Calibri"/>
              </a:rPr>
              <a:t>CoAlt Assessment Administration – Grades 9 through 11</a:t>
            </a:r>
            <a:endParaRPr sz="1600" dirty="0"/>
          </a:p>
        </p:txBody>
      </p:sp>
      <p:sp>
        <p:nvSpPr>
          <p:cNvPr id="637" name="Google Shape;637;p47"/>
          <p:cNvSpPr txBox="1">
            <a:spLocks noGrp="1"/>
          </p:cNvSpPr>
          <p:nvPr>
            <p:ph type="body" idx="1"/>
          </p:nvPr>
        </p:nvSpPr>
        <p:spPr>
          <a:xfrm>
            <a:off x="311700" y="1152475"/>
            <a:ext cx="8614800" cy="3034800"/>
          </a:xfrm>
          <a:prstGeom prst="rect">
            <a:avLst/>
          </a:prstGeom>
          <a:noFill/>
          <a:ln>
            <a:noFill/>
          </a:ln>
        </p:spPr>
        <p:txBody>
          <a:bodyPr spcFirstLastPara="1" wrap="square" lIns="0" tIns="0" rIns="0" bIns="45700" anchor="t" anchorCtr="0">
            <a:noAutofit/>
          </a:bodyPr>
          <a:lstStyle/>
          <a:p>
            <a:pPr marL="228600" lvl="0" indent="-190500" algn="l" rtl="0">
              <a:lnSpc>
                <a:spcPct val="90000"/>
              </a:lnSpc>
              <a:spcBef>
                <a:spcPts val="0"/>
              </a:spcBef>
              <a:spcAft>
                <a:spcPts val="0"/>
              </a:spcAft>
              <a:buClr>
                <a:schemeClr val="dk1"/>
              </a:buClr>
              <a:buSzPts val="1400"/>
              <a:buChar char="●"/>
            </a:pPr>
            <a:r>
              <a:rPr lang="en-US" sz="1400" dirty="0"/>
              <a:t>Eligible students in grades 9, 10 and 11 with the most significant cognitive disability whose IEP indicates </a:t>
            </a:r>
            <a:r>
              <a:rPr lang="en-US" sz="1400" b="1" dirty="0"/>
              <a:t>instruction to the EEOs</a:t>
            </a:r>
            <a:r>
              <a:rPr lang="en-US" sz="1400" dirty="0"/>
              <a:t> and participation in alternate assessments take the CoAlt assessments and </a:t>
            </a:r>
            <a:r>
              <a:rPr lang="en-US" sz="1400" b="1" dirty="0"/>
              <a:t>not </a:t>
            </a:r>
            <a:r>
              <a:rPr lang="en-US" sz="1400" dirty="0"/>
              <a:t>PSAT, SAT or CMAS Science</a:t>
            </a:r>
            <a:endParaRPr sz="1400" dirty="0"/>
          </a:p>
          <a:p>
            <a:pPr marL="228600" lvl="0" indent="-190500" algn="l" rtl="0">
              <a:lnSpc>
                <a:spcPct val="90000"/>
              </a:lnSpc>
              <a:spcBef>
                <a:spcPts val="1000"/>
              </a:spcBef>
              <a:spcAft>
                <a:spcPts val="0"/>
              </a:spcAft>
              <a:buClr>
                <a:schemeClr val="dk1"/>
              </a:buClr>
              <a:buSzPts val="1400"/>
              <a:buChar char="●"/>
            </a:pPr>
            <a:r>
              <a:rPr lang="en-US" sz="1400" dirty="0"/>
              <a:t>Alternate assessments are individually administered in a 1:1 testing environment</a:t>
            </a:r>
            <a:endParaRPr sz="1400" dirty="0"/>
          </a:p>
          <a:p>
            <a:pPr marL="685800" lvl="1" indent="-209550" algn="l" rtl="0">
              <a:lnSpc>
                <a:spcPct val="90000"/>
              </a:lnSpc>
              <a:spcBef>
                <a:spcPts val="500"/>
              </a:spcBef>
              <a:spcAft>
                <a:spcPts val="0"/>
              </a:spcAft>
              <a:buClr>
                <a:schemeClr val="dk1"/>
              </a:buClr>
              <a:buSzPts val="1700"/>
              <a:buChar char="○"/>
            </a:pPr>
            <a:r>
              <a:rPr lang="en-US" sz="1400" dirty="0"/>
              <a:t>CoAlt Science</a:t>
            </a:r>
            <a:endParaRPr sz="1400" dirty="0"/>
          </a:p>
          <a:p>
            <a:pPr marL="1143000" lvl="2" indent="-209550" algn="l" rtl="0">
              <a:lnSpc>
                <a:spcPct val="90000"/>
              </a:lnSpc>
              <a:spcBef>
                <a:spcPts val="500"/>
              </a:spcBef>
              <a:spcAft>
                <a:spcPts val="0"/>
              </a:spcAft>
              <a:buClr>
                <a:schemeClr val="dk1"/>
              </a:buClr>
              <a:buSzPts val="1700"/>
              <a:buChar char="■"/>
            </a:pPr>
            <a:r>
              <a:rPr lang="en-US" sz="1400" dirty="0"/>
              <a:t>Grade 11</a:t>
            </a:r>
            <a:endParaRPr sz="1400" dirty="0"/>
          </a:p>
          <a:p>
            <a:pPr marL="685800" lvl="1" indent="-209550" algn="l" rtl="0">
              <a:lnSpc>
                <a:spcPct val="90000"/>
              </a:lnSpc>
              <a:spcBef>
                <a:spcPts val="500"/>
              </a:spcBef>
              <a:spcAft>
                <a:spcPts val="0"/>
              </a:spcAft>
              <a:buClr>
                <a:schemeClr val="dk1"/>
              </a:buClr>
              <a:buSzPts val="1700"/>
              <a:buChar char="○"/>
            </a:pPr>
            <a:r>
              <a:rPr lang="en-US" sz="1400" dirty="0"/>
              <a:t>CoAlt ELA and Math (DLM)</a:t>
            </a:r>
            <a:endParaRPr sz="1400" dirty="0"/>
          </a:p>
          <a:p>
            <a:pPr marL="1143000" lvl="2" indent="-209550" algn="l" rtl="0">
              <a:lnSpc>
                <a:spcPct val="90000"/>
              </a:lnSpc>
              <a:spcBef>
                <a:spcPts val="500"/>
              </a:spcBef>
              <a:spcAft>
                <a:spcPts val="0"/>
              </a:spcAft>
              <a:buClr>
                <a:schemeClr val="dk1"/>
              </a:buClr>
              <a:buSzPts val="1700"/>
              <a:buChar char="■"/>
            </a:pPr>
            <a:r>
              <a:rPr lang="en-US" sz="1400" dirty="0"/>
              <a:t>Grades 9, 10 and 11</a:t>
            </a:r>
            <a:endParaRPr sz="1400" dirty="0"/>
          </a:p>
          <a:p>
            <a:pPr marL="228600" lvl="0" indent="-190500" algn="l" rtl="0">
              <a:lnSpc>
                <a:spcPct val="90000"/>
              </a:lnSpc>
              <a:spcBef>
                <a:spcPts val="1000"/>
              </a:spcBef>
              <a:spcAft>
                <a:spcPts val="0"/>
              </a:spcAft>
              <a:buClr>
                <a:schemeClr val="dk1"/>
              </a:buClr>
              <a:buSzPts val="1400"/>
              <a:buChar char="●"/>
            </a:pPr>
            <a:r>
              <a:rPr lang="en-US" sz="1400" dirty="0"/>
              <a:t>If a parent wishes for the student to take PSAT or SAT, the IEP team must convene an evaluation meeting to determine the appropriateness of the change in instructional standards and assessment before changing the IEP. The student must be instructed in the Evidence Outcomes for an appropriate time before taking the PSAT or SAT.</a:t>
            </a:r>
            <a:endParaRPr sz="1400" dirty="0"/>
          </a:p>
          <a:p>
            <a:pPr marL="228600" lvl="0" indent="-190500" algn="l" rtl="0">
              <a:lnSpc>
                <a:spcPct val="90000"/>
              </a:lnSpc>
              <a:spcBef>
                <a:spcPts val="1000"/>
              </a:spcBef>
              <a:spcAft>
                <a:spcPts val="0"/>
              </a:spcAft>
              <a:buClr>
                <a:schemeClr val="dk1"/>
              </a:buClr>
              <a:buSzPts val="1400"/>
              <a:buChar char="●"/>
            </a:pPr>
            <a:r>
              <a:rPr lang="en-US" sz="1400" dirty="0"/>
              <a:t>The CoAlt testing window should fit within the corresponding general assessment administration dates</a:t>
            </a:r>
            <a:endParaRPr sz="1400" dirty="0"/>
          </a:p>
          <a:p>
            <a:pPr marL="685800" lvl="1" indent="-209550" algn="l" rtl="0">
              <a:lnSpc>
                <a:spcPct val="90000"/>
              </a:lnSpc>
              <a:spcBef>
                <a:spcPts val="500"/>
              </a:spcBef>
              <a:spcAft>
                <a:spcPts val="0"/>
              </a:spcAft>
              <a:buClr>
                <a:schemeClr val="dk1"/>
              </a:buClr>
              <a:buSzPts val="1700"/>
              <a:buChar char="○"/>
            </a:pPr>
            <a:r>
              <a:rPr lang="en-US" sz="1400" dirty="0"/>
              <a:t>CDE recommends the testing schedule be set to allow CoAlt-eligible students to remain with their grade level peers as much as possible to reduce interruption to their regular instruction</a:t>
            </a:r>
            <a:endParaRPr sz="1400" dirty="0">
              <a:solidFill>
                <a:schemeClr val="dk1"/>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641"/>
        <p:cNvGrpSpPr/>
        <p:nvPr/>
      </p:nvGrpSpPr>
      <p:grpSpPr>
        <a:xfrm>
          <a:off x="0" y="0"/>
          <a:ext cx="0" cy="0"/>
          <a:chOff x="0" y="0"/>
          <a:chExt cx="0" cy="0"/>
        </a:xfrm>
      </p:grpSpPr>
      <p:sp>
        <p:nvSpPr>
          <p:cNvPr id="642" name="Google Shape;642;p49"/>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CoAlt Training</a:t>
            </a:r>
            <a:endParaRPr/>
          </a:p>
        </p:txBody>
      </p:sp>
      <p:sp>
        <p:nvSpPr>
          <p:cNvPr id="643" name="Google Shape;643;p49"/>
          <p:cNvSpPr txBox="1">
            <a:spLocks noGrp="1"/>
          </p:cNvSpPr>
          <p:nvPr>
            <p:ph type="body" idx="1"/>
          </p:nvPr>
        </p:nvSpPr>
        <p:spPr>
          <a:xfrm>
            <a:off x="311700" y="1152475"/>
            <a:ext cx="8758200" cy="3152700"/>
          </a:xfrm>
          <a:prstGeom prst="rect">
            <a:avLst/>
          </a:prstGeom>
          <a:noFill/>
          <a:ln>
            <a:noFill/>
          </a:ln>
        </p:spPr>
        <p:txBody>
          <a:bodyPr spcFirstLastPara="1" wrap="square" lIns="0" tIns="0" rIns="0" bIns="45700" anchor="t" anchorCtr="0">
            <a:noAutofit/>
          </a:bodyPr>
          <a:lstStyle/>
          <a:p>
            <a:pPr marL="457200" lvl="0" indent="-355600" algn="l" rtl="0">
              <a:lnSpc>
                <a:spcPct val="100000"/>
              </a:lnSpc>
              <a:spcBef>
                <a:spcPts val="0"/>
              </a:spcBef>
              <a:spcAft>
                <a:spcPts val="0"/>
              </a:spcAft>
              <a:buClr>
                <a:srgbClr val="000000"/>
              </a:buClr>
              <a:buSzPts val="2000"/>
              <a:buChar char="●"/>
            </a:pPr>
            <a:r>
              <a:rPr lang="en-US" sz="2000">
                <a:solidFill>
                  <a:srgbClr val="000000"/>
                </a:solidFill>
              </a:rPr>
              <a:t>Train teachers in all parts of the CoAlt assessments</a:t>
            </a:r>
            <a:endParaRPr sz="2000">
              <a:solidFill>
                <a:srgbClr val="000000"/>
              </a:solidFill>
            </a:endParaRPr>
          </a:p>
          <a:p>
            <a:pPr marL="914400" lvl="1" indent="-342900" algn="l" rtl="0">
              <a:lnSpc>
                <a:spcPct val="100000"/>
              </a:lnSpc>
              <a:spcBef>
                <a:spcPts val="0"/>
              </a:spcBef>
              <a:spcAft>
                <a:spcPts val="0"/>
              </a:spcAft>
              <a:buClr>
                <a:srgbClr val="000000"/>
              </a:buClr>
              <a:buSzPts val="1800"/>
              <a:buChar char="○"/>
            </a:pPr>
            <a:r>
              <a:rPr lang="en-US" sz="1500">
                <a:solidFill>
                  <a:srgbClr val="000000"/>
                </a:solidFill>
              </a:rPr>
              <a:t>Separate modules</a:t>
            </a:r>
            <a:endParaRPr sz="1500">
              <a:solidFill>
                <a:srgbClr val="000000"/>
              </a:solidFill>
            </a:endParaRPr>
          </a:p>
          <a:p>
            <a:pPr marL="914400" lvl="1" indent="-342900" algn="l" rtl="0">
              <a:lnSpc>
                <a:spcPct val="100000"/>
              </a:lnSpc>
              <a:spcBef>
                <a:spcPts val="0"/>
              </a:spcBef>
              <a:spcAft>
                <a:spcPts val="0"/>
              </a:spcAft>
              <a:buClr>
                <a:srgbClr val="000000"/>
              </a:buClr>
              <a:buSzPts val="1800"/>
              <a:buChar char="○"/>
            </a:pPr>
            <a:r>
              <a:rPr lang="en-US" sz="1500">
                <a:solidFill>
                  <a:srgbClr val="000000"/>
                </a:solidFill>
              </a:rPr>
              <a:t>CoAlt Assessment Administration Training: Colorado Policy - Available through Kite Educator Portal</a:t>
            </a:r>
            <a:endParaRPr sz="1500">
              <a:solidFill>
                <a:srgbClr val="000000"/>
              </a:solidFill>
            </a:endParaRPr>
          </a:p>
          <a:p>
            <a:pPr marL="914400" lvl="1" indent="-342900" algn="l" rtl="0">
              <a:lnSpc>
                <a:spcPct val="100000"/>
              </a:lnSpc>
              <a:spcBef>
                <a:spcPts val="0"/>
              </a:spcBef>
              <a:spcAft>
                <a:spcPts val="0"/>
              </a:spcAft>
              <a:buClr>
                <a:srgbClr val="000000"/>
              </a:buClr>
              <a:buSzPts val="1800"/>
              <a:buChar char="○"/>
            </a:pPr>
            <a:r>
              <a:rPr lang="en-US" sz="1500">
                <a:solidFill>
                  <a:srgbClr val="000000"/>
                </a:solidFill>
              </a:rPr>
              <a:t>ELA/math – available through Kite Educator Portal</a:t>
            </a:r>
            <a:endParaRPr sz="1500">
              <a:solidFill>
                <a:srgbClr val="000000"/>
              </a:solidFill>
            </a:endParaRPr>
          </a:p>
          <a:p>
            <a:pPr marL="914400" lvl="1" indent="-342900" algn="l" rtl="0">
              <a:lnSpc>
                <a:spcPct val="100000"/>
              </a:lnSpc>
              <a:spcBef>
                <a:spcPts val="0"/>
              </a:spcBef>
              <a:spcAft>
                <a:spcPts val="0"/>
              </a:spcAft>
              <a:buClr>
                <a:srgbClr val="000000"/>
              </a:buClr>
              <a:buSzPts val="1800"/>
              <a:buChar char="○"/>
            </a:pPr>
            <a:r>
              <a:rPr lang="en-US" sz="1500">
                <a:solidFill>
                  <a:srgbClr val="000000"/>
                </a:solidFill>
              </a:rPr>
              <a:t>Science and Social Studies – available through Kite Educator Portal</a:t>
            </a:r>
            <a:endParaRPr sz="1500">
              <a:solidFill>
                <a:srgbClr val="000000"/>
              </a:solidFill>
            </a:endParaRPr>
          </a:p>
          <a:p>
            <a:pPr marL="914400" lvl="1" indent="-342900" algn="l" rtl="0">
              <a:lnSpc>
                <a:spcPct val="100000"/>
              </a:lnSpc>
              <a:spcBef>
                <a:spcPts val="0"/>
              </a:spcBef>
              <a:spcAft>
                <a:spcPts val="0"/>
              </a:spcAft>
              <a:buClr>
                <a:srgbClr val="000000"/>
              </a:buClr>
              <a:buSzPts val="1800"/>
              <a:buChar char="○"/>
            </a:pPr>
            <a:r>
              <a:rPr lang="en-US" sz="1500">
                <a:solidFill>
                  <a:srgbClr val="000000"/>
                </a:solidFill>
              </a:rPr>
              <a:t>Educators will be required to take and pass a quiz based on the information presented in each module</a:t>
            </a:r>
            <a:endParaRPr sz="1500">
              <a:solidFill>
                <a:srgbClr val="000000"/>
              </a:solidFill>
            </a:endParaRPr>
          </a:p>
          <a:p>
            <a:pPr marL="914400" lvl="1" indent="-342900" algn="l" rtl="0">
              <a:lnSpc>
                <a:spcPct val="100000"/>
              </a:lnSpc>
              <a:spcBef>
                <a:spcPts val="0"/>
              </a:spcBef>
              <a:spcAft>
                <a:spcPts val="0"/>
              </a:spcAft>
              <a:buSzPts val="1800"/>
              <a:buChar char="○"/>
            </a:pPr>
            <a:r>
              <a:rPr lang="en-US" sz="1500">
                <a:solidFill>
                  <a:srgbClr val="000000"/>
                </a:solidFill>
              </a:rPr>
              <a:t>Complete training by </a:t>
            </a:r>
            <a:r>
              <a:rPr lang="en-US" sz="1500" b="1">
                <a:solidFill>
                  <a:srgbClr val="E26510"/>
                </a:solidFill>
              </a:rPr>
              <a:t>March 15, 2027</a:t>
            </a:r>
            <a:endParaRPr sz="1200" b="1">
              <a:solidFill>
                <a:srgbClr val="E26510"/>
              </a:solidFill>
            </a:endParaRPr>
          </a:p>
          <a:p>
            <a:pPr marL="457200" lvl="0" indent="-355600" algn="l" rtl="0">
              <a:lnSpc>
                <a:spcPct val="100000"/>
              </a:lnSpc>
              <a:spcBef>
                <a:spcPts val="0"/>
              </a:spcBef>
              <a:spcAft>
                <a:spcPts val="0"/>
              </a:spcAft>
              <a:buClr>
                <a:srgbClr val="000000"/>
              </a:buClr>
              <a:buSzPts val="2000"/>
              <a:buChar char="●"/>
            </a:pPr>
            <a:r>
              <a:rPr lang="en-US" sz="2000">
                <a:solidFill>
                  <a:srgbClr val="000000"/>
                </a:solidFill>
              </a:rPr>
              <a:t>DAC-specific resource and FAQs</a:t>
            </a:r>
            <a:endParaRPr sz="2000">
              <a:solidFill>
                <a:srgbClr val="000000"/>
              </a:solidFill>
            </a:endParaRPr>
          </a:p>
          <a:p>
            <a:pPr marL="914400" lvl="1" indent="-342900" algn="l" rtl="0">
              <a:lnSpc>
                <a:spcPct val="100000"/>
              </a:lnSpc>
              <a:spcBef>
                <a:spcPts val="0"/>
              </a:spcBef>
              <a:spcAft>
                <a:spcPts val="0"/>
              </a:spcAft>
              <a:buSzPts val="1800"/>
              <a:buChar char="○"/>
            </a:pPr>
            <a:r>
              <a:rPr lang="en-US" sz="1500">
                <a:solidFill>
                  <a:srgbClr val="000000"/>
                </a:solidFill>
              </a:rPr>
              <a:t>Complete training through Kite Educator Portal by </a:t>
            </a:r>
            <a:r>
              <a:rPr lang="en-US" sz="1500" b="1">
                <a:solidFill>
                  <a:srgbClr val="E26510"/>
                </a:solidFill>
              </a:rPr>
              <a:t>January 15, 2027</a:t>
            </a:r>
            <a:endParaRPr sz="1500" b="1">
              <a:solidFill>
                <a:srgbClr val="E26510"/>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E26510"/>
        </a:solidFill>
        <a:effectLst/>
      </p:bgPr>
    </p:bg>
    <p:spTree>
      <p:nvGrpSpPr>
        <p:cNvPr id="1" name="Shape 647"/>
        <p:cNvGrpSpPr/>
        <p:nvPr/>
      </p:nvGrpSpPr>
      <p:grpSpPr>
        <a:xfrm>
          <a:off x="0" y="0"/>
          <a:ext cx="0" cy="0"/>
          <a:chOff x="0" y="0"/>
          <a:chExt cx="0" cy="0"/>
        </a:xfrm>
      </p:grpSpPr>
      <p:sp>
        <p:nvSpPr>
          <p:cNvPr id="648" name="Google Shape;648;p48"/>
          <p:cNvSpPr txBox="1">
            <a:spLocks noGrp="1"/>
          </p:cNvSpPr>
          <p:nvPr>
            <p:ph type="ctrTitle"/>
          </p:nvPr>
        </p:nvSpPr>
        <p:spPr>
          <a:xfrm>
            <a:off x="311700" y="539725"/>
            <a:ext cx="2751600" cy="12825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2880"/>
              <a:buFont typeface="Calibri"/>
              <a:buNone/>
            </a:pPr>
            <a:r>
              <a:rPr lang="en-US" sz="2680">
                <a:latin typeface="Calibri"/>
                <a:ea typeface="Calibri"/>
                <a:cs typeface="Calibri"/>
                <a:sym typeface="Calibri"/>
              </a:rPr>
              <a:t>CoAlt Training and Office Hours for Accommodation</a:t>
            </a:r>
            <a:r>
              <a:rPr lang="en-US" sz="2680"/>
              <a:t>s</a:t>
            </a:r>
            <a:r>
              <a:rPr lang="en-US" sz="2680">
                <a:latin typeface="Calibri"/>
                <a:ea typeface="Calibri"/>
                <a:cs typeface="Calibri"/>
                <a:sym typeface="Calibri"/>
              </a:rPr>
              <a:t> and SWD</a:t>
            </a:r>
            <a:endParaRPr sz="2680"/>
          </a:p>
        </p:txBody>
      </p:sp>
      <p:sp>
        <p:nvSpPr>
          <p:cNvPr id="649" name="Google Shape;649;p48"/>
          <p:cNvSpPr txBox="1">
            <a:spLocks noGrp="1"/>
          </p:cNvSpPr>
          <p:nvPr>
            <p:ph type="subTitle" idx="1"/>
          </p:nvPr>
        </p:nvSpPr>
        <p:spPr>
          <a:xfrm>
            <a:off x="311700" y="2244900"/>
            <a:ext cx="2970000" cy="10053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200"/>
              <a:buNone/>
            </a:pPr>
            <a:r>
              <a:rPr lang="en-US" sz="2200">
                <a:latin typeface="Calibri"/>
                <a:ea typeface="Calibri"/>
                <a:cs typeface="Calibri"/>
                <a:sym typeface="Calibri"/>
              </a:rPr>
              <a:t>Training registration information will be emailed to DACs.</a:t>
            </a:r>
            <a:endParaRPr/>
          </a:p>
        </p:txBody>
      </p:sp>
      <p:sp>
        <p:nvSpPr>
          <p:cNvPr id="650" name="Google Shape;650;p48">
            <a:extLst>
              <a:ext uri="{C183D7F6-B498-43B3-948B-1728B52AA6E4}">
                <adec:decorative xmlns:adec="http://schemas.microsoft.com/office/drawing/2017/decorative" val="1"/>
              </a:ext>
            </a:extLst>
          </p:cNvPr>
          <p:cNvSpPr/>
          <p:nvPr/>
        </p:nvSpPr>
        <p:spPr>
          <a:xfrm>
            <a:off x="3821610" y="26099"/>
            <a:ext cx="5300400" cy="5091541"/>
          </a:xfrm>
          <a:prstGeom prst="rect">
            <a:avLst/>
          </a:prstGeom>
          <a:solidFill>
            <a:schemeClr val="lt1"/>
          </a:solidFill>
          <a:ln>
            <a:noFill/>
          </a:ln>
          <a:effectLst>
            <a:outerShdw blurRad="139700" dist="127000" dir="5400000" algn="t" rotWithShape="0">
              <a:srgbClr val="000000">
                <a:alpha val="1490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aphicFrame>
        <p:nvGraphicFramePr>
          <p:cNvPr id="651" name="Google Shape;651;p48"/>
          <p:cNvGraphicFramePr/>
          <p:nvPr>
            <p:extLst>
              <p:ext uri="{D42A27DB-BD31-4B8C-83A1-F6EECF244321}">
                <p14:modId xmlns:p14="http://schemas.microsoft.com/office/powerpoint/2010/main" val="1253870858"/>
              </p:ext>
            </p:extLst>
          </p:nvPr>
        </p:nvGraphicFramePr>
        <p:xfrm>
          <a:off x="3918704" y="97216"/>
          <a:ext cx="5109700" cy="4719585"/>
        </p:xfrm>
        <a:graphic>
          <a:graphicData uri="http://schemas.openxmlformats.org/drawingml/2006/table">
            <a:tbl>
              <a:tblPr firstRow="1" bandRow="1">
                <a:noFill/>
                <a:tableStyleId>{4CF72A62-0F7B-4D44-B33B-B75EE1B8D877}</a:tableStyleId>
              </a:tblPr>
              <a:tblGrid>
                <a:gridCol w="2091400">
                  <a:extLst>
                    <a:ext uri="{9D8B030D-6E8A-4147-A177-3AD203B41FA5}">
                      <a16:colId xmlns:a16="http://schemas.microsoft.com/office/drawing/2014/main" val="20000"/>
                    </a:ext>
                  </a:extLst>
                </a:gridCol>
                <a:gridCol w="3018300">
                  <a:extLst>
                    <a:ext uri="{9D8B030D-6E8A-4147-A177-3AD203B41FA5}">
                      <a16:colId xmlns:a16="http://schemas.microsoft.com/office/drawing/2014/main" val="20001"/>
                    </a:ext>
                  </a:extLst>
                </a:gridCol>
              </a:tblGrid>
              <a:tr h="354329">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dirty="0"/>
                        <a:t>Training Resource</a:t>
                      </a:r>
                      <a:endParaRPr sz="1400" u="none" strike="noStrike" cap="none" dirty="0">
                        <a:latin typeface="Calibri"/>
                        <a:ea typeface="Calibri"/>
                        <a:cs typeface="Calibri"/>
                        <a:sym typeface="Calibri"/>
                      </a:endParaRPr>
                    </a:p>
                  </a:txBody>
                  <a:tcPr marL="56450" marR="56450" marT="0" marB="0" anchor="ctr">
                    <a:solidFill>
                      <a:srgbClr val="E26510"/>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Date and Location</a:t>
                      </a:r>
                      <a:endParaRPr sz="1400" u="none" strike="noStrike" cap="none">
                        <a:latin typeface="Calibri"/>
                        <a:ea typeface="Calibri"/>
                        <a:cs typeface="Calibri"/>
                        <a:sym typeface="Calibri"/>
                      </a:endParaRPr>
                    </a:p>
                  </a:txBody>
                  <a:tcPr marL="56450" marR="56450" marT="0" marB="0" anchor="ctr">
                    <a:solidFill>
                      <a:srgbClr val="E26510"/>
                    </a:solidFill>
                  </a:tcPr>
                </a:tc>
                <a:extLst>
                  <a:ext uri="{0D108BD9-81ED-4DB2-BD59-A6C34878D82A}">
                    <a16:rowId xmlns:a16="http://schemas.microsoft.com/office/drawing/2014/main" val="10000"/>
                  </a:ext>
                </a:extLst>
              </a:tr>
              <a:tr h="1100282">
                <a:tc>
                  <a:txBody>
                    <a:bodyPr/>
                    <a:lstStyle/>
                    <a:p>
                      <a:pPr marL="0" marR="0" lvl="0" indent="0" algn="ctr" rtl="0">
                        <a:lnSpc>
                          <a:spcPct val="100000"/>
                        </a:lnSpc>
                        <a:spcBef>
                          <a:spcPts val="0"/>
                        </a:spcBef>
                        <a:spcAft>
                          <a:spcPts val="0"/>
                        </a:spcAft>
                        <a:buNone/>
                      </a:pPr>
                      <a:r>
                        <a:rPr lang="en-US" sz="1300" dirty="0">
                          <a:solidFill>
                            <a:srgbClr val="000000"/>
                          </a:solidFill>
                        </a:rPr>
                        <a:t>Accessibility and Accommodations Training</a:t>
                      </a:r>
                      <a:endParaRPr sz="1300" u="none" strike="noStrike" cap="none" dirty="0">
                        <a:solidFill>
                          <a:srgbClr val="000000"/>
                        </a:solidFill>
                      </a:endParaRPr>
                    </a:p>
                  </a:txBody>
                  <a:tcPr marL="56450" marR="56450" marT="0" marB="0" anchor="ctr"/>
                </a:tc>
                <a:tc>
                  <a:txBody>
                    <a:bodyPr/>
                    <a:lstStyle/>
                    <a:p>
                      <a:pPr marL="0" lvl="0" indent="0" algn="l" rtl="0">
                        <a:spcBef>
                          <a:spcPts val="0"/>
                        </a:spcBef>
                        <a:spcAft>
                          <a:spcPts val="0"/>
                        </a:spcAft>
                        <a:buClr>
                          <a:srgbClr val="000000"/>
                        </a:buClr>
                        <a:buSzPts val="1400"/>
                        <a:buFont typeface="Arial"/>
                        <a:buNone/>
                      </a:pPr>
                      <a:r>
                        <a:rPr lang="en-US" sz="1300" dirty="0">
                          <a:solidFill>
                            <a:srgbClr val="000000"/>
                          </a:solidFill>
                        </a:rPr>
                        <a:t>Select </a:t>
                      </a:r>
                      <a:r>
                        <a:rPr lang="en-US" sz="1300" b="1" dirty="0">
                          <a:solidFill>
                            <a:srgbClr val="000000"/>
                          </a:solidFill>
                        </a:rPr>
                        <a:t>one </a:t>
                      </a:r>
                      <a:r>
                        <a:rPr lang="en-US" sz="1300" dirty="0">
                          <a:solidFill>
                            <a:srgbClr val="000000"/>
                          </a:solidFill>
                        </a:rPr>
                        <a:t>training session:</a:t>
                      </a:r>
                      <a:endParaRPr sz="1300" dirty="0">
                        <a:solidFill>
                          <a:srgbClr val="000000"/>
                        </a:solidFill>
                      </a:endParaRPr>
                    </a:p>
                    <a:p>
                      <a:pPr marL="342900" lvl="0" indent="-317500" algn="l" rtl="0">
                        <a:spcBef>
                          <a:spcPts val="0"/>
                        </a:spcBef>
                        <a:spcAft>
                          <a:spcPts val="0"/>
                        </a:spcAft>
                        <a:buClr>
                          <a:srgbClr val="000000"/>
                        </a:buClr>
                        <a:buSzPts val="1400"/>
                        <a:buChar char="●"/>
                      </a:pPr>
                      <a:r>
                        <a:rPr lang="en-US" sz="1300" b="1" dirty="0">
                          <a:solidFill>
                            <a:srgbClr val="000000"/>
                          </a:solidFill>
                        </a:rPr>
                        <a:t>September 8</a:t>
                      </a:r>
                      <a:r>
                        <a:rPr lang="en-US" sz="1300" dirty="0">
                          <a:solidFill>
                            <a:srgbClr val="000000"/>
                          </a:solidFill>
                        </a:rPr>
                        <a:t> from 2 to 4:30 p.m. </a:t>
                      </a:r>
                      <a:r>
                        <a:rPr lang="en-US" sz="1300" b="1" dirty="0">
                          <a:solidFill>
                            <a:srgbClr val="000000"/>
                          </a:solidFill>
                        </a:rPr>
                        <a:t>or September 10</a:t>
                      </a:r>
                      <a:r>
                        <a:rPr lang="en-US" sz="1300" dirty="0">
                          <a:solidFill>
                            <a:srgbClr val="000000"/>
                          </a:solidFill>
                        </a:rPr>
                        <a:t> from 9 to 11:30 a.m.</a:t>
                      </a:r>
                      <a:endParaRPr sz="1300" dirty="0">
                        <a:solidFill>
                          <a:srgbClr val="000000"/>
                        </a:solidFill>
                      </a:endParaRPr>
                    </a:p>
                    <a:p>
                      <a:pPr marL="0" lvl="0" indent="0" algn="l" rtl="0">
                        <a:spcBef>
                          <a:spcPts val="0"/>
                        </a:spcBef>
                        <a:spcAft>
                          <a:spcPts val="0"/>
                        </a:spcAft>
                        <a:buNone/>
                      </a:pPr>
                      <a:r>
                        <a:rPr lang="en-US" sz="1300" b="1" dirty="0">
                          <a:solidFill>
                            <a:srgbClr val="000000"/>
                          </a:solidFill>
                        </a:rPr>
                        <a:t>Optional </a:t>
                      </a:r>
                      <a:r>
                        <a:rPr lang="en-US" sz="1300" dirty="0">
                          <a:solidFill>
                            <a:srgbClr val="000000"/>
                          </a:solidFill>
                        </a:rPr>
                        <a:t>Q&amp;A session:</a:t>
                      </a:r>
                      <a:endParaRPr sz="1300" dirty="0">
                        <a:solidFill>
                          <a:srgbClr val="000000"/>
                        </a:solidFill>
                      </a:endParaRPr>
                    </a:p>
                    <a:p>
                      <a:pPr marL="342900" lvl="0" indent="-317500" algn="l" rtl="0">
                        <a:spcBef>
                          <a:spcPts val="0"/>
                        </a:spcBef>
                        <a:spcAft>
                          <a:spcPts val="0"/>
                        </a:spcAft>
                        <a:buClr>
                          <a:srgbClr val="000000"/>
                        </a:buClr>
                        <a:buSzPts val="1400"/>
                        <a:buChar char="●"/>
                      </a:pPr>
                      <a:r>
                        <a:rPr lang="en-US" sz="1300" b="1" dirty="0">
                          <a:solidFill>
                            <a:srgbClr val="000000"/>
                          </a:solidFill>
                        </a:rPr>
                        <a:t>September 15</a:t>
                      </a:r>
                      <a:r>
                        <a:rPr lang="en-US" sz="1300" dirty="0">
                          <a:solidFill>
                            <a:srgbClr val="000000"/>
                          </a:solidFill>
                        </a:rPr>
                        <a:t> from 3 to 4 p.m.</a:t>
                      </a:r>
                      <a:endParaRPr sz="1300" dirty="0">
                        <a:solidFill>
                          <a:srgbClr val="000000"/>
                        </a:solidFill>
                      </a:endParaRPr>
                    </a:p>
                  </a:txBody>
                  <a:tcPr marL="56450" marR="56450" marT="0" marB="0" anchor="ctr"/>
                </a:tc>
                <a:extLst>
                  <a:ext uri="{0D108BD9-81ED-4DB2-BD59-A6C34878D82A}">
                    <a16:rowId xmlns:a16="http://schemas.microsoft.com/office/drawing/2014/main" val="10001"/>
                  </a:ext>
                </a:extLst>
              </a:tr>
              <a:tr h="1100282">
                <a:tc>
                  <a:txBody>
                    <a:bodyPr/>
                    <a:lstStyle/>
                    <a:p>
                      <a:pPr marL="0" marR="0" lvl="0" indent="0" algn="ctr" rtl="0">
                        <a:lnSpc>
                          <a:spcPct val="100000"/>
                        </a:lnSpc>
                        <a:spcBef>
                          <a:spcPts val="0"/>
                        </a:spcBef>
                        <a:spcAft>
                          <a:spcPts val="0"/>
                        </a:spcAft>
                        <a:buClr>
                          <a:srgbClr val="000000"/>
                        </a:buClr>
                        <a:buSzPts val="1400"/>
                        <a:buFont typeface="Arial"/>
                        <a:buNone/>
                      </a:pPr>
                      <a:r>
                        <a:rPr lang="en-US" sz="1300" dirty="0">
                          <a:solidFill>
                            <a:srgbClr val="000000"/>
                          </a:solidFill>
                        </a:rPr>
                        <a:t>Accommodations and SWD </a:t>
                      </a:r>
                      <a:r>
                        <a:rPr lang="en-US" sz="1300" u="none" strike="noStrike" cap="none" dirty="0">
                          <a:solidFill>
                            <a:srgbClr val="000000"/>
                          </a:solidFill>
                        </a:rPr>
                        <a:t>Office Hours Wednesdays</a:t>
                      </a:r>
                      <a:endParaRPr sz="1300" u="none" strike="noStrike" cap="none" dirty="0">
                        <a:solidFill>
                          <a:srgbClr val="000000"/>
                        </a:solidFill>
                      </a:endParaRPr>
                    </a:p>
                    <a:p>
                      <a:pPr marL="0" marR="0" lvl="0" indent="0" algn="ctr" rtl="0">
                        <a:lnSpc>
                          <a:spcPct val="100000"/>
                        </a:lnSpc>
                        <a:spcBef>
                          <a:spcPts val="0"/>
                        </a:spcBef>
                        <a:spcAft>
                          <a:spcPts val="0"/>
                        </a:spcAft>
                        <a:buClr>
                          <a:srgbClr val="000000"/>
                        </a:buClr>
                        <a:buSzPts val="1400"/>
                        <a:buFont typeface="Arial"/>
                        <a:buNone/>
                      </a:pPr>
                      <a:r>
                        <a:rPr lang="en-US" sz="1300" u="none" strike="noStrike" cap="none" dirty="0">
                          <a:solidFill>
                            <a:srgbClr val="000000"/>
                          </a:solidFill>
                        </a:rPr>
                        <a:t>3:30 to 4 p.m.</a:t>
                      </a:r>
                      <a:endParaRPr sz="1300" b="0" u="none" strike="noStrike" cap="none" dirty="0">
                        <a:solidFill>
                          <a:srgbClr val="000000"/>
                        </a:solidFill>
                        <a:latin typeface="Calibri"/>
                        <a:ea typeface="Calibri"/>
                        <a:cs typeface="Calibri"/>
                        <a:sym typeface="Calibri"/>
                      </a:endParaRPr>
                    </a:p>
                  </a:txBody>
                  <a:tcPr marL="56450" marR="56450" marT="0" marB="0" anchor="ctr"/>
                </a:tc>
                <a:tc>
                  <a:txBody>
                    <a:bodyPr/>
                    <a:lstStyle/>
                    <a:p>
                      <a:pPr marL="0" marR="0" lvl="0" indent="0" algn="l" rtl="0">
                        <a:lnSpc>
                          <a:spcPct val="100000"/>
                        </a:lnSpc>
                        <a:spcBef>
                          <a:spcPts val="0"/>
                        </a:spcBef>
                        <a:spcAft>
                          <a:spcPts val="0"/>
                        </a:spcAft>
                        <a:buClr>
                          <a:schemeClr val="dk1"/>
                        </a:buClr>
                        <a:buSzPts val="1400"/>
                        <a:buFont typeface="Calibri"/>
                        <a:buNone/>
                      </a:pPr>
                      <a:r>
                        <a:rPr lang="en-US" sz="1300" u="none" strike="noStrike" cap="none" dirty="0">
                          <a:solidFill>
                            <a:srgbClr val="000000"/>
                          </a:solidFill>
                        </a:rPr>
                        <a:t>December </a:t>
                      </a:r>
                      <a:r>
                        <a:rPr lang="en-US" sz="1300" dirty="0">
                          <a:solidFill>
                            <a:srgbClr val="000000"/>
                          </a:solidFill>
                        </a:rPr>
                        <a:t>9</a:t>
                      </a:r>
                      <a:endParaRPr sz="1300" u="none" strike="noStrike" cap="none" dirty="0">
                        <a:solidFill>
                          <a:srgbClr val="000000"/>
                        </a:solidFill>
                      </a:endParaRPr>
                    </a:p>
                    <a:p>
                      <a:pPr marL="0" marR="0" lvl="0" indent="0" algn="l" rtl="0">
                        <a:lnSpc>
                          <a:spcPct val="100000"/>
                        </a:lnSpc>
                        <a:spcBef>
                          <a:spcPts val="0"/>
                        </a:spcBef>
                        <a:spcAft>
                          <a:spcPts val="0"/>
                        </a:spcAft>
                        <a:buClr>
                          <a:schemeClr val="dk1"/>
                        </a:buClr>
                        <a:buSzPts val="1400"/>
                        <a:buFont typeface="Calibri"/>
                        <a:buNone/>
                      </a:pPr>
                      <a:r>
                        <a:rPr lang="en-US" sz="1300" u="none" strike="noStrike" cap="none" dirty="0">
                          <a:solidFill>
                            <a:srgbClr val="000000"/>
                          </a:solidFill>
                        </a:rPr>
                        <a:t>January 2</a:t>
                      </a:r>
                      <a:r>
                        <a:rPr lang="en-US" sz="1300" dirty="0">
                          <a:solidFill>
                            <a:srgbClr val="000000"/>
                          </a:solidFill>
                        </a:rPr>
                        <a:t>0</a:t>
                      </a:r>
                      <a:endParaRPr sz="1300" u="none" strike="noStrike" cap="none" dirty="0">
                        <a:solidFill>
                          <a:srgbClr val="000000"/>
                        </a:solidFill>
                      </a:endParaRPr>
                    </a:p>
                    <a:p>
                      <a:pPr marL="0" marR="0" lvl="0" indent="0" algn="l" rtl="0">
                        <a:lnSpc>
                          <a:spcPct val="100000"/>
                        </a:lnSpc>
                        <a:spcBef>
                          <a:spcPts val="0"/>
                        </a:spcBef>
                        <a:spcAft>
                          <a:spcPts val="0"/>
                        </a:spcAft>
                        <a:buClr>
                          <a:schemeClr val="dk1"/>
                        </a:buClr>
                        <a:buSzPts val="1400"/>
                        <a:buFont typeface="Calibri"/>
                        <a:buNone/>
                      </a:pPr>
                      <a:r>
                        <a:rPr lang="en-US" sz="1300" u="none" strike="noStrike" cap="none" dirty="0">
                          <a:solidFill>
                            <a:srgbClr val="000000"/>
                          </a:solidFill>
                        </a:rPr>
                        <a:t>February 1</a:t>
                      </a:r>
                      <a:r>
                        <a:rPr lang="en-US" sz="1300" dirty="0">
                          <a:solidFill>
                            <a:srgbClr val="000000"/>
                          </a:solidFill>
                        </a:rPr>
                        <a:t>0</a:t>
                      </a:r>
                      <a:r>
                        <a:rPr lang="en-US" sz="1300" u="none" strike="noStrike" cap="none" dirty="0">
                          <a:solidFill>
                            <a:srgbClr val="000000"/>
                          </a:solidFill>
                        </a:rPr>
                        <a:t> and 2</a:t>
                      </a:r>
                      <a:r>
                        <a:rPr lang="en-US" sz="1300" dirty="0">
                          <a:solidFill>
                            <a:srgbClr val="000000"/>
                          </a:solidFill>
                        </a:rPr>
                        <a:t>4</a:t>
                      </a:r>
                      <a:endParaRPr sz="1300" u="none" strike="noStrike" cap="none" dirty="0">
                        <a:solidFill>
                          <a:srgbClr val="000000"/>
                        </a:solidFill>
                      </a:endParaRPr>
                    </a:p>
                    <a:p>
                      <a:pPr marL="0" marR="0" lvl="0" indent="0" algn="l" rtl="0">
                        <a:lnSpc>
                          <a:spcPct val="100000"/>
                        </a:lnSpc>
                        <a:spcBef>
                          <a:spcPts val="0"/>
                        </a:spcBef>
                        <a:spcAft>
                          <a:spcPts val="0"/>
                        </a:spcAft>
                        <a:buClr>
                          <a:schemeClr val="dk1"/>
                        </a:buClr>
                        <a:buSzPts val="1400"/>
                        <a:buFont typeface="Calibri"/>
                        <a:buNone/>
                      </a:pPr>
                      <a:r>
                        <a:rPr lang="en-US" sz="1300" u="none" strike="noStrike" cap="none" dirty="0">
                          <a:solidFill>
                            <a:srgbClr val="000000"/>
                          </a:solidFill>
                        </a:rPr>
                        <a:t>March 1</a:t>
                      </a:r>
                      <a:r>
                        <a:rPr lang="en-US" sz="1300" dirty="0">
                          <a:solidFill>
                            <a:srgbClr val="000000"/>
                          </a:solidFill>
                        </a:rPr>
                        <a:t>0</a:t>
                      </a:r>
                      <a:r>
                        <a:rPr lang="en-US" sz="1300" u="none" strike="noStrike" cap="none" dirty="0">
                          <a:solidFill>
                            <a:srgbClr val="000000"/>
                          </a:solidFill>
                        </a:rPr>
                        <a:t> and 2</a:t>
                      </a:r>
                      <a:r>
                        <a:rPr lang="en-US" sz="1300" dirty="0">
                          <a:solidFill>
                            <a:srgbClr val="000000"/>
                          </a:solidFill>
                        </a:rPr>
                        <a:t>4</a:t>
                      </a:r>
                      <a:endParaRPr sz="1300" u="none" strike="noStrike" cap="none" dirty="0">
                        <a:solidFill>
                          <a:srgbClr val="000000"/>
                        </a:solidFill>
                      </a:endParaRPr>
                    </a:p>
                    <a:p>
                      <a:pPr marL="0" marR="0" lvl="0" indent="0" algn="l" rtl="0">
                        <a:lnSpc>
                          <a:spcPct val="100000"/>
                        </a:lnSpc>
                        <a:spcBef>
                          <a:spcPts val="0"/>
                        </a:spcBef>
                        <a:spcAft>
                          <a:spcPts val="0"/>
                        </a:spcAft>
                        <a:buClr>
                          <a:schemeClr val="dk1"/>
                        </a:buClr>
                        <a:buSzPts val="1400"/>
                        <a:buFont typeface="Calibri"/>
                        <a:buNone/>
                      </a:pPr>
                      <a:r>
                        <a:rPr lang="en-US" sz="1300" u="none" strike="noStrike" cap="none" dirty="0">
                          <a:solidFill>
                            <a:srgbClr val="000000"/>
                          </a:solidFill>
                        </a:rPr>
                        <a:t>Weekly beginning </a:t>
                      </a:r>
                      <a:r>
                        <a:rPr lang="en-US" sz="1300" dirty="0">
                          <a:solidFill>
                            <a:srgbClr val="000000"/>
                          </a:solidFill>
                        </a:rPr>
                        <a:t>March 31</a:t>
                      </a:r>
                      <a:endParaRPr sz="1300" u="none" strike="noStrike" cap="none" dirty="0">
                        <a:solidFill>
                          <a:srgbClr val="000000"/>
                        </a:solidFill>
                      </a:endParaRPr>
                    </a:p>
                  </a:txBody>
                  <a:tcPr marL="56450" marR="56450" marT="0" marB="0" anchor="ctr"/>
                </a:tc>
                <a:extLst>
                  <a:ext uri="{0D108BD9-81ED-4DB2-BD59-A6C34878D82A}">
                    <a16:rowId xmlns:a16="http://schemas.microsoft.com/office/drawing/2014/main" val="10002"/>
                  </a:ext>
                </a:extLst>
              </a:tr>
              <a:tr h="699334">
                <a:tc>
                  <a:txBody>
                    <a:bodyPr/>
                    <a:lstStyle/>
                    <a:p>
                      <a:pPr marL="0" marR="0" lvl="0" indent="0" algn="ctr" rtl="0">
                        <a:lnSpc>
                          <a:spcPct val="100000"/>
                        </a:lnSpc>
                        <a:spcBef>
                          <a:spcPts val="0"/>
                        </a:spcBef>
                        <a:spcAft>
                          <a:spcPts val="0"/>
                        </a:spcAft>
                        <a:buClr>
                          <a:srgbClr val="000000"/>
                        </a:buClr>
                        <a:buSzPts val="1400"/>
                        <a:buFont typeface="Arial"/>
                        <a:buNone/>
                      </a:pPr>
                      <a:r>
                        <a:rPr lang="en-US" sz="1300" b="0" u="none" strike="noStrike" cap="none" dirty="0">
                          <a:solidFill>
                            <a:srgbClr val="000000"/>
                          </a:solidFill>
                          <a:latin typeface="Calibri"/>
                          <a:ea typeface="Calibri"/>
                          <a:cs typeface="Calibri"/>
                          <a:sym typeface="Calibri"/>
                        </a:rPr>
                        <a:t>Office Hour for TVIs</a:t>
                      </a:r>
                      <a:endParaRPr sz="1300" u="none" strike="noStrike" cap="none" dirty="0">
                        <a:solidFill>
                          <a:srgbClr val="000000"/>
                        </a:solidFill>
                      </a:endParaRPr>
                    </a:p>
                    <a:p>
                      <a:pPr marL="0" marR="0" lvl="0" indent="0" algn="ctr" rtl="0">
                        <a:lnSpc>
                          <a:spcPct val="100000"/>
                        </a:lnSpc>
                        <a:spcBef>
                          <a:spcPts val="0"/>
                        </a:spcBef>
                        <a:spcAft>
                          <a:spcPts val="0"/>
                        </a:spcAft>
                        <a:buClr>
                          <a:srgbClr val="000000"/>
                        </a:buClr>
                        <a:buSzPts val="1400"/>
                        <a:buFont typeface="Arial"/>
                        <a:buNone/>
                      </a:pPr>
                      <a:r>
                        <a:rPr lang="en-US" sz="1300" b="0" u="none" strike="noStrike" cap="none" dirty="0">
                          <a:solidFill>
                            <a:srgbClr val="000000"/>
                          </a:solidFill>
                          <a:latin typeface="Calibri"/>
                          <a:ea typeface="Calibri"/>
                          <a:cs typeface="Calibri"/>
                          <a:sym typeface="Calibri"/>
                        </a:rPr>
                        <a:t>Wednesday</a:t>
                      </a:r>
                      <a:endParaRPr sz="1300" u="none" strike="noStrike" cap="none" dirty="0">
                        <a:solidFill>
                          <a:srgbClr val="000000"/>
                        </a:solidFill>
                      </a:endParaRPr>
                    </a:p>
                    <a:p>
                      <a:pPr marL="0" marR="0" lvl="0" indent="0" algn="ctr" rtl="0">
                        <a:lnSpc>
                          <a:spcPct val="100000"/>
                        </a:lnSpc>
                        <a:spcBef>
                          <a:spcPts val="0"/>
                        </a:spcBef>
                        <a:spcAft>
                          <a:spcPts val="0"/>
                        </a:spcAft>
                        <a:buClr>
                          <a:srgbClr val="000000"/>
                        </a:buClr>
                        <a:buSzPts val="1400"/>
                        <a:buFont typeface="Arial"/>
                        <a:buNone/>
                      </a:pPr>
                      <a:r>
                        <a:rPr lang="en-US" sz="1300" b="0" u="none" strike="noStrike" cap="none" dirty="0">
                          <a:solidFill>
                            <a:srgbClr val="000000"/>
                          </a:solidFill>
                          <a:latin typeface="Calibri"/>
                          <a:ea typeface="Calibri"/>
                          <a:cs typeface="Calibri"/>
                          <a:sym typeface="Calibri"/>
                        </a:rPr>
                        <a:t>4 to 5 p.m.</a:t>
                      </a:r>
                      <a:endParaRPr sz="1300" u="none" strike="noStrike" cap="none" dirty="0">
                        <a:solidFill>
                          <a:srgbClr val="000000"/>
                        </a:solidFill>
                      </a:endParaRPr>
                    </a:p>
                  </a:txBody>
                  <a:tcPr marL="56450" marR="56450" marT="0" marB="0" anchor="ctr">
                    <a:lnB w="12700" cap="flat" cmpd="sng">
                      <a:solidFill>
                        <a:schemeClr val="lt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400"/>
                        <a:buFont typeface="Calibri"/>
                        <a:buNone/>
                      </a:pPr>
                      <a:r>
                        <a:rPr lang="en-US" sz="1300" u="none" strike="noStrike" cap="none" dirty="0">
                          <a:solidFill>
                            <a:srgbClr val="000000"/>
                          </a:solidFill>
                        </a:rPr>
                        <a:t>January </a:t>
                      </a:r>
                      <a:r>
                        <a:rPr lang="en-US" sz="1300" dirty="0">
                          <a:solidFill>
                            <a:srgbClr val="000000"/>
                          </a:solidFill>
                        </a:rPr>
                        <a:t>13</a:t>
                      </a:r>
                      <a:endParaRPr sz="1300" u="none" strike="noStrike" cap="none" dirty="0">
                        <a:solidFill>
                          <a:srgbClr val="000000"/>
                        </a:solidFill>
                      </a:endParaRPr>
                    </a:p>
                  </a:txBody>
                  <a:tcPr marL="56450" marR="56450" marT="0" marB="0" anchor="ctr">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03"/>
                  </a:ext>
                </a:extLst>
              </a:tr>
              <a:tr h="1024175">
                <a:tc>
                  <a:txBody>
                    <a:bodyPr/>
                    <a:lstStyle/>
                    <a:p>
                      <a:pPr marL="0" marR="0" lvl="0" indent="0" algn="ctr" rtl="0">
                        <a:lnSpc>
                          <a:spcPct val="100000"/>
                        </a:lnSpc>
                        <a:spcBef>
                          <a:spcPts val="0"/>
                        </a:spcBef>
                        <a:spcAft>
                          <a:spcPts val="0"/>
                        </a:spcAft>
                        <a:buClr>
                          <a:schemeClr val="dk1"/>
                        </a:buClr>
                        <a:buSzPts val="1400"/>
                        <a:buFont typeface="Calibri"/>
                        <a:buNone/>
                      </a:pPr>
                      <a:r>
                        <a:rPr lang="en-US" sz="1300" u="none" strike="noStrike" cap="none" dirty="0">
                          <a:solidFill>
                            <a:srgbClr val="00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1"/>
                            </a:ext>
                          </a:extLst>
                        </a:rPr>
                        <a:t>CoAlt Training</a:t>
                      </a:r>
                      <a:r>
                        <a:rPr lang="en-US" sz="1300" u="none" strike="noStrike" cap="none" dirty="0">
                          <a:solidFill>
                            <a:srgbClr val="000000"/>
                          </a:solidFill>
                        </a:rPr>
                        <a:t> for DACs and Test Administrators</a:t>
                      </a:r>
                      <a:endParaRPr sz="1300" u="none" strike="noStrike" cap="none" dirty="0">
                        <a:solidFill>
                          <a:srgbClr val="000000"/>
                        </a:solidFill>
                      </a:endParaRPr>
                    </a:p>
                  </a:txBody>
                  <a:tcPr marL="56450" marR="56450"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Calibri"/>
                        <a:buNone/>
                      </a:pPr>
                      <a:r>
                        <a:rPr lang="en-US" sz="1300" b="1" i="0" strike="noStrike" cap="none" dirty="0">
                          <a:solidFill>
                            <a:srgbClr val="000000"/>
                          </a:solidFill>
                        </a:rPr>
                        <a:t>Through Kite Educator Portal</a:t>
                      </a:r>
                      <a:endParaRPr sz="1300" b="1" strike="noStrike" cap="none" dirty="0">
                        <a:solidFill>
                          <a:srgbClr val="000000"/>
                        </a:solidFill>
                      </a:endParaRPr>
                    </a:p>
                    <a:p>
                      <a:pPr marL="342900" marR="0" lvl="0" indent="-317500" algn="l" rtl="0">
                        <a:lnSpc>
                          <a:spcPct val="100000"/>
                        </a:lnSpc>
                        <a:spcBef>
                          <a:spcPts val="0"/>
                        </a:spcBef>
                        <a:spcAft>
                          <a:spcPts val="0"/>
                        </a:spcAft>
                        <a:buClr>
                          <a:srgbClr val="000000"/>
                        </a:buClr>
                        <a:buSzPts val="1400"/>
                        <a:buChar char="●"/>
                      </a:pPr>
                      <a:r>
                        <a:rPr lang="en-US" sz="1300" dirty="0">
                          <a:solidFill>
                            <a:srgbClr val="000000"/>
                          </a:solidFill>
                        </a:rPr>
                        <a:t>CoAlt Policy – September 1</a:t>
                      </a:r>
                      <a:endParaRPr sz="1300" dirty="0">
                        <a:solidFill>
                          <a:srgbClr val="000000"/>
                        </a:solidFill>
                      </a:endParaRPr>
                    </a:p>
                    <a:p>
                      <a:pPr marL="342900" marR="0" lvl="0" indent="-317500" algn="l" rtl="0">
                        <a:lnSpc>
                          <a:spcPct val="100000"/>
                        </a:lnSpc>
                        <a:spcBef>
                          <a:spcPts val="0"/>
                        </a:spcBef>
                        <a:spcAft>
                          <a:spcPts val="0"/>
                        </a:spcAft>
                        <a:buClr>
                          <a:srgbClr val="000000"/>
                        </a:buClr>
                        <a:buSzPts val="1400"/>
                        <a:buChar char="●"/>
                      </a:pPr>
                      <a:r>
                        <a:rPr lang="en-US" sz="1300" b="0" i="0" u="none" strike="noStrike" cap="none" dirty="0">
                          <a:solidFill>
                            <a:srgbClr val="000000"/>
                          </a:solidFill>
                          <a:latin typeface="Calibri"/>
                          <a:ea typeface="Calibri"/>
                          <a:cs typeface="Calibri"/>
                          <a:sym typeface="Calibri"/>
                        </a:rPr>
                        <a:t>DLM Adm</a:t>
                      </a:r>
                      <a:r>
                        <a:rPr lang="en-US" sz="1300" dirty="0">
                          <a:solidFill>
                            <a:srgbClr val="000000"/>
                          </a:solidFill>
                        </a:rPr>
                        <a:t>inistration </a:t>
                      </a:r>
                      <a:r>
                        <a:rPr lang="en-US" sz="1300" b="0" i="0" u="none" strike="noStrike" cap="none" dirty="0">
                          <a:solidFill>
                            <a:srgbClr val="000000"/>
                          </a:solidFill>
                          <a:latin typeface="Calibri"/>
                          <a:ea typeface="Calibri"/>
                          <a:cs typeface="Calibri"/>
                          <a:sym typeface="Calibri"/>
                        </a:rPr>
                        <a:t>– </a:t>
                      </a:r>
                      <a:r>
                        <a:rPr lang="en-US" sz="1300" dirty="0">
                          <a:solidFill>
                            <a:srgbClr val="000000"/>
                          </a:solidFill>
                        </a:rPr>
                        <a:t>September 1 </a:t>
                      </a:r>
                      <a:endParaRPr sz="1300" dirty="0">
                        <a:solidFill>
                          <a:srgbClr val="000000"/>
                        </a:solidFill>
                      </a:endParaRPr>
                    </a:p>
                    <a:p>
                      <a:pPr marL="342900" marR="0" lvl="0" indent="-317500" algn="l" rtl="0">
                        <a:lnSpc>
                          <a:spcPct val="100000"/>
                        </a:lnSpc>
                        <a:spcBef>
                          <a:spcPts val="0"/>
                        </a:spcBef>
                        <a:spcAft>
                          <a:spcPts val="0"/>
                        </a:spcAft>
                        <a:buClr>
                          <a:srgbClr val="000000"/>
                        </a:buClr>
                        <a:buSzPts val="1400"/>
                        <a:buChar char="●"/>
                      </a:pPr>
                      <a:r>
                        <a:rPr lang="en-US" sz="1300" b="0" i="0" u="none" strike="noStrike" cap="none" dirty="0">
                          <a:solidFill>
                            <a:srgbClr val="000000"/>
                          </a:solidFill>
                          <a:latin typeface="Calibri"/>
                          <a:ea typeface="Calibri"/>
                          <a:cs typeface="Calibri"/>
                          <a:sym typeface="Calibri"/>
                        </a:rPr>
                        <a:t>CoAlt Science and Social Studies Administration</a:t>
                      </a:r>
                      <a:r>
                        <a:rPr lang="en-US" sz="1300" dirty="0">
                          <a:solidFill>
                            <a:srgbClr val="000000"/>
                          </a:solidFill>
                        </a:rPr>
                        <a:t> </a:t>
                      </a:r>
                      <a:r>
                        <a:rPr lang="en-US" sz="1300" b="0" i="0" u="none" strike="noStrike" cap="none" dirty="0">
                          <a:solidFill>
                            <a:srgbClr val="000000"/>
                          </a:solidFill>
                          <a:latin typeface="Calibri"/>
                          <a:ea typeface="Calibri"/>
                          <a:cs typeface="Calibri"/>
                          <a:sym typeface="Calibri"/>
                        </a:rPr>
                        <a:t>– December</a:t>
                      </a:r>
                      <a:endParaRPr sz="1300" u="none" strike="noStrike" cap="none" dirty="0">
                        <a:solidFill>
                          <a:srgbClr val="000000"/>
                        </a:solidFill>
                      </a:endParaRPr>
                    </a:p>
                  </a:txBody>
                  <a:tcPr marL="56450" marR="56450" marT="0"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4"/>
                  </a:ext>
                </a:extLst>
              </a:tr>
              <a:tr h="441183">
                <a:tc>
                  <a:txBody>
                    <a:bodyPr/>
                    <a:lstStyle/>
                    <a:p>
                      <a:pPr marL="0" marR="0" lvl="0" indent="0" algn="ctr" rtl="0">
                        <a:lnSpc>
                          <a:spcPct val="100000"/>
                        </a:lnSpc>
                        <a:spcBef>
                          <a:spcPts val="0"/>
                        </a:spcBef>
                        <a:spcAft>
                          <a:spcPts val="0"/>
                        </a:spcAft>
                        <a:buClr>
                          <a:srgbClr val="000000"/>
                        </a:buClr>
                        <a:buSzPts val="1400"/>
                        <a:buFont typeface="Arial"/>
                        <a:buNone/>
                      </a:pPr>
                      <a:r>
                        <a:rPr lang="en-US" sz="1300" b="1" dirty="0">
                          <a:solidFill>
                            <a:srgbClr val="000000"/>
                          </a:solidFill>
                        </a:rPr>
                        <a:t>Optional</a:t>
                      </a:r>
                      <a:r>
                        <a:rPr lang="en-US" sz="1300" dirty="0">
                          <a:solidFill>
                            <a:srgbClr val="000000"/>
                          </a:solidFill>
                        </a:rPr>
                        <a:t>: </a:t>
                      </a:r>
                      <a:r>
                        <a:rPr lang="en-US" sz="1300" u="none" strike="noStrike" cap="none" dirty="0">
                          <a:solidFill>
                            <a:srgbClr val="00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2"/>
                            </a:ext>
                          </a:extLst>
                        </a:rPr>
                        <a:t>CoAlt </a:t>
                      </a:r>
                      <a:r>
                        <a:rPr lang="en-US" sz="1300" dirty="0">
                          <a:solidFill>
                            <a:srgbClr val="00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3"/>
                            </a:ext>
                          </a:extLst>
                        </a:rPr>
                        <a:t>Q&amp;A Sessions </a:t>
                      </a:r>
                      <a:r>
                        <a:rPr lang="en-US" sz="1300" u="none" strike="noStrike" cap="none" dirty="0">
                          <a:solidFill>
                            <a:srgbClr val="00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4"/>
                            </a:ext>
                          </a:extLst>
                        </a:rPr>
                        <a:t>for DACs</a:t>
                      </a:r>
                      <a:r>
                        <a:rPr lang="en-US" sz="1300" dirty="0">
                          <a:solidFill>
                            <a:srgbClr val="000000"/>
                          </a:solidFill>
                        </a:rPr>
                        <a:t> </a:t>
                      </a:r>
                      <a:endParaRPr sz="1300" u="none" strike="noStrike" cap="none" dirty="0">
                        <a:solidFill>
                          <a:srgbClr val="000000"/>
                        </a:solidFill>
                      </a:endParaRPr>
                    </a:p>
                  </a:txBody>
                  <a:tcPr marL="56450" marR="56450" marT="0" marB="0" anchor="ctr">
                    <a:lnT w="38100" cap="flat" cmpd="sng">
                      <a:solidFill>
                        <a:schemeClr val="lt1"/>
                      </a:solidFill>
                      <a:prstDash val="solid"/>
                      <a:round/>
                      <a:headEnd type="none" w="sm" len="sm"/>
                      <a:tailEnd type="none" w="sm" len="sm"/>
                    </a:lnT>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300" dirty="0">
                          <a:solidFill>
                            <a:srgbClr val="000000"/>
                          </a:solidFill>
                        </a:rPr>
                        <a:t>January 19 and 21, 2027</a:t>
                      </a:r>
                      <a:endParaRPr sz="1300" u="none" strike="noStrike" cap="none" dirty="0">
                        <a:solidFill>
                          <a:srgbClr val="000000"/>
                        </a:solidFill>
                      </a:endParaRPr>
                    </a:p>
                  </a:txBody>
                  <a:tcPr marL="56450" marR="56450" marT="0" marB="0" anchor="ctr">
                    <a:lnT w="38100" cap="flat" cmpd="sng">
                      <a:solidFill>
                        <a:schemeClr val="lt1"/>
                      </a:solidFill>
                      <a:prstDash val="solid"/>
                      <a:round/>
                      <a:headEnd type="none" w="sm" len="sm"/>
                      <a:tailEnd type="none" w="sm" len="sm"/>
                    </a:lnT>
                  </a:tcPr>
                </a:tc>
                <a:extLst>
                  <a:ext uri="{0D108BD9-81ED-4DB2-BD59-A6C34878D82A}">
                    <a16:rowId xmlns:a16="http://schemas.microsoft.com/office/drawing/2014/main" val="10005"/>
                  </a:ext>
                </a:extLst>
              </a:tr>
            </a:tbl>
          </a:graphicData>
        </a:graphic>
      </p:graphicFrame>
      <p:cxnSp>
        <p:nvCxnSpPr>
          <p:cNvPr id="652" name="Google Shape;652;p48">
            <a:extLst>
              <a:ext uri="{C183D7F6-B498-43B3-948B-1728B52AA6E4}">
                <adec:decorative xmlns:adec="http://schemas.microsoft.com/office/drawing/2017/decorative" val="1"/>
              </a:ext>
            </a:extLst>
          </p:cNvPr>
          <p:cNvCxnSpPr/>
          <p:nvPr/>
        </p:nvCxnSpPr>
        <p:spPr>
          <a:xfrm>
            <a:off x="311704" y="2089601"/>
            <a:ext cx="2751600" cy="4800"/>
          </a:xfrm>
          <a:prstGeom prst="straightConnector1">
            <a:avLst/>
          </a:prstGeom>
          <a:noFill/>
          <a:ln w="28575" cap="flat" cmpd="sng">
            <a:solidFill>
              <a:srgbClr val="E26510"/>
            </a:solidFill>
            <a:prstDash val="solid"/>
            <a:miter lim="8000"/>
            <a:headEnd type="none" w="sm" len="sm"/>
            <a:tailEnd type="none" w="sm" len="sm"/>
          </a:ln>
        </p:spPr>
      </p:cxnSp>
      <p:pic>
        <p:nvPicPr>
          <p:cNvPr id="653" name="Google Shape;653;p48">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414271" y="3400705"/>
            <a:ext cx="712724" cy="302997"/>
          </a:xfrm>
          <a:prstGeom prst="rect">
            <a:avLst/>
          </a:prstGeom>
          <a:noFill/>
          <a:ln>
            <a:noFill/>
          </a:ln>
        </p:spPr>
      </p:pic>
      <p:sp>
        <p:nvSpPr>
          <p:cNvPr id="3" name="Google Shape;611;p37">
            <a:extLst>
              <a:ext uri="{FF2B5EF4-FFF2-40B4-BE49-F238E27FC236}">
                <a16:creationId xmlns:a16="http://schemas.microsoft.com/office/drawing/2014/main" id="{26ED6039-E554-82B1-52E1-2D35A276D4C0}"/>
              </a:ext>
            </a:extLst>
          </p:cNvPr>
          <p:cNvSpPr txBox="1"/>
          <p:nvPr/>
        </p:nvSpPr>
        <p:spPr>
          <a:xfrm>
            <a:off x="3821610" y="4886641"/>
            <a:ext cx="4397100" cy="231000"/>
          </a:xfrm>
          <a:prstGeom prst="rect">
            <a:avLst/>
          </a:prstGeom>
          <a:noFill/>
          <a:ln>
            <a:noFill/>
          </a:ln>
        </p:spPr>
        <p:txBody>
          <a:bodyPr spcFirstLastPara="1" wrap="square" lIns="91425" tIns="45700" rIns="91425" bIns="45700" anchor="t" anchorCtr="0">
            <a:normAutofit fontScale="70000" lnSpcReduction="20000"/>
          </a:bodyPr>
          <a:lstStyle/>
          <a:p>
            <a:pPr marL="0" marR="0" lvl="0" indent="0" algn="l" rtl="0">
              <a:lnSpc>
                <a:spcPct val="90000"/>
              </a:lnSpc>
              <a:spcBef>
                <a:spcPts val="0"/>
              </a:spcBef>
              <a:spcAft>
                <a:spcPts val="0"/>
              </a:spcAft>
              <a:buClr>
                <a:schemeClr val="dk1"/>
              </a:buClr>
              <a:buSzPct val="100000"/>
              <a:buFont typeface="Arial"/>
              <a:buNone/>
            </a:pPr>
            <a:r>
              <a:rPr lang="en-US" sz="1800" b="0" i="0" u="none" strike="noStrike" cap="none" dirty="0">
                <a:solidFill>
                  <a:srgbClr val="000000"/>
                </a:solidFill>
                <a:latin typeface="Calibri"/>
                <a:ea typeface="Calibri"/>
                <a:cs typeface="Calibri"/>
                <a:sym typeface="Calibri"/>
              </a:rPr>
              <a:t>Note: Dates and times are subject to change</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57"/>
        <p:cNvGrpSpPr/>
        <p:nvPr/>
      </p:nvGrpSpPr>
      <p:grpSpPr>
        <a:xfrm>
          <a:off x="0" y="0"/>
          <a:ext cx="0" cy="0"/>
          <a:chOff x="0" y="0"/>
          <a:chExt cx="0" cy="0"/>
        </a:xfrm>
      </p:grpSpPr>
      <p:sp>
        <p:nvSpPr>
          <p:cNvPr id="659" name="Google Shape;659;p50"/>
          <p:cNvSpPr txBox="1">
            <a:spLocks noGrp="1"/>
          </p:cNvSpPr>
          <p:nvPr>
            <p:ph type="title"/>
          </p:nvPr>
        </p:nvSpPr>
        <p:spPr>
          <a:xfrm>
            <a:off x="0" y="3361600"/>
            <a:ext cx="9144000" cy="666600"/>
          </a:xfrm>
          <a:prstGeom prst="rect">
            <a:avLst/>
          </a:prstGeom>
          <a:solidFill>
            <a:srgbClr val="E26510"/>
          </a:solid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r>
              <a:rPr lang="en-US"/>
              <a:t>Colorado PSAT and SAT</a:t>
            </a:r>
            <a:endParaRPr/>
          </a:p>
        </p:txBody>
      </p:sp>
      <p:sp>
        <p:nvSpPr>
          <p:cNvPr id="660" name="Google Shape;660;p50"/>
          <p:cNvSpPr txBox="1"/>
          <p:nvPr/>
        </p:nvSpPr>
        <p:spPr>
          <a:xfrm>
            <a:off x="2513100" y="4572000"/>
            <a:ext cx="4117800" cy="571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000">
                <a:latin typeface="Calibri"/>
                <a:ea typeface="Calibri"/>
                <a:cs typeface="Calibri"/>
                <a:sym typeface="Calibri"/>
              </a:rPr>
              <a:t>Melissa Carpenter</a:t>
            </a:r>
            <a:endParaRPr sz="2000">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664"/>
        <p:cNvGrpSpPr/>
        <p:nvPr/>
      </p:nvGrpSpPr>
      <p:grpSpPr>
        <a:xfrm>
          <a:off x="0" y="0"/>
          <a:ext cx="0" cy="0"/>
          <a:chOff x="0" y="0"/>
          <a:chExt cx="0" cy="0"/>
        </a:xfrm>
      </p:grpSpPr>
      <p:sp>
        <p:nvSpPr>
          <p:cNvPr id="665" name="Google Shape;665;p53"/>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Colorado PSAT and SAT Administration</a:t>
            </a:r>
            <a:endParaRPr sz="3200">
              <a:latin typeface="Calibri"/>
              <a:ea typeface="Calibri"/>
              <a:cs typeface="Calibri"/>
              <a:sym typeface="Calibri"/>
            </a:endParaRPr>
          </a:p>
        </p:txBody>
      </p:sp>
      <p:sp>
        <p:nvSpPr>
          <p:cNvPr id="666" name="Google Shape;666;p53"/>
          <p:cNvSpPr txBox="1">
            <a:spLocks noGrp="1"/>
          </p:cNvSpPr>
          <p:nvPr>
            <p:ph type="body" idx="1"/>
          </p:nvPr>
        </p:nvSpPr>
        <p:spPr>
          <a:xfrm>
            <a:off x="230400" y="1054350"/>
            <a:ext cx="8712000" cy="3034800"/>
          </a:xfrm>
          <a:prstGeom prst="rect">
            <a:avLst/>
          </a:prstGeom>
          <a:noFill/>
          <a:ln>
            <a:noFill/>
          </a:ln>
        </p:spPr>
        <p:txBody>
          <a:bodyPr spcFirstLastPara="1" wrap="square" lIns="0" tIns="0" rIns="0" bIns="45700" anchor="t" anchorCtr="0">
            <a:normAutofit fontScale="92500" lnSpcReduction="10000"/>
          </a:bodyPr>
          <a:lstStyle/>
          <a:p>
            <a:pPr marL="340995" indent="-285750">
              <a:lnSpc>
                <a:spcPct val="100000"/>
              </a:lnSpc>
              <a:buSzPct val="112500"/>
            </a:pPr>
            <a:r>
              <a:rPr lang="en-US" b="1" dirty="0"/>
              <a:t>Test Window: </a:t>
            </a:r>
            <a:r>
              <a:rPr lang="en-US" b="1" dirty="0">
                <a:solidFill>
                  <a:srgbClr val="E26510"/>
                </a:solidFill>
              </a:rPr>
              <a:t>April 12–23, 2027</a:t>
            </a:r>
            <a:endParaRPr b="1" dirty="0">
              <a:solidFill>
                <a:srgbClr val="E26510"/>
              </a:solidFill>
            </a:endParaRPr>
          </a:p>
          <a:p>
            <a:pPr marL="340995" indent="-285750">
              <a:lnSpc>
                <a:spcPct val="100000"/>
              </a:lnSpc>
              <a:spcBef>
                <a:spcPts val="1000"/>
              </a:spcBef>
              <a:buSzPct val="112500"/>
            </a:pPr>
            <a:r>
              <a:rPr lang="en-US" dirty="0"/>
              <a:t>PSAT 9, PSAT 10 and SAT tests are administered online </a:t>
            </a:r>
            <a:endParaRPr dirty="0"/>
          </a:p>
          <a:p>
            <a:pPr marL="756603" lvl="1" indent="-285750">
              <a:lnSpc>
                <a:spcPct val="100000"/>
              </a:lnSpc>
              <a:spcBef>
                <a:spcPts val="500"/>
              </a:spcBef>
              <a:buSzPct val="150000"/>
            </a:pPr>
            <a:r>
              <a:rPr lang="en-US" sz="1400" dirty="0"/>
              <a:t>Paper-based testing is reserved for accommodated students who require paper testing, students with exemptions to technology use, or in a situation where a facility does not allow internet access for students – must be known in advance</a:t>
            </a:r>
            <a:endParaRPr sz="1400" dirty="0"/>
          </a:p>
          <a:p>
            <a:pPr marL="340995" indent="-285750">
              <a:lnSpc>
                <a:spcPct val="100000"/>
              </a:lnSpc>
              <a:spcBef>
                <a:spcPts val="1000"/>
              </a:spcBef>
              <a:buSzPct val="112500"/>
            </a:pPr>
            <a:r>
              <a:rPr lang="en-US" dirty="0"/>
              <a:t>Testing platforms</a:t>
            </a:r>
            <a:endParaRPr dirty="0"/>
          </a:p>
          <a:p>
            <a:pPr marL="756603" lvl="1" indent="-285750">
              <a:lnSpc>
                <a:spcPct val="100000"/>
              </a:lnSpc>
              <a:spcBef>
                <a:spcPts val="500"/>
              </a:spcBef>
              <a:buSzPct val="150000"/>
            </a:pPr>
            <a:r>
              <a:rPr lang="en-US" sz="1400" dirty="0"/>
              <a:t>Test Day Toolkit (TDTK) – Test administration website used by testing staff</a:t>
            </a:r>
            <a:endParaRPr sz="1400" dirty="0"/>
          </a:p>
          <a:p>
            <a:pPr marL="756603" lvl="1" indent="-285750">
              <a:lnSpc>
                <a:spcPct val="100000"/>
              </a:lnSpc>
              <a:spcBef>
                <a:spcPts val="500"/>
              </a:spcBef>
              <a:buSzPct val="150000"/>
            </a:pPr>
            <a:r>
              <a:rPr lang="en-US" sz="1400" dirty="0"/>
              <a:t>Bluebook – Testing application used by students</a:t>
            </a:r>
            <a:endParaRPr sz="1400" dirty="0"/>
          </a:p>
          <a:p>
            <a:pPr marL="756603" lvl="1" indent="-285750">
              <a:lnSpc>
                <a:spcPct val="100000"/>
              </a:lnSpc>
              <a:spcBef>
                <a:spcPts val="500"/>
              </a:spcBef>
              <a:buSzPct val="150000"/>
            </a:pPr>
            <a:r>
              <a:rPr lang="en-US" sz="1400" dirty="0"/>
              <a:t>SDMS - Student data management system used by DACs</a:t>
            </a:r>
            <a:endParaRPr sz="1400" dirty="0"/>
          </a:p>
          <a:p>
            <a:pPr marL="1200150" indent="-285750">
              <a:lnSpc>
                <a:spcPct val="100000"/>
              </a:lnSpc>
              <a:spcBef>
                <a:spcPts val="500"/>
              </a:spcBef>
            </a:pPr>
            <a:r>
              <a:rPr lang="en-US" sz="1400" b="1" dirty="0"/>
              <a:t>Note:</a:t>
            </a:r>
            <a:r>
              <a:rPr lang="en-US" sz="1400" dirty="0"/>
              <a:t> Students who participate in CoAlt take the CoAlt ELA and Math assessments through DLM instead of PSAT/SAT</a:t>
            </a:r>
            <a:endParaRPr sz="1400" dirty="0"/>
          </a:p>
          <a:p>
            <a:pPr marL="351790" indent="-285750">
              <a:lnSpc>
                <a:spcPct val="100000"/>
              </a:lnSpc>
              <a:spcBef>
                <a:spcPts val="1000"/>
              </a:spcBef>
              <a:buSzPct val="100000"/>
            </a:pPr>
            <a:r>
              <a:rPr lang="en-US" dirty="0"/>
              <a:t>Test structure:</a:t>
            </a:r>
            <a:endParaRPr dirty="0"/>
          </a:p>
        </p:txBody>
      </p:sp>
      <p:graphicFrame>
        <p:nvGraphicFramePr>
          <p:cNvPr id="667" name="Google Shape;667;p53"/>
          <p:cNvGraphicFramePr/>
          <p:nvPr>
            <p:extLst>
              <p:ext uri="{D42A27DB-BD31-4B8C-83A1-F6EECF244321}">
                <p14:modId xmlns:p14="http://schemas.microsoft.com/office/powerpoint/2010/main" val="2128561610"/>
              </p:ext>
            </p:extLst>
          </p:nvPr>
        </p:nvGraphicFramePr>
        <p:xfrm>
          <a:off x="981400" y="4074641"/>
          <a:ext cx="6964525" cy="973265"/>
        </p:xfrm>
        <a:graphic>
          <a:graphicData uri="http://schemas.openxmlformats.org/drawingml/2006/table">
            <a:tbl>
              <a:tblPr firstRow="1" bandRow="1">
                <a:noFill/>
                <a:tableStyleId>{4CF72A62-0F7B-4D44-B33B-B75EE1B8D877}</a:tableStyleId>
              </a:tblPr>
              <a:tblGrid>
                <a:gridCol w="2457700">
                  <a:extLst>
                    <a:ext uri="{9D8B030D-6E8A-4147-A177-3AD203B41FA5}">
                      <a16:colId xmlns:a16="http://schemas.microsoft.com/office/drawing/2014/main" val="20000"/>
                    </a:ext>
                  </a:extLst>
                </a:gridCol>
                <a:gridCol w="1871750">
                  <a:extLst>
                    <a:ext uri="{9D8B030D-6E8A-4147-A177-3AD203B41FA5}">
                      <a16:colId xmlns:a16="http://schemas.microsoft.com/office/drawing/2014/main" val="20001"/>
                    </a:ext>
                  </a:extLst>
                </a:gridCol>
                <a:gridCol w="2635075">
                  <a:extLst>
                    <a:ext uri="{9D8B030D-6E8A-4147-A177-3AD203B41FA5}">
                      <a16:colId xmlns:a16="http://schemas.microsoft.com/office/drawing/2014/main" val="20002"/>
                    </a:ext>
                  </a:extLst>
                </a:gridCol>
              </a:tblGrid>
              <a:tr h="439825">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Test Section</a:t>
                      </a:r>
                      <a:endParaRPr sz="1100" u="none" strike="noStrike" cap="none"/>
                    </a:p>
                  </a:txBody>
                  <a:tcPr marL="91450" marR="91450" marT="34300" marB="34300" anchor="ctr">
                    <a:solidFill>
                      <a:srgbClr val="E26510"/>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Question Count</a:t>
                      </a:r>
                      <a:endParaRPr sz="1100" u="none" strike="noStrike" cap="none"/>
                    </a:p>
                  </a:txBody>
                  <a:tcPr marL="91450" marR="91450" marT="34300" marB="34300" anchor="ctr">
                    <a:solidFill>
                      <a:srgbClr val="E26510"/>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Assessment</a:t>
                      </a:r>
                      <a:endParaRPr sz="1100" u="none" strike="noStrike" cap="none"/>
                    </a:p>
                  </a:txBody>
                  <a:tcPr marL="91450" marR="91450" marT="34300" marB="34300" anchor="ctr">
                    <a:solidFill>
                      <a:srgbClr val="E26510"/>
                    </a:solidFill>
                  </a:tcPr>
                </a:tc>
                <a:extLst>
                  <a:ext uri="{0D108BD9-81ED-4DB2-BD59-A6C34878D82A}">
                    <a16:rowId xmlns:a16="http://schemas.microsoft.com/office/drawing/2014/main" val="10000"/>
                  </a:ext>
                </a:extLst>
              </a:tr>
              <a:tr h="247400">
                <a:tc>
                  <a:txBody>
                    <a:bodyPr/>
                    <a:lstStyle/>
                    <a:p>
                      <a:pPr marL="0" marR="0" lvl="0" indent="0" algn="l" rtl="0">
                        <a:lnSpc>
                          <a:spcPct val="100000"/>
                        </a:lnSpc>
                        <a:spcBef>
                          <a:spcPts val="0"/>
                        </a:spcBef>
                        <a:spcAft>
                          <a:spcPts val="0"/>
                        </a:spcAft>
                        <a:buClr>
                          <a:srgbClr val="000000"/>
                        </a:buClr>
                        <a:buSzPts val="1300"/>
                        <a:buFont typeface="Arial"/>
                        <a:buNone/>
                      </a:pPr>
                      <a:r>
                        <a:rPr lang="en-US" sz="1300" u="none" strike="noStrike" cap="none">
                          <a:solidFill>
                            <a:srgbClr val="000000"/>
                          </a:solidFill>
                        </a:rPr>
                        <a:t>Reading and Writing</a:t>
                      </a:r>
                      <a:endParaRPr sz="1100" u="none" strike="noStrike" cap="none">
                        <a:solidFill>
                          <a:srgbClr val="000000"/>
                        </a:solidFill>
                      </a:endParaRPr>
                    </a:p>
                  </a:txBody>
                  <a:tcPr marL="91450" marR="91450" marT="34300" marB="34300"/>
                </a:tc>
                <a:tc>
                  <a:txBody>
                    <a:bodyPr/>
                    <a:lstStyle/>
                    <a:p>
                      <a:pPr marL="0" marR="0" lvl="0" indent="0" algn="l" rtl="0">
                        <a:lnSpc>
                          <a:spcPct val="100000"/>
                        </a:lnSpc>
                        <a:spcBef>
                          <a:spcPts val="0"/>
                        </a:spcBef>
                        <a:spcAft>
                          <a:spcPts val="0"/>
                        </a:spcAft>
                        <a:buClr>
                          <a:srgbClr val="000000"/>
                        </a:buClr>
                        <a:buSzPts val="1300"/>
                        <a:buFont typeface="Arial"/>
                        <a:buNone/>
                      </a:pPr>
                      <a:r>
                        <a:rPr lang="en-US" sz="1300" u="none" strike="noStrike" cap="none">
                          <a:solidFill>
                            <a:srgbClr val="000000"/>
                          </a:solidFill>
                        </a:rPr>
                        <a:t>54 questions</a:t>
                      </a:r>
                      <a:endParaRPr sz="1100" u="none" strike="noStrike" cap="none">
                        <a:solidFill>
                          <a:srgbClr val="000000"/>
                        </a:solidFill>
                      </a:endParaRPr>
                    </a:p>
                  </a:txBody>
                  <a:tcPr marL="91450" marR="91450" marT="34300" marB="34300"/>
                </a:tc>
                <a:tc>
                  <a:txBody>
                    <a:bodyPr/>
                    <a:lstStyle/>
                    <a:p>
                      <a:pPr marL="0" marR="0" lvl="0" indent="0" algn="l" rtl="0">
                        <a:lnSpc>
                          <a:spcPct val="100000"/>
                        </a:lnSpc>
                        <a:spcBef>
                          <a:spcPts val="0"/>
                        </a:spcBef>
                        <a:spcAft>
                          <a:spcPts val="0"/>
                        </a:spcAft>
                        <a:buClr>
                          <a:srgbClr val="000000"/>
                        </a:buClr>
                        <a:buSzPts val="1300"/>
                        <a:buFont typeface="Arial"/>
                        <a:buNone/>
                      </a:pPr>
                      <a:r>
                        <a:rPr lang="en-US" sz="1300" u="none" strike="noStrike" cap="none">
                          <a:solidFill>
                            <a:srgbClr val="000000"/>
                          </a:solidFill>
                        </a:rPr>
                        <a:t>PSAT 9, PSAT 10, SAT</a:t>
                      </a:r>
                      <a:endParaRPr sz="1100" u="none" strike="noStrike" cap="none">
                        <a:solidFill>
                          <a:srgbClr val="000000"/>
                        </a:solidFill>
                      </a:endParaRPr>
                    </a:p>
                  </a:txBody>
                  <a:tcPr marL="91450" marR="91450" marT="34300" marB="34300"/>
                </a:tc>
                <a:extLst>
                  <a:ext uri="{0D108BD9-81ED-4DB2-BD59-A6C34878D82A}">
                    <a16:rowId xmlns:a16="http://schemas.microsoft.com/office/drawing/2014/main" val="10001"/>
                  </a:ext>
                </a:extLst>
              </a:tr>
              <a:tr h="252275">
                <a:tc>
                  <a:txBody>
                    <a:bodyPr/>
                    <a:lstStyle/>
                    <a:p>
                      <a:pPr marL="0" marR="0" lvl="0" indent="0" algn="l" rtl="0">
                        <a:lnSpc>
                          <a:spcPct val="100000"/>
                        </a:lnSpc>
                        <a:spcBef>
                          <a:spcPts val="0"/>
                        </a:spcBef>
                        <a:spcAft>
                          <a:spcPts val="0"/>
                        </a:spcAft>
                        <a:buClr>
                          <a:srgbClr val="000000"/>
                        </a:buClr>
                        <a:buSzPts val="1300"/>
                        <a:buFont typeface="Arial"/>
                        <a:buNone/>
                      </a:pPr>
                      <a:r>
                        <a:rPr lang="en-US" sz="1300" u="none" strike="noStrike" cap="none" dirty="0">
                          <a:solidFill>
                            <a:srgbClr val="000000"/>
                          </a:solidFill>
                        </a:rPr>
                        <a:t>Math</a:t>
                      </a:r>
                      <a:endParaRPr sz="1100" u="none" strike="noStrike" cap="none" dirty="0">
                        <a:solidFill>
                          <a:srgbClr val="000000"/>
                        </a:solidFill>
                      </a:endParaRPr>
                    </a:p>
                  </a:txBody>
                  <a:tcPr marL="91450" marR="91450" marT="34300" marB="34300"/>
                </a:tc>
                <a:tc>
                  <a:txBody>
                    <a:bodyPr/>
                    <a:lstStyle/>
                    <a:p>
                      <a:pPr marL="0" marR="0" lvl="0" indent="0" algn="l" rtl="0">
                        <a:lnSpc>
                          <a:spcPct val="100000"/>
                        </a:lnSpc>
                        <a:spcBef>
                          <a:spcPts val="0"/>
                        </a:spcBef>
                        <a:spcAft>
                          <a:spcPts val="0"/>
                        </a:spcAft>
                        <a:buClr>
                          <a:srgbClr val="000000"/>
                        </a:buClr>
                        <a:buSzPts val="1300"/>
                        <a:buFont typeface="Arial"/>
                        <a:buNone/>
                      </a:pPr>
                      <a:r>
                        <a:rPr lang="en-US" sz="1300" u="none" strike="noStrike" cap="none">
                          <a:solidFill>
                            <a:srgbClr val="000000"/>
                          </a:solidFill>
                        </a:rPr>
                        <a:t>44 questions</a:t>
                      </a:r>
                      <a:endParaRPr sz="1100" u="none" strike="noStrike" cap="none">
                        <a:solidFill>
                          <a:srgbClr val="000000"/>
                        </a:solidFill>
                      </a:endParaRPr>
                    </a:p>
                  </a:txBody>
                  <a:tcPr marL="91450" marR="91450" marT="34300" marB="34300"/>
                </a:tc>
                <a:tc>
                  <a:txBody>
                    <a:bodyPr/>
                    <a:lstStyle/>
                    <a:p>
                      <a:pPr marL="0" marR="0" lvl="0" indent="0" algn="l" rtl="0">
                        <a:lnSpc>
                          <a:spcPct val="100000"/>
                        </a:lnSpc>
                        <a:spcBef>
                          <a:spcPts val="0"/>
                        </a:spcBef>
                        <a:spcAft>
                          <a:spcPts val="0"/>
                        </a:spcAft>
                        <a:buClr>
                          <a:srgbClr val="000000"/>
                        </a:buClr>
                        <a:buSzPts val="1300"/>
                        <a:buFont typeface="Arial"/>
                        <a:buNone/>
                      </a:pPr>
                      <a:r>
                        <a:rPr lang="en-US" sz="1300" u="none" strike="noStrike" cap="none" dirty="0">
                          <a:solidFill>
                            <a:srgbClr val="000000"/>
                          </a:solidFill>
                        </a:rPr>
                        <a:t>PSAT 9, PSAT 10, SAT</a:t>
                      </a:r>
                      <a:endParaRPr sz="1100" u="none" strike="noStrike" cap="none" dirty="0">
                        <a:solidFill>
                          <a:srgbClr val="000000"/>
                        </a:solidFill>
                      </a:endParaRPr>
                    </a:p>
                  </a:txBody>
                  <a:tcPr marL="91450" marR="91450" marT="34300" marB="34300"/>
                </a:tc>
                <a:extLst>
                  <a:ext uri="{0D108BD9-81ED-4DB2-BD59-A6C34878D82A}">
                    <a16:rowId xmlns:a16="http://schemas.microsoft.com/office/drawing/2014/main" val="10002"/>
                  </a:ext>
                </a:extLst>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671"/>
        <p:cNvGrpSpPr/>
        <p:nvPr/>
      </p:nvGrpSpPr>
      <p:grpSpPr>
        <a:xfrm>
          <a:off x="0" y="0"/>
          <a:ext cx="0" cy="0"/>
          <a:chOff x="0" y="0"/>
          <a:chExt cx="0" cy="0"/>
        </a:xfrm>
      </p:grpSpPr>
      <p:sp>
        <p:nvSpPr>
          <p:cNvPr id="672" name="Google Shape;672;p54"/>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PSAT 9, PSAT 10</a:t>
            </a:r>
            <a:r>
              <a:rPr lang="en-US"/>
              <a:t> and</a:t>
            </a:r>
            <a:r>
              <a:rPr lang="en-US" sz="3200">
                <a:latin typeface="Calibri"/>
                <a:ea typeface="Calibri"/>
                <a:cs typeface="Calibri"/>
                <a:sym typeface="Calibri"/>
              </a:rPr>
              <a:t> SAT Test Times</a:t>
            </a:r>
            <a:endParaRPr/>
          </a:p>
        </p:txBody>
      </p:sp>
      <p:sp>
        <p:nvSpPr>
          <p:cNvPr id="673" name="Google Shape;673;p54"/>
          <p:cNvSpPr txBox="1">
            <a:spLocks noGrp="1"/>
          </p:cNvSpPr>
          <p:nvPr>
            <p:ph type="body" idx="1"/>
          </p:nvPr>
        </p:nvSpPr>
        <p:spPr>
          <a:xfrm>
            <a:off x="311700" y="1152475"/>
            <a:ext cx="5277900" cy="3034800"/>
          </a:xfrm>
          <a:prstGeom prst="rect">
            <a:avLst/>
          </a:prstGeom>
          <a:noFill/>
          <a:ln>
            <a:noFill/>
          </a:ln>
        </p:spPr>
        <p:txBody>
          <a:bodyPr spcFirstLastPara="1" wrap="square" lIns="0" tIns="0" rIns="0" bIns="45700" anchor="t" anchorCtr="0">
            <a:normAutofit/>
          </a:bodyPr>
          <a:lstStyle/>
          <a:p>
            <a:pPr marL="0" lvl="0" indent="0" algn="l" rtl="0">
              <a:lnSpc>
                <a:spcPct val="90000"/>
              </a:lnSpc>
              <a:spcBef>
                <a:spcPts val="0"/>
              </a:spcBef>
              <a:spcAft>
                <a:spcPts val="0"/>
              </a:spcAft>
              <a:buClr>
                <a:schemeClr val="dk1"/>
              </a:buClr>
              <a:buSzPts val="2400"/>
              <a:buNone/>
            </a:pPr>
            <a:r>
              <a:rPr lang="en-US" sz="1800" b="1"/>
              <a:t>Standard Test Times</a:t>
            </a:r>
            <a:endParaRPr sz="1800" b="1"/>
          </a:p>
        </p:txBody>
      </p:sp>
      <p:graphicFrame>
        <p:nvGraphicFramePr>
          <p:cNvPr id="674" name="Google Shape;674;p54"/>
          <p:cNvGraphicFramePr/>
          <p:nvPr/>
        </p:nvGraphicFramePr>
        <p:xfrm>
          <a:off x="311698" y="1416760"/>
          <a:ext cx="8572825" cy="2743310"/>
        </p:xfrm>
        <a:graphic>
          <a:graphicData uri="http://schemas.openxmlformats.org/drawingml/2006/table">
            <a:tbl>
              <a:tblPr firstRow="1" bandRow="1">
                <a:noFill/>
                <a:tableStyleId>{4CF72A62-0F7B-4D44-B33B-B75EE1B8D877}</a:tableStyleId>
              </a:tblPr>
              <a:tblGrid>
                <a:gridCol w="1171450">
                  <a:extLst>
                    <a:ext uri="{9D8B030D-6E8A-4147-A177-3AD203B41FA5}">
                      <a16:colId xmlns:a16="http://schemas.microsoft.com/office/drawing/2014/main" val="20000"/>
                    </a:ext>
                  </a:extLst>
                </a:gridCol>
                <a:gridCol w="1720525">
                  <a:extLst>
                    <a:ext uri="{9D8B030D-6E8A-4147-A177-3AD203B41FA5}">
                      <a16:colId xmlns:a16="http://schemas.microsoft.com/office/drawing/2014/main" val="20001"/>
                    </a:ext>
                  </a:extLst>
                </a:gridCol>
                <a:gridCol w="1896375">
                  <a:extLst>
                    <a:ext uri="{9D8B030D-6E8A-4147-A177-3AD203B41FA5}">
                      <a16:colId xmlns:a16="http://schemas.microsoft.com/office/drawing/2014/main" val="20002"/>
                    </a:ext>
                  </a:extLst>
                </a:gridCol>
                <a:gridCol w="1896350">
                  <a:extLst>
                    <a:ext uri="{9D8B030D-6E8A-4147-A177-3AD203B41FA5}">
                      <a16:colId xmlns:a16="http://schemas.microsoft.com/office/drawing/2014/main" val="20003"/>
                    </a:ext>
                  </a:extLst>
                </a:gridCol>
                <a:gridCol w="1888125">
                  <a:extLst>
                    <a:ext uri="{9D8B030D-6E8A-4147-A177-3AD203B41FA5}">
                      <a16:colId xmlns:a16="http://schemas.microsoft.com/office/drawing/2014/main" val="20004"/>
                    </a:ext>
                  </a:extLst>
                </a:gridCol>
              </a:tblGrid>
              <a:tr h="610825">
                <a:tc>
                  <a:txBody>
                    <a:bodyPr/>
                    <a:lstStyle/>
                    <a:p>
                      <a:pPr marL="0" marR="0" lvl="0" indent="0" algn="ctr" rtl="0">
                        <a:lnSpc>
                          <a:spcPct val="100000"/>
                        </a:lnSpc>
                        <a:spcBef>
                          <a:spcPts val="0"/>
                        </a:spcBef>
                        <a:spcAft>
                          <a:spcPts val="0"/>
                        </a:spcAft>
                        <a:buClr>
                          <a:schemeClr val="lt1"/>
                        </a:buClr>
                        <a:buSzPts val="1200"/>
                        <a:buFont typeface="Calibri"/>
                        <a:buNone/>
                      </a:pPr>
                      <a:r>
                        <a:rPr lang="en-US" sz="1800" b="0" u="none" strike="noStrike" cap="none">
                          <a:solidFill>
                            <a:schemeClr val="lt1"/>
                          </a:solidFill>
                          <a:latin typeface="Roboto"/>
                          <a:ea typeface="Roboto"/>
                          <a:cs typeface="Roboto"/>
                          <a:sym typeface="Roboto"/>
                        </a:rPr>
                        <a:t>Test</a:t>
                      </a:r>
                      <a:endParaRPr sz="1800" b="0" u="none" strike="noStrike" cap="none">
                        <a:solidFill>
                          <a:schemeClr val="lt1"/>
                        </a:solidFill>
                        <a:latin typeface="Roboto"/>
                        <a:ea typeface="Roboto"/>
                        <a:cs typeface="Roboto"/>
                        <a:sym typeface="Roboto"/>
                      </a:endParaRPr>
                    </a:p>
                  </a:txBody>
                  <a:tcPr marL="91450" marR="91450" marT="34300" marB="34300" anchor="ctr">
                    <a:solidFill>
                      <a:srgbClr val="E26510"/>
                    </a:solidFill>
                  </a:tcPr>
                </a:tc>
                <a:tc>
                  <a:txBody>
                    <a:bodyPr/>
                    <a:lstStyle/>
                    <a:p>
                      <a:pPr marL="0" marR="0" lvl="0" indent="0" algn="ctr" rtl="0">
                        <a:lnSpc>
                          <a:spcPct val="100000"/>
                        </a:lnSpc>
                        <a:spcBef>
                          <a:spcPts val="0"/>
                        </a:spcBef>
                        <a:spcAft>
                          <a:spcPts val="0"/>
                        </a:spcAft>
                        <a:buClr>
                          <a:schemeClr val="lt1"/>
                        </a:buClr>
                        <a:buSzPts val="1200"/>
                        <a:buFont typeface="Calibri"/>
                        <a:buNone/>
                      </a:pPr>
                      <a:r>
                        <a:rPr lang="en-US" sz="1800" b="0" u="none" strike="noStrike" cap="none">
                          <a:solidFill>
                            <a:schemeClr val="lt1"/>
                          </a:solidFill>
                          <a:latin typeface="Roboto"/>
                          <a:ea typeface="Roboto"/>
                          <a:cs typeface="Roboto"/>
                          <a:sym typeface="Roboto"/>
                        </a:rPr>
                        <a:t>Digital Test Times (min</a:t>
                      </a:r>
                      <a:r>
                        <a:rPr lang="en-US" sz="1800" b="0" u="none" strike="noStrike" cap="none">
                          <a:latin typeface="Roboto"/>
                          <a:ea typeface="Roboto"/>
                          <a:cs typeface="Roboto"/>
                          <a:sym typeface="Roboto"/>
                        </a:rPr>
                        <a:t>utes)</a:t>
                      </a:r>
                      <a:endParaRPr sz="1800" b="0" u="none" strike="noStrike" cap="none">
                        <a:solidFill>
                          <a:schemeClr val="lt1"/>
                        </a:solidFill>
                        <a:latin typeface="Roboto"/>
                        <a:ea typeface="Roboto"/>
                        <a:cs typeface="Roboto"/>
                        <a:sym typeface="Roboto"/>
                      </a:endParaRPr>
                    </a:p>
                  </a:txBody>
                  <a:tcPr marL="91450" marR="91450" marT="34300" marB="34300" anchor="ctr">
                    <a:solidFill>
                      <a:srgbClr val="E26510"/>
                    </a:solidFill>
                  </a:tcPr>
                </a:tc>
                <a:tc>
                  <a:txBody>
                    <a:bodyPr/>
                    <a:lstStyle/>
                    <a:p>
                      <a:pPr marL="0" marR="0" lvl="0" indent="0" algn="ctr" rtl="0">
                        <a:lnSpc>
                          <a:spcPct val="100000"/>
                        </a:lnSpc>
                        <a:spcBef>
                          <a:spcPts val="0"/>
                        </a:spcBef>
                        <a:spcAft>
                          <a:spcPts val="0"/>
                        </a:spcAft>
                        <a:buClr>
                          <a:schemeClr val="lt1"/>
                        </a:buClr>
                        <a:buSzPts val="1200"/>
                        <a:buFont typeface="Calibri"/>
                        <a:buNone/>
                      </a:pPr>
                      <a:r>
                        <a:rPr lang="en-US" sz="1800" b="0" u="none" strike="noStrike" cap="none">
                          <a:latin typeface="Roboto"/>
                          <a:ea typeface="Roboto"/>
                          <a:cs typeface="Roboto"/>
                          <a:sym typeface="Roboto"/>
                        </a:rPr>
                        <a:t>Digital </a:t>
                      </a:r>
                      <a:r>
                        <a:rPr lang="en-US" sz="1800" b="0" u="none" strike="noStrike" cap="none">
                          <a:solidFill>
                            <a:schemeClr val="lt1"/>
                          </a:solidFill>
                          <a:latin typeface="Roboto"/>
                          <a:ea typeface="Roboto"/>
                          <a:cs typeface="Roboto"/>
                          <a:sym typeface="Roboto"/>
                        </a:rPr>
                        <a:t>Test Times + Breaks (10 min</a:t>
                      </a:r>
                      <a:r>
                        <a:rPr lang="en-US" sz="1800" b="0" u="none" strike="noStrike" cap="none">
                          <a:latin typeface="Roboto"/>
                          <a:ea typeface="Roboto"/>
                          <a:cs typeface="Roboto"/>
                          <a:sym typeface="Roboto"/>
                        </a:rPr>
                        <a:t>utes</a:t>
                      </a:r>
                      <a:r>
                        <a:rPr lang="en-US" sz="1800" b="0" u="none" strike="noStrike" cap="none">
                          <a:solidFill>
                            <a:schemeClr val="lt1"/>
                          </a:solidFill>
                          <a:latin typeface="Roboto"/>
                          <a:ea typeface="Roboto"/>
                          <a:cs typeface="Roboto"/>
                          <a:sym typeface="Roboto"/>
                        </a:rPr>
                        <a:t>)</a:t>
                      </a:r>
                      <a:endParaRPr sz="1800" b="0" u="none" strike="noStrike" cap="none">
                        <a:solidFill>
                          <a:schemeClr val="lt1"/>
                        </a:solidFill>
                        <a:latin typeface="Roboto"/>
                        <a:ea typeface="Roboto"/>
                        <a:cs typeface="Roboto"/>
                        <a:sym typeface="Roboto"/>
                      </a:endParaRPr>
                    </a:p>
                  </a:txBody>
                  <a:tcPr marL="91450" marR="91450" marT="34300" marB="34300" anchor="ctr">
                    <a:solidFill>
                      <a:srgbClr val="E26510"/>
                    </a:solidFill>
                  </a:tcPr>
                </a:tc>
                <a:tc>
                  <a:txBody>
                    <a:bodyPr/>
                    <a:lstStyle/>
                    <a:p>
                      <a:pPr marL="0" marR="0" lvl="0" indent="0" algn="ctr" rtl="0">
                        <a:lnSpc>
                          <a:spcPct val="100000"/>
                        </a:lnSpc>
                        <a:spcBef>
                          <a:spcPts val="0"/>
                        </a:spcBef>
                        <a:spcAft>
                          <a:spcPts val="0"/>
                        </a:spcAft>
                        <a:buClr>
                          <a:schemeClr val="lt1"/>
                        </a:buClr>
                        <a:buSzPts val="1200"/>
                        <a:buFont typeface="Calibri"/>
                        <a:buNone/>
                      </a:pPr>
                      <a:r>
                        <a:rPr lang="en-US" sz="1800" b="0" u="none" strike="noStrike" cap="none">
                          <a:solidFill>
                            <a:schemeClr val="lt1"/>
                          </a:solidFill>
                          <a:latin typeface="Roboto"/>
                          <a:ea typeface="Roboto"/>
                          <a:cs typeface="Roboto"/>
                          <a:sym typeface="Roboto"/>
                        </a:rPr>
                        <a:t>Paper-based* Test Times (mi</a:t>
                      </a:r>
                      <a:r>
                        <a:rPr lang="en-US" sz="1800" b="0" u="none" strike="noStrike" cap="none">
                          <a:latin typeface="Roboto"/>
                          <a:ea typeface="Roboto"/>
                          <a:cs typeface="Roboto"/>
                          <a:sym typeface="Roboto"/>
                        </a:rPr>
                        <a:t>nutes)</a:t>
                      </a:r>
                      <a:endParaRPr sz="1800" b="0" u="none" strike="noStrike" cap="none">
                        <a:solidFill>
                          <a:schemeClr val="lt1"/>
                        </a:solidFill>
                        <a:latin typeface="Roboto"/>
                        <a:ea typeface="Roboto"/>
                        <a:cs typeface="Roboto"/>
                        <a:sym typeface="Roboto"/>
                      </a:endParaRPr>
                    </a:p>
                  </a:txBody>
                  <a:tcPr marL="91450" marR="91450" marT="34300" marB="34300" anchor="ctr">
                    <a:solidFill>
                      <a:srgbClr val="E26510"/>
                    </a:solidFill>
                  </a:tcPr>
                </a:tc>
                <a:tc>
                  <a:txBody>
                    <a:bodyPr/>
                    <a:lstStyle/>
                    <a:p>
                      <a:pPr marL="0" marR="0" lvl="0" indent="0" algn="ctr" rtl="0">
                        <a:lnSpc>
                          <a:spcPct val="100000"/>
                        </a:lnSpc>
                        <a:spcBef>
                          <a:spcPts val="0"/>
                        </a:spcBef>
                        <a:spcAft>
                          <a:spcPts val="0"/>
                        </a:spcAft>
                        <a:buClr>
                          <a:schemeClr val="lt1"/>
                        </a:buClr>
                        <a:buSzPts val="1200"/>
                        <a:buFont typeface="Calibri"/>
                        <a:buNone/>
                      </a:pPr>
                      <a:r>
                        <a:rPr lang="en-US" sz="1800" b="0" u="none" strike="noStrike" cap="none">
                          <a:latin typeface="Roboto"/>
                          <a:ea typeface="Roboto"/>
                          <a:cs typeface="Roboto"/>
                          <a:sym typeface="Roboto"/>
                        </a:rPr>
                        <a:t>PB* </a:t>
                      </a:r>
                      <a:r>
                        <a:rPr lang="en-US" sz="1800" b="0" u="none" strike="noStrike" cap="none">
                          <a:solidFill>
                            <a:schemeClr val="lt1"/>
                          </a:solidFill>
                          <a:latin typeface="Roboto"/>
                          <a:ea typeface="Roboto"/>
                          <a:cs typeface="Roboto"/>
                          <a:sym typeface="Roboto"/>
                        </a:rPr>
                        <a:t>Test </a:t>
                      </a:r>
                      <a:br>
                        <a:rPr lang="en-US" sz="1800" b="0" u="none" strike="noStrike" cap="none">
                          <a:solidFill>
                            <a:schemeClr val="lt1"/>
                          </a:solidFill>
                          <a:latin typeface="Roboto"/>
                          <a:ea typeface="Roboto"/>
                          <a:cs typeface="Roboto"/>
                          <a:sym typeface="Roboto"/>
                        </a:rPr>
                      </a:br>
                      <a:r>
                        <a:rPr lang="en-US" sz="1800" b="0" u="none" strike="noStrike" cap="none">
                          <a:solidFill>
                            <a:schemeClr val="lt1"/>
                          </a:solidFill>
                          <a:latin typeface="Roboto"/>
                          <a:ea typeface="Roboto"/>
                          <a:cs typeface="Roboto"/>
                          <a:sym typeface="Roboto"/>
                        </a:rPr>
                        <a:t>Times + Breaks (10 minu</a:t>
                      </a:r>
                      <a:r>
                        <a:rPr lang="en-US" sz="1800" b="0" u="none" strike="noStrike" cap="none">
                          <a:latin typeface="Roboto"/>
                          <a:ea typeface="Roboto"/>
                          <a:cs typeface="Roboto"/>
                          <a:sym typeface="Roboto"/>
                        </a:rPr>
                        <a:t>tes</a:t>
                      </a:r>
                      <a:r>
                        <a:rPr lang="en-US" sz="1800" b="0" u="none" strike="noStrike" cap="none">
                          <a:solidFill>
                            <a:schemeClr val="lt1"/>
                          </a:solidFill>
                          <a:latin typeface="Roboto"/>
                          <a:ea typeface="Roboto"/>
                          <a:cs typeface="Roboto"/>
                          <a:sym typeface="Roboto"/>
                        </a:rPr>
                        <a:t>)</a:t>
                      </a:r>
                      <a:endParaRPr sz="1800" b="0" u="none" strike="noStrike" cap="none">
                        <a:solidFill>
                          <a:schemeClr val="lt1"/>
                        </a:solidFill>
                        <a:latin typeface="Roboto"/>
                        <a:ea typeface="Roboto"/>
                        <a:cs typeface="Roboto"/>
                        <a:sym typeface="Roboto"/>
                      </a:endParaRPr>
                    </a:p>
                  </a:txBody>
                  <a:tcPr marL="91450" marR="91450" marT="34300" marB="34300" anchor="ctr">
                    <a:solidFill>
                      <a:srgbClr val="E26510"/>
                    </a:solidFill>
                  </a:tcPr>
                </a:tc>
                <a:extLst>
                  <a:ext uri="{0D108BD9-81ED-4DB2-BD59-A6C34878D82A}">
                    <a16:rowId xmlns:a16="http://schemas.microsoft.com/office/drawing/2014/main" val="10000"/>
                  </a:ext>
                </a:extLst>
              </a:tr>
              <a:tr h="617250">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solidFill>
                            <a:srgbClr val="000000"/>
                          </a:solidFill>
                          <a:latin typeface="Roboto"/>
                          <a:ea typeface="Roboto"/>
                          <a:cs typeface="Roboto"/>
                          <a:sym typeface="Roboto"/>
                        </a:rPr>
                        <a:t>PSAT 9</a:t>
                      </a:r>
                      <a:endParaRPr sz="1800" u="none" strike="noStrike" cap="none">
                        <a:solidFill>
                          <a:srgbClr val="000000"/>
                        </a:solidFill>
                        <a:latin typeface="Roboto"/>
                        <a:ea typeface="Roboto"/>
                        <a:cs typeface="Roboto"/>
                        <a:sym typeface="Roboto"/>
                      </a:endParaRPr>
                    </a:p>
                  </a:txBody>
                  <a:tcPr marL="91450" marR="91450" marT="34300" marB="34300" anchor="ctr"/>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solidFill>
                            <a:srgbClr val="000000"/>
                          </a:solidFill>
                          <a:latin typeface="Roboto"/>
                          <a:ea typeface="Roboto"/>
                          <a:cs typeface="Roboto"/>
                          <a:sym typeface="Roboto"/>
                        </a:rPr>
                        <a:t>134</a:t>
                      </a:r>
                      <a:endParaRPr sz="1800" u="none" strike="noStrike" cap="none">
                        <a:solidFill>
                          <a:srgbClr val="000000"/>
                        </a:solidFill>
                        <a:latin typeface="Roboto"/>
                        <a:ea typeface="Roboto"/>
                        <a:cs typeface="Roboto"/>
                        <a:sym typeface="Roboto"/>
                      </a:endParaRPr>
                    </a:p>
                  </a:txBody>
                  <a:tcPr marL="91450" marR="91450" marT="34300" marB="34300" anchor="ctr"/>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solidFill>
                            <a:srgbClr val="000000"/>
                          </a:solidFill>
                          <a:latin typeface="Roboto"/>
                          <a:ea typeface="Roboto"/>
                          <a:cs typeface="Roboto"/>
                          <a:sym typeface="Roboto"/>
                        </a:rPr>
                        <a:t>144</a:t>
                      </a:r>
                      <a:endParaRPr sz="1800" u="none" strike="noStrike" cap="none">
                        <a:solidFill>
                          <a:srgbClr val="000000"/>
                        </a:solidFill>
                        <a:latin typeface="Roboto"/>
                        <a:ea typeface="Roboto"/>
                        <a:cs typeface="Roboto"/>
                        <a:sym typeface="Roboto"/>
                      </a:endParaRPr>
                    </a:p>
                  </a:txBody>
                  <a:tcPr marL="91450" marR="91450" marT="34300" marB="34300" anchor="ctr"/>
                </a:tc>
                <a:tc>
                  <a:txBody>
                    <a:bodyPr/>
                    <a:lstStyle/>
                    <a:p>
                      <a:pPr marL="0" marR="0" lvl="0" indent="0" algn="ctr" rtl="0">
                        <a:lnSpc>
                          <a:spcPct val="100000"/>
                        </a:lnSpc>
                        <a:spcBef>
                          <a:spcPts val="0"/>
                        </a:spcBef>
                        <a:spcAft>
                          <a:spcPts val="0"/>
                        </a:spcAft>
                        <a:buClr>
                          <a:schemeClr val="dk1"/>
                        </a:buClr>
                        <a:buSzPts val="1200"/>
                        <a:buFont typeface="Calibri"/>
                        <a:buNone/>
                      </a:pPr>
                      <a:r>
                        <a:rPr lang="en-US" sz="1800" u="none" strike="noStrike" cap="none">
                          <a:solidFill>
                            <a:srgbClr val="000000"/>
                          </a:solidFill>
                          <a:latin typeface="Roboto"/>
                          <a:ea typeface="Roboto"/>
                          <a:cs typeface="Roboto"/>
                          <a:sym typeface="Roboto"/>
                        </a:rPr>
                        <a:t>164</a:t>
                      </a:r>
                      <a:endParaRPr sz="1800" u="none" strike="noStrike" cap="none">
                        <a:solidFill>
                          <a:srgbClr val="000000"/>
                        </a:solidFill>
                        <a:latin typeface="Roboto"/>
                        <a:ea typeface="Roboto"/>
                        <a:cs typeface="Roboto"/>
                        <a:sym typeface="Roboto"/>
                      </a:endParaRPr>
                    </a:p>
                  </a:txBody>
                  <a:tcPr marL="91450" marR="91450" marT="34300" marB="34300" anchor="ctr"/>
                </a:tc>
                <a:tc>
                  <a:txBody>
                    <a:bodyPr/>
                    <a:lstStyle/>
                    <a:p>
                      <a:pPr marL="0" marR="0" lvl="0" indent="0" algn="ctr" rtl="0">
                        <a:lnSpc>
                          <a:spcPct val="100000"/>
                        </a:lnSpc>
                        <a:spcBef>
                          <a:spcPts val="0"/>
                        </a:spcBef>
                        <a:spcAft>
                          <a:spcPts val="0"/>
                        </a:spcAft>
                        <a:buClr>
                          <a:schemeClr val="dk1"/>
                        </a:buClr>
                        <a:buSzPts val="1200"/>
                        <a:buFont typeface="Calibri"/>
                        <a:buNone/>
                      </a:pPr>
                      <a:r>
                        <a:rPr lang="en-US" sz="1800" u="none" strike="noStrike" cap="none">
                          <a:solidFill>
                            <a:srgbClr val="000000"/>
                          </a:solidFill>
                          <a:latin typeface="Roboto"/>
                          <a:ea typeface="Roboto"/>
                          <a:cs typeface="Roboto"/>
                          <a:sym typeface="Roboto"/>
                        </a:rPr>
                        <a:t>174</a:t>
                      </a:r>
                      <a:endParaRPr sz="1800" u="none" strike="noStrike" cap="none">
                        <a:solidFill>
                          <a:srgbClr val="000000"/>
                        </a:solidFill>
                        <a:latin typeface="Roboto"/>
                        <a:ea typeface="Roboto"/>
                        <a:cs typeface="Roboto"/>
                        <a:sym typeface="Roboto"/>
                      </a:endParaRPr>
                    </a:p>
                  </a:txBody>
                  <a:tcPr marL="91450" marR="91450" marT="34300" marB="34300" anchor="ctr"/>
                </a:tc>
                <a:extLst>
                  <a:ext uri="{0D108BD9-81ED-4DB2-BD59-A6C34878D82A}">
                    <a16:rowId xmlns:a16="http://schemas.microsoft.com/office/drawing/2014/main" val="10001"/>
                  </a:ext>
                </a:extLst>
              </a:tr>
              <a:tr h="617250">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solidFill>
                            <a:srgbClr val="000000"/>
                          </a:solidFill>
                          <a:latin typeface="Roboto"/>
                          <a:ea typeface="Roboto"/>
                          <a:cs typeface="Roboto"/>
                          <a:sym typeface="Roboto"/>
                        </a:rPr>
                        <a:t>PSAT 10</a:t>
                      </a:r>
                      <a:endParaRPr sz="1800" u="none" strike="noStrike" cap="none">
                        <a:solidFill>
                          <a:srgbClr val="000000"/>
                        </a:solidFill>
                        <a:latin typeface="Roboto"/>
                        <a:ea typeface="Roboto"/>
                        <a:cs typeface="Roboto"/>
                        <a:sym typeface="Roboto"/>
                      </a:endParaRPr>
                    </a:p>
                  </a:txBody>
                  <a:tcPr marL="91450" marR="91450" marT="34300" marB="34300" anchor="ctr"/>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solidFill>
                            <a:srgbClr val="000000"/>
                          </a:solidFill>
                          <a:latin typeface="Roboto"/>
                          <a:ea typeface="Roboto"/>
                          <a:cs typeface="Roboto"/>
                          <a:sym typeface="Roboto"/>
                        </a:rPr>
                        <a:t>134</a:t>
                      </a:r>
                      <a:endParaRPr sz="1800" u="none" strike="noStrike" cap="none">
                        <a:solidFill>
                          <a:srgbClr val="000000"/>
                        </a:solidFill>
                        <a:latin typeface="Roboto"/>
                        <a:ea typeface="Roboto"/>
                        <a:cs typeface="Roboto"/>
                        <a:sym typeface="Roboto"/>
                      </a:endParaRPr>
                    </a:p>
                  </a:txBody>
                  <a:tcPr marL="91450" marR="91450" marT="34300" marB="34300" anchor="ctr"/>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solidFill>
                            <a:srgbClr val="000000"/>
                          </a:solidFill>
                          <a:latin typeface="Roboto"/>
                          <a:ea typeface="Roboto"/>
                          <a:cs typeface="Roboto"/>
                          <a:sym typeface="Roboto"/>
                        </a:rPr>
                        <a:t>144</a:t>
                      </a:r>
                      <a:endParaRPr sz="1800" u="none" strike="noStrike" cap="none">
                        <a:solidFill>
                          <a:srgbClr val="000000"/>
                        </a:solidFill>
                        <a:latin typeface="Roboto"/>
                        <a:ea typeface="Roboto"/>
                        <a:cs typeface="Roboto"/>
                        <a:sym typeface="Roboto"/>
                      </a:endParaRPr>
                    </a:p>
                  </a:txBody>
                  <a:tcPr marL="91450" marR="91450" marT="34300" marB="34300" anchor="ctr"/>
                </a:tc>
                <a:tc>
                  <a:txBody>
                    <a:bodyPr/>
                    <a:lstStyle/>
                    <a:p>
                      <a:pPr marL="0" marR="0" lvl="0" indent="0" algn="ctr" rtl="0">
                        <a:lnSpc>
                          <a:spcPct val="100000"/>
                        </a:lnSpc>
                        <a:spcBef>
                          <a:spcPts val="0"/>
                        </a:spcBef>
                        <a:spcAft>
                          <a:spcPts val="0"/>
                        </a:spcAft>
                        <a:buClr>
                          <a:schemeClr val="dk1"/>
                        </a:buClr>
                        <a:buSzPts val="1200"/>
                        <a:buFont typeface="Calibri"/>
                        <a:buNone/>
                      </a:pPr>
                      <a:r>
                        <a:rPr lang="en-US" sz="1800" u="none" strike="noStrike" cap="none">
                          <a:solidFill>
                            <a:srgbClr val="000000"/>
                          </a:solidFill>
                          <a:latin typeface="Roboto"/>
                          <a:ea typeface="Roboto"/>
                          <a:cs typeface="Roboto"/>
                          <a:sym typeface="Roboto"/>
                        </a:rPr>
                        <a:t>164</a:t>
                      </a:r>
                      <a:endParaRPr sz="1800" u="none" strike="noStrike" cap="none">
                        <a:solidFill>
                          <a:srgbClr val="000000"/>
                        </a:solidFill>
                        <a:latin typeface="Roboto"/>
                        <a:ea typeface="Roboto"/>
                        <a:cs typeface="Roboto"/>
                        <a:sym typeface="Roboto"/>
                      </a:endParaRPr>
                    </a:p>
                  </a:txBody>
                  <a:tcPr marL="91450" marR="91450" marT="34300" marB="34300" anchor="ctr"/>
                </a:tc>
                <a:tc>
                  <a:txBody>
                    <a:bodyPr/>
                    <a:lstStyle/>
                    <a:p>
                      <a:pPr marL="0" marR="0" lvl="0" indent="0" algn="ctr" rtl="0">
                        <a:lnSpc>
                          <a:spcPct val="100000"/>
                        </a:lnSpc>
                        <a:spcBef>
                          <a:spcPts val="0"/>
                        </a:spcBef>
                        <a:spcAft>
                          <a:spcPts val="0"/>
                        </a:spcAft>
                        <a:buClr>
                          <a:schemeClr val="dk1"/>
                        </a:buClr>
                        <a:buSzPts val="1200"/>
                        <a:buFont typeface="Calibri"/>
                        <a:buNone/>
                      </a:pPr>
                      <a:r>
                        <a:rPr lang="en-US" sz="1800" u="none" strike="noStrike" cap="none">
                          <a:solidFill>
                            <a:srgbClr val="000000"/>
                          </a:solidFill>
                          <a:latin typeface="Roboto"/>
                          <a:ea typeface="Roboto"/>
                          <a:cs typeface="Roboto"/>
                          <a:sym typeface="Roboto"/>
                        </a:rPr>
                        <a:t>174</a:t>
                      </a:r>
                      <a:endParaRPr sz="1800" u="none" strike="noStrike" cap="none">
                        <a:solidFill>
                          <a:srgbClr val="000000"/>
                        </a:solidFill>
                        <a:latin typeface="Roboto"/>
                        <a:ea typeface="Roboto"/>
                        <a:cs typeface="Roboto"/>
                        <a:sym typeface="Roboto"/>
                      </a:endParaRPr>
                    </a:p>
                  </a:txBody>
                  <a:tcPr marL="91450" marR="91450" marT="34300" marB="34300" anchor="ctr"/>
                </a:tc>
                <a:extLst>
                  <a:ext uri="{0D108BD9-81ED-4DB2-BD59-A6C34878D82A}">
                    <a16:rowId xmlns:a16="http://schemas.microsoft.com/office/drawing/2014/main" val="10002"/>
                  </a:ext>
                </a:extLst>
              </a:tr>
              <a:tr h="617250">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solidFill>
                            <a:srgbClr val="000000"/>
                          </a:solidFill>
                          <a:latin typeface="Roboto"/>
                          <a:ea typeface="Roboto"/>
                          <a:cs typeface="Roboto"/>
                          <a:sym typeface="Roboto"/>
                        </a:rPr>
                        <a:t>SAT</a:t>
                      </a:r>
                      <a:endParaRPr sz="1800" u="none" strike="noStrike" cap="none">
                        <a:solidFill>
                          <a:srgbClr val="000000"/>
                        </a:solidFill>
                        <a:latin typeface="Roboto"/>
                        <a:ea typeface="Roboto"/>
                        <a:cs typeface="Roboto"/>
                        <a:sym typeface="Roboto"/>
                      </a:endParaRPr>
                    </a:p>
                  </a:txBody>
                  <a:tcPr marL="91450" marR="91450" marT="34300" marB="34300" anchor="ctr"/>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solidFill>
                            <a:srgbClr val="000000"/>
                          </a:solidFill>
                          <a:latin typeface="Roboto"/>
                          <a:ea typeface="Roboto"/>
                          <a:cs typeface="Roboto"/>
                          <a:sym typeface="Roboto"/>
                        </a:rPr>
                        <a:t>134</a:t>
                      </a:r>
                      <a:endParaRPr sz="1800" u="none" strike="noStrike" cap="none">
                        <a:solidFill>
                          <a:srgbClr val="000000"/>
                        </a:solidFill>
                        <a:latin typeface="Roboto"/>
                        <a:ea typeface="Roboto"/>
                        <a:cs typeface="Roboto"/>
                        <a:sym typeface="Roboto"/>
                      </a:endParaRPr>
                    </a:p>
                  </a:txBody>
                  <a:tcPr marL="91450" marR="91450" marT="34300" marB="34300" anchor="ctr"/>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solidFill>
                            <a:srgbClr val="000000"/>
                          </a:solidFill>
                          <a:latin typeface="Roboto"/>
                          <a:ea typeface="Roboto"/>
                          <a:cs typeface="Roboto"/>
                          <a:sym typeface="Roboto"/>
                        </a:rPr>
                        <a:t>144</a:t>
                      </a:r>
                      <a:endParaRPr sz="1800" u="none" strike="noStrike" cap="none">
                        <a:solidFill>
                          <a:srgbClr val="000000"/>
                        </a:solidFill>
                        <a:latin typeface="Roboto"/>
                        <a:ea typeface="Roboto"/>
                        <a:cs typeface="Roboto"/>
                        <a:sym typeface="Roboto"/>
                      </a:endParaRPr>
                    </a:p>
                  </a:txBody>
                  <a:tcPr marL="91450" marR="91450" marT="34300" marB="34300" anchor="ctr"/>
                </a:tc>
                <a:tc>
                  <a:txBody>
                    <a:bodyPr/>
                    <a:lstStyle/>
                    <a:p>
                      <a:pPr marL="0" marR="0" lvl="0" indent="0" algn="ctr" rtl="0">
                        <a:lnSpc>
                          <a:spcPct val="100000"/>
                        </a:lnSpc>
                        <a:spcBef>
                          <a:spcPts val="0"/>
                        </a:spcBef>
                        <a:spcAft>
                          <a:spcPts val="0"/>
                        </a:spcAft>
                        <a:buClr>
                          <a:schemeClr val="dk1"/>
                        </a:buClr>
                        <a:buSzPts val="1200"/>
                        <a:buFont typeface="Calibri"/>
                        <a:buNone/>
                      </a:pPr>
                      <a:r>
                        <a:rPr lang="en-US" sz="1800" u="none" strike="noStrike" cap="none">
                          <a:solidFill>
                            <a:srgbClr val="000000"/>
                          </a:solidFill>
                          <a:latin typeface="Roboto"/>
                          <a:ea typeface="Roboto"/>
                          <a:cs typeface="Roboto"/>
                          <a:sym typeface="Roboto"/>
                        </a:rPr>
                        <a:t>164 </a:t>
                      </a:r>
                      <a:endParaRPr sz="1800" u="none" strike="noStrike" cap="none">
                        <a:solidFill>
                          <a:srgbClr val="000000"/>
                        </a:solidFill>
                        <a:latin typeface="Roboto"/>
                        <a:ea typeface="Roboto"/>
                        <a:cs typeface="Roboto"/>
                        <a:sym typeface="Roboto"/>
                      </a:endParaRPr>
                    </a:p>
                  </a:txBody>
                  <a:tcPr marL="91450" marR="91450" marT="34300" marB="34300" anchor="ctr"/>
                </a:tc>
                <a:tc>
                  <a:txBody>
                    <a:bodyPr/>
                    <a:lstStyle/>
                    <a:p>
                      <a:pPr marL="0" marR="0" lvl="0" indent="0" algn="ctr" rtl="0">
                        <a:lnSpc>
                          <a:spcPct val="100000"/>
                        </a:lnSpc>
                        <a:spcBef>
                          <a:spcPts val="0"/>
                        </a:spcBef>
                        <a:spcAft>
                          <a:spcPts val="0"/>
                        </a:spcAft>
                        <a:buClr>
                          <a:schemeClr val="dk1"/>
                        </a:buClr>
                        <a:buSzPts val="1200"/>
                        <a:buFont typeface="Calibri"/>
                        <a:buNone/>
                      </a:pPr>
                      <a:r>
                        <a:rPr lang="en-US" sz="1800" u="none" strike="noStrike" cap="none">
                          <a:solidFill>
                            <a:srgbClr val="000000"/>
                          </a:solidFill>
                          <a:latin typeface="Roboto"/>
                          <a:ea typeface="Roboto"/>
                          <a:cs typeface="Roboto"/>
                          <a:sym typeface="Roboto"/>
                        </a:rPr>
                        <a:t>174</a:t>
                      </a:r>
                      <a:endParaRPr sz="1800" u="none" strike="noStrike" cap="none">
                        <a:solidFill>
                          <a:srgbClr val="000000"/>
                        </a:solidFill>
                        <a:latin typeface="Roboto"/>
                        <a:ea typeface="Roboto"/>
                        <a:cs typeface="Roboto"/>
                        <a:sym typeface="Roboto"/>
                      </a:endParaRPr>
                    </a:p>
                  </a:txBody>
                  <a:tcPr marL="91450" marR="91450" marT="34300" marB="34300" anchor="ctr"/>
                </a:tc>
                <a:extLst>
                  <a:ext uri="{0D108BD9-81ED-4DB2-BD59-A6C34878D82A}">
                    <a16:rowId xmlns:a16="http://schemas.microsoft.com/office/drawing/2014/main" val="10003"/>
                  </a:ext>
                </a:extLst>
              </a:tr>
            </a:tbl>
          </a:graphicData>
        </a:graphic>
      </p:graphicFrame>
      <p:sp>
        <p:nvSpPr>
          <p:cNvPr id="675" name="Google Shape;675;p54"/>
          <p:cNvSpPr txBox="1"/>
          <p:nvPr/>
        </p:nvSpPr>
        <p:spPr>
          <a:xfrm>
            <a:off x="557550" y="4238975"/>
            <a:ext cx="7412850" cy="754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500" b="0" i="0" u="none" strike="noStrike" cap="none" dirty="0">
                <a:solidFill>
                  <a:srgbClr val="000000"/>
                </a:solidFill>
                <a:latin typeface="Roboto"/>
                <a:ea typeface="Roboto"/>
                <a:cs typeface="Roboto"/>
                <a:sym typeface="Roboto"/>
              </a:rPr>
              <a:t>*Accommodation only</a:t>
            </a:r>
            <a:endParaRPr sz="1500" b="0" i="0" u="none" strike="noStrike" cap="none" dirty="0">
              <a:solidFill>
                <a:srgbClr val="000000"/>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600"/>
              <a:buFont typeface="Arial"/>
              <a:buNone/>
            </a:pPr>
            <a:r>
              <a:rPr lang="en-US" b="1" i="0" u="none" strike="noStrike" cap="none" dirty="0">
                <a:solidFill>
                  <a:srgbClr val="000000"/>
                </a:solidFill>
                <a:latin typeface="Roboto"/>
                <a:ea typeface="Roboto"/>
                <a:cs typeface="Roboto"/>
                <a:sym typeface="Roboto"/>
              </a:rPr>
              <a:t>Recommendation</a:t>
            </a:r>
            <a:r>
              <a:rPr lang="en-US" b="0" i="0" u="none" strike="noStrike" cap="none" dirty="0">
                <a:solidFill>
                  <a:srgbClr val="000000"/>
                </a:solidFill>
                <a:latin typeface="Roboto"/>
                <a:ea typeface="Roboto"/>
                <a:cs typeface="Roboto"/>
                <a:sym typeface="Roboto"/>
              </a:rPr>
              <a:t>: To reduce the risk of misadministration, choose a specific day to assess paper-based students</a:t>
            </a:r>
            <a:endParaRPr b="0" i="0" u="none" strike="noStrike" cap="none" dirty="0">
              <a:solidFill>
                <a:srgbClr val="000000"/>
              </a:solidFill>
              <a:latin typeface="Roboto"/>
              <a:ea typeface="Roboto"/>
              <a:cs typeface="Roboto"/>
              <a:sym typeface="Roboto"/>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679"/>
        <p:cNvGrpSpPr/>
        <p:nvPr/>
      </p:nvGrpSpPr>
      <p:grpSpPr>
        <a:xfrm>
          <a:off x="0" y="0"/>
          <a:ext cx="0" cy="0"/>
          <a:chOff x="0" y="0"/>
          <a:chExt cx="0" cy="0"/>
        </a:xfrm>
      </p:grpSpPr>
      <p:sp>
        <p:nvSpPr>
          <p:cNvPr id="680" name="Google Shape;680;p56"/>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Colorado PSAT and SAT Accommodations</a:t>
            </a:r>
            <a:endParaRPr/>
          </a:p>
        </p:txBody>
      </p:sp>
      <p:sp>
        <p:nvSpPr>
          <p:cNvPr id="681" name="Google Shape;681;p56"/>
          <p:cNvSpPr txBox="1">
            <a:spLocks noGrp="1"/>
          </p:cNvSpPr>
          <p:nvPr>
            <p:ph type="body" idx="1"/>
          </p:nvPr>
        </p:nvSpPr>
        <p:spPr>
          <a:xfrm>
            <a:off x="311700" y="1152475"/>
            <a:ext cx="8135100" cy="3191400"/>
          </a:xfrm>
          <a:prstGeom prst="rect">
            <a:avLst/>
          </a:prstGeom>
          <a:noFill/>
          <a:ln>
            <a:noFill/>
          </a:ln>
        </p:spPr>
        <p:txBody>
          <a:bodyPr spcFirstLastPara="1" wrap="square" lIns="0" tIns="0" rIns="0" bIns="45700" anchor="t" anchorCtr="0">
            <a:noAutofit/>
          </a:bodyPr>
          <a:lstStyle/>
          <a:p>
            <a:pPr marL="457200" lvl="0" indent="-330200" algn="l" rtl="0">
              <a:lnSpc>
                <a:spcPct val="90000"/>
              </a:lnSpc>
              <a:spcBef>
                <a:spcPts val="0"/>
              </a:spcBef>
              <a:spcAft>
                <a:spcPts val="0"/>
              </a:spcAft>
              <a:buClr>
                <a:srgbClr val="000000"/>
              </a:buClr>
              <a:buSzPts val="1600"/>
              <a:buChar char="●"/>
            </a:pPr>
            <a:r>
              <a:rPr lang="en-US" dirty="0">
                <a:solidFill>
                  <a:srgbClr val="000000"/>
                </a:solidFill>
              </a:rPr>
              <a:t>Students who tested using College Board-approved accommodations for the PSAT or AP exams last year continue to be approved for 2027*</a:t>
            </a:r>
            <a:endParaRPr sz="1200" dirty="0">
              <a:solidFill>
                <a:srgbClr val="000000"/>
              </a:solidFill>
            </a:endParaRPr>
          </a:p>
          <a:p>
            <a:pPr marL="457200" lvl="0" indent="0" algn="l" rtl="0">
              <a:lnSpc>
                <a:spcPct val="90000"/>
              </a:lnSpc>
              <a:spcBef>
                <a:spcPts val="0"/>
              </a:spcBef>
              <a:spcAft>
                <a:spcPts val="0"/>
              </a:spcAft>
              <a:buSzPts val="1600"/>
              <a:buNone/>
            </a:pPr>
            <a:endParaRPr dirty="0">
              <a:solidFill>
                <a:srgbClr val="000000"/>
              </a:solidFill>
            </a:endParaRPr>
          </a:p>
          <a:p>
            <a:pPr marL="457200" lvl="0" indent="-330200" algn="l" rtl="0">
              <a:lnSpc>
                <a:spcPct val="90000"/>
              </a:lnSpc>
              <a:spcBef>
                <a:spcPts val="0"/>
              </a:spcBef>
              <a:spcAft>
                <a:spcPts val="0"/>
              </a:spcAft>
              <a:buClr>
                <a:srgbClr val="000000"/>
              </a:buClr>
              <a:buSzPts val="1600"/>
              <a:buChar char="●"/>
            </a:pPr>
            <a:r>
              <a:rPr lang="en-US" dirty="0">
                <a:solidFill>
                  <a:srgbClr val="000000"/>
                </a:solidFill>
              </a:rPr>
              <a:t>Accommodations requests must be submitted for: </a:t>
            </a:r>
            <a:endParaRPr sz="1200" dirty="0">
              <a:solidFill>
                <a:srgbClr val="000000"/>
              </a:solidFill>
            </a:endParaRPr>
          </a:p>
          <a:p>
            <a:pPr marL="914400" lvl="1" indent="-311150" algn="l" rtl="0">
              <a:lnSpc>
                <a:spcPct val="90000"/>
              </a:lnSpc>
              <a:spcBef>
                <a:spcPts val="0"/>
              </a:spcBef>
              <a:spcAft>
                <a:spcPts val="0"/>
              </a:spcAft>
              <a:buClr>
                <a:srgbClr val="000000"/>
              </a:buClr>
              <a:buSzPts val="1300"/>
              <a:buChar char="○"/>
            </a:pPr>
            <a:r>
              <a:rPr lang="en-US" sz="1300" dirty="0">
                <a:solidFill>
                  <a:srgbClr val="000000"/>
                </a:solidFill>
              </a:rPr>
              <a:t>9th grade students and students who are new to Colorado</a:t>
            </a:r>
            <a:endParaRPr sz="1300" dirty="0">
              <a:solidFill>
                <a:srgbClr val="000000"/>
              </a:solidFill>
            </a:endParaRPr>
          </a:p>
          <a:p>
            <a:pPr marL="914400" lvl="1" indent="-311150" algn="l" rtl="0">
              <a:lnSpc>
                <a:spcPct val="90000"/>
              </a:lnSpc>
              <a:spcBef>
                <a:spcPts val="0"/>
              </a:spcBef>
              <a:spcAft>
                <a:spcPts val="0"/>
              </a:spcAft>
              <a:buClr>
                <a:srgbClr val="000000"/>
              </a:buClr>
              <a:buSzPts val="1300"/>
              <a:buChar char="○"/>
            </a:pPr>
            <a:r>
              <a:rPr lang="en-US" sz="1300" dirty="0">
                <a:solidFill>
                  <a:srgbClr val="000000"/>
                </a:solidFill>
              </a:rPr>
              <a:t>Students whose accommodation needs have changed</a:t>
            </a:r>
            <a:endParaRPr sz="1300" dirty="0">
              <a:solidFill>
                <a:srgbClr val="000000"/>
              </a:solidFill>
            </a:endParaRPr>
          </a:p>
          <a:p>
            <a:pPr marL="914400" lvl="1" indent="-311150" algn="l" rtl="0">
              <a:lnSpc>
                <a:spcPct val="90000"/>
              </a:lnSpc>
              <a:spcBef>
                <a:spcPts val="0"/>
              </a:spcBef>
              <a:spcAft>
                <a:spcPts val="0"/>
              </a:spcAft>
              <a:buClr>
                <a:srgbClr val="000000"/>
              </a:buClr>
              <a:buSzPts val="1300"/>
              <a:buChar char="○"/>
            </a:pPr>
            <a:r>
              <a:rPr lang="en-US" sz="1300" dirty="0">
                <a:solidFill>
                  <a:srgbClr val="000000"/>
                </a:solidFill>
              </a:rPr>
              <a:t>Students who have </a:t>
            </a:r>
            <a:r>
              <a:rPr lang="en-US" sz="1300" u="sng" dirty="0">
                <a:solidFill>
                  <a:srgbClr val="000000"/>
                </a:solidFill>
              </a:rPr>
              <a:t>not</a:t>
            </a:r>
            <a:r>
              <a:rPr lang="en-US" sz="1300" dirty="0">
                <a:solidFill>
                  <a:srgbClr val="000000"/>
                </a:solidFill>
              </a:rPr>
              <a:t> been previously approved by the College Board for testing accommodations</a:t>
            </a:r>
            <a:endParaRPr sz="1300" dirty="0">
              <a:solidFill>
                <a:srgbClr val="000000"/>
              </a:solidFill>
            </a:endParaRPr>
          </a:p>
          <a:p>
            <a:pPr marL="457200" lvl="0" indent="0" algn="l" rtl="0">
              <a:lnSpc>
                <a:spcPct val="90000"/>
              </a:lnSpc>
              <a:spcBef>
                <a:spcPts val="0"/>
              </a:spcBef>
              <a:spcAft>
                <a:spcPts val="0"/>
              </a:spcAft>
              <a:buSzPts val="1600"/>
              <a:buNone/>
            </a:pPr>
            <a:endParaRPr dirty="0">
              <a:solidFill>
                <a:srgbClr val="000000"/>
              </a:solidFill>
            </a:endParaRPr>
          </a:p>
          <a:p>
            <a:pPr marL="457200" lvl="0" indent="-330200" algn="l" rtl="0">
              <a:lnSpc>
                <a:spcPct val="90000"/>
              </a:lnSpc>
              <a:spcBef>
                <a:spcPts val="0"/>
              </a:spcBef>
              <a:spcAft>
                <a:spcPts val="0"/>
              </a:spcAft>
              <a:buClr>
                <a:srgbClr val="000000"/>
              </a:buClr>
              <a:buSzPts val="1600"/>
              <a:buChar char="●"/>
            </a:pPr>
            <a:r>
              <a:rPr lang="en-US" dirty="0">
                <a:solidFill>
                  <a:srgbClr val="000000"/>
                </a:solidFill>
              </a:rPr>
              <a:t>ML Supports and State-allowed accommodations must be requested and approved each year</a:t>
            </a:r>
            <a:endParaRPr sz="1200" dirty="0">
              <a:solidFill>
                <a:srgbClr val="000000"/>
              </a:solidFill>
            </a:endParaRPr>
          </a:p>
          <a:p>
            <a:pPr marL="914400" lvl="1" indent="-311150" algn="l" rtl="0">
              <a:lnSpc>
                <a:spcPct val="90000"/>
              </a:lnSpc>
              <a:spcBef>
                <a:spcPts val="0"/>
              </a:spcBef>
              <a:spcAft>
                <a:spcPts val="0"/>
              </a:spcAft>
              <a:buClr>
                <a:srgbClr val="000000"/>
              </a:buClr>
              <a:buSzPts val="1300"/>
              <a:buChar char="○"/>
            </a:pPr>
            <a:r>
              <a:rPr lang="en-US" sz="1300" dirty="0">
                <a:solidFill>
                  <a:srgbClr val="000000"/>
                </a:solidFill>
              </a:rPr>
              <a:t>State-allowed accommodations are </a:t>
            </a:r>
            <a:r>
              <a:rPr lang="en-US" sz="1300" u="sng" dirty="0">
                <a:solidFill>
                  <a:srgbClr val="000000"/>
                </a:solidFill>
              </a:rPr>
              <a:t>not</a:t>
            </a:r>
            <a:r>
              <a:rPr lang="en-US" sz="1300" dirty="0">
                <a:solidFill>
                  <a:srgbClr val="000000"/>
                </a:solidFill>
              </a:rPr>
              <a:t> college-reportable</a:t>
            </a:r>
            <a:endParaRPr sz="1300" dirty="0">
              <a:solidFill>
                <a:srgbClr val="000000"/>
              </a:solidFill>
            </a:endParaRPr>
          </a:p>
          <a:p>
            <a:pPr marL="914400" lvl="0" indent="0" algn="l" rtl="0">
              <a:lnSpc>
                <a:spcPct val="90000"/>
              </a:lnSpc>
              <a:spcBef>
                <a:spcPts val="0"/>
              </a:spcBef>
              <a:spcAft>
                <a:spcPts val="0"/>
              </a:spcAft>
              <a:buSzPts val="1600"/>
              <a:buNone/>
            </a:pPr>
            <a:endParaRPr sz="1300" dirty="0">
              <a:solidFill>
                <a:srgbClr val="000000"/>
              </a:solidFill>
            </a:endParaRPr>
          </a:p>
          <a:p>
            <a:pPr marL="457200" lvl="0" indent="-330200" algn="l" rtl="0">
              <a:lnSpc>
                <a:spcPct val="90000"/>
              </a:lnSpc>
              <a:spcBef>
                <a:spcPts val="0"/>
              </a:spcBef>
              <a:spcAft>
                <a:spcPts val="0"/>
              </a:spcAft>
              <a:buClr>
                <a:srgbClr val="000000"/>
              </a:buClr>
              <a:buSzPts val="1600"/>
              <a:buChar char="●"/>
            </a:pPr>
            <a:r>
              <a:rPr lang="en-US" dirty="0">
                <a:solidFill>
                  <a:srgbClr val="000000"/>
                </a:solidFill>
              </a:rPr>
              <a:t>The default braille code for College Board assessments is UEB and UEB with Nemeth for math</a:t>
            </a:r>
            <a:endParaRPr dirty="0">
              <a:solidFill>
                <a:srgbClr val="000000"/>
              </a:solidFill>
            </a:endParaRPr>
          </a:p>
          <a:p>
            <a:pPr marL="914400" lvl="1" indent="-311150" algn="l" rtl="0">
              <a:lnSpc>
                <a:spcPct val="90000"/>
              </a:lnSpc>
              <a:spcBef>
                <a:spcPts val="0"/>
              </a:spcBef>
              <a:spcAft>
                <a:spcPts val="0"/>
              </a:spcAft>
              <a:buClr>
                <a:srgbClr val="000000"/>
              </a:buClr>
              <a:buSzPts val="1300"/>
              <a:buChar char="○"/>
            </a:pPr>
            <a:r>
              <a:rPr lang="en-US" sz="1300" dirty="0">
                <a:solidFill>
                  <a:srgbClr val="000000"/>
                </a:solidFill>
              </a:rPr>
              <a:t>UEB Technical math code is available on request by contacting the College Board SSD office</a:t>
            </a:r>
            <a:endParaRPr sz="1300" dirty="0">
              <a:solidFill>
                <a:srgbClr val="000000"/>
              </a:solidFill>
            </a:endParaRPr>
          </a:p>
        </p:txBody>
      </p:sp>
      <p:sp>
        <p:nvSpPr>
          <p:cNvPr id="3" name="Google Shape;585;g3fb01357e66_0_334">
            <a:extLst>
              <a:ext uri="{FF2B5EF4-FFF2-40B4-BE49-F238E27FC236}">
                <a16:creationId xmlns:a16="http://schemas.microsoft.com/office/drawing/2014/main" id="{6050C041-C316-41CA-2CB1-43CE5C7F55DB}"/>
              </a:ext>
            </a:extLst>
          </p:cNvPr>
          <p:cNvSpPr txBox="1"/>
          <p:nvPr/>
        </p:nvSpPr>
        <p:spPr>
          <a:xfrm>
            <a:off x="5974808" y="1555579"/>
            <a:ext cx="2665192" cy="577041"/>
          </a:xfrm>
          <a:prstGeom prst="rect">
            <a:avLst/>
          </a:prstGeom>
          <a:solidFill>
            <a:schemeClr val="accent5">
              <a:lumMod val="75000"/>
            </a:schemeClr>
          </a:solidFill>
          <a:ln>
            <a:noFill/>
          </a:ln>
          <a:effectLst>
            <a:outerShdw blurRad="50800" dist="38100" dir="2700000" algn="tl" rotWithShape="0">
              <a:srgbClr val="000000">
                <a:alpha val="40000"/>
              </a:srgbClr>
            </a:outerShdw>
          </a:effectLst>
        </p:spPr>
        <p:txBody>
          <a:bodyPr spcFirstLastPara="1" wrap="square" lIns="91425" tIns="45700" rIns="91425" bIns="45700" anchor="t" anchorCtr="0">
            <a:spAutoFit/>
          </a:bodyPr>
          <a:lstStyle/>
          <a:p>
            <a:pPr lvl="0" algn="ctr">
              <a:buSzPts val="2100"/>
            </a:pPr>
            <a:r>
              <a:rPr lang="en-US" sz="1050" b="1" dirty="0">
                <a:solidFill>
                  <a:schemeClr val="bg1"/>
                </a:solidFill>
                <a:latin typeface="Calibri" panose="020F0502020204030204" pitchFamily="34" charset="0"/>
                <a:ea typeface="Calibri" panose="020F0502020204030204" pitchFamily="34" charset="0"/>
                <a:cs typeface="Calibri" panose="020F0502020204030204" pitchFamily="34" charset="0"/>
              </a:rPr>
              <a:t> *As long as there are no changes to student’s primary disability or accommodations listed in the student’s IEP</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686"/>
        <p:cNvGrpSpPr/>
        <p:nvPr/>
      </p:nvGrpSpPr>
      <p:grpSpPr>
        <a:xfrm>
          <a:off x="0" y="0"/>
          <a:ext cx="0" cy="0"/>
          <a:chOff x="0" y="0"/>
          <a:chExt cx="0" cy="0"/>
        </a:xfrm>
      </p:grpSpPr>
      <p:sp>
        <p:nvSpPr>
          <p:cNvPr id="687" name="Google Shape;687;g37345e59772_2_77"/>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Colorado PSAT and SAT Online School Options</a:t>
            </a:r>
            <a:endParaRPr/>
          </a:p>
        </p:txBody>
      </p:sp>
      <p:sp>
        <p:nvSpPr>
          <p:cNvPr id="688" name="Google Shape;688;g37345e59772_2_77"/>
          <p:cNvSpPr txBox="1">
            <a:spLocks noGrp="1"/>
          </p:cNvSpPr>
          <p:nvPr>
            <p:ph type="body" idx="1"/>
          </p:nvPr>
        </p:nvSpPr>
        <p:spPr>
          <a:xfrm>
            <a:off x="86450" y="748800"/>
            <a:ext cx="8976000" cy="3615100"/>
          </a:xfrm>
          <a:prstGeom prst="rect">
            <a:avLst/>
          </a:prstGeom>
          <a:noFill/>
          <a:ln>
            <a:noFill/>
          </a:ln>
        </p:spPr>
        <p:txBody>
          <a:bodyPr spcFirstLastPara="1" wrap="square" lIns="91425" tIns="91425" rIns="91425" bIns="91425" anchor="t" anchorCtr="0">
            <a:noAutofit/>
          </a:bodyPr>
          <a:lstStyle/>
          <a:p>
            <a:pPr marL="342900" lvl="0" indent="-314325" algn="l" rtl="0">
              <a:lnSpc>
                <a:spcPct val="115000"/>
              </a:lnSpc>
              <a:spcBef>
                <a:spcPts val="1000"/>
              </a:spcBef>
              <a:spcAft>
                <a:spcPts val="0"/>
              </a:spcAft>
              <a:buSzPts val="1800"/>
              <a:buChar char="●"/>
            </a:pPr>
            <a:r>
              <a:rPr lang="en-US" sz="1800" dirty="0"/>
              <a:t>Online schools for PSAT 9 and PSAT 10</a:t>
            </a:r>
            <a:endParaRPr sz="1800" dirty="0"/>
          </a:p>
          <a:p>
            <a:pPr marL="914400" lvl="1" indent="-333375" algn="l" rtl="0">
              <a:lnSpc>
                <a:spcPct val="115000"/>
              </a:lnSpc>
              <a:spcBef>
                <a:spcPts val="500"/>
              </a:spcBef>
              <a:spcAft>
                <a:spcPts val="0"/>
              </a:spcAft>
              <a:buSzPts val="1700"/>
              <a:buChar char="○"/>
            </a:pPr>
            <a:r>
              <a:rPr lang="en-US" sz="1700" b="1" dirty="0"/>
              <a:t>Must establish a testing location </a:t>
            </a:r>
            <a:r>
              <a:rPr lang="en-US" sz="1700" dirty="0"/>
              <a:t>for 9th and 10th grade students to test during the PSAT/SAT state testing window.</a:t>
            </a:r>
            <a:endParaRPr sz="1700" dirty="0"/>
          </a:p>
          <a:p>
            <a:pPr marL="342900" lvl="0" indent="-316230" algn="l" rtl="0">
              <a:lnSpc>
                <a:spcPct val="115000"/>
              </a:lnSpc>
              <a:spcBef>
                <a:spcPts val="1000"/>
              </a:spcBef>
              <a:spcAft>
                <a:spcPts val="0"/>
              </a:spcAft>
              <a:buSzPts val="1800"/>
              <a:buChar char="●"/>
            </a:pPr>
            <a:r>
              <a:rPr lang="en-US" sz="1800" dirty="0"/>
              <a:t>Online schools for SAT</a:t>
            </a:r>
            <a:endParaRPr sz="1800" dirty="0"/>
          </a:p>
          <a:p>
            <a:pPr marL="914400" lvl="1" indent="-333375" algn="l" rtl="0">
              <a:lnSpc>
                <a:spcPct val="115000"/>
              </a:lnSpc>
              <a:spcBef>
                <a:spcPts val="500"/>
              </a:spcBef>
              <a:spcAft>
                <a:spcPts val="0"/>
              </a:spcAft>
              <a:buSzPts val="1700"/>
              <a:buChar char="○"/>
            </a:pPr>
            <a:r>
              <a:rPr lang="en-US" sz="1700" b="1" dirty="0"/>
              <a:t>Option 1</a:t>
            </a:r>
            <a:r>
              <a:rPr lang="en-US" sz="1700" dirty="0"/>
              <a:t>: May establish a testing location for 11th grade students to test during the PSAT/SAT state testing window </a:t>
            </a:r>
            <a:endParaRPr sz="1700" dirty="0"/>
          </a:p>
          <a:p>
            <a:pPr marL="914400" lvl="1" indent="-333375" algn="l" rtl="0">
              <a:lnSpc>
                <a:spcPct val="115000"/>
              </a:lnSpc>
              <a:spcBef>
                <a:spcPts val="500"/>
              </a:spcBef>
              <a:spcAft>
                <a:spcPts val="0"/>
              </a:spcAft>
              <a:buSzPts val="1700"/>
              <a:buChar char="○"/>
            </a:pPr>
            <a:r>
              <a:rPr lang="en-US" sz="1700" b="1" dirty="0"/>
              <a:t>Option 2</a:t>
            </a:r>
            <a:r>
              <a:rPr lang="en-US" sz="1700" dirty="0"/>
              <a:t>: 11th grade students may test at a Colorado-sponsored SAT testing site for the SAT School Day Saturday test date: </a:t>
            </a:r>
            <a:r>
              <a:rPr lang="en-US" sz="1700" b="1" dirty="0">
                <a:solidFill>
                  <a:srgbClr val="EF7521"/>
                </a:solidFill>
              </a:rPr>
              <a:t>March 6.</a:t>
            </a:r>
            <a:r>
              <a:rPr lang="en-US" sz="1700" dirty="0"/>
              <a:t> Online Schools must still establish a testing center location for the make-up date session within the PSAT/SAT state testing window for students who don’t attend and complete a test on March 6.</a:t>
            </a:r>
            <a:endParaRPr sz="1700" dirty="0"/>
          </a:p>
          <a:p>
            <a:pPr marL="914400" lvl="0" indent="0" algn="l" rtl="0">
              <a:lnSpc>
                <a:spcPct val="115000"/>
              </a:lnSpc>
              <a:spcBef>
                <a:spcPts val="500"/>
              </a:spcBef>
              <a:spcAft>
                <a:spcPts val="0"/>
              </a:spcAft>
              <a:buNone/>
            </a:pPr>
            <a:endParaRPr sz="1700" b="1" dirty="0">
              <a:solidFill>
                <a:srgbClr val="EF7521"/>
              </a:solidFill>
            </a:endParaRPr>
          </a:p>
          <a:p>
            <a:pPr marL="0" lvl="0" indent="0" algn="ctr" rtl="0">
              <a:lnSpc>
                <a:spcPct val="115000"/>
              </a:lnSpc>
              <a:spcBef>
                <a:spcPts val="500"/>
              </a:spcBef>
              <a:spcAft>
                <a:spcPts val="0"/>
              </a:spcAft>
              <a:buNone/>
            </a:pPr>
            <a:r>
              <a:rPr lang="en-US" dirty="0"/>
              <a:t> </a:t>
            </a:r>
            <a:endParaRPr sz="18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692"/>
        <p:cNvGrpSpPr/>
        <p:nvPr/>
      </p:nvGrpSpPr>
      <p:grpSpPr>
        <a:xfrm>
          <a:off x="0" y="0"/>
          <a:ext cx="0" cy="0"/>
          <a:chOff x="0" y="0"/>
          <a:chExt cx="0" cy="0"/>
        </a:xfrm>
      </p:grpSpPr>
      <p:sp>
        <p:nvSpPr>
          <p:cNvPr id="693" name="Google Shape;693;p57"/>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3200"/>
              <a:buFont typeface="Calibri"/>
              <a:buNone/>
            </a:pPr>
            <a:r>
              <a:rPr lang="en-US" sz="2800">
                <a:latin typeface="Calibri"/>
                <a:ea typeface="Calibri"/>
                <a:cs typeface="Calibri"/>
                <a:sym typeface="Calibri"/>
              </a:rPr>
              <a:t>Difference Between CMAS and PSAT </a:t>
            </a:r>
            <a:r>
              <a:rPr lang="en-US" sz="2800"/>
              <a:t>&amp; </a:t>
            </a:r>
            <a:r>
              <a:rPr lang="en-US" sz="2800">
                <a:latin typeface="Calibri"/>
                <a:ea typeface="Calibri"/>
                <a:cs typeface="Calibri"/>
                <a:sym typeface="Calibri"/>
              </a:rPr>
              <a:t>SAT </a:t>
            </a:r>
            <a:br>
              <a:rPr lang="en-US" sz="2800">
                <a:latin typeface="Calibri"/>
                <a:ea typeface="Calibri"/>
                <a:cs typeface="Calibri"/>
                <a:sym typeface="Calibri"/>
              </a:rPr>
            </a:br>
            <a:r>
              <a:rPr lang="en-US" sz="2800">
                <a:latin typeface="Calibri"/>
                <a:ea typeface="Calibri"/>
                <a:cs typeface="Calibri"/>
                <a:sym typeface="Calibri"/>
              </a:rPr>
              <a:t>Home-Schooled Students in Colorado</a:t>
            </a:r>
            <a:endParaRPr sz="2800"/>
          </a:p>
        </p:txBody>
      </p:sp>
      <p:sp>
        <p:nvSpPr>
          <p:cNvPr id="694" name="Google Shape;694;p57"/>
          <p:cNvSpPr txBox="1">
            <a:spLocks noGrp="1"/>
          </p:cNvSpPr>
          <p:nvPr>
            <p:ph type="body" idx="1"/>
          </p:nvPr>
        </p:nvSpPr>
        <p:spPr>
          <a:xfrm>
            <a:off x="311700" y="1152475"/>
            <a:ext cx="8135100" cy="3034800"/>
          </a:xfrm>
          <a:prstGeom prst="rect">
            <a:avLst/>
          </a:prstGeom>
          <a:noFill/>
          <a:ln>
            <a:noFill/>
          </a:ln>
        </p:spPr>
        <p:txBody>
          <a:bodyPr spcFirstLastPara="1" wrap="square" lIns="0" tIns="0" rIns="0" bIns="45700" anchor="t" anchorCtr="0">
            <a:noAutofit/>
          </a:bodyPr>
          <a:lstStyle/>
          <a:p>
            <a:pPr marL="457200" lvl="0" indent="-342900" algn="l" rtl="0">
              <a:lnSpc>
                <a:spcPct val="115000"/>
              </a:lnSpc>
              <a:spcBef>
                <a:spcPts val="500"/>
              </a:spcBef>
              <a:spcAft>
                <a:spcPts val="0"/>
              </a:spcAft>
              <a:buSzPts val="1800"/>
              <a:buChar char="●"/>
            </a:pPr>
            <a:r>
              <a:rPr lang="en-US" sz="1800">
                <a:solidFill>
                  <a:srgbClr val="000000"/>
                </a:solidFill>
              </a:rPr>
              <a:t>Full-time home-schooled students are permitted to take </a:t>
            </a:r>
            <a:r>
              <a:rPr lang="en-US" sz="1800" b="1">
                <a:solidFill>
                  <a:srgbClr val="00953A"/>
                </a:solidFill>
              </a:rPr>
              <a:t>CMAS</a:t>
            </a:r>
            <a:r>
              <a:rPr lang="en-US" sz="1800">
                <a:solidFill>
                  <a:schemeClr val="dk1"/>
                </a:solidFill>
              </a:rPr>
              <a:t> </a:t>
            </a:r>
            <a:r>
              <a:rPr lang="en-US" sz="1800">
                <a:solidFill>
                  <a:srgbClr val="000000"/>
                </a:solidFill>
              </a:rPr>
              <a:t>but are </a:t>
            </a:r>
            <a:r>
              <a:rPr lang="en-US" sz="1800" b="1">
                <a:solidFill>
                  <a:srgbClr val="000000"/>
                </a:solidFill>
              </a:rPr>
              <a:t>NOT</a:t>
            </a:r>
            <a:r>
              <a:rPr lang="en-US" sz="1800">
                <a:solidFill>
                  <a:srgbClr val="000000"/>
                </a:solidFill>
              </a:rPr>
              <a:t> permitted to take the </a:t>
            </a:r>
            <a:r>
              <a:rPr lang="en-US" sz="1800" b="1">
                <a:solidFill>
                  <a:srgbClr val="000000"/>
                </a:solidFill>
              </a:rPr>
              <a:t>state sponsored </a:t>
            </a:r>
            <a:r>
              <a:rPr lang="en-US" sz="1800" b="1">
                <a:solidFill>
                  <a:srgbClr val="FF0000"/>
                </a:solidFill>
              </a:rPr>
              <a:t>PSAT</a:t>
            </a:r>
            <a:r>
              <a:rPr lang="en-US" sz="1800">
                <a:solidFill>
                  <a:schemeClr val="dk1"/>
                </a:solidFill>
              </a:rPr>
              <a:t> or </a:t>
            </a:r>
            <a:r>
              <a:rPr lang="en-US" sz="1800" b="1">
                <a:solidFill>
                  <a:srgbClr val="FF0000"/>
                </a:solidFill>
              </a:rPr>
              <a:t>SAT</a:t>
            </a:r>
            <a:r>
              <a:rPr lang="en-US" sz="1800">
                <a:solidFill>
                  <a:schemeClr val="dk1"/>
                </a:solidFill>
              </a:rPr>
              <a:t> </a:t>
            </a:r>
            <a:r>
              <a:rPr lang="en-US" sz="1800">
                <a:solidFill>
                  <a:srgbClr val="000000"/>
                </a:solidFill>
              </a:rPr>
              <a:t>during the spring (see C.R.S. 22-7-1006.3(9)(b))  </a:t>
            </a:r>
            <a:endParaRPr sz="1800">
              <a:solidFill>
                <a:srgbClr val="000000"/>
              </a:solidFill>
            </a:endParaRPr>
          </a:p>
          <a:p>
            <a:pPr marL="457200" lvl="0" indent="-342900" algn="l" rtl="0">
              <a:lnSpc>
                <a:spcPct val="115000"/>
              </a:lnSpc>
              <a:spcBef>
                <a:spcPts val="1000"/>
              </a:spcBef>
              <a:spcAft>
                <a:spcPts val="0"/>
              </a:spcAft>
              <a:buClr>
                <a:srgbClr val="000000"/>
              </a:buClr>
              <a:buSzPts val="1800"/>
              <a:buChar char="●"/>
            </a:pPr>
            <a:r>
              <a:rPr lang="en-US" sz="1800">
                <a:solidFill>
                  <a:srgbClr val="000000"/>
                </a:solidFill>
              </a:rPr>
              <a:t>Full-time home-schooled students who contact the school or district should be directed to take the SAT on a national (Saturday) test date at their own expense</a:t>
            </a:r>
            <a:endParaRPr sz="1800">
              <a:solidFill>
                <a:srgbClr val="000000"/>
              </a:solidFill>
            </a:endParaRPr>
          </a:p>
          <a:p>
            <a:pPr marL="457200" lvl="0" indent="-342900" algn="l" rtl="0">
              <a:lnSpc>
                <a:spcPct val="115000"/>
              </a:lnSpc>
              <a:spcBef>
                <a:spcPts val="1000"/>
              </a:spcBef>
              <a:spcAft>
                <a:spcPts val="0"/>
              </a:spcAft>
              <a:buClr>
                <a:srgbClr val="000000"/>
              </a:buClr>
              <a:buSzPts val="1800"/>
              <a:buChar char="●"/>
            </a:pPr>
            <a:r>
              <a:rPr lang="en-US" sz="1800">
                <a:solidFill>
                  <a:srgbClr val="000000"/>
                </a:solidFill>
              </a:rPr>
              <a:t>Full-time home-schooled students may have the option to take the PSAT 9 or PSAT 10/NMSQT during the fall administration window at a district’s discretion</a:t>
            </a:r>
            <a:endParaRPr sz="1600">
              <a:solidFill>
                <a:srgbClr val="000000"/>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699"/>
        <p:cNvGrpSpPr/>
        <p:nvPr/>
      </p:nvGrpSpPr>
      <p:grpSpPr>
        <a:xfrm>
          <a:off x="0" y="0"/>
          <a:ext cx="0" cy="0"/>
          <a:chOff x="0" y="0"/>
          <a:chExt cx="0" cy="0"/>
        </a:xfrm>
      </p:grpSpPr>
      <p:sp>
        <p:nvSpPr>
          <p:cNvPr id="700" name="Google Shape;700;g374e0bbf4ac_0_4"/>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Autofit/>
          </a:bodyPr>
          <a:lstStyle/>
          <a:p>
            <a:pPr marL="0" lvl="0" indent="0" algn="l" rtl="0">
              <a:lnSpc>
                <a:spcPct val="100000"/>
              </a:lnSpc>
              <a:spcBef>
                <a:spcPts val="0"/>
              </a:spcBef>
              <a:spcAft>
                <a:spcPts val="0"/>
              </a:spcAft>
              <a:buSzPts val="3200"/>
              <a:buNone/>
            </a:pPr>
            <a:r>
              <a:rPr lang="en-US" sz="3000">
                <a:latin typeface="Calibri"/>
                <a:ea typeface="Calibri"/>
                <a:cs typeface="Calibri"/>
                <a:sym typeface="Calibri"/>
              </a:rPr>
              <a:t>Part-time Public/Part-time Home-schooled Students</a:t>
            </a:r>
            <a:endParaRPr sz="3000">
              <a:latin typeface="Calibri"/>
              <a:ea typeface="Calibri"/>
              <a:cs typeface="Calibri"/>
              <a:sym typeface="Calibri"/>
            </a:endParaRPr>
          </a:p>
        </p:txBody>
      </p:sp>
      <p:sp>
        <p:nvSpPr>
          <p:cNvPr id="701" name="Google Shape;701;g374e0bbf4ac_0_4"/>
          <p:cNvSpPr txBox="1">
            <a:spLocks noGrp="1"/>
          </p:cNvSpPr>
          <p:nvPr>
            <p:ph type="body" idx="1"/>
          </p:nvPr>
        </p:nvSpPr>
        <p:spPr>
          <a:xfrm>
            <a:off x="311700" y="1152475"/>
            <a:ext cx="8135100" cy="3034800"/>
          </a:xfrm>
          <a:prstGeom prst="rect">
            <a:avLst/>
          </a:prstGeom>
          <a:noFill/>
          <a:ln>
            <a:noFill/>
          </a:ln>
        </p:spPr>
        <p:txBody>
          <a:bodyPr spcFirstLastPara="1" wrap="square" lIns="91425" tIns="91425" rIns="91425" bIns="91425" anchor="t" anchorCtr="0">
            <a:normAutofit/>
          </a:bodyPr>
          <a:lstStyle/>
          <a:p>
            <a:pPr marL="457200" lvl="0" indent="-342900" algn="l" rtl="0">
              <a:lnSpc>
                <a:spcPct val="90000"/>
              </a:lnSpc>
              <a:spcBef>
                <a:spcPts val="500"/>
              </a:spcBef>
              <a:spcAft>
                <a:spcPts val="0"/>
              </a:spcAft>
              <a:buSzPts val="1800"/>
              <a:buChar char="●"/>
            </a:pPr>
            <a:r>
              <a:rPr lang="en-US" sz="1800"/>
              <a:t>Students who are considered part-time public school/part-time home-schooled </a:t>
            </a:r>
            <a:r>
              <a:rPr lang="en-US" sz="1800" b="1">
                <a:solidFill>
                  <a:srgbClr val="00953A"/>
                </a:solidFill>
              </a:rPr>
              <a:t>may</a:t>
            </a:r>
            <a:r>
              <a:rPr lang="en-US" sz="1800"/>
              <a:t> take the assessment with their public school</a:t>
            </a:r>
            <a:endParaRPr sz="1800"/>
          </a:p>
          <a:p>
            <a:pPr marL="457200" lvl="0" indent="0" algn="l" rtl="0">
              <a:lnSpc>
                <a:spcPct val="90000"/>
              </a:lnSpc>
              <a:spcBef>
                <a:spcPts val="500"/>
              </a:spcBef>
              <a:spcAft>
                <a:spcPts val="0"/>
              </a:spcAft>
              <a:buSzPts val="1600"/>
              <a:buNone/>
            </a:pPr>
            <a:endParaRPr sz="1800"/>
          </a:p>
          <a:p>
            <a:pPr marL="914400" lvl="1" indent="-342900" algn="l" rtl="0">
              <a:lnSpc>
                <a:spcPct val="90000"/>
              </a:lnSpc>
              <a:spcBef>
                <a:spcPts val="500"/>
              </a:spcBef>
              <a:spcAft>
                <a:spcPts val="0"/>
              </a:spcAft>
              <a:buSzPts val="1800"/>
              <a:buChar char="○"/>
            </a:pPr>
            <a:r>
              <a:rPr lang="en-US" sz="1800"/>
              <a:t>Part-time public school/Part-time home-schooled students must be taking at least one course or participating in one school-sponsored activity with the public school</a:t>
            </a:r>
            <a:endParaRPr sz="160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706"/>
        <p:cNvGrpSpPr/>
        <p:nvPr/>
      </p:nvGrpSpPr>
      <p:grpSpPr>
        <a:xfrm>
          <a:off x="0" y="0"/>
          <a:ext cx="0" cy="0"/>
          <a:chOff x="0" y="0"/>
          <a:chExt cx="0" cy="0"/>
        </a:xfrm>
      </p:grpSpPr>
      <p:sp>
        <p:nvSpPr>
          <p:cNvPr id="707" name="Google Shape;707;g37345e59772_2_61"/>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Autofit/>
          </a:bodyPr>
          <a:lstStyle/>
          <a:p>
            <a:pPr marL="0" lvl="0" indent="0" algn="l" rtl="0">
              <a:lnSpc>
                <a:spcPct val="100000"/>
              </a:lnSpc>
              <a:spcBef>
                <a:spcPts val="0"/>
              </a:spcBef>
              <a:spcAft>
                <a:spcPts val="0"/>
              </a:spcAft>
              <a:buClr>
                <a:schemeClr val="dk1"/>
              </a:buClr>
              <a:buSzPts val="1100"/>
              <a:buFont typeface="Arial"/>
              <a:buNone/>
            </a:pPr>
            <a:r>
              <a:rPr lang="en-US"/>
              <a:t>Key Highlights of</a:t>
            </a:r>
            <a:r>
              <a:rPr lang="en-US" sz="3200">
                <a:latin typeface="Calibri"/>
                <a:ea typeface="Calibri"/>
                <a:cs typeface="Calibri"/>
                <a:sym typeface="Calibri"/>
              </a:rPr>
              <a:t> New Changes This Year</a:t>
            </a:r>
            <a:endParaRPr/>
          </a:p>
        </p:txBody>
      </p:sp>
      <p:sp>
        <p:nvSpPr>
          <p:cNvPr id="708" name="Google Shape;708;g37345e59772_2_61"/>
          <p:cNvSpPr txBox="1"/>
          <p:nvPr/>
        </p:nvSpPr>
        <p:spPr>
          <a:xfrm>
            <a:off x="69600" y="1228000"/>
            <a:ext cx="9004800" cy="3310200"/>
          </a:xfrm>
          <a:prstGeom prst="rect">
            <a:avLst/>
          </a:prstGeom>
          <a:noFill/>
          <a:ln>
            <a:noFill/>
          </a:ln>
        </p:spPr>
        <p:txBody>
          <a:bodyPr spcFirstLastPara="1" wrap="square" lIns="91425" tIns="91425" rIns="91425" bIns="91425" anchor="t" anchorCtr="0">
            <a:noAutofit/>
          </a:bodyPr>
          <a:lstStyle/>
          <a:p>
            <a:pPr marL="457200" marR="0" lvl="0" indent="-342900" algn="l" rtl="0">
              <a:lnSpc>
                <a:spcPct val="85000"/>
              </a:lnSpc>
              <a:spcBef>
                <a:spcPts val="0"/>
              </a:spcBef>
              <a:spcAft>
                <a:spcPts val="0"/>
              </a:spcAft>
              <a:buSzPts val="1800"/>
              <a:buFont typeface="Calibri"/>
              <a:buChar char="●"/>
            </a:pPr>
            <a:r>
              <a:rPr lang="en-US" sz="1800">
                <a:latin typeface="Calibri"/>
                <a:ea typeface="Calibri"/>
                <a:cs typeface="Calibri"/>
                <a:sym typeface="Calibri"/>
              </a:rPr>
              <a:t>There are Between-District Transfer enhancements in SDMS - ability to see requesting district/school</a:t>
            </a:r>
            <a:endParaRPr sz="1800">
              <a:latin typeface="Calibri"/>
              <a:ea typeface="Calibri"/>
              <a:cs typeface="Calibri"/>
              <a:sym typeface="Calibri"/>
            </a:endParaRPr>
          </a:p>
          <a:p>
            <a:pPr marL="457200" marR="0" lvl="0" indent="0" algn="l" rtl="0">
              <a:lnSpc>
                <a:spcPct val="85000"/>
              </a:lnSpc>
              <a:spcBef>
                <a:spcPts val="0"/>
              </a:spcBef>
              <a:spcAft>
                <a:spcPts val="0"/>
              </a:spcAft>
              <a:buNone/>
            </a:pPr>
            <a:endParaRPr sz="1800">
              <a:latin typeface="Calibri"/>
              <a:ea typeface="Calibri"/>
              <a:cs typeface="Calibri"/>
              <a:sym typeface="Calibri"/>
            </a:endParaRPr>
          </a:p>
          <a:p>
            <a:pPr marL="457200" marR="0" lvl="0" indent="-342900" algn="l" rtl="0">
              <a:lnSpc>
                <a:spcPct val="85000"/>
              </a:lnSpc>
              <a:spcBef>
                <a:spcPts val="0"/>
              </a:spcBef>
              <a:spcAft>
                <a:spcPts val="0"/>
              </a:spcAft>
              <a:buSzPts val="1800"/>
              <a:buFont typeface="Calibri"/>
              <a:buChar char="●"/>
            </a:pPr>
            <a:r>
              <a:rPr lang="en-US" sz="1800">
                <a:latin typeface="Calibri"/>
                <a:ea typeface="Calibri"/>
                <a:cs typeface="Calibri"/>
                <a:sym typeface="Calibri"/>
              </a:rPr>
              <a:t>“Other” (preferred) first names can now be added in SDMS and will be front-facing for test staff and students/families</a:t>
            </a:r>
            <a:endParaRPr sz="1800">
              <a:latin typeface="Calibri"/>
              <a:ea typeface="Calibri"/>
              <a:cs typeface="Calibri"/>
              <a:sym typeface="Calibri"/>
            </a:endParaRPr>
          </a:p>
          <a:p>
            <a:pPr marL="457200" marR="0" lvl="0" indent="0" algn="l" rtl="0">
              <a:lnSpc>
                <a:spcPct val="85000"/>
              </a:lnSpc>
              <a:spcBef>
                <a:spcPts val="0"/>
              </a:spcBef>
              <a:spcAft>
                <a:spcPts val="0"/>
              </a:spcAft>
              <a:buNone/>
            </a:pPr>
            <a:endParaRPr sz="1800">
              <a:latin typeface="Calibri"/>
              <a:ea typeface="Calibri"/>
              <a:cs typeface="Calibri"/>
              <a:sym typeface="Calibri"/>
            </a:endParaRPr>
          </a:p>
          <a:p>
            <a:pPr marL="457200" marR="0" lvl="0" indent="-342900" algn="l" rtl="0">
              <a:lnSpc>
                <a:spcPct val="85000"/>
              </a:lnSpc>
              <a:spcBef>
                <a:spcPts val="0"/>
              </a:spcBef>
              <a:spcAft>
                <a:spcPts val="0"/>
              </a:spcAft>
              <a:buSzPts val="1800"/>
              <a:buFont typeface="Calibri"/>
              <a:buChar char="●"/>
            </a:pPr>
            <a:r>
              <a:rPr lang="en-US" sz="1800">
                <a:latin typeface="Calibri"/>
                <a:ea typeface="Calibri"/>
                <a:cs typeface="Calibri"/>
                <a:sym typeface="Calibri"/>
              </a:rPr>
              <a:t>Student Practice test results can be accessed by educators in the K–12 Reporting Portal</a:t>
            </a:r>
            <a:endParaRPr sz="1800">
              <a:latin typeface="Calibri"/>
              <a:ea typeface="Calibri"/>
              <a:cs typeface="Calibri"/>
              <a:sym typeface="Calibri"/>
            </a:endParaRPr>
          </a:p>
          <a:p>
            <a:pPr marL="457200" marR="0" lvl="0" indent="0" algn="l" rtl="0">
              <a:lnSpc>
                <a:spcPct val="85000"/>
              </a:lnSpc>
              <a:spcBef>
                <a:spcPts val="0"/>
              </a:spcBef>
              <a:spcAft>
                <a:spcPts val="0"/>
              </a:spcAft>
              <a:buNone/>
            </a:pPr>
            <a:endParaRPr sz="1800">
              <a:latin typeface="Calibri"/>
              <a:ea typeface="Calibri"/>
              <a:cs typeface="Calibri"/>
              <a:sym typeface="Calibri"/>
            </a:endParaRPr>
          </a:p>
          <a:p>
            <a:pPr marL="457200" marR="0" lvl="0" indent="-342900" algn="l" rtl="0">
              <a:lnSpc>
                <a:spcPct val="85000"/>
              </a:lnSpc>
              <a:spcBef>
                <a:spcPts val="0"/>
              </a:spcBef>
              <a:spcAft>
                <a:spcPts val="0"/>
              </a:spcAft>
              <a:buSzPts val="1800"/>
              <a:buFont typeface="Calibri"/>
              <a:buChar char="●"/>
            </a:pPr>
            <a:r>
              <a:rPr lang="en-US" sz="1800">
                <a:latin typeface="Calibri"/>
                <a:ea typeface="Calibri"/>
                <a:cs typeface="Calibri"/>
                <a:sym typeface="Calibri"/>
              </a:rPr>
              <a:t>Reason Not Tested/Special Use Only codes will only be entered in SDMS instead of both TDTK and SDMS</a:t>
            </a:r>
            <a:endParaRPr sz="1800" i="0" u="none" strike="noStrike" cap="none">
              <a:solidFill>
                <a:srgbClr val="000000"/>
              </a:solidFill>
              <a:latin typeface="Calibri"/>
              <a:ea typeface="Calibri"/>
              <a:cs typeface="Calibri"/>
              <a:sym typeface="Calibri"/>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712"/>
        <p:cNvGrpSpPr/>
        <p:nvPr/>
      </p:nvGrpSpPr>
      <p:grpSpPr>
        <a:xfrm>
          <a:off x="0" y="0"/>
          <a:ext cx="0" cy="0"/>
          <a:chOff x="0" y="0"/>
          <a:chExt cx="0" cy="0"/>
        </a:xfrm>
      </p:grpSpPr>
      <p:sp>
        <p:nvSpPr>
          <p:cNvPr id="713" name="Google Shape;713;p60"/>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a:t>Colorado </a:t>
            </a:r>
            <a:r>
              <a:rPr lang="en-US" sz="3200">
                <a:latin typeface="Calibri"/>
                <a:ea typeface="Calibri"/>
                <a:cs typeface="Calibri"/>
                <a:sym typeface="Calibri"/>
              </a:rPr>
              <a:t>PSAT</a:t>
            </a:r>
            <a:r>
              <a:rPr lang="en-US"/>
              <a:t> and </a:t>
            </a:r>
            <a:r>
              <a:rPr lang="en-US" sz="3200">
                <a:latin typeface="Calibri"/>
                <a:ea typeface="Calibri"/>
                <a:cs typeface="Calibri"/>
                <a:sym typeface="Calibri"/>
              </a:rPr>
              <a:t>SAT Resources</a:t>
            </a:r>
            <a:endParaRPr/>
          </a:p>
        </p:txBody>
      </p:sp>
      <p:sp>
        <p:nvSpPr>
          <p:cNvPr id="714" name="Google Shape;714;p60"/>
          <p:cNvSpPr txBox="1"/>
          <p:nvPr/>
        </p:nvSpPr>
        <p:spPr>
          <a:xfrm>
            <a:off x="178650" y="943050"/>
            <a:ext cx="8786700" cy="2396100"/>
          </a:xfrm>
          <a:prstGeom prst="rect">
            <a:avLst/>
          </a:prstGeom>
          <a:noFill/>
          <a:ln>
            <a:noFill/>
          </a:ln>
        </p:spPr>
        <p:txBody>
          <a:bodyPr spcFirstLastPara="1" wrap="square" lIns="91425" tIns="45700" rIns="91425" bIns="45700" anchor="t" anchorCtr="0">
            <a:spAutoFit/>
          </a:bodyPr>
          <a:lstStyle/>
          <a:p>
            <a:pPr marL="457200" lvl="0" indent="-342900" algn="l" rtl="0">
              <a:lnSpc>
                <a:spcPct val="100000"/>
              </a:lnSpc>
              <a:spcBef>
                <a:spcPts val="0"/>
              </a:spcBef>
              <a:spcAft>
                <a:spcPts val="0"/>
              </a:spcAft>
              <a:buSzPts val="1800"/>
              <a:buFont typeface="Calibri"/>
              <a:buChar char="●"/>
            </a:pPr>
            <a:r>
              <a:rPr lang="en-US" sz="1800">
                <a:latin typeface="Calibri"/>
                <a:ea typeface="Calibri"/>
                <a:cs typeface="Calibri"/>
                <a:sym typeface="Calibri"/>
              </a:rPr>
              <a:t>The </a:t>
            </a:r>
            <a:r>
              <a:rPr lang="en-US" sz="1800" u="sng">
                <a:solidFill>
                  <a:schemeClr val="hlink"/>
                </a:solidFill>
                <a:latin typeface="Calibri"/>
                <a:ea typeface="Calibri"/>
                <a:cs typeface="Calibri"/>
                <a:sym typeface="Calibri"/>
                <a:hlinkClick r:id="rId3"/>
              </a:rPr>
              <a:t>CDE PSAT/SAT Assessments website</a:t>
            </a:r>
            <a:r>
              <a:rPr lang="en-US" sz="1800">
                <a:latin typeface="Calibri"/>
                <a:ea typeface="Calibri"/>
                <a:cs typeface="Calibri"/>
                <a:sym typeface="Calibri"/>
              </a:rPr>
              <a:t> is being redesigned 🚧</a:t>
            </a:r>
            <a:endParaRPr sz="1800">
              <a:latin typeface="Calibri"/>
              <a:ea typeface="Calibri"/>
              <a:cs typeface="Calibri"/>
              <a:sym typeface="Calibri"/>
            </a:endParaRPr>
          </a:p>
          <a:p>
            <a:pPr marL="457200" lvl="0" indent="-342900" algn="l" rtl="0">
              <a:lnSpc>
                <a:spcPct val="100000"/>
              </a:lnSpc>
              <a:spcBef>
                <a:spcPts val="1000"/>
              </a:spcBef>
              <a:spcAft>
                <a:spcPts val="0"/>
              </a:spcAft>
              <a:buSzPts val="1800"/>
              <a:buFont typeface="Calibri"/>
              <a:buChar char="●"/>
            </a:pPr>
            <a:r>
              <a:rPr lang="en-US" sz="1800">
                <a:solidFill>
                  <a:srgbClr val="040404"/>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5"/>
                  </a:ext>
                </a:extLst>
              </a:rPr>
              <a:t>Bookmark</a:t>
            </a:r>
            <a:r>
              <a:rPr lang="en-US" sz="1800">
                <a:solidFill>
                  <a:srgbClr val="040404"/>
                </a:solidFill>
                <a:latin typeface="Calibri"/>
                <a:ea typeface="Calibri"/>
                <a:cs typeface="Calibri"/>
                <a:sym typeface="Calibri"/>
              </a:rPr>
              <a:t> the new </a:t>
            </a:r>
            <a:r>
              <a:rPr lang="en-US" sz="1800" u="sng">
                <a:solidFill>
                  <a:schemeClr val="accent5"/>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College Board Colorado website</a:t>
            </a:r>
            <a:r>
              <a:rPr lang="en-US" sz="1800">
                <a:solidFill>
                  <a:srgbClr val="040404"/>
                </a:solidFill>
                <a:latin typeface="Calibri"/>
                <a:ea typeface="Calibri"/>
                <a:cs typeface="Calibri"/>
                <a:sym typeface="Calibri"/>
              </a:rPr>
              <a:t> for helpful resources and schedules</a:t>
            </a:r>
            <a:endParaRPr sz="1800">
              <a:solidFill>
                <a:srgbClr val="040404"/>
              </a:solidFill>
              <a:latin typeface="Calibri"/>
              <a:ea typeface="Calibri"/>
              <a:cs typeface="Calibri"/>
              <a:sym typeface="Calibri"/>
            </a:endParaRPr>
          </a:p>
          <a:p>
            <a:pPr marL="914400" lvl="1" indent="-342900" algn="l" rtl="0">
              <a:lnSpc>
                <a:spcPct val="100000"/>
              </a:lnSpc>
              <a:spcBef>
                <a:spcPts val="1000"/>
              </a:spcBef>
              <a:spcAft>
                <a:spcPts val="0"/>
              </a:spcAft>
              <a:buSzPts val="1800"/>
              <a:buFont typeface="Calibri"/>
              <a:buChar char="○"/>
            </a:pPr>
            <a:r>
              <a:rPr lang="en-US" sz="1800">
                <a:latin typeface="Calibri"/>
                <a:ea typeface="Calibri"/>
                <a:cs typeface="Calibri"/>
                <a:sym typeface="Calibri"/>
              </a:rPr>
              <a:t>Replaces the Colorado Resource Repository</a:t>
            </a:r>
            <a:endParaRPr sz="1800">
              <a:latin typeface="Calibri"/>
              <a:ea typeface="Calibri"/>
              <a:cs typeface="Calibri"/>
              <a:sym typeface="Calibri"/>
            </a:endParaRPr>
          </a:p>
          <a:p>
            <a:pPr marL="457200" marR="0" lvl="0" indent="-342900" algn="l" rtl="0">
              <a:lnSpc>
                <a:spcPct val="100000"/>
              </a:lnSpc>
              <a:spcBef>
                <a:spcPts val="1000"/>
              </a:spcBef>
              <a:spcAft>
                <a:spcPts val="0"/>
              </a:spcAft>
              <a:buClr>
                <a:srgbClr val="000000"/>
              </a:buClr>
              <a:buSzPts val="1800"/>
              <a:buFont typeface="Calibri"/>
              <a:buChar char="●"/>
            </a:pPr>
            <a:r>
              <a:rPr lang="en-US" sz="1800" i="0" u="none" strike="noStrike" cap="none">
                <a:solidFill>
                  <a:srgbClr val="000000"/>
                </a:solidFill>
                <a:latin typeface="Calibri"/>
                <a:ea typeface="Calibri"/>
                <a:cs typeface="Calibri"/>
                <a:sym typeface="Calibri"/>
              </a:rPr>
              <a:t>College Board's CO Customer Service: 1-866-917-9030</a:t>
            </a:r>
            <a:endParaRPr sz="1800" i="0" u="none" strike="noStrike" cap="none">
              <a:solidFill>
                <a:srgbClr val="000000"/>
              </a:solidFill>
              <a:latin typeface="Calibri"/>
              <a:ea typeface="Calibri"/>
              <a:cs typeface="Calibri"/>
              <a:sym typeface="Calibri"/>
            </a:endParaRPr>
          </a:p>
          <a:p>
            <a:pPr marL="914400" marR="0" lvl="1" indent="-342900" algn="l" rtl="0">
              <a:lnSpc>
                <a:spcPct val="100000"/>
              </a:lnSpc>
              <a:spcBef>
                <a:spcPts val="1000"/>
              </a:spcBef>
              <a:spcAft>
                <a:spcPts val="0"/>
              </a:spcAft>
              <a:buSzPts val="1800"/>
              <a:buFont typeface="Calibri"/>
              <a:buChar char="○"/>
            </a:pPr>
            <a:r>
              <a:rPr lang="en-US" sz="1800">
                <a:latin typeface="Calibri"/>
                <a:ea typeface="Calibri"/>
                <a:cs typeface="Calibri"/>
                <a:sym typeface="Calibri"/>
              </a:rPr>
              <a:t>T</a:t>
            </a:r>
            <a:r>
              <a:rPr lang="en-US" sz="1800" i="0" u="none" strike="noStrike" cap="none">
                <a:solidFill>
                  <a:srgbClr val="000000"/>
                </a:solidFill>
                <a:latin typeface="Calibri"/>
                <a:ea typeface="Calibri"/>
                <a:cs typeface="Calibri"/>
                <a:sym typeface="Calibri"/>
              </a:rPr>
              <a:t>his line is specific to Colorado’s spring testing window</a:t>
            </a:r>
            <a:endParaRPr sz="1800">
              <a:latin typeface="Calibri"/>
              <a:ea typeface="Calibri"/>
              <a:cs typeface="Calibri"/>
              <a:sym typeface="Calibri"/>
            </a:endParaRPr>
          </a:p>
          <a:p>
            <a:pPr marL="457200" marR="0" lvl="0" indent="-342900" algn="l" rtl="0">
              <a:lnSpc>
                <a:spcPct val="100000"/>
              </a:lnSpc>
              <a:spcBef>
                <a:spcPts val="1000"/>
              </a:spcBef>
              <a:spcAft>
                <a:spcPts val="1000"/>
              </a:spcAft>
              <a:buSzPts val="1800"/>
              <a:buFont typeface="Calibri"/>
              <a:buChar char="●"/>
            </a:pPr>
            <a:r>
              <a:rPr lang="en-US" sz="1800">
                <a:latin typeface="Calibri"/>
                <a:ea typeface="Calibri"/>
                <a:cs typeface="Calibri"/>
                <a:sym typeface="Calibri"/>
              </a:rPr>
              <a:t>College Board State Partnerships - </a:t>
            </a:r>
            <a:r>
              <a:rPr lang="en-US" sz="1800" u="sng">
                <a:solidFill>
                  <a:schemeClr val="accent5"/>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Customer Support Center</a:t>
            </a:r>
            <a:endParaRPr sz="1800">
              <a:latin typeface="Calibri"/>
              <a:ea typeface="Calibri"/>
              <a:cs typeface="Calibri"/>
              <a:sym typeface="Calibri"/>
            </a:endParaRPr>
          </a:p>
        </p:txBody>
      </p:sp>
      <p:graphicFrame>
        <p:nvGraphicFramePr>
          <p:cNvPr id="715" name="Google Shape;715;p60"/>
          <p:cNvGraphicFramePr/>
          <p:nvPr>
            <p:extLst>
              <p:ext uri="{D42A27DB-BD31-4B8C-83A1-F6EECF244321}">
                <p14:modId xmlns:p14="http://schemas.microsoft.com/office/powerpoint/2010/main" val="1594247839"/>
              </p:ext>
            </p:extLst>
          </p:nvPr>
        </p:nvGraphicFramePr>
        <p:xfrm>
          <a:off x="1566678" y="3435901"/>
          <a:ext cx="5856400" cy="1463120"/>
        </p:xfrm>
        <a:graphic>
          <a:graphicData uri="http://schemas.openxmlformats.org/drawingml/2006/table">
            <a:tbl>
              <a:tblPr firstRow="1" bandRow="1">
                <a:noFill/>
                <a:tableStyleId>{B3DC716E-69A7-448F-A24F-711829C49657}</a:tableStyleId>
              </a:tblPr>
              <a:tblGrid>
                <a:gridCol w="2928200">
                  <a:extLst>
                    <a:ext uri="{9D8B030D-6E8A-4147-A177-3AD203B41FA5}">
                      <a16:colId xmlns:a16="http://schemas.microsoft.com/office/drawing/2014/main" val="20000"/>
                    </a:ext>
                  </a:extLst>
                </a:gridCol>
                <a:gridCol w="2928200">
                  <a:extLst>
                    <a:ext uri="{9D8B030D-6E8A-4147-A177-3AD203B41FA5}">
                      <a16:colId xmlns:a16="http://schemas.microsoft.com/office/drawing/2014/main" val="20001"/>
                    </a:ext>
                  </a:extLst>
                </a:gridCol>
              </a:tblGrid>
              <a:tr h="588400">
                <a:tc gridSpan="2">
                  <a:txBody>
                    <a:bodyPr/>
                    <a:lstStyle/>
                    <a:p>
                      <a:pPr marL="0" marR="0" lvl="0" indent="0" algn="ctr" rtl="0">
                        <a:lnSpc>
                          <a:spcPct val="100000"/>
                        </a:lnSpc>
                        <a:spcBef>
                          <a:spcPts val="0"/>
                        </a:spcBef>
                        <a:spcAft>
                          <a:spcPts val="0"/>
                        </a:spcAft>
                        <a:buClr>
                          <a:srgbClr val="FFFFFF"/>
                        </a:buClr>
                        <a:buSzPts val="1800"/>
                        <a:buFont typeface="Calibri"/>
                        <a:buNone/>
                      </a:pPr>
                      <a:r>
                        <a:rPr lang="en-US" sz="1800" b="0" i="0" u="none" strike="noStrike" cap="none">
                          <a:solidFill>
                            <a:schemeClr val="lt1"/>
                          </a:solidFill>
                          <a:latin typeface="Calibri"/>
                          <a:ea typeface="Calibri"/>
                          <a:cs typeface="Calibri"/>
                          <a:sym typeface="Calibri"/>
                        </a:rPr>
                        <a:t>Contact the College Board Field Team</a:t>
                      </a:r>
                      <a:endParaRPr sz="1800" u="none" strike="noStrike" cap="none"/>
                    </a:p>
                    <a:p>
                      <a:pPr marL="0" marR="0" lvl="0" indent="0" algn="ctr" rtl="0">
                        <a:lnSpc>
                          <a:spcPct val="100000"/>
                        </a:lnSpc>
                        <a:spcBef>
                          <a:spcPts val="0"/>
                        </a:spcBef>
                        <a:spcAft>
                          <a:spcPts val="0"/>
                        </a:spcAft>
                        <a:buClr>
                          <a:schemeClr val="lt1"/>
                        </a:buClr>
                        <a:buSzPts val="1800"/>
                        <a:buFont typeface="Calibri"/>
                        <a:buNone/>
                      </a:pPr>
                      <a:r>
                        <a:rPr lang="en-US" sz="1800" b="0" i="0" u="sng" strike="noStrike" cap="none">
                          <a:solidFill>
                            <a:schemeClr val="lt1"/>
                          </a:solidFill>
                          <a:latin typeface="Calibri"/>
                          <a:ea typeface="Calibri"/>
                          <a:cs typeface="Calibri"/>
                          <a:sym typeface="Calibri"/>
                          <a:hlinkClick r:id="rId6">
                            <a:extLst>
                              <a:ext uri="{A12FA001-AC4F-418D-AE19-62706E023703}">
                                <ahyp:hlinkClr xmlns:ahyp="http://schemas.microsoft.com/office/drawing/2018/hyperlinkcolor" val="tx"/>
                              </a:ext>
                            </a:extLst>
                          </a:hlinkClick>
                        </a:rPr>
                        <a:t>ColoradoSchoolDaySupport@collegeboard.org</a:t>
                      </a:r>
                      <a:endParaRPr sz="1800" b="0" i="0" u="none" strike="noStrike" cap="none">
                        <a:solidFill>
                          <a:schemeClr val="lt1"/>
                        </a:solidFill>
                        <a:latin typeface="Calibri"/>
                        <a:ea typeface="Calibri"/>
                        <a:cs typeface="Calibri"/>
                        <a:sym typeface="Calibri"/>
                      </a:endParaRPr>
                    </a:p>
                  </a:txBody>
                  <a:tcPr marL="91450" marR="91450" marT="34300" marB="343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26510"/>
                    </a:solidFill>
                  </a:tcPr>
                </a:tc>
                <a:tc hMerge="1">
                  <a:txBody>
                    <a:bodyPr/>
                    <a:lstStyle/>
                    <a:p>
                      <a:endParaRPr lang="en-US"/>
                    </a:p>
                  </a:txBody>
                  <a:tcPr/>
                </a:tc>
                <a:extLst>
                  <a:ext uri="{0D108BD9-81ED-4DB2-BD59-A6C34878D82A}">
                    <a16:rowId xmlns:a16="http://schemas.microsoft.com/office/drawing/2014/main" val="10000"/>
                  </a:ext>
                </a:extLst>
              </a:tr>
              <a:tr h="268775">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i="0" u="none" strike="noStrike" cap="none">
                          <a:solidFill>
                            <a:srgbClr val="000000"/>
                          </a:solidFill>
                          <a:latin typeface="Calibri"/>
                          <a:ea typeface="Calibri"/>
                          <a:cs typeface="Calibri"/>
                          <a:sym typeface="Calibri"/>
                        </a:rPr>
                        <a:t>Sarah Orlowski</a:t>
                      </a:r>
                      <a:endParaRPr sz="1400" u="none" strike="noStrike" cap="none"/>
                    </a:p>
                  </a:txBody>
                  <a:tcPr marL="91450" marR="91450" marT="34300" marB="343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i="0" u="none" strike="noStrike" cap="none">
                          <a:solidFill>
                            <a:srgbClr val="000000"/>
                          </a:solidFill>
                          <a:latin typeface="Calibri"/>
                          <a:ea typeface="Calibri"/>
                          <a:cs typeface="Calibri"/>
                          <a:sym typeface="Calibri"/>
                        </a:rPr>
                        <a:t>Noah Hurianek</a:t>
                      </a:r>
                      <a:endParaRPr sz="1400" u="none" strike="noStrike" cap="none"/>
                    </a:p>
                  </a:txBody>
                  <a:tcPr marL="91450" marR="91450" marT="34300" marB="343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268775">
                <a:tc>
                  <a:txBody>
                    <a:bodyPr/>
                    <a:lstStyle/>
                    <a:p>
                      <a:pPr marL="0" marR="0" lvl="0" indent="0" algn="ctr" rtl="0">
                        <a:lnSpc>
                          <a:spcPct val="100000"/>
                        </a:lnSpc>
                        <a:spcBef>
                          <a:spcPts val="0"/>
                        </a:spcBef>
                        <a:spcAft>
                          <a:spcPts val="0"/>
                        </a:spcAft>
                        <a:buClr>
                          <a:schemeClr val="dk1"/>
                        </a:buClr>
                        <a:buSzPts val="1400"/>
                        <a:buFont typeface="Calibri"/>
                        <a:buNone/>
                      </a:pPr>
                      <a:r>
                        <a:rPr lang="en-US" sz="1400" b="0" i="0" u="sng" strike="noStrike" cap="none" dirty="0">
                          <a:solidFill>
                            <a:srgbClr val="000000"/>
                          </a:solidFill>
                          <a:latin typeface="Calibri"/>
                          <a:ea typeface="Calibri"/>
                          <a:cs typeface="Calibri"/>
                          <a:sym typeface="Calibri"/>
                          <a:hlinkClick r:id="rId7">
                            <a:extLst>
                              <a:ext uri="{A12FA001-AC4F-418D-AE19-62706E023703}">
                                <ahyp:hlinkClr xmlns:ahyp="http://schemas.microsoft.com/office/drawing/2018/hyperlinkcolor" val="tx"/>
                              </a:ext>
                            </a:extLst>
                          </a:hlinkClick>
                        </a:rPr>
                        <a:t>sorlowski@collegeboard.org</a:t>
                      </a:r>
                      <a:endParaRPr sz="1400" u="none" strike="noStrike" cap="none" dirty="0">
                        <a:solidFill>
                          <a:srgbClr val="000000"/>
                        </a:solidFill>
                      </a:endParaRPr>
                    </a:p>
                  </a:txBody>
                  <a:tcPr marL="91450" marR="91450" marT="34300" marB="343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b="0" i="0" u="sng" strike="noStrike" cap="none" dirty="0">
                          <a:solidFill>
                            <a:srgbClr val="000000"/>
                          </a:solidFill>
                          <a:latin typeface="Calibri"/>
                          <a:ea typeface="Calibri"/>
                          <a:cs typeface="Calibri"/>
                          <a:sym typeface="Calibri"/>
                          <a:hlinkClick r:id="rId8">
                            <a:extLst>
                              <a:ext uri="{A12FA001-AC4F-418D-AE19-62706E023703}">
                                <ahyp:hlinkClr xmlns:ahyp="http://schemas.microsoft.com/office/drawing/2018/hyperlinkcolor" val="tx"/>
                              </a:ext>
                            </a:extLst>
                          </a:hlinkClick>
                        </a:rPr>
                        <a:t>nhurianek@collegeboard.org</a:t>
                      </a:r>
                      <a:endParaRPr sz="1400" u="none" strike="noStrike" cap="none" dirty="0">
                        <a:solidFill>
                          <a:srgbClr val="000000"/>
                        </a:solidFill>
                      </a:endParaRPr>
                    </a:p>
                  </a:txBody>
                  <a:tcPr marL="91450" marR="91450" marT="34300" marB="343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02"/>
                  </a:ext>
                </a:extLst>
              </a:tr>
              <a:tr h="268775">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i="0" u="none" strike="noStrike" cap="none">
                          <a:solidFill>
                            <a:srgbClr val="000000"/>
                          </a:solidFill>
                          <a:latin typeface="Calibri"/>
                          <a:ea typeface="Calibri"/>
                          <a:cs typeface="Calibri"/>
                          <a:sym typeface="Calibri"/>
                        </a:rPr>
                        <a:t>720-470-2343</a:t>
                      </a:r>
                      <a:endParaRPr sz="1400" u="none" strike="noStrike" cap="none"/>
                    </a:p>
                  </a:txBody>
                  <a:tcPr marL="91450" marR="91450" marT="34300" marB="343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Calibri"/>
                        <a:buNone/>
                      </a:pPr>
                      <a:r>
                        <a:rPr lang="en-US" sz="1400" b="0" i="0" u="none" strike="noStrike" cap="none" dirty="0">
                          <a:solidFill>
                            <a:srgbClr val="000000"/>
                          </a:solidFill>
                          <a:latin typeface="Calibri"/>
                          <a:ea typeface="Calibri"/>
                          <a:cs typeface="Calibri"/>
                          <a:sym typeface="Calibri"/>
                        </a:rPr>
                        <a:t>720-582-6735</a:t>
                      </a:r>
                      <a:endParaRPr sz="1400" u="none" strike="noStrike" cap="none" dirty="0"/>
                    </a:p>
                  </a:txBody>
                  <a:tcPr marL="91450" marR="91450" marT="34300" marB="343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720"/>
        <p:cNvGrpSpPr/>
        <p:nvPr/>
      </p:nvGrpSpPr>
      <p:grpSpPr>
        <a:xfrm>
          <a:off x="0" y="0"/>
          <a:ext cx="0" cy="0"/>
          <a:chOff x="0" y="0"/>
          <a:chExt cx="0" cy="0"/>
        </a:xfrm>
      </p:grpSpPr>
      <p:sp>
        <p:nvSpPr>
          <p:cNvPr id="721" name="Google Shape;721;g3f6eb19aa65_0_1"/>
          <p:cNvSpPr txBox="1">
            <a:spLocks noGrp="1"/>
          </p:cNvSpPr>
          <p:nvPr>
            <p:ph type="title"/>
          </p:nvPr>
        </p:nvSpPr>
        <p:spPr>
          <a:xfrm>
            <a:off x="311700" y="105100"/>
            <a:ext cx="86148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a:t>Colorado PSAT and SAT - What is Next?</a:t>
            </a:r>
            <a:endParaRPr/>
          </a:p>
        </p:txBody>
      </p:sp>
      <p:sp>
        <p:nvSpPr>
          <p:cNvPr id="722" name="Google Shape;722;g3f6eb19aa65_0_1"/>
          <p:cNvSpPr txBox="1">
            <a:spLocks noGrp="1"/>
          </p:cNvSpPr>
          <p:nvPr>
            <p:ph type="body" idx="1"/>
          </p:nvPr>
        </p:nvSpPr>
        <p:spPr>
          <a:xfrm>
            <a:off x="311700" y="993525"/>
            <a:ext cx="8234700" cy="3193800"/>
          </a:xfrm>
          <a:prstGeom prst="rect">
            <a:avLst/>
          </a:prstGeom>
        </p:spPr>
        <p:txBody>
          <a:bodyPr spcFirstLastPara="1" wrap="square" lIns="91425" tIns="91425" rIns="91425" bIns="91425" anchor="t" anchorCtr="0">
            <a:noAutofit/>
          </a:bodyPr>
          <a:lstStyle/>
          <a:p>
            <a:pPr marL="457200" lvl="0" indent="-336550" algn="l" rtl="0">
              <a:spcBef>
                <a:spcPts val="0"/>
              </a:spcBef>
              <a:spcAft>
                <a:spcPts val="0"/>
              </a:spcAft>
              <a:buSzPts val="1700"/>
              <a:buChar char="❏"/>
            </a:pPr>
            <a:r>
              <a:rPr lang="en-US" sz="1700" dirty="0"/>
              <a:t>Attend the DAC Welcome Webinar (for new and returning DACs) on </a:t>
            </a:r>
            <a:r>
              <a:rPr lang="en-US" sz="1700" b="1" dirty="0">
                <a:solidFill>
                  <a:srgbClr val="E26510"/>
                </a:solidFill>
              </a:rPr>
              <a:t>September 29</a:t>
            </a:r>
            <a:r>
              <a:rPr lang="en-US" sz="1700" dirty="0"/>
              <a:t> at 9 a.m. or 3 p.m.</a:t>
            </a:r>
            <a:endParaRPr sz="1700" dirty="0"/>
          </a:p>
          <a:p>
            <a:pPr marL="914400" lvl="0" indent="-228600" algn="l" rtl="0">
              <a:spcBef>
                <a:spcPts val="0"/>
              </a:spcBef>
              <a:spcAft>
                <a:spcPts val="0"/>
              </a:spcAft>
              <a:buNone/>
            </a:pPr>
            <a:r>
              <a:rPr lang="en-US" sz="1700" dirty="0"/>
              <a:t>⦁	</a:t>
            </a:r>
            <a:r>
              <a:rPr lang="en-US" sz="1700"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6"/>
                  </a:ext>
                </a:extLst>
              </a:rPr>
              <a:t>Registration links </a:t>
            </a:r>
            <a:r>
              <a:rPr lang="en-US" sz="1700" dirty="0"/>
              <a:t>will be emailed to DAC’s from College Board (</a:t>
            </a:r>
            <a:r>
              <a:rPr lang="en-US" sz="1700" u="sng" dirty="0">
                <a:solidFill>
                  <a:schemeClr val="hlink"/>
                </a:solidFill>
                <a:hlinkClick r:id="rId3"/>
              </a:rPr>
              <a:t>ColoradoSchoolDaySupport@collegeboard.org</a:t>
            </a:r>
            <a:r>
              <a:rPr lang="en-US" sz="1700" dirty="0"/>
              <a:t>)</a:t>
            </a:r>
            <a:endParaRPr sz="1700" dirty="0"/>
          </a:p>
          <a:p>
            <a:pPr marL="457200" lvl="0" indent="0" algn="l" rtl="0">
              <a:spcBef>
                <a:spcPts val="0"/>
              </a:spcBef>
              <a:spcAft>
                <a:spcPts val="0"/>
              </a:spcAft>
              <a:buNone/>
            </a:pPr>
            <a:endParaRPr sz="1700" dirty="0"/>
          </a:p>
          <a:p>
            <a:pPr marL="457200" lvl="0" indent="-336550" algn="l" rtl="0">
              <a:spcBef>
                <a:spcPts val="0"/>
              </a:spcBef>
              <a:spcAft>
                <a:spcPts val="0"/>
              </a:spcAft>
              <a:buSzPts val="1700"/>
              <a:buChar char="❏"/>
            </a:pPr>
            <a:r>
              <a:rPr lang="en-US" sz="1700" dirty="0"/>
              <a:t>Look for information about completing the SSOR Onboarding process which runs </a:t>
            </a:r>
            <a:r>
              <a:rPr lang="en-US" sz="1700" b="1" dirty="0">
                <a:solidFill>
                  <a:srgbClr val="E26510"/>
                </a:solidFill>
              </a:rPr>
              <a:t>October 1–23</a:t>
            </a:r>
            <a:endParaRPr sz="1700" b="1" dirty="0">
              <a:solidFill>
                <a:srgbClr val="E26510"/>
              </a:solidFill>
            </a:endParaRPr>
          </a:p>
          <a:p>
            <a:pPr marL="457200" lvl="0" indent="0" algn="l" rtl="0">
              <a:spcBef>
                <a:spcPts val="0"/>
              </a:spcBef>
              <a:spcAft>
                <a:spcPts val="0"/>
              </a:spcAft>
              <a:buNone/>
            </a:pPr>
            <a:endParaRPr sz="1700" dirty="0"/>
          </a:p>
          <a:p>
            <a:pPr marL="457200" lvl="0" indent="-336550" algn="l" rtl="0">
              <a:spcBef>
                <a:spcPts val="0"/>
              </a:spcBef>
              <a:spcAft>
                <a:spcPts val="0"/>
              </a:spcAft>
              <a:buSzPts val="1700"/>
              <a:buChar char="❏"/>
            </a:pPr>
            <a:r>
              <a:rPr lang="en-US" sz="1700" dirty="0"/>
              <a:t>Have your SSD Coordinators start submitting/updating accommodations ASAP</a:t>
            </a:r>
            <a:endParaRPr sz="17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E26510"/>
        </a:solidFill>
        <a:effectLst/>
      </p:bgPr>
    </p:bg>
    <p:spTree>
      <p:nvGrpSpPr>
        <p:cNvPr id="1" name="Shape 726"/>
        <p:cNvGrpSpPr/>
        <p:nvPr/>
      </p:nvGrpSpPr>
      <p:grpSpPr>
        <a:xfrm>
          <a:off x="0" y="0"/>
          <a:ext cx="0" cy="0"/>
          <a:chOff x="0" y="0"/>
          <a:chExt cx="0" cy="0"/>
        </a:xfrm>
      </p:grpSpPr>
      <p:sp>
        <p:nvSpPr>
          <p:cNvPr id="727" name="Google Shape;727;g38582e391fb_0_3"/>
          <p:cNvSpPr txBox="1">
            <a:spLocks noGrp="1"/>
          </p:cNvSpPr>
          <p:nvPr>
            <p:ph type="ctrTitle"/>
          </p:nvPr>
        </p:nvSpPr>
        <p:spPr>
          <a:xfrm>
            <a:off x="311700" y="539725"/>
            <a:ext cx="3673200" cy="12825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en-US" sz="3200">
                <a:latin typeface="Calibri"/>
                <a:ea typeface="Calibri"/>
                <a:cs typeface="Calibri"/>
                <a:sym typeface="Calibri"/>
              </a:rPr>
              <a:t>PSAT </a:t>
            </a:r>
            <a:r>
              <a:rPr lang="en-US"/>
              <a:t>and </a:t>
            </a:r>
            <a:r>
              <a:rPr lang="en-US" sz="3200">
                <a:latin typeface="Calibri"/>
                <a:ea typeface="Calibri"/>
                <a:cs typeface="Calibri"/>
                <a:sym typeface="Calibri"/>
              </a:rPr>
              <a:t>SAT Training and Office Hours</a:t>
            </a:r>
            <a:endParaRPr/>
          </a:p>
        </p:txBody>
      </p:sp>
      <p:sp>
        <p:nvSpPr>
          <p:cNvPr id="728" name="Google Shape;728;g38582e391fb_0_3"/>
          <p:cNvSpPr txBox="1">
            <a:spLocks noGrp="1"/>
          </p:cNvSpPr>
          <p:nvPr>
            <p:ph type="subTitle" idx="1"/>
          </p:nvPr>
        </p:nvSpPr>
        <p:spPr>
          <a:xfrm>
            <a:off x="311700" y="1878550"/>
            <a:ext cx="3380400" cy="954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705"/>
              <a:buNone/>
            </a:pPr>
            <a:r>
              <a:rPr lang="en-US" sz="1805" dirty="0">
                <a:latin typeface="Calibri"/>
                <a:ea typeface="Calibri"/>
                <a:cs typeface="Calibri"/>
                <a:sym typeface="Calibri"/>
              </a:rPr>
              <a:t>Training registration information and Office Hour URLs </a:t>
            </a:r>
            <a:r>
              <a:rPr lang="en-US" sz="1805" dirty="0">
                <a:highlight>
                  <a:schemeClr val="lt1"/>
                </a:highlight>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7"/>
                  </a:ext>
                </a:extLst>
              </a:rPr>
              <a:t>will be emailed to DACs.</a:t>
            </a:r>
            <a:endParaRPr sz="1340" dirty="0">
              <a:highlight>
                <a:schemeClr val="lt1"/>
              </a:highlight>
            </a:endParaRPr>
          </a:p>
        </p:txBody>
      </p:sp>
      <p:sp>
        <p:nvSpPr>
          <p:cNvPr id="729" name="Google Shape;729;g38582e391fb_0_3">
            <a:extLst>
              <a:ext uri="{C183D7F6-B498-43B3-948B-1728B52AA6E4}">
                <adec:decorative xmlns:adec="http://schemas.microsoft.com/office/drawing/2017/decorative" val="1"/>
              </a:ext>
            </a:extLst>
          </p:cNvPr>
          <p:cNvSpPr/>
          <p:nvPr/>
        </p:nvSpPr>
        <p:spPr>
          <a:xfrm>
            <a:off x="4362333" y="282589"/>
            <a:ext cx="4587600" cy="4656600"/>
          </a:xfrm>
          <a:prstGeom prst="rect">
            <a:avLst/>
          </a:prstGeom>
          <a:solidFill>
            <a:schemeClr val="lt1"/>
          </a:solidFill>
          <a:ln>
            <a:noFill/>
          </a:ln>
          <a:effectLst>
            <a:outerShdw blurRad="139700" dist="127000" dir="5400000" algn="t" rotWithShape="0">
              <a:srgbClr val="000000">
                <a:alpha val="1490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graphicFrame>
        <p:nvGraphicFramePr>
          <p:cNvPr id="730" name="Google Shape;730;g38582e391fb_0_3"/>
          <p:cNvGraphicFramePr/>
          <p:nvPr>
            <p:extLst>
              <p:ext uri="{D42A27DB-BD31-4B8C-83A1-F6EECF244321}">
                <p14:modId xmlns:p14="http://schemas.microsoft.com/office/powerpoint/2010/main" val="1865601457"/>
              </p:ext>
            </p:extLst>
          </p:nvPr>
        </p:nvGraphicFramePr>
        <p:xfrm>
          <a:off x="4462665" y="355767"/>
          <a:ext cx="4392025" cy="4323595"/>
        </p:xfrm>
        <a:graphic>
          <a:graphicData uri="http://schemas.openxmlformats.org/drawingml/2006/table">
            <a:tbl>
              <a:tblPr firstRow="1" bandRow="1">
                <a:noFill/>
                <a:tableStyleId>{4CF72A62-0F7B-4D44-B33B-B75EE1B8D877}</a:tableStyleId>
              </a:tblPr>
              <a:tblGrid>
                <a:gridCol w="2072100">
                  <a:extLst>
                    <a:ext uri="{9D8B030D-6E8A-4147-A177-3AD203B41FA5}">
                      <a16:colId xmlns:a16="http://schemas.microsoft.com/office/drawing/2014/main" val="20000"/>
                    </a:ext>
                  </a:extLst>
                </a:gridCol>
                <a:gridCol w="2319925">
                  <a:extLst>
                    <a:ext uri="{9D8B030D-6E8A-4147-A177-3AD203B41FA5}">
                      <a16:colId xmlns:a16="http://schemas.microsoft.com/office/drawing/2014/main" val="20001"/>
                    </a:ext>
                  </a:extLst>
                </a:gridCol>
              </a:tblGrid>
              <a:tr h="66348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Training Resource</a:t>
                      </a:r>
                      <a:endParaRPr sz="1400" u="none" strike="noStrike" cap="none">
                        <a:latin typeface="Calibri"/>
                        <a:ea typeface="Calibri"/>
                        <a:cs typeface="Calibri"/>
                        <a:sym typeface="Calibri"/>
                      </a:endParaRPr>
                    </a:p>
                  </a:txBody>
                  <a:tcPr marL="56450" marR="56450" marT="0" marB="0" anchor="ctr">
                    <a:solidFill>
                      <a:srgbClr val="E26510"/>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Date and Location</a:t>
                      </a:r>
                      <a:endParaRPr sz="1400" u="none" strike="noStrike" cap="none">
                        <a:latin typeface="Calibri"/>
                        <a:ea typeface="Calibri"/>
                        <a:cs typeface="Calibri"/>
                        <a:sym typeface="Calibri"/>
                      </a:endParaRPr>
                    </a:p>
                  </a:txBody>
                  <a:tcPr marL="56450" marR="56450" marT="0" marB="0" anchor="ctr">
                    <a:solidFill>
                      <a:srgbClr val="E26510"/>
                    </a:solidFill>
                  </a:tcPr>
                </a:tc>
                <a:extLst>
                  <a:ext uri="{0D108BD9-81ED-4DB2-BD59-A6C34878D82A}">
                    <a16:rowId xmlns:a16="http://schemas.microsoft.com/office/drawing/2014/main" val="10000"/>
                  </a:ext>
                </a:extLst>
              </a:tr>
              <a:tr h="1201986">
                <a:tc>
                  <a:txBody>
                    <a:bodyPr/>
                    <a:lstStyle/>
                    <a:p>
                      <a:pPr marL="0" marR="0" lvl="0" indent="0" algn="ctr" rtl="0">
                        <a:lnSpc>
                          <a:spcPct val="100000"/>
                        </a:lnSpc>
                        <a:spcBef>
                          <a:spcPts val="0"/>
                        </a:spcBef>
                        <a:spcAft>
                          <a:spcPts val="0"/>
                        </a:spcAft>
                        <a:buClr>
                          <a:srgbClr val="000000"/>
                        </a:buClr>
                        <a:buSzPts val="1400"/>
                        <a:buFont typeface="Arial"/>
                        <a:buNone/>
                      </a:pPr>
                      <a:r>
                        <a:rPr lang="en-US" sz="1300" u="none" strike="noStrike" cap="none">
                          <a:solidFill>
                            <a:srgbClr val="000000"/>
                          </a:solidFill>
                        </a:rPr>
                        <a:t>Online Office Hours</a:t>
                      </a:r>
                      <a:endParaRPr sz="1000" u="none" strike="noStrike" cap="none">
                        <a:solidFill>
                          <a:srgbClr val="000000"/>
                        </a:solidFill>
                      </a:endParaRPr>
                    </a:p>
                    <a:p>
                      <a:pPr marL="0" marR="0" lvl="0" indent="0" algn="ctr" rtl="0">
                        <a:lnSpc>
                          <a:spcPct val="100000"/>
                        </a:lnSpc>
                        <a:spcBef>
                          <a:spcPts val="0"/>
                        </a:spcBef>
                        <a:spcAft>
                          <a:spcPts val="0"/>
                        </a:spcAft>
                        <a:buClr>
                          <a:srgbClr val="000000"/>
                        </a:buClr>
                        <a:buSzPts val="1400"/>
                        <a:buFont typeface="Arial"/>
                        <a:buNone/>
                      </a:pPr>
                      <a:r>
                        <a:rPr lang="en-US" sz="1300" b="0" u="none" strike="noStrike" cap="none">
                          <a:solidFill>
                            <a:srgbClr val="000000"/>
                          </a:solidFill>
                          <a:latin typeface="Calibri"/>
                          <a:ea typeface="Calibri"/>
                          <a:cs typeface="Calibri"/>
                          <a:sym typeface="Calibri"/>
                        </a:rPr>
                        <a:t>T</a:t>
                      </a:r>
                      <a:r>
                        <a:rPr lang="en-US" sz="1300" u="none" strike="noStrike" cap="none">
                          <a:solidFill>
                            <a:srgbClr val="000000"/>
                          </a:solidFill>
                        </a:rPr>
                        <a:t>ues</a:t>
                      </a:r>
                      <a:r>
                        <a:rPr lang="en-US" sz="1300" b="0" u="none" strike="noStrike" cap="none">
                          <a:solidFill>
                            <a:srgbClr val="000000"/>
                          </a:solidFill>
                          <a:latin typeface="Calibri"/>
                          <a:ea typeface="Calibri"/>
                          <a:cs typeface="Calibri"/>
                          <a:sym typeface="Calibri"/>
                        </a:rPr>
                        <a:t>days</a:t>
                      </a:r>
                      <a:endParaRPr sz="1000" u="none" strike="noStrike" cap="none">
                        <a:solidFill>
                          <a:srgbClr val="000000"/>
                        </a:solidFill>
                      </a:endParaRPr>
                    </a:p>
                    <a:p>
                      <a:pPr marL="0" marR="0" lvl="0" indent="0" algn="ctr" rtl="0">
                        <a:lnSpc>
                          <a:spcPct val="100000"/>
                        </a:lnSpc>
                        <a:spcBef>
                          <a:spcPts val="0"/>
                        </a:spcBef>
                        <a:spcAft>
                          <a:spcPts val="0"/>
                        </a:spcAft>
                        <a:buClr>
                          <a:srgbClr val="000000"/>
                        </a:buClr>
                        <a:buSzPts val="1400"/>
                        <a:buFont typeface="Arial"/>
                        <a:buNone/>
                      </a:pPr>
                      <a:r>
                        <a:rPr lang="en-US" sz="1300">
                          <a:solidFill>
                            <a:srgbClr val="000000"/>
                          </a:solidFill>
                        </a:rPr>
                        <a:t>3 p.m.</a:t>
                      </a:r>
                      <a:endParaRPr sz="1300" b="0" u="none" strike="noStrike" cap="none">
                        <a:solidFill>
                          <a:srgbClr val="000000"/>
                        </a:solidFill>
                        <a:latin typeface="Calibri"/>
                        <a:ea typeface="Calibri"/>
                        <a:cs typeface="Calibri"/>
                        <a:sym typeface="Calibri"/>
                      </a:endParaRPr>
                    </a:p>
                  </a:txBody>
                  <a:tcPr marL="68575" marR="68575" marT="0" marB="0" anchor="ctr"/>
                </a:tc>
                <a:tc>
                  <a:txBody>
                    <a:bodyPr/>
                    <a:lstStyle/>
                    <a:p>
                      <a:pPr marL="88900" marR="0" lvl="0" indent="0" algn="l" rtl="0">
                        <a:lnSpc>
                          <a:spcPct val="100000"/>
                        </a:lnSpc>
                        <a:spcBef>
                          <a:spcPts val="0"/>
                        </a:spcBef>
                        <a:spcAft>
                          <a:spcPts val="0"/>
                        </a:spcAft>
                        <a:buClr>
                          <a:srgbClr val="000000"/>
                        </a:buClr>
                        <a:buSzPts val="1400"/>
                        <a:buFont typeface="Arial"/>
                        <a:buNone/>
                      </a:pPr>
                      <a:r>
                        <a:rPr lang="en-US" sz="1300">
                          <a:solidFill>
                            <a:srgbClr val="000000"/>
                          </a:solidFill>
                        </a:rPr>
                        <a:t>Starting November for SSDs Coordinators</a:t>
                      </a:r>
                      <a:endParaRPr sz="1300">
                        <a:solidFill>
                          <a:srgbClr val="000000"/>
                        </a:solidFill>
                      </a:endParaRPr>
                    </a:p>
                    <a:p>
                      <a:pPr marL="88900" marR="0" lvl="0" indent="0" algn="l" rtl="0">
                        <a:lnSpc>
                          <a:spcPct val="100000"/>
                        </a:lnSpc>
                        <a:spcBef>
                          <a:spcPts val="0"/>
                        </a:spcBef>
                        <a:spcAft>
                          <a:spcPts val="0"/>
                        </a:spcAft>
                        <a:buClr>
                          <a:srgbClr val="000000"/>
                        </a:buClr>
                        <a:buSzPts val="1400"/>
                        <a:buFont typeface="Arial"/>
                        <a:buNone/>
                      </a:pPr>
                      <a:endParaRPr sz="1300">
                        <a:solidFill>
                          <a:srgbClr val="000000"/>
                        </a:solidFill>
                      </a:endParaRPr>
                    </a:p>
                    <a:p>
                      <a:pPr marL="88900" marR="0" lvl="0" indent="0" algn="l" rtl="0">
                        <a:lnSpc>
                          <a:spcPct val="100000"/>
                        </a:lnSpc>
                        <a:spcBef>
                          <a:spcPts val="0"/>
                        </a:spcBef>
                        <a:spcAft>
                          <a:spcPts val="0"/>
                        </a:spcAft>
                        <a:buClr>
                          <a:srgbClr val="000000"/>
                        </a:buClr>
                        <a:buSzPts val="1400"/>
                        <a:buFont typeface="Arial"/>
                        <a:buNone/>
                      </a:pPr>
                      <a:r>
                        <a:rPr lang="en-US" sz="1300">
                          <a:solidFill>
                            <a:srgbClr val="000000"/>
                          </a:solidFill>
                        </a:rPr>
                        <a:t>Starting February for DACs and SACs</a:t>
                      </a:r>
                      <a:endParaRPr sz="1300">
                        <a:solidFill>
                          <a:srgbClr val="000000"/>
                        </a:solidFill>
                      </a:endParaRPr>
                    </a:p>
                  </a:txBody>
                  <a:tcPr marL="68575" marR="68575" marT="0" marB="0" anchor="ctr"/>
                </a:tc>
                <a:extLst>
                  <a:ext uri="{0D108BD9-81ED-4DB2-BD59-A6C34878D82A}">
                    <a16:rowId xmlns:a16="http://schemas.microsoft.com/office/drawing/2014/main" val="10001"/>
                  </a:ext>
                </a:extLst>
              </a:tr>
              <a:tr h="2458129">
                <a:tc>
                  <a:txBody>
                    <a:bodyPr/>
                    <a:lstStyle/>
                    <a:p>
                      <a:pPr marL="0" marR="0" lvl="0" indent="0" algn="ctr" rtl="0">
                        <a:lnSpc>
                          <a:spcPct val="100000"/>
                        </a:lnSpc>
                        <a:spcBef>
                          <a:spcPts val="0"/>
                        </a:spcBef>
                        <a:spcAft>
                          <a:spcPts val="0"/>
                        </a:spcAft>
                        <a:buClr>
                          <a:srgbClr val="000000"/>
                        </a:buClr>
                        <a:buSzPts val="1400"/>
                        <a:buFont typeface="Arial"/>
                        <a:buNone/>
                      </a:pPr>
                      <a:r>
                        <a:rPr lang="en-US" sz="1300" u="none" strike="noStrike" cap="none" dirty="0">
                          <a:solidFill>
                            <a:srgbClr val="000000"/>
                          </a:solidFill>
                        </a:rPr>
                        <a:t>DAC Administration Training</a:t>
                      </a:r>
                      <a:r>
                        <a:rPr lang="en-US" sz="1300" dirty="0">
                          <a:solidFill>
                            <a:srgbClr val="000000"/>
                          </a:solidFill>
                        </a:rPr>
                        <a:t> </a:t>
                      </a:r>
                      <a:endParaRPr sz="1300" dirty="0">
                        <a:solidFill>
                          <a:srgbClr val="000000"/>
                        </a:solidFill>
                      </a:endParaRPr>
                    </a:p>
                    <a:p>
                      <a:pPr marL="0" marR="0" lvl="0" indent="0" algn="ctr" rtl="0">
                        <a:lnSpc>
                          <a:spcPct val="100000"/>
                        </a:lnSpc>
                        <a:spcBef>
                          <a:spcPts val="0"/>
                        </a:spcBef>
                        <a:spcAft>
                          <a:spcPts val="0"/>
                        </a:spcAft>
                        <a:buClr>
                          <a:srgbClr val="000000"/>
                        </a:buClr>
                        <a:buSzPts val="1400"/>
                        <a:buFont typeface="Arial"/>
                        <a:buNone/>
                      </a:pPr>
                      <a:r>
                        <a:rPr lang="en-US" sz="1300" dirty="0">
                          <a:solidFill>
                            <a:srgbClr val="000000"/>
                          </a:solidFill>
                        </a:rPr>
                        <a:t>Tuesdays</a:t>
                      </a:r>
                      <a:endParaRPr sz="1300" dirty="0">
                        <a:solidFill>
                          <a:srgbClr val="000000"/>
                        </a:solidFill>
                      </a:endParaRPr>
                    </a:p>
                    <a:p>
                      <a:pPr marL="0" marR="0" lvl="0" indent="0" algn="ctr" rtl="0">
                        <a:lnSpc>
                          <a:spcPct val="100000"/>
                        </a:lnSpc>
                        <a:spcBef>
                          <a:spcPts val="0"/>
                        </a:spcBef>
                        <a:spcAft>
                          <a:spcPts val="0"/>
                        </a:spcAft>
                        <a:buClr>
                          <a:srgbClr val="000000"/>
                        </a:buClr>
                        <a:buSzPts val="1400"/>
                        <a:buFont typeface="Arial"/>
                        <a:buNone/>
                      </a:pPr>
                      <a:r>
                        <a:rPr lang="en-US" sz="1300" dirty="0">
                          <a:solidFill>
                            <a:srgbClr val="000000"/>
                          </a:solidFill>
                        </a:rPr>
                        <a:t>9 a.m. and 3 p.m.</a:t>
                      </a:r>
                      <a:endParaRPr sz="1300" b="0" u="none" strike="noStrike" cap="none" dirty="0">
                        <a:solidFill>
                          <a:srgbClr val="000000"/>
                        </a:solidFill>
                        <a:latin typeface="Calibri"/>
                        <a:ea typeface="Calibri"/>
                        <a:cs typeface="Calibri"/>
                        <a:sym typeface="Calibri"/>
                      </a:endParaRPr>
                    </a:p>
                  </a:txBody>
                  <a:tcPr marL="68575" marR="68575" marT="0" marB="0" anchor="ctr"/>
                </a:tc>
                <a:tc>
                  <a:txBody>
                    <a:bodyPr/>
                    <a:lstStyle/>
                    <a:p>
                      <a:pPr marL="88900" marR="0" lvl="0" indent="0" algn="l" rtl="0">
                        <a:lnSpc>
                          <a:spcPct val="100000"/>
                        </a:lnSpc>
                        <a:spcBef>
                          <a:spcPts val="0"/>
                        </a:spcBef>
                        <a:spcAft>
                          <a:spcPts val="0"/>
                        </a:spcAft>
                        <a:buClr>
                          <a:srgbClr val="000000"/>
                        </a:buClr>
                        <a:buSzPts val="1400"/>
                        <a:buFont typeface="Arial"/>
                        <a:buNone/>
                      </a:pPr>
                      <a:r>
                        <a:rPr lang="en-US" sz="1300" u="none" strike="noStrike" cap="none" dirty="0">
                          <a:solidFill>
                            <a:srgbClr val="000000"/>
                          </a:solidFill>
                        </a:rPr>
                        <a:t>DAC Welcome Webinar- September 29 at 9 a.m. and 3 p.m. (virtual)</a:t>
                      </a:r>
                      <a:endParaRPr sz="1300" u="none" strike="noStrike" cap="none" dirty="0">
                        <a:solidFill>
                          <a:srgbClr val="000000"/>
                        </a:solidFill>
                      </a:endParaRPr>
                    </a:p>
                    <a:p>
                      <a:pPr marL="88900" marR="0" lvl="0" indent="0" algn="l" rtl="0">
                        <a:lnSpc>
                          <a:spcPct val="100000"/>
                        </a:lnSpc>
                        <a:spcBef>
                          <a:spcPts val="0"/>
                        </a:spcBef>
                        <a:spcAft>
                          <a:spcPts val="0"/>
                        </a:spcAft>
                        <a:buClr>
                          <a:srgbClr val="000000"/>
                        </a:buClr>
                        <a:buSzPts val="1400"/>
                        <a:buFont typeface="Arial"/>
                        <a:buNone/>
                      </a:pPr>
                      <a:endParaRPr sz="1300" u="none" strike="noStrike" cap="none" dirty="0">
                        <a:solidFill>
                          <a:srgbClr val="000000"/>
                        </a:solidFill>
                      </a:endParaRPr>
                    </a:p>
                    <a:p>
                      <a:pPr marL="88900" marR="0" lvl="0" indent="0" algn="l" rtl="0">
                        <a:lnSpc>
                          <a:spcPct val="100000"/>
                        </a:lnSpc>
                        <a:spcBef>
                          <a:spcPts val="0"/>
                        </a:spcBef>
                        <a:spcAft>
                          <a:spcPts val="0"/>
                        </a:spcAft>
                        <a:buClr>
                          <a:srgbClr val="000000"/>
                        </a:buClr>
                        <a:buSzPts val="1400"/>
                        <a:buFont typeface="Arial"/>
                        <a:buNone/>
                      </a:pPr>
                      <a:r>
                        <a:rPr lang="en-US" sz="1300" u="none" strike="noStrike" cap="none" dirty="0">
                          <a:solidFill>
                            <a:srgbClr val="000000"/>
                          </a:solidFill>
                        </a:rPr>
                        <a:t>SSD Training Webinar Series- October and </a:t>
                      </a:r>
                      <a:r>
                        <a:rPr lang="en-US" sz="1300" dirty="0">
                          <a:solidFill>
                            <a:srgbClr val="000000"/>
                          </a:solidFill>
                        </a:rPr>
                        <a:t>March</a:t>
                      </a:r>
                      <a:r>
                        <a:rPr lang="en-US" sz="1300" u="none" strike="noStrike" cap="none" dirty="0">
                          <a:solidFill>
                            <a:srgbClr val="000000"/>
                          </a:solidFill>
                        </a:rPr>
                        <a:t> </a:t>
                      </a:r>
                      <a:endParaRPr sz="1300" u="none" strike="noStrike" cap="none" dirty="0">
                        <a:solidFill>
                          <a:srgbClr val="000000"/>
                        </a:solidFill>
                      </a:endParaRPr>
                    </a:p>
                    <a:p>
                      <a:pPr marL="88900" marR="0" lvl="0" indent="0" algn="l" rtl="0">
                        <a:lnSpc>
                          <a:spcPct val="100000"/>
                        </a:lnSpc>
                        <a:spcBef>
                          <a:spcPts val="0"/>
                        </a:spcBef>
                        <a:spcAft>
                          <a:spcPts val="0"/>
                        </a:spcAft>
                        <a:buClr>
                          <a:srgbClr val="000000"/>
                        </a:buClr>
                        <a:buSzPts val="1400"/>
                        <a:buFont typeface="Arial"/>
                        <a:buNone/>
                      </a:pPr>
                      <a:endParaRPr sz="1300" dirty="0">
                        <a:solidFill>
                          <a:srgbClr val="000000"/>
                        </a:solidFill>
                      </a:endParaRPr>
                    </a:p>
                    <a:p>
                      <a:pPr marL="88900" marR="0" lvl="0" indent="0" algn="l" rtl="0">
                        <a:lnSpc>
                          <a:spcPct val="100000"/>
                        </a:lnSpc>
                        <a:spcBef>
                          <a:spcPts val="0"/>
                        </a:spcBef>
                        <a:spcAft>
                          <a:spcPts val="0"/>
                        </a:spcAft>
                        <a:buClr>
                          <a:srgbClr val="000000"/>
                        </a:buClr>
                        <a:buSzPts val="1400"/>
                        <a:buFont typeface="Arial"/>
                        <a:buNone/>
                      </a:pPr>
                      <a:r>
                        <a:rPr lang="en-US" sz="1300" dirty="0">
                          <a:solidFill>
                            <a:srgbClr val="000000"/>
                          </a:solidFill>
                        </a:rPr>
                        <a:t>DTC Tech Readiness Webinar - December</a:t>
                      </a:r>
                      <a:endParaRPr sz="1300" dirty="0">
                        <a:solidFill>
                          <a:srgbClr val="000000"/>
                        </a:solidFill>
                      </a:endParaRPr>
                    </a:p>
                    <a:p>
                      <a:pPr marL="88900" marR="0" lvl="0" indent="0" algn="l" rtl="0">
                        <a:lnSpc>
                          <a:spcPct val="100000"/>
                        </a:lnSpc>
                        <a:spcBef>
                          <a:spcPts val="0"/>
                        </a:spcBef>
                        <a:spcAft>
                          <a:spcPts val="0"/>
                        </a:spcAft>
                        <a:buClr>
                          <a:srgbClr val="000000"/>
                        </a:buClr>
                        <a:buSzPts val="1400"/>
                        <a:buFont typeface="Arial"/>
                        <a:buNone/>
                      </a:pPr>
                      <a:endParaRPr sz="1300" u="none" strike="noStrike" cap="none" dirty="0">
                        <a:solidFill>
                          <a:srgbClr val="000000"/>
                        </a:solidFill>
                      </a:endParaRPr>
                    </a:p>
                    <a:p>
                      <a:pPr marL="88900" marR="0" lvl="0" indent="0" algn="l" rtl="0">
                        <a:lnSpc>
                          <a:spcPct val="100000"/>
                        </a:lnSpc>
                        <a:spcBef>
                          <a:spcPts val="0"/>
                        </a:spcBef>
                        <a:spcAft>
                          <a:spcPts val="0"/>
                        </a:spcAft>
                        <a:buClr>
                          <a:srgbClr val="000000"/>
                        </a:buClr>
                        <a:buSzPts val="1400"/>
                        <a:buFont typeface="Arial"/>
                        <a:buNone/>
                      </a:pPr>
                      <a:r>
                        <a:rPr lang="en-US" sz="1300" u="none" strike="noStrike" cap="none" dirty="0">
                          <a:solidFill>
                            <a:srgbClr val="000000"/>
                          </a:solidFill>
                        </a:rPr>
                        <a:t>DAC and S</a:t>
                      </a:r>
                      <a:r>
                        <a:rPr lang="en-US" sz="1300" dirty="0">
                          <a:solidFill>
                            <a:srgbClr val="000000"/>
                          </a:solidFill>
                        </a:rPr>
                        <a:t>A</a:t>
                      </a:r>
                      <a:r>
                        <a:rPr lang="en-US" sz="1300" u="none" strike="noStrike" cap="none" dirty="0">
                          <a:solidFill>
                            <a:srgbClr val="000000"/>
                          </a:solidFill>
                        </a:rPr>
                        <a:t>C Webinar-  Late January (virtual)</a:t>
                      </a:r>
                      <a:endParaRPr sz="1300" u="none" strike="noStrike" cap="none" dirty="0">
                        <a:solidFill>
                          <a:srgbClr val="000000"/>
                        </a:solidFill>
                      </a:endParaRPr>
                    </a:p>
                  </a:txBody>
                  <a:tcPr marL="68575" marR="68575" marT="0" marB="0" anchor="ctr"/>
                </a:tc>
                <a:extLst>
                  <a:ext uri="{0D108BD9-81ED-4DB2-BD59-A6C34878D82A}">
                    <a16:rowId xmlns:a16="http://schemas.microsoft.com/office/drawing/2014/main" val="10002"/>
                  </a:ext>
                </a:extLst>
              </a:tr>
            </a:tbl>
          </a:graphicData>
        </a:graphic>
      </p:graphicFrame>
      <p:sp>
        <p:nvSpPr>
          <p:cNvPr id="731" name="Google Shape;731;g38582e391fb_0_3"/>
          <p:cNvSpPr txBox="1"/>
          <p:nvPr/>
        </p:nvSpPr>
        <p:spPr>
          <a:xfrm>
            <a:off x="4457573" y="4693776"/>
            <a:ext cx="4397100" cy="231000"/>
          </a:xfrm>
          <a:prstGeom prst="rect">
            <a:avLst/>
          </a:prstGeom>
          <a:noFill/>
          <a:ln>
            <a:noFill/>
          </a:ln>
        </p:spPr>
        <p:txBody>
          <a:bodyPr spcFirstLastPara="1" wrap="square" lIns="91425" tIns="45700" rIns="91425" bIns="45700" anchor="t" anchorCtr="0">
            <a:normAutofit fontScale="70000" lnSpcReduction="20000"/>
          </a:bodyPr>
          <a:lstStyle/>
          <a:p>
            <a:pPr marL="0" marR="0" lvl="0" indent="0" algn="l" rtl="0">
              <a:lnSpc>
                <a:spcPct val="90000"/>
              </a:lnSpc>
              <a:spcBef>
                <a:spcPts val="0"/>
              </a:spcBef>
              <a:spcAft>
                <a:spcPts val="0"/>
              </a:spcAft>
              <a:buClr>
                <a:schemeClr val="dk1"/>
              </a:buClr>
              <a:buSzPct val="100000"/>
              <a:buFont typeface="Arial"/>
              <a:buNone/>
            </a:pPr>
            <a:r>
              <a:rPr lang="en-US" sz="1800" b="0" i="0" u="none" strike="noStrike" cap="none">
                <a:latin typeface="Calibri"/>
                <a:ea typeface="Calibri"/>
                <a:cs typeface="Calibri"/>
                <a:sym typeface="Calibri"/>
              </a:rPr>
              <a:t>Note: Dates are subject to change</a:t>
            </a:r>
            <a:endParaRPr sz="1400" b="0" i="0" u="none" strike="noStrike" cap="none">
              <a:latin typeface="Arial"/>
              <a:ea typeface="Arial"/>
              <a:cs typeface="Arial"/>
              <a:sym typeface="Arial"/>
            </a:endParaRPr>
          </a:p>
        </p:txBody>
      </p:sp>
      <p:pic>
        <p:nvPicPr>
          <p:cNvPr id="733" name="Google Shape;733;g38582e391fb_0_3">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404096" y="2940780"/>
            <a:ext cx="712724" cy="302997"/>
          </a:xfrm>
          <a:prstGeom prst="rect">
            <a:avLst/>
          </a:prstGeom>
          <a:noFill/>
          <a:ln>
            <a:noFill/>
          </a:ln>
        </p:spPr>
      </p:pic>
      <p:cxnSp>
        <p:nvCxnSpPr>
          <p:cNvPr id="732" name="Google Shape;732;g38582e391fb_0_3">
            <a:extLst>
              <a:ext uri="{C183D7F6-B498-43B3-948B-1728B52AA6E4}">
                <adec:decorative xmlns:adec="http://schemas.microsoft.com/office/drawing/2017/decorative" val="1"/>
              </a:ext>
            </a:extLst>
          </p:cNvPr>
          <p:cNvCxnSpPr/>
          <p:nvPr/>
        </p:nvCxnSpPr>
        <p:spPr>
          <a:xfrm>
            <a:off x="355653" y="1770313"/>
            <a:ext cx="3380400" cy="0"/>
          </a:xfrm>
          <a:prstGeom prst="straightConnector1">
            <a:avLst/>
          </a:prstGeom>
          <a:noFill/>
          <a:ln w="28575" cap="flat" cmpd="sng">
            <a:solidFill>
              <a:srgbClr val="E26510"/>
            </a:solidFill>
            <a:prstDash val="solid"/>
            <a:miter lim="8000"/>
            <a:headEnd type="none" w="sm" len="sm"/>
            <a:tailEnd type="none" w="sm" len="sm"/>
          </a:ln>
        </p:spPr>
      </p:cxn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37"/>
        <p:cNvGrpSpPr/>
        <p:nvPr/>
      </p:nvGrpSpPr>
      <p:grpSpPr>
        <a:xfrm>
          <a:off x="0" y="0"/>
          <a:ext cx="0" cy="0"/>
          <a:chOff x="0" y="0"/>
          <a:chExt cx="0" cy="0"/>
        </a:xfrm>
      </p:grpSpPr>
      <p:sp>
        <p:nvSpPr>
          <p:cNvPr id="739" name="Google Shape;739;g3f9bb247e42_0_2"/>
          <p:cNvSpPr txBox="1">
            <a:spLocks noGrp="1"/>
          </p:cNvSpPr>
          <p:nvPr>
            <p:ph type="title"/>
          </p:nvPr>
        </p:nvSpPr>
        <p:spPr>
          <a:xfrm>
            <a:off x="0" y="3361600"/>
            <a:ext cx="9144000" cy="666600"/>
          </a:xfrm>
          <a:prstGeom prst="rect">
            <a:avLst/>
          </a:prstGeom>
          <a:solidFill>
            <a:srgbClr val="E26510"/>
          </a:solid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r>
              <a:rPr lang="en-US"/>
              <a:t>Assessment Accessibility and Accommodations</a:t>
            </a:r>
            <a:endParaRPr/>
          </a:p>
        </p:txBody>
      </p:sp>
      <p:sp>
        <p:nvSpPr>
          <p:cNvPr id="740" name="Google Shape;740;g3f9bb247e42_0_2"/>
          <p:cNvSpPr txBox="1"/>
          <p:nvPr/>
        </p:nvSpPr>
        <p:spPr>
          <a:xfrm>
            <a:off x="2513100" y="4572000"/>
            <a:ext cx="4117800" cy="571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000">
                <a:latin typeface="Calibri"/>
                <a:ea typeface="Calibri"/>
                <a:cs typeface="Calibri"/>
                <a:sym typeface="Calibri"/>
              </a:rPr>
              <a:t>Arti Sachdeva</a:t>
            </a:r>
            <a:endParaRPr sz="2000">
              <a:latin typeface="Calibri"/>
              <a:ea typeface="Calibri"/>
              <a:cs typeface="Calibri"/>
              <a:sym typeface="Calibri"/>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745"/>
        <p:cNvGrpSpPr/>
        <p:nvPr/>
      </p:nvGrpSpPr>
      <p:grpSpPr>
        <a:xfrm>
          <a:off x="0" y="0"/>
          <a:ext cx="0" cy="0"/>
          <a:chOff x="0" y="0"/>
          <a:chExt cx="0" cy="0"/>
        </a:xfrm>
      </p:grpSpPr>
      <p:sp>
        <p:nvSpPr>
          <p:cNvPr id="746" name="Google Shape;746;g3f9bb247e42_0_7"/>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Accommodations Training</a:t>
            </a:r>
            <a:endParaRPr/>
          </a:p>
        </p:txBody>
      </p:sp>
      <p:sp>
        <p:nvSpPr>
          <p:cNvPr id="747" name="Google Shape;747;g3f9bb247e42_0_7"/>
          <p:cNvSpPr txBox="1">
            <a:spLocks noGrp="1"/>
          </p:cNvSpPr>
          <p:nvPr>
            <p:ph type="body" idx="1"/>
          </p:nvPr>
        </p:nvSpPr>
        <p:spPr>
          <a:xfrm>
            <a:off x="311700" y="1152475"/>
            <a:ext cx="8135100" cy="3034800"/>
          </a:xfrm>
          <a:prstGeom prst="rect">
            <a:avLst/>
          </a:prstGeom>
          <a:noFill/>
          <a:ln>
            <a:noFill/>
          </a:ln>
        </p:spPr>
        <p:txBody>
          <a:bodyPr spcFirstLastPara="1" wrap="square" lIns="0" tIns="0" rIns="0" bIns="45700" anchor="t" anchorCtr="0">
            <a:noAutofit/>
          </a:bodyPr>
          <a:lstStyle/>
          <a:p>
            <a:pPr marL="457200" lvl="0" indent="-330200" algn="l" rtl="0">
              <a:lnSpc>
                <a:spcPct val="100000"/>
              </a:lnSpc>
              <a:spcBef>
                <a:spcPts val="0"/>
              </a:spcBef>
              <a:spcAft>
                <a:spcPts val="0"/>
              </a:spcAft>
              <a:buClr>
                <a:srgbClr val="000000"/>
              </a:buClr>
              <a:buSzPts val="1600"/>
              <a:buChar char="●"/>
            </a:pPr>
            <a:r>
              <a:rPr lang="en-US">
                <a:solidFill>
                  <a:srgbClr val="000000"/>
                </a:solidFill>
              </a:rPr>
              <a:t>Assessment Accessibility and Accommodations Training </a:t>
            </a:r>
            <a:endParaRPr>
              <a:solidFill>
                <a:srgbClr val="000000"/>
              </a:solidFill>
            </a:endParaRPr>
          </a:p>
          <a:p>
            <a:pPr marL="914400" lvl="1" indent="-330200" algn="l" rtl="0">
              <a:lnSpc>
                <a:spcPct val="100000"/>
              </a:lnSpc>
              <a:spcBef>
                <a:spcPts val="0"/>
              </a:spcBef>
              <a:spcAft>
                <a:spcPts val="0"/>
              </a:spcAft>
              <a:buClr>
                <a:srgbClr val="000000"/>
              </a:buClr>
              <a:buSzPts val="1600"/>
              <a:buChar char="○"/>
            </a:pPr>
            <a:r>
              <a:rPr lang="en-US" sz="1600">
                <a:solidFill>
                  <a:srgbClr val="000000"/>
                </a:solidFill>
              </a:rPr>
              <a:t>Includes training on accessibility and accommodations available to students with IEPs, 504 plans, and ML plans</a:t>
            </a:r>
            <a:endParaRPr sz="1600">
              <a:solidFill>
                <a:srgbClr val="000000"/>
              </a:solidFill>
            </a:endParaRPr>
          </a:p>
          <a:p>
            <a:pPr marL="914400" lvl="1" indent="-330200" algn="l" rtl="0">
              <a:lnSpc>
                <a:spcPct val="100000"/>
              </a:lnSpc>
              <a:spcBef>
                <a:spcPts val="0"/>
              </a:spcBef>
              <a:spcAft>
                <a:spcPts val="0"/>
              </a:spcAft>
              <a:buClr>
                <a:srgbClr val="000000"/>
              </a:buClr>
              <a:buSzPts val="1600"/>
              <a:buChar char="○"/>
            </a:pPr>
            <a:r>
              <a:rPr lang="en-US" sz="1600">
                <a:solidFill>
                  <a:srgbClr val="000000"/>
                </a:solidFill>
              </a:rPr>
              <a:t>Attendance options:</a:t>
            </a:r>
            <a:endParaRPr sz="1600">
              <a:solidFill>
                <a:srgbClr val="000000"/>
              </a:solidFill>
            </a:endParaRPr>
          </a:p>
          <a:p>
            <a:pPr marL="1371600" lvl="2" indent="-330200" algn="l" rtl="0">
              <a:lnSpc>
                <a:spcPct val="100000"/>
              </a:lnSpc>
              <a:spcBef>
                <a:spcPts val="0"/>
              </a:spcBef>
              <a:spcAft>
                <a:spcPts val="0"/>
              </a:spcAft>
              <a:buClr>
                <a:srgbClr val="000000"/>
              </a:buClr>
              <a:buSzPts val="1600"/>
              <a:buChar char="■"/>
            </a:pPr>
            <a:r>
              <a:rPr lang="en-US" sz="1600" b="1">
                <a:solidFill>
                  <a:srgbClr val="E26510"/>
                </a:solidFill>
              </a:rPr>
              <a:t>September 8</a:t>
            </a:r>
            <a:r>
              <a:rPr lang="en-US" sz="1600" b="1">
                <a:solidFill>
                  <a:srgbClr val="000000"/>
                </a:solidFill>
              </a:rPr>
              <a:t> </a:t>
            </a:r>
            <a:r>
              <a:rPr lang="en-US" sz="1600">
                <a:solidFill>
                  <a:srgbClr val="000000"/>
                </a:solidFill>
              </a:rPr>
              <a:t>from 2 to 4:30 p.m.</a:t>
            </a:r>
            <a:endParaRPr sz="1600" b="1">
              <a:solidFill>
                <a:srgbClr val="000000"/>
              </a:solidFill>
            </a:endParaRPr>
          </a:p>
          <a:p>
            <a:pPr marL="1371600" lvl="2" indent="-330200" algn="l" rtl="0">
              <a:lnSpc>
                <a:spcPct val="100000"/>
              </a:lnSpc>
              <a:spcBef>
                <a:spcPts val="0"/>
              </a:spcBef>
              <a:spcAft>
                <a:spcPts val="0"/>
              </a:spcAft>
              <a:buClr>
                <a:srgbClr val="000000"/>
              </a:buClr>
              <a:buSzPts val="1600"/>
              <a:buChar char="■"/>
            </a:pPr>
            <a:r>
              <a:rPr lang="en-US" sz="1600" b="1">
                <a:solidFill>
                  <a:srgbClr val="E26510"/>
                </a:solidFill>
              </a:rPr>
              <a:t>September 10</a:t>
            </a:r>
            <a:r>
              <a:rPr lang="en-US" sz="1600">
                <a:solidFill>
                  <a:srgbClr val="000000"/>
                </a:solidFill>
              </a:rPr>
              <a:t> from 9 to 11:30 a.m.</a:t>
            </a:r>
            <a:endParaRPr sz="1600">
              <a:solidFill>
                <a:srgbClr val="000000"/>
              </a:solidFill>
            </a:endParaRPr>
          </a:p>
          <a:p>
            <a:pPr marL="914400" lvl="1" indent="-330200" algn="l" rtl="0">
              <a:lnSpc>
                <a:spcPct val="100000"/>
              </a:lnSpc>
              <a:spcBef>
                <a:spcPts val="0"/>
              </a:spcBef>
              <a:spcAft>
                <a:spcPts val="0"/>
              </a:spcAft>
              <a:buClr>
                <a:srgbClr val="000000"/>
              </a:buClr>
              <a:buSzPts val="1600"/>
              <a:buChar char="○"/>
            </a:pPr>
            <a:r>
              <a:rPr lang="en-US" sz="1600">
                <a:solidFill>
                  <a:srgbClr val="000000"/>
                </a:solidFill>
              </a:rPr>
              <a:t>Webinar recording and FAQ will be posted on the </a:t>
            </a:r>
            <a:r>
              <a:rPr lang="en-US" sz="1600" u="sng">
                <a:solidFill>
                  <a:schemeClr val="hlink"/>
                </a:solidFill>
                <a:hlinkClick r:id="rId3"/>
              </a:rPr>
              <a:t>Accommodations Resources</a:t>
            </a:r>
            <a:r>
              <a:rPr lang="en-US" sz="1600">
                <a:solidFill>
                  <a:srgbClr val="000000"/>
                </a:solidFill>
              </a:rPr>
              <a:t> page by the end of September</a:t>
            </a:r>
            <a:endParaRPr sz="1600">
              <a:solidFill>
                <a:srgbClr val="000000"/>
              </a:solidFill>
            </a:endParaRPr>
          </a:p>
          <a:p>
            <a:pPr marL="457200" lvl="0" indent="-330200" algn="l" rtl="0">
              <a:lnSpc>
                <a:spcPct val="100000"/>
              </a:lnSpc>
              <a:spcBef>
                <a:spcPts val="1000"/>
              </a:spcBef>
              <a:spcAft>
                <a:spcPts val="0"/>
              </a:spcAft>
              <a:buClr>
                <a:srgbClr val="000000"/>
              </a:buClr>
              <a:buSzPts val="1600"/>
              <a:buChar char="●"/>
            </a:pPr>
            <a:r>
              <a:rPr lang="en-US">
                <a:solidFill>
                  <a:srgbClr val="000000"/>
                </a:solidFill>
              </a:rPr>
              <a:t>Optional: Assessment Accessibility and Accommodations Q &amp; A Session</a:t>
            </a:r>
            <a:endParaRPr>
              <a:solidFill>
                <a:srgbClr val="000000"/>
              </a:solidFill>
            </a:endParaRPr>
          </a:p>
          <a:p>
            <a:pPr marL="914400" lvl="1" indent="-330200" algn="l" rtl="0">
              <a:lnSpc>
                <a:spcPct val="100000"/>
              </a:lnSpc>
              <a:spcBef>
                <a:spcPts val="0"/>
              </a:spcBef>
              <a:spcAft>
                <a:spcPts val="0"/>
              </a:spcAft>
              <a:buClr>
                <a:srgbClr val="000000"/>
              </a:buClr>
              <a:buSzPts val="1600"/>
              <a:buChar char="○"/>
            </a:pPr>
            <a:r>
              <a:rPr lang="en-US" sz="1600" b="1">
                <a:solidFill>
                  <a:srgbClr val="E26510"/>
                </a:solidFill>
              </a:rPr>
              <a:t>September 15</a:t>
            </a:r>
            <a:r>
              <a:rPr lang="en-US" sz="1600" b="1">
                <a:solidFill>
                  <a:srgbClr val="000000"/>
                </a:solidFill>
              </a:rPr>
              <a:t> </a:t>
            </a:r>
            <a:r>
              <a:rPr lang="en-US" sz="1600">
                <a:solidFill>
                  <a:srgbClr val="000000"/>
                </a:solidFill>
              </a:rPr>
              <a:t>from 3 to 4 p.m.</a:t>
            </a:r>
            <a:endParaRPr>
              <a:solidFill>
                <a:srgbClr val="000000"/>
              </a:solidFill>
            </a:endParaRPr>
          </a:p>
          <a:p>
            <a:pPr marL="457200" lvl="0" indent="-330200" algn="l" rtl="0">
              <a:lnSpc>
                <a:spcPct val="100000"/>
              </a:lnSpc>
              <a:spcBef>
                <a:spcPts val="1000"/>
              </a:spcBef>
              <a:spcAft>
                <a:spcPts val="0"/>
              </a:spcAft>
              <a:buClr>
                <a:srgbClr val="000000"/>
              </a:buClr>
              <a:buSzPts val="1600"/>
              <a:buChar char="●"/>
            </a:pPr>
            <a:r>
              <a:rPr lang="en-US">
                <a:solidFill>
                  <a:srgbClr val="000000"/>
                </a:solidFill>
              </a:rPr>
              <a:t>Updated Accommodations Crosswalk available on the </a:t>
            </a:r>
            <a:r>
              <a:rPr lang="en-US" u="sng">
                <a:solidFill>
                  <a:schemeClr val="accent5"/>
                </a:solidFill>
                <a:hlinkClick r:id="rId3">
                  <a:extLst>
                    <a:ext uri="{A12FA001-AC4F-418D-AE19-62706E023703}">
                      <ahyp:hlinkClr xmlns:ahyp="http://schemas.microsoft.com/office/drawing/2018/hyperlinkcolor" val="tx"/>
                    </a:ext>
                  </a:extLst>
                </a:hlinkClick>
              </a:rPr>
              <a:t>Accommodations Resources</a:t>
            </a:r>
            <a:r>
              <a:rPr lang="en-US">
                <a:solidFill>
                  <a:srgbClr val="000000"/>
                </a:solidFill>
              </a:rPr>
              <a:t> page</a:t>
            </a:r>
            <a:endParaRPr u="sng">
              <a:solidFill>
                <a:srgbClr val="000000"/>
              </a:solidFill>
            </a:endParaRPr>
          </a:p>
          <a:p>
            <a:pPr marL="457200" lvl="0" indent="0" algn="l" rtl="0">
              <a:lnSpc>
                <a:spcPct val="100000"/>
              </a:lnSpc>
              <a:spcBef>
                <a:spcPts val="0"/>
              </a:spcBef>
              <a:spcAft>
                <a:spcPts val="0"/>
              </a:spcAft>
              <a:buNone/>
            </a:pPr>
            <a:endParaRPr>
              <a:solidFill>
                <a:srgbClr val="000000"/>
              </a:solidFill>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751"/>
        <p:cNvGrpSpPr/>
        <p:nvPr/>
      </p:nvGrpSpPr>
      <p:grpSpPr>
        <a:xfrm>
          <a:off x="0" y="0"/>
          <a:ext cx="0" cy="0"/>
          <a:chOff x="0" y="0"/>
          <a:chExt cx="0" cy="0"/>
        </a:xfrm>
      </p:grpSpPr>
      <p:sp>
        <p:nvSpPr>
          <p:cNvPr id="752" name="Google Shape;752;g3f9bb247e42_0_13"/>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3200"/>
              <a:buFont typeface="Calibri"/>
              <a:buNone/>
            </a:pPr>
            <a:r>
              <a:rPr lang="en-US"/>
              <a:t>Accommodations Deadlines</a:t>
            </a:r>
            <a:endParaRPr/>
          </a:p>
        </p:txBody>
      </p:sp>
      <p:sp>
        <p:nvSpPr>
          <p:cNvPr id="753" name="Google Shape;753;g3f9bb247e42_0_13"/>
          <p:cNvSpPr txBox="1">
            <a:spLocks noGrp="1"/>
          </p:cNvSpPr>
          <p:nvPr>
            <p:ph type="body" idx="1"/>
          </p:nvPr>
        </p:nvSpPr>
        <p:spPr>
          <a:xfrm>
            <a:off x="311700" y="1152475"/>
            <a:ext cx="8421300" cy="3034800"/>
          </a:xfrm>
          <a:prstGeom prst="rect">
            <a:avLst/>
          </a:prstGeom>
          <a:noFill/>
          <a:ln>
            <a:noFill/>
          </a:ln>
        </p:spPr>
        <p:txBody>
          <a:bodyPr spcFirstLastPara="1" wrap="square" lIns="0" tIns="0" rIns="0" bIns="45700" anchor="t" anchorCtr="0">
            <a:noAutofit/>
          </a:bodyPr>
          <a:lstStyle/>
          <a:p>
            <a:pPr marL="457200" lvl="0" indent="-336550" algn="l" rtl="0">
              <a:lnSpc>
                <a:spcPct val="115000"/>
              </a:lnSpc>
              <a:spcBef>
                <a:spcPts val="0"/>
              </a:spcBef>
              <a:spcAft>
                <a:spcPts val="0"/>
              </a:spcAft>
              <a:buSzPts val="1700"/>
              <a:buChar char="●"/>
            </a:pPr>
            <a:r>
              <a:rPr lang="en-US" sz="1700"/>
              <a:t>Due to CDE by </a:t>
            </a:r>
            <a:r>
              <a:rPr lang="en-US" sz="1700" b="1">
                <a:solidFill>
                  <a:srgbClr val="E26510"/>
                </a:solidFill>
              </a:rPr>
              <a:t>September 15</a:t>
            </a:r>
            <a:r>
              <a:rPr lang="en-US" sz="1700"/>
              <a:t> </a:t>
            </a:r>
            <a:endParaRPr sz="1700"/>
          </a:p>
          <a:p>
            <a:pPr marL="914400" lvl="1" indent="-330200" algn="l" rtl="0">
              <a:lnSpc>
                <a:spcPct val="115000"/>
              </a:lnSpc>
              <a:spcBef>
                <a:spcPts val="0"/>
              </a:spcBef>
              <a:spcAft>
                <a:spcPts val="0"/>
              </a:spcAft>
              <a:buSzPts val="1600"/>
              <a:buChar char="○"/>
            </a:pPr>
            <a:r>
              <a:rPr lang="en-US" sz="1600"/>
              <a:t>Braille Colorado Practice Resources (CPRs) (order forms were sent to DACs on August 14)</a:t>
            </a:r>
            <a:endParaRPr sz="1600"/>
          </a:p>
          <a:p>
            <a:pPr marL="914400" lvl="1" indent="-330200" algn="l" rtl="0">
              <a:lnSpc>
                <a:spcPct val="115000"/>
              </a:lnSpc>
              <a:spcBef>
                <a:spcPts val="0"/>
              </a:spcBef>
              <a:spcAft>
                <a:spcPts val="0"/>
              </a:spcAft>
              <a:buSzPts val="1600"/>
              <a:buChar char="○"/>
            </a:pPr>
            <a:r>
              <a:rPr lang="en-US" sz="1600"/>
              <a:t>CMAS and CoAlt ancillary orders (order forms were sent to DACs on August 14)</a:t>
            </a:r>
            <a:endParaRPr sz="1600"/>
          </a:p>
          <a:p>
            <a:pPr marL="457200" lvl="0" indent="-336550" algn="l" rtl="0">
              <a:lnSpc>
                <a:spcPct val="115000"/>
              </a:lnSpc>
              <a:spcBef>
                <a:spcPts val="0"/>
              </a:spcBef>
              <a:spcAft>
                <a:spcPts val="0"/>
              </a:spcAft>
              <a:buSzPts val="1700"/>
              <a:buChar char="●"/>
            </a:pPr>
            <a:r>
              <a:rPr lang="en-US" sz="1700"/>
              <a:t>Due to CDE by </a:t>
            </a:r>
            <a:r>
              <a:rPr lang="en-US" sz="1700" b="1">
                <a:solidFill>
                  <a:srgbClr val="E26510"/>
                </a:solidFill>
              </a:rPr>
              <a:t>December 1</a:t>
            </a:r>
            <a:endParaRPr sz="1700"/>
          </a:p>
          <a:p>
            <a:pPr marL="914400" lvl="1" indent="-330200" algn="l" rtl="0">
              <a:lnSpc>
                <a:spcPct val="115000"/>
              </a:lnSpc>
              <a:spcBef>
                <a:spcPts val="0"/>
              </a:spcBef>
              <a:spcAft>
                <a:spcPts val="0"/>
              </a:spcAft>
              <a:buSzPts val="1600"/>
              <a:buChar char="○"/>
            </a:pPr>
            <a:r>
              <a:rPr lang="en-US" sz="1600"/>
              <a:t>WIDA ACCESS Unique Accommodation Requests (UARs) for enrolled students with IEPs/504s</a:t>
            </a:r>
            <a:endParaRPr sz="1600"/>
          </a:p>
          <a:p>
            <a:pPr marL="457200" lvl="0" indent="-336550" algn="l" rtl="0">
              <a:lnSpc>
                <a:spcPct val="115000"/>
              </a:lnSpc>
              <a:spcBef>
                <a:spcPts val="0"/>
              </a:spcBef>
              <a:spcAft>
                <a:spcPts val="0"/>
              </a:spcAft>
              <a:buSzPts val="1700"/>
              <a:buChar char="●"/>
            </a:pPr>
            <a:r>
              <a:rPr lang="en-US" sz="1700"/>
              <a:t>Due to CDE by </a:t>
            </a:r>
            <a:r>
              <a:rPr lang="en-US" sz="1700" b="1">
                <a:solidFill>
                  <a:srgbClr val="E26510"/>
                </a:solidFill>
              </a:rPr>
              <a:t>December 15</a:t>
            </a:r>
            <a:endParaRPr sz="1700" i="1"/>
          </a:p>
          <a:p>
            <a:pPr marL="914400" lvl="1" indent="-330200" algn="l" rtl="0">
              <a:lnSpc>
                <a:spcPct val="115000"/>
              </a:lnSpc>
              <a:spcBef>
                <a:spcPts val="0"/>
              </a:spcBef>
              <a:spcAft>
                <a:spcPts val="0"/>
              </a:spcAft>
              <a:buSzPts val="1600"/>
              <a:buChar char="○"/>
            </a:pPr>
            <a:r>
              <a:rPr lang="en-US" sz="1600" i="1"/>
              <a:t>CDE State Assessment Technology-Captured Response Secure Use Agreements</a:t>
            </a:r>
            <a:endParaRPr sz="1600"/>
          </a:p>
          <a:p>
            <a:pPr marL="914400" lvl="1" indent="-330200" algn="l" rtl="0">
              <a:lnSpc>
                <a:spcPct val="115000"/>
              </a:lnSpc>
              <a:spcBef>
                <a:spcPts val="0"/>
              </a:spcBef>
              <a:spcAft>
                <a:spcPts val="0"/>
              </a:spcAft>
              <a:buSzPts val="1600"/>
              <a:buChar char="○"/>
            </a:pPr>
            <a:r>
              <a:rPr lang="en-US" sz="1600"/>
              <a:t>CMAS UARs for enrolled students with IEPs/504s</a:t>
            </a:r>
            <a:endParaRPr sz="1600"/>
          </a:p>
          <a:p>
            <a:pPr marL="1371600" lvl="2" indent="-330200" algn="l" rtl="0">
              <a:lnSpc>
                <a:spcPct val="115000"/>
              </a:lnSpc>
              <a:spcBef>
                <a:spcPts val="0"/>
              </a:spcBef>
              <a:spcAft>
                <a:spcPts val="0"/>
              </a:spcAft>
              <a:buSzPts val="1600"/>
              <a:buChar char="■"/>
            </a:pPr>
            <a:r>
              <a:rPr lang="en-US" sz="1600"/>
              <a:t>UARs for students who arrive in the district after January or are newly placed on IEPs/504s are due by</a:t>
            </a:r>
            <a:r>
              <a:rPr lang="en-US" sz="1600" i="1"/>
              <a:t> </a:t>
            </a:r>
            <a:r>
              <a:rPr lang="en-US" sz="1600" b="1">
                <a:solidFill>
                  <a:srgbClr val="E26510"/>
                </a:solidFill>
              </a:rPr>
              <a:t>March 15</a:t>
            </a:r>
            <a:endParaRPr sz="1600">
              <a:solidFill>
                <a:schemeClr val="dk1"/>
              </a:solidFill>
            </a:endParaRPr>
          </a:p>
        </p:txBody>
      </p:sp>
      <p:sp>
        <p:nvSpPr>
          <p:cNvPr id="754" name="Google Shape;754;g3f9bb247e42_0_13"/>
          <p:cNvSpPr txBox="1"/>
          <p:nvPr/>
        </p:nvSpPr>
        <p:spPr>
          <a:xfrm>
            <a:off x="1844400" y="4397268"/>
            <a:ext cx="5358600" cy="646500"/>
          </a:xfrm>
          <a:prstGeom prst="rect">
            <a:avLst/>
          </a:prstGeom>
          <a:solidFill>
            <a:srgbClr val="E26510"/>
          </a:solidFill>
          <a:ln>
            <a:noFill/>
          </a:ln>
          <a:effectLst>
            <a:outerShdw blurRad="50800" dist="38100" dir="2700000" algn="tl" rotWithShape="0">
              <a:srgbClr val="000000">
                <a:alpha val="40000"/>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Use of unique accommodations without CDE approval may result in invalidation or score suppression</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58"/>
        <p:cNvGrpSpPr/>
        <p:nvPr/>
      </p:nvGrpSpPr>
      <p:grpSpPr>
        <a:xfrm>
          <a:off x="0" y="0"/>
          <a:ext cx="0" cy="0"/>
          <a:chOff x="0" y="0"/>
          <a:chExt cx="0" cy="0"/>
        </a:xfrm>
      </p:grpSpPr>
      <p:sp>
        <p:nvSpPr>
          <p:cNvPr id="760" name="Google Shape;760;p63"/>
          <p:cNvSpPr txBox="1">
            <a:spLocks noGrp="1"/>
          </p:cNvSpPr>
          <p:nvPr>
            <p:ph type="title"/>
          </p:nvPr>
        </p:nvSpPr>
        <p:spPr>
          <a:xfrm>
            <a:off x="0" y="3361600"/>
            <a:ext cx="9144000" cy="666600"/>
          </a:xfrm>
          <a:prstGeom prst="rect">
            <a:avLst/>
          </a:prstGeom>
          <a:solidFill>
            <a:srgbClr val="E26510"/>
          </a:solid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r>
              <a:rPr lang="en-US"/>
              <a:t>Data and Reporting</a:t>
            </a:r>
            <a:endParaRPr/>
          </a:p>
        </p:txBody>
      </p:sp>
      <p:sp>
        <p:nvSpPr>
          <p:cNvPr id="761" name="Google Shape;761;p63"/>
          <p:cNvSpPr txBox="1"/>
          <p:nvPr/>
        </p:nvSpPr>
        <p:spPr>
          <a:xfrm>
            <a:off x="2513100" y="4572000"/>
            <a:ext cx="4117800" cy="571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000">
                <a:latin typeface="Calibri"/>
                <a:ea typeface="Calibri"/>
                <a:cs typeface="Calibri"/>
                <a:sym typeface="Calibri"/>
              </a:rPr>
              <a:t>Jasmine Carey</a:t>
            </a:r>
            <a:endParaRPr sz="2000">
              <a:latin typeface="Calibri"/>
              <a:ea typeface="Calibri"/>
              <a:cs typeface="Calibri"/>
              <a:sym typeface="Calibri"/>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765"/>
        <p:cNvGrpSpPr/>
        <p:nvPr/>
      </p:nvGrpSpPr>
      <p:grpSpPr>
        <a:xfrm>
          <a:off x="0" y="0"/>
          <a:ext cx="0" cy="0"/>
          <a:chOff x="0" y="0"/>
          <a:chExt cx="0" cy="0"/>
        </a:xfrm>
      </p:grpSpPr>
      <p:sp>
        <p:nvSpPr>
          <p:cNvPr id="766" name="Google Shape;766;p64"/>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Assessment Data Collections</a:t>
            </a:r>
            <a:endParaRPr/>
          </a:p>
        </p:txBody>
      </p:sp>
      <p:sp>
        <p:nvSpPr>
          <p:cNvPr id="767" name="Google Shape;767;p64"/>
          <p:cNvSpPr txBox="1">
            <a:spLocks noGrp="1"/>
          </p:cNvSpPr>
          <p:nvPr>
            <p:ph type="body" idx="1"/>
          </p:nvPr>
        </p:nvSpPr>
        <p:spPr>
          <a:xfrm>
            <a:off x="311700" y="1152475"/>
            <a:ext cx="8135100" cy="3034800"/>
          </a:xfrm>
          <a:prstGeom prst="rect">
            <a:avLst/>
          </a:prstGeom>
          <a:noFill/>
          <a:ln>
            <a:noFill/>
          </a:ln>
        </p:spPr>
        <p:txBody>
          <a:bodyPr spcFirstLastPara="1" wrap="square" lIns="0" tIns="0" rIns="0" bIns="45700" anchor="t" anchorCtr="0">
            <a:normAutofit/>
          </a:bodyPr>
          <a:lstStyle/>
          <a:p>
            <a:pPr marL="342900" lvl="0" indent="-309880" algn="l" rtl="0">
              <a:lnSpc>
                <a:spcPct val="100000"/>
              </a:lnSpc>
              <a:spcBef>
                <a:spcPts val="0"/>
              </a:spcBef>
              <a:spcAft>
                <a:spcPts val="0"/>
              </a:spcAft>
              <a:buClr>
                <a:schemeClr val="dk1"/>
              </a:buClr>
              <a:buSzPts val="1700"/>
              <a:buFont typeface="Arial"/>
              <a:buChar char="•"/>
            </a:pPr>
            <a:r>
              <a:rPr lang="en-US" sz="1700"/>
              <a:t>DACs: Know who your data respondent is for the Student Interchange snapshots, WIDA ACCESS, SBD Snapshot, and CMAS SBD</a:t>
            </a:r>
            <a:endParaRPr sz="1700"/>
          </a:p>
          <a:p>
            <a:pPr marL="342900" lvl="0" indent="-309880" algn="l" rtl="0">
              <a:lnSpc>
                <a:spcPct val="100000"/>
              </a:lnSpc>
              <a:spcBef>
                <a:spcPts val="1000"/>
              </a:spcBef>
              <a:spcAft>
                <a:spcPts val="0"/>
              </a:spcAft>
              <a:buClr>
                <a:schemeClr val="dk1"/>
              </a:buClr>
              <a:buSzPts val="1700"/>
              <a:buFont typeface="Arial"/>
              <a:buChar char="•"/>
            </a:pPr>
            <a:r>
              <a:rPr lang="en-US" sz="1700"/>
              <a:t>Pre-ID student data are pulled from the </a:t>
            </a:r>
            <a:r>
              <a:rPr lang="en-US" sz="1700" u="sng">
                <a:solidFill>
                  <a:schemeClr val="hlink"/>
                </a:solidFill>
                <a:hlinkClick r:id="rId3"/>
              </a:rPr>
              <a:t>Student October Snapshot</a:t>
            </a:r>
            <a:endParaRPr sz="1700"/>
          </a:p>
          <a:p>
            <a:pPr marL="914400" lvl="1" indent="-336550" algn="l" rtl="0">
              <a:lnSpc>
                <a:spcPct val="100000"/>
              </a:lnSpc>
              <a:spcBef>
                <a:spcPts val="500"/>
              </a:spcBef>
              <a:spcAft>
                <a:spcPts val="0"/>
              </a:spcAft>
              <a:buClr>
                <a:schemeClr val="dk1"/>
              </a:buClr>
              <a:buSzPts val="1700"/>
              <a:buChar char="○"/>
            </a:pPr>
            <a:r>
              <a:rPr lang="en-US" sz="1400" b="1"/>
              <a:t>November 2</a:t>
            </a:r>
            <a:r>
              <a:rPr lang="en-US" sz="1400"/>
              <a:t>: WIDA ACCESS data are pulled from the snapshot Report Review (students reported as ML – NEP and LEP will be </a:t>
            </a:r>
            <a:r>
              <a:rPr lang="en-US" sz="14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8"/>
                  </a:ext>
                </a:extLst>
              </a:rPr>
              <a:t>uploaded on November 4</a:t>
            </a:r>
            <a:r>
              <a:rPr lang="en-US" sz="1400"/>
              <a:t>)</a:t>
            </a:r>
            <a:endParaRPr sz="1400"/>
          </a:p>
          <a:p>
            <a:pPr marL="1371600" lvl="2" indent="-336550" algn="l" rtl="0">
              <a:lnSpc>
                <a:spcPct val="100000"/>
              </a:lnSpc>
              <a:spcBef>
                <a:spcPts val="500"/>
              </a:spcBef>
              <a:spcAft>
                <a:spcPts val="0"/>
              </a:spcAft>
              <a:buClr>
                <a:srgbClr val="E26510"/>
              </a:buClr>
              <a:buSzPts val="1700"/>
              <a:buChar char="■"/>
            </a:pPr>
            <a:r>
              <a:rPr lang="en-US" sz="1400">
                <a:solidFill>
                  <a:srgbClr val="E26510"/>
                </a:solidFill>
              </a:rPr>
              <a:t>Make sure your data respondents have </a:t>
            </a:r>
            <a:r>
              <a:rPr lang="en-US" sz="1400" b="1">
                <a:solidFill>
                  <a:srgbClr val="E26510"/>
                </a:solidFill>
              </a:rPr>
              <a:t>all NEP and LEP students and alternate testers identified</a:t>
            </a:r>
            <a:r>
              <a:rPr lang="en-US" sz="1400">
                <a:solidFill>
                  <a:srgbClr val="E26510"/>
                </a:solidFill>
              </a:rPr>
              <a:t>, or they will not be loaded into WIDA AMS by the state</a:t>
            </a:r>
            <a:endParaRPr sz="1400">
              <a:solidFill>
                <a:srgbClr val="E26510"/>
              </a:solidFill>
            </a:endParaRPr>
          </a:p>
          <a:p>
            <a:pPr marL="914400" lvl="1" indent="-336550" algn="l" rtl="0">
              <a:lnSpc>
                <a:spcPct val="100000"/>
              </a:lnSpc>
              <a:spcBef>
                <a:spcPts val="500"/>
              </a:spcBef>
              <a:spcAft>
                <a:spcPts val="0"/>
              </a:spcAft>
              <a:buClr>
                <a:schemeClr val="dk1"/>
              </a:buClr>
              <a:buSzPts val="1700"/>
              <a:buChar char="○"/>
            </a:pPr>
            <a:r>
              <a:rPr lang="en-US" sz="1400" b="1"/>
              <a:t>January</a:t>
            </a:r>
            <a:r>
              <a:rPr lang="en-US" sz="1400"/>
              <a:t>: All other assessment data are pulled from the final approved data</a:t>
            </a:r>
            <a:endParaRPr sz="1400"/>
          </a:p>
          <a:p>
            <a:pPr marL="1371600" lvl="2" indent="-336550" algn="l" rtl="0">
              <a:lnSpc>
                <a:spcPct val="100000"/>
              </a:lnSpc>
              <a:spcBef>
                <a:spcPts val="500"/>
              </a:spcBef>
              <a:spcAft>
                <a:spcPts val="0"/>
              </a:spcAft>
              <a:buClr>
                <a:srgbClr val="E26510"/>
              </a:buClr>
              <a:buSzPts val="1700"/>
              <a:buChar char="■"/>
            </a:pPr>
            <a:r>
              <a:rPr lang="en-US" sz="1400">
                <a:solidFill>
                  <a:srgbClr val="E26510"/>
                </a:solidFill>
              </a:rPr>
              <a:t>Make sure data respondents have </a:t>
            </a:r>
            <a:r>
              <a:rPr lang="en-US" sz="1400" b="1">
                <a:solidFill>
                  <a:srgbClr val="E26510"/>
                </a:solidFill>
              </a:rPr>
              <a:t>all alternate testers identified</a:t>
            </a:r>
            <a:r>
              <a:rPr lang="en-US" sz="1400">
                <a:solidFill>
                  <a:srgbClr val="E26510"/>
                </a:solidFill>
              </a:rPr>
              <a:t>, otherwise they will be registered for CMAS/PSAT/SAT and not CoAlt</a:t>
            </a:r>
            <a:endParaRPr sz="140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772"/>
        <p:cNvGrpSpPr/>
        <p:nvPr/>
      </p:nvGrpSpPr>
      <p:grpSpPr>
        <a:xfrm>
          <a:off x="0" y="0"/>
          <a:ext cx="0" cy="0"/>
          <a:chOff x="0" y="0"/>
          <a:chExt cx="0" cy="0"/>
        </a:xfrm>
      </p:grpSpPr>
      <p:sp>
        <p:nvSpPr>
          <p:cNvPr id="773" name="Google Shape;773;g37345e59772_0_0"/>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Autofit/>
          </a:bodyPr>
          <a:lstStyle/>
          <a:p>
            <a:pPr marL="0" lvl="0" indent="0" algn="l" rtl="0">
              <a:lnSpc>
                <a:spcPct val="100000"/>
              </a:lnSpc>
              <a:spcBef>
                <a:spcPts val="0"/>
              </a:spcBef>
              <a:spcAft>
                <a:spcPts val="0"/>
              </a:spcAft>
              <a:buSzPts val="3200"/>
              <a:buNone/>
            </a:pPr>
            <a:r>
              <a:rPr lang="en-US">
                <a:latin typeface="Calibri"/>
                <a:ea typeface="Calibri"/>
                <a:cs typeface="Calibri"/>
                <a:sym typeface="Calibri"/>
              </a:rPr>
              <a:t>Student Biographical Data (SBD) Clean up Process</a:t>
            </a:r>
            <a:endParaRPr>
              <a:latin typeface="Calibri"/>
              <a:ea typeface="Calibri"/>
              <a:cs typeface="Calibri"/>
              <a:sym typeface="Calibri"/>
            </a:endParaRPr>
          </a:p>
        </p:txBody>
      </p:sp>
      <p:sp>
        <p:nvSpPr>
          <p:cNvPr id="774" name="Google Shape;774;g37345e59772_0_0"/>
          <p:cNvSpPr txBox="1">
            <a:spLocks noGrp="1"/>
          </p:cNvSpPr>
          <p:nvPr>
            <p:ph type="body" idx="1"/>
          </p:nvPr>
        </p:nvSpPr>
        <p:spPr>
          <a:xfrm>
            <a:off x="311700" y="1152475"/>
            <a:ext cx="8406600" cy="3034800"/>
          </a:xfrm>
          <a:prstGeom prst="rect">
            <a:avLst/>
          </a:prstGeom>
          <a:noFill/>
          <a:ln>
            <a:noFill/>
          </a:ln>
        </p:spPr>
        <p:txBody>
          <a:bodyPr spcFirstLastPara="1" wrap="square" lIns="91425" tIns="91425" rIns="91425" bIns="91425" anchor="t" anchorCtr="0">
            <a:noAutofit/>
          </a:bodyPr>
          <a:lstStyle/>
          <a:p>
            <a:pPr marL="457200" lvl="0" indent="-311150" algn="l" rtl="0">
              <a:lnSpc>
                <a:spcPct val="115000"/>
              </a:lnSpc>
              <a:spcBef>
                <a:spcPts val="0"/>
              </a:spcBef>
              <a:spcAft>
                <a:spcPts val="0"/>
              </a:spcAft>
              <a:buSzPts val="1300"/>
              <a:buChar char="●"/>
            </a:pPr>
            <a:r>
              <a:rPr lang="en-US" sz="1300" dirty="0"/>
              <a:t>WIDA ACCESS will have SBD clean up in Data Pipeline in March (tentatively </a:t>
            </a:r>
            <a:r>
              <a:rPr lang="en-US" sz="1300" b="1" dirty="0">
                <a:solidFill>
                  <a:srgbClr val="E26510"/>
                </a:solidFill>
              </a:rPr>
              <a:t>March 15–24</a:t>
            </a:r>
            <a:r>
              <a:rPr lang="en-US" sz="1300" dirty="0"/>
              <a:t>)</a:t>
            </a:r>
            <a:endParaRPr sz="1300" dirty="0"/>
          </a:p>
          <a:p>
            <a:pPr marL="457200" lvl="0" indent="0" algn="l" rtl="0">
              <a:lnSpc>
                <a:spcPct val="115000"/>
              </a:lnSpc>
              <a:spcBef>
                <a:spcPts val="0"/>
              </a:spcBef>
              <a:spcAft>
                <a:spcPts val="0"/>
              </a:spcAft>
              <a:buNone/>
            </a:pPr>
            <a:endParaRPr sz="1300" dirty="0"/>
          </a:p>
          <a:p>
            <a:pPr marL="457200" lvl="0" indent="-311150" algn="l" rtl="0">
              <a:lnSpc>
                <a:spcPct val="115000"/>
              </a:lnSpc>
              <a:spcBef>
                <a:spcPts val="0"/>
              </a:spcBef>
              <a:spcAft>
                <a:spcPts val="0"/>
              </a:spcAft>
              <a:buSzPts val="1300"/>
              <a:buChar char="●"/>
            </a:pPr>
            <a:r>
              <a:rPr lang="en-US" sz="1300" dirty="0"/>
              <a:t>CMAS data management will be done entirely within </a:t>
            </a:r>
            <a:r>
              <a:rPr lang="en-US" sz="1300" dirty="0" err="1"/>
              <a:t>LaunchPad</a:t>
            </a:r>
            <a:r>
              <a:rPr lang="en-US" sz="1300" dirty="0"/>
              <a:t>/ADAM</a:t>
            </a:r>
            <a:endParaRPr sz="1300" dirty="0"/>
          </a:p>
          <a:p>
            <a:pPr marL="914400" lvl="1" indent="-311150" algn="l" rtl="0">
              <a:lnSpc>
                <a:spcPct val="115000"/>
              </a:lnSpc>
              <a:spcBef>
                <a:spcPts val="0"/>
              </a:spcBef>
              <a:spcAft>
                <a:spcPts val="0"/>
              </a:spcAft>
              <a:buSzPts val="1300"/>
              <a:buChar char="○"/>
            </a:pPr>
            <a:r>
              <a:rPr lang="en-US" sz="1300" dirty="0"/>
              <a:t>Data clean up can begin when the system is open for districts and data can be updated as needed through the testing window, such as updates to data for transfer students and invalidations (</a:t>
            </a:r>
            <a:r>
              <a:rPr lang="en-US" sz="1300" b="1" dirty="0">
                <a:solidFill>
                  <a:srgbClr val="E26510"/>
                </a:solidFill>
              </a:rPr>
              <a:t>April 5–23</a:t>
            </a:r>
            <a:r>
              <a:rPr lang="en-US" sz="1300" dirty="0"/>
              <a:t>)</a:t>
            </a:r>
            <a:endParaRPr sz="1300" dirty="0"/>
          </a:p>
          <a:p>
            <a:pPr marL="914400" lvl="1" indent="-311150" algn="l" rtl="0">
              <a:lnSpc>
                <a:spcPct val="115000"/>
              </a:lnSpc>
              <a:spcBef>
                <a:spcPts val="0"/>
              </a:spcBef>
              <a:spcAft>
                <a:spcPts val="0"/>
              </a:spcAft>
              <a:buSzPts val="1300"/>
              <a:buChar char="○"/>
            </a:pPr>
            <a:r>
              <a:rPr lang="en-US" sz="1300" dirty="0"/>
              <a:t>All demographic data and invalidations should be reviewed during the district SBD clean up window in </a:t>
            </a:r>
            <a:r>
              <a:rPr lang="en-US" sz="1300" dirty="0" err="1"/>
              <a:t>LaunchPad</a:t>
            </a:r>
            <a:r>
              <a:rPr lang="en-US" sz="1300" dirty="0"/>
              <a:t>/ADAM (</a:t>
            </a:r>
            <a:r>
              <a:rPr lang="en-US" sz="1300" b="1" dirty="0">
                <a:solidFill>
                  <a:srgbClr val="E26510"/>
                </a:solidFill>
              </a:rPr>
              <a:t>April 26–May 7</a:t>
            </a:r>
            <a:r>
              <a:rPr lang="en-US" sz="1300" dirty="0"/>
              <a:t>)</a:t>
            </a:r>
            <a:endParaRPr sz="1300" dirty="0"/>
          </a:p>
          <a:p>
            <a:pPr marL="914400" lvl="0" indent="0" algn="l" rtl="0">
              <a:lnSpc>
                <a:spcPct val="115000"/>
              </a:lnSpc>
              <a:spcBef>
                <a:spcPts val="0"/>
              </a:spcBef>
              <a:spcAft>
                <a:spcPts val="0"/>
              </a:spcAft>
              <a:buNone/>
            </a:pPr>
            <a:endParaRPr sz="1300" dirty="0"/>
          </a:p>
          <a:p>
            <a:pPr marL="457200" lvl="0" indent="-311150" algn="l" rtl="0">
              <a:lnSpc>
                <a:spcPct val="115000"/>
              </a:lnSpc>
              <a:spcBef>
                <a:spcPts val="0"/>
              </a:spcBef>
              <a:spcAft>
                <a:spcPts val="0"/>
              </a:spcAft>
              <a:buSzPts val="1300"/>
              <a:buChar char="●"/>
            </a:pPr>
            <a:r>
              <a:rPr lang="en-US" sz="1300" dirty="0"/>
              <a:t>SAT and DLM Student Interchange Snapshot will be open during the testing window (</a:t>
            </a:r>
            <a:r>
              <a:rPr lang="en-US" sz="1300" b="1" dirty="0">
                <a:solidFill>
                  <a:srgbClr val="E26510"/>
                </a:solidFill>
              </a:rPr>
              <a:t>April 5–23</a:t>
            </a:r>
            <a:r>
              <a:rPr lang="en-US" sz="1300" dirty="0"/>
              <a:t>) and district SBD clean up window (</a:t>
            </a:r>
            <a:r>
              <a:rPr lang="en-US" sz="1300" b="1" dirty="0">
                <a:solidFill>
                  <a:srgbClr val="E26510"/>
                </a:solidFill>
              </a:rPr>
              <a:t>April 26–May 7</a:t>
            </a:r>
            <a:r>
              <a:rPr lang="en-US" sz="1300" dirty="0"/>
              <a:t>) in the Data Pipeline</a:t>
            </a:r>
            <a:endParaRPr sz="1300" dirty="0"/>
          </a:p>
          <a:p>
            <a:pPr marL="914400" lvl="1" indent="-311150" algn="l" rtl="0">
              <a:lnSpc>
                <a:spcPct val="115000"/>
              </a:lnSpc>
              <a:spcBef>
                <a:spcPts val="0"/>
              </a:spcBef>
              <a:spcAft>
                <a:spcPts val="0"/>
              </a:spcAft>
              <a:buSzPts val="1300"/>
              <a:buChar char="○"/>
            </a:pPr>
            <a:r>
              <a:rPr lang="en-US" sz="1300" dirty="0"/>
              <a:t>SAT/PSAT Invalidation Codes must be entered in SDMS, and can be updated through the testing window and district clean up window (batch update available for 2026–27)</a:t>
            </a:r>
            <a:endParaRPr sz="1300" dirty="0"/>
          </a:p>
          <a:p>
            <a:pPr marL="914400" lvl="1" indent="-311150" algn="l" rtl="0">
              <a:lnSpc>
                <a:spcPct val="115000"/>
              </a:lnSpc>
              <a:spcBef>
                <a:spcPts val="0"/>
              </a:spcBef>
              <a:spcAft>
                <a:spcPts val="0"/>
              </a:spcAft>
              <a:buSzPts val="1300"/>
              <a:buChar char="○"/>
            </a:pPr>
            <a:r>
              <a:rPr lang="en-US" sz="1300" dirty="0"/>
              <a:t>DLM Special Circumstances codes must be updated during the testing window (</a:t>
            </a:r>
            <a:r>
              <a:rPr lang="en-US" sz="1300" b="1" dirty="0">
                <a:solidFill>
                  <a:srgbClr val="E26510"/>
                </a:solidFill>
              </a:rPr>
              <a:t>by April 23</a:t>
            </a:r>
            <a:r>
              <a:rPr lang="en-US" sz="1300" dirty="0"/>
              <a:t>)</a:t>
            </a:r>
            <a:endParaRPr sz="1300" dirty="0"/>
          </a:p>
          <a:p>
            <a:pPr marL="1371600" lvl="2" indent="-311150" algn="l" rtl="0">
              <a:lnSpc>
                <a:spcPct val="115000"/>
              </a:lnSpc>
              <a:spcBef>
                <a:spcPts val="0"/>
              </a:spcBef>
              <a:spcAft>
                <a:spcPts val="0"/>
              </a:spcAft>
              <a:buSzPts val="1300"/>
              <a:buChar char="■"/>
            </a:pPr>
            <a:r>
              <a:rPr lang="en-US" sz="1300" dirty="0"/>
              <a:t>Codes can be entered at the student level, students do not need to be rostered</a:t>
            </a:r>
            <a:endParaRPr sz="1300" dirty="0"/>
          </a:p>
          <a:p>
            <a:pPr marL="914400" lvl="1" indent="-311150" algn="l" rtl="0">
              <a:lnSpc>
                <a:spcPct val="115000"/>
              </a:lnSpc>
              <a:spcBef>
                <a:spcPts val="0"/>
              </a:spcBef>
              <a:spcAft>
                <a:spcPts val="0"/>
              </a:spcAft>
              <a:buSzPts val="1300"/>
              <a:buChar char="○"/>
            </a:pPr>
            <a:r>
              <a:rPr lang="en-US" sz="1300" dirty="0"/>
              <a:t>Invalidation and Special Circumstances codes will be reviewable in the Snapshot, but must be updated in the vendor system </a:t>
            </a:r>
            <a:endParaRPr sz="1300" dirty="0"/>
          </a:p>
          <a:p>
            <a:pPr marL="0" lvl="0" indent="0" algn="l" rtl="0">
              <a:lnSpc>
                <a:spcPct val="115000"/>
              </a:lnSpc>
              <a:spcBef>
                <a:spcPts val="0"/>
              </a:spcBef>
              <a:spcAft>
                <a:spcPts val="0"/>
              </a:spcAft>
              <a:buSzPts val="1882"/>
              <a:buNone/>
            </a:pPr>
            <a:endParaRPr sz="130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779"/>
        <p:cNvGrpSpPr/>
        <p:nvPr/>
      </p:nvGrpSpPr>
      <p:grpSpPr>
        <a:xfrm>
          <a:off x="0" y="0"/>
          <a:ext cx="0" cy="0"/>
          <a:chOff x="0" y="0"/>
          <a:chExt cx="0" cy="0"/>
        </a:xfrm>
      </p:grpSpPr>
      <p:sp>
        <p:nvSpPr>
          <p:cNvPr id="780" name="Google Shape;780;g37345e59772_0_12"/>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Autofit/>
          </a:bodyPr>
          <a:lstStyle/>
          <a:p>
            <a:pPr marL="0" lvl="0" indent="0" algn="l" rtl="0">
              <a:lnSpc>
                <a:spcPct val="100000"/>
              </a:lnSpc>
              <a:spcBef>
                <a:spcPts val="0"/>
              </a:spcBef>
              <a:spcAft>
                <a:spcPts val="0"/>
              </a:spcAft>
              <a:buSzPts val="3200"/>
              <a:buNone/>
            </a:pPr>
            <a:r>
              <a:rPr lang="en-US" sz="3200">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9"/>
                  </a:ext>
                </a:extLst>
              </a:rPr>
              <a:t>State Data Review</a:t>
            </a:r>
            <a:endParaRPr sz="3200">
              <a:latin typeface="Calibri"/>
              <a:ea typeface="Calibri"/>
              <a:cs typeface="Calibri"/>
              <a:sym typeface="Calibri"/>
            </a:endParaRPr>
          </a:p>
        </p:txBody>
      </p:sp>
      <p:sp>
        <p:nvSpPr>
          <p:cNvPr id="781" name="Google Shape;781;g37345e59772_0_12"/>
          <p:cNvSpPr txBox="1">
            <a:spLocks noGrp="1"/>
          </p:cNvSpPr>
          <p:nvPr>
            <p:ph type="body" idx="1"/>
          </p:nvPr>
        </p:nvSpPr>
        <p:spPr>
          <a:xfrm>
            <a:off x="311700" y="1029600"/>
            <a:ext cx="8135100" cy="3157675"/>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None/>
            </a:pPr>
            <a:r>
              <a:rPr lang="en-US" sz="1800" dirty="0"/>
              <a:t>In the weeks after the district clean-up window, CDE will review submitted SBD data (May 10–21)</a:t>
            </a:r>
            <a:endParaRPr sz="1800" dirty="0"/>
          </a:p>
          <a:p>
            <a:pPr marL="457200" lvl="0" indent="-330200" algn="l" rtl="0">
              <a:lnSpc>
                <a:spcPct val="115000"/>
              </a:lnSpc>
              <a:spcBef>
                <a:spcPts val="0"/>
              </a:spcBef>
              <a:spcAft>
                <a:spcPts val="0"/>
              </a:spcAft>
              <a:buSzPts val="1600"/>
              <a:buChar char="●"/>
            </a:pPr>
            <a:r>
              <a:rPr lang="en-US" dirty="0"/>
              <a:t>Districts may be contacted if any discrepancies/issues are identified and need to be addressed</a:t>
            </a:r>
            <a:endParaRPr dirty="0"/>
          </a:p>
          <a:p>
            <a:pPr marL="457200" lvl="0" indent="-330200" algn="l" rtl="0">
              <a:lnSpc>
                <a:spcPct val="115000"/>
              </a:lnSpc>
              <a:spcBef>
                <a:spcPts val="0"/>
              </a:spcBef>
              <a:spcAft>
                <a:spcPts val="0"/>
              </a:spcAft>
              <a:buSzPts val="1600"/>
              <a:buChar char="●"/>
            </a:pPr>
            <a:r>
              <a:rPr lang="en-US" dirty="0"/>
              <a:t>Changes will be submitted through Syncplicity</a:t>
            </a:r>
            <a:endParaRPr dirty="0"/>
          </a:p>
          <a:p>
            <a:pPr marL="457200" lvl="0" indent="-330200" algn="l" rtl="0">
              <a:lnSpc>
                <a:spcPct val="115000"/>
              </a:lnSpc>
              <a:spcBef>
                <a:spcPts val="0"/>
              </a:spcBef>
              <a:spcAft>
                <a:spcPts val="0"/>
              </a:spcAft>
              <a:buSzPts val="1600"/>
              <a:buChar char="●"/>
            </a:pPr>
            <a:r>
              <a:rPr lang="en-US" dirty="0"/>
              <a:t>CDE can only make changes with district approval</a:t>
            </a:r>
            <a:endParaRPr dirty="0"/>
          </a:p>
          <a:p>
            <a:pPr marL="457200" lvl="0" indent="-330200" algn="l" rtl="0">
              <a:lnSpc>
                <a:spcPct val="115000"/>
              </a:lnSpc>
              <a:spcBef>
                <a:spcPts val="0"/>
              </a:spcBef>
              <a:spcAft>
                <a:spcPts val="0"/>
              </a:spcAft>
              <a:buSzPts val="1600"/>
              <a:buChar char="●"/>
            </a:pPr>
            <a:r>
              <a:rPr lang="en-US" dirty="0"/>
              <a:t>Updates made through this process can be verified when the Student Data Files are available for each assessment in late May/early June - </a:t>
            </a:r>
            <a:r>
              <a:rPr lang="en-US" b="1" dirty="0"/>
              <a:t>Don’t wait for SPF/DPFs!</a:t>
            </a:r>
            <a:endParaRPr b="1" dirty="0"/>
          </a:p>
        </p:txBody>
      </p:sp>
      <p:sp>
        <p:nvSpPr>
          <p:cNvPr id="782" name="Google Shape;782;g37345e59772_0_12"/>
          <p:cNvSpPr txBox="1"/>
          <p:nvPr/>
        </p:nvSpPr>
        <p:spPr>
          <a:xfrm>
            <a:off x="1699950" y="3614037"/>
            <a:ext cx="5358600" cy="646500"/>
          </a:xfrm>
          <a:prstGeom prst="rect">
            <a:avLst/>
          </a:prstGeom>
          <a:solidFill>
            <a:srgbClr val="E26510"/>
          </a:solidFill>
          <a:ln>
            <a:noFill/>
          </a:ln>
          <a:effectLst>
            <a:outerShdw blurRad="50800" dist="38100" dir="2700000" algn="tl" rotWithShape="0">
              <a:srgbClr val="000000">
                <a:alpha val="40000"/>
              </a:srgbClr>
            </a:outerShdw>
          </a:effectLst>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a:solidFill>
                  <a:schemeClr val="lt1"/>
                </a:solidFill>
                <a:latin typeface="Calibri"/>
                <a:ea typeface="Calibri"/>
                <a:cs typeface="Calibri"/>
                <a:sym typeface="Calibri"/>
              </a:rPr>
              <a:t>Reminder</a:t>
            </a:r>
            <a:r>
              <a:rPr lang="en-US" sz="1800">
                <a:solidFill>
                  <a:schemeClr val="lt1"/>
                </a:solidFill>
                <a:latin typeface="Calibri"/>
                <a:ea typeface="Calibri"/>
                <a:cs typeface="Calibri"/>
                <a:sym typeface="Calibri"/>
              </a:rPr>
              <a:t>: These data are used for inclusion/exclusion of students for Frameworks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787"/>
        <p:cNvGrpSpPr/>
        <p:nvPr/>
      </p:nvGrpSpPr>
      <p:grpSpPr>
        <a:xfrm>
          <a:off x="0" y="0"/>
          <a:ext cx="0" cy="0"/>
          <a:chOff x="0" y="0"/>
          <a:chExt cx="0" cy="0"/>
        </a:xfrm>
      </p:grpSpPr>
      <p:sp>
        <p:nvSpPr>
          <p:cNvPr id="788" name="Google Shape;788;g38582e391fb_2_0"/>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Autofit/>
          </a:bodyPr>
          <a:lstStyle/>
          <a:p>
            <a:pPr marL="0" lvl="0" indent="0" algn="l" rtl="0">
              <a:lnSpc>
                <a:spcPct val="100000"/>
              </a:lnSpc>
              <a:spcBef>
                <a:spcPts val="0"/>
              </a:spcBef>
              <a:spcAft>
                <a:spcPts val="0"/>
              </a:spcAft>
              <a:buSzPts val="3200"/>
              <a:buNone/>
            </a:pPr>
            <a:r>
              <a:rPr lang="en-US" sz="3200">
                <a:latin typeface="Calibri"/>
                <a:ea typeface="Calibri"/>
                <a:cs typeface="Calibri"/>
                <a:sym typeface="Calibri"/>
              </a:rPr>
              <a:t>Data Clean-up Process Summary</a:t>
            </a:r>
            <a:endParaRPr sz="3200">
              <a:latin typeface="Calibri"/>
              <a:ea typeface="Calibri"/>
              <a:cs typeface="Calibri"/>
              <a:sym typeface="Calibri"/>
            </a:endParaRPr>
          </a:p>
        </p:txBody>
      </p:sp>
      <p:graphicFrame>
        <p:nvGraphicFramePr>
          <p:cNvPr id="789" name="Google Shape;789;g38582e391fb_2_0"/>
          <p:cNvGraphicFramePr/>
          <p:nvPr>
            <p:extLst>
              <p:ext uri="{D42A27DB-BD31-4B8C-83A1-F6EECF244321}">
                <p14:modId xmlns:p14="http://schemas.microsoft.com/office/powerpoint/2010/main" val="2050645252"/>
              </p:ext>
            </p:extLst>
          </p:nvPr>
        </p:nvGraphicFramePr>
        <p:xfrm>
          <a:off x="1083775" y="1137963"/>
          <a:ext cx="6976450" cy="3575240"/>
        </p:xfrm>
        <a:graphic>
          <a:graphicData uri="http://schemas.openxmlformats.org/drawingml/2006/table">
            <a:tbl>
              <a:tblPr firstRow="1">
                <a:noFill/>
                <a:tableStyleId>{DA9ED00B-54D4-4122-BC28-4826B08321EF}</a:tableStyleId>
              </a:tblPr>
              <a:tblGrid>
                <a:gridCol w="2174675">
                  <a:extLst>
                    <a:ext uri="{9D8B030D-6E8A-4147-A177-3AD203B41FA5}">
                      <a16:colId xmlns:a16="http://schemas.microsoft.com/office/drawing/2014/main" val="20000"/>
                    </a:ext>
                  </a:extLst>
                </a:gridCol>
                <a:gridCol w="2789225">
                  <a:extLst>
                    <a:ext uri="{9D8B030D-6E8A-4147-A177-3AD203B41FA5}">
                      <a16:colId xmlns:a16="http://schemas.microsoft.com/office/drawing/2014/main" val="20001"/>
                    </a:ext>
                  </a:extLst>
                </a:gridCol>
                <a:gridCol w="2012550">
                  <a:extLst>
                    <a:ext uri="{9D8B030D-6E8A-4147-A177-3AD203B41FA5}">
                      <a16:colId xmlns:a16="http://schemas.microsoft.com/office/drawing/2014/main" val="20002"/>
                    </a:ext>
                  </a:extLst>
                </a:gridCol>
              </a:tblGrid>
              <a:tr h="651125">
                <a:tc>
                  <a:txBody>
                    <a:bodyPr/>
                    <a:lstStyle/>
                    <a:p>
                      <a:pPr marL="0" marR="0" lvl="0" indent="0" algn="ctr" rtl="0">
                        <a:lnSpc>
                          <a:spcPct val="100000"/>
                        </a:lnSpc>
                        <a:spcBef>
                          <a:spcPts val="0"/>
                        </a:spcBef>
                        <a:spcAft>
                          <a:spcPts val="0"/>
                        </a:spcAft>
                        <a:buClr>
                          <a:srgbClr val="000000"/>
                        </a:buClr>
                        <a:buSzPts val="1600"/>
                        <a:buFont typeface="Arial"/>
                        <a:buNone/>
                      </a:pPr>
                      <a:r>
                        <a:rPr lang="en-US" sz="1800" u="none" strike="noStrike" cap="none" dirty="0">
                          <a:solidFill>
                            <a:schemeClr val="lt1"/>
                          </a:solidFill>
                          <a:latin typeface="Calibri"/>
                          <a:ea typeface="Calibri"/>
                          <a:cs typeface="Calibri"/>
                          <a:sym typeface="Calibri"/>
                        </a:rPr>
                        <a:t>Assessment</a:t>
                      </a:r>
                      <a:endParaRPr sz="1800" u="none" strike="noStrike" cap="none" dirty="0">
                        <a:solidFill>
                          <a:schemeClr val="lt1"/>
                        </a:solidFill>
                        <a:latin typeface="Calibri"/>
                        <a:ea typeface="Calibri"/>
                        <a:cs typeface="Calibri"/>
                        <a:sym typeface="Calibri"/>
                      </a:endParaRPr>
                    </a:p>
                  </a:txBody>
                  <a:tcPr marL="91425" marR="91425" marT="91425" marB="91425" anchor="ctr">
                    <a:solidFill>
                      <a:srgbClr val="E26510"/>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800" u="none" strike="noStrike" cap="none" dirty="0">
                          <a:solidFill>
                            <a:schemeClr val="lt1"/>
                          </a:solidFill>
                          <a:latin typeface="Calibri"/>
                          <a:ea typeface="Calibri"/>
                          <a:cs typeface="Calibri"/>
                          <a:sym typeface="Calibri"/>
                        </a:rPr>
                        <a:t>Process</a:t>
                      </a:r>
                      <a:endParaRPr sz="1800" u="none" strike="noStrike" cap="none" dirty="0">
                        <a:solidFill>
                          <a:schemeClr val="lt1"/>
                        </a:solidFill>
                        <a:latin typeface="Calibri"/>
                        <a:ea typeface="Calibri"/>
                        <a:cs typeface="Calibri"/>
                        <a:sym typeface="Calibri"/>
                      </a:endParaRPr>
                    </a:p>
                  </a:txBody>
                  <a:tcPr marL="91425" marR="91425" marT="91425" marB="91425" anchor="ctr">
                    <a:solidFill>
                      <a:srgbClr val="E26510"/>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800" dirty="0">
                          <a:solidFill>
                            <a:schemeClr val="lt1"/>
                          </a:solidFill>
                          <a:latin typeface="Calibri"/>
                          <a:ea typeface="Calibri"/>
                          <a:cs typeface="Calibri"/>
                          <a:sym typeface="Calibri"/>
                        </a:rPr>
                        <a:t>Tentative </a:t>
                      </a:r>
                      <a:r>
                        <a:rPr lang="en-US" sz="1800" u="none" strike="noStrike" cap="none" dirty="0">
                          <a:solidFill>
                            <a:schemeClr val="lt1"/>
                          </a:solidFill>
                          <a:latin typeface="Calibri"/>
                          <a:ea typeface="Calibri"/>
                          <a:cs typeface="Calibri"/>
                          <a:sym typeface="Calibri"/>
                        </a:rPr>
                        <a:t>Timeline</a:t>
                      </a:r>
                      <a:endParaRPr sz="1800" u="none" strike="noStrike" cap="none" dirty="0">
                        <a:solidFill>
                          <a:schemeClr val="lt1"/>
                        </a:solidFill>
                        <a:latin typeface="Calibri"/>
                        <a:ea typeface="Calibri"/>
                        <a:cs typeface="Calibri"/>
                        <a:sym typeface="Calibri"/>
                      </a:endParaRPr>
                    </a:p>
                  </a:txBody>
                  <a:tcPr marL="91425" marR="91425" marT="91425" marB="91425" anchor="ctr">
                    <a:solidFill>
                      <a:srgbClr val="E26510"/>
                    </a:solidFill>
                  </a:tcPr>
                </a:tc>
                <a:extLst>
                  <a:ext uri="{0D108BD9-81ED-4DB2-BD59-A6C34878D82A}">
                    <a16:rowId xmlns:a16="http://schemas.microsoft.com/office/drawing/2014/main" val="10000"/>
                  </a:ext>
                </a:extLst>
              </a:tr>
              <a:tr h="658525">
                <a:tc>
                  <a:txBody>
                    <a:bodyPr/>
                    <a:lstStyle/>
                    <a:p>
                      <a:pPr marL="0" marR="0" lvl="0" indent="0" algn="l" rtl="0">
                        <a:lnSpc>
                          <a:spcPct val="100000"/>
                        </a:lnSpc>
                        <a:spcBef>
                          <a:spcPts val="0"/>
                        </a:spcBef>
                        <a:spcAft>
                          <a:spcPts val="0"/>
                        </a:spcAft>
                        <a:buClr>
                          <a:srgbClr val="000000"/>
                        </a:buClr>
                        <a:buSzPts val="1300"/>
                        <a:buFont typeface="Arial"/>
                        <a:buNone/>
                      </a:pPr>
                      <a:r>
                        <a:rPr lang="en-US" sz="1600" u="none" strike="noStrike" cap="none">
                          <a:latin typeface="Calibri"/>
                          <a:ea typeface="Calibri"/>
                          <a:cs typeface="Calibri"/>
                          <a:sym typeface="Calibri"/>
                        </a:rPr>
                        <a:t>WIDA ACCESS</a:t>
                      </a:r>
                      <a:endParaRPr sz="1600" u="none" strike="noStrike" cap="none">
                        <a:latin typeface="Calibri"/>
                        <a:ea typeface="Calibri"/>
                        <a:cs typeface="Calibri"/>
                        <a:sym typeface="Calibri"/>
                      </a:endParaRPr>
                    </a:p>
                  </a:txBody>
                  <a:tcPr marL="91425" marR="91425" marT="91425" marB="91425" anchor="ctr"/>
                </a:tc>
                <a:tc>
                  <a:txBody>
                    <a:bodyPr/>
                    <a:lstStyle/>
                    <a:p>
                      <a:pPr marL="0" marR="0" lvl="0" indent="0" algn="l" rtl="0">
                        <a:lnSpc>
                          <a:spcPct val="100000"/>
                        </a:lnSpc>
                        <a:spcBef>
                          <a:spcPts val="0"/>
                        </a:spcBef>
                        <a:spcAft>
                          <a:spcPts val="0"/>
                        </a:spcAft>
                        <a:buClr>
                          <a:srgbClr val="000000"/>
                        </a:buClr>
                        <a:buSzPts val="1300"/>
                        <a:buFont typeface="Arial"/>
                        <a:buNone/>
                      </a:pPr>
                      <a:r>
                        <a:rPr lang="en-US" sz="1600" u="none" strike="noStrike" cap="none">
                          <a:latin typeface="Calibri"/>
                          <a:ea typeface="Calibri"/>
                          <a:cs typeface="Calibri"/>
                          <a:sym typeface="Calibri"/>
                        </a:rPr>
                        <a:t>SBD Collection in Data Pipeline</a:t>
                      </a:r>
                      <a:endParaRPr sz="1600" u="none" strike="noStrike" cap="none">
                        <a:latin typeface="Calibri"/>
                        <a:ea typeface="Calibri"/>
                        <a:cs typeface="Calibri"/>
                        <a:sym typeface="Calibri"/>
                      </a:endParaRPr>
                    </a:p>
                  </a:txBody>
                  <a:tcPr marL="91425" marR="91425" marT="91425" marB="91425" anchor="ctr"/>
                </a:tc>
                <a:tc>
                  <a:txBody>
                    <a:bodyPr/>
                    <a:lstStyle/>
                    <a:p>
                      <a:pPr marL="0" marR="0" lvl="0" indent="0" algn="l" rtl="0">
                        <a:lnSpc>
                          <a:spcPct val="100000"/>
                        </a:lnSpc>
                        <a:spcBef>
                          <a:spcPts val="0"/>
                        </a:spcBef>
                        <a:spcAft>
                          <a:spcPts val="0"/>
                        </a:spcAft>
                        <a:buClr>
                          <a:srgbClr val="000000"/>
                        </a:buClr>
                        <a:buSzPts val="1300"/>
                        <a:buFont typeface="Arial"/>
                        <a:buNone/>
                      </a:pPr>
                      <a:r>
                        <a:rPr lang="en-US" sz="1600" u="none" strike="noStrike" cap="none">
                          <a:latin typeface="Calibri"/>
                          <a:ea typeface="Calibri"/>
                          <a:cs typeface="Calibri"/>
                          <a:sym typeface="Calibri"/>
                        </a:rPr>
                        <a:t>March 1</a:t>
                      </a:r>
                      <a:r>
                        <a:rPr lang="en-US" sz="1600">
                          <a:latin typeface="Calibri"/>
                          <a:ea typeface="Calibri"/>
                          <a:cs typeface="Calibri"/>
                          <a:sym typeface="Calibri"/>
                        </a:rPr>
                        <a:t>5–</a:t>
                      </a:r>
                      <a:r>
                        <a:rPr lang="en-US" sz="1600" u="none" strike="noStrike" cap="none">
                          <a:latin typeface="Calibri"/>
                          <a:ea typeface="Calibri"/>
                          <a:cs typeface="Calibri"/>
                          <a:sym typeface="Calibri"/>
                        </a:rPr>
                        <a:t>2</a:t>
                      </a:r>
                      <a:r>
                        <a:rPr lang="en-US" sz="1600">
                          <a:latin typeface="Calibri"/>
                          <a:ea typeface="Calibri"/>
                          <a:cs typeface="Calibri"/>
                          <a:sym typeface="Calibri"/>
                        </a:rPr>
                        <a:t>4</a:t>
                      </a:r>
                      <a:endParaRPr sz="1600" u="none" strike="noStrike" cap="none">
                        <a:latin typeface="Calibri"/>
                        <a:ea typeface="Calibri"/>
                        <a:cs typeface="Calibri"/>
                        <a:sym typeface="Calibri"/>
                      </a:endParaRPr>
                    </a:p>
                  </a:txBody>
                  <a:tcPr marL="91425" marR="91425" marT="91425" marB="91425" anchor="ctr"/>
                </a:tc>
                <a:extLst>
                  <a:ext uri="{0D108BD9-81ED-4DB2-BD59-A6C34878D82A}">
                    <a16:rowId xmlns:a16="http://schemas.microsoft.com/office/drawing/2014/main" val="10001"/>
                  </a:ext>
                </a:extLst>
              </a:tr>
              <a:tr h="658525">
                <a:tc>
                  <a:txBody>
                    <a:bodyPr/>
                    <a:lstStyle/>
                    <a:p>
                      <a:pPr marL="0" marR="0" lvl="0" indent="0" algn="l" rtl="0">
                        <a:lnSpc>
                          <a:spcPct val="100000"/>
                        </a:lnSpc>
                        <a:spcBef>
                          <a:spcPts val="0"/>
                        </a:spcBef>
                        <a:spcAft>
                          <a:spcPts val="0"/>
                        </a:spcAft>
                        <a:buClr>
                          <a:srgbClr val="000000"/>
                        </a:buClr>
                        <a:buSzPts val="1300"/>
                        <a:buFont typeface="Arial"/>
                        <a:buNone/>
                      </a:pPr>
                      <a:r>
                        <a:rPr lang="en-US" sz="1600" u="none" strike="noStrike" cap="none">
                          <a:latin typeface="Calibri"/>
                          <a:ea typeface="Calibri"/>
                          <a:cs typeface="Calibri"/>
                          <a:sym typeface="Calibri"/>
                        </a:rPr>
                        <a:t>CMAS (All), CoAlt (Science/Social Studies)</a:t>
                      </a:r>
                      <a:endParaRPr sz="1600" u="none" strike="noStrike" cap="none">
                        <a:latin typeface="Calibri"/>
                        <a:ea typeface="Calibri"/>
                        <a:cs typeface="Calibri"/>
                        <a:sym typeface="Calibri"/>
                      </a:endParaRPr>
                    </a:p>
                  </a:txBody>
                  <a:tcPr marL="91425" marR="91425" marT="91425" marB="91425" anchor="ctr"/>
                </a:tc>
                <a:tc>
                  <a:txBody>
                    <a:bodyPr/>
                    <a:lstStyle/>
                    <a:p>
                      <a:pPr marL="0" marR="0" lvl="0" indent="0" algn="l" rtl="0">
                        <a:lnSpc>
                          <a:spcPct val="100000"/>
                        </a:lnSpc>
                        <a:spcBef>
                          <a:spcPts val="0"/>
                        </a:spcBef>
                        <a:spcAft>
                          <a:spcPts val="0"/>
                        </a:spcAft>
                        <a:buClr>
                          <a:srgbClr val="000000"/>
                        </a:buClr>
                        <a:buSzPts val="1300"/>
                        <a:buFont typeface="Arial"/>
                        <a:buNone/>
                      </a:pPr>
                      <a:r>
                        <a:rPr lang="en-US" sz="1600" u="none" strike="noStrike" cap="none">
                          <a:latin typeface="Calibri"/>
                          <a:ea typeface="Calibri"/>
                          <a:cs typeface="Calibri"/>
                          <a:sym typeface="Calibri"/>
                        </a:rPr>
                        <a:t>Clean up in </a:t>
                      </a:r>
                      <a:r>
                        <a:rPr lang="en-US" sz="1600">
                          <a:latin typeface="Calibri"/>
                          <a:ea typeface="Calibri"/>
                          <a:cs typeface="Calibri"/>
                          <a:sym typeface="Calibri"/>
                        </a:rPr>
                        <a:t>LaunchPad/ADAM</a:t>
                      </a:r>
                      <a:endParaRPr sz="1600" u="none" strike="noStrike" cap="none">
                        <a:latin typeface="Calibri"/>
                        <a:ea typeface="Calibri"/>
                        <a:cs typeface="Calibri"/>
                        <a:sym typeface="Calibri"/>
                      </a:endParaRPr>
                    </a:p>
                  </a:txBody>
                  <a:tcPr marL="91425" marR="91425" marT="91425" marB="91425" anchor="ctr"/>
                </a:tc>
                <a:tc>
                  <a:txBody>
                    <a:bodyPr/>
                    <a:lstStyle/>
                    <a:p>
                      <a:pPr marL="0" marR="0" lvl="0" indent="0" algn="l" rtl="0">
                        <a:lnSpc>
                          <a:spcPct val="100000"/>
                        </a:lnSpc>
                        <a:spcBef>
                          <a:spcPts val="0"/>
                        </a:spcBef>
                        <a:spcAft>
                          <a:spcPts val="0"/>
                        </a:spcAft>
                        <a:buClr>
                          <a:srgbClr val="000000"/>
                        </a:buClr>
                        <a:buSzPts val="1300"/>
                        <a:buFont typeface="Arial"/>
                        <a:buNone/>
                      </a:pPr>
                      <a:r>
                        <a:rPr lang="en-US" sz="1600">
                          <a:latin typeface="Calibri"/>
                          <a:ea typeface="Calibri"/>
                          <a:cs typeface="Calibri"/>
                          <a:sym typeface="Calibri"/>
                        </a:rPr>
                        <a:t>January 11–</a:t>
                      </a:r>
                      <a:r>
                        <a:rPr lang="en-US" sz="1600" u="none" strike="noStrike" cap="none">
                          <a:latin typeface="Calibri"/>
                          <a:ea typeface="Calibri"/>
                          <a:cs typeface="Calibri"/>
                          <a:sym typeface="Calibri"/>
                        </a:rPr>
                        <a:t>May </a:t>
                      </a:r>
                      <a:r>
                        <a:rPr lang="en-US" sz="1600">
                          <a:latin typeface="Calibri"/>
                          <a:ea typeface="Calibri"/>
                          <a:cs typeface="Calibri"/>
                          <a:sym typeface="Calibri"/>
                        </a:rPr>
                        <a:t>7</a:t>
                      </a:r>
                      <a:r>
                        <a:rPr lang="en-US" sz="1600" u="none" strike="noStrike" cap="none">
                          <a:latin typeface="Calibri"/>
                          <a:ea typeface="Calibri"/>
                          <a:cs typeface="Calibri"/>
                          <a:sym typeface="Calibri"/>
                        </a:rPr>
                        <a:t> </a:t>
                      </a:r>
                      <a:endParaRPr sz="1600" u="none" strike="noStrike" cap="none">
                        <a:latin typeface="Calibri"/>
                        <a:ea typeface="Calibri"/>
                        <a:cs typeface="Calibri"/>
                        <a:sym typeface="Calibri"/>
                      </a:endParaRPr>
                    </a:p>
                  </a:txBody>
                  <a:tcPr marL="91425" marR="91425" marT="91425" marB="91425" anchor="ctr"/>
                </a:tc>
                <a:extLst>
                  <a:ext uri="{0D108BD9-81ED-4DB2-BD59-A6C34878D82A}">
                    <a16:rowId xmlns:a16="http://schemas.microsoft.com/office/drawing/2014/main" val="10002"/>
                  </a:ext>
                </a:extLst>
              </a:tr>
              <a:tr h="658525">
                <a:tc>
                  <a:txBody>
                    <a:bodyPr/>
                    <a:lstStyle/>
                    <a:p>
                      <a:pPr marL="0" marR="0" lvl="0" indent="0" algn="l" rtl="0">
                        <a:lnSpc>
                          <a:spcPct val="100000"/>
                        </a:lnSpc>
                        <a:spcBef>
                          <a:spcPts val="0"/>
                        </a:spcBef>
                        <a:spcAft>
                          <a:spcPts val="0"/>
                        </a:spcAft>
                        <a:buClr>
                          <a:srgbClr val="000000"/>
                        </a:buClr>
                        <a:buSzPts val="1300"/>
                        <a:buFont typeface="Arial"/>
                        <a:buNone/>
                      </a:pPr>
                      <a:r>
                        <a:rPr lang="en-US" sz="1600" u="none" strike="noStrike" cap="none">
                          <a:latin typeface="Calibri"/>
                          <a:ea typeface="Calibri"/>
                          <a:cs typeface="Calibri"/>
                          <a:sym typeface="Calibri"/>
                        </a:rPr>
                        <a:t>CO PSAT/SAT</a:t>
                      </a:r>
                      <a:endParaRPr sz="1600" u="none" strike="noStrike" cap="none">
                        <a:latin typeface="Calibri"/>
                        <a:ea typeface="Calibri"/>
                        <a:cs typeface="Calibri"/>
                        <a:sym typeface="Calibri"/>
                      </a:endParaRPr>
                    </a:p>
                  </a:txBody>
                  <a:tcPr marL="91425" marR="91425" marT="91425" marB="91425" anchor="ctr"/>
                </a:tc>
                <a:tc>
                  <a:txBody>
                    <a:bodyPr/>
                    <a:lstStyle/>
                    <a:p>
                      <a:pPr marL="0" marR="0" lvl="0" indent="0" algn="l" rtl="0">
                        <a:lnSpc>
                          <a:spcPct val="100000"/>
                        </a:lnSpc>
                        <a:spcBef>
                          <a:spcPts val="0"/>
                        </a:spcBef>
                        <a:spcAft>
                          <a:spcPts val="0"/>
                        </a:spcAft>
                        <a:buClr>
                          <a:srgbClr val="000000"/>
                        </a:buClr>
                        <a:buSzPts val="1300"/>
                        <a:buFont typeface="Arial"/>
                        <a:buNone/>
                      </a:pPr>
                      <a:r>
                        <a:rPr lang="en-US" sz="1600" u="none" strike="noStrike" cap="none">
                          <a:latin typeface="Calibri"/>
                          <a:ea typeface="Calibri"/>
                          <a:cs typeface="Calibri"/>
                          <a:sym typeface="Calibri"/>
                        </a:rPr>
                        <a:t>Invalidations in SDMS</a:t>
                      </a:r>
                      <a:endParaRPr sz="1600">
                        <a:latin typeface="Calibri"/>
                        <a:ea typeface="Calibri"/>
                        <a:cs typeface="Calibri"/>
                        <a:sym typeface="Calibri"/>
                      </a:endParaRPr>
                    </a:p>
                    <a:p>
                      <a:pPr marL="0" marR="0" lvl="0" indent="0" algn="l" rtl="0">
                        <a:lnSpc>
                          <a:spcPct val="100000"/>
                        </a:lnSpc>
                        <a:spcBef>
                          <a:spcPts val="1000"/>
                        </a:spcBef>
                        <a:spcAft>
                          <a:spcPts val="0"/>
                        </a:spcAft>
                        <a:buClr>
                          <a:srgbClr val="000000"/>
                        </a:buClr>
                        <a:buSzPts val="1300"/>
                        <a:buFont typeface="Arial"/>
                        <a:buNone/>
                      </a:pPr>
                      <a:r>
                        <a:rPr lang="en-US" sz="1600" u="none" strike="noStrike" cap="none">
                          <a:latin typeface="Calibri"/>
                          <a:ea typeface="Calibri"/>
                          <a:cs typeface="Calibri"/>
                          <a:sym typeface="Calibri"/>
                        </a:rPr>
                        <a:t>Snapshot in Data Pipeline</a:t>
                      </a:r>
                      <a:endParaRPr sz="1600" u="none" strike="noStrike" cap="none">
                        <a:latin typeface="Calibri"/>
                        <a:ea typeface="Calibri"/>
                        <a:cs typeface="Calibri"/>
                        <a:sym typeface="Calibri"/>
                      </a:endParaRPr>
                    </a:p>
                  </a:txBody>
                  <a:tcPr marL="91425" marR="91425" marT="91425" marB="91425" anchor="ctr"/>
                </a:tc>
                <a:tc>
                  <a:txBody>
                    <a:bodyPr/>
                    <a:lstStyle/>
                    <a:p>
                      <a:pPr marL="0" marR="0" lvl="0" indent="0" algn="l" rtl="0">
                        <a:lnSpc>
                          <a:spcPct val="100000"/>
                        </a:lnSpc>
                        <a:spcBef>
                          <a:spcPts val="0"/>
                        </a:spcBef>
                        <a:spcAft>
                          <a:spcPts val="0"/>
                        </a:spcAft>
                        <a:buClr>
                          <a:srgbClr val="000000"/>
                        </a:buClr>
                        <a:buSzPts val="1300"/>
                        <a:buFont typeface="Arial"/>
                        <a:buNone/>
                      </a:pPr>
                      <a:r>
                        <a:rPr lang="en-US">
                          <a:latin typeface="Calibri"/>
                          <a:ea typeface="Calibri"/>
                          <a:cs typeface="Calibri"/>
                          <a:sym typeface="Calibri"/>
                        </a:rPr>
                        <a:t>SDMS: January 27–May 7</a:t>
                      </a:r>
                      <a:endParaRPr>
                        <a:latin typeface="Calibri"/>
                        <a:ea typeface="Calibri"/>
                        <a:cs typeface="Calibri"/>
                        <a:sym typeface="Calibri"/>
                      </a:endParaRPr>
                    </a:p>
                    <a:p>
                      <a:pPr marL="0" marR="0" lvl="0" indent="0" algn="l" rtl="0">
                        <a:lnSpc>
                          <a:spcPct val="100000"/>
                        </a:lnSpc>
                        <a:spcBef>
                          <a:spcPts val="1000"/>
                        </a:spcBef>
                        <a:spcAft>
                          <a:spcPts val="0"/>
                        </a:spcAft>
                        <a:buClr>
                          <a:srgbClr val="000000"/>
                        </a:buClr>
                        <a:buSzPts val="1300"/>
                        <a:buFont typeface="Arial"/>
                        <a:buNone/>
                      </a:pPr>
                      <a:r>
                        <a:rPr lang="en-US">
                          <a:latin typeface="Calibri"/>
                          <a:ea typeface="Calibri"/>
                          <a:cs typeface="Calibri"/>
                          <a:sym typeface="Calibri"/>
                        </a:rPr>
                        <a:t>DP: </a:t>
                      </a:r>
                      <a:r>
                        <a:rPr lang="en-US" u="none" strike="noStrike" cap="none">
                          <a:latin typeface="Calibri"/>
                          <a:ea typeface="Calibri"/>
                          <a:cs typeface="Calibri"/>
                          <a:sym typeface="Calibri"/>
                        </a:rPr>
                        <a:t>April </a:t>
                      </a:r>
                      <a:r>
                        <a:rPr lang="en-US">
                          <a:latin typeface="Calibri"/>
                          <a:ea typeface="Calibri"/>
                          <a:cs typeface="Calibri"/>
                          <a:sym typeface="Calibri"/>
                        </a:rPr>
                        <a:t>5–</a:t>
                      </a:r>
                      <a:r>
                        <a:rPr lang="en-US" u="none" strike="noStrike" cap="none">
                          <a:latin typeface="Calibri"/>
                          <a:ea typeface="Calibri"/>
                          <a:cs typeface="Calibri"/>
                          <a:sym typeface="Calibri"/>
                        </a:rPr>
                        <a:t>May </a:t>
                      </a:r>
                      <a:r>
                        <a:rPr lang="en-US">
                          <a:latin typeface="Calibri"/>
                          <a:ea typeface="Calibri"/>
                          <a:cs typeface="Calibri"/>
                          <a:sym typeface="Calibri"/>
                        </a:rPr>
                        <a:t>7</a:t>
                      </a:r>
                      <a:endParaRPr u="none" strike="noStrike" cap="none">
                        <a:latin typeface="Calibri"/>
                        <a:ea typeface="Calibri"/>
                        <a:cs typeface="Calibri"/>
                        <a:sym typeface="Calibri"/>
                      </a:endParaRPr>
                    </a:p>
                  </a:txBody>
                  <a:tcPr marL="91425" marR="91425" marT="91425" marB="91425" anchor="ctr"/>
                </a:tc>
                <a:extLst>
                  <a:ext uri="{0D108BD9-81ED-4DB2-BD59-A6C34878D82A}">
                    <a16:rowId xmlns:a16="http://schemas.microsoft.com/office/drawing/2014/main" val="10003"/>
                  </a:ext>
                </a:extLst>
              </a:tr>
              <a:tr h="658525">
                <a:tc>
                  <a:txBody>
                    <a:bodyPr/>
                    <a:lstStyle/>
                    <a:p>
                      <a:pPr marL="0" marR="0" lvl="0" indent="0" algn="l" rtl="0">
                        <a:lnSpc>
                          <a:spcPct val="100000"/>
                        </a:lnSpc>
                        <a:spcBef>
                          <a:spcPts val="0"/>
                        </a:spcBef>
                        <a:spcAft>
                          <a:spcPts val="0"/>
                        </a:spcAft>
                        <a:buClr>
                          <a:srgbClr val="000000"/>
                        </a:buClr>
                        <a:buSzPts val="1300"/>
                        <a:buFont typeface="Arial"/>
                        <a:buNone/>
                      </a:pPr>
                      <a:r>
                        <a:rPr lang="en-US" sz="1600" u="none" strike="noStrike" cap="none">
                          <a:latin typeface="Calibri"/>
                          <a:ea typeface="Calibri"/>
                          <a:cs typeface="Calibri"/>
                          <a:sym typeface="Calibri"/>
                        </a:rPr>
                        <a:t>DLM</a:t>
                      </a:r>
                      <a:endParaRPr sz="1600" u="none" strike="noStrike" cap="none">
                        <a:latin typeface="Calibri"/>
                        <a:ea typeface="Calibri"/>
                        <a:cs typeface="Calibri"/>
                        <a:sym typeface="Calibri"/>
                      </a:endParaRPr>
                    </a:p>
                  </a:txBody>
                  <a:tcPr marL="91425" marR="91425" marT="91425" marB="91425" anchor="ctr"/>
                </a:tc>
                <a:tc>
                  <a:txBody>
                    <a:bodyPr/>
                    <a:lstStyle/>
                    <a:p>
                      <a:pPr marL="0" marR="0" lvl="0" indent="0" algn="l" rtl="0">
                        <a:lnSpc>
                          <a:spcPct val="100000"/>
                        </a:lnSpc>
                        <a:spcBef>
                          <a:spcPts val="0"/>
                        </a:spcBef>
                        <a:spcAft>
                          <a:spcPts val="0"/>
                        </a:spcAft>
                        <a:buClr>
                          <a:srgbClr val="000000"/>
                        </a:buClr>
                        <a:buSzPts val="1300"/>
                        <a:buFont typeface="Arial"/>
                        <a:buNone/>
                      </a:pPr>
                      <a:r>
                        <a:rPr lang="en-US" sz="1600" u="none" strike="noStrike" cap="none">
                          <a:latin typeface="Calibri"/>
                          <a:ea typeface="Calibri"/>
                          <a:cs typeface="Calibri"/>
                          <a:sym typeface="Calibri"/>
                        </a:rPr>
                        <a:t>Invalidations in Educator Portal</a:t>
                      </a:r>
                      <a:endParaRPr sz="1600">
                        <a:latin typeface="Calibri"/>
                        <a:ea typeface="Calibri"/>
                        <a:cs typeface="Calibri"/>
                        <a:sym typeface="Calibri"/>
                      </a:endParaRPr>
                    </a:p>
                    <a:p>
                      <a:pPr marL="0" marR="0" lvl="0" indent="0" algn="l" rtl="0">
                        <a:lnSpc>
                          <a:spcPct val="100000"/>
                        </a:lnSpc>
                        <a:spcBef>
                          <a:spcPts val="1000"/>
                        </a:spcBef>
                        <a:spcAft>
                          <a:spcPts val="0"/>
                        </a:spcAft>
                        <a:buClr>
                          <a:srgbClr val="000000"/>
                        </a:buClr>
                        <a:buSzPts val="1300"/>
                        <a:buFont typeface="Arial"/>
                        <a:buNone/>
                      </a:pPr>
                      <a:r>
                        <a:rPr lang="en-US" sz="1600" u="none" strike="noStrike" cap="none">
                          <a:latin typeface="Calibri"/>
                          <a:ea typeface="Calibri"/>
                          <a:cs typeface="Calibri"/>
                          <a:sym typeface="Calibri"/>
                        </a:rPr>
                        <a:t>Snapshot in Data Pipeline</a:t>
                      </a:r>
                      <a:endParaRPr sz="1600" u="none" strike="noStrike" cap="none">
                        <a:latin typeface="Calibri"/>
                        <a:ea typeface="Calibri"/>
                        <a:cs typeface="Calibri"/>
                        <a:sym typeface="Calibri"/>
                      </a:endParaRPr>
                    </a:p>
                  </a:txBody>
                  <a:tcPr marL="91425" marR="91425" marT="91425" marB="91425" anchor="ctr"/>
                </a:tc>
                <a:tc>
                  <a:txBody>
                    <a:bodyPr/>
                    <a:lstStyle/>
                    <a:p>
                      <a:pPr marL="0" marR="0" lvl="0" indent="0" algn="l" rtl="0">
                        <a:lnSpc>
                          <a:spcPct val="100000"/>
                        </a:lnSpc>
                        <a:spcBef>
                          <a:spcPts val="0"/>
                        </a:spcBef>
                        <a:spcAft>
                          <a:spcPts val="0"/>
                        </a:spcAft>
                        <a:buClr>
                          <a:srgbClr val="000000"/>
                        </a:buClr>
                        <a:buSzPts val="1300"/>
                        <a:buFont typeface="Arial"/>
                        <a:buNone/>
                      </a:pPr>
                      <a:r>
                        <a:rPr lang="en-US" dirty="0">
                          <a:latin typeface="Calibri"/>
                          <a:ea typeface="Calibri"/>
                          <a:cs typeface="Calibri"/>
                          <a:sym typeface="Calibri"/>
                        </a:rPr>
                        <a:t>EP: January 11–April 23</a:t>
                      </a:r>
                      <a:endParaRPr dirty="0">
                        <a:latin typeface="Calibri"/>
                        <a:ea typeface="Calibri"/>
                        <a:cs typeface="Calibri"/>
                        <a:sym typeface="Calibri"/>
                      </a:endParaRPr>
                    </a:p>
                    <a:p>
                      <a:pPr marL="0" marR="0" lvl="0" indent="0" algn="l" rtl="0">
                        <a:lnSpc>
                          <a:spcPct val="100000"/>
                        </a:lnSpc>
                        <a:spcBef>
                          <a:spcPts val="1000"/>
                        </a:spcBef>
                        <a:spcAft>
                          <a:spcPts val="0"/>
                        </a:spcAft>
                        <a:buClr>
                          <a:srgbClr val="000000"/>
                        </a:buClr>
                        <a:buSzPts val="1300"/>
                        <a:buFont typeface="Arial"/>
                        <a:buNone/>
                      </a:pPr>
                      <a:r>
                        <a:rPr lang="en-US" dirty="0">
                          <a:latin typeface="Calibri"/>
                          <a:ea typeface="Calibri"/>
                          <a:cs typeface="Calibri"/>
                          <a:sym typeface="Calibri"/>
                        </a:rPr>
                        <a:t>DP: </a:t>
                      </a:r>
                      <a:r>
                        <a:rPr lang="en-US" u="none" strike="noStrike" cap="none" dirty="0">
                          <a:latin typeface="Calibri"/>
                          <a:ea typeface="Calibri"/>
                          <a:cs typeface="Calibri"/>
                          <a:sym typeface="Calibri"/>
                        </a:rPr>
                        <a:t>April </a:t>
                      </a:r>
                      <a:r>
                        <a:rPr lang="en-US" dirty="0">
                          <a:latin typeface="Calibri"/>
                          <a:ea typeface="Calibri"/>
                          <a:cs typeface="Calibri"/>
                          <a:sym typeface="Calibri"/>
                        </a:rPr>
                        <a:t>5–</a:t>
                      </a:r>
                      <a:r>
                        <a:rPr lang="en-US" u="none" strike="noStrike" cap="none" dirty="0">
                          <a:latin typeface="Calibri"/>
                          <a:ea typeface="Calibri"/>
                          <a:cs typeface="Calibri"/>
                          <a:sym typeface="Calibri"/>
                        </a:rPr>
                        <a:t>May </a:t>
                      </a:r>
                      <a:r>
                        <a:rPr lang="en-US" dirty="0">
                          <a:latin typeface="Calibri"/>
                          <a:ea typeface="Calibri"/>
                          <a:cs typeface="Calibri"/>
                          <a:sym typeface="Calibri"/>
                        </a:rPr>
                        <a:t>7</a:t>
                      </a:r>
                      <a:endParaRPr u="none" strike="noStrike" cap="none" dirty="0">
                        <a:latin typeface="Calibri"/>
                        <a:ea typeface="Calibri"/>
                        <a:cs typeface="Calibri"/>
                        <a:sym typeface="Calibri"/>
                      </a:endParaRPr>
                    </a:p>
                  </a:txBody>
                  <a:tcPr marL="91425" marR="91425" marT="91425" marB="91425" anchor="ctr"/>
                </a:tc>
                <a:extLst>
                  <a:ext uri="{0D108BD9-81ED-4DB2-BD59-A6C34878D82A}">
                    <a16:rowId xmlns:a16="http://schemas.microsoft.com/office/drawing/2014/main" val="10004"/>
                  </a:ext>
                </a:extLst>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793"/>
        <p:cNvGrpSpPr/>
        <p:nvPr/>
      </p:nvGrpSpPr>
      <p:grpSpPr>
        <a:xfrm>
          <a:off x="0" y="0"/>
          <a:ext cx="0" cy="0"/>
          <a:chOff x="0" y="0"/>
          <a:chExt cx="0" cy="0"/>
        </a:xfrm>
      </p:grpSpPr>
      <p:sp>
        <p:nvSpPr>
          <p:cNvPr id="794" name="Google Shape;794;p65"/>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Assessment Data Trainings</a:t>
            </a:r>
            <a:endParaRPr/>
          </a:p>
        </p:txBody>
      </p:sp>
      <p:sp>
        <p:nvSpPr>
          <p:cNvPr id="795" name="Google Shape;795;p65"/>
          <p:cNvSpPr txBox="1">
            <a:spLocks noGrp="1"/>
          </p:cNvSpPr>
          <p:nvPr>
            <p:ph type="body" idx="1"/>
          </p:nvPr>
        </p:nvSpPr>
        <p:spPr>
          <a:xfrm>
            <a:off x="311700" y="1152475"/>
            <a:ext cx="8135100" cy="3034800"/>
          </a:xfrm>
          <a:prstGeom prst="rect">
            <a:avLst/>
          </a:prstGeom>
          <a:noFill/>
          <a:ln>
            <a:noFill/>
          </a:ln>
        </p:spPr>
        <p:txBody>
          <a:bodyPr spcFirstLastPara="1" wrap="square" lIns="0" tIns="0" rIns="0" bIns="45700" anchor="t" anchorCtr="0">
            <a:noAutofit/>
          </a:bodyPr>
          <a:lstStyle/>
          <a:p>
            <a:pPr marL="342900" lvl="0" indent="-285750" algn="l" rtl="0">
              <a:lnSpc>
                <a:spcPct val="100000"/>
              </a:lnSpc>
              <a:spcBef>
                <a:spcPts val="0"/>
              </a:spcBef>
              <a:spcAft>
                <a:spcPts val="0"/>
              </a:spcAft>
              <a:buClr>
                <a:schemeClr val="dk1"/>
              </a:buClr>
              <a:buSzPts val="1500"/>
              <a:buFont typeface="Arial"/>
              <a:buChar char="●"/>
            </a:pPr>
            <a:r>
              <a:rPr lang="en-US" sz="1500" b="1"/>
              <a:t>WIDA ACCESS SBD</a:t>
            </a:r>
            <a:r>
              <a:rPr lang="en-US" sz="1500"/>
              <a:t>: Training materials, layout, and manual will be updated in February on the </a:t>
            </a:r>
            <a:r>
              <a:rPr lang="en-US" sz="1500" u="sng">
                <a:solidFill>
                  <a:schemeClr val="hlink"/>
                </a:solidFill>
                <a:hlinkClick r:id="rId3"/>
              </a:rPr>
              <a:t>Data Pipeline Website</a:t>
            </a:r>
            <a:endParaRPr sz="1500"/>
          </a:p>
          <a:p>
            <a:pPr marL="800100" lvl="1" indent="-317500" algn="l" rtl="0">
              <a:lnSpc>
                <a:spcPct val="100000"/>
              </a:lnSpc>
              <a:spcBef>
                <a:spcPts val="500"/>
              </a:spcBef>
              <a:spcAft>
                <a:spcPts val="0"/>
              </a:spcAft>
              <a:buClr>
                <a:schemeClr val="dk1"/>
              </a:buClr>
              <a:buSzPts val="1600"/>
              <a:buChar char="○"/>
            </a:pPr>
            <a:r>
              <a:rPr lang="en-US" sz="1300"/>
              <a:t>ACCESS SBD Training Webinar will be in late February 2027, exact dates and link will be announced through *DAC* emails and posted on the SBD page</a:t>
            </a:r>
            <a:endParaRPr sz="1300"/>
          </a:p>
          <a:p>
            <a:pPr marL="342900" lvl="0" indent="-311150" algn="l" rtl="0">
              <a:lnSpc>
                <a:spcPct val="100000"/>
              </a:lnSpc>
              <a:spcBef>
                <a:spcPts val="500"/>
              </a:spcBef>
              <a:spcAft>
                <a:spcPts val="0"/>
              </a:spcAft>
              <a:buSzPts val="1300"/>
              <a:buChar char="●"/>
            </a:pPr>
            <a:r>
              <a:rPr lang="en-US" sz="1500" b="1"/>
              <a:t>CMAS SBD</a:t>
            </a:r>
            <a:r>
              <a:rPr lang="en-US" sz="1500"/>
              <a:t>: Training for LaunchPad/ADAM will be provided in 2027 following the DAC trainings on using the new systems</a:t>
            </a:r>
            <a:endParaRPr sz="1500"/>
          </a:p>
          <a:p>
            <a:pPr marL="800100" lvl="1" indent="-330200" algn="l" rtl="0">
              <a:lnSpc>
                <a:spcPct val="100000"/>
              </a:lnSpc>
              <a:spcBef>
                <a:spcPts val="500"/>
              </a:spcBef>
              <a:spcAft>
                <a:spcPts val="0"/>
              </a:spcAft>
              <a:buSzPts val="1600"/>
              <a:buChar char="○"/>
            </a:pPr>
            <a:r>
              <a:rPr lang="en-US" sz="1300"/>
              <a:t>Training dates will be announced through *DAC* emails</a:t>
            </a:r>
            <a:endParaRPr sz="1000"/>
          </a:p>
          <a:p>
            <a:pPr marL="342900" lvl="0" indent="-323850" algn="l" rtl="0">
              <a:lnSpc>
                <a:spcPct val="100000"/>
              </a:lnSpc>
              <a:spcBef>
                <a:spcPts val="500"/>
              </a:spcBef>
              <a:spcAft>
                <a:spcPts val="0"/>
              </a:spcAft>
              <a:buSzPts val="1500"/>
              <a:buChar char="●"/>
            </a:pPr>
            <a:r>
              <a:rPr lang="en-US" sz="1500" b="1"/>
              <a:t>Assessment Snapshot SBD (PSAT/SAT and DLM)</a:t>
            </a:r>
            <a:r>
              <a:rPr lang="en-US" sz="1500"/>
              <a:t>: Updated layouts and business rules will be posted in early 2027 on the </a:t>
            </a:r>
            <a:r>
              <a:rPr lang="en-US" sz="1500" u="sng">
                <a:solidFill>
                  <a:schemeClr val="hlink"/>
                </a:solidFill>
                <a:hlinkClick r:id="rId4"/>
              </a:rPr>
              <a:t>Data Pipeline Website</a:t>
            </a:r>
            <a:endParaRPr sz="1500"/>
          </a:p>
          <a:p>
            <a:pPr marL="800100" lvl="1" indent="-330200" algn="l" rtl="0">
              <a:lnSpc>
                <a:spcPct val="100000"/>
              </a:lnSpc>
              <a:spcBef>
                <a:spcPts val="500"/>
              </a:spcBef>
              <a:spcAft>
                <a:spcPts val="0"/>
              </a:spcAft>
              <a:buSzPts val="1600"/>
              <a:buChar char="○"/>
            </a:pPr>
            <a:r>
              <a:rPr lang="en-US" sz="1300"/>
              <a:t>Training dates will be announced through *DAC* emails and posted on the Snapshot page</a:t>
            </a:r>
            <a:endParaRPr sz="1300"/>
          </a:p>
          <a:p>
            <a:pPr marL="342900" lvl="0" indent="-311150" algn="l" rtl="0">
              <a:lnSpc>
                <a:spcPct val="100000"/>
              </a:lnSpc>
              <a:spcBef>
                <a:spcPts val="500"/>
              </a:spcBef>
              <a:spcAft>
                <a:spcPts val="0"/>
              </a:spcAft>
              <a:buClr>
                <a:schemeClr val="dk1"/>
              </a:buClr>
              <a:buSzPts val="1300"/>
              <a:buChar char="●"/>
            </a:pPr>
            <a:r>
              <a:rPr lang="en-US" sz="1500" b="1" u="sng">
                <a:solidFill>
                  <a:schemeClr val="hlink"/>
                </a:solidFill>
                <a:hlinkClick r:id="rId5"/>
              </a:rPr>
              <a:t>Data Pipeline Townhall</a:t>
            </a:r>
            <a:r>
              <a:rPr lang="en-US" sz="1500" b="1"/>
              <a:t>: </a:t>
            </a:r>
            <a:r>
              <a:rPr lang="en-US" sz="1500"/>
              <a:t>Assessment will provide short trainings and updates during SBD windows</a:t>
            </a:r>
            <a:endParaRPr sz="150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799"/>
        <p:cNvGrpSpPr/>
        <p:nvPr/>
      </p:nvGrpSpPr>
      <p:grpSpPr>
        <a:xfrm>
          <a:off x="0" y="0"/>
          <a:ext cx="0" cy="0"/>
          <a:chOff x="0" y="0"/>
          <a:chExt cx="0" cy="0"/>
        </a:xfrm>
      </p:grpSpPr>
      <p:sp>
        <p:nvSpPr>
          <p:cNvPr id="800" name="Google Shape;800;p66"/>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Reporting of Results</a:t>
            </a:r>
            <a:endParaRPr/>
          </a:p>
        </p:txBody>
      </p:sp>
      <p:sp>
        <p:nvSpPr>
          <p:cNvPr id="801" name="Google Shape;801;p66"/>
          <p:cNvSpPr txBox="1"/>
          <p:nvPr/>
        </p:nvSpPr>
        <p:spPr>
          <a:xfrm>
            <a:off x="274320" y="984993"/>
            <a:ext cx="8770500" cy="12002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1800" b="0" i="0" u="none" strike="noStrike" cap="none" dirty="0">
                <a:solidFill>
                  <a:srgbClr val="000000"/>
                </a:solidFill>
                <a:latin typeface="Calibri"/>
                <a:ea typeface="Calibri"/>
                <a:cs typeface="Calibri"/>
                <a:sym typeface="Calibri"/>
              </a:rPr>
              <a:t>Publicly posted State, District and School overall, and disaggregated results are available on the CDE Assessment Unit Website</a:t>
            </a:r>
            <a:endParaRPr sz="1800" b="0" i="0" u="none" strike="noStrike" cap="none" dirty="0">
              <a:solidFill>
                <a:srgbClr val="000000"/>
              </a:solidFill>
              <a:latin typeface="Calibri"/>
              <a:ea typeface="Calibri"/>
              <a:cs typeface="Calibri"/>
              <a:sym typeface="Calibri"/>
            </a:endParaRPr>
          </a:p>
          <a:p>
            <a:pPr marL="342900" marR="0" lvl="0" indent="-342900" algn="l" rtl="0">
              <a:lnSpc>
                <a:spcPct val="200000"/>
              </a:lnSpc>
              <a:spcBef>
                <a:spcPts val="0"/>
              </a:spcBef>
              <a:spcAft>
                <a:spcPts val="0"/>
              </a:spcAft>
              <a:buClr>
                <a:srgbClr val="000000"/>
              </a:buClr>
              <a:buSzPts val="2000"/>
              <a:buFont typeface="Arial"/>
              <a:buChar char="•"/>
            </a:pPr>
            <a:r>
              <a:rPr lang="en-US" sz="1800" b="0" i="0" u="none" strike="noStrike" cap="none" dirty="0">
                <a:solidFill>
                  <a:srgbClr val="000000"/>
                </a:solidFill>
                <a:latin typeface="Calibri"/>
                <a:ea typeface="Calibri"/>
                <a:cs typeface="Calibri"/>
                <a:sym typeface="Calibri"/>
              </a:rPr>
              <a:t>Refer to the following </a:t>
            </a:r>
            <a:r>
              <a:rPr lang="en-US" sz="1800" b="0" i="1" u="none" strike="noStrike" cap="none" dirty="0">
                <a:solidFill>
                  <a:srgbClr val="000000"/>
                </a:solidFill>
                <a:latin typeface="Calibri"/>
                <a:ea typeface="Calibri"/>
                <a:cs typeface="Calibri"/>
                <a:sym typeface="Calibri"/>
              </a:rPr>
              <a:t>Data and Results </a:t>
            </a:r>
            <a:r>
              <a:rPr lang="en-US" sz="1800" b="0" i="0" u="none" strike="noStrike" cap="none" dirty="0">
                <a:solidFill>
                  <a:srgbClr val="000000"/>
                </a:solidFill>
                <a:latin typeface="Calibri"/>
                <a:ea typeface="Calibri"/>
                <a:cs typeface="Calibri"/>
                <a:sym typeface="Calibri"/>
              </a:rPr>
              <a:t>pages:</a:t>
            </a:r>
            <a:endParaRPr sz="1800" b="0" i="0" u="none" strike="noStrike" cap="none" dirty="0">
              <a:solidFill>
                <a:srgbClr val="000000"/>
              </a:solidFill>
              <a:latin typeface="Calibri"/>
              <a:ea typeface="Calibri"/>
              <a:cs typeface="Calibri"/>
              <a:sym typeface="Calibri"/>
            </a:endParaRPr>
          </a:p>
        </p:txBody>
      </p:sp>
      <p:graphicFrame>
        <p:nvGraphicFramePr>
          <p:cNvPr id="802" name="Google Shape;802;p66"/>
          <p:cNvGraphicFramePr/>
          <p:nvPr>
            <p:extLst>
              <p:ext uri="{D42A27DB-BD31-4B8C-83A1-F6EECF244321}">
                <p14:modId xmlns:p14="http://schemas.microsoft.com/office/powerpoint/2010/main" val="2359422255"/>
              </p:ext>
            </p:extLst>
          </p:nvPr>
        </p:nvGraphicFramePr>
        <p:xfrm>
          <a:off x="82627" y="2147945"/>
          <a:ext cx="8978750" cy="2880480"/>
        </p:xfrm>
        <a:graphic>
          <a:graphicData uri="http://schemas.openxmlformats.org/drawingml/2006/table">
            <a:tbl>
              <a:tblPr firstRow="1" firstCol="1" bandRow="1">
                <a:noFill/>
                <a:tableStyleId>{B3DC716E-69A7-448F-A24F-711829C49657}</a:tableStyleId>
              </a:tblPr>
              <a:tblGrid>
                <a:gridCol w="1760687">
                  <a:extLst>
                    <a:ext uri="{9D8B030D-6E8A-4147-A177-3AD203B41FA5}">
                      <a16:colId xmlns:a16="http://schemas.microsoft.com/office/drawing/2014/main" val="20000"/>
                    </a:ext>
                  </a:extLst>
                </a:gridCol>
                <a:gridCol w="3846286">
                  <a:extLst>
                    <a:ext uri="{9D8B030D-6E8A-4147-A177-3AD203B41FA5}">
                      <a16:colId xmlns:a16="http://schemas.microsoft.com/office/drawing/2014/main" val="20001"/>
                    </a:ext>
                  </a:extLst>
                </a:gridCol>
                <a:gridCol w="3371777">
                  <a:extLst>
                    <a:ext uri="{9D8B030D-6E8A-4147-A177-3AD203B41FA5}">
                      <a16:colId xmlns:a16="http://schemas.microsoft.com/office/drawing/2014/main" val="20002"/>
                    </a:ext>
                  </a:extLst>
                </a:gridCol>
              </a:tblGrid>
              <a:tr h="598925">
                <a:tc>
                  <a:txBody>
                    <a:bodyPr/>
                    <a:lstStyle/>
                    <a:p>
                      <a:pPr marL="0" marR="0" lvl="0" indent="0" algn="ctr" rtl="0">
                        <a:lnSpc>
                          <a:spcPct val="100000"/>
                        </a:lnSpc>
                        <a:spcBef>
                          <a:spcPts val="0"/>
                        </a:spcBef>
                        <a:spcAft>
                          <a:spcPts val="0"/>
                        </a:spcAft>
                        <a:buClr>
                          <a:srgbClr val="000000"/>
                        </a:buClr>
                        <a:buSzPts val="1400"/>
                        <a:buFont typeface="Arial"/>
                        <a:buNone/>
                      </a:pPr>
                      <a:r>
                        <a:rPr lang="en-US" sz="1800" u="none" strike="noStrike" cap="none" dirty="0"/>
                        <a:t>Program</a:t>
                      </a:r>
                      <a:endParaRPr sz="1400" u="none" strike="noStrike" cap="none" dirty="0"/>
                    </a:p>
                  </a:txBody>
                  <a:tcPr marL="91450" marR="91450" marT="34300" marB="343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26510"/>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800" b="0" u="none" strike="noStrike" cap="none" dirty="0"/>
                        <a:t>Data and Results Webpage</a:t>
                      </a:r>
                      <a:endParaRPr sz="1400" b="0" u="none" strike="noStrike" cap="none" dirty="0"/>
                    </a:p>
                  </a:txBody>
                  <a:tcPr marL="91450" marR="91450" marT="34300" marB="343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26510"/>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800" b="0" u="none" strike="noStrike" cap="none" dirty="0"/>
                        <a:t>Location of Confidential District and School Reports and Data Files </a:t>
                      </a:r>
                      <a:endParaRPr sz="1400" b="0" u="none" strike="noStrike" cap="none" dirty="0"/>
                    </a:p>
                  </a:txBody>
                  <a:tcPr marL="91450" marR="91450" marT="34300" marB="343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26510"/>
                    </a:solidFill>
                  </a:tcPr>
                </a:tc>
                <a:extLst>
                  <a:ext uri="{0D108BD9-81ED-4DB2-BD59-A6C34878D82A}">
                    <a16:rowId xmlns:a16="http://schemas.microsoft.com/office/drawing/2014/main" val="10000"/>
                  </a:ext>
                </a:extLst>
              </a:tr>
              <a:tr h="278150">
                <a:tc>
                  <a:txBody>
                    <a:bodyPr/>
                    <a:lstStyle/>
                    <a:p>
                      <a:pPr marL="0" marR="0" lvl="0" indent="0" algn="ctr" rtl="0">
                        <a:lnSpc>
                          <a:spcPct val="100000"/>
                        </a:lnSpc>
                        <a:spcBef>
                          <a:spcPts val="0"/>
                        </a:spcBef>
                        <a:spcAft>
                          <a:spcPts val="0"/>
                        </a:spcAft>
                        <a:buClr>
                          <a:schemeClr val="dk1"/>
                        </a:buClr>
                        <a:buSzPts val="1400"/>
                        <a:buFont typeface="Calibri"/>
                        <a:buNone/>
                      </a:pPr>
                      <a:r>
                        <a:rPr lang="en-US" sz="1400" b="0" u="none" strike="noStrike" cap="none">
                          <a:solidFill>
                            <a:srgbClr val="000000"/>
                          </a:solidFill>
                        </a:rPr>
                        <a:t>ACCESS</a:t>
                      </a:r>
                      <a:endParaRPr sz="1100" u="none" strike="noStrike" cap="none">
                        <a:solidFill>
                          <a:srgbClr val="000000"/>
                        </a:solidFill>
                      </a:endParaRPr>
                    </a:p>
                  </a:txBody>
                  <a:tcPr marL="91450" marR="91450" marT="34300" marB="343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BDDC9"/>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sng" strike="noStrike" cap="none" dirty="0">
                          <a:solidFill>
                            <a:srgbClr val="000000"/>
                          </a:solidFill>
                          <a:hlinkClick r:id="rId3">
                            <a:extLst>
                              <a:ext uri="{A12FA001-AC4F-418D-AE19-62706E023703}">
                                <ahyp:hlinkClr xmlns:ahyp="http://schemas.microsoft.com/office/drawing/2018/hyperlinkcolor" val="tx"/>
                              </a:ext>
                            </a:extLst>
                          </a:hlinkClick>
                        </a:rPr>
                        <a:t>ACCESS - Data Summary</a:t>
                      </a:r>
                      <a:endParaRPr sz="1400" u="none" strike="noStrike" cap="none" dirty="0">
                        <a:solidFill>
                          <a:srgbClr val="000000"/>
                        </a:solidFill>
                      </a:endParaRPr>
                    </a:p>
                  </a:txBody>
                  <a:tcPr marL="91450" marR="91450" marT="34300" marB="343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u="none" strike="noStrike" cap="none">
                          <a:solidFill>
                            <a:srgbClr val="000000"/>
                          </a:solidFill>
                        </a:rPr>
                        <a:t>WIDA AMS</a:t>
                      </a:r>
                      <a:endParaRPr sz="1100" u="none" strike="noStrike" cap="none">
                        <a:solidFill>
                          <a:srgbClr val="000000"/>
                        </a:solidFill>
                      </a:endParaRPr>
                    </a:p>
                  </a:txBody>
                  <a:tcPr marL="91450" marR="91450" marT="34300" marB="343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278150">
                <a:tc>
                  <a:txBody>
                    <a:bodyPr/>
                    <a:lstStyle/>
                    <a:p>
                      <a:pPr marL="0" marR="0" lvl="0" indent="0" algn="ctr" rtl="0">
                        <a:lnSpc>
                          <a:spcPct val="100000"/>
                        </a:lnSpc>
                        <a:spcBef>
                          <a:spcPts val="0"/>
                        </a:spcBef>
                        <a:spcAft>
                          <a:spcPts val="0"/>
                        </a:spcAft>
                        <a:buClr>
                          <a:schemeClr val="dk1"/>
                        </a:buClr>
                        <a:buSzPts val="1400"/>
                        <a:buFont typeface="Calibri"/>
                        <a:buNone/>
                      </a:pPr>
                      <a:r>
                        <a:rPr lang="en-US" sz="1400" b="0" u="none" strike="noStrike" cap="none">
                          <a:solidFill>
                            <a:srgbClr val="000000"/>
                          </a:solidFill>
                        </a:rPr>
                        <a:t>CMAS</a:t>
                      </a:r>
                      <a:endParaRPr sz="1100" u="none" strike="noStrike" cap="none">
                        <a:solidFill>
                          <a:srgbClr val="000000"/>
                        </a:solidFill>
                      </a:endParaRPr>
                    </a:p>
                    <a:p>
                      <a:pPr marL="0" marR="0" lvl="0" indent="0" algn="ctr" rtl="0">
                        <a:lnSpc>
                          <a:spcPct val="100000"/>
                        </a:lnSpc>
                        <a:spcBef>
                          <a:spcPts val="0"/>
                        </a:spcBef>
                        <a:spcAft>
                          <a:spcPts val="0"/>
                        </a:spcAft>
                        <a:buClr>
                          <a:schemeClr val="dk1"/>
                        </a:buClr>
                        <a:buSzPts val="1400"/>
                        <a:buFont typeface="Calibri"/>
                        <a:buNone/>
                      </a:pPr>
                      <a:r>
                        <a:rPr lang="en-US" sz="1400" b="0" u="none" strike="noStrike" cap="none">
                          <a:solidFill>
                            <a:srgbClr val="000000"/>
                          </a:solidFill>
                        </a:rPr>
                        <a:t>(all content areas)</a:t>
                      </a:r>
                      <a:endParaRPr sz="1100" u="none" strike="noStrike" cap="none">
                        <a:solidFill>
                          <a:srgbClr val="000000"/>
                        </a:solidFill>
                      </a:endParaRPr>
                    </a:p>
                  </a:txBody>
                  <a:tcPr marL="91450" marR="91450" marT="34300" marB="343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BDDC9"/>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sng" strike="noStrike" cap="none" dirty="0">
                          <a:solidFill>
                            <a:srgbClr val="000000"/>
                          </a:solidFill>
                          <a:hlinkClick r:id="rId4">
                            <a:extLst>
                              <a:ext uri="{A12FA001-AC4F-418D-AE19-62706E023703}">
                                <ahyp:hlinkClr xmlns:ahyp="http://schemas.microsoft.com/office/drawing/2018/hyperlinkcolor" val="tx"/>
                              </a:ext>
                            </a:extLst>
                          </a:hlinkClick>
                        </a:rPr>
                        <a:t>CMAS Mathematics, English Language Arts, Science, and Social Studies Data and Results</a:t>
                      </a:r>
                      <a:endParaRPr sz="1400" u="none" strike="noStrike" cap="none" dirty="0">
                        <a:solidFill>
                          <a:srgbClr val="000000"/>
                        </a:solidFill>
                      </a:endParaRPr>
                    </a:p>
                  </a:txBody>
                  <a:tcPr marL="91450" marR="91450" marT="34300" marB="343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a:solidFill>
                            <a:srgbClr val="000000"/>
                          </a:solidFill>
                        </a:rPr>
                        <a:t>ADAM</a:t>
                      </a:r>
                      <a:endParaRPr sz="1100" u="none" strike="noStrike" cap="none">
                        <a:solidFill>
                          <a:srgbClr val="000000"/>
                        </a:solidFill>
                      </a:endParaRPr>
                    </a:p>
                  </a:txBody>
                  <a:tcPr marL="91450" marR="91450" marT="34300" marB="343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02"/>
                  </a:ext>
                </a:extLst>
              </a:tr>
              <a:tr h="278150">
                <a:tc>
                  <a:txBody>
                    <a:bodyPr/>
                    <a:lstStyle/>
                    <a:p>
                      <a:pPr marL="0" marR="0" lvl="0" indent="0" algn="ctr" rtl="0">
                        <a:lnSpc>
                          <a:spcPct val="100000"/>
                        </a:lnSpc>
                        <a:spcBef>
                          <a:spcPts val="0"/>
                        </a:spcBef>
                        <a:spcAft>
                          <a:spcPts val="0"/>
                        </a:spcAft>
                        <a:buClr>
                          <a:schemeClr val="dk1"/>
                        </a:buClr>
                        <a:buSzPts val="1400"/>
                        <a:buFont typeface="Calibri"/>
                        <a:buNone/>
                      </a:pPr>
                      <a:r>
                        <a:rPr lang="en-US" sz="1400" b="0" u="none" strike="noStrike" cap="none">
                          <a:solidFill>
                            <a:srgbClr val="000000"/>
                          </a:solidFill>
                        </a:rPr>
                        <a:t>PSAT and SAT</a:t>
                      </a:r>
                      <a:endParaRPr sz="1100" u="none" strike="noStrike" cap="none">
                        <a:solidFill>
                          <a:srgbClr val="000000"/>
                        </a:solidFill>
                      </a:endParaRPr>
                    </a:p>
                  </a:txBody>
                  <a:tcPr marL="91450" marR="91450" marT="34300" marB="343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BDDC9"/>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sng" strike="noStrike" cap="none" dirty="0">
                          <a:solidFill>
                            <a:srgbClr val="000000"/>
                          </a:solidFill>
                          <a:hlinkClick r:id="rId5">
                            <a:extLst>
                              <a:ext uri="{A12FA001-AC4F-418D-AE19-62706E023703}">
                                <ahyp:hlinkClr xmlns:ahyp="http://schemas.microsoft.com/office/drawing/2018/hyperlinkcolor" val="tx"/>
                              </a:ext>
                            </a:extLst>
                          </a:hlinkClick>
                        </a:rPr>
                        <a:t>Colorado PSAT and SAT Data and Results</a:t>
                      </a:r>
                      <a:endParaRPr sz="1400" u="none" strike="noStrike" cap="none" dirty="0">
                        <a:solidFill>
                          <a:srgbClr val="000000"/>
                        </a:solidFill>
                      </a:endParaRPr>
                    </a:p>
                  </a:txBody>
                  <a:tcPr marL="91450" marR="91450" marT="34300" marB="343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00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0"/>
                            </a:ext>
                          </a:extLst>
                        </a:rPr>
                        <a:t>Reports: CB K</a:t>
                      </a:r>
                      <a:r>
                        <a:rPr lang="en-US">
                          <a:solidFill>
                            <a:srgbClr val="00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1"/>
                            </a:ext>
                          </a:extLst>
                        </a:rPr>
                        <a:t>–</a:t>
                      </a:r>
                      <a:r>
                        <a:rPr lang="en-US" sz="1400" u="none" strike="noStrike" cap="none">
                          <a:solidFill>
                            <a:srgbClr val="00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2"/>
                            </a:ext>
                          </a:extLst>
                        </a:rPr>
                        <a:t>12 Reporting Portal</a:t>
                      </a:r>
                      <a:endParaRPr sz="1100" u="none" strike="noStrike" cap="none">
                        <a:solidFill>
                          <a:srgbClr val="000000"/>
                        </a:solidFill>
                      </a:endParaRPr>
                    </a:p>
                    <a:p>
                      <a:pPr marL="0" marR="0" lvl="0" indent="0" algn="ctr" rtl="0">
                        <a:lnSpc>
                          <a:spcPct val="100000"/>
                        </a:lnSpc>
                        <a:spcBef>
                          <a:spcPts val="0"/>
                        </a:spcBef>
                        <a:spcAft>
                          <a:spcPts val="0"/>
                        </a:spcAft>
                        <a:buClr>
                          <a:srgbClr val="000000"/>
                        </a:buClr>
                        <a:buSzPts val="1400"/>
                        <a:buFont typeface="Arial"/>
                        <a:buNone/>
                      </a:pPr>
                      <a:r>
                        <a:rPr lang="en-US">
                          <a:solidFill>
                            <a:srgbClr val="000000"/>
                          </a:solidFill>
                        </a:rPr>
                        <a:t>Student </a:t>
                      </a:r>
                      <a:r>
                        <a:rPr lang="en-US" sz="1400" u="none" strike="noStrike" cap="none">
                          <a:solidFill>
                            <a:srgbClr val="000000"/>
                          </a:solidFill>
                        </a:rPr>
                        <a:t>Data Files: CDE Assess. Sync.</a:t>
                      </a:r>
                      <a:endParaRPr sz="1100" u="none" strike="noStrike" cap="none">
                        <a:solidFill>
                          <a:srgbClr val="000000"/>
                        </a:solidFill>
                      </a:endParaRPr>
                    </a:p>
                  </a:txBody>
                  <a:tcPr marL="91450" marR="91450" marT="34300" marB="343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03"/>
                  </a:ext>
                </a:extLst>
              </a:tr>
              <a:tr h="278150">
                <a:tc>
                  <a:txBody>
                    <a:bodyPr/>
                    <a:lstStyle/>
                    <a:p>
                      <a:pPr marL="0" marR="0" lvl="0" indent="0" algn="ctr" rtl="0">
                        <a:lnSpc>
                          <a:spcPct val="100000"/>
                        </a:lnSpc>
                        <a:spcBef>
                          <a:spcPts val="0"/>
                        </a:spcBef>
                        <a:spcAft>
                          <a:spcPts val="0"/>
                        </a:spcAft>
                        <a:buClr>
                          <a:srgbClr val="000000"/>
                        </a:buClr>
                        <a:buSzPts val="1400"/>
                        <a:buFont typeface="Arial"/>
                        <a:buNone/>
                      </a:pPr>
                      <a:r>
                        <a:rPr lang="en-US" sz="1400" b="0" u="none" strike="noStrike" cap="none">
                          <a:solidFill>
                            <a:srgbClr val="000000"/>
                          </a:solidFill>
                        </a:rPr>
                        <a:t>CoAlt ELA and Math</a:t>
                      </a:r>
                      <a:endParaRPr sz="1100" u="none" strike="noStrike" cap="none">
                        <a:solidFill>
                          <a:srgbClr val="000000"/>
                        </a:solidFill>
                      </a:endParaRPr>
                    </a:p>
                  </a:txBody>
                  <a:tcPr marL="91450" marR="91450" marT="34300" marB="343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BDDC9"/>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sng" strike="noStrike" cap="none" dirty="0">
                          <a:solidFill>
                            <a:srgbClr val="000000"/>
                          </a:solidFill>
                          <a:hlinkClick r:id="rId6">
                            <a:extLst>
                              <a:ext uri="{A12FA001-AC4F-418D-AE19-62706E023703}">
                                <ahyp:hlinkClr xmlns:ahyp="http://schemas.microsoft.com/office/drawing/2018/hyperlinkcolor" val="tx"/>
                              </a:ext>
                            </a:extLst>
                          </a:hlinkClick>
                        </a:rPr>
                        <a:t>CoAlt: English Language Arts and Mathematics Data and Results</a:t>
                      </a:r>
                      <a:endParaRPr sz="1400" u="none" strike="noStrike" cap="none" dirty="0">
                        <a:solidFill>
                          <a:srgbClr val="000000"/>
                        </a:solidFill>
                      </a:endParaRPr>
                    </a:p>
                  </a:txBody>
                  <a:tcPr marL="91450" marR="91450" marT="34300" marB="343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000000"/>
                          </a:solidFill>
                        </a:rPr>
                        <a:t>Reports: Educator Portal</a:t>
                      </a:r>
                      <a:endParaRPr sz="1100" u="none" strike="noStrike" cap="none">
                        <a:solidFill>
                          <a:srgbClr val="000000"/>
                        </a:solidFill>
                      </a:endParaRPr>
                    </a:p>
                    <a:p>
                      <a:pPr marL="0" marR="0" lvl="0" indent="0" algn="ctr" rtl="0">
                        <a:lnSpc>
                          <a:spcPct val="100000"/>
                        </a:lnSpc>
                        <a:spcBef>
                          <a:spcPts val="0"/>
                        </a:spcBef>
                        <a:spcAft>
                          <a:spcPts val="0"/>
                        </a:spcAft>
                        <a:buClr>
                          <a:srgbClr val="000000"/>
                        </a:buClr>
                        <a:buSzPts val="1400"/>
                        <a:buFont typeface="Arial"/>
                        <a:buNone/>
                      </a:pPr>
                      <a:r>
                        <a:rPr lang="en-US">
                          <a:solidFill>
                            <a:srgbClr val="000000"/>
                          </a:solidFill>
                        </a:rPr>
                        <a:t>Student </a:t>
                      </a:r>
                      <a:r>
                        <a:rPr lang="en-US" sz="1400" u="none" strike="noStrike" cap="none">
                          <a:solidFill>
                            <a:srgbClr val="000000"/>
                          </a:solidFill>
                        </a:rPr>
                        <a:t>Data Files: CDE Assess. Sync.</a:t>
                      </a:r>
                      <a:endParaRPr sz="1100" u="none" strike="noStrike" cap="none">
                        <a:solidFill>
                          <a:srgbClr val="000000"/>
                        </a:solidFill>
                      </a:endParaRPr>
                    </a:p>
                  </a:txBody>
                  <a:tcPr marL="91450" marR="91450" marT="34300" marB="343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04"/>
                  </a:ext>
                </a:extLst>
              </a:tr>
              <a:tr h="278150">
                <a:tc>
                  <a:txBody>
                    <a:bodyPr/>
                    <a:lstStyle/>
                    <a:p>
                      <a:pPr marL="0" marR="0" lvl="0" indent="0" algn="ctr" rtl="0">
                        <a:lnSpc>
                          <a:spcPct val="100000"/>
                        </a:lnSpc>
                        <a:spcBef>
                          <a:spcPts val="0"/>
                        </a:spcBef>
                        <a:spcAft>
                          <a:spcPts val="0"/>
                        </a:spcAft>
                        <a:buClr>
                          <a:srgbClr val="000000"/>
                        </a:buClr>
                        <a:buSzPts val="1400"/>
                        <a:buFont typeface="Arial"/>
                        <a:buNone/>
                      </a:pPr>
                      <a:r>
                        <a:rPr lang="en-US" sz="1400" b="0" u="none" strike="noStrike" cap="none">
                          <a:solidFill>
                            <a:srgbClr val="000000"/>
                          </a:solidFill>
                        </a:rPr>
                        <a:t>CoAlt Science and Social Studies</a:t>
                      </a:r>
                      <a:endParaRPr sz="1100" u="none" strike="noStrike" cap="none">
                        <a:solidFill>
                          <a:srgbClr val="000000"/>
                        </a:solidFill>
                      </a:endParaRPr>
                    </a:p>
                  </a:txBody>
                  <a:tcPr marL="91450" marR="91450" marT="34300" marB="343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BDDC9"/>
                    </a:solidFill>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b="0" i="0" u="sng" strike="noStrike" cap="none" dirty="0">
                          <a:solidFill>
                            <a:srgbClr val="000000"/>
                          </a:solidFill>
                          <a:latin typeface="Calibri"/>
                          <a:ea typeface="Calibri"/>
                          <a:cs typeface="Calibri"/>
                          <a:sym typeface="Calibri"/>
                          <a:hlinkClick r:id="rId7">
                            <a:extLst>
                              <a:ext uri="{A12FA001-AC4F-418D-AE19-62706E023703}">
                                <ahyp:hlinkClr xmlns:ahyp="http://schemas.microsoft.com/office/drawing/2018/hyperlinkcolor" val="tx"/>
                              </a:ext>
                            </a:extLst>
                          </a:hlinkClick>
                        </a:rPr>
                        <a:t>CoAlt: Science and Social Studies Data and Results</a:t>
                      </a:r>
                      <a:r>
                        <a:rPr lang="en-US" sz="1400" b="0" i="0" u="none" strike="noStrike" cap="none" dirty="0">
                          <a:solidFill>
                            <a:srgbClr val="000000"/>
                          </a:solidFill>
                          <a:latin typeface="Calibri"/>
                          <a:ea typeface="Calibri"/>
                          <a:cs typeface="Calibri"/>
                          <a:sym typeface="Calibri"/>
                        </a:rPr>
                        <a:t> </a:t>
                      </a:r>
                      <a:endParaRPr sz="1400" b="0" i="0" u="none" strike="noStrike" cap="none" dirty="0">
                        <a:solidFill>
                          <a:srgbClr val="000000"/>
                        </a:solidFill>
                        <a:latin typeface="Calibri"/>
                        <a:ea typeface="Calibri"/>
                        <a:cs typeface="Calibri"/>
                        <a:sym typeface="Calibri"/>
                      </a:endParaRPr>
                    </a:p>
                  </a:txBody>
                  <a:tcPr marL="91450" marR="91450" marT="34300" marB="343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dirty="0">
                          <a:solidFill>
                            <a:srgbClr val="000000"/>
                          </a:solidFill>
                        </a:rPr>
                        <a:t>ADAM</a:t>
                      </a:r>
                      <a:endParaRPr sz="1100" u="none" strike="noStrike" cap="none" dirty="0">
                        <a:solidFill>
                          <a:srgbClr val="000000"/>
                        </a:solidFill>
                      </a:endParaRPr>
                    </a:p>
                  </a:txBody>
                  <a:tcPr marL="91450" marR="91450" marT="34300" marB="343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E26510"/>
        </a:solidFill>
        <a:effectLst/>
      </p:bgPr>
    </p:bg>
    <p:spTree>
      <p:nvGrpSpPr>
        <p:cNvPr id="1" name="Shape 806"/>
        <p:cNvGrpSpPr/>
        <p:nvPr/>
      </p:nvGrpSpPr>
      <p:grpSpPr>
        <a:xfrm>
          <a:off x="0" y="0"/>
          <a:ext cx="0" cy="0"/>
          <a:chOff x="0" y="0"/>
          <a:chExt cx="0" cy="0"/>
        </a:xfrm>
      </p:grpSpPr>
      <p:sp>
        <p:nvSpPr>
          <p:cNvPr id="807" name="Google Shape;807;p67"/>
          <p:cNvSpPr txBox="1">
            <a:spLocks noGrp="1"/>
          </p:cNvSpPr>
          <p:nvPr>
            <p:ph type="ctrTitle"/>
          </p:nvPr>
        </p:nvSpPr>
        <p:spPr>
          <a:xfrm>
            <a:off x="311700" y="290150"/>
            <a:ext cx="3731400" cy="15321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dk1"/>
              </a:buClr>
              <a:buSzPts val="3200"/>
              <a:buFont typeface="Calibri"/>
              <a:buNone/>
            </a:pPr>
            <a:r>
              <a:rPr lang="en-US" sz="3200">
                <a:solidFill>
                  <a:srgbClr val="000000"/>
                </a:solidFill>
                <a:latin typeface="Calibri"/>
                <a:ea typeface="Calibri"/>
                <a:cs typeface="Calibri"/>
                <a:sym typeface="Calibri"/>
              </a:rPr>
              <a:t>Report and Data Interpretation</a:t>
            </a:r>
            <a:endParaRPr>
              <a:solidFill>
                <a:srgbClr val="000000"/>
              </a:solidFill>
            </a:endParaRPr>
          </a:p>
        </p:txBody>
      </p:sp>
      <p:sp>
        <p:nvSpPr>
          <p:cNvPr id="808" name="Google Shape;808;p67">
            <a:extLst>
              <a:ext uri="{C183D7F6-B498-43B3-948B-1728B52AA6E4}">
                <adec:decorative xmlns:adec="http://schemas.microsoft.com/office/drawing/2017/decorative" val="1"/>
              </a:ext>
            </a:extLst>
          </p:cNvPr>
          <p:cNvSpPr/>
          <p:nvPr/>
        </p:nvSpPr>
        <p:spPr>
          <a:xfrm rot="10800000">
            <a:off x="344575" y="1688624"/>
            <a:ext cx="3244800" cy="18000"/>
          </a:xfrm>
          <a:prstGeom prst="rect">
            <a:avLst/>
          </a:prstGeom>
          <a:solidFill>
            <a:srgbClr val="E2651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09" name="Google Shape;809;p67"/>
          <p:cNvSpPr txBox="1">
            <a:spLocks noGrp="1"/>
          </p:cNvSpPr>
          <p:nvPr>
            <p:ph type="subTitle" idx="1"/>
          </p:nvPr>
        </p:nvSpPr>
        <p:spPr>
          <a:xfrm>
            <a:off x="311700" y="1869898"/>
            <a:ext cx="5211900" cy="738300"/>
          </a:xfrm>
          <a:prstGeom prst="rect">
            <a:avLst/>
          </a:prstGeom>
          <a:noFill/>
          <a:ln>
            <a:noFill/>
          </a:ln>
        </p:spPr>
        <p:txBody>
          <a:bodyPr spcFirstLastPara="1" wrap="square" lIns="0" tIns="0" rIns="0" bIns="45700" anchor="t" anchorCtr="0">
            <a:noAutofit/>
          </a:bodyPr>
          <a:lstStyle/>
          <a:p>
            <a:pPr marL="0" lvl="0" indent="0" algn="l" rtl="0">
              <a:lnSpc>
                <a:spcPct val="100000"/>
              </a:lnSpc>
              <a:spcBef>
                <a:spcPts val="0"/>
              </a:spcBef>
              <a:spcAft>
                <a:spcPts val="0"/>
              </a:spcAft>
              <a:buNone/>
            </a:pPr>
            <a:r>
              <a:rPr lang="en-US" sz="1800" u="sng">
                <a:solidFill>
                  <a:schemeClr val="hlink"/>
                </a:solidFill>
                <a:latin typeface="Roboto"/>
                <a:ea typeface="Roboto"/>
                <a:cs typeface="Roboto"/>
                <a:sym typeface="Roboto"/>
                <a:hlinkClick r:id="rId3"/>
              </a:rPr>
              <a:t>CMAS Interpretive Guide to Assessment Reports</a:t>
            </a:r>
            <a:endParaRPr sz="1800">
              <a:latin typeface="Roboto"/>
              <a:ea typeface="Roboto"/>
              <a:cs typeface="Roboto"/>
              <a:sym typeface="Roboto"/>
            </a:endParaRPr>
          </a:p>
          <a:p>
            <a:pPr marL="0" lvl="0" indent="0" algn="l" rtl="0">
              <a:lnSpc>
                <a:spcPct val="100000"/>
              </a:lnSpc>
              <a:spcBef>
                <a:spcPts val="1000"/>
              </a:spcBef>
              <a:spcAft>
                <a:spcPts val="0"/>
              </a:spcAft>
              <a:buNone/>
            </a:pPr>
            <a:r>
              <a:rPr lang="en-US" sz="1800" u="sng">
                <a:solidFill>
                  <a:schemeClr val="hlink"/>
                </a:solidFill>
                <a:latin typeface="Roboto"/>
                <a:ea typeface="Roboto"/>
                <a:cs typeface="Roboto"/>
                <a:sym typeface="Roboto"/>
                <a:hlinkClick r:id="rId4"/>
              </a:rPr>
              <a:t>Interpreting Assessment Result Interactive Module</a:t>
            </a:r>
            <a:endParaRPr sz="1800">
              <a:solidFill>
                <a:schemeClr val="dk1"/>
              </a:solidFill>
              <a:latin typeface="Roboto"/>
              <a:ea typeface="Roboto"/>
              <a:cs typeface="Roboto"/>
              <a:sym typeface="Roboto"/>
            </a:endParaRPr>
          </a:p>
          <a:p>
            <a:pPr marL="0" lvl="0" indent="0" algn="l" rtl="0">
              <a:lnSpc>
                <a:spcPct val="100000"/>
              </a:lnSpc>
              <a:spcBef>
                <a:spcPts val="1000"/>
              </a:spcBef>
              <a:spcAft>
                <a:spcPts val="1000"/>
              </a:spcAft>
              <a:buNone/>
            </a:pPr>
            <a:r>
              <a:rPr lang="en-US" sz="1800" u="sng">
                <a:solidFill>
                  <a:schemeClr val="hlink"/>
                </a:solidFill>
                <a:latin typeface="Roboto"/>
                <a:ea typeface="Roboto"/>
                <a:cs typeface="Roboto"/>
                <a:sym typeface="Roboto"/>
                <a:hlinkClick r:id="rId4"/>
              </a:rPr>
              <a:t>CDE CMAS Data Interpretation Training</a:t>
            </a:r>
            <a:endParaRPr sz="1800">
              <a:latin typeface="Roboto"/>
              <a:ea typeface="Roboto"/>
              <a:cs typeface="Roboto"/>
              <a:sym typeface="Roboto"/>
            </a:endParaRPr>
          </a:p>
        </p:txBody>
      </p:sp>
      <p:pic>
        <p:nvPicPr>
          <p:cNvPr id="810" name="Google Shape;810;p67" descr="An image of a sample CMAS School Evidence Statement Analysis Report"/>
          <p:cNvPicPr preferRelativeResize="0"/>
          <p:nvPr/>
        </p:nvPicPr>
        <p:blipFill rotWithShape="1">
          <a:blip r:embed="rId5">
            <a:alphaModFix/>
          </a:blip>
          <a:srcRect r="155" b="-3"/>
          <a:stretch/>
        </p:blipFill>
        <p:spPr>
          <a:xfrm>
            <a:off x="5926633" y="223958"/>
            <a:ext cx="2616676" cy="1499390"/>
          </a:xfrm>
          <a:prstGeom prst="rect">
            <a:avLst/>
          </a:prstGeom>
          <a:noFill/>
          <a:ln>
            <a:noFill/>
          </a:ln>
          <a:effectLst>
            <a:outerShdw blurRad="57150" dist="19050" dir="5400000" algn="bl" rotWithShape="0">
              <a:srgbClr val="000000">
                <a:alpha val="50000"/>
              </a:srgbClr>
            </a:outerShdw>
          </a:effectLst>
        </p:spPr>
      </p:pic>
      <p:pic>
        <p:nvPicPr>
          <p:cNvPr id="811" name="Google Shape;811;p67" descr="An image of a sample CMAS Content Standards Roster"/>
          <p:cNvPicPr preferRelativeResize="0"/>
          <p:nvPr/>
        </p:nvPicPr>
        <p:blipFill rotWithShape="1">
          <a:blip r:embed="rId6">
            <a:alphaModFix/>
          </a:blip>
          <a:srcRect r="4" b="2363"/>
          <a:stretch/>
        </p:blipFill>
        <p:spPr>
          <a:xfrm>
            <a:off x="5926634" y="1868048"/>
            <a:ext cx="2616674" cy="1499410"/>
          </a:xfrm>
          <a:prstGeom prst="rect">
            <a:avLst/>
          </a:prstGeom>
          <a:noFill/>
          <a:ln>
            <a:noFill/>
          </a:ln>
          <a:effectLst>
            <a:outerShdw blurRad="57150" dist="19050" dir="5400000" algn="bl" rotWithShape="0">
              <a:srgbClr val="000000">
                <a:alpha val="50000"/>
              </a:srgbClr>
            </a:outerShdw>
          </a:effectLst>
        </p:spPr>
      </p:pic>
      <p:pic>
        <p:nvPicPr>
          <p:cNvPr id="812" name="Google Shape;812;p67" descr="Image of the Interpreting Assessment Results interactive module"/>
          <p:cNvPicPr preferRelativeResize="0"/>
          <p:nvPr/>
        </p:nvPicPr>
        <p:blipFill rotWithShape="1">
          <a:blip r:embed="rId7">
            <a:alphaModFix/>
          </a:blip>
          <a:srcRect/>
          <a:stretch/>
        </p:blipFill>
        <p:spPr>
          <a:xfrm>
            <a:off x="5926633" y="3512159"/>
            <a:ext cx="2616676" cy="1468096"/>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16"/>
        <p:cNvGrpSpPr/>
        <p:nvPr/>
      </p:nvGrpSpPr>
      <p:grpSpPr>
        <a:xfrm>
          <a:off x="0" y="0"/>
          <a:ext cx="0" cy="0"/>
          <a:chOff x="0" y="0"/>
          <a:chExt cx="0" cy="0"/>
        </a:xfrm>
      </p:grpSpPr>
      <p:sp>
        <p:nvSpPr>
          <p:cNvPr id="817" name="Google Shape;817;p61"/>
          <p:cNvSpPr txBox="1">
            <a:spLocks noGrp="1"/>
          </p:cNvSpPr>
          <p:nvPr>
            <p:ph type="title"/>
          </p:nvPr>
        </p:nvSpPr>
        <p:spPr>
          <a:xfrm>
            <a:off x="0" y="3361600"/>
            <a:ext cx="9144000" cy="666600"/>
          </a:xfrm>
          <a:prstGeom prst="rect">
            <a:avLst/>
          </a:prstGeom>
          <a:solidFill>
            <a:srgbClr val="E26510"/>
          </a:solidFill>
          <a:ln>
            <a:noFill/>
          </a:ln>
        </p:spPr>
        <p:txBody>
          <a:bodyPr spcFirstLastPara="1" wrap="square" lIns="91425" tIns="91425" rIns="91425" bIns="91425" anchor="ctr" anchorCtr="0">
            <a:normAutofit fontScale="90000"/>
          </a:bodyPr>
          <a:lstStyle/>
          <a:p>
            <a:pPr marL="0" lvl="0" indent="0" algn="ctr" rtl="0">
              <a:lnSpc>
                <a:spcPct val="100000"/>
              </a:lnSpc>
              <a:spcBef>
                <a:spcPts val="0"/>
              </a:spcBef>
              <a:spcAft>
                <a:spcPts val="0"/>
              </a:spcAft>
              <a:buSzPct val="111111"/>
              <a:buNone/>
            </a:pPr>
            <a:r>
              <a:rPr lang="en-US"/>
              <a:t>National and International Assessments: Select Schools Only</a:t>
            </a:r>
            <a:endParaRPr/>
          </a:p>
        </p:txBody>
      </p:sp>
      <p:sp>
        <p:nvSpPr>
          <p:cNvPr id="818" name="Google Shape;818;p61"/>
          <p:cNvSpPr txBox="1"/>
          <p:nvPr/>
        </p:nvSpPr>
        <p:spPr>
          <a:xfrm>
            <a:off x="2513100" y="4572000"/>
            <a:ext cx="4117800" cy="571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000">
                <a:latin typeface="Calibri"/>
                <a:ea typeface="Calibri"/>
                <a:cs typeface="Calibri"/>
                <a:sym typeface="Calibri"/>
              </a:rPr>
              <a:t>Collin Bonner</a:t>
            </a:r>
            <a:endParaRPr sz="2000">
              <a:latin typeface="Calibri"/>
              <a:ea typeface="Calibri"/>
              <a:cs typeface="Calibri"/>
              <a:sym typeface="Calibri"/>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823"/>
        <p:cNvGrpSpPr/>
        <p:nvPr/>
      </p:nvGrpSpPr>
      <p:grpSpPr>
        <a:xfrm>
          <a:off x="0" y="0"/>
          <a:ext cx="0" cy="0"/>
          <a:chOff x="0" y="0"/>
          <a:chExt cx="0" cy="0"/>
        </a:xfrm>
      </p:grpSpPr>
      <p:sp>
        <p:nvSpPr>
          <p:cNvPr id="824" name="Google Shape;824;g3f74c622708_0_5"/>
          <p:cNvSpPr txBox="1">
            <a:spLocks noGrp="1"/>
          </p:cNvSpPr>
          <p:nvPr>
            <p:ph type="title"/>
          </p:nvPr>
        </p:nvSpPr>
        <p:spPr>
          <a:xfrm>
            <a:off x="311700" y="105100"/>
            <a:ext cx="86148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a:t>NAEP Activities and Results</a:t>
            </a:r>
            <a:endParaRPr/>
          </a:p>
        </p:txBody>
      </p:sp>
      <p:pic>
        <p:nvPicPr>
          <p:cNvPr id="825" name="Google Shape;825;g3f74c622708_0_5" descr="NAEP logo"/>
          <p:cNvPicPr preferRelativeResize="0"/>
          <p:nvPr/>
        </p:nvPicPr>
        <p:blipFill>
          <a:blip r:embed="rId3">
            <a:alphaModFix/>
          </a:blip>
          <a:stretch>
            <a:fillRect/>
          </a:stretch>
        </p:blipFill>
        <p:spPr>
          <a:xfrm>
            <a:off x="7984096" y="29308"/>
            <a:ext cx="1158975" cy="1500850"/>
          </a:xfrm>
          <a:prstGeom prst="rect">
            <a:avLst/>
          </a:prstGeom>
          <a:noFill/>
          <a:ln>
            <a:noFill/>
          </a:ln>
        </p:spPr>
      </p:pic>
      <p:graphicFrame>
        <p:nvGraphicFramePr>
          <p:cNvPr id="826" name="Google Shape;826;g3f74c622708_0_5"/>
          <p:cNvGraphicFramePr/>
          <p:nvPr>
            <p:extLst>
              <p:ext uri="{D42A27DB-BD31-4B8C-83A1-F6EECF244321}">
                <p14:modId xmlns:p14="http://schemas.microsoft.com/office/powerpoint/2010/main" val="2235355723"/>
              </p:ext>
            </p:extLst>
          </p:nvPr>
        </p:nvGraphicFramePr>
        <p:xfrm>
          <a:off x="759750" y="1826075"/>
          <a:ext cx="7239000" cy="1785275"/>
        </p:xfrm>
        <a:graphic>
          <a:graphicData uri="http://schemas.openxmlformats.org/drawingml/2006/table">
            <a:tbl>
              <a:tblPr firstRow="1">
                <a:noFill/>
                <a:tableStyleId>{B391541C-E563-4D72-BE6E-7E04344E9616}</a:tableStyleId>
              </a:tblPr>
              <a:tblGrid>
                <a:gridCol w="2413000">
                  <a:extLst>
                    <a:ext uri="{9D8B030D-6E8A-4147-A177-3AD203B41FA5}">
                      <a16:colId xmlns:a16="http://schemas.microsoft.com/office/drawing/2014/main" val="20000"/>
                    </a:ext>
                  </a:extLst>
                </a:gridCol>
                <a:gridCol w="2413000">
                  <a:extLst>
                    <a:ext uri="{9D8B030D-6E8A-4147-A177-3AD203B41FA5}">
                      <a16:colId xmlns:a16="http://schemas.microsoft.com/office/drawing/2014/main" val="20001"/>
                    </a:ext>
                  </a:extLst>
                </a:gridCol>
                <a:gridCol w="2413000">
                  <a:extLst>
                    <a:ext uri="{9D8B030D-6E8A-4147-A177-3AD203B41FA5}">
                      <a16:colId xmlns:a16="http://schemas.microsoft.com/office/drawing/2014/main" val="20002"/>
                    </a:ext>
                  </a:extLst>
                </a:gridCol>
              </a:tblGrid>
              <a:tr h="1785275">
                <a:tc>
                  <a:txBody>
                    <a:bodyPr/>
                    <a:lstStyle/>
                    <a:p>
                      <a:pPr marL="0" lvl="0" indent="0" algn="ctr" rtl="0">
                        <a:lnSpc>
                          <a:spcPct val="115000"/>
                        </a:lnSpc>
                        <a:spcBef>
                          <a:spcPts val="0"/>
                        </a:spcBef>
                        <a:spcAft>
                          <a:spcPts val="0"/>
                        </a:spcAft>
                        <a:buNone/>
                      </a:pPr>
                      <a:r>
                        <a:rPr lang="en-US" sz="1600">
                          <a:solidFill>
                            <a:srgbClr val="040404"/>
                          </a:solidFill>
                          <a:latin typeface="Roboto"/>
                          <a:ea typeface="Roboto"/>
                          <a:cs typeface="Roboto"/>
                          <a:sym typeface="Roboto"/>
                        </a:rPr>
                        <a:t>No NAEP Activities for School Year 2026–27</a:t>
                      </a:r>
                      <a:endParaRPr/>
                    </a:p>
                  </a:txBody>
                  <a:tcPr marL="91425" marR="91425" marT="91425" marB="91425">
                    <a:lnL w="38100" cap="flat" cmpd="sng">
                      <a:solidFill>
                        <a:srgbClr val="E26510"/>
                      </a:solidFill>
                      <a:prstDash val="solid"/>
                      <a:round/>
                      <a:headEnd type="none" w="sm" len="sm"/>
                      <a:tailEnd type="none" w="sm" len="sm"/>
                    </a:lnL>
                    <a:lnR w="38100" cap="flat" cmpd="sng">
                      <a:solidFill>
                        <a:srgbClr val="E26510"/>
                      </a:solidFill>
                      <a:prstDash val="solid"/>
                      <a:round/>
                      <a:headEnd type="none" w="sm" len="sm"/>
                      <a:tailEnd type="none" w="sm" len="sm"/>
                    </a:lnR>
                    <a:lnT w="38100" cap="flat" cmpd="sng">
                      <a:solidFill>
                        <a:srgbClr val="E26510"/>
                      </a:solidFill>
                      <a:prstDash val="solid"/>
                      <a:round/>
                      <a:headEnd type="none" w="sm" len="sm"/>
                      <a:tailEnd type="none" w="sm" len="sm"/>
                    </a:lnT>
                    <a:lnB w="38100" cap="flat" cmpd="sng">
                      <a:solidFill>
                        <a:srgbClr val="E2651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600">
                          <a:solidFill>
                            <a:srgbClr val="040404"/>
                          </a:solidFill>
                          <a:latin typeface="Roboto"/>
                          <a:ea typeface="Roboto"/>
                          <a:cs typeface="Roboto"/>
                          <a:sym typeface="Roboto"/>
                        </a:rPr>
                        <a:t>Results for NAEP 2026 will be released January 2027</a:t>
                      </a:r>
                      <a:endParaRPr sz="1600">
                        <a:solidFill>
                          <a:srgbClr val="040404"/>
                        </a:solidFill>
                        <a:latin typeface="Roboto"/>
                        <a:ea typeface="Roboto"/>
                        <a:cs typeface="Roboto"/>
                        <a:sym typeface="Roboto"/>
                      </a:endParaRPr>
                    </a:p>
                    <a:p>
                      <a:pPr marL="0" lvl="0" indent="0" algn="ctr" rtl="0">
                        <a:spcBef>
                          <a:spcPts val="0"/>
                        </a:spcBef>
                        <a:spcAft>
                          <a:spcPts val="0"/>
                        </a:spcAft>
                        <a:buNone/>
                      </a:pPr>
                      <a:endParaRPr/>
                    </a:p>
                  </a:txBody>
                  <a:tcPr marL="91425" marR="91425" marT="91425" marB="91425">
                    <a:lnL w="38100" cap="flat" cmpd="sng">
                      <a:solidFill>
                        <a:srgbClr val="E26510"/>
                      </a:solidFill>
                      <a:prstDash val="solid"/>
                      <a:round/>
                      <a:headEnd type="none" w="sm" len="sm"/>
                      <a:tailEnd type="none" w="sm" len="sm"/>
                    </a:lnL>
                    <a:lnR w="38100" cap="flat" cmpd="sng">
                      <a:solidFill>
                        <a:srgbClr val="E26510"/>
                      </a:solidFill>
                      <a:prstDash val="solid"/>
                      <a:round/>
                      <a:headEnd type="none" w="sm" len="sm"/>
                      <a:tailEnd type="none" w="sm" len="sm"/>
                    </a:lnR>
                    <a:lnT w="38100" cap="flat" cmpd="sng">
                      <a:solidFill>
                        <a:srgbClr val="E26510"/>
                      </a:solidFill>
                      <a:prstDash val="solid"/>
                      <a:round/>
                      <a:headEnd type="none" w="sm" len="sm"/>
                      <a:tailEnd type="none" w="sm" len="sm"/>
                    </a:lnT>
                    <a:lnB w="38100" cap="flat" cmpd="sng">
                      <a:solidFill>
                        <a:srgbClr val="E2651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sz="1600" dirty="0">
                          <a:solidFill>
                            <a:srgbClr val="040404"/>
                          </a:solidFill>
                          <a:latin typeface="Roboto"/>
                          <a:ea typeface="Roboto"/>
                          <a:cs typeface="Roboto"/>
                          <a:sym typeface="Roboto"/>
                        </a:rPr>
                        <a:t>State NAEP Activities will resume School Year 2027–28</a:t>
                      </a:r>
                      <a:endParaRPr dirty="0"/>
                    </a:p>
                  </a:txBody>
                  <a:tcPr marL="91425" marR="91425" marT="91425" marB="91425">
                    <a:lnL w="38100" cap="flat" cmpd="sng">
                      <a:solidFill>
                        <a:srgbClr val="E26510"/>
                      </a:solidFill>
                      <a:prstDash val="solid"/>
                      <a:round/>
                      <a:headEnd type="none" w="sm" len="sm"/>
                      <a:tailEnd type="none" w="sm" len="sm"/>
                    </a:lnL>
                    <a:lnR w="38100" cap="flat" cmpd="sng">
                      <a:solidFill>
                        <a:srgbClr val="E26510"/>
                      </a:solidFill>
                      <a:prstDash val="solid"/>
                      <a:round/>
                      <a:headEnd type="none" w="sm" len="sm"/>
                      <a:tailEnd type="none" w="sm" len="sm"/>
                    </a:lnR>
                    <a:lnT w="38100" cap="flat" cmpd="sng">
                      <a:solidFill>
                        <a:srgbClr val="E26510"/>
                      </a:solidFill>
                      <a:prstDash val="solid"/>
                      <a:round/>
                      <a:headEnd type="none" w="sm" len="sm"/>
                      <a:tailEnd type="none" w="sm" len="sm"/>
                    </a:lnT>
                    <a:lnB w="38100" cap="flat" cmpd="sng">
                      <a:solidFill>
                        <a:srgbClr val="E26510"/>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pic>
        <p:nvPicPr>
          <p:cNvPr id="827" name="Google Shape;827;g3f74c622708_0_5" descr="Decorative: Stop sign (Provided by Getty Images)"/>
          <p:cNvPicPr preferRelativeResize="0"/>
          <p:nvPr/>
        </p:nvPicPr>
        <p:blipFill>
          <a:blip r:embed="rId4">
            <a:alphaModFix/>
          </a:blip>
          <a:stretch>
            <a:fillRect/>
          </a:stretch>
        </p:blipFill>
        <p:spPr>
          <a:xfrm>
            <a:off x="1412426" y="2595251"/>
            <a:ext cx="914401" cy="914401"/>
          </a:xfrm>
          <a:prstGeom prst="rect">
            <a:avLst/>
          </a:prstGeom>
          <a:noFill/>
          <a:ln>
            <a:noFill/>
          </a:ln>
        </p:spPr>
      </p:pic>
      <p:pic>
        <p:nvPicPr>
          <p:cNvPr id="828" name="Google Shape;828;g3f74c622708_0_5" descr="Decorative: Hand putting letters in mailbox (Provided by Getty Images)"/>
          <p:cNvPicPr preferRelativeResize="0"/>
          <p:nvPr/>
        </p:nvPicPr>
        <p:blipFill>
          <a:blip r:embed="rId5">
            <a:alphaModFix/>
          </a:blip>
          <a:stretch>
            <a:fillRect/>
          </a:stretch>
        </p:blipFill>
        <p:spPr>
          <a:xfrm>
            <a:off x="3730425" y="2722087"/>
            <a:ext cx="1390623" cy="844701"/>
          </a:xfrm>
          <a:prstGeom prst="rect">
            <a:avLst/>
          </a:prstGeom>
          <a:noFill/>
          <a:ln>
            <a:noFill/>
          </a:ln>
        </p:spPr>
      </p:pic>
      <p:pic>
        <p:nvPicPr>
          <p:cNvPr id="829" name="Google Shape;829;g3f74c622708_0_5" descr="Decorative Megaphone with Are you ready speech bubble banner. Loudspeaker. (Provided by Getty Images)"/>
          <p:cNvPicPr preferRelativeResize="0"/>
          <p:nvPr/>
        </p:nvPicPr>
        <p:blipFill>
          <a:blip r:embed="rId6">
            <a:alphaModFix/>
          </a:blip>
          <a:stretch>
            <a:fillRect/>
          </a:stretch>
        </p:blipFill>
        <p:spPr>
          <a:xfrm>
            <a:off x="6224375" y="2727535"/>
            <a:ext cx="1390623" cy="833827"/>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33"/>
        <p:cNvGrpSpPr/>
        <p:nvPr/>
      </p:nvGrpSpPr>
      <p:grpSpPr>
        <a:xfrm>
          <a:off x="0" y="0"/>
          <a:ext cx="0" cy="0"/>
          <a:chOff x="0" y="0"/>
          <a:chExt cx="0" cy="0"/>
        </a:xfrm>
      </p:grpSpPr>
      <p:sp>
        <p:nvSpPr>
          <p:cNvPr id="835" name="Google Shape;835;p73"/>
          <p:cNvSpPr txBox="1">
            <a:spLocks noGrp="1"/>
          </p:cNvSpPr>
          <p:nvPr>
            <p:ph type="title"/>
          </p:nvPr>
        </p:nvSpPr>
        <p:spPr>
          <a:xfrm>
            <a:off x="0" y="3361600"/>
            <a:ext cx="9144000" cy="666600"/>
          </a:xfrm>
          <a:prstGeom prst="rect">
            <a:avLst/>
          </a:prstGeom>
          <a:solidFill>
            <a:srgbClr val="E26510"/>
          </a:solid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r>
              <a:rPr lang="en-US"/>
              <a:t>Assessment Technology</a:t>
            </a:r>
            <a:endParaRPr/>
          </a:p>
        </p:txBody>
      </p:sp>
      <p:sp>
        <p:nvSpPr>
          <p:cNvPr id="836" name="Google Shape;836;p73"/>
          <p:cNvSpPr txBox="1"/>
          <p:nvPr/>
        </p:nvSpPr>
        <p:spPr>
          <a:xfrm>
            <a:off x="2513100" y="4572000"/>
            <a:ext cx="4117800" cy="571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000">
                <a:latin typeface="Calibri"/>
                <a:ea typeface="Calibri"/>
                <a:cs typeface="Calibri"/>
                <a:sym typeface="Calibri"/>
              </a:rPr>
              <a:t>Collin Bonner</a:t>
            </a:r>
            <a:endParaRPr sz="2000">
              <a:latin typeface="Calibri"/>
              <a:ea typeface="Calibri"/>
              <a:cs typeface="Calibri"/>
              <a:sym typeface="Calibri"/>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840"/>
        <p:cNvGrpSpPr/>
        <p:nvPr/>
      </p:nvGrpSpPr>
      <p:grpSpPr>
        <a:xfrm>
          <a:off x="0" y="0"/>
          <a:ext cx="0" cy="0"/>
          <a:chOff x="0" y="0"/>
          <a:chExt cx="0" cy="0"/>
        </a:xfrm>
      </p:grpSpPr>
      <p:sp>
        <p:nvSpPr>
          <p:cNvPr id="841" name="Google Shape;841;p74"/>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District Technology Coordinators (DTC)</a:t>
            </a:r>
            <a:endParaRPr/>
          </a:p>
        </p:txBody>
      </p:sp>
      <p:sp>
        <p:nvSpPr>
          <p:cNvPr id="842" name="Google Shape;842;p74"/>
          <p:cNvSpPr txBox="1">
            <a:spLocks noGrp="1"/>
          </p:cNvSpPr>
          <p:nvPr>
            <p:ph type="body" idx="1"/>
          </p:nvPr>
        </p:nvSpPr>
        <p:spPr>
          <a:xfrm>
            <a:off x="311700" y="1152475"/>
            <a:ext cx="8135100" cy="3034800"/>
          </a:xfrm>
          <a:prstGeom prst="rect">
            <a:avLst/>
          </a:prstGeom>
          <a:noFill/>
          <a:ln>
            <a:noFill/>
          </a:ln>
        </p:spPr>
        <p:txBody>
          <a:bodyPr spcFirstLastPara="1" wrap="square" lIns="0" tIns="0" rIns="0" bIns="45700" anchor="t" anchorCtr="0">
            <a:normAutofit/>
          </a:bodyPr>
          <a:lstStyle/>
          <a:p>
            <a:pPr marL="457200" lvl="0" indent="-342900" algn="l" rtl="0">
              <a:lnSpc>
                <a:spcPct val="150000"/>
              </a:lnSpc>
              <a:spcBef>
                <a:spcPts val="0"/>
              </a:spcBef>
              <a:spcAft>
                <a:spcPts val="0"/>
              </a:spcAft>
              <a:buSzPts val="1800"/>
              <a:buChar char="●"/>
            </a:pPr>
            <a:r>
              <a:rPr lang="en-US" sz="1800"/>
              <a:t>It is important to identify a DTC for the district – make sure this position is updated if there is a change</a:t>
            </a:r>
            <a:endParaRPr sz="1800"/>
          </a:p>
          <a:p>
            <a:pPr marL="914400" lvl="1" indent="-336550" algn="l" rtl="0">
              <a:lnSpc>
                <a:spcPct val="150000"/>
              </a:lnSpc>
              <a:spcBef>
                <a:spcPts val="0"/>
              </a:spcBef>
              <a:spcAft>
                <a:spcPts val="0"/>
              </a:spcAft>
              <a:buSzPts val="1700"/>
              <a:buChar char="○"/>
            </a:pPr>
            <a:r>
              <a:rPr lang="en-US" sz="1700"/>
              <a:t>Superintendent-appointed</a:t>
            </a:r>
            <a:endParaRPr sz="1700">
              <a:solidFill>
                <a:schemeClr val="dk1"/>
              </a:solidFill>
            </a:endParaRPr>
          </a:p>
          <a:p>
            <a:pPr marL="457200" lvl="0" indent="-342900" algn="l" rtl="0">
              <a:lnSpc>
                <a:spcPct val="150000"/>
              </a:lnSpc>
              <a:spcBef>
                <a:spcPts val="0"/>
              </a:spcBef>
              <a:spcAft>
                <a:spcPts val="0"/>
              </a:spcAft>
              <a:buSzPts val="1800"/>
              <a:buChar char="●"/>
            </a:pPr>
            <a:r>
              <a:rPr lang="en-US" sz="1800"/>
              <a:t>DTC receives emails from CDE with information about required training and technology updates throughout the year</a:t>
            </a:r>
            <a:endParaRPr sz="1800"/>
          </a:p>
          <a:p>
            <a:pPr marL="457200" lvl="0" indent="-342900" algn="l" rtl="0">
              <a:lnSpc>
                <a:spcPct val="150000"/>
              </a:lnSpc>
              <a:spcBef>
                <a:spcPts val="0"/>
              </a:spcBef>
              <a:spcAft>
                <a:spcPts val="0"/>
              </a:spcAft>
              <a:buSzPts val="1800"/>
              <a:buChar char="●"/>
            </a:pPr>
            <a:r>
              <a:rPr lang="en-US" sz="1800"/>
              <a:t>DAC will receive an email in early September confirming the designated DTC name and contact </a:t>
            </a:r>
            <a:r>
              <a:rPr lang="en-US" sz="18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3"/>
                  </a:ext>
                </a:extLst>
              </a:rPr>
              <a:t>information</a:t>
            </a:r>
            <a:endParaRPr sz="180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846"/>
        <p:cNvGrpSpPr/>
        <p:nvPr/>
      </p:nvGrpSpPr>
      <p:grpSpPr>
        <a:xfrm>
          <a:off x="0" y="0"/>
          <a:ext cx="0" cy="0"/>
          <a:chOff x="0" y="0"/>
          <a:chExt cx="0" cy="0"/>
        </a:xfrm>
      </p:grpSpPr>
      <p:sp>
        <p:nvSpPr>
          <p:cNvPr id="847" name="Google Shape;847;p75"/>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DTC Responsibilities and Privileges</a:t>
            </a:r>
            <a:endParaRPr/>
          </a:p>
        </p:txBody>
      </p:sp>
      <p:sp>
        <p:nvSpPr>
          <p:cNvPr id="848" name="Google Shape;848;p75"/>
          <p:cNvSpPr txBox="1">
            <a:spLocks noGrp="1"/>
          </p:cNvSpPr>
          <p:nvPr>
            <p:ph type="body" idx="1"/>
          </p:nvPr>
        </p:nvSpPr>
        <p:spPr>
          <a:xfrm>
            <a:off x="103650" y="1022800"/>
            <a:ext cx="8936700" cy="3223800"/>
          </a:xfrm>
          <a:prstGeom prst="rect">
            <a:avLst/>
          </a:prstGeom>
          <a:noFill/>
          <a:ln>
            <a:noFill/>
          </a:ln>
        </p:spPr>
        <p:txBody>
          <a:bodyPr spcFirstLastPara="1" wrap="square" lIns="0" tIns="0" rIns="0" bIns="45700" anchor="t" anchorCtr="0">
            <a:normAutofit/>
          </a:bodyPr>
          <a:lstStyle/>
          <a:p>
            <a:pPr marL="457200" lvl="0" indent="-330200" algn="l" rtl="0">
              <a:lnSpc>
                <a:spcPct val="115000"/>
              </a:lnSpc>
              <a:spcBef>
                <a:spcPts val="500"/>
              </a:spcBef>
              <a:spcAft>
                <a:spcPts val="0"/>
              </a:spcAft>
              <a:buClr>
                <a:srgbClr val="000000"/>
              </a:buClr>
              <a:buSzPts val="1600"/>
              <a:buChar char="●"/>
            </a:pPr>
            <a:r>
              <a:rPr lang="en-US">
                <a:solidFill>
                  <a:srgbClr val="000000"/>
                </a:solidFill>
              </a:rPr>
              <a:t>Primary technology contact for the district who works with CDE Assessment Division regarding online administration of state assessments</a:t>
            </a:r>
            <a:endParaRPr>
              <a:solidFill>
                <a:srgbClr val="000000"/>
              </a:solidFill>
            </a:endParaRPr>
          </a:p>
          <a:p>
            <a:pPr marL="914400" lvl="1" indent="-330200" algn="l" rtl="0">
              <a:lnSpc>
                <a:spcPct val="115000"/>
              </a:lnSpc>
              <a:spcBef>
                <a:spcPts val="0"/>
              </a:spcBef>
              <a:spcAft>
                <a:spcPts val="0"/>
              </a:spcAft>
              <a:buClr>
                <a:srgbClr val="000000"/>
              </a:buClr>
              <a:buSzPts val="1600"/>
              <a:buChar char="○"/>
            </a:pPr>
            <a:r>
              <a:rPr lang="en-US" sz="1300">
                <a:solidFill>
                  <a:srgbClr val="000000"/>
                </a:solidFill>
              </a:rPr>
              <a:t>Attend CDE- and vendor-provided technology training (required)</a:t>
            </a:r>
            <a:endParaRPr sz="1300">
              <a:solidFill>
                <a:srgbClr val="000000"/>
              </a:solidFill>
            </a:endParaRPr>
          </a:p>
          <a:p>
            <a:pPr marL="914400" lvl="1" indent="-330200" algn="l" rtl="0">
              <a:lnSpc>
                <a:spcPct val="115000"/>
              </a:lnSpc>
              <a:spcBef>
                <a:spcPts val="0"/>
              </a:spcBef>
              <a:spcAft>
                <a:spcPts val="0"/>
              </a:spcAft>
              <a:buClr>
                <a:srgbClr val="000000"/>
              </a:buClr>
              <a:buSzPts val="1600"/>
              <a:buChar char="○"/>
            </a:pPr>
            <a:r>
              <a:rPr lang="en-US" sz="1300">
                <a:solidFill>
                  <a:srgbClr val="000000"/>
                </a:solidFill>
              </a:rPr>
              <a:t>Receive critical, in-depth testing vendor communications directly from CDE during administrations</a:t>
            </a:r>
            <a:endParaRPr sz="1300">
              <a:solidFill>
                <a:srgbClr val="000000"/>
              </a:solidFill>
            </a:endParaRPr>
          </a:p>
          <a:p>
            <a:pPr marL="914400" lvl="1" indent="-330200" algn="l" rtl="0">
              <a:lnSpc>
                <a:spcPct val="115000"/>
              </a:lnSpc>
              <a:spcBef>
                <a:spcPts val="0"/>
              </a:spcBef>
              <a:spcAft>
                <a:spcPts val="0"/>
              </a:spcAft>
              <a:buClr>
                <a:srgbClr val="000000"/>
              </a:buClr>
              <a:buSzPts val="1600"/>
              <a:buChar char="○"/>
            </a:pPr>
            <a:r>
              <a:rPr lang="en-US" sz="1300">
                <a:solidFill>
                  <a:srgbClr val="000000"/>
                </a:solidFill>
              </a:rPr>
              <a:t>Communicate pertinent technology information to district stakeholders concerning the online administration of state assessments</a:t>
            </a:r>
            <a:endParaRPr sz="1300">
              <a:solidFill>
                <a:srgbClr val="000000"/>
              </a:solidFill>
            </a:endParaRPr>
          </a:p>
          <a:p>
            <a:pPr marL="457200" lvl="0" indent="-330200" algn="l" rtl="0">
              <a:lnSpc>
                <a:spcPct val="115000"/>
              </a:lnSpc>
              <a:spcBef>
                <a:spcPts val="0"/>
              </a:spcBef>
              <a:spcAft>
                <a:spcPts val="0"/>
              </a:spcAft>
              <a:buClr>
                <a:srgbClr val="000000"/>
              </a:buClr>
              <a:buSzPts val="1600"/>
              <a:buChar char="●"/>
            </a:pPr>
            <a:r>
              <a:rPr lang="en-US">
                <a:solidFill>
                  <a:srgbClr val="000000"/>
                </a:solidFill>
              </a:rPr>
              <a:t>DTC support for CMAS</a:t>
            </a:r>
            <a:endParaRPr>
              <a:solidFill>
                <a:srgbClr val="000000"/>
              </a:solidFill>
            </a:endParaRPr>
          </a:p>
          <a:p>
            <a:pPr marL="914400" lvl="1" indent="-330200" algn="l" rtl="0">
              <a:lnSpc>
                <a:spcPct val="115000"/>
              </a:lnSpc>
              <a:spcBef>
                <a:spcPts val="0"/>
              </a:spcBef>
              <a:spcAft>
                <a:spcPts val="0"/>
              </a:spcAft>
              <a:buClr>
                <a:srgbClr val="000000"/>
              </a:buClr>
              <a:buSzPts val="1600"/>
              <a:buChar char="○"/>
            </a:pPr>
            <a:r>
              <a:rPr lang="en-US" sz="1300">
                <a:solidFill>
                  <a:srgbClr val="000000"/>
                </a:solidFill>
              </a:rPr>
              <a:t>DTCs are escalated to Pearson’s Level 2 Technical Support when contacting the help desk with questions regarding the online assessment system</a:t>
            </a:r>
            <a:endParaRPr sz="1300">
              <a:solidFill>
                <a:srgbClr val="000000"/>
              </a:solidFill>
            </a:endParaRPr>
          </a:p>
          <a:p>
            <a:pPr marL="914400" lvl="1" indent="-330200" algn="l" rtl="0">
              <a:lnSpc>
                <a:spcPct val="115000"/>
              </a:lnSpc>
              <a:spcBef>
                <a:spcPts val="0"/>
              </a:spcBef>
              <a:spcAft>
                <a:spcPts val="0"/>
              </a:spcAft>
              <a:buClr>
                <a:srgbClr val="000000"/>
              </a:buClr>
              <a:buSzPts val="1600"/>
              <a:buChar char="○"/>
            </a:pPr>
            <a:r>
              <a:rPr lang="en-US" sz="1300">
                <a:solidFill>
                  <a:srgbClr val="000000"/>
                </a:solidFill>
              </a:rPr>
              <a:t>Only </a:t>
            </a:r>
            <a:r>
              <a:rPr lang="en-US" sz="1300" b="1">
                <a:solidFill>
                  <a:srgbClr val="000000"/>
                </a:solidFill>
              </a:rPr>
              <a:t>the</a:t>
            </a:r>
            <a:r>
              <a:rPr lang="en-US" sz="1300">
                <a:solidFill>
                  <a:srgbClr val="000000"/>
                </a:solidFill>
              </a:rPr>
              <a:t> </a:t>
            </a:r>
            <a:r>
              <a:rPr lang="en-US" sz="1300" b="1">
                <a:solidFill>
                  <a:srgbClr val="000000"/>
                </a:solidFill>
              </a:rPr>
              <a:t>one officially identified DTC for each district </a:t>
            </a:r>
            <a:r>
              <a:rPr lang="en-US" sz="1300">
                <a:solidFill>
                  <a:srgbClr val="000000"/>
                </a:solidFill>
              </a:rPr>
              <a:t>is escalated</a:t>
            </a:r>
            <a:endParaRPr sz="1500">
              <a:solidFill>
                <a:srgbClr val="000000"/>
              </a:solidFill>
            </a:endParaRPr>
          </a:p>
        </p:txBody>
      </p:sp>
      <p:sp>
        <p:nvSpPr>
          <p:cNvPr id="849" name="Google Shape;849;p75"/>
          <p:cNvSpPr txBox="1"/>
          <p:nvPr/>
        </p:nvSpPr>
        <p:spPr>
          <a:xfrm>
            <a:off x="2335260" y="3881905"/>
            <a:ext cx="4473479" cy="729390"/>
          </a:xfrm>
          <a:prstGeom prst="rect">
            <a:avLst/>
          </a:prstGeom>
          <a:solidFill>
            <a:srgbClr val="E26510"/>
          </a:solidFill>
          <a:ln>
            <a:noFill/>
          </a:ln>
          <a:effectLst>
            <a:outerShdw blurRad="50800" dist="38100" dir="2700000" algn="tl" rotWithShape="0">
              <a:srgbClr val="000000">
                <a:alpha val="40000"/>
              </a:srgbClr>
            </a:outerShdw>
          </a:effectLst>
        </p:spPr>
        <p:txBody>
          <a:bodyPr spcFirstLastPara="1" wrap="square" lIns="91425" tIns="45700" rIns="91425" bIns="45700" anchor="t" anchorCtr="0">
            <a:spAutoFit/>
          </a:bodyPr>
          <a:lstStyle/>
          <a:p>
            <a:pPr marL="0" lvl="0" indent="0" algn="ctr" rtl="0">
              <a:lnSpc>
                <a:spcPct val="115000"/>
              </a:lnSpc>
              <a:spcBef>
                <a:spcPts val="0"/>
              </a:spcBef>
              <a:spcAft>
                <a:spcPts val="0"/>
              </a:spcAft>
              <a:buNone/>
            </a:pPr>
            <a:r>
              <a:rPr lang="en-US" sz="1800">
                <a:solidFill>
                  <a:srgbClr val="FFFFFF"/>
                </a:solidFill>
                <a:latin typeface="Calibri"/>
                <a:ea typeface="Calibri"/>
                <a:cs typeface="Calibri"/>
                <a:sym typeface="Calibri"/>
              </a:rPr>
              <a:t>Request support directly from </a:t>
            </a:r>
            <a:r>
              <a:rPr lang="en-US" sz="1800" u="sng">
                <a:solidFill>
                  <a:srgbClr val="FFFFFF"/>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Collin Bonner</a:t>
            </a:r>
            <a:r>
              <a:rPr lang="en-US" sz="1800">
                <a:solidFill>
                  <a:srgbClr val="FFFFFF"/>
                </a:solidFill>
                <a:latin typeface="Calibri"/>
                <a:ea typeface="Calibri"/>
                <a:cs typeface="Calibri"/>
                <a:sym typeface="Calibri"/>
              </a:rPr>
              <a:t> in the CDE Assessment Division</a:t>
            </a:r>
            <a:endParaRPr sz="2400" b="1">
              <a:solidFill>
                <a:srgbClr val="FFFFFF"/>
              </a:solidFill>
              <a:latin typeface="Calibri"/>
              <a:ea typeface="Calibri"/>
              <a:cs typeface="Calibri"/>
              <a:sym typeface="Calibri"/>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854"/>
        <p:cNvGrpSpPr/>
        <p:nvPr/>
      </p:nvGrpSpPr>
      <p:grpSpPr>
        <a:xfrm>
          <a:off x="0" y="0"/>
          <a:ext cx="0" cy="0"/>
          <a:chOff x="0" y="0"/>
          <a:chExt cx="0" cy="0"/>
        </a:xfrm>
      </p:grpSpPr>
      <p:sp>
        <p:nvSpPr>
          <p:cNvPr id="855" name="Google Shape;855;p76"/>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Online Assessment Platforms</a:t>
            </a:r>
            <a:endParaRPr/>
          </a:p>
        </p:txBody>
      </p:sp>
      <p:graphicFrame>
        <p:nvGraphicFramePr>
          <p:cNvPr id="856" name="Google Shape;856;p76"/>
          <p:cNvGraphicFramePr/>
          <p:nvPr/>
        </p:nvGraphicFramePr>
        <p:xfrm>
          <a:off x="-1" y="1110056"/>
          <a:ext cx="9144025" cy="3809640"/>
        </p:xfrm>
        <a:graphic>
          <a:graphicData uri="http://schemas.openxmlformats.org/drawingml/2006/table">
            <a:tbl>
              <a:tblPr firstRow="1" bandRow="1">
                <a:noFill/>
                <a:tableStyleId>{4CF72A62-0F7B-4D44-B33B-B75EE1B8D877}</a:tableStyleId>
              </a:tblPr>
              <a:tblGrid>
                <a:gridCol w="1792950">
                  <a:extLst>
                    <a:ext uri="{9D8B030D-6E8A-4147-A177-3AD203B41FA5}">
                      <a16:colId xmlns:a16="http://schemas.microsoft.com/office/drawing/2014/main" val="20000"/>
                    </a:ext>
                  </a:extLst>
                </a:gridCol>
                <a:gridCol w="1792950">
                  <a:extLst>
                    <a:ext uri="{9D8B030D-6E8A-4147-A177-3AD203B41FA5}">
                      <a16:colId xmlns:a16="http://schemas.microsoft.com/office/drawing/2014/main" val="20001"/>
                    </a:ext>
                  </a:extLst>
                </a:gridCol>
                <a:gridCol w="1792950">
                  <a:extLst>
                    <a:ext uri="{9D8B030D-6E8A-4147-A177-3AD203B41FA5}">
                      <a16:colId xmlns:a16="http://schemas.microsoft.com/office/drawing/2014/main" val="20002"/>
                    </a:ext>
                  </a:extLst>
                </a:gridCol>
                <a:gridCol w="3765175">
                  <a:extLst>
                    <a:ext uri="{9D8B030D-6E8A-4147-A177-3AD203B41FA5}">
                      <a16:colId xmlns:a16="http://schemas.microsoft.com/office/drawing/2014/main" val="20003"/>
                    </a:ext>
                  </a:extLst>
                </a:gridCol>
              </a:tblGrid>
              <a:tr h="48385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Assessment</a:t>
                      </a:r>
                      <a:endParaRPr sz="1100" u="none" strike="noStrike" cap="none"/>
                    </a:p>
                  </a:txBody>
                  <a:tcPr marL="79950" marR="79950" marT="33875" marB="33875" anchor="ctr">
                    <a:solidFill>
                      <a:srgbClr val="E26510"/>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Test Engine</a:t>
                      </a:r>
                      <a:endParaRPr sz="1100" u="none" strike="noStrike" cap="none"/>
                    </a:p>
                  </a:txBody>
                  <a:tcPr marL="79950" marR="79950" marT="33875" marB="33875" anchor="ctr">
                    <a:solidFill>
                      <a:srgbClr val="E26510"/>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Student Info System</a:t>
                      </a:r>
                      <a:endParaRPr sz="1100" u="none" strike="noStrike" cap="none"/>
                    </a:p>
                  </a:txBody>
                  <a:tcPr marL="79950" marR="79950" marT="33875" marB="33875" anchor="ctr">
                    <a:solidFill>
                      <a:srgbClr val="E26510"/>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Features</a:t>
                      </a:r>
                      <a:endParaRPr sz="1100" u="none" strike="noStrike" cap="none"/>
                    </a:p>
                  </a:txBody>
                  <a:tcPr marL="79950" marR="79950" marT="33875" marB="33875" anchor="ctr">
                    <a:solidFill>
                      <a:srgbClr val="E26510"/>
                    </a:solidFill>
                  </a:tcPr>
                </a:tc>
                <a:extLst>
                  <a:ext uri="{0D108BD9-81ED-4DB2-BD59-A6C34878D82A}">
                    <a16:rowId xmlns:a16="http://schemas.microsoft.com/office/drawing/2014/main" val="10000"/>
                  </a:ext>
                </a:extLst>
              </a:tr>
              <a:tr h="683675">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000000"/>
                          </a:solidFill>
                        </a:rPr>
                        <a:t>WIDA ACCESS</a:t>
                      </a:r>
                      <a:endParaRPr sz="1400" u="none" strike="noStrike" cap="none">
                        <a:solidFill>
                          <a:srgbClr val="000000"/>
                        </a:solidFill>
                      </a:endParaRPr>
                    </a:p>
                  </a:txBody>
                  <a:tcPr marL="79950" marR="79950" marT="33875" marB="33875" anchor="ctr"/>
                </a:tc>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solidFill>
                          <a:srgbClr val="000000"/>
                        </a:solidFill>
                      </a:endParaRPr>
                    </a:p>
                  </a:txBody>
                  <a:tcPr marL="79950" marR="79950" marT="33875" marB="3387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000000"/>
                          </a:solidFill>
                        </a:rPr>
                        <a:t>WIDA AMS</a:t>
                      </a:r>
                      <a:endParaRPr sz="1400" u="none" strike="noStrike" cap="none">
                        <a:solidFill>
                          <a:srgbClr val="000000"/>
                        </a:solidFill>
                      </a:endParaRPr>
                    </a:p>
                  </a:txBody>
                  <a:tcPr marL="79950" marR="79950" marT="33875" marB="33875" anchor="ctr"/>
                </a:tc>
                <a:tc>
                  <a:txBody>
                    <a:bodyPr/>
                    <a:lstStyle/>
                    <a:p>
                      <a:pPr marL="215900" marR="0" lvl="0" indent="-215900" algn="l" rtl="0">
                        <a:lnSpc>
                          <a:spcPct val="100000"/>
                        </a:lnSpc>
                        <a:spcBef>
                          <a:spcPts val="0"/>
                        </a:spcBef>
                        <a:spcAft>
                          <a:spcPts val="0"/>
                        </a:spcAft>
                        <a:buClr>
                          <a:srgbClr val="000000"/>
                        </a:buClr>
                        <a:buSzPts val="1400"/>
                        <a:buFont typeface="Arial"/>
                        <a:buChar char="•"/>
                      </a:pPr>
                      <a:r>
                        <a:rPr lang="en-US" sz="1400" u="none" strike="noStrike" cap="none">
                          <a:solidFill>
                            <a:srgbClr val="000000"/>
                          </a:solidFill>
                        </a:rPr>
                        <a:t>Caching server</a:t>
                      </a:r>
                      <a:endParaRPr sz="1100" u="none" strike="noStrike" cap="none">
                        <a:solidFill>
                          <a:srgbClr val="000000"/>
                        </a:solidFill>
                      </a:endParaRPr>
                    </a:p>
                    <a:p>
                      <a:pPr marL="215900" marR="0" lvl="0" indent="-215900" algn="l" rtl="0">
                        <a:lnSpc>
                          <a:spcPct val="100000"/>
                        </a:lnSpc>
                        <a:spcBef>
                          <a:spcPts val="0"/>
                        </a:spcBef>
                        <a:spcAft>
                          <a:spcPts val="0"/>
                        </a:spcAft>
                        <a:buClr>
                          <a:srgbClr val="000000"/>
                        </a:buClr>
                        <a:buSzPts val="1400"/>
                        <a:buFont typeface="Arial"/>
                        <a:buChar char="•"/>
                      </a:pPr>
                      <a:r>
                        <a:rPr lang="en-US" sz="1400" u="none" strike="noStrike" cap="none">
                          <a:solidFill>
                            <a:srgbClr val="000000"/>
                          </a:solidFill>
                        </a:rPr>
                        <a:t>Clients for Windows, Linux, Mac OS, Chromebooks, iPads and Android</a:t>
                      </a:r>
                      <a:endParaRPr sz="1400" u="none" strike="noStrike" cap="none">
                        <a:solidFill>
                          <a:srgbClr val="000000"/>
                        </a:solidFill>
                      </a:endParaRPr>
                    </a:p>
                  </a:txBody>
                  <a:tcPr marL="79950" marR="79950" marT="33875" marB="33875" anchor="ctr"/>
                </a:tc>
                <a:extLst>
                  <a:ext uri="{0D108BD9-81ED-4DB2-BD59-A6C34878D82A}">
                    <a16:rowId xmlns:a16="http://schemas.microsoft.com/office/drawing/2014/main" val="10001"/>
                  </a:ext>
                </a:extLst>
              </a:tr>
              <a:tr h="171450">
                <a:tc>
                  <a:txBody>
                    <a:bodyPr/>
                    <a:lstStyle/>
                    <a:p>
                      <a:pPr marL="0" marR="0" lvl="0" indent="0" algn="ctr" rtl="0">
                        <a:lnSpc>
                          <a:spcPct val="100000"/>
                        </a:lnSpc>
                        <a:spcBef>
                          <a:spcPts val="0"/>
                        </a:spcBef>
                        <a:spcAft>
                          <a:spcPts val="0"/>
                        </a:spcAft>
                        <a:buClr>
                          <a:schemeClr val="dk1"/>
                        </a:buClr>
                        <a:buSzPts val="1400"/>
                        <a:buFont typeface="Calibri"/>
                        <a:buNone/>
                      </a:pPr>
                      <a:r>
                        <a:rPr lang="en-US" sz="1400" u="none" strike="noStrike" cap="none">
                          <a:solidFill>
                            <a:srgbClr val="000000"/>
                          </a:solidFill>
                        </a:rPr>
                        <a:t>CMAS</a:t>
                      </a:r>
                      <a:endParaRPr sz="1400" u="none" strike="noStrike" cap="none">
                        <a:solidFill>
                          <a:srgbClr val="000000"/>
                        </a:solidFill>
                      </a:endParaRPr>
                    </a:p>
                  </a:txBody>
                  <a:tcPr marL="79950" marR="79950" marT="33875" marB="33875" anchor="ctr"/>
                </a:tc>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solidFill>
                          <a:srgbClr val="000000"/>
                        </a:solidFill>
                      </a:endParaRPr>
                    </a:p>
                  </a:txBody>
                  <a:tcPr marL="79950" marR="79950" marT="33875" marB="33875"/>
                </a:tc>
                <a:tc>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solidFill>
                          <a:srgbClr val="000000"/>
                        </a:solidFill>
                      </a:endParaRPr>
                    </a:p>
                  </a:txBody>
                  <a:tcPr marL="79950" marR="79950" marT="33875" marB="33875" anchor="ctr"/>
                </a:tc>
                <a:tc>
                  <a:txBody>
                    <a:bodyPr/>
                    <a:lstStyle/>
                    <a:p>
                      <a:pPr marL="215900" marR="0" lvl="0" indent="-215900" algn="l" rtl="0">
                        <a:lnSpc>
                          <a:spcPct val="100000"/>
                        </a:lnSpc>
                        <a:spcBef>
                          <a:spcPts val="0"/>
                        </a:spcBef>
                        <a:spcAft>
                          <a:spcPts val="0"/>
                        </a:spcAft>
                        <a:buClr>
                          <a:srgbClr val="000000"/>
                        </a:buClr>
                        <a:buSzPts val="1400"/>
                        <a:buFont typeface="Arial"/>
                        <a:buChar char="•"/>
                      </a:pPr>
                      <a:r>
                        <a:rPr lang="en-US">
                          <a:solidFill>
                            <a:srgbClr val="000000"/>
                          </a:solidFill>
                        </a:rPr>
                        <a:t>TestNav i</a:t>
                      </a:r>
                      <a:r>
                        <a:rPr lang="en-US" sz="1400" u="none" strike="noStrike" cap="none">
                          <a:solidFill>
                            <a:srgbClr val="000000"/>
                          </a:solidFill>
                        </a:rPr>
                        <a:t>nstallable app for desktop, Chromebooks, Androids and iPads</a:t>
                      </a:r>
                      <a:endParaRPr sz="1400" u="none" strike="noStrike" cap="none">
                        <a:solidFill>
                          <a:srgbClr val="000000"/>
                        </a:solidFill>
                      </a:endParaRPr>
                    </a:p>
                  </a:txBody>
                  <a:tcPr marL="79950" marR="79950" marT="33875" marB="33875" anchor="ctr"/>
                </a:tc>
                <a:extLst>
                  <a:ext uri="{0D108BD9-81ED-4DB2-BD59-A6C34878D82A}">
                    <a16:rowId xmlns:a16="http://schemas.microsoft.com/office/drawing/2014/main" val="10002"/>
                  </a:ext>
                </a:extLst>
              </a:tr>
              <a:tr h="434825">
                <a:tc>
                  <a:txBody>
                    <a:bodyPr/>
                    <a:lstStyle/>
                    <a:p>
                      <a:pPr marL="0" marR="0" lvl="0" indent="0" algn="ctr" rtl="0">
                        <a:lnSpc>
                          <a:spcPct val="100000"/>
                        </a:lnSpc>
                        <a:spcBef>
                          <a:spcPts val="0"/>
                        </a:spcBef>
                        <a:spcAft>
                          <a:spcPts val="0"/>
                        </a:spcAft>
                        <a:buClr>
                          <a:schemeClr val="dk1"/>
                        </a:buClr>
                        <a:buSzPts val="1400"/>
                        <a:buFont typeface="Calibri"/>
                        <a:buNone/>
                      </a:pPr>
                      <a:r>
                        <a:rPr lang="en-US" sz="1400" u="none" strike="noStrike" cap="none">
                          <a:solidFill>
                            <a:srgbClr val="000000"/>
                          </a:solidFill>
                        </a:rPr>
                        <a:t>CoAlt Science/ Social Studies</a:t>
                      </a:r>
                      <a:endParaRPr sz="1400" u="none" strike="noStrike" cap="none">
                        <a:solidFill>
                          <a:srgbClr val="000000"/>
                        </a:solidFill>
                      </a:endParaRPr>
                    </a:p>
                  </a:txBody>
                  <a:tcPr marL="79950" marR="79950" marT="33875" marB="33875" anchor="ct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000000"/>
                          </a:solidFill>
                        </a:rPr>
                        <a:t>N/A</a:t>
                      </a:r>
                      <a:endParaRPr sz="1400" u="none" strike="noStrike" cap="none">
                        <a:solidFill>
                          <a:srgbClr val="000000"/>
                        </a:solidFill>
                      </a:endParaRPr>
                    </a:p>
                  </a:txBody>
                  <a:tcPr marL="79950" marR="79950" marT="33875" marB="33875" anchor="ctr"/>
                </a:tc>
                <a:tc>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solidFill>
                          <a:srgbClr val="000000"/>
                        </a:solidFill>
                      </a:endParaRPr>
                    </a:p>
                  </a:txBody>
                  <a:tcPr marL="79950" marR="79950" marT="33875" marB="33875" anchor="ctr"/>
                </a:tc>
                <a:tc>
                  <a:txBody>
                    <a:bodyPr/>
                    <a:lstStyle/>
                    <a:p>
                      <a:pPr marL="215900" marR="0" lvl="0" indent="-215900" algn="l" rtl="0">
                        <a:lnSpc>
                          <a:spcPct val="100000"/>
                        </a:lnSpc>
                        <a:spcBef>
                          <a:spcPts val="0"/>
                        </a:spcBef>
                        <a:spcAft>
                          <a:spcPts val="0"/>
                        </a:spcAft>
                        <a:buSzPts val="1400"/>
                        <a:buChar char="•"/>
                      </a:pPr>
                      <a:r>
                        <a:rPr lang="en-US">
                          <a:solidFill>
                            <a:srgbClr val="000000"/>
                          </a:solidFill>
                        </a:rPr>
                        <a:t>TestNav used by TAs to submit student responses for scoring</a:t>
                      </a:r>
                      <a:endParaRPr>
                        <a:solidFill>
                          <a:srgbClr val="000000"/>
                        </a:solidFill>
                      </a:endParaRPr>
                    </a:p>
                  </a:txBody>
                  <a:tcPr marL="79950" marR="79950" marT="33875" marB="33875" anchor="ctr"/>
                </a:tc>
                <a:extLst>
                  <a:ext uri="{0D108BD9-81ED-4DB2-BD59-A6C34878D82A}">
                    <a16:rowId xmlns:a16="http://schemas.microsoft.com/office/drawing/2014/main" val="10003"/>
                  </a:ext>
                </a:extLst>
              </a:tr>
              <a:tr h="265575">
                <a:tc>
                  <a:txBody>
                    <a:bodyPr/>
                    <a:lstStyle/>
                    <a:p>
                      <a:pPr marL="0" marR="0" lvl="0" indent="0" algn="ctr" rtl="0">
                        <a:lnSpc>
                          <a:spcPct val="100000"/>
                        </a:lnSpc>
                        <a:spcBef>
                          <a:spcPts val="0"/>
                        </a:spcBef>
                        <a:spcAft>
                          <a:spcPts val="0"/>
                        </a:spcAft>
                        <a:buClr>
                          <a:schemeClr val="dk1"/>
                        </a:buClr>
                        <a:buSzPts val="1400"/>
                        <a:buFont typeface="Calibri"/>
                        <a:buNone/>
                      </a:pPr>
                      <a:r>
                        <a:rPr lang="en-US" sz="1400" u="none" strike="noStrike" cap="none">
                          <a:solidFill>
                            <a:srgbClr val="000000"/>
                          </a:solidFill>
                        </a:rPr>
                        <a:t>CoAlt ELA and Math (Dynamic Learning Maps)</a:t>
                      </a:r>
                      <a:endParaRPr sz="1400" u="none" strike="noStrike" cap="none">
                        <a:solidFill>
                          <a:srgbClr val="000000"/>
                        </a:solidFill>
                      </a:endParaRPr>
                    </a:p>
                  </a:txBody>
                  <a:tcPr marL="79950" marR="79950" marT="33875" marB="33875" anchor="ct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000000"/>
                          </a:solidFill>
                        </a:rPr>
                        <a:t>Student Portal</a:t>
                      </a:r>
                      <a:endParaRPr sz="1400" u="none" strike="noStrike" cap="none">
                        <a:solidFill>
                          <a:srgbClr val="000000"/>
                        </a:solidFill>
                      </a:endParaRPr>
                    </a:p>
                  </a:txBody>
                  <a:tcPr marL="79950" marR="79950" marT="33875" marB="33875"/>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000000"/>
                          </a:solidFill>
                        </a:rPr>
                        <a:t>Educator Portal</a:t>
                      </a:r>
                      <a:endParaRPr sz="1400" b="0" u="none" strike="noStrike" cap="none">
                        <a:solidFill>
                          <a:srgbClr val="000000"/>
                        </a:solidFill>
                      </a:endParaRPr>
                    </a:p>
                  </a:txBody>
                  <a:tcPr marL="79950" marR="79950" marT="33875" marB="33875"/>
                </a:tc>
                <a:tc>
                  <a:txBody>
                    <a:bodyPr/>
                    <a:lstStyle/>
                    <a:p>
                      <a:pPr marL="215900" marR="0" lvl="0" indent="-215900" algn="l" rtl="0">
                        <a:lnSpc>
                          <a:spcPct val="100000"/>
                        </a:lnSpc>
                        <a:spcBef>
                          <a:spcPts val="0"/>
                        </a:spcBef>
                        <a:spcAft>
                          <a:spcPts val="0"/>
                        </a:spcAft>
                        <a:buClr>
                          <a:srgbClr val="000000"/>
                        </a:buClr>
                        <a:buSzPts val="1400"/>
                        <a:buFont typeface="Arial"/>
                        <a:buChar char="•"/>
                      </a:pPr>
                      <a:r>
                        <a:rPr lang="en-US" sz="1400" u="none" strike="noStrike" cap="none">
                          <a:solidFill>
                            <a:srgbClr val="000000"/>
                          </a:solidFill>
                        </a:rPr>
                        <a:t>KITE Student Portal installed on each student device</a:t>
                      </a:r>
                      <a:endParaRPr sz="1400" u="none" strike="noStrike" cap="none">
                        <a:solidFill>
                          <a:srgbClr val="000000"/>
                        </a:solidFill>
                      </a:endParaRPr>
                    </a:p>
                  </a:txBody>
                  <a:tcPr marL="79950" marR="79950" marT="33875" marB="33875" anchor="ctr"/>
                </a:tc>
                <a:extLst>
                  <a:ext uri="{0D108BD9-81ED-4DB2-BD59-A6C34878D82A}">
                    <a16:rowId xmlns:a16="http://schemas.microsoft.com/office/drawing/2014/main" val="10004"/>
                  </a:ext>
                </a:extLst>
              </a:tr>
              <a:tr h="840025">
                <a:tc>
                  <a:txBody>
                    <a:bodyPr/>
                    <a:lstStyle/>
                    <a:p>
                      <a:pPr marL="0" marR="0" lvl="0" indent="0" algn="ctr" rtl="0">
                        <a:lnSpc>
                          <a:spcPct val="100000"/>
                        </a:lnSpc>
                        <a:spcBef>
                          <a:spcPts val="0"/>
                        </a:spcBef>
                        <a:spcAft>
                          <a:spcPts val="0"/>
                        </a:spcAft>
                        <a:buClr>
                          <a:schemeClr val="dk1"/>
                        </a:buClr>
                        <a:buSzPts val="1400"/>
                        <a:buFont typeface="Calibri"/>
                        <a:buNone/>
                      </a:pPr>
                      <a:r>
                        <a:rPr lang="en-US" sz="1400" u="none" strike="noStrike" cap="none">
                          <a:solidFill>
                            <a:srgbClr val="000000"/>
                          </a:solidFill>
                        </a:rPr>
                        <a:t>PSAT and SAT</a:t>
                      </a:r>
                      <a:endParaRPr sz="1100" u="none" strike="noStrike" cap="none">
                        <a:solidFill>
                          <a:srgbClr val="000000"/>
                        </a:solidFill>
                      </a:endParaRPr>
                    </a:p>
                  </a:txBody>
                  <a:tcPr marL="79950" marR="79950" marT="33875" marB="33875" anchor="ct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000000"/>
                          </a:solidFill>
                        </a:rPr>
                        <a:t>Student Portal:</a:t>
                      </a:r>
                      <a:endParaRPr sz="1100" u="none" strike="noStrike" cap="none">
                        <a:solidFill>
                          <a:srgbClr val="000000"/>
                        </a:solidFill>
                      </a:endParaRPr>
                    </a:p>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000000"/>
                          </a:solidFill>
                        </a:rPr>
                        <a:t>Bluebook App</a:t>
                      </a:r>
                      <a:endParaRPr sz="1100" u="none" strike="noStrike" cap="none">
                        <a:solidFill>
                          <a:srgbClr val="000000"/>
                        </a:solidFill>
                      </a:endParaRPr>
                    </a:p>
                    <a:p>
                      <a:pPr marL="0" marR="0" lvl="0" indent="0" algn="ctr" rtl="0">
                        <a:lnSpc>
                          <a:spcPct val="100000"/>
                        </a:lnSpc>
                        <a:spcBef>
                          <a:spcPts val="0"/>
                        </a:spcBef>
                        <a:spcAft>
                          <a:spcPts val="0"/>
                        </a:spcAft>
                        <a:buClr>
                          <a:srgbClr val="000000"/>
                        </a:buClr>
                        <a:buSzPts val="1400"/>
                        <a:buFont typeface="Arial"/>
                        <a:buNone/>
                      </a:pPr>
                      <a:endParaRPr sz="1400" u="none" strike="noStrike" cap="none">
                        <a:solidFill>
                          <a:srgbClr val="000000"/>
                        </a:solidFill>
                      </a:endParaRPr>
                    </a:p>
                    <a:p>
                      <a:pPr marL="0" marR="0" lvl="0" indent="0" algn="ctr" rtl="0">
                        <a:lnSpc>
                          <a:spcPct val="100000"/>
                        </a:lnSpc>
                        <a:spcBef>
                          <a:spcPts val="0"/>
                        </a:spcBef>
                        <a:spcAft>
                          <a:spcPts val="0"/>
                        </a:spcAft>
                        <a:buClr>
                          <a:srgbClr val="000000"/>
                        </a:buClr>
                        <a:buSzPts val="1400"/>
                        <a:buFont typeface="Arial"/>
                        <a:buNone/>
                      </a:pPr>
                      <a:endParaRPr sz="1400" u="none" strike="noStrike" cap="none">
                        <a:solidFill>
                          <a:srgbClr val="000000"/>
                        </a:solidFill>
                      </a:endParaRPr>
                    </a:p>
                  </a:txBody>
                  <a:tcPr marL="79950" marR="79950" marT="33875" marB="33875" anchor="ct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0" u="none" strike="noStrike" cap="none">
                          <a:solidFill>
                            <a:srgbClr val="000000"/>
                          </a:solidFill>
                        </a:rPr>
                        <a:t>Test Day Toolkit (TDTK)</a:t>
                      </a:r>
                      <a:endParaRPr sz="1100" u="none" strike="noStrike" cap="none">
                        <a:solidFill>
                          <a:srgbClr val="000000"/>
                        </a:solidFill>
                      </a:endParaRPr>
                    </a:p>
                  </a:txBody>
                  <a:tcPr marL="79950" marR="79950" marT="33875" marB="33875" anchor="ctr"/>
                </a:tc>
                <a:tc>
                  <a:txBody>
                    <a:bodyPr/>
                    <a:lstStyle/>
                    <a:p>
                      <a:pPr marL="215900" marR="0" lvl="0" indent="-215900" algn="l" rtl="0">
                        <a:lnSpc>
                          <a:spcPct val="100000"/>
                        </a:lnSpc>
                        <a:spcBef>
                          <a:spcPts val="0"/>
                        </a:spcBef>
                        <a:spcAft>
                          <a:spcPts val="0"/>
                        </a:spcAft>
                        <a:buClr>
                          <a:srgbClr val="000000"/>
                        </a:buClr>
                        <a:buSzPts val="1400"/>
                        <a:buFont typeface="Arial"/>
                        <a:buChar char="•"/>
                      </a:pPr>
                      <a:r>
                        <a:rPr lang="en-US" sz="1400" u="none" strike="noStrike" cap="none" dirty="0">
                          <a:solidFill>
                            <a:srgbClr val="000000"/>
                          </a:solidFill>
                        </a:rPr>
                        <a:t>Bluebook is an installable app for Windows, Mac, iPad or school-managed Chromebooks</a:t>
                      </a:r>
                      <a:endParaRPr sz="1100" u="none" strike="noStrike" cap="none" dirty="0">
                        <a:solidFill>
                          <a:srgbClr val="000000"/>
                        </a:solidFill>
                      </a:endParaRPr>
                    </a:p>
                    <a:p>
                      <a:pPr marL="215900" marR="0" lvl="0" indent="-215900" algn="l" rtl="0">
                        <a:lnSpc>
                          <a:spcPct val="100000"/>
                        </a:lnSpc>
                        <a:spcBef>
                          <a:spcPts val="0"/>
                        </a:spcBef>
                        <a:spcAft>
                          <a:spcPts val="0"/>
                        </a:spcAft>
                        <a:buClr>
                          <a:srgbClr val="000000"/>
                        </a:buClr>
                        <a:buSzPts val="1400"/>
                        <a:buFont typeface="Arial"/>
                        <a:buChar char="•"/>
                      </a:pPr>
                      <a:r>
                        <a:rPr lang="en-US" sz="1400" u="none" strike="noStrike" cap="none" dirty="0">
                          <a:solidFill>
                            <a:srgbClr val="000000"/>
                          </a:solidFill>
                        </a:rPr>
                        <a:t>TDTK is accessed through an established College Board account</a:t>
                      </a:r>
                      <a:endParaRPr sz="1100" u="none" strike="noStrike" cap="none" dirty="0">
                        <a:solidFill>
                          <a:srgbClr val="000000"/>
                        </a:solidFill>
                      </a:endParaRPr>
                    </a:p>
                  </a:txBody>
                  <a:tcPr marL="79950" marR="79950" marT="33875" marB="33875" anchor="ctr"/>
                </a:tc>
                <a:extLst>
                  <a:ext uri="{0D108BD9-81ED-4DB2-BD59-A6C34878D82A}">
                    <a16:rowId xmlns:a16="http://schemas.microsoft.com/office/drawing/2014/main" val="10005"/>
                  </a:ext>
                </a:extLst>
              </a:tr>
            </a:tbl>
          </a:graphicData>
        </a:graphic>
      </p:graphicFrame>
      <p:pic>
        <p:nvPicPr>
          <p:cNvPr id="859" name="Google Shape;859;p76" descr="DRC Insight Logo"/>
          <p:cNvPicPr preferRelativeResize="0"/>
          <p:nvPr/>
        </p:nvPicPr>
        <p:blipFill rotWithShape="1">
          <a:blip r:embed="rId3">
            <a:alphaModFix/>
          </a:blip>
          <a:srcRect/>
          <a:stretch/>
        </p:blipFill>
        <p:spPr>
          <a:xfrm>
            <a:off x="2072048" y="1772087"/>
            <a:ext cx="1174476" cy="329426"/>
          </a:xfrm>
          <a:prstGeom prst="rect">
            <a:avLst/>
          </a:prstGeom>
          <a:noFill/>
          <a:ln>
            <a:noFill/>
          </a:ln>
        </p:spPr>
      </p:pic>
      <p:pic>
        <p:nvPicPr>
          <p:cNvPr id="860" name="Google Shape;860;p76" descr="TestNav Logo"/>
          <p:cNvPicPr preferRelativeResize="0"/>
          <p:nvPr/>
        </p:nvPicPr>
        <p:blipFill rotWithShape="1">
          <a:blip r:embed="rId4">
            <a:alphaModFix/>
          </a:blip>
          <a:srcRect/>
          <a:stretch/>
        </p:blipFill>
        <p:spPr>
          <a:xfrm>
            <a:off x="2110638" y="2418038"/>
            <a:ext cx="1097280" cy="307427"/>
          </a:xfrm>
          <a:prstGeom prst="rect">
            <a:avLst/>
          </a:prstGeom>
          <a:noFill/>
          <a:ln>
            <a:noFill/>
          </a:ln>
        </p:spPr>
      </p:pic>
      <p:pic>
        <p:nvPicPr>
          <p:cNvPr id="864" name="Google Shape;864;p76" descr="LaunchPad logo"/>
          <p:cNvPicPr preferRelativeResize="0"/>
          <p:nvPr/>
        </p:nvPicPr>
        <p:blipFill>
          <a:blip r:embed="rId5">
            <a:alphaModFix/>
          </a:blip>
          <a:stretch>
            <a:fillRect/>
          </a:stretch>
        </p:blipFill>
        <p:spPr>
          <a:xfrm>
            <a:off x="3657950" y="2468425"/>
            <a:ext cx="864925" cy="257050"/>
          </a:xfrm>
          <a:prstGeom prst="rect">
            <a:avLst/>
          </a:prstGeom>
          <a:noFill/>
          <a:ln>
            <a:noFill/>
          </a:ln>
        </p:spPr>
      </p:pic>
      <p:pic>
        <p:nvPicPr>
          <p:cNvPr id="862" name="Google Shape;862;p76" descr="ADAM Assessment Delivery and Management logo"/>
          <p:cNvPicPr preferRelativeResize="0"/>
          <p:nvPr/>
        </p:nvPicPr>
        <p:blipFill>
          <a:blip r:embed="rId6">
            <a:alphaModFix/>
          </a:blip>
          <a:stretch>
            <a:fillRect/>
          </a:stretch>
        </p:blipFill>
        <p:spPr>
          <a:xfrm>
            <a:off x="4528050" y="2482425"/>
            <a:ext cx="864925" cy="257050"/>
          </a:xfrm>
          <a:prstGeom prst="rect">
            <a:avLst/>
          </a:prstGeom>
          <a:noFill/>
          <a:ln>
            <a:noFill/>
          </a:ln>
        </p:spPr>
      </p:pic>
      <p:pic>
        <p:nvPicPr>
          <p:cNvPr id="865" name="Google Shape;865;p76" descr="LaunchPad logo"/>
          <p:cNvPicPr preferRelativeResize="0"/>
          <p:nvPr/>
        </p:nvPicPr>
        <p:blipFill>
          <a:blip r:embed="rId5">
            <a:alphaModFix/>
          </a:blip>
          <a:stretch>
            <a:fillRect/>
          </a:stretch>
        </p:blipFill>
        <p:spPr>
          <a:xfrm>
            <a:off x="3657950" y="2946000"/>
            <a:ext cx="864925" cy="257050"/>
          </a:xfrm>
          <a:prstGeom prst="rect">
            <a:avLst/>
          </a:prstGeom>
          <a:noFill/>
          <a:ln>
            <a:noFill/>
          </a:ln>
        </p:spPr>
      </p:pic>
      <p:pic>
        <p:nvPicPr>
          <p:cNvPr id="863" name="Google Shape;863;p76" descr="ADAM Assessment Delivery and Management logo"/>
          <p:cNvPicPr preferRelativeResize="0"/>
          <p:nvPr/>
        </p:nvPicPr>
        <p:blipFill>
          <a:blip r:embed="rId6">
            <a:alphaModFix/>
          </a:blip>
          <a:stretch>
            <a:fillRect/>
          </a:stretch>
        </p:blipFill>
        <p:spPr>
          <a:xfrm>
            <a:off x="4528050" y="2946000"/>
            <a:ext cx="864925" cy="257050"/>
          </a:xfrm>
          <a:prstGeom prst="rect">
            <a:avLst/>
          </a:prstGeom>
          <a:noFill/>
          <a:ln>
            <a:noFill/>
          </a:ln>
        </p:spPr>
      </p:pic>
      <p:pic>
        <p:nvPicPr>
          <p:cNvPr id="857" name="Google Shape;857;p76" descr="Kite Logo"/>
          <p:cNvPicPr preferRelativeResize="0"/>
          <p:nvPr/>
        </p:nvPicPr>
        <p:blipFill rotWithShape="1">
          <a:blip r:embed="rId7">
            <a:alphaModFix/>
          </a:blip>
          <a:srcRect/>
          <a:stretch/>
        </p:blipFill>
        <p:spPr>
          <a:xfrm>
            <a:off x="2325255" y="3588991"/>
            <a:ext cx="668066" cy="342236"/>
          </a:xfrm>
          <a:prstGeom prst="rect">
            <a:avLst/>
          </a:prstGeom>
          <a:noFill/>
          <a:ln>
            <a:noFill/>
          </a:ln>
        </p:spPr>
      </p:pic>
      <p:pic>
        <p:nvPicPr>
          <p:cNvPr id="858" name="Google Shape;858;p76" descr="Kite Logo">
            <a:extLst>
              <a:ext uri="{C183D7F6-B498-43B3-948B-1728B52AA6E4}">
                <adec:decorative xmlns:adec="http://schemas.microsoft.com/office/drawing/2017/decorative" val="0"/>
              </a:ext>
            </a:extLst>
          </p:cNvPr>
          <p:cNvPicPr preferRelativeResize="0"/>
          <p:nvPr/>
        </p:nvPicPr>
        <p:blipFill rotWithShape="1">
          <a:blip r:embed="rId7">
            <a:alphaModFix/>
          </a:blip>
          <a:srcRect/>
          <a:stretch/>
        </p:blipFill>
        <p:spPr>
          <a:xfrm>
            <a:off x="4147744" y="3588999"/>
            <a:ext cx="668066" cy="342236"/>
          </a:xfrm>
          <a:prstGeom prst="rect">
            <a:avLst/>
          </a:prstGeom>
          <a:noFill/>
          <a:ln>
            <a:noFill/>
          </a:ln>
        </p:spPr>
      </p:pic>
      <p:pic>
        <p:nvPicPr>
          <p:cNvPr id="861" name="Google Shape;861;p76">
            <a:extLst>
              <a:ext uri="{C183D7F6-B498-43B3-948B-1728B52AA6E4}">
                <adec:decorative xmlns:adec="http://schemas.microsoft.com/office/drawing/2017/decorative" val="1"/>
              </a:ext>
            </a:extLst>
          </p:cNvPr>
          <p:cNvPicPr preferRelativeResize="0"/>
          <p:nvPr/>
        </p:nvPicPr>
        <p:blipFill rotWithShape="1">
          <a:blip r:embed="rId8">
            <a:alphaModFix/>
          </a:blip>
          <a:srcRect/>
          <a:stretch/>
        </p:blipFill>
        <p:spPr>
          <a:xfrm>
            <a:off x="2441356" y="4458695"/>
            <a:ext cx="435860" cy="409661"/>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869"/>
        <p:cNvGrpSpPr/>
        <p:nvPr/>
      </p:nvGrpSpPr>
      <p:grpSpPr>
        <a:xfrm>
          <a:off x="0" y="0"/>
          <a:ext cx="0" cy="0"/>
          <a:chOff x="0" y="0"/>
          <a:chExt cx="0" cy="0"/>
        </a:xfrm>
      </p:grpSpPr>
      <p:sp>
        <p:nvSpPr>
          <p:cNvPr id="870" name="Google Shape;870;p77"/>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Disable Background Processes</a:t>
            </a:r>
            <a:endParaRPr/>
          </a:p>
        </p:txBody>
      </p:sp>
      <p:sp>
        <p:nvSpPr>
          <p:cNvPr id="871" name="Google Shape;871;p77"/>
          <p:cNvSpPr txBox="1">
            <a:spLocks noGrp="1"/>
          </p:cNvSpPr>
          <p:nvPr>
            <p:ph type="body" idx="1"/>
          </p:nvPr>
        </p:nvSpPr>
        <p:spPr>
          <a:xfrm>
            <a:off x="311700" y="1152475"/>
            <a:ext cx="8450400" cy="3034800"/>
          </a:xfrm>
          <a:prstGeom prst="rect">
            <a:avLst/>
          </a:prstGeom>
          <a:noFill/>
          <a:ln>
            <a:noFill/>
          </a:ln>
        </p:spPr>
        <p:txBody>
          <a:bodyPr spcFirstLastPara="1" wrap="square" lIns="0" tIns="0" rIns="0" bIns="45700" anchor="t" anchorCtr="0">
            <a:noAutofit/>
          </a:bodyPr>
          <a:lstStyle/>
          <a:p>
            <a:pPr marL="228600" lvl="0" indent="-196850" algn="l" rtl="0">
              <a:lnSpc>
                <a:spcPct val="100000"/>
              </a:lnSpc>
              <a:spcBef>
                <a:spcPts val="0"/>
              </a:spcBef>
              <a:spcAft>
                <a:spcPts val="0"/>
              </a:spcAft>
              <a:buClr>
                <a:srgbClr val="000000"/>
              </a:buClr>
              <a:buSzPts val="1300"/>
              <a:buChar char="●"/>
            </a:pPr>
            <a:r>
              <a:rPr lang="en-US" sz="1300">
                <a:solidFill>
                  <a:srgbClr val="000000"/>
                </a:solidFill>
              </a:rPr>
              <a:t>For test </a:t>
            </a:r>
            <a:r>
              <a:rPr lang="en-US" sz="1300" b="1">
                <a:solidFill>
                  <a:srgbClr val="000000"/>
                </a:solidFill>
              </a:rPr>
              <a:t>security</a:t>
            </a:r>
            <a:r>
              <a:rPr lang="en-US" sz="1300">
                <a:solidFill>
                  <a:srgbClr val="000000"/>
                </a:solidFill>
              </a:rPr>
              <a:t> and </a:t>
            </a:r>
            <a:r>
              <a:rPr lang="en-US" sz="1300" b="1">
                <a:solidFill>
                  <a:srgbClr val="000000"/>
                </a:solidFill>
              </a:rPr>
              <a:t>device performance</a:t>
            </a:r>
            <a:r>
              <a:rPr lang="en-US" sz="1300">
                <a:solidFill>
                  <a:srgbClr val="000000"/>
                </a:solidFill>
              </a:rPr>
              <a:t>, disable unnecessary background processes and software during testing. Examples:</a:t>
            </a:r>
            <a:endParaRPr sz="1300">
              <a:solidFill>
                <a:srgbClr val="000000"/>
              </a:solidFill>
            </a:endParaRPr>
          </a:p>
          <a:p>
            <a:pPr marL="628650" lvl="1" indent="-254000" algn="l" rtl="0">
              <a:lnSpc>
                <a:spcPct val="100000"/>
              </a:lnSpc>
              <a:spcBef>
                <a:spcPts val="1000"/>
              </a:spcBef>
              <a:spcAft>
                <a:spcPts val="0"/>
              </a:spcAft>
              <a:buClr>
                <a:srgbClr val="000000"/>
              </a:buClr>
              <a:buSzPts val="1300"/>
              <a:buChar char="○"/>
            </a:pPr>
            <a:r>
              <a:rPr lang="en-US" sz="1300">
                <a:solidFill>
                  <a:srgbClr val="000000"/>
                </a:solidFill>
              </a:rPr>
              <a:t>Instructional Software</a:t>
            </a:r>
            <a:endParaRPr sz="1300">
              <a:solidFill>
                <a:srgbClr val="000000"/>
              </a:solidFill>
            </a:endParaRPr>
          </a:p>
          <a:p>
            <a:pPr marL="628650" lvl="1" indent="-254000" algn="l" rtl="0">
              <a:lnSpc>
                <a:spcPct val="100000"/>
              </a:lnSpc>
              <a:spcBef>
                <a:spcPts val="0"/>
              </a:spcBef>
              <a:spcAft>
                <a:spcPts val="0"/>
              </a:spcAft>
              <a:buClr>
                <a:srgbClr val="000000"/>
              </a:buClr>
              <a:buSzPts val="1300"/>
              <a:buChar char="○"/>
            </a:pPr>
            <a:r>
              <a:rPr lang="en-US" sz="1300">
                <a:solidFill>
                  <a:srgbClr val="000000"/>
                </a:solidFill>
              </a:rPr>
              <a:t>Automatic Updates</a:t>
            </a:r>
            <a:endParaRPr sz="1300">
              <a:solidFill>
                <a:srgbClr val="000000"/>
              </a:solidFill>
            </a:endParaRPr>
          </a:p>
          <a:p>
            <a:pPr marL="628650" lvl="1" indent="-254000" algn="l" rtl="0">
              <a:lnSpc>
                <a:spcPct val="100000"/>
              </a:lnSpc>
              <a:spcBef>
                <a:spcPts val="0"/>
              </a:spcBef>
              <a:spcAft>
                <a:spcPts val="0"/>
              </a:spcAft>
              <a:buClr>
                <a:srgbClr val="000000"/>
              </a:buClr>
              <a:buSzPts val="1300"/>
              <a:buChar char="○"/>
            </a:pPr>
            <a:r>
              <a:rPr lang="en-US" sz="1300">
                <a:solidFill>
                  <a:srgbClr val="000000"/>
                </a:solidFill>
              </a:rPr>
              <a:t>Intelligent Personal Assistant (IPA)</a:t>
            </a:r>
            <a:endParaRPr sz="1300">
              <a:solidFill>
                <a:srgbClr val="000000"/>
              </a:solidFill>
            </a:endParaRPr>
          </a:p>
          <a:p>
            <a:pPr marL="628650" lvl="1" indent="-254000" algn="l" rtl="0">
              <a:lnSpc>
                <a:spcPct val="100000"/>
              </a:lnSpc>
              <a:spcBef>
                <a:spcPts val="0"/>
              </a:spcBef>
              <a:spcAft>
                <a:spcPts val="0"/>
              </a:spcAft>
              <a:buClr>
                <a:srgbClr val="000000"/>
              </a:buClr>
              <a:buSzPts val="1300"/>
              <a:buChar char="○"/>
            </a:pPr>
            <a:r>
              <a:rPr lang="en-US" sz="1300">
                <a:solidFill>
                  <a:srgbClr val="000000"/>
                </a:solidFill>
              </a:rPr>
              <a:t>iPadOS, Chrome OS, Netbook Devices</a:t>
            </a:r>
            <a:endParaRPr sz="1300">
              <a:solidFill>
                <a:srgbClr val="000000"/>
              </a:solidFill>
            </a:endParaRPr>
          </a:p>
          <a:p>
            <a:pPr marL="628650" lvl="1" indent="-254000" algn="l" rtl="0">
              <a:lnSpc>
                <a:spcPct val="100000"/>
              </a:lnSpc>
              <a:spcBef>
                <a:spcPts val="0"/>
              </a:spcBef>
              <a:spcAft>
                <a:spcPts val="0"/>
              </a:spcAft>
              <a:buClr>
                <a:srgbClr val="000000"/>
              </a:buClr>
              <a:buSzPts val="1300"/>
              <a:buChar char="○"/>
            </a:pPr>
            <a:r>
              <a:rPr lang="en-US" sz="1300">
                <a:solidFill>
                  <a:srgbClr val="000000"/>
                </a:solidFill>
              </a:rPr>
              <a:t>Collaboration Tools</a:t>
            </a:r>
            <a:endParaRPr sz="1300">
              <a:solidFill>
                <a:srgbClr val="000000"/>
              </a:solidFill>
            </a:endParaRPr>
          </a:p>
          <a:p>
            <a:pPr marL="628650" lvl="1" indent="-254000" algn="l" rtl="0">
              <a:lnSpc>
                <a:spcPct val="100000"/>
              </a:lnSpc>
              <a:spcBef>
                <a:spcPts val="0"/>
              </a:spcBef>
              <a:spcAft>
                <a:spcPts val="0"/>
              </a:spcAft>
              <a:buClr>
                <a:srgbClr val="000000"/>
              </a:buClr>
              <a:buSzPts val="1300"/>
              <a:buChar char="○"/>
            </a:pPr>
            <a:r>
              <a:rPr lang="en-US" sz="1300">
                <a:solidFill>
                  <a:srgbClr val="000000"/>
                </a:solidFill>
              </a:rPr>
              <a:t>Microsoft Game Bar and Other Screen Capture Software</a:t>
            </a:r>
            <a:endParaRPr sz="1300">
              <a:solidFill>
                <a:srgbClr val="000000"/>
              </a:solidFill>
            </a:endParaRPr>
          </a:p>
          <a:p>
            <a:pPr marL="228600" lvl="0" indent="-196850" algn="l" rtl="0">
              <a:lnSpc>
                <a:spcPct val="100000"/>
              </a:lnSpc>
              <a:spcBef>
                <a:spcPts val="1000"/>
              </a:spcBef>
              <a:spcAft>
                <a:spcPts val="0"/>
              </a:spcAft>
              <a:buClr>
                <a:srgbClr val="000000"/>
              </a:buClr>
              <a:buSzPts val="1300"/>
              <a:buChar char="●"/>
            </a:pPr>
            <a:r>
              <a:rPr lang="en-US" sz="1300">
                <a:solidFill>
                  <a:srgbClr val="000000"/>
                </a:solidFill>
              </a:rPr>
              <a:t>Unnecessary applications and features running in the background on testing devices, including update processes, consume CPU and memory</a:t>
            </a:r>
            <a:endParaRPr sz="1300">
              <a:solidFill>
                <a:srgbClr val="000000"/>
              </a:solidFill>
            </a:endParaRPr>
          </a:p>
          <a:p>
            <a:pPr marL="571500" lvl="1" indent="-196850" algn="l" rtl="0">
              <a:lnSpc>
                <a:spcPct val="100000"/>
              </a:lnSpc>
              <a:spcBef>
                <a:spcPts val="500"/>
              </a:spcBef>
              <a:spcAft>
                <a:spcPts val="0"/>
              </a:spcAft>
              <a:buClr>
                <a:srgbClr val="000000"/>
              </a:buClr>
              <a:buSzPts val="1300"/>
              <a:buChar char="○"/>
            </a:pPr>
            <a:r>
              <a:rPr lang="en-US" sz="1300">
                <a:solidFill>
                  <a:srgbClr val="000000"/>
                </a:solidFill>
              </a:rPr>
              <a:t>This can affect the testing experience</a:t>
            </a:r>
            <a:endParaRPr sz="1300">
              <a:solidFill>
                <a:srgbClr val="000000"/>
              </a:solidFill>
            </a:endParaRPr>
          </a:p>
          <a:p>
            <a:pPr marL="914400" lvl="2" indent="-196850" algn="l" rtl="0">
              <a:lnSpc>
                <a:spcPct val="100000"/>
              </a:lnSpc>
              <a:spcBef>
                <a:spcPts val="500"/>
              </a:spcBef>
              <a:spcAft>
                <a:spcPts val="0"/>
              </a:spcAft>
              <a:buClr>
                <a:srgbClr val="000000"/>
              </a:buClr>
              <a:buSzPts val="1300"/>
              <a:buChar char="■"/>
            </a:pPr>
            <a:r>
              <a:rPr lang="en-US" sz="1300">
                <a:solidFill>
                  <a:srgbClr val="000000"/>
                </a:solidFill>
              </a:rPr>
              <a:t>If they become active, they can “kick out” students while they take secure online tests (ex: low battery)</a:t>
            </a:r>
            <a:endParaRPr sz="1300">
              <a:solidFill>
                <a:srgbClr val="000000"/>
              </a:solidFill>
            </a:endParaRPr>
          </a:p>
          <a:p>
            <a:pPr marL="914400" lvl="2" indent="-196850" algn="l" rtl="0">
              <a:lnSpc>
                <a:spcPct val="100000"/>
              </a:lnSpc>
              <a:spcBef>
                <a:spcPts val="500"/>
              </a:spcBef>
              <a:spcAft>
                <a:spcPts val="0"/>
              </a:spcAft>
              <a:buClr>
                <a:srgbClr val="000000"/>
              </a:buClr>
              <a:buSzPts val="1300"/>
              <a:buChar char="■"/>
            </a:pPr>
            <a:r>
              <a:rPr lang="en-US" sz="1300">
                <a:solidFill>
                  <a:srgbClr val="000000"/>
                </a:solidFill>
              </a:rPr>
              <a:t>For ACCESS:</a:t>
            </a:r>
            <a:endParaRPr sz="1300">
              <a:solidFill>
                <a:srgbClr val="000000"/>
              </a:solidFill>
            </a:endParaRPr>
          </a:p>
          <a:p>
            <a:pPr marL="1257300" lvl="3" indent="-196850" algn="l" rtl="0">
              <a:lnSpc>
                <a:spcPct val="100000"/>
              </a:lnSpc>
              <a:spcBef>
                <a:spcPts val="500"/>
              </a:spcBef>
              <a:spcAft>
                <a:spcPts val="0"/>
              </a:spcAft>
              <a:buClr>
                <a:srgbClr val="000000"/>
              </a:buClr>
              <a:buSzPts val="1300"/>
              <a:buChar char="●"/>
            </a:pPr>
            <a:r>
              <a:rPr lang="en-US" sz="1300">
                <a:solidFill>
                  <a:srgbClr val="000000"/>
                </a:solidFill>
              </a:rPr>
              <a:t>Audio playback may be choppy </a:t>
            </a:r>
            <a:endParaRPr sz="1300">
              <a:solidFill>
                <a:srgbClr val="000000"/>
              </a:solidFill>
            </a:endParaRPr>
          </a:p>
          <a:p>
            <a:pPr marL="1257300" lvl="3" indent="-196850" algn="l" rtl="0">
              <a:lnSpc>
                <a:spcPct val="100000"/>
              </a:lnSpc>
              <a:spcBef>
                <a:spcPts val="500"/>
              </a:spcBef>
              <a:spcAft>
                <a:spcPts val="0"/>
              </a:spcAft>
              <a:buClr>
                <a:srgbClr val="000000"/>
              </a:buClr>
              <a:buSzPts val="1300"/>
              <a:buChar char="●"/>
            </a:pPr>
            <a:r>
              <a:rPr lang="en-US" sz="1300">
                <a:solidFill>
                  <a:srgbClr val="000000"/>
                </a:solidFill>
              </a:rPr>
              <a:t>Speaking test responses may be distorted</a:t>
            </a:r>
            <a:endParaRPr sz="1300">
              <a:solidFill>
                <a:srgbClr val="000000"/>
              </a:solidFill>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75"/>
        <p:cNvGrpSpPr/>
        <p:nvPr/>
      </p:nvGrpSpPr>
      <p:grpSpPr>
        <a:xfrm>
          <a:off x="0" y="0"/>
          <a:ext cx="0" cy="0"/>
          <a:chOff x="0" y="0"/>
          <a:chExt cx="0" cy="0"/>
        </a:xfrm>
      </p:grpSpPr>
      <p:sp>
        <p:nvSpPr>
          <p:cNvPr id="877" name="Google Shape;877;g37aca7b9956_0_87"/>
          <p:cNvSpPr txBox="1">
            <a:spLocks noGrp="1"/>
          </p:cNvSpPr>
          <p:nvPr>
            <p:ph type="title"/>
          </p:nvPr>
        </p:nvSpPr>
        <p:spPr>
          <a:xfrm>
            <a:off x="0" y="3361600"/>
            <a:ext cx="9144000" cy="666600"/>
          </a:xfrm>
          <a:prstGeom prst="rect">
            <a:avLst/>
          </a:prstGeom>
          <a:solidFill>
            <a:srgbClr val="E26510"/>
          </a:solid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r>
              <a:rPr lang="en-US"/>
              <a:t>Final Thoughts and Reminders</a:t>
            </a:r>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81"/>
        <p:cNvGrpSpPr/>
        <p:nvPr/>
      </p:nvGrpSpPr>
      <p:grpSpPr>
        <a:xfrm>
          <a:off x="0" y="0"/>
          <a:ext cx="0" cy="0"/>
          <a:chOff x="0" y="0"/>
          <a:chExt cx="0" cy="0"/>
        </a:xfrm>
      </p:grpSpPr>
      <p:sp>
        <p:nvSpPr>
          <p:cNvPr id="882" name="Google Shape;882;g37aca7b9956_0_81"/>
          <p:cNvSpPr txBox="1">
            <a:spLocks noGrp="1"/>
          </p:cNvSpPr>
          <p:nvPr>
            <p:ph type="title"/>
          </p:nvPr>
        </p:nvSpPr>
        <p:spPr>
          <a:xfrm>
            <a:off x="311700" y="105100"/>
            <a:ext cx="8614800" cy="7413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200"/>
              <a:buFont typeface="Calibri"/>
              <a:buNone/>
            </a:pPr>
            <a:r>
              <a:rPr lang="en-US" sz="3200">
                <a:latin typeface="Calibri"/>
                <a:ea typeface="Calibri"/>
                <a:cs typeface="Calibri"/>
                <a:sym typeface="Calibri"/>
              </a:rPr>
              <a:t>Syncplicity</a:t>
            </a:r>
            <a:endParaRPr/>
          </a:p>
        </p:txBody>
      </p:sp>
      <p:sp>
        <p:nvSpPr>
          <p:cNvPr id="883" name="Google Shape;883;g37aca7b9956_0_81"/>
          <p:cNvSpPr txBox="1">
            <a:spLocks noGrp="1"/>
          </p:cNvSpPr>
          <p:nvPr>
            <p:ph type="body" idx="1"/>
          </p:nvPr>
        </p:nvSpPr>
        <p:spPr>
          <a:xfrm>
            <a:off x="311700" y="1806825"/>
            <a:ext cx="8128200" cy="2380500"/>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SzPts val="1800"/>
              <a:buFont typeface="Calibri"/>
              <a:buChar char="●"/>
            </a:pPr>
            <a:r>
              <a:rPr lang="en-US" sz="1800">
                <a:latin typeface="Calibri"/>
                <a:ea typeface="Calibri"/>
                <a:cs typeface="Calibri"/>
                <a:sym typeface="Calibri"/>
              </a:rPr>
              <a:t>All documents from previous years will be removed and archived externally by CDE on </a:t>
            </a:r>
            <a:r>
              <a:rPr lang="en-US" sz="1800" b="1">
                <a:solidFill>
                  <a:srgbClr val="E26510"/>
                </a:solidFill>
              </a:rPr>
              <a:t>September 15</a:t>
            </a:r>
            <a:endParaRPr sz="1800" b="1">
              <a:solidFill>
                <a:srgbClr val="E26510"/>
              </a:solidFill>
            </a:endParaRPr>
          </a:p>
          <a:p>
            <a:pPr marL="228600" lvl="0" indent="-228600" algn="l" rtl="0">
              <a:lnSpc>
                <a:spcPct val="90000"/>
              </a:lnSpc>
              <a:spcBef>
                <a:spcPts val="1000"/>
              </a:spcBef>
              <a:spcAft>
                <a:spcPts val="0"/>
              </a:spcAft>
              <a:buSzPts val="1800"/>
              <a:buFont typeface="Calibri"/>
              <a:buChar char="●"/>
            </a:pPr>
            <a:r>
              <a:rPr lang="en-US" sz="1800">
                <a:latin typeface="Calibri"/>
                <a:ea typeface="Calibri"/>
                <a:cs typeface="Calibri"/>
                <a:sym typeface="Calibri"/>
              </a:rPr>
              <a:t>Locally retain copies of any needed documents</a:t>
            </a:r>
            <a:endParaRPr sz="1800">
              <a:latin typeface="Calibri"/>
              <a:ea typeface="Calibri"/>
              <a:cs typeface="Calibri"/>
              <a:sym typeface="Calibri"/>
            </a:endParaRPr>
          </a:p>
          <a:p>
            <a:pPr marL="682625" lvl="1" indent="-342900" algn="l" rtl="0">
              <a:lnSpc>
                <a:spcPct val="90000"/>
              </a:lnSpc>
              <a:spcBef>
                <a:spcPts val="500"/>
              </a:spcBef>
              <a:spcAft>
                <a:spcPts val="0"/>
              </a:spcAft>
              <a:buSzPts val="1800"/>
              <a:buFont typeface="Calibri"/>
              <a:buChar char="○"/>
            </a:pPr>
            <a:r>
              <a:rPr lang="en-US" sz="1800">
                <a:latin typeface="Calibri"/>
                <a:ea typeface="Calibri"/>
                <a:cs typeface="Calibri"/>
                <a:sym typeface="Calibri"/>
              </a:rPr>
              <a:t>Remember to save the DLM and PSAT/SAT data files for 2025</a:t>
            </a:r>
            <a:r>
              <a:rPr lang="en-US" sz="1800"/>
              <a:t>–</a:t>
            </a:r>
            <a:r>
              <a:rPr lang="en-US" sz="1800">
                <a:latin typeface="Calibri"/>
                <a:ea typeface="Calibri"/>
                <a:cs typeface="Calibri"/>
                <a:sym typeface="Calibri"/>
              </a:rPr>
              <a:t>26</a:t>
            </a:r>
            <a:endParaRPr sz="1800">
              <a:latin typeface="Calibri"/>
              <a:ea typeface="Calibri"/>
              <a:cs typeface="Calibri"/>
              <a:sym typeface="Calibri"/>
            </a:endParaRPr>
          </a:p>
          <a:p>
            <a:pPr marL="228600" lvl="0" indent="-228600" algn="l" rtl="0">
              <a:lnSpc>
                <a:spcPct val="90000"/>
              </a:lnSpc>
              <a:spcBef>
                <a:spcPts val="1000"/>
              </a:spcBef>
              <a:spcAft>
                <a:spcPts val="0"/>
              </a:spcAft>
              <a:buSzPts val="1800"/>
              <a:buFont typeface="Calibri"/>
              <a:buChar char="●"/>
            </a:pPr>
            <a:r>
              <a:rPr lang="en-US" sz="1800">
                <a:latin typeface="Calibri"/>
                <a:ea typeface="Calibri"/>
                <a:cs typeface="Calibri"/>
                <a:sym typeface="Calibri"/>
              </a:rPr>
              <a:t>When adding documents this year:</a:t>
            </a:r>
            <a:endParaRPr sz="1800">
              <a:latin typeface="Calibri"/>
              <a:ea typeface="Calibri"/>
              <a:cs typeface="Calibri"/>
              <a:sym typeface="Calibri"/>
            </a:endParaRPr>
          </a:p>
          <a:p>
            <a:pPr marL="682625" lvl="1" indent="-342900" algn="l" rtl="0">
              <a:lnSpc>
                <a:spcPct val="90000"/>
              </a:lnSpc>
              <a:spcBef>
                <a:spcPts val="500"/>
              </a:spcBef>
              <a:spcAft>
                <a:spcPts val="0"/>
              </a:spcAft>
              <a:buSzPts val="1800"/>
              <a:buFont typeface="Calibri"/>
              <a:buChar char="○"/>
            </a:pPr>
            <a:r>
              <a:rPr lang="en-US" sz="1800">
                <a:latin typeface="Calibri"/>
                <a:ea typeface="Calibri"/>
                <a:cs typeface="Calibri"/>
                <a:sym typeface="Calibri"/>
              </a:rPr>
              <a:t>Ensure files are placed in the correct folders</a:t>
            </a:r>
            <a:endParaRPr sz="1800">
              <a:latin typeface="Calibri"/>
              <a:ea typeface="Calibri"/>
              <a:cs typeface="Calibri"/>
              <a:sym typeface="Calibri"/>
            </a:endParaRPr>
          </a:p>
          <a:p>
            <a:pPr marL="682625" lvl="1" indent="-342900" algn="l" rtl="0">
              <a:lnSpc>
                <a:spcPct val="90000"/>
              </a:lnSpc>
              <a:spcBef>
                <a:spcPts val="500"/>
              </a:spcBef>
              <a:spcAft>
                <a:spcPts val="0"/>
              </a:spcAft>
              <a:buSzPts val="1800"/>
              <a:buFont typeface="Calibri"/>
              <a:buChar char="○"/>
            </a:pPr>
            <a:r>
              <a:rPr lang="en-US" sz="1800">
                <a:latin typeface="Calibri"/>
                <a:ea typeface="Calibri"/>
                <a:cs typeface="Calibri"/>
                <a:sym typeface="Calibri"/>
              </a:rPr>
              <a:t>Provide notice of uploaded files to the appropriate contact at CDE</a:t>
            </a:r>
            <a:endParaRPr sz="1800">
              <a:latin typeface="Calibri"/>
              <a:ea typeface="Calibri"/>
              <a:cs typeface="Calibri"/>
              <a:sym typeface="Calibri"/>
            </a:endParaRPr>
          </a:p>
        </p:txBody>
      </p:sp>
      <p:pic>
        <p:nvPicPr>
          <p:cNvPr id="884" name="Google Shape;884;g37aca7b9956_0_81" descr="A snapshot of the online Syncplicity Assessment Folder."/>
          <p:cNvPicPr preferRelativeResize="0"/>
          <p:nvPr/>
        </p:nvPicPr>
        <p:blipFill rotWithShape="1">
          <a:blip r:embed="rId3">
            <a:alphaModFix/>
          </a:blip>
          <a:srcRect b="66204"/>
          <a:stretch/>
        </p:blipFill>
        <p:spPr>
          <a:xfrm>
            <a:off x="5823175" y="0"/>
            <a:ext cx="3320825" cy="1425825"/>
          </a:xfrm>
          <a:prstGeom prst="rect">
            <a:avLst/>
          </a:prstGeom>
          <a:noFill/>
          <a:ln>
            <a:noFill/>
          </a:ln>
          <a:effectLst>
            <a:outerShdw blurRad="57150" dist="19050" dir="5400000" algn="bl" rotWithShape="0">
              <a:srgbClr val="000000">
                <a:alpha val="50196"/>
              </a:srgbClr>
            </a:outerShdw>
          </a:effectLst>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889"/>
        <p:cNvGrpSpPr/>
        <p:nvPr/>
      </p:nvGrpSpPr>
      <p:grpSpPr>
        <a:xfrm>
          <a:off x="0" y="0"/>
          <a:ext cx="0" cy="0"/>
          <a:chOff x="0" y="0"/>
          <a:chExt cx="0" cy="0"/>
        </a:xfrm>
      </p:grpSpPr>
      <p:sp>
        <p:nvSpPr>
          <p:cNvPr id="890" name="Google Shape;890;g37aca7b9956_0_92"/>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Autofit/>
          </a:bodyPr>
          <a:lstStyle/>
          <a:p>
            <a:pPr marL="0" lvl="0" indent="0" algn="l" rtl="0">
              <a:lnSpc>
                <a:spcPct val="100000"/>
              </a:lnSpc>
              <a:spcBef>
                <a:spcPts val="0"/>
              </a:spcBef>
              <a:spcAft>
                <a:spcPts val="0"/>
              </a:spcAft>
              <a:buSzPts val="3200"/>
              <a:buNone/>
            </a:pPr>
            <a:r>
              <a:rPr lang="en-US" sz="3200">
                <a:latin typeface="Calibri"/>
                <a:ea typeface="Calibri"/>
                <a:cs typeface="Calibri"/>
                <a:sym typeface="Calibri"/>
              </a:rPr>
              <a:t>Reference Materials</a:t>
            </a:r>
            <a:endParaRPr sz="3200">
              <a:latin typeface="Calibri"/>
              <a:ea typeface="Calibri"/>
              <a:cs typeface="Calibri"/>
              <a:sym typeface="Calibri"/>
            </a:endParaRPr>
          </a:p>
        </p:txBody>
      </p:sp>
      <p:sp>
        <p:nvSpPr>
          <p:cNvPr id="891" name="Google Shape;891;g37aca7b9956_0_92"/>
          <p:cNvSpPr txBox="1">
            <a:spLocks noGrp="1"/>
          </p:cNvSpPr>
          <p:nvPr>
            <p:ph type="body" idx="1"/>
          </p:nvPr>
        </p:nvSpPr>
        <p:spPr>
          <a:xfrm>
            <a:off x="311700" y="1152475"/>
            <a:ext cx="8135100" cy="3034800"/>
          </a:xfrm>
          <a:prstGeom prst="rect">
            <a:avLst/>
          </a:prstGeom>
          <a:noFill/>
          <a:ln>
            <a:noFill/>
          </a:ln>
        </p:spPr>
        <p:txBody>
          <a:bodyPr spcFirstLastPara="1" wrap="square" lIns="91425" tIns="91425" rIns="91425" bIns="91425" anchor="t" anchorCtr="0">
            <a:normAutofit fontScale="92500" lnSpcReduction="10000"/>
          </a:bodyPr>
          <a:lstStyle/>
          <a:p>
            <a:pPr marL="0" lvl="0" indent="0" algn="l" rtl="0">
              <a:lnSpc>
                <a:spcPct val="115000"/>
              </a:lnSpc>
              <a:spcBef>
                <a:spcPts val="0"/>
              </a:spcBef>
              <a:spcAft>
                <a:spcPts val="0"/>
              </a:spcAft>
              <a:buSzPct val="84211"/>
              <a:buNone/>
            </a:pPr>
            <a:r>
              <a:rPr lang="en-US" sz="1900">
                <a:solidFill>
                  <a:srgbClr val="000000"/>
                </a:solidFill>
              </a:rPr>
              <a:t>Additional slides are included at the end of this slide deck</a:t>
            </a:r>
            <a:endParaRPr sz="1900">
              <a:solidFill>
                <a:srgbClr val="000000"/>
              </a:solidFill>
            </a:endParaRPr>
          </a:p>
          <a:p>
            <a:pPr marL="457200" lvl="0" indent="-340201" algn="l" rtl="0">
              <a:lnSpc>
                <a:spcPct val="115000"/>
              </a:lnSpc>
              <a:spcBef>
                <a:spcPts val="0"/>
              </a:spcBef>
              <a:spcAft>
                <a:spcPts val="0"/>
              </a:spcAft>
              <a:buClr>
                <a:srgbClr val="000000"/>
              </a:buClr>
              <a:buSzPct val="100000"/>
              <a:buChar char="●"/>
            </a:pPr>
            <a:r>
              <a:rPr lang="en-US" sz="1900">
                <a:solidFill>
                  <a:srgbClr val="000000"/>
                </a:solidFill>
              </a:rPr>
              <a:t>Local Education Provider Responsibilities</a:t>
            </a:r>
            <a:endParaRPr sz="1900">
              <a:solidFill>
                <a:srgbClr val="000000"/>
              </a:solidFill>
            </a:endParaRPr>
          </a:p>
          <a:p>
            <a:pPr marL="914400" lvl="1" indent="-328454" algn="l" rtl="0">
              <a:lnSpc>
                <a:spcPct val="115000"/>
              </a:lnSpc>
              <a:spcBef>
                <a:spcPts val="0"/>
              </a:spcBef>
              <a:spcAft>
                <a:spcPts val="0"/>
              </a:spcAft>
              <a:buClr>
                <a:srgbClr val="000000"/>
              </a:buClr>
              <a:buSzPct val="121429"/>
              <a:buChar char="○"/>
            </a:pPr>
            <a:r>
              <a:rPr lang="en-US" sz="1400">
                <a:solidFill>
                  <a:srgbClr val="000000"/>
                </a:solidFill>
              </a:rPr>
              <a:t>Charter schools</a:t>
            </a:r>
            <a:endParaRPr sz="1400">
              <a:solidFill>
                <a:srgbClr val="000000"/>
              </a:solidFill>
            </a:endParaRPr>
          </a:p>
          <a:p>
            <a:pPr marL="914400" lvl="1" indent="-328454" algn="l" rtl="0">
              <a:lnSpc>
                <a:spcPct val="115000"/>
              </a:lnSpc>
              <a:spcBef>
                <a:spcPts val="0"/>
              </a:spcBef>
              <a:spcAft>
                <a:spcPts val="0"/>
              </a:spcAft>
              <a:buClr>
                <a:srgbClr val="000000"/>
              </a:buClr>
              <a:buSzPct val="121429"/>
              <a:buChar char="○"/>
            </a:pPr>
            <a:r>
              <a:rPr lang="en-US" sz="1400">
                <a:solidFill>
                  <a:srgbClr val="000000"/>
                </a:solidFill>
              </a:rPr>
              <a:t>State statutes</a:t>
            </a:r>
            <a:endParaRPr sz="1400">
              <a:solidFill>
                <a:srgbClr val="000000"/>
              </a:solidFill>
            </a:endParaRPr>
          </a:p>
          <a:p>
            <a:pPr marL="457200" lvl="0" indent="-340201" algn="l" rtl="0">
              <a:lnSpc>
                <a:spcPct val="115000"/>
              </a:lnSpc>
              <a:spcBef>
                <a:spcPts val="0"/>
              </a:spcBef>
              <a:spcAft>
                <a:spcPts val="0"/>
              </a:spcAft>
              <a:buClr>
                <a:srgbClr val="000000"/>
              </a:buClr>
              <a:buSzPct val="100000"/>
              <a:buChar char="●"/>
            </a:pPr>
            <a:r>
              <a:rPr lang="en-US" sz="1900">
                <a:solidFill>
                  <a:srgbClr val="000000"/>
                </a:solidFill>
              </a:rPr>
              <a:t>Participation Resources</a:t>
            </a:r>
            <a:endParaRPr sz="1900">
              <a:solidFill>
                <a:srgbClr val="000000"/>
              </a:solidFill>
            </a:endParaRPr>
          </a:p>
          <a:p>
            <a:pPr marL="914400" marR="0" lvl="1" indent="-328454" algn="l" rtl="0">
              <a:lnSpc>
                <a:spcPct val="115000"/>
              </a:lnSpc>
              <a:spcBef>
                <a:spcPts val="0"/>
              </a:spcBef>
              <a:spcAft>
                <a:spcPts val="0"/>
              </a:spcAft>
              <a:buClr>
                <a:srgbClr val="000000"/>
              </a:buClr>
              <a:buSzPct val="121429"/>
              <a:buChar char="○"/>
            </a:pPr>
            <a:r>
              <a:rPr lang="en-US" sz="1400">
                <a:solidFill>
                  <a:srgbClr val="000000"/>
                </a:solidFill>
              </a:rPr>
              <a:t>District/School Actions Linked to Decreased Participation</a:t>
            </a:r>
            <a:endParaRPr sz="1400">
              <a:solidFill>
                <a:srgbClr val="000000"/>
              </a:solidFill>
            </a:endParaRPr>
          </a:p>
          <a:p>
            <a:pPr marL="914400" marR="0" lvl="1" indent="-328454" algn="l" rtl="0">
              <a:lnSpc>
                <a:spcPct val="115000"/>
              </a:lnSpc>
              <a:spcBef>
                <a:spcPts val="0"/>
              </a:spcBef>
              <a:spcAft>
                <a:spcPts val="0"/>
              </a:spcAft>
              <a:buClr>
                <a:srgbClr val="000000"/>
              </a:buClr>
              <a:buSzPct val="121429"/>
              <a:buChar char="○"/>
            </a:pPr>
            <a:r>
              <a:rPr lang="en-US" sz="1400">
                <a:solidFill>
                  <a:srgbClr val="000000"/>
                </a:solidFill>
              </a:rPr>
              <a:t>District/School Strategies that Help Increase Participation</a:t>
            </a:r>
            <a:endParaRPr sz="1400">
              <a:solidFill>
                <a:srgbClr val="000000"/>
              </a:solidFill>
            </a:endParaRPr>
          </a:p>
          <a:p>
            <a:pPr marL="457200" lvl="0" indent="-340201" algn="l" rtl="0">
              <a:lnSpc>
                <a:spcPct val="115000"/>
              </a:lnSpc>
              <a:spcBef>
                <a:spcPts val="0"/>
              </a:spcBef>
              <a:spcAft>
                <a:spcPts val="0"/>
              </a:spcAft>
              <a:buClr>
                <a:srgbClr val="000000"/>
              </a:buClr>
              <a:buSzPct val="100000"/>
              <a:buChar char="●"/>
            </a:pPr>
            <a:r>
              <a:rPr lang="en-US" sz="1900">
                <a:solidFill>
                  <a:srgbClr val="000000"/>
                </a:solidFill>
              </a:rPr>
              <a:t>Additional Resources</a:t>
            </a:r>
            <a:endParaRPr sz="1900">
              <a:solidFill>
                <a:srgbClr val="000000"/>
              </a:solidFill>
            </a:endParaRPr>
          </a:p>
          <a:p>
            <a:pPr marL="914400" lvl="1" indent="-328454" algn="l" rtl="0">
              <a:lnSpc>
                <a:spcPct val="115000"/>
              </a:lnSpc>
              <a:spcBef>
                <a:spcPts val="0"/>
              </a:spcBef>
              <a:spcAft>
                <a:spcPts val="0"/>
              </a:spcAft>
              <a:buClr>
                <a:srgbClr val="000000"/>
              </a:buClr>
              <a:buSzPct val="121429"/>
              <a:buChar char="○"/>
            </a:pPr>
            <a:r>
              <a:rPr lang="en-US" sz="1400">
                <a:solidFill>
                  <a:srgbClr val="000000"/>
                </a:solidFill>
              </a:rPr>
              <a:t>CMAS ELA/CSLA Accommodations Policy</a:t>
            </a:r>
            <a:endParaRPr sz="1400">
              <a:solidFill>
                <a:srgbClr val="000000"/>
              </a:solidFill>
            </a:endParaRPr>
          </a:p>
          <a:p>
            <a:pPr marL="914400" lvl="1" indent="-328454" algn="l" rtl="0">
              <a:lnSpc>
                <a:spcPct val="115000"/>
              </a:lnSpc>
              <a:spcBef>
                <a:spcPts val="0"/>
              </a:spcBef>
              <a:spcAft>
                <a:spcPts val="0"/>
              </a:spcAft>
              <a:buClr>
                <a:srgbClr val="000000"/>
              </a:buClr>
              <a:buSzPct val="121429"/>
              <a:buChar char="○"/>
            </a:pPr>
            <a:r>
              <a:rPr lang="en-US" sz="1400">
                <a:solidFill>
                  <a:srgbClr val="000000"/>
                </a:solidFill>
              </a:rPr>
              <a:t>Fall Checklist for DACs</a:t>
            </a:r>
            <a:endParaRPr sz="1400">
              <a:solidFill>
                <a:srgbClr val="000000"/>
              </a:solidFill>
            </a:endParaRPr>
          </a:p>
          <a:p>
            <a:pPr marL="914400" lvl="1" indent="-328454" algn="l" rtl="0">
              <a:lnSpc>
                <a:spcPct val="115000"/>
              </a:lnSpc>
              <a:spcBef>
                <a:spcPts val="0"/>
              </a:spcBef>
              <a:spcAft>
                <a:spcPts val="0"/>
              </a:spcAft>
              <a:buClr>
                <a:srgbClr val="000000"/>
              </a:buClr>
              <a:buSzPct val="121429"/>
              <a:buChar char="○"/>
            </a:pPr>
            <a:r>
              <a:rPr lang="en-US" sz="1400">
                <a:solidFill>
                  <a:srgbClr val="000000"/>
                </a:solidFill>
              </a:rPr>
              <a:t>Office Hours Schedule for all programs</a:t>
            </a:r>
            <a:endParaRPr sz="1400">
              <a:solidFill>
                <a:srgbClr val="000000"/>
              </a:solidFill>
            </a:endParaRPr>
          </a:p>
          <a:p>
            <a:pPr marL="914400" lvl="1" indent="-328454" algn="l" rtl="0">
              <a:lnSpc>
                <a:spcPct val="115000"/>
              </a:lnSpc>
              <a:spcBef>
                <a:spcPts val="0"/>
              </a:spcBef>
              <a:spcAft>
                <a:spcPts val="0"/>
              </a:spcAft>
              <a:buClr>
                <a:srgbClr val="000000"/>
              </a:buClr>
              <a:buSzPct val="121429"/>
              <a:buChar char="○"/>
            </a:pPr>
            <a:r>
              <a:rPr lang="en-US" sz="1400">
                <a:solidFill>
                  <a:srgbClr val="000000"/>
                </a:solidFill>
              </a:rPr>
              <a:t>2026–27 Training Dates</a:t>
            </a:r>
            <a:endParaRPr sz="1400">
              <a:solidFill>
                <a:srgbClr val="000000"/>
              </a:solidFill>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E26510"/>
        </a:solidFill>
        <a:effectLst/>
      </p:bgPr>
    </p:bg>
    <p:spTree>
      <p:nvGrpSpPr>
        <p:cNvPr id="1" name="Shape 895"/>
        <p:cNvGrpSpPr/>
        <p:nvPr/>
      </p:nvGrpSpPr>
      <p:grpSpPr>
        <a:xfrm>
          <a:off x="0" y="0"/>
          <a:ext cx="0" cy="0"/>
          <a:chOff x="0" y="0"/>
          <a:chExt cx="0" cy="0"/>
        </a:xfrm>
      </p:grpSpPr>
      <p:sp>
        <p:nvSpPr>
          <p:cNvPr id="896" name="Google Shape;896;p90"/>
          <p:cNvSpPr txBox="1">
            <a:spLocks noGrp="1"/>
          </p:cNvSpPr>
          <p:nvPr>
            <p:ph type="ctrTitle"/>
          </p:nvPr>
        </p:nvSpPr>
        <p:spPr>
          <a:xfrm>
            <a:off x="311700" y="539725"/>
            <a:ext cx="8520600" cy="12825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600"/>
              <a:buFont typeface="Calibri"/>
              <a:buNone/>
            </a:pPr>
            <a:r>
              <a:rPr lang="en-US" sz="4500">
                <a:solidFill>
                  <a:srgbClr val="040404"/>
                </a:solidFill>
                <a:latin typeface="Calibri"/>
                <a:ea typeface="Calibri"/>
                <a:cs typeface="Calibri"/>
                <a:sym typeface="Calibri"/>
              </a:rPr>
              <a:t>Thank you!</a:t>
            </a:r>
            <a:endParaRPr sz="4500">
              <a:solidFill>
                <a:srgbClr val="040404"/>
              </a:solidFill>
              <a:latin typeface="Calibri"/>
              <a:ea typeface="Calibri"/>
              <a:cs typeface="Calibri"/>
              <a:sym typeface="Calibri"/>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E26510"/>
        </a:solidFill>
        <a:effectLst/>
      </p:bgPr>
    </p:bg>
    <p:spTree>
      <p:nvGrpSpPr>
        <p:cNvPr id="1" name="Shape 900"/>
        <p:cNvGrpSpPr/>
        <p:nvPr/>
      </p:nvGrpSpPr>
      <p:grpSpPr>
        <a:xfrm>
          <a:off x="0" y="0"/>
          <a:ext cx="0" cy="0"/>
          <a:chOff x="0" y="0"/>
          <a:chExt cx="0" cy="0"/>
        </a:xfrm>
      </p:grpSpPr>
      <p:sp>
        <p:nvSpPr>
          <p:cNvPr id="901" name="Google Shape;901;p91"/>
          <p:cNvSpPr txBox="1">
            <a:spLocks noGrp="1"/>
          </p:cNvSpPr>
          <p:nvPr>
            <p:ph type="ctrTitle"/>
          </p:nvPr>
        </p:nvSpPr>
        <p:spPr>
          <a:xfrm>
            <a:off x="311700" y="539725"/>
            <a:ext cx="4120200" cy="1802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200"/>
              <a:buFont typeface="Calibri"/>
              <a:buNone/>
            </a:pPr>
            <a:r>
              <a:rPr lang="en-US" sz="3000" b="1">
                <a:solidFill>
                  <a:srgbClr val="000000"/>
                </a:solidFill>
                <a:latin typeface="Calibri"/>
                <a:ea typeface="Calibri"/>
                <a:cs typeface="Calibri"/>
                <a:sym typeface="Calibri"/>
              </a:rPr>
              <a:t>Reference Slides:</a:t>
            </a:r>
            <a:r>
              <a:rPr lang="en-US" sz="3000">
                <a:solidFill>
                  <a:srgbClr val="000000"/>
                </a:solidFill>
                <a:latin typeface="Calibri"/>
                <a:ea typeface="Calibri"/>
                <a:cs typeface="Calibri"/>
                <a:sym typeface="Calibri"/>
              </a:rPr>
              <a:t> </a:t>
            </a:r>
            <a:br>
              <a:rPr lang="en-US" sz="3000">
                <a:solidFill>
                  <a:srgbClr val="000000"/>
                </a:solidFill>
                <a:latin typeface="Calibri"/>
                <a:ea typeface="Calibri"/>
                <a:cs typeface="Calibri"/>
                <a:sym typeface="Calibri"/>
              </a:rPr>
            </a:br>
            <a:r>
              <a:rPr lang="en-US" sz="3000">
                <a:solidFill>
                  <a:srgbClr val="000000"/>
                </a:solidFill>
                <a:latin typeface="Calibri"/>
                <a:ea typeface="Calibri"/>
                <a:cs typeface="Calibri"/>
                <a:sym typeface="Calibri"/>
              </a:rPr>
              <a:t>Local Education Provider Responsibilities</a:t>
            </a:r>
            <a:endParaRPr sz="3800">
              <a:solidFill>
                <a:srgbClr val="000000"/>
              </a:solidFill>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05"/>
        <p:cNvGrpSpPr/>
        <p:nvPr/>
      </p:nvGrpSpPr>
      <p:grpSpPr>
        <a:xfrm>
          <a:off x="0" y="0"/>
          <a:ext cx="0" cy="0"/>
          <a:chOff x="0" y="0"/>
          <a:chExt cx="0" cy="0"/>
        </a:xfrm>
      </p:grpSpPr>
      <p:pic>
        <p:nvPicPr>
          <p:cNvPr id="906" name="Google Shape;906;p92">
            <a:extLst>
              <a:ext uri="{C183D7F6-B498-43B3-948B-1728B52AA6E4}">
                <adec:decorative xmlns:adec="http://schemas.microsoft.com/office/drawing/2017/decorative" val="1"/>
              </a:ext>
            </a:extLst>
          </p:cNvPr>
          <p:cNvPicPr preferRelativeResize="0"/>
          <p:nvPr/>
        </p:nvPicPr>
        <p:blipFill rotWithShape="1">
          <a:blip r:embed="rId3">
            <a:alphaModFix/>
          </a:blip>
          <a:srcRect r="-1142" b="-577"/>
          <a:stretch/>
        </p:blipFill>
        <p:spPr>
          <a:xfrm>
            <a:off x="0" y="909746"/>
            <a:ext cx="9248433" cy="4256589"/>
          </a:xfrm>
          <a:prstGeom prst="rect">
            <a:avLst/>
          </a:prstGeom>
          <a:noFill/>
          <a:ln>
            <a:noFill/>
          </a:ln>
        </p:spPr>
      </p:pic>
      <p:sp>
        <p:nvSpPr>
          <p:cNvPr id="907" name="Google Shape;907;p92"/>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Charter Schools</a:t>
            </a:r>
            <a:endParaRPr/>
          </a:p>
        </p:txBody>
      </p:sp>
      <p:sp>
        <p:nvSpPr>
          <p:cNvPr id="908" name="Google Shape;908;p92"/>
          <p:cNvSpPr txBox="1">
            <a:spLocks noGrp="1"/>
          </p:cNvSpPr>
          <p:nvPr>
            <p:ph type="body" idx="1"/>
          </p:nvPr>
        </p:nvSpPr>
        <p:spPr>
          <a:xfrm>
            <a:off x="311700" y="1152475"/>
            <a:ext cx="8135100" cy="3034800"/>
          </a:xfrm>
          <a:prstGeom prst="rect">
            <a:avLst/>
          </a:prstGeom>
          <a:noFill/>
          <a:ln>
            <a:noFill/>
          </a:ln>
        </p:spPr>
        <p:txBody>
          <a:bodyPr spcFirstLastPara="1" wrap="square" lIns="0" tIns="0" rIns="0" bIns="45700" anchor="t" anchorCtr="0">
            <a:normAutofit/>
          </a:bodyPr>
          <a:lstStyle/>
          <a:p>
            <a:pPr marL="342900" lvl="0" indent="-342900" algn="l" rtl="0">
              <a:lnSpc>
                <a:spcPct val="100000"/>
              </a:lnSpc>
              <a:spcBef>
                <a:spcPts val="0"/>
              </a:spcBef>
              <a:spcAft>
                <a:spcPts val="0"/>
              </a:spcAft>
              <a:buClr>
                <a:schemeClr val="dk1"/>
              </a:buClr>
              <a:buSzPts val="2200"/>
              <a:buFont typeface="Arial"/>
              <a:buChar char="•"/>
            </a:pPr>
            <a:r>
              <a:rPr lang="en-US" sz="2200"/>
              <a:t>Charter Schools are considered their own LEP (Local Education Provider) for purposes of the following state laws:</a:t>
            </a:r>
            <a:endParaRPr/>
          </a:p>
          <a:p>
            <a:pPr marL="1028700" lvl="1" indent="-342900" algn="l" rtl="0">
              <a:lnSpc>
                <a:spcPct val="100000"/>
              </a:lnSpc>
              <a:spcBef>
                <a:spcPts val="500"/>
              </a:spcBef>
              <a:spcAft>
                <a:spcPts val="0"/>
              </a:spcAft>
              <a:buClr>
                <a:schemeClr val="dk1"/>
              </a:buClr>
              <a:buSzPts val="2000"/>
              <a:buChar char="○"/>
            </a:pPr>
            <a:r>
              <a:rPr lang="en-US"/>
              <a:t>Purchasing paper-and-pencil CMAS tests for grades 3 and 4: §22-7-1013(6.5)</a:t>
            </a:r>
            <a:endParaRPr/>
          </a:p>
          <a:p>
            <a:pPr marL="1028700" lvl="1" indent="-342900" algn="l" rtl="0">
              <a:lnSpc>
                <a:spcPct val="100000"/>
              </a:lnSpc>
              <a:spcBef>
                <a:spcPts val="500"/>
              </a:spcBef>
              <a:spcAft>
                <a:spcPts val="0"/>
              </a:spcAft>
              <a:buClr>
                <a:schemeClr val="dk1"/>
              </a:buClr>
              <a:buSzPts val="2000"/>
              <a:buChar char="○"/>
            </a:pPr>
            <a:r>
              <a:rPr lang="en-US"/>
              <a:t>Assessment information for parents: §22-7-1013(7)(a)</a:t>
            </a:r>
            <a:endParaRPr/>
          </a:p>
          <a:p>
            <a:pPr marL="1028700" lvl="1" indent="-342900" algn="l" rtl="0">
              <a:lnSpc>
                <a:spcPct val="100000"/>
              </a:lnSpc>
              <a:spcBef>
                <a:spcPts val="500"/>
              </a:spcBef>
              <a:spcAft>
                <a:spcPts val="0"/>
              </a:spcAft>
              <a:buClr>
                <a:schemeClr val="dk1"/>
              </a:buClr>
              <a:buSzPts val="2000"/>
              <a:buChar char="○"/>
            </a:pPr>
            <a:r>
              <a:rPr lang="en-US"/>
              <a:t>Parent excuse information: §22-7-1013(8)(a-c)</a:t>
            </a:r>
            <a:endParaRPr/>
          </a:p>
          <a:p>
            <a:pPr marL="342900" lvl="0" indent="-342900" algn="l" rtl="0">
              <a:lnSpc>
                <a:spcPct val="100000"/>
              </a:lnSpc>
              <a:spcBef>
                <a:spcPts val="1000"/>
              </a:spcBef>
              <a:spcAft>
                <a:spcPts val="0"/>
              </a:spcAft>
              <a:buClr>
                <a:schemeClr val="dk1"/>
              </a:buClr>
              <a:buSzPts val="2200"/>
              <a:buFont typeface="Arial"/>
              <a:buChar char="•"/>
            </a:pPr>
            <a:r>
              <a:rPr lang="en-US" sz="2200"/>
              <a:t>DACs are responsible for:</a:t>
            </a:r>
            <a:endParaRPr sz="2200"/>
          </a:p>
          <a:p>
            <a:pPr marL="1028700" lvl="1" indent="-342900" algn="l" rtl="0">
              <a:lnSpc>
                <a:spcPct val="100000"/>
              </a:lnSpc>
              <a:spcBef>
                <a:spcPts val="500"/>
              </a:spcBef>
              <a:spcAft>
                <a:spcPts val="0"/>
              </a:spcAft>
              <a:buClr>
                <a:schemeClr val="dk1"/>
              </a:buClr>
              <a:buSzPts val="2000"/>
              <a:buChar char="○"/>
            </a:pPr>
            <a:r>
              <a:rPr lang="en-US"/>
              <a:t>Training SACs at charter schools in the district</a:t>
            </a:r>
            <a:endParaRPr/>
          </a:p>
          <a:p>
            <a:pPr marL="1028700" lvl="1" indent="-342900" algn="l" rtl="0">
              <a:lnSpc>
                <a:spcPct val="100000"/>
              </a:lnSpc>
              <a:spcBef>
                <a:spcPts val="500"/>
              </a:spcBef>
              <a:spcAft>
                <a:spcPts val="0"/>
              </a:spcAft>
              <a:buClr>
                <a:schemeClr val="dk1"/>
              </a:buClr>
              <a:buSzPts val="2000"/>
              <a:buChar char="○"/>
            </a:pPr>
            <a:r>
              <a:rPr lang="en-US"/>
              <a:t>Communicating charter school paper-based testing selections to CDE </a:t>
            </a:r>
            <a:endParaRPr/>
          </a:p>
          <a:p>
            <a:pPr marL="1028700" lvl="1" indent="-342900" algn="l" rtl="0">
              <a:lnSpc>
                <a:spcPct val="100000"/>
              </a:lnSpc>
              <a:spcBef>
                <a:spcPts val="500"/>
              </a:spcBef>
              <a:spcAft>
                <a:spcPts val="0"/>
              </a:spcAft>
              <a:buClr>
                <a:schemeClr val="dk1"/>
              </a:buClr>
              <a:buSzPts val="2000"/>
              <a:buChar char="○"/>
            </a:pPr>
            <a:r>
              <a:rPr lang="en-US"/>
              <a:t>Ensuring updates to student data are made during SBD if needed (schools do not have access to Data Pipeline)</a:t>
            </a:r>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12"/>
        <p:cNvGrpSpPr/>
        <p:nvPr/>
      </p:nvGrpSpPr>
      <p:grpSpPr>
        <a:xfrm>
          <a:off x="0" y="0"/>
          <a:ext cx="0" cy="0"/>
          <a:chOff x="0" y="0"/>
          <a:chExt cx="0" cy="0"/>
        </a:xfrm>
      </p:grpSpPr>
      <p:pic>
        <p:nvPicPr>
          <p:cNvPr id="913" name="Google Shape;913;p93">
            <a:extLst>
              <a:ext uri="{C183D7F6-B498-43B3-948B-1728B52AA6E4}">
                <adec:decorative xmlns:adec="http://schemas.microsoft.com/office/drawing/2017/decorative" val="1"/>
              </a:ext>
            </a:extLst>
          </p:cNvPr>
          <p:cNvPicPr preferRelativeResize="0"/>
          <p:nvPr/>
        </p:nvPicPr>
        <p:blipFill rotWithShape="1">
          <a:blip r:embed="rId3">
            <a:alphaModFix/>
          </a:blip>
          <a:srcRect r="-1142" b="-577"/>
          <a:stretch/>
        </p:blipFill>
        <p:spPr>
          <a:xfrm>
            <a:off x="0" y="909746"/>
            <a:ext cx="9248433" cy="4256589"/>
          </a:xfrm>
          <a:prstGeom prst="rect">
            <a:avLst/>
          </a:prstGeom>
          <a:noFill/>
          <a:ln>
            <a:noFill/>
          </a:ln>
        </p:spPr>
      </p:pic>
      <p:sp>
        <p:nvSpPr>
          <p:cNvPr id="914" name="Google Shape;914;p93"/>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SAT Scores on Transcripts</a:t>
            </a:r>
            <a:endParaRPr/>
          </a:p>
        </p:txBody>
      </p:sp>
      <p:sp>
        <p:nvSpPr>
          <p:cNvPr id="915" name="Google Shape;915;p93"/>
          <p:cNvSpPr txBox="1">
            <a:spLocks noGrp="1"/>
          </p:cNvSpPr>
          <p:nvPr>
            <p:ph type="body" idx="1"/>
          </p:nvPr>
        </p:nvSpPr>
        <p:spPr>
          <a:xfrm>
            <a:off x="311700" y="1152475"/>
            <a:ext cx="8135100" cy="3034800"/>
          </a:xfrm>
          <a:prstGeom prst="rect">
            <a:avLst/>
          </a:prstGeom>
          <a:noFill/>
          <a:ln>
            <a:noFill/>
          </a:ln>
        </p:spPr>
        <p:txBody>
          <a:bodyPr spcFirstLastPara="1" wrap="square" lIns="0" tIns="0" rIns="0" bIns="45700" anchor="t" anchorCtr="0">
            <a:normAutofit/>
          </a:bodyPr>
          <a:lstStyle/>
          <a:p>
            <a:pPr marL="0" lvl="0" indent="0" algn="ctr" rtl="0">
              <a:lnSpc>
                <a:spcPct val="90000"/>
              </a:lnSpc>
              <a:spcBef>
                <a:spcPts val="0"/>
              </a:spcBef>
              <a:spcAft>
                <a:spcPts val="0"/>
              </a:spcAft>
              <a:buClr>
                <a:schemeClr val="dk1"/>
              </a:buClr>
              <a:buSzPts val="2400"/>
              <a:buNone/>
            </a:pPr>
            <a:r>
              <a:rPr lang="en-US"/>
              <a:t>SB20-175: Student Score on Transcript</a:t>
            </a:r>
            <a:endParaRPr/>
          </a:p>
          <a:p>
            <a:pPr marL="457200" lvl="1" indent="0" algn="ctr" rtl="0">
              <a:lnSpc>
                <a:spcPct val="90000"/>
              </a:lnSpc>
              <a:spcBef>
                <a:spcPts val="500"/>
              </a:spcBef>
              <a:spcAft>
                <a:spcPts val="0"/>
              </a:spcAft>
              <a:buClr>
                <a:schemeClr val="dk1"/>
              </a:buClr>
              <a:buSzPts val="2000"/>
              <a:buNone/>
            </a:pPr>
            <a:endParaRPr/>
          </a:p>
          <a:p>
            <a:pPr marL="457200" lvl="1" indent="0" algn="ctr" rtl="0">
              <a:lnSpc>
                <a:spcPct val="90000"/>
              </a:lnSpc>
              <a:spcBef>
                <a:spcPts val="500"/>
              </a:spcBef>
              <a:spcAft>
                <a:spcPts val="0"/>
              </a:spcAft>
              <a:buClr>
                <a:schemeClr val="dk1"/>
              </a:buClr>
              <a:buSzPts val="2000"/>
              <a:buNone/>
            </a:pPr>
            <a:r>
              <a:rPr lang="en-US" sz="1400"/>
              <a:t>This act prohibits a student's level of performance on the readiness assessment administered pursuant to 22-7-1006.3 (SAT) or on a national assessment (any assessment administered throughout the United States to measure postsecondary or workforce readiness) from being indicated on the student's high school transcript.</a:t>
            </a:r>
            <a:endParaRPr sz="140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19"/>
        <p:cNvGrpSpPr/>
        <p:nvPr/>
      </p:nvGrpSpPr>
      <p:grpSpPr>
        <a:xfrm>
          <a:off x="0" y="0"/>
          <a:ext cx="0" cy="0"/>
          <a:chOff x="0" y="0"/>
          <a:chExt cx="0" cy="0"/>
        </a:xfrm>
      </p:grpSpPr>
      <p:pic>
        <p:nvPicPr>
          <p:cNvPr id="920" name="Google Shape;920;p95">
            <a:extLst>
              <a:ext uri="{C183D7F6-B498-43B3-948B-1728B52AA6E4}">
                <adec:decorative xmlns:adec="http://schemas.microsoft.com/office/drawing/2017/decorative" val="1"/>
              </a:ext>
            </a:extLst>
          </p:cNvPr>
          <p:cNvPicPr preferRelativeResize="0"/>
          <p:nvPr/>
        </p:nvPicPr>
        <p:blipFill rotWithShape="1">
          <a:blip r:embed="rId3">
            <a:alphaModFix/>
          </a:blip>
          <a:srcRect r="-1142" b="-577"/>
          <a:stretch/>
        </p:blipFill>
        <p:spPr>
          <a:xfrm>
            <a:off x="0" y="909746"/>
            <a:ext cx="9248433" cy="4256589"/>
          </a:xfrm>
          <a:prstGeom prst="rect">
            <a:avLst/>
          </a:prstGeom>
          <a:noFill/>
          <a:ln>
            <a:noFill/>
          </a:ln>
        </p:spPr>
      </p:pic>
      <p:sp>
        <p:nvSpPr>
          <p:cNvPr id="921" name="Google Shape;921;p95"/>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2800"/>
              <a:buFont typeface="Calibri"/>
              <a:buNone/>
            </a:pPr>
            <a:r>
              <a:rPr lang="en-US" sz="2800">
                <a:latin typeface="Calibri"/>
                <a:ea typeface="Calibri"/>
                <a:cs typeface="Calibri"/>
                <a:sym typeface="Calibri"/>
              </a:rPr>
              <a:t>Requirements and District Responsibilities</a:t>
            </a:r>
            <a:br>
              <a:rPr lang="en-US" sz="2800">
                <a:latin typeface="Calibri"/>
                <a:ea typeface="Calibri"/>
                <a:cs typeface="Calibri"/>
                <a:sym typeface="Calibri"/>
              </a:rPr>
            </a:br>
            <a:r>
              <a:rPr lang="en-US" sz="2800">
                <a:latin typeface="Calibri"/>
                <a:ea typeface="Calibri"/>
                <a:cs typeface="Calibri"/>
                <a:sym typeface="Calibri"/>
              </a:rPr>
              <a:t>Assessment Information §22-7-1013(7)(a)</a:t>
            </a:r>
            <a:endParaRPr/>
          </a:p>
        </p:txBody>
      </p:sp>
      <p:sp>
        <p:nvSpPr>
          <p:cNvPr id="922" name="Google Shape;922;p95"/>
          <p:cNvSpPr txBox="1">
            <a:spLocks noGrp="1"/>
          </p:cNvSpPr>
          <p:nvPr>
            <p:ph type="body" idx="1"/>
          </p:nvPr>
        </p:nvSpPr>
        <p:spPr>
          <a:xfrm>
            <a:off x="311700" y="1152475"/>
            <a:ext cx="8135100" cy="3034800"/>
          </a:xfrm>
          <a:prstGeom prst="rect">
            <a:avLst/>
          </a:prstGeom>
          <a:noFill/>
          <a:ln>
            <a:noFill/>
          </a:ln>
        </p:spPr>
        <p:txBody>
          <a:bodyPr spcFirstLastPara="1" wrap="square" lIns="0" tIns="0" rIns="0" bIns="45700" anchor="t" anchorCtr="0">
            <a:noAutofit/>
          </a:bodyPr>
          <a:lstStyle/>
          <a:p>
            <a:pPr marL="457200" lvl="0" indent="-342900" algn="l" rtl="0">
              <a:lnSpc>
                <a:spcPct val="90000"/>
              </a:lnSpc>
              <a:spcBef>
                <a:spcPts val="0"/>
              </a:spcBef>
              <a:spcAft>
                <a:spcPts val="0"/>
              </a:spcAft>
              <a:buSzPts val="1800"/>
              <a:buChar char="●"/>
            </a:pPr>
            <a:r>
              <a:rPr lang="en-US" sz="1800"/>
              <a:t>LEP will annually distribute to parents and post on its website, as early in the school year as possible, written information regarding its assessments, including:</a:t>
            </a:r>
            <a:endParaRPr sz="1800"/>
          </a:p>
          <a:p>
            <a:pPr marL="914400" lvl="1" indent="-336550" algn="l" rtl="0">
              <a:lnSpc>
                <a:spcPct val="90000"/>
              </a:lnSpc>
              <a:spcBef>
                <a:spcPts val="0"/>
              </a:spcBef>
              <a:spcAft>
                <a:spcPts val="0"/>
              </a:spcAft>
              <a:buSzPts val="1700"/>
              <a:buChar char="○"/>
            </a:pPr>
            <a:r>
              <a:rPr lang="en-US" sz="1700"/>
              <a:t>The state and local assessments that the LEP will administer </a:t>
            </a:r>
            <a:endParaRPr sz="1700"/>
          </a:p>
          <a:p>
            <a:pPr marL="914400" lvl="1" indent="-336550" algn="l" rtl="0">
              <a:lnSpc>
                <a:spcPct val="90000"/>
              </a:lnSpc>
              <a:spcBef>
                <a:spcPts val="0"/>
              </a:spcBef>
              <a:spcAft>
                <a:spcPts val="0"/>
              </a:spcAft>
              <a:buSzPts val="1700"/>
              <a:buChar char="○"/>
            </a:pPr>
            <a:r>
              <a:rPr lang="en-US" sz="1700"/>
              <a:t>Identify whether it is required by federal law, required by state law or selected by the LEP</a:t>
            </a:r>
            <a:endParaRPr sz="1700"/>
          </a:p>
          <a:p>
            <a:pPr marL="914400" lvl="1" indent="-336550" algn="l" rtl="0">
              <a:lnSpc>
                <a:spcPct val="90000"/>
              </a:lnSpc>
              <a:spcBef>
                <a:spcPts val="0"/>
              </a:spcBef>
              <a:spcAft>
                <a:spcPts val="0"/>
              </a:spcAft>
              <a:buSzPts val="1700"/>
              <a:buChar char="○"/>
            </a:pPr>
            <a:r>
              <a:rPr lang="en-US" sz="1700"/>
              <a:t>Assessment calendar:</a:t>
            </a:r>
            <a:endParaRPr sz="1700"/>
          </a:p>
          <a:p>
            <a:pPr marL="1371600" lvl="2" indent="-330200" algn="l" rtl="0">
              <a:lnSpc>
                <a:spcPct val="90000"/>
              </a:lnSpc>
              <a:spcBef>
                <a:spcPts val="0"/>
              </a:spcBef>
              <a:spcAft>
                <a:spcPts val="0"/>
              </a:spcAft>
              <a:buSzPts val="1600"/>
              <a:buChar char="■"/>
            </a:pPr>
            <a:r>
              <a:rPr lang="en-US" sz="1600"/>
              <a:t>Estimated hours of testing each testing day for specific classes/grades for each assessment</a:t>
            </a:r>
            <a:endParaRPr sz="1600"/>
          </a:p>
          <a:p>
            <a:pPr marL="1371600" lvl="2" indent="-330200" algn="l" rtl="0">
              <a:lnSpc>
                <a:spcPct val="90000"/>
              </a:lnSpc>
              <a:spcBef>
                <a:spcPts val="0"/>
              </a:spcBef>
              <a:spcAft>
                <a:spcPts val="0"/>
              </a:spcAft>
              <a:buSzPts val="1600"/>
              <a:buChar char="■"/>
            </a:pPr>
            <a:r>
              <a:rPr lang="en-US" sz="1600"/>
              <a:t>Identify whether the assessment is required by state law, federal law or locally selected</a:t>
            </a:r>
            <a:endParaRPr sz="1600"/>
          </a:p>
          <a:p>
            <a:pPr marL="914400" lvl="1" indent="-336550" algn="l" rtl="0">
              <a:lnSpc>
                <a:spcPct val="90000"/>
              </a:lnSpc>
              <a:spcBef>
                <a:spcPts val="0"/>
              </a:spcBef>
              <a:spcAft>
                <a:spcPts val="0"/>
              </a:spcAft>
              <a:buSzPts val="1700"/>
              <a:buChar char="○"/>
            </a:pPr>
            <a:r>
              <a:rPr lang="en-US" sz="1700"/>
              <a:t>The purposes of the assessments</a:t>
            </a:r>
            <a:endParaRPr sz="1700"/>
          </a:p>
          <a:p>
            <a:pPr marL="914400" lvl="1" indent="-336550" algn="l" rtl="0">
              <a:lnSpc>
                <a:spcPct val="90000"/>
              </a:lnSpc>
              <a:spcBef>
                <a:spcPts val="0"/>
              </a:spcBef>
              <a:spcAft>
                <a:spcPts val="0"/>
              </a:spcAft>
              <a:buSzPts val="1700"/>
              <a:buChar char="○"/>
            </a:pPr>
            <a:r>
              <a:rPr lang="en-US" sz="1700"/>
              <a:t>The manner in which assessment results will be used</a:t>
            </a:r>
            <a:endParaRPr sz="170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26"/>
        <p:cNvGrpSpPr/>
        <p:nvPr/>
      </p:nvGrpSpPr>
      <p:grpSpPr>
        <a:xfrm>
          <a:off x="0" y="0"/>
          <a:ext cx="0" cy="0"/>
          <a:chOff x="0" y="0"/>
          <a:chExt cx="0" cy="0"/>
        </a:xfrm>
      </p:grpSpPr>
      <p:pic>
        <p:nvPicPr>
          <p:cNvPr id="927" name="Google Shape;927;g37aca7b9956_0_263">
            <a:extLst>
              <a:ext uri="{C183D7F6-B498-43B3-948B-1728B52AA6E4}">
                <adec:decorative xmlns:adec="http://schemas.microsoft.com/office/drawing/2017/decorative" val="1"/>
              </a:ext>
            </a:extLst>
          </p:cNvPr>
          <p:cNvPicPr preferRelativeResize="0"/>
          <p:nvPr/>
        </p:nvPicPr>
        <p:blipFill rotWithShape="1">
          <a:blip r:embed="rId3">
            <a:alphaModFix/>
          </a:blip>
          <a:srcRect r="-1142" b="-573"/>
          <a:stretch/>
        </p:blipFill>
        <p:spPr>
          <a:xfrm>
            <a:off x="0" y="909746"/>
            <a:ext cx="9248433" cy="4256589"/>
          </a:xfrm>
          <a:prstGeom prst="rect">
            <a:avLst/>
          </a:prstGeom>
          <a:noFill/>
          <a:ln>
            <a:noFill/>
          </a:ln>
        </p:spPr>
      </p:pic>
      <p:sp>
        <p:nvSpPr>
          <p:cNvPr id="928" name="Google Shape;928;g37aca7b9956_0_263"/>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2800"/>
              <a:buFont typeface="Calibri"/>
              <a:buNone/>
            </a:pPr>
            <a:r>
              <a:rPr lang="en-US" sz="2800">
                <a:latin typeface="Calibri"/>
                <a:ea typeface="Calibri"/>
                <a:cs typeface="Calibri"/>
                <a:sym typeface="Calibri"/>
              </a:rPr>
              <a:t>Requirements </a:t>
            </a:r>
            <a:r>
              <a:rPr lang="en-US" sz="2800"/>
              <a:t>and</a:t>
            </a:r>
            <a:r>
              <a:rPr lang="en-US" sz="2800">
                <a:latin typeface="Calibri"/>
                <a:ea typeface="Calibri"/>
                <a:cs typeface="Calibri"/>
                <a:sym typeface="Calibri"/>
              </a:rPr>
              <a:t> District Responsibilities</a:t>
            </a:r>
            <a:br>
              <a:rPr lang="en-US" sz="2800">
                <a:latin typeface="Calibri"/>
                <a:ea typeface="Calibri"/>
                <a:cs typeface="Calibri"/>
                <a:sym typeface="Calibri"/>
              </a:rPr>
            </a:br>
            <a:r>
              <a:rPr lang="en-US" sz="2800">
                <a:latin typeface="Calibri"/>
                <a:ea typeface="Calibri"/>
                <a:cs typeface="Calibri"/>
                <a:sym typeface="Calibri"/>
              </a:rPr>
              <a:t>Parent Excusals §22-7-1013(8)(a-c)</a:t>
            </a:r>
            <a:endParaRPr/>
          </a:p>
        </p:txBody>
      </p:sp>
      <p:sp>
        <p:nvSpPr>
          <p:cNvPr id="929" name="Google Shape;929;g37aca7b9956_0_263"/>
          <p:cNvSpPr txBox="1">
            <a:spLocks noGrp="1"/>
          </p:cNvSpPr>
          <p:nvPr>
            <p:ph type="body" idx="1"/>
          </p:nvPr>
        </p:nvSpPr>
        <p:spPr>
          <a:xfrm>
            <a:off x="311700" y="1152475"/>
            <a:ext cx="8135100" cy="3034800"/>
          </a:xfrm>
          <a:prstGeom prst="rect">
            <a:avLst/>
          </a:prstGeom>
          <a:noFill/>
          <a:ln>
            <a:noFill/>
          </a:ln>
        </p:spPr>
        <p:txBody>
          <a:bodyPr spcFirstLastPara="1" wrap="square" lIns="0" tIns="0" rIns="0" bIns="45700" anchor="t" anchorCtr="0">
            <a:normAutofit lnSpcReduction="10000"/>
          </a:bodyPr>
          <a:lstStyle/>
          <a:p>
            <a:pPr marL="0" lvl="0" indent="0" algn="l" rtl="0">
              <a:lnSpc>
                <a:spcPct val="90000"/>
              </a:lnSpc>
              <a:spcBef>
                <a:spcPts val="0"/>
              </a:spcBef>
              <a:spcAft>
                <a:spcPts val="0"/>
              </a:spcAft>
              <a:buClr>
                <a:srgbClr val="000000"/>
              </a:buClr>
              <a:buSzPts val="2600"/>
              <a:buNone/>
            </a:pPr>
            <a:r>
              <a:rPr lang="en-US" sz="1800">
                <a:solidFill>
                  <a:srgbClr val="000000"/>
                </a:solidFill>
              </a:rPr>
              <a:t>A student’s parent may excuse the student from participating in a state content area assessment</a:t>
            </a:r>
            <a:endParaRPr sz="1800">
              <a:solidFill>
                <a:srgbClr val="000000"/>
              </a:solidFill>
            </a:endParaRPr>
          </a:p>
          <a:p>
            <a:pPr marL="228600" lvl="0" indent="-175577" algn="l" rtl="0">
              <a:lnSpc>
                <a:spcPct val="90000"/>
              </a:lnSpc>
              <a:spcBef>
                <a:spcPts val="1000"/>
              </a:spcBef>
              <a:spcAft>
                <a:spcPts val="0"/>
              </a:spcAft>
              <a:buClr>
                <a:srgbClr val="000000"/>
              </a:buClr>
              <a:buSzPts val="1200"/>
              <a:buChar char="●"/>
            </a:pPr>
            <a:r>
              <a:rPr lang="en-US" sz="1200">
                <a:solidFill>
                  <a:srgbClr val="000000"/>
                </a:solidFill>
              </a:rPr>
              <a:t>Each Local Education Provider (LEP) will adopt and implement a written policy and procedure by which a student’s parent may excuse the student from participating in one or more of the state content area assessments.</a:t>
            </a:r>
            <a:endParaRPr sz="1200"/>
          </a:p>
          <a:p>
            <a:pPr marL="685800" lvl="1" indent="-175577" algn="l" rtl="0">
              <a:lnSpc>
                <a:spcPct val="90000"/>
              </a:lnSpc>
              <a:spcBef>
                <a:spcPts val="1100"/>
              </a:spcBef>
              <a:spcAft>
                <a:spcPts val="0"/>
              </a:spcAft>
              <a:buClr>
                <a:srgbClr val="000000"/>
              </a:buClr>
              <a:buSzPts val="1200"/>
              <a:buChar char="○"/>
            </a:pPr>
            <a:r>
              <a:rPr lang="en-US" sz="1200">
                <a:solidFill>
                  <a:srgbClr val="000000"/>
                </a:solidFill>
              </a:rPr>
              <a:t>If a parent excuses their student, the LEP shall not impose negative consequence on the student or parent including:</a:t>
            </a:r>
            <a:endParaRPr sz="1200"/>
          </a:p>
          <a:p>
            <a:pPr marL="1143000" lvl="2" indent="-193230" algn="l" rtl="0">
              <a:lnSpc>
                <a:spcPct val="90000"/>
              </a:lnSpc>
              <a:spcBef>
                <a:spcPts val="500"/>
              </a:spcBef>
              <a:spcAft>
                <a:spcPts val="0"/>
              </a:spcAft>
              <a:buClr>
                <a:srgbClr val="000000"/>
              </a:buClr>
              <a:buSzPts val="1200"/>
              <a:buChar char="■"/>
            </a:pPr>
            <a:r>
              <a:rPr lang="en-US" sz="1200">
                <a:solidFill>
                  <a:srgbClr val="000000"/>
                </a:solidFill>
              </a:rPr>
              <a:t>Prohibiting school attendance; imposing an unexcused absence; or prohibiting participation in extracurricular activities.</a:t>
            </a:r>
            <a:endParaRPr sz="1200"/>
          </a:p>
          <a:p>
            <a:pPr marL="1143000" lvl="2" indent="-193230" algn="l" rtl="0">
              <a:lnSpc>
                <a:spcPct val="90000"/>
              </a:lnSpc>
              <a:spcBef>
                <a:spcPts val="500"/>
              </a:spcBef>
              <a:spcAft>
                <a:spcPts val="0"/>
              </a:spcAft>
              <a:buClr>
                <a:schemeClr val="dk1"/>
              </a:buClr>
              <a:buSzPts val="1200"/>
              <a:buChar char="■"/>
            </a:pPr>
            <a:r>
              <a:rPr lang="en-US" sz="1200"/>
              <a:t>Prohibiting the student from participating in an activity or receiving any other form of reward that the LEP provides to students who participate in the state assessment.</a:t>
            </a:r>
            <a:endParaRPr sz="1200"/>
          </a:p>
          <a:p>
            <a:pPr marL="914400" lvl="2" indent="0" algn="l" rtl="0">
              <a:lnSpc>
                <a:spcPct val="90000"/>
              </a:lnSpc>
              <a:spcBef>
                <a:spcPts val="500"/>
              </a:spcBef>
              <a:spcAft>
                <a:spcPts val="0"/>
              </a:spcAft>
              <a:buClr>
                <a:schemeClr val="dk1"/>
              </a:buClr>
              <a:buSzPts val="900"/>
              <a:buNone/>
            </a:pPr>
            <a:endParaRPr sz="1200">
              <a:solidFill>
                <a:srgbClr val="000000"/>
              </a:solidFill>
            </a:endParaRPr>
          </a:p>
          <a:p>
            <a:pPr marL="228600" lvl="0" indent="-175577" algn="l" rtl="0">
              <a:lnSpc>
                <a:spcPct val="90000"/>
              </a:lnSpc>
              <a:spcBef>
                <a:spcPts val="1000"/>
              </a:spcBef>
              <a:spcAft>
                <a:spcPts val="0"/>
              </a:spcAft>
              <a:buClr>
                <a:srgbClr val="000000"/>
              </a:buClr>
              <a:buSzPts val="1200"/>
              <a:buChar char="●"/>
            </a:pPr>
            <a:r>
              <a:rPr lang="en-US" sz="1200">
                <a:solidFill>
                  <a:srgbClr val="000000"/>
                </a:solidFill>
              </a:rPr>
              <a:t>LEP shall not impose an unreasonable burden or requirement on a student that would: </a:t>
            </a:r>
            <a:endParaRPr sz="1200"/>
          </a:p>
          <a:p>
            <a:pPr marL="685800" lvl="1" indent="-175577" algn="l" rtl="0">
              <a:lnSpc>
                <a:spcPct val="90000"/>
              </a:lnSpc>
              <a:spcBef>
                <a:spcPts val="1100"/>
              </a:spcBef>
              <a:spcAft>
                <a:spcPts val="0"/>
              </a:spcAft>
              <a:buClr>
                <a:srgbClr val="000000"/>
              </a:buClr>
              <a:buSzPts val="1200"/>
              <a:buChar char="○"/>
            </a:pPr>
            <a:r>
              <a:rPr lang="en-US" sz="1200">
                <a:solidFill>
                  <a:srgbClr val="000000"/>
                </a:solidFill>
              </a:rPr>
              <a:t>Discourage the student from taking a state assessment or</a:t>
            </a:r>
            <a:endParaRPr sz="1200"/>
          </a:p>
          <a:p>
            <a:pPr marL="685800" lvl="1" indent="-175577" algn="l" rtl="0">
              <a:lnSpc>
                <a:spcPct val="90000"/>
              </a:lnSpc>
              <a:spcBef>
                <a:spcPts val="500"/>
              </a:spcBef>
              <a:spcAft>
                <a:spcPts val="0"/>
              </a:spcAft>
              <a:buClr>
                <a:srgbClr val="000000"/>
              </a:buClr>
              <a:buSzPts val="1200"/>
              <a:buChar char="○"/>
            </a:pPr>
            <a:r>
              <a:rPr lang="en-US" sz="1200">
                <a:solidFill>
                  <a:srgbClr val="000000"/>
                </a:solidFill>
              </a:rPr>
              <a:t>Encourage the student’s parent to excuse the student from taking the state assessment.</a:t>
            </a:r>
            <a:endParaRPr sz="120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E26510"/>
        </a:solidFill>
        <a:effectLst/>
      </p:bgPr>
    </p:bg>
    <p:spTree>
      <p:nvGrpSpPr>
        <p:cNvPr id="1" name="Shape 933"/>
        <p:cNvGrpSpPr/>
        <p:nvPr/>
      </p:nvGrpSpPr>
      <p:grpSpPr>
        <a:xfrm>
          <a:off x="0" y="0"/>
          <a:ext cx="0" cy="0"/>
          <a:chOff x="0" y="0"/>
          <a:chExt cx="0" cy="0"/>
        </a:xfrm>
      </p:grpSpPr>
      <p:sp>
        <p:nvSpPr>
          <p:cNvPr id="934" name="Google Shape;934;g3fb15589c49_0_1393"/>
          <p:cNvSpPr txBox="1">
            <a:spLocks noGrp="1"/>
          </p:cNvSpPr>
          <p:nvPr>
            <p:ph type="ctrTitle"/>
          </p:nvPr>
        </p:nvSpPr>
        <p:spPr>
          <a:xfrm>
            <a:off x="311700" y="539725"/>
            <a:ext cx="3937200" cy="1802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200"/>
              <a:buFont typeface="Calibri"/>
              <a:buNone/>
            </a:pPr>
            <a:r>
              <a:rPr lang="en-US" sz="3000" b="1">
                <a:solidFill>
                  <a:srgbClr val="000000"/>
                </a:solidFill>
                <a:latin typeface="Calibri"/>
                <a:ea typeface="Calibri"/>
                <a:cs typeface="Calibri"/>
                <a:sym typeface="Calibri"/>
              </a:rPr>
              <a:t>Reference Slides:</a:t>
            </a:r>
            <a:r>
              <a:rPr lang="en-US" sz="3000">
                <a:solidFill>
                  <a:srgbClr val="000000"/>
                </a:solidFill>
                <a:latin typeface="Calibri"/>
                <a:ea typeface="Calibri"/>
                <a:cs typeface="Calibri"/>
                <a:sym typeface="Calibri"/>
              </a:rPr>
              <a:t> </a:t>
            </a:r>
            <a:br>
              <a:rPr lang="en-US" sz="3000">
                <a:solidFill>
                  <a:srgbClr val="000000"/>
                </a:solidFill>
                <a:latin typeface="Calibri"/>
                <a:ea typeface="Calibri"/>
                <a:cs typeface="Calibri"/>
                <a:sym typeface="Calibri"/>
              </a:rPr>
            </a:br>
            <a:r>
              <a:rPr lang="en-US" sz="3000"/>
              <a:t>Participation Resources</a:t>
            </a:r>
            <a:endParaRPr sz="3800">
              <a:solidFill>
                <a:srgbClr val="000000"/>
              </a:solidFill>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38"/>
        <p:cNvGrpSpPr/>
        <p:nvPr/>
      </p:nvGrpSpPr>
      <p:grpSpPr>
        <a:xfrm>
          <a:off x="0" y="0"/>
          <a:ext cx="0" cy="0"/>
          <a:chOff x="0" y="0"/>
          <a:chExt cx="0" cy="0"/>
        </a:xfrm>
      </p:grpSpPr>
      <p:pic>
        <p:nvPicPr>
          <p:cNvPr id="939" name="Google Shape;939;g3fb15589c49_0_1374" descr="An example of an email sent to all parents encouraging opt-outs"/>
          <p:cNvPicPr preferRelativeResize="0"/>
          <p:nvPr/>
        </p:nvPicPr>
        <p:blipFill>
          <a:blip r:embed="rId3">
            <a:alphaModFix/>
          </a:blip>
          <a:stretch>
            <a:fillRect/>
          </a:stretch>
        </p:blipFill>
        <p:spPr>
          <a:xfrm>
            <a:off x="5468542" y="316474"/>
            <a:ext cx="3675457" cy="2751572"/>
          </a:xfrm>
          <a:prstGeom prst="rect">
            <a:avLst/>
          </a:prstGeom>
          <a:noFill/>
          <a:ln>
            <a:noFill/>
          </a:ln>
        </p:spPr>
      </p:pic>
      <p:sp>
        <p:nvSpPr>
          <p:cNvPr id="940" name="Google Shape;940;g3fb15589c49_0_1374"/>
          <p:cNvSpPr txBox="1"/>
          <p:nvPr/>
        </p:nvSpPr>
        <p:spPr>
          <a:xfrm>
            <a:off x="117225" y="791626"/>
            <a:ext cx="5476500" cy="3875774"/>
          </a:xfrm>
          <a:prstGeom prst="rect">
            <a:avLst/>
          </a:prstGeom>
          <a:noFill/>
          <a:ln>
            <a:noFill/>
          </a:ln>
        </p:spPr>
        <p:txBody>
          <a:bodyPr spcFirstLastPara="1" wrap="square" lIns="91425" tIns="91425" rIns="91425" bIns="91425" anchor="t" anchorCtr="0">
            <a:noAutofit/>
          </a:bodyPr>
          <a:lstStyle/>
          <a:p>
            <a:pPr marL="457200" lvl="0" indent="-336550" algn="l" rtl="0">
              <a:lnSpc>
                <a:spcPct val="100000"/>
              </a:lnSpc>
              <a:spcBef>
                <a:spcPts val="1200"/>
              </a:spcBef>
              <a:spcAft>
                <a:spcPts val="0"/>
              </a:spcAft>
              <a:buClr>
                <a:srgbClr val="000000"/>
              </a:buClr>
              <a:buSzPts val="1700"/>
              <a:buFont typeface="Calibri"/>
              <a:buChar char="🛑"/>
            </a:pPr>
            <a:r>
              <a:rPr lang="en-US" sz="1700" dirty="0">
                <a:latin typeface="Calibri"/>
                <a:ea typeface="Calibri"/>
                <a:cs typeface="Calibri"/>
                <a:sym typeface="Calibri"/>
              </a:rPr>
              <a:t>Canceling school for the whole day to administer a state test (consider local context)</a:t>
            </a:r>
            <a:endParaRPr sz="600" dirty="0">
              <a:latin typeface="Calibri"/>
              <a:ea typeface="Calibri"/>
              <a:cs typeface="Calibri"/>
              <a:sym typeface="Calibri"/>
            </a:endParaRPr>
          </a:p>
          <a:p>
            <a:pPr marL="457200" lvl="0" indent="-336550" algn="l" rtl="0">
              <a:lnSpc>
                <a:spcPct val="100000"/>
              </a:lnSpc>
              <a:spcBef>
                <a:spcPts val="1000"/>
              </a:spcBef>
              <a:spcAft>
                <a:spcPts val="0"/>
              </a:spcAft>
              <a:buClr>
                <a:srgbClr val="000000"/>
              </a:buClr>
              <a:buSzPts val="1700"/>
              <a:buFont typeface="Calibri"/>
              <a:buChar char="🛑"/>
            </a:pPr>
            <a:r>
              <a:rPr lang="en-US" sz="1700" dirty="0">
                <a:latin typeface="Calibri"/>
                <a:ea typeface="Calibri"/>
                <a:cs typeface="Calibri"/>
                <a:sym typeface="Calibri"/>
              </a:rPr>
              <a:t>Scheduling test sessions across multiple days (High School CMAS) or multiple weeks</a:t>
            </a:r>
            <a:endParaRPr sz="1700" dirty="0">
              <a:latin typeface="Calibri"/>
              <a:ea typeface="Calibri"/>
              <a:cs typeface="Calibri"/>
              <a:sym typeface="Calibri"/>
            </a:endParaRPr>
          </a:p>
          <a:p>
            <a:pPr marL="457200" lvl="0" indent="-336550" algn="l" rtl="0">
              <a:lnSpc>
                <a:spcPct val="100000"/>
              </a:lnSpc>
              <a:spcBef>
                <a:spcPts val="1000"/>
              </a:spcBef>
              <a:spcAft>
                <a:spcPts val="0"/>
              </a:spcAft>
              <a:buClr>
                <a:srgbClr val="000000"/>
              </a:buClr>
              <a:buSzPts val="1700"/>
              <a:buFont typeface="Calibri"/>
              <a:buChar char="🛑"/>
            </a:pPr>
            <a:r>
              <a:rPr lang="en-US" sz="1700" dirty="0">
                <a:latin typeface="Calibri"/>
                <a:ea typeface="Calibri"/>
                <a:cs typeface="Calibri"/>
                <a:sym typeface="Calibri"/>
              </a:rPr>
              <a:t>Communication with parents and students that</a:t>
            </a:r>
            <a:endParaRPr sz="1700" dirty="0">
              <a:latin typeface="Calibri"/>
              <a:ea typeface="Calibri"/>
              <a:cs typeface="Calibri"/>
              <a:sym typeface="Calibri"/>
            </a:endParaRPr>
          </a:p>
          <a:p>
            <a:pPr marL="914400" lvl="1" indent="-336550" algn="l" rtl="0">
              <a:lnSpc>
                <a:spcPct val="100000"/>
              </a:lnSpc>
              <a:spcBef>
                <a:spcPts val="0"/>
              </a:spcBef>
              <a:spcAft>
                <a:spcPts val="0"/>
              </a:spcAft>
              <a:buClr>
                <a:srgbClr val="000000"/>
              </a:buClr>
              <a:buSzPts val="1700"/>
              <a:buFont typeface="Calibri"/>
              <a:buChar char="➢"/>
            </a:pPr>
            <a:r>
              <a:rPr lang="en-US" sz="1700" dirty="0">
                <a:latin typeface="Calibri"/>
                <a:ea typeface="Calibri"/>
                <a:cs typeface="Calibri"/>
                <a:sym typeface="Calibri"/>
              </a:rPr>
              <a:t>encourages opt-out or </a:t>
            </a:r>
            <a:endParaRPr sz="1700" dirty="0">
              <a:latin typeface="Calibri"/>
              <a:ea typeface="Calibri"/>
              <a:cs typeface="Calibri"/>
              <a:sym typeface="Calibri"/>
            </a:endParaRPr>
          </a:p>
          <a:p>
            <a:pPr marL="914400" lvl="1" indent="-336550" algn="l" rtl="0">
              <a:lnSpc>
                <a:spcPct val="100000"/>
              </a:lnSpc>
              <a:spcBef>
                <a:spcPts val="0"/>
              </a:spcBef>
              <a:spcAft>
                <a:spcPts val="0"/>
              </a:spcAft>
              <a:buClr>
                <a:srgbClr val="000000"/>
              </a:buClr>
              <a:buSzPts val="1700"/>
              <a:buFont typeface="Calibri"/>
              <a:buChar char="➢"/>
            </a:pPr>
            <a:r>
              <a:rPr lang="en-US" sz="1700" dirty="0">
                <a:latin typeface="Calibri"/>
                <a:ea typeface="Calibri"/>
                <a:cs typeface="Calibri"/>
                <a:sym typeface="Calibri"/>
              </a:rPr>
              <a:t>devalues state assessment</a:t>
            </a:r>
            <a:endParaRPr sz="1700" dirty="0">
              <a:latin typeface="Calibri"/>
              <a:ea typeface="Calibri"/>
              <a:cs typeface="Calibri"/>
              <a:sym typeface="Calibri"/>
            </a:endParaRPr>
          </a:p>
          <a:p>
            <a:pPr marL="914400" lvl="1" indent="-336550" algn="l" rtl="0">
              <a:lnSpc>
                <a:spcPct val="100000"/>
              </a:lnSpc>
              <a:spcBef>
                <a:spcPts val="0"/>
              </a:spcBef>
              <a:spcAft>
                <a:spcPts val="0"/>
              </a:spcAft>
              <a:buClr>
                <a:srgbClr val="000000"/>
              </a:buClr>
              <a:buSzPts val="1700"/>
              <a:buFont typeface="Calibri"/>
              <a:buChar char="➢"/>
            </a:pPr>
            <a:r>
              <a:rPr lang="en-US" sz="1700" dirty="0">
                <a:latin typeface="Calibri"/>
                <a:ea typeface="Calibri"/>
                <a:cs typeface="Calibri"/>
                <a:sym typeface="Calibri"/>
              </a:rPr>
              <a:t>deviates significantly from approach to communicating about other district/school assessments</a:t>
            </a:r>
            <a:endParaRPr sz="1700" dirty="0">
              <a:latin typeface="Calibri"/>
              <a:ea typeface="Calibri"/>
              <a:cs typeface="Calibri"/>
              <a:sym typeface="Calibri"/>
            </a:endParaRPr>
          </a:p>
          <a:p>
            <a:pPr marL="457200" lvl="0" indent="-336550" algn="l" rtl="0">
              <a:lnSpc>
                <a:spcPct val="100000"/>
              </a:lnSpc>
              <a:spcBef>
                <a:spcPts val="1000"/>
              </a:spcBef>
              <a:spcAft>
                <a:spcPts val="0"/>
              </a:spcAft>
              <a:buClr>
                <a:srgbClr val="000000"/>
              </a:buClr>
              <a:buSzPts val="1700"/>
              <a:buFont typeface="Calibri"/>
              <a:buChar char="🛑"/>
            </a:pPr>
            <a:r>
              <a:rPr lang="en-US" sz="1700" b="1" dirty="0">
                <a:latin typeface="Calibri"/>
                <a:ea typeface="Calibri"/>
                <a:cs typeface="Calibri"/>
                <a:sym typeface="Calibri"/>
              </a:rPr>
              <a:t>Sending opt-out forms or letters directly to parents</a:t>
            </a:r>
            <a:endParaRPr sz="1700" b="1" dirty="0">
              <a:latin typeface="Calibri"/>
              <a:ea typeface="Calibri"/>
              <a:cs typeface="Calibri"/>
              <a:sym typeface="Calibri"/>
            </a:endParaRPr>
          </a:p>
          <a:p>
            <a:pPr marL="0" lvl="0" indent="0" algn="l" rtl="0">
              <a:spcBef>
                <a:spcPts val="1200"/>
              </a:spcBef>
              <a:spcAft>
                <a:spcPts val="0"/>
              </a:spcAft>
              <a:buNone/>
            </a:pPr>
            <a:endParaRPr sz="1900" dirty="0">
              <a:latin typeface="Calibri"/>
              <a:ea typeface="Calibri"/>
              <a:cs typeface="Calibri"/>
              <a:sym typeface="Calibri"/>
            </a:endParaRPr>
          </a:p>
        </p:txBody>
      </p:sp>
      <p:sp>
        <p:nvSpPr>
          <p:cNvPr id="941" name="Google Shape;941;g3fb15589c49_0_1374"/>
          <p:cNvSpPr txBox="1">
            <a:spLocks noGrp="1"/>
          </p:cNvSpPr>
          <p:nvPr>
            <p:ph type="title"/>
          </p:nvPr>
        </p:nvSpPr>
        <p:spPr>
          <a:xfrm>
            <a:off x="311700" y="105100"/>
            <a:ext cx="8614800" cy="741300"/>
          </a:xfrm>
          <a:prstGeom prst="rect">
            <a:avLst/>
          </a:prstGeom>
        </p:spPr>
        <p:txBody>
          <a:bodyPr spcFirstLastPara="1" wrap="square" lIns="0" tIns="0" rIns="0" bIns="0" anchor="ctr" anchorCtr="0">
            <a:noAutofit/>
          </a:bodyPr>
          <a:lstStyle/>
          <a:p>
            <a:pPr marL="0" lvl="0" indent="0" algn="l" rtl="0">
              <a:lnSpc>
                <a:spcPct val="115000"/>
              </a:lnSpc>
              <a:spcBef>
                <a:spcPts val="1200"/>
              </a:spcBef>
              <a:spcAft>
                <a:spcPts val="1200"/>
              </a:spcAft>
              <a:buClr>
                <a:schemeClr val="dk1"/>
              </a:buClr>
              <a:buSzPts val="1100"/>
              <a:buFont typeface="Arial"/>
              <a:buNone/>
            </a:pPr>
            <a:r>
              <a:rPr lang="en-US" sz="2200"/>
              <a:t>Participation - District/School Actions </a:t>
            </a:r>
            <a:br>
              <a:rPr lang="en-US" sz="2200"/>
            </a:br>
            <a:r>
              <a:rPr lang="en-US" sz="2200"/>
              <a:t>Connected to Decreased Participation </a:t>
            </a:r>
            <a:endParaRPr sz="2200"/>
          </a:p>
        </p:txBody>
      </p:sp>
      <p:sp>
        <p:nvSpPr>
          <p:cNvPr id="942" name="Google Shape;942;g3fb15589c49_0_1374" descr="X icon"/>
          <p:cNvSpPr/>
          <p:nvPr/>
        </p:nvSpPr>
        <p:spPr>
          <a:xfrm rot="5701251">
            <a:off x="5200553" y="201476"/>
            <a:ext cx="699283" cy="378567"/>
          </a:xfrm>
          <a:prstGeom prst="mathMultiply">
            <a:avLst>
              <a:gd name="adj1" fmla="val 23520"/>
            </a:avLst>
          </a:prstGeom>
          <a:solidFill>
            <a:srgbClr val="FF0000"/>
          </a:solidFill>
          <a:ln w="10225" cap="flat" cmpd="sng">
            <a:solidFill>
              <a:srgbClr val="FF0000"/>
            </a:solidFill>
            <a:prstDash val="solid"/>
            <a:round/>
            <a:headEnd type="none" w="sm" len="sm"/>
            <a:tailEnd type="none" w="sm" len="sm"/>
          </a:ln>
        </p:spPr>
        <p:txBody>
          <a:bodyPr spcFirstLastPara="1" wrap="square" lIns="98100" tIns="98100" rIns="98100" bIns="98100" anchor="ctr" anchorCtr="0">
            <a:noAutofit/>
          </a:bodyPr>
          <a:lstStyle/>
          <a:p>
            <a:pPr marL="0" lvl="0" indent="0" algn="ctr" rtl="0">
              <a:spcBef>
                <a:spcPts val="0"/>
              </a:spcBef>
              <a:spcAft>
                <a:spcPts val="0"/>
              </a:spcAft>
              <a:buNone/>
            </a:pPr>
            <a:endParaRPr sz="1502"/>
          </a:p>
        </p:txBody>
      </p:sp>
      <p:pic>
        <p:nvPicPr>
          <p:cNvPr id="943" name="Google Shape;943;g3fb15589c49_0_1374" descr="An example of a school website pop-up encouraging opt-outs"/>
          <p:cNvPicPr preferRelativeResize="0"/>
          <p:nvPr/>
        </p:nvPicPr>
        <p:blipFill>
          <a:blip r:embed="rId4">
            <a:alphaModFix/>
          </a:blip>
          <a:stretch>
            <a:fillRect/>
          </a:stretch>
        </p:blipFill>
        <p:spPr>
          <a:xfrm>
            <a:off x="5468543" y="3039069"/>
            <a:ext cx="3675457" cy="2104431"/>
          </a:xfrm>
          <a:prstGeom prst="rect">
            <a:avLst/>
          </a:prstGeom>
          <a:noFill/>
          <a:ln>
            <a:noFill/>
          </a:ln>
        </p:spPr>
      </p:pic>
      <p:sp>
        <p:nvSpPr>
          <p:cNvPr id="944" name="Google Shape;944;g3fb15589c49_0_1374" descr="X icon"/>
          <p:cNvSpPr/>
          <p:nvPr/>
        </p:nvSpPr>
        <p:spPr>
          <a:xfrm rot="5701251">
            <a:off x="5200553" y="2895250"/>
            <a:ext cx="699283" cy="378567"/>
          </a:xfrm>
          <a:prstGeom prst="mathMultiply">
            <a:avLst>
              <a:gd name="adj1" fmla="val 23520"/>
            </a:avLst>
          </a:prstGeom>
          <a:solidFill>
            <a:srgbClr val="FF0000"/>
          </a:solidFill>
          <a:ln w="10225" cap="flat" cmpd="sng">
            <a:solidFill>
              <a:srgbClr val="FF0000"/>
            </a:solidFill>
            <a:prstDash val="solid"/>
            <a:round/>
            <a:headEnd type="none" w="sm" len="sm"/>
            <a:tailEnd type="none" w="sm" len="sm"/>
          </a:ln>
        </p:spPr>
        <p:txBody>
          <a:bodyPr spcFirstLastPara="1" wrap="square" lIns="98100" tIns="98100" rIns="98100" bIns="98100" anchor="ctr" anchorCtr="0">
            <a:noAutofit/>
          </a:bodyPr>
          <a:lstStyle/>
          <a:p>
            <a:pPr marL="0" lvl="0" indent="0" algn="ctr" rtl="0">
              <a:spcBef>
                <a:spcPts val="0"/>
              </a:spcBef>
              <a:spcAft>
                <a:spcPts val="0"/>
              </a:spcAft>
              <a:buNone/>
            </a:pPr>
            <a:endParaRPr sz="1502"/>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48"/>
        <p:cNvGrpSpPr/>
        <p:nvPr/>
      </p:nvGrpSpPr>
      <p:grpSpPr>
        <a:xfrm>
          <a:off x="0" y="0"/>
          <a:ext cx="0" cy="0"/>
          <a:chOff x="0" y="0"/>
          <a:chExt cx="0" cy="0"/>
        </a:xfrm>
      </p:grpSpPr>
      <p:sp>
        <p:nvSpPr>
          <p:cNvPr id="950" name="Google Shape;950;g3fb15589c49_0_1383"/>
          <p:cNvSpPr txBox="1">
            <a:spLocks noGrp="1"/>
          </p:cNvSpPr>
          <p:nvPr>
            <p:ph type="title"/>
          </p:nvPr>
        </p:nvSpPr>
        <p:spPr>
          <a:xfrm>
            <a:off x="311700" y="105100"/>
            <a:ext cx="8614800" cy="741300"/>
          </a:xfrm>
          <a:prstGeom prst="rect">
            <a:avLst/>
          </a:prstGeom>
        </p:spPr>
        <p:txBody>
          <a:bodyPr spcFirstLastPara="1" wrap="square" lIns="0" tIns="0" rIns="0" bIns="0" anchor="ctr" anchorCtr="0">
            <a:noAutofit/>
          </a:bodyPr>
          <a:lstStyle/>
          <a:p>
            <a:pPr marL="0" lvl="0" indent="0" algn="l" rtl="0">
              <a:lnSpc>
                <a:spcPct val="115000"/>
              </a:lnSpc>
              <a:spcBef>
                <a:spcPts val="1200"/>
              </a:spcBef>
              <a:spcAft>
                <a:spcPts val="1200"/>
              </a:spcAft>
              <a:buClr>
                <a:schemeClr val="dk1"/>
              </a:buClr>
              <a:buSzPts val="1100"/>
              <a:buFont typeface="Arial"/>
              <a:buNone/>
            </a:pPr>
            <a:r>
              <a:rPr lang="en-US" sz="2200"/>
              <a:t>Participation - District/School Strategies that </a:t>
            </a:r>
            <a:br>
              <a:rPr lang="en-US" sz="2200"/>
            </a:br>
            <a:r>
              <a:rPr lang="en-US" sz="2200"/>
              <a:t>Help Increase Participation</a:t>
            </a:r>
            <a:endParaRPr sz="2200"/>
          </a:p>
        </p:txBody>
      </p:sp>
      <p:sp>
        <p:nvSpPr>
          <p:cNvPr id="949" name="Google Shape;949;g3fb15589c49_0_1383"/>
          <p:cNvSpPr txBox="1"/>
          <p:nvPr/>
        </p:nvSpPr>
        <p:spPr>
          <a:xfrm>
            <a:off x="63900" y="1136000"/>
            <a:ext cx="8815500" cy="31434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Clr>
                <a:srgbClr val="3D85C6"/>
              </a:buClr>
              <a:buSzPts val="1800"/>
              <a:buChar char="🟢"/>
            </a:pPr>
            <a:r>
              <a:rPr lang="en-US" sz="1800" b="1">
                <a:solidFill>
                  <a:srgbClr val="3D85C6"/>
                </a:solidFill>
                <a:latin typeface="Calibri"/>
                <a:ea typeface="Calibri"/>
                <a:cs typeface="Calibri"/>
                <a:sym typeface="Calibri"/>
              </a:rPr>
              <a:t>Support from district and school leadership</a:t>
            </a:r>
            <a:r>
              <a:rPr lang="en-US" sz="1800">
                <a:latin typeface="Calibri"/>
                <a:ea typeface="Calibri"/>
                <a:cs typeface="Calibri"/>
                <a:sym typeface="Calibri"/>
              </a:rPr>
              <a:t>, including teachers and counselors</a:t>
            </a:r>
            <a:endParaRPr sz="1800">
              <a:latin typeface="Calibri"/>
              <a:ea typeface="Calibri"/>
              <a:cs typeface="Calibri"/>
              <a:sym typeface="Calibri"/>
            </a:endParaRPr>
          </a:p>
          <a:p>
            <a:pPr marL="914400" lvl="1" indent="-342900" algn="l" rtl="0">
              <a:lnSpc>
                <a:spcPct val="115000"/>
              </a:lnSpc>
              <a:spcBef>
                <a:spcPts val="0"/>
              </a:spcBef>
              <a:spcAft>
                <a:spcPts val="0"/>
              </a:spcAft>
              <a:buClr>
                <a:srgbClr val="000000"/>
              </a:buClr>
              <a:buSzPts val="1800"/>
              <a:buFont typeface="Calibri"/>
              <a:buChar char="➢"/>
            </a:pPr>
            <a:r>
              <a:rPr lang="en-US" sz="1800">
                <a:latin typeface="Calibri"/>
                <a:ea typeface="Calibri"/>
                <a:cs typeface="Calibri"/>
                <a:sym typeface="Calibri"/>
              </a:rPr>
              <a:t>Letter of support from principal if participation is already low or state assessment has been devalued within community</a:t>
            </a:r>
            <a:endParaRPr sz="1800">
              <a:latin typeface="Calibri"/>
              <a:ea typeface="Calibri"/>
              <a:cs typeface="Calibri"/>
              <a:sym typeface="Calibri"/>
            </a:endParaRPr>
          </a:p>
          <a:p>
            <a:pPr marL="914400" lvl="0" indent="0" algn="l" rtl="0">
              <a:lnSpc>
                <a:spcPct val="115000"/>
              </a:lnSpc>
              <a:spcBef>
                <a:spcPts val="1200"/>
              </a:spcBef>
              <a:spcAft>
                <a:spcPts val="0"/>
              </a:spcAft>
              <a:buNone/>
            </a:pPr>
            <a:endParaRPr sz="400">
              <a:latin typeface="Calibri"/>
              <a:ea typeface="Calibri"/>
              <a:cs typeface="Calibri"/>
              <a:sym typeface="Calibri"/>
            </a:endParaRPr>
          </a:p>
          <a:p>
            <a:pPr marL="457200" lvl="0" indent="-342900" algn="l" rtl="0">
              <a:lnSpc>
                <a:spcPct val="115000"/>
              </a:lnSpc>
              <a:spcBef>
                <a:spcPts val="1200"/>
              </a:spcBef>
              <a:spcAft>
                <a:spcPts val="0"/>
              </a:spcAft>
              <a:buClr>
                <a:srgbClr val="3D85C6"/>
              </a:buClr>
              <a:buSzPts val="1800"/>
              <a:buChar char="🟢"/>
            </a:pPr>
            <a:r>
              <a:rPr lang="en-US" sz="1800">
                <a:latin typeface="Calibri"/>
                <a:ea typeface="Calibri"/>
                <a:cs typeface="Calibri"/>
                <a:sym typeface="Calibri"/>
              </a:rPr>
              <a:t>Adoption of a parent excuse procedure that allows parents to excuse their students from testing if they choose, but </a:t>
            </a:r>
            <a:r>
              <a:rPr lang="en-US" sz="1800" b="1">
                <a:solidFill>
                  <a:srgbClr val="6AA84F"/>
                </a:solidFill>
                <a:latin typeface="Calibri"/>
                <a:ea typeface="Calibri"/>
                <a:cs typeface="Calibri"/>
                <a:sym typeface="Calibri"/>
              </a:rPr>
              <a:t>does not include widespread distribution of opt-out letters or forms to parents</a:t>
            </a:r>
            <a:endParaRPr sz="2000">
              <a:solidFill>
                <a:schemeClr val="dk2"/>
              </a:solidFill>
              <a:latin typeface="Calibri"/>
              <a:ea typeface="Calibri"/>
              <a:cs typeface="Calibri"/>
              <a:sym typeface="Calibri"/>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54"/>
        <p:cNvGrpSpPr/>
        <p:nvPr/>
      </p:nvGrpSpPr>
      <p:grpSpPr>
        <a:xfrm>
          <a:off x="0" y="0"/>
          <a:ext cx="0" cy="0"/>
          <a:chOff x="0" y="0"/>
          <a:chExt cx="0" cy="0"/>
        </a:xfrm>
      </p:grpSpPr>
      <p:sp>
        <p:nvSpPr>
          <p:cNvPr id="956" name="Google Shape;956;g3fb15589c49_0_1388"/>
          <p:cNvSpPr txBox="1">
            <a:spLocks noGrp="1"/>
          </p:cNvSpPr>
          <p:nvPr>
            <p:ph type="title"/>
          </p:nvPr>
        </p:nvSpPr>
        <p:spPr>
          <a:xfrm>
            <a:off x="311700" y="105100"/>
            <a:ext cx="8614800" cy="741300"/>
          </a:xfrm>
          <a:prstGeom prst="rect">
            <a:avLst/>
          </a:prstGeom>
        </p:spPr>
        <p:txBody>
          <a:bodyPr spcFirstLastPara="1" wrap="square" lIns="0" tIns="0" rIns="0" bIns="0" anchor="ctr" anchorCtr="0">
            <a:noAutofit/>
          </a:bodyPr>
          <a:lstStyle/>
          <a:p>
            <a:pPr marL="0" lvl="0" indent="0" algn="l" rtl="0">
              <a:lnSpc>
                <a:spcPct val="115000"/>
              </a:lnSpc>
              <a:spcBef>
                <a:spcPts val="1200"/>
              </a:spcBef>
              <a:spcAft>
                <a:spcPts val="1200"/>
              </a:spcAft>
              <a:buNone/>
            </a:pPr>
            <a:r>
              <a:rPr lang="en-US" sz="2200"/>
              <a:t>Participation - District/School Strategies that </a:t>
            </a:r>
            <a:br>
              <a:rPr lang="en-US" sz="2200"/>
            </a:br>
            <a:r>
              <a:rPr lang="en-US" sz="2200"/>
              <a:t>Help Increase Participation (continued)</a:t>
            </a:r>
            <a:endParaRPr sz="3000"/>
          </a:p>
        </p:txBody>
      </p:sp>
      <p:sp>
        <p:nvSpPr>
          <p:cNvPr id="955" name="Google Shape;955;g3fb15589c49_0_1388"/>
          <p:cNvSpPr txBox="1">
            <a:spLocks noGrp="1"/>
          </p:cNvSpPr>
          <p:nvPr>
            <p:ph type="body" idx="1"/>
          </p:nvPr>
        </p:nvSpPr>
        <p:spPr>
          <a:xfrm>
            <a:off x="311700" y="1018775"/>
            <a:ext cx="8537700" cy="3168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000"/>
              <a:buNone/>
            </a:pPr>
            <a:r>
              <a:rPr lang="en-US" sz="1800" b="1">
                <a:solidFill>
                  <a:srgbClr val="0B5394"/>
                </a:solidFill>
              </a:rPr>
              <a:t>Positive Communication with Students and Parents around State Assessment</a:t>
            </a:r>
            <a:endParaRPr sz="1800" b="1">
              <a:solidFill>
                <a:srgbClr val="0B5394"/>
              </a:solidFill>
            </a:endParaRPr>
          </a:p>
          <a:p>
            <a:pPr marL="0" lvl="0" indent="0" algn="l" rtl="0">
              <a:lnSpc>
                <a:spcPct val="115000"/>
              </a:lnSpc>
              <a:spcBef>
                <a:spcPts val="1000"/>
              </a:spcBef>
              <a:spcAft>
                <a:spcPts val="0"/>
              </a:spcAft>
              <a:buSzPts val="3368"/>
              <a:buNone/>
            </a:pPr>
            <a:r>
              <a:rPr lang="en-US" sz="1200" b="1"/>
              <a:t>How does taking state tests help me?</a:t>
            </a:r>
            <a:endParaRPr sz="1200" b="1"/>
          </a:p>
          <a:p>
            <a:pPr marL="457200" lvl="0" indent="-304862" algn="l" rtl="0">
              <a:lnSpc>
                <a:spcPct val="115000"/>
              </a:lnSpc>
              <a:spcBef>
                <a:spcPts val="0"/>
              </a:spcBef>
              <a:spcAft>
                <a:spcPts val="0"/>
              </a:spcAft>
              <a:buSzPts val="1200"/>
              <a:buChar char="●"/>
            </a:pPr>
            <a:r>
              <a:rPr lang="en-US" sz="1200"/>
              <a:t>All state assessment data provides information for </a:t>
            </a:r>
            <a:endParaRPr sz="1200"/>
          </a:p>
          <a:p>
            <a:pPr marL="914400" lvl="1" indent="-304800" algn="l" rtl="0">
              <a:lnSpc>
                <a:spcPct val="115000"/>
              </a:lnSpc>
              <a:spcBef>
                <a:spcPts val="0"/>
              </a:spcBef>
              <a:spcAft>
                <a:spcPts val="0"/>
              </a:spcAft>
              <a:buSzPts val="1200"/>
              <a:buChar char="○"/>
            </a:pPr>
            <a:r>
              <a:rPr lang="en-US" sz="1200"/>
              <a:t>students and families about student progress </a:t>
            </a:r>
            <a:endParaRPr sz="1200"/>
          </a:p>
          <a:p>
            <a:pPr marL="914400" lvl="1" indent="-304800" algn="l" rtl="0">
              <a:lnSpc>
                <a:spcPct val="115000"/>
              </a:lnSpc>
              <a:spcBef>
                <a:spcPts val="0"/>
              </a:spcBef>
              <a:spcAft>
                <a:spcPts val="0"/>
              </a:spcAft>
              <a:buSzPts val="1200"/>
              <a:buChar char="○"/>
            </a:pPr>
            <a:r>
              <a:rPr lang="en-US" sz="1200"/>
              <a:t>schools and districts that can be used to make improvements for all students</a:t>
            </a:r>
            <a:endParaRPr sz="1200"/>
          </a:p>
          <a:p>
            <a:pPr marL="914400" lvl="1" indent="-304800" algn="l" rtl="0">
              <a:lnSpc>
                <a:spcPct val="115000"/>
              </a:lnSpc>
              <a:spcBef>
                <a:spcPts val="0"/>
              </a:spcBef>
              <a:spcAft>
                <a:spcPts val="0"/>
              </a:spcAft>
              <a:buSzPts val="1200"/>
              <a:buChar char="○"/>
            </a:pPr>
            <a:r>
              <a:rPr lang="en-US" sz="1200"/>
              <a:t>communities about how schools are meeting the needs of all students</a:t>
            </a:r>
            <a:endParaRPr sz="1200"/>
          </a:p>
          <a:p>
            <a:pPr marL="914400" lvl="1" indent="-304800" algn="l" rtl="0">
              <a:lnSpc>
                <a:spcPct val="115000"/>
              </a:lnSpc>
              <a:spcBef>
                <a:spcPts val="0"/>
              </a:spcBef>
              <a:spcAft>
                <a:spcPts val="0"/>
              </a:spcAft>
              <a:buSzPts val="1200"/>
              <a:buChar char="○"/>
            </a:pPr>
            <a:r>
              <a:rPr lang="en-US" sz="1200"/>
              <a:t>leaders that helps them know which schools need more resources and support</a:t>
            </a:r>
            <a:endParaRPr sz="1200"/>
          </a:p>
          <a:p>
            <a:pPr marL="457200" lvl="0" indent="-304800" algn="l" rtl="0">
              <a:lnSpc>
                <a:spcPct val="115000"/>
              </a:lnSpc>
              <a:spcBef>
                <a:spcPts val="0"/>
              </a:spcBef>
              <a:spcAft>
                <a:spcPts val="0"/>
              </a:spcAft>
              <a:buSzPts val="1200"/>
              <a:buChar char="●"/>
            </a:pPr>
            <a:r>
              <a:rPr lang="en-US" sz="1200"/>
              <a:t>PSAT/SAT Benefits</a:t>
            </a:r>
            <a:endParaRPr sz="1200"/>
          </a:p>
          <a:p>
            <a:pPr marL="914400" lvl="1" indent="-304800" algn="l" rtl="0">
              <a:lnSpc>
                <a:spcPct val="115000"/>
              </a:lnSpc>
              <a:spcBef>
                <a:spcPts val="0"/>
              </a:spcBef>
              <a:spcAft>
                <a:spcPts val="0"/>
              </a:spcAft>
              <a:buSzPts val="1200"/>
              <a:buChar char="○"/>
            </a:pPr>
            <a:r>
              <a:rPr lang="en-US" sz="1200"/>
              <a:t>Cost-free option for students, provided by the state, to have college entrance scores to submit to universities/colleges</a:t>
            </a:r>
            <a:endParaRPr sz="1200"/>
          </a:p>
          <a:p>
            <a:pPr marL="914400" lvl="1" indent="-304800" algn="l" rtl="0">
              <a:lnSpc>
                <a:spcPct val="115000"/>
              </a:lnSpc>
              <a:spcBef>
                <a:spcPts val="0"/>
              </a:spcBef>
              <a:spcAft>
                <a:spcPts val="0"/>
              </a:spcAft>
              <a:buSzPts val="1200"/>
              <a:buChar char="○"/>
            </a:pPr>
            <a:r>
              <a:rPr lang="en-US" sz="1200"/>
              <a:t>BigFuture free online resource</a:t>
            </a:r>
            <a:endParaRPr sz="1200"/>
          </a:p>
          <a:p>
            <a:pPr marL="914400" lvl="1" indent="-304800" algn="l" rtl="0">
              <a:lnSpc>
                <a:spcPct val="115000"/>
              </a:lnSpc>
              <a:spcBef>
                <a:spcPts val="0"/>
              </a:spcBef>
              <a:spcAft>
                <a:spcPts val="0"/>
              </a:spcAft>
              <a:buSzPts val="1200"/>
              <a:buChar char="○"/>
            </a:pPr>
            <a:r>
              <a:rPr lang="en-US" sz="1200"/>
              <a:t>Get help paying for college</a:t>
            </a:r>
            <a:endParaRPr sz="1200"/>
          </a:p>
          <a:p>
            <a:pPr marL="914400" lvl="1" indent="-304800" algn="l" rtl="0">
              <a:lnSpc>
                <a:spcPct val="115000"/>
              </a:lnSpc>
              <a:spcBef>
                <a:spcPts val="0"/>
              </a:spcBef>
              <a:spcAft>
                <a:spcPts val="0"/>
              </a:spcAft>
              <a:buSzPts val="1200"/>
              <a:buChar char="○"/>
            </a:pPr>
            <a:r>
              <a:rPr lang="en-US" sz="1200"/>
              <a:t>Leverage college course placement</a:t>
            </a:r>
            <a:endParaRPr sz="1200"/>
          </a:p>
          <a:p>
            <a:pPr marL="914400" lvl="1" indent="-304800" algn="l" rtl="0">
              <a:lnSpc>
                <a:spcPct val="115000"/>
              </a:lnSpc>
              <a:spcBef>
                <a:spcPts val="0"/>
              </a:spcBef>
              <a:spcAft>
                <a:spcPts val="0"/>
              </a:spcAft>
              <a:buSzPts val="1200"/>
              <a:buChar char="○"/>
            </a:pPr>
            <a:r>
              <a:rPr lang="en-US" sz="1200"/>
              <a:t>Helps meet a Colorado graduation requirement</a:t>
            </a:r>
            <a:endParaRPr sz="1200"/>
          </a:p>
          <a:p>
            <a:pPr marL="0" lvl="0" indent="0" algn="l" rtl="0">
              <a:lnSpc>
                <a:spcPct val="115000"/>
              </a:lnSpc>
              <a:spcBef>
                <a:spcPts val="1000"/>
              </a:spcBef>
              <a:spcAft>
                <a:spcPts val="0"/>
              </a:spcAft>
              <a:buSzPts val="3368"/>
              <a:buNone/>
            </a:pPr>
            <a:r>
              <a:rPr lang="en-US" sz="1200" b="1">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4"/>
                  </a:ext>
                </a:extLst>
              </a:rPr>
              <a:t>Managing test anxiety and fostering positive approaches to testing</a:t>
            </a:r>
            <a:endParaRPr sz="1200" b="1"/>
          </a:p>
          <a:p>
            <a:pPr marL="457200" lvl="0" indent="-304800" algn="l" rtl="0">
              <a:lnSpc>
                <a:spcPct val="115000"/>
              </a:lnSpc>
              <a:spcBef>
                <a:spcPts val="0"/>
              </a:spcBef>
              <a:spcAft>
                <a:spcPts val="0"/>
              </a:spcAft>
              <a:buSzPts val="1200"/>
              <a:buChar char="●"/>
            </a:pPr>
            <a:r>
              <a:rPr lang="en-US" sz="1200"/>
              <a:t>Stay positive</a:t>
            </a:r>
            <a:endParaRPr sz="1200"/>
          </a:p>
          <a:p>
            <a:pPr marL="457200" lvl="0" indent="-304800" algn="l" rtl="0">
              <a:lnSpc>
                <a:spcPct val="115000"/>
              </a:lnSpc>
              <a:spcBef>
                <a:spcPts val="0"/>
              </a:spcBef>
              <a:spcAft>
                <a:spcPts val="0"/>
              </a:spcAft>
              <a:buSzPts val="1200"/>
              <a:buChar char="●"/>
            </a:pPr>
            <a:r>
              <a:rPr lang="en-US" sz="1200"/>
              <a:t>Remember that testing is a regular part of learning</a:t>
            </a:r>
            <a:endParaRPr sz="1200"/>
          </a:p>
          <a:p>
            <a:pPr marL="457200" lvl="0" indent="-304800" algn="l" rtl="0">
              <a:lnSpc>
                <a:spcPct val="115000"/>
              </a:lnSpc>
              <a:spcBef>
                <a:spcPts val="0"/>
              </a:spcBef>
              <a:spcAft>
                <a:spcPts val="0"/>
              </a:spcAft>
              <a:buSzPts val="1200"/>
              <a:buChar char="●"/>
            </a:pPr>
            <a:r>
              <a:rPr lang="en-US" sz="1200"/>
              <a:t>Don’t stress over an item - Do your best and move on</a:t>
            </a:r>
            <a:endParaRPr sz="120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E26510"/>
        </a:solidFill>
        <a:effectLst/>
      </p:bgPr>
    </p:bg>
    <p:spTree>
      <p:nvGrpSpPr>
        <p:cNvPr id="1" name="Shape 960"/>
        <p:cNvGrpSpPr/>
        <p:nvPr/>
      </p:nvGrpSpPr>
      <p:grpSpPr>
        <a:xfrm>
          <a:off x="0" y="0"/>
          <a:ext cx="0" cy="0"/>
          <a:chOff x="0" y="0"/>
          <a:chExt cx="0" cy="0"/>
        </a:xfrm>
      </p:grpSpPr>
      <p:sp>
        <p:nvSpPr>
          <p:cNvPr id="961" name="Google Shape;961;g3fb15589c49_0_60"/>
          <p:cNvSpPr txBox="1">
            <a:spLocks noGrp="1"/>
          </p:cNvSpPr>
          <p:nvPr>
            <p:ph type="ctrTitle"/>
          </p:nvPr>
        </p:nvSpPr>
        <p:spPr>
          <a:xfrm>
            <a:off x="311700" y="539725"/>
            <a:ext cx="3717300" cy="1802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200"/>
              <a:buFont typeface="Calibri"/>
              <a:buNone/>
            </a:pPr>
            <a:r>
              <a:rPr lang="en-US" sz="3000" b="1">
                <a:solidFill>
                  <a:srgbClr val="000000"/>
                </a:solidFill>
                <a:latin typeface="Calibri"/>
                <a:ea typeface="Calibri"/>
                <a:cs typeface="Calibri"/>
                <a:sym typeface="Calibri"/>
              </a:rPr>
              <a:t>Reference Slides:</a:t>
            </a:r>
            <a:r>
              <a:rPr lang="en-US" sz="3000">
                <a:solidFill>
                  <a:srgbClr val="000000"/>
                </a:solidFill>
                <a:latin typeface="Calibri"/>
                <a:ea typeface="Calibri"/>
                <a:cs typeface="Calibri"/>
                <a:sym typeface="Calibri"/>
              </a:rPr>
              <a:t> </a:t>
            </a:r>
            <a:br>
              <a:rPr lang="en-US" sz="3000">
                <a:solidFill>
                  <a:srgbClr val="000000"/>
                </a:solidFill>
                <a:latin typeface="Calibri"/>
                <a:ea typeface="Calibri"/>
                <a:cs typeface="Calibri"/>
                <a:sym typeface="Calibri"/>
              </a:rPr>
            </a:br>
            <a:r>
              <a:rPr lang="en-US" sz="3000"/>
              <a:t>Additional Resources</a:t>
            </a:r>
            <a:endParaRPr sz="3800">
              <a:solidFill>
                <a:srgbClr val="000000"/>
              </a:solidFill>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65"/>
        <p:cNvGrpSpPr/>
        <p:nvPr/>
      </p:nvGrpSpPr>
      <p:grpSpPr>
        <a:xfrm>
          <a:off x="0" y="0"/>
          <a:ext cx="0" cy="0"/>
          <a:chOff x="0" y="0"/>
          <a:chExt cx="0" cy="0"/>
        </a:xfrm>
      </p:grpSpPr>
      <p:sp>
        <p:nvSpPr>
          <p:cNvPr id="966" name="Google Shape;966;p98"/>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CMAS ELA/CSLA Accommodations Policy</a:t>
            </a:r>
            <a:endParaRPr/>
          </a:p>
        </p:txBody>
      </p:sp>
      <p:sp>
        <p:nvSpPr>
          <p:cNvPr id="967" name="Google Shape;967;p98"/>
          <p:cNvSpPr txBox="1">
            <a:spLocks noGrp="1"/>
          </p:cNvSpPr>
          <p:nvPr>
            <p:ph type="body" idx="1"/>
          </p:nvPr>
        </p:nvSpPr>
        <p:spPr>
          <a:xfrm>
            <a:off x="311700" y="1152475"/>
            <a:ext cx="8135100" cy="3034800"/>
          </a:xfrm>
          <a:prstGeom prst="rect">
            <a:avLst/>
          </a:prstGeom>
          <a:noFill/>
          <a:ln>
            <a:noFill/>
          </a:ln>
        </p:spPr>
        <p:txBody>
          <a:bodyPr spcFirstLastPara="1" wrap="square" lIns="0" tIns="0" rIns="0" bIns="45700" anchor="t" anchorCtr="0">
            <a:normAutofit fontScale="77500" lnSpcReduction="20000"/>
          </a:bodyPr>
          <a:lstStyle/>
          <a:p>
            <a:pPr marL="571500" lvl="0" indent="-314325" algn="l" rtl="0">
              <a:lnSpc>
                <a:spcPct val="100000"/>
              </a:lnSpc>
              <a:spcBef>
                <a:spcPts val="0"/>
              </a:spcBef>
              <a:spcAft>
                <a:spcPts val="0"/>
              </a:spcAft>
              <a:buClr>
                <a:schemeClr val="dk1"/>
              </a:buClr>
              <a:buSzPct val="100000"/>
              <a:buChar char="●"/>
            </a:pPr>
            <a:r>
              <a:rPr lang="en-US" sz="2000"/>
              <a:t>CMAS English language arts accommodations policy was updated in 2020 to align with the CAS reading standards’ expectations that students read (decode a printed or tactile code) and comprehend (make meaning of) literary and informational texts independently and proficiently.</a:t>
            </a:r>
            <a:endParaRPr/>
          </a:p>
          <a:p>
            <a:pPr marL="228600" lvl="0" indent="0" algn="l" rtl="0">
              <a:lnSpc>
                <a:spcPct val="100000"/>
              </a:lnSpc>
              <a:spcBef>
                <a:spcPts val="1000"/>
              </a:spcBef>
              <a:spcAft>
                <a:spcPts val="0"/>
              </a:spcAft>
              <a:buClr>
                <a:schemeClr val="dk1"/>
              </a:buClr>
              <a:buSzPct val="100000"/>
              <a:buNone/>
            </a:pPr>
            <a:endParaRPr sz="500"/>
          </a:p>
          <a:p>
            <a:pPr marL="571500" lvl="0" indent="-314325" algn="l" rtl="0">
              <a:lnSpc>
                <a:spcPct val="100000"/>
              </a:lnSpc>
              <a:spcBef>
                <a:spcPts val="1000"/>
              </a:spcBef>
              <a:spcAft>
                <a:spcPts val="0"/>
              </a:spcAft>
              <a:buClr>
                <a:schemeClr val="dk1"/>
              </a:buClr>
              <a:buSzPct val="100000"/>
              <a:buChar char="●"/>
            </a:pPr>
            <a:r>
              <a:rPr lang="en-US" sz="2000"/>
              <a:t>The following assessment administration adjustments would change this expectation and were phased out in the 2020–21 school year:</a:t>
            </a:r>
            <a:endParaRPr/>
          </a:p>
          <a:p>
            <a:pPr marL="1485900" lvl="2" indent="-315785" algn="l" rtl="0">
              <a:lnSpc>
                <a:spcPct val="100000"/>
              </a:lnSpc>
              <a:spcBef>
                <a:spcPts val="500"/>
              </a:spcBef>
              <a:spcAft>
                <a:spcPts val="0"/>
              </a:spcAft>
              <a:buClr>
                <a:schemeClr val="dk1"/>
              </a:buClr>
              <a:buSzPct val="100000"/>
              <a:buChar char="■"/>
            </a:pPr>
            <a:r>
              <a:rPr lang="en-US" sz="1900"/>
              <a:t>Auditory Presentation Accommodation, including:</a:t>
            </a:r>
            <a:endParaRPr/>
          </a:p>
          <a:p>
            <a:pPr marL="1943100" lvl="3" indent="-315785" algn="l" rtl="0">
              <a:lnSpc>
                <a:spcPct val="100000"/>
              </a:lnSpc>
              <a:spcBef>
                <a:spcPts val="500"/>
              </a:spcBef>
              <a:spcAft>
                <a:spcPts val="0"/>
              </a:spcAft>
              <a:buClr>
                <a:schemeClr val="dk1"/>
              </a:buClr>
              <a:buSzPct val="100000"/>
              <a:buChar char="●"/>
            </a:pPr>
            <a:r>
              <a:rPr lang="en-US" sz="1900"/>
              <a:t>Text-to-speech (TTS) for ELA</a:t>
            </a:r>
            <a:endParaRPr/>
          </a:p>
          <a:p>
            <a:pPr marL="1943100" lvl="3" indent="-315785" algn="l" rtl="0">
              <a:lnSpc>
                <a:spcPct val="100000"/>
              </a:lnSpc>
              <a:spcBef>
                <a:spcPts val="500"/>
              </a:spcBef>
              <a:spcAft>
                <a:spcPts val="0"/>
              </a:spcAft>
              <a:buClr>
                <a:schemeClr val="dk1"/>
              </a:buClr>
              <a:buSzPct val="100000"/>
              <a:buChar char="●"/>
            </a:pPr>
            <a:r>
              <a:rPr lang="en-US" sz="1900"/>
              <a:t>Auditory Presentation script for ELA/CSLA</a:t>
            </a:r>
            <a:endParaRPr/>
          </a:p>
          <a:p>
            <a:pPr marL="1485900" lvl="2" indent="-315785" algn="l" rtl="0">
              <a:lnSpc>
                <a:spcPct val="100000"/>
              </a:lnSpc>
              <a:spcBef>
                <a:spcPts val="500"/>
              </a:spcBef>
              <a:spcAft>
                <a:spcPts val="0"/>
              </a:spcAft>
              <a:buClr>
                <a:schemeClr val="dk1"/>
              </a:buClr>
              <a:buSzPct val="100000"/>
              <a:buChar char="■"/>
            </a:pPr>
            <a:r>
              <a:rPr lang="en-US" sz="1900"/>
              <a:t>Human Signer Accommodation for ELA</a:t>
            </a:r>
            <a:endParaRPr/>
          </a:p>
          <a:p>
            <a:pPr marL="0" lvl="0" indent="0" algn="l" rtl="0">
              <a:lnSpc>
                <a:spcPct val="100000"/>
              </a:lnSpc>
              <a:spcBef>
                <a:spcPts val="500"/>
              </a:spcBef>
              <a:spcAft>
                <a:spcPts val="0"/>
              </a:spcAft>
              <a:buSzPct val="147465"/>
              <a:buNone/>
            </a:pPr>
            <a:endParaRPr sz="1400"/>
          </a:p>
          <a:p>
            <a:pPr marL="0" lvl="0" indent="0" algn="ctr" rtl="0">
              <a:lnSpc>
                <a:spcPct val="100000"/>
              </a:lnSpc>
              <a:spcBef>
                <a:spcPts val="500"/>
              </a:spcBef>
              <a:spcAft>
                <a:spcPts val="0"/>
              </a:spcAft>
              <a:buSzPct val="129032"/>
              <a:buNone/>
            </a:pPr>
            <a:r>
              <a:rPr lang="en-US" b="1"/>
              <a:t>This policy is reviewed in more detail during the accommodations training.</a:t>
            </a:r>
            <a:endParaRPr b="1"/>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71"/>
        <p:cNvGrpSpPr/>
        <p:nvPr/>
      </p:nvGrpSpPr>
      <p:grpSpPr>
        <a:xfrm>
          <a:off x="0" y="0"/>
          <a:ext cx="0" cy="0"/>
          <a:chOff x="0" y="0"/>
          <a:chExt cx="0" cy="0"/>
        </a:xfrm>
      </p:grpSpPr>
      <p:sp>
        <p:nvSpPr>
          <p:cNvPr id="972" name="Google Shape;972;p99"/>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Fall Checklist (1 of 3)</a:t>
            </a:r>
            <a:endParaRPr/>
          </a:p>
        </p:txBody>
      </p:sp>
      <p:sp>
        <p:nvSpPr>
          <p:cNvPr id="973" name="Google Shape;973;p99"/>
          <p:cNvSpPr txBox="1">
            <a:spLocks noGrp="1"/>
          </p:cNvSpPr>
          <p:nvPr>
            <p:ph type="body" idx="1"/>
          </p:nvPr>
        </p:nvSpPr>
        <p:spPr>
          <a:xfrm>
            <a:off x="311700" y="1030175"/>
            <a:ext cx="8135100" cy="3304500"/>
          </a:xfrm>
          <a:prstGeom prst="rect">
            <a:avLst/>
          </a:prstGeom>
          <a:noFill/>
          <a:ln>
            <a:noFill/>
          </a:ln>
        </p:spPr>
        <p:txBody>
          <a:bodyPr spcFirstLastPara="1" wrap="square" lIns="0" tIns="0" rIns="0" bIns="45700" anchor="t" anchorCtr="0">
            <a:noAutofit/>
          </a:bodyPr>
          <a:lstStyle/>
          <a:p>
            <a:pPr marL="457200" lvl="0" indent="-327977" algn="l" rtl="0">
              <a:lnSpc>
                <a:spcPct val="100000"/>
              </a:lnSpc>
              <a:spcBef>
                <a:spcPts val="0"/>
              </a:spcBef>
              <a:spcAft>
                <a:spcPts val="0"/>
              </a:spcAft>
              <a:buClr>
                <a:srgbClr val="000000"/>
              </a:buClr>
              <a:buSzPts val="1565"/>
              <a:buChar char="❏"/>
            </a:pPr>
            <a:r>
              <a:rPr lang="en-US" sz="1565">
                <a:solidFill>
                  <a:srgbClr val="000000"/>
                </a:solidFill>
              </a:rPr>
              <a:t>Fulfill district policy legislative requirements</a:t>
            </a:r>
            <a:endParaRPr sz="1565">
              <a:solidFill>
                <a:srgbClr val="000000"/>
              </a:solidFill>
            </a:endParaRPr>
          </a:p>
          <a:p>
            <a:pPr marL="914400" lvl="1" indent="-327977" algn="l" rtl="0">
              <a:lnSpc>
                <a:spcPct val="100000"/>
              </a:lnSpc>
              <a:spcBef>
                <a:spcPts val="0"/>
              </a:spcBef>
              <a:spcAft>
                <a:spcPts val="0"/>
              </a:spcAft>
              <a:buClr>
                <a:srgbClr val="000000"/>
              </a:buClr>
              <a:buSzPts val="1565"/>
              <a:buChar char="❏"/>
            </a:pPr>
            <a:r>
              <a:rPr lang="en-US" sz="1565">
                <a:solidFill>
                  <a:srgbClr val="000000"/>
                </a:solidFill>
              </a:rPr>
              <a:t>Adopt and implement a written policy and procedure by which a student’s parent may excuse the student from participating in one or more of the state content assessments</a:t>
            </a:r>
            <a:endParaRPr sz="1565">
              <a:solidFill>
                <a:srgbClr val="000000"/>
              </a:solidFill>
            </a:endParaRPr>
          </a:p>
          <a:p>
            <a:pPr marL="914400" lvl="1" indent="-327977" algn="l" rtl="0">
              <a:lnSpc>
                <a:spcPct val="100000"/>
              </a:lnSpc>
              <a:spcBef>
                <a:spcPts val="0"/>
              </a:spcBef>
              <a:spcAft>
                <a:spcPts val="0"/>
              </a:spcAft>
              <a:buClr>
                <a:srgbClr val="000000"/>
              </a:buClr>
              <a:buSzPts val="1565"/>
              <a:buChar char="❏"/>
            </a:pPr>
            <a:r>
              <a:rPr lang="en-US" sz="1565">
                <a:solidFill>
                  <a:srgbClr val="000000"/>
                </a:solidFill>
              </a:rPr>
              <a:t>Distribute to parents and post on LEP’s website written information regarding assessments, including an assessment calendar</a:t>
            </a:r>
            <a:endParaRPr sz="1565">
              <a:solidFill>
                <a:srgbClr val="000000"/>
              </a:solidFill>
            </a:endParaRPr>
          </a:p>
          <a:p>
            <a:pPr marL="457200" lvl="0" indent="-327977" algn="l" rtl="0">
              <a:lnSpc>
                <a:spcPct val="100000"/>
              </a:lnSpc>
              <a:spcBef>
                <a:spcPts val="0"/>
              </a:spcBef>
              <a:spcAft>
                <a:spcPts val="0"/>
              </a:spcAft>
              <a:buClr>
                <a:srgbClr val="000000"/>
              </a:buClr>
              <a:buSzPts val="1565"/>
              <a:buChar char="❏"/>
            </a:pPr>
            <a:r>
              <a:rPr lang="en-US" sz="1565">
                <a:solidFill>
                  <a:srgbClr val="000000"/>
                </a:solidFill>
              </a:rPr>
              <a:t>PSAT and SAT</a:t>
            </a:r>
            <a:endParaRPr sz="1565">
              <a:solidFill>
                <a:srgbClr val="000000"/>
              </a:solidFill>
            </a:endParaRPr>
          </a:p>
          <a:p>
            <a:pPr marL="914400" lvl="1" indent="-327978" algn="l" rtl="0">
              <a:lnSpc>
                <a:spcPct val="100000"/>
              </a:lnSpc>
              <a:spcBef>
                <a:spcPts val="0"/>
              </a:spcBef>
              <a:spcAft>
                <a:spcPts val="0"/>
              </a:spcAft>
              <a:buSzPts val="1565"/>
              <a:buChar char="❏"/>
            </a:pPr>
            <a:r>
              <a:rPr lang="en-US" sz="1565">
                <a:solidFill>
                  <a:srgbClr val="00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5"/>
                  </a:ext>
                </a:extLst>
              </a:rPr>
              <a:t>Complete the </a:t>
            </a:r>
            <a:r>
              <a:rPr lang="en-US" sz="1565">
                <a:solidFill>
                  <a:srgbClr val="00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6"/>
                  </a:ext>
                </a:extLst>
              </a:rPr>
              <a:t>SSOR School Onboarding Survey by</a:t>
            </a:r>
            <a:r>
              <a:rPr lang="en-US" sz="1565">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7"/>
                  </a:ext>
                </a:extLst>
              </a:rPr>
              <a:t> </a:t>
            </a:r>
            <a:r>
              <a:rPr lang="en-US" sz="1565" b="1">
                <a:solidFill>
                  <a:srgbClr val="E2651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8"/>
                  </a:ext>
                </a:extLst>
              </a:rPr>
              <a:t>October </a:t>
            </a:r>
            <a:r>
              <a:rPr lang="en-US" sz="1565" b="1">
                <a:solidFill>
                  <a:srgbClr val="E2651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9"/>
                  </a:ext>
                </a:extLst>
              </a:rPr>
              <a:t>23</a:t>
            </a:r>
            <a:endParaRPr sz="1565">
              <a:solidFill>
                <a:srgbClr val="E26510"/>
              </a:solidFill>
            </a:endParaRPr>
          </a:p>
          <a:p>
            <a:pPr marL="457200" lvl="0" indent="-327977" algn="l" rtl="0">
              <a:lnSpc>
                <a:spcPct val="100000"/>
              </a:lnSpc>
              <a:spcBef>
                <a:spcPts val="0"/>
              </a:spcBef>
              <a:spcAft>
                <a:spcPts val="0"/>
              </a:spcAft>
              <a:buClr>
                <a:srgbClr val="000000"/>
              </a:buClr>
              <a:buSzPts val="1565"/>
              <a:buChar char="❏"/>
            </a:pPr>
            <a:r>
              <a:rPr lang="en-US" sz="1565">
                <a:solidFill>
                  <a:srgbClr val="000000"/>
                </a:solidFill>
              </a:rPr>
              <a:t>CMAS</a:t>
            </a:r>
            <a:endParaRPr sz="1565">
              <a:solidFill>
                <a:srgbClr val="000000"/>
              </a:solidFill>
            </a:endParaRPr>
          </a:p>
          <a:p>
            <a:pPr marL="914400" lvl="1" indent="-327978" algn="l" rtl="0">
              <a:lnSpc>
                <a:spcPct val="100000"/>
              </a:lnSpc>
              <a:spcBef>
                <a:spcPts val="0"/>
              </a:spcBef>
              <a:spcAft>
                <a:spcPts val="0"/>
              </a:spcAft>
              <a:buSzPts val="1565"/>
              <a:buChar char="❏"/>
            </a:pPr>
            <a:r>
              <a:rPr lang="en-US" sz="1565" i="1">
                <a:solidFill>
                  <a:srgbClr val="000000"/>
                </a:solidFill>
              </a:rPr>
              <a:t>LEP Purchased Paper for Grades 3 and 4</a:t>
            </a:r>
            <a:r>
              <a:rPr lang="en-US" sz="1565">
                <a:solidFill>
                  <a:srgbClr val="000000"/>
                </a:solidFill>
              </a:rPr>
              <a:t> interest form due </a:t>
            </a:r>
            <a:r>
              <a:rPr lang="en-US" sz="1565" b="1">
                <a:solidFill>
                  <a:srgbClr val="E26510"/>
                </a:solidFill>
              </a:rPr>
              <a:t>October 15</a:t>
            </a:r>
            <a:endParaRPr sz="1565" b="1">
              <a:solidFill>
                <a:srgbClr val="E26510"/>
              </a:solidFill>
            </a:endParaRPr>
          </a:p>
          <a:p>
            <a:pPr marL="1371600" lvl="2" indent="-327977" algn="l" rtl="0">
              <a:lnSpc>
                <a:spcPct val="100000"/>
              </a:lnSpc>
              <a:spcBef>
                <a:spcPts val="0"/>
              </a:spcBef>
              <a:spcAft>
                <a:spcPts val="0"/>
              </a:spcAft>
              <a:buClr>
                <a:srgbClr val="000000"/>
              </a:buClr>
              <a:buSzPts val="1565"/>
              <a:buChar char="❏"/>
            </a:pPr>
            <a:r>
              <a:rPr lang="en-US" sz="1565">
                <a:solidFill>
                  <a:srgbClr val="000000"/>
                </a:solidFill>
              </a:rPr>
              <a:t>LEP/Pearson contract and payment deadlines TBD</a:t>
            </a:r>
            <a:endParaRPr sz="1565">
              <a:solidFill>
                <a:srgbClr val="000000"/>
              </a:solidFill>
            </a:endParaRPr>
          </a:p>
          <a:p>
            <a:pPr marL="914400" lvl="1" indent="-327977" algn="l" rtl="0">
              <a:lnSpc>
                <a:spcPct val="100000"/>
              </a:lnSpc>
              <a:spcBef>
                <a:spcPts val="0"/>
              </a:spcBef>
              <a:spcAft>
                <a:spcPts val="0"/>
              </a:spcAft>
              <a:buSzPts val="1565"/>
              <a:buChar char="❏"/>
            </a:pPr>
            <a:r>
              <a:rPr lang="en-US" sz="1565" i="1">
                <a:solidFill>
                  <a:srgbClr val="000000"/>
                </a:solidFill>
              </a:rPr>
              <a:t>District Testing Information </a:t>
            </a:r>
            <a:r>
              <a:rPr lang="en-US" sz="1565">
                <a:solidFill>
                  <a:srgbClr val="000000"/>
                </a:solidFill>
              </a:rPr>
              <a:t>form due </a:t>
            </a:r>
            <a:r>
              <a:rPr lang="en-US" sz="1565" b="1">
                <a:solidFill>
                  <a:srgbClr val="E26510"/>
                </a:solidFill>
              </a:rPr>
              <a:t>December 15</a:t>
            </a:r>
            <a:endParaRPr sz="1565" b="1">
              <a:solidFill>
                <a:srgbClr val="E26510"/>
              </a:solidFill>
            </a:endParaRPr>
          </a:p>
          <a:p>
            <a:pPr marL="1371600" lvl="2" indent="-309598" algn="l" rtl="0">
              <a:lnSpc>
                <a:spcPct val="100000"/>
              </a:lnSpc>
              <a:spcBef>
                <a:spcPts val="0"/>
              </a:spcBef>
              <a:spcAft>
                <a:spcPts val="0"/>
              </a:spcAft>
              <a:buClr>
                <a:srgbClr val="000000"/>
              </a:buClr>
              <a:buSzPts val="1276"/>
              <a:buChar char="❏"/>
            </a:pPr>
            <a:r>
              <a:rPr lang="en-US" sz="1275">
                <a:solidFill>
                  <a:srgbClr val="000000"/>
                </a:solidFill>
              </a:rPr>
              <a:t>Indicate data respondent contact information for SBD</a:t>
            </a:r>
            <a:endParaRPr sz="1275">
              <a:solidFill>
                <a:srgbClr val="000000"/>
              </a:solidFill>
            </a:endParaRPr>
          </a:p>
          <a:p>
            <a:pPr marL="1371600" lvl="2" indent="-309598" algn="l" rtl="0">
              <a:lnSpc>
                <a:spcPct val="100000"/>
              </a:lnSpc>
              <a:spcBef>
                <a:spcPts val="0"/>
              </a:spcBef>
              <a:spcAft>
                <a:spcPts val="0"/>
              </a:spcAft>
              <a:buClr>
                <a:srgbClr val="000000"/>
              </a:buClr>
              <a:buSzPts val="1276"/>
              <a:buChar char="❏"/>
            </a:pPr>
            <a:r>
              <a:rPr lang="en-US" sz="1275">
                <a:solidFill>
                  <a:srgbClr val="000000"/>
                </a:solidFill>
              </a:rPr>
              <a:t>Determine if printed, hardcopy Student Performance Reports are desired for 2027 results</a:t>
            </a:r>
            <a:endParaRPr sz="1275">
              <a:solidFill>
                <a:srgbClr val="000000"/>
              </a:solidFill>
            </a:endParaRPr>
          </a:p>
          <a:p>
            <a:pPr marL="1371600" lvl="2" indent="-309598" algn="l" rtl="0">
              <a:lnSpc>
                <a:spcPct val="100000"/>
              </a:lnSpc>
              <a:spcBef>
                <a:spcPts val="0"/>
              </a:spcBef>
              <a:spcAft>
                <a:spcPts val="0"/>
              </a:spcAft>
              <a:buClr>
                <a:srgbClr val="000000"/>
              </a:buClr>
              <a:buSzPts val="1276"/>
              <a:buChar char="❏"/>
            </a:pPr>
            <a:r>
              <a:rPr lang="en-US" sz="1275">
                <a:solidFill>
                  <a:srgbClr val="000000"/>
                </a:solidFill>
              </a:rPr>
              <a:t>Districts with remote administration-eligible schools only: indicate interest in remote administration</a:t>
            </a:r>
            <a:endParaRPr sz="1923" b="1" i="1" u="sng" baseline="30000">
              <a:solidFill>
                <a:srgbClr val="000000"/>
              </a:solidFill>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77"/>
        <p:cNvGrpSpPr/>
        <p:nvPr/>
      </p:nvGrpSpPr>
      <p:grpSpPr>
        <a:xfrm>
          <a:off x="0" y="0"/>
          <a:ext cx="0" cy="0"/>
          <a:chOff x="0" y="0"/>
          <a:chExt cx="0" cy="0"/>
        </a:xfrm>
      </p:grpSpPr>
      <p:sp>
        <p:nvSpPr>
          <p:cNvPr id="978" name="Google Shape;978;p100"/>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Fall Checklist (2 of 3)</a:t>
            </a:r>
            <a:endParaRPr/>
          </a:p>
        </p:txBody>
      </p:sp>
      <p:sp>
        <p:nvSpPr>
          <p:cNvPr id="979" name="Google Shape;979;p100"/>
          <p:cNvSpPr txBox="1">
            <a:spLocks noGrp="1"/>
          </p:cNvSpPr>
          <p:nvPr>
            <p:ph type="body" idx="1"/>
          </p:nvPr>
        </p:nvSpPr>
        <p:spPr>
          <a:xfrm>
            <a:off x="311700" y="1152475"/>
            <a:ext cx="8135100" cy="3034800"/>
          </a:xfrm>
          <a:prstGeom prst="rect">
            <a:avLst/>
          </a:prstGeom>
          <a:noFill/>
          <a:ln>
            <a:noFill/>
          </a:ln>
        </p:spPr>
        <p:txBody>
          <a:bodyPr spcFirstLastPara="1" wrap="square" lIns="0" tIns="0" rIns="0" bIns="45700" anchor="t" anchorCtr="0">
            <a:normAutofit fontScale="85000" lnSpcReduction="10000"/>
          </a:bodyPr>
          <a:lstStyle/>
          <a:p>
            <a:pPr marL="342900" lvl="0" indent="-323850" algn="l" rtl="0">
              <a:lnSpc>
                <a:spcPct val="100000"/>
              </a:lnSpc>
              <a:spcBef>
                <a:spcPts val="0"/>
              </a:spcBef>
              <a:spcAft>
                <a:spcPts val="0"/>
              </a:spcAft>
              <a:buClr>
                <a:srgbClr val="000000"/>
              </a:buClr>
              <a:buSzPct val="100000"/>
              <a:buFont typeface="Noto Sans Symbols"/>
              <a:buChar char="❑"/>
            </a:pPr>
            <a:r>
              <a:rPr lang="en-US" sz="2000">
                <a:solidFill>
                  <a:srgbClr val="000000"/>
                </a:solidFill>
              </a:rPr>
              <a:t>Gather accommodation information for assessments</a:t>
            </a:r>
            <a:endParaRPr>
              <a:solidFill>
                <a:srgbClr val="000000"/>
              </a:solidFill>
            </a:endParaRPr>
          </a:p>
          <a:p>
            <a:pPr marL="1028700" lvl="1" indent="-325755" algn="l" rtl="0">
              <a:lnSpc>
                <a:spcPct val="100000"/>
              </a:lnSpc>
              <a:spcBef>
                <a:spcPts val="500"/>
              </a:spcBef>
              <a:spcAft>
                <a:spcPts val="0"/>
              </a:spcAft>
              <a:buClr>
                <a:srgbClr val="000000"/>
              </a:buClr>
              <a:buSzPct val="100000"/>
              <a:buFont typeface="Noto Sans Symbols"/>
              <a:buChar char="❑"/>
            </a:pPr>
            <a:r>
              <a:rPr lang="en-US" sz="1800">
                <a:solidFill>
                  <a:srgbClr val="000000"/>
                </a:solidFill>
              </a:rPr>
              <a:t>CMAS paper-based accommodations (standard print, large print, braille, auditory/signed presentation scripts [for math, science, social studies], etc.)</a:t>
            </a:r>
            <a:endParaRPr sz="1800">
              <a:solidFill>
                <a:srgbClr val="000000"/>
              </a:solidFill>
            </a:endParaRPr>
          </a:p>
          <a:p>
            <a:pPr marL="1028700" lvl="1" indent="-325755" algn="l" rtl="0">
              <a:lnSpc>
                <a:spcPct val="100000"/>
              </a:lnSpc>
              <a:spcBef>
                <a:spcPts val="500"/>
              </a:spcBef>
              <a:spcAft>
                <a:spcPts val="0"/>
              </a:spcAft>
              <a:buClr>
                <a:srgbClr val="000000"/>
              </a:buClr>
              <a:buSzPct val="100000"/>
              <a:buFont typeface="Noto Sans Symbols"/>
              <a:buChar char="❑"/>
            </a:pPr>
            <a:r>
              <a:rPr lang="en-US" sz="1800">
                <a:solidFill>
                  <a:srgbClr val="000000"/>
                </a:solidFill>
              </a:rPr>
              <a:t>CMAS computer-based accommodations (text-to-speech [TTS], Spanish, etc.)</a:t>
            </a:r>
            <a:endParaRPr sz="1800">
              <a:solidFill>
                <a:srgbClr val="000000"/>
              </a:solidFill>
            </a:endParaRPr>
          </a:p>
          <a:p>
            <a:pPr marL="1028700" lvl="1" indent="-325755" algn="l" rtl="0">
              <a:lnSpc>
                <a:spcPct val="100000"/>
              </a:lnSpc>
              <a:spcBef>
                <a:spcPts val="500"/>
              </a:spcBef>
              <a:spcAft>
                <a:spcPts val="0"/>
              </a:spcAft>
              <a:buClr>
                <a:schemeClr val="dk1"/>
              </a:buClr>
              <a:buSzPct val="100000"/>
              <a:buFont typeface="Noto Sans Symbols"/>
              <a:buChar char="❑"/>
            </a:pPr>
            <a:r>
              <a:rPr lang="en-US" sz="1800">
                <a:solidFill>
                  <a:srgbClr val="000000"/>
                </a:solidFill>
              </a:rPr>
              <a:t>Determine the need for and submit ACCESS UARs by </a:t>
            </a:r>
            <a:r>
              <a:rPr lang="en-US" sz="1823" b="1">
                <a:solidFill>
                  <a:srgbClr val="E26510"/>
                </a:solidFill>
              </a:rPr>
              <a:t>December 1</a:t>
            </a:r>
            <a:endParaRPr sz="2058" b="1" baseline="30000">
              <a:solidFill>
                <a:srgbClr val="E26510"/>
              </a:solidFill>
            </a:endParaRPr>
          </a:p>
          <a:p>
            <a:pPr marL="1485900" lvl="2" indent="-344826" algn="l" rtl="0">
              <a:lnSpc>
                <a:spcPct val="100000"/>
              </a:lnSpc>
              <a:spcBef>
                <a:spcPts val="500"/>
              </a:spcBef>
              <a:spcAft>
                <a:spcPts val="0"/>
              </a:spcAft>
              <a:buClr>
                <a:srgbClr val="000000"/>
              </a:buClr>
              <a:buSzPct val="148178"/>
              <a:buFont typeface="Noto Sans Symbols"/>
              <a:buChar char="❑"/>
            </a:pPr>
            <a:r>
              <a:rPr lang="en-US" sz="1452">
                <a:solidFill>
                  <a:srgbClr val="000000"/>
                </a:solidFill>
              </a:rPr>
              <a:t>Scribe for ACCESS Writing Domain</a:t>
            </a:r>
            <a:endParaRPr sz="1452">
              <a:solidFill>
                <a:srgbClr val="000000"/>
              </a:solidFill>
            </a:endParaRPr>
          </a:p>
          <a:p>
            <a:pPr marL="1028700" lvl="1" indent="-325755" algn="l" rtl="0">
              <a:lnSpc>
                <a:spcPct val="100000"/>
              </a:lnSpc>
              <a:spcBef>
                <a:spcPts val="500"/>
              </a:spcBef>
              <a:spcAft>
                <a:spcPts val="0"/>
              </a:spcAft>
              <a:buClr>
                <a:schemeClr val="dk1"/>
              </a:buClr>
              <a:buSzPct val="100000"/>
              <a:buFont typeface="Noto Sans Symbols"/>
              <a:buChar char="❑"/>
            </a:pPr>
            <a:r>
              <a:rPr lang="en-US" sz="1800">
                <a:solidFill>
                  <a:srgbClr val="000000"/>
                </a:solidFill>
              </a:rPr>
              <a:t>Determine the need for and submit CMAS UARs by </a:t>
            </a:r>
            <a:r>
              <a:rPr lang="en-US" sz="1823" b="1">
                <a:solidFill>
                  <a:srgbClr val="E26510"/>
                </a:solidFill>
              </a:rPr>
              <a:t>December 15</a:t>
            </a:r>
            <a:r>
              <a:rPr lang="en-US" sz="1800" b="1">
                <a:solidFill>
                  <a:srgbClr val="2E75B5"/>
                </a:solidFill>
              </a:rPr>
              <a:t> </a:t>
            </a:r>
            <a:endParaRPr sz="1800" b="1">
              <a:solidFill>
                <a:srgbClr val="2E75B5"/>
              </a:solidFill>
            </a:endParaRPr>
          </a:p>
          <a:p>
            <a:pPr marL="1485900" lvl="2" indent="-344826" algn="l" rtl="0">
              <a:lnSpc>
                <a:spcPct val="100000"/>
              </a:lnSpc>
              <a:spcBef>
                <a:spcPts val="500"/>
              </a:spcBef>
              <a:spcAft>
                <a:spcPts val="0"/>
              </a:spcAft>
              <a:buClr>
                <a:srgbClr val="000000"/>
              </a:buClr>
              <a:buSzPct val="148178"/>
              <a:buFont typeface="Noto Sans Symbols"/>
              <a:buChar char="❑"/>
            </a:pPr>
            <a:r>
              <a:rPr lang="en-US" sz="1452">
                <a:solidFill>
                  <a:srgbClr val="000000"/>
                </a:solidFill>
              </a:rPr>
              <a:t>Scribe for constructed response items on the ELA/CSLA assessment</a:t>
            </a:r>
            <a:endParaRPr sz="1452">
              <a:solidFill>
                <a:srgbClr val="000000"/>
              </a:solidFill>
            </a:endParaRPr>
          </a:p>
          <a:p>
            <a:pPr marL="1485900" lvl="2" indent="-344826" algn="l" rtl="0">
              <a:lnSpc>
                <a:spcPct val="100000"/>
              </a:lnSpc>
              <a:spcBef>
                <a:spcPts val="500"/>
              </a:spcBef>
              <a:spcAft>
                <a:spcPts val="0"/>
              </a:spcAft>
              <a:buClr>
                <a:srgbClr val="000000"/>
              </a:buClr>
              <a:buSzPct val="148178"/>
              <a:buFont typeface="Noto Sans Symbols"/>
              <a:buChar char="❑"/>
            </a:pPr>
            <a:r>
              <a:rPr lang="en-US" sz="1452">
                <a:solidFill>
                  <a:srgbClr val="000000"/>
                </a:solidFill>
              </a:rPr>
              <a:t>Calculator on non-calculator sections of the math assessment</a:t>
            </a:r>
            <a:endParaRPr sz="1452">
              <a:solidFill>
                <a:srgbClr val="000000"/>
              </a:solidFill>
            </a:endParaRPr>
          </a:p>
          <a:p>
            <a:pPr marL="1028700" lvl="1" indent="-325755" algn="l" rtl="0">
              <a:lnSpc>
                <a:spcPct val="100000"/>
              </a:lnSpc>
              <a:spcBef>
                <a:spcPts val="500"/>
              </a:spcBef>
              <a:spcAft>
                <a:spcPts val="0"/>
              </a:spcAft>
              <a:buClr>
                <a:srgbClr val="000000"/>
              </a:buClr>
              <a:buSzPct val="100000"/>
              <a:buFont typeface="Noto Sans Symbols"/>
              <a:buChar char="❑"/>
            </a:pPr>
            <a:r>
              <a:rPr lang="en-US" sz="1800">
                <a:solidFill>
                  <a:srgbClr val="000000"/>
                </a:solidFill>
              </a:rPr>
              <a:t>CMAS Student Registration files (in LaunchPad) and Personal Needs Profile information (in ADAM) updated in January 2027 </a:t>
            </a:r>
            <a:endParaRPr sz="1800">
              <a:solidFill>
                <a:srgbClr val="000000"/>
              </a:solidFill>
            </a:endParaRPr>
          </a:p>
          <a:p>
            <a:pPr marL="1028700" lvl="1" indent="-325755" algn="l" rtl="0">
              <a:lnSpc>
                <a:spcPct val="100000"/>
              </a:lnSpc>
              <a:spcBef>
                <a:spcPts val="500"/>
              </a:spcBef>
              <a:spcAft>
                <a:spcPts val="0"/>
              </a:spcAft>
              <a:buClr>
                <a:srgbClr val="000000"/>
              </a:buClr>
              <a:buSzPct val="100000"/>
              <a:buFont typeface="Noto Sans Symbols"/>
              <a:buChar char="❑"/>
            </a:pPr>
            <a:r>
              <a:rPr lang="en-US" sz="1800">
                <a:solidFill>
                  <a:srgbClr val="000000"/>
                </a:solidFill>
              </a:rPr>
              <a:t>Start submitting PSAT and SAT accommodations requests for approval by College Board</a:t>
            </a:r>
            <a:endParaRPr sz="1600">
              <a:solidFill>
                <a:srgbClr val="000000"/>
              </a:solidFill>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83"/>
        <p:cNvGrpSpPr/>
        <p:nvPr/>
      </p:nvGrpSpPr>
      <p:grpSpPr>
        <a:xfrm>
          <a:off x="0" y="0"/>
          <a:ext cx="0" cy="0"/>
          <a:chOff x="0" y="0"/>
          <a:chExt cx="0" cy="0"/>
        </a:xfrm>
      </p:grpSpPr>
      <p:sp>
        <p:nvSpPr>
          <p:cNvPr id="984" name="Google Shape;984;p101"/>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rmAutofit/>
          </a:bodyPr>
          <a:lstStyle/>
          <a:p>
            <a:pPr marL="0" lvl="0" indent="0" algn="l" rtl="0">
              <a:lnSpc>
                <a:spcPct val="90000"/>
              </a:lnSpc>
              <a:spcBef>
                <a:spcPts val="0"/>
              </a:spcBef>
              <a:spcAft>
                <a:spcPts val="0"/>
              </a:spcAft>
              <a:buClr>
                <a:schemeClr val="lt1"/>
              </a:buClr>
              <a:buSzPts val="3200"/>
              <a:buFont typeface="Calibri"/>
              <a:buNone/>
            </a:pPr>
            <a:r>
              <a:rPr lang="en-US" sz="3200">
                <a:latin typeface="Calibri"/>
                <a:ea typeface="Calibri"/>
                <a:cs typeface="Calibri"/>
                <a:sym typeface="Calibri"/>
              </a:rPr>
              <a:t>Fall Checklist (3 of 3)</a:t>
            </a:r>
            <a:endParaRPr/>
          </a:p>
        </p:txBody>
      </p:sp>
      <p:sp>
        <p:nvSpPr>
          <p:cNvPr id="985" name="Google Shape;985;p101"/>
          <p:cNvSpPr txBox="1">
            <a:spLocks noGrp="1"/>
          </p:cNvSpPr>
          <p:nvPr>
            <p:ph type="body" idx="1"/>
          </p:nvPr>
        </p:nvSpPr>
        <p:spPr>
          <a:xfrm>
            <a:off x="311700" y="1152475"/>
            <a:ext cx="8135100" cy="3034800"/>
          </a:xfrm>
          <a:prstGeom prst="rect">
            <a:avLst/>
          </a:prstGeom>
          <a:noFill/>
          <a:ln>
            <a:noFill/>
          </a:ln>
        </p:spPr>
        <p:txBody>
          <a:bodyPr spcFirstLastPara="1" wrap="square" lIns="0" tIns="0" rIns="0" bIns="45700" anchor="t" anchorCtr="0">
            <a:normAutofit fontScale="92500" lnSpcReduction="20000"/>
          </a:bodyPr>
          <a:lstStyle/>
          <a:p>
            <a:pPr marL="342900" lvl="0" indent="-333375" algn="l" rtl="0">
              <a:lnSpc>
                <a:spcPct val="90000"/>
              </a:lnSpc>
              <a:spcBef>
                <a:spcPts val="0"/>
              </a:spcBef>
              <a:spcAft>
                <a:spcPts val="0"/>
              </a:spcAft>
              <a:buClr>
                <a:srgbClr val="000000"/>
              </a:buClr>
              <a:buSzPct val="100000"/>
              <a:buFont typeface="Noto Sans Symbols"/>
              <a:buChar char="❑"/>
            </a:pPr>
            <a:r>
              <a:rPr lang="en-US" sz="2000">
                <a:solidFill>
                  <a:srgbClr val="000000"/>
                </a:solidFill>
              </a:rPr>
              <a:t>Attend virtual trainings</a:t>
            </a:r>
            <a:endParaRPr>
              <a:solidFill>
                <a:srgbClr val="000000"/>
              </a:solidFill>
            </a:endParaRPr>
          </a:p>
          <a:p>
            <a:pPr marL="1028700" lvl="1" indent="-334327" algn="l" rtl="0">
              <a:lnSpc>
                <a:spcPct val="90000"/>
              </a:lnSpc>
              <a:spcBef>
                <a:spcPts val="500"/>
              </a:spcBef>
              <a:spcAft>
                <a:spcPts val="0"/>
              </a:spcAft>
              <a:buClr>
                <a:srgbClr val="000000"/>
              </a:buClr>
              <a:buSzPct val="100000"/>
              <a:buFont typeface="Noto Sans Symbols"/>
              <a:buChar char="❑"/>
            </a:pPr>
            <a:r>
              <a:rPr lang="en-US" sz="1800">
                <a:solidFill>
                  <a:srgbClr val="000000"/>
                </a:solidFill>
              </a:rPr>
              <a:t>Accommodations</a:t>
            </a:r>
            <a:endParaRPr>
              <a:solidFill>
                <a:srgbClr val="000000"/>
              </a:solidFill>
            </a:endParaRPr>
          </a:p>
          <a:p>
            <a:pPr marL="1028700" lvl="1" indent="-334327" algn="l" rtl="0">
              <a:lnSpc>
                <a:spcPct val="90000"/>
              </a:lnSpc>
              <a:spcBef>
                <a:spcPts val="500"/>
              </a:spcBef>
              <a:spcAft>
                <a:spcPts val="0"/>
              </a:spcAft>
              <a:buClr>
                <a:srgbClr val="000000"/>
              </a:buClr>
              <a:buSzPct val="100000"/>
              <a:buFont typeface="Noto Sans Symbols"/>
              <a:buChar char="❑"/>
            </a:pPr>
            <a:r>
              <a:rPr lang="en-US" sz="1800">
                <a:solidFill>
                  <a:srgbClr val="000000"/>
                </a:solidFill>
              </a:rPr>
              <a:t>ACCESS </a:t>
            </a:r>
            <a:endParaRPr>
              <a:solidFill>
                <a:srgbClr val="000000"/>
              </a:solidFill>
            </a:endParaRPr>
          </a:p>
          <a:p>
            <a:pPr marL="1028700" lvl="1" indent="-334327" algn="l" rtl="0">
              <a:lnSpc>
                <a:spcPct val="90000"/>
              </a:lnSpc>
              <a:spcBef>
                <a:spcPts val="500"/>
              </a:spcBef>
              <a:spcAft>
                <a:spcPts val="0"/>
              </a:spcAft>
              <a:buClr>
                <a:srgbClr val="000000"/>
              </a:buClr>
              <a:buSzPct val="100000"/>
              <a:buFont typeface="Noto Sans Symbols"/>
              <a:buChar char="❑"/>
            </a:pPr>
            <a:r>
              <a:rPr lang="en-US" sz="1800">
                <a:solidFill>
                  <a:srgbClr val="000000"/>
                </a:solidFill>
              </a:rPr>
              <a:t>CoAlt</a:t>
            </a:r>
            <a:endParaRPr>
              <a:solidFill>
                <a:srgbClr val="000000"/>
              </a:solidFill>
            </a:endParaRPr>
          </a:p>
          <a:p>
            <a:pPr marL="1028700" lvl="1" indent="-334327" algn="l" rtl="0">
              <a:lnSpc>
                <a:spcPct val="90000"/>
              </a:lnSpc>
              <a:spcBef>
                <a:spcPts val="500"/>
              </a:spcBef>
              <a:spcAft>
                <a:spcPts val="0"/>
              </a:spcAft>
              <a:buClr>
                <a:srgbClr val="000000"/>
              </a:buClr>
              <a:buSzPct val="100000"/>
              <a:buFont typeface="Noto Sans Symbols"/>
              <a:buChar char="❑"/>
            </a:pPr>
            <a:r>
              <a:rPr lang="en-US" sz="1800">
                <a:solidFill>
                  <a:srgbClr val="000000"/>
                </a:solidFill>
              </a:rPr>
              <a:t>CMAS</a:t>
            </a:r>
            <a:endParaRPr>
              <a:solidFill>
                <a:srgbClr val="000000"/>
              </a:solidFill>
            </a:endParaRPr>
          </a:p>
          <a:p>
            <a:pPr marL="1028700" lvl="1" indent="-334327" algn="l" rtl="0">
              <a:lnSpc>
                <a:spcPct val="90000"/>
              </a:lnSpc>
              <a:spcBef>
                <a:spcPts val="500"/>
              </a:spcBef>
              <a:spcAft>
                <a:spcPts val="0"/>
              </a:spcAft>
              <a:buClr>
                <a:srgbClr val="000000"/>
              </a:buClr>
              <a:buSzPct val="100000"/>
              <a:buFont typeface="Noto Sans Symbols"/>
              <a:buChar char="❑"/>
            </a:pPr>
            <a:r>
              <a:rPr lang="en-US" sz="1800">
                <a:solidFill>
                  <a:srgbClr val="000000"/>
                </a:solidFill>
              </a:rPr>
              <a:t>CO PSAT and SAT</a:t>
            </a:r>
            <a:endParaRPr>
              <a:solidFill>
                <a:srgbClr val="000000"/>
              </a:solidFill>
            </a:endParaRPr>
          </a:p>
          <a:p>
            <a:pPr marL="342900" lvl="0" indent="-333375" algn="l" rtl="0">
              <a:lnSpc>
                <a:spcPct val="90000"/>
              </a:lnSpc>
              <a:spcBef>
                <a:spcPts val="1000"/>
              </a:spcBef>
              <a:spcAft>
                <a:spcPts val="0"/>
              </a:spcAft>
              <a:buClr>
                <a:srgbClr val="000000"/>
              </a:buClr>
              <a:buSzPct val="100000"/>
              <a:buFont typeface="Noto Sans Symbols"/>
              <a:buChar char="❑"/>
            </a:pPr>
            <a:r>
              <a:rPr lang="en-US" sz="2000">
                <a:solidFill>
                  <a:srgbClr val="000000"/>
                </a:solidFill>
              </a:rPr>
              <a:t>Schedule and plan district/school trainings</a:t>
            </a:r>
            <a:endParaRPr>
              <a:solidFill>
                <a:srgbClr val="000000"/>
              </a:solidFill>
            </a:endParaRPr>
          </a:p>
          <a:p>
            <a:pPr marL="1028700" lvl="1" indent="-334327" algn="l" rtl="0">
              <a:lnSpc>
                <a:spcPct val="90000"/>
              </a:lnSpc>
              <a:spcBef>
                <a:spcPts val="500"/>
              </a:spcBef>
              <a:spcAft>
                <a:spcPts val="0"/>
              </a:spcAft>
              <a:buClr>
                <a:srgbClr val="000000"/>
              </a:buClr>
              <a:buSzPct val="100000"/>
              <a:buFont typeface="Noto Sans Symbols"/>
              <a:buChar char="❑"/>
            </a:pPr>
            <a:r>
              <a:rPr lang="en-US" sz="1800">
                <a:solidFill>
                  <a:srgbClr val="000000"/>
                </a:solidFill>
              </a:rPr>
              <a:t>Accommodations</a:t>
            </a:r>
            <a:endParaRPr>
              <a:solidFill>
                <a:srgbClr val="000000"/>
              </a:solidFill>
            </a:endParaRPr>
          </a:p>
          <a:p>
            <a:pPr marL="1028700" lvl="1" indent="-334327" algn="l" rtl="0">
              <a:lnSpc>
                <a:spcPct val="90000"/>
              </a:lnSpc>
              <a:spcBef>
                <a:spcPts val="500"/>
              </a:spcBef>
              <a:spcAft>
                <a:spcPts val="0"/>
              </a:spcAft>
              <a:buClr>
                <a:srgbClr val="000000"/>
              </a:buClr>
              <a:buSzPct val="100000"/>
              <a:buFont typeface="Noto Sans Symbols"/>
              <a:buChar char="❑"/>
            </a:pPr>
            <a:r>
              <a:rPr lang="en-US" sz="1800">
                <a:solidFill>
                  <a:srgbClr val="000000"/>
                </a:solidFill>
              </a:rPr>
              <a:t>ACCESS </a:t>
            </a:r>
            <a:endParaRPr>
              <a:solidFill>
                <a:srgbClr val="000000"/>
              </a:solidFill>
            </a:endParaRPr>
          </a:p>
          <a:p>
            <a:pPr marL="1028700" lvl="1" indent="-334327" algn="l" rtl="0">
              <a:lnSpc>
                <a:spcPct val="90000"/>
              </a:lnSpc>
              <a:spcBef>
                <a:spcPts val="500"/>
              </a:spcBef>
              <a:spcAft>
                <a:spcPts val="0"/>
              </a:spcAft>
              <a:buClr>
                <a:srgbClr val="000000"/>
              </a:buClr>
              <a:buSzPct val="100000"/>
              <a:buFont typeface="Noto Sans Symbols"/>
              <a:buChar char="❑"/>
            </a:pPr>
            <a:r>
              <a:rPr lang="en-US" sz="1800">
                <a:solidFill>
                  <a:srgbClr val="000000"/>
                </a:solidFill>
              </a:rPr>
              <a:t>CoAlt</a:t>
            </a:r>
            <a:endParaRPr>
              <a:solidFill>
                <a:srgbClr val="000000"/>
              </a:solidFill>
            </a:endParaRPr>
          </a:p>
          <a:p>
            <a:pPr marL="1028700" lvl="1" indent="-334327" algn="l" rtl="0">
              <a:lnSpc>
                <a:spcPct val="90000"/>
              </a:lnSpc>
              <a:spcBef>
                <a:spcPts val="500"/>
              </a:spcBef>
              <a:spcAft>
                <a:spcPts val="0"/>
              </a:spcAft>
              <a:buClr>
                <a:srgbClr val="000000"/>
              </a:buClr>
              <a:buSzPct val="100000"/>
              <a:buFont typeface="Noto Sans Symbols"/>
              <a:buChar char="❑"/>
            </a:pPr>
            <a:r>
              <a:rPr lang="en-US" sz="1800">
                <a:solidFill>
                  <a:srgbClr val="000000"/>
                </a:solidFill>
              </a:rPr>
              <a:t>CMAS</a:t>
            </a:r>
            <a:endParaRPr>
              <a:solidFill>
                <a:srgbClr val="000000"/>
              </a:solidFill>
            </a:endParaRPr>
          </a:p>
          <a:p>
            <a:pPr marL="1028700" lvl="1" indent="-334327" algn="l" rtl="0">
              <a:lnSpc>
                <a:spcPct val="90000"/>
              </a:lnSpc>
              <a:spcBef>
                <a:spcPts val="500"/>
              </a:spcBef>
              <a:spcAft>
                <a:spcPts val="0"/>
              </a:spcAft>
              <a:buClr>
                <a:srgbClr val="000000"/>
              </a:buClr>
              <a:buSzPct val="100000"/>
              <a:buFont typeface="Noto Sans Symbols"/>
              <a:buChar char="❑"/>
            </a:pPr>
            <a:r>
              <a:rPr lang="en-US" sz="1800">
                <a:solidFill>
                  <a:srgbClr val="000000"/>
                </a:solidFill>
              </a:rPr>
              <a:t>CO PSAT and SAT</a:t>
            </a:r>
            <a:endParaRPr sz="2000">
              <a:solidFill>
                <a:srgbClr val="000000"/>
              </a:solidFill>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89"/>
        <p:cNvGrpSpPr/>
        <p:nvPr/>
      </p:nvGrpSpPr>
      <p:grpSpPr>
        <a:xfrm>
          <a:off x="0" y="0"/>
          <a:ext cx="0" cy="0"/>
          <a:chOff x="0" y="0"/>
          <a:chExt cx="0" cy="0"/>
        </a:xfrm>
      </p:grpSpPr>
      <p:sp>
        <p:nvSpPr>
          <p:cNvPr id="992" name="Google Shape;992;p85"/>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3200"/>
              <a:buFont typeface="Calibri"/>
              <a:buNone/>
            </a:pPr>
            <a:r>
              <a:rPr lang="en-US" sz="2700"/>
              <a:t>2026–27 </a:t>
            </a:r>
            <a:r>
              <a:rPr lang="en-US" sz="2700">
                <a:latin typeface="Calibri"/>
                <a:ea typeface="Calibri"/>
                <a:cs typeface="Calibri"/>
                <a:sym typeface="Calibri"/>
              </a:rPr>
              <a:t>Office Hours Schedule (dates subject to change)</a:t>
            </a:r>
            <a:endParaRPr sz="2700"/>
          </a:p>
        </p:txBody>
      </p:sp>
      <p:sp>
        <p:nvSpPr>
          <p:cNvPr id="990" name="Google Shape;990;p85"/>
          <p:cNvSpPr txBox="1">
            <a:spLocks noGrp="1"/>
          </p:cNvSpPr>
          <p:nvPr>
            <p:ph type="body" idx="1"/>
          </p:nvPr>
        </p:nvSpPr>
        <p:spPr>
          <a:xfrm>
            <a:off x="311700" y="1003000"/>
            <a:ext cx="4113000" cy="3034800"/>
          </a:xfrm>
          <a:prstGeom prst="rect">
            <a:avLst/>
          </a:prstGeom>
          <a:noFill/>
          <a:ln>
            <a:noFill/>
          </a:ln>
        </p:spPr>
        <p:txBody>
          <a:bodyPr spcFirstLastPara="1" wrap="square" lIns="91425" tIns="45700" rIns="91425" bIns="45700" anchor="t" anchorCtr="0">
            <a:noAutofit/>
          </a:bodyPr>
          <a:lstStyle/>
          <a:p>
            <a:pPr marL="285750" lvl="0" indent="-247650" algn="l" rtl="0">
              <a:lnSpc>
                <a:spcPct val="100000"/>
              </a:lnSpc>
              <a:spcBef>
                <a:spcPts val="0"/>
              </a:spcBef>
              <a:spcAft>
                <a:spcPts val="0"/>
              </a:spcAft>
              <a:buClr>
                <a:srgbClr val="000000"/>
              </a:buClr>
              <a:buSzPts val="1400"/>
              <a:buChar char="●"/>
            </a:pPr>
            <a:r>
              <a:rPr lang="en-US" sz="1400" b="1" dirty="0">
                <a:solidFill>
                  <a:srgbClr val="000000"/>
                </a:solidFill>
              </a:rPr>
              <a:t>ACCESS Administration </a:t>
            </a:r>
            <a:endParaRPr sz="1400" b="1" dirty="0">
              <a:solidFill>
                <a:srgbClr val="000000"/>
              </a:solidFill>
            </a:endParaRPr>
          </a:p>
          <a:p>
            <a:pPr marL="572770" lvl="1" indent="-247650" algn="l" rtl="0">
              <a:lnSpc>
                <a:spcPct val="100000"/>
              </a:lnSpc>
              <a:spcBef>
                <a:spcPts val="300"/>
              </a:spcBef>
              <a:spcAft>
                <a:spcPts val="0"/>
              </a:spcAft>
              <a:buClr>
                <a:srgbClr val="000000"/>
              </a:buClr>
              <a:buSzPts val="1400"/>
              <a:buChar char="○"/>
            </a:pPr>
            <a:r>
              <a:rPr lang="en-US" dirty="0">
                <a:solidFill>
                  <a:srgbClr val="000000"/>
                </a:solidFill>
              </a:rPr>
              <a:t>Wednesdays from 3 to 3:30 </a:t>
            </a:r>
            <a:r>
              <a:rPr lang="en-US" dirty="0" err="1">
                <a:solidFill>
                  <a:srgbClr val="000000"/>
                </a:solidFill>
              </a:rPr>
              <a:t>p.m</a:t>
            </a:r>
            <a:endParaRPr dirty="0">
              <a:solidFill>
                <a:srgbClr val="000000"/>
              </a:solidFill>
            </a:endParaRPr>
          </a:p>
          <a:p>
            <a:pPr marL="1371600" lvl="2" indent="-317500" algn="l" rtl="0">
              <a:lnSpc>
                <a:spcPct val="100000"/>
              </a:lnSpc>
              <a:spcBef>
                <a:spcPts val="300"/>
              </a:spcBef>
              <a:spcAft>
                <a:spcPts val="0"/>
              </a:spcAft>
              <a:buClr>
                <a:srgbClr val="000000"/>
              </a:buClr>
              <a:buSzPts val="1400"/>
              <a:buChar char="■"/>
            </a:pPr>
            <a:r>
              <a:rPr lang="en-US" dirty="0">
                <a:solidFill>
                  <a:srgbClr val="000000"/>
                </a:solidFill>
              </a:rPr>
              <a:t>October 28 and December 2 </a:t>
            </a:r>
            <a:endParaRPr dirty="0">
              <a:solidFill>
                <a:srgbClr val="000000"/>
              </a:solidFill>
            </a:endParaRPr>
          </a:p>
          <a:p>
            <a:pPr marL="1371600" lvl="2" indent="-317500" algn="l" rtl="0">
              <a:lnSpc>
                <a:spcPct val="100000"/>
              </a:lnSpc>
              <a:spcBef>
                <a:spcPts val="300"/>
              </a:spcBef>
              <a:spcAft>
                <a:spcPts val="0"/>
              </a:spcAft>
              <a:buClr>
                <a:srgbClr val="000000"/>
              </a:buClr>
              <a:buSzPts val="1400"/>
              <a:buChar char="■"/>
            </a:pPr>
            <a:r>
              <a:rPr lang="en-US" dirty="0">
                <a:solidFill>
                  <a:srgbClr val="000000"/>
                </a:solidFill>
              </a:rPr>
              <a:t>Weekly: January 6 through February 10</a:t>
            </a:r>
            <a:endParaRPr dirty="0">
              <a:solidFill>
                <a:srgbClr val="000000"/>
              </a:solidFill>
            </a:endParaRPr>
          </a:p>
          <a:p>
            <a:pPr marL="285750" lvl="0" indent="-260350" algn="l" rtl="0">
              <a:lnSpc>
                <a:spcPct val="100000"/>
              </a:lnSpc>
              <a:spcBef>
                <a:spcPts val="300"/>
              </a:spcBef>
              <a:spcAft>
                <a:spcPts val="0"/>
              </a:spcAft>
              <a:buClr>
                <a:srgbClr val="000000"/>
              </a:buClr>
              <a:buSzPts val="1400"/>
              <a:buChar char="●"/>
            </a:pPr>
            <a:r>
              <a:rPr lang="en-US" sz="1400" b="1" dirty="0">
                <a:solidFill>
                  <a:srgbClr val="000000"/>
                </a:solidFill>
              </a:rPr>
              <a:t>CMAS Administration </a:t>
            </a:r>
            <a:endParaRPr sz="1400" b="1" dirty="0">
              <a:solidFill>
                <a:srgbClr val="000000"/>
              </a:solidFill>
            </a:endParaRPr>
          </a:p>
          <a:p>
            <a:pPr marL="571500" lvl="1" indent="-260350" algn="l" rtl="0">
              <a:lnSpc>
                <a:spcPct val="100000"/>
              </a:lnSpc>
              <a:spcBef>
                <a:spcPts val="300"/>
              </a:spcBef>
              <a:spcAft>
                <a:spcPts val="0"/>
              </a:spcAft>
              <a:buClr>
                <a:srgbClr val="000000"/>
              </a:buClr>
              <a:buSzPts val="1400"/>
              <a:buChar char="○"/>
            </a:pPr>
            <a:r>
              <a:rPr lang="en-US" dirty="0">
                <a:solidFill>
                  <a:srgbClr val="000000"/>
                </a:solidFill>
              </a:rPr>
              <a:t>Thursdays from 3 to 3:30 p.m.</a:t>
            </a:r>
            <a:endParaRPr dirty="0">
              <a:solidFill>
                <a:srgbClr val="000000"/>
              </a:solidFill>
            </a:endParaRPr>
          </a:p>
          <a:p>
            <a:pPr marL="857250" lvl="2" indent="-260350" algn="l" rtl="0">
              <a:lnSpc>
                <a:spcPct val="100000"/>
              </a:lnSpc>
              <a:spcBef>
                <a:spcPts val="300"/>
              </a:spcBef>
              <a:spcAft>
                <a:spcPts val="0"/>
              </a:spcAft>
              <a:buClr>
                <a:srgbClr val="000000"/>
              </a:buClr>
              <a:buSzPts val="1400"/>
              <a:buChar char="■"/>
            </a:pPr>
            <a:r>
              <a:rPr lang="en-US" dirty="0">
                <a:solidFill>
                  <a:srgbClr val="000000"/>
                </a:solidFill>
              </a:rPr>
              <a:t>Monthly – December, February</a:t>
            </a:r>
            <a:endParaRPr dirty="0">
              <a:solidFill>
                <a:srgbClr val="000000"/>
              </a:solidFill>
            </a:endParaRPr>
          </a:p>
          <a:p>
            <a:pPr marL="857250" lvl="2" indent="-260350" algn="l" rtl="0">
              <a:lnSpc>
                <a:spcPct val="100000"/>
              </a:lnSpc>
              <a:spcBef>
                <a:spcPts val="300"/>
              </a:spcBef>
              <a:spcAft>
                <a:spcPts val="0"/>
              </a:spcAft>
              <a:buClr>
                <a:srgbClr val="000000"/>
              </a:buClr>
              <a:buSzPts val="1400"/>
              <a:buChar char="■"/>
            </a:pPr>
            <a:r>
              <a:rPr lang="en-US" dirty="0">
                <a:solidFill>
                  <a:srgbClr val="000000"/>
                </a:solidFill>
              </a:rPr>
              <a:t>Bi-monthly – January, March</a:t>
            </a:r>
            <a:endParaRPr dirty="0">
              <a:solidFill>
                <a:srgbClr val="000000"/>
              </a:solidFill>
            </a:endParaRPr>
          </a:p>
          <a:p>
            <a:pPr marL="857250" lvl="2" indent="-260350" algn="l" rtl="0">
              <a:lnSpc>
                <a:spcPct val="100000"/>
              </a:lnSpc>
              <a:spcBef>
                <a:spcPts val="300"/>
              </a:spcBef>
              <a:spcAft>
                <a:spcPts val="0"/>
              </a:spcAft>
              <a:buClr>
                <a:srgbClr val="000000"/>
              </a:buClr>
              <a:buSzPts val="1400"/>
              <a:buChar char="■"/>
            </a:pPr>
            <a:r>
              <a:rPr lang="en-US" dirty="0">
                <a:solidFill>
                  <a:srgbClr val="000000"/>
                </a:solidFill>
              </a:rPr>
              <a:t>Weekly – April through May</a:t>
            </a:r>
            <a:endParaRPr dirty="0">
              <a:solidFill>
                <a:srgbClr val="000000"/>
              </a:solidFill>
            </a:endParaRPr>
          </a:p>
          <a:p>
            <a:pPr marL="285750" lvl="0" indent="-260350" algn="l" rtl="0">
              <a:lnSpc>
                <a:spcPct val="100000"/>
              </a:lnSpc>
              <a:spcBef>
                <a:spcPts val="300"/>
              </a:spcBef>
              <a:spcAft>
                <a:spcPts val="0"/>
              </a:spcAft>
              <a:buClr>
                <a:srgbClr val="000000"/>
              </a:buClr>
              <a:buSzPts val="1400"/>
              <a:buChar char="●"/>
            </a:pPr>
            <a:r>
              <a:rPr lang="en-US" sz="1400" b="1" dirty="0">
                <a:solidFill>
                  <a:srgbClr val="000000"/>
                </a:solidFill>
              </a:rPr>
              <a:t>PSAT and SAT Administration</a:t>
            </a:r>
            <a:endParaRPr sz="1400" b="1" dirty="0">
              <a:solidFill>
                <a:srgbClr val="000000"/>
              </a:solidFill>
            </a:endParaRPr>
          </a:p>
          <a:p>
            <a:pPr marL="571500" lvl="1" indent="-260350" algn="l" rtl="0">
              <a:lnSpc>
                <a:spcPct val="100000"/>
              </a:lnSpc>
              <a:spcBef>
                <a:spcPts val="300"/>
              </a:spcBef>
              <a:spcAft>
                <a:spcPts val="0"/>
              </a:spcAft>
              <a:buClr>
                <a:srgbClr val="000000"/>
              </a:buClr>
              <a:buSzPts val="1400"/>
              <a:buChar char="○"/>
            </a:pPr>
            <a:r>
              <a:rPr lang="en-US" dirty="0">
                <a:solidFill>
                  <a:srgbClr val="000000"/>
                </a:solidFill>
              </a:rPr>
              <a:t>Tuesdays from 3 to 3:30 p.m.</a:t>
            </a:r>
            <a:endParaRPr dirty="0">
              <a:solidFill>
                <a:srgbClr val="000000"/>
              </a:solidFill>
            </a:endParaRPr>
          </a:p>
          <a:p>
            <a:pPr marL="857250" lvl="2" indent="-260350" algn="l" rtl="0">
              <a:lnSpc>
                <a:spcPct val="100000"/>
              </a:lnSpc>
              <a:spcBef>
                <a:spcPts val="300"/>
              </a:spcBef>
              <a:spcAft>
                <a:spcPts val="0"/>
              </a:spcAft>
              <a:buClr>
                <a:srgbClr val="000000"/>
              </a:buClr>
              <a:buSzPts val="1400"/>
              <a:buChar char="■"/>
            </a:pPr>
            <a:r>
              <a:rPr lang="en-US" dirty="0">
                <a:solidFill>
                  <a:srgbClr val="000000"/>
                </a:solidFill>
              </a:rPr>
              <a:t>Monthly – Beginning in November</a:t>
            </a:r>
            <a:endParaRPr dirty="0">
              <a:solidFill>
                <a:srgbClr val="000000"/>
              </a:solidFill>
            </a:endParaRPr>
          </a:p>
          <a:p>
            <a:pPr marL="857250" lvl="2" indent="-260350" algn="l" rtl="0">
              <a:lnSpc>
                <a:spcPct val="100000"/>
              </a:lnSpc>
              <a:spcBef>
                <a:spcPts val="300"/>
              </a:spcBef>
              <a:spcAft>
                <a:spcPts val="300"/>
              </a:spcAft>
              <a:buClr>
                <a:srgbClr val="000000"/>
              </a:buClr>
              <a:buSzPts val="1400"/>
              <a:buChar char="■"/>
            </a:pPr>
            <a:r>
              <a:rPr lang="en-US" dirty="0">
                <a:solidFill>
                  <a:srgbClr val="000000"/>
                </a:solidFill>
              </a:rPr>
              <a:t>More frequent closer to testing</a:t>
            </a:r>
            <a:endParaRPr dirty="0">
              <a:solidFill>
                <a:srgbClr val="000000"/>
              </a:solidFill>
            </a:endParaRPr>
          </a:p>
        </p:txBody>
      </p:sp>
      <p:sp>
        <p:nvSpPr>
          <p:cNvPr id="991" name="Google Shape;991;p85"/>
          <p:cNvSpPr txBox="1">
            <a:spLocks noGrp="1"/>
          </p:cNvSpPr>
          <p:nvPr>
            <p:ph type="body" idx="4294967295"/>
          </p:nvPr>
        </p:nvSpPr>
        <p:spPr>
          <a:xfrm>
            <a:off x="4748200" y="1003000"/>
            <a:ext cx="4395900" cy="3945000"/>
          </a:xfrm>
          <a:prstGeom prst="rect">
            <a:avLst/>
          </a:prstGeom>
          <a:noFill/>
          <a:ln>
            <a:noFill/>
          </a:ln>
        </p:spPr>
        <p:txBody>
          <a:bodyPr spcFirstLastPara="1" wrap="square" lIns="91425" tIns="45700" rIns="91425" bIns="45700" anchor="t" anchorCtr="0">
            <a:normAutofit/>
          </a:bodyPr>
          <a:lstStyle/>
          <a:p>
            <a:pPr marL="457200" lvl="0" indent="-317500" algn="l" rtl="0">
              <a:lnSpc>
                <a:spcPct val="100000"/>
              </a:lnSpc>
              <a:spcBef>
                <a:spcPts val="0"/>
              </a:spcBef>
              <a:spcAft>
                <a:spcPts val="0"/>
              </a:spcAft>
              <a:buClr>
                <a:srgbClr val="000000"/>
              </a:buClr>
              <a:buSzPts val="1400"/>
              <a:buFont typeface="Roboto"/>
              <a:buChar char="●"/>
            </a:pPr>
            <a:r>
              <a:rPr lang="en-US" sz="1400" b="1" dirty="0">
                <a:solidFill>
                  <a:srgbClr val="000000"/>
                </a:solidFill>
                <a:latin typeface="Calibri"/>
                <a:ea typeface="Calibri"/>
                <a:cs typeface="Calibri"/>
                <a:sym typeface="Calibri"/>
              </a:rPr>
              <a:t>Students with Disabilities (SWD)</a:t>
            </a:r>
            <a:r>
              <a:rPr lang="en-US" sz="1400" dirty="0">
                <a:solidFill>
                  <a:srgbClr val="000000"/>
                </a:solidFill>
                <a:latin typeface="Calibri"/>
                <a:ea typeface="Calibri"/>
                <a:cs typeface="Calibri"/>
                <a:sym typeface="Calibri"/>
              </a:rPr>
              <a:t> </a:t>
            </a:r>
            <a:endParaRPr sz="1400" dirty="0">
              <a:solidFill>
                <a:srgbClr val="000000"/>
              </a:solidFill>
              <a:latin typeface="Calibri"/>
              <a:ea typeface="Calibri"/>
              <a:cs typeface="Calibri"/>
              <a:sym typeface="Calibri"/>
            </a:endParaRPr>
          </a:p>
          <a:p>
            <a:pPr marL="914400" lvl="1" indent="-298450" algn="l" rtl="0">
              <a:lnSpc>
                <a:spcPct val="100000"/>
              </a:lnSpc>
              <a:spcBef>
                <a:spcPts val="1000"/>
              </a:spcBef>
              <a:spcAft>
                <a:spcPts val="0"/>
              </a:spcAft>
              <a:buClr>
                <a:srgbClr val="000000"/>
              </a:buClr>
              <a:buSzPts val="1100"/>
              <a:buFont typeface="Calibri"/>
              <a:buChar char="○"/>
            </a:pPr>
            <a:r>
              <a:rPr lang="en-US" dirty="0">
                <a:solidFill>
                  <a:srgbClr val="000000"/>
                </a:solidFill>
                <a:latin typeface="Calibri"/>
                <a:ea typeface="Calibri"/>
                <a:cs typeface="Calibri"/>
                <a:sym typeface="Calibri"/>
              </a:rPr>
              <a:t>Support for CoAlt administration</a:t>
            </a:r>
            <a:endParaRPr dirty="0">
              <a:solidFill>
                <a:srgbClr val="000000"/>
              </a:solidFill>
              <a:latin typeface="Calibri"/>
              <a:ea typeface="Calibri"/>
              <a:cs typeface="Calibri"/>
              <a:sym typeface="Calibri"/>
            </a:endParaRPr>
          </a:p>
          <a:p>
            <a:pPr marL="914400" lvl="1" indent="-298450" algn="l" rtl="0">
              <a:lnSpc>
                <a:spcPct val="100000"/>
              </a:lnSpc>
              <a:spcBef>
                <a:spcPts val="1000"/>
              </a:spcBef>
              <a:spcAft>
                <a:spcPts val="0"/>
              </a:spcAft>
              <a:buClr>
                <a:srgbClr val="000000"/>
              </a:buClr>
              <a:buSzPts val="1100"/>
              <a:buFont typeface="Calibri"/>
              <a:buChar char="○"/>
            </a:pPr>
            <a:r>
              <a:rPr lang="en-US" dirty="0">
                <a:solidFill>
                  <a:srgbClr val="000000"/>
                </a:solidFill>
                <a:latin typeface="Calibri"/>
                <a:ea typeface="Calibri"/>
                <a:cs typeface="Calibri"/>
                <a:sym typeface="Calibri"/>
              </a:rPr>
              <a:t>Support testing students with IEP/504 plans</a:t>
            </a:r>
            <a:endParaRPr dirty="0">
              <a:solidFill>
                <a:srgbClr val="000000"/>
              </a:solidFill>
              <a:latin typeface="Calibri"/>
              <a:ea typeface="Calibri"/>
              <a:cs typeface="Calibri"/>
              <a:sym typeface="Calibri"/>
            </a:endParaRPr>
          </a:p>
          <a:p>
            <a:pPr marL="914400" lvl="1" indent="-298450" algn="l" rtl="0">
              <a:lnSpc>
                <a:spcPct val="100000"/>
              </a:lnSpc>
              <a:spcBef>
                <a:spcPts val="1000"/>
              </a:spcBef>
              <a:spcAft>
                <a:spcPts val="0"/>
              </a:spcAft>
              <a:buClr>
                <a:srgbClr val="000000"/>
              </a:buClr>
              <a:buSzPts val="1100"/>
              <a:buFont typeface="Calibri"/>
              <a:buChar char="○"/>
            </a:pPr>
            <a:r>
              <a:rPr lang="en-US" dirty="0">
                <a:solidFill>
                  <a:srgbClr val="000000"/>
                </a:solidFill>
                <a:latin typeface="Calibri"/>
                <a:ea typeface="Calibri"/>
                <a:cs typeface="Calibri"/>
                <a:sym typeface="Calibri"/>
              </a:rPr>
              <a:t>Wednesdays from 3:30 to 4 p.m.</a:t>
            </a:r>
            <a:endParaRPr dirty="0">
              <a:solidFill>
                <a:srgbClr val="000000"/>
              </a:solidFill>
              <a:latin typeface="Calibri"/>
              <a:ea typeface="Calibri"/>
              <a:cs typeface="Calibri"/>
              <a:sym typeface="Calibri"/>
            </a:endParaRPr>
          </a:p>
          <a:p>
            <a:pPr marL="1371600" lvl="2" indent="-298450" algn="l" rtl="0">
              <a:lnSpc>
                <a:spcPct val="100000"/>
              </a:lnSpc>
              <a:spcBef>
                <a:spcPts val="1000"/>
              </a:spcBef>
              <a:spcAft>
                <a:spcPts val="0"/>
              </a:spcAft>
              <a:buClr>
                <a:srgbClr val="000000"/>
              </a:buClr>
              <a:buSzPts val="1100"/>
              <a:buFont typeface="Calibri"/>
              <a:buChar char="■"/>
            </a:pPr>
            <a:r>
              <a:rPr lang="en-US" dirty="0">
                <a:solidFill>
                  <a:srgbClr val="000000"/>
                </a:solidFill>
                <a:latin typeface="Calibri"/>
                <a:ea typeface="Calibri"/>
                <a:cs typeface="Calibri"/>
                <a:sym typeface="Calibri"/>
              </a:rPr>
              <a:t>Monthly – December, January </a:t>
            </a:r>
            <a:endParaRPr dirty="0">
              <a:solidFill>
                <a:srgbClr val="000000"/>
              </a:solidFill>
              <a:latin typeface="Calibri"/>
              <a:ea typeface="Calibri"/>
              <a:cs typeface="Calibri"/>
              <a:sym typeface="Calibri"/>
            </a:endParaRPr>
          </a:p>
          <a:p>
            <a:pPr marL="1371600" lvl="2" indent="-298450" algn="l" rtl="0">
              <a:lnSpc>
                <a:spcPct val="100000"/>
              </a:lnSpc>
              <a:spcBef>
                <a:spcPts val="1000"/>
              </a:spcBef>
              <a:spcAft>
                <a:spcPts val="0"/>
              </a:spcAft>
              <a:buClr>
                <a:srgbClr val="000000"/>
              </a:buClr>
              <a:buSzPts val="1100"/>
              <a:buFont typeface="Calibri"/>
              <a:buChar char="■"/>
            </a:pPr>
            <a:r>
              <a:rPr lang="en-US" dirty="0">
                <a:solidFill>
                  <a:srgbClr val="000000"/>
                </a:solidFill>
                <a:latin typeface="Calibri"/>
                <a:ea typeface="Calibri"/>
                <a:cs typeface="Calibri"/>
                <a:sym typeface="Calibri"/>
              </a:rPr>
              <a:t>Bi-monthly – February, March</a:t>
            </a:r>
            <a:endParaRPr dirty="0">
              <a:solidFill>
                <a:srgbClr val="000000"/>
              </a:solidFill>
              <a:latin typeface="Calibri"/>
              <a:ea typeface="Calibri"/>
              <a:cs typeface="Calibri"/>
              <a:sym typeface="Calibri"/>
            </a:endParaRPr>
          </a:p>
          <a:p>
            <a:pPr marL="1371600" lvl="2" indent="-298450" algn="l" rtl="0">
              <a:lnSpc>
                <a:spcPct val="100000"/>
              </a:lnSpc>
              <a:spcBef>
                <a:spcPts val="1000"/>
              </a:spcBef>
              <a:spcAft>
                <a:spcPts val="0"/>
              </a:spcAft>
              <a:buClr>
                <a:srgbClr val="000000"/>
              </a:buClr>
              <a:buSzPts val="1100"/>
              <a:buFont typeface="Calibri"/>
              <a:buChar char="■"/>
            </a:pPr>
            <a:r>
              <a:rPr lang="en-US" dirty="0">
                <a:solidFill>
                  <a:srgbClr val="000000"/>
                </a:solidFill>
                <a:latin typeface="Calibri"/>
                <a:ea typeface="Calibri"/>
                <a:cs typeface="Calibri"/>
                <a:sym typeface="Calibri"/>
              </a:rPr>
              <a:t>Weekly – April through May</a:t>
            </a:r>
            <a:endParaRPr dirty="0">
              <a:solidFill>
                <a:srgbClr val="000000"/>
              </a:solidFill>
              <a:latin typeface="Calibri"/>
              <a:ea typeface="Calibri"/>
              <a:cs typeface="Calibri"/>
              <a:sym typeface="Calibri"/>
            </a:endParaRPr>
          </a:p>
          <a:p>
            <a:pPr marL="914400" lvl="1" indent="-298450" algn="l" rtl="0">
              <a:lnSpc>
                <a:spcPct val="100000"/>
              </a:lnSpc>
              <a:spcBef>
                <a:spcPts val="1000"/>
              </a:spcBef>
              <a:spcAft>
                <a:spcPts val="1000"/>
              </a:spcAft>
              <a:buClr>
                <a:srgbClr val="000000"/>
              </a:buClr>
              <a:buSzPts val="1100"/>
              <a:buFont typeface="Calibri"/>
              <a:buChar char="○"/>
            </a:pPr>
            <a:r>
              <a:rPr lang="en-US" dirty="0">
                <a:solidFill>
                  <a:srgbClr val="000000"/>
                </a:solidFill>
                <a:latin typeface="Calibri"/>
                <a:ea typeface="Calibri"/>
                <a:cs typeface="Calibri"/>
                <a:sym typeface="Calibri"/>
              </a:rPr>
              <a:t>TVI Office Hour for DACs and all TVIs on January 13</a:t>
            </a:r>
            <a:endParaRPr dirty="0">
              <a:solidFill>
                <a:srgbClr val="000000"/>
              </a:solidFill>
              <a:latin typeface="Calibri"/>
              <a:ea typeface="Calibri"/>
              <a:cs typeface="Calibri"/>
              <a:sym typeface="Calibri"/>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96"/>
        <p:cNvGrpSpPr/>
        <p:nvPr/>
      </p:nvGrpSpPr>
      <p:grpSpPr>
        <a:xfrm>
          <a:off x="0" y="0"/>
          <a:ext cx="0" cy="0"/>
          <a:chOff x="0" y="0"/>
          <a:chExt cx="0" cy="0"/>
        </a:xfrm>
      </p:grpSpPr>
      <p:sp>
        <p:nvSpPr>
          <p:cNvPr id="997" name="Google Shape;997;p102"/>
          <p:cNvSpPr txBox="1">
            <a:spLocks noGrp="1"/>
          </p:cNvSpPr>
          <p:nvPr>
            <p:ph type="title"/>
          </p:nvPr>
        </p:nvSpPr>
        <p:spPr>
          <a:xfrm>
            <a:off x="311700" y="105100"/>
            <a:ext cx="8614800" cy="7413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lt1"/>
              </a:buClr>
              <a:buSzPts val="2800"/>
              <a:buFont typeface="Calibri"/>
              <a:buNone/>
            </a:pPr>
            <a:r>
              <a:rPr lang="en-US" sz="2700" dirty="0"/>
              <a:t>2026–27</a:t>
            </a:r>
            <a:r>
              <a:rPr lang="en-US" sz="2700" dirty="0">
                <a:latin typeface="Calibri"/>
                <a:ea typeface="Calibri"/>
                <a:cs typeface="Calibri"/>
                <a:sym typeface="Calibri"/>
              </a:rPr>
              <a:t> Training Dates – All Virtual</a:t>
            </a:r>
            <a:r>
              <a:rPr lang="en-US" sz="2700" dirty="0"/>
              <a:t> </a:t>
            </a:r>
            <a:r>
              <a:rPr lang="en-US" sz="2700" dirty="0">
                <a:latin typeface="Calibri"/>
                <a:ea typeface="Calibri"/>
                <a:cs typeface="Calibri"/>
                <a:sym typeface="Calibri"/>
              </a:rPr>
              <a:t>(subject to change)</a:t>
            </a:r>
            <a:endParaRPr sz="3100" dirty="0"/>
          </a:p>
        </p:txBody>
      </p:sp>
      <p:graphicFrame>
        <p:nvGraphicFramePr>
          <p:cNvPr id="998" name="Google Shape;998;p102"/>
          <p:cNvGraphicFramePr/>
          <p:nvPr>
            <p:extLst>
              <p:ext uri="{D42A27DB-BD31-4B8C-83A1-F6EECF244321}">
                <p14:modId xmlns:p14="http://schemas.microsoft.com/office/powerpoint/2010/main" val="1515302523"/>
              </p:ext>
            </p:extLst>
          </p:nvPr>
        </p:nvGraphicFramePr>
        <p:xfrm>
          <a:off x="594886" y="1011663"/>
          <a:ext cx="8331600" cy="4000550"/>
        </p:xfrm>
        <a:graphic>
          <a:graphicData uri="http://schemas.openxmlformats.org/drawingml/2006/table">
            <a:tbl>
              <a:tblPr firstRow="1" bandRow="1">
                <a:noFill/>
                <a:tableStyleId>{4CF72A62-0F7B-4D44-B33B-B75EE1B8D877}</a:tableStyleId>
              </a:tblPr>
              <a:tblGrid>
                <a:gridCol w="2777200">
                  <a:extLst>
                    <a:ext uri="{9D8B030D-6E8A-4147-A177-3AD203B41FA5}">
                      <a16:colId xmlns:a16="http://schemas.microsoft.com/office/drawing/2014/main" val="20000"/>
                    </a:ext>
                  </a:extLst>
                </a:gridCol>
                <a:gridCol w="2777200">
                  <a:extLst>
                    <a:ext uri="{9D8B030D-6E8A-4147-A177-3AD203B41FA5}">
                      <a16:colId xmlns:a16="http://schemas.microsoft.com/office/drawing/2014/main" val="20001"/>
                    </a:ext>
                  </a:extLst>
                </a:gridCol>
                <a:gridCol w="2777200">
                  <a:extLst>
                    <a:ext uri="{9D8B030D-6E8A-4147-A177-3AD203B41FA5}">
                      <a16:colId xmlns:a16="http://schemas.microsoft.com/office/drawing/2014/main" val="20002"/>
                    </a:ext>
                  </a:extLst>
                </a:gridCol>
              </a:tblGrid>
              <a:tr h="382925">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Assessment</a:t>
                      </a:r>
                      <a:endParaRPr sz="1400" u="none" strike="noStrike" cap="none">
                        <a:latin typeface="Times New Roman"/>
                        <a:ea typeface="Times New Roman"/>
                        <a:cs typeface="Times New Roman"/>
                        <a:sym typeface="Times New Roman"/>
                      </a:endParaRPr>
                    </a:p>
                  </a:txBody>
                  <a:tcPr marL="0" marR="0" marT="0" marB="0" anchor="ctr">
                    <a:solidFill>
                      <a:srgbClr val="E26510"/>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Description</a:t>
                      </a:r>
                      <a:endParaRPr sz="1400" u="none" strike="noStrike" cap="none">
                        <a:latin typeface="Times New Roman"/>
                        <a:ea typeface="Times New Roman"/>
                        <a:cs typeface="Times New Roman"/>
                        <a:sym typeface="Times New Roman"/>
                      </a:endParaRPr>
                    </a:p>
                  </a:txBody>
                  <a:tcPr marL="0" marR="0" marT="0" marB="0" anchor="ctr">
                    <a:solidFill>
                      <a:srgbClr val="E26510"/>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Timeline</a:t>
                      </a:r>
                      <a:endParaRPr sz="1400" u="none" strike="noStrike" cap="none">
                        <a:latin typeface="Times New Roman"/>
                        <a:ea typeface="Times New Roman"/>
                        <a:cs typeface="Times New Roman"/>
                        <a:sym typeface="Times New Roman"/>
                      </a:endParaRPr>
                    </a:p>
                  </a:txBody>
                  <a:tcPr marL="0" marR="0" marT="0" marB="0" anchor="ctr">
                    <a:solidFill>
                      <a:srgbClr val="E26510"/>
                    </a:solidFill>
                  </a:tcPr>
                </a:tc>
                <a:extLst>
                  <a:ext uri="{0D108BD9-81ED-4DB2-BD59-A6C34878D82A}">
                    <a16:rowId xmlns:a16="http://schemas.microsoft.com/office/drawing/2014/main" val="10000"/>
                  </a:ext>
                </a:extLst>
              </a:tr>
              <a:tr h="745625">
                <a:tc>
                  <a:txBody>
                    <a:bodyPr/>
                    <a:lstStyle/>
                    <a:p>
                      <a:pPr marL="0" marR="0" lvl="0" indent="0" algn="ctr" rtl="0">
                        <a:lnSpc>
                          <a:spcPct val="100000"/>
                        </a:lnSpc>
                        <a:spcBef>
                          <a:spcPts val="0"/>
                        </a:spcBef>
                        <a:spcAft>
                          <a:spcPts val="0"/>
                        </a:spcAft>
                        <a:buClr>
                          <a:schemeClr val="dk1"/>
                        </a:buClr>
                        <a:buSzPts val="1400"/>
                        <a:buFont typeface="Calibri"/>
                        <a:buNone/>
                      </a:pPr>
                      <a:r>
                        <a:rPr lang="en-US" sz="1400" u="none" strike="noStrike" cap="none">
                          <a:solidFill>
                            <a:srgbClr val="000000"/>
                          </a:solidFill>
                        </a:rPr>
                        <a:t>All</a:t>
                      </a:r>
                      <a:endParaRPr sz="1400" b="0" u="none" strike="noStrike" cap="none">
                        <a:solidFill>
                          <a:srgbClr val="000000"/>
                        </a:solidFill>
                        <a:latin typeface="Calibri"/>
                        <a:ea typeface="Calibri"/>
                        <a:cs typeface="Calibri"/>
                        <a:sym typeface="Calibri"/>
                      </a:endParaRPr>
                    </a:p>
                  </a:txBody>
                  <a:tcPr marL="0" marR="0" marT="0" marB="0" anchor="ct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u="none" strike="noStrike" cap="none">
                          <a:solidFill>
                            <a:srgbClr val="000000"/>
                          </a:solidFill>
                        </a:rPr>
                        <a:t>Accommodations</a:t>
                      </a:r>
                      <a:endParaRPr sz="1400" u="none" strike="noStrike" cap="none">
                        <a:solidFill>
                          <a:srgbClr val="000000"/>
                        </a:solidFill>
                        <a:latin typeface="Calibri"/>
                        <a:ea typeface="Calibri"/>
                        <a:cs typeface="Calibri"/>
                        <a:sym typeface="Calibri"/>
                      </a:endParaRPr>
                    </a:p>
                  </a:txBody>
                  <a:tcPr marL="0" marR="0" marT="0" marB="0" anchor="ct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u="none" strike="noStrike" cap="none" dirty="0">
                          <a:solidFill>
                            <a:srgbClr val="000000"/>
                          </a:solidFill>
                        </a:rPr>
                        <a:t>September</a:t>
                      </a:r>
                      <a:endParaRPr sz="1100" u="none" strike="noStrike" cap="none" dirty="0">
                        <a:solidFill>
                          <a:srgbClr val="000000"/>
                        </a:solidFill>
                      </a:endParaRPr>
                    </a:p>
                  </a:txBody>
                  <a:tcPr marL="0" marR="0" marT="0" marB="0" anchor="ctr"/>
                </a:tc>
                <a:extLst>
                  <a:ext uri="{0D108BD9-81ED-4DB2-BD59-A6C34878D82A}">
                    <a16:rowId xmlns:a16="http://schemas.microsoft.com/office/drawing/2014/main" val="10001"/>
                  </a:ext>
                </a:extLst>
              </a:tr>
              <a:tr h="57440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000000"/>
                          </a:solidFill>
                        </a:rPr>
                        <a:t>CO PSAT and SAT</a:t>
                      </a:r>
                      <a:endParaRPr sz="1400" b="0" u="none" strike="noStrike" cap="none">
                        <a:solidFill>
                          <a:srgbClr val="000000"/>
                        </a:solidFill>
                        <a:latin typeface="Calibri"/>
                        <a:ea typeface="Calibri"/>
                        <a:cs typeface="Calibri"/>
                        <a:sym typeface="Calibri"/>
                      </a:endParaRPr>
                    </a:p>
                  </a:txBody>
                  <a:tcPr marL="0" marR="0" marT="0" marB="0" anchor="ct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u="none" strike="noStrike" cap="none">
                          <a:solidFill>
                            <a:srgbClr val="000000"/>
                          </a:solidFill>
                        </a:rPr>
                        <a:t>College Board </a:t>
                      </a:r>
                      <a:r>
                        <a:rPr lang="en-US">
                          <a:solidFill>
                            <a:srgbClr val="000000"/>
                          </a:solidFill>
                        </a:rPr>
                        <a:t>Spring 2027 DAC Welcome Webinar</a:t>
                      </a:r>
                      <a:endParaRPr sz="1100" u="none" strike="noStrike" cap="none">
                        <a:solidFill>
                          <a:srgbClr val="000000"/>
                        </a:solidFill>
                      </a:endParaRPr>
                    </a:p>
                  </a:txBody>
                  <a:tcPr marL="0" marR="0" marT="0" marB="0" anchor="ct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u="none" strike="noStrike" cap="none" dirty="0">
                          <a:solidFill>
                            <a:srgbClr val="000000"/>
                          </a:solidFill>
                        </a:rPr>
                        <a:t>Late September</a:t>
                      </a:r>
                      <a:endParaRPr sz="1400" u="none" strike="noStrike" cap="none" dirty="0">
                        <a:solidFill>
                          <a:srgbClr val="000000"/>
                        </a:solidFill>
                      </a:endParaRPr>
                    </a:p>
                  </a:txBody>
                  <a:tcPr marL="0" marR="0" marT="0" marB="0" anchor="ctr"/>
                </a:tc>
                <a:extLst>
                  <a:ext uri="{0D108BD9-81ED-4DB2-BD59-A6C34878D82A}">
                    <a16:rowId xmlns:a16="http://schemas.microsoft.com/office/drawing/2014/main" val="10002"/>
                  </a:ext>
                </a:extLst>
              </a:tr>
              <a:tr h="574400">
                <a:tc>
                  <a:txBody>
                    <a:bodyPr/>
                    <a:lstStyle/>
                    <a:p>
                      <a:pPr marL="0" marR="0" lvl="0" indent="0" algn="ctr" rtl="0">
                        <a:lnSpc>
                          <a:spcPct val="100000"/>
                        </a:lnSpc>
                        <a:spcBef>
                          <a:spcPts val="0"/>
                        </a:spcBef>
                        <a:spcAft>
                          <a:spcPts val="0"/>
                        </a:spcAft>
                        <a:buClr>
                          <a:schemeClr val="dk1"/>
                        </a:buClr>
                        <a:buSzPts val="1400"/>
                        <a:buFont typeface="Calibri"/>
                        <a:buNone/>
                      </a:pPr>
                      <a:r>
                        <a:rPr lang="en-US" sz="1400" u="none" strike="noStrike" cap="none">
                          <a:solidFill>
                            <a:srgbClr val="000000"/>
                          </a:solidFill>
                        </a:rPr>
                        <a:t>ACCESS</a:t>
                      </a:r>
                      <a:endParaRPr sz="1400" b="0" u="none" strike="noStrike" cap="none">
                        <a:solidFill>
                          <a:srgbClr val="000000"/>
                        </a:solidFill>
                      </a:endParaRPr>
                    </a:p>
                  </a:txBody>
                  <a:tcPr marL="0" marR="0" marT="0" marB="0" anchor="ct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u="none" strike="noStrike" cap="none">
                          <a:solidFill>
                            <a:srgbClr val="000000"/>
                          </a:solidFill>
                        </a:rPr>
                        <a:t>Administration</a:t>
                      </a:r>
                      <a:endParaRPr sz="1400" u="none" strike="noStrike" cap="none">
                        <a:solidFill>
                          <a:srgbClr val="000000"/>
                        </a:solidFill>
                      </a:endParaRPr>
                    </a:p>
                  </a:txBody>
                  <a:tcPr marL="0" marR="0" marT="0" marB="0" anchor="ct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000000"/>
                          </a:solidFill>
                        </a:rPr>
                        <a:t>October</a:t>
                      </a:r>
                      <a:endParaRPr sz="1100" u="none" strike="noStrike" cap="none">
                        <a:solidFill>
                          <a:srgbClr val="000000"/>
                        </a:solidFill>
                      </a:endParaRPr>
                    </a:p>
                  </a:txBody>
                  <a:tcPr marL="0" marR="0" marT="0" marB="0" anchor="ctr"/>
                </a:tc>
                <a:extLst>
                  <a:ext uri="{0D108BD9-81ED-4DB2-BD59-A6C34878D82A}">
                    <a16:rowId xmlns:a16="http://schemas.microsoft.com/office/drawing/2014/main" val="10003"/>
                  </a:ext>
                </a:extLst>
              </a:tr>
              <a:tr h="574400">
                <a:tc>
                  <a:txBody>
                    <a:bodyPr/>
                    <a:lstStyle/>
                    <a:p>
                      <a:pPr marL="0" marR="0" lvl="0" indent="0" algn="ctr" rtl="0">
                        <a:lnSpc>
                          <a:spcPct val="100000"/>
                        </a:lnSpc>
                        <a:spcBef>
                          <a:spcPts val="0"/>
                        </a:spcBef>
                        <a:spcAft>
                          <a:spcPts val="0"/>
                        </a:spcAft>
                        <a:buClr>
                          <a:schemeClr val="dk1"/>
                        </a:buClr>
                        <a:buSzPts val="1400"/>
                        <a:buFont typeface="Calibri"/>
                        <a:buNone/>
                      </a:pPr>
                      <a:r>
                        <a:rPr lang="en-US" sz="1400" u="none" strike="noStrike" cap="none">
                          <a:solidFill>
                            <a:srgbClr val="000000"/>
                          </a:solidFill>
                        </a:rPr>
                        <a:t>CMAS Math, ELA, CSLA,</a:t>
                      </a:r>
                      <a:endParaRPr sz="1100" u="none" strike="noStrike" cap="none">
                        <a:solidFill>
                          <a:srgbClr val="000000"/>
                        </a:solidFill>
                      </a:endParaRPr>
                    </a:p>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000000"/>
                          </a:solidFill>
                        </a:rPr>
                        <a:t>Science and Social Studies</a:t>
                      </a:r>
                      <a:endParaRPr sz="1400" b="0" u="none" strike="noStrike" cap="none">
                        <a:solidFill>
                          <a:srgbClr val="000000"/>
                        </a:solidFill>
                        <a:latin typeface="Calibri"/>
                        <a:ea typeface="Calibri"/>
                        <a:cs typeface="Calibri"/>
                        <a:sym typeface="Calibri"/>
                      </a:endParaRPr>
                    </a:p>
                  </a:txBody>
                  <a:tcPr marL="0" marR="0" marT="0" marB="0" anchor="ct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000000"/>
                          </a:solidFill>
                        </a:rPr>
                        <a:t>Administration</a:t>
                      </a:r>
                      <a:endParaRPr sz="1100" u="none" strike="noStrike" cap="none">
                        <a:solidFill>
                          <a:srgbClr val="000000"/>
                        </a:solidFill>
                      </a:endParaRPr>
                    </a:p>
                  </a:txBody>
                  <a:tcPr marL="0" marR="0" marT="0" marB="0" anchor="ctr"/>
                </a:tc>
                <a:tc>
                  <a:txBody>
                    <a:bodyPr/>
                    <a:lstStyle/>
                    <a:p>
                      <a:pPr marL="0" marR="0" lvl="0" indent="0" algn="ctr" rtl="0">
                        <a:lnSpc>
                          <a:spcPct val="100000"/>
                        </a:lnSpc>
                        <a:spcBef>
                          <a:spcPts val="0"/>
                        </a:spcBef>
                        <a:spcAft>
                          <a:spcPts val="0"/>
                        </a:spcAft>
                        <a:buClr>
                          <a:srgbClr val="000000"/>
                        </a:buClr>
                        <a:buSzPts val="1400"/>
                        <a:buFont typeface="Arial"/>
                        <a:buNone/>
                      </a:pPr>
                      <a:r>
                        <a:rPr lang="en-US" dirty="0">
                          <a:solidFill>
                            <a:srgbClr val="000000"/>
                          </a:solidFill>
                        </a:rPr>
                        <a:t>Mid-</a:t>
                      </a:r>
                      <a:r>
                        <a:rPr lang="en-US" sz="1400" u="none" strike="noStrike" cap="none" dirty="0">
                          <a:solidFill>
                            <a:srgbClr val="000000"/>
                          </a:solidFill>
                        </a:rPr>
                        <a:t>October</a:t>
                      </a:r>
                      <a:r>
                        <a:rPr lang="en-US" dirty="0">
                          <a:solidFill>
                            <a:srgbClr val="000000"/>
                          </a:solidFill>
                        </a:rPr>
                        <a:t> through Winter 2027</a:t>
                      </a:r>
                      <a:endParaRPr sz="1100" u="none" strike="noStrike" cap="none" dirty="0">
                        <a:solidFill>
                          <a:srgbClr val="000000"/>
                        </a:solidFill>
                      </a:endParaRPr>
                    </a:p>
                  </a:txBody>
                  <a:tcPr marL="0" marR="0" marT="0" marB="0" anchor="ctr"/>
                </a:tc>
                <a:extLst>
                  <a:ext uri="{0D108BD9-81ED-4DB2-BD59-A6C34878D82A}">
                    <a16:rowId xmlns:a16="http://schemas.microsoft.com/office/drawing/2014/main" val="10004"/>
                  </a:ext>
                </a:extLst>
              </a:tr>
              <a:tr h="574400">
                <a:tc>
                  <a:txBody>
                    <a:bodyPr/>
                    <a:lstStyle/>
                    <a:p>
                      <a:pPr marL="0" marR="0" lvl="0" indent="0" algn="ctr" rtl="0">
                        <a:lnSpc>
                          <a:spcPct val="100000"/>
                        </a:lnSpc>
                        <a:spcBef>
                          <a:spcPts val="0"/>
                        </a:spcBef>
                        <a:spcAft>
                          <a:spcPts val="0"/>
                        </a:spcAft>
                        <a:buClr>
                          <a:schemeClr val="dk1"/>
                        </a:buClr>
                        <a:buSzPts val="1400"/>
                        <a:buFont typeface="Calibri"/>
                        <a:buNone/>
                      </a:pPr>
                      <a:r>
                        <a:rPr lang="en-US" sz="1400" u="none" strike="noStrike" cap="none">
                          <a:solidFill>
                            <a:srgbClr val="000000"/>
                          </a:solidFill>
                        </a:rPr>
                        <a:t>CoAlt ELA and Math (DLM),</a:t>
                      </a:r>
                      <a:endParaRPr sz="1100" u="none" strike="noStrike" cap="none">
                        <a:solidFill>
                          <a:srgbClr val="000000"/>
                        </a:solidFill>
                      </a:endParaRPr>
                    </a:p>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000000"/>
                          </a:solidFill>
                        </a:rPr>
                        <a:t>Science and Social Studies</a:t>
                      </a:r>
                      <a:endParaRPr sz="1400" b="0" u="none" strike="noStrike" cap="none">
                        <a:solidFill>
                          <a:srgbClr val="000000"/>
                        </a:solidFill>
                        <a:latin typeface="Calibri"/>
                        <a:ea typeface="Calibri"/>
                        <a:cs typeface="Calibri"/>
                        <a:sym typeface="Calibri"/>
                      </a:endParaRPr>
                    </a:p>
                  </a:txBody>
                  <a:tcPr marL="0" marR="0" marT="0" marB="0" anchor="ct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000000"/>
                          </a:solidFill>
                        </a:rPr>
                        <a:t>Administration</a:t>
                      </a:r>
                      <a:endParaRPr sz="1400" u="none" strike="noStrike" cap="none">
                        <a:solidFill>
                          <a:srgbClr val="000000"/>
                        </a:solidFill>
                        <a:latin typeface="Calibri"/>
                        <a:ea typeface="Calibri"/>
                        <a:cs typeface="Calibri"/>
                        <a:sym typeface="Calibri"/>
                      </a:endParaRPr>
                    </a:p>
                  </a:txBody>
                  <a:tcPr marL="0" marR="0" marT="0" marB="0" anchor="ctr"/>
                </a:tc>
                <a:tc>
                  <a:txBody>
                    <a:bodyPr/>
                    <a:lstStyle/>
                    <a:p>
                      <a:pPr marL="0" marR="0" lvl="0" indent="0" algn="ctr" rtl="0">
                        <a:lnSpc>
                          <a:spcPct val="100000"/>
                        </a:lnSpc>
                        <a:spcBef>
                          <a:spcPts val="0"/>
                        </a:spcBef>
                        <a:spcAft>
                          <a:spcPts val="0"/>
                        </a:spcAft>
                        <a:buClr>
                          <a:schemeClr val="dk1"/>
                        </a:buClr>
                        <a:buSzPts val="1400"/>
                        <a:buFont typeface="Calibri"/>
                        <a:buNone/>
                      </a:pPr>
                      <a:r>
                        <a:rPr lang="en-US" dirty="0">
                          <a:solidFill>
                            <a:srgbClr val="000000"/>
                          </a:solidFill>
                        </a:rPr>
                        <a:t>September</a:t>
                      </a:r>
                    </a:p>
                    <a:p>
                      <a:pPr marL="0" marR="0" lvl="0" indent="0" algn="ctr" rtl="0">
                        <a:lnSpc>
                          <a:spcPct val="100000"/>
                        </a:lnSpc>
                        <a:spcBef>
                          <a:spcPts val="0"/>
                        </a:spcBef>
                        <a:spcAft>
                          <a:spcPts val="0"/>
                        </a:spcAft>
                        <a:buClr>
                          <a:schemeClr val="dk1"/>
                        </a:buClr>
                        <a:buSzPts val="1400"/>
                        <a:buFont typeface="Calibri"/>
                        <a:buNone/>
                      </a:pPr>
                      <a:r>
                        <a:rPr lang="en-US" dirty="0">
                          <a:solidFill>
                            <a:srgbClr val="000000"/>
                          </a:solidFill>
                        </a:rPr>
                        <a:t>December/January</a:t>
                      </a:r>
                      <a:endParaRPr sz="1100" u="none" strike="noStrike" cap="none" dirty="0">
                        <a:solidFill>
                          <a:srgbClr val="000000"/>
                        </a:solidFill>
                      </a:endParaRPr>
                    </a:p>
                  </a:txBody>
                  <a:tcPr marL="0" marR="0" marT="0" marB="0" anchor="ctr"/>
                </a:tc>
                <a:extLst>
                  <a:ext uri="{0D108BD9-81ED-4DB2-BD59-A6C34878D82A}">
                    <a16:rowId xmlns:a16="http://schemas.microsoft.com/office/drawing/2014/main" val="10005"/>
                  </a:ext>
                </a:extLst>
              </a:tr>
              <a:tr h="574400">
                <a:tc gridSpan="3">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dirty="0">
                          <a:solidFill>
                            <a:srgbClr val="000000"/>
                          </a:solidFill>
                        </a:rPr>
                        <a:t>DACs must be trained on all state assessments each year. </a:t>
                      </a:r>
                      <a:endParaRPr sz="1400" b="0" u="none" strike="noStrike" cap="none" dirty="0">
                        <a:solidFill>
                          <a:srgbClr val="000000"/>
                        </a:solidFill>
                      </a:endParaRPr>
                    </a:p>
                  </a:txBody>
                  <a:tcPr marL="0" marR="0"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bl>
          </a:graphicData>
        </a:graphic>
      </p:graphicFrame>
    </p:spTree>
  </p:cSld>
  <p:clrMapOvr>
    <a:masterClrMapping/>
  </p:clrMapOvr>
</p:sld>
</file>

<file path=ppt/theme/theme1.xml><?xml version="1.0" encoding="utf-8"?>
<a:theme xmlns:a="http://schemas.openxmlformats.org/drawingml/2006/main"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277</TotalTime>
  <Words>8883</Words>
  <Application>Microsoft Office PowerPoint</Application>
  <PresentationFormat>On-screen Show (16:9)</PresentationFormat>
  <Paragraphs>1185</Paragraphs>
  <Slides>99</Slides>
  <Notes>99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99</vt:i4>
      </vt:variant>
    </vt:vector>
  </HeadingPairs>
  <TitlesOfParts>
    <vt:vector size="107" baseType="lpstr">
      <vt:lpstr>Roboto Medium</vt:lpstr>
      <vt:lpstr>Arial</vt:lpstr>
      <vt:lpstr>Times New Roman</vt:lpstr>
      <vt:lpstr>Calibri</vt:lpstr>
      <vt:lpstr>Merriweather</vt:lpstr>
      <vt:lpstr>Noto Sans Symbols</vt:lpstr>
      <vt:lpstr>Roboto</vt:lpstr>
      <vt:lpstr>Paradigm</vt:lpstr>
      <vt:lpstr>Disclaimer on Artificial Intelligence</vt:lpstr>
      <vt:lpstr>District Assessment Coordinator Kickoff Meeting  CDE Assessment Division</vt:lpstr>
      <vt:lpstr>Welcome and Agenda</vt:lpstr>
      <vt:lpstr>CDE Assessment Contacts</vt:lpstr>
      <vt:lpstr>General Information</vt:lpstr>
      <vt:lpstr>Colorado’s Assessment System</vt:lpstr>
      <vt:lpstr>State Content Assessments: Purpose and Uses For Students/Parents</vt:lpstr>
      <vt:lpstr>State Content Assessments: Purpose and Uses For Educators</vt:lpstr>
      <vt:lpstr>State Content Assessments: Purpose and Uses</vt:lpstr>
      <vt:lpstr>Communicating about State Assessments</vt:lpstr>
      <vt:lpstr>Parent Excusals - C.R.S. §22-7-1013(8)(a-c) </vt:lpstr>
      <vt:lpstr>District Assessment Coordinator (DAC)</vt:lpstr>
      <vt:lpstr>Communication Structure</vt:lpstr>
      <vt:lpstr>DAC Responsibilities</vt:lpstr>
      <vt:lpstr>Assessment Systems Access</vt:lpstr>
      <vt:lpstr>Assessment Emails (*DAC*)</vt:lpstr>
      <vt:lpstr>Transmitting Secure Information</vt:lpstr>
      <vt:lpstr>Wrapping Up Spring 2026</vt:lpstr>
      <vt:lpstr>Spring 2026 State Content Assessment Reporting Timeline</vt:lpstr>
      <vt:lpstr>Meet the CDE Assessment Team</vt:lpstr>
      <vt:lpstr>2026–27 Colorado Assessments</vt:lpstr>
      <vt:lpstr>2026–27  Winter State Assessments:  Grades K–12</vt:lpstr>
      <vt:lpstr>2026–27  Spring State Assessments:  Grades 3–8</vt:lpstr>
      <vt:lpstr>2026–27  Spring State Assessments:  Grades 9–11</vt:lpstr>
      <vt:lpstr>Tentative 2026–27 State Assessment Calendar</vt:lpstr>
      <vt:lpstr>Annual Training Requirement</vt:lpstr>
      <vt:lpstr>Get Involved!</vt:lpstr>
      <vt:lpstr>Thanks to educators from the following districts for participating in Colorado’s 2026 assessment development work!</vt:lpstr>
      <vt:lpstr>ACCESS</vt:lpstr>
      <vt:lpstr>ACCESS Assessments</vt:lpstr>
      <vt:lpstr>Test Window ACCESS Key Dates                    Monday, January 11 – Friday, February 12, 2027</vt:lpstr>
      <vt:lpstr>ACCESS Heads Up</vt:lpstr>
      <vt:lpstr>Identification of Students for ELD Programs Redesignation of Students from ELD Programs</vt:lpstr>
      <vt:lpstr>ACCESS Training and Office Hours</vt:lpstr>
      <vt:lpstr>CMAS Math, ELA/CSLA, Science and Social Studies</vt:lpstr>
      <vt:lpstr>CMAS Updates for 2027 - New Administration Systems</vt:lpstr>
      <vt:lpstr>CMAS Updates for 2027 - Test Structure and Timing</vt:lpstr>
      <vt:lpstr>CMAS Updates for 2027 - Paper/Pencil Testing Availability</vt:lpstr>
      <vt:lpstr>CMAS Updates for 2027 - Social Studies for Grade 7 Only</vt:lpstr>
      <vt:lpstr>CMAS Reminder - Remote Administration §22-7-1006.3(1)(e)</vt:lpstr>
      <vt:lpstr>CMAS Data and Reporting</vt:lpstr>
      <vt:lpstr>CMAS Student Readiness</vt:lpstr>
      <vt:lpstr>CMAS Technology Readiness</vt:lpstr>
      <vt:lpstr>CMAS High Level Activities for DACs</vt:lpstr>
      <vt:lpstr>CMAS Training and Office Hours</vt:lpstr>
      <vt:lpstr>CoAlt Science and Social Studies / ELA and Math (DLM)</vt:lpstr>
      <vt:lpstr>CoAlt Assessment Administration – Grades 3 through 8</vt:lpstr>
      <vt:lpstr>CoAlt Assessment Administration – Grades 9 through 11</vt:lpstr>
      <vt:lpstr>CoAlt Training</vt:lpstr>
      <vt:lpstr>CoAlt Training and Office Hours for Accommodations and SWD</vt:lpstr>
      <vt:lpstr>Colorado PSAT and SAT</vt:lpstr>
      <vt:lpstr>Colorado PSAT and SAT Administration</vt:lpstr>
      <vt:lpstr>PSAT 9, PSAT 10 and SAT Test Times</vt:lpstr>
      <vt:lpstr>Colorado PSAT and SAT Accommodations</vt:lpstr>
      <vt:lpstr>Colorado PSAT and SAT Online School Options</vt:lpstr>
      <vt:lpstr>Difference Between CMAS and PSAT &amp; SAT  Home-Schooled Students in Colorado</vt:lpstr>
      <vt:lpstr>Part-time Public/Part-time Home-schooled Students</vt:lpstr>
      <vt:lpstr>Key Highlights of New Changes This Year</vt:lpstr>
      <vt:lpstr>Colorado PSAT and SAT Resources</vt:lpstr>
      <vt:lpstr>Colorado PSAT and SAT - What is Next?</vt:lpstr>
      <vt:lpstr>PSAT and SAT Training and Office Hours</vt:lpstr>
      <vt:lpstr>Assessment Accessibility and Accommodations</vt:lpstr>
      <vt:lpstr>Accommodations Training</vt:lpstr>
      <vt:lpstr>Accommodations Deadlines</vt:lpstr>
      <vt:lpstr>Data and Reporting</vt:lpstr>
      <vt:lpstr>Assessment Data Collections</vt:lpstr>
      <vt:lpstr>Student Biographical Data (SBD) Clean up Process</vt:lpstr>
      <vt:lpstr>State Data Review</vt:lpstr>
      <vt:lpstr>Data Clean-up Process Summary</vt:lpstr>
      <vt:lpstr>Assessment Data Trainings</vt:lpstr>
      <vt:lpstr>Reporting of Results</vt:lpstr>
      <vt:lpstr>Report and Data Interpretation</vt:lpstr>
      <vt:lpstr>National and International Assessments: Select Schools Only</vt:lpstr>
      <vt:lpstr>NAEP Activities and Results</vt:lpstr>
      <vt:lpstr>Assessment Technology</vt:lpstr>
      <vt:lpstr>District Technology Coordinators (DTC)</vt:lpstr>
      <vt:lpstr>DTC Responsibilities and Privileges</vt:lpstr>
      <vt:lpstr>Online Assessment Platforms</vt:lpstr>
      <vt:lpstr>Disable Background Processes</vt:lpstr>
      <vt:lpstr>Final Thoughts and Reminders</vt:lpstr>
      <vt:lpstr>Syncplicity</vt:lpstr>
      <vt:lpstr>Reference Materials</vt:lpstr>
      <vt:lpstr>Thank you!</vt:lpstr>
      <vt:lpstr>Reference Slides:  Local Education Provider Responsibilities</vt:lpstr>
      <vt:lpstr>Charter Schools</vt:lpstr>
      <vt:lpstr>SAT Scores on Transcripts</vt:lpstr>
      <vt:lpstr>Requirements and District Responsibilities Assessment Information §22-7-1013(7)(a)</vt:lpstr>
      <vt:lpstr>Requirements and District Responsibilities Parent Excusals §22-7-1013(8)(a-c)</vt:lpstr>
      <vt:lpstr>Reference Slides:  Participation Resources</vt:lpstr>
      <vt:lpstr>Participation - District/School Actions  Connected to Decreased Participation </vt:lpstr>
      <vt:lpstr>Participation - District/School Strategies that  Help Increase Participation</vt:lpstr>
      <vt:lpstr>Participation - District/School Strategies that  Help Increase Participation (continued)</vt:lpstr>
      <vt:lpstr>Reference Slides:  Additional Resources</vt:lpstr>
      <vt:lpstr>CMAS ELA/CSLA Accommodations Policy</vt:lpstr>
      <vt:lpstr>Fall Checklist (1 of 3)</vt:lpstr>
      <vt:lpstr>Fall Checklist (2 of 3)</vt:lpstr>
      <vt:lpstr>Fall Checklist (3 of 3)</vt:lpstr>
      <vt:lpstr>2026–27 Office Hours Schedule (dates subject to change)</vt:lpstr>
      <vt:lpstr>2026–27 Training Dates – All Virtual (subject to change)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Villalobos Pavia, Heather</dc:creator>
  <cp:lastModifiedBy>Loerzel, Sara</cp:lastModifiedBy>
  <cp:revision>8</cp:revision>
  <dcterms:created xsi:type="dcterms:W3CDTF">2019-06-25T17:30:52Z</dcterms:created>
  <dcterms:modified xsi:type="dcterms:W3CDTF">2026-09-03T22:31:28Z</dcterms:modified>
</cp:coreProperties>
</file>