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48" r:id="rId5"/>
    <p:sldMasterId id="2147483723" r:id="rId6"/>
  </p:sldMasterIdLst>
  <p:notesMasterIdLst>
    <p:notesMasterId r:id="rId27"/>
  </p:notesMasterIdLst>
  <p:sldIdLst>
    <p:sldId id="256" r:id="rId7"/>
    <p:sldId id="267" r:id="rId8"/>
    <p:sldId id="266" r:id="rId9"/>
    <p:sldId id="264" r:id="rId10"/>
    <p:sldId id="257" r:id="rId11"/>
    <p:sldId id="375" r:id="rId12"/>
    <p:sldId id="373" r:id="rId13"/>
    <p:sldId id="290" r:id="rId14"/>
    <p:sldId id="384" r:id="rId15"/>
    <p:sldId id="386" r:id="rId16"/>
    <p:sldId id="291" r:id="rId17"/>
    <p:sldId id="387" r:id="rId18"/>
    <p:sldId id="292" r:id="rId19"/>
    <p:sldId id="286" r:id="rId20"/>
    <p:sldId id="287" r:id="rId21"/>
    <p:sldId id="306" r:id="rId22"/>
    <p:sldId id="372" r:id="rId23"/>
    <p:sldId id="385" r:id="rId24"/>
    <p:sldId id="388" r:id="rId25"/>
    <p:sldId id="26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528E"/>
    <a:srgbClr val="C9C9C9"/>
    <a:srgbClr val="29ABE2"/>
    <a:srgbClr val="29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2131" autoAdjust="0"/>
  </p:normalViewPr>
  <p:slideViewPr>
    <p:cSldViewPr snapToGrid="0">
      <p:cViewPr varScale="1">
        <p:scale>
          <a:sx n="84" d="100"/>
          <a:sy n="84" d="100"/>
        </p:scale>
        <p:origin x="778" y="115"/>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66"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dirty="0"/>
              <a:t>VCS</a:t>
            </a:r>
            <a:r>
              <a:rPr lang="en-US" sz="2400" b="1" baseline="0" dirty="0"/>
              <a:t> District Grade</a:t>
            </a:r>
            <a:endParaRPr lang="en-US" sz="24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Sheet1!$B$1:$F$1</c:f>
              <c:strCache>
                <c:ptCount val="5"/>
                <c:pt idx="0">
                  <c:v>2021-2022</c:v>
                </c:pt>
                <c:pt idx="1">
                  <c:v>2022-2023</c:v>
                </c:pt>
                <c:pt idx="2">
                  <c:v>2023-2024</c:v>
                </c:pt>
                <c:pt idx="3">
                  <c:v>2024-2025</c:v>
                </c:pt>
                <c:pt idx="4">
                  <c:v>2025-2026</c:v>
                </c:pt>
              </c:strCache>
            </c:strRef>
          </c:cat>
          <c:val>
            <c:numRef>
              <c:f>Sheet1!$B$2:$F$2</c:f>
              <c:numCache>
                <c:formatCode>General</c:formatCode>
                <c:ptCount val="5"/>
                <c:pt idx="0">
                  <c:v>57</c:v>
                </c:pt>
                <c:pt idx="1">
                  <c:v>61</c:v>
                </c:pt>
                <c:pt idx="2">
                  <c:v>61</c:v>
                </c:pt>
                <c:pt idx="3">
                  <c:v>64</c:v>
                </c:pt>
                <c:pt idx="4">
                  <c:v>66</c:v>
                </c:pt>
              </c:numCache>
            </c:numRef>
          </c:val>
          <c:smooth val="0"/>
          <c:extLst>
            <c:ext xmlns:c16="http://schemas.microsoft.com/office/drawing/2014/chart" uri="{C3380CC4-5D6E-409C-BE32-E72D297353CC}">
              <c16:uniqueId val="{00000000-AD9F-4318-9C8E-FEA196859CA0}"/>
            </c:ext>
          </c:extLst>
        </c:ser>
        <c:dLbls>
          <c:dLblPos val="t"/>
          <c:showLegendKey val="0"/>
          <c:showVal val="1"/>
          <c:showCatName val="0"/>
          <c:showSerName val="0"/>
          <c:showPercent val="0"/>
          <c:showBubbleSize val="0"/>
        </c:dLbls>
        <c:marker val="1"/>
        <c:smooth val="0"/>
        <c:axId val="814258863"/>
        <c:axId val="814252623"/>
      </c:lineChart>
      <c:catAx>
        <c:axId val="81425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814252623"/>
        <c:crosses val="autoZero"/>
        <c:auto val="1"/>
        <c:lblAlgn val="ctr"/>
        <c:lblOffset val="100"/>
        <c:noMultiLvlLbl val="0"/>
      </c:catAx>
      <c:valAx>
        <c:axId val="8142526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142588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Core Subject Areas</a:t>
            </a:r>
          </a:p>
          <a:p>
            <a:pPr>
              <a:defRPr/>
            </a:pPr>
            <a:r>
              <a:rPr lang="en-US" sz="1200" dirty="0"/>
              <a:t>Percent of Students on</a:t>
            </a:r>
            <a:r>
              <a:rPr lang="en-US" sz="1200" baseline="0" dirty="0"/>
              <a:t> or above grade level</a:t>
            </a:r>
            <a:endParaRPr lang="en-US" sz="1200"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2023-24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English Language Arts</c:v>
                </c:pt>
                <c:pt idx="1">
                  <c:v>Math</c:v>
                </c:pt>
                <c:pt idx="2">
                  <c:v>Science</c:v>
                </c:pt>
                <c:pt idx="3">
                  <c:v>Social Studies</c:v>
                </c:pt>
              </c:strCache>
            </c:strRef>
          </c:cat>
          <c:val>
            <c:numRef>
              <c:f>Sheet1!$B$2:$B$5</c:f>
              <c:numCache>
                <c:formatCode>General</c:formatCode>
                <c:ptCount val="4"/>
                <c:pt idx="0">
                  <c:v>51</c:v>
                </c:pt>
                <c:pt idx="1">
                  <c:v>54</c:v>
                </c:pt>
                <c:pt idx="2">
                  <c:v>62</c:v>
                </c:pt>
                <c:pt idx="3">
                  <c:v>68</c:v>
                </c:pt>
              </c:numCache>
            </c:numRef>
          </c:val>
          <c:extLst>
            <c:ext xmlns:c16="http://schemas.microsoft.com/office/drawing/2014/chart" uri="{C3380CC4-5D6E-409C-BE32-E72D297353CC}">
              <c16:uniqueId val="{00000000-F4E3-4082-A074-BC2E1E94E9C2}"/>
            </c:ext>
          </c:extLst>
        </c:ser>
        <c:ser>
          <c:idx val="1"/>
          <c:order val="1"/>
          <c:tx>
            <c:strRef>
              <c:f>Sheet1!$C$1</c:f>
              <c:strCache>
                <c:ptCount val="1"/>
                <c:pt idx="0">
                  <c:v>2024-25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English Language Arts</c:v>
                </c:pt>
                <c:pt idx="1">
                  <c:v>Math</c:v>
                </c:pt>
                <c:pt idx="2">
                  <c:v>Science</c:v>
                </c:pt>
                <c:pt idx="3">
                  <c:v>Social Studies</c:v>
                </c:pt>
              </c:strCache>
            </c:strRef>
          </c:cat>
          <c:val>
            <c:numRef>
              <c:f>Sheet1!$C$2:$C$5</c:f>
              <c:numCache>
                <c:formatCode>General</c:formatCode>
                <c:ptCount val="4"/>
                <c:pt idx="0">
                  <c:v>55</c:v>
                </c:pt>
                <c:pt idx="1">
                  <c:v>57</c:v>
                </c:pt>
                <c:pt idx="2">
                  <c:v>66</c:v>
                </c:pt>
                <c:pt idx="3">
                  <c:v>73</c:v>
                </c:pt>
              </c:numCache>
            </c:numRef>
          </c:val>
          <c:extLst>
            <c:ext xmlns:c16="http://schemas.microsoft.com/office/drawing/2014/chart" uri="{C3380CC4-5D6E-409C-BE32-E72D297353CC}">
              <c16:uniqueId val="{00000001-F4E3-4082-A074-BC2E1E94E9C2}"/>
            </c:ext>
          </c:extLst>
        </c:ser>
        <c:ser>
          <c:idx val="2"/>
          <c:order val="2"/>
          <c:tx>
            <c:strRef>
              <c:f>Sheet1!$D$1</c:f>
              <c:strCache>
                <c:ptCount val="1"/>
                <c:pt idx="0">
                  <c:v>2025-26</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English Language Arts</c:v>
                </c:pt>
                <c:pt idx="1">
                  <c:v>Math</c:v>
                </c:pt>
                <c:pt idx="2">
                  <c:v>Science</c:v>
                </c:pt>
                <c:pt idx="3">
                  <c:v>Social Studies</c:v>
                </c:pt>
              </c:strCache>
            </c:strRef>
          </c:cat>
          <c:val>
            <c:numRef>
              <c:f>Sheet1!$D$2:$D$5</c:f>
              <c:numCache>
                <c:formatCode>General</c:formatCode>
                <c:ptCount val="4"/>
                <c:pt idx="0">
                  <c:v>58</c:v>
                </c:pt>
                <c:pt idx="1">
                  <c:v>59</c:v>
                </c:pt>
                <c:pt idx="2">
                  <c:v>68</c:v>
                </c:pt>
                <c:pt idx="3">
                  <c:v>74</c:v>
                </c:pt>
              </c:numCache>
            </c:numRef>
          </c:val>
          <c:extLst>
            <c:ext xmlns:c16="http://schemas.microsoft.com/office/drawing/2014/chart" uri="{C3380CC4-5D6E-409C-BE32-E72D297353CC}">
              <c16:uniqueId val="{00000002-F4E3-4082-A074-BC2E1E94E9C2}"/>
            </c:ext>
          </c:extLst>
        </c:ser>
        <c:dLbls>
          <c:dLblPos val="outEnd"/>
          <c:showLegendKey val="0"/>
          <c:showVal val="1"/>
          <c:showCatName val="0"/>
          <c:showSerName val="0"/>
          <c:showPercent val="0"/>
          <c:showBubbleSize val="0"/>
        </c:dLbls>
        <c:gapWidth val="219"/>
        <c:overlap val="-27"/>
        <c:axId val="820998880"/>
        <c:axId val="820996000"/>
      </c:barChart>
      <c:catAx>
        <c:axId val="82099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0996000"/>
        <c:crosses val="autoZero"/>
        <c:auto val="1"/>
        <c:lblAlgn val="ctr"/>
        <c:lblOffset val="100"/>
        <c:noMultiLvlLbl val="0"/>
      </c:catAx>
      <c:valAx>
        <c:axId val="820996000"/>
        <c:scaling>
          <c:orientation val="minMax"/>
          <c:max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099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latin typeface="Aptos Black" panose="020B0004020202020204" pitchFamily="34" charset="0"/>
              </a:rPr>
              <a:t>VOLUSIA</a:t>
            </a:r>
            <a:r>
              <a:rPr lang="en-US" baseline="0" dirty="0">
                <a:latin typeface="Aptos Black" panose="020B0004020202020204" pitchFamily="34" charset="0"/>
              </a:rPr>
              <a:t> COUNTY SCHOOLS </a:t>
            </a:r>
          </a:p>
          <a:p>
            <a:pPr>
              <a:defRPr/>
            </a:pPr>
            <a:r>
              <a:rPr lang="en-US" baseline="0" dirty="0">
                <a:latin typeface="Aptos Black" panose="020B0004020202020204" pitchFamily="34" charset="0"/>
              </a:rPr>
              <a:t>GRADED A OR B</a:t>
            </a:r>
            <a:endParaRPr lang="en-US" dirty="0">
              <a:latin typeface="Aptos Black" panose="020B000402020202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ptos Black" panose="020B0004020202020204" pitchFamily="34" charset="0"/>
                    <a:ea typeface="ADLaM Display" panose="02010000000000000000" pitchFamily="2" charset="0"/>
                    <a:cs typeface="ADLaM Display" panose="02010000000000000000" pitchFamily="2"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2022</c:v>
                </c:pt>
                <c:pt idx="1">
                  <c:v>2023</c:v>
                </c:pt>
                <c:pt idx="2">
                  <c:v>2024</c:v>
                </c:pt>
                <c:pt idx="3">
                  <c:v>2025</c:v>
                </c:pt>
                <c:pt idx="4">
                  <c:v>NOW</c:v>
                </c:pt>
              </c:strCache>
            </c:strRef>
          </c:cat>
          <c:val>
            <c:numRef>
              <c:f>Sheet1!$B$2:$B$6</c:f>
              <c:numCache>
                <c:formatCode>0%</c:formatCode>
                <c:ptCount val="5"/>
                <c:pt idx="0">
                  <c:v>0.46</c:v>
                </c:pt>
                <c:pt idx="1">
                  <c:v>0.55000000000000004</c:v>
                </c:pt>
                <c:pt idx="2">
                  <c:v>0.62</c:v>
                </c:pt>
                <c:pt idx="3">
                  <c:v>0.75</c:v>
                </c:pt>
                <c:pt idx="4">
                  <c:v>0.9</c:v>
                </c:pt>
              </c:numCache>
            </c:numRef>
          </c:val>
          <c:extLst>
            <c:ext xmlns:c16="http://schemas.microsoft.com/office/drawing/2014/chart" uri="{C3380CC4-5D6E-409C-BE32-E72D297353CC}">
              <c16:uniqueId val="{00000000-23DC-4D51-AF3E-AFB77DCAE888}"/>
            </c:ext>
          </c:extLst>
        </c:ser>
        <c:dLbls>
          <c:dLblPos val="outEnd"/>
          <c:showLegendKey val="0"/>
          <c:showVal val="1"/>
          <c:showCatName val="0"/>
          <c:showSerName val="0"/>
          <c:showPercent val="0"/>
          <c:showBubbleSize val="0"/>
        </c:dLbls>
        <c:gapWidth val="25"/>
        <c:overlap val="-71"/>
        <c:axId val="1312953536"/>
        <c:axId val="1312940096"/>
      </c:barChart>
      <c:catAx>
        <c:axId val="131295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ptos Black" panose="020B0004020202020204" pitchFamily="34" charset="0"/>
                <a:ea typeface="ADLaM Display" panose="02010000000000000000" pitchFamily="2" charset="0"/>
                <a:cs typeface="ADLaM Display" panose="02010000000000000000" pitchFamily="2" charset="0"/>
              </a:defRPr>
            </a:pPr>
            <a:endParaRPr lang="en-US"/>
          </a:p>
        </c:txPr>
        <c:crossAx val="1312940096"/>
        <c:crosses val="autoZero"/>
        <c:auto val="1"/>
        <c:lblAlgn val="ctr"/>
        <c:lblOffset val="100"/>
        <c:noMultiLvlLbl val="0"/>
      </c:catAx>
      <c:valAx>
        <c:axId val="1312940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12953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F6B50-CC21-4DB0-B532-E7D9FF4E731B}"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DC39C-101D-4263-A693-62BB82EB1D71}" type="slidenum">
              <a:rPr lang="en-US" smtClean="0"/>
              <a:t>‹#›</a:t>
            </a:fld>
            <a:endParaRPr lang="en-US"/>
          </a:p>
        </p:txBody>
      </p:sp>
    </p:spTree>
    <p:extLst>
      <p:ext uri="{BB962C8B-B14F-4D97-AF65-F5344CB8AC3E}">
        <p14:creationId xmlns:p14="http://schemas.microsoft.com/office/powerpoint/2010/main" val="67437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Instructions – Add the title and date to the first page of your School Board Meeting presentation.</a:t>
            </a:r>
          </a:p>
          <a:p>
            <a:r>
              <a:rPr lang="en-US"/>
              <a:t>All slide layouts that are approved to use are built within this presentation template.  </a:t>
            </a:r>
            <a:r>
              <a:rPr lang="en-US" b="1"/>
              <a:t>DO NOT </a:t>
            </a:r>
            <a:r>
              <a:rPr lang="en-US"/>
              <a:t>use the “Designer” tool when creating your presentation.</a:t>
            </a:r>
          </a:p>
          <a:p>
            <a:endParaRPr lang="en-US"/>
          </a:p>
        </p:txBody>
      </p:sp>
      <p:sp>
        <p:nvSpPr>
          <p:cNvPr id="4" name="Slide Number Placeholder 3"/>
          <p:cNvSpPr>
            <a:spLocks noGrp="1"/>
          </p:cNvSpPr>
          <p:nvPr>
            <p:ph type="sldNum" sz="quarter" idx="5"/>
          </p:nvPr>
        </p:nvSpPr>
        <p:spPr/>
        <p:txBody>
          <a:bodyPr/>
          <a:lstStyle/>
          <a:p>
            <a:fld id="{7A0DC39C-101D-4263-A693-62BB82EB1D71}" type="slidenum">
              <a:rPr lang="en-US" smtClean="0"/>
              <a:t>1</a:t>
            </a:fld>
            <a:endParaRPr lang="en-US"/>
          </a:p>
        </p:txBody>
      </p:sp>
    </p:spTree>
    <p:extLst>
      <p:ext uri="{BB962C8B-B14F-4D97-AF65-F5344CB8AC3E}">
        <p14:creationId xmlns:p14="http://schemas.microsoft.com/office/powerpoint/2010/main" val="277256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DC39C-101D-4263-A693-62BB82EB1D71}" type="slidenum">
              <a:rPr lang="en-US" smtClean="0"/>
              <a:t>2</a:t>
            </a:fld>
            <a:endParaRPr lang="en-US"/>
          </a:p>
        </p:txBody>
      </p:sp>
    </p:spTree>
    <p:extLst>
      <p:ext uri="{BB962C8B-B14F-4D97-AF65-F5344CB8AC3E}">
        <p14:creationId xmlns:p14="http://schemas.microsoft.com/office/powerpoint/2010/main" val="58356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B84AF-1680-E124-F461-2CD7234B8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2ECEFD-81F7-36DE-D530-FEA6B8631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815D0-C349-99E7-6AFD-FC46DA761A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t>
            </a:r>
            <a:r>
              <a:rPr lang="en-US" dirty="0">
                <a:highlight>
                  <a:srgbClr val="FFFF00"/>
                </a:highlight>
              </a:rPr>
              <a:t>highlight</a:t>
            </a:r>
            <a:r>
              <a:rPr lang="en-US" dirty="0"/>
              <a:t> the goal(s) your presentation supports </a:t>
            </a:r>
            <a:r>
              <a:rPr lang="en-US" dirty="0">
                <a:highlight>
                  <a:srgbClr val="FFFF00"/>
                </a:highlight>
              </a:rPr>
              <a:t>in yellow</a:t>
            </a:r>
            <a:r>
              <a:rPr lang="en-US" dirty="0"/>
              <a:t>.  An updated version of the Strategic Plan slide will be shared once the new Strategic Plan is Board approved. </a:t>
            </a:r>
          </a:p>
          <a:p>
            <a:endParaRPr lang="en-US" dirty="0"/>
          </a:p>
        </p:txBody>
      </p:sp>
      <p:sp>
        <p:nvSpPr>
          <p:cNvPr id="4" name="Slide Number Placeholder 3">
            <a:extLst>
              <a:ext uri="{FF2B5EF4-FFF2-40B4-BE49-F238E27FC236}">
                <a16:creationId xmlns:a16="http://schemas.microsoft.com/office/drawing/2014/main" id="{01406C51-F683-C59D-839E-1833E873ACBE}"/>
              </a:ext>
            </a:extLst>
          </p:cNvPr>
          <p:cNvSpPr>
            <a:spLocks noGrp="1"/>
          </p:cNvSpPr>
          <p:nvPr>
            <p:ph type="sldNum" sz="quarter" idx="5"/>
          </p:nvPr>
        </p:nvSpPr>
        <p:spPr/>
        <p:txBody>
          <a:bodyPr/>
          <a:lstStyle/>
          <a:p>
            <a:fld id="{7A0DC39C-101D-4263-A693-62BB82EB1D71}" type="slidenum">
              <a:rPr lang="en-US" smtClean="0"/>
              <a:t>3</a:t>
            </a:fld>
            <a:endParaRPr lang="en-US"/>
          </a:p>
        </p:txBody>
      </p:sp>
    </p:spTree>
    <p:extLst>
      <p:ext uri="{BB962C8B-B14F-4D97-AF65-F5344CB8AC3E}">
        <p14:creationId xmlns:p14="http://schemas.microsoft.com/office/powerpoint/2010/main" val="3832716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a:t>
            </a:r>
            <a:r>
              <a:rPr lang="en-US">
                <a:highlight>
                  <a:srgbClr val="FFFF00"/>
                </a:highlight>
              </a:rPr>
              <a:t>highlight</a:t>
            </a:r>
            <a:r>
              <a:rPr lang="en-US"/>
              <a:t> the goal(s) your presentation supports </a:t>
            </a:r>
            <a:r>
              <a:rPr lang="en-US">
                <a:highlight>
                  <a:srgbClr val="FFFF00"/>
                </a:highlight>
              </a:rPr>
              <a:t>in yellow</a:t>
            </a:r>
            <a:r>
              <a:rPr lang="en-US"/>
              <a:t>.  An updated version of the Strategic Plan slide will be shared once the new Strategic Plan is Board approved. </a:t>
            </a:r>
          </a:p>
          <a:p>
            <a:endParaRPr lang="en-US"/>
          </a:p>
        </p:txBody>
      </p:sp>
      <p:sp>
        <p:nvSpPr>
          <p:cNvPr id="4" name="Slide Number Placeholder 3"/>
          <p:cNvSpPr>
            <a:spLocks noGrp="1"/>
          </p:cNvSpPr>
          <p:nvPr>
            <p:ph type="sldNum" sz="quarter" idx="5"/>
          </p:nvPr>
        </p:nvSpPr>
        <p:spPr/>
        <p:txBody>
          <a:bodyPr/>
          <a:lstStyle/>
          <a:p>
            <a:fld id="{7A0DC39C-101D-4263-A693-62BB82EB1D71}" type="slidenum">
              <a:rPr lang="en-US" smtClean="0"/>
              <a:t>4</a:t>
            </a:fld>
            <a:endParaRPr lang="en-US"/>
          </a:p>
        </p:txBody>
      </p:sp>
    </p:spTree>
    <p:extLst>
      <p:ext uri="{BB962C8B-B14F-4D97-AF65-F5344CB8AC3E}">
        <p14:creationId xmlns:p14="http://schemas.microsoft.com/office/powerpoint/2010/main" val="698464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24" tIns="32612" rIns="65224" bIns="32612"/>
          <a:lstStyle/>
          <a:p>
            <a:endParaRPr lang="en-US"/>
          </a:p>
        </p:txBody>
      </p:sp>
      <p:sp>
        <p:nvSpPr>
          <p:cNvPr id="4" name="Slide Number Placeholder 3"/>
          <p:cNvSpPr>
            <a:spLocks noGrp="1"/>
          </p:cNvSpPr>
          <p:nvPr>
            <p:ph type="sldNum" sz="quarter" idx="10"/>
          </p:nvPr>
        </p:nvSpPr>
        <p:spPr/>
        <p:txBody>
          <a:bodyPr lIns="65224" tIns="32612" rIns="65224" bIns="32612"/>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9468F-EEEC-5304-482A-F4E13D68D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D151A-B1E8-C42B-5786-DD7B8446561F}"/>
              </a:ext>
            </a:extLst>
          </p:cNvPr>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77D2CF5B-106E-FA49-E7DB-52FE93565970}"/>
              </a:ext>
            </a:extLst>
          </p:cNvPr>
          <p:cNvSpPr>
            <a:spLocks noGrp="1"/>
          </p:cNvSpPr>
          <p:nvPr>
            <p:ph type="body" idx="1"/>
          </p:nvPr>
        </p:nvSpPr>
        <p:spPr>
          <a:xfrm>
            <a:off x="700499" y="4473691"/>
            <a:ext cx="5609402" cy="3660659"/>
          </a:xfrm>
          <a:prstGeom prst="rect">
            <a:avLst/>
          </a:prstGeom>
        </p:spPr>
        <p:txBody>
          <a:bodyPr lIns="65224" tIns="32612" rIns="65224" bIns="32612"/>
          <a:lstStyle/>
          <a:p>
            <a:r>
              <a:rPr lang="en-US" dirty="0"/>
              <a:t>The state accountability system for measuring student learning at a district and school level has grown to become a more rigorous and robust system. Starting just over 25 years ago, the system began with just reading, math and writing performance, a few years later in 2002 learning gains were added to the system, the learning gains were calculated for reading and math and a third component of learning gains for the lowest 25% of students to close the reading gap for these students. In 2007 the lowest 25% for math was put in place as well as science performance. In the 2014-15 school year, the FCAT transitioned to the FSA and due to this, learning gains could not be calculated jumping from two different assessments. However, in this transition of assessments, the state rule adopted new measures to be included in calculating grades: social studies performance, graduation rate, middle school and college and career acceleration rates, given all of this transition the state identifies years like this as an informational baseline year. The following year all 4 learning gain components were put back in place now that there was at least two years of FSA data. The FSA transitioned to the FAST assessment in 2022-23 this transition would have the same impact as the prior transition where learning gains would not be included and the year would be an informational baseline year. When there are components missing or added from the calculation the state may readdress cut points for schools and districts, this happened as there was only 8 of the currently possible 12 components. The 2024 year saw the return of learning gains and the introduction of grade 3 </a:t>
            </a:r>
            <a:r>
              <a:rPr lang="en-US" dirty="0" err="1"/>
              <a:t>ela</a:t>
            </a:r>
            <a:r>
              <a:rPr lang="en-US" dirty="0"/>
              <a:t> performance to put us to the model currently in adoption with 12 total components </a:t>
            </a:r>
          </a:p>
          <a:p>
            <a:endParaRPr lang="en-US" dirty="0"/>
          </a:p>
          <a:p>
            <a:r>
              <a:rPr lang="en-US" dirty="0"/>
              <a:t>Across all of these years 20+ years and additions to the system, the ratings/scales have always been around the same number from 62%-68%, with the most recent year being a threshold of 65% to earn an A rating. </a:t>
            </a:r>
          </a:p>
        </p:txBody>
      </p:sp>
    </p:spTree>
    <p:extLst>
      <p:ext uri="{BB962C8B-B14F-4D97-AF65-F5344CB8AC3E}">
        <p14:creationId xmlns:p14="http://schemas.microsoft.com/office/powerpoint/2010/main" val="47821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CB953-9188-3D60-7CEC-B4A8EAFBE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EA62E-0399-A418-F831-ACC2F3488F57}"/>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0720835-2FE3-8F14-52B0-7AC11573FCDA}"/>
              </a:ext>
            </a:extLst>
          </p:cNvPr>
          <p:cNvSpPr>
            <a:spLocks noGrp="1"/>
          </p:cNvSpPr>
          <p:nvPr>
            <p:ph type="body" idx="1"/>
          </p:nvPr>
        </p:nvSpPr>
        <p:spPr>
          <a:xfrm>
            <a:off x="822325" y="7040563"/>
            <a:ext cx="6584950" cy="5761037"/>
          </a:xfrm>
          <a:prstGeom prst="rect">
            <a:avLst/>
          </a:prstGeom>
        </p:spPr>
        <p:txBody>
          <a:bodyPr/>
          <a:lstStyle/>
          <a:p>
            <a:r>
              <a:rPr lang="en-US" dirty="0"/>
              <a:t>Percent tested has always been a factor within the school and district grading system, because it is how we ensure that the score received at the district and school level are truly representative of the student learning at that site. Here you can see the historical numbers for Volusia county schools. </a:t>
            </a:r>
          </a:p>
          <a:p>
            <a:r>
              <a:rPr lang="en-US" dirty="0"/>
              <a:t>Listing out alt sites….Halifax behavioral, </a:t>
            </a:r>
            <a:r>
              <a:rPr lang="en-US" dirty="0" err="1"/>
              <a:t>highbanks</a:t>
            </a:r>
            <a:r>
              <a:rPr lang="en-US" dirty="0"/>
              <a:t> learning, hospital homebound, Pace Center for girls, </a:t>
            </a:r>
            <a:r>
              <a:rPr lang="en-US" dirty="0" err="1"/>
              <a:t>riverview</a:t>
            </a:r>
            <a:r>
              <a:rPr lang="en-US" dirty="0"/>
              <a:t> learning center, </a:t>
            </a:r>
            <a:r>
              <a:rPr lang="en-US" dirty="0" err="1"/>
              <a:t>stewart</a:t>
            </a:r>
            <a:r>
              <a:rPr lang="en-US" dirty="0"/>
              <a:t> </a:t>
            </a:r>
            <a:r>
              <a:rPr lang="en-US" dirty="0" err="1"/>
              <a:t>marchman</a:t>
            </a:r>
            <a:r>
              <a:rPr lang="en-US" dirty="0"/>
              <a:t> residential, Volusia Regional Juvenile Detention Center.</a:t>
            </a:r>
          </a:p>
          <a:p>
            <a:r>
              <a:rPr lang="en-US" dirty="0"/>
              <a:t>Listing Charter schools…Burns science and tech, Ivy Hawn, Reading Edge, Richard Milburn Academy AKA RMA, </a:t>
            </a:r>
            <a:r>
              <a:rPr lang="en-US" dirty="0" err="1"/>
              <a:t>Samsula</a:t>
            </a:r>
            <a:r>
              <a:rPr lang="en-US" dirty="0"/>
              <a:t> Academy, The chiles academy. </a:t>
            </a:r>
          </a:p>
        </p:txBody>
      </p:sp>
    </p:spTree>
    <p:extLst>
      <p:ext uri="{BB962C8B-B14F-4D97-AF65-F5344CB8AC3E}">
        <p14:creationId xmlns:p14="http://schemas.microsoft.com/office/powerpoint/2010/main" val="1888043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24" tIns="32612" rIns="65224" bIns="32612"/>
          <a:lstStyle/>
          <a:p>
            <a:endParaRPr lang="en-US"/>
          </a:p>
        </p:txBody>
      </p:sp>
      <p:sp>
        <p:nvSpPr>
          <p:cNvPr id="4" name="Slide Number Placeholder 3"/>
          <p:cNvSpPr>
            <a:spLocks noGrp="1"/>
          </p:cNvSpPr>
          <p:nvPr>
            <p:ph type="sldNum" sz="quarter" idx="10"/>
          </p:nvPr>
        </p:nvSpPr>
        <p:spPr/>
        <p:txBody>
          <a:bodyPr lIns="65224" tIns="32612" rIns="65224" bIns="32612"/>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5224" tIns="32612" rIns="65224" bIns="32612"/>
          <a:lstStyle/>
          <a:p>
            <a:endParaRPr lang="en-US"/>
          </a:p>
        </p:txBody>
      </p:sp>
      <p:sp>
        <p:nvSpPr>
          <p:cNvPr id="4" name="Slide Number Placeholder 3"/>
          <p:cNvSpPr>
            <a:spLocks noGrp="1"/>
          </p:cNvSpPr>
          <p:nvPr>
            <p:ph type="sldNum" sz="quarter" idx="10"/>
          </p:nvPr>
        </p:nvSpPr>
        <p:spPr/>
        <p:txBody>
          <a:bodyPr lIns="65224" tIns="32612" rIns="65224" bIns="32612"/>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4EA16-AA63-129D-5FAC-7040FECB9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8001D-13BA-6E3A-C17E-87C320943468}"/>
              </a:ext>
            </a:extLst>
          </p:cNvPr>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C48C11B-7F08-75CA-FE7B-94602F609B7A}"/>
              </a:ext>
            </a:extLst>
          </p:cNvPr>
          <p:cNvSpPr>
            <a:spLocks noGrp="1"/>
          </p:cNvSpPr>
          <p:nvPr>
            <p:ph type="body" idx="1"/>
          </p:nvPr>
        </p:nvSpPr>
        <p:spPr>
          <a:xfrm>
            <a:off x="822325" y="7040563"/>
            <a:ext cx="6584950" cy="5761037"/>
          </a:xfrm>
          <a:prstGeom prst="rect">
            <a:avLst/>
          </a:prstGeom>
        </p:spPr>
        <p:txBody>
          <a:bodyPr/>
          <a:lstStyle/>
          <a:p>
            <a:endParaRPr lang="en-US"/>
          </a:p>
        </p:txBody>
      </p:sp>
    </p:spTree>
    <p:extLst>
      <p:ext uri="{BB962C8B-B14F-4D97-AF65-F5344CB8AC3E}">
        <p14:creationId xmlns:p14="http://schemas.microsoft.com/office/powerpoint/2010/main" val="382262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74728-80BE-3A3E-E17E-58F570570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359C1A-BA59-4F0A-1B78-327559B13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9B2CA7-7B4A-1A88-8723-24A0547ED6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D2B12E-C14A-B27C-980B-9A57B2B6A3FD}"/>
              </a:ext>
            </a:extLst>
          </p:cNvPr>
          <p:cNvSpPr>
            <a:spLocks noGrp="1"/>
          </p:cNvSpPr>
          <p:nvPr>
            <p:ph type="sldNum" sz="quarter" idx="5"/>
          </p:nvPr>
        </p:nvSpPr>
        <p:spPr/>
        <p:txBody>
          <a:bodyPr/>
          <a:lstStyle/>
          <a:p>
            <a:fld id="{7A0DC39C-101D-4263-A693-62BB82EB1D71}" type="slidenum">
              <a:rPr lang="en-US" smtClean="0"/>
              <a:t>17</a:t>
            </a:fld>
            <a:endParaRPr lang="en-US"/>
          </a:p>
        </p:txBody>
      </p:sp>
    </p:spTree>
    <p:extLst>
      <p:ext uri="{BB962C8B-B14F-4D97-AF65-F5344CB8AC3E}">
        <p14:creationId xmlns:p14="http://schemas.microsoft.com/office/powerpoint/2010/main" val="278726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29EC9-3273-ECD2-C4D0-1A2CBAE54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C482D-0738-1F25-D6F6-66E9E5539B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A7FC7F-E1CF-5684-BB67-672195CE17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63C726-E966-DBA6-3DB0-DF9A5177504B}"/>
              </a:ext>
            </a:extLst>
          </p:cNvPr>
          <p:cNvSpPr>
            <a:spLocks noGrp="1"/>
          </p:cNvSpPr>
          <p:nvPr>
            <p:ph type="sldNum" sz="quarter" idx="5"/>
          </p:nvPr>
        </p:nvSpPr>
        <p:spPr/>
        <p:txBody>
          <a:bodyPr/>
          <a:lstStyle/>
          <a:p>
            <a:fld id="{7A0DC39C-101D-4263-A693-62BB82EB1D71}" type="slidenum">
              <a:rPr lang="en-US" smtClean="0"/>
              <a:t>18</a:t>
            </a:fld>
            <a:endParaRPr lang="en-US"/>
          </a:p>
        </p:txBody>
      </p:sp>
    </p:spTree>
    <p:extLst>
      <p:ext uri="{BB962C8B-B14F-4D97-AF65-F5344CB8AC3E}">
        <p14:creationId xmlns:p14="http://schemas.microsoft.com/office/powerpoint/2010/main" val="3599813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As we close, I want to make sure we pause and celebrate what this past year represents. These results are not the work of one department, one school, or one group of students. They reflect the daily learning of our students, the support of families, the work of teachers and school leaders, and the efforts of district staff, bus drivers, support personnel, and many others who help make student success possible.</a:t>
            </a:r>
          </a:p>
          <a:p>
            <a:pPr fontAlgn="t"/>
            <a:r>
              <a:rPr lang="en-US" sz="1200" b="0" i="0" kern="1200" dirty="0">
                <a:solidFill>
                  <a:schemeClr val="tx1"/>
                </a:solidFill>
                <a:effectLst/>
                <a:latin typeface="+mn-lt"/>
                <a:ea typeface="+mn-ea"/>
                <a:cs typeface="+mn-cs"/>
              </a:rPr>
              <a:t>It is also important to remember that when we discuss the district’s accountability results, we are talking about all students served across Volusia County Schools. That includes students in our traditional schools, our alternative education programs, hospital homebound services, and our charter schools. The district grade reflects the work of the full system, and this year’s success belongs to the full system.</a:t>
            </a:r>
          </a:p>
          <a:p>
            <a:pPr fontAlgn="t"/>
            <a:r>
              <a:rPr lang="en-US" sz="1200" b="0" i="0" kern="1200" dirty="0">
                <a:solidFill>
                  <a:schemeClr val="tx1"/>
                </a:solidFill>
                <a:effectLst/>
                <a:latin typeface="+mn-lt"/>
                <a:ea typeface="+mn-ea"/>
                <a:cs typeface="+mn-cs"/>
              </a:rPr>
              <a:t>As Volusia County Schools continues to sustain excellence and aim higher, this work will continue to require the commitment of every student, every family, every educator, every school, and every support system working together.</a:t>
            </a:r>
          </a:p>
          <a:p>
            <a:endParaRPr lang="en-US" dirty="0"/>
          </a:p>
        </p:txBody>
      </p:sp>
      <p:sp>
        <p:nvSpPr>
          <p:cNvPr id="4" name="Slide Number Placeholder 3"/>
          <p:cNvSpPr>
            <a:spLocks noGrp="1"/>
          </p:cNvSpPr>
          <p:nvPr>
            <p:ph type="sldNum" sz="quarter" idx="5"/>
          </p:nvPr>
        </p:nvSpPr>
        <p:spPr/>
        <p:txBody>
          <a:bodyPr/>
          <a:lstStyle/>
          <a:p>
            <a:fld id="{7A0DC39C-101D-4263-A693-62BB82EB1D71}" type="slidenum">
              <a:rPr lang="en-US" smtClean="0"/>
              <a:t>19</a:t>
            </a:fld>
            <a:endParaRPr lang="en-US"/>
          </a:p>
        </p:txBody>
      </p:sp>
    </p:spTree>
    <p:extLst>
      <p:ext uri="{BB962C8B-B14F-4D97-AF65-F5344CB8AC3E}">
        <p14:creationId xmlns:p14="http://schemas.microsoft.com/office/powerpoint/2010/main" val="3929073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 Date / Meeting Type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4387276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56771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5358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831C-F6DC-CF49-CD4D-D5F4ACF64CCD}"/>
              </a:ext>
            </a:extLst>
          </p:cNvPr>
          <p:cNvSpPr>
            <a:spLocks noGrp="1"/>
          </p:cNvSpPr>
          <p:nvPr>
            <p:ph type="title"/>
          </p:nvPr>
        </p:nvSpPr>
        <p:spPr>
          <a:xfrm>
            <a:off x="2702122" y="355159"/>
            <a:ext cx="6787753" cy="12532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618D805-1A82-BEB0-5556-2D5A12F73A0C}"/>
              </a:ext>
            </a:extLst>
          </p:cNvPr>
          <p:cNvSpPr>
            <a:spLocks noGrp="1"/>
          </p:cNvSpPr>
          <p:nvPr>
            <p:ph idx="1" hasCustomPrompt="1"/>
          </p:nvPr>
        </p:nvSpPr>
        <p:spPr>
          <a:xfrm>
            <a:off x="838199" y="3695449"/>
            <a:ext cx="10515600" cy="2613631"/>
          </a:xfrm>
          <a:prstGeom prst="rect">
            <a:avLst/>
          </a:prstGeom>
        </p:spPr>
        <p:txBody>
          <a:bodyPr>
            <a:normAutofit/>
          </a:bodyPr>
          <a:lstStyle>
            <a:lvl1pPr>
              <a:buClr>
                <a:srgbClr val="29AAE1"/>
              </a:buClr>
              <a:defRPr sz="2400"/>
            </a:lvl1pPr>
          </a:lstStyle>
          <a:p>
            <a:r>
              <a:rPr lang="en-US" sz="2800" dirty="0"/>
              <a:t>Goal 1: High-Quality Instruction</a:t>
            </a:r>
          </a:p>
          <a:p>
            <a:r>
              <a:rPr lang="en-US" sz="2800" dirty="0"/>
              <a:t>Goal 2: High-Quality Staff</a:t>
            </a:r>
          </a:p>
          <a:p>
            <a:r>
              <a:rPr lang="en-US" sz="2800" dirty="0"/>
              <a:t>Goal 3: Safe &amp; Supportive Environment</a:t>
            </a:r>
          </a:p>
          <a:p>
            <a:r>
              <a:rPr lang="en-US" sz="2800" dirty="0"/>
              <a:t>Goal 4: Resources &amp; Operational Processes</a:t>
            </a:r>
          </a:p>
          <a:p>
            <a:r>
              <a:rPr lang="en-US" sz="2800" dirty="0"/>
              <a:t>Goal 5: Communication &amp; Community Engagement</a:t>
            </a:r>
          </a:p>
          <a:p>
            <a:endParaRPr lang="en-US" dirty="0"/>
          </a:p>
        </p:txBody>
      </p:sp>
      <p:sp>
        <p:nvSpPr>
          <p:cNvPr id="7" name="Content Placeholder 2">
            <a:extLst>
              <a:ext uri="{FF2B5EF4-FFF2-40B4-BE49-F238E27FC236}">
                <a16:creationId xmlns:a16="http://schemas.microsoft.com/office/drawing/2014/main" id="{D9BB836C-DD28-A67A-A429-3617FD70E4B8}"/>
              </a:ext>
            </a:extLst>
          </p:cNvPr>
          <p:cNvSpPr>
            <a:spLocks noGrp="1"/>
          </p:cNvSpPr>
          <p:nvPr>
            <p:ph idx="12" hasCustomPrompt="1"/>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r>
              <a:rPr lang="en-US" dirty="0"/>
              <a:t>This presentation aligns to the following goals as part of the Volusia County Schools 2020-2023 Strategic Plan:</a:t>
            </a:r>
          </a:p>
        </p:txBody>
      </p:sp>
    </p:spTree>
    <p:extLst>
      <p:ext uri="{BB962C8B-B14F-4D97-AF65-F5344CB8AC3E}">
        <p14:creationId xmlns:p14="http://schemas.microsoft.com/office/powerpoint/2010/main" val="25376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85087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AE57736-A133-67A9-CDA7-7A3BCE906D6C}"/>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8" name="Title 1">
            <a:extLst>
              <a:ext uri="{FF2B5EF4-FFF2-40B4-BE49-F238E27FC236}">
                <a16:creationId xmlns:a16="http://schemas.microsoft.com/office/drawing/2014/main" id="{4BC9C383-2444-3529-3EF1-AF8E1D779AF0}"/>
              </a:ext>
            </a:extLst>
          </p:cNvPr>
          <p:cNvSpPr>
            <a:spLocks noGrp="1"/>
          </p:cNvSpPr>
          <p:nvPr>
            <p:ph type="title" hasCustomPrompt="1"/>
          </p:nvPr>
        </p:nvSpPr>
        <p:spPr>
          <a:xfrm>
            <a:off x="2057759" y="435398"/>
            <a:ext cx="8076480" cy="940816"/>
          </a:xfrm>
        </p:spPr>
        <p:txBody>
          <a:bodyPr anchor="b"/>
          <a:lstStyle>
            <a:lvl1pPr>
              <a:defRPr sz="6000"/>
            </a:lvl1pPr>
          </a:lstStyle>
          <a:p>
            <a:r>
              <a:rPr lang="en-US"/>
              <a:t>Heading</a:t>
            </a:r>
          </a:p>
        </p:txBody>
      </p:sp>
      <p:graphicFrame>
        <p:nvGraphicFramePr>
          <p:cNvPr id="9" name="Table 5">
            <a:extLst>
              <a:ext uri="{FF2B5EF4-FFF2-40B4-BE49-F238E27FC236}">
                <a16:creationId xmlns:a16="http://schemas.microsoft.com/office/drawing/2014/main" id="{D50FACD6-4139-A56B-FA08-0F991005450A}"/>
              </a:ext>
            </a:extLst>
          </p:cNvPr>
          <p:cNvGraphicFramePr>
            <a:graphicFrameLocks noGrp="1"/>
          </p:cNvGraphicFramePr>
          <p:nvPr userDrawn="1">
            <p:extLst>
              <p:ext uri="{D42A27DB-BD31-4B8C-83A1-F6EECF244321}">
                <p14:modId xmlns:p14="http://schemas.microsoft.com/office/powerpoint/2010/main" val="1797024862"/>
              </p:ext>
            </p:extLst>
          </p:nvPr>
        </p:nvGraphicFramePr>
        <p:xfrm>
          <a:off x="2031999" y="3242297"/>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9642099"/>
                    </a:ext>
                  </a:extLst>
                </a:gridCol>
                <a:gridCol w="2709333">
                  <a:extLst>
                    <a:ext uri="{9D8B030D-6E8A-4147-A177-3AD203B41FA5}">
                      <a16:colId xmlns:a16="http://schemas.microsoft.com/office/drawing/2014/main" val="4294751285"/>
                    </a:ext>
                  </a:extLst>
                </a:gridCol>
                <a:gridCol w="2709333">
                  <a:extLst>
                    <a:ext uri="{9D8B030D-6E8A-4147-A177-3AD203B41FA5}">
                      <a16:colId xmlns:a16="http://schemas.microsoft.com/office/drawing/2014/main" val="3061763557"/>
                    </a:ext>
                  </a:extLst>
                </a:gridCol>
              </a:tblGrid>
              <a:tr h="370840">
                <a:tc>
                  <a:txBody>
                    <a:bodyPr/>
                    <a:lstStyle/>
                    <a:p>
                      <a:endParaRPr lang="en-US"/>
                    </a:p>
                  </a:txBody>
                  <a:tcPr/>
                </a:tc>
                <a:tc>
                  <a:txBody>
                    <a:bodyPr/>
                    <a:lstStyle/>
                    <a:p>
                      <a:endParaRPr lang="en-US"/>
                    </a:p>
                  </a:txBody>
                  <a:tcPr>
                    <a:solidFill>
                      <a:schemeClr val="accent1"/>
                    </a:solidFill>
                  </a:tcPr>
                </a:tc>
                <a:tc>
                  <a:txBody>
                    <a:bodyPr/>
                    <a:lstStyle/>
                    <a:p>
                      <a:endParaRPr lang="en-US"/>
                    </a:p>
                  </a:txBody>
                  <a:tcPr/>
                </a:tc>
                <a:extLst>
                  <a:ext uri="{0D108BD9-81ED-4DB2-BD59-A6C34878D82A}">
                    <a16:rowId xmlns:a16="http://schemas.microsoft.com/office/drawing/2014/main" val="1144874075"/>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96210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0796952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29831741"/>
                  </a:ext>
                </a:extLst>
              </a:tr>
            </a:tbl>
          </a:graphicData>
        </a:graphic>
      </p:graphicFrame>
    </p:spTree>
    <p:extLst>
      <p:ext uri="{BB962C8B-B14F-4D97-AF65-F5344CB8AC3E}">
        <p14:creationId xmlns:p14="http://schemas.microsoft.com/office/powerpoint/2010/main" val="2446204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7C56-07D6-6A0F-3F8A-C00E109A0D16}"/>
              </a:ext>
            </a:extLst>
          </p:cNvPr>
          <p:cNvSpPr>
            <a:spLocks noGrp="1"/>
          </p:cNvSpPr>
          <p:nvPr>
            <p:ph type="title"/>
          </p:nvPr>
        </p:nvSpPr>
        <p:spPr>
          <a:xfrm>
            <a:off x="2169269" y="133841"/>
            <a:ext cx="8005862" cy="15117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BFA14-AA12-98A4-82B3-AAA409056876}"/>
              </a:ext>
            </a:extLst>
          </p:cNvPr>
          <p:cNvSpPr>
            <a:spLocks noGrp="1"/>
          </p:cNvSpPr>
          <p:nvPr>
            <p:ph type="body" idx="1"/>
          </p:nvPr>
        </p:nvSpPr>
        <p:spPr>
          <a:xfrm>
            <a:off x="839788" y="182708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1D3E81-A384-309E-FEBC-E04A7D2F8D08}"/>
              </a:ext>
            </a:extLst>
          </p:cNvPr>
          <p:cNvSpPr>
            <a:spLocks noGrp="1"/>
          </p:cNvSpPr>
          <p:nvPr>
            <p:ph sz="half" idx="2"/>
          </p:nvPr>
        </p:nvSpPr>
        <p:spPr>
          <a:xfrm>
            <a:off x="839788" y="2650995"/>
            <a:ext cx="5157787"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3EC35D0-AB1E-B526-D1B8-DD8E997A6576}"/>
              </a:ext>
            </a:extLst>
          </p:cNvPr>
          <p:cNvSpPr>
            <a:spLocks noGrp="1"/>
          </p:cNvSpPr>
          <p:nvPr>
            <p:ph type="body" sz="quarter" idx="3"/>
          </p:nvPr>
        </p:nvSpPr>
        <p:spPr>
          <a:xfrm>
            <a:off x="6172200" y="182708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92F1D-58BC-6ABC-39AF-608D6AEA697B}"/>
              </a:ext>
            </a:extLst>
          </p:cNvPr>
          <p:cNvSpPr>
            <a:spLocks noGrp="1"/>
          </p:cNvSpPr>
          <p:nvPr>
            <p:ph sz="quarter" idx="4"/>
          </p:nvPr>
        </p:nvSpPr>
        <p:spPr>
          <a:xfrm>
            <a:off x="6172200" y="265099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B5938E6-0E62-AA99-3D27-DBFEE7015396}"/>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213981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80AA-EBB1-BFC8-3C55-C9BDB75EC51D}"/>
              </a:ext>
            </a:extLst>
          </p:cNvPr>
          <p:cNvSpPr>
            <a:spLocks noGrp="1"/>
          </p:cNvSpPr>
          <p:nvPr>
            <p:ph type="title"/>
          </p:nvPr>
        </p:nvSpPr>
        <p:spPr>
          <a:xfrm>
            <a:off x="2702123" y="325087"/>
            <a:ext cx="6787753" cy="125327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5035452-186C-B942-ACE3-4A6C65DD21FE}"/>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350443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B8201E-CEBF-8B05-59E1-D2AB9F601799}"/>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2" name="Title 1">
            <a:extLst>
              <a:ext uri="{FF2B5EF4-FFF2-40B4-BE49-F238E27FC236}">
                <a16:creationId xmlns:a16="http://schemas.microsoft.com/office/drawing/2014/main" id="{6B1AAE7D-3BCC-7A39-DCFC-86EDC6A9AB64}"/>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Content Placeholder 2">
            <a:extLst>
              <a:ext uri="{FF2B5EF4-FFF2-40B4-BE49-F238E27FC236}">
                <a16:creationId xmlns:a16="http://schemas.microsoft.com/office/drawing/2014/main" id="{3EB8DF46-D2AD-AA79-7EFF-9CEFA2212E01}"/>
              </a:ext>
            </a:extLst>
          </p:cNvPr>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Tree>
    <p:extLst>
      <p:ext uri="{BB962C8B-B14F-4D97-AF65-F5344CB8AC3E}">
        <p14:creationId xmlns:p14="http://schemas.microsoft.com/office/powerpoint/2010/main" val="134080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313121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1D111-821F-4C5D-3160-758252C709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F47CC9-A30A-4402-E9B7-2D924192A6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5D4C6C-5769-1324-9CD3-55A4B443215A}"/>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A27B6EE7-5FF9-4A25-035B-18EF9468E754}"/>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D3433F7B-549F-15A4-E7CB-4E9871E54B8D}"/>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408667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7C5C-D1EE-B078-B442-671B9AB1E4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6DA27-71F7-2B3A-E4BC-DFBA17EB4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B0990-7A79-CEB5-EEB4-4B5711D5F0FC}"/>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AC5C1DF3-43F0-2228-731F-0488CC8E9AA8}"/>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7AE2A0F1-209F-A2B3-858C-F7D269FF5F86}"/>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2992912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4B917-F229-1606-341E-3E16418C1A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54D8D6-8C65-D0DC-B565-B20FA7A460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BD52C8-A45B-A191-5601-7DD5B72E5019}"/>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2343D694-FFC4-38A4-27DA-A2AB2B8DA403}"/>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D6F04877-C775-008E-B8D8-FBE613D348BE}"/>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1194625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A2844-4EDA-643B-27D0-0166451D0F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4ED633-49CD-6252-79CC-1AF4D28EB8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A29492-9E65-2DF5-386D-902064E3B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8446F5-3911-B9BA-8F23-33DE9515E4E8}"/>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6" name="Footer Placeholder 5">
            <a:extLst>
              <a:ext uri="{FF2B5EF4-FFF2-40B4-BE49-F238E27FC236}">
                <a16:creationId xmlns:a16="http://schemas.microsoft.com/office/drawing/2014/main" id="{DA313701-2123-C5BA-B19C-93449E811A41}"/>
              </a:ext>
            </a:extLst>
          </p:cNvPr>
          <p:cNvSpPr>
            <a:spLocks noGrp="1"/>
          </p:cNvSpPr>
          <p:nvPr>
            <p:ph type="ftr" sz="quarter" idx="11"/>
          </p:nvPr>
        </p:nvSpPr>
        <p:spPr/>
        <p:txBody>
          <a:bodyPr/>
          <a:lstStyle/>
          <a:p>
            <a:r>
              <a:rPr lang="en-US"/>
              <a:t>Achieving Excellence Together</a:t>
            </a:r>
          </a:p>
        </p:txBody>
      </p:sp>
      <p:sp>
        <p:nvSpPr>
          <p:cNvPr id="7" name="Slide Number Placeholder 6">
            <a:extLst>
              <a:ext uri="{FF2B5EF4-FFF2-40B4-BE49-F238E27FC236}">
                <a16:creationId xmlns:a16="http://schemas.microsoft.com/office/drawing/2014/main" id="{8B877291-0656-74A0-A0EB-BB2DB9892FDC}"/>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1857726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0226-EE8E-91C6-E399-C0061C6240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23D555-1D05-825B-851E-FEC4962D67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C5DF0B-924C-5C8D-2559-880E183526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272C45-6653-FC8A-86AD-F251ADDCB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11D8DE-53E4-4E93-7EB3-32CCBD0911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FA1842-9FD7-05A8-800B-651A22CFA1D8}"/>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8" name="Footer Placeholder 7">
            <a:extLst>
              <a:ext uri="{FF2B5EF4-FFF2-40B4-BE49-F238E27FC236}">
                <a16:creationId xmlns:a16="http://schemas.microsoft.com/office/drawing/2014/main" id="{9B25E987-BE1E-F367-1542-B7BC4DAF1F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A84ADA-7BA6-72FC-6B3C-E47D702B4097}"/>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4203274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3D57B-2F42-6B4A-0CDE-B6762518E4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FF145B-F8B1-BEFE-4A62-CD571852E727}"/>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4" name="Footer Placeholder 3">
            <a:extLst>
              <a:ext uri="{FF2B5EF4-FFF2-40B4-BE49-F238E27FC236}">
                <a16:creationId xmlns:a16="http://schemas.microsoft.com/office/drawing/2014/main" id="{939E857D-21F5-F74C-F914-81E017CF4C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C4B428-2C2B-4261-5833-E04FF2A95ADB}"/>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9618425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CA94F4-D256-6000-7F6C-2D71165D81C2}"/>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3" name="Footer Placeholder 2">
            <a:extLst>
              <a:ext uri="{FF2B5EF4-FFF2-40B4-BE49-F238E27FC236}">
                <a16:creationId xmlns:a16="http://schemas.microsoft.com/office/drawing/2014/main" id="{FD864D93-684F-EC22-43A3-E98FF1CF022F}"/>
              </a:ext>
            </a:extLst>
          </p:cNvPr>
          <p:cNvSpPr>
            <a:spLocks noGrp="1"/>
          </p:cNvSpPr>
          <p:nvPr>
            <p:ph type="ftr" sz="quarter" idx="11"/>
          </p:nvPr>
        </p:nvSpPr>
        <p:spPr/>
        <p:txBody>
          <a:bodyPr/>
          <a:lstStyle/>
          <a:p>
            <a:r>
              <a:rPr lang="en-US"/>
              <a:t>Achieving Excellence Together</a:t>
            </a:r>
          </a:p>
        </p:txBody>
      </p:sp>
      <p:sp>
        <p:nvSpPr>
          <p:cNvPr id="4" name="Slide Number Placeholder 3">
            <a:extLst>
              <a:ext uri="{FF2B5EF4-FFF2-40B4-BE49-F238E27FC236}">
                <a16:creationId xmlns:a16="http://schemas.microsoft.com/office/drawing/2014/main" id="{3BEFFFD1-804E-2E95-4660-98D54ECEF999}"/>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2551529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BD3EF-CDEB-C902-358B-8C7B85F67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2B6E9C-0109-2181-E6E9-B170362D81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6D48F9-ECE0-FFBF-80B2-EEDEAEA2E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CA8980-A196-6E15-F9B1-5FB3037B2DB1}"/>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6" name="Footer Placeholder 5">
            <a:extLst>
              <a:ext uri="{FF2B5EF4-FFF2-40B4-BE49-F238E27FC236}">
                <a16:creationId xmlns:a16="http://schemas.microsoft.com/office/drawing/2014/main" id="{CA6F959D-B186-1ECF-7AF6-41F30FF1451D}"/>
              </a:ext>
            </a:extLst>
          </p:cNvPr>
          <p:cNvSpPr>
            <a:spLocks noGrp="1"/>
          </p:cNvSpPr>
          <p:nvPr>
            <p:ph type="ftr" sz="quarter" idx="11"/>
          </p:nvPr>
        </p:nvSpPr>
        <p:spPr/>
        <p:txBody>
          <a:bodyPr/>
          <a:lstStyle/>
          <a:p>
            <a:r>
              <a:rPr lang="en-US"/>
              <a:t>Achieving Excellence Together</a:t>
            </a:r>
          </a:p>
        </p:txBody>
      </p:sp>
      <p:sp>
        <p:nvSpPr>
          <p:cNvPr id="7" name="Slide Number Placeholder 6">
            <a:extLst>
              <a:ext uri="{FF2B5EF4-FFF2-40B4-BE49-F238E27FC236}">
                <a16:creationId xmlns:a16="http://schemas.microsoft.com/office/drawing/2014/main" id="{7B1F91B6-F224-6AE8-ECD3-BD2B4851F882}"/>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146736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174E-DFA3-F4C6-B7FE-7E27DD919D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67FD32-1465-8060-1E92-0C1BE4FD7E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4539E0-6E22-9F55-0A8B-E682510258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0F17C1-F6C7-C849-8DF0-6843BEB4344B}"/>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6" name="Footer Placeholder 5">
            <a:extLst>
              <a:ext uri="{FF2B5EF4-FFF2-40B4-BE49-F238E27FC236}">
                <a16:creationId xmlns:a16="http://schemas.microsoft.com/office/drawing/2014/main" id="{9C1CECB3-1B0D-5B15-8B97-298521B60CAF}"/>
              </a:ext>
            </a:extLst>
          </p:cNvPr>
          <p:cNvSpPr>
            <a:spLocks noGrp="1"/>
          </p:cNvSpPr>
          <p:nvPr>
            <p:ph type="ftr" sz="quarter" idx="11"/>
          </p:nvPr>
        </p:nvSpPr>
        <p:spPr/>
        <p:txBody>
          <a:bodyPr/>
          <a:lstStyle/>
          <a:p>
            <a:r>
              <a:rPr lang="en-US"/>
              <a:t>Achieving Excellence Together</a:t>
            </a:r>
          </a:p>
        </p:txBody>
      </p:sp>
      <p:sp>
        <p:nvSpPr>
          <p:cNvPr id="7" name="Slide Number Placeholder 6">
            <a:extLst>
              <a:ext uri="{FF2B5EF4-FFF2-40B4-BE49-F238E27FC236}">
                <a16:creationId xmlns:a16="http://schemas.microsoft.com/office/drawing/2014/main" id="{403F5299-F77E-661E-46F5-8EE10BA5EEC4}"/>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1375456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9787-66A6-3916-6CBC-A3F3AFC0D2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C93012-2D80-0A3F-418D-8B4151B234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23A6EB-6EE5-64CF-08AB-B3247C98167B}"/>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964C04A4-E8CC-C5D5-D3CA-9503848A0EDE}"/>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E84A0EB1-1BA3-73CD-2625-A738510023D5}"/>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680639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AC657C-28CE-C191-6D9A-02453CC7BD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38063A-776E-9B25-149C-3A0A5BB03B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74A76-0FBB-0CDF-105F-1DD9743001AD}"/>
              </a:ext>
            </a:extLst>
          </p:cNvPr>
          <p:cNvSpPr>
            <a:spLocks noGrp="1"/>
          </p:cNvSpPr>
          <p:nvPr>
            <p:ph type="dt" sz="half" idx="10"/>
          </p:nvPr>
        </p:nvSpPr>
        <p:spPr/>
        <p:txBody>
          <a:body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999626C5-708F-06F1-1D85-C6B5803EC1B9}"/>
              </a:ext>
            </a:extLst>
          </p:cNvPr>
          <p:cNvSpPr>
            <a:spLocks noGrp="1"/>
          </p:cNvSpPr>
          <p:nvPr>
            <p:ph type="ftr" sz="quarter" idx="11"/>
          </p:nvPr>
        </p:nvSpPr>
        <p:spPr/>
        <p:txBody>
          <a:bodyPr/>
          <a:lstStyle/>
          <a:p>
            <a:r>
              <a:rPr lang="en-US"/>
              <a:t>Achieving Excellence Together</a:t>
            </a:r>
          </a:p>
        </p:txBody>
      </p:sp>
      <p:sp>
        <p:nvSpPr>
          <p:cNvPr id="6" name="Slide Number Placeholder 5">
            <a:extLst>
              <a:ext uri="{FF2B5EF4-FFF2-40B4-BE49-F238E27FC236}">
                <a16:creationId xmlns:a16="http://schemas.microsoft.com/office/drawing/2014/main" id="{A65C7599-3BAD-E22D-397B-C22D4B131A29}"/>
              </a:ext>
            </a:extLst>
          </p:cNvPr>
          <p:cNvSpPr>
            <a:spLocks noGrp="1"/>
          </p:cNvSpPr>
          <p:nvPr>
            <p:ph type="sldNum" sz="quarter" idx="12"/>
          </p:nvPr>
        </p:nvSpPr>
        <p:spPr/>
        <p:txBody>
          <a:bodyPr/>
          <a:lstStyle/>
          <a:p>
            <a:fld id="{4752D0C4-0558-4F82-80CE-5FFBD260C629}" type="slidenum">
              <a:rPr lang="en-US" smtClean="0"/>
              <a:pPr/>
              <a:t>‹#›</a:t>
            </a:fld>
            <a:endParaRPr lang="en-US"/>
          </a:p>
        </p:txBody>
      </p:sp>
    </p:spTree>
    <p:extLst>
      <p:ext uri="{BB962C8B-B14F-4D97-AF65-F5344CB8AC3E}">
        <p14:creationId xmlns:p14="http://schemas.microsoft.com/office/powerpoint/2010/main" val="187394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1043290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831C-F6DC-CF49-CD4D-D5F4ACF64CCD}"/>
              </a:ext>
            </a:extLst>
          </p:cNvPr>
          <p:cNvSpPr>
            <a:spLocks noGrp="1"/>
          </p:cNvSpPr>
          <p:nvPr>
            <p:ph type="title"/>
          </p:nvPr>
        </p:nvSpPr>
        <p:spPr>
          <a:xfrm>
            <a:off x="2702122" y="355159"/>
            <a:ext cx="6787753" cy="12532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618D805-1A82-BEB0-5556-2D5A12F73A0C}"/>
              </a:ext>
            </a:extLst>
          </p:cNvPr>
          <p:cNvSpPr>
            <a:spLocks noGrp="1"/>
          </p:cNvSpPr>
          <p:nvPr>
            <p:ph idx="1" hasCustomPrompt="1"/>
          </p:nvPr>
        </p:nvSpPr>
        <p:spPr>
          <a:xfrm>
            <a:off x="838199" y="3695449"/>
            <a:ext cx="10515600" cy="2613631"/>
          </a:xfrm>
          <a:prstGeom prst="rect">
            <a:avLst/>
          </a:prstGeom>
        </p:spPr>
        <p:txBody>
          <a:bodyPr>
            <a:normAutofit/>
          </a:bodyPr>
          <a:lstStyle>
            <a:lvl1pPr>
              <a:buClr>
                <a:srgbClr val="29AAE1"/>
              </a:buClr>
              <a:defRPr sz="2400"/>
            </a:lvl1pPr>
          </a:lstStyle>
          <a:p>
            <a:r>
              <a:rPr lang="en-US" sz="2800" dirty="0"/>
              <a:t>Goal 1: High-Quality Instruction</a:t>
            </a:r>
          </a:p>
          <a:p>
            <a:r>
              <a:rPr lang="en-US" sz="2800" dirty="0"/>
              <a:t>Goal 2: High-Quality Staff</a:t>
            </a:r>
          </a:p>
          <a:p>
            <a:r>
              <a:rPr lang="en-US" sz="2800" dirty="0"/>
              <a:t>Goal 3: Safe &amp; Supportive Environment</a:t>
            </a:r>
          </a:p>
          <a:p>
            <a:r>
              <a:rPr lang="en-US" sz="2800" dirty="0"/>
              <a:t>Goal 4: Resources &amp; Operational Processes</a:t>
            </a:r>
          </a:p>
          <a:p>
            <a:r>
              <a:rPr lang="en-US" sz="2800" dirty="0"/>
              <a:t>Goal 5: Communication &amp; Community Engagement</a:t>
            </a:r>
          </a:p>
          <a:p>
            <a:endParaRPr lang="en-US" dirty="0"/>
          </a:p>
        </p:txBody>
      </p:sp>
      <p:sp>
        <p:nvSpPr>
          <p:cNvPr id="7" name="Content Placeholder 2">
            <a:extLst>
              <a:ext uri="{FF2B5EF4-FFF2-40B4-BE49-F238E27FC236}">
                <a16:creationId xmlns:a16="http://schemas.microsoft.com/office/drawing/2014/main" id="{D9BB836C-DD28-A67A-A429-3617FD70E4B8}"/>
              </a:ext>
            </a:extLst>
          </p:cNvPr>
          <p:cNvSpPr>
            <a:spLocks noGrp="1"/>
          </p:cNvSpPr>
          <p:nvPr>
            <p:ph idx="12" hasCustomPrompt="1"/>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r>
              <a:rPr lang="en-US" dirty="0"/>
              <a:t>This presentation aligns to the following goals as part of the Volusia County Schools 2020-2023 Strategic Plan:</a:t>
            </a:r>
          </a:p>
        </p:txBody>
      </p:sp>
    </p:spTree>
    <p:extLst>
      <p:ext uri="{BB962C8B-B14F-4D97-AF65-F5344CB8AC3E}">
        <p14:creationId xmlns:p14="http://schemas.microsoft.com/office/powerpoint/2010/main" val="4155674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B8201E-CEBF-8B05-59E1-D2AB9F601799}"/>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2" name="Title 1">
            <a:extLst>
              <a:ext uri="{FF2B5EF4-FFF2-40B4-BE49-F238E27FC236}">
                <a16:creationId xmlns:a16="http://schemas.microsoft.com/office/drawing/2014/main" id="{6B1AAE7D-3BCC-7A39-DCFC-86EDC6A9AB64}"/>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Content Placeholder 2">
            <a:extLst>
              <a:ext uri="{FF2B5EF4-FFF2-40B4-BE49-F238E27FC236}">
                <a16:creationId xmlns:a16="http://schemas.microsoft.com/office/drawing/2014/main" id="{3EB8DF46-D2AD-AA79-7EFF-9CEFA2212E01}"/>
              </a:ext>
            </a:extLst>
          </p:cNvPr>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Tree>
    <p:extLst>
      <p:ext uri="{BB962C8B-B14F-4D97-AF65-F5344CB8AC3E}">
        <p14:creationId xmlns:p14="http://schemas.microsoft.com/office/powerpoint/2010/main" val="30318994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3251181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961531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39069858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009621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lide 1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3528502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4320396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lide 1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44710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Slide 1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7421023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Slide 1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7794312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Slide 1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9810391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Slide 2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0677189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lide 2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28769166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lide 2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37567581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lide 2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42257460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lide 2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241120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Slide 2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sp>
    </p:spTree>
    <p:extLst>
      <p:ext uri="{BB962C8B-B14F-4D97-AF65-F5344CB8AC3E}">
        <p14:creationId xmlns:p14="http://schemas.microsoft.com/office/powerpoint/2010/main" val="12915043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3.png"/><Relationship Id="rId4" Type="http://schemas.openxmlformats.org/officeDocument/2006/relationships/slideLayout" Target="../slideLayouts/slideLayout7.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image" Target="../media/image3.png"/><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29" Type="http://schemas.openxmlformats.org/officeDocument/2006/relationships/slideLayout" Target="../slideLayouts/slideLayout39.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image" Target="../media/image1.jpg"/><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theme" Target="../theme/theme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0" y="-67440"/>
            <a:ext cx="12192000" cy="6858000"/>
          </a:xfrm>
          <a:prstGeom prst="rect">
            <a:avLst/>
          </a:prstGeom>
        </p:spPr>
      </p:pic>
      <p:pic>
        <p:nvPicPr>
          <p:cNvPr id="9" name="Picture 8">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940922" y="147713"/>
            <a:ext cx="4310154" cy="2123501"/>
          </a:xfrm>
          <a:prstGeom prst="rect">
            <a:avLst/>
          </a:prstGeom>
        </p:spPr>
      </p:pic>
      <p:sp>
        <p:nvSpPr>
          <p:cNvPr id="2" name="Rectangle 1">
            <a:extLst>
              <a:ext uri="{FF2B5EF4-FFF2-40B4-BE49-F238E27FC236}">
                <a16:creationId xmlns:a16="http://schemas.microsoft.com/office/drawing/2014/main" id="{341CE5FB-FEBD-E89E-5AE9-3063465774E7}"/>
              </a:ext>
            </a:extLst>
          </p:cNvPr>
          <p:cNvSpPr/>
          <p:nvPr userDrawn="1"/>
        </p:nvSpPr>
        <p:spPr>
          <a:xfrm>
            <a:off x="3754704" y="1917812"/>
            <a:ext cx="4685289" cy="4855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28973830"/>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F24BBF-F360-FECD-04A0-B8E1BB64143C}"/>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B4B5EAD-72F9-1988-A766-CBA7E9CEC75E}"/>
              </a:ext>
            </a:extLst>
          </p:cNvPr>
          <p:cNvSpPr>
            <a:spLocks noGrp="1"/>
          </p:cNvSpPr>
          <p:nvPr>
            <p:ph type="title"/>
          </p:nvPr>
        </p:nvSpPr>
        <p:spPr>
          <a:xfrm>
            <a:off x="2702123" y="286177"/>
            <a:ext cx="6787753" cy="1253272"/>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FC970E03-F8C8-B5B6-D073-287E0B32B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C6AF116-DC7E-42EC-65C2-D8BE21812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b="1">
                <a:solidFill>
                  <a:srgbClr val="0070C0"/>
                </a:solidFill>
              </a:defRPr>
            </a:lvl1pPr>
          </a:lstStyle>
          <a:p>
            <a:r>
              <a:rPr lang="en-US"/>
              <a:t>Achieving Excellence Together</a:t>
            </a:r>
          </a:p>
        </p:txBody>
      </p:sp>
      <p:sp>
        <p:nvSpPr>
          <p:cNvPr id="6" name="Slide Number Placeholder 5">
            <a:extLst>
              <a:ext uri="{FF2B5EF4-FFF2-40B4-BE49-F238E27FC236}">
                <a16:creationId xmlns:a16="http://schemas.microsoft.com/office/drawing/2014/main" id="{A294263C-038A-52A9-E337-954D790E0230}"/>
              </a:ext>
            </a:extLst>
          </p:cNvPr>
          <p:cNvSpPr>
            <a:spLocks noGrp="1"/>
          </p:cNvSpPr>
          <p:nvPr>
            <p:ph type="sldNum" sz="quarter" idx="4"/>
          </p:nvPr>
        </p:nvSpPr>
        <p:spPr>
          <a:xfrm>
            <a:off x="9448800" y="6359034"/>
            <a:ext cx="2743200" cy="365125"/>
          </a:xfrm>
          <a:prstGeom prst="rect">
            <a:avLst/>
          </a:prstGeom>
        </p:spPr>
        <p:txBody>
          <a:bodyPr vert="horz" lIns="91440" tIns="45720" rIns="91440" bIns="45720" rtlCol="0" anchor="ctr"/>
          <a:lstStyle>
            <a:lvl1pPr algn="r">
              <a:defRPr sz="1400" b="1">
                <a:solidFill>
                  <a:srgbClr val="0070C0"/>
                </a:solidFill>
              </a:defRPr>
            </a:lvl1pPr>
          </a:lstStyle>
          <a:p>
            <a:fld id="{4752D0C4-0558-4F82-80CE-5FFBD260C629}" type="slidenum">
              <a:rPr lang="en-US" smtClean="0"/>
              <a:pPr/>
              <a:t>‹#›</a:t>
            </a:fld>
            <a:endParaRPr lang="en-US"/>
          </a:p>
        </p:txBody>
      </p:sp>
      <p:sp>
        <p:nvSpPr>
          <p:cNvPr id="4" name="Oval 3">
            <a:extLst>
              <a:ext uri="{FF2B5EF4-FFF2-40B4-BE49-F238E27FC236}">
                <a16:creationId xmlns:a16="http://schemas.microsoft.com/office/drawing/2014/main" id="{5E80819A-A132-D0B5-6BBB-D46886C953C8}"/>
              </a:ext>
            </a:extLst>
          </p:cNvPr>
          <p:cNvSpPr/>
          <p:nvPr userDrawn="1"/>
        </p:nvSpPr>
        <p:spPr>
          <a:xfrm>
            <a:off x="344331" y="115816"/>
            <a:ext cx="1622612" cy="1539448"/>
          </a:xfrm>
          <a:prstGeom prst="ellipse">
            <a:avLst/>
          </a:prstGeom>
          <a:ln>
            <a:solidFill>
              <a:schemeClr val="bg1"/>
            </a:solidFill>
          </a:ln>
          <a:effectLst>
            <a:glow rad="478647">
              <a:schemeClr val="bg1"/>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7" name="Picture 6">
            <a:extLst>
              <a:ext uri="{FF2B5EF4-FFF2-40B4-BE49-F238E27FC236}">
                <a16:creationId xmlns:a16="http://schemas.microsoft.com/office/drawing/2014/main" id="{FFE41F96-BFF5-3015-6A88-3310542E0649}"/>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p:blipFill>
        <p:spPr>
          <a:xfrm>
            <a:off x="379712" y="163783"/>
            <a:ext cx="1498060" cy="1498060"/>
          </a:xfrm>
          <a:prstGeom prst="rect">
            <a:avLst/>
          </a:prstGeom>
        </p:spPr>
      </p:pic>
    </p:spTree>
    <p:extLst>
      <p:ext uri="{BB962C8B-B14F-4D97-AF65-F5344CB8AC3E}">
        <p14:creationId xmlns:p14="http://schemas.microsoft.com/office/powerpoint/2010/main" val="406210470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739" r:id="rId7"/>
  </p:sldLayoutIdLst>
  <p:txStyles>
    <p:titleStyle>
      <a:lvl1pPr algn="ctr" defTabSz="914400" rtl="0" eaLnBrk="1" latinLnBrk="0" hangingPunct="1">
        <a:lnSpc>
          <a:spcPct val="90000"/>
        </a:lnSpc>
        <a:spcBef>
          <a:spcPct val="0"/>
        </a:spcBef>
        <a:buNone/>
        <a:defRPr sz="4400" b="1" kern="1200">
          <a:solidFill>
            <a:srgbClr val="29AAE1"/>
          </a:solidFill>
          <a:latin typeface="Avenir Next LT Pro"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00B0F0"/>
        </a:buClr>
        <a:buFont typeface="Century Gothic" panose="020B0502020202020204" pitchFamily="34" charset="0"/>
        <a:buChar char="►"/>
        <a:defRPr sz="28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Century Gothic" panose="020B0502020202020204" pitchFamily="34" charset="0"/>
        <a:buChar char="►"/>
        <a:defRPr sz="24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Century Gothic" panose="020B0502020202020204" pitchFamily="34" charset="0"/>
        <a:buChar char="►"/>
        <a:defRPr sz="20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8C4B44-B995-ED99-AE9C-634659C49B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CDA80-88AD-6374-63AE-0899E0D689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DD382-2ACA-2B09-97CC-4CED083408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707A8-2AB4-49AC-B4BB-05BAFB44F177}" type="datetimeFigureOut">
              <a:rPr lang="en-US" smtClean="0"/>
              <a:t>9/3/2026</a:t>
            </a:fld>
            <a:endParaRPr lang="en-US"/>
          </a:p>
        </p:txBody>
      </p:sp>
      <p:sp>
        <p:nvSpPr>
          <p:cNvPr id="5" name="Footer Placeholder 4">
            <a:extLst>
              <a:ext uri="{FF2B5EF4-FFF2-40B4-BE49-F238E27FC236}">
                <a16:creationId xmlns:a16="http://schemas.microsoft.com/office/drawing/2014/main" id="{89AD308B-B9EA-3F81-529C-27A3654FB0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D83AA2-E123-3A3C-5534-8D75B54C3B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F6E0DE-5FB8-4741-9AC6-33CF25508766}" type="slidenum">
              <a:rPr lang="en-US" smtClean="0"/>
              <a:t>‹#›</a:t>
            </a:fld>
            <a:endParaRPr lang="en-US"/>
          </a:p>
        </p:txBody>
      </p:sp>
      <p:pic>
        <p:nvPicPr>
          <p:cNvPr id="7" name="Picture 6">
            <a:extLst>
              <a:ext uri="{FF2B5EF4-FFF2-40B4-BE49-F238E27FC236}">
                <a16:creationId xmlns:a16="http://schemas.microsoft.com/office/drawing/2014/main" id="{010F4C00-2165-8746-C386-71D4469FE6C5}"/>
              </a:ext>
            </a:extLst>
          </p:cNvPr>
          <p:cNvPicPr>
            <a:picLocks noChangeAspect="1"/>
          </p:cNvPicPr>
          <p:nvPr userDrawn="1"/>
        </p:nvPicPr>
        <p:blipFill>
          <a:blip r:embed="rId3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Oval 8">
            <a:extLst>
              <a:ext uri="{FF2B5EF4-FFF2-40B4-BE49-F238E27FC236}">
                <a16:creationId xmlns:a16="http://schemas.microsoft.com/office/drawing/2014/main" id="{859C27D2-0E73-EABF-C1CF-C624848C8D18}"/>
              </a:ext>
            </a:extLst>
          </p:cNvPr>
          <p:cNvSpPr/>
          <p:nvPr userDrawn="1"/>
        </p:nvSpPr>
        <p:spPr>
          <a:xfrm>
            <a:off x="344331" y="115816"/>
            <a:ext cx="1622612" cy="1539448"/>
          </a:xfrm>
          <a:prstGeom prst="ellipse">
            <a:avLst/>
          </a:prstGeom>
          <a:ln>
            <a:solidFill>
              <a:schemeClr val="bg1"/>
            </a:solidFill>
          </a:ln>
          <a:effectLst>
            <a:glow rad="478647">
              <a:schemeClr val="bg1"/>
            </a:glo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8" name="Picture 7">
            <a:extLst>
              <a:ext uri="{FF2B5EF4-FFF2-40B4-BE49-F238E27FC236}">
                <a16:creationId xmlns:a16="http://schemas.microsoft.com/office/drawing/2014/main" id="{36D0AC53-CB9B-3E78-E499-53D790727404}"/>
              </a:ext>
            </a:extLst>
          </p:cNvPr>
          <p:cNvPicPr>
            <a:picLocks noChangeAspect="1"/>
          </p:cNvPicPr>
          <p:nvPr userDrawn="1"/>
        </p:nvPicPr>
        <p:blipFill>
          <a:blip r:embed="rId33">
            <a:extLst>
              <a:ext uri="{28A0092B-C50C-407E-A947-70E740481C1C}">
                <a14:useLocalDpi xmlns:a14="http://schemas.microsoft.com/office/drawing/2010/main" val="0"/>
              </a:ext>
            </a:extLst>
          </a:blip>
          <a:srcRect/>
          <a:stretch/>
        </p:blipFill>
        <p:spPr>
          <a:xfrm>
            <a:off x="379712" y="163783"/>
            <a:ext cx="1498060" cy="1498060"/>
          </a:xfrm>
          <a:prstGeom prst="rect">
            <a:avLst/>
          </a:prstGeom>
        </p:spPr>
      </p:pic>
    </p:spTree>
    <p:extLst>
      <p:ext uri="{BB962C8B-B14F-4D97-AF65-F5344CB8AC3E}">
        <p14:creationId xmlns:p14="http://schemas.microsoft.com/office/powerpoint/2010/main" val="255520070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40" r:id="rId15"/>
    <p:sldLayoutId id="2147483741" r:id="rId16"/>
    <p:sldLayoutId id="2147483742" r:id="rId17"/>
    <p:sldLayoutId id="2147483743" r:id="rId18"/>
    <p:sldLayoutId id="2147483745" r:id="rId19"/>
    <p:sldLayoutId id="2147483746" r:id="rId20"/>
    <p:sldLayoutId id="2147483747" r:id="rId21"/>
    <p:sldLayoutId id="2147483748" r:id="rId22"/>
    <p:sldLayoutId id="2147483750" r:id="rId23"/>
    <p:sldLayoutId id="2147483752" r:id="rId24"/>
    <p:sldLayoutId id="2147483754" r:id="rId25"/>
    <p:sldLayoutId id="2147483755" r:id="rId26"/>
    <p:sldLayoutId id="2147483756" r:id="rId27"/>
    <p:sldLayoutId id="2147483757" r:id="rId28"/>
    <p:sldLayoutId id="2147483758" r:id="rId29"/>
    <p:sldLayoutId id="2147483759"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0.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0FEAED3-1095-DB0E-2227-8B3D5694A5FB}"/>
              </a:ext>
            </a:extLst>
          </p:cNvPr>
          <p:cNvSpPr>
            <a:spLocks noGrp="1"/>
          </p:cNvSpPr>
          <p:nvPr>
            <p:ph type="subTitle" idx="1"/>
          </p:nvPr>
        </p:nvSpPr>
        <p:spPr>
          <a:xfrm>
            <a:off x="1734532" y="4009292"/>
            <a:ext cx="8722936" cy="2731232"/>
          </a:xfrm>
        </p:spPr>
        <p:txBody>
          <a:bodyPr/>
          <a:lstStyle/>
          <a:p>
            <a:r>
              <a:rPr lang="en-US" dirty="0"/>
              <a:t>Presented by:</a:t>
            </a:r>
          </a:p>
          <a:p>
            <a:r>
              <a:rPr lang="en-US" dirty="0"/>
              <a:t>Kyle Schicker</a:t>
            </a:r>
          </a:p>
        </p:txBody>
      </p:sp>
      <p:sp>
        <p:nvSpPr>
          <p:cNvPr id="6" name="Subtitle 1">
            <a:extLst>
              <a:ext uri="{FF2B5EF4-FFF2-40B4-BE49-F238E27FC236}">
                <a16:creationId xmlns:a16="http://schemas.microsoft.com/office/drawing/2014/main" id="{9381BD0A-F67D-EBCC-9789-94E0A4A6A7F0}"/>
              </a:ext>
            </a:extLst>
          </p:cNvPr>
          <p:cNvSpPr txBox="1">
            <a:spLocks/>
          </p:cNvSpPr>
          <p:nvPr/>
        </p:nvSpPr>
        <p:spPr>
          <a:xfrm>
            <a:off x="505958" y="2601119"/>
            <a:ext cx="11180084" cy="1655762"/>
          </a:xfrm>
          <a:prstGeom prst="rect">
            <a:avLst/>
          </a:prstGeom>
        </p:spPr>
        <p:txBody>
          <a:bodyPr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3600" b="0" kern="1200">
                <a:solidFill>
                  <a:srgbClr val="00B0F0"/>
                </a:solidFill>
                <a:latin typeface="Avenir Next LT Pro" panose="020B05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t>District Accountability System:</a:t>
            </a:r>
          </a:p>
          <a:p>
            <a:r>
              <a:rPr lang="en-US" sz="6000" b="1" dirty="0"/>
              <a:t> Sustaining Excellence and Aiming Higher</a:t>
            </a:r>
          </a:p>
        </p:txBody>
      </p:sp>
    </p:spTree>
    <p:extLst>
      <p:ext uri="{BB962C8B-B14F-4D97-AF65-F5344CB8AC3E}">
        <p14:creationId xmlns:p14="http://schemas.microsoft.com/office/powerpoint/2010/main" val="17415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75E2759-43FA-4EB6-5A47-A49F0E2A408A}"/>
              </a:ext>
            </a:extLst>
          </p:cNvPr>
          <p:cNvSpPr txBox="1"/>
          <p:nvPr/>
        </p:nvSpPr>
        <p:spPr>
          <a:xfrm>
            <a:off x="3345949" y="11498"/>
            <a:ext cx="5645571" cy="274804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1" name="Rectangle 30">
            <a:extLst>
              <a:ext uri="{FF2B5EF4-FFF2-40B4-BE49-F238E27FC236}">
                <a16:creationId xmlns:a16="http://schemas.microsoft.com/office/drawing/2014/main" id="{1A87817D-4E6E-917F-1E8A-682F05E5FAC0}"/>
              </a:ext>
            </a:extLst>
          </p:cNvPr>
          <p:cNvSpPr/>
          <p:nvPr/>
        </p:nvSpPr>
        <p:spPr>
          <a:xfrm>
            <a:off x="247019" y="30812"/>
            <a:ext cx="9505950" cy="4045884"/>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3AB6C1DE-ACA7-4D7F-49DE-65454E3B01D9}"/>
              </a:ext>
            </a:extLst>
          </p:cNvPr>
          <p:cNvGrpSpPr/>
          <p:nvPr/>
        </p:nvGrpSpPr>
        <p:grpSpPr>
          <a:xfrm>
            <a:off x="1605871" y="3606407"/>
            <a:ext cx="1604940" cy="2830753"/>
            <a:chOff x="3674157" y="657368"/>
            <a:chExt cx="1604940" cy="2830753"/>
          </a:xfrm>
        </p:grpSpPr>
        <p:sp>
          <p:nvSpPr>
            <p:cNvPr id="8" name="Freeform 8"/>
            <p:cNvSpPr/>
            <p:nvPr/>
          </p:nvSpPr>
          <p:spPr>
            <a:xfrm>
              <a:off x="3674157" y="657368"/>
              <a:ext cx="1593099" cy="1991374"/>
            </a:xfrm>
            <a:custGeom>
              <a:avLst/>
              <a:gdLst/>
              <a:ahLst/>
              <a:cxnLst/>
              <a:rect l="l" t="t" r="r" b="b"/>
              <a:pathLst>
                <a:path w="2389649" h="2987061">
                  <a:moveTo>
                    <a:pt x="0" y="0"/>
                  </a:moveTo>
                  <a:lnTo>
                    <a:pt x="2389649" y="0"/>
                  </a:lnTo>
                  <a:lnTo>
                    <a:pt x="2389649" y="2987062"/>
                  </a:lnTo>
                  <a:lnTo>
                    <a:pt x="0" y="2987062"/>
                  </a:lnTo>
                  <a:lnTo>
                    <a:pt x="0" y="0"/>
                  </a:lnTo>
                  <a:close/>
                </a:path>
              </a:pathLst>
            </a:custGeom>
            <a:blipFill>
              <a:blip r:embed="rId3"/>
              <a:stretch>
                <a:fillRect/>
              </a:stretch>
            </a:blipFill>
          </p:spPr>
          <p:txBody>
            <a:bodyPr/>
            <a:lstStyle/>
            <a:p>
              <a:endParaRPr lang="en-US"/>
            </a:p>
          </p:txBody>
        </p:sp>
        <p:sp>
          <p:nvSpPr>
            <p:cNvPr id="18" name="TextBox 18"/>
            <p:cNvSpPr txBox="1"/>
            <p:nvPr/>
          </p:nvSpPr>
          <p:spPr>
            <a:xfrm>
              <a:off x="3685998" y="2753369"/>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Jamie Haynes</a:t>
              </a:r>
            </a:p>
          </p:txBody>
        </p:sp>
        <p:sp>
          <p:nvSpPr>
            <p:cNvPr id="19" name="TextBox 19"/>
            <p:cNvSpPr txBox="1"/>
            <p:nvPr/>
          </p:nvSpPr>
          <p:spPr>
            <a:xfrm>
              <a:off x="3685998" y="3071147"/>
              <a:ext cx="1593099" cy="416974"/>
            </a:xfrm>
            <a:prstGeom prst="rect">
              <a:avLst/>
            </a:prstGeom>
          </p:spPr>
          <p:txBody>
            <a:bodyPr lIns="0" tIns="0" rIns="0" bIns="0" rtlCol="0" anchor="t">
              <a:spAutoFit/>
            </a:bodyPr>
            <a:lstStyle/>
            <a:p>
              <a:pPr algn="ctr"/>
              <a:r>
                <a:rPr lang="en-US" sz="1300" dirty="0">
                  <a:solidFill>
                    <a:srgbClr val="353839"/>
                  </a:solidFill>
                  <a:latin typeface="Noto Sans"/>
                  <a:ea typeface="Noto Sans"/>
                  <a:cs typeface="Noto Sans"/>
                </a:rPr>
                <a:t>Board Member</a:t>
              </a:r>
              <a:endParaRPr lang="en-US" sz="1300" dirty="0">
                <a:solidFill>
                  <a:srgbClr val="000000"/>
                </a:solidFill>
                <a:latin typeface="Noto Sans"/>
                <a:ea typeface="Noto Sans"/>
                <a:cs typeface="Noto Sans"/>
              </a:endParaRPr>
            </a:p>
            <a:p>
              <a:pPr algn="ctr">
                <a:lnSpc>
                  <a:spcPts val="1835"/>
                </a:lnSpc>
              </a:pPr>
              <a:r>
                <a:rPr lang="en-US" sz="1300" dirty="0">
                  <a:solidFill>
                    <a:srgbClr val="353839"/>
                  </a:solidFill>
                  <a:latin typeface="Noto Sans"/>
                  <a:ea typeface="Noto Sans"/>
                  <a:cs typeface="Noto Sans"/>
                </a:rPr>
                <a:t>District 1</a:t>
              </a:r>
              <a:endParaRPr lang="en-US" sz="1300" dirty="0">
                <a:ea typeface="Calibri"/>
                <a:cs typeface="Calibri"/>
              </a:endParaRPr>
            </a:p>
          </p:txBody>
        </p:sp>
      </p:grpSp>
      <p:grpSp>
        <p:nvGrpSpPr>
          <p:cNvPr id="2" name="Group 1">
            <a:extLst>
              <a:ext uri="{FF2B5EF4-FFF2-40B4-BE49-F238E27FC236}">
                <a16:creationId xmlns:a16="http://schemas.microsoft.com/office/drawing/2014/main" id="{8DF1F8A8-4F2F-C070-140A-1616B2909CAD}"/>
              </a:ext>
            </a:extLst>
          </p:cNvPr>
          <p:cNvGrpSpPr/>
          <p:nvPr/>
        </p:nvGrpSpPr>
        <p:grpSpPr>
          <a:xfrm>
            <a:off x="3681849" y="634729"/>
            <a:ext cx="1593099" cy="2846365"/>
            <a:chOff x="1509210" y="3609195"/>
            <a:chExt cx="1593099" cy="2846365"/>
          </a:xfrm>
        </p:grpSpPr>
        <p:sp>
          <p:nvSpPr>
            <p:cNvPr id="10" name="Freeform 10"/>
            <p:cNvSpPr/>
            <p:nvPr/>
          </p:nvSpPr>
          <p:spPr>
            <a:xfrm>
              <a:off x="1509210" y="360919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4"/>
              <a:stretch>
                <a:fillRect/>
              </a:stretch>
            </a:blipFill>
          </p:spPr>
          <p:txBody>
            <a:bodyPr/>
            <a:lstStyle/>
            <a:p>
              <a:endParaRPr lang="en-US"/>
            </a:p>
          </p:txBody>
        </p:sp>
        <p:sp>
          <p:nvSpPr>
            <p:cNvPr id="20" name="TextBox 20"/>
            <p:cNvSpPr txBox="1"/>
            <p:nvPr/>
          </p:nvSpPr>
          <p:spPr>
            <a:xfrm>
              <a:off x="1509210" y="5715375"/>
              <a:ext cx="1593099" cy="245965"/>
            </a:xfrm>
            <a:prstGeom prst="rect">
              <a:avLst/>
            </a:prstGeom>
          </p:spPr>
          <p:txBody>
            <a:bodyPr lIns="0" tIns="0" rIns="0" bIns="0" rtlCol="0" anchor="t">
              <a:spAutoFit/>
            </a:bodyPr>
            <a:lstStyle/>
            <a:p>
              <a:pPr algn="ctr">
                <a:lnSpc>
                  <a:spcPts val="2111"/>
                </a:lnSpc>
                <a:spcBef>
                  <a:spcPct val="0"/>
                </a:spcBef>
              </a:pPr>
              <a:r>
                <a:rPr lang="en-US" sz="1500" dirty="0">
                  <a:solidFill>
                    <a:srgbClr val="353839"/>
                  </a:solidFill>
                  <a:latin typeface="Lato Bold"/>
                </a:rPr>
                <a:t>Ruben Colón</a:t>
              </a:r>
              <a:endParaRPr lang="en-US" sz="1508" dirty="0">
                <a:solidFill>
                  <a:srgbClr val="353839"/>
                </a:solidFill>
                <a:latin typeface="Lato Bold"/>
              </a:endParaRPr>
            </a:p>
          </p:txBody>
        </p:sp>
        <p:sp>
          <p:nvSpPr>
            <p:cNvPr id="21" name="TextBox 21"/>
            <p:cNvSpPr txBox="1"/>
            <p:nvPr/>
          </p:nvSpPr>
          <p:spPr>
            <a:xfrm>
              <a:off x="1509210" y="6039356"/>
              <a:ext cx="1593099" cy="416204"/>
            </a:xfrm>
            <a:prstGeom prst="rect">
              <a:avLst/>
            </a:prstGeom>
          </p:spPr>
          <p:txBody>
            <a:bodyPr lIns="0" tIns="0" rIns="0" bIns="0" rtlCol="0" anchor="t">
              <a:spAutoFit/>
            </a:bodyPr>
            <a:lstStyle/>
            <a:p>
              <a:pPr algn="ctr"/>
              <a:r>
                <a:rPr lang="en-US" sz="1300" dirty="0">
                  <a:solidFill>
                    <a:srgbClr val="353839"/>
                  </a:solidFill>
                  <a:latin typeface="Noto Sans"/>
                </a:rPr>
                <a:t>Board Chair</a:t>
              </a:r>
              <a:endParaRPr lang="en-US" sz="1300" dirty="0">
                <a:solidFill>
                  <a:srgbClr val="000000"/>
                </a:solidFill>
                <a:latin typeface="Noto Sans"/>
              </a:endParaRPr>
            </a:p>
            <a:p>
              <a:pPr algn="ctr">
                <a:lnSpc>
                  <a:spcPts val="1835"/>
                </a:lnSpc>
                <a:spcBef>
                  <a:spcPct val="0"/>
                </a:spcBef>
              </a:pPr>
              <a:r>
                <a:rPr lang="en-US" sz="1300" dirty="0">
                  <a:solidFill>
                    <a:srgbClr val="353839"/>
                  </a:solidFill>
                  <a:latin typeface="Noto Sans"/>
                </a:rPr>
                <a:t>District 5</a:t>
              </a:r>
              <a:endParaRPr lang="en-US" sz="1300" dirty="0">
                <a:solidFill>
                  <a:srgbClr val="353839"/>
                </a:solidFill>
                <a:latin typeface="Noto Sans"/>
                <a:ea typeface="Noto Sans"/>
                <a:cs typeface="Noto Sans"/>
              </a:endParaRPr>
            </a:p>
          </p:txBody>
        </p:sp>
      </p:grpSp>
      <p:grpSp>
        <p:nvGrpSpPr>
          <p:cNvPr id="4" name="Group 3">
            <a:extLst>
              <a:ext uri="{FF2B5EF4-FFF2-40B4-BE49-F238E27FC236}">
                <a16:creationId xmlns:a16="http://schemas.microsoft.com/office/drawing/2014/main" id="{F0C6C9A2-9E04-DA66-0036-30B3E13E0112}"/>
              </a:ext>
            </a:extLst>
          </p:cNvPr>
          <p:cNvGrpSpPr/>
          <p:nvPr/>
        </p:nvGrpSpPr>
        <p:grpSpPr>
          <a:xfrm>
            <a:off x="5769927" y="3606522"/>
            <a:ext cx="1593099" cy="2818151"/>
            <a:chOff x="3671546" y="3609195"/>
            <a:chExt cx="1593099" cy="2818151"/>
          </a:xfrm>
        </p:grpSpPr>
        <p:sp>
          <p:nvSpPr>
            <p:cNvPr id="11" name="Freeform 11"/>
            <p:cNvSpPr/>
            <p:nvPr/>
          </p:nvSpPr>
          <p:spPr>
            <a:xfrm>
              <a:off x="3671546" y="360919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5"/>
              <a:stretch>
                <a:fillRect/>
              </a:stretch>
            </a:blipFill>
          </p:spPr>
          <p:txBody>
            <a:bodyPr/>
            <a:lstStyle/>
            <a:p>
              <a:endParaRPr lang="en-US"/>
            </a:p>
          </p:txBody>
        </p:sp>
        <p:sp>
          <p:nvSpPr>
            <p:cNvPr id="22" name="TextBox 22"/>
            <p:cNvSpPr txBox="1"/>
            <p:nvPr/>
          </p:nvSpPr>
          <p:spPr>
            <a:xfrm>
              <a:off x="3671546" y="5696736"/>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Donna Brosemer</a:t>
              </a:r>
            </a:p>
          </p:txBody>
        </p:sp>
        <p:sp>
          <p:nvSpPr>
            <p:cNvPr id="23" name="TextBox 23"/>
            <p:cNvSpPr txBox="1"/>
            <p:nvPr/>
          </p:nvSpPr>
          <p:spPr>
            <a:xfrm>
              <a:off x="3671546" y="5979979"/>
              <a:ext cx="1593099" cy="447367"/>
            </a:xfrm>
            <a:prstGeom prst="rect">
              <a:avLst/>
            </a:prstGeom>
          </p:spPr>
          <p:txBody>
            <a:bodyPr lIns="0" tIns="0" rIns="0" bIns="0" rtlCol="0" anchor="t">
              <a:spAutoFit/>
            </a:bodyPr>
            <a:lstStyle/>
            <a:p>
              <a:pPr algn="ctr">
                <a:lnSpc>
                  <a:spcPts val="1835"/>
                </a:lnSpc>
              </a:pPr>
              <a:r>
                <a:rPr lang="en-US" sz="1311" dirty="0">
                  <a:solidFill>
                    <a:srgbClr val="353839"/>
                  </a:solidFill>
                  <a:latin typeface="Noto Sans"/>
                </a:rPr>
                <a:t>Board Member</a:t>
              </a:r>
            </a:p>
            <a:p>
              <a:pPr algn="ctr">
                <a:lnSpc>
                  <a:spcPts val="1835"/>
                </a:lnSpc>
                <a:spcBef>
                  <a:spcPct val="0"/>
                </a:spcBef>
              </a:pPr>
              <a:r>
                <a:rPr lang="en-US" sz="1311" dirty="0">
                  <a:solidFill>
                    <a:srgbClr val="353839"/>
                  </a:solidFill>
                  <a:latin typeface="Noto Sans"/>
                </a:rPr>
                <a:t>District 4</a:t>
              </a:r>
            </a:p>
          </p:txBody>
        </p:sp>
      </p:grpSp>
      <p:sp>
        <p:nvSpPr>
          <p:cNvPr id="26" name="TextBox 26"/>
          <p:cNvSpPr txBox="1"/>
          <p:nvPr/>
        </p:nvSpPr>
        <p:spPr>
          <a:xfrm>
            <a:off x="7993670" y="5733836"/>
            <a:ext cx="3274759" cy="245965"/>
          </a:xfrm>
          <a:prstGeom prst="rect">
            <a:avLst/>
          </a:prstGeom>
        </p:spPr>
        <p:txBody>
          <a:bodyPr lIns="0" tIns="0" rIns="0" bIns="0" rtlCol="0" anchor="t">
            <a:spAutoFit/>
          </a:bodyPr>
          <a:lstStyle/>
          <a:p>
            <a:pPr algn="ctr">
              <a:lnSpc>
                <a:spcPts val="2111"/>
              </a:lnSpc>
              <a:spcBef>
                <a:spcPct val="0"/>
              </a:spcBef>
            </a:pPr>
            <a:r>
              <a:rPr lang="en-US" sz="1508">
                <a:solidFill>
                  <a:srgbClr val="353839"/>
                </a:solidFill>
                <a:latin typeface="Lato Bold"/>
              </a:rPr>
              <a:t>Dr. Carmen J. Balgobin</a:t>
            </a:r>
          </a:p>
        </p:txBody>
      </p:sp>
      <p:sp>
        <p:nvSpPr>
          <p:cNvPr id="27" name="TextBox 27"/>
          <p:cNvSpPr txBox="1"/>
          <p:nvPr/>
        </p:nvSpPr>
        <p:spPr>
          <a:xfrm>
            <a:off x="7993670" y="6051613"/>
            <a:ext cx="3274759" cy="216534"/>
          </a:xfrm>
          <a:prstGeom prst="rect">
            <a:avLst/>
          </a:prstGeom>
        </p:spPr>
        <p:txBody>
          <a:bodyPr lIns="0" tIns="0" rIns="0" bIns="0" rtlCol="0" anchor="t">
            <a:spAutoFit/>
          </a:bodyPr>
          <a:lstStyle/>
          <a:p>
            <a:pPr algn="ctr">
              <a:lnSpc>
                <a:spcPts val="1835"/>
              </a:lnSpc>
              <a:spcBef>
                <a:spcPct val="0"/>
              </a:spcBef>
            </a:pPr>
            <a:r>
              <a:rPr lang="en-US" sz="1311">
                <a:solidFill>
                  <a:srgbClr val="353839"/>
                </a:solidFill>
                <a:latin typeface="Noto Sans"/>
              </a:rPr>
              <a:t>Superintendent of Schools</a:t>
            </a:r>
          </a:p>
        </p:txBody>
      </p:sp>
      <p:sp>
        <p:nvSpPr>
          <p:cNvPr id="30" name="Title 29">
            <a:extLst>
              <a:ext uri="{FF2B5EF4-FFF2-40B4-BE49-F238E27FC236}">
                <a16:creationId xmlns:a16="http://schemas.microsoft.com/office/drawing/2014/main" id="{2CD154C4-A27A-2895-953C-F22F55CFC06A}"/>
              </a:ext>
            </a:extLst>
          </p:cNvPr>
          <p:cNvSpPr>
            <a:spLocks noGrp="1"/>
          </p:cNvSpPr>
          <p:nvPr>
            <p:ph type="title"/>
          </p:nvPr>
        </p:nvSpPr>
        <p:spPr>
          <a:xfrm>
            <a:off x="944518" y="2142770"/>
            <a:ext cx="2525022" cy="940816"/>
          </a:xfrm>
        </p:spPr>
        <p:txBody>
          <a:bodyPr>
            <a:noAutofit/>
          </a:bodyPr>
          <a:lstStyle/>
          <a:p>
            <a:r>
              <a:rPr lang="en-US" sz="4400" dirty="0"/>
              <a:t>School</a:t>
            </a:r>
            <a:br>
              <a:rPr lang="en-US" sz="4400" dirty="0"/>
            </a:br>
            <a:r>
              <a:rPr lang="en-US" sz="4400" dirty="0"/>
              <a:t>Board</a:t>
            </a:r>
          </a:p>
        </p:txBody>
      </p:sp>
      <p:pic>
        <p:nvPicPr>
          <p:cNvPr id="33" name="Picture 32" descr="A blue text on a black background&#10;&#10;Description automatically generated">
            <a:extLst>
              <a:ext uri="{FF2B5EF4-FFF2-40B4-BE49-F238E27FC236}">
                <a16:creationId xmlns:a16="http://schemas.microsoft.com/office/drawing/2014/main" id="{1C19901F-B4DF-8795-D0BA-E7106C3E15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9628" y="729362"/>
            <a:ext cx="2154803" cy="914400"/>
          </a:xfrm>
          <a:prstGeom prst="rect">
            <a:avLst/>
          </a:prstGeom>
        </p:spPr>
      </p:pic>
      <p:pic>
        <p:nvPicPr>
          <p:cNvPr id="3" name="Picture 2">
            <a:extLst>
              <a:ext uri="{FF2B5EF4-FFF2-40B4-BE49-F238E27FC236}">
                <a16:creationId xmlns:a16="http://schemas.microsoft.com/office/drawing/2014/main" id="{C30ED69A-FE15-FC85-DC0C-4C63565B22B2}"/>
              </a:ext>
            </a:extLst>
          </p:cNvPr>
          <p:cNvPicPr>
            <a:picLocks noChangeAspect="1"/>
          </p:cNvPicPr>
          <p:nvPr/>
        </p:nvPicPr>
        <p:blipFill>
          <a:blip r:embed="rId7">
            <a:extLst>
              <a:ext uri="{28A0092B-C50C-407E-A947-70E740481C1C}">
                <a14:useLocalDpi xmlns:a14="http://schemas.microsoft.com/office/drawing/2010/main" val="0"/>
              </a:ext>
            </a:extLst>
          </a:blip>
          <a:srcRect l="211" r="211"/>
          <a:stretch/>
        </p:blipFill>
        <p:spPr>
          <a:xfrm>
            <a:off x="7985628" y="659446"/>
            <a:ext cx="3256362" cy="4912137"/>
          </a:xfrm>
          <a:prstGeom prst="rect">
            <a:avLst/>
          </a:prstGeom>
        </p:spPr>
      </p:pic>
      <p:grpSp>
        <p:nvGrpSpPr>
          <p:cNvPr id="13" name="Group 12">
            <a:extLst>
              <a:ext uri="{FF2B5EF4-FFF2-40B4-BE49-F238E27FC236}">
                <a16:creationId xmlns:a16="http://schemas.microsoft.com/office/drawing/2014/main" id="{0B793613-33F0-ECCB-6E3D-703B1C17AD9E}"/>
              </a:ext>
            </a:extLst>
          </p:cNvPr>
          <p:cNvGrpSpPr/>
          <p:nvPr/>
        </p:nvGrpSpPr>
        <p:grpSpPr>
          <a:xfrm>
            <a:off x="5767604" y="633441"/>
            <a:ext cx="1593823" cy="2806367"/>
            <a:chOff x="5832608" y="3590201"/>
            <a:chExt cx="1593823" cy="2806367"/>
          </a:xfrm>
        </p:grpSpPr>
        <p:sp>
          <p:nvSpPr>
            <p:cNvPr id="24" name="TextBox 24"/>
            <p:cNvSpPr txBox="1"/>
            <p:nvPr/>
          </p:nvSpPr>
          <p:spPr>
            <a:xfrm>
              <a:off x="5832608" y="5662201"/>
              <a:ext cx="1593099" cy="245965"/>
            </a:xfrm>
            <a:prstGeom prst="rect">
              <a:avLst/>
            </a:prstGeom>
          </p:spPr>
          <p:txBody>
            <a:bodyPr lIns="0" tIns="0" rIns="0" bIns="0" rtlCol="0" anchor="t">
              <a:spAutoFit/>
            </a:bodyPr>
            <a:lstStyle/>
            <a:p>
              <a:pPr algn="ctr">
                <a:lnSpc>
                  <a:spcPts val="2111"/>
                </a:lnSpc>
                <a:spcBef>
                  <a:spcPct val="0"/>
                </a:spcBef>
              </a:pPr>
              <a:r>
                <a:rPr lang="en-US" sz="1508" dirty="0">
                  <a:solidFill>
                    <a:srgbClr val="353839"/>
                  </a:solidFill>
                  <a:latin typeface="Lato Bold"/>
                </a:rPr>
                <a:t>Krista Goodrich</a:t>
              </a:r>
            </a:p>
          </p:txBody>
        </p:sp>
        <p:sp>
          <p:nvSpPr>
            <p:cNvPr id="25" name="TextBox 25"/>
            <p:cNvSpPr txBox="1"/>
            <p:nvPr/>
          </p:nvSpPr>
          <p:spPr>
            <a:xfrm>
              <a:off x="5832608" y="5979979"/>
              <a:ext cx="1593099" cy="416589"/>
            </a:xfrm>
            <a:prstGeom prst="rect">
              <a:avLst/>
            </a:prstGeom>
          </p:spPr>
          <p:txBody>
            <a:bodyPr lIns="0" tIns="0" rIns="0" bIns="0" rtlCol="0" anchor="t">
              <a:spAutoFit/>
            </a:bodyPr>
            <a:lstStyle/>
            <a:p>
              <a:pPr algn="ctr"/>
              <a:r>
                <a:rPr lang="en-US" sz="1300" dirty="0">
                  <a:solidFill>
                    <a:srgbClr val="353839"/>
                  </a:solidFill>
                  <a:latin typeface="Noto Sans"/>
                </a:rPr>
                <a:t>Vice Chair</a:t>
              </a:r>
              <a:endParaRPr lang="en-US" sz="1300" dirty="0">
                <a:solidFill>
                  <a:srgbClr val="000000"/>
                </a:solidFill>
                <a:latin typeface="Noto Sans"/>
                <a:ea typeface="Noto Sans"/>
                <a:cs typeface="Noto Sans"/>
              </a:endParaRPr>
            </a:p>
            <a:p>
              <a:pPr algn="ctr">
                <a:lnSpc>
                  <a:spcPts val="1835"/>
                </a:lnSpc>
                <a:spcBef>
                  <a:spcPct val="0"/>
                </a:spcBef>
              </a:pPr>
              <a:r>
                <a:rPr lang="en-US" sz="1311" dirty="0">
                  <a:solidFill>
                    <a:srgbClr val="353839"/>
                  </a:solidFill>
                  <a:latin typeface="Noto Sans"/>
                </a:rPr>
                <a:t>District 2</a:t>
              </a:r>
            </a:p>
          </p:txBody>
        </p:sp>
        <p:pic>
          <p:nvPicPr>
            <p:cNvPr id="5" name="Picture 4" descr="A person in a black dress&#10;&#10;Description automatically generated">
              <a:extLst>
                <a:ext uri="{FF2B5EF4-FFF2-40B4-BE49-F238E27FC236}">
                  <a16:creationId xmlns:a16="http://schemas.microsoft.com/office/drawing/2014/main" id="{C4A48DFF-CE67-13BF-12A8-4ED6889D20A5}"/>
                </a:ext>
              </a:extLst>
            </p:cNvPr>
            <p:cNvPicPr>
              <a:picLocks noChangeAspect="1"/>
            </p:cNvPicPr>
            <p:nvPr/>
          </p:nvPicPr>
          <p:blipFill>
            <a:blip r:embed="rId8"/>
            <a:stretch>
              <a:fillRect/>
            </a:stretch>
          </p:blipFill>
          <p:spPr>
            <a:xfrm>
              <a:off x="5835971" y="3590201"/>
              <a:ext cx="1590460" cy="1988076"/>
            </a:xfrm>
            <a:prstGeom prst="rect">
              <a:avLst/>
            </a:prstGeom>
          </p:spPr>
        </p:pic>
      </p:grpSp>
      <p:grpSp>
        <p:nvGrpSpPr>
          <p:cNvPr id="9" name="Group 8">
            <a:extLst>
              <a:ext uri="{FF2B5EF4-FFF2-40B4-BE49-F238E27FC236}">
                <a16:creationId xmlns:a16="http://schemas.microsoft.com/office/drawing/2014/main" id="{40D901F4-A89B-4FBE-C660-618BE3995683}"/>
              </a:ext>
            </a:extLst>
          </p:cNvPr>
          <p:cNvGrpSpPr/>
          <p:nvPr/>
        </p:nvGrpSpPr>
        <p:grpSpPr>
          <a:xfrm>
            <a:off x="3685997" y="3606522"/>
            <a:ext cx="1593100" cy="2852687"/>
            <a:chOff x="5834191" y="656535"/>
            <a:chExt cx="1593100" cy="2852687"/>
          </a:xfrm>
        </p:grpSpPr>
        <p:sp>
          <p:nvSpPr>
            <p:cNvPr id="12" name="Freeform 12"/>
            <p:cNvSpPr/>
            <p:nvPr/>
          </p:nvSpPr>
          <p:spPr>
            <a:xfrm>
              <a:off x="5834191" y="656535"/>
              <a:ext cx="1593099" cy="1991374"/>
            </a:xfrm>
            <a:custGeom>
              <a:avLst/>
              <a:gdLst/>
              <a:ahLst/>
              <a:cxnLst/>
              <a:rect l="l" t="t" r="r" b="b"/>
              <a:pathLst>
                <a:path w="2389649" h="2987061">
                  <a:moveTo>
                    <a:pt x="0" y="0"/>
                  </a:moveTo>
                  <a:lnTo>
                    <a:pt x="2389649" y="0"/>
                  </a:lnTo>
                  <a:lnTo>
                    <a:pt x="2389649" y="2987061"/>
                  </a:lnTo>
                  <a:lnTo>
                    <a:pt x="0" y="2987061"/>
                  </a:lnTo>
                  <a:lnTo>
                    <a:pt x="0" y="0"/>
                  </a:lnTo>
                  <a:close/>
                </a:path>
              </a:pathLst>
            </a:custGeom>
            <a:blipFill>
              <a:blip r:embed="rId9"/>
              <a:stretch>
                <a:fillRect/>
              </a:stretch>
            </a:blipFill>
          </p:spPr>
          <p:txBody>
            <a:bodyPr/>
            <a:lstStyle/>
            <a:p>
              <a:endParaRPr lang="en-US"/>
            </a:p>
          </p:txBody>
        </p:sp>
        <p:sp>
          <p:nvSpPr>
            <p:cNvPr id="6" name="TextBox 16">
              <a:extLst>
                <a:ext uri="{FF2B5EF4-FFF2-40B4-BE49-F238E27FC236}">
                  <a16:creationId xmlns:a16="http://schemas.microsoft.com/office/drawing/2014/main" id="{65761C0A-4CA3-1B6B-8290-028EAA063CB0}"/>
                </a:ext>
              </a:extLst>
            </p:cNvPr>
            <p:cNvSpPr txBox="1"/>
            <p:nvPr/>
          </p:nvSpPr>
          <p:spPr>
            <a:xfrm>
              <a:off x="5834192" y="2744077"/>
              <a:ext cx="1593099" cy="245965"/>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11"/>
                </a:lnSpc>
                <a:spcBef>
                  <a:spcPct val="0"/>
                </a:spcBef>
              </a:pPr>
              <a:r>
                <a:rPr lang="en-US" sz="1508" dirty="0">
                  <a:solidFill>
                    <a:srgbClr val="353839"/>
                  </a:solidFill>
                  <a:latin typeface="Lato Bold"/>
                </a:rPr>
                <a:t> Jessie Thompson</a:t>
              </a:r>
            </a:p>
          </p:txBody>
        </p:sp>
        <p:sp>
          <p:nvSpPr>
            <p:cNvPr id="7" name="TextBox 17">
              <a:extLst>
                <a:ext uri="{FF2B5EF4-FFF2-40B4-BE49-F238E27FC236}">
                  <a16:creationId xmlns:a16="http://schemas.microsoft.com/office/drawing/2014/main" id="{438A76A6-DFEE-6469-1F1C-D59422944ACC}"/>
                </a:ext>
              </a:extLst>
            </p:cNvPr>
            <p:cNvSpPr txBox="1"/>
            <p:nvPr/>
          </p:nvSpPr>
          <p:spPr>
            <a:xfrm>
              <a:off x="5834192" y="3061855"/>
              <a:ext cx="1593099" cy="447367"/>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35"/>
                </a:lnSpc>
              </a:pPr>
              <a:r>
                <a:rPr lang="en-US" sz="1300" dirty="0">
                  <a:solidFill>
                    <a:srgbClr val="353839"/>
                  </a:solidFill>
                  <a:latin typeface="Noto Sans"/>
                </a:rPr>
                <a:t>Board Member</a:t>
              </a:r>
              <a:endParaRPr lang="en-US" sz="1311" dirty="0">
                <a:solidFill>
                  <a:srgbClr val="353839"/>
                </a:solidFill>
                <a:latin typeface="Noto Sans"/>
              </a:endParaRPr>
            </a:p>
            <a:p>
              <a:pPr algn="ctr">
                <a:lnSpc>
                  <a:spcPts val="1835"/>
                </a:lnSpc>
                <a:spcBef>
                  <a:spcPct val="0"/>
                </a:spcBef>
              </a:pPr>
              <a:r>
                <a:rPr lang="en-US" sz="1300" dirty="0">
                  <a:solidFill>
                    <a:srgbClr val="353839"/>
                  </a:solidFill>
                  <a:latin typeface="Noto Sans"/>
                </a:rPr>
                <a:t>District 3</a:t>
              </a:r>
              <a:endParaRPr lang="en-US" sz="1300" dirty="0">
                <a:solidFill>
                  <a:srgbClr val="353839"/>
                </a:solidFill>
                <a:latin typeface="Noto Sans"/>
                <a:ea typeface="Noto Sans"/>
                <a:cs typeface="Noto Sans"/>
              </a:endParaRPr>
            </a:p>
          </p:txBody>
        </p:sp>
      </p:grpSp>
    </p:spTree>
    <p:extLst>
      <p:ext uri="{BB962C8B-B14F-4D97-AF65-F5344CB8AC3E}">
        <p14:creationId xmlns:p14="http://schemas.microsoft.com/office/powerpoint/2010/main" val="212445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D9ADB-DF0C-AE2C-D256-ADCCDCA1AE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FE9CB6-739A-63C1-E7F4-79D8F9CD0276}"/>
              </a:ext>
            </a:extLst>
          </p:cNvPr>
          <p:cNvSpPr>
            <a:spLocks noGrp="1"/>
          </p:cNvSpPr>
          <p:nvPr>
            <p:ph idx="1"/>
          </p:nvPr>
        </p:nvSpPr>
        <p:spPr>
          <a:xfrm>
            <a:off x="597408" y="2499360"/>
            <a:ext cx="10756392" cy="3791712"/>
          </a:xfrm>
        </p:spPr>
        <p:txBody>
          <a:bodyPr>
            <a:noAutofit/>
          </a:bodyPr>
          <a:lstStyle/>
          <a:p>
            <a:pPr lvl="1">
              <a:buClr>
                <a:schemeClr val="accent5"/>
              </a:buClr>
              <a:buFont typeface="Wingdings" panose="05000000000000000000" pitchFamily="2" charset="2"/>
              <a:buChar char="Ø"/>
            </a:pPr>
            <a:r>
              <a:rPr lang="en-US" sz="2800" dirty="0"/>
              <a:t>Policy  #307:  Student Progression Plan</a:t>
            </a:r>
          </a:p>
          <a:p>
            <a:pPr lvl="1">
              <a:buClr>
                <a:schemeClr val="accent5"/>
              </a:buClr>
              <a:buFont typeface="Wingdings" panose="05000000000000000000" pitchFamily="2" charset="2"/>
              <a:buChar char="Ø"/>
            </a:pPr>
            <a:r>
              <a:rPr lang="en-US" sz="2800" dirty="0"/>
              <a:t>Policy  #308:  Consistent Performance Standards</a:t>
            </a:r>
          </a:p>
          <a:p>
            <a:pPr lvl="1">
              <a:buClr>
                <a:schemeClr val="accent5"/>
              </a:buClr>
              <a:buFont typeface="Wingdings" panose="05000000000000000000" pitchFamily="2" charset="2"/>
              <a:buChar char="Ø"/>
            </a:pPr>
            <a:endParaRPr lang="en-US" sz="2800" dirty="0"/>
          </a:p>
        </p:txBody>
      </p:sp>
      <p:sp>
        <p:nvSpPr>
          <p:cNvPr id="4" name="Content Placeholder 3">
            <a:extLst>
              <a:ext uri="{FF2B5EF4-FFF2-40B4-BE49-F238E27FC236}">
                <a16:creationId xmlns:a16="http://schemas.microsoft.com/office/drawing/2014/main" id="{6F66D852-6EA4-6577-60E7-FC58E3C3901B}"/>
              </a:ext>
            </a:extLst>
          </p:cNvPr>
          <p:cNvSpPr>
            <a:spLocks noGrp="1"/>
          </p:cNvSpPr>
          <p:nvPr>
            <p:ph idx="12"/>
          </p:nvPr>
        </p:nvSpPr>
        <p:spPr>
          <a:xfrm>
            <a:off x="2340863" y="815369"/>
            <a:ext cx="7437121" cy="1598647"/>
          </a:xfrm>
        </p:spPr>
        <p:txBody>
          <a:bodyPr/>
          <a:lstStyle/>
          <a:p>
            <a:r>
              <a:rPr lang="en-US" dirty="0"/>
              <a:t>This presentation conforms to the following district policy(</a:t>
            </a:r>
            <a:r>
              <a:rPr lang="en-US" dirty="0" err="1"/>
              <a:t>ies</a:t>
            </a:r>
            <a:r>
              <a:rPr lang="en-US" dirty="0"/>
              <a:t>):</a:t>
            </a:r>
          </a:p>
        </p:txBody>
      </p:sp>
    </p:spTree>
    <p:extLst>
      <p:ext uri="{BB962C8B-B14F-4D97-AF65-F5344CB8AC3E}">
        <p14:creationId xmlns:p14="http://schemas.microsoft.com/office/powerpoint/2010/main" val="2574855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79E752-C468-8E95-A3D9-D66BC08DC6B8}"/>
              </a:ext>
            </a:extLst>
          </p:cNvPr>
          <p:cNvSpPr>
            <a:spLocks noGrp="1"/>
          </p:cNvSpPr>
          <p:nvPr>
            <p:ph idx="1"/>
          </p:nvPr>
        </p:nvSpPr>
        <p:spPr>
          <a:xfrm>
            <a:off x="597408" y="2499360"/>
            <a:ext cx="10756392" cy="3791712"/>
          </a:xfrm>
        </p:spPr>
        <p:txBody>
          <a:bodyPr>
            <a:noAutofit/>
          </a:bodyPr>
          <a:lstStyle/>
          <a:p>
            <a:r>
              <a:rPr lang="en-US" sz="2800" dirty="0">
                <a:highlight>
                  <a:srgbClr val="FFFF00"/>
                </a:highlight>
              </a:rPr>
              <a:t>Goal:  All Students will engage in high levels of learning EVERY day.</a:t>
            </a:r>
          </a:p>
          <a:p>
            <a:pPr marL="0" indent="0">
              <a:buNone/>
            </a:pPr>
            <a:endParaRPr lang="en-US" sz="1200" dirty="0">
              <a:highlight>
                <a:srgbClr val="FFFF00"/>
              </a:highlight>
            </a:endParaRPr>
          </a:p>
          <a:p>
            <a:pPr lvl="1">
              <a:buClr>
                <a:schemeClr val="accent5"/>
              </a:buClr>
              <a:buFont typeface="Wingdings" panose="05000000000000000000" pitchFamily="2" charset="2"/>
              <a:buChar char="Ø"/>
            </a:pPr>
            <a:r>
              <a:rPr lang="en-US" sz="2800" dirty="0">
                <a:highlight>
                  <a:srgbClr val="FFFF00"/>
                </a:highlight>
              </a:rPr>
              <a:t>Guardrail 1:  Recruit, support, develop and retain high-quality staff.</a:t>
            </a:r>
          </a:p>
          <a:p>
            <a:pPr lvl="1">
              <a:buClr>
                <a:schemeClr val="accent5"/>
              </a:buClr>
              <a:buFont typeface="Wingdings" panose="05000000000000000000" pitchFamily="2" charset="2"/>
              <a:buChar char="Ø"/>
            </a:pPr>
            <a:r>
              <a:rPr lang="en-US" sz="2800" dirty="0">
                <a:highlight>
                  <a:srgbClr val="FFFF00"/>
                </a:highlight>
              </a:rPr>
              <a:t>Guardrail 2:  Provide conditions that enhance student learning.</a:t>
            </a:r>
          </a:p>
          <a:p>
            <a:pPr lvl="1">
              <a:buClr>
                <a:schemeClr val="accent5"/>
              </a:buClr>
              <a:buFont typeface="Wingdings" panose="05000000000000000000" pitchFamily="2" charset="2"/>
              <a:buChar char="Ø"/>
            </a:pPr>
            <a:r>
              <a:rPr lang="en-US" sz="2800" dirty="0">
                <a:highlight>
                  <a:srgbClr val="FFFF00"/>
                </a:highlight>
              </a:rPr>
              <a:t>Guardrail 3:  Improve operational efficiency and maximize resources to support student learning.</a:t>
            </a:r>
          </a:p>
          <a:p>
            <a:pPr lvl="1">
              <a:buClr>
                <a:schemeClr val="accent5"/>
              </a:buClr>
              <a:buFont typeface="Wingdings" panose="05000000000000000000" pitchFamily="2" charset="2"/>
              <a:buChar char="Ø"/>
            </a:pPr>
            <a:r>
              <a:rPr lang="en-US" sz="2800" dirty="0">
                <a:highlight>
                  <a:srgbClr val="FFFF00"/>
                </a:highlight>
              </a:rPr>
              <a:t>Guardrail 4:  Ensure high-quality community engagement with all stakeholders.</a:t>
            </a:r>
          </a:p>
        </p:txBody>
      </p:sp>
      <p:sp>
        <p:nvSpPr>
          <p:cNvPr id="4" name="Content Placeholder 3">
            <a:extLst>
              <a:ext uri="{FF2B5EF4-FFF2-40B4-BE49-F238E27FC236}">
                <a16:creationId xmlns:a16="http://schemas.microsoft.com/office/drawing/2014/main" id="{C02F1D8D-F61A-9080-F07A-4AFBEAD7F837}"/>
              </a:ext>
            </a:extLst>
          </p:cNvPr>
          <p:cNvSpPr>
            <a:spLocks noGrp="1"/>
          </p:cNvSpPr>
          <p:nvPr>
            <p:ph idx="12"/>
          </p:nvPr>
        </p:nvSpPr>
        <p:spPr>
          <a:xfrm>
            <a:off x="2340863" y="815369"/>
            <a:ext cx="7437121" cy="1598647"/>
          </a:xfrm>
        </p:spPr>
        <p:txBody>
          <a:bodyPr/>
          <a:lstStyle/>
          <a:p>
            <a:r>
              <a:rPr lang="en-US" dirty="0"/>
              <a:t>This presentation aligns to the following goals as part of the Volusia County Schools 2024-2027 Strategic Plan:</a:t>
            </a:r>
          </a:p>
          <a:p>
            <a:endParaRPr lang="en-US" dirty="0"/>
          </a:p>
        </p:txBody>
      </p:sp>
    </p:spTree>
    <p:extLst>
      <p:ext uri="{BB962C8B-B14F-4D97-AF65-F5344CB8AC3E}">
        <p14:creationId xmlns:p14="http://schemas.microsoft.com/office/powerpoint/2010/main" val="3625520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r:embed="rId3">
            <a:alphaModFix amt="20000"/>
          </a:blip>
          <a:stretch>
            <a:fillRect/>
          </a:stretch>
        </p:blipFill>
        <p:spPr>
          <a:xfrm>
            <a:off x="2520368" y="-107050"/>
            <a:ext cx="7151265" cy="7201687"/>
          </a:xfrm>
          <a:prstGeom prst="rect">
            <a:avLst/>
          </a:prstGeom>
        </p:spPr>
      </p:pic>
      <p:sp>
        <p:nvSpPr>
          <p:cNvPr id="2" name="Text 0"/>
          <p:cNvSpPr/>
          <p:nvPr/>
        </p:nvSpPr>
        <p:spPr>
          <a:xfrm>
            <a:off x="468924" y="369813"/>
            <a:ext cx="11003047" cy="1285875"/>
          </a:xfrm>
          <a:prstGeom prst="rect">
            <a:avLst/>
          </a:prstGeom>
          <a:noFill/>
          <a:ln/>
        </p:spPr>
        <p:txBody>
          <a:bodyPr wrap="square" lIns="0" tIns="0" rIns="0" bIns="0" rtlCol="0" anchor="t"/>
          <a:lstStyle/>
          <a:p>
            <a:pPr algn="ctr">
              <a:lnSpc>
                <a:spcPts val="5041"/>
              </a:lnSpc>
            </a:pPr>
            <a:r>
              <a:rPr lang="en-US" sz="4500" b="1" dirty="0">
                <a:solidFill>
                  <a:srgbClr val="002060"/>
                </a:solidFill>
                <a:latin typeface="Aptos"/>
                <a:ea typeface="Nunito Sans Bold" pitchFamily="34" charset="-122"/>
                <a:cs typeface="Nunito Sans Bold" pitchFamily="34" charset="-120"/>
              </a:rPr>
              <a:t>Back-to-Back “A” Rating</a:t>
            </a:r>
            <a:endParaRPr lang="en-US" sz="4500" b="1" dirty="0">
              <a:solidFill>
                <a:srgbClr val="002060"/>
              </a:solidFill>
              <a:latin typeface="Aptos"/>
              <a:ea typeface="Calibri" panose="020F0502020204030204"/>
              <a:cs typeface="Calibri" panose="020F0502020204030204"/>
            </a:endParaRPr>
          </a:p>
        </p:txBody>
      </p:sp>
      <p:grpSp>
        <p:nvGrpSpPr>
          <p:cNvPr id="5" name="Group 4">
            <a:extLst>
              <a:ext uri="{FF2B5EF4-FFF2-40B4-BE49-F238E27FC236}">
                <a16:creationId xmlns:a16="http://schemas.microsoft.com/office/drawing/2014/main" id="{643704B2-A55C-B5E0-29F7-CE69C0D57ED2}"/>
              </a:ext>
            </a:extLst>
          </p:cNvPr>
          <p:cNvGrpSpPr/>
          <p:nvPr/>
        </p:nvGrpSpPr>
        <p:grpSpPr>
          <a:xfrm>
            <a:off x="284077" y="2123270"/>
            <a:ext cx="3768539" cy="3258557"/>
            <a:chOff x="316508" y="3874354"/>
            <a:chExt cx="4522247" cy="3910268"/>
          </a:xfrm>
          <a:effectLst>
            <a:outerShdw blurRad="135996" dist="50800" dir="5400000" sx="99000" sy="99000" algn="ctr" rotWithShape="0">
              <a:srgbClr val="000000">
                <a:alpha val="62186"/>
              </a:srgbClr>
            </a:outerShdw>
          </a:effectLst>
        </p:grpSpPr>
        <p:sp>
          <p:nvSpPr>
            <p:cNvPr id="15" name="Rectangle 14">
              <a:extLst>
                <a:ext uri="{FF2B5EF4-FFF2-40B4-BE49-F238E27FC236}">
                  <a16:creationId xmlns:a16="http://schemas.microsoft.com/office/drawing/2014/main" id="{F7437DFF-8C2F-6E3B-3374-D2FED09D8C93}"/>
                </a:ext>
              </a:extLst>
            </p:cNvPr>
            <p:cNvSpPr/>
            <p:nvPr/>
          </p:nvSpPr>
          <p:spPr>
            <a:xfrm>
              <a:off x="316508" y="4268798"/>
              <a:ext cx="4522247" cy="3515824"/>
            </a:xfrm>
            <a:prstGeom prst="roundRect">
              <a:avLst/>
            </a:prstGeom>
            <a:ln w="57150"/>
          </p:spPr>
          <p:style>
            <a:lnRef idx="2">
              <a:schemeClr val="accent1"/>
            </a:lnRef>
            <a:fillRef idx="1">
              <a:schemeClr val="lt1"/>
            </a:fillRef>
            <a:effectRef idx="0">
              <a:schemeClr val="accent1"/>
            </a:effectRef>
            <a:fontRef idx="minor">
              <a:schemeClr val="dk1"/>
            </a:fontRef>
          </p:style>
          <p:txBody>
            <a:bodyPr lIns="76200" tIns="38100" rIns="76200" bIns="38100" rtlCol="0" anchor="ctr"/>
            <a:lstStyle/>
            <a:p>
              <a:pPr algn="ctr"/>
              <a:r>
                <a:rPr lang="en-US" sz="1667" dirty="0">
                  <a:solidFill>
                    <a:schemeClr val="tx1"/>
                  </a:solidFill>
                  <a:latin typeface="Nunito Sans"/>
                  <a:ea typeface="Nunito Sans" pitchFamily="34" charset="-122"/>
                  <a:cs typeface="Nunito Sans" pitchFamily="34" charset="-120"/>
                </a:rPr>
                <a:t>Volusia County Schools earned its second consecutive “A” district grade. This was last done in 2008-2009, well over one decade ago!</a:t>
              </a:r>
              <a:endParaRPr lang="en-US" sz="1667" dirty="0">
                <a:solidFill>
                  <a:schemeClr val="tx1"/>
                </a:solidFill>
                <a:latin typeface="Nunito Sans"/>
                <a:ea typeface="Calibri"/>
                <a:cs typeface="Calibri"/>
              </a:endParaRPr>
            </a:p>
          </p:txBody>
        </p:sp>
        <p:sp>
          <p:nvSpPr>
            <p:cNvPr id="12" name="Rectangle: Rounded Corners 11">
              <a:extLst>
                <a:ext uri="{FF2B5EF4-FFF2-40B4-BE49-F238E27FC236}">
                  <a16:creationId xmlns:a16="http://schemas.microsoft.com/office/drawing/2014/main" id="{221B398D-8387-4DD3-3336-51A5A30771CF}"/>
                </a:ext>
              </a:extLst>
            </p:cNvPr>
            <p:cNvSpPr/>
            <p:nvPr/>
          </p:nvSpPr>
          <p:spPr>
            <a:xfrm>
              <a:off x="1229478" y="3874354"/>
              <a:ext cx="2696308" cy="842366"/>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Nunito Sans" pitchFamily="2" charset="0"/>
                </a:rPr>
                <a:t>District Grade</a:t>
              </a:r>
            </a:p>
          </p:txBody>
        </p:sp>
      </p:grpSp>
      <p:grpSp>
        <p:nvGrpSpPr>
          <p:cNvPr id="6" name="Group 5">
            <a:extLst>
              <a:ext uri="{FF2B5EF4-FFF2-40B4-BE49-F238E27FC236}">
                <a16:creationId xmlns:a16="http://schemas.microsoft.com/office/drawing/2014/main" id="{4617D8E7-2990-0327-CABF-B1C628934F5F}"/>
              </a:ext>
            </a:extLst>
          </p:cNvPr>
          <p:cNvGrpSpPr/>
          <p:nvPr/>
        </p:nvGrpSpPr>
        <p:grpSpPr>
          <a:xfrm>
            <a:off x="4232051" y="2173029"/>
            <a:ext cx="3768539" cy="3208798"/>
            <a:chOff x="5054076" y="3934064"/>
            <a:chExt cx="4522247" cy="3850558"/>
          </a:xfrm>
          <a:effectLst>
            <a:outerShdw blurRad="135996" dist="50800" dir="5400000" sx="99000" sy="99000" algn="ctr" rotWithShape="0">
              <a:srgbClr val="000000">
                <a:alpha val="62186"/>
              </a:srgbClr>
            </a:outerShdw>
          </a:effectLst>
        </p:grpSpPr>
        <p:sp>
          <p:nvSpPr>
            <p:cNvPr id="16" name="Rectangle 15">
              <a:extLst>
                <a:ext uri="{FF2B5EF4-FFF2-40B4-BE49-F238E27FC236}">
                  <a16:creationId xmlns:a16="http://schemas.microsoft.com/office/drawing/2014/main" id="{C461393E-7499-2C4E-2C3C-3D3BB42D192C}"/>
                </a:ext>
              </a:extLst>
            </p:cNvPr>
            <p:cNvSpPr/>
            <p:nvPr/>
          </p:nvSpPr>
          <p:spPr>
            <a:xfrm>
              <a:off x="5054076" y="4268798"/>
              <a:ext cx="4522247" cy="3515824"/>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sz="1667" dirty="0">
                  <a:solidFill>
                    <a:schemeClr val="tx1"/>
                  </a:solidFill>
                  <a:latin typeface="Nunito Sans" pitchFamily="34" charset="0"/>
                  <a:ea typeface="Nunito Sans" pitchFamily="34" charset="-122"/>
                  <a:cs typeface="Nunito Sans" pitchFamily="34" charset="-120"/>
                </a:rPr>
                <a:t>Highest total points in district history.</a:t>
              </a:r>
            </a:p>
          </p:txBody>
        </p:sp>
        <p:sp>
          <p:nvSpPr>
            <p:cNvPr id="13" name="Rectangle: Rounded Corners 12">
              <a:extLst>
                <a:ext uri="{FF2B5EF4-FFF2-40B4-BE49-F238E27FC236}">
                  <a16:creationId xmlns:a16="http://schemas.microsoft.com/office/drawing/2014/main" id="{ED301906-088C-8D7C-9226-1BC3BF6AB131}"/>
                </a:ext>
              </a:extLst>
            </p:cNvPr>
            <p:cNvSpPr/>
            <p:nvPr/>
          </p:nvSpPr>
          <p:spPr>
            <a:xfrm>
              <a:off x="5967046" y="3934064"/>
              <a:ext cx="2696308" cy="842366"/>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Nunito Sans" pitchFamily="2" charset="0"/>
                </a:rPr>
                <a:t>Points</a:t>
              </a:r>
            </a:p>
          </p:txBody>
        </p:sp>
      </p:grpSp>
      <p:grpSp>
        <p:nvGrpSpPr>
          <p:cNvPr id="7" name="Group 6">
            <a:extLst>
              <a:ext uri="{FF2B5EF4-FFF2-40B4-BE49-F238E27FC236}">
                <a16:creationId xmlns:a16="http://schemas.microsoft.com/office/drawing/2014/main" id="{13E63C7C-EEAB-33C5-94D4-9D8F471ACBFB}"/>
              </a:ext>
            </a:extLst>
          </p:cNvPr>
          <p:cNvGrpSpPr/>
          <p:nvPr/>
        </p:nvGrpSpPr>
        <p:grpSpPr>
          <a:xfrm>
            <a:off x="8180025" y="2123270"/>
            <a:ext cx="3768539" cy="3258557"/>
            <a:chOff x="9791645" y="3874354"/>
            <a:chExt cx="4522247" cy="3910268"/>
          </a:xfrm>
          <a:effectLst>
            <a:outerShdw blurRad="135996" dist="50800" dir="5400000" sx="99000" sy="99000" algn="ctr" rotWithShape="0">
              <a:srgbClr val="000000">
                <a:alpha val="62186"/>
              </a:srgbClr>
            </a:outerShdw>
          </a:effectLst>
        </p:grpSpPr>
        <p:sp>
          <p:nvSpPr>
            <p:cNvPr id="17" name="Rectangle 16">
              <a:extLst>
                <a:ext uri="{FF2B5EF4-FFF2-40B4-BE49-F238E27FC236}">
                  <a16:creationId xmlns:a16="http://schemas.microsoft.com/office/drawing/2014/main" id="{10623FFB-2B29-91B5-7AE1-F95329684FA8}"/>
                </a:ext>
              </a:extLst>
            </p:cNvPr>
            <p:cNvSpPr/>
            <p:nvPr/>
          </p:nvSpPr>
          <p:spPr>
            <a:xfrm>
              <a:off x="9791645" y="4268798"/>
              <a:ext cx="4522247" cy="3515824"/>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r>
                <a:rPr lang="en-US" sz="1667" dirty="0">
                  <a:solidFill>
                    <a:schemeClr val="tx1"/>
                  </a:solidFill>
                  <a:latin typeface="Nunito Sans" pitchFamily="34" charset="0"/>
                  <a:ea typeface="Nunito Sans" pitchFamily="34" charset="-122"/>
                  <a:cs typeface="Nunito Sans" pitchFamily="34" charset="-120"/>
                </a:rPr>
                <a:t>Increased from 64% to 66% of total possible points.</a:t>
              </a:r>
            </a:p>
          </p:txBody>
        </p:sp>
        <p:sp>
          <p:nvSpPr>
            <p:cNvPr id="14" name="Rectangle: Rounded Corners 13">
              <a:extLst>
                <a:ext uri="{FF2B5EF4-FFF2-40B4-BE49-F238E27FC236}">
                  <a16:creationId xmlns:a16="http://schemas.microsoft.com/office/drawing/2014/main" id="{505FC91C-A150-302F-0DE3-8DDDA73CE515}"/>
                </a:ext>
              </a:extLst>
            </p:cNvPr>
            <p:cNvSpPr/>
            <p:nvPr/>
          </p:nvSpPr>
          <p:spPr>
            <a:xfrm>
              <a:off x="10704615" y="3874354"/>
              <a:ext cx="2696308" cy="842366"/>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Nunito Sans" pitchFamily="2" charset="0"/>
                </a:rPr>
                <a:t>Possible Points</a:t>
              </a:r>
            </a:p>
          </p:txBody>
        </p:sp>
      </p:grpSp>
      <p:sp>
        <p:nvSpPr>
          <p:cNvPr id="21" name="Rectangle 20">
            <a:extLst>
              <a:ext uri="{FF2B5EF4-FFF2-40B4-BE49-F238E27FC236}">
                <a16:creationId xmlns:a16="http://schemas.microsoft.com/office/drawing/2014/main" id="{920ECC63-60CF-CDD2-B7E5-FCDC54859FF9}"/>
              </a:ext>
            </a:extLst>
          </p:cNvPr>
          <p:cNvSpPr/>
          <p:nvPr/>
        </p:nvSpPr>
        <p:spPr>
          <a:xfrm>
            <a:off x="1741947" y="1012751"/>
            <a:ext cx="852798" cy="1205395"/>
          </a:xfrm>
          <a:prstGeom prst="rect">
            <a:avLst/>
          </a:prstGeom>
          <a:noFill/>
        </p:spPr>
        <p:txBody>
          <a:bodyPr wrap="none" lIns="76200" tIns="38100" rIns="76200" bIns="38100">
            <a:spAutoFit/>
          </a:bodyPr>
          <a:lstStyle/>
          <a:p>
            <a:pPr algn="ctr"/>
            <a:r>
              <a:rPr lang="en-US" sz="7333">
                <a:ln w="0"/>
                <a:effectLst>
                  <a:outerShdw blurRad="38100" dist="19050" dir="2700000" algn="tl" rotWithShape="0">
                    <a:schemeClr val="dk1">
                      <a:alpha val="40000"/>
                    </a:schemeClr>
                  </a:outerShdw>
                </a:effectLst>
                <a:latin typeface="Nunito Sans Bold" pitchFamily="34" charset="0"/>
                <a:ea typeface="Nunito Sans Bold" pitchFamily="34" charset="-122"/>
                <a:cs typeface="Nunito Sans Bold" pitchFamily="34" charset="-120"/>
              </a:rPr>
              <a:t>A</a:t>
            </a:r>
            <a:endParaRPr lang="en-US" sz="7333">
              <a:ln w="0"/>
              <a:effectLst>
                <a:outerShdw blurRad="38100" dist="19050" dir="2700000" algn="tl" rotWithShape="0">
                  <a:schemeClr val="dk1">
                    <a:alpha val="40000"/>
                  </a:schemeClr>
                </a:outerShdw>
              </a:effectLst>
            </a:endParaRPr>
          </a:p>
        </p:txBody>
      </p:sp>
      <p:sp>
        <p:nvSpPr>
          <p:cNvPr id="22" name="Rectangle 21">
            <a:extLst>
              <a:ext uri="{FF2B5EF4-FFF2-40B4-BE49-F238E27FC236}">
                <a16:creationId xmlns:a16="http://schemas.microsoft.com/office/drawing/2014/main" id="{19429451-64CB-EFEB-81A3-9FAF7B91693E}"/>
              </a:ext>
            </a:extLst>
          </p:cNvPr>
          <p:cNvSpPr/>
          <p:nvPr/>
        </p:nvSpPr>
        <p:spPr>
          <a:xfrm>
            <a:off x="5192991" y="1012751"/>
            <a:ext cx="1846659" cy="1205395"/>
          </a:xfrm>
          <a:prstGeom prst="rect">
            <a:avLst/>
          </a:prstGeom>
          <a:noFill/>
        </p:spPr>
        <p:txBody>
          <a:bodyPr wrap="none" lIns="76200" tIns="38100" rIns="76200" bIns="38100">
            <a:spAutoFit/>
          </a:bodyPr>
          <a:lstStyle/>
          <a:p>
            <a:pPr algn="ctr"/>
            <a:r>
              <a:rPr lang="en-US" sz="7333" dirty="0">
                <a:ln w="0"/>
                <a:effectLst>
                  <a:outerShdw blurRad="38100" dist="19050" dir="2700000" algn="tl" rotWithShape="0">
                    <a:schemeClr val="dk1">
                      <a:alpha val="40000"/>
                    </a:schemeClr>
                  </a:outerShdw>
                </a:effectLst>
                <a:latin typeface="Nunito Sans Bold" pitchFamily="34" charset="0"/>
              </a:rPr>
              <a:t>797</a:t>
            </a:r>
            <a:endParaRPr lang="en-US" sz="7333" dirty="0">
              <a:ln w="0"/>
              <a:effectLst>
                <a:outerShdw blurRad="38100" dist="19050" dir="2700000" algn="tl" rotWithShape="0">
                  <a:schemeClr val="dk1">
                    <a:alpha val="40000"/>
                  </a:schemeClr>
                </a:outerShdw>
              </a:effectLst>
            </a:endParaRPr>
          </a:p>
        </p:txBody>
      </p:sp>
      <p:sp>
        <p:nvSpPr>
          <p:cNvPr id="23" name="Rectangle 22">
            <a:extLst>
              <a:ext uri="{FF2B5EF4-FFF2-40B4-BE49-F238E27FC236}">
                <a16:creationId xmlns:a16="http://schemas.microsoft.com/office/drawing/2014/main" id="{2FE0ED92-3A38-5E3A-561C-3F07DA72D03E}"/>
              </a:ext>
            </a:extLst>
          </p:cNvPr>
          <p:cNvSpPr/>
          <p:nvPr/>
        </p:nvSpPr>
        <p:spPr>
          <a:xfrm>
            <a:off x="8765328" y="1012751"/>
            <a:ext cx="2170467" cy="1205395"/>
          </a:xfrm>
          <a:prstGeom prst="rect">
            <a:avLst/>
          </a:prstGeom>
          <a:noFill/>
        </p:spPr>
        <p:txBody>
          <a:bodyPr wrap="none" lIns="76200" tIns="38100" rIns="76200" bIns="38100">
            <a:spAutoFit/>
          </a:bodyPr>
          <a:lstStyle/>
          <a:p>
            <a:pPr algn="ctr"/>
            <a:r>
              <a:rPr lang="en-US" sz="7333" dirty="0">
                <a:ln w="0"/>
                <a:effectLst>
                  <a:outerShdw blurRad="38100" dist="19050" dir="2700000" algn="tl" rotWithShape="0">
                    <a:schemeClr val="dk1">
                      <a:alpha val="40000"/>
                    </a:schemeClr>
                  </a:outerShdw>
                </a:effectLst>
                <a:latin typeface="Nunito Sans Bold" pitchFamily="34" charset="0"/>
              </a:rPr>
              <a:t>66%</a:t>
            </a:r>
            <a:endParaRPr lang="en-US" sz="7333" dirty="0">
              <a:ln w="0"/>
              <a:effectLst>
                <a:outerShdw blurRad="38100" dist="19050" dir="2700000" algn="tl" rotWithShape="0">
                  <a:schemeClr val="dk1">
                    <a:alpha val="40000"/>
                  </a:schemeClr>
                </a:outerShdw>
              </a:effectLst>
            </a:endParaRPr>
          </a:p>
        </p:txBody>
      </p:sp>
      <p:sp>
        <p:nvSpPr>
          <p:cNvPr id="3" name="Slide Number Placeholder 2">
            <a:extLst>
              <a:ext uri="{FF2B5EF4-FFF2-40B4-BE49-F238E27FC236}">
                <a16:creationId xmlns:a16="http://schemas.microsoft.com/office/drawing/2014/main" id="{16D0F3F5-0802-E8A4-0A9D-AFA5F33ED7AF}"/>
              </a:ext>
            </a:extLst>
          </p:cNvPr>
          <p:cNvSpPr txBox="1">
            <a:spLocks/>
          </p:cNvSpPr>
          <p:nvPr/>
        </p:nvSpPr>
        <p:spPr>
          <a:xfrm>
            <a:off x="8891363" y="637674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752D0C4-0558-4F82-80CE-5FFBD260C629}" type="slidenum">
              <a:rPr lang="en-US" sz="1333" b="1"/>
              <a:pPr algn="r"/>
              <a:t>5</a:t>
            </a:fld>
            <a:endParaRPr lang="en-US" sz="15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FDC88-BB90-FC81-5C8D-0FB875175B3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14D933E-4ED2-2AD6-6209-23FD19DF4833}"/>
              </a:ext>
            </a:extLst>
          </p:cNvPr>
          <p:cNvSpPr>
            <a:spLocks noGrp="1"/>
          </p:cNvSpPr>
          <p:nvPr>
            <p:ph idx="1"/>
          </p:nvPr>
        </p:nvSpPr>
        <p:spPr>
          <a:xfrm>
            <a:off x="1278758" y="6113517"/>
            <a:ext cx="9853449" cy="621862"/>
          </a:xfrm>
        </p:spPr>
        <p:txBody>
          <a:bodyPr>
            <a:normAutofit fontScale="92500" lnSpcReduction="20000"/>
          </a:bodyPr>
          <a:lstStyle/>
          <a:p>
            <a:r>
              <a:rPr lang="en-US"/>
              <a:t>Rule 6A-1.09981, Florida Administrative Code (F.A.C.), and section (s.) 1008.34, Florida Statutes (F.S.) govern school and district grade calculation.</a:t>
            </a:r>
          </a:p>
          <a:p>
            <a:endParaRPr lang="en-US"/>
          </a:p>
          <a:p>
            <a:endParaRPr lang="en-US"/>
          </a:p>
          <a:p>
            <a:endParaRPr lang="en-US"/>
          </a:p>
          <a:p>
            <a:endParaRPr lang="en-US"/>
          </a:p>
        </p:txBody>
      </p:sp>
      <p:cxnSp>
        <p:nvCxnSpPr>
          <p:cNvPr id="6" name="Straight Arrow Connector 5">
            <a:extLst>
              <a:ext uri="{FF2B5EF4-FFF2-40B4-BE49-F238E27FC236}">
                <a16:creationId xmlns:a16="http://schemas.microsoft.com/office/drawing/2014/main" id="{C77F3946-12EE-418E-755B-5A4DDCC6907A}"/>
              </a:ext>
            </a:extLst>
          </p:cNvPr>
          <p:cNvCxnSpPr>
            <a:cxnSpLocks/>
          </p:cNvCxnSpPr>
          <p:nvPr/>
        </p:nvCxnSpPr>
        <p:spPr>
          <a:xfrm flipV="1">
            <a:off x="1502352" y="3405058"/>
            <a:ext cx="10141008" cy="23942"/>
          </a:xfrm>
          <a:prstGeom prst="straightConnector1">
            <a:avLst/>
          </a:prstGeom>
          <a:ln w="1047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A1E1A7A-873B-7BFF-6C7E-556B5BA85F8A}"/>
              </a:ext>
            </a:extLst>
          </p:cNvPr>
          <p:cNvSpPr txBox="1"/>
          <p:nvPr/>
        </p:nvSpPr>
        <p:spPr>
          <a:xfrm>
            <a:off x="1849705" y="2185551"/>
            <a:ext cx="1918654" cy="1477328"/>
          </a:xfrm>
          <a:prstGeom prst="rect">
            <a:avLst/>
          </a:prstGeom>
          <a:noFill/>
        </p:spPr>
        <p:txBody>
          <a:bodyPr wrap="square" rtlCol="0">
            <a:spAutoFit/>
          </a:bodyPr>
          <a:lstStyle/>
          <a:p>
            <a:r>
              <a:rPr lang="en-US" sz="1500" dirty="0"/>
              <a:t>Learning Gains</a:t>
            </a:r>
          </a:p>
          <a:p>
            <a:r>
              <a:rPr lang="en-US" sz="1500" dirty="0"/>
              <a:t>+Reading</a:t>
            </a:r>
          </a:p>
          <a:p>
            <a:r>
              <a:rPr lang="en-US" sz="1500" dirty="0"/>
              <a:t>+Math</a:t>
            </a:r>
          </a:p>
          <a:p>
            <a:r>
              <a:rPr lang="en-US" sz="1500" dirty="0"/>
              <a:t>+Reading Lowest 25%</a:t>
            </a:r>
          </a:p>
          <a:p>
            <a:r>
              <a:rPr lang="en-US" sz="1500" b="1" u="sng" dirty="0"/>
              <a:t>2002</a:t>
            </a:r>
          </a:p>
          <a:p>
            <a:r>
              <a:rPr lang="en-US" sz="1500" dirty="0"/>
              <a:t> </a:t>
            </a:r>
          </a:p>
        </p:txBody>
      </p:sp>
      <p:sp>
        <p:nvSpPr>
          <p:cNvPr id="8" name="TextBox 7">
            <a:extLst>
              <a:ext uri="{FF2B5EF4-FFF2-40B4-BE49-F238E27FC236}">
                <a16:creationId xmlns:a16="http://schemas.microsoft.com/office/drawing/2014/main" id="{9038B712-F7B6-1060-F1BE-EFB4E32EA01C}"/>
              </a:ext>
            </a:extLst>
          </p:cNvPr>
          <p:cNvSpPr txBox="1"/>
          <p:nvPr/>
        </p:nvSpPr>
        <p:spPr>
          <a:xfrm>
            <a:off x="1273188" y="3431525"/>
            <a:ext cx="1532659" cy="1246495"/>
          </a:xfrm>
          <a:prstGeom prst="rect">
            <a:avLst/>
          </a:prstGeom>
          <a:noFill/>
        </p:spPr>
        <p:txBody>
          <a:bodyPr wrap="square" rtlCol="0">
            <a:spAutoFit/>
          </a:bodyPr>
          <a:lstStyle/>
          <a:p>
            <a:r>
              <a:rPr lang="en-US" sz="1500" b="1" u="sng" dirty="0"/>
              <a:t>1999</a:t>
            </a:r>
          </a:p>
          <a:p>
            <a:r>
              <a:rPr lang="en-US" sz="1500" dirty="0"/>
              <a:t>Implementation</a:t>
            </a:r>
          </a:p>
          <a:p>
            <a:r>
              <a:rPr lang="en-US" sz="1500" dirty="0"/>
              <a:t>+Reading</a:t>
            </a:r>
          </a:p>
          <a:p>
            <a:r>
              <a:rPr lang="en-US" sz="1500" dirty="0"/>
              <a:t>+Math</a:t>
            </a:r>
          </a:p>
          <a:p>
            <a:r>
              <a:rPr lang="en-US" sz="1500" dirty="0"/>
              <a:t>+Writing</a:t>
            </a:r>
          </a:p>
        </p:txBody>
      </p:sp>
      <p:sp>
        <p:nvSpPr>
          <p:cNvPr id="10" name="TextBox 9">
            <a:extLst>
              <a:ext uri="{FF2B5EF4-FFF2-40B4-BE49-F238E27FC236}">
                <a16:creationId xmlns:a16="http://schemas.microsoft.com/office/drawing/2014/main" id="{E598B800-90CC-D6CB-A0B9-89270476CC1C}"/>
              </a:ext>
            </a:extLst>
          </p:cNvPr>
          <p:cNvSpPr txBox="1"/>
          <p:nvPr/>
        </p:nvSpPr>
        <p:spPr>
          <a:xfrm>
            <a:off x="2798151" y="3437743"/>
            <a:ext cx="1981243" cy="784830"/>
          </a:xfrm>
          <a:prstGeom prst="rect">
            <a:avLst/>
          </a:prstGeom>
          <a:noFill/>
        </p:spPr>
        <p:txBody>
          <a:bodyPr wrap="square" rtlCol="0">
            <a:spAutoFit/>
          </a:bodyPr>
          <a:lstStyle/>
          <a:p>
            <a:r>
              <a:rPr lang="en-US" sz="1500" b="1" u="sng" dirty="0"/>
              <a:t>2007</a:t>
            </a:r>
          </a:p>
          <a:p>
            <a:r>
              <a:rPr lang="en-US" sz="1500" dirty="0"/>
              <a:t>+Science</a:t>
            </a:r>
          </a:p>
          <a:p>
            <a:r>
              <a:rPr lang="en-US" sz="1500" dirty="0"/>
              <a:t>+Lowest 25% for Math</a:t>
            </a:r>
          </a:p>
        </p:txBody>
      </p:sp>
      <p:sp>
        <p:nvSpPr>
          <p:cNvPr id="11" name="TextBox 10">
            <a:extLst>
              <a:ext uri="{FF2B5EF4-FFF2-40B4-BE49-F238E27FC236}">
                <a16:creationId xmlns:a16="http://schemas.microsoft.com/office/drawing/2014/main" id="{72DE02DC-6CBD-3B4D-2205-40076D89874F}"/>
              </a:ext>
            </a:extLst>
          </p:cNvPr>
          <p:cNvSpPr txBox="1"/>
          <p:nvPr/>
        </p:nvSpPr>
        <p:spPr>
          <a:xfrm>
            <a:off x="5343708" y="2194590"/>
            <a:ext cx="4401465" cy="1246495"/>
          </a:xfrm>
          <a:prstGeom prst="rect">
            <a:avLst/>
          </a:prstGeom>
          <a:noFill/>
        </p:spPr>
        <p:txBody>
          <a:bodyPr wrap="square" rtlCol="0">
            <a:spAutoFit/>
          </a:bodyPr>
          <a:lstStyle/>
          <a:p>
            <a:r>
              <a:rPr lang="en-US" sz="1500"/>
              <a:t>+Social Studies</a:t>
            </a:r>
          </a:p>
          <a:p>
            <a:r>
              <a:rPr lang="en-US" sz="1500"/>
              <a:t>+Middle School Acceleration</a:t>
            </a:r>
          </a:p>
          <a:p>
            <a:r>
              <a:rPr lang="en-US" sz="1500"/>
              <a:t>+Grad Rate</a:t>
            </a:r>
          </a:p>
          <a:p>
            <a:r>
              <a:rPr lang="en-US" sz="1500"/>
              <a:t>+College and Career Acceleration</a:t>
            </a:r>
          </a:p>
          <a:p>
            <a:r>
              <a:rPr lang="en-US" sz="1500" b="1" u="sng"/>
              <a:t>2015</a:t>
            </a:r>
          </a:p>
        </p:txBody>
      </p:sp>
      <p:sp>
        <p:nvSpPr>
          <p:cNvPr id="12" name="Right Bracket 11">
            <a:extLst>
              <a:ext uri="{FF2B5EF4-FFF2-40B4-BE49-F238E27FC236}">
                <a16:creationId xmlns:a16="http://schemas.microsoft.com/office/drawing/2014/main" id="{9288F789-369D-A863-67FB-4C09F01D1811}"/>
              </a:ext>
            </a:extLst>
          </p:cNvPr>
          <p:cNvSpPr/>
          <p:nvPr/>
        </p:nvSpPr>
        <p:spPr>
          <a:xfrm rot="5400000">
            <a:off x="1924566" y="1306829"/>
            <a:ext cx="2618867" cy="426182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13" name="Right Bracket 12">
            <a:extLst>
              <a:ext uri="{FF2B5EF4-FFF2-40B4-BE49-F238E27FC236}">
                <a16:creationId xmlns:a16="http://schemas.microsoft.com/office/drawing/2014/main" id="{C7CD05CE-80EE-44D8-3510-32A433E9A95A}"/>
              </a:ext>
            </a:extLst>
          </p:cNvPr>
          <p:cNvSpPr/>
          <p:nvPr/>
        </p:nvSpPr>
        <p:spPr>
          <a:xfrm rot="5400000">
            <a:off x="5634540" y="1849941"/>
            <a:ext cx="2618867" cy="315811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16" name="Right Bracket 15">
            <a:extLst>
              <a:ext uri="{FF2B5EF4-FFF2-40B4-BE49-F238E27FC236}">
                <a16:creationId xmlns:a16="http://schemas.microsoft.com/office/drawing/2014/main" id="{88CF66DB-35D2-CC73-98E3-998F9BB8F7F6}"/>
              </a:ext>
            </a:extLst>
          </p:cNvPr>
          <p:cNvSpPr/>
          <p:nvPr/>
        </p:nvSpPr>
        <p:spPr>
          <a:xfrm rot="5400000">
            <a:off x="9042025" y="1609317"/>
            <a:ext cx="2610124" cy="364810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18" name="TextBox 17">
            <a:extLst>
              <a:ext uri="{FF2B5EF4-FFF2-40B4-BE49-F238E27FC236}">
                <a16:creationId xmlns:a16="http://schemas.microsoft.com/office/drawing/2014/main" id="{9965404C-BB2E-0AB8-630F-F44B4E73071C}"/>
              </a:ext>
            </a:extLst>
          </p:cNvPr>
          <p:cNvSpPr txBox="1"/>
          <p:nvPr/>
        </p:nvSpPr>
        <p:spPr>
          <a:xfrm>
            <a:off x="8950236" y="3481258"/>
            <a:ext cx="1532659" cy="553998"/>
          </a:xfrm>
          <a:prstGeom prst="rect">
            <a:avLst/>
          </a:prstGeom>
          <a:noFill/>
        </p:spPr>
        <p:txBody>
          <a:bodyPr wrap="square" rtlCol="0">
            <a:spAutoFit/>
          </a:bodyPr>
          <a:lstStyle/>
          <a:p>
            <a:r>
              <a:rPr lang="en-US" sz="1500" b="1" u="sng" dirty="0"/>
              <a:t>2024</a:t>
            </a:r>
          </a:p>
          <a:p>
            <a:r>
              <a:rPr lang="en-US" sz="1500" dirty="0"/>
              <a:t>+Grade 3 ELA</a:t>
            </a:r>
          </a:p>
        </p:txBody>
      </p:sp>
      <p:sp>
        <p:nvSpPr>
          <p:cNvPr id="19" name="Rectangle 18">
            <a:extLst>
              <a:ext uri="{FF2B5EF4-FFF2-40B4-BE49-F238E27FC236}">
                <a16:creationId xmlns:a16="http://schemas.microsoft.com/office/drawing/2014/main" id="{B27E9738-0FB8-093C-35F0-F5C4ED38D5FF}"/>
              </a:ext>
            </a:extLst>
          </p:cNvPr>
          <p:cNvSpPr/>
          <p:nvPr/>
        </p:nvSpPr>
        <p:spPr>
          <a:xfrm>
            <a:off x="9830954" y="3096538"/>
            <a:ext cx="503344" cy="769441"/>
          </a:xfrm>
          <a:prstGeom prst="rect">
            <a:avLst/>
          </a:prstGeom>
          <a:noFill/>
        </p:spPr>
        <p:txBody>
          <a:bodyPr wrap="none" lIns="76200" tIns="38100" rIns="76200" bIns="38100">
            <a:spAutoFit/>
          </a:bodyPr>
          <a:lstStyle/>
          <a:p>
            <a:pPr algn="ctr"/>
            <a:r>
              <a:rPr lang="en-US" sz="45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a:t>
            </a:r>
          </a:p>
        </p:txBody>
      </p:sp>
      <p:sp>
        <p:nvSpPr>
          <p:cNvPr id="20" name="Rectangle 19">
            <a:extLst>
              <a:ext uri="{FF2B5EF4-FFF2-40B4-BE49-F238E27FC236}">
                <a16:creationId xmlns:a16="http://schemas.microsoft.com/office/drawing/2014/main" id="{AC20F9DC-64E4-DEC0-7AA1-2353674938C1}"/>
              </a:ext>
            </a:extLst>
          </p:cNvPr>
          <p:cNvSpPr/>
          <p:nvPr/>
        </p:nvSpPr>
        <p:spPr>
          <a:xfrm>
            <a:off x="3668629" y="3072320"/>
            <a:ext cx="503344" cy="769441"/>
          </a:xfrm>
          <a:prstGeom prst="rect">
            <a:avLst/>
          </a:prstGeom>
          <a:noFill/>
        </p:spPr>
        <p:txBody>
          <a:bodyPr wrap="none" lIns="76200" tIns="38100" rIns="76200" bIns="38100">
            <a:spAutoFit/>
          </a:bodyPr>
          <a:lstStyle/>
          <a:p>
            <a:pPr algn="ctr"/>
            <a:r>
              <a:rPr lang="en-US" sz="45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a:t>
            </a:r>
          </a:p>
        </p:txBody>
      </p:sp>
      <p:sp>
        <p:nvSpPr>
          <p:cNvPr id="21" name="Rectangle 20">
            <a:extLst>
              <a:ext uri="{FF2B5EF4-FFF2-40B4-BE49-F238E27FC236}">
                <a16:creationId xmlns:a16="http://schemas.microsoft.com/office/drawing/2014/main" id="{3ECC39E9-68EE-3BD3-B65F-D31E3EC3DF3A}"/>
              </a:ext>
            </a:extLst>
          </p:cNvPr>
          <p:cNvSpPr/>
          <p:nvPr/>
        </p:nvSpPr>
        <p:spPr>
          <a:xfrm>
            <a:off x="2275196" y="3069068"/>
            <a:ext cx="503344" cy="769441"/>
          </a:xfrm>
          <a:prstGeom prst="rect">
            <a:avLst/>
          </a:prstGeom>
          <a:noFill/>
        </p:spPr>
        <p:txBody>
          <a:bodyPr wrap="none" lIns="76200" tIns="38100" rIns="76200" bIns="38100">
            <a:spAutoFit/>
          </a:bodyPr>
          <a:lstStyle/>
          <a:p>
            <a:pPr algn="ctr"/>
            <a:r>
              <a:rPr lang="en-US" sz="45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a:t>
            </a:r>
          </a:p>
        </p:txBody>
      </p:sp>
      <p:sp>
        <p:nvSpPr>
          <p:cNvPr id="22" name="Rectangle 21">
            <a:extLst>
              <a:ext uri="{FF2B5EF4-FFF2-40B4-BE49-F238E27FC236}">
                <a16:creationId xmlns:a16="http://schemas.microsoft.com/office/drawing/2014/main" id="{D31D9006-1E5F-D0E2-A6DD-5E92ADD192A5}"/>
              </a:ext>
            </a:extLst>
          </p:cNvPr>
          <p:cNvSpPr/>
          <p:nvPr/>
        </p:nvSpPr>
        <p:spPr>
          <a:xfrm>
            <a:off x="3261926" y="3072314"/>
            <a:ext cx="503344" cy="769441"/>
          </a:xfrm>
          <a:prstGeom prst="rect">
            <a:avLst/>
          </a:prstGeom>
          <a:noFill/>
        </p:spPr>
        <p:txBody>
          <a:bodyPr wrap="none" lIns="76200" tIns="38100" rIns="76200" bIns="38100">
            <a:spAutoFit/>
          </a:bodyPr>
          <a:lstStyle/>
          <a:p>
            <a:pPr algn="ctr"/>
            <a:r>
              <a:rPr lang="en-US" sz="45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a:t>
            </a:r>
          </a:p>
        </p:txBody>
      </p:sp>
      <p:sp>
        <p:nvSpPr>
          <p:cNvPr id="23" name="TextBox 22">
            <a:extLst>
              <a:ext uri="{FF2B5EF4-FFF2-40B4-BE49-F238E27FC236}">
                <a16:creationId xmlns:a16="http://schemas.microsoft.com/office/drawing/2014/main" id="{A3E4DE60-240C-592C-9401-4DA1FB36AE09}"/>
              </a:ext>
            </a:extLst>
          </p:cNvPr>
          <p:cNvSpPr txBox="1"/>
          <p:nvPr/>
        </p:nvSpPr>
        <p:spPr>
          <a:xfrm>
            <a:off x="2387641" y="4757233"/>
            <a:ext cx="1532659" cy="784830"/>
          </a:xfrm>
          <a:prstGeom prst="rect">
            <a:avLst/>
          </a:prstGeom>
          <a:noFill/>
        </p:spPr>
        <p:txBody>
          <a:bodyPr wrap="square" rtlCol="0">
            <a:spAutoFit/>
          </a:bodyPr>
          <a:lstStyle/>
          <a:p>
            <a:pPr algn="ctr"/>
            <a:r>
              <a:rPr lang="en-US" sz="1500" b="1" u="sng" dirty="0"/>
              <a:t>FCAT</a:t>
            </a:r>
            <a:r>
              <a:rPr lang="en-US" sz="1500" dirty="0"/>
              <a:t> (1999-2014)</a:t>
            </a:r>
            <a:endParaRPr lang="en-US" sz="1500" b="1" u="sng" dirty="0"/>
          </a:p>
          <a:p>
            <a:pPr algn="ctr"/>
            <a:endParaRPr lang="en-US" sz="1500" dirty="0"/>
          </a:p>
        </p:txBody>
      </p:sp>
      <p:sp>
        <p:nvSpPr>
          <p:cNvPr id="24" name="TextBox 23">
            <a:extLst>
              <a:ext uri="{FF2B5EF4-FFF2-40B4-BE49-F238E27FC236}">
                <a16:creationId xmlns:a16="http://schemas.microsoft.com/office/drawing/2014/main" id="{19F2075A-472B-7B9B-B5E2-EAA3DF4B3AEC}"/>
              </a:ext>
            </a:extLst>
          </p:cNvPr>
          <p:cNvSpPr txBox="1"/>
          <p:nvPr/>
        </p:nvSpPr>
        <p:spPr>
          <a:xfrm>
            <a:off x="6177644" y="4753311"/>
            <a:ext cx="1532659" cy="323165"/>
          </a:xfrm>
          <a:prstGeom prst="rect">
            <a:avLst/>
          </a:prstGeom>
          <a:noFill/>
        </p:spPr>
        <p:txBody>
          <a:bodyPr wrap="square" rtlCol="0">
            <a:spAutoFit/>
          </a:bodyPr>
          <a:lstStyle/>
          <a:p>
            <a:pPr algn="ctr"/>
            <a:r>
              <a:rPr lang="en-US" sz="1500" b="1" u="sng" dirty="0"/>
              <a:t>FSA </a:t>
            </a:r>
            <a:r>
              <a:rPr lang="en-US" sz="1500" dirty="0"/>
              <a:t>(2015-2022)</a:t>
            </a:r>
          </a:p>
        </p:txBody>
      </p:sp>
      <p:sp>
        <p:nvSpPr>
          <p:cNvPr id="25" name="TextBox 24">
            <a:extLst>
              <a:ext uri="{FF2B5EF4-FFF2-40B4-BE49-F238E27FC236}">
                <a16:creationId xmlns:a16="http://schemas.microsoft.com/office/drawing/2014/main" id="{38754118-AA91-26FE-7C44-3B31646B4E61}"/>
              </a:ext>
            </a:extLst>
          </p:cNvPr>
          <p:cNvSpPr txBox="1"/>
          <p:nvPr/>
        </p:nvSpPr>
        <p:spPr>
          <a:xfrm>
            <a:off x="9766378" y="4753311"/>
            <a:ext cx="1721680" cy="553998"/>
          </a:xfrm>
          <a:prstGeom prst="rect">
            <a:avLst/>
          </a:prstGeom>
          <a:noFill/>
        </p:spPr>
        <p:txBody>
          <a:bodyPr wrap="square" rtlCol="0">
            <a:spAutoFit/>
          </a:bodyPr>
          <a:lstStyle/>
          <a:p>
            <a:pPr algn="ctr"/>
            <a:r>
              <a:rPr lang="en-US" sz="1500" b="1" u="sng" dirty="0"/>
              <a:t>FAST </a:t>
            </a:r>
            <a:r>
              <a:rPr lang="en-US" sz="1500" dirty="0"/>
              <a:t>(2023-Current)</a:t>
            </a:r>
          </a:p>
        </p:txBody>
      </p:sp>
      <p:sp>
        <p:nvSpPr>
          <p:cNvPr id="36" name="Oval 35">
            <a:extLst>
              <a:ext uri="{FF2B5EF4-FFF2-40B4-BE49-F238E27FC236}">
                <a16:creationId xmlns:a16="http://schemas.microsoft.com/office/drawing/2014/main" id="{EA7D5D08-F8F6-05BB-E9DB-CBB11F93942B}"/>
              </a:ext>
            </a:extLst>
          </p:cNvPr>
          <p:cNvSpPr/>
          <p:nvPr/>
        </p:nvSpPr>
        <p:spPr>
          <a:xfrm>
            <a:off x="1468875" y="3361543"/>
            <a:ext cx="152400" cy="152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500"/>
          </a:p>
        </p:txBody>
      </p:sp>
      <p:sp>
        <p:nvSpPr>
          <p:cNvPr id="37" name="Oval 36">
            <a:extLst>
              <a:ext uri="{FF2B5EF4-FFF2-40B4-BE49-F238E27FC236}">
                <a16:creationId xmlns:a16="http://schemas.microsoft.com/office/drawing/2014/main" id="{2CAA038F-BFFF-A0DB-9FB0-A6EA2F099C74}"/>
              </a:ext>
            </a:extLst>
          </p:cNvPr>
          <p:cNvSpPr/>
          <p:nvPr/>
        </p:nvSpPr>
        <p:spPr>
          <a:xfrm>
            <a:off x="2033190" y="3363635"/>
            <a:ext cx="152400" cy="152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500"/>
          </a:p>
        </p:txBody>
      </p:sp>
      <p:sp>
        <p:nvSpPr>
          <p:cNvPr id="38" name="Oval 37">
            <a:extLst>
              <a:ext uri="{FF2B5EF4-FFF2-40B4-BE49-F238E27FC236}">
                <a16:creationId xmlns:a16="http://schemas.microsoft.com/office/drawing/2014/main" id="{23CA2370-ECE9-FC2D-9869-60CC238944D6}"/>
              </a:ext>
            </a:extLst>
          </p:cNvPr>
          <p:cNvSpPr/>
          <p:nvPr/>
        </p:nvSpPr>
        <p:spPr>
          <a:xfrm>
            <a:off x="2978803" y="3355324"/>
            <a:ext cx="152400" cy="152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500"/>
          </a:p>
        </p:txBody>
      </p:sp>
      <p:sp>
        <p:nvSpPr>
          <p:cNvPr id="39" name="Oval 38">
            <a:extLst>
              <a:ext uri="{FF2B5EF4-FFF2-40B4-BE49-F238E27FC236}">
                <a16:creationId xmlns:a16="http://schemas.microsoft.com/office/drawing/2014/main" id="{B51A3F8D-8FA4-D469-F952-AD9758899811}"/>
              </a:ext>
            </a:extLst>
          </p:cNvPr>
          <p:cNvSpPr/>
          <p:nvPr/>
        </p:nvSpPr>
        <p:spPr>
          <a:xfrm>
            <a:off x="5557854" y="3385768"/>
            <a:ext cx="152400" cy="152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500"/>
          </a:p>
        </p:txBody>
      </p:sp>
      <p:sp>
        <p:nvSpPr>
          <p:cNvPr id="42" name="Oval 41">
            <a:extLst>
              <a:ext uri="{FF2B5EF4-FFF2-40B4-BE49-F238E27FC236}">
                <a16:creationId xmlns:a16="http://schemas.microsoft.com/office/drawing/2014/main" id="{E0179422-71DF-B442-EEF3-94ED71E08C54}"/>
              </a:ext>
            </a:extLst>
          </p:cNvPr>
          <p:cNvSpPr/>
          <p:nvPr/>
        </p:nvSpPr>
        <p:spPr>
          <a:xfrm>
            <a:off x="9118678" y="3405058"/>
            <a:ext cx="152400" cy="1524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500"/>
          </a:p>
        </p:txBody>
      </p:sp>
      <p:sp>
        <p:nvSpPr>
          <p:cNvPr id="3" name="Slide Number Placeholder 2">
            <a:extLst>
              <a:ext uri="{FF2B5EF4-FFF2-40B4-BE49-F238E27FC236}">
                <a16:creationId xmlns:a16="http://schemas.microsoft.com/office/drawing/2014/main" id="{8F57D2E7-9BC5-8248-8011-13D5A8D4E887}"/>
              </a:ext>
            </a:extLst>
          </p:cNvPr>
          <p:cNvSpPr>
            <a:spLocks noGrp="1"/>
          </p:cNvSpPr>
          <p:nvPr>
            <p:ph type="sldNum" sz="quarter" idx="12"/>
          </p:nvPr>
        </p:nvSpPr>
        <p:spPr>
          <a:xfrm>
            <a:off x="8610600" y="6356351"/>
            <a:ext cx="2743200" cy="365125"/>
          </a:xfrm>
        </p:spPr>
        <p:txBody>
          <a:bodyPr/>
          <a:lstStyle/>
          <a:p>
            <a:fld id="{4752D0C4-0558-4F82-80CE-5FFBD260C629}" type="slidenum">
              <a:rPr lang="en-US" sz="1333" b="1"/>
              <a:t>6</a:t>
            </a:fld>
            <a:endParaRPr lang="en-US" b="1" dirty="0"/>
          </a:p>
        </p:txBody>
      </p:sp>
      <p:sp>
        <p:nvSpPr>
          <p:cNvPr id="5" name="TextBox 4">
            <a:extLst>
              <a:ext uri="{FF2B5EF4-FFF2-40B4-BE49-F238E27FC236}">
                <a16:creationId xmlns:a16="http://schemas.microsoft.com/office/drawing/2014/main" id="{9F34A8EB-A925-2E4F-F1E0-4869B8C71607}"/>
              </a:ext>
            </a:extLst>
          </p:cNvPr>
          <p:cNvSpPr txBox="1"/>
          <p:nvPr/>
        </p:nvSpPr>
        <p:spPr>
          <a:xfrm>
            <a:off x="2387640" y="3537444"/>
            <a:ext cx="754433" cy="271934"/>
          </a:xfrm>
          <a:prstGeom prst="rect">
            <a:avLst/>
          </a:prstGeom>
          <a:noFill/>
        </p:spPr>
        <p:txBody>
          <a:bodyPr wrap="square" rtlCol="0">
            <a:spAutoFit/>
          </a:bodyPr>
          <a:lstStyle/>
          <a:p>
            <a:r>
              <a:rPr lang="en-US" sz="1167" dirty="0"/>
              <a:t>04</a:t>
            </a:r>
          </a:p>
        </p:txBody>
      </p:sp>
      <p:sp>
        <p:nvSpPr>
          <p:cNvPr id="9" name="TextBox 8">
            <a:extLst>
              <a:ext uri="{FF2B5EF4-FFF2-40B4-BE49-F238E27FC236}">
                <a16:creationId xmlns:a16="http://schemas.microsoft.com/office/drawing/2014/main" id="{D95FEE59-B0E9-33A5-3059-11F263E7B812}"/>
              </a:ext>
            </a:extLst>
          </p:cNvPr>
          <p:cNvSpPr txBox="1"/>
          <p:nvPr/>
        </p:nvSpPr>
        <p:spPr>
          <a:xfrm>
            <a:off x="3370764" y="3513942"/>
            <a:ext cx="754433" cy="271934"/>
          </a:xfrm>
          <a:prstGeom prst="rect">
            <a:avLst/>
          </a:prstGeom>
          <a:noFill/>
        </p:spPr>
        <p:txBody>
          <a:bodyPr wrap="square" rtlCol="0">
            <a:spAutoFit/>
          </a:bodyPr>
          <a:lstStyle/>
          <a:p>
            <a:r>
              <a:rPr lang="en-US" sz="1167" dirty="0"/>
              <a:t>08</a:t>
            </a:r>
          </a:p>
        </p:txBody>
      </p:sp>
      <p:sp>
        <p:nvSpPr>
          <p:cNvPr id="14" name="TextBox 13">
            <a:extLst>
              <a:ext uri="{FF2B5EF4-FFF2-40B4-BE49-F238E27FC236}">
                <a16:creationId xmlns:a16="http://schemas.microsoft.com/office/drawing/2014/main" id="{BBBB5CF5-7125-BB62-0D8A-DE8AFA1A189E}"/>
              </a:ext>
            </a:extLst>
          </p:cNvPr>
          <p:cNvSpPr txBox="1"/>
          <p:nvPr/>
        </p:nvSpPr>
        <p:spPr>
          <a:xfrm>
            <a:off x="3787704" y="3513730"/>
            <a:ext cx="754433" cy="271934"/>
          </a:xfrm>
          <a:prstGeom prst="rect">
            <a:avLst/>
          </a:prstGeom>
          <a:noFill/>
        </p:spPr>
        <p:txBody>
          <a:bodyPr wrap="square" rtlCol="0">
            <a:spAutoFit/>
          </a:bodyPr>
          <a:lstStyle/>
          <a:p>
            <a:r>
              <a:rPr lang="en-US" sz="1167" dirty="0"/>
              <a:t>09</a:t>
            </a:r>
          </a:p>
        </p:txBody>
      </p:sp>
      <p:sp>
        <p:nvSpPr>
          <p:cNvPr id="26" name="Title 1">
            <a:extLst>
              <a:ext uri="{FF2B5EF4-FFF2-40B4-BE49-F238E27FC236}">
                <a16:creationId xmlns:a16="http://schemas.microsoft.com/office/drawing/2014/main" id="{F403612E-0063-BDD6-47E3-B3676E3B7793}"/>
              </a:ext>
            </a:extLst>
          </p:cNvPr>
          <p:cNvSpPr>
            <a:spLocks noGrp="1"/>
          </p:cNvSpPr>
          <p:nvPr>
            <p:ph type="title"/>
          </p:nvPr>
        </p:nvSpPr>
        <p:spPr>
          <a:xfrm>
            <a:off x="2057760" y="813323"/>
            <a:ext cx="8631888" cy="940816"/>
          </a:xfrm>
        </p:spPr>
        <p:txBody>
          <a:bodyPr anchor="b">
            <a:normAutofit fontScale="90000"/>
          </a:bodyPr>
          <a:lstStyle/>
          <a:p>
            <a:r>
              <a:rPr lang="en-US" dirty="0"/>
              <a:t>State Rule Over Time/</a:t>
            </a:r>
            <a:br>
              <a:rPr lang="en-US" dirty="0"/>
            </a:br>
            <a:r>
              <a:rPr lang="en-US" dirty="0"/>
              <a:t>Accountability</a:t>
            </a:r>
          </a:p>
        </p:txBody>
      </p:sp>
      <p:sp>
        <p:nvSpPr>
          <p:cNvPr id="2" name="Rectangle 1">
            <a:extLst>
              <a:ext uri="{FF2B5EF4-FFF2-40B4-BE49-F238E27FC236}">
                <a16:creationId xmlns:a16="http://schemas.microsoft.com/office/drawing/2014/main" id="{EE8D3208-36CF-27F8-80FE-0AFCAA197E49}"/>
              </a:ext>
            </a:extLst>
          </p:cNvPr>
          <p:cNvSpPr/>
          <p:nvPr/>
        </p:nvSpPr>
        <p:spPr>
          <a:xfrm>
            <a:off x="10706580" y="3096538"/>
            <a:ext cx="503344" cy="769441"/>
          </a:xfrm>
          <a:prstGeom prst="rect">
            <a:avLst/>
          </a:prstGeom>
          <a:noFill/>
        </p:spPr>
        <p:txBody>
          <a:bodyPr wrap="none" lIns="76200" tIns="38100" rIns="76200" bIns="38100">
            <a:spAutoFit/>
          </a:bodyPr>
          <a:lstStyle/>
          <a:p>
            <a:pPr algn="ctr"/>
            <a:r>
              <a:rPr lang="en-US" sz="45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a:t>
            </a:r>
          </a:p>
        </p:txBody>
      </p:sp>
      <p:sp>
        <p:nvSpPr>
          <p:cNvPr id="15" name="TextBox 14">
            <a:extLst>
              <a:ext uri="{FF2B5EF4-FFF2-40B4-BE49-F238E27FC236}">
                <a16:creationId xmlns:a16="http://schemas.microsoft.com/office/drawing/2014/main" id="{3D4F701F-B8D2-7723-7B96-943C778AEB35}"/>
              </a:ext>
            </a:extLst>
          </p:cNvPr>
          <p:cNvSpPr txBox="1"/>
          <p:nvPr/>
        </p:nvSpPr>
        <p:spPr>
          <a:xfrm>
            <a:off x="9914439" y="3513942"/>
            <a:ext cx="754433" cy="271934"/>
          </a:xfrm>
          <a:prstGeom prst="rect">
            <a:avLst/>
          </a:prstGeom>
          <a:noFill/>
        </p:spPr>
        <p:txBody>
          <a:bodyPr wrap="square" rtlCol="0">
            <a:spAutoFit/>
          </a:bodyPr>
          <a:lstStyle/>
          <a:p>
            <a:r>
              <a:rPr lang="en-US" sz="1167" dirty="0"/>
              <a:t>25</a:t>
            </a:r>
          </a:p>
        </p:txBody>
      </p:sp>
      <p:sp>
        <p:nvSpPr>
          <p:cNvPr id="17" name="TextBox 16">
            <a:extLst>
              <a:ext uri="{FF2B5EF4-FFF2-40B4-BE49-F238E27FC236}">
                <a16:creationId xmlns:a16="http://schemas.microsoft.com/office/drawing/2014/main" id="{EA094BFE-5BF1-4510-F171-63FDAD5F428C}"/>
              </a:ext>
            </a:extLst>
          </p:cNvPr>
          <p:cNvSpPr txBox="1"/>
          <p:nvPr/>
        </p:nvSpPr>
        <p:spPr>
          <a:xfrm>
            <a:off x="10800264" y="3523467"/>
            <a:ext cx="754433" cy="271934"/>
          </a:xfrm>
          <a:prstGeom prst="rect">
            <a:avLst/>
          </a:prstGeom>
          <a:noFill/>
        </p:spPr>
        <p:txBody>
          <a:bodyPr wrap="square" rtlCol="0">
            <a:spAutoFit/>
          </a:bodyPr>
          <a:lstStyle/>
          <a:p>
            <a:r>
              <a:rPr lang="en-US" sz="1167" dirty="0"/>
              <a:t>26</a:t>
            </a:r>
          </a:p>
        </p:txBody>
      </p:sp>
    </p:spTree>
    <p:extLst>
      <p:ext uri="{BB962C8B-B14F-4D97-AF65-F5344CB8AC3E}">
        <p14:creationId xmlns:p14="http://schemas.microsoft.com/office/powerpoint/2010/main" val="348019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grpId="0" nodeType="clickEffect">
                                  <p:stCondLst>
                                    <p:cond delay="0"/>
                                  </p:stCondLst>
                                  <p:childTnLst>
                                    <p:animEffect transition="out" filter="fade">
                                      <p:cBhvr>
                                        <p:cTn id="54" dur="500" tmFilter="0, 0; .2, .5; .8, .5; 1, 0"/>
                                        <p:tgtEl>
                                          <p:spTgt spid="19"/>
                                        </p:tgtEl>
                                      </p:cBhvr>
                                    </p:animEffect>
                                    <p:animScale>
                                      <p:cBhvr>
                                        <p:cTn id="55" dur="250" autoRev="1" fill="hold"/>
                                        <p:tgtEl>
                                          <p:spTgt spid="19"/>
                                        </p:tgtEl>
                                      </p:cBhvr>
                                      <p:by x="105000" y="105000"/>
                                    </p:animScale>
                                  </p:childTnLst>
                                </p:cTn>
                              </p:par>
                            </p:childTnLst>
                          </p:cTn>
                        </p:par>
                      </p:childTnLst>
                    </p:cTn>
                  </p:par>
                  <p:par>
                    <p:cTn id="56" fill="hold">
                      <p:stCondLst>
                        <p:cond delay="indefinite"/>
                      </p:stCondLst>
                      <p:childTnLst>
                        <p:par>
                          <p:cTn id="57" fill="hold">
                            <p:stCondLst>
                              <p:cond delay="0"/>
                            </p:stCondLst>
                            <p:childTnLst>
                              <p:par>
                                <p:cTn id="58" presetID="26" presetClass="emph" presetSubtype="0" fill="hold" grpId="0" nodeType="clickEffect">
                                  <p:stCondLst>
                                    <p:cond delay="0"/>
                                  </p:stCondLst>
                                  <p:childTnLst>
                                    <p:animEffect transition="out" filter="fade">
                                      <p:cBhvr>
                                        <p:cTn id="59" dur="500" tmFilter="0, 0; .2, .5; .8, .5; 1, 0"/>
                                        <p:tgtEl>
                                          <p:spTgt spid="2"/>
                                        </p:tgtEl>
                                      </p:cBhvr>
                                    </p:animEffect>
                                    <p:animScale>
                                      <p:cBhvr>
                                        <p:cTn id="60" dur="250" autoRev="1" fill="hold"/>
                                        <p:tgtEl>
                                          <p:spTgt spid="2"/>
                                        </p:tgtEl>
                                      </p:cBhvr>
                                      <p:by x="105000" y="105000"/>
                                    </p:animScale>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8" grpId="0"/>
      <p:bldP spid="19" grpId="0"/>
      <p:bldP spid="20" grpId="0"/>
      <p:bldP spid="21" grpId="0"/>
      <p:bldP spid="22" grpId="0"/>
      <p:bldP spid="24" grpId="0"/>
      <p:bldP spid="25" grpId="0"/>
      <p:bldP spid="37" grpId="0" animBg="1"/>
      <p:bldP spid="38" grpId="0" animBg="1"/>
      <p:bldP spid="39" grpId="0" animBg="1"/>
      <p:bldP spid="42" grpId="0" animBg="1"/>
      <p:bldP spid="5" grpId="0"/>
      <p:bldP spid="9" grpId="0"/>
      <p:bldP spid="14" grpId="0"/>
      <p:bldP spid="2"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C985-DA29-548D-27A1-13C8F7629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545DC-4FAE-53D9-C75D-CA4F809A8A18}"/>
              </a:ext>
            </a:extLst>
          </p:cNvPr>
          <p:cNvSpPr>
            <a:spLocks noGrp="1"/>
          </p:cNvSpPr>
          <p:nvPr>
            <p:ph type="title"/>
          </p:nvPr>
        </p:nvSpPr>
        <p:spPr>
          <a:xfrm>
            <a:off x="2057760" y="415944"/>
            <a:ext cx="8076480" cy="940816"/>
          </a:xfrm>
        </p:spPr>
        <p:txBody>
          <a:bodyPr anchor="b">
            <a:normAutofit/>
          </a:bodyPr>
          <a:lstStyle/>
          <a:p>
            <a:r>
              <a:rPr lang="en-US" dirty="0"/>
              <a:t>State Accountability Rules</a:t>
            </a:r>
          </a:p>
        </p:txBody>
      </p:sp>
      <p:sp>
        <p:nvSpPr>
          <p:cNvPr id="4" name="Text Placeholder 3">
            <a:extLst>
              <a:ext uri="{FF2B5EF4-FFF2-40B4-BE49-F238E27FC236}">
                <a16:creationId xmlns:a16="http://schemas.microsoft.com/office/drawing/2014/main" id="{DC3EF0EE-749D-DDA8-63C3-B039684A5BE3}"/>
              </a:ext>
            </a:extLst>
          </p:cNvPr>
          <p:cNvSpPr>
            <a:spLocks noGrp="1"/>
          </p:cNvSpPr>
          <p:nvPr>
            <p:ph idx="1"/>
          </p:nvPr>
        </p:nvSpPr>
        <p:spPr>
          <a:xfrm>
            <a:off x="1741714" y="1356761"/>
            <a:ext cx="9859736" cy="3043789"/>
          </a:xfrm>
        </p:spPr>
        <p:txBody>
          <a:bodyPr>
            <a:normAutofit/>
          </a:bodyPr>
          <a:lstStyle/>
          <a:p>
            <a:pPr marL="380985" indent="-380985">
              <a:buFont typeface="Arial" panose="020B0604020202020204" pitchFamily="34" charset="0"/>
              <a:buChar char="•"/>
            </a:pPr>
            <a:r>
              <a:rPr lang="en-US" dirty="0"/>
              <a:t>Since the beginning of state accountability, schools and districts must test at least 95% of students to earn a grade and/or “A” rating.</a:t>
            </a:r>
          </a:p>
          <a:p>
            <a:pPr marL="1066757" lvl="1" indent="-380985"/>
            <a:r>
              <a:rPr lang="en-US" dirty="0"/>
              <a:t>This includes ALL students</a:t>
            </a:r>
          </a:p>
          <a:p>
            <a:pPr marL="1523939" lvl="2" indent="-380985"/>
            <a:r>
              <a:rPr lang="en-US" dirty="0"/>
              <a:t>Charter school students</a:t>
            </a:r>
          </a:p>
          <a:p>
            <a:pPr marL="1523939" lvl="2" indent="-380985"/>
            <a:r>
              <a:rPr lang="en-US" dirty="0"/>
              <a:t>English Language Learners</a:t>
            </a:r>
          </a:p>
          <a:p>
            <a:pPr marL="1523939" lvl="2" indent="-380985"/>
            <a:r>
              <a:rPr lang="en-US" dirty="0"/>
              <a:t>Hospital homebound students</a:t>
            </a:r>
          </a:p>
          <a:p>
            <a:pPr marL="1523939" lvl="2" indent="-380985"/>
            <a:r>
              <a:rPr lang="en-US" dirty="0"/>
              <a:t>Students with severe cognitive disabilities</a:t>
            </a:r>
          </a:p>
          <a:p>
            <a:pPr marL="380939" indent="-380985">
              <a:buFont typeface="Arial" panose="020B0604020202020204" pitchFamily="34" charset="0"/>
              <a:buChar char="•"/>
            </a:pPr>
            <a:r>
              <a:rPr lang="en-US" dirty="0"/>
              <a:t>District grade results include performance of all aforementioned students.</a:t>
            </a:r>
          </a:p>
        </p:txBody>
      </p:sp>
      <p:sp>
        <p:nvSpPr>
          <p:cNvPr id="3" name="Slide Number Placeholder 2">
            <a:extLst>
              <a:ext uri="{FF2B5EF4-FFF2-40B4-BE49-F238E27FC236}">
                <a16:creationId xmlns:a16="http://schemas.microsoft.com/office/drawing/2014/main" id="{FFF13569-E923-94B5-92DB-7B3888B2AAE8}"/>
              </a:ext>
            </a:extLst>
          </p:cNvPr>
          <p:cNvSpPr>
            <a:spLocks noGrp="1"/>
          </p:cNvSpPr>
          <p:nvPr>
            <p:ph type="sldNum" sz="quarter" idx="12"/>
          </p:nvPr>
        </p:nvSpPr>
        <p:spPr>
          <a:xfrm>
            <a:off x="8610600" y="6356351"/>
            <a:ext cx="2743200" cy="365125"/>
          </a:xfrm>
        </p:spPr>
        <p:txBody>
          <a:bodyPr/>
          <a:lstStyle/>
          <a:p>
            <a:fld id="{4752D0C4-0558-4F82-80CE-5FFBD260C629}" type="slidenum">
              <a:rPr lang="en-US" sz="1333" b="1"/>
              <a:t>7</a:t>
            </a:fld>
            <a:endParaRPr lang="en-US" b="1" dirty="0"/>
          </a:p>
        </p:txBody>
      </p:sp>
      <p:sp>
        <p:nvSpPr>
          <p:cNvPr id="5" name="Rectangle 4">
            <a:extLst>
              <a:ext uri="{FF2B5EF4-FFF2-40B4-BE49-F238E27FC236}">
                <a16:creationId xmlns:a16="http://schemas.microsoft.com/office/drawing/2014/main" id="{E0F7DA99-1CE8-5D08-172E-45874DD75A25}"/>
              </a:ext>
            </a:extLst>
          </p:cNvPr>
          <p:cNvSpPr/>
          <p:nvPr/>
        </p:nvSpPr>
        <p:spPr>
          <a:xfrm>
            <a:off x="2835633" y="4191000"/>
            <a:ext cx="5568234" cy="1754326"/>
          </a:xfrm>
          <a:prstGeom prst="rect">
            <a:avLst/>
          </a:prstGeom>
          <a:noFill/>
        </p:spPr>
        <p:txBody>
          <a:bodyPr wrap="square" lIns="91440" tIns="45720" rIns="91440" bIns="45720">
            <a:spAutoFit/>
          </a:bodyPr>
          <a:lstStyle/>
          <a:p>
            <a:pPr algn="r"/>
            <a:r>
              <a:rPr lang="en-US" sz="3600" b="0" cap="none" spc="0" dirty="0">
                <a:ln w="0"/>
                <a:solidFill>
                  <a:schemeClr val="accent1"/>
                </a:solidFill>
                <a:effectLst>
                  <a:outerShdw blurRad="38100" dist="25400" dir="5400000" algn="ctr" rotWithShape="0">
                    <a:srgbClr val="6E747A">
                      <a:alpha val="43000"/>
                    </a:srgbClr>
                  </a:outerShdw>
                </a:effectLst>
              </a:rPr>
              <a:t>68 Traditional Schools </a:t>
            </a:r>
          </a:p>
          <a:p>
            <a:pPr algn="r"/>
            <a:r>
              <a:rPr lang="en-US" sz="3600" b="0" cap="none" spc="0" dirty="0">
                <a:ln w="0"/>
                <a:solidFill>
                  <a:schemeClr val="accent1"/>
                </a:solidFill>
                <a:effectLst>
                  <a:outerShdw blurRad="38100" dist="25400" dir="5400000" algn="ctr" rotWithShape="0">
                    <a:srgbClr val="6E747A">
                      <a:alpha val="43000"/>
                    </a:srgbClr>
                  </a:outerShdw>
                </a:effectLst>
              </a:rPr>
              <a:t> 7 Alternative Ed Sites</a:t>
            </a:r>
          </a:p>
          <a:p>
            <a:pPr algn="r"/>
            <a:r>
              <a:rPr lang="en-US" sz="3600" b="0" cap="none" spc="0" dirty="0">
                <a:ln w="0"/>
                <a:solidFill>
                  <a:schemeClr val="accent1"/>
                </a:solidFill>
                <a:effectLst>
                  <a:outerShdw blurRad="38100" dist="25400" dir="5400000" algn="ctr" rotWithShape="0">
                    <a:srgbClr val="6E747A">
                      <a:alpha val="43000"/>
                    </a:srgbClr>
                  </a:outerShdw>
                </a:effectLst>
              </a:rPr>
              <a:t>+ 6 Charter Schools</a:t>
            </a:r>
          </a:p>
        </p:txBody>
      </p:sp>
      <p:cxnSp>
        <p:nvCxnSpPr>
          <p:cNvPr id="7" name="Straight Connector 6">
            <a:extLst>
              <a:ext uri="{FF2B5EF4-FFF2-40B4-BE49-F238E27FC236}">
                <a16:creationId xmlns:a16="http://schemas.microsoft.com/office/drawing/2014/main" id="{F2E551D6-8802-9A6E-48FC-C7D63A174D63}"/>
              </a:ext>
            </a:extLst>
          </p:cNvPr>
          <p:cNvCxnSpPr>
            <a:cxnSpLocks/>
          </p:cNvCxnSpPr>
          <p:nvPr/>
        </p:nvCxnSpPr>
        <p:spPr>
          <a:xfrm>
            <a:off x="3924300" y="5800725"/>
            <a:ext cx="44577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87ABABA4-2D56-256F-A331-84E575F6300A}"/>
              </a:ext>
            </a:extLst>
          </p:cNvPr>
          <p:cNvSpPr/>
          <p:nvPr/>
        </p:nvSpPr>
        <p:spPr>
          <a:xfrm>
            <a:off x="534120" y="5811976"/>
            <a:ext cx="8076480" cy="646331"/>
          </a:xfrm>
          <a:prstGeom prst="rect">
            <a:avLst/>
          </a:prstGeom>
          <a:noFill/>
        </p:spPr>
        <p:txBody>
          <a:bodyPr wrap="square" lIns="91440" tIns="45720" rIns="91440" bIns="45720">
            <a:spAutoFit/>
          </a:bodyPr>
          <a:lstStyle/>
          <a:p>
            <a:pPr algn="r"/>
            <a:r>
              <a:rPr lang="en-US" sz="3600" b="0" cap="none" spc="0" dirty="0">
                <a:ln w="0"/>
                <a:solidFill>
                  <a:schemeClr val="accent1"/>
                </a:solidFill>
                <a:effectLst>
                  <a:outerShdw blurRad="38100" dist="25400" dir="5400000" algn="ctr" rotWithShape="0">
                    <a:srgbClr val="6E747A">
                      <a:alpha val="43000"/>
                    </a:srgbClr>
                  </a:outerShdw>
                </a:effectLst>
              </a:rPr>
              <a:t>Volusia County Schools District Grade</a:t>
            </a:r>
          </a:p>
        </p:txBody>
      </p:sp>
    </p:spTree>
    <p:extLst>
      <p:ext uri="{BB962C8B-B14F-4D97-AF65-F5344CB8AC3E}">
        <p14:creationId xmlns:p14="http://schemas.microsoft.com/office/powerpoint/2010/main" val="1286163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6A61422-F505-DAAA-248C-065ACE007172}"/>
              </a:ext>
            </a:extLst>
          </p:cNvPr>
          <p:cNvGraphicFramePr>
            <a:graphicFrameLocks/>
          </p:cNvGraphicFramePr>
          <p:nvPr>
            <p:extLst>
              <p:ext uri="{D42A27DB-BD31-4B8C-83A1-F6EECF244321}">
                <p14:modId xmlns:p14="http://schemas.microsoft.com/office/powerpoint/2010/main" val="1130383379"/>
              </p:ext>
            </p:extLst>
          </p:nvPr>
        </p:nvGraphicFramePr>
        <p:xfrm>
          <a:off x="657547" y="1890065"/>
          <a:ext cx="10696254" cy="437356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72336620-297D-68BF-1C7B-CAD0B9D2C20C}"/>
              </a:ext>
            </a:extLst>
          </p:cNvPr>
          <p:cNvSpPr>
            <a:spLocks noGrp="1"/>
          </p:cNvSpPr>
          <p:nvPr>
            <p:ph type="title"/>
          </p:nvPr>
        </p:nvSpPr>
        <p:spPr/>
        <p:txBody>
          <a:bodyPr>
            <a:normAutofit/>
          </a:bodyPr>
          <a:lstStyle/>
          <a:p>
            <a:r>
              <a:rPr lang="en-US" sz="5000" b="1" dirty="0">
                <a:solidFill>
                  <a:srgbClr val="002060"/>
                </a:solidFill>
                <a:latin typeface="Aptos"/>
              </a:rPr>
              <a:t>Consistent</a:t>
            </a:r>
            <a:r>
              <a:rPr lang="en-US" dirty="0"/>
              <a:t> </a:t>
            </a:r>
            <a:r>
              <a:rPr lang="en-US" sz="5000" b="1" dirty="0">
                <a:solidFill>
                  <a:srgbClr val="002060"/>
                </a:solidFill>
                <a:latin typeface="Aptos"/>
              </a:rPr>
              <a:t>System Growth</a:t>
            </a:r>
          </a:p>
        </p:txBody>
      </p:sp>
      <p:sp>
        <p:nvSpPr>
          <p:cNvPr id="5" name="Rectangle 4">
            <a:extLst>
              <a:ext uri="{FF2B5EF4-FFF2-40B4-BE49-F238E27FC236}">
                <a16:creationId xmlns:a16="http://schemas.microsoft.com/office/drawing/2014/main" id="{3A79FC94-4C5A-14F6-8505-52C33BC91553}"/>
              </a:ext>
            </a:extLst>
          </p:cNvPr>
          <p:cNvSpPr/>
          <p:nvPr/>
        </p:nvSpPr>
        <p:spPr>
          <a:xfrm>
            <a:off x="1869065" y="4663086"/>
            <a:ext cx="456437" cy="523220"/>
          </a:xfrm>
          <a:prstGeom prst="rect">
            <a:avLst/>
          </a:prstGeom>
          <a:noFill/>
        </p:spPr>
        <p:txBody>
          <a:bodyPr wrap="square" lIns="91440" tIns="45720" rIns="91440" bIns="4572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B</a:t>
            </a:r>
          </a:p>
        </p:txBody>
      </p:sp>
      <p:sp>
        <p:nvSpPr>
          <p:cNvPr id="6" name="Rectangle 5">
            <a:extLst>
              <a:ext uri="{FF2B5EF4-FFF2-40B4-BE49-F238E27FC236}">
                <a16:creationId xmlns:a16="http://schemas.microsoft.com/office/drawing/2014/main" id="{CAEB1267-3D43-DF52-D2C2-AF204B99FFC6}"/>
              </a:ext>
            </a:extLst>
          </p:cNvPr>
          <p:cNvSpPr/>
          <p:nvPr/>
        </p:nvSpPr>
        <p:spPr>
          <a:xfrm>
            <a:off x="3889543" y="3892757"/>
            <a:ext cx="456437" cy="523220"/>
          </a:xfrm>
          <a:prstGeom prst="rect">
            <a:avLst/>
          </a:prstGeom>
          <a:noFill/>
        </p:spPr>
        <p:txBody>
          <a:bodyPr wrap="square" lIns="91440" tIns="45720" rIns="91440" bIns="4572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B</a:t>
            </a:r>
          </a:p>
        </p:txBody>
      </p:sp>
      <p:sp>
        <p:nvSpPr>
          <p:cNvPr id="7" name="Rectangle 6">
            <a:extLst>
              <a:ext uri="{FF2B5EF4-FFF2-40B4-BE49-F238E27FC236}">
                <a16:creationId xmlns:a16="http://schemas.microsoft.com/office/drawing/2014/main" id="{F8E244C7-3607-1989-4AA6-C8B66F8766B6}"/>
              </a:ext>
            </a:extLst>
          </p:cNvPr>
          <p:cNvSpPr/>
          <p:nvPr/>
        </p:nvSpPr>
        <p:spPr>
          <a:xfrm>
            <a:off x="5928715" y="3870863"/>
            <a:ext cx="456437" cy="523220"/>
          </a:xfrm>
          <a:prstGeom prst="rect">
            <a:avLst/>
          </a:prstGeom>
          <a:noFill/>
        </p:spPr>
        <p:txBody>
          <a:bodyPr wrap="square" lIns="91440" tIns="45720" rIns="91440" bIns="4572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B</a:t>
            </a:r>
          </a:p>
        </p:txBody>
      </p:sp>
      <p:sp>
        <p:nvSpPr>
          <p:cNvPr id="8" name="Rectangle 7">
            <a:extLst>
              <a:ext uri="{FF2B5EF4-FFF2-40B4-BE49-F238E27FC236}">
                <a16:creationId xmlns:a16="http://schemas.microsoft.com/office/drawing/2014/main" id="{C8930B47-B0D2-8B4A-47E0-3A500D675A33}"/>
              </a:ext>
            </a:extLst>
          </p:cNvPr>
          <p:cNvSpPr/>
          <p:nvPr/>
        </p:nvSpPr>
        <p:spPr>
          <a:xfrm>
            <a:off x="7937043" y="3302139"/>
            <a:ext cx="456437" cy="523220"/>
          </a:xfrm>
          <a:prstGeom prst="rect">
            <a:avLst/>
          </a:prstGeom>
          <a:noFill/>
        </p:spPr>
        <p:txBody>
          <a:bodyPr wrap="square" lIns="91440" tIns="45720" rIns="91440" bIns="4572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A</a:t>
            </a:r>
          </a:p>
        </p:txBody>
      </p:sp>
      <p:sp>
        <p:nvSpPr>
          <p:cNvPr id="9" name="Rectangle 8">
            <a:extLst>
              <a:ext uri="{FF2B5EF4-FFF2-40B4-BE49-F238E27FC236}">
                <a16:creationId xmlns:a16="http://schemas.microsoft.com/office/drawing/2014/main" id="{DC9B83CF-D06A-2D60-322B-312A4F3080DE}"/>
              </a:ext>
            </a:extLst>
          </p:cNvPr>
          <p:cNvSpPr/>
          <p:nvPr/>
        </p:nvSpPr>
        <p:spPr>
          <a:xfrm>
            <a:off x="9967206" y="2918534"/>
            <a:ext cx="456437" cy="523220"/>
          </a:xfrm>
          <a:prstGeom prst="rect">
            <a:avLst/>
          </a:prstGeom>
          <a:noFill/>
        </p:spPr>
        <p:txBody>
          <a:bodyPr wrap="square" lIns="91440" tIns="45720" rIns="91440" bIns="45720">
            <a:spAutoFit/>
          </a:bodyPr>
          <a:lstStyle/>
          <a:p>
            <a:pPr algn="ctr"/>
            <a:r>
              <a:rPr lang="en-US" sz="2800" dirty="0">
                <a:ln w="0"/>
                <a:solidFill>
                  <a:schemeClr val="accent1"/>
                </a:solidFill>
                <a:effectLst>
                  <a:outerShdw blurRad="38100" dist="25400" dir="5400000" algn="ctr" rotWithShape="0">
                    <a:srgbClr val="6E747A">
                      <a:alpha val="43000"/>
                    </a:srgbClr>
                  </a:outerShdw>
                </a:effectLst>
              </a:rPr>
              <a:t>A</a:t>
            </a:r>
          </a:p>
        </p:txBody>
      </p:sp>
    </p:spTree>
    <p:extLst>
      <p:ext uri="{BB962C8B-B14F-4D97-AF65-F5344CB8AC3E}">
        <p14:creationId xmlns:p14="http://schemas.microsoft.com/office/powerpoint/2010/main" val="693454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A423FDF-1BF1-6B77-0EC5-A5AA58621352}"/>
              </a:ext>
            </a:extLst>
          </p:cNvPr>
          <p:cNvSpPr>
            <a:spLocks noGrp="1"/>
          </p:cNvSpPr>
          <p:nvPr>
            <p:ph type="title"/>
          </p:nvPr>
        </p:nvSpPr>
        <p:spPr>
          <a:xfrm>
            <a:off x="1945640" y="56195"/>
            <a:ext cx="10515600" cy="1325563"/>
          </a:xfrm>
        </p:spPr>
        <p:txBody>
          <a:bodyPr>
            <a:noAutofit/>
          </a:bodyPr>
          <a:lstStyle/>
          <a:p>
            <a:r>
              <a:rPr lang="en-US" sz="4000" b="1" dirty="0">
                <a:solidFill>
                  <a:srgbClr val="002060"/>
                </a:solidFill>
                <a:latin typeface="Aptos"/>
              </a:rPr>
              <a:t>Stronger Across the Accountability System</a:t>
            </a:r>
          </a:p>
        </p:txBody>
      </p:sp>
      <p:pic>
        <p:nvPicPr>
          <p:cNvPr id="4" name="Content Placeholder 5">
            <a:extLst>
              <a:ext uri="{FF2B5EF4-FFF2-40B4-BE49-F238E27FC236}">
                <a16:creationId xmlns:a16="http://schemas.microsoft.com/office/drawing/2014/main" id="{8490C9EF-35E1-85F3-0BAA-7B040E99D7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8173" y="1695236"/>
            <a:ext cx="5939656" cy="3965543"/>
          </a:xfrm>
          <a:prstGeom prst="rect">
            <a:avLst/>
          </a:prstGeom>
        </p:spPr>
      </p:pic>
      <p:graphicFrame>
        <p:nvGraphicFramePr>
          <p:cNvPr id="9" name="Chart 8">
            <a:extLst>
              <a:ext uri="{FF2B5EF4-FFF2-40B4-BE49-F238E27FC236}">
                <a16:creationId xmlns:a16="http://schemas.microsoft.com/office/drawing/2014/main" id="{9124ED83-F14B-C997-6BE3-3F8401BC7EE8}"/>
              </a:ext>
            </a:extLst>
          </p:cNvPr>
          <p:cNvGraphicFramePr/>
          <p:nvPr>
            <p:extLst>
              <p:ext uri="{D42A27DB-BD31-4B8C-83A1-F6EECF244321}">
                <p14:modId xmlns:p14="http://schemas.microsoft.com/office/powerpoint/2010/main" val="79039399"/>
              </p:ext>
            </p:extLst>
          </p:nvPr>
        </p:nvGraphicFramePr>
        <p:xfrm>
          <a:off x="6665643" y="1695235"/>
          <a:ext cx="5028184" cy="39655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363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1C66-59E5-E3EF-BDEA-8560FA992DCA}"/>
              </a:ext>
            </a:extLst>
          </p:cNvPr>
          <p:cNvSpPr>
            <a:spLocks noGrp="1"/>
          </p:cNvSpPr>
          <p:nvPr>
            <p:ph type="title"/>
          </p:nvPr>
        </p:nvSpPr>
        <p:spPr/>
        <p:txBody>
          <a:bodyPr>
            <a:normAutofit/>
          </a:bodyPr>
          <a:lstStyle/>
          <a:p>
            <a:r>
              <a:rPr lang="en-US" b="1" dirty="0">
                <a:solidFill>
                  <a:srgbClr val="002060"/>
                </a:solidFill>
                <a:latin typeface="Aptos" panose="020B0004020202020204" pitchFamily="34" charset="0"/>
                <a:ea typeface="Nunito Sans Bold" pitchFamily="34" charset="-122"/>
                <a:cs typeface="Nunito Sans Bold" pitchFamily="34" charset="-120"/>
              </a:rPr>
              <a:t>Historic Milestones</a:t>
            </a:r>
            <a:endParaRPr lang="en-US" dirty="0"/>
          </a:p>
        </p:txBody>
      </p:sp>
      <p:sp>
        <p:nvSpPr>
          <p:cNvPr id="5" name="Rectangle: Rounded Corners 4">
            <a:extLst>
              <a:ext uri="{FF2B5EF4-FFF2-40B4-BE49-F238E27FC236}">
                <a16:creationId xmlns:a16="http://schemas.microsoft.com/office/drawing/2014/main" id="{2E1235A1-55DB-20CB-FF10-546FC43279E6}"/>
              </a:ext>
            </a:extLst>
          </p:cNvPr>
          <p:cNvSpPr/>
          <p:nvPr/>
        </p:nvSpPr>
        <p:spPr>
          <a:xfrm>
            <a:off x="994085" y="3428535"/>
            <a:ext cx="2298461" cy="1067266"/>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67" b="1" dirty="0">
                <a:latin typeface="Nunito Sans" pitchFamily="2" charset="0"/>
              </a:rPr>
              <a:t>D or F Schools</a:t>
            </a:r>
          </a:p>
        </p:txBody>
      </p:sp>
      <p:sp>
        <p:nvSpPr>
          <p:cNvPr id="8" name="Rectangle: Rounded Corners 7">
            <a:extLst>
              <a:ext uri="{FF2B5EF4-FFF2-40B4-BE49-F238E27FC236}">
                <a16:creationId xmlns:a16="http://schemas.microsoft.com/office/drawing/2014/main" id="{08906A70-FC5B-7152-3CFC-807C0B47C1CC}"/>
              </a:ext>
            </a:extLst>
          </p:cNvPr>
          <p:cNvSpPr/>
          <p:nvPr/>
        </p:nvSpPr>
        <p:spPr>
          <a:xfrm>
            <a:off x="4775200" y="3429000"/>
            <a:ext cx="2438400" cy="106680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67" b="1" dirty="0">
                <a:latin typeface="Nunito Sans" pitchFamily="2" charset="0"/>
              </a:rPr>
              <a:t>High Schools “A” or “B”</a:t>
            </a:r>
          </a:p>
        </p:txBody>
      </p:sp>
      <p:sp>
        <p:nvSpPr>
          <p:cNvPr id="11" name="Rectangle: Rounded Corners 10">
            <a:extLst>
              <a:ext uri="{FF2B5EF4-FFF2-40B4-BE49-F238E27FC236}">
                <a16:creationId xmlns:a16="http://schemas.microsoft.com/office/drawing/2014/main" id="{2AFD316E-6179-00F0-71A7-D0C68833FF5E}"/>
              </a:ext>
            </a:extLst>
          </p:cNvPr>
          <p:cNvSpPr/>
          <p:nvPr/>
        </p:nvSpPr>
        <p:spPr>
          <a:xfrm>
            <a:off x="8580562" y="3429000"/>
            <a:ext cx="2438400" cy="1066800"/>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17" b="1" dirty="0">
                <a:latin typeface="Nunito Sans" pitchFamily="2" charset="0"/>
              </a:rPr>
              <a:t>Grad Rate in Central Florida</a:t>
            </a:r>
          </a:p>
        </p:txBody>
      </p:sp>
      <p:sp>
        <p:nvSpPr>
          <p:cNvPr id="12" name="Rectangle 11">
            <a:extLst>
              <a:ext uri="{FF2B5EF4-FFF2-40B4-BE49-F238E27FC236}">
                <a16:creationId xmlns:a16="http://schemas.microsoft.com/office/drawing/2014/main" id="{13692300-AF49-0E72-1B35-4D1046A7237A}"/>
              </a:ext>
            </a:extLst>
          </p:cNvPr>
          <p:cNvSpPr/>
          <p:nvPr/>
        </p:nvSpPr>
        <p:spPr>
          <a:xfrm>
            <a:off x="1660690" y="2113222"/>
            <a:ext cx="892873" cy="1554272"/>
          </a:xfrm>
          <a:prstGeom prst="rect">
            <a:avLst/>
          </a:prstGeom>
          <a:noFill/>
        </p:spPr>
        <p:txBody>
          <a:bodyPr wrap="none" lIns="76200" tIns="38100" rIns="76200" bIns="38100">
            <a:spAutoFit/>
          </a:bodyPr>
          <a:lstStyle/>
          <a:p>
            <a:pPr algn="ctr"/>
            <a:r>
              <a:rPr lang="en-US" sz="9600" dirty="0">
                <a:ln w="0"/>
                <a:effectLst>
                  <a:outerShdw blurRad="38100" dist="19050" dir="2700000" algn="tl" rotWithShape="0">
                    <a:schemeClr val="dk1">
                      <a:alpha val="40000"/>
                    </a:schemeClr>
                  </a:outerShdw>
                </a:effectLst>
                <a:latin typeface="Nunito Sans Bold" pitchFamily="34" charset="0"/>
                <a:ea typeface="Nunito Sans Bold" pitchFamily="34" charset="-122"/>
                <a:cs typeface="Nunito Sans Bold" pitchFamily="34" charset="-120"/>
              </a:rPr>
              <a:t>0</a:t>
            </a:r>
            <a:endParaRPr lang="en-US" sz="9600" dirty="0">
              <a:ln w="0"/>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EFDBDFF1-3A22-5538-41DD-05AF0CF068CC}"/>
              </a:ext>
            </a:extLst>
          </p:cNvPr>
          <p:cNvSpPr/>
          <p:nvPr/>
        </p:nvSpPr>
        <p:spPr>
          <a:xfrm>
            <a:off x="4610817" y="2236333"/>
            <a:ext cx="2970365" cy="1308050"/>
          </a:xfrm>
          <a:prstGeom prst="rect">
            <a:avLst/>
          </a:prstGeom>
          <a:noFill/>
        </p:spPr>
        <p:txBody>
          <a:bodyPr wrap="none" lIns="76200" tIns="38100" rIns="76200" bIns="38100">
            <a:spAutoFit/>
          </a:bodyPr>
          <a:lstStyle/>
          <a:p>
            <a:pPr algn="ctr"/>
            <a:r>
              <a:rPr lang="en-US" sz="8000" dirty="0">
                <a:ln w="0"/>
                <a:effectLst>
                  <a:outerShdw blurRad="38100" dist="19050" dir="2700000" algn="tl" rotWithShape="0">
                    <a:schemeClr val="dk1">
                      <a:alpha val="40000"/>
                    </a:schemeClr>
                  </a:outerShdw>
                </a:effectLst>
                <a:latin typeface="Nunito Sans Bold" pitchFamily="34" charset="0"/>
              </a:rPr>
              <a:t>100%</a:t>
            </a:r>
            <a:endParaRPr lang="en-US" sz="8000" dirty="0">
              <a:ln w="0"/>
              <a:effectLst>
                <a:outerShdw blurRad="38100" dist="19050" dir="2700000" algn="tl" rotWithShape="0">
                  <a:schemeClr val="dk1">
                    <a:alpha val="40000"/>
                  </a:schemeClr>
                </a:outerShdw>
              </a:effectLst>
            </a:endParaRPr>
          </a:p>
        </p:txBody>
      </p:sp>
      <p:sp>
        <p:nvSpPr>
          <p:cNvPr id="14" name="Rectangle 13">
            <a:extLst>
              <a:ext uri="{FF2B5EF4-FFF2-40B4-BE49-F238E27FC236}">
                <a16:creationId xmlns:a16="http://schemas.microsoft.com/office/drawing/2014/main" id="{E7C18646-5163-A211-037A-7FE4E65C1B61}"/>
              </a:ext>
            </a:extLst>
          </p:cNvPr>
          <p:cNvSpPr/>
          <p:nvPr/>
        </p:nvSpPr>
        <p:spPr>
          <a:xfrm>
            <a:off x="8899453" y="2113222"/>
            <a:ext cx="1631857" cy="1554272"/>
          </a:xfrm>
          <a:prstGeom prst="rect">
            <a:avLst/>
          </a:prstGeom>
          <a:noFill/>
        </p:spPr>
        <p:txBody>
          <a:bodyPr wrap="none" lIns="76200" tIns="38100" rIns="76200" bIns="38100">
            <a:spAutoFit/>
          </a:bodyPr>
          <a:lstStyle/>
          <a:p>
            <a:pPr algn="ctr"/>
            <a:r>
              <a:rPr lang="en-US" sz="9600" dirty="0">
                <a:ln w="0"/>
                <a:effectLst>
                  <a:outerShdw blurRad="38100" dist="19050" dir="2700000" algn="tl" rotWithShape="0">
                    <a:schemeClr val="dk1">
                      <a:alpha val="40000"/>
                    </a:schemeClr>
                  </a:outerShdw>
                </a:effectLst>
                <a:latin typeface="Nunito Sans Bold" pitchFamily="34" charset="0"/>
              </a:rPr>
              <a:t>#2</a:t>
            </a:r>
            <a:endParaRPr lang="en-US" sz="96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84023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6264" y="472788"/>
            <a:ext cx="10039453" cy="331986"/>
          </a:xfrm>
          <a:prstGeom prst="rect">
            <a:avLst/>
          </a:prstGeom>
          <a:noFill/>
          <a:ln/>
        </p:spPr>
        <p:txBody>
          <a:bodyPr wrap="none" lIns="0" tIns="0" rIns="0" bIns="0" rtlCol="0" anchor="t"/>
          <a:lstStyle/>
          <a:p>
            <a:pPr>
              <a:lnSpc>
                <a:spcPts val="2583"/>
              </a:lnSpc>
            </a:pPr>
            <a:r>
              <a:rPr lang="en-US" sz="4000" b="1" dirty="0">
                <a:solidFill>
                  <a:srgbClr val="002060"/>
                </a:solidFill>
                <a:latin typeface="Aptos" panose="020B0004020202020204" pitchFamily="34" charset="0"/>
                <a:ea typeface="Nunito Sans Bold" pitchFamily="34" charset="-122"/>
                <a:cs typeface="Nunito Sans Bold" pitchFamily="34" charset="-120"/>
              </a:rPr>
              <a:t>School Grade Distribution (2025-2026)</a:t>
            </a:r>
            <a:endParaRPr lang="en-US" sz="4000" dirty="0">
              <a:solidFill>
                <a:srgbClr val="002060"/>
              </a:solidFill>
              <a:latin typeface="Aptos" panose="020B0004020202020204" pitchFamily="34" charset="0"/>
            </a:endParaRPr>
          </a:p>
        </p:txBody>
      </p:sp>
      <p:pic>
        <p:nvPicPr>
          <p:cNvPr id="21" name="Image 0" descr="preencoded.png">
            <a:extLst>
              <a:ext uri="{FF2B5EF4-FFF2-40B4-BE49-F238E27FC236}">
                <a16:creationId xmlns:a16="http://schemas.microsoft.com/office/drawing/2014/main" id="{3539B05B-FE74-942D-7E50-5BF507F63830}"/>
              </a:ext>
            </a:extLst>
          </p:cNvPr>
          <p:cNvPicPr>
            <a:picLocks noChangeAspect="1"/>
          </p:cNvPicPr>
          <p:nvPr/>
        </p:nvPicPr>
        <p:blipFill>
          <a:blip r:embed="rId3"/>
          <a:srcRect t="5130" b="7933"/>
          <a:stretch>
            <a:fillRect/>
          </a:stretch>
        </p:blipFill>
        <p:spPr>
          <a:xfrm>
            <a:off x="251450" y="1695956"/>
            <a:ext cx="11102351" cy="4572764"/>
          </a:xfrm>
          <a:prstGeom prst="rect">
            <a:avLst/>
          </a:prstGeom>
        </p:spPr>
      </p:pic>
      <p:pic>
        <p:nvPicPr>
          <p:cNvPr id="23" name="Picture 22" descr="A group of children smiling for a photo&#10;&#10;AI-generated content may be incorrect.">
            <a:extLst>
              <a:ext uri="{FF2B5EF4-FFF2-40B4-BE49-F238E27FC236}">
                <a16:creationId xmlns:a16="http://schemas.microsoft.com/office/drawing/2014/main" id="{5B3A848D-289C-6572-0292-8324B8A3205A}"/>
              </a:ext>
            </a:extLst>
          </p:cNvPr>
          <p:cNvPicPr>
            <a:picLocks noChangeAspect="1"/>
          </p:cNvPicPr>
          <p:nvPr/>
        </p:nvPicPr>
        <p:blipFill>
          <a:blip r:embed="rId4">
            <a:alphaModFix amt="20000"/>
          </a:blip>
          <a:srcRect l="5864" t="6320" r="15729" b="9536"/>
          <a:stretch>
            <a:fillRect/>
          </a:stretch>
        </p:blipFill>
        <p:spPr>
          <a:xfrm>
            <a:off x="2677160" y="4321148"/>
            <a:ext cx="6837680" cy="5073705"/>
          </a:xfrm>
          <a:prstGeom prst="roundRect">
            <a:avLst>
              <a:gd name="adj" fmla="val 6184"/>
            </a:avLst>
          </a:prstGeom>
          <a:effectLst>
            <a:outerShdw blurRad="50800" dist="38100" dir="5400000" algn="t" rotWithShape="0">
              <a:prstClr val="black">
                <a:alpha val="61413"/>
              </a:prstClr>
            </a:outerShdw>
          </a:effectLst>
        </p:spPr>
      </p:pic>
      <p:sp>
        <p:nvSpPr>
          <p:cNvPr id="3" name="Slide Number Placeholder 2">
            <a:extLst>
              <a:ext uri="{FF2B5EF4-FFF2-40B4-BE49-F238E27FC236}">
                <a16:creationId xmlns:a16="http://schemas.microsoft.com/office/drawing/2014/main" id="{B227C879-588F-2E4A-A2FD-AD95D53D21FA}"/>
              </a:ext>
            </a:extLst>
          </p:cNvPr>
          <p:cNvSpPr txBox="1">
            <a:spLocks/>
          </p:cNvSpPr>
          <p:nvPr/>
        </p:nvSpPr>
        <p:spPr>
          <a:xfrm>
            <a:off x="8610600" y="635635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752D0C4-0558-4F82-80CE-5FFBD260C629}" type="slidenum">
              <a:rPr lang="en-US" sz="1333" b="1"/>
              <a:pPr algn="r"/>
              <a:t>11</a:t>
            </a:fld>
            <a:endParaRPr lang="en-US" sz="1500" b="1" dirty="0"/>
          </a:p>
        </p:txBody>
      </p:sp>
      <p:sp>
        <p:nvSpPr>
          <p:cNvPr id="8" name="TextBox 7">
            <a:extLst>
              <a:ext uri="{FF2B5EF4-FFF2-40B4-BE49-F238E27FC236}">
                <a16:creationId xmlns:a16="http://schemas.microsoft.com/office/drawing/2014/main" id="{D71F7D05-53C5-576C-15C3-1C3BD7EBACF9}"/>
              </a:ext>
            </a:extLst>
          </p:cNvPr>
          <p:cNvSpPr txBox="1"/>
          <p:nvPr/>
        </p:nvSpPr>
        <p:spPr>
          <a:xfrm>
            <a:off x="1514327" y="4742496"/>
            <a:ext cx="409822" cy="323165"/>
          </a:xfrm>
          <a:prstGeom prst="rect">
            <a:avLst/>
          </a:prstGeom>
          <a:solidFill>
            <a:schemeClr val="bg1"/>
          </a:solidFill>
        </p:spPr>
        <p:txBody>
          <a:bodyPr wrap="square" rtlCol="0">
            <a:spAutoFit/>
          </a:bodyPr>
          <a:lstStyle/>
          <a:p>
            <a:r>
              <a:rPr lang="en-US" sz="1500" dirty="0"/>
              <a:t>0</a:t>
            </a:r>
          </a:p>
        </p:txBody>
      </p:sp>
      <p:sp>
        <p:nvSpPr>
          <p:cNvPr id="9" name="TextBox 8">
            <a:extLst>
              <a:ext uri="{FF2B5EF4-FFF2-40B4-BE49-F238E27FC236}">
                <a16:creationId xmlns:a16="http://schemas.microsoft.com/office/drawing/2014/main" id="{3D0229E8-99BF-9B1A-F327-BEE4A6CC89D7}"/>
              </a:ext>
            </a:extLst>
          </p:cNvPr>
          <p:cNvSpPr txBox="1"/>
          <p:nvPr/>
        </p:nvSpPr>
        <p:spPr>
          <a:xfrm>
            <a:off x="1514327" y="5633678"/>
            <a:ext cx="409822" cy="323165"/>
          </a:xfrm>
          <a:prstGeom prst="rect">
            <a:avLst/>
          </a:prstGeom>
          <a:solidFill>
            <a:schemeClr val="bg1"/>
          </a:solidFill>
        </p:spPr>
        <p:txBody>
          <a:bodyPr wrap="square" rtlCol="0">
            <a:spAutoFit/>
          </a:bodyPr>
          <a:lstStyle/>
          <a:p>
            <a:r>
              <a:rPr lang="en-US" sz="1500" dirty="0"/>
              <a:t>0</a:t>
            </a:r>
          </a:p>
        </p:txBody>
      </p:sp>
      <p:sp>
        <p:nvSpPr>
          <p:cNvPr id="10" name="Rectangle 9">
            <a:extLst>
              <a:ext uri="{FF2B5EF4-FFF2-40B4-BE49-F238E27FC236}">
                <a16:creationId xmlns:a16="http://schemas.microsoft.com/office/drawing/2014/main" id="{1D0788B5-E534-C807-3022-E7E2CD6283AF}"/>
              </a:ext>
            </a:extLst>
          </p:cNvPr>
          <p:cNvSpPr/>
          <p:nvPr/>
        </p:nvSpPr>
        <p:spPr>
          <a:xfrm>
            <a:off x="3277456" y="3553912"/>
            <a:ext cx="4202300" cy="7206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E76173-8243-2D95-4841-31EA943099C5}"/>
              </a:ext>
            </a:extLst>
          </p:cNvPr>
          <p:cNvSpPr/>
          <p:nvPr/>
        </p:nvSpPr>
        <p:spPr>
          <a:xfrm>
            <a:off x="7082787" y="2663091"/>
            <a:ext cx="2543656" cy="7315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5483441-D1C0-2CB8-FEAC-1F080A289093}"/>
              </a:ext>
            </a:extLst>
          </p:cNvPr>
          <p:cNvSpPr/>
          <p:nvPr/>
        </p:nvSpPr>
        <p:spPr>
          <a:xfrm>
            <a:off x="9626443" y="1743373"/>
            <a:ext cx="1116875" cy="7315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9DEBE02B-5279-18F4-69D8-B71C02422E69}"/>
              </a:ext>
            </a:extLst>
          </p:cNvPr>
          <p:cNvCxnSpPr/>
          <p:nvPr/>
        </p:nvCxnSpPr>
        <p:spPr>
          <a:xfrm>
            <a:off x="4712245" y="3483696"/>
            <a:ext cx="0" cy="790877"/>
          </a:xfrm>
          <a:prstGeom prst="line">
            <a:avLst/>
          </a:prstGeom>
          <a:ln w="12700">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3529A7C-2507-903C-7E8C-3B1F04A2E3AA}"/>
              </a:ext>
            </a:extLst>
          </p:cNvPr>
          <p:cNvCxnSpPr/>
          <p:nvPr/>
        </p:nvCxnSpPr>
        <p:spPr>
          <a:xfrm>
            <a:off x="8028581" y="2638123"/>
            <a:ext cx="0" cy="790877"/>
          </a:xfrm>
          <a:prstGeom prst="line">
            <a:avLst/>
          </a:prstGeom>
          <a:ln w="12700">
            <a:solidFill>
              <a:srgbClr val="C9C9C9"/>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8DD791F-4AB0-91A4-90EE-6E48DDDB4F5B}"/>
              </a:ext>
            </a:extLst>
          </p:cNvPr>
          <p:cNvSpPr txBox="1"/>
          <p:nvPr/>
        </p:nvSpPr>
        <p:spPr>
          <a:xfrm>
            <a:off x="3380118" y="3820755"/>
            <a:ext cx="409822" cy="323165"/>
          </a:xfrm>
          <a:prstGeom prst="rect">
            <a:avLst/>
          </a:prstGeom>
          <a:solidFill>
            <a:schemeClr val="bg1"/>
          </a:solidFill>
        </p:spPr>
        <p:txBody>
          <a:bodyPr wrap="square" rtlCol="0">
            <a:spAutoFit/>
          </a:bodyPr>
          <a:lstStyle/>
          <a:p>
            <a:r>
              <a:rPr lang="en-US" sz="1500" dirty="0"/>
              <a:t>7</a:t>
            </a:r>
          </a:p>
        </p:txBody>
      </p:sp>
      <p:sp>
        <p:nvSpPr>
          <p:cNvPr id="6" name="TextBox 5">
            <a:extLst>
              <a:ext uri="{FF2B5EF4-FFF2-40B4-BE49-F238E27FC236}">
                <a16:creationId xmlns:a16="http://schemas.microsoft.com/office/drawing/2014/main" id="{74687BC6-D05B-0A08-6EF1-98AAEAA49D76}"/>
              </a:ext>
            </a:extLst>
          </p:cNvPr>
          <p:cNvSpPr txBox="1"/>
          <p:nvPr/>
        </p:nvSpPr>
        <p:spPr>
          <a:xfrm>
            <a:off x="7077736" y="2867268"/>
            <a:ext cx="409822" cy="323165"/>
          </a:xfrm>
          <a:prstGeom prst="rect">
            <a:avLst/>
          </a:prstGeom>
          <a:solidFill>
            <a:schemeClr val="bg1"/>
          </a:solidFill>
        </p:spPr>
        <p:txBody>
          <a:bodyPr wrap="square" rtlCol="0">
            <a:spAutoFit/>
          </a:bodyPr>
          <a:lstStyle/>
          <a:p>
            <a:r>
              <a:rPr lang="en-US" sz="1500" dirty="0"/>
              <a:t>24</a:t>
            </a:r>
          </a:p>
        </p:txBody>
      </p:sp>
      <p:sp>
        <p:nvSpPr>
          <p:cNvPr id="5" name="TextBox 4">
            <a:extLst>
              <a:ext uri="{FF2B5EF4-FFF2-40B4-BE49-F238E27FC236}">
                <a16:creationId xmlns:a16="http://schemas.microsoft.com/office/drawing/2014/main" id="{7F7B85D4-EEDB-F08C-184B-005DBEE7854F}"/>
              </a:ext>
            </a:extLst>
          </p:cNvPr>
          <p:cNvSpPr txBox="1"/>
          <p:nvPr/>
        </p:nvSpPr>
        <p:spPr>
          <a:xfrm>
            <a:off x="9626443" y="1920579"/>
            <a:ext cx="409822" cy="323165"/>
          </a:xfrm>
          <a:prstGeom prst="rect">
            <a:avLst/>
          </a:prstGeom>
          <a:solidFill>
            <a:schemeClr val="bg1"/>
          </a:solidFill>
        </p:spPr>
        <p:txBody>
          <a:bodyPr wrap="square" rtlCol="0">
            <a:spAutoFit/>
          </a:bodyPr>
          <a:lstStyle/>
          <a:p>
            <a:r>
              <a:rPr lang="en-US" sz="1500" dirty="0"/>
              <a:t>37</a:t>
            </a:r>
          </a:p>
        </p:txBody>
      </p:sp>
      <p:sp>
        <p:nvSpPr>
          <p:cNvPr id="19" name="Rectangle 18">
            <a:extLst>
              <a:ext uri="{FF2B5EF4-FFF2-40B4-BE49-F238E27FC236}">
                <a16:creationId xmlns:a16="http://schemas.microsoft.com/office/drawing/2014/main" id="{57E480D9-42D2-D85F-03E0-62531C4ACDE1}"/>
              </a:ext>
            </a:extLst>
          </p:cNvPr>
          <p:cNvSpPr/>
          <p:nvPr/>
        </p:nvSpPr>
        <p:spPr>
          <a:xfrm>
            <a:off x="10189221" y="1914864"/>
            <a:ext cx="979881" cy="7315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F88CF-54BA-E0FF-765E-25B827A6D5E0}"/>
              </a:ext>
            </a:extLst>
          </p:cNvPr>
          <p:cNvSpPr>
            <a:spLocks noGrp="1"/>
          </p:cNvSpPr>
          <p:nvPr>
            <p:ph type="title"/>
          </p:nvPr>
        </p:nvSpPr>
        <p:spPr/>
        <p:txBody>
          <a:bodyPr/>
          <a:lstStyle/>
          <a:p>
            <a:r>
              <a:rPr lang="en-US" b="1" dirty="0"/>
              <a:t>Consistent Growth</a:t>
            </a:r>
          </a:p>
        </p:txBody>
      </p:sp>
      <p:sp>
        <p:nvSpPr>
          <p:cNvPr id="4" name="TextBox 3">
            <a:extLst>
              <a:ext uri="{FF2B5EF4-FFF2-40B4-BE49-F238E27FC236}">
                <a16:creationId xmlns:a16="http://schemas.microsoft.com/office/drawing/2014/main" id="{00ED7D4B-98EF-493C-C89E-C6750CE075BA}"/>
              </a:ext>
            </a:extLst>
          </p:cNvPr>
          <p:cNvSpPr txBox="1"/>
          <p:nvPr/>
        </p:nvSpPr>
        <p:spPr>
          <a:xfrm>
            <a:off x="1567031" y="3829050"/>
            <a:ext cx="4271794" cy="923330"/>
          </a:xfrm>
          <a:prstGeom prst="rect">
            <a:avLst/>
          </a:prstGeom>
          <a:noFill/>
        </p:spPr>
        <p:txBody>
          <a:bodyPr wrap="square" rtlCol="0">
            <a:spAutoFit/>
          </a:bodyPr>
          <a:lstStyle/>
          <a:p>
            <a:pPr algn="ctr"/>
            <a:r>
              <a:rPr lang="en-US" dirty="0"/>
              <a:t>The number of “A” rated Volusia County Schools has more than quintupled, </a:t>
            </a:r>
          </a:p>
          <a:p>
            <a:pPr algn="ctr"/>
            <a:r>
              <a:rPr lang="en-US" dirty="0"/>
              <a:t>from 7 in 2022 to 37 in 2026</a:t>
            </a:r>
          </a:p>
        </p:txBody>
      </p:sp>
      <p:sp>
        <p:nvSpPr>
          <p:cNvPr id="5" name="Rectangle 4">
            <a:extLst>
              <a:ext uri="{FF2B5EF4-FFF2-40B4-BE49-F238E27FC236}">
                <a16:creationId xmlns:a16="http://schemas.microsoft.com/office/drawing/2014/main" id="{A9BAEB50-58C0-45F0-B719-6E9DD1076633}"/>
              </a:ext>
            </a:extLst>
          </p:cNvPr>
          <p:cNvSpPr/>
          <p:nvPr/>
        </p:nvSpPr>
        <p:spPr>
          <a:xfrm>
            <a:off x="2390775" y="2605385"/>
            <a:ext cx="3648075" cy="1446550"/>
          </a:xfrm>
          <a:prstGeom prst="rect">
            <a:avLst/>
          </a:prstGeom>
          <a:noFill/>
          <a:ln>
            <a:noFill/>
          </a:ln>
        </p:spPr>
        <p:txBody>
          <a:bodyPr wrap="square" lIns="91440" tIns="45720" rIns="91440" bIns="45720">
            <a:spAutoFit/>
          </a:bodyPr>
          <a:lstStyle/>
          <a:p>
            <a:pPr algn="ctr"/>
            <a:r>
              <a:rPr lang="en-US" sz="8000" b="1" cap="none" spc="0" dirty="0">
                <a:ln w="0"/>
                <a:solidFill>
                  <a:srgbClr val="1D528E"/>
                </a:solidFill>
                <a:effectLst>
                  <a:outerShdw blurRad="38100" dist="25400" dir="5400000" algn="ctr" rotWithShape="0">
                    <a:srgbClr val="6E747A">
                      <a:alpha val="43000"/>
                    </a:srgbClr>
                  </a:outerShdw>
                </a:effectLst>
              </a:rPr>
              <a:t>A’s</a:t>
            </a:r>
            <a:r>
              <a:rPr lang="en-US" sz="3600" b="1" cap="none" spc="0" dirty="0">
                <a:ln w="0"/>
                <a:solidFill>
                  <a:srgbClr val="1D528E"/>
                </a:solidFill>
                <a:effectLst>
                  <a:outerShdw blurRad="38100" dist="25400" dir="5400000" algn="ctr" rotWithShape="0">
                    <a:srgbClr val="6E747A">
                      <a:alpha val="43000"/>
                    </a:srgbClr>
                  </a:outerShdw>
                </a:effectLst>
              </a:rPr>
              <a:t> </a:t>
            </a:r>
            <a:r>
              <a:rPr lang="en-US" sz="4400" b="1" cap="none" spc="0" dirty="0">
                <a:ln w="0"/>
                <a:solidFill>
                  <a:srgbClr val="1D528E"/>
                </a:solidFill>
                <a:effectLst>
                  <a:outerShdw blurRad="38100" dist="25400" dir="5400000" algn="ctr" rotWithShape="0">
                    <a:srgbClr val="6E747A">
                      <a:alpha val="43000"/>
                    </a:srgbClr>
                  </a:outerShdw>
                </a:effectLst>
              </a:rPr>
              <a:t>by</a:t>
            </a:r>
            <a:r>
              <a:rPr lang="en-US" sz="4000" b="1" cap="none" spc="0" dirty="0">
                <a:ln w="0"/>
                <a:solidFill>
                  <a:srgbClr val="1D528E"/>
                </a:solidFill>
                <a:effectLst>
                  <a:outerShdw blurRad="38100" dist="25400" dir="5400000" algn="ctr" rotWithShape="0">
                    <a:srgbClr val="6E747A">
                      <a:alpha val="43000"/>
                    </a:srgbClr>
                  </a:outerShdw>
                </a:effectLst>
              </a:rPr>
              <a:t> </a:t>
            </a:r>
            <a:r>
              <a:rPr lang="en-US" sz="8800" b="1" cap="none" spc="0" dirty="0">
                <a:ln w="0"/>
                <a:solidFill>
                  <a:srgbClr val="1D528E"/>
                </a:solidFill>
                <a:effectLst>
                  <a:outerShdw blurRad="38100" dist="25400" dir="5400000" algn="ctr" rotWithShape="0">
                    <a:srgbClr val="6E747A">
                      <a:alpha val="43000"/>
                    </a:srgbClr>
                  </a:outerShdw>
                </a:effectLst>
              </a:rPr>
              <a:t>5x</a:t>
            </a:r>
          </a:p>
        </p:txBody>
      </p:sp>
      <p:sp>
        <p:nvSpPr>
          <p:cNvPr id="9" name="Arrow: Up 8">
            <a:extLst>
              <a:ext uri="{FF2B5EF4-FFF2-40B4-BE49-F238E27FC236}">
                <a16:creationId xmlns:a16="http://schemas.microsoft.com/office/drawing/2014/main" id="{CF8568A7-CFCD-1A5D-1F66-5B0D44BF67BB}"/>
              </a:ext>
            </a:extLst>
          </p:cNvPr>
          <p:cNvSpPr/>
          <p:nvPr/>
        </p:nvSpPr>
        <p:spPr>
          <a:xfrm>
            <a:off x="1419225" y="2076450"/>
            <a:ext cx="1295400" cy="1695450"/>
          </a:xfrm>
          <a:prstGeom prst="upArrow">
            <a:avLst/>
          </a:prstGeom>
          <a:solidFill>
            <a:srgbClr val="1D528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hart 11">
            <a:extLst>
              <a:ext uri="{FF2B5EF4-FFF2-40B4-BE49-F238E27FC236}">
                <a16:creationId xmlns:a16="http://schemas.microsoft.com/office/drawing/2014/main" id="{17EAFECA-DC55-7734-F556-D33DDC87D51E}"/>
              </a:ext>
            </a:extLst>
          </p:cNvPr>
          <p:cNvGraphicFramePr/>
          <p:nvPr>
            <p:extLst>
              <p:ext uri="{D42A27DB-BD31-4B8C-83A1-F6EECF244321}">
                <p14:modId xmlns:p14="http://schemas.microsoft.com/office/powerpoint/2010/main" val="553323571"/>
              </p:ext>
            </p:extLst>
          </p:nvPr>
        </p:nvGraphicFramePr>
        <p:xfrm>
          <a:off x="6260740" y="1356759"/>
          <a:ext cx="4697244" cy="43961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1262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717748"/>
            <a:ext cx="3070523" cy="361752"/>
          </a:xfrm>
          <a:prstGeom prst="rect">
            <a:avLst/>
          </a:prstGeom>
          <a:noFill/>
          <a:ln/>
        </p:spPr>
        <p:txBody>
          <a:bodyPr wrap="none" lIns="0" tIns="0" rIns="0" bIns="0" rtlCol="0" anchor="t"/>
          <a:lstStyle/>
          <a:p>
            <a:pPr>
              <a:lnSpc>
                <a:spcPts val="2833"/>
              </a:lnSpc>
            </a:pPr>
            <a:r>
              <a:rPr lang="en-US" sz="4000" b="1">
                <a:solidFill>
                  <a:srgbClr val="002060"/>
                </a:solidFill>
                <a:latin typeface="Aptos" panose="020B0004020202020204" pitchFamily="34" charset="0"/>
                <a:ea typeface="Nunito Sans Bold" pitchFamily="34" charset="-122"/>
                <a:cs typeface="Nunito Sans Bold" pitchFamily="34" charset="-120"/>
              </a:rPr>
              <a:t>School Success Stories</a:t>
            </a:r>
            <a:endParaRPr lang="en-US" sz="4000">
              <a:solidFill>
                <a:srgbClr val="002060"/>
              </a:solidFill>
              <a:latin typeface="Aptos" panose="020B0004020202020204" pitchFamily="34" charset="0"/>
            </a:endParaRPr>
          </a:p>
        </p:txBody>
      </p:sp>
      <p:pic>
        <p:nvPicPr>
          <p:cNvPr id="3" name="Image 0" descr="preencoded.png"/>
          <p:cNvPicPr>
            <a:picLocks noChangeAspect="1"/>
          </p:cNvPicPr>
          <p:nvPr/>
        </p:nvPicPr>
        <p:blipFill>
          <a:blip r:embed="rId3">
            <a:duotone>
              <a:prstClr val="black"/>
              <a:schemeClr val="accent5">
                <a:tint val="45000"/>
                <a:satMod val="400000"/>
              </a:schemeClr>
            </a:duotone>
          </a:blip>
          <a:stretch>
            <a:fillRect/>
          </a:stretch>
        </p:blipFill>
        <p:spPr>
          <a:xfrm>
            <a:off x="624068" y="1183978"/>
            <a:ext cx="2667000" cy="414295"/>
          </a:xfrm>
          <a:prstGeom prst="rect">
            <a:avLst/>
          </a:prstGeom>
          <a:effectLst>
            <a:outerShdw blurRad="50800" dist="38100" dir="5400000" algn="t" rotWithShape="0">
              <a:prstClr val="black">
                <a:alpha val="88636"/>
              </a:prstClr>
            </a:outerShdw>
          </a:effectLst>
        </p:spPr>
      </p:pic>
      <p:sp>
        <p:nvSpPr>
          <p:cNvPr id="4" name="Text 1"/>
          <p:cNvSpPr/>
          <p:nvPr/>
        </p:nvSpPr>
        <p:spPr>
          <a:xfrm>
            <a:off x="1191941" y="1702749"/>
            <a:ext cx="1640168" cy="243743"/>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rPr>
              <a:t>Sunrise Elementary- ‘11</a:t>
            </a:r>
          </a:p>
        </p:txBody>
      </p:sp>
      <p:pic>
        <p:nvPicPr>
          <p:cNvPr id="11" name="Image 1" descr="preencoded.png"/>
          <p:cNvPicPr>
            <a:picLocks/>
          </p:cNvPicPr>
          <p:nvPr/>
        </p:nvPicPr>
        <p:blipFill>
          <a:blip r:embed="rId4">
            <a:duotone>
              <a:prstClr val="black"/>
              <a:schemeClr val="accent5">
                <a:tint val="45000"/>
                <a:satMod val="400000"/>
              </a:schemeClr>
            </a:duotone>
          </a:blip>
          <a:stretch>
            <a:fillRect/>
          </a:stretch>
        </p:blipFill>
        <p:spPr>
          <a:xfrm>
            <a:off x="3290590" y="1186793"/>
            <a:ext cx="2667000" cy="411480"/>
          </a:xfrm>
          <a:prstGeom prst="rect">
            <a:avLst/>
          </a:prstGeom>
          <a:effectLst>
            <a:outerShdw blurRad="50800" dist="38100" dir="5400000" algn="t" rotWithShape="0">
              <a:prstClr val="black">
                <a:alpha val="88636"/>
              </a:prstClr>
            </a:outerShdw>
          </a:effectLst>
        </p:spPr>
      </p:pic>
      <p:sp>
        <p:nvSpPr>
          <p:cNvPr id="12" name="Text 8"/>
          <p:cNvSpPr/>
          <p:nvPr/>
        </p:nvSpPr>
        <p:spPr>
          <a:xfrm>
            <a:off x="3890978" y="1702750"/>
            <a:ext cx="1478757" cy="180876"/>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ea typeface="Nunito Sans Bold" pitchFamily="34" charset="-122"/>
                <a:cs typeface="Nunito Sans Bold" pitchFamily="34" charset="-120"/>
              </a:rPr>
              <a:t>Pride Elementary- ‘11</a:t>
            </a:r>
            <a:endParaRPr lang="en-US" sz="1333" dirty="0">
              <a:solidFill>
                <a:srgbClr val="002060"/>
              </a:solidFill>
            </a:endParaRPr>
          </a:p>
        </p:txBody>
      </p:sp>
      <p:pic>
        <p:nvPicPr>
          <p:cNvPr id="19" name="Image 2" descr="preencoded.png"/>
          <p:cNvPicPr>
            <a:picLocks/>
          </p:cNvPicPr>
          <p:nvPr/>
        </p:nvPicPr>
        <p:blipFill>
          <a:blip r:embed="rId5">
            <a:duotone>
              <a:prstClr val="black"/>
              <a:schemeClr val="accent5">
                <a:tint val="45000"/>
                <a:satMod val="400000"/>
              </a:schemeClr>
            </a:duotone>
          </a:blip>
          <a:stretch>
            <a:fillRect/>
          </a:stretch>
        </p:blipFill>
        <p:spPr>
          <a:xfrm>
            <a:off x="5969645" y="1186793"/>
            <a:ext cx="2667000" cy="411480"/>
          </a:xfrm>
          <a:prstGeom prst="rect">
            <a:avLst/>
          </a:prstGeom>
          <a:effectLst>
            <a:outerShdw blurRad="50800" dist="38100" dir="5400000" algn="t" rotWithShape="0">
              <a:prstClr val="black">
                <a:alpha val="88636"/>
              </a:prstClr>
            </a:outerShdw>
          </a:effectLst>
        </p:spPr>
      </p:pic>
      <p:sp>
        <p:nvSpPr>
          <p:cNvPr id="20" name="Text 15"/>
          <p:cNvSpPr/>
          <p:nvPr/>
        </p:nvSpPr>
        <p:spPr>
          <a:xfrm>
            <a:off x="8766975" y="1699704"/>
            <a:ext cx="2448123" cy="180876"/>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rPr>
              <a:t>Orange City Elementary- ‘09</a:t>
            </a:r>
          </a:p>
        </p:txBody>
      </p:sp>
      <p:pic>
        <p:nvPicPr>
          <p:cNvPr id="27" name="Picture 26" descr="A group of people clapping hands&#10;&#10;AI-generated content may be incorrect.">
            <a:extLst>
              <a:ext uri="{FF2B5EF4-FFF2-40B4-BE49-F238E27FC236}">
                <a16:creationId xmlns:a16="http://schemas.microsoft.com/office/drawing/2014/main" id="{00DA77F3-93E8-4578-1094-85376B027BAC}"/>
              </a:ext>
            </a:extLst>
          </p:cNvPr>
          <p:cNvPicPr>
            <a:picLocks noChangeAspect="1"/>
          </p:cNvPicPr>
          <p:nvPr/>
        </p:nvPicPr>
        <p:blipFill>
          <a:blip r:embed="rId6">
            <a:alphaModFix amt="20000"/>
          </a:blip>
          <a:srcRect l="58" t="32153" r="-20" b="45032"/>
          <a:stretch>
            <a:fillRect/>
          </a:stretch>
        </p:blipFill>
        <p:spPr>
          <a:xfrm>
            <a:off x="624069" y="5058436"/>
            <a:ext cx="10943763" cy="1663040"/>
          </a:xfrm>
          <a:prstGeom prst="roundRect">
            <a:avLst/>
          </a:prstGeom>
        </p:spPr>
      </p:pic>
      <p:sp>
        <p:nvSpPr>
          <p:cNvPr id="30" name="Slide Number Placeholder 2">
            <a:extLst>
              <a:ext uri="{FF2B5EF4-FFF2-40B4-BE49-F238E27FC236}">
                <a16:creationId xmlns:a16="http://schemas.microsoft.com/office/drawing/2014/main" id="{0AD99AE4-C894-D2B8-ACF3-71B5F870D43B}"/>
              </a:ext>
            </a:extLst>
          </p:cNvPr>
          <p:cNvSpPr txBox="1">
            <a:spLocks/>
          </p:cNvSpPr>
          <p:nvPr/>
        </p:nvSpPr>
        <p:spPr>
          <a:xfrm>
            <a:off x="8610600" y="635635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752D0C4-0558-4F82-80CE-5FFBD260C629}" type="slidenum">
              <a:rPr lang="en-US" sz="1333" b="1"/>
              <a:pPr algn="r"/>
              <a:t>13</a:t>
            </a:fld>
            <a:endParaRPr lang="en-US" sz="1500" b="1" dirty="0"/>
          </a:p>
        </p:txBody>
      </p:sp>
      <p:sp>
        <p:nvSpPr>
          <p:cNvPr id="38" name="Rectangle 37">
            <a:extLst>
              <a:ext uri="{FF2B5EF4-FFF2-40B4-BE49-F238E27FC236}">
                <a16:creationId xmlns:a16="http://schemas.microsoft.com/office/drawing/2014/main" id="{C8B5C03B-5B4E-EB05-BBE2-5559059A8A00}"/>
              </a:ext>
            </a:extLst>
          </p:cNvPr>
          <p:cNvSpPr/>
          <p:nvPr/>
        </p:nvSpPr>
        <p:spPr>
          <a:xfrm>
            <a:off x="1052674" y="3798000"/>
            <a:ext cx="1979998" cy="692497"/>
          </a:xfrm>
          <a:prstGeom prst="rect">
            <a:avLst/>
          </a:prstGeom>
          <a:noFill/>
        </p:spPr>
        <p:txBody>
          <a:bodyPr wrap="square" lIns="76200" tIns="38100" rIns="76200" bIns="38100">
            <a:spAutoFit/>
          </a:bodyPr>
          <a:lstStyle/>
          <a:p>
            <a:pPr algn="ctr"/>
            <a:r>
              <a:rPr lang="en-US" sz="4000" b="1" dirty="0">
                <a:ln w="0"/>
                <a:solidFill>
                  <a:schemeClr val="accent1"/>
                </a:solidFill>
                <a:effectLst>
                  <a:outerShdw blurRad="38100" dist="25400" dir="5400000" algn="ctr" rotWithShape="0">
                    <a:srgbClr val="6E747A">
                      <a:alpha val="43000"/>
                    </a:srgbClr>
                  </a:outerShdw>
                </a:effectLst>
              </a:rPr>
              <a:t>C </a:t>
            </a:r>
            <a:r>
              <a:rPr lang="en-US" sz="4000" b="1" dirty="0">
                <a:ln w="0"/>
                <a:solidFill>
                  <a:schemeClr val="accent1"/>
                </a:solidFill>
                <a:effectLst>
                  <a:outerShdw blurRad="38100" dist="25400" dir="5400000" algn="ctr" rotWithShape="0">
                    <a:srgbClr val="6E747A">
                      <a:alpha val="43000"/>
                    </a:srgbClr>
                  </a:outerShdw>
                </a:effectLst>
                <a:sym typeface="Wingdings" panose="05000000000000000000" pitchFamily="2" charset="2"/>
              </a:rPr>
              <a:t> </a:t>
            </a:r>
            <a:r>
              <a:rPr lang="en-US" sz="4000" b="1" dirty="0">
                <a:ln w="0"/>
                <a:solidFill>
                  <a:schemeClr val="accent1"/>
                </a:solidFill>
                <a:effectLst>
                  <a:outerShdw blurRad="38100" dist="25400" dir="5400000" algn="ctr" rotWithShape="0">
                    <a:srgbClr val="6E747A">
                      <a:alpha val="43000"/>
                    </a:srgbClr>
                  </a:outerShdw>
                </a:effectLst>
              </a:rPr>
              <a:t>A</a:t>
            </a:r>
          </a:p>
        </p:txBody>
      </p:sp>
      <p:sp>
        <p:nvSpPr>
          <p:cNvPr id="40" name="Rectangle 39">
            <a:extLst>
              <a:ext uri="{FF2B5EF4-FFF2-40B4-BE49-F238E27FC236}">
                <a16:creationId xmlns:a16="http://schemas.microsoft.com/office/drawing/2014/main" id="{ED3F928C-6884-699A-B9E5-D6E885E31183}"/>
              </a:ext>
            </a:extLst>
          </p:cNvPr>
          <p:cNvSpPr/>
          <p:nvPr/>
        </p:nvSpPr>
        <p:spPr>
          <a:xfrm>
            <a:off x="3531391" y="3548574"/>
            <a:ext cx="7924508" cy="630942"/>
          </a:xfrm>
          <a:prstGeom prst="rect">
            <a:avLst/>
          </a:prstGeom>
          <a:noFill/>
        </p:spPr>
        <p:txBody>
          <a:bodyPr wrap="square" lIns="76200" tIns="38100" rIns="76200" bIns="38100">
            <a:spAutoFit/>
          </a:bodyPr>
          <a:lstStyle/>
          <a:p>
            <a:pPr algn="ctr"/>
            <a:r>
              <a:rPr lang="en-US" sz="3600" b="1" dirty="0">
                <a:ln w="0"/>
                <a:solidFill>
                  <a:schemeClr val="accent1"/>
                </a:solidFill>
                <a:effectLst>
                  <a:outerShdw blurRad="38100" dist="25400" dir="5400000" algn="ctr" rotWithShape="0">
                    <a:srgbClr val="6E747A">
                      <a:alpha val="43000"/>
                    </a:srgbClr>
                  </a:outerShdw>
                </a:effectLst>
              </a:rPr>
              <a:t>Historic Ratings</a:t>
            </a:r>
          </a:p>
        </p:txBody>
      </p:sp>
      <p:pic>
        <p:nvPicPr>
          <p:cNvPr id="5" name="Image 1" descr="preencoded.png">
            <a:extLst>
              <a:ext uri="{FF2B5EF4-FFF2-40B4-BE49-F238E27FC236}">
                <a16:creationId xmlns:a16="http://schemas.microsoft.com/office/drawing/2014/main" id="{2DE43E13-1E02-F47A-69AE-BDB04E12943C}"/>
              </a:ext>
            </a:extLst>
          </p:cNvPr>
          <p:cNvPicPr>
            <a:picLocks/>
          </p:cNvPicPr>
          <p:nvPr/>
        </p:nvPicPr>
        <p:blipFill>
          <a:blip r:embed="rId4">
            <a:duotone>
              <a:prstClr val="black"/>
              <a:schemeClr val="accent5">
                <a:tint val="45000"/>
                <a:satMod val="400000"/>
              </a:schemeClr>
            </a:duotone>
          </a:blip>
          <a:stretch>
            <a:fillRect/>
          </a:stretch>
        </p:blipFill>
        <p:spPr>
          <a:xfrm>
            <a:off x="8636645" y="1186793"/>
            <a:ext cx="2667000" cy="411480"/>
          </a:xfrm>
          <a:prstGeom prst="rect">
            <a:avLst/>
          </a:prstGeom>
          <a:effectLst>
            <a:outerShdw blurRad="50800" dist="38100" dir="5400000" algn="t" rotWithShape="0">
              <a:prstClr val="black">
                <a:alpha val="88636"/>
              </a:prstClr>
            </a:outerShdw>
          </a:effectLst>
        </p:spPr>
      </p:pic>
      <p:sp>
        <p:nvSpPr>
          <p:cNvPr id="8" name="Text 8">
            <a:extLst>
              <a:ext uri="{FF2B5EF4-FFF2-40B4-BE49-F238E27FC236}">
                <a16:creationId xmlns:a16="http://schemas.microsoft.com/office/drawing/2014/main" id="{CDC31856-4711-CE40-39EF-EE164E63E49F}"/>
              </a:ext>
            </a:extLst>
          </p:cNvPr>
          <p:cNvSpPr/>
          <p:nvPr/>
        </p:nvSpPr>
        <p:spPr>
          <a:xfrm>
            <a:off x="6445809" y="1702750"/>
            <a:ext cx="1478757" cy="180876"/>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ea typeface="Nunito Sans Bold" pitchFamily="34" charset="-122"/>
                <a:cs typeface="Nunito Sans Bold" pitchFamily="34" charset="-120"/>
              </a:rPr>
              <a:t>Southwestern Middle- ‘10</a:t>
            </a:r>
            <a:endParaRPr lang="en-US" sz="1333" dirty="0">
              <a:solidFill>
                <a:srgbClr val="002060"/>
              </a:solidFill>
            </a:endParaRPr>
          </a:p>
        </p:txBody>
      </p:sp>
      <p:pic>
        <p:nvPicPr>
          <p:cNvPr id="6" name="Picture 5" descr="Sunrise Elementary Dolphin logo">
            <a:extLst>
              <a:ext uri="{FF2B5EF4-FFF2-40B4-BE49-F238E27FC236}">
                <a16:creationId xmlns:a16="http://schemas.microsoft.com/office/drawing/2014/main" id="{38B9B0D7-A055-45C6-A5A8-723E2B171CE0}"/>
              </a:ext>
            </a:extLst>
          </p:cNvPr>
          <p:cNvPicPr>
            <a:picLocks noChangeAspect="1"/>
          </p:cNvPicPr>
          <p:nvPr/>
        </p:nvPicPr>
        <p:blipFill>
          <a:blip r:embed="rId7"/>
          <a:stretch>
            <a:fillRect/>
          </a:stretch>
        </p:blipFill>
        <p:spPr>
          <a:xfrm>
            <a:off x="1191941" y="1938108"/>
            <a:ext cx="1797208" cy="1828800"/>
          </a:xfrm>
          <a:prstGeom prst="rect">
            <a:avLst/>
          </a:prstGeom>
        </p:spPr>
      </p:pic>
      <p:pic>
        <p:nvPicPr>
          <p:cNvPr id="7" name="Picture 6" descr="Pride Elementary">
            <a:extLst>
              <a:ext uri="{FF2B5EF4-FFF2-40B4-BE49-F238E27FC236}">
                <a16:creationId xmlns:a16="http://schemas.microsoft.com/office/drawing/2014/main" id="{427D62F4-09BA-52B1-5D80-93EEF976DE01}"/>
              </a:ext>
            </a:extLst>
          </p:cNvPr>
          <p:cNvPicPr>
            <a:picLocks noChangeAspect="1"/>
          </p:cNvPicPr>
          <p:nvPr/>
        </p:nvPicPr>
        <p:blipFill>
          <a:blip r:embed="rId8"/>
          <a:stretch>
            <a:fillRect/>
          </a:stretch>
        </p:blipFill>
        <p:spPr>
          <a:xfrm>
            <a:off x="3751065" y="1921428"/>
            <a:ext cx="1797207" cy="1228560"/>
          </a:xfrm>
          <a:prstGeom prst="rect">
            <a:avLst/>
          </a:prstGeom>
        </p:spPr>
      </p:pic>
      <p:pic>
        <p:nvPicPr>
          <p:cNvPr id="9" name="Picture 8" descr="Orange City ES Logo">
            <a:extLst>
              <a:ext uri="{FF2B5EF4-FFF2-40B4-BE49-F238E27FC236}">
                <a16:creationId xmlns:a16="http://schemas.microsoft.com/office/drawing/2014/main" id="{79F39C5E-9E18-74CA-14ED-ED72F5F503FD}"/>
              </a:ext>
            </a:extLst>
          </p:cNvPr>
          <p:cNvPicPr>
            <a:picLocks noChangeAspect="1"/>
          </p:cNvPicPr>
          <p:nvPr/>
        </p:nvPicPr>
        <p:blipFill>
          <a:blip r:embed="rId9"/>
          <a:stretch>
            <a:fillRect/>
          </a:stretch>
        </p:blipFill>
        <p:spPr>
          <a:xfrm>
            <a:off x="9321360" y="1921429"/>
            <a:ext cx="1387998" cy="1387998"/>
          </a:xfrm>
          <a:prstGeom prst="rect">
            <a:avLst/>
          </a:prstGeom>
        </p:spPr>
      </p:pic>
      <p:pic>
        <p:nvPicPr>
          <p:cNvPr id="13" name="Picture 12" descr="Westside Elementary Logo">
            <a:extLst>
              <a:ext uri="{FF2B5EF4-FFF2-40B4-BE49-F238E27FC236}">
                <a16:creationId xmlns:a16="http://schemas.microsoft.com/office/drawing/2014/main" id="{2443C12B-2EB1-3E1E-9269-1E78B7647CFD}"/>
              </a:ext>
            </a:extLst>
          </p:cNvPr>
          <p:cNvPicPr>
            <a:picLocks noChangeAspect="1"/>
          </p:cNvPicPr>
          <p:nvPr/>
        </p:nvPicPr>
        <p:blipFill>
          <a:blip r:embed="rId10"/>
          <a:stretch>
            <a:fillRect/>
          </a:stretch>
        </p:blipFill>
        <p:spPr>
          <a:xfrm>
            <a:off x="3829174" y="3429000"/>
            <a:ext cx="1589831" cy="1387997"/>
          </a:xfrm>
          <a:prstGeom prst="rect">
            <a:avLst/>
          </a:prstGeom>
        </p:spPr>
      </p:pic>
      <p:pic>
        <p:nvPicPr>
          <p:cNvPr id="15" name="Picture 14" descr="Woodward Avenue Elementary">
            <a:extLst>
              <a:ext uri="{FF2B5EF4-FFF2-40B4-BE49-F238E27FC236}">
                <a16:creationId xmlns:a16="http://schemas.microsoft.com/office/drawing/2014/main" id="{EF51925B-BCFA-F7F1-7BCD-9E4554593ADA}"/>
              </a:ext>
            </a:extLst>
          </p:cNvPr>
          <p:cNvPicPr>
            <a:picLocks noChangeAspect="1"/>
          </p:cNvPicPr>
          <p:nvPr/>
        </p:nvPicPr>
        <p:blipFill>
          <a:blip r:embed="rId11"/>
          <a:stretch>
            <a:fillRect/>
          </a:stretch>
        </p:blipFill>
        <p:spPr>
          <a:xfrm>
            <a:off x="9412119" y="3457816"/>
            <a:ext cx="1387997" cy="1387997"/>
          </a:xfrm>
          <a:prstGeom prst="rect">
            <a:avLst/>
          </a:prstGeom>
        </p:spPr>
      </p:pic>
      <p:pic>
        <p:nvPicPr>
          <p:cNvPr id="16" name="Picture 15" descr="southwestern tiger logo">
            <a:extLst>
              <a:ext uri="{FF2B5EF4-FFF2-40B4-BE49-F238E27FC236}">
                <a16:creationId xmlns:a16="http://schemas.microsoft.com/office/drawing/2014/main" id="{EE3E2BD3-D526-71A9-C9C9-688EA77C9873}"/>
              </a:ext>
            </a:extLst>
          </p:cNvPr>
          <p:cNvPicPr>
            <a:picLocks noChangeAspect="1"/>
          </p:cNvPicPr>
          <p:nvPr/>
        </p:nvPicPr>
        <p:blipFill>
          <a:blip r:embed="rId12"/>
          <a:stretch>
            <a:fillRect/>
          </a:stretch>
        </p:blipFill>
        <p:spPr>
          <a:xfrm>
            <a:off x="6258064" y="1938108"/>
            <a:ext cx="1942961" cy="1290247"/>
          </a:xfrm>
          <a:prstGeom prst="rect">
            <a:avLst/>
          </a:prstGeom>
        </p:spPr>
      </p:pic>
      <p:sp>
        <p:nvSpPr>
          <p:cNvPr id="18" name="Text 15">
            <a:extLst>
              <a:ext uri="{FF2B5EF4-FFF2-40B4-BE49-F238E27FC236}">
                <a16:creationId xmlns:a16="http://schemas.microsoft.com/office/drawing/2014/main" id="{38011064-36E5-35C2-27F7-8C2FF235DDE4}"/>
              </a:ext>
            </a:extLst>
          </p:cNvPr>
          <p:cNvSpPr/>
          <p:nvPr/>
        </p:nvSpPr>
        <p:spPr>
          <a:xfrm>
            <a:off x="8882055" y="3349474"/>
            <a:ext cx="2448123" cy="180876"/>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rPr>
              <a:t>Woodward Ave Elementary- ‘14</a:t>
            </a:r>
          </a:p>
        </p:txBody>
      </p:sp>
      <p:sp>
        <p:nvSpPr>
          <p:cNvPr id="22" name="Text 15">
            <a:extLst>
              <a:ext uri="{FF2B5EF4-FFF2-40B4-BE49-F238E27FC236}">
                <a16:creationId xmlns:a16="http://schemas.microsoft.com/office/drawing/2014/main" id="{7B15AE26-387F-2D05-BFFB-9E4C9F680F34}"/>
              </a:ext>
            </a:extLst>
          </p:cNvPr>
          <p:cNvSpPr/>
          <p:nvPr/>
        </p:nvSpPr>
        <p:spPr>
          <a:xfrm>
            <a:off x="3425606" y="3299328"/>
            <a:ext cx="2448123" cy="180876"/>
          </a:xfrm>
          <a:prstGeom prst="rect">
            <a:avLst/>
          </a:prstGeom>
          <a:noFill/>
          <a:ln/>
        </p:spPr>
        <p:txBody>
          <a:bodyPr wrap="none" lIns="0" tIns="0" rIns="0" bIns="0" rtlCol="0" anchor="t"/>
          <a:lstStyle/>
          <a:p>
            <a:pPr algn="ctr">
              <a:lnSpc>
                <a:spcPts val="1417"/>
              </a:lnSpc>
            </a:pPr>
            <a:r>
              <a:rPr lang="en-US" sz="1333" b="1" dirty="0">
                <a:solidFill>
                  <a:srgbClr val="002060"/>
                </a:solidFill>
                <a:latin typeface="Nunito Sans Bold" pitchFamily="34" charset="0"/>
              </a:rPr>
              <a:t>Westside Elementary-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7C3DB73-1DC4-DE4B-805D-91766B1C99D2}"/>
              </a:ext>
            </a:extLst>
          </p:cNvPr>
          <p:cNvSpPr txBox="1"/>
          <p:nvPr/>
        </p:nvSpPr>
        <p:spPr>
          <a:xfrm>
            <a:off x="1514232" y="-32216"/>
            <a:ext cx="9388230" cy="697435"/>
          </a:xfrm>
          <a:prstGeom prst="rect">
            <a:avLst/>
          </a:prstGeom>
          <a:noFill/>
        </p:spPr>
        <p:txBody>
          <a:bodyPr wrap="square">
            <a:spAutoFit/>
          </a:bodyPr>
          <a:lstStyle/>
          <a:p>
            <a:pPr algn="ctr">
              <a:lnSpc>
                <a:spcPts val="4958"/>
              </a:lnSpc>
            </a:pPr>
            <a:r>
              <a:rPr lang="en-US" sz="3667" b="1">
                <a:solidFill>
                  <a:srgbClr val="000000"/>
                </a:solidFill>
                <a:ea typeface="Nunito Sans Bold" pitchFamily="34" charset="-122"/>
                <a:cs typeface="Nunito Sans Bold" pitchFamily="34" charset="-120"/>
              </a:rPr>
              <a:t>School Board District Highlights</a:t>
            </a:r>
            <a:endParaRPr lang="en-US" sz="3667"/>
          </a:p>
        </p:txBody>
      </p:sp>
      <p:pic>
        <p:nvPicPr>
          <p:cNvPr id="3" name="Picture 2">
            <a:extLst>
              <a:ext uri="{FF2B5EF4-FFF2-40B4-BE49-F238E27FC236}">
                <a16:creationId xmlns:a16="http://schemas.microsoft.com/office/drawing/2014/main" id="{FDAAF8A4-1818-657A-3479-3540FC9C23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93" y="952499"/>
            <a:ext cx="3878884"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2B4527AF-BD2D-7E21-B081-77AF52346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557" y="952499"/>
            <a:ext cx="3878885"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990365AA-5144-FFED-2548-B173A758B3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122" y="952499"/>
            <a:ext cx="3878885"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0712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F05537A-3FE3-013D-499E-DF24851B18BD}"/>
              </a:ext>
            </a:extLst>
          </p:cNvPr>
          <p:cNvSpPr txBox="1"/>
          <p:nvPr/>
        </p:nvSpPr>
        <p:spPr>
          <a:xfrm>
            <a:off x="1531803" y="0"/>
            <a:ext cx="9632462" cy="697435"/>
          </a:xfrm>
          <a:prstGeom prst="rect">
            <a:avLst/>
          </a:prstGeom>
          <a:noFill/>
        </p:spPr>
        <p:txBody>
          <a:bodyPr wrap="square">
            <a:spAutoFit/>
          </a:bodyPr>
          <a:lstStyle/>
          <a:p>
            <a:pPr algn="ctr">
              <a:lnSpc>
                <a:spcPts val="4958"/>
              </a:lnSpc>
            </a:pPr>
            <a:r>
              <a:rPr lang="en-US" sz="3667" b="1">
                <a:solidFill>
                  <a:srgbClr val="000000"/>
                </a:solidFill>
                <a:ea typeface="Nunito Sans Bold" pitchFamily="34" charset="-122"/>
                <a:cs typeface="Nunito Sans Bold" pitchFamily="34" charset="-120"/>
              </a:rPr>
              <a:t>School Board District Highlights Continued</a:t>
            </a:r>
            <a:endParaRPr lang="en-US" sz="3667"/>
          </a:p>
        </p:txBody>
      </p:sp>
      <p:pic>
        <p:nvPicPr>
          <p:cNvPr id="4" name="Picture 3">
            <a:extLst>
              <a:ext uri="{FF2B5EF4-FFF2-40B4-BE49-F238E27FC236}">
                <a16:creationId xmlns:a16="http://schemas.microsoft.com/office/drawing/2014/main" id="{6CF16024-F927-7EA0-172B-88B0C6F03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735" y="697435"/>
            <a:ext cx="3878885"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A3405EDC-4439-C5FD-533A-3470D9F25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3047" y="697435"/>
            <a:ext cx="3878885"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7012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7D34-DE4D-AB40-1902-3C1F3E19F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A229D-4DD7-114D-EA40-552993E50944}"/>
              </a:ext>
            </a:extLst>
          </p:cNvPr>
          <p:cNvSpPr>
            <a:spLocks noGrp="1"/>
          </p:cNvSpPr>
          <p:nvPr>
            <p:ph type="title"/>
          </p:nvPr>
        </p:nvSpPr>
        <p:spPr>
          <a:xfrm>
            <a:off x="2057760" y="415944"/>
            <a:ext cx="8076480" cy="940816"/>
          </a:xfrm>
        </p:spPr>
        <p:txBody>
          <a:bodyPr anchor="b">
            <a:normAutofit/>
          </a:bodyPr>
          <a:lstStyle/>
          <a:p>
            <a:r>
              <a:rPr lang="en-US"/>
              <a:t>Escalator Clause</a:t>
            </a:r>
          </a:p>
        </p:txBody>
      </p:sp>
      <p:sp>
        <p:nvSpPr>
          <p:cNvPr id="4" name="Text Placeholder 3">
            <a:extLst>
              <a:ext uri="{FF2B5EF4-FFF2-40B4-BE49-F238E27FC236}">
                <a16:creationId xmlns:a16="http://schemas.microsoft.com/office/drawing/2014/main" id="{81F40C11-95C3-69D8-FEAB-20B36675289C}"/>
              </a:ext>
            </a:extLst>
          </p:cNvPr>
          <p:cNvSpPr>
            <a:spLocks noGrp="1"/>
          </p:cNvSpPr>
          <p:nvPr>
            <p:ph idx="1"/>
          </p:nvPr>
        </p:nvSpPr>
        <p:spPr>
          <a:xfrm>
            <a:off x="1169276" y="1840873"/>
            <a:ext cx="9853449" cy="4028341"/>
          </a:xfrm>
        </p:spPr>
        <p:txBody>
          <a:bodyPr>
            <a:normAutofit lnSpcReduction="10000"/>
          </a:bodyPr>
          <a:lstStyle/>
          <a:p>
            <a:r>
              <a:rPr lang="en-US" dirty="0"/>
              <a:t>Florida Statute 1008.34 (3)(c)1.</a:t>
            </a:r>
          </a:p>
          <a:p>
            <a:endParaRPr lang="en-US" dirty="0"/>
          </a:p>
          <a:p>
            <a:r>
              <a:rPr lang="en-US" dirty="0"/>
              <a:t>Why?</a:t>
            </a:r>
          </a:p>
          <a:p>
            <a:pPr marL="380985" indent="-380985">
              <a:buFont typeface="Arial" panose="020B0604020202020204" pitchFamily="34" charset="0"/>
              <a:buChar char="•"/>
            </a:pPr>
            <a:r>
              <a:rPr lang="en-US" dirty="0"/>
              <a:t>To adjust grading system in response to increased student learning until ranges for grades reach “well known” ranges for A-F</a:t>
            </a:r>
          </a:p>
          <a:p>
            <a:r>
              <a:rPr lang="en-US" dirty="0"/>
              <a:t>How does it happen?</a:t>
            </a:r>
          </a:p>
          <a:p>
            <a:pPr marL="380985" indent="-380985">
              <a:buFont typeface="Arial" panose="020B0604020202020204" pitchFamily="34" charset="0"/>
              <a:buChar char="•"/>
            </a:pPr>
            <a:r>
              <a:rPr lang="en-US" dirty="0"/>
              <a:t>When 75% of schools within a school type (elementary, middle, high, combination)</a:t>
            </a:r>
          </a:p>
          <a:p>
            <a:r>
              <a:rPr lang="en-US" dirty="0"/>
              <a:t>What happens?</a:t>
            </a:r>
          </a:p>
          <a:p>
            <a:pPr marL="380985" indent="-380985">
              <a:buFont typeface="Arial" panose="020B0604020202020204" pitchFamily="34" charset="0"/>
              <a:buChar char="•"/>
            </a:pPr>
            <a:r>
              <a:rPr lang="en-US" dirty="0"/>
              <a:t>The grading scale for the school type will increase to the next 5 or 0</a:t>
            </a:r>
          </a:p>
          <a:p>
            <a:endParaRPr lang="en-US" dirty="0"/>
          </a:p>
          <a:p>
            <a:endParaRPr lang="en-US" dirty="0"/>
          </a:p>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92515775-911F-FFB3-6ADE-22AF0BBCC598}"/>
              </a:ext>
            </a:extLst>
          </p:cNvPr>
          <p:cNvSpPr>
            <a:spLocks noGrp="1"/>
          </p:cNvSpPr>
          <p:nvPr>
            <p:ph type="sldNum" sz="quarter" idx="12"/>
          </p:nvPr>
        </p:nvSpPr>
        <p:spPr>
          <a:xfrm>
            <a:off x="8610600" y="6356351"/>
            <a:ext cx="2743200" cy="365125"/>
          </a:xfrm>
        </p:spPr>
        <p:txBody>
          <a:bodyPr/>
          <a:lstStyle/>
          <a:p>
            <a:fld id="{4752D0C4-0558-4F82-80CE-5FFBD260C629}" type="slidenum">
              <a:rPr lang="en-US" sz="1333" b="1"/>
              <a:t>16</a:t>
            </a:fld>
            <a:endParaRPr lang="en-US" b="1" dirty="0"/>
          </a:p>
        </p:txBody>
      </p:sp>
    </p:spTree>
    <p:extLst>
      <p:ext uri="{BB962C8B-B14F-4D97-AF65-F5344CB8AC3E}">
        <p14:creationId xmlns:p14="http://schemas.microsoft.com/office/powerpoint/2010/main" val="918234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596B-8767-1C23-3405-9CCFDDE0722C}"/>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6311D897-3145-6FF5-87C2-251C7156AAE2}"/>
              </a:ext>
            </a:extLst>
          </p:cNvPr>
          <p:cNvGraphicFramePr>
            <a:graphicFrameLocks noGrp="1"/>
          </p:cNvGraphicFramePr>
          <p:nvPr>
            <p:extLst>
              <p:ext uri="{D42A27DB-BD31-4B8C-83A1-F6EECF244321}">
                <p14:modId xmlns:p14="http://schemas.microsoft.com/office/powerpoint/2010/main" val="1318000965"/>
              </p:ext>
            </p:extLst>
          </p:nvPr>
        </p:nvGraphicFramePr>
        <p:xfrm>
          <a:off x="6989761" y="3294977"/>
          <a:ext cx="3635910" cy="2690926"/>
        </p:xfrm>
        <a:graphic>
          <a:graphicData uri="http://schemas.openxmlformats.org/drawingml/2006/table">
            <a:tbl>
              <a:tblPr firstRow="1" bandRow="1">
                <a:tableStyleId>{5C22544A-7EE6-4342-B048-85BDC9FD1C3A}</a:tableStyleId>
              </a:tblPr>
              <a:tblGrid>
                <a:gridCol w="1817955">
                  <a:extLst>
                    <a:ext uri="{9D8B030D-6E8A-4147-A177-3AD203B41FA5}">
                      <a16:colId xmlns:a16="http://schemas.microsoft.com/office/drawing/2014/main" val="376103630"/>
                    </a:ext>
                  </a:extLst>
                </a:gridCol>
                <a:gridCol w="1817955">
                  <a:extLst>
                    <a:ext uri="{9D8B030D-6E8A-4147-A177-3AD203B41FA5}">
                      <a16:colId xmlns:a16="http://schemas.microsoft.com/office/drawing/2014/main" val="1811558610"/>
                    </a:ext>
                  </a:extLst>
                </a:gridCol>
              </a:tblGrid>
              <a:tr h="384418">
                <a:tc gridSpan="2">
                  <a:txBody>
                    <a:bodyPr/>
                    <a:lstStyle/>
                    <a:p>
                      <a:pPr algn="ctr"/>
                      <a:r>
                        <a:rPr lang="en-US" dirty="0"/>
                        <a:t>2026-2027 District Scale</a:t>
                      </a:r>
                    </a:p>
                  </a:txBody>
                  <a:tcPr/>
                </a:tc>
                <a:tc hMerge="1">
                  <a:txBody>
                    <a:bodyPr/>
                    <a:lstStyle/>
                    <a:p>
                      <a:pPr algn="ctr"/>
                      <a:endParaRPr lang="en-US" dirty="0"/>
                    </a:p>
                  </a:txBody>
                  <a:tcPr/>
                </a:tc>
                <a:extLst>
                  <a:ext uri="{0D108BD9-81ED-4DB2-BD59-A6C34878D82A}">
                    <a16:rowId xmlns:a16="http://schemas.microsoft.com/office/drawing/2014/main" val="33007752"/>
                  </a:ext>
                </a:extLst>
              </a:tr>
              <a:tr h="384418">
                <a:tc>
                  <a:txBody>
                    <a:bodyPr/>
                    <a:lstStyle/>
                    <a:p>
                      <a:pPr algn="ctr"/>
                      <a:r>
                        <a:rPr lang="en-US" dirty="0"/>
                        <a:t>Grade</a:t>
                      </a:r>
                    </a:p>
                  </a:txBody>
                  <a:tcPr/>
                </a:tc>
                <a:tc>
                  <a:txBody>
                    <a:bodyPr/>
                    <a:lstStyle/>
                    <a:p>
                      <a:pPr algn="ctr"/>
                      <a:r>
                        <a:rPr lang="en-US" dirty="0"/>
                        <a:t>Score Range</a:t>
                      </a:r>
                    </a:p>
                  </a:txBody>
                  <a:tcPr/>
                </a:tc>
                <a:extLst>
                  <a:ext uri="{0D108BD9-81ED-4DB2-BD59-A6C34878D82A}">
                    <a16:rowId xmlns:a16="http://schemas.microsoft.com/office/drawing/2014/main" val="2451849645"/>
                  </a:ext>
                </a:extLst>
              </a:tr>
              <a:tr h="384418">
                <a:tc>
                  <a:txBody>
                    <a:bodyPr/>
                    <a:lstStyle/>
                    <a:p>
                      <a:pPr algn="ctr"/>
                      <a:r>
                        <a:rPr lang="en-US" dirty="0"/>
                        <a:t>A</a:t>
                      </a:r>
                    </a:p>
                  </a:txBody>
                  <a:tcPr/>
                </a:tc>
                <a:tc>
                  <a:txBody>
                    <a:bodyPr/>
                    <a:lstStyle/>
                    <a:p>
                      <a:pPr algn="ctr"/>
                      <a:r>
                        <a:rPr lang="en-US" dirty="0"/>
                        <a:t>70%-100%</a:t>
                      </a:r>
                    </a:p>
                  </a:txBody>
                  <a:tcPr/>
                </a:tc>
                <a:extLst>
                  <a:ext uri="{0D108BD9-81ED-4DB2-BD59-A6C34878D82A}">
                    <a16:rowId xmlns:a16="http://schemas.microsoft.com/office/drawing/2014/main" val="2175751326"/>
                  </a:ext>
                </a:extLst>
              </a:tr>
              <a:tr h="384418">
                <a:tc>
                  <a:txBody>
                    <a:bodyPr/>
                    <a:lstStyle/>
                    <a:p>
                      <a:pPr algn="ctr"/>
                      <a:r>
                        <a:rPr lang="en-US" dirty="0"/>
                        <a:t>B</a:t>
                      </a:r>
                    </a:p>
                  </a:txBody>
                  <a:tcPr/>
                </a:tc>
                <a:tc>
                  <a:txBody>
                    <a:bodyPr/>
                    <a:lstStyle/>
                    <a:p>
                      <a:pPr algn="ctr"/>
                      <a:r>
                        <a:rPr lang="en-US" dirty="0"/>
                        <a:t>65%-69%</a:t>
                      </a:r>
                    </a:p>
                  </a:txBody>
                  <a:tcPr/>
                </a:tc>
                <a:extLst>
                  <a:ext uri="{0D108BD9-81ED-4DB2-BD59-A6C34878D82A}">
                    <a16:rowId xmlns:a16="http://schemas.microsoft.com/office/drawing/2014/main" val="2594021403"/>
                  </a:ext>
                </a:extLst>
              </a:tr>
              <a:tr h="384418">
                <a:tc>
                  <a:txBody>
                    <a:bodyPr/>
                    <a:lstStyle/>
                    <a:p>
                      <a:pPr algn="ctr"/>
                      <a:r>
                        <a:rPr lang="en-US" dirty="0"/>
                        <a:t>C</a:t>
                      </a:r>
                    </a:p>
                  </a:txBody>
                  <a:tcPr/>
                </a:tc>
                <a:tc>
                  <a:txBody>
                    <a:bodyPr/>
                    <a:lstStyle/>
                    <a:p>
                      <a:pPr algn="ctr"/>
                      <a:r>
                        <a:rPr lang="en-US" dirty="0"/>
                        <a:t>50%-64%</a:t>
                      </a:r>
                    </a:p>
                  </a:txBody>
                  <a:tcPr/>
                </a:tc>
                <a:extLst>
                  <a:ext uri="{0D108BD9-81ED-4DB2-BD59-A6C34878D82A}">
                    <a16:rowId xmlns:a16="http://schemas.microsoft.com/office/drawing/2014/main" val="793960544"/>
                  </a:ext>
                </a:extLst>
              </a:tr>
              <a:tr h="384418">
                <a:tc>
                  <a:txBody>
                    <a:bodyPr/>
                    <a:lstStyle/>
                    <a:p>
                      <a:pPr algn="ctr"/>
                      <a:r>
                        <a:rPr lang="en-US" dirty="0"/>
                        <a:t>D</a:t>
                      </a:r>
                    </a:p>
                  </a:txBody>
                  <a:tcPr/>
                </a:tc>
                <a:tc>
                  <a:txBody>
                    <a:bodyPr/>
                    <a:lstStyle/>
                    <a:p>
                      <a:pPr algn="ctr"/>
                      <a:r>
                        <a:rPr lang="en-US" dirty="0"/>
                        <a:t>40%-49%</a:t>
                      </a:r>
                    </a:p>
                  </a:txBody>
                  <a:tcPr/>
                </a:tc>
                <a:extLst>
                  <a:ext uri="{0D108BD9-81ED-4DB2-BD59-A6C34878D82A}">
                    <a16:rowId xmlns:a16="http://schemas.microsoft.com/office/drawing/2014/main" val="3278400919"/>
                  </a:ext>
                </a:extLst>
              </a:tr>
              <a:tr h="384418">
                <a:tc>
                  <a:txBody>
                    <a:bodyPr/>
                    <a:lstStyle/>
                    <a:p>
                      <a:pPr algn="ctr"/>
                      <a:r>
                        <a:rPr lang="en-US" dirty="0"/>
                        <a:t>F</a:t>
                      </a:r>
                    </a:p>
                  </a:txBody>
                  <a:tcPr/>
                </a:tc>
                <a:tc>
                  <a:txBody>
                    <a:bodyPr/>
                    <a:lstStyle/>
                    <a:p>
                      <a:pPr algn="ctr"/>
                      <a:r>
                        <a:rPr lang="en-US" dirty="0"/>
                        <a:t>0%-39%</a:t>
                      </a:r>
                    </a:p>
                  </a:txBody>
                  <a:tcPr/>
                </a:tc>
                <a:extLst>
                  <a:ext uri="{0D108BD9-81ED-4DB2-BD59-A6C34878D82A}">
                    <a16:rowId xmlns:a16="http://schemas.microsoft.com/office/drawing/2014/main" val="675918443"/>
                  </a:ext>
                </a:extLst>
              </a:tr>
            </a:tbl>
          </a:graphicData>
        </a:graphic>
      </p:graphicFrame>
      <p:sp>
        <p:nvSpPr>
          <p:cNvPr id="2" name="Title 1">
            <a:extLst>
              <a:ext uri="{FF2B5EF4-FFF2-40B4-BE49-F238E27FC236}">
                <a16:creationId xmlns:a16="http://schemas.microsoft.com/office/drawing/2014/main" id="{5028B653-F92F-50BA-340B-18C0AC66F342}"/>
              </a:ext>
            </a:extLst>
          </p:cNvPr>
          <p:cNvSpPr>
            <a:spLocks noGrp="1"/>
          </p:cNvSpPr>
          <p:nvPr>
            <p:ph type="title"/>
          </p:nvPr>
        </p:nvSpPr>
        <p:spPr>
          <a:xfrm>
            <a:off x="1997864" y="315283"/>
            <a:ext cx="8196274" cy="1376935"/>
          </a:xfrm>
        </p:spPr>
        <p:txBody>
          <a:bodyPr>
            <a:normAutofit fontScale="90000"/>
          </a:bodyPr>
          <a:lstStyle/>
          <a:p>
            <a:pPr algn="ctr"/>
            <a:r>
              <a:rPr lang="en-US" dirty="0"/>
              <a:t>Volusia County Schools- Aiming Higher</a:t>
            </a:r>
          </a:p>
        </p:txBody>
      </p:sp>
      <p:sp>
        <p:nvSpPr>
          <p:cNvPr id="3" name="Content Placeholder 2">
            <a:extLst>
              <a:ext uri="{FF2B5EF4-FFF2-40B4-BE49-F238E27FC236}">
                <a16:creationId xmlns:a16="http://schemas.microsoft.com/office/drawing/2014/main" id="{719C8864-91CA-F8D0-8F4E-1F644E1FF492}"/>
              </a:ext>
            </a:extLst>
          </p:cNvPr>
          <p:cNvSpPr txBox="1">
            <a:spLocks/>
          </p:cNvSpPr>
          <p:nvPr/>
        </p:nvSpPr>
        <p:spPr>
          <a:xfrm>
            <a:off x="1140643" y="1880861"/>
            <a:ext cx="9992579" cy="4977139"/>
          </a:xfrm>
          <a:prstGeom prst="rect">
            <a:avLst/>
          </a:prstGeom>
        </p:spPr>
        <p:txBody>
          <a:bodyPr>
            <a:normAutofit/>
          </a:bodyPr>
          <a:lstStyle>
            <a:lvl1pPr marL="228600" indent="-228600" algn="l" defTabSz="914400" rtl="0" eaLnBrk="1" latinLnBrk="0" hangingPunct="1">
              <a:lnSpc>
                <a:spcPct val="90000"/>
              </a:lnSpc>
              <a:spcBef>
                <a:spcPts val="1000"/>
              </a:spcBef>
              <a:buClr>
                <a:srgbClr val="00B0F0"/>
              </a:buClr>
              <a:buFont typeface="Century Gothic" panose="020B0502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B0F0"/>
              </a:buClr>
              <a:buFont typeface="Century Gothic" panose="020B0502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B0F0"/>
              </a:buClr>
              <a:buFont typeface="Century Gothic" panose="020B0502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More than 75% of all school types earned an “A” or “B” in 2026</a:t>
            </a:r>
          </a:p>
          <a:p>
            <a:pPr lvl="2"/>
            <a:r>
              <a:rPr lang="en-US" b="1" dirty="0"/>
              <a:t>Grading scale for all schools and districts across the state will change for 2027.</a:t>
            </a:r>
          </a:p>
          <a:p>
            <a:pPr lvl="2"/>
            <a:endParaRPr lang="en-US" b="1" dirty="0"/>
          </a:p>
          <a:p>
            <a:pPr lvl="2"/>
            <a:endParaRPr lang="en-US" b="1" dirty="0"/>
          </a:p>
          <a:p>
            <a:pPr lvl="2"/>
            <a:endParaRPr lang="en-US" b="1" dirty="0"/>
          </a:p>
          <a:p>
            <a:pPr lvl="2"/>
            <a:endParaRPr lang="en-US" b="1" dirty="0"/>
          </a:p>
          <a:p>
            <a:pPr lvl="2"/>
            <a:endParaRPr lang="en-US" b="1" dirty="0"/>
          </a:p>
          <a:p>
            <a:pPr lvl="2"/>
            <a:endParaRPr lang="en-US" b="1" dirty="0"/>
          </a:p>
          <a:p>
            <a:pPr lvl="2"/>
            <a:endParaRPr lang="en-US" b="1" dirty="0"/>
          </a:p>
          <a:p>
            <a:pPr lvl="2"/>
            <a:endParaRPr lang="en-US" b="1" dirty="0"/>
          </a:p>
          <a:p>
            <a:pPr lvl="2"/>
            <a:endParaRPr lang="en-US" b="1" dirty="0"/>
          </a:p>
          <a:p>
            <a:pPr lvl="2"/>
            <a:endParaRPr lang="en-US" b="1" dirty="0"/>
          </a:p>
          <a:p>
            <a:pPr marL="914400" lvl="2" indent="0">
              <a:buNone/>
            </a:pPr>
            <a:r>
              <a:rPr lang="en-US" sz="1600" b="1" dirty="0"/>
              <a:t>The change shown above will apply to high schools and combination schools as well as districts.</a:t>
            </a:r>
          </a:p>
        </p:txBody>
      </p:sp>
      <p:sp>
        <p:nvSpPr>
          <p:cNvPr id="4" name="Slide Number Placeholder 2">
            <a:extLst>
              <a:ext uri="{FF2B5EF4-FFF2-40B4-BE49-F238E27FC236}">
                <a16:creationId xmlns:a16="http://schemas.microsoft.com/office/drawing/2014/main" id="{36132BF7-A45A-9072-C3AB-D95AEA7E5CA7}"/>
              </a:ext>
            </a:extLst>
          </p:cNvPr>
          <p:cNvSpPr txBox="1">
            <a:spLocks/>
          </p:cNvSpPr>
          <p:nvPr/>
        </p:nvSpPr>
        <p:spPr>
          <a:xfrm>
            <a:off x="9448800" y="635903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Century Gothic" panose="020F0302020204030204"/>
            </a:endParaRPr>
          </a:p>
        </p:txBody>
      </p:sp>
      <p:sp>
        <p:nvSpPr>
          <p:cNvPr id="5" name="Slide Number Placeholder 2">
            <a:extLst>
              <a:ext uri="{FF2B5EF4-FFF2-40B4-BE49-F238E27FC236}">
                <a16:creationId xmlns:a16="http://schemas.microsoft.com/office/drawing/2014/main" id="{07E8ECF0-6AD9-848A-9D03-DFED4419CAA4}"/>
              </a:ext>
            </a:extLst>
          </p:cNvPr>
          <p:cNvSpPr>
            <a:spLocks noGrp="1"/>
          </p:cNvSpPr>
          <p:nvPr>
            <p:ph type="sldNum" sz="quarter" idx="12"/>
          </p:nvPr>
        </p:nvSpPr>
        <p:spPr>
          <a:xfrm>
            <a:off x="8610600" y="6356351"/>
            <a:ext cx="2743200" cy="365125"/>
          </a:xfrm>
        </p:spPr>
        <p:txBody>
          <a:bodyPr/>
          <a:lstStyle/>
          <a:p>
            <a:fld id="{4752D0C4-0558-4F82-80CE-5FFBD260C629}" type="slidenum">
              <a:rPr lang="en-US" smtClean="0"/>
              <a:t>17</a:t>
            </a:fld>
            <a:endParaRPr lang="en-US" dirty="0"/>
          </a:p>
        </p:txBody>
      </p:sp>
      <p:graphicFrame>
        <p:nvGraphicFramePr>
          <p:cNvPr id="6" name="Table 5">
            <a:extLst>
              <a:ext uri="{FF2B5EF4-FFF2-40B4-BE49-F238E27FC236}">
                <a16:creationId xmlns:a16="http://schemas.microsoft.com/office/drawing/2014/main" id="{F8618630-86B7-0855-CDB4-262689FC9306}"/>
              </a:ext>
            </a:extLst>
          </p:cNvPr>
          <p:cNvGraphicFramePr>
            <a:graphicFrameLocks noGrp="1"/>
          </p:cNvGraphicFramePr>
          <p:nvPr>
            <p:extLst>
              <p:ext uri="{D42A27DB-BD31-4B8C-83A1-F6EECF244321}">
                <p14:modId xmlns:p14="http://schemas.microsoft.com/office/powerpoint/2010/main" val="328380475"/>
              </p:ext>
            </p:extLst>
          </p:nvPr>
        </p:nvGraphicFramePr>
        <p:xfrm>
          <a:off x="1813544" y="3294977"/>
          <a:ext cx="3635910" cy="2690926"/>
        </p:xfrm>
        <a:graphic>
          <a:graphicData uri="http://schemas.openxmlformats.org/drawingml/2006/table">
            <a:tbl>
              <a:tblPr firstRow="1" bandRow="1">
                <a:tableStyleId>{5C22544A-7EE6-4342-B048-85BDC9FD1C3A}</a:tableStyleId>
              </a:tblPr>
              <a:tblGrid>
                <a:gridCol w="1817955">
                  <a:extLst>
                    <a:ext uri="{9D8B030D-6E8A-4147-A177-3AD203B41FA5}">
                      <a16:colId xmlns:a16="http://schemas.microsoft.com/office/drawing/2014/main" val="376103630"/>
                    </a:ext>
                  </a:extLst>
                </a:gridCol>
                <a:gridCol w="1817955">
                  <a:extLst>
                    <a:ext uri="{9D8B030D-6E8A-4147-A177-3AD203B41FA5}">
                      <a16:colId xmlns:a16="http://schemas.microsoft.com/office/drawing/2014/main" val="1811558610"/>
                    </a:ext>
                  </a:extLst>
                </a:gridCol>
              </a:tblGrid>
              <a:tr h="384418">
                <a:tc gridSpan="2">
                  <a:txBody>
                    <a:bodyPr/>
                    <a:lstStyle/>
                    <a:p>
                      <a:pPr algn="ctr"/>
                      <a:r>
                        <a:rPr lang="en-US" dirty="0"/>
                        <a:t>2025-2026 District Scale</a:t>
                      </a:r>
                    </a:p>
                  </a:txBody>
                  <a:tcPr/>
                </a:tc>
                <a:tc hMerge="1">
                  <a:txBody>
                    <a:bodyPr/>
                    <a:lstStyle/>
                    <a:p>
                      <a:pPr algn="ctr"/>
                      <a:endParaRPr lang="en-US" dirty="0"/>
                    </a:p>
                  </a:txBody>
                  <a:tcPr/>
                </a:tc>
                <a:extLst>
                  <a:ext uri="{0D108BD9-81ED-4DB2-BD59-A6C34878D82A}">
                    <a16:rowId xmlns:a16="http://schemas.microsoft.com/office/drawing/2014/main" val="33007752"/>
                  </a:ext>
                </a:extLst>
              </a:tr>
              <a:tr h="384418">
                <a:tc>
                  <a:txBody>
                    <a:bodyPr/>
                    <a:lstStyle/>
                    <a:p>
                      <a:pPr algn="ctr"/>
                      <a:r>
                        <a:rPr lang="en-US" dirty="0"/>
                        <a:t>Grade</a:t>
                      </a:r>
                    </a:p>
                  </a:txBody>
                  <a:tcPr/>
                </a:tc>
                <a:tc>
                  <a:txBody>
                    <a:bodyPr/>
                    <a:lstStyle/>
                    <a:p>
                      <a:pPr algn="ctr"/>
                      <a:r>
                        <a:rPr lang="en-US" dirty="0"/>
                        <a:t>Score Range</a:t>
                      </a:r>
                    </a:p>
                  </a:txBody>
                  <a:tcPr/>
                </a:tc>
                <a:extLst>
                  <a:ext uri="{0D108BD9-81ED-4DB2-BD59-A6C34878D82A}">
                    <a16:rowId xmlns:a16="http://schemas.microsoft.com/office/drawing/2014/main" val="2451849645"/>
                  </a:ext>
                </a:extLst>
              </a:tr>
              <a:tr h="384418">
                <a:tc>
                  <a:txBody>
                    <a:bodyPr/>
                    <a:lstStyle/>
                    <a:p>
                      <a:pPr algn="ctr"/>
                      <a:r>
                        <a:rPr lang="en-US" dirty="0"/>
                        <a:t>A</a:t>
                      </a:r>
                    </a:p>
                  </a:txBody>
                  <a:tcPr/>
                </a:tc>
                <a:tc>
                  <a:txBody>
                    <a:bodyPr/>
                    <a:lstStyle/>
                    <a:p>
                      <a:pPr algn="ctr"/>
                      <a:r>
                        <a:rPr lang="en-US" dirty="0"/>
                        <a:t>65%-100%</a:t>
                      </a:r>
                    </a:p>
                  </a:txBody>
                  <a:tcPr/>
                </a:tc>
                <a:extLst>
                  <a:ext uri="{0D108BD9-81ED-4DB2-BD59-A6C34878D82A}">
                    <a16:rowId xmlns:a16="http://schemas.microsoft.com/office/drawing/2014/main" val="2175751326"/>
                  </a:ext>
                </a:extLst>
              </a:tr>
              <a:tr h="384418">
                <a:tc>
                  <a:txBody>
                    <a:bodyPr/>
                    <a:lstStyle/>
                    <a:p>
                      <a:pPr algn="ctr"/>
                      <a:r>
                        <a:rPr lang="en-US" dirty="0"/>
                        <a:t>B</a:t>
                      </a:r>
                    </a:p>
                  </a:txBody>
                  <a:tcPr/>
                </a:tc>
                <a:tc>
                  <a:txBody>
                    <a:bodyPr/>
                    <a:lstStyle/>
                    <a:p>
                      <a:pPr algn="ctr"/>
                      <a:r>
                        <a:rPr lang="en-US" dirty="0"/>
                        <a:t>60%-64%</a:t>
                      </a:r>
                    </a:p>
                  </a:txBody>
                  <a:tcPr/>
                </a:tc>
                <a:extLst>
                  <a:ext uri="{0D108BD9-81ED-4DB2-BD59-A6C34878D82A}">
                    <a16:rowId xmlns:a16="http://schemas.microsoft.com/office/drawing/2014/main" val="2594021403"/>
                  </a:ext>
                </a:extLst>
              </a:tr>
              <a:tr h="384418">
                <a:tc>
                  <a:txBody>
                    <a:bodyPr/>
                    <a:lstStyle/>
                    <a:p>
                      <a:pPr algn="ctr"/>
                      <a:r>
                        <a:rPr lang="en-US" dirty="0"/>
                        <a:t>C</a:t>
                      </a:r>
                    </a:p>
                  </a:txBody>
                  <a:tcPr/>
                </a:tc>
                <a:tc>
                  <a:txBody>
                    <a:bodyPr/>
                    <a:lstStyle/>
                    <a:p>
                      <a:pPr algn="ctr"/>
                      <a:r>
                        <a:rPr lang="en-US" dirty="0"/>
                        <a:t>45%-59%</a:t>
                      </a:r>
                    </a:p>
                  </a:txBody>
                  <a:tcPr/>
                </a:tc>
                <a:extLst>
                  <a:ext uri="{0D108BD9-81ED-4DB2-BD59-A6C34878D82A}">
                    <a16:rowId xmlns:a16="http://schemas.microsoft.com/office/drawing/2014/main" val="793960544"/>
                  </a:ext>
                </a:extLst>
              </a:tr>
              <a:tr h="384418">
                <a:tc>
                  <a:txBody>
                    <a:bodyPr/>
                    <a:lstStyle/>
                    <a:p>
                      <a:pPr algn="ctr"/>
                      <a:r>
                        <a:rPr lang="en-US" dirty="0"/>
                        <a:t>D</a:t>
                      </a:r>
                    </a:p>
                  </a:txBody>
                  <a:tcPr/>
                </a:tc>
                <a:tc>
                  <a:txBody>
                    <a:bodyPr/>
                    <a:lstStyle/>
                    <a:p>
                      <a:pPr algn="ctr"/>
                      <a:r>
                        <a:rPr lang="en-US" dirty="0"/>
                        <a:t>35%-44%</a:t>
                      </a:r>
                    </a:p>
                  </a:txBody>
                  <a:tcPr/>
                </a:tc>
                <a:extLst>
                  <a:ext uri="{0D108BD9-81ED-4DB2-BD59-A6C34878D82A}">
                    <a16:rowId xmlns:a16="http://schemas.microsoft.com/office/drawing/2014/main" val="3278400919"/>
                  </a:ext>
                </a:extLst>
              </a:tr>
              <a:tr h="384418">
                <a:tc>
                  <a:txBody>
                    <a:bodyPr/>
                    <a:lstStyle/>
                    <a:p>
                      <a:pPr algn="ctr"/>
                      <a:r>
                        <a:rPr lang="en-US" dirty="0"/>
                        <a:t>F</a:t>
                      </a:r>
                    </a:p>
                  </a:txBody>
                  <a:tcPr/>
                </a:tc>
                <a:tc>
                  <a:txBody>
                    <a:bodyPr/>
                    <a:lstStyle/>
                    <a:p>
                      <a:pPr algn="ctr"/>
                      <a:r>
                        <a:rPr lang="en-US" dirty="0"/>
                        <a:t>0%-34%</a:t>
                      </a:r>
                    </a:p>
                  </a:txBody>
                  <a:tcPr/>
                </a:tc>
                <a:extLst>
                  <a:ext uri="{0D108BD9-81ED-4DB2-BD59-A6C34878D82A}">
                    <a16:rowId xmlns:a16="http://schemas.microsoft.com/office/drawing/2014/main" val="675918443"/>
                  </a:ext>
                </a:extLst>
              </a:tr>
            </a:tbl>
          </a:graphicData>
        </a:graphic>
      </p:graphicFrame>
      <p:sp>
        <p:nvSpPr>
          <p:cNvPr id="7" name="Arrow: Right 6">
            <a:extLst>
              <a:ext uri="{FF2B5EF4-FFF2-40B4-BE49-F238E27FC236}">
                <a16:creationId xmlns:a16="http://schemas.microsoft.com/office/drawing/2014/main" id="{90BBD0E6-E3E7-E152-EC2D-77584594B556}"/>
              </a:ext>
            </a:extLst>
          </p:cNvPr>
          <p:cNvSpPr/>
          <p:nvPr/>
        </p:nvSpPr>
        <p:spPr>
          <a:xfrm>
            <a:off x="5258954" y="4112708"/>
            <a:ext cx="2131497"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C71F8C9-C4A0-66E7-B073-B633342FE4B5}"/>
              </a:ext>
            </a:extLst>
          </p:cNvPr>
          <p:cNvSpPr/>
          <p:nvPr/>
        </p:nvSpPr>
        <p:spPr>
          <a:xfrm>
            <a:off x="5255620" y="4488105"/>
            <a:ext cx="2131497"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A1D5236F-DEF2-4AA3-60CB-61B4256B0C33}"/>
              </a:ext>
            </a:extLst>
          </p:cNvPr>
          <p:cNvSpPr/>
          <p:nvPr/>
        </p:nvSpPr>
        <p:spPr>
          <a:xfrm>
            <a:off x="5255620" y="4864848"/>
            <a:ext cx="2131497"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A59B6215-3ED6-E5C9-00A2-1D35194EA113}"/>
              </a:ext>
            </a:extLst>
          </p:cNvPr>
          <p:cNvSpPr/>
          <p:nvPr/>
        </p:nvSpPr>
        <p:spPr>
          <a:xfrm>
            <a:off x="5255622" y="5240587"/>
            <a:ext cx="2131497"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B8A020D8-1CE2-F29F-5218-F440A0385083}"/>
              </a:ext>
            </a:extLst>
          </p:cNvPr>
          <p:cNvSpPr/>
          <p:nvPr/>
        </p:nvSpPr>
        <p:spPr>
          <a:xfrm>
            <a:off x="5255623" y="5613245"/>
            <a:ext cx="2131497"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830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E78B5-1D4D-348A-D257-B10919F38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50038-9C63-AF5A-E5DC-C3E5C55B02DC}"/>
              </a:ext>
            </a:extLst>
          </p:cNvPr>
          <p:cNvSpPr>
            <a:spLocks noGrp="1"/>
          </p:cNvSpPr>
          <p:nvPr>
            <p:ph type="title"/>
          </p:nvPr>
        </p:nvSpPr>
        <p:spPr>
          <a:xfrm>
            <a:off x="1997864" y="315283"/>
            <a:ext cx="8196274" cy="1376935"/>
          </a:xfrm>
        </p:spPr>
        <p:txBody>
          <a:bodyPr>
            <a:normAutofit fontScale="90000"/>
          </a:bodyPr>
          <a:lstStyle/>
          <a:p>
            <a:pPr algn="ctr"/>
            <a:r>
              <a:rPr lang="en-US" dirty="0"/>
              <a:t>Volusia County Schools- Aiming Higher</a:t>
            </a:r>
          </a:p>
        </p:txBody>
      </p:sp>
      <p:sp>
        <p:nvSpPr>
          <p:cNvPr id="4" name="Slide Number Placeholder 2">
            <a:extLst>
              <a:ext uri="{FF2B5EF4-FFF2-40B4-BE49-F238E27FC236}">
                <a16:creationId xmlns:a16="http://schemas.microsoft.com/office/drawing/2014/main" id="{B9383E04-550C-B269-88E5-41CE684E9A8D}"/>
              </a:ext>
            </a:extLst>
          </p:cNvPr>
          <p:cNvSpPr txBox="1">
            <a:spLocks/>
          </p:cNvSpPr>
          <p:nvPr/>
        </p:nvSpPr>
        <p:spPr>
          <a:xfrm>
            <a:off x="9448800" y="635903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Century Gothic" panose="020F0302020204030204"/>
            </a:endParaRPr>
          </a:p>
        </p:txBody>
      </p:sp>
      <p:sp>
        <p:nvSpPr>
          <p:cNvPr id="5" name="Slide Number Placeholder 2">
            <a:extLst>
              <a:ext uri="{FF2B5EF4-FFF2-40B4-BE49-F238E27FC236}">
                <a16:creationId xmlns:a16="http://schemas.microsoft.com/office/drawing/2014/main" id="{38A24C0A-CE50-09B0-750C-59486CD8E895}"/>
              </a:ext>
            </a:extLst>
          </p:cNvPr>
          <p:cNvSpPr>
            <a:spLocks noGrp="1"/>
          </p:cNvSpPr>
          <p:nvPr>
            <p:ph type="sldNum" sz="quarter" idx="12"/>
          </p:nvPr>
        </p:nvSpPr>
        <p:spPr>
          <a:xfrm>
            <a:off x="8610600" y="6356351"/>
            <a:ext cx="2743200" cy="365125"/>
          </a:xfrm>
        </p:spPr>
        <p:txBody>
          <a:bodyPr/>
          <a:lstStyle/>
          <a:p>
            <a:fld id="{4752D0C4-0558-4F82-80CE-5FFBD260C629}" type="slidenum">
              <a:rPr lang="en-US" smtClean="0"/>
              <a:t>18</a:t>
            </a:fld>
            <a:endParaRPr lang="en-US" dirty="0"/>
          </a:p>
        </p:txBody>
      </p:sp>
      <p:graphicFrame>
        <p:nvGraphicFramePr>
          <p:cNvPr id="16" name="Table 15">
            <a:extLst>
              <a:ext uri="{FF2B5EF4-FFF2-40B4-BE49-F238E27FC236}">
                <a16:creationId xmlns:a16="http://schemas.microsoft.com/office/drawing/2014/main" id="{8B86FA2B-04F8-0340-B967-D5581B86811C}"/>
              </a:ext>
            </a:extLst>
          </p:cNvPr>
          <p:cNvGraphicFramePr>
            <a:graphicFrameLocks noGrp="1"/>
          </p:cNvGraphicFramePr>
          <p:nvPr>
            <p:extLst>
              <p:ext uri="{D42A27DB-BD31-4B8C-83A1-F6EECF244321}">
                <p14:modId xmlns:p14="http://schemas.microsoft.com/office/powerpoint/2010/main" val="1440833228"/>
              </p:ext>
            </p:extLst>
          </p:nvPr>
        </p:nvGraphicFramePr>
        <p:xfrm>
          <a:off x="600076" y="2307523"/>
          <a:ext cx="5282580" cy="2834640"/>
        </p:xfrm>
        <a:graphic>
          <a:graphicData uri="http://schemas.openxmlformats.org/drawingml/2006/table">
            <a:tbl>
              <a:tblPr firstRow="1" bandRow="1">
                <a:tableStyleId>{5C22544A-7EE6-4342-B048-85BDC9FD1C3A}</a:tableStyleId>
              </a:tblPr>
              <a:tblGrid>
                <a:gridCol w="1760860">
                  <a:extLst>
                    <a:ext uri="{9D8B030D-6E8A-4147-A177-3AD203B41FA5}">
                      <a16:colId xmlns:a16="http://schemas.microsoft.com/office/drawing/2014/main" val="376103630"/>
                    </a:ext>
                  </a:extLst>
                </a:gridCol>
                <a:gridCol w="1760860">
                  <a:extLst>
                    <a:ext uri="{9D8B030D-6E8A-4147-A177-3AD203B41FA5}">
                      <a16:colId xmlns:a16="http://schemas.microsoft.com/office/drawing/2014/main" val="1811558610"/>
                    </a:ext>
                  </a:extLst>
                </a:gridCol>
                <a:gridCol w="1760860">
                  <a:extLst>
                    <a:ext uri="{9D8B030D-6E8A-4147-A177-3AD203B41FA5}">
                      <a16:colId xmlns:a16="http://schemas.microsoft.com/office/drawing/2014/main" val="4008562759"/>
                    </a:ext>
                  </a:extLst>
                </a:gridCol>
              </a:tblGrid>
              <a:tr h="296140">
                <a:tc gridSpan="3">
                  <a:txBody>
                    <a:bodyPr/>
                    <a:lstStyle/>
                    <a:p>
                      <a:pPr algn="ctr"/>
                      <a:r>
                        <a:rPr lang="en-US" dirty="0"/>
                        <a:t>Elementary School Scale Change</a:t>
                      </a:r>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3007752"/>
                  </a:ext>
                </a:extLst>
              </a:tr>
              <a:tr h="518245">
                <a:tc>
                  <a:txBody>
                    <a:bodyPr/>
                    <a:lstStyle/>
                    <a:p>
                      <a:pPr algn="ctr"/>
                      <a:r>
                        <a:rPr lang="en-US" b="1" dirty="0"/>
                        <a:t>Grade</a:t>
                      </a:r>
                    </a:p>
                  </a:txBody>
                  <a:tcPr/>
                </a:tc>
                <a:tc>
                  <a:txBody>
                    <a:bodyPr/>
                    <a:lstStyle/>
                    <a:p>
                      <a:pPr algn="ctr"/>
                      <a:r>
                        <a:rPr lang="en-US" dirty="0"/>
                        <a:t>25-26</a:t>
                      </a:r>
                    </a:p>
                    <a:p>
                      <a:pPr algn="ctr"/>
                      <a:r>
                        <a:rPr lang="en-US" dirty="0"/>
                        <a:t>Score Range</a:t>
                      </a:r>
                    </a:p>
                  </a:txBody>
                  <a:tcPr/>
                </a:tc>
                <a:tc>
                  <a:txBody>
                    <a:bodyPr/>
                    <a:lstStyle/>
                    <a:p>
                      <a:pPr algn="ctr"/>
                      <a:r>
                        <a:rPr lang="en-US" b="1" dirty="0"/>
                        <a:t>26-27</a:t>
                      </a:r>
                    </a:p>
                    <a:p>
                      <a:pPr algn="ctr"/>
                      <a:r>
                        <a:rPr lang="en-US" b="1" dirty="0"/>
                        <a:t>Score Range</a:t>
                      </a:r>
                    </a:p>
                  </a:txBody>
                  <a:tcPr/>
                </a:tc>
                <a:extLst>
                  <a:ext uri="{0D108BD9-81ED-4DB2-BD59-A6C34878D82A}">
                    <a16:rowId xmlns:a16="http://schemas.microsoft.com/office/drawing/2014/main" val="2451849645"/>
                  </a:ext>
                </a:extLst>
              </a:tr>
              <a:tr h="296140">
                <a:tc>
                  <a:txBody>
                    <a:bodyPr/>
                    <a:lstStyle/>
                    <a:p>
                      <a:pPr algn="ctr"/>
                      <a:r>
                        <a:rPr lang="en-US" b="1" dirty="0"/>
                        <a:t>A</a:t>
                      </a:r>
                    </a:p>
                  </a:txBody>
                  <a:tcPr/>
                </a:tc>
                <a:tc>
                  <a:txBody>
                    <a:bodyPr/>
                    <a:lstStyle/>
                    <a:p>
                      <a:pPr algn="ctr"/>
                      <a:r>
                        <a:rPr lang="en-US" dirty="0"/>
                        <a:t>62-100</a:t>
                      </a:r>
                    </a:p>
                  </a:txBody>
                  <a:tcPr/>
                </a:tc>
                <a:tc>
                  <a:txBody>
                    <a:bodyPr/>
                    <a:lstStyle/>
                    <a:p>
                      <a:pPr algn="ctr"/>
                      <a:r>
                        <a:rPr lang="en-US" b="1" dirty="0"/>
                        <a:t>65-100</a:t>
                      </a:r>
                    </a:p>
                  </a:txBody>
                  <a:tcPr/>
                </a:tc>
                <a:extLst>
                  <a:ext uri="{0D108BD9-81ED-4DB2-BD59-A6C34878D82A}">
                    <a16:rowId xmlns:a16="http://schemas.microsoft.com/office/drawing/2014/main" val="2175751326"/>
                  </a:ext>
                </a:extLst>
              </a:tr>
              <a:tr h="296140">
                <a:tc>
                  <a:txBody>
                    <a:bodyPr/>
                    <a:lstStyle/>
                    <a:p>
                      <a:pPr algn="ctr"/>
                      <a:r>
                        <a:rPr lang="en-US" b="1" dirty="0"/>
                        <a:t>B</a:t>
                      </a:r>
                    </a:p>
                  </a:txBody>
                  <a:tcPr/>
                </a:tc>
                <a:tc>
                  <a:txBody>
                    <a:bodyPr/>
                    <a:lstStyle/>
                    <a:p>
                      <a:pPr algn="ctr"/>
                      <a:r>
                        <a:rPr lang="en-US" dirty="0"/>
                        <a:t>54-61</a:t>
                      </a:r>
                    </a:p>
                  </a:txBody>
                  <a:tcPr/>
                </a:tc>
                <a:tc>
                  <a:txBody>
                    <a:bodyPr/>
                    <a:lstStyle/>
                    <a:p>
                      <a:pPr algn="ctr"/>
                      <a:r>
                        <a:rPr lang="en-US" b="1" dirty="0"/>
                        <a:t>55-64</a:t>
                      </a:r>
                    </a:p>
                  </a:txBody>
                  <a:tcPr/>
                </a:tc>
                <a:extLst>
                  <a:ext uri="{0D108BD9-81ED-4DB2-BD59-A6C34878D82A}">
                    <a16:rowId xmlns:a16="http://schemas.microsoft.com/office/drawing/2014/main" val="2594021403"/>
                  </a:ext>
                </a:extLst>
              </a:tr>
              <a:tr h="296140">
                <a:tc>
                  <a:txBody>
                    <a:bodyPr/>
                    <a:lstStyle/>
                    <a:p>
                      <a:pPr algn="ctr"/>
                      <a:r>
                        <a:rPr lang="en-US" b="1" dirty="0"/>
                        <a:t>C</a:t>
                      </a:r>
                    </a:p>
                  </a:txBody>
                  <a:tcPr/>
                </a:tc>
                <a:tc>
                  <a:txBody>
                    <a:bodyPr/>
                    <a:lstStyle/>
                    <a:p>
                      <a:pPr algn="ctr"/>
                      <a:r>
                        <a:rPr lang="en-US" dirty="0"/>
                        <a:t>41-53</a:t>
                      </a:r>
                    </a:p>
                  </a:txBody>
                  <a:tcPr/>
                </a:tc>
                <a:tc>
                  <a:txBody>
                    <a:bodyPr/>
                    <a:lstStyle/>
                    <a:p>
                      <a:pPr algn="ctr"/>
                      <a:r>
                        <a:rPr lang="en-US" b="1" dirty="0"/>
                        <a:t>45-54</a:t>
                      </a:r>
                    </a:p>
                  </a:txBody>
                  <a:tcPr/>
                </a:tc>
                <a:extLst>
                  <a:ext uri="{0D108BD9-81ED-4DB2-BD59-A6C34878D82A}">
                    <a16:rowId xmlns:a16="http://schemas.microsoft.com/office/drawing/2014/main" val="793960544"/>
                  </a:ext>
                </a:extLst>
              </a:tr>
              <a:tr h="296140">
                <a:tc>
                  <a:txBody>
                    <a:bodyPr/>
                    <a:lstStyle/>
                    <a:p>
                      <a:pPr algn="ctr"/>
                      <a:r>
                        <a:rPr lang="en-US" b="1" dirty="0"/>
                        <a:t>D</a:t>
                      </a:r>
                    </a:p>
                  </a:txBody>
                  <a:tcPr/>
                </a:tc>
                <a:tc>
                  <a:txBody>
                    <a:bodyPr/>
                    <a:lstStyle/>
                    <a:p>
                      <a:pPr algn="ctr"/>
                      <a:r>
                        <a:rPr lang="en-US" dirty="0"/>
                        <a:t>32-40</a:t>
                      </a:r>
                    </a:p>
                  </a:txBody>
                  <a:tcPr/>
                </a:tc>
                <a:tc>
                  <a:txBody>
                    <a:bodyPr/>
                    <a:lstStyle/>
                    <a:p>
                      <a:pPr algn="ctr"/>
                      <a:r>
                        <a:rPr lang="en-US" b="1" dirty="0"/>
                        <a:t>35-44</a:t>
                      </a:r>
                    </a:p>
                  </a:txBody>
                  <a:tcPr/>
                </a:tc>
                <a:extLst>
                  <a:ext uri="{0D108BD9-81ED-4DB2-BD59-A6C34878D82A}">
                    <a16:rowId xmlns:a16="http://schemas.microsoft.com/office/drawing/2014/main" val="3278400919"/>
                  </a:ext>
                </a:extLst>
              </a:tr>
              <a:tr h="296140">
                <a:tc>
                  <a:txBody>
                    <a:bodyPr/>
                    <a:lstStyle/>
                    <a:p>
                      <a:pPr algn="ctr"/>
                      <a:r>
                        <a:rPr lang="en-US" b="1" dirty="0"/>
                        <a:t>F</a:t>
                      </a:r>
                    </a:p>
                  </a:txBody>
                  <a:tcPr/>
                </a:tc>
                <a:tc>
                  <a:txBody>
                    <a:bodyPr/>
                    <a:lstStyle/>
                    <a:p>
                      <a:pPr algn="ctr"/>
                      <a:r>
                        <a:rPr lang="en-US" dirty="0"/>
                        <a:t>0-31</a:t>
                      </a:r>
                    </a:p>
                  </a:txBody>
                  <a:tcPr/>
                </a:tc>
                <a:tc>
                  <a:txBody>
                    <a:bodyPr/>
                    <a:lstStyle/>
                    <a:p>
                      <a:pPr algn="ctr"/>
                      <a:r>
                        <a:rPr lang="en-US" b="1" dirty="0"/>
                        <a:t>0-34</a:t>
                      </a:r>
                    </a:p>
                  </a:txBody>
                  <a:tcPr/>
                </a:tc>
                <a:extLst>
                  <a:ext uri="{0D108BD9-81ED-4DB2-BD59-A6C34878D82A}">
                    <a16:rowId xmlns:a16="http://schemas.microsoft.com/office/drawing/2014/main" val="675918443"/>
                  </a:ext>
                </a:extLst>
              </a:tr>
            </a:tbl>
          </a:graphicData>
        </a:graphic>
      </p:graphicFrame>
      <p:sp>
        <p:nvSpPr>
          <p:cNvPr id="7" name="Arrow: Right 6">
            <a:extLst>
              <a:ext uri="{FF2B5EF4-FFF2-40B4-BE49-F238E27FC236}">
                <a16:creationId xmlns:a16="http://schemas.microsoft.com/office/drawing/2014/main" id="{A757344C-0C02-DE26-2C72-F122A84098E8}"/>
              </a:ext>
            </a:extLst>
          </p:cNvPr>
          <p:cNvSpPr/>
          <p:nvPr/>
        </p:nvSpPr>
        <p:spPr>
          <a:xfrm>
            <a:off x="3842405" y="3321094"/>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D91A994D-52EA-DE94-5248-229C75ED5213}"/>
              </a:ext>
            </a:extLst>
          </p:cNvPr>
          <p:cNvSpPr/>
          <p:nvPr/>
        </p:nvSpPr>
        <p:spPr>
          <a:xfrm>
            <a:off x="3839071" y="3696491"/>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980D45E-D709-7003-64D4-84EAC8B85005}"/>
              </a:ext>
            </a:extLst>
          </p:cNvPr>
          <p:cNvSpPr/>
          <p:nvPr/>
        </p:nvSpPr>
        <p:spPr>
          <a:xfrm>
            <a:off x="3839071" y="4073234"/>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3AD0BE19-57F8-D69A-FE79-269B10B93306}"/>
              </a:ext>
            </a:extLst>
          </p:cNvPr>
          <p:cNvSpPr/>
          <p:nvPr/>
        </p:nvSpPr>
        <p:spPr>
          <a:xfrm>
            <a:off x="3839073" y="4448973"/>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281FDEB9-6021-F3EA-7FE8-A483CFC43E4A}"/>
              </a:ext>
            </a:extLst>
          </p:cNvPr>
          <p:cNvSpPr/>
          <p:nvPr/>
        </p:nvSpPr>
        <p:spPr>
          <a:xfrm>
            <a:off x="3839074" y="4821631"/>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Table 17">
            <a:extLst>
              <a:ext uri="{FF2B5EF4-FFF2-40B4-BE49-F238E27FC236}">
                <a16:creationId xmlns:a16="http://schemas.microsoft.com/office/drawing/2014/main" id="{FE818D20-0CC8-65B5-08B5-4977316DFD55}"/>
              </a:ext>
            </a:extLst>
          </p:cNvPr>
          <p:cNvGraphicFramePr>
            <a:graphicFrameLocks noGrp="1"/>
          </p:cNvGraphicFramePr>
          <p:nvPr>
            <p:extLst>
              <p:ext uri="{D42A27DB-BD31-4B8C-83A1-F6EECF244321}">
                <p14:modId xmlns:p14="http://schemas.microsoft.com/office/powerpoint/2010/main" val="3924659"/>
              </p:ext>
            </p:extLst>
          </p:nvPr>
        </p:nvGraphicFramePr>
        <p:xfrm>
          <a:off x="6309345" y="2307523"/>
          <a:ext cx="5282580" cy="2834640"/>
        </p:xfrm>
        <a:graphic>
          <a:graphicData uri="http://schemas.openxmlformats.org/drawingml/2006/table">
            <a:tbl>
              <a:tblPr firstRow="1" bandRow="1">
                <a:tableStyleId>{5C22544A-7EE6-4342-B048-85BDC9FD1C3A}</a:tableStyleId>
              </a:tblPr>
              <a:tblGrid>
                <a:gridCol w="1760860">
                  <a:extLst>
                    <a:ext uri="{9D8B030D-6E8A-4147-A177-3AD203B41FA5}">
                      <a16:colId xmlns:a16="http://schemas.microsoft.com/office/drawing/2014/main" val="376103630"/>
                    </a:ext>
                  </a:extLst>
                </a:gridCol>
                <a:gridCol w="1760860">
                  <a:extLst>
                    <a:ext uri="{9D8B030D-6E8A-4147-A177-3AD203B41FA5}">
                      <a16:colId xmlns:a16="http://schemas.microsoft.com/office/drawing/2014/main" val="1811558610"/>
                    </a:ext>
                  </a:extLst>
                </a:gridCol>
                <a:gridCol w="1760860">
                  <a:extLst>
                    <a:ext uri="{9D8B030D-6E8A-4147-A177-3AD203B41FA5}">
                      <a16:colId xmlns:a16="http://schemas.microsoft.com/office/drawing/2014/main" val="4008562759"/>
                    </a:ext>
                  </a:extLst>
                </a:gridCol>
              </a:tblGrid>
              <a:tr h="296140">
                <a:tc gridSpan="3">
                  <a:txBody>
                    <a:bodyPr/>
                    <a:lstStyle/>
                    <a:p>
                      <a:pPr algn="ctr"/>
                      <a:r>
                        <a:rPr lang="en-US" dirty="0"/>
                        <a:t>Middle School Scale Change</a:t>
                      </a:r>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3007752"/>
                  </a:ext>
                </a:extLst>
              </a:tr>
              <a:tr h="518245">
                <a:tc>
                  <a:txBody>
                    <a:bodyPr/>
                    <a:lstStyle/>
                    <a:p>
                      <a:pPr algn="ctr"/>
                      <a:r>
                        <a:rPr lang="en-US" b="1" dirty="0"/>
                        <a:t>Grade</a:t>
                      </a:r>
                    </a:p>
                  </a:txBody>
                  <a:tcPr/>
                </a:tc>
                <a:tc>
                  <a:txBody>
                    <a:bodyPr/>
                    <a:lstStyle/>
                    <a:p>
                      <a:pPr algn="ctr"/>
                      <a:r>
                        <a:rPr lang="en-US" dirty="0"/>
                        <a:t>25-26</a:t>
                      </a:r>
                    </a:p>
                    <a:p>
                      <a:pPr algn="ctr"/>
                      <a:r>
                        <a:rPr lang="en-US" dirty="0"/>
                        <a:t>Score Range</a:t>
                      </a:r>
                    </a:p>
                  </a:txBody>
                  <a:tcPr/>
                </a:tc>
                <a:tc>
                  <a:txBody>
                    <a:bodyPr/>
                    <a:lstStyle/>
                    <a:p>
                      <a:pPr algn="ctr"/>
                      <a:r>
                        <a:rPr lang="en-US" b="1" dirty="0"/>
                        <a:t>26-27</a:t>
                      </a:r>
                    </a:p>
                    <a:p>
                      <a:pPr algn="ctr"/>
                      <a:r>
                        <a:rPr lang="en-US" b="1" dirty="0"/>
                        <a:t>Score Range</a:t>
                      </a:r>
                    </a:p>
                  </a:txBody>
                  <a:tcPr/>
                </a:tc>
                <a:extLst>
                  <a:ext uri="{0D108BD9-81ED-4DB2-BD59-A6C34878D82A}">
                    <a16:rowId xmlns:a16="http://schemas.microsoft.com/office/drawing/2014/main" val="2451849645"/>
                  </a:ext>
                </a:extLst>
              </a:tr>
              <a:tr h="296140">
                <a:tc>
                  <a:txBody>
                    <a:bodyPr/>
                    <a:lstStyle/>
                    <a:p>
                      <a:pPr algn="ctr"/>
                      <a:r>
                        <a:rPr lang="en-US" b="1" dirty="0"/>
                        <a:t>A</a:t>
                      </a:r>
                    </a:p>
                  </a:txBody>
                  <a:tcPr/>
                </a:tc>
                <a:tc>
                  <a:txBody>
                    <a:bodyPr/>
                    <a:lstStyle/>
                    <a:p>
                      <a:pPr algn="ctr"/>
                      <a:r>
                        <a:rPr lang="en-US" dirty="0"/>
                        <a:t>64-100</a:t>
                      </a:r>
                    </a:p>
                  </a:txBody>
                  <a:tcPr/>
                </a:tc>
                <a:tc>
                  <a:txBody>
                    <a:bodyPr/>
                    <a:lstStyle/>
                    <a:p>
                      <a:pPr algn="ctr"/>
                      <a:r>
                        <a:rPr lang="en-US" b="1" dirty="0"/>
                        <a:t>65-100</a:t>
                      </a:r>
                    </a:p>
                  </a:txBody>
                  <a:tcPr/>
                </a:tc>
                <a:extLst>
                  <a:ext uri="{0D108BD9-81ED-4DB2-BD59-A6C34878D82A}">
                    <a16:rowId xmlns:a16="http://schemas.microsoft.com/office/drawing/2014/main" val="2175751326"/>
                  </a:ext>
                </a:extLst>
              </a:tr>
              <a:tr h="296140">
                <a:tc>
                  <a:txBody>
                    <a:bodyPr/>
                    <a:lstStyle/>
                    <a:p>
                      <a:pPr algn="ctr"/>
                      <a:r>
                        <a:rPr lang="en-US" b="1" dirty="0"/>
                        <a:t>B</a:t>
                      </a:r>
                    </a:p>
                  </a:txBody>
                  <a:tcPr/>
                </a:tc>
                <a:tc>
                  <a:txBody>
                    <a:bodyPr/>
                    <a:lstStyle/>
                    <a:p>
                      <a:pPr algn="ctr"/>
                      <a:r>
                        <a:rPr lang="en-US" dirty="0"/>
                        <a:t>57-63</a:t>
                      </a:r>
                    </a:p>
                  </a:txBody>
                  <a:tcPr/>
                </a:tc>
                <a:tc>
                  <a:txBody>
                    <a:bodyPr/>
                    <a:lstStyle/>
                    <a:p>
                      <a:pPr algn="ctr"/>
                      <a:r>
                        <a:rPr lang="en-US" b="1" dirty="0"/>
                        <a:t>60-64</a:t>
                      </a:r>
                    </a:p>
                  </a:txBody>
                  <a:tcPr/>
                </a:tc>
                <a:extLst>
                  <a:ext uri="{0D108BD9-81ED-4DB2-BD59-A6C34878D82A}">
                    <a16:rowId xmlns:a16="http://schemas.microsoft.com/office/drawing/2014/main" val="2594021403"/>
                  </a:ext>
                </a:extLst>
              </a:tr>
              <a:tr h="296140">
                <a:tc>
                  <a:txBody>
                    <a:bodyPr/>
                    <a:lstStyle/>
                    <a:p>
                      <a:pPr algn="ctr"/>
                      <a:r>
                        <a:rPr lang="en-US" b="1" dirty="0"/>
                        <a:t>C</a:t>
                      </a:r>
                    </a:p>
                  </a:txBody>
                  <a:tcPr/>
                </a:tc>
                <a:tc>
                  <a:txBody>
                    <a:bodyPr/>
                    <a:lstStyle/>
                    <a:p>
                      <a:pPr algn="ctr"/>
                      <a:r>
                        <a:rPr lang="en-US" dirty="0"/>
                        <a:t>44-56</a:t>
                      </a:r>
                    </a:p>
                  </a:txBody>
                  <a:tcPr/>
                </a:tc>
                <a:tc>
                  <a:txBody>
                    <a:bodyPr/>
                    <a:lstStyle/>
                    <a:p>
                      <a:pPr algn="ctr"/>
                      <a:r>
                        <a:rPr lang="en-US" b="1" dirty="0"/>
                        <a:t>45-59</a:t>
                      </a:r>
                    </a:p>
                  </a:txBody>
                  <a:tcPr/>
                </a:tc>
                <a:extLst>
                  <a:ext uri="{0D108BD9-81ED-4DB2-BD59-A6C34878D82A}">
                    <a16:rowId xmlns:a16="http://schemas.microsoft.com/office/drawing/2014/main" val="793960544"/>
                  </a:ext>
                </a:extLst>
              </a:tr>
              <a:tr h="296140">
                <a:tc>
                  <a:txBody>
                    <a:bodyPr/>
                    <a:lstStyle/>
                    <a:p>
                      <a:pPr algn="ctr"/>
                      <a:r>
                        <a:rPr lang="en-US" b="1" dirty="0"/>
                        <a:t>D</a:t>
                      </a:r>
                    </a:p>
                  </a:txBody>
                  <a:tcPr/>
                </a:tc>
                <a:tc>
                  <a:txBody>
                    <a:bodyPr/>
                    <a:lstStyle/>
                    <a:p>
                      <a:pPr algn="ctr"/>
                      <a:r>
                        <a:rPr lang="en-US" dirty="0"/>
                        <a:t>34-42</a:t>
                      </a:r>
                    </a:p>
                  </a:txBody>
                  <a:tcPr/>
                </a:tc>
                <a:tc>
                  <a:txBody>
                    <a:bodyPr/>
                    <a:lstStyle/>
                    <a:p>
                      <a:pPr algn="ctr"/>
                      <a:r>
                        <a:rPr lang="en-US" b="1" dirty="0"/>
                        <a:t>35-44</a:t>
                      </a:r>
                    </a:p>
                  </a:txBody>
                  <a:tcPr/>
                </a:tc>
                <a:extLst>
                  <a:ext uri="{0D108BD9-81ED-4DB2-BD59-A6C34878D82A}">
                    <a16:rowId xmlns:a16="http://schemas.microsoft.com/office/drawing/2014/main" val="3278400919"/>
                  </a:ext>
                </a:extLst>
              </a:tr>
              <a:tr h="296140">
                <a:tc>
                  <a:txBody>
                    <a:bodyPr/>
                    <a:lstStyle/>
                    <a:p>
                      <a:pPr algn="ctr"/>
                      <a:r>
                        <a:rPr lang="en-US" b="1" dirty="0"/>
                        <a:t>F</a:t>
                      </a:r>
                    </a:p>
                  </a:txBody>
                  <a:tcPr/>
                </a:tc>
                <a:tc>
                  <a:txBody>
                    <a:bodyPr/>
                    <a:lstStyle/>
                    <a:p>
                      <a:pPr algn="ctr"/>
                      <a:r>
                        <a:rPr lang="en-US" dirty="0"/>
                        <a:t>0-33</a:t>
                      </a:r>
                    </a:p>
                  </a:txBody>
                  <a:tcPr/>
                </a:tc>
                <a:tc>
                  <a:txBody>
                    <a:bodyPr/>
                    <a:lstStyle/>
                    <a:p>
                      <a:pPr algn="ctr"/>
                      <a:r>
                        <a:rPr lang="en-US" b="1" dirty="0"/>
                        <a:t>0-34</a:t>
                      </a:r>
                    </a:p>
                  </a:txBody>
                  <a:tcPr/>
                </a:tc>
                <a:extLst>
                  <a:ext uri="{0D108BD9-81ED-4DB2-BD59-A6C34878D82A}">
                    <a16:rowId xmlns:a16="http://schemas.microsoft.com/office/drawing/2014/main" val="675918443"/>
                  </a:ext>
                </a:extLst>
              </a:tr>
            </a:tbl>
          </a:graphicData>
        </a:graphic>
      </p:graphicFrame>
      <p:sp>
        <p:nvSpPr>
          <p:cNvPr id="20" name="Arrow: Right 19">
            <a:extLst>
              <a:ext uri="{FF2B5EF4-FFF2-40B4-BE49-F238E27FC236}">
                <a16:creationId xmlns:a16="http://schemas.microsoft.com/office/drawing/2014/main" id="{74A648FC-6CAD-F3CD-46E0-5D45DB2EFFF1}"/>
              </a:ext>
            </a:extLst>
          </p:cNvPr>
          <p:cNvSpPr/>
          <p:nvPr/>
        </p:nvSpPr>
        <p:spPr>
          <a:xfrm>
            <a:off x="9551674" y="3321094"/>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0F1B92B8-B64C-95E2-9BF7-BE448C126191}"/>
              </a:ext>
            </a:extLst>
          </p:cNvPr>
          <p:cNvSpPr/>
          <p:nvPr/>
        </p:nvSpPr>
        <p:spPr>
          <a:xfrm>
            <a:off x="9548340" y="3696491"/>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E9A0266F-B543-E556-5F90-6E918A9D8D66}"/>
              </a:ext>
            </a:extLst>
          </p:cNvPr>
          <p:cNvSpPr/>
          <p:nvPr/>
        </p:nvSpPr>
        <p:spPr>
          <a:xfrm>
            <a:off x="9548340" y="4073234"/>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47D33889-A129-7228-2412-826BCC473C42}"/>
              </a:ext>
            </a:extLst>
          </p:cNvPr>
          <p:cNvSpPr/>
          <p:nvPr/>
        </p:nvSpPr>
        <p:spPr>
          <a:xfrm>
            <a:off x="9548342" y="4448973"/>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464246B6-E2E8-4965-C031-13B409ECFF79}"/>
              </a:ext>
            </a:extLst>
          </p:cNvPr>
          <p:cNvSpPr/>
          <p:nvPr/>
        </p:nvSpPr>
        <p:spPr>
          <a:xfrm>
            <a:off x="9548343" y="4821631"/>
            <a:ext cx="640080" cy="3046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9321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2070-658B-9BAF-48F8-3234BBE23FD2}"/>
              </a:ext>
            </a:extLst>
          </p:cNvPr>
          <p:cNvSpPr>
            <a:spLocks noGrp="1"/>
          </p:cNvSpPr>
          <p:nvPr>
            <p:ph type="title"/>
          </p:nvPr>
        </p:nvSpPr>
        <p:spPr>
          <a:xfrm>
            <a:off x="2057760" y="611886"/>
            <a:ext cx="8076480" cy="940816"/>
          </a:xfrm>
        </p:spPr>
        <p:txBody>
          <a:bodyPr>
            <a:noAutofit/>
          </a:bodyPr>
          <a:lstStyle/>
          <a:p>
            <a:r>
              <a:rPr lang="en-US" sz="4800" dirty="0"/>
              <a:t>Celebrating the Work Behind the Results</a:t>
            </a:r>
          </a:p>
        </p:txBody>
      </p:sp>
      <p:sp>
        <p:nvSpPr>
          <p:cNvPr id="4" name="Text Placeholder 3">
            <a:extLst>
              <a:ext uri="{FF2B5EF4-FFF2-40B4-BE49-F238E27FC236}">
                <a16:creationId xmlns:a16="http://schemas.microsoft.com/office/drawing/2014/main" id="{BAAE133E-58D4-3A9A-0C75-31FBE196B05F}"/>
              </a:ext>
            </a:extLst>
          </p:cNvPr>
          <p:cNvSpPr txBox="1">
            <a:spLocks/>
          </p:cNvSpPr>
          <p:nvPr/>
        </p:nvSpPr>
        <p:spPr>
          <a:xfrm>
            <a:off x="1169277" y="1840873"/>
            <a:ext cx="6360527" cy="4858507"/>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year’s success should be celebrated.</a:t>
            </a:r>
          </a:p>
          <a:p>
            <a:endParaRPr lang="en-US" dirty="0"/>
          </a:p>
          <a:p>
            <a:r>
              <a:rPr lang="en-US" dirty="0"/>
              <a:t>These results reflect the hard work of every student, family, teacher, school, and district support team.</a:t>
            </a:r>
          </a:p>
          <a:p>
            <a:endParaRPr lang="en-US" dirty="0"/>
          </a:p>
          <a:p>
            <a:r>
              <a:rPr lang="en-US" dirty="0"/>
              <a:t>The work includes everyone: traditional schools, alternative programs, hospital homebound services, and charter schools.</a:t>
            </a:r>
          </a:p>
          <a:p>
            <a:endParaRPr lang="en-US" dirty="0"/>
          </a:p>
          <a:p>
            <a:r>
              <a:rPr lang="en-US" dirty="0"/>
              <a:t>Sustaining excellence and aiming higher will continue to require all of us to be invested in student learning.</a:t>
            </a:r>
          </a:p>
          <a:p>
            <a:endParaRPr lang="en-US" dirty="0"/>
          </a:p>
          <a:p>
            <a:endParaRPr lang="en-US" dirty="0"/>
          </a:p>
          <a:p>
            <a:endParaRPr lang="en-US" dirty="0"/>
          </a:p>
          <a:p>
            <a:endParaRPr lang="en-US" dirty="0"/>
          </a:p>
          <a:p>
            <a:endParaRPr lang="en-US" dirty="0"/>
          </a:p>
        </p:txBody>
      </p:sp>
      <p:pic>
        <p:nvPicPr>
          <p:cNvPr id="7" name="Picture 6" descr="Children reading">
            <a:extLst>
              <a:ext uri="{FF2B5EF4-FFF2-40B4-BE49-F238E27FC236}">
                <a16:creationId xmlns:a16="http://schemas.microsoft.com/office/drawing/2014/main" id="{F9FA8EF7-27EA-4796-4687-AC7D1ED9EB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9958" y="1840873"/>
            <a:ext cx="2499541" cy="1663435"/>
          </a:xfrm>
          <a:prstGeom prst="rect">
            <a:avLst/>
          </a:prstGeom>
        </p:spPr>
      </p:pic>
      <p:pic>
        <p:nvPicPr>
          <p:cNvPr id="9" name="Picture 8" descr="Paper chain people and their shadows">
            <a:extLst>
              <a:ext uri="{FF2B5EF4-FFF2-40B4-BE49-F238E27FC236}">
                <a16:creationId xmlns:a16="http://schemas.microsoft.com/office/drawing/2014/main" id="{49B59D3E-4E97-04FB-673E-1A60A623EB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4346" y="4025445"/>
            <a:ext cx="2495153" cy="1663435"/>
          </a:xfrm>
          <a:prstGeom prst="rect">
            <a:avLst/>
          </a:prstGeom>
        </p:spPr>
      </p:pic>
    </p:spTree>
    <p:extLst>
      <p:ext uri="{BB962C8B-B14F-4D97-AF65-F5344CB8AC3E}">
        <p14:creationId xmlns:p14="http://schemas.microsoft.com/office/powerpoint/2010/main" val="1299142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p:txBody>
          <a:bodyPr/>
          <a:lstStyle/>
          <a:p>
            <a:r>
              <a:rPr lang="en-US"/>
              <a:t>Contact Information</a:t>
            </a:r>
          </a:p>
        </p:txBody>
      </p:sp>
      <p:sp>
        <p:nvSpPr>
          <p:cNvPr id="3" name="Content Placeholder 2">
            <a:extLst>
              <a:ext uri="{FF2B5EF4-FFF2-40B4-BE49-F238E27FC236}">
                <a16:creationId xmlns:a16="http://schemas.microsoft.com/office/drawing/2014/main" id="{FC6A8C31-7BB7-949F-3E46-B3557BB796F0}"/>
              </a:ext>
            </a:extLst>
          </p:cNvPr>
          <p:cNvSpPr>
            <a:spLocks noGrp="1"/>
          </p:cNvSpPr>
          <p:nvPr>
            <p:ph idx="1"/>
          </p:nvPr>
        </p:nvSpPr>
        <p:spPr/>
        <p:txBody>
          <a:bodyPr>
            <a:normAutofit/>
          </a:bodyPr>
          <a:lstStyle/>
          <a:p>
            <a:r>
              <a:rPr lang="en-US" sz="3200" dirty="0"/>
              <a:t>Kyle Schicker,</a:t>
            </a:r>
          </a:p>
          <a:p>
            <a:r>
              <a:rPr lang="en-US" sz="3200" dirty="0"/>
              <a:t>Coordinator, REA</a:t>
            </a:r>
          </a:p>
          <a:p>
            <a:r>
              <a:rPr lang="en-US" dirty="0"/>
              <a:t>Phone Number: x20261</a:t>
            </a:r>
          </a:p>
          <a:p>
            <a:r>
              <a:rPr lang="en-US" dirty="0"/>
              <a:t>Email Address: kbschick@volusia.k12.fl.us</a:t>
            </a:r>
          </a:p>
          <a:p>
            <a:endParaRPr lang="en-US" dirty="0"/>
          </a:p>
        </p:txBody>
      </p:sp>
    </p:spTree>
    <p:extLst>
      <p:ext uri="{BB962C8B-B14F-4D97-AF65-F5344CB8AC3E}">
        <p14:creationId xmlns:p14="http://schemas.microsoft.com/office/powerpoint/2010/main" val="106315212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A07D7851BE1B4A9CA5682A47130D0F" ma:contentTypeVersion="14" ma:contentTypeDescription="Create a new document." ma:contentTypeScope="" ma:versionID="b79a9377c85e6d377d81cd98aad62aa2">
  <xsd:schema xmlns:xsd="http://www.w3.org/2001/XMLSchema" xmlns:xs="http://www.w3.org/2001/XMLSchema" xmlns:p="http://schemas.microsoft.com/office/2006/metadata/properties" xmlns:ns2="a4f472f2-4847-4055-a15f-3fe7cbe94664" xmlns:ns3="a21bb236-843b-4026-b339-5e2faaea7899" targetNamespace="http://schemas.microsoft.com/office/2006/metadata/properties" ma:root="true" ma:fieldsID="99d1542db8354ced9bbe38ff5ab802b2" ns2:_="" ns3:_="">
    <xsd:import namespace="a4f472f2-4847-4055-a15f-3fe7cbe94664"/>
    <xsd:import namespace="a21bb236-843b-4026-b339-5e2faaea789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472f2-4847-4055-a15f-3fe7cbe946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1bb236-843b-4026-b339-5e2faaea789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26d2140-2a7a-4b80-a133-4a528e2876c1}" ma:internalName="TaxCatchAll" ma:showField="CatchAllData" ma:web="a21bb236-843b-4026-b339-5e2faaea789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f472f2-4847-4055-a15f-3fe7cbe94664">
      <Terms xmlns="http://schemas.microsoft.com/office/infopath/2007/PartnerControls"/>
    </lcf76f155ced4ddcb4097134ff3c332f>
    <TaxCatchAll xmlns="a21bb236-843b-4026-b339-5e2faaea7899" xsi:nil="true"/>
    <SharedWithUsers xmlns="a21bb236-843b-4026-b339-5e2faaea7899">
      <UserInfo>
        <DisplayName>Scott, John M.</DisplayName>
        <AccountId>1143</AccountId>
        <AccountType/>
      </UserInfo>
      <UserInfo>
        <DisplayName>Gilmore, Celeste C.</DisplayName>
        <AccountId>921</AccountId>
        <AccountType/>
      </UserInfo>
      <UserInfo>
        <DisplayName>Gomez, Angel M.</DisplayName>
        <AccountId>914</AccountId>
        <AccountType/>
      </UserInfo>
      <UserInfo>
        <DisplayName>Pough, Leah R.</DisplayName>
        <AccountId>1158</AccountId>
        <AccountType/>
      </UserInfo>
      <UserInfo>
        <DisplayName>Johnson, Danielle M.</DisplayName>
        <AccountId>1157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37C3CF-5A1F-49EC-89F3-7A52E16BD1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472f2-4847-4055-a15f-3fe7cbe94664"/>
    <ds:schemaRef ds:uri="a21bb236-843b-4026-b339-5e2faaea78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A43EEA-A776-4780-91B5-FD65C023B1BB}">
  <ds:schemaRefs>
    <ds:schemaRef ds:uri="a21bb236-843b-4026-b339-5e2faaea7899"/>
    <ds:schemaRef ds:uri="http://purl.org/dc/term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a4f472f2-4847-4055-a15f-3fe7cbe94664"/>
    <ds:schemaRef ds:uri="http://purl.org/dc/dcmitype/"/>
  </ds:schemaRefs>
</ds:datastoreItem>
</file>

<file path=customXml/itemProps3.xml><?xml version="1.0" encoding="utf-8"?>
<ds:datastoreItem xmlns:ds="http://schemas.openxmlformats.org/officeDocument/2006/customXml" ds:itemID="{EC1E6DBC-66B8-4B94-ABF5-FA7144B575D8}">
  <ds:schemaRefs>
    <ds:schemaRef ds:uri="http://schemas.microsoft.com/sharepoint/v3/contenttype/forms"/>
  </ds:schemaRefs>
</ds:datastoreItem>
</file>

<file path=docMetadata/LabelInfo.xml><?xml version="1.0" encoding="utf-8"?>
<clbl:labelList xmlns:clbl="http://schemas.microsoft.com/office/2020/mipLabelMetadata">
  <clbl:label id="{93e9784b-3507-40ff-bc01-59ea8a1a7b71}" enabled="0" method="" siteId="{93e9784b-3507-40ff-bc01-59ea8a1a7b71}" removed="1"/>
</clbl:labelList>
</file>

<file path=docProps/app.xml><?xml version="1.0" encoding="utf-8"?>
<Properties xmlns="http://schemas.openxmlformats.org/officeDocument/2006/extended-properties" xmlns:vt="http://schemas.openxmlformats.org/officeDocument/2006/docPropsVTypes">
  <TotalTime>11171</TotalTime>
  <Words>1706</Words>
  <Application>Microsoft Office PowerPoint</Application>
  <PresentationFormat>Widescreen</PresentationFormat>
  <Paragraphs>275</Paragraphs>
  <Slides>20</Slides>
  <Notes>13</Notes>
  <HiddenSlides>2</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Custom Design</vt:lpstr>
      <vt:lpstr>Office Theme</vt:lpstr>
      <vt:lpstr>1_Office Theme</vt:lpstr>
      <vt:lpstr>PowerPoint Presentation</vt:lpstr>
      <vt:lpstr>School Board</vt:lpstr>
      <vt:lpstr>PowerPoint Presentation</vt:lpstr>
      <vt:lpstr>PowerPoint Presentation</vt:lpstr>
      <vt:lpstr>PowerPoint Presentation</vt:lpstr>
      <vt:lpstr>State Rule Over Time/ Accountability</vt:lpstr>
      <vt:lpstr>State Accountability Rules</vt:lpstr>
      <vt:lpstr>Consistent System Growth</vt:lpstr>
      <vt:lpstr>Stronger Across the Accountability System</vt:lpstr>
      <vt:lpstr>Historic Milestones</vt:lpstr>
      <vt:lpstr>PowerPoint Presentation</vt:lpstr>
      <vt:lpstr>Consistent Growth</vt:lpstr>
      <vt:lpstr>PowerPoint Presentation</vt:lpstr>
      <vt:lpstr>PowerPoint Presentation</vt:lpstr>
      <vt:lpstr>PowerPoint Presentation</vt:lpstr>
      <vt:lpstr>Escalator Clause</vt:lpstr>
      <vt:lpstr>Volusia County Schools- Aiming Higher</vt:lpstr>
      <vt:lpstr>Volusia County Schools- Aiming Higher</vt:lpstr>
      <vt:lpstr>Celebrating the Work Behind the Results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John M.</dc:creator>
  <cp:lastModifiedBy>Schicker, Kyle B.</cp:lastModifiedBy>
  <cp:revision>56</cp:revision>
  <dcterms:created xsi:type="dcterms:W3CDTF">2023-07-24T18:51:15Z</dcterms:created>
  <dcterms:modified xsi:type="dcterms:W3CDTF">2026-09-03T19:08:39Z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0x01010061A07D7851BE1B4A9CA5682A47130D0F</vt:lpwstr>
  </property>
</Properties>
</file>