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91" r:id="rId5"/>
  </p:sldMasterIdLst>
  <p:notesMasterIdLst>
    <p:notesMasterId r:id="rId47"/>
  </p:notesMasterIdLst>
  <p:sldIdLst>
    <p:sldId id="301" r:id="rId6"/>
    <p:sldId id="283" r:id="rId7"/>
    <p:sldId id="293" r:id="rId8"/>
    <p:sldId id="331" r:id="rId9"/>
    <p:sldId id="296" r:id="rId10"/>
    <p:sldId id="334" r:id="rId11"/>
    <p:sldId id="341" r:id="rId12"/>
    <p:sldId id="268" r:id="rId13"/>
    <p:sldId id="362" r:id="rId14"/>
    <p:sldId id="346" r:id="rId15"/>
    <p:sldId id="349" r:id="rId16"/>
    <p:sldId id="351" r:id="rId17"/>
    <p:sldId id="348" r:id="rId18"/>
    <p:sldId id="352" r:id="rId19"/>
    <p:sldId id="353" r:id="rId20"/>
    <p:sldId id="355" r:id="rId21"/>
    <p:sldId id="354" r:id="rId22"/>
    <p:sldId id="356" r:id="rId23"/>
    <p:sldId id="371" r:id="rId24"/>
    <p:sldId id="359" r:id="rId25"/>
    <p:sldId id="357" r:id="rId26"/>
    <p:sldId id="358" r:id="rId27"/>
    <p:sldId id="361" r:id="rId28"/>
    <p:sldId id="365" r:id="rId29"/>
    <p:sldId id="339" r:id="rId30"/>
    <p:sldId id="343" r:id="rId31"/>
    <p:sldId id="344" r:id="rId32"/>
    <p:sldId id="345" r:id="rId33"/>
    <p:sldId id="342" r:id="rId34"/>
    <p:sldId id="367" r:id="rId35"/>
    <p:sldId id="364" r:id="rId36"/>
    <p:sldId id="368" r:id="rId37"/>
    <p:sldId id="369" r:id="rId38"/>
    <p:sldId id="335" r:id="rId39"/>
    <p:sldId id="360" r:id="rId40"/>
    <p:sldId id="303" r:id="rId41"/>
    <p:sldId id="332" r:id="rId42"/>
    <p:sldId id="370" r:id="rId43"/>
    <p:sldId id="328" r:id="rId44"/>
    <p:sldId id="306" r:id="rId45"/>
    <p:sldId id="290" r:id="rId46"/>
  </p:sldIdLst>
  <p:sldSz cx="9144000" cy="5143500" type="screen16x9"/>
  <p:notesSz cx="6858000" cy="9144000"/>
  <p:embeddedFontLst>
    <p:embeddedFont>
      <p:font typeface="Museo Slab 500" panose="02000000000000000000" charset="0"/>
      <p:regular r:id="rId48"/>
      <p:italic r:id="rId49"/>
    </p:embeddedFont>
    <p:embeddedFont>
      <p:font typeface="Roboto" panose="02000000000000000000" pitchFamily="2" charset="0"/>
      <p:regular r:id="rId50"/>
      <p:bold r:id="rId51"/>
      <p:italic r:id="rId52"/>
      <p:boldItalic r:id="rId53"/>
    </p:embeddedFont>
    <p:embeddedFont>
      <p:font typeface="Roboto Medium" panose="02000000000000000000" pitchFamily="2" charset="0"/>
      <p:regular r:id="rId54"/>
      <p:bold r:id="rId55"/>
      <p:italic r:id="rId56"/>
      <p:boldItalic r:id="rId57"/>
    </p:embeddedFont>
    <p:embeddedFont>
      <p:font typeface="Rockwell" panose="02060603020205020403" pitchFamily="18" charset="0"/>
      <p:regular r:id="rId58"/>
      <p:bold r:id="rId59"/>
      <p:italic r:id="rId60"/>
      <p:boldItalic r:id="rId61"/>
    </p:embeddedFont>
  </p:embeddedFontLst>
  <p:custDataLst>
    <p:tags r:id="rId62"/>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Agenda" id="{742010FE-B368-4506-9390-B258AB37147D}">
          <p14:sldIdLst>
            <p14:sldId id="301"/>
            <p14:sldId id="283"/>
            <p14:sldId id="293"/>
            <p14:sldId id="331"/>
          </p14:sldIdLst>
        </p14:section>
        <p14:section name="News and Updates" id="{07293A79-3DC1-4698-921A-01F208B3AC93}">
          <p14:sldIdLst>
            <p14:sldId id="296"/>
            <p14:sldId id="334"/>
            <p14:sldId id="341"/>
            <p14:sldId id="268"/>
            <p14:sldId id="362"/>
            <p14:sldId id="346"/>
            <p14:sldId id="349"/>
            <p14:sldId id="351"/>
            <p14:sldId id="348"/>
            <p14:sldId id="352"/>
            <p14:sldId id="353"/>
            <p14:sldId id="355"/>
            <p14:sldId id="354"/>
            <p14:sldId id="356"/>
            <p14:sldId id="371"/>
            <p14:sldId id="359"/>
            <p14:sldId id="357"/>
            <p14:sldId id="358"/>
            <p14:sldId id="361"/>
            <p14:sldId id="365"/>
            <p14:sldId id="339"/>
            <p14:sldId id="343"/>
            <p14:sldId id="344"/>
            <p14:sldId id="345"/>
            <p14:sldId id="342"/>
            <p14:sldId id="367"/>
            <p14:sldId id="364"/>
            <p14:sldId id="368"/>
            <p14:sldId id="369"/>
            <p14:sldId id="335"/>
            <p14:sldId id="360"/>
          </p14:sldIdLst>
        </p14:section>
        <p14:section name="CAP4K 2026" id="{D033FF43-28EC-4E74-BB20-CA78606433D4}">
          <p14:sldIdLst>
            <p14:sldId id="303"/>
            <p14:sldId id="332"/>
          </p14:sldIdLst>
        </p14:section>
        <p14:section name="KSR Data Collection" id="{BB211325-0BB3-46BB-82AF-9498B070AD62}">
          <p14:sldIdLst>
            <p14:sldId id="370"/>
            <p14:sldId id="328"/>
          </p14:sldIdLst>
        </p14:section>
        <p14:section name="Contact Information" id="{C08409B5-9EDB-4287-8A8D-0F4FF589A076}">
          <p14:sldIdLst>
            <p14:sldId id="306"/>
            <p14:sldId id="290"/>
          </p14:sldIdLst>
        </p14:section>
      </p14:sectionLst>
    </p:ex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r:id="rId82" roundtripDataSignature="AMtx7milG3FEVXcC7RlEFZX6qYD3+//pK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412AB2F-A864-9CE5-F21E-BACC2D4F1323}" name="Chrisco, Justin" initials="JC" userId="S::Chrisco_J@cde.state.co.us::6007cdb4-319c-4174-acf4-c21db3a34acf" providerId="AD"/>
  <p188:author id="{36DFEF8D-2ECC-AA41-7E1C-4F9F75423B54}" name="Rogers, Megan" initials="MR" userId="S::Rogers_M@cde.state.co.us::d2188972-20d4-4cc6-8ee7-e84bb805225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8800"/>
    <a:srgbClr val="004F8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467" autoAdjust="0"/>
    <p:restoredTop sz="71898" autoAdjust="0"/>
  </p:normalViewPr>
  <p:slideViewPr>
    <p:cSldViewPr snapToGrid="0">
      <p:cViewPr varScale="1">
        <p:scale>
          <a:sx n="70" d="100"/>
          <a:sy n="70" d="100"/>
        </p:scale>
        <p:origin x="648" y="56"/>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128"/>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notesMaster" Target="notesMasters/notesMaster1.xml"/><Relationship Id="rId84"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font" Target="fonts/font6.fntdata"/><Relationship Id="rId58" Type="http://schemas.openxmlformats.org/officeDocument/2006/relationships/font" Target="fonts/font11.fntdata"/><Relationship Id="rId87" Type="http://schemas.microsoft.com/office/2016/11/relationships/changesInfo" Target="changesInfos/changesInfo1.xml"/><Relationship Id="rId5" Type="http://schemas.openxmlformats.org/officeDocument/2006/relationships/slideMaster" Target="slideMasters/slideMaster2.xml"/><Relationship Id="rId61" Type="http://schemas.openxmlformats.org/officeDocument/2006/relationships/font" Target="fonts/font14.fntdata"/><Relationship Id="rId82" Type="http://customschemas.google.com/relationships/presentationmetadata" Target="metadata"/><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font" Target="fonts/font1.fntdata"/><Relationship Id="rId56" Type="http://schemas.openxmlformats.org/officeDocument/2006/relationships/font" Target="fonts/font9.fntdata"/><Relationship Id="rId8" Type="http://schemas.openxmlformats.org/officeDocument/2006/relationships/slide" Target="slides/slide3.xml"/><Relationship Id="rId51" Type="http://schemas.openxmlformats.org/officeDocument/2006/relationships/font" Target="fonts/font4.fntdata"/><Relationship Id="rId85"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font" Target="fonts/font12.fntdata"/><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font" Target="fonts/font7.fntdata"/><Relationship Id="rId62" Type="http://schemas.openxmlformats.org/officeDocument/2006/relationships/tags" Target="tags/tag1.xml"/><Relationship Id="rId83" Type="http://schemas.openxmlformats.org/officeDocument/2006/relationships/presProps" Target="presProps.xml"/><Relationship Id="rId88"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font" Target="fonts/font2.fntdata"/><Relationship Id="rId57" Type="http://schemas.openxmlformats.org/officeDocument/2006/relationships/font" Target="fonts/font10.fntdata"/><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font" Target="fonts/font5.fntdata"/><Relationship Id="rId60" Type="http://schemas.openxmlformats.org/officeDocument/2006/relationships/font" Target="fonts/font13.fntdata"/><Relationship Id="rId86"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font" Target="fonts/font3.fntdata"/><Relationship Id="rId55" Type="http://schemas.openxmlformats.org/officeDocument/2006/relationships/font" Target="fonts/font8.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gers, Megan" userId="d2188972-20d4-4cc6-8ee7-e84bb8052254" providerId="ADAL" clId="{D9842CEA-ECE3-49F7-9931-27A1560EDCE3}"/>
    <pc:docChg chg="custSel modSld addSection modSection">
      <pc:chgData name="Rogers, Megan" userId="d2188972-20d4-4cc6-8ee7-e84bb8052254" providerId="ADAL" clId="{D9842CEA-ECE3-49F7-9931-27A1560EDCE3}" dt="2026-09-01T21:06:57.614" v="10" actId="700"/>
      <pc:docMkLst>
        <pc:docMk/>
      </pc:docMkLst>
      <pc:sldChg chg="modNotesTx">
        <pc:chgData name="Rogers, Megan" userId="d2188972-20d4-4cc6-8ee7-e84bb8052254" providerId="ADAL" clId="{D9842CEA-ECE3-49F7-9931-27A1560EDCE3}" dt="2026-09-01T21:04:45.126" v="0" actId="113"/>
        <pc:sldMkLst>
          <pc:docMk/>
          <pc:sldMk cId="1446945234" sldId="332"/>
        </pc:sldMkLst>
      </pc:sldChg>
      <pc:sldChg chg="modSp mod chgLayout">
        <pc:chgData name="Rogers, Megan" userId="d2188972-20d4-4cc6-8ee7-e84bb8052254" providerId="ADAL" clId="{D9842CEA-ECE3-49F7-9931-27A1560EDCE3}" dt="2026-09-01T21:06:57.614" v="10" actId="700"/>
        <pc:sldMkLst>
          <pc:docMk/>
          <pc:sldMk cId="3581179737" sldId="370"/>
        </pc:sldMkLst>
        <pc:spChg chg="mod ord">
          <ac:chgData name="Rogers, Megan" userId="d2188972-20d4-4cc6-8ee7-e84bb8052254" providerId="ADAL" clId="{D9842CEA-ECE3-49F7-9931-27A1560EDCE3}" dt="2026-09-01T21:06:57.614" v="10" actId="700"/>
          <ac:spMkLst>
            <pc:docMk/>
            <pc:sldMk cId="3581179737" sldId="370"/>
            <ac:spMk id="4" creationId="{C64E5469-00FD-30A1-707A-D8DC85B44E0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leg.colorado.gov/bill_files/115757/download"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0" i="1" dirty="0">
                <a:highlight>
                  <a:srgbClr val="FFFF00"/>
                </a:highlight>
                <a:cs typeface="Calibri" panose="020F0502020204030204"/>
              </a:rPr>
              <a:t>Agenda: </a:t>
            </a:r>
            <a:r>
              <a:rPr lang="en-US" b="0" i="1" dirty="0">
                <a:cs typeface="Calibri" panose="020F0502020204030204"/>
              </a:rPr>
              <a:t>https://docs.google.com/document/d/1qtw1x69MwADaFRSPaDBSNRPzW1gzLSXQ5J7GCx3_Sh4/edit?usp=sharing</a:t>
            </a:r>
          </a:p>
        </p:txBody>
      </p:sp>
      <p:sp>
        <p:nvSpPr>
          <p:cNvPr id="4" name="Slide Number Placeholder 3"/>
          <p:cNvSpPr>
            <a:spLocks noGrp="1"/>
          </p:cNvSpPr>
          <p:nvPr>
            <p:ph type="sldNum" sz="quarter" idx="5"/>
          </p:nvPr>
        </p:nvSpPr>
        <p:spPr/>
        <p:txBody>
          <a:bodyPr/>
          <a:lstStyle/>
          <a:p>
            <a:fld id="{D8C3E97E-4890-4915-A7C2-F3D207C521C5}" type="slidenum">
              <a:rPr lang="en-US" smtClean="0"/>
              <a:t>1</a:t>
            </a:fld>
            <a:endParaRPr lang="en-US"/>
          </a:p>
        </p:txBody>
      </p:sp>
    </p:spTree>
    <p:extLst>
      <p:ext uri="{BB962C8B-B14F-4D97-AF65-F5344CB8AC3E}">
        <p14:creationId xmlns:p14="http://schemas.microsoft.com/office/powerpoint/2010/main" val="17399895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278539799a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5" name="Google Shape;375;g278539799a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endParaRPr lang="en-US" b="1" i="1" dirty="0">
              <a:cs typeface="Calibri" panose="020F0502020204030204"/>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1723469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C3E97E-4890-4915-A7C2-F3D207C521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51419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31928537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b="1" i="0" u="none" strike="noStrike" cap="none" dirty="0">
                <a:solidFill>
                  <a:srgbClr val="000000"/>
                </a:solidFill>
                <a:effectLst/>
                <a:latin typeface="Arial"/>
                <a:ea typeface="Arial"/>
                <a:cs typeface="Arial"/>
                <a:sym typeface="Arial"/>
              </a:rPr>
              <a:t>Recent legislation </a:t>
            </a:r>
          </a:p>
          <a:p>
            <a:pPr marL="914400" marR="0" lvl="1"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b="0" i="0" u="none" strike="noStrike" cap="none" dirty="0">
                <a:solidFill>
                  <a:srgbClr val="000000"/>
                </a:solidFill>
                <a:effectLst/>
                <a:latin typeface="Arial"/>
                <a:ea typeface="Arial"/>
                <a:cs typeface="Arial"/>
                <a:sym typeface="Arial"/>
              </a:rPr>
              <a:t>This past legislative session, HB26-1050 was passed by the Colorado Legislature, making the use of ILPs in Kindergarten optional for students who attain certain requirements </a:t>
            </a:r>
            <a:endParaRPr lang="en-US" sz="1100" b="1" i="0" u="none" strike="noStrike" cap="none" dirty="0">
              <a:solidFill>
                <a:srgbClr val="000000"/>
              </a:solidFill>
              <a:effectLst/>
              <a:latin typeface="Arial"/>
              <a:ea typeface="Arial"/>
              <a:cs typeface="Arial"/>
              <a:sym typeface="Arial"/>
            </a:endParaRP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b="1" i="0" u="none" strike="noStrike" cap="none" dirty="0">
                <a:solidFill>
                  <a:srgbClr val="000000"/>
                </a:solidFill>
                <a:effectLst/>
                <a:latin typeface="Arial"/>
                <a:ea typeface="Arial"/>
                <a:cs typeface="Arial"/>
                <a:sym typeface="Arial"/>
              </a:rPr>
              <a:t>Review new bill</a:t>
            </a:r>
            <a:r>
              <a:rPr lang="en-US" sz="1100" b="0" i="0" u="none" strike="noStrike" cap="none" dirty="0">
                <a:solidFill>
                  <a:srgbClr val="000000"/>
                </a:solidFill>
                <a:effectLst/>
                <a:latin typeface="Arial"/>
                <a:ea typeface="Arial"/>
                <a:cs typeface="Arial"/>
                <a:sym typeface="Arial"/>
              </a:rPr>
              <a:t>: </a:t>
            </a:r>
            <a:r>
              <a:rPr lang="en-US" sz="1100" b="0" i="0" u="sng" strike="noStrike" cap="none" dirty="0">
                <a:solidFill>
                  <a:srgbClr val="000000"/>
                </a:solidFill>
                <a:effectLst/>
                <a:latin typeface="Arial"/>
                <a:ea typeface="Arial"/>
                <a:cs typeface="Arial"/>
                <a:sym typeface="Arial"/>
                <a:hlinkClick r:id="rId3"/>
              </a:rPr>
              <a:t>https://leg.colorado.gov/bill_files/115757/download</a:t>
            </a:r>
            <a:endParaRPr lang="en-US" sz="1100" b="0" i="0" u="sng" strike="noStrike" cap="none" dirty="0">
              <a:solidFill>
                <a:srgbClr val="000000"/>
              </a:solidFill>
              <a:effectLst/>
              <a:latin typeface="Arial"/>
              <a:ea typeface="Arial"/>
              <a:cs typeface="Arial"/>
              <a:sym typeface="Arial"/>
            </a:endParaRP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b="1" i="0" u="none" strike="noStrike" cap="none" dirty="0">
                <a:solidFill>
                  <a:srgbClr val="000000"/>
                </a:solidFill>
                <a:effectLst/>
                <a:latin typeface="Arial"/>
                <a:ea typeface="Arial"/>
                <a:cs typeface="Arial"/>
                <a:sym typeface="Arial"/>
              </a:rPr>
              <a:t>Key highlights:</a:t>
            </a:r>
          </a:p>
          <a:p>
            <a:pPr marL="127000" indent="0">
              <a:buNone/>
            </a:pPr>
            <a:r>
              <a:rPr lang="en-US" b="1" i="1" dirty="0"/>
              <a:t>In certain circumstances, an Individualized Learning Plan (ILP) may be optional</a:t>
            </a:r>
            <a:endParaRPr lang="en-US" sz="1200" b="1" i="1" dirty="0"/>
          </a:p>
          <a:p>
            <a:r>
              <a:rPr lang="en-US" dirty="0"/>
              <a:t>A local education provider may choose </a:t>
            </a:r>
            <a:r>
              <a:rPr lang="en-US" i="1" dirty="0"/>
              <a:t>not</a:t>
            </a:r>
            <a:r>
              <a:rPr lang="en-US" dirty="0"/>
              <a:t> to provide an ILP when a student:</a:t>
            </a:r>
            <a:endParaRPr lang="en-US" sz="1800" b="1" dirty="0"/>
          </a:p>
          <a:p>
            <a:pPr lvl="1"/>
            <a:r>
              <a:rPr lang="en-US" dirty="0"/>
              <a:t>Meets requirements on </a:t>
            </a:r>
            <a:r>
              <a:rPr lang="en-US" b="1" i="1" dirty="0"/>
              <a:t>each</a:t>
            </a:r>
            <a:r>
              <a:rPr lang="en-US" dirty="0"/>
              <a:t> of the 6 required domains of school readiness, </a:t>
            </a:r>
            <a:r>
              <a:rPr lang="en-US" b="1" i="1" dirty="0"/>
              <a:t>AND</a:t>
            </a:r>
            <a:endParaRPr lang="en-US" sz="1600" b="1" dirty="0"/>
          </a:p>
          <a:p>
            <a:pPr lvl="1"/>
            <a:r>
              <a:rPr lang="en-US" dirty="0"/>
              <a:t>Meets the requirements on the interim reading assessment.</a:t>
            </a:r>
            <a:endParaRPr lang="en-US" sz="1600" b="1" dirty="0"/>
          </a:p>
          <a:p>
            <a:pPr marL="127000" indent="0">
              <a:buNone/>
            </a:pPr>
            <a:r>
              <a:rPr lang="en-US" b="1" i="1" dirty="0"/>
              <a:t>When is an ILP Required:</a:t>
            </a:r>
            <a:endParaRPr lang="en-US" sz="1200" b="1" i="1" dirty="0"/>
          </a:p>
          <a:p>
            <a:r>
              <a:rPr lang="en-US" dirty="0"/>
              <a:t>A local education provider must provide an ILP when:</a:t>
            </a:r>
            <a:endParaRPr lang="en-US" sz="1400" dirty="0"/>
          </a:p>
          <a:p>
            <a:pPr lvl="1"/>
            <a:r>
              <a:rPr lang="en-US" dirty="0"/>
              <a:t>A student does </a:t>
            </a:r>
            <a:r>
              <a:rPr lang="en-US" b="1" i="1" dirty="0"/>
              <a:t>not</a:t>
            </a:r>
            <a:r>
              <a:rPr lang="en-US" i="1" dirty="0"/>
              <a:t> </a:t>
            </a:r>
            <a:r>
              <a:rPr lang="en-US" dirty="0"/>
              <a:t>meet requirements on KSR assessments </a:t>
            </a:r>
            <a:r>
              <a:rPr lang="en-US" b="1" i="1" dirty="0"/>
              <a:t>and</a:t>
            </a:r>
            <a:r>
              <a:rPr lang="en-US" dirty="0"/>
              <a:t> the reading interim assessment, </a:t>
            </a:r>
            <a:r>
              <a:rPr lang="en-US" b="1" i="1" dirty="0"/>
              <a:t>OR</a:t>
            </a:r>
            <a:endParaRPr lang="en-US" sz="1600" b="1" dirty="0"/>
          </a:p>
          <a:p>
            <a:pPr lvl="1"/>
            <a:r>
              <a:rPr lang="en-US" dirty="0"/>
              <a:t>A student’s parent or guardian requests an ILP.</a:t>
            </a:r>
            <a:endParaRPr lang="en-US" sz="1600" b="1" dirty="0"/>
          </a:p>
        </p:txBody>
      </p:sp>
    </p:spTree>
    <p:extLst>
      <p:ext uri="{BB962C8B-B14F-4D97-AF65-F5344CB8AC3E}">
        <p14:creationId xmlns:p14="http://schemas.microsoft.com/office/powerpoint/2010/main" val="20040463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Specifically, local education providers must provide written notice to families that includes:</a:t>
            </a:r>
            <a:endParaRPr lang="en-US" sz="1800" b="1" dirty="0"/>
          </a:p>
          <a:p>
            <a:pPr lvl="1"/>
            <a:r>
              <a:rPr lang="en-US" dirty="0"/>
              <a:t>Individual assessment results from the</a:t>
            </a:r>
            <a:endParaRPr lang="en-US" sz="1400" dirty="0"/>
          </a:p>
          <a:p>
            <a:pPr lvl="2"/>
            <a:r>
              <a:rPr lang="en-US" dirty="0"/>
              <a:t>kindergarten school readiness assessment(s), and </a:t>
            </a:r>
            <a:endParaRPr lang="en-US" sz="1200" dirty="0"/>
          </a:p>
          <a:p>
            <a:pPr lvl="2"/>
            <a:r>
              <a:rPr lang="en-US" dirty="0"/>
              <a:t>interim reading assessment:</a:t>
            </a:r>
            <a:endParaRPr lang="en-US" sz="1200" dirty="0"/>
          </a:p>
          <a:p>
            <a:pPr lvl="1"/>
            <a:r>
              <a:rPr lang="en-US" dirty="0"/>
              <a:t>The purpose of the assessment tools,</a:t>
            </a:r>
            <a:endParaRPr lang="en-US" sz="1400" dirty="0"/>
          </a:p>
          <a:p>
            <a:pPr lvl="1"/>
            <a:r>
              <a:rPr lang="en-US" dirty="0"/>
              <a:t>Transparency in how the information from the assessments is used,</a:t>
            </a:r>
            <a:endParaRPr lang="en-US" sz="1400" dirty="0"/>
          </a:p>
          <a:p>
            <a:pPr lvl="1"/>
            <a:r>
              <a:rPr lang="en-US" dirty="0"/>
              <a:t>If applicable, a statement indicating that the local education provider is not required to provide, and does not intend to provide, an ILP based on the assessment results; and</a:t>
            </a:r>
            <a:endParaRPr lang="en-US" sz="1400" dirty="0"/>
          </a:p>
          <a:p>
            <a:pPr lvl="1"/>
            <a:r>
              <a:rPr lang="en-US" dirty="0"/>
              <a:t>Information regarding the parent’s right to request an ILP for their child.</a:t>
            </a:r>
            <a:endParaRPr lang="en-US" sz="1400" dirty="0"/>
          </a:p>
          <a:p>
            <a:pPr lvl="0"/>
            <a:r>
              <a:rPr lang="en-US" b="1" i="1" dirty="0">
                <a:highlight>
                  <a:srgbClr val="FFFF00"/>
                </a:highlight>
              </a:rPr>
              <a:t>FACT SHEET: </a:t>
            </a:r>
            <a:r>
              <a:rPr lang="en-US" b="0" i="1" dirty="0"/>
              <a:t>https://ed.cde.state.co.us/fs/resource-manager/view/6244d7b8-9d83-40d3-b2f5-2b9cdabcb389</a:t>
            </a:r>
            <a:endParaRPr lang="en-US" b="0" i="1" dirty="0">
              <a:highlight>
                <a:srgbClr val="FFFF00"/>
              </a:highlight>
            </a:endParaRPr>
          </a:p>
        </p:txBody>
      </p:sp>
    </p:spTree>
    <p:extLst>
      <p:ext uri="{BB962C8B-B14F-4D97-AF65-F5344CB8AC3E}">
        <p14:creationId xmlns:p14="http://schemas.microsoft.com/office/powerpoint/2010/main" val="7319822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1" name="Google Shape;461;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B5695-8ECF-CCD1-4582-EC0FE6DBD9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8D156A-4065-BEFE-DE7B-DDA48296FAF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C8A5E1D-5721-9340-31D2-845062599D7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64C82EBD-DD31-D90B-7E9D-C5CB96589331}"/>
              </a:ext>
            </a:extLst>
          </p:cNvPr>
          <p:cNvSpPr>
            <a:spLocks noGrp="1"/>
          </p:cNvSpPr>
          <p:nvPr>
            <p:ph type="sldNum" sz="quarter" idx="5"/>
          </p:nvPr>
        </p:nvSpPr>
        <p:spPr/>
        <p:txBody>
          <a:bodyPr/>
          <a:lstStyle/>
          <a:p>
            <a:fld id="{D8C3E97E-4890-4915-A7C2-F3D207C521C5}" type="slidenum">
              <a:rPr lang="en-US" smtClean="0"/>
              <a:t>9</a:t>
            </a:fld>
            <a:endParaRPr lang="en-US"/>
          </a:p>
        </p:txBody>
      </p:sp>
    </p:spTree>
    <p:extLst>
      <p:ext uri="{BB962C8B-B14F-4D97-AF65-F5344CB8AC3E}">
        <p14:creationId xmlns:p14="http://schemas.microsoft.com/office/powerpoint/2010/main" val="26460274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407741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This table shows the approved assessment tools that assess all required domains.</a:t>
            </a:r>
          </a:p>
          <a:p>
            <a:r>
              <a:rPr lang="en-US" dirty="0"/>
              <a:t>For each of the approved KSR assessment tools, the benchmark descriptor is listed in this table</a:t>
            </a:r>
          </a:p>
          <a:p>
            <a:r>
              <a:rPr lang="en-US" dirty="0"/>
              <a:t>This descriptor indicates the benchmarks that meet (or exceed) BOY grade level expectations</a:t>
            </a:r>
          </a:p>
          <a:p>
            <a:r>
              <a:rPr lang="en-US" dirty="0"/>
              <a:t>NC KEA—please contact me; this will follow the BOY benchmarks used for reporting.</a:t>
            </a:r>
          </a:p>
          <a:p>
            <a:r>
              <a:rPr lang="en-US" dirty="0"/>
              <a:t>These </a:t>
            </a:r>
            <a:r>
              <a:rPr lang="en-US" dirty="0" err="1"/>
              <a:t>cutpoints</a:t>
            </a:r>
            <a:r>
              <a:rPr lang="en-US" dirty="0"/>
              <a:t> align with KSR data reporting, HB26-1050, and school readiness statute.</a:t>
            </a:r>
          </a:p>
        </p:txBody>
      </p:sp>
    </p:spTree>
    <p:extLst>
      <p:ext uri="{BB962C8B-B14F-4D97-AF65-F5344CB8AC3E}">
        <p14:creationId xmlns:p14="http://schemas.microsoft.com/office/powerpoint/2010/main" val="9221620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These are the benchmark descriptors for tools assessing specific domains.</a:t>
            </a:r>
          </a:p>
        </p:txBody>
      </p:sp>
    </p:spTree>
    <p:extLst>
      <p:ext uri="{BB962C8B-B14F-4D97-AF65-F5344CB8AC3E}">
        <p14:creationId xmlns:p14="http://schemas.microsoft.com/office/powerpoint/2010/main" val="42029132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Composite </a:t>
            </a:r>
            <a:r>
              <a:rPr lang="en-US" dirty="0" err="1"/>
              <a:t>cutscores</a:t>
            </a:r>
            <a:r>
              <a:rPr lang="en-US" dirty="0"/>
              <a:t> by domain.</a:t>
            </a:r>
          </a:p>
          <a:p>
            <a:r>
              <a:rPr lang="en-US" dirty="0"/>
              <a:t>These are for the limited item set only.</a:t>
            </a:r>
          </a:p>
          <a:p>
            <a:r>
              <a:rPr lang="en-US" dirty="0"/>
              <a:t>Align with the assessment tool’s expectations for students who are at benchmark at the beginning of the kindergarten year.</a:t>
            </a:r>
          </a:p>
          <a:p>
            <a:r>
              <a:rPr lang="en-US" dirty="0"/>
              <a:t>This would be the first score and indicator on the purple color band.</a:t>
            </a:r>
          </a:p>
          <a:p>
            <a:r>
              <a:rPr lang="en-US" dirty="0"/>
              <a:t>Link to additional support from GOLD: </a:t>
            </a:r>
          </a:p>
          <a:p>
            <a:pPr lvl="1"/>
            <a:r>
              <a:rPr lang="en-US" dirty="0"/>
              <a:t>https://teachingstrategies.my.site.com/portal/s/article/Now-Available-Enhanced-K-Readiness-Report</a:t>
            </a:r>
          </a:p>
        </p:txBody>
      </p:sp>
    </p:spTree>
    <p:extLst>
      <p:ext uri="{BB962C8B-B14F-4D97-AF65-F5344CB8AC3E}">
        <p14:creationId xmlns:p14="http://schemas.microsoft.com/office/powerpoint/2010/main" val="27627913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E4B93-A24A-E06F-A65A-0DC2DA0991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E2A9AF-AD50-5BB0-50FA-EA8D61FB1AE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DDD1D71-E3F8-2BB4-C83F-84BA3C079B46}"/>
              </a:ext>
            </a:extLst>
          </p:cNvPr>
          <p:cNvSpPr>
            <a:spLocks noGrp="1"/>
          </p:cNvSpPr>
          <p:nvPr>
            <p:ph type="body" idx="1"/>
          </p:nvPr>
        </p:nvSpPr>
        <p:spPr/>
        <p:txBody>
          <a:bodyPr/>
          <a:lstStyle/>
          <a:p>
            <a:r>
              <a:rPr lang="en-US" dirty="0"/>
              <a:t>Composite </a:t>
            </a:r>
            <a:r>
              <a:rPr lang="en-US" dirty="0" err="1"/>
              <a:t>cutscores</a:t>
            </a:r>
            <a:r>
              <a:rPr lang="en-US" dirty="0"/>
              <a:t> by domain.</a:t>
            </a:r>
          </a:p>
          <a:p>
            <a:r>
              <a:rPr lang="en-US" dirty="0"/>
              <a:t>This is for the Kindergarten Entry Record only</a:t>
            </a:r>
          </a:p>
          <a:p>
            <a:r>
              <a:rPr lang="en-US" dirty="0"/>
              <a:t>Align with the assessment tool’s expectations for students who are at benchmark at the beginning of the kindergarten year.</a:t>
            </a:r>
          </a:p>
        </p:txBody>
      </p:sp>
    </p:spTree>
    <p:extLst>
      <p:ext uri="{BB962C8B-B14F-4D97-AF65-F5344CB8AC3E}">
        <p14:creationId xmlns:p14="http://schemas.microsoft.com/office/powerpoint/2010/main" val="6783275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D6ACB-268D-7B7D-56F3-40E10B0B3C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8E348E-889F-123A-3AFF-89077C24B87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ACE720A-B337-BED3-E089-93FBCC8303A1}"/>
              </a:ext>
            </a:extLst>
          </p:cNvPr>
          <p:cNvSpPr>
            <a:spLocks noGrp="1"/>
          </p:cNvSpPr>
          <p:nvPr>
            <p:ph type="body" idx="1"/>
          </p:nvPr>
        </p:nvSpPr>
        <p:spPr/>
        <p:txBody>
          <a:bodyPr/>
          <a:lstStyle/>
          <a:p>
            <a:r>
              <a:rPr lang="en-US" dirty="0"/>
              <a:t>Standard Score by domain.</a:t>
            </a:r>
          </a:p>
          <a:p>
            <a:r>
              <a:rPr lang="en-US" dirty="0"/>
              <a:t>Align with low average and 1 standard deviation below the mean</a:t>
            </a:r>
          </a:p>
        </p:txBody>
      </p:sp>
    </p:spTree>
    <p:extLst>
      <p:ext uri="{BB962C8B-B14F-4D97-AF65-F5344CB8AC3E}">
        <p14:creationId xmlns:p14="http://schemas.microsoft.com/office/powerpoint/2010/main" val="33269973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877A3-325D-A3F1-68F7-A9276A2323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1D8D58-FFE3-23D2-6471-892AD3359DA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EAAAD7A-BE14-5FAA-1195-375425465536}"/>
              </a:ext>
            </a:extLst>
          </p:cNvPr>
          <p:cNvSpPr>
            <a:spLocks noGrp="1"/>
          </p:cNvSpPr>
          <p:nvPr>
            <p:ph type="body" idx="1"/>
          </p:nvPr>
        </p:nvSpPr>
        <p:spPr/>
        <p:txBody>
          <a:bodyPr/>
          <a:lstStyle/>
          <a:p>
            <a:r>
              <a:rPr lang="en-US" dirty="0"/>
              <a:t>Composite </a:t>
            </a:r>
            <a:r>
              <a:rPr lang="en-US" dirty="0" err="1"/>
              <a:t>cutscores</a:t>
            </a:r>
            <a:r>
              <a:rPr lang="en-US" dirty="0"/>
              <a:t> by domain.</a:t>
            </a:r>
          </a:p>
          <a:p>
            <a:r>
              <a:rPr lang="en-US" dirty="0"/>
              <a:t>Align with the assessment tool’s expectations for students who are at benchmark at the beginning of the kindergarten year.</a:t>
            </a:r>
          </a:p>
          <a:p>
            <a:endParaRPr lang="en-US" dirty="0"/>
          </a:p>
        </p:txBody>
      </p:sp>
    </p:spTree>
    <p:extLst>
      <p:ext uri="{BB962C8B-B14F-4D97-AF65-F5344CB8AC3E}">
        <p14:creationId xmlns:p14="http://schemas.microsoft.com/office/powerpoint/2010/main" val="15093854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655D4-E303-9C7C-F46E-E32F2C9BA4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E0281D-0FA1-DDC4-B8E6-157DB06FD98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2EE619A-F3F6-9884-3076-E255D6717CA2}"/>
              </a:ext>
            </a:extLst>
          </p:cNvPr>
          <p:cNvSpPr>
            <a:spLocks noGrp="1"/>
          </p:cNvSpPr>
          <p:nvPr>
            <p:ph type="body" idx="1"/>
          </p:nvPr>
        </p:nvSpPr>
        <p:spPr/>
        <p:txBody>
          <a:bodyPr/>
          <a:lstStyle/>
          <a:p>
            <a:r>
              <a:rPr lang="en-US" dirty="0"/>
              <a:t>Align with the assessment tool’s expectations for students who are ready for core instruction, ~40 percentile</a:t>
            </a:r>
          </a:p>
          <a:p>
            <a:r>
              <a:rPr lang="en-US" dirty="0"/>
              <a:t>Link for more information on the </a:t>
            </a:r>
            <a:r>
              <a:rPr lang="en-US" dirty="0" err="1"/>
              <a:t>FastBridge</a:t>
            </a:r>
            <a:r>
              <a:rPr lang="en-US" dirty="0"/>
              <a:t> Suite:</a:t>
            </a:r>
          </a:p>
          <a:p>
            <a:pPr lvl="1"/>
            <a:r>
              <a:rPr lang="en-US" dirty="0"/>
              <a:t>https://resources.finalsite.net/images/v1787946366/cdestatecous/pfxovdewgmjawfy5m0zi/KindergartenRenaissanceCutScores2026_Renaissance.pdf</a:t>
            </a:r>
          </a:p>
        </p:txBody>
      </p:sp>
    </p:spTree>
    <p:extLst>
      <p:ext uri="{BB962C8B-B14F-4D97-AF65-F5344CB8AC3E}">
        <p14:creationId xmlns:p14="http://schemas.microsoft.com/office/powerpoint/2010/main" val="13078476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64058-3730-92D3-5538-FA13523DF1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B80CCB-AE16-1603-2678-AAFE65DBA85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580204E-1BF7-44DC-0A8F-9A4B57BBBCB2}"/>
              </a:ext>
            </a:extLst>
          </p:cNvPr>
          <p:cNvSpPr>
            <a:spLocks noGrp="1"/>
          </p:cNvSpPr>
          <p:nvPr>
            <p:ph type="body" idx="1"/>
          </p:nvPr>
        </p:nvSpPr>
        <p:spPr/>
        <p:txBody>
          <a:bodyPr/>
          <a:lstStyle/>
          <a:p>
            <a:r>
              <a:rPr lang="en-US" dirty="0"/>
              <a:t>Align with the assessment tool’s expectations for students who are ready for Tier 1 instruction, ~41 percentile</a:t>
            </a:r>
          </a:p>
          <a:p>
            <a:endParaRPr lang="en-US" dirty="0"/>
          </a:p>
        </p:txBody>
      </p:sp>
    </p:spTree>
    <p:extLst>
      <p:ext uri="{BB962C8B-B14F-4D97-AF65-F5344CB8AC3E}">
        <p14:creationId xmlns:p14="http://schemas.microsoft.com/office/powerpoint/2010/main" val="31805726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F5356-6582-1956-0C75-859A8A6155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C1B1D8-E286-E2BF-60FE-C0AB24BDC2A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F3D7E76-B5A2-252E-FE01-114C4AB6EE04}"/>
              </a:ext>
            </a:extLst>
          </p:cNvPr>
          <p:cNvSpPr>
            <a:spLocks noGrp="1"/>
          </p:cNvSpPr>
          <p:nvPr>
            <p:ph type="body" idx="1"/>
          </p:nvPr>
        </p:nvSpPr>
        <p:spPr/>
        <p:txBody>
          <a:bodyPr/>
          <a:lstStyle/>
          <a:p>
            <a:r>
              <a:rPr lang="en-US" dirty="0"/>
              <a:t>Align with the assessment tool’s expectations for students who are at benchmark and ready for core instruction</a:t>
            </a:r>
          </a:p>
        </p:txBody>
      </p:sp>
    </p:spTree>
    <p:extLst>
      <p:ext uri="{BB962C8B-B14F-4D97-AF65-F5344CB8AC3E}">
        <p14:creationId xmlns:p14="http://schemas.microsoft.com/office/powerpoint/2010/main" val="2066360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700390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FCAA7-F9AC-1461-D3DC-3C7BA63EFB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6DD761-77C8-E813-1D99-F62E8C607D4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009011C-415B-6893-5991-C3EB534B06F8}"/>
              </a:ext>
            </a:extLst>
          </p:cNvPr>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These cut scores help to identify when an ILP is optional. As a reminder, a student must score at or above the BOY </a:t>
            </a:r>
            <a:r>
              <a:rPr lang="en-US" dirty="0" err="1"/>
              <a:t>cutscore</a:t>
            </a:r>
            <a:r>
              <a:rPr lang="en-US" dirty="0"/>
              <a:t> for kindergarten in each domain of school readiness and the interim reading assessment.</a:t>
            </a:r>
          </a:p>
          <a:p>
            <a:pPr lvl="0"/>
            <a:endParaRPr lang="en-US" dirty="0"/>
          </a:p>
        </p:txBody>
      </p:sp>
    </p:spTree>
    <p:extLst>
      <p:ext uri="{BB962C8B-B14F-4D97-AF65-F5344CB8AC3E}">
        <p14:creationId xmlns:p14="http://schemas.microsoft.com/office/powerpoint/2010/main" val="24475161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E356A-2B74-0BE2-2113-53CEE9B3E7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1D8D52-096C-B978-1741-4D8D99824E9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5A0EF92-CA76-1F3E-9483-0C691012D08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158243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250007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8EF20A-E4C8-009F-7B2C-01C5D42AD5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2236F5-FB76-42D1-3CED-991F4440922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F004309-0482-245D-0F47-86CB24BAD638}"/>
              </a:ext>
            </a:extLst>
          </p:cNvPr>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lang="en-US" dirty="0"/>
          </a:p>
        </p:txBody>
      </p:sp>
      <p:sp>
        <p:nvSpPr>
          <p:cNvPr id="4" name="Slide Number Placeholder 3">
            <a:extLst>
              <a:ext uri="{FF2B5EF4-FFF2-40B4-BE49-F238E27FC236}">
                <a16:creationId xmlns:a16="http://schemas.microsoft.com/office/drawing/2014/main" id="{36C8DE6D-0049-83F7-4293-4D1195873CC2}"/>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D8C3E97E-4890-4915-A7C2-F3D207C521C5}"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24</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5890738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For students who receive an ILP, here is a reminder of the requirements</a:t>
            </a:r>
          </a:p>
        </p:txBody>
      </p:sp>
    </p:spTree>
    <p:extLst>
      <p:ext uri="{BB962C8B-B14F-4D97-AF65-F5344CB8AC3E}">
        <p14:creationId xmlns:p14="http://schemas.microsoft.com/office/powerpoint/2010/main" val="16224769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Please type your response in the chat.</a:t>
            </a:r>
          </a:p>
          <a:p>
            <a:r>
              <a:rPr lang="en-US" dirty="0"/>
              <a:t>Bonus: In which domain would this student likely receive specific learning goals and targeted support that would be documented in the student’s ILP?</a:t>
            </a:r>
          </a:p>
        </p:txBody>
      </p:sp>
    </p:spTree>
    <p:extLst>
      <p:ext uri="{BB962C8B-B14F-4D97-AF65-F5344CB8AC3E}">
        <p14:creationId xmlns:p14="http://schemas.microsoft.com/office/powerpoint/2010/main" val="16457522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i="1" dirty="0"/>
          </a:p>
        </p:txBody>
      </p:sp>
    </p:spTree>
    <p:extLst>
      <p:ext uri="{BB962C8B-B14F-4D97-AF65-F5344CB8AC3E}">
        <p14:creationId xmlns:p14="http://schemas.microsoft.com/office/powerpoint/2010/main" val="24256749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i="1" dirty="0"/>
          </a:p>
        </p:txBody>
      </p:sp>
    </p:spTree>
    <p:extLst>
      <p:ext uri="{BB962C8B-B14F-4D97-AF65-F5344CB8AC3E}">
        <p14:creationId xmlns:p14="http://schemas.microsoft.com/office/powerpoint/2010/main" val="13940996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797005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4A037-C3BE-CE7E-7E5D-9A8FF8ECFD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9A255D-0C86-237D-240B-8F96DB3BE02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DCB94DB-9AAD-D1C2-B5DC-6030BC19B5DA}"/>
              </a:ext>
            </a:extLst>
          </p:cNvPr>
          <p:cNvSpPr>
            <a:spLocks noGrp="1"/>
          </p:cNvSpPr>
          <p:nvPr>
            <p:ph type="body" idx="1"/>
          </p:nvPr>
        </p:nvSpPr>
        <p:spPr/>
        <p:txBody>
          <a:bodyPr/>
          <a:lstStyle/>
          <a:p>
            <a:endParaRPr lang="en-US" i="0" dirty="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dirty="0"/>
          </a:p>
        </p:txBody>
      </p:sp>
      <p:sp>
        <p:nvSpPr>
          <p:cNvPr id="4" name="Slide Number Placeholder 3">
            <a:extLst>
              <a:ext uri="{FF2B5EF4-FFF2-40B4-BE49-F238E27FC236}">
                <a16:creationId xmlns:a16="http://schemas.microsoft.com/office/drawing/2014/main" id="{12358950-953F-4F11-1813-C1EF08F9C33C}"/>
              </a:ext>
            </a:extLst>
          </p:cNvPr>
          <p:cNvSpPr>
            <a:spLocks noGrp="1"/>
          </p:cNvSpPr>
          <p:nvPr>
            <p:ph type="sldNum" sz="quarter" idx="5"/>
          </p:nvPr>
        </p:nvSpPr>
        <p:spPr/>
        <p:txBody>
          <a:bodyPr/>
          <a:lstStyle/>
          <a:p>
            <a:fld id="{D8C3E97E-4890-4915-A7C2-F3D207C521C5}" type="slidenum">
              <a:rPr lang="en-US" smtClean="0"/>
              <a:t>31</a:t>
            </a:fld>
            <a:endParaRPr lang="en-US"/>
          </a:p>
        </p:txBody>
      </p:sp>
    </p:spTree>
    <p:extLst>
      <p:ext uri="{BB962C8B-B14F-4D97-AF65-F5344CB8AC3E}">
        <p14:creationId xmlns:p14="http://schemas.microsoft.com/office/powerpoint/2010/main" val="24233649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As a reminder, written notice is to include specific statutory requirements.</a:t>
            </a:r>
          </a:p>
        </p:txBody>
      </p:sp>
    </p:spTree>
    <p:extLst>
      <p:ext uri="{BB962C8B-B14F-4D97-AF65-F5344CB8AC3E}">
        <p14:creationId xmlns:p14="http://schemas.microsoft.com/office/powerpoint/2010/main" val="10475809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0"/>
            <a:r>
              <a:rPr lang="en-US" b="0" i="1" dirty="0"/>
              <a:t>Link: https://ed.cde.state.co.us/schoolreadiness/assessment#notice</a:t>
            </a:r>
          </a:p>
        </p:txBody>
      </p:sp>
    </p:spTree>
    <p:extLst>
      <p:ext uri="{BB962C8B-B14F-4D97-AF65-F5344CB8AC3E}">
        <p14:creationId xmlns:p14="http://schemas.microsoft.com/office/powerpoint/2010/main" val="25730587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100" b="0" i="0" u="none" strike="noStrike" cap="none" dirty="0">
                <a:solidFill>
                  <a:srgbClr val="000000"/>
                </a:solidFill>
                <a:effectLst/>
                <a:latin typeface="Arial"/>
                <a:ea typeface="Arial"/>
                <a:cs typeface="Arial"/>
                <a:sym typeface="Arial"/>
              </a:rPr>
              <a:t>In summary, on your screen is an outline of changes that will and will not occur under HB26-1050:</a:t>
            </a:r>
          </a:p>
        </p:txBody>
      </p:sp>
    </p:spTree>
    <p:extLst>
      <p:ext uri="{BB962C8B-B14F-4D97-AF65-F5344CB8AC3E}">
        <p14:creationId xmlns:p14="http://schemas.microsoft.com/office/powerpoint/2010/main" val="8439918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42543-E495-C4AF-C244-6A22B0545E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826850-5FD8-BDE6-294E-A408AB48B9A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C00AEFC-BD3B-AE43-6054-E0C973F49C7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4F8E2B4C-1EE1-F8BB-09D8-DFDDC16E9843}"/>
              </a:ext>
            </a:extLst>
          </p:cNvPr>
          <p:cNvSpPr>
            <a:spLocks noGrp="1"/>
          </p:cNvSpPr>
          <p:nvPr>
            <p:ph type="sldNum" sz="quarter" idx="5"/>
          </p:nvPr>
        </p:nvSpPr>
        <p:spPr/>
        <p:txBody>
          <a:bodyPr/>
          <a:lstStyle/>
          <a:p>
            <a:fld id="{D8C3E97E-4890-4915-A7C2-F3D207C521C5}" type="slidenum">
              <a:rPr lang="en-US" smtClean="0"/>
              <a:t>35</a:t>
            </a:fld>
            <a:endParaRPr lang="en-US"/>
          </a:p>
        </p:txBody>
      </p:sp>
    </p:spTree>
    <p:extLst>
      <p:ext uri="{BB962C8B-B14F-4D97-AF65-F5344CB8AC3E}">
        <p14:creationId xmlns:p14="http://schemas.microsoft.com/office/powerpoint/2010/main" val="16141096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000818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0" i="1" dirty="0"/>
              <a:t>Report link: https://resources.finalsite.net/images/v1774295556/cdestatecous/visfbmmxn1gcoqcawmyu/2026CAP4KLegislativeReport-Final1.pdf</a:t>
            </a:r>
          </a:p>
        </p:txBody>
      </p:sp>
    </p:spTree>
    <p:extLst>
      <p:ext uri="{BB962C8B-B14F-4D97-AF65-F5344CB8AC3E}">
        <p14:creationId xmlns:p14="http://schemas.microsoft.com/office/powerpoint/2010/main" val="551757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5943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382384222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Here is our contact information.</a:t>
            </a:r>
          </a:p>
        </p:txBody>
      </p:sp>
    </p:spTree>
    <p:extLst>
      <p:ext uri="{BB962C8B-B14F-4D97-AF65-F5344CB8AC3E}">
        <p14:creationId xmlns:p14="http://schemas.microsoft.com/office/powerpoint/2010/main" val="37684202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41</a:t>
            </a:fld>
            <a:endParaRPr lang="en-US"/>
          </a:p>
        </p:txBody>
      </p:sp>
    </p:spTree>
    <p:extLst>
      <p:ext uri="{BB962C8B-B14F-4D97-AF65-F5344CB8AC3E}">
        <p14:creationId xmlns:p14="http://schemas.microsoft.com/office/powerpoint/2010/main" val="40244414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7.png"/></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32.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6.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7.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8.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9.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0.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1.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2.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7.png"/></Relationships>
</file>

<file path=ppt/slideLayouts/_rels/slideLayout5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Master" Target="../slideMasters/slideMaster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3.png"/><Relationship Id="rId1" Type="http://schemas.openxmlformats.org/officeDocument/2006/relationships/slideMaster" Target="../slideMasters/slideMaster2.xml"/><Relationship Id="rId4" Type="http://schemas.openxmlformats.org/officeDocument/2006/relationships/image" Target="../media/image44.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lide without image - Orange">
  <p:cSld name="SECTION_HEADER_1">
    <p:spTree>
      <p:nvGrpSpPr>
        <p:cNvPr id="1" name="Shape 9"/>
        <p:cNvGrpSpPr/>
        <p:nvPr/>
      </p:nvGrpSpPr>
      <p:grpSpPr>
        <a:xfrm>
          <a:off x="0" y="0"/>
          <a:ext cx="0" cy="0"/>
          <a:chOff x="0" y="0"/>
          <a:chExt cx="0" cy="0"/>
        </a:xfrm>
      </p:grpSpPr>
      <p:sp>
        <p:nvSpPr>
          <p:cNvPr id="10" name="Google Shape;10;p30"/>
          <p:cNvSpPr txBox="1"/>
          <p:nvPr/>
        </p:nvSpPr>
        <p:spPr>
          <a:xfrm>
            <a:off x="123875" y="4164100"/>
            <a:ext cx="4863600" cy="156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999999"/>
              </a:solidFill>
              <a:latin typeface="Roboto"/>
              <a:ea typeface="Roboto"/>
              <a:cs typeface="Roboto"/>
              <a:sym typeface="Roboto"/>
            </a:endParaRPr>
          </a:p>
        </p:txBody>
      </p:sp>
      <p:cxnSp>
        <p:nvCxnSpPr>
          <p:cNvPr id="11" name="Google Shape;11;p30" descr="&quot;&quot;"/>
          <p:cNvCxnSpPr/>
          <p:nvPr/>
        </p:nvCxnSpPr>
        <p:spPr>
          <a:xfrm>
            <a:off x="0" y="918350"/>
            <a:ext cx="7479600" cy="0"/>
          </a:xfrm>
          <a:prstGeom prst="straightConnector1">
            <a:avLst/>
          </a:prstGeom>
          <a:noFill/>
          <a:ln w="19050" cap="flat" cmpd="sng">
            <a:solidFill>
              <a:srgbClr val="EF7521"/>
            </a:solidFill>
            <a:prstDash val="solid"/>
            <a:round/>
            <a:headEnd type="none" w="sm" len="sm"/>
            <a:tailEnd type="none" w="sm" len="sm"/>
          </a:ln>
        </p:spPr>
      </p:cxnSp>
      <p:sp>
        <p:nvSpPr>
          <p:cNvPr id="12" name="Google Shape;12;p30"/>
          <p:cNvSpPr txBox="1">
            <a:spLocks noGrp="1"/>
          </p:cNvSpPr>
          <p:nvPr>
            <p:ph type="title"/>
          </p:nvPr>
        </p:nvSpPr>
        <p:spPr>
          <a:xfrm>
            <a:off x="311700" y="105100"/>
            <a:ext cx="7167900" cy="7413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13" name="Google Shape;13;p30"/>
          <p:cNvSpPr txBox="1">
            <a:spLocks noGrp="1"/>
          </p:cNvSpPr>
          <p:nvPr>
            <p:ph type="body" idx="1"/>
          </p:nvPr>
        </p:nvSpPr>
        <p:spPr>
          <a:xfrm>
            <a:off x="311700" y="1152475"/>
            <a:ext cx="5277900" cy="3034800"/>
          </a:xfrm>
          <a:prstGeom prst="rect">
            <a:avLst/>
          </a:prstGeom>
          <a:noFill/>
          <a:ln>
            <a:noFill/>
          </a:ln>
        </p:spPr>
        <p:txBody>
          <a:bodyPr spcFirstLastPara="1" wrap="square" lIns="91425" tIns="91425" rIns="91425" bIns="91425" anchor="t" anchorCtr="0">
            <a:normAutofit/>
          </a:bodyPr>
          <a:lstStyle>
            <a:lvl1pPr marL="457200" lvl="0" indent="-330200" algn="l">
              <a:lnSpc>
                <a:spcPct val="115000"/>
              </a:lnSpc>
              <a:spcBef>
                <a:spcPts val="0"/>
              </a:spcBef>
              <a:spcAft>
                <a:spcPts val="0"/>
              </a:spcAft>
              <a:buClr>
                <a:schemeClr val="dk1"/>
              </a:buClr>
              <a:buSzPts val="1600"/>
              <a:buFont typeface="Roboto"/>
              <a:buChar char="●"/>
              <a:defRPr sz="1600">
                <a:solidFill>
                  <a:schemeClr val="dk1"/>
                </a:solidFill>
                <a:latin typeface="Roboto"/>
                <a:ea typeface="Roboto"/>
                <a:cs typeface="Roboto"/>
                <a:sym typeface="Roboto"/>
              </a:defRPr>
            </a:lvl1pPr>
            <a:lvl2pPr marL="914400" lvl="1"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14" name="Google Shape;14;p30"/>
          <p:cNvSpPr txBox="1">
            <a:spLocks noGrp="1"/>
          </p:cNvSpPr>
          <p:nvPr>
            <p:ph type="title" idx="2"/>
          </p:nvPr>
        </p:nvSpPr>
        <p:spPr>
          <a:xfrm>
            <a:off x="123875" y="4347400"/>
            <a:ext cx="7267200" cy="1566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9pPr>
          </a:lstStyle>
          <a:p>
            <a:endParaRPr/>
          </a:p>
        </p:txBody>
      </p:sp>
      <p:sp>
        <p:nvSpPr>
          <p:cNvPr id="15" name="Google Shape;15;p30"/>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16" name="Google Shape;16;p30"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pic>
        <p:nvPicPr>
          <p:cNvPr id="17" name="Google Shape;17;p30"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8" name="Google Shape;18;p30"/>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ver Slide - Orange" type="title">
  <p:cSld name="TITLE">
    <p:spTree>
      <p:nvGrpSpPr>
        <p:cNvPr id="1" name="Shape 19"/>
        <p:cNvGrpSpPr/>
        <p:nvPr/>
      </p:nvGrpSpPr>
      <p:grpSpPr>
        <a:xfrm>
          <a:off x="0" y="0"/>
          <a:ext cx="0" cy="0"/>
          <a:chOff x="0" y="0"/>
          <a:chExt cx="0" cy="0"/>
        </a:xfrm>
      </p:grpSpPr>
      <p:sp>
        <p:nvSpPr>
          <p:cNvPr id="20" name="Google Shape;20;p31"/>
          <p:cNvSpPr/>
          <p:nvPr/>
        </p:nvSpPr>
        <p:spPr>
          <a:xfrm>
            <a:off x="0" y="4311400"/>
            <a:ext cx="9144000" cy="839400"/>
          </a:xfrm>
          <a:prstGeom prst="rect">
            <a:avLst/>
          </a:prstGeom>
          <a:solidFill>
            <a:srgbClr val="EF752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 name="Google Shape;21;p31" descr="&quot;&quot;"/>
          <p:cNvSpPr/>
          <p:nvPr/>
        </p:nvSpPr>
        <p:spPr>
          <a:xfrm>
            <a:off x="1125" y="0"/>
            <a:ext cx="9144000" cy="2743200"/>
          </a:xfrm>
          <a:prstGeom prst="rect">
            <a:avLst/>
          </a:prstGeom>
          <a:solidFill>
            <a:srgbClr val="EF752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2" name="Google Shape;22;p31" descr="CDE logo"/>
          <p:cNvPicPr preferRelativeResize="0"/>
          <p:nvPr/>
        </p:nvPicPr>
        <p:blipFill rotWithShape="1">
          <a:blip r:embed="rId2">
            <a:alphaModFix/>
          </a:blip>
          <a:srcRect/>
          <a:stretch/>
        </p:blipFill>
        <p:spPr>
          <a:xfrm>
            <a:off x="2299325" y="703400"/>
            <a:ext cx="1456100" cy="919150"/>
          </a:xfrm>
          <a:prstGeom prst="rect">
            <a:avLst/>
          </a:prstGeom>
          <a:noFill/>
          <a:ln>
            <a:noFill/>
          </a:ln>
        </p:spPr>
      </p:pic>
      <p:sp>
        <p:nvSpPr>
          <p:cNvPr id="23" name="Google Shape;23;p31"/>
          <p:cNvSpPr txBox="1"/>
          <p:nvPr/>
        </p:nvSpPr>
        <p:spPr>
          <a:xfrm>
            <a:off x="205525" y="4884550"/>
            <a:ext cx="7256400" cy="178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Roboto"/>
              <a:ea typeface="Roboto"/>
              <a:cs typeface="Roboto"/>
              <a:sym typeface="Roboto"/>
            </a:endParaRPr>
          </a:p>
        </p:txBody>
      </p:sp>
      <p:pic>
        <p:nvPicPr>
          <p:cNvPr id="24" name="Google Shape;24;p31" descr="Photo of two elementary students"/>
          <p:cNvPicPr preferRelativeResize="0"/>
          <p:nvPr/>
        </p:nvPicPr>
        <p:blipFill rotWithShape="1">
          <a:blip r:embed="rId3">
            <a:alphaModFix/>
          </a:blip>
          <a:srcRect/>
          <a:stretch/>
        </p:blipFill>
        <p:spPr>
          <a:xfrm>
            <a:off x="6124275" y="0"/>
            <a:ext cx="3019725" cy="4483625"/>
          </a:xfrm>
          <a:prstGeom prst="rect">
            <a:avLst/>
          </a:prstGeom>
          <a:noFill/>
          <a:ln>
            <a:noFill/>
          </a:ln>
        </p:spPr>
      </p:pic>
      <p:sp>
        <p:nvSpPr>
          <p:cNvPr id="25" name="Google Shape;25;p31"/>
          <p:cNvSpPr txBox="1">
            <a:spLocks noGrp="1"/>
          </p:cNvSpPr>
          <p:nvPr>
            <p:ph type="title"/>
          </p:nvPr>
        </p:nvSpPr>
        <p:spPr>
          <a:xfrm>
            <a:off x="205525" y="2070900"/>
            <a:ext cx="5778300" cy="536100"/>
          </a:xfrm>
          <a:prstGeom prst="rect">
            <a:avLst/>
          </a:prstGeom>
          <a:noFill/>
          <a:ln>
            <a:noFill/>
          </a:ln>
        </p:spPr>
        <p:txBody>
          <a:bodyPr spcFirstLastPara="1" wrap="square" lIns="0" tIns="0" rIns="0" bIns="0" anchor="t" anchorCtr="0">
            <a:noAutofit/>
          </a:bodyPr>
          <a:lstStyle>
            <a:lvl1pPr lvl="0" algn="ctr">
              <a:lnSpc>
                <a:spcPct val="100000"/>
              </a:lnSpc>
              <a:spcBef>
                <a:spcPts val="0"/>
              </a:spcBef>
              <a:spcAft>
                <a:spcPts val="0"/>
              </a:spcAft>
              <a:buClr>
                <a:schemeClr val="lt1"/>
              </a:buClr>
              <a:buSzPts val="2200"/>
              <a:buFont typeface="Roboto"/>
              <a:buNone/>
              <a:defRPr sz="2200">
                <a:solidFill>
                  <a:schemeClr val="lt1"/>
                </a:solidFill>
                <a:latin typeface="Roboto"/>
                <a:ea typeface="Roboto"/>
                <a:cs typeface="Roboto"/>
                <a:sym typeface="Roboto"/>
              </a:defRPr>
            </a:lvl1pPr>
            <a:lvl2pPr lvl="1"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26" name="Google Shape;26;p31"/>
          <p:cNvSpPr txBox="1">
            <a:spLocks noGrp="1"/>
          </p:cNvSpPr>
          <p:nvPr>
            <p:ph type="title" idx="2"/>
          </p:nvPr>
        </p:nvSpPr>
        <p:spPr>
          <a:xfrm>
            <a:off x="205525" y="2960750"/>
            <a:ext cx="5778300" cy="1040100"/>
          </a:xfrm>
          <a:prstGeom prst="rect">
            <a:avLst/>
          </a:prstGeom>
          <a:noFill/>
          <a:ln>
            <a:noFill/>
          </a:ln>
        </p:spPr>
        <p:txBody>
          <a:bodyPr spcFirstLastPara="1" wrap="square" lIns="0" tIns="0" rIns="0" bIns="0" anchor="t" anchorCtr="0">
            <a:noAutofit/>
          </a:bodyPr>
          <a:lstStyle>
            <a:lvl1pPr lvl="0" algn="ctr">
              <a:lnSpc>
                <a:spcPct val="100000"/>
              </a:lnSpc>
              <a:spcBef>
                <a:spcPts val="0"/>
              </a:spcBef>
              <a:spcAft>
                <a:spcPts val="0"/>
              </a:spcAft>
              <a:buSzPts val="2200"/>
              <a:buFont typeface="Roboto"/>
              <a:buNone/>
              <a:defRPr sz="2200">
                <a:latin typeface="Roboto"/>
                <a:ea typeface="Roboto"/>
                <a:cs typeface="Roboto"/>
                <a:sym typeface="Roboto"/>
              </a:defRPr>
            </a:lvl1pPr>
            <a:lvl2pPr lvl="1"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27" name="Google Shape;27;p31"/>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sp>
        <p:nvSpPr>
          <p:cNvPr id="28" name="Google Shape;28;p31"/>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lide blank - Orange">
  <p:cSld name="SECTION_HEADER_1_2">
    <p:spTree>
      <p:nvGrpSpPr>
        <p:cNvPr id="1" name="Shape 53"/>
        <p:cNvGrpSpPr/>
        <p:nvPr/>
      </p:nvGrpSpPr>
      <p:grpSpPr>
        <a:xfrm>
          <a:off x="0" y="0"/>
          <a:ext cx="0" cy="0"/>
          <a:chOff x="0" y="0"/>
          <a:chExt cx="0" cy="0"/>
        </a:xfrm>
      </p:grpSpPr>
      <p:sp>
        <p:nvSpPr>
          <p:cNvPr id="54" name="Google Shape;54;p35"/>
          <p:cNvSpPr/>
          <p:nvPr/>
        </p:nvSpPr>
        <p:spPr>
          <a:xfrm>
            <a:off x="0" y="4311400"/>
            <a:ext cx="9144000" cy="839400"/>
          </a:xfrm>
          <a:prstGeom prst="rect">
            <a:avLst/>
          </a:prstGeom>
          <a:solidFill>
            <a:srgbClr val="EF752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 name="Google Shape;55;p3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56" name="Google Shape;56;p35"/>
          <p:cNvSpPr txBox="1"/>
          <p:nvPr/>
        </p:nvSpPr>
        <p:spPr>
          <a:xfrm>
            <a:off x="123875" y="4164100"/>
            <a:ext cx="4863600" cy="156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999999"/>
              </a:solidFill>
              <a:latin typeface="Roboto"/>
              <a:ea typeface="Roboto"/>
              <a:cs typeface="Roboto"/>
              <a:sym typeface="Roboto"/>
            </a:endParaRPr>
          </a:p>
        </p:txBody>
      </p:sp>
      <p:sp>
        <p:nvSpPr>
          <p:cNvPr id="57" name="Google Shape;57;p35"/>
          <p:cNvSpPr txBox="1">
            <a:spLocks noGrp="1"/>
          </p:cNvSpPr>
          <p:nvPr>
            <p:ph type="title"/>
          </p:nvPr>
        </p:nvSpPr>
        <p:spPr>
          <a:xfrm>
            <a:off x="123875" y="4347400"/>
            <a:ext cx="7267200" cy="1566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9pPr>
          </a:lstStyle>
          <a:p>
            <a:endParaRPr/>
          </a:p>
        </p:txBody>
      </p:sp>
      <p:sp>
        <p:nvSpPr>
          <p:cNvPr id="58" name="Google Shape;58;p35"/>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59" name="Google Shape;59;p35" descr="CDE logo"/>
          <p:cNvPicPr preferRelativeResize="0"/>
          <p:nvPr/>
        </p:nvPicPr>
        <p:blipFill rotWithShape="1">
          <a:blip r:embed="rId2">
            <a:alphaModFix/>
          </a:blip>
          <a:srcRect/>
          <a:stretch/>
        </p:blipFill>
        <p:spPr>
          <a:xfrm>
            <a:off x="8002150" y="4518325"/>
            <a:ext cx="924425" cy="403399"/>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lide with image - Orange" type="secHead">
  <p:cSld name="SECTION_HEADER">
    <p:spTree>
      <p:nvGrpSpPr>
        <p:cNvPr id="1" name="Shape 60"/>
        <p:cNvGrpSpPr/>
        <p:nvPr/>
      </p:nvGrpSpPr>
      <p:grpSpPr>
        <a:xfrm>
          <a:off x="0" y="0"/>
          <a:ext cx="0" cy="0"/>
          <a:chOff x="0" y="0"/>
          <a:chExt cx="0" cy="0"/>
        </a:xfrm>
      </p:grpSpPr>
      <p:sp>
        <p:nvSpPr>
          <p:cNvPr id="61" name="Google Shape;61;p34"/>
          <p:cNvSpPr/>
          <p:nvPr/>
        </p:nvSpPr>
        <p:spPr>
          <a:xfrm>
            <a:off x="0" y="4311400"/>
            <a:ext cx="9144000" cy="839400"/>
          </a:xfrm>
          <a:prstGeom prst="rect">
            <a:avLst/>
          </a:prstGeom>
          <a:solidFill>
            <a:srgbClr val="EF752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 name="Google Shape;62;p34"/>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sp>
        <p:nvSpPr>
          <p:cNvPr id="63" name="Google Shape;63;p34"/>
          <p:cNvSpPr txBox="1"/>
          <p:nvPr/>
        </p:nvSpPr>
        <p:spPr>
          <a:xfrm>
            <a:off x="123875" y="4164100"/>
            <a:ext cx="4863600" cy="156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999999"/>
              </a:solidFill>
              <a:latin typeface="Roboto"/>
              <a:ea typeface="Roboto"/>
              <a:cs typeface="Roboto"/>
              <a:sym typeface="Roboto"/>
            </a:endParaRPr>
          </a:p>
        </p:txBody>
      </p:sp>
      <p:pic>
        <p:nvPicPr>
          <p:cNvPr id="64" name="Google Shape;64;p34" descr="CDE logo"/>
          <p:cNvPicPr preferRelativeResize="0"/>
          <p:nvPr/>
        </p:nvPicPr>
        <p:blipFill rotWithShape="1">
          <a:blip r:embed="rId2">
            <a:alphaModFix/>
          </a:blip>
          <a:srcRect/>
          <a:stretch/>
        </p:blipFill>
        <p:spPr>
          <a:xfrm>
            <a:off x="8002150" y="4518325"/>
            <a:ext cx="924425" cy="403399"/>
          </a:xfrm>
          <a:prstGeom prst="rect">
            <a:avLst/>
          </a:prstGeom>
          <a:noFill/>
          <a:ln>
            <a:noFill/>
          </a:ln>
        </p:spPr>
      </p:pic>
      <p:cxnSp>
        <p:nvCxnSpPr>
          <p:cNvPr id="65" name="Google Shape;65;p34" descr="&quot;&quot;"/>
          <p:cNvCxnSpPr/>
          <p:nvPr/>
        </p:nvCxnSpPr>
        <p:spPr>
          <a:xfrm>
            <a:off x="0" y="918350"/>
            <a:ext cx="7479600" cy="0"/>
          </a:xfrm>
          <a:prstGeom prst="straightConnector1">
            <a:avLst/>
          </a:prstGeom>
          <a:noFill/>
          <a:ln w="19050" cap="flat" cmpd="sng">
            <a:solidFill>
              <a:srgbClr val="87BF40"/>
            </a:solidFill>
            <a:prstDash val="solid"/>
            <a:round/>
            <a:headEnd type="none" w="sm" len="sm"/>
            <a:tailEnd type="none" w="sm" len="sm"/>
          </a:ln>
        </p:spPr>
      </p:cxnSp>
      <p:sp>
        <p:nvSpPr>
          <p:cNvPr id="66" name="Google Shape;66;p34"/>
          <p:cNvSpPr txBox="1">
            <a:spLocks noGrp="1"/>
          </p:cNvSpPr>
          <p:nvPr>
            <p:ph type="title"/>
          </p:nvPr>
        </p:nvSpPr>
        <p:spPr>
          <a:xfrm>
            <a:off x="311700" y="105100"/>
            <a:ext cx="7167900" cy="7413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67" name="Google Shape;67;p34"/>
          <p:cNvSpPr txBox="1">
            <a:spLocks noGrp="1"/>
          </p:cNvSpPr>
          <p:nvPr>
            <p:ph type="body" idx="1"/>
          </p:nvPr>
        </p:nvSpPr>
        <p:spPr>
          <a:xfrm>
            <a:off x="311700" y="1152475"/>
            <a:ext cx="5277900" cy="3034800"/>
          </a:xfrm>
          <a:prstGeom prst="rect">
            <a:avLst/>
          </a:prstGeom>
          <a:noFill/>
          <a:ln>
            <a:noFill/>
          </a:ln>
        </p:spPr>
        <p:txBody>
          <a:bodyPr spcFirstLastPara="1" wrap="square" lIns="91425" tIns="91425" rIns="91425" bIns="91425" anchor="t" anchorCtr="0">
            <a:normAutofit/>
          </a:bodyPr>
          <a:lstStyle>
            <a:lvl1pPr marL="457200" lvl="0" indent="-330200" algn="l">
              <a:lnSpc>
                <a:spcPct val="115000"/>
              </a:lnSpc>
              <a:spcBef>
                <a:spcPts val="0"/>
              </a:spcBef>
              <a:spcAft>
                <a:spcPts val="0"/>
              </a:spcAft>
              <a:buClr>
                <a:schemeClr val="dk1"/>
              </a:buClr>
              <a:buSzPts val="1600"/>
              <a:buFont typeface="Roboto"/>
              <a:buChar char="●"/>
              <a:defRPr sz="1600">
                <a:solidFill>
                  <a:schemeClr val="dk1"/>
                </a:solidFill>
                <a:latin typeface="Roboto"/>
                <a:ea typeface="Roboto"/>
                <a:cs typeface="Roboto"/>
                <a:sym typeface="Roboto"/>
              </a:defRPr>
            </a:lvl1pPr>
            <a:lvl2pPr marL="914400" lvl="1"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68" name="Google Shape;68;p34"/>
          <p:cNvSpPr txBox="1">
            <a:spLocks noGrp="1"/>
          </p:cNvSpPr>
          <p:nvPr>
            <p:ph type="title" idx="2"/>
          </p:nvPr>
        </p:nvSpPr>
        <p:spPr>
          <a:xfrm>
            <a:off x="123875" y="4347400"/>
            <a:ext cx="7267200" cy="1566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9pPr>
          </a:lstStyle>
          <a:p>
            <a:endParaRPr/>
          </a:p>
        </p:txBody>
      </p:sp>
      <p:pic>
        <p:nvPicPr>
          <p:cNvPr id="69" name="Google Shape;69;p34" descr="Photo of elementary student"/>
          <p:cNvPicPr preferRelativeResize="0"/>
          <p:nvPr/>
        </p:nvPicPr>
        <p:blipFill rotWithShape="1">
          <a:blip r:embed="rId3">
            <a:alphaModFix/>
          </a:blip>
          <a:srcRect/>
          <a:stretch/>
        </p:blipFill>
        <p:spPr>
          <a:xfrm>
            <a:off x="6109200" y="616825"/>
            <a:ext cx="3034799" cy="3034799"/>
          </a:xfrm>
          <a:prstGeom prst="rect">
            <a:avLst/>
          </a:prstGeom>
          <a:noFill/>
          <a:ln>
            <a:noFill/>
          </a:ln>
        </p:spPr>
      </p:pic>
      <p:sp>
        <p:nvSpPr>
          <p:cNvPr id="70" name="Google Shape;70;p34"/>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ivider - Orange - 03">
  <p:cSld name="TITLE_AND_BODY_1_1">
    <p:spTree>
      <p:nvGrpSpPr>
        <p:cNvPr id="1" name="Shape 83"/>
        <p:cNvGrpSpPr/>
        <p:nvPr/>
      </p:nvGrpSpPr>
      <p:grpSpPr>
        <a:xfrm>
          <a:off x="0" y="0"/>
          <a:ext cx="0" cy="0"/>
          <a:chOff x="0" y="0"/>
          <a:chExt cx="0" cy="0"/>
        </a:xfrm>
      </p:grpSpPr>
      <p:pic>
        <p:nvPicPr>
          <p:cNvPr id="84" name="Google Shape;84;p38" descr="Photo of elementary students"/>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85" name="Google Shape;85;p38"/>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86" name="Google Shape;86;p3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87" name="Google Shape;87;p38" descr="CDE logo"/>
          <p:cNvPicPr preferRelativeResize="0"/>
          <p:nvPr/>
        </p:nvPicPr>
        <p:blipFill rotWithShape="1">
          <a:blip r:embed="rId3">
            <a:alphaModFix/>
          </a:blip>
          <a:srcRect/>
          <a:stretch/>
        </p:blipFill>
        <p:spPr>
          <a:xfrm>
            <a:off x="8002150" y="4594525"/>
            <a:ext cx="924425" cy="403399"/>
          </a:xfrm>
          <a:prstGeom prst="rect">
            <a:avLst/>
          </a:prstGeom>
          <a:noFill/>
          <a:ln>
            <a:noFill/>
          </a:ln>
        </p:spPr>
      </p:pic>
      <p:sp>
        <p:nvSpPr>
          <p:cNvPr id="88" name="Google Shape;88;p38"/>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Divider - Orange - 04">
  <p:cSld name="TITLE_AND_BODY_1_1_1">
    <p:spTree>
      <p:nvGrpSpPr>
        <p:cNvPr id="1" name="Shape 89"/>
        <p:cNvGrpSpPr/>
        <p:nvPr/>
      </p:nvGrpSpPr>
      <p:grpSpPr>
        <a:xfrm>
          <a:off x="0" y="0"/>
          <a:ext cx="0" cy="0"/>
          <a:chOff x="0" y="0"/>
          <a:chExt cx="0" cy="0"/>
        </a:xfrm>
      </p:grpSpPr>
      <p:pic>
        <p:nvPicPr>
          <p:cNvPr id="90" name="Google Shape;90;p39" descr="Photo of elementary student"/>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91" name="Google Shape;91;p39"/>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92" name="Google Shape;92;p39"/>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chemeClr val="dk1"/>
                </a:solidFill>
                <a:latin typeface="Arial"/>
                <a:ea typeface="Arial"/>
                <a:cs typeface="Arial"/>
                <a:sym typeface="Arial"/>
              </a:rPr>
              <a:t> </a:t>
            </a:r>
            <a:fld id="{00000000-1234-1234-1234-123412341234}" type="slidenum">
              <a:rPr lang="en" sz="1300" b="0" i="0" u="none" strike="noStrike" cap="none">
                <a:solidFill>
                  <a:schemeClr val="dk1"/>
                </a:solidFill>
                <a:latin typeface="Arial"/>
                <a:ea typeface="Arial"/>
                <a:cs typeface="Arial"/>
                <a:sym typeface="Arial"/>
              </a:rPr>
              <a:t>‹#›</a:t>
            </a:fld>
            <a:endParaRPr sz="1300" b="0" i="0" u="none" strike="noStrike" cap="none">
              <a:solidFill>
                <a:schemeClr val="dk1"/>
              </a:solidFill>
              <a:latin typeface="Arial"/>
              <a:ea typeface="Arial"/>
              <a:cs typeface="Arial"/>
              <a:sym typeface="Arial"/>
            </a:endParaRPr>
          </a:p>
        </p:txBody>
      </p:sp>
      <p:pic>
        <p:nvPicPr>
          <p:cNvPr id="93" name="Google Shape;93;p39"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94" name="Google Shape;94;p39"/>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Divider - Orange - 05">
  <p:cSld name="TITLE_AND_BODY_1_1_1_1">
    <p:spTree>
      <p:nvGrpSpPr>
        <p:cNvPr id="1" name="Shape 95"/>
        <p:cNvGrpSpPr/>
        <p:nvPr/>
      </p:nvGrpSpPr>
      <p:grpSpPr>
        <a:xfrm>
          <a:off x="0" y="0"/>
          <a:ext cx="0" cy="0"/>
          <a:chOff x="0" y="0"/>
          <a:chExt cx="0" cy="0"/>
        </a:xfrm>
      </p:grpSpPr>
      <p:pic>
        <p:nvPicPr>
          <p:cNvPr id="96" name="Google Shape;96;p40" descr="Photo of elementary students"/>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97" name="Google Shape;97;p40"/>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98" name="Google Shape;98;p40"/>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chemeClr val="dk1"/>
                </a:solidFill>
                <a:latin typeface="Arial"/>
                <a:ea typeface="Arial"/>
                <a:cs typeface="Arial"/>
                <a:sym typeface="Arial"/>
              </a:rPr>
              <a:t> </a:t>
            </a:r>
            <a:fld id="{00000000-1234-1234-1234-123412341234}" type="slidenum">
              <a:rPr lang="en" sz="1300" b="0" i="0" u="none" strike="noStrike" cap="none">
                <a:solidFill>
                  <a:schemeClr val="dk1"/>
                </a:solidFill>
                <a:latin typeface="Arial"/>
                <a:ea typeface="Arial"/>
                <a:cs typeface="Arial"/>
                <a:sym typeface="Arial"/>
              </a:rPr>
              <a:t>‹#›</a:t>
            </a:fld>
            <a:endParaRPr sz="1300" b="0" i="0" u="none" strike="noStrike" cap="none">
              <a:solidFill>
                <a:schemeClr val="dk1"/>
              </a:solidFill>
              <a:latin typeface="Arial"/>
              <a:ea typeface="Arial"/>
              <a:cs typeface="Arial"/>
              <a:sym typeface="Arial"/>
            </a:endParaRPr>
          </a:p>
        </p:txBody>
      </p:sp>
      <p:pic>
        <p:nvPicPr>
          <p:cNvPr id="99" name="Google Shape;99;p40"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00" name="Google Shape;100;p40"/>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Divider - Orange - 08">
  <p:cSld name="TITLE_AND_BODY_1_1_1_1_1_1_1">
    <p:spTree>
      <p:nvGrpSpPr>
        <p:cNvPr id="1" name="Shape 113"/>
        <p:cNvGrpSpPr/>
        <p:nvPr/>
      </p:nvGrpSpPr>
      <p:grpSpPr>
        <a:xfrm>
          <a:off x="0" y="0"/>
          <a:ext cx="0" cy="0"/>
          <a:chOff x="0" y="0"/>
          <a:chExt cx="0" cy="0"/>
        </a:xfrm>
      </p:grpSpPr>
      <p:pic>
        <p:nvPicPr>
          <p:cNvPr id="114" name="Google Shape;114;p43" descr="Photo of elementary student and teacher"/>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115" name="Google Shape;115;p43"/>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116" name="Google Shape;116;p43"/>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117" name="Google Shape;117;p43"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18" name="Google Shape;118;p43"/>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heory of Change - Orange">
  <p:cSld name="SECTION_HEADER_1_1_1">
    <p:spTree>
      <p:nvGrpSpPr>
        <p:cNvPr id="1" name="Shape 245"/>
        <p:cNvGrpSpPr/>
        <p:nvPr/>
      </p:nvGrpSpPr>
      <p:grpSpPr>
        <a:xfrm>
          <a:off x="0" y="0"/>
          <a:ext cx="0" cy="0"/>
          <a:chOff x="0" y="0"/>
          <a:chExt cx="0" cy="0"/>
        </a:xfrm>
      </p:grpSpPr>
      <p:sp>
        <p:nvSpPr>
          <p:cNvPr id="246" name="Google Shape;246;p3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247" name="Google Shape;247;p32"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248" name="Google Shape;248;p32"/>
          <p:cNvSpPr txBox="1"/>
          <p:nvPr/>
        </p:nvSpPr>
        <p:spPr>
          <a:xfrm>
            <a:off x="311700" y="708075"/>
            <a:ext cx="5556600" cy="487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 sz="1600" b="1" i="0" u="none" strike="noStrike" cap="none">
                <a:solidFill>
                  <a:srgbClr val="EF7521"/>
                </a:solidFill>
                <a:latin typeface="Roboto"/>
                <a:ea typeface="Roboto"/>
                <a:cs typeface="Roboto"/>
                <a:sym typeface="Roboto"/>
              </a:rPr>
              <a:t>Our Vision test test</a:t>
            </a:r>
            <a:endParaRPr sz="1200" b="0" i="0" u="none" strike="noStrike" cap="none">
              <a:solidFill>
                <a:srgbClr val="EF7521"/>
              </a:solidFill>
              <a:latin typeface="Roboto"/>
              <a:ea typeface="Roboto"/>
              <a:cs typeface="Roboto"/>
              <a:sym typeface="Roboto"/>
            </a:endParaRPr>
          </a:p>
          <a:p>
            <a:pPr marL="0" marR="0" lvl="0" indent="0" algn="l" rtl="0">
              <a:lnSpc>
                <a:spcPct val="100000"/>
              </a:lnSpc>
              <a:spcBef>
                <a:spcPts val="200"/>
              </a:spcBef>
              <a:spcAft>
                <a:spcPts val="0"/>
              </a:spcAft>
              <a:buClr>
                <a:srgbClr val="000000"/>
              </a:buClr>
              <a:buSzPts val="1000"/>
              <a:buFont typeface="Arial"/>
              <a:buNone/>
            </a:pPr>
            <a:r>
              <a:rPr lang="en" sz="1000" b="0" i="0" u="none" strike="noStrike" cap="none">
                <a:solidFill>
                  <a:schemeClr val="dk1"/>
                </a:solidFill>
                <a:latin typeface="Roboto"/>
                <a:ea typeface="Roboto"/>
                <a:cs typeface="Roboto"/>
                <a:sym typeface="Roboto"/>
              </a:rPr>
              <a:t>To create an equitable educational environment where </a:t>
            </a:r>
            <a:r>
              <a:rPr lang="en" sz="1000" b="0" i="1" u="none" strike="noStrike" cap="none">
                <a:solidFill>
                  <a:schemeClr val="dk1"/>
                </a:solidFill>
                <a:latin typeface="Roboto"/>
                <a:ea typeface="Roboto"/>
                <a:cs typeface="Roboto"/>
                <a:sym typeface="Roboto"/>
              </a:rPr>
              <a:t>all</a:t>
            </a:r>
            <a:r>
              <a:rPr lang="en" sz="1000" b="0" i="0" u="none" strike="noStrike" cap="none">
                <a:solidFill>
                  <a:schemeClr val="dk1"/>
                </a:solidFill>
                <a:latin typeface="Roboto"/>
                <a:ea typeface="Roboto"/>
                <a:cs typeface="Roboto"/>
                <a:sym typeface="Roboto"/>
              </a:rPr>
              <a:t> students and staff in Colorado thrive</a:t>
            </a:r>
            <a:endParaRPr sz="2000" b="0" i="0" u="none" strike="noStrike" cap="none">
              <a:solidFill>
                <a:srgbClr val="000000"/>
              </a:solidFill>
              <a:latin typeface="Rockwell"/>
              <a:ea typeface="Rockwell"/>
              <a:cs typeface="Rockwell"/>
              <a:sym typeface="Rockwell"/>
            </a:endParaRPr>
          </a:p>
        </p:txBody>
      </p:sp>
      <p:cxnSp>
        <p:nvCxnSpPr>
          <p:cNvPr id="249" name="Google Shape;249;p32" descr="&quot;&quot;"/>
          <p:cNvCxnSpPr/>
          <p:nvPr/>
        </p:nvCxnSpPr>
        <p:spPr>
          <a:xfrm>
            <a:off x="-160100" y="1282346"/>
            <a:ext cx="8989500" cy="0"/>
          </a:xfrm>
          <a:prstGeom prst="straightConnector1">
            <a:avLst/>
          </a:prstGeom>
          <a:noFill/>
          <a:ln w="9525" cap="flat" cmpd="sng">
            <a:solidFill>
              <a:srgbClr val="EF7521"/>
            </a:solidFill>
            <a:prstDash val="dot"/>
            <a:round/>
            <a:headEnd type="none" w="sm" len="sm"/>
            <a:tailEnd type="none" w="sm" len="sm"/>
          </a:ln>
        </p:spPr>
      </p:cxnSp>
      <p:sp>
        <p:nvSpPr>
          <p:cNvPr id="250" name="Google Shape;250;p32"/>
          <p:cNvSpPr txBox="1"/>
          <p:nvPr/>
        </p:nvSpPr>
        <p:spPr>
          <a:xfrm>
            <a:off x="3249133" y="1630850"/>
            <a:ext cx="1600200" cy="643800"/>
          </a:xfrm>
          <a:prstGeom prst="rect">
            <a:avLst/>
          </a:prstGeom>
          <a:noFill/>
          <a:ln>
            <a:noFill/>
          </a:ln>
        </p:spPr>
        <p:txBody>
          <a:bodyPr spcFirstLastPara="1" wrap="square" lIns="0" tIns="0" rIns="0" bIns="0" anchor="t" anchorCtr="0">
            <a:noAutofit/>
          </a:bodyPr>
          <a:lstStyle/>
          <a:p>
            <a:pPr marL="114300" marR="0" lvl="0" indent="-114300" algn="l" rtl="0">
              <a:lnSpc>
                <a:spcPct val="100000"/>
              </a:lnSpc>
              <a:spcBef>
                <a:spcPts val="0"/>
              </a:spcBef>
              <a:spcAft>
                <a:spcPts val="0"/>
              </a:spcAft>
              <a:buClr>
                <a:srgbClr val="000000"/>
              </a:buClr>
              <a:buSzPts val="1100"/>
              <a:buFont typeface="Arial"/>
              <a:buNone/>
            </a:pPr>
            <a:r>
              <a:rPr lang="en" sz="1100" b="0" i="0" u="none" strike="noStrike" cap="none">
                <a:solidFill>
                  <a:srgbClr val="EF7521"/>
                </a:solidFill>
                <a:latin typeface="Roboto Medium"/>
                <a:ea typeface="Roboto Medium"/>
                <a:cs typeface="Roboto Medium"/>
                <a:sym typeface="Roboto Medium"/>
              </a:rPr>
              <a:t>&gt; SERVE</a:t>
            </a:r>
            <a:endParaRPr sz="1100" b="0" i="0" u="none" strike="noStrike" cap="none">
              <a:solidFill>
                <a:srgbClr val="EF7521"/>
              </a:solidFill>
              <a:latin typeface="Arial"/>
              <a:ea typeface="Arial"/>
              <a:cs typeface="Arial"/>
              <a:sym typeface="Arial"/>
            </a:endParaRPr>
          </a:p>
          <a:p>
            <a:pPr marL="137160" marR="0" lvl="0" indent="0" algn="l" rtl="0">
              <a:lnSpc>
                <a:spcPct val="100000"/>
              </a:lnSpc>
              <a:spcBef>
                <a:spcPts val="100"/>
              </a:spcBef>
              <a:spcAft>
                <a:spcPts val="50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Provide actionable support to local educational agencies</a:t>
            </a:r>
            <a:endParaRPr sz="1000" b="0" i="0" u="none" strike="noStrike" cap="none">
              <a:solidFill>
                <a:srgbClr val="000000"/>
              </a:solidFill>
              <a:latin typeface="Roboto"/>
              <a:ea typeface="Roboto"/>
              <a:cs typeface="Roboto"/>
              <a:sym typeface="Roboto"/>
            </a:endParaRPr>
          </a:p>
        </p:txBody>
      </p:sp>
      <p:sp>
        <p:nvSpPr>
          <p:cNvPr id="251" name="Google Shape;251;p32"/>
          <p:cNvSpPr txBox="1"/>
          <p:nvPr/>
        </p:nvSpPr>
        <p:spPr>
          <a:xfrm>
            <a:off x="5239167" y="1630850"/>
            <a:ext cx="1600200" cy="674700"/>
          </a:xfrm>
          <a:prstGeom prst="rect">
            <a:avLst/>
          </a:prstGeom>
          <a:noFill/>
          <a:ln>
            <a:noFill/>
          </a:ln>
        </p:spPr>
        <p:txBody>
          <a:bodyPr spcFirstLastPara="1" wrap="square" lIns="0" tIns="0" rIns="0" bIns="0" anchor="t" anchorCtr="0">
            <a:spAutoFit/>
          </a:bodyPr>
          <a:lstStyle/>
          <a:p>
            <a:pPr marL="114300" marR="0" lvl="0" indent="-114300" algn="l" rtl="0">
              <a:lnSpc>
                <a:spcPct val="100000"/>
              </a:lnSpc>
              <a:spcBef>
                <a:spcPts val="0"/>
              </a:spcBef>
              <a:spcAft>
                <a:spcPts val="0"/>
              </a:spcAft>
              <a:buClr>
                <a:srgbClr val="000000"/>
              </a:buClr>
              <a:buSzPts val="1300"/>
              <a:buFont typeface="Arial"/>
              <a:buNone/>
            </a:pPr>
            <a:r>
              <a:rPr lang="en" sz="1300" b="0" i="0" u="none" strike="noStrike" cap="none">
                <a:solidFill>
                  <a:srgbClr val="EF7521"/>
                </a:solidFill>
                <a:latin typeface="Roboto Medium"/>
                <a:ea typeface="Roboto Medium"/>
                <a:cs typeface="Roboto Medium"/>
                <a:sym typeface="Roboto Medium"/>
              </a:rPr>
              <a:t>&gt; </a:t>
            </a:r>
            <a:r>
              <a:rPr lang="en" sz="1100" b="0" i="0" u="none" strike="noStrike" cap="none">
                <a:solidFill>
                  <a:srgbClr val="EF7521"/>
                </a:solidFill>
                <a:latin typeface="Roboto Medium"/>
                <a:ea typeface="Roboto Medium"/>
                <a:cs typeface="Roboto Medium"/>
                <a:sym typeface="Roboto Medium"/>
              </a:rPr>
              <a:t>GUIDE</a:t>
            </a:r>
            <a:endParaRPr sz="1400" b="1" i="0" u="none" strike="noStrike" cap="none">
              <a:solidFill>
                <a:srgbClr val="EF7521"/>
              </a:solidFill>
              <a:latin typeface="Arial"/>
              <a:ea typeface="Arial"/>
              <a:cs typeface="Arial"/>
              <a:sym typeface="Arial"/>
            </a:endParaRPr>
          </a:p>
          <a:p>
            <a:pPr marL="137160" marR="0" lvl="0" indent="0" algn="l" rtl="0">
              <a:lnSpc>
                <a:spcPct val="100000"/>
              </a:lnSpc>
              <a:spcBef>
                <a:spcPts val="100"/>
              </a:spcBef>
              <a:spcAft>
                <a:spcPts val="30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Implement policy and legislation in an effective way </a:t>
            </a:r>
            <a:endParaRPr sz="1000" b="0" i="0" u="none" strike="noStrike" cap="none">
              <a:solidFill>
                <a:srgbClr val="000000"/>
              </a:solidFill>
              <a:latin typeface="Roboto"/>
              <a:ea typeface="Roboto"/>
              <a:cs typeface="Roboto"/>
              <a:sym typeface="Roboto"/>
            </a:endParaRPr>
          </a:p>
        </p:txBody>
      </p:sp>
      <p:sp>
        <p:nvSpPr>
          <p:cNvPr id="252" name="Google Shape;252;p32"/>
          <p:cNvSpPr txBox="1"/>
          <p:nvPr/>
        </p:nvSpPr>
        <p:spPr>
          <a:xfrm>
            <a:off x="7229200" y="1630850"/>
            <a:ext cx="1600200" cy="643800"/>
          </a:xfrm>
          <a:prstGeom prst="rect">
            <a:avLst/>
          </a:prstGeom>
          <a:noFill/>
          <a:ln>
            <a:noFill/>
          </a:ln>
        </p:spPr>
        <p:txBody>
          <a:bodyPr spcFirstLastPara="1" wrap="square" lIns="0" tIns="0" rIns="0" bIns="0" anchor="t" anchorCtr="0">
            <a:spAutoFit/>
          </a:bodyPr>
          <a:lstStyle/>
          <a:p>
            <a:pPr marL="114300" marR="0" lvl="0" indent="-114300" algn="l" rtl="0">
              <a:lnSpc>
                <a:spcPct val="100000"/>
              </a:lnSpc>
              <a:spcBef>
                <a:spcPts val="0"/>
              </a:spcBef>
              <a:spcAft>
                <a:spcPts val="0"/>
              </a:spcAft>
              <a:buClr>
                <a:srgbClr val="000000"/>
              </a:buClr>
              <a:buSzPts val="1100"/>
              <a:buFont typeface="Arial"/>
              <a:buNone/>
            </a:pPr>
            <a:r>
              <a:rPr lang="en" sz="1100" b="0" i="0" u="none" strike="noStrike" cap="none">
                <a:solidFill>
                  <a:srgbClr val="EF7521"/>
                </a:solidFill>
                <a:latin typeface="Roboto Medium"/>
                <a:ea typeface="Roboto Medium"/>
                <a:cs typeface="Roboto Medium"/>
                <a:sym typeface="Roboto Medium"/>
              </a:rPr>
              <a:t>&gt; ELEVATE</a:t>
            </a:r>
            <a:endParaRPr sz="1400" b="1" i="0" u="none" strike="noStrike" cap="none">
              <a:solidFill>
                <a:srgbClr val="EF7521"/>
              </a:solidFill>
              <a:latin typeface="Arial"/>
              <a:ea typeface="Arial"/>
              <a:cs typeface="Arial"/>
              <a:sym typeface="Arial"/>
            </a:endParaRPr>
          </a:p>
          <a:p>
            <a:pPr marL="137160" marR="0" lvl="0" indent="0" algn="l" rtl="0">
              <a:lnSpc>
                <a:spcPct val="100000"/>
              </a:lnSpc>
              <a:spcBef>
                <a:spcPts val="100"/>
              </a:spcBef>
              <a:spcAft>
                <a:spcPts val="30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Share the experiences of local educational agencies and students</a:t>
            </a:r>
            <a:endParaRPr sz="1000" b="0" i="0" u="none" strike="noStrike" cap="none">
              <a:solidFill>
                <a:srgbClr val="000000"/>
              </a:solidFill>
              <a:latin typeface="Roboto"/>
              <a:ea typeface="Roboto"/>
              <a:cs typeface="Roboto"/>
              <a:sym typeface="Roboto"/>
            </a:endParaRPr>
          </a:p>
        </p:txBody>
      </p:sp>
      <p:sp>
        <p:nvSpPr>
          <p:cNvPr id="253" name="Google Shape;253;p32"/>
          <p:cNvSpPr txBox="1"/>
          <p:nvPr/>
        </p:nvSpPr>
        <p:spPr>
          <a:xfrm>
            <a:off x="311700" y="1368825"/>
            <a:ext cx="2547600" cy="733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600" b="1" i="0" u="none" strike="noStrike" cap="none">
                <a:solidFill>
                  <a:srgbClr val="EF7521"/>
                </a:solidFill>
                <a:latin typeface="Roboto"/>
                <a:ea typeface="Roboto"/>
                <a:cs typeface="Roboto"/>
                <a:sym typeface="Roboto"/>
              </a:rPr>
              <a:t>Our Role</a:t>
            </a:r>
            <a:endParaRPr sz="1600" b="1" i="0" u="none" strike="noStrike" cap="none">
              <a:solidFill>
                <a:srgbClr val="EF7521"/>
              </a:solidFill>
              <a:latin typeface="Roboto"/>
              <a:ea typeface="Roboto"/>
              <a:cs typeface="Roboto"/>
              <a:sym typeface="Roboto"/>
            </a:endParaRPr>
          </a:p>
          <a:p>
            <a:pPr marL="0" marR="0" lvl="0" indent="0" algn="l" rtl="0">
              <a:lnSpc>
                <a:spcPct val="100000"/>
              </a:lnSpc>
              <a:spcBef>
                <a:spcPts val="200"/>
              </a:spcBef>
              <a:spcAft>
                <a:spcPts val="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To improve student outcomes and ensure students and families across Colorado have access to high-quality schools, we will: </a:t>
            </a:r>
            <a:endParaRPr sz="1000" b="0" i="0" u="none" strike="noStrike" cap="none">
              <a:solidFill>
                <a:srgbClr val="000000"/>
              </a:solidFill>
              <a:latin typeface="Roboto"/>
              <a:ea typeface="Roboto"/>
              <a:cs typeface="Roboto"/>
              <a:sym typeface="Roboto"/>
            </a:endParaRPr>
          </a:p>
        </p:txBody>
      </p:sp>
      <p:sp>
        <p:nvSpPr>
          <p:cNvPr id="254" name="Google Shape;254;p32"/>
          <p:cNvSpPr txBox="1"/>
          <p:nvPr/>
        </p:nvSpPr>
        <p:spPr>
          <a:xfrm>
            <a:off x="311700" y="2586100"/>
            <a:ext cx="8427300" cy="299700"/>
          </a:xfrm>
          <a:prstGeom prst="rect">
            <a:avLst/>
          </a:prstGeom>
          <a:noFill/>
          <a:ln>
            <a:noFill/>
          </a:ln>
        </p:spPr>
        <p:txBody>
          <a:bodyPr spcFirstLastPara="1" wrap="square" lIns="0" tIns="0" rIns="91425" bIns="91425" anchor="t" anchorCtr="0">
            <a:noAutofit/>
          </a:bodyPr>
          <a:lstStyle/>
          <a:p>
            <a:pPr marL="0" marR="0" lvl="0" indent="0" algn="l" rtl="0">
              <a:lnSpc>
                <a:spcPct val="100000"/>
              </a:lnSpc>
              <a:spcBef>
                <a:spcPts val="0"/>
              </a:spcBef>
              <a:spcAft>
                <a:spcPts val="800"/>
              </a:spcAft>
              <a:buClr>
                <a:srgbClr val="000000"/>
              </a:buClr>
              <a:buSzPts val="1600"/>
              <a:buFont typeface="Arial"/>
              <a:buNone/>
            </a:pPr>
            <a:r>
              <a:rPr lang="en" sz="1600" b="1" i="0" u="none" strike="noStrike" cap="none">
                <a:solidFill>
                  <a:srgbClr val="EF7521"/>
                </a:solidFill>
                <a:latin typeface="Roboto"/>
                <a:ea typeface="Roboto"/>
                <a:cs typeface="Roboto"/>
                <a:sym typeface="Roboto"/>
              </a:rPr>
              <a:t>Our Core Values:    </a:t>
            </a:r>
            <a:r>
              <a:rPr lang="en" sz="1300" b="0" i="0" u="none" strike="noStrike" cap="none">
                <a:solidFill>
                  <a:schemeClr val="dk1"/>
                </a:solidFill>
                <a:latin typeface="Arial"/>
                <a:ea typeface="Arial"/>
                <a:cs typeface="Arial"/>
                <a:sym typeface="Arial"/>
              </a:rPr>
              <a:t>INTEGRITY  |  EQUITY  |  ACCOUNTABILITY  |  TRUST  |  SERVICE</a:t>
            </a:r>
            <a:endParaRPr sz="1300" b="0" i="0" u="none" strike="noStrike" cap="none">
              <a:solidFill>
                <a:schemeClr val="dk1"/>
              </a:solidFill>
              <a:latin typeface="Arial"/>
              <a:ea typeface="Arial"/>
              <a:cs typeface="Arial"/>
              <a:sym typeface="Arial"/>
            </a:endParaRPr>
          </a:p>
        </p:txBody>
      </p:sp>
      <p:cxnSp>
        <p:nvCxnSpPr>
          <p:cNvPr id="255" name="Google Shape;255;p32" descr="&quot;&quot;"/>
          <p:cNvCxnSpPr/>
          <p:nvPr/>
        </p:nvCxnSpPr>
        <p:spPr>
          <a:xfrm>
            <a:off x="3130417" y="1632525"/>
            <a:ext cx="0" cy="674700"/>
          </a:xfrm>
          <a:prstGeom prst="straightConnector1">
            <a:avLst/>
          </a:prstGeom>
          <a:noFill/>
          <a:ln w="9525" cap="flat" cmpd="sng">
            <a:solidFill>
              <a:srgbClr val="EF7521"/>
            </a:solidFill>
            <a:prstDash val="dot"/>
            <a:round/>
            <a:headEnd type="none" w="sm" len="sm"/>
            <a:tailEnd type="none" w="sm" len="sm"/>
          </a:ln>
        </p:spPr>
      </p:cxnSp>
      <p:grpSp>
        <p:nvGrpSpPr>
          <p:cNvPr id="256" name="Google Shape;256;p32"/>
          <p:cNvGrpSpPr/>
          <p:nvPr/>
        </p:nvGrpSpPr>
        <p:grpSpPr>
          <a:xfrm>
            <a:off x="311700" y="3548650"/>
            <a:ext cx="8363900" cy="646200"/>
            <a:chOff x="375100" y="3396250"/>
            <a:chExt cx="8363900" cy="646200"/>
          </a:xfrm>
        </p:grpSpPr>
        <p:sp>
          <p:nvSpPr>
            <p:cNvPr id="257" name="Google Shape;257;p32"/>
            <p:cNvSpPr/>
            <p:nvPr/>
          </p:nvSpPr>
          <p:spPr>
            <a:xfrm rot="5400000">
              <a:off x="7124400"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8" name="Google Shape;258;p32"/>
            <p:cNvSpPr/>
            <p:nvPr/>
          </p:nvSpPr>
          <p:spPr>
            <a:xfrm rot="5400000">
              <a:off x="5197433"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9" name="Google Shape;259;p32"/>
            <p:cNvSpPr/>
            <p:nvPr/>
          </p:nvSpPr>
          <p:spPr>
            <a:xfrm rot="5400000">
              <a:off x="3270467"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0" name="Google Shape;260;p32"/>
            <p:cNvSpPr/>
            <p:nvPr/>
          </p:nvSpPr>
          <p:spPr>
            <a:xfrm rot="5400000">
              <a:off x="1343500"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1" name="Google Shape;261;p32"/>
            <p:cNvSpPr txBox="1"/>
            <p:nvPr/>
          </p:nvSpPr>
          <p:spPr>
            <a:xfrm>
              <a:off x="959725" y="3534700"/>
              <a:ext cx="18015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rgbClr val="FFFFFF"/>
                  </a:solidFill>
                  <a:latin typeface="Roboto"/>
                  <a:ea typeface="Roboto"/>
                  <a:cs typeface="Roboto"/>
                  <a:sym typeface="Roboto"/>
                </a:rPr>
                <a:t>Increase Student</a:t>
              </a:r>
              <a:br>
                <a:rPr lang="en" sz="1200" b="1" i="0" u="none" strike="noStrike" cap="none">
                  <a:solidFill>
                    <a:srgbClr val="FFFFFF"/>
                  </a:solidFill>
                  <a:latin typeface="Roboto"/>
                  <a:ea typeface="Roboto"/>
                  <a:cs typeface="Roboto"/>
                  <a:sym typeface="Roboto"/>
                </a:rPr>
              </a:br>
              <a:r>
                <a:rPr lang="en" sz="1200" b="1" i="0" u="none" strike="noStrike" cap="none">
                  <a:solidFill>
                    <a:srgbClr val="FFFFFF"/>
                  </a:solidFill>
                  <a:latin typeface="Roboto"/>
                  <a:ea typeface="Roboto"/>
                  <a:cs typeface="Roboto"/>
                  <a:sym typeface="Roboto"/>
                </a:rPr>
                <a:t>Engagement</a:t>
              </a:r>
              <a:endParaRPr sz="1200" b="1" i="0" u="none" strike="noStrike" cap="none">
                <a:solidFill>
                  <a:srgbClr val="FFFFFF"/>
                </a:solidFill>
                <a:latin typeface="Roboto"/>
                <a:ea typeface="Roboto"/>
                <a:cs typeface="Roboto"/>
                <a:sym typeface="Roboto"/>
              </a:endParaRPr>
            </a:p>
          </p:txBody>
        </p:sp>
        <p:sp>
          <p:nvSpPr>
            <p:cNvPr id="262" name="Google Shape;262;p32"/>
            <p:cNvSpPr txBox="1"/>
            <p:nvPr/>
          </p:nvSpPr>
          <p:spPr>
            <a:xfrm>
              <a:off x="3118651" y="3529988"/>
              <a:ext cx="14046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 sz="1200" b="1" i="0" u="none" strike="noStrike" cap="none">
                  <a:solidFill>
                    <a:schemeClr val="lt1"/>
                  </a:solidFill>
                  <a:latin typeface="Roboto"/>
                  <a:ea typeface="Roboto"/>
                  <a:cs typeface="Roboto"/>
                  <a:sym typeface="Roboto"/>
                </a:rPr>
                <a:t>Accelerate Student Outcomes</a:t>
              </a:r>
              <a:endParaRPr sz="1200" b="1" i="0" u="none" strike="noStrike" cap="none">
                <a:solidFill>
                  <a:srgbClr val="FFFFFF"/>
                </a:solidFill>
                <a:latin typeface="Roboto"/>
                <a:ea typeface="Roboto"/>
                <a:cs typeface="Roboto"/>
                <a:sym typeface="Roboto"/>
              </a:endParaRPr>
            </a:p>
          </p:txBody>
        </p:sp>
        <p:sp>
          <p:nvSpPr>
            <p:cNvPr id="263" name="Google Shape;263;p32"/>
            <p:cNvSpPr txBox="1"/>
            <p:nvPr/>
          </p:nvSpPr>
          <p:spPr>
            <a:xfrm>
              <a:off x="7024201" y="3534688"/>
              <a:ext cx="14046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Roboto"/>
                  <a:ea typeface="Roboto"/>
                  <a:cs typeface="Roboto"/>
                  <a:sym typeface="Roboto"/>
                </a:rPr>
                <a:t>Provide Operational Excellence</a:t>
              </a:r>
              <a:endParaRPr sz="1200" b="1" i="0" u="none" strike="noStrike" cap="none">
                <a:solidFill>
                  <a:srgbClr val="FFFFFF"/>
                </a:solidFill>
                <a:latin typeface="Roboto"/>
                <a:ea typeface="Roboto"/>
                <a:cs typeface="Roboto"/>
                <a:sym typeface="Roboto"/>
              </a:endParaRPr>
            </a:p>
          </p:txBody>
        </p:sp>
        <p:sp>
          <p:nvSpPr>
            <p:cNvPr id="264" name="Google Shape;264;p32"/>
            <p:cNvSpPr txBox="1"/>
            <p:nvPr/>
          </p:nvSpPr>
          <p:spPr>
            <a:xfrm>
              <a:off x="5071413" y="3534688"/>
              <a:ext cx="14046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Roboto"/>
                  <a:ea typeface="Roboto"/>
                  <a:cs typeface="Roboto"/>
                  <a:sym typeface="Roboto"/>
                </a:rPr>
                <a:t>Strengthen the Educator Workforce</a:t>
              </a:r>
              <a:endParaRPr sz="1200" b="1" i="0" u="none" strike="noStrike" cap="none">
                <a:solidFill>
                  <a:srgbClr val="FFFFFF"/>
                </a:solidFill>
                <a:latin typeface="Roboto"/>
                <a:ea typeface="Roboto"/>
                <a:cs typeface="Roboto"/>
                <a:sym typeface="Roboto"/>
              </a:endParaRPr>
            </a:p>
          </p:txBody>
        </p:sp>
      </p:grpSp>
      <p:cxnSp>
        <p:nvCxnSpPr>
          <p:cNvPr id="265" name="Google Shape;265;p32" descr="&quot;&quot;"/>
          <p:cNvCxnSpPr/>
          <p:nvPr/>
        </p:nvCxnSpPr>
        <p:spPr>
          <a:xfrm>
            <a:off x="5120450" y="1632525"/>
            <a:ext cx="0" cy="674700"/>
          </a:xfrm>
          <a:prstGeom prst="straightConnector1">
            <a:avLst/>
          </a:prstGeom>
          <a:noFill/>
          <a:ln w="9525" cap="flat" cmpd="sng">
            <a:solidFill>
              <a:srgbClr val="EF7521"/>
            </a:solidFill>
            <a:prstDash val="dot"/>
            <a:round/>
            <a:headEnd type="none" w="sm" len="sm"/>
            <a:tailEnd type="none" w="sm" len="sm"/>
          </a:ln>
        </p:spPr>
      </p:cxnSp>
      <p:cxnSp>
        <p:nvCxnSpPr>
          <p:cNvPr id="266" name="Google Shape;266;p32" descr="&quot;&quot;"/>
          <p:cNvCxnSpPr/>
          <p:nvPr/>
        </p:nvCxnSpPr>
        <p:spPr>
          <a:xfrm>
            <a:off x="7110483" y="1632525"/>
            <a:ext cx="0" cy="674700"/>
          </a:xfrm>
          <a:prstGeom prst="straightConnector1">
            <a:avLst/>
          </a:prstGeom>
          <a:noFill/>
          <a:ln w="9525" cap="flat" cmpd="sng">
            <a:solidFill>
              <a:srgbClr val="EF7521"/>
            </a:solidFill>
            <a:prstDash val="dot"/>
            <a:round/>
            <a:headEnd type="none" w="sm" len="sm"/>
            <a:tailEnd type="none" w="sm" len="sm"/>
          </a:ln>
        </p:spPr>
      </p:cxnSp>
      <p:cxnSp>
        <p:nvCxnSpPr>
          <p:cNvPr id="267" name="Google Shape;267;p32"/>
          <p:cNvCxnSpPr/>
          <p:nvPr/>
        </p:nvCxnSpPr>
        <p:spPr>
          <a:xfrm>
            <a:off x="-160100" y="2409466"/>
            <a:ext cx="9030600" cy="0"/>
          </a:xfrm>
          <a:prstGeom prst="straightConnector1">
            <a:avLst/>
          </a:prstGeom>
          <a:noFill/>
          <a:ln w="9525" cap="flat" cmpd="sng">
            <a:solidFill>
              <a:srgbClr val="EF7521"/>
            </a:solidFill>
            <a:prstDash val="dot"/>
            <a:round/>
            <a:headEnd type="none" w="sm" len="sm"/>
            <a:tailEnd type="none" w="sm" len="sm"/>
          </a:ln>
        </p:spPr>
      </p:cxnSp>
      <p:cxnSp>
        <p:nvCxnSpPr>
          <p:cNvPr id="268" name="Google Shape;268;p32"/>
          <p:cNvCxnSpPr/>
          <p:nvPr/>
        </p:nvCxnSpPr>
        <p:spPr>
          <a:xfrm>
            <a:off x="-160100" y="3016625"/>
            <a:ext cx="9030600" cy="0"/>
          </a:xfrm>
          <a:prstGeom prst="straightConnector1">
            <a:avLst/>
          </a:prstGeom>
          <a:noFill/>
          <a:ln w="9525" cap="flat" cmpd="sng">
            <a:solidFill>
              <a:srgbClr val="EF7521"/>
            </a:solidFill>
            <a:prstDash val="dot"/>
            <a:round/>
            <a:headEnd type="none" w="sm" len="sm"/>
            <a:tailEnd type="none" w="sm" len="sm"/>
          </a:ln>
        </p:spPr>
      </p:cxnSp>
      <p:sp>
        <p:nvSpPr>
          <p:cNvPr id="269" name="Google Shape;269;p32"/>
          <p:cNvSpPr txBox="1"/>
          <p:nvPr/>
        </p:nvSpPr>
        <p:spPr>
          <a:xfrm>
            <a:off x="311700" y="3219775"/>
            <a:ext cx="1600200" cy="299700"/>
          </a:xfrm>
          <a:prstGeom prst="rect">
            <a:avLst/>
          </a:prstGeom>
          <a:noFill/>
          <a:ln>
            <a:noFill/>
          </a:ln>
        </p:spPr>
        <p:txBody>
          <a:bodyPr spcFirstLastPara="1" wrap="square" lIns="0" tIns="0" rIns="91425" bIns="91425" anchor="t" anchorCtr="0">
            <a:noAutofit/>
          </a:bodyPr>
          <a:lstStyle/>
          <a:p>
            <a:pPr marL="0" marR="0" lvl="0" indent="0" algn="l" rtl="0">
              <a:lnSpc>
                <a:spcPct val="100000"/>
              </a:lnSpc>
              <a:spcBef>
                <a:spcPts val="0"/>
              </a:spcBef>
              <a:spcAft>
                <a:spcPts val="800"/>
              </a:spcAft>
              <a:buClr>
                <a:srgbClr val="000000"/>
              </a:buClr>
              <a:buSzPts val="1600"/>
              <a:buFont typeface="Arial"/>
              <a:buNone/>
            </a:pPr>
            <a:r>
              <a:rPr lang="en" sz="1600" b="1" i="0" u="none" strike="noStrike" cap="none">
                <a:solidFill>
                  <a:srgbClr val="EF7521"/>
                </a:solidFill>
                <a:latin typeface="Roboto"/>
                <a:ea typeface="Roboto"/>
                <a:cs typeface="Roboto"/>
                <a:sym typeface="Roboto"/>
              </a:rPr>
              <a:t>Our Priorities:</a:t>
            </a:r>
            <a:endParaRPr sz="1300" b="0" i="0" u="none" strike="noStrike" cap="none">
              <a:solidFill>
                <a:schemeClr val="dk1"/>
              </a:solidFill>
              <a:latin typeface="Arial"/>
              <a:ea typeface="Arial"/>
              <a:cs typeface="Arial"/>
              <a:sym typeface="Arial"/>
            </a:endParaRPr>
          </a:p>
        </p:txBody>
      </p:sp>
      <p:sp>
        <p:nvSpPr>
          <p:cNvPr id="270" name="Google Shape;270;p32"/>
          <p:cNvSpPr txBox="1"/>
          <p:nvPr/>
        </p:nvSpPr>
        <p:spPr>
          <a:xfrm>
            <a:off x="311700" y="171000"/>
            <a:ext cx="5556600" cy="265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200"/>
              </a:spcAft>
              <a:buClr>
                <a:srgbClr val="000000"/>
              </a:buClr>
              <a:buSzPts val="2000"/>
              <a:buFont typeface="Arial"/>
              <a:buNone/>
            </a:pPr>
            <a:r>
              <a:rPr lang="en" sz="2000" b="1" i="0" u="none" strike="noStrike" cap="none">
                <a:solidFill>
                  <a:schemeClr val="dk1"/>
                </a:solidFill>
                <a:latin typeface="Roboto"/>
                <a:ea typeface="Roboto"/>
                <a:cs typeface="Roboto"/>
                <a:sym typeface="Roboto"/>
              </a:rPr>
              <a:t>Theory of Change</a:t>
            </a:r>
            <a:endParaRPr sz="2000" b="1" i="0" u="none" strike="noStrike" cap="none">
              <a:solidFill>
                <a:schemeClr val="dk1"/>
              </a:solidFill>
              <a:latin typeface="Roboto"/>
              <a:ea typeface="Roboto"/>
              <a:cs typeface="Roboto"/>
              <a:sym typeface="Roboto"/>
            </a:endParaRPr>
          </a:p>
        </p:txBody>
      </p:sp>
      <p:cxnSp>
        <p:nvCxnSpPr>
          <p:cNvPr id="271" name="Google Shape;271;p32" descr="&quot;&quot;"/>
          <p:cNvCxnSpPr/>
          <p:nvPr/>
        </p:nvCxnSpPr>
        <p:spPr>
          <a:xfrm>
            <a:off x="-160100" y="588900"/>
            <a:ext cx="8989500" cy="0"/>
          </a:xfrm>
          <a:prstGeom prst="straightConnector1">
            <a:avLst/>
          </a:prstGeom>
          <a:noFill/>
          <a:ln w="9525" cap="flat" cmpd="sng">
            <a:solidFill>
              <a:srgbClr val="EF7521"/>
            </a:solidFill>
            <a:prstDash val="dot"/>
            <a:round/>
            <a:headEnd type="none" w="sm" len="sm"/>
            <a:tailEnd type="none" w="sm" len="sm"/>
          </a:ln>
        </p:spPr>
      </p:cxnSp>
      <p:sp>
        <p:nvSpPr>
          <p:cNvPr id="272" name="Google Shape;272;p32"/>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273" name="Google Shape;273;p32"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lide blank - blue">
  <p:cSld name="TITLE_AND_BODY_1_1_1_1_1_1_1_1_1_1_2">
    <p:spTree>
      <p:nvGrpSpPr>
        <p:cNvPr id="1" name="Shape 274"/>
        <p:cNvGrpSpPr/>
        <p:nvPr/>
      </p:nvGrpSpPr>
      <p:grpSpPr>
        <a:xfrm>
          <a:off x="0" y="0"/>
          <a:ext cx="0" cy="0"/>
          <a:chOff x="0" y="0"/>
          <a:chExt cx="0" cy="0"/>
        </a:xfrm>
      </p:grpSpPr>
      <p:pic>
        <p:nvPicPr>
          <p:cNvPr id="275" name="Google Shape;275;p57"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276" name="Google Shape;276;p57"/>
          <p:cNvSpPr txBox="1">
            <a:spLocks noGrp="1"/>
          </p:cNvSpPr>
          <p:nvPr>
            <p:ph type="title"/>
          </p:nvPr>
        </p:nvSpPr>
        <p:spPr>
          <a:xfrm>
            <a:off x="123875" y="4347400"/>
            <a:ext cx="7267200" cy="1566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9pPr>
          </a:lstStyle>
          <a:p>
            <a:endParaRPr/>
          </a:p>
        </p:txBody>
      </p:sp>
      <p:sp>
        <p:nvSpPr>
          <p:cNvPr id="277" name="Google Shape;277;p57"/>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278" name="Google Shape;278;p57"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279" name="Google Shape;279;p57"/>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Images can be copy/pasted to other slides - 01">
  <p:cSld name="TITLE_AND_BODY_1_1_1_1_1_1_1_1_1_1_1_1_1_1_1_1_1">
    <p:spTree>
      <p:nvGrpSpPr>
        <p:cNvPr id="1" name="Shape 280"/>
        <p:cNvGrpSpPr/>
        <p:nvPr/>
      </p:nvGrpSpPr>
      <p:grpSpPr>
        <a:xfrm>
          <a:off x="0" y="0"/>
          <a:ext cx="0" cy="0"/>
          <a:chOff x="0" y="0"/>
          <a:chExt cx="0" cy="0"/>
        </a:xfrm>
      </p:grpSpPr>
      <p:pic>
        <p:nvPicPr>
          <p:cNvPr id="281" name="Google Shape;281;p58" descr="Photo of elementary student"/>
          <p:cNvPicPr preferRelativeResize="0"/>
          <p:nvPr/>
        </p:nvPicPr>
        <p:blipFill rotWithShape="1">
          <a:blip r:embed="rId2">
            <a:alphaModFix/>
          </a:blip>
          <a:srcRect/>
          <a:stretch/>
        </p:blipFill>
        <p:spPr>
          <a:xfrm>
            <a:off x="152400" y="152400"/>
            <a:ext cx="1828800" cy="1828800"/>
          </a:xfrm>
          <a:prstGeom prst="rect">
            <a:avLst/>
          </a:prstGeom>
          <a:noFill/>
          <a:ln>
            <a:noFill/>
          </a:ln>
        </p:spPr>
      </p:pic>
      <p:pic>
        <p:nvPicPr>
          <p:cNvPr id="282" name="Google Shape;282;p58" descr="Photo of elementary student"/>
          <p:cNvPicPr preferRelativeResize="0"/>
          <p:nvPr/>
        </p:nvPicPr>
        <p:blipFill rotWithShape="1">
          <a:blip r:embed="rId3">
            <a:alphaModFix/>
          </a:blip>
          <a:srcRect/>
          <a:stretch/>
        </p:blipFill>
        <p:spPr>
          <a:xfrm>
            <a:off x="2441933" y="152400"/>
            <a:ext cx="1828800" cy="1828800"/>
          </a:xfrm>
          <a:prstGeom prst="rect">
            <a:avLst/>
          </a:prstGeom>
          <a:noFill/>
          <a:ln>
            <a:noFill/>
          </a:ln>
        </p:spPr>
      </p:pic>
      <p:pic>
        <p:nvPicPr>
          <p:cNvPr id="283" name="Google Shape;283;p58" descr="Photo of elementary students and teacher"/>
          <p:cNvPicPr preferRelativeResize="0"/>
          <p:nvPr/>
        </p:nvPicPr>
        <p:blipFill rotWithShape="1">
          <a:blip r:embed="rId4">
            <a:alphaModFix/>
          </a:blip>
          <a:srcRect/>
          <a:stretch/>
        </p:blipFill>
        <p:spPr>
          <a:xfrm>
            <a:off x="4731467" y="152400"/>
            <a:ext cx="1828800" cy="1828800"/>
          </a:xfrm>
          <a:prstGeom prst="rect">
            <a:avLst/>
          </a:prstGeom>
          <a:noFill/>
          <a:ln>
            <a:noFill/>
          </a:ln>
        </p:spPr>
      </p:pic>
      <p:pic>
        <p:nvPicPr>
          <p:cNvPr id="284" name="Google Shape;284;p58" descr="Photo of elementary student"/>
          <p:cNvPicPr preferRelativeResize="0"/>
          <p:nvPr/>
        </p:nvPicPr>
        <p:blipFill rotWithShape="1">
          <a:blip r:embed="rId5">
            <a:alphaModFix/>
          </a:blip>
          <a:srcRect/>
          <a:stretch/>
        </p:blipFill>
        <p:spPr>
          <a:xfrm>
            <a:off x="7021000" y="152400"/>
            <a:ext cx="1828800" cy="1828800"/>
          </a:xfrm>
          <a:prstGeom prst="rect">
            <a:avLst/>
          </a:prstGeom>
          <a:noFill/>
          <a:ln>
            <a:noFill/>
          </a:ln>
        </p:spPr>
      </p:pic>
      <p:pic>
        <p:nvPicPr>
          <p:cNvPr id="285" name="Google Shape;285;p58" descr="Photo of elementary student"/>
          <p:cNvPicPr preferRelativeResize="0"/>
          <p:nvPr/>
        </p:nvPicPr>
        <p:blipFill rotWithShape="1">
          <a:blip r:embed="rId6">
            <a:alphaModFix/>
          </a:blip>
          <a:srcRect/>
          <a:stretch/>
        </p:blipFill>
        <p:spPr>
          <a:xfrm>
            <a:off x="152400" y="2205550"/>
            <a:ext cx="1828800" cy="1828800"/>
          </a:xfrm>
          <a:prstGeom prst="rect">
            <a:avLst/>
          </a:prstGeom>
          <a:noFill/>
          <a:ln>
            <a:noFill/>
          </a:ln>
        </p:spPr>
      </p:pic>
      <p:pic>
        <p:nvPicPr>
          <p:cNvPr id="286" name="Google Shape;286;p58" descr="Photo of elementary student"/>
          <p:cNvPicPr preferRelativeResize="0"/>
          <p:nvPr/>
        </p:nvPicPr>
        <p:blipFill rotWithShape="1">
          <a:blip r:embed="rId7">
            <a:alphaModFix/>
          </a:blip>
          <a:srcRect/>
          <a:stretch/>
        </p:blipFill>
        <p:spPr>
          <a:xfrm>
            <a:off x="2441933" y="2205550"/>
            <a:ext cx="1828800" cy="1828800"/>
          </a:xfrm>
          <a:prstGeom prst="rect">
            <a:avLst/>
          </a:prstGeom>
          <a:noFill/>
          <a:ln>
            <a:noFill/>
          </a:ln>
        </p:spPr>
      </p:pic>
      <p:pic>
        <p:nvPicPr>
          <p:cNvPr id="287" name="Google Shape;287;p58" descr="Photo of elementary student"/>
          <p:cNvPicPr preferRelativeResize="0"/>
          <p:nvPr/>
        </p:nvPicPr>
        <p:blipFill rotWithShape="1">
          <a:blip r:embed="rId8">
            <a:alphaModFix/>
          </a:blip>
          <a:srcRect/>
          <a:stretch/>
        </p:blipFill>
        <p:spPr>
          <a:xfrm>
            <a:off x="4731467" y="2205550"/>
            <a:ext cx="1828800" cy="1828800"/>
          </a:xfrm>
          <a:prstGeom prst="rect">
            <a:avLst/>
          </a:prstGeom>
          <a:noFill/>
          <a:ln>
            <a:noFill/>
          </a:ln>
        </p:spPr>
      </p:pic>
      <p:pic>
        <p:nvPicPr>
          <p:cNvPr id="288" name="Google Shape;288;p58" descr="Photo of elementary students"/>
          <p:cNvPicPr preferRelativeResize="0"/>
          <p:nvPr/>
        </p:nvPicPr>
        <p:blipFill rotWithShape="1">
          <a:blip r:embed="rId9">
            <a:alphaModFix/>
          </a:blip>
          <a:srcRect/>
          <a:stretch/>
        </p:blipFill>
        <p:spPr>
          <a:xfrm>
            <a:off x="7021000" y="2205550"/>
            <a:ext cx="1828800" cy="1828800"/>
          </a:xfrm>
          <a:prstGeom prst="rect">
            <a:avLst/>
          </a:prstGeom>
          <a:noFill/>
          <a:ln>
            <a:noFill/>
          </a:ln>
        </p:spPr>
      </p:pic>
      <p:sp>
        <p:nvSpPr>
          <p:cNvPr id="289" name="Google Shape;289;p58"/>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Images can be copy/pasted to other slides - 02">
  <p:cSld name="TITLE_AND_BODY_1_1_1_1_1_1_1_1_1_1_1_1_1_1_1_1_1_1">
    <p:spTree>
      <p:nvGrpSpPr>
        <p:cNvPr id="1" name="Shape 290"/>
        <p:cNvGrpSpPr/>
        <p:nvPr/>
      </p:nvGrpSpPr>
      <p:grpSpPr>
        <a:xfrm>
          <a:off x="0" y="0"/>
          <a:ext cx="0" cy="0"/>
          <a:chOff x="0" y="0"/>
          <a:chExt cx="0" cy="0"/>
        </a:xfrm>
      </p:grpSpPr>
      <p:pic>
        <p:nvPicPr>
          <p:cNvPr id="291" name="Google Shape;291;p59" descr="Photo of elementary students"/>
          <p:cNvPicPr preferRelativeResize="0"/>
          <p:nvPr/>
        </p:nvPicPr>
        <p:blipFill rotWithShape="1">
          <a:blip r:embed="rId2">
            <a:alphaModFix/>
          </a:blip>
          <a:srcRect/>
          <a:stretch/>
        </p:blipFill>
        <p:spPr>
          <a:xfrm>
            <a:off x="152400" y="152400"/>
            <a:ext cx="1828800" cy="1828800"/>
          </a:xfrm>
          <a:prstGeom prst="rect">
            <a:avLst/>
          </a:prstGeom>
          <a:noFill/>
          <a:ln>
            <a:noFill/>
          </a:ln>
        </p:spPr>
      </p:pic>
      <p:pic>
        <p:nvPicPr>
          <p:cNvPr id="292" name="Google Shape;292;p59" descr="Photo of elementary students"/>
          <p:cNvPicPr preferRelativeResize="0"/>
          <p:nvPr/>
        </p:nvPicPr>
        <p:blipFill rotWithShape="1">
          <a:blip r:embed="rId3">
            <a:alphaModFix/>
          </a:blip>
          <a:srcRect/>
          <a:stretch/>
        </p:blipFill>
        <p:spPr>
          <a:xfrm>
            <a:off x="2441933" y="152400"/>
            <a:ext cx="1828800" cy="1828800"/>
          </a:xfrm>
          <a:prstGeom prst="rect">
            <a:avLst/>
          </a:prstGeom>
          <a:noFill/>
          <a:ln>
            <a:noFill/>
          </a:ln>
        </p:spPr>
      </p:pic>
      <p:pic>
        <p:nvPicPr>
          <p:cNvPr id="293" name="Google Shape;293;p59" descr="Photo of high school student"/>
          <p:cNvPicPr preferRelativeResize="0"/>
          <p:nvPr/>
        </p:nvPicPr>
        <p:blipFill rotWithShape="1">
          <a:blip r:embed="rId4">
            <a:alphaModFix/>
          </a:blip>
          <a:srcRect/>
          <a:stretch/>
        </p:blipFill>
        <p:spPr>
          <a:xfrm>
            <a:off x="4731467" y="152400"/>
            <a:ext cx="1828800" cy="1828800"/>
          </a:xfrm>
          <a:prstGeom prst="rect">
            <a:avLst/>
          </a:prstGeom>
          <a:noFill/>
          <a:ln>
            <a:noFill/>
          </a:ln>
        </p:spPr>
      </p:pic>
      <p:pic>
        <p:nvPicPr>
          <p:cNvPr id="294" name="Google Shape;294;p59" descr="Photo of high school students"/>
          <p:cNvPicPr preferRelativeResize="0"/>
          <p:nvPr/>
        </p:nvPicPr>
        <p:blipFill rotWithShape="1">
          <a:blip r:embed="rId5">
            <a:alphaModFix/>
          </a:blip>
          <a:srcRect/>
          <a:stretch/>
        </p:blipFill>
        <p:spPr>
          <a:xfrm>
            <a:off x="7021000" y="152400"/>
            <a:ext cx="1828800" cy="1828800"/>
          </a:xfrm>
          <a:prstGeom prst="rect">
            <a:avLst/>
          </a:prstGeom>
          <a:noFill/>
          <a:ln>
            <a:noFill/>
          </a:ln>
        </p:spPr>
      </p:pic>
      <p:pic>
        <p:nvPicPr>
          <p:cNvPr id="295" name="Google Shape;295;p59" descr="Photo of high school students"/>
          <p:cNvPicPr preferRelativeResize="0"/>
          <p:nvPr/>
        </p:nvPicPr>
        <p:blipFill rotWithShape="1">
          <a:blip r:embed="rId6">
            <a:alphaModFix/>
          </a:blip>
          <a:srcRect/>
          <a:stretch/>
        </p:blipFill>
        <p:spPr>
          <a:xfrm>
            <a:off x="152400" y="2205550"/>
            <a:ext cx="1828800" cy="1828800"/>
          </a:xfrm>
          <a:prstGeom prst="rect">
            <a:avLst/>
          </a:prstGeom>
          <a:noFill/>
          <a:ln>
            <a:noFill/>
          </a:ln>
        </p:spPr>
      </p:pic>
      <p:pic>
        <p:nvPicPr>
          <p:cNvPr id="296" name="Google Shape;296;p59" descr="Photo of high school student"/>
          <p:cNvPicPr preferRelativeResize="0"/>
          <p:nvPr/>
        </p:nvPicPr>
        <p:blipFill rotWithShape="1">
          <a:blip r:embed="rId7">
            <a:alphaModFix/>
          </a:blip>
          <a:srcRect/>
          <a:stretch/>
        </p:blipFill>
        <p:spPr>
          <a:xfrm>
            <a:off x="2441933" y="2205550"/>
            <a:ext cx="1828800" cy="1828800"/>
          </a:xfrm>
          <a:prstGeom prst="rect">
            <a:avLst/>
          </a:prstGeom>
          <a:noFill/>
          <a:ln>
            <a:noFill/>
          </a:ln>
        </p:spPr>
      </p:pic>
      <p:pic>
        <p:nvPicPr>
          <p:cNvPr id="297" name="Google Shape;297;p59" descr="Photo of high school students"/>
          <p:cNvPicPr preferRelativeResize="0"/>
          <p:nvPr/>
        </p:nvPicPr>
        <p:blipFill rotWithShape="1">
          <a:blip r:embed="rId8">
            <a:alphaModFix/>
          </a:blip>
          <a:srcRect/>
          <a:stretch/>
        </p:blipFill>
        <p:spPr>
          <a:xfrm>
            <a:off x="4731467" y="2205550"/>
            <a:ext cx="1828800" cy="1828800"/>
          </a:xfrm>
          <a:prstGeom prst="rect">
            <a:avLst/>
          </a:prstGeom>
          <a:noFill/>
          <a:ln>
            <a:noFill/>
          </a:ln>
        </p:spPr>
      </p:pic>
      <p:pic>
        <p:nvPicPr>
          <p:cNvPr id="298" name="Google Shape;298;p59" descr="Photo of high school student"/>
          <p:cNvPicPr preferRelativeResize="0"/>
          <p:nvPr/>
        </p:nvPicPr>
        <p:blipFill rotWithShape="1">
          <a:blip r:embed="rId9">
            <a:alphaModFix/>
          </a:blip>
          <a:srcRect/>
          <a:stretch/>
        </p:blipFill>
        <p:spPr>
          <a:xfrm>
            <a:off x="7021000" y="2205550"/>
            <a:ext cx="1828800" cy="1828800"/>
          </a:xfrm>
          <a:prstGeom prst="rect">
            <a:avLst/>
          </a:prstGeom>
          <a:noFill/>
          <a:ln>
            <a:noFill/>
          </a:ln>
        </p:spPr>
      </p:pic>
      <p:sp>
        <p:nvSpPr>
          <p:cNvPr id="299" name="Google Shape;299;p59"/>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05"/>
        <p:cNvGrpSpPr/>
        <p:nvPr/>
      </p:nvGrpSpPr>
      <p:grpSpPr>
        <a:xfrm>
          <a:off x="0" y="0"/>
          <a:ext cx="0" cy="0"/>
          <a:chOff x="0" y="0"/>
          <a:chExt cx="0" cy="0"/>
        </a:xfrm>
      </p:grpSpPr>
      <p:sp>
        <p:nvSpPr>
          <p:cNvPr id="306" name="Google Shape;306;p6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07" name="Google Shape;307;p61"/>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08" name="Google Shape;308;p61"/>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09" name="Google Shape;309;p6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13"/>
        <p:cNvGrpSpPr/>
        <p:nvPr/>
      </p:nvGrpSpPr>
      <p:grpSpPr>
        <a:xfrm>
          <a:off x="0" y="0"/>
          <a:ext cx="0" cy="0"/>
          <a:chOff x="0" y="0"/>
          <a:chExt cx="0" cy="0"/>
        </a:xfrm>
      </p:grpSpPr>
      <p:sp>
        <p:nvSpPr>
          <p:cNvPr id="314" name="Google Shape;314;p63"/>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15" name="Google Shape;315;p63"/>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6" name="Google Shape;316;p6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17"/>
        <p:cNvGrpSpPr/>
        <p:nvPr/>
      </p:nvGrpSpPr>
      <p:grpSpPr>
        <a:xfrm>
          <a:off x="0" y="0"/>
          <a:ext cx="0" cy="0"/>
          <a:chOff x="0" y="0"/>
          <a:chExt cx="0" cy="0"/>
        </a:xfrm>
      </p:grpSpPr>
      <p:sp>
        <p:nvSpPr>
          <p:cNvPr id="318" name="Google Shape;318;p64"/>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19" name="Google Shape;319;p6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20"/>
        <p:cNvGrpSpPr/>
        <p:nvPr/>
      </p:nvGrpSpPr>
      <p:grpSpPr>
        <a:xfrm>
          <a:off x="0" y="0"/>
          <a:ext cx="0" cy="0"/>
          <a:chOff x="0" y="0"/>
          <a:chExt cx="0" cy="0"/>
        </a:xfrm>
      </p:grpSpPr>
      <p:sp>
        <p:nvSpPr>
          <p:cNvPr id="321" name="Google Shape;321;p65"/>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2" name="Google Shape;322;p65"/>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23" name="Google Shape;323;p65"/>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24" name="Google Shape;324;p65"/>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325" name="Google Shape;325;p6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26"/>
        <p:cNvGrpSpPr/>
        <p:nvPr/>
      </p:nvGrpSpPr>
      <p:grpSpPr>
        <a:xfrm>
          <a:off x="0" y="0"/>
          <a:ext cx="0" cy="0"/>
          <a:chOff x="0" y="0"/>
          <a:chExt cx="0" cy="0"/>
        </a:xfrm>
      </p:grpSpPr>
      <p:sp>
        <p:nvSpPr>
          <p:cNvPr id="327" name="Google Shape;327;p66"/>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328" name="Google Shape;328;p6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329"/>
        <p:cNvGrpSpPr/>
        <p:nvPr/>
      </p:nvGrpSpPr>
      <p:grpSpPr>
        <a:xfrm>
          <a:off x="0" y="0"/>
          <a:ext cx="0" cy="0"/>
          <a:chOff x="0" y="0"/>
          <a:chExt cx="0" cy="0"/>
        </a:xfrm>
      </p:grpSpPr>
      <p:sp>
        <p:nvSpPr>
          <p:cNvPr id="330" name="Google Shape;330;p67"/>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331" name="Google Shape;331;p67"/>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332" name="Google Shape;332;p6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1">
  <p:cSld name="BLANK_1">
    <p:spTree>
      <p:nvGrpSpPr>
        <p:cNvPr id="1" name="Shape 333"/>
        <p:cNvGrpSpPr/>
        <p:nvPr/>
      </p:nvGrpSpPr>
      <p:grpSpPr>
        <a:xfrm>
          <a:off x="0" y="0"/>
          <a:ext cx="0" cy="0"/>
          <a:chOff x="0" y="0"/>
          <a:chExt cx="0" cy="0"/>
        </a:xfrm>
      </p:grpSpPr>
      <p:sp>
        <p:nvSpPr>
          <p:cNvPr id="334" name="Google Shape;334;g2eb57fa4619_1_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335" name="Google Shape;335;g2eb57fa4619_1_2"/>
          <p:cNvSpPr txBox="1">
            <a:spLocks noGrp="1"/>
          </p:cNvSpPr>
          <p:nvPr>
            <p:ph type="sldNum" idx="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336" name="Google Shape;336;g2eb57fa4619_1_2"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337" name="Google Shape;337;g2eb57fa4619_1_2"/>
          <p:cNvSpPr txBox="1"/>
          <p:nvPr/>
        </p:nvSpPr>
        <p:spPr>
          <a:xfrm>
            <a:off x="311700" y="708075"/>
            <a:ext cx="5556600" cy="487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 sz="1600" b="1" i="0" u="none" strike="noStrike" cap="none">
                <a:solidFill>
                  <a:srgbClr val="EF7521"/>
                </a:solidFill>
                <a:latin typeface="Roboto"/>
                <a:ea typeface="Roboto"/>
                <a:cs typeface="Roboto"/>
                <a:sym typeface="Roboto"/>
              </a:rPr>
              <a:t>Our Vision </a:t>
            </a:r>
            <a:endParaRPr sz="1200" b="0" i="0" u="none" strike="noStrike" cap="none">
              <a:solidFill>
                <a:srgbClr val="EF7521"/>
              </a:solidFill>
              <a:latin typeface="Roboto"/>
              <a:ea typeface="Roboto"/>
              <a:cs typeface="Roboto"/>
              <a:sym typeface="Roboto"/>
            </a:endParaRPr>
          </a:p>
          <a:p>
            <a:pPr marL="0" marR="0" lvl="0" indent="0" algn="l" rtl="0">
              <a:lnSpc>
                <a:spcPct val="100000"/>
              </a:lnSpc>
              <a:spcBef>
                <a:spcPts val="200"/>
              </a:spcBef>
              <a:spcAft>
                <a:spcPts val="0"/>
              </a:spcAft>
              <a:buClr>
                <a:srgbClr val="000000"/>
              </a:buClr>
              <a:buSzPts val="1000"/>
              <a:buFont typeface="Arial"/>
              <a:buNone/>
            </a:pPr>
            <a:r>
              <a:rPr lang="en" sz="1000" b="0" i="0" u="none" strike="noStrike" cap="none">
                <a:solidFill>
                  <a:schemeClr val="dk1"/>
                </a:solidFill>
                <a:latin typeface="Roboto"/>
                <a:ea typeface="Roboto"/>
                <a:cs typeface="Roboto"/>
                <a:sym typeface="Roboto"/>
              </a:rPr>
              <a:t>To create an equitable educational environment where </a:t>
            </a:r>
            <a:r>
              <a:rPr lang="en" sz="1000" b="0" i="1" u="none" strike="noStrike" cap="none">
                <a:solidFill>
                  <a:schemeClr val="dk1"/>
                </a:solidFill>
                <a:latin typeface="Roboto"/>
                <a:ea typeface="Roboto"/>
                <a:cs typeface="Roboto"/>
                <a:sym typeface="Roboto"/>
              </a:rPr>
              <a:t>all</a:t>
            </a:r>
            <a:r>
              <a:rPr lang="en" sz="1000" b="0" i="0" u="none" strike="noStrike" cap="none">
                <a:solidFill>
                  <a:schemeClr val="dk1"/>
                </a:solidFill>
                <a:latin typeface="Roboto"/>
                <a:ea typeface="Roboto"/>
                <a:cs typeface="Roboto"/>
                <a:sym typeface="Roboto"/>
              </a:rPr>
              <a:t> students and staff in Colorado thrive</a:t>
            </a:r>
            <a:endParaRPr sz="2000" b="0" i="0" u="none" strike="noStrike" cap="none">
              <a:solidFill>
                <a:srgbClr val="000000"/>
              </a:solidFill>
              <a:latin typeface="Rockwell"/>
              <a:ea typeface="Rockwell"/>
              <a:cs typeface="Rockwell"/>
              <a:sym typeface="Rockwell"/>
            </a:endParaRPr>
          </a:p>
        </p:txBody>
      </p:sp>
      <p:cxnSp>
        <p:nvCxnSpPr>
          <p:cNvPr id="338" name="Google Shape;338;g2eb57fa4619_1_2" descr="&quot;&quot;"/>
          <p:cNvCxnSpPr/>
          <p:nvPr/>
        </p:nvCxnSpPr>
        <p:spPr>
          <a:xfrm>
            <a:off x="-160100" y="1282346"/>
            <a:ext cx="8989500" cy="0"/>
          </a:xfrm>
          <a:prstGeom prst="straightConnector1">
            <a:avLst/>
          </a:prstGeom>
          <a:noFill/>
          <a:ln w="9525" cap="flat" cmpd="sng">
            <a:solidFill>
              <a:srgbClr val="EF7521"/>
            </a:solidFill>
            <a:prstDash val="dot"/>
            <a:round/>
            <a:headEnd type="none" w="sm" len="sm"/>
            <a:tailEnd type="none" w="sm" len="sm"/>
          </a:ln>
        </p:spPr>
      </p:cxnSp>
      <p:sp>
        <p:nvSpPr>
          <p:cNvPr id="339" name="Google Shape;339;g2eb57fa4619_1_2"/>
          <p:cNvSpPr txBox="1"/>
          <p:nvPr/>
        </p:nvSpPr>
        <p:spPr>
          <a:xfrm>
            <a:off x="3249133" y="1630850"/>
            <a:ext cx="1600200" cy="643800"/>
          </a:xfrm>
          <a:prstGeom prst="rect">
            <a:avLst/>
          </a:prstGeom>
          <a:noFill/>
          <a:ln>
            <a:noFill/>
          </a:ln>
        </p:spPr>
        <p:txBody>
          <a:bodyPr spcFirstLastPara="1" wrap="square" lIns="0" tIns="0" rIns="0" bIns="0" anchor="t" anchorCtr="0">
            <a:noAutofit/>
          </a:bodyPr>
          <a:lstStyle/>
          <a:p>
            <a:pPr marL="114300" marR="0" lvl="0" indent="-114300" algn="l" rtl="0">
              <a:lnSpc>
                <a:spcPct val="100000"/>
              </a:lnSpc>
              <a:spcBef>
                <a:spcPts val="0"/>
              </a:spcBef>
              <a:spcAft>
                <a:spcPts val="0"/>
              </a:spcAft>
              <a:buClr>
                <a:srgbClr val="000000"/>
              </a:buClr>
              <a:buSzPts val="1100"/>
              <a:buFont typeface="Arial"/>
              <a:buNone/>
            </a:pPr>
            <a:r>
              <a:rPr lang="en" sz="1100" b="0" i="0" u="none" strike="noStrike" cap="none">
                <a:solidFill>
                  <a:srgbClr val="EF7521"/>
                </a:solidFill>
                <a:latin typeface="Roboto Medium"/>
                <a:ea typeface="Roboto Medium"/>
                <a:cs typeface="Roboto Medium"/>
                <a:sym typeface="Roboto Medium"/>
              </a:rPr>
              <a:t>&gt; SERVE</a:t>
            </a:r>
            <a:endParaRPr sz="1100" b="0" i="0" u="none" strike="noStrike" cap="none">
              <a:solidFill>
                <a:srgbClr val="EF7521"/>
              </a:solidFill>
              <a:latin typeface="Arial"/>
              <a:ea typeface="Arial"/>
              <a:cs typeface="Arial"/>
              <a:sym typeface="Arial"/>
            </a:endParaRPr>
          </a:p>
          <a:p>
            <a:pPr marL="137160" marR="0" lvl="0" indent="0" algn="l" rtl="0">
              <a:lnSpc>
                <a:spcPct val="100000"/>
              </a:lnSpc>
              <a:spcBef>
                <a:spcPts val="100"/>
              </a:spcBef>
              <a:spcAft>
                <a:spcPts val="50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Provide actionable support to local educational agencies</a:t>
            </a:r>
            <a:endParaRPr sz="1000" b="0" i="0" u="none" strike="noStrike" cap="none">
              <a:solidFill>
                <a:srgbClr val="000000"/>
              </a:solidFill>
              <a:latin typeface="Roboto"/>
              <a:ea typeface="Roboto"/>
              <a:cs typeface="Roboto"/>
              <a:sym typeface="Roboto"/>
            </a:endParaRPr>
          </a:p>
        </p:txBody>
      </p:sp>
      <p:sp>
        <p:nvSpPr>
          <p:cNvPr id="340" name="Google Shape;340;g2eb57fa4619_1_2"/>
          <p:cNvSpPr txBox="1"/>
          <p:nvPr/>
        </p:nvSpPr>
        <p:spPr>
          <a:xfrm>
            <a:off x="5239167" y="1630850"/>
            <a:ext cx="1600200" cy="674700"/>
          </a:xfrm>
          <a:prstGeom prst="rect">
            <a:avLst/>
          </a:prstGeom>
          <a:noFill/>
          <a:ln>
            <a:noFill/>
          </a:ln>
        </p:spPr>
        <p:txBody>
          <a:bodyPr spcFirstLastPara="1" wrap="square" lIns="0" tIns="0" rIns="0" bIns="0" anchor="t" anchorCtr="0">
            <a:spAutoFit/>
          </a:bodyPr>
          <a:lstStyle/>
          <a:p>
            <a:pPr marL="114300" marR="0" lvl="0" indent="-114300" algn="l" rtl="0">
              <a:lnSpc>
                <a:spcPct val="100000"/>
              </a:lnSpc>
              <a:spcBef>
                <a:spcPts val="0"/>
              </a:spcBef>
              <a:spcAft>
                <a:spcPts val="0"/>
              </a:spcAft>
              <a:buClr>
                <a:srgbClr val="000000"/>
              </a:buClr>
              <a:buSzPts val="1300"/>
              <a:buFont typeface="Arial"/>
              <a:buNone/>
            </a:pPr>
            <a:r>
              <a:rPr lang="en" sz="1300" b="0" i="0" u="none" strike="noStrike" cap="none">
                <a:solidFill>
                  <a:srgbClr val="EF7521"/>
                </a:solidFill>
                <a:latin typeface="Roboto Medium"/>
                <a:ea typeface="Roboto Medium"/>
                <a:cs typeface="Roboto Medium"/>
                <a:sym typeface="Roboto Medium"/>
              </a:rPr>
              <a:t>&gt; </a:t>
            </a:r>
            <a:r>
              <a:rPr lang="en" sz="1100" b="0" i="0" u="none" strike="noStrike" cap="none">
                <a:solidFill>
                  <a:srgbClr val="EF7521"/>
                </a:solidFill>
                <a:latin typeface="Roboto Medium"/>
                <a:ea typeface="Roboto Medium"/>
                <a:cs typeface="Roboto Medium"/>
                <a:sym typeface="Roboto Medium"/>
              </a:rPr>
              <a:t>GUIDE</a:t>
            </a:r>
            <a:endParaRPr sz="1400" b="1" i="0" u="none" strike="noStrike" cap="none">
              <a:solidFill>
                <a:srgbClr val="EF7521"/>
              </a:solidFill>
              <a:latin typeface="Arial"/>
              <a:ea typeface="Arial"/>
              <a:cs typeface="Arial"/>
              <a:sym typeface="Arial"/>
            </a:endParaRPr>
          </a:p>
          <a:p>
            <a:pPr marL="137160" marR="0" lvl="0" indent="0" algn="l" rtl="0">
              <a:lnSpc>
                <a:spcPct val="100000"/>
              </a:lnSpc>
              <a:spcBef>
                <a:spcPts val="100"/>
              </a:spcBef>
              <a:spcAft>
                <a:spcPts val="30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Implement policy and legislation in an effective way </a:t>
            </a:r>
            <a:endParaRPr sz="1000" b="0" i="0" u="none" strike="noStrike" cap="none">
              <a:solidFill>
                <a:srgbClr val="000000"/>
              </a:solidFill>
              <a:latin typeface="Roboto"/>
              <a:ea typeface="Roboto"/>
              <a:cs typeface="Roboto"/>
              <a:sym typeface="Roboto"/>
            </a:endParaRPr>
          </a:p>
        </p:txBody>
      </p:sp>
      <p:sp>
        <p:nvSpPr>
          <p:cNvPr id="341" name="Google Shape;341;g2eb57fa4619_1_2"/>
          <p:cNvSpPr txBox="1"/>
          <p:nvPr/>
        </p:nvSpPr>
        <p:spPr>
          <a:xfrm>
            <a:off x="7229200" y="1630850"/>
            <a:ext cx="1600200" cy="643800"/>
          </a:xfrm>
          <a:prstGeom prst="rect">
            <a:avLst/>
          </a:prstGeom>
          <a:noFill/>
          <a:ln>
            <a:noFill/>
          </a:ln>
        </p:spPr>
        <p:txBody>
          <a:bodyPr spcFirstLastPara="1" wrap="square" lIns="0" tIns="0" rIns="0" bIns="0" anchor="t" anchorCtr="0">
            <a:spAutoFit/>
          </a:bodyPr>
          <a:lstStyle/>
          <a:p>
            <a:pPr marL="114300" marR="0" lvl="0" indent="-114300" algn="l" rtl="0">
              <a:lnSpc>
                <a:spcPct val="100000"/>
              </a:lnSpc>
              <a:spcBef>
                <a:spcPts val="0"/>
              </a:spcBef>
              <a:spcAft>
                <a:spcPts val="0"/>
              </a:spcAft>
              <a:buClr>
                <a:srgbClr val="000000"/>
              </a:buClr>
              <a:buSzPts val="1100"/>
              <a:buFont typeface="Arial"/>
              <a:buNone/>
            </a:pPr>
            <a:r>
              <a:rPr lang="en" sz="1100" b="0" i="0" u="none" strike="noStrike" cap="none">
                <a:solidFill>
                  <a:srgbClr val="EF7521"/>
                </a:solidFill>
                <a:latin typeface="Roboto Medium"/>
                <a:ea typeface="Roboto Medium"/>
                <a:cs typeface="Roboto Medium"/>
                <a:sym typeface="Roboto Medium"/>
              </a:rPr>
              <a:t>&gt; ELEVATE</a:t>
            </a:r>
            <a:endParaRPr sz="1400" b="1" i="0" u="none" strike="noStrike" cap="none">
              <a:solidFill>
                <a:srgbClr val="EF7521"/>
              </a:solidFill>
              <a:latin typeface="Arial"/>
              <a:ea typeface="Arial"/>
              <a:cs typeface="Arial"/>
              <a:sym typeface="Arial"/>
            </a:endParaRPr>
          </a:p>
          <a:p>
            <a:pPr marL="137160" marR="0" lvl="0" indent="0" algn="l" rtl="0">
              <a:lnSpc>
                <a:spcPct val="100000"/>
              </a:lnSpc>
              <a:spcBef>
                <a:spcPts val="100"/>
              </a:spcBef>
              <a:spcAft>
                <a:spcPts val="30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Share the experiences of local educational agencies and students</a:t>
            </a:r>
            <a:endParaRPr sz="1000" b="0" i="0" u="none" strike="noStrike" cap="none">
              <a:solidFill>
                <a:srgbClr val="000000"/>
              </a:solidFill>
              <a:latin typeface="Roboto"/>
              <a:ea typeface="Roboto"/>
              <a:cs typeface="Roboto"/>
              <a:sym typeface="Roboto"/>
            </a:endParaRPr>
          </a:p>
        </p:txBody>
      </p:sp>
      <p:sp>
        <p:nvSpPr>
          <p:cNvPr id="342" name="Google Shape;342;g2eb57fa4619_1_2"/>
          <p:cNvSpPr txBox="1"/>
          <p:nvPr/>
        </p:nvSpPr>
        <p:spPr>
          <a:xfrm>
            <a:off x="311700" y="1368825"/>
            <a:ext cx="2547600" cy="733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600" b="1" i="0" u="none" strike="noStrike" cap="none">
                <a:solidFill>
                  <a:srgbClr val="EF7521"/>
                </a:solidFill>
                <a:latin typeface="Roboto"/>
                <a:ea typeface="Roboto"/>
                <a:cs typeface="Roboto"/>
                <a:sym typeface="Roboto"/>
              </a:rPr>
              <a:t>Our Role</a:t>
            </a:r>
            <a:endParaRPr sz="1600" b="1" i="0" u="none" strike="noStrike" cap="none">
              <a:solidFill>
                <a:srgbClr val="EF7521"/>
              </a:solidFill>
              <a:latin typeface="Roboto"/>
              <a:ea typeface="Roboto"/>
              <a:cs typeface="Roboto"/>
              <a:sym typeface="Roboto"/>
            </a:endParaRPr>
          </a:p>
          <a:p>
            <a:pPr marL="0" marR="0" lvl="0" indent="0" algn="l" rtl="0">
              <a:lnSpc>
                <a:spcPct val="100000"/>
              </a:lnSpc>
              <a:spcBef>
                <a:spcPts val="200"/>
              </a:spcBef>
              <a:spcAft>
                <a:spcPts val="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To improve student outcomes and ensure students and families across Colorado have access to high-quality schools, we will: </a:t>
            </a:r>
            <a:endParaRPr sz="1000" b="0" i="0" u="none" strike="noStrike" cap="none">
              <a:solidFill>
                <a:srgbClr val="000000"/>
              </a:solidFill>
              <a:latin typeface="Roboto"/>
              <a:ea typeface="Roboto"/>
              <a:cs typeface="Roboto"/>
              <a:sym typeface="Roboto"/>
            </a:endParaRPr>
          </a:p>
        </p:txBody>
      </p:sp>
      <p:sp>
        <p:nvSpPr>
          <p:cNvPr id="343" name="Google Shape;343;g2eb57fa4619_1_2"/>
          <p:cNvSpPr txBox="1"/>
          <p:nvPr/>
        </p:nvSpPr>
        <p:spPr>
          <a:xfrm>
            <a:off x="311700" y="2586100"/>
            <a:ext cx="8427300" cy="299700"/>
          </a:xfrm>
          <a:prstGeom prst="rect">
            <a:avLst/>
          </a:prstGeom>
          <a:noFill/>
          <a:ln>
            <a:noFill/>
          </a:ln>
        </p:spPr>
        <p:txBody>
          <a:bodyPr spcFirstLastPara="1" wrap="square" lIns="0" tIns="0" rIns="91425" bIns="91425" anchor="t" anchorCtr="0">
            <a:noAutofit/>
          </a:bodyPr>
          <a:lstStyle/>
          <a:p>
            <a:pPr marL="0" marR="0" lvl="0" indent="0" algn="l" rtl="0">
              <a:lnSpc>
                <a:spcPct val="100000"/>
              </a:lnSpc>
              <a:spcBef>
                <a:spcPts val="0"/>
              </a:spcBef>
              <a:spcAft>
                <a:spcPts val="800"/>
              </a:spcAft>
              <a:buClr>
                <a:srgbClr val="000000"/>
              </a:buClr>
              <a:buSzPts val="1600"/>
              <a:buFont typeface="Arial"/>
              <a:buNone/>
            </a:pPr>
            <a:r>
              <a:rPr lang="en" sz="1600" b="1" i="0" u="none" strike="noStrike" cap="none">
                <a:solidFill>
                  <a:srgbClr val="EF7521"/>
                </a:solidFill>
                <a:latin typeface="Roboto"/>
                <a:ea typeface="Roboto"/>
                <a:cs typeface="Roboto"/>
                <a:sym typeface="Roboto"/>
              </a:rPr>
              <a:t>Our Core Values:    </a:t>
            </a:r>
            <a:r>
              <a:rPr lang="en" sz="1300" b="0" i="0" u="none" strike="noStrike" cap="none">
                <a:solidFill>
                  <a:schemeClr val="dk1"/>
                </a:solidFill>
                <a:latin typeface="Arial"/>
                <a:ea typeface="Arial"/>
                <a:cs typeface="Arial"/>
                <a:sym typeface="Arial"/>
              </a:rPr>
              <a:t>INTEGRITY  |  EQUITY  |  ACCOUNTABILITY  |  TRUST  |  SERVICE</a:t>
            </a:r>
            <a:endParaRPr sz="1300" b="0" i="0" u="none" strike="noStrike" cap="none">
              <a:solidFill>
                <a:schemeClr val="dk1"/>
              </a:solidFill>
              <a:latin typeface="Arial"/>
              <a:ea typeface="Arial"/>
              <a:cs typeface="Arial"/>
              <a:sym typeface="Arial"/>
            </a:endParaRPr>
          </a:p>
        </p:txBody>
      </p:sp>
      <p:cxnSp>
        <p:nvCxnSpPr>
          <p:cNvPr id="344" name="Google Shape;344;g2eb57fa4619_1_2" descr="&quot;&quot;"/>
          <p:cNvCxnSpPr/>
          <p:nvPr/>
        </p:nvCxnSpPr>
        <p:spPr>
          <a:xfrm>
            <a:off x="3130417" y="1632525"/>
            <a:ext cx="0" cy="674700"/>
          </a:xfrm>
          <a:prstGeom prst="straightConnector1">
            <a:avLst/>
          </a:prstGeom>
          <a:noFill/>
          <a:ln w="9525" cap="flat" cmpd="sng">
            <a:solidFill>
              <a:srgbClr val="EF7521"/>
            </a:solidFill>
            <a:prstDash val="dot"/>
            <a:round/>
            <a:headEnd type="none" w="sm" len="sm"/>
            <a:tailEnd type="none" w="sm" len="sm"/>
          </a:ln>
        </p:spPr>
      </p:cxnSp>
      <p:grpSp>
        <p:nvGrpSpPr>
          <p:cNvPr id="345" name="Google Shape;345;g2eb57fa4619_1_2"/>
          <p:cNvGrpSpPr/>
          <p:nvPr/>
        </p:nvGrpSpPr>
        <p:grpSpPr>
          <a:xfrm>
            <a:off x="311700" y="3548650"/>
            <a:ext cx="8363900" cy="646200"/>
            <a:chOff x="375100" y="3396250"/>
            <a:chExt cx="8363900" cy="646200"/>
          </a:xfrm>
        </p:grpSpPr>
        <p:sp>
          <p:nvSpPr>
            <p:cNvPr id="346" name="Google Shape;346;g2eb57fa4619_1_2"/>
            <p:cNvSpPr/>
            <p:nvPr/>
          </p:nvSpPr>
          <p:spPr>
            <a:xfrm rot="5400000">
              <a:off x="7124400"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7" name="Google Shape;347;g2eb57fa4619_1_2"/>
            <p:cNvSpPr/>
            <p:nvPr/>
          </p:nvSpPr>
          <p:spPr>
            <a:xfrm rot="5400000">
              <a:off x="5197433"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8" name="Google Shape;348;g2eb57fa4619_1_2"/>
            <p:cNvSpPr/>
            <p:nvPr/>
          </p:nvSpPr>
          <p:spPr>
            <a:xfrm rot="5400000">
              <a:off x="3270467"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9" name="Google Shape;349;g2eb57fa4619_1_2"/>
            <p:cNvSpPr/>
            <p:nvPr/>
          </p:nvSpPr>
          <p:spPr>
            <a:xfrm rot="5400000">
              <a:off x="1343500"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0" name="Google Shape;350;g2eb57fa4619_1_2"/>
            <p:cNvSpPr txBox="1"/>
            <p:nvPr/>
          </p:nvSpPr>
          <p:spPr>
            <a:xfrm>
              <a:off x="959725" y="3534700"/>
              <a:ext cx="18015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rgbClr val="FFFFFF"/>
                  </a:solidFill>
                  <a:latin typeface="Roboto"/>
                  <a:ea typeface="Roboto"/>
                  <a:cs typeface="Roboto"/>
                  <a:sym typeface="Roboto"/>
                </a:rPr>
                <a:t>Increase Student</a:t>
              </a:r>
              <a:br>
                <a:rPr lang="en" sz="1200" b="1" i="0" u="none" strike="noStrike" cap="none">
                  <a:solidFill>
                    <a:srgbClr val="FFFFFF"/>
                  </a:solidFill>
                  <a:latin typeface="Roboto"/>
                  <a:ea typeface="Roboto"/>
                  <a:cs typeface="Roboto"/>
                  <a:sym typeface="Roboto"/>
                </a:rPr>
              </a:br>
              <a:r>
                <a:rPr lang="en" sz="1200" b="1" i="0" u="none" strike="noStrike" cap="none">
                  <a:solidFill>
                    <a:srgbClr val="FFFFFF"/>
                  </a:solidFill>
                  <a:latin typeface="Roboto"/>
                  <a:ea typeface="Roboto"/>
                  <a:cs typeface="Roboto"/>
                  <a:sym typeface="Roboto"/>
                </a:rPr>
                <a:t>Engagement</a:t>
              </a:r>
              <a:endParaRPr sz="1200" b="1" i="0" u="none" strike="noStrike" cap="none">
                <a:solidFill>
                  <a:srgbClr val="FFFFFF"/>
                </a:solidFill>
                <a:latin typeface="Roboto"/>
                <a:ea typeface="Roboto"/>
                <a:cs typeface="Roboto"/>
                <a:sym typeface="Roboto"/>
              </a:endParaRPr>
            </a:p>
          </p:txBody>
        </p:sp>
        <p:sp>
          <p:nvSpPr>
            <p:cNvPr id="351" name="Google Shape;351;g2eb57fa4619_1_2"/>
            <p:cNvSpPr txBox="1"/>
            <p:nvPr/>
          </p:nvSpPr>
          <p:spPr>
            <a:xfrm>
              <a:off x="3118651" y="3529988"/>
              <a:ext cx="14046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 sz="1200" b="1" i="0" u="none" strike="noStrike" cap="none">
                  <a:solidFill>
                    <a:schemeClr val="lt1"/>
                  </a:solidFill>
                  <a:latin typeface="Roboto"/>
                  <a:ea typeface="Roboto"/>
                  <a:cs typeface="Roboto"/>
                  <a:sym typeface="Roboto"/>
                </a:rPr>
                <a:t>Accelerate Student Outcomes</a:t>
              </a:r>
              <a:endParaRPr sz="1200" b="1" i="0" u="none" strike="noStrike" cap="none">
                <a:solidFill>
                  <a:srgbClr val="FFFFFF"/>
                </a:solidFill>
                <a:latin typeface="Roboto"/>
                <a:ea typeface="Roboto"/>
                <a:cs typeface="Roboto"/>
                <a:sym typeface="Roboto"/>
              </a:endParaRPr>
            </a:p>
          </p:txBody>
        </p:sp>
        <p:sp>
          <p:nvSpPr>
            <p:cNvPr id="352" name="Google Shape;352;g2eb57fa4619_1_2"/>
            <p:cNvSpPr txBox="1"/>
            <p:nvPr/>
          </p:nvSpPr>
          <p:spPr>
            <a:xfrm>
              <a:off x="7024201" y="3534688"/>
              <a:ext cx="14046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Roboto"/>
                  <a:ea typeface="Roboto"/>
                  <a:cs typeface="Roboto"/>
                  <a:sym typeface="Roboto"/>
                </a:rPr>
                <a:t>Provide Operational Excellence</a:t>
              </a:r>
              <a:endParaRPr sz="1200" b="1" i="0" u="none" strike="noStrike" cap="none">
                <a:solidFill>
                  <a:srgbClr val="FFFFFF"/>
                </a:solidFill>
                <a:latin typeface="Roboto"/>
                <a:ea typeface="Roboto"/>
                <a:cs typeface="Roboto"/>
                <a:sym typeface="Roboto"/>
              </a:endParaRPr>
            </a:p>
          </p:txBody>
        </p:sp>
        <p:sp>
          <p:nvSpPr>
            <p:cNvPr id="353" name="Google Shape;353;g2eb57fa4619_1_2"/>
            <p:cNvSpPr txBox="1"/>
            <p:nvPr/>
          </p:nvSpPr>
          <p:spPr>
            <a:xfrm>
              <a:off x="5071413" y="3534688"/>
              <a:ext cx="14046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Roboto"/>
                  <a:ea typeface="Roboto"/>
                  <a:cs typeface="Roboto"/>
                  <a:sym typeface="Roboto"/>
                </a:rPr>
                <a:t>Strengthen the Educator Workforce</a:t>
              </a:r>
              <a:endParaRPr sz="1200" b="1" i="0" u="none" strike="noStrike" cap="none">
                <a:solidFill>
                  <a:srgbClr val="FFFFFF"/>
                </a:solidFill>
                <a:latin typeface="Roboto"/>
                <a:ea typeface="Roboto"/>
                <a:cs typeface="Roboto"/>
                <a:sym typeface="Roboto"/>
              </a:endParaRPr>
            </a:p>
          </p:txBody>
        </p:sp>
      </p:grpSp>
      <p:cxnSp>
        <p:nvCxnSpPr>
          <p:cNvPr id="354" name="Google Shape;354;g2eb57fa4619_1_2" descr="&quot;&quot;"/>
          <p:cNvCxnSpPr/>
          <p:nvPr/>
        </p:nvCxnSpPr>
        <p:spPr>
          <a:xfrm>
            <a:off x="5120450" y="1632525"/>
            <a:ext cx="0" cy="674700"/>
          </a:xfrm>
          <a:prstGeom prst="straightConnector1">
            <a:avLst/>
          </a:prstGeom>
          <a:noFill/>
          <a:ln w="9525" cap="flat" cmpd="sng">
            <a:solidFill>
              <a:srgbClr val="EF7521"/>
            </a:solidFill>
            <a:prstDash val="dot"/>
            <a:round/>
            <a:headEnd type="none" w="sm" len="sm"/>
            <a:tailEnd type="none" w="sm" len="sm"/>
          </a:ln>
        </p:spPr>
      </p:cxnSp>
      <p:cxnSp>
        <p:nvCxnSpPr>
          <p:cNvPr id="355" name="Google Shape;355;g2eb57fa4619_1_2" descr="&quot;&quot;"/>
          <p:cNvCxnSpPr/>
          <p:nvPr/>
        </p:nvCxnSpPr>
        <p:spPr>
          <a:xfrm>
            <a:off x="7110483" y="1632525"/>
            <a:ext cx="0" cy="674700"/>
          </a:xfrm>
          <a:prstGeom prst="straightConnector1">
            <a:avLst/>
          </a:prstGeom>
          <a:noFill/>
          <a:ln w="9525" cap="flat" cmpd="sng">
            <a:solidFill>
              <a:srgbClr val="EF7521"/>
            </a:solidFill>
            <a:prstDash val="dot"/>
            <a:round/>
            <a:headEnd type="none" w="sm" len="sm"/>
            <a:tailEnd type="none" w="sm" len="sm"/>
          </a:ln>
        </p:spPr>
      </p:cxnSp>
      <p:cxnSp>
        <p:nvCxnSpPr>
          <p:cNvPr id="356" name="Google Shape;356;g2eb57fa4619_1_2"/>
          <p:cNvCxnSpPr/>
          <p:nvPr/>
        </p:nvCxnSpPr>
        <p:spPr>
          <a:xfrm>
            <a:off x="-160100" y="2409466"/>
            <a:ext cx="9030600" cy="0"/>
          </a:xfrm>
          <a:prstGeom prst="straightConnector1">
            <a:avLst/>
          </a:prstGeom>
          <a:noFill/>
          <a:ln w="9525" cap="flat" cmpd="sng">
            <a:solidFill>
              <a:srgbClr val="EF7521"/>
            </a:solidFill>
            <a:prstDash val="dot"/>
            <a:round/>
            <a:headEnd type="none" w="sm" len="sm"/>
            <a:tailEnd type="none" w="sm" len="sm"/>
          </a:ln>
        </p:spPr>
      </p:cxnSp>
      <p:cxnSp>
        <p:nvCxnSpPr>
          <p:cNvPr id="357" name="Google Shape;357;g2eb57fa4619_1_2"/>
          <p:cNvCxnSpPr/>
          <p:nvPr/>
        </p:nvCxnSpPr>
        <p:spPr>
          <a:xfrm>
            <a:off x="-160100" y="3016625"/>
            <a:ext cx="9030600" cy="0"/>
          </a:xfrm>
          <a:prstGeom prst="straightConnector1">
            <a:avLst/>
          </a:prstGeom>
          <a:noFill/>
          <a:ln w="9525" cap="flat" cmpd="sng">
            <a:solidFill>
              <a:srgbClr val="EF7521"/>
            </a:solidFill>
            <a:prstDash val="dot"/>
            <a:round/>
            <a:headEnd type="none" w="sm" len="sm"/>
            <a:tailEnd type="none" w="sm" len="sm"/>
          </a:ln>
        </p:spPr>
      </p:cxnSp>
      <p:sp>
        <p:nvSpPr>
          <p:cNvPr id="358" name="Google Shape;358;g2eb57fa4619_1_2"/>
          <p:cNvSpPr txBox="1"/>
          <p:nvPr/>
        </p:nvSpPr>
        <p:spPr>
          <a:xfrm>
            <a:off x="311700" y="3219775"/>
            <a:ext cx="1600200" cy="299700"/>
          </a:xfrm>
          <a:prstGeom prst="rect">
            <a:avLst/>
          </a:prstGeom>
          <a:noFill/>
          <a:ln>
            <a:noFill/>
          </a:ln>
        </p:spPr>
        <p:txBody>
          <a:bodyPr spcFirstLastPara="1" wrap="square" lIns="0" tIns="0" rIns="91425" bIns="91425" anchor="t" anchorCtr="0">
            <a:noAutofit/>
          </a:bodyPr>
          <a:lstStyle/>
          <a:p>
            <a:pPr marL="0" marR="0" lvl="0" indent="0" algn="l" rtl="0">
              <a:lnSpc>
                <a:spcPct val="100000"/>
              </a:lnSpc>
              <a:spcBef>
                <a:spcPts val="0"/>
              </a:spcBef>
              <a:spcAft>
                <a:spcPts val="800"/>
              </a:spcAft>
              <a:buClr>
                <a:srgbClr val="000000"/>
              </a:buClr>
              <a:buSzPts val="1600"/>
              <a:buFont typeface="Arial"/>
              <a:buNone/>
            </a:pPr>
            <a:r>
              <a:rPr lang="en" sz="1600" b="1" i="0" u="none" strike="noStrike" cap="none">
                <a:solidFill>
                  <a:srgbClr val="EF7521"/>
                </a:solidFill>
                <a:latin typeface="Roboto"/>
                <a:ea typeface="Roboto"/>
                <a:cs typeface="Roboto"/>
                <a:sym typeface="Roboto"/>
              </a:rPr>
              <a:t>Our Priorities:</a:t>
            </a:r>
            <a:endParaRPr sz="1300" b="0" i="0" u="none" strike="noStrike" cap="none">
              <a:solidFill>
                <a:schemeClr val="dk1"/>
              </a:solidFill>
              <a:latin typeface="Arial"/>
              <a:ea typeface="Arial"/>
              <a:cs typeface="Arial"/>
              <a:sym typeface="Arial"/>
            </a:endParaRPr>
          </a:p>
        </p:txBody>
      </p:sp>
      <p:sp>
        <p:nvSpPr>
          <p:cNvPr id="359" name="Google Shape;359;g2eb57fa4619_1_2"/>
          <p:cNvSpPr txBox="1"/>
          <p:nvPr/>
        </p:nvSpPr>
        <p:spPr>
          <a:xfrm>
            <a:off x="311700" y="171000"/>
            <a:ext cx="5556600" cy="265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200"/>
              </a:spcAft>
              <a:buClr>
                <a:srgbClr val="000000"/>
              </a:buClr>
              <a:buSzPts val="2000"/>
              <a:buFont typeface="Arial"/>
              <a:buNone/>
            </a:pPr>
            <a:r>
              <a:rPr lang="en" sz="2000" b="1" i="0" u="none" strike="noStrike" cap="none">
                <a:solidFill>
                  <a:schemeClr val="dk1"/>
                </a:solidFill>
                <a:latin typeface="Roboto"/>
                <a:ea typeface="Roboto"/>
                <a:cs typeface="Roboto"/>
                <a:sym typeface="Roboto"/>
              </a:rPr>
              <a:t>Theory of Change</a:t>
            </a:r>
            <a:endParaRPr sz="2000" b="1" i="0" u="none" strike="noStrike" cap="none">
              <a:solidFill>
                <a:schemeClr val="dk1"/>
              </a:solidFill>
              <a:latin typeface="Roboto"/>
              <a:ea typeface="Roboto"/>
              <a:cs typeface="Roboto"/>
              <a:sym typeface="Roboto"/>
            </a:endParaRPr>
          </a:p>
        </p:txBody>
      </p:sp>
      <p:cxnSp>
        <p:nvCxnSpPr>
          <p:cNvPr id="360" name="Google Shape;360;g2eb57fa4619_1_2" descr="&quot;&quot;"/>
          <p:cNvCxnSpPr/>
          <p:nvPr/>
        </p:nvCxnSpPr>
        <p:spPr>
          <a:xfrm>
            <a:off x="-160100" y="588900"/>
            <a:ext cx="8989500" cy="0"/>
          </a:xfrm>
          <a:prstGeom prst="straightConnector1">
            <a:avLst/>
          </a:prstGeom>
          <a:noFill/>
          <a:ln w="9525" cap="flat" cmpd="sng">
            <a:solidFill>
              <a:srgbClr val="EF7521"/>
            </a:solidFill>
            <a:prstDash val="dot"/>
            <a:round/>
            <a:headEnd type="none" w="sm" len="sm"/>
            <a:tailEnd type="none" w="sm" len="sm"/>
          </a:ln>
        </p:spPr>
      </p:cxnSp>
      <p:sp>
        <p:nvSpPr>
          <p:cNvPr id="361" name="Google Shape;361;g2eb57fa4619_1_2"/>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362" name="Google Shape;362;g2eb57fa4619_1_2"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 y="1"/>
            <a:ext cx="9143997" cy="914399"/>
          </a:xfrm>
          <a:prstGeom prst="rect">
            <a:avLst/>
          </a:prstGeom>
        </p:spPr>
      </p:pic>
      <p:sp>
        <p:nvSpPr>
          <p:cNvPr id="2" name="Title 1"/>
          <p:cNvSpPr>
            <a:spLocks noGrp="1"/>
          </p:cNvSpPr>
          <p:nvPr>
            <p:ph type="title"/>
          </p:nvPr>
        </p:nvSpPr>
        <p:spPr>
          <a:xfrm>
            <a:off x="332674" y="153882"/>
            <a:ext cx="6048876" cy="673893"/>
          </a:xfrm>
        </p:spPr>
        <p:txBody>
          <a:bodyPr lIns="0" tIns="0" rIns="0" bIns="0" anchor="t" anchorCtr="0">
            <a:normAutofit/>
          </a:bodyPr>
          <a:lstStyle>
            <a:lvl1pPr>
              <a:defRPr sz="2100">
                <a:solidFill>
                  <a:schemeClr val="bg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628650" y="1165860"/>
            <a:ext cx="7886700" cy="3263504"/>
          </a:xfrm>
        </p:spPr>
        <p:txBody>
          <a:bodyPr lIns="0" tIns="0" rIns="0" bIns="0"/>
          <a:lstStyle>
            <a:lvl1pPr>
              <a:defRPr sz="1800"/>
            </a:lvl1pPr>
            <a:lvl2pPr>
              <a:defRPr sz="1500"/>
            </a:lvl2pPr>
            <a:lvl3pPr>
              <a:defRPr sz="135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86705" y="4629151"/>
            <a:ext cx="857291" cy="364739"/>
          </a:xfrm>
          <a:prstGeom prst="rect">
            <a:avLst/>
          </a:prstGeom>
        </p:spPr>
      </p:pic>
      <p:sp>
        <p:nvSpPr>
          <p:cNvPr id="9" name="Slide Number Placeholder 5"/>
          <p:cNvSpPr>
            <a:spLocks noGrp="1"/>
          </p:cNvSpPr>
          <p:nvPr>
            <p:ph type="sldNum" sz="quarter" idx="12"/>
          </p:nvPr>
        </p:nvSpPr>
        <p:spPr>
          <a:xfrm>
            <a:off x="249655" y="4767263"/>
            <a:ext cx="2057400" cy="273844"/>
          </a:xfrm>
        </p:spPr>
        <p:txBody>
          <a:bodyPr/>
          <a:lstStyle>
            <a:lvl1pPr algn="l">
              <a:defRPr sz="1200">
                <a:solidFill>
                  <a:schemeClr val="bg1">
                    <a:lumMod val="50000"/>
                  </a:schemeClr>
                </a:solidFill>
              </a:defRPr>
            </a:lvl1pPr>
          </a:lstStyle>
          <a:p>
            <a:fld id="{C479D5F6-EDCB-402A-AC08-4943A1820E8F}" type="slidenum">
              <a:rPr lang="en-US" smtClean="0"/>
              <a:pPr/>
              <a:t>‹#›</a:t>
            </a:fld>
            <a:endParaRPr lang="en-US"/>
          </a:p>
        </p:txBody>
      </p:sp>
    </p:spTree>
    <p:extLst>
      <p:ext uri="{BB962C8B-B14F-4D97-AF65-F5344CB8AC3E}">
        <p14:creationId xmlns:p14="http://schemas.microsoft.com/office/powerpoint/2010/main" val="42169492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6" name="Title 1"/>
          <p:cNvSpPr>
            <a:spLocks noGrp="1"/>
          </p:cNvSpPr>
          <p:nvPr>
            <p:ph type="title"/>
          </p:nvPr>
        </p:nvSpPr>
        <p:spPr>
          <a:xfrm>
            <a:off x="332674" y="153882"/>
            <a:ext cx="6048876" cy="673893"/>
          </a:xfrm>
        </p:spPr>
        <p:txBody>
          <a:bodyPr lIns="0" tIns="0" rIns="0" bIns="0" anchor="t" anchorCtr="0">
            <a:normAutofit/>
          </a:bodyPr>
          <a:lstStyle>
            <a:lvl1pPr>
              <a:defRPr sz="2100">
                <a:latin typeface="Museo Slab 500" panose="02000000000000000000" pitchFamily="50" charset="0"/>
              </a:defRPr>
            </a:lvl1pPr>
          </a:lstStyle>
          <a:p>
            <a:r>
              <a:rPr lang="en-US"/>
              <a:t>Click to edit Master title style</a:t>
            </a:r>
          </a:p>
        </p:txBody>
      </p:sp>
      <p:sp>
        <p:nvSpPr>
          <p:cNvPr id="7" name="Slide Number Placeholder 5"/>
          <p:cNvSpPr>
            <a:spLocks noGrp="1"/>
          </p:cNvSpPr>
          <p:nvPr>
            <p:ph type="sldNum" sz="quarter" idx="12"/>
          </p:nvPr>
        </p:nvSpPr>
        <p:spPr>
          <a:xfrm>
            <a:off x="249655" y="4767263"/>
            <a:ext cx="2057400" cy="273844"/>
          </a:xfrm>
        </p:spPr>
        <p:txBody>
          <a:bodyPr/>
          <a:lstStyle>
            <a:lvl1pPr algn="l">
              <a:defRPr sz="1200">
                <a:solidFill>
                  <a:schemeClr val="bg1">
                    <a:lumMod val="50000"/>
                  </a:schemeClr>
                </a:solidFill>
              </a:defRPr>
            </a:lvl1pPr>
          </a:lstStyle>
          <a:p>
            <a:fld id="{C479D5F6-EDCB-402A-AC08-4943A1820E8F}" type="slidenum">
              <a:rPr lang="en-US" smtClean="0"/>
              <a:pPr/>
              <a:t>‹#›</a:t>
            </a:fld>
            <a:endParaRPr lang="en-US"/>
          </a:p>
        </p:txBody>
      </p:sp>
    </p:spTree>
    <p:extLst>
      <p:ext uri="{BB962C8B-B14F-4D97-AF65-F5344CB8AC3E}">
        <p14:creationId xmlns:p14="http://schemas.microsoft.com/office/powerpoint/2010/main" val="14845345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lide without image - Orange">
  <p:cSld name="Slide without image - Orange">
    <p:spTree>
      <p:nvGrpSpPr>
        <p:cNvPr id="1" name="Shape 9"/>
        <p:cNvGrpSpPr/>
        <p:nvPr/>
      </p:nvGrpSpPr>
      <p:grpSpPr>
        <a:xfrm>
          <a:off x="0" y="0"/>
          <a:ext cx="0" cy="0"/>
          <a:chOff x="0" y="0"/>
          <a:chExt cx="0" cy="0"/>
        </a:xfrm>
      </p:grpSpPr>
      <p:sp>
        <p:nvSpPr>
          <p:cNvPr id="10" name="Google Shape;10;p30"/>
          <p:cNvSpPr txBox="1"/>
          <p:nvPr/>
        </p:nvSpPr>
        <p:spPr>
          <a:xfrm>
            <a:off x="123875" y="4164100"/>
            <a:ext cx="4863600" cy="156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999999"/>
              </a:solidFill>
              <a:latin typeface="Roboto"/>
              <a:ea typeface="Roboto"/>
              <a:cs typeface="Roboto"/>
              <a:sym typeface="Roboto"/>
            </a:endParaRPr>
          </a:p>
        </p:txBody>
      </p:sp>
      <p:cxnSp>
        <p:nvCxnSpPr>
          <p:cNvPr id="11" name="Google Shape;11;p30" descr="&quot;&quot;"/>
          <p:cNvCxnSpPr/>
          <p:nvPr/>
        </p:nvCxnSpPr>
        <p:spPr>
          <a:xfrm>
            <a:off x="0" y="918350"/>
            <a:ext cx="7479600" cy="0"/>
          </a:xfrm>
          <a:prstGeom prst="straightConnector1">
            <a:avLst/>
          </a:prstGeom>
          <a:noFill/>
          <a:ln w="19050" cap="flat" cmpd="sng">
            <a:solidFill>
              <a:srgbClr val="EF7521"/>
            </a:solidFill>
            <a:prstDash val="solid"/>
            <a:round/>
            <a:headEnd type="none" w="sm" len="sm"/>
            <a:tailEnd type="none" w="sm" len="sm"/>
          </a:ln>
        </p:spPr>
      </p:cxnSp>
      <p:sp>
        <p:nvSpPr>
          <p:cNvPr id="12" name="Google Shape;12;p30"/>
          <p:cNvSpPr txBox="1">
            <a:spLocks noGrp="1"/>
          </p:cNvSpPr>
          <p:nvPr>
            <p:ph type="title"/>
          </p:nvPr>
        </p:nvSpPr>
        <p:spPr>
          <a:xfrm>
            <a:off x="311700" y="105100"/>
            <a:ext cx="7167900" cy="7413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13" name="Google Shape;13;p30"/>
          <p:cNvSpPr txBox="1">
            <a:spLocks noGrp="1"/>
          </p:cNvSpPr>
          <p:nvPr>
            <p:ph type="body" idx="1"/>
          </p:nvPr>
        </p:nvSpPr>
        <p:spPr>
          <a:xfrm>
            <a:off x="311700" y="1152475"/>
            <a:ext cx="5277900" cy="3034800"/>
          </a:xfrm>
          <a:prstGeom prst="rect">
            <a:avLst/>
          </a:prstGeom>
          <a:noFill/>
          <a:ln>
            <a:noFill/>
          </a:ln>
        </p:spPr>
        <p:txBody>
          <a:bodyPr spcFirstLastPara="1" wrap="square" lIns="91425" tIns="91425" rIns="91425" bIns="91425" anchor="t" anchorCtr="0">
            <a:normAutofit/>
          </a:bodyPr>
          <a:lstStyle>
            <a:lvl1pPr marL="457200" lvl="0" indent="-330200" algn="l">
              <a:lnSpc>
                <a:spcPct val="115000"/>
              </a:lnSpc>
              <a:spcBef>
                <a:spcPts val="0"/>
              </a:spcBef>
              <a:spcAft>
                <a:spcPts val="0"/>
              </a:spcAft>
              <a:buClr>
                <a:schemeClr val="dk1"/>
              </a:buClr>
              <a:buSzPts val="1600"/>
              <a:buFont typeface="Roboto"/>
              <a:buChar char="●"/>
              <a:defRPr sz="1600">
                <a:solidFill>
                  <a:schemeClr val="dk1"/>
                </a:solidFill>
                <a:latin typeface="Roboto"/>
                <a:ea typeface="Roboto"/>
                <a:cs typeface="Roboto"/>
                <a:sym typeface="Roboto"/>
              </a:defRPr>
            </a:lvl1pPr>
            <a:lvl2pPr marL="914400" lvl="1"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14" name="Google Shape;14;p30"/>
          <p:cNvSpPr txBox="1">
            <a:spLocks noGrp="1"/>
          </p:cNvSpPr>
          <p:nvPr>
            <p:ph type="title" idx="2"/>
          </p:nvPr>
        </p:nvSpPr>
        <p:spPr>
          <a:xfrm>
            <a:off x="123875" y="4347400"/>
            <a:ext cx="7267200" cy="1566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9pPr>
          </a:lstStyle>
          <a:p>
            <a:endParaRPr/>
          </a:p>
        </p:txBody>
      </p:sp>
      <p:sp>
        <p:nvSpPr>
          <p:cNvPr id="15" name="Google Shape;15;p30"/>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16" name="Google Shape;16;p30"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pic>
        <p:nvPicPr>
          <p:cNvPr id="17" name="Google Shape;17;p30"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8" name="Google Shape;18;p30"/>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2288574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over Slide - Orange" type="title">
  <p:cSld name="Cover Slide - Orange">
    <p:spTree>
      <p:nvGrpSpPr>
        <p:cNvPr id="1" name="Shape 19"/>
        <p:cNvGrpSpPr/>
        <p:nvPr/>
      </p:nvGrpSpPr>
      <p:grpSpPr>
        <a:xfrm>
          <a:off x="0" y="0"/>
          <a:ext cx="0" cy="0"/>
          <a:chOff x="0" y="0"/>
          <a:chExt cx="0" cy="0"/>
        </a:xfrm>
      </p:grpSpPr>
      <p:sp>
        <p:nvSpPr>
          <p:cNvPr id="20" name="Google Shape;20;p31"/>
          <p:cNvSpPr/>
          <p:nvPr/>
        </p:nvSpPr>
        <p:spPr>
          <a:xfrm>
            <a:off x="0" y="4311400"/>
            <a:ext cx="9144000" cy="839400"/>
          </a:xfrm>
          <a:prstGeom prst="rect">
            <a:avLst/>
          </a:prstGeom>
          <a:solidFill>
            <a:srgbClr val="EF752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 name="Google Shape;21;p31" descr="&quot;&quot;"/>
          <p:cNvSpPr/>
          <p:nvPr/>
        </p:nvSpPr>
        <p:spPr>
          <a:xfrm>
            <a:off x="1125" y="0"/>
            <a:ext cx="9144000" cy="2743200"/>
          </a:xfrm>
          <a:prstGeom prst="rect">
            <a:avLst/>
          </a:prstGeom>
          <a:solidFill>
            <a:srgbClr val="EF752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2" name="Google Shape;22;p31" descr="CDE logo"/>
          <p:cNvPicPr preferRelativeResize="0"/>
          <p:nvPr/>
        </p:nvPicPr>
        <p:blipFill rotWithShape="1">
          <a:blip r:embed="rId2">
            <a:alphaModFix/>
          </a:blip>
          <a:srcRect/>
          <a:stretch/>
        </p:blipFill>
        <p:spPr>
          <a:xfrm>
            <a:off x="2299325" y="703400"/>
            <a:ext cx="1456100" cy="919150"/>
          </a:xfrm>
          <a:prstGeom prst="rect">
            <a:avLst/>
          </a:prstGeom>
          <a:noFill/>
          <a:ln>
            <a:noFill/>
          </a:ln>
        </p:spPr>
      </p:pic>
      <p:sp>
        <p:nvSpPr>
          <p:cNvPr id="23" name="Google Shape;23;p31"/>
          <p:cNvSpPr txBox="1"/>
          <p:nvPr/>
        </p:nvSpPr>
        <p:spPr>
          <a:xfrm>
            <a:off x="205525" y="4884550"/>
            <a:ext cx="7256400" cy="178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Roboto"/>
              <a:ea typeface="Roboto"/>
              <a:cs typeface="Roboto"/>
              <a:sym typeface="Roboto"/>
            </a:endParaRPr>
          </a:p>
        </p:txBody>
      </p:sp>
      <p:pic>
        <p:nvPicPr>
          <p:cNvPr id="24" name="Google Shape;24;p31" descr="Photo of two elementary students"/>
          <p:cNvPicPr preferRelativeResize="0"/>
          <p:nvPr/>
        </p:nvPicPr>
        <p:blipFill rotWithShape="1">
          <a:blip r:embed="rId3">
            <a:alphaModFix/>
          </a:blip>
          <a:srcRect/>
          <a:stretch/>
        </p:blipFill>
        <p:spPr>
          <a:xfrm>
            <a:off x="6124275" y="0"/>
            <a:ext cx="3019725" cy="4483625"/>
          </a:xfrm>
          <a:prstGeom prst="rect">
            <a:avLst/>
          </a:prstGeom>
          <a:noFill/>
          <a:ln>
            <a:noFill/>
          </a:ln>
        </p:spPr>
      </p:pic>
      <p:sp>
        <p:nvSpPr>
          <p:cNvPr id="25" name="Google Shape;25;p31"/>
          <p:cNvSpPr txBox="1">
            <a:spLocks noGrp="1"/>
          </p:cNvSpPr>
          <p:nvPr>
            <p:ph type="title"/>
          </p:nvPr>
        </p:nvSpPr>
        <p:spPr>
          <a:xfrm>
            <a:off x="205525" y="2070900"/>
            <a:ext cx="5778300" cy="536100"/>
          </a:xfrm>
          <a:prstGeom prst="rect">
            <a:avLst/>
          </a:prstGeom>
          <a:noFill/>
          <a:ln>
            <a:noFill/>
          </a:ln>
        </p:spPr>
        <p:txBody>
          <a:bodyPr spcFirstLastPara="1" wrap="square" lIns="0" tIns="0" rIns="0" bIns="0" anchor="t" anchorCtr="0">
            <a:noAutofit/>
          </a:bodyPr>
          <a:lstStyle>
            <a:lvl1pPr lvl="0" algn="ctr">
              <a:lnSpc>
                <a:spcPct val="100000"/>
              </a:lnSpc>
              <a:spcBef>
                <a:spcPts val="0"/>
              </a:spcBef>
              <a:spcAft>
                <a:spcPts val="0"/>
              </a:spcAft>
              <a:buClr>
                <a:schemeClr val="lt1"/>
              </a:buClr>
              <a:buSzPts val="2200"/>
              <a:buFont typeface="Roboto"/>
              <a:buNone/>
              <a:defRPr sz="2200">
                <a:solidFill>
                  <a:schemeClr val="lt1"/>
                </a:solidFill>
                <a:latin typeface="Roboto"/>
                <a:ea typeface="Roboto"/>
                <a:cs typeface="Roboto"/>
                <a:sym typeface="Roboto"/>
              </a:defRPr>
            </a:lvl1pPr>
            <a:lvl2pPr lvl="1"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26" name="Google Shape;26;p31"/>
          <p:cNvSpPr txBox="1">
            <a:spLocks noGrp="1"/>
          </p:cNvSpPr>
          <p:nvPr>
            <p:ph type="title" idx="2"/>
          </p:nvPr>
        </p:nvSpPr>
        <p:spPr>
          <a:xfrm>
            <a:off x="205525" y="2960750"/>
            <a:ext cx="5778300" cy="1040100"/>
          </a:xfrm>
          <a:prstGeom prst="rect">
            <a:avLst/>
          </a:prstGeom>
          <a:noFill/>
          <a:ln>
            <a:noFill/>
          </a:ln>
        </p:spPr>
        <p:txBody>
          <a:bodyPr spcFirstLastPara="1" wrap="square" lIns="0" tIns="0" rIns="0" bIns="0" anchor="t" anchorCtr="0">
            <a:noAutofit/>
          </a:bodyPr>
          <a:lstStyle>
            <a:lvl1pPr lvl="0" algn="ctr">
              <a:lnSpc>
                <a:spcPct val="100000"/>
              </a:lnSpc>
              <a:spcBef>
                <a:spcPts val="0"/>
              </a:spcBef>
              <a:spcAft>
                <a:spcPts val="0"/>
              </a:spcAft>
              <a:buSzPts val="2200"/>
              <a:buFont typeface="Roboto"/>
              <a:buNone/>
              <a:defRPr sz="2200">
                <a:latin typeface="Roboto"/>
                <a:ea typeface="Roboto"/>
                <a:cs typeface="Roboto"/>
                <a:sym typeface="Roboto"/>
              </a:defRPr>
            </a:lvl1pPr>
            <a:lvl2pPr lvl="1"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27" name="Google Shape;27;p31"/>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sp>
        <p:nvSpPr>
          <p:cNvPr id="28" name="Google Shape;28;p31"/>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0708381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Our schools, students and educators - Orange">
  <p:cSld name="Our schools, students and educators - Orange">
    <p:spTree>
      <p:nvGrpSpPr>
        <p:cNvPr id="1" name="Shape 29"/>
        <p:cNvGrpSpPr/>
        <p:nvPr/>
      </p:nvGrpSpPr>
      <p:grpSpPr>
        <a:xfrm>
          <a:off x="0" y="0"/>
          <a:ext cx="0" cy="0"/>
          <a:chOff x="0" y="0"/>
          <a:chExt cx="0" cy="0"/>
        </a:xfrm>
      </p:grpSpPr>
      <p:sp>
        <p:nvSpPr>
          <p:cNvPr id="30" name="Google Shape;30;p3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31" name="Google Shape;31;p33"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32" name="Google Shape;32;p33"/>
          <p:cNvSpPr txBox="1">
            <a:spLocks noGrp="1"/>
          </p:cNvSpPr>
          <p:nvPr>
            <p:ph type="title"/>
          </p:nvPr>
        </p:nvSpPr>
        <p:spPr>
          <a:xfrm>
            <a:off x="123875" y="4347400"/>
            <a:ext cx="7267200" cy="1566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9pPr>
          </a:lstStyle>
          <a:p>
            <a:endParaRPr/>
          </a:p>
        </p:txBody>
      </p:sp>
      <p:sp>
        <p:nvSpPr>
          <p:cNvPr id="33" name="Google Shape;33;p33"/>
          <p:cNvSpPr txBox="1"/>
          <p:nvPr/>
        </p:nvSpPr>
        <p:spPr>
          <a:xfrm>
            <a:off x="311700" y="105100"/>
            <a:ext cx="7167900" cy="741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200"/>
              <a:buFont typeface="Arial"/>
              <a:buNone/>
            </a:pPr>
            <a:r>
              <a:rPr lang="en" sz="2200" b="1" i="0" u="none" strike="noStrike" cap="none">
                <a:solidFill>
                  <a:srgbClr val="000000"/>
                </a:solidFill>
                <a:latin typeface="Roboto"/>
                <a:ea typeface="Roboto"/>
                <a:cs typeface="Roboto"/>
                <a:sym typeface="Roboto"/>
              </a:rPr>
              <a:t>Our schools, students, and educators</a:t>
            </a:r>
            <a:endParaRPr sz="2200" b="1" i="0" u="none" strike="noStrike" cap="none">
              <a:solidFill>
                <a:srgbClr val="000000"/>
              </a:solidFill>
              <a:latin typeface="Roboto"/>
              <a:ea typeface="Roboto"/>
              <a:cs typeface="Roboto"/>
              <a:sym typeface="Roboto"/>
            </a:endParaRPr>
          </a:p>
        </p:txBody>
      </p:sp>
      <p:sp>
        <p:nvSpPr>
          <p:cNvPr id="34" name="Google Shape;34;p33"/>
          <p:cNvSpPr txBox="1"/>
          <p:nvPr/>
        </p:nvSpPr>
        <p:spPr>
          <a:xfrm>
            <a:off x="6587225" y="1228675"/>
            <a:ext cx="2195400" cy="2903100"/>
          </a:xfrm>
          <a:prstGeom prst="rect">
            <a:avLst/>
          </a:prstGeom>
          <a:solidFill>
            <a:srgbClr val="F3F3F3"/>
          </a:solidFill>
          <a:ln w="9525" cap="flat" cmpd="sng">
            <a:solidFill>
              <a:srgbClr val="B7B7B7"/>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Eligible for Free/Reduced </a:t>
            </a:r>
            <a:br>
              <a:rPr lang="en" sz="1100" b="1" i="0" u="none" strike="noStrike" cap="none">
                <a:solidFill>
                  <a:srgbClr val="000000"/>
                </a:solidFill>
                <a:latin typeface="Arial"/>
                <a:ea typeface="Arial"/>
                <a:cs typeface="Arial"/>
                <a:sym typeface="Arial"/>
              </a:rPr>
            </a:br>
            <a:r>
              <a:rPr lang="en" sz="1100" b="1" i="0" u="none" strike="noStrike" cap="none">
                <a:solidFill>
                  <a:srgbClr val="000000"/>
                </a:solidFill>
                <a:latin typeface="Arial"/>
                <a:ea typeface="Arial"/>
                <a:cs typeface="Arial"/>
                <a:sym typeface="Arial"/>
              </a:rPr>
              <a:t>Lunch:</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403,231 (~46%)</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Students with Individualized Education Programs:</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113,992 (~13%)</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Multilingual Learners*:</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95,734 (~11%)</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McKinney Vento:</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16,540 (~2%)</a:t>
            </a:r>
            <a:endParaRPr sz="1200" b="0" i="0" u="none" strike="noStrike" cap="none">
              <a:solidFill>
                <a:srgbClr val="000000"/>
              </a:solidFill>
              <a:latin typeface="Arial"/>
              <a:ea typeface="Arial"/>
              <a:cs typeface="Arial"/>
              <a:sym typeface="Arial"/>
            </a:endParaRPr>
          </a:p>
        </p:txBody>
      </p:sp>
      <p:sp>
        <p:nvSpPr>
          <p:cNvPr id="35" name="Google Shape;35;p33"/>
          <p:cNvSpPr txBox="1"/>
          <p:nvPr/>
        </p:nvSpPr>
        <p:spPr>
          <a:xfrm>
            <a:off x="6724875" y="3655100"/>
            <a:ext cx="1924200" cy="369900"/>
          </a:xfrm>
          <a:prstGeom prst="rect">
            <a:avLst/>
          </a:prstGeom>
          <a:noFill/>
          <a:ln w="19050" cap="flat" cmpd="sng">
            <a:solidFill>
              <a:schemeClr val="lt1"/>
            </a:solidFill>
            <a:prstDash val="solid"/>
            <a:round/>
            <a:headEnd type="none" w="sm" len="sm"/>
            <a:tailEnd type="none" w="sm" len="sm"/>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0" i="1" u="none" strike="noStrike" cap="none">
                <a:solidFill>
                  <a:schemeClr val="dk1"/>
                </a:solidFill>
                <a:latin typeface="Roboto"/>
                <a:ea typeface="Roboto"/>
                <a:cs typeface="Roboto"/>
                <a:sym typeface="Roboto"/>
              </a:rPr>
              <a:t>*Includes both Non-English Proficient and Limited English Proficient students</a:t>
            </a:r>
            <a:endParaRPr sz="800" b="0" i="1" u="none" strike="noStrike" cap="none">
              <a:solidFill>
                <a:schemeClr val="dk1"/>
              </a:solidFill>
              <a:latin typeface="Roboto"/>
              <a:ea typeface="Roboto"/>
              <a:cs typeface="Roboto"/>
              <a:sym typeface="Roboto"/>
            </a:endParaRPr>
          </a:p>
        </p:txBody>
      </p:sp>
      <p:grpSp>
        <p:nvGrpSpPr>
          <p:cNvPr id="36" name="Google Shape;36;p33"/>
          <p:cNvGrpSpPr/>
          <p:nvPr/>
        </p:nvGrpSpPr>
        <p:grpSpPr>
          <a:xfrm>
            <a:off x="308400" y="1062325"/>
            <a:ext cx="1006800" cy="1003500"/>
            <a:chOff x="308400" y="1076275"/>
            <a:chExt cx="1006800" cy="1003500"/>
          </a:xfrm>
        </p:grpSpPr>
        <p:sp>
          <p:nvSpPr>
            <p:cNvPr id="37" name="Google Shape;37;p33" descr="&quot;&quot;"/>
            <p:cNvSpPr/>
            <p:nvPr/>
          </p:nvSpPr>
          <p:spPr>
            <a:xfrm>
              <a:off x="311700" y="1076275"/>
              <a:ext cx="1003500" cy="1003500"/>
            </a:xfrm>
            <a:prstGeom prst="ellipse">
              <a:avLst/>
            </a:prstGeom>
            <a:solidFill>
              <a:srgbClr val="EF752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 name="Google Shape;38;p33"/>
            <p:cNvSpPr txBox="1"/>
            <p:nvPr/>
          </p:nvSpPr>
          <p:spPr>
            <a:xfrm>
              <a:off x="308400" y="1092575"/>
              <a:ext cx="1003500" cy="897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chemeClr val="lt1"/>
                  </a:solidFill>
                  <a:latin typeface="Roboto"/>
                  <a:ea typeface="Roboto"/>
                  <a:cs typeface="Roboto"/>
                  <a:sym typeface="Roboto"/>
                </a:rPr>
                <a:t>178</a:t>
              </a:r>
              <a:endParaRPr sz="1300" b="1" i="0" u="none" strike="noStrike" cap="none">
                <a:solidFill>
                  <a:schemeClr val="lt1"/>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chemeClr val="lt1"/>
                  </a:solidFill>
                  <a:latin typeface="Roboto"/>
                  <a:ea typeface="Roboto"/>
                  <a:cs typeface="Roboto"/>
                  <a:sym typeface="Roboto"/>
                </a:rPr>
                <a:t>SCHOOL</a:t>
              </a:r>
              <a:endParaRPr sz="1200" b="0" i="0" u="none" strike="noStrike" cap="none">
                <a:solidFill>
                  <a:schemeClr val="lt1"/>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chemeClr val="lt1"/>
                  </a:solidFill>
                  <a:latin typeface="Roboto"/>
                  <a:ea typeface="Roboto"/>
                  <a:cs typeface="Roboto"/>
                  <a:sym typeface="Roboto"/>
                </a:rPr>
                <a:t>DISTRICTS</a:t>
              </a:r>
              <a:endParaRPr sz="1200" b="0" i="0" u="none" strike="noStrike" cap="none">
                <a:solidFill>
                  <a:schemeClr val="lt1"/>
                </a:solidFill>
                <a:latin typeface="Roboto"/>
                <a:ea typeface="Roboto"/>
                <a:cs typeface="Roboto"/>
                <a:sym typeface="Roboto"/>
              </a:endParaRPr>
            </a:p>
          </p:txBody>
        </p:sp>
      </p:grpSp>
      <p:grpSp>
        <p:nvGrpSpPr>
          <p:cNvPr id="39" name="Google Shape;39;p33"/>
          <p:cNvGrpSpPr/>
          <p:nvPr/>
        </p:nvGrpSpPr>
        <p:grpSpPr>
          <a:xfrm>
            <a:off x="308400" y="2150613"/>
            <a:ext cx="1006800" cy="1003500"/>
            <a:chOff x="308400" y="2218825"/>
            <a:chExt cx="1006800" cy="1003500"/>
          </a:xfrm>
        </p:grpSpPr>
        <p:sp>
          <p:nvSpPr>
            <p:cNvPr id="40" name="Google Shape;40;p33" descr="&quot;&quot;"/>
            <p:cNvSpPr/>
            <p:nvPr/>
          </p:nvSpPr>
          <p:spPr>
            <a:xfrm>
              <a:off x="311700" y="2218825"/>
              <a:ext cx="1003500" cy="1003500"/>
            </a:xfrm>
            <a:prstGeom prst="ellipse">
              <a:avLst/>
            </a:prstGeom>
            <a:solidFill>
              <a:srgbClr val="F8B33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 name="Google Shape;41;p33"/>
            <p:cNvSpPr txBox="1"/>
            <p:nvPr/>
          </p:nvSpPr>
          <p:spPr>
            <a:xfrm>
              <a:off x="308400" y="2309488"/>
              <a:ext cx="1003500" cy="8223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chemeClr val="dk1"/>
                  </a:solidFill>
                  <a:latin typeface="Roboto"/>
                  <a:ea typeface="Roboto"/>
                  <a:cs typeface="Roboto"/>
                  <a:sym typeface="Roboto"/>
                </a:rPr>
                <a:t>1,927</a:t>
              </a:r>
              <a:endParaRPr sz="1300" b="1" i="0" u="none" strike="noStrike" cap="none">
                <a:solidFill>
                  <a:schemeClr val="dk1"/>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chemeClr val="dk1"/>
                  </a:solidFill>
                  <a:latin typeface="Roboto"/>
                  <a:ea typeface="Roboto"/>
                  <a:cs typeface="Roboto"/>
                  <a:sym typeface="Roboto"/>
                </a:rPr>
                <a:t>SCHOOLS</a:t>
              </a:r>
              <a:endParaRPr sz="1200" b="0" i="0" u="none" strike="noStrike" cap="none">
                <a:solidFill>
                  <a:schemeClr val="dk1"/>
                </a:solidFill>
                <a:latin typeface="Roboto"/>
                <a:ea typeface="Roboto"/>
                <a:cs typeface="Roboto"/>
                <a:sym typeface="Roboto"/>
              </a:endParaRPr>
            </a:p>
          </p:txBody>
        </p:sp>
      </p:grpSp>
      <p:grpSp>
        <p:nvGrpSpPr>
          <p:cNvPr id="42" name="Google Shape;42;p33"/>
          <p:cNvGrpSpPr/>
          <p:nvPr/>
        </p:nvGrpSpPr>
        <p:grpSpPr>
          <a:xfrm>
            <a:off x="308400" y="3238900"/>
            <a:ext cx="1006800" cy="1003500"/>
            <a:chOff x="308400" y="1076275"/>
            <a:chExt cx="1006800" cy="1003500"/>
          </a:xfrm>
        </p:grpSpPr>
        <p:sp>
          <p:nvSpPr>
            <p:cNvPr id="43" name="Google Shape;43;p33" descr="&quot;&quot;"/>
            <p:cNvSpPr/>
            <p:nvPr/>
          </p:nvSpPr>
          <p:spPr>
            <a:xfrm>
              <a:off x="311700" y="1076275"/>
              <a:ext cx="1003500" cy="1003500"/>
            </a:xfrm>
            <a:prstGeom prst="ellipse">
              <a:avLst/>
            </a:prstGeom>
            <a:solidFill>
              <a:srgbClr val="00953A"/>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 name="Google Shape;44;p33"/>
            <p:cNvSpPr txBox="1"/>
            <p:nvPr/>
          </p:nvSpPr>
          <p:spPr>
            <a:xfrm>
              <a:off x="308400" y="1146775"/>
              <a:ext cx="1003500" cy="897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chemeClr val="lt1"/>
                  </a:solidFill>
                  <a:latin typeface="Roboto"/>
                  <a:ea typeface="Roboto"/>
                  <a:cs typeface="Roboto"/>
                  <a:sym typeface="Roboto"/>
                </a:rPr>
                <a:t>881,464</a:t>
              </a:r>
              <a:endParaRPr sz="1300" b="1" i="0" u="none" strike="noStrike" cap="none">
                <a:solidFill>
                  <a:schemeClr val="lt1"/>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chemeClr val="lt1"/>
                  </a:solidFill>
                  <a:latin typeface="Roboto"/>
                  <a:ea typeface="Roboto"/>
                  <a:cs typeface="Roboto"/>
                  <a:sym typeface="Roboto"/>
                </a:rPr>
                <a:t>PUBLIC </a:t>
              </a:r>
              <a:br>
                <a:rPr lang="en" sz="1000" b="0" i="0" u="none" strike="noStrike" cap="none">
                  <a:solidFill>
                    <a:schemeClr val="lt1"/>
                  </a:solidFill>
                  <a:latin typeface="Roboto"/>
                  <a:ea typeface="Roboto"/>
                  <a:cs typeface="Roboto"/>
                  <a:sym typeface="Roboto"/>
                </a:rPr>
              </a:br>
              <a:r>
                <a:rPr lang="en" sz="1000" b="0" i="0" u="none" strike="noStrike" cap="none">
                  <a:solidFill>
                    <a:schemeClr val="lt1"/>
                  </a:solidFill>
                  <a:latin typeface="Roboto"/>
                  <a:ea typeface="Roboto"/>
                  <a:cs typeface="Roboto"/>
                  <a:sym typeface="Roboto"/>
                </a:rPr>
                <a:t>SCHOOL</a:t>
              </a:r>
              <a:endParaRPr sz="1000" b="0" i="0" u="none" strike="noStrike" cap="none">
                <a:solidFill>
                  <a:schemeClr val="lt1"/>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chemeClr val="lt1"/>
                  </a:solidFill>
                  <a:latin typeface="Roboto"/>
                  <a:ea typeface="Roboto"/>
                  <a:cs typeface="Roboto"/>
                  <a:sym typeface="Roboto"/>
                </a:rPr>
                <a:t>STUDENTS</a:t>
              </a:r>
              <a:endParaRPr sz="1000" b="0" i="0" u="none" strike="noStrike" cap="none">
                <a:solidFill>
                  <a:schemeClr val="lt1"/>
                </a:solidFill>
                <a:latin typeface="Roboto"/>
                <a:ea typeface="Roboto"/>
                <a:cs typeface="Roboto"/>
                <a:sym typeface="Roboto"/>
              </a:endParaRPr>
            </a:p>
          </p:txBody>
        </p:sp>
      </p:grpSp>
      <p:sp>
        <p:nvSpPr>
          <p:cNvPr id="45" name="Google Shape;45;p33"/>
          <p:cNvSpPr txBox="1"/>
          <p:nvPr/>
        </p:nvSpPr>
        <p:spPr>
          <a:xfrm>
            <a:off x="1603037" y="1064563"/>
            <a:ext cx="4624500" cy="2154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chemeClr val="dk1"/>
                </a:solidFill>
                <a:latin typeface="Roboto"/>
                <a:ea typeface="Roboto"/>
                <a:cs typeface="Roboto"/>
                <a:sym typeface="Roboto"/>
              </a:rPr>
              <a:t>Student Demographics*</a:t>
            </a:r>
            <a:endParaRPr sz="1400" b="1" i="0" u="none" strike="noStrike" cap="none">
              <a:solidFill>
                <a:schemeClr val="dk1"/>
              </a:solidFill>
              <a:latin typeface="Roboto"/>
              <a:ea typeface="Roboto"/>
              <a:cs typeface="Roboto"/>
              <a:sym typeface="Roboto"/>
            </a:endParaRPr>
          </a:p>
        </p:txBody>
      </p:sp>
      <p:pic>
        <p:nvPicPr>
          <p:cNvPr id="46" name="Google Shape;46;p33"/>
          <p:cNvPicPr preferRelativeResize="0"/>
          <p:nvPr/>
        </p:nvPicPr>
        <p:blipFill rotWithShape="1">
          <a:blip r:embed="rId3">
            <a:alphaModFix/>
          </a:blip>
          <a:srcRect l="49" r="59"/>
          <a:stretch/>
        </p:blipFill>
        <p:spPr>
          <a:xfrm>
            <a:off x="1761637" y="1426175"/>
            <a:ext cx="4307278" cy="2744888"/>
          </a:xfrm>
          <a:prstGeom prst="rect">
            <a:avLst/>
          </a:prstGeom>
          <a:noFill/>
          <a:ln>
            <a:noFill/>
          </a:ln>
        </p:spPr>
      </p:pic>
      <p:cxnSp>
        <p:nvCxnSpPr>
          <p:cNvPr id="47" name="Google Shape;47;p33"/>
          <p:cNvCxnSpPr/>
          <p:nvPr/>
        </p:nvCxnSpPr>
        <p:spPr>
          <a:xfrm>
            <a:off x="0" y="918350"/>
            <a:ext cx="7479600" cy="0"/>
          </a:xfrm>
          <a:prstGeom prst="straightConnector1">
            <a:avLst/>
          </a:prstGeom>
          <a:noFill/>
          <a:ln w="19050" cap="flat" cmpd="sng">
            <a:solidFill>
              <a:srgbClr val="EF7521"/>
            </a:solidFill>
            <a:prstDash val="solid"/>
            <a:round/>
            <a:headEnd type="none" w="sm" len="sm"/>
            <a:tailEnd type="none" w="sm" len="sm"/>
          </a:ln>
        </p:spPr>
      </p:cxnSp>
      <p:sp>
        <p:nvSpPr>
          <p:cNvPr id="48" name="Google Shape;48;p33"/>
          <p:cNvSpPr txBox="1"/>
          <p:nvPr/>
        </p:nvSpPr>
        <p:spPr>
          <a:xfrm>
            <a:off x="4623875" y="4103400"/>
            <a:ext cx="2195400" cy="138900"/>
          </a:xfrm>
          <a:prstGeom prst="rect">
            <a:avLst/>
          </a:prstGeom>
          <a:noFill/>
          <a:ln>
            <a:noFill/>
          </a:ln>
        </p:spPr>
        <p:txBody>
          <a:bodyPr spcFirstLastPara="1" wrap="square" lIns="0" tIns="0" rIns="91425" bIns="91425"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dk1"/>
                </a:solidFill>
                <a:latin typeface="Roboto"/>
                <a:ea typeface="Roboto"/>
                <a:cs typeface="Roboto"/>
                <a:sym typeface="Roboto"/>
              </a:rPr>
              <a:t>*October 2023 Data</a:t>
            </a:r>
            <a:endParaRPr sz="800" b="0" i="0" u="none" strike="noStrike" cap="none">
              <a:solidFill>
                <a:schemeClr val="dk1"/>
              </a:solidFill>
              <a:latin typeface="Roboto"/>
              <a:ea typeface="Roboto"/>
              <a:cs typeface="Roboto"/>
              <a:sym typeface="Roboto"/>
            </a:endParaRPr>
          </a:p>
        </p:txBody>
      </p:sp>
      <p:sp>
        <p:nvSpPr>
          <p:cNvPr id="49" name="Google Shape;49;p33"/>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50" name="Google Shape;50;p33" descr="CDE logo"/>
          <p:cNvPicPr preferRelativeResize="0"/>
          <p:nvPr/>
        </p:nvPicPr>
        <p:blipFill rotWithShape="1">
          <a:blip r:embed="rId4">
            <a:alphaModFix/>
          </a:blip>
          <a:srcRect/>
          <a:stretch/>
        </p:blipFill>
        <p:spPr>
          <a:xfrm>
            <a:off x="8002150" y="4518325"/>
            <a:ext cx="924425" cy="403399"/>
          </a:xfrm>
          <a:prstGeom prst="rect">
            <a:avLst/>
          </a:prstGeom>
          <a:noFill/>
          <a:ln>
            <a:noFill/>
          </a:ln>
        </p:spPr>
      </p:pic>
    </p:spTree>
    <p:extLst>
      <p:ext uri="{BB962C8B-B14F-4D97-AF65-F5344CB8AC3E}">
        <p14:creationId xmlns:p14="http://schemas.microsoft.com/office/powerpoint/2010/main" val="24841839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1"/>
        <p:cNvGrpSpPr/>
        <p:nvPr/>
      </p:nvGrpSpPr>
      <p:grpSpPr>
        <a:xfrm>
          <a:off x="0" y="0"/>
          <a:ext cx="0" cy="0"/>
          <a:chOff x="0" y="0"/>
          <a:chExt cx="0" cy="0"/>
        </a:xfrm>
      </p:grpSpPr>
      <p:sp>
        <p:nvSpPr>
          <p:cNvPr id="52" name="Google Shape;52;p6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829986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lide blank - Orange">
  <p:cSld name="Slide blank - Orange">
    <p:spTree>
      <p:nvGrpSpPr>
        <p:cNvPr id="1" name="Shape 53"/>
        <p:cNvGrpSpPr/>
        <p:nvPr/>
      </p:nvGrpSpPr>
      <p:grpSpPr>
        <a:xfrm>
          <a:off x="0" y="0"/>
          <a:ext cx="0" cy="0"/>
          <a:chOff x="0" y="0"/>
          <a:chExt cx="0" cy="0"/>
        </a:xfrm>
      </p:grpSpPr>
      <p:sp>
        <p:nvSpPr>
          <p:cNvPr id="54" name="Google Shape;54;p35"/>
          <p:cNvSpPr/>
          <p:nvPr/>
        </p:nvSpPr>
        <p:spPr>
          <a:xfrm>
            <a:off x="0" y="4311400"/>
            <a:ext cx="9144000" cy="839400"/>
          </a:xfrm>
          <a:prstGeom prst="rect">
            <a:avLst/>
          </a:prstGeom>
          <a:solidFill>
            <a:srgbClr val="EF752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 name="Google Shape;55;p3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56" name="Google Shape;56;p35"/>
          <p:cNvSpPr txBox="1"/>
          <p:nvPr/>
        </p:nvSpPr>
        <p:spPr>
          <a:xfrm>
            <a:off x="123875" y="4164100"/>
            <a:ext cx="4863600" cy="156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999999"/>
              </a:solidFill>
              <a:latin typeface="Roboto"/>
              <a:ea typeface="Roboto"/>
              <a:cs typeface="Roboto"/>
              <a:sym typeface="Roboto"/>
            </a:endParaRPr>
          </a:p>
        </p:txBody>
      </p:sp>
      <p:sp>
        <p:nvSpPr>
          <p:cNvPr id="57" name="Google Shape;57;p35"/>
          <p:cNvSpPr txBox="1">
            <a:spLocks noGrp="1"/>
          </p:cNvSpPr>
          <p:nvPr>
            <p:ph type="title"/>
          </p:nvPr>
        </p:nvSpPr>
        <p:spPr>
          <a:xfrm>
            <a:off x="123875" y="4347400"/>
            <a:ext cx="7267200" cy="1566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9pPr>
          </a:lstStyle>
          <a:p>
            <a:endParaRPr/>
          </a:p>
        </p:txBody>
      </p:sp>
      <p:sp>
        <p:nvSpPr>
          <p:cNvPr id="58" name="Google Shape;58;p35"/>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59" name="Google Shape;59;p35" descr="CDE logo"/>
          <p:cNvPicPr preferRelativeResize="0"/>
          <p:nvPr/>
        </p:nvPicPr>
        <p:blipFill rotWithShape="1">
          <a:blip r:embed="rId2">
            <a:alphaModFix/>
          </a:blip>
          <a:srcRect/>
          <a:stretch/>
        </p:blipFill>
        <p:spPr>
          <a:xfrm>
            <a:off x="8002150" y="4518325"/>
            <a:ext cx="924425" cy="403399"/>
          </a:xfrm>
          <a:prstGeom prst="rect">
            <a:avLst/>
          </a:prstGeom>
          <a:noFill/>
          <a:ln>
            <a:noFill/>
          </a:ln>
        </p:spPr>
      </p:pic>
    </p:spTree>
    <p:extLst>
      <p:ext uri="{BB962C8B-B14F-4D97-AF65-F5344CB8AC3E}">
        <p14:creationId xmlns:p14="http://schemas.microsoft.com/office/powerpoint/2010/main" val="3102197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lide with image - Orange" type="secHead">
  <p:cSld name="Slide with image - Orange">
    <p:spTree>
      <p:nvGrpSpPr>
        <p:cNvPr id="1" name="Shape 60"/>
        <p:cNvGrpSpPr/>
        <p:nvPr/>
      </p:nvGrpSpPr>
      <p:grpSpPr>
        <a:xfrm>
          <a:off x="0" y="0"/>
          <a:ext cx="0" cy="0"/>
          <a:chOff x="0" y="0"/>
          <a:chExt cx="0" cy="0"/>
        </a:xfrm>
      </p:grpSpPr>
      <p:sp>
        <p:nvSpPr>
          <p:cNvPr id="61" name="Google Shape;61;p34"/>
          <p:cNvSpPr/>
          <p:nvPr/>
        </p:nvSpPr>
        <p:spPr>
          <a:xfrm>
            <a:off x="0" y="4311400"/>
            <a:ext cx="9144000" cy="839400"/>
          </a:xfrm>
          <a:prstGeom prst="rect">
            <a:avLst/>
          </a:prstGeom>
          <a:solidFill>
            <a:srgbClr val="EF752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 name="Google Shape;62;p34"/>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sp>
        <p:nvSpPr>
          <p:cNvPr id="63" name="Google Shape;63;p34"/>
          <p:cNvSpPr txBox="1"/>
          <p:nvPr/>
        </p:nvSpPr>
        <p:spPr>
          <a:xfrm>
            <a:off x="123875" y="4164100"/>
            <a:ext cx="4863600" cy="156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999999"/>
              </a:solidFill>
              <a:latin typeface="Roboto"/>
              <a:ea typeface="Roboto"/>
              <a:cs typeface="Roboto"/>
              <a:sym typeface="Roboto"/>
            </a:endParaRPr>
          </a:p>
        </p:txBody>
      </p:sp>
      <p:pic>
        <p:nvPicPr>
          <p:cNvPr id="64" name="Google Shape;64;p34" descr="CDE logo"/>
          <p:cNvPicPr preferRelativeResize="0"/>
          <p:nvPr/>
        </p:nvPicPr>
        <p:blipFill rotWithShape="1">
          <a:blip r:embed="rId2">
            <a:alphaModFix/>
          </a:blip>
          <a:srcRect/>
          <a:stretch/>
        </p:blipFill>
        <p:spPr>
          <a:xfrm>
            <a:off x="8002150" y="4518325"/>
            <a:ext cx="924425" cy="403399"/>
          </a:xfrm>
          <a:prstGeom prst="rect">
            <a:avLst/>
          </a:prstGeom>
          <a:noFill/>
          <a:ln>
            <a:noFill/>
          </a:ln>
        </p:spPr>
      </p:pic>
      <p:cxnSp>
        <p:nvCxnSpPr>
          <p:cNvPr id="65" name="Google Shape;65;p34" descr="&quot;&quot;"/>
          <p:cNvCxnSpPr/>
          <p:nvPr/>
        </p:nvCxnSpPr>
        <p:spPr>
          <a:xfrm>
            <a:off x="0" y="918350"/>
            <a:ext cx="7479600" cy="0"/>
          </a:xfrm>
          <a:prstGeom prst="straightConnector1">
            <a:avLst/>
          </a:prstGeom>
          <a:noFill/>
          <a:ln w="19050" cap="flat" cmpd="sng">
            <a:solidFill>
              <a:srgbClr val="87BF40"/>
            </a:solidFill>
            <a:prstDash val="solid"/>
            <a:round/>
            <a:headEnd type="none" w="sm" len="sm"/>
            <a:tailEnd type="none" w="sm" len="sm"/>
          </a:ln>
        </p:spPr>
      </p:cxnSp>
      <p:sp>
        <p:nvSpPr>
          <p:cNvPr id="66" name="Google Shape;66;p34"/>
          <p:cNvSpPr txBox="1">
            <a:spLocks noGrp="1"/>
          </p:cNvSpPr>
          <p:nvPr>
            <p:ph type="title"/>
          </p:nvPr>
        </p:nvSpPr>
        <p:spPr>
          <a:xfrm>
            <a:off x="311700" y="105100"/>
            <a:ext cx="7167900" cy="7413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67" name="Google Shape;67;p34"/>
          <p:cNvSpPr txBox="1">
            <a:spLocks noGrp="1"/>
          </p:cNvSpPr>
          <p:nvPr>
            <p:ph type="body" idx="1"/>
          </p:nvPr>
        </p:nvSpPr>
        <p:spPr>
          <a:xfrm>
            <a:off x="311700" y="1152475"/>
            <a:ext cx="5277900" cy="3034800"/>
          </a:xfrm>
          <a:prstGeom prst="rect">
            <a:avLst/>
          </a:prstGeom>
          <a:noFill/>
          <a:ln>
            <a:noFill/>
          </a:ln>
        </p:spPr>
        <p:txBody>
          <a:bodyPr spcFirstLastPara="1" wrap="square" lIns="91425" tIns="91425" rIns="91425" bIns="91425" anchor="t" anchorCtr="0">
            <a:normAutofit/>
          </a:bodyPr>
          <a:lstStyle>
            <a:lvl1pPr marL="457200" lvl="0" indent="-330200" algn="l">
              <a:lnSpc>
                <a:spcPct val="115000"/>
              </a:lnSpc>
              <a:spcBef>
                <a:spcPts val="0"/>
              </a:spcBef>
              <a:spcAft>
                <a:spcPts val="0"/>
              </a:spcAft>
              <a:buClr>
                <a:schemeClr val="dk1"/>
              </a:buClr>
              <a:buSzPts val="1600"/>
              <a:buFont typeface="Roboto"/>
              <a:buChar char="●"/>
              <a:defRPr sz="1600">
                <a:solidFill>
                  <a:schemeClr val="dk1"/>
                </a:solidFill>
                <a:latin typeface="Roboto"/>
                <a:ea typeface="Roboto"/>
                <a:cs typeface="Roboto"/>
                <a:sym typeface="Roboto"/>
              </a:defRPr>
            </a:lvl1pPr>
            <a:lvl2pPr marL="914400" lvl="1"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68" name="Google Shape;68;p34"/>
          <p:cNvSpPr txBox="1">
            <a:spLocks noGrp="1"/>
          </p:cNvSpPr>
          <p:nvPr>
            <p:ph type="title" idx="2"/>
          </p:nvPr>
        </p:nvSpPr>
        <p:spPr>
          <a:xfrm>
            <a:off x="123875" y="4347400"/>
            <a:ext cx="7267200" cy="1566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9pPr>
          </a:lstStyle>
          <a:p>
            <a:endParaRPr/>
          </a:p>
        </p:txBody>
      </p:sp>
      <p:pic>
        <p:nvPicPr>
          <p:cNvPr id="69" name="Google Shape;69;p34" descr="Photo of elementary student"/>
          <p:cNvPicPr preferRelativeResize="0"/>
          <p:nvPr/>
        </p:nvPicPr>
        <p:blipFill rotWithShape="1">
          <a:blip r:embed="rId3">
            <a:alphaModFix/>
          </a:blip>
          <a:srcRect/>
          <a:stretch/>
        </p:blipFill>
        <p:spPr>
          <a:xfrm>
            <a:off x="6109200" y="616825"/>
            <a:ext cx="3034799" cy="3034799"/>
          </a:xfrm>
          <a:prstGeom prst="rect">
            <a:avLst/>
          </a:prstGeom>
          <a:noFill/>
          <a:ln>
            <a:noFill/>
          </a:ln>
        </p:spPr>
      </p:pic>
      <p:sp>
        <p:nvSpPr>
          <p:cNvPr id="70" name="Google Shape;70;p34"/>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2755802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Divider - Orange - 01" type="tx">
  <p:cSld name="Divider - Orange - 01">
    <p:spTree>
      <p:nvGrpSpPr>
        <p:cNvPr id="1" name="Shape 71"/>
        <p:cNvGrpSpPr/>
        <p:nvPr/>
      </p:nvGrpSpPr>
      <p:grpSpPr>
        <a:xfrm>
          <a:off x="0" y="0"/>
          <a:ext cx="0" cy="0"/>
          <a:chOff x="0" y="0"/>
          <a:chExt cx="0" cy="0"/>
        </a:xfrm>
      </p:grpSpPr>
      <p:pic>
        <p:nvPicPr>
          <p:cNvPr id="72" name="Google Shape;72;p36" descr="Photo of elementary students and teacher"/>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73" name="Google Shape;73;p36"/>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74" name="Google Shape;74;p3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75" name="Google Shape;75;p36"/>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76" name="Google Shape;76;p36"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Tree>
    <p:extLst>
      <p:ext uri="{BB962C8B-B14F-4D97-AF65-F5344CB8AC3E}">
        <p14:creationId xmlns:p14="http://schemas.microsoft.com/office/powerpoint/2010/main" val="34512769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Divider - Orange - 02">
  <p:cSld name="Divider - Orange - 02">
    <p:spTree>
      <p:nvGrpSpPr>
        <p:cNvPr id="1" name="Shape 77"/>
        <p:cNvGrpSpPr/>
        <p:nvPr/>
      </p:nvGrpSpPr>
      <p:grpSpPr>
        <a:xfrm>
          <a:off x="0" y="0"/>
          <a:ext cx="0" cy="0"/>
          <a:chOff x="0" y="0"/>
          <a:chExt cx="0" cy="0"/>
        </a:xfrm>
      </p:grpSpPr>
      <p:pic>
        <p:nvPicPr>
          <p:cNvPr id="78" name="Google Shape;78;p37" descr="Photo of elementary student"/>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79" name="Google Shape;79;p37"/>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80" name="Google Shape;80;p3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81" name="Google Shape;81;p37"/>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82" name="Google Shape;82;p37"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Tree>
    <p:extLst>
      <p:ext uri="{BB962C8B-B14F-4D97-AF65-F5344CB8AC3E}">
        <p14:creationId xmlns:p14="http://schemas.microsoft.com/office/powerpoint/2010/main" val="31979538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Divider - Orange - 03">
  <p:cSld name="Divider - Orange - 03">
    <p:spTree>
      <p:nvGrpSpPr>
        <p:cNvPr id="1" name="Shape 83"/>
        <p:cNvGrpSpPr/>
        <p:nvPr/>
      </p:nvGrpSpPr>
      <p:grpSpPr>
        <a:xfrm>
          <a:off x="0" y="0"/>
          <a:ext cx="0" cy="0"/>
          <a:chOff x="0" y="0"/>
          <a:chExt cx="0" cy="0"/>
        </a:xfrm>
      </p:grpSpPr>
      <p:pic>
        <p:nvPicPr>
          <p:cNvPr id="84" name="Google Shape;84;p38" descr="Photo of elementary students"/>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85" name="Google Shape;85;p38"/>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86" name="Google Shape;86;p3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87" name="Google Shape;87;p38" descr="CDE logo"/>
          <p:cNvPicPr preferRelativeResize="0"/>
          <p:nvPr/>
        </p:nvPicPr>
        <p:blipFill rotWithShape="1">
          <a:blip r:embed="rId3">
            <a:alphaModFix/>
          </a:blip>
          <a:srcRect/>
          <a:stretch/>
        </p:blipFill>
        <p:spPr>
          <a:xfrm>
            <a:off x="8002150" y="4594525"/>
            <a:ext cx="924425" cy="403399"/>
          </a:xfrm>
          <a:prstGeom prst="rect">
            <a:avLst/>
          </a:prstGeom>
          <a:noFill/>
          <a:ln>
            <a:noFill/>
          </a:ln>
        </p:spPr>
      </p:pic>
      <p:sp>
        <p:nvSpPr>
          <p:cNvPr id="88" name="Google Shape;88;p38"/>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spTree>
    <p:extLst>
      <p:ext uri="{BB962C8B-B14F-4D97-AF65-F5344CB8AC3E}">
        <p14:creationId xmlns:p14="http://schemas.microsoft.com/office/powerpoint/2010/main" val="35046648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Divider - Orange - 04">
  <p:cSld name="Divider - Orange - 04">
    <p:spTree>
      <p:nvGrpSpPr>
        <p:cNvPr id="1" name="Shape 89"/>
        <p:cNvGrpSpPr/>
        <p:nvPr/>
      </p:nvGrpSpPr>
      <p:grpSpPr>
        <a:xfrm>
          <a:off x="0" y="0"/>
          <a:ext cx="0" cy="0"/>
          <a:chOff x="0" y="0"/>
          <a:chExt cx="0" cy="0"/>
        </a:xfrm>
      </p:grpSpPr>
      <p:pic>
        <p:nvPicPr>
          <p:cNvPr id="90" name="Google Shape;90;p39" descr="Photo of elementary student"/>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91" name="Google Shape;91;p39"/>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92" name="Google Shape;92;p39"/>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chemeClr val="dk1"/>
                </a:solidFill>
                <a:latin typeface="Arial"/>
                <a:ea typeface="Arial"/>
                <a:cs typeface="Arial"/>
                <a:sym typeface="Arial"/>
              </a:rPr>
              <a:t> </a:t>
            </a:r>
            <a:fld id="{00000000-1234-1234-1234-123412341234}" type="slidenum">
              <a:rPr lang="en" sz="1300" b="0" i="0" u="none" strike="noStrike" cap="none">
                <a:solidFill>
                  <a:schemeClr val="dk1"/>
                </a:solidFill>
                <a:latin typeface="Arial"/>
                <a:ea typeface="Arial"/>
                <a:cs typeface="Arial"/>
                <a:sym typeface="Arial"/>
              </a:rPr>
              <a:t>‹#›</a:t>
            </a:fld>
            <a:endParaRPr sz="1300" b="0" i="0" u="none" strike="noStrike" cap="none">
              <a:solidFill>
                <a:schemeClr val="dk1"/>
              </a:solidFill>
              <a:latin typeface="Arial"/>
              <a:ea typeface="Arial"/>
              <a:cs typeface="Arial"/>
              <a:sym typeface="Arial"/>
            </a:endParaRPr>
          </a:p>
        </p:txBody>
      </p:sp>
      <p:pic>
        <p:nvPicPr>
          <p:cNvPr id="93" name="Google Shape;93;p39"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94" name="Google Shape;94;p39"/>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7552649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Divider - Orange - 05">
  <p:cSld name="Divider - Orange - 05">
    <p:spTree>
      <p:nvGrpSpPr>
        <p:cNvPr id="1" name="Shape 95"/>
        <p:cNvGrpSpPr/>
        <p:nvPr/>
      </p:nvGrpSpPr>
      <p:grpSpPr>
        <a:xfrm>
          <a:off x="0" y="0"/>
          <a:ext cx="0" cy="0"/>
          <a:chOff x="0" y="0"/>
          <a:chExt cx="0" cy="0"/>
        </a:xfrm>
      </p:grpSpPr>
      <p:pic>
        <p:nvPicPr>
          <p:cNvPr id="96" name="Google Shape;96;p40" descr="Photo of elementary students"/>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97" name="Google Shape;97;p40"/>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98" name="Google Shape;98;p40"/>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chemeClr val="dk1"/>
                </a:solidFill>
                <a:latin typeface="Arial"/>
                <a:ea typeface="Arial"/>
                <a:cs typeface="Arial"/>
                <a:sym typeface="Arial"/>
              </a:rPr>
              <a:t> </a:t>
            </a:r>
            <a:fld id="{00000000-1234-1234-1234-123412341234}" type="slidenum">
              <a:rPr lang="en" sz="1300" b="0" i="0" u="none" strike="noStrike" cap="none">
                <a:solidFill>
                  <a:schemeClr val="dk1"/>
                </a:solidFill>
                <a:latin typeface="Arial"/>
                <a:ea typeface="Arial"/>
                <a:cs typeface="Arial"/>
                <a:sym typeface="Arial"/>
              </a:rPr>
              <a:t>‹#›</a:t>
            </a:fld>
            <a:endParaRPr sz="1300" b="0" i="0" u="none" strike="noStrike" cap="none">
              <a:solidFill>
                <a:schemeClr val="dk1"/>
              </a:solidFill>
              <a:latin typeface="Arial"/>
              <a:ea typeface="Arial"/>
              <a:cs typeface="Arial"/>
              <a:sym typeface="Arial"/>
            </a:endParaRPr>
          </a:p>
        </p:txBody>
      </p:sp>
      <p:pic>
        <p:nvPicPr>
          <p:cNvPr id="99" name="Google Shape;99;p40"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00" name="Google Shape;100;p40"/>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07729474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Divider - Orange - 06">
  <p:cSld name="Divider - Orange - 06">
    <p:spTree>
      <p:nvGrpSpPr>
        <p:cNvPr id="1" name="Shape 101"/>
        <p:cNvGrpSpPr/>
        <p:nvPr/>
      </p:nvGrpSpPr>
      <p:grpSpPr>
        <a:xfrm>
          <a:off x="0" y="0"/>
          <a:ext cx="0" cy="0"/>
          <a:chOff x="0" y="0"/>
          <a:chExt cx="0" cy="0"/>
        </a:xfrm>
      </p:grpSpPr>
      <p:pic>
        <p:nvPicPr>
          <p:cNvPr id="102" name="Google Shape;102;p41" descr="Photo of elementary strdents"/>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103" name="Google Shape;103;p41"/>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104" name="Google Shape;104;p41"/>
          <p:cNvSpPr txBox="1"/>
          <p:nvPr/>
        </p:nvSpPr>
        <p:spPr>
          <a:xfrm>
            <a:off x="123875" y="4568875"/>
            <a:ext cx="517500" cy="487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105" name="Google Shape;105;p41"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06" name="Google Shape;106;p41"/>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7379832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Divider - Orange - 07">
  <p:cSld name="Divider - Orange - 07">
    <p:spTree>
      <p:nvGrpSpPr>
        <p:cNvPr id="1" name="Shape 107"/>
        <p:cNvGrpSpPr/>
        <p:nvPr/>
      </p:nvGrpSpPr>
      <p:grpSpPr>
        <a:xfrm>
          <a:off x="0" y="0"/>
          <a:ext cx="0" cy="0"/>
          <a:chOff x="0" y="0"/>
          <a:chExt cx="0" cy="0"/>
        </a:xfrm>
      </p:grpSpPr>
      <p:pic>
        <p:nvPicPr>
          <p:cNvPr id="108" name="Google Shape;108;p42" descr="Photo of elementary students"/>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109" name="Google Shape;109;p42"/>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110" name="Google Shape;110;p42"/>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111" name="Google Shape;111;p42"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12" name="Google Shape;112;p42"/>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80922375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Divider - Orange - 08">
  <p:cSld name="Divider - Orange - 08">
    <p:spTree>
      <p:nvGrpSpPr>
        <p:cNvPr id="1" name="Shape 113"/>
        <p:cNvGrpSpPr/>
        <p:nvPr/>
      </p:nvGrpSpPr>
      <p:grpSpPr>
        <a:xfrm>
          <a:off x="0" y="0"/>
          <a:ext cx="0" cy="0"/>
          <a:chOff x="0" y="0"/>
          <a:chExt cx="0" cy="0"/>
        </a:xfrm>
      </p:grpSpPr>
      <p:pic>
        <p:nvPicPr>
          <p:cNvPr id="114" name="Google Shape;114;p43" descr="Photo of elementary student and teacher"/>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115" name="Google Shape;115;p43"/>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116" name="Google Shape;116;p43"/>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117" name="Google Shape;117;p43"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18" name="Google Shape;118;p43"/>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69245721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Cover Slide - Blue">
  <p:cSld name="Cover Slide - Blue">
    <p:spTree>
      <p:nvGrpSpPr>
        <p:cNvPr id="1" name="Shape 119"/>
        <p:cNvGrpSpPr/>
        <p:nvPr/>
      </p:nvGrpSpPr>
      <p:grpSpPr>
        <a:xfrm>
          <a:off x="0" y="0"/>
          <a:ext cx="0" cy="0"/>
          <a:chOff x="0" y="0"/>
          <a:chExt cx="0" cy="0"/>
        </a:xfrm>
      </p:grpSpPr>
      <p:sp>
        <p:nvSpPr>
          <p:cNvPr id="120" name="Google Shape;120;p4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121" name="Google Shape;121;p44" descr="&quot;&quot;"/>
          <p:cNvSpPr/>
          <p:nvPr/>
        </p:nvSpPr>
        <p:spPr>
          <a:xfrm>
            <a:off x="1125" y="0"/>
            <a:ext cx="9144000" cy="2743200"/>
          </a:xfrm>
          <a:prstGeom prst="rect">
            <a:avLst/>
          </a:prstGeom>
          <a:solidFill>
            <a:srgbClr val="488BC9"/>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 name="Google Shape;122;p44"/>
          <p:cNvSpPr txBox="1">
            <a:spLocks noGrp="1"/>
          </p:cNvSpPr>
          <p:nvPr>
            <p:ph type="sldNum" idx="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123" name="Google Shape;123;p44"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pic>
        <p:nvPicPr>
          <p:cNvPr id="124" name="Google Shape;124;p44" descr="CDE logo"/>
          <p:cNvPicPr preferRelativeResize="0"/>
          <p:nvPr/>
        </p:nvPicPr>
        <p:blipFill rotWithShape="1">
          <a:blip r:embed="rId3">
            <a:alphaModFix/>
          </a:blip>
          <a:srcRect/>
          <a:stretch/>
        </p:blipFill>
        <p:spPr>
          <a:xfrm>
            <a:off x="2294525" y="746675"/>
            <a:ext cx="1456100" cy="919150"/>
          </a:xfrm>
          <a:prstGeom prst="rect">
            <a:avLst/>
          </a:prstGeom>
          <a:noFill/>
          <a:ln>
            <a:noFill/>
          </a:ln>
        </p:spPr>
      </p:pic>
      <p:pic>
        <p:nvPicPr>
          <p:cNvPr id="125" name="Google Shape;125;p44" descr="Photo of high school student"/>
          <p:cNvPicPr preferRelativeResize="0"/>
          <p:nvPr/>
        </p:nvPicPr>
        <p:blipFill rotWithShape="1">
          <a:blip r:embed="rId4">
            <a:alphaModFix/>
          </a:blip>
          <a:srcRect/>
          <a:stretch/>
        </p:blipFill>
        <p:spPr>
          <a:xfrm>
            <a:off x="6124275" y="0"/>
            <a:ext cx="3019725" cy="4483625"/>
          </a:xfrm>
          <a:prstGeom prst="rect">
            <a:avLst/>
          </a:prstGeom>
          <a:noFill/>
          <a:ln>
            <a:noFill/>
          </a:ln>
        </p:spPr>
      </p:pic>
      <p:sp>
        <p:nvSpPr>
          <p:cNvPr id="126" name="Google Shape;126;p44"/>
          <p:cNvSpPr txBox="1">
            <a:spLocks noGrp="1"/>
          </p:cNvSpPr>
          <p:nvPr>
            <p:ph type="title"/>
          </p:nvPr>
        </p:nvSpPr>
        <p:spPr>
          <a:xfrm>
            <a:off x="205525" y="2075700"/>
            <a:ext cx="5778300" cy="531300"/>
          </a:xfrm>
          <a:prstGeom prst="rect">
            <a:avLst/>
          </a:prstGeom>
          <a:noFill/>
          <a:ln>
            <a:noFill/>
          </a:ln>
        </p:spPr>
        <p:txBody>
          <a:bodyPr spcFirstLastPara="1" wrap="square" lIns="0" tIns="0" rIns="0" bIns="0" anchor="t" anchorCtr="0">
            <a:noAutofit/>
          </a:bodyPr>
          <a:lstStyle>
            <a:lvl1pPr lvl="0" algn="ctr">
              <a:lnSpc>
                <a:spcPct val="100000"/>
              </a:lnSpc>
              <a:spcBef>
                <a:spcPts val="0"/>
              </a:spcBef>
              <a:spcAft>
                <a:spcPts val="0"/>
              </a:spcAft>
              <a:buClr>
                <a:schemeClr val="lt1"/>
              </a:buClr>
              <a:buSzPts val="2200"/>
              <a:buFont typeface="Roboto"/>
              <a:buNone/>
              <a:defRPr sz="2200">
                <a:solidFill>
                  <a:schemeClr val="lt1"/>
                </a:solidFill>
                <a:latin typeface="Roboto"/>
                <a:ea typeface="Roboto"/>
                <a:cs typeface="Roboto"/>
                <a:sym typeface="Roboto"/>
              </a:defRPr>
            </a:lvl1pPr>
            <a:lvl2pPr lvl="1"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127" name="Google Shape;127;p44"/>
          <p:cNvSpPr txBox="1">
            <a:spLocks noGrp="1"/>
          </p:cNvSpPr>
          <p:nvPr>
            <p:ph type="title" idx="3"/>
          </p:nvPr>
        </p:nvSpPr>
        <p:spPr>
          <a:xfrm>
            <a:off x="205525" y="2960750"/>
            <a:ext cx="5778300" cy="1040100"/>
          </a:xfrm>
          <a:prstGeom prst="rect">
            <a:avLst/>
          </a:prstGeom>
          <a:noFill/>
          <a:ln>
            <a:noFill/>
          </a:ln>
        </p:spPr>
        <p:txBody>
          <a:bodyPr spcFirstLastPara="1" wrap="square" lIns="0" tIns="0" rIns="0" bIns="0" anchor="t" anchorCtr="0">
            <a:noAutofit/>
          </a:bodyPr>
          <a:lstStyle>
            <a:lvl1pPr lvl="0" algn="ctr">
              <a:lnSpc>
                <a:spcPct val="100000"/>
              </a:lnSpc>
              <a:spcBef>
                <a:spcPts val="0"/>
              </a:spcBef>
              <a:spcAft>
                <a:spcPts val="0"/>
              </a:spcAft>
              <a:buSzPts val="2200"/>
              <a:buFont typeface="Roboto"/>
              <a:buNone/>
              <a:defRPr sz="2200">
                <a:latin typeface="Roboto"/>
                <a:ea typeface="Roboto"/>
                <a:cs typeface="Roboto"/>
                <a:sym typeface="Roboto"/>
              </a:defRPr>
            </a:lvl1pPr>
            <a:lvl2pPr lvl="1"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Tree>
    <p:extLst>
      <p:ext uri="{BB962C8B-B14F-4D97-AF65-F5344CB8AC3E}">
        <p14:creationId xmlns:p14="http://schemas.microsoft.com/office/powerpoint/2010/main" val="14963839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Our schools, students and educators - Blue">
  <p:cSld name="Our schools, students and educators - Blue">
    <p:spTree>
      <p:nvGrpSpPr>
        <p:cNvPr id="1" name="Shape 128"/>
        <p:cNvGrpSpPr/>
        <p:nvPr/>
      </p:nvGrpSpPr>
      <p:grpSpPr>
        <a:xfrm>
          <a:off x="0" y="0"/>
          <a:ext cx="0" cy="0"/>
          <a:chOff x="0" y="0"/>
          <a:chExt cx="0" cy="0"/>
        </a:xfrm>
      </p:grpSpPr>
      <p:pic>
        <p:nvPicPr>
          <p:cNvPr id="129" name="Google Shape;129;p45"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130" name="Google Shape;130;p45"/>
          <p:cNvSpPr txBox="1"/>
          <p:nvPr/>
        </p:nvSpPr>
        <p:spPr>
          <a:xfrm>
            <a:off x="311700" y="105100"/>
            <a:ext cx="7167900" cy="741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300"/>
              <a:buFont typeface="Arial"/>
              <a:buNone/>
            </a:pPr>
            <a:r>
              <a:rPr lang="en" sz="2300" b="1" i="0" u="none" strike="noStrike" cap="none">
                <a:solidFill>
                  <a:srgbClr val="000000"/>
                </a:solidFill>
                <a:latin typeface="Roboto"/>
                <a:ea typeface="Roboto"/>
                <a:cs typeface="Roboto"/>
                <a:sym typeface="Roboto"/>
              </a:rPr>
              <a:t>Our schools, students, and educators</a:t>
            </a:r>
            <a:endParaRPr sz="2300" b="1" i="0" u="none" strike="noStrike" cap="none">
              <a:solidFill>
                <a:srgbClr val="000000"/>
              </a:solidFill>
              <a:latin typeface="Roboto"/>
              <a:ea typeface="Roboto"/>
              <a:cs typeface="Roboto"/>
              <a:sym typeface="Roboto"/>
            </a:endParaRPr>
          </a:p>
        </p:txBody>
      </p:sp>
      <p:sp>
        <p:nvSpPr>
          <p:cNvPr id="131" name="Google Shape;131;p45"/>
          <p:cNvSpPr txBox="1"/>
          <p:nvPr/>
        </p:nvSpPr>
        <p:spPr>
          <a:xfrm>
            <a:off x="6587225" y="1228675"/>
            <a:ext cx="2195400" cy="2400000"/>
          </a:xfrm>
          <a:prstGeom prst="rect">
            <a:avLst/>
          </a:prstGeom>
          <a:solidFill>
            <a:srgbClr val="F3F3F3"/>
          </a:solidFill>
          <a:ln w="9525" cap="flat" cmpd="sng">
            <a:solidFill>
              <a:srgbClr val="B7B7B7"/>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Eligible for Free/Reduced </a:t>
            </a:r>
            <a:br>
              <a:rPr lang="en" sz="1100" b="1" i="0" u="none" strike="noStrike" cap="none">
                <a:solidFill>
                  <a:srgbClr val="000000"/>
                </a:solidFill>
                <a:latin typeface="Arial"/>
                <a:ea typeface="Arial"/>
                <a:cs typeface="Arial"/>
                <a:sym typeface="Arial"/>
              </a:rPr>
            </a:br>
            <a:r>
              <a:rPr lang="en" sz="1100" b="1" i="0" u="none" strike="noStrike" cap="none">
                <a:solidFill>
                  <a:srgbClr val="000000"/>
                </a:solidFill>
                <a:latin typeface="Arial"/>
                <a:ea typeface="Arial"/>
                <a:cs typeface="Arial"/>
                <a:sym typeface="Arial"/>
              </a:rPr>
              <a:t>Lunch:</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403,231 (~46%)</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Students with Individualized Education Programs:</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113,992 (~13%)</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Multilingual Learners*:</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95,734 (~11%)</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McKinney Vento:</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16,540 (~2%)</a:t>
            </a:r>
            <a:endParaRPr sz="1200" b="0" i="0" u="none" strike="noStrike" cap="none">
              <a:solidFill>
                <a:srgbClr val="000000"/>
              </a:solidFill>
              <a:latin typeface="Arial"/>
              <a:ea typeface="Arial"/>
              <a:cs typeface="Arial"/>
              <a:sym typeface="Arial"/>
            </a:endParaRPr>
          </a:p>
        </p:txBody>
      </p:sp>
      <p:sp>
        <p:nvSpPr>
          <p:cNvPr id="132" name="Google Shape;132;p45"/>
          <p:cNvSpPr txBox="1"/>
          <p:nvPr/>
        </p:nvSpPr>
        <p:spPr>
          <a:xfrm>
            <a:off x="6819275" y="3751550"/>
            <a:ext cx="1731300" cy="369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0" i="1" u="none" strike="noStrike" cap="none">
                <a:solidFill>
                  <a:schemeClr val="dk2"/>
                </a:solidFill>
                <a:latin typeface="Roboto"/>
                <a:ea typeface="Roboto"/>
                <a:cs typeface="Roboto"/>
                <a:sym typeface="Roboto"/>
              </a:rPr>
              <a:t>*Includes both Non-English Proficient and Limited English Proficient students</a:t>
            </a:r>
            <a:endParaRPr sz="800" b="0" i="1" u="none" strike="noStrike" cap="none">
              <a:solidFill>
                <a:schemeClr val="dk2"/>
              </a:solidFill>
              <a:latin typeface="Roboto"/>
              <a:ea typeface="Roboto"/>
              <a:cs typeface="Roboto"/>
              <a:sym typeface="Roboto"/>
            </a:endParaRPr>
          </a:p>
        </p:txBody>
      </p:sp>
      <p:grpSp>
        <p:nvGrpSpPr>
          <p:cNvPr id="133" name="Google Shape;133;p45"/>
          <p:cNvGrpSpPr/>
          <p:nvPr/>
        </p:nvGrpSpPr>
        <p:grpSpPr>
          <a:xfrm>
            <a:off x="308400" y="1062325"/>
            <a:ext cx="1006800" cy="1003500"/>
            <a:chOff x="308400" y="1076275"/>
            <a:chExt cx="1006800" cy="1003500"/>
          </a:xfrm>
        </p:grpSpPr>
        <p:sp>
          <p:nvSpPr>
            <p:cNvPr id="134" name="Google Shape;134;p45" descr="&quot;&quot;"/>
            <p:cNvSpPr/>
            <p:nvPr/>
          </p:nvSpPr>
          <p:spPr>
            <a:xfrm>
              <a:off x="311700" y="1076275"/>
              <a:ext cx="1003500" cy="1003500"/>
            </a:xfrm>
            <a:prstGeom prst="ellipse">
              <a:avLst/>
            </a:prstGeom>
            <a:solidFill>
              <a:srgbClr val="EF752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 name="Google Shape;135;p45"/>
            <p:cNvSpPr txBox="1"/>
            <p:nvPr/>
          </p:nvSpPr>
          <p:spPr>
            <a:xfrm>
              <a:off x="308400" y="1092575"/>
              <a:ext cx="1003500" cy="897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chemeClr val="lt1"/>
                  </a:solidFill>
                  <a:latin typeface="Roboto"/>
                  <a:ea typeface="Roboto"/>
                  <a:cs typeface="Roboto"/>
                  <a:sym typeface="Roboto"/>
                </a:rPr>
                <a:t>178</a:t>
              </a:r>
              <a:endParaRPr sz="1300" b="1" i="0" u="none" strike="noStrike" cap="none">
                <a:solidFill>
                  <a:schemeClr val="lt1"/>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chemeClr val="lt1"/>
                  </a:solidFill>
                  <a:latin typeface="Roboto"/>
                  <a:ea typeface="Roboto"/>
                  <a:cs typeface="Roboto"/>
                  <a:sym typeface="Roboto"/>
                </a:rPr>
                <a:t>SCHOOL</a:t>
              </a:r>
              <a:endParaRPr sz="1200" b="0" i="0" u="none" strike="noStrike" cap="none">
                <a:solidFill>
                  <a:schemeClr val="lt1"/>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chemeClr val="lt1"/>
                  </a:solidFill>
                  <a:latin typeface="Roboto"/>
                  <a:ea typeface="Roboto"/>
                  <a:cs typeface="Roboto"/>
                  <a:sym typeface="Roboto"/>
                </a:rPr>
                <a:t>DISTRICTS</a:t>
              </a:r>
              <a:endParaRPr sz="1200" b="0" i="0" u="none" strike="noStrike" cap="none">
                <a:solidFill>
                  <a:schemeClr val="lt1"/>
                </a:solidFill>
                <a:latin typeface="Roboto"/>
                <a:ea typeface="Roboto"/>
                <a:cs typeface="Roboto"/>
                <a:sym typeface="Roboto"/>
              </a:endParaRPr>
            </a:p>
          </p:txBody>
        </p:sp>
      </p:grpSp>
      <p:grpSp>
        <p:nvGrpSpPr>
          <p:cNvPr id="136" name="Google Shape;136;p45"/>
          <p:cNvGrpSpPr/>
          <p:nvPr/>
        </p:nvGrpSpPr>
        <p:grpSpPr>
          <a:xfrm>
            <a:off x="308400" y="2150613"/>
            <a:ext cx="1006800" cy="1003500"/>
            <a:chOff x="308400" y="2218825"/>
            <a:chExt cx="1006800" cy="1003500"/>
          </a:xfrm>
        </p:grpSpPr>
        <p:sp>
          <p:nvSpPr>
            <p:cNvPr id="137" name="Google Shape;137;p45" descr="&quot;&quot;"/>
            <p:cNvSpPr/>
            <p:nvPr/>
          </p:nvSpPr>
          <p:spPr>
            <a:xfrm>
              <a:off x="311700" y="2218825"/>
              <a:ext cx="1003500" cy="1003500"/>
            </a:xfrm>
            <a:prstGeom prst="ellipse">
              <a:avLst/>
            </a:prstGeom>
            <a:solidFill>
              <a:srgbClr val="F8B33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 name="Google Shape;138;p45"/>
            <p:cNvSpPr txBox="1"/>
            <p:nvPr/>
          </p:nvSpPr>
          <p:spPr>
            <a:xfrm>
              <a:off x="308400" y="2309488"/>
              <a:ext cx="1003500" cy="8223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chemeClr val="dk1"/>
                  </a:solidFill>
                  <a:latin typeface="Roboto"/>
                  <a:ea typeface="Roboto"/>
                  <a:cs typeface="Roboto"/>
                  <a:sym typeface="Roboto"/>
                </a:rPr>
                <a:t>1,927</a:t>
              </a:r>
              <a:endParaRPr sz="1300" b="1" i="0" u="none" strike="noStrike" cap="none">
                <a:solidFill>
                  <a:schemeClr val="dk1"/>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chemeClr val="dk1"/>
                  </a:solidFill>
                  <a:latin typeface="Roboto"/>
                  <a:ea typeface="Roboto"/>
                  <a:cs typeface="Roboto"/>
                  <a:sym typeface="Roboto"/>
                </a:rPr>
                <a:t>SCHOOL</a:t>
              </a:r>
              <a:endParaRPr sz="1200" b="0" i="0" u="none" strike="noStrike" cap="none">
                <a:solidFill>
                  <a:schemeClr val="dk1"/>
                </a:solidFill>
                <a:latin typeface="Roboto"/>
                <a:ea typeface="Roboto"/>
                <a:cs typeface="Roboto"/>
                <a:sym typeface="Roboto"/>
              </a:endParaRPr>
            </a:p>
          </p:txBody>
        </p:sp>
      </p:grpSp>
      <p:grpSp>
        <p:nvGrpSpPr>
          <p:cNvPr id="139" name="Google Shape;139;p45"/>
          <p:cNvGrpSpPr/>
          <p:nvPr/>
        </p:nvGrpSpPr>
        <p:grpSpPr>
          <a:xfrm>
            <a:off x="308400" y="3238900"/>
            <a:ext cx="1006800" cy="1003500"/>
            <a:chOff x="308400" y="1076275"/>
            <a:chExt cx="1006800" cy="1003500"/>
          </a:xfrm>
        </p:grpSpPr>
        <p:sp>
          <p:nvSpPr>
            <p:cNvPr id="140" name="Google Shape;140;p45" descr="&quot;&quot;"/>
            <p:cNvSpPr/>
            <p:nvPr/>
          </p:nvSpPr>
          <p:spPr>
            <a:xfrm>
              <a:off x="311700" y="1076275"/>
              <a:ext cx="1003500" cy="1003500"/>
            </a:xfrm>
            <a:prstGeom prst="ellipse">
              <a:avLst/>
            </a:prstGeom>
            <a:solidFill>
              <a:srgbClr val="00953A"/>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 name="Google Shape;141;p45"/>
            <p:cNvSpPr txBox="1"/>
            <p:nvPr/>
          </p:nvSpPr>
          <p:spPr>
            <a:xfrm>
              <a:off x="308400" y="1146775"/>
              <a:ext cx="1003500" cy="897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chemeClr val="lt1"/>
                  </a:solidFill>
                  <a:latin typeface="Roboto"/>
                  <a:ea typeface="Roboto"/>
                  <a:cs typeface="Roboto"/>
                  <a:sym typeface="Roboto"/>
                </a:rPr>
                <a:t>881,464</a:t>
              </a:r>
              <a:endParaRPr sz="1300" b="1" i="0" u="none" strike="noStrike" cap="none">
                <a:solidFill>
                  <a:schemeClr val="lt1"/>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chemeClr val="lt1"/>
                  </a:solidFill>
                  <a:latin typeface="Roboto"/>
                  <a:ea typeface="Roboto"/>
                  <a:cs typeface="Roboto"/>
                  <a:sym typeface="Roboto"/>
                </a:rPr>
                <a:t>PUBLIC </a:t>
              </a:r>
              <a:br>
                <a:rPr lang="en" sz="1000" b="0" i="0" u="none" strike="noStrike" cap="none">
                  <a:solidFill>
                    <a:schemeClr val="lt1"/>
                  </a:solidFill>
                  <a:latin typeface="Roboto"/>
                  <a:ea typeface="Roboto"/>
                  <a:cs typeface="Roboto"/>
                  <a:sym typeface="Roboto"/>
                </a:rPr>
              </a:br>
              <a:r>
                <a:rPr lang="en" sz="1000" b="0" i="0" u="none" strike="noStrike" cap="none">
                  <a:solidFill>
                    <a:schemeClr val="lt1"/>
                  </a:solidFill>
                  <a:latin typeface="Roboto"/>
                  <a:ea typeface="Roboto"/>
                  <a:cs typeface="Roboto"/>
                  <a:sym typeface="Roboto"/>
                </a:rPr>
                <a:t>SCHOOL</a:t>
              </a:r>
              <a:endParaRPr sz="1000" b="0" i="0" u="none" strike="noStrike" cap="none">
                <a:solidFill>
                  <a:schemeClr val="lt1"/>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chemeClr val="lt1"/>
                  </a:solidFill>
                  <a:latin typeface="Roboto"/>
                  <a:ea typeface="Roboto"/>
                  <a:cs typeface="Roboto"/>
                  <a:sym typeface="Roboto"/>
                </a:rPr>
                <a:t>STUDENTS</a:t>
              </a:r>
              <a:endParaRPr sz="1000" b="0" i="0" u="none" strike="noStrike" cap="none">
                <a:solidFill>
                  <a:schemeClr val="lt1"/>
                </a:solidFill>
                <a:latin typeface="Roboto"/>
                <a:ea typeface="Roboto"/>
                <a:cs typeface="Roboto"/>
                <a:sym typeface="Roboto"/>
              </a:endParaRPr>
            </a:p>
          </p:txBody>
        </p:sp>
      </p:grpSp>
      <p:sp>
        <p:nvSpPr>
          <p:cNvPr id="142" name="Google Shape;142;p45"/>
          <p:cNvSpPr txBox="1"/>
          <p:nvPr/>
        </p:nvSpPr>
        <p:spPr>
          <a:xfrm>
            <a:off x="1603037" y="1064563"/>
            <a:ext cx="4624500" cy="2154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chemeClr val="dk1"/>
                </a:solidFill>
                <a:latin typeface="Roboto"/>
                <a:ea typeface="Roboto"/>
                <a:cs typeface="Roboto"/>
                <a:sym typeface="Roboto"/>
              </a:rPr>
              <a:t>Student Demographics</a:t>
            </a:r>
            <a:endParaRPr sz="1400" b="1" i="0" u="none" strike="noStrike" cap="none">
              <a:solidFill>
                <a:schemeClr val="dk1"/>
              </a:solidFill>
              <a:latin typeface="Roboto"/>
              <a:ea typeface="Roboto"/>
              <a:cs typeface="Roboto"/>
              <a:sym typeface="Roboto"/>
            </a:endParaRPr>
          </a:p>
        </p:txBody>
      </p:sp>
      <p:pic>
        <p:nvPicPr>
          <p:cNvPr id="143" name="Google Shape;143;p45" descr="Graphic of student demographics, October 2023 data "/>
          <p:cNvPicPr preferRelativeResize="0"/>
          <p:nvPr/>
        </p:nvPicPr>
        <p:blipFill rotWithShape="1">
          <a:blip r:embed="rId3">
            <a:alphaModFix/>
          </a:blip>
          <a:srcRect/>
          <a:stretch/>
        </p:blipFill>
        <p:spPr>
          <a:xfrm>
            <a:off x="1761637" y="1426175"/>
            <a:ext cx="4307277" cy="2744887"/>
          </a:xfrm>
          <a:prstGeom prst="rect">
            <a:avLst/>
          </a:prstGeom>
          <a:noFill/>
          <a:ln>
            <a:noFill/>
          </a:ln>
        </p:spPr>
      </p:pic>
      <p:cxnSp>
        <p:nvCxnSpPr>
          <p:cNvPr id="144" name="Google Shape;144;p45" descr="&quot;&quot;"/>
          <p:cNvCxnSpPr/>
          <p:nvPr/>
        </p:nvCxnSpPr>
        <p:spPr>
          <a:xfrm>
            <a:off x="0" y="918350"/>
            <a:ext cx="7479600" cy="0"/>
          </a:xfrm>
          <a:prstGeom prst="straightConnector1">
            <a:avLst/>
          </a:prstGeom>
          <a:noFill/>
          <a:ln w="19050" cap="flat" cmpd="sng">
            <a:solidFill>
              <a:srgbClr val="488BC9"/>
            </a:solidFill>
            <a:prstDash val="solid"/>
            <a:round/>
            <a:headEnd type="none" w="sm" len="sm"/>
            <a:tailEnd type="none" w="sm" len="sm"/>
          </a:ln>
        </p:spPr>
      </p:cxnSp>
      <p:sp>
        <p:nvSpPr>
          <p:cNvPr id="145" name="Google Shape;145;p45"/>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146" name="Google Shape;146;p45" descr="CDE logo"/>
          <p:cNvPicPr preferRelativeResize="0"/>
          <p:nvPr/>
        </p:nvPicPr>
        <p:blipFill rotWithShape="1">
          <a:blip r:embed="rId4">
            <a:alphaModFix/>
          </a:blip>
          <a:srcRect/>
          <a:stretch/>
        </p:blipFill>
        <p:spPr>
          <a:xfrm>
            <a:off x="8002150" y="4518325"/>
            <a:ext cx="924425" cy="403399"/>
          </a:xfrm>
          <a:prstGeom prst="rect">
            <a:avLst/>
          </a:prstGeom>
          <a:noFill/>
          <a:ln>
            <a:noFill/>
          </a:ln>
        </p:spPr>
      </p:pic>
      <p:sp>
        <p:nvSpPr>
          <p:cNvPr id="147" name="Google Shape;147;p45"/>
          <p:cNvSpPr txBox="1"/>
          <p:nvPr/>
        </p:nvSpPr>
        <p:spPr>
          <a:xfrm>
            <a:off x="4623875" y="4103400"/>
            <a:ext cx="2195400" cy="138900"/>
          </a:xfrm>
          <a:prstGeom prst="rect">
            <a:avLst/>
          </a:prstGeom>
          <a:noFill/>
          <a:ln>
            <a:noFill/>
          </a:ln>
        </p:spPr>
        <p:txBody>
          <a:bodyPr spcFirstLastPara="1" wrap="square" lIns="0" tIns="0" rIns="91425" bIns="91425"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dk1"/>
                </a:solidFill>
                <a:latin typeface="Roboto"/>
                <a:ea typeface="Roboto"/>
                <a:cs typeface="Roboto"/>
                <a:sym typeface="Roboto"/>
              </a:rPr>
              <a:t>*October 2023 Data</a:t>
            </a:r>
            <a:endParaRPr sz="800" b="0" i="0" u="none" strike="noStrike" cap="none">
              <a:solidFill>
                <a:schemeClr val="dk1"/>
              </a:solidFill>
              <a:latin typeface="Roboto"/>
              <a:ea typeface="Roboto"/>
              <a:cs typeface="Roboto"/>
              <a:sym typeface="Roboto"/>
            </a:endParaRPr>
          </a:p>
        </p:txBody>
      </p:sp>
      <p:sp>
        <p:nvSpPr>
          <p:cNvPr id="148" name="Google Shape;148;p45"/>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405713694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heory of Change - Blue">
  <p:cSld name="Theory of Change - Blue">
    <p:spTree>
      <p:nvGrpSpPr>
        <p:cNvPr id="1" name="Shape 149"/>
        <p:cNvGrpSpPr/>
        <p:nvPr/>
      </p:nvGrpSpPr>
      <p:grpSpPr>
        <a:xfrm>
          <a:off x="0" y="0"/>
          <a:ext cx="0" cy="0"/>
          <a:chOff x="0" y="0"/>
          <a:chExt cx="0" cy="0"/>
        </a:xfrm>
      </p:grpSpPr>
      <p:pic>
        <p:nvPicPr>
          <p:cNvPr id="150" name="Google Shape;150;p46"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151" name="Google Shape;151;p46"/>
          <p:cNvSpPr txBox="1"/>
          <p:nvPr/>
        </p:nvSpPr>
        <p:spPr>
          <a:xfrm>
            <a:off x="311700" y="708075"/>
            <a:ext cx="5556600" cy="487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 sz="1600" b="1" i="0" u="none" strike="noStrike" cap="none">
                <a:solidFill>
                  <a:srgbClr val="488BC9"/>
                </a:solidFill>
                <a:latin typeface="Roboto"/>
                <a:ea typeface="Roboto"/>
                <a:cs typeface="Roboto"/>
                <a:sym typeface="Roboto"/>
              </a:rPr>
              <a:t>Our Vision </a:t>
            </a:r>
            <a:endParaRPr sz="1200" b="0" i="0" u="none" strike="noStrike" cap="none">
              <a:solidFill>
                <a:srgbClr val="488BC9"/>
              </a:solidFill>
              <a:latin typeface="Roboto"/>
              <a:ea typeface="Roboto"/>
              <a:cs typeface="Roboto"/>
              <a:sym typeface="Roboto"/>
            </a:endParaRPr>
          </a:p>
          <a:p>
            <a:pPr marL="0" marR="0" lvl="0" indent="0" algn="l" rtl="0">
              <a:lnSpc>
                <a:spcPct val="100000"/>
              </a:lnSpc>
              <a:spcBef>
                <a:spcPts val="200"/>
              </a:spcBef>
              <a:spcAft>
                <a:spcPts val="0"/>
              </a:spcAft>
              <a:buClr>
                <a:srgbClr val="000000"/>
              </a:buClr>
              <a:buSzPts val="1000"/>
              <a:buFont typeface="Arial"/>
              <a:buNone/>
            </a:pPr>
            <a:r>
              <a:rPr lang="en" sz="1000" b="0" i="0" u="none" strike="noStrike" cap="none">
                <a:solidFill>
                  <a:schemeClr val="dk1"/>
                </a:solidFill>
                <a:latin typeface="Roboto"/>
                <a:ea typeface="Roboto"/>
                <a:cs typeface="Roboto"/>
                <a:sym typeface="Roboto"/>
              </a:rPr>
              <a:t>To create an equitable educational environment where </a:t>
            </a:r>
            <a:r>
              <a:rPr lang="en" sz="1000" b="0" i="1" u="none" strike="noStrike" cap="none">
                <a:solidFill>
                  <a:schemeClr val="dk1"/>
                </a:solidFill>
                <a:latin typeface="Roboto"/>
                <a:ea typeface="Roboto"/>
                <a:cs typeface="Roboto"/>
                <a:sym typeface="Roboto"/>
              </a:rPr>
              <a:t>all</a:t>
            </a:r>
            <a:r>
              <a:rPr lang="en" sz="1000" b="0" i="0" u="none" strike="noStrike" cap="none">
                <a:solidFill>
                  <a:schemeClr val="dk1"/>
                </a:solidFill>
                <a:latin typeface="Roboto"/>
                <a:ea typeface="Roboto"/>
                <a:cs typeface="Roboto"/>
                <a:sym typeface="Roboto"/>
              </a:rPr>
              <a:t> students and staff in Colorado thrive</a:t>
            </a:r>
            <a:endParaRPr sz="2000" b="0" i="0" u="none" strike="noStrike" cap="none">
              <a:solidFill>
                <a:srgbClr val="000000"/>
              </a:solidFill>
              <a:latin typeface="Rockwell"/>
              <a:ea typeface="Rockwell"/>
              <a:cs typeface="Rockwell"/>
              <a:sym typeface="Rockwell"/>
            </a:endParaRPr>
          </a:p>
        </p:txBody>
      </p:sp>
      <p:cxnSp>
        <p:nvCxnSpPr>
          <p:cNvPr id="152" name="Google Shape;152;p46" descr="&quot;&quot;"/>
          <p:cNvCxnSpPr/>
          <p:nvPr/>
        </p:nvCxnSpPr>
        <p:spPr>
          <a:xfrm>
            <a:off x="-160100" y="1282346"/>
            <a:ext cx="8989500" cy="0"/>
          </a:xfrm>
          <a:prstGeom prst="straightConnector1">
            <a:avLst/>
          </a:prstGeom>
          <a:noFill/>
          <a:ln w="9525" cap="flat" cmpd="sng">
            <a:solidFill>
              <a:srgbClr val="488BC9"/>
            </a:solidFill>
            <a:prstDash val="dot"/>
            <a:round/>
            <a:headEnd type="none" w="sm" len="sm"/>
            <a:tailEnd type="none" w="sm" len="sm"/>
          </a:ln>
        </p:spPr>
      </p:cxnSp>
      <p:sp>
        <p:nvSpPr>
          <p:cNvPr id="153" name="Google Shape;153;p46"/>
          <p:cNvSpPr txBox="1"/>
          <p:nvPr/>
        </p:nvSpPr>
        <p:spPr>
          <a:xfrm>
            <a:off x="3249133" y="1630850"/>
            <a:ext cx="1600200" cy="643800"/>
          </a:xfrm>
          <a:prstGeom prst="rect">
            <a:avLst/>
          </a:prstGeom>
          <a:noFill/>
          <a:ln>
            <a:noFill/>
          </a:ln>
        </p:spPr>
        <p:txBody>
          <a:bodyPr spcFirstLastPara="1" wrap="square" lIns="0" tIns="0" rIns="0" bIns="0" anchor="t" anchorCtr="0">
            <a:noAutofit/>
          </a:bodyPr>
          <a:lstStyle/>
          <a:p>
            <a:pPr marL="114300" marR="0" lvl="0" indent="-114300" algn="l" rtl="0">
              <a:lnSpc>
                <a:spcPct val="100000"/>
              </a:lnSpc>
              <a:spcBef>
                <a:spcPts val="0"/>
              </a:spcBef>
              <a:spcAft>
                <a:spcPts val="0"/>
              </a:spcAft>
              <a:buClr>
                <a:srgbClr val="000000"/>
              </a:buClr>
              <a:buSzPts val="1100"/>
              <a:buFont typeface="Arial"/>
              <a:buNone/>
            </a:pPr>
            <a:r>
              <a:rPr lang="en" sz="1100" b="0" i="0" u="none" strike="noStrike" cap="none">
                <a:solidFill>
                  <a:srgbClr val="488BC9"/>
                </a:solidFill>
                <a:latin typeface="Roboto Medium"/>
                <a:ea typeface="Roboto Medium"/>
                <a:cs typeface="Roboto Medium"/>
                <a:sym typeface="Roboto Medium"/>
              </a:rPr>
              <a:t>&gt; SERVE</a:t>
            </a:r>
            <a:endParaRPr sz="1100" b="0" i="0" u="none" strike="noStrike" cap="none">
              <a:solidFill>
                <a:srgbClr val="488BC9"/>
              </a:solidFill>
              <a:latin typeface="Arial"/>
              <a:ea typeface="Arial"/>
              <a:cs typeface="Arial"/>
              <a:sym typeface="Arial"/>
            </a:endParaRPr>
          </a:p>
          <a:p>
            <a:pPr marL="137160" marR="0" lvl="0" indent="0" algn="l" rtl="0">
              <a:lnSpc>
                <a:spcPct val="100000"/>
              </a:lnSpc>
              <a:spcBef>
                <a:spcPts val="100"/>
              </a:spcBef>
              <a:spcAft>
                <a:spcPts val="50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Provide actionable support to local educational agencies</a:t>
            </a:r>
            <a:endParaRPr sz="1000" b="0" i="0" u="none" strike="noStrike" cap="none">
              <a:solidFill>
                <a:srgbClr val="000000"/>
              </a:solidFill>
              <a:latin typeface="Roboto"/>
              <a:ea typeface="Roboto"/>
              <a:cs typeface="Roboto"/>
              <a:sym typeface="Roboto"/>
            </a:endParaRPr>
          </a:p>
        </p:txBody>
      </p:sp>
      <p:sp>
        <p:nvSpPr>
          <p:cNvPr id="154" name="Google Shape;154;p46"/>
          <p:cNvSpPr txBox="1"/>
          <p:nvPr/>
        </p:nvSpPr>
        <p:spPr>
          <a:xfrm>
            <a:off x="5239167" y="1630850"/>
            <a:ext cx="1600200" cy="674700"/>
          </a:xfrm>
          <a:prstGeom prst="rect">
            <a:avLst/>
          </a:prstGeom>
          <a:noFill/>
          <a:ln>
            <a:noFill/>
          </a:ln>
        </p:spPr>
        <p:txBody>
          <a:bodyPr spcFirstLastPara="1" wrap="square" lIns="0" tIns="0" rIns="0" bIns="0" anchor="t" anchorCtr="0">
            <a:spAutoFit/>
          </a:bodyPr>
          <a:lstStyle/>
          <a:p>
            <a:pPr marL="114300" marR="0" lvl="0" indent="-114300" algn="l" rtl="0">
              <a:lnSpc>
                <a:spcPct val="100000"/>
              </a:lnSpc>
              <a:spcBef>
                <a:spcPts val="0"/>
              </a:spcBef>
              <a:spcAft>
                <a:spcPts val="0"/>
              </a:spcAft>
              <a:buClr>
                <a:srgbClr val="000000"/>
              </a:buClr>
              <a:buSzPts val="1300"/>
              <a:buFont typeface="Arial"/>
              <a:buNone/>
            </a:pPr>
            <a:r>
              <a:rPr lang="en" sz="1300" b="0" i="0" u="none" strike="noStrike" cap="none">
                <a:solidFill>
                  <a:srgbClr val="488BC9"/>
                </a:solidFill>
                <a:latin typeface="Roboto Medium"/>
                <a:ea typeface="Roboto Medium"/>
                <a:cs typeface="Roboto Medium"/>
                <a:sym typeface="Roboto Medium"/>
              </a:rPr>
              <a:t>&gt; </a:t>
            </a:r>
            <a:r>
              <a:rPr lang="en" sz="1100" b="0" i="0" u="none" strike="noStrike" cap="none">
                <a:solidFill>
                  <a:srgbClr val="488BC9"/>
                </a:solidFill>
                <a:latin typeface="Roboto Medium"/>
                <a:ea typeface="Roboto Medium"/>
                <a:cs typeface="Roboto Medium"/>
                <a:sym typeface="Roboto Medium"/>
              </a:rPr>
              <a:t>GUIDE</a:t>
            </a:r>
            <a:endParaRPr sz="1400" b="1" i="0" u="none" strike="noStrike" cap="none">
              <a:solidFill>
                <a:srgbClr val="488BC9"/>
              </a:solidFill>
              <a:latin typeface="Arial"/>
              <a:ea typeface="Arial"/>
              <a:cs typeface="Arial"/>
              <a:sym typeface="Arial"/>
            </a:endParaRPr>
          </a:p>
          <a:p>
            <a:pPr marL="137160" marR="0" lvl="0" indent="0" algn="l" rtl="0">
              <a:lnSpc>
                <a:spcPct val="100000"/>
              </a:lnSpc>
              <a:spcBef>
                <a:spcPts val="100"/>
              </a:spcBef>
              <a:spcAft>
                <a:spcPts val="30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Implement policy and legislation in an effective way </a:t>
            </a:r>
            <a:endParaRPr sz="1000" b="0" i="0" u="none" strike="noStrike" cap="none">
              <a:solidFill>
                <a:srgbClr val="000000"/>
              </a:solidFill>
              <a:latin typeface="Roboto"/>
              <a:ea typeface="Roboto"/>
              <a:cs typeface="Roboto"/>
              <a:sym typeface="Roboto"/>
            </a:endParaRPr>
          </a:p>
        </p:txBody>
      </p:sp>
      <p:sp>
        <p:nvSpPr>
          <p:cNvPr id="155" name="Google Shape;155;p46"/>
          <p:cNvSpPr txBox="1"/>
          <p:nvPr/>
        </p:nvSpPr>
        <p:spPr>
          <a:xfrm>
            <a:off x="7229200" y="1630850"/>
            <a:ext cx="1600200" cy="643800"/>
          </a:xfrm>
          <a:prstGeom prst="rect">
            <a:avLst/>
          </a:prstGeom>
          <a:noFill/>
          <a:ln>
            <a:noFill/>
          </a:ln>
        </p:spPr>
        <p:txBody>
          <a:bodyPr spcFirstLastPara="1" wrap="square" lIns="0" tIns="0" rIns="0" bIns="0" anchor="t" anchorCtr="0">
            <a:spAutoFit/>
          </a:bodyPr>
          <a:lstStyle/>
          <a:p>
            <a:pPr marL="114300" marR="0" lvl="0" indent="-114300" algn="l" rtl="0">
              <a:lnSpc>
                <a:spcPct val="100000"/>
              </a:lnSpc>
              <a:spcBef>
                <a:spcPts val="0"/>
              </a:spcBef>
              <a:spcAft>
                <a:spcPts val="0"/>
              </a:spcAft>
              <a:buClr>
                <a:srgbClr val="000000"/>
              </a:buClr>
              <a:buSzPts val="1100"/>
              <a:buFont typeface="Arial"/>
              <a:buNone/>
            </a:pPr>
            <a:r>
              <a:rPr lang="en" sz="1100" b="0" i="0" u="none" strike="noStrike" cap="none">
                <a:solidFill>
                  <a:srgbClr val="488BC9"/>
                </a:solidFill>
                <a:latin typeface="Roboto Medium"/>
                <a:ea typeface="Roboto Medium"/>
                <a:cs typeface="Roboto Medium"/>
                <a:sym typeface="Roboto Medium"/>
              </a:rPr>
              <a:t>&gt; ELEVATE</a:t>
            </a:r>
            <a:endParaRPr sz="1400" b="1" i="0" u="none" strike="noStrike" cap="none">
              <a:solidFill>
                <a:srgbClr val="488BC9"/>
              </a:solidFill>
              <a:latin typeface="Arial"/>
              <a:ea typeface="Arial"/>
              <a:cs typeface="Arial"/>
              <a:sym typeface="Arial"/>
            </a:endParaRPr>
          </a:p>
          <a:p>
            <a:pPr marL="137160" marR="0" lvl="0" indent="0" algn="l" rtl="0">
              <a:lnSpc>
                <a:spcPct val="100000"/>
              </a:lnSpc>
              <a:spcBef>
                <a:spcPts val="100"/>
              </a:spcBef>
              <a:spcAft>
                <a:spcPts val="30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Share the experiences of local educational agencies and students</a:t>
            </a:r>
            <a:endParaRPr sz="1000" b="0" i="0" u="none" strike="noStrike" cap="none">
              <a:solidFill>
                <a:srgbClr val="000000"/>
              </a:solidFill>
              <a:latin typeface="Roboto"/>
              <a:ea typeface="Roboto"/>
              <a:cs typeface="Roboto"/>
              <a:sym typeface="Roboto"/>
            </a:endParaRPr>
          </a:p>
        </p:txBody>
      </p:sp>
      <p:sp>
        <p:nvSpPr>
          <p:cNvPr id="156" name="Google Shape;156;p46"/>
          <p:cNvSpPr txBox="1"/>
          <p:nvPr/>
        </p:nvSpPr>
        <p:spPr>
          <a:xfrm>
            <a:off x="311700" y="1368825"/>
            <a:ext cx="2547600" cy="733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600" b="1" i="0" u="none" strike="noStrike" cap="none">
                <a:solidFill>
                  <a:srgbClr val="488BC9"/>
                </a:solidFill>
                <a:latin typeface="Roboto"/>
                <a:ea typeface="Roboto"/>
                <a:cs typeface="Roboto"/>
                <a:sym typeface="Roboto"/>
              </a:rPr>
              <a:t>Our Role</a:t>
            </a:r>
            <a:endParaRPr sz="1600" b="1" i="0" u="none" strike="noStrike" cap="none">
              <a:solidFill>
                <a:srgbClr val="488BC9"/>
              </a:solidFill>
              <a:latin typeface="Roboto"/>
              <a:ea typeface="Roboto"/>
              <a:cs typeface="Roboto"/>
              <a:sym typeface="Roboto"/>
            </a:endParaRPr>
          </a:p>
          <a:p>
            <a:pPr marL="0" marR="0" lvl="0" indent="0" algn="l" rtl="0">
              <a:lnSpc>
                <a:spcPct val="100000"/>
              </a:lnSpc>
              <a:spcBef>
                <a:spcPts val="200"/>
              </a:spcBef>
              <a:spcAft>
                <a:spcPts val="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To improve student outcomes and ensure students and families across Colorado have access to high-quality schools, we will: </a:t>
            </a:r>
            <a:endParaRPr sz="1000" b="0" i="0" u="none" strike="noStrike" cap="none">
              <a:solidFill>
                <a:srgbClr val="000000"/>
              </a:solidFill>
              <a:latin typeface="Roboto"/>
              <a:ea typeface="Roboto"/>
              <a:cs typeface="Roboto"/>
              <a:sym typeface="Roboto"/>
            </a:endParaRPr>
          </a:p>
        </p:txBody>
      </p:sp>
      <p:sp>
        <p:nvSpPr>
          <p:cNvPr id="157" name="Google Shape;157;p46"/>
          <p:cNvSpPr txBox="1"/>
          <p:nvPr/>
        </p:nvSpPr>
        <p:spPr>
          <a:xfrm>
            <a:off x="311700" y="2586100"/>
            <a:ext cx="8427300" cy="299700"/>
          </a:xfrm>
          <a:prstGeom prst="rect">
            <a:avLst/>
          </a:prstGeom>
          <a:noFill/>
          <a:ln>
            <a:noFill/>
          </a:ln>
        </p:spPr>
        <p:txBody>
          <a:bodyPr spcFirstLastPara="1" wrap="square" lIns="0" tIns="0" rIns="91425" bIns="91425" anchor="t" anchorCtr="0">
            <a:noAutofit/>
          </a:bodyPr>
          <a:lstStyle/>
          <a:p>
            <a:pPr marL="0" marR="0" lvl="0" indent="0" algn="l" rtl="0">
              <a:lnSpc>
                <a:spcPct val="100000"/>
              </a:lnSpc>
              <a:spcBef>
                <a:spcPts val="0"/>
              </a:spcBef>
              <a:spcAft>
                <a:spcPts val="800"/>
              </a:spcAft>
              <a:buClr>
                <a:srgbClr val="000000"/>
              </a:buClr>
              <a:buSzPts val="1600"/>
              <a:buFont typeface="Arial"/>
              <a:buNone/>
            </a:pPr>
            <a:r>
              <a:rPr lang="en" sz="1600" b="1" i="0" u="none" strike="noStrike" cap="none">
                <a:solidFill>
                  <a:srgbClr val="488BC9"/>
                </a:solidFill>
                <a:latin typeface="Roboto"/>
                <a:ea typeface="Roboto"/>
                <a:cs typeface="Roboto"/>
                <a:sym typeface="Roboto"/>
              </a:rPr>
              <a:t>Our Core Values: </a:t>
            </a:r>
            <a:r>
              <a:rPr lang="en" sz="1600" b="1" i="0" u="none" strike="noStrike" cap="none">
                <a:solidFill>
                  <a:srgbClr val="EF7521"/>
                </a:solidFill>
                <a:latin typeface="Roboto"/>
                <a:ea typeface="Roboto"/>
                <a:cs typeface="Roboto"/>
                <a:sym typeface="Roboto"/>
              </a:rPr>
              <a:t>   </a:t>
            </a:r>
            <a:r>
              <a:rPr lang="en" sz="1300" b="0" i="0" u="none" strike="noStrike" cap="none">
                <a:solidFill>
                  <a:schemeClr val="dk1"/>
                </a:solidFill>
                <a:latin typeface="Arial"/>
                <a:ea typeface="Arial"/>
                <a:cs typeface="Arial"/>
                <a:sym typeface="Arial"/>
              </a:rPr>
              <a:t>INTEGRITY  |  EQUITY  |  ACCOUNTABILITY  |  TRUST  |  SERVICE</a:t>
            </a:r>
            <a:endParaRPr sz="1300" b="0" i="0" u="none" strike="noStrike" cap="none">
              <a:solidFill>
                <a:schemeClr val="dk1"/>
              </a:solidFill>
              <a:latin typeface="Arial"/>
              <a:ea typeface="Arial"/>
              <a:cs typeface="Arial"/>
              <a:sym typeface="Arial"/>
            </a:endParaRPr>
          </a:p>
        </p:txBody>
      </p:sp>
      <p:cxnSp>
        <p:nvCxnSpPr>
          <p:cNvPr id="158" name="Google Shape;158;p46" descr="&quot;&quot;"/>
          <p:cNvCxnSpPr/>
          <p:nvPr/>
        </p:nvCxnSpPr>
        <p:spPr>
          <a:xfrm>
            <a:off x="3130417" y="1632525"/>
            <a:ext cx="0" cy="674700"/>
          </a:xfrm>
          <a:prstGeom prst="straightConnector1">
            <a:avLst/>
          </a:prstGeom>
          <a:noFill/>
          <a:ln w="9525" cap="flat" cmpd="sng">
            <a:solidFill>
              <a:srgbClr val="488BC9"/>
            </a:solidFill>
            <a:prstDash val="dot"/>
            <a:round/>
            <a:headEnd type="none" w="sm" len="sm"/>
            <a:tailEnd type="none" w="sm" len="sm"/>
          </a:ln>
        </p:spPr>
      </p:cxnSp>
      <p:grpSp>
        <p:nvGrpSpPr>
          <p:cNvPr id="159" name="Google Shape;159;p46"/>
          <p:cNvGrpSpPr/>
          <p:nvPr/>
        </p:nvGrpSpPr>
        <p:grpSpPr>
          <a:xfrm>
            <a:off x="311700" y="3548650"/>
            <a:ext cx="8363900" cy="646200"/>
            <a:chOff x="375100" y="3396250"/>
            <a:chExt cx="8363900" cy="646200"/>
          </a:xfrm>
        </p:grpSpPr>
        <p:sp>
          <p:nvSpPr>
            <p:cNvPr id="160" name="Google Shape;160;p46"/>
            <p:cNvSpPr/>
            <p:nvPr/>
          </p:nvSpPr>
          <p:spPr>
            <a:xfrm rot="5400000">
              <a:off x="7124400" y="2427850"/>
              <a:ext cx="646200" cy="2583000"/>
            </a:xfrm>
            <a:prstGeom prst="round2SameRect">
              <a:avLst>
                <a:gd name="adj1" fmla="val 50000"/>
                <a:gd name="adj2" fmla="val 0"/>
              </a:avLst>
            </a:prstGeom>
            <a:gradFill>
              <a:gsLst>
                <a:gs pos="0">
                  <a:srgbClr val="3CC1CC"/>
                </a:gs>
                <a:gs pos="33000">
                  <a:srgbClr val="6EC4E8"/>
                </a:gs>
                <a:gs pos="100000">
                  <a:srgbClr val="488BC9"/>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 name="Google Shape;161;p46"/>
            <p:cNvSpPr/>
            <p:nvPr/>
          </p:nvSpPr>
          <p:spPr>
            <a:xfrm rot="5400000">
              <a:off x="5197433" y="2427850"/>
              <a:ext cx="646200" cy="2583000"/>
            </a:xfrm>
            <a:prstGeom prst="round2SameRect">
              <a:avLst>
                <a:gd name="adj1" fmla="val 50000"/>
                <a:gd name="adj2" fmla="val 0"/>
              </a:avLst>
            </a:prstGeom>
            <a:gradFill>
              <a:gsLst>
                <a:gs pos="0">
                  <a:srgbClr val="3CC1CC"/>
                </a:gs>
                <a:gs pos="33000">
                  <a:srgbClr val="6EC4E8"/>
                </a:gs>
                <a:gs pos="100000">
                  <a:srgbClr val="488BC9"/>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 name="Google Shape;162;p46"/>
            <p:cNvSpPr/>
            <p:nvPr/>
          </p:nvSpPr>
          <p:spPr>
            <a:xfrm rot="5400000">
              <a:off x="3270467" y="2427850"/>
              <a:ext cx="646200" cy="2583000"/>
            </a:xfrm>
            <a:prstGeom prst="round2SameRect">
              <a:avLst>
                <a:gd name="adj1" fmla="val 50000"/>
                <a:gd name="adj2" fmla="val 0"/>
              </a:avLst>
            </a:prstGeom>
            <a:gradFill>
              <a:gsLst>
                <a:gs pos="0">
                  <a:srgbClr val="3CC1CC"/>
                </a:gs>
                <a:gs pos="33000">
                  <a:srgbClr val="6EC4E8"/>
                </a:gs>
                <a:gs pos="100000">
                  <a:srgbClr val="488BC9"/>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 name="Google Shape;163;p46"/>
            <p:cNvSpPr/>
            <p:nvPr/>
          </p:nvSpPr>
          <p:spPr>
            <a:xfrm rot="5400000">
              <a:off x="1343500" y="2427850"/>
              <a:ext cx="646200" cy="2583000"/>
            </a:xfrm>
            <a:prstGeom prst="round2SameRect">
              <a:avLst>
                <a:gd name="adj1" fmla="val 50000"/>
                <a:gd name="adj2" fmla="val 0"/>
              </a:avLst>
            </a:prstGeom>
            <a:gradFill>
              <a:gsLst>
                <a:gs pos="0">
                  <a:srgbClr val="3CC1CC"/>
                </a:gs>
                <a:gs pos="33000">
                  <a:srgbClr val="6EC4E8"/>
                </a:gs>
                <a:gs pos="100000">
                  <a:srgbClr val="488BC9"/>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4" name="Google Shape;164;p46"/>
            <p:cNvSpPr txBox="1"/>
            <p:nvPr/>
          </p:nvSpPr>
          <p:spPr>
            <a:xfrm>
              <a:off x="959725" y="3534700"/>
              <a:ext cx="18015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rgbClr val="FFFFFF"/>
                  </a:solidFill>
                  <a:latin typeface="Roboto"/>
                  <a:ea typeface="Roboto"/>
                  <a:cs typeface="Roboto"/>
                  <a:sym typeface="Roboto"/>
                </a:rPr>
                <a:t>Increase Student</a:t>
              </a:r>
              <a:br>
                <a:rPr lang="en" sz="1200" b="1" i="0" u="none" strike="noStrike" cap="none">
                  <a:solidFill>
                    <a:srgbClr val="FFFFFF"/>
                  </a:solidFill>
                  <a:latin typeface="Roboto"/>
                  <a:ea typeface="Roboto"/>
                  <a:cs typeface="Roboto"/>
                  <a:sym typeface="Roboto"/>
                </a:rPr>
              </a:br>
              <a:r>
                <a:rPr lang="en" sz="1200" b="1" i="0" u="none" strike="noStrike" cap="none">
                  <a:solidFill>
                    <a:srgbClr val="FFFFFF"/>
                  </a:solidFill>
                  <a:latin typeface="Roboto"/>
                  <a:ea typeface="Roboto"/>
                  <a:cs typeface="Roboto"/>
                  <a:sym typeface="Roboto"/>
                </a:rPr>
                <a:t>Engagement</a:t>
              </a:r>
              <a:endParaRPr sz="1200" b="1" i="0" u="none" strike="noStrike" cap="none">
                <a:solidFill>
                  <a:srgbClr val="FFFFFF"/>
                </a:solidFill>
                <a:latin typeface="Roboto"/>
                <a:ea typeface="Roboto"/>
                <a:cs typeface="Roboto"/>
                <a:sym typeface="Roboto"/>
              </a:endParaRPr>
            </a:p>
          </p:txBody>
        </p:sp>
        <p:sp>
          <p:nvSpPr>
            <p:cNvPr id="165" name="Google Shape;165;p46"/>
            <p:cNvSpPr txBox="1"/>
            <p:nvPr/>
          </p:nvSpPr>
          <p:spPr>
            <a:xfrm>
              <a:off x="3118651" y="3529988"/>
              <a:ext cx="14046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Roboto"/>
                  <a:ea typeface="Roboto"/>
                  <a:cs typeface="Roboto"/>
                  <a:sym typeface="Roboto"/>
                </a:rPr>
                <a:t>Accelerate Student Outcomes</a:t>
              </a:r>
              <a:endParaRPr sz="1200" b="1" i="0" u="none" strike="noStrike" cap="none">
                <a:solidFill>
                  <a:srgbClr val="FFFFFF"/>
                </a:solidFill>
                <a:latin typeface="Roboto"/>
                <a:ea typeface="Roboto"/>
                <a:cs typeface="Roboto"/>
                <a:sym typeface="Roboto"/>
              </a:endParaRPr>
            </a:p>
          </p:txBody>
        </p:sp>
        <p:sp>
          <p:nvSpPr>
            <p:cNvPr id="166" name="Google Shape;166;p46"/>
            <p:cNvSpPr txBox="1"/>
            <p:nvPr/>
          </p:nvSpPr>
          <p:spPr>
            <a:xfrm>
              <a:off x="7024201" y="3534688"/>
              <a:ext cx="14046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Roboto"/>
                  <a:ea typeface="Roboto"/>
                  <a:cs typeface="Roboto"/>
                  <a:sym typeface="Roboto"/>
                </a:rPr>
                <a:t>Provide Operational Excellence</a:t>
              </a:r>
              <a:endParaRPr sz="1200" b="1" i="0" u="none" strike="noStrike" cap="none">
                <a:solidFill>
                  <a:srgbClr val="FFFFFF"/>
                </a:solidFill>
                <a:latin typeface="Roboto"/>
                <a:ea typeface="Roboto"/>
                <a:cs typeface="Roboto"/>
                <a:sym typeface="Roboto"/>
              </a:endParaRPr>
            </a:p>
          </p:txBody>
        </p:sp>
        <p:sp>
          <p:nvSpPr>
            <p:cNvPr id="167" name="Google Shape;167;p46"/>
            <p:cNvSpPr txBox="1"/>
            <p:nvPr/>
          </p:nvSpPr>
          <p:spPr>
            <a:xfrm>
              <a:off x="5071413" y="3534688"/>
              <a:ext cx="14046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Roboto"/>
                  <a:ea typeface="Roboto"/>
                  <a:cs typeface="Roboto"/>
                  <a:sym typeface="Roboto"/>
                </a:rPr>
                <a:t>Strengthen the Educator Workforce</a:t>
              </a:r>
              <a:endParaRPr sz="1200" b="1" i="0" u="none" strike="noStrike" cap="none">
                <a:solidFill>
                  <a:srgbClr val="FFFFFF"/>
                </a:solidFill>
                <a:latin typeface="Roboto"/>
                <a:ea typeface="Roboto"/>
                <a:cs typeface="Roboto"/>
                <a:sym typeface="Roboto"/>
              </a:endParaRPr>
            </a:p>
          </p:txBody>
        </p:sp>
      </p:grpSp>
      <p:cxnSp>
        <p:nvCxnSpPr>
          <p:cNvPr id="168" name="Google Shape;168;p46" descr="&quot;&quot;"/>
          <p:cNvCxnSpPr/>
          <p:nvPr/>
        </p:nvCxnSpPr>
        <p:spPr>
          <a:xfrm>
            <a:off x="5120450" y="1632525"/>
            <a:ext cx="0" cy="674700"/>
          </a:xfrm>
          <a:prstGeom prst="straightConnector1">
            <a:avLst/>
          </a:prstGeom>
          <a:noFill/>
          <a:ln w="9525" cap="flat" cmpd="sng">
            <a:solidFill>
              <a:srgbClr val="488BC9"/>
            </a:solidFill>
            <a:prstDash val="dot"/>
            <a:round/>
            <a:headEnd type="none" w="sm" len="sm"/>
            <a:tailEnd type="none" w="sm" len="sm"/>
          </a:ln>
        </p:spPr>
      </p:cxnSp>
      <p:cxnSp>
        <p:nvCxnSpPr>
          <p:cNvPr id="169" name="Google Shape;169;p46" descr="&quot;&quot;"/>
          <p:cNvCxnSpPr/>
          <p:nvPr/>
        </p:nvCxnSpPr>
        <p:spPr>
          <a:xfrm>
            <a:off x="7110483" y="1632525"/>
            <a:ext cx="0" cy="674700"/>
          </a:xfrm>
          <a:prstGeom prst="straightConnector1">
            <a:avLst/>
          </a:prstGeom>
          <a:noFill/>
          <a:ln w="9525" cap="flat" cmpd="sng">
            <a:solidFill>
              <a:srgbClr val="488BC9"/>
            </a:solidFill>
            <a:prstDash val="dot"/>
            <a:round/>
            <a:headEnd type="none" w="sm" len="sm"/>
            <a:tailEnd type="none" w="sm" len="sm"/>
          </a:ln>
        </p:spPr>
      </p:cxnSp>
      <p:cxnSp>
        <p:nvCxnSpPr>
          <p:cNvPr id="170" name="Google Shape;170;p46" descr="&quot;&quot;"/>
          <p:cNvCxnSpPr/>
          <p:nvPr/>
        </p:nvCxnSpPr>
        <p:spPr>
          <a:xfrm>
            <a:off x="-160100" y="2409466"/>
            <a:ext cx="9030600" cy="0"/>
          </a:xfrm>
          <a:prstGeom prst="straightConnector1">
            <a:avLst/>
          </a:prstGeom>
          <a:noFill/>
          <a:ln w="9525" cap="flat" cmpd="sng">
            <a:solidFill>
              <a:srgbClr val="488BC9"/>
            </a:solidFill>
            <a:prstDash val="dot"/>
            <a:round/>
            <a:headEnd type="none" w="sm" len="sm"/>
            <a:tailEnd type="none" w="sm" len="sm"/>
          </a:ln>
        </p:spPr>
      </p:cxnSp>
      <p:cxnSp>
        <p:nvCxnSpPr>
          <p:cNvPr id="171" name="Google Shape;171;p46" descr="&quot;&quot;"/>
          <p:cNvCxnSpPr/>
          <p:nvPr/>
        </p:nvCxnSpPr>
        <p:spPr>
          <a:xfrm>
            <a:off x="-160100" y="3016625"/>
            <a:ext cx="9030600" cy="0"/>
          </a:xfrm>
          <a:prstGeom prst="straightConnector1">
            <a:avLst/>
          </a:prstGeom>
          <a:noFill/>
          <a:ln w="9525" cap="flat" cmpd="sng">
            <a:solidFill>
              <a:srgbClr val="488BC9"/>
            </a:solidFill>
            <a:prstDash val="dot"/>
            <a:round/>
            <a:headEnd type="none" w="sm" len="sm"/>
            <a:tailEnd type="none" w="sm" len="sm"/>
          </a:ln>
        </p:spPr>
      </p:cxnSp>
      <p:sp>
        <p:nvSpPr>
          <p:cNvPr id="172" name="Google Shape;172;p46"/>
          <p:cNvSpPr txBox="1"/>
          <p:nvPr/>
        </p:nvSpPr>
        <p:spPr>
          <a:xfrm>
            <a:off x="311700" y="3219775"/>
            <a:ext cx="1600200" cy="299700"/>
          </a:xfrm>
          <a:prstGeom prst="rect">
            <a:avLst/>
          </a:prstGeom>
          <a:noFill/>
          <a:ln>
            <a:noFill/>
          </a:ln>
        </p:spPr>
        <p:txBody>
          <a:bodyPr spcFirstLastPara="1" wrap="square" lIns="0" tIns="0" rIns="91425" bIns="91425" anchor="t" anchorCtr="0">
            <a:noAutofit/>
          </a:bodyPr>
          <a:lstStyle/>
          <a:p>
            <a:pPr marL="0" marR="0" lvl="0" indent="0" algn="l" rtl="0">
              <a:lnSpc>
                <a:spcPct val="100000"/>
              </a:lnSpc>
              <a:spcBef>
                <a:spcPts val="0"/>
              </a:spcBef>
              <a:spcAft>
                <a:spcPts val="800"/>
              </a:spcAft>
              <a:buClr>
                <a:srgbClr val="000000"/>
              </a:buClr>
              <a:buSzPts val="1600"/>
              <a:buFont typeface="Arial"/>
              <a:buNone/>
            </a:pPr>
            <a:r>
              <a:rPr lang="en" sz="1600" b="1" i="0" u="none" strike="noStrike" cap="none">
                <a:solidFill>
                  <a:srgbClr val="488BC9"/>
                </a:solidFill>
                <a:latin typeface="Roboto"/>
                <a:ea typeface="Roboto"/>
                <a:cs typeface="Roboto"/>
                <a:sym typeface="Roboto"/>
              </a:rPr>
              <a:t>Our Priorities:</a:t>
            </a:r>
            <a:endParaRPr sz="1300" b="0" i="0" u="none" strike="noStrike" cap="none">
              <a:solidFill>
                <a:srgbClr val="488BC9"/>
              </a:solidFill>
              <a:latin typeface="Arial"/>
              <a:ea typeface="Arial"/>
              <a:cs typeface="Arial"/>
              <a:sym typeface="Arial"/>
            </a:endParaRPr>
          </a:p>
        </p:txBody>
      </p:sp>
      <p:sp>
        <p:nvSpPr>
          <p:cNvPr id="173" name="Google Shape;173;p46"/>
          <p:cNvSpPr txBox="1"/>
          <p:nvPr/>
        </p:nvSpPr>
        <p:spPr>
          <a:xfrm>
            <a:off x="311700" y="171000"/>
            <a:ext cx="5556600" cy="265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200"/>
              </a:spcAft>
              <a:buClr>
                <a:srgbClr val="000000"/>
              </a:buClr>
              <a:buSzPts val="2000"/>
              <a:buFont typeface="Arial"/>
              <a:buNone/>
            </a:pPr>
            <a:r>
              <a:rPr lang="en" sz="2000" b="1" i="0" u="none" strike="noStrike" cap="none">
                <a:solidFill>
                  <a:schemeClr val="dk1"/>
                </a:solidFill>
                <a:latin typeface="Roboto"/>
                <a:ea typeface="Roboto"/>
                <a:cs typeface="Roboto"/>
                <a:sym typeface="Roboto"/>
              </a:rPr>
              <a:t>Theory of Change</a:t>
            </a:r>
            <a:endParaRPr sz="2000" b="1" i="0" u="none" strike="noStrike" cap="none">
              <a:solidFill>
                <a:schemeClr val="dk1"/>
              </a:solidFill>
              <a:latin typeface="Roboto"/>
              <a:ea typeface="Roboto"/>
              <a:cs typeface="Roboto"/>
              <a:sym typeface="Roboto"/>
            </a:endParaRPr>
          </a:p>
        </p:txBody>
      </p:sp>
      <p:cxnSp>
        <p:nvCxnSpPr>
          <p:cNvPr id="174" name="Google Shape;174;p46" descr="&quot;&quot;"/>
          <p:cNvCxnSpPr/>
          <p:nvPr/>
        </p:nvCxnSpPr>
        <p:spPr>
          <a:xfrm>
            <a:off x="-160100" y="588900"/>
            <a:ext cx="8989500" cy="0"/>
          </a:xfrm>
          <a:prstGeom prst="straightConnector1">
            <a:avLst/>
          </a:prstGeom>
          <a:noFill/>
          <a:ln w="9525" cap="flat" cmpd="sng">
            <a:solidFill>
              <a:srgbClr val="488BC9"/>
            </a:solidFill>
            <a:prstDash val="dot"/>
            <a:round/>
            <a:headEnd type="none" w="sm" len="sm"/>
            <a:tailEnd type="none" w="sm" len="sm"/>
          </a:ln>
        </p:spPr>
      </p:cxnSp>
      <p:sp>
        <p:nvSpPr>
          <p:cNvPr id="175" name="Google Shape;175;p46"/>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176" name="Google Shape;176;p46"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77" name="Google Shape;177;p46"/>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70956888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Slide with image - Blue">
  <p:cSld name="Slide with image - Blue">
    <p:spTree>
      <p:nvGrpSpPr>
        <p:cNvPr id="1" name="Shape 178"/>
        <p:cNvGrpSpPr/>
        <p:nvPr/>
      </p:nvGrpSpPr>
      <p:grpSpPr>
        <a:xfrm>
          <a:off x="0" y="0"/>
          <a:ext cx="0" cy="0"/>
          <a:chOff x="0" y="0"/>
          <a:chExt cx="0" cy="0"/>
        </a:xfrm>
      </p:grpSpPr>
      <p:pic>
        <p:nvPicPr>
          <p:cNvPr id="179" name="Google Shape;179;p47"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cxnSp>
        <p:nvCxnSpPr>
          <p:cNvPr id="180" name="Google Shape;180;p47" descr="&quot;&quot;"/>
          <p:cNvCxnSpPr/>
          <p:nvPr/>
        </p:nvCxnSpPr>
        <p:spPr>
          <a:xfrm>
            <a:off x="0" y="918350"/>
            <a:ext cx="7479600" cy="0"/>
          </a:xfrm>
          <a:prstGeom prst="straightConnector1">
            <a:avLst/>
          </a:prstGeom>
          <a:noFill/>
          <a:ln w="19050" cap="flat" cmpd="sng">
            <a:solidFill>
              <a:srgbClr val="488BC9"/>
            </a:solidFill>
            <a:prstDash val="solid"/>
            <a:round/>
            <a:headEnd type="none" w="sm" len="sm"/>
            <a:tailEnd type="none" w="sm" len="sm"/>
          </a:ln>
        </p:spPr>
      </p:cxnSp>
      <p:sp>
        <p:nvSpPr>
          <p:cNvPr id="181" name="Google Shape;181;p47"/>
          <p:cNvSpPr txBox="1">
            <a:spLocks noGrp="1"/>
          </p:cNvSpPr>
          <p:nvPr>
            <p:ph type="title"/>
          </p:nvPr>
        </p:nvSpPr>
        <p:spPr>
          <a:xfrm>
            <a:off x="311700" y="105100"/>
            <a:ext cx="7167900" cy="7413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182" name="Google Shape;182;p47"/>
          <p:cNvSpPr txBox="1">
            <a:spLocks noGrp="1"/>
          </p:cNvSpPr>
          <p:nvPr>
            <p:ph type="body" idx="1"/>
          </p:nvPr>
        </p:nvSpPr>
        <p:spPr>
          <a:xfrm>
            <a:off x="311700" y="1152475"/>
            <a:ext cx="5277900" cy="3034800"/>
          </a:xfrm>
          <a:prstGeom prst="rect">
            <a:avLst/>
          </a:prstGeom>
          <a:noFill/>
          <a:ln>
            <a:noFill/>
          </a:ln>
        </p:spPr>
        <p:txBody>
          <a:bodyPr spcFirstLastPara="1" wrap="square" lIns="91425" tIns="91425" rIns="91425" bIns="91425" anchor="t" anchorCtr="0">
            <a:normAutofit/>
          </a:bodyPr>
          <a:lstStyle>
            <a:lvl1pPr marL="457200" lvl="0" indent="-330200" algn="l">
              <a:lnSpc>
                <a:spcPct val="115000"/>
              </a:lnSpc>
              <a:spcBef>
                <a:spcPts val="0"/>
              </a:spcBef>
              <a:spcAft>
                <a:spcPts val="0"/>
              </a:spcAft>
              <a:buClr>
                <a:schemeClr val="dk1"/>
              </a:buClr>
              <a:buSzPts val="1600"/>
              <a:buFont typeface="Roboto"/>
              <a:buChar char="●"/>
              <a:defRPr sz="1600">
                <a:solidFill>
                  <a:schemeClr val="dk1"/>
                </a:solidFill>
                <a:latin typeface="Roboto"/>
                <a:ea typeface="Roboto"/>
                <a:cs typeface="Roboto"/>
                <a:sym typeface="Roboto"/>
              </a:defRPr>
            </a:lvl1pPr>
            <a:lvl2pPr marL="914400" lvl="1"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183" name="Google Shape;183;p47"/>
          <p:cNvSpPr txBox="1">
            <a:spLocks noGrp="1"/>
          </p:cNvSpPr>
          <p:nvPr>
            <p:ph type="title" idx="2"/>
          </p:nvPr>
        </p:nvSpPr>
        <p:spPr>
          <a:xfrm>
            <a:off x="123875" y="4347400"/>
            <a:ext cx="7267200" cy="1566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9pPr>
          </a:lstStyle>
          <a:p>
            <a:endParaRPr/>
          </a:p>
        </p:txBody>
      </p:sp>
      <p:pic>
        <p:nvPicPr>
          <p:cNvPr id="184" name="Google Shape;184;p47" descr="Photo of high school student"/>
          <p:cNvPicPr preferRelativeResize="0"/>
          <p:nvPr/>
        </p:nvPicPr>
        <p:blipFill rotWithShape="1">
          <a:blip r:embed="rId3">
            <a:alphaModFix/>
          </a:blip>
          <a:srcRect/>
          <a:stretch/>
        </p:blipFill>
        <p:spPr>
          <a:xfrm>
            <a:off x="6109200" y="616825"/>
            <a:ext cx="3034799" cy="3034799"/>
          </a:xfrm>
          <a:prstGeom prst="rect">
            <a:avLst/>
          </a:prstGeom>
          <a:noFill/>
          <a:ln>
            <a:noFill/>
          </a:ln>
        </p:spPr>
      </p:pic>
      <p:sp>
        <p:nvSpPr>
          <p:cNvPr id="185" name="Google Shape;185;p47"/>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186" name="Google Shape;186;p47" descr="CDE logo"/>
          <p:cNvPicPr preferRelativeResize="0"/>
          <p:nvPr/>
        </p:nvPicPr>
        <p:blipFill rotWithShape="1">
          <a:blip r:embed="rId4">
            <a:alphaModFix/>
          </a:blip>
          <a:srcRect/>
          <a:stretch/>
        </p:blipFill>
        <p:spPr>
          <a:xfrm>
            <a:off x="8002150" y="4518325"/>
            <a:ext cx="924425" cy="403399"/>
          </a:xfrm>
          <a:prstGeom prst="rect">
            <a:avLst/>
          </a:prstGeom>
          <a:noFill/>
          <a:ln>
            <a:noFill/>
          </a:ln>
        </p:spPr>
      </p:pic>
      <p:sp>
        <p:nvSpPr>
          <p:cNvPr id="187" name="Google Shape;187;p47"/>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425746744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Slide without image - Blue">
  <p:cSld name="Slide without image - Blue">
    <p:spTree>
      <p:nvGrpSpPr>
        <p:cNvPr id="1" name="Shape 188"/>
        <p:cNvGrpSpPr/>
        <p:nvPr/>
      </p:nvGrpSpPr>
      <p:grpSpPr>
        <a:xfrm>
          <a:off x="0" y="0"/>
          <a:ext cx="0" cy="0"/>
          <a:chOff x="0" y="0"/>
          <a:chExt cx="0" cy="0"/>
        </a:xfrm>
      </p:grpSpPr>
      <p:pic>
        <p:nvPicPr>
          <p:cNvPr id="189" name="Google Shape;189;p48"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cxnSp>
        <p:nvCxnSpPr>
          <p:cNvPr id="190" name="Google Shape;190;p48" descr="&quot;&quot;"/>
          <p:cNvCxnSpPr/>
          <p:nvPr/>
        </p:nvCxnSpPr>
        <p:spPr>
          <a:xfrm>
            <a:off x="0" y="918350"/>
            <a:ext cx="7479600" cy="0"/>
          </a:xfrm>
          <a:prstGeom prst="straightConnector1">
            <a:avLst/>
          </a:prstGeom>
          <a:noFill/>
          <a:ln w="19050" cap="flat" cmpd="sng">
            <a:solidFill>
              <a:srgbClr val="488BC9"/>
            </a:solidFill>
            <a:prstDash val="solid"/>
            <a:round/>
            <a:headEnd type="none" w="sm" len="sm"/>
            <a:tailEnd type="none" w="sm" len="sm"/>
          </a:ln>
        </p:spPr>
      </p:cxnSp>
      <p:sp>
        <p:nvSpPr>
          <p:cNvPr id="191" name="Google Shape;191;p48"/>
          <p:cNvSpPr txBox="1">
            <a:spLocks noGrp="1"/>
          </p:cNvSpPr>
          <p:nvPr>
            <p:ph type="title"/>
          </p:nvPr>
        </p:nvSpPr>
        <p:spPr>
          <a:xfrm>
            <a:off x="311700" y="105100"/>
            <a:ext cx="7167900" cy="7413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192" name="Google Shape;192;p48"/>
          <p:cNvSpPr txBox="1">
            <a:spLocks noGrp="1"/>
          </p:cNvSpPr>
          <p:nvPr>
            <p:ph type="body" idx="1"/>
          </p:nvPr>
        </p:nvSpPr>
        <p:spPr>
          <a:xfrm>
            <a:off x="311700" y="1152475"/>
            <a:ext cx="5277900" cy="3034800"/>
          </a:xfrm>
          <a:prstGeom prst="rect">
            <a:avLst/>
          </a:prstGeom>
          <a:noFill/>
          <a:ln>
            <a:noFill/>
          </a:ln>
        </p:spPr>
        <p:txBody>
          <a:bodyPr spcFirstLastPara="1" wrap="square" lIns="91425" tIns="91425" rIns="91425" bIns="91425" anchor="t" anchorCtr="0">
            <a:normAutofit/>
          </a:bodyPr>
          <a:lstStyle>
            <a:lvl1pPr marL="457200" lvl="0" indent="-330200" algn="l">
              <a:lnSpc>
                <a:spcPct val="115000"/>
              </a:lnSpc>
              <a:spcBef>
                <a:spcPts val="0"/>
              </a:spcBef>
              <a:spcAft>
                <a:spcPts val="0"/>
              </a:spcAft>
              <a:buClr>
                <a:schemeClr val="dk1"/>
              </a:buClr>
              <a:buSzPts val="1600"/>
              <a:buFont typeface="Roboto"/>
              <a:buChar char="●"/>
              <a:defRPr sz="1600">
                <a:solidFill>
                  <a:schemeClr val="dk1"/>
                </a:solidFill>
                <a:latin typeface="Roboto"/>
                <a:ea typeface="Roboto"/>
                <a:cs typeface="Roboto"/>
                <a:sym typeface="Roboto"/>
              </a:defRPr>
            </a:lvl1pPr>
            <a:lvl2pPr marL="914400" lvl="1"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193" name="Google Shape;193;p48"/>
          <p:cNvSpPr txBox="1">
            <a:spLocks noGrp="1"/>
          </p:cNvSpPr>
          <p:nvPr>
            <p:ph type="title" idx="2"/>
          </p:nvPr>
        </p:nvSpPr>
        <p:spPr>
          <a:xfrm>
            <a:off x="123875" y="4347400"/>
            <a:ext cx="7267200" cy="1566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9pPr>
          </a:lstStyle>
          <a:p>
            <a:endParaRPr/>
          </a:p>
        </p:txBody>
      </p:sp>
      <p:sp>
        <p:nvSpPr>
          <p:cNvPr id="194" name="Google Shape;194;p48"/>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195" name="Google Shape;195;p48"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96" name="Google Shape;196;p48"/>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8539766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Divider - Blue - 01">
  <p:cSld name="Divider - Blue - 01">
    <p:spTree>
      <p:nvGrpSpPr>
        <p:cNvPr id="1" name="Shape 197"/>
        <p:cNvGrpSpPr/>
        <p:nvPr/>
      </p:nvGrpSpPr>
      <p:grpSpPr>
        <a:xfrm>
          <a:off x="0" y="0"/>
          <a:ext cx="0" cy="0"/>
          <a:chOff x="0" y="0"/>
          <a:chExt cx="0" cy="0"/>
        </a:xfrm>
      </p:grpSpPr>
      <p:pic>
        <p:nvPicPr>
          <p:cNvPr id="198" name="Google Shape;198;p49" descr="Photo of middle school students"/>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199" name="Google Shape;199;p49"/>
          <p:cNvSpPr txBox="1">
            <a:spLocks noGrp="1"/>
          </p:cNvSpPr>
          <p:nvPr>
            <p:ph type="title"/>
          </p:nvPr>
        </p:nvSpPr>
        <p:spPr>
          <a:xfrm>
            <a:off x="0" y="3361600"/>
            <a:ext cx="9144000" cy="666600"/>
          </a:xfrm>
          <a:prstGeom prst="rect">
            <a:avLst/>
          </a:prstGeom>
          <a:solidFill>
            <a:srgbClr val="488BC9"/>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200" name="Google Shape;200;p49"/>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chemeClr val="dk1"/>
                </a:solidFill>
                <a:latin typeface="Arial"/>
                <a:ea typeface="Arial"/>
                <a:cs typeface="Arial"/>
                <a:sym typeface="Arial"/>
              </a:rPr>
              <a:t>‹#›</a:t>
            </a:fld>
            <a:endParaRPr sz="1300" b="0" i="0" u="none" strike="noStrike" cap="none">
              <a:solidFill>
                <a:schemeClr val="dk1"/>
              </a:solidFill>
              <a:latin typeface="Arial"/>
              <a:ea typeface="Arial"/>
              <a:cs typeface="Arial"/>
              <a:sym typeface="Arial"/>
            </a:endParaRPr>
          </a:p>
        </p:txBody>
      </p:sp>
      <p:pic>
        <p:nvPicPr>
          <p:cNvPr id="201" name="Google Shape;201;p49"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202" name="Google Shape;202;p49"/>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4749216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Divider - Blue - 02">
  <p:cSld name="Divider - Blue - 02">
    <p:spTree>
      <p:nvGrpSpPr>
        <p:cNvPr id="1" name="Shape 203"/>
        <p:cNvGrpSpPr/>
        <p:nvPr/>
      </p:nvGrpSpPr>
      <p:grpSpPr>
        <a:xfrm>
          <a:off x="0" y="0"/>
          <a:ext cx="0" cy="0"/>
          <a:chOff x="0" y="0"/>
          <a:chExt cx="0" cy="0"/>
        </a:xfrm>
      </p:grpSpPr>
      <p:pic>
        <p:nvPicPr>
          <p:cNvPr id="204" name="Google Shape;204;p50" descr="Photo of high school students"/>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205" name="Google Shape;205;p50"/>
          <p:cNvSpPr txBox="1">
            <a:spLocks noGrp="1"/>
          </p:cNvSpPr>
          <p:nvPr>
            <p:ph type="title"/>
          </p:nvPr>
        </p:nvSpPr>
        <p:spPr>
          <a:xfrm>
            <a:off x="0" y="3361600"/>
            <a:ext cx="9144000" cy="666600"/>
          </a:xfrm>
          <a:prstGeom prst="rect">
            <a:avLst/>
          </a:prstGeom>
          <a:solidFill>
            <a:srgbClr val="488BC9"/>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206" name="Google Shape;206;p50"/>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207" name="Google Shape;207;p50"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208" name="Google Shape;208;p50"/>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3747973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Divider - Blue - 03">
  <p:cSld name="Divider - Blue - 03">
    <p:spTree>
      <p:nvGrpSpPr>
        <p:cNvPr id="1" name="Shape 209"/>
        <p:cNvGrpSpPr/>
        <p:nvPr/>
      </p:nvGrpSpPr>
      <p:grpSpPr>
        <a:xfrm>
          <a:off x="0" y="0"/>
          <a:ext cx="0" cy="0"/>
          <a:chOff x="0" y="0"/>
          <a:chExt cx="0" cy="0"/>
        </a:xfrm>
      </p:grpSpPr>
      <p:pic>
        <p:nvPicPr>
          <p:cNvPr id="210" name="Google Shape;210;p51" descr="Photo of high school student"/>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211" name="Google Shape;211;p51"/>
          <p:cNvSpPr txBox="1">
            <a:spLocks noGrp="1"/>
          </p:cNvSpPr>
          <p:nvPr>
            <p:ph type="title"/>
          </p:nvPr>
        </p:nvSpPr>
        <p:spPr>
          <a:xfrm>
            <a:off x="0" y="3361600"/>
            <a:ext cx="9144000" cy="666600"/>
          </a:xfrm>
          <a:prstGeom prst="rect">
            <a:avLst/>
          </a:prstGeom>
          <a:solidFill>
            <a:srgbClr val="488BC9"/>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212" name="Google Shape;212;p51"/>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chemeClr val="dk1"/>
                </a:solidFill>
                <a:latin typeface="Arial"/>
                <a:ea typeface="Arial"/>
                <a:cs typeface="Arial"/>
                <a:sym typeface="Arial"/>
              </a:rPr>
              <a:t>‹#›</a:t>
            </a:fld>
            <a:endParaRPr sz="1300" b="0" i="0" u="none" strike="noStrike" cap="none">
              <a:solidFill>
                <a:schemeClr val="dk1"/>
              </a:solidFill>
              <a:latin typeface="Arial"/>
              <a:ea typeface="Arial"/>
              <a:cs typeface="Arial"/>
              <a:sym typeface="Arial"/>
            </a:endParaRPr>
          </a:p>
        </p:txBody>
      </p:sp>
      <p:pic>
        <p:nvPicPr>
          <p:cNvPr id="213" name="Google Shape;213;p51"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214" name="Google Shape;214;p51"/>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65173533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Divider - Blue - 04">
  <p:cSld name="Divider - Blue - 04">
    <p:spTree>
      <p:nvGrpSpPr>
        <p:cNvPr id="1" name="Shape 215"/>
        <p:cNvGrpSpPr/>
        <p:nvPr/>
      </p:nvGrpSpPr>
      <p:grpSpPr>
        <a:xfrm>
          <a:off x="0" y="0"/>
          <a:ext cx="0" cy="0"/>
          <a:chOff x="0" y="0"/>
          <a:chExt cx="0" cy="0"/>
        </a:xfrm>
      </p:grpSpPr>
      <p:pic>
        <p:nvPicPr>
          <p:cNvPr id="216" name="Google Shape;216;p52" descr="Photo of high school student and family"/>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217" name="Google Shape;217;p52"/>
          <p:cNvSpPr txBox="1">
            <a:spLocks noGrp="1"/>
          </p:cNvSpPr>
          <p:nvPr>
            <p:ph type="title"/>
          </p:nvPr>
        </p:nvSpPr>
        <p:spPr>
          <a:xfrm>
            <a:off x="0" y="3361600"/>
            <a:ext cx="9144000" cy="666600"/>
          </a:xfrm>
          <a:prstGeom prst="rect">
            <a:avLst/>
          </a:prstGeom>
          <a:solidFill>
            <a:srgbClr val="488BC9"/>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218" name="Google Shape;218;p52"/>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219" name="Google Shape;219;p52"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220" name="Google Shape;220;p52"/>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32284037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Divider - Blue - 08">
  <p:cSld name="Divider - Blue - 08">
    <p:spTree>
      <p:nvGrpSpPr>
        <p:cNvPr id="1" name="Shape 221"/>
        <p:cNvGrpSpPr/>
        <p:nvPr/>
      </p:nvGrpSpPr>
      <p:grpSpPr>
        <a:xfrm>
          <a:off x="0" y="0"/>
          <a:ext cx="0" cy="0"/>
          <a:chOff x="0" y="0"/>
          <a:chExt cx="0" cy="0"/>
        </a:xfrm>
      </p:grpSpPr>
      <p:pic>
        <p:nvPicPr>
          <p:cNvPr id="222" name="Google Shape;222;p53" descr="Photo of middle school student"/>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223" name="Google Shape;223;p53"/>
          <p:cNvSpPr txBox="1">
            <a:spLocks noGrp="1"/>
          </p:cNvSpPr>
          <p:nvPr>
            <p:ph type="title"/>
          </p:nvPr>
        </p:nvSpPr>
        <p:spPr>
          <a:xfrm>
            <a:off x="0" y="3361600"/>
            <a:ext cx="9144000" cy="666600"/>
          </a:xfrm>
          <a:prstGeom prst="rect">
            <a:avLst/>
          </a:prstGeom>
          <a:solidFill>
            <a:srgbClr val="488BC9"/>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224" name="Google Shape;224;p53"/>
          <p:cNvSpPr txBox="1"/>
          <p:nvPr/>
        </p:nvSpPr>
        <p:spPr>
          <a:xfrm>
            <a:off x="123875" y="4568875"/>
            <a:ext cx="517500" cy="487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chemeClr val="dk1"/>
                </a:solidFill>
                <a:latin typeface="Arial"/>
                <a:ea typeface="Arial"/>
                <a:cs typeface="Arial"/>
                <a:sym typeface="Arial"/>
              </a:rPr>
              <a:t> </a:t>
            </a:r>
            <a:fld id="{00000000-1234-1234-1234-123412341234}" type="slidenum">
              <a:rPr lang="en" sz="1300" b="0" i="0" u="none" strike="noStrike" cap="none">
                <a:solidFill>
                  <a:schemeClr val="dk1"/>
                </a:solidFill>
                <a:latin typeface="Arial"/>
                <a:ea typeface="Arial"/>
                <a:cs typeface="Arial"/>
                <a:sym typeface="Arial"/>
              </a:rPr>
              <a:t>‹#›</a:t>
            </a:fld>
            <a:endParaRPr sz="1300" b="0" i="0" u="none" strike="noStrike" cap="none">
              <a:solidFill>
                <a:schemeClr val="dk1"/>
              </a:solidFill>
              <a:latin typeface="Arial"/>
              <a:ea typeface="Arial"/>
              <a:cs typeface="Arial"/>
              <a:sym typeface="Arial"/>
            </a:endParaRPr>
          </a:p>
        </p:txBody>
      </p:sp>
      <p:pic>
        <p:nvPicPr>
          <p:cNvPr id="225" name="Google Shape;225;p53"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226" name="Google Shape;226;p53"/>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55676296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Divider - Blue - 07">
  <p:cSld name="Divider - Blue - 07">
    <p:spTree>
      <p:nvGrpSpPr>
        <p:cNvPr id="1" name="Shape 227"/>
        <p:cNvGrpSpPr/>
        <p:nvPr/>
      </p:nvGrpSpPr>
      <p:grpSpPr>
        <a:xfrm>
          <a:off x="0" y="0"/>
          <a:ext cx="0" cy="0"/>
          <a:chOff x="0" y="0"/>
          <a:chExt cx="0" cy="0"/>
        </a:xfrm>
      </p:grpSpPr>
      <p:pic>
        <p:nvPicPr>
          <p:cNvPr id="228" name="Google Shape;228;p54" descr="Photo of middle school student"/>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229" name="Google Shape;229;p54"/>
          <p:cNvSpPr txBox="1">
            <a:spLocks noGrp="1"/>
          </p:cNvSpPr>
          <p:nvPr>
            <p:ph type="title"/>
          </p:nvPr>
        </p:nvSpPr>
        <p:spPr>
          <a:xfrm>
            <a:off x="0" y="3361600"/>
            <a:ext cx="9144000" cy="666600"/>
          </a:xfrm>
          <a:prstGeom prst="rect">
            <a:avLst/>
          </a:prstGeom>
          <a:solidFill>
            <a:srgbClr val="488BC9"/>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230" name="Google Shape;230;p54"/>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231" name="Google Shape;231;p54"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232" name="Google Shape;232;p54"/>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9063360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Divider - Blue - 06">
  <p:cSld name="Divider - Blue - 06">
    <p:spTree>
      <p:nvGrpSpPr>
        <p:cNvPr id="1" name="Shape 233"/>
        <p:cNvGrpSpPr/>
        <p:nvPr/>
      </p:nvGrpSpPr>
      <p:grpSpPr>
        <a:xfrm>
          <a:off x="0" y="0"/>
          <a:ext cx="0" cy="0"/>
          <a:chOff x="0" y="0"/>
          <a:chExt cx="0" cy="0"/>
        </a:xfrm>
      </p:grpSpPr>
      <p:pic>
        <p:nvPicPr>
          <p:cNvPr id="234" name="Google Shape;234;p55" descr="Photo of middle school students"/>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235" name="Google Shape;235;p55"/>
          <p:cNvSpPr txBox="1">
            <a:spLocks noGrp="1"/>
          </p:cNvSpPr>
          <p:nvPr>
            <p:ph type="title"/>
          </p:nvPr>
        </p:nvSpPr>
        <p:spPr>
          <a:xfrm>
            <a:off x="0" y="3361600"/>
            <a:ext cx="9144000" cy="666600"/>
          </a:xfrm>
          <a:prstGeom prst="rect">
            <a:avLst/>
          </a:prstGeom>
          <a:solidFill>
            <a:srgbClr val="488BC9"/>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ckwell"/>
              <a:buNone/>
              <a:defRPr>
                <a:solidFill>
                  <a:schemeClr val="lt1"/>
                </a:solidFill>
                <a:latin typeface="Rockwell"/>
                <a:ea typeface="Rockwell"/>
                <a:cs typeface="Rockwell"/>
                <a:sym typeface="Rockwell"/>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236" name="Google Shape;236;p55"/>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chemeClr val="dk1"/>
                </a:solidFill>
                <a:latin typeface="Arial"/>
                <a:ea typeface="Arial"/>
                <a:cs typeface="Arial"/>
                <a:sym typeface="Arial"/>
              </a:rPr>
              <a:t>‹#›</a:t>
            </a:fld>
            <a:endParaRPr sz="1300" b="0" i="0" u="none" strike="noStrike" cap="none">
              <a:solidFill>
                <a:schemeClr val="dk1"/>
              </a:solidFill>
              <a:latin typeface="Arial"/>
              <a:ea typeface="Arial"/>
              <a:cs typeface="Arial"/>
              <a:sym typeface="Arial"/>
            </a:endParaRPr>
          </a:p>
        </p:txBody>
      </p:sp>
      <p:pic>
        <p:nvPicPr>
          <p:cNvPr id="237" name="Google Shape;237;p55"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238" name="Google Shape;238;p55"/>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21260234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Divider - Blue - 05">
  <p:cSld name="Divider - Blue - 05">
    <p:spTree>
      <p:nvGrpSpPr>
        <p:cNvPr id="1" name="Shape 239"/>
        <p:cNvGrpSpPr/>
        <p:nvPr/>
      </p:nvGrpSpPr>
      <p:grpSpPr>
        <a:xfrm>
          <a:off x="0" y="0"/>
          <a:ext cx="0" cy="0"/>
          <a:chOff x="0" y="0"/>
          <a:chExt cx="0" cy="0"/>
        </a:xfrm>
      </p:grpSpPr>
      <p:pic>
        <p:nvPicPr>
          <p:cNvPr id="240" name="Google Shape;240;p56" descr="Photo of high school students"/>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241" name="Google Shape;241;p56"/>
          <p:cNvSpPr txBox="1">
            <a:spLocks noGrp="1"/>
          </p:cNvSpPr>
          <p:nvPr>
            <p:ph type="title"/>
          </p:nvPr>
        </p:nvSpPr>
        <p:spPr>
          <a:xfrm>
            <a:off x="0" y="3361600"/>
            <a:ext cx="9144000" cy="666600"/>
          </a:xfrm>
          <a:prstGeom prst="rect">
            <a:avLst/>
          </a:prstGeom>
          <a:solidFill>
            <a:srgbClr val="488BC9"/>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242" name="Google Shape;242;p56"/>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243" name="Google Shape;243;p56"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244" name="Google Shape;244;p56"/>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11468899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heory of Change - Orange">
  <p:cSld name="Theory of Change - Orange">
    <p:spTree>
      <p:nvGrpSpPr>
        <p:cNvPr id="1" name="Shape 245"/>
        <p:cNvGrpSpPr/>
        <p:nvPr/>
      </p:nvGrpSpPr>
      <p:grpSpPr>
        <a:xfrm>
          <a:off x="0" y="0"/>
          <a:ext cx="0" cy="0"/>
          <a:chOff x="0" y="0"/>
          <a:chExt cx="0" cy="0"/>
        </a:xfrm>
      </p:grpSpPr>
      <p:sp>
        <p:nvSpPr>
          <p:cNvPr id="246" name="Google Shape;246;p3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247" name="Google Shape;247;p32"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248" name="Google Shape;248;p32"/>
          <p:cNvSpPr txBox="1"/>
          <p:nvPr/>
        </p:nvSpPr>
        <p:spPr>
          <a:xfrm>
            <a:off x="311700" y="708075"/>
            <a:ext cx="5556600" cy="487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 sz="1600" b="1" i="0" u="none" strike="noStrike" cap="none">
                <a:solidFill>
                  <a:srgbClr val="EF7521"/>
                </a:solidFill>
                <a:latin typeface="Roboto"/>
                <a:ea typeface="Roboto"/>
                <a:cs typeface="Roboto"/>
                <a:sym typeface="Roboto"/>
              </a:rPr>
              <a:t>Our Vision test test</a:t>
            </a:r>
            <a:endParaRPr sz="1200" b="0" i="0" u="none" strike="noStrike" cap="none">
              <a:solidFill>
                <a:srgbClr val="EF7521"/>
              </a:solidFill>
              <a:latin typeface="Roboto"/>
              <a:ea typeface="Roboto"/>
              <a:cs typeface="Roboto"/>
              <a:sym typeface="Roboto"/>
            </a:endParaRPr>
          </a:p>
          <a:p>
            <a:pPr marL="0" marR="0" lvl="0" indent="0" algn="l" rtl="0">
              <a:lnSpc>
                <a:spcPct val="100000"/>
              </a:lnSpc>
              <a:spcBef>
                <a:spcPts val="200"/>
              </a:spcBef>
              <a:spcAft>
                <a:spcPts val="0"/>
              </a:spcAft>
              <a:buClr>
                <a:srgbClr val="000000"/>
              </a:buClr>
              <a:buSzPts val="1000"/>
              <a:buFont typeface="Arial"/>
              <a:buNone/>
            </a:pPr>
            <a:r>
              <a:rPr lang="en" sz="1000" b="0" i="0" u="none" strike="noStrike" cap="none">
                <a:solidFill>
                  <a:schemeClr val="dk1"/>
                </a:solidFill>
                <a:latin typeface="Roboto"/>
                <a:ea typeface="Roboto"/>
                <a:cs typeface="Roboto"/>
                <a:sym typeface="Roboto"/>
              </a:rPr>
              <a:t>To create an equitable educational environment where </a:t>
            </a:r>
            <a:r>
              <a:rPr lang="en" sz="1000" b="0" i="1" u="none" strike="noStrike" cap="none">
                <a:solidFill>
                  <a:schemeClr val="dk1"/>
                </a:solidFill>
                <a:latin typeface="Roboto"/>
                <a:ea typeface="Roboto"/>
                <a:cs typeface="Roboto"/>
                <a:sym typeface="Roboto"/>
              </a:rPr>
              <a:t>all</a:t>
            </a:r>
            <a:r>
              <a:rPr lang="en" sz="1000" b="0" i="0" u="none" strike="noStrike" cap="none">
                <a:solidFill>
                  <a:schemeClr val="dk1"/>
                </a:solidFill>
                <a:latin typeface="Roboto"/>
                <a:ea typeface="Roboto"/>
                <a:cs typeface="Roboto"/>
                <a:sym typeface="Roboto"/>
              </a:rPr>
              <a:t> students and staff in Colorado thrive</a:t>
            </a:r>
            <a:endParaRPr sz="2000" b="0" i="0" u="none" strike="noStrike" cap="none">
              <a:solidFill>
                <a:srgbClr val="000000"/>
              </a:solidFill>
              <a:latin typeface="Rockwell"/>
              <a:ea typeface="Rockwell"/>
              <a:cs typeface="Rockwell"/>
              <a:sym typeface="Rockwell"/>
            </a:endParaRPr>
          </a:p>
        </p:txBody>
      </p:sp>
      <p:cxnSp>
        <p:nvCxnSpPr>
          <p:cNvPr id="249" name="Google Shape;249;p32" descr="&quot;&quot;"/>
          <p:cNvCxnSpPr/>
          <p:nvPr/>
        </p:nvCxnSpPr>
        <p:spPr>
          <a:xfrm>
            <a:off x="-160100" y="1282346"/>
            <a:ext cx="8989500" cy="0"/>
          </a:xfrm>
          <a:prstGeom prst="straightConnector1">
            <a:avLst/>
          </a:prstGeom>
          <a:noFill/>
          <a:ln w="9525" cap="flat" cmpd="sng">
            <a:solidFill>
              <a:srgbClr val="EF7521"/>
            </a:solidFill>
            <a:prstDash val="dot"/>
            <a:round/>
            <a:headEnd type="none" w="sm" len="sm"/>
            <a:tailEnd type="none" w="sm" len="sm"/>
          </a:ln>
        </p:spPr>
      </p:cxnSp>
      <p:sp>
        <p:nvSpPr>
          <p:cNvPr id="250" name="Google Shape;250;p32"/>
          <p:cNvSpPr txBox="1"/>
          <p:nvPr/>
        </p:nvSpPr>
        <p:spPr>
          <a:xfrm>
            <a:off x="3249133" y="1630850"/>
            <a:ext cx="1600200" cy="643800"/>
          </a:xfrm>
          <a:prstGeom prst="rect">
            <a:avLst/>
          </a:prstGeom>
          <a:noFill/>
          <a:ln>
            <a:noFill/>
          </a:ln>
        </p:spPr>
        <p:txBody>
          <a:bodyPr spcFirstLastPara="1" wrap="square" lIns="0" tIns="0" rIns="0" bIns="0" anchor="t" anchorCtr="0">
            <a:noAutofit/>
          </a:bodyPr>
          <a:lstStyle/>
          <a:p>
            <a:pPr marL="114300" marR="0" lvl="0" indent="-114300" algn="l" rtl="0">
              <a:lnSpc>
                <a:spcPct val="100000"/>
              </a:lnSpc>
              <a:spcBef>
                <a:spcPts val="0"/>
              </a:spcBef>
              <a:spcAft>
                <a:spcPts val="0"/>
              </a:spcAft>
              <a:buClr>
                <a:srgbClr val="000000"/>
              </a:buClr>
              <a:buSzPts val="1100"/>
              <a:buFont typeface="Arial"/>
              <a:buNone/>
            </a:pPr>
            <a:r>
              <a:rPr lang="en" sz="1100" b="0" i="0" u="none" strike="noStrike" cap="none">
                <a:solidFill>
                  <a:srgbClr val="EF7521"/>
                </a:solidFill>
                <a:latin typeface="Roboto Medium"/>
                <a:ea typeface="Roboto Medium"/>
                <a:cs typeface="Roboto Medium"/>
                <a:sym typeface="Roboto Medium"/>
              </a:rPr>
              <a:t>&gt; SERVE</a:t>
            </a:r>
            <a:endParaRPr sz="1100" b="0" i="0" u="none" strike="noStrike" cap="none">
              <a:solidFill>
                <a:srgbClr val="EF7521"/>
              </a:solidFill>
              <a:latin typeface="Arial"/>
              <a:ea typeface="Arial"/>
              <a:cs typeface="Arial"/>
              <a:sym typeface="Arial"/>
            </a:endParaRPr>
          </a:p>
          <a:p>
            <a:pPr marL="137160" marR="0" lvl="0" indent="0" algn="l" rtl="0">
              <a:lnSpc>
                <a:spcPct val="100000"/>
              </a:lnSpc>
              <a:spcBef>
                <a:spcPts val="100"/>
              </a:spcBef>
              <a:spcAft>
                <a:spcPts val="50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Provide actionable support to local educational agencies</a:t>
            </a:r>
            <a:endParaRPr sz="1000" b="0" i="0" u="none" strike="noStrike" cap="none">
              <a:solidFill>
                <a:srgbClr val="000000"/>
              </a:solidFill>
              <a:latin typeface="Roboto"/>
              <a:ea typeface="Roboto"/>
              <a:cs typeface="Roboto"/>
              <a:sym typeface="Roboto"/>
            </a:endParaRPr>
          </a:p>
        </p:txBody>
      </p:sp>
      <p:sp>
        <p:nvSpPr>
          <p:cNvPr id="251" name="Google Shape;251;p32"/>
          <p:cNvSpPr txBox="1"/>
          <p:nvPr/>
        </p:nvSpPr>
        <p:spPr>
          <a:xfrm>
            <a:off x="5239167" y="1630850"/>
            <a:ext cx="1600200" cy="674700"/>
          </a:xfrm>
          <a:prstGeom prst="rect">
            <a:avLst/>
          </a:prstGeom>
          <a:noFill/>
          <a:ln>
            <a:noFill/>
          </a:ln>
        </p:spPr>
        <p:txBody>
          <a:bodyPr spcFirstLastPara="1" wrap="square" lIns="0" tIns="0" rIns="0" bIns="0" anchor="t" anchorCtr="0">
            <a:spAutoFit/>
          </a:bodyPr>
          <a:lstStyle/>
          <a:p>
            <a:pPr marL="114300" marR="0" lvl="0" indent="-114300" algn="l" rtl="0">
              <a:lnSpc>
                <a:spcPct val="100000"/>
              </a:lnSpc>
              <a:spcBef>
                <a:spcPts val="0"/>
              </a:spcBef>
              <a:spcAft>
                <a:spcPts val="0"/>
              </a:spcAft>
              <a:buClr>
                <a:srgbClr val="000000"/>
              </a:buClr>
              <a:buSzPts val="1300"/>
              <a:buFont typeface="Arial"/>
              <a:buNone/>
            </a:pPr>
            <a:r>
              <a:rPr lang="en" sz="1300" b="0" i="0" u="none" strike="noStrike" cap="none">
                <a:solidFill>
                  <a:srgbClr val="EF7521"/>
                </a:solidFill>
                <a:latin typeface="Roboto Medium"/>
                <a:ea typeface="Roboto Medium"/>
                <a:cs typeface="Roboto Medium"/>
                <a:sym typeface="Roboto Medium"/>
              </a:rPr>
              <a:t>&gt; </a:t>
            </a:r>
            <a:r>
              <a:rPr lang="en" sz="1100" b="0" i="0" u="none" strike="noStrike" cap="none">
                <a:solidFill>
                  <a:srgbClr val="EF7521"/>
                </a:solidFill>
                <a:latin typeface="Roboto Medium"/>
                <a:ea typeface="Roboto Medium"/>
                <a:cs typeface="Roboto Medium"/>
                <a:sym typeface="Roboto Medium"/>
              </a:rPr>
              <a:t>GUIDE</a:t>
            </a:r>
            <a:endParaRPr sz="1400" b="1" i="0" u="none" strike="noStrike" cap="none">
              <a:solidFill>
                <a:srgbClr val="EF7521"/>
              </a:solidFill>
              <a:latin typeface="Arial"/>
              <a:ea typeface="Arial"/>
              <a:cs typeface="Arial"/>
              <a:sym typeface="Arial"/>
            </a:endParaRPr>
          </a:p>
          <a:p>
            <a:pPr marL="137160" marR="0" lvl="0" indent="0" algn="l" rtl="0">
              <a:lnSpc>
                <a:spcPct val="100000"/>
              </a:lnSpc>
              <a:spcBef>
                <a:spcPts val="100"/>
              </a:spcBef>
              <a:spcAft>
                <a:spcPts val="30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Implement policy and legislation in an effective way </a:t>
            </a:r>
            <a:endParaRPr sz="1000" b="0" i="0" u="none" strike="noStrike" cap="none">
              <a:solidFill>
                <a:srgbClr val="000000"/>
              </a:solidFill>
              <a:latin typeface="Roboto"/>
              <a:ea typeface="Roboto"/>
              <a:cs typeface="Roboto"/>
              <a:sym typeface="Roboto"/>
            </a:endParaRPr>
          </a:p>
        </p:txBody>
      </p:sp>
      <p:sp>
        <p:nvSpPr>
          <p:cNvPr id="252" name="Google Shape;252;p32"/>
          <p:cNvSpPr txBox="1"/>
          <p:nvPr/>
        </p:nvSpPr>
        <p:spPr>
          <a:xfrm>
            <a:off x="7229200" y="1630850"/>
            <a:ext cx="1600200" cy="643800"/>
          </a:xfrm>
          <a:prstGeom prst="rect">
            <a:avLst/>
          </a:prstGeom>
          <a:noFill/>
          <a:ln>
            <a:noFill/>
          </a:ln>
        </p:spPr>
        <p:txBody>
          <a:bodyPr spcFirstLastPara="1" wrap="square" lIns="0" tIns="0" rIns="0" bIns="0" anchor="t" anchorCtr="0">
            <a:spAutoFit/>
          </a:bodyPr>
          <a:lstStyle/>
          <a:p>
            <a:pPr marL="114300" marR="0" lvl="0" indent="-114300" algn="l" rtl="0">
              <a:lnSpc>
                <a:spcPct val="100000"/>
              </a:lnSpc>
              <a:spcBef>
                <a:spcPts val="0"/>
              </a:spcBef>
              <a:spcAft>
                <a:spcPts val="0"/>
              </a:spcAft>
              <a:buClr>
                <a:srgbClr val="000000"/>
              </a:buClr>
              <a:buSzPts val="1100"/>
              <a:buFont typeface="Arial"/>
              <a:buNone/>
            </a:pPr>
            <a:r>
              <a:rPr lang="en" sz="1100" b="0" i="0" u="none" strike="noStrike" cap="none">
                <a:solidFill>
                  <a:srgbClr val="EF7521"/>
                </a:solidFill>
                <a:latin typeface="Roboto Medium"/>
                <a:ea typeface="Roboto Medium"/>
                <a:cs typeface="Roboto Medium"/>
                <a:sym typeface="Roboto Medium"/>
              </a:rPr>
              <a:t>&gt; ELEVATE</a:t>
            </a:r>
            <a:endParaRPr sz="1400" b="1" i="0" u="none" strike="noStrike" cap="none">
              <a:solidFill>
                <a:srgbClr val="EF7521"/>
              </a:solidFill>
              <a:latin typeface="Arial"/>
              <a:ea typeface="Arial"/>
              <a:cs typeface="Arial"/>
              <a:sym typeface="Arial"/>
            </a:endParaRPr>
          </a:p>
          <a:p>
            <a:pPr marL="137160" marR="0" lvl="0" indent="0" algn="l" rtl="0">
              <a:lnSpc>
                <a:spcPct val="100000"/>
              </a:lnSpc>
              <a:spcBef>
                <a:spcPts val="100"/>
              </a:spcBef>
              <a:spcAft>
                <a:spcPts val="30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Share the experiences of local educational agencies and students</a:t>
            </a:r>
            <a:endParaRPr sz="1000" b="0" i="0" u="none" strike="noStrike" cap="none">
              <a:solidFill>
                <a:srgbClr val="000000"/>
              </a:solidFill>
              <a:latin typeface="Roboto"/>
              <a:ea typeface="Roboto"/>
              <a:cs typeface="Roboto"/>
              <a:sym typeface="Roboto"/>
            </a:endParaRPr>
          </a:p>
        </p:txBody>
      </p:sp>
      <p:sp>
        <p:nvSpPr>
          <p:cNvPr id="253" name="Google Shape;253;p32"/>
          <p:cNvSpPr txBox="1"/>
          <p:nvPr/>
        </p:nvSpPr>
        <p:spPr>
          <a:xfrm>
            <a:off x="311700" y="1368825"/>
            <a:ext cx="2547600" cy="733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600" b="1" i="0" u="none" strike="noStrike" cap="none">
                <a:solidFill>
                  <a:srgbClr val="EF7521"/>
                </a:solidFill>
                <a:latin typeface="Roboto"/>
                <a:ea typeface="Roboto"/>
                <a:cs typeface="Roboto"/>
                <a:sym typeface="Roboto"/>
              </a:rPr>
              <a:t>Our Role</a:t>
            </a:r>
            <a:endParaRPr sz="1600" b="1" i="0" u="none" strike="noStrike" cap="none">
              <a:solidFill>
                <a:srgbClr val="EF7521"/>
              </a:solidFill>
              <a:latin typeface="Roboto"/>
              <a:ea typeface="Roboto"/>
              <a:cs typeface="Roboto"/>
              <a:sym typeface="Roboto"/>
            </a:endParaRPr>
          </a:p>
          <a:p>
            <a:pPr marL="0" marR="0" lvl="0" indent="0" algn="l" rtl="0">
              <a:lnSpc>
                <a:spcPct val="100000"/>
              </a:lnSpc>
              <a:spcBef>
                <a:spcPts val="200"/>
              </a:spcBef>
              <a:spcAft>
                <a:spcPts val="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To improve student outcomes and ensure students and families across Colorado have access to high-quality schools, we will: </a:t>
            </a:r>
            <a:endParaRPr sz="1000" b="0" i="0" u="none" strike="noStrike" cap="none">
              <a:solidFill>
                <a:srgbClr val="000000"/>
              </a:solidFill>
              <a:latin typeface="Roboto"/>
              <a:ea typeface="Roboto"/>
              <a:cs typeface="Roboto"/>
              <a:sym typeface="Roboto"/>
            </a:endParaRPr>
          </a:p>
        </p:txBody>
      </p:sp>
      <p:sp>
        <p:nvSpPr>
          <p:cNvPr id="254" name="Google Shape;254;p32"/>
          <p:cNvSpPr txBox="1"/>
          <p:nvPr/>
        </p:nvSpPr>
        <p:spPr>
          <a:xfrm>
            <a:off x="311700" y="2586100"/>
            <a:ext cx="8427300" cy="299700"/>
          </a:xfrm>
          <a:prstGeom prst="rect">
            <a:avLst/>
          </a:prstGeom>
          <a:noFill/>
          <a:ln>
            <a:noFill/>
          </a:ln>
        </p:spPr>
        <p:txBody>
          <a:bodyPr spcFirstLastPara="1" wrap="square" lIns="0" tIns="0" rIns="91425" bIns="91425" anchor="t" anchorCtr="0">
            <a:noAutofit/>
          </a:bodyPr>
          <a:lstStyle/>
          <a:p>
            <a:pPr marL="0" marR="0" lvl="0" indent="0" algn="l" rtl="0">
              <a:lnSpc>
                <a:spcPct val="100000"/>
              </a:lnSpc>
              <a:spcBef>
                <a:spcPts val="0"/>
              </a:spcBef>
              <a:spcAft>
                <a:spcPts val="800"/>
              </a:spcAft>
              <a:buClr>
                <a:srgbClr val="000000"/>
              </a:buClr>
              <a:buSzPts val="1600"/>
              <a:buFont typeface="Arial"/>
              <a:buNone/>
            </a:pPr>
            <a:r>
              <a:rPr lang="en" sz="1600" b="1" i="0" u="none" strike="noStrike" cap="none">
                <a:solidFill>
                  <a:srgbClr val="EF7521"/>
                </a:solidFill>
                <a:latin typeface="Roboto"/>
                <a:ea typeface="Roboto"/>
                <a:cs typeface="Roboto"/>
                <a:sym typeface="Roboto"/>
              </a:rPr>
              <a:t>Our Core Values:    </a:t>
            </a:r>
            <a:r>
              <a:rPr lang="en" sz="1300" b="0" i="0" u="none" strike="noStrike" cap="none">
                <a:solidFill>
                  <a:schemeClr val="dk1"/>
                </a:solidFill>
                <a:latin typeface="Arial"/>
                <a:ea typeface="Arial"/>
                <a:cs typeface="Arial"/>
                <a:sym typeface="Arial"/>
              </a:rPr>
              <a:t>INTEGRITY  |  EQUITY  |  ACCOUNTABILITY  |  TRUST  |  SERVICE</a:t>
            </a:r>
            <a:endParaRPr sz="1300" b="0" i="0" u="none" strike="noStrike" cap="none">
              <a:solidFill>
                <a:schemeClr val="dk1"/>
              </a:solidFill>
              <a:latin typeface="Arial"/>
              <a:ea typeface="Arial"/>
              <a:cs typeface="Arial"/>
              <a:sym typeface="Arial"/>
            </a:endParaRPr>
          </a:p>
        </p:txBody>
      </p:sp>
      <p:cxnSp>
        <p:nvCxnSpPr>
          <p:cNvPr id="255" name="Google Shape;255;p32" descr="&quot;&quot;"/>
          <p:cNvCxnSpPr/>
          <p:nvPr/>
        </p:nvCxnSpPr>
        <p:spPr>
          <a:xfrm>
            <a:off x="3130417" y="1632525"/>
            <a:ext cx="0" cy="674700"/>
          </a:xfrm>
          <a:prstGeom prst="straightConnector1">
            <a:avLst/>
          </a:prstGeom>
          <a:noFill/>
          <a:ln w="9525" cap="flat" cmpd="sng">
            <a:solidFill>
              <a:srgbClr val="EF7521"/>
            </a:solidFill>
            <a:prstDash val="dot"/>
            <a:round/>
            <a:headEnd type="none" w="sm" len="sm"/>
            <a:tailEnd type="none" w="sm" len="sm"/>
          </a:ln>
        </p:spPr>
      </p:cxnSp>
      <p:grpSp>
        <p:nvGrpSpPr>
          <p:cNvPr id="256" name="Google Shape;256;p32"/>
          <p:cNvGrpSpPr/>
          <p:nvPr/>
        </p:nvGrpSpPr>
        <p:grpSpPr>
          <a:xfrm>
            <a:off x="311700" y="3548650"/>
            <a:ext cx="8363900" cy="646200"/>
            <a:chOff x="375100" y="3396250"/>
            <a:chExt cx="8363900" cy="646200"/>
          </a:xfrm>
        </p:grpSpPr>
        <p:sp>
          <p:nvSpPr>
            <p:cNvPr id="257" name="Google Shape;257;p32"/>
            <p:cNvSpPr/>
            <p:nvPr/>
          </p:nvSpPr>
          <p:spPr>
            <a:xfrm rot="5400000">
              <a:off x="7124400"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8" name="Google Shape;258;p32"/>
            <p:cNvSpPr/>
            <p:nvPr/>
          </p:nvSpPr>
          <p:spPr>
            <a:xfrm rot="5400000">
              <a:off x="5197433"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9" name="Google Shape;259;p32"/>
            <p:cNvSpPr/>
            <p:nvPr/>
          </p:nvSpPr>
          <p:spPr>
            <a:xfrm rot="5400000">
              <a:off x="3270467"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0" name="Google Shape;260;p32"/>
            <p:cNvSpPr/>
            <p:nvPr/>
          </p:nvSpPr>
          <p:spPr>
            <a:xfrm rot="5400000">
              <a:off x="1343500"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1" name="Google Shape;261;p32"/>
            <p:cNvSpPr txBox="1"/>
            <p:nvPr/>
          </p:nvSpPr>
          <p:spPr>
            <a:xfrm>
              <a:off x="959725" y="3534700"/>
              <a:ext cx="18015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rgbClr val="FFFFFF"/>
                  </a:solidFill>
                  <a:latin typeface="Roboto"/>
                  <a:ea typeface="Roboto"/>
                  <a:cs typeface="Roboto"/>
                  <a:sym typeface="Roboto"/>
                </a:rPr>
                <a:t>Increase Student</a:t>
              </a:r>
              <a:br>
                <a:rPr lang="en" sz="1200" b="1" i="0" u="none" strike="noStrike" cap="none">
                  <a:solidFill>
                    <a:srgbClr val="FFFFFF"/>
                  </a:solidFill>
                  <a:latin typeface="Roboto"/>
                  <a:ea typeface="Roboto"/>
                  <a:cs typeface="Roboto"/>
                  <a:sym typeface="Roboto"/>
                </a:rPr>
              </a:br>
              <a:r>
                <a:rPr lang="en" sz="1200" b="1" i="0" u="none" strike="noStrike" cap="none">
                  <a:solidFill>
                    <a:srgbClr val="FFFFFF"/>
                  </a:solidFill>
                  <a:latin typeface="Roboto"/>
                  <a:ea typeface="Roboto"/>
                  <a:cs typeface="Roboto"/>
                  <a:sym typeface="Roboto"/>
                </a:rPr>
                <a:t>Engagement</a:t>
              </a:r>
              <a:endParaRPr sz="1200" b="1" i="0" u="none" strike="noStrike" cap="none">
                <a:solidFill>
                  <a:srgbClr val="FFFFFF"/>
                </a:solidFill>
                <a:latin typeface="Roboto"/>
                <a:ea typeface="Roboto"/>
                <a:cs typeface="Roboto"/>
                <a:sym typeface="Roboto"/>
              </a:endParaRPr>
            </a:p>
          </p:txBody>
        </p:sp>
        <p:sp>
          <p:nvSpPr>
            <p:cNvPr id="262" name="Google Shape;262;p32"/>
            <p:cNvSpPr txBox="1"/>
            <p:nvPr/>
          </p:nvSpPr>
          <p:spPr>
            <a:xfrm>
              <a:off x="3118651" y="3529988"/>
              <a:ext cx="14046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 sz="1200" b="1" i="0" u="none" strike="noStrike" cap="none">
                  <a:solidFill>
                    <a:schemeClr val="lt1"/>
                  </a:solidFill>
                  <a:latin typeface="Roboto"/>
                  <a:ea typeface="Roboto"/>
                  <a:cs typeface="Roboto"/>
                  <a:sym typeface="Roboto"/>
                </a:rPr>
                <a:t>Accelerate Student Outcomes</a:t>
              </a:r>
              <a:endParaRPr sz="1200" b="1" i="0" u="none" strike="noStrike" cap="none">
                <a:solidFill>
                  <a:srgbClr val="FFFFFF"/>
                </a:solidFill>
                <a:latin typeface="Roboto"/>
                <a:ea typeface="Roboto"/>
                <a:cs typeface="Roboto"/>
                <a:sym typeface="Roboto"/>
              </a:endParaRPr>
            </a:p>
          </p:txBody>
        </p:sp>
        <p:sp>
          <p:nvSpPr>
            <p:cNvPr id="263" name="Google Shape;263;p32"/>
            <p:cNvSpPr txBox="1"/>
            <p:nvPr/>
          </p:nvSpPr>
          <p:spPr>
            <a:xfrm>
              <a:off x="7024201" y="3534688"/>
              <a:ext cx="14046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Roboto"/>
                  <a:ea typeface="Roboto"/>
                  <a:cs typeface="Roboto"/>
                  <a:sym typeface="Roboto"/>
                </a:rPr>
                <a:t>Provide Operational Excellence</a:t>
              </a:r>
              <a:endParaRPr sz="1200" b="1" i="0" u="none" strike="noStrike" cap="none">
                <a:solidFill>
                  <a:srgbClr val="FFFFFF"/>
                </a:solidFill>
                <a:latin typeface="Roboto"/>
                <a:ea typeface="Roboto"/>
                <a:cs typeface="Roboto"/>
                <a:sym typeface="Roboto"/>
              </a:endParaRPr>
            </a:p>
          </p:txBody>
        </p:sp>
        <p:sp>
          <p:nvSpPr>
            <p:cNvPr id="264" name="Google Shape;264;p32"/>
            <p:cNvSpPr txBox="1"/>
            <p:nvPr/>
          </p:nvSpPr>
          <p:spPr>
            <a:xfrm>
              <a:off x="5071413" y="3534688"/>
              <a:ext cx="14046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Roboto"/>
                  <a:ea typeface="Roboto"/>
                  <a:cs typeface="Roboto"/>
                  <a:sym typeface="Roboto"/>
                </a:rPr>
                <a:t>Strengthen the Educator Workforce</a:t>
              </a:r>
              <a:endParaRPr sz="1200" b="1" i="0" u="none" strike="noStrike" cap="none">
                <a:solidFill>
                  <a:srgbClr val="FFFFFF"/>
                </a:solidFill>
                <a:latin typeface="Roboto"/>
                <a:ea typeface="Roboto"/>
                <a:cs typeface="Roboto"/>
                <a:sym typeface="Roboto"/>
              </a:endParaRPr>
            </a:p>
          </p:txBody>
        </p:sp>
      </p:grpSp>
      <p:cxnSp>
        <p:nvCxnSpPr>
          <p:cNvPr id="265" name="Google Shape;265;p32" descr="&quot;&quot;"/>
          <p:cNvCxnSpPr/>
          <p:nvPr/>
        </p:nvCxnSpPr>
        <p:spPr>
          <a:xfrm>
            <a:off x="5120450" y="1632525"/>
            <a:ext cx="0" cy="674700"/>
          </a:xfrm>
          <a:prstGeom prst="straightConnector1">
            <a:avLst/>
          </a:prstGeom>
          <a:noFill/>
          <a:ln w="9525" cap="flat" cmpd="sng">
            <a:solidFill>
              <a:srgbClr val="EF7521"/>
            </a:solidFill>
            <a:prstDash val="dot"/>
            <a:round/>
            <a:headEnd type="none" w="sm" len="sm"/>
            <a:tailEnd type="none" w="sm" len="sm"/>
          </a:ln>
        </p:spPr>
      </p:cxnSp>
      <p:cxnSp>
        <p:nvCxnSpPr>
          <p:cNvPr id="266" name="Google Shape;266;p32" descr="&quot;&quot;"/>
          <p:cNvCxnSpPr/>
          <p:nvPr/>
        </p:nvCxnSpPr>
        <p:spPr>
          <a:xfrm>
            <a:off x="7110483" y="1632525"/>
            <a:ext cx="0" cy="674700"/>
          </a:xfrm>
          <a:prstGeom prst="straightConnector1">
            <a:avLst/>
          </a:prstGeom>
          <a:noFill/>
          <a:ln w="9525" cap="flat" cmpd="sng">
            <a:solidFill>
              <a:srgbClr val="EF7521"/>
            </a:solidFill>
            <a:prstDash val="dot"/>
            <a:round/>
            <a:headEnd type="none" w="sm" len="sm"/>
            <a:tailEnd type="none" w="sm" len="sm"/>
          </a:ln>
        </p:spPr>
      </p:cxnSp>
      <p:cxnSp>
        <p:nvCxnSpPr>
          <p:cNvPr id="267" name="Google Shape;267;p32"/>
          <p:cNvCxnSpPr/>
          <p:nvPr/>
        </p:nvCxnSpPr>
        <p:spPr>
          <a:xfrm>
            <a:off x="-160100" y="2409466"/>
            <a:ext cx="9030600" cy="0"/>
          </a:xfrm>
          <a:prstGeom prst="straightConnector1">
            <a:avLst/>
          </a:prstGeom>
          <a:noFill/>
          <a:ln w="9525" cap="flat" cmpd="sng">
            <a:solidFill>
              <a:srgbClr val="EF7521"/>
            </a:solidFill>
            <a:prstDash val="dot"/>
            <a:round/>
            <a:headEnd type="none" w="sm" len="sm"/>
            <a:tailEnd type="none" w="sm" len="sm"/>
          </a:ln>
        </p:spPr>
      </p:cxnSp>
      <p:cxnSp>
        <p:nvCxnSpPr>
          <p:cNvPr id="268" name="Google Shape;268;p32"/>
          <p:cNvCxnSpPr/>
          <p:nvPr/>
        </p:nvCxnSpPr>
        <p:spPr>
          <a:xfrm>
            <a:off x="-160100" y="3016625"/>
            <a:ext cx="9030600" cy="0"/>
          </a:xfrm>
          <a:prstGeom prst="straightConnector1">
            <a:avLst/>
          </a:prstGeom>
          <a:noFill/>
          <a:ln w="9525" cap="flat" cmpd="sng">
            <a:solidFill>
              <a:srgbClr val="EF7521"/>
            </a:solidFill>
            <a:prstDash val="dot"/>
            <a:round/>
            <a:headEnd type="none" w="sm" len="sm"/>
            <a:tailEnd type="none" w="sm" len="sm"/>
          </a:ln>
        </p:spPr>
      </p:cxnSp>
      <p:sp>
        <p:nvSpPr>
          <p:cNvPr id="269" name="Google Shape;269;p32"/>
          <p:cNvSpPr txBox="1"/>
          <p:nvPr/>
        </p:nvSpPr>
        <p:spPr>
          <a:xfrm>
            <a:off x="311700" y="3219775"/>
            <a:ext cx="1600200" cy="299700"/>
          </a:xfrm>
          <a:prstGeom prst="rect">
            <a:avLst/>
          </a:prstGeom>
          <a:noFill/>
          <a:ln>
            <a:noFill/>
          </a:ln>
        </p:spPr>
        <p:txBody>
          <a:bodyPr spcFirstLastPara="1" wrap="square" lIns="0" tIns="0" rIns="91425" bIns="91425" anchor="t" anchorCtr="0">
            <a:noAutofit/>
          </a:bodyPr>
          <a:lstStyle/>
          <a:p>
            <a:pPr marL="0" marR="0" lvl="0" indent="0" algn="l" rtl="0">
              <a:lnSpc>
                <a:spcPct val="100000"/>
              </a:lnSpc>
              <a:spcBef>
                <a:spcPts val="0"/>
              </a:spcBef>
              <a:spcAft>
                <a:spcPts val="800"/>
              </a:spcAft>
              <a:buClr>
                <a:srgbClr val="000000"/>
              </a:buClr>
              <a:buSzPts val="1600"/>
              <a:buFont typeface="Arial"/>
              <a:buNone/>
            </a:pPr>
            <a:r>
              <a:rPr lang="en" sz="1600" b="1" i="0" u="none" strike="noStrike" cap="none">
                <a:solidFill>
                  <a:srgbClr val="EF7521"/>
                </a:solidFill>
                <a:latin typeface="Roboto"/>
                <a:ea typeface="Roboto"/>
                <a:cs typeface="Roboto"/>
                <a:sym typeface="Roboto"/>
              </a:rPr>
              <a:t>Our Priorities:</a:t>
            </a:r>
            <a:endParaRPr sz="1300" b="0" i="0" u="none" strike="noStrike" cap="none">
              <a:solidFill>
                <a:schemeClr val="dk1"/>
              </a:solidFill>
              <a:latin typeface="Arial"/>
              <a:ea typeface="Arial"/>
              <a:cs typeface="Arial"/>
              <a:sym typeface="Arial"/>
            </a:endParaRPr>
          </a:p>
        </p:txBody>
      </p:sp>
      <p:sp>
        <p:nvSpPr>
          <p:cNvPr id="270" name="Google Shape;270;p32"/>
          <p:cNvSpPr txBox="1"/>
          <p:nvPr/>
        </p:nvSpPr>
        <p:spPr>
          <a:xfrm>
            <a:off x="311700" y="171000"/>
            <a:ext cx="5556600" cy="265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200"/>
              </a:spcAft>
              <a:buClr>
                <a:srgbClr val="000000"/>
              </a:buClr>
              <a:buSzPts val="2000"/>
              <a:buFont typeface="Arial"/>
              <a:buNone/>
            </a:pPr>
            <a:r>
              <a:rPr lang="en" sz="2000" b="1" i="0" u="none" strike="noStrike" cap="none">
                <a:solidFill>
                  <a:schemeClr val="dk1"/>
                </a:solidFill>
                <a:latin typeface="Roboto"/>
                <a:ea typeface="Roboto"/>
                <a:cs typeface="Roboto"/>
                <a:sym typeface="Roboto"/>
              </a:rPr>
              <a:t>Theory of Change</a:t>
            </a:r>
            <a:endParaRPr sz="2000" b="1" i="0" u="none" strike="noStrike" cap="none">
              <a:solidFill>
                <a:schemeClr val="dk1"/>
              </a:solidFill>
              <a:latin typeface="Roboto"/>
              <a:ea typeface="Roboto"/>
              <a:cs typeface="Roboto"/>
              <a:sym typeface="Roboto"/>
            </a:endParaRPr>
          </a:p>
        </p:txBody>
      </p:sp>
      <p:cxnSp>
        <p:nvCxnSpPr>
          <p:cNvPr id="271" name="Google Shape;271;p32" descr="&quot;&quot;"/>
          <p:cNvCxnSpPr/>
          <p:nvPr/>
        </p:nvCxnSpPr>
        <p:spPr>
          <a:xfrm>
            <a:off x="-160100" y="588900"/>
            <a:ext cx="8989500" cy="0"/>
          </a:xfrm>
          <a:prstGeom prst="straightConnector1">
            <a:avLst/>
          </a:prstGeom>
          <a:noFill/>
          <a:ln w="9525" cap="flat" cmpd="sng">
            <a:solidFill>
              <a:srgbClr val="EF7521"/>
            </a:solidFill>
            <a:prstDash val="dot"/>
            <a:round/>
            <a:headEnd type="none" w="sm" len="sm"/>
            <a:tailEnd type="none" w="sm" len="sm"/>
          </a:ln>
        </p:spPr>
      </p:cxnSp>
      <p:sp>
        <p:nvSpPr>
          <p:cNvPr id="272" name="Google Shape;272;p32"/>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273" name="Google Shape;273;p32"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Tree>
    <p:extLst>
      <p:ext uri="{BB962C8B-B14F-4D97-AF65-F5344CB8AC3E}">
        <p14:creationId xmlns:p14="http://schemas.microsoft.com/office/powerpoint/2010/main" val="379434101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Slide blank - blue">
  <p:cSld name="Slide blank - blue">
    <p:spTree>
      <p:nvGrpSpPr>
        <p:cNvPr id="1" name="Shape 274"/>
        <p:cNvGrpSpPr/>
        <p:nvPr/>
      </p:nvGrpSpPr>
      <p:grpSpPr>
        <a:xfrm>
          <a:off x="0" y="0"/>
          <a:ext cx="0" cy="0"/>
          <a:chOff x="0" y="0"/>
          <a:chExt cx="0" cy="0"/>
        </a:xfrm>
      </p:grpSpPr>
      <p:pic>
        <p:nvPicPr>
          <p:cNvPr id="275" name="Google Shape;275;p57"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276" name="Google Shape;276;p57"/>
          <p:cNvSpPr txBox="1">
            <a:spLocks noGrp="1"/>
          </p:cNvSpPr>
          <p:nvPr>
            <p:ph type="title"/>
          </p:nvPr>
        </p:nvSpPr>
        <p:spPr>
          <a:xfrm>
            <a:off x="123875" y="4347400"/>
            <a:ext cx="7267200" cy="1566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9pPr>
          </a:lstStyle>
          <a:p>
            <a:endParaRPr/>
          </a:p>
        </p:txBody>
      </p:sp>
      <p:sp>
        <p:nvSpPr>
          <p:cNvPr id="277" name="Google Shape;277;p57"/>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278" name="Google Shape;278;p57"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279" name="Google Shape;279;p57"/>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00133440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Images can be copy/pasted to other slides - 01">
  <p:cSld name="Images can be copy/pasted to other slides - 01">
    <p:spTree>
      <p:nvGrpSpPr>
        <p:cNvPr id="1" name="Shape 280"/>
        <p:cNvGrpSpPr/>
        <p:nvPr/>
      </p:nvGrpSpPr>
      <p:grpSpPr>
        <a:xfrm>
          <a:off x="0" y="0"/>
          <a:ext cx="0" cy="0"/>
          <a:chOff x="0" y="0"/>
          <a:chExt cx="0" cy="0"/>
        </a:xfrm>
      </p:grpSpPr>
      <p:pic>
        <p:nvPicPr>
          <p:cNvPr id="281" name="Google Shape;281;p58" descr="Photo of elementary student"/>
          <p:cNvPicPr preferRelativeResize="0"/>
          <p:nvPr/>
        </p:nvPicPr>
        <p:blipFill rotWithShape="1">
          <a:blip r:embed="rId2">
            <a:alphaModFix/>
          </a:blip>
          <a:srcRect/>
          <a:stretch/>
        </p:blipFill>
        <p:spPr>
          <a:xfrm>
            <a:off x="152400" y="152400"/>
            <a:ext cx="1828800" cy="1828800"/>
          </a:xfrm>
          <a:prstGeom prst="rect">
            <a:avLst/>
          </a:prstGeom>
          <a:noFill/>
          <a:ln>
            <a:noFill/>
          </a:ln>
        </p:spPr>
      </p:pic>
      <p:pic>
        <p:nvPicPr>
          <p:cNvPr id="282" name="Google Shape;282;p58" descr="Photo of elementary student"/>
          <p:cNvPicPr preferRelativeResize="0"/>
          <p:nvPr/>
        </p:nvPicPr>
        <p:blipFill rotWithShape="1">
          <a:blip r:embed="rId3">
            <a:alphaModFix/>
          </a:blip>
          <a:srcRect/>
          <a:stretch/>
        </p:blipFill>
        <p:spPr>
          <a:xfrm>
            <a:off x="2441933" y="152400"/>
            <a:ext cx="1828800" cy="1828800"/>
          </a:xfrm>
          <a:prstGeom prst="rect">
            <a:avLst/>
          </a:prstGeom>
          <a:noFill/>
          <a:ln>
            <a:noFill/>
          </a:ln>
        </p:spPr>
      </p:pic>
      <p:pic>
        <p:nvPicPr>
          <p:cNvPr id="283" name="Google Shape;283;p58" descr="Photo of elementary students and teacher"/>
          <p:cNvPicPr preferRelativeResize="0"/>
          <p:nvPr/>
        </p:nvPicPr>
        <p:blipFill rotWithShape="1">
          <a:blip r:embed="rId4">
            <a:alphaModFix/>
          </a:blip>
          <a:srcRect/>
          <a:stretch/>
        </p:blipFill>
        <p:spPr>
          <a:xfrm>
            <a:off x="4731467" y="152400"/>
            <a:ext cx="1828800" cy="1828800"/>
          </a:xfrm>
          <a:prstGeom prst="rect">
            <a:avLst/>
          </a:prstGeom>
          <a:noFill/>
          <a:ln>
            <a:noFill/>
          </a:ln>
        </p:spPr>
      </p:pic>
      <p:pic>
        <p:nvPicPr>
          <p:cNvPr id="284" name="Google Shape;284;p58" descr="Photo of elementary student"/>
          <p:cNvPicPr preferRelativeResize="0"/>
          <p:nvPr/>
        </p:nvPicPr>
        <p:blipFill rotWithShape="1">
          <a:blip r:embed="rId5">
            <a:alphaModFix/>
          </a:blip>
          <a:srcRect/>
          <a:stretch/>
        </p:blipFill>
        <p:spPr>
          <a:xfrm>
            <a:off x="7021000" y="152400"/>
            <a:ext cx="1828800" cy="1828800"/>
          </a:xfrm>
          <a:prstGeom prst="rect">
            <a:avLst/>
          </a:prstGeom>
          <a:noFill/>
          <a:ln>
            <a:noFill/>
          </a:ln>
        </p:spPr>
      </p:pic>
      <p:pic>
        <p:nvPicPr>
          <p:cNvPr id="285" name="Google Shape;285;p58" descr="Photo of elementary student"/>
          <p:cNvPicPr preferRelativeResize="0"/>
          <p:nvPr/>
        </p:nvPicPr>
        <p:blipFill rotWithShape="1">
          <a:blip r:embed="rId6">
            <a:alphaModFix/>
          </a:blip>
          <a:srcRect/>
          <a:stretch/>
        </p:blipFill>
        <p:spPr>
          <a:xfrm>
            <a:off x="152400" y="2205550"/>
            <a:ext cx="1828800" cy="1828800"/>
          </a:xfrm>
          <a:prstGeom prst="rect">
            <a:avLst/>
          </a:prstGeom>
          <a:noFill/>
          <a:ln>
            <a:noFill/>
          </a:ln>
        </p:spPr>
      </p:pic>
      <p:pic>
        <p:nvPicPr>
          <p:cNvPr id="286" name="Google Shape;286;p58" descr="Photo of elementary student"/>
          <p:cNvPicPr preferRelativeResize="0"/>
          <p:nvPr/>
        </p:nvPicPr>
        <p:blipFill rotWithShape="1">
          <a:blip r:embed="rId7">
            <a:alphaModFix/>
          </a:blip>
          <a:srcRect/>
          <a:stretch/>
        </p:blipFill>
        <p:spPr>
          <a:xfrm>
            <a:off x="2441933" y="2205550"/>
            <a:ext cx="1828800" cy="1828800"/>
          </a:xfrm>
          <a:prstGeom prst="rect">
            <a:avLst/>
          </a:prstGeom>
          <a:noFill/>
          <a:ln>
            <a:noFill/>
          </a:ln>
        </p:spPr>
      </p:pic>
      <p:pic>
        <p:nvPicPr>
          <p:cNvPr id="287" name="Google Shape;287;p58" descr="Photo of elementary student"/>
          <p:cNvPicPr preferRelativeResize="0"/>
          <p:nvPr/>
        </p:nvPicPr>
        <p:blipFill rotWithShape="1">
          <a:blip r:embed="rId8">
            <a:alphaModFix/>
          </a:blip>
          <a:srcRect/>
          <a:stretch/>
        </p:blipFill>
        <p:spPr>
          <a:xfrm>
            <a:off x="4731467" y="2205550"/>
            <a:ext cx="1828800" cy="1828800"/>
          </a:xfrm>
          <a:prstGeom prst="rect">
            <a:avLst/>
          </a:prstGeom>
          <a:noFill/>
          <a:ln>
            <a:noFill/>
          </a:ln>
        </p:spPr>
      </p:pic>
      <p:pic>
        <p:nvPicPr>
          <p:cNvPr id="288" name="Google Shape;288;p58" descr="Photo of elementary students"/>
          <p:cNvPicPr preferRelativeResize="0"/>
          <p:nvPr/>
        </p:nvPicPr>
        <p:blipFill rotWithShape="1">
          <a:blip r:embed="rId9">
            <a:alphaModFix/>
          </a:blip>
          <a:srcRect/>
          <a:stretch/>
        </p:blipFill>
        <p:spPr>
          <a:xfrm>
            <a:off x="7021000" y="2205550"/>
            <a:ext cx="1828800" cy="1828800"/>
          </a:xfrm>
          <a:prstGeom prst="rect">
            <a:avLst/>
          </a:prstGeom>
          <a:noFill/>
          <a:ln>
            <a:noFill/>
          </a:ln>
        </p:spPr>
      </p:pic>
      <p:sp>
        <p:nvSpPr>
          <p:cNvPr id="289" name="Google Shape;289;p58"/>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13401209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Images can be copy/pasted to other slides - 02">
  <p:cSld name="Images can be copy/pasted to other slides - 02">
    <p:spTree>
      <p:nvGrpSpPr>
        <p:cNvPr id="1" name="Shape 290"/>
        <p:cNvGrpSpPr/>
        <p:nvPr/>
      </p:nvGrpSpPr>
      <p:grpSpPr>
        <a:xfrm>
          <a:off x="0" y="0"/>
          <a:ext cx="0" cy="0"/>
          <a:chOff x="0" y="0"/>
          <a:chExt cx="0" cy="0"/>
        </a:xfrm>
      </p:grpSpPr>
      <p:pic>
        <p:nvPicPr>
          <p:cNvPr id="291" name="Google Shape;291;p59" descr="Photo of elementary students"/>
          <p:cNvPicPr preferRelativeResize="0"/>
          <p:nvPr/>
        </p:nvPicPr>
        <p:blipFill rotWithShape="1">
          <a:blip r:embed="rId2">
            <a:alphaModFix/>
          </a:blip>
          <a:srcRect/>
          <a:stretch/>
        </p:blipFill>
        <p:spPr>
          <a:xfrm>
            <a:off x="152400" y="152400"/>
            <a:ext cx="1828800" cy="1828800"/>
          </a:xfrm>
          <a:prstGeom prst="rect">
            <a:avLst/>
          </a:prstGeom>
          <a:noFill/>
          <a:ln>
            <a:noFill/>
          </a:ln>
        </p:spPr>
      </p:pic>
      <p:pic>
        <p:nvPicPr>
          <p:cNvPr id="292" name="Google Shape;292;p59" descr="Photo of elementary students"/>
          <p:cNvPicPr preferRelativeResize="0"/>
          <p:nvPr/>
        </p:nvPicPr>
        <p:blipFill rotWithShape="1">
          <a:blip r:embed="rId3">
            <a:alphaModFix/>
          </a:blip>
          <a:srcRect/>
          <a:stretch/>
        </p:blipFill>
        <p:spPr>
          <a:xfrm>
            <a:off x="2441933" y="152400"/>
            <a:ext cx="1828800" cy="1828800"/>
          </a:xfrm>
          <a:prstGeom prst="rect">
            <a:avLst/>
          </a:prstGeom>
          <a:noFill/>
          <a:ln>
            <a:noFill/>
          </a:ln>
        </p:spPr>
      </p:pic>
      <p:pic>
        <p:nvPicPr>
          <p:cNvPr id="293" name="Google Shape;293;p59" descr="Photo of high school student"/>
          <p:cNvPicPr preferRelativeResize="0"/>
          <p:nvPr/>
        </p:nvPicPr>
        <p:blipFill rotWithShape="1">
          <a:blip r:embed="rId4">
            <a:alphaModFix/>
          </a:blip>
          <a:srcRect/>
          <a:stretch/>
        </p:blipFill>
        <p:spPr>
          <a:xfrm>
            <a:off x="4731467" y="152400"/>
            <a:ext cx="1828800" cy="1828800"/>
          </a:xfrm>
          <a:prstGeom prst="rect">
            <a:avLst/>
          </a:prstGeom>
          <a:noFill/>
          <a:ln>
            <a:noFill/>
          </a:ln>
        </p:spPr>
      </p:pic>
      <p:pic>
        <p:nvPicPr>
          <p:cNvPr id="294" name="Google Shape;294;p59" descr="Photo of high school students"/>
          <p:cNvPicPr preferRelativeResize="0"/>
          <p:nvPr/>
        </p:nvPicPr>
        <p:blipFill rotWithShape="1">
          <a:blip r:embed="rId5">
            <a:alphaModFix/>
          </a:blip>
          <a:srcRect/>
          <a:stretch/>
        </p:blipFill>
        <p:spPr>
          <a:xfrm>
            <a:off x="7021000" y="152400"/>
            <a:ext cx="1828800" cy="1828800"/>
          </a:xfrm>
          <a:prstGeom prst="rect">
            <a:avLst/>
          </a:prstGeom>
          <a:noFill/>
          <a:ln>
            <a:noFill/>
          </a:ln>
        </p:spPr>
      </p:pic>
      <p:pic>
        <p:nvPicPr>
          <p:cNvPr id="295" name="Google Shape;295;p59" descr="Photo of high school students"/>
          <p:cNvPicPr preferRelativeResize="0"/>
          <p:nvPr/>
        </p:nvPicPr>
        <p:blipFill rotWithShape="1">
          <a:blip r:embed="rId6">
            <a:alphaModFix/>
          </a:blip>
          <a:srcRect/>
          <a:stretch/>
        </p:blipFill>
        <p:spPr>
          <a:xfrm>
            <a:off x="152400" y="2205550"/>
            <a:ext cx="1828800" cy="1828800"/>
          </a:xfrm>
          <a:prstGeom prst="rect">
            <a:avLst/>
          </a:prstGeom>
          <a:noFill/>
          <a:ln>
            <a:noFill/>
          </a:ln>
        </p:spPr>
      </p:pic>
      <p:pic>
        <p:nvPicPr>
          <p:cNvPr id="296" name="Google Shape;296;p59" descr="Photo of high school student"/>
          <p:cNvPicPr preferRelativeResize="0"/>
          <p:nvPr/>
        </p:nvPicPr>
        <p:blipFill rotWithShape="1">
          <a:blip r:embed="rId7">
            <a:alphaModFix/>
          </a:blip>
          <a:srcRect/>
          <a:stretch/>
        </p:blipFill>
        <p:spPr>
          <a:xfrm>
            <a:off x="2441933" y="2205550"/>
            <a:ext cx="1828800" cy="1828800"/>
          </a:xfrm>
          <a:prstGeom prst="rect">
            <a:avLst/>
          </a:prstGeom>
          <a:noFill/>
          <a:ln>
            <a:noFill/>
          </a:ln>
        </p:spPr>
      </p:pic>
      <p:pic>
        <p:nvPicPr>
          <p:cNvPr id="297" name="Google Shape;297;p59" descr="Photo of high school students"/>
          <p:cNvPicPr preferRelativeResize="0"/>
          <p:nvPr/>
        </p:nvPicPr>
        <p:blipFill rotWithShape="1">
          <a:blip r:embed="rId8">
            <a:alphaModFix/>
          </a:blip>
          <a:srcRect/>
          <a:stretch/>
        </p:blipFill>
        <p:spPr>
          <a:xfrm>
            <a:off x="4731467" y="2205550"/>
            <a:ext cx="1828800" cy="1828800"/>
          </a:xfrm>
          <a:prstGeom prst="rect">
            <a:avLst/>
          </a:prstGeom>
          <a:noFill/>
          <a:ln>
            <a:noFill/>
          </a:ln>
        </p:spPr>
      </p:pic>
      <p:pic>
        <p:nvPicPr>
          <p:cNvPr id="298" name="Google Shape;298;p59" descr="Photo of high school student"/>
          <p:cNvPicPr preferRelativeResize="0"/>
          <p:nvPr/>
        </p:nvPicPr>
        <p:blipFill rotWithShape="1">
          <a:blip r:embed="rId9">
            <a:alphaModFix/>
          </a:blip>
          <a:srcRect/>
          <a:stretch/>
        </p:blipFill>
        <p:spPr>
          <a:xfrm>
            <a:off x="7021000" y="2205550"/>
            <a:ext cx="1828800" cy="1828800"/>
          </a:xfrm>
          <a:prstGeom prst="rect">
            <a:avLst/>
          </a:prstGeom>
          <a:noFill/>
          <a:ln>
            <a:noFill/>
          </a:ln>
        </p:spPr>
      </p:pic>
      <p:sp>
        <p:nvSpPr>
          <p:cNvPr id="299" name="Google Shape;299;p59"/>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03077700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Images can be copy/pasted to other slides - 03">
  <p:cSld name="Images can be copy/pasted to other slides - 03">
    <p:spTree>
      <p:nvGrpSpPr>
        <p:cNvPr id="1" name="Shape 300"/>
        <p:cNvGrpSpPr/>
        <p:nvPr/>
      </p:nvGrpSpPr>
      <p:grpSpPr>
        <a:xfrm>
          <a:off x="0" y="0"/>
          <a:ext cx="0" cy="0"/>
          <a:chOff x="0" y="0"/>
          <a:chExt cx="0" cy="0"/>
        </a:xfrm>
      </p:grpSpPr>
      <p:pic>
        <p:nvPicPr>
          <p:cNvPr id="301" name="Google Shape;301;p60" descr="Photo of high school students"/>
          <p:cNvPicPr preferRelativeResize="0"/>
          <p:nvPr/>
        </p:nvPicPr>
        <p:blipFill rotWithShape="1">
          <a:blip r:embed="rId2">
            <a:alphaModFix/>
          </a:blip>
          <a:srcRect/>
          <a:stretch/>
        </p:blipFill>
        <p:spPr>
          <a:xfrm>
            <a:off x="152400" y="152400"/>
            <a:ext cx="1828800" cy="1828800"/>
          </a:xfrm>
          <a:prstGeom prst="rect">
            <a:avLst/>
          </a:prstGeom>
          <a:noFill/>
          <a:ln>
            <a:noFill/>
          </a:ln>
        </p:spPr>
      </p:pic>
      <p:pic>
        <p:nvPicPr>
          <p:cNvPr id="302" name="Google Shape;302;p60" descr="Photo of high school student"/>
          <p:cNvPicPr preferRelativeResize="0"/>
          <p:nvPr/>
        </p:nvPicPr>
        <p:blipFill rotWithShape="1">
          <a:blip r:embed="rId3">
            <a:alphaModFix/>
          </a:blip>
          <a:srcRect/>
          <a:stretch/>
        </p:blipFill>
        <p:spPr>
          <a:xfrm>
            <a:off x="2441933" y="152400"/>
            <a:ext cx="1828800" cy="1828800"/>
          </a:xfrm>
          <a:prstGeom prst="rect">
            <a:avLst/>
          </a:prstGeom>
          <a:noFill/>
          <a:ln>
            <a:noFill/>
          </a:ln>
        </p:spPr>
      </p:pic>
      <p:pic>
        <p:nvPicPr>
          <p:cNvPr id="303" name="Google Shape;303;p60" descr="Photo of high school students"/>
          <p:cNvPicPr preferRelativeResize="0"/>
          <p:nvPr/>
        </p:nvPicPr>
        <p:blipFill rotWithShape="1">
          <a:blip r:embed="rId4">
            <a:alphaModFix/>
          </a:blip>
          <a:srcRect/>
          <a:stretch/>
        </p:blipFill>
        <p:spPr>
          <a:xfrm>
            <a:off x="4731467" y="152400"/>
            <a:ext cx="1828800" cy="1828800"/>
          </a:xfrm>
          <a:prstGeom prst="rect">
            <a:avLst/>
          </a:prstGeom>
          <a:noFill/>
          <a:ln>
            <a:noFill/>
          </a:ln>
        </p:spPr>
      </p:pic>
      <p:sp>
        <p:nvSpPr>
          <p:cNvPr id="304" name="Google Shape;304;p60"/>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21112146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305"/>
        <p:cNvGrpSpPr/>
        <p:nvPr/>
      </p:nvGrpSpPr>
      <p:grpSpPr>
        <a:xfrm>
          <a:off x="0" y="0"/>
          <a:ext cx="0" cy="0"/>
          <a:chOff x="0" y="0"/>
          <a:chExt cx="0" cy="0"/>
        </a:xfrm>
      </p:grpSpPr>
      <p:sp>
        <p:nvSpPr>
          <p:cNvPr id="306" name="Google Shape;306;p6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07" name="Google Shape;307;p61"/>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08" name="Google Shape;308;p61"/>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09" name="Google Shape;309;p6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08626529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10"/>
        <p:cNvGrpSpPr/>
        <p:nvPr/>
      </p:nvGrpSpPr>
      <p:grpSpPr>
        <a:xfrm>
          <a:off x="0" y="0"/>
          <a:ext cx="0" cy="0"/>
          <a:chOff x="0" y="0"/>
          <a:chExt cx="0" cy="0"/>
        </a:xfrm>
      </p:grpSpPr>
      <p:sp>
        <p:nvSpPr>
          <p:cNvPr id="311" name="Google Shape;311;p6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12" name="Google Shape;312;p6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423815057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13"/>
        <p:cNvGrpSpPr/>
        <p:nvPr/>
      </p:nvGrpSpPr>
      <p:grpSpPr>
        <a:xfrm>
          <a:off x="0" y="0"/>
          <a:ext cx="0" cy="0"/>
          <a:chOff x="0" y="0"/>
          <a:chExt cx="0" cy="0"/>
        </a:xfrm>
      </p:grpSpPr>
      <p:sp>
        <p:nvSpPr>
          <p:cNvPr id="314" name="Google Shape;314;p63"/>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15" name="Google Shape;315;p63"/>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6" name="Google Shape;316;p6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20031980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17"/>
        <p:cNvGrpSpPr/>
        <p:nvPr/>
      </p:nvGrpSpPr>
      <p:grpSpPr>
        <a:xfrm>
          <a:off x="0" y="0"/>
          <a:ext cx="0" cy="0"/>
          <a:chOff x="0" y="0"/>
          <a:chExt cx="0" cy="0"/>
        </a:xfrm>
      </p:grpSpPr>
      <p:sp>
        <p:nvSpPr>
          <p:cNvPr id="318" name="Google Shape;318;p64"/>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19" name="Google Shape;319;p6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77097054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20"/>
        <p:cNvGrpSpPr/>
        <p:nvPr/>
      </p:nvGrpSpPr>
      <p:grpSpPr>
        <a:xfrm>
          <a:off x="0" y="0"/>
          <a:ext cx="0" cy="0"/>
          <a:chOff x="0" y="0"/>
          <a:chExt cx="0" cy="0"/>
        </a:xfrm>
      </p:grpSpPr>
      <p:sp>
        <p:nvSpPr>
          <p:cNvPr id="321" name="Google Shape;321;p65"/>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2" name="Google Shape;322;p65"/>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23" name="Google Shape;323;p65"/>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24" name="Google Shape;324;p65"/>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325" name="Google Shape;325;p6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22228144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326"/>
        <p:cNvGrpSpPr/>
        <p:nvPr/>
      </p:nvGrpSpPr>
      <p:grpSpPr>
        <a:xfrm>
          <a:off x="0" y="0"/>
          <a:ext cx="0" cy="0"/>
          <a:chOff x="0" y="0"/>
          <a:chExt cx="0" cy="0"/>
        </a:xfrm>
      </p:grpSpPr>
      <p:sp>
        <p:nvSpPr>
          <p:cNvPr id="327" name="Google Shape;327;p66"/>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328" name="Google Shape;328;p6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424288021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329"/>
        <p:cNvGrpSpPr/>
        <p:nvPr/>
      </p:nvGrpSpPr>
      <p:grpSpPr>
        <a:xfrm>
          <a:off x="0" y="0"/>
          <a:ext cx="0" cy="0"/>
          <a:chOff x="0" y="0"/>
          <a:chExt cx="0" cy="0"/>
        </a:xfrm>
      </p:grpSpPr>
      <p:sp>
        <p:nvSpPr>
          <p:cNvPr id="330" name="Google Shape;330;p67"/>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331" name="Google Shape;331;p67"/>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332" name="Google Shape;332;p6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15744480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Blank 1">
  <p:cSld name="Blank 1">
    <p:spTree>
      <p:nvGrpSpPr>
        <p:cNvPr id="1" name="Shape 333"/>
        <p:cNvGrpSpPr/>
        <p:nvPr/>
      </p:nvGrpSpPr>
      <p:grpSpPr>
        <a:xfrm>
          <a:off x="0" y="0"/>
          <a:ext cx="0" cy="0"/>
          <a:chOff x="0" y="0"/>
          <a:chExt cx="0" cy="0"/>
        </a:xfrm>
      </p:grpSpPr>
      <p:sp>
        <p:nvSpPr>
          <p:cNvPr id="334" name="Google Shape;334;g2eb57fa4619_1_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335" name="Google Shape;335;g2eb57fa4619_1_2"/>
          <p:cNvSpPr txBox="1">
            <a:spLocks noGrp="1"/>
          </p:cNvSpPr>
          <p:nvPr>
            <p:ph type="sldNum" idx="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336" name="Google Shape;336;g2eb57fa4619_1_2"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337" name="Google Shape;337;g2eb57fa4619_1_2"/>
          <p:cNvSpPr txBox="1"/>
          <p:nvPr/>
        </p:nvSpPr>
        <p:spPr>
          <a:xfrm>
            <a:off x="311700" y="708075"/>
            <a:ext cx="5556600" cy="487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 sz="1600" b="1" i="0" u="none" strike="noStrike" cap="none">
                <a:solidFill>
                  <a:srgbClr val="EF7521"/>
                </a:solidFill>
                <a:latin typeface="Roboto"/>
                <a:ea typeface="Roboto"/>
                <a:cs typeface="Roboto"/>
                <a:sym typeface="Roboto"/>
              </a:rPr>
              <a:t>Our Vision </a:t>
            </a:r>
            <a:endParaRPr sz="1200" b="0" i="0" u="none" strike="noStrike" cap="none">
              <a:solidFill>
                <a:srgbClr val="EF7521"/>
              </a:solidFill>
              <a:latin typeface="Roboto"/>
              <a:ea typeface="Roboto"/>
              <a:cs typeface="Roboto"/>
              <a:sym typeface="Roboto"/>
            </a:endParaRPr>
          </a:p>
          <a:p>
            <a:pPr marL="0" marR="0" lvl="0" indent="0" algn="l" rtl="0">
              <a:lnSpc>
                <a:spcPct val="100000"/>
              </a:lnSpc>
              <a:spcBef>
                <a:spcPts val="200"/>
              </a:spcBef>
              <a:spcAft>
                <a:spcPts val="0"/>
              </a:spcAft>
              <a:buClr>
                <a:srgbClr val="000000"/>
              </a:buClr>
              <a:buSzPts val="1000"/>
              <a:buFont typeface="Arial"/>
              <a:buNone/>
            </a:pPr>
            <a:r>
              <a:rPr lang="en" sz="1000" b="0" i="0" u="none" strike="noStrike" cap="none">
                <a:solidFill>
                  <a:schemeClr val="dk1"/>
                </a:solidFill>
                <a:latin typeface="Roboto"/>
                <a:ea typeface="Roboto"/>
                <a:cs typeface="Roboto"/>
                <a:sym typeface="Roboto"/>
              </a:rPr>
              <a:t>To create an equitable educational environment where </a:t>
            </a:r>
            <a:r>
              <a:rPr lang="en" sz="1000" b="0" i="1" u="none" strike="noStrike" cap="none">
                <a:solidFill>
                  <a:schemeClr val="dk1"/>
                </a:solidFill>
                <a:latin typeface="Roboto"/>
                <a:ea typeface="Roboto"/>
                <a:cs typeface="Roboto"/>
                <a:sym typeface="Roboto"/>
              </a:rPr>
              <a:t>all</a:t>
            </a:r>
            <a:r>
              <a:rPr lang="en" sz="1000" b="0" i="0" u="none" strike="noStrike" cap="none">
                <a:solidFill>
                  <a:schemeClr val="dk1"/>
                </a:solidFill>
                <a:latin typeface="Roboto"/>
                <a:ea typeface="Roboto"/>
                <a:cs typeface="Roboto"/>
                <a:sym typeface="Roboto"/>
              </a:rPr>
              <a:t> students and staff in Colorado thrive</a:t>
            </a:r>
            <a:endParaRPr sz="2000" b="0" i="0" u="none" strike="noStrike" cap="none">
              <a:solidFill>
                <a:srgbClr val="000000"/>
              </a:solidFill>
              <a:latin typeface="Rockwell"/>
              <a:ea typeface="Rockwell"/>
              <a:cs typeface="Rockwell"/>
              <a:sym typeface="Rockwell"/>
            </a:endParaRPr>
          </a:p>
        </p:txBody>
      </p:sp>
      <p:cxnSp>
        <p:nvCxnSpPr>
          <p:cNvPr id="338" name="Google Shape;338;g2eb57fa4619_1_2" descr="&quot;&quot;"/>
          <p:cNvCxnSpPr/>
          <p:nvPr/>
        </p:nvCxnSpPr>
        <p:spPr>
          <a:xfrm>
            <a:off x="-160100" y="1282346"/>
            <a:ext cx="8989500" cy="0"/>
          </a:xfrm>
          <a:prstGeom prst="straightConnector1">
            <a:avLst/>
          </a:prstGeom>
          <a:noFill/>
          <a:ln w="9525" cap="flat" cmpd="sng">
            <a:solidFill>
              <a:srgbClr val="EF7521"/>
            </a:solidFill>
            <a:prstDash val="dot"/>
            <a:round/>
            <a:headEnd type="none" w="sm" len="sm"/>
            <a:tailEnd type="none" w="sm" len="sm"/>
          </a:ln>
        </p:spPr>
      </p:cxnSp>
      <p:sp>
        <p:nvSpPr>
          <p:cNvPr id="339" name="Google Shape;339;g2eb57fa4619_1_2"/>
          <p:cNvSpPr txBox="1"/>
          <p:nvPr/>
        </p:nvSpPr>
        <p:spPr>
          <a:xfrm>
            <a:off x="3249133" y="1630850"/>
            <a:ext cx="1600200" cy="643800"/>
          </a:xfrm>
          <a:prstGeom prst="rect">
            <a:avLst/>
          </a:prstGeom>
          <a:noFill/>
          <a:ln>
            <a:noFill/>
          </a:ln>
        </p:spPr>
        <p:txBody>
          <a:bodyPr spcFirstLastPara="1" wrap="square" lIns="0" tIns="0" rIns="0" bIns="0" anchor="t" anchorCtr="0">
            <a:noAutofit/>
          </a:bodyPr>
          <a:lstStyle/>
          <a:p>
            <a:pPr marL="114300" marR="0" lvl="0" indent="-114300" algn="l" rtl="0">
              <a:lnSpc>
                <a:spcPct val="100000"/>
              </a:lnSpc>
              <a:spcBef>
                <a:spcPts val="0"/>
              </a:spcBef>
              <a:spcAft>
                <a:spcPts val="0"/>
              </a:spcAft>
              <a:buClr>
                <a:srgbClr val="000000"/>
              </a:buClr>
              <a:buSzPts val="1100"/>
              <a:buFont typeface="Arial"/>
              <a:buNone/>
            </a:pPr>
            <a:r>
              <a:rPr lang="en" sz="1100" b="0" i="0" u="none" strike="noStrike" cap="none">
                <a:solidFill>
                  <a:srgbClr val="EF7521"/>
                </a:solidFill>
                <a:latin typeface="Roboto Medium"/>
                <a:ea typeface="Roboto Medium"/>
                <a:cs typeface="Roboto Medium"/>
                <a:sym typeface="Roboto Medium"/>
              </a:rPr>
              <a:t>&gt; SERVE</a:t>
            </a:r>
            <a:endParaRPr sz="1100" b="0" i="0" u="none" strike="noStrike" cap="none">
              <a:solidFill>
                <a:srgbClr val="EF7521"/>
              </a:solidFill>
              <a:latin typeface="Arial"/>
              <a:ea typeface="Arial"/>
              <a:cs typeface="Arial"/>
              <a:sym typeface="Arial"/>
            </a:endParaRPr>
          </a:p>
          <a:p>
            <a:pPr marL="137160" marR="0" lvl="0" indent="0" algn="l" rtl="0">
              <a:lnSpc>
                <a:spcPct val="100000"/>
              </a:lnSpc>
              <a:spcBef>
                <a:spcPts val="100"/>
              </a:spcBef>
              <a:spcAft>
                <a:spcPts val="50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Provide actionable support to local educational agencies</a:t>
            </a:r>
            <a:endParaRPr sz="1000" b="0" i="0" u="none" strike="noStrike" cap="none">
              <a:solidFill>
                <a:srgbClr val="000000"/>
              </a:solidFill>
              <a:latin typeface="Roboto"/>
              <a:ea typeface="Roboto"/>
              <a:cs typeface="Roboto"/>
              <a:sym typeface="Roboto"/>
            </a:endParaRPr>
          </a:p>
        </p:txBody>
      </p:sp>
      <p:sp>
        <p:nvSpPr>
          <p:cNvPr id="340" name="Google Shape;340;g2eb57fa4619_1_2"/>
          <p:cNvSpPr txBox="1"/>
          <p:nvPr/>
        </p:nvSpPr>
        <p:spPr>
          <a:xfrm>
            <a:off x="5239167" y="1630850"/>
            <a:ext cx="1600200" cy="674700"/>
          </a:xfrm>
          <a:prstGeom prst="rect">
            <a:avLst/>
          </a:prstGeom>
          <a:noFill/>
          <a:ln>
            <a:noFill/>
          </a:ln>
        </p:spPr>
        <p:txBody>
          <a:bodyPr spcFirstLastPara="1" wrap="square" lIns="0" tIns="0" rIns="0" bIns="0" anchor="t" anchorCtr="0">
            <a:spAutoFit/>
          </a:bodyPr>
          <a:lstStyle/>
          <a:p>
            <a:pPr marL="114300" marR="0" lvl="0" indent="-114300" algn="l" rtl="0">
              <a:lnSpc>
                <a:spcPct val="100000"/>
              </a:lnSpc>
              <a:spcBef>
                <a:spcPts val="0"/>
              </a:spcBef>
              <a:spcAft>
                <a:spcPts val="0"/>
              </a:spcAft>
              <a:buClr>
                <a:srgbClr val="000000"/>
              </a:buClr>
              <a:buSzPts val="1300"/>
              <a:buFont typeface="Arial"/>
              <a:buNone/>
            </a:pPr>
            <a:r>
              <a:rPr lang="en" sz="1300" b="0" i="0" u="none" strike="noStrike" cap="none">
                <a:solidFill>
                  <a:srgbClr val="EF7521"/>
                </a:solidFill>
                <a:latin typeface="Roboto Medium"/>
                <a:ea typeface="Roboto Medium"/>
                <a:cs typeface="Roboto Medium"/>
                <a:sym typeface="Roboto Medium"/>
              </a:rPr>
              <a:t>&gt; </a:t>
            </a:r>
            <a:r>
              <a:rPr lang="en" sz="1100" b="0" i="0" u="none" strike="noStrike" cap="none">
                <a:solidFill>
                  <a:srgbClr val="EF7521"/>
                </a:solidFill>
                <a:latin typeface="Roboto Medium"/>
                <a:ea typeface="Roboto Medium"/>
                <a:cs typeface="Roboto Medium"/>
                <a:sym typeface="Roboto Medium"/>
              </a:rPr>
              <a:t>GUIDE</a:t>
            </a:r>
            <a:endParaRPr sz="1400" b="1" i="0" u="none" strike="noStrike" cap="none">
              <a:solidFill>
                <a:srgbClr val="EF7521"/>
              </a:solidFill>
              <a:latin typeface="Arial"/>
              <a:ea typeface="Arial"/>
              <a:cs typeface="Arial"/>
              <a:sym typeface="Arial"/>
            </a:endParaRPr>
          </a:p>
          <a:p>
            <a:pPr marL="137160" marR="0" lvl="0" indent="0" algn="l" rtl="0">
              <a:lnSpc>
                <a:spcPct val="100000"/>
              </a:lnSpc>
              <a:spcBef>
                <a:spcPts val="100"/>
              </a:spcBef>
              <a:spcAft>
                <a:spcPts val="30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Implement policy and legislation in an effective way </a:t>
            </a:r>
            <a:endParaRPr sz="1000" b="0" i="0" u="none" strike="noStrike" cap="none">
              <a:solidFill>
                <a:srgbClr val="000000"/>
              </a:solidFill>
              <a:latin typeface="Roboto"/>
              <a:ea typeface="Roboto"/>
              <a:cs typeface="Roboto"/>
              <a:sym typeface="Roboto"/>
            </a:endParaRPr>
          </a:p>
        </p:txBody>
      </p:sp>
      <p:sp>
        <p:nvSpPr>
          <p:cNvPr id="341" name="Google Shape;341;g2eb57fa4619_1_2"/>
          <p:cNvSpPr txBox="1"/>
          <p:nvPr/>
        </p:nvSpPr>
        <p:spPr>
          <a:xfrm>
            <a:off x="7229200" y="1630850"/>
            <a:ext cx="1600200" cy="643800"/>
          </a:xfrm>
          <a:prstGeom prst="rect">
            <a:avLst/>
          </a:prstGeom>
          <a:noFill/>
          <a:ln>
            <a:noFill/>
          </a:ln>
        </p:spPr>
        <p:txBody>
          <a:bodyPr spcFirstLastPara="1" wrap="square" lIns="0" tIns="0" rIns="0" bIns="0" anchor="t" anchorCtr="0">
            <a:spAutoFit/>
          </a:bodyPr>
          <a:lstStyle/>
          <a:p>
            <a:pPr marL="114300" marR="0" lvl="0" indent="-114300" algn="l" rtl="0">
              <a:lnSpc>
                <a:spcPct val="100000"/>
              </a:lnSpc>
              <a:spcBef>
                <a:spcPts val="0"/>
              </a:spcBef>
              <a:spcAft>
                <a:spcPts val="0"/>
              </a:spcAft>
              <a:buClr>
                <a:srgbClr val="000000"/>
              </a:buClr>
              <a:buSzPts val="1100"/>
              <a:buFont typeface="Arial"/>
              <a:buNone/>
            </a:pPr>
            <a:r>
              <a:rPr lang="en" sz="1100" b="0" i="0" u="none" strike="noStrike" cap="none">
                <a:solidFill>
                  <a:srgbClr val="EF7521"/>
                </a:solidFill>
                <a:latin typeface="Roboto Medium"/>
                <a:ea typeface="Roboto Medium"/>
                <a:cs typeface="Roboto Medium"/>
                <a:sym typeface="Roboto Medium"/>
              </a:rPr>
              <a:t>&gt; ELEVATE</a:t>
            </a:r>
            <a:endParaRPr sz="1400" b="1" i="0" u="none" strike="noStrike" cap="none">
              <a:solidFill>
                <a:srgbClr val="EF7521"/>
              </a:solidFill>
              <a:latin typeface="Arial"/>
              <a:ea typeface="Arial"/>
              <a:cs typeface="Arial"/>
              <a:sym typeface="Arial"/>
            </a:endParaRPr>
          </a:p>
          <a:p>
            <a:pPr marL="137160" marR="0" lvl="0" indent="0" algn="l" rtl="0">
              <a:lnSpc>
                <a:spcPct val="100000"/>
              </a:lnSpc>
              <a:spcBef>
                <a:spcPts val="100"/>
              </a:spcBef>
              <a:spcAft>
                <a:spcPts val="30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Share the experiences of local educational agencies and students</a:t>
            </a:r>
            <a:endParaRPr sz="1000" b="0" i="0" u="none" strike="noStrike" cap="none">
              <a:solidFill>
                <a:srgbClr val="000000"/>
              </a:solidFill>
              <a:latin typeface="Roboto"/>
              <a:ea typeface="Roboto"/>
              <a:cs typeface="Roboto"/>
              <a:sym typeface="Roboto"/>
            </a:endParaRPr>
          </a:p>
        </p:txBody>
      </p:sp>
      <p:sp>
        <p:nvSpPr>
          <p:cNvPr id="342" name="Google Shape;342;g2eb57fa4619_1_2"/>
          <p:cNvSpPr txBox="1"/>
          <p:nvPr/>
        </p:nvSpPr>
        <p:spPr>
          <a:xfrm>
            <a:off x="311700" y="1368825"/>
            <a:ext cx="2547600" cy="733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600" b="1" i="0" u="none" strike="noStrike" cap="none">
                <a:solidFill>
                  <a:srgbClr val="EF7521"/>
                </a:solidFill>
                <a:latin typeface="Roboto"/>
                <a:ea typeface="Roboto"/>
                <a:cs typeface="Roboto"/>
                <a:sym typeface="Roboto"/>
              </a:rPr>
              <a:t>Our Role</a:t>
            </a:r>
            <a:endParaRPr sz="1600" b="1" i="0" u="none" strike="noStrike" cap="none">
              <a:solidFill>
                <a:srgbClr val="EF7521"/>
              </a:solidFill>
              <a:latin typeface="Roboto"/>
              <a:ea typeface="Roboto"/>
              <a:cs typeface="Roboto"/>
              <a:sym typeface="Roboto"/>
            </a:endParaRPr>
          </a:p>
          <a:p>
            <a:pPr marL="0" marR="0" lvl="0" indent="0" algn="l" rtl="0">
              <a:lnSpc>
                <a:spcPct val="100000"/>
              </a:lnSpc>
              <a:spcBef>
                <a:spcPts val="200"/>
              </a:spcBef>
              <a:spcAft>
                <a:spcPts val="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To improve student outcomes and ensure students and families across Colorado have access to high-quality schools, we will: </a:t>
            </a:r>
            <a:endParaRPr sz="1000" b="0" i="0" u="none" strike="noStrike" cap="none">
              <a:solidFill>
                <a:srgbClr val="000000"/>
              </a:solidFill>
              <a:latin typeface="Roboto"/>
              <a:ea typeface="Roboto"/>
              <a:cs typeface="Roboto"/>
              <a:sym typeface="Roboto"/>
            </a:endParaRPr>
          </a:p>
        </p:txBody>
      </p:sp>
      <p:sp>
        <p:nvSpPr>
          <p:cNvPr id="343" name="Google Shape;343;g2eb57fa4619_1_2"/>
          <p:cNvSpPr txBox="1"/>
          <p:nvPr/>
        </p:nvSpPr>
        <p:spPr>
          <a:xfrm>
            <a:off x="311700" y="2586100"/>
            <a:ext cx="8427300" cy="299700"/>
          </a:xfrm>
          <a:prstGeom prst="rect">
            <a:avLst/>
          </a:prstGeom>
          <a:noFill/>
          <a:ln>
            <a:noFill/>
          </a:ln>
        </p:spPr>
        <p:txBody>
          <a:bodyPr spcFirstLastPara="1" wrap="square" lIns="0" tIns="0" rIns="91425" bIns="91425" anchor="t" anchorCtr="0">
            <a:noAutofit/>
          </a:bodyPr>
          <a:lstStyle/>
          <a:p>
            <a:pPr marL="0" marR="0" lvl="0" indent="0" algn="l" rtl="0">
              <a:lnSpc>
                <a:spcPct val="100000"/>
              </a:lnSpc>
              <a:spcBef>
                <a:spcPts val="0"/>
              </a:spcBef>
              <a:spcAft>
                <a:spcPts val="800"/>
              </a:spcAft>
              <a:buClr>
                <a:srgbClr val="000000"/>
              </a:buClr>
              <a:buSzPts val="1600"/>
              <a:buFont typeface="Arial"/>
              <a:buNone/>
            </a:pPr>
            <a:r>
              <a:rPr lang="en" sz="1600" b="1" i="0" u="none" strike="noStrike" cap="none">
                <a:solidFill>
                  <a:srgbClr val="EF7521"/>
                </a:solidFill>
                <a:latin typeface="Roboto"/>
                <a:ea typeface="Roboto"/>
                <a:cs typeface="Roboto"/>
                <a:sym typeface="Roboto"/>
              </a:rPr>
              <a:t>Our Core Values:    </a:t>
            </a:r>
            <a:r>
              <a:rPr lang="en" sz="1300" b="0" i="0" u="none" strike="noStrike" cap="none">
                <a:solidFill>
                  <a:schemeClr val="dk1"/>
                </a:solidFill>
                <a:latin typeface="Arial"/>
                <a:ea typeface="Arial"/>
                <a:cs typeface="Arial"/>
                <a:sym typeface="Arial"/>
              </a:rPr>
              <a:t>INTEGRITY  |  EQUITY  |  ACCOUNTABILITY  |  TRUST  |  SERVICE</a:t>
            </a:r>
            <a:endParaRPr sz="1300" b="0" i="0" u="none" strike="noStrike" cap="none">
              <a:solidFill>
                <a:schemeClr val="dk1"/>
              </a:solidFill>
              <a:latin typeface="Arial"/>
              <a:ea typeface="Arial"/>
              <a:cs typeface="Arial"/>
              <a:sym typeface="Arial"/>
            </a:endParaRPr>
          </a:p>
        </p:txBody>
      </p:sp>
      <p:cxnSp>
        <p:nvCxnSpPr>
          <p:cNvPr id="344" name="Google Shape;344;g2eb57fa4619_1_2" descr="&quot;&quot;"/>
          <p:cNvCxnSpPr/>
          <p:nvPr/>
        </p:nvCxnSpPr>
        <p:spPr>
          <a:xfrm>
            <a:off x="3130417" y="1632525"/>
            <a:ext cx="0" cy="674700"/>
          </a:xfrm>
          <a:prstGeom prst="straightConnector1">
            <a:avLst/>
          </a:prstGeom>
          <a:noFill/>
          <a:ln w="9525" cap="flat" cmpd="sng">
            <a:solidFill>
              <a:srgbClr val="EF7521"/>
            </a:solidFill>
            <a:prstDash val="dot"/>
            <a:round/>
            <a:headEnd type="none" w="sm" len="sm"/>
            <a:tailEnd type="none" w="sm" len="sm"/>
          </a:ln>
        </p:spPr>
      </p:cxnSp>
      <p:grpSp>
        <p:nvGrpSpPr>
          <p:cNvPr id="345" name="Google Shape;345;g2eb57fa4619_1_2"/>
          <p:cNvGrpSpPr/>
          <p:nvPr/>
        </p:nvGrpSpPr>
        <p:grpSpPr>
          <a:xfrm>
            <a:off x="311700" y="3548650"/>
            <a:ext cx="8363900" cy="646200"/>
            <a:chOff x="375100" y="3396250"/>
            <a:chExt cx="8363900" cy="646200"/>
          </a:xfrm>
        </p:grpSpPr>
        <p:sp>
          <p:nvSpPr>
            <p:cNvPr id="346" name="Google Shape;346;g2eb57fa4619_1_2"/>
            <p:cNvSpPr/>
            <p:nvPr/>
          </p:nvSpPr>
          <p:spPr>
            <a:xfrm rot="5400000">
              <a:off x="7124400"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7" name="Google Shape;347;g2eb57fa4619_1_2"/>
            <p:cNvSpPr/>
            <p:nvPr/>
          </p:nvSpPr>
          <p:spPr>
            <a:xfrm rot="5400000">
              <a:off x="5197433"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8" name="Google Shape;348;g2eb57fa4619_1_2"/>
            <p:cNvSpPr/>
            <p:nvPr/>
          </p:nvSpPr>
          <p:spPr>
            <a:xfrm rot="5400000">
              <a:off x="3270467"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9" name="Google Shape;349;g2eb57fa4619_1_2"/>
            <p:cNvSpPr/>
            <p:nvPr/>
          </p:nvSpPr>
          <p:spPr>
            <a:xfrm rot="5400000">
              <a:off x="1343500"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0" name="Google Shape;350;g2eb57fa4619_1_2"/>
            <p:cNvSpPr txBox="1"/>
            <p:nvPr/>
          </p:nvSpPr>
          <p:spPr>
            <a:xfrm>
              <a:off x="959725" y="3534700"/>
              <a:ext cx="18015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rgbClr val="FFFFFF"/>
                  </a:solidFill>
                  <a:latin typeface="Roboto"/>
                  <a:ea typeface="Roboto"/>
                  <a:cs typeface="Roboto"/>
                  <a:sym typeface="Roboto"/>
                </a:rPr>
                <a:t>Increase Student</a:t>
              </a:r>
              <a:br>
                <a:rPr lang="en" sz="1200" b="1" i="0" u="none" strike="noStrike" cap="none">
                  <a:solidFill>
                    <a:srgbClr val="FFFFFF"/>
                  </a:solidFill>
                  <a:latin typeface="Roboto"/>
                  <a:ea typeface="Roboto"/>
                  <a:cs typeface="Roboto"/>
                  <a:sym typeface="Roboto"/>
                </a:rPr>
              </a:br>
              <a:r>
                <a:rPr lang="en" sz="1200" b="1" i="0" u="none" strike="noStrike" cap="none">
                  <a:solidFill>
                    <a:srgbClr val="FFFFFF"/>
                  </a:solidFill>
                  <a:latin typeface="Roboto"/>
                  <a:ea typeface="Roboto"/>
                  <a:cs typeface="Roboto"/>
                  <a:sym typeface="Roboto"/>
                </a:rPr>
                <a:t>Engagement</a:t>
              </a:r>
              <a:endParaRPr sz="1200" b="1" i="0" u="none" strike="noStrike" cap="none">
                <a:solidFill>
                  <a:srgbClr val="FFFFFF"/>
                </a:solidFill>
                <a:latin typeface="Roboto"/>
                <a:ea typeface="Roboto"/>
                <a:cs typeface="Roboto"/>
                <a:sym typeface="Roboto"/>
              </a:endParaRPr>
            </a:p>
          </p:txBody>
        </p:sp>
        <p:sp>
          <p:nvSpPr>
            <p:cNvPr id="351" name="Google Shape;351;g2eb57fa4619_1_2"/>
            <p:cNvSpPr txBox="1"/>
            <p:nvPr/>
          </p:nvSpPr>
          <p:spPr>
            <a:xfrm>
              <a:off x="3118651" y="3529988"/>
              <a:ext cx="14046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 sz="1200" b="1" i="0" u="none" strike="noStrike" cap="none">
                  <a:solidFill>
                    <a:schemeClr val="lt1"/>
                  </a:solidFill>
                  <a:latin typeface="Roboto"/>
                  <a:ea typeface="Roboto"/>
                  <a:cs typeface="Roboto"/>
                  <a:sym typeface="Roboto"/>
                </a:rPr>
                <a:t>Accelerate Student Outcomes</a:t>
              </a:r>
              <a:endParaRPr sz="1200" b="1" i="0" u="none" strike="noStrike" cap="none">
                <a:solidFill>
                  <a:srgbClr val="FFFFFF"/>
                </a:solidFill>
                <a:latin typeface="Roboto"/>
                <a:ea typeface="Roboto"/>
                <a:cs typeface="Roboto"/>
                <a:sym typeface="Roboto"/>
              </a:endParaRPr>
            </a:p>
          </p:txBody>
        </p:sp>
        <p:sp>
          <p:nvSpPr>
            <p:cNvPr id="352" name="Google Shape;352;g2eb57fa4619_1_2"/>
            <p:cNvSpPr txBox="1"/>
            <p:nvPr/>
          </p:nvSpPr>
          <p:spPr>
            <a:xfrm>
              <a:off x="7024201" y="3534688"/>
              <a:ext cx="14046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Roboto"/>
                  <a:ea typeface="Roboto"/>
                  <a:cs typeface="Roboto"/>
                  <a:sym typeface="Roboto"/>
                </a:rPr>
                <a:t>Provide Operational Excellence</a:t>
              </a:r>
              <a:endParaRPr sz="1200" b="1" i="0" u="none" strike="noStrike" cap="none">
                <a:solidFill>
                  <a:srgbClr val="FFFFFF"/>
                </a:solidFill>
                <a:latin typeface="Roboto"/>
                <a:ea typeface="Roboto"/>
                <a:cs typeface="Roboto"/>
                <a:sym typeface="Roboto"/>
              </a:endParaRPr>
            </a:p>
          </p:txBody>
        </p:sp>
        <p:sp>
          <p:nvSpPr>
            <p:cNvPr id="353" name="Google Shape;353;g2eb57fa4619_1_2"/>
            <p:cNvSpPr txBox="1"/>
            <p:nvPr/>
          </p:nvSpPr>
          <p:spPr>
            <a:xfrm>
              <a:off x="5071413" y="3534688"/>
              <a:ext cx="14046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Roboto"/>
                  <a:ea typeface="Roboto"/>
                  <a:cs typeface="Roboto"/>
                  <a:sym typeface="Roboto"/>
                </a:rPr>
                <a:t>Strengthen the Educator Workforce</a:t>
              </a:r>
              <a:endParaRPr sz="1200" b="1" i="0" u="none" strike="noStrike" cap="none">
                <a:solidFill>
                  <a:srgbClr val="FFFFFF"/>
                </a:solidFill>
                <a:latin typeface="Roboto"/>
                <a:ea typeface="Roboto"/>
                <a:cs typeface="Roboto"/>
                <a:sym typeface="Roboto"/>
              </a:endParaRPr>
            </a:p>
          </p:txBody>
        </p:sp>
      </p:grpSp>
      <p:cxnSp>
        <p:nvCxnSpPr>
          <p:cNvPr id="354" name="Google Shape;354;g2eb57fa4619_1_2" descr="&quot;&quot;"/>
          <p:cNvCxnSpPr/>
          <p:nvPr/>
        </p:nvCxnSpPr>
        <p:spPr>
          <a:xfrm>
            <a:off x="5120450" y="1632525"/>
            <a:ext cx="0" cy="674700"/>
          </a:xfrm>
          <a:prstGeom prst="straightConnector1">
            <a:avLst/>
          </a:prstGeom>
          <a:noFill/>
          <a:ln w="9525" cap="flat" cmpd="sng">
            <a:solidFill>
              <a:srgbClr val="EF7521"/>
            </a:solidFill>
            <a:prstDash val="dot"/>
            <a:round/>
            <a:headEnd type="none" w="sm" len="sm"/>
            <a:tailEnd type="none" w="sm" len="sm"/>
          </a:ln>
        </p:spPr>
      </p:cxnSp>
      <p:cxnSp>
        <p:nvCxnSpPr>
          <p:cNvPr id="355" name="Google Shape;355;g2eb57fa4619_1_2" descr="&quot;&quot;"/>
          <p:cNvCxnSpPr/>
          <p:nvPr/>
        </p:nvCxnSpPr>
        <p:spPr>
          <a:xfrm>
            <a:off x="7110483" y="1632525"/>
            <a:ext cx="0" cy="674700"/>
          </a:xfrm>
          <a:prstGeom prst="straightConnector1">
            <a:avLst/>
          </a:prstGeom>
          <a:noFill/>
          <a:ln w="9525" cap="flat" cmpd="sng">
            <a:solidFill>
              <a:srgbClr val="EF7521"/>
            </a:solidFill>
            <a:prstDash val="dot"/>
            <a:round/>
            <a:headEnd type="none" w="sm" len="sm"/>
            <a:tailEnd type="none" w="sm" len="sm"/>
          </a:ln>
        </p:spPr>
      </p:cxnSp>
      <p:cxnSp>
        <p:nvCxnSpPr>
          <p:cNvPr id="356" name="Google Shape;356;g2eb57fa4619_1_2"/>
          <p:cNvCxnSpPr/>
          <p:nvPr/>
        </p:nvCxnSpPr>
        <p:spPr>
          <a:xfrm>
            <a:off x="-160100" y="2409466"/>
            <a:ext cx="9030600" cy="0"/>
          </a:xfrm>
          <a:prstGeom prst="straightConnector1">
            <a:avLst/>
          </a:prstGeom>
          <a:noFill/>
          <a:ln w="9525" cap="flat" cmpd="sng">
            <a:solidFill>
              <a:srgbClr val="EF7521"/>
            </a:solidFill>
            <a:prstDash val="dot"/>
            <a:round/>
            <a:headEnd type="none" w="sm" len="sm"/>
            <a:tailEnd type="none" w="sm" len="sm"/>
          </a:ln>
        </p:spPr>
      </p:cxnSp>
      <p:cxnSp>
        <p:nvCxnSpPr>
          <p:cNvPr id="357" name="Google Shape;357;g2eb57fa4619_1_2"/>
          <p:cNvCxnSpPr/>
          <p:nvPr/>
        </p:nvCxnSpPr>
        <p:spPr>
          <a:xfrm>
            <a:off x="-160100" y="3016625"/>
            <a:ext cx="9030600" cy="0"/>
          </a:xfrm>
          <a:prstGeom prst="straightConnector1">
            <a:avLst/>
          </a:prstGeom>
          <a:noFill/>
          <a:ln w="9525" cap="flat" cmpd="sng">
            <a:solidFill>
              <a:srgbClr val="EF7521"/>
            </a:solidFill>
            <a:prstDash val="dot"/>
            <a:round/>
            <a:headEnd type="none" w="sm" len="sm"/>
            <a:tailEnd type="none" w="sm" len="sm"/>
          </a:ln>
        </p:spPr>
      </p:cxnSp>
      <p:sp>
        <p:nvSpPr>
          <p:cNvPr id="358" name="Google Shape;358;g2eb57fa4619_1_2"/>
          <p:cNvSpPr txBox="1"/>
          <p:nvPr/>
        </p:nvSpPr>
        <p:spPr>
          <a:xfrm>
            <a:off x="311700" y="3219775"/>
            <a:ext cx="1600200" cy="299700"/>
          </a:xfrm>
          <a:prstGeom prst="rect">
            <a:avLst/>
          </a:prstGeom>
          <a:noFill/>
          <a:ln>
            <a:noFill/>
          </a:ln>
        </p:spPr>
        <p:txBody>
          <a:bodyPr spcFirstLastPara="1" wrap="square" lIns="0" tIns="0" rIns="91425" bIns="91425" anchor="t" anchorCtr="0">
            <a:noAutofit/>
          </a:bodyPr>
          <a:lstStyle/>
          <a:p>
            <a:pPr marL="0" marR="0" lvl="0" indent="0" algn="l" rtl="0">
              <a:lnSpc>
                <a:spcPct val="100000"/>
              </a:lnSpc>
              <a:spcBef>
                <a:spcPts val="0"/>
              </a:spcBef>
              <a:spcAft>
                <a:spcPts val="800"/>
              </a:spcAft>
              <a:buClr>
                <a:srgbClr val="000000"/>
              </a:buClr>
              <a:buSzPts val="1600"/>
              <a:buFont typeface="Arial"/>
              <a:buNone/>
            </a:pPr>
            <a:r>
              <a:rPr lang="en" sz="1600" b="1" i="0" u="none" strike="noStrike" cap="none">
                <a:solidFill>
                  <a:srgbClr val="EF7521"/>
                </a:solidFill>
                <a:latin typeface="Roboto"/>
                <a:ea typeface="Roboto"/>
                <a:cs typeface="Roboto"/>
                <a:sym typeface="Roboto"/>
              </a:rPr>
              <a:t>Our Priorities:</a:t>
            </a:r>
            <a:endParaRPr sz="1300" b="0" i="0" u="none" strike="noStrike" cap="none">
              <a:solidFill>
                <a:schemeClr val="dk1"/>
              </a:solidFill>
              <a:latin typeface="Arial"/>
              <a:ea typeface="Arial"/>
              <a:cs typeface="Arial"/>
              <a:sym typeface="Arial"/>
            </a:endParaRPr>
          </a:p>
        </p:txBody>
      </p:sp>
      <p:sp>
        <p:nvSpPr>
          <p:cNvPr id="359" name="Google Shape;359;g2eb57fa4619_1_2"/>
          <p:cNvSpPr txBox="1"/>
          <p:nvPr/>
        </p:nvSpPr>
        <p:spPr>
          <a:xfrm>
            <a:off x="311700" y="171000"/>
            <a:ext cx="5556600" cy="265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200"/>
              </a:spcAft>
              <a:buClr>
                <a:srgbClr val="000000"/>
              </a:buClr>
              <a:buSzPts val="2000"/>
              <a:buFont typeface="Arial"/>
              <a:buNone/>
            </a:pPr>
            <a:r>
              <a:rPr lang="en" sz="2000" b="1" i="0" u="none" strike="noStrike" cap="none">
                <a:solidFill>
                  <a:schemeClr val="dk1"/>
                </a:solidFill>
                <a:latin typeface="Roboto"/>
                <a:ea typeface="Roboto"/>
                <a:cs typeface="Roboto"/>
                <a:sym typeface="Roboto"/>
              </a:rPr>
              <a:t>Theory of Change</a:t>
            </a:r>
            <a:endParaRPr sz="2000" b="1" i="0" u="none" strike="noStrike" cap="none">
              <a:solidFill>
                <a:schemeClr val="dk1"/>
              </a:solidFill>
              <a:latin typeface="Roboto"/>
              <a:ea typeface="Roboto"/>
              <a:cs typeface="Roboto"/>
              <a:sym typeface="Roboto"/>
            </a:endParaRPr>
          </a:p>
        </p:txBody>
      </p:sp>
      <p:cxnSp>
        <p:nvCxnSpPr>
          <p:cNvPr id="360" name="Google Shape;360;g2eb57fa4619_1_2" descr="&quot;&quot;"/>
          <p:cNvCxnSpPr/>
          <p:nvPr/>
        </p:nvCxnSpPr>
        <p:spPr>
          <a:xfrm>
            <a:off x="-160100" y="588900"/>
            <a:ext cx="8989500" cy="0"/>
          </a:xfrm>
          <a:prstGeom prst="straightConnector1">
            <a:avLst/>
          </a:prstGeom>
          <a:noFill/>
          <a:ln w="9525" cap="flat" cmpd="sng">
            <a:solidFill>
              <a:srgbClr val="EF7521"/>
            </a:solidFill>
            <a:prstDash val="dot"/>
            <a:round/>
            <a:headEnd type="none" w="sm" len="sm"/>
            <a:tailEnd type="none" w="sm" len="sm"/>
          </a:ln>
        </p:spPr>
      </p:cxnSp>
      <p:sp>
        <p:nvSpPr>
          <p:cNvPr id="361" name="Google Shape;361;g2eb57fa4619_1_2"/>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362" name="Google Shape;362;g2eb57fa4619_1_2"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Tree>
    <p:extLst>
      <p:ext uri="{BB962C8B-B14F-4D97-AF65-F5344CB8AC3E}">
        <p14:creationId xmlns:p14="http://schemas.microsoft.com/office/powerpoint/2010/main" val="896974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4.xml"/><Relationship Id="rId18" Type="http://schemas.openxmlformats.org/officeDocument/2006/relationships/slideLayout" Target="../slideLayouts/slideLayout39.xml"/><Relationship Id="rId26" Type="http://schemas.openxmlformats.org/officeDocument/2006/relationships/slideLayout" Target="../slideLayouts/slideLayout47.xml"/><Relationship Id="rId39" Type="http://schemas.openxmlformats.org/officeDocument/2006/relationships/slideLayout" Target="../slideLayouts/slideLayout60.xml"/><Relationship Id="rId21" Type="http://schemas.openxmlformats.org/officeDocument/2006/relationships/slideLayout" Target="../slideLayouts/slideLayout42.xml"/><Relationship Id="rId34" Type="http://schemas.openxmlformats.org/officeDocument/2006/relationships/slideLayout" Target="../slideLayouts/slideLayout55.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29" Type="http://schemas.openxmlformats.org/officeDocument/2006/relationships/slideLayout" Target="../slideLayouts/slideLayout50.xml"/><Relationship Id="rId41" Type="http://schemas.openxmlformats.org/officeDocument/2006/relationships/theme" Target="../theme/theme2.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24" Type="http://schemas.openxmlformats.org/officeDocument/2006/relationships/slideLayout" Target="../slideLayouts/slideLayout45.xml"/><Relationship Id="rId32" Type="http://schemas.openxmlformats.org/officeDocument/2006/relationships/slideLayout" Target="../slideLayouts/slideLayout53.xml"/><Relationship Id="rId37" Type="http://schemas.openxmlformats.org/officeDocument/2006/relationships/slideLayout" Target="../slideLayouts/slideLayout58.xml"/><Relationship Id="rId40" Type="http://schemas.openxmlformats.org/officeDocument/2006/relationships/slideLayout" Target="../slideLayouts/slideLayout61.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23" Type="http://schemas.openxmlformats.org/officeDocument/2006/relationships/slideLayout" Target="../slideLayouts/slideLayout44.xml"/><Relationship Id="rId28" Type="http://schemas.openxmlformats.org/officeDocument/2006/relationships/slideLayout" Target="../slideLayouts/slideLayout49.xml"/><Relationship Id="rId36" Type="http://schemas.openxmlformats.org/officeDocument/2006/relationships/slideLayout" Target="../slideLayouts/slideLayout57.xml"/><Relationship Id="rId10" Type="http://schemas.openxmlformats.org/officeDocument/2006/relationships/slideLayout" Target="../slideLayouts/slideLayout31.xml"/><Relationship Id="rId19" Type="http://schemas.openxmlformats.org/officeDocument/2006/relationships/slideLayout" Target="../slideLayouts/slideLayout40.xml"/><Relationship Id="rId31" Type="http://schemas.openxmlformats.org/officeDocument/2006/relationships/slideLayout" Target="../slideLayouts/slideLayout52.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slideLayout" Target="../slideLayouts/slideLayout43.xml"/><Relationship Id="rId27" Type="http://schemas.openxmlformats.org/officeDocument/2006/relationships/slideLayout" Target="../slideLayouts/slideLayout48.xml"/><Relationship Id="rId30" Type="http://schemas.openxmlformats.org/officeDocument/2006/relationships/slideLayout" Target="../slideLayouts/slideLayout51.xml"/><Relationship Id="rId35" Type="http://schemas.openxmlformats.org/officeDocument/2006/relationships/slideLayout" Target="../slideLayouts/slideLayout56.xml"/><Relationship Id="rId8" Type="http://schemas.openxmlformats.org/officeDocument/2006/relationships/slideLayout" Target="../slideLayouts/slideLayout29.xml"/><Relationship Id="rId3" Type="http://schemas.openxmlformats.org/officeDocument/2006/relationships/slideLayout" Target="../slideLayouts/slideLayout24.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5" Type="http://schemas.openxmlformats.org/officeDocument/2006/relationships/slideLayout" Target="../slideLayouts/slideLayout46.xml"/><Relationship Id="rId33" Type="http://schemas.openxmlformats.org/officeDocument/2006/relationships/slideLayout" Target="../slideLayouts/slideLayout54.xml"/><Relationship Id="rId38"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2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2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2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3" r:id="rId3"/>
    <p:sldLayoutId id="2147483654" r:id="rId4"/>
    <p:sldLayoutId id="2147483657" r:id="rId5"/>
    <p:sldLayoutId id="2147483658" r:id="rId6"/>
    <p:sldLayoutId id="2147483659" r:id="rId7"/>
    <p:sldLayoutId id="2147483662" r:id="rId8"/>
    <p:sldLayoutId id="2147483676" r:id="rId9"/>
    <p:sldLayoutId id="2147483677" r:id="rId10"/>
    <p:sldLayoutId id="2147483678" r:id="rId11"/>
    <p:sldLayoutId id="2147483679" r:id="rId12"/>
    <p:sldLayoutId id="2147483681"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2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2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4142126233"/>
      </p:ext>
    </p:extLst>
  </p:cSld>
  <p:clrMap bg1="lt1" tx1="dk1" bg2="dk2" tx2="lt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 id="2147483709" r:id="rId18"/>
    <p:sldLayoutId id="2147483710" r:id="rId19"/>
    <p:sldLayoutId id="2147483711" r:id="rId20"/>
    <p:sldLayoutId id="2147483712" r:id="rId21"/>
    <p:sldLayoutId id="2147483713" r:id="rId22"/>
    <p:sldLayoutId id="2147483714" r:id="rId23"/>
    <p:sldLayoutId id="2147483715" r:id="rId24"/>
    <p:sldLayoutId id="2147483716" r:id="rId25"/>
    <p:sldLayoutId id="2147483717" r:id="rId26"/>
    <p:sldLayoutId id="2147483718" r:id="rId27"/>
    <p:sldLayoutId id="2147483719" r:id="rId28"/>
    <p:sldLayoutId id="2147483720" r:id="rId29"/>
    <p:sldLayoutId id="2147483721" r:id="rId30"/>
    <p:sldLayoutId id="2147483722" r:id="rId31"/>
    <p:sldLayoutId id="2147483723" r:id="rId32"/>
    <p:sldLayoutId id="2147483724" r:id="rId33"/>
    <p:sldLayoutId id="2147483725" r:id="rId34"/>
    <p:sldLayoutId id="2147483726" r:id="rId35"/>
    <p:sldLayoutId id="2147483727" r:id="rId36"/>
    <p:sldLayoutId id="2147483728" r:id="rId37"/>
    <p:sldLayoutId id="2147483729" r:id="rId38"/>
    <p:sldLayoutId id="2147483730" r:id="rId39"/>
    <p:sldLayoutId id="2147483731" r:id="rId4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hyperlink" Target="https://ed.cde.state.co.us/schoolreadiness/assessment#srassessmentmenu" TargetMode="External"/><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hyperlink" Target="https://ed.cde.state.co.us/schoolreadiness/assessment#srimplement" TargetMode="External"/><Relationship Id="rId4" Type="http://schemas.openxmlformats.org/officeDocument/2006/relationships/hyperlink" Target="https://ed.cde.state.co.us/schoolreadiness/assessment"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4.xml"/><Relationship Id="rId1" Type="http://schemas.openxmlformats.org/officeDocument/2006/relationships/slideLayout" Target="../slideLayouts/slideLayout21.xml"/><Relationship Id="rId4" Type="http://schemas.openxmlformats.org/officeDocument/2006/relationships/image" Target="../media/image50.png"/></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8.xml"/></Relationships>
</file>

<file path=ppt/slides/_rels/slide39.xml.rels><?xml version="1.0" encoding="UTF-8" standalone="yes"?>
<Relationships xmlns="http://schemas.openxmlformats.org/package/2006/relationships"><Relationship Id="rId3" Type="http://schemas.openxmlformats.org/officeDocument/2006/relationships/hyperlink" Target="https://www.cde.state.co.us/datapipeline/per-schoolreadiness" TargetMode="External"/><Relationship Id="rId2" Type="http://schemas.openxmlformats.org/officeDocument/2006/relationships/notesSlide" Target="../notesSlides/notesSlide37.xml"/><Relationship Id="rId1" Type="http://schemas.openxmlformats.org/officeDocument/2006/relationships/slideLayout" Target="../slideLayouts/slideLayout20.xml"/><Relationship Id="rId4" Type="http://schemas.openxmlformats.org/officeDocument/2006/relationships/hyperlink" Target="https://www.cde.state.co.us/idm"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mailto:Rogers_m@cde.state.co.us" TargetMode="External"/><Relationship Id="rId2" Type="http://schemas.openxmlformats.org/officeDocument/2006/relationships/notesSlide" Target="../notesSlides/notesSlide38.xml"/><Relationship Id="rId1" Type="http://schemas.openxmlformats.org/officeDocument/2006/relationships/slideLayout" Target="../slideLayouts/slideLayout1.xml"/><Relationship Id="rId5" Type="http://schemas.openxmlformats.org/officeDocument/2006/relationships/hyperlink" Target="mailto:Chrisco_j@cde.state.co.us" TargetMode="External"/><Relationship Id="rId4" Type="http://schemas.openxmlformats.org/officeDocument/2006/relationships/hyperlink" Target="https://outlook.office.com/bookwithme/user/0b6926662408440ab42db292da9efda8@cde.state.co.us/meetingtype/7COh8A6zG0S2twLuKkFtVw2?anonymous&amp;ep=mlink"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9.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64D61-9C15-47F8-960A-8E810A3E87C0}"/>
              </a:ext>
            </a:extLst>
          </p:cNvPr>
          <p:cNvSpPr>
            <a:spLocks noGrp="1"/>
          </p:cNvSpPr>
          <p:nvPr>
            <p:ph type="title"/>
          </p:nvPr>
        </p:nvSpPr>
        <p:spPr>
          <a:noFill/>
        </p:spPr>
        <p:txBody>
          <a:bodyPr vert="horz" lIns="68580" tIns="34290" rIns="68580" bIns="34290" rtlCol="0" anchor="ct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700" kern="1200" dirty="0">
                <a:latin typeface="+mj-lt"/>
                <a:ea typeface="+mj-ea"/>
                <a:cs typeface="+mj-cs"/>
              </a:rPr>
              <a:t>Agenda</a:t>
            </a:r>
          </a:p>
        </p:txBody>
      </p:sp>
      <p:sp>
        <p:nvSpPr>
          <p:cNvPr id="4" name="Slide Number Placeholder 3">
            <a:extLst>
              <a:ext uri="{FF2B5EF4-FFF2-40B4-BE49-F238E27FC236}">
                <a16:creationId xmlns:a16="http://schemas.microsoft.com/office/drawing/2014/main" id="{EBC518DD-904E-423F-A946-3C7C356CEBAD}"/>
              </a:ext>
            </a:extLst>
          </p:cNvPr>
          <p:cNvSpPr>
            <a:spLocks noGrp="1"/>
          </p:cNvSpPr>
          <p:nvPr>
            <p:ph type="sldNum" idx="12"/>
          </p:nvPr>
        </p:nvSpPr>
        <p:spPr/>
        <p:txBody>
          <a:bodyPr vert="horz" lIns="68580" tIns="34290" rIns="68580" bIns="34290" rtlCol="0" anchor="ctr">
            <a:normAutofit/>
          </a:bodyPr>
          <a:lst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pPr algn="r">
              <a:spcAft>
                <a:spcPts val="450"/>
              </a:spcAft>
            </a:pPr>
            <a:fld id="{C479D5F6-EDCB-402A-AC08-4943A1820E8F}" type="slidenum">
              <a:rPr lang="en-US" sz="900">
                <a:solidFill>
                  <a:schemeClr val="tx1">
                    <a:alpha val="80000"/>
                  </a:schemeClr>
                </a:solidFill>
              </a:rPr>
              <a:pPr algn="r">
                <a:spcAft>
                  <a:spcPts val="450"/>
                </a:spcAft>
              </a:pPr>
              <a:t>1</a:t>
            </a:fld>
            <a:endParaRPr lang="en-US" sz="900">
              <a:solidFill>
                <a:schemeClr val="tx1">
                  <a:alpha val="80000"/>
                </a:schemeClr>
              </a:solidFill>
            </a:endParaRPr>
          </a:p>
        </p:txBody>
      </p:sp>
      <p:pic>
        <p:nvPicPr>
          <p:cNvPr id="6" name="Picture 5">
            <a:extLst>
              <a:ext uri="{FF2B5EF4-FFF2-40B4-BE49-F238E27FC236}">
                <a16:creationId xmlns:a16="http://schemas.microsoft.com/office/drawing/2014/main" id="{889C695A-B833-C95E-2093-EE0BD1F7883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20230" y="573739"/>
            <a:ext cx="5768900" cy="4046323"/>
          </a:xfrm>
          <a:prstGeom prst="rect">
            <a:avLst/>
          </a:prstGeom>
        </p:spPr>
      </p:pic>
    </p:spTree>
    <p:extLst>
      <p:ext uri="{BB962C8B-B14F-4D97-AF65-F5344CB8AC3E}">
        <p14:creationId xmlns:p14="http://schemas.microsoft.com/office/powerpoint/2010/main" val="11184198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g278539799a0_0_0"/>
          <p:cNvSpPr txBox="1">
            <a:spLocks noGrp="1"/>
          </p:cNvSpPr>
          <p:nvPr>
            <p:ph type="title"/>
          </p:nvPr>
        </p:nvSpPr>
        <p:spPr>
          <a:xfrm>
            <a:off x="205525" y="2070900"/>
            <a:ext cx="5778300" cy="5361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US" dirty="0">
                <a:solidFill>
                  <a:schemeClr val="tx1"/>
                </a:solidFill>
              </a:rPr>
              <a:t>Elementary Literacy and School Readiness Office</a:t>
            </a:r>
            <a:endParaRPr dirty="0">
              <a:solidFill>
                <a:schemeClr val="tx1"/>
              </a:solidFill>
            </a:endParaRPr>
          </a:p>
        </p:txBody>
      </p:sp>
      <p:sp>
        <p:nvSpPr>
          <p:cNvPr id="378" name="Google Shape;378;g278539799a0_0_0"/>
          <p:cNvSpPr txBox="1">
            <a:spLocks noGrp="1"/>
          </p:cNvSpPr>
          <p:nvPr>
            <p:ph type="title" idx="2"/>
          </p:nvPr>
        </p:nvSpPr>
        <p:spPr>
          <a:xfrm>
            <a:off x="205525" y="2960750"/>
            <a:ext cx="5778300" cy="10401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US" dirty="0"/>
              <a:t>Kindergarten School Readiness Back to School</a:t>
            </a:r>
            <a:br>
              <a:rPr lang="en-US" dirty="0"/>
            </a:br>
            <a:r>
              <a:rPr lang="en-US" dirty="0"/>
              <a:t>2026-2027</a:t>
            </a:r>
            <a:endParaRPr dirty="0"/>
          </a:p>
        </p:txBody>
      </p:sp>
    </p:spTree>
    <p:extLst>
      <p:ext uri="{BB962C8B-B14F-4D97-AF65-F5344CB8AC3E}">
        <p14:creationId xmlns:p14="http://schemas.microsoft.com/office/powerpoint/2010/main" val="39998412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D39D7144-8DC6-4015-8B2E-9D960451F1D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037335" y="4591460"/>
            <a:ext cx="892969" cy="414338"/>
          </a:xfrm>
          <a:prstGeom prst="rect">
            <a:avLst/>
          </a:prstGeom>
        </p:spPr>
      </p:pic>
      <p:sp>
        <p:nvSpPr>
          <p:cNvPr id="11" name="Title 10">
            <a:extLst>
              <a:ext uri="{FF2B5EF4-FFF2-40B4-BE49-F238E27FC236}">
                <a16:creationId xmlns:a16="http://schemas.microsoft.com/office/drawing/2014/main" id="{86178D1D-AD5F-5B4E-5969-172C6D775149}"/>
              </a:ext>
            </a:extLst>
          </p:cNvPr>
          <p:cNvSpPr>
            <a:spLocks noGrp="1"/>
          </p:cNvSpPr>
          <p:nvPr>
            <p:ph type="title"/>
          </p:nvPr>
        </p:nvSpPr>
        <p:spPr/>
        <p:txBody>
          <a:bodyPr/>
          <a:lstStyle/>
          <a:p>
            <a:r>
              <a:rPr lang="en-US" dirty="0"/>
              <a:t>Ready System, Ready Child</a:t>
            </a:r>
          </a:p>
        </p:txBody>
      </p:sp>
      <p:sp>
        <p:nvSpPr>
          <p:cNvPr id="12" name="Text Placeholder 11">
            <a:extLst>
              <a:ext uri="{FF2B5EF4-FFF2-40B4-BE49-F238E27FC236}">
                <a16:creationId xmlns:a16="http://schemas.microsoft.com/office/drawing/2014/main" id="{4F8D273B-8A0B-A532-22DA-FEDAE0C10402}"/>
              </a:ext>
            </a:extLst>
          </p:cNvPr>
          <p:cNvSpPr>
            <a:spLocks noGrp="1"/>
          </p:cNvSpPr>
          <p:nvPr>
            <p:ph type="body" idx="1"/>
          </p:nvPr>
        </p:nvSpPr>
        <p:spPr>
          <a:xfrm>
            <a:off x="311699" y="1152475"/>
            <a:ext cx="7167899" cy="3034800"/>
          </a:xfrm>
        </p:spPr>
        <p:txBody>
          <a:bodyPr/>
          <a:lstStyle/>
          <a:p>
            <a:pPr marL="0" indent="0">
              <a:buNone/>
            </a:pPr>
            <a:r>
              <a:rPr lang="en-US" dirty="0">
                <a:solidFill>
                  <a:schemeClr val="tx1"/>
                </a:solidFill>
                <a:ea typeface="+mn-lt"/>
                <a:cs typeface="+mn-lt"/>
              </a:rPr>
              <a:t>School readiness describes both the preparedness of a child to engage in and benefit from learning experiences and the </a:t>
            </a:r>
            <a:r>
              <a:rPr lang="en-US" b="1" dirty="0">
                <a:solidFill>
                  <a:schemeClr val="tx1"/>
                </a:solidFill>
                <a:ea typeface="+mn-lt"/>
                <a:cs typeface="+mn-lt"/>
              </a:rPr>
              <a:t>ability of a school to meet the needs of all students </a:t>
            </a:r>
            <a:r>
              <a:rPr lang="en-US" dirty="0">
                <a:solidFill>
                  <a:schemeClr val="tx1"/>
                </a:solidFill>
                <a:ea typeface="+mn-lt"/>
                <a:cs typeface="+mn-lt"/>
              </a:rPr>
              <a:t>enrolled in publicly funded kindergarten. School readiness is enhanced when </a:t>
            </a:r>
            <a:r>
              <a:rPr lang="en-US" b="1" dirty="0">
                <a:solidFill>
                  <a:schemeClr val="tx1"/>
                </a:solidFill>
                <a:ea typeface="+mn-lt"/>
                <a:cs typeface="+mn-lt"/>
              </a:rPr>
              <a:t>schools, families, and community service providers work collaboratively </a:t>
            </a:r>
            <a:r>
              <a:rPr lang="en-US" dirty="0">
                <a:solidFill>
                  <a:schemeClr val="tx1"/>
                </a:solidFill>
                <a:ea typeface="+mn-lt"/>
                <a:cs typeface="+mn-lt"/>
              </a:rPr>
              <a:t>to ensure that </a:t>
            </a:r>
            <a:r>
              <a:rPr lang="en-US" b="1" dirty="0">
                <a:solidFill>
                  <a:schemeClr val="tx1"/>
                </a:solidFill>
                <a:ea typeface="+mn-lt"/>
                <a:cs typeface="+mn-lt"/>
              </a:rPr>
              <a:t>every child is ready </a:t>
            </a:r>
            <a:r>
              <a:rPr lang="en-US" dirty="0">
                <a:solidFill>
                  <a:schemeClr val="tx1"/>
                </a:solidFill>
                <a:ea typeface="+mn-lt"/>
                <a:cs typeface="+mn-lt"/>
              </a:rPr>
              <a:t>for higher levels of learning in academic content. </a:t>
            </a:r>
          </a:p>
          <a:p>
            <a:pPr marL="0" indent="0">
              <a:buNone/>
            </a:pPr>
            <a:r>
              <a:rPr lang="en-US" dirty="0">
                <a:solidFill>
                  <a:schemeClr val="tx1"/>
                </a:solidFill>
                <a:ea typeface="+mn-lt"/>
                <a:cs typeface="+mn-lt"/>
              </a:rPr>
              <a:t>~</a:t>
            </a:r>
            <a:r>
              <a:rPr lang="en-US" i="1" dirty="0">
                <a:solidFill>
                  <a:schemeClr val="tx1"/>
                </a:solidFill>
                <a:ea typeface="+mn-lt"/>
                <a:cs typeface="+mn-lt"/>
              </a:rPr>
              <a:t>State Board of Education, 2023</a:t>
            </a:r>
            <a:endParaRPr lang="en-US" dirty="0">
              <a:solidFill>
                <a:schemeClr val="tx1"/>
              </a:solidFill>
              <a:cs typeface="Calibri"/>
            </a:endParaRPr>
          </a:p>
          <a:p>
            <a:pPr marL="127000" indent="0">
              <a:buNone/>
            </a:pPr>
            <a:endParaRPr lang="en-US" dirty="0">
              <a:solidFill>
                <a:schemeClr val="tx1"/>
              </a:solidFill>
            </a:endParaRPr>
          </a:p>
        </p:txBody>
      </p:sp>
    </p:spTree>
    <p:extLst>
      <p:ext uri="{BB962C8B-B14F-4D97-AF65-F5344CB8AC3E}">
        <p14:creationId xmlns:p14="http://schemas.microsoft.com/office/powerpoint/2010/main" val="1196784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D3140D0-148A-3B10-503E-5E0DA8F8731D}"/>
              </a:ext>
            </a:extLst>
          </p:cNvPr>
          <p:cNvSpPr>
            <a:spLocks noGrp="1"/>
          </p:cNvSpPr>
          <p:nvPr>
            <p:ph type="title"/>
          </p:nvPr>
        </p:nvSpPr>
        <p:spPr/>
        <p:txBody>
          <a:bodyPr/>
          <a:lstStyle/>
          <a:p>
            <a:r>
              <a:rPr lang="en-US" dirty="0"/>
              <a:t>Overview of School Readiness in Kindergarten</a:t>
            </a:r>
          </a:p>
        </p:txBody>
      </p:sp>
      <p:sp>
        <p:nvSpPr>
          <p:cNvPr id="5" name="Text Placeholder 4">
            <a:extLst>
              <a:ext uri="{FF2B5EF4-FFF2-40B4-BE49-F238E27FC236}">
                <a16:creationId xmlns:a16="http://schemas.microsoft.com/office/drawing/2014/main" id="{7F3A9E9B-176C-21E1-A902-C165AD0EC606}"/>
              </a:ext>
            </a:extLst>
          </p:cNvPr>
          <p:cNvSpPr>
            <a:spLocks noGrp="1"/>
          </p:cNvSpPr>
          <p:nvPr>
            <p:ph type="body" idx="1"/>
          </p:nvPr>
        </p:nvSpPr>
        <p:spPr>
          <a:xfrm>
            <a:off x="311700" y="1152475"/>
            <a:ext cx="3504187" cy="3034800"/>
          </a:xfrm>
        </p:spPr>
        <p:txBody>
          <a:bodyPr>
            <a:normAutofit fontScale="92500" lnSpcReduction="10000"/>
          </a:bodyPr>
          <a:lstStyle/>
          <a:p>
            <a:r>
              <a:rPr lang="en-US" dirty="0"/>
              <a:t>Data-informed decisions at the classroom, school, district, and state level</a:t>
            </a:r>
          </a:p>
          <a:p>
            <a:r>
              <a:rPr lang="en-US" dirty="0"/>
              <a:t>Class: data-informed instruction and intervention</a:t>
            </a:r>
          </a:p>
          <a:p>
            <a:r>
              <a:rPr lang="en-US" dirty="0"/>
              <a:t>School and district: informed decisions on instruction, resources, and community partnerships.</a:t>
            </a:r>
          </a:p>
          <a:p>
            <a:r>
              <a:rPr lang="en-US" dirty="0"/>
              <a:t>State: informed policy decisions, state agency partnerships</a:t>
            </a:r>
          </a:p>
        </p:txBody>
      </p:sp>
      <p:grpSp>
        <p:nvGrpSpPr>
          <p:cNvPr id="2" name="Group 1" descr="Image of data-based decision making for school readiness at the classroom, school, district, and state system level.">
            <a:extLst>
              <a:ext uri="{FF2B5EF4-FFF2-40B4-BE49-F238E27FC236}">
                <a16:creationId xmlns:a16="http://schemas.microsoft.com/office/drawing/2014/main" id="{CF041C41-6B0B-BC44-4065-603844CFFAD4}"/>
              </a:ext>
            </a:extLst>
          </p:cNvPr>
          <p:cNvGrpSpPr/>
          <p:nvPr/>
        </p:nvGrpSpPr>
        <p:grpSpPr>
          <a:xfrm>
            <a:off x="3595452" y="1152475"/>
            <a:ext cx="5548548" cy="3114863"/>
            <a:chOff x="3595452" y="1152475"/>
            <a:chExt cx="5548548" cy="3114863"/>
          </a:xfrm>
        </p:grpSpPr>
        <p:grpSp>
          <p:nvGrpSpPr>
            <p:cNvPr id="7" name="Group 6" descr="Image showing data-based decisions in school readiness at the classroom, school, district, and state system level.">
              <a:extLst>
                <a:ext uri="{FF2B5EF4-FFF2-40B4-BE49-F238E27FC236}">
                  <a16:creationId xmlns:a16="http://schemas.microsoft.com/office/drawing/2014/main" id="{EE607ACB-DD7D-DDD4-19E0-E83FA5A998B9}"/>
                </a:ext>
              </a:extLst>
            </p:cNvPr>
            <p:cNvGrpSpPr/>
            <p:nvPr/>
          </p:nvGrpSpPr>
          <p:grpSpPr>
            <a:xfrm>
              <a:off x="3595452" y="1152475"/>
              <a:ext cx="2920314" cy="3114863"/>
              <a:chOff x="1253331" y="1554163"/>
              <a:chExt cx="4351337" cy="5016109"/>
            </a:xfrm>
          </p:grpSpPr>
          <p:sp>
            <p:nvSpPr>
              <p:cNvPr id="8" name="TextBox 7">
                <a:extLst>
                  <a:ext uri="{FF2B5EF4-FFF2-40B4-BE49-F238E27FC236}">
                    <a16:creationId xmlns:a16="http://schemas.microsoft.com/office/drawing/2014/main" id="{037EFE0C-7155-46F9-DD5A-A141FE2BC8AC}"/>
                  </a:ext>
                </a:extLst>
              </p:cNvPr>
              <p:cNvSpPr txBox="1"/>
              <p:nvPr/>
            </p:nvSpPr>
            <p:spPr>
              <a:xfrm>
                <a:off x="1688465" y="6026644"/>
                <a:ext cx="3855445" cy="543628"/>
              </a:xfrm>
              <a:prstGeom prst="rect">
                <a:avLst/>
              </a:prstGeom>
              <a:solidFill>
                <a:schemeClr val="bg1"/>
              </a:solidFill>
              <a:ln w="57150"/>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DATA-INFORMED</a:t>
                </a:r>
                <a:r>
                  <a:rPr kumimoji="0" lang="en-US" sz="135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135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DECISIONS</a:t>
                </a:r>
              </a:p>
            </p:txBody>
          </p:sp>
          <p:grpSp>
            <p:nvGrpSpPr>
              <p:cNvPr id="9" name="Group 8">
                <a:extLst>
                  <a:ext uri="{FF2B5EF4-FFF2-40B4-BE49-F238E27FC236}">
                    <a16:creationId xmlns:a16="http://schemas.microsoft.com/office/drawing/2014/main" id="{D4F49E3B-AE11-F517-273F-28F92B9835F6}"/>
                  </a:ext>
                </a:extLst>
              </p:cNvPr>
              <p:cNvGrpSpPr/>
              <p:nvPr/>
            </p:nvGrpSpPr>
            <p:grpSpPr>
              <a:xfrm>
                <a:off x="1253331" y="1554163"/>
                <a:ext cx="4351337" cy="4488892"/>
                <a:chOff x="1253331" y="1554163"/>
                <a:chExt cx="4351337" cy="4488892"/>
              </a:xfrm>
            </p:grpSpPr>
            <p:grpSp>
              <p:nvGrpSpPr>
                <p:cNvPr id="10" name="Group 9">
                  <a:extLst>
                    <a:ext uri="{FF2B5EF4-FFF2-40B4-BE49-F238E27FC236}">
                      <a16:creationId xmlns:a16="http://schemas.microsoft.com/office/drawing/2014/main" id="{0B4BF384-1AD0-FC4D-E3C7-8D2702D47013}"/>
                    </a:ext>
                  </a:extLst>
                </p:cNvPr>
                <p:cNvGrpSpPr/>
                <p:nvPr/>
              </p:nvGrpSpPr>
              <p:grpSpPr>
                <a:xfrm>
                  <a:off x="1253331" y="1554163"/>
                  <a:ext cx="4351337" cy="4351337"/>
                  <a:chOff x="1253331" y="1554163"/>
                  <a:chExt cx="4351337" cy="4351337"/>
                </a:xfrm>
              </p:grpSpPr>
              <p:sp>
                <p:nvSpPr>
                  <p:cNvPr id="12" name="Freeform: Shape 11">
                    <a:extLst>
                      <a:ext uri="{FF2B5EF4-FFF2-40B4-BE49-F238E27FC236}">
                        <a16:creationId xmlns:a16="http://schemas.microsoft.com/office/drawing/2014/main" id="{E1194375-3AA8-CD1A-4DD0-F9E234DE67C7}"/>
                      </a:ext>
                    </a:extLst>
                  </p:cNvPr>
                  <p:cNvSpPr/>
                  <p:nvPr/>
                </p:nvSpPr>
                <p:spPr>
                  <a:xfrm>
                    <a:off x="1253331" y="1554163"/>
                    <a:ext cx="4351337" cy="4351337"/>
                  </a:xfrm>
                  <a:custGeom>
                    <a:avLst/>
                    <a:gdLst>
                      <a:gd name="connsiteX0" fmla="*/ 0 w 4351337"/>
                      <a:gd name="connsiteY0" fmla="*/ 2175669 h 4351337"/>
                      <a:gd name="connsiteX1" fmla="*/ 2175669 w 4351337"/>
                      <a:gd name="connsiteY1" fmla="*/ 0 h 4351337"/>
                      <a:gd name="connsiteX2" fmla="*/ 4351338 w 4351337"/>
                      <a:gd name="connsiteY2" fmla="*/ 2175669 h 4351337"/>
                      <a:gd name="connsiteX3" fmla="*/ 2175669 w 4351337"/>
                      <a:gd name="connsiteY3" fmla="*/ 4351338 h 4351337"/>
                      <a:gd name="connsiteX4" fmla="*/ 0 w 4351337"/>
                      <a:gd name="connsiteY4" fmla="*/ 2175669 h 435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1337" h="4351337">
                        <a:moveTo>
                          <a:pt x="0" y="2175669"/>
                        </a:moveTo>
                        <a:cubicBezTo>
                          <a:pt x="0" y="974080"/>
                          <a:pt x="974080" y="0"/>
                          <a:pt x="2175669" y="0"/>
                        </a:cubicBezTo>
                        <a:cubicBezTo>
                          <a:pt x="3377258" y="0"/>
                          <a:pt x="4351338" y="974080"/>
                          <a:pt x="4351338" y="2175669"/>
                        </a:cubicBezTo>
                        <a:cubicBezTo>
                          <a:pt x="4351338" y="3377258"/>
                          <a:pt x="3377258" y="4351338"/>
                          <a:pt x="2175669" y="4351338"/>
                        </a:cubicBezTo>
                        <a:cubicBezTo>
                          <a:pt x="974080" y="4351338"/>
                          <a:pt x="0" y="3377258"/>
                          <a:pt x="0" y="2175669"/>
                        </a:cubicBezTo>
                        <a:close/>
                      </a:path>
                    </a:pathLst>
                  </a:custGeom>
                  <a:solidFill>
                    <a:schemeClr val="accent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98196" tIns="285857" rIns="1298196" bIns="2733485" numCol="1" spcCol="1270" anchor="ctr" anchorCtr="0">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766763" rtl="0" eaLnBrk="1" fontAlgn="auto" latinLnBrk="0" hangingPunct="1">
                      <a:lnSpc>
                        <a:spcPct val="90000"/>
                      </a:lnSpc>
                      <a:spcBef>
                        <a:spcPct val="0"/>
                      </a:spcBef>
                      <a:spcAft>
                        <a:spcPct val="35000"/>
                      </a:spcAft>
                      <a:buClrTx/>
                      <a:buSzTx/>
                      <a:buFontTx/>
                      <a:buNone/>
                      <a:tabLst/>
                      <a:defRPr/>
                    </a:pPr>
                    <a:endParaRPr kumimoji="0" lang="en-US" sz="172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27D72CD8-8D13-80E0-1488-6BA33D3FF452}"/>
                      </a:ext>
                    </a:extLst>
                  </p:cNvPr>
                  <p:cNvSpPr/>
                  <p:nvPr/>
                </p:nvSpPr>
                <p:spPr>
                  <a:xfrm>
                    <a:off x="1688465" y="2424430"/>
                    <a:ext cx="3481069" cy="3481069"/>
                  </a:xfrm>
                  <a:custGeom>
                    <a:avLst/>
                    <a:gdLst>
                      <a:gd name="connsiteX0" fmla="*/ 0 w 3481069"/>
                      <a:gd name="connsiteY0" fmla="*/ 1740535 h 3481069"/>
                      <a:gd name="connsiteX1" fmla="*/ 1740535 w 3481069"/>
                      <a:gd name="connsiteY1" fmla="*/ 0 h 3481069"/>
                      <a:gd name="connsiteX2" fmla="*/ 3481070 w 3481069"/>
                      <a:gd name="connsiteY2" fmla="*/ 1740535 h 3481069"/>
                      <a:gd name="connsiteX3" fmla="*/ 1740535 w 3481069"/>
                      <a:gd name="connsiteY3" fmla="*/ 3481070 h 3481069"/>
                      <a:gd name="connsiteX4" fmla="*/ 0 w 3481069"/>
                      <a:gd name="connsiteY4" fmla="*/ 1740535 h 3481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81069" h="3481069">
                        <a:moveTo>
                          <a:pt x="0" y="1740535"/>
                        </a:moveTo>
                        <a:cubicBezTo>
                          <a:pt x="0" y="779264"/>
                          <a:pt x="779264" y="0"/>
                          <a:pt x="1740535" y="0"/>
                        </a:cubicBezTo>
                        <a:cubicBezTo>
                          <a:pt x="2701806" y="0"/>
                          <a:pt x="3481070" y="779264"/>
                          <a:pt x="3481070" y="1740535"/>
                        </a:cubicBezTo>
                        <a:cubicBezTo>
                          <a:pt x="3481070" y="2701806"/>
                          <a:pt x="2701806" y="3481070"/>
                          <a:pt x="1740535" y="3481070"/>
                        </a:cubicBezTo>
                        <a:cubicBezTo>
                          <a:pt x="779264" y="3481070"/>
                          <a:pt x="0" y="2701806"/>
                          <a:pt x="0" y="1740535"/>
                        </a:cubicBezTo>
                        <a:close/>
                      </a:path>
                    </a:pathLst>
                  </a:custGeom>
                  <a:solidFill>
                    <a:schemeClr val="accent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66512" tIns="273996" rIns="966512" bIns="2101558" numCol="1" spcCol="1270" anchor="ctr" anchorCtr="0">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733425" rtl="0" eaLnBrk="1" fontAlgn="auto" latinLnBrk="0" hangingPunct="1">
                      <a:lnSpc>
                        <a:spcPct val="90000"/>
                      </a:lnSpc>
                      <a:spcBef>
                        <a:spcPct val="0"/>
                      </a:spcBef>
                      <a:spcAft>
                        <a:spcPct val="35000"/>
                      </a:spcAft>
                      <a:buClrTx/>
                      <a:buSzTx/>
                      <a:buFontTx/>
                      <a:buNone/>
                      <a:tabLst/>
                      <a:defRPr/>
                    </a:pPr>
                    <a:endParaRPr kumimoji="0" lang="en-US" sz="16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F2D1278B-1CD3-516B-FFC1-3C28FB059079}"/>
                      </a:ext>
                    </a:extLst>
                  </p:cNvPr>
                  <p:cNvSpPr/>
                  <p:nvPr/>
                </p:nvSpPr>
                <p:spPr>
                  <a:xfrm>
                    <a:off x="2123598" y="3294697"/>
                    <a:ext cx="2610802" cy="2610802"/>
                  </a:xfrm>
                  <a:custGeom>
                    <a:avLst/>
                    <a:gdLst>
                      <a:gd name="connsiteX0" fmla="*/ 0 w 2610802"/>
                      <a:gd name="connsiteY0" fmla="*/ 1305401 h 2610802"/>
                      <a:gd name="connsiteX1" fmla="*/ 1305401 w 2610802"/>
                      <a:gd name="connsiteY1" fmla="*/ 0 h 2610802"/>
                      <a:gd name="connsiteX2" fmla="*/ 2610802 w 2610802"/>
                      <a:gd name="connsiteY2" fmla="*/ 1305401 h 2610802"/>
                      <a:gd name="connsiteX3" fmla="*/ 1305401 w 2610802"/>
                      <a:gd name="connsiteY3" fmla="*/ 2610802 h 2610802"/>
                      <a:gd name="connsiteX4" fmla="*/ 0 w 2610802"/>
                      <a:gd name="connsiteY4" fmla="*/ 1305401 h 26108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0802" h="2610802">
                        <a:moveTo>
                          <a:pt x="0" y="1305401"/>
                        </a:moveTo>
                        <a:cubicBezTo>
                          <a:pt x="0" y="584448"/>
                          <a:pt x="584448" y="0"/>
                          <a:pt x="1305401" y="0"/>
                        </a:cubicBezTo>
                        <a:cubicBezTo>
                          <a:pt x="2026354" y="0"/>
                          <a:pt x="2610802" y="584448"/>
                          <a:pt x="2610802" y="1305401"/>
                        </a:cubicBezTo>
                        <a:cubicBezTo>
                          <a:pt x="2610802" y="2026354"/>
                          <a:pt x="2026354" y="2610802"/>
                          <a:pt x="1305401" y="2610802"/>
                        </a:cubicBezTo>
                        <a:cubicBezTo>
                          <a:pt x="584448" y="2610802"/>
                          <a:pt x="0" y="2026354"/>
                          <a:pt x="0" y="1305401"/>
                        </a:cubicBezTo>
                        <a:close/>
                      </a:path>
                    </a:pathLst>
                  </a:cu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9494" tIns="253538" rIns="629493" bIns="1477352" numCol="1" spcCol="1270" anchor="ctr" anchorCtr="0">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66750" rtl="0" eaLnBrk="1" fontAlgn="auto" latinLnBrk="0" hangingPunct="1">
                      <a:lnSpc>
                        <a:spcPct val="90000"/>
                      </a:lnSpc>
                      <a:spcBef>
                        <a:spcPct val="0"/>
                      </a:spcBef>
                      <a:spcAft>
                        <a:spcPct val="3500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19F1A37A-672F-3B76-EA26-1EF32F8BC69C}"/>
                      </a:ext>
                    </a:extLst>
                  </p:cNvPr>
                  <p:cNvSpPr/>
                  <p:nvPr/>
                </p:nvSpPr>
                <p:spPr>
                  <a:xfrm>
                    <a:off x="2558732" y="4164965"/>
                    <a:ext cx="1740534" cy="1740534"/>
                  </a:xfrm>
                  <a:custGeom>
                    <a:avLst/>
                    <a:gdLst>
                      <a:gd name="connsiteX0" fmla="*/ 0 w 1740534"/>
                      <a:gd name="connsiteY0" fmla="*/ 870267 h 1740534"/>
                      <a:gd name="connsiteX1" fmla="*/ 870267 w 1740534"/>
                      <a:gd name="connsiteY1" fmla="*/ 0 h 1740534"/>
                      <a:gd name="connsiteX2" fmla="*/ 1740534 w 1740534"/>
                      <a:gd name="connsiteY2" fmla="*/ 870267 h 1740534"/>
                      <a:gd name="connsiteX3" fmla="*/ 870267 w 1740534"/>
                      <a:gd name="connsiteY3" fmla="*/ 1740534 h 1740534"/>
                      <a:gd name="connsiteX4" fmla="*/ 0 w 1740534"/>
                      <a:gd name="connsiteY4" fmla="*/ 870267 h 1740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0534" h="1740534">
                        <a:moveTo>
                          <a:pt x="0" y="870267"/>
                        </a:moveTo>
                        <a:cubicBezTo>
                          <a:pt x="0" y="389632"/>
                          <a:pt x="389632" y="0"/>
                          <a:pt x="870267" y="0"/>
                        </a:cubicBezTo>
                        <a:cubicBezTo>
                          <a:pt x="1350902" y="0"/>
                          <a:pt x="1740534" y="389632"/>
                          <a:pt x="1740534" y="870267"/>
                        </a:cubicBezTo>
                        <a:cubicBezTo>
                          <a:pt x="1740534" y="1350902"/>
                          <a:pt x="1350902" y="1740534"/>
                          <a:pt x="870267" y="1740534"/>
                        </a:cubicBezTo>
                        <a:cubicBezTo>
                          <a:pt x="389632" y="1740534"/>
                          <a:pt x="0" y="1350902"/>
                          <a:pt x="0" y="870267"/>
                        </a:cubicBezTo>
                        <a:close/>
                      </a:path>
                    </a:pathLst>
                  </a:custGeom>
                  <a:solidFill>
                    <a:schemeClr val="accent5">
                      <a:lumMod val="7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40524" tIns="475702" rIns="340523" bIns="475703" numCol="1" spcCol="1270" anchor="ctr" anchorCtr="0">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33450" rtl="0" eaLnBrk="1" fontAlgn="auto" latinLnBrk="0" hangingPunct="1">
                      <a:lnSpc>
                        <a:spcPct val="90000"/>
                      </a:lnSpc>
                      <a:spcBef>
                        <a:spcPct val="0"/>
                      </a:spcBef>
                      <a:spcAft>
                        <a:spcPct val="35000"/>
                      </a:spcAft>
                      <a:buClrTx/>
                      <a:buSzTx/>
                      <a:buFontTx/>
                      <a:buNone/>
                      <a:tabLst/>
                      <a:defRPr/>
                    </a:pPr>
                    <a:endParaRPr kumimoji="0" lang="en-US" sz="21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1" name="Arrow: Down 10">
                  <a:extLst>
                    <a:ext uri="{FF2B5EF4-FFF2-40B4-BE49-F238E27FC236}">
                      <a16:creationId xmlns:a16="http://schemas.microsoft.com/office/drawing/2014/main" id="{7F803EA0-6D38-1DA2-1727-A5A24E349A89}"/>
                    </a:ext>
                  </a:extLst>
                </p:cNvPr>
                <p:cNvSpPr/>
                <p:nvPr/>
              </p:nvSpPr>
              <p:spPr>
                <a:xfrm rot="10800000">
                  <a:off x="3348491" y="1565659"/>
                  <a:ext cx="161017" cy="4477396"/>
                </a:xfrm>
                <a:prstGeom prst="downArrow">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aphicFrame>
          <p:nvGraphicFramePr>
            <p:cNvPr id="16" name="Content Placeholder 9">
              <a:extLst>
                <a:ext uri="{FF2B5EF4-FFF2-40B4-BE49-F238E27FC236}">
                  <a16:creationId xmlns:a16="http://schemas.microsoft.com/office/drawing/2014/main" id="{A2B6CCAF-EB64-E39B-9186-912FA1307FFD}"/>
                </a:ext>
              </a:extLst>
            </p:cNvPr>
            <p:cNvGraphicFramePr>
              <a:graphicFrameLocks/>
            </p:cNvGraphicFramePr>
            <p:nvPr>
              <p:extLst>
                <p:ext uri="{D42A27DB-BD31-4B8C-83A1-F6EECF244321}">
                  <p14:modId xmlns:p14="http://schemas.microsoft.com/office/powerpoint/2010/main" val="1460663892"/>
                </p:ext>
              </p:extLst>
            </p:nvPr>
          </p:nvGraphicFramePr>
          <p:xfrm>
            <a:off x="5181237" y="2855466"/>
            <a:ext cx="3959030" cy="450074"/>
          </p:xfrm>
          <a:graphic>
            <a:graphicData uri="http://schemas.openxmlformats.org/drawingml/2006/table">
              <a:tbl>
                <a:tblPr firstRow="1" firstCol="1" lastRow="1">
                  <a:tableStyleId>{5C22544A-7EE6-4342-B048-85BDC9FD1C3A}</a:tableStyleId>
                </a:tblPr>
                <a:tblGrid>
                  <a:gridCol w="989470">
                    <a:extLst>
                      <a:ext uri="{9D8B030D-6E8A-4147-A177-3AD203B41FA5}">
                        <a16:colId xmlns:a16="http://schemas.microsoft.com/office/drawing/2014/main" val="3514389539"/>
                      </a:ext>
                    </a:extLst>
                  </a:gridCol>
                  <a:gridCol w="2969560">
                    <a:extLst>
                      <a:ext uri="{9D8B030D-6E8A-4147-A177-3AD203B41FA5}">
                        <a16:colId xmlns:a16="http://schemas.microsoft.com/office/drawing/2014/main" val="3270875446"/>
                      </a:ext>
                    </a:extLst>
                  </a:gridCol>
                </a:tblGrid>
                <a:tr h="450074">
                  <a:tc>
                    <a:txBody>
                      <a:bodyPr/>
                      <a:lstStyle/>
                      <a:p>
                        <a:r>
                          <a:rPr lang="en-US" sz="1500" b="1" dirty="0">
                            <a:solidFill>
                              <a:schemeClr val="bg1"/>
                            </a:solidFill>
                          </a:rPr>
                          <a:t>CHILD</a:t>
                        </a:r>
                      </a:p>
                    </a:txBody>
                    <a:tcPr marL="68580" marR="68580" marT="34290" marB="34290" anchor="ctr">
                      <a:lnL w="12700" cmpd="sng">
                        <a:noFill/>
                      </a:lnL>
                      <a:lnR w="12700" cmpd="sng">
                        <a:noFill/>
                      </a:lnR>
                      <a:lnTlToBr w="12700" cmpd="sng">
                        <a:noFill/>
                        <a:prstDash val="solid"/>
                      </a:lnTlToBr>
                      <a:lnBlToTr w="12700" cmpd="sng">
                        <a:noFill/>
                        <a:prstDash val="solid"/>
                      </a:lnBlToTr>
                      <a:solidFill>
                        <a:schemeClr val="accent5">
                          <a:lumMod val="75000"/>
                        </a:schemeClr>
                      </a:solidFill>
                    </a:tcPr>
                  </a:tc>
                  <a:tc>
                    <a:txBody>
                      <a:bodyPr/>
                      <a:lstStyle/>
                      <a:p>
                        <a:r>
                          <a:rPr lang="en-US" sz="1200" b="0" dirty="0">
                            <a:solidFill>
                              <a:schemeClr val="tx1"/>
                            </a:solidFill>
                          </a:rPr>
                          <a:t>Individualize Instruction</a:t>
                        </a:r>
                      </a:p>
                    </a:txBody>
                    <a:tcPr marL="68580" marR="68580" marT="34290" marB="34290" anchor="ctr">
                      <a:lnL w="12700" cmpd="sng">
                        <a:noFill/>
                      </a:lnL>
                      <a:solidFill>
                        <a:schemeClr val="accent5"/>
                      </a:solidFill>
                    </a:tcPr>
                  </a:tc>
                  <a:extLst>
                    <a:ext uri="{0D108BD9-81ED-4DB2-BD59-A6C34878D82A}">
                      <a16:rowId xmlns:a16="http://schemas.microsoft.com/office/drawing/2014/main" val="1936624787"/>
                    </a:ext>
                  </a:extLst>
                </a:tr>
              </a:tbl>
            </a:graphicData>
          </a:graphic>
        </p:graphicFrame>
        <p:graphicFrame>
          <p:nvGraphicFramePr>
            <p:cNvPr id="17" name="Content Placeholder 9">
              <a:extLst>
                <a:ext uri="{FF2B5EF4-FFF2-40B4-BE49-F238E27FC236}">
                  <a16:creationId xmlns:a16="http://schemas.microsoft.com/office/drawing/2014/main" id="{EFF8269C-5F01-F3A1-F3D3-00F6E02B105A}"/>
                </a:ext>
              </a:extLst>
            </p:cNvPr>
            <p:cNvGraphicFramePr/>
            <p:nvPr>
              <p:extLst>
                <p:ext uri="{D42A27DB-BD31-4B8C-83A1-F6EECF244321}">
                  <p14:modId xmlns:p14="http://schemas.microsoft.com/office/powerpoint/2010/main" val="3358025630"/>
                </p:ext>
              </p:extLst>
            </p:nvPr>
          </p:nvGraphicFramePr>
          <p:xfrm>
            <a:off x="5181237" y="2321527"/>
            <a:ext cx="3962763" cy="435022"/>
          </p:xfrm>
          <a:graphic>
            <a:graphicData uri="http://schemas.openxmlformats.org/drawingml/2006/table">
              <a:tbl>
                <a:tblPr firstRow="1" firstCol="1">
                  <a:tableStyleId>{5C22544A-7EE6-4342-B048-85BDC9FD1C3A}</a:tableStyleId>
                </a:tblPr>
                <a:tblGrid>
                  <a:gridCol w="982077">
                    <a:extLst>
                      <a:ext uri="{9D8B030D-6E8A-4147-A177-3AD203B41FA5}">
                        <a16:colId xmlns:a16="http://schemas.microsoft.com/office/drawing/2014/main" val="3514389539"/>
                      </a:ext>
                    </a:extLst>
                  </a:gridCol>
                  <a:gridCol w="2980686">
                    <a:extLst>
                      <a:ext uri="{9D8B030D-6E8A-4147-A177-3AD203B41FA5}">
                        <a16:colId xmlns:a16="http://schemas.microsoft.com/office/drawing/2014/main" val="3270875446"/>
                      </a:ext>
                    </a:extLst>
                  </a:gridCol>
                </a:tblGrid>
                <a:tr h="435022">
                  <a:tc>
                    <a:txBody>
                      <a:bodyPr/>
                      <a:lstStyle/>
                      <a:p>
                        <a:r>
                          <a:rPr lang="en-US" sz="1500" b="1" dirty="0">
                            <a:solidFill>
                              <a:schemeClr val="bg1"/>
                            </a:solidFill>
                          </a:rPr>
                          <a:t>SCHOOL</a:t>
                        </a:r>
                      </a:p>
                    </a:txBody>
                    <a:tcPr marL="68580" marR="68580" marT="34290" marB="34290" anchor="ctr">
                      <a:lnL w="12700" cmpd="sng">
                        <a:noFill/>
                      </a:lnL>
                      <a:lnR w="12700" cmpd="sng">
                        <a:noFill/>
                      </a:lnR>
                      <a:lnT w="12700" cmpd="sng">
                        <a:noFill/>
                      </a:lnT>
                      <a:lnTlToBr w="12700" cmpd="sng">
                        <a:noFill/>
                        <a:prstDash val="solid"/>
                      </a:lnTlToBr>
                      <a:lnBlToTr w="12700" cmpd="sng">
                        <a:noFill/>
                        <a:prstDash val="solid"/>
                      </a:lnBlToTr>
                      <a:solidFill>
                        <a:srgbClr val="0070C0"/>
                      </a:solidFill>
                    </a:tcPr>
                  </a:tc>
                  <a:tc>
                    <a:txBody>
                      <a:bodyPr/>
                      <a:lstStyle/>
                      <a:p>
                        <a:r>
                          <a:rPr lang="en-US" sz="1200" b="0" dirty="0">
                            <a:solidFill>
                              <a:schemeClr val="accent2"/>
                            </a:solidFill>
                          </a:rPr>
                          <a:t>Prepare ready schools and partner to meet needs within the EC community</a:t>
                        </a:r>
                        <a:r>
                          <a:rPr lang="en-US" sz="1200" dirty="0">
                            <a:solidFill>
                              <a:schemeClr val="accent2"/>
                            </a:solidFill>
                          </a:rPr>
                          <a:t>. </a:t>
                        </a:r>
                      </a:p>
                    </a:txBody>
                    <a:tcPr marL="68580" marR="68580" marT="34290" marB="34290" anchor="ctr">
                      <a:lnL w="12700" cmpd="sng">
                        <a:noFill/>
                      </a:lnL>
                      <a:solidFill>
                        <a:schemeClr val="accent1"/>
                      </a:solidFill>
                    </a:tcPr>
                  </a:tc>
                  <a:extLst>
                    <a:ext uri="{0D108BD9-81ED-4DB2-BD59-A6C34878D82A}">
                      <a16:rowId xmlns:a16="http://schemas.microsoft.com/office/drawing/2014/main" val="1936624787"/>
                    </a:ext>
                  </a:extLst>
                </a:tr>
              </a:tbl>
            </a:graphicData>
          </a:graphic>
        </p:graphicFrame>
        <p:graphicFrame>
          <p:nvGraphicFramePr>
            <p:cNvPr id="18" name="Content Placeholder 9">
              <a:extLst>
                <a:ext uri="{FF2B5EF4-FFF2-40B4-BE49-F238E27FC236}">
                  <a16:creationId xmlns:a16="http://schemas.microsoft.com/office/drawing/2014/main" id="{86AB0505-93C6-CF72-1A4F-E930C3CA6DC9}"/>
                </a:ext>
              </a:extLst>
            </p:cNvPr>
            <p:cNvGraphicFramePr/>
            <p:nvPr>
              <p:extLst>
                <p:ext uri="{D42A27DB-BD31-4B8C-83A1-F6EECF244321}">
                  <p14:modId xmlns:p14="http://schemas.microsoft.com/office/powerpoint/2010/main" val="2528837123"/>
                </p:ext>
              </p:extLst>
            </p:nvPr>
          </p:nvGraphicFramePr>
          <p:xfrm>
            <a:off x="5181237" y="1790378"/>
            <a:ext cx="3962763" cy="434340"/>
          </p:xfrm>
          <a:graphic>
            <a:graphicData uri="http://schemas.openxmlformats.org/drawingml/2006/table">
              <a:tbl>
                <a:tblPr firstRow="1" firstCol="1">
                  <a:tableStyleId>{5C22544A-7EE6-4342-B048-85BDC9FD1C3A}</a:tableStyleId>
                </a:tblPr>
                <a:tblGrid>
                  <a:gridCol w="1033826">
                    <a:extLst>
                      <a:ext uri="{9D8B030D-6E8A-4147-A177-3AD203B41FA5}">
                        <a16:colId xmlns:a16="http://schemas.microsoft.com/office/drawing/2014/main" val="3514389539"/>
                      </a:ext>
                    </a:extLst>
                  </a:gridCol>
                  <a:gridCol w="2928937">
                    <a:extLst>
                      <a:ext uri="{9D8B030D-6E8A-4147-A177-3AD203B41FA5}">
                        <a16:colId xmlns:a16="http://schemas.microsoft.com/office/drawing/2014/main" val="3270875446"/>
                      </a:ext>
                    </a:extLst>
                  </a:gridCol>
                </a:tblGrid>
                <a:tr h="434340">
                  <a:tc>
                    <a:txBody>
                      <a:bodyPr/>
                      <a:lstStyle/>
                      <a:p>
                        <a:r>
                          <a:rPr lang="en-US" sz="1500" b="1" dirty="0">
                            <a:solidFill>
                              <a:schemeClr val="tx1">
                                <a:lumMod val="65000"/>
                                <a:lumOff val="35000"/>
                              </a:schemeClr>
                            </a:solidFill>
                          </a:rPr>
                          <a:t>DISTRICT</a:t>
                        </a:r>
                      </a:p>
                    </a:txBody>
                    <a:tcPr marL="68580" marR="68580" marT="34290" marB="34290" anchor="ctr">
                      <a:lnL w="12700" cmpd="sng">
                        <a:noFill/>
                      </a:lnL>
                      <a:lnR w="12700" cmpd="sng">
                        <a:noFill/>
                      </a:lnR>
                      <a:lnT w="12700" cmpd="sng">
                        <a:noFill/>
                      </a:lnT>
                      <a:lnTlToBr w="12700" cmpd="sng">
                        <a:noFill/>
                        <a:prstDash val="solid"/>
                      </a:lnTlToBr>
                      <a:lnBlToTr w="12700" cmpd="sng">
                        <a:noFill/>
                        <a:prstDash val="solid"/>
                      </a:lnBlToTr>
                      <a:solidFill>
                        <a:schemeClr val="accent4"/>
                      </a:solidFill>
                    </a:tcPr>
                  </a:tc>
                  <a:tc>
                    <a:txBody>
                      <a:bodyPr/>
                      <a:lstStyle/>
                      <a:p>
                        <a:r>
                          <a:rPr lang="en-US" sz="1200" b="0" dirty="0">
                            <a:solidFill>
                              <a:schemeClr val="accent2"/>
                            </a:solidFill>
                          </a:rPr>
                          <a:t>Partner with local agencies, plan resource allocation, and teacher support.</a:t>
                        </a:r>
                      </a:p>
                    </a:txBody>
                    <a:tcPr marL="68580" marR="68580" marT="34290" marB="34290" anchor="ctr">
                      <a:lnL w="12700" cmpd="sng">
                        <a:noFill/>
                      </a:lnL>
                      <a:solidFill>
                        <a:schemeClr val="accent4">
                          <a:lumMod val="20000"/>
                          <a:lumOff val="80000"/>
                        </a:schemeClr>
                      </a:solidFill>
                    </a:tcPr>
                  </a:tc>
                  <a:extLst>
                    <a:ext uri="{0D108BD9-81ED-4DB2-BD59-A6C34878D82A}">
                      <a16:rowId xmlns:a16="http://schemas.microsoft.com/office/drawing/2014/main" val="1936624787"/>
                    </a:ext>
                  </a:extLst>
                </a:tr>
              </a:tbl>
            </a:graphicData>
          </a:graphic>
        </p:graphicFrame>
        <p:graphicFrame>
          <p:nvGraphicFramePr>
            <p:cNvPr id="19" name="Content Placeholder 9">
              <a:extLst>
                <a:ext uri="{FF2B5EF4-FFF2-40B4-BE49-F238E27FC236}">
                  <a16:creationId xmlns:a16="http://schemas.microsoft.com/office/drawing/2014/main" id="{6A50B64C-B9F4-F088-B1FF-025A7773D56C}"/>
                </a:ext>
              </a:extLst>
            </p:cNvPr>
            <p:cNvGraphicFramePr/>
            <p:nvPr>
              <p:extLst>
                <p:ext uri="{D42A27DB-BD31-4B8C-83A1-F6EECF244321}">
                  <p14:modId xmlns:p14="http://schemas.microsoft.com/office/powerpoint/2010/main" val="1609213255"/>
                </p:ext>
              </p:extLst>
            </p:nvPr>
          </p:nvGraphicFramePr>
          <p:xfrm>
            <a:off x="5181237" y="1177820"/>
            <a:ext cx="3962763" cy="525780"/>
          </p:xfrm>
          <a:graphic>
            <a:graphicData uri="http://schemas.openxmlformats.org/drawingml/2006/table">
              <a:tbl>
                <a:tblPr firstRow="1" firstCol="1">
                  <a:tableStyleId>{5C22544A-7EE6-4342-B048-85BDC9FD1C3A}</a:tableStyleId>
                </a:tblPr>
                <a:tblGrid>
                  <a:gridCol w="990402">
                    <a:extLst>
                      <a:ext uri="{9D8B030D-6E8A-4147-A177-3AD203B41FA5}">
                        <a16:colId xmlns:a16="http://schemas.microsoft.com/office/drawing/2014/main" val="3514389539"/>
                      </a:ext>
                    </a:extLst>
                  </a:gridCol>
                  <a:gridCol w="2972361">
                    <a:extLst>
                      <a:ext uri="{9D8B030D-6E8A-4147-A177-3AD203B41FA5}">
                        <a16:colId xmlns:a16="http://schemas.microsoft.com/office/drawing/2014/main" val="3270875446"/>
                      </a:ext>
                    </a:extLst>
                  </a:gridCol>
                </a:tblGrid>
                <a:tr h="330011">
                  <a:tc>
                    <a:txBody>
                      <a:bodyPr/>
                      <a:lstStyle/>
                      <a:p>
                        <a:r>
                          <a:rPr lang="en-US" sz="1500" b="1" dirty="0">
                            <a:solidFill>
                              <a:schemeClr val="bg1"/>
                            </a:solidFill>
                          </a:rPr>
                          <a:t>STATE SYSTEM</a:t>
                        </a:r>
                      </a:p>
                    </a:txBody>
                    <a:tcPr marL="68580" marR="68580" marT="34290" marB="34290" anchor="ctr">
                      <a:lnL w="12700" cmpd="sng">
                        <a:noFill/>
                      </a:lnL>
                      <a:lnR w="12700" cmpd="sng">
                        <a:noFill/>
                      </a:lnR>
                      <a:lnT w="12700" cmpd="sng">
                        <a:noFill/>
                      </a:lnT>
                      <a:lnTlToBr w="12700" cmpd="sng">
                        <a:noFill/>
                        <a:prstDash val="solid"/>
                      </a:lnTlToBr>
                      <a:lnBlToTr w="12700" cmpd="sng">
                        <a:noFill/>
                        <a:prstDash val="solid"/>
                      </a:lnBlToTr>
                      <a:solidFill>
                        <a:schemeClr val="accent3"/>
                      </a:solidFill>
                    </a:tcPr>
                  </a:tc>
                  <a:tc>
                    <a:txBody>
                      <a:bodyPr/>
                      <a:lstStyle/>
                      <a:p>
                        <a:r>
                          <a:rPr lang="en-US" sz="1200" b="0" dirty="0">
                            <a:solidFill>
                              <a:schemeClr val="accent2"/>
                            </a:solidFill>
                          </a:rPr>
                          <a:t>Report to stakeholders to inform policy decisions and partner with state agencies.</a:t>
                        </a:r>
                      </a:p>
                    </a:txBody>
                    <a:tcPr marL="68580" marR="68580" marT="34290" marB="34290" anchor="ctr">
                      <a:lnL w="12700" cmpd="sng">
                        <a:noFill/>
                      </a:lnL>
                      <a:solidFill>
                        <a:schemeClr val="accent3">
                          <a:lumMod val="20000"/>
                          <a:lumOff val="80000"/>
                        </a:schemeClr>
                      </a:solidFill>
                    </a:tcPr>
                  </a:tc>
                  <a:extLst>
                    <a:ext uri="{0D108BD9-81ED-4DB2-BD59-A6C34878D82A}">
                      <a16:rowId xmlns:a16="http://schemas.microsoft.com/office/drawing/2014/main" val="1936624787"/>
                    </a:ext>
                  </a:extLst>
                </a:tr>
              </a:tbl>
            </a:graphicData>
          </a:graphic>
        </p:graphicFrame>
      </p:grpSp>
    </p:spTree>
    <p:extLst>
      <p:ext uri="{BB962C8B-B14F-4D97-AF65-F5344CB8AC3E}">
        <p14:creationId xmlns:p14="http://schemas.microsoft.com/office/powerpoint/2010/main" val="3448297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Rolls of Newspaper">
            <a:extLst>
              <a:ext uri="{FF2B5EF4-FFF2-40B4-BE49-F238E27FC236}">
                <a16:creationId xmlns:a16="http://schemas.microsoft.com/office/drawing/2014/main" id="{D1A8D802-8D09-33DF-DDA0-B8D95899F0AE}"/>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t="665" b="15065"/>
          <a:stretch/>
        </p:blipFill>
        <p:spPr>
          <a:xfrm>
            <a:off x="15" y="7"/>
            <a:ext cx="9143985" cy="5143493"/>
          </a:xfrm>
          <a:prstGeom prst="rect">
            <a:avLst/>
          </a:prstGeom>
        </p:spPr>
      </p:pic>
      <p:sp>
        <p:nvSpPr>
          <p:cNvPr id="16" name="Rectangle 15">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990107"/>
            <a:ext cx="9144000" cy="552413"/>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endParaRPr lang="en-US" sz="1013"/>
          </a:p>
        </p:txBody>
      </p:sp>
      <p:sp>
        <p:nvSpPr>
          <p:cNvPr id="8" name="Title 7">
            <a:extLst>
              <a:ext uri="{FF2B5EF4-FFF2-40B4-BE49-F238E27FC236}">
                <a16:creationId xmlns:a16="http://schemas.microsoft.com/office/drawing/2014/main" id="{9DD6C78B-ED6C-28E3-024B-09EFE3CD232D}"/>
              </a:ext>
            </a:extLst>
          </p:cNvPr>
          <p:cNvSpPr>
            <a:spLocks noGrp="1"/>
          </p:cNvSpPr>
          <p:nvPr>
            <p:ph type="title"/>
          </p:nvPr>
        </p:nvSpPr>
        <p:spPr>
          <a:xfrm>
            <a:off x="392907" y="3987930"/>
            <a:ext cx="8408194" cy="558627"/>
          </a:xfrm>
        </p:spPr>
        <p:txBody>
          <a:bodyPr vert="horz" lIns="68580" tIns="34290" rIns="68580" bIns="34290" rtlCol="0" anchor="ct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r>
              <a:rPr lang="en-US" sz="200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News and Updates</a:t>
            </a:r>
          </a:p>
        </p:txBody>
      </p:sp>
      <p:cxnSp>
        <p:nvCxnSpPr>
          <p:cNvPr id="18" name="Straight Connector 17">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3931487"/>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4601139"/>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0FD59B7-A1FA-CB14-0A36-879BE86D2380}"/>
              </a:ext>
            </a:extLst>
          </p:cNvPr>
          <p:cNvSpPr>
            <a:spLocks noGrp="1"/>
          </p:cNvSpPr>
          <p:nvPr>
            <p:ph type="sldNum" sz="quarter" idx="12"/>
          </p:nvPr>
        </p:nvSpPr>
        <p:spPr>
          <a:xfrm>
            <a:off x="6457950" y="4767263"/>
            <a:ext cx="2057400" cy="273844"/>
          </a:xfrm>
        </p:spPr>
        <p:txBody>
          <a:bodyPr vert="horz" lIns="68580" tIns="34290" rIns="68580" bIns="34290" rtlCol="0" anchor="ctr">
            <a:normAutofit/>
          </a:bodyPr>
          <a:lst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pPr algn="r" defTabSz="342900">
              <a:spcAft>
                <a:spcPts val="450"/>
              </a:spcAft>
            </a:pPr>
            <a:fld id="{C479D5F6-EDCB-402A-AC08-4943A1820E8F}" type="slidenum">
              <a:rPr lang="en-US" sz="900">
                <a:solidFill>
                  <a:srgbClr val="FFFFFF"/>
                </a:solidFill>
              </a:rPr>
              <a:pPr algn="r" defTabSz="342900">
                <a:spcAft>
                  <a:spcPts val="450"/>
                </a:spcAft>
              </a:pPr>
              <a:t>5</a:t>
            </a:fld>
            <a:endParaRPr lang="en-US" sz="900">
              <a:solidFill>
                <a:srgbClr val="FFFFFF"/>
              </a:solidFill>
            </a:endParaRPr>
          </a:p>
        </p:txBody>
      </p:sp>
    </p:spTree>
    <p:extLst>
      <p:ext uri="{BB962C8B-B14F-4D97-AF65-F5344CB8AC3E}">
        <p14:creationId xmlns:p14="http://schemas.microsoft.com/office/powerpoint/2010/main" val="25758346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9C3F78-9577-30BA-0289-8B37FBB74B36}"/>
              </a:ext>
            </a:extLst>
          </p:cNvPr>
          <p:cNvSpPr>
            <a:spLocks noGrp="1"/>
          </p:cNvSpPr>
          <p:nvPr>
            <p:ph type="title"/>
          </p:nvPr>
        </p:nvSpPr>
        <p:spPr/>
        <p:txBody>
          <a:bodyPr/>
          <a:lstStyle/>
          <a:p>
            <a:r>
              <a:rPr lang="en-US" dirty="0"/>
              <a:t>HB26-1050: Optional Individualized Readiness Plan</a:t>
            </a:r>
          </a:p>
        </p:txBody>
      </p:sp>
      <p:sp>
        <p:nvSpPr>
          <p:cNvPr id="5" name="Text Placeholder 4">
            <a:extLst>
              <a:ext uri="{FF2B5EF4-FFF2-40B4-BE49-F238E27FC236}">
                <a16:creationId xmlns:a16="http://schemas.microsoft.com/office/drawing/2014/main" id="{BDA328B2-DEDA-4A3E-6921-72BA58201F8A}"/>
              </a:ext>
            </a:extLst>
          </p:cNvPr>
          <p:cNvSpPr>
            <a:spLocks noGrp="1"/>
          </p:cNvSpPr>
          <p:nvPr>
            <p:ph type="body" idx="1"/>
          </p:nvPr>
        </p:nvSpPr>
        <p:spPr>
          <a:xfrm>
            <a:off x="311698" y="985330"/>
            <a:ext cx="5705643" cy="3380193"/>
          </a:xfrm>
        </p:spPr>
        <p:txBody>
          <a:bodyPr>
            <a:normAutofit lnSpcReduction="10000"/>
          </a:bodyPr>
          <a:lstStyle/>
          <a:p>
            <a:pPr marL="127000" indent="0">
              <a:buNone/>
            </a:pPr>
            <a:r>
              <a:rPr lang="en-US" b="1" dirty="0"/>
              <a:t>Key highlights</a:t>
            </a:r>
            <a:r>
              <a:rPr lang="en-US" dirty="0"/>
              <a:t>:</a:t>
            </a:r>
            <a:endParaRPr lang="en-US" sz="1800" dirty="0"/>
          </a:p>
          <a:p>
            <a:pPr marL="127000" indent="0">
              <a:buNone/>
            </a:pPr>
            <a:r>
              <a:rPr lang="en-US" b="1" i="1" dirty="0"/>
              <a:t>Individualized Learning Plan (ILP) May Be Optional</a:t>
            </a:r>
            <a:endParaRPr lang="en-US" sz="1200" b="1" i="1" dirty="0"/>
          </a:p>
          <a:p>
            <a:r>
              <a:rPr lang="en-US" dirty="0"/>
              <a:t>A local education provider may choose not to provide an ILP when a student:</a:t>
            </a:r>
            <a:endParaRPr lang="en-US" sz="1800" b="1" dirty="0"/>
          </a:p>
          <a:p>
            <a:pPr lvl="1"/>
            <a:r>
              <a:rPr lang="en-US" dirty="0"/>
              <a:t>Meets requirements on </a:t>
            </a:r>
            <a:r>
              <a:rPr lang="en-US" b="1" i="1" dirty="0"/>
              <a:t>each</a:t>
            </a:r>
            <a:r>
              <a:rPr lang="en-US" dirty="0"/>
              <a:t> of the 6 required domains of school readiness, </a:t>
            </a:r>
            <a:r>
              <a:rPr lang="en-US" b="1" i="1" dirty="0"/>
              <a:t>AND</a:t>
            </a:r>
            <a:endParaRPr lang="en-US" sz="1600" b="1" dirty="0"/>
          </a:p>
          <a:p>
            <a:pPr lvl="1"/>
            <a:r>
              <a:rPr lang="en-US" dirty="0"/>
              <a:t>Meets the requirements on the interim reading assessment.</a:t>
            </a:r>
            <a:endParaRPr lang="en-US" sz="1600" b="1" dirty="0"/>
          </a:p>
          <a:p>
            <a:pPr marL="127000" indent="0">
              <a:buNone/>
            </a:pPr>
            <a:r>
              <a:rPr lang="en-US" b="1" i="1" dirty="0"/>
              <a:t>ILP Is Required:</a:t>
            </a:r>
            <a:endParaRPr lang="en-US" sz="1200" b="1" i="1" dirty="0"/>
          </a:p>
          <a:p>
            <a:r>
              <a:rPr lang="en-US" dirty="0"/>
              <a:t>A local education provider must provide an ILP when:</a:t>
            </a:r>
            <a:endParaRPr lang="en-US" sz="1400" dirty="0"/>
          </a:p>
          <a:p>
            <a:pPr lvl="1"/>
            <a:r>
              <a:rPr lang="en-US" dirty="0"/>
              <a:t>A student does </a:t>
            </a:r>
            <a:r>
              <a:rPr lang="en-US" b="1" i="1" dirty="0"/>
              <a:t>not</a:t>
            </a:r>
            <a:r>
              <a:rPr lang="en-US" i="1" dirty="0"/>
              <a:t> </a:t>
            </a:r>
            <a:r>
              <a:rPr lang="en-US" dirty="0"/>
              <a:t>meet requirements on KSR assessments </a:t>
            </a:r>
            <a:r>
              <a:rPr lang="en-US" b="1" i="1" dirty="0"/>
              <a:t>and</a:t>
            </a:r>
            <a:r>
              <a:rPr lang="en-US" dirty="0"/>
              <a:t> the reading interim assessment, </a:t>
            </a:r>
            <a:r>
              <a:rPr lang="en-US" b="1" i="1" dirty="0"/>
              <a:t>OR</a:t>
            </a:r>
            <a:endParaRPr lang="en-US" sz="1600" b="1" dirty="0"/>
          </a:p>
          <a:p>
            <a:pPr lvl="1"/>
            <a:r>
              <a:rPr lang="en-US" dirty="0"/>
              <a:t>A student’s parent or guardian requests an ILP.</a:t>
            </a:r>
            <a:endParaRPr lang="en-US" sz="1600" b="1" dirty="0"/>
          </a:p>
        </p:txBody>
      </p:sp>
    </p:spTree>
    <p:extLst>
      <p:ext uri="{BB962C8B-B14F-4D97-AF65-F5344CB8AC3E}">
        <p14:creationId xmlns:p14="http://schemas.microsoft.com/office/powerpoint/2010/main" val="21177163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0A60F5D-9A11-C402-147C-09070F1CE732}"/>
              </a:ext>
            </a:extLst>
          </p:cNvPr>
          <p:cNvSpPr>
            <a:spLocks noGrp="1"/>
          </p:cNvSpPr>
          <p:nvPr>
            <p:ph type="title"/>
          </p:nvPr>
        </p:nvSpPr>
        <p:spPr/>
        <p:txBody>
          <a:bodyPr/>
          <a:lstStyle/>
          <a:p>
            <a:r>
              <a:rPr lang="en-US" dirty="0"/>
              <a:t>HB26-1050: Written Notification</a:t>
            </a:r>
          </a:p>
        </p:txBody>
      </p:sp>
      <p:sp>
        <p:nvSpPr>
          <p:cNvPr id="8" name="Text Placeholder 7">
            <a:extLst>
              <a:ext uri="{FF2B5EF4-FFF2-40B4-BE49-F238E27FC236}">
                <a16:creationId xmlns:a16="http://schemas.microsoft.com/office/drawing/2014/main" id="{CF62BC9C-937D-0BD0-F28F-5355840C0D29}"/>
              </a:ext>
            </a:extLst>
          </p:cNvPr>
          <p:cNvSpPr>
            <a:spLocks noGrp="1"/>
          </p:cNvSpPr>
          <p:nvPr>
            <p:ph type="body" idx="1"/>
          </p:nvPr>
        </p:nvSpPr>
        <p:spPr>
          <a:xfrm>
            <a:off x="256284" y="1152475"/>
            <a:ext cx="7424676" cy="3034800"/>
          </a:xfrm>
        </p:spPr>
        <p:txBody>
          <a:bodyPr>
            <a:noAutofit/>
          </a:bodyPr>
          <a:lstStyle/>
          <a:p>
            <a:pPr marL="127000" indent="0">
              <a:buNone/>
            </a:pPr>
            <a:r>
              <a:rPr lang="en-US" dirty="0"/>
              <a:t>Local education providers must provide written notice to families that includes:</a:t>
            </a:r>
            <a:endParaRPr lang="en-US" sz="1800" b="1" dirty="0"/>
          </a:p>
          <a:p>
            <a:r>
              <a:rPr lang="en-US" dirty="0"/>
              <a:t>Individual assessment results from the</a:t>
            </a:r>
            <a:endParaRPr lang="en-US" sz="1400" dirty="0"/>
          </a:p>
          <a:p>
            <a:pPr lvl="1"/>
            <a:r>
              <a:rPr lang="en-US" dirty="0"/>
              <a:t>kindergarten school readiness assessment(s), and </a:t>
            </a:r>
            <a:endParaRPr lang="en-US" sz="1200" dirty="0"/>
          </a:p>
          <a:p>
            <a:pPr lvl="1"/>
            <a:r>
              <a:rPr lang="en-US" dirty="0"/>
              <a:t>interim reading assessment:</a:t>
            </a:r>
            <a:endParaRPr lang="en-US" sz="1200" dirty="0"/>
          </a:p>
          <a:p>
            <a:r>
              <a:rPr lang="en-US" dirty="0"/>
              <a:t>The purpose of the assessment tools,</a:t>
            </a:r>
            <a:endParaRPr lang="en-US" sz="1400" dirty="0"/>
          </a:p>
          <a:p>
            <a:r>
              <a:rPr lang="en-US" dirty="0"/>
              <a:t>Transparency in how the information from the assessments is used,</a:t>
            </a:r>
            <a:endParaRPr lang="en-US" sz="1400" dirty="0"/>
          </a:p>
          <a:p>
            <a:r>
              <a:rPr lang="en-US" dirty="0"/>
              <a:t>If applicable, a statement indicating that the local education provider is not required to provide, and does not intend to provide, an ILP based on the assessment results; and</a:t>
            </a:r>
            <a:endParaRPr lang="en-US" sz="1400" dirty="0"/>
          </a:p>
          <a:p>
            <a:r>
              <a:rPr lang="en-US" dirty="0"/>
              <a:t>Information regarding the parent’s right to request an ILP for their child.</a:t>
            </a:r>
            <a:endParaRPr lang="en-US" sz="1400" dirty="0"/>
          </a:p>
        </p:txBody>
      </p:sp>
    </p:spTree>
    <p:extLst>
      <p:ext uri="{BB962C8B-B14F-4D97-AF65-F5344CB8AC3E}">
        <p14:creationId xmlns:p14="http://schemas.microsoft.com/office/powerpoint/2010/main" val="15154775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Google Shape;463;p14"/>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r>
              <a:rPr lang="en-US" dirty="0">
                <a:solidFill>
                  <a:schemeClr val="tx1"/>
                </a:solidFill>
              </a:rPr>
              <a:t>Implementation of HB26-1050</a:t>
            </a: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72159-50E2-8753-37B1-CCFEF70EDE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C64296-F597-FDCD-C4FD-1DAA5A621957}"/>
              </a:ext>
            </a:extLst>
          </p:cNvPr>
          <p:cNvSpPr>
            <a:spLocks noGrp="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000" dirty="0">
                <a:latin typeface="Roboto" panose="02000000000000000000" pitchFamily="2" charset="0"/>
                <a:ea typeface="Roboto" panose="02000000000000000000" pitchFamily="2" charset="0"/>
                <a:cs typeface="Roboto" panose="02000000000000000000" pitchFamily="2" charset="0"/>
              </a:rPr>
              <a:t>Kindergarten: Key Responsibilities</a:t>
            </a:r>
          </a:p>
        </p:txBody>
      </p:sp>
      <p:sp>
        <p:nvSpPr>
          <p:cNvPr id="8" name="Content Placeholder 2">
            <a:extLst>
              <a:ext uri="{FF2B5EF4-FFF2-40B4-BE49-F238E27FC236}">
                <a16:creationId xmlns:a16="http://schemas.microsoft.com/office/drawing/2014/main" id="{CA7DF230-CEBD-D9E6-B910-DE89AAFFCC50}"/>
              </a:ext>
            </a:extLst>
          </p:cNvPr>
          <p:cNvSpPr txBox="1">
            <a:spLocks/>
          </p:cNvSpPr>
          <p:nvPr/>
        </p:nvSpPr>
        <p:spPr>
          <a:xfrm>
            <a:off x="620105" y="1114375"/>
            <a:ext cx="7267199" cy="3034800"/>
          </a:xfrm>
          <a:prstGeom prst="rect">
            <a:avLst/>
          </a:prstGeom>
          <a:solidFill>
            <a:schemeClr val="accent4">
              <a:lumMod val="20000"/>
              <a:lumOff val="80000"/>
            </a:schemeClr>
          </a:solidFill>
          <a:ln w="76200">
            <a:solidFill>
              <a:schemeClr val="accent4"/>
            </a:solidFill>
          </a:ln>
        </p:spPr>
        <p:txBody>
          <a:bodyPr spcFirstLastPara="1" wrap="square" lIns="91425" tIns="91425" rIns="91425" bIns="91425" anchor="t" anchorCtr="0">
            <a:normAutofit/>
          </a:bodyPr>
          <a:lstStyle>
            <a:defPPr marR="0" lvl="0" algn="l" rtl="0">
              <a:lnSpc>
                <a:spcPct val="100000"/>
              </a:lnSpc>
              <a:spcBef>
                <a:spcPts val="0"/>
              </a:spcBef>
              <a:spcAft>
                <a:spcPts val="0"/>
              </a:spcAft>
              <a:defRPr lang="en-US"/>
            </a:defPPr>
            <a:lvl1pPr marL="0" marR="0" lvl="0" indent="-330200" algn="l" defTabSz="685800" rtl="0" eaLnBrk="1" latinLnBrk="0" hangingPunct="1">
              <a:lnSpc>
                <a:spcPct val="115000"/>
              </a:lnSpc>
              <a:spcBef>
                <a:spcPts val="0"/>
              </a:spcBef>
              <a:spcAft>
                <a:spcPts val="0"/>
              </a:spcAft>
              <a:buClr>
                <a:schemeClr val="dk1"/>
              </a:buClr>
              <a:buSzPts val="1600"/>
              <a:buFont typeface="Roboto"/>
              <a:buChar char="●"/>
              <a:defRPr sz="1350" b="0" i="0" u="none" strike="noStrike" kern="1200" cap="none">
                <a:solidFill>
                  <a:schemeClr val="tx1"/>
                </a:solidFill>
                <a:latin typeface="+mn-lt"/>
                <a:ea typeface="+mn-ea"/>
                <a:cs typeface="+mn-cs"/>
                <a:sym typeface="Roboto"/>
              </a:defRPr>
            </a:lvl1pPr>
            <a:lvl2pPr marL="342900" marR="0" lvl="1" indent="-317500" algn="l" defTabSz="685800" rtl="0" eaLnBrk="1" latinLnBrk="0" hangingPunct="1">
              <a:lnSpc>
                <a:spcPct val="115000"/>
              </a:lnSpc>
              <a:spcBef>
                <a:spcPts val="0"/>
              </a:spcBef>
              <a:spcAft>
                <a:spcPts val="0"/>
              </a:spcAft>
              <a:buClr>
                <a:schemeClr val="dk1"/>
              </a:buClr>
              <a:buSzPts val="1400"/>
              <a:buFont typeface="Roboto"/>
              <a:buChar char="○"/>
              <a:defRPr sz="1350" b="0" i="0" u="none" strike="noStrike" kern="1200" cap="none">
                <a:solidFill>
                  <a:schemeClr val="tx1"/>
                </a:solidFill>
                <a:latin typeface="+mn-lt"/>
                <a:ea typeface="+mn-ea"/>
                <a:cs typeface="+mn-cs"/>
                <a:sym typeface="Roboto"/>
              </a:defRPr>
            </a:lvl2pPr>
            <a:lvl3pPr marL="685800" marR="0" lvl="2" indent="-317500" algn="l" defTabSz="685800" rtl="0" eaLnBrk="1" latinLnBrk="0" hangingPunct="1">
              <a:lnSpc>
                <a:spcPct val="115000"/>
              </a:lnSpc>
              <a:spcBef>
                <a:spcPts val="0"/>
              </a:spcBef>
              <a:spcAft>
                <a:spcPts val="0"/>
              </a:spcAft>
              <a:buClr>
                <a:schemeClr val="dk1"/>
              </a:buClr>
              <a:buSzPts val="1400"/>
              <a:buFont typeface="Roboto"/>
              <a:buChar char="■"/>
              <a:defRPr sz="1350" b="0" i="0" u="none" strike="noStrike" kern="1200" cap="none">
                <a:solidFill>
                  <a:schemeClr val="tx1"/>
                </a:solidFill>
                <a:latin typeface="+mn-lt"/>
                <a:ea typeface="+mn-ea"/>
                <a:cs typeface="+mn-cs"/>
                <a:sym typeface="Roboto"/>
              </a:defRPr>
            </a:lvl3pPr>
            <a:lvl4pPr marL="1028700" marR="0" lvl="3" indent="-317500" algn="l" defTabSz="685800" rtl="0" eaLnBrk="1" latinLnBrk="0" hangingPunct="1">
              <a:lnSpc>
                <a:spcPct val="115000"/>
              </a:lnSpc>
              <a:spcBef>
                <a:spcPts val="0"/>
              </a:spcBef>
              <a:spcAft>
                <a:spcPts val="0"/>
              </a:spcAft>
              <a:buClr>
                <a:schemeClr val="dk1"/>
              </a:buClr>
              <a:buSzPts val="1400"/>
              <a:buFont typeface="Roboto"/>
              <a:buChar char="●"/>
              <a:defRPr sz="1350" b="0" i="0" u="none" strike="noStrike" kern="1200" cap="none">
                <a:solidFill>
                  <a:schemeClr val="tx1"/>
                </a:solidFill>
                <a:latin typeface="+mn-lt"/>
                <a:ea typeface="+mn-ea"/>
                <a:cs typeface="+mn-cs"/>
                <a:sym typeface="Roboto"/>
              </a:defRPr>
            </a:lvl4pPr>
            <a:lvl5pPr marL="1371600" marR="0" lvl="4" indent="-317500" algn="l" defTabSz="685800" rtl="0" eaLnBrk="1" latinLnBrk="0" hangingPunct="1">
              <a:lnSpc>
                <a:spcPct val="115000"/>
              </a:lnSpc>
              <a:spcBef>
                <a:spcPts val="0"/>
              </a:spcBef>
              <a:spcAft>
                <a:spcPts val="0"/>
              </a:spcAft>
              <a:buClr>
                <a:schemeClr val="dk1"/>
              </a:buClr>
              <a:buSzPts val="1400"/>
              <a:buFont typeface="Roboto"/>
              <a:buChar char="○"/>
              <a:defRPr sz="1350" b="0" i="0" u="none" strike="noStrike" kern="1200" cap="none">
                <a:solidFill>
                  <a:schemeClr val="tx1"/>
                </a:solidFill>
                <a:latin typeface="+mn-lt"/>
                <a:ea typeface="+mn-ea"/>
                <a:cs typeface="+mn-cs"/>
                <a:sym typeface="Roboto"/>
              </a:defRPr>
            </a:lvl5pPr>
            <a:lvl6pPr marL="1714500" marR="0" lvl="5" indent="-317500" algn="l" defTabSz="685800" rtl="0" eaLnBrk="1" latinLnBrk="0" hangingPunct="1">
              <a:lnSpc>
                <a:spcPct val="115000"/>
              </a:lnSpc>
              <a:spcBef>
                <a:spcPts val="0"/>
              </a:spcBef>
              <a:spcAft>
                <a:spcPts val="0"/>
              </a:spcAft>
              <a:buClr>
                <a:schemeClr val="dk1"/>
              </a:buClr>
              <a:buSzPts val="1400"/>
              <a:buFont typeface="Roboto"/>
              <a:buChar char="■"/>
              <a:defRPr sz="1350" b="0" i="0" u="none" strike="noStrike" kern="1200" cap="none">
                <a:solidFill>
                  <a:schemeClr val="tx1"/>
                </a:solidFill>
                <a:latin typeface="+mn-lt"/>
                <a:ea typeface="+mn-ea"/>
                <a:cs typeface="+mn-cs"/>
                <a:sym typeface="Roboto"/>
              </a:defRPr>
            </a:lvl6pPr>
            <a:lvl7pPr marL="2057400" marR="0" lvl="6" indent="-317500" algn="l" defTabSz="685800" rtl="0" eaLnBrk="1" latinLnBrk="0" hangingPunct="1">
              <a:lnSpc>
                <a:spcPct val="115000"/>
              </a:lnSpc>
              <a:spcBef>
                <a:spcPts val="0"/>
              </a:spcBef>
              <a:spcAft>
                <a:spcPts val="0"/>
              </a:spcAft>
              <a:buClr>
                <a:schemeClr val="dk1"/>
              </a:buClr>
              <a:buSzPts val="1400"/>
              <a:buFont typeface="Roboto"/>
              <a:buChar char="●"/>
              <a:defRPr sz="1350" b="0" i="0" u="none" strike="noStrike" kern="1200" cap="none">
                <a:solidFill>
                  <a:schemeClr val="tx1"/>
                </a:solidFill>
                <a:latin typeface="+mn-lt"/>
                <a:ea typeface="+mn-ea"/>
                <a:cs typeface="+mn-cs"/>
                <a:sym typeface="Roboto"/>
              </a:defRPr>
            </a:lvl7pPr>
            <a:lvl8pPr marL="2400300" marR="0" lvl="7" indent="-317500" algn="l" defTabSz="685800" rtl="0" eaLnBrk="1" latinLnBrk="0" hangingPunct="1">
              <a:lnSpc>
                <a:spcPct val="115000"/>
              </a:lnSpc>
              <a:spcBef>
                <a:spcPts val="0"/>
              </a:spcBef>
              <a:spcAft>
                <a:spcPts val="0"/>
              </a:spcAft>
              <a:buClr>
                <a:schemeClr val="dk1"/>
              </a:buClr>
              <a:buSzPts val="1400"/>
              <a:buFont typeface="Roboto"/>
              <a:buChar char="○"/>
              <a:defRPr sz="1350" b="0" i="0" u="none" strike="noStrike" kern="1200" cap="none">
                <a:solidFill>
                  <a:schemeClr val="tx1"/>
                </a:solidFill>
                <a:latin typeface="+mn-lt"/>
                <a:ea typeface="+mn-ea"/>
                <a:cs typeface="+mn-cs"/>
                <a:sym typeface="Roboto"/>
              </a:defRPr>
            </a:lvl8pPr>
            <a:lvl9pPr marL="2743200" marR="0" lvl="8" indent="-317500" algn="l" defTabSz="685800" rtl="0" eaLnBrk="1" latinLnBrk="0" hangingPunct="1">
              <a:lnSpc>
                <a:spcPct val="115000"/>
              </a:lnSpc>
              <a:spcBef>
                <a:spcPts val="0"/>
              </a:spcBef>
              <a:spcAft>
                <a:spcPts val="0"/>
              </a:spcAft>
              <a:buClr>
                <a:schemeClr val="dk1"/>
              </a:buClr>
              <a:buSzPts val="1400"/>
              <a:buFont typeface="Roboto"/>
              <a:buChar char="■"/>
              <a:defRPr sz="1350" b="0" i="0" u="none" strike="noStrike" kern="1200" cap="none">
                <a:solidFill>
                  <a:schemeClr val="tx1"/>
                </a:solidFill>
                <a:latin typeface="+mn-lt"/>
                <a:ea typeface="+mn-ea"/>
                <a:cs typeface="+mn-cs"/>
                <a:sym typeface="Roboto"/>
              </a:defRPr>
            </a:lvl9pPr>
          </a:lstStyle>
          <a:p>
            <a:pPr indent="0">
              <a:buFont typeface="Roboto"/>
              <a:buNone/>
            </a:pPr>
            <a:r>
              <a:rPr lang="en-US" dirty="0"/>
              <a:t>  </a:t>
            </a:r>
          </a:p>
          <a:p>
            <a:pPr indent="0">
              <a:buFont typeface="Roboto"/>
              <a:buNone/>
            </a:pPr>
            <a:r>
              <a:rPr lang="en-US" sz="1600" dirty="0"/>
              <a:t>  </a:t>
            </a:r>
            <a:r>
              <a:rPr lang="en-US" sz="1600" dirty="0">
                <a:latin typeface="Roboto" panose="02000000000000000000" pitchFamily="2" charset="0"/>
                <a:ea typeface="Roboto" panose="02000000000000000000" pitchFamily="2" charset="0"/>
                <a:cs typeface="Roboto" panose="02000000000000000000" pitchFamily="2" charset="0"/>
              </a:rPr>
              <a:t>Schools and districts serving publicly funded students in kindergarten</a:t>
            </a:r>
          </a:p>
          <a:p>
            <a:pPr marL="685800" lvl="1" indent="-342900">
              <a:buFont typeface="+mj-lt"/>
              <a:buAutoNum type="arabicPeriod"/>
            </a:pPr>
            <a:r>
              <a:rPr lang="en-US" sz="1600" dirty="0">
                <a:latin typeface="Roboto" panose="02000000000000000000" pitchFamily="2" charset="0"/>
                <a:ea typeface="Roboto" panose="02000000000000000000" pitchFamily="2" charset="0"/>
                <a:cs typeface="Roboto" panose="02000000000000000000" pitchFamily="2" charset="0"/>
              </a:rPr>
              <a:t>Use state board-approved assessment tools.</a:t>
            </a:r>
          </a:p>
          <a:p>
            <a:pPr marL="685800" lvl="1" indent="-342900">
              <a:buFont typeface="+mj-lt"/>
              <a:buAutoNum type="arabicPeriod"/>
            </a:pPr>
            <a:r>
              <a:rPr lang="en-US" sz="1600" dirty="0">
                <a:latin typeface="Roboto" panose="02000000000000000000" pitchFamily="2" charset="0"/>
                <a:ea typeface="Roboto" panose="02000000000000000000" pitchFamily="2" charset="0"/>
                <a:cs typeface="Roboto" panose="02000000000000000000" pitchFamily="2" charset="0"/>
              </a:rPr>
              <a:t>Assess six domains of learning and development in school readiness.</a:t>
            </a:r>
          </a:p>
          <a:p>
            <a:pPr marL="685800" lvl="1" indent="-342900">
              <a:buFont typeface="+mj-lt"/>
              <a:buAutoNum type="arabicPeriod"/>
            </a:pPr>
            <a:r>
              <a:rPr lang="en-US" sz="1600" dirty="0">
                <a:latin typeface="Roboto" panose="02000000000000000000" pitchFamily="2" charset="0"/>
                <a:ea typeface="Roboto" panose="02000000000000000000" pitchFamily="2" charset="0"/>
                <a:cs typeface="Roboto" panose="02000000000000000000" pitchFamily="2" charset="0"/>
              </a:rPr>
              <a:t>Administer the KSR assessment from the 1st day of school through the first 60 calendar days.</a:t>
            </a:r>
          </a:p>
        </p:txBody>
      </p:sp>
      <p:sp>
        <p:nvSpPr>
          <p:cNvPr id="5" name="Star: 5 Points 4">
            <a:extLst>
              <a:ext uri="{FF2B5EF4-FFF2-40B4-BE49-F238E27FC236}">
                <a16:creationId xmlns:a16="http://schemas.microsoft.com/office/drawing/2014/main" id="{6DFE0758-8861-5804-787B-C3D5D46E95C9}"/>
              </a:ext>
            </a:extLst>
          </p:cNvPr>
          <p:cNvSpPr/>
          <p:nvPr/>
        </p:nvSpPr>
        <p:spPr>
          <a:xfrm>
            <a:off x="6822219" y="0"/>
            <a:ext cx="1868167" cy="1765190"/>
          </a:xfrm>
          <a:prstGeom prst="star5">
            <a:avLst/>
          </a:prstGeom>
          <a:solidFill>
            <a:srgbClr val="004F8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You are here.</a:t>
            </a:r>
          </a:p>
        </p:txBody>
      </p:sp>
      <p:sp>
        <p:nvSpPr>
          <p:cNvPr id="6" name="TextBox 5">
            <a:extLst>
              <a:ext uri="{FF2B5EF4-FFF2-40B4-BE49-F238E27FC236}">
                <a16:creationId xmlns:a16="http://schemas.microsoft.com/office/drawing/2014/main" id="{E67B62B5-CBD3-2DB8-FB92-6E6CD9E25CA6}"/>
              </a:ext>
            </a:extLst>
          </p:cNvPr>
          <p:cNvSpPr txBox="1"/>
          <p:nvPr/>
        </p:nvSpPr>
        <p:spPr>
          <a:xfrm>
            <a:off x="966651" y="2841857"/>
            <a:ext cx="6751943" cy="1077218"/>
          </a:xfrm>
          <a:prstGeom prst="rect">
            <a:avLst/>
          </a:prstGeom>
          <a:noFill/>
        </p:spPr>
        <p:txBody>
          <a:bodyPr wrap="square" rtlCol="0">
            <a:spAutoFit/>
          </a:bodyPr>
          <a:lstStyle/>
          <a:p>
            <a:r>
              <a:rPr lang="en-US" sz="1600" dirty="0">
                <a:latin typeface="Roboto" panose="02000000000000000000" pitchFamily="2" charset="0"/>
                <a:ea typeface="Roboto" panose="02000000000000000000" pitchFamily="2" charset="0"/>
                <a:cs typeface="Roboto" panose="02000000000000000000" pitchFamily="2" charset="0"/>
              </a:rPr>
              <a:t>4.   Create individual learning plans </a:t>
            </a:r>
            <a:r>
              <a:rPr lang="en-US" sz="1600" dirty="0">
                <a:solidFill>
                  <a:schemeClr val="accent5">
                    <a:lumMod val="75000"/>
                  </a:schemeClr>
                </a:solidFill>
                <a:latin typeface="Roboto" panose="02000000000000000000" pitchFamily="2" charset="0"/>
                <a:ea typeface="Roboto" panose="02000000000000000000" pitchFamily="2" charset="0"/>
                <a:cs typeface="Roboto" panose="02000000000000000000" pitchFamily="2" charset="0"/>
              </a:rPr>
              <a:t>for each student who does not meet the minimum requirements on each required domain of KSR assessment and the Interim reading assessment.</a:t>
            </a:r>
          </a:p>
          <a:p>
            <a:endParaRPr lang="en-US" sz="1600" dirty="0"/>
          </a:p>
        </p:txBody>
      </p:sp>
      <p:sp>
        <p:nvSpPr>
          <p:cNvPr id="7" name="Arrow: Right 6">
            <a:extLst>
              <a:ext uri="{FF2B5EF4-FFF2-40B4-BE49-F238E27FC236}">
                <a16:creationId xmlns:a16="http://schemas.microsoft.com/office/drawing/2014/main" id="{F16F2674-EDC4-1094-EAA9-ED09686A3A42}"/>
              </a:ext>
            </a:extLst>
          </p:cNvPr>
          <p:cNvSpPr/>
          <p:nvPr/>
        </p:nvSpPr>
        <p:spPr>
          <a:xfrm rot="10800000" flipV="1">
            <a:off x="7756302" y="2833993"/>
            <a:ext cx="971792" cy="723388"/>
          </a:xfrm>
          <a:prstGeom prst="rightArrow">
            <a:avLst/>
          </a:prstGeom>
          <a:solidFill>
            <a:schemeClr val="accent5">
              <a:lumMod val="50000"/>
            </a:schemeClr>
          </a:solidFill>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dirty="0"/>
              <a:t>NEXT</a:t>
            </a:r>
          </a:p>
        </p:txBody>
      </p:sp>
      <p:sp>
        <p:nvSpPr>
          <p:cNvPr id="4" name="Slide Number Placeholder 3">
            <a:extLst>
              <a:ext uri="{FF2B5EF4-FFF2-40B4-BE49-F238E27FC236}">
                <a16:creationId xmlns:a16="http://schemas.microsoft.com/office/drawing/2014/main" id="{14E35170-AFED-595C-102A-10499F229504}"/>
              </a:ext>
            </a:extLst>
          </p:cNvPr>
          <p:cNvSpPr>
            <a:spLocks noGrp="1"/>
          </p:cNvSpPr>
          <p:nvPr>
            <p:ph type="sldNum" idx="12"/>
          </p:nvPr>
        </p:nvSpPr>
        <p:spPr/>
        <p:txBody>
          <a:bodyPr/>
          <a:lst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fld id="{C479D5F6-EDCB-402A-AC08-4943A1820E8F}" type="slidenum">
              <a:rPr lang="en-US" smtClean="0"/>
              <a:pPr/>
              <a:t>9</a:t>
            </a:fld>
            <a:endParaRPr lang="en-US"/>
          </a:p>
        </p:txBody>
      </p:sp>
    </p:spTree>
    <p:extLst>
      <p:ext uri="{BB962C8B-B14F-4D97-AF65-F5344CB8AC3E}">
        <p14:creationId xmlns:p14="http://schemas.microsoft.com/office/powerpoint/2010/main" val="3699628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3CCE0-FEEE-64C4-E52A-AFCFEED8FBD7}"/>
              </a:ext>
            </a:extLst>
          </p:cNvPr>
          <p:cNvSpPr>
            <a:spLocks noGrp="1"/>
          </p:cNvSpPr>
          <p:nvPr>
            <p:ph type="title"/>
          </p:nvPr>
        </p:nvSpPr>
        <p:spPr>
          <a:solidFill>
            <a:srgbClr val="C88800"/>
          </a:solidFill>
        </p:spPr>
        <p:txBody>
          <a:bodyPr/>
          <a:lstStyle/>
          <a:p>
            <a:r>
              <a:rPr lang="en-US" dirty="0"/>
              <a:t>Beginning of Year Benchmarks</a:t>
            </a:r>
          </a:p>
        </p:txBody>
      </p:sp>
    </p:spTree>
    <p:extLst>
      <p:ext uri="{BB962C8B-B14F-4D97-AF65-F5344CB8AC3E}">
        <p14:creationId xmlns:p14="http://schemas.microsoft.com/office/powerpoint/2010/main" val="2984176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C1894-C7B4-FBD1-4222-E6C1C6A1ED7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F02E39B-709D-5202-F348-762611FF0652}"/>
              </a:ext>
            </a:extLst>
          </p:cNvPr>
          <p:cNvSpPr>
            <a:spLocks noGrp="1"/>
          </p:cNvSpPr>
          <p:nvPr>
            <p:ph type="title"/>
          </p:nvPr>
        </p:nvSpPr>
        <p:spPr/>
        <p:txBody>
          <a:bodyPr/>
          <a:lstStyle/>
          <a:p>
            <a:r>
              <a:rPr lang="en-US" dirty="0"/>
              <a:t>School Readiness Assessment Benchmarks: Tools assessing all required domains</a:t>
            </a:r>
          </a:p>
        </p:txBody>
      </p:sp>
      <p:sp>
        <p:nvSpPr>
          <p:cNvPr id="6" name="Title 5">
            <a:extLst>
              <a:ext uri="{FF2B5EF4-FFF2-40B4-BE49-F238E27FC236}">
                <a16:creationId xmlns:a16="http://schemas.microsoft.com/office/drawing/2014/main" id="{7BA5368F-6F93-B654-866B-0639975C0BD0}"/>
              </a:ext>
            </a:extLst>
          </p:cNvPr>
          <p:cNvSpPr>
            <a:spLocks noGrp="1"/>
          </p:cNvSpPr>
          <p:nvPr>
            <p:ph type="title" idx="2"/>
          </p:nvPr>
        </p:nvSpPr>
        <p:spPr/>
        <p:txBody>
          <a:bodyPr/>
          <a:lstStyle/>
          <a:p>
            <a:endParaRPr lang="en-US"/>
          </a:p>
        </p:txBody>
      </p:sp>
      <p:graphicFrame>
        <p:nvGraphicFramePr>
          <p:cNvPr id="7" name="Table 6">
            <a:extLst>
              <a:ext uri="{FF2B5EF4-FFF2-40B4-BE49-F238E27FC236}">
                <a16:creationId xmlns:a16="http://schemas.microsoft.com/office/drawing/2014/main" id="{2CC1F0B2-5384-F54A-35FE-683CFB777379}"/>
              </a:ext>
            </a:extLst>
          </p:cNvPr>
          <p:cNvGraphicFramePr>
            <a:graphicFrameLocks noGrp="1"/>
          </p:cNvGraphicFramePr>
          <p:nvPr>
            <p:extLst>
              <p:ext uri="{D42A27DB-BD31-4B8C-83A1-F6EECF244321}">
                <p14:modId xmlns:p14="http://schemas.microsoft.com/office/powerpoint/2010/main" val="3972965407"/>
              </p:ext>
            </p:extLst>
          </p:nvPr>
        </p:nvGraphicFramePr>
        <p:xfrm>
          <a:off x="311700" y="1178645"/>
          <a:ext cx="5277900" cy="2271341"/>
        </p:xfrm>
        <a:graphic>
          <a:graphicData uri="http://schemas.openxmlformats.org/drawingml/2006/table">
            <a:tbl>
              <a:tblPr firstRow="1" bandRow="1">
                <a:tableStyleId>{21E4AEA4-8DFA-4A89-87EB-49C32662AFE0}</a:tableStyleId>
              </a:tblPr>
              <a:tblGrid>
                <a:gridCol w="2638950">
                  <a:extLst>
                    <a:ext uri="{9D8B030D-6E8A-4147-A177-3AD203B41FA5}">
                      <a16:colId xmlns:a16="http://schemas.microsoft.com/office/drawing/2014/main" val="1916047049"/>
                    </a:ext>
                  </a:extLst>
                </a:gridCol>
                <a:gridCol w="2638950">
                  <a:extLst>
                    <a:ext uri="{9D8B030D-6E8A-4147-A177-3AD203B41FA5}">
                      <a16:colId xmlns:a16="http://schemas.microsoft.com/office/drawing/2014/main" val="1977993834"/>
                    </a:ext>
                  </a:extLst>
                </a:gridCol>
              </a:tblGrid>
              <a:tr h="646336">
                <a:tc>
                  <a:txBody>
                    <a:bodyPr/>
                    <a:lstStyle/>
                    <a:p>
                      <a:r>
                        <a:rPr lang="en-US" dirty="0"/>
                        <a:t>Assessment tool</a:t>
                      </a:r>
                    </a:p>
                  </a:txBody>
                  <a:tcPr/>
                </a:tc>
                <a:tc>
                  <a:txBody>
                    <a:bodyPr/>
                    <a:lstStyle/>
                    <a:p>
                      <a:r>
                        <a:rPr lang="en-US" dirty="0"/>
                        <a:t>Beginning of Year Benchmark Descriptor</a:t>
                      </a:r>
                    </a:p>
                  </a:txBody>
                  <a:tcPr/>
                </a:tc>
                <a:extLst>
                  <a:ext uri="{0D108BD9-81ED-4DB2-BD59-A6C34878D82A}">
                    <a16:rowId xmlns:a16="http://schemas.microsoft.com/office/drawing/2014/main" val="4156883362"/>
                  </a:ext>
                </a:extLst>
              </a:tr>
              <a:tr h="367705">
                <a:tc>
                  <a:txBody>
                    <a:bodyPr/>
                    <a:lstStyle/>
                    <a:p>
                      <a:r>
                        <a:rPr lang="en-US" b="0" i="0" dirty="0"/>
                        <a:t>COR-K</a:t>
                      </a:r>
                    </a:p>
                  </a:txBody>
                  <a:tcPr/>
                </a:tc>
                <a:tc>
                  <a:txBody>
                    <a:bodyPr/>
                    <a:lstStyle/>
                    <a:p>
                      <a:r>
                        <a:rPr lang="en-US" dirty="0"/>
                        <a:t>Fully Meets</a:t>
                      </a:r>
                    </a:p>
                  </a:txBody>
                  <a:tcPr/>
                </a:tc>
                <a:extLst>
                  <a:ext uri="{0D108BD9-81ED-4DB2-BD59-A6C34878D82A}">
                    <a16:rowId xmlns:a16="http://schemas.microsoft.com/office/drawing/2014/main" val="3460428698"/>
                  </a:ext>
                </a:extLst>
              </a:tr>
              <a:tr h="390965">
                <a:tc>
                  <a:txBody>
                    <a:bodyPr/>
                    <a:lstStyle/>
                    <a:p>
                      <a:r>
                        <a:rPr lang="en-US" dirty="0"/>
                        <a:t>DRDP-K</a:t>
                      </a:r>
                    </a:p>
                  </a:txBody>
                  <a:tcPr/>
                </a:tc>
                <a:tc>
                  <a:txBody>
                    <a:bodyPr/>
                    <a:lstStyle/>
                    <a:p>
                      <a:r>
                        <a:rPr lang="en-US" dirty="0"/>
                        <a:t>Building Later</a:t>
                      </a:r>
                    </a:p>
                  </a:txBody>
                  <a:tcPr/>
                </a:tc>
                <a:extLst>
                  <a:ext uri="{0D108BD9-81ED-4DB2-BD59-A6C34878D82A}">
                    <a16:rowId xmlns:a16="http://schemas.microsoft.com/office/drawing/2014/main" val="1229622274"/>
                  </a:ext>
                </a:extLst>
              </a:tr>
              <a:tr h="348175">
                <a:tc>
                  <a:txBody>
                    <a:bodyPr/>
                    <a:lstStyle/>
                    <a:p>
                      <a:r>
                        <a:rPr lang="en-US" dirty="0"/>
                        <a:t>DIAL-4</a:t>
                      </a:r>
                    </a:p>
                  </a:txBody>
                  <a:tcPr/>
                </a:tc>
                <a:tc>
                  <a:txBody>
                    <a:bodyPr/>
                    <a:lstStyle/>
                    <a:p>
                      <a:r>
                        <a:rPr lang="en-US" dirty="0"/>
                        <a:t>Low Average</a:t>
                      </a:r>
                    </a:p>
                  </a:txBody>
                  <a:tcPr/>
                </a:tc>
                <a:extLst>
                  <a:ext uri="{0D108BD9-81ED-4DB2-BD59-A6C34878D82A}">
                    <a16:rowId xmlns:a16="http://schemas.microsoft.com/office/drawing/2014/main" val="3534670533"/>
                  </a:ext>
                </a:extLst>
              </a:tr>
              <a:tr h="357764">
                <a:tc>
                  <a:txBody>
                    <a:bodyPr/>
                    <a:lstStyle/>
                    <a:p>
                      <a:r>
                        <a:rPr lang="en-US" dirty="0"/>
                        <a:t>GOLD</a:t>
                      </a:r>
                    </a:p>
                  </a:txBody>
                  <a:tcPr/>
                </a:tc>
                <a:tc>
                  <a:txBody>
                    <a:bodyPr/>
                    <a:lstStyle/>
                    <a:p>
                      <a:r>
                        <a:rPr lang="en-US" i="0" dirty="0"/>
                        <a:t>At or Above BOY Kindergarten expectations (purple)</a:t>
                      </a:r>
                    </a:p>
                  </a:txBody>
                  <a:tcPr/>
                </a:tc>
                <a:extLst>
                  <a:ext uri="{0D108BD9-81ED-4DB2-BD59-A6C34878D82A}">
                    <a16:rowId xmlns:a16="http://schemas.microsoft.com/office/drawing/2014/main" val="1416354147"/>
                  </a:ext>
                </a:extLst>
              </a:tr>
            </a:tbl>
          </a:graphicData>
        </a:graphic>
      </p:graphicFrame>
    </p:spTree>
    <p:extLst>
      <p:ext uri="{BB962C8B-B14F-4D97-AF65-F5344CB8AC3E}">
        <p14:creationId xmlns:p14="http://schemas.microsoft.com/office/powerpoint/2010/main" val="23515986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FF95D7-994D-7BDA-B60C-141AC686950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151658D-DF21-56E9-1323-06FFCBC29DE6}"/>
              </a:ext>
            </a:extLst>
          </p:cNvPr>
          <p:cNvSpPr>
            <a:spLocks noGrp="1"/>
          </p:cNvSpPr>
          <p:nvPr>
            <p:ph type="title"/>
          </p:nvPr>
        </p:nvSpPr>
        <p:spPr/>
        <p:txBody>
          <a:bodyPr/>
          <a:lstStyle/>
          <a:p>
            <a:r>
              <a:rPr lang="en-US" dirty="0"/>
              <a:t>School Readiness Assessment Benchmarks: Tools assessing specific domains</a:t>
            </a:r>
          </a:p>
        </p:txBody>
      </p:sp>
      <p:sp>
        <p:nvSpPr>
          <p:cNvPr id="5" name="Text Placeholder 4">
            <a:extLst>
              <a:ext uri="{FF2B5EF4-FFF2-40B4-BE49-F238E27FC236}">
                <a16:creationId xmlns:a16="http://schemas.microsoft.com/office/drawing/2014/main" id="{6A7BA7C8-A481-17E1-C5B6-C353FD31462D}"/>
              </a:ext>
            </a:extLst>
          </p:cNvPr>
          <p:cNvSpPr>
            <a:spLocks noGrp="1"/>
          </p:cNvSpPr>
          <p:nvPr>
            <p:ph type="body" idx="1"/>
          </p:nvPr>
        </p:nvSpPr>
        <p:spPr/>
        <p:txBody>
          <a:bodyPr/>
          <a:lstStyle/>
          <a:p>
            <a:endParaRPr lang="en-US"/>
          </a:p>
        </p:txBody>
      </p:sp>
      <p:graphicFrame>
        <p:nvGraphicFramePr>
          <p:cNvPr id="7" name="Table 6">
            <a:extLst>
              <a:ext uri="{FF2B5EF4-FFF2-40B4-BE49-F238E27FC236}">
                <a16:creationId xmlns:a16="http://schemas.microsoft.com/office/drawing/2014/main" id="{1A4B690B-5091-91F0-361E-DB0C61C82C69}"/>
              </a:ext>
            </a:extLst>
          </p:cNvPr>
          <p:cNvGraphicFramePr>
            <a:graphicFrameLocks noGrp="1"/>
          </p:cNvGraphicFramePr>
          <p:nvPr>
            <p:extLst>
              <p:ext uri="{D42A27DB-BD31-4B8C-83A1-F6EECF244321}">
                <p14:modId xmlns:p14="http://schemas.microsoft.com/office/powerpoint/2010/main" val="382387214"/>
              </p:ext>
            </p:extLst>
          </p:nvPr>
        </p:nvGraphicFramePr>
        <p:xfrm>
          <a:off x="311700" y="1160716"/>
          <a:ext cx="5277900" cy="2953668"/>
        </p:xfrm>
        <a:graphic>
          <a:graphicData uri="http://schemas.openxmlformats.org/drawingml/2006/table">
            <a:tbl>
              <a:tblPr firstRow="1" bandRow="1">
                <a:tableStyleId>{21E4AEA4-8DFA-4A89-87EB-49C32662AFE0}</a:tableStyleId>
              </a:tblPr>
              <a:tblGrid>
                <a:gridCol w="2638950">
                  <a:extLst>
                    <a:ext uri="{9D8B030D-6E8A-4147-A177-3AD203B41FA5}">
                      <a16:colId xmlns:a16="http://schemas.microsoft.com/office/drawing/2014/main" val="1916047049"/>
                    </a:ext>
                  </a:extLst>
                </a:gridCol>
                <a:gridCol w="2638950">
                  <a:extLst>
                    <a:ext uri="{9D8B030D-6E8A-4147-A177-3AD203B41FA5}">
                      <a16:colId xmlns:a16="http://schemas.microsoft.com/office/drawing/2014/main" val="1977993834"/>
                    </a:ext>
                  </a:extLst>
                </a:gridCol>
              </a:tblGrid>
              <a:tr h="646336">
                <a:tc>
                  <a:txBody>
                    <a:bodyPr/>
                    <a:lstStyle/>
                    <a:p>
                      <a:r>
                        <a:rPr lang="en-US" dirty="0"/>
                        <a:t>Assessment tool</a:t>
                      </a:r>
                    </a:p>
                  </a:txBody>
                  <a:tcPr/>
                </a:tc>
                <a:tc>
                  <a:txBody>
                    <a:bodyPr/>
                    <a:lstStyle/>
                    <a:p>
                      <a:r>
                        <a:rPr lang="en-US" dirty="0"/>
                        <a:t>Beginning of Year Benchmark Descriptor</a:t>
                      </a:r>
                    </a:p>
                  </a:txBody>
                  <a:tcPr/>
                </a:tc>
                <a:extLst>
                  <a:ext uri="{0D108BD9-81ED-4DB2-BD59-A6C34878D82A}">
                    <a16:rowId xmlns:a16="http://schemas.microsoft.com/office/drawing/2014/main" val="4156883362"/>
                  </a:ext>
                </a:extLst>
              </a:tr>
              <a:tr h="367705">
                <a:tc>
                  <a:txBody>
                    <a:bodyPr/>
                    <a:lstStyle/>
                    <a:p>
                      <a:r>
                        <a:rPr lang="en-US" b="0" i="0" dirty="0" err="1"/>
                        <a:t>Acadience</a:t>
                      </a:r>
                      <a:r>
                        <a:rPr lang="en-US" b="0" i="0" dirty="0"/>
                        <a:t> Math</a:t>
                      </a:r>
                    </a:p>
                  </a:txBody>
                  <a:tcPr/>
                </a:tc>
                <a:tc>
                  <a:txBody>
                    <a:bodyPr/>
                    <a:lstStyle/>
                    <a:p>
                      <a:r>
                        <a:rPr lang="en-US" dirty="0"/>
                        <a:t>At and Above BOY Benchmark</a:t>
                      </a:r>
                    </a:p>
                  </a:txBody>
                  <a:tcPr/>
                </a:tc>
                <a:extLst>
                  <a:ext uri="{0D108BD9-81ED-4DB2-BD59-A6C34878D82A}">
                    <a16:rowId xmlns:a16="http://schemas.microsoft.com/office/drawing/2014/main" val="3460428698"/>
                  </a:ext>
                </a:extLst>
              </a:tr>
              <a:tr h="390965">
                <a:tc>
                  <a:txBody>
                    <a:bodyPr/>
                    <a:lstStyle/>
                    <a:p>
                      <a:r>
                        <a:rPr lang="en-US" dirty="0"/>
                        <a:t>Brigance (Physical, Social-Emotional, Language)</a:t>
                      </a:r>
                    </a:p>
                  </a:txBody>
                  <a:tcPr/>
                </a:tc>
                <a:tc>
                  <a:txBody>
                    <a:bodyPr/>
                    <a:lstStyle/>
                    <a:p>
                      <a:r>
                        <a:rPr lang="en-US" dirty="0"/>
                        <a:t>Average and Above Average</a:t>
                      </a:r>
                    </a:p>
                  </a:txBody>
                  <a:tcPr/>
                </a:tc>
                <a:extLst>
                  <a:ext uri="{0D108BD9-81ED-4DB2-BD59-A6C34878D82A}">
                    <a16:rowId xmlns:a16="http://schemas.microsoft.com/office/drawing/2014/main" val="1229622274"/>
                  </a:ext>
                </a:extLst>
              </a:tr>
              <a:tr h="348175">
                <a:tc>
                  <a:txBody>
                    <a:bodyPr/>
                    <a:lstStyle/>
                    <a:p>
                      <a:r>
                        <a:rPr lang="en-US" dirty="0" err="1"/>
                        <a:t>FastBridge</a:t>
                      </a:r>
                      <a:r>
                        <a:rPr lang="en-US" dirty="0"/>
                        <a:t> </a:t>
                      </a:r>
                      <a:r>
                        <a:rPr lang="en-US" dirty="0" err="1"/>
                        <a:t>earlyMath</a:t>
                      </a:r>
                      <a:endParaRPr lang="en-US" dirty="0"/>
                    </a:p>
                  </a:txBody>
                  <a:tcPr/>
                </a:tc>
                <a:tc>
                  <a:txBody>
                    <a:bodyPr/>
                    <a:lstStyle/>
                    <a:p>
                      <a:r>
                        <a:rPr lang="en-US" dirty="0"/>
                        <a:t>At or Above Benchmark</a:t>
                      </a:r>
                    </a:p>
                  </a:txBody>
                  <a:tcPr/>
                </a:tc>
                <a:extLst>
                  <a:ext uri="{0D108BD9-81ED-4DB2-BD59-A6C34878D82A}">
                    <a16:rowId xmlns:a16="http://schemas.microsoft.com/office/drawing/2014/main" val="3534670533"/>
                  </a:ext>
                </a:extLst>
              </a:tr>
              <a:tr h="357764">
                <a:tc>
                  <a:txBody>
                    <a:bodyPr/>
                    <a:lstStyle/>
                    <a:p>
                      <a:r>
                        <a:rPr lang="en-US" dirty="0" err="1"/>
                        <a:t>FastBridge</a:t>
                      </a:r>
                      <a:r>
                        <a:rPr lang="en-US" dirty="0"/>
                        <a:t> </a:t>
                      </a:r>
                      <a:r>
                        <a:rPr lang="en-US" dirty="0" err="1"/>
                        <a:t>earlyReading</a:t>
                      </a:r>
                      <a:endParaRPr lang="en-US" dirty="0"/>
                    </a:p>
                  </a:txBody>
                  <a:tcPr/>
                </a:tc>
                <a:tc>
                  <a:txBody>
                    <a:bodyPr/>
                    <a:lstStyle/>
                    <a:p>
                      <a:r>
                        <a:rPr lang="en-US" i="0" dirty="0"/>
                        <a:t>At or Above Benchmark</a:t>
                      </a:r>
                    </a:p>
                  </a:txBody>
                  <a:tcPr/>
                </a:tc>
                <a:extLst>
                  <a:ext uri="{0D108BD9-81ED-4DB2-BD59-A6C34878D82A}">
                    <a16:rowId xmlns:a16="http://schemas.microsoft.com/office/drawing/2014/main" val="1416354147"/>
                  </a:ext>
                </a:extLst>
              </a:tr>
              <a:tr h="357764">
                <a:tc>
                  <a:txBody>
                    <a:bodyPr/>
                    <a:lstStyle/>
                    <a:p>
                      <a:r>
                        <a:rPr lang="en-US" dirty="0" err="1"/>
                        <a:t>FastBridge</a:t>
                      </a:r>
                      <a:r>
                        <a:rPr lang="en-US" dirty="0"/>
                        <a:t> SAEBRS</a:t>
                      </a:r>
                    </a:p>
                  </a:txBody>
                  <a:tcPr/>
                </a:tc>
                <a:tc>
                  <a:txBody>
                    <a:bodyPr/>
                    <a:lstStyle/>
                    <a:p>
                      <a:r>
                        <a:rPr lang="en-US" i="0" dirty="0"/>
                        <a:t>Some Risk</a:t>
                      </a:r>
                    </a:p>
                  </a:txBody>
                  <a:tcPr/>
                </a:tc>
                <a:extLst>
                  <a:ext uri="{0D108BD9-81ED-4DB2-BD59-A6C34878D82A}">
                    <a16:rowId xmlns:a16="http://schemas.microsoft.com/office/drawing/2014/main" val="3631436987"/>
                  </a:ext>
                </a:extLst>
              </a:tr>
              <a:tr h="357764">
                <a:tc>
                  <a:txBody>
                    <a:bodyPr/>
                    <a:lstStyle/>
                    <a:p>
                      <a:r>
                        <a:rPr lang="en-US" dirty="0"/>
                        <a:t>ISIP Math</a:t>
                      </a:r>
                    </a:p>
                  </a:txBody>
                  <a:tcPr/>
                </a:tc>
                <a:tc>
                  <a:txBody>
                    <a:bodyPr/>
                    <a:lstStyle/>
                    <a:p>
                      <a:r>
                        <a:rPr lang="en-US" i="0" dirty="0"/>
                        <a:t>Tier 1</a:t>
                      </a:r>
                    </a:p>
                  </a:txBody>
                  <a:tcPr/>
                </a:tc>
                <a:extLst>
                  <a:ext uri="{0D108BD9-81ED-4DB2-BD59-A6C34878D82A}">
                    <a16:rowId xmlns:a16="http://schemas.microsoft.com/office/drawing/2014/main" val="2501011007"/>
                  </a:ext>
                </a:extLst>
              </a:tr>
            </a:tbl>
          </a:graphicData>
        </a:graphic>
      </p:graphicFrame>
    </p:spTree>
    <p:extLst>
      <p:ext uri="{BB962C8B-B14F-4D97-AF65-F5344CB8AC3E}">
        <p14:creationId xmlns:p14="http://schemas.microsoft.com/office/powerpoint/2010/main" val="17284126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05E14AE-8381-E054-FBF3-BF42D2332237}"/>
              </a:ext>
            </a:extLst>
          </p:cNvPr>
          <p:cNvSpPr>
            <a:spLocks noGrp="1"/>
          </p:cNvSpPr>
          <p:nvPr>
            <p:ph type="title"/>
          </p:nvPr>
        </p:nvSpPr>
        <p:spPr/>
        <p:txBody>
          <a:bodyPr/>
          <a:lstStyle/>
          <a:p>
            <a:r>
              <a:rPr lang="en-US" dirty="0"/>
              <a:t>GOLD®, Teaching Strategies (Limited Item Set)</a:t>
            </a:r>
          </a:p>
        </p:txBody>
      </p:sp>
      <p:graphicFrame>
        <p:nvGraphicFramePr>
          <p:cNvPr id="7" name="Table 6">
            <a:extLst>
              <a:ext uri="{FF2B5EF4-FFF2-40B4-BE49-F238E27FC236}">
                <a16:creationId xmlns:a16="http://schemas.microsoft.com/office/drawing/2014/main" id="{C2894BD5-65D5-ABB2-9E17-4045D1D2F006}"/>
              </a:ext>
            </a:extLst>
          </p:cNvPr>
          <p:cNvGraphicFramePr>
            <a:graphicFrameLocks noGrp="1"/>
          </p:cNvGraphicFramePr>
          <p:nvPr>
            <p:extLst>
              <p:ext uri="{D42A27DB-BD31-4B8C-83A1-F6EECF244321}">
                <p14:modId xmlns:p14="http://schemas.microsoft.com/office/powerpoint/2010/main" val="2220149513"/>
              </p:ext>
            </p:extLst>
          </p:nvPr>
        </p:nvGraphicFramePr>
        <p:xfrm>
          <a:off x="311700" y="1152475"/>
          <a:ext cx="3810000" cy="2881199"/>
        </p:xfrm>
        <a:graphic>
          <a:graphicData uri="http://schemas.openxmlformats.org/drawingml/2006/table">
            <a:tbl>
              <a:tblPr firstRow="1" bandRow="1">
                <a:tableStyleId>{21E4AEA4-8DFA-4A89-87EB-49C32662AFE0}</a:tableStyleId>
              </a:tblPr>
              <a:tblGrid>
                <a:gridCol w="2682817">
                  <a:extLst>
                    <a:ext uri="{9D8B030D-6E8A-4147-A177-3AD203B41FA5}">
                      <a16:colId xmlns:a16="http://schemas.microsoft.com/office/drawing/2014/main" val="1977993834"/>
                    </a:ext>
                  </a:extLst>
                </a:gridCol>
                <a:gridCol w="1127183">
                  <a:extLst>
                    <a:ext uri="{9D8B030D-6E8A-4147-A177-3AD203B41FA5}">
                      <a16:colId xmlns:a16="http://schemas.microsoft.com/office/drawing/2014/main" val="3836741277"/>
                    </a:ext>
                  </a:extLst>
                </a:gridCol>
              </a:tblGrid>
              <a:tr h="544024">
                <a:tc>
                  <a:txBody>
                    <a:bodyPr/>
                    <a:lstStyle/>
                    <a:p>
                      <a:r>
                        <a:rPr lang="en-US" dirty="0"/>
                        <a:t>Domain</a:t>
                      </a:r>
                    </a:p>
                  </a:txBody>
                  <a:tcPr/>
                </a:tc>
                <a:tc>
                  <a:txBody>
                    <a:bodyPr/>
                    <a:lstStyle/>
                    <a:p>
                      <a:r>
                        <a:rPr lang="en-US" dirty="0"/>
                        <a:t>Composite Score</a:t>
                      </a:r>
                    </a:p>
                  </a:txBody>
                  <a:tcPr/>
                </a:tc>
                <a:extLst>
                  <a:ext uri="{0D108BD9-81ED-4DB2-BD59-A6C34878D82A}">
                    <a16:rowId xmlns:a16="http://schemas.microsoft.com/office/drawing/2014/main" val="4156883362"/>
                  </a:ext>
                </a:extLst>
              </a:tr>
              <a:tr h="389350">
                <a:tc>
                  <a:txBody>
                    <a:bodyPr/>
                    <a:lstStyle/>
                    <a:p>
                      <a:r>
                        <a:rPr lang="en-US" dirty="0"/>
                        <a:t>Physical</a:t>
                      </a:r>
                    </a:p>
                  </a:txBody>
                  <a:tcPr/>
                </a:tc>
                <a:tc>
                  <a:txBody>
                    <a:bodyPr/>
                    <a:lstStyle/>
                    <a:p>
                      <a:r>
                        <a:rPr lang="en-US" dirty="0"/>
                        <a:t>35</a:t>
                      </a:r>
                    </a:p>
                  </a:txBody>
                  <a:tcPr/>
                </a:tc>
                <a:extLst>
                  <a:ext uri="{0D108BD9-81ED-4DB2-BD59-A6C34878D82A}">
                    <a16:rowId xmlns:a16="http://schemas.microsoft.com/office/drawing/2014/main" val="3460428698"/>
                  </a:ext>
                </a:extLst>
              </a:tr>
              <a:tr h="390425">
                <a:tc>
                  <a:txBody>
                    <a:bodyPr/>
                    <a:lstStyle/>
                    <a:p>
                      <a:r>
                        <a:rPr lang="en-US" dirty="0"/>
                        <a:t>Language Comprehension</a:t>
                      </a:r>
                    </a:p>
                  </a:txBody>
                  <a:tcPr/>
                </a:tc>
                <a:tc>
                  <a:txBody>
                    <a:bodyPr/>
                    <a:lstStyle/>
                    <a:p>
                      <a:r>
                        <a:rPr lang="en-US" dirty="0"/>
                        <a:t>26</a:t>
                      </a:r>
                    </a:p>
                  </a:txBody>
                  <a:tcPr/>
                </a:tc>
                <a:extLst>
                  <a:ext uri="{0D108BD9-81ED-4DB2-BD59-A6C34878D82A}">
                    <a16:rowId xmlns:a16="http://schemas.microsoft.com/office/drawing/2014/main" val="1229622274"/>
                  </a:ext>
                </a:extLst>
              </a:tr>
              <a:tr h="389350">
                <a:tc>
                  <a:txBody>
                    <a:bodyPr/>
                    <a:lstStyle/>
                    <a:p>
                      <a:r>
                        <a:rPr lang="en-US" dirty="0"/>
                        <a:t>Social-emotional</a:t>
                      </a:r>
                    </a:p>
                  </a:txBody>
                  <a:tcPr/>
                </a:tc>
                <a:tc>
                  <a:txBody>
                    <a:bodyPr/>
                    <a:lstStyle/>
                    <a:p>
                      <a:r>
                        <a:rPr lang="en-US" dirty="0"/>
                        <a:t>31</a:t>
                      </a:r>
                    </a:p>
                  </a:txBody>
                  <a:tcPr/>
                </a:tc>
                <a:extLst>
                  <a:ext uri="{0D108BD9-81ED-4DB2-BD59-A6C34878D82A}">
                    <a16:rowId xmlns:a16="http://schemas.microsoft.com/office/drawing/2014/main" val="3534670533"/>
                  </a:ext>
                </a:extLst>
              </a:tr>
              <a:tr h="389350">
                <a:tc>
                  <a:txBody>
                    <a:bodyPr/>
                    <a:lstStyle/>
                    <a:p>
                      <a:r>
                        <a:rPr lang="en-US" dirty="0"/>
                        <a:t>Cognition</a:t>
                      </a:r>
                    </a:p>
                  </a:txBody>
                  <a:tcPr/>
                </a:tc>
                <a:tc>
                  <a:txBody>
                    <a:bodyPr/>
                    <a:lstStyle/>
                    <a:p>
                      <a:r>
                        <a:rPr lang="en-US" dirty="0"/>
                        <a:t>29</a:t>
                      </a:r>
                    </a:p>
                  </a:txBody>
                  <a:tcPr/>
                </a:tc>
                <a:extLst>
                  <a:ext uri="{0D108BD9-81ED-4DB2-BD59-A6C34878D82A}">
                    <a16:rowId xmlns:a16="http://schemas.microsoft.com/office/drawing/2014/main" val="1416354147"/>
                  </a:ext>
                </a:extLst>
              </a:tr>
              <a:tr h="389350">
                <a:tc>
                  <a:txBody>
                    <a:bodyPr/>
                    <a:lstStyle/>
                    <a:p>
                      <a:r>
                        <a:rPr lang="en-US" dirty="0"/>
                        <a:t>Math</a:t>
                      </a:r>
                    </a:p>
                  </a:txBody>
                  <a:tcPr/>
                </a:tc>
                <a:tc>
                  <a:txBody>
                    <a:bodyPr/>
                    <a:lstStyle/>
                    <a:p>
                      <a:r>
                        <a:rPr lang="en-US" dirty="0"/>
                        <a:t>24</a:t>
                      </a:r>
                    </a:p>
                  </a:txBody>
                  <a:tcPr/>
                </a:tc>
                <a:extLst>
                  <a:ext uri="{0D108BD9-81ED-4DB2-BD59-A6C34878D82A}">
                    <a16:rowId xmlns:a16="http://schemas.microsoft.com/office/drawing/2014/main" val="2493854565"/>
                  </a:ext>
                </a:extLst>
              </a:tr>
              <a:tr h="389350">
                <a:tc>
                  <a:txBody>
                    <a:bodyPr/>
                    <a:lstStyle/>
                    <a:p>
                      <a:r>
                        <a:rPr lang="en-US" dirty="0"/>
                        <a:t>Literacy</a:t>
                      </a:r>
                    </a:p>
                  </a:txBody>
                  <a:tcPr/>
                </a:tc>
                <a:tc>
                  <a:txBody>
                    <a:bodyPr/>
                    <a:lstStyle/>
                    <a:p>
                      <a:r>
                        <a:rPr lang="en-US" dirty="0"/>
                        <a:t>35</a:t>
                      </a:r>
                    </a:p>
                  </a:txBody>
                  <a:tcPr/>
                </a:tc>
                <a:extLst>
                  <a:ext uri="{0D108BD9-81ED-4DB2-BD59-A6C34878D82A}">
                    <a16:rowId xmlns:a16="http://schemas.microsoft.com/office/drawing/2014/main" val="3473642377"/>
                  </a:ext>
                </a:extLst>
              </a:tr>
            </a:tbl>
          </a:graphicData>
        </a:graphic>
      </p:graphicFrame>
    </p:spTree>
    <p:extLst>
      <p:ext uri="{BB962C8B-B14F-4D97-AF65-F5344CB8AC3E}">
        <p14:creationId xmlns:p14="http://schemas.microsoft.com/office/powerpoint/2010/main" val="34886169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182ED9-D166-7EFE-F93A-44A59253BF7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63A2449-73D5-34CC-8B1B-F01B41F05BD4}"/>
              </a:ext>
            </a:extLst>
          </p:cNvPr>
          <p:cNvSpPr>
            <a:spLocks noGrp="1"/>
          </p:cNvSpPr>
          <p:nvPr>
            <p:ph type="title"/>
          </p:nvPr>
        </p:nvSpPr>
        <p:spPr/>
        <p:txBody>
          <a:bodyPr/>
          <a:lstStyle/>
          <a:p>
            <a:r>
              <a:rPr lang="en-US" dirty="0"/>
              <a:t>COR-K, </a:t>
            </a:r>
            <a:r>
              <a:rPr lang="en-US" dirty="0" err="1"/>
              <a:t>Highscope</a:t>
            </a:r>
            <a:r>
              <a:rPr lang="en-US" dirty="0"/>
              <a:t> (KER)</a:t>
            </a:r>
          </a:p>
        </p:txBody>
      </p:sp>
      <p:graphicFrame>
        <p:nvGraphicFramePr>
          <p:cNvPr id="7" name="Table 6">
            <a:extLst>
              <a:ext uri="{FF2B5EF4-FFF2-40B4-BE49-F238E27FC236}">
                <a16:creationId xmlns:a16="http://schemas.microsoft.com/office/drawing/2014/main" id="{79634045-1263-8A73-06E2-80AF74798296}"/>
              </a:ext>
            </a:extLst>
          </p:cNvPr>
          <p:cNvGraphicFramePr>
            <a:graphicFrameLocks noGrp="1"/>
          </p:cNvGraphicFramePr>
          <p:nvPr>
            <p:extLst>
              <p:ext uri="{D42A27DB-BD31-4B8C-83A1-F6EECF244321}">
                <p14:modId xmlns:p14="http://schemas.microsoft.com/office/powerpoint/2010/main" val="1157651944"/>
              </p:ext>
            </p:extLst>
          </p:nvPr>
        </p:nvGraphicFramePr>
        <p:xfrm>
          <a:off x="311700" y="1152475"/>
          <a:ext cx="3810000" cy="2881199"/>
        </p:xfrm>
        <a:graphic>
          <a:graphicData uri="http://schemas.openxmlformats.org/drawingml/2006/table">
            <a:tbl>
              <a:tblPr firstRow="1" bandRow="1">
                <a:tableStyleId>{21E4AEA4-8DFA-4A89-87EB-49C32662AFE0}</a:tableStyleId>
              </a:tblPr>
              <a:tblGrid>
                <a:gridCol w="2682817">
                  <a:extLst>
                    <a:ext uri="{9D8B030D-6E8A-4147-A177-3AD203B41FA5}">
                      <a16:colId xmlns:a16="http://schemas.microsoft.com/office/drawing/2014/main" val="1977993834"/>
                    </a:ext>
                  </a:extLst>
                </a:gridCol>
                <a:gridCol w="1127183">
                  <a:extLst>
                    <a:ext uri="{9D8B030D-6E8A-4147-A177-3AD203B41FA5}">
                      <a16:colId xmlns:a16="http://schemas.microsoft.com/office/drawing/2014/main" val="3836741277"/>
                    </a:ext>
                  </a:extLst>
                </a:gridCol>
              </a:tblGrid>
              <a:tr h="544024">
                <a:tc>
                  <a:txBody>
                    <a:bodyPr/>
                    <a:lstStyle/>
                    <a:p>
                      <a:r>
                        <a:rPr lang="en-US" dirty="0"/>
                        <a:t>Domain</a:t>
                      </a:r>
                    </a:p>
                  </a:txBody>
                  <a:tcPr/>
                </a:tc>
                <a:tc>
                  <a:txBody>
                    <a:bodyPr/>
                    <a:lstStyle/>
                    <a:p>
                      <a:r>
                        <a:rPr lang="en-US" dirty="0"/>
                        <a:t>Composite Score</a:t>
                      </a:r>
                    </a:p>
                  </a:txBody>
                  <a:tcPr/>
                </a:tc>
                <a:extLst>
                  <a:ext uri="{0D108BD9-81ED-4DB2-BD59-A6C34878D82A}">
                    <a16:rowId xmlns:a16="http://schemas.microsoft.com/office/drawing/2014/main" val="4156883362"/>
                  </a:ext>
                </a:extLst>
              </a:tr>
              <a:tr h="389350">
                <a:tc>
                  <a:txBody>
                    <a:bodyPr/>
                    <a:lstStyle/>
                    <a:p>
                      <a:r>
                        <a:rPr lang="en-US" dirty="0"/>
                        <a:t>Physical</a:t>
                      </a:r>
                    </a:p>
                  </a:txBody>
                  <a:tcPr/>
                </a:tc>
                <a:tc>
                  <a:txBody>
                    <a:bodyPr/>
                    <a:lstStyle/>
                    <a:p>
                      <a:r>
                        <a:rPr lang="en-US" dirty="0"/>
                        <a:t>12</a:t>
                      </a:r>
                    </a:p>
                  </a:txBody>
                  <a:tcPr/>
                </a:tc>
                <a:extLst>
                  <a:ext uri="{0D108BD9-81ED-4DB2-BD59-A6C34878D82A}">
                    <a16:rowId xmlns:a16="http://schemas.microsoft.com/office/drawing/2014/main" val="3460428698"/>
                  </a:ext>
                </a:extLst>
              </a:tr>
              <a:tr h="390425">
                <a:tc>
                  <a:txBody>
                    <a:bodyPr/>
                    <a:lstStyle/>
                    <a:p>
                      <a:r>
                        <a:rPr lang="en-US" dirty="0"/>
                        <a:t>Language Comprehension</a:t>
                      </a:r>
                    </a:p>
                  </a:txBody>
                  <a:tcPr/>
                </a:tc>
                <a:tc>
                  <a:txBody>
                    <a:bodyPr/>
                    <a:lstStyle/>
                    <a:p>
                      <a:r>
                        <a:rPr lang="en-US" dirty="0"/>
                        <a:t>4</a:t>
                      </a:r>
                    </a:p>
                  </a:txBody>
                  <a:tcPr/>
                </a:tc>
                <a:extLst>
                  <a:ext uri="{0D108BD9-81ED-4DB2-BD59-A6C34878D82A}">
                    <a16:rowId xmlns:a16="http://schemas.microsoft.com/office/drawing/2014/main" val="1229622274"/>
                  </a:ext>
                </a:extLst>
              </a:tr>
              <a:tr h="389350">
                <a:tc>
                  <a:txBody>
                    <a:bodyPr/>
                    <a:lstStyle/>
                    <a:p>
                      <a:r>
                        <a:rPr lang="en-US" dirty="0"/>
                        <a:t>Social-emotional</a:t>
                      </a:r>
                    </a:p>
                  </a:txBody>
                  <a:tcPr/>
                </a:tc>
                <a:tc>
                  <a:txBody>
                    <a:bodyPr/>
                    <a:lstStyle/>
                    <a:p>
                      <a:r>
                        <a:rPr lang="en-US" dirty="0"/>
                        <a:t>16</a:t>
                      </a:r>
                    </a:p>
                  </a:txBody>
                  <a:tcPr/>
                </a:tc>
                <a:extLst>
                  <a:ext uri="{0D108BD9-81ED-4DB2-BD59-A6C34878D82A}">
                    <a16:rowId xmlns:a16="http://schemas.microsoft.com/office/drawing/2014/main" val="3534670533"/>
                  </a:ext>
                </a:extLst>
              </a:tr>
              <a:tr h="389350">
                <a:tc>
                  <a:txBody>
                    <a:bodyPr/>
                    <a:lstStyle/>
                    <a:p>
                      <a:r>
                        <a:rPr lang="en-US" dirty="0"/>
                        <a:t>Cognition</a:t>
                      </a:r>
                    </a:p>
                  </a:txBody>
                  <a:tcPr/>
                </a:tc>
                <a:tc>
                  <a:txBody>
                    <a:bodyPr/>
                    <a:lstStyle/>
                    <a:p>
                      <a:r>
                        <a:rPr lang="en-US" dirty="0"/>
                        <a:t>16</a:t>
                      </a:r>
                    </a:p>
                  </a:txBody>
                  <a:tcPr/>
                </a:tc>
                <a:extLst>
                  <a:ext uri="{0D108BD9-81ED-4DB2-BD59-A6C34878D82A}">
                    <a16:rowId xmlns:a16="http://schemas.microsoft.com/office/drawing/2014/main" val="1416354147"/>
                  </a:ext>
                </a:extLst>
              </a:tr>
              <a:tr h="389350">
                <a:tc>
                  <a:txBody>
                    <a:bodyPr/>
                    <a:lstStyle/>
                    <a:p>
                      <a:r>
                        <a:rPr lang="en-US" dirty="0"/>
                        <a:t>Math</a:t>
                      </a:r>
                    </a:p>
                  </a:txBody>
                  <a:tcPr/>
                </a:tc>
                <a:tc>
                  <a:txBody>
                    <a:bodyPr/>
                    <a:lstStyle/>
                    <a:p>
                      <a:r>
                        <a:rPr lang="en-US" dirty="0"/>
                        <a:t>16</a:t>
                      </a:r>
                    </a:p>
                  </a:txBody>
                  <a:tcPr/>
                </a:tc>
                <a:extLst>
                  <a:ext uri="{0D108BD9-81ED-4DB2-BD59-A6C34878D82A}">
                    <a16:rowId xmlns:a16="http://schemas.microsoft.com/office/drawing/2014/main" val="2493854565"/>
                  </a:ext>
                </a:extLst>
              </a:tr>
              <a:tr h="389350">
                <a:tc>
                  <a:txBody>
                    <a:bodyPr/>
                    <a:lstStyle/>
                    <a:p>
                      <a:r>
                        <a:rPr lang="en-US" dirty="0"/>
                        <a:t>Literacy</a:t>
                      </a:r>
                    </a:p>
                  </a:txBody>
                  <a:tcPr/>
                </a:tc>
                <a:tc>
                  <a:txBody>
                    <a:bodyPr/>
                    <a:lstStyle/>
                    <a:p>
                      <a:r>
                        <a:rPr lang="en-US" dirty="0"/>
                        <a:t>20</a:t>
                      </a:r>
                    </a:p>
                  </a:txBody>
                  <a:tcPr/>
                </a:tc>
                <a:extLst>
                  <a:ext uri="{0D108BD9-81ED-4DB2-BD59-A6C34878D82A}">
                    <a16:rowId xmlns:a16="http://schemas.microsoft.com/office/drawing/2014/main" val="3473642377"/>
                  </a:ext>
                </a:extLst>
              </a:tr>
            </a:tbl>
          </a:graphicData>
        </a:graphic>
      </p:graphicFrame>
    </p:spTree>
    <p:extLst>
      <p:ext uri="{BB962C8B-B14F-4D97-AF65-F5344CB8AC3E}">
        <p14:creationId xmlns:p14="http://schemas.microsoft.com/office/powerpoint/2010/main" val="15698167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A855A-54B7-8BE2-8E45-C2133BBA8F7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237A937-A0C3-C09E-B3E2-3CE69373AE22}"/>
              </a:ext>
            </a:extLst>
          </p:cNvPr>
          <p:cNvSpPr>
            <a:spLocks noGrp="1"/>
          </p:cNvSpPr>
          <p:nvPr>
            <p:ph type="title"/>
          </p:nvPr>
        </p:nvSpPr>
        <p:spPr/>
        <p:txBody>
          <a:bodyPr/>
          <a:lstStyle/>
          <a:p>
            <a:r>
              <a:rPr lang="en-US" dirty="0"/>
              <a:t>DIAL-4, Pearson</a:t>
            </a:r>
          </a:p>
        </p:txBody>
      </p:sp>
      <p:graphicFrame>
        <p:nvGraphicFramePr>
          <p:cNvPr id="7" name="Table 6">
            <a:extLst>
              <a:ext uri="{FF2B5EF4-FFF2-40B4-BE49-F238E27FC236}">
                <a16:creationId xmlns:a16="http://schemas.microsoft.com/office/drawing/2014/main" id="{0DEC507F-0B7B-D794-F17D-E3D275714E9F}"/>
              </a:ext>
            </a:extLst>
          </p:cNvPr>
          <p:cNvGraphicFramePr>
            <a:graphicFrameLocks noGrp="1"/>
          </p:cNvGraphicFramePr>
          <p:nvPr>
            <p:extLst>
              <p:ext uri="{D42A27DB-BD31-4B8C-83A1-F6EECF244321}">
                <p14:modId xmlns:p14="http://schemas.microsoft.com/office/powerpoint/2010/main" val="635131294"/>
              </p:ext>
            </p:extLst>
          </p:nvPr>
        </p:nvGraphicFramePr>
        <p:xfrm>
          <a:off x="311700" y="1152475"/>
          <a:ext cx="3810000" cy="2881199"/>
        </p:xfrm>
        <a:graphic>
          <a:graphicData uri="http://schemas.openxmlformats.org/drawingml/2006/table">
            <a:tbl>
              <a:tblPr firstRow="1" bandRow="1">
                <a:tableStyleId>{21E4AEA4-8DFA-4A89-87EB-49C32662AFE0}</a:tableStyleId>
              </a:tblPr>
              <a:tblGrid>
                <a:gridCol w="2682817">
                  <a:extLst>
                    <a:ext uri="{9D8B030D-6E8A-4147-A177-3AD203B41FA5}">
                      <a16:colId xmlns:a16="http://schemas.microsoft.com/office/drawing/2014/main" val="1977993834"/>
                    </a:ext>
                  </a:extLst>
                </a:gridCol>
                <a:gridCol w="1127183">
                  <a:extLst>
                    <a:ext uri="{9D8B030D-6E8A-4147-A177-3AD203B41FA5}">
                      <a16:colId xmlns:a16="http://schemas.microsoft.com/office/drawing/2014/main" val="3836741277"/>
                    </a:ext>
                  </a:extLst>
                </a:gridCol>
              </a:tblGrid>
              <a:tr h="544024">
                <a:tc>
                  <a:txBody>
                    <a:bodyPr/>
                    <a:lstStyle/>
                    <a:p>
                      <a:r>
                        <a:rPr lang="en-US" dirty="0"/>
                        <a:t>Domain</a:t>
                      </a:r>
                    </a:p>
                  </a:txBody>
                  <a:tcPr/>
                </a:tc>
                <a:tc>
                  <a:txBody>
                    <a:bodyPr/>
                    <a:lstStyle/>
                    <a:p>
                      <a:r>
                        <a:rPr lang="en-US" dirty="0"/>
                        <a:t>Standard Score</a:t>
                      </a:r>
                    </a:p>
                  </a:txBody>
                  <a:tcPr/>
                </a:tc>
                <a:extLst>
                  <a:ext uri="{0D108BD9-81ED-4DB2-BD59-A6C34878D82A}">
                    <a16:rowId xmlns:a16="http://schemas.microsoft.com/office/drawing/2014/main" val="4156883362"/>
                  </a:ext>
                </a:extLst>
              </a:tr>
              <a:tr h="389350">
                <a:tc>
                  <a:txBody>
                    <a:bodyPr/>
                    <a:lstStyle/>
                    <a:p>
                      <a:r>
                        <a:rPr lang="en-US" dirty="0"/>
                        <a:t>Physical</a:t>
                      </a:r>
                    </a:p>
                  </a:txBody>
                  <a:tcPr/>
                </a:tc>
                <a:tc>
                  <a:txBody>
                    <a:bodyPr/>
                    <a:lstStyle/>
                    <a:p>
                      <a:r>
                        <a:rPr lang="en-US" dirty="0"/>
                        <a:t>85</a:t>
                      </a:r>
                    </a:p>
                  </a:txBody>
                  <a:tcPr/>
                </a:tc>
                <a:extLst>
                  <a:ext uri="{0D108BD9-81ED-4DB2-BD59-A6C34878D82A}">
                    <a16:rowId xmlns:a16="http://schemas.microsoft.com/office/drawing/2014/main" val="3460428698"/>
                  </a:ext>
                </a:extLst>
              </a:tr>
              <a:tr h="390425">
                <a:tc>
                  <a:txBody>
                    <a:bodyPr/>
                    <a:lstStyle/>
                    <a:p>
                      <a:r>
                        <a:rPr lang="en-US" dirty="0"/>
                        <a:t>Language Comprehension</a:t>
                      </a:r>
                    </a:p>
                  </a:txBody>
                  <a:tcPr/>
                </a:tc>
                <a:tc>
                  <a:txBody>
                    <a:bodyPr/>
                    <a:lstStyle/>
                    <a:p>
                      <a:r>
                        <a:rPr lang="en-US" dirty="0"/>
                        <a:t>85</a:t>
                      </a:r>
                    </a:p>
                  </a:txBody>
                  <a:tcPr/>
                </a:tc>
                <a:extLst>
                  <a:ext uri="{0D108BD9-81ED-4DB2-BD59-A6C34878D82A}">
                    <a16:rowId xmlns:a16="http://schemas.microsoft.com/office/drawing/2014/main" val="1229622274"/>
                  </a:ext>
                </a:extLst>
              </a:tr>
              <a:tr h="389350">
                <a:tc>
                  <a:txBody>
                    <a:bodyPr/>
                    <a:lstStyle/>
                    <a:p>
                      <a:r>
                        <a:rPr lang="en-US" dirty="0"/>
                        <a:t>Social-emotional</a:t>
                      </a:r>
                    </a:p>
                  </a:txBody>
                  <a:tcPr/>
                </a:tc>
                <a:tc>
                  <a:txBody>
                    <a:bodyPr/>
                    <a:lstStyle/>
                    <a:p>
                      <a:r>
                        <a:rPr lang="en-US" dirty="0"/>
                        <a:t>85</a:t>
                      </a:r>
                    </a:p>
                  </a:txBody>
                  <a:tcPr/>
                </a:tc>
                <a:extLst>
                  <a:ext uri="{0D108BD9-81ED-4DB2-BD59-A6C34878D82A}">
                    <a16:rowId xmlns:a16="http://schemas.microsoft.com/office/drawing/2014/main" val="3534670533"/>
                  </a:ext>
                </a:extLst>
              </a:tr>
              <a:tr h="389350">
                <a:tc>
                  <a:txBody>
                    <a:bodyPr/>
                    <a:lstStyle/>
                    <a:p>
                      <a:r>
                        <a:rPr lang="en-US" dirty="0"/>
                        <a:t>Cognition</a:t>
                      </a:r>
                    </a:p>
                  </a:txBody>
                  <a:tcPr/>
                </a:tc>
                <a:tc>
                  <a:txBody>
                    <a:bodyPr/>
                    <a:lstStyle/>
                    <a:p>
                      <a:r>
                        <a:rPr lang="en-US" dirty="0"/>
                        <a:t>85</a:t>
                      </a:r>
                    </a:p>
                  </a:txBody>
                  <a:tcPr/>
                </a:tc>
                <a:extLst>
                  <a:ext uri="{0D108BD9-81ED-4DB2-BD59-A6C34878D82A}">
                    <a16:rowId xmlns:a16="http://schemas.microsoft.com/office/drawing/2014/main" val="1416354147"/>
                  </a:ext>
                </a:extLst>
              </a:tr>
              <a:tr h="389350">
                <a:tc>
                  <a:txBody>
                    <a:bodyPr/>
                    <a:lstStyle/>
                    <a:p>
                      <a:r>
                        <a:rPr lang="en-US" dirty="0"/>
                        <a:t>Math</a:t>
                      </a:r>
                    </a:p>
                  </a:txBody>
                  <a:tcPr/>
                </a:tc>
                <a:tc>
                  <a:txBody>
                    <a:bodyPr/>
                    <a:lstStyle/>
                    <a:p>
                      <a:r>
                        <a:rPr lang="en-US" dirty="0"/>
                        <a:t>85</a:t>
                      </a:r>
                    </a:p>
                  </a:txBody>
                  <a:tcPr/>
                </a:tc>
                <a:extLst>
                  <a:ext uri="{0D108BD9-81ED-4DB2-BD59-A6C34878D82A}">
                    <a16:rowId xmlns:a16="http://schemas.microsoft.com/office/drawing/2014/main" val="2493854565"/>
                  </a:ext>
                </a:extLst>
              </a:tr>
              <a:tr h="389350">
                <a:tc>
                  <a:txBody>
                    <a:bodyPr/>
                    <a:lstStyle/>
                    <a:p>
                      <a:r>
                        <a:rPr lang="en-US" dirty="0"/>
                        <a:t>Literacy</a:t>
                      </a:r>
                    </a:p>
                  </a:txBody>
                  <a:tcPr/>
                </a:tc>
                <a:tc>
                  <a:txBody>
                    <a:bodyPr/>
                    <a:lstStyle/>
                    <a:p>
                      <a:r>
                        <a:rPr lang="en-US" dirty="0"/>
                        <a:t>85</a:t>
                      </a:r>
                    </a:p>
                  </a:txBody>
                  <a:tcPr/>
                </a:tc>
                <a:extLst>
                  <a:ext uri="{0D108BD9-81ED-4DB2-BD59-A6C34878D82A}">
                    <a16:rowId xmlns:a16="http://schemas.microsoft.com/office/drawing/2014/main" val="3473642377"/>
                  </a:ext>
                </a:extLst>
              </a:tr>
            </a:tbl>
          </a:graphicData>
        </a:graphic>
      </p:graphicFrame>
    </p:spTree>
    <p:extLst>
      <p:ext uri="{BB962C8B-B14F-4D97-AF65-F5344CB8AC3E}">
        <p14:creationId xmlns:p14="http://schemas.microsoft.com/office/powerpoint/2010/main" val="11207357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2DA281-1854-40AF-8055-5DCCE03C045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ADC5227-1380-88F4-13F6-EA1024DF68E4}"/>
              </a:ext>
            </a:extLst>
          </p:cNvPr>
          <p:cNvSpPr>
            <a:spLocks noGrp="1"/>
          </p:cNvSpPr>
          <p:nvPr>
            <p:ph type="title"/>
          </p:nvPr>
        </p:nvSpPr>
        <p:spPr/>
        <p:txBody>
          <a:bodyPr/>
          <a:lstStyle/>
          <a:p>
            <a:r>
              <a:rPr lang="en-US" dirty="0"/>
              <a:t>Brigance, Curriculum Associates</a:t>
            </a:r>
          </a:p>
        </p:txBody>
      </p:sp>
      <p:graphicFrame>
        <p:nvGraphicFramePr>
          <p:cNvPr id="7" name="Table 6">
            <a:extLst>
              <a:ext uri="{FF2B5EF4-FFF2-40B4-BE49-F238E27FC236}">
                <a16:creationId xmlns:a16="http://schemas.microsoft.com/office/drawing/2014/main" id="{2E2CE7F0-8C6D-5945-4AA2-4AA723AB7B73}"/>
              </a:ext>
            </a:extLst>
          </p:cNvPr>
          <p:cNvGraphicFramePr>
            <a:graphicFrameLocks noGrp="1"/>
          </p:cNvGraphicFramePr>
          <p:nvPr>
            <p:extLst>
              <p:ext uri="{D42A27DB-BD31-4B8C-83A1-F6EECF244321}">
                <p14:modId xmlns:p14="http://schemas.microsoft.com/office/powerpoint/2010/main" val="2706911513"/>
              </p:ext>
            </p:extLst>
          </p:nvPr>
        </p:nvGraphicFramePr>
        <p:xfrm>
          <a:off x="311700" y="1152475"/>
          <a:ext cx="3810000" cy="1713149"/>
        </p:xfrm>
        <a:graphic>
          <a:graphicData uri="http://schemas.openxmlformats.org/drawingml/2006/table">
            <a:tbl>
              <a:tblPr firstRow="1" bandRow="1">
                <a:tableStyleId>{21E4AEA4-8DFA-4A89-87EB-49C32662AFE0}</a:tableStyleId>
              </a:tblPr>
              <a:tblGrid>
                <a:gridCol w="2682817">
                  <a:extLst>
                    <a:ext uri="{9D8B030D-6E8A-4147-A177-3AD203B41FA5}">
                      <a16:colId xmlns:a16="http://schemas.microsoft.com/office/drawing/2014/main" val="1977993834"/>
                    </a:ext>
                  </a:extLst>
                </a:gridCol>
                <a:gridCol w="1127183">
                  <a:extLst>
                    <a:ext uri="{9D8B030D-6E8A-4147-A177-3AD203B41FA5}">
                      <a16:colId xmlns:a16="http://schemas.microsoft.com/office/drawing/2014/main" val="3836741277"/>
                    </a:ext>
                  </a:extLst>
                </a:gridCol>
              </a:tblGrid>
              <a:tr h="544024">
                <a:tc>
                  <a:txBody>
                    <a:bodyPr/>
                    <a:lstStyle/>
                    <a:p>
                      <a:r>
                        <a:rPr lang="en-US" dirty="0"/>
                        <a:t>Domain</a:t>
                      </a:r>
                    </a:p>
                  </a:txBody>
                  <a:tcPr/>
                </a:tc>
                <a:tc>
                  <a:txBody>
                    <a:bodyPr/>
                    <a:lstStyle/>
                    <a:p>
                      <a:r>
                        <a:rPr lang="en-US" dirty="0"/>
                        <a:t>Composite Score</a:t>
                      </a:r>
                    </a:p>
                  </a:txBody>
                  <a:tcPr/>
                </a:tc>
                <a:extLst>
                  <a:ext uri="{0D108BD9-81ED-4DB2-BD59-A6C34878D82A}">
                    <a16:rowId xmlns:a16="http://schemas.microsoft.com/office/drawing/2014/main" val="4156883362"/>
                  </a:ext>
                </a:extLst>
              </a:tr>
              <a:tr h="389350">
                <a:tc>
                  <a:txBody>
                    <a:bodyPr/>
                    <a:lstStyle/>
                    <a:p>
                      <a:r>
                        <a:rPr lang="en-US" dirty="0"/>
                        <a:t>Physical</a:t>
                      </a:r>
                    </a:p>
                  </a:txBody>
                  <a:tcPr/>
                </a:tc>
                <a:tc>
                  <a:txBody>
                    <a:bodyPr/>
                    <a:lstStyle/>
                    <a:p>
                      <a:r>
                        <a:rPr lang="en-US" dirty="0"/>
                        <a:t>9</a:t>
                      </a:r>
                    </a:p>
                  </a:txBody>
                  <a:tcPr/>
                </a:tc>
                <a:extLst>
                  <a:ext uri="{0D108BD9-81ED-4DB2-BD59-A6C34878D82A}">
                    <a16:rowId xmlns:a16="http://schemas.microsoft.com/office/drawing/2014/main" val="3460428698"/>
                  </a:ext>
                </a:extLst>
              </a:tr>
              <a:tr h="390425">
                <a:tc>
                  <a:txBody>
                    <a:bodyPr/>
                    <a:lstStyle/>
                    <a:p>
                      <a:r>
                        <a:rPr lang="en-US" dirty="0"/>
                        <a:t>Language Comprehension</a:t>
                      </a:r>
                    </a:p>
                  </a:txBody>
                  <a:tcPr/>
                </a:tc>
                <a:tc>
                  <a:txBody>
                    <a:bodyPr/>
                    <a:lstStyle/>
                    <a:p>
                      <a:r>
                        <a:rPr lang="en-US" dirty="0"/>
                        <a:t>14</a:t>
                      </a:r>
                    </a:p>
                  </a:txBody>
                  <a:tcPr/>
                </a:tc>
                <a:extLst>
                  <a:ext uri="{0D108BD9-81ED-4DB2-BD59-A6C34878D82A}">
                    <a16:rowId xmlns:a16="http://schemas.microsoft.com/office/drawing/2014/main" val="1229622274"/>
                  </a:ext>
                </a:extLst>
              </a:tr>
              <a:tr h="389350">
                <a:tc>
                  <a:txBody>
                    <a:bodyPr/>
                    <a:lstStyle/>
                    <a:p>
                      <a:r>
                        <a:rPr lang="en-US" dirty="0"/>
                        <a:t>Social-emotional</a:t>
                      </a:r>
                    </a:p>
                  </a:txBody>
                  <a:tcPr/>
                </a:tc>
                <a:tc>
                  <a:txBody>
                    <a:bodyPr/>
                    <a:lstStyle/>
                    <a:p>
                      <a:r>
                        <a:rPr lang="en-US" dirty="0"/>
                        <a:t>8</a:t>
                      </a:r>
                    </a:p>
                  </a:txBody>
                  <a:tcPr/>
                </a:tc>
                <a:extLst>
                  <a:ext uri="{0D108BD9-81ED-4DB2-BD59-A6C34878D82A}">
                    <a16:rowId xmlns:a16="http://schemas.microsoft.com/office/drawing/2014/main" val="3534670533"/>
                  </a:ext>
                </a:extLst>
              </a:tr>
            </a:tbl>
          </a:graphicData>
        </a:graphic>
      </p:graphicFrame>
    </p:spTree>
    <p:extLst>
      <p:ext uri="{BB962C8B-B14F-4D97-AF65-F5344CB8AC3E}">
        <p14:creationId xmlns:p14="http://schemas.microsoft.com/office/powerpoint/2010/main" val="40653709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67D56-1684-10B3-A1F1-8ADFA11C6F4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D1199AB-8C06-9812-6F44-0665C1DCD38C}"/>
              </a:ext>
            </a:extLst>
          </p:cNvPr>
          <p:cNvSpPr>
            <a:spLocks noGrp="1"/>
          </p:cNvSpPr>
          <p:nvPr>
            <p:ph type="title"/>
          </p:nvPr>
        </p:nvSpPr>
        <p:spPr/>
        <p:txBody>
          <a:bodyPr/>
          <a:lstStyle/>
          <a:p>
            <a:r>
              <a:rPr lang="en-US" dirty="0" err="1"/>
              <a:t>FastBridge</a:t>
            </a:r>
            <a:r>
              <a:rPr lang="en-US" dirty="0"/>
              <a:t>, </a:t>
            </a:r>
            <a:r>
              <a:rPr lang="en-US" dirty="0" err="1"/>
              <a:t>Rennaisance</a:t>
            </a:r>
            <a:endParaRPr lang="en-US" dirty="0"/>
          </a:p>
        </p:txBody>
      </p:sp>
      <p:graphicFrame>
        <p:nvGraphicFramePr>
          <p:cNvPr id="7" name="Table 6">
            <a:extLst>
              <a:ext uri="{FF2B5EF4-FFF2-40B4-BE49-F238E27FC236}">
                <a16:creationId xmlns:a16="http://schemas.microsoft.com/office/drawing/2014/main" id="{2C6E1F35-C8F7-D063-343B-70075F09F01F}"/>
              </a:ext>
            </a:extLst>
          </p:cNvPr>
          <p:cNvGraphicFramePr>
            <a:graphicFrameLocks noGrp="1"/>
          </p:cNvGraphicFramePr>
          <p:nvPr>
            <p:extLst>
              <p:ext uri="{D42A27DB-BD31-4B8C-83A1-F6EECF244321}">
                <p14:modId xmlns:p14="http://schemas.microsoft.com/office/powerpoint/2010/main" val="2837294141"/>
              </p:ext>
            </p:extLst>
          </p:nvPr>
        </p:nvGraphicFramePr>
        <p:xfrm>
          <a:off x="311699" y="1152475"/>
          <a:ext cx="4861550" cy="1840884"/>
        </p:xfrm>
        <a:graphic>
          <a:graphicData uri="http://schemas.openxmlformats.org/drawingml/2006/table">
            <a:tbl>
              <a:tblPr firstRow="1" bandRow="1">
                <a:tableStyleId>{21E4AEA4-8DFA-4A89-87EB-49C32662AFE0}</a:tableStyleId>
              </a:tblPr>
              <a:tblGrid>
                <a:gridCol w="2008781">
                  <a:extLst>
                    <a:ext uri="{9D8B030D-6E8A-4147-A177-3AD203B41FA5}">
                      <a16:colId xmlns:a16="http://schemas.microsoft.com/office/drawing/2014/main" val="1616739490"/>
                    </a:ext>
                  </a:extLst>
                </a:gridCol>
                <a:gridCol w="1712901">
                  <a:extLst>
                    <a:ext uri="{9D8B030D-6E8A-4147-A177-3AD203B41FA5}">
                      <a16:colId xmlns:a16="http://schemas.microsoft.com/office/drawing/2014/main" val="1977993834"/>
                    </a:ext>
                  </a:extLst>
                </a:gridCol>
                <a:gridCol w="1139868">
                  <a:extLst>
                    <a:ext uri="{9D8B030D-6E8A-4147-A177-3AD203B41FA5}">
                      <a16:colId xmlns:a16="http://schemas.microsoft.com/office/drawing/2014/main" val="3836741277"/>
                    </a:ext>
                  </a:extLst>
                </a:gridCol>
              </a:tblGrid>
              <a:tr h="544024">
                <a:tc>
                  <a:txBody>
                    <a:bodyPr/>
                    <a:lstStyle/>
                    <a:p>
                      <a:r>
                        <a:rPr lang="en-US" dirty="0"/>
                        <a:t>Tool Name</a:t>
                      </a:r>
                    </a:p>
                  </a:txBody>
                  <a:tcPr/>
                </a:tc>
                <a:tc>
                  <a:txBody>
                    <a:bodyPr/>
                    <a:lstStyle/>
                    <a:p>
                      <a:r>
                        <a:rPr lang="en-US" dirty="0"/>
                        <a:t>Domain</a:t>
                      </a:r>
                    </a:p>
                  </a:txBody>
                  <a:tcPr/>
                </a:tc>
                <a:tc>
                  <a:txBody>
                    <a:bodyPr/>
                    <a:lstStyle/>
                    <a:p>
                      <a:r>
                        <a:rPr lang="en-US" dirty="0"/>
                        <a:t>Composite Score</a:t>
                      </a:r>
                    </a:p>
                  </a:txBody>
                  <a:tcPr/>
                </a:tc>
                <a:extLst>
                  <a:ext uri="{0D108BD9-81ED-4DB2-BD59-A6C34878D82A}">
                    <a16:rowId xmlns:a16="http://schemas.microsoft.com/office/drawing/2014/main" val="4156883362"/>
                  </a:ext>
                </a:extLst>
              </a:tr>
              <a:tr h="389350">
                <a:tc>
                  <a:txBody>
                    <a:bodyPr/>
                    <a:lstStyle/>
                    <a:p>
                      <a:r>
                        <a:rPr lang="en-US" dirty="0" err="1"/>
                        <a:t>FastBridge</a:t>
                      </a:r>
                      <a:r>
                        <a:rPr lang="en-US" dirty="0"/>
                        <a:t> Math</a:t>
                      </a:r>
                    </a:p>
                  </a:txBody>
                  <a:tcPr/>
                </a:tc>
                <a:tc>
                  <a:txBody>
                    <a:bodyPr/>
                    <a:lstStyle/>
                    <a:p>
                      <a:r>
                        <a:rPr lang="en-US" dirty="0"/>
                        <a:t>Math</a:t>
                      </a:r>
                    </a:p>
                  </a:txBody>
                  <a:tcPr/>
                </a:tc>
                <a:tc>
                  <a:txBody>
                    <a:bodyPr/>
                    <a:lstStyle/>
                    <a:p>
                      <a:r>
                        <a:rPr lang="en-US" dirty="0"/>
                        <a:t>29</a:t>
                      </a:r>
                    </a:p>
                  </a:txBody>
                  <a:tcPr/>
                </a:tc>
                <a:extLst>
                  <a:ext uri="{0D108BD9-81ED-4DB2-BD59-A6C34878D82A}">
                    <a16:rowId xmlns:a16="http://schemas.microsoft.com/office/drawing/2014/main" val="3460428698"/>
                  </a:ext>
                </a:extLst>
              </a:tr>
              <a:tr h="390425">
                <a:tc>
                  <a:txBody>
                    <a:bodyPr/>
                    <a:lstStyle/>
                    <a:p>
                      <a:r>
                        <a:rPr lang="en-US" dirty="0" err="1"/>
                        <a:t>FastBridge</a:t>
                      </a:r>
                      <a:r>
                        <a:rPr lang="en-US" dirty="0"/>
                        <a:t> </a:t>
                      </a:r>
                      <a:r>
                        <a:rPr lang="en-US" dirty="0" err="1"/>
                        <a:t>earlyReading</a:t>
                      </a:r>
                      <a:endParaRPr lang="en-US" dirty="0"/>
                    </a:p>
                  </a:txBody>
                  <a:tcPr/>
                </a:tc>
                <a:tc>
                  <a:txBody>
                    <a:bodyPr/>
                    <a:lstStyle/>
                    <a:p>
                      <a:r>
                        <a:rPr lang="en-US" dirty="0"/>
                        <a:t>Literacy</a:t>
                      </a:r>
                    </a:p>
                  </a:txBody>
                  <a:tcPr/>
                </a:tc>
                <a:tc>
                  <a:txBody>
                    <a:bodyPr/>
                    <a:lstStyle/>
                    <a:p>
                      <a:r>
                        <a:rPr lang="en-US" dirty="0"/>
                        <a:t>32</a:t>
                      </a:r>
                    </a:p>
                  </a:txBody>
                  <a:tcPr/>
                </a:tc>
                <a:extLst>
                  <a:ext uri="{0D108BD9-81ED-4DB2-BD59-A6C34878D82A}">
                    <a16:rowId xmlns:a16="http://schemas.microsoft.com/office/drawing/2014/main" val="1229622274"/>
                  </a:ext>
                </a:extLst>
              </a:tr>
              <a:tr h="389350">
                <a:tc>
                  <a:txBody>
                    <a:bodyPr/>
                    <a:lstStyle/>
                    <a:p>
                      <a:r>
                        <a:rPr lang="en-US" dirty="0"/>
                        <a:t>SAEBRS</a:t>
                      </a:r>
                    </a:p>
                  </a:txBody>
                  <a:tcPr/>
                </a:tc>
                <a:tc>
                  <a:txBody>
                    <a:bodyPr/>
                    <a:lstStyle/>
                    <a:p>
                      <a:r>
                        <a:rPr lang="en-US" dirty="0"/>
                        <a:t>Social-emotional</a:t>
                      </a:r>
                    </a:p>
                  </a:txBody>
                  <a:tcPr/>
                </a:tc>
                <a:tc>
                  <a:txBody>
                    <a:bodyPr/>
                    <a:lstStyle/>
                    <a:p>
                      <a:r>
                        <a:rPr lang="en-US" dirty="0"/>
                        <a:t>24</a:t>
                      </a:r>
                    </a:p>
                  </a:txBody>
                  <a:tcPr/>
                </a:tc>
                <a:extLst>
                  <a:ext uri="{0D108BD9-81ED-4DB2-BD59-A6C34878D82A}">
                    <a16:rowId xmlns:a16="http://schemas.microsoft.com/office/drawing/2014/main" val="3534670533"/>
                  </a:ext>
                </a:extLst>
              </a:tr>
            </a:tbl>
          </a:graphicData>
        </a:graphic>
      </p:graphicFrame>
    </p:spTree>
    <p:extLst>
      <p:ext uri="{BB962C8B-B14F-4D97-AF65-F5344CB8AC3E}">
        <p14:creationId xmlns:p14="http://schemas.microsoft.com/office/powerpoint/2010/main" val="23294665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955B0-C2F4-7FBF-D85D-7DF2D50C836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A6F642D-7FB9-5AF7-0D71-0DB15E6CE9CF}"/>
              </a:ext>
            </a:extLst>
          </p:cNvPr>
          <p:cNvSpPr>
            <a:spLocks noGrp="1"/>
          </p:cNvSpPr>
          <p:nvPr>
            <p:ph type="title"/>
          </p:nvPr>
        </p:nvSpPr>
        <p:spPr/>
        <p:txBody>
          <a:bodyPr/>
          <a:lstStyle/>
          <a:p>
            <a:r>
              <a:rPr lang="en-US" dirty="0"/>
              <a:t>ISIP Math, Amira (formerly iStation)</a:t>
            </a:r>
          </a:p>
        </p:txBody>
      </p:sp>
      <p:graphicFrame>
        <p:nvGraphicFramePr>
          <p:cNvPr id="7" name="Table 6">
            <a:extLst>
              <a:ext uri="{FF2B5EF4-FFF2-40B4-BE49-F238E27FC236}">
                <a16:creationId xmlns:a16="http://schemas.microsoft.com/office/drawing/2014/main" id="{05181CB8-9EBD-C25E-3BEB-03134147C0CF}"/>
              </a:ext>
            </a:extLst>
          </p:cNvPr>
          <p:cNvGraphicFramePr>
            <a:graphicFrameLocks noGrp="1"/>
          </p:cNvGraphicFramePr>
          <p:nvPr>
            <p:extLst>
              <p:ext uri="{D42A27DB-BD31-4B8C-83A1-F6EECF244321}">
                <p14:modId xmlns:p14="http://schemas.microsoft.com/office/powerpoint/2010/main" val="3067031599"/>
              </p:ext>
            </p:extLst>
          </p:nvPr>
        </p:nvGraphicFramePr>
        <p:xfrm>
          <a:off x="311700" y="1152475"/>
          <a:ext cx="3810000" cy="933374"/>
        </p:xfrm>
        <a:graphic>
          <a:graphicData uri="http://schemas.openxmlformats.org/drawingml/2006/table">
            <a:tbl>
              <a:tblPr firstRow="1" bandRow="1">
                <a:tableStyleId>{21E4AEA4-8DFA-4A89-87EB-49C32662AFE0}</a:tableStyleId>
              </a:tblPr>
              <a:tblGrid>
                <a:gridCol w="1942985">
                  <a:extLst>
                    <a:ext uri="{9D8B030D-6E8A-4147-A177-3AD203B41FA5}">
                      <a16:colId xmlns:a16="http://schemas.microsoft.com/office/drawing/2014/main" val="1977993834"/>
                    </a:ext>
                  </a:extLst>
                </a:gridCol>
                <a:gridCol w="1867015">
                  <a:extLst>
                    <a:ext uri="{9D8B030D-6E8A-4147-A177-3AD203B41FA5}">
                      <a16:colId xmlns:a16="http://schemas.microsoft.com/office/drawing/2014/main" val="3836741277"/>
                    </a:ext>
                  </a:extLst>
                </a:gridCol>
              </a:tblGrid>
              <a:tr h="544024">
                <a:tc>
                  <a:txBody>
                    <a:bodyPr/>
                    <a:lstStyle/>
                    <a:p>
                      <a:r>
                        <a:rPr lang="en-US" dirty="0"/>
                        <a:t>Domain</a:t>
                      </a:r>
                    </a:p>
                  </a:txBody>
                  <a:tcPr/>
                </a:tc>
                <a:tc>
                  <a:txBody>
                    <a:bodyPr/>
                    <a:lstStyle/>
                    <a:p>
                      <a:r>
                        <a:rPr lang="en-US" dirty="0"/>
                        <a:t>Composite Score</a:t>
                      </a:r>
                    </a:p>
                  </a:txBody>
                  <a:tcPr/>
                </a:tc>
                <a:extLst>
                  <a:ext uri="{0D108BD9-81ED-4DB2-BD59-A6C34878D82A}">
                    <a16:rowId xmlns:a16="http://schemas.microsoft.com/office/drawing/2014/main" val="4156883362"/>
                  </a:ext>
                </a:extLst>
              </a:tr>
              <a:tr h="389350">
                <a:tc>
                  <a:txBody>
                    <a:bodyPr/>
                    <a:lstStyle/>
                    <a:p>
                      <a:r>
                        <a:rPr lang="en-US" dirty="0"/>
                        <a:t>Math</a:t>
                      </a:r>
                    </a:p>
                  </a:txBody>
                  <a:tcPr/>
                </a:tc>
                <a:tc>
                  <a:txBody>
                    <a:bodyPr/>
                    <a:lstStyle/>
                    <a:p>
                      <a:r>
                        <a:rPr lang="en-US" dirty="0"/>
                        <a:t>290</a:t>
                      </a:r>
                    </a:p>
                  </a:txBody>
                  <a:tcPr/>
                </a:tc>
                <a:extLst>
                  <a:ext uri="{0D108BD9-81ED-4DB2-BD59-A6C34878D82A}">
                    <a16:rowId xmlns:a16="http://schemas.microsoft.com/office/drawing/2014/main" val="3534670533"/>
                  </a:ext>
                </a:extLst>
              </a:tr>
            </a:tbl>
          </a:graphicData>
        </a:graphic>
      </p:graphicFrame>
    </p:spTree>
    <p:extLst>
      <p:ext uri="{BB962C8B-B14F-4D97-AF65-F5344CB8AC3E}">
        <p14:creationId xmlns:p14="http://schemas.microsoft.com/office/powerpoint/2010/main" val="37999678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2837E-7B8D-6F60-A748-853BFAA2357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7035637-2242-5DCD-758E-45A923581B77}"/>
              </a:ext>
            </a:extLst>
          </p:cNvPr>
          <p:cNvSpPr>
            <a:spLocks noGrp="1"/>
          </p:cNvSpPr>
          <p:nvPr>
            <p:ph type="title"/>
          </p:nvPr>
        </p:nvSpPr>
        <p:spPr/>
        <p:txBody>
          <a:bodyPr/>
          <a:lstStyle/>
          <a:p>
            <a:r>
              <a:rPr lang="en-US" dirty="0" err="1"/>
              <a:t>Acadience</a:t>
            </a:r>
            <a:r>
              <a:rPr lang="en-US" dirty="0"/>
              <a:t> Math </a:t>
            </a:r>
          </a:p>
        </p:txBody>
      </p:sp>
      <p:graphicFrame>
        <p:nvGraphicFramePr>
          <p:cNvPr id="7" name="Table 6">
            <a:extLst>
              <a:ext uri="{FF2B5EF4-FFF2-40B4-BE49-F238E27FC236}">
                <a16:creationId xmlns:a16="http://schemas.microsoft.com/office/drawing/2014/main" id="{86768AD7-7371-2ACD-64D8-C9DD8D6184E4}"/>
              </a:ext>
            </a:extLst>
          </p:cNvPr>
          <p:cNvGraphicFramePr>
            <a:graphicFrameLocks noGrp="1"/>
          </p:cNvGraphicFramePr>
          <p:nvPr>
            <p:extLst>
              <p:ext uri="{D42A27DB-BD31-4B8C-83A1-F6EECF244321}">
                <p14:modId xmlns:p14="http://schemas.microsoft.com/office/powerpoint/2010/main" val="2843834570"/>
              </p:ext>
            </p:extLst>
          </p:nvPr>
        </p:nvGraphicFramePr>
        <p:xfrm>
          <a:off x="311700" y="1152475"/>
          <a:ext cx="3810000" cy="933374"/>
        </p:xfrm>
        <a:graphic>
          <a:graphicData uri="http://schemas.openxmlformats.org/drawingml/2006/table">
            <a:tbl>
              <a:tblPr firstRow="1" bandRow="1">
                <a:tableStyleId>{21E4AEA4-8DFA-4A89-87EB-49C32662AFE0}</a:tableStyleId>
              </a:tblPr>
              <a:tblGrid>
                <a:gridCol w="1942985">
                  <a:extLst>
                    <a:ext uri="{9D8B030D-6E8A-4147-A177-3AD203B41FA5}">
                      <a16:colId xmlns:a16="http://schemas.microsoft.com/office/drawing/2014/main" val="1977993834"/>
                    </a:ext>
                  </a:extLst>
                </a:gridCol>
                <a:gridCol w="1867015">
                  <a:extLst>
                    <a:ext uri="{9D8B030D-6E8A-4147-A177-3AD203B41FA5}">
                      <a16:colId xmlns:a16="http://schemas.microsoft.com/office/drawing/2014/main" val="3836741277"/>
                    </a:ext>
                  </a:extLst>
                </a:gridCol>
              </a:tblGrid>
              <a:tr h="544024">
                <a:tc>
                  <a:txBody>
                    <a:bodyPr/>
                    <a:lstStyle/>
                    <a:p>
                      <a:r>
                        <a:rPr lang="en-US" dirty="0"/>
                        <a:t>Domain</a:t>
                      </a:r>
                    </a:p>
                  </a:txBody>
                  <a:tcPr/>
                </a:tc>
                <a:tc>
                  <a:txBody>
                    <a:bodyPr/>
                    <a:lstStyle/>
                    <a:p>
                      <a:r>
                        <a:rPr lang="en-US" dirty="0"/>
                        <a:t>Composite Score</a:t>
                      </a:r>
                    </a:p>
                  </a:txBody>
                  <a:tcPr/>
                </a:tc>
                <a:extLst>
                  <a:ext uri="{0D108BD9-81ED-4DB2-BD59-A6C34878D82A}">
                    <a16:rowId xmlns:a16="http://schemas.microsoft.com/office/drawing/2014/main" val="4156883362"/>
                  </a:ext>
                </a:extLst>
              </a:tr>
              <a:tr h="389350">
                <a:tc>
                  <a:txBody>
                    <a:bodyPr/>
                    <a:lstStyle/>
                    <a:p>
                      <a:r>
                        <a:rPr lang="en-US" dirty="0"/>
                        <a:t>Math</a:t>
                      </a:r>
                    </a:p>
                  </a:txBody>
                  <a:tcPr/>
                </a:tc>
                <a:tc>
                  <a:txBody>
                    <a:bodyPr/>
                    <a:lstStyle/>
                    <a:p>
                      <a:r>
                        <a:rPr lang="en-US" dirty="0"/>
                        <a:t>24</a:t>
                      </a:r>
                    </a:p>
                  </a:txBody>
                  <a:tcPr/>
                </a:tc>
                <a:extLst>
                  <a:ext uri="{0D108BD9-81ED-4DB2-BD59-A6C34878D82A}">
                    <a16:rowId xmlns:a16="http://schemas.microsoft.com/office/drawing/2014/main" val="3534670533"/>
                  </a:ext>
                </a:extLst>
              </a:tr>
            </a:tbl>
          </a:graphicData>
        </a:graphic>
      </p:graphicFrame>
    </p:spTree>
    <p:extLst>
      <p:ext uri="{BB962C8B-B14F-4D97-AF65-F5344CB8AC3E}">
        <p14:creationId xmlns:p14="http://schemas.microsoft.com/office/powerpoint/2010/main" val="11138985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3B9CB01-0DA4-88A1-4DA6-809FAFA67211}"/>
              </a:ext>
            </a:extLst>
          </p:cNvPr>
          <p:cNvSpPr>
            <a:spLocks noGrp="1"/>
          </p:cNvSpPr>
          <p:nvPr>
            <p:ph type="title"/>
          </p:nvPr>
        </p:nvSpPr>
        <p:spPr>
          <a:solidFill>
            <a:srgbClr val="C88800"/>
          </a:solidFill>
        </p:spPr>
        <p:txBody>
          <a:bodyPr/>
          <a:lstStyle/>
          <a:p>
            <a:r>
              <a:rPr lang="en-US" dirty="0"/>
              <a:t>Interim Reading Assessments</a:t>
            </a:r>
          </a:p>
        </p:txBody>
      </p:sp>
    </p:spTree>
    <p:extLst>
      <p:ext uri="{BB962C8B-B14F-4D97-AF65-F5344CB8AC3E}">
        <p14:creationId xmlns:p14="http://schemas.microsoft.com/office/powerpoint/2010/main" val="2889011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9C31C-1B5E-B1C3-DDC5-6342F873F60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8B305D1-D3BF-49C2-0456-E61E330C90F9}"/>
              </a:ext>
            </a:extLst>
          </p:cNvPr>
          <p:cNvSpPr>
            <a:spLocks noGrp="1"/>
          </p:cNvSpPr>
          <p:nvPr>
            <p:ph type="title"/>
          </p:nvPr>
        </p:nvSpPr>
        <p:spPr/>
        <p:txBody>
          <a:bodyPr/>
          <a:lstStyle/>
          <a:p>
            <a:r>
              <a:rPr lang="en-US" dirty="0"/>
              <a:t>SBE-Approved English Interim Reading Assessment, SY 2026-2027</a:t>
            </a:r>
          </a:p>
        </p:txBody>
      </p:sp>
      <p:graphicFrame>
        <p:nvGraphicFramePr>
          <p:cNvPr id="7" name="Table 6">
            <a:extLst>
              <a:ext uri="{FF2B5EF4-FFF2-40B4-BE49-F238E27FC236}">
                <a16:creationId xmlns:a16="http://schemas.microsoft.com/office/drawing/2014/main" id="{1F37FEC7-C7FB-0C9E-E05C-3065CDABBB02}"/>
              </a:ext>
            </a:extLst>
          </p:cNvPr>
          <p:cNvGraphicFramePr>
            <a:graphicFrameLocks noGrp="1"/>
          </p:cNvGraphicFramePr>
          <p:nvPr>
            <p:extLst>
              <p:ext uri="{D42A27DB-BD31-4B8C-83A1-F6EECF244321}">
                <p14:modId xmlns:p14="http://schemas.microsoft.com/office/powerpoint/2010/main" val="3832755594"/>
              </p:ext>
            </p:extLst>
          </p:nvPr>
        </p:nvGraphicFramePr>
        <p:xfrm>
          <a:off x="311700" y="1152475"/>
          <a:ext cx="6990974" cy="2491849"/>
        </p:xfrm>
        <a:graphic>
          <a:graphicData uri="http://schemas.openxmlformats.org/drawingml/2006/table">
            <a:tbl>
              <a:tblPr firstRow="1" bandRow="1">
                <a:tableStyleId>{21E4AEA4-8DFA-4A89-87EB-49C32662AFE0}</a:tableStyleId>
              </a:tblPr>
              <a:tblGrid>
                <a:gridCol w="2888654">
                  <a:extLst>
                    <a:ext uri="{9D8B030D-6E8A-4147-A177-3AD203B41FA5}">
                      <a16:colId xmlns:a16="http://schemas.microsoft.com/office/drawing/2014/main" val="1977993834"/>
                    </a:ext>
                  </a:extLst>
                </a:gridCol>
                <a:gridCol w="2888654">
                  <a:extLst>
                    <a:ext uri="{9D8B030D-6E8A-4147-A177-3AD203B41FA5}">
                      <a16:colId xmlns:a16="http://schemas.microsoft.com/office/drawing/2014/main" val="74125355"/>
                    </a:ext>
                  </a:extLst>
                </a:gridCol>
                <a:gridCol w="1213666">
                  <a:extLst>
                    <a:ext uri="{9D8B030D-6E8A-4147-A177-3AD203B41FA5}">
                      <a16:colId xmlns:a16="http://schemas.microsoft.com/office/drawing/2014/main" val="3836741277"/>
                    </a:ext>
                  </a:extLst>
                </a:gridCol>
              </a:tblGrid>
              <a:tr h="544024">
                <a:tc>
                  <a:txBody>
                    <a:bodyPr/>
                    <a:lstStyle/>
                    <a:p>
                      <a:r>
                        <a:rPr lang="en-US" dirty="0"/>
                        <a:t>Assessment Tool (ENGLISH)</a:t>
                      </a:r>
                    </a:p>
                  </a:txBody>
                  <a:tcPr/>
                </a:tc>
                <a:tc>
                  <a:txBody>
                    <a:bodyPr/>
                    <a:lstStyle/>
                    <a:p>
                      <a:r>
                        <a:rPr lang="en-US" dirty="0"/>
                        <a:t>Description</a:t>
                      </a:r>
                    </a:p>
                  </a:txBody>
                  <a:tcPr/>
                </a:tc>
                <a:tc>
                  <a:txBody>
                    <a:bodyPr/>
                    <a:lstStyle/>
                    <a:p>
                      <a:r>
                        <a:rPr lang="en-US" dirty="0"/>
                        <a:t>Composite Score</a:t>
                      </a:r>
                    </a:p>
                  </a:txBody>
                  <a:tcPr/>
                </a:tc>
                <a:extLst>
                  <a:ext uri="{0D108BD9-81ED-4DB2-BD59-A6C34878D82A}">
                    <a16:rowId xmlns:a16="http://schemas.microsoft.com/office/drawing/2014/main" val="4156883362"/>
                  </a:ext>
                </a:extLst>
              </a:tr>
              <a:tr h="389350">
                <a:tc>
                  <a:txBody>
                    <a:bodyPr/>
                    <a:lstStyle/>
                    <a:p>
                      <a:r>
                        <a:rPr lang="en-US" dirty="0" err="1"/>
                        <a:t>Acadience</a:t>
                      </a:r>
                      <a:r>
                        <a:rPr lang="en-US" dirty="0"/>
                        <a:t> Reading</a:t>
                      </a:r>
                    </a:p>
                  </a:txBody>
                  <a:tcPr/>
                </a:tc>
                <a:tc>
                  <a:txBody>
                    <a:bodyPr/>
                    <a:lstStyle/>
                    <a:p>
                      <a:r>
                        <a:rPr lang="en-US" dirty="0"/>
                        <a:t>At and Above BOY Benchmark</a:t>
                      </a:r>
                    </a:p>
                  </a:txBody>
                  <a:tcPr/>
                </a:tc>
                <a:tc>
                  <a:txBody>
                    <a:bodyPr/>
                    <a:lstStyle/>
                    <a:p>
                      <a:r>
                        <a:rPr lang="en-US" dirty="0"/>
                        <a:t>26</a:t>
                      </a:r>
                    </a:p>
                  </a:txBody>
                  <a:tcPr/>
                </a:tc>
                <a:extLst>
                  <a:ext uri="{0D108BD9-81ED-4DB2-BD59-A6C34878D82A}">
                    <a16:rowId xmlns:a16="http://schemas.microsoft.com/office/drawing/2014/main" val="3460428698"/>
                  </a:ext>
                </a:extLst>
              </a:tr>
              <a:tr h="390425">
                <a:tc>
                  <a:txBody>
                    <a:bodyPr/>
                    <a:lstStyle/>
                    <a:p>
                      <a:r>
                        <a:rPr lang="en-US" dirty="0"/>
                        <a:t>Amplify DIBELS 8</a:t>
                      </a:r>
                      <a:r>
                        <a:rPr lang="en-US" baseline="30000" dirty="0"/>
                        <a:t>th</a:t>
                      </a:r>
                      <a:r>
                        <a:rPr lang="en-US" dirty="0"/>
                        <a:t> Edition</a:t>
                      </a:r>
                    </a:p>
                  </a:txBody>
                  <a:tcPr/>
                </a:tc>
                <a:tc>
                  <a:txBody>
                    <a:bodyPr/>
                    <a:lstStyle/>
                    <a:p>
                      <a:r>
                        <a:rPr lang="en-US" dirty="0"/>
                        <a:t>At and Above BOY Benchmark</a:t>
                      </a:r>
                    </a:p>
                  </a:txBody>
                  <a:tcPr/>
                </a:tc>
                <a:tc>
                  <a:txBody>
                    <a:bodyPr/>
                    <a:lstStyle/>
                    <a:p>
                      <a:r>
                        <a:rPr lang="en-US" dirty="0"/>
                        <a:t>306</a:t>
                      </a:r>
                    </a:p>
                  </a:txBody>
                  <a:tcPr/>
                </a:tc>
                <a:extLst>
                  <a:ext uri="{0D108BD9-81ED-4DB2-BD59-A6C34878D82A}">
                    <a16:rowId xmlns:a16="http://schemas.microsoft.com/office/drawing/2014/main" val="1229622274"/>
                  </a:ext>
                </a:extLst>
              </a:tr>
              <a:tr h="389350">
                <a:tc>
                  <a:txBody>
                    <a:bodyPr/>
                    <a:lstStyle/>
                    <a:p>
                      <a:r>
                        <a:rPr lang="en-US" dirty="0" err="1"/>
                        <a:t>iREADY</a:t>
                      </a:r>
                      <a:r>
                        <a:rPr lang="en-US" dirty="0"/>
                        <a:t> Reading</a:t>
                      </a:r>
                    </a:p>
                  </a:txBody>
                  <a:tcPr/>
                </a:tc>
                <a:tc>
                  <a:txBody>
                    <a:bodyPr/>
                    <a:lstStyle/>
                    <a:p>
                      <a:r>
                        <a:rPr lang="en-US" dirty="0"/>
                        <a:t>On Grade</a:t>
                      </a:r>
                    </a:p>
                  </a:txBody>
                  <a:tcPr/>
                </a:tc>
                <a:tc>
                  <a:txBody>
                    <a:bodyPr/>
                    <a:lstStyle/>
                    <a:p>
                      <a:r>
                        <a:rPr lang="en-US" dirty="0"/>
                        <a:t>344</a:t>
                      </a:r>
                    </a:p>
                  </a:txBody>
                  <a:tcPr/>
                </a:tc>
                <a:extLst>
                  <a:ext uri="{0D108BD9-81ED-4DB2-BD59-A6C34878D82A}">
                    <a16:rowId xmlns:a16="http://schemas.microsoft.com/office/drawing/2014/main" val="1416354147"/>
                  </a:ext>
                </a:extLst>
              </a:tr>
              <a:tr h="389350">
                <a:tc>
                  <a:txBody>
                    <a:bodyPr/>
                    <a:lstStyle/>
                    <a:p>
                      <a:r>
                        <a:rPr lang="en-US" dirty="0"/>
                        <a:t>ISIP Reading</a:t>
                      </a:r>
                    </a:p>
                  </a:txBody>
                  <a:tcPr/>
                </a:tc>
                <a:tc>
                  <a:txBody>
                    <a:bodyPr/>
                    <a:lstStyle/>
                    <a:p>
                      <a:r>
                        <a:rPr lang="en-US" dirty="0"/>
                        <a:t>Tier 1</a:t>
                      </a:r>
                    </a:p>
                  </a:txBody>
                  <a:tcPr/>
                </a:tc>
                <a:tc>
                  <a:txBody>
                    <a:bodyPr/>
                    <a:lstStyle/>
                    <a:p>
                      <a:r>
                        <a:rPr lang="en-US" dirty="0"/>
                        <a:t>254</a:t>
                      </a:r>
                    </a:p>
                  </a:txBody>
                  <a:tcPr/>
                </a:tc>
                <a:extLst>
                  <a:ext uri="{0D108BD9-81ED-4DB2-BD59-A6C34878D82A}">
                    <a16:rowId xmlns:a16="http://schemas.microsoft.com/office/drawing/2014/main" val="2493854565"/>
                  </a:ext>
                </a:extLst>
              </a:tr>
              <a:tr h="389350">
                <a:tc>
                  <a:txBody>
                    <a:bodyPr/>
                    <a:lstStyle/>
                    <a:p>
                      <a:r>
                        <a:rPr lang="en-US" dirty="0"/>
                        <a:t>Star Early Learning</a:t>
                      </a:r>
                    </a:p>
                  </a:txBody>
                  <a:tcPr/>
                </a:tc>
                <a:tc>
                  <a:txBody>
                    <a:bodyPr/>
                    <a:lstStyle/>
                    <a:p>
                      <a:r>
                        <a:rPr lang="en-US" dirty="0"/>
                        <a:t>At and Above BOY Benchmark</a:t>
                      </a:r>
                    </a:p>
                  </a:txBody>
                  <a:tcPr/>
                </a:tc>
                <a:tc>
                  <a:txBody>
                    <a:bodyPr/>
                    <a:lstStyle/>
                    <a:p>
                      <a:r>
                        <a:rPr lang="en-US" dirty="0"/>
                        <a:t>665</a:t>
                      </a:r>
                    </a:p>
                  </a:txBody>
                  <a:tcPr/>
                </a:tc>
                <a:extLst>
                  <a:ext uri="{0D108BD9-81ED-4DB2-BD59-A6C34878D82A}">
                    <a16:rowId xmlns:a16="http://schemas.microsoft.com/office/drawing/2014/main" val="3473642377"/>
                  </a:ext>
                </a:extLst>
              </a:tr>
            </a:tbl>
          </a:graphicData>
        </a:graphic>
      </p:graphicFrame>
      <p:sp>
        <p:nvSpPr>
          <p:cNvPr id="5" name="TextBox 4">
            <a:extLst>
              <a:ext uri="{FF2B5EF4-FFF2-40B4-BE49-F238E27FC236}">
                <a16:creationId xmlns:a16="http://schemas.microsoft.com/office/drawing/2014/main" id="{17B357F3-62F2-011A-81FD-E2FED4360627}"/>
              </a:ext>
            </a:extLst>
          </p:cNvPr>
          <p:cNvSpPr txBox="1"/>
          <p:nvPr/>
        </p:nvSpPr>
        <p:spPr>
          <a:xfrm>
            <a:off x="5496887" y="552310"/>
            <a:ext cx="3264536" cy="1200329"/>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1800" dirty="0">
                <a:solidFill>
                  <a:sysClr val="windowText" lastClr="000000"/>
                </a:solidFill>
              </a:rPr>
              <a:t>Indicating the student is meeting BOY benchmarks and ready for differentiated core instruction. </a:t>
            </a:r>
          </a:p>
        </p:txBody>
      </p:sp>
    </p:spTree>
    <p:extLst>
      <p:ext uri="{BB962C8B-B14F-4D97-AF65-F5344CB8AC3E}">
        <p14:creationId xmlns:p14="http://schemas.microsoft.com/office/powerpoint/2010/main" val="315086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8A3FE-0C0A-B4C7-62F4-27FBEF64072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3F0C88D-95D5-FCBE-03A7-B08EAC80F913}"/>
              </a:ext>
            </a:extLst>
          </p:cNvPr>
          <p:cNvSpPr>
            <a:spLocks noGrp="1"/>
          </p:cNvSpPr>
          <p:nvPr>
            <p:ph type="title"/>
          </p:nvPr>
        </p:nvSpPr>
        <p:spPr/>
        <p:txBody>
          <a:bodyPr/>
          <a:lstStyle/>
          <a:p>
            <a:r>
              <a:rPr lang="en-US" dirty="0"/>
              <a:t>SBE-Approved Spanish Interim Reading Assessment, SY 2026-2027</a:t>
            </a:r>
          </a:p>
        </p:txBody>
      </p:sp>
      <p:graphicFrame>
        <p:nvGraphicFramePr>
          <p:cNvPr id="3" name="Table 2">
            <a:extLst>
              <a:ext uri="{FF2B5EF4-FFF2-40B4-BE49-F238E27FC236}">
                <a16:creationId xmlns:a16="http://schemas.microsoft.com/office/drawing/2014/main" id="{DEAF3E78-4AB3-C937-5935-A619292E8BCE}"/>
              </a:ext>
            </a:extLst>
          </p:cNvPr>
          <p:cNvGraphicFramePr>
            <a:graphicFrameLocks noGrp="1"/>
          </p:cNvGraphicFramePr>
          <p:nvPr>
            <p:extLst>
              <p:ext uri="{D42A27DB-BD31-4B8C-83A1-F6EECF244321}">
                <p14:modId xmlns:p14="http://schemas.microsoft.com/office/powerpoint/2010/main" val="2891387240"/>
              </p:ext>
            </p:extLst>
          </p:nvPr>
        </p:nvGraphicFramePr>
        <p:xfrm>
          <a:off x="311700" y="1302787"/>
          <a:ext cx="7078656" cy="2204501"/>
        </p:xfrm>
        <a:graphic>
          <a:graphicData uri="http://schemas.openxmlformats.org/drawingml/2006/table">
            <a:tbl>
              <a:tblPr firstRow="1" bandRow="1">
                <a:tableStyleId>{21E4AEA4-8DFA-4A89-87EB-49C32662AFE0}</a:tableStyleId>
              </a:tblPr>
              <a:tblGrid>
                <a:gridCol w="2924884">
                  <a:extLst>
                    <a:ext uri="{9D8B030D-6E8A-4147-A177-3AD203B41FA5}">
                      <a16:colId xmlns:a16="http://schemas.microsoft.com/office/drawing/2014/main" val="1977993834"/>
                    </a:ext>
                  </a:extLst>
                </a:gridCol>
                <a:gridCol w="2924884">
                  <a:extLst>
                    <a:ext uri="{9D8B030D-6E8A-4147-A177-3AD203B41FA5}">
                      <a16:colId xmlns:a16="http://schemas.microsoft.com/office/drawing/2014/main" val="2787772106"/>
                    </a:ext>
                  </a:extLst>
                </a:gridCol>
                <a:gridCol w="1228888">
                  <a:extLst>
                    <a:ext uri="{9D8B030D-6E8A-4147-A177-3AD203B41FA5}">
                      <a16:colId xmlns:a16="http://schemas.microsoft.com/office/drawing/2014/main" val="3836741277"/>
                    </a:ext>
                  </a:extLst>
                </a:gridCol>
              </a:tblGrid>
              <a:tr h="1040015">
                <a:tc>
                  <a:txBody>
                    <a:bodyPr/>
                    <a:lstStyle/>
                    <a:p>
                      <a:r>
                        <a:rPr lang="en-US" dirty="0"/>
                        <a:t>Assessment Tool (SPANISH)</a:t>
                      </a:r>
                    </a:p>
                  </a:txBody>
                  <a:tcPr/>
                </a:tc>
                <a:tc>
                  <a:txBody>
                    <a:bodyPr/>
                    <a:lstStyle/>
                    <a:p>
                      <a:r>
                        <a:rPr lang="en-US" dirty="0"/>
                        <a:t>Description</a:t>
                      </a:r>
                    </a:p>
                  </a:txBody>
                  <a:tcPr/>
                </a:tc>
                <a:tc>
                  <a:txBody>
                    <a:bodyPr/>
                    <a:lstStyle/>
                    <a:p>
                      <a:r>
                        <a:rPr lang="en-US" dirty="0"/>
                        <a:t>Composite Score</a:t>
                      </a:r>
                    </a:p>
                  </a:txBody>
                  <a:tcPr/>
                </a:tc>
                <a:extLst>
                  <a:ext uri="{0D108BD9-81ED-4DB2-BD59-A6C34878D82A}">
                    <a16:rowId xmlns:a16="http://schemas.microsoft.com/office/drawing/2014/main" val="4156883362"/>
                  </a:ext>
                </a:extLst>
              </a:tr>
              <a:tr h="349608">
                <a:tc>
                  <a:txBody>
                    <a:bodyPr/>
                    <a:lstStyle/>
                    <a:p>
                      <a:r>
                        <a:rPr lang="en-US" dirty="0" err="1"/>
                        <a:t>mCLASS</a:t>
                      </a:r>
                      <a:r>
                        <a:rPr lang="en-US" dirty="0"/>
                        <a:t> Lectura</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t>At and Above BOY Benchmark</a:t>
                      </a:r>
                    </a:p>
                  </a:txBody>
                  <a:tcPr/>
                </a:tc>
                <a:tc>
                  <a:txBody>
                    <a:bodyPr/>
                    <a:lstStyle/>
                    <a:p>
                      <a:r>
                        <a:rPr lang="en-US" dirty="0"/>
                        <a:t>269</a:t>
                      </a:r>
                    </a:p>
                  </a:txBody>
                  <a:tcPr/>
                </a:tc>
                <a:extLst>
                  <a:ext uri="{0D108BD9-81ED-4DB2-BD59-A6C34878D82A}">
                    <a16:rowId xmlns:a16="http://schemas.microsoft.com/office/drawing/2014/main" val="3534670533"/>
                  </a:ext>
                </a:extLst>
              </a:tr>
              <a:tr h="349608">
                <a:tc>
                  <a:txBody>
                    <a:bodyPr/>
                    <a:lstStyle/>
                    <a:p>
                      <a:r>
                        <a:rPr lang="en-US" dirty="0"/>
                        <a:t>ISIP Lectura</a:t>
                      </a:r>
                    </a:p>
                  </a:txBody>
                  <a:tcPr/>
                </a:tc>
                <a:tc>
                  <a:txBody>
                    <a:bodyPr/>
                    <a:lstStyle/>
                    <a:p>
                      <a:r>
                        <a:rPr lang="en-US" dirty="0"/>
                        <a:t>Tier 1</a:t>
                      </a:r>
                    </a:p>
                  </a:txBody>
                  <a:tcPr/>
                </a:tc>
                <a:tc>
                  <a:txBody>
                    <a:bodyPr/>
                    <a:lstStyle/>
                    <a:p>
                      <a:r>
                        <a:rPr lang="en-US" dirty="0"/>
                        <a:t>662</a:t>
                      </a:r>
                    </a:p>
                  </a:txBody>
                  <a:tcPr/>
                </a:tc>
                <a:extLst>
                  <a:ext uri="{0D108BD9-81ED-4DB2-BD59-A6C34878D82A}">
                    <a16:rowId xmlns:a16="http://schemas.microsoft.com/office/drawing/2014/main" val="2493854565"/>
                  </a:ext>
                </a:extLst>
              </a:tr>
              <a:tr h="465270">
                <a:tc>
                  <a:txBody>
                    <a:bodyPr/>
                    <a:lstStyle/>
                    <a:p>
                      <a:r>
                        <a:rPr lang="en-US" dirty="0"/>
                        <a:t>Star Early Learning Spanish</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t>At and Above BOY Benchmark</a:t>
                      </a:r>
                    </a:p>
                  </a:txBody>
                  <a:tcPr/>
                </a:tc>
                <a:tc>
                  <a:txBody>
                    <a:bodyPr/>
                    <a:lstStyle/>
                    <a:p>
                      <a:r>
                        <a:rPr lang="en-US" dirty="0"/>
                        <a:t>630</a:t>
                      </a:r>
                    </a:p>
                  </a:txBody>
                  <a:tcPr/>
                </a:tc>
                <a:extLst>
                  <a:ext uri="{0D108BD9-81ED-4DB2-BD59-A6C34878D82A}">
                    <a16:rowId xmlns:a16="http://schemas.microsoft.com/office/drawing/2014/main" val="3473642377"/>
                  </a:ext>
                </a:extLst>
              </a:tr>
            </a:tbl>
          </a:graphicData>
        </a:graphic>
      </p:graphicFrame>
    </p:spTree>
    <p:extLst>
      <p:ext uri="{BB962C8B-B14F-4D97-AF65-F5344CB8AC3E}">
        <p14:creationId xmlns:p14="http://schemas.microsoft.com/office/powerpoint/2010/main" val="17488398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DB778-AECF-5E4A-89CF-1039D1157AFF}"/>
              </a:ext>
            </a:extLst>
          </p:cNvPr>
          <p:cNvSpPr>
            <a:spLocks noGrp="1"/>
          </p:cNvSpPr>
          <p:nvPr>
            <p:ph type="title"/>
          </p:nvPr>
        </p:nvSpPr>
        <p:spPr>
          <a:solidFill>
            <a:srgbClr val="C88800"/>
          </a:solidFill>
        </p:spPr>
        <p:txBody>
          <a:bodyPr/>
          <a:lstStyle/>
          <a:p>
            <a:r>
              <a:rPr lang="en-US" dirty="0"/>
              <a:t>Individual Learning Plans in Kindergarten</a:t>
            </a:r>
          </a:p>
        </p:txBody>
      </p:sp>
    </p:spTree>
    <p:extLst>
      <p:ext uri="{BB962C8B-B14F-4D97-AF65-F5344CB8AC3E}">
        <p14:creationId xmlns:p14="http://schemas.microsoft.com/office/powerpoint/2010/main" val="40299057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0C880-3CE2-6896-98B1-D315C0C937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1A691E-B010-1C68-54ED-0FAF95571BEF}"/>
              </a:ext>
            </a:extLst>
          </p:cNvPr>
          <p:cNvSpPr>
            <a:spLocks noGrp="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000" dirty="0">
                <a:latin typeface="Roboto" panose="02000000000000000000" pitchFamily="2" charset="0"/>
                <a:ea typeface="Roboto" panose="02000000000000000000" pitchFamily="2" charset="0"/>
                <a:cs typeface="Roboto" panose="02000000000000000000" pitchFamily="2" charset="0"/>
              </a:rPr>
              <a:t>Kindergarten School Readiness: Key Responsibilities</a:t>
            </a:r>
          </a:p>
        </p:txBody>
      </p:sp>
      <p:sp>
        <p:nvSpPr>
          <p:cNvPr id="8" name="Content Placeholder 2">
            <a:extLst>
              <a:ext uri="{FF2B5EF4-FFF2-40B4-BE49-F238E27FC236}">
                <a16:creationId xmlns:a16="http://schemas.microsoft.com/office/drawing/2014/main" id="{971C14AB-49C9-875A-EE47-6ABF96516ADA}"/>
              </a:ext>
            </a:extLst>
          </p:cNvPr>
          <p:cNvSpPr txBox="1">
            <a:spLocks/>
          </p:cNvSpPr>
          <p:nvPr/>
        </p:nvSpPr>
        <p:spPr>
          <a:xfrm>
            <a:off x="620105" y="1114375"/>
            <a:ext cx="7267199" cy="3034800"/>
          </a:xfrm>
          <a:prstGeom prst="rect">
            <a:avLst/>
          </a:prstGeom>
          <a:solidFill>
            <a:schemeClr val="accent4">
              <a:lumMod val="20000"/>
              <a:lumOff val="80000"/>
            </a:schemeClr>
          </a:solidFill>
          <a:ln w="76200">
            <a:solidFill>
              <a:schemeClr val="accent4"/>
            </a:solidFill>
          </a:ln>
        </p:spPr>
        <p:txBody>
          <a:bodyPr spcFirstLastPara="1" wrap="square" lIns="91425" tIns="91425" rIns="91425" bIns="91425" anchor="t" anchorCtr="0">
            <a:normAutofit/>
          </a:bodyPr>
          <a:lstStyle>
            <a:defPPr marR="0" lvl="0" algn="l" rtl="0">
              <a:lnSpc>
                <a:spcPct val="100000"/>
              </a:lnSpc>
              <a:spcBef>
                <a:spcPts val="0"/>
              </a:spcBef>
              <a:spcAft>
                <a:spcPts val="0"/>
              </a:spcAft>
              <a:defRPr lang="en-US"/>
            </a:defPPr>
            <a:lvl1pPr marL="0" marR="0" lvl="0" indent="-330200" algn="l" defTabSz="685800" rtl="0" eaLnBrk="1" latinLnBrk="0" hangingPunct="1">
              <a:lnSpc>
                <a:spcPct val="115000"/>
              </a:lnSpc>
              <a:spcBef>
                <a:spcPts val="0"/>
              </a:spcBef>
              <a:spcAft>
                <a:spcPts val="0"/>
              </a:spcAft>
              <a:buClr>
                <a:schemeClr val="dk1"/>
              </a:buClr>
              <a:buSzPts val="1600"/>
              <a:buFont typeface="Roboto"/>
              <a:buChar char="●"/>
              <a:defRPr sz="1350" b="0" i="0" u="none" strike="noStrike" kern="1200" cap="none">
                <a:solidFill>
                  <a:schemeClr val="tx1"/>
                </a:solidFill>
                <a:latin typeface="+mn-lt"/>
                <a:ea typeface="+mn-ea"/>
                <a:cs typeface="+mn-cs"/>
                <a:sym typeface="Roboto"/>
              </a:defRPr>
            </a:lvl1pPr>
            <a:lvl2pPr marL="342900" marR="0" lvl="1" indent="-317500" algn="l" defTabSz="685800" rtl="0" eaLnBrk="1" latinLnBrk="0" hangingPunct="1">
              <a:lnSpc>
                <a:spcPct val="115000"/>
              </a:lnSpc>
              <a:spcBef>
                <a:spcPts val="0"/>
              </a:spcBef>
              <a:spcAft>
                <a:spcPts val="0"/>
              </a:spcAft>
              <a:buClr>
                <a:schemeClr val="dk1"/>
              </a:buClr>
              <a:buSzPts val="1400"/>
              <a:buFont typeface="Roboto"/>
              <a:buChar char="○"/>
              <a:defRPr sz="1350" b="0" i="0" u="none" strike="noStrike" kern="1200" cap="none">
                <a:solidFill>
                  <a:schemeClr val="tx1"/>
                </a:solidFill>
                <a:latin typeface="+mn-lt"/>
                <a:ea typeface="+mn-ea"/>
                <a:cs typeface="+mn-cs"/>
                <a:sym typeface="Roboto"/>
              </a:defRPr>
            </a:lvl2pPr>
            <a:lvl3pPr marL="685800" marR="0" lvl="2" indent="-317500" algn="l" defTabSz="685800" rtl="0" eaLnBrk="1" latinLnBrk="0" hangingPunct="1">
              <a:lnSpc>
                <a:spcPct val="115000"/>
              </a:lnSpc>
              <a:spcBef>
                <a:spcPts val="0"/>
              </a:spcBef>
              <a:spcAft>
                <a:spcPts val="0"/>
              </a:spcAft>
              <a:buClr>
                <a:schemeClr val="dk1"/>
              </a:buClr>
              <a:buSzPts val="1400"/>
              <a:buFont typeface="Roboto"/>
              <a:buChar char="■"/>
              <a:defRPr sz="1350" b="0" i="0" u="none" strike="noStrike" kern="1200" cap="none">
                <a:solidFill>
                  <a:schemeClr val="tx1"/>
                </a:solidFill>
                <a:latin typeface="+mn-lt"/>
                <a:ea typeface="+mn-ea"/>
                <a:cs typeface="+mn-cs"/>
                <a:sym typeface="Roboto"/>
              </a:defRPr>
            </a:lvl3pPr>
            <a:lvl4pPr marL="1028700" marR="0" lvl="3" indent="-317500" algn="l" defTabSz="685800" rtl="0" eaLnBrk="1" latinLnBrk="0" hangingPunct="1">
              <a:lnSpc>
                <a:spcPct val="115000"/>
              </a:lnSpc>
              <a:spcBef>
                <a:spcPts val="0"/>
              </a:spcBef>
              <a:spcAft>
                <a:spcPts val="0"/>
              </a:spcAft>
              <a:buClr>
                <a:schemeClr val="dk1"/>
              </a:buClr>
              <a:buSzPts val="1400"/>
              <a:buFont typeface="Roboto"/>
              <a:buChar char="●"/>
              <a:defRPr sz="1350" b="0" i="0" u="none" strike="noStrike" kern="1200" cap="none">
                <a:solidFill>
                  <a:schemeClr val="tx1"/>
                </a:solidFill>
                <a:latin typeface="+mn-lt"/>
                <a:ea typeface="+mn-ea"/>
                <a:cs typeface="+mn-cs"/>
                <a:sym typeface="Roboto"/>
              </a:defRPr>
            </a:lvl4pPr>
            <a:lvl5pPr marL="1371600" marR="0" lvl="4" indent="-317500" algn="l" defTabSz="685800" rtl="0" eaLnBrk="1" latinLnBrk="0" hangingPunct="1">
              <a:lnSpc>
                <a:spcPct val="115000"/>
              </a:lnSpc>
              <a:spcBef>
                <a:spcPts val="0"/>
              </a:spcBef>
              <a:spcAft>
                <a:spcPts val="0"/>
              </a:spcAft>
              <a:buClr>
                <a:schemeClr val="dk1"/>
              </a:buClr>
              <a:buSzPts val="1400"/>
              <a:buFont typeface="Roboto"/>
              <a:buChar char="○"/>
              <a:defRPr sz="1350" b="0" i="0" u="none" strike="noStrike" kern="1200" cap="none">
                <a:solidFill>
                  <a:schemeClr val="tx1"/>
                </a:solidFill>
                <a:latin typeface="+mn-lt"/>
                <a:ea typeface="+mn-ea"/>
                <a:cs typeface="+mn-cs"/>
                <a:sym typeface="Roboto"/>
              </a:defRPr>
            </a:lvl5pPr>
            <a:lvl6pPr marL="1714500" marR="0" lvl="5" indent="-317500" algn="l" defTabSz="685800" rtl="0" eaLnBrk="1" latinLnBrk="0" hangingPunct="1">
              <a:lnSpc>
                <a:spcPct val="115000"/>
              </a:lnSpc>
              <a:spcBef>
                <a:spcPts val="0"/>
              </a:spcBef>
              <a:spcAft>
                <a:spcPts val="0"/>
              </a:spcAft>
              <a:buClr>
                <a:schemeClr val="dk1"/>
              </a:buClr>
              <a:buSzPts val="1400"/>
              <a:buFont typeface="Roboto"/>
              <a:buChar char="■"/>
              <a:defRPr sz="1350" b="0" i="0" u="none" strike="noStrike" kern="1200" cap="none">
                <a:solidFill>
                  <a:schemeClr val="tx1"/>
                </a:solidFill>
                <a:latin typeface="+mn-lt"/>
                <a:ea typeface="+mn-ea"/>
                <a:cs typeface="+mn-cs"/>
                <a:sym typeface="Roboto"/>
              </a:defRPr>
            </a:lvl6pPr>
            <a:lvl7pPr marL="2057400" marR="0" lvl="6" indent="-317500" algn="l" defTabSz="685800" rtl="0" eaLnBrk="1" latinLnBrk="0" hangingPunct="1">
              <a:lnSpc>
                <a:spcPct val="115000"/>
              </a:lnSpc>
              <a:spcBef>
                <a:spcPts val="0"/>
              </a:spcBef>
              <a:spcAft>
                <a:spcPts val="0"/>
              </a:spcAft>
              <a:buClr>
                <a:schemeClr val="dk1"/>
              </a:buClr>
              <a:buSzPts val="1400"/>
              <a:buFont typeface="Roboto"/>
              <a:buChar char="●"/>
              <a:defRPr sz="1350" b="0" i="0" u="none" strike="noStrike" kern="1200" cap="none">
                <a:solidFill>
                  <a:schemeClr val="tx1"/>
                </a:solidFill>
                <a:latin typeface="+mn-lt"/>
                <a:ea typeface="+mn-ea"/>
                <a:cs typeface="+mn-cs"/>
                <a:sym typeface="Roboto"/>
              </a:defRPr>
            </a:lvl7pPr>
            <a:lvl8pPr marL="2400300" marR="0" lvl="7" indent="-317500" algn="l" defTabSz="685800" rtl="0" eaLnBrk="1" latinLnBrk="0" hangingPunct="1">
              <a:lnSpc>
                <a:spcPct val="115000"/>
              </a:lnSpc>
              <a:spcBef>
                <a:spcPts val="0"/>
              </a:spcBef>
              <a:spcAft>
                <a:spcPts val="0"/>
              </a:spcAft>
              <a:buClr>
                <a:schemeClr val="dk1"/>
              </a:buClr>
              <a:buSzPts val="1400"/>
              <a:buFont typeface="Roboto"/>
              <a:buChar char="○"/>
              <a:defRPr sz="1350" b="0" i="0" u="none" strike="noStrike" kern="1200" cap="none">
                <a:solidFill>
                  <a:schemeClr val="tx1"/>
                </a:solidFill>
                <a:latin typeface="+mn-lt"/>
                <a:ea typeface="+mn-ea"/>
                <a:cs typeface="+mn-cs"/>
                <a:sym typeface="Roboto"/>
              </a:defRPr>
            </a:lvl8pPr>
            <a:lvl9pPr marL="2743200" marR="0" lvl="8" indent="-317500" algn="l" defTabSz="685800" rtl="0" eaLnBrk="1" latinLnBrk="0" hangingPunct="1">
              <a:lnSpc>
                <a:spcPct val="115000"/>
              </a:lnSpc>
              <a:spcBef>
                <a:spcPts val="0"/>
              </a:spcBef>
              <a:spcAft>
                <a:spcPts val="0"/>
              </a:spcAft>
              <a:buClr>
                <a:schemeClr val="dk1"/>
              </a:buClr>
              <a:buSzPts val="1400"/>
              <a:buFont typeface="Roboto"/>
              <a:buChar char="■"/>
              <a:defRPr sz="1350" b="0" i="0" u="none" strike="noStrike" kern="1200" cap="none">
                <a:solidFill>
                  <a:schemeClr val="tx1"/>
                </a:solidFill>
                <a:latin typeface="+mn-lt"/>
                <a:ea typeface="+mn-ea"/>
                <a:cs typeface="+mn-cs"/>
                <a:sym typeface="Roboto"/>
              </a:defRPr>
            </a:lvl9pPr>
          </a:lstStyle>
          <a:p>
            <a:pPr marL="0" marR="0" lvl="0" indent="0" algn="l" defTabSz="685800" rtl="0" eaLnBrk="1" fontAlgn="auto" latinLnBrk="0" hangingPunct="1">
              <a:lnSpc>
                <a:spcPct val="115000"/>
              </a:lnSpc>
              <a:spcBef>
                <a:spcPts val="0"/>
              </a:spcBef>
              <a:spcAft>
                <a:spcPts val="0"/>
              </a:spcAft>
              <a:buClr>
                <a:srgbClr val="000000"/>
              </a:buClr>
              <a:buSzPts val="1600"/>
              <a:buFont typeface="Roboto"/>
              <a:buNone/>
              <a:tabLst/>
              <a:defRPr/>
            </a:pPr>
            <a:r>
              <a:rPr kumimoji="0" lang="en-US" sz="1350" b="0" i="0" u="none" strike="noStrike" kern="1200" cap="none" spc="0" normalizeH="0" baseline="0" noProof="0" dirty="0">
                <a:ln>
                  <a:noFill/>
                </a:ln>
                <a:solidFill>
                  <a:srgbClr val="000000"/>
                </a:solidFill>
                <a:effectLst/>
                <a:uLnTx/>
                <a:uFillTx/>
                <a:latin typeface="Arial"/>
                <a:ea typeface="+mn-ea"/>
                <a:cs typeface="+mn-cs"/>
                <a:sym typeface="Roboto"/>
              </a:rPr>
              <a:t>  </a:t>
            </a:r>
          </a:p>
          <a:p>
            <a:pPr marL="0" marR="0" lvl="0" indent="0" algn="l" defTabSz="685800" rtl="0" eaLnBrk="1" fontAlgn="auto" latinLnBrk="0" hangingPunct="1">
              <a:lnSpc>
                <a:spcPct val="115000"/>
              </a:lnSpc>
              <a:spcBef>
                <a:spcPts val="0"/>
              </a:spcBef>
              <a:spcAft>
                <a:spcPts val="0"/>
              </a:spcAft>
              <a:buClr>
                <a:srgbClr val="000000"/>
              </a:buClr>
              <a:buSzPts val="1600"/>
              <a:buFont typeface="Roboto"/>
              <a:buNone/>
              <a:tabLst/>
              <a:defRPr/>
            </a:pPr>
            <a:r>
              <a:rPr kumimoji="0" lang="en-US" sz="1600" b="0" i="0" u="none" strike="noStrike" kern="1200" cap="none" spc="0" normalizeH="0" baseline="0" noProof="0" dirty="0">
                <a:ln>
                  <a:noFill/>
                </a:ln>
                <a:solidFill>
                  <a:srgbClr val="000000"/>
                </a:solidFill>
                <a:effectLst/>
                <a:uLnTx/>
                <a:uFillTx/>
                <a:latin typeface="Arial"/>
                <a:ea typeface="+mn-ea"/>
                <a:cs typeface="+mn-cs"/>
                <a:sym typeface="Roboto"/>
              </a:rPr>
              <a:t>  </a:t>
            </a:r>
            <a:r>
              <a:rPr kumimoji="0" lang="en-US"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sym typeface="Roboto"/>
              </a:rPr>
              <a:t>Schools and districts serving publicly funded students in kindergarten</a:t>
            </a:r>
          </a:p>
          <a:p>
            <a:pPr marL="685800" marR="0" lvl="1" indent="-342900" algn="l" defTabSz="685800" rtl="0" eaLnBrk="1" fontAlgn="auto" latinLnBrk="0" hangingPunct="1">
              <a:lnSpc>
                <a:spcPct val="115000"/>
              </a:lnSpc>
              <a:spcBef>
                <a:spcPts val="0"/>
              </a:spcBef>
              <a:spcAft>
                <a:spcPts val="0"/>
              </a:spcAft>
              <a:buClr>
                <a:srgbClr val="000000"/>
              </a:buClr>
              <a:buSzPts val="1400"/>
              <a:buFont typeface="+mj-lt"/>
              <a:buAutoNum type="arabicPeriod"/>
              <a:tabLst/>
              <a:defRPr/>
            </a:pPr>
            <a:r>
              <a:rPr kumimoji="0" lang="en-US"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sym typeface="Roboto"/>
              </a:rPr>
              <a:t>Use state board-approved assessment tools.</a:t>
            </a:r>
          </a:p>
          <a:p>
            <a:pPr marL="685800" marR="0" lvl="1" indent="-342900" algn="l" defTabSz="685800" rtl="0" eaLnBrk="1" fontAlgn="auto" latinLnBrk="0" hangingPunct="1">
              <a:lnSpc>
                <a:spcPct val="115000"/>
              </a:lnSpc>
              <a:spcBef>
                <a:spcPts val="0"/>
              </a:spcBef>
              <a:spcAft>
                <a:spcPts val="0"/>
              </a:spcAft>
              <a:buClr>
                <a:srgbClr val="000000"/>
              </a:buClr>
              <a:buSzPts val="1400"/>
              <a:buFont typeface="+mj-lt"/>
              <a:buAutoNum type="arabicPeriod"/>
              <a:tabLst/>
              <a:defRPr/>
            </a:pPr>
            <a:r>
              <a:rPr kumimoji="0" lang="en-US"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sym typeface="Roboto"/>
              </a:rPr>
              <a:t>Assess six domains of learning and development in school readiness.</a:t>
            </a:r>
          </a:p>
          <a:p>
            <a:pPr marL="685800" marR="0" lvl="1" indent="-342900" algn="l" defTabSz="685800" rtl="0" eaLnBrk="1" fontAlgn="auto" latinLnBrk="0" hangingPunct="1">
              <a:lnSpc>
                <a:spcPct val="115000"/>
              </a:lnSpc>
              <a:spcBef>
                <a:spcPts val="0"/>
              </a:spcBef>
              <a:spcAft>
                <a:spcPts val="0"/>
              </a:spcAft>
              <a:buClr>
                <a:srgbClr val="000000"/>
              </a:buClr>
              <a:buSzPts val="1400"/>
              <a:buFont typeface="+mj-lt"/>
              <a:buAutoNum type="arabicPeriod"/>
              <a:tabLst/>
              <a:defRPr/>
            </a:pPr>
            <a:r>
              <a:rPr kumimoji="0" lang="en-US"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sym typeface="Roboto"/>
              </a:rPr>
              <a:t>Administer the KSR assessment from the 1st day of school through the first 60 calendar days.</a:t>
            </a:r>
          </a:p>
          <a:p>
            <a:pPr marL="685800" marR="0" lvl="1" indent="-342900" algn="l" defTabSz="685800" rtl="0" eaLnBrk="1" fontAlgn="auto" latinLnBrk="0" hangingPunct="1">
              <a:lnSpc>
                <a:spcPct val="115000"/>
              </a:lnSpc>
              <a:spcBef>
                <a:spcPts val="0"/>
              </a:spcBef>
              <a:spcAft>
                <a:spcPts val="0"/>
              </a:spcAft>
              <a:buClr>
                <a:srgbClr val="000000"/>
              </a:buClr>
              <a:buSzPts val="1400"/>
              <a:buFont typeface="+mj-lt"/>
              <a:buAutoNum type="arabicPeriod"/>
              <a:tabLst/>
              <a:defRPr/>
            </a:pPr>
            <a:r>
              <a:rPr kumimoji="0" lang="en-US" sz="1600" b="0" i="0" u="none" strike="noStrike" kern="1200" cap="none" spc="0" normalizeH="0" baseline="0" noProof="0" dirty="0">
                <a:ln>
                  <a:noFill/>
                </a:ln>
                <a:solidFill>
                  <a:schemeClr val="accent5">
                    <a:lumMod val="75000"/>
                  </a:schemeClr>
                </a:solidFill>
                <a:effectLst/>
                <a:uLnTx/>
                <a:uFillTx/>
                <a:latin typeface="Roboto" panose="02000000000000000000" pitchFamily="2" charset="0"/>
                <a:ea typeface="Roboto" panose="02000000000000000000" pitchFamily="2" charset="0"/>
                <a:cs typeface="Roboto" panose="02000000000000000000" pitchFamily="2" charset="0"/>
                <a:sym typeface="Roboto"/>
              </a:rPr>
              <a:t>Create individual learning plans </a:t>
            </a:r>
            <a:r>
              <a:rPr kumimoji="0" lang="en-US" sz="1600" b="0" i="0" u="none" strike="noStrike" kern="1200" cap="none" spc="0" normalizeH="0" baseline="0" noProof="0" dirty="0">
                <a:ln>
                  <a:noFill/>
                </a:ln>
                <a:effectLst/>
                <a:uLnTx/>
                <a:uFillTx/>
                <a:latin typeface="Roboto" panose="02000000000000000000" pitchFamily="2" charset="0"/>
                <a:ea typeface="Roboto" panose="02000000000000000000" pitchFamily="2" charset="0"/>
                <a:cs typeface="Roboto" panose="02000000000000000000" pitchFamily="2" charset="0"/>
                <a:sym typeface="Roboto"/>
              </a:rPr>
              <a:t>for each student who does not meet the minimum requirements on each required domain of KSR assessment and the Interim reading assessment.</a:t>
            </a:r>
          </a:p>
          <a:p>
            <a:pPr marL="0" marR="0" lvl="0" indent="0" algn="l" defTabSz="685800" rtl="0" eaLnBrk="1" fontAlgn="auto" latinLnBrk="0" hangingPunct="1">
              <a:lnSpc>
                <a:spcPct val="115000"/>
              </a:lnSpc>
              <a:spcBef>
                <a:spcPts val="0"/>
              </a:spcBef>
              <a:spcAft>
                <a:spcPts val="0"/>
              </a:spcAft>
              <a:buClr>
                <a:srgbClr val="000000"/>
              </a:buClr>
              <a:buSzPts val="1600"/>
              <a:buFont typeface="Roboto"/>
              <a:buNone/>
              <a:tabLst/>
              <a:defRPr/>
            </a:pPr>
            <a:endParaRPr kumimoji="0" lang="en-US" sz="1350" b="0" i="0" u="none" strike="noStrike" kern="1200" cap="none" spc="0" normalizeH="0" baseline="0" noProof="0" dirty="0">
              <a:ln>
                <a:noFill/>
              </a:ln>
              <a:solidFill>
                <a:srgbClr val="000000"/>
              </a:solidFill>
              <a:effectLst/>
              <a:uLnTx/>
              <a:uFillTx/>
              <a:latin typeface="Arial"/>
              <a:ea typeface="+mn-ea"/>
              <a:cs typeface="+mn-cs"/>
              <a:sym typeface="Roboto"/>
            </a:endParaRPr>
          </a:p>
        </p:txBody>
      </p:sp>
      <p:sp>
        <p:nvSpPr>
          <p:cNvPr id="4" name="Slide Number Placeholder 3">
            <a:extLst>
              <a:ext uri="{FF2B5EF4-FFF2-40B4-BE49-F238E27FC236}">
                <a16:creationId xmlns:a16="http://schemas.microsoft.com/office/drawing/2014/main" id="{E8673604-88AE-1E18-1E3A-8149A4B00A80}"/>
              </a:ext>
            </a:extLst>
          </p:cNvPr>
          <p:cNvSpPr>
            <a:spLocks noGrp="1"/>
          </p:cNvSpPr>
          <p:nvPr>
            <p:ph type="sldNum" idx="12"/>
          </p:nvPr>
        </p:nvSpPr>
        <p:spPr/>
        <p:txBody>
          <a:bodyPr/>
          <a:lst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pPr marL="0" marR="0" lvl="0" indent="0" algn="l" defTabSz="514350" rtl="0" eaLnBrk="1" fontAlgn="auto" latinLnBrk="0" hangingPunct="1">
              <a:lnSpc>
                <a:spcPct val="100000"/>
              </a:lnSpc>
              <a:spcBef>
                <a:spcPts val="0"/>
              </a:spcBef>
              <a:spcAft>
                <a:spcPts val="0"/>
              </a:spcAft>
              <a:buClr>
                <a:srgbClr val="000000"/>
              </a:buClr>
              <a:buSzPts val="1000"/>
              <a:buFont typeface="Arial"/>
              <a:buNone/>
              <a:tabLst/>
              <a:defRPr/>
            </a:pPr>
            <a:fld id="{C479D5F6-EDCB-402A-AC08-4943A1820E8F}" type="slidenum">
              <a:rPr kumimoji="0" lang="en-US" sz="1013" b="0" i="0" u="none" strike="noStrike" kern="1200" cap="none" spc="0" normalizeH="0" baseline="0" noProof="0" smtClean="0">
                <a:ln>
                  <a:noFill/>
                </a:ln>
                <a:solidFill>
                  <a:srgbClr val="000000"/>
                </a:solidFill>
                <a:effectLst/>
                <a:uLnTx/>
                <a:uFillTx/>
                <a:latin typeface="Arial"/>
                <a:ea typeface="+mn-ea"/>
                <a:cs typeface="+mn-cs"/>
                <a:sym typeface="Roboto"/>
              </a:rPr>
              <a:pPr marL="0" marR="0" lvl="0" indent="0" algn="l" defTabSz="514350" rtl="0" eaLnBrk="1" fontAlgn="auto" latinLnBrk="0" hangingPunct="1">
                <a:lnSpc>
                  <a:spcPct val="100000"/>
                </a:lnSpc>
                <a:spcBef>
                  <a:spcPts val="0"/>
                </a:spcBef>
                <a:spcAft>
                  <a:spcPts val="0"/>
                </a:spcAft>
                <a:buClr>
                  <a:srgbClr val="000000"/>
                </a:buClr>
                <a:buSzPts val="1000"/>
                <a:buFont typeface="Arial"/>
                <a:buNone/>
                <a:tabLst/>
                <a:defRPr/>
              </a:pPr>
              <a:t>24</a:t>
            </a:fld>
            <a:endParaRPr kumimoji="0" lang="en-US" sz="1013" b="0" i="0" u="none" strike="noStrike" kern="1200" cap="none" spc="0" normalizeH="0" baseline="0" noProof="0">
              <a:ln>
                <a:noFill/>
              </a:ln>
              <a:solidFill>
                <a:srgbClr val="000000"/>
              </a:solidFill>
              <a:effectLst/>
              <a:uLnTx/>
              <a:uFillTx/>
              <a:latin typeface="Arial"/>
              <a:ea typeface="+mn-ea"/>
              <a:cs typeface="+mn-cs"/>
              <a:sym typeface="Roboto"/>
            </a:endParaRPr>
          </a:p>
        </p:txBody>
      </p:sp>
    </p:spTree>
    <p:extLst>
      <p:ext uri="{BB962C8B-B14F-4D97-AF65-F5344CB8AC3E}">
        <p14:creationId xmlns:p14="http://schemas.microsoft.com/office/powerpoint/2010/main" val="23334773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45D06C7-CEA3-F9E5-A868-E1205F00311D}"/>
              </a:ext>
            </a:extLst>
          </p:cNvPr>
          <p:cNvSpPr>
            <a:spLocks noGrp="1"/>
          </p:cNvSpPr>
          <p:nvPr>
            <p:ph type="title"/>
          </p:nvPr>
        </p:nvSpPr>
        <p:spPr/>
        <p:txBody>
          <a:bodyPr/>
          <a:lstStyle/>
          <a:p>
            <a:r>
              <a:rPr lang="en-US" dirty="0"/>
              <a:t>Reminder: Individual Learning Plans</a:t>
            </a:r>
          </a:p>
        </p:txBody>
      </p:sp>
      <p:sp>
        <p:nvSpPr>
          <p:cNvPr id="7" name="Text Placeholder 6">
            <a:extLst>
              <a:ext uri="{FF2B5EF4-FFF2-40B4-BE49-F238E27FC236}">
                <a16:creationId xmlns:a16="http://schemas.microsoft.com/office/drawing/2014/main" id="{FB717007-DBDA-E2C7-C340-973061ECA6CE}"/>
              </a:ext>
            </a:extLst>
          </p:cNvPr>
          <p:cNvSpPr>
            <a:spLocks noGrp="1"/>
          </p:cNvSpPr>
          <p:nvPr>
            <p:ph type="body" idx="1"/>
          </p:nvPr>
        </p:nvSpPr>
        <p:spPr>
          <a:xfrm>
            <a:off x="311700" y="1152475"/>
            <a:ext cx="4175776" cy="3034800"/>
          </a:xfrm>
        </p:spPr>
        <p:txBody>
          <a:bodyPr/>
          <a:lstStyle/>
          <a:p>
            <a:pPr marL="127000" indent="0">
              <a:buNone/>
            </a:pPr>
            <a:r>
              <a:rPr lang="en-US" dirty="0"/>
              <a:t>Individual learning plans (ILP) are:</a:t>
            </a:r>
          </a:p>
          <a:p>
            <a:r>
              <a:rPr lang="en-US" dirty="0"/>
              <a:t>Based on standards</a:t>
            </a:r>
          </a:p>
          <a:p>
            <a:r>
              <a:rPr lang="en-US" dirty="0"/>
              <a:t>Used to monitor progress toward school readiness</a:t>
            </a:r>
          </a:p>
          <a:p>
            <a:r>
              <a:rPr lang="en-US" dirty="0"/>
              <a:t>Informed by a State Board of Education-approved school readiness assessment tool</a:t>
            </a:r>
          </a:p>
          <a:p>
            <a:r>
              <a:rPr lang="en-US" dirty="0"/>
              <a:t>If a READ plan is required, the READ plan is to be a component of the ILP</a:t>
            </a:r>
          </a:p>
        </p:txBody>
      </p:sp>
      <p:sp>
        <p:nvSpPr>
          <p:cNvPr id="9" name="Text Placeholder 6">
            <a:extLst>
              <a:ext uri="{FF2B5EF4-FFF2-40B4-BE49-F238E27FC236}">
                <a16:creationId xmlns:a16="http://schemas.microsoft.com/office/drawing/2014/main" id="{0F89FD28-6C64-BFA7-ED09-32F9F07DAD2A}"/>
              </a:ext>
            </a:extLst>
          </p:cNvPr>
          <p:cNvSpPr txBox="1">
            <a:spLocks/>
          </p:cNvSpPr>
          <p:nvPr/>
        </p:nvSpPr>
        <p:spPr>
          <a:xfrm>
            <a:off x="4571999" y="1232538"/>
            <a:ext cx="4328137" cy="30348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30200" algn="l" rtl="0">
              <a:lnSpc>
                <a:spcPct val="115000"/>
              </a:lnSpc>
              <a:spcBef>
                <a:spcPts val="0"/>
              </a:spcBef>
              <a:spcAft>
                <a:spcPts val="0"/>
              </a:spcAft>
              <a:buClr>
                <a:schemeClr val="dk1"/>
              </a:buClr>
              <a:buSzPts val="1600"/>
              <a:buFont typeface="Roboto"/>
              <a:buChar char="●"/>
              <a:defRPr sz="1600" b="0" i="0" u="none" strike="noStrike" cap="none">
                <a:solidFill>
                  <a:schemeClr val="dk1"/>
                </a:solidFill>
                <a:latin typeface="Roboto"/>
                <a:ea typeface="Roboto"/>
                <a:cs typeface="Roboto"/>
                <a:sym typeface="Roboto"/>
              </a:defRPr>
            </a:lvl1pPr>
            <a:lvl2pPr marL="914400" marR="0" lvl="1"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2pPr>
            <a:lvl3pPr marL="1371600" marR="0" lvl="2"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3pPr>
            <a:lvl4pPr marL="1828800" marR="0" lvl="3"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4pPr>
            <a:lvl5pPr marL="2286000" marR="0" lvl="4"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5pPr>
            <a:lvl6pPr marL="2743200" marR="0" lvl="5"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6pPr>
            <a:lvl7pPr marL="3200400" marR="0" lvl="6"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7pPr>
            <a:lvl8pPr marL="3657600" marR="0" lvl="7"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8pPr>
            <a:lvl9pPr marL="4114800" marR="0" lvl="8"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9pPr>
          </a:lstStyle>
          <a:p>
            <a:pPr marL="127000" indent="0">
              <a:buNone/>
            </a:pPr>
            <a:r>
              <a:rPr lang="en-US" dirty="0"/>
              <a:t>The format may include:</a:t>
            </a:r>
          </a:p>
          <a:p>
            <a:r>
              <a:rPr lang="en-US" dirty="0"/>
              <a:t>District designed template </a:t>
            </a:r>
          </a:p>
          <a:p>
            <a:r>
              <a:rPr lang="en-US" dirty="0"/>
              <a:t>Vendor created template </a:t>
            </a:r>
          </a:p>
          <a:p>
            <a:r>
              <a:rPr lang="en-US" dirty="0"/>
              <a:t>Integrated READ and individual learning plan template</a:t>
            </a:r>
          </a:p>
          <a:p>
            <a:endParaRPr lang="en-US" dirty="0"/>
          </a:p>
        </p:txBody>
      </p:sp>
    </p:spTree>
    <p:extLst>
      <p:ext uri="{BB962C8B-B14F-4D97-AF65-F5344CB8AC3E}">
        <p14:creationId xmlns:p14="http://schemas.microsoft.com/office/powerpoint/2010/main" val="1747590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A377F42-B013-D502-A8D4-D93E3AF728BF}"/>
              </a:ext>
            </a:extLst>
          </p:cNvPr>
          <p:cNvSpPr>
            <a:spLocks noGrp="1"/>
          </p:cNvSpPr>
          <p:nvPr>
            <p:ph type="title"/>
          </p:nvPr>
        </p:nvSpPr>
        <p:spPr/>
        <p:txBody>
          <a:bodyPr/>
          <a:lstStyle/>
          <a:p>
            <a:r>
              <a:rPr lang="en-US" dirty="0"/>
              <a:t>Example 1</a:t>
            </a:r>
          </a:p>
        </p:txBody>
      </p:sp>
      <p:sp>
        <p:nvSpPr>
          <p:cNvPr id="5" name="Text Placeholder 4">
            <a:extLst>
              <a:ext uri="{FF2B5EF4-FFF2-40B4-BE49-F238E27FC236}">
                <a16:creationId xmlns:a16="http://schemas.microsoft.com/office/drawing/2014/main" id="{460DB249-DDF8-9175-E9F7-F9244395528D}"/>
              </a:ext>
            </a:extLst>
          </p:cNvPr>
          <p:cNvSpPr>
            <a:spLocks noGrp="1"/>
          </p:cNvSpPr>
          <p:nvPr>
            <p:ph type="body" idx="1"/>
          </p:nvPr>
        </p:nvSpPr>
        <p:spPr/>
        <p:txBody>
          <a:bodyPr/>
          <a:lstStyle/>
          <a:p>
            <a:r>
              <a:rPr lang="en-US" dirty="0"/>
              <a:t>Student </a:t>
            </a:r>
            <a:r>
              <a:rPr lang="en-US" i="1" dirty="0"/>
              <a:t>meets</a:t>
            </a:r>
            <a:r>
              <a:rPr lang="en-US" dirty="0"/>
              <a:t> beginning-of-year (BOY) benchmarks on physical well-being and motor development, social and emotional development, language and comprehension development, cognition, and literacy on KSR assessments.</a:t>
            </a:r>
          </a:p>
          <a:p>
            <a:r>
              <a:rPr lang="en-US" dirty="0"/>
              <a:t>Student </a:t>
            </a:r>
            <a:r>
              <a:rPr lang="en-US" i="1" dirty="0"/>
              <a:t>meets</a:t>
            </a:r>
            <a:r>
              <a:rPr lang="en-US" dirty="0"/>
              <a:t> BOY benchmark on the interim reading assessment</a:t>
            </a:r>
          </a:p>
          <a:p>
            <a:r>
              <a:rPr lang="en-US" dirty="0"/>
              <a:t>Student </a:t>
            </a:r>
            <a:r>
              <a:rPr lang="en-US" i="1" dirty="0"/>
              <a:t>does not meet</a:t>
            </a:r>
            <a:r>
              <a:rPr lang="en-US" dirty="0"/>
              <a:t> BOY benchmark on the math domain of the KSR assessment </a:t>
            </a:r>
          </a:p>
        </p:txBody>
      </p:sp>
      <p:sp>
        <p:nvSpPr>
          <p:cNvPr id="6" name="Title 5">
            <a:extLst>
              <a:ext uri="{FF2B5EF4-FFF2-40B4-BE49-F238E27FC236}">
                <a16:creationId xmlns:a16="http://schemas.microsoft.com/office/drawing/2014/main" id="{D32BA960-F9FA-5DB8-2102-E7DB7BB049AE}"/>
              </a:ext>
            </a:extLst>
          </p:cNvPr>
          <p:cNvSpPr>
            <a:spLocks noGrp="1"/>
          </p:cNvSpPr>
          <p:nvPr>
            <p:ph type="title" idx="2"/>
          </p:nvPr>
        </p:nvSpPr>
        <p:spPr/>
        <p:txBody>
          <a:bodyPr/>
          <a:lstStyle/>
          <a:p>
            <a:endParaRPr lang="en-US"/>
          </a:p>
        </p:txBody>
      </p:sp>
      <p:sp>
        <p:nvSpPr>
          <p:cNvPr id="7" name="TextBox 6">
            <a:extLst>
              <a:ext uri="{FF2B5EF4-FFF2-40B4-BE49-F238E27FC236}">
                <a16:creationId xmlns:a16="http://schemas.microsoft.com/office/drawing/2014/main" id="{98F4F00A-9FD9-A219-B69B-5E65BFDC888D}"/>
              </a:ext>
            </a:extLst>
          </p:cNvPr>
          <p:cNvSpPr txBox="1"/>
          <p:nvPr/>
        </p:nvSpPr>
        <p:spPr>
          <a:xfrm>
            <a:off x="6738151" y="1216242"/>
            <a:ext cx="1535837" cy="1077218"/>
          </a:xfrm>
          <a:prstGeom prst="rect">
            <a:avLst/>
          </a:prstGeom>
          <a:solidFill>
            <a:schemeClr val="accent4"/>
          </a:solidFill>
          <a:ln>
            <a:solidFill>
              <a:schemeClr val="accent4"/>
            </a:solid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1600" b="1" dirty="0">
                <a:solidFill>
                  <a:sysClr val="windowText" lastClr="000000"/>
                </a:solidFill>
                <a:latin typeface="Roboto" panose="02000000000000000000" pitchFamily="2" charset="0"/>
                <a:ea typeface="Roboto" panose="02000000000000000000" pitchFamily="2" charset="0"/>
                <a:cs typeface="Roboto" panose="02000000000000000000" pitchFamily="2" charset="0"/>
              </a:rPr>
              <a:t>Is this student required to receive an ILP?</a:t>
            </a:r>
          </a:p>
        </p:txBody>
      </p:sp>
    </p:spTree>
    <p:extLst>
      <p:ext uri="{BB962C8B-B14F-4D97-AF65-F5344CB8AC3E}">
        <p14:creationId xmlns:p14="http://schemas.microsoft.com/office/powerpoint/2010/main" val="756387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567EE11-226D-40CE-B633-C011C1D54521}"/>
              </a:ext>
            </a:extLst>
          </p:cNvPr>
          <p:cNvSpPr>
            <a:spLocks noGrp="1"/>
          </p:cNvSpPr>
          <p:nvPr>
            <p:ph type="title"/>
          </p:nvPr>
        </p:nvSpPr>
        <p:spPr/>
        <p:txBody>
          <a:bodyPr/>
          <a:lstStyle/>
          <a:p>
            <a:r>
              <a:rPr lang="en-US" dirty="0"/>
              <a:t>Example 2</a:t>
            </a:r>
          </a:p>
        </p:txBody>
      </p:sp>
      <p:sp>
        <p:nvSpPr>
          <p:cNvPr id="5" name="Text Placeholder 4">
            <a:extLst>
              <a:ext uri="{FF2B5EF4-FFF2-40B4-BE49-F238E27FC236}">
                <a16:creationId xmlns:a16="http://schemas.microsoft.com/office/drawing/2014/main" id="{178063E7-B754-7A07-092E-5E3A42B706B3}"/>
              </a:ext>
            </a:extLst>
          </p:cNvPr>
          <p:cNvSpPr>
            <a:spLocks noGrp="1"/>
          </p:cNvSpPr>
          <p:nvPr>
            <p:ph type="body" idx="1"/>
          </p:nvPr>
        </p:nvSpPr>
        <p:spPr/>
        <p:txBody>
          <a:bodyPr/>
          <a:lstStyle/>
          <a:p>
            <a:r>
              <a:rPr lang="en-US" dirty="0"/>
              <a:t>Student </a:t>
            </a:r>
            <a:r>
              <a:rPr lang="en-US" i="1" dirty="0"/>
              <a:t>meets</a:t>
            </a:r>
            <a:r>
              <a:rPr lang="en-US" dirty="0"/>
              <a:t> the BOY benchmark on physical well-being and motor development, social and emotional development, language and comprehension development, cognition, and math on the KSR assessments.</a:t>
            </a:r>
          </a:p>
          <a:p>
            <a:r>
              <a:rPr lang="en-US" dirty="0"/>
              <a:t>District uses the interim reading assessment in place of the literacy domain of the KSR assessment (§22-7-1014 2(a). The student meets the BOY benchmark on the interim reading assessment.</a:t>
            </a:r>
          </a:p>
          <a:p>
            <a:endParaRPr lang="en-US" dirty="0"/>
          </a:p>
        </p:txBody>
      </p:sp>
      <p:sp>
        <p:nvSpPr>
          <p:cNvPr id="6" name="Title 5">
            <a:extLst>
              <a:ext uri="{FF2B5EF4-FFF2-40B4-BE49-F238E27FC236}">
                <a16:creationId xmlns:a16="http://schemas.microsoft.com/office/drawing/2014/main" id="{3C058D63-AF62-A58F-F103-E6D36301DB67}"/>
              </a:ext>
            </a:extLst>
          </p:cNvPr>
          <p:cNvSpPr>
            <a:spLocks noGrp="1"/>
          </p:cNvSpPr>
          <p:nvPr>
            <p:ph type="title" idx="2"/>
          </p:nvPr>
        </p:nvSpPr>
        <p:spPr/>
        <p:txBody>
          <a:bodyPr/>
          <a:lstStyle/>
          <a:p>
            <a:endParaRPr lang="en-US"/>
          </a:p>
        </p:txBody>
      </p:sp>
      <p:sp>
        <p:nvSpPr>
          <p:cNvPr id="8" name="TextBox 7">
            <a:extLst>
              <a:ext uri="{FF2B5EF4-FFF2-40B4-BE49-F238E27FC236}">
                <a16:creationId xmlns:a16="http://schemas.microsoft.com/office/drawing/2014/main" id="{88815F65-622F-8966-F1C2-BB1E8AD3D053}"/>
              </a:ext>
            </a:extLst>
          </p:cNvPr>
          <p:cNvSpPr txBox="1"/>
          <p:nvPr/>
        </p:nvSpPr>
        <p:spPr>
          <a:xfrm>
            <a:off x="5211191" y="510964"/>
            <a:ext cx="1597982" cy="830997"/>
          </a:xfrm>
          <a:prstGeom prst="rect">
            <a:avLst/>
          </a:prstGeom>
          <a:solidFill>
            <a:schemeClr val="accent4"/>
          </a:solidFill>
          <a:ln>
            <a:solidFill>
              <a:schemeClr val="accent4"/>
            </a:solid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1600" b="1" dirty="0">
                <a:solidFill>
                  <a:sysClr val="windowText" lastClr="000000"/>
                </a:solidFill>
                <a:latin typeface="Roboto" panose="02000000000000000000" pitchFamily="2" charset="0"/>
                <a:ea typeface="Roboto" panose="02000000000000000000" pitchFamily="2" charset="0"/>
                <a:cs typeface="Roboto" panose="02000000000000000000" pitchFamily="2" charset="0"/>
              </a:rPr>
              <a:t>Is this student required to receive an ILP?</a:t>
            </a:r>
          </a:p>
        </p:txBody>
      </p:sp>
      <p:sp>
        <p:nvSpPr>
          <p:cNvPr id="9" name="TextBox 8">
            <a:extLst>
              <a:ext uri="{FF2B5EF4-FFF2-40B4-BE49-F238E27FC236}">
                <a16:creationId xmlns:a16="http://schemas.microsoft.com/office/drawing/2014/main" id="{44ECA6EA-9B37-3667-5663-DF5CC7EF6135}"/>
              </a:ext>
            </a:extLst>
          </p:cNvPr>
          <p:cNvSpPr txBox="1"/>
          <p:nvPr/>
        </p:nvSpPr>
        <p:spPr>
          <a:xfrm>
            <a:off x="6145981" y="1663809"/>
            <a:ext cx="2490188" cy="1815882"/>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r>
              <a:rPr lang="en-US" sz="1600" dirty="0">
                <a:solidFill>
                  <a:sysClr val="windowText" lastClr="000000"/>
                </a:solidFill>
                <a:latin typeface="Roboto" panose="02000000000000000000" pitchFamily="2" charset="0"/>
                <a:ea typeface="Roboto" panose="02000000000000000000" pitchFamily="2" charset="0"/>
                <a:cs typeface="Roboto" panose="02000000000000000000" pitchFamily="2" charset="0"/>
              </a:rPr>
              <a:t>After receiving written notice of the assessment results, this student’s family requests an ILP.</a:t>
            </a:r>
          </a:p>
          <a:p>
            <a:endParaRPr lang="en-US" sz="1600" dirty="0">
              <a:solidFill>
                <a:sysClr val="windowText" lastClr="000000"/>
              </a:solidFill>
              <a:latin typeface="Roboto" panose="02000000000000000000" pitchFamily="2" charset="0"/>
              <a:ea typeface="Roboto" panose="02000000000000000000" pitchFamily="2" charset="0"/>
              <a:cs typeface="Roboto" panose="02000000000000000000" pitchFamily="2" charset="0"/>
            </a:endParaRPr>
          </a:p>
          <a:p>
            <a:r>
              <a:rPr lang="en-US" sz="1600" dirty="0">
                <a:solidFill>
                  <a:sysClr val="windowText" lastClr="000000"/>
                </a:solidFill>
                <a:latin typeface="Roboto" panose="02000000000000000000" pitchFamily="2" charset="0"/>
                <a:ea typeface="Roboto" panose="02000000000000000000" pitchFamily="2" charset="0"/>
                <a:cs typeface="Roboto" panose="02000000000000000000" pitchFamily="2" charset="0"/>
              </a:rPr>
              <a:t>Is this student required to receive an ILP?</a:t>
            </a:r>
          </a:p>
        </p:txBody>
      </p:sp>
    </p:spTree>
    <p:extLst>
      <p:ext uri="{BB962C8B-B14F-4D97-AF65-F5344CB8AC3E}">
        <p14:creationId xmlns:p14="http://schemas.microsoft.com/office/powerpoint/2010/main" val="1790446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869CD5F-FDCF-CBDF-1A7B-A55217C57889}"/>
              </a:ext>
            </a:extLst>
          </p:cNvPr>
          <p:cNvSpPr>
            <a:spLocks noGrp="1"/>
          </p:cNvSpPr>
          <p:nvPr>
            <p:ph type="title"/>
          </p:nvPr>
        </p:nvSpPr>
        <p:spPr/>
        <p:txBody>
          <a:bodyPr/>
          <a:lstStyle/>
          <a:p>
            <a:r>
              <a:rPr lang="en-US" dirty="0"/>
              <a:t>Example 3</a:t>
            </a:r>
          </a:p>
        </p:txBody>
      </p:sp>
      <p:sp>
        <p:nvSpPr>
          <p:cNvPr id="5" name="Text Placeholder 4">
            <a:extLst>
              <a:ext uri="{FF2B5EF4-FFF2-40B4-BE49-F238E27FC236}">
                <a16:creationId xmlns:a16="http://schemas.microsoft.com/office/drawing/2014/main" id="{CC6896F5-78EF-53A4-6C7D-D2864A6533C1}"/>
              </a:ext>
            </a:extLst>
          </p:cNvPr>
          <p:cNvSpPr>
            <a:spLocks noGrp="1"/>
          </p:cNvSpPr>
          <p:nvPr>
            <p:ph type="body" idx="1"/>
          </p:nvPr>
        </p:nvSpPr>
        <p:spPr/>
        <p:txBody>
          <a:bodyPr/>
          <a:lstStyle/>
          <a:p>
            <a:r>
              <a:rPr lang="en-US" dirty="0"/>
              <a:t>Student </a:t>
            </a:r>
            <a:r>
              <a:rPr lang="en-US" i="1" dirty="0"/>
              <a:t>meets</a:t>
            </a:r>
            <a:r>
              <a:rPr lang="en-US" dirty="0"/>
              <a:t> beginning-of-year (BOY) benchmarks on physical well-being and motor development, language and comprehension development, and cognition on KSR assessments.</a:t>
            </a:r>
          </a:p>
          <a:p>
            <a:r>
              <a:rPr lang="en-US" dirty="0"/>
              <a:t>Student </a:t>
            </a:r>
            <a:r>
              <a:rPr lang="en-US" i="1" dirty="0"/>
              <a:t>does not meet</a:t>
            </a:r>
            <a:r>
              <a:rPr lang="en-US" dirty="0"/>
              <a:t> the BOY benchmark on the social and emotional development, literacy, and math domains of the KSR assessment. </a:t>
            </a:r>
          </a:p>
          <a:p>
            <a:r>
              <a:rPr lang="en-US" dirty="0"/>
              <a:t>Student </a:t>
            </a:r>
            <a:r>
              <a:rPr lang="en-US" i="1" dirty="0"/>
              <a:t>does not meet</a:t>
            </a:r>
            <a:r>
              <a:rPr lang="en-US" dirty="0"/>
              <a:t> the BOY benchmark on the interim reading assessment and scores below the SRD </a:t>
            </a:r>
            <a:r>
              <a:rPr lang="en-US" dirty="0" err="1"/>
              <a:t>cutscore</a:t>
            </a:r>
            <a:r>
              <a:rPr lang="en-US" dirty="0"/>
              <a:t>.</a:t>
            </a:r>
          </a:p>
          <a:p>
            <a:endParaRPr lang="en-US" dirty="0"/>
          </a:p>
        </p:txBody>
      </p:sp>
      <p:sp>
        <p:nvSpPr>
          <p:cNvPr id="6" name="Title 5">
            <a:extLst>
              <a:ext uri="{FF2B5EF4-FFF2-40B4-BE49-F238E27FC236}">
                <a16:creationId xmlns:a16="http://schemas.microsoft.com/office/drawing/2014/main" id="{F98D3E18-D32D-C8EF-493D-1059C466F5E0}"/>
              </a:ext>
            </a:extLst>
          </p:cNvPr>
          <p:cNvSpPr>
            <a:spLocks noGrp="1"/>
          </p:cNvSpPr>
          <p:nvPr>
            <p:ph type="title" idx="2"/>
          </p:nvPr>
        </p:nvSpPr>
        <p:spPr/>
        <p:txBody>
          <a:bodyPr/>
          <a:lstStyle/>
          <a:p>
            <a:endParaRPr lang="en-US"/>
          </a:p>
        </p:txBody>
      </p:sp>
      <p:sp>
        <p:nvSpPr>
          <p:cNvPr id="10" name="TextBox 9">
            <a:extLst>
              <a:ext uri="{FF2B5EF4-FFF2-40B4-BE49-F238E27FC236}">
                <a16:creationId xmlns:a16="http://schemas.microsoft.com/office/drawing/2014/main" id="{3C84B82E-AD72-E9AC-E296-00A3C2A33921}"/>
              </a:ext>
            </a:extLst>
          </p:cNvPr>
          <p:cNvSpPr txBox="1"/>
          <p:nvPr/>
        </p:nvSpPr>
        <p:spPr>
          <a:xfrm>
            <a:off x="5211191" y="510964"/>
            <a:ext cx="1597982" cy="830997"/>
          </a:xfrm>
          <a:prstGeom prst="rect">
            <a:avLst/>
          </a:prstGeom>
          <a:solidFill>
            <a:schemeClr val="accent4"/>
          </a:solidFill>
          <a:ln>
            <a:solidFill>
              <a:schemeClr val="accent4"/>
            </a:solid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1600" b="1" dirty="0">
                <a:solidFill>
                  <a:sysClr val="windowText" lastClr="000000"/>
                </a:solidFill>
                <a:latin typeface="Roboto" panose="02000000000000000000" pitchFamily="2" charset="0"/>
                <a:ea typeface="Roboto" panose="02000000000000000000" pitchFamily="2" charset="0"/>
                <a:cs typeface="Roboto" panose="02000000000000000000" pitchFamily="2" charset="0"/>
              </a:rPr>
              <a:t>Is this student required to receive an ILP?</a:t>
            </a:r>
          </a:p>
        </p:txBody>
      </p:sp>
      <p:sp>
        <p:nvSpPr>
          <p:cNvPr id="16" name="TextBox 15">
            <a:extLst>
              <a:ext uri="{FF2B5EF4-FFF2-40B4-BE49-F238E27FC236}">
                <a16:creationId xmlns:a16="http://schemas.microsoft.com/office/drawing/2014/main" id="{18404775-F2F3-5C4F-555F-44947AB6263A}"/>
              </a:ext>
            </a:extLst>
          </p:cNvPr>
          <p:cNvSpPr txBox="1"/>
          <p:nvPr/>
        </p:nvSpPr>
        <p:spPr>
          <a:xfrm>
            <a:off x="6010182" y="1933621"/>
            <a:ext cx="1762218" cy="1323439"/>
          </a:xfrm>
          <a:prstGeom prst="rect">
            <a:avLst/>
          </a:prstGeom>
          <a:solidFill>
            <a:schemeClr val="accent4"/>
          </a:solidFill>
          <a:ln>
            <a:solidFill>
              <a:schemeClr val="accent4"/>
            </a:solid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1600" b="1" dirty="0">
                <a:solidFill>
                  <a:sysClr val="windowText" lastClr="000000"/>
                </a:solidFill>
                <a:latin typeface="Roboto" panose="02000000000000000000" pitchFamily="2" charset="0"/>
                <a:ea typeface="Roboto" panose="02000000000000000000" pitchFamily="2" charset="0"/>
                <a:cs typeface="Roboto" panose="02000000000000000000" pitchFamily="2" charset="0"/>
              </a:rPr>
              <a:t>What else would be required as a component of the student’s ILP?</a:t>
            </a:r>
          </a:p>
        </p:txBody>
      </p:sp>
    </p:spTree>
    <p:extLst>
      <p:ext uri="{BB962C8B-B14F-4D97-AF65-F5344CB8AC3E}">
        <p14:creationId xmlns:p14="http://schemas.microsoft.com/office/powerpoint/2010/main" val="3412828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CAD4C0C-FE77-9AE4-406F-486653EA86A2}"/>
              </a:ext>
            </a:extLst>
          </p:cNvPr>
          <p:cNvSpPr>
            <a:spLocks noGrp="1"/>
          </p:cNvSpPr>
          <p:nvPr>
            <p:ph type="title"/>
          </p:nvPr>
        </p:nvSpPr>
        <p:spPr>
          <a:xfrm>
            <a:off x="339157" y="207169"/>
            <a:ext cx="8269061" cy="400051"/>
          </a:xfrm>
        </p:spPr>
        <p:txBody>
          <a:bodyPr/>
          <a:lstStyle/>
          <a:p>
            <a:r>
              <a:rPr lang="en-US" sz="1600"/>
              <a:t>Individualized Learning Plan: Decision Tree</a:t>
            </a:r>
            <a:endParaRPr lang="en-US" sz="1600" dirty="0"/>
          </a:p>
        </p:txBody>
      </p:sp>
      <p:pic>
        <p:nvPicPr>
          <p:cNvPr id="3" name="Picture 2" descr="Decision tree to determine the use of ILPs for kindergarten students. ILPs are required for students who do not meet BOY requirements and whose parents request an ILP. ILPs are optional for students who meet BOY requirements on KSR assessments and interim reading assessments.">
            <a:extLst>
              <a:ext uri="{FF2B5EF4-FFF2-40B4-BE49-F238E27FC236}">
                <a16:creationId xmlns:a16="http://schemas.microsoft.com/office/drawing/2014/main" id="{3B37977C-C832-2A79-E214-5AED1C41FA3E}"/>
              </a:ext>
            </a:extLst>
          </p:cNvPr>
          <p:cNvPicPr>
            <a:picLocks noChangeAspect="1"/>
          </p:cNvPicPr>
          <p:nvPr/>
        </p:nvPicPr>
        <p:blipFill>
          <a:blip r:embed="rId3"/>
          <a:stretch>
            <a:fillRect/>
          </a:stretch>
        </p:blipFill>
        <p:spPr>
          <a:xfrm>
            <a:off x="339157" y="807244"/>
            <a:ext cx="8269061" cy="3200399"/>
          </a:xfrm>
          <a:prstGeom prst="rect">
            <a:avLst/>
          </a:prstGeom>
        </p:spPr>
      </p:pic>
    </p:spTree>
    <p:extLst>
      <p:ext uri="{BB962C8B-B14F-4D97-AF65-F5344CB8AC3E}">
        <p14:creationId xmlns:p14="http://schemas.microsoft.com/office/powerpoint/2010/main" val="33698930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2F238-298F-57AE-3231-C4904634FB21}"/>
              </a:ext>
            </a:extLst>
          </p:cNvPr>
          <p:cNvSpPr>
            <a:spLocks noGrp="1"/>
          </p:cNvSpPr>
          <p:nvPr>
            <p:ph type="title"/>
          </p:nvPr>
        </p:nvSpPr>
        <p:spPr>
          <a:solidFill>
            <a:srgbClr val="C88800"/>
          </a:solidFill>
        </p:spPr>
        <p:txBody>
          <a:bodyPr/>
          <a:lstStyle/>
          <a:p>
            <a:r>
              <a:rPr lang="en-US" dirty="0"/>
              <a:t>Written Notice to Families</a:t>
            </a:r>
          </a:p>
        </p:txBody>
      </p:sp>
    </p:spTree>
    <p:extLst>
      <p:ext uri="{BB962C8B-B14F-4D97-AF65-F5344CB8AC3E}">
        <p14:creationId xmlns:p14="http://schemas.microsoft.com/office/powerpoint/2010/main" val="15837696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7622B-7E07-8EA5-152C-5775BF8947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926F84-FA0B-8AF2-7966-7D15362E9E8D}"/>
              </a:ext>
            </a:extLst>
          </p:cNvPr>
          <p:cNvSpPr>
            <a:spLocks noGrp="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000" dirty="0">
                <a:latin typeface="Roboto" panose="02000000000000000000" pitchFamily="2" charset="0"/>
                <a:ea typeface="Roboto" panose="02000000000000000000" pitchFamily="2" charset="0"/>
                <a:cs typeface="Roboto" panose="02000000000000000000" pitchFamily="2" charset="0"/>
              </a:rPr>
              <a:t>Kindergarten School Readiness: Key Responsibilities #5</a:t>
            </a:r>
          </a:p>
        </p:txBody>
      </p:sp>
      <p:sp>
        <p:nvSpPr>
          <p:cNvPr id="8" name="Content Placeholder 2">
            <a:extLst>
              <a:ext uri="{FF2B5EF4-FFF2-40B4-BE49-F238E27FC236}">
                <a16:creationId xmlns:a16="http://schemas.microsoft.com/office/drawing/2014/main" id="{1158E38F-BD86-57C3-03CA-5E86C577F481}"/>
              </a:ext>
            </a:extLst>
          </p:cNvPr>
          <p:cNvSpPr txBox="1">
            <a:spLocks/>
          </p:cNvSpPr>
          <p:nvPr/>
        </p:nvSpPr>
        <p:spPr>
          <a:xfrm>
            <a:off x="620105" y="1114375"/>
            <a:ext cx="7267199" cy="3034800"/>
          </a:xfrm>
          <a:prstGeom prst="rect">
            <a:avLst/>
          </a:prstGeom>
          <a:solidFill>
            <a:schemeClr val="accent4">
              <a:lumMod val="20000"/>
              <a:lumOff val="80000"/>
            </a:schemeClr>
          </a:solidFill>
          <a:ln w="76200">
            <a:solidFill>
              <a:schemeClr val="accent4"/>
            </a:solidFill>
          </a:ln>
        </p:spPr>
        <p:txBody>
          <a:bodyPr spcFirstLastPara="1" wrap="square" lIns="91425" tIns="91425" rIns="91425" bIns="91425" anchor="t" anchorCtr="0">
            <a:normAutofit/>
          </a:bodyPr>
          <a:lstStyle>
            <a:defPPr marR="0" lvl="0" algn="l" rtl="0">
              <a:lnSpc>
                <a:spcPct val="100000"/>
              </a:lnSpc>
              <a:spcBef>
                <a:spcPts val="0"/>
              </a:spcBef>
              <a:spcAft>
                <a:spcPts val="0"/>
              </a:spcAft>
              <a:defRPr lang="en-US"/>
            </a:defPPr>
            <a:lvl1pPr marL="0" marR="0" lvl="0" indent="-330200" algn="l" defTabSz="685800" rtl="0" eaLnBrk="1" latinLnBrk="0" hangingPunct="1">
              <a:lnSpc>
                <a:spcPct val="115000"/>
              </a:lnSpc>
              <a:spcBef>
                <a:spcPts val="0"/>
              </a:spcBef>
              <a:spcAft>
                <a:spcPts val="0"/>
              </a:spcAft>
              <a:buClr>
                <a:schemeClr val="dk1"/>
              </a:buClr>
              <a:buSzPts val="1600"/>
              <a:buFont typeface="Roboto"/>
              <a:buChar char="●"/>
              <a:defRPr sz="1350" b="0" i="0" u="none" strike="noStrike" kern="1200" cap="none">
                <a:solidFill>
                  <a:schemeClr val="tx1"/>
                </a:solidFill>
                <a:latin typeface="+mn-lt"/>
                <a:ea typeface="+mn-ea"/>
                <a:cs typeface="+mn-cs"/>
                <a:sym typeface="Roboto"/>
              </a:defRPr>
            </a:lvl1pPr>
            <a:lvl2pPr marL="342900" marR="0" lvl="1" indent="-317500" algn="l" defTabSz="685800" rtl="0" eaLnBrk="1" latinLnBrk="0" hangingPunct="1">
              <a:lnSpc>
                <a:spcPct val="115000"/>
              </a:lnSpc>
              <a:spcBef>
                <a:spcPts val="0"/>
              </a:spcBef>
              <a:spcAft>
                <a:spcPts val="0"/>
              </a:spcAft>
              <a:buClr>
                <a:schemeClr val="dk1"/>
              </a:buClr>
              <a:buSzPts val="1400"/>
              <a:buFont typeface="Roboto"/>
              <a:buChar char="○"/>
              <a:defRPr sz="1350" b="0" i="0" u="none" strike="noStrike" kern="1200" cap="none">
                <a:solidFill>
                  <a:schemeClr val="tx1"/>
                </a:solidFill>
                <a:latin typeface="+mn-lt"/>
                <a:ea typeface="+mn-ea"/>
                <a:cs typeface="+mn-cs"/>
                <a:sym typeface="Roboto"/>
              </a:defRPr>
            </a:lvl2pPr>
            <a:lvl3pPr marL="685800" marR="0" lvl="2" indent="-317500" algn="l" defTabSz="685800" rtl="0" eaLnBrk="1" latinLnBrk="0" hangingPunct="1">
              <a:lnSpc>
                <a:spcPct val="115000"/>
              </a:lnSpc>
              <a:spcBef>
                <a:spcPts val="0"/>
              </a:spcBef>
              <a:spcAft>
                <a:spcPts val="0"/>
              </a:spcAft>
              <a:buClr>
                <a:schemeClr val="dk1"/>
              </a:buClr>
              <a:buSzPts val="1400"/>
              <a:buFont typeface="Roboto"/>
              <a:buChar char="■"/>
              <a:defRPr sz="1350" b="0" i="0" u="none" strike="noStrike" kern="1200" cap="none">
                <a:solidFill>
                  <a:schemeClr val="tx1"/>
                </a:solidFill>
                <a:latin typeface="+mn-lt"/>
                <a:ea typeface="+mn-ea"/>
                <a:cs typeface="+mn-cs"/>
                <a:sym typeface="Roboto"/>
              </a:defRPr>
            </a:lvl3pPr>
            <a:lvl4pPr marL="1028700" marR="0" lvl="3" indent="-317500" algn="l" defTabSz="685800" rtl="0" eaLnBrk="1" latinLnBrk="0" hangingPunct="1">
              <a:lnSpc>
                <a:spcPct val="115000"/>
              </a:lnSpc>
              <a:spcBef>
                <a:spcPts val="0"/>
              </a:spcBef>
              <a:spcAft>
                <a:spcPts val="0"/>
              </a:spcAft>
              <a:buClr>
                <a:schemeClr val="dk1"/>
              </a:buClr>
              <a:buSzPts val="1400"/>
              <a:buFont typeface="Roboto"/>
              <a:buChar char="●"/>
              <a:defRPr sz="1350" b="0" i="0" u="none" strike="noStrike" kern="1200" cap="none">
                <a:solidFill>
                  <a:schemeClr val="tx1"/>
                </a:solidFill>
                <a:latin typeface="+mn-lt"/>
                <a:ea typeface="+mn-ea"/>
                <a:cs typeface="+mn-cs"/>
                <a:sym typeface="Roboto"/>
              </a:defRPr>
            </a:lvl4pPr>
            <a:lvl5pPr marL="1371600" marR="0" lvl="4" indent="-317500" algn="l" defTabSz="685800" rtl="0" eaLnBrk="1" latinLnBrk="0" hangingPunct="1">
              <a:lnSpc>
                <a:spcPct val="115000"/>
              </a:lnSpc>
              <a:spcBef>
                <a:spcPts val="0"/>
              </a:spcBef>
              <a:spcAft>
                <a:spcPts val="0"/>
              </a:spcAft>
              <a:buClr>
                <a:schemeClr val="dk1"/>
              </a:buClr>
              <a:buSzPts val="1400"/>
              <a:buFont typeface="Roboto"/>
              <a:buChar char="○"/>
              <a:defRPr sz="1350" b="0" i="0" u="none" strike="noStrike" kern="1200" cap="none">
                <a:solidFill>
                  <a:schemeClr val="tx1"/>
                </a:solidFill>
                <a:latin typeface="+mn-lt"/>
                <a:ea typeface="+mn-ea"/>
                <a:cs typeface="+mn-cs"/>
                <a:sym typeface="Roboto"/>
              </a:defRPr>
            </a:lvl5pPr>
            <a:lvl6pPr marL="1714500" marR="0" lvl="5" indent="-317500" algn="l" defTabSz="685800" rtl="0" eaLnBrk="1" latinLnBrk="0" hangingPunct="1">
              <a:lnSpc>
                <a:spcPct val="115000"/>
              </a:lnSpc>
              <a:spcBef>
                <a:spcPts val="0"/>
              </a:spcBef>
              <a:spcAft>
                <a:spcPts val="0"/>
              </a:spcAft>
              <a:buClr>
                <a:schemeClr val="dk1"/>
              </a:buClr>
              <a:buSzPts val="1400"/>
              <a:buFont typeface="Roboto"/>
              <a:buChar char="■"/>
              <a:defRPr sz="1350" b="0" i="0" u="none" strike="noStrike" kern="1200" cap="none">
                <a:solidFill>
                  <a:schemeClr val="tx1"/>
                </a:solidFill>
                <a:latin typeface="+mn-lt"/>
                <a:ea typeface="+mn-ea"/>
                <a:cs typeface="+mn-cs"/>
                <a:sym typeface="Roboto"/>
              </a:defRPr>
            </a:lvl6pPr>
            <a:lvl7pPr marL="2057400" marR="0" lvl="6" indent="-317500" algn="l" defTabSz="685800" rtl="0" eaLnBrk="1" latinLnBrk="0" hangingPunct="1">
              <a:lnSpc>
                <a:spcPct val="115000"/>
              </a:lnSpc>
              <a:spcBef>
                <a:spcPts val="0"/>
              </a:spcBef>
              <a:spcAft>
                <a:spcPts val="0"/>
              </a:spcAft>
              <a:buClr>
                <a:schemeClr val="dk1"/>
              </a:buClr>
              <a:buSzPts val="1400"/>
              <a:buFont typeface="Roboto"/>
              <a:buChar char="●"/>
              <a:defRPr sz="1350" b="0" i="0" u="none" strike="noStrike" kern="1200" cap="none">
                <a:solidFill>
                  <a:schemeClr val="tx1"/>
                </a:solidFill>
                <a:latin typeface="+mn-lt"/>
                <a:ea typeface="+mn-ea"/>
                <a:cs typeface="+mn-cs"/>
                <a:sym typeface="Roboto"/>
              </a:defRPr>
            </a:lvl7pPr>
            <a:lvl8pPr marL="2400300" marR="0" lvl="7" indent="-317500" algn="l" defTabSz="685800" rtl="0" eaLnBrk="1" latinLnBrk="0" hangingPunct="1">
              <a:lnSpc>
                <a:spcPct val="115000"/>
              </a:lnSpc>
              <a:spcBef>
                <a:spcPts val="0"/>
              </a:spcBef>
              <a:spcAft>
                <a:spcPts val="0"/>
              </a:spcAft>
              <a:buClr>
                <a:schemeClr val="dk1"/>
              </a:buClr>
              <a:buSzPts val="1400"/>
              <a:buFont typeface="Roboto"/>
              <a:buChar char="○"/>
              <a:defRPr sz="1350" b="0" i="0" u="none" strike="noStrike" kern="1200" cap="none">
                <a:solidFill>
                  <a:schemeClr val="tx1"/>
                </a:solidFill>
                <a:latin typeface="+mn-lt"/>
                <a:ea typeface="+mn-ea"/>
                <a:cs typeface="+mn-cs"/>
                <a:sym typeface="Roboto"/>
              </a:defRPr>
            </a:lvl8pPr>
            <a:lvl9pPr marL="2743200" marR="0" lvl="8" indent="-317500" algn="l" defTabSz="685800" rtl="0" eaLnBrk="1" latinLnBrk="0" hangingPunct="1">
              <a:lnSpc>
                <a:spcPct val="115000"/>
              </a:lnSpc>
              <a:spcBef>
                <a:spcPts val="0"/>
              </a:spcBef>
              <a:spcAft>
                <a:spcPts val="0"/>
              </a:spcAft>
              <a:buClr>
                <a:schemeClr val="dk1"/>
              </a:buClr>
              <a:buSzPts val="1400"/>
              <a:buFont typeface="Roboto"/>
              <a:buChar char="■"/>
              <a:defRPr sz="1350" b="0" i="0" u="none" strike="noStrike" kern="1200" cap="none">
                <a:solidFill>
                  <a:schemeClr val="tx1"/>
                </a:solidFill>
                <a:latin typeface="+mn-lt"/>
                <a:ea typeface="+mn-ea"/>
                <a:cs typeface="+mn-cs"/>
                <a:sym typeface="Roboto"/>
              </a:defRPr>
            </a:lvl9pPr>
          </a:lstStyle>
          <a:p>
            <a:pPr indent="0">
              <a:buFont typeface="Roboto"/>
              <a:buNone/>
            </a:pPr>
            <a:r>
              <a:rPr lang="en-US" dirty="0"/>
              <a:t>  </a:t>
            </a:r>
            <a:r>
              <a:rPr lang="en-US" sz="1600" dirty="0">
                <a:latin typeface="Roboto" panose="02000000000000000000" pitchFamily="2" charset="0"/>
                <a:ea typeface="Roboto" panose="02000000000000000000" pitchFamily="2" charset="0"/>
                <a:cs typeface="Roboto" panose="02000000000000000000" pitchFamily="2" charset="0"/>
              </a:rPr>
              <a:t>Schools and districts serving publicly funded students in kindergarten</a:t>
            </a:r>
          </a:p>
          <a:p>
            <a:pPr marL="685800" lvl="1" indent="-342900">
              <a:buFont typeface="+mj-lt"/>
              <a:buAutoNum type="arabicPeriod"/>
            </a:pPr>
            <a:r>
              <a:rPr lang="en-US" sz="1600" dirty="0">
                <a:latin typeface="Roboto" panose="02000000000000000000" pitchFamily="2" charset="0"/>
                <a:ea typeface="Roboto" panose="02000000000000000000" pitchFamily="2" charset="0"/>
                <a:cs typeface="Roboto" panose="02000000000000000000" pitchFamily="2" charset="0"/>
              </a:rPr>
              <a:t>Use state board-approved assessment tools.</a:t>
            </a:r>
          </a:p>
          <a:p>
            <a:pPr marL="685800" lvl="1" indent="-342900">
              <a:buFont typeface="+mj-lt"/>
              <a:buAutoNum type="arabicPeriod"/>
            </a:pPr>
            <a:r>
              <a:rPr lang="en-US" sz="1600" dirty="0">
                <a:latin typeface="Roboto" panose="02000000000000000000" pitchFamily="2" charset="0"/>
                <a:ea typeface="Roboto" panose="02000000000000000000" pitchFamily="2" charset="0"/>
                <a:cs typeface="Roboto" panose="02000000000000000000" pitchFamily="2" charset="0"/>
              </a:rPr>
              <a:t>Assess six domains of learning and development in school readiness.</a:t>
            </a:r>
          </a:p>
          <a:p>
            <a:pPr marL="685800" lvl="1" indent="-342900">
              <a:buFont typeface="+mj-lt"/>
              <a:buAutoNum type="arabicPeriod"/>
            </a:pPr>
            <a:r>
              <a:rPr lang="en-US" sz="1600" dirty="0">
                <a:latin typeface="Roboto" panose="02000000000000000000" pitchFamily="2" charset="0"/>
                <a:ea typeface="Roboto" panose="02000000000000000000" pitchFamily="2" charset="0"/>
                <a:cs typeface="Roboto" panose="02000000000000000000" pitchFamily="2" charset="0"/>
              </a:rPr>
              <a:t>Administer the KSR assessment from the 1st day of school through the first 60 calendar days.</a:t>
            </a:r>
          </a:p>
          <a:p>
            <a:pPr marL="685800" lvl="1" indent="-342900">
              <a:buFont typeface="+mj-lt"/>
              <a:buAutoNum type="arabicPeriod"/>
            </a:pPr>
            <a:r>
              <a:rPr lang="en-US" sz="1600" dirty="0">
                <a:latin typeface="Roboto" panose="02000000000000000000" pitchFamily="2" charset="0"/>
                <a:ea typeface="Roboto" panose="02000000000000000000" pitchFamily="2" charset="0"/>
                <a:cs typeface="Roboto" panose="02000000000000000000" pitchFamily="2" charset="0"/>
              </a:rPr>
              <a:t>Create individual learning plans for each student who does not meet the minimum requirements on each required domain of KSR assessment and the Interim reading assessment.</a:t>
            </a:r>
          </a:p>
          <a:p>
            <a:pPr indent="0">
              <a:buFont typeface="Roboto"/>
              <a:buNone/>
            </a:pPr>
            <a:endParaRPr lang="en-US" dirty="0"/>
          </a:p>
        </p:txBody>
      </p:sp>
      <p:sp>
        <p:nvSpPr>
          <p:cNvPr id="3" name="TextBox 2">
            <a:extLst>
              <a:ext uri="{FF2B5EF4-FFF2-40B4-BE49-F238E27FC236}">
                <a16:creationId xmlns:a16="http://schemas.microsoft.com/office/drawing/2014/main" id="{B49D14DE-7AC4-A0A5-F54F-8734FACA1490}"/>
              </a:ext>
            </a:extLst>
          </p:cNvPr>
          <p:cNvSpPr txBox="1"/>
          <p:nvPr/>
        </p:nvSpPr>
        <p:spPr>
          <a:xfrm>
            <a:off x="988947" y="3434513"/>
            <a:ext cx="6731606" cy="830997"/>
          </a:xfrm>
          <a:prstGeom prst="rect">
            <a:avLst/>
          </a:prstGeom>
          <a:noFill/>
        </p:spPr>
        <p:txBody>
          <a:bodyPr wrap="square" rtlCol="0">
            <a:spAutoFit/>
          </a:bodyPr>
          <a:lstStyle/>
          <a:p>
            <a:r>
              <a:rPr lang="en-US" sz="1600" dirty="0">
                <a:solidFill>
                  <a:schemeClr val="accent5">
                    <a:lumMod val="75000"/>
                  </a:schemeClr>
                </a:solidFill>
                <a:latin typeface="Roboto" panose="02000000000000000000" pitchFamily="2" charset="0"/>
                <a:ea typeface="Roboto" panose="02000000000000000000" pitchFamily="2" charset="0"/>
                <a:cs typeface="Roboto" panose="02000000000000000000" pitchFamily="2" charset="0"/>
              </a:rPr>
              <a:t>5.   Provide written notice to each family concerning assessment results and individual learning plans. </a:t>
            </a:r>
          </a:p>
          <a:p>
            <a:endParaRPr lang="en-US" sz="1600" dirty="0"/>
          </a:p>
        </p:txBody>
      </p:sp>
      <p:sp>
        <p:nvSpPr>
          <p:cNvPr id="9" name="Arrow: Right 8">
            <a:extLst>
              <a:ext uri="{FF2B5EF4-FFF2-40B4-BE49-F238E27FC236}">
                <a16:creationId xmlns:a16="http://schemas.microsoft.com/office/drawing/2014/main" id="{F6E1292A-D8B1-EEA1-F81C-B7521BEFD4B4}"/>
              </a:ext>
            </a:extLst>
          </p:cNvPr>
          <p:cNvSpPr/>
          <p:nvPr/>
        </p:nvSpPr>
        <p:spPr>
          <a:xfrm rot="10800000" flipV="1">
            <a:off x="7770250" y="3409026"/>
            <a:ext cx="971792" cy="723388"/>
          </a:xfrm>
          <a:prstGeom prst="rightArrow">
            <a:avLst/>
          </a:prstGeom>
          <a:solidFill>
            <a:schemeClr val="accent5">
              <a:lumMod val="50000"/>
            </a:schemeClr>
          </a:solidFill>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dirty="0"/>
              <a:t>NEXT</a:t>
            </a:r>
          </a:p>
        </p:txBody>
      </p:sp>
      <p:sp>
        <p:nvSpPr>
          <p:cNvPr id="4" name="Slide Number Placeholder 3">
            <a:extLst>
              <a:ext uri="{FF2B5EF4-FFF2-40B4-BE49-F238E27FC236}">
                <a16:creationId xmlns:a16="http://schemas.microsoft.com/office/drawing/2014/main" id="{CDBEA12E-A662-ACE0-CC2F-0E9E41913DC9}"/>
              </a:ext>
            </a:extLst>
          </p:cNvPr>
          <p:cNvSpPr>
            <a:spLocks noGrp="1"/>
          </p:cNvSpPr>
          <p:nvPr>
            <p:ph type="sldNum" idx="12"/>
          </p:nvPr>
        </p:nvSpPr>
        <p:spPr/>
        <p:txBody>
          <a:bodyPr/>
          <a:lst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fld id="{C479D5F6-EDCB-402A-AC08-4943A1820E8F}" type="slidenum">
              <a:rPr lang="en-US" smtClean="0"/>
              <a:pPr/>
              <a:t>31</a:t>
            </a:fld>
            <a:endParaRPr lang="en-US"/>
          </a:p>
        </p:txBody>
      </p:sp>
    </p:spTree>
    <p:extLst>
      <p:ext uri="{BB962C8B-B14F-4D97-AF65-F5344CB8AC3E}">
        <p14:creationId xmlns:p14="http://schemas.microsoft.com/office/powerpoint/2010/main" val="3870934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8E86C-B078-B7A8-415A-A9FD0C8663FE}"/>
              </a:ext>
            </a:extLst>
          </p:cNvPr>
          <p:cNvSpPr>
            <a:spLocks noGrp="1"/>
          </p:cNvSpPr>
          <p:nvPr>
            <p:ph type="title"/>
          </p:nvPr>
        </p:nvSpPr>
        <p:spPr/>
        <p:txBody>
          <a:bodyPr/>
          <a:lstStyle/>
          <a:p>
            <a:r>
              <a:rPr lang="en-US" dirty="0"/>
              <a:t>Written Notice to Families: Reminder</a:t>
            </a:r>
          </a:p>
        </p:txBody>
      </p:sp>
      <p:sp>
        <p:nvSpPr>
          <p:cNvPr id="3" name="Text Placeholder 2">
            <a:extLst>
              <a:ext uri="{FF2B5EF4-FFF2-40B4-BE49-F238E27FC236}">
                <a16:creationId xmlns:a16="http://schemas.microsoft.com/office/drawing/2014/main" id="{1FBB01A5-28B0-B25C-7252-9C8AA106BB04}"/>
              </a:ext>
            </a:extLst>
          </p:cNvPr>
          <p:cNvSpPr>
            <a:spLocks noGrp="1"/>
          </p:cNvSpPr>
          <p:nvPr>
            <p:ph type="body" idx="1"/>
          </p:nvPr>
        </p:nvSpPr>
        <p:spPr>
          <a:xfrm>
            <a:off x="311700" y="1105340"/>
            <a:ext cx="5693174" cy="3034800"/>
          </a:xfrm>
        </p:spPr>
        <p:txBody>
          <a:bodyPr>
            <a:noAutofit/>
          </a:bodyPr>
          <a:lstStyle/>
          <a:p>
            <a:pPr marL="127000" indent="0">
              <a:buNone/>
            </a:pPr>
            <a:r>
              <a:rPr lang="en-US" dirty="0"/>
              <a:t>Provide written notice for each kindergarten family that includes: </a:t>
            </a:r>
          </a:p>
          <a:p>
            <a:pPr lvl="0"/>
            <a:r>
              <a:rPr lang="en-US" sz="1400" dirty="0"/>
              <a:t>Individual student assessment results for kindergarten school readiness and interim reading assessments, </a:t>
            </a:r>
          </a:p>
          <a:p>
            <a:pPr lvl="0"/>
            <a:r>
              <a:rPr lang="en-US" sz="1400" dirty="0"/>
              <a:t>Purpose of the assessment tools, </a:t>
            </a:r>
          </a:p>
          <a:p>
            <a:pPr lvl="0"/>
            <a:r>
              <a:rPr lang="en-US" sz="1400" dirty="0"/>
              <a:t>Transparency in how the information from the assessments is used, </a:t>
            </a:r>
          </a:p>
          <a:p>
            <a:pPr lvl="0"/>
            <a:r>
              <a:rPr lang="en-US" sz="1400" dirty="0"/>
              <a:t>If applicable, language stating the local education provider is not required to provide, nor intends to provide, an individualized plan based on those assessment results, and</a:t>
            </a:r>
          </a:p>
          <a:p>
            <a:pPr lvl="0"/>
            <a:r>
              <a:rPr lang="en-US" sz="1400" dirty="0"/>
              <a:t>The parent's right to request an individualized plan for their child. </a:t>
            </a:r>
          </a:p>
        </p:txBody>
      </p:sp>
    </p:spTree>
    <p:extLst>
      <p:ext uri="{BB962C8B-B14F-4D97-AF65-F5344CB8AC3E}">
        <p14:creationId xmlns:p14="http://schemas.microsoft.com/office/powerpoint/2010/main" val="25852723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8AFAB-A56D-AB1A-CB0D-102F7DAA83A2}"/>
              </a:ext>
            </a:extLst>
          </p:cNvPr>
          <p:cNvSpPr>
            <a:spLocks noGrp="1"/>
          </p:cNvSpPr>
          <p:nvPr>
            <p:ph type="title"/>
          </p:nvPr>
        </p:nvSpPr>
        <p:spPr/>
        <p:txBody>
          <a:bodyPr/>
          <a:lstStyle/>
          <a:p>
            <a:r>
              <a:rPr lang="en-US" dirty="0"/>
              <a:t>Additional Implementation Support</a:t>
            </a:r>
          </a:p>
        </p:txBody>
      </p:sp>
      <p:sp>
        <p:nvSpPr>
          <p:cNvPr id="3" name="Text Placeholder 2">
            <a:extLst>
              <a:ext uri="{FF2B5EF4-FFF2-40B4-BE49-F238E27FC236}">
                <a16:creationId xmlns:a16="http://schemas.microsoft.com/office/drawing/2014/main" id="{4ED3A5A0-AD1D-C955-26AD-0BD7BFE4998D}"/>
              </a:ext>
            </a:extLst>
          </p:cNvPr>
          <p:cNvSpPr>
            <a:spLocks noGrp="1"/>
          </p:cNvSpPr>
          <p:nvPr>
            <p:ph type="body" idx="1"/>
          </p:nvPr>
        </p:nvSpPr>
        <p:spPr/>
        <p:txBody>
          <a:bodyPr/>
          <a:lstStyle/>
          <a:p>
            <a:r>
              <a:rPr lang="en-US" dirty="0"/>
              <a:t>Checklist of required content and additional resources</a:t>
            </a:r>
          </a:p>
          <a:p>
            <a:r>
              <a:rPr lang="en-US" dirty="0"/>
              <a:t>Sample written notice to families whose child requires an ILP</a:t>
            </a:r>
          </a:p>
          <a:p>
            <a:r>
              <a:rPr lang="en-US" dirty="0"/>
              <a:t>Sample written notice to families whose child does not require an ILP</a:t>
            </a:r>
          </a:p>
        </p:txBody>
      </p:sp>
      <p:sp>
        <p:nvSpPr>
          <p:cNvPr id="4" name="Title 3">
            <a:extLst>
              <a:ext uri="{FF2B5EF4-FFF2-40B4-BE49-F238E27FC236}">
                <a16:creationId xmlns:a16="http://schemas.microsoft.com/office/drawing/2014/main" id="{322825EE-0166-E984-1046-78100A5BE1D1}"/>
              </a:ext>
            </a:extLst>
          </p:cNvPr>
          <p:cNvSpPr>
            <a:spLocks noGrp="1"/>
          </p:cNvSpPr>
          <p:nvPr>
            <p:ph type="title" idx="2"/>
          </p:nvPr>
        </p:nvSpPr>
        <p:spPr/>
        <p:txBody>
          <a:bodyPr/>
          <a:lstStyle/>
          <a:p>
            <a:endParaRPr lang="en-US"/>
          </a:p>
        </p:txBody>
      </p:sp>
    </p:spTree>
    <p:extLst>
      <p:ext uri="{BB962C8B-B14F-4D97-AF65-F5344CB8AC3E}">
        <p14:creationId xmlns:p14="http://schemas.microsoft.com/office/powerpoint/2010/main" val="4567385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BD4570A-45DA-0FED-90E5-ABC56369CCCE}"/>
              </a:ext>
            </a:extLst>
          </p:cNvPr>
          <p:cNvSpPr>
            <a:spLocks noGrp="1"/>
          </p:cNvSpPr>
          <p:nvPr>
            <p:ph type="title"/>
          </p:nvPr>
        </p:nvSpPr>
        <p:spPr/>
        <p:txBody>
          <a:bodyPr/>
          <a:lstStyle/>
          <a:p>
            <a:r>
              <a:rPr lang="en-US" dirty="0"/>
              <a:t>SY2026-2027: Implementation of HB26-1050, CAP4K, and READ Act</a:t>
            </a:r>
          </a:p>
        </p:txBody>
      </p:sp>
      <p:sp>
        <p:nvSpPr>
          <p:cNvPr id="6" name="Text Placeholder 5">
            <a:extLst>
              <a:ext uri="{FF2B5EF4-FFF2-40B4-BE49-F238E27FC236}">
                <a16:creationId xmlns:a16="http://schemas.microsoft.com/office/drawing/2014/main" id="{F4AC7C9A-DDC7-C4F0-E8F7-100509BF6B75}"/>
              </a:ext>
            </a:extLst>
          </p:cNvPr>
          <p:cNvSpPr>
            <a:spLocks noGrp="1"/>
          </p:cNvSpPr>
          <p:nvPr>
            <p:ph type="body" idx="1"/>
          </p:nvPr>
        </p:nvSpPr>
        <p:spPr>
          <a:xfrm>
            <a:off x="167050" y="1089660"/>
            <a:ext cx="4328749" cy="3169920"/>
          </a:xfrm>
          <a:ln>
            <a:solidFill>
              <a:schemeClr val="tx1"/>
            </a:solidFill>
          </a:ln>
        </p:spPr>
        <p:txBody>
          <a:bodyPr>
            <a:normAutofit fontScale="25000" lnSpcReduction="20000"/>
          </a:bodyPr>
          <a:lstStyle/>
          <a:p>
            <a:pPr marL="127000" indent="0">
              <a:buNone/>
            </a:pPr>
            <a:r>
              <a:rPr lang="en-US" sz="6400" b="1" dirty="0"/>
              <a:t>Not Change</a:t>
            </a:r>
          </a:p>
          <a:p>
            <a:pPr lvl="0"/>
            <a:r>
              <a:rPr lang="en-US" sz="5500" dirty="0"/>
              <a:t>Use </a:t>
            </a:r>
            <a:r>
              <a:rPr lang="en-US" sz="5500" b="1" u="sng" dirty="0">
                <a:hlinkClick r:id="rId3"/>
              </a:rPr>
              <a:t>state board-approved assessment tools</a:t>
            </a:r>
            <a:r>
              <a:rPr lang="en-US" sz="5500" dirty="0"/>
              <a:t>.</a:t>
            </a:r>
          </a:p>
          <a:p>
            <a:pPr lvl="0"/>
            <a:r>
              <a:rPr lang="en-US" sz="5500" dirty="0"/>
              <a:t>Assess </a:t>
            </a:r>
            <a:r>
              <a:rPr lang="en-US" sz="5500" b="1" u="sng" dirty="0">
                <a:hlinkClick r:id="rId4"/>
              </a:rPr>
              <a:t>six domains of learning and development</a:t>
            </a:r>
            <a:r>
              <a:rPr lang="en-US" sz="5500" dirty="0"/>
              <a:t> in school readiness.</a:t>
            </a:r>
          </a:p>
          <a:p>
            <a:r>
              <a:rPr lang="en-US" sz="5500" dirty="0"/>
              <a:t>Administer the </a:t>
            </a:r>
            <a:r>
              <a:rPr lang="en-US" sz="5500" b="1" u="sng" dirty="0">
                <a:hlinkClick r:id="rId5"/>
              </a:rPr>
              <a:t>KSR Assessments</a:t>
            </a:r>
            <a:r>
              <a:rPr lang="en-US" sz="5500" dirty="0"/>
              <a:t> from the 1st day of school through the first 60 calendar days.</a:t>
            </a:r>
          </a:p>
          <a:p>
            <a:pPr lvl="0"/>
            <a:r>
              <a:rPr lang="en-US" sz="5500" dirty="0"/>
              <a:t>Administer the interim READ assessment, within the first 60 calendar days to inform or replace the literacy domain. (HB15-1323)</a:t>
            </a:r>
          </a:p>
          <a:p>
            <a:pPr lvl="0"/>
            <a:r>
              <a:rPr lang="en-US" sz="5500" dirty="0"/>
              <a:t>Report data during the KSR data collection window.</a:t>
            </a:r>
          </a:p>
          <a:p>
            <a:r>
              <a:rPr lang="en-US" sz="5600" dirty="0"/>
              <a:t>Create a READ Plan for students identified as having a Significant Reading Deficiency as a component of the ILP.</a:t>
            </a:r>
          </a:p>
        </p:txBody>
      </p:sp>
      <p:sp>
        <p:nvSpPr>
          <p:cNvPr id="9" name="Text Placeholder 5">
            <a:extLst>
              <a:ext uri="{FF2B5EF4-FFF2-40B4-BE49-F238E27FC236}">
                <a16:creationId xmlns:a16="http://schemas.microsoft.com/office/drawing/2014/main" id="{F892C00E-E8B2-ED14-52EB-D48F9AD3EA4F}"/>
              </a:ext>
            </a:extLst>
          </p:cNvPr>
          <p:cNvSpPr txBox="1">
            <a:spLocks/>
          </p:cNvSpPr>
          <p:nvPr/>
        </p:nvSpPr>
        <p:spPr>
          <a:xfrm>
            <a:off x="4648201" y="1089660"/>
            <a:ext cx="4328749" cy="3169920"/>
          </a:xfrm>
          <a:prstGeom prst="rect">
            <a:avLst/>
          </a:prstGeom>
          <a:noFill/>
          <a:ln>
            <a:solidFill>
              <a:schemeClr val="tx1"/>
            </a:solid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30200" algn="l" rtl="0">
              <a:lnSpc>
                <a:spcPct val="115000"/>
              </a:lnSpc>
              <a:spcBef>
                <a:spcPts val="0"/>
              </a:spcBef>
              <a:spcAft>
                <a:spcPts val="0"/>
              </a:spcAft>
              <a:buClr>
                <a:schemeClr val="dk1"/>
              </a:buClr>
              <a:buSzPts val="1600"/>
              <a:buFont typeface="Roboto"/>
              <a:buChar char="●"/>
              <a:defRPr sz="1600" b="0" i="0" u="none" strike="noStrike" cap="none">
                <a:solidFill>
                  <a:schemeClr val="dk1"/>
                </a:solidFill>
                <a:latin typeface="Roboto"/>
                <a:ea typeface="Roboto"/>
                <a:cs typeface="Roboto"/>
                <a:sym typeface="Roboto"/>
              </a:defRPr>
            </a:lvl1pPr>
            <a:lvl2pPr marL="914400" marR="0" lvl="1"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2pPr>
            <a:lvl3pPr marL="1371600" marR="0" lvl="2"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3pPr>
            <a:lvl4pPr marL="1828800" marR="0" lvl="3"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4pPr>
            <a:lvl5pPr marL="2286000" marR="0" lvl="4"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5pPr>
            <a:lvl6pPr marL="2743200" marR="0" lvl="5"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6pPr>
            <a:lvl7pPr marL="3200400" marR="0" lvl="6"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7pPr>
            <a:lvl8pPr marL="3657600" marR="0" lvl="7"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8pPr>
            <a:lvl9pPr marL="4114800" marR="0" lvl="8"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9pPr>
          </a:lstStyle>
          <a:p>
            <a:pPr marL="127000" indent="0">
              <a:buNone/>
            </a:pPr>
            <a:r>
              <a:rPr lang="en-US" b="1" dirty="0"/>
              <a:t>Change</a:t>
            </a:r>
          </a:p>
          <a:p>
            <a:pPr lvl="0"/>
            <a:r>
              <a:rPr lang="en-US" dirty="0"/>
              <a:t>Provide written notice for each kindergarten family</a:t>
            </a:r>
            <a:endParaRPr lang="en-US" sz="1800" dirty="0"/>
          </a:p>
          <a:p>
            <a:pPr lvl="0"/>
            <a:r>
              <a:rPr lang="en-US" dirty="0"/>
              <a:t>Create an individualized learning plan (ILP) for:</a:t>
            </a:r>
            <a:endParaRPr lang="en-US" sz="1800" dirty="0"/>
          </a:p>
          <a:p>
            <a:pPr lvl="1"/>
            <a:r>
              <a:rPr lang="en-US" dirty="0"/>
              <a:t>all students who do </a:t>
            </a:r>
            <a:r>
              <a:rPr lang="en-US" b="1" i="1" dirty="0"/>
              <a:t>not</a:t>
            </a:r>
            <a:r>
              <a:rPr lang="en-US" i="1" dirty="0"/>
              <a:t> </a:t>
            </a:r>
            <a:r>
              <a:rPr lang="en-US" dirty="0"/>
              <a:t>meet the minimum requirements from HB26-1050, and </a:t>
            </a:r>
            <a:endParaRPr lang="en-US" sz="1600" dirty="0"/>
          </a:p>
          <a:p>
            <a:pPr lvl="1"/>
            <a:r>
              <a:rPr lang="en-US" dirty="0"/>
              <a:t>students whose parents request an individualized learning plan</a:t>
            </a:r>
          </a:p>
        </p:txBody>
      </p:sp>
    </p:spTree>
    <p:extLst>
      <p:ext uri="{BB962C8B-B14F-4D97-AF65-F5344CB8AC3E}">
        <p14:creationId xmlns:p14="http://schemas.microsoft.com/office/powerpoint/2010/main" val="882749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BECC8-301D-20A3-09D2-0768B59E2C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B34A43-284B-66EE-AF89-05F52EE72636}"/>
              </a:ext>
            </a:extLst>
          </p:cNvPr>
          <p:cNvSpPr>
            <a:spLocks noGrp="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000" dirty="0">
                <a:latin typeface="Roboto" panose="02000000000000000000" pitchFamily="2" charset="0"/>
                <a:ea typeface="Roboto" panose="02000000000000000000" pitchFamily="2" charset="0"/>
                <a:cs typeface="Roboto" panose="02000000000000000000" pitchFamily="2" charset="0"/>
              </a:rPr>
              <a:t>Key Responsibilities</a:t>
            </a:r>
          </a:p>
        </p:txBody>
      </p:sp>
      <p:sp>
        <p:nvSpPr>
          <p:cNvPr id="8" name="Content Placeholder 2">
            <a:extLst>
              <a:ext uri="{FF2B5EF4-FFF2-40B4-BE49-F238E27FC236}">
                <a16:creationId xmlns:a16="http://schemas.microsoft.com/office/drawing/2014/main" id="{BAB7410F-065C-FA75-F6F4-D8869E9AD566}"/>
              </a:ext>
            </a:extLst>
          </p:cNvPr>
          <p:cNvSpPr txBox="1">
            <a:spLocks/>
          </p:cNvSpPr>
          <p:nvPr/>
        </p:nvSpPr>
        <p:spPr>
          <a:xfrm>
            <a:off x="620105" y="1114375"/>
            <a:ext cx="7267199" cy="3034800"/>
          </a:xfrm>
          <a:prstGeom prst="rect">
            <a:avLst/>
          </a:prstGeom>
          <a:solidFill>
            <a:schemeClr val="accent4">
              <a:lumMod val="20000"/>
              <a:lumOff val="80000"/>
            </a:schemeClr>
          </a:solidFill>
          <a:ln w="76200">
            <a:solidFill>
              <a:schemeClr val="accent4"/>
            </a:solidFill>
          </a:ln>
        </p:spPr>
        <p:txBody>
          <a:bodyPr spcFirstLastPara="1" wrap="square" lIns="91425" tIns="91425" rIns="91425" bIns="91425" anchor="t" anchorCtr="0">
            <a:normAutofit fontScale="92500" lnSpcReduction="10000"/>
          </a:bodyPr>
          <a:lstStyle>
            <a:defPPr marR="0" lvl="0" algn="l" rtl="0">
              <a:lnSpc>
                <a:spcPct val="100000"/>
              </a:lnSpc>
              <a:spcBef>
                <a:spcPts val="0"/>
              </a:spcBef>
              <a:spcAft>
                <a:spcPts val="0"/>
              </a:spcAft>
              <a:defRPr lang="en-US"/>
            </a:defPPr>
            <a:lvl1pPr marL="0" marR="0" lvl="0" indent="-330200" algn="l" defTabSz="685800" rtl="0" eaLnBrk="1" latinLnBrk="0" hangingPunct="1">
              <a:lnSpc>
                <a:spcPct val="115000"/>
              </a:lnSpc>
              <a:spcBef>
                <a:spcPts val="0"/>
              </a:spcBef>
              <a:spcAft>
                <a:spcPts val="0"/>
              </a:spcAft>
              <a:buClr>
                <a:schemeClr val="dk1"/>
              </a:buClr>
              <a:buSzPts val="1600"/>
              <a:buFont typeface="Roboto"/>
              <a:buChar char="●"/>
              <a:defRPr sz="1350" b="0" i="0" u="none" strike="noStrike" kern="1200" cap="none">
                <a:solidFill>
                  <a:schemeClr val="tx1"/>
                </a:solidFill>
                <a:latin typeface="+mn-lt"/>
                <a:ea typeface="+mn-ea"/>
                <a:cs typeface="+mn-cs"/>
                <a:sym typeface="Roboto"/>
              </a:defRPr>
            </a:lvl1pPr>
            <a:lvl2pPr marL="342900" marR="0" lvl="1" indent="-317500" algn="l" defTabSz="685800" rtl="0" eaLnBrk="1" latinLnBrk="0" hangingPunct="1">
              <a:lnSpc>
                <a:spcPct val="115000"/>
              </a:lnSpc>
              <a:spcBef>
                <a:spcPts val="0"/>
              </a:spcBef>
              <a:spcAft>
                <a:spcPts val="0"/>
              </a:spcAft>
              <a:buClr>
                <a:schemeClr val="dk1"/>
              </a:buClr>
              <a:buSzPts val="1400"/>
              <a:buFont typeface="Roboto"/>
              <a:buChar char="○"/>
              <a:defRPr sz="1350" b="0" i="0" u="none" strike="noStrike" kern="1200" cap="none">
                <a:solidFill>
                  <a:schemeClr val="tx1"/>
                </a:solidFill>
                <a:latin typeface="+mn-lt"/>
                <a:ea typeface="+mn-ea"/>
                <a:cs typeface="+mn-cs"/>
                <a:sym typeface="Roboto"/>
              </a:defRPr>
            </a:lvl2pPr>
            <a:lvl3pPr marL="685800" marR="0" lvl="2" indent="-317500" algn="l" defTabSz="685800" rtl="0" eaLnBrk="1" latinLnBrk="0" hangingPunct="1">
              <a:lnSpc>
                <a:spcPct val="115000"/>
              </a:lnSpc>
              <a:spcBef>
                <a:spcPts val="0"/>
              </a:spcBef>
              <a:spcAft>
                <a:spcPts val="0"/>
              </a:spcAft>
              <a:buClr>
                <a:schemeClr val="dk1"/>
              </a:buClr>
              <a:buSzPts val="1400"/>
              <a:buFont typeface="Roboto"/>
              <a:buChar char="■"/>
              <a:defRPr sz="1350" b="0" i="0" u="none" strike="noStrike" kern="1200" cap="none">
                <a:solidFill>
                  <a:schemeClr val="tx1"/>
                </a:solidFill>
                <a:latin typeface="+mn-lt"/>
                <a:ea typeface="+mn-ea"/>
                <a:cs typeface="+mn-cs"/>
                <a:sym typeface="Roboto"/>
              </a:defRPr>
            </a:lvl3pPr>
            <a:lvl4pPr marL="1028700" marR="0" lvl="3" indent="-317500" algn="l" defTabSz="685800" rtl="0" eaLnBrk="1" latinLnBrk="0" hangingPunct="1">
              <a:lnSpc>
                <a:spcPct val="115000"/>
              </a:lnSpc>
              <a:spcBef>
                <a:spcPts val="0"/>
              </a:spcBef>
              <a:spcAft>
                <a:spcPts val="0"/>
              </a:spcAft>
              <a:buClr>
                <a:schemeClr val="dk1"/>
              </a:buClr>
              <a:buSzPts val="1400"/>
              <a:buFont typeface="Roboto"/>
              <a:buChar char="●"/>
              <a:defRPr sz="1350" b="0" i="0" u="none" strike="noStrike" kern="1200" cap="none">
                <a:solidFill>
                  <a:schemeClr val="tx1"/>
                </a:solidFill>
                <a:latin typeface="+mn-lt"/>
                <a:ea typeface="+mn-ea"/>
                <a:cs typeface="+mn-cs"/>
                <a:sym typeface="Roboto"/>
              </a:defRPr>
            </a:lvl4pPr>
            <a:lvl5pPr marL="1371600" marR="0" lvl="4" indent="-317500" algn="l" defTabSz="685800" rtl="0" eaLnBrk="1" latinLnBrk="0" hangingPunct="1">
              <a:lnSpc>
                <a:spcPct val="115000"/>
              </a:lnSpc>
              <a:spcBef>
                <a:spcPts val="0"/>
              </a:spcBef>
              <a:spcAft>
                <a:spcPts val="0"/>
              </a:spcAft>
              <a:buClr>
                <a:schemeClr val="dk1"/>
              </a:buClr>
              <a:buSzPts val="1400"/>
              <a:buFont typeface="Roboto"/>
              <a:buChar char="○"/>
              <a:defRPr sz="1350" b="0" i="0" u="none" strike="noStrike" kern="1200" cap="none">
                <a:solidFill>
                  <a:schemeClr val="tx1"/>
                </a:solidFill>
                <a:latin typeface="+mn-lt"/>
                <a:ea typeface="+mn-ea"/>
                <a:cs typeface="+mn-cs"/>
                <a:sym typeface="Roboto"/>
              </a:defRPr>
            </a:lvl5pPr>
            <a:lvl6pPr marL="1714500" marR="0" lvl="5" indent="-317500" algn="l" defTabSz="685800" rtl="0" eaLnBrk="1" latinLnBrk="0" hangingPunct="1">
              <a:lnSpc>
                <a:spcPct val="115000"/>
              </a:lnSpc>
              <a:spcBef>
                <a:spcPts val="0"/>
              </a:spcBef>
              <a:spcAft>
                <a:spcPts val="0"/>
              </a:spcAft>
              <a:buClr>
                <a:schemeClr val="dk1"/>
              </a:buClr>
              <a:buSzPts val="1400"/>
              <a:buFont typeface="Roboto"/>
              <a:buChar char="■"/>
              <a:defRPr sz="1350" b="0" i="0" u="none" strike="noStrike" kern="1200" cap="none">
                <a:solidFill>
                  <a:schemeClr val="tx1"/>
                </a:solidFill>
                <a:latin typeface="+mn-lt"/>
                <a:ea typeface="+mn-ea"/>
                <a:cs typeface="+mn-cs"/>
                <a:sym typeface="Roboto"/>
              </a:defRPr>
            </a:lvl6pPr>
            <a:lvl7pPr marL="2057400" marR="0" lvl="6" indent="-317500" algn="l" defTabSz="685800" rtl="0" eaLnBrk="1" latinLnBrk="0" hangingPunct="1">
              <a:lnSpc>
                <a:spcPct val="115000"/>
              </a:lnSpc>
              <a:spcBef>
                <a:spcPts val="0"/>
              </a:spcBef>
              <a:spcAft>
                <a:spcPts val="0"/>
              </a:spcAft>
              <a:buClr>
                <a:schemeClr val="dk1"/>
              </a:buClr>
              <a:buSzPts val="1400"/>
              <a:buFont typeface="Roboto"/>
              <a:buChar char="●"/>
              <a:defRPr sz="1350" b="0" i="0" u="none" strike="noStrike" kern="1200" cap="none">
                <a:solidFill>
                  <a:schemeClr val="tx1"/>
                </a:solidFill>
                <a:latin typeface="+mn-lt"/>
                <a:ea typeface="+mn-ea"/>
                <a:cs typeface="+mn-cs"/>
                <a:sym typeface="Roboto"/>
              </a:defRPr>
            </a:lvl7pPr>
            <a:lvl8pPr marL="2400300" marR="0" lvl="7" indent="-317500" algn="l" defTabSz="685800" rtl="0" eaLnBrk="1" latinLnBrk="0" hangingPunct="1">
              <a:lnSpc>
                <a:spcPct val="115000"/>
              </a:lnSpc>
              <a:spcBef>
                <a:spcPts val="0"/>
              </a:spcBef>
              <a:spcAft>
                <a:spcPts val="0"/>
              </a:spcAft>
              <a:buClr>
                <a:schemeClr val="dk1"/>
              </a:buClr>
              <a:buSzPts val="1400"/>
              <a:buFont typeface="Roboto"/>
              <a:buChar char="○"/>
              <a:defRPr sz="1350" b="0" i="0" u="none" strike="noStrike" kern="1200" cap="none">
                <a:solidFill>
                  <a:schemeClr val="tx1"/>
                </a:solidFill>
                <a:latin typeface="+mn-lt"/>
                <a:ea typeface="+mn-ea"/>
                <a:cs typeface="+mn-cs"/>
                <a:sym typeface="Roboto"/>
              </a:defRPr>
            </a:lvl8pPr>
            <a:lvl9pPr marL="2743200" marR="0" lvl="8" indent="-317500" algn="l" defTabSz="685800" rtl="0" eaLnBrk="1" latinLnBrk="0" hangingPunct="1">
              <a:lnSpc>
                <a:spcPct val="115000"/>
              </a:lnSpc>
              <a:spcBef>
                <a:spcPts val="0"/>
              </a:spcBef>
              <a:spcAft>
                <a:spcPts val="0"/>
              </a:spcAft>
              <a:buClr>
                <a:schemeClr val="dk1"/>
              </a:buClr>
              <a:buSzPts val="1400"/>
              <a:buFont typeface="Roboto"/>
              <a:buChar char="■"/>
              <a:defRPr sz="1350" b="0" i="0" u="none" strike="noStrike" kern="1200" cap="none">
                <a:solidFill>
                  <a:schemeClr val="tx1"/>
                </a:solidFill>
                <a:latin typeface="+mn-lt"/>
                <a:ea typeface="+mn-ea"/>
                <a:cs typeface="+mn-cs"/>
                <a:sym typeface="Roboto"/>
              </a:defRPr>
            </a:lvl9pPr>
          </a:lstStyle>
          <a:p>
            <a:pPr indent="0">
              <a:buFont typeface="Roboto"/>
              <a:buNone/>
            </a:pPr>
            <a:r>
              <a:rPr lang="en-US" dirty="0"/>
              <a:t>  </a:t>
            </a:r>
          </a:p>
          <a:p>
            <a:pPr indent="0">
              <a:buFont typeface="Roboto"/>
              <a:buNone/>
            </a:pPr>
            <a:r>
              <a:rPr lang="en-US" sz="1600" dirty="0"/>
              <a:t>  </a:t>
            </a:r>
            <a:r>
              <a:rPr lang="en-US" sz="1600" dirty="0">
                <a:latin typeface="Roboto" panose="02000000000000000000" pitchFamily="2" charset="0"/>
                <a:ea typeface="Roboto" panose="02000000000000000000" pitchFamily="2" charset="0"/>
                <a:cs typeface="Roboto" panose="02000000000000000000" pitchFamily="2" charset="0"/>
              </a:rPr>
              <a:t>Schools and districts serving publicly funded students in kindergarten</a:t>
            </a:r>
          </a:p>
          <a:p>
            <a:pPr marL="685800" lvl="1" indent="-342900">
              <a:buFont typeface="+mj-lt"/>
              <a:buAutoNum type="arabicPeriod"/>
            </a:pPr>
            <a:r>
              <a:rPr lang="en-US" sz="1600" dirty="0">
                <a:latin typeface="Roboto" panose="02000000000000000000" pitchFamily="2" charset="0"/>
                <a:ea typeface="Roboto" panose="02000000000000000000" pitchFamily="2" charset="0"/>
                <a:cs typeface="Roboto" panose="02000000000000000000" pitchFamily="2" charset="0"/>
              </a:rPr>
              <a:t>Use state board-approved assessment tools.</a:t>
            </a:r>
          </a:p>
          <a:p>
            <a:pPr marL="685800" lvl="1" indent="-342900">
              <a:buFont typeface="+mj-lt"/>
              <a:buAutoNum type="arabicPeriod"/>
            </a:pPr>
            <a:r>
              <a:rPr lang="en-US" sz="1600" dirty="0">
                <a:latin typeface="Roboto" panose="02000000000000000000" pitchFamily="2" charset="0"/>
                <a:ea typeface="Roboto" panose="02000000000000000000" pitchFamily="2" charset="0"/>
                <a:cs typeface="Roboto" panose="02000000000000000000" pitchFamily="2" charset="0"/>
              </a:rPr>
              <a:t>Assess six domains of learning and development in school readiness.</a:t>
            </a:r>
          </a:p>
          <a:p>
            <a:pPr marL="685800" lvl="1" indent="-342900">
              <a:buFont typeface="+mj-lt"/>
              <a:buAutoNum type="arabicPeriod"/>
            </a:pPr>
            <a:r>
              <a:rPr lang="en-US" sz="1600" dirty="0">
                <a:latin typeface="Roboto" panose="02000000000000000000" pitchFamily="2" charset="0"/>
                <a:ea typeface="Roboto" panose="02000000000000000000" pitchFamily="2" charset="0"/>
                <a:cs typeface="Roboto" panose="02000000000000000000" pitchFamily="2" charset="0"/>
              </a:rPr>
              <a:t>Administer the KSR assessment from the 1st day of school through the first 60 calendar days.</a:t>
            </a:r>
          </a:p>
          <a:p>
            <a:pPr marL="685800" lvl="1" indent="-342900">
              <a:buFont typeface="+mj-lt"/>
              <a:buAutoNum type="arabicPeriod"/>
            </a:pPr>
            <a:r>
              <a:rPr lang="en-US" sz="1600" dirty="0">
                <a:latin typeface="Roboto" panose="02000000000000000000" pitchFamily="2" charset="0"/>
                <a:ea typeface="Roboto" panose="02000000000000000000" pitchFamily="2" charset="0"/>
                <a:cs typeface="Roboto" panose="02000000000000000000" pitchFamily="2" charset="0"/>
              </a:rPr>
              <a:t>Create individual learning plans for each student who does not meet the minimum requirements on each required domain of KSR assessment and the Interim reading assessment. </a:t>
            </a:r>
          </a:p>
          <a:p>
            <a:pPr marL="685800" lvl="1" indent="-342900">
              <a:buFont typeface="+mj-lt"/>
              <a:buAutoNum type="arabicPeriod"/>
            </a:pPr>
            <a:r>
              <a:rPr lang="en-US" sz="1600" dirty="0">
                <a:latin typeface="Roboto" panose="02000000000000000000" pitchFamily="2" charset="0"/>
                <a:ea typeface="Roboto" panose="02000000000000000000" pitchFamily="2" charset="0"/>
                <a:cs typeface="Roboto" panose="02000000000000000000" pitchFamily="2" charset="0"/>
              </a:rPr>
              <a:t>Provide written notice to each family concerning assessment results and individual learning plans. </a:t>
            </a:r>
          </a:p>
          <a:p>
            <a:pPr marL="685800" lvl="1" indent="-342900">
              <a:buFont typeface="+mj-lt"/>
              <a:buAutoNum type="arabicPeriod"/>
            </a:pPr>
            <a:r>
              <a:rPr lang="en-US" sz="1600" dirty="0">
                <a:latin typeface="Roboto" panose="02000000000000000000" pitchFamily="2" charset="0"/>
                <a:ea typeface="Roboto" panose="02000000000000000000" pitchFamily="2" charset="0"/>
                <a:cs typeface="Roboto" panose="02000000000000000000" pitchFamily="2" charset="0"/>
              </a:rPr>
              <a:t>Report data during the KSR data collection window.</a:t>
            </a:r>
          </a:p>
          <a:p>
            <a:pPr indent="0">
              <a:buFont typeface="Roboto"/>
              <a:buNone/>
            </a:pPr>
            <a:endParaRPr lang="en-US" dirty="0"/>
          </a:p>
        </p:txBody>
      </p:sp>
      <p:sp>
        <p:nvSpPr>
          <p:cNvPr id="4" name="Slide Number Placeholder 3">
            <a:extLst>
              <a:ext uri="{FF2B5EF4-FFF2-40B4-BE49-F238E27FC236}">
                <a16:creationId xmlns:a16="http://schemas.microsoft.com/office/drawing/2014/main" id="{938BF58C-4B1B-B442-F7CA-1CE6EF5555F1}"/>
              </a:ext>
            </a:extLst>
          </p:cNvPr>
          <p:cNvSpPr>
            <a:spLocks noGrp="1"/>
          </p:cNvSpPr>
          <p:nvPr>
            <p:ph type="sldNum" idx="12"/>
          </p:nvPr>
        </p:nvSpPr>
        <p:spPr/>
        <p:txBody>
          <a:bodyPr/>
          <a:lst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fld id="{C479D5F6-EDCB-402A-AC08-4943A1820E8F}" type="slidenum">
              <a:rPr lang="en-US" smtClean="0"/>
              <a:pPr/>
              <a:t>35</a:t>
            </a:fld>
            <a:endParaRPr lang="en-US"/>
          </a:p>
        </p:txBody>
      </p:sp>
    </p:spTree>
    <p:extLst>
      <p:ext uri="{BB962C8B-B14F-4D97-AF65-F5344CB8AC3E}">
        <p14:creationId xmlns:p14="http://schemas.microsoft.com/office/powerpoint/2010/main" val="30663205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Law books section in library">
            <a:extLst>
              <a:ext uri="{FF2B5EF4-FFF2-40B4-BE49-F238E27FC236}">
                <a16:creationId xmlns:a16="http://schemas.microsoft.com/office/drawing/2014/main" id="{B0A6B19C-E8F5-E794-0CC1-01E2BAA69D06}"/>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476602"/>
            <a:ext cx="9144000" cy="6096703"/>
          </a:xfrm>
          <a:prstGeom prst="rect">
            <a:avLst/>
          </a:prstGeom>
        </p:spPr>
      </p:pic>
      <p:sp>
        <p:nvSpPr>
          <p:cNvPr id="13" name="Title 1">
            <a:extLst>
              <a:ext uri="{FF2B5EF4-FFF2-40B4-BE49-F238E27FC236}">
                <a16:creationId xmlns:a16="http://schemas.microsoft.com/office/drawing/2014/main" id="{5594E98B-E9EB-93D1-AC20-824E82055BC2}"/>
              </a:ext>
            </a:extLst>
          </p:cNvPr>
          <p:cNvSpPr>
            <a:spLocks noGrp="1"/>
          </p:cNvSpPr>
          <p:nvPr>
            <p:ph type="title"/>
          </p:nvPr>
        </p:nvSpPr>
        <p:spPr>
          <a:xfrm>
            <a:off x="411539" y="271823"/>
            <a:ext cx="6048876" cy="380404"/>
          </a:xfrm>
        </p:spPr>
        <p:txBody>
          <a:bodyPr anchor="t">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000" dirty="0">
                <a:latin typeface="Roboto" panose="02000000000000000000" pitchFamily="2" charset="0"/>
                <a:ea typeface="Roboto" panose="02000000000000000000" pitchFamily="2" charset="0"/>
                <a:cs typeface="Roboto" panose="02000000000000000000" pitchFamily="2" charset="0"/>
              </a:rPr>
              <a:t>2026 CAP4K Legislative Report </a:t>
            </a:r>
          </a:p>
        </p:txBody>
      </p:sp>
      <p:sp>
        <p:nvSpPr>
          <p:cNvPr id="4" name="Slide Number Placeholder 3">
            <a:extLst>
              <a:ext uri="{FF2B5EF4-FFF2-40B4-BE49-F238E27FC236}">
                <a16:creationId xmlns:a16="http://schemas.microsoft.com/office/drawing/2014/main" id="{304FEA09-5CE3-0E92-7C27-C97E2553A57C}"/>
              </a:ext>
            </a:extLst>
          </p:cNvPr>
          <p:cNvSpPr>
            <a:spLocks noGrp="1"/>
          </p:cNvSpPr>
          <p:nvPr>
            <p:ph type="sldNum" sz="quarter" idx="12"/>
          </p:nvPr>
        </p:nvSpPr>
        <p:spPr/>
        <p:txBody>
          <a:bodyPr anchor="ctr">
            <a:normAutofit fontScale="25000" lnSpcReduction="20000"/>
          </a:bodyPr>
          <a:lst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pPr>
              <a:spcAft>
                <a:spcPts val="450"/>
              </a:spcAft>
            </a:pPr>
            <a:fld id="{C479D5F6-EDCB-402A-AC08-4943A1820E8F}" type="slidenum">
              <a:rPr lang="en-US" smtClean="0"/>
              <a:pPr>
                <a:spcAft>
                  <a:spcPts val="450"/>
                </a:spcAft>
              </a:pPr>
              <a:t>36</a:t>
            </a:fld>
            <a:endParaRPr lang="en-US"/>
          </a:p>
        </p:txBody>
      </p:sp>
      <p:pic>
        <p:nvPicPr>
          <p:cNvPr id="3" name="Picture 2">
            <a:extLst>
              <a:ext uri="{FF2B5EF4-FFF2-40B4-BE49-F238E27FC236}">
                <a16:creationId xmlns:a16="http://schemas.microsoft.com/office/drawing/2014/main" id="{D3F770A5-BD7C-BFC8-FEED-415CD318C9C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99664" y="1173480"/>
            <a:ext cx="5534504" cy="3298767"/>
          </a:xfrm>
          <a:prstGeom prst="rect">
            <a:avLst/>
          </a:prstGeom>
        </p:spPr>
      </p:pic>
    </p:spTree>
    <p:extLst>
      <p:ext uri="{BB962C8B-B14F-4D97-AF65-F5344CB8AC3E}">
        <p14:creationId xmlns:p14="http://schemas.microsoft.com/office/powerpoint/2010/main" val="40938965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9E1C600-C2AB-969E-1F48-354015F04662}"/>
              </a:ext>
            </a:extLst>
          </p:cNvPr>
          <p:cNvSpPr>
            <a:spLocks noGrp="1"/>
          </p:cNvSpPr>
          <p:nvPr>
            <p:ph type="title"/>
          </p:nvPr>
        </p:nvSpPr>
        <p:spPr>
          <a:xfrm>
            <a:off x="311700" y="105100"/>
            <a:ext cx="7189480" cy="741300"/>
          </a:xfrm>
        </p:spPr>
        <p:txBody>
          <a:bodyPr/>
          <a:lstStyle/>
          <a:p>
            <a:r>
              <a:rPr lang="en-US" dirty="0"/>
              <a:t>Percentage of Colorado Kindergartners Meeting or Exceeding Expectations by Domain, 2022 - 2025</a:t>
            </a:r>
          </a:p>
        </p:txBody>
      </p:sp>
      <p:pic>
        <p:nvPicPr>
          <p:cNvPr id="5" name="Picture 4" descr="Graph of an overview of KSR data in the 2026 CAP4K legislative report. The graph shows growth in students meeting and exceeding BOY benchmarks in language and literacy. The graph indicates a decline in the percentage of students meeting and exceeding BOY benchmarks in social-emotional, physical, cognitive, and math.">
            <a:extLst>
              <a:ext uri="{FF2B5EF4-FFF2-40B4-BE49-F238E27FC236}">
                <a16:creationId xmlns:a16="http://schemas.microsoft.com/office/drawing/2014/main" id="{C6869BCE-5D9A-E520-ED94-52B278A7C94D}"/>
              </a:ext>
            </a:extLst>
          </p:cNvPr>
          <p:cNvPicPr>
            <a:picLocks noChangeAspect="1"/>
          </p:cNvPicPr>
          <p:nvPr/>
        </p:nvPicPr>
        <p:blipFill>
          <a:blip r:embed="rId3"/>
          <a:srcRect t="9905"/>
          <a:stretch>
            <a:fillRect/>
          </a:stretch>
        </p:blipFill>
        <p:spPr>
          <a:xfrm>
            <a:off x="857160" y="937647"/>
            <a:ext cx="6098560" cy="3957879"/>
          </a:xfrm>
          <a:prstGeom prst="rect">
            <a:avLst/>
          </a:prstGeom>
        </p:spPr>
      </p:pic>
    </p:spTree>
    <p:extLst>
      <p:ext uri="{BB962C8B-B14F-4D97-AF65-F5344CB8AC3E}">
        <p14:creationId xmlns:p14="http://schemas.microsoft.com/office/powerpoint/2010/main" val="14469452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64E5469-00FD-30A1-707A-D8DC85B44E09}"/>
              </a:ext>
            </a:extLst>
          </p:cNvPr>
          <p:cNvSpPr>
            <a:spLocks noGrp="1"/>
          </p:cNvSpPr>
          <p:nvPr>
            <p:ph type="title"/>
          </p:nvPr>
        </p:nvSpPr>
        <p:spPr>
          <a:solidFill>
            <a:srgbClr val="C88800"/>
          </a:solidFill>
        </p:spPr>
        <p:txBody>
          <a:bodyPr/>
          <a:lstStyle/>
          <a:p>
            <a:r>
              <a:rPr lang="en-US" dirty="0"/>
              <a:t>KSR Data Collection</a:t>
            </a:r>
          </a:p>
        </p:txBody>
      </p:sp>
    </p:spTree>
    <p:extLst>
      <p:ext uri="{BB962C8B-B14F-4D97-AF65-F5344CB8AC3E}">
        <p14:creationId xmlns:p14="http://schemas.microsoft.com/office/powerpoint/2010/main" val="35811797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879F4-AB00-AAAC-4682-173EC92011B1}"/>
              </a:ext>
            </a:extLst>
          </p:cNvPr>
          <p:cNvSpPr>
            <a:spLocks noGrp="1"/>
          </p:cNvSpPr>
          <p:nvPr>
            <p:ph type="title"/>
          </p:nvPr>
        </p:nvSpPr>
        <p:spPr/>
        <p:txBody>
          <a:bodyPr/>
          <a:lstStyle/>
          <a:p>
            <a:r>
              <a:rPr lang="en-US" dirty="0"/>
              <a:t>KSR Data Collection Updates</a:t>
            </a:r>
          </a:p>
        </p:txBody>
      </p:sp>
      <p:sp>
        <p:nvSpPr>
          <p:cNvPr id="3" name="Content Placeholder 2">
            <a:extLst>
              <a:ext uri="{FF2B5EF4-FFF2-40B4-BE49-F238E27FC236}">
                <a16:creationId xmlns:a16="http://schemas.microsoft.com/office/drawing/2014/main" id="{BE2754D1-777D-A3C2-FD8C-616BB71484BA}"/>
              </a:ext>
            </a:extLst>
          </p:cNvPr>
          <p:cNvSpPr>
            <a:spLocks noGrp="1"/>
          </p:cNvSpPr>
          <p:nvPr>
            <p:ph idx="1"/>
          </p:nvPr>
        </p:nvSpPr>
        <p:spPr>
          <a:xfrm>
            <a:off x="203200" y="928188"/>
            <a:ext cx="7285182" cy="3226081"/>
          </a:xfrm>
        </p:spPr>
        <p:txBody>
          <a:bodyPr>
            <a:normAutofit/>
          </a:bodyPr>
          <a:lstStyle/>
          <a:p>
            <a:r>
              <a:rPr lang="en-US" dirty="0">
                <a:latin typeface="Roboto" panose="02000000000000000000" pitchFamily="2" charset="0"/>
                <a:ea typeface="Roboto" panose="02000000000000000000" pitchFamily="2" charset="0"/>
                <a:cs typeface="Roboto" panose="02000000000000000000" pitchFamily="2" charset="0"/>
              </a:rPr>
              <a:t>Justin Chrisco – KSR Data Collection Lead</a:t>
            </a:r>
          </a:p>
          <a:p>
            <a:r>
              <a:rPr lang="en-US" dirty="0">
                <a:latin typeface="Roboto" panose="02000000000000000000" pitchFamily="2" charset="0"/>
                <a:ea typeface="Roboto" panose="02000000000000000000" pitchFamily="2" charset="0"/>
                <a:cs typeface="Roboto" panose="02000000000000000000" pitchFamily="2" charset="0"/>
              </a:rPr>
              <a:t>Collection Timeline</a:t>
            </a:r>
          </a:p>
          <a:p>
            <a:pPr lvl="1"/>
            <a:r>
              <a:rPr lang="en-US" dirty="0">
                <a:latin typeface="Roboto" panose="02000000000000000000" pitchFamily="2" charset="0"/>
                <a:ea typeface="Roboto" panose="02000000000000000000" pitchFamily="2" charset="0"/>
                <a:cs typeface="Roboto" panose="02000000000000000000" pitchFamily="2" charset="0"/>
              </a:rPr>
              <a:t>October 6</a:t>
            </a:r>
            <a:r>
              <a:rPr lang="en-US" baseline="30000" dirty="0">
                <a:latin typeface="Roboto" panose="02000000000000000000" pitchFamily="2" charset="0"/>
                <a:ea typeface="Roboto" panose="02000000000000000000" pitchFamily="2" charset="0"/>
                <a:cs typeface="Roboto" panose="02000000000000000000" pitchFamily="2" charset="0"/>
              </a:rPr>
              <a:t>th, </a:t>
            </a:r>
            <a:r>
              <a:rPr lang="en-US">
                <a:latin typeface="Roboto" panose="02000000000000000000" pitchFamily="2" charset="0"/>
                <a:ea typeface="Roboto" panose="02000000000000000000" pitchFamily="2" charset="0"/>
                <a:cs typeface="Roboto" panose="02000000000000000000" pitchFamily="2" charset="0"/>
              </a:rPr>
              <a:t>2026</a:t>
            </a:r>
            <a:r>
              <a:rPr lang="en-US" dirty="0">
                <a:latin typeface="Roboto" panose="02000000000000000000" pitchFamily="2" charset="0"/>
                <a:ea typeface="Roboto" panose="02000000000000000000" pitchFamily="2" charset="0"/>
                <a:cs typeface="Roboto" panose="02000000000000000000" pitchFamily="2" charset="0"/>
              </a:rPr>
              <a:t> – Collection opens</a:t>
            </a:r>
          </a:p>
          <a:p>
            <a:pPr lvl="1"/>
            <a:r>
              <a:rPr lang="en-US" dirty="0">
                <a:latin typeface="Roboto" panose="02000000000000000000" pitchFamily="2" charset="0"/>
                <a:ea typeface="Roboto" panose="02000000000000000000" pitchFamily="2" charset="0"/>
                <a:cs typeface="Roboto" panose="02000000000000000000" pitchFamily="2" charset="0"/>
              </a:rPr>
              <a:t>December </a:t>
            </a:r>
            <a:r>
              <a:rPr lang="en-US">
                <a:latin typeface="Roboto" panose="02000000000000000000" pitchFamily="2" charset="0"/>
                <a:ea typeface="Roboto" panose="02000000000000000000" pitchFamily="2" charset="0"/>
                <a:cs typeface="Roboto" panose="02000000000000000000" pitchFamily="2" charset="0"/>
              </a:rPr>
              <a:t>11</a:t>
            </a:r>
            <a:r>
              <a:rPr lang="en-US" baseline="30000">
                <a:latin typeface="Roboto" panose="02000000000000000000" pitchFamily="2" charset="0"/>
                <a:ea typeface="Roboto" panose="02000000000000000000" pitchFamily="2" charset="0"/>
                <a:cs typeface="Roboto" panose="02000000000000000000" pitchFamily="2" charset="0"/>
              </a:rPr>
              <a:t>th</a:t>
            </a:r>
            <a:r>
              <a:rPr lang="en-US" baseline="30000" dirty="0">
                <a:latin typeface="Roboto" panose="02000000000000000000" pitchFamily="2" charset="0"/>
                <a:ea typeface="Roboto" panose="02000000000000000000" pitchFamily="2" charset="0"/>
                <a:cs typeface="Roboto" panose="02000000000000000000" pitchFamily="2" charset="0"/>
              </a:rPr>
              <a:t>, </a:t>
            </a:r>
            <a:r>
              <a:rPr lang="en-US">
                <a:latin typeface="Roboto" panose="02000000000000000000" pitchFamily="2" charset="0"/>
                <a:ea typeface="Roboto" panose="02000000000000000000" pitchFamily="2" charset="0"/>
                <a:cs typeface="Roboto" panose="02000000000000000000" pitchFamily="2" charset="0"/>
              </a:rPr>
              <a:t>2026</a:t>
            </a:r>
            <a:r>
              <a:rPr lang="en-US" dirty="0">
                <a:latin typeface="Roboto" panose="02000000000000000000" pitchFamily="2" charset="0"/>
                <a:ea typeface="Roboto" panose="02000000000000000000" pitchFamily="2" charset="0"/>
                <a:cs typeface="Roboto" panose="02000000000000000000" pitchFamily="2" charset="0"/>
              </a:rPr>
              <a:t> – Collection closes</a:t>
            </a:r>
          </a:p>
          <a:p>
            <a:r>
              <a:rPr lang="en-US" dirty="0">
                <a:latin typeface="Roboto" panose="02000000000000000000" pitchFamily="2" charset="0"/>
                <a:ea typeface="Roboto" panose="02000000000000000000" pitchFamily="2" charset="0"/>
                <a:cs typeface="Roboto" panose="02000000000000000000" pitchFamily="2" charset="0"/>
              </a:rPr>
              <a:t>KSR Data Collection Training</a:t>
            </a:r>
          </a:p>
          <a:p>
            <a:pPr lvl="1"/>
            <a:r>
              <a:rPr lang="en-US" dirty="0">
                <a:latin typeface="Roboto" panose="02000000000000000000" pitchFamily="2" charset="0"/>
                <a:ea typeface="Roboto" panose="02000000000000000000" pitchFamily="2" charset="0"/>
                <a:cs typeface="Roboto" panose="02000000000000000000" pitchFamily="2" charset="0"/>
              </a:rPr>
              <a:t>Data Respondent focus</a:t>
            </a:r>
          </a:p>
          <a:p>
            <a:pPr lvl="1"/>
            <a:r>
              <a:rPr lang="en-US" dirty="0">
                <a:latin typeface="Roboto" panose="02000000000000000000" pitchFamily="2" charset="0"/>
                <a:ea typeface="Roboto" panose="02000000000000000000" pitchFamily="2" charset="0"/>
                <a:cs typeface="Roboto" panose="02000000000000000000" pitchFamily="2" charset="0"/>
              </a:rPr>
              <a:t>September 29</a:t>
            </a:r>
            <a:r>
              <a:rPr lang="en-US" baseline="30000" dirty="0">
                <a:latin typeface="Roboto" panose="02000000000000000000" pitchFamily="2" charset="0"/>
                <a:ea typeface="Roboto" panose="02000000000000000000" pitchFamily="2" charset="0"/>
                <a:cs typeface="Roboto" panose="02000000000000000000" pitchFamily="2" charset="0"/>
              </a:rPr>
              <a:t>th</a:t>
            </a:r>
            <a:r>
              <a:rPr lang="en-US" dirty="0">
                <a:latin typeface="Roboto" panose="02000000000000000000" pitchFamily="2" charset="0"/>
                <a:ea typeface="Roboto" panose="02000000000000000000" pitchFamily="2" charset="0"/>
                <a:cs typeface="Roboto" panose="02000000000000000000" pitchFamily="2" charset="0"/>
              </a:rPr>
              <a:t>, </a:t>
            </a:r>
            <a:r>
              <a:rPr lang="en-US">
                <a:latin typeface="Roboto" panose="02000000000000000000" pitchFamily="2" charset="0"/>
                <a:ea typeface="Roboto" panose="02000000000000000000" pitchFamily="2" charset="0"/>
                <a:cs typeface="Roboto" panose="02000000000000000000" pitchFamily="2" charset="0"/>
              </a:rPr>
              <a:t>2026</a:t>
            </a:r>
            <a:r>
              <a:rPr lang="en-US" dirty="0">
                <a:latin typeface="Roboto" panose="02000000000000000000" pitchFamily="2" charset="0"/>
                <a:ea typeface="Roboto" panose="02000000000000000000" pitchFamily="2" charset="0"/>
                <a:cs typeface="Roboto" panose="02000000000000000000" pitchFamily="2" charset="0"/>
              </a:rPr>
              <a:t> – 11am to 12pm</a:t>
            </a:r>
          </a:p>
          <a:p>
            <a:pPr lvl="1"/>
            <a:r>
              <a:rPr lang="en-US" dirty="0">
                <a:latin typeface="Roboto" panose="02000000000000000000" pitchFamily="2" charset="0"/>
                <a:ea typeface="Roboto" panose="02000000000000000000" pitchFamily="2" charset="0"/>
                <a:cs typeface="Roboto" panose="02000000000000000000" pitchFamily="2" charset="0"/>
              </a:rPr>
              <a:t>Webinar registration will be posted at </a:t>
            </a:r>
            <a:r>
              <a:rPr lang="en-US" dirty="0">
                <a:latin typeface="Roboto" panose="02000000000000000000" pitchFamily="2" charset="0"/>
                <a:ea typeface="Roboto" panose="02000000000000000000" pitchFamily="2" charset="0"/>
                <a:cs typeface="Roboto" panose="02000000000000000000" pitchFamily="2" charset="0"/>
                <a:hlinkClick r:id="rId3"/>
              </a:rPr>
              <a:t>KSR Data Collection</a:t>
            </a:r>
            <a:endParaRPr lang="en-US" dirty="0">
              <a:latin typeface="Roboto" panose="02000000000000000000" pitchFamily="2" charset="0"/>
              <a:ea typeface="Roboto" panose="02000000000000000000" pitchFamily="2" charset="0"/>
              <a:cs typeface="Roboto" panose="02000000000000000000" pitchFamily="2" charset="0"/>
            </a:endParaRPr>
          </a:p>
          <a:p>
            <a:r>
              <a:rPr lang="en-US" dirty="0">
                <a:latin typeface="Roboto" panose="02000000000000000000" pitchFamily="2" charset="0"/>
                <a:ea typeface="Roboto" panose="02000000000000000000" pitchFamily="2" charset="0"/>
                <a:cs typeface="Roboto" panose="02000000000000000000" pitchFamily="2" charset="0"/>
                <a:hlinkClick r:id="rId4"/>
              </a:rPr>
              <a:t>Identity Management Access</a:t>
            </a:r>
            <a:endParaRPr lang="en-US" dirty="0">
              <a:latin typeface="Roboto" panose="02000000000000000000" pitchFamily="2" charset="0"/>
              <a:ea typeface="Roboto" panose="02000000000000000000" pitchFamily="2" charset="0"/>
              <a:cs typeface="Roboto" panose="02000000000000000000" pitchFamily="2" charset="0"/>
            </a:endParaRPr>
          </a:p>
          <a:p>
            <a:pPr lvl="1"/>
            <a:r>
              <a:rPr lang="en-US" dirty="0">
                <a:latin typeface="Roboto" panose="02000000000000000000" pitchFamily="2" charset="0"/>
                <a:ea typeface="Roboto" panose="02000000000000000000" pitchFamily="2" charset="0"/>
                <a:cs typeface="Roboto" panose="02000000000000000000" pitchFamily="2" charset="0"/>
              </a:rPr>
              <a:t>Local Access Managers</a:t>
            </a:r>
          </a:p>
        </p:txBody>
      </p:sp>
    </p:spTree>
    <p:extLst>
      <p:ext uri="{BB962C8B-B14F-4D97-AF65-F5344CB8AC3E}">
        <p14:creationId xmlns:p14="http://schemas.microsoft.com/office/powerpoint/2010/main" val="4333389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460A8F4-42BA-9FFB-3377-1D5A8E7F32F3}"/>
              </a:ext>
            </a:extLst>
          </p:cNvPr>
          <p:cNvSpPr>
            <a:spLocks noGrp="1"/>
          </p:cNvSpPr>
          <p:nvPr>
            <p:ph type="title"/>
          </p:nvPr>
        </p:nvSpPr>
        <p:spPr/>
        <p:txBody>
          <a:bodyPr/>
          <a:lstStyle/>
          <a:p>
            <a:r>
              <a:rPr lang="en-US" dirty="0"/>
              <a:t>Contact Information</a:t>
            </a:r>
          </a:p>
        </p:txBody>
      </p:sp>
      <p:sp>
        <p:nvSpPr>
          <p:cNvPr id="7" name="Text Placeholder 6">
            <a:extLst>
              <a:ext uri="{FF2B5EF4-FFF2-40B4-BE49-F238E27FC236}">
                <a16:creationId xmlns:a16="http://schemas.microsoft.com/office/drawing/2014/main" id="{E6A386CA-FB5B-8440-0B8F-B25F107A20A2}"/>
              </a:ext>
            </a:extLst>
          </p:cNvPr>
          <p:cNvSpPr>
            <a:spLocks noGrp="1"/>
          </p:cNvSpPr>
          <p:nvPr>
            <p:ph type="body" idx="1"/>
          </p:nvPr>
        </p:nvSpPr>
        <p:spPr/>
        <p:txBody>
          <a:bodyPr/>
          <a:lstStyle/>
          <a:p>
            <a:r>
              <a:rPr lang="en-US" dirty="0"/>
              <a:t>Megan Rogers, Kindergarten School Readiness</a:t>
            </a:r>
          </a:p>
          <a:p>
            <a:pPr lvl="1"/>
            <a:r>
              <a:rPr lang="en-US" dirty="0">
                <a:hlinkClick r:id="rId3"/>
              </a:rPr>
              <a:t>Rogers_m@cde.state.co.us</a:t>
            </a:r>
            <a:endParaRPr lang="en-US" dirty="0"/>
          </a:p>
          <a:p>
            <a:pPr lvl="1"/>
            <a:r>
              <a:rPr lang="en-US" dirty="0">
                <a:hlinkClick r:id="rId4"/>
              </a:rPr>
              <a:t>Bookings link</a:t>
            </a:r>
            <a:endParaRPr lang="en-US" dirty="0"/>
          </a:p>
          <a:p>
            <a:pPr lvl="1"/>
            <a:endParaRPr lang="en-US" dirty="0"/>
          </a:p>
          <a:p>
            <a:r>
              <a:rPr lang="en-US" dirty="0"/>
              <a:t>Justin Chrisco. KSR Data Collection Lead</a:t>
            </a:r>
          </a:p>
          <a:p>
            <a:pPr lvl="1"/>
            <a:r>
              <a:rPr lang="en-US" dirty="0">
                <a:hlinkClick r:id="rId5"/>
              </a:rPr>
              <a:t>Chrisco_j@cde.state.co.us</a:t>
            </a:r>
            <a:r>
              <a:rPr lang="en-US" dirty="0"/>
              <a:t> </a:t>
            </a:r>
          </a:p>
          <a:p>
            <a:pPr lvl="1"/>
            <a:endParaRPr lang="en-US" dirty="0"/>
          </a:p>
        </p:txBody>
      </p:sp>
      <p:sp>
        <p:nvSpPr>
          <p:cNvPr id="8" name="Title 7">
            <a:extLst>
              <a:ext uri="{FF2B5EF4-FFF2-40B4-BE49-F238E27FC236}">
                <a16:creationId xmlns:a16="http://schemas.microsoft.com/office/drawing/2014/main" id="{678E3725-BDE8-8394-E1A0-0A37E16094CF}"/>
              </a:ext>
            </a:extLst>
          </p:cNvPr>
          <p:cNvSpPr>
            <a:spLocks noGrp="1"/>
          </p:cNvSpPr>
          <p:nvPr>
            <p:ph type="title" idx="2"/>
          </p:nvPr>
        </p:nvSpPr>
        <p:spPr/>
        <p:txBody>
          <a:bodyPr/>
          <a:lstStyle/>
          <a:p>
            <a:endParaRPr lang="en-US"/>
          </a:p>
        </p:txBody>
      </p:sp>
      <p:sp>
        <p:nvSpPr>
          <p:cNvPr id="3" name="Slide Number Placeholder 2">
            <a:extLst>
              <a:ext uri="{FF2B5EF4-FFF2-40B4-BE49-F238E27FC236}">
                <a16:creationId xmlns:a16="http://schemas.microsoft.com/office/drawing/2014/main" id="{9F4FC780-46E1-BC02-BCA4-083C24C56DD7}"/>
              </a:ext>
            </a:extLst>
          </p:cNvPr>
          <p:cNvSpPr>
            <a:spLocks noGrp="1"/>
          </p:cNvSpPr>
          <p:nvPr>
            <p:ph type="sldNum" idx="12"/>
          </p:nvPr>
        </p:nvSpPr>
        <p:spPr/>
        <p:txBody>
          <a:bodyPr/>
          <a:lstStyle/>
          <a:p>
            <a:fld id="{C479D5F6-EDCB-402A-AC08-4943A1820E8F}" type="slidenum">
              <a:rPr lang="en-US" smtClean="0"/>
              <a:pPr/>
              <a:t>40</a:t>
            </a:fld>
            <a:endParaRPr lang="en-US"/>
          </a:p>
        </p:txBody>
      </p:sp>
    </p:spTree>
    <p:extLst>
      <p:ext uri="{BB962C8B-B14F-4D97-AF65-F5344CB8AC3E}">
        <p14:creationId xmlns:p14="http://schemas.microsoft.com/office/powerpoint/2010/main" val="18952514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Yellow question mark">
            <a:extLst>
              <a:ext uri="{FF2B5EF4-FFF2-40B4-BE49-F238E27FC236}">
                <a16:creationId xmlns:a16="http://schemas.microsoft.com/office/drawing/2014/main" id="{58EA5C9A-EE55-F8D6-57E6-DCB2986341F0}"/>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rcRect b="6250"/>
          <a:stretch/>
        </p:blipFill>
        <p:spPr>
          <a:xfrm>
            <a:off x="15" y="7"/>
            <a:ext cx="9143985" cy="5143493"/>
          </a:xfrm>
          <a:prstGeom prst="rect">
            <a:avLst/>
          </a:prstGeom>
        </p:spPr>
      </p:pic>
      <p:sp>
        <p:nvSpPr>
          <p:cNvPr id="11" name="Rectangle 1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990107"/>
            <a:ext cx="9144000" cy="552413"/>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endParaRPr lang="en-US" sz="1013"/>
          </a:p>
        </p:txBody>
      </p:sp>
      <p:sp>
        <p:nvSpPr>
          <p:cNvPr id="2" name="Title 1">
            <a:extLst>
              <a:ext uri="{FF2B5EF4-FFF2-40B4-BE49-F238E27FC236}">
                <a16:creationId xmlns:a16="http://schemas.microsoft.com/office/drawing/2014/main" id="{EDDBB6F5-CAE0-3F45-18A5-EDDC2789AE9C}"/>
              </a:ext>
            </a:extLst>
          </p:cNvPr>
          <p:cNvSpPr>
            <a:spLocks noGrp="1"/>
          </p:cNvSpPr>
          <p:nvPr>
            <p:ph type="title"/>
          </p:nvPr>
        </p:nvSpPr>
        <p:spPr>
          <a:xfrm>
            <a:off x="392907" y="3987930"/>
            <a:ext cx="8408194" cy="558627"/>
          </a:xfrm>
        </p:spPr>
        <p:txBody>
          <a:bodyPr vert="horz" lIns="68580" tIns="34290" rIns="68580" bIns="34290" rtlCol="0" anchor="ct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r>
              <a:rPr lang="en-US" sz="2000" dirty="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rPr>
              <a:t>Questions</a:t>
            </a:r>
          </a:p>
        </p:txBody>
      </p:sp>
      <p:cxnSp>
        <p:nvCxnSpPr>
          <p:cNvPr id="13" name="Straight Connector 1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3931487"/>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4601139"/>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A5E252EA-3F8B-261D-E02D-47989BBF0C20}"/>
              </a:ext>
            </a:extLst>
          </p:cNvPr>
          <p:cNvSpPr>
            <a:spLocks noGrp="1"/>
          </p:cNvSpPr>
          <p:nvPr>
            <p:ph type="sldNum" sz="quarter" idx="12"/>
          </p:nvPr>
        </p:nvSpPr>
        <p:spPr>
          <a:xfrm>
            <a:off x="6457950" y="4767263"/>
            <a:ext cx="2057400" cy="273844"/>
          </a:xfrm>
        </p:spPr>
        <p:txBody>
          <a:bodyPr vert="horz" lIns="68580" tIns="34290" rIns="68580" bIns="34290" rtlCol="0" anchor="ctr">
            <a:normAutofit/>
          </a:bodyPr>
          <a:lst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pPr algn="r" defTabSz="342900">
              <a:spcAft>
                <a:spcPts val="450"/>
              </a:spcAft>
            </a:pPr>
            <a:fld id="{C479D5F6-EDCB-402A-AC08-4943A1820E8F}" type="slidenum">
              <a:rPr lang="en-US" sz="900">
                <a:solidFill>
                  <a:srgbClr val="FFFFFF"/>
                </a:solidFill>
              </a:rPr>
              <a:pPr algn="r" defTabSz="342900">
                <a:spcAft>
                  <a:spcPts val="450"/>
                </a:spcAft>
              </a:pPr>
              <a:t>41</a:t>
            </a:fld>
            <a:endParaRPr lang="en-US" sz="900">
              <a:solidFill>
                <a:srgbClr val="FFFFFF"/>
              </a:solidFill>
            </a:endParaRPr>
          </a:p>
        </p:txBody>
      </p:sp>
    </p:spTree>
    <p:extLst>
      <p:ext uri="{BB962C8B-B14F-4D97-AF65-F5344CB8AC3E}">
        <p14:creationId xmlns:p14="http://schemas.microsoft.com/office/powerpoint/2010/main" val="33767368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49a81e36-7bf1-4cef-9c34-a447d2fae1d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371592277610D489A9D9361BA54FDFF" ma:contentTypeVersion="15" ma:contentTypeDescription="Create a new document." ma:contentTypeScope="" ma:versionID="2c11ef6428f718a7898c70474cf5c53d">
  <xsd:schema xmlns:xsd="http://www.w3.org/2001/XMLSchema" xmlns:xs="http://www.w3.org/2001/XMLSchema" xmlns:p="http://schemas.microsoft.com/office/2006/metadata/properties" xmlns:ns3="49a81e36-7bf1-4cef-9c34-a447d2fae1de" xmlns:ns4="1d7a6999-9f23-40c1-89fd-c28d1c6d889e" targetNamespace="http://schemas.microsoft.com/office/2006/metadata/properties" ma:root="true" ma:fieldsID="662df6824ea3bce3cd80a21de96536cd" ns3:_="" ns4:_="">
    <xsd:import namespace="49a81e36-7bf1-4cef-9c34-a447d2fae1de"/>
    <xsd:import namespace="1d7a6999-9f23-40c1-89fd-c28d1c6d889e"/>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_activity"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SystemTags" minOccurs="0"/>
                <xsd:element ref="ns3:MediaLengthInSecond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9a81e36-7bf1-4cef-9c34-a447d2fae1d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_activity" ma:index="11" nillable="true" ma:displayName="_activity" ma:hidden="true" ma:internalName="_activity">
      <xsd:simpleType>
        <xsd:restriction base="dms:Note"/>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SystemTags" ma:index="20" nillable="true" ma:displayName="MediaServiceSystemTags" ma:hidden="true" ma:internalName="MediaServiceSystemTags" ma:readOnly="true">
      <xsd:simpleType>
        <xsd:restriction base="dms:Note"/>
      </xsd:simpleType>
    </xsd:element>
    <xsd:element name="MediaLengthInSeconds" ma:index="21"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d7a6999-9f23-40c1-89fd-c28d1c6d889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15871AF-E4E2-4474-BBBF-C4CA544DC804}">
  <ds:schemaRefs>
    <ds:schemaRef ds:uri="49a81e36-7bf1-4cef-9c34-a447d2fae1de"/>
    <ds:schemaRef ds:uri="http://www.w3.org/XML/1998/namespace"/>
    <ds:schemaRef ds:uri="http://schemas.microsoft.com/office/infopath/2007/PartnerControls"/>
    <ds:schemaRef ds:uri="http://schemas.microsoft.com/office/2006/documentManagement/types"/>
    <ds:schemaRef ds:uri="http://purl.org/dc/elements/1.1/"/>
    <ds:schemaRef ds:uri="http://purl.org/dc/dcmitype/"/>
    <ds:schemaRef ds:uri="http://schemas.openxmlformats.org/package/2006/metadata/core-properties"/>
    <ds:schemaRef ds:uri="1d7a6999-9f23-40c1-89fd-c28d1c6d889e"/>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F91E4219-6D23-4FF3-BB9A-48A8BBD73A5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9a81e36-7bf1-4cef-9c34-a447d2fae1de"/>
    <ds:schemaRef ds:uri="1d7a6999-9f23-40c1-89fd-c28d1c6d889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1C9AC83-A244-4C73-9B74-EBB8100F5EE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11080</TotalTime>
  <Words>2571</Words>
  <Application>Microsoft Office PowerPoint</Application>
  <PresentationFormat>On-screen Show (16:9)</PresentationFormat>
  <Paragraphs>360</Paragraphs>
  <Slides>41</Slides>
  <Notes>39</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41</vt:i4>
      </vt:variant>
    </vt:vector>
  </HeadingPairs>
  <TitlesOfParts>
    <vt:vector size="49" baseType="lpstr">
      <vt:lpstr>Roboto</vt:lpstr>
      <vt:lpstr>Rockwell</vt:lpstr>
      <vt:lpstr>Arial</vt:lpstr>
      <vt:lpstr>Roboto Medium</vt:lpstr>
      <vt:lpstr>Calibri</vt:lpstr>
      <vt:lpstr>Museo Slab 500</vt:lpstr>
      <vt:lpstr>Simple Light</vt:lpstr>
      <vt:lpstr>1_Simple Light</vt:lpstr>
      <vt:lpstr>Agenda</vt:lpstr>
      <vt:lpstr>Elementary Literacy and School Readiness Office</vt:lpstr>
      <vt:lpstr>Ready System, Ready Child</vt:lpstr>
      <vt:lpstr>Overview of School Readiness in Kindergarten</vt:lpstr>
      <vt:lpstr>News and Updates</vt:lpstr>
      <vt:lpstr>HB26-1050: Optional Individualized Readiness Plan</vt:lpstr>
      <vt:lpstr>HB26-1050: Written Notification</vt:lpstr>
      <vt:lpstr>Implementation of HB26-1050</vt:lpstr>
      <vt:lpstr>Kindergarten: Key Responsibilities</vt:lpstr>
      <vt:lpstr>Beginning of Year Benchmarks</vt:lpstr>
      <vt:lpstr>School Readiness Assessment Benchmarks: Tools assessing all required domains</vt:lpstr>
      <vt:lpstr>School Readiness Assessment Benchmarks: Tools assessing specific domains</vt:lpstr>
      <vt:lpstr>GOLD®, Teaching Strategies (Limited Item Set)</vt:lpstr>
      <vt:lpstr>COR-K, Highscope (KER)</vt:lpstr>
      <vt:lpstr>DIAL-4, Pearson</vt:lpstr>
      <vt:lpstr>Brigance, Curriculum Associates</vt:lpstr>
      <vt:lpstr>FastBridge, Rennaisance</vt:lpstr>
      <vt:lpstr>ISIP Math, Amira (formerly iStation)</vt:lpstr>
      <vt:lpstr>Acadience Math </vt:lpstr>
      <vt:lpstr>Interim Reading Assessments</vt:lpstr>
      <vt:lpstr>SBE-Approved English Interim Reading Assessment, SY 2026-2027</vt:lpstr>
      <vt:lpstr>SBE-Approved Spanish Interim Reading Assessment, SY 2026-2027</vt:lpstr>
      <vt:lpstr>Individual Learning Plans in Kindergarten</vt:lpstr>
      <vt:lpstr>Kindergarten School Readiness: Key Responsibilities</vt:lpstr>
      <vt:lpstr>Reminder: Individual Learning Plans</vt:lpstr>
      <vt:lpstr>Example 1</vt:lpstr>
      <vt:lpstr>Example 2</vt:lpstr>
      <vt:lpstr>Example 3</vt:lpstr>
      <vt:lpstr>Individualized Learning Plan: Decision Tree</vt:lpstr>
      <vt:lpstr>Written Notice to Families</vt:lpstr>
      <vt:lpstr>Kindergarten School Readiness: Key Responsibilities #5</vt:lpstr>
      <vt:lpstr>Written Notice to Families: Reminder</vt:lpstr>
      <vt:lpstr>Additional Implementation Support</vt:lpstr>
      <vt:lpstr>SY2026-2027: Implementation of HB26-1050, CAP4K, and READ Act</vt:lpstr>
      <vt:lpstr>Key Responsibilities</vt:lpstr>
      <vt:lpstr>2026 CAP4K Legislative Report </vt:lpstr>
      <vt:lpstr>Percentage of Colorado Kindergartners Meeting or Exceeding Expectations by Domain, 2022 - 2025</vt:lpstr>
      <vt:lpstr>KSR Data Collection</vt:lpstr>
      <vt:lpstr>KSR Data Collection Updates</vt:lpstr>
      <vt:lpstr>Contact Information</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Dailey, Bridgett</dc:creator>
  <cp:lastModifiedBy>Mazzotta, Arianne</cp:lastModifiedBy>
  <cp:revision>9</cp:revision>
  <dcterms:modified xsi:type="dcterms:W3CDTF">2026-09-02T00:26:56Z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0x0101005371592277610D489A9D9361BA54FDFF</vt:lpwstr>
  </property>
</Properties>
</file>