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3"/>
  </p:notesMasterIdLst>
  <p:sldIdLst>
    <p:sldId id="257" r:id="rId5"/>
    <p:sldId id="294" r:id="rId6"/>
    <p:sldId id="293" r:id="rId7"/>
    <p:sldId id="333" r:id="rId8"/>
    <p:sldId id="301" r:id="rId9"/>
    <p:sldId id="335" r:id="rId10"/>
    <p:sldId id="296" r:id="rId11"/>
    <p:sldId id="297" r:id="rId12"/>
    <p:sldId id="298" r:id="rId13"/>
    <p:sldId id="337" r:id="rId14"/>
    <p:sldId id="340" r:id="rId15"/>
    <p:sldId id="336" r:id="rId16"/>
    <p:sldId id="299" r:id="rId17"/>
    <p:sldId id="338" r:id="rId18"/>
    <p:sldId id="303" r:id="rId19"/>
    <p:sldId id="332" r:id="rId20"/>
    <p:sldId id="305" r:id="rId21"/>
    <p:sldId id="306" r:id="rId22"/>
  </p:sldIdLst>
  <p:sldSz cx="9144000" cy="5143500" type="screen16x9"/>
  <p:notesSz cx="6858000" cy="9144000"/>
  <p:embeddedFontLst>
    <p:embeddedFont>
      <p:font typeface="Museo Slab 500" panose="02000000000000000000" charset="0"/>
      <p:regular r:id="rId24"/>
      <p:italic r:id="rId25"/>
    </p:embeddedFont>
    <p:embeddedFont>
      <p:font typeface="Roboto" panose="02000000000000000000" pitchFamily="2" charset="0"/>
      <p:regular r:id="rId26"/>
      <p:bold r:id="rId27"/>
      <p:italic r:id="rId28"/>
      <p:boldItalic r:id="rId29"/>
    </p:embeddedFont>
    <p:embeddedFont>
      <p:font typeface="Roboto Medium" panose="02000000000000000000" pitchFamily="2" charset="0"/>
      <p:regular r:id="rId30"/>
      <p:bold r:id="rId31"/>
      <p:italic r:id="rId32"/>
      <p:boldItalic r:id="rId33"/>
    </p:embeddedFont>
    <p:embeddedFont>
      <p:font typeface="Rockwell" panose="02060603020205020403" pitchFamily="18"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72" roundtripDataSignature="AMtx7milG3FEVXcC7RlEFZX6qYD3+//pK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DFEF8D-2ECC-AA41-7E1C-4F9F75423B54}" name="Rogers, Megan" initials="MR" userId="S::Rogers_M@cde.state.co.us::d2188972-20d4-4cc6-8ee7-e84bb80522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7880B4-1254-418C-9F1A-9804D158E188}" v="6" dt="2026-09-01T21:26:18.1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552" autoAdjust="0"/>
  </p:normalViewPr>
  <p:slideViewPr>
    <p:cSldViewPr snapToGrid="0">
      <p:cViewPr varScale="1">
        <p:scale>
          <a:sx n="92" d="100"/>
          <a:sy n="92" d="100"/>
        </p:scale>
        <p:origin x="540" y="5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21" Type="http://schemas.openxmlformats.org/officeDocument/2006/relationships/slide" Target="slides/slide17.xml"/><Relationship Id="rId34" Type="http://schemas.openxmlformats.org/officeDocument/2006/relationships/font" Target="fonts/font11.fntdata"/><Relationship Id="rId76"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7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8.fntdata"/><Relationship Id="rId73" Type="http://schemas.openxmlformats.org/officeDocument/2006/relationships/presProps" Target="presProps.xml"/><Relationship Id="rId78"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77" Type="http://schemas.microsoft.com/office/2015/10/relationships/revisionInfo" Target="revisionInfo.xml"/><Relationship Id="rId8" Type="http://schemas.openxmlformats.org/officeDocument/2006/relationships/slide" Target="slides/slide4.xml"/><Relationship Id="rId72" Type="http://customschemas.google.com/relationships/presentationmetadata" Target="meta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font" Target="fonts/font10.fntdata"/></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C873A9-958B-4469-AE4A-DEB5FBB0D4F5}" type="doc">
      <dgm:prSet loTypeId="urn:microsoft.com/office/officeart/2005/8/layout/list1" loCatId="list" qsTypeId="urn:microsoft.com/office/officeart/2005/8/quickstyle/simple2" qsCatId="simple" csTypeId="urn:microsoft.com/office/officeart/2005/8/colors/accent2_2" csCatId="accent2" phldr="1"/>
      <dgm:spPr/>
      <dgm:t>
        <a:bodyPr/>
        <a:lstStyle/>
        <a:p>
          <a:endParaRPr lang="en-US"/>
        </a:p>
      </dgm:t>
    </dgm:pt>
    <dgm:pt modelId="{4D9705C8-780B-421F-BEE6-905AA757720E}">
      <dgm:prSet custT="1"/>
      <dgm:spPr/>
      <dgm:t>
        <a:bodyPr/>
        <a:lstStyle/>
        <a:p>
          <a:r>
            <a:rPr lang="en-US" sz="1400"/>
            <a:t>Preparedness of the Child: Engaging in Kindergarten content</a:t>
          </a:r>
        </a:p>
      </dgm:t>
    </dgm:pt>
    <dgm:pt modelId="{87220D8E-042E-4355-A3A8-4E295A2E0A64}" type="parTrans" cxnId="{7C61EC27-C6E3-45CD-A3B3-1AA5C99EEE97}">
      <dgm:prSet/>
      <dgm:spPr/>
      <dgm:t>
        <a:bodyPr/>
        <a:lstStyle/>
        <a:p>
          <a:endParaRPr lang="en-US"/>
        </a:p>
      </dgm:t>
    </dgm:pt>
    <dgm:pt modelId="{0314BD84-BFC6-4160-BFCD-EC1D28BB5590}" type="sibTrans" cxnId="{7C61EC27-C6E3-45CD-A3B3-1AA5C99EEE97}">
      <dgm:prSet/>
      <dgm:spPr/>
      <dgm:t>
        <a:bodyPr/>
        <a:lstStyle/>
        <a:p>
          <a:endParaRPr lang="en-US"/>
        </a:p>
      </dgm:t>
    </dgm:pt>
    <dgm:pt modelId="{FFC08280-CF25-4F4E-B959-76B33E638FE7}">
      <dgm:prSet/>
      <dgm:spPr/>
      <dgm:t>
        <a:bodyPr/>
        <a:lstStyle/>
        <a:p>
          <a:r>
            <a:rPr lang="en-US"/>
            <a:t>State Board-Approved Assessments aligned to CAS/ELDGs</a:t>
          </a:r>
        </a:p>
      </dgm:t>
    </dgm:pt>
    <dgm:pt modelId="{9C0ACC5C-D0C8-48F0-9977-3E8842C73FA3}" type="parTrans" cxnId="{9B73D81B-2C82-4643-A456-4C5D17C812A0}">
      <dgm:prSet/>
      <dgm:spPr/>
      <dgm:t>
        <a:bodyPr/>
        <a:lstStyle/>
        <a:p>
          <a:endParaRPr lang="en-US"/>
        </a:p>
      </dgm:t>
    </dgm:pt>
    <dgm:pt modelId="{D2A1668F-225A-4EB3-BE1B-756A787C50FC}" type="sibTrans" cxnId="{9B73D81B-2C82-4643-A456-4C5D17C812A0}">
      <dgm:prSet/>
      <dgm:spPr/>
      <dgm:t>
        <a:bodyPr/>
        <a:lstStyle/>
        <a:p>
          <a:endParaRPr lang="en-US"/>
        </a:p>
      </dgm:t>
    </dgm:pt>
    <dgm:pt modelId="{BC838E25-B875-4949-B896-7B0F304A4380}">
      <dgm:prSet/>
      <dgm:spPr/>
      <dgm:t>
        <a:bodyPr/>
        <a:lstStyle/>
        <a:p>
          <a:r>
            <a:rPr lang="en-US"/>
            <a:t>Required domains of learning and development</a:t>
          </a:r>
        </a:p>
      </dgm:t>
    </dgm:pt>
    <dgm:pt modelId="{848E3D94-0122-441E-85EB-CC4E36F9B469}" type="parTrans" cxnId="{46B12E47-3B3E-4104-B914-8878A4E26EF3}">
      <dgm:prSet/>
      <dgm:spPr/>
      <dgm:t>
        <a:bodyPr/>
        <a:lstStyle/>
        <a:p>
          <a:endParaRPr lang="en-US"/>
        </a:p>
      </dgm:t>
    </dgm:pt>
    <dgm:pt modelId="{BD085AA8-6474-4C3F-9BA7-A4DB94D189BD}" type="sibTrans" cxnId="{46B12E47-3B3E-4104-B914-8878A4E26EF3}">
      <dgm:prSet/>
      <dgm:spPr/>
      <dgm:t>
        <a:bodyPr/>
        <a:lstStyle/>
        <a:p>
          <a:endParaRPr lang="en-US"/>
        </a:p>
      </dgm:t>
    </dgm:pt>
    <dgm:pt modelId="{4E2A9FC1-F5A2-4895-81E9-933A9E663FB4}">
      <dgm:prSet/>
      <dgm:spPr/>
      <dgm:t>
        <a:bodyPr/>
        <a:lstStyle/>
        <a:p>
          <a:r>
            <a:rPr lang="en-US"/>
            <a:t>physical well-being and motor development,</a:t>
          </a:r>
        </a:p>
      </dgm:t>
    </dgm:pt>
    <dgm:pt modelId="{F2832DAA-F5DC-434B-8047-4D852DCB96CD}" type="parTrans" cxnId="{23F74772-A5CE-47C6-AC29-1B8DDB2D45C6}">
      <dgm:prSet/>
      <dgm:spPr/>
      <dgm:t>
        <a:bodyPr/>
        <a:lstStyle/>
        <a:p>
          <a:endParaRPr lang="en-US"/>
        </a:p>
      </dgm:t>
    </dgm:pt>
    <dgm:pt modelId="{81434B49-DE2C-4966-9E32-BDBBE311C306}" type="sibTrans" cxnId="{23F74772-A5CE-47C6-AC29-1B8DDB2D45C6}">
      <dgm:prSet/>
      <dgm:spPr/>
      <dgm:t>
        <a:bodyPr/>
        <a:lstStyle/>
        <a:p>
          <a:endParaRPr lang="en-US"/>
        </a:p>
      </dgm:t>
    </dgm:pt>
    <dgm:pt modelId="{16EDE8A9-C444-4F5E-8228-7F2C807FFEC8}">
      <dgm:prSet/>
      <dgm:spPr/>
      <dgm:t>
        <a:bodyPr/>
        <a:lstStyle/>
        <a:p>
          <a:r>
            <a:rPr lang="en-US"/>
            <a:t>social and emotional development,</a:t>
          </a:r>
        </a:p>
      </dgm:t>
    </dgm:pt>
    <dgm:pt modelId="{D1B121BA-C5E7-4732-8BF7-5BFF9A22F234}" type="parTrans" cxnId="{4A43E46C-69F7-42EC-AF62-858747355DA1}">
      <dgm:prSet/>
      <dgm:spPr/>
      <dgm:t>
        <a:bodyPr/>
        <a:lstStyle/>
        <a:p>
          <a:endParaRPr lang="en-US"/>
        </a:p>
      </dgm:t>
    </dgm:pt>
    <dgm:pt modelId="{7C40CB7F-572C-4262-9AC4-0AD92659A0D0}" type="sibTrans" cxnId="{4A43E46C-69F7-42EC-AF62-858747355DA1}">
      <dgm:prSet/>
      <dgm:spPr/>
      <dgm:t>
        <a:bodyPr/>
        <a:lstStyle/>
        <a:p>
          <a:endParaRPr lang="en-US"/>
        </a:p>
      </dgm:t>
    </dgm:pt>
    <dgm:pt modelId="{BD3B6640-1A33-48DD-98C9-4C46B1F89E77}">
      <dgm:prSet/>
      <dgm:spPr/>
      <dgm:t>
        <a:bodyPr/>
        <a:lstStyle/>
        <a:p>
          <a:r>
            <a:rPr lang="en-US"/>
            <a:t>language and comprehension development,</a:t>
          </a:r>
        </a:p>
      </dgm:t>
    </dgm:pt>
    <dgm:pt modelId="{2BC082E1-397F-4C6A-B2AF-7345A77E3C51}" type="parTrans" cxnId="{2F0C6A9A-A4B5-4B9A-855E-EFF3FB1D3550}">
      <dgm:prSet/>
      <dgm:spPr/>
      <dgm:t>
        <a:bodyPr/>
        <a:lstStyle/>
        <a:p>
          <a:endParaRPr lang="en-US"/>
        </a:p>
      </dgm:t>
    </dgm:pt>
    <dgm:pt modelId="{AEADF7E1-F97B-4E4A-9967-2E31E8BDF9C2}" type="sibTrans" cxnId="{2F0C6A9A-A4B5-4B9A-855E-EFF3FB1D3550}">
      <dgm:prSet/>
      <dgm:spPr/>
      <dgm:t>
        <a:bodyPr/>
        <a:lstStyle/>
        <a:p>
          <a:endParaRPr lang="en-US"/>
        </a:p>
      </dgm:t>
    </dgm:pt>
    <dgm:pt modelId="{A62AD14C-5802-4C07-AEFF-0A9ED2680CC5}">
      <dgm:prSet/>
      <dgm:spPr/>
      <dgm:t>
        <a:bodyPr/>
        <a:lstStyle/>
        <a:p>
          <a:r>
            <a:rPr lang="en-US"/>
            <a:t>cognition,</a:t>
          </a:r>
        </a:p>
      </dgm:t>
    </dgm:pt>
    <dgm:pt modelId="{61A4F1C2-A6A1-4907-BCED-E83C1C6DDA2D}" type="parTrans" cxnId="{E30615F2-A898-4E24-A2D1-CBC5D73ED0D7}">
      <dgm:prSet/>
      <dgm:spPr/>
      <dgm:t>
        <a:bodyPr/>
        <a:lstStyle/>
        <a:p>
          <a:endParaRPr lang="en-US"/>
        </a:p>
      </dgm:t>
    </dgm:pt>
    <dgm:pt modelId="{94973248-3BB0-47E4-BB73-EF151E772B03}" type="sibTrans" cxnId="{E30615F2-A898-4E24-A2D1-CBC5D73ED0D7}">
      <dgm:prSet/>
      <dgm:spPr/>
      <dgm:t>
        <a:bodyPr/>
        <a:lstStyle/>
        <a:p>
          <a:endParaRPr lang="en-US"/>
        </a:p>
      </dgm:t>
    </dgm:pt>
    <dgm:pt modelId="{C3943806-0F11-4F28-AA30-E4FD6B772E1D}">
      <dgm:prSet/>
      <dgm:spPr/>
      <dgm:t>
        <a:bodyPr/>
        <a:lstStyle/>
        <a:p>
          <a:r>
            <a:rPr lang="en-US"/>
            <a:t>literacy, and</a:t>
          </a:r>
        </a:p>
      </dgm:t>
    </dgm:pt>
    <dgm:pt modelId="{5FF8A77C-E5DF-483E-9F88-9EBF666DB819}" type="parTrans" cxnId="{0BF7BD50-C598-4820-86B0-5B1B464F58C7}">
      <dgm:prSet/>
      <dgm:spPr/>
      <dgm:t>
        <a:bodyPr/>
        <a:lstStyle/>
        <a:p>
          <a:endParaRPr lang="en-US"/>
        </a:p>
      </dgm:t>
    </dgm:pt>
    <dgm:pt modelId="{803DE34F-05FD-4D5F-9316-E67C043CA93F}" type="sibTrans" cxnId="{0BF7BD50-C598-4820-86B0-5B1B464F58C7}">
      <dgm:prSet/>
      <dgm:spPr/>
      <dgm:t>
        <a:bodyPr/>
        <a:lstStyle/>
        <a:p>
          <a:endParaRPr lang="en-US"/>
        </a:p>
      </dgm:t>
    </dgm:pt>
    <dgm:pt modelId="{30CB6311-39F3-44BA-ADDF-D096E90C773D}">
      <dgm:prSet/>
      <dgm:spPr/>
      <dgm:t>
        <a:bodyPr/>
        <a:lstStyle/>
        <a:p>
          <a:r>
            <a:rPr lang="en-US"/>
            <a:t>math.</a:t>
          </a:r>
        </a:p>
      </dgm:t>
    </dgm:pt>
    <dgm:pt modelId="{EF5BDD57-95AE-4411-A005-772190D1BE61}" type="parTrans" cxnId="{A192F48B-AF6D-4BDB-AA51-6A690D99C8CC}">
      <dgm:prSet/>
      <dgm:spPr/>
      <dgm:t>
        <a:bodyPr/>
        <a:lstStyle/>
        <a:p>
          <a:endParaRPr lang="en-US"/>
        </a:p>
      </dgm:t>
    </dgm:pt>
    <dgm:pt modelId="{0F6225E2-532D-4800-9AAB-70D21A317CC8}" type="sibTrans" cxnId="{A192F48B-AF6D-4BDB-AA51-6A690D99C8CC}">
      <dgm:prSet/>
      <dgm:spPr/>
      <dgm:t>
        <a:bodyPr/>
        <a:lstStyle/>
        <a:p>
          <a:endParaRPr lang="en-US"/>
        </a:p>
      </dgm:t>
    </dgm:pt>
    <dgm:pt modelId="{01BD3D65-D53C-4D1E-9E2D-3A6949BA7344}">
      <dgm:prSet custT="1"/>
      <dgm:spPr/>
      <dgm:t>
        <a:bodyPr/>
        <a:lstStyle/>
        <a:p>
          <a:r>
            <a:rPr lang="en-US" sz="1400" dirty="0"/>
            <a:t>Preparedness of the School: Meeting the needs of each student</a:t>
          </a:r>
        </a:p>
      </dgm:t>
    </dgm:pt>
    <dgm:pt modelId="{E7C5AF1D-3301-4C94-A371-2FBD3C9ED2E2}" type="parTrans" cxnId="{16C6D51F-1A21-4E00-BCDF-0DD3E389C663}">
      <dgm:prSet/>
      <dgm:spPr/>
      <dgm:t>
        <a:bodyPr/>
        <a:lstStyle/>
        <a:p>
          <a:endParaRPr lang="en-US"/>
        </a:p>
      </dgm:t>
    </dgm:pt>
    <dgm:pt modelId="{B7DEE9A0-08C8-408E-84D5-B1B24C5C729E}" type="sibTrans" cxnId="{16C6D51F-1A21-4E00-BCDF-0DD3E389C663}">
      <dgm:prSet/>
      <dgm:spPr/>
      <dgm:t>
        <a:bodyPr/>
        <a:lstStyle/>
        <a:p>
          <a:endParaRPr lang="en-US"/>
        </a:p>
      </dgm:t>
    </dgm:pt>
    <dgm:pt modelId="{3C833E2B-078D-4FC4-A4CA-EA072ACEB273}">
      <dgm:prSet/>
      <dgm:spPr/>
      <dgm:t>
        <a:bodyPr/>
        <a:lstStyle/>
        <a:p>
          <a:r>
            <a:rPr lang="en-US"/>
            <a:t>Analyze child data for trends and inform local system goals and partnerships</a:t>
          </a:r>
        </a:p>
      </dgm:t>
    </dgm:pt>
    <dgm:pt modelId="{D6CAC8F0-0FBD-4CA3-BEFF-7DD34DA0B4A8}" type="parTrans" cxnId="{A6C6BDC4-5767-40C8-997D-C680548F0368}">
      <dgm:prSet/>
      <dgm:spPr/>
      <dgm:t>
        <a:bodyPr/>
        <a:lstStyle/>
        <a:p>
          <a:endParaRPr lang="en-US"/>
        </a:p>
      </dgm:t>
    </dgm:pt>
    <dgm:pt modelId="{1195ABE3-C3C9-4A17-B549-23B40FAC675F}" type="sibTrans" cxnId="{A6C6BDC4-5767-40C8-997D-C680548F0368}">
      <dgm:prSet/>
      <dgm:spPr/>
      <dgm:t>
        <a:bodyPr/>
        <a:lstStyle/>
        <a:p>
          <a:endParaRPr lang="en-US"/>
        </a:p>
      </dgm:t>
    </dgm:pt>
    <dgm:pt modelId="{343F48A6-6915-473C-AF59-D0594136760D}" type="pres">
      <dgm:prSet presAssocID="{BAC873A9-958B-4469-AE4A-DEB5FBB0D4F5}" presName="linear" presStyleCnt="0">
        <dgm:presLayoutVars>
          <dgm:dir/>
          <dgm:animLvl val="lvl"/>
          <dgm:resizeHandles val="exact"/>
        </dgm:presLayoutVars>
      </dgm:prSet>
      <dgm:spPr/>
    </dgm:pt>
    <dgm:pt modelId="{C7F4E329-79DD-424A-994A-40B00790F7B7}" type="pres">
      <dgm:prSet presAssocID="{4D9705C8-780B-421F-BEE6-905AA757720E}" presName="parentLin" presStyleCnt="0"/>
      <dgm:spPr/>
    </dgm:pt>
    <dgm:pt modelId="{A2870675-A922-43E0-AA8E-BC9170A9EAB4}" type="pres">
      <dgm:prSet presAssocID="{4D9705C8-780B-421F-BEE6-905AA757720E}" presName="parentLeftMargin" presStyleLbl="node1" presStyleIdx="0" presStyleCnt="2"/>
      <dgm:spPr/>
    </dgm:pt>
    <dgm:pt modelId="{A046FC4B-04AF-484F-87DA-0B765F550F08}" type="pres">
      <dgm:prSet presAssocID="{4D9705C8-780B-421F-BEE6-905AA757720E}" presName="parentText" presStyleLbl="node1" presStyleIdx="0" presStyleCnt="2">
        <dgm:presLayoutVars>
          <dgm:chMax val="0"/>
          <dgm:bulletEnabled val="1"/>
        </dgm:presLayoutVars>
      </dgm:prSet>
      <dgm:spPr/>
    </dgm:pt>
    <dgm:pt modelId="{B8D42D9C-F86E-4F10-9CC1-058A0B2A7267}" type="pres">
      <dgm:prSet presAssocID="{4D9705C8-780B-421F-BEE6-905AA757720E}" presName="negativeSpace" presStyleCnt="0"/>
      <dgm:spPr/>
    </dgm:pt>
    <dgm:pt modelId="{88D1EAAC-E98D-4DB2-9C2A-864E8D3433B9}" type="pres">
      <dgm:prSet presAssocID="{4D9705C8-780B-421F-BEE6-905AA757720E}" presName="childText" presStyleLbl="conFgAcc1" presStyleIdx="0" presStyleCnt="2">
        <dgm:presLayoutVars>
          <dgm:bulletEnabled val="1"/>
        </dgm:presLayoutVars>
      </dgm:prSet>
      <dgm:spPr/>
    </dgm:pt>
    <dgm:pt modelId="{D49C9F41-7EE7-45ED-A849-F5E933A8E90E}" type="pres">
      <dgm:prSet presAssocID="{0314BD84-BFC6-4160-BFCD-EC1D28BB5590}" presName="spaceBetweenRectangles" presStyleCnt="0"/>
      <dgm:spPr/>
    </dgm:pt>
    <dgm:pt modelId="{DC7E78E8-3EA7-4D23-8B78-F84E98DA4F5C}" type="pres">
      <dgm:prSet presAssocID="{01BD3D65-D53C-4D1E-9E2D-3A6949BA7344}" presName="parentLin" presStyleCnt="0"/>
      <dgm:spPr/>
    </dgm:pt>
    <dgm:pt modelId="{2D1C1937-C918-4384-BBAB-81A33E9EADCF}" type="pres">
      <dgm:prSet presAssocID="{01BD3D65-D53C-4D1E-9E2D-3A6949BA7344}" presName="parentLeftMargin" presStyleLbl="node1" presStyleIdx="0" presStyleCnt="2"/>
      <dgm:spPr/>
    </dgm:pt>
    <dgm:pt modelId="{E92C29D4-2241-4298-B819-BC9AC6E56A5C}" type="pres">
      <dgm:prSet presAssocID="{01BD3D65-D53C-4D1E-9E2D-3A6949BA7344}" presName="parentText" presStyleLbl="node1" presStyleIdx="1" presStyleCnt="2">
        <dgm:presLayoutVars>
          <dgm:chMax val="0"/>
          <dgm:bulletEnabled val="1"/>
        </dgm:presLayoutVars>
      </dgm:prSet>
      <dgm:spPr/>
    </dgm:pt>
    <dgm:pt modelId="{1FD92527-5ADA-4185-A6B4-EC4E710670ED}" type="pres">
      <dgm:prSet presAssocID="{01BD3D65-D53C-4D1E-9E2D-3A6949BA7344}" presName="negativeSpace" presStyleCnt="0"/>
      <dgm:spPr/>
    </dgm:pt>
    <dgm:pt modelId="{6CD1BB41-9B6F-4553-B455-187C4903B7B3}" type="pres">
      <dgm:prSet presAssocID="{01BD3D65-D53C-4D1E-9E2D-3A6949BA7344}" presName="childText" presStyleLbl="conFgAcc1" presStyleIdx="1" presStyleCnt="2">
        <dgm:presLayoutVars>
          <dgm:bulletEnabled val="1"/>
        </dgm:presLayoutVars>
      </dgm:prSet>
      <dgm:spPr/>
    </dgm:pt>
  </dgm:ptLst>
  <dgm:cxnLst>
    <dgm:cxn modelId="{9B73D81B-2C82-4643-A456-4C5D17C812A0}" srcId="{4D9705C8-780B-421F-BEE6-905AA757720E}" destId="{FFC08280-CF25-4F4E-B959-76B33E638FE7}" srcOrd="0" destOrd="0" parTransId="{9C0ACC5C-D0C8-48F0-9977-3E8842C73FA3}" sibTransId="{D2A1668F-225A-4EB3-BE1B-756A787C50FC}"/>
    <dgm:cxn modelId="{16C6D51F-1A21-4E00-BCDF-0DD3E389C663}" srcId="{BAC873A9-958B-4469-AE4A-DEB5FBB0D4F5}" destId="{01BD3D65-D53C-4D1E-9E2D-3A6949BA7344}" srcOrd="1" destOrd="0" parTransId="{E7C5AF1D-3301-4C94-A371-2FBD3C9ED2E2}" sibTransId="{B7DEE9A0-08C8-408E-84D5-B1B24C5C729E}"/>
    <dgm:cxn modelId="{7C61EC27-C6E3-45CD-A3B3-1AA5C99EEE97}" srcId="{BAC873A9-958B-4469-AE4A-DEB5FBB0D4F5}" destId="{4D9705C8-780B-421F-BEE6-905AA757720E}" srcOrd="0" destOrd="0" parTransId="{87220D8E-042E-4355-A3A8-4E295A2E0A64}" sibTransId="{0314BD84-BFC6-4160-BFCD-EC1D28BB5590}"/>
    <dgm:cxn modelId="{D9F19131-153E-412D-B2C6-95A708C3E420}" type="presOf" srcId="{3C833E2B-078D-4FC4-A4CA-EA072ACEB273}" destId="{6CD1BB41-9B6F-4553-B455-187C4903B7B3}" srcOrd="0" destOrd="0" presId="urn:microsoft.com/office/officeart/2005/8/layout/list1"/>
    <dgm:cxn modelId="{A6617935-6F4E-40E4-8BDD-90B0A9209E36}" type="presOf" srcId="{BC838E25-B875-4949-B896-7B0F304A4380}" destId="{88D1EAAC-E98D-4DB2-9C2A-864E8D3433B9}" srcOrd="0" destOrd="1" presId="urn:microsoft.com/office/officeart/2005/8/layout/list1"/>
    <dgm:cxn modelId="{4FC71D3B-8E1E-4C5C-A437-6B84D4229045}" type="presOf" srcId="{4D9705C8-780B-421F-BEE6-905AA757720E}" destId="{A2870675-A922-43E0-AA8E-BC9170A9EAB4}" srcOrd="0" destOrd="0" presId="urn:microsoft.com/office/officeart/2005/8/layout/list1"/>
    <dgm:cxn modelId="{F413A941-FE46-4643-AA90-3F6D22F463E3}" type="presOf" srcId="{FFC08280-CF25-4F4E-B959-76B33E638FE7}" destId="{88D1EAAC-E98D-4DB2-9C2A-864E8D3433B9}" srcOrd="0" destOrd="0" presId="urn:microsoft.com/office/officeart/2005/8/layout/list1"/>
    <dgm:cxn modelId="{46B12E47-3B3E-4104-B914-8878A4E26EF3}" srcId="{4D9705C8-780B-421F-BEE6-905AA757720E}" destId="{BC838E25-B875-4949-B896-7B0F304A4380}" srcOrd="1" destOrd="0" parTransId="{848E3D94-0122-441E-85EB-CC4E36F9B469}" sibTransId="{BD085AA8-6474-4C3F-9BA7-A4DB94D189BD}"/>
    <dgm:cxn modelId="{4A43E46C-69F7-42EC-AF62-858747355DA1}" srcId="{BC838E25-B875-4949-B896-7B0F304A4380}" destId="{16EDE8A9-C444-4F5E-8228-7F2C807FFEC8}" srcOrd="1" destOrd="0" parTransId="{D1B121BA-C5E7-4732-8BF7-5BFF9A22F234}" sibTransId="{7C40CB7F-572C-4262-9AC4-0AD92659A0D0}"/>
    <dgm:cxn modelId="{0BF7BD50-C598-4820-86B0-5B1B464F58C7}" srcId="{BC838E25-B875-4949-B896-7B0F304A4380}" destId="{C3943806-0F11-4F28-AA30-E4FD6B772E1D}" srcOrd="4" destOrd="0" parTransId="{5FF8A77C-E5DF-483E-9F88-9EBF666DB819}" sibTransId="{803DE34F-05FD-4D5F-9316-E67C043CA93F}"/>
    <dgm:cxn modelId="{23F74772-A5CE-47C6-AC29-1B8DDB2D45C6}" srcId="{BC838E25-B875-4949-B896-7B0F304A4380}" destId="{4E2A9FC1-F5A2-4895-81E9-933A9E663FB4}" srcOrd="0" destOrd="0" parTransId="{F2832DAA-F5DC-434B-8047-4D852DCB96CD}" sibTransId="{81434B49-DE2C-4966-9E32-BDBBE311C306}"/>
    <dgm:cxn modelId="{68584A74-933C-4CFE-B254-25CEFFBFE9BC}" type="presOf" srcId="{01BD3D65-D53C-4D1E-9E2D-3A6949BA7344}" destId="{E92C29D4-2241-4298-B819-BC9AC6E56A5C}" srcOrd="1" destOrd="0" presId="urn:microsoft.com/office/officeart/2005/8/layout/list1"/>
    <dgm:cxn modelId="{BC596D88-A867-4EA5-8685-4B58F1954BBF}" type="presOf" srcId="{BD3B6640-1A33-48DD-98C9-4C46B1F89E77}" destId="{88D1EAAC-E98D-4DB2-9C2A-864E8D3433B9}" srcOrd="0" destOrd="4" presId="urn:microsoft.com/office/officeart/2005/8/layout/list1"/>
    <dgm:cxn modelId="{A192F48B-AF6D-4BDB-AA51-6A690D99C8CC}" srcId="{BC838E25-B875-4949-B896-7B0F304A4380}" destId="{30CB6311-39F3-44BA-ADDF-D096E90C773D}" srcOrd="5" destOrd="0" parTransId="{EF5BDD57-95AE-4411-A005-772190D1BE61}" sibTransId="{0F6225E2-532D-4800-9AAB-70D21A317CC8}"/>
    <dgm:cxn modelId="{3CA71C91-66EB-4378-BFDE-19D7278DDC87}" type="presOf" srcId="{C3943806-0F11-4F28-AA30-E4FD6B772E1D}" destId="{88D1EAAC-E98D-4DB2-9C2A-864E8D3433B9}" srcOrd="0" destOrd="6" presId="urn:microsoft.com/office/officeart/2005/8/layout/list1"/>
    <dgm:cxn modelId="{48BD7991-7EC8-4E1A-A0C8-E29598C4003D}" type="presOf" srcId="{A62AD14C-5802-4C07-AEFF-0A9ED2680CC5}" destId="{88D1EAAC-E98D-4DB2-9C2A-864E8D3433B9}" srcOrd="0" destOrd="5" presId="urn:microsoft.com/office/officeart/2005/8/layout/list1"/>
    <dgm:cxn modelId="{2F0C6A9A-A4B5-4B9A-855E-EFF3FB1D3550}" srcId="{BC838E25-B875-4949-B896-7B0F304A4380}" destId="{BD3B6640-1A33-48DD-98C9-4C46B1F89E77}" srcOrd="2" destOrd="0" parTransId="{2BC082E1-397F-4C6A-B2AF-7345A77E3C51}" sibTransId="{AEADF7E1-F97B-4E4A-9967-2E31E8BDF9C2}"/>
    <dgm:cxn modelId="{81884AB3-A7E5-4A17-A9E1-1395B3538D7F}" type="presOf" srcId="{01BD3D65-D53C-4D1E-9E2D-3A6949BA7344}" destId="{2D1C1937-C918-4384-BBAB-81A33E9EADCF}" srcOrd="0" destOrd="0" presId="urn:microsoft.com/office/officeart/2005/8/layout/list1"/>
    <dgm:cxn modelId="{2DF279BC-C84E-4DD6-9913-EBEA3FC5404C}" type="presOf" srcId="{16EDE8A9-C444-4F5E-8228-7F2C807FFEC8}" destId="{88D1EAAC-E98D-4DB2-9C2A-864E8D3433B9}" srcOrd="0" destOrd="3" presId="urn:microsoft.com/office/officeart/2005/8/layout/list1"/>
    <dgm:cxn modelId="{D8D390C0-D64E-4F1B-9A8E-9D33BF20462B}" type="presOf" srcId="{4E2A9FC1-F5A2-4895-81E9-933A9E663FB4}" destId="{88D1EAAC-E98D-4DB2-9C2A-864E8D3433B9}" srcOrd="0" destOrd="2" presId="urn:microsoft.com/office/officeart/2005/8/layout/list1"/>
    <dgm:cxn modelId="{A6C6BDC4-5767-40C8-997D-C680548F0368}" srcId="{01BD3D65-D53C-4D1E-9E2D-3A6949BA7344}" destId="{3C833E2B-078D-4FC4-A4CA-EA072ACEB273}" srcOrd="0" destOrd="0" parTransId="{D6CAC8F0-0FBD-4CA3-BEFF-7DD34DA0B4A8}" sibTransId="{1195ABE3-C3C9-4A17-B549-23B40FAC675F}"/>
    <dgm:cxn modelId="{C21790D1-7FA6-4B2F-AFD5-258D56A71EBB}" type="presOf" srcId="{4D9705C8-780B-421F-BEE6-905AA757720E}" destId="{A046FC4B-04AF-484F-87DA-0B765F550F08}" srcOrd="1" destOrd="0" presId="urn:microsoft.com/office/officeart/2005/8/layout/list1"/>
    <dgm:cxn modelId="{E30615F2-A898-4E24-A2D1-CBC5D73ED0D7}" srcId="{BC838E25-B875-4949-B896-7B0F304A4380}" destId="{A62AD14C-5802-4C07-AEFF-0A9ED2680CC5}" srcOrd="3" destOrd="0" parTransId="{61A4F1C2-A6A1-4907-BCED-E83C1C6DDA2D}" sibTransId="{94973248-3BB0-47E4-BB73-EF151E772B03}"/>
    <dgm:cxn modelId="{0BB3BCF9-8EB0-4371-BAB2-0A5AB5C9EC14}" type="presOf" srcId="{BAC873A9-958B-4469-AE4A-DEB5FBB0D4F5}" destId="{343F48A6-6915-473C-AF59-D0594136760D}" srcOrd="0" destOrd="0" presId="urn:microsoft.com/office/officeart/2005/8/layout/list1"/>
    <dgm:cxn modelId="{9D3946FF-7DCD-4492-9669-89CB35323083}" type="presOf" srcId="{30CB6311-39F3-44BA-ADDF-D096E90C773D}" destId="{88D1EAAC-E98D-4DB2-9C2A-864E8D3433B9}" srcOrd="0" destOrd="7" presId="urn:microsoft.com/office/officeart/2005/8/layout/list1"/>
    <dgm:cxn modelId="{E694C99B-C1E6-4207-8A47-8636942E5226}" type="presParOf" srcId="{343F48A6-6915-473C-AF59-D0594136760D}" destId="{C7F4E329-79DD-424A-994A-40B00790F7B7}" srcOrd="0" destOrd="0" presId="urn:microsoft.com/office/officeart/2005/8/layout/list1"/>
    <dgm:cxn modelId="{024A6996-2EBD-4C4A-8654-75D224DF347C}" type="presParOf" srcId="{C7F4E329-79DD-424A-994A-40B00790F7B7}" destId="{A2870675-A922-43E0-AA8E-BC9170A9EAB4}" srcOrd="0" destOrd="0" presId="urn:microsoft.com/office/officeart/2005/8/layout/list1"/>
    <dgm:cxn modelId="{E7BC1E62-9172-4486-829B-F707A304DDAE}" type="presParOf" srcId="{C7F4E329-79DD-424A-994A-40B00790F7B7}" destId="{A046FC4B-04AF-484F-87DA-0B765F550F08}" srcOrd="1" destOrd="0" presId="urn:microsoft.com/office/officeart/2005/8/layout/list1"/>
    <dgm:cxn modelId="{8A6510AD-B8D2-429B-BFC5-E0DCF6F2C94D}" type="presParOf" srcId="{343F48A6-6915-473C-AF59-D0594136760D}" destId="{B8D42D9C-F86E-4F10-9CC1-058A0B2A7267}" srcOrd="1" destOrd="0" presId="urn:microsoft.com/office/officeart/2005/8/layout/list1"/>
    <dgm:cxn modelId="{E8D75414-31F4-42C4-A886-5A70595FE219}" type="presParOf" srcId="{343F48A6-6915-473C-AF59-D0594136760D}" destId="{88D1EAAC-E98D-4DB2-9C2A-864E8D3433B9}" srcOrd="2" destOrd="0" presId="urn:microsoft.com/office/officeart/2005/8/layout/list1"/>
    <dgm:cxn modelId="{1FC53A34-CC43-42CF-B428-E7E26E560402}" type="presParOf" srcId="{343F48A6-6915-473C-AF59-D0594136760D}" destId="{D49C9F41-7EE7-45ED-A849-F5E933A8E90E}" srcOrd="3" destOrd="0" presId="urn:microsoft.com/office/officeart/2005/8/layout/list1"/>
    <dgm:cxn modelId="{D846FA58-216E-4DEB-8790-AECD4FBB22E2}" type="presParOf" srcId="{343F48A6-6915-473C-AF59-D0594136760D}" destId="{DC7E78E8-3EA7-4D23-8B78-F84E98DA4F5C}" srcOrd="4" destOrd="0" presId="urn:microsoft.com/office/officeart/2005/8/layout/list1"/>
    <dgm:cxn modelId="{DC3E36AE-BC0D-4B82-8A52-162D17F1A23D}" type="presParOf" srcId="{DC7E78E8-3EA7-4D23-8B78-F84E98DA4F5C}" destId="{2D1C1937-C918-4384-BBAB-81A33E9EADCF}" srcOrd="0" destOrd="0" presId="urn:microsoft.com/office/officeart/2005/8/layout/list1"/>
    <dgm:cxn modelId="{663F96C3-92BF-4F7B-9370-1A4489BE34D7}" type="presParOf" srcId="{DC7E78E8-3EA7-4D23-8B78-F84E98DA4F5C}" destId="{E92C29D4-2241-4298-B819-BC9AC6E56A5C}" srcOrd="1" destOrd="0" presId="urn:microsoft.com/office/officeart/2005/8/layout/list1"/>
    <dgm:cxn modelId="{C53671CA-7509-42F1-9DD0-2D50A86D1B23}" type="presParOf" srcId="{343F48A6-6915-473C-AF59-D0594136760D}" destId="{1FD92527-5ADA-4185-A6B4-EC4E710670ED}" srcOrd="5" destOrd="0" presId="urn:microsoft.com/office/officeart/2005/8/layout/list1"/>
    <dgm:cxn modelId="{F369879E-1663-461A-8A16-2A9F3EE4BB3E}" type="presParOf" srcId="{343F48A6-6915-473C-AF59-D0594136760D}" destId="{6CD1BB41-9B6F-4553-B455-187C4903B7B3}"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43ED61-CFA6-4AFA-B496-8BE047E59DEC}"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26E5AD91-DA62-4E29-B0E6-1668D32C4434}">
      <dgm:prSet custT="1"/>
      <dgm:spPr/>
      <dgm:t>
        <a:bodyPr/>
        <a:lstStyle/>
        <a:p>
          <a:r>
            <a:rPr lang="en-US" sz="1600"/>
            <a:t>Administer the KSR Assessment from the 1st day of school through the first 60 calendar days.</a:t>
          </a:r>
        </a:p>
      </dgm:t>
      <dgm:extLst>
        <a:ext uri="{E40237B7-FDA0-4F09-8148-C483321AD2D9}">
          <dgm14:cNvPr xmlns:dgm14="http://schemas.microsoft.com/office/drawing/2010/diagram" id="0" name="" descr="Administer the KSR Assessment from the 1st day of school through the first 60 calendar days.&#10;"/>
        </a:ext>
      </dgm:extLst>
    </dgm:pt>
    <dgm:pt modelId="{608B23FC-EFF6-48CB-BE81-E75235960C4B}" type="parTrans" cxnId="{15B165E5-CD89-418A-9D9A-D32BBDA9B822}">
      <dgm:prSet/>
      <dgm:spPr/>
      <dgm:t>
        <a:bodyPr/>
        <a:lstStyle/>
        <a:p>
          <a:endParaRPr lang="en-US"/>
        </a:p>
      </dgm:t>
    </dgm:pt>
    <dgm:pt modelId="{C1234DE3-3043-4C02-A8D8-522DEF5E230E}" type="sibTrans" cxnId="{15B165E5-CD89-418A-9D9A-D32BBDA9B822}">
      <dgm:prSet/>
      <dgm:spPr/>
      <dgm:t>
        <a:bodyPr/>
        <a:lstStyle/>
        <a:p>
          <a:endParaRPr lang="en-US"/>
        </a:p>
      </dgm:t>
    </dgm:pt>
    <dgm:pt modelId="{3C9D7FDF-AE23-48B8-A33F-33F58E6BE663}">
      <dgm:prSet custT="1"/>
      <dgm:spPr/>
      <dgm:t>
        <a:bodyPr/>
        <a:lstStyle/>
        <a:p>
          <a:r>
            <a:rPr lang="en-US" sz="1600"/>
            <a:t>Using kindergarten assessment data to drive instruction involves data-based decision-making.</a:t>
          </a:r>
        </a:p>
      </dgm:t>
      <dgm:extLst>
        <a:ext uri="{E40237B7-FDA0-4F09-8148-C483321AD2D9}">
          <dgm14:cNvPr xmlns:dgm14="http://schemas.microsoft.com/office/drawing/2010/diagram" id="0" name="" descr="Using the kindergarten assessment data to drive instruction is achieved through data-based decision making.&#10;"/>
        </a:ext>
      </dgm:extLst>
    </dgm:pt>
    <dgm:pt modelId="{F3D568F9-04BB-4473-96A9-A7118F3086E8}" type="parTrans" cxnId="{9632E05A-5A53-4960-BCF2-BFA2F863BC88}">
      <dgm:prSet/>
      <dgm:spPr/>
      <dgm:t>
        <a:bodyPr/>
        <a:lstStyle/>
        <a:p>
          <a:endParaRPr lang="en-US"/>
        </a:p>
      </dgm:t>
    </dgm:pt>
    <dgm:pt modelId="{A5521082-312B-4B20-A569-5DD39244269F}" type="sibTrans" cxnId="{9632E05A-5A53-4960-BCF2-BFA2F863BC88}">
      <dgm:prSet/>
      <dgm:spPr/>
      <dgm:t>
        <a:bodyPr/>
        <a:lstStyle/>
        <a:p>
          <a:endParaRPr lang="en-US"/>
        </a:p>
      </dgm:t>
    </dgm:pt>
    <dgm:pt modelId="{A99F1D5B-D55E-4277-B9BC-0021D067B7A1}">
      <dgm:prSet custT="1"/>
      <dgm:spPr/>
      <dgm:t>
        <a:bodyPr/>
        <a:lstStyle/>
        <a:p>
          <a:r>
            <a:rPr lang="en-US" sz="1600"/>
            <a:t>This is documented in Individual Learning Plans (School Readiness or K Plans)</a:t>
          </a:r>
        </a:p>
      </dgm:t>
      <dgm:extLst>
        <a:ext uri="{E40237B7-FDA0-4F09-8148-C483321AD2D9}">
          <dgm14:cNvPr xmlns:dgm14="http://schemas.microsoft.com/office/drawing/2010/diagram" id="0" name="" descr="This is documented in Individual Learning Plans (School Readiness or K Plans)&#10;"/>
        </a:ext>
      </dgm:extLst>
    </dgm:pt>
    <dgm:pt modelId="{BFD3999B-B78A-4FFA-9E6D-BBAF3D29D48E}" type="parTrans" cxnId="{E350E812-30E1-48B2-8014-BAFCCDD8918E}">
      <dgm:prSet/>
      <dgm:spPr/>
      <dgm:t>
        <a:bodyPr/>
        <a:lstStyle/>
        <a:p>
          <a:endParaRPr lang="en-US"/>
        </a:p>
      </dgm:t>
    </dgm:pt>
    <dgm:pt modelId="{3AB1DD25-7009-4808-8585-13B2F31FFFD3}" type="sibTrans" cxnId="{E350E812-30E1-48B2-8014-BAFCCDD8918E}">
      <dgm:prSet/>
      <dgm:spPr/>
      <dgm:t>
        <a:bodyPr/>
        <a:lstStyle/>
        <a:p>
          <a:endParaRPr lang="en-US"/>
        </a:p>
      </dgm:t>
    </dgm:pt>
    <dgm:pt modelId="{64B99DDA-3443-4369-9119-00180DCA4D50}" type="pres">
      <dgm:prSet presAssocID="{6543ED61-CFA6-4AFA-B496-8BE047E59DEC}" presName="linear" presStyleCnt="0">
        <dgm:presLayoutVars>
          <dgm:animLvl val="lvl"/>
          <dgm:resizeHandles val="exact"/>
        </dgm:presLayoutVars>
      </dgm:prSet>
      <dgm:spPr/>
    </dgm:pt>
    <dgm:pt modelId="{BB2290B0-DBE8-4194-8473-95947AF2FCAE}" type="pres">
      <dgm:prSet presAssocID="{26E5AD91-DA62-4E29-B0E6-1668D32C4434}" presName="parentText" presStyleLbl="node1" presStyleIdx="0" presStyleCnt="3" custLinFactNeighborX="-1708" custLinFactNeighborY="13656">
        <dgm:presLayoutVars>
          <dgm:chMax val="0"/>
          <dgm:bulletEnabled val="1"/>
        </dgm:presLayoutVars>
      </dgm:prSet>
      <dgm:spPr/>
    </dgm:pt>
    <dgm:pt modelId="{39889F4C-07C6-49E4-85C8-9F578F7D8709}" type="pres">
      <dgm:prSet presAssocID="{C1234DE3-3043-4C02-A8D8-522DEF5E230E}" presName="spacer" presStyleCnt="0"/>
      <dgm:spPr/>
    </dgm:pt>
    <dgm:pt modelId="{8C213BEE-1BF8-4991-BA77-6E1CFAD230F8}" type="pres">
      <dgm:prSet presAssocID="{3C9D7FDF-AE23-48B8-A33F-33F58E6BE663}" presName="parentText" presStyleLbl="node1" presStyleIdx="1" presStyleCnt="3">
        <dgm:presLayoutVars>
          <dgm:chMax val="0"/>
          <dgm:bulletEnabled val="1"/>
        </dgm:presLayoutVars>
      </dgm:prSet>
      <dgm:spPr/>
    </dgm:pt>
    <dgm:pt modelId="{7BE2D7E3-746D-47FB-B51B-F4CC550CCD91}" type="pres">
      <dgm:prSet presAssocID="{A5521082-312B-4B20-A569-5DD39244269F}" presName="spacer" presStyleCnt="0"/>
      <dgm:spPr/>
    </dgm:pt>
    <dgm:pt modelId="{8D02B023-5C41-489C-B0F7-B1E9F9BFA561}" type="pres">
      <dgm:prSet presAssocID="{A99F1D5B-D55E-4277-B9BC-0021D067B7A1}" presName="parentText" presStyleLbl="node1" presStyleIdx="2" presStyleCnt="3">
        <dgm:presLayoutVars>
          <dgm:chMax val="0"/>
          <dgm:bulletEnabled val="1"/>
        </dgm:presLayoutVars>
      </dgm:prSet>
      <dgm:spPr/>
    </dgm:pt>
  </dgm:ptLst>
  <dgm:cxnLst>
    <dgm:cxn modelId="{E350E812-30E1-48B2-8014-BAFCCDD8918E}" srcId="{6543ED61-CFA6-4AFA-B496-8BE047E59DEC}" destId="{A99F1D5B-D55E-4277-B9BC-0021D067B7A1}" srcOrd="2" destOrd="0" parTransId="{BFD3999B-B78A-4FFA-9E6D-BBAF3D29D48E}" sibTransId="{3AB1DD25-7009-4808-8585-13B2F31FFFD3}"/>
    <dgm:cxn modelId="{17D61527-CFDC-4AD3-9B58-AFDF1793F3DE}" type="presOf" srcId="{6543ED61-CFA6-4AFA-B496-8BE047E59DEC}" destId="{64B99DDA-3443-4369-9119-00180DCA4D50}" srcOrd="0" destOrd="0" presId="urn:microsoft.com/office/officeart/2005/8/layout/vList2"/>
    <dgm:cxn modelId="{ECCED130-4022-4798-ACEE-9B37209663C9}" type="presOf" srcId="{A99F1D5B-D55E-4277-B9BC-0021D067B7A1}" destId="{8D02B023-5C41-489C-B0F7-B1E9F9BFA561}" srcOrd="0" destOrd="0" presId="urn:microsoft.com/office/officeart/2005/8/layout/vList2"/>
    <dgm:cxn modelId="{9632E05A-5A53-4960-BCF2-BFA2F863BC88}" srcId="{6543ED61-CFA6-4AFA-B496-8BE047E59DEC}" destId="{3C9D7FDF-AE23-48B8-A33F-33F58E6BE663}" srcOrd="1" destOrd="0" parTransId="{F3D568F9-04BB-4473-96A9-A7118F3086E8}" sibTransId="{A5521082-312B-4B20-A569-5DD39244269F}"/>
    <dgm:cxn modelId="{2C429DAF-B94C-4D4B-BD41-417F4A840127}" type="presOf" srcId="{26E5AD91-DA62-4E29-B0E6-1668D32C4434}" destId="{BB2290B0-DBE8-4194-8473-95947AF2FCAE}" srcOrd="0" destOrd="0" presId="urn:microsoft.com/office/officeart/2005/8/layout/vList2"/>
    <dgm:cxn modelId="{4BB669D8-2F25-4F3C-8D86-0D2FB3CD0DBF}" type="presOf" srcId="{3C9D7FDF-AE23-48B8-A33F-33F58E6BE663}" destId="{8C213BEE-1BF8-4991-BA77-6E1CFAD230F8}" srcOrd="0" destOrd="0" presId="urn:microsoft.com/office/officeart/2005/8/layout/vList2"/>
    <dgm:cxn modelId="{15B165E5-CD89-418A-9D9A-D32BBDA9B822}" srcId="{6543ED61-CFA6-4AFA-B496-8BE047E59DEC}" destId="{26E5AD91-DA62-4E29-B0E6-1668D32C4434}" srcOrd="0" destOrd="0" parTransId="{608B23FC-EFF6-48CB-BE81-E75235960C4B}" sibTransId="{C1234DE3-3043-4C02-A8D8-522DEF5E230E}"/>
    <dgm:cxn modelId="{FDF82A85-08AF-4B24-9C69-37F32CDC8C64}" type="presParOf" srcId="{64B99DDA-3443-4369-9119-00180DCA4D50}" destId="{BB2290B0-DBE8-4194-8473-95947AF2FCAE}" srcOrd="0" destOrd="0" presId="urn:microsoft.com/office/officeart/2005/8/layout/vList2"/>
    <dgm:cxn modelId="{9F878EF9-750A-4E3F-906A-92D31F89CD07}" type="presParOf" srcId="{64B99DDA-3443-4369-9119-00180DCA4D50}" destId="{39889F4C-07C6-49E4-85C8-9F578F7D8709}" srcOrd="1" destOrd="0" presId="urn:microsoft.com/office/officeart/2005/8/layout/vList2"/>
    <dgm:cxn modelId="{A4AC3C29-AFC3-44C7-A2A6-76018A78088A}" type="presParOf" srcId="{64B99DDA-3443-4369-9119-00180DCA4D50}" destId="{8C213BEE-1BF8-4991-BA77-6E1CFAD230F8}" srcOrd="2" destOrd="0" presId="urn:microsoft.com/office/officeart/2005/8/layout/vList2"/>
    <dgm:cxn modelId="{75C03DDD-8C37-45A8-92C9-A56D234BEA23}" type="presParOf" srcId="{64B99DDA-3443-4369-9119-00180DCA4D50}" destId="{7BE2D7E3-746D-47FB-B51B-F4CC550CCD91}" srcOrd="3" destOrd="0" presId="urn:microsoft.com/office/officeart/2005/8/layout/vList2"/>
    <dgm:cxn modelId="{5B769D90-4ACA-40BF-A458-5A3FFEBCCEFE}" type="presParOf" srcId="{64B99DDA-3443-4369-9119-00180DCA4D50}" destId="{8D02B023-5C41-489C-B0F7-B1E9F9BFA56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CCCAD1-8821-4185-AFC1-93C118E1B281}" type="doc">
      <dgm:prSet loTypeId="urn:microsoft.com/office/officeart/2016/7/layout/HexagonTimeline" loCatId="process" qsTypeId="urn:microsoft.com/office/officeart/2005/8/quickstyle/simple1" qsCatId="simple" csTypeId="urn:microsoft.com/office/officeart/2005/8/colors/colorful1" csCatId="colorful" phldr="1"/>
      <dgm:spPr/>
      <dgm:t>
        <a:bodyPr/>
        <a:lstStyle/>
        <a:p>
          <a:endParaRPr lang="en-US"/>
        </a:p>
      </dgm:t>
    </dgm:pt>
    <dgm:pt modelId="{4AB51C79-9C54-42AB-9400-DCA50EF2F087}">
      <dgm:prSet/>
      <dgm:spPr/>
      <dgm:t>
        <a:bodyPr/>
        <a:lstStyle/>
        <a:p>
          <a:r>
            <a:rPr lang="en-US"/>
            <a:t>Summer (May-August)</a:t>
          </a:r>
        </a:p>
      </dgm:t>
    </dgm:pt>
    <dgm:pt modelId="{D4DB93FD-B42E-401D-AFF3-310B106AAA4B}" type="parTrans" cxnId="{8F8EB0FF-705D-46A2-9767-ECE8E33E5E8A}">
      <dgm:prSet/>
      <dgm:spPr/>
      <dgm:t>
        <a:bodyPr/>
        <a:lstStyle/>
        <a:p>
          <a:endParaRPr lang="en-US"/>
        </a:p>
      </dgm:t>
    </dgm:pt>
    <dgm:pt modelId="{A992325B-0DFD-4C99-BCCD-61E1CD7C5333}" type="sibTrans" cxnId="{8F8EB0FF-705D-46A2-9767-ECE8E33E5E8A}">
      <dgm:prSet/>
      <dgm:spPr/>
      <dgm:t>
        <a:bodyPr/>
        <a:lstStyle/>
        <a:p>
          <a:endParaRPr lang="en-US"/>
        </a:p>
      </dgm:t>
    </dgm:pt>
    <dgm:pt modelId="{69CBAC58-2A0B-423B-B61B-557889BFE7CD}">
      <dgm:prSet/>
      <dgm:spPr/>
      <dgm:t>
        <a:bodyPr/>
        <a:lstStyle/>
        <a:p>
          <a:r>
            <a:rPr lang="en-US"/>
            <a:t>Planning</a:t>
          </a:r>
        </a:p>
      </dgm:t>
    </dgm:pt>
    <dgm:pt modelId="{5DA9FA84-C7FC-4D6E-86B0-65B76E53D186}" type="parTrans" cxnId="{3F8C59AF-43D0-4267-836C-9607C350A054}">
      <dgm:prSet/>
      <dgm:spPr/>
      <dgm:t>
        <a:bodyPr/>
        <a:lstStyle/>
        <a:p>
          <a:endParaRPr lang="en-US"/>
        </a:p>
      </dgm:t>
    </dgm:pt>
    <dgm:pt modelId="{F2912C0B-F4B4-4759-AE5D-A6E88169B11A}" type="sibTrans" cxnId="{3F8C59AF-43D0-4267-836C-9607C350A054}">
      <dgm:prSet/>
      <dgm:spPr/>
      <dgm:t>
        <a:bodyPr/>
        <a:lstStyle/>
        <a:p>
          <a:endParaRPr lang="en-US"/>
        </a:p>
      </dgm:t>
    </dgm:pt>
    <dgm:pt modelId="{A08CCB1D-71F0-420A-9856-1A84EBA07DDA}">
      <dgm:prSet/>
      <dgm:spPr/>
      <dgm:t>
        <a:bodyPr/>
        <a:lstStyle/>
        <a:p>
          <a:r>
            <a:rPr lang="en-US"/>
            <a:t>Beginning of School (August-Sept)</a:t>
          </a:r>
        </a:p>
      </dgm:t>
    </dgm:pt>
    <dgm:pt modelId="{9371EE7C-6091-4227-9E91-5DFA0AAFF9D1}" type="parTrans" cxnId="{E0C8C1B6-06AD-4628-A78F-B9C74B00090E}">
      <dgm:prSet/>
      <dgm:spPr/>
      <dgm:t>
        <a:bodyPr/>
        <a:lstStyle/>
        <a:p>
          <a:endParaRPr lang="en-US"/>
        </a:p>
      </dgm:t>
    </dgm:pt>
    <dgm:pt modelId="{DE3C3098-78C8-40F4-A9BB-69048C00F2D9}" type="sibTrans" cxnId="{E0C8C1B6-06AD-4628-A78F-B9C74B00090E}">
      <dgm:prSet/>
      <dgm:spPr/>
      <dgm:t>
        <a:bodyPr/>
        <a:lstStyle/>
        <a:p>
          <a:endParaRPr lang="en-US"/>
        </a:p>
      </dgm:t>
    </dgm:pt>
    <dgm:pt modelId="{8624D8AC-BEC2-4897-96EA-AC0C3C72D604}">
      <dgm:prSet/>
      <dgm:spPr/>
      <dgm:t>
        <a:bodyPr/>
        <a:lstStyle/>
        <a:p>
          <a:r>
            <a:rPr lang="en-US"/>
            <a:t>Assessment Window: first 60 days</a:t>
          </a:r>
        </a:p>
        <a:p>
          <a:r>
            <a:rPr lang="en-US"/>
            <a:t>Provide assessment support</a:t>
          </a:r>
        </a:p>
        <a:p>
          <a:r>
            <a:rPr lang="en-US"/>
            <a:t>Monitor vendor platforms</a:t>
          </a:r>
        </a:p>
        <a:p>
          <a:r>
            <a:rPr lang="en-US"/>
            <a:t>Finalize scores</a:t>
          </a:r>
        </a:p>
      </dgm:t>
    </dgm:pt>
    <dgm:pt modelId="{9B397395-D319-41BB-9820-FEAEFA575A01}" type="parTrans" cxnId="{B0362627-5297-4452-B72F-EA4C3220B10D}">
      <dgm:prSet/>
      <dgm:spPr/>
      <dgm:t>
        <a:bodyPr/>
        <a:lstStyle/>
        <a:p>
          <a:endParaRPr lang="en-US"/>
        </a:p>
      </dgm:t>
    </dgm:pt>
    <dgm:pt modelId="{519DEE32-DE10-40F4-9EFD-1559C365ABF2}" type="sibTrans" cxnId="{B0362627-5297-4452-B72F-EA4C3220B10D}">
      <dgm:prSet/>
      <dgm:spPr/>
      <dgm:t>
        <a:bodyPr/>
        <a:lstStyle/>
        <a:p>
          <a:endParaRPr lang="en-US"/>
        </a:p>
      </dgm:t>
    </dgm:pt>
    <dgm:pt modelId="{8A7797E5-8C76-4CF3-81C2-98F9FB09E443}">
      <dgm:prSet/>
      <dgm:spPr/>
      <dgm:t>
        <a:bodyPr/>
        <a:lstStyle/>
        <a:p>
          <a:r>
            <a:rPr lang="en-US"/>
            <a:t>KSR Collection Window (Oct-Nov)</a:t>
          </a:r>
        </a:p>
      </dgm:t>
    </dgm:pt>
    <dgm:pt modelId="{23097A15-D021-4907-B2A6-DEC5F2646764}" type="parTrans" cxnId="{06D3C68D-F034-4927-AA47-F22A9B816DEF}">
      <dgm:prSet/>
      <dgm:spPr/>
      <dgm:t>
        <a:bodyPr/>
        <a:lstStyle/>
        <a:p>
          <a:endParaRPr lang="en-US"/>
        </a:p>
      </dgm:t>
    </dgm:pt>
    <dgm:pt modelId="{312FA43A-A3C4-4A0B-AEBE-F0670D08BA76}" type="sibTrans" cxnId="{06D3C68D-F034-4927-AA47-F22A9B816DEF}">
      <dgm:prSet/>
      <dgm:spPr/>
      <dgm:t>
        <a:bodyPr/>
        <a:lstStyle/>
        <a:p>
          <a:endParaRPr lang="en-US"/>
        </a:p>
      </dgm:t>
    </dgm:pt>
    <dgm:pt modelId="{71022097-82F7-4567-87DF-44613F042B83}">
      <dgm:prSet/>
      <dgm:spPr/>
      <dgm:t>
        <a:bodyPr/>
        <a:lstStyle/>
        <a:p>
          <a:r>
            <a:rPr lang="en-US" b="0" i="0"/>
            <a:t>Ensure data respondent has the KSR file layout</a:t>
          </a:r>
        </a:p>
        <a:p>
          <a:r>
            <a:rPr lang="en-US" b="0" i="0"/>
            <a:t>Written Notice to Families</a:t>
          </a:r>
        </a:p>
        <a:p>
          <a:r>
            <a:rPr lang="en-US" b="0" i="0"/>
            <a:t>Develop Individual Learning Plans</a:t>
          </a:r>
          <a:endParaRPr lang="en-US"/>
        </a:p>
      </dgm:t>
    </dgm:pt>
    <dgm:pt modelId="{B8EB9FF9-CD1B-42C3-8CA0-EB8B959F739C}" type="parTrans" cxnId="{0500B230-935F-4C08-9D19-EB0CD7A3AD84}">
      <dgm:prSet/>
      <dgm:spPr/>
      <dgm:t>
        <a:bodyPr/>
        <a:lstStyle/>
        <a:p>
          <a:endParaRPr lang="en-US"/>
        </a:p>
      </dgm:t>
    </dgm:pt>
    <dgm:pt modelId="{79375686-4CB7-4A99-94BC-82BF7999874F}" type="sibTrans" cxnId="{0500B230-935F-4C08-9D19-EB0CD7A3AD84}">
      <dgm:prSet/>
      <dgm:spPr/>
      <dgm:t>
        <a:bodyPr/>
        <a:lstStyle/>
        <a:p>
          <a:endParaRPr lang="en-US"/>
        </a:p>
      </dgm:t>
    </dgm:pt>
    <dgm:pt modelId="{C0233BFD-BC37-4BB1-B056-74307F3AFD5A}">
      <dgm:prSet/>
      <dgm:spPr/>
      <dgm:t>
        <a:bodyPr/>
        <a:lstStyle/>
        <a:p>
          <a:r>
            <a:rPr lang="en-US"/>
            <a:t>Mid- and End-of-year assessment (Nov.-May)</a:t>
          </a:r>
        </a:p>
      </dgm:t>
    </dgm:pt>
    <dgm:pt modelId="{EBEC3FAD-53AF-440B-BC42-1A7E93BEFC3D}" type="parTrans" cxnId="{C8BA53E5-1A16-4C6C-A5B0-8B554B187098}">
      <dgm:prSet/>
      <dgm:spPr/>
      <dgm:t>
        <a:bodyPr/>
        <a:lstStyle/>
        <a:p>
          <a:endParaRPr lang="en-US"/>
        </a:p>
      </dgm:t>
    </dgm:pt>
    <dgm:pt modelId="{24EE5C0E-A767-4503-933D-56990BEE6B42}" type="sibTrans" cxnId="{C8BA53E5-1A16-4C6C-A5B0-8B554B187098}">
      <dgm:prSet/>
      <dgm:spPr/>
      <dgm:t>
        <a:bodyPr/>
        <a:lstStyle/>
        <a:p>
          <a:endParaRPr lang="en-US"/>
        </a:p>
      </dgm:t>
    </dgm:pt>
    <dgm:pt modelId="{2DC66277-1F90-480E-9FC0-AAEBCF013E89}">
      <dgm:prSet/>
      <dgm:spPr/>
      <dgm:t>
        <a:bodyPr/>
        <a:lstStyle/>
        <a:p>
          <a:r>
            <a:rPr lang="en-US"/>
            <a:t>Communicate dates for mid- and end-of-year assessment windows</a:t>
          </a:r>
        </a:p>
        <a:p>
          <a:r>
            <a:rPr lang="en-US"/>
            <a:t>Communicate domains to assess</a:t>
          </a:r>
        </a:p>
        <a:p>
          <a:r>
            <a:rPr lang="en-US"/>
            <a:t>Plan for transitions </a:t>
          </a:r>
        </a:p>
      </dgm:t>
    </dgm:pt>
    <dgm:pt modelId="{C3755D33-43AE-4654-AB3D-EABE2D5184D6}" type="parTrans" cxnId="{3B229B06-326B-4E9C-84B6-B782902E2713}">
      <dgm:prSet/>
      <dgm:spPr/>
      <dgm:t>
        <a:bodyPr/>
        <a:lstStyle/>
        <a:p>
          <a:endParaRPr lang="en-US"/>
        </a:p>
      </dgm:t>
    </dgm:pt>
    <dgm:pt modelId="{4319C0CF-00CA-4A59-B754-83038143C40F}" type="sibTrans" cxnId="{3B229B06-326B-4E9C-84B6-B782902E2713}">
      <dgm:prSet/>
      <dgm:spPr/>
      <dgm:t>
        <a:bodyPr/>
        <a:lstStyle/>
        <a:p>
          <a:endParaRPr lang="en-US"/>
        </a:p>
      </dgm:t>
    </dgm:pt>
    <dgm:pt modelId="{8C4C0F7C-EEBC-43F2-B69E-96289775C511}">
      <dgm:prSet/>
      <dgm:spPr/>
      <dgm:t>
        <a:bodyPr/>
        <a:lstStyle/>
        <a:p>
          <a:r>
            <a:rPr lang="en-US"/>
            <a:t>Licenses</a:t>
          </a:r>
        </a:p>
      </dgm:t>
    </dgm:pt>
    <dgm:pt modelId="{71A8CC36-6400-4A36-8BFC-B178B8AE252F}" type="parTrans" cxnId="{54A0E374-8CB2-4268-999B-56FEF9DD3AB2}">
      <dgm:prSet/>
      <dgm:spPr/>
      <dgm:t>
        <a:bodyPr/>
        <a:lstStyle/>
        <a:p>
          <a:endParaRPr lang="en-US"/>
        </a:p>
      </dgm:t>
    </dgm:pt>
    <dgm:pt modelId="{2253EE66-D430-420F-9685-E33E42EF8509}" type="sibTrans" cxnId="{54A0E374-8CB2-4268-999B-56FEF9DD3AB2}">
      <dgm:prSet/>
      <dgm:spPr/>
      <dgm:t>
        <a:bodyPr/>
        <a:lstStyle/>
        <a:p>
          <a:endParaRPr lang="en-US"/>
        </a:p>
      </dgm:t>
    </dgm:pt>
    <dgm:pt modelId="{EBCD7562-FC2A-44AA-B38D-0267E4D562DE}">
      <dgm:prSet/>
      <dgm:spPr/>
      <dgm:t>
        <a:bodyPr/>
        <a:lstStyle/>
        <a:p>
          <a:r>
            <a:rPr lang="en-US"/>
            <a:t>Review Assessment Options</a:t>
          </a:r>
        </a:p>
      </dgm:t>
    </dgm:pt>
    <dgm:pt modelId="{DACFC4CC-5C53-4377-8376-B960CB03C1EC}" type="parTrans" cxnId="{4172299C-BEEE-4783-A57F-FDCE211898EA}">
      <dgm:prSet/>
      <dgm:spPr/>
      <dgm:t>
        <a:bodyPr/>
        <a:lstStyle/>
        <a:p>
          <a:endParaRPr lang="en-US"/>
        </a:p>
      </dgm:t>
    </dgm:pt>
    <dgm:pt modelId="{1C7C1DE6-BD5E-41E7-BD8F-A7DF2C6B6EC0}" type="sibTrans" cxnId="{4172299C-BEEE-4783-A57F-FDCE211898EA}">
      <dgm:prSet/>
      <dgm:spPr/>
      <dgm:t>
        <a:bodyPr/>
        <a:lstStyle/>
        <a:p>
          <a:endParaRPr lang="en-US"/>
        </a:p>
      </dgm:t>
    </dgm:pt>
    <dgm:pt modelId="{29DC8293-2D75-4BED-8F35-D43EDF06761A}" type="pres">
      <dgm:prSet presAssocID="{60CCCAD1-8821-4185-AFC1-93C118E1B281}" presName="Name0" presStyleCnt="0">
        <dgm:presLayoutVars>
          <dgm:chMax/>
          <dgm:chPref/>
          <dgm:animLvl val="lvl"/>
        </dgm:presLayoutVars>
      </dgm:prSet>
      <dgm:spPr/>
    </dgm:pt>
    <dgm:pt modelId="{038F9429-475B-479D-9C23-AE168642B585}" type="pres">
      <dgm:prSet presAssocID="{4AB51C79-9C54-42AB-9400-DCA50EF2F087}" presName="composite" presStyleCnt="0"/>
      <dgm:spPr/>
    </dgm:pt>
    <dgm:pt modelId="{AF2CDF9D-E44F-41A7-9F0B-6D40AE5FF2A6}" type="pres">
      <dgm:prSet presAssocID="{4AB51C79-9C54-42AB-9400-DCA50EF2F087}" presName="Parent1" presStyleLbl="alignNode1" presStyleIdx="0" presStyleCnt="4">
        <dgm:presLayoutVars>
          <dgm:chMax val="1"/>
          <dgm:chPref val="1"/>
          <dgm:bulletEnabled val="1"/>
        </dgm:presLayoutVars>
      </dgm:prSet>
      <dgm:spPr/>
    </dgm:pt>
    <dgm:pt modelId="{D194DFCB-233D-4E94-9FB3-4D23F3DA04E9}" type="pres">
      <dgm:prSet presAssocID="{4AB51C79-9C54-42AB-9400-DCA50EF2F087}" presName="Childtext1" presStyleLbl="revTx" presStyleIdx="0" presStyleCnt="4">
        <dgm:presLayoutVars>
          <dgm:chMax val="0"/>
          <dgm:chPref val="0"/>
          <dgm:bulletEnabled/>
        </dgm:presLayoutVars>
      </dgm:prSet>
      <dgm:spPr/>
    </dgm:pt>
    <dgm:pt modelId="{B487D4A6-F37E-4BA7-8CB9-88384386A9EB}" type="pres">
      <dgm:prSet presAssocID="{4AB51C79-9C54-42AB-9400-DCA50EF2F087}" presName="ConnectLine" presStyleLbl="sibTrans1D1" presStyleIdx="0" presStyleCnt="4"/>
      <dgm:spPr>
        <a:noFill/>
        <a:ln w="12700" cap="flat" cmpd="sng" algn="ctr">
          <a:solidFill>
            <a:schemeClr val="accent2">
              <a:hueOff val="0"/>
              <a:satOff val="0"/>
              <a:lumOff val="0"/>
              <a:alphaOff val="0"/>
            </a:schemeClr>
          </a:solidFill>
          <a:prstDash val="dash"/>
        </a:ln>
        <a:effectLst/>
      </dgm:spPr>
    </dgm:pt>
    <dgm:pt modelId="{B0959F0A-39D8-423D-A407-1411F1336EE9}" type="pres">
      <dgm:prSet presAssocID="{4AB51C79-9C54-42AB-9400-DCA50EF2F087}" presName="ConnectLineEnd" presStyleLbl="node1" presStyleIdx="0" presStyleCnt="4"/>
      <dgm:spPr/>
    </dgm:pt>
    <dgm:pt modelId="{B50A0ADD-6DEF-4EB3-B011-D597C8F06B03}" type="pres">
      <dgm:prSet presAssocID="{4AB51C79-9C54-42AB-9400-DCA50EF2F087}" presName="EmptyPane" presStyleCnt="0"/>
      <dgm:spPr/>
    </dgm:pt>
    <dgm:pt modelId="{01742BCB-4062-4F91-9179-BC0DC7DD332A}" type="pres">
      <dgm:prSet presAssocID="{A992325B-0DFD-4C99-BCCD-61E1CD7C5333}" presName="spaceBetweenRectangles" presStyleLbl="fgAcc1" presStyleIdx="0" presStyleCnt="3"/>
      <dgm:spPr/>
    </dgm:pt>
    <dgm:pt modelId="{DB1E3EA0-75D5-435F-B123-1272171609E3}" type="pres">
      <dgm:prSet presAssocID="{A08CCB1D-71F0-420A-9856-1A84EBA07DDA}" presName="composite" presStyleCnt="0"/>
      <dgm:spPr/>
    </dgm:pt>
    <dgm:pt modelId="{9E806789-2523-405B-824B-3FBCC4239AD5}" type="pres">
      <dgm:prSet presAssocID="{A08CCB1D-71F0-420A-9856-1A84EBA07DDA}" presName="Parent1" presStyleLbl="alignNode1" presStyleIdx="1" presStyleCnt="4">
        <dgm:presLayoutVars>
          <dgm:chMax val="1"/>
          <dgm:chPref val="1"/>
          <dgm:bulletEnabled val="1"/>
        </dgm:presLayoutVars>
      </dgm:prSet>
      <dgm:spPr/>
    </dgm:pt>
    <dgm:pt modelId="{F61685C2-48DF-4E39-B955-95B07BFF99EA}" type="pres">
      <dgm:prSet presAssocID="{A08CCB1D-71F0-420A-9856-1A84EBA07DDA}" presName="Childtext1" presStyleLbl="revTx" presStyleIdx="1" presStyleCnt="4">
        <dgm:presLayoutVars>
          <dgm:chMax val="0"/>
          <dgm:chPref val="0"/>
          <dgm:bulletEnabled/>
        </dgm:presLayoutVars>
      </dgm:prSet>
      <dgm:spPr/>
    </dgm:pt>
    <dgm:pt modelId="{AD497213-C265-4EFC-9EA7-52050BAB0036}" type="pres">
      <dgm:prSet presAssocID="{A08CCB1D-71F0-420A-9856-1A84EBA07DDA}" presName="ConnectLine" presStyleLbl="sibTrans1D1" presStyleIdx="1" presStyleCnt="4"/>
      <dgm:spPr>
        <a:noFill/>
        <a:ln w="12700" cap="flat" cmpd="sng" algn="ctr">
          <a:solidFill>
            <a:schemeClr val="accent3">
              <a:hueOff val="0"/>
              <a:satOff val="0"/>
              <a:lumOff val="0"/>
              <a:alphaOff val="0"/>
            </a:schemeClr>
          </a:solidFill>
          <a:prstDash val="dash"/>
        </a:ln>
        <a:effectLst/>
      </dgm:spPr>
    </dgm:pt>
    <dgm:pt modelId="{534063CD-F65A-4C4B-B10A-8DD7A588CE25}" type="pres">
      <dgm:prSet presAssocID="{A08CCB1D-71F0-420A-9856-1A84EBA07DDA}" presName="ConnectLineEnd" presStyleLbl="node1" presStyleIdx="1" presStyleCnt="4"/>
      <dgm:spPr/>
    </dgm:pt>
    <dgm:pt modelId="{D44E162F-0554-4CB2-808E-CE7B782313B1}" type="pres">
      <dgm:prSet presAssocID="{A08CCB1D-71F0-420A-9856-1A84EBA07DDA}" presName="EmptyPane" presStyleCnt="0"/>
      <dgm:spPr/>
    </dgm:pt>
    <dgm:pt modelId="{D04919AF-548C-4837-B413-D6799CB047D6}" type="pres">
      <dgm:prSet presAssocID="{DE3C3098-78C8-40F4-A9BB-69048C00F2D9}" presName="spaceBetweenRectangles" presStyleLbl="fgAcc1" presStyleIdx="1" presStyleCnt="3"/>
      <dgm:spPr/>
    </dgm:pt>
    <dgm:pt modelId="{BBE59EBE-5F64-4915-8BCC-78404CECC4BB}" type="pres">
      <dgm:prSet presAssocID="{8A7797E5-8C76-4CF3-81C2-98F9FB09E443}" presName="composite" presStyleCnt="0"/>
      <dgm:spPr/>
    </dgm:pt>
    <dgm:pt modelId="{7806C6A9-3B4B-44EA-B6E2-D867B395D1DF}" type="pres">
      <dgm:prSet presAssocID="{8A7797E5-8C76-4CF3-81C2-98F9FB09E443}" presName="Parent1" presStyleLbl="alignNode1" presStyleIdx="2" presStyleCnt="4">
        <dgm:presLayoutVars>
          <dgm:chMax val="1"/>
          <dgm:chPref val="1"/>
          <dgm:bulletEnabled val="1"/>
        </dgm:presLayoutVars>
      </dgm:prSet>
      <dgm:spPr/>
    </dgm:pt>
    <dgm:pt modelId="{CBFD3CFF-5837-4117-9A62-7A3A4B7B4305}" type="pres">
      <dgm:prSet presAssocID="{8A7797E5-8C76-4CF3-81C2-98F9FB09E443}" presName="Childtext1" presStyleLbl="revTx" presStyleIdx="2" presStyleCnt="4">
        <dgm:presLayoutVars>
          <dgm:chMax val="0"/>
          <dgm:chPref val="0"/>
          <dgm:bulletEnabled/>
        </dgm:presLayoutVars>
      </dgm:prSet>
      <dgm:spPr/>
    </dgm:pt>
    <dgm:pt modelId="{4118FF5F-733C-4458-900C-1E5B8E0AFDF9}" type="pres">
      <dgm:prSet presAssocID="{8A7797E5-8C76-4CF3-81C2-98F9FB09E443}" presName="ConnectLine" presStyleLbl="sibTrans1D1" presStyleIdx="2" presStyleCnt="4"/>
      <dgm:spPr>
        <a:noFill/>
        <a:ln w="12700" cap="flat" cmpd="sng" algn="ctr">
          <a:solidFill>
            <a:schemeClr val="accent4">
              <a:hueOff val="0"/>
              <a:satOff val="0"/>
              <a:lumOff val="0"/>
              <a:alphaOff val="0"/>
            </a:schemeClr>
          </a:solidFill>
          <a:prstDash val="dash"/>
        </a:ln>
        <a:effectLst/>
      </dgm:spPr>
    </dgm:pt>
    <dgm:pt modelId="{C5907B12-FA99-485D-9732-711E7105E88A}" type="pres">
      <dgm:prSet presAssocID="{8A7797E5-8C76-4CF3-81C2-98F9FB09E443}" presName="ConnectLineEnd" presStyleLbl="node1" presStyleIdx="2" presStyleCnt="4"/>
      <dgm:spPr/>
    </dgm:pt>
    <dgm:pt modelId="{ABC96B4A-EBCA-4970-9E2D-8ED6638B5C48}" type="pres">
      <dgm:prSet presAssocID="{8A7797E5-8C76-4CF3-81C2-98F9FB09E443}" presName="EmptyPane" presStyleCnt="0"/>
      <dgm:spPr/>
    </dgm:pt>
    <dgm:pt modelId="{5E0A28F9-6607-455F-9325-046A720BD057}" type="pres">
      <dgm:prSet presAssocID="{312FA43A-A3C4-4A0B-AEBE-F0670D08BA76}" presName="spaceBetweenRectangles" presStyleLbl="fgAcc1" presStyleIdx="2" presStyleCnt="3"/>
      <dgm:spPr/>
    </dgm:pt>
    <dgm:pt modelId="{34C63EAB-F643-4F4D-90DA-87B6B32EBE68}" type="pres">
      <dgm:prSet presAssocID="{C0233BFD-BC37-4BB1-B056-74307F3AFD5A}" presName="composite" presStyleCnt="0"/>
      <dgm:spPr/>
    </dgm:pt>
    <dgm:pt modelId="{DBC39C70-10C9-4B1E-9F27-A1E716499294}" type="pres">
      <dgm:prSet presAssocID="{C0233BFD-BC37-4BB1-B056-74307F3AFD5A}" presName="Parent1" presStyleLbl="alignNode1" presStyleIdx="3" presStyleCnt="4">
        <dgm:presLayoutVars>
          <dgm:chMax val="1"/>
          <dgm:chPref val="1"/>
          <dgm:bulletEnabled val="1"/>
        </dgm:presLayoutVars>
      </dgm:prSet>
      <dgm:spPr/>
    </dgm:pt>
    <dgm:pt modelId="{09D1A1F9-747D-40CA-A2E5-E3FA761CE454}" type="pres">
      <dgm:prSet presAssocID="{C0233BFD-BC37-4BB1-B056-74307F3AFD5A}" presName="Childtext1" presStyleLbl="revTx" presStyleIdx="3" presStyleCnt="4">
        <dgm:presLayoutVars>
          <dgm:chMax val="0"/>
          <dgm:chPref val="0"/>
          <dgm:bulletEnabled/>
        </dgm:presLayoutVars>
      </dgm:prSet>
      <dgm:spPr/>
    </dgm:pt>
    <dgm:pt modelId="{73EDD3B9-1DAC-4BBD-B398-B585B3750C63}" type="pres">
      <dgm:prSet presAssocID="{C0233BFD-BC37-4BB1-B056-74307F3AFD5A}" presName="ConnectLine" presStyleLbl="sibTrans1D1" presStyleIdx="3" presStyleCnt="4"/>
      <dgm:spPr>
        <a:noFill/>
        <a:ln w="12700" cap="flat" cmpd="sng" algn="ctr">
          <a:solidFill>
            <a:schemeClr val="accent5">
              <a:hueOff val="0"/>
              <a:satOff val="0"/>
              <a:lumOff val="0"/>
              <a:alphaOff val="0"/>
            </a:schemeClr>
          </a:solidFill>
          <a:prstDash val="dash"/>
        </a:ln>
        <a:effectLst/>
      </dgm:spPr>
    </dgm:pt>
    <dgm:pt modelId="{2862991C-4BD9-44CD-9A9A-39C8C067610B}" type="pres">
      <dgm:prSet presAssocID="{C0233BFD-BC37-4BB1-B056-74307F3AFD5A}" presName="ConnectLineEnd" presStyleLbl="node1" presStyleIdx="3" presStyleCnt="4"/>
      <dgm:spPr/>
    </dgm:pt>
    <dgm:pt modelId="{408CBB02-7298-4B81-BA5C-F610F8BF3AD6}" type="pres">
      <dgm:prSet presAssocID="{C0233BFD-BC37-4BB1-B056-74307F3AFD5A}" presName="EmptyPane" presStyleCnt="0"/>
      <dgm:spPr/>
    </dgm:pt>
  </dgm:ptLst>
  <dgm:cxnLst>
    <dgm:cxn modelId="{36FCA405-2958-4799-A5CB-3EA723EC2B72}" type="presOf" srcId="{8A7797E5-8C76-4CF3-81C2-98F9FB09E443}" destId="{7806C6A9-3B4B-44EA-B6E2-D867B395D1DF}" srcOrd="0" destOrd="0" presId="urn:microsoft.com/office/officeart/2016/7/layout/HexagonTimeline"/>
    <dgm:cxn modelId="{3B229B06-326B-4E9C-84B6-B782902E2713}" srcId="{C0233BFD-BC37-4BB1-B056-74307F3AFD5A}" destId="{2DC66277-1F90-480E-9FC0-AAEBCF013E89}" srcOrd="0" destOrd="0" parTransId="{C3755D33-43AE-4654-AB3D-EABE2D5184D6}" sibTransId="{4319C0CF-00CA-4A59-B754-83038143C40F}"/>
    <dgm:cxn modelId="{6E6BC021-E5BD-44F6-BC33-0C31D51CB235}" type="presOf" srcId="{2DC66277-1F90-480E-9FC0-AAEBCF013E89}" destId="{09D1A1F9-747D-40CA-A2E5-E3FA761CE454}" srcOrd="0" destOrd="0" presId="urn:microsoft.com/office/officeart/2016/7/layout/HexagonTimeline"/>
    <dgm:cxn modelId="{E3A06A25-B7E3-46B1-8707-08441A734616}" type="presOf" srcId="{A08CCB1D-71F0-420A-9856-1A84EBA07DDA}" destId="{9E806789-2523-405B-824B-3FBCC4239AD5}" srcOrd="0" destOrd="0" presId="urn:microsoft.com/office/officeart/2016/7/layout/HexagonTimeline"/>
    <dgm:cxn modelId="{B0362627-5297-4452-B72F-EA4C3220B10D}" srcId="{A08CCB1D-71F0-420A-9856-1A84EBA07DDA}" destId="{8624D8AC-BEC2-4897-96EA-AC0C3C72D604}" srcOrd="0" destOrd="0" parTransId="{9B397395-D319-41BB-9820-FEAEFA575A01}" sibTransId="{519DEE32-DE10-40F4-9EFD-1559C365ABF2}"/>
    <dgm:cxn modelId="{0500B230-935F-4C08-9D19-EB0CD7A3AD84}" srcId="{8A7797E5-8C76-4CF3-81C2-98F9FB09E443}" destId="{71022097-82F7-4567-87DF-44613F042B83}" srcOrd="0" destOrd="0" parTransId="{B8EB9FF9-CD1B-42C3-8CA0-EB8B959F739C}" sibTransId="{79375686-4CB7-4A99-94BC-82BF7999874F}"/>
    <dgm:cxn modelId="{E3040B6C-35DE-4DA8-9C13-1527BB2FB397}" type="presOf" srcId="{8C4C0F7C-EEBC-43F2-B69E-96289775C511}" destId="{D194DFCB-233D-4E94-9FB3-4D23F3DA04E9}" srcOrd="0" destOrd="2" presId="urn:microsoft.com/office/officeart/2016/7/layout/HexagonTimeline"/>
    <dgm:cxn modelId="{C450FF6D-4470-4FB1-9B6C-7A571E320CED}" type="presOf" srcId="{C0233BFD-BC37-4BB1-B056-74307F3AFD5A}" destId="{DBC39C70-10C9-4B1E-9F27-A1E716499294}" srcOrd="0" destOrd="0" presId="urn:microsoft.com/office/officeart/2016/7/layout/HexagonTimeline"/>
    <dgm:cxn modelId="{54A0E374-8CB2-4268-999B-56FEF9DD3AB2}" srcId="{4AB51C79-9C54-42AB-9400-DCA50EF2F087}" destId="{8C4C0F7C-EEBC-43F2-B69E-96289775C511}" srcOrd="2" destOrd="0" parTransId="{71A8CC36-6400-4A36-8BFC-B178B8AE252F}" sibTransId="{2253EE66-D430-420F-9685-E33E42EF8509}"/>
    <dgm:cxn modelId="{5ABEF658-9136-40B5-AC8B-D0E4416A9BE9}" type="presOf" srcId="{60CCCAD1-8821-4185-AFC1-93C118E1B281}" destId="{29DC8293-2D75-4BED-8F35-D43EDF06761A}" srcOrd="0" destOrd="0" presId="urn:microsoft.com/office/officeart/2016/7/layout/HexagonTimeline"/>
    <dgm:cxn modelId="{06D3C68D-F034-4927-AA47-F22A9B816DEF}" srcId="{60CCCAD1-8821-4185-AFC1-93C118E1B281}" destId="{8A7797E5-8C76-4CF3-81C2-98F9FB09E443}" srcOrd="2" destOrd="0" parTransId="{23097A15-D021-4907-B2A6-DEC5F2646764}" sibTransId="{312FA43A-A3C4-4A0B-AEBE-F0670D08BA76}"/>
    <dgm:cxn modelId="{7C63D595-C3E7-4D15-B8B4-D4035073E9D4}" type="presOf" srcId="{69CBAC58-2A0B-423B-B61B-557889BFE7CD}" destId="{D194DFCB-233D-4E94-9FB3-4D23F3DA04E9}" srcOrd="0" destOrd="0" presId="urn:microsoft.com/office/officeart/2016/7/layout/HexagonTimeline"/>
    <dgm:cxn modelId="{4172299C-BEEE-4783-A57F-FDCE211898EA}" srcId="{4AB51C79-9C54-42AB-9400-DCA50EF2F087}" destId="{EBCD7562-FC2A-44AA-B38D-0267E4D562DE}" srcOrd="1" destOrd="0" parTransId="{DACFC4CC-5C53-4377-8376-B960CB03C1EC}" sibTransId="{1C7C1DE6-BD5E-41E7-BD8F-A7DF2C6B6EC0}"/>
    <dgm:cxn modelId="{3F8C59AF-43D0-4267-836C-9607C350A054}" srcId="{4AB51C79-9C54-42AB-9400-DCA50EF2F087}" destId="{69CBAC58-2A0B-423B-B61B-557889BFE7CD}" srcOrd="0" destOrd="0" parTransId="{5DA9FA84-C7FC-4D6E-86B0-65B76E53D186}" sibTransId="{F2912C0B-F4B4-4759-AE5D-A6E88169B11A}"/>
    <dgm:cxn modelId="{E0C8C1B6-06AD-4628-A78F-B9C74B00090E}" srcId="{60CCCAD1-8821-4185-AFC1-93C118E1B281}" destId="{A08CCB1D-71F0-420A-9856-1A84EBA07DDA}" srcOrd="1" destOrd="0" parTransId="{9371EE7C-6091-4227-9E91-5DFA0AAFF9D1}" sibTransId="{DE3C3098-78C8-40F4-A9BB-69048C00F2D9}"/>
    <dgm:cxn modelId="{1CEB4DB8-2428-4B83-B8C6-7647EE320274}" type="presOf" srcId="{71022097-82F7-4567-87DF-44613F042B83}" destId="{CBFD3CFF-5837-4117-9A62-7A3A4B7B4305}" srcOrd="0" destOrd="0" presId="urn:microsoft.com/office/officeart/2016/7/layout/HexagonTimeline"/>
    <dgm:cxn modelId="{6F1FCBCA-384C-45BA-8EDD-1A6B1878BF4D}" type="presOf" srcId="{EBCD7562-FC2A-44AA-B38D-0267E4D562DE}" destId="{D194DFCB-233D-4E94-9FB3-4D23F3DA04E9}" srcOrd="0" destOrd="1" presId="urn:microsoft.com/office/officeart/2016/7/layout/HexagonTimeline"/>
    <dgm:cxn modelId="{3BC5ECD2-2871-4E86-A035-87EA802EEF88}" type="presOf" srcId="{8624D8AC-BEC2-4897-96EA-AC0C3C72D604}" destId="{F61685C2-48DF-4E39-B955-95B07BFF99EA}" srcOrd="0" destOrd="0" presId="urn:microsoft.com/office/officeart/2016/7/layout/HexagonTimeline"/>
    <dgm:cxn modelId="{EFA7E8DC-E17A-406F-8520-8031693261EA}" type="presOf" srcId="{4AB51C79-9C54-42AB-9400-DCA50EF2F087}" destId="{AF2CDF9D-E44F-41A7-9F0B-6D40AE5FF2A6}" srcOrd="0" destOrd="0" presId="urn:microsoft.com/office/officeart/2016/7/layout/HexagonTimeline"/>
    <dgm:cxn modelId="{C8BA53E5-1A16-4C6C-A5B0-8B554B187098}" srcId="{60CCCAD1-8821-4185-AFC1-93C118E1B281}" destId="{C0233BFD-BC37-4BB1-B056-74307F3AFD5A}" srcOrd="3" destOrd="0" parTransId="{EBEC3FAD-53AF-440B-BC42-1A7E93BEFC3D}" sibTransId="{24EE5C0E-A767-4503-933D-56990BEE6B42}"/>
    <dgm:cxn modelId="{8F8EB0FF-705D-46A2-9767-ECE8E33E5E8A}" srcId="{60CCCAD1-8821-4185-AFC1-93C118E1B281}" destId="{4AB51C79-9C54-42AB-9400-DCA50EF2F087}" srcOrd="0" destOrd="0" parTransId="{D4DB93FD-B42E-401D-AFF3-310B106AAA4B}" sibTransId="{A992325B-0DFD-4C99-BCCD-61E1CD7C5333}"/>
    <dgm:cxn modelId="{4B0BEC97-AE5F-488F-8D7D-8D062F83B015}" type="presParOf" srcId="{29DC8293-2D75-4BED-8F35-D43EDF06761A}" destId="{038F9429-475B-479D-9C23-AE168642B585}" srcOrd="0" destOrd="0" presId="urn:microsoft.com/office/officeart/2016/7/layout/HexagonTimeline"/>
    <dgm:cxn modelId="{50A81FF2-11C7-434D-B316-045FA21ACBBA}" type="presParOf" srcId="{038F9429-475B-479D-9C23-AE168642B585}" destId="{AF2CDF9D-E44F-41A7-9F0B-6D40AE5FF2A6}" srcOrd="0" destOrd="0" presId="urn:microsoft.com/office/officeart/2016/7/layout/HexagonTimeline"/>
    <dgm:cxn modelId="{979CFF0E-6260-43C2-A4BA-E86902FFA84B}" type="presParOf" srcId="{038F9429-475B-479D-9C23-AE168642B585}" destId="{D194DFCB-233D-4E94-9FB3-4D23F3DA04E9}" srcOrd="1" destOrd="0" presId="urn:microsoft.com/office/officeart/2016/7/layout/HexagonTimeline"/>
    <dgm:cxn modelId="{9A3F1119-E37B-473D-A338-7914FA360C65}" type="presParOf" srcId="{038F9429-475B-479D-9C23-AE168642B585}" destId="{B487D4A6-F37E-4BA7-8CB9-88384386A9EB}" srcOrd="2" destOrd="0" presId="urn:microsoft.com/office/officeart/2016/7/layout/HexagonTimeline"/>
    <dgm:cxn modelId="{EE9395D5-3FBC-4C36-9B28-6A438A9B7A57}" type="presParOf" srcId="{038F9429-475B-479D-9C23-AE168642B585}" destId="{B0959F0A-39D8-423D-A407-1411F1336EE9}" srcOrd="3" destOrd="0" presId="urn:microsoft.com/office/officeart/2016/7/layout/HexagonTimeline"/>
    <dgm:cxn modelId="{AF6251FD-E071-47BF-8343-52910949B3A1}" type="presParOf" srcId="{038F9429-475B-479D-9C23-AE168642B585}" destId="{B50A0ADD-6DEF-4EB3-B011-D597C8F06B03}" srcOrd="4" destOrd="0" presId="urn:microsoft.com/office/officeart/2016/7/layout/HexagonTimeline"/>
    <dgm:cxn modelId="{23988625-8B2E-4309-A454-3FB1EC70C092}" type="presParOf" srcId="{29DC8293-2D75-4BED-8F35-D43EDF06761A}" destId="{01742BCB-4062-4F91-9179-BC0DC7DD332A}" srcOrd="1" destOrd="0" presId="urn:microsoft.com/office/officeart/2016/7/layout/HexagonTimeline"/>
    <dgm:cxn modelId="{327BCA5E-80BA-45C9-9E0E-9E6D191D6C9A}" type="presParOf" srcId="{29DC8293-2D75-4BED-8F35-D43EDF06761A}" destId="{DB1E3EA0-75D5-435F-B123-1272171609E3}" srcOrd="2" destOrd="0" presId="urn:microsoft.com/office/officeart/2016/7/layout/HexagonTimeline"/>
    <dgm:cxn modelId="{D15557A5-0A20-41AE-A336-6E5078EF4180}" type="presParOf" srcId="{DB1E3EA0-75D5-435F-B123-1272171609E3}" destId="{9E806789-2523-405B-824B-3FBCC4239AD5}" srcOrd="0" destOrd="0" presId="urn:microsoft.com/office/officeart/2016/7/layout/HexagonTimeline"/>
    <dgm:cxn modelId="{5AE07E75-F2E6-43C7-9B15-8AB31F36B06D}" type="presParOf" srcId="{DB1E3EA0-75D5-435F-B123-1272171609E3}" destId="{F61685C2-48DF-4E39-B955-95B07BFF99EA}" srcOrd="1" destOrd="0" presId="urn:microsoft.com/office/officeart/2016/7/layout/HexagonTimeline"/>
    <dgm:cxn modelId="{0077EA7D-E9BF-41AD-8746-8BC144CFD0FE}" type="presParOf" srcId="{DB1E3EA0-75D5-435F-B123-1272171609E3}" destId="{AD497213-C265-4EFC-9EA7-52050BAB0036}" srcOrd="2" destOrd="0" presId="urn:microsoft.com/office/officeart/2016/7/layout/HexagonTimeline"/>
    <dgm:cxn modelId="{0760D87D-5C99-43EB-AEEE-60D8ACC30B9F}" type="presParOf" srcId="{DB1E3EA0-75D5-435F-B123-1272171609E3}" destId="{534063CD-F65A-4C4B-B10A-8DD7A588CE25}" srcOrd="3" destOrd="0" presId="urn:microsoft.com/office/officeart/2016/7/layout/HexagonTimeline"/>
    <dgm:cxn modelId="{55D2E91C-C47A-487F-9577-1C152A71069F}" type="presParOf" srcId="{DB1E3EA0-75D5-435F-B123-1272171609E3}" destId="{D44E162F-0554-4CB2-808E-CE7B782313B1}" srcOrd="4" destOrd="0" presId="urn:microsoft.com/office/officeart/2016/7/layout/HexagonTimeline"/>
    <dgm:cxn modelId="{438A3E56-EDEB-437F-A942-A05794922796}" type="presParOf" srcId="{29DC8293-2D75-4BED-8F35-D43EDF06761A}" destId="{D04919AF-548C-4837-B413-D6799CB047D6}" srcOrd="3" destOrd="0" presId="urn:microsoft.com/office/officeart/2016/7/layout/HexagonTimeline"/>
    <dgm:cxn modelId="{241E4FA4-C21F-4D04-8A79-7C0134DE6CB5}" type="presParOf" srcId="{29DC8293-2D75-4BED-8F35-D43EDF06761A}" destId="{BBE59EBE-5F64-4915-8BCC-78404CECC4BB}" srcOrd="4" destOrd="0" presId="urn:microsoft.com/office/officeart/2016/7/layout/HexagonTimeline"/>
    <dgm:cxn modelId="{93D07DF0-F052-4384-8854-5FD1E6CD08FB}" type="presParOf" srcId="{BBE59EBE-5F64-4915-8BCC-78404CECC4BB}" destId="{7806C6A9-3B4B-44EA-B6E2-D867B395D1DF}" srcOrd="0" destOrd="0" presId="urn:microsoft.com/office/officeart/2016/7/layout/HexagonTimeline"/>
    <dgm:cxn modelId="{855BEAB0-9F74-43FC-B1FA-B764144696C7}" type="presParOf" srcId="{BBE59EBE-5F64-4915-8BCC-78404CECC4BB}" destId="{CBFD3CFF-5837-4117-9A62-7A3A4B7B4305}" srcOrd="1" destOrd="0" presId="urn:microsoft.com/office/officeart/2016/7/layout/HexagonTimeline"/>
    <dgm:cxn modelId="{7573690C-B162-46D6-80A9-2C5BAE54F56B}" type="presParOf" srcId="{BBE59EBE-5F64-4915-8BCC-78404CECC4BB}" destId="{4118FF5F-733C-4458-900C-1E5B8E0AFDF9}" srcOrd="2" destOrd="0" presId="urn:microsoft.com/office/officeart/2016/7/layout/HexagonTimeline"/>
    <dgm:cxn modelId="{CE05CC9A-A1C9-4211-80DA-4B02411A8C65}" type="presParOf" srcId="{BBE59EBE-5F64-4915-8BCC-78404CECC4BB}" destId="{C5907B12-FA99-485D-9732-711E7105E88A}" srcOrd="3" destOrd="0" presId="urn:microsoft.com/office/officeart/2016/7/layout/HexagonTimeline"/>
    <dgm:cxn modelId="{2404C07B-F0C0-48A2-B048-2E275BCB308D}" type="presParOf" srcId="{BBE59EBE-5F64-4915-8BCC-78404CECC4BB}" destId="{ABC96B4A-EBCA-4970-9E2D-8ED6638B5C48}" srcOrd="4" destOrd="0" presId="urn:microsoft.com/office/officeart/2016/7/layout/HexagonTimeline"/>
    <dgm:cxn modelId="{C1124673-70E7-479D-B0BD-1D2C904C39F0}" type="presParOf" srcId="{29DC8293-2D75-4BED-8F35-D43EDF06761A}" destId="{5E0A28F9-6607-455F-9325-046A720BD057}" srcOrd="5" destOrd="0" presId="urn:microsoft.com/office/officeart/2016/7/layout/HexagonTimeline"/>
    <dgm:cxn modelId="{A85C17D2-5C82-4A1F-9A0E-38CF0540D648}" type="presParOf" srcId="{29DC8293-2D75-4BED-8F35-D43EDF06761A}" destId="{34C63EAB-F643-4F4D-90DA-87B6B32EBE68}" srcOrd="6" destOrd="0" presId="urn:microsoft.com/office/officeart/2016/7/layout/HexagonTimeline"/>
    <dgm:cxn modelId="{DAB66BD7-867C-47D7-ADB4-C31C85B55A10}" type="presParOf" srcId="{34C63EAB-F643-4F4D-90DA-87B6B32EBE68}" destId="{DBC39C70-10C9-4B1E-9F27-A1E716499294}" srcOrd="0" destOrd="0" presId="urn:microsoft.com/office/officeart/2016/7/layout/HexagonTimeline"/>
    <dgm:cxn modelId="{9094F4AB-9BDB-4214-BBA5-D291D082E8A8}" type="presParOf" srcId="{34C63EAB-F643-4F4D-90DA-87B6B32EBE68}" destId="{09D1A1F9-747D-40CA-A2E5-E3FA761CE454}" srcOrd="1" destOrd="0" presId="urn:microsoft.com/office/officeart/2016/7/layout/HexagonTimeline"/>
    <dgm:cxn modelId="{F937A2A5-5CE5-4C6D-84A5-16D53F75A5F9}" type="presParOf" srcId="{34C63EAB-F643-4F4D-90DA-87B6B32EBE68}" destId="{73EDD3B9-1DAC-4BBD-B398-B585B3750C63}" srcOrd="2" destOrd="0" presId="urn:microsoft.com/office/officeart/2016/7/layout/HexagonTimeline"/>
    <dgm:cxn modelId="{D33815A5-B6C7-4F6C-9741-C5A59A55A483}" type="presParOf" srcId="{34C63EAB-F643-4F4D-90DA-87B6B32EBE68}" destId="{2862991C-4BD9-44CD-9A9A-39C8C067610B}" srcOrd="3" destOrd="0" presId="urn:microsoft.com/office/officeart/2016/7/layout/HexagonTimeline"/>
    <dgm:cxn modelId="{E135072E-C25D-4FA0-B10F-4E721534ED1B}" type="presParOf" srcId="{34C63EAB-F643-4F4D-90DA-87B6B32EBE68}" destId="{408CBB02-7298-4B81-BA5C-F610F8BF3AD6}" srcOrd="4"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D1EAAC-E98D-4DB2-9C2A-864E8D3433B9}">
      <dsp:nvSpPr>
        <dsp:cNvPr id="0" name=""/>
        <dsp:cNvSpPr/>
      </dsp:nvSpPr>
      <dsp:spPr>
        <a:xfrm>
          <a:off x="0" y="313581"/>
          <a:ext cx="7832436" cy="21168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7884" tIns="291592" rIns="607884"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State Board-Approved Assessments aligned to CAS/ELDGs</a:t>
          </a:r>
        </a:p>
        <a:p>
          <a:pPr marL="114300" lvl="1" indent="-114300" algn="l" defTabSz="622300">
            <a:lnSpc>
              <a:spcPct val="90000"/>
            </a:lnSpc>
            <a:spcBef>
              <a:spcPct val="0"/>
            </a:spcBef>
            <a:spcAft>
              <a:spcPct val="15000"/>
            </a:spcAft>
            <a:buChar char="•"/>
          </a:pPr>
          <a:r>
            <a:rPr lang="en-US" sz="1400" kern="1200"/>
            <a:t>Required domains of learning and development</a:t>
          </a:r>
        </a:p>
        <a:p>
          <a:pPr marL="228600" lvl="2" indent="-114300" algn="l" defTabSz="622300">
            <a:lnSpc>
              <a:spcPct val="90000"/>
            </a:lnSpc>
            <a:spcBef>
              <a:spcPct val="0"/>
            </a:spcBef>
            <a:spcAft>
              <a:spcPct val="15000"/>
            </a:spcAft>
            <a:buChar char="•"/>
          </a:pPr>
          <a:r>
            <a:rPr lang="en-US" sz="1400" kern="1200"/>
            <a:t>physical well-being and motor development,</a:t>
          </a:r>
        </a:p>
        <a:p>
          <a:pPr marL="228600" lvl="2" indent="-114300" algn="l" defTabSz="622300">
            <a:lnSpc>
              <a:spcPct val="90000"/>
            </a:lnSpc>
            <a:spcBef>
              <a:spcPct val="0"/>
            </a:spcBef>
            <a:spcAft>
              <a:spcPct val="15000"/>
            </a:spcAft>
            <a:buChar char="•"/>
          </a:pPr>
          <a:r>
            <a:rPr lang="en-US" sz="1400" kern="1200"/>
            <a:t>social and emotional development,</a:t>
          </a:r>
        </a:p>
        <a:p>
          <a:pPr marL="228600" lvl="2" indent="-114300" algn="l" defTabSz="622300">
            <a:lnSpc>
              <a:spcPct val="90000"/>
            </a:lnSpc>
            <a:spcBef>
              <a:spcPct val="0"/>
            </a:spcBef>
            <a:spcAft>
              <a:spcPct val="15000"/>
            </a:spcAft>
            <a:buChar char="•"/>
          </a:pPr>
          <a:r>
            <a:rPr lang="en-US" sz="1400" kern="1200"/>
            <a:t>language and comprehension development,</a:t>
          </a:r>
        </a:p>
        <a:p>
          <a:pPr marL="228600" lvl="2" indent="-114300" algn="l" defTabSz="622300">
            <a:lnSpc>
              <a:spcPct val="90000"/>
            </a:lnSpc>
            <a:spcBef>
              <a:spcPct val="0"/>
            </a:spcBef>
            <a:spcAft>
              <a:spcPct val="15000"/>
            </a:spcAft>
            <a:buChar char="•"/>
          </a:pPr>
          <a:r>
            <a:rPr lang="en-US" sz="1400" kern="1200"/>
            <a:t>cognition,</a:t>
          </a:r>
        </a:p>
        <a:p>
          <a:pPr marL="228600" lvl="2" indent="-114300" algn="l" defTabSz="622300">
            <a:lnSpc>
              <a:spcPct val="90000"/>
            </a:lnSpc>
            <a:spcBef>
              <a:spcPct val="0"/>
            </a:spcBef>
            <a:spcAft>
              <a:spcPct val="15000"/>
            </a:spcAft>
            <a:buChar char="•"/>
          </a:pPr>
          <a:r>
            <a:rPr lang="en-US" sz="1400" kern="1200"/>
            <a:t>literacy, and</a:t>
          </a:r>
        </a:p>
        <a:p>
          <a:pPr marL="228600" lvl="2" indent="-114300" algn="l" defTabSz="622300">
            <a:lnSpc>
              <a:spcPct val="90000"/>
            </a:lnSpc>
            <a:spcBef>
              <a:spcPct val="0"/>
            </a:spcBef>
            <a:spcAft>
              <a:spcPct val="15000"/>
            </a:spcAft>
            <a:buChar char="•"/>
          </a:pPr>
          <a:r>
            <a:rPr lang="en-US" sz="1400" kern="1200"/>
            <a:t>math.</a:t>
          </a:r>
        </a:p>
      </dsp:txBody>
      <dsp:txXfrm>
        <a:off x="0" y="313581"/>
        <a:ext cx="7832436" cy="2116800"/>
      </dsp:txXfrm>
    </dsp:sp>
    <dsp:sp modelId="{A046FC4B-04AF-484F-87DA-0B765F550F08}">
      <dsp:nvSpPr>
        <dsp:cNvPr id="0" name=""/>
        <dsp:cNvSpPr/>
      </dsp:nvSpPr>
      <dsp:spPr>
        <a:xfrm>
          <a:off x="391621" y="106941"/>
          <a:ext cx="5482705" cy="41328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7233" tIns="0" rIns="207233" bIns="0" numCol="1" spcCol="1270" anchor="ctr" anchorCtr="0">
          <a:noAutofit/>
        </a:bodyPr>
        <a:lstStyle/>
        <a:p>
          <a:pPr marL="0" lvl="0" indent="0" algn="l" defTabSz="622300">
            <a:lnSpc>
              <a:spcPct val="90000"/>
            </a:lnSpc>
            <a:spcBef>
              <a:spcPct val="0"/>
            </a:spcBef>
            <a:spcAft>
              <a:spcPct val="35000"/>
            </a:spcAft>
            <a:buNone/>
          </a:pPr>
          <a:r>
            <a:rPr lang="en-US" sz="1400" kern="1200"/>
            <a:t>Preparedness of the Child: Engaging in Kindergarten content</a:t>
          </a:r>
        </a:p>
      </dsp:txBody>
      <dsp:txXfrm>
        <a:off x="411796" y="127116"/>
        <a:ext cx="5442355" cy="372930"/>
      </dsp:txXfrm>
    </dsp:sp>
    <dsp:sp modelId="{6CD1BB41-9B6F-4553-B455-187C4903B7B3}">
      <dsp:nvSpPr>
        <dsp:cNvPr id="0" name=""/>
        <dsp:cNvSpPr/>
      </dsp:nvSpPr>
      <dsp:spPr>
        <a:xfrm>
          <a:off x="0" y="2712622"/>
          <a:ext cx="7832436" cy="584325"/>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7884" tIns="291592" rIns="607884"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Analyze child data for trends and inform local system goals and partnerships</a:t>
          </a:r>
        </a:p>
      </dsp:txBody>
      <dsp:txXfrm>
        <a:off x="0" y="2712622"/>
        <a:ext cx="7832436" cy="584325"/>
      </dsp:txXfrm>
    </dsp:sp>
    <dsp:sp modelId="{E92C29D4-2241-4298-B819-BC9AC6E56A5C}">
      <dsp:nvSpPr>
        <dsp:cNvPr id="0" name=""/>
        <dsp:cNvSpPr/>
      </dsp:nvSpPr>
      <dsp:spPr>
        <a:xfrm>
          <a:off x="391621" y="2505981"/>
          <a:ext cx="5482705" cy="41328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7233" tIns="0" rIns="207233" bIns="0" numCol="1" spcCol="1270" anchor="ctr" anchorCtr="0">
          <a:noAutofit/>
        </a:bodyPr>
        <a:lstStyle/>
        <a:p>
          <a:pPr marL="0" lvl="0" indent="0" algn="l" defTabSz="622300">
            <a:lnSpc>
              <a:spcPct val="90000"/>
            </a:lnSpc>
            <a:spcBef>
              <a:spcPct val="0"/>
            </a:spcBef>
            <a:spcAft>
              <a:spcPct val="35000"/>
            </a:spcAft>
            <a:buNone/>
          </a:pPr>
          <a:r>
            <a:rPr lang="en-US" sz="1400" kern="1200" dirty="0"/>
            <a:t>Preparedness of the School: Meeting the needs of each student</a:t>
          </a:r>
        </a:p>
      </dsp:txBody>
      <dsp:txXfrm>
        <a:off x="411796" y="2526156"/>
        <a:ext cx="5442355"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2290B0-DBE8-4194-8473-95947AF2FCAE}">
      <dsp:nvSpPr>
        <dsp:cNvPr id="0" name=""/>
        <dsp:cNvSpPr/>
      </dsp:nvSpPr>
      <dsp:spPr>
        <a:xfrm>
          <a:off x="0" y="42481"/>
          <a:ext cx="3886200" cy="97344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Administer the KSR Assessment from the 1st day of school through the first 60 calendar days.</a:t>
          </a:r>
        </a:p>
      </dsp:txBody>
      <dsp:txXfrm>
        <a:off x="47519" y="90000"/>
        <a:ext cx="3791162" cy="878402"/>
      </dsp:txXfrm>
    </dsp:sp>
    <dsp:sp modelId="{8C213BEE-1BF8-4991-BA77-6E1CFAD230F8}">
      <dsp:nvSpPr>
        <dsp:cNvPr id="0" name=""/>
        <dsp:cNvSpPr/>
      </dsp:nvSpPr>
      <dsp:spPr>
        <a:xfrm>
          <a:off x="0" y="1145230"/>
          <a:ext cx="3886200" cy="97344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Using kindergarten assessment data to drive instruction involves data-based decision-making.</a:t>
          </a:r>
        </a:p>
      </dsp:txBody>
      <dsp:txXfrm>
        <a:off x="47519" y="1192749"/>
        <a:ext cx="3791162" cy="878402"/>
      </dsp:txXfrm>
    </dsp:sp>
    <dsp:sp modelId="{8D02B023-5C41-489C-B0F7-B1E9F9BFA561}">
      <dsp:nvSpPr>
        <dsp:cNvPr id="0" name=""/>
        <dsp:cNvSpPr/>
      </dsp:nvSpPr>
      <dsp:spPr>
        <a:xfrm>
          <a:off x="0" y="2268430"/>
          <a:ext cx="3886200" cy="97344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This is documented in Individual Learning Plans (School Readiness or K Plans)</a:t>
          </a:r>
        </a:p>
      </dsp:txBody>
      <dsp:txXfrm>
        <a:off x="47519" y="2315949"/>
        <a:ext cx="3791162" cy="8784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2CDF9D-E44F-41A7-9F0B-6D40AE5FF2A6}">
      <dsp:nvSpPr>
        <dsp:cNvPr id="0" name=""/>
        <dsp:cNvSpPr/>
      </dsp:nvSpPr>
      <dsp:spPr>
        <a:xfrm>
          <a:off x="304093" y="1505267"/>
          <a:ext cx="1563909" cy="410527"/>
        </a:xfrm>
        <a:prstGeom prst="homePlate">
          <a:avLst>
            <a:gd name="adj" fmla="val 4000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pPr>
          <a:r>
            <a:rPr lang="en-US" sz="1100" kern="1200"/>
            <a:t>Summer (May-August)</a:t>
          </a:r>
        </a:p>
      </dsp:txBody>
      <dsp:txXfrm>
        <a:off x="304093" y="1505267"/>
        <a:ext cx="1481804" cy="410527"/>
      </dsp:txXfrm>
    </dsp:sp>
    <dsp:sp modelId="{D194DFCB-233D-4E94-9FB3-4D23F3DA04E9}">
      <dsp:nvSpPr>
        <dsp:cNvPr id="0" name=""/>
        <dsp:cNvSpPr/>
      </dsp:nvSpPr>
      <dsp:spPr>
        <a:xfrm>
          <a:off x="0" y="0"/>
          <a:ext cx="2172096" cy="1094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7790" rIns="0" bIns="97790" numCol="1" spcCol="1270" anchor="b" anchorCtr="1">
          <a:noAutofit/>
        </a:bodyPr>
        <a:lstStyle/>
        <a:p>
          <a:pPr marL="0" lvl="0" indent="0" algn="ctr" defTabSz="488950">
            <a:lnSpc>
              <a:spcPct val="90000"/>
            </a:lnSpc>
            <a:spcBef>
              <a:spcPct val="0"/>
            </a:spcBef>
            <a:spcAft>
              <a:spcPct val="35000"/>
            </a:spcAft>
            <a:buNone/>
          </a:pPr>
          <a:r>
            <a:rPr lang="en-US" sz="1100" kern="1200"/>
            <a:t>Planning</a:t>
          </a:r>
        </a:p>
        <a:p>
          <a:pPr marL="0" lvl="0" indent="0" algn="ctr" defTabSz="488950">
            <a:lnSpc>
              <a:spcPct val="90000"/>
            </a:lnSpc>
            <a:spcBef>
              <a:spcPct val="0"/>
            </a:spcBef>
            <a:spcAft>
              <a:spcPct val="35000"/>
            </a:spcAft>
            <a:buNone/>
          </a:pPr>
          <a:r>
            <a:rPr lang="en-US" sz="1100" kern="1200"/>
            <a:t>Review Assessment Options</a:t>
          </a:r>
        </a:p>
        <a:p>
          <a:pPr marL="0" lvl="0" indent="0" algn="ctr" defTabSz="488950">
            <a:lnSpc>
              <a:spcPct val="90000"/>
            </a:lnSpc>
            <a:spcBef>
              <a:spcPct val="0"/>
            </a:spcBef>
            <a:spcAft>
              <a:spcPct val="35000"/>
            </a:spcAft>
            <a:buNone/>
          </a:pPr>
          <a:r>
            <a:rPr lang="en-US" sz="1100" kern="1200"/>
            <a:t>Licenses</a:t>
          </a:r>
        </a:p>
      </dsp:txBody>
      <dsp:txXfrm>
        <a:off x="0" y="0"/>
        <a:ext cx="2172096" cy="1094740"/>
      </dsp:txXfrm>
    </dsp:sp>
    <dsp:sp modelId="{01742BCB-4062-4F91-9179-BC0DC7DD332A}">
      <dsp:nvSpPr>
        <dsp:cNvPr id="0" name=""/>
        <dsp:cNvSpPr/>
      </dsp:nvSpPr>
      <dsp:spPr>
        <a:xfrm>
          <a:off x="1868003" y="1710531"/>
          <a:ext cx="608187" cy="0"/>
        </a:xfrm>
        <a:custGeom>
          <a:avLst/>
          <a:gdLst/>
          <a:ahLst/>
          <a:cxnLst/>
          <a:rect l="0" t="0" r="0" b="0"/>
          <a:pathLst>
            <a:path>
              <a:moveTo>
                <a:pt x="0" y="0"/>
              </a:moveTo>
              <a:lnTo>
                <a:pt x="608187"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487D4A6-F37E-4BA7-8CB9-88384386A9EB}">
      <dsp:nvSpPr>
        <dsp:cNvPr id="0" name=""/>
        <dsp:cNvSpPr/>
      </dsp:nvSpPr>
      <dsp:spPr>
        <a:xfrm>
          <a:off x="1086048" y="1163161"/>
          <a:ext cx="0" cy="342106"/>
        </a:xfrm>
        <a:prstGeom prst="line">
          <a:avLst/>
        </a:prstGeom>
        <a:noFill/>
        <a:ln w="12700" cap="flat"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0959F0A-39D8-423D-A407-1411F1336EE9}">
      <dsp:nvSpPr>
        <dsp:cNvPr id="0" name=""/>
        <dsp:cNvSpPr/>
      </dsp:nvSpPr>
      <dsp:spPr>
        <a:xfrm>
          <a:off x="1051837" y="1094740"/>
          <a:ext cx="68421" cy="6842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806789-2523-405B-824B-3FBCC4239AD5}">
      <dsp:nvSpPr>
        <dsp:cNvPr id="0" name=""/>
        <dsp:cNvSpPr/>
      </dsp:nvSpPr>
      <dsp:spPr>
        <a:xfrm>
          <a:off x="2476190" y="1505267"/>
          <a:ext cx="1563909" cy="410527"/>
        </a:xfrm>
        <a:prstGeom prst="hexagon">
          <a:avLst>
            <a:gd name="adj" fmla="val 40000"/>
            <a:gd name="vf" fmla="val 11547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pPr>
          <a:r>
            <a:rPr lang="en-US" sz="1100" kern="1200"/>
            <a:t>Beginning of School (August-Sept)</a:t>
          </a:r>
        </a:p>
      </dsp:txBody>
      <dsp:txXfrm>
        <a:off x="2661253" y="1553846"/>
        <a:ext cx="1193783" cy="313369"/>
      </dsp:txXfrm>
    </dsp:sp>
    <dsp:sp modelId="{F61685C2-48DF-4E39-B955-95B07BFF99EA}">
      <dsp:nvSpPr>
        <dsp:cNvPr id="0" name=""/>
        <dsp:cNvSpPr/>
      </dsp:nvSpPr>
      <dsp:spPr>
        <a:xfrm>
          <a:off x="2172096" y="2326322"/>
          <a:ext cx="2172096" cy="1094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7790" rIns="0" bIns="97790" numCol="1" spcCol="1270" anchor="t" anchorCtr="1">
          <a:noAutofit/>
        </a:bodyPr>
        <a:lstStyle/>
        <a:p>
          <a:pPr marL="0" lvl="0" indent="0" algn="ctr" defTabSz="488950">
            <a:lnSpc>
              <a:spcPct val="90000"/>
            </a:lnSpc>
            <a:spcBef>
              <a:spcPct val="0"/>
            </a:spcBef>
            <a:spcAft>
              <a:spcPct val="35000"/>
            </a:spcAft>
            <a:buNone/>
          </a:pPr>
          <a:r>
            <a:rPr lang="en-US" sz="1100" kern="1200"/>
            <a:t>Assessment Window: first 60 days</a:t>
          </a:r>
        </a:p>
        <a:p>
          <a:pPr marL="0" lvl="0" indent="0" algn="ctr" defTabSz="488950">
            <a:lnSpc>
              <a:spcPct val="90000"/>
            </a:lnSpc>
            <a:spcBef>
              <a:spcPct val="0"/>
            </a:spcBef>
            <a:spcAft>
              <a:spcPct val="35000"/>
            </a:spcAft>
            <a:buNone/>
          </a:pPr>
          <a:r>
            <a:rPr lang="en-US" sz="1100" kern="1200"/>
            <a:t>Provide assessment support</a:t>
          </a:r>
        </a:p>
        <a:p>
          <a:pPr marL="0" lvl="0" indent="0" algn="ctr" defTabSz="488950">
            <a:lnSpc>
              <a:spcPct val="90000"/>
            </a:lnSpc>
            <a:spcBef>
              <a:spcPct val="0"/>
            </a:spcBef>
            <a:spcAft>
              <a:spcPct val="35000"/>
            </a:spcAft>
            <a:buNone/>
          </a:pPr>
          <a:r>
            <a:rPr lang="en-US" sz="1100" kern="1200"/>
            <a:t>Monitor vendor platforms</a:t>
          </a:r>
        </a:p>
        <a:p>
          <a:pPr marL="0" lvl="0" indent="0" algn="ctr" defTabSz="488950">
            <a:lnSpc>
              <a:spcPct val="90000"/>
            </a:lnSpc>
            <a:spcBef>
              <a:spcPct val="0"/>
            </a:spcBef>
            <a:spcAft>
              <a:spcPct val="35000"/>
            </a:spcAft>
            <a:buNone/>
          </a:pPr>
          <a:r>
            <a:rPr lang="en-US" sz="1100" kern="1200"/>
            <a:t>Finalize scores</a:t>
          </a:r>
        </a:p>
      </dsp:txBody>
      <dsp:txXfrm>
        <a:off x="2172096" y="2326322"/>
        <a:ext cx="2172096" cy="1094740"/>
      </dsp:txXfrm>
    </dsp:sp>
    <dsp:sp modelId="{D04919AF-548C-4837-B413-D6799CB047D6}">
      <dsp:nvSpPr>
        <dsp:cNvPr id="0" name=""/>
        <dsp:cNvSpPr/>
      </dsp:nvSpPr>
      <dsp:spPr>
        <a:xfrm>
          <a:off x="4040099" y="1710531"/>
          <a:ext cx="608187" cy="0"/>
        </a:xfrm>
        <a:custGeom>
          <a:avLst/>
          <a:gdLst/>
          <a:ahLst/>
          <a:cxnLst/>
          <a:rect l="0" t="0" r="0" b="0"/>
          <a:pathLst>
            <a:path>
              <a:moveTo>
                <a:pt x="0" y="0"/>
              </a:moveTo>
              <a:lnTo>
                <a:pt x="608187"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497213-C265-4EFC-9EA7-52050BAB0036}">
      <dsp:nvSpPr>
        <dsp:cNvPr id="0" name=""/>
        <dsp:cNvSpPr/>
      </dsp:nvSpPr>
      <dsp:spPr>
        <a:xfrm>
          <a:off x="3258145" y="1915795"/>
          <a:ext cx="0" cy="342106"/>
        </a:xfrm>
        <a:prstGeom prst="line">
          <a:avLst/>
        </a:prstGeom>
        <a:noFill/>
        <a:ln w="12700" cap="flat"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534063CD-F65A-4C4B-B10A-8DD7A588CE25}">
      <dsp:nvSpPr>
        <dsp:cNvPr id="0" name=""/>
        <dsp:cNvSpPr/>
      </dsp:nvSpPr>
      <dsp:spPr>
        <a:xfrm>
          <a:off x="3223934" y="2257901"/>
          <a:ext cx="68421" cy="68421"/>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06C6A9-3B4B-44EA-B6E2-D867B395D1DF}">
      <dsp:nvSpPr>
        <dsp:cNvPr id="0" name=""/>
        <dsp:cNvSpPr/>
      </dsp:nvSpPr>
      <dsp:spPr>
        <a:xfrm>
          <a:off x="4648287" y="1505267"/>
          <a:ext cx="1563909" cy="410527"/>
        </a:xfrm>
        <a:prstGeom prst="hexagon">
          <a:avLst>
            <a:gd name="adj" fmla="val 40000"/>
            <a:gd name="vf" fmla="val 11547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pPr>
          <a:r>
            <a:rPr lang="en-US" sz="1100" kern="1200"/>
            <a:t>KSR Collection Window (Oct-Nov)</a:t>
          </a:r>
        </a:p>
      </dsp:txBody>
      <dsp:txXfrm>
        <a:off x="4833350" y="1553846"/>
        <a:ext cx="1193783" cy="313369"/>
      </dsp:txXfrm>
    </dsp:sp>
    <dsp:sp modelId="{CBFD3CFF-5837-4117-9A62-7A3A4B7B4305}">
      <dsp:nvSpPr>
        <dsp:cNvPr id="0" name=""/>
        <dsp:cNvSpPr/>
      </dsp:nvSpPr>
      <dsp:spPr>
        <a:xfrm>
          <a:off x="4344193" y="0"/>
          <a:ext cx="2172096" cy="1094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7790" rIns="0" bIns="97790" numCol="1" spcCol="1270" anchor="b" anchorCtr="1">
          <a:noAutofit/>
        </a:bodyPr>
        <a:lstStyle/>
        <a:p>
          <a:pPr marL="0" lvl="0" indent="0" algn="ctr" defTabSz="488950">
            <a:lnSpc>
              <a:spcPct val="90000"/>
            </a:lnSpc>
            <a:spcBef>
              <a:spcPct val="0"/>
            </a:spcBef>
            <a:spcAft>
              <a:spcPct val="35000"/>
            </a:spcAft>
            <a:buNone/>
          </a:pPr>
          <a:r>
            <a:rPr lang="en-US" sz="1100" b="0" i="0" kern="1200"/>
            <a:t>Ensure data respondent has the KSR file layout</a:t>
          </a:r>
        </a:p>
        <a:p>
          <a:pPr marL="0" lvl="0" indent="0" algn="ctr" defTabSz="488950">
            <a:lnSpc>
              <a:spcPct val="90000"/>
            </a:lnSpc>
            <a:spcBef>
              <a:spcPct val="0"/>
            </a:spcBef>
            <a:spcAft>
              <a:spcPct val="35000"/>
            </a:spcAft>
            <a:buNone/>
          </a:pPr>
          <a:r>
            <a:rPr lang="en-US" sz="1100" b="0" i="0" kern="1200"/>
            <a:t>Written Notice to Families</a:t>
          </a:r>
        </a:p>
        <a:p>
          <a:pPr marL="0" lvl="0" indent="0" algn="ctr" defTabSz="488950">
            <a:lnSpc>
              <a:spcPct val="90000"/>
            </a:lnSpc>
            <a:spcBef>
              <a:spcPct val="0"/>
            </a:spcBef>
            <a:spcAft>
              <a:spcPct val="35000"/>
            </a:spcAft>
            <a:buNone/>
          </a:pPr>
          <a:r>
            <a:rPr lang="en-US" sz="1100" b="0" i="0" kern="1200"/>
            <a:t>Develop Individual Learning Plans</a:t>
          </a:r>
          <a:endParaRPr lang="en-US" sz="1100" kern="1200"/>
        </a:p>
      </dsp:txBody>
      <dsp:txXfrm>
        <a:off x="4344193" y="0"/>
        <a:ext cx="2172096" cy="1094740"/>
      </dsp:txXfrm>
    </dsp:sp>
    <dsp:sp modelId="{5E0A28F9-6607-455F-9325-046A720BD057}">
      <dsp:nvSpPr>
        <dsp:cNvPr id="0" name=""/>
        <dsp:cNvSpPr/>
      </dsp:nvSpPr>
      <dsp:spPr>
        <a:xfrm>
          <a:off x="6212196" y="1710531"/>
          <a:ext cx="608187" cy="0"/>
        </a:xfrm>
        <a:custGeom>
          <a:avLst/>
          <a:gdLst/>
          <a:ahLst/>
          <a:cxnLst/>
          <a:rect l="0" t="0" r="0" b="0"/>
          <a:pathLst>
            <a:path>
              <a:moveTo>
                <a:pt x="0" y="0"/>
              </a:moveTo>
              <a:lnTo>
                <a:pt x="608187" y="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18FF5F-733C-4458-900C-1E5B8E0AFDF9}">
      <dsp:nvSpPr>
        <dsp:cNvPr id="0" name=""/>
        <dsp:cNvSpPr/>
      </dsp:nvSpPr>
      <dsp:spPr>
        <a:xfrm>
          <a:off x="5430241" y="1163161"/>
          <a:ext cx="0" cy="342106"/>
        </a:xfrm>
        <a:prstGeom prst="line">
          <a:avLst/>
        </a:prstGeom>
        <a:noFill/>
        <a:ln w="12700" cap="flat"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C5907B12-FA99-485D-9732-711E7105E88A}">
      <dsp:nvSpPr>
        <dsp:cNvPr id="0" name=""/>
        <dsp:cNvSpPr/>
      </dsp:nvSpPr>
      <dsp:spPr>
        <a:xfrm>
          <a:off x="5396031" y="1094740"/>
          <a:ext cx="68421" cy="68421"/>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C39C70-10C9-4B1E-9F27-A1E716499294}">
      <dsp:nvSpPr>
        <dsp:cNvPr id="0" name=""/>
        <dsp:cNvSpPr/>
      </dsp:nvSpPr>
      <dsp:spPr>
        <a:xfrm rot="10800000">
          <a:off x="6820383" y="1505267"/>
          <a:ext cx="1563909" cy="410527"/>
        </a:xfrm>
        <a:prstGeom prst="homePlate">
          <a:avLst>
            <a:gd name="adj" fmla="val 4000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pPr>
          <a:r>
            <a:rPr lang="en-US" sz="1100" kern="1200"/>
            <a:t>Mid- and End-of-year assessment (Nov.-May)</a:t>
          </a:r>
        </a:p>
      </dsp:txBody>
      <dsp:txXfrm rot="10800000">
        <a:off x="6902488" y="1505267"/>
        <a:ext cx="1481804" cy="410527"/>
      </dsp:txXfrm>
    </dsp:sp>
    <dsp:sp modelId="{09D1A1F9-747D-40CA-A2E5-E3FA761CE454}">
      <dsp:nvSpPr>
        <dsp:cNvPr id="0" name=""/>
        <dsp:cNvSpPr/>
      </dsp:nvSpPr>
      <dsp:spPr>
        <a:xfrm>
          <a:off x="6516290" y="2326322"/>
          <a:ext cx="2172096" cy="1094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7790" rIns="0" bIns="97790" numCol="1" spcCol="1270" anchor="t" anchorCtr="1">
          <a:noAutofit/>
        </a:bodyPr>
        <a:lstStyle/>
        <a:p>
          <a:pPr marL="0" lvl="0" indent="0" algn="ctr" defTabSz="488950">
            <a:lnSpc>
              <a:spcPct val="90000"/>
            </a:lnSpc>
            <a:spcBef>
              <a:spcPct val="0"/>
            </a:spcBef>
            <a:spcAft>
              <a:spcPct val="35000"/>
            </a:spcAft>
            <a:buNone/>
          </a:pPr>
          <a:r>
            <a:rPr lang="en-US" sz="1100" kern="1200"/>
            <a:t>Communicate dates for mid- and end-of-year assessment windows</a:t>
          </a:r>
        </a:p>
        <a:p>
          <a:pPr marL="0" lvl="0" indent="0" algn="ctr" defTabSz="488950">
            <a:lnSpc>
              <a:spcPct val="90000"/>
            </a:lnSpc>
            <a:spcBef>
              <a:spcPct val="0"/>
            </a:spcBef>
            <a:spcAft>
              <a:spcPct val="35000"/>
            </a:spcAft>
            <a:buNone/>
          </a:pPr>
          <a:r>
            <a:rPr lang="en-US" sz="1100" kern="1200"/>
            <a:t>Communicate domains to assess</a:t>
          </a:r>
        </a:p>
        <a:p>
          <a:pPr marL="0" lvl="0" indent="0" algn="ctr" defTabSz="488950">
            <a:lnSpc>
              <a:spcPct val="90000"/>
            </a:lnSpc>
            <a:spcBef>
              <a:spcPct val="0"/>
            </a:spcBef>
            <a:spcAft>
              <a:spcPct val="35000"/>
            </a:spcAft>
            <a:buNone/>
          </a:pPr>
          <a:r>
            <a:rPr lang="en-US" sz="1100" kern="1200"/>
            <a:t>Plan for transitions </a:t>
          </a:r>
        </a:p>
      </dsp:txBody>
      <dsp:txXfrm>
        <a:off x="6516290" y="2326322"/>
        <a:ext cx="2172096" cy="1094740"/>
      </dsp:txXfrm>
    </dsp:sp>
    <dsp:sp modelId="{73EDD3B9-1DAC-4BBD-B398-B585B3750C63}">
      <dsp:nvSpPr>
        <dsp:cNvPr id="0" name=""/>
        <dsp:cNvSpPr/>
      </dsp:nvSpPr>
      <dsp:spPr>
        <a:xfrm>
          <a:off x="7602338" y="1915795"/>
          <a:ext cx="0" cy="342106"/>
        </a:xfrm>
        <a:prstGeom prst="line">
          <a:avLst/>
        </a:prstGeom>
        <a:noFill/>
        <a:ln w="12700" cap="flat" cmpd="sng" algn="ctr">
          <a:solidFill>
            <a:schemeClr val="accent5">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2862991C-4BD9-44CD-9A9A-39C8C067610B}">
      <dsp:nvSpPr>
        <dsp:cNvPr id="0" name=""/>
        <dsp:cNvSpPr/>
      </dsp:nvSpPr>
      <dsp:spPr>
        <a:xfrm>
          <a:off x="7568127" y="2257901"/>
          <a:ext cx="68421" cy="68421"/>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278539799a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278539799a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Agenda: https://www.cde.state.co.us/schoolreadiness/ksrguide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6263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i="0"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2199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2853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View Video Transcript: Watch online https://www.youtube.com/watch?v=skgP7isEsqg&amp;t=2s</a:t>
            </a:r>
          </a:p>
          <a:p>
            <a:endParaRPr lang="en-US" dirty="0"/>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5</a:t>
            </a:fld>
            <a:endParaRPr lang="en-US"/>
          </a:p>
        </p:txBody>
      </p:sp>
    </p:spTree>
    <p:extLst>
      <p:ext uri="{BB962C8B-B14F-4D97-AF65-F5344CB8AC3E}">
        <p14:creationId xmlns:p14="http://schemas.microsoft.com/office/powerpoint/2010/main" val="3518281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C0827-2F06-725C-90F6-04FF5CD1D0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81DFED-B1B0-8C9A-28DB-9F57619175B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D581298-DCFF-75E6-FC85-0CA587DEE8EC}"/>
              </a:ext>
            </a:extLst>
          </p:cNvPr>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p:txBody>
      </p:sp>
      <p:sp>
        <p:nvSpPr>
          <p:cNvPr id="4" name="Slide Number Placeholder 3">
            <a:extLst>
              <a:ext uri="{FF2B5EF4-FFF2-40B4-BE49-F238E27FC236}">
                <a16:creationId xmlns:a16="http://schemas.microsoft.com/office/drawing/2014/main" id="{D306D7C3-0C98-2BF1-E2A7-BA3517010B8B}"/>
              </a:ext>
            </a:extLst>
          </p:cNvPr>
          <p:cNvSpPr>
            <a:spLocks noGrp="1"/>
          </p:cNvSpPr>
          <p:nvPr>
            <p:ph type="sldNum" sz="quarter" idx="5"/>
          </p:nvPr>
        </p:nvSpPr>
        <p:spPr/>
        <p:txBody>
          <a:bodyPr/>
          <a:lstStyle/>
          <a:p>
            <a:fld id="{D8C3E97E-4890-4915-A7C2-F3D207C521C5}" type="slidenum">
              <a:rPr lang="en-US" smtClean="0"/>
              <a:t>6</a:t>
            </a:fld>
            <a:endParaRPr lang="en-US"/>
          </a:p>
        </p:txBody>
      </p:sp>
    </p:spTree>
    <p:extLst>
      <p:ext uri="{BB962C8B-B14F-4D97-AF65-F5344CB8AC3E}">
        <p14:creationId xmlns:p14="http://schemas.microsoft.com/office/powerpoint/2010/main" val="154834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7</a:t>
            </a:fld>
            <a:endParaRPr lang="en-US"/>
          </a:p>
        </p:txBody>
      </p:sp>
    </p:spTree>
    <p:extLst>
      <p:ext uri="{BB962C8B-B14F-4D97-AF65-F5344CB8AC3E}">
        <p14:creationId xmlns:p14="http://schemas.microsoft.com/office/powerpoint/2010/main" val="497317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8</a:t>
            </a:fld>
            <a:endParaRPr lang="en-US"/>
          </a:p>
        </p:txBody>
      </p:sp>
    </p:spTree>
    <p:extLst>
      <p:ext uri="{BB962C8B-B14F-4D97-AF65-F5344CB8AC3E}">
        <p14:creationId xmlns:p14="http://schemas.microsoft.com/office/powerpoint/2010/main" val="2019643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9</a:t>
            </a:fld>
            <a:endParaRPr lang="en-US"/>
          </a:p>
        </p:txBody>
      </p:sp>
    </p:spTree>
    <p:extLst>
      <p:ext uri="{BB962C8B-B14F-4D97-AF65-F5344CB8AC3E}">
        <p14:creationId xmlns:p14="http://schemas.microsoft.com/office/powerpoint/2010/main" val="61400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73941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22476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i="1" dirty="0"/>
          </a:p>
        </p:txBody>
      </p:sp>
    </p:spTree>
    <p:extLst>
      <p:ext uri="{BB962C8B-B14F-4D97-AF65-F5344CB8AC3E}">
        <p14:creationId xmlns:p14="http://schemas.microsoft.com/office/powerpoint/2010/main" val="731982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13</a:t>
            </a:fld>
            <a:endParaRPr lang="en-US"/>
          </a:p>
        </p:txBody>
      </p:sp>
    </p:spTree>
    <p:extLst>
      <p:ext uri="{BB962C8B-B14F-4D97-AF65-F5344CB8AC3E}">
        <p14:creationId xmlns:p14="http://schemas.microsoft.com/office/powerpoint/2010/main" val="1768149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Report: https://resources.finalsite.net/images/v1774295556/cdestatecous/visfbmmxn1gcoqcawmyu/2026CAP4KLegislativeReport-Final1.pdf</a:t>
            </a:r>
          </a:p>
        </p:txBody>
      </p:sp>
    </p:spTree>
    <p:extLst>
      <p:ext uri="{BB962C8B-B14F-4D97-AF65-F5344CB8AC3E}">
        <p14:creationId xmlns:p14="http://schemas.microsoft.com/office/powerpoint/2010/main" val="55175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15</a:t>
            </a:fld>
            <a:endParaRPr lang="en-US"/>
          </a:p>
        </p:txBody>
      </p:sp>
    </p:spTree>
    <p:extLst>
      <p:ext uri="{BB962C8B-B14F-4D97-AF65-F5344CB8AC3E}">
        <p14:creationId xmlns:p14="http://schemas.microsoft.com/office/powerpoint/2010/main" val="19697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i="1" dirty="0"/>
          </a:p>
          <a:p>
            <a:r>
              <a:rPr lang="en-US" dirty="0"/>
              <a:t>School Readiness webpages: https://www.cde.state.co.us/schoolreadiness</a:t>
            </a:r>
          </a:p>
          <a:p>
            <a:endParaRPr lang="en-US" dirty="0"/>
          </a:p>
          <a:p>
            <a:r>
              <a:rPr lang="en-US" dirty="0"/>
              <a:t>Family webpage: https://www.cde.state.co.us/schoolreadiness/kindergartenfamilies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16</a:t>
            </a:fld>
            <a:endParaRPr lang="en-US"/>
          </a:p>
        </p:txBody>
      </p:sp>
    </p:spTree>
    <p:extLst>
      <p:ext uri="{BB962C8B-B14F-4D97-AF65-F5344CB8AC3E}">
        <p14:creationId xmlns:p14="http://schemas.microsoft.com/office/powerpoint/2010/main" val="20718436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17</a:t>
            </a:fld>
            <a:endParaRPr lang="en-US"/>
          </a:p>
        </p:txBody>
      </p:sp>
    </p:spTree>
    <p:extLst>
      <p:ext uri="{BB962C8B-B14F-4D97-AF65-F5344CB8AC3E}">
        <p14:creationId xmlns:p14="http://schemas.microsoft.com/office/powerpoint/2010/main" val="3125263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18</a:t>
            </a:fld>
            <a:endParaRPr lang="en-US"/>
          </a:p>
        </p:txBody>
      </p:sp>
    </p:spTree>
    <p:extLst>
      <p:ext uri="{BB962C8B-B14F-4D97-AF65-F5344CB8AC3E}">
        <p14:creationId xmlns:p14="http://schemas.microsoft.com/office/powerpoint/2010/main" val="3474570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1.xml"/><Relationship Id="rId4" Type="http://schemas.openxmlformats.org/officeDocument/2006/relationships/image" Target="../media/image2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without image - Orange">
  <p:cSld name="SECTION_HEADER_1">
    <p:spTree>
      <p:nvGrpSpPr>
        <p:cNvPr id="1" name="Shape 9"/>
        <p:cNvGrpSpPr/>
        <p:nvPr/>
      </p:nvGrpSpPr>
      <p:grpSpPr>
        <a:xfrm>
          <a:off x="0" y="0"/>
          <a:ext cx="0" cy="0"/>
          <a:chOff x="0" y="0"/>
          <a:chExt cx="0" cy="0"/>
        </a:xfrm>
      </p:grpSpPr>
      <p:sp>
        <p:nvSpPr>
          <p:cNvPr id="10" name="Google Shape;10;p30"/>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cxnSp>
        <p:nvCxnSpPr>
          <p:cNvPr id="11" name="Google Shape;11;p30" descr="&quot;&quot;"/>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sp>
        <p:nvSpPr>
          <p:cNvPr id="12" name="Google Shape;12;p30"/>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3" name="Google Shape;13;p30"/>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14" name="Google Shape;14;p30"/>
          <p:cNvSpPr txBox="1">
            <a:spLocks noGrp="1"/>
          </p:cNvSpPr>
          <p:nvPr>
            <p:ph type="title" idx="2"/>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15" name="Google Shape;15;p30"/>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6" name="Google Shape;16;p30"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17" name="Google Shape;17;p30"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8" name="Google Shape;18;p3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ver Slide - Orange" type="title">
  <p:cSld name="TITLE">
    <p:spTree>
      <p:nvGrpSpPr>
        <p:cNvPr id="1" name="Shape 19"/>
        <p:cNvGrpSpPr/>
        <p:nvPr/>
      </p:nvGrpSpPr>
      <p:grpSpPr>
        <a:xfrm>
          <a:off x="0" y="0"/>
          <a:ext cx="0" cy="0"/>
          <a:chOff x="0" y="0"/>
          <a:chExt cx="0" cy="0"/>
        </a:xfrm>
      </p:grpSpPr>
      <p:sp>
        <p:nvSpPr>
          <p:cNvPr id="20" name="Google Shape;20;p31"/>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31" descr="&quot;&quot;"/>
          <p:cNvSpPr/>
          <p:nvPr/>
        </p:nvSpPr>
        <p:spPr>
          <a:xfrm>
            <a:off x="1125" y="0"/>
            <a:ext cx="9144000" cy="27432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2" name="Google Shape;22;p31" descr="CDE logo"/>
          <p:cNvPicPr preferRelativeResize="0"/>
          <p:nvPr/>
        </p:nvPicPr>
        <p:blipFill rotWithShape="1">
          <a:blip r:embed="rId2">
            <a:alphaModFix/>
          </a:blip>
          <a:srcRect/>
          <a:stretch/>
        </p:blipFill>
        <p:spPr>
          <a:xfrm>
            <a:off x="2299325" y="703400"/>
            <a:ext cx="1456100" cy="919150"/>
          </a:xfrm>
          <a:prstGeom prst="rect">
            <a:avLst/>
          </a:prstGeom>
          <a:noFill/>
          <a:ln>
            <a:noFill/>
          </a:ln>
        </p:spPr>
      </p:pic>
      <p:sp>
        <p:nvSpPr>
          <p:cNvPr id="23" name="Google Shape;23;p31"/>
          <p:cNvSpPr txBox="1"/>
          <p:nvPr/>
        </p:nvSpPr>
        <p:spPr>
          <a:xfrm>
            <a:off x="205525" y="4884550"/>
            <a:ext cx="7256400" cy="17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Roboto"/>
              <a:ea typeface="Roboto"/>
              <a:cs typeface="Roboto"/>
              <a:sym typeface="Roboto"/>
            </a:endParaRPr>
          </a:p>
        </p:txBody>
      </p:sp>
      <p:pic>
        <p:nvPicPr>
          <p:cNvPr id="24" name="Google Shape;24;p31" descr="Photo of two elementary students"/>
          <p:cNvPicPr preferRelativeResize="0"/>
          <p:nvPr/>
        </p:nvPicPr>
        <p:blipFill rotWithShape="1">
          <a:blip r:embed="rId3">
            <a:alphaModFix/>
          </a:blip>
          <a:srcRect/>
          <a:stretch/>
        </p:blipFill>
        <p:spPr>
          <a:xfrm>
            <a:off x="6124275" y="0"/>
            <a:ext cx="3019725" cy="4483625"/>
          </a:xfrm>
          <a:prstGeom prst="rect">
            <a:avLst/>
          </a:prstGeom>
          <a:noFill/>
          <a:ln>
            <a:noFill/>
          </a:ln>
        </p:spPr>
      </p:pic>
      <p:sp>
        <p:nvSpPr>
          <p:cNvPr id="25" name="Google Shape;25;p31"/>
          <p:cNvSpPr txBox="1">
            <a:spLocks noGrp="1"/>
          </p:cNvSpPr>
          <p:nvPr>
            <p:ph type="title"/>
          </p:nvPr>
        </p:nvSpPr>
        <p:spPr>
          <a:xfrm>
            <a:off x="205525" y="2070900"/>
            <a:ext cx="5778300" cy="536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26" name="Google Shape;26;p31"/>
          <p:cNvSpPr txBox="1">
            <a:spLocks noGrp="1"/>
          </p:cNvSpPr>
          <p:nvPr>
            <p:ph type="title" idx="2"/>
          </p:nvPr>
        </p:nvSpPr>
        <p:spPr>
          <a:xfrm>
            <a:off x="205525" y="2960750"/>
            <a:ext cx="5778300" cy="1040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2200"/>
              <a:buFont typeface="Roboto"/>
              <a:buNone/>
              <a:defRPr sz="2200">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27" name="Google Shape;27;p31"/>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sp>
        <p:nvSpPr>
          <p:cNvPr id="28" name="Google Shape;28;p3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with image - Orange" type="secHead">
  <p:cSld name="SECTION_HEADER">
    <p:spTree>
      <p:nvGrpSpPr>
        <p:cNvPr id="1" name="Shape 60"/>
        <p:cNvGrpSpPr/>
        <p:nvPr/>
      </p:nvGrpSpPr>
      <p:grpSpPr>
        <a:xfrm>
          <a:off x="0" y="0"/>
          <a:ext cx="0" cy="0"/>
          <a:chOff x="0" y="0"/>
          <a:chExt cx="0" cy="0"/>
        </a:xfrm>
      </p:grpSpPr>
      <p:sp>
        <p:nvSpPr>
          <p:cNvPr id="61" name="Google Shape;61;p34"/>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34"/>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sp>
        <p:nvSpPr>
          <p:cNvPr id="63" name="Google Shape;63;p34"/>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pic>
        <p:nvPicPr>
          <p:cNvPr id="64" name="Google Shape;64;p34"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cxnSp>
        <p:nvCxnSpPr>
          <p:cNvPr id="65" name="Google Shape;65;p34" descr="&quot;&quot;"/>
          <p:cNvCxnSpPr/>
          <p:nvPr/>
        </p:nvCxnSpPr>
        <p:spPr>
          <a:xfrm>
            <a:off x="0" y="918350"/>
            <a:ext cx="7479600" cy="0"/>
          </a:xfrm>
          <a:prstGeom prst="straightConnector1">
            <a:avLst/>
          </a:prstGeom>
          <a:noFill/>
          <a:ln w="19050" cap="flat" cmpd="sng">
            <a:solidFill>
              <a:srgbClr val="87BF40"/>
            </a:solidFill>
            <a:prstDash val="solid"/>
            <a:round/>
            <a:headEnd type="none" w="sm" len="sm"/>
            <a:tailEnd type="none" w="sm" len="sm"/>
          </a:ln>
        </p:spPr>
      </p:cxnSp>
      <p:sp>
        <p:nvSpPr>
          <p:cNvPr id="66" name="Google Shape;66;p34"/>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67" name="Google Shape;67;p34"/>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68" name="Google Shape;68;p34"/>
          <p:cNvSpPr txBox="1">
            <a:spLocks noGrp="1"/>
          </p:cNvSpPr>
          <p:nvPr>
            <p:ph type="title" idx="2"/>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pic>
        <p:nvPicPr>
          <p:cNvPr id="69" name="Google Shape;69;p34" descr="Photo of elementary student"/>
          <p:cNvPicPr preferRelativeResize="0"/>
          <p:nvPr/>
        </p:nvPicPr>
        <p:blipFill rotWithShape="1">
          <a:blip r:embed="rId3">
            <a:alphaModFix/>
          </a:blip>
          <a:srcRect/>
          <a:stretch/>
        </p:blipFill>
        <p:spPr>
          <a:xfrm>
            <a:off x="6109200" y="616825"/>
            <a:ext cx="3034799" cy="3034799"/>
          </a:xfrm>
          <a:prstGeom prst="rect">
            <a:avLst/>
          </a:prstGeom>
          <a:noFill/>
          <a:ln>
            <a:noFill/>
          </a:ln>
        </p:spPr>
      </p:pic>
      <p:sp>
        <p:nvSpPr>
          <p:cNvPr id="70" name="Google Shape;70;p3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 Orange - 08">
  <p:cSld name="TITLE_AND_BODY_1_1_1_1_1_1_1">
    <p:spTree>
      <p:nvGrpSpPr>
        <p:cNvPr id="1" name="Shape 113"/>
        <p:cNvGrpSpPr/>
        <p:nvPr/>
      </p:nvGrpSpPr>
      <p:grpSpPr>
        <a:xfrm>
          <a:off x="0" y="0"/>
          <a:ext cx="0" cy="0"/>
          <a:chOff x="0" y="0"/>
          <a:chExt cx="0" cy="0"/>
        </a:xfrm>
      </p:grpSpPr>
      <p:pic>
        <p:nvPicPr>
          <p:cNvPr id="114" name="Google Shape;114;p43" descr="Photo of elementary student and teacher"/>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15" name="Google Shape;115;p43"/>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16" name="Google Shape;116;p4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17" name="Google Shape;117;p43"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18" name="Google Shape;118;p4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heory of Change - Orange">
  <p:cSld name="SECTION_HEADER_1_1_1">
    <p:spTree>
      <p:nvGrpSpPr>
        <p:cNvPr id="1" name="Shape 245"/>
        <p:cNvGrpSpPr/>
        <p:nvPr/>
      </p:nvGrpSpPr>
      <p:grpSpPr>
        <a:xfrm>
          <a:off x="0" y="0"/>
          <a:ext cx="0" cy="0"/>
          <a:chOff x="0" y="0"/>
          <a:chExt cx="0" cy="0"/>
        </a:xfrm>
      </p:grpSpPr>
      <p:sp>
        <p:nvSpPr>
          <p:cNvPr id="246" name="Google Shape;246;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47" name="Google Shape;247;p32"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248" name="Google Shape;248;p32"/>
          <p:cNvSpPr txBox="1"/>
          <p:nvPr/>
        </p:nvSpPr>
        <p:spPr>
          <a:xfrm>
            <a:off x="311700" y="708075"/>
            <a:ext cx="5556600" cy="487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600" b="1" i="0" u="none" strike="noStrike" cap="none">
                <a:solidFill>
                  <a:srgbClr val="EF7521"/>
                </a:solidFill>
                <a:latin typeface="Roboto"/>
                <a:ea typeface="Roboto"/>
                <a:cs typeface="Roboto"/>
                <a:sym typeface="Roboto"/>
              </a:rPr>
              <a:t>Our Vision test test</a:t>
            </a:r>
            <a:endParaRPr sz="1200" b="0"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chemeClr val="dk1"/>
                </a:solidFill>
                <a:latin typeface="Roboto"/>
                <a:ea typeface="Roboto"/>
                <a:cs typeface="Roboto"/>
                <a:sym typeface="Roboto"/>
              </a:rPr>
              <a:t>To create an equitable educational environment where </a:t>
            </a:r>
            <a:r>
              <a:rPr lang="en" sz="1000" b="0" i="1" u="none" strike="noStrike" cap="none">
                <a:solidFill>
                  <a:schemeClr val="dk1"/>
                </a:solidFill>
                <a:latin typeface="Roboto"/>
                <a:ea typeface="Roboto"/>
                <a:cs typeface="Roboto"/>
                <a:sym typeface="Roboto"/>
              </a:rPr>
              <a:t>all</a:t>
            </a:r>
            <a:r>
              <a:rPr lang="en" sz="1000" b="0" i="0" u="none" strike="noStrike" cap="none">
                <a:solidFill>
                  <a:schemeClr val="dk1"/>
                </a:solidFill>
                <a:latin typeface="Roboto"/>
                <a:ea typeface="Roboto"/>
                <a:cs typeface="Roboto"/>
                <a:sym typeface="Roboto"/>
              </a:rPr>
              <a:t> students and staff in Colorado thrive</a:t>
            </a:r>
            <a:endParaRPr sz="2000" b="0" i="0" u="none" strike="noStrike" cap="none">
              <a:solidFill>
                <a:srgbClr val="000000"/>
              </a:solidFill>
              <a:latin typeface="Rockwell"/>
              <a:ea typeface="Rockwell"/>
              <a:cs typeface="Rockwell"/>
              <a:sym typeface="Rockwell"/>
            </a:endParaRPr>
          </a:p>
        </p:txBody>
      </p:sp>
      <p:cxnSp>
        <p:nvCxnSpPr>
          <p:cNvPr id="249" name="Google Shape;249;p32" descr="&quot;&quot;"/>
          <p:cNvCxnSpPr/>
          <p:nvPr/>
        </p:nvCxnSpPr>
        <p:spPr>
          <a:xfrm>
            <a:off x="-160100" y="1282346"/>
            <a:ext cx="8989500" cy="0"/>
          </a:xfrm>
          <a:prstGeom prst="straightConnector1">
            <a:avLst/>
          </a:prstGeom>
          <a:noFill/>
          <a:ln w="9525" cap="flat" cmpd="sng">
            <a:solidFill>
              <a:srgbClr val="EF7521"/>
            </a:solidFill>
            <a:prstDash val="dot"/>
            <a:round/>
            <a:headEnd type="none" w="sm" len="sm"/>
            <a:tailEnd type="none" w="sm" len="sm"/>
          </a:ln>
        </p:spPr>
      </p:cxnSp>
      <p:sp>
        <p:nvSpPr>
          <p:cNvPr id="250" name="Google Shape;250;p32"/>
          <p:cNvSpPr txBox="1"/>
          <p:nvPr/>
        </p:nvSpPr>
        <p:spPr>
          <a:xfrm>
            <a:off x="3249133" y="1630850"/>
            <a:ext cx="1600200" cy="643800"/>
          </a:xfrm>
          <a:prstGeom prst="rect">
            <a:avLst/>
          </a:prstGeom>
          <a:noFill/>
          <a:ln>
            <a:noFill/>
          </a:ln>
        </p:spPr>
        <p:txBody>
          <a:bodyPr spcFirstLastPara="1" wrap="square" lIns="0" tIns="0" rIns="0" bIns="0" anchor="t" anchorCtr="0">
            <a:no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SERVE</a:t>
            </a:r>
            <a:endParaRPr sz="1100" b="0"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5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Provide actionable support to local educational agencies</a:t>
            </a:r>
            <a:endParaRPr sz="1000" b="0" i="0" u="none" strike="noStrike" cap="none">
              <a:solidFill>
                <a:srgbClr val="000000"/>
              </a:solidFill>
              <a:latin typeface="Roboto"/>
              <a:ea typeface="Roboto"/>
              <a:cs typeface="Roboto"/>
              <a:sym typeface="Roboto"/>
            </a:endParaRPr>
          </a:p>
        </p:txBody>
      </p:sp>
      <p:sp>
        <p:nvSpPr>
          <p:cNvPr id="251" name="Google Shape;251;p32"/>
          <p:cNvSpPr txBox="1"/>
          <p:nvPr/>
        </p:nvSpPr>
        <p:spPr>
          <a:xfrm>
            <a:off x="5239167" y="1630850"/>
            <a:ext cx="1600200" cy="6747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300"/>
              <a:buFont typeface="Arial"/>
              <a:buNone/>
            </a:pPr>
            <a:r>
              <a:rPr lang="en" sz="1300" b="0" i="0" u="none" strike="noStrike" cap="none">
                <a:solidFill>
                  <a:srgbClr val="EF7521"/>
                </a:solidFill>
                <a:latin typeface="Roboto Medium"/>
                <a:ea typeface="Roboto Medium"/>
                <a:cs typeface="Roboto Medium"/>
                <a:sym typeface="Roboto Medium"/>
              </a:rPr>
              <a:t>&gt; </a:t>
            </a:r>
            <a:r>
              <a:rPr lang="en" sz="1100" b="0" i="0" u="none" strike="noStrike" cap="none">
                <a:solidFill>
                  <a:srgbClr val="EF7521"/>
                </a:solidFill>
                <a:latin typeface="Roboto Medium"/>
                <a:ea typeface="Roboto Medium"/>
                <a:cs typeface="Roboto Medium"/>
                <a:sym typeface="Roboto Medium"/>
              </a:rPr>
              <a:t>GUIDE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Implement policy and legislation in an effective way </a:t>
            </a:r>
            <a:endParaRPr sz="1000" b="0" i="0" u="none" strike="noStrike" cap="none">
              <a:solidFill>
                <a:srgbClr val="000000"/>
              </a:solidFill>
              <a:latin typeface="Roboto"/>
              <a:ea typeface="Roboto"/>
              <a:cs typeface="Roboto"/>
              <a:sym typeface="Roboto"/>
            </a:endParaRPr>
          </a:p>
        </p:txBody>
      </p:sp>
      <p:sp>
        <p:nvSpPr>
          <p:cNvPr id="252" name="Google Shape;252;p32"/>
          <p:cNvSpPr txBox="1"/>
          <p:nvPr/>
        </p:nvSpPr>
        <p:spPr>
          <a:xfrm>
            <a:off x="7229200" y="1630850"/>
            <a:ext cx="1600200" cy="6438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ELEVATE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Share the experiences of local educational agencies and students</a:t>
            </a:r>
            <a:endParaRPr sz="1000" b="0" i="0" u="none" strike="noStrike" cap="none">
              <a:solidFill>
                <a:srgbClr val="000000"/>
              </a:solidFill>
              <a:latin typeface="Roboto"/>
              <a:ea typeface="Roboto"/>
              <a:cs typeface="Roboto"/>
              <a:sym typeface="Roboto"/>
            </a:endParaRPr>
          </a:p>
        </p:txBody>
      </p:sp>
      <p:sp>
        <p:nvSpPr>
          <p:cNvPr id="253" name="Google Shape;253;p32"/>
          <p:cNvSpPr txBox="1"/>
          <p:nvPr/>
        </p:nvSpPr>
        <p:spPr>
          <a:xfrm>
            <a:off x="311700" y="1368825"/>
            <a:ext cx="2547600" cy="733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600" b="1" i="0" u="none" strike="noStrike" cap="none">
                <a:solidFill>
                  <a:srgbClr val="EF7521"/>
                </a:solidFill>
                <a:latin typeface="Roboto"/>
                <a:ea typeface="Roboto"/>
                <a:cs typeface="Roboto"/>
                <a:sym typeface="Roboto"/>
              </a:rPr>
              <a:t>Our Role</a:t>
            </a:r>
            <a:endParaRPr sz="1600" b="1"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To improve student outcomes and ensure students and families across Colorado have access to high-quality schools, we will: </a:t>
            </a:r>
            <a:endParaRPr sz="1000" b="0" i="0" u="none" strike="noStrike" cap="none">
              <a:solidFill>
                <a:srgbClr val="000000"/>
              </a:solidFill>
              <a:latin typeface="Roboto"/>
              <a:ea typeface="Roboto"/>
              <a:cs typeface="Roboto"/>
              <a:sym typeface="Roboto"/>
            </a:endParaRPr>
          </a:p>
        </p:txBody>
      </p:sp>
      <p:sp>
        <p:nvSpPr>
          <p:cNvPr id="254" name="Google Shape;254;p32"/>
          <p:cNvSpPr txBox="1"/>
          <p:nvPr/>
        </p:nvSpPr>
        <p:spPr>
          <a:xfrm>
            <a:off x="311700" y="2586100"/>
            <a:ext cx="84273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Core Values:    </a:t>
            </a:r>
            <a:r>
              <a:rPr lang="en" sz="1300" b="0" i="0" u="none" strike="noStrike" cap="none">
                <a:solidFill>
                  <a:schemeClr val="dk1"/>
                </a:solidFill>
                <a:latin typeface="Arial"/>
                <a:ea typeface="Arial"/>
                <a:cs typeface="Arial"/>
                <a:sym typeface="Arial"/>
              </a:rPr>
              <a:t>INTEGRITY  |  EQUITY  |  ACCOUNTABILITY  |  TRUST  |  SERVICE</a:t>
            </a:r>
            <a:endParaRPr sz="1300" b="0" i="0" u="none" strike="noStrike" cap="none">
              <a:solidFill>
                <a:schemeClr val="dk1"/>
              </a:solidFill>
              <a:latin typeface="Arial"/>
              <a:ea typeface="Arial"/>
              <a:cs typeface="Arial"/>
              <a:sym typeface="Arial"/>
            </a:endParaRPr>
          </a:p>
        </p:txBody>
      </p:sp>
      <p:cxnSp>
        <p:nvCxnSpPr>
          <p:cNvPr id="255" name="Google Shape;255;p32" descr="&quot;&quot;"/>
          <p:cNvCxnSpPr/>
          <p:nvPr/>
        </p:nvCxnSpPr>
        <p:spPr>
          <a:xfrm>
            <a:off x="3130417" y="1632525"/>
            <a:ext cx="0" cy="674700"/>
          </a:xfrm>
          <a:prstGeom prst="straightConnector1">
            <a:avLst/>
          </a:prstGeom>
          <a:noFill/>
          <a:ln w="9525" cap="flat" cmpd="sng">
            <a:solidFill>
              <a:srgbClr val="EF7521"/>
            </a:solidFill>
            <a:prstDash val="dot"/>
            <a:round/>
            <a:headEnd type="none" w="sm" len="sm"/>
            <a:tailEnd type="none" w="sm" len="sm"/>
          </a:ln>
        </p:spPr>
      </p:cxnSp>
      <p:grpSp>
        <p:nvGrpSpPr>
          <p:cNvPr id="256" name="Google Shape;256;p32"/>
          <p:cNvGrpSpPr/>
          <p:nvPr/>
        </p:nvGrpSpPr>
        <p:grpSpPr>
          <a:xfrm>
            <a:off x="311700" y="3548650"/>
            <a:ext cx="8363900" cy="646200"/>
            <a:chOff x="375100" y="3396250"/>
            <a:chExt cx="8363900" cy="646200"/>
          </a:xfrm>
        </p:grpSpPr>
        <p:sp>
          <p:nvSpPr>
            <p:cNvPr id="257" name="Google Shape;257;p32"/>
            <p:cNvSpPr/>
            <p:nvPr/>
          </p:nvSpPr>
          <p:spPr>
            <a:xfrm rot="5400000">
              <a:off x="71244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32"/>
            <p:cNvSpPr/>
            <p:nvPr/>
          </p:nvSpPr>
          <p:spPr>
            <a:xfrm rot="5400000">
              <a:off x="5197433"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p32"/>
            <p:cNvSpPr/>
            <p:nvPr/>
          </p:nvSpPr>
          <p:spPr>
            <a:xfrm rot="5400000">
              <a:off x="3270467"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 name="Google Shape;260;p32"/>
            <p:cNvSpPr/>
            <p:nvPr/>
          </p:nvSpPr>
          <p:spPr>
            <a:xfrm rot="5400000">
              <a:off x="13435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32"/>
            <p:cNvSpPr txBox="1"/>
            <p:nvPr/>
          </p:nvSpPr>
          <p:spPr>
            <a:xfrm>
              <a:off x="959725" y="3534700"/>
              <a:ext cx="18015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Increase Student</a:t>
              </a:r>
              <a:br>
                <a:rPr lang="en" sz="1200" b="1" i="0" u="none" strike="noStrike" cap="none">
                  <a:solidFill>
                    <a:srgbClr val="FFFFFF"/>
                  </a:solidFill>
                  <a:latin typeface="Roboto"/>
                  <a:ea typeface="Roboto"/>
                  <a:cs typeface="Roboto"/>
                  <a:sym typeface="Roboto"/>
                </a:rPr>
              </a:br>
              <a:r>
                <a:rPr lang="en" sz="1200" b="1" i="0" u="none" strike="noStrike" cap="none">
                  <a:solidFill>
                    <a:srgbClr val="FFFFFF"/>
                  </a:solidFill>
                  <a:latin typeface="Roboto"/>
                  <a:ea typeface="Roboto"/>
                  <a:cs typeface="Roboto"/>
                  <a:sym typeface="Roboto"/>
                </a:rPr>
                <a:t>Engagement</a:t>
              </a:r>
              <a:endParaRPr sz="1200" b="1" i="0" u="none" strike="noStrike" cap="none">
                <a:solidFill>
                  <a:srgbClr val="FFFFFF"/>
                </a:solidFill>
                <a:latin typeface="Roboto"/>
                <a:ea typeface="Roboto"/>
                <a:cs typeface="Roboto"/>
                <a:sym typeface="Roboto"/>
              </a:endParaRPr>
            </a:p>
          </p:txBody>
        </p:sp>
        <p:sp>
          <p:nvSpPr>
            <p:cNvPr id="262" name="Google Shape;262;p32"/>
            <p:cNvSpPr txBox="1"/>
            <p:nvPr/>
          </p:nvSpPr>
          <p:spPr>
            <a:xfrm>
              <a:off x="3118651" y="35299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 sz="1200" b="1" i="0" u="none" strike="noStrike" cap="none">
                  <a:solidFill>
                    <a:schemeClr val="lt1"/>
                  </a:solidFill>
                  <a:latin typeface="Roboto"/>
                  <a:ea typeface="Roboto"/>
                  <a:cs typeface="Roboto"/>
                  <a:sym typeface="Roboto"/>
                </a:rPr>
                <a:t>Accelerate Student Outcomes</a:t>
              </a:r>
              <a:endParaRPr sz="1200" b="1" i="0" u="none" strike="noStrike" cap="none">
                <a:solidFill>
                  <a:srgbClr val="FFFFFF"/>
                </a:solidFill>
                <a:latin typeface="Roboto"/>
                <a:ea typeface="Roboto"/>
                <a:cs typeface="Roboto"/>
                <a:sym typeface="Roboto"/>
              </a:endParaRPr>
            </a:p>
          </p:txBody>
        </p:sp>
        <p:sp>
          <p:nvSpPr>
            <p:cNvPr id="263" name="Google Shape;263;p32"/>
            <p:cNvSpPr txBox="1"/>
            <p:nvPr/>
          </p:nvSpPr>
          <p:spPr>
            <a:xfrm>
              <a:off x="7024201"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Provide Operational Excellence</a:t>
              </a:r>
              <a:endParaRPr sz="1200" b="1" i="0" u="none" strike="noStrike" cap="none">
                <a:solidFill>
                  <a:srgbClr val="FFFFFF"/>
                </a:solidFill>
                <a:latin typeface="Roboto"/>
                <a:ea typeface="Roboto"/>
                <a:cs typeface="Roboto"/>
                <a:sym typeface="Roboto"/>
              </a:endParaRPr>
            </a:p>
          </p:txBody>
        </p:sp>
        <p:sp>
          <p:nvSpPr>
            <p:cNvPr id="264" name="Google Shape;264;p32"/>
            <p:cNvSpPr txBox="1"/>
            <p:nvPr/>
          </p:nvSpPr>
          <p:spPr>
            <a:xfrm>
              <a:off x="5071413"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Strengthen the Educator Workforce</a:t>
              </a:r>
              <a:endParaRPr sz="1200" b="1" i="0" u="none" strike="noStrike" cap="none">
                <a:solidFill>
                  <a:srgbClr val="FFFFFF"/>
                </a:solidFill>
                <a:latin typeface="Roboto"/>
                <a:ea typeface="Roboto"/>
                <a:cs typeface="Roboto"/>
                <a:sym typeface="Roboto"/>
              </a:endParaRPr>
            </a:p>
          </p:txBody>
        </p:sp>
      </p:grpSp>
      <p:cxnSp>
        <p:nvCxnSpPr>
          <p:cNvPr id="265" name="Google Shape;265;p32" descr="&quot;&quot;"/>
          <p:cNvCxnSpPr/>
          <p:nvPr/>
        </p:nvCxnSpPr>
        <p:spPr>
          <a:xfrm>
            <a:off x="5120450"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266" name="Google Shape;266;p32" descr="&quot;&quot;"/>
          <p:cNvCxnSpPr/>
          <p:nvPr/>
        </p:nvCxnSpPr>
        <p:spPr>
          <a:xfrm>
            <a:off x="7110483"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267" name="Google Shape;267;p32"/>
          <p:cNvCxnSpPr/>
          <p:nvPr/>
        </p:nvCxnSpPr>
        <p:spPr>
          <a:xfrm>
            <a:off x="-160100" y="2409466"/>
            <a:ext cx="9030600" cy="0"/>
          </a:xfrm>
          <a:prstGeom prst="straightConnector1">
            <a:avLst/>
          </a:prstGeom>
          <a:noFill/>
          <a:ln w="9525" cap="flat" cmpd="sng">
            <a:solidFill>
              <a:srgbClr val="EF7521"/>
            </a:solidFill>
            <a:prstDash val="dot"/>
            <a:round/>
            <a:headEnd type="none" w="sm" len="sm"/>
            <a:tailEnd type="none" w="sm" len="sm"/>
          </a:ln>
        </p:spPr>
      </p:cxnSp>
      <p:cxnSp>
        <p:nvCxnSpPr>
          <p:cNvPr id="268" name="Google Shape;268;p32"/>
          <p:cNvCxnSpPr/>
          <p:nvPr/>
        </p:nvCxnSpPr>
        <p:spPr>
          <a:xfrm>
            <a:off x="-160100" y="3016625"/>
            <a:ext cx="9030600" cy="0"/>
          </a:xfrm>
          <a:prstGeom prst="straightConnector1">
            <a:avLst/>
          </a:prstGeom>
          <a:noFill/>
          <a:ln w="9525" cap="flat" cmpd="sng">
            <a:solidFill>
              <a:srgbClr val="EF7521"/>
            </a:solidFill>
            <a:prstDash val="dot"/>
            <a:round/>
            <a:headEnd type="none" w="sm" len="sm"/>
            <a:tailEnd type="none" w="sm" len="sm"/>
          </a:ln>
        </p:spPr>
      </p:cxnSp>
      <p:sp>
        <p:nvSpPr>
          <p:cNvPr id="269" name="Google Shape;269;p32"/>
          <p:cNvSpPr txBox="1"/>
          <p:nvPr/>
        </p:nvSpPr>
        <p:spPr>
          <a:xfrm>
            <a:off x="311700" y="3219775"/>
            <a:ext cx="16002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Priorities:</a:t>
            </a:r>
            <a:endParaRPr sz="1300" b="0" i="0" u="none" strike="noStrike" cap="none">
              <a:solidFill>
                <a:schemeClr val="dk1"/>
              </a:solidFill>
              <a:latin typeface="Arial"/>
              <a:ea typeface="Arial"/>
              <a:cs typeface="Arial"/>
              <a:sym typeface="Arial"/>
            </a:endParaRPr>
          </a:p>
        </p:txBody>
      </p:sp>
      <p:sp>
        <p:nvSpPr>
          <p:cNvPr id="270" name="Google Shape;270;p32"/>
          <p:cNvSpPr txBox="1"/>
          <p:nvPr/>
        </p:nvSpPr>
        <p:spPr>
          <a:xfrm>
            <a:off x="311700" y="171000"/>
            <a:ext cx="5556600" cy="265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200"/>
              </a:spcAft>
              <a:buClr>
                <a:srgbClr val="000000"/>
              </a:buClr>
              <a:buSzPts val="2000"/>
              <a:buFont typeface="Arial"/>
              <a:buNone/>
            </a:pPr>
            <a:r>
              <a:rPr lang="en" sz="2000" b="1" i="0" u="none" strike="noStrike" cap="none">
                <a:solidFill>
                  <a:schemeClr val="dk1"/>
                </a:solidFill>
                <a:latin typeface="Roboto"/>
                <a:ea typeface="Roboto"/>
                <a:cs typeface="Roboto"/>
                <a:sym typeface="Roboto"/>
              </a:rPr>
              <a:t>Theory of Change</a:t>
            </a:r>
            <a:endParaRPr sz="2000" b="1" i="0" u="none" strike="noStrike" cap="none">
              <a:solidFill>
                <a:schemeClr val="dk1"/>
              </a:solidFill>
              <a:latin typeface="Roboto"/>
              <a:ea typeface="Roboto"/>
              <a:cs typeface="Roboto"/>
              <a:sym typeface="Roboto"/>
            </a:endParaRPr>
          </a:p>
        </p:txBody>
      </p:sp>
      <p:cxnSp>
        <p:nvCxnSpPr>
          <p:cNvPr id="271" name="Google Shape;271;p32" descr="&quot;&quot;"/>
          <p:cNvCxnSpPr/>
          <p:nvPr/>
        </p:nvCxnSpPr>
        <p:spPr>
          <a:xfrm>
            <a:off x="-160100" y="588900"/>
            <a:ext cx="8989500" cy="0"/>
          </a:xfrm>
          <a:prstGeom prst="straightConnector1">
            <a:avLst/>
          </a:prstGeom>
          <a:noFill/>
          <a:ln w="9525" cap="flat" cmpd="sng">
            <a:solidFill>
              <a:srgbClr val="EF7521"/>
            </a:solidFill>
            <a:prstDash val="dot"/>
            <a:round/>
            <a:headEnd type="none" w="sm" len="sm"/>
            <a:tailEnd type="none" w="sm" len="sm"/>
          </a:ln>
        </p:spPr>
      </p:cxnSp>
      <p:sp>
        <p:nvSpPr>
          <p:cNvPr id="272" name="Google Shape;272;p32"/>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273" name="Google Shape;273;p3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lide blank - blue">
  <p:cSld name="TITLE_AND_BODY_1_1_1_1_1_1_1_1_1_1_2">
    <p:spTree>
      <p:nvGrpSpPr>
        <p:cNvPr id="1" name="Shape 274"/>
        <p:cNvGrpSpPr/>
        <p:nvPr/>
      </p:nvGrpSpPr>
      <p:grpSpPr>
        <a:xfrm>
          <a:off x="0" y="0"/>
          <a:ext cx="0" cy="0"/>
          <a:chOff x="0" y="0"/>
          <a:chExt cx="0" cy="0"/>
        </a:xfrm>
      </p:grpSpPr>
      <p:pic>
        <p:nvPicPr>
          <p:cNvPr id="275" name="Google Shape;275;p57"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276" name="Google Shape;276;p57"/>
          <p:cNvSpPr txBox="1">
            <a:spLocks noGrp="1"/>
          </p:cNvSpPr>
          <p:nvPr>
            <p:ph type="title"/>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277" name="Google Shape;277;p57"/>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278" name="Google Shape;278;p57"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79" name="Google Shape;279;p5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s can be copy/pasted to other slides - 01">
  <p:cSld name="TITLE_AND_BODY_1_1_1_1_1_1_1_1_1_1_1_1_1_1_1_1_1">
    <p:spTree>
      <p:nvGrpSpPr>
        <p:cNvPr id="1" name="Shape 280"/>
        <p:cNvGrpSpPr/>
        <p:nvPr/>
      </p:nvGrpSpPr>
      <p:grpSpPr>
        <a:xfrm>
          <a:off x="0" y="0"/>
          <a:ext cx="0" cy="0"/>
          <a:chOff x="0" y="0"/>
          <a:chExt cx="0" cy="0"/>
        </a:xfrm>
      </p:grpSpPr>
      <p:pic>
        <p:nvPicPr>
          <p:cNvPr id="281" name="Google Shape;281;p58" descr="Photo of elementary student"/>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282" name="Google Shape;282;p58" descr="Photo of elementary student"/>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283" name="Google Shape;283;p58" descr="Photo of elementary students and teacher"/>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284" name="Google Shape;284;p58" descr="Photo of elementary student"/>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285" name="Google Shape;285;p58" descr="Photo of elementary student"/>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286" name="Google Shape;286;p58" descr="Photo of elementary student"/>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287" name="Google Shape;287;p58" descr="Photo of elementary student"/>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288" name="Google Shape;288;p58" descr="Photo of elementary students"/>
          <p:cNvPicPr preferRelativeResize="0"/>
          <p:nvPr/>
        </p:nvPicPr>
        <p:blipFill rotWithShape="1">
          <a:blip r:embed="rId9">
            <a:alphaModFix/>
          </a:blip>
          <a:srcRect/>
          <a:stretch/>
        </p:blipFill>
        <p:spPr>
          <a:xfrm>
            <a:off x="7021000" y="2205550"/>
            <a:ext cx="1828800" cy="1828800"/>
          </a:xfrm>
          <a:prstGeom prst="rect">
            <a:avLst/>
          </a:prstGeom>
          <a:noFill/>
          <a:ln>
            <a:noFill/>
          </a:ln>
        </p:spPr>
      </p:pic>
      <p:sp>
        <p:nvSpPr>
          <p:cNvPr id="289" name="Google Shape;289;p58"/>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s can be copy/pasted to other slides - 02">
  <p:cSld name="TITLE_AND_BODY_1_1_1_1_1_1_1_1_1_1_1_1_1_1_1_1_1_1">
    <p:spTree>
      <p:nvGrpSpPr>
        <p:cNvPr id="1" name="Shape 290"/>
        <p:cNvGrpSpPr/>
        <p:nvPr/>
      </p:nvGrpSpPr>
      <p:grpSpPr>
        <a:xfrm>
          <a:off x="0" y="0"/>
          <a:ext cx="0" cy="0"/>
          <a:chOff x="0" y="0"/>
          <a:chExt cx="0" cy="0"/>
        </a:xfrm>
      </p:grpSpPr>
      <p:pic>
        <p:nvPicPr>
          <p:cNvPr id="291" name="Google Shape;291;p59" descr="Photo of elementary students"/>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292" name="Google Shape;292;p59" descr="Photo of elementary students"/>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293" name="Google Shape;293;p59" descr="Photo of high school student"/>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294" name="Google Shape;294;p59" descr="Photo of high school students"/>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295" name="Google Shape;295;p59" descr="Photo of high school students"/>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296" name="Google Shape;296;p59" descr="Photo of high school student"/>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297" name="Google Shape;297;p59" descr="Photo of high school students"/>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298" name="Google Shape;298;p59" descr="Photo of high school student"/>
          <p:cNvPicPr preferRelativeResize="0"/>
          <p:nvPr/>
        </p:nvPicPr>
        <p:blipFill rotWithShape="1">
          <a:blip r:embed="rId9">
            <a:alphaModFix/>
          </a:blip>
          <a:srcRect/>
          <a:stretch/>
        </p:blipFill>
        <p:spPr>
          <a:xfrm>
            <a:off x="7021000" y="2205550"/>
            <a:ext cx="1828800" cy="1828800"/>
          </a:xfrm>
          <a:prstGeom prst="rect">
            <a:avLst/>
          </a:prstGeom>
          <a:noFill/>
          <a:ln>
            <a:noFill/>
          </a:ln>
        </p:spPr>
      </p:pic>
      <p:sp>
        <p:nvSpPr>
          <p:cNvPr id="299" name="Google Shape;299;p5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s can be copy/pasted to other slides - 03">
  <p:cSld name="TITLE_AND_BODY_1_1_1_1_1_1_1_1_1_1_1_1_1_1_1_1_1_1_1">
    <p:spTree>
      <p:nvGrpSpPr>
        <p:cNvPr id="1" name="Shape 300"/>
        <p:cNvGrpSpPr/>
        <p:nvPr/>
      </p:nvGrpSpPr>
      <p:grpSpPr>
        <a:xfrm>
          <a:off x="0" y="0"/>
          <a:ext cx="0" cy="0"/>
          <a:chOff x="0" y="0"/>
          <a:chExt cx="0" cy="0"/>
        </a:xfrm>
      </p:grpSpPr>
      <p:pic>
        <p:nvPicPr>
          <p:cNvPr id="301" name="Google Shape;301;p60" descr="Photo of high school students"/>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302" name="Google Shape;302;p60" descr="Photo of high school student"/>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303" name="Google Shape;303;p60" descr="Photo of high school students"/>
          <p:cNvPicPr preferRelativeResize="0"/>
          <p:nvPr/>
        </p:nvPicPr>
        <p:blipFill rotWithShape="1">
          <a:blip r:embed="rId4">
            <a:alphaModFix/>
          </a:blip>
          <a:srcRect/>
          <a:stretch/>
        </p:blipFill>
        <p:spPr>
          <a:xfrm>
            <a:off x="4731467" y="152400"/>
            <a:ext cx="1828800" cy="1828800"/>
          </a:xfrm>
          <a:prstGeom prst="rect">
            <a:avLst/>
          </a:prstGeom>
          <a:noFill/>
          <a:ln>
            <a:noFill/>
          </a:ln>
        </p:spPr>
      </p:pic>
      <p:sp>
        <p:nvSpPr>
          <p:cNvPr id="304" name="Google Shape;304;p6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5"/>
        <p:cNvGrpSpPr/>
        <p:nvPr/>
      </p:nvGrpSpPr>
      <p:grpSpPr>
        <a:xfrm>
          <a:off x="0" y="0"/>
          <a:ext cx="0" cy="0"/>
          <a:chOff x="0" y="0"/>
          <a:chExt cx="0" cy="0"/>
        </a:xfrm>
      </p:grpSpPr>
      <p:sp>
        <p:nvSpPr>
          <p:cNvPr id="306" name="Google Shape;306;p6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7" name="Google Shape;307;p61"/>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08" name="Google Shape;308;p61"/>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09" name="Google Shape;309;p6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0"/>
        <p:cNvGrpSpPr/>
        <p:nvPr/>
      </p:nvGrpSpPr>
      <p:grpSpPr>
        <a:xfrm>
          <a:off x="0" y="0"/>
          <a:ext cx="0" cy="0"/>
          <a:chOff x="0" y="0"/>
          <a:chExt cx="0" cy="0"/>
        </a:xfrm>
      </p:grpSpPr>
      <p:sp>
        <p:nvSpPr>
          <p:cNvPr id="311" name="Google Shape;311;p6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2" name="Google Shape;312;p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3"/>
        <p:cNvGrpSpPr/>
        <p:nvPr/>
      </p:nvGrpSpPr>
      <p:grpSpPr>
        <a:xfrm>
          <a:off x="0" y="0"/>
          <a:ext cx="0" cy="0"/>
          <a:chOff x="0" y="0"/>
          <a:chExt cx="0" cy="0"/>
        </a:xfrm>
      </p:grpSpPr>
      <p:sp>
        <p:nvSpPr>
          <p:cNvPr id="314" name="Google Shape;314;p63"/>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15" name="Google Shape;315;p63"/>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6" name="Google Shape;316;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17"/>
        <p:cNvGrpSpPr/>
        <p:nvPr/>
      </p:nvGrpSpPr>
      <p:grpSpPr>
        <a:xfrm>
          <a:off x="0" y="0"/>
          <a:ext cx="0" cy="0"/>
          <a:chOff x="0" y="0"/>
          <a:chExt cx="0" cy="0"/>
        </a:xfrm>
      </p:grpSpPr>
      <p:sp>
        <p:nvSpPr>
          <p:cNvPr id="318" name="Google Shape;318;p64"/>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19" name="Google Shape;319;p6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20"/>
        <p:cNvGrpSpPr/>
        <p:nvPr/>
      </p:nvGrpSpPr>
      <p:grpSpPr>
        <a:xfrm>
          <a:off x="0" y="0"/>
          <a:ext cx="0" cy="0"/>
          <a:chOff x="0" y="0"/>
          <a:chExt cx="0" cy="0"/>
        </a:xfrm>
      </p:grpSpPr>
      <p:sp>
        <p:nvSpPr>
          <p:cNvPr id="321" name="Google Shape;321;p65"/>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 name="Google Shape;322;p65"/>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23" name="Google Shape;323;p65"/>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24" name="Google Shape;324;p65"/>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25" name="Google Shape;325;p6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26"/>
        <p:cNvGrpSpPr/>
        <p:nvPr/>
      </p:nvGrpSpPr>
      <p:grpSpPr>
        <a:xfrm>
          <a:off x="0" y="0"/>
          <a:ext cx="0" cy="0"/>
          <a:chOff x="0" y="0"/>
          <a:chExt cx="0" cy="0"/>
        </a:xfrm>
      </p:grpSpPr>
      <p:sp>
        <p:nvSpPr>
          <p:cNvPr id="327" name="Google Shape;327;p66"/>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328" name="Google Shape;328;p6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29"/>
        <p:cNvGrpSpPr/>
        <p:nvPr/>
      </p:nvGrpSpPr>
      <p:grpSpPr>
        <a:xfrm>
          <a:off x="0" y="0"/>
          <a:ext cx="0" cy="0"/>
          <a:chOff x="0" y="0"/>
          <a:chExt cx="0" cy="0"/>
        </a:xfrm>
      </p:grpSpPr>
      <p:sp>
        <p:nvSpPr>
          <p:cNvPr id="330" name="Google Shape;330;p67"/>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331" name="Google Shape;331;p67"/>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332" name="Google Shape;332;p6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333"/>
        <p:cNvGrpSpPr/>
        <p:nvPr/>
      </p:nvGrpSpPr>
      <p:grpSpPr>
        <a:xfrm>
          <a:off x="0" y="0"/>
          <a:ext cx="0" cy="0"/>
          <a:chOff x="0" y="0"/>
          <a:chExt cx="0" cy="0"/>
        </a:xfrm>
      </p:grpSpPr>
      <p:sp>
        <p:nvSpPr>
          <p:cNvPr id="334" name="Google Shape;334;g2eb57fa4619_1_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35" name="Google Shape;335;g2eb57fa4619_1_2"/>
          <p:cNvSpPr txBox="1">
            <a:spLocks noGrp="1"/>
          </p:cNvSpPr>
          <p:nvPr>
            <p:ph type="sldNum" idx="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36" name="Google Shape;336;g2eb57fa4619_1_2"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37" name="Google Shape;337;g2eb57fa4619_1_2"/>
          <p:cNvSpPr txBox="1"/>
          <p:nvPr/>
        </p:nvSpPr>
        <p:spPr>
          <a:xfrm>
            <a:off x="311700" y="708075"/>
            <a:ext cx="5556600" cy="487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600" b="1" i="0" u="none" strike="noStrike" cap="none">
                <a:solidFill>
                  <a:srgbClr val="EF7521"/>
                </a:solidFill>
                <a:latin typeface="Roboto"/>
                <a:ea typeface="Roboto"/>
                <a:cs typeface="Roboto"/>
                <a:sym typeface="Roboto"/>
              </a:rPr>
              <a:t>Our Vision </a:t>
            </a:r>
            <a:endParaRPr sz="1200" b="0"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chemeClr val="dk1"/>
                </a:solidFill>
                <a:latin typeface="Roboto"/>
                <a:ea typeface="Roboto"/>
                <a:cs typeface="Roboto"/>
                <a:sym typeface="Roboto"/>
              </a:rPr>
              <a:t>To create an equitable educational environment where </a:t>
            </a:r>
            <a:r>
              <a:rPr lang="en" sz="1000" b="0" i="1" u="none" strike="noStrike" cap="none">
                <a:solidFill>
                  <a:schemeClr val="dk1"/>
                </a:solidFill>
                <a:latin typeface="Roboto"/>
                <a:ea typeface="Roboto"/>
                <a:cs typeface="Roboto"/>
                <a:sym typeface="Roboto"/>
              </a:rPr>
              <a:t>all</a:t>
            </a:r>
            <a:r>
              <a:rPr lang="en" sz="1000" b="0" i="0" u="none" strike="noStrike" cap="none">
                <a:solidFill>
                  <a:schemeClr val="dk1"/>
                </a:solidFill>
                <a:latin typeface="Roboto"/>
                <a:ea typeface="Roboto"/>
                <a:cs typeface="Roboto"/>
                <a:sym typeface="Roboto"/>
              </a:rPr>
              <a:t> students and staff in Colorado thrive</a:t>
            </a:r>
            <a:endParaRPr sz="2000" b="0" i="0" u="none" strike="noStrike" cap="none">
              <a:solidFill>
                <a:srgbClr val="000000"/>
              </a:solidFill>
              <a:latin typeface="Rockwell"/>
              <a:ea typeface="Rockwell"/>
              <a:cs typeface="Rockwell"/>
              <a:sym typeface="Rockwell"/>
            </a:endParaRPr>
          </a:p>
        </p:txBody>
      </p:sp>
      <p:cxnSp>
        <p:nvCxnSpPr>
          <p:cNvPr id="338" name="Google Shape;338;g2eb57fa4619_1_2" descr="&quot;&quot;"/>
          <p:cNvCxnSpPr/>
          <p:nvPr/>
        </p:nvCxnSpPr>
        <p:spPr>
          <a:xfrm>
            <a:off x="-160100" y="1282346"/>
            <a:ext cx="8989500" cy="0"/>
          </a:xfrm>
          <a:prstGeom prst="straightConnector1">
            <a:avLst/>
          </a:prstGeom>
          <a:noFill/>
          <a:ln w="9525" cap="flat" cmpd="sng">
            <a:solidFill>
              <a:srgbClr val="EF7521"/>
            </a:solidFill>
            <a:prstDash val="dot"/>
            <a:round/>
            <a:headEnd type="none" w="sm" len="sm"/>
            <a:tailEnd type="none" w="sm" len="sm"/>
          </a:ln>
        </p:spPr>
      </p:cxnSp>
      <p:sp>
        <p:nvSpPr>
          <p:cNvPr id="339" name="Google Shape;339;g2eb57fa4619_1_2"/>
          <p:cNvSpPr txBox="1"/>
          <p:nvPr/>
        </p:nvSpPr>
        <p:spPr>
          <a:xfrm>
            <a:off x="3249133" y="1630850"/>
            <a:ext cx="1600200" cy="643800"/>
          </a:xfrm>
          <a:prstGeom prst="rect">
            <a:avLst/>
          </a:prstGeom>
          <a:noFill/>
          <a:ln>
            <a:noFill/>
          </a:ln>
        </p:spPr>
        <p:txBody>
          <a:bodyPr spcFirstLastPara="1" wrap="square" lIns="0" tIns="0" rIns="0" bIns="0" anchor="t" anchorCtr="0">
            <a:no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SERVE</a:t>
            </a:r>
            <a:endParaRPr sz="1100" b="0"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5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Provide actionable support to local educational agencies</a:t>
            </a:r>
            <a:endParaRPr sz="1000" b="0" i="0" u="none" strike="noStrike" cap="none">
              <a:solidFill>
                <a:srgbClr val="000000"/>
              </a:solidFill>
              <a:latin typeface="Roboto"/>
              <a:ea typeface="Roboto"/>
              <a:cs typeface="Roboto"/>
              <a:sym typeface="Roboto"/>
            </a:endParaRPr>
          </a:p>
        </p:txBody>
      </p:sp>
      <p:sp>
        <p:nvSpPr>
          <p:cNvPr id="340" name="Google Shape;340;g2eb57fa4619_1_2"/>
          <p:cNvSpPr txBox="1"/>
          <p:nvPr/>
        </p:nvSpPr>
        <p:spPr>
          <a:xfrm>
            <a:off x="5239167" y="1630850"/>
            <a:ext cx="1600200" cy="6747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300"/>
              <a:buFont typeface="Arial"/>
              <a:buNone/>
            </a:pPr>
            <a:r>
              <a:rPr lang="en" sz="1300" b="0" i="0" u="none" strike="noStrike" cap="none">
                <a:solidFill>
                  <a:srgbClr val="EF7521"/>
                </a:solidFill>
                <a:latin typeface="Roboto Medium"/>
                <a:ea typeface="Roboto Medium"/>
                <a:cs typeface="Roboto Medium"/>
                <a:sym typeface="Roboto Medium"/>
              </a:rPr>
              <a:t>&gt; </a:t>
            </a:r>
            <a:r>
              <a:rPr lang="en" sz="1100" b="0" i="0" u="none" strike="noStrike" cap="none">
                <a:solidFill>
                  <a:srgbClr val="EF7521"/>
                </a:solidFill>
                <a:latin typeface="Roboto Medium"/>
                <a:ea typeface="Roboto Medium"/>
                <a:cs typeface="Roboto Medium"/>
                <a:sym typeface="Roboto Medium"/>
              </a:rPr>
              <a:t>GUIDE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Implement policy and legislation in an effective way </a:t>
            </a:r>
            <a:endParaRPr sz="1000" b="0" i="0" u="none" strike="noStrike" cap="none">
              <a:solidFill>
                <a:srgbClr val="000000"/>
              </a:solidFill>
              <a:latin typeface="Roboto"/>
              <a:ea typeface="Roboto"/>
              <a:cs typeface="Roboto"/>
              <a:sym typeface="Roboto"/>
            </a:endParaRPr>
          </a:p>
        </p:txBody>
      </p:sp>
      <p:sp>
        <p:nvSpPr>
          <p:cNvPr id="341" name="Google Shape;341;g2eb57fa4619_1_2"/>
          <p:cNvSpPr txBox="1"/>
          <p:nvPr/>
        </p:nvSpPr>
        <p:spPr>
          <a:xfrm>
            <a:off x="7229200" y="1630850"/>
            <a:ext cx="1600200" cy="6438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ELEVATE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Share the experiences of local educational agencies and students</a:t>
            </a:r>
            <a:endParaRPr sz="1000" b="0" i="0" u="none" strike="noStrike" cap="none">
              <a:solidFill>
                <a:srgbClr val="000000"/>
              </a:solidFill>
              <a:latin typeface="Roboto"/>
              <a:ea typeface="Roboto"/>
              <a:cs typeface="Roboto"/>
              <a:sym typeface="Roboto"/>
            </a:endParaRPr>
          </a:p>
        </p:txBody>
      </p:sp>
      <p:sp>
        <p:nvSpPr>
          <p:cNvPr id="342" name="Google Shape;342;g2eb57fa4619_1_2"/>
          <p:cNvSpPr txBox="1"/>
          <p:nvPr/>
        </p:nvSpPr>
        <p:spPr>
          <a:xfrm>
            <a:off x="311700" y="1368825"/>
            <a:ext cx="2547600" cy="733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600" b="1" i="0" u="none" strike="noStrike" cap="none">
                <a:solidFill>
                  <a:srgbClr val="EF7521"/>
                </a:solidFill>
                <a:latin typeface="Roboto"/>
                <a:ea typeface="Roboto"/>
                <a:cs typeface="Roboto"/>
                <a:sym typeface="Roboto"/>
              </a:rPr>
              <a:t>Our Role</a:t>
            </a:r>
            <a:endParaRPr sz="1600" b="1"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To improve student outcomes and ensure students and families across Colorado have access to high-quality schools, we will: </a:t>
            </a:r>
            <a:endParaRPr sz="1000" b="0" i="0" u="none" strike="noStrike" cap="none">
              <a:solidFill>
                <a:srgbClr val="000000"/>
              </a:solidFill>
              <a:latin typeface="Roboto"/>
              <a:ea typeface="Roboto"/>
              <a:cs typeface="Roboto"/>
              <a:sym typeface="Roboto"/>
            </a:endParaRPr>
          </a:p>
        </p:txBody>
      </p:sp>
      <p:sp>
        <p:nvSpPr>
          <p:cNvPr id="343" name="Google Shape;343;g2eb57fa4619_1_2"/>
          <p:cNvSpPr txBox="1"/>
          <p:nvPr/>
        </p:nvSpPr>
        <p:spPr>
          <a:xfrm>
            <a:off x="311700" y="2586100"/>
            <a:ext cx="84273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Core Values:    </a:t>
            </a:r>
            <a:r>
              <a:rPr lang="en" sz="1300" b="0" i="0" u="none" strike="noStrike" cap="none">
                <a:solidFill>
                  <a:schemeClr val="dk1"/>
                </a:solidFill>
                <a:latin typeface="Arial"/>
                <a:ea typeface="Arial"/>
                <a:cs typeface="Arial"/>
                <a:sym typeface="Arial"/>
              </a:rPr>
              <a:t>INTEGRITY  |  EQUITY  |  ACCOUNTABILITY  |  TRUST  |  SERVICE</a:t>
            </a:r>
            <a:endParaRPr sz="1300" b="0" i="0" u="none" strike="noStrike" cap="none">
              <a:solidFill>
                <a:schemeClr val="dk1"/>
              </a:solidFill>
              <a:latin typeface="Arial"/>
              <a:ea typeface="Arial"/>
              <a:cs typeface="Arial"/>
              <a:sym typeface="Arial"/>
            </a:endParaRPr>
          </a:p>
        </p:txBody>
      </p:sp>
      <p:cxnSp>
        <p:nvCxnSpPr>
          <p:cNvPr id="344" name="Google Shape;344;g2eb57fa4619_1_2" descr="&quot;&quot;"/>
          <p:cNvCxnSpPr/>
          <p:nvPr/>
        </p:nvCxnSpPr>
        <p:spPr>
          <a:xfrm>
            <a:off x="3130417" y="1632525"/>
            <a:ext cx="0" cy="674700"/>
          </a:xfrm>
          <a:prstGeom prst="straightConnector1">
            <a:avLst/>
          </a:prstGeom>
          <a:noFill/>
          <a:ln w="9525" cap="flat" cmpd="sng">
            <a:solidFill>
              <a:srgbClr val="EF7521"/>
            </a:solidFill>
            <a:prstDash val="dot"/>
            <a:round/>
            <a:headEnd type="none" w="sm" len="sm"/>
            <a:tailEnd type="none" w="sm" len="sm"/>
          </a:ln>
        </p:spPr>
      </p:cxnSp>
      <p:grpSp>
        <p:nvGrpSpPr>
          <p:cNvPr id="345" name="Google Shape;345;g2eb57fa4619_1_2"/>
          <p:cNvGrpSpPr/>
          <p:nvPr/>
        </p:nvGrpSpPr>
        <p:grpSpPr>
          <a:xfrm>
            <a:off x="311700" y="3548650"/>
            <a:ext cx="8363900" cy="646200"/>
            <a:chOff x="375100" y="3396250"/>
            <a:chExt cx="8363900" cy="646200"/>
          </a:xfrm>
        </p:grpSpPr>
        <p:sp>
          <p:nvSpPr>
            <p:cNvPr id="346" name="Google Shape;346;g2eb57fa4619_1_2"/>
            <p:cNvSpPr/>
            <p:nvPr/>
          </p:nvSpPr>
          <p:spPr>
            <a:xfrm rot="5400000">
              <a:off x="71244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 name="Google Shape;347;g2eb57fa4619_1_2"/>
            <p:cNvSpPr/>
            <p:nvPr/>
          </p:nvSpPr>
          <p:spPr>
            <a:xfrm rot="5400000">
              <a:off x="5197433"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g2eb57fa4619_1_2"/>
            <p:cNvSpPr/>
            <p:nvPr/>
          </p:nvSpPr>
          <p:spPr>
            <a:xfrm rot="5400000">
              <a:off x="3270467"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g2eb57fa4619_1_2"/>
            <p:cNvSpPr/>
            <p:nvPr/>
          </p:nvSpPr>
          <p:spPr>
            <a:xfrm rot="5400000">
              <a:off x="13435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g2eb57fa4619_1_2"/>
            <p:cNvSpPr txBox="1"/>
            <p:nvPr/>
          </p:nvSpPr>
          <p:spPr>
            <a:xfrm>
              <a:off x="959725" y="3534700"/>
              <a:ext cx="18015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Increase Student</a:t>
              </a:r>
              <a:br>
                <a:rPr lang="en" sz="1200" b="1" i="0" u="none" strike="noStrike" cap="none">
                  <a:solidFill>
                    <a:srgbClr val="FFFFFF"/>
                  </a:solidFill>
                  <a:latin typeface="Roboto"/>
                  <a:ea typeface="Roboto"/>
                  <a:cs typeface="Roboto"/>
                  <a:sym typeface="Roboto"/>
                </a:rPr>
              </a:br>
              <a:r>
                <a:rPr lang="en" sz="1200" b="1" i="0" u="none" strike="noStrike" cap="none">
                  <a:solidFill>
                    <a:srgbClr val="FFFFFF"/>
                  </a:solidFill>
                  <a:latin typeface="Roboto"/>
                  <a:ea typeface="Roboto"/>
                  <a:cs typeface="Roboto"/>
                  <a:sym typeface="Roboto"/>
                </a:rPr>
                <a:t>Engagement</a:t>
              </a:r>
              <a:endParaRPr sz="1200" b="1" i="0" u="none" strike="noStrike" cap="none">
                <a:solidFill>
                  <a:srgbClr val="FFFFFF"/>
                </a:solidFill>
                <a:latin typeface="Roboto"/>
                <a:ea typeface="Roboto"/>
                <a:cs typeface="Roboto"/>
                <a:sym typeface="Roboto"/>
              </a:endParaRPr>
            </a:p>
          </p:txBody>
        </p:sp>
        <p:sp>
          <p:nvSpPr>
            <p:cNvPr id="351" name="Google Shape;351;g2eb57fa4619_1_2"/>
            <p:cNvSpPr txBox="1"/>
            <p:nvPr/>
          </p:nvSpPr>
          <p:spPr>
            <a:xfrm>
              <a:off x="3118651" y="35299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 sz="1200" b="1" i="0" u="none" strike="noStrike" cap="none">
                  <a:solidFill>
                    <a:schemeClr val="lt1"/>
                  </a:solidFill>
                  <a:latin typeface="Roboto"/>
                  <a:ea typeface="Roboto"/>
                  <a:cs typeface="Roboto"/>
                  <a:sym typeface="Roboto"/>
                </a:rPr>
                <a:t>Accelerate Student Outcomes</a:t>
              </a:r>
              <a:endParaRPr sz="1200" b="1" i="0" u="none" strike="noStrike" cap="none">
                <a:solidFill>
                  <a:srgbClr val="FFFFFF"/>
                </a:solidFill>
                <a:latin typeface="Roboto"/>
                <a:ea typeface="Roboto"/>
                <a:cs typeface="Roboto"/>
                <a:sym typeface="Roboto"/>
              </a:endParaRPr>
            </a:p>
          </p:txBody>
        </p:sp>
        <p:sp>
          <p:nvSpPr>
            <p:cNvPr id="352" name="Google Shape;352;g2eb57fa4619_1_2"/>
            <p:cNvSpPr txBox="1"/>
            <p:nvPr/>
          </p:nvSpPr>
          <p:spPr>
            <a:xfrm>
              <a:off x="7024201"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Provide Operational Excellence</a:t>
              </a:r>
              <a:endParaRPr sz="1200" b="1" i="0" u="none" strike="noStrike" cap="none">
                <a:solidFill>
                  <a:srgbClr val="FFFFFF"/>
                </a:solidFill>
                <a:latin typeface="Roboto"/>
                <a:ea typeface="Roboto"/>
                <a:cs typeface="Roboto"/>
                <a:sym typeface="Roboto"/>
              </a:endParaRPr>
            </a:p>
          </p:txBody>
        </p:sp>
        <p:sp>
          <p:nvSpPr>
            <p:cNvPr id="353" name="Google Shape;353;g2eb57fa4619_1_2"/>
            <p:cNvSpPr txBox="1"/>
            <p:nvPr/>
          </p:nvSpPr>
          <p:spPr>
            <a:xfrm>
              <a:off x="5071413"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Strengthen the Educator Workforce</a:t>
              </a:r>
              <a:endParaRPr sz="1200" b="1" i="0" u="none" strike="noStrike" cap="none">
                <a:solidFill>
                  <a:srgbClr val="FFFFFF"/>
                </a:solidFill>
                <a:latin typeface="Roboto"/>
                <a:ea typeface="Roboto"/>
                <a:cs typeface="Roboto"/>
                <a:sym typeface="Roboto"/>
              </a:endParaRPr>
            </a:p>
          </p:txBody>
        </p:sp>
      </p:grpSp>
      <p:cxnSp>
        <p:nvCxnSpPr>
          <p:cNvPr id="354" name="Google Shape;354;g2eb57fa4619_1_2" descr="&quot;&quot;"/>
          <p:cNvCxnSpPr/>
          <p:nvPr/>
        </p:nvCxnSpPr>
        <p:spPr>
          <a:xfrm>
            <a:off x="5120450"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355" name="Google Shape;355;g2eb57fa4619_1_2" descr="&quot;&quot;"/>
          <p:cNvCxnSpPr/>
          <p:nvPr/>
        </p:nvCxnSpPr>
        <p:spPr>
          <a:xfrm>
            <a:off x="7110483"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356" name="Google Shape;356;g2eb57fa4619_1_2"/>
          <p:cNvCxnSpPr/>
          <p:nvPr/>
        </p:nvCxnSpPr>
        <p:spPr>
          <a:xfrm>
            <a:off x="-160100" y="2409466"/>
            <a:ext cx="9030600" cy="0"/>
          </a:xfrm>
          <a:prstGeom prst="straightConnector1">
            <a:avLst/>
          </a:prstGeom>
          <a:noFill/>
          <a:ln w="9525" cap="flat" cmpd="sng">
            <a:solidFill>
              <a:srgbClr val="EF7521"/>
            </a:solidFill>
            <a:prstDash val="dot"/>
            <a:round/>
            <a:headEnd type="none" w="sm" len="sm"/>
            <a:tailEnd type="none" w="sm" len="sm"/>
          </a:ln>
        </p:spPr>
      </p:cxnSp>
      <p:cxnSp>
        <p:nvCxnSpPr>
          <p:cNvPr id="357" name="Google Shape;357;g2eb57fa4619_1_2"/>
          <p:cNvCxnSpPr/>
          <p:nvPr/>
        </p:nvCxnSpPr>
        <p:spPr>
          <a:xfrm>
            <a:off x="-160100" y="3016625"/>
            <a:ext cx="9030600" cy="0"/>
          </a:xfrm>
          <a:prstGeom prst="straightConnector1">
            <a:avLst/>
          </a:prstGeom>
          <a:noFill/>
          <a:ln w="9525" cap="flat" cmpd="sng">
            <a:solidFill>
              <a:srgbClr val="EF7521"/>
            </a:solidFill>
            <a:prstDash val="dot"/>
            <a:round/>
            <a:headEnd type="none" w="sm" len="sm"/>
            <a:tailEnd type="none" w="sm" len="sm"/>
          </a:ln>
        </p:spPr>
      </p:cxnSp>
      <p:sp>
        <p:nvSpPr>
          <p:cNvPr id="358" name="Google Shape;358;g2eb57fa4619_1_2"/>
          <p:cNvSpPr txBox="1"/>
          <p:nvPr/>
        </p:nvSpPr>
        <p:spPr>
          <a:xfrm>
            <a:off x="311700" y="3219775"/>
            <a:ext cx="16002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Priorities:</a:t>
            </a:r>
            <a:endParaRPr sz="1300" b="0" i="0" u="none" strike="noStrike" cap="none">
              <a:solidFill>
                <a:schemeClr val="dk1"/>
              </a:solidFill>
              <a:latin typeface="Arial"/>
              <a:ea typeface="Arial"/>
              <a:cs typeface="Arial"/>
              <a:sym typeface="Arial"/>
            </a:endParaRPr>
          </a:p>
        </p:txBody>
      </p:sp>
      <p:sp>
        <p:nvSpPr>
          <p:cNvPr id="359" name="Google Shape;359;g2eb57fa4619_1_2"/>
          <p:cNvSpPr txBox="1"/>
          <p:nvPr/>
        </p:nvSpPr>
        <p:spPr>
          <a:xfrm>
            <a:off x="311700" y="171000"/>
            <a:ext cx="5556600" cy="265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200"/>
              </a:spcAft>
              <a:buClr>
                <a:srgbClr val="000000"/>
              </a:buClr>
              <a:buSzPts val="2000"/>
              <a:buFont typeface="Arial"/>
              <a:buNone/>
            </a:pPr>
            <a:r>
              <a:rPr lang="en" sz="2000" b="1" i="0" u="none" strike="noStrike" cap="none">
                <a:solidFill>
                  <a:schemeClr val="dk1"/>
                </a:solidFill>
                <a:latin typeface="Roboto"/>
                <a:ea typeface="Roboto"/>
                <a:cs typeface="Roboto"/>
                <a:sym typeface="Roboto"/>
              </a:rPr>
              <a:t>Theory of Change</a:t>
            </a:r>
            <a:endParaRPr sz="2000" b="1" i="0" u="none" strike="noStrike" cap="none">
              <a:solidFill>
                <a:schemeClr val="dk1"/>
              </a:solidFill>
              <a:latin typeface="Roboto"/>
              <a:ea typeface="Roboto"/>
              <a:cs typeface="Roboto"/>
              <a:sym typeface="Roboto"/>
            </a:endParaRPr>
          </a:p>
        </p:txBody>
      </p:sp>
      <p:cxnSp>
        <p:nvCxnSpPr>
          <p:cNvPr id="360" name="Google Shape;360;g2eb57fa4619_1_2" descr="&quot;&quot;"/>
          <p:cNvCxnSpPr/>
          <p:nvPr/>
        </p:nvCxnSpPr>
        <p:spPr>
          <a:xfrm>
            <a:off x="-160100" y="588900"/>
            <a:ext cx="8989500" cy="0"/>
          </a:xfrm>
          <a:prstGeom prst="straightConnector1">
            <a:avLst/>
          </a:prstGeom>
          <a:noFill/>
          <a:ln w="9525" cap="flat" cmpd="sng">
            <a:solidFill>
              <a:srgbClr val="EF7521"/>
            </a:solidFill>
            <a:prstDash val="dot"/>
            <a:round/>
            <a:headEnd type="none" w="sm" len="sm"/>
            <a:tailEnd type="none" w="sm" len="sm"/>
          </a:ln>
        </p:spPr>
      </p:cxnSp>
      <p:sp>
        <p:nvSpPr>
          <p:cNvPr id="361" name="Google Shape;361;g2eb57fa4619_1_2"/>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362" name="Google Shape;362;g2eb57fa4619_1_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1"/>
            <a:ext cx="9143997" cy="914399"/>
          </a:xfrm>
          <a:prstGeom prst="rect">
            <a:avLst/>
          </a:prstGeom>
        </p:spPr>
      </p:pic>
      <p:sp>
        <p:nvSpPr>
          <p:cNvPr id="2" name="Title 1"/>
          <p:cNvSpPr>
            <a:spLocks noGrp="1"/>
          </p:cNvSpPr>
          <p:nvPr>
            <p:ph type="title"/>
          </p:nvPr>
        </p:nvSpPr>
        <p:spPr>
          <a:xfrm>
            <a:off x="332674" y="153882"/>
            <a:ext cx="6048876" cy="673893"/>
          </a:xfrm>
        </p:spPr>
        <p:txBody>
          <a:bodyPr lIns="0" tIns="0" rIns="0" bIns="0" anchor="t" anchorCtr="0">
            <a:normAutofit/>
          </a:bodyPr>
          <a:lstStyle>
            <a:lvl1pPr>
              <a:defRPr sz="21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628650" y="1165860"/>
            <a:ext cx="7886700" cy="3263504"/>
          </a:xfrm>
        </p:spPr>
        <p:txBody>
          <a:bodyPr lIns="0" tIns="0" rIns="0" bIns="0"/>
          <a:lstStyle>
            <a:lvl1pPr>
              <a:defRPr sz="1800"/>
            </a:lvl1pPr>
            <a:lvl2pPr>
              <a:defRPr sz="1500"/>
            </a:lvl2pPr>
            <a:lvl3pPr>
              <a:defRPr sz="135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6705" y="4629151"/>
            <a:ext cx="857291" cy="364739"/>
          </a:xfrm>
          <a:prstGeom prst="rect">
            <a:avLst/>
          </a:prstGeom>
        </p:spPr>
      </p:pic>
      <p:sp>
        <p:nvSpPr>
          <p:cNvPr id="9" name="Slide Number Placeholder 5"/>
          <p:cNvSpPr>
            <a:spLocks noGrp="1"/>
          </p:cNvSpPr>
          <p:nvPr>
            <p:ph type="sldNum" sz="quarter" idx="12"/>
          </p:nvPr>
        </p:nvSpPr>
        <p:spPr>
          <a:xfrm>
            <a:off x="249655" y="4767263"/>
            <a:ext cx="2057400" cy="273844"/>
          </a:xfrm>
        </p:spPr>
        <p:txBody>
          <a:bodyPr/>
          <a:lstStyle>
            <a:lvl1pPr algn="l">
              <a:defRPr sz="12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1129973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9144470" cy="5143764"/>
          </a:xfrm>
          <a:prstGeom prst="rect">
            <a:avLst/>
          </a:prstGeom>
        </p:spPr>
      </p:pic>
      <p:sp>
        <p:nvSpPr>
          <p:cNvPr id="3" name="Title 1"/>
          <p:cNvSpPr>
            <a:spLocks noGrp="1"/>
          </p:cNvSpPr>
          <p:nvPr>
            <p:ph type="ctrTitle"/>
          </p:nvPr>
        </p:nvSpPr>
        <p:spPr>
          <a:xfrm>
            <a:off x="0" y="1946787"/>
            <a:ext cx="9144000" cy="1753215"/>
          </a:xfrm>
        </p:spPr>
        <p:txBody>
          <a:bodyPr anchor="t" anchorCtr="0">
            <a:normAutofit/>
          </a:bodyPr>
          <a:lstStyle>
            <a:lvl1pPr algn="ctr">
              <a:defRPr sz="3000">
                <a:solidFill>
                  <a:schemeClr val="bg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175065" y="4820266"/>
            <a:ext cx="2057400" cy="273844"/>
          </a:xfrm>
          <a:prstGeom prst="rect">
            <a:avLst/>
          </a:prstGeom>
        </p:spPr>
        <p:txBody>
          <a:bodyPr/>
          <a:lstStyle>
            <a:lvl1pPr algn="l">
              <a:defRPr sz="1200">
                <a:solidFill>
                  <a:schemeClr val="bg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410923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4" r:id="rId3"/>
    <p:sldLayoutId id="2147483662"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1"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video" Target="https://www.youtube.com/embed/skgP7isEsqg?feature=oembed" TargetMode="External"/><Relationship Id="rId4" Type="http://schemas.openxmlformats.org/officeDocument/2006/relationships/image" Target="../media/image3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us06web.zoom.us/webinar/register/WN_EzMkLxvQTYOqSPuXUyf_sw"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mailto:rogers_m@cde.state.co.us"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g278539799a0_0_0"/>
          <p:cNvSpPr txBox="1">
            <a:spLocks noGrp="1"/>
          </p:cNvSpPr>
          <p:nvPr>
            <p:ph type="title"/>
          </p:nvPr>
        </p:nvSpPr>
        <p:spPr>
          <a:xfrm>
            <a:off x="205525" y="2070900"/>
            <a:ext cx="5778300" cy="536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a:solidFill>
                  <a:schemeClr val="tx1"/>
                </a:solidFill>
              </a:rPr>
              <a:t>2026-2027</a:t>
            </a:r>
            <a:endParaRPr>
              <a:solidFill>
                <a:schemeClr val="tx1"/>
              </a:solidFill>
            </a:endParaRPr>
          </a:p>
        </p:txBody>
      </p:sp>
      <p:sp>
        <p:nvSpPr>
          <p:cNvPr id="378" name="Google Shape;378;g278539799a0_0_0"/>
          <p:cNvSpPr txBox="1">
            <a:spLocks noGrp="1"/>
          </p:cNvSpPr>
          <p:nvPr>
            <p:ph type="title" idx="2"/>
          </p:nvPr>
        </p:nvSpPr>
        <p:spPr>
          <a:xfrm>
            <a:off x="205525" y="2960750"/>
            <a:ext cx="5778300" cy="1040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a:t>Back to School Kindergarten School Readiness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4D61-9C15-47F8-960A-8E810A3E87C0}"/>
              </a:ext>
            </a:extLst>
          </p:cNvPr>
          <p:cNvSpPr>
            <a:spLocks noGrp="1"/>
          </p:cNvSpPr>
          <p:nvPr>
            <p:ph type="title"/>
          </p:nvPr>
        </p:nvSpPr>
        <p:spPr/>
        <p:txBody>
          <a:bodyPr spcFirstLastPara="1" vert="horz" wrap="square" lIns="68580" tIns="34290" rIns="68580" bIns="34290" rtlCol="0" anchor="b" anchorCtr="0">
            <a:normAutofit/>
          </a:bodyPr>
          <a:lstStyle/>
          <a:p>
            <a:r>
              <a:rPr lang="en-US" sz="3075" kern="1200">
                <a:solidFill>
                  <a:schemeClr val="tx1"/>
                </a:solidFill>
                <a:latin typeface="+mj-lt"/>
                <a:ea typeface="+mj-ea"/>
                <a:cs typeface="+mj-cs"/>
              </a:rPr>
              <a:t>Agenda</a:t>
            </a:r>
            <a:endParaRPr lang="en-US" kern="1200">
              <a:solidFill>
                <a:schemeClr val="tx1"/>
              </a:solidFill>
              <a:latin typeface="+mj-lt"/>
              <a:ea typeface="+mj-ea"/>
              <a:cs typeface="+mj-cs"/>
            </a:endParaRPr>
          </a:p>
        </p:txBody>
      </p:sp>
      <p:sp>
        <p:nvSpPr>
          <p:cNvPr id="3" name="Text Placeholder 2">
            <a:extLst>
              <a:ext uri="{FF2B5EF4-FFF2-40B4-BE49-F238E27FC236}">
                <a16:creationId xmlns:a16="http://schemas.microsoft.com/office/drawing/2014/main" id="{6B0F7171-4B35-E001-0FBA-5B5DF62F16B9}"/>
              </a:ext>
            </a:extLst>
          </p:cNvPr>
          <p:cNvSpPr>
            <a:spLocks noGrp="1"/>
          </p:cNvSpPr>
          <p:nvPr>
            <p:ph type="body" idx="1"/>
          </p:nvPr>
        </p:nvSpPr>
        <p:spPr>
          <a:xfrm>
            <a:off x="308080" y="1168414"/>
            <a:ext cx="3696809" cy="3034800"/>
          </a:xfrm>
        </p:spPr>
        <p:txBody>
          <a:bodyPr>
            <a:normAutofit/>
          </a:bodyPr>
          <a:lstStyle/>
          <a:p>
            <a:pPr marL="127000" indent="0">
              <a:buNone/>
            </a:pPr>
            <a:br>
              <a:rPr lang="en-US" kern="1200">
                <a:solidFill>
                  <a:schemeClr val="tx1"/>
                </a:solidFill>
              </a:rPr>
            </a:br>
            <a:br>
              <a:rPr lang="en-US" kern="1200">
                <a:solidFill>
                  <a:schemeClr val="tx1"/>
                </a:solidFill>
              </a:rPr>
            </a:br>
            <a:r>
              <a:rPr lang="en-US" kern="1200">
                <a:solidFill>
                  <a:schemeClr val="tx1"/>
                </a:solidFill>
              </a:rPr>
              <a:t>KSR Guide</a:t>
            </a:r>
            <a:br>
              <a:rPr lang="en-US" kern="1200">
                <a:solidFill>
                  <a:schemeClr val="tx1"/>
                </a:solidFill>
              </a:rPr>
            </a:br>
            <a:r>
              <a:rPr lang="en-US" kern="1200">
                <a:solidFill>
                  <a:schemeClr val="tx1"/>
                </a:solidFill>
              </a:rPr>
              <a:t>Key Ideas</a:t>
            </a:r>
            <a:br>
              <a:rPr lang="en-US" kern="1200">
                <a:solidFill>
                  <a:schemeClr val="tx1"/>
                </a:solidFill>
              </a:rPr>
            </a:br>
            <a:r>
              <a:rPr lang="en-US" kern="1200">
                <a:solidFill>
                  <a:schemeClr val="tx1"/>
                </a:solidFill>
              </a:rPr>
              <a:t>Discussion</a:t>
            </a:r>
            <a:br>
              <a:rPr lang="en-US" kern="1200">
                <a:solidFill>
                  <a:schemeClr val="tx1"/>
                </a:solidFill>
              </a:rPr>
            </a:br>
            <a:r>
              <a:rPr lang="en-US" kern="1200">
                <a:solidFill>
                  <a:schemeClr val="tx1"/>
                </a:solidFill>
              </a:rPr>
              <a:t>Questions</a:t>
            </a:r>
            <a:endParaRPr lang="en-US"/>
          </a:p>
        </p:txBody>
      </p:sp>
      <p:sp>
        <p:nvSpPr>
          <p:cNvPr id="4" name="Slide Number Placeholder 3">
            <a:extLst>
              <a:ext uri="{FF2B5EF4-FFF2-40B4-BE49-F238E27FC236}">
                <a16:creationId xmlns:a16="http://schemas.microsoft.com/office/drawing/2014/main" id="{EBC518DD-904E-423F-A946-3C7C356CEBAD}"/>
              </a:ext>
            </a:extLst>
          </p:cNvPr>
          <p:cNvSpPr>
            <a:spLocks noGrp="1"/>
          </p:cNvSpPr>
          <p:nvPr>
            <p:ph type="sldNum" idx="12"/>
          </p:nvPr>
        </p:nvSpPr>
        <p:spPr/>
        <p:txBody>
          <a:bodyPr spcFirstLastPara="1" vert="horz" wrap="square" lIns="68580" tIns="34290" rIns="68580" bIns="34290" rtlCol="0" anchor="ctr" anchorCtr="0">
            <a:normAutofit/>
          </a:bodyPr>
          <a:lstStyle/>
          <a:p>
            <a:pPr algn="r">
              <a:spcAft>
                <a:spcPts val="450"/>
              </a:spcAft>
              <a:buClrTx/>
              <a:buSzTx/>
              <a:defRPr/>
            </a:pPr>
            <a:fld id="{C479D5F6-EDCB-402A-AC08-4943A1820E8F}" type="slidenum">
              <a:rPr lang="en-US" sz="900">
                <a:solidFill>
                  <a:schemeClr val="tx1">
                    <a:alpha val="70000"/>
                  </a:schemeClr>
                </a:solidFill>
              </a:rPr>
              <a:pPr algn="r">
                <a:spcAft>
                  <a:spcPts val="450"/>
                </a:spcAft>
                <a:buClrTx/>
                <a:buSzTx/>
                <a:defRPr/>
              </a:pPr>
              <a:t>2</a:t>
            </a:fld>
            <a:endParaRPr lang="en-US" sz="900">
              <a:solidFill>
                <a:schemeClr val="tx1">
                  <a:alpha val="70000"/>
                </a:schemeClr>
              </a:solidFill>
            </a:endParaRPr>
          </a:p>
        </p:txBody>
      </p:sp>
      <p:pic>
        <p:nvPicPr>
          <p:cNvPr id="5" name="Picture 4">
            <a:extLst>
              <a:ext uri="{FF2B5EF4-FFF2-40B4-BE49-F238E27FC236}">
                <a16:creationId xmlns:a16="http://schemas.microsoft.com/office/drawing/2014/main" id="{675EFB10-7643-D58C-8828-A38225D6FFC7}"/>
              </a:ext>
              <a:ext uri="{C183D7F6-B498-43B3-948B-1728B52AA6E4}">
                <adec:decorative xmlns:adec="http://schemas.microsoft.com/office/drawing/2017/decorative" val="1"/>
              </a:ext>
            </a:extLst>
          </p:cNvPr>
          <p:cNvPicPr>
            <a:picLocks noChangeAspect="1"/>
          </p:cNvPicPr>
          <p:nvPr/>
        </p:nvPicPr>
        <p:blipFill rotWithShape="1">
          <a:blip r:embed="rId3"/>
          <a:srcRect l="2666" t="12889" r="27583" b="10074"/>
          <a:stretch/>
        </p:blipFill>
        <p:spPr>
          <a:xfrm>
            <a:off x="2439825" y="1072217"/>
            <a:ext cx="5039775" cy="3130997"/>
          </a:xfrm>
          <a:prstGeom prst="rect">
            <a:avLst/>
          </a:prstGeom>
        </p:spPr>
      </p:pic>
    </p:spTree>
    <p:extLst>
      <p:ext uri="{BB962C8B-B14F-4D97-AF65-F5344CB8AC3E}">
        <p14:creationId xmlns:p14="http://schemas.microsoft.com/office/powerpoint/2010/main" val="869595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D39D7144-8DC6-4015-8B2E-9D960451F1D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37335" y="4591460"/>
            <a:ext cx="892969" cy="414338"/>
          </a:xfrm>
          <a:prstGeom prst="rect">
            <a:avLst/>
          </a:prstGeom>
        </p:spPr>
      </p:pic>
      <p:sp>
        <p:nvSpPr>
          <p:cNvPr id="11" name="Title 10">
            <a:extLst>
              <a:ext uri="{FF2B5EF4-FFF2-40B4-BE49-F238E27FC236}">
                <a16:creationId xmlns:a16="http://schemas.microsoft.com/office/drawing/2014/main" id="{86178D1D-AD5F-5B4E-5969-172C6D775149}"/>
              </a:ext>
            </a:extLst>
          </p:cNvPr>
          <p:cNvSpPr>
            <a:spLocks noGrp="1"/>
          </p:cNvSpPr>
          <p:nvPr>
            <p:ph type="title"/>
          </p:nvPr>
        </p:nvSpPr>
        <p:spPr/>
        <p:txBody>
          <a:bodyPr/>
          <a:lstStyle/>
          <a:p>
            <a:r>
              <a:rPr lang="en-US"/>
              <a:t>Ready System, Ready Child</a:t>
            </a:r>
          </a:p>
        </p:txBody>
      </p:sp>
      <p:sp>
        <p:nvSpPr>
          <p:cNvPr id="12" name="Text Placeholder 11">
            <a:extLst>
              <a:ext uri="{FF2B5EF4-FFF2-40B4-BE49-F238E27FC236}">
                <a16:creationId xmlns:a16="http://schemas.microsoft.com/office/drawing/2014/main" id="{4F8D273B-8A0B-A532-22DA-FEDAE0C10402}"/>
              </a:ext>
            </a:extLst>
          </p:cNvPr>
          <p:cNvSpPr>
            <a:spLocks noGrp="1"/>
          </p:cNvSpPr>
          <p:nvPr>
            <p:ph type="body" idx="1"/>
          </p:nvPr>
        </p:nvSpPr>
        <p:spPr/>
        <p:txBody>
          <a:bodyPr/>
          <a:lstStyle/>
          <a:p>
            <a:pPr marL="0" indent="0">
              <a:buNone/>
            </a:pPr>
            <a:r>
              <a:rPr lang="en-US">
                <a:solidFill>
                  <a:schemeClr val="tx1"/>
                </a:solidFill>
                <a:ea typeface="+mn-lt"/>
                <a:cs typeface="+mn-lt"/>
              </a:rPr>
              <a:t>School readiness describes both the preparedness of a child to engage in and benefit from learning experiences, and the </a:t>
            </a:r>
            <a:r>
              <a:rPr lang="en-US" b="1">
                <a:solidFill>
                  <a:schemeClr val="tx1"/>
                </a:solidFill>
                <a:ea typeface="+mn-lt"/>
                <a:cs typeface="+mn-lt"/>
              </a:rPr>
              <a:t>ability of a school to meet the needs of all students </a:t>
            </a:r>
            <a:r>
              <a:rPr lang="en-US">
                <a:solidFill>
                  <a:schemeClr val="tx1"/>
                </a:solidFill>
                <a:ea typeface="+mn-lt"/>
                <a:cs typeface="+mn-lt"/>
              </a:rPr>
              <a:t>enrolled in publicly funded kindergarten. School readiness is enhanced when </a:t>
            </a:r>
            <a:r>
              <a:rPr lang="en-US" b="1">
                <a:solidFill>
                  <a:schemeClr val="tx1"/>
                </a:solidFill>
                <a:ea typeface="+mn-lt"/>
                <a:cs typeface="+mn-lt"/>
              </a:rPr>
              <a:t>schools, families, and community service providers work collaboratively </a:t>
            </a:r>
            <a:r>
              <a:rPr lang="en-US">
                <a:solidFill>
                  <a:schemeClr val="tx1"/>
                </a:solidFill>
                <a:ea typeface="+mn-lt"/>
                <a:cs typeface="+mn-lt"/>
              </a:rPr>
              <a:t>to ensure that </a:t>
            </a:r>
            <a:r>
              <a:rPr lang="en-US" b="1">
                <a:solidFill>
                  <a:schemeClr val="tx1"/>
                </a:solidFill>
                <a:ea typeface="+mn-lt"/>
                <a:cs typeface="+mn-lt"/>
              </a:rPr>
              <a:t>every child is ready </a:t>
            </a:r>
            <a:r>
              <a:rPr lang="en-US">
                <a:solidFill>
                  <a:schemeClr val="tx1"/>
                </a:solidFill>
                <a:ea typeface="+mn-lt"/>
                <a:cs typeface="+mn-lt"/>
              </a:rPr>
              <a:t>for higher levels of learning in academic content. </a:t>
            </a:r>
          </a:p>
          <a:p>
            <a:pPr marL="0" indent="0">
              <a:buNone/>
            </a:pPr>
            <a:r>
              <a:rPr lang="en-US">
                <a:solidFill>
                  <a:schemeClr val="tx1"/>
                </a:solidFill>
                <a:ea typeface="+mn-lt"/>
                <a:cs typeface="+mn-lt"/>
              </a:rPr>
              <a:t>~</a:t>
            </a:r>
            <a:r>
              <a:rPr lang="en-US" i="1">
                <a:solidFill>
                  <a:schemeClr val="tx1"/>
                </a:solidFill>
                <a:ea typeface="+mn-lt"/>
                <a:cs typeface="+mn-lt"/>
              </a:rPr>
              <a:t>State Board of Education, 2023</a:t>
            </a:r>
            <a:endParaRPr lang="en-US">
              <a:solidFill>
                <a:schemeClr val="tx1"/>
              </a:solidFill>
              <a:cs typeface="Calibri"/>
            </a:endParaRPr>
          </a:p>
          <a:p>
            <a:pPr marL="127000" indent="0">
              <a:buNone/>
            </a:pPr>
            <a:endParaRPr lang="en-US"/>
          </a:p>
        </p:txBody>
      </p:sp>
    </p:spTree>
    <p:extLst>
      <p:ext uri="{BB962C8B-B14F-4D97-AF65-F5344CB8AC3E}">
        <p14:creationId xmlns:p14="http://schemas.microsoft.com/office/powerpoint/2010/main" val="1742013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3140D0-148A-3B10-503E-5E0DA8F8731D}"/>
              </a:ext>
            </a:extLst>
          </p:cNvPr>
          <p:cNvSpPr>
            <a:spLocks noGrp="1"/>
          </p:cNvSpPr>
          <p:nvPr>
            <p:ph type="title"/>
          </p:nvPr>
        </p:nvSpPr>
        <p:spPr/>
        <p:txBody>
          <a:bodyPr/>
          <a:lstStyle/>
          <a:p>
            <a:r>
              <a:rPr lang="en-US"/>
              <a:t>Overview of School Readiness in Kindergarten</a:t>
            </a:r>
          </a:p>
        </p:txBody>
      </p:sp>
      <p:sp>
        <p:nvSpPr>
          <p:cNvPr id="5" name="Text Placeholder 4">
            <a:extLst>
              <a:ext uri="{FF2B5EF4-FFF2-40B4-BE49-F238E27FC236}">
                <a16:creationId xmlns:a16="http://schemas.microsoft.com/office/drawing/2014/main" id="{7F3A9E9B-176C-21E1-A902-C165AD0EC606}"/>
              </a:ext>
            </a:extLst>
          </p:cNvPr>
          <p:cNvSpPr>
            <a:spLocks noGrp="1"/>
          </p:cNvSpPr>
          <p:nvPr>
            <p:ph type="body" idx="1"/>
          </p:nvPr>
        </p:nvSpPr>
        <p:spPr>
          <a:xfrm>
            <a:off x="311700" y="1152475"/>
            <a:ext cx="3504187" cy="3034800"/>
          </a:xfrm>
        </p:spPr>
        <p:txBody>
          <a:bodyPr>
            <a:normAutofit fontScale="92500" lnSpcReduction="10000"/>
          </a:bodyPr>
          <a:lstStyle/>
          <a:p>
            <a:r>
              <a:rPr lang="en-US"/>
              <a:t>Data-informed decisions at the classroom, school, district, and state level</a:t>
            </a:r>
          </a:p>
          <a:p>
            <a:r>
              <a:rPr lang="en-US"/>
              <a:t>Class: data-informed instruction and intervention</a:t>
            </a:r>
          </a:p>
          <a:p>
            <a:r>
              <a:rPr lang="en-US"/>
              <a:t>School and district: informed decisions on instruction, resources, and community partnerships.</a:t>
            </a:r>
          </a:p>
          <a:p>
            <a:r>
              <a:rPr lang="en-US"/>
              <a:t>State: informed policy decisions, state agency partnerships</a:t>
            </a:r>
          </a:p>
        </p:txBody>
      </p:sp>
      <p:grpSp>
        <p:nvGrpSpPr>
          <p:cNvPr id="2" name="Group 1" descr="Image of data-informed decision-making in school readiness at the classroom, school, district, and state levels.">
            <a:extLst>
              <a:ext uri="{FF2B5EF4-FFF2-40B4-BE49-F238E27FC236}">
                <a16:creationId xmlns:a16="http://schemas.microsoft.com/office/drawing/2014/main" id="{D1DABDAC-1654-BADB-88CC-7C22D0E69F7D}"/>
              </a:ext>
            </a:extLst>
          </p:cNvPr>
          <p:cNvGrpSpPr/>
          <p:nvPr/>
        </p:nvGrpSpPr>
        <p:grpSpPr>
          <a:xfrm>
            <a:off x="3595452" y="1152475"/>
            <a:ext cx="5548548" cy="3114863"/>
            <a:chOff x="3595452" y="1152475"/>
            <a:chExt cx="5548548" cy="3114863"/>
          </a:xfrm>
        </p:grpSpPr>
        <p:grpSp>
          <p:nvGrpSpPr>
            <p:cNvPr id="7" name="Group 6">
              <a:extLst>
                <a:ext uri="{FF2B5EF4-FFF2-40B4-BE49-F238E27FC236}">
                  <a16:creationId xmlns:a16="http://schemas.microsoft.com/office/drawing/2014/main" id="{EE607ACB-DD7D-DDD4-19E0-E83FA5A998B9}"/>
                </a:ext>
              </a:extLst>
            </p:cNvPr>
            <p:cNvGrpSpPr/>
            <p:nvPr/>
          </p:nvGrpSpPr>
          <p:grpSpPr>
            <a:xfrm>
              <a:off x="3595452" y="1152475"/>
              <a:ext cx="2920314" cy="3114863"/>
              <a:chOff x="1253331" y="1554163"/>
              <a:chExt cx="4351337" cy="5016109"/>
            </a:xfrm>
          </p:grpSpPr>
          <p:sp>
            <p:nvSpPr>
              <p:cNvPr id="8" name="TextBox 7">
                <a:extLst>
                  <a:ext uri="{FF2B5EF4-FFF2-40B4-BE49-F238E27FC236}">
                    <a16:creationId xmlns:a16="http://schemas.microsoft.com/office/drawing/2014/main" id="{037EFE0C-7155-46F9-DD5A-A141FE2BC8AC}"/>
                  </a:ext>
                </a:extLst>
              </p:cNvPr>
              <p:cNvSpPr txBox="1"/>
              <p:nvPr/>
            </p:nvSpPr>
            <p:spPr>
              <a:xfrm>
                <a:off x="1688465" y="6026644"/>
                <a:ext cx="3855445" cy="543628"/>
              </a:xfrm>
              <a:prstGeom prst="rect">
                <a:avLst/>
              </a:prstGeom>
              <a:solidFill>
                <a:schemeClr val="bg1"/>
              </a:solidFill>
              <a:ln w="57150"/>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sysClr val="windowText" lastClr="000000"/>
                    </a:solidFill>
                    <a:effectLst/>
                    <a:uLnTx/>
                    <a:uFillTx/>
                    <a:latin typeface="Calibri" panose="020F0502020204030204"/>
                    <a:ea typeface="+mn-ea"/>
                    <a:cs typeface="+mn-cs"/>
                    <a:sym typeface="Arial"/>
                  </a:rPr>
                  <a:t>DATA-INFORMED</a:t>
                </a:r>
                <a:r>
                  <a:rPr kumimoji="0" lang="en-US" sz="1350" b="1" i="0" u="none" strike="noStrike" kern="1200" cap="none" spc="0" normalizeH="0" baseline="0" noProof="0">
                    <a:ln>
                      <a:noFill/>
                    </a:ln>
                    <a:solidFill>
                      <a:prstClr val="white"/>
                    </a:solidFill>
                    <a:effectLst/>
                    <a:uLnTx/>
                    <a:uFillTx/>
                    <a:latin typeface="Calibri" panose="020F0502020204030204"/>
                    <a:ea typeface="+mn-ea"/>
                    <a:cs typeface="+mn-cs"/>
                    <a:sym typeface="Arial"/>
                  </a:rPr>
                  <a:t> </a:t>
                </a:r>
                <a:r>
                  <a:rPr kumimoji="0" lang="en-US" sz="1350" b="1" i="0" u="none" strike="noStrike" kern="1200" cap="none" spc="0" normalizeH="0" baseline="0" noProof="0">
                    <a:ln>
                      <a:noFill/>
                    </a:ln>
                    <a:solidFill>
                      <a:sysClr val="windowText" lastClr="000000"/>
                    </a:solidFill>
                    <a:effectLst/>
                    <a:uLnTx/>
                    <a:uFillTx/>
                    <a:latin typeface="Calibri" panose="020F0502020204030204"/>
                    <a:ea typeface="+mn-ea"/>
                    <a:cs typeface="+mn-cs"/>
                    <a:sym typeface="Arial"/>
                  </a:rPr>
                  <a:t>DECISIONS</a:t>
                </a:r>
              </a:p>
            </p:txBody>
          </p:sp>
          <p:grpSp>
            <p:nvGrpSpPr>
              <p:cNvPr id="9" name="Group 8">
                <a:extLst>
                  <a:ext uri="{FF2B5EF4-FFF2-40B4-BE49-F238E27FC236}">
                    <a16:creationId xmlns:a16="http://schemas.microsoft.com/office/drawing/2014/main" id="{D4F49E3B-AE11-F517-273F-28F92B9835F6}"/>
                  </a:ext>
                </a:extLst>
              </p:cNvPr>
              <p:cNvGrpSpPr/>
              <p:nvPr/>
            </p:nvGrpSpPr>
            <p:grpSpPr>
              <a:xfrm>
                <a:off x="1253331" y="1554163"/>
                <a:ext cx="4351337" cy="4488892"/>
                <a:chOff x="1253331" y="1554163"/>
                <a:chExt cx="4351337" cy="4488892"/>
              </a:xfrm>
            </p:grpSpPr>
            <p:grpSp>
              <p:nvGrpSpPr>
                <p:cNvPr id="10" name="Group 9">
                  <a:extLst>
                    <a:ext uri="{FF2B5EF4-FFF2-40B4-BE49-F238E27FC236}">
                      <a16:creationId xmlns:a16="http://schemas.microsoft.com/office/drawing/2014/main" id="{0B4BF384-1AD0-FC4D-E3C7-8D2702D47013}"/>
                    </a:ext>
                  </a:extLst>
                </p:cNvPr>
                <p:cNvGrpSpPr/>
                <p:nvPr/>
              </p:nvGrpSpPr>
              <p:grpSpPr>
                <a:xfrm>
                  <a:off x="1253331" y="1554163"/>
                  <a:ext cx="4351337" cy="4351337"/>
                  <a:chOff x="1253331" y="1554163"/>
                  <a:chExt cx="4351337" cy="4351337"/>
                </a:xfrm>
              </p:grpSpPr>
              <p:sp>
                <p:nvSpPr>
                  <p:cNvPr id="12" name="Freeform: Shape 11">
                    <a:extLst>
                      <a:ext uri="{FF2B5EF4-FFF2-40B4-BE49-F238E27FC236}">
                        <a16:creationId xmlns:a16="http://schemas.microsoft.com/office/drawing/2014/main" id="{E1194375-3AA8-CD1A-4DD0-F9E234DE67C7}"/>
                      </a:ext>
                    </a:extLst>
                  </p:cNvPr>
                  <p:cNvSpPr/>
                  <p:nvPr/>
                </p:nvSpPr>
                <p:spPr>
                  <a:xfrm>
                    <a:off x="1253331" y="1554163"/>
                    <a:ext cx="4351337" cy="4351337"/>
                  </a:xfrm>
                  <a:custGeom>
                    <a:avLst/>
                    <a:gdLst>
                      <a:gd name="connsiteX0" fmla="*/ 0 w 4351337"/>
                      <a:gd name="connsiteY0" fmla="*/ 2175669 h 4351337"/>
                      <a:gd name="connsiteX1" fmla="*/ 2175669 w 4351337"/>
                      <a:gd name="connsiteY1" fmla="*/ 0 h 4351337"/>
                      <a:gd name="connsiteX2" fmla="*/ 4351338 w 4351337"/>
                      <a:gd name="connsiteY2" fmla="*/ 2175669 h 4351337"/>
                      <a:gd name="connsiteX3" fmla="*/ 2175669 w 4351337"/>
                      <a:gd name="connsiteY3" fmla="*/ 4351338 h 4351337"/>
                      <a:gd name="connsiteX4" fmla="*/ 0 w 4351337"/>
                      <a:gd name="connsiteY4" fmla="*/ 2175669 h 435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1337" h="4351337">
                        <a:moveTo>
                          <a:pt x="0" y="2175669"/>
                        </a:moveTo>
                        <a:cubicBezTo>
                          <a:pt x="0" y="974080"/>
                          <a:pt x="974080" y="0"/>
                          <a:pt x="2175669" y="0"/>
                        </a:cubicBezTo>
                        <a:cubicBezTo>
                          <a:pt x="3377258" y="0"/>
                          <a:pt x="4351338" y="974080"/>
                          <a:pt x="4351338" y="2175669"/>
                        </a:cubicBezTo>
                        <a:cubicBezTo>
                          <a:pt x="4351338" y="3377258"/>
                          <a:pt x="3377258" y="4351338"/>
                          <a:pt x="2175669" y="4351338"/>
                        </a:cubicBezTo>
                        <a:cubicBezTo>
                          <a:pt x="974080" y="4351338"/>
                          <a:pt x="0" y="3377258"/>
                          <a:pt x="0" y="2175669"/>
                        </a:cubicBez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98196" tIns="285857" rIns="1298196" bIns="2733485" numCol="1" spcCol="1270" anchor="ctr"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766763" rtl="0" eaLnBrk="1" fontAlgn="auto" latinLnBrk="0" hangingPunct="1">
                      <a:lnSpc>
                        <a:spcPct val="90000"/>
                      </a:lnSpc>
                      <a:spcBef>
                        <a:spcPct val="0"/>
                      </a:spcBef>
                      <a:spcAft>
                        <a:spcPct val="35000"/>
                      </a:spcAft>
                      <a:buClrTx/>
                      <a:buSzTx/>
                      <a:buFontTx/>
                      <a:buNone/>
                      <a:tabLst/>
                      <a:defRPr/>
                    </a:pPr>
                    <a:endParaRPr kumimoji="0" lang="en-US" sz="1725"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3" name="Freeform: Shape 12">
                    <a:extLst>
                      <a:ext uri="{FF2B5EF4-FFF2-40B4-BE49-F238E27FC236}">
                        <a16:creationId xmlns:a16="http://schemas.microsoft.com/office/drawing/2014/main" id="{27D72CD8-8D13-80E0-1488-6BA33D3FF452}"/>
                      </a:ext>
                    </a:extLst>
                  </p:cNvPr>
                  <p:cNvSpPr/>
                  <p:nvPr/>
                </p:nvSpPr>
                <p:spPr>
                  <a:xfrm>
                    <a:off x="1688465" y="2424430"/>
                    <a:ext cx="3481069" cy="3481069"/>
                  </a:xfrm>
                  <a:custGeom>
                    <a:avLst/>
                    <a:gdLst>
                      <a:gd name="connsiteX0" fmla="*/ 0 w 3481069"/>
                      <a:gd name="connsiteY0" fmla="*/ 1740535 h 3481069"/>
                      <a:gd name="connsiteX1" fmla="*/ 1740535 w 3481069"/>
                      <a:gd name="connsiteY1" fmla="*/ 0 h 3481069"/>
                      <a:gd name="connsiteX2" fmla="*/ 3481070 w 3481069"/>
                      <a:gd name="connsiteY2" fmla="*/ 1740535 h 3481069"/>
                      <a:gd name="connsiteX3" fmla="*/ 1740535 w 3481069"/>
                      <a:gd name="connsiteY3" fmla="*/ 3481070 h 3481069"/>
                      <a:gd name="connsiteX4" fmla="*/ 0 w 3481069"/>
                      <a:gd name="connsiteY4" fmla="*/ 1740535 h 3481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1069" h="3481069">
                        <a:moveTo>
                          <a:pt x="0" y="1740535"/>
                        </a:moveTo>
                        <a:cubicBezTo>
                          <a:pt x="0" y="779264"/>
                          <a:pt x="779264" y="0"/>
                          <a:pt x="1740535" y="0"/>
                        </a:cubicBezTo>
                        <a:cubicBezTo>
                          <a:pt x="2701806" y="0"/>
                          <a:pt x="3481070" y="779264"/>
                          <a:pt x="3481070" y="1740535"/>
                        </a:cubicBezTo>
                        <a:cubicBezTo>
                          <a:pt x="3481070" y="2701806"/>
                          <a:pt x="2701806" y="3481070"/>
                          <a:pt x="1740535" y="3481070"/>
                        </a:cubicBezTo>
                        <a:cubicBezTo>
                          <a:pt x="779264" y="3481070"/>
                          <a:pt x="0" y="2701806"/>
                          <a:pt x="0" y="1740535"/>
                        </a:cubicBezTo>
                        <a:close/>
                      </a:path>
                    </a:pathLst>
                  </a:cu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66512" tIns="273996" rIns="966512" bIns="2101558" numCol="1" spcCol="1270" anchor="ctr"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733425" rtl="0" eaLnBrk="1" fontAlgn="auto" latinLnBrk="0" hangingPunct="1">
                      <a:lnSpc>
                        <a:spcPct val="90000"/>
                      </a:lnSpc>
                      <a:spcBef>
                        <a:spcPct val="0"/>
                      </a:spcBef>
                      <a:spcAft>
                        <a:spcPct val="35000"/>
                      </a:spcAft>
                      <a:buClrTx/>
                      <a:buSzTx/>
                      <a:buFontTx/>
                      <a:buNone/>
                      <a:tabLst/>
                      <a:defRPr/>
                    </a:pPr>
                    <a:endParaRPr kumimoji="0" lang="en-US" sz="16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4" name="Freeform: Shape 13">
                    <a:extLst>
                      <a:ext uri="{FF2B5EF4-FFF2-40B4-BE49-F238E27FC236}">
                        <a16:creationId xmlns:a16="http://schemas.microsoft.com/office/drawing/2014/main" id="{F2D1278B-1CD3-516B-FFC1-3C28FB059079}"/>
                      </a:ext>
                    </a:extLst>
                  </p:cNvPr>
                  <p:cNvSpPr/>
                  <p:nvPr/>
                </p:nvSpPr>
                <p:spPr>
                  <a:xfrm>
                    <a:off x="2123598" y="3294697"/>
                    <a:ext cx="2610802" cy="2610802"/>
                  </a:xfrm>
                  <a:custGeom>
                    <a:avLst/>
                    <a:gdLst>
                      <a:gd name="connsiteX0" fmla="*/ 0 w 2610802"/>
                      <a:gd name="connsiteY0" fmla="*/ 1305401 h 2610802"/>
                      <a:gd name="connsiteX1" fmla="*/ 1305401 w 2610802"/>
                      <a:gd name="connsiteY1" fmla="*/ 0 h 2610802"/>
                      <a:gd name="connsiteX2" fmla="*/ 2610802 w 2610802"/>
                      <a:gd name="connsiteY2" fmla="*/ 1305401 h 2610802"/>
                      <a:gd name="connsiteX3" fmla="*/ 1305401 w 2610802"/>
                      <a:gd name="connsiteY3" fmla="*/ 2610802 h 2610802"/>
                      <a:gd name="connsiteX4" fmla="*/ 0 w 2610802"/>
                      <a:gd name="connsiteY4" fmla="*/ 1305401 h 2610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0802" h="2610802">
                        <a:moveTo>
                          <a:pt x="0" y="1305401"/>
                        </a:moveTo>
                        <a:cubicBezTo>
                          <a:pt x="0" y="584448"/>
                          <a:pt x="584448" y="0"/>
                          <a:pt x="1305401" y="0"/>
                        </a:cubicBezTo>
                        <a:cubicBezTo>
                          <a:pt x="2026354" y="0"/>
                          <a:pt x="2610802" y="584448"/>
                          <a:pt x="2610802" y="1305401"/>
                        </a:cubicBezTo>
                        <a:cubicBezTo>
                          <a:pt x="2610802" y="2026354"/>
                          <a:pt x="2026354" y="2610802"/>
                          <a:pt x="1305401" y="2610802"/>
                        </a:cubicBezTo>
                        <a:cubicBezTo>
                          <a:pt x="584448" y="2610802"/>
                          <a:pt x="0" y="2026354"/>
                          <a:pt x="0" y="1305401"/>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9494" tIns="253538" rIns="629493" bIns="1477352" numCol="1" spcCol="1270" anchor="ctr"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66750" rtl="0" eaLnBrk="1" fontAlgn="auto" latinLnBrk="0" hangingPunct="1">
                      <a:lnSpc>
                        <a:spcPct val="90000"/>
                      </a:lnSpc>
                      <a:spcBef>
                        <a:spcPct val="0"/>
                      </a:spcBef>
                      <a:spcAft>
                        <a:spcPct val="3500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5" name="Freeform: Shape 14">
                    <a:extLst>
                      <a:ext uri="{FF2B5EF4-FFF2-40B4-BE49-F238E27FC236}">
                        <a16:creationId xmlns:a16="http://schemas.microsoft.com/office/drawing/2014/main" id="{19F1A37A-672F-3B76-EA26-1EF32F8BC69C}"/>
                      </a:ext>
                    </a:extLst>
                  </p:cNvPr>
                  <p:cNvSpPr/>
                  <p:nvPr/>
                </p:nvSpPr>
                <p:spPr>
                  <a:xfrm>
                    <a:off x="2558732" y="4164965"/>
                    <a:ext cx="1740534" cy="1740534"/>
                  </a:xfrm>
                  <a:custGeom>
                    <a:avLst/>
                    <a:gdLst>
                      <a:gd name="connsiteX0" fmla="*/ 0 w 1740534"/>
                      <a:gd name="connsiteY0" fmla="*/ 870267 h 1740534"/>
                      <a:gd name="connsiteX1" fmla="*/ 870267 w 1740534"/>
                      <a:gd name="connsiteY1" fmla="*/ 0 h 1740534"/>
                      <a:gd name="connsiteX2" fmla="*/ 1740534 w 1740534"/>
                      <a:gd name="connsiteY2" fmla="*/ 870267 h 1740534"/>
                      <a:gd name="connsiteX3" fmla="*/ 870267 w 1740534"/>
                      <a:gd name="connsiteY3" fmla="*/ 1740534 h 1740534"/>
                      <a:gd name="connsiteX4" fmla="*/ 0 w 1740534"/>
                      <a:gd name="connsiteY4" fmla="*/ 870267 h 1740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0534" h="1740534">
                        <a:moveTo>
                          <a:pt x="0" y="870267"/>
                        </a:moveTo>
                        <a:cubicBezTo>
                          <a:pt x="0" y="389632"/>
                          <a:pt x="389632" y="0"/>
                          <a:pt x="870267" y="0"/>
                        </a:cubicBezTo>
                        <a:cubicBezTo>
                          <a:pt x="1350902" y="0"/>
                          <a:pt x="1740534" y="389632"/>
                          <a:pt x="1740534" y="870267"/>
                        </a:cubicBezTo>
                        <a:cubicBezTo>
                          <a:pt x="1740534" y="1350902"/>
                          <a:pt x="1350902" y="1740534"/>
                          <a:pt x="870267" y="1740534"/>
                        </a:cubicBezTo>
                        <a:cubicBezTo>
                          <a:pt x="389632" y="1740534"/>
                          <a:pt x="0" y="1350902"/>
                          <a:pt x="0" y="870267"/>
                        </a:cubicBezTo>
                        <a:close/>
                      </a:path>
                    </a:pathLst>
                  </a:custGeom>
                  <a:solidFill>
                    <a:schemeClr val="accent5">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40524" tIns="475702" rIns="340523" bIns="475703" numCol="1" spcCol="1270" anchor="ctr"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33450" rtl="0" eaLnBrk="1" fontAlgn="auto" latinLnBrk="0" hangingPunct="1">
                      <a:lnSpc>
                        <a:spcPct val="90000"/>
                      </a:lnSpc>
                      <a:spcBef>
                        <a:spcPct val="0"/>
                      </a:spcBef>
                      <a:spcAft>
                        <a:spcPct val="35000"/>
                      </a:spcAft>
                      <a:buClrTx/>
                      <a:buSzTx/>
                      <a:buFontTx/>
                      <a:buNone/>
                      <a:tabLst/>
                      <a:defRPr/>
                    </a:pPr>
                    <a:endParaRPr kumimoji="0" lang="en-US" sz="21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11" name="Arrow: Down 10">
                  <a:extLst>
                    <a:ext uri="{FF2B5EF4-FFF2-40B4-BE49-F238E27FC236}">
                      <a16:creationId xmlns:a16="http://schemas.microsoft.com/office/drawing/2014/main" id="{7F803EA0-6D38-1DA2-1727-A5A24E349A89}"/>
                    </a:ext>
                  </a:extLst>
                </p:cNvPr>
                <p:cNvSpPr/>
                <p:nvPr/>
              </p:nvSpPr>
              <p:spPr>
                <a:xfrm rot="10800000">
                  <a:off x="3348491" y="1565659"/>
                  <a:ext cx="161017" cy="4477396"/>
                </a:xfrm>
                <a:prstGeom prst="down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grpSp>
        <p:graphicFrame>
          <p:nvGraphicFramePr>
            <p:cNvPr id="16" name="Content Placeholder 9">
              <a:extLst>
                <a:ext uri="{FF2B5EF4-FFF2-40B4-BE49-F238E27FC236}">
                  <a16:creationId xmlns:a16="http://schemas.microsoft.com/office/drawing/2014/main" id="{A2B6CCAF-EB64-E39B-9186-912FA1307FFD}"/>
                </a:ext>
              </a:extLst>
            </p:cNvPr>
            <p:cNvGraphicFramePr>
              <a:graphicFrameLocks/>
            </p:cNvGraphicFramePr>
            <p:nvPr>
              <p:extLst>
                <p:ext uri="{D42A27DB-BD31-4B8C-83A1-F6EECF244321}">
                  <p14:modId xmlns:p14="http://schemas.microsoft.com/office/powerpoint/2010/main" val="1102357641"/>
                </p:ext>
              </p:extLst>
            </p:nvPr>
          </p:nvGraphicFramePr>
          <p:xfrm>
            <a:off x="5181237" y="2855466"/>
            <a:ext cx="3959030" cy="450074"/>
          </p:xfrm>
          <a:graphic>
            <a:graphicData uri="http://schemas.openxmlformats.org/drawingml/2006/table">
              <a:tbl>
                <a:tblPr firstRow="1">
                  <a:tableStyleId>{5C22544A-7EE6-4342-B048-85BDC9FD1C3A}</a:tableStyleId>
                </a:tblPr>
                <a:tblGrid>
                  <a:gridCol w="989470">
                    <a:extLst>
                      <a:ext uri="{9D8B030D-6E8A-4147-A177-3AD203B41FA5}">
                        <a16:colId xmlns:a16="http://schemas.microsoft.com/office/drawing/2014/main" val="3514389539"/>
                      </a:ext>
                    </a:extLst>
                  </a:gridCol>
                  <a:gridCol w="2969560">
                    <a:extLst>
                      <a:ext uri="{9D8B030D-6E8A-4147-A177-3AD203B41FA5}">
                        <a16:colId xmlns:a16="http://schemas.microsoft.com/office/drawing/2014/main" val="3270875446"/>
                      </a:ext>
                    </a:extLst>
                  </a:gridCol>
                </a:tblGrid>
                <a:tr h="450074">
                  <a:tc>
                    <a:txBody>
                      <a:bodyPr/>
                      <a:lstStyle/>
                      <a:p>
                        <a:r>
                          <a:rPr lang="en-US" sz="1500" b="1">
                            <a:solidFill>
                              <a:schemeClr val="bg1"/>
                            </a:solidFill>
                          </a:rPr>
                          <a:t>CHILD</a:t>
                        </a:r>
                      </a:p>
                    </a:txBody>
                    <a:tcPr marL="68580" marR="68580" marT="34290" marB="34290" anchor="ctr">
                      <a:lnL w="12700" cmpd="sng">
                        <a:noFill/>
                      </a:lnL>
                      <a:lnR w="12700" cmpd="sng">
                        <a:noFill/>
                      </a:lnR>
                      <a:lnT w="12700" cmpd="sng">
                        <a:noFill/>
                      </a:lnT>
                      <a:lnTlToBr w="12700" cmpd="sng">
                        <a:noFill/>
                        <a:prstDash val="solid"/>
                      </a:lnTlToBr>
                      <a:lnBlToTr w="12700" cmpd="sng">
                        <a:noFill/>
                        <a:prstDash val="solid"/>
                      </a:lnBlToTr>
                      <a:solidFill>
                        <a:schemeClr val="accent5">
                          <a:lumMod val="75000"/>
                        </a:schemeClr>
                      </a:solidFill>
                    </a:tcPr>
                  </a:tc>
                  <a:tc>
                    <a:txBody>
                      <a:bodyPr/>
                      <a:lstStyle/>
                      <a:p>
                        <a:r>
                          <a:rPr lang="en-US" sz="1200" b="0" dirty="0">
                            <a:solidFill>
                              <a:schemeClr val="tx1"/>
                            </a:solidFill>
                          </a:rPr>
                          <a:t>Individualize Instruction</a:t>
                        </a:r>
                      </a:p>
                    </a:txBody>
                    <a:tcPr marL="68580" marR="68580" marT="34290" marB="34290" anchor="ctr">
                      <a:lnL w="12700" cmpd="sng">
                        <a:noFill/>
                      </a:lnL>
                      <a:solidFill>
                        <a:schemeClr val="accent5"/>
                      </a:solidFill>
                    </a:tcPr>
                  </a:tc>
                  <a:extLst>
                    <a:ext uri="{0D108BD9-81ED-4DB2-BD59-A6C34878D82A}">
                      <a16:rowId xmlns:a16="http://schemas.microsoft.com/office/drawing/2014/main" val="1936624787"/>
                    </a:ext>
                  </a:extLst>
                </a:tr>
              </a:tbl>
            </a:graphicData>
          </a:graphic>
        </p:graphicFrame>
        <p:graphicFrame>
          <p:nvGraphicFramePr>
            <p:cNvPr id="17" name="Content Placeholder 9">
              <a:extLst>
                <a:ext uri="{FF2B5EF4-FFF2-40B4-BE49-F238E27FC236}">
                  <a16:creationId xmlns:a16="http://schemas.microsoft.com/office/drawing/2014/main" id="{EFF8269C-5F01-F3A1-F3D3-00F6E02B105A}"/>
                </a:ext>
              </a:extLst>
            </p:cNvPr>
            <p:cNvGraphicFramePr/>
            <p:nvPr>
              <p:extLst>
                <p:ext uri="{D42A27DB-BD31-4B8C-83A1-F6EECF244321}">
                  <p14:modId xmlns:p14="http://schemas.microsoft.com/office/powerpoint/2010/main" val="1265062243"/>
                </p:ext>
              </p:extLst>
            </p:nvPr>
          </p:nvGraphicFramePr>
          <p:xfrm>
            <a:off x="5181237" y="2321527"/>
            <a:ext cx="3962763" cy="435022"/>
          </p:xfrm>
          <a:graphic>
            <a:graphicData uri="http://schemas.openxmlformats.org/drawingml/2006/table">
              <a:tbl>
                <a:tblPr firstRow="1">
                  <a:tableStyleId>{5C22544A-7EE6-4342-B048-85BDC9FD1C3A}</a:tableStyleId>
                </a:tblPr>
                <a:tblGrid>
                  <a:gridCol w="982077">
                    <a:extLst>
                      <a:ext uri="{9D8B030D-6E8A-4147-A177-3AD203B41FA5}">
                        <a16:colId xmlns:a16="http://schemas.microsoft.com/office/drawing/2014/main" val="3514389539"/>
                      </a:ext>
                    </a:extLst>
                  </a:gridCol>
                  <a:gridCol w="2980686">
                    <a:extLst>
                      <a:ext uri="{9D8B030D-6E8A-4147-A177-3AD203B41FA5}">
                        <a16:colId xmlns:a16="http://schemas.microsoft.com/office/drawing/2014/main" val="3270875446"/>
                      </a:ext>
                    </a:extLst>
                  </a:gridCol>
                </a:tblGrid>
                <a:tr h="435022">
                  <a:tc>
                    <a:txBody>
                      <a:bodyPr/>
                      <a:lstStyle/>
                      <a:p>
                        <a:r>
                          <a:rPr lang="en-US" sz="1500" b="1">
                            <a:solidFill>
                              <a:schemeClr val="bg1"/>
                            </a:solidFill>
                          </a:rPr>
                          <a:t>SCHOOL</a:t>
                        </a:r>
                      </a:p>
                    </a:txBody>
                    <a:tcPr marL="68580" marR="68580" marT="34290" marB="34290" anchor="ctr">
                      <a:lnL w="12700" cmpd="sng">
                        <a:noFill/>
                      </a:lnL>
                      <a:lnR w="12700" cmpd="sng">
                        <a:noFill/>
                      </a:lnR>
                      <a:lnTlToBr w="12700" cmpd="sng">
                        <a:noFill/>
                        <a:prstDash val="solid"/>
                      </a:lnTlToBr>
                      <a:lnBlToTr w="12700" cmpd="sng">
                        <a:noFill/>
                        <a:prstDash val="solid"/>
                      </a:lnBlToTr>
                      <a:solidFill>
                        <a:srgbClr val="0070C0"/>
                      </a:solidFill>
                    </a:tcPr>
                  </a:tc>
                  <a:tc>
                    <a:txBody>
                      <a:bodyPr/>
                      <a:lstStyle/>
                      <a:p>
                        <a:r>
                          <a:rPr lang="en-US" sz="1200" b="0" dirty="0">
                            <a:solidFill>
                              <a:schemeClr val="tx1"/>
                            </a:solidFill>
                          </a:rPr>
                          <a:t>Prepare ready schools and partner to meet needs within the EC community. </a:t>
                        </a:r>
                      </a:p>
                    </a:txBody>
                    <a:tcPr marL="68580" marR="68580" marT="34290" marB="34290" anchor="ctr">
                      <a:lnL w="12700" cmpd="sng">
                        <a:noFill/>
                      </a:lnL>
                      <a:solidFill>
                        <a:schemeClr val="accent1">
                          <a:lumMod val="40000"/>
                          <a:lumOff val="60000"/>
                        </a:schemeClr>
                      </a:solidFill>
                    </a:tcPr>
                  </a:tc>
                  <a:extLst>
                    <a:ext uri="{0D108BD9-81ED-4DB2-BD59-A6C34878D82A}">
                      <a16:rowId xmlns:a16="http://schemas.microsoft.com/office/drawing/2014/main" val="1936624787"/>
                    </a:ext>
                  </a:extLst>
                </a:tr>
              </a:tbl>
            </a:graphicData>
          </a:graphic>
        </p:graphicFrame>
        <p:graphicFrame>
          <p:nvGraphicFramePr>
            <p:cNvPr id="18" name="Content Placeholder 9">
              <a:extLst>
                <a:ext uri="{FF2B5EF4-FFF2-40B4-BE49-F238E27FC236}">
                  <a16:creationId xmlns:a16="http://schemas.microsoft.com/office/drawing/2014/main" id="{86AB0505-93C6-CF72-1A4F-E930C3CA6DC9}"/>
                </a:ext>
              </a:extLst>
            </p:cNvPr>
            <p:cNvGraphicFramePr/>
            <p:nvPr>
              <p:extLst>
                <p:ext uri="{D42A27DB-BD31-4B8C-83A1-F6EECF244321}">
                  <p14:modId xmlns:p14="http://schemas.microsoft.com/office/powerpoint/2010/main" val="2806056413"/>
                </p:ext>
              </p:extLst>
            </p:nvPr>
          </p:nvGraphicFramePr>
          <p:xfrm>
            <a:off x="5181237" y="1790378"/>
            <a:ext cx="3962763" cy="434340"/>
          </p:xfrm>
          <a:graphic>
            <a:graphicData uri="http://schemas.openxmlformats.org/drawingml/2006/table">
              <a:tbl>
                <a:tblPr firstRow="1">
                  <a:tableStyleId>{5C22544A-7EE6-4342-B048-85BDC9FD1C3A}</a:tableStyleId>
                </a:tblPr>
                <a:tblGrid>
                  <a:gridCol w="1072478">
                    <a:extLst>
                      <a:ext uri="{9D8B030D-6E8A-4147-A177-3AD203B41FA5}">
                        <a16:colId xmlns:a16="http://schemas.microsoft.com/office/drawing/2014/main" val="3514389539"/>
                      </a:ext>
                    </a:extLst>
                  </a:gridCol>
                  <a:gridCol w="2890285">
                    <a:extLst>
                      <a:ext uri="{9D8B030D-6E8A-4147-A177-3AD203B41FA5}">
                        <a16:colId xmlns:a16="http://schemas.microsoft.com/office/drawing/2014/main" val="3270875446"/>
                      </a:ext>
                    </a:extLst>
                  </a:gridCol>
                </a:tblGrid>
                <a:tr h="434340">
                  <a:tc>
                    <a:txBody>
                      <a:bodyPr/>
                      <a:lstStyle/>
                      <a:p>
                        <a:r>
                          <a:rPr lang="en-US" sz="1500" b="1" dirty="0">
                            <a:solidFill>
                              <a:schemeClr val="bg1"/>
                            </a:solidFill>
                          </a:rPr>
                          <a:t>DISTRICT</a:t>
                        </a:r>
                      </a:p>
                    </a:txBody>
                    <a:tcPr marL="68580" marR="68580" marT="34290" marB="34290" anchor="ctr">
                      <a:lnL w="12700" cmpd="sng">
                        <a:noFill/>
                      </a:lnL>
                      <a:lnR w="12700" cmpd="sng">
                        <a:noFill/>
                      </a:lnR>
                      <a:lnT w="12700" cmpd="sng">
                        <a:noFill/>
                      </a:lnT>
                      <a:lnTlToBr w="12700" cmpd="sng">
                        <a:noFill/>
                        <a:prstDash val="solid"/>
                      </a:lnTlToBr>
                      <a:lnBlToTr w="12700" cmpd="sng">
                        <a:noFill/>
                        <a:prstDash val="solid"/>
                      </a:lnBlToTr>
                      <a:solidFill>
                        <a:schemeClr val="accent4">
                          <a:lumMod val="50000"/>
                        </a:schemeClr>
                      </a:solidFill>
                    </a:tcPr>
                  </a:tc>
                  <a:tc>
                    <a:txBody>
                      <a:bodyPr/>
                      <a:lstStyle/>
                      <a:p>
                        <a:r>
                          <a:rPr lang="en-US" sz="1200" b="0" dirty="0">
                            <a:solidFill>
                              <a:schemeClr val="tx1"/>
                            </a:solidFill>
                          </a:rPr>
                          <a:t>Partner with local agencies, plan resource allocation, and teacher support.</a:t>
                        </a:r>
                      </a:p>
                    </a:txBody>
                    <a:tcPr marL="68580" marR="68580" marT="34290" marB="34290" anchor="ctr">
                      <a:lnL w="12700" cmpd="sng">
                        <a:noFill/>
                      </a:lnL>
                      <a:solidFill>
                        <a:schemeClr val="accent4"/>
                      </a:solidFill>
                    </a:tcPr>
                  </a:tc>
                  <a:extLst>
                    <a:ext uri="{0D108BD9-81ED-4DB2-BD59-A6C34878D82A}">
                      <a16:rowId xmlns:a16="http://schemas.microsoft.com/office/drawing/2014/main" val="1936624787"/>
                    </a:ext>
                  </a:extLst>
                </a:tr>
              </a:tbl>
            </a:graphicData>
          </a:graphic>
        </p:graphicFrame>
        <p:graphicFrame>
          <p:nvGraphicFramePr>
            <p:cNvPr id="19" name="Content Placeholder 9">
              <a:extLst>
                <a:ext uri="{FF2B5EF4-FFF2-40B4-BE49-F238E27FC236}">
                  <a16:creationId xmlns:a16="http://schemas.microsoft.com/office/drawing/2014/main" id="{6A50B64C-B9F4-F088-B1FF-025A7773D56C}"/>
                </a:ext>
              </a:extLst>
            </p:cNvPr>
            <p:cNvGraphicFramePr/>
            <p:nvPr>
              <p:extLst>
                <p:ext uri="{D42A27DB-BD31-4B8C-83A1-F6EECF244321}">
                  <p14:modId xmlns:p14="http://schemas.microsoft.com/office/powerpoint/2010/main" val="494524290"/>
                </p:ext>
              </p:extLst>
            </p:nvPr>
          </p:nvGraphicFramePr>
          <p:xfrm>
            <a:off x="5181237" y="1177820"/>
            <a:ext cx="3962763" cy="525780"/>
          </p:xfrm>
          <a:graphic>
            <a:graphicData uri="http://schemas.openxmlformats.org/drawingml/2006/table">
              <a:tbl>
                <a:tblPr firstRow="1">
                  <a:tableStyleId>{5C22544A-7EE6-4342-B048-85BDC9FD1C3A}</a:tableStyleId>
                </a:tblPr>
                <a:tblGrid>
                  <a:gridCol w="990402">
                    <a:extLst>
                      <a:ext uri="{9D8B030D-6E8A-4147-A177-3AD203B41FA5}">
                        <a16:colId xmlns:a16="http://schemas.microsoft.com/office/drawing/2014/main" val="3514389539"/>
                      </a:ext>
                    </a:extLst>
                  </a:gridCol>
                  <a:gridCol w="2972361">
                    <a:extLst>
                      <a:ext uri="{9D8B030D-6E8A-4147-A177-3AD203B41FA5}">
                        <a16:colId xmlns:a16="http://schemas.microsoft.com/office/drawing/2014/main" val="3270875446"/>
                      </a:ext>
                    </a:extLst>
                  </a:gridCol>
                </a:tblGrid>
                <a:tr h="330011">
                  <a:tc>
                    <a:txBody>
                      <a:bodyPr/>
                      <a:lstStyle/>
                      <a:p>
                        <a:r>
                          <a:rPr lang="en-US" sz="1500" b="1">
                            <a:solidFill>
                              <a:schemeClr val="bg1"/>
                            </a:solidFill>
                          </a:rPr>
                          <a:t>STATE SYSTEM</a:t>
                        </a:r>
                      </a:p>
                    </a:txBody>
                    <a:tcPr marL="68580" marR="68580" marT="34290" marB="34290" anchor="ctr">
                      <a:lnL w="12700" cmpd="sng">
                        <a:noFill/>
                      </a:lnL>
                      <a:lnR w="12700" cmpd="sng">
                        <a:noFill/>
                      </a:lnR>
                      <a:lnT w="12700" cmpd="sng">
                        <a:noFill/>
                      </a:lnT>
                      <a:lnTlToBr w="12700" cmpd="sng">
                        <a:noFill/>
                        <a:prstDash val="solid"/>
                      </a:lnTlToBr>
                      <a:lnBlToTr w="12700" cmpd="sng">
                        <a:noFill/>
                        <a:prstDash val="solid"/>
                      </a:lnBlToTr>
                      <a:solidFill>
                        <a:schemeClr val="accent3"/>
                      </a:solidFill>
                    </a:tcPr>
                  </a:tc>
                  <a:tc>
                    <a:txBody>
                      <a:bodyPr/>
                      <a:lstStyle/>
                      <a:p>
                        <a:r>
                          <a:rPr lang="en-US" sz="1200" b="0" dirty="0">
                            <a:solidFill>
                              <a:schemeClr val="tx1"/>
                            </a:solidFill>
                          </a:rPr>
                          <a:t>Report to stakeholders to inform policy decisions, partner with state agencies.</a:t>
                        </a:r>
                      </a:p>
                    </a:txBody>
                    <a:tcPr marL="68580" marR="68580" marT="34290" marB="34290" anchor="ctr">
                      <a:lnL w="12700" cmpd="sng">
                        <a:noFill/>
                      </a:lnL>
                      <a:solidFill>
                        <a:schemeClr val="accent3"/>
                      </a:solidFill>
                    </a:tcPr>
                  </a:tc>
                  <a:extLst>
                    <a:ext uri="{0D108BD9-81ED-4DB2-BD59-A6C34878D82A}">
                      <a16:rowId xmlns:a16="http://schemas.microsoft.com/office/drawing/2014/main" val="1936624787"/>
                    </a:ext>
                  </a:extLst>
                </a:tr>
              </a:tbl>
            </a:graphicData>
          </a:graphic>
        </p:graphicFrame>
      </p:grpSp>
    </p:spTree>
    <p:extLst>
      <p:ext uri="{BB962C8B-B14F-4D97-AF65-F5344CB8AC3E}">
        <p14:creationId xmlns:p14="http://schemas.microsoft.com/office/powerpoint/2010/main" val="3448297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CFF871-6E2E-63E4-39A4-31750B6E0518}"/>
              </a:ext>
            </a:extLst>
          </p:cNvPr>
          <p:cNvSpPr>
            <a:spLocks noGrp="1"/>
          </p:cNvSpPr>
          <p:nvPr>
            <p:ph type="title"/>
          </p:nvPr>
        </p:nvSpPr>
        <p:spPr/>
        <p:txBody>
          <a:bodyPr/>
          <a:lstStyle/>
          <a:p>
            <a:r>
              <a:rPr lang="en-US"/>
              <a:t>Kindergarten Assessment</a:t>
            </a:r>
          </a:p>
        </p:txBody>
      </p:sp>
      <p:pic>
        <p:nvPicPr>
          <p:cNvPr id="6" name="Online Media 5" descr="Importance of Early Learning for School Readiness. Watch online https://www.youtube.com/watch?v=skgP7isEsqg&amp;t=2s&#10;">
            <a:hlinkClick r:id="" action="ppaction://media"/>
            <a:extLst>
              <a:ext uri="{FF2B5EF4-FFF2-40B4-BE49-F238E27FC236}">
                <a16:creationId xmlns:a16="http://schemas.microsoft.com/office/drawing/2014/main" id="{52300122-55C2-ABFA-A9FD-E48AEAD2966F}"/>
              </a:ext>
            </a:extLst>
          </p:cNvPr>
          <p:cNvPicPr>
            <a:picLocks noGrp="1" noRot="1" noChangeAspect="1"/>
          </p:cNvPicPr>
          <p:nvPr>
            <p:ph sz="half" idx="4294967295"/>
            <a:videoFile r:link="rId1"/>
          </p:nvPr>
        </p:nvPicPr>
        <p:blipFill>
          <a:blip r:embed="rId4"/>
          <a:stretch>
            <a:fillRect/>
          </a:stretch>
        </p:blipFill>
        <p:spPr>
          <a:xfrm>
            <a:off x="350512" y="969964"/>
            <a:ext cx="5870328" cy="3315709"/>
          </a:xfrm>
          <a:prstGeom prst="rect">
            <a:avLst/>
          </a:prstGeom>
        </p:spPr>
      </p:pic>
      <p:sp>
        <p:nvSpPr>
          <p:cNvPr id="4" name="Slide Number Placeholder 3">
            <a:extLst>
              <a:ext uri="{FF2B5EF4-FFF2-40B4-BE49-F238E27FC236}">
                <a16:creationId xmlns:a16="http://schemas.microsoft.com/office/drawing/2014/main" id="{9F8630FB-C660-5EEB-7D31-FB5DFF93EC86}"/>
              </a:ext>
            </a:extLst>
          </p:cNvPr>
          <p:cNvSpPr>
            <a:spLocks noGrp="1"/>
          </p:cNvSpPr>
          <p:nvPr>
            <p:ph type="sldNum" idx="12"/>
          </p:nvPr>
        </p:nvSpPr>
        <p:spPr/>
        <p:txBody>
          <a:bodyPr>
            <a:normAutofit/>
          </a:bodyPr>
          <a:lstStyle/>
          <a:p>
            <a:fld id="{C479D5F6-EDCB-402A-AC08-4943A1820E8F}" type="slidenum">
              <a:rPr lang="en-US" smtClean="0"/>
              <a:pPr/>
              <a:t>5</a:t>
            </a:fld>
            <a:endParaRPr lang="en-US"/>
          </a:p>
        </p:txBody>
      </p:sp>
    </p:spTree>
    <p:extLst>
      <p:ext uri="{BB962C8B-B14F-4D97-AF65-F5344CB8AC3E}">
        <p14:creationId xmlns:p14="http://schemas.microsoft.com/office/powerpoint/2010/main" val="36523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2BB4F-DD96-BFDA-C1ED-B8CE22E178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161382-E46B-C363-C6C8-2965863E41BC}"/>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a:latin typeface="Roboto" panose="02000000000000000000" pitchFamily="2" charset="0"/>
                <a:ea typeface="Roboto" panose="02000000000000000000" pitchFamily="2" charset="0"/>
                <a:cs typeface="Roboto" panose="02000000000000000000" pitchFamily="2" charset="0"/>
              </a:rPr>
              <a:t>Key Responsibilities</a:t>
            </a:r>
          </a:p>
        </p:txBody>
      </p:sp>
      <p:sp>
        <p:nvSpPr>
          <p:cNvPr id="3" name="Content Placeholder 2">
            <a:extLst>
              <a:ext uri="{FF2B5EF4-FFF2-40B4-BE49-F238E27FC236}">
                <a16:creationId xmlns:a16="http://schemas.microsoft.com/office/drawing/2014/main" id="{6877C786-0E9A-BEDB-8002-E99898D344B1}"/>
              </a:ext>
            </a:extLst>
          </p:cNvPr>
          <p:cNvSpPr>
            <a:spLocks noGrp="1"/>
          </p:cNvSpPr>
          <p:nvPr>
            <p:ph type="body" idx="1"/>
          </p:nvPr>
        </p:nvSpPr>
        <p:spPr>
          <a:xfrm>
            <a:off x="841085" y="1152475"/>
            <a:ext cx="7267199" cy="3034800"/>
          </a:xfrm>
          <a:solidFill>
            <a:schemeClr val="accent4">
              <a:lumMod val="20000"/>
              <a:lumOff val="80000"/>
            </a:schemeClr>
          </a:solidFill>
          <a:ln w="76200">
            <a:solidFill>
              <a:schemeClr val="accent4"/>
            </a:solidFill>
          </a:ln>
        </p:spPr>
        <p:txBody>
          <a:bodyPr>
            <a:normAutofit fontScale="92500" lnSpcReduction="100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a:t>  </a:t>
            </a:r>
          </a:p>
          <a:p>
            <a:pPr indent="0">
              <a:buNone/>
            </a:pPr>
            <a:r>
              <a:rPr lang="en-US" sz="1600"/>
              <a:t> </a:t>
            </a:r>
            <a:r>
              <a:rPr lang="en-US" sz="1600">
                <a:latin typeface="Roboto" panose="02000000000000000000" pitchFamily="2" charset="0"/>
                <a:ea typeface="Roboto" panose="02000000000000000000" pitchFamily="2" charset="0"/>
                <a:cs typeface="Roboto" panose="02000000000000000000" pitchFamily="2" charset="0"/>
              </a:rPr>
              <a:t>Schools and districts serving publicly funded students in kindergarten</a:t>
            </a:r>
          </a:p>
          <a:p>
            <a:pPr marL="685800" lvl="1" indent="-342900">
              <a:buFont typeface="+mj-lt"/>
              <a:buAutoNum type="arabicPeriod"/>
            </a:pPr>
            <a:r>
              <a:rPr lang="en-US" sz="1600">
                <a:latin typeface="Roboto" panose="02000000000000000000" pitchFamily="2" charset="0"/>
                <a:ea typeface="Roboto" panose="02000000000000000000" pitchFamily="2" charset="0"/>
                <a:cs typeface="Roboto" panose="02000000000000000000" pitchFamily="2" charset="0"/>
              </a:rPr>
              <a:t>Use state board-approved assessment tools.</a:t>
            </a:r>
          </a:p>
          <a:p>
            <a:pPr marL="685800" lvl="1" indent="-342900">
              <a:buFont typeface="+mj-lt"/>
              <a:buAutoNum type="arabicPeriod"/>
            </a:pPr>
            <a:r>
              <a:rPr lang="en-US" sz="1600">
                <a:latin typeface="Roboto" panose="02000000000000000000" pitchFamily="2" charset="0"/>
                <a:ea typeface="Roboto" panose="02000000000000000000" pitchFamily="2" charset="0"/>
                <a:cs typeface="Roboto" panose="02000000000000000000" pitchFamily="2" charset="0"/>
              </a:rPr>
              <a:t>Assess six domains of learning and development in school readiness.</a:t>
            </a:r>
          </a:p>
          <a:p>
            <a:pPr marL="685800" lvl="1" indent="-342900">
              <a:buFont typeface="+mj-lt"/>
              <a:buAutoNum type="arabicPeriod"/>
            </a:pPr>
            <a:r>
              <a:rPr lang="en-US" sz="1600">
                <a:latin typeface="Roboto" panose="02000000000000000000" pitchFamily="2" charset="0"/>
                <a:ea typeface="Roboto" panose="02000000000000000000" pitchFamily="2" charset="0"/>
                <a:cs typeface="Roboto" panose="02000000000000000000" pitchFamily="2" charset="0"/>
              </a:rPr>
              <a:t>Administer the KSR assessment from the 1st day of school through the first 60 calendar days.</a:t>
            </a:r>
          </a:p>
          <a:p>
            <a:pPr marL="685800" lvl="1" indent="-342900">
              <a:buFont typeface="+mj-lt"/>
              <a:buAutoNum type="arabicPeriod"/>
            </a:pPr>
            <a:r>
              <a:rPr lang="en-US" sz="1600">
                <a:latin typeface="Roboto" panose="02000000000000000000" pitchFamily="2" charset="0"/>
                <a:ea typeface="Roboto" panose="02000000000000000000" pitchFamily="2" charset="0"/>
                <a:cs typeface="Roboto" panose="02000000000000000000" pitchFamily="2" charset="0"/>
              </a:rPr>
              <a:t>Provide written notice to each family concerning assessment results and individual learning plans. </a:t>
            </a:r>
          </a:p>
          <a:p>
            <a:pPr marL="685800" lvl="1" indent="-342900">
              <a:buFont typeface="+mj-lt"/>
              <a:buAutoNum type="arabicPeriod"/>
            </a:pPr>
            <a:r>
              <a:rPr lang="en-US" sz="1600">
                <a:latin typeface="Roboto" panose="02000000000000000000" pitchFamily="2" charset="0"/>
                <a:ea typeface="Roboto" panose="02000000000000000000" pitchFamily="2" charset="0"/>
                <a:cs typeface="Roboto" panose="02000000000000000000" pitchFamily="2" charset="0"/>
              </a:rPr>
              <a:t>Create individual learning plans for each student who does not meet the minimum requirements on each required domain of KSR assessment and the Interim reading assessment.</a:t>
            </a:r>
          </a:p>
          <a:p>
            <a:pPr marL="685800" lvl="1" indent="-342900">
              <a:buFont typeface="+mj-lt"/>
              <a:buAutoNum type="arabicPeriod"/>
            </a:pPr>
            <a:r>
              <a:rPr lang="en-US" sz="1600">
                <a:latin typeface="Roboto" panose="02000000000000000000" pitchFamily="2" charset="0"/>
                <a:ea typeface="Roboto" panose="02000000000000000000" pitchFamily="2" charset="0"/>
                <a:cs typeface="Roboto" panose="02000000000000000000" pitchFamily="2" charset="0"/>
              </a:rPr>
              <a:t>Report data during the KSR data collection window.</a:t>
            </a:r>
            <a:endParaRPr lang="en-US"/>
          </a:p>
        </p:txBody>
      </p:sp>
      <p:sp>
        <p:nvSpPr>
          <p:cNvPr id="4" name="Slide Number Placeholder 3">
            <a:extLst>
              <a:ext uri="{FF2B5EF4-FFF2-40B4-BE49-F238E27FC236}">
                <a16:creationId xmlns:a16="http://schemas.microsoft.com/office/drawing/2014/main" id="{D97DE60E-1C5D-7D90-5F55-EF3AC3F5EDB7}"/>
              </a:ext>
            </a:extLst>
          </p:cNvPr>
          <p:cNvSpPr>
            <a:spLocks noGrp="1"/>
          </p:cNvSpPr>
          <p:nvPr>
            <p:ph type="sldNum" idx="1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C479D5F6-EDCB-402A-AC08-4943A1820E8F}" type="slidenum">
              <a:rPr lang="en-US" smtClean="0"/>
              <a:pPr/>
              <a:t>6</a:t>
            </a:fld>
            <a:endParaRPr lang="en-US"/>
          </a:p>
        </p:txBody>
      </p:sp>
    </p:spTree>
    <p:extLst>
      <p:ext uri="{BB962C8B-B14F-4D97-AF65-F5344CB8AC3E}">
        <p14:creationId xmlns:p14="http://schemas.microsoft.com/office/powerpoint/2010/main" val="1602944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BC62-23C4-F063-D529-BE1DE15FBA62}"/>
              </a:ext>
            </a:extLst>
          </p:cNvPr>
          <p:cNvSpPr>
            <a:spLocks noGrp="1"/>
          </p:cNvSpPr>
          <p:nvPr>
            <p:ph type="title"/>
          </p:nvPr>
        </p:nvSpPr>
        <p:spPr/>
        <p:txBody>
          <a:bodyPr>
            <a:normAutofit/>
          </a:bodyPr>
          <a:lstStyle/>
          <a:p>
            <a:r>
              <a:rPr lang="en-US"/>
              <a:t>Why School Readiness</a:t>
            </a:r>
          </a:p>
        </p:txBody>
      </p:sp>
      <p:sp>
        <p:nvSpPr>
          <p:cNvPr id="3" name="Content Placeholder 2">
            <a:extLst>
              <a:ext uri="{FF2B5EF4-FFF2-40B4-BE49-F238E27FC236}">
                <a16:creationId xmlns:a16="http://schemas.microsoft.com/office/drawing/2014/main" id="{5EA89976-6E1E-6BCE-AA65-A7CE75BC82A6}"/>
              </a:ext>
            </a:extLst>
          </p:cNvPr>
          <p:cNvSpPr>
            <a:spLocks noGrp="1"/>
          </p:cNvSpPr>
          <p:nvPr>
            <p:ph type="body" idx="1"/>
          </p:nvPr>
        </p:nvSpPr>
        <p:spPr>
          <a:xfrm>
            <a:off x="311700" y="1152475"/>
            <a:ext cx="4750906" cy="3034800"/>
          </a:xfrm>
        </p:spPr>
        <p:txBody>
          <a:bodyPr anchor="t">
            <a:normAutofit/>
          </a:bodyPr>
          <a:lstStyle/>
          <a:p>
            <a:r>
              <a:rPr lang="en-US" sz="1500"/>
              <a:t>Brain Science: How brains are built and the impact of trauma</a:t>
            </a:r>
          </a:p>
          <a:p>
            <a:r>
              <a:rPr lang="en-US" sz="1500"/>
              <a:t>Child Ready, System Ready</a:t>
            </a:r>
          </a:p>
          <a:p>
            <a:r>
              <a:rPr lang="en-US" sz="1500"/>
              <a:t>Whole Child, Is There a Half? Understanding the relationship between learning and development</a:t>
            </a:r>
          </a:p>
          <a:p>
            <a:r>
              <a:rPr lang="en-US" sz="1500"/>
              <a:t>The Kindergarten Balance: Meeting the needs of every child</a:t>
            </a:r>
          </a:p>
          <a:p>
            <a:r>
              <a:rPr lang="en-US" sz="1500"/>
              <a:t>Authentic Assessment</a:t>
            </a:r>
          </a:p>
        </p:txBody>
      </p:sp>
      <p:pic>
        <p:nvPicPr>
          <p:cNvPr id="6" name="Picture 5" descr="Angle view of circuit shaped like a brain">
            <a:extLst>
              <a:ext uri="{FF2B5EF4-FFF2-40B4-BE49-F238E27FC236}">
                <a16:creationId xmlns:a16="http://schemas.microsoft.com/office/drawing/2014/main" id="{439577CA-99D2-91DD-8CF3-0AEAC609B2C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473" r="15407" b="2"/>
          <a:stretch/>
        </p:blipFill>
        <p:spPr>
          <a:xfrm>
            <a:off x="5062606" y="-2"/>
            <a:ext cx="4081394" cy="4241205"/>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688416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B56E-E785-CC9D-E56D-D6ED54CDB646}"/>
              </a:ext>
            </a:extLst>
          </p:cNvPr>
          <p:cNvSpPr>
            <a:spLocks noGrp="1"/>
          </p:cNvSpPr>
          <p:nvPr>
            <p:ph type="title"/>
          </p:nvPr>
        </p:nvSpPr>
        <p:spPr/>
        <p:txBody>
          <a:bodyPr/>
          <a:lstStyle/>
          <a:p>
            <a:r>
              <a:rPr lang="en-US"/>
              <a:t>Kindergarten School Readiness Assessment</a:t>
            </a:r>
          </a:p>
        </p:txBody>
      </p:sp>
      <p:graphicFrame>
        <p:nvGraphicFramePr>
          <p:cNvPr id="6" name="Content Placeholder 2" descr="Child Ready: students ready to engage&#10;SBE approved assessments algin to CAS/ELDGs.&#10;Assess required domains of learning and development.&#10;School Ready: School ready to meet the needs of each student.&#10;Analyze child data for trends and inform local system goals and partnerships">
            <a:extLst>
              <a:ext uri="{FF2B5EF4-FFF2-40B4-BE49-F238E27FC236}">
                <a16:creationId xmlns:a16="http://schemas.microsoft.com/office/drawing/2014/main" id="{9897DDFF-38F7-9B87-F1A2-1AA8721E64F3}"/>
              </a:ext>
            </a:extLst>
          </p:cNvPr>
          <p:cNvGraphicFramePr>
            <a:graphicFrameLocks noGrp="1"/>
          </p:cNvGraphicFramePr>
          <p:nvPr>
            <p:ph idx="4294967295"/>
            <p:extLst>
              <p:ext uri="{D42A27DB-BD31-4B8C-83A1-F6EECF244321}">
                <p14:modId xmlns:p14="http://schemas.microsoft.com/office/powerpoint/2010/main" val="1627251110"/>
              </p:ext>
            </p:extLst>
          </p:nvPr>
        </p:nvGraphicFramePr>
        <p:xfrm>
          <a:off x="311700" y="947744"/>
          <a:ext cx="7832436" cy="3403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B707AB52-9A79-44C4-DA37-05708F24D3B8}"/>
              </a:ext>
            </a:extLst>
          </p:cNvPr>
          <p:cNvSpPr>
            <a:spLocks noGrp="1"/>
          </p:cNvSpPr>
          <p:nvPr>
            <p:ph type="sldNum" idx="12"/>
          </p:nvPr>
        </p:nvSpPr>
        <p:spPr/>
        <p:txBody>
          <a:bodyPr>
            <a:normAutofit/>
          </a:bodyPr>
          <a:lstStyle/>
          <a:p>
            <a:fld id="{C479D5F6-EDCB-402A-AC08-4943A1820E8F}" type="slidenum">
              <a:rPr lang="en-US" smtClean="0"/>
              <a:pPr/>
              <a:t>8</a:t>
            </a:fld>
            <a:endParaRPr lang="en-US"/>
          </a:p>
        </p:txBody>
      </p:sp>
    </p:spTree>
    <p:extLst>
      <p:ext uri="{BB962C8B-B14F-4D97-AF65-F5344CB8AC3E}">
        <p14:creationId xmlns:p14="http://schemas.microsoft.com/office/powerpoint/2010/main" val="3977422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8ACC7-7377-767A-CA69-C3F384C3D650}"/>
              </a:ext>
            </a:extLst>
          </p:cNvPr>
          <p:cNvSpPr>
            <a:spLocks noGrp="1"/>
          </p:cNvSpPr>
          <p:nvPr>
            <p:ph type="title"/>
          </p:nvPr>
        </p:nvSpPr>
        <p:spPr/>
        <p:txBody>
          <a:bodyPr/>
          <a:lstStyle/>
          <a:p>
            <a:r>
              <a:rPr lang="en-US"/>
              <a:t>Assess and Instruct</a:t>
            </a:r>
          </a:p>
        </p:txBody>
      </p:sp>
      <p:graphicFrame>
        <p:nvGraphicFramePr>
          <p:cNvPr id="8" name="Content Placeholder 5" descr="Administer the KSR assessment from the 1st day of school through the first 60 calendar days.&#10;Using the kindergarten assessment data to drive instruction is achieved through data-based decision making.&#10;This is documented in individual learning plans (school readiness or K plans)">
            <a:extLst>
              <a:ext uri="{FF2B5EF4-FFF2-40B4-BE49-F238E27FC236}">
                <a16:creationId xmlns:a16="http://schemas.microsoft.com/office/drawing/2014/main" id="{97152D32-E3A0-5E49-D522-8F214EF00EB5}"/>
              </a:ext>
            </a:extLst>
          </p:cNvPr>
          <p:cNvGraphicFramePr>
            <a:graphicFrameLocks noGrp="1"/>
          </p:cNvGraphicFramePr>
          <p:nvPr>
            <p:ph sz="half" idx="4294967295"/>
            <p:extLst>
              <p:ext uri="{D42A27DB-BD31-4B8C-83A1-F6EECF244321}">
                <p14:modId xmlns:p14="http://schemas.microsoft.com/office/powerpoint/2010/main" val="1898934664"/>
              </p:ext>
            </p:extLst>
          </p:nvPr>
        </p:nvGraphicFramePr>
        <p:xfrm>
          <a:off x="374259" y="962530"/>
          <a:ext cx="3886200" cy="3263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Content Placeholder 4" descr="Image of outcomes-driven model">
            <a:extLst>
              <a:ext uri="{FF2B5EF4-FFF2-40B4-BE49-F238E27FC236}">
                <a16:creationId xmlns:a16="http://schemas.microsoft.com/office/drawing/2014/main" id="{09A71BEB-1446-4941-9A1D-DAA213727E7B}"/>
              </a:ext>
            </a:extLst>
          </p:cNvPr>
          <p:cNvPicPr>
            <a:picLocks noGrp="1" noChangeAspect="1" noChangeArrowheads="1"/>
          </p:cNvPicPr>
          <p:nvPr>
            <p:ph sz="half" idx="4294967295"/>
          </p:nvPr>
        </p:nvPicPr>
        <p:blipFill>
          <a:blip r:embed="rId8">
            <a:extLst>
              <a:ext uri="{28A0092B-C50C-407E-A947-70E740481C1C}">
                <a14:useLocalDpi xmlns:a14="http://schemas.microsoft.com/office/drawing/2010/main" val="0"/>
              </a:ext>
            </a:extLst>
          </a:blip>
          <a:stretch>
            <a:fillRect/>
          </a:stretch>
        </p:blipFill>
        <p:spPr bwMode="auto">
          <a:xfrm>
            <a:off x="6123081" y="319833"/>
            <a:ext cx="2713038" cy="361632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B06C9467-8CDE-F38D-506A-7F7E409348F8}"/>
              </a:ext>
            </a:extLst>
          </p:cNvPr>
          <p:cNvSpPr>
            <a:spLocks noGrp="1"/>
          </p:cNvSpPr>
          <p:nvPr>
            <p:ph type="sldNum" idx="12"/>
          </p:nvPr>
        </p:nvSpPr>
        <p:spPr/>
        <p:txBody>
          <a:bodyPr>
            <a:normAutofit/>
          </a:bodyPr>
          <a:lstStyle/>
          <a:p>
            <a:fld id="{C479D5F6-EDCB-402A-AC08-4943A1820E8F}" type="slidenum">
              <a:rPr lang="en-US" smtClean="0"/>
              <a:pPr/>
              <a:t>9</a:t>
            </a:fld>
            <a:endParaRPr lang="en-US"/>
          </a:p>
        </p:txBody>
      </p:sp>
    </p:spTree>
    <p:extLst>
      <p:ext uri="{BB962C8B-B14F-4D97-AF65-F5344CB8AC3E}">
        <p14:creationId xmlns:p14="http://schemas.microsoft.com/office/powerpoint/2010/main" val="2229125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6D00C1-C455-5707-BFAC-3E4F327CF13E}"/>
              </a:ext>
            </a:extLst>
          </p:cNvPr>
          <p:cNvSpPr>
            <a:spLocks noGrp="1"/>
          </p:cNvSpPr>
          <p:nvPr>
            <p:ph type="title"/>
          </p:nvPr>
        </p:nvSpPr>
        <p:spPr/>
        <p:txBody>
          <a:bodyPr/>
          <a:lstStyle/>
          <a:p>
            <a:r>
              <a:rPr lang="en-US"/>
              <a:t>Individual Learning Plans</a:t>
            </a:r>
          </a:p>
        </p:txBody>
      </p:sp>
      <p:sp>
        <p:nvSpPr>
          <p:cNvPr id="5" name="Text Placeholder 4">
            <a:extLst>
              <a:ext uri="{FF2B5EF4-FFF2-40B4-BE49-F238E27FC236}">
                <a16:creationId xmlns:a16="http://schemas.microsoft.com/office/drawing/2014/main" id="{D710AC9A-6CA5-3D15-55BD-1B62FA68B429}"/>
              </a:ext>
            </a:extLst>
          </p:cNvPr>
          <p:cNvSpPr>
            <a:spLocks noGrp="1"/>
          </p:cNvSpPr>
          <p:nvPr>
            <p:ph type="body" idx="1"/>
          </p:nvPr>
        </p:nvSpPr>
        <p:spPr>
          <a:xfrm>
            <a:off x="311700" y="1152475"/>
            <a:ext cx="4908000" cy="3034800"/>
          </a:xfrm>
        </p:spPr>
        <p:txBody>
          <a:bodyPr/>
          <a:lstStyle/>
          <a:p>
            <a:pPr marL="127000" indent="0">
              <a:buNone/>
            </a:pPr>
            <a:r>
              <a:rPr lang="en-US"/>
              <a:t>1) Individual learning plans are required for students who do not meet minimum requirements at the beginning of the kindergarten year on:</a:t>
            </a:r>
          </a:p>
          <a:p>
            <a:pPr lvl="0"/>
            <a:r>
              <a:rPr lang="en-US"/>
              <a:t>each of the required domains of kindergarten school readiness assessments and</a:t>
            </a:r>
          </a:p>
          <a:p>
            <a:pPr lvl="0"/>
            <a:r>
              <a:rPr lang="en-US"/>
              <a:t>the interim reading assessments.</a:t>
            </a:r>
          </a:p>
          <a:p>
            <a:endParaRPr lang="en-US"/>
          </a:p>
          <a:p>
            <a:pPr marL="127000" indent="0">
              <a:buNone/>
            </a:pPr>
            <a:r>
              <a:rPr lang="en-US"/>
              <a:t>2) Individual learning plans are required for students whose parents request a plan for their child.</a:t>
            </a:r>
          </a:p>
        </p:txBody>
      </p:sp>
      <p:pic>
        <p:nvPicPr>
          <p:cNvPr id="8" name="Picture 7" descr="3D box skeletons">
            <a:extLst>
              <a:ext uri="{FF2B5EF4-FFF2-40B4-BE49-F238E27FC236}">
                <a16:creationId xmlns:a16="http://schemas.microsoft.com/office/drawing/2014/main" id="{663D9750-2DD0-F1C0-2A3A-B655EC960494}"/>
              </a:ext>
            </a:extLst>
          </p:cNvPr>
          <p:cNvPicPr>
            <a:picLocks noChangeAspect="1"/>
          </p:cNvPicPr>
          <p:nvPr/>
        </p:nvPicPr>
        <p:blipFill>
          <a:blip r:embed="rId3"/>
          <a:stretch>
            <a:fillRect/>
          </a:stretch>
        </p:blipFill>
        <p:spPr>
          <a:xfrm>
            <a:off x="5135879" y="1093470"/>
            <a:ext cx="3858567" cy="2571750"/>
          </a:xfrm>
          <a:prstGeom prst="rect">
            <a:avLst/>
          </a:prstGeom>
        </p:spPr>
      </p:pic>
    </p:spTree>
    <p:extLst>
      <p:ext uri="{BB962C8B-B14F-4D97-AF65-F5344CB8AC3E}">
        <p14:creationId xmlns:p14="http://schemas.microsoft.com/office/powerpoint/2010/main" val="165910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45D06C7-CEA3-F9E5-A868-E1205F00311D}"/>
              </a:ext>
            </a:extLst>
          </p:cNvPr>
          <p:cNvSpPr>
            <a:spLocks noGrp="1"/>
          </p:cNvSpPr>
          <p:nvPr>
            <p:ph type="title"/>
          </p:nvPr>
        </p:nvSpPr>
        <p:spPr/>
        <p:txBody>
          <a:bodyPr/>
          <a:lstStyle/>
          <a:p>
            <a:r>
              <a:rPr lang="en-US" dirty="0"/>
              <a:t>Individual Learning Plans Requirements</a:t>
            </a:r>
          </a:p>
        </p:txBody>
      </p:sp>
      <p:sp>
        <p:nvSpPr>
          <p:cNvPr id="7" name="Text Placeholder 6">
            <a:extLst>
              <a:ext uri="{FF2B5EF4-FFF2-40B4-BE49-F238E27FC236}">
                <a16:creationId xmlns:a16="http://schemas.microsoft.com/office/drawing/2014/main" id="{FB717007-DBDA-E2C7-C340-973061ECA6CE}"/>
              </a:ext>
            </a:extLst>
          </p:cNvPr>
          <p:cNvSpPr>
            <a:spLocks noGrp="1"/>
          </p:cNvSpPr>
          <p:nvPr>
            <p:ph type="body" idx="1"/>
          </p:nvPr>
        </p:nvSpPr>
        <p:spPr>
          <a:xfrm>
            <a:off x="311700" y="1152475"/>
            <a:ext cx="4175776" cy="3034800"/>
          </a:xfrm>
        </p:spPr>
        <p:txBody>
          <a:bodyPr/>
          <a:lstStyle/>
          <a:p>
            <a:pPr marL="127000" indent="0">
              <a:buNone/>
            </a:pPr>
            <a:r>
              <a:rPr lang="en-US"/>
              <a:t>Individual learning plans (ILP) are:</a:t>
            </a:r>
          </a:p>
          <a:p>
            <a:r>
              <a:rPr lang="en-US"/>
              <a:t>Based on standards</a:t>
            </a:r>
          </a:p>
          <a:p>
            <a:r>
              <a:rPr lang="en-US"/>
              <a:t>Used to monitor progress toward school readiness</a:t>
            </a:r>
          </a:p>
          <a:p>
            <a:r>
              <a:rPr lang="en-US"/>
              <a:t>Informed by a State Board of Education-approved school readiness assessment tool</a:t>
            </a:r>
          </a:p>
          <a:p>
            <a:r>
              <a:rPr lang="en-US"/>
              <a:t>If a READ plan is required, the READ plan is to be a component of the ILP</a:t>
            </a:r>
          </a:p>
        </p:txBody>
      </p:sp>
      <p:sp>
        <p:nvSpPr>
          <p:cNvPr id="9" name="Text Placeholder 6">
            <a:extLst>
              <a:ext uri="{FF2B5EF4-FFF2-40B4-BE49-F238E27FC236}">
                <a16:creationId xmlns:a16="http://schemas.microsoft.com/office/drawing/2014/main" id="{0F89FD28-6C64-BFA7-ED09-32F9F07DAD2A}"/>
              </a:ext>
            </a:extLst>
          </p:cNvPr>
          <p:cNvSpPr txBox="1">
            <a:spLocks/>
          </p:cNvSpPr>
          <p:nvPr/>
        </p:nvSpPr>
        <p:spPr>
          <a:xfrm>
            <a:off x="4571999" y="1232538"/>
            <a:ext cx="4328137" cy="30348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dk1"/>
              </a:buClr>
              <a:buSzPts val="1600"/>
              <a:buFont typeface="Roboto"/>
              <a:buChar char="●"/>
              <a:defRPr sz="1600" b="0" i="0" u="none" strike="noStrike" cap="none">
                <a:solidFill>
                  <a:schemeClr val="dk1"/>
                </a:solidFill>
                <a:latin typeface="Roboto"/>
                <a:ea typeface="Roboto"/>
                <a:cs typeface="Roboto"/>
                <a:sym typeface="Roboto"/>
              </a:defRPr>
            </a:lvl1pPr>
            <a:lvl2pPr marL="914400" marR="0" lvl="1"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2pPr>
            <a:lvl3pPr marL="1371600" marR="0" lvl="2"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3pPr>
            <a:lvl4pPr marL="1828800" marR="0" lvl="3"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4pPr>
            <a:lvl5pPr marL="2286000" marR="0" lvl="4"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5pPr>
            <a:lvl6pPr marL="2743200" marR="0" lvl="5"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6pPr>
            <a:lvl7pPr marL="3200400" marR="0" lvl="6"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7pPr>
            <a:lvl8pPr marL="3657600" marR="0" lvl="7"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8pPr>
            <a:lvl9pPr marL="4114800" marR="0" lvl="8"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9pPr>
          </a:lstStyle>
          <a:p>
            <a:pPr marL="127000" indent="0">
              <a:buNone/>
            </a:pPr>
            <a:r>
              <a:rPr lang="en-US"/>
              <a:t>The format may include:</a:t>
            </a:r>
          </a:p>
          <a:p>
            <a:r>
              <a:rPr lang="en-US"/>
              <a:t>District designed template </a:t>
            </a:r>
          </a:p>
          <a:p>
            <a:r>
              <a:rPr lang="en-US"/>
              <a:t>Vendor created template </a:t>
            </a:r>
          </a:p>
          <a:p>
            <a:r>
              <a:rPr lang="en-US"/>
              <a:t>Integrated READ and individual learning plan template</a:t>
            </a:r>
          </a:p>
          <a:p>
            <a:endParaRPr lang="en-US"/>
          </a:p>
        </p:txBody>
      </p:sp>
    </p:spTree>
    <p:extLst>
      <p:ext uri="{BB962C8B-B14F-4D97-AF65-F5344CB8AC3E}">
        <p14:creationId xmlns:p14="http://schemas.microsoft.com/office/powerpoint/2010/main" val="174759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0A60F5D-9A11-C402-147C-09070F1CE732}"/>
              </a:ext>
            </a:extLst>
          </p:cNvPr>
          <p:cNvSpPr>
            <a:spLocks noGrp="1"/>
          </p:cNvSpPr>
          <p:nvPr>
            <p:ph type="title"/>
          </p:nvPr>
        </p:nvSpPr>
        <p:spPr/>
        <p:txBody>
          <a:bodyPr/>
          <a:lstStyle/>
          <a:p>
            <a:r>
              <a:rPr lang="en-US"/>
              <a:t>Data Sharing and Written Notice</a:t>
            </a:r>
          </a:p>
        </p:txBody>
      </p:sp>
      <p:sp>
        <p:nvSpPr>
          <p:cNvPr id="8" name="Text Placeholder 7">
            <a:extLst>
              <a:ext uri="{FF2B5EF4-FFF2-40B4-BE49-F238E27FC236}">
                <a16:creationId xmlns:a16="http://schemas.microsoft.com/office/drawing/2014/main" id="{CF62BC9C-937D-0BD0-F28F-5355840C0D29}"/>
              </a:ext>
            </a:extLst>
          </p:cNvPr>
          <p:cNvSpPr>
            <a:spLocks noGrp="1"/>
          </p:cNvSpPr>
          <p:nvPr>
            <p:ph type="body" idx="1"/>
          </p:nvPr>
        </p:nvSpPr>
        <p:spPr>
          <a:xfrm>
            <a:off x="256284" y="1152475"/>
            <a:ext cx="4842191" cy="3034800"/>
          </a:xfrm>
        </p:spPr>
        <p:txBody>
          <a:bodyPr>
            <a:normAutofit fontScale="92500" lnSpcReduction="20000"/>
          </a:bodyPr>
          <a:lstStyle/>
          <a:p>
            <a:pPr marL="127000" indent="0">
              <a:buNone/>
            </a:pPr>
            <a:r>
              <a:rPr lang="en-US"/>
              <a:t>Written notice to each kindergarten family includes:</a:t>
            </a:r>
          </a:p>
          <a:p>
            <a:pPr lvl="0"/>
            <a:r>
              <a:rPr lang="en-US"/>
              <a:t>Individual student assessment results for kindergarten school readiness and interim reading assessments,</a:t>
            </a:r>
          </a:p>
          <a:p>
            <a:pPr lvl="0"/>
            <a:r>
              <a:rPr lang="en-US"/>
              <a:t>Purpose of the assessment tools,</a:t>
            </a:r>
          </a:p>
          <a:p>
            <a:pPr lvl="0"/>
            <a:r>
              <a:rPr lang="en-US"/>
              <a:t>Transparency in how the information from the assessments is used,</a:t>
            </a:r>
          </a:p>
          <a:p>
            <a:pPr lvl="0"/>
            <a:r>
              <a:rPr lang="en-US"/>
              <a:t>If applicable, language stating the local education provider is not required to provide nor intends to provide an individualized plan based on those assessment results, and</a:t>
            </a:r>
          </a:p>
          <a:p>
            <a:pPr lvl="0"/>
            <a:r>
              <a:rPr lang="en-US"/>
              <a:t>The parent’s right to request an individualized plan for their child.</a:t>
            </a:r>
          </a:p>
        </p:txBody>
      </p:sp>
      <p:pic>
        <p:nvPicPr>
          <p:cNvPr id="11" name="Picture 10" descr="Woman embracing child with backpack">
            <a:extLst>
              <a:ext uri="{FF2B5EF4-FFF2-40B4-BE49-F238E27FC236}">
                <a16:creationId xmlns:a16="http://schemas.microsoft.com/office/drawing/2014/main" id="{6EF89977-FB13-930C-42B7-5BB9E9B1697B}"/>
              </a:ext>
            </a:extLst>
          </p:cNvPr>
          <p:cNvPicPr>
            <a:picLocks noChangeAspect="1"/>
          </p:cNvPicPr>
          <p:nvPr/>
        </p:nvPicPr>
        <p:blipFill>
          <a:blip r:embed="rId3"/>
          <a:stretch>
            <a:fillRect/>
          </a:stretch>
        </p:blipFill>
        <p:spPr>
          <a:xfrm>
            <a:off x="5089235" y="475750"/>
            <a:ext cx="3857625" cy="2571750"/>
          </a:xfrm>
          <a:prstGeom prst="rect">
            <a:avLst/>
          </a:prstGeom>
        </p:spPr>
      </p:pic>
    </p:spTree>
    <p:extLst>
      <p:ext uri="{BB962C8B-B14F-4D97-AF65-F5344CB8AC3E}">
        <p14:creationId xmlns:p14="http://schemas.microsoft.com/office/powerpoint/2010/main" val="1515477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pwards trending chart on a screen">
            <a:extLst>
              <a:ext uri="{FF2B5EF4-FFF2-40B4-BE49-F238E27FC236}">
                <a16:creationId xmlns:a16="http://schemas.microsoft.com/office/drawing/2014/main" id="{85435E17-3889-4B3A-3A25-A1350E34F23C}"/>
              </a:ext>
            </a:extLst>
          </p:cNvPr>
          <p:cNvPicPr>
            <a:picLocks noChangeAspect="1"/>
          </p:cNvPicPr>
          <p:nvPr/>
        </p:nvPicPr>
        <p:blipFill rotWithShape="1">
          <a:blip r:embed="rId3">
            <a:extLst>
              <a:ext uri="{28A0092B-C50C-407E-A947-70E740481C1C}">
                <a14:useLocalDpi xmlns:a14="http://schemas.microsoft.com/office/drawing/2010/main" val="0"/>
              </a:ext>
            </a:extLst>
          </a:blip>
          <a:srcRect t="19014" r="9091" b="4377"/>
          <a:stretch/>
        </p:blipFill>
        <p:spPr>
          <a:xfrm>
            <a:off x="15" y="7"/>
            <a:ext cx="9143985" cy="5143493"/>
          </a:xfrm>
          <a:prstGeom prst="rect">
            <a:avLst/>
          </a:prstGeom>
        </p:spPr>
      </p:pic>
      <p:sp>
        <p:nvSpPr>
          <p:cNvPr id="11" name="Rectangle 10">
            <a:extLst>
              <a:ext uri="{FF2B5EF4-FFF2-40B4-BE49-F238E27FC236}">
                <a16:creationId xmlns:a16="http://schemas.microsoft.com/office/drawing/2014/main" id="{86C7B4A1-154A-4DF0-AC46-F88D75A2E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240883"/>
            <a:ext cx="5398329" cy="4422557"/>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250C5C97-BE91-B40A-FDDE-DD15E2C4DE5D}"/>
              </a:ext>
            </a:extLst>
          </p:cNvPr>
          <p:cNvSpPr>
            <a:spLocks noGrp="1"/>
          </p:cNvSpPr>
          <p:nvPr>
            <p:ph type="title"/>
          </p:nvPr>
        </p:nvSpPr>
        <p:spPr>
          <a:xfrm>
            <a:off x="446104" y="480198"/>
            <a:ext cx="4964858" cy="1008731"/>
          </a:xfrm>
        </p:spPr>
        <p:txBody>
          <a:bodyPr>
            <a:normAutofit/>
          </a:bodyPr>
          <a:lstStyle/>
          <a:p>
            <a:r>
              <a:rPr lang="en-US" sz="3000">
                <a:solidFill>
                  <a:schemeClr val="tx1"/>
                </a:solidFill>
              </a:rPr>
              <a:t>KSR Data Collection</a:t>
            </a:r>
          </a:p>
        </p:txBody>
      </p:sp>
      <p:sp>
        <p:nvSpPr>
          <p:cNvPr id="3" name="Content Placeholder 2">
            <a:extLst>
              <a:ext uri="{FF2B5EF4-FFF2-40B4-BE49-F238E27FC236}">
                <a16:creationId xmlns:a16="http://schemas.microsoft.com/office/drawing/2014/main" id="{AC12E019-962B-1116-E322-5C1AE64698FC}"/>
              </a:ext>
            </a:extLst>
          </p:cNvPr>
          <p:cNvSpPr>
            <a:spLocks noGrp="1"/>
          </p:cNvSpPr>
          <p:nvPr>
            <p:ph idx="1"/>
          </p:nvPr>
        </p:nvSpPr>
        <p:spPr>
          <a:xfrm>
            <a:off x="445582" y="1134533"/>
            <a:ext cx="4965379" cy="3286547"/>
          </a:xfrm>
        </p:spPr>
        <p:txBody>
          <a:bodyPr>
            <a:normAutofit/>
          </a:bodyPr>
          <a:lstStyle/>
          <a:p>
            <a:r>
              <a:rPr lang="en-US" sz="1600"/>
              <a:t>Justin Chrisco – KSR Data Coordinator</a:t>
            </a:r>
          </a:p>
          <a:p>
            <a:pPr lvl="1"/>
            <a:r>
              <a:rPr lang="en-US" sz="1400"/>
              <a:t>Chrisco_j@cde.state.co.us</a:t>
            </a:r>
          </a:p>
          <a:p>
            <a:r>
              <a:rPr lang="en-US" sz="1600"/>
              <a:t>KSR data is reported to CDE each fall during the KSR Data Collection.</a:t>
            </a:r>
          </a:p>
          <a:p>
            <a:pPr lvl="1"/>
            <a:r>
              <a:rPr lang="en-US" sz="1300"/>
              <a:t>October 6</a:t>
            </a:r>
            <a:r>
              <a:rPr lang="en-US" sz="1300" baseline="30000"/>
              <a:t>th</a:t>
            </a:r>
            <a:r>
              <a:rPr lang="en-US" sz="1300"/>
              <a:t> – December 11</a:t>
            </a:r>
            <a:r>
              <a:rPr lang="en-US" sz="1300" baseline="30000"/>
              <a:t>th</a:t>
            </a:r>
            <a:r>
              <a:rPr lang="en-US" sz="1300"/>
              <a:t> </a:t>
            </a:r>
          </a:p>
          <a:p>
            <a:r>
              <a:rPr lang="en-US" sz="1600"/>
              <a:t>Data file layout is approved by the State Board of Education</a:t>
            </a:r>
          </a:p>
          <a:p>
            <a:pPr lvl="1"/>
            <a:r>
              <a:rPr lang="en-US" sz="1300"/>
              <a:t>Additional race/ethnicity fields added this year</a:t>
            </a:r>
          </a:p>
          <a:p>
            <a:r>
              <a:rPr lang="en-US" sz="1600"/>
              <a:t>Some vendors provide a Colorado specific report</a:t>
            </a:r>
          </a:p>
          <a:p>
            <a:r>
              <a:rPr lang="en-US" sz="1600"/>
              <a:t>Get to know your KSR data respondent</a:t>
            </a:r>
          </a:p>
        </p:txBody>
      </p:sp>
    </p:spTree>
    <p:extLst>
      <p:ext uri="{BB962C8B-B14F-4D97-AF65-F5344CB8AC3E}">
        <p14:creationId xmlns:p14="http://schemas.microsoft.com/office/powerpoint/2010/main" val="1531011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E1C600-C2AB-969E-1F48-354015F04662}"/>
              </a:ext>
            </a:extLst>
          </p:cNvPr>
          <p:cNvSpPr>
            <a:spLocks noGrp="1"/>
          </p:cNvSpPr>
          <p:nvPr>
            <p:ph type="title"/>
          </p:nvPr>
        </p:nvSpPr>
        <p:spPr>
          <a:xfrm>
            <a:off x="311700" y="105100"/>
            <a:ext cx="7189480" cy="741300"/>
          </a:xfrm>
        </p:spPr>
        <p:txBody>
          <a:bodyPr/>
          <a:lstStyle/>
          <a:p>
            <a:r>
              <a:rPr lang="en-US"/>
              <a:t>Percentage of Colorado Kindergartners Meeting or Exceeding Expectations by Domain, 2022 - 2025</a:t>
            </a:r>
          </a:p>
        </p:txBody>
      </p:sp>
      <p:pic>
        <p:nvPicPr>
          <p:cNvPr id="5" name="Picture 4" descr="Image of a graph of an overview of KSR assessment results from the 2026 CAP4K legislative report indicating an increase in the percentage of students meeting or exceeding BOY benchmarks at the beginning of Kindergarten in language and literacy. The graph indicates a decline in the percentage of students who meet or exceed BOY benchmarks in social-emotional, physical, cognition, and math.">
            <a:extLst>
              <a:ext uri="{FF2B5EF4-FFF2-40B4-BE49-F238E27FC236}">
                <a16:creationId xmlns:a16="http://schemas.microsoft.com/office/drawing/2014/main" id="{C6869BCE-5D9A-E520-ED94-52B278A7C94D}"/>
              </a:ext>
            </a:extLst>
          </p:cNvPr>
          <p:cNvPicPr>
            <a:picLocks noChangeAspect="1"/>
          </p:cNvPicPr>
          <p:nvPr/>
        </p:nvPicPr>
        <p:blipFill>
          <a:blip r:embed="rId3"/>
          <a:srcRect t="9905"/>
          <a:stretch>
            <a:fillRect/>
          </a:stretch>
        </p:blipFill>
        <p:spPr>
          <a:xfrm>
            <a:off x="857160" y="937647"/>
            <a:ext cx="6098560" cy="3957879"/>
          </a:xfrm>
          <a:prstGeom prst="rect">
            <a:avLst/>
          </a:prstGeom>
        </p:spPr>
      </p:pic>
    </p:spTree>
    <p:extLst>
      <p:ext uri="{BB962C8B-B14F-4D97-AF65-F5344CB8AC3E}">
        <p14:creationId xmlns:p14="http://schemas.microsoft.com/office/powerpoint/2010/main" val="1446945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999058-161A-4A1E-860A-451AB0385205}"/>
              </a:ext>
            </a:extLst>
          </p:cNvPr>
          <p:cNvSpPr>
            <a:spLocks noGrp="1"/>
          </p:cNvSpPr>
          <p:nvPr>
            <p:ph type="title"/>
          </p:nvPr>
        </p:nvSpPr>
        <p:spPr/>
        <p:txBody>
          <a:bodyPr>
            <a:normAutofit/>
          </a:bodyPr>
          <a:lstStyle/>
          <a:p>
            <a:r>
              <a:rPr lang="en-US"/>
              <a:t>Timeline</a:t>
            </a:r>
          </a:p>
        </p:txBody>
      </p:sp>
      <p:sp>
        <p:nvSpPr>
          <p:cNvPr id="4" name="Slide Number Placeholder 3">
            <a:extLst>
              <a:ext uri="{FF2B5EF4-FFF2-40B4-BE49-F238E27FC236}">
                <a16:creationId xmlns:a16="http://schemas.microsoft.com/office/drawing/2014/main" id="{8864C6E9-03BA-436A-8C15-3E5307DCCC26}"/>
              </a:ext>
            </a:extLst>
          </p:cNvPr>
          <p:cNvSpPr>
            <a:spLocks noGrp="1"/>
          </p:cNvSpPr>
          <p:nvPr>
            <p:ph type="sldNum" idx="12"/>
          </p:nvPr>
        </p:nvSpPr>
        <p:spPr/>
        <p:txBody>
          <a:bodyPr>
            <a:normAutofit fontScale="85000" lnSpcReduction="20000"/>
          </a:bodyPr>
          <a:lstStyle/>
          <a:p>
            <a:pPr>
              <a:spcAft>
                <a:spcPts val="450"/>
              </a:spcAft>
            </a:pPr>
            <a:fld id="{C479D5F6-EDCB-402A-AC08-4943A1820E8F}" type="slidenum">
              <a:rPr lang="en-US" smtClean="0"/>
              <a:pPr>
                <a:spcAft>
                  <a:spcPts val="450"/>
                </a:spcAft>
              </a:pPr>
              <a:t>15</a:t>
            </a:fld>
            <a:endParaRPr lang="en-US"/>
          </a:p>
        </p:txBody>
      </p:sp>
      <p:graphicFrame>
        <p:nvGraphicFramePr>
          <p:cNvPr id="8" name="Content Placeholder 5">
            <a:extLst>
              <a:ext uri="{FF2B5EF4-FFF2-40B4-BE49-F238E27FC236}">
                <a16:creationId xmlns:a16="http://schemas.microsoft.com/office/drawing/2014/main" id="{77FE3AA1-05D7-3410-3A88-7E8C20A130B9}"/>
              </a:ext>
              <a:ext uri="{C183D7F6-B498-43B3-948B-1728B52AA6E4}">
                <adec:decorative xmlns:adec="http://schemas.microsoft.com/office/drawing/2017/decorative" val="1"/>
              </a:ext>
            </a:extLst>
          </p:cNvPr>
          <p:cNvGraphicFramePr>
            <a:graphicFrameLocks noGrp="1"/>
          </p:cNvGraphicFramePr>
          <p:nvPr>
            <p:ph idx="4294967295"/>
            <p:extLst>
              <p:ext uri="{D42A27DB-BD31-4B8C-83A1-F6EECF244321}">
                <p14:modId xmlns:p14="http://schemas.microsoft.com/office/powerpoint/2010/main" val="3283196977"/>
              </p:ext>
            </p:extLst>
          </p:nvPr>
        </p:nvGraphicFramePr>
        <p:xfrm>
          <a:off x="0" y="1004637"/>
          <a:ext cx="8688387" cy="34210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62887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792DA-EC66-4A53-AA8F-30A6DEF8478D}"/>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latin typeface="Roboto" panose="02000000000000000000" pitchFamily="2" charset="0"/>
                <a:ea typeface="Roboto" panose="02000000000000000000" pitchFamily="2" charset="0"/>
                <a:cs typeface="Roboto" panose="02000000000000000000" pitchFamily="2" charset="0"/>
              </a:rPr>
              <a:t>Key Responsibilities Summary</a:t>
            </a:r>
          </a:p>
        </p:txBody>
      </p:sp>
      <p:sp>
        <p:nvSpPr>
          <p:cNvPr id="3" name="Content Placeholder 2">
            <a:extLst>
              <a:ext uri="{FF2B5EF4-FFF2-40B4-BE49-F238E27FC236}">
                <a16:creationId xmlns:a16="http://schemas.microsoft.com/office/drawing/2014/main" id="{6EE78512-A68A-49F2-8B5E-3D1824561F3F}"/>
              </a:ext>
            </a:extLst>
          </p:cNvPr>
          <p:cNvSpPr>
            <a:spLocks noGrp="1"/>
          </p:cNvSpPr>
          <p:nvPr>
            <p:ph type="body" idx="1"/>
          </p:nvPr>
        </p:nvSpPr>
        <p:spPr>
          <a:xfrm>
            <a:off x="841085" y="1152475"/>
            <a:ext cx="7267199" cy="3034800"/>
          </a:xfrm>
          <a:solidFill>
            <a:schemeClr val="accent4">
              <a:lumMod val="20000"/>
              <a:lumOff val="80000"/>
            </a:schemeClr>
          </a:solidFill>
          <a:ln w="76200">
            <a:solidFill>
              <a:schemeClr val="accent4"/>
            </a:solidFill>
          </a:ln>
        </p:spPr>
        <p:txBody>
          <a:bodyPr>
            <a:normAutofit fontScale="92500" lnSpcReduction="100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a:t>  </a:t>
            </a:r>
          </a:p>
          <a:p>
            <a:pPr marL="0" indent="0">
              <a:buNone/>
            </a:pPr>
            <a:r>
              <a:rPr lang="en-US" sz="1600"/>
              <a:t>  </a:t>
            </a:r>
            <a:r>
              <a:rPr lang="en-US" sz="1600">
                <a:latin typeface="Roboto" panose="02000000000000000000" pitchFamily="2" charset="0"/>
                <a:ea typeface="Roboto" panose="02000000000000000000" pitchFamily="2" charset="0"/>
                <a:cs typeface="Roboto" panose="02000000000000000000" pitchFamily="2" charset="0"/>
              </a:rPr>
              <a:t>Schools and districts serving publicly funded students in kindergarten</a:t>
            </a:r>
          </a:p>
          <a:p>
            <a:pPr marL="685800" lvl="1" indent="-342900">
              <a:buFont typeface="+mj-lt"/>
              <a:buAutoNum type="arabicPeriod"/>
            </a:pPr>
            <a:r>
              <a:rPr lang="en-US" sz="1600">
                <a:latin typeface="Roboto" panose="02000000000000000000" pitchFamily="2" charset="0"/>
                <a:ea typeface="Roboto" panose="02000000000000000000" pitchFamily="2" charset="0"/>
                <a:cs typeface="Roboto" panose="02000000000000000000" pitchFamily="2" charset="0"/>
              </a:rPr>
              <a:t>Use state board-approved assessment tools.</a:t>
            </a:r>
          </a:p>
          <a:p>
            <a:pPr marL="685800" lvl="1" indent="-342900">
              <a:buFont typeface="+mj-lt"/>
              <a:buAutoNum type="arabicPeriod"/>
            </a:pPr>
            <a:r>
              <a:rPr lang="en-US" sz="1600">
                <a:latin typeface="Roboto" panose="02000000000000000000" pitchFamily="2" charset="0"/>
                <a:ea typeface="Roboto" panose="02000000000000000000" pitchFamily="2" charset="0"/>
                <a:cs typeface="Roboto" panose="02000000000000000000" pitchFamily="2" charset="0"/>
              </a:rPr>
              <a:t>Assess six domains of learning and development in school readiness.</a:t>
            </a:r>
          </a:p>
          <a:p>
            <a:pPr marL="685800" lvl="1" indent="-342900">
              <a:buFont typeface="+mj-lt"/>
              <a:buAutoNum type="arabicPeriod"/>
            </a:pPr>
            <a:r>
              <a:rPr lang="en-US" sz="1600">
                <a:latin typeface="Roboto" panose="02000000000000000000" pitchFamily="2" charset="0"/>
                <a:ea typeface="Roboto" panose="02000000000000000000" pitchFamily="2" charset="0"/>
                <a:cs typeface="Roboto" panose="02000000000000000000" pitchFamily="2" charset="0"/>
              </a:rPr>
              <a:t>Administer the KSR assessment from the 1st day of school through the first 60 calendar days.</a:t>
            </a:r>
          </a:p>
          <a:p>
            <a:pPr marL="685800" lvl="1" indent="-342900">
              <a:buFont typeface="+mj-lt"/>
              <a:buAutoNum type="arabicPeriod"/>
            </a:pPr>
            <a:r>
              <a:rPr lang="en-US" sz="1600">
                <a:latin typeface="Roboto" panose="02000000000000000000" pitchFamily="2" charset="0"/>
                <a:ea typeface="Roboto" panose="02000000000000000000" pitchFamily="2" charset="0"/>
                <a:cs typeface="Roboto" panose="02000000000000000000" pitchFamily="2" charset="0"/>
              </a:rPr>
              <a:t>Provide written notice to each family concerning assessment results and individual learning plans. </a:t>
            </a:r>
          </a:p>
          <a:p>
            <a:pPr marL="685800" lvl="1" indent="-342900">
              <a:buFont typeface="+mj-lt"/>
              <a:buAutoNum type="arabicPeriod"/>
            </a:pPr>
            <a:r>
              <a:rPr lang="en-US" sz="1600">
                <a:latin typeface="Roboto" panose="02000000000000000000" pitchFamily="2" charset="0"/>
                <a:ea typeface="Roboto" panose="02000000000000000000" pitchFamily="2" charset="0"/>
                <a:cs typeface="Roboto" panose="02000000000000000000" pitchFamily="2" charset="0"/>
              </a:rPr>
              <a:t>Create individual learning plans for each student who does not meet the minimum requirements on each required domain of KSR assessment and the Interim reading assessment.</a:t>
            </a:r>
          </a:p>
          <a:p>
            <a:pPr marL="685800" lvl="1" indent="-342900">
              <a:buFont typeface="+mj-lt"/>
              <a:buAutoNum type="arabicPeriod"/>
            </a:pPr>
            <a:r>
              <a:rPr lang="en-US" sz="1600">
                <a:latin typeface="Roboto" panose="02000000000000000000" pitchFamily="2" charset="0"/>
                <a:ea typeface="Roboto" panose="02000000000000000000" pitchFamily="2" charset="0"/>
                <a:cs typeface="Roboto" panose="02000000000000000000" pitchFamily="2" charset="0"/>
              </a:rPr>
              <a:t>Report data during the KSR data collection window.</a:t>
            </a:r>
          </a:p>
          <a:p>
            <a:pPr marL="0" indent="0">
              <a:buNone/>
            </a:pPr>
            <a:endParaRPr lang="en-US"/>
          </a:p>
        </p:txBody>
      </p:sp>
      <p:sp>
        <p:nvSpPr>
          <p:cNvPr id="4" name="Slide Number Placeholder 3">
            <a:extLst>
              <a:ext uri="{FF2B5EF4-FFF2-40B4-BE49-F238E27FC236}">
                <a16:creationId xmlns:a16="http://schemas.microsoft.com/office/drawing/2014/main" id="{55039DBC-9FBE-4069-8ACE-EF06E5F35949}"/>
              </a:ext>
            </a:extLst>
          </p:cNvPr>
          <p:cNvSpPr>
            <a:spLocks noGrp="1"/>
          </p:cNvSpPr>
          <p:nvPr>
            <p:ph type="sldNum" idx="1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C479D5F6-EDCB-402A-AC08-4943A1820E8F}" type="slidenum">
              <a:rPr lang="en-US" smtClean="0"/>
              <a:pPr/>
              <a:t>16</a:t>
            </a:fld>
            <a:endParaRPr lang="en-US"/>
          </a:p>
        </p:txBody>
      </p:sp>
    </p:spTree>
    <p:extLst>
      <p:ext uri="{BB962C8B-B14F-4D97-AF65-F5344CB8AC3E}">
        <p14:creationId xmlns:p14="http://schemas.microsoft.com/office/powerpoint/2010/main" val="2047723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A3D14-825B-8EC3-2F27-6CD4516FC766}"/>
              </a:ext>
            </a:extLst>
          </p:cNvPr>
          <p:cNvSpPr>
            <a:spLocks noGrp="1"/>
          </p:cNvSpPr>
          <p:nvPr>
            <p:ph type="title"/>
          </p:nvPr>
        </p:nvSpPr>
        <p:spPr/>
        <p:txBody>
          <a:bodyPr/>
          <a:lstStyle/>
          <a:p>
            <a:r>
              <a:rPr lang="en-US"/>
              <a:t>Upcoming Webinars</a:t>
            </a:r>
          </a:p>
        </p:txBody>
      </p:sp>
      <p:sp>
        <p:nvSpPr>
          <p:cNvPr id="3" name="Content Placeholder 2">
            <a:extLst>
              <a:ext uri="{FF2B5EF4-FFF2-40B4-BE49-F238E27FC236}">
                <a16:creationId xmlns:a16="http://schemas.microsoft.com/office/drawing/2014/main" id="{9792DBBB-52DC-6513-697D-CF4F95529ACD}"/>
              </a:ext>
            </a:extLst>
          </p:cNvPr>
          <p:cNvSpPr>
            <a:spLocks noGrp="1"/>
          </p:cNvSpPr>
          <p:nvPr>
            <p:ph type="body" idx="1"/>
          </p:nvPr>
        </p:nvSpPr>
        <p:spPr>
          <a:xfrm>
            <a:off x="311699" y="1152475"/>
            <a:ext cx="5513747" cy="3034800"/>
          </a:xfrm>
        </p:spPr>
        <p:txBody>
          <a:bodyPr>
            <a:normAutofit/>
          </a:bodyPr>
          <a:lstStyle/>
          <a:p>
            <a:pPr marL="127000" indent="0">
              <a:buNone/>
            </a:pPr>
            <a:r>
              <a:rPr lang="en-US" b="1"/>
              <a:t>Back to School: School Readiness in Kindergarten KSR Contacts</a:t>
            </a:r>
          </a:p>
          <a:p>
            <a:pPr marL="127000" indent="0">
              <a:buNone/>
            </a:pPr>
            <a:r>
              <a:rPr lang="en-US"/>
              <a:t>This webinar will provide brief updates on school readiness in kindergarten for the 2026-2027 school year. We will cover the implementation of HB26-1050, minimum requirement thresholds for this legislation, and provide templates for written family communication. This session is targeted for all KSR contacts.</a:t>
            </a:r>
          </a:p>
          <a:p>
            <a:pPr lvl="0"/>
            <a:r>
              <a:rPr lang="en-US" b="1"/>
              <a:t>September 1st, 10-11:00 AM</a:t>
            </a:r>
            <a:endParaRPr lang="en-US"/>
          </a:p>
          <a:p>
            <a:pPr lvl="0"/>
            <a:r>
              <a:rPr lang="en-US" b="1" u="sng">
                <a:hlinkClick r:id="rId3"/>
              </a:rPr>
              <a:t>Please register</a:t>
            </a:r>
            <a:endParaRPr lang="en-US"/>
          </a:p>
          <a:p>
            <a:pPr marL="0" indent="0">
              <a:buNone/>
            </a:pPr>
            <a:endParaRPr lang="en-US"/>
          </a:p>
        </p:txBody>
      </p:sp>
      <p:sp>
        <p:nvSpPr>
          <p:cNvPr id="4" name="Slide Number Placeholder 3">
            <a:extLst>
              <a:ext uri="{FF2B5EF4-FFF2-40B4-BE49-F238E27FC236}">
                <a16:creationId xmlns:a16="http://schemas.microsoft.com/office/drawing/2014/main" id="{6ED873D5-A697-C6FC-E53A-A2EED766F63D}"/>
              </a:ext>
            </a:extLst>
          </p:cNvPr>
          <p:cNvSpPr>
            <a:spLocks noGrp="1"/>
          </p:cNvSpPr>
          <p:nvPr>
            <p:ph type="sldNum" idx="12"/>
          </p:nvPr>
        </p:nvSpPr>
        <p:spPr/>
        <p:txBody>
          <a:bodyPr>
            <a:normAutofit/>
          </a:bodyPr>
          <a:lstStyle/>
          <a:p>
            <a:fld id="{C479D5F6-EDCB-402A-AC08-4943A1820E8F}" type="slidenum">
              <a:rPr lang="en-US" smtClean="0"/>
              <a:pPr/>
              <a:t>17</a:t>
            </a:fld>
            <a:endParaRPr lang="en-US"/>
          </a:p>
        </p:txBody>
      </p:sp>
    </p:spTree>
    <p:extLst>
      <p:ext uri="{BB962C8B-B14F-4D97-AF65-F5344CB8AC3E}">
        <p14:creationId xmlns:p14="http://schemas.microsoft.com/office/powerpoint/2010/main" val="840369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1599"/>
            <a:ext cx="9144000" cy="785527"/>
          </a:xfrm>
        </p:spPr>
        <p:txBody>
          <a:bodyPr>
            <a:normAutofit fontScale="90000"/>
          </a:bodyPr>
          <a:lstStyle/>
          <a:p>
            <a:r>
              <a:rPr lang="en-US">
                <a:solidFill>
                  <a:schemeClr val="tx1"/>
                </a:solidFill>
              </a:rPr>
              <a:t>Contact Information</a:t>
            </a:r>
            <a:br>
              <a:rPr lang="en-US">
                <a:solidFill>
                  <a:schemeClr val="tx1"/>
                </a:solidFill>
              </a:rPr>
            </a:br>
            <a:r>
              <a:rPr lang="en-US" sz="1650">
                <a:solidFill>
                  <a:schemeClr val="tx1"/>
                </a:solidFill>
              </a:rPr>
              <a:t>Email: </a:t>
            </a:r>
            <a:r>
              <a:rPr lang="en-US" sz="1650">
                <a:solidFill>
                  <a:schemeClr val="tx1"/>
                </a:solidFill>
                <a:hlinkClick r:id="rId3">
                  <a:extLst>
                    <a:ext uri="{A12FA001-AC4F-418D-AE19-62706E023703}">
                      <ahyp:hlinkClr xmlns:ahyp="http://schemas.microsoft.com/office/drawing/2018/hyperlinkcolor" val="tx"/>
                    </a:ext>
                  </a:extLst>
                </a:hlinkClick>
              </a:rPr>
              <a:t>rogers_m@cde.state.co.us</a:t>
            </a:r>
            <a:br>
              <a:rPr lang="en-US" sz="1650">
                <a:solidFill>
                  <a:schemeClr val="tx1"/>
                </a:solidFill>
              </a:rPr>
            </a:br>
            <a:br>
              <a:rPr lang="en-US" sz="1650">
                <a:solidFill>
                  <a:schemeClr val="tx1"/>
                </a:solidFill>
              </a:rPr>
            </a:br>
            <a:endParaRPr lang="en-US" sz="1650">
              <a:solidFill>
                <a:schemeClr val="tx1"/>
              </a:solidFill>
            </a:endParaRPr>
          </a:p>
        </p:txBody>
      </p:sp>
      <p:sp>
        <p:nvSpPr>
          <p:cNvPr id="3" name="Slide Number Placeholder 2"/>
          <p:cNvSpPr>
            <a:spLocks noGrp="1"/>
          </p:cNvSpPr>
          <p:nvPr>
            <p:ph type="sldNum" idx="12"/>
          </p:nvPr>
        </p:nvSpPr>
        <p:spPr/>
        <p:txBody>
          <a:bodyPr>
            <a:normAutofit/>
          </a:bodyPr>
          <a:lstStyle/>
          <a:p>
            <a:fld id="{C479D5F6-EDCB-402A-AC08-4943A1820E8F}" type="slidenum">
              <a:rPr lang="en-US" smtClean="0"/>
              <a:pPr/>
              <a:t>18</a:t>
            </a:fld>
            <a:endParaRPr lang="en-US"/>
          </a:p>
        </p:txBody>
      </p:sp>
    </p:spTree>
    <p:extLst>
      <p:ext uri="{BB962C8B-B14F-4D97-AF65-F5344CB8AC3E}">
        <p14:creationId xmlns:p14="http://schemas.microsoft.com/office/powerpoint/2010/main" val="1980130175"/>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71592277610D489A9D9361BA54FDFF" ma:contentTypeVersion="15" ma:contentTypeDescription="Create a new document." ma:contentTypeScope="" ma:versionID="2c11ef6428f718a7898c70474cf5c53d">
  <xsd:schema xmlns:xsd="http://www.w3.org/2001/XMLSchema" xmlns:xs="http://www.w3.org/2001/XMLSchema" xmlns:p="http://schemas.microsoft.com/office/2006/metadata/properties" xmlns:ns3="49a81e36-7bf1-4cef-9c34-a447d2fae1de" xmlns:ns4="1d7a6999-9f23-40c1-89fd-c28d1c6d889e" targetNamespace="http://schemas.microsoft.com/office/2006/metadata/properties" ma:root="true" ma:fieldsID="662df6824ea3bce3cd80a21de96536cd" ns3:_="" ns4:_="">
    <xsd:import namespace="49a81e36-7bf1-4cef-9c34-a447d2fae1de"/>
    <xsd:import namespace="1d7a6999-9f23-40c1-89fd-c28d1c6d889e"/>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SystemTags" minOccurs="0"/>
                <xsd:element ref="ns3:MediaLengthInSecond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a81e36-7bf1-4cef-9c34-a447d2fae1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ystemTags" ma:index="20" nillable="true" ma:displayName="MediaServiceSystemTags" ma:hidden="true" ma:internalName="MediaServiceSystemTag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d7a6999-9f23-40c1-89fd-c28d1c6d889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49a81e36-7bf1-4cef-9c34-a447d2fae1d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91E4219-6D23-4FF3-BB9A-48A8BBD73A57}">
  <ds:schemaRefs>
    <ds:schemaRef ds:uri="1d7a6999-9f23-40c1-89fd-c28d1c6d889e"/>
    <ds:schemaRef ds:uri="49a81e36-7bf1-4cef-9c34-a447d2fae1d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15871AF-E4E2-4474-BBBF-C4CA544DC804}">
  <ds:schemaRefs>
    <ds:schemaRef ds:uri="1d7a6999-9f23-40c1-89fd-c28d1c6d889e"/>
    <ds:schemaRef ds:uri="49a81e36-7bf1-4cef-9c34-a447d2fae1d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1C9AC83-A244-4C73-9B74-EBB8100F5EE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TotalTime>
  <Words>1136</Words>
  <Application>Microsoft Office PowerPoint</Application>
  <PresentationFormat>On-screen Show (16:9)</PresentationFormat>
  <Paragraphs>147</Paragraphs>
  <Slides>18</Slides>
  <Notes>18</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Roboto</vt:lpstr>
      <vt:lpstr>Calibri</vt:lpstr>
      <vt:lpstr>Roboto Medium</vt:lpstr>
      <vt:lpstr>Rockwell</vt:lpstr>
      <vt:lpstr>Arial</vt:lpstr>
      <vt:lpstr>Museo Slab 500</vt:lpstr>
      <vt:lpstr>Simple Light</vt:lpstr>
      <vt:lpstr>2026-2027</vt:lpstr>
      <vt:lpstr>Agenda</vt:lpstr>
      <vt:lpstr>Ready System, Ready Child</vt:lpstr>
      <vt:lpstr>Overview of School Readiness in Kindergarten</vt:lpstr>
      <vt:lpstr>Kindergarten Assessment</vt:lpstr>
      <vt:lpstr>Key Responsibilities</vt:lpstr>
      <vt:lpstr>Why School Readiness</vt:lpstr>
      <vt:lpstr>Kindergarten School Readiness Assessment</vt:lpstr>
      <vt:lpstr>Assess and Instruct</vt:lpstr>
      <vt:lpstr>Individual Learning Plans</vt:lpstr>
      <vt:lpstr>Individual Learning Plans Requirements</vt:lpstr>
      <vt:lpstr>Data Sharing and Written Notice</vt:lpstr>
      <vt:lpstr>KSR Data Collection</vt:lpstr>
      <vt:lpstr>Percentage of Colorado Kindergartners Meeting or Exceeding Expectations by Domain, 2022 - 2025</vt:lpstr>
      <vt:lpstr>Timeline</vt:lpstr>
      <vt:lpstr>Key Responsibilities Summary</vt:lpstr>
      <vt:lpstr>Upcoming Webinars</vt:lpstr>
      <vt:lpstr>Contact Information Email: rogers_m@cde.state.co.us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Dailey, Bridgett</dc:creator>
  <cp:lastModifiedBy>Rogers, Megan</cp:lastModifiedBy>
  <cp:revision>3</cp:revision>
  <dcterms:modified xsi:type="dcterms:W3CDTF">2026-09-01T21:26:54Z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0x0101005371592277610D489A9D9361BA54FDFF</vt:lpwstr>
  </property>
</Properties>
</file>