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12" r:id="rId4"/>
  </p:sldMasterIdLst>
  <p:notesMasterIdLst>
    <p:notesMasterId r:id="rId34"/>
  </p:notesMasterIdLst>
  <p:handoutMasterIdLst>
    <p:handoutMasterId r:id="rId35"/>
  </p:handoutMasterIdLst>
  <p:sldIdLst>
    <p:sldId id="256" r:id="rId5"/>
    <p:sldId id="260" r:id="rId6"/>
    <p:sldId id="258" r:id="rId7"/>
    <p:sldId id="259" r:id="rId8"/>
    <p:sldId id="263" r:id="rId9"/>
    <p:sldId id="267" r:id="rId10"/>
    <p:sldId id="268" r:id="rId11"/>
    <p:sldId id="265" r:id="rId12"/>
    <p:sldId id="283" r:id="rId13"/>
    <p:sldId id="284" r:id="rId14"/>
    <p:sldId id="280" r:id="rId15"/>
    <p:sldId id="301" r:id="rId16"/>
    <p:sldId id="281" r:id="rId17"/>
    <p:sldId id="289" r:id="rId18"/>
    <p:sldId id="293" r:id="rId19"/>
    <p:sldId id="269" r:id="rId20"/>
    <p:sldId id="299" r:id="rId21"/>
    <p:sldId id="290" r:id="rId22"/>
    <p:sldId id="262" r:id="rId23"/>
    <p:sldId id="264" r:id="rId24"/>
    <p:sldId id="266" r:id="rId25"/>
    <p:sldId id="300" r:id="rId26"/>
    <p:sldId id="291" r:id="rId27"/>
    <p:sldId id="270" r:id="rId28"/>
    <p:sldId id="276" r:id="rId29"/>
    <p:sldId id="285" r:id="rId30"/>
    <p:sldId id="302" r:id="rId31"/>
    <p:sldId id="287" r:id="rId32"/>
    <p:sldId id="297" r:id="rId3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inn Obermiller" initials="BO" lastIdx="6" clrIdx="0"/>
  <p:cmAuthor id="2" name="Geneva Taylor" initials="GT" lastIdx="6" clrIdx="1"/>
  <p:cmAuthor id="3" name="Hannah McIntosh" initials="HM" lastIdx="7"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7661" autoAdjust="0"/>
  </p:normalViewPr>
  <p:slideViewPr>
    <p:cSldViewPr snapToGrid="0">
      <p:cViewPr varScale="1">
        <p:scale>
          <a:sx n="80" d="100"/>
          <a:sy n="80" d="100"/>
        </p:scale>
        <p:origin x="1040" y="192"/>
      </p:cViewPr>
      <p:guideLst>
        <p:guide orient="horz" pos="2160"/>
        <p:guide pos="3840"/>
      </p:guideLst>
    </p:cSldViewPr>
  </p:slideViewPr>
  <p:notesTextViewPr>
    <p:cViewPr>
      <p:scale>
        <a:sx n="1" d="1"/>
        <a:sy n="1" d="1"/>
      </p:scale>
      <p:origin x="0" y="0"/>
    </p:cViewPr>
  </p:notesTextViewPr>
  <p:notesViewPr>
    <p:cSldViewPr snapToGrid="0">
      <p:cViewPr varScale="1">
        <p:scale>
          <a:sx n="54" d="100"/>
          <a:sy n="54" d="100"/>
        </p:scale>
        <p:origin x="2820" y="7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7464E213-8F3B-44C1-AEE8-8A41C7E4574C}" type="datetimeFigureOut">
              <a:rPr lang="en-US" smtClean="0"/>
              <a:t>8/28/26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9E967ED-20B3-4625-9C5E-14860AE89431}" type="slidenum">
              <a:rPr lang="en-US" smtClean="0"/>
              <a:t>‹#›</a:t>
            </a:fld>
            <a:endParaRPr lang="en-US"/>
          </a:p>
        </p:txBody>
      </p:sp>
    </p:spTree>
    <p:extLst>
      <p:ext uri="{BB962C8B-B14F-4D97-AF65-F5344CB8AC3E}">
        <p14:creationId xmlns:p14="http://schemas.microsoft.com/office/powerpoint/2010/main" val="26802882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B38B3F6-0CE9-41E2-A5A3-E220D8B77051}" type="datetimeFigureOut">
              <a:rPr lang="en-US" smtClean="0"/>
              <a:t>8/28/26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9A01736-5FBA-4C56-8655-0B838380222B}" type="slidenum">
              <a:rPr lang="en-US" smtClean="0"/>
              <a:t>‹#›</a:t>
            </a:fld>
            <a:endParaRPr lang="en-US"/>
          </a:p>
        </p:txBody>
      </p:sp>
    </p:spTree>
    <p:extLst>
      <p:ext uri="{BB962C8B-B14F-4D97-AF65-F5344CB8AC3E}">
        <p14:creationId xmlns:p14="http://schemas.microsoft.com/office/powerpoint/2010/main" val="1426505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a:t>
            </a:fld>
            <a:endParaRPr lang="en-US"/>
          </a:p>
        </p:txBody>
      </p:sp>
    </p:spTree>
    <p:extLst>
      <p:ext uri="{BB962C8B-B14F-4D97-AF65-F5344CB8AC3E}">
        <p14:creationId xmlns:p14="http://schemas.microsoft.com/office/powerpoint/2010/main" val="94382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a:t>
            </a:fld>
            <a:endParaRPr lang="en-US"/>
          </a:p>
        </p:txBody>
      </p:sp>
    </p:spTree>
    <p:extLst>
      <p:ext uri="{BB962C8B-B14F-4D97-AF65-F5344CB8AC3E}">
        <p14:creationId xmlns:p14="http://schemas.microsoft.com/office/powerpoint/2010/main" val="387306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3</a:t>
            </a:fld>
            <a:endParaRPr lang="en-US"/>
          </a:p>
        </p:txBody>
      </p:sp>
    </p:spTree>
    <p:extLst>
      <p:ext uri="{BB962C8B-B14F-4D97-AF65-F5344CB8AC3E}">
        <p14:creationId xmlns:p14="http://schemas.microsoft.com/office/powerpoint/2010/main" val="28958269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4</a:t>
            </a:fld>
            <a:endParaRPr lang="en-US"/>
          </a:p>
        </p:txBody>
      </p:sp>
    </p:spTree>
    <p:extLst>
      <p:ext uri="{BB962C8B-B14F-4D97-AF65-F5344CB8AC3E}">
        <p14:creationId xmlns:p14="http://schemas.microsoft.com/office/powerpoint/2010/main" val="2388389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5</a:t>
            </a:fld>
            <a:endParaRPr lang="en-US"/>
          </a:p>
        </p:txBody>
      </p:sp>
    </p:spTree>
    <p:extLst>
      <p:ext uri="{BB962C8B-B14F-4D97-AF65-F5344CB8AC3E}">
        <p14:creationId xmlns:p14="http://schemas.microsoft.com/office/powerpoint/2010/main" val="1111285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6</a:t>
            </a:fld>
            <a:endParaRPr lang="en-US"/>
          </a:p>
        </p:txBody>
      </p:sp>
    </p:spTree>
    <p:extLst>
      <p:ext uri="{BB962C8B-B14F-4D97-AF65-F5344CB8AC3E}">
        <p14:creationId xmlns:p14="http://schemas.microsoft.com/office/powerpoint/2010/main" val="301983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7</a:t>
            </a:fld>
            <a:endParaRPr lang="en-US"/>
          </a:p>
        </p:txBody>
      </p:sp>
    </p:spTree>
    <p:extLst>
      <p:ext uri="{BB962C8B-B14F-4D97-AF65-F5344CB8AC3E}">
        <p14:creationId xmlns:p14="http://schemas.microsoft.com/office/powerpoint/2010/main" val="25464689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8</a:t>
            </a:fld>
            <a:endParaRPr lang="en-US"/>
          </a:p>
        </p:txBody>
      </p:sp>
    </p:spTree>
    <p:extLst>
      <p:ext uri="{BB962C8B-B14F-4D97-AF65-F5344CB8AC3E}">
        <p14:creationId xmlns:p14="http://schemas.microsoft.com/office/powerpoint/2010/main" val="787797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9</a:t>
            </a:fld>
            <a:endParaRPr lang="en-US"/>
          </a:p>
        </p:txBody>
      </p:sp>
    </p:spTree>
    <p:extLst>
      <p:ext uri="{BB962C8B-B14F-4D97-AF65-F5344CB8AC3E}">
        <p14:creationId xmlns:p14="http://schemas.microsoft.com/office/powerpoint/2010/main" val="2288087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10</a:t>
            </a:fld>
            <a:endParaRPr lang="en-US"/>
          </a:p>
        </p:txBody>
      </p:sp>
    </p:spTree>
    <p:extLst>
      <p:ext uri="{BB962C8B-B14F-4D97-AF65-F5344CB8AC3E}">
        <p14:creationId xmlns:p14="http://schemas.microsoft.com/office/powerpoint/2010/main" val="1613106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11</a:t>
            </a:fld>
            <a:endParaRPr lang="en-US"/>
          </a:p>
        </p:txBody>
      </p:sp>
    </p:spTree>
    <p:extLst>
      <p:ext uri="{BB962C8B-B14F-4D97-AF65-F5344CB8AC3E}">
        <p14:creationId xmlns:p14="http://schemas.microsoft.com/office/powerpoint/2010/main" val="1498051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ED379-B005-28FA-74AA-4D908677B8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4749C1-147F-9631-0AA8-AE71F3D023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6A4945-75FA-EB22-3296-43CB8CD95DB8}"/>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E51DA5B4-60A6-198B-3829-0D7C1CB3A576}"/>
              </a:ext>
            </a:extLst>
          </p:cNvPr>
          <p:cNvSpPr>
            <a:spLocks noGrp="1"/>
          </p:cNvSpPr>
          <p:nvPr>
            <p:ph type="sldNum" sz="quarter" idx="5"/>
          </p:nvPr>
        </p:nvSpPr>
        <p:spPr/>
        <p:txBody>
          <a:bodyPr/>
          <a:lstStyle/>
          <a:p>
            <a:fld id="{99A01736-5FBA-4C56-8655-0B838380222B}" type="slidenum">
              <a:rPr lang="en-US" smtClean="0"/>
              <a:t>12</a:t>
            </a:fld>
            <a:endParaRPr lang="en-US"/>
          </a:p>
        </p:txBody>
      </p:sp>
    </p:spTree>
    <p:extLst>
      <p:ext uri="{BB962C8B-B14F-4D97-AF65-F5344CB8AC3E}">
        <p14:creationId xmlns:p14="http://schemas.microsoft.com/office/powerpoint/2010/main" val="1350530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13</a:t>
            </a:fld>
            <a:endParaRPr lang="en-US"/>
          </a:p>
        </p:txBody>
      </p:sp>
    </p:spTree>
    <p:extLst>
      <p:ext uri="{BB962C8B-B14F-4D97-AF65-F5344CB8AC3E}">
        <p14:creationId xmlns:p14="http://schemas.microsoft.com/office/powerpoint/2010/main" val="3055534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14</a:t>
            </a:fld>
            <a:endParaRPr lang="en-US"/>
          </a:p>
        </p:txBody>
      </p:sp>
    </p:spTree>
    <p:extLst>
      <p:ext uri="{BB962C8B-B14F-4D97-AF65-F5344CB8AC3E}">
        <p14:creationId xmlns:p14="http://schemas.microsoft.com/office/powerpoint/2010/main" val="3277560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15</a:t>
            </a:fld>
            <a:endParaRPr lang="en-US"/>
          </a:p>
        </p:txBody>
      </p:sp>
    </p:spTree>
    <p:extLst>
      <p:ext uri="{BB962C8B-B14F-4D97-AF65-F5344CB8AC3E}">
        <p14:creationId xmlns:p14="http://schemas.microsoft.com/office/powerpoint/2010/main" val="3660223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16</a:t>
            </a:fld>
            <a:endParaRPr lang="en-US"/>
          </a:p>
        </p:txBody>
      </p:sp>
    </p:spTree>
    <p:extLst>
      <p:ext uri="{BB962C8B-B14F-4D97-AF65-F5344CB8AC3E}">
        <p14:creationId xmlns:p14="http://schemas.microsoft.com/office/powerpoint/2010/main" val="33847456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17</a:t>
            </a:fld>
            <a:endParaRPr lang="en-US"/>
          </a:p>
        </p:txBody>
      </p:sp>
    </p:spTree>
    <p:extLst>
      <p:ext uri="{BB962C8B-B14F-4D97-AF65-F5344CB8AC3E}">
        <p14:creationId xmlns:p14="http://schemas.microsoft.com/office/powerpoint/2010/main" val="17272866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An option is to provide a QR code to survey parents and include it here.  Kahoot!, </a:t>
            </a:r>
            <a:r>
              <a:rPr lang="en-US" dirty="0" err="1"/>
              <a:t>MentiMeter</a:t>
            </a:r>
            <a:r>
              <a:rPr lang="en-US" dirty="0"/>
              <a:t>, and MS Forms are options for immediate questioning feedback.</a:t>
            </a:r>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18</a:t>
            </a:fld>
            <a:endParaRPr lang="en-US"/>
          </a:p>
        </p:txBody>
      </p:sp>
    </p:spTree>
    <p:extLst>
      <p:ext uri="{BB962C8B-B14F-4D97-AF65-F5344CB8AC3E}">
        <p14:creationId xmlns:p14="http://schemas.microsoft.com/office/powerpoint/2010/main" val="2452527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19</a:t>
            </a:fld>
            <a:endParaRPr lang="en-US"/>
          </a:p>
        </p:txBody>
      </p:sp>
    </p:spTree>
    <p:extLst>
      <p:ext uri="{BB962C8B-B14F-4D97-AF65-F5344CB8AC3E}">
        <p14:creationId xmlns:p14="http://schemas.microsoft.com/office/powerpoint/2010/main" val="24414569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20</a:t>
            </a:fld>
            <a:endParaRPr lang="en-US"/>
          </a:p>
        </p:txBody>
      </p:sp>
    </p:spTree>
    <p:extLst>
      <p:ext uri="{BB962C8B-B14F-4D97-AF65-F5344CB8AC3E}">
        <p14:creationId xmlns:p14="http://schemas.microsoft.com/office/powerpoint/2010/main" val="36673598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21</a:t>
            </a:fld>
            <a:endParaRPr lang="en-US"/>
          </a:p>
        </p:txBody>
      </p:sp>
    </p:spTree>
    <p:extLst>
      <p:ext uri="{BB962C8B-B14F-4D97-AF65-F5344CB8AC3E}">
        <p14:creationId xmlns:p14="http://schemas.microsoft.com/office/powerpoint/2010/main" val="852203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22</a:t>
            </a:fld>
            <a:endParaRPr lang="en-US"/>
          </a:p>
        </p:txBody>
      </p:sp>
    </p:spTree>
    <p:extLst>
      <p:ext uri="{BB962C8B-B14F-4D97-AF65-F5344CB8AC3E}">
        <p14:creationId xmlns:p14="http://schemas.microsoft.com/office/powerpoint/2010/main" val="6545662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10"/>
          </p:nvPr>
        </p:nvSpPr>
        <p:spPr/>
        <p:txBody>
          <a:bodyPr/>
          <a:lstStyle/>
          <a:p>
            <a:fld id="{99A01736-5FBA-4C56-8655-0B838380222B}" type="slidenum">
              <a:rPr lang="en-US" smtClean="0"/>
              <a:t>23</a:t>
            </a:fld>
            <a:endParaRPr lang="en-US"/>
          </a:p>
        </p:txBody>
      </p:sp>
    </p:spTree>
    <p:extLst>
      <p:ext uri="{BB962C8B-B14F-4D97-AF65-F5344CB8AC3E}">
        <p14:creationId xmlns:p14="http://schemas.microsoft.com/office/powerpoint/2010/main" val="42789444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24</a:t>
            </a:fld>
            <a:endParaRPr lang="en-US"/>
          </a:p>
        </p:txBody>
      </p:sp>
    </p:spTree>
    <p:extLst>
      <p:ext uri="{BB962C8B-B14F-4D97-AF65-F5344CB8AC3E}">
        <p14:creationId xmlns:p14="http://schemas.microsoft.com/office/powerpoint/2010/main" val="18184253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25</a:t>
            </a:fld>
            <a:endParaRPr lang="en-US"/>
          </a:p>
        </p:txBody>
      </p:sp>
    </p:spTree>
    <p:extLst>
      <p:ext uri="{BB962C8B-B14F-4D97-AF65-F5344CB8AC3E}">
        <p14:creationId xmlns:p14="http://schemas.microsoft.com/office/powerpoint/2010/main" val="715027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26</a:t>
            </a:fld>
            <a:endParaRPr lang="en-US"/>
          </a:p>
        </p:txBody>
      </p:sp>
    </p:spTree>
    <p:extLst>
      <p:ext uri="{BB962C8B-B14F-4D97-AF65-F5344CB8AC3E}">
        <p14:creationId xmlns:p14="http://schemas.microsoft.com/office/powerpoint/2010/main" val="1430069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B5D7E-23E1-C7B6-167B-F366249ABE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C8E8DA-AD2D-D3AD-8375-FD79CFEAAF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F7BF40-1788-7848-CD53-D427D3DFC0B9}"/>
              </a:ext>
            </a:extLst>
          </p:cNvPr>
          <p:cNvSpPr>
            <a:spLocks noGrp="1"/>
          </p:cNvSpPr>
          <p:nvPr>
            <p:ph type="body" idx="1"/>
          </p:nvPr>
        </p:nvSpPr>
        <p:spPr/>
        <p:txBody>
          <a:bodyPr/>
          <a:lstStyle/>
          <a:p>
            <a:pPr defTabSz="931774">
              <a:defRPr/>
            </a:pPr>
            <a:endParaRPr lang="en-US" dirty="0"/>
          </a:p>
          <a:p>
            <a:endParaRPr lang="en-US" dirty="0"/>
          </a:p>
        </p:txBody>
      </p:sp>
      <p:sp>
        <p:nvSpPr>
          <p:cNvPr id="4" name="Slide Number Placeholder 3">
            <a:extLst>
              <a:ext uri="{FF2B5EF4-FFF2-40B4-BE49-F238E27FC236}">
                <a16:creationId xmlns:a16="http://schemas.microsoft.com/office/drawing/2014/main" id="{59B7C1A5-F627-2C71-13C9-187D1D3CA22B}"/>
              </a:ext>
            </a:extLst>
          </p:cNvPr>
          <p:cNvSpPr>
            <a:spLocks noGrp="1"/>
          </p:cNvSpPr>
          <p:nvPr>
            <p:ph type="sldNum" sz="quarter" idx="5"/>
          </p:nvPr>
        </p:nvSpPr>
        <p:spPr/>
        <p:txBody>
          <a:bodyPr/>
          <a:lstStyle/>
          <a:p>
            <a:fld id="{99A01736-5FBA-4C56-8655-0B838380222B}" type="slidenum">
              <a:rPr lang="en-US" smtClean="0"/>
              <a:t>27</a:t>
            </a:fld>
            <a:endParaRPr lang="en-US"/>
          </a:p>
        </p:txBody>
      </p:sp>
    </p:spTree>
    <p:extLst>
      <p:ext uri="{BB962C8B-B14F-4D97-AF65-F5344CB8AC3E}">
        <p14:creationId xmlns:p14="http://schemas.microsoft.com/office/powerpoint/2010/main" val="34896631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A01736-5FBA-4C56-8655-0B838380222B}" type="slidenum">
              <a:rPr lang="en-US" smtClean="0"/>
              <a:t>28</a:t>
            </a:fld>
            <a:endParaRPr lang="en-US"/>
          </a:p>
        </p:txBody>
      </p:sp>
    </p:spTree>
    <p:extLst>
      <p:ext uri="{BB962C8B-B14F-4D97-AF65-F5344CB8AC3E}">
        <p14:creationId xmlns:p14="http://schemas.microsoft.com/office/powerpoint/2010/main" val="40274142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thank</a:t>
            </a:r>
            <a:r>
              <a:rPr lang="en-US" baseline="0" dirty="0"/>
              <a:t> families for their time.</a:t>
            </a:r>
          </a:p>
        </p:txBody>
      </p:sp>
      <p:sp>
        <p:nvSpPr>
          <p:cNvPr id="4" name="Slide Number Placeholder 3"/>
          <p:cNvSpPr>
            <a:spLocks noGrp="1"/>
          </p:cNvSpPr>
          <p:nvPr>
            <p:ph type="sldNum" sz="quarter" idx="10"/>
          </p:nvPr>
        </p:nvSpPr>
        <p:spPr/>
        <p:txBody>
          <a:bodyPr/>
          <a:lstStyle/>
          <a:p>
            <a:fld id="{99A01736-5FBA-4C56-8655-0B838380222B}" type="slidenum">
              <a:rPr lang="en-US" smtClean="0"/>
              <a:t>29</a:t>
            </a:fld>
            <a:endParaRPr lang="en-US"/>
          </a:p>
        </p:txBody>
      </p:sp>
    </p:spTree>
    <p:extLst>
      <p:ext uri="{BB962C8B-B14F-4D97-AF65-F5344CB8AC3E}">
        <p14:creationId xmlns:p14="http://schemas.microsoft.com/office/powerpoint/2010/main" val="21255835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5400" spc="-50" baseline="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Arial" panose="020B0604020202020204" pitchFamily="34" charset="0"/>
                <a:cs typeface="Arial" panose="020B0604020202020204" pitchFamily="34" charset="0"/>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Footer Placeholder 4"/>
          <p:cNvSpPr>
            <a:spLocks noGrp="1"/>
          </p:cNvSpPr>
          <p:nvPr>
            <p:ph type="ftr" sz="quarter" idx="11"/>
          </p:nvPr>
        </p:nvSpPr>
        <p:spPr>
          <a:xfrm>
            <a:off x="1896243" y="6401023"/>
            <a:ext cx="8460474" cy="365125"/>
          </a:xfrm>
        </p:spPr>
        <p:txBody>
          <a:bodyPr/>
          <a:lstStyle>
            <a:lvl1pPr>
              <a:defRPr sz="1100" b="1" i="1">
                <a:latin typeface="Arial" panose="020B0604020202020204" pitchFamily="34" charset="0"/>
                <a:cs typeface="Arial" panose="020B0604020202020204" pitchFamily="34" charset="0"/>
              </a:defRPr>
            </a:lvl1pPr>
          </a:lstStyle>
          <a:p>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6015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normAutofit/>
          </a:bodyPr>
          <a:lstStyle>
            <a:lvl1pPr marL="457200" indent="-457200">
              <a:buSzPct val="100000"/>
              <a:buFont typeface="Wingdings" panose="05000000000000000000" pitchFamily="2" charset="2"/>
              <a:buChar char="§"/>
              <a:defRPr sz="2200">
                <a:latin typeface="Arial" panose="020B0604020202020204" pitchFamily="34" charset="0"/>
                <a:cs typeface="Arial" panose="020B0604020202020204" pitchFamily="34" charset="0"/>
              </a:defRPr>
            </a:lvl1pPr>
            <a:lvl2pPr marL="569913" indent="-342900">
              <a:buFont typeface="Wingdings" panose="05000000000000000000" pitchFamily="2" charset="2"/>
              <a:buChar char="§"/>
              <a:defRPr sz="2000">
                <a:latin typeface="Arial" panose="020B0604020202020204" pitchFamily="34" charset="0"/>
                <a:cs typeface="Arial" panose="020B0604020202020204" pitchFamily="34" charset="0"/>
              </a:defRPr>
            </a:lvl2pPr>
            <a:lvl3pPr marL="741363" indent="-285750">
              <a:buFont typeface="Wingdings" panose="05000000000000000000" pitchFamily="2" charset="2"/>
              <a:buChar char="§"/>
              <a:defRPr sz="2000">
                <a:latin typeface="Arial" panose="020B0604020202020204" pitchFamily="34" charset="0"/>
                <a:cs typeface="Arial" panose="020B0604020202020204" pitchFamily="34" charset="0"/>
              </a:defRPr>
            </a:lvl3pPr>
            <a:lvl4pPr marL="966788" indent="-285750">
              <a:buFont typeface="Wingdings" panose="05000000000000000000" pitchFamily="2" charset="2"/>
              <a:buChar char="§"/>
              <a:defRPr sz="2000">
                <a:latin typeface="Arial" panose="020B0604020202020204" pitchFamily="34" charset="0"/>
                <a:cs typeface="Arial" panose="020B0604020202020204" pitchFamily="34" charset="0"/>
              </a:defRPr>
            </a:lvl4pPr>
            <a:lvl5pPr marL="1206500" indent="-285750">
              <a:buFont typeface="Wingdings" panose="05000000000000000000" pitchFamily="2" charset="2"/>
              <a:buChar char="§"/>
              <a:defRPr sz="20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D89C1D5-2B3A-4549-AD89-056D591A9B50}" type="datetime1">
              <a:rPr lang="en-US" smtClean="0"/>
              <a:t>8/28/26</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
        <p:nvSpPr>
          <p:cNvPr id="7"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20029089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5400" b="0">
                <a:solidFill>
                  <a:schemeClr val="tx1">
                    <a:lumMod val="85000"/>
                    <a:lumOff val="15000"/>
                  </a:schemeClr>
                </a:solidFill>
                <a:latin typeface="Georgia" panose="02040502050405020303" pitchFamily="18" charset="0"/>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0D293961-5508-4105-9E76-048920C42FE6}" type="datetime1">
              <a:rPr lang="en-US" smtClean="0"/>
              <a:t>8/28/26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0" name="Footer Placeholder 4"/>
          <p:cNvSpPr txBox="1">
            <a:spLocks/>
          </p:cNvSpPr>
          <p:nvPr userDrawn="1"/>
        </p:nvSpPr>
        <p:spPr>
          <a:xfrm>
            <a:off x="1896243" y="6401023"/>
            <a:ext cx="8460474" cy="365125"/>
          </a:xfrm>
          <a:prstGeom prst="rect">
            <a:avLst/>
          </a:prstGeom>
        </p:spPr>
        <p:txBody>
          <a:bodyPr vert="horz" lIns="91440" tIns="45720" rIns="91440" bIns="45720" rtlCol="0" anchor="ctr"/>
          <a:lstStyle>
            <a:defPPr>
              <a:defRPr lang="en-US"/>
            </a:defPPr>
            <a:lvl1pPr marL="0" algn="ctr" defTabSz="457200" rtl="0" eaLnBrk="1" latinLnBrk="0" hangingPunct="1">
              <a:defRPr sz="1100" b="1" i="1" kern="1200" cap="all" baseline="0">
                <a:solidFill>
                  <a:srgbClr val="FFFFFF"/>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564313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9C6EF12-5C40-477E-ACB9-83FC221E3E92}" type="datetime1">
              <a:rPr lang="en-US" smtClean="0"/>
              <a:t>8/28/26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50406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4728FE-7D17-4B40-8E02-FEC87CD3EBE5}" type="datetime1">
              <a:rPr lang="en-US" smtClean="0"/>
              <a:t>8/28/26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857422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A7D3BD5-59AB-4A34-AB26-4717B345B9A3}" type="datetime1">
              <a:rPr lang="en-US" smtClean="0"/>
              <a:t>8/28/26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937517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Date Placeholder 6"/>
          <p:cNvSpPr>
            <a:spLocks noGrp="1"/>
          </p:cNvSpPr>
          <p:nvPr>
            <p:ph type="dt" sz="half" idx="10"/>
          </p:nvPr>
        </p:nvSpPr>
        <p:spPr/>
        <p:txBody>
          <a:bodyPr/>
          <a:lstStyle/>
          <a:p>
            <a:fld id="{7D339923-B1D9-4489-A159-4E70B4CC19CD}" type="datetime1">
              <a:rPr lang="en-US" smtClean="0"/>
              <a:t>8/28/26</a:t>
            </a:fld>
            <a:endParaRPr lang="en-US" dirty="0"/>
          </a:p>
        </p:txBody>
      </p:sp>
      <p:sp>
        <p:nvSpPr>
          <p:cNvPr id="8" name="Footer Placeholder 7"/>
          <p:cNvSpPr>
            <a:spLocks noGrp="1"/>
          </p:cNvSpPr>
          <p:nvPr>
            <p:ph type="ftr" sz="quarter" idx="11"/>
          </p:nvPr>
        </p:nvSpPr>
        <p:spPr/>
        <p:txBody>
          <a:bodyPr/>
          <a:lstStyle>
            <a:lvl1pPr>
              <a:defRPr sz="1100" b="1" i="1">
                <a:solidFill>
                  <a:srgbClr val="FFFFFF"/>
                </a:solidFill>
                <a:latin typeface="Arial" panose="020B0604020202020204" pitchFamily="34" charset="0"/>
                <a:cs typeface="Arial" panose="020B0604020202020204" pitchFamily="34" charset="0"/>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64175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2A8E0C1-420F-451F-97BF-2F3DB7AE854F}" type="datetime1">
              <a:rPr lang="en-US" smtClean="0"/>
              <a:t>8/28/26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70689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34AF5B0-9B63-4822-8565-36C65C8088BC}" type="datetime1">
              <a:rPr lang="en-US" smtClean="0"/>
              <a:t>8/28/26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29982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FCCB052-2EB6-4C23-97A3-852E0D5D16D6}" type="datetime1">
              <a:rPr lang="en-US" smtClean="0"/>
              <a:t>8/28/26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240298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819EF0-2ABF-4718-860B-25DEDE8F505F}" type="datetime1">
              <a:rPr lang="en-US" smtClean="0"/>
              <a:t>8/28/26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52800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5AAA0C0-4914-4A4C-A380-48F2C02D8E06}" type="datetime1">
              <a:rPr lang="en-US" smtClean="0"/>
              <a:t>8/28/26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1100" b="1" i="1" cap="all" baseline="0">
                <a:solidFill>
                  <a:srgbClr val="FFFFFF"/>
                </a:solidFill>
                <a:latin typeface="Arial" panose="020B0604020202020204" pitchFamily="34" charset="0"/>
                <a:cs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6444218"/>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Georgia" panose="02040502050405020303" pitchFamily="18" charset="0"/>
          <a:ea typeface="+mj-ea"/>
          <a:cs typeface="+mj-cs"/>
        </a:defRPr>
      </a:lvl1pPr>
    </p:titleStyle>
    <p:bodyStyle>
      <a:lvl1pPr marL="91440" indent="-91440" algn="l" defTabSz="914400" rtl="0" eaLnBrk="1" latinLnBrk="0" hangingPunct="1">
        <a:lnSpc>
          <a:spcPct val="90000"/>
        </a:lnSpc>
        <a:spcBef>
          <a:spcPts val="1200"/>
        </a:spcBef>
        <a:spcAft>
          <a:spcPts val="200"/>
        </a:spcAft>
        <a:buClrTx/>
        <a:buSzPct val="100000"/>
        <a:buFont typeface="Calibri" panose="020F0502020204030204" pitchFamily="34" charset="0"/>
        <a:buChar char=" "/>
        <a:defRPr sz="20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384048" indent="-182880" algn="l" defTabSz="914400" rtl="0" eaLnBrk="1" latinLnBrk="0" hangingPunct="1">
        <a:lnSpc>
          <a:spcPct val="90000"/>
        </a:lnSpc>
        <a:spcBef>
          <a:spcPts val="200"/>
        </a:spcBef>
        <a:spcAft>
          <a:spcPts val="400"/>
        </a:spcAft>
        <a:buClrTx/>
        <a:buFont typeface="Calibri"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56692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4980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32688" indent="-182880" algn="l" defTabSz="914400" rtl="0" eaLnBrk="1" latinLnBrk="0" hangingPunct="1">
        <a:lnSpc>
          <a:spcPct val="90000"/>
        </a:lnSpc>
        <a:spcBef>
          <a:spcPts val="200"/>
        </a:spcBef>
        <a:spcAft>
          <a:spcPts val="400"/>
        </a:spcAft>
        <a:buClrTx/>
        <a:buFont typeface="Calibri"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tn.gov/education/families/report-card.html"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tn.gov/education/districts/academic-standards.htm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scsk12.org/calendar25/files/26/MSCS%20Assessment%20Calendar%202026%202027%20FINAL%20PDF%2007_13_26.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scsk12.org/calendar25/files/26/2026-2027%20MSCS%20Reporting%20Periods.pdf"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nafsce.site-ym.com/page/definition"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scsk12.org/students-parent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delano-es.scsk12.org/our-staff/meet-our-team"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329744"/>
            <a:ext cx="10058400" cy="3566160"/>
          </a:xfrm>
        </p:spPr>
        <p:txBody>
          <a:bodyPr>
            <a:normAutofit/>
          </a:bodyPr>
          <a:lstStyle/>
          <a:p>
            <a:pPr algn="ctr"/>
            <a:r>
              <a:rPr lang="en-US" sz="6000" b="1" dirty="0">
                <a:solidFill>
                  <a:schemeClr val="tx1"/>
                </a:solidFill>
                <a:latin typeface="Arial" panose="020B0604020202020204" pitchFamily="34" charset="0"/>
                <a:cs typeface="Arial" panose="020B0604020202020204" pitchFamily="34" charset="0"/>
              </a:rPr>
              <a:t>2026-2027</a:t>
            </a:r>
            <a:r>
              <a:rPr lang="en-US" sz="6000" b="1" dirty="0">
                <a:solidFill>
                  <a:srgbClr val="FF0000"/>
                </a:solidFill>
                <a:latin typeface="Arial" panose="020B0604020202020204" pitchFamily="34" charset="0"/>
                <a:cs typeface="Arial" panose="020B0604020202020204" pitchFamily="34" charset="0"/>
              </a:rPr>
              <a:t> </a:t>
            </a:r>
            <a:br>
              <a:rPr lang="en-US" sz="6000" b="1" dirty="0">
                <a:latin typeface="Arial" panose="020B0604020202020204" pitchFamily="34" charset="0"/>
                <a:cs typeface="Arial" panose="020B0604020202020204" pitchFamily="34" charset="0"/>
              </a:rPr>
            </a:br>
            <a:r>
              <a:rPr lang="en-US" sz="6000" dirty="0">
                <a:latin typeface="Arial" panose="020B0604020202020204" pitchFamily="34" charset="0"/>
                <a:cs typeface="Arial" panose="020B0604020202020204" pitchFamily="34" charset="0"/>
              </a:rPr>
              <a:t>Annual Title I &amp; Family Engagement Meeting</a:t>
            </a:r>
          </a:p>
        </p:txBody>
      </p:sp>
      <p:sp>
        <p:nvSpPr>
          <p:cNvPr id="3" name="Subtitle 2"/>
          <p:cNvSpPr>
            <a:spLocks noGrp="1"/>
          </p:cNvSpPr>
          <p:nvPr>
            <p:ph type="subTitle" idx="1"/>
          </p:nvPr>
        </p:nvSpPr>
        <p:spPr>
          <a:xfrm>
            <a:off x="976393" y="4455620"/>
            <a:ext cx="10182058" cy="1857311"/>
          </a:xfrm>
        </p:spPr>
        <p:txBody>
          <a:bodyPr>
            <a:normAutofit lnSpcReduction="10000"/>
          </a:bodyPr>
          <a:lstStyle/>
          <a:p>
            <a:r>
              <a:rPr lang="en-US" cap="none" dirty="0">
                <a:solidFill>
                  <a:schemeClr val="tx1"/>
                </a:solidFill>
              </a:rPr>
              <a:t>Delano Optional School </a:t>
            </a:r>
          </a:p>
          <a:p>
            <a:r>
              <a:rPr lang="en-US" cap="none" dirty="0">
                <a:solidFill>
                  <a:schemeClr val="tx1"/>
                </a:solidFill>
              </a:rPr>
              <a:t>August 31, 2026</a:t>
            </a:r>
          </a:p>
          <a:p>
            <a:r>
              <a:rPr lang="en-US" cap="none" dirty="0">
                <a:solidFill>
                  <a:schemeClr val="tx1"/>
                </a:solidFill>
              </a:rPr>
              <a:t>Monica Clark-Nunley PLC Coach</a:t>
            </a:r>
          </a:p>
          <a:p>
            <a:r>
              <a:rPr lang="en-US" cap="none" dirty="0">
                <a:solidFill>
                  <a:schemeClr val="tx1"/>
                </a:solidFill>
              </a:rPr>
              <a:t>Karen Simmons Principal</a:t>
            </a:r>
          </a:p>
        </p:txBody>
      </p:sp>
      <p:sp>
        <p:nvSpPr>
          <p:cNvPr id="4" name="TextBox 3"/>
          <p:cNvSpPr txBox="1"/>
          <p:nvPr/>
        </p:nvSpPr>
        <p:spPr>
          <a:xfrm>
            <a:off x="8581053" y="5943599"/>
            <a:ext cx="361094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Revised August 2026</a:t>
            </a:r>
          </a:p>
        </p:txBody>
      </p:sp>
    </p:spTree>
    <p:extLst>
      <p:ext uri="{BB962C8B-B14F-4D97-AF65-F5344CB8AC3E}">
        <p14:creationId xmlns:p14="http://schemas.microsoft.com/office/powerpoint/2010/main" val="3044486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90932" y="286603"/>
            <a:ext cx="6750987" cy="1450757"/>
          </a:xfrm>
        </p:spPr>
        <p:txBody>
          <a:bodyPr>
            <a:normAutofit/>
          </a:bodyPr>
          <a:lstStyle/>
          <a:p>
            <a:r>
              <a:rPr lang="en-US">
                <a:solidFill>
                  <a:schemeClr val="accent2"/>
                </a:solidFill>
              </a:rPr>
              <a:t>Why are we here?</a:t>
            </a:r>
          </a:p>
        </p:txBody>
      </p:sp>
      <p:sp>
        <p:nvSpPr>
          <p:cNvPr id="3" name="Content Placeholder 2"/>
          <p:cNvSpPr>
            <a:spLocks noGrp="1"/>
          </p:cNvSpPr>
          <p:nvPr>
            <p:ph idx="1"/>
          </p:nvPr>
        </p:nvSpPr>
        <p:spPr>
          <a:xfrm>
            <a:off x="1044204" y="2023962"/>
            <a:ext cx="6697715" cy="3845131"/>
          </a:xfrm>
        </p:spPr>
        <p:txBody>
          <a:bodyPr>
            <a:normAutofit/>
          </a:bodyPr>
          <a:lstStyle/>
          <a:p>
            <a:r>
              <a:rPr lang="en-US"/>
              <a:t>The Every Student Succeeds Act (ESSA) requires that each Title I school hold an annual meeting of Title I families in order to:</a:t>
            </a:r>
          </a:p>
          <a:p>
            <a:pPr lvl="3">
              <a:buFont typeface="Arial" panose="020B0604020202020204" pitchFamily="34" charset="0"/>
              <a:buChar char="•"/>
            </a:pPr>
            <a:r>
              <a:rPr lang="en-US"/>
              <a:t>inform you of your school’s participation in Title I,</a:t>
            </a:r>
          </a:p>
          <a:p>
            <a:pPr lvl="3">
              <a:buFont typeface="Arial" panose="020B0604020202020204" pitchFamily="34" charset="0"/>
              <a:buChar char="•"/>
            </a:pPr>
            <a:r>
              <a:rPr lang="en-US"/>
              <a:t>explain the requirements of Title I, and</a:t>
            </a:r>
          </a:p>
          <a:p>
            <a:pPr lvl="3">
              <a:buFont typeface="Arial" panose="020B0604020202020204" pitchFamily="34" charset="0"/>
              <a:buChar char="•"/>
            </a:pPr>
            <a:r>
              <a:rPr lang="en-US"/>
              <a:t>explain your rights as parents and family members to be involved.</a:t>
            </a:r>
          </a:p>
          <a:p>
            <a:pPr lvl="1"/>
            <a:endParaRPr lang="en-US"/>
          </a:p>
          <a:p>
            <a:pPr lvl="1"/>
            <a:endParaRPr lang="en-US"/>
          </a:p>
          <a:p>
            <a:endParaRPr lang="en-US" dirty="0"/>
          </a:p>
        </p:txBody>
      </p:sp>
      <p:sp>
        <p:nvSpPr>
          <p:cNvPr id="16" name="Rectangle 15">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4FAB73BC-B049-4115-A692-8D63A059BFB8}" type="slidenum">
              <a:rPr lang="en-US" smtClean="0"/>
              <a:pPr>
                <a:spcAft>
                  <a:spcPts val="600"/>
                </a:spcAft>
              </a:pPr>
              <a:t>2</a:t>
            </a:fld>
            <a:endParaRPr lang="en-US"/>
          </a:p>
        </p:txBody>
      </p:sp>
    </p:spTree>
    <p:extLst>
      <p:ext uri="{BB962C8B-B14F-4D97-AF65-F5344CB8AC3E}">
        <p14:creationId xmlns:p14="http://schemas.microsoft.com/office/powerpoint/2010/main" val="2902294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90932" y="286603"/>
            <a:ext cx="6750987" cy="1450757"/>
          </a:xfrm>
        </p:spPr>
        <p:txBody>
          <a:bodyPr>
            <a:normAutofit/>
          </a:bodyPr>
          <a:lstStyle/>
          <a:p>
            <a:r>
              <a:rPr lang="en-US">
                <a:solidFill>
                  <a:schemeClr val="accent2"/>
                </a:solidFill>
              </a:rPr>
              <a:t>What will I learn?</a:t>
            </a:r>
          </a:p>
        </p:txBody>
      </p:sp>
      <p:sp>
        <p:nvSpPr>
          <p:cNvPr id="25" name="Content Placeholder 2"/>
          <p:cNvSpPr>
            <a:spLocks noGrp="1"/>
          </p:cNvSpPr>
          <p:nvPr>
            <p:ph idx="1"/>
          </p:nvPr>
        </p:nvSpPr>
        <p:spPr>
          <a:xfrm>
            <a:off x="1044204" y="2023962"/>
            <a:ext cx="6697715" cy="3845131"/>
          </a:xfrm>
        </p:spPr>
        <p:txBody>
          <a:bodyPr numCol="2">
            <a:normAutofit/>
          </a:bodyPr>
          <a:lstStyle/>
          <a:p>
            <a:r>
              <a:rPr lang="en-US" sz="1200"/>
              <a:t>What is a Title I school?</a:t>
            </a:r>
          </a:p>
          <a:p>
            <a:r>
              <a:rPr lang="en-US" sz="1200"/>
              <a:t>What are my rights?</a:t>
            </a:r>
          </a:p>
          <a:p>
            <a:r>
              <a:rPr lang="en-US" sz="1200"/>
              <a:t>What can Title I funds be used for?</a:t>
            </a:r>
          </a:p>
          <a:p>
            <a:r>
              <a:rPr lang="en-US" sz="1200"/>
              <a:t>How does our school use Title I funds?</a:t>
            </a:r>
          </a:p>
          <a:p>
            <a:r>
              <a:rPr lang="en-US" sz="1200"/>
              <a:t>What is the SIP?</a:t>
            </a:r>
          </a:p>
          <a:p>
            <a:r>
              <a:rPr lang="en-US" sz="1200"/>
              <a:t>What are our schoolwide program goals?</a:t>
            </a:r>
          </a:p>
          <a:p>
            <a:r>
              <a:rPr lang="en-US" sz="1200"/>
              <a:t>How is parent and family engagement funded?</a:t>
            </a:r>
          </a:p>
          <a:p>
            <a:r>
              <a:rPr lang="en-US" sz="1200"/>
              <a:t>What is the Parent and Family Engagement Policy?</a:t>
            </a:r>
          </a:p>
          <a:p>
            <a:r>
              <a:rPr lang="en-US" sz="1200"/>
              <a:t>What is the School-Parent Compact?</a:t>
            </a:r>
          </a:p>
          <a:p>
            <a:r>
              <a:rPr lang="en-US" sz="1200"/>
              <a:t>What curriculum does our school use?</a:t>
            </a:r>
          </a:p>
          <a:p>
            <a:r>
              <a:rPr lang="en-US" sz="1200"/>
              <a:t>What tests will my child be taking?</a:t>
            </a:r>
          </a:p>
          <a:p>
            <a:r>
              <a:rPr lang="en-US" sz="1200"/>
              <a:t>How can I be involved? (Parent &amp; Family Engagement Requirements; Parent-Teacher Conferences; Availability of Parent Training)</a:t>
            </a:r>
          </a:p>
          <a:p>
            <a:r>
              <a:rPr lang="en-US" sz="1200"/>
              <a:t>Who can I contact for help?</a:t>
            </a:r>
          </a:p>
          <a:p>
            <a:r>
              <a:rPr lang="en-US" sz="1200"/>
              <a:t>Parents’ Right to Know (including Teacher Qualifications)</a:t>
            </a:r>
          </a:p>
          <a:p>
            <a:r>
              <a:rPr lang="en-US" sz="1200"/>
              <a:t>District/School Progress/School Status</a:t>
            </a:r>
          </a:p>
          <a:p>
            <a:r>
              <a:rPr lang="en-US" sz="1200"/>
              <a:t>Reporting Pupil Progress</a:t>
            </a:r>
          </a:p>
          <a:p>
            <a:r>
              <a:rPr lang="en-US" sz="1200"/>
              <a:t>Opportunities for Additional Parent Meetings</a:t>
            </a:r>
          </a:p>
        </p:txBody>
      </p:sp>
      <p:sp>
        <p:nvSpPr>
          <p:cNvPr id="26" name="Rectangle 25">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4FAB73BC-B049-4115-A692-8D63A059BFB8}" type="slidenum">
              <a:rPr lang="en-US" smtClean="0"/>
              <a:pPr>
                <a:spcAft>
                  <a:spcPts val="600"/>
                </a:spcAft>
              </a:pPr>
              <a:t>3</a:t>
            </a:fld>
            <a:endParaRPr lang="en-US"/>
          </a:p>
        </p:txBody>
      </p:sp>
      <p:sp>
        <p:nvSpPr>
          <p:cNvPr id="6" name="Content Placeholder 2" descr="list" title="list"/>
          <p:cNvSpPr txBox="1">
            <a:spLocks/>
          </p:cNvSpPr>
          <p:nvPr/>
        </p:nvSpPr>
        <p:spPr>
          <a:xfrm>
            <a:off x="5961723" y="1845732"/>
            <a:ext cx="5118169" cy="4398547"/>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Georgia" panose="02040502050405020303" pitchFamily="18" charset="0"/>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Georgia" panose="02040502050405020303" pitchFamily="18" charset="0"/>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Georgia" panose="02040502050405020303" pitchFamily="18"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buClrTx/>
              <a:buFont typeface="Wingdings" panose="05000000000000000000" pitchFamily="2" charset="2"/>
              <a:buChar char="§"/>
            </a:pPr>
            <a:endParaRPr lang="en-US" dirty="0"/>
          </a:p>
        </p:txBody>
      </p:sp>
    </p:spTree>
    <p:extLst>
      <p:ext uri="{BB962C8B-B14F-4D97-AF65-F5344CB8AC3E}">
        <p14:creationId xmlns:p14="http://schemas.microsoft.com/office/powerpoint/2010/main" val="18485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ECF0FC6-D57B-48B6-9036-F4FFD91A4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90932" y="286603"/>
            <a:ext cx="6750987" cy="1450757"/>
          </a:xfrm>
        </p:spPr>
        <p:txBody>
          <a:bodyPr>
            <a:normAutofit/>
          </a:bodyPr>
          <a:lstStyle/>
          <a:p>
            <a:r>
              <a:rPr lang="en-US">
                <a:solidFill>
                  <a:schemeClr val="accent2"/>
                </a:solidFill>
              </a:rPr>
              <a:t>What is a Title I school?</a:t>
            </a:r>
          </a:p>
        </p:txBody>
      </p:sp>
      <p:sp>
        <p:nvSpPr>
          <p:cNvPr id="3" name="Content Placeholder 2"/>
          <p:cNvSpPr>
            <a:spLocks noGrp="1"/>
          </p:cNvSpPr>
          <p:nvPr>
            <p:ph idx="1"/>
          </p:nvPr>
        </p:nvSpPr>
        <p:spPr>
          <a:xfrm>
            <a:off x="1044204" y="2023962"/>
            <a:ext cx="6697715" cy="3845131"/>
          </a:xfrm>
        </p:spPr>
        <p:txBody>
          <a:bodyPr>
            <a:normAutofit/>
          </a:bodyPr>
          <a:lstStyle/>
          <a:p>
            <a:r>
              <a:rPr lang="en-US" sz="1700"/>
              <a:t>Title I was passed in 1965 under the Elementary and Secondary Education Act (ESEA). It is the largest federal assistance program for our nation’s schools. </a:t>
            </a:r>
          </a:p>
          <a:p>
            <a:r>
              <a:rPr lang="en-US" sz="1700"/>
              <a:t>Title I schools receive extra funding (Title I dollars) from the federal government. These dollars are used to:</a:t>
            </a:r>
          </a:p>
          <a:p>
            <a:pPr lvl="3">
              <a:buFont typeface="Arial" panose="020B0604020202020204" pitchFamily="34" charset="0"/>
              <a:buChar char="•"/>
            </a:pPr>
            <a:r>
              <a:rPr lang="en-US" sz="1700"/>
              <a:t>identify students experiencing academic difficulties and provide assistance to help these students;</a:t>
            </a:r>
          </a:p>
          <a:p>
            <a:pPr lvl="3">
              <a:buFont typeface="Arial" panose="020B0604020202020204" pitchFamily="34" charset="0"/>
              <a:buChar char="•"/>
            </a:pPr>
            <a:r>
              <a:rPr lang="en-US" sz="1700"/>
              <a:t>purchase additional staff, programs, materials, and/or supplies; and</a:t>
            </a:r>
          </a:p>
          <a:p>
            <a:pPr lvl="3">
              <a:buFont typeface="Arial" panose="020B0604020202020204" pitchFamily="34" charset="0"/>
              <a:buChar char="•"/>
            </a:pPr>
            <a:r>
              <a:rPr lang="en-US" sz="1700"/>
              <a:t>conduct parent and family engagement meetings, trainings, events, and/or activities.</a:t>
            </a:r>
          </a:p>
          <a:p>
            <a:pPr lvl="1"/>
            <a:endParaRPr lang="en-US" sz="1700"/>
          </a:p>
        </p:txBody>
      </p:sp>
      <p:sp>
        <p:nvSpPr>
          <p:cNvPr id="11" name="Rectangle 10">
            <a:extLst>
              <a:ext uri="{FF2B5EF4-FFF2-40B4-BE49-F238E27FC236}">
                <a16:creationId xmlns:a16="http://schemas.microsoft.com/office/drawing/2014/main" id="{717A211C-5863-4303-AC3D-AEBFDF6D6A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44150"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087519CD-2FFF-42E3-BB0C-FEAA828BA5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2823"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4FAB73BC-B049-4115-A692-8D63A059BFB8}" type="slidenum">
              <a:rPr lang="en-US" smtClean="0"/>
              <a:pPr>
                <a:spcAft>
                  <a:spcPts val="600"/>
                </a:spcAft>
              </a:pPr>
              <a:t>4</a:t>
            </a:fld>
            <a:endParaRPr lang="en-US"/>
          </a:p>
        </p:txBody>
      </p:sp>
    </p:spTree>
    <p:extLst>
      <p:ext uri="{BB962C8B-B14F-4D97-AF65-F5344CB8AC3E}">
        <p14:creationId xmlns:p14="http://schemas.microsoft.com/office/powerpoint/2010/main" val="27731376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Top view of school supplies, headset, and iPad on a white surface">
            <a:extLst>
              <a:ext uri="{FF2B5EF4-FFF2-40B4-BE49-F238E27FC236}">
                <a16:creationId xmlns:a16="http://schemas.microsoft.com/office/drawing/2014/main" id="{F4D36FC6-9E50-06D5-6B63-DE383576FABA}"/>
              </a:ext>
            </a:extLst>
          </p:cNvPr>
          <p:cNvPicPr>
            <a:picLocks noChangeAspect="1"/>
          </p:cNvPicPr>
          <p:nvPr/>
        </p:nvPicPr>
        <p:blipFill>
          <a:blip r:embed="rId3"/>
          <a:srcRect r="55432" b="-1"/>
          <a:stretch>
            <a:fillRect/>
          </a:stretch>
        </p:blipFill>
        <p:spPr>
          <a:xfrm>
            <a:off x="20" y="10"/>
            <a:ext cx="4578952" cy="6857990"/>
          </a:xfrm>
          <a:prstGeom prst="rect">
            <a:avLst/>
          </a:prstGeom>
        </p:spPr>
      </p:pic>
      <p:sp>
        <p:nvSpPr>
          <p:cNvPr id="10" name="Rectangle 9">
            <a:extLst>
              <a:ext uri="{FF2B5EF4-FFF2-40B4-BE49-F238E27FC236}">
                <a16:creationId xmlns:a16="http://schemas.microsoft.com/office/drawing/2014/main" id="{4D9C48B3-6057-4FA3-BFE1-E277D0635F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4639733" y="0"/>
            <a:ext cx="7552267" cy="6858000"/>
          </a:xfrm>
          <a:prstGeom prst="rect">
            <a:avLst/>
          </a:prstGeom>
          <a:solidFill>
            <a:srgbClr val="187358"/>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5124206" y="516835"/>
            <a:ext cx="6339840" cy="1666501"/>
          </a:xfrm>
        </p:spPr>
        <p:txBody>
          <a:bodyPr>
            <a:normAutofit/>
          </a:bodyPr>
          <a:lstStyle/>
          <a:p>
            <a:r>
              <a:rPr lang="en-US" sz="4000">
                <a:solidFill>
                  <a:srgbClr val="FFFFFF"/>
                </a:solidFill>
              </a:rPr>
              <a:t>What can Title I funds be used for?</a:t>
            </a:r>
          </a:p>
        </p:txBody>
      </p:sp>
      <p:sp>
        <p:nvSpPr>
          <p:cNvPr id="12" name="Rectangle 11">
            <a:extLst>
              <a:ext uri="{FF2B5EF4-FFF2-40B4-BE49-F238E27FC236}">
                <a16:creationId xmlns:a16="http://schemas.microsoft.com/office/drawing/2014/main" id="{928BFF5C-9619-41D1-9F73-F5B9D6C662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8972" y="0"/>
            <a:ext cx="64008" cy="6858000"/>
          </a:xfrm>
          <a:prstGeom prst="rect">
            <a:avLst/>
          </a:prstGeom>
          <a:solidFill>
            <a:srgbClr val="F5FD0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 name="Content Placeholder 2"/>
          <p:cNvSpPr>
            <a:spLocks noGrp="1"/>
          </p:cNvSpPr>
          <p:nvPr>
            <p:ph idx="1"/>
          </p:nvPr>
        </p:nvSpPr>
        <p:spPr>
          <a:xfrm>
            <a:off x="5124206" y="2236304"/>
            <a:ext cx="6339840" cy="3652667"/>
          </a:xfrm>
        </p:spPr>
        <p:txBody>
          <a:bodyPr>
            <a:normAutofit/>
          </a:bodyPr>
          <a:lstStyle/>
          <a:p>
            <a:r>
              <a:rPr lang="en-US" sz="1800">
                <a:solidFill>
                  <a:srgbClr val="FFFFFF"/>
                </a:solidFill>
              </a:rPr>
              <a:t>In general, Title I funds may be used for:</a:t>
            </a:r>
          </a:p>
          <a:p>
            <a:pPr marL="681038" lvl="3" indent="0">
              <a:buNone/>
            </a:pPr>
            <a:endParaRPr lang="en-US" altLang="en-US" sz="1800" strike="sngStrike">
              <a:solidFill>
                <a:srgbClr val="FFFFFF"/>
              </a:solidFill>
              <a:highlight>
                <a:srgbClr val="FFFF00"/>
              </a:highlight>
            </a:endParaRPr>
          </a:p>
          <a:p>
            <a:pPr lvl="3">
              <a:buFont typeface="Arial" panose="020B0604020202020204" pitchFamily="34" charset="0"/>
              <a:buChar char="•"/>
            </a:pPr>
            <a:r>
              <a:rPr lang="en-US" altLang="en-US" sz="1800">
                <a:solidFill>
                  <a:srgbClr val="FFFFFF"/>
                </a:solidFill>
              </a:rPr>
              <a:t>additional paraprofessionals,</a:t>
            </a:r>
          </a:p>
          <a:p>
            <a:pPr lvl="3">
              <a:buFont typeface="Arial" panose="020B0604020202020204" pitchFamily="34" charset="0"/>
              <a:buChar char="•"/>
            </a:pPr>
            <a:r>
              <a:rPr lang="en-US" altLang="en-US" sz="1800">
                <a:solidFill>
                  <a:srgbClr val="FFFFFF"/>
                </a:solidFill>
              </a:rPr>
              <a:t>additional training for school staff,</a:t>
            </a:r>
          </a:p>
          <a:p>
            <a:pPr lvl="3">
              <a:buFont typeface="Arial" panose="020B0604020202020204" pitchFamily="34" charset="0"/>
              <a:buChar char="•"/>
            </a:pPr>
            <a:r>
              <a:rPr lang="en-US" altLang="en-US" sz="1800">
                <a:solidFill>
                  <a:srgbClr val="FFFFFF"/>
                </a:solidFill>
              </a:rPr>
              <a:t>extra time for instruction (before and/or after school programs),</a:t>
            </a:r>
          </a:p>
          <a:p>
            <a:pPr lvl="3">
              <a:buFont typeface="Arial" panose="020B0604020202020204" pitchFamily="34" charset="0"/>
              <a:buChar char="•"/>
            </a:pPr>
            <a:r>
              <a:rPr lang="en-US" altLang="en-US" sz="1800">
                <a:solidFill>
                  <a:srgbClr val="FFFFFF"/>
                </a:solidFill>
              </a:rPr>
              <a:t>parent and family engagement activities, and/or</a:t>
            </a:r>
          </a:p>
          <a:p>
            <a:pPr lvl="3">
              <a:buFont typeface="Arial" panose="020B0604020202020204" pitchFamily="34" charset="0"/>
              <a:buChar char="•"/>
            </a:pPr>
            <a:r>
              <a:rPr lang="en-US" altLang="en-US" sz="1800">
                <a:solidFill>
                  <a:srgbClr val="FFFFFF"/>
                </a:solidFill>
              </a:rPr>
              <a:t>a variety of supplemental teaching materials, equipment, and technology.</a:t>
            </a:r>
          </a:p>
          <a:p>
            <a:pPr lvl="1"/>
            <a:endParaRPr lang="en-US" sz="1800">
              <a:solidFill>
                <a:srgbClr val="FFFFFF"/>
              </a:solidFill>
            </a:endParaRPr>
          </a:p>
        </p:txBody>
      </p:sp>
      <p:sp>
        <p:nvSpPr>
          <p:cNvPr id="4" name="Slide Number Placeholder 3"/>
          <p:cNvSpPr>
            <a:spLocks noGrp="1"/>
          </p:cNvSpPr>
          <p:nvPr>
            <p:ph type="sldNum" sz="quarter" idx="12"/>
          </p:nvPr>
        </p:nvSpPr>
        <p:spPr>
          <a:xfrm>
            <a:off x="528668" y="6459785"/>
            <a:ext cx="1312025" cy="365125"/>
          </a:xfrm>
        </p:spPr>
        <p:txBody>
          <a:bodyPr>
            <a:normAutofit/>
          </a:bodyPr>
          <a:lstStyle/>
          <a:p>
            <a:pPr algn="l">
              <a:spcAft>
                <a:spcPts val="600"/>
              </a:spcAft>
            </a:pPr>
            <a:fld id="{4FAB73BC-B049-4115-A692-8D63A059BFB8}" type="slidenum">
              <a:rPr lang="en-US" smtClean="0"/>
              <a:pPr algn="l">
                <a:spcAft>
                  <a:spcPts val="600"/>
                </a:spcAft>
              </a:pPr>
              <a:t>5</a:t>
            </a:fld>
            <a:endParaRPr lang="en-US"/>
          </a:p>
        </p:txBody>
      </p:sp>
    </p:spTree>
    <p:extLst>
      <p:ext uri="{BB962C8B-B14F-4D97-AF65-F5344CB8AC3E}">
        <p14:creationId xmlns:p14="http://schemas.microsoft.com/office/powerpoint/2010/main" val="1622746381"/>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does our school use Title I funds?</a:t>
            </a:r>
          </a:p>
        </p:txBody>
      </p:sp>
      <p:sp>
        <p:nvSpPr>
          <p:cNvPr id="3" name="Content Placeholder 2"/>
          <p:cNvSpPr>
            <a:spLocks noGrp="1"/>
          </p:cNvSpPr>
          <p:nvPr>
            <p:ph idx="1"/>
          </p:nvPr>
        </p:nvSpPr>
        <p:spPr>
          <a:xfrm>
            <a:off x="637309" y="1845734"/>
            <a:ext cx="11166763" cy="4453466"/>
          </a:xfrm>
        </p:spPr>
        <p:txBody>
          <a:bodyPr>
            <a:normAutofit fontScale="92500"/>
          </a:bodyPr>
          <a:lstStyle/>
          <a:p>
            <a:r>
              <a:rPr lang="en-US" dirty="0">
                <a:solidFill>
                  <a:schemeClr val="tx1"/>
                </a:solidFill>
              </a:rPr>
              <a:t>In</a:t>
            </a:r>
            <a:r>
              <a:rPr lang="en-US" dirty="0"/>
              <a:t> </a:t>
            </a:r>
            <a:r>
              <a:rPr lang="en-US" dirty="0">
                <a:solidFill>
                  <a:schemeClr val="tx1"/>
                </a:solidFill>
              </a:rPr>
              <a:t>2026-27, our school was allotted approximately $63,000</a:t>
            </a:r>
            <a:r>
              <a:rPr lang="en-US" dirty="0">
                <a:solidFill>
                  <a:srgbClr val="FF0000"/>
                </a:solidFill>
              </a:rPr>
              <a:t> </a:t>
            </a:r>
            <a:r>
              <a:rPr lang="en-US" dirty="0">
                <a:solidFill>
                  <a:schemeClr val="tx1"/>
                </a:solidFill>
              </a:rPr>
              <a:t>in Title I funding. </a:t>
            </a:r>
          </a:p>
          <a:p>
            <a:r>
              <a:rPr lang="en-US" dirty="0">
                <a:solidFill>
                  <a:schemeClr val="tx1"/>
                </a:solidFill>
              </a:rPr>
              <a:t>We developed a </a:t>
            </a:r>
            <a:r>
              <a:rPr lang="en-US" b="1" dirty="0">
                <a:solidFill>
                  <a:schemeClr val="tx1"/>
                </a:solidFill>
              </a:rPr>
              <a:t>Schoolwide Program</a:t>
            </a:r>
            <a:r>
              <a:rPr lang="en-US" dirty="0">
                <a:solidFill>
                  <a:schemeClr val="tx1"/>
                </a:solidFill>
              </a:rPr>
              <a:t>, which means we plan to spend our funds on the following:</a:t>
            </a:r>
          </a:p>
          <a:p>
            <a:pPr lvl="3">
              <a:buFont typeface="Arial" panose="020B0604020202020204" pitchFamily="34" charset="0"/>
              <a:buChar char="•"/>
            </a:pPr>
            <a:r>
              <a:rPr lang="en-US" dirty="0">
                <a:solidFill>
                  <a:schemeClr val="tx1"/>
                </a:solidFill>
              </a:rPr>
              <a:t>Supplemental staff:</a:t>
            </a:r>
          </a:p>
          <a:p>
            <a:pPr lvl="4">
              <a:buFont typeface="Courier New" panose="02070309020205020404" pitchFamily="49" charset="0"/>
              <a:buChar char="o"/>
            </a:pPr>
            <a:r>
              <a:rPr lang="en-US" dirty="0">
                <a:solidFill>
                  <a:schemeClr val="tx1"/>
                </a:solidFill>
              </a:rPr>
              <a:t>PLC Coach</a:t>
            </a:r>
          </a:p>
          <a:p>
            <a:pPr lvl="2"/>
            <a:endParaRPr lang="en-US" dirty="0">
              <a:solidFill>
                <a:schemeClr val="tx1"/>
              </a:solidFill>
            </a:endParaRPr>
          </a:p>
          <a:p>
            <a:pPr lvl="3">
              <a:buFont typeface="Arial" panose="020B0604020202020204" pitchFamily="34" charset="0"/>
              <a:buChar char="•"/>
            </a:pPr>
            <a:r>
              <a:rPr lang="en-US" dirty="0">
                <a:solidFill>
                  <a:schemeClr val="tx1"/>
                </a:solidFill>
              </a:rPr>
              <a:t>Programs/Materials/Supplies:</a:t>
            </a:r>
          </a:p>
          <a:p>
            <a:pPr lvl="4">
              <a:buFont typeface="Courier New" panose="02070309020205020404" pitchFamily="49" charset="0"/>
              <a:buChar char="o"/>
            </a:pPr>
            <a:r>
              <a:rPr lang="en-US" dirty="0">
                <a:solidFill>
                  <a:schemeClr val="tx1"/>
                </a:solidFill>
              </a:rPr>
              <a:t>Copier (lease &amp; maintenance), </a:t>
            </a:r>
            <a:r>
              <a:rPr lang="en-US" dirty="0" err="1">
                <a:solidFill>
                  <a:schemeClr val="tx1"/>
                </a:solidFill>
              </a:rPr>
              <a:t>iReady</a:t>
            </a:r>
            <a:r>
              <a:rPr lang="en-US" dirty="0">
                <a:solidFill>
                  <a:schemeClr val="tx1"/>
                </a:solidFill>
              </a:rPr>
              <a:t> Workbooks, Generation Genius, IXL, Magnetic Reading, Student Agendas, copy paper, and various other instructional materials/supplies</a:t>
            </a:r>
            <a:endParaRPr lang="en-US" dirty="0"/>
          </a:p>
          <a:p>
            <a:pPr lvl="3">
              <a:buFont typeface="Arial" panose="020B0604020202020204" pitchFamily="34" charset="0"/>
              <a:buChar char="•"/>
            </a:pPr>
            <a:r>
              <a:rPr lang="en-US" dirty="0">
                <a:solidFill>
                  <a:schemeClr val="tx1"/>
                </a:solidFill>
              </a:rPr>
              <a:t>Teacher Professional Development:</a:t>
            </a:r>
          </a:p>
          <a:p>
            <a:pPr lvl="4">
              <a:buFont typeface="Courier New" panose="02070309020205020404" pitchFamily="49" charset="0"/>
              <a:buChar char="o"/>
            </a:pPr>
            <a:r>
              <a:rPr lang="en-US" dirty="0">
                <a:solidFill>
                  <a:schemeClr val="tx1"/>
                </a:solidFill>
              </a:rPr>
              <a:t>IIXL Training </a:t>
            </a:r>
          </a:p>
          <a:p>
            <a:pPr lvl="4">
              <a:buFont typeface="Courier New" panose="02070309020205020404" pitchFamily="49" charset="0"/>
              <a:buChar char="o"/>
            </a:pPr>
            <a:r>
              <a:rPr lang="en-US" dirty="0">
                <a:solidFill>
                  <a:schemeClr val="tx1"/>
                </a:solidFill>
              </a:rPr>
              <a:t>I Ready Training</a:t>
            </a:r>
          </a:p>
          <a:p>
            <a:pPr lvl="4">
              <a:buFont typeface="Courier New" panose="02070309020205020404" pitchFamily="49" charset="0"/>
              <a:buChar char="o"/>
            </a:pPr>
            <a:r>
              <a:rPr lang="en-US" dirty="0">
                <a:solidFill>
                  <a:schemeClr val="tx1"/>
                </a:solidFill>
              </a:rPr>
              <a:t>Magnet Schools of America </a:t>
            </a:r>
          </a:p>
          <a:p>
            <a:pPr lvl="4">
              <a:buFont typeface="Courier New" panose="02070309020205020404" pitchFamily="49" charset="0"/>
              <a:buChar char="o"/>
            </a:pPr>
            <a:endParaRPr lang="en-US" dirty="0">
              <a:solidFill>
                <a:srgbClr val="00B050"/>
              </a:solidFill>
            </a:endParaRPr>
          </a:p>
          <a:p>
            <a:pPr marL="920750" lvl="4" indent="0">
              <a:buNone/>
            </a:pPr>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6</a:t>
            </a:fld>
            <a:endParaRPr lang="en-US" dirty="0"/>
          </a:p>
        </p:txBody>
      </p:sp>
    </p:spTree>
    <p:extLst>
      <p:ext uri="{BB962C8B-B14F-4D97-AF65-F5344CB8AC3E}">
        <p14:creationId xmlns:p14="http://schemas.microsoft.com/office/powerpoint/2010/main" val="3038112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is the SIP?</a:t>
            </a:r>
            <a:endParaRPr lang="en-US" dirty="0"/>
          </a:p>
        </p:txBody>
      </p:sp>
      <p:sp>
        <p:nvSpPr>
          <p:cNvPr id="3" name="Content Placeholder 2"/>
          <p:cNvSpPr>
            <a:spLocks noGrp="1"/>
          </p:cNvSpPr>
          <p:nvPr>
            <p:ph idx="1"/>
          </p:nvPr>
        </p:nvSpPr>
        <p:spPr/>
        <p:txBody>
          <a:bodyPr>
            <a:normAutofit/>
          </a:bodyPr>
          <a:lstStyle/>
          <a:p>
            <a:r>
              <a:rPr lang="en-US" dirty="0">
                <a:solidFill>
                  <a:schemeClr val="tx1"/>
                </a:solidFill>
              </a:rPr>
              <a:t>The SIP is the School Improvement Plan. It includes:</a:t>
            </a:r>
          </a:p>
          <a:p>
            <a:pPr lvl="3">
              <a:buFont typeface="Arial" panose="020B0604020202020204" pitchFamily="34" charset="0"/>
              <a:buChar char="•"/>
            </a:pPr>
            <a:r>
              <a:rPr lang="en-US" dirty="0">
                <a:solidFill>
                  <a:schemeClr val="tx1"/>
                </a:solidFill>
              </a:rPr>
              <a:t>the identification of the school planning team and how they will be engaged in the planning process;</a:t>
            </a:r>
          </a:p>
          <a:p>
            <a:pPr lvl="3">
              <a:buFont typeface="Arial" panose="020B0604020202020204" pitchFamily="34" charset="0"/>
              <a:buChar char="•"/>
            </a:pPr>
            <a:r>
              <a:rPr lang="en-US" dirty="0">
                <a:solidFill>
                  <a:schemeClr val="tx1"/>
                </a:solidFill>
              </a:rPr>
              <a:t>a needs assessment and summary of academic and non-academic data;</a:t>
            </a:r>
          </a:p>
          <a:p>
            <a:pPr lvl="3">
              <a:buFont typeface="Arial" panose="020B0604020202020204" pitchFamily="34" charset="0"/>
              <a:buChar char="•"/>
            </a:pPr>
            <a:r>
              <a:rPr lang="en-US" dirty="0">
                <a:solidFill>
                  <a:schemeClr val="tx1"/>
                </a:solidFill>
              </a:rPr>
              <a:t>prioritized goals, strategies, and action steps to help address the academic and non-academic needs of students;</a:t>
            </a:r>
          </a:p>
          <a:p>
            <a:pPr lvl="3">
              <a:buFont typeface="Arial" panose="020B0604020202020204" pitchFamily="34" charset="0"/>
              <a:buChar char="•"/>
            </a:pPr>
            <a:r>
              <a:rPr lang="en-US" dirty="0">
                <a:solidFill>
                  <a:schemeClr val="tx1"/>
                </a:solidFill>
              </a:rPr>
              <a:t>teacher and staff professional development needs; and</a:t>
            </a:r>
          </a:p>
          <a:p>
            <a:pPr lvl="3">
              <a:buFont typeface="Arial" panose="020B0604020202020204" pitchFamily="34" charset="0"/>
              <a:buChar char="•"/>
            </a:pPr>
            <a:r>
              <a:rPr lang="en-US" dirty="0">
                <a:solidFill>
                  <a:schemeClr val="tx1"/>
                </a:solidFill>
              </a:rPr>
              <a:t>budgets and the coordination of resources.</a:t>
            </a:r>
          </a:p>
          <a:p>
            <a:r>
              <a:rPr lang="en-US" dirty="0">
                <a:solidFill>
                  <a:schemeClr val="tx1"/>
                </a:solidFill>
              </a:rPr>
              <a:t>The school must include family representatives on our school planning team.</a:t>
            </a:r>
          </a:p>
        </p:txBody>
      </p:sp>
      <p:sp>
        <p:nvSpPr>
          <p:cNvPr id="4" name="Slide Number Placeholder 3"/>
          <p:cNvSpPr>
            <a:spLocks noGrp="1"/>
          </p:cNvSpPr>
          <p:nvPr>
            <p:ph type="sldNum" sz="quarter" idx="12"/>
          </p:nvPr>
        </p:nvSpPr>
        <p:spPr/>
        <p:txBody>
          <a:bodyPr/>
          <a:lstStyle/>
          <a:p>
            <a:fld id="{4FAB73BC-B049-4115-A692-8D63A059BFB8}" type="slidenum">
              <a:rPr lang="en-US" smtClean="0"/>
              <a:pPr/>
              <a:t>7</a:t>
            </a:fld>
            <a:endParaRPr lang="en-US" dirty="0"/>
          </a:p>
        </p:txBody>
      </p:sp>
    </p:spTree>
    <p:extLst>
      <p:ext uri="{BB962C8B-B14F-4D97-AF65-F5344CB8AC3E}">
        <p14:creationId xmlns:p14="http://schemas.microsoft.com/office/powerpoint/2010/main" val="3940274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672" y="286603"/>
            <a:ext cx="10251008" cy="1450757"/>
          </a:xfrm>
        </p:spPr>
        <p:txBody>
          <a:bodyPr/>
          <a:lstStyle/>
          <a:p>
            <a:r>
              <a:rPr lang="en-US" dirty="0"/>
              <a:t>What are our schoolwide program goals?</a:t>
            </a:r>
          </a:p>
        </p:txBody>
      </p:sp>
      <p:sp>
        <p:nvSpPr>
          <p:cNvPr id="3" name="Content Placeholder 2"/>
          <p:cNvSpPr>
            <a:spLocks noGrp="1"/>
          </p:cNvSpPr>
          <p:nvPr>
            <p:ph idx="1"/>
          </p:nvPr>
        </p:nvSpPr>
        <p:spPr/>
        <p:txBody>
          <a:bodyPr>
            <a:normAutofit/>
          </a:bodyPr>
          <a:lstStyle/>
          <a:p>
            <a:r>
              <a:rPr lang="en-US" b="1" dirty="0"/>
              <a:t>By the end of the 2028-2029 school year, the percentage of students scoring On Track or Mastered in ELA will increase from 54.2% (2026)  to 62.8%, as measured by the Tennessee Comprehensive Assessment Program (TCAP) ELA assessment.</a:t>
            </a:r>
            <a:r>
              <a:rPr lang="en-US" dirty="0"/>
              <a:t> </a:t>
            </a:r>
          </a:p>
          <a:p>
            <a:r>
              <a:rPr lang="en-US" b="1" dirty="0"/>
              <a:t>By the end of the 2028-2029 school year, the percentage of students scoring On Track or Mastered in Mathematics will increase from 66.4% to 72.7%, as measured by the Tennessee Comprehensive Assessment Program (TCAP)</a:t>
            </a:r>
            <a:endParaRPr lang="en-US" dirty="0"/>
          </a:p>
          <a:p>
            <a:endParaRPr lang="en-US" sz="1800" dirty="0">
              <a:solidFill>
                <a:srgbClr val="00B05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8</a:t>
            </a:fld>
            <a:endParaRPr lang="en-US" dirty="0"/>
          </a:p>
        </p:txBody>
      </p:sp>
    </p:spTree>
    <p:extLst>
      <p:ext uri="{BB962C8B-B14F-4D97-AF65-F5344CB8AC3E}">
        <p14:creationId xmlns:p14="http://schemas.microsoft.com/office/powerpoint/2010/main" val="1646935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solidFill>
                <a:latin typeface="Arial" panose="020B0604020202020204" pitchFamily="34" charset="0"/>
                <a:ea typeface="Batang" pitchFamily="18" charset="-127"/>
                <a:cs typeface="Arial" panose="020B0604020202020204" pitchFamily="34" charset="0"/>
              </a:rPr>
              <a:t>What </a:t>
            </a:r>
            <a:r>
              <a:rPr lang="en-US" dirty="0">
                <a:solidFill>
                  <a:schemeClr val="tx1"/>
                </a:solidFill>
                <a:ea typeface="Batang" pitchFamily="18" charset="-127"/>
              </a:rPr>
              <a:t>i</a:t>
            </a:r>
            <a:r>
              <a:rPr lang="en-US" dirty="0">
                <a:solidFill>
                  <a:schemeClr val="tx1"/>
                </a:solidFill>
                <a:latin typeface="Arial" panose="020B0604020202020204" pitchFamily="34" charset="0"/>
                <a:ea typeface="Batang" pitchFamily="18" charset="-127"/>
                <a:cs typeface="Arial" panose="020B0604020202020204" pitchFamily="34" charset="0"/>
              </a:rPr>
              <a:t>s </a:t>
            </a:r>
            <a:r>
              <a:rPr lang="en-US" dirty="0">
                <a:solidFill>
                  <a:schemeClr val="tx1"/>
                </a:solidFill>
                <a:ea typeface="Batang" pitchFamily="18" charset="-127"/>
              </a:rPr>
              <a:t>o</a:t>
            </a:r>
            <a:r>
              <a:rPr lang="en-US" dirty="0">
                <a:solidFill>
                  <a:schemeClr val="tx1"/>
                </a:solidFill>
                <a:latin typeface="Arial" panose="020B0604020202020204" pitchFamily="34" charset="0"/>
                <a:ea typeface="Batang" pitchFamily="18" charset="-127"/>
                <a:cs typeface="Arial" panose="020B0604020202020204" pitchFamily="34" charset="0"/>
              </a:rPr>
              <a:t>ur </a:t>
            </a:r>
            <a:r>
              <a:rPr lang="en-US" dirty="0">
                <a:solidFill>
                  <a:schemeClr val="tx1"/>
                </a:solidFill>
                <a:ea typeface="Batang" pitchFamily="18" charset="-127"/>
              </a:rPr>
              <a:t>s</a:t>
            </a:r>
            <a:r>
              <a:rPr lang="en-US" dirty="0">
                <a:solidFill>
                  <a:schemeClr val="tx1"/>
                </a:solidFill>
                <a:latin typeface="Arial" panose="020B0604020202020204" pitchFamily="34" charset="0"/>
                <a:ea typeface="Batang" pitchFamily="18" charset="-127"/>
                <a:cs typeface="Arial" panose="020B0604020202020204" pitchFamily="34" charset="0"/>
              </a:rPr>
              <a:t>chool’s </a:t>
            </a:r>
            <a:r>
              <a:rPr lang="en-US" dirty="0">
                <a:solidFill>
                  <a:schemeClr val="tx1"/>
                </a:solidFill>
                <a:ea typeface="Batang" pitchFamily="18" charset="-127"/>
              </a:rPr>
              <a:t>d</a:t>
            </a:r>
            <a:r>
              <a:rPr lang="en-US" dirty="0">
                <a:solidFill>
                  <a:schemeClr val="tx1"/>
                </a:solidFill>
                <a:latin typeface="Arial" panose="020B0604020202020204" pitchFamily="34" charset="0"/>
                <a:ea typeface="Batang" pitchFamily="18" charset="-127"/>
                <a:cs typeface="Arial" panose="020B0604020202020204" pitchFamily="34" charset="0"/>
              </a:rPr>
              <a:t>esignation </a:t>
            </a:r>
            <a:r>
              <a:rPr lang="en-US" dirty="0">
                <a:solidFill>
                  <a:schemeClr val="tx1"/>
                </a:solidFill>
                <a:ea typeface="Batang" pitchFamily="18" charset="-127"/>
              </a:rPr>
              <a:t>s</a:t>
            </a:r>
            <a:r>
              <a:rPr lang="en-US" dirty="0">
                <a:solidFill>
                  <a:schemeClr val="tx1"/>
                </a:solidFill>
                <a:latin typeface="Arial" panose="020B0604020202020204" pitchFamily="34" charset="0"/>
                <a:ea typeface="Batang" pitchFamily="18" charset="-127"/>
                <a:cs typeface="Arial" panose="020B0604020202020204" pitchFamily="34" charset="0"/>
              </a:rPr>
              <a:t>tatus</a:t>
            </a:r>
            <a:r>
              <a:rPr lang="en-US" dirty="0">
                <a:solidFill>
                  <a:schemeClr val="tx1"/>
                </a:solidFill>
                <a:ea typeface="Batang" pitchFamily="18" charset="-127"/>
              </a:rPr>
              <a:t>?</a:t>
            </a:r>
            <a:endParaRPr lang="en-US" dirty="0">
              <a:solidFill>
                <a:schemeClr val="tx1"/>
              </a:solidFill>
            </a:endParaRPr>
          </a:p>
        </p:txBody>
      </p:sp>
      <p:sp>
        <p:nvSpPr>
          <p:cNvPr id="3" name="Content Placeholder 2"/>
          <p:cNvSpPr>
            <a:spLocks noGrp="1"/>
          </p:cNvSpPr>
          <p:nvPr>
            <p:ph idx="1"/>
          </p:nvPr>
        </p:nvSpPr>
        <p:spPr>
          <a:xfrm>
            <a:off x="665019" y="1845734"/>
            <a:ext cx="11139054" cy="4023360"/>
          </a:xfrm>
        </p:spPr>
        <p:txBody>
          <a:bodyPr>
            <a:normAutofit/>
          </a:bodyPr>
          <a:lstStyle/>
          <a:p>
            <a:pPr>
              <a:buClrTx/>
              <a:buFont typeface="Wingdings" panose="05000000000000000000" pitchFamily="2" charset="2"/>
              <a:buChar char="§"/>
            </a:pPr>
            <a:r>
              <a:rPr lang="en-US" dirty="0">
                <a:solidFill>
                  <a:schemeClr val="tx1"/>
                </a:solidFill>
              </a:rPr>
              <a:t>In accordance with Tennessee’s accountability system, the Tennessee Department of Education (TDOE) determines designations for all public schools. Designations include:</a:t>
            </a:r>
          </a:p>
          <a:p>
            <a:pPr lvl="3">
              <a:buFont typeface="Arial" panose="020B0604020202020204" pitchFamily="34" charset="0"/>
              <a:buChar char="•"/>
            </a:pPr>
            <a:r>
              <a:rPr lang="en-US" b="1" dirty="0">
                <a:solidFill>
                  <a:schemeClr val="tx1"/>
                </a:solidFill>
              </a:rPr>
              <a:t>Reward Schools: </a:t>
            </a:r>
            <a:r>
              <a:rPr lang="en-US" dirty="0">
                <a:solidFill>
                  <a:schemeClr val="tx1"/>
                </a:solidFill>
              </a:rPr>
              <a:t>Recognizes schools with high levels of performance or student growth, including the top 5% of schools.</a:t>
            </a:r>
          </a:p>
          <a:p>
            <a:pPr lvl="3">
              <a:buFont typeface="Arial" panose="020B0604020202020204" pitchFamily="34" charset="0"/>
              <a:buChar char="•"/>
            </a:pPr>
            <a:r>
              <a:rPr lang="en-US" b="1" dirty="0">
                <a:solidFill>
                  <a:schemeClr val="tx1"/>
                </a:solidFill>
              </a:rPr>
              <a:t>CSI (Comprehensive Support and Improvement): </a:t>
            </a:r>
            <a:r>
              <a:rPr lang="en-US" dirty="0">
                <a:solidFill>
                  <a:schemeClr val="tx1"/>
                </a:solidFill>
              </a:rPr>
              <a:t>Also known as Priority schools, these are identified for being in the bottom 5% of overall performance or having a graduation rate below 67%.</a:t>
            </a:r>
          </a:p>
          <a:p>
            <a:pPr lvl="3">
              <a:buFont typeface="Arial" panose="020B0604020202020204" pitchFamily="34" charset="0"/>
              <a:buChar char="•"/>
            </a:pPr>
            <a:r>
              <a:rPr lang="en-US" b="1" dirty="0">
                <a:solidFill>
                  <a:schemeClr val="tx1"/>
                </a:solidFill>
              </a:rPr>
              <a:t>TSI/ATSI (Targeted/Additional Targeted Support and Improvement): </a:t>
            </a:r>
            <a:r>
              <a:rPr lang="en-US" dirty="0">
                <a:solidFill>
                  <a:schemeClr val="tx1"/>
                </a:solidFill>
              </a:rPr>
              <a:t>Also known as Focus schools, these are identified when specific student groups underperform.</a:t>
            </a:r>
            <a:endParaRPr lang="en-US" dirty="0">
              <a:solidFill>
                <a:srgbClr val="FF0000"/>
              </a:solidFill>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9</a:t>
            </a:fld>
            <a:endParaRPr lang="en-US" dirty="0"/>
          </a:p>
        </p:txBody>
      </p:sp>
    </p:spTree>
    <p:extLst>
      <p:ext uri="{BB962C8B-B14F-4D97-AF65-F5344CB8AC3E}">
        <p14:creationId xmlns:p14="http://schemas.microsoft.com/office/powerpoint/2010/main" val="1741515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lumMod val="65000"/>
                    <a:lumOff val="35000"/>
                  </a:schemeClr>
                </a:solidFill>
                <a:latin typeface="Arial" panose="020B0604020202020204" pitchFamily="34" charset="0"/>
                <a:ea typeface="Batang" pitchFamily="18" charset="-127"/>
                <a:cs typeface="Arial" panose="020B0604020202020204" pitchFamily="34" charset="0"/>
              </a:rPr>
              <a:t>What is </a:t>
            </a:r>
            <a:r>
              <a:rPr lang="en-US" dirty="0">
                <a:solidFill>
                  <a:schemeClr val="tx1">
                    <a:lumMod val="65000"/>
                    <a:lumOff val="35000"/>
                  </a:schemeClr>
                </a:solidFill>
                <a:ea typeface="Batang" pitchFamily="18" charset="-127"/>
              </a:rPr>
              <a:t>the State Report Card?</a:t>
            </a:r>
            <a:endParaRPr lang="en-US" dirty="0">
              <a:solidFill>
                <a:schemeClr val="tx1">
                  <a:lumMod val="65000"/>
                  <a:lumOff val="35000"/>
                </a:schemeClr>
              </a:solidFill>
            </a:endParaRP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rPr>
              <a:t>TDOE releases an annual Report Card on Tennessee schools. </a:t>
            </a:r>
          </a:p>
          <a:p>
            <a:pPr>
              <a:buClrTx/>
              <a:buFont typeface="Wingdings" panose="05000000000000000000" pitchFamily="2" charset="2"/>
              <a:buChar char="§"/>
            </a:pPr>
            <a:r>
              <a:rPr lang="en-US" dirty="0">
                <a:solidFill>
                  <a:schemeClr val="tx1"/>
                </a:solidFill>
              </a:rPr>
              <a:t>This report displays state-, district-, and school-level data for each school year. </a:t>
            </a:r>
          </a:p>
          <a:p>
            <a:pPr>
              <a:buClrTx/>
              <a:buFont typeface="Wingdings" panose="05000000000000000000" pitchFamily="2" charset="2"/>
              <a:buChar char="§"/>
            </a:pPr>
            <a:r>
              <a:rPr lang="en-US" dirty="0">
                <a:solidFill>
                  <a:schemeClr val="tx1"/>
                </a:solidFill>
              </a:rPr>
              <a:t>It includes information on demographics, achievement, academic growth, attendance, graduation rate and more. </a:t>
            </a:r>
          </a:p>
          <a:p>
            <a:pPr>
              <a:buClrTx/>
              <a:buFont typeface="Wingdings" panose="05000000000000000000" pitchFamily="2" charset="2"/>
              <a:buChar char="§"/>
            </a:pPr>
            <a:r>
              <a:rPr lang="en-US" dirty="0">
                <a:solidFill>
                  <a:schemeClr val="tx1"/>
                </a:solidFill>
              </a:rPr>
              <a:t>You can view the data statewide, or you can choose a specific district or school.</a:t>
            </a:r>
          </a:p>
          <a:p>
            <a:pPr>
              <a:buClrTx/>
              <a:buFont typeface="Wingdings" panose="05000000000000000000" pitchFamily="2" charset="2"/>
              <a:buChar char="§"/>
            </a:pPr>
            <a:r>
              <a:rPr lang="en-US" dirty="0">
                <a:solidFill>
                  <a:schemeClr val="tx1"/>
                </a:solidFill>
              </a:rPr>
              <a:t>You can view the report card here:</a:t>
            </a:r>
          </a:p>
          <a:p>
            <a:pPr marL="598043" lvl="3" indent="0">
              <a:buNone/>
            </a:pPr>
            <a:r>
              <a:rPr lang="en-US" dirty="0">
                <a:hlinkClick r:id="rId3"/>
              </a:rPr>
              <a:t>https://www.tn.gov/education/families/report-card.html</a:t>
            </a:r>
            <a:r>
              <a:rPr lang="en-US" dirty="0"/>
              <a:t> </a:t>
            </a:r>
          </a:p>
        </p:txBody>
      </p:sp>
      <p:sp>
        <p:nvSpPr>
          <p:cNvPr id="4" name="Slide Number Placeholder 3"/>
          <p:cNvSpPr>
            <a:spLocks noGrp="1"/>
          </p:cNvSpPr>
          <p:nvPr>
            <p:ph type="sldNum" sz="quarter" idx="12"/>
          </p:nvPr>
        </p:nvSpPr>
        <p:spPr/>
        <p:txBody>
          <a:bodyPr/>
          <a:lstStyle/>
          <a:p>
            <a:fld id="{4FAB73BC-B049-4115-A692-8D63A059BFB8}" type="slidenum">
              <a:rPr lang="en-US" smtClean="0"/>
              <a:pPr/>
              <a:t>10</a:t>
            </a:fld>
            <a:endParaRPr lang="en-US" dirty="0"/>
          </a:p>
        </p:txBody>
      </p:sp>
    </p:spTree>
    <p:extLst>
      <p:ext uri="{BB962C8B-B14F-4D97-AF65-F5344CB8AC3E}">
        <p14:creationId xmlns:p14="http://schemas.microsoft.com/office/powerpoint/2010/main" val="2918587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curriculum does our school use?</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The Tennessee Academic Standards provide a common set of expectations for what students will know and be able to do at the end of a grade for each subject area.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Tennessee's academic standards form the framework for everything taught at Delano Optional School</a:t>
            </a:r>
            <a:r>
              <a:rPr lang="en-US" dirty="0">
                <a:solidFill>
                  <a:srgbClr val="00B050"/>
                </a:solidFill>
                <a:latin typeface="Arial" panose="020B0604020202020204" pitchFamily="34" charset="0"/>
                <a:cs typeface="Arial" panose="020B0604020202020204" pitchFamily="34" charset="0"/>
              </a:rPr>
              <a:t>.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For more information about Tennessee’s academic standards, see: </a:t>
            </a:r>
            <a:r>
              <a:rPr lang="en-US" dirty="0">
                <a:solidFill>
                  <a:schemeClr val="tx1"/>
                </a:solidFill>
                <a:hlinkClick r:id="rId3">
                  <a:extLst>
                    <a:ext uri="{A12FA001-AC4F-418D-AE19-62706E023703}">
                      <ahyp:hlinkClr xmlns:ahyp="http://schemas.microsoft.com/office/drawing/2018/hyperlinkcolor" val="tx"/>
                    </a:ext>
                  </a:extLst>
                </a:hlinkClick>
              </a:rPr>
              <a:t>Academic Standards</a:t>
            </a:r>
            <a:endParaRPr lang="en-US" dirty="0">
              <a:solidFill>
                <a:schemeClr val="tx1"/>
              </a:solidFill>
            </a:endParaRPr>
          </a:p>
          <a:p>
            <a:pPr marL="0" indent="0">
              <a:buClrTx/>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11</a:t>
            </a:fld>
            <a:endParaRPr lang="en-US" dirty="0"/>
          </a:p>
        </p:txBody>
      </p:sp>
    </p:spTree>
    <p:extLst>
      <p:ext uri="{BB962C8B-B14F-4D97-AF65-F5344CB8AC3E}">
        <p14:creationId xmlns:p14="http://schemas.microsoft.com/office/powerpoint/2010/main" val="1323529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971D0-49E2-2993-646A-8DD6584404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710627-0096-6DA5-39E3-5959E4250BB8}"/>
              </a:ext>
            </a:extLst>
          </p:cNvPr>
          <p:cNvSpPr>
            <a:spLocks noGrp="1"/>
          </p:cNvSpPr>
          <p:nvPr>
            <p:ph type="title"/>
          </p:nvPr>
        </p:nvSpPr>
        <p:spPr/>
        <p:txBody>
          <a:bodyPr>
            <a:normAutofit/>
          </a:bodyPr>
          <a:lstStyle/>
          <a:p>
            <a:r>
              <a:rPr lang="en-US" dirty="0"/>
              <a:t>What curriculum does our school use?</a:t>
            </a:r>
          </a:p>
        </p:txBody>
      </p:sp>
      <p:sp>
        <p:nvSpPr>
          <p:cNvPr id="3" name="Content Placeholder 2">
            <a:extLst>
              <a:ext uri="{FF2B5EF4-FFF2-40B4-BE49-F238E27FC236}">
                <a16:creationId xmlns:a16="http://schemas.microsoft.com/office/drawing/2014/main" id="{35C7BE61-09FA-B4B7-9ACD-0EDE03163669}"/>
              </a:ext>
            </a:extLst>
          </p:cNvPr>
          <p:cNvSpPr>
            <a:spLocks noGrp="1"/>
          </p:cNvSpPr>
          <p:nvPr>
            <p:ph idx="1"/>
          </p:nvPr>
        </p:nvSpPr>
        <p:spPr/>
        <p:txBody>
          <a:bodyPr>
            <a:normAutofit/>
          </a:bodyPr>
          <a:lstStyle/>
          <a:p>
            <a:pPr marL="0" indent="0">
              <a:buClrTx/>
              <a:buNone/>
            </a:pPr>
            <a:r>
              <a:rPr lang="en-US" dirty="0">
                <a:solidFill>
                  <a:schemeClr val="tx1"/>
                </a:solidFill>
              </a:rPr>
              <a:t>Delano Optional</a:t>
            </a:r>
            <a:r>
              <a:rPr lang="en-US" dirty="0">
                <a:solidFill>
                  <a:schemeClr val="tx1"/>
                </a:solidFill>
                <a:latin typeface="Arial" panose="020B0604020202020204" pitchFamily="34" charset="0"/>
                <a:cs typeface="Arial" panose="020B0604020202020204" pitchFamily="34" charset="0"/>
              </a:rPr>
              <a:t> School uses the fol</a:t>
            </a:r>
            <a:r>
              <a:rPr lang="en-US" dirty="0">
                <a:solidFill>
                  <a:schemeClr val="tx1"/>
                </a:solidFill>
              </a:rPr>
              <a:t>lowing curricula to guide students toward mastery of state standards per grade level:</a:t>
            </a: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ELA (Reading) – McGraw-Hill Wonders</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Math – Envision Mathematics</a:t>
            </a:r>
          </a:p>
          <a:p>
            <a:pPr>
              <a:buClrTx/>
              <a:buFont typeface="Wingdings" panose="05000000000000000000" pitchFamily="2" charset="2"/>
              <a:buChar char="§"/>
            </a:pPr>
            <a:r>
              <a:rPr lang="en-US" dirty="0">
                <a:solidFill>
                  <a:schemeClr val="tx1"/>
                </a:solidFill>
              </a:rPr>
              <a:t>Science – Savvas Elevate Science</a:t>
            </a:r>
          </a:p>
          <a:p>
            <a:pPr>
              <a:buClrTx/>
              <a:buFont typeface="Wingdings" panose="05000000000000000000" pitchFamily="2" charset="2"/>
              <a:buChar char="§"/>
            </a:pPr>
            <a:r>
              <a:rPr lang="en-US" dirty="0">
                <a:solidFill>
                  <a:schemeClr val="tx1"/>
                </a:solidFill>
              </a:rPr>
              <a:t>Social Studies – Studies Weekly</a:t>
            </a:r>
          </a:p>
          <a:p>
            <a:pPr>
              <a:buClrTx/>
              <a:buFont typeface="Wingdings" panose="05000000000000000000" pitchFamily="2" charset="2"/>
              <a:buChar char="§"/>
            </a:pPr>
            <a:r>
              <a:rPr lang="en-US" dirty="0">
                <a:solidFill>
                  <a:schemeClr val="tx1"/>
                </a:solidFill>
              </a:rPr>
              <a:t>RTI</a:t>
            </a:r>
            <a:r>
              <a:rPr lang="en-US" baseline="30000" dirty="0">
                <a:solidFill>
                  <a:schemeClr val="tx1"/>
                </a:solidFill>
              </a:rPr>
              <a:t>2</a:t>
            </a:r>
            <a:r>
              <a:rPr lang="en-US" dirty="0">
                <a:solidFill>
                  <a:schemeClr val="tx1"/>
                </a:solidFill>
              </a:rPr>
              <a:t>-A – </a:t>
            </a:r>
            <a:r>
              <a:rPr lang="en-US" dirty="0" err="1">
                <a:solidFill>
                  <a:schemeClr val="tx1"/>
                </a:solidFill>
              </a:rPr>
              <a:t>i</a:t>
            </a:r>
            <a:r>
              <a:rPr lang="en-US" dirty="0">
                <a:solidFill>
                  <a:schemeClr val="tx1"/>
                </a:solidFill>
              </a:rPr>
              <a:t>-Ready</a:t>
            </a:r>
          </a:p>
        </p:txBody>
      </p:sp>
      <p:sp>
        <p:nvSpPr>
          <p:cNvPr id="4" name="Slide Number Placeholder 3">
            <a:extLst>
              <a:ext uri="{FF2B5EF4-FFF2-40B4-BE49-F238E27FC236}">
                <a16:creationId xmlns:a16="http://schemas.microsoft.com/office/drawing/2014/main" id="{E3430EB5-084A-34EE-ED99-17E0715F84C1}"/>
              </a:ext>
            </a:extLst>
          </p:cNvPr>
          <p:cNvSpPr>
            <a:spLocks noGrp="1"/>
          </p:cNvSpPr>
          <p:nvPr>
            <p:ph type="sldNum" sz="quarter" idx="12"/>
          </p:nvPr>
        </p:nvSpPr>
        <p:spPr/>
        <p:txBody>
          <a:bodyPr/>
          <a:lstStyle/>
          <a:p>
            <a:fld id="{4FAB73BC-B049-4115-A692-8D63A059BFB8}" type="slidenum">
              <a:rPr lang="en-US" smtClean="0"/>
              <a:pPr/>
              <a:t>12</a:t>
            </a:fld>
            <a:endParaRPr lang="en-US" dirty="0"/>
          </a:p>
        </p:txBody>
      </p:sp>
    </p:spTree>
    <p:extLst>
      <p:ext uri="{BB962C8B-B14F-4D97-AF65-F5344CB8AC3E}">
        <p14:creationId xmlns:p14="http://schemas.microsoft.com/office/powerpoint/2010/main" val="2519580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panose="020B0604020202020204" pitchFamily="34" charset="0"/>
                <a:ea typeface="Batang" pitchFamily="18" charset="-127"/>
                <a:cs typeface="Arial" panose="020B0604020202020204" pitchFamily="34" charset="0"/>
              </a:rPr>
              <a:t>What tests will my child be taking</a:t>
            </a:r>
            <a:r>
              <a:rPr lang="en-US" sz="4400" dirty="0">
                <a:latin typeface="Arial" panose="020B0604020202020204" pitchFamily="34" charset="0"/>
                <a:cs typeface="Arial" panose="020B0604020202020204" pitchFamily="34" charset="0"/>
              </a:rPr>
              <a:t>?</a:t>
            </a:r>
          </a:p>
        </p:txBody>
      </p:sp>
      <p:sp>
        <p:nvSpPr>
          <p:cNvPr id="3" name="Content Placeholder 2"/>
          <p:cNvSpPr>
            <a:spLocks noGrp="1"/>
          </p:cNvSpPr>
          <p:nvPr>
            <p:ph idx="1"/>
          </p:nvPr>
        </p:nvSpPr>
        <p:spPr/>
        <p:txBody>
          <a:bodyPr>
            <a:normAutofit fontScale="77500" lnSpcReduction="20000"/>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Universal Screener (Fall, Winter, Spring) </a:t>
            </a:r>
          </a:p>
          <a:p>
            <a:pPr lvl="1">
              <a:buFont typeface="Wingdings" panose="05000000000000000000" pitchFamily="2" charset="2"/>
              <a:buChar char="ü"/>
            </a:pPr>
            <a:r>
              <a:rPr lang="en-US" dirty="0">
                <a:solidFill>
                  <a:schemeClr val="tx1"/>
                </a:solidFill>
              </a:rPr>
              <a:t>The proficiency expectation is all students will score above the 25</a:t>
            </a:r>
            <a:r>
              <a:rPr lang="en-US" baseline="30000" dirty="0">
                <a:solidFill>
                  <a:schemeClr val="tx1"/>
                </a:solidFill>
              </a:rPr>
              <a:t>th</a:t>
            </a:r>
            <a:r>
              <a:rPr lang="en-US" dirty="0">
                <a:solidFill>
                  <a:schemeClr val="tx1"/>
                </a:solidFill>
              </a:rPr>
              <a:t> percentile.</a:t>
            </a: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solidFill>
                  <a:schemeClr val="tx1"/>
                </a:solidFill>
              </a:rPr>
              <a:t>CFAs (Common Formative Assessment) administered quarterly</a:t>
            </a:r>
          </a:p>
          <a:p>
            <a:pPr lvl="1">
              <a:buFont typeface="Wingdings" panose="05000000000000000000" pitchFamily="2" charset="2"/>
              <a:buChar char="ü"/>
            </a:pPr>
            <a:r>
              <a:rPr lang="en-US" dirty="0">
                <a:solidFill>
                  <a:schemeClr val="tx1"/>
                </a:solidFill>
              </a:rPr>
              <a:t>The proficiency expectation is all students will score at or above _80___ %.</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TCAP (April 2027)</a:t>
            </a:r>
          </a:p>
          <a:p>
            <a:pPr lvl="1">
              <a:buFont typeface="Wingdings" panose="05000000000000000000" pitchFamily="2" charset="2"/>
              <a:buChar char="ü"/>
            </a:pPr>
            <a:r>
              <a:rPr lang="en-US" dirty="0">
                <a:solidFill>
                  <a:schemeClr val="tx1"/>
                </a:solidFill>
                <a:latin typeface="Arial" panose="020B0604020202020204" pitchFamily="34" charset="0"/>
                <a:cs typeface="Arial" panose="020B0604020202020204" pitchFamily="34" charset="0"/>
              </a:rPr>
              <a:t>The proficiency expectation is all students score on-track or mastered on all content areas.</a:t>
            </a:r>
          </a:p>
          <a:p>
            <a:pPr>
              <a:buClrTx/>
              <a:buFont typeface="Wingdings" panose="05000000000000000000" pitchFamily="2" charset="2"/>
              <a:buChar char="§"/>
            </a:pPr>
            <a:endParaRPr lang="en-US" dirty="0">
              <a:solidFill>
                <a:schemeClr val="tx1"/>
              </a:solidFill>
              <a:latin typeface="Arial" panose="020B0604020202020204" pitchFamily="34" charset="0"/>
              <a:cs typeface="Arial" panose="020B0604020202020204" pitchFamily="34" charset="0"/>
            </a:endParaRPr>
          </a:p>
          <a:p>
            <a:pPr lvl="2">
              <a:buFont typeface="Arial" panose="020B0604020202020204" pitchFamily="34" charset="0"/>
              <a:buChar char="•"/>
            </a:pPr>
            <a:endParaRPr lang="en-US" dirty="0">
              <a:solidFill>
                <a:schemeClr val="tx1"/>
              </a:solidFill>
            </a:endParaRPr>
          </a:p>
          <a:p>
            <a:pPr lvl="2">
              <a:buFont typeface="Arial" panose="020B0604020202020204" pitchFamily="34" charset="0"/>
              <a:buChar char="•"/>
            </a:pPr>
            <a:r>
              <a:rPr lang="en-US" dirty="0">
                <a:solidFill>
                  <a:schemeClr val="tx1"/>
                </a:solidFill>
              </a:rPr>
              <a:t>Delano Optional School is a Reward School.</a:t>
            </a:r>
            <a:endParaRPr lang="en-US" dirty="0">
              <a:solidFill>
                <a:schemeClr val="tx1"/>
              </a:solidFill>
              <a:latin typeface="Arial" panose="020B0604020202020204" pitchFamily="34" charset="0"/>
              <a:cs typeface="Arial" panose="020B0604020202020204" pitchFamily="34" charset="0"/>
            </a:endParaRPr>
          </a:p>
          <a:p>
            <a:pPr lvl="2">
              <a:buFont typeface="Arial" panose="020B0604020202020204" pitchFamily="34" charset="0"/>
              <a:buChar char="•"/>
            </a:pPr>
            <a:r>
              <a:rPr lang="en-US" dirty="0">
                <a:solidFill>
                  <a:schemeClr val="tx1"/>
                </a:solidFill>
              </a:rPr>
              <a:t>The following link is to the MSCS Assessment Calendar.  This calendar identifies when all scheduled assessments will be administered during SY27. </a:t>
            </a:r>
            <a:r>
              <a:rPr lang="en-US" dirty="0">
                <a:solidFill>
                  <a:schemeClr val="tx1"/>
                </a:solidFill>
                <a:hlinkClick r:id="rId3">
                  <a:extLst>
                    <a:ext uri="{A12FA001-AC4F-418D-AE19-62706E023703}">
                      <ahyp:hlinkClr xmlns:ahyp="http://schemas.microsoft.com/office/drawing/2018/hyperlinkcolor" val="tx"/>
                    </a:ext>
                  </a:extLst>
                </a:hlinkClick>
              </a:rPr>
              <a:t>https://www.scsk12.org/calendar25/files/26/MSCS%20Assessment%20Calendar%202026%202027%20FINAL%20PDF%2007_13_26.pdf</a:t>
            </a:r>
            <a:r>
              <a:rPr lang="en-US" dirty="0">
                <a:solidFill>
                  <a:schemeClr val="tx1"/>
                </a:solidFill>
              </a:rPr>
              <a:t> </a:t>
            </a:r>
            <a:endParaRPr lang="en-US" dirty="0">
              <a:solidFill>
                <a:schemeClr val="tx1"/>
              </a:solidFill>
              <a:latin typeface="Arial" panose="020B0604020202020204" pitchFamily="34" charset="0"/>
              <a:cs typeface="Arial" panose="020B0604020202020204" pitchFamily="34" charset="0"/>
            </a:endParaRPr>
          </a:p>
          <a:p>
            <a:pPr lvl="2">
              <a:buFont typeface="Arial" panose="020B0604020202020204" pitchFamily="34" charset="0"/>
              <a:buChar char="•"/>
            </a:pPr>
            <a:r>
              <a:rPr lang="en-US" dirty="0">
                <a:solidFill>
                  <a:schemeClr val="tx1"/>
                </a:solidFill>
              </a:rPr>
              <a:t>For access to various a</a:t>
            </a:r>
            <a:r>
              <a:rPr lang="en-US" dirty="0">
                <a:solidFill>
                  <a:schemeClr val="tx1"/>
                </a:solidFill>
                <a:latin typeface="Arial" panose="020B0604020202020204" pitchFamily="34" charset="0"/>
                <a:cs typeface="Arial" panose="020B0604020202020204" pitchFamily="34" charset="0"/>
              </a:rPr>
              <a:t>ssessment resources, </a:t>
            </a:r>
            <a:r>
              <a:rPr lang="en-US" dirty="0">
                <a:solidFill>
                  <a:schemeClr val="tx1"/>
                </a:solidFill>
              </a:rPr>
              <a:t>please click the link(s) below:</a:t>
            </a:r>
          </a:p>
          <a:p>
            <a:pPr marL="455613" lvl="2" indent="0">
              <a:buNone/>
            </a:pPr>
            <a:r>
              <a:rPr lang="en-US" dirty="0">
                <a:solidFill>
                  <a:schemeClr val="tx1"/>
                </a:solidFill>
                <a:hlinkClick r:id="rId4">
                  <a:extLst>
                    <a:ext uri="{A12FA001-AC4F-418D-AE19-62706E023703}">
                      <ahyp:hlinkClr xmlns:ahyp="http://schemas.microsoft.com/office/drawing/2018/hyperlinkcolor" val="tx"/>
                    </a:ext>
                  </a:extLst>
                </a:hlinkClick>
              </a:rPr>
              <a:t>https://www.scsk12.org/calendar25/files/26/2026-2027%20MSCS%20Reporting%20Periods.pdf</a:t>
            </a:r>
            <a:r>
              <a:rPr lang="en-US" dirty="0">
                <a:solidFill>
                  <a:schemeClr val="tx1"/>
                </a:solidFill>
              </a:rPr>
              <a:t> </a:t>
            </a:r>
          </a:p>
          <a:p>
            <a:pPr marL="455613" lvl="2" indent="0">
              <a:buNone/>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13</a:t>
            </a:fld>
            <a:endParaRPr lang="en-US" dirty="0"/>
          </a:p>
        </p:txBody>
      </p:sp>
    </p:spTree>
    <p:extLst>
      <p:ext uri="{BB962C8B-B14F-4D97-AF65-F5344CB8AC3E}">
        <p14:creationId xmlns:p14="http://schemas.microsoft.com/office/powerpoint/2010/main" val="343912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452582" y="1903398"/>
            <a:ext cx="11228671" cy="3153794"/>
          </a:xfrm>
        </p:spPr>
        <p:txBody>
          <a:bodyPr>
            <a:noAutofit/>
          </a:bodyPr>
          <a:lstStyle/>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 </a:t>
            </a:r>
            <a:r>
              <a:rPr lang="en-US" sz="2200" b="1" dirty="0">
                <a:solidFill>
                  <a:schemeClr val="tx1"/>
                </a:solidFill>
                <a:latin typeface="Arial" panose="020B0604020202020204" pitchFamily="34" charset="0"/>
                <a:cs typeface="Arial" panose="020B0604020202020204" pitchFamily="34" charset="0"/>
              </a:rPr>
              <a:t>shared responsibility </a:t>
            </a:r>
            <a:r>
              <a:rPr lang="en-US" sz="2200" dirty="0">
                <a:solidFill>
                  <a:schemeClr val="tx1"/>
                </a:solidFill>
                <a:latin typeface="Arial" panose="020B0604020202020204" pitchFamily="34" charset="0"/>
                <a:cs typeface="Arial" panose="020B0604020202020204" pitchFamily="34" charset="0"/>
              </a:rPr>
              <a:t>in which schools and other community agencies and organizations are committed to reaching out to engage families in meaningful ways and in which families are committed to actively supporting their children's learning and development.</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Family engagement is </a:t>
            </a:r>
            <a:r>
              <a:rPr lang="en-US" sz="2200" b="1" dirty="0">
                <a:solidFill>
                  <a:schemeClr val="tx1"/>
                </a:solidFill>
                <a:latin typeface="Arial" panose="020B0604020202020204" pitchFamily="34" charset="0"/>
                <a:cs typeface="Arial" panose="020B0604020202020204" pitchFamily="34" charset="0"/>
              </a:rPr>
              <a:t>continuous</a:t>
            </a:r>
            <a:r>
              <a:rPr lang="en-US" sz="2200" dirty="0">
                <a:solidFill>
                  <a:schemeClr val="tx1"/>
                </a:solidFill>
                <a:latin typeface="Arial" panose="020B0604020202020204" pitchFamily="34" charset="0"/>
                <a:cs typeface="Arial" panose="020B0604020202020204" pitchFamily="34" charset="0"/>
              </a:rPr>
              <a:t> across a child’s life and entails enduring commitment but changing family roles as children mature into young adulthood.</a:t>
            </a:r>
          </a:p>
          <a:p>
            <a:pPr>
              <a:buClrTx/>
              <a:buFont typeface="Wingdings" panose="05000000000000000000" pitchFamily="2" charset="2"/>
              <a:buChar char="§"/>
            </a:pPr>
            <a:r>
              <a:rPr lang="en-US" sz="2200" dirty="0">
                <a:solidFill>
                  <a:schemeClr val="tx1"/>
                </a:solidFill>
                <a:latin typeface="Arial" panose="020B0604020202020204" pitchFamily="34" charset="0"/>
                <a:cs typeface="Arial" panose="020B0604020202020204" pitchFamily="34" charset="0"/>
              </a:rPr>
              <a:t>Effective family engagement cuts across and reinforces learning in the </a:t>
            </a:r>
            <a:r>
              <a:rPr lang="en-US" sz="2200" b="1" dirty="0">
                <a:solidFill>
                  <a:schemeClr val="tx1"/>
                </a:solidFill>
                <a:latin typeface="Arial" panose="020B0604020202020204" pitchFamily="34" charset="0"/>
                <a:cs typeface="Arial" panose="020B0604020202020204" pitchFamily="34" charset="0"/>
              </a:rPr>
              <a:t>multiple settings </a:t>
            </a:r>
            <a:r>
              <a:rPr lang="en-US" sz="2200" dirty="0">
                <a:solidFill>
                  <a:schemeClr val="tx1"/>
                </a:solidFill>
                <a:latin typeface="Arial" panose="020B0604020202020204" pitchFamily="34" charset="0"/>
                <a:cs typeface="Arial" panose="020B0604020202020204" pitchFamily="34" charset="0"/>
              </a:rPr>
              <a:t>where children learn – at home, in pre-kindergarten programs, in school, in after-school programs, in faith-based institutions, and in the community.</a:t>
            </a:r>
          </a:p>
        </p:txBody>
      </p:sp>
      <p:sp>
        <p:nvSpPr>
          <p:cNvPr id="4" name="TextBox 3"/>
          <p:cNvSpPr txBox="1"/>
          <p:nvPr/>
        </p:nvSpPr>
        <p:spPr>
          <a:xfrm>
            <a:off x="317241" y="5831633"/>
            <a:ext cx="10338318"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The National Association for Family, School, and Community Engagement (</a:t>
            </a:r>
            <a:r>
              <a:rPr lang="en-US" sz="1400" dirty="0">
                <a:latin typeface="Arial" panose="020B0604020202020204" pitchFamily="34" charset="0"/>
                <a:cs typeface="Arial" panose="020B0604020202020204" pitchFamily="34" charset="0"/>
                <a:hlinkClick r:id="rId3"/>
              </a:rPr>
              <a:t>https://nafsce.site-ym.com/page/definition</a:t>
            </a:r>
            <a:r>
              <a:rPr lang="en-US" sz="1400" dirty="0">
                <a:latin typeface="Arial" panose="020B0604020202020204" pitchFamily="34" charset="0"/>
                <a:cs typeface="Arial" panose="020B0604020202020204" pitchFamily="34" charset="0"/>
              </a:rPr>
              <a:t>)  </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14</a:t>
            </a:fld>
            <a:endParaRPr lang="en-US" dirty="0"/>
          </a:p>
        </p:txBody>
      </p:sp>
    </p:spTree>
    <p:extLst>
      <p:ext uri="{BB962C8B-B14F-4D97-AF65-F5344CB8AC3E}">
        <p14:creationId xmlns:p14="http://schemas.microsoft.com/office/powerpoint/2010/main" val="15147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parent and family engagement?</a:t>
            </a:r>
          </a:p>
        </p:txBody>
      </p:sp>
      <p:sp>
        <p:nvSpPr>
          <p:cNvPr id="3" name="Content Placeholder 2"/>
          <p:cNvSpPr>
            <a:spLocks noGrp="1"/>
          </p:cNvSpPr>
          <p:nvPr>
            <p:ph idx="1"/>
          </p:nvPr>
        </p:nvSpPr>
        <p:spPr>
          <a:xfrm>
            <a:off x="733168" y="1903398"/>
            <a:ext cx="10948085" cy="3610994"/>
          </a:xfrm>
        </p:spPr>
        <p:txBody>
          <a:bodyPr>
            <a:noAutofit/>
          </a:bodyPr>
          <a:lstStyle/>
          <a:p>
            <a:r>
              <a:rPr lang="en-US" sz="3200" dirty="0">
                <a:solidFill>
                  <a:schemeClr val="tx1"/>
                </a:solidFill>
              </a:rPr>
              <a:t>“Through effective communication with parents, teachers can have the greatest impact on their day-to-day success with students. With parents on their side, teachers can more effectively manage most academic and behavioral issues that arise. When the most important adults in a child’s life are working together, students benefit enormously.”</a:t>
            </a:r>
          </a:p>
          <a:p>
            <a:pPr marL="1471400" lvl="8" indent="0">
              <a:buNone/>
            </a:pPr>
            <a:r>
              <a:rPr lang="en-US" sz="2600" dirty="0">
                <a:solidFill>
                  <a:schemeClr val="tx1"/>
                </a:solidFill>
              </a:rPr>
              <a:t>						—</a:t>
            </a:r>
            <a:r>
              <a:rPr lang="en-US" sz="2600" dirty="0">
                <a:solidFill>
                  <a:schemeClr val="tx1"/>
                </a:solidFill>
                <a:latin typeface="Arial" panose="020B0604020202020204" pitchFamily="34" charset="0"/>
                <a:cs typeface="Arial" panose="020B0604020202020204" pitchFamily="34" charset="0"/>
              </a:rPr>
              <a:t>Lee and Marleen Canter</a:t>
            </a:r>
          </a:p>
          <a:p>
            <a:pPr marL="1471400" lvl="8" indent="0">
              <a:buNone/>
            </a:pPr>
            <a:endParaRPr lang="en-US" sz="2600" dirty="0"/>
          </a:p>
        </p:txBody>
      </p:sp>
      <p:sp>
        <p:nvSpPr>
          <p:cNvPr id="4" name="TextBox 3"/>
          <p:cNvSpPr txBox="1"/>
          <p:nvPr/>
        </p:nvSpPr>
        <p:spPr>
          <a:xfrm>
            <a:off x="102637" y="5906278"/>
            <a:ext cx="11318033" cy="307777"/>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Source: </a:t>
            </a:r>
            <a:r>
              <a:rPr lang="en-US" sz="1400" i="1" dirty="0">
                <a:latin typeface="Arial" panose="020B0604020202020204" pitchFamily="34" charset="0"/>
                <a:cs typeface="Arial" panose="020B0604020202020204" pitchFamily="34" charset="0"/>
              </a:rPr>
              <a:t>Parents on your Side: A Teacher’s Guide to Creating Positive Relationships with Parents</a:t>
            </a:r>
          </a:p>
        </p:txBody>
      </p:sp>
      <p:sp>
        <p:nvSpPr>
          <p:cNvPr id="5" name="Slide Number Placeholder 4"/>
          <p:cNvSpPr>
            <a:spLocks noGrp="1"/>
          </p:cNvSpPr>
          <p:nvPr>
            <p:ph type="sldNum" sz="quarter" idx="12"/>
          </p:nvPr>
        </p:nvSpPr>
        <p:spPr/>
        <p:txBody>
          <a:bodyPr/>
          <a:lstStyle/>
          <a:p>
            <a:fld id="{4FAB73BC-B049-4115-A692-8D63A059BFB8}" type="slidenum">
              <a:rPr lang="en-US" smtClean="0"/>
              <a:pPr/>
              <a:t>15</a:t>
            </a:fld>
            <a:endParaRPr lang="en-US" dirty="0"/>
          </a:p>
        </p:txBody>
      </p:sp>
    </p:spTree>
    <p:extLst>
      <p:ext uri="{BB962C8B-B14F-4D97-AF65-F5344CB8AC3E}">
        <p14:creationId xmlns:p14="http://schemas.microsoft.com/office/powerpoint/2010/main" val="2598623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r>
              <a:rPr lang="en-US" dirty="0">
                <a:solidFill>
                  <a:schemeClr val="tx1"/>
                </a:solidFill>
              </a:rPr>
              <a:t>These plans address how the district and school will implement the parent and family engagement requirements of ESSA.  Components should include:</a:t>
            </a:r>
          </a:p>
          <a:p>
            <a:pPr lvl="3">
              <a:buFont typeface="Arial" panose="020B0604020202020204" pitchFamily="34" charset="0"/>
              <a:buChar char="•"/>
            </a:pPr>
            <a:r>
              <a:rPr lang="en-US" dirty="0">
                <a:solidFill>
                  <a:schemeClr val="tx1"/>
                </a:solidFill>
              </a:rPr>
              <a:t>how parents and families can be involved in decision-making and activities; </a:t>
            </a:r>
          </a:p>
          <a:p>
            <a:pPr lvl="3">
              <a:buFont typeface="Arial" panose="020B0604020202020204" pitchFamily="34" charset="0"/>
              <a:buChar char="•"/>
            </a:pPr>
            <a:r>
              <a:rPr lang="en-US" dirty="0">
                <a:solidFill>
                  <a:schemeClr val="tx1"/>
                </a:solidFill>
              </a:rPr>
              <a:t>how parent and family engagement funds are being used;</a:t>
            </a:r>
          </a:p>
          <a:p>
            <a:pPr lvl="3">
              <a:buFont typeface="Arial" panose="020B0604020202020204" pitchFamily="34" charset="0"/>
              <a:buChar char="•"/>
            </a:pPr>
            <a:r>
              <a:rPr lang="en-US" dirty="0">
                <a:solidFill>
                  <a:schemeClr val="tx1"/>
                </a:solidFill>
              </a:rPr>
              <a:t>how information and training will be provided to families; and </a:t>
            </a:r>
          </a:p>
          <a:p>
            <a:pPr lvl="3">
              <a:buFont typeface="Arial" panose="020B0604020202020204" pitchFamily="34" charset="0"/>
              <a:buChar char="•"/>
            </a:pPr>
            <a:r>
              <a:rPr lang="en-US" dirty="0">
                <a:solidFill>
                  <a:schemeClr val="tx1"/>
                </a:solidFill>
              </a:rPr>
              <a:t>how the school will build capacity in families and staff for strong parent and family engagement.</a:t>
            </a:r>
          </a:p>
          <a:p>
            <a:r>
              <a:rPr lang="en-US" dirty="0">
                <a:solidFill>
                  <a:schemeClr val="tx1"/>
                </a:solidFill>
              </a:rPr>
              <a:t>You, as a Title I parent or family member, have the right to be involved in the development of these plans.</a:t>
            </a:r>
          </a:p>
          <a:p>
            <a:pPr lvl="1"/>
            <a:endParaRPr lang="en-US" dirty="0"/>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16</a:t>
            </a:fld>
            <a:endParaRPr lang="en-US" dirty="0"/>
          </a:p>
        </p:txBody>
      </p:sp>
    </p:spTree>
    <p:extLst>
      <p:ext uri="{BB962C8B-B14F-4D97-AF65-F5344CB8AC3E}">
        <p14:creationId xmlns:p14="http://schemas.microsoft.com/office/powerpoint/2010/main" val="41149730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Parent and Family Engagement Policy?</a:t>
            </a:r>
          </a:p>
        </p:txBody>
      </p:sp>
      <p:sp>
        <p:nvSpPr>
          <p:cNvPr id="3" name="Content Placeholder 2"/>
          <p:cNvSpPr>
            <a:spLocks noGrp="1"/>
          </p:cNvSpPr>
          <p:nvPr>
            <p:ph idx="1"/>
          </p:nvPr>
        </p:nvSpPr>
        <p:spPr>
          <a:xfrm>
            <a:off x="424873" y="1845734"/>
            <a:ext cx="11508509" cy="4023360"/>
          </a:xfrm>
        </p:spPr>
        <p:txBody>
          <a:bodyPr>
            <a:normAutofit/>
          </a:bodyPr>
          <a:lstStyle/>
          <a:p>
            <a:r>
              <a:rPr lang="en-US" dirty="0">
                <a:solidFill>
                  <a:schemeClr val="tx1"/>
                </a:solidFill>
              </a:rPr>
              <a:t>The district Parent and Family Engagement Policy can be found here:</a:t>
            </a:r>
          </a:p>
          <a:p>
            <a:pPr lvl="3">
              <a:buFont typeface="Arial" panose="020B0604020202020204" pitchFamily="34" charset="0"/>
              <a:buChar char="•"/>
            </a:pPr>
            <a:r>
              <a:rPr lang="en-US" dirty="0">
                <a:solidFill>
                  <a:schemeClr val="tx1"/>
                </a:solidFill>
                <a:hlinkClick r:id="rId3">
                  <a:extLst>
                    <a:ext uri="{A12FA001-AC4F-418D-AE19-62706E023703}">
                      <ahyp:hlinkClr xmlns:ahyp="http://schemas.microsoft.com/office/drawing/2018/hyperlinkcolor" val="tx"/>
                    </a:ext>
                  </a:extLst>
                </a:hlinkClick>
              </a:rPr>
              <a:t>Memphis Shelby County Schools</a:t>
            </a:r>
            <a:endParaRPr lang="en-US" dirty="0">
              <a:solidFill>
                <a:schemeClr val="tx1"/>
              </a:solidFill>
            </a:endParaRPr>
          </a:p>
          <a:p>
            <a:pPr lvl="3">
              <a:buFont typeface="Arial" panose="020B0604020202020204" pitchFamily="34" charset="0"/>
              <a:buChar char="•"/>
            </a:pPr>
            <a:r>
              <a:rPr lang="en-US" dirty="0">
                <a:solidFill>
                  <a:schemeClr val="tx1"/>
                </a:solidFill>
              </a:rPr>
              <a:t>District Website – Community tab – Family Engagement</a:t>
            </a:r>
          </a:p>
          <a:p>
            <a:r>
              <a:rPr lang="en-US" dirty="0">
                <a:solidFill>
                  <a:schemeClr val="tx1"/>
                </a:solidFill>
              </a:rPr>
              <a:t>The school Parent and Family Engagement Policy will be shared as a handout during the Annual Title I meeting on August 31, 2026. In addition, the policy can be found here:</a:t>
            </a:r>
          </a:p>
          <a:p>
            <a:pPr lvl="3">
              <a:buFont typeface="Arial" panose="020B0604020202020204" pitchFamily="34" charset="0"/>
              <a:buChar char="•"/>
            </a:pPr>
            <a:r>
              <a:rPr lang="en-US" dirty="0">
                <a:solidFill>
                  <a:schemeClr val="tx1"/>
                </a:solidFill>
              </a:rPr>
              <a:t>District Website – Schools – Delano Optional School – Parent &amp; Students – Title I</a:t>
            </a:r>
          </a:p>
          <a:p>
            <a:pPr lvl="1"/>
            <a:endParaRPr lang="en-US" dirty="0">
              <a:solidFill>
                <a:schemeClr val="tx1"/>
              </a:solidFill>
            </a:endParaRPr>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17</a:t>
            </a:fld>
            <a:endParaRPr lang="en-US" dirty="0"/>
          </a:p>
        </p:txBody>
      </p:sp>
    </p:spTree>
    <p:extLst>
      <p:ext uri="{BB962C8B-B14F-4D97-AF65-F5344CB8AC3E}">
        <p14:creationId xmlns:p14="http://schemas.microsoft.com/office/powerpoint/2010/main" val="2935590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450757"/>
          </a:xfrm>
        </p:spPr>
        <p:txBody>
          <a:bodyPr>
            <a:normAutofit/>
          </a:bodyPr>
          <a:lstStyle/>
          <a:p>
            <a:r>
              <a:rPr lang="en-US" dirty="0"/>
              <a:t>Communication Survey </a:t>
            </a:r>
          </a:p>
        </p:txBody>
      </p:sp>
      <p:sp>
        <p:nvSpPr>
          <p:cNvPr id="3" name="Content Placeholder 2"/>
          <p:cNvSpPr>
            <a:spLocks noGrp="1"/>
          </p:cNvSpPr>
          <p:nvPr>
            <p:ph idx="1"/>
          </p:nvPr>
        </p:nvSpPr>
        <p:spPr>
          <a:xfrm>
            <a:off x="1097279" y="1845734"/>
            <a:ext cx="6454987" cy="4023360"/>
          </a:xfrm>
        </p:spPr>
        <p:txBody>
          <a:bodyPr>
            <a:normAutofit/>
          </a:bodyPr>
          <a:lstStyle/>
          <a:p>
            <a:pPr>
              <a:buClrTx/>
              <a:buFont typeface="Wingdings" panose="05000000000000000000" pitchFamily="2" charset="2"/>
              <a:buChar char="§"/>
            </a:pPr>
            <a:r>
              <a:rPr lang="en-US" dirty="0">
                <a:latin typeface="Arial" panose="020B0604020202020204" pitchFamily="34" charset="0"/>
                <a:cs typeface="Arial" panose="020B0604020202020204" pitchFamily="34" charset="0"/>
              </a:rPr>
              <a:t>Partner with those at your table to discuss the following questions:</a:t>
            </a:r>
          </a:p>
          <a:p>
            <a:pPr lvl="3">
              <a:buFont typeface="Arial" panose="020B0604020202020204" pitchFamily="34" charset="0"/>
              <a:buChar char="•"/>
            </a:pPr>
            <a:r>
              <a:rPr lang="en-US" dirty="0">
                <a:latin typeface="Arial" panose="020B0604020202020204" pitchFamily="34" charset="0"/>
                <a:cs typeface="Arial" panose="020B0604020202020204" pitchFamily="34" charset="0"/>
              </a:rPr>
              <a:t>What form of communication works best for you? (e.g., phone calls, texts, emails, notes, face-to-face, etc.)</a:t>
            </a:r>
          </a:p>
          <a:p>
            <a:pPr lvl="3">
              <a:buFont typeface="Arial" panose="020B0604020202020204" pitchFamily="34" charset="0"/>
              <a:buChar char="•"/>
            </a:pPr>
            <a:r>
              <a:rPr lang="en-US" dirty="0">
                <a:latin typeface="Arial" panose="020B0604020202020204" pitchFamily="34" charset="0"/>
                <a:cs typeface="Arial" panose="020B0604020202020204" pitchFamily="34" charset="0"/>
              </a:rPr>
              <a:t>What kinds of information do you most want to receive from the school?</a:t>
            </a:r>
          </a:p>
          <a:p>
            <a:pPr lvl="3">
              <a:buFont typeface="Arial" panose="020B0604020202020204" pitchFamily="34" charset="0"/>
              <a:buChar char="•"/>
            </a:pPr>
            <a:r>
              <a:rPr lang="en-US" dirty="0">
                <a:latin typeface="Arial" panose="020B0604020202020204" pitchFamily="34" charset="0"/>
                <a:cs typeface="Arial" panose="020B0604020202020204" pitchFamily="34" charset="0"/>
              </a:rPr>
              <a:t>What might the school do differently to improve communication between school and home?</a:t>
            </a:r>
          </a:p>
          <a:p>
            <a:pPr>
              <a:buClrTx/>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buClrTx/>
              <a:buFont typeface="Wingdings" panose="05000000000000000000" pitchFamily="2" charset="2"/>
              <a:buChar char="§"/>
            </a:pPr>
            <a:r>
              <a:rPr lang="en-US" dirty="0">
                <a:latin typeface="Arial" panose="020B0604020202020204" pitchFamily="34" charset="0"/>
                <a:cs typeface="Arial" panose="020B0604020202020204" pitchFamily="34" charset="0"/>
              </a:rPr>
              <a:t>Be prepared to share!</a:t>
            </a:r>
          </a:p>
        </p:txBody>
      </p:sp>
      <p:pic>
        <p:nvPicPr>
          <p:cNvPr id="6" name="Picture 5">
            <a:extLst>
              <a:ext uri="{FF2B5EF4-FFF2-40B4-BE49-F238E27FC236}">
                <a16:creationId xmlns:a16="http://schemas.microsoft.com/office/drawing/2014/main" id="{BA97D024-0A3F-0356-73AC-938CA5392C10}"/>
              </a:ext>
            </a:extLst>
          </p:cNvPr>
          <p:cNvPicPr>
            <a:picLocks noChangeAspect="1"/>
          </p:cNvPicPr>
          <p:nvPr/>
        </p:nvPicPr>
        <p:blipFill>
          <a:blip r:embed="rId3"/>
          <a:srcRect l="5055" r="4627" b="5"/>
          <a:stretch>
            <a:fillRect/>
          </a:stretch>
        </p:blipFill>
        <p:spPr>
          <a:xfrm>
            <a:off x="8020570" y="1916318"/>
            <a:ext cx="3135109" cy="3471012"/>
          </a:xfrm>
          <a:prstGeom prst="rect">
            <a:avLst/>
          </a:prstGeom>
        </p:spPr>
      </p:pic>
      <p:sp>
        <p:nvSpPr>
          <p:cNvPr id="4" name="Slide Number Placeholder 3"/>
          <p:cNvSpPr>
            <a:spLocks noGrp="1"/>
          </p:cNvSpPr>
          <p:nvPr>
            <p:ph type="sldNum" sz="quarter" idx="12"/>
          </p:nvPr>
        </p:nvSpPr>
        <p:spPr>
          <a:xfrm>
            <a:off x="9900458" y="6459785"/>
            <a:ext cx="1312025" cy="365125"/>
          </a:xfrm>
        </p:spPr>
        <p:txBody>
          <a:bodyPr>
            <a:normAutofit/>
          </a:bodyPr>
          <a:lstStyle/>
          <a:p>
            <a:pPr>
              <a:spcAft>
                <a:spcPts val="600"/>
              </a:spcAft>
            </a:pPr>
            <a:fld id="{4FAB73BC-B049-4115-A692-8D63A059BFB8}" type="slidenum">
              <a:rPr lang="en-US" smtClean="0"/>
              <a:pPr>
                <a:spcAft>
                  <a:spcPts val="600"/>
                </a:spcAft>
              </a:pPr>
              <a:t>18</a:t>
            </a:fld>
            <a:endParaRPr lang="en-US"/>
          </a:p>
        </p:txBody>
      </p:sp>
    </p:spTree>
    <p:extLst>
      <p:ext uri="{BB962C8B-B14F-4D97-AF65-F5344CB8AC3E}">
        <p14:creationId xmlns:p14="http://schemas.microsoft.com/office/powerpoint/2010/main" val="1142818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parent and family engagement funded?</a:t>
            </a:r>
          </a:p>
        </p:txBody>
      </p:sp>
      <p:sp>
        <p:nvSpPr>
          <p:cNvPr id="3" name="Content Placeholder 2"/>
          <p:cNvSpPr>
            <a:spLocks noGrp="1"/>
          </p:cNvSpPr>
          <p:nvPr>
            <p:ph idx="1"/>
          </p:nvPr>
        </p:nvSpPr>
        <p:spPr/>
        <p:txBody>
          <a:bodyPr>
            <a:normAutofit/>
          </a:bodyPr>
          <a:lstStyle/>
          <a:p>
            <a:r>
              <a:rPr lang="en-US" dirty="0">
                <a:solidFill>
                  <a:schemeClr val="tx1"/>
                </a:solidFill>
              </a:rPr>
              <a:t>Any district with a Title I allocation exceeding $500,000 is required by law to set aside 1% of its Title I allocation for parent and family engagement.</a:t>
            </a:r>
          </a:p>
          <a:p>
            <a:r>
              <a:rPr lang="en-US" dirty="0">
                <a:solidFill>
                  <a:schemeClr val="tx1"/>
                </a:solidFill>
              </a:rPr>
              <a:t>Of that 1%, 10% may be reserved at the district for system-wide initiatives related to parent and family engagement.  The </a:t>
            </a:r>
            <a:r>
              <a:rPr lang="en-US">
                <a:solidFill>
                  <a:schemeClr val="tx1"/>
                </a:solidFill>
              </a:rPr>
              <a:t>remaining 90% </a:t>
            </a:r>
            <a:r>
              <a:rPr lang="en-US" dirty="0">
                <a:solidFill>
                  <a:schemeClr val="tx1"/>
                </a:solidFill>
              </a:rPr>
              <a:t>must be allocated to all Title I schools in the district.  </a:t>
            </a:r>
          </a:p>
          <a:p>
            <a:r>
              <a:rPr lang="en-US" dirty="0">
                <a:solidFill>
                  <a:schemeClr val="tx1"/>
                </a:solidFill>
              </a:rPr>
              <a:t>You, as Title I parents and family members, have the right to be involved in how this money is spent.</a:t>
            </a:r>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19</a:t>
            </a:fld>
            <a:endParaRPr lang="en-US" dirty="0"/>
          </a:p>
        </p:txBody>
      </p:sp>
    </p:spTree>
    <p:extLst>
      <p:ext uri="{BB962C8B-B14F-4D97-AF65-F5344CB8AC3E}">
        <p14:creationId xmlns:p14="http://schemas.microsoft.com/office/powerpoint/2010/main" val="664044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parent and family engagement funded?</a:t>
            </a:r>
          </a:p>
        </p:txBody>
      </p:sp>
      <p:sp>
        <p:nvSpPr>
          <p:cNvPr id="3" name="Content Placeholder 2"/>
          <p:cNvSpPr>
            <a:spLocks noGrp="1"/>
          </p:cNvSpPr>
          <p:nvPr>
            <p:ph idx="1"/>
          </p:nvPr>
        </p:nvSpPr>
        <p:spPr/>
        <p:txBody>
          <a:bodyPr>
            <a:normAutofit fontScale="92500" lnSpcReduction="10000"/>
          </a:bodyPr>
          <a:lstStyle/>
          <a:p>
            <a:r>
              <a:rPr lang="en-US" dirty="0">
                <a:solidFill>
                  <a:schemeClr val="tx1"/>
                </a:solidFill>
              </a:rPr>
              <a:t>In 2026-27, we received approximately $3,440 in parent and family engagement funding. We plan to use these funds for:</a:t>
            </a:r>
          </a:p>
          <a:p>
            <a:pPr lvl="3">
              <a:buFont typeface="Arial" panose="020B0604020202020204" pitchFamily="34" charset="0"/>
              <a:buChar char="•"/>
            </a:pPr>
            <a:r>
              <a:rPr lang="en-US" dirty="0">
                <a:solidFill>
                  <a:schemeClr val="tx1"/>
                </a:solidFill>
              </a:rPr>
              <a:t>Parent and Family Engagement Meeting and Events</a:t>
            </a:r>
          </a:p>
          <a:p>
            <a:pPr lvl="4">
              <a:buFont typeface="Courier New" panose="02070309020205020404" pitchFamily="49" charset="0"/>
              <a:buChar char="o"/>
            </a:pPr>
            <a:r>
              <a:rPr lang="en-US" dirty="0">
                <a:solidFill>
                  <a:schemeClr val="tx1"/>
                </a:solidFill>
              </a:rPr>
              <a:t>Annual Title I Meeting – August 31, 2026</a:t>
            </a:r>
          </a:p>
          <a:p>
            <a:pPr lvl="4">
              <a:buFont typeface="Courier New" panose="02070309020205020404" pitchFamily="49" charset="0"/>
              <a:buChar char="o"/>
            </a:pPr>
            <a:r>
              <a:rPr lang="en-US" dirty="0">
                <a:solidFill>
                  <a:schemeClr val="tx1"/>
                </a:solidFill>
              </a:rPr>
              <a:t>Family Literacy Night – March 22, 2027</a:t>
            </a:r>
          </a:p>
          <a:p>
            <a:pPr lvl="4">
              <a:buFont typeface="Courier New" panose="02070309020205020404" pitchFamily="49" charset="0"/>
              <a:buChar char="o"/>
            </a:pPr>
            <a:r>
              <a:rPr lang="en-US" dirty="0">
                <a:solidFill>
                  <a:schemeClr val="tx1"/>
                </a:solidFill>
              </a:rPr>
              <a:t>Family Math &amp; Science Night – October 27, 2026</a:t>
            </a:r>
          </a:p>
          <a:p>
            <a:pPr lvl="4">
              <a:buFont typeface="Courier New" panose="02070309020205020404" pitchFamily="49" charset="0"/>
              <a:buChar char="o"/>
            </a:pPr>
            <a:r>
              <a:rPr lang="en-US" dirty="0">
                <a:solidFill>
                  <a:schemeClr val="tx1"/>
                </a:solidFill>
              </a:rPr>
              <a:t>School Data Night – January 12, 2027</a:t>
            </a:r>
          </a:p>
          <a:p>
            <a:pPr lvl="2"/>
            <a:endParaRPr lang="en-US" dirty="0">
              <a:solidFill>
                <a:schemeClr val="tx1"/>
              </a:solidFill>
            </a:endParaRPr>
          </a:p>
          <a:p>
            <a:pPr lvl="3">
              <a:buFont typeface="Arial" panose="020B0604020202020204" pitchFamily="34" charset="0"/>
              <a:buChar char="•"/>
            </a:pPr>
            <a:r>
              <a:rPr lang="en-US" dirty="0">
                <a:solidFill>
                  <a:schemeClr val="tx1"/>
                </a:solidFill>
              </a:rPr>
              <a:t>Materials/Supplies</a:t>
            </a:r>
          </a:p>
          <a:p>
            <a:pPr lvl="4">
              <a:buFont typeface="Courier New" panose="02070309020205020404" pitchFamily="49" charset="0"/>
              <a:buChar char="o"/>
            </a:pPr>
            <a:r>
              <a:rPr lang="en-US" dirty="0">
                <a:solidFill>
                  <a:schemeClr val="tx1"/>
                </a:solidFill>
              </a:rPr>
              <a:t>Materials for parent training (Family Literacy Night)</a:t>
            </a:r>
          </a:p>
          <a:p>
            <a:pPr lvl="4">
              <a:buFont typeface="Courier New" panose="02070309020205020404" pitchFamily="49" charset="0"/>
              <a:buChar char="o"/>
            </a:pPr>
            <a:r>
              <a:rPr lang="en-US" dirty="0">
                <a:solidFill>
                  <a:schemeClr val="tx1"/>
                </a:solidFill>
              </a:rPr>
              <a:t>Materials for parent training – make-n-take (Family Math &amp; Science Night)</a:t>
            </a:r>
          </a:p>
          <a:p>
            <a:pPr lvl="4">
              <a:buFont typeface="Courier New" panose="02070309020205020404" pitchFamily="49" charset="0"/>
              <a:buChar char="o"/>
            </a:pPr>
            <a:r>
              <a:rPr lang="en-US" dirty="0">
                <a:solidFill>
                  <a:schemeClr val="tx1"/>
                </a:solidFill>
              </a:rPr>
              <a:t>Refreshments for School Data Night</a:t>
            </a:r>
          </a:p>
          <a:p>
            <a:pPr marL="920750" lvl="4"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20</a:t>
            </a:fld>
            <a:endParaRPr lang="en-US" dirty="0"/>
          </a:p>
        </p:txBody>
      </p:sp>
    </p:spTree>
    <p:extLst>
      <p:ext uri="{BB962C8B-B14F-4D97-AF65-F5344CB8AC3E}">
        <p14:creationId xmlns:p14="http://schemas.microsoft.com/office/powerpoint/2010/main" val="3013493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School-Parent Compact?</a:t>
            </a:r>
          </a:p>
        </p:txBody>
      </p:sp>
      <p:sp>
        <p:nvSpPr>
          <p:cNvPr id="3" name="Content Placeholder 2"/>
          <p:cNvSpPr>
            <a:spLocks noGrp="1"/>
          </p:cNvSpPr>
          <p:nvPr>
            <p:ph idx="1"/>
          </p:nvPr>
        </p:nvSpPr>
        <p:spPr>
          <a:xfrm>
            <a:off x="480291" y="1845733"/>
            <a:ext cx="11379200" cy="4258183"/>
          </a:xfrm>
        </p:spPr>
        <p:txBody>
          <a:bodyPr>
            <a:normAutofit fontScale="92500" lnSpcReduction="10000"/>
          </a:bodyPr>
          <a:lstStyle/>
          <a:p>
            <a:r>
              <a:rPr lang="en-US" dirty="0">
                <a:solidFill>
                  <a:schemeClr val="tx1"/>
                </a:solidFill>
              </a:rPr>
              <a:t>A school-parent compact is a written commitment that outlines how the entire school community – teachers, families, and students will share the responsibility for improved academic achievement.</a:t>
            </a:r>
          </a:p>
          <a:p>
            <a:r>
              <a:rPr lang="en-US" dirty="0">
                <a:solidFill>
                  <a:schemeClr val="tx1"/>
                </a:solidFill>
              </a:rPr>
              <a:t>The compact must describe how the school will:</a:t>
            </a:r>
          </a:p>
          <a:p>
            <a:pPr lvl="3">
              <a:buFont typeface="Arial" panose="020B0604020202020204" pitchFamily="34" charset="0"/>
              <a:buChar char="•"/>
            </a:pPr>
            <a:r>
              <a:rPr lang="en-US" dirty="0">
                <a:solidFill>
                  <a:schemeClr val="tx1"/>
                </a:solidFill>
              </a:rPr>
              <a:t>provide high-quality curriculum and instruction;</a:t>
            </a:r>
          </a:p>
          <a:p>
            <a:pPr lvl="3">
              <a:buFont typeface="Arial" panose="020B0604020202020204" pitchFamily="34" charset="0"/>
              <a:buChar char="•"/>
            </a:pPr>
            <a:r>
              <a:rPr lang="en-US" dirty="0">
                <a:solidFill>
                  <a:schemeClr val="tx1"/>
                </a:solidFill>
              </a:rPr>
              <a:t>hold parent-teacher conferences, annually in elementary schools; </a:t>
            </a:r>
          </a:p>
          <a:p>
            <a:pPr lvl="3">
              <a:buFont typeface="Arial" panose="020B0604020202020204" pitchFamily="34" charset="0"/>
              <a:buChar char="•"/>
            </a:pPr>
            <a:r>
              <a:rPr lang="en-US" dirty="0">
                <a:solidFill>
                  <a:schemeClr val="tx1"/>
                </a:solidFill>
              </a:rPr>
              <a:t>provide parents with reports on their child’s progress;</a:t>
            </a:r>
          </a:p>
          <a:p>
            <a:pPr lvl="3">
              <a:buFont typeface="Arial" panose="020B0604020202020204" pitchFamily="34" charset="0"/>
              <a:buChar char="•"/>
            </a:pPr>
            <a:r>
              <a:rPr lang="en-US" dirty="0">
                <a:solidFill>
                  <a:schemeClr val="tx1"/>
                </a:solidFill>
              </a:rPr>
              <a:t>provide parents reasonable access to staff. </a:t>
            </a:r>
          </a:p>
          <a:p>
            <a:pPr lvl="3">
              <a:buFont typeface="Arial" panose="020B0604020202020204" pitchFamily="34" charset="0"/>
              <a:buChar char="•"/>
            </a:pPr>
            <a:r>
              <a:rPr lang="en-US" dirty="0">
                <a:solidFill>
                  <a:schemeClr val="tx1"/>
                </a:solidFill>
              </a:rPr>
              <a:t>provide parents opportunities to volunteer; and</a:t>
            </a:r>
          </a:p>
          <a:p>
            <a:pPr lvl="3">
              <a:buFont typeface="Arial" panose="020B0604020202020204" pitchFamily="34" charset="0"/>
              <a:buChar char="•"/>
            </a:pPr>
            <a:r>
              <a:rPr lang="en-US" dirty="0">
                <a:solidFill>
                  <a:schemeClr val="tx1"/>
                </a:solidFill>
              </a:rPr>
              <a:t>ensure regular two-way meaningful communication between family members and staff, to the extent practicable, in a language family members can understand.</a:t>
            </a:r>
          </a:p>
          <a:p>
            <a:r>
              <a:rPr lang="en-US" dirty="0">
                <a:solidFill>
                  <a:schemeClr val="tx1"/>
                </a:solidFill>
              </a:rPr>
              <a:t>You, as a Title I parent or family member, have the right to be involved in the development of the compact.</a:t>
            </a:r>
          </a:p>
          <a:p>
            <a:endParaRPr lang="en-US" dirty="0"/>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21</a:t>
            </a:fld>
            <a:endParaRPr lang="en-US" dirty="0"/>
          </a:p>
        </p:txBody>
      </p:sp>
    </p:spTree>
    <p:extLst>
      <p:ext uri="{BB962C8B-B14F-4D97-AF65-F5344CB8AC3E}">
        <p14:creationId xmlns:p14="http://schemas.microsoft.com/office/powerpoint/2010/main" val="664315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School-Parent Compact?</a:t>
            </a:r>
          </a:p>
        </p:txBody>
      </p:sp>
      <p:sp>
        <p:nvSpPr>
          <p:cNvPr id="3" name="Content Placeholder 2"/>
          <p:cNvSpPr>
            <a:spLocks noGrp="1"/>
          </p:cNvSpPr>
          <p:nvPr>
            <p:ph idx="1"/>
          </p:nvPr>
        </p:nvSpPr>
        <p:spPr>
          <a:xfrm>
            <a:off x="480291" y="1845733"/>
            <a:ext cx="11379200" cy="4258183"/>
          </a:xfrm>
        </p:spPr>
        <p:txBody>
          <a:bodyPr>
            <a:normAutofit/>
          </a:bodyPr>
          <a:lstStyle/>
          <a:p>
            <a:r>
              <a:rPr lang="en-US" dirty="0">
                <a:solidFill>
                  <a:schemeClr val="tx1"/>
                </a:solidFill>
              </a:rPr>
              <a:t>The school-parent compact will be shared as a handout during the Annual Title I meeting on August 31, 2026. In addition, the compact can be found here:</a:t>
            </a:r>
          </a:p>
          <a:p>
            <a:pPr lvl="3">
              <a:buFont typeface="Arial" panose="020B0604020202020204" pitchFamily="34" charset="0"/>
              <a:buChar char="•"/>
            </a:pPr>
            <a:r>
              <a:rPr lang="en-US" dirty="0">
                <a:solidFill>
                  <a:schemeClr val="tx1"/>
                </a:solidFill>
              </a:rPr>
              <a:t>District Website – Schools – Delano Optional School – Parent &amp; Students – Title I</a:t>
            </a:r>
          </a:p>
          <a:p>
            <a:endParaRPr lang="en-US" dirty="0">
              <a:solidFill>
                <a:schemeClr val="tx1"/>
              </a:solidFill>
            </a:endParaRPr>
          </a:p>
          <a:p>
            <a:endParaRPr lang="en-US" dirty="0"/>
          </a:p>
          <a:p>
            <a:pPr lvl="1"/>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22</a:t>
            </a:fld>
            <a:endParaRPr lang="en-US" dirty="0"/>
          </a:p>
        </p:txBody>
      </p:sp>
    </p:spTree>
    <p:extLst>
      <p:ext uri="{BB962C8B-B14F-4D97-AF65-F5344CB8AC3E}">
        <p14:creationId xmlns:p14="http://schemas.microsoft.com/office/powerpoint/2010/main" val="4274387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latin typeface="Arial" panose="020B0604020202020204" pitchFamily="34" charset="0"/>
                <a:cs typeface="Arial" panose="020B0604020202020204" pitchFamily="34" charset="0"/>
              </a:rPr>
              <a:t>What are the benefits of family engagement?</a:t>
            </a:r>
          </a:p>
        </p:txBody>
      </p:sp>
      <p:sp>
        <p:nvSpPr>
          <p:cNvPr id="4" name="Content Placeholder 3"/>
          <p:cNvSpPr>
            <a:spLocks noGrp="1"/>
          </p:cNvSpPr>
          <p:nvPr>
            <p:ph sz="half" idx="1"/>
          </p:nvPr>
        </p:nvSpPr>
        <p:spPr>
          <a:xfrm>
            <a:off x="854684"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students: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grades and test scores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Better attendance</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positive attitudes and better behavior</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graduation rates</a:t>
            </a:r>
          </a:p>
          <a:p>
            <a:pPr>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Greater enrollment in postsecondary education</a:t>
            </a:r>
          </a:p>
          <a:p>
            <a:pPr>
              <a:buClrTx/>
              <a:buFont typeface="Wingdings" panose="05000000000000000000" pitchFamily="2" charset="2"/>
              <a:buChar char="§"/>
            </a:pPr>
            <a:endParaRPr lang="en-US" dirty="0"/>
          </a:p>
          <a:p>
            <a:endParaRPr lang="en-US" dirty="0"/>
          </a:p>
        </p:txBody>
      </p:sp>
      <p:sp>
        <p:nvSpPr>
          <p:cNvPr id="9" name="Content Placeholder 3"/>
          <p:cNvSpPr>
            <a:spLocks noGrp="1"/>
          </p:cNvSpPr>
          <p:nvPr>
            <p:ph sz="half" idx="2"/>
          </p:nvPr>
        </p:nvSpPr>
        <p:spPr>
          <a:xfrm>
            <a:off x="4483855" y="1845733"/>
            <a:ext cx="3285250" cy="4023359"/>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Parents and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confidence and trust in the school</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confidence in their parenting skills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Creates a home environment that encourages learning</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Encourages families to form stronger relationships with teachers and other families</a:t>
            </a:r>
          </a:p>
          <a:p>
            <a:pPr marL="0" lvl="0" indent="0">
              <a:buClrTx/>
              <a:buNone/>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10" name="Content Placeholder 3"/>
          <p:cNvSpPr>
            <a:spLocks noGrp="1"/>
          </p:cNvSpPr>
          <p:nvPr>
            <p:ph sz="half" idx="4294967295"/>
          </p:nvPr>
        </p:nvSpPr>
        <p:spPr>
          <a:xfrm>
            <a:off x="8135567" y="1840738"/>
            <a:ext cx="3284537" cy="4024312"/>
          </a:xfrm>
          <a:ln>
            <a:solidFill>
              <a:schemeClr val="tx1"/>
            </a:solidFill>
          </a:ln>
        </p:spPr>
        <p:txBody>
          <a:bodyPr>
            <a:normAutofit/>
          </a:bodyPr>
          <a:lstStyle/>
          <a:p>
            <a:pPr algn="ctr"/>
            <a:r>
              <a:rPr lang="en-US" u="sng" dirty="0">
                <a:solidFill>
                  <a:schemeClr val="tx1"/>
                </a:solidFill>
                <a:latin typeface="Arial" panose="020B0604020202020204" pitchFamily="34" charset="0"/>
                <a:cs typeface="Arial" panose="020B0604020202020204" pitchFamily="34" charset="0"/>
              </a:rPr>
              <a:t>For Schools and Teachers: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Improved teacher and staff morale</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ratings of schools and teachers by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More support from families</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Higher student achievement</a:t>
            </a:r>
          </a:p>
          <a:p>
            <a:pPr lvl="0">
              <a:buClrTx/>
              <a:buFont typeface="Wingdings" panose="05000000000000000000" pitchFamily="2" charset="2"/>
              <a:buChar char="§"/>
            </a:pPr>
            <a:r>
              <a:rPr lang="en-US" sz="1800" dirty="0">
                <a:solidFill>
                  <a:schemeClr val="tx1"/>
                </a:solidFill>
                <a:latin typeface="Arial" panose="020B0604020202020204" pitchFamily="34" charset="0"/>
                <a:cs typeface="Arial" panose="020B0604020202020204" pitchFamily="34" charset="0"/>
              </a:rPr>
              <a:t>Increased and improved relationships within the community</a:t>
            </a:r>
          </a:p>
          <a:p>
            <a:pPr lvl="0">
              <a:buClrTx/>
              <a:buFont typeface="Wingdings" panose="05000000000000000000" pitchFamily="2" charset="2"/>
              <a:buChar char="§"/>
            </a:pPr>
            <a:endParaRPr lang="en-US" dirty="0">
              <a:solidFill>
                <a:prstClr val="black">
                  <a:lumMod val="75000"/>
                  <a:lumOff val="25000"/>
                </a:prstClr>
              </a:solidFill>
              <a:latin typeface="Arial" panose="020B0604020202020204" pitchFamily="34" charset="0"/>
              <a:cs typeface="Arial" panose="020B0604020202020204" pitchFamily="34" charset="0"/>
            </a:endParaRPr>
          </a:p>
          <a:p>
            <a:endParaRPr lang="en-US" u="sng" dirty="0"/>
          </a:p>
        </p:txBody>
      </p:sp>
      <p:sp>
        <p:nvSpPr>
          <p:cNvPr id="3" name="Slide Number Placeholder 2"/>
          <p:cNvSpPr>
            <a:spLocks noGrp="1"/>
          </p:cNvSpPr>
          <p:nvPr>
            <p:ph type="sldNum" sz="quarter" idx="12"/>
          </p:nvPr>
        </p:nvSpPr>
        <p:spPr/>
        <p:txBody>
          <a:bodyPr/>
          <a:lstStyle/>
          <a:p>
            <a:fld id="{4FAB73BC-B049-4115-A692-8D63A059BFB8}" type="slidenum">
              <a:rPr lang="en-US" smtClean="0"/>
              <a:pPr/>
              <a:t>23</a:t>
            </a:fld>
            <a:endParaRPr lang="en-US" dirty="0"/>
          </a:p>
        </p:txBody>
      </p:sp>
    </p:spTree>
    <p:extLst>
      <p:ext uri="{BB962C8B-B14F-4D97-AF65-F5344CB8AC3E}">
        <p14:creationId xmlns:p14="http://schemas.microsoft.com/office/powerpoint/2010/main" val="2777107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 be involved?</a:t>
            </a:r>
          </a:p>
        </p:txBody>
      </p:sp>
      <p:sp>
        <p:nvSpPr>
          <p:cNvPr id="3" name="Content Placeholder 2"/>
          <p:cNvSpPr>
            <a:spLocks noGrp="1"/>
          </p:cNvSpPr>
          <p:nvPr>
            <p:ph idx="1"/>
          </p:nvPr>
        </p:nvSpPr>
        <p:spPr>
          <a:xfrm>
            <a:off x="678731" y="1845733"/>
            <a:ext cx="11010506" cy="3961177"/>
          </a:xfrm>
        </p:spPr>
        <p:txBody>
          <a:bodyPr>
            <a:normAutofit fontScale="92500"/>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We need you! Research has proven that family engagement in education has more impact on student achievement than any other factor.</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To get involved with the SIP, </a:t>
            </a:r>
            <a:r>
              <a:rPr lang="en-US" dirty="0">
                <a:solidFill>
                  <a:schemeClr val="tx1"/>
                </a:solidFill>
              </a:rPr>
              <a:t>please make note of all meetings from the invitation (flyer, Class Dojo, Blackboard communication – text and/or email, and school’s social media outlets) and plan to attend each meeting.</a:t>
            </a:r>
            <a:endParaRPr lang="en-US" dirty="0">
              <a:solidFill>
                <a:schemeClr val="tx1"/>
              </a:solidFill>
              <a:latin typeface="Arial" panose="020B0604020202020204" pitchFamily="34" charset="0"/>
              <a:cs typeface="Arial" panose="020B0604020202020204" pitchFamily="34" charset="0"/>
            </a:endParaRPr>
          </a:p>
          <a:p>
            <a:r>
              <a:rPr lang="en-US" dirty="0">
                <a:solidFill>
                  <a:schemeClr val="tx1"/>
                </a:solidFill>
                <a:latin typeface="Arial" panose="020B0604020202020204" pitchFamily="34" charset="0"/>
                <a:cs typeface="Arial" panose="020B0604020202020204" pitchFamily="34" charset="0"/>
              </a:rPr>
              <a:t>To get involved with the Parent and Family Engagement Policy, </a:t>
            </a:r>
            <a:r>
              <a:rPr lang="en-US" dirty="0">
                <a:solidFill>
                  <a:schemeClr val="tx1"/>
                </a:solidFill>
              </a:rPr>
              <a:t>please make note of the planning meeting from the invitation (flyer, Class Dojo, Blackboard communication – text and/or email, and school’s social media outlets) and plan to attend the planning meeting.</a:t>
            </a:r>
          </a:p>
          <a:p>
            <a:r>
              <a:rPr lang="en-US" dirty="0">
                <a:solidFill>
                  <a:schemeClr val="tx1"/>
                </a:solidFill>
                <a:latin typeface="Arial" panose="020B0604020202020204" pitchFamily="34" charset="0"/>
                <a:cs typeface="Arial" panose="020B0604020202020204" pitchFamily="34" charset="0"/>
              </a:rPr>
              <a:t>To get involved with the School Parent Compact, </a:t>
            </a:r>
            <a:r>
              <a:rPr lang="en-US" dirty="0">
                <a:solidFill>
                  <a:schemeClr val="tx1"/>
                </a:solidFill>
              </a:rPr>
              <a:t>please make note of the planning meeting from the invitation (flyer, Class Dojo, Blackboard communication – text and/or email, and school’s social media outlets) and plan to attend the planning meeting.</a:t>
            </a:r>
            <a:endParaRPr lang="en-US" dirty="0">
              <a:solidFill>
                <a:schemeClr val="tx1"/>
              </a:solidFill>
              <a:latin typeface="Arial" panose="020B0604020202020204" pitchFamily="34" charset="0"/>
              <a:cs typeface="Arial" panose="020B0604020202020204" pitchFamily="34" charset="0"/>
            </a:endParaRP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24</a:t>
            </a:fld>
            <a:endParaRPr lang="en-US" dirty="0"/>
          </a:p>
        </p:txBody>
      </p:sp>
    </p:spTree>
    <p:extLst>
      <p:ext uri="{BB962C8B-B14F-4D97-AF65-F5344CB8AC3E}">
        <p14:creationId xmlns:p14="http://schemas.microsoft.com/office/powerpoint/2010/main" val="1558384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can I be involved?</a:t>
            </a:r>
          </a:p>
        </p:txBody>
      </p:sp>
      <p:sp>
        <p:nvSpPr>
          <p:cNvPr id="3" name="Content Placeholder 2"/>
          <p:cNvSpPr>
            <a:spLocks noGrp="1"/>
          </p:cNvSpPr>
          <p:nvPr>
            <p:ph idx="1"/>
          </p:nvPr>
        </p:nvSpPr>
        <p:spPr>
          <a:xfrm>
            <a:off x="618836" y="1845734"/>
            <a:ext cx="11111346" cy="4023360"/>
          </a:xfrm>
        </p:spPr>
        <p:txBody>
          <a:bodyPr>
            <a:normAutofit lnSpcReduction="10000"/>
          </a:bodyPr>
          <a:lstStyle/>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Some examples </a:t>
            </a:r>
            <a:r>
              <a:rPr lang="en-US" dirty="0">
                <a:solidFill>
                  <a:schemeClr val="tx1"/>
                </a:solidFill>
              </a:rPr>
              <a:t>of how you can be involved in your child’s education </a:t>
            </a:r>
            <a:r>
              <a:rPr lang="en-US" dirty="0">
                <a:solidFill>
                  <a:schemeClr val="tx1"/>
                </a:solidFill>
                <a:latin typeface="Arial" panose="020B0604020202020204" pitchFamily="34" charset="0"/>
                <a:cs typeface="Arial" panose="020B0604020202020204" pitchFamily="34" charset="0"/>
              </a:rPr>
              <a:t>include, but are not limited to:</a:t>
            </a:r>
          </a:p>
          <a:p>
            <a:pPr lvl="2"/>
            <a:r>
              <a:rPr lang="en-US" dirty="0">
                <a:solidFill>
                  <a:schemeClr val="tx1"/>
                </a:solidFill>
                <a:latin typeface="Arial" panose="020B0604020202020204" pitchFamily="34" charset="0"/>
                <a:cs typeface="Arial" panose="020B0604020202020204" pitchFamily="34" charset="0"/>
              </a:rPr>
              <a:t>encouraging attendance;</a:t>
            </a:r>
          </a:p>
          <a:p>
            <a:pPr lvl="2"/>
            <a:r>
              <a:rPr lang="en-US" dirty="0">
                <a:solidFill>
                  <a:schemeClr val="tx1"/>
                </a:solidFill>
                <a:latin typeface="Arial" panose="020B0604020202020204" pitchFamily="34" charset="0"/>
                <a:cs typeface="Arial" panose="020B0604020202020204" pitchFamily="34" charset="0"/>
              </a:rPr>
              <a:t>monitoring grades and schoolwork on an online system or portal;</a:t>
            </a:r>
          </a:p>
          <a:p>
            <a:pPr lvl="2"/>
            <a:r>
              <a:rPr lang="en-US" dirty="0">
                <a:solidFill>
                  <a:schemeClr val="tx1"/>
                </a:solidFill>
              </a:rPr>
              <a:t>b</a:t>
            </a:r>
            <a:r>
              <a:rPr lang="en-US" dirty="0">
                <a:solidFill>
                  <a:schemeClr val="tx1"/>
                </a:solidFill>
                <a:latin typeface="Arial" panose="020B0604020202020204" pitchFamily="34" charset="0"/>
                <a:cs typeface="Arial" panose="020B0604020202020204" pitchFamily="34" charset="0"/>
              </a:rPr>
              <a:t>e knowledgeable and understand the Student Code of Conduct</a:t>
            </a:r>
          </a:p>
          <a:p>
            <a:pPr lvl="2"/>
            <a:r>
              <a:rPr lang="en-US" dirty="0">
                <a:solidFill>
                  <a:schemeClr val="tx1"/>
                </a:solidFill>
                <a:latin typeface="Arial" panose="020B0604020202020204" pitchFamily="34" charset="0"/>
                <a:cs typeface="Arial" panose="020B0604020202020204" pitchFamily="34" charset="0"/>
              </a:rPr>
              <a:t>attending family events and meetings;</a:t>
            </a:r>
          </a:p>
          <a:p>
            <a:pPr lvl="2"/>
            <a:r>
              <a:rPr lang="en-US" dirty="0">
                <a:solidFill>
                  <a:schemeClr val="tx1"/>
                </a:solidFill>
                <a:latin typeface="Arial" panose="020B0604020202020204" pitchFamily="34" charset="0"/>
                <a:cs typeface="Arial" panose="020B0604020202020204" pitchFamily="34" charset="0"/>
              </a:rPr>
              <a:t>observing or volunteering in classrooms;</a:t>
            </a:r>
          </a:p>
          <a:p>
            <a:pPr lvl="2"/>
            <a:r>
              <a:rPr lang="en-US" dirty="0">
                <a:solidFill>
                  <a:schemeClr val="tx1"/>
                </a:solidFill>
                <a:latin typeface="Arial" panose="020B0604020202020204" pitchFamily="34" charset="0"/>
                <a:cs typeface="Arial" panose="020B0604020202020204" pitchFamily="34" charset="0"/>
              </a:rPr>
              <a:t>joining family groups and committees (e.g., PTA/PTO, advisory councils, etc.); and</a:t>
            </a:r>
          </a:p>
          <a:p>
            <a:pPr lvl="2"/>
            <a:r>
              <a:rPr lang="en-US" dirty="0">
                <a:solidFill>
                  <a:schemeClr val="tx1"/>
                </a:solidFill>
                <a:latin typeface="Arial" panose="020B0604020202020204" pitchFamily="34" charset="0"/>
                <a:cs typeface="Arial" panose="020B0604020202020204" pitchFamily="34" charset="0"/>
              </a:rPr>
              <a:t>reading school/classroom newsletters or utilizing websites that contain examples of learning activities families can do with students at home.</a:t>
            </a:r>
          </a:p>
          <a:p>
            <a:pPr>
              <a:buClrTx/>
              <a:buFont typeface="Wingdings" panose="05000000000000000000" pitchFamily="2" charset="2"/>
              <a:buChar char="§"/>
            </a:pPr>
            <a:r>
              <a:rPr lang="en-US" dirty="0">
                <a:solidFill>
                  <a:schemeClr val="tx1"/>
                </a:solidFill>
                <a:latin typeface="Arial" panose="020B0604020202020204" pitchFamily="34" charset="0"/>
                <a:cs typeface="Arial" panose="020B0604020202020204" pitchFamily="34" charset="0"/>
              </a:rPr>
              <a:t>Additionally, </a:t>
            </a:r>
            <a:r>
              <a:rPr lang="en-US" dirty="0">
                <a:solidFill>
                  <a:schemeClr val="tx1"/>
                </a:solidFill>
              </a:rPr>
              <a:t>Delano Optional</a:t>
            </a:r>
            <a:r>
              <a:rPr lang="en-US" dirty="0">
                <a:solidFill>
                  <a:schemeClr val="tx1"/>
                </a:solidFill>
                <a:latin typeface="Arial" panose="020B0604020202020204" pitchFamily="34" charset="0"/>
                <a:cs typeface="Arial" panose="020B0604020202020204" pitchFamily="34" charset="0"/>
              </a:rPr>
              <a:t> School’s FEP describes several other opportunities for you to be involved in the education of your child.  </a:t>
            </a:r>
          </a:p>
          <a:p>
            <a:pPr>
              <a:buClrTx/>
              <a:buFont typeface="Wingdings" panose="05000000000000000000" pitchFamily="2" charset="2"/>
              <a:buChar char="§"/>
            </a:pPr>
            <a:endParaRPr lang="en-US"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4FAB73BC-B049-4115-A692-8D63A059BFB8}" type="slidenum">
              <a:rPr lang="en-US" smtClean="0"/>
              <a:pPr/>
              <a:t>25</a:t>
            </a:fld>
            <a:endParaRPr lang="en-US" dirty="0"/>
          </a:p>
        </p:txBody>
      </p:sp>
    </p:spTree>
    <p:extLst>
      <p:ext uri="{BB962C8B-B14F-4D97-AF65-F5344CB8AC3E}">
        <p14:creationId xmlns:p14="http://schemas.microsoft.com/office/powerpoint/2010/main" val="4022524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my rights?</a:t>
            </a:r>
          </a:p>
        </p:txBody>
      </p:sp>
      <p:sp>
        <p:nvSpPr>
          <p:cNvPr id="3" name="Content Placeholder 2"/>
          <p:cNvSpPr>
            <a:spLocks noGrp="1"/>
          </p:cNvSpPr>
          <p:nvPr>
            <p:ph idx="1"/>
          </p:nvPr>
        </p:nvSpPr>
        <p:spPr>
          <a:xfrm>
            <a:off x="535709" y="1845734"/>
            <a:ext cx="11231417" cy="4398048"/>
          </a:xfrm>
        </p:spPr>
        <p:txBody>
          <a:bodyPr>
            <a:normAutofit/>
          </a:bodyPr>
          <a:lstStyle/>
          <a:p>
            <a:r>
              <a:rPr lang="en-US" dirty="0">
                <a:solidFill>
                  <a:schemeClr val="tx1"/>
                </a:solidFill>
              </a:rPr>
              <a:t>The families and parents of Title I students have a right, by law, to:</a:t>
            </a:r>
          </a:p>
          <a:p>
            <a:pPr lvl="3">
              <a:buFont typeface="Arial" panose="020B0604020202020204" pitchFamily="34" charset="0"/>
              <a:buChar char="•"/>
            </a:pPr>
            <a:r>
              <a:rPr lang="en-US" dirty="0">
                <a:solidFill>
                  <a:schemeClr val="tx1"/>
                </a:solidFill>
              </a:rPr>
              <a:t>be involved in decisions made at both the school and district level;</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be provided with information on your child’s level of achievement on tests in reading/language arts, writing, mathematics, and science;</a:t>
            </a:r>
          </a:p>
          <a:p>
            <a:pPr lvl="3">
              <a:buFont typeface="Arial" panose="020B0604020202020204" pitchFamily="34" charset="0"/>
              <a:buChar char="•"/>
            </a:pPr>
            <a:endParaRPr lang="en-US" dirty="0">
              <a:solidFill>
                <a:schemeClr val="tx1"/>
              </a:solidFill>
            </a:endParaRPr>
          </a:p>
          <a:p>
            <a:pPr lvl="3">
              <a:buFont typeface="Arial" panose="020B0604020202020204" pitchFamily="34" charset="0"/>
              <a:buChar char="•"/>
            </a:pPr>
            <a:r>
              <a:rPr lang="en-US" dirty="0">
                <a:solidFill>
                  <a:schemeClr val="tx1"/>
                </a:solidFill>
              </a:rPr>
              <a:t>request and receive information on the qualifications of your child’s teacher and paraprofessionals who are working with your child by contacting Karen Simmons, principal  and</a:t>
            </a:r>
          </a:p>
          <a:p>
            <a:pPr lvl="3">
              <a:buFont typeface="Arial" panose="020B0604020202020204" pitchFamily="34" charset="0"/>
              <a:buChar char="•"/>
            </a:pPr>
            <a:r>
              <a:rPr lang="en-US" dirty="0">
                <a:solidFill>
                  <a:schemeClr val="tx1"/>
                </a:solidFill>
              </a:rPr>
              <a:t>request opportunities for regular meetings to formulate suggestions and to participate, as appropriate, in decisions about the education of your child. The school is required to respond to any such suggestions as soon as practicably possible.</a:t>
            </a:r>
          </a:p>
          <a:p>
            <a:endParaRPr lang="en-US" dirty="0"/>
          </a:p>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26</a:t>
            </a:fld>
            <a:endParaRPr lang="en-US" dirty="0"/>
          </a:p>
        </p:txBody>
      </p:sp>
    </p:spTree>
    <p:extLst>
      <p:ext uri="{BB962C8B-B14F-4D97-AF65-F5344CB8AC3E}">
        <p14:creationId xmlns:p14="http://schemas.microsoft.com/office/powerpoint/2010/main" val="4207471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537BD-4878-F9F1-1D8D-D37B98C16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DBF02-494C-C9A4-53C1-A30908268A00}"/>
              </a:ext>
            </a:extLst>
          </p:cNvPr>
          <p:cNvSpPr>
            <a:spLocks noGrp="1"/>
          </p:cNvSpPr>
          <p:nvPr>
            <p:ph type="title"/>
          </p:nvPr>
        </p:nvSpPr>
        <p:spPr/>
        <p:txBody>
          <a:bodyPr/>
          <a:lstStyle/>
          <a:p>
            <a:r>
              <a:rPr lang="en-US" dirty="0"/>
              <a:t>What are my rights?</a:t>
            </a:r>
          </a:p>
        </p:txBody>
      </p:sp>
      <p:sp>
        <p:nvSpPr>
          <p:cNvPr id="3" name="Content Placeholder 2">
            <a:extLst>
              <a:ext uri="{FF2B5EF4-FFF2-40B4-BE49-F238E27FC236}">
                <a16:creationId xmlns:a16="http://schemas.microsoft.com/office/drawing/2014/main" id="{5C652835-ECD6-4D3B-3F2F-AB75E970A58C}"/>
              </a:ext>
            </a:extLst>
          </p:cNvPr>
          <p:cNvSpPr>
            <a:spLocks noGrp="1"/>
          </p:cNvSpPr>
          <p:nvPr>
            <p:ph idx="1"/>
          </p:nvPr>
        </p:nvSpPr>
        <p:spPr>
          <a:xfrm>
            <a:off x="628650" y="1845734"/>
            <a:ext cx="11138476" cy="4398048"/>
          </a:xfrm>
        </p:spPr>
        <p:txBody>
          <a:bodyPr>
            <a:normAutofit fontScale="70000" lnSpcReduction="20000"/>
          </a:bodyPr>
          <a:lstStyle/>
          <a:p>
            <a:pPr marL="0" indent="0" algn="ctr">
              <a:lnSpc>
                <a:spcPct val="120000"/>
              </a:lnSpc>
              <a:buNone/>
            </a:pPr>
            <a:r>
              <a:rPr lang="en-US" sz="2600" dirty="0"/>
              <a:t>Every Student Succeeds Act (ESSA) </a:t>
            </a:r>
          </a:p>
          <a:p>
            <a:pPr marL="0" indent="0" algn="ctr">
              <a:lnSpc>
                <a:spcPct val="120000"/>
              </a:lnSpc>
              <a:buNone/>
            </a:pPr>
            <a:r>
              <a:rPr lang="en-US" sz="2600" b="1" dirty="0"/>
              <a:t>Parents’ Right-To-Know </a:t>
            </a:r>
          </a:p>
          <a:p>
            <a:pPr marL="0" indent="0" algn="ctr">
              <a:lnSpc>
                <a:spcPct val="120000"/>
              </a:lnSpc>
              <a:buNone/>
            </a:pPr>
            <a:endParaRPr lang="en-US" b="1" dirty="0"/>
          </a:p>
          <a:p>
            <a:pPr marL="0" indent="0">
              <a:lnSpc>
                <a:spcPct val="120000"/>
              </a:lnSpc>
              <a:spcBef>
                <a:spcPts val="0"/>
              </a:spcBef>
              <a:spcAft>
                <a:spcPts val="0"/>
              </a:spcAft>
              <a:buNone/>
            </a:pPr>
            <a:r>
              <a:rPr lang="en-US" sz="2300" b="1" dirty="0"/>
              <a:t>All parents have the right to request the following: </a:t>
            </a:r>
          </a:p>
          <a:p>
            <a:pPr marL="0" indent="0">
              <a:lnSpc>
                <a:spcPct val="120000"/>
              </a:lnSpc>
              <a:spcBef>
                <a:spcPts val="0"/>
              </a:spcBef>
              <a:spcAft>
                <a:spcPts val="0"/>
              </a:spcAft>
              <a:buNone/>
            </a:pPr>
            <a:r>
              <a:rPr lang="en-US" sz="2300" dirty="0"/>
              <a:t>• A teacher’s professional qualifications, which include: state qualifications, licensure, grade/s certification, waivers </a:t>
            </a:r>
          </a:p>
          <a:p>
            <a:pPr marL="0" indent="0">
              <a:lnSpc>
                <a:spcPct val="120000"/>
              </a:lnSpc>
              <a:spcBef>
                <a:spcPts val="0"/>
              </a:spcBef>
              <a:spcAft>
                <a:spcPts val="0"/>
              </a:spcAft>
              <a:buNone/>
            </a:pPr>
            <a:r>
              <a:rPr lang="en-US" sz="2300" dirty="0"/>
              <a:t>• A teacher’s baccalaureate and /or graduate degree, fields of endorsement, previous teaching experience </a:t>
            </a:r>
          </a:p>
          <a:p>
            <a:pPr marL="0" indent="0">
              <a:lnSpc>
                <a:spcPct val="120000"/>
              </a:lnSpc>
              <a:spcBef>
                <a:spcPts val="0"/>
              </a:spcBef>
              <a:spcAft>
                <a:spcPts val="0"/>
              </a:spcAft>
              <a:buNone/>
            </a:pPr>
            <a:r>
              <a:rPr lang="en-US" sz="2300" dirty="0"/>
              <a:t>• A paraprofessional’s qualifications </a:t>
            </a:r>
          </a:p>
          <a:p>
            <a:pPr marL="0" indent="0">
              <a:lnSpc>
                <a:spcPct val="120000"/>
              </a:lnSpc>
              <a:spcBef>
                <a:spcPts val="0"/>
              </a:spcBef>
              <a:spcAft>
                <a:spcPts val="0"/>
              </a:spcAft>
              <a:buNone/>
            </a:pPr>
            <a:r>
              <a:rPr lang="en-US" sz="2300" dirty="0"/>
              <a:t>• An assurance that their child’s name, address, and telephone listing not be released to military recruiters </a:t>
            </a:r>
          </a:p>
          <a:p>
            <a:pPr marL="0" indent="0">
              <a:lnSpc>
                <a:spcPct val="120000"/>
              </a:lnSpc>
              <a:buNone/>
            </a:pPr>
            <a:endParaRPr lang="en-US" sz="2300" dirty="0"/>
          </a:p>
          <a:p>
            <a:pPr marL="0" indent="0">
              <a:lnSpc>
                <a:spcPct val="120000"/>
              </a:lnSpc>
              <a:spcBef>
                <a:spcPts val="0"/>
              </a:spcBef>
              <a:spcAft>
                <a:spcPts val="0"/>
              </a:spcAft>
              <a:buNone/>
            </a:pPr>
            <a:r>
              <a:rPr lang="en-US" sz="2300" b="1" dirty="0"/>
              <a:t>All parents will receive information on the following: </a:t>
            </a:r>
          </a:p>
          <a:p>
            <a:pPr marL="0" indent="0">
              <a:lnSpc>
                <a:spcPct val="120000"/>
              </a:lnSpc>
              <a:spcBef>
                <a:spcPts val="0"/>
              </a:spcBef>
              <a:spcAft>
                <a:spcPts val="0"/>
              </a:spcAft>
              <a:buNone/>
            </a:pPr>
            <a:r>
              <a:rPr lang="en-US" sz="2300" dirty="0"/>
              <a:t>• Their child’s level of achievement in each of the state academic assessments </a:t>
            </a:r>
          </a:p>
          <a:p>
            <a:pPr marL="0" indent="0">
              <a:lnSpc>
                <a:spcPct val="120000"/>
              </a:lnSpc>
              <a:spcBef>
                <a:spcPts val="0"/>
              </a:spcBef>
              <a:spcAft>
                <a:spcPts val="0"/>
              </a:spcAft>
              <a:buNone/>
            </a:pPr>
            <a:r>
              <a:rPr lang="en-US" sz="2300" dirty="0"/>
              <a:t>• Their option to request a transfer to another school within the district if their child is the victim of a violent crime at school </a:t>
            </a:r>
          </a:p>
          <a:p>
            <a:pPr marL="0" indent="0">
              <a:lnSpc>
                <a:spcPct val="120000"/>
              </a:lnSpc>
              <a:spcBef>
                <a:spcPts val="0"/>
              </a:spcBef>
              <a:spcAft>
                <a:spcPts val="0"/>
              </a:spcAft>
              <a:buNone/>
            </a:pPr>
            <a:r>
              <a:rPr lang="en-US" sz="2300" dirty="0"/>
              <a:t>• Their right to timely notification that their child has been assigned, or has been taught for four or more consecutive weeks by, a teacher who is not highly qualified</a:t>
            </a:r>
          </a:p>
          <a:p>
            <a:endParaRPr lang="en-US" dirty="0"/>
          </a:p>
        </p:txBody>
      </p:sp>
      <p:sp>
        <p:nvSpPr>
          <p:cNvPr id="4" name="Slide Number Placeholder 3">
            <a:extLst>
              <a:ext uri="{FF2B5EF4-FFF2-40B4-BE49-F238E27FC236}">
                <a16:creationId xmlns:a16="http://schemas.microsoft.com/office/drawing/2014/main" id="{F84CBEBB-762C-C120-B778-D945EA9978F0}"/>
              </a:ext>
            </a:extLst>
          </p:cNvPr>
          <p:cNvSpPr>
            <a:spLocks noGrp="1"/>
          </p:cNvSpPr>
          <p:nvPr>
            <p:ph type="sldNum" sz="quarter" idx="12"/>
          </p:nvPr>
        </p:nvSpPr>
        <p:spPr/>
        <p:txBody>
          <a:bodyPr/>
          <a:lstStyle/>
          <a:p>
            <a:fld id="{4FAB73BC-B049-4115-A692-8D63A059BFB8}" type="slidenum">
              <a:rPr lang="en-US" smtClean="0"/>
              <a:pPr/>
              <a:t>27</a:t>
            </a:fld>
            <a:endParaRPr lang="en-US" dirty="0"/>
          </a:p>
        </p:txBody>
      </p:sp>
    </p:spTree>
    <p:extLst>
      <p:ext uri="{BB962C8B-B14F-4D97-AF65-F5344CB8AC3E}">
        <p14:creationId xmlns:p14="http://schemas.microsoft.com/office/powerpoint/2010/main" val="2424002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can I contact for help?</a:t>
            </a:r>
          </a:p>
        </p:txBody>
      </p:sp>
      <p:sp>
        <p:nvSpPr>
          <p:cNvPr id="3" name="Content Placeholder 2"/>
          <p:cNvSpPr>
            <a:spLocks noGrp="1"/>
          </p:cNvSpPr>
          <p:nvPr>
            <p:ph idx="1"/>
          </p:nvPr>
        </p:nvSpPr>
        <p:spPr/>
        <p:txBody>
          <a:bodyPr>
            <a:normAutofit/>
          </a:bodyPr>
          <a:lstStyle/>
          <a:p>
            <a:pPr>
              <a:buClrTx/>
              <a:buFont typeface="Wingdings" panose="05000000000000000000" pitchFamily="2" charset="2"/>
              <a:buChar char="§"/>
            </a:pPr>
            <a:r>
              <a:rPr lang="en-US" dirty="0">
                <a:solidFill>
                  <a:schemeClr val="tx1"/>
                </a:solidFill>
              </a:rPr>
              <a:t>For general questions, call the front office at: 901.416.3932</a:t>
            </a:r>
          </a:p>
          <a:p>
            <a:pPr>
              <a:buClrTx/>
              <a:buFont typeface="Wingdings" panose="05000000000000000000" pitchFamily="2" charset="2"/>
              <a:buChar char="§"/>
            </a:pPr>
            <a:r>
              <a:rPr lang="en-US" dirty="0">
                <a:solidFill>
                  <a:schemeClr val="tx1"/>
                </a:solidFill>
              </a:rPr>
              <a:t>To reach the principal, Karen Simmons, call: 901.416.3932</a:t>
            </a:r>
          </a:p>
          <a:p>
            <a:pPr>
              <a:buClrTx/>
              <a:buFont typeface="Wingdings" panose="05000000000000000000" pitchFamily="2" charset="2"/>
              <a:buChar char="§"/>
            </a:pPr>
            <a:r>
              <a:rPr lang="en-US" dirty="0">
                <a:solidFill>
                  <a:schemeClr val="tx1"/>
                </a:solidFill>
              </a:rPr>
              <a:t>To reach the school counselor, </a:t>
            </a:r>
            <a:r>
              <a:rPr lang="en-US" dirty="0" err="1">
                <a:solidFill>
                  <a:schemeClr val="tx1"/>
                </a:solidFill>
              </a:rPr>
              <a:t>Ms</a:t>
            </a:r>
            <a:r>
              <a:rPr lang="en-US" dirty="0">
                <a:solidFill>
                  <a:schemeClr val="tx1"/>
                </a:solidFill>
              </a:rPr>
              <a:t> </a:t>
            </a:r>
            <a:r>
              <a:rPr lang="en-US" dirty="0" err="1">
                <a:solidFill>
                  <a:schemeClr val="tx1"/>
                </a:solidFill>
              </a:rPr>
              <a:t>LaKundra</a:t>
            </a:r>
            <a:r>
              <a:rPr lang="en-US" dirty="0">
                <a:solidFill>
                  <a:schemeClr val="tx1"/>
                </a:solidFill>
              </a:rPr>
              <a:t> Shepherd, call: 901.416.3932</a:t>
            </a:r>
          </a:p>
          <a:p>
            <a:r>
              <a:rPr lang="en-US" dirty="0">
                <a:solidFill>
                  <a:schemeClr val="tx1"/>
                </a:solidFill>
              </a:rPr>
              <a:t>To reach your child’s teacher, call the front office or view our staff directory at: </a:t>
            </a:r>
          </a:p>
          <a:p>
            <a:r>
              <a:rPr lang="en-US" dirty="0">
                <a:solidFill>
                  <a:srgbClr val="0070C0"/>
                </a:solidFill>
                <a:hlinkClick r:id="rId3">
                  <a:extLst>
                    <a:ext uri="{A12FA001-AC4F-418D-AE19-62706E023703}">
                      <ahyp:hlinkClr xmlns:ahyp="http://schemas.microsoft.com/office/drawing/2018/hyperlinkcolor" val="tx"/>
                    </a:ext>
                  </a:extLst>
                </a:hlinkClick>
              </a:rPr>
              <a:t>https://delano-es.scsk12.org/our-staff/</a:t>
            </a:r>
            <a:r>
              <a:rPr lang="en-US" dirty="0">
                <a:solidFill>
                  <a:schemeClr val="tx1"/>
                </a:solidFill>
                <a:hlinkClick r:id="rId3">
                  <a:extLst>
                    <a:ext uri="{A12FA001-AC4F-418D-AE19-62706E023703}">
                      <ahyp:hlinkClr xmlns:ahyp="http://schemas.microsoft.com/office/drawing/2018/hyperlinkcolor" val="tx"/>
                    </a:ext>
                  </a:extLst>
                </a:hlinkClick>
              </a:rPr>
              <a:t>meet-our-team</a:t>
            </a:r>
            <a:r>
              <a:rPr lang="en-US" dirty="0">
                <a:solidFill>
                  <a:schemeClr val="tx1"/>
                </a:solidFill>
              </a:rPr>
              <a:t> Meet our Staff</a:t>
            </a:r>
          </a:p>
          <a:p>
            <a:pPr marL="227013" lvl="1" indent="0">
              <a:buNone/>
            </a:pPr>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pPr/>
              <a:t>28</a:t>
            </a:fld>
            <a:endParaRPr lang="en-US" dirty="0"/>
          </a:p>
        </p:txBody>
      </p:sp>
    </p:spTree>
    <p:extLst>
      <p:ext uri="{BB962C8B-B14F-4D97-AF65-F5344CB8AC3E}">
        <p14:creationId xmlns:p14="http://schemas.microsoft.com/office/powerpoint/2010/main" val="2621130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61459" y="1304790"/>
            <a:ext cx="10813986" cy="2954655"/>
          </a:xfrm>
          <a:prstGeom prst="rect">
            <a:avLst/>
          </a:prstGeom>
          <a:noFill/>
        </p:spPr>
        <p:txBody>
          <a:bodyPr wrap="none" lIns="91440" tIns="45720" rIns="91440" bIns="45720">
            <a:spAutoFit/>
          </a:bodyPr>
          <a:lstStyle/>
          <a:p>
            <a:pPr algn="ctr"/>
            <a:r>
              <a:rPr lang="en-US" sz="6600" b="1" cap="none" spc="0" dirty="0">
                <a:ln w="22225">
                  <a:solidFill>
                    <a:schemeClr val="accent2"/>
                  </a:solidFill>
                  <a:prstDash val="solid"/>
                </a:ln>
                <a:effectLst/>
                <a:latin typeface="Arial" panose="020B0604020202020204" pitchFamily="34" charset="0"/>
                <a:cs typeface="Arial" panose="020B0604020202020204" pitchFamily="34" charset="0"/>
              </a:rPr>
              <a:t>WE JUST WANT TO SAY…</a:t>
            </a:r>
          </a:p>
          <a:p>
            <a:pPr algn="ctr"/>
            <a:r>
              <a:rPr lang="en-US" sz="12000" b="1" dirty="0">
                <a:ln w="22225">
                  <a:solidFill>
                    <a:schemeClr val="accent2"/>
                  </a:solidFill>
                  <a:prstDash val="solid"/>
                </a:ln>
                <a:solidFill>
                  <a:schemeClr val="accent2">
                    <a:lumMod val="40000"/>
                    <a:lumOff val="60000"/>
                  </a:schemeClr>
                </a:solidFill>
                <a:latin typeface="Arial" panose="020B0604020202020204" pitchFamily="34" charset="0"/>
                <a:cs typeface="Arial" panose="020B0604020202020204" pitchFamily="34" charset="0"/>
              </a:rPr>
              <a:t>THANK YOU!</a:t>
            </a:r>
            <a:endParaRPr lang="en-US" sz="12000" b="1" cap="none" spc="0" dirty="0">
              <a:ln w="22225">
                <a:solidFill>
                  <a:schemeClr val="accent2"/>
                </a:solidFill>
                <a:prstDash val="solid"/>
              </a:ln>
              <a:solidFill>
                <a:schemeClr val="accent2">
                  <a:lumMod val="40000"/>
                  <a:lumOff val="60000"/>
                </a:schemeClr>
              </a:solidFill>
              <a:effectLst/>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fld id="{4FAB73BC-B049-4115-A692-8D63A059BFB8}" type="slidenum">
              <a:rPr lang="en-US" smtClean="0"/>
              <a:pPr/>
              <a:t>29</a:t>
            </a:fld>
            <a:endParaRPr lang="en-US" dirty="0"/>
          </a:p>
        </p:txBody>
      </p:sp>
      <p:sp>
        <p:nvSpPr>
          <p:cNvPr id="4" name="TextBox 3">
            <a:extLst>
              <a:ext uri="{FF2B5EF4-FFF2-40B4-BE49-F238E27FC236}">
                <a16:creationId xmlns:a16="http://schemas.microsoft.com/office/drawing/2014/main" id="{896B0BAA-94C4-E096-08BD-1885EF0289D6}"/>
              </a:ext>
            </a:extLst>
          </p:cNvPr>
          <p:cNvSpPr txBox="1"/>
          <p:nvPr/>
        </p:nvSpPr>
        <p:spPr>
          <a:xfrm>
            <a:off x="3150696" y="4805617"/>
            <a:ext cx="6097904" cy="369332"/>
          </a:xfrm>
          <a:prstGeom prst="rect">
            <a:avLst/>
          </a:prstGeom>
          <a:noFill/>
        </p:spPr>
        <p:txBody>
          <a:bodyPr wrap="square">
            <a:spAutoFit/>
          </a:bodyPr>
          <a:lstStyle/>
          <a:p>
            <a:pPr algn="ctr"/>
            <a:r>
              <a:rPr lang="en-US" dirty="0"/>
              <a:t>Add QR code for survey here.</a:t>
            </a:r>
          </a:p>
        </p:txBody>
      </p:sp>
    </p:spTree>
    <p:extLst>
      <p:ext uri="{BB962C8B-B14F-4D97-AF65-F5344CB8AC3E}">
        <p14:creationId xmlns:p14="http://schemas.microsoft.com/office/powerpoint/2010/main" val="3692570966"/>
      </p:ext>
    </p:extLst>
  </p:cSld>
  <p:clrMapOvr>
    <a:masterClrMapping/>
  </p:clrMapOvr>
</p:sld>
</file>

<file path=ppt/theme/theme1.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6DD4C04616E81499BC0A04B6F1D12A7" ma:contentTypeVersion="19" ma:contentTypeDescription="Create a new document." ma:contentTypeScope="" ma:versionID="eaf7a17e59f3564e0fce5a526979a4bd">
  <xsd:schema xmlns:xsd="http://www.w3.org/2001/XMLSchema" xmlns:xs="http://www.w3.org/2001/XMLSchema" xmlns:p="http://schemas.microsoft.com/office/2006/metadata/properties" xmlns:ns2="380bb2a7-dd8a-42b6-b2e4-6f17bbf1b257" xmlns:ns3="88bc45f0-fb64-44cc-bf44-f9f8397c9796" targetNamespace="http://schemas.microsoft.com/office/2006/metadata/properties" ma:root="true" ma:fieldsID="b0b92e29ea299f45bb8049a5fb0bcdad" ns2:_="" ns3:_="">
    <xsd:import namespace="380bb2a7-dd8a-42b6-b2e4-6f17bbf1b257"/>
    <xsd:import namespace="88bc45f0-fb64-44cc-bf44-f9f8397c979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bb2a7-dd8a-42b6-b2e4-6f17bbf1b2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ae4be1d-d524-4aa9-85d5-5e42c742cc32" ma:termSetId="09814cd3-568e-fe90-9814-8d621ff8fb84" ma:anchorId="fba54fb3-c3e1-fe81-a776-ca4b69148c4d" ma:open="true" ma:isKeyword="false">
      <xsd:complexType>
        <xsd:sequence>
          <xsd:element ref="pc:Terms" minOccurs="0" maxOccurs="1"/>
        </xsd:sequence>
      </xsd:complex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bc45f0-fb64-44cc-bf44-f9f8397c9796"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886416a-45cc-4096-817a-620d5f31d47e}" ma:internalName="TaxCatchAll" ma:showField="CatchAllData" ma:web="88bc45f0-fb64-44cc-bf44-f9f8397c979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88bc45f0-fb64-44cc-bf44-f9f8397c9796" xsi:nil="true"/>
    <lcf76f155ced4ddcb4097134ff3c332f xmlns="380bb2a7-dd8a-42b6-b2e4-6f17bbf1b25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5C94725-3295-4EEE-8D77-6F07404B7885}">
  <ds:schemaRefs>
    <ds:schemaRef ds:uri="http://schemas.microsoft.com/sharepoint/v3/contenttype/forms"/>
  </ds:schemaRefs>
</ds:datastoreItem>
</file>

<file path=customXml/itemProps2.xml><?xml version="1.0" encoding="utf-8"?>
<ds:datastoreItem xmlns:ds="http://schemas.openxmlformats.org/officeDocument/2006/customXml" ds:itemID="{917C3CA1-62AF-4E3B-A6C8-FA974F28C0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bb2a7-dd8a-42b6-b2e4-6f17bbf1b257"/>
    <ds:schemaRef ds:uri="88bc45f0-fb64-44cc-bf44-f9f8397c979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CF9E0D1-48E2-4546-B1CB-85EEBAAABA5A}">
  <ds:schemaRefs>
    <ds:schemaRef ds:uri="http://schemas.microsoft.com/office/2006/metadata/properties"/>
    <ds:schemaRef ds:uri="http://schemas.microsoft.com/office/2006/documentManagement/types"/>
    <ds:schemaRef ds:uri="http://purl.org/dc/terms/"/>
    <ds:schemaRef ds:uri="http://purl.org/dc/dcmitype/"/>
    <ds:schemaRef ds:uri="http://www.w3.org/XML/1998/namespace"/>
    <ds:schemaRef ds:uri="http://purl.org/dc/elements/1.1/"/>
    <ds:schemaRef ds:uri="380bb2a7-dd8a-42b6-b2e4-6f17bbf1b257"/>
    <ds:schemaRef ds:uri="http://schemas.microsoft.com/office/infopath/2007/PartnerControls"/>
    <ds:schemaRef ds:uri="http://schemas.openxmlformats.org/package/2006/metadata/core-properties"/>
    <ds:schemaRef ds:uri="88bc45f0-fb64-44cc-bf44-f9f8397c9796"/>
  </ds:schemaRefs>
</ds:datastoreItem>
</file>

<file path=docProps/app.xml><?xml version="1.0" encoding="utf-8"?>
<Properties xmlns="http://schemas.openxmlformats.org/officeDocument/2006/extended-properties" xmlns:vt="http://schemas.openxmlformats.org/officeDocument/2006/docPropsVTypes">
  <Template>Film Burn</Template>
  <TotalTime>16160</TotalTime>
  <Words>2896</Words>
  <Application>Microsoft Macintosh PowerPoint</Application>
  <PresentationFormat>Widescreen</PresentationFormat>
  <Paragraphs>295</Paragraphs>
  <Slides>29</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Batang</vt:lpstr>
      <vt:lpstr>Arial</vt:lpstr>
      <vt:lpstr>Calibri</vt:lpstr>
      <vt:lpstr>Courier New</vt:lpstr>
      <vt:lpstr>Georgia</vt:lpstr>
      <vt:lpstr>Wingdings</vt:lpstr>
      <vt:lpstr>Retrospect</vt:lpstr>
      <vt:lpstr>2026-2027  Annual Title I &amp; Family Engagement Meeting</vt:lpstr>
      <vt:lpstr>Why are we here?</vt:lpstr>
      <vt:lpstr>What will I learn?</vt:lpstr>
      <vt:lpstr>What is a Title I school?</vt:lpstr>
      <vt:lpstr>What can Title I funds be used for?</vt:lpstr>
      <vt:lpstr>How does our school use Title I funds?</vt:lpstr>
      <vt:lpstr>What is the SIP?</vt:lpstr>
      <vt:lpstr>What are our schoolwide program goals?</vt:lpstr>
      <vt:lpstr>What is our school’s designation status?</vt:lpstr>
      <vt:lpstr>What is the State Report Card?</vt:lpstr>
      <vt:lpstr>What curriculum does our school use?</vt:lpstr>
      <vt:lpstr>What curriculum does our school use?</vt:lpstr>
      <vt:lpstr>What tests will my child be taking?</vt:lpstr>
      <vt:lpstr>What is parent and family engagement?</vt:lpstr>
      <vt:lpstr>What is parent and family engagement?</vt:lpstr>
      <vt:lpstr>What is a Parent and Family Engagement Policy?</vt:lpstr>
      <vt:lpstr>What is a Parent and Family Engagement Policy?</vt:lpstr>
      <vt:lpstr>Communication Survey </vt:lpstr>
      <vt:lpstr>How is parent and family engagement funded?</vt:lpstr>
      <vt:lpstr>How is parent and family engagement funded?</vt:lpstr>
      <vt:lpstr>What is a School-Parent Compact?</vt:lpstr>
      <vt:lpstr>What is a School-Parent Compact?</vt:lpstr>
      <vt:lpstr>What are the benefits of family engagement?</vt:lpstr>
      <vt:lpstr>How can I be involved?</vt:lpstr>
      <vt:lpstr>How can I be involved?</vt:lpstr>
      <vt:lpstr>What are my rights?</vt:lpstr>
      <vt:lpstr>What are my rights?</vt:lpstr>
      <vt:lpstr>Who can I contact for help?</vt:lpstr>
      <vt:lpstr>PowerPoint Presentation</vt:lpstr>
    </vt:vector>
  </TitlesOfParts>
  <Company>State of Tennessee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SCHOOL YEAR] Annual Title I &amp; Family Engagement Meeting</dc:title>
  <dc:creator>Brinn Obermiller</dc:creator>
  <cp:lastModifiedBy>MONICA L CLARKNUNLEY</cp:lastModifiedBy>
  <cp:revision>139</cp:revision>
  <cp:lastPrinted>2026-07-23T18:45:28Z</cp:lastPrinted>
  <dcterms:created xsi:type="dcterms:W3CDTF">2018-01-17T16:59:30Z</dcterms:created>
  <dcterms:modified xsi:type="dcterms:W3CDTF">2026-09-01T17:45:30Z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0x01010046DD4C04616E81499BC0A04B6F1D12A7</vt:lpwstr>
  </property>
  <property fmtid="{D5CDD505-2E9C-101B-9397-08002B2CF9AE}" pid="3" name="MediaServiceImageTags">
    <vt:lpwstr/>
  </property>
</Properties>
</file>