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63"/>
  </p:sldMasterIdLst>
  <p:notesMasterIdLst>
    <p:notesMasterId r:id="rId80"/>
  </p:notesMasterIdLst>
  <p:handoutMasterIdLst>
    <p:handoutMasterId r:id="rId81"/>
  </p:handoutMasterIdLst>
  <p:sldIdLst>
    <p:sldId id="256" r:id="rId64"/>
    <p:sldId id="263" r:id="rId65"/>
    <p:sldId id="1694295966" r:id="rId66"/>
    <p:sldId id="270" r:id="rId67"/>
    <p:sldId id="265" r:id="rId68"/>
    <p:sldId id="499" r:id="rId69"/>
    <p:sldId id="279" r:id="rId70"/>
    <p:sldId id="257" r:id="rId71"/>
    <p:sldId id="1694295962" r:id="rId72"/>
    <p:sldId id="273" r:id="rId73"/>
    <p:sldId id="1694295965" r:id="rId74"/>
    <p:sldId id="498" r:id="rId75"/>
    <p:sldId id="445" r:id="rId76"/>
    <p:sldId id="492" r:id="rId77"/>
    <p:sldId id="497" r:id="rId78"/>
    <p:sldId id="259" r:id="rId79"/>
  </p:sldIdLst>
  <p:sldSz cx="12192000" cy="6858000"/>
  <p:notesSz cx="6858000" cy="9144000"/>
  <p:custDataLst>
    <p:custData r:id="rId11"/>
    <p:tags r:id="rId82"/>
  </p:custDataLst>
  <p:defaultText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ringer, Adam" initials="SA" lastIdx="13" clrIdx="0">
    <p:extLst>
      <p:ext uri="{19B8F6BF-5375-455C-9EA6-DF929625EA0E}">
        <p15:presenceInfo xmlns:p15="http://schemas.microsoft.com/office/powerpoint/2012/main" userId="S::adam.stringer@lippincott.com::7e8bf982-08f3-4205-8544-04909412e7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C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1A551C0-2021-AC11-E31C-4D4D43000001}">
  <a:tblStyle styleId="{C1A551C0-2021-AC11-E31C-4D4D43000001}" styleName="MMC 2021 Brand Table 1">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12700" cmpd="sng">
              <a:solidFill>
                <a:srgbClr val="949494"/>
              </a:solidFill>
            </a:ln>
          </a:insideH>
          <a:insideV>
            <a:ln w="12700" cmpd="sng">
              <a:noFill/>
            </a:ln>
          </a:insideV>
        </a:tcBdr>
        <a:fill>
          <a:solidFill>
            <a:schemeClr val="lt1">
              <a:tint val="100000"/>
            </a:schemeClr>
          </a:solidFill>
        </a:fill>
      </a:tcStyle>
    </a:wholeTbl>
    <a:band1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fill>
          <a:solidFill>
            <a:srgbClr val="F0F0F0"/>
          </a:solidFill>
        </a:fill>
      </a:tcStyle>
    </a:band1H>
    <a:band2H>
      <a:tcStyle>
        <a:tcBdr>
          <a:left>
            <a:ln w="12700" cmpd="sng">
              <a:noFill/>
            </a:ln>
          </a:left>
          <a:right>
            <a:ln w="12700" cmpd="sng">
              <a:noFill/>
            </a:ln>
          </a:right>
          <a:top>
            <a:ln w="12700" cmpd="sng">
              <a:noFill/>
            </a:ln>
          </a:top>
          <a:bottom>
            <a:ln w="12700" cmpd="sng">
              <a:noFill/>
            </a:ln>
          </a:bottom>
          <a:insideH>
            <a:ln w="12700" cmpd="sng">
              <a:noFill/>
            </a:ln>
          </a:insideH>
          <a:insideV>
            <a:ln w="12700" cmpd="sng">
              <a:noFill/>
            </a:ln>
          </a:insideV>
        </a:tcBdr>
      </a:tcStyle>
    </a:band2H>
    <a:band1V>
      <a:tcStyle>
        <a:tcBdr/>
        <a:fill>
          <a:solidFill>
            <a:srgbClr val="F0F0F0"/>
          </a:solidFill>
        </a:fill>
      </a:tcStyle>
    </a:band1V>
    <a:band2V>
      <a:tcStyle>
        <a:tcBdr/>
      </a:tcStyle>
    </a:band2V>
    <a:lastCol>
      <a:tcTxStyle b="on">
        <a:fontRef idx="minor">
          <a:prstClr val="black"/>
        </a:fontRef>
        <a:schemeClr val="bg1"/>
      </a:tcTxStyle>
      <a:tcStyle>
        <a:tcBdr>
          <a:insideH>
            <a:ln w="12700" cmpd="sng">
              <a:solidFill>
                <a:srgbClr val="FFFFFF"/>
              </a:solidFill>
            </a:ln>
          </a:insideH>
        </a:tcBdr>
        <a:fill>
          <a:solidFill>
            <a:schemeClr val="accent1">
              <a:tint val="100000"/>
            </a:schemeClr>
          </a:solidFill>
        </a:fill>
      </a:tcStyle>
    </a:lastCol>
    <a:firstCol>
      <a:tcTxStyle b="on">
        <a:fontRef idx="minor">
          <a:prstClr val="black"/>
        </a:fontRef>
        <a:schemeClr val="bg1"/>
      </a:tcTxStyle>
      <a:tcStyle>
        <a:tcBdr>
          <a:insideH>
            <a:ln w="12700" cmpd="sng">
              <a:solidFill>
                <a:srgbClr val="FFFFFF"/>
              </a:solidFill>
            </a:ln>
          </a:insideH>
        </a:tcBdr>
        <a:fill>
          <a:solidFill>
            <a:schemeClr val="accent1"/>
          </a:solidFill>
        </a:fill>
      </a:tcStyle>
    </a:firstCol>
    <a:lastRow>
      <a:tcTxStyle b="on">
        <a:fontRef idx="minor">
          <a:schemeClr val="bg1"/>
        </a:fontRef>
        <a:schemeClr val="bg1"/>
      </a:tcTxStyle>
      <a:tcStyle>
        <a:tcBdr/>
        <a:fill>
          <a:solidFill>
            <a:srgbClr val="565656"/>
          </a:solidFill>
        </a:fill>
      </a:tcStyle>
    </a:lastRow>
    <a:firstRow>
      <a:tcTxStyle b="on">
        <a:fontRef idx="minor">
          <a:schemeClr val="bg1"/>
        </a:fontRef>
        <a:schemeClr val="bg1"/>
      </a:tcTxStyle>
      <a:tcStyle>
        <a:tcBdr/>
        <a:fill>
          <a:solidFill>
            <a:srgbClr val="002C77"/>
          </a:solidFill>
        </a:fill>
      </a:tcStyle>
    </a:firstRow>
  </a:tblStyle>
  <a:tblStyle styleId="{C1A551C0-2021-AC11-E31C-4D4D43000002}" styleName="MMC 2021 Brand Table 2">
    <a:wholeTbl>
      <a:tcTxStyle>
        <a:fontRef idx="minor">
          <a:schemeClr val="dk1"/>
        </a:fontRef>
        <a:schemeClr val="dk1"/>
      </a:tcTxStyle>
      <a:tcStyle>
        <a:tcBdr>
          <a:left>
            <a:ln w="12700" cmpd="sng">
              <a:noFill/>
            </a:ln>
          </a:left>
          <a:right>
            <a:ln w="12700" cmpd="sng">
              <a:noFill/>
            </a:ln>
          </a:right>
          <a:top>
            <a:ln w="12700" cmpd="sng">
              <a:noFill/>
            </a:ln>
          </a:top>
          <a:bottom>
            <a:ln w="12700" cmpd="sng">
              <a:noFill/>
            </a:ln>
          </a:bottom>
          <a:insideH>
            <a:ln w="12700" cmpd="sng">
              <a:solidFill>
                <a:srgbClr val="949494"/>
              </a:solidFill>
            </a:ln>
          </a:insideH>
          <a:insideV>
            <a:ln w="12700" cmpd="sng">
              <a:noFill/>
            </a:ln>
          </a:insideV>
        </a:tcBdr>
        <a:fill>
          <a:solidFill>
            <a:schemeClr val="lt1">
              <a:tint val="100000"/>
            </a:schemeClr>
          </a:solidFill>
        </a:fill>
      </a:tcStyle>
    </a:wholeTbl>
    <a:lastCol>
      <a:tcTxStyle b="on">
        <a:fontRef idx="minor">
          <a:prstClr val="black"/>
        </a:fontRef>
        <a:schemeClr val="dk1"/>
      </a:tcTxStyle>
      <a:tcStyle>
        <a:tcBdr/>
        <a:fill>
          <a:solidFill>
            <a:schemeClr val="lt1">
              <a:tint val="100000"/>
            </a:schemeClr>
          </a:solidFill>
        </a:fill>
      </a:tcStyle>
    </a:lastCol>
    <a:firstCol>
      <a:tcTxStyle b="on">
        <a:fontRef idx="minor">
          <a:prstClr val="black"/>
        </a:fontRef>
        <a:schemeClr val="dk1"/>
      </a:tcTxStyle>
      <a:tcStyle>
        <a:tcBdr/>
        <a:fill>
          <a:solidFill>
            <a:schemeClr val="lt1">
              <a:tint val="100000"/>
            </a:schemeClr>
          </a:solidFill>
        </a:fill>
      </a:tcStyle>
    </a:firstCol>
    <a:lastRow>
      <a:tcTxStyle>
        <a:fontRef idx="minor">
          <a:prstClr val="black"/>
        </a:fontRef>
        <a:schemeClr val="dk1"/>
      </a:tcTxStyle>
      <a:tcStyle>
        <a:tcBdr>
          <a:left>
            <a:ln w="12700" cmpd="sng">
              <a:noFill/>
            </a:ln>
          </a:left>
          <a:right>
            <a:ln w="12700" cmpd="sng">
              <a:noFill/>
            </a:ln>
          </a:right>
          <a:top>
            <a:ln w="28575" cmpd="sng">
              <a:solidFill>
                <a:srgbClr val="565656"/>
              </a:solidFill>
            </a:ln>
          </a:top>
          <a:bottom>
            <a:ln w="28575" cmpd="sng">
              <a:solidFill>
                <a:srgbClr val="565656"/>
              </a:solidFill>
            </a:ln>
          </a:bottom>
          <a:insideH>
            <a:ln w="28575" cmpd="sng">
              <a:solidFill>
                <a:srgbClr val="565656"/>
              </a:solidFill>
            </a:ln>
          </a:insideH>
          <a:insideV>
            <a:ln w="12700" cmpd="sng">
              <a:noFill/>
            </a:ln>
          </a:insideV>
        </a:tcBdr>
        <a:fill>
          <a:solidFill>
            <a:schemeClr val="lt1">
              <a:tint val="100000"/>
            </a:schemeClr>
          </a:solidFill>
        </a:fill>
      </a:tcStyle>
    </a:lastRow>
    <a:firstRow>
      <a:tcTxStyle b="on">
        <a:fontRef idx="minor">
          <a:schemeClr val="bg1"/>
        </a:fontRef>
        <a:srgbClr val="002C77"/>
      </a:tcTxStyle>
      <a:tcStyle>
        <a:tcBdr/>
        <a:fill>
          <a:solidFill>
            <a:schemeClr val="lt1">
              <a:tint val="10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89410" autoAdjust="0"/>
  </p:normalViewPr>
  <p:slideViewPr>
    <p:cSldViewPr snapToGrid="0" snapToObjects="1">
      <p:cViewPr varScale="1">
        <p:scale>
          <a:sx n="95" d="100"/>
          <a:sy n="95" d="100"/>
        </p:scale>
        <p:origin x="1104" y="90"/>
      </p:cViewPr>
      <p:guideLst>
        <p:guide orient="horz" pos="2160"/>
        <p:guide pos="384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p:cViewPr varScale="1">
        <p:scale>
          <a:sx n="100" d="100"/>
          <a:sy n="100" d="100"/>
        </p:scale>
        <p:origin x="3336" y="1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slideMaster" Target="slideMasters/slideMaster1.xml"/><Relationship Id="rId68" Type="http://schemas.openxmlformats.org/officeDocument/2006/relationships/slide" Target="slides/slide5.xml"/><Relationship Id="rId84" Type="http://schemas.openxmlformats.org/officeDocument/2006/relationships/presProps" Target="presProps.xml"/><Relationship Id="rId16" Type="http://schemas.openxmlformats.org/officeDocument/2006/relationships/customXml" Target="../customXml/item16.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slide" Target="slides/slide11.xml"/><Relationship Id="rId79" Type="http://schemas.openxmlformats.org/officeDocument/2006/relationships/slide" Target="slides/slide16.xml"/><Relationship Id="rId5" Type="http://schemas.openxmlformats.org/officeDocument/2006/relationships/customXml" Target="../customXml/item5.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customXml" Target="../customXml/item56.xml"/><Relationship Id="rId64" Type="http://schemas.openxmlformats.org/officeDocument/2006/relationships/slide" Target="slides/slide1.xml"/><Relationship Id="rId69" Type="http://schemas.openxmlformats.org/officeDocument/2006/relationships/slide" Target="slides/slide6.xml"/><Relationship Id="rId77" Type="http://schemas.openxmlformats.org/officeDocument/2006/relationships/slide" Target="slides/slide14.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9.xml"/><Relationship Id="rId80" Type="http://schemas.openxmlformats.org/officeDocument/2006/relationships/notesMaster" Target="notesMasters/notesMaster1.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customXml" Target="../customXml/item59.xml"/><Relationship Id="rId67" Type="http://schemas.openxmlformats.org/officeDocument/2006/relationships/slide" Target="slides/slide4.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customXml" Target="../customXml/item62.xml"/><Relationship Id="rId70" Type="http://schemas.openxmlformats.org/officeDocument/2006/relationships/slide" Target="slides/slide7.xml"/><Relationship Id="rId75" Type="http://schemas.openxmlformats.org/officeDocument/2006/relationships/slide" Target="slides/slide12.xml"/><Relationship Id="rId83"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customXml" Target="../customXml/item57.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customXml" Target="../customXml/item60.xml"/><Relationship Id="rId65" Type="http://schemas.openxmlformats.org/officeDocument/2006/relationships/slide" Target="slides/slide2.xml"/><Relationship Id="rId73" Type="http://schemas.openxmlformats.org/officeDocument/2006/relationships/slide" Target="slides/slide10.xml"/><Relationship Id="rId78" Type="http://schemas.openxmlformats.org/officeDocument/2006/relationships/slide" Target="slides/slide15.xml"/><Relationship Id="rId81" Type="http://schemas.openxmlformats.org/officeDocument/2006/relationships/handoutMaster" Target="handoutMasters/handoutMaster1.xml"/><Relationship Id="rId86"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13.xml"/><Relationship Id="rId7" Type="http://schemas.openxmlformats.org/officeDocument/2006/relationships/customXml" Target="../customXml/item7.xml"/><Relationship Id="rId71" Type="http://schemas.openxmlformats.org/officeDocument/2006/relationships/slide" Target="slides/slide8.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slide" Target="slides/slide3.xml"/><Relationship Id="rId87" Type="http://schemas.openxmlformats.org/officeDocument/2006/relationships/tableStyles" Target="tableStyles.xml"/><Relationship Id="rId61" Type="http://schemas.openxmlformats.org/officeDocument/2006/relationships/customXml" Target="../customXml/item61.xml"/><Relationship Id="rId8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3592997061908882"/>
          <c:y val="0.38218739892179898"/>
          <c:w val="0.58829472299888685"/>
          <c:h val="0.54389524707184278"/>
        </c:manualLayout>
      </c:layout>
      <c:pieChart>
        <c:varyColors val="1"/>
        <c:ser>
          <c:idx val="0"/>
          <c:order val="0"/>
          <c:tx>
            <c:strRef>
              <c:f>Sheet1!$B$1</c:f>
              <c:strCache>
                <c:ptCount val="1"/>
                <c:pt idx="0">
                  <c:v>2025 Enrollment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520-44C4-9E38-3E7D43419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520-44C4-9E38-3E7D43419CA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520-44C4-9E38-3E7D43419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520-44C4-9E38-3E7D43419CA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520-44C4-9E38-3E7D43419CA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BCBS High Plan</c:v>
                </c:pt>
                <c:pt idx="1">
                  <c:v>BCBS HMO Plan</c:v>
                </c:pt>
                <c:pt idx="2">
                  <c:v>HCH Low Plan</c:v>
                </c:pt>
                <c:pt idx="3">
                  <c:v>HCH HD Plan</c:v>
                </c:pt>
              </c:strCache>
            </c:strRef>
          </c:cat>
          <c:val>
            <c:numRef>
              <c:f>Sheet1!$B$2:$B$5</c:f>
              <c:numCache>
                <c:formatCode>0%</c:formatCode>
                <c:ptCount val="4"/>
                <c:pt idx="0">
                  <c:v>0.17</c:v>
                </c:pt>
                <c:pt idx="1">
                  <c:v>0.5</c:v>
                </c:pt>
                <c:pt idx="2">
                  <c:v>0.15</c:v>
                </c:pt>
                <c:pt idx="3">
                  <c:v>0.18</c:v>
                </c:pt>
              </c:numCache>
            </c:numRef>
          </c:val>
          <c:extLst>
            <c:ext xmlns:c16="http://schemas.microsoft.com/office/drawing/2014/chart" uri="{C3380CC4-5D6E-409C-BE32-E72D297353CC}">
              <c16:uniqueId val="{0000000A-E520-44C4-9E38-3E7D43419CAE}"/>
            </c:ext>
          </c:extLst>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2026 Enrollment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2022 Enrollment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B6-4BEE-B97C-6CDDAD0C49D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BB6-4BEE-B97C-6CDDAD0C49D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B6-4BEE-B97C-6CDDAD0C49D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BB6-4BEE-B97C-6CDDAD0C49D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BB6-4BEE-B97C-6CDDAD0C49D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BCBS High Plan</c:v>
                </c:pt>
                <c:pt idx="1">
                  <c:v>BCBS HMO Plan</c:v>
                </c:pt>
                <c:pt idx="2">
                  <c:v>HCH Low Plan</c:v>
                </c:pt>
                <c:pt idx="3">
                  <c:v>HCH HD Plan</c:v>
                </c:pt>
              </c:strCache>
            </c:strRef>
          </c:cat>
          <c:val>
            <c:numRef>
              <c:f>Sheet1!$B$2:$B$5</c:f>
              <c:numCache>
                <c:formatCode>0%</c:formatCode>
                <c:ptCount val="4"/>
                <c:pt idx="0">
                  <c:v>0.17</c:v>
                </c:pt>
                <c:pt idx="1">
                  <c:v>0.55000000000000004</c:v>
                </c:pt>
                <c:pt idx="2">
                  <c:v>0.12</c:v>
                </c:pt>
                <c:pt idx="3">
                  <c:v>0.16</c:v>
                </c:pt>
              </c:numCache>
            </c:numRef>
          </c:val>
          <c:extLst>
            <c:ext xmlns:c16="http://schemas.microsoft.com/office/drawing/2014/chart" uri="{C3380CC4-5D6E-409C-BE32-E72D297353CC}">
              <c16:uniqueId val="{0000000A-6BB6-4BEE-B97C-6CDDAD0C49D3}"/>
            </c:ext>
          </c:extLst>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2024 Enrollment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763128933062734"/>
          <c:y val="0.37488688044564705"/>
          <c:w val="0.50871666890488709"/>
          <c:h val="0.54212650174225496"/>
        </c:manualLayout>
      </c:layout>
      <c:pieChart>
        <c:varyColors val="1"/>
        <c:ser>
          <c:idx val="0"/>
          <c:order val="0"/>
          <c:tx>
            <c:strRef>
              <c:f>Sheet1!$B$1</c:f>
              <c:strCache>
                <c:ptCount val="1"/>
                <c:pt idx="0">
                  <c:v>2022 Enrollment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CE1-4723-A362-25341D16008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CE1-4723-A362-25341D16008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CE1-4723-A362-25341D16008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CE1-4723-A362-25341D16008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CE1-4723-A362-25341D16008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BCBS High Plan</c:v>
                </c:pt>
                <c:pt idx="1">
                  <c:v>BCBS Low Plan</c:v>
                </c:pt>
                <c:pt idx="2">
                  <c:v>HCH Low Plan</c:v>
                </c:pt>
                <c:pt idx="3">
                  <c:v>HCH HD Plan</c:v>
                </c:pt>
              </c:strCache>
            </c:strRef>
          </c:cat>
          <c:val>
            <c:numRef>
              <c:f>Sheet1!$B$2:$B$5</c:f>
              <c:numCache>
                <c:formatCode>0%</c:formatCode>
                <c:ptCount val="4"/>
                <c:pt idx="0">
                  <c:v>0.15</c:v>
                </c:pt>
                <c:pt idx="1">
                  <c:v>0.53</c:v>
                </c:pt>
                <c:pt idx="2">
                  <c:v>0.15</c:v>
                </c:pt>
                <c:pt idx="3">
                  <c:v>0.17</c:v>
                </c:pt>
              </c:numCache>
            </c:numRef>
          </c:val>
          <c:extLst>
            <c:ext xmlns:c16="http://schemas.microsoft.com/office/drawing/2014/chart" uri="{C3380CC4-5D6E-409C-BE32-E72D297353CC}">
              <c16:uniqueId val="{0000000A-3CE1-4723-A362-25341D160086}"/>
            </c:ext>
          </c:extLst>
        </c:ser>
        <c:dLbls>
          <c:showLegendKey val="0"/>
          <c:showVal val="0"/>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1.203690718078694E-3"/>
          <c:y val="0"/>
          <c:w val="0.79020356869672514"/>
          <c:h val="0.9209893288886335"/>
        </c:manualLayout>
      </c:layout>
      <c:barChart>
        <c:barDir val="col"/>
        <c:grouping val="stacked"/>
        <c:varyColors val="0"/>
        <c:ser>
          <c:idx val="0"/>
          <c:order val="0"/>
          <c:tx>
            <c:strRef>
              <c:f>Sheet1!$B$1</c:f>
              <c:strCache>
                <c:ptCount val="1"/>
                <c:pt idx="0">
                  <c:v>Plan Cost</c:v>
                </c:pt>
              </c:strCache>
            </c:strRef>
          </c:tx>
          <c:spPr>
            <a:solidFill>
              <a:srgbClr val="002C77"/>
            </a:solidFill>
          </c:spPr>
          <c:invertIfNegative val="0"/>
          <c:dLbls>
            <c:spPr>
              <a:noFill/>
              <a:ln w="20750">
                <a:noFill/>
              </a:ln>
            </c:spPr>
            <c:txPr>
              <a:bodyPr/>
              <a:lstStyle/>
              <a:p>
                <a:pPr>
                  <a:defRPr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Sheet1!$A$4:$A$13</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Sheet1!$B$4:$B$13</c:f>
              <c:numCache>
                <c:formatCode>"$"#,##0</c:formatCode>
                <c:ptCount val="10"/>
                <c:pt idx="0">
                  <c:v>5346</c:v>
                </c:pt>
                <c:pt idx="1">
                  <c:v>4600</c:v>
                </c:pt>
                <c:pt idx="2">
                  <c:v>4293</c:v>
                </c:pt>
                <c:pt idx="3">
                  <c:v>4089</c:v>
                </c:pt>
                <c:pt idx="4">
                  <c:v>4374</c:v>
                </c:pt>
                <c:pt idx="5">
                  <c:v>4770</c:v>
                </c:pt>
                <c:pt idx="6">
                  <c:v>6400</c:v>
                </c:pt>
                <c:pt idx="7">
                  <c:v>6514</c:v>
                </c:pt>
                <c:pt idx="8">
                  <c:v>5686</c:v>
                </c:pt>
                <c:pt idx="9">
                  <c:v>5786</c:v>
                </c:pt>
              </c:numCache>
            </c:numRef>
          </c:val>
          <c:extLst>
            <c:ext xmlns:c16="http://schemas.microsoft.com/office/drawing/2014/chart" uri="{C3380CC4-5D6E-409C-BE32-E72D297353CC}">
              <c16:uniqueId val="{00000000-B3AF-492A-AE6B-DF5902DF4B71}"/>
            </c:ext>
          </c:extLst>
        </c:ser>
        <c:ser>
          <c:idx val="1"/>
          <c:order val="1"/>
          <c:tx>
            <c:strRef>
              <c:f>Sheet1!$C$1</c:f>
              <c:strCache>
                <c:ptCount val="1"/>
                <c:pt idx="0">
                  <c:v>EE Premiums</c:v>
                </c:pt>
              </c:strCache>
            </c:strRef>
          </c:tx>
          <c:invertIfNegative val="0"/>
          <c:dLbls>
            <c:spPr>
              <a:noFill/>
              <a:ln w="20750">
                <a:noFill/>
              </a:ln>
            </c:spPr>
            <c:txPr>
              <a:bodyPr/>
              <a:lstStyle/>
              <a:p>
                <a:pPr>
                  <a:defRPr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Sheet1!$A$4:$A$13</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Sheet1!$C$4:$C$13</c:f>
              <c:numCache>
                <c:formatCode>"$"#,##0</c:formatCode>
                <c:ptCount val="10"/>
                <c:pt idx="0">
                  <c:v>1955</c:v>
                </c:pt>
                <c:pt idx="1">
                  <c:v>2051</c:v>
                </c:pt>
                <c:pt idx="2">
                  <c:v>2463</c:v>
                </c:pt>
                <c:pt idx="3">
                  <c:v>2286</c:v>
                </c:pt>
                <c:pt idx="4">
                  <c:v>2176</c:v>
                </c:pt>
                <c:pt idx="5">
                  <c:v>2033</c:v>
                </c:pt>
                <c:pt idx="6">
                  <c:v>2047</c:v>
                </c:pt>
                <c:pt idx="7">
                  <c:v>1997</c:v>
                </c:pt>
                <c:pt idx="8">
                  <c:v>2296</c:v>
                </c:pt>
                <c:pt idx="9">
                  <c:v>2676</c:v>
                </c:pt>
              </c:numCache>
            </c:numRef>
          </c:val>
          <c:extLst>
            <c:ext xmlns:c16="http://schemas.microsoft.com/office/drawing/2014/chart" uri="{C3380CC4-5D6E-409C-BE32-E72D297353CC}">
              <c16:uniqueId val="{00000001-B3AF-492A-AE6B-DF5902DF4B71}"/>
            </c:ext>
          </c:extLst>
        </c:ser>
        <c:ser>
          <c:idx val="2"/>
          <c:order val="2"/>
          <c:tx>
            <c:strRef>
              <c:f>Sheet1!$D$1</c:f>
              <c:strCache>
                <c:ptCount val="1"/>
                <c:pt idx="0">
                  <c:v>EE Benefit Payments</c:v>
                </c:pt>
              </c:strCache>
            </c:strRef>
          </c:tx>
          <c:spPr>
            <a:solidFill>
              <a:srgbClr val="A7E2F0"/>
            </a:solidFill>
          </c:spPr>
          <c:invertIfNegative val="0"/>
          <c:dLbls>
            <c:spPr>
              <a:noFill/>
              <a:ln w="20750">
                <a:noFill/>
              </a:ln>
            </c:spPr>
            <c:txPr>
              <a:bodyPr/>
              <a:lstStyle/>
              <a:p>
                <a:pPr>
                  <a:defRPr b="1">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Sheet1!$A$4:$A$13</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Sheet1!$D$4:$D$13</c:f>
              <c:numCache>
                <c:formatCode>"$"#,##0</c:formatCode>
                <c:ptCount val="10"/>
                <c:pt idx="0">
                  <c:v>1471</c:v>
                </c:pt>
                <c:pt idx="1">
                  <c:v>1497</c:v>
                </c:pt>
                <c:pt idx="2">
                  <c:v>1668</c:v>
                </c:pt>
                <c:pt idx="3">
                  <c:v>1716</c:v>
                </c:pt>
                <c:pt idx="4">
                  <c:v>1490</c:v>
                </c:pt>
                <c:pt idx="5">
                  <c:v>1639</c:v>
                </c:pt>
                <c:pt idx="6">
                  <c:v>1608</c:v>
                </c:pt>
                <c:pt idx="7">
                  <c:v>1677</c:v>
                </c:pt>
                <c:pt idx="8">
                  <c:v>1912</c:v>
                </c:pt>
                <c:pt idx="9">
                  <c:v>1967</c:v>
                </c:pt>
              </c:numCache>
            </c:numRef>
          </c:val>
          <c:extLst>
            <c:ext xmlns:c16="http://schemas.microsoft.com/office/drawing/2014/chart" uri="{C3380CC4-5D6E-409C-BE32-E72D297353CC}">
              <c16:uniqueId val="{00000002-B3AF-492A-AE6B-DF5902DF4B71}"/>
            </c:ext>
          </c:extLst>
        </c:ser>
        <c:dLbls>
          <c:showLegendKey val="0"/>
          <c:showVal val="0"/>
          <c:showCatName val="0"/>
          <c:showSerName val="0"/>
          <c:showPercent val="0"/>
          <c:showBubbleSize val="0"/>
        </c:dLbls>
        <c:gapWidth val="46"/>
        <c:overlap val="100"/>
        <c:axId val="213524904"/>
        <c:axId val="1"/>
      </c:barChart>
      <c:catAx>
        <c:axId val="213524904"/>
        <c:scaling>
          <c:orientation val="minMax"/>
        </c:scaling>
        <c:delete val="0"/>
        <c:axPos val="b"/>
        <c:numFmt formatCode="General" sourceLinked="1"/>
        <c:majorTickMark val="none"/>
        <c:minorTickMark val="none"/>
        <c:tickLblPos val="nextTo"/>
        <c:crossAx val="1"/>
        <c:crosses val="autoZero"/>
        <c:auto val="1"/>
        <c:lblAlgn val="ctr"/>
        <c:lblOffset val="100"/>
        <c:noMultiLvlLbl val="0"/>
      </c:catAx>
      <c:valAx>
        <c:axId val="1"/>
        <c:scaling>
          <c:orientation val="minMax"/>
        </c:scaling>
        <c:delete val="1"/>
        <c:axPos val="l"/>
        <c:numFmt formatCode="&quot;$&quot;#,##0" sourceLinked="1"/>
        <c:majorTickMark val="out"/>
        <c:minorTickMark val="none"/>
        <c:tickLblPos val="nextTo"/>
        <c:crossAx val="213524904"/>
        <c:crosses val="autoZero"/>
        <c:crossBetween val="between"/>
      </c:valAx>
      <c:spPr>
        <a:noFill/>
        <a:ln w="20750">
          <a:noFill/>
        </a:ln>
      </c:spPr>
    </c:plotArea>
    <c:legend>
      <c:legendPos val="r"/>
      <c:layout>
        <c:manualLayout>
          <c:xMode val="edge"/>
          <c:yMode val="edge"/>
          <c:x val="0.80334867257557863"/>
          <c:y val="0.19550956555548052"/>
          <c:w val="0.19665129009682469"/>
          <c:h val="0.54036203035771391"/>
        </c:manualLayout>
      </c:layout>
      <c:overlay val="0"/>
    </c:legend>
    <c:plotVisOnly val="1"/>
    <c:dispBlanksAs val="gap"/>
    <c:showDLblsOverMax val="0"/>
  </c:chart>
  <c:txPr>
    <a:bodyPr/>
    <a:lstStyle/>
    <a:p>
      <a:pPr>
        <a:defRPr sz="147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4C70C6-87E9-BC42-B371-929C77B72D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B767FFED-7486-4848-A427-7FAAAC6506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E9D273-C17F-144C-9C13-E365762DD79B}" type="datetimeFigureOut">
              <a:rPr lang="en-GB" smtClean="0"/>
              <a:t>17/02/2026</a:t>
            </a:fld>
            <a:endParaRPr lang="en-GB" dirty="0"/>
          </a:p>
        </p:txBody>
      </p:sp>
      <p:sp>
        <p:nvSpPr>
          <p:cNvPr id="4" name="Footer Placeholder 3">
            <a:extLst>
              <a:ext uri="{FF2B5EF4-FFF2-40B4-BE49-F238E27FC236}">
                <a16:creationId xmlns:a16="http://schemas.microsoft.com/office/drawing/2014/main" id="{D5A27765-63BC-A54C-A741-3E43D81DC3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80BB550-5806-6245-BFED-BC3F97BD75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A3036-A3D1-1D40-85ED-227DB44E2BD2}" type="slidenum">
              <a:rPr lang="en-GB" smtClean="0"/>
              <a:t>‹#›</a:t>
            </a:fld>
            <a:endParaRPr lang="en-GB" dirty="0"/>
          </a:p>
        </p:txBody>
      </p:sp>
    </p:spTree>
    <p:extLst>
      <p:ext uri="{BB962C8B-B14F-4D97-AF65-F5344CB8AC3E}">
        <p14:creationId xmlns:p14="http://schemas.microsoft.com/office/powerpoint/2010/main" val="121978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8C79A-4752-7040-A133-91C74992C31D}" type="datetimeFigureOut">
              <a:rPr lang="en-GB" smtClean="0"/>
              <a:t>17/02/2026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BF5AC0-C4B3-464D-8E9B-9D86370B7879}" type="slidenum">
              <a:rPr lang="en-GB" smtClean="0"/>
              <a:t>‹#›</a:t>
            </a:fld>
            <a:endParaRPr lang="en-GB" dirty="0"/>
          </a:p>
        </p:txBody>
      </p:sp>
    </p:spTree>
    <p:extLst>
      <p:ext uri="{BB962C8B-B14F-4D97-AF65-F5344CB8AC3E}">
        <p14:creationId xmlns:p14="http://schemas.microsoft.com/office/powerpoint/2010/main" val="1168623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dropped coverage</a:t>
            </a:r>
          </a:p>
        </p:txBody>
      </p:sp>
      <p:sp>
        <p:nvSpPr>
          <p:cNvPr id="4" name="Slide Number Placeholder 3"/>
          <p:cNvSpPr>
            <a:spLocks noGrp="1"/>
          </p:cNvSpPr>
          <p:nvPr>
            <p:ph type="sldNum" sz="quarter" idx="5"/>
          </p:nvPr>
        </p:nvSpPr>
        <p:spPr/>
        <p:txBody>
          <a:bodyPr/>
          <a:lstStyle/>
          <a:p>
            <a:fld id="{53BF5AC0-C4B3-464D-8E9B-9D86370B7879}" type="slidenum">
              <a:rPr lang="en-GB" smtClean="0"/>
              <a:t>6</a:t>
            </a:fld>
            <a:endParaRPr lang="en-GB" dirty="0"/>
          </a:p>
        </p:txBody>
      </p:sp>
    </p:spTree>
    <p:extLst>
      <p:ext uri="{BB962C8B-B14F-4D97-AF65-F5344CB8AC3E}">
        <p14:creationId xmlns:p14="http://schemas.microsoft.com/office/powerpoint/2010/main" val="3846432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F5AC0-C4B3-464D-8E9B-9D86370B7879}" type="slidenum">
              <a:rPr lang="en-GB" smtClean="0"/>
              <a:t>9</a:t>
            </a:fld>
            <a:endParaRPr lang="en-GB" dirty="0"/>
          </a:p>
        </p:txBody>
      </p:sp>
    </p:spTree>
    <p:extLst>
      <p:ext uri="{BB962C8B-B14F-4D97-AF65-F5344CB8AC3E}">
        <p14:creationId xmlns:p14="http://schemas.microsoft.com/office/powerpoint/2010/main" val="2456004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E211A3C3-D79B-40B6-88C0-235D0F8BA8D2}" type="slidenum">
              <a:rPr lang="en-US" smtClean="0"/>
              <a:t>10</a:t>
            </a:fld>
            <a:endParaRPr lang="en-US" dirty="0"/>
          </a:p>
        </p:txBody>
      </p:sp>
    </p:spTree>
    <p:extLst>
      <p:ext uri="{BB962C8B-B14F-4D97-AF65-F5344CB8AC3E}">
        <p14:creationId xmlns:p14="http://schemas.microsoft.com/office/powerpoint/2010/main" val="2745033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BF5AC0-C4B3-464D-8E9B-9D86370B7879}" type="slidenum">
              <a:rPr lang="en-GB" smtClean="0"/>
              <a:t>14</a:t>
            </a:fld>
            <a:endParaRPr lang="en-GB" dirty="0"/>
          </a:p>
        </p:txBody>
      </p:sp>
    </p:spTree>
    <p:extLst>
      <p:ext uri="{BB962C8B-B14F-4D97-AF65-F5344CB8AC3E}">
        <p14:creationId xmlns:p14="http://schemas.microsoft.com/office/powerpoint/2010/main" val="158737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fld id="{53BF5AC0-C4B3-464D-8E9B-9D86370B7879}" type="slidenum">
              <a:rPr lang="en-GB" smtClean="0"/>
              <a:t>15</a:t>
            </a:fld>
            <a:endParaRPr lang="en-GB" dirty="0"/>
          </a:p>
        </p:txBody>
      </p:sp>
    </p:spTree>
    <p:extLst>
      <p:ext uri="{BB962C8B-B14F-4D97-AF65-F5344CB8AC3E}">
        <p14:creationId xmlns:p14="http://schemas.microsoft.com/office/powerpoint/2010/main" val="384093986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customXml" Target="../../customXml/item32.xml"/><Relationship Id="rId7" Type="http://schemas.openxmlformats.org/officeDocument/2006/relationships/customXml" Target="../../customXml/item40.xml"/><Relationship Id="rId2" Type="http://schemas.openxmlformats.org/officeDocument/2006/relationships/customXml" Target="../../customXml/item25.xml"/><Relationship Id="rId1" Type="http://schemas.openxmlformats.org/officeDocument/2006/relationships/customXml" Target="../../customXml/item42.xml"/><Relationship Id="rId6" Type="http://schemas.openxmlformats.org/officeDocument/2006/relationships/customXml" Target="../../customXml/item8.xml"/><Relationship Id="rId11" Type="http://schemas.openxmlformats.org/officeDocument/2006/relationships/image" Target="../media/image3.png"/><Relationship Id="rId5" Type="http://schemas.openxmlformats.org/officeDocument/2006/relationships/customXml" Target="../../customXml/item15.xml"/><Relationship Id="rId10" Type="http://schemas.openxmlformats.org/officeDocument/2006/relationships/image" Target="../media/image2.png"/><Relationship Id="rId4" Type="http://schemas.openxmlformats.org/officeDocument/2006/relationships/customXml" Target="../../customXml/item49.xml"/><Relationship Id="rId9"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customXml" Target="../../customXml/item31.xml"/><Relationship Id="rId2" Type="http://schemas.openxmlformats.org/officeDocument/2006/relationships/customXml" Target="../../customXml/item27.xml"/><Relationship Id="rId1" Type="http://schemas.openxmlformats.org/officeDocument/2006/relationships/customXml" Target="../../customXml/item30.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customXml" Target="../../customXml/item60.xml"/><Relationship Id="rId1" Type="http://schemas.openxmlformats.org/officeDocument/2006/relationships/customXml" Target="../../customXml/item56.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17.xml"/></Relationships>
</file>

<file path=ppt/slideLayouts/_rels/slideLayout5.xml.rels><?xml version="1.0" encoding="UTF-8" standalone="yes"?>
<Relationships xmlns="http://schemas.openxmlformats.org/package/2006/relationships"><Relationship Id="rId3" Type="http://schemas.openxmlformats.org/officeDocument/2006/relationships/customXml" Target="../../customXml/item9.xml"/><Relationship Id="rId2" Type="http://schemas.openxmlformats.org/officeDocument/2006/relationships/customXml" Target="../../customXml/item39.xml"/><Relationship Id="rId1" Type="http://schemas.openxmlformats.org/officeDocument/2006/relationships/customXml" Target="../../customXml/item22.xml"/><Relationship Id="rId5" Type="http://schemas.openxmlformats.org/officeDocument/2006/relationships/slideMaster" Target="../slideMasters/slideMaster1.xml"/><Relationship Id="rId4" Type="http://schemas.openxmlformats.org/officeDocument/2006/relationships/customXml" Target="../../customXml/item51.xml"/></Relationships>
</file>

<file path=ppt/slideLayouts/_rels/slideLayout6.xml.rels><?xml version="1.0" encoding="UTF-8" standalone="yes"?>
<Relationships xmlns="http://schemas.openxmlformats.org/package/2006/relationships"><Relationship Id="rId3" Type="http://schemas.openxmlformats.org/officeDocument/2006/relationships/customXml" Target="../../customXml/item7.xml"/><Relationship Id="rId2" Type="http://schemas.openxmlformats.org/officeDocument/2006/relationships/customXml" Target="../../customXml/item19.xml"/><Relationship Id="rId1" Type="http://schemas.openxmlformats.org/officeDocument/2006/relationships/customXml" Target="../../customXml/item2.xml"/><Relationship Id="rId6" Type="http://schemas.openxmlformats.org/officeDocument/2006/relationships/slideMaster" Target="../slideMasters/slideMaster1.xml"/><Relationship Id="rId5" Type="http://schemas.openxmlformats.org/officeDocument/2006/relationships/customXml" Target="../../customXml/item18.xml"/><Relationship Id="rId4" Type="http://schemas.openxmlformats.org/officeDocument/2006/relationships/customXml" Target="../../customXml/item26.xml"/></Relationships>
</file>

<file path=ppt/slideLayouts/_rels/slideLayout7.xml.rels><?xml version="1.0" encoding="UTF-8" standalone="yes"?>
<Relationships xmlns="http://schemas.openxmlformats.org/package/2006/relationships"><Relationship Id="rId3" Type="http://schemas.openxmlformats.org/officeDocument/2006/relationships/customXml" Target="../../customXml/item23.xml"/><Relationship Id="rId7" Type="http://schemas.openxmlformats.org/officeDocument/2006/relationships/slideMaster" Target="../slideMasters/slideMaster1.xml"/><Relationship Id="rId2" Type="http://schemas.openxmlformats.org/officeDocument/2006/relationships/customXml" Target="../../customXml/item20.xml"/><Relationship Id="rId1" Type="http://schemas.openxmlformats.org/officeDocument/2006/relationships/customXml" Target="../../customXml/item37.xml"/><Relationship Id="rId6" Type="http://schemas.openxmlformats.org/officeDocument/2006/relationships/customXml" Target="../../customXml/item14.xml"/><Relationship Id="rId5" Type="http://schemas.openxmlformats.org/officeDocument/2006/relationships/customXml" Target="../../customXml/item57.xml"/><Relationship Id="rId4" Type="http://schemas.openxmlformats.org/officeDocument/2006/relationships/customXml" Target="../../customXml/item24.xml"/></Relationships>
</file>

<file path=ppt/slideLayouts/_rels/slideLayout8.xml.rels><?xml version="1.0" encoding="UTF-8" standalone="yes"?>
<Relationships xmlns="http://schemas.openxmlformats.org/package/2006/relationships"><Relationship Id="rId3" Type="http://schemas.openxmlformats.org/officeDocument/2006/relationships/customXml" Target="../../customXml/item34.xml"/><Relationship Id="rId2" Type="http://schemas.openxmlformats.org/officeDocument/2006/relationships/customXml" Target="../../customXml/item3.xml"/><Relationship Id="rId1" Type="http://schemas.openxmlformats.org/officeDocument/2006/relationships/customXml" Target="../../customXml/item62.xml"/><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customXml" Target="../../customXml/item5.xml"/><Relationship Id="rId2" Type="http://schemas.openxmlformats.org/officeDocument/2006/relationships/customXml" Target="../../customXml/item21.xml"/><Relationship Id="rId1" Type="http://schemas.openxmlformats.org/officeDocument/2006/relationships/customXml" Target="../../customXml/item6.xml"/><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customXml" Target="../../customXml/item48.xml"/><Relationship Id="rId7" Type="http://schemas.openxmlformats.org/officeDocument/2006/relationships/slideMaster" Target="../slideMasters/slideMaster1.xml"/><Relationship Id="rId2" Type="http://schemas.openxmlformats.org/officeDocument/2006/relationships/customXml" Target="../../customXml/item45.xml"/><Relationship Id="rId1" Type="http://schemas.openxmlformats.org/officeDocument/2006/relationships/customXml" Target="../../customXml/item58.xml"/><Relationship Id="rId6" Type="http://schemas.openxmlformats.org/officeDocument/2006/relationships/customXml" Target="../../customXml/item44.xml"/><Relationship Id="rId5" Type="http://schemas.openxmlformats.org/officeDocument/2006/relationships/customXml" Target="../../customXml/item35.xml"/><Relationship Id="rId10" Type="http://schemas.openxmlformats.org/officeDocument/2006/relationships/image" Target="../media/image3.png"/><Relationship Id="rId4" Type="http://schemas.openxmlformats.org/officeDocument/2006/relationships/customXml" Target="../../customXml/item29.xml"/><Relationship Id="rId9"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a:blip r:embed="rId9"/>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custDataLst>
              <p:custData r:id="rId2"/>
            </p:custDataLst>
          </p:nvPr>
        </p:nvSpPr>
        <p:spPr>
          <a:xfrm>
            <a:off x="449961" y="1907921"/>
            <a:ext cx="9359900" cy="1601978"/>
          </a:xfrm>
        </p:spPr>
        <p:txBody>
          <a:bodyPr vert="horz" anchor="b"/>
          <a:lstStyle>
            <a:lvl1pPr>
              <a:lnSpc>
                <a:spcPct val="90000"/>
              </a:lnSpc>
              <a:defRPr sz="6000" b="1" i="0" cap="none" baseline="0">
                <a:solidFill>
                  <a:schemeClr val="lt1"/>
                </a:solidFill>
                <a:latin typeface="Arial" panose="020B0604020202020204" pitchFamily="34" charset="0"/>
                <a:cs typeface="Arial Narrow" panose="020B0604020202020204" pitchFamily="34" charset="0"/>
              </a:defRPr>
            </a:lvl1pPr>
          </a:lstStyle>
          <a:p>
            <a:r>
              <a:rPr lang="en-US" dirty="0"/>
              <a:t>Main Title</a:t>
            </a:r>
          </a:p>
        </p:txBody>
      </p:sp>
      <p:sp>
        <p:nvSpPr>
          <p:cNvPr id="3" name="Subtitle 2"/>
          <p:cNvSpPr>
            <a:spLocks noGrp="1"/>
          </p:cNvSpPr>
          <p:nvPr>
            <p:ph type="subTitle" idx="1" hasCustomPrompt="1"/>
            <p:custDataLst>
              <p:custData r:id="rId3"/>
            </p:custDataLst>
          </p:nvPr>
        </p:nvSpPr>
        <p:spPr>
          <a:xfrm>
            <a:off x="467995" y="3708019"/>
            <a:ext cx="9323959" cy="791972"/>
          </a:xfrm>
        </p:spPr>
        <p:txBody>
          <a:bodyPr anchor="t"/>
          <a:lstStyle>
            <a:lvl1pPr marL="0" indent="0" algn="l">
              <a:buNone/>
              <a:defRPr sz="2400" cap="none">
                <a:solidFill>
                  <a:schemeClr val="lt1"/>
                </a:solidFill>
                <a:latin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8" name="Text Placeholder 3">
            <a:extLst>
              <a:ext uri="{FF2B5EF4-FFF2-40B4-BE49-F238E27FC236}">
                <a16:creationId xmlns:a16="http://schemas.microsoft.com/office/drawing/2014/main" id="{DC5380E5-0D04-B449-9282-B817A683373F}"/>
              </a:ext>
            </a:extLst>
          </p:cNvPr>
          <p:cNvSpPr>
            <a:spLocks noGrp="1"/>
          </p:cNvSpPr>
          <p:nvPr>
            <p:ph type="body" sz="half" idx="2" hasCustomPrompt="1"/>
            <p:custDataLst>
              <p:custData r:id="rId4"/>
            </p:custDataLst>
          </p:nvPr>
        </p:nvSpPr>
        <p:spPr>
          <a:xfrm>
            <a:off x="485775" y="4870800"/>
            <a:ext cx="7400925" cy="1038525"/>
          </a:xfrm>
        </p:spPr>
        <p:txBody>
          <a:bodyPr anchor="b" anchorCtr="0"/>
          <a:lstStyle>
            <a:lvl1pPr marL="0" marR="0" indent="0" algn="l" defTabSz="457200" rtl="0" eaLnBrk="1" fontAlgn="auto" latinLnBrk="0" hangingPunct="1">
              <a:lnSpc>
                <a:spcPct val="100000"/>
              </a:lnSpc>
              <a:spcBef>
                <a:spcPts val="0"/>
              </a:spcBef>
              <a:spcAft>
                <a:spcPts val="0"/>
              </a:spcAft>
              <a:buClrTx/>
              <a:buSzTx/>
              <a:buFont typeface="Arial"/>
              <a:buNone/>
              <a:tabLst/>
              <a:defRPr lang="en-GB" sz="1400">
                <a:solidFill>
                  <a:schemeClr val="lt1"/>
                </a:solidFill>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dirty="0">
                <a:effectLst/>
                <a:latin typeface="Arial" panose="020B0604020202020204" pitchFamily="34" charset="0"/>
              </a:rPr>
              <a:t>Client name (optional)</a:t>
            </a:r>
            <a:br>
              <a:rPr lang="en-US" dirty="0">
                <a:effectLst/>
                <a:latin typeface="Arial" panose="020B0604020202020204" pitchFamily="34" charset="0"/>
              </a:rPr>
            </a:br>
            <a:r>
              <a:rPr lang="en-US" dirty="0">
                <a:effectLst/>
                <a:latin typeface="Arial" panose="020B0604020202020204" pitchFamily="34" charset="0"/>
              </a:rPr>
              <a:t>Month 00, 20XX</a:t>
            </a:r>
            <a:br>
              <a:rPr lang="en-US" dirty="0">
                <a:effectLst/>
                <a:latin typeface="Arial" panose="020B0604020202020204" pitchFamily="34" charset="0"/>
              </a:rPr>
            </a:br>
            <a:r>
              <a:rPr lang="en-US" dirty="0">
                <a:effectLst/>
                <a:latin typeface="Arial" panose="020B0604020202020204" pitchFamily="34" charset="0"/>
              </a:rPr>
              <a:t>Presenter1, Job Title, location  |  Presenter2, Job Title, location</a:t>
            </a:r>
            <a:br>
              <a:rPr lang="en-US" dirty="0">
                <a:effectLst/>
                <a:latin typeface="Arial" panose="020B0604020202020204" pitchFamily="34" charset="0"/>
              </a:rPr>
            </a:br>
            <a:br>
              <a:rPr lang="en-US" dirty="0">
                <a:effectLst/>
                <a:latin typeface="Arial" panose="020B0604020202020204" pitchFamily="34" charset="0"/>
              </a:rPr>
            </a:br>
            <a:r>
              <a:rPr lang="en-US" dirty="0">
                <a:effectLst/>
                <a:latin typeface="Arial" panose="020B0604020202020204" pitchFamily="34" charset="0"/>
              </a:rPr>
              <a:t>Tagline (optional)</a:t>
            </a:r>
          </a:p>
        </p:txBody>
      </p:sp>
      <p:sp>
        <p:nvSpPr>
          <p:cNvPr id="6" name="Rectangle 5">
            <a:extLst>
              <a:ext uri="{FF2B5EF4-FFF2-40B4-BE49-F238E27FC236}">
                <a16:creationId xmlns:a16="http://schemas.microsoft.com/office/drawing/2014/main" id="{8A000828-AFAC-3B45-BED9-82169A449934}"/>
              </a:ext>
            </a:extLst>
          </p:cNvPr>
          <p:cNvSpPr/>
          <p:nvPr userDrawn="1">
            <p:custDataLst>
              <p:custData r:id="rId5"/>
            </p:custDataLst>
          </p:nvPr>
        </p:nvSpPr>
        <p:spPr>
          <a:xfrm>
            <a:off x="485775" y="6257135"/>
            <a:ext cx="1785745" cy="153888"/>
          </a:xfrm>
          <a:prstGeom prst="rect">
            <a:avLst/>
          </a:prstGeom>
        </p:spPr>
        <p:txBody>
          <a:bodyPr wrap="none" lIns="0" tIns="0" rIns="0" bIns="0">
            <a:spAutoFit/>
          </a:bodyPr>
          <a:lstStyle/>
          <a:p>
            <a:r>
              <a:rPr lang="en-US" sz="1000" dirty="0">
                <a:solidFill>
                  <a:schemeClr val="lt1"/>
                </a:solidFill>
                <a:effectLst/>
                <a:latin typeface="Arial" panose="020B0604020202020204" pitchFamily="34" charset="0"/>
              </a:rPr>
              <a:t>A business of Marsh McLennan</a:t>
            </a:r>
            <a:endParaRPr lang="en-US" sz="1000" dirty="0">
              <a:solidFill>
                <a:schemeClr val="lt1"/>
              </a:solidFill>
            </a:endParaRPr>
          </a:p>
        </p:txBody>
      </p:sp>
      <p:sp>
        <p:nvSpPr>
          <p:cNvPr id="9" name="Text Placeholder 1">
            <a:extLst>
              <a:ext uri="{FF2B5EF4-FFF2-40B4-BE49-F238E27FC236}">
                <a16:creationId xmlns:a16="http://schemas.microsoft.com/office/drawing/2014/main" id="{F5DB60D4-C4BB-8C4C-A2A4-B0EC5B5139BB}"/>
              </a:ext>
            </a:extLst>
          </p:cNvPr>
          <p:cNvSpPr txBox="1">
            <a:spLocks/>
          </p:cNvSpPr>
          <p:nvPr userDrawn="1">
            <p:custDataLst>
              <p:custData r:id="rId6"/>
            </p:custDataLst>
          </p:nvPr>
        </p:nvSpPr>
        <p:spPr>
          <a:xfrm>
            <a:off x="6210300" y="5909325"/>
            <a:ext cx="5499100" cy="469900"/>
          </a:xfrm>
          <a:prstGeom prst="rect">
            <a:avLst/>
          </a:prstGeom>
        </p:spPr>
        <p:txBody>
          <a:bodyPr vert="horz" lIns="0" tIns="0" rIns="0" bIns="0" rtlCol="0" anchor="b">
            <a:noAutofit/>
          </a:bodyPr>
          <a:lstStyle>
            <a:lvl1pPr marL="0" indent="0" algn="r" defTabSz="457200" rtl="0" eaLnBrk="1" latinLnBrk="0" hangingPunct="1">
              <a:spcBef>
                <a:spcPts val="900"/>
              </a:spcBef>
              <a:buFont typeface="Arial"/>
              <a:buNone/>
              <a:defRPr sz="800" b="0" kern="1200">
                <a:solidFill>
                  <a:schemeClr val="tx1"/>
                </a:solidFill>
                <a:latin typeface="+mn-lt"/>
                <a:ea typeface="+mn-ea"/>
                <a:cs typeface="+mn-cs"/>
              </a:defRPr>
            </a:lvl1pPr>
            <a:lvl2pPr marL="457200" indent="0" algn="l" defTabSz="457200" rtl="0" eaLnBrk="1" latinLnBrk="0" hangingPunct="1">
              <a:spcBef>
                <a:spcPts val="750"/>
              </a:spcBef>
              <a:buFont typeface="Arial" panose="020B0604020202020204" pitchFamily="34" charset="0"/>
              <a:buNone/>
              <a:tabLst/>
              <a:defRPr sz="1200" kern="1200">
                <a:solidFill>
                  <a:schemeClr val="tx1"/>
                </a:solidFill>
                <a:latin typeface="+mn-lt"/>
                <a:ea typeface="+mn-ea"/>
                <a:cs typeface="+mn-cs"/>
              </a:defRPr>
            </a:lvl2pPr>
            <a:lvl3pPr marL="914400" indent="0" algn="l" defTabSz="457200" rtl="0" eaLnBrk="1" latinLnBrk="0" hangingPunct="1">
              <a:spcBef>
                <a:spcPts val="600"/>
              </a:spcBef>
              <a:buFont typeface="Arial" panose="020B0604020202020204" pitchFamily="34" charset="0"/>
              <a:buNone/>
              <a:tabLst/>
              <a:defRPr sz="1000" kern="1200">
                <a:solidFill>
                  <a:schemeClr val="tx1"/>
                </a:solidFill>
                <a:latin typeface="+mn-lt"/>
                <a:ea typeface="+mn-ea"/>
                <a:cs typeface="+mn-cs"/>
              </a:defRPr>
            </a:lvl3pPr>
            <a:lvl4pPr marL="1371600" indent="0" algn="l" defTabSz="457200" rtl="0" eaLnBrk="1" latinLnBrk="0" hangingPunct="1">
              <a:spcBef>
                <a:spcPts val="600"/>
              </a:spcBef>
              <a:buFont typeface="Arial" panose="020B0604020202020204" pitchFamily="34" charset="0"/>
              <a:buNone/>
              <a:tabLst/>
              <a:defRPr sz="900" kern="1200">
                <a:solidFill>
                  <a:schemeClr val="tx1"/>
                </a:solidFill>
                <a:latin typeface="+mn-lt"/>
                <a:ea typeface="+mn-ea"/>
                <a:cs typeface="+mn-cs"/>
              </a:defRPr>
            </a:lvl4pPr>
            <a:lvl5pPr marL="1828800" indent="0" algn="l" defTabSz="457200" rtl="0" eaLnBrk="1" latinLnBrk="0" hangingPunct="1">
              <a:spcBef>
                <a:spcPts val="600"/>
              </a:spcBef>
              <a:buFont typeface="Arial" panose="020B0604020202020204" pitchFamily="34" charset="0"/>
              <a:buNone/>
              <a:tabLst/>
              <a:defRPr sz="900" kern="1200">
                <a:solidFill>
                  <a:schemeClr val="tx1"/>
                </a:solidFill>
                <a:latin typeface="+mn-lt"/>
                <a:ea typeface="+mn-ea"/>
                <a:cs typeface="+mn-cs"/>
              </a:defRPr>
            </a:lvl5pPr>
            <a:lvl6pPr marL="2286000" indent="0" algn="l" defTabSz="457200" rtl="0" eaLnBrk="1" latinLnBrk="0" hangingPunct="1">
              <a:spcBef>
                <a:spcPts val="600"/>
              </a:spcBef>
              <a:buFont typeface="Arial"/>
              <a:buNone/>
              <a:tabLst/>
              <a:defRPr sz="900" kern="1200">
                <a:solidFill>
                  <a:schemeClr val="tx1"/>
                </a:solidFill>
                <a:latin typeface="+mn-lt"/>
                <a:ea typeface="+mn-ea"/>
                <a:cs typeface="+mn-cs"/>
              </a:defRPr>
            </a:lvl6pPr>
            <a:lvl7pPr marL="2743200" indent="0" algn="l" defTabSz="457200" rtl="0" eaLnBrk="1" latinLnBrk="0" hangingPunct="1">
              <a:spcBef>
                <a:spcPts val="600"/>
              </a:spcBef>
              <a:buFont typeface="System Font Regular"/>
              <a:buNone/>
              <a:tabLst/>
              <a:defRPr sz="900" kern="1200">
                <a:solidFill>
                  <a:schemeClr val="tx1"/>
                </a:solidFill>
                <a:latin typeface="+mn-lt"/>
                <a:ea typeface="+mn-ea"/>
                <a:cs typeface="+mn-cs"/>
              </a:defRPr>
            </a:lvl7pPr>
            <a:lvl8pPr marL="3200400" indent="0" algn="l" defTabSz="457200" rtl="0" eaLnBrk="1" latinLnBrk="0" hangingPunct="1">
              <a:spcBef>
                <a:spcPts val="600"/>
              </a:spcBef>
              <a:buFont typeface="Arial"/>
              <a:buNone/>
              <a:tabLst/>
              <a:defRPr sz="900" kern="1200">
                <a:solidFill>
                  <a:schemeClr val="tx1"/>
                </a:solidFill>
                <a:latin typeface="+mn-lt"/>
                <a:ea typeface="+mn-ea"/>
                <a:cs typeface="+mn-cs"/>
              </a:defRPr>
            </a:lvl8pPr>
            <a:lvl9pPr marL="3657600" indent="0" algn="l" defTabSz="457200" rtl="0" eaLnBrk="1" latinLnBrk="0" hangingPunct="1">
              <a:spcBef>
                <a:spcPts val="600"/>
              </a:spcBef>
              <a:buFont typeface="System Font Regular"/>
              <a:buNone/>
              <a:tabLst/>
              <a:defRPr sz="900" kern="1200">
                <a:solidFill>
                  <a:schemeClr val="tx1"/>
                </a:solidFill>
                <a:latin typeface="+mn-lt"/>
                <a:ea typeface="+mn-ea"/>
                <a:cs typeface="+mn-cs"/>
              </a:defRPr>
            </a:lvl9pPr>
          </a:lstStyle>
          <a:p>
            <a:pPr>
              <a:spcBef>
                <a:spcPts val="0"/>
              </a:spcBef>
            </a:pPr>
            <a:endParaRPr lang="en-US" dirty="0">
              <a:solidFill>
                <a:schemeClr val="lt1"/>
              </a:solidFill>
            </a:endParaRPr>
          </a:p>
        </p:txBody>
      </p:sp>
      <p:sp>
        <p:nvSpPr>
          <p:cNvPr id="4" name="Tagline" hidden="1"/>
          <p:cNvSpPr txBox="1"/>
          <p:nvPr userDrawn="1">
            <p:custDataLst>
              <p:custData r:id="rId7"/>
            </p:custDataLst>
          </p:nvPr>
        </p:nvSpPr>
        <p:spPr>
          <a:xfrm>
            <a:off x="8128000" y="363600"/>
            <a:ext cx="3581400" cy="246221"/>
          </a:xfrm>
          <a:prstGeom prst="rect">
            <a:avLst/>
          </a:prstGeom>
          <a:noFill/>
        </p:spPr>
        <p:txBody>
          <a:bodyPr wrap="square" lIns="0" tIns="0" rIns="0" bIns="0" rtlCol="0">
            <a:spAutoFit/>
          </a:bodyPr>
          <a:lstStyle/>
          <a:p>
            <a:pPr algn="r"/>
            <a:endParaRPr lang="en-US" sz="1600" dirty="0">
              <a:solidFill>
                <a:schemeClr val="lt1"/>
              </a:solidFill>
            </a:endParaRPr>
          </a:p>
        </p:txBody>
      </p:sp>
      <p:pic>
        <p:nvPicPr>
          <p:cNvPr id="5" name="CoverMainLogo_WHITE"/>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invGray">
          <a:xfrm>
            <a:off x="486029" y="345567"/>
            <a:ext cx="2273813" cy="423673"/>
          </a:xfrm>
          <a:prstGeom prst="rect">
            <a:avLst/>
          </a:prstGeom>
        </p:spPr>
      </p:pic>
      <p:pic>
        <p:nvPicPr>
          <p:cNvPr id="7" name="CoverMainLogo_COLOUR" hidden="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bwMode="invGray">
          <a:xfrm>
            <a:off x="486029" y="345567"/>
            <a:ext cx="2276861" cy="423673"/>
          </a:xfrm>
          <a:prstGeom prst="rect">
            <a:avLst/>
          </a:prstGeom>
        </p:spPr>
      </p:pic>
    </p:spTree>
    <p:custDataLst>
      <p:custData r:id="rId1"/>
    </p:custDataLst>
    <p:extLst>
      <p:ext uri="{BB962C8B-B14F-4D97-AF65-F5344CB8AC3E}">
        <p14:creationId xmlns:p14="http://schemas.microsoft.com/office/powerpoint/2010/main" val="1583194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p>
            <a:r>
              <a:rPr lang="en-US" dirty="0"/>
              <a:t>Click to add title</a:t>
            </a:r>
          </a:p>
        </p:txBody>
      </p:sp>
      <p:sp>
        <p:nvSpPr>
          <p:cNvPr id="3" name="Content Placeholder 2"/>
          <p:cNvSpPr>
            <a:spLocks noGrp="1"/>
          </p:cNvSpPr>
          <p:nvPr>
            <p:ph idx="1" hasCustomPrompt="1"/>
            <p:custDataLst>
              <p:custData r:id="rId2"/>
            </p:custDataLst>
          </p:nvPr>
        </p:nvSpPr>
        <p:spPr/>
        <p:txBody>
          <a:bodyPr/>
          <a:lstStyle/>
          <a:p>
            <a:pPr lvl="0"/>
            <a:r>
              <a:rPr lang="en-US" dirty="0"/>
              <a:t>Click to add text</a:t>
            </a:r>
          </a:p>
        </p:txBody>
      </p:sp>
      <p:sp>
        <p:nvSpPr>
          <p:cNvPr id="4" name="Slide Number Placeholder 3"/>
          <p:cNvSpPr>
            <a:spLocks noGrp="1"/>
          </p:cNvSpPr>
          <p:nvPr>
            <p:ph type="sldNum" sz="quarter" idx="10"/>
          </p:nvPr>
        </p:nvSpPr>
        <p:spPr/>
        <p:txBody>
          <a:bodyPr/>
          <a:lstStyle/>
          <a:p>
            <a:pPr algn="r"/>
            <a:fld id="{DF66040D-6F20-4F4B-8995-856BEECD84BE}" type="slidenum">
              <a:rPr lang="en-US" smtClean="0"/>
              <a:pPr algn="r"/>
              <a:t>‹#›</a:t>
            </a:fld>
            <a:endParaRPr lang="en-US" dirty="0"/>
          </a:p>
        </p:txBody>
      </p:sp>
      <p:sp>
        <p:nvSpPr>
          <p:cNvPr id="7" name="Text Placeholder 6"/>
          <p:cNvSpPr>
            <a:spLocks noGrp="1"/>
          </p:cNvSpPr>
          <p:nvPr>
            <p:ph type="body" sz="quarter" idx="12" hasCustomPrompt="1"/>
            <p:custDataLst>
              <p:custData r:id="rId3"/>
            </p:custDataLst>
          </p:nvPr>
        </p:nvSpPr>
        <p:spPr>
          <a:xfrm>
            <a:off x="485776" y="806400"/>
            <a:ext cx="11226800" cy="320400"/>
          </a:xfrm>
        </p:spPr>
        <p:txBody>
          <a:bodyPr/>
          <a:lstStyle>
            <a:lvl1pPr marL="0" indent="0">
              <a:buNone/>
              <a:defRPr b="0">
                <a:solidFill>
                  <a:schemeClr val="dk2"/>
                </a:solidFill>
              </a:defRPr>
            </a:lvl1pPr>
          </a:lstStyle>
          <a:p>
            <a:pPr lvl="0"/>
            <a:r>
              <a:rPr lang="en-US" dirty="0"/>
              <a:t>Click to add subtitle</a:t>
            </a:r>
          </a:p>
        </p:txBody>
      </p:sp>
      <p:sp>
        <p:nvSpPr>
          <p:cNvPr id="6" name="Footer Placeholder 5"/>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760007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p>
            <a:r>
              <a:rPr lang="en-US" dirty="0"/>
              <a:t>Click to add title</a:t>
            </a:r>
          </a:p>
        </p:txBody>
      </p:sp>
      <p:sp>
        <p:nvSpPr>
          <p:cNvPr id="3" name="Slide Number Placeholder 2"/>
          <p:cNvSpPr>
            <a:spLocks noGrp="1"/>
          </p:cNvSpPr>
          <p:nvPr>
            <p:ph type="sldNum" sz="quarter" idx="10"/>
          </p:nvPr>
        </p:nvSpPr>
        <p:spPr/>
        <p:txBody>
          <a:bodyPr/>
          <a:lstStyle/>
          <a:p>
            <a:pPr algn="r"/>
            <a:fld id="{DF66040D-6F20-4F4B-8995-856BEECD84BE}" type="slidenum">
              <a:rPr lang="en-US" smtClean="0"/>
              <a:pPr algn="r"/>
              <a:t>‹#›</a:t>
            </a:fld>
            <a:endParaRPr lang="en-US" dirty="0"/>
          </a:p>
        </p:txBody>
      </p:sp>
      <p:sp>
        <p:nvSpPr>
          <p:cNvPr id="6" name="Text Placeholder 5"/>
          <p:cNvSpPr>
            <a:spLocks noGrp="1"/>
          </p:cNvSpPr>
          <p:nvPr>
            <p:ph type="body" sz="quarter" idx="12" hasCustomPrompt="1"/>
            <p:custDataLst>
              <p:custData r:id="rId2"/>
            </p:custDataLst>
          </p:nvPr>
        </p:nvSpPr>
        <p:spPr>
          <a:xfrm>
            <a:off x="485775" y="806400"/>
            <a:ext cx="11225025" cy="320400"/>
          </a:xfrm>
        </p:spPr>
        <p:txBody>
          <a:bodyPr/>
          <a:lstStyle>
            <a:lvl1pPr marL="0" indent="0">
              <a:buNone/>
              <a:defRPr b="0">
                <a:solidFill>
                  <a:schemeClr val="dk2"/>
                </a:solidFill>
              </a:defRPr>
            </a:lvl1pPr>
          </a:lstStyle>
          <a:p>
            <a:pPr lvl="0"/>
            <a:r>
              <a:rPr lang="en-US" dirty="0"/>
              <a:t>Click to add subtitle</a:t>
            </a:r>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934686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ustDataLst>
      <p:custData r:id="rId1"/>
    </p:custDataLst>
    <p:extLst>
      <p:ext uri="{BB962C8B-B14F-4D97-AF65-F5344CB8AC3E}">
        <p14:creationId xmlns:p14="http://schemas.microsoft.com/office/powerpoint/2010/main" val="751342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p>
            <a:r>
              <a:rPr lang="en-US" dirty="0"/>
              <a:t>Click to add title</a:t>
            </a:r>
          </a:p>
        </p:txBody>
      </p:sp>
      <p:sp>
        <p:nvSpPr>
          <p:cNvPr id="3" name="Content Placeholder 2"/>
          <p:cNvSpPr>
            <a:spLocks noGrp="1"/>
          </p:cNvSpPr>
          <p:nvPr>
            <p:ph sz="half" idx="1" hasCustomPrompt="1"/>
            <p:custDataLst>
              <p:custData r:id="rId2"/>
            </p:custDataLst>
          </p:nvPr>
        </p:nvSpPr>
        <p:spPr>
          <a:xfrm>
            <a:off x="485775" y="1609725"/>
            <a:ext cx="5495925" cy="4514850"/>
          </a:xfrm>
        </p:spPr>
        <p:txBody>
          <a:bodyPr/>
          <a:lstStyle/>
          <a:p>
            <a:pPr lvl="0"/>
            <a:r>
              <a:rPr lang="en-US" dirty="0"/>
              <a:t>Click to add text</a:t>
            </a:r>
          </a:p>
        </p:txBody>
      </p:sp>
      <p:sp>
        <p:nvSpPr>
          <p:cNvPr id="4" name="Content Placeholder 3"/>
          <p:cNvSpPr>
            <a:spLocks noGrp="1"/>
          </p:cNvSpPr>
          <p:nvPr>
            <p:ph sz="half" idx="2" hasCustomPrompt="1"/>
            <p:custDataLst>
              <p:custData r:id="rId3"/>
            </p:custDataLst>
          </p:nvPr>
        </p:nvSpPr>
        <p:spPr>
          <a:xfrm>
            <a:off x="6210300" y="1609725"/>
            <a:ext cx="5499100" cy="4514850"/>
          </a:xfrm>
        </p:spPr>
        <p:txBody>
          <a:bodyPr/>
          <a:lstStyle/>
          <a:p>
            <a:pPr lvl="0"/>
            <a:r>
              <a:rPr lang="en-US" dirty="0"/>
              <a:t>Click to add text</a:t>
            </a:r>
          </a:p>
        </p:txBody>
      </p:sp>
      <p:sp>
        <p:nvSpPr>
          <p:cNvPr id="5" name="Slide Number Placeholder 4"/>
          <p:cNvSpPr>
            <a:spLocks noGrp="1"/>
          </p:cNvSpPr>
          <p:nvPr>
            <p:ph type="sldNum" sz="quarter" idx="10"/>
          </p:nvPr>
        </p:nvSpPr>
        <p:spPr/>
        <p:txBody>
          <a:bodyPr/>
          <a:lstStyle/>
          <a:p>
            <a:pPr algn="r"/>
            <a:fld id="{DF66040D-6F20-4F4B-8995-856BEECD84BE}" type="slidenum">
              <a:rPr lang="en-US" smtClean="0"/>
              <a:pPr algn="r"/>
              <a:t>‹#›</a:t>
            </a:fld>
            <a:endParaRPr lang="en-US" dirty="0"/>
          </a:p>
        </p:txBody>
      </p:sp>
      <p:sp>
        <p:nvSpPr>
          <p:cNvPr id="8" name="Text Placeholder 7"/>
          <p:cNvSpPr>
            <a:spLocks noGrp="1"/>
          </p:cNvSpPr>
          <p:nvPr>
            <p:ph type="body" sz="quarter" idx="12" hasCustomPrompt="1"/>
            <p:custDataLst>
              <p:custData r:id="rId4"/>
            </p:custDataLst>
          </p:nvPr>
        </p:nvSpPr>
        <p:spPr>
          <a:xfrm>
            <a:off x="485776" y="806400"/>
            <a:ext cx="11225023" cy="320400"/>
          </a:xfrm>
        </p:spPr>
        <p:txBody>
          <a:bodyPr/>
          <a:lstStyle>
            <a:lvl1pPr marL="0" indent="0">
              <a:buNone/>
              <a:defRPr b="0">
                <a:solidFill>
                  <a:schemeClr val="dk2"/>
                </a:solidFill>
              </a:defRPr>
            </a:lvl1pPr>
          </a:lstStyle>
          <a:p>
            <a:pPr lvl="0"/>
            <a:r>
              <a:rPr lang="en-US" dirty="0"/>
              <a:t>Click to add subtitle</a:t>
            </a:r>
          </a:p>
        </p:txBody>
      </p:sp>
      <p:sp>
        <p:nvSpPr>
          <p:cNvPr id="7" name="Footer Placeholder 6"/>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370606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Content and Content">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1"/>
            </p:custDataLst>
          </p:nvPr>
        </p:nvSpPr>
        <p:spPr/>
        <p:txBody>
          <a:bodyPr/>
          <a:lstStyle/>
          <a:p>
            <a:r>
              <a:rPr lang="en-US" dirty="0"/>
              <a:t>Click to add title</a:t>
            </a:r>
          </a:p>
        </p:txBody>
      </p:sp>
      <p:sp>
        <p:nvSpPr>
          <p:cNvPr id="3" name="Content Placeholder 2"/>
          <p:cNvSpPr>
            <a:spLocks noGrp="1"/>
          </p:cNvSpPr>
          <p:nvPr>
            <p:ph sz="quarter" idx="1" hasCustomPrompt="1"/>
            <p:custDataLst>
              <p:custData r:id="rId2"/>
            </p:custDataLst>
          </p:nvPr>
        </p:nvSpPr>
        <p:spPr>
          <a:xfrm>
            <a:off x="482601" y="1609725"/>
            <a:ext cx="3581400" cy="4514850"/>
          </a:xfrm>
        </p:spPr>
        <p:txBody>
          <a:bodyPr/>
          <a:lstStyle/>
          <a:p>
            <a:pPr lvl="0"/>
            <a:r>
              <a:rPr lang="en-US" dirty="0"/>
              <a:t>Click to add text</a:t>
            </a:r>
          </a:p>
        </p:txBody>
      </p:sp>
      <p:sp>
        <p:nvSpPr>
          <p:cNvPr id="4" name="Content Placeholder 3"/>
          <p:cNvSpPr>
            <a:spLocks noGrp="1"/>
          </p:cNvSpPr>
          <p:nvPr>
            <p:ph sz="quarter" idx="2" hasCustomPrompt="1"/>
            <p:custDataLst>
              <p:custData r:id="rId3"/>
            </p:custDataLst>
          </p:nvPr>
        </p:nvSpPr>
        <p:spPr>
          <a:xfrm>
            <a:off x="4305300" y="1609726"/>
            <a:ext cx="3581400" cy="4514850"/>
          </a:xfrm>
        </p:spPr>
        <p:txBody>
          <a:bodyPr/>
          <a:lstStyle/>
          <a:p>
            <a:pPr lvl="0"/>
            <a:r>
              <a:rPr lang="en-US" dirty="0"/>
              <a:t>Click to add text</a:t>
            </a:r>
          </a:p>
        </p:txBody>
      </p:sp>
      <p:sp>
        <p:nvSpPr>
          <p:cNvPr id="5" name="Content Placeholder 4"/>
          <p:cNvSpPr>
            <a:spLocks noGrp="1"/>
          </p:cNvSpPr>
          <p:nvPr>
            <p:ph sz="half" idx="3" hasCustomPrompt="1"/>
            <p:custDataLst>
              <p:custData r:id="rId4"/>
            </p:custDataLst>
          </p:nvPr>
        </p:nvSpPr>
        <p:spPr>
          <a:xfrm>
            <a:off x="8128000" y="1609725"/>
            <a:ext cx="3581400" cy="4514850"/>
          </a:xfrm>
        </p:spPr>
        <p:txBody>
          <a:bodyPr/>
          <a:lstStyle/>
          <a:p>
            <a:pPr lvl="0"/>
            <a:r>
              <a:rPr lang="en-US" dirty="0"/>
              <a:t>Click to add text</a:t>
            </a:r>
          </a:p>
        </p:txBody>
      </p:sp>
      <p:sp>
        <p:nvSpPr>
          <p:cNvPr id="6" name="Slide Number Placeholder 5"/>
          <p:cNvSpPr>
            <a:spLocks noGrp="1"/>
          </p:cNvSpPr>
          <p:nvPr>
            <p:ph type="sldNum" sz="quarter" idx="10"/>
          </p:nvPr>
        </p:nvSpPr>
        <p:spPr/>
        <p:txBody>
          <a:bodyPr/>
          <a:lstStyle/>
          <a:p>
            <a:pPr algn="r"/>
            <a:fld id="{DF66040D-6F20-4F4B-8995-856BEECD84BE}" type="slidenum">
              <a:rPr lang="en-US" smtClean="0"/>
              <a:pPr algn="r"/>
              <a:t>‹#›</a:t>
            </a:fld>
            <a:endParaRPr lang="en-US" dirty="0"/>
          </a:p>
        </p:txBody>
      </p:sp>
      <p:sp>
        <p:nvSpPr>
          <p:cNvPr id="9" name="Text Placeholder 8"/>
          <p:cNvSpPr>
            <a:spLocks noGrp="1"/>
          </p:cNvSpPr>
          <p:nvPr>
            <p:ph type="body" sz="quarter" idx="12" hasCustomPrompt="1"/>
            <p:custDataLst>
              <p:custData r:id="rId5"/>
            </p:custDataLst>
          </p:nvPr>
        </p:nvSpPr>
        <p:spPr>
          <a:xfrm>
            <a:off x="485775" y="806400"/>
            <a:ext cx="11223623" cy="320400"/>
          </a:xfrm>
        </p:spPr>
        <p:txBody>
          <a:bodyPr/>
          <a:lstStyle>
            <a:lvl1pPr marL="0" indent="0">
              <a:buNone/>
              <a:defRPr b="0">
                <a:solidFill>
                  <a:schemeClr val="dk2"/>
                </a:solidFill>
              </a:defRPr>
            </a:lvl1pPr>
          </a:lstStyle>
          <a:p>
            <a:pPr lvl="0"/>
            <a:r>
              <a:rPr lang="en-US" dirty="0"/>
              <a:t>Click to add subtitle</a:t>
            </a:r>
          </a:p>
        </p:txBody>
      </p:sp>
      <p:sp>
        <p:nvSpPr>
          <p:cNvPr id="8" name="Footer Placeholder 7"/>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756327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2" name="Title 1"/>
          <p:cNvSpPr>
            <a:spLocks noGrp="1"/>
          </p:cNvSpPr>
          <p:nvPr>
            <p:ph type="title" sz="quarter" hasCustomPrompt="1"/>
            <p:custDataLst>
              <p:custData r:id="rId1"/>
            </p:custDataLst>
          </p:nvPr>
        </p:nvSpPr>
        <p:spPr/>
        <p:txBody>
          <a:bodyPr/>
          <a:lstStyle/>
          <a:p>
            <a:r>
              <a:rPr lang="en-US" dirty="0"/>
              <a:t>Click to add title</a:t>
            </a:r>
          </a:p>
        </p:txBody>
      </p:sp>
      <p:sp>
        <p:nvSpPr>
          <p:cNvPr id="3" name="Content Placeholder 2"/>
          <p:cNvSpPr>
            <a:spLocks noGrp="1"/>
          </p:cNvSpPr>
          <p:nvPr>
            <p:ph sz="quarter" idx="1" hasCustomPrompt="1"/>
            <p:custDataLst>
              <p:custData r:id="rId2"/>
            </p:custDataLst>
          </p:nvPr>
        </p:nvSpPr>
        <p:spPr>
          <a:xfrm>
            <a:off x="485775" y="1609725"/>
            <a:ext cx="2625725" cy="4511675"/>
          </a:xfrm>
        </p:spPr>
        <p:txBody>
          <a:bodyPr/>
          <a:lstStyle/>
          <a:p>
            <a:pPr lvl="0"/>
            <a:r>
              <a:rPr lang="en-US" dirty="0"/>
              <a:t>Click to add text</a:t>
            </a:r>
          </a:p>
        </p:txBody>
      </p:sp>
      <p:sp>
        <p:nvSpPr>
          <p:cNvPr id="4" name="Content Placeholder 3"/>
          <p:cNvSpPr>
            <a:spLocks noGrp="1"/>
          </p:cNvSpPr>
          <p:nvPr>
            <p:ph sz="quarter" idx="2" hasCustomPrompt="1"/>
            <p:custDataLst>
              <p:custData r:id="rId3"/>
            </p:custDataLst>
          </p:nvPr>
        </p:nvSpPr>
        <p:spPr>
          <a:xfrm>
            <a:off x="3352800" y="1609725"/>
            <a:ext cx="2628900" cy="4511675"/>
          </a:xfrm>
        </p:spPr>
        <p:txBody>
          <a:bodyPr/>
          <a:lstStyle/>
          <a:p>
            <a:pPr lvl="0"/>
            <a:r>
              <a:rPr lang="en-US" dirty="0"/>
              <a:t>Click to add text</a:t>
            </a:r>
          </a:p>
        </p:txBody>
      </p:sp>
      <p:sp>
        <p:nvSpPr>
          <p:cNvPr id="5" name="Content Placeholder 4"/>
          <p:cNvSpPr>
            <a:spLocks noGrp="1"/>
          </p:cNvSpPr>
          <p:nvPr>
            <p:ph sz="quarter" idx="3" hasCustomPrompt="1"/>
            <p:custDataLst>
              <p:custData r:id="rId4"/>
            </p:custDataLst>
          </p:nvPr>
        </p:nvSpPr>
        <p:spPr>
          <a:xfrm>
            <a:off x="6210300" y="1609726"/>
            <a:ext cx="2628900" cy="4514850"/>
          </a:xfrm>
        </p:spPr>
        <p:txBody>
          <a:bodyPr/>
          <a:lstStyle/>
          <a:p>
            <a:pPr lvl="0"/>
            <a:r>
              <a:rPr lang="en-US" dirty="0"/>
              <a:t>Click to add text</a:t>
            </a:r>
          </a:p>
        </p:txBody>
      </p:sp>
      <p:sp>
        <p:nvSpPr>
          <p:cNvPr id="6" name="Content Placeholder 5"/>
          <p:cNvSpPr>
            <a:spLocks noGrp="1"/>
          </p:cNvSpPr>
          <p:nvPr>
            <p:ph sz="quarter" idx="4" hasCustomPrompt="1"/>
            <p:custDataLst>
              <p:custData r:id="rId5"/>
            </p:custDataLst>
          </p:nvPr>
        </p:nvSpPr>
        <p:spPr>
          <a:xfrm>
            <a:off x="9080500" y="1609726"/>
            <a:ext cx="2628900" cy="4514850"/>
          </a:xfrm>
        </p:spPr>
        <p:txBody>
          <a:bodyPr/>
          <a:lstStyle/>
          <a:p>
            <a:pPr lvl="0"/>
            <a:r>
              <a:rPr lang="en-US" dirty="0"/>
              <a:t>Click to add text</a:t>
            </a:r>
          </a:p>
        </p:txBody>
      </p:sp>
      <p:sp>
        <p:nvSpPr>
          <p:cNvPr id="7" name="Slide Number Placeholder 6"/>
          <p:cNvSpPr>
            <a:spLocks noGrp="1"/>
          </p:cNvSpPr>
          <p:nvPr>
            <p:ph type="sldNum" sz="quarter" idx="10"/>
          </p:nvPr>
        </p:nvSpPr>
        <p:spPr/>
        <p:txBody>
          <a:bodyPr/>
          <a:lstStyle/>
          <a:p>
            <a:pPr algn="r"/>
            <a:fld id="{DF66040D-6F20-4F4B-8995-856BEECD84BE}" type="slidenum">
              <a:rPr lang="en-US" smtClean="0"/>
              <a:pPr algn="r"/>
              <a:t>‹#›</a:t>
            </a:fld>
            <a:endParaRPr lang="en-US" dirty="0"/>
          </a:p>
        </p:txBody>
      </p:sp>
      <p:sp>
        <p:nvSpPr>
          <p:cNvPr id="10" name="Text Placeholder 9"/>
          <p:cNvSpPr>
            <a:spLocks noGrp="1"/>
          </p:cNvSpPr>
          <p:nvPr>
            <p:ph type="body" sz="quarter" idx="12" hasCustomPrompt="1"/>
            <p:custDataLst>
              <p:custData r:id="rId6"/>
            </p:custDataLst>
          </p:nvPr>
        </p:nvSpPr>
        <p:spPr>
          <a:xfrm>
            <a:off x="485777" y="806400"/>
            <a:ext cx="11223622" cy="320400"/>
          </a:xfrm>
        </p:spPr>
        <p:txBody>
          <a:bodyPr/>
          <a:lstStyle>
            <a:lvl1pPr marL="0" indent="0">
              <a:buNone/>
              <a:defRPr b="0">
                <a:solidFill>
                  <a:schemeClr val="dk2"/>
                </a:solidFill>
              </a:defRPr>
            </a:lvl1pPr>
          </a:lstStyle>
          <a:p>
            <a:pPr lvl="0"/>
            <a:r>
              <a:rPr lang="en-US" dirty="0"/>
              <a:t>Click to add subtitle</a:t>
            </a:r>
          </a:p>
        </p:txBody>
      </p:sp>
      <p:sp>
        <p:nvSpPr>
          <p:cNvPr id="9" name="Footer Placeholder 8"/>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717505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a:blip r:embed="rId5"/>
          <a:stretch>
            <a:fillRect/>
          </a:stretch>
        </a:blip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BBFED26F-A95B-E44E-8707-E9C9C09E6F92}"/>
              </a:ext>
            </a:extLst>
          </p:cNvPr>
          <p:cNvSpPr>
            <a:spLocks noGrp="1"/>
          </p:cNvSpPr>
          <p:nvPr>
            <p:ph type="body" sz="quarter" idx="12" hasCustomPrompt="1"/>
            <p:custDataLst>
              <p:custData r:id="rId2"/>
            </p:custDataLst>
          </p:nvPr>
        </p:nvSpPr>
        <p:spPr>
          <a:xfrm>
            <a:off x="485775" y="362464"/>
            <a:ext cx="5495925" cy="5758935"/>
          </a:xfrm>
        </p:spPr>
        <p:txBody>
          <a:bodyPr/>
          <a:lstStyle>
            <a:lvl1pPr marL="233363" indent="-233363">
              <a:lnSpc>
                <a:spcPct val="90000"/>
              </a:lnSpc>
              <a:spcBef>
                <a:spcPts val="900"/>
              </a:spcBef>
              <a:buFont typeface="+mj-lt"/>
              <a:buAutoNum type="arabicPeriod"/>
              <a:tabLst/>
              <a:defRPr>
                <a:solidFill>
                  <a:schemeClr val="dk2"/>
                </a:solidFill>
              </a:defRPr>
            </a:lvl1pPr>
            <a:lvl2pPr>
              <a:buNone/>
              <a:defRPr/>
            </a:lvl2pPr>
          </a:lstStyle>
          <a:p>
            <a:pPr lvl="0"/>
            <a:r>
              <a:rPr lang="en-US" dirty="0"/>
              <a:t>Click to add topic</a:t>
            </a:r>
          </a:p>
        </p:txBody>
      </p:sp>
      <p:sp>
        <p:nvSpPr>
          <p:cNvPr id="4" name="Text Placeholder 3"/>
          <p:cNvSpPr>
            <a:spLocks noGrp="1"/>
          </p:cNvSpPr>
          <p:nvPr>
            <p:ph type="body" sz="quarter" idx="13" hasCustomPrompt="1"/>
            <p:custDataLst>
              <p:custData r:id="rId3"/>
            </p:custDataLst>
          </p:nvPr>
        </p:nvSpPr>
        <p:spPr>
          <a:xfrm>
            <a:off x="486000" y="4896000"/>
            <a:ext cx="11224800" cy="1846800"/>
          </a:xfrm>
        </p:spPr>
        <p:txBody>
          <a:bodyPr/>
          <a:lstStyle>
            <a:lvl1pPr marL="0" indent="0" algn="r">
              <a:buNone/>
              <a:defRPr sz="12000" b="1">
                <a:solidFill>
                  <a:schemeClr val="dk2"/>
                </a:solidFill>
              </a:defRPr>
            </a:lvl1pPr>
          </a:lstStyle>
          <a:p>
            <a:pPr lvl="0"/>
            <a:r>
              <a:rPr lang="en-US" dirty="0"/>
              <a:t>Agenda</a:t>
            </a:r>
          </a:p>
        </p:txBody>
      </p:sp>
    </p:spTree>
    <p:custDataLst>
      <p:custData r:id="rId1"/>
    </p:custDataLst>
    <p:extLst>
      <p:ext uri="{BB962C8B-B14F-4D97-AF65-F5344CB8AC3E}">
        <p14:creationId xmlns:p14="http://schemas.microsoft.com/office/powerpoint/2010/main" val="3914937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Divider Slide">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custData r:id="rId2"/>
            </p:custDataLst>
          </p:nvPr>
        </p:nvSpPr>
        <p:spPr>
          <a:xfrm>
            <a:off x="482600" y="358774"/>
            <a:ext cx="8308600" cy="5762626"/>
          </a:xfrm>
        </p:spPr>
        <p:txBody>
          <a:bodyPr anchor="ctr" anchorCtr="0"/>
          <a:lstStyle>
            <a:lvl1pPr>
              <a:defRPr sz="5400" b="1">
                <a:solidFill>
                  <a:schemeClr val="dk2"/>
                </a:solidFill>
                <a:latin typeface="+mj-lt"/>
              </a:defRPr>
            </a:lvl1pPr>
          </a:lstStyle>
          <a:p>
            <a:r>
              <a:rPr lang="en-US" dirty="0"/>
              <a:t>Click to add title</a:t>
            </a:r>
          </a:p>
        </p:txBody>
      </p:sp>
      <p:sp>
        <p:nvSpPr>
          <p:cNvPr id="3" name="Text Placeholder 2"/>
          <p:cNvSpPr>
            <a:spLocks noGrp="1"/>
          </p:cNvSpPr>
          <p:nvPr>
            <p:ph type="body" idx="1" hasCustomPrompt="1"/>
            <p:custDataLst>
              <p:custData r:id="rId3"/>
            </p:custDataLst>
          </p:nvPr>
        </p:nvSpPr>
        <p:spPr>
          <a:xfrm>
            <a:off x="7869600" y="630000"/>
            <a:ext cx="4320000" cy="6228000"/>
          </a:xfrm>
        </p:spPr>
        <p:txBody>
          <a:bodyPr wrap="none" lIns="0" tIns="46800" rIns="216000" bIns="0"/>
          <a:lstStyle>
            <a:lvl1pPr marL="0" indent="0" algn="r">
              <a:buNone/>
              <a:defRPr sz="50000" b="1">
                <a:solidFill>
                  <a:schemeClr val="dk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a:t>
            </a:r>
          </a:p>
        </p:txBody>
      </p:sp>
    </p:spTree>
    <p:custDataLst>
      <p:custData r:id="rId1"/>
    </p:custDataLst>
    <p:extLst>
      <p:ext uri="{BB962C8B-B14F-4D97-AF65-F5344CB8AC3E}">
        <p14:creationId xmlns:p14="http://schemas.microsoft.com/office/powerpoint/2010/main" val="309048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ack Cover">
    <p:bg>
      <p:bgPr>
        <a:blipFill>
          <a:blip r:embed="rId8"/>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FC753E0-B94D-2E44-B2BB-5A42BBF574D5}"/>
              </a:ext>
            </a:extLst>
          </p:cNvPr>
          <p:cNvSpPr txBox="1"/>
          <p:nvPr>
            <p:custDataLst>
              <p:custData r:id="rId2"/>
            </p:custDataLst>
          </p:nvPr>
        </p:nvSpPr>
        <p:spPr>
          <a:xfrm>
            <a:off x="474201" y="5360804"/>
            <a:ext cx="5936537" cy="535794"/>
          </a:xfrm>
          <a:prstGeom prst="rect">
            <a:avLst/>
          </a:prstGeom>
          <a:noFill/>
        </p:spPr>
        <p:txBody>
          <a:bodyPr wrap="squar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lt1"/>
              </a:solidFill>
              <a:effectLst/>
              <a:latin typeface="+mn-lt"/>
              <a:ea typeface="+mn-ea"/>
              <a:cs typeface="+mn-cs"/>
            </a:endParaRPr>
          </a:p>
        </p:txBody>
      </p:sp>
      <p:sp>
        <p:nvSpPr>
          <p:cNvPr id="4" name="Text Placeholder 11">
            <a:extLst>
              <a:ext uri="{FF2B5EF4-FFF2-40B4-BE49-F238E27FC236}">
                <a16:creationId xmlns:a16="http://schemas.microsoft.com/office/drawing/2014/main" id="{DB97647A-7060-6441-95B5-4F3CABC16890}"/>
              </a:ext>
            </a:extLst>
          </p:cNvPr>
          <p:cNvSpPr>
            <a:spLocks noGrp="1"/>
          </p:cNvSpPr>
          <p:nvPr>
            <p:ph type="body" sz="quarter" idx="10" hasCustomPrompt="1"/>
            <p:custDataLst>
              <p:custData r:id="rId3"/>
            </p:custDataLst>
          </p:nvPr>
        </p:nvSpPr>
        <p:spPr>
          <a:xfrm>
            <a:off x="471550" y="5593540"/>
            <a:ext cx="11224768" cy="123111"/>
          </a:xfrm>
        </p:spPr>
        <p:txBody>
          <a:bodyPr anchor="b" anchorCtr="0">
            <a:spAutoFit/>
          </a:bodyPr>
          <a:lstStyle>
            <a:lvl1pPr marL="0" indent="0">
              <a:spcBef>
                <a:spcPts val="400"/>
              </a:spcBef>
              <a:buNone/>
              <a:defRPr sz="800">
                <a:solidFill>
                  <a:schemeClr val="lt1"/>
                </a:solidFill>
              </a:defRPr>
            </a:lvl1pPr>
          </a:lstStyle>
          <a:p>
            <a:pPr lvl="0"/>
            <a:r>
              <a:rPr lang="en-US" dirty="0"/>
              <a:t>Click to add optional disclaimer</a:t>
            </a:r>
          </a:p>
        </p:txBody>
      </p:sp>
      <p:sp>
        <p:nvSpPr>
          <p:cNvPr id="5" name="Copyright">
            <a:extLst>
              <a:ext uri="{FF2B5EF4-FFF2-40B4-BE49-F238E27FC236}">
                <a16:creationId xmlns:a16="http://schemas.microsoft.com/office/drawing/2014/main" id="{09BA50B2-6484-EC4D-AF6E-8573FB70C5FE}"/>
              </a:ext>
            </a:extLst>
          </p:cNvPr>
          <p:cNvSpPr txBox="1"/>
          <p:nvPr userDrawn="1">
            <p:custDataLst>
              <p:custData r:id="rId4"/>
            </p:custDataLst>
          </p:nvPr>
        </p:nvSpPr>
        <p:spPr>
          <a:xfrm>
            <a:off x="7174800" y="6094800"/>
            <a:ext cx="4532400" cy="309600"/>
          </a:xfrm>
          <a:prstGeom prst="rect">
            <a:avLst/>
          </a:prstGeom>
          <a:noFill/>
        </p:spPr>
        <p:txBody>
          <a:bodyPr wrap="none" lIns="0" tIns="0" rIns="0" bIns="0" rtlCol="0" anchor="b" anchorCtr="0">
            <a:noAutofit/>
          </a:bodyPr>
          <a:lstStyle/>
          <a:p>
            <a:pPr indent="-457200" algn="r">
              <a:spcBef>
                <a:spcPts val="1800"/>
              </a:spcBef>
            </a:pPr>
            <a:r>
              <a:rPr lang="en-US" sz="800" dirty="0">
                <a:solidFill>
                  <a:schemeClr val="lt1"/>
                </a:solidFill>
              </a:rPr>
              <a:t>Copyright © 2023 Marsh &amp; McLennan Agency LLC. All rights reserved.</a:t>
            </a:r>
          </a:p>
        </p:txBody>
      </p:sp>
      <p:sp>
        <p:nvSpPr>
          <p:cNvPr id="6" name="FileRef" hidden="1">
            <a:extLst>
              <a:ext uri="{FF2B5EF4-FFF2-40B4-BE49-F238E27FC236}">
                <a16:creationId xmlns:a16="http://schemas.microsoft.com/office/drawing/2014/main" id="{09BA50B2-6484-EC4D-AF6E-8573FB70C5FE}"/>
              </a:ext>
            </a:extLst>
          </p:cNvPr>
          <p:cNvSpPr txBox="1"/>
          <p:nvPr userDrawn="1">
            <p:custDataLst>
              <p:custData r:id="rId5"/>
            </p:custDataLst>
          </p:nvPr>
        </p:nvSpPr>
        <p:spPr>
          <a:xfrm>
            <a:off x="7174800" y="5727600"/>
            <a:ext cx="4532400" cy="396000"/>
          </a:xfrm>
          <a:prstGeom prst="rect">
            <a:avLst/>
          </a:prstGeom>
          <a:noFill/>
        </p:spPr>
        <p:txBody>
          <a:bodyPr wrap="none" lIns="0" tIns="0" rIns="0" bIns="0" rtlCol="0" anchor="b" anchorCtr="0">
            <a:noAutofit/>
          </a:bodyPr>
          <a:lstStyle/>
          <a:p>
            <a:pPr indent="-457200" algn="r">
              <a:spcBef>
                <a:spcPts val="1800"/>
              </a:spcBef>
            </a:pPr>
            <a:r>
              <a:rPr lang="en-US" sz="800" dirty="0">
                <a:solidFill>
                  <a:schemeClr val="lt1"/>
                </a:solidFill>
              </a:rPr>
              <a:t>{</a:t>
            </a:r>
            <a:r>
              <a:rPr lang="en-US" sz="800" dirty="0" err="1">
                <a:solidFill>
                  <a:schemeClr val="lt1"/>
                </a:solidFill>
              </a:rPr>
              <a:t>FileRef</a:t>
            </a:r>
            <a:r>
              <a:rPr lang="en-US" sz="800" dirty="0">
                <a:solidFill>
                  <a:schemeClr val="lt1"/>
                </a:solidFill>
              </a:rPr>
              <a:t>}</a:t>
            </a:r>
          </a:p>
        </p:txBody>
      </p:sp>
      <p:sp>
        <p:nvSpPr>
          <p:cNvPr id="7" name="TextBox 6">
            <a:extLst>
              <a:ext uri="{FF2B5EF4-FFF2-40B4-BE49-F238E27FC236}">
                <a16:creationId xmlns:a16="http://schemas.microsoft.com/office/drawing/2014/main" id="{AFC753E0-B94D-2E44-B2BB-5A42BBF574D5}"/>
              </a:ext>
            </a:extLst>
          </p:cNvPr>
          <p:cNvSpPr txBox="1"/>
          <p:nvPr userDrawn="1">
            <p:custDataLst>
              <p:custData r:id="rId6"/>
            </p:custDataLst>
          </p:nvPr>
        </p:nvSpPr>
        <p:spPr>
          <a:xfrm>
            <a:off x="475200" y="6206400"/>
            <a:ext cx="5936537" cy="216000"/>
          </a:xfrm>
          <a:prstGeom prst="rect">
            <a:avLst/>
          </a:prstGeom>
          <a:noFill/>
        </p:spPr>
        <p:txBody>
          <a:bodyPr wrap="squar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lt1"/>
                </a:solidFill>
                <a:effectLst/>
                <a:latin typeface="+mn-lt"/>
                <a:ea typeface="+mn-ea"/>
                <a:cs typeface="+mn-cs"/>
              </a:rPr>
              <a:t>A business of Marsh McLennan</a:t>
            </a:r>
          </a:p>
        </p:txBody>
      </p:sp>
      <p:pic>
        <p:nvPicPr>
          <p:cNvPr id="2" name="MainBackLogo_WHITE"/>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bwMode="invGray">
          <a:xfrm>
            <a:off x="486029" y="345567"/>
            <a:ext cx="2273813" cy="423673"/>
          </a:xfrm>
          <a:prstGeom prst="rect">
            <a:avLst/>
          </a:prstGeom>
        </p:spPr>
      </p:pic>
      <p:pic>
        <p:nvPicPr>
          <p:cNvPr id="3" name="MainBackLogo_COLOUR" hidden="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bwMode="invGray">
          <a:xfrm>
            <a:off x="486029" y="345567"/>
            <a:ext cx="2276861" cy="423673"/>
          </a:xfrm>
          <a:prstGeom prst="rect">
            <a:avLst/>
          </a:prstGeom>
        </p:spPr>
      </p:pic>
    </p:spTree>
    <p:custDataLst>
      <p:custData r:id="rId1"/>
    </p:custDataLst>
    <p:extLst>
      <p:ext uri="{BB962C8B-B14F-4D97-AF65-F5344CB8AC3E}">
        <p14:creationId xmlns:p14="http://schemas.microsoft.com/office/powerpoint/2010/main" val="4133995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source"/>
          <p:cNvSpPr>
            <a:spLocks noGrp="1"/>
          </p:cNvSpPr>
          <p:nvPr>
            <p:ph type="body" sz="quarter" idx="12" hasCustomPrompt="1"/>
          </p:nvPr>
        </p:nvSpPr>
        <p:spPr>
          <a:xfrm>
            <a:off x="457200" y="6254496"/>
            <a:ext cx="11338560" cy="165946"/>
          </a:xfrm>
        </p:spPr>
        <p:txBody>
          <a:bodyPr anchor="b"/>
          <a:lstStyle>
            <a:lvl1pPr marL="0" indent="0">
              <a:lnSpc>
                <a:spcPct val="90000"/>
              </a:lnSpc>
              <a:spcBef>
                <a:spcPts val="0"/>
              </a:spcBef>
              <a:buFontTx/>
              <a:buNone/>
              <a:defRPr sz="800" i="1"/>
            </a:lvl1pPr>
          </a:lstStyle>
          <a:p>
            <a:pPr lvl="0"/>
            <a:r>
              <a:rPr lang="en-US" dirty="0"/>
              <a:t>Insert source or footer information here.</a:t>
            </a:r>
          </a:p>
        </p:txBody>
      </p:sp>
      <p:sp>
        <p:nvSpPr>
          <p:cNvPr id="2" name="Title 1"/>
          <p:cNvSpPr>
            <a:spLocks noGrp="1"/>
          </p:cNvSpPr>
          <p:nvPr>
            <p:ph type="title" hasCustomPrompt="1"/>
          </p:nvPr>
        </p:nvSpPr>
        <p:spPr>
          <a:xfrm>
            <a:off x="457200" y="548640"/>
            <a:ext cx="11282361" cy="454152"/>
          </a:xfrm>
        </p:spPr>
        <p:txBody>
          <a:bodyPr/>
          <a:lstStyle>
            <a:lvl1pPr>
              <a:defRPr baseline="0"/>
            </a:lvl1pPr>
          </a:lstStyle>
          <a:p>
            <a:r>
              <a:rPr lang="en-US" dirty="0"/>
              <a:t>Click to add title</a:t>
            </a:r>
          </a:p>
        </p:txBody>
      </p:sp>
      <p:sp>
        <p:nvSpPr>
          <p:cNvPr id="6" name="Subtitle"/>
          <p:cNvSpPr>
            <a:spLocks noGrp="1"/>
          </p:cNvSpPr>
          <p:nvPr>
            <p:ph type="body" sz="quarter" idx="11" hasCustomPrompt="1"/>
          </p:nvPr>
        </p:nvSpPr>
        <p:spPr>
          <a:xfrm>
            <a:off x="457200" y="1005840"/>
            <a:ext cx="11283696" cy="274320"/>
          </a:xfrm>
        </p:spPr>
        <p:txBody>
          <a:bodyPr/>
          <a:lstStyle>
            <a:lvl1pPr marL="0" indent="0">
              <a:lnSpc>
                <a:spcPct val="100000"/>
              </a:lnSpc>
              <a:spcBef>
                <a:spcPts val="0"/>
              </a:spcBef>
              <a:buFontTx/>
              <a:buNone/>
              <a:defRPr sz="1800" b="0" baseline="0">
                <a:solidFill>
                  <a:schemeClr val="tx2"/>
                </a:solidFill>
              </a:defRPr>
            </a:lvl1pPr>
          </a:lstStyle>
          <a:p>
            <a:pPr lvl="0"/>
            <a:r>
              <a:rPr lang="en-US" dirty="0"/>
              <a:t>Click to add sub title</a:t>
            </a:r>
          </a:p>
        </p:txBody>
      </p:sp>
      <p:sp>
        <p:nvSpPr>
          <p:cNvPr id="4" name="Content Placeholder 3"/>
          <p:cNvSpPr>
            <a:spLocks noGrp="1"/>
          </p:cNvSpPr>
          <p:nvPr>
            <p:ph sz="quarter" idx="10" hasCustomPrompt="1"/>
          </p:nvPr>
        </p:nvSpPr>
        <p:spPr>
          <a:xfrm>
            <a:off x="450847" y="1600200"/>
            <a:ext cx="11283696" cy="4652942"/>
          </a:xfrm>
        </p:spPr>
        <p:txBody>
          <a:bodyPr/>
          <a:lstStyle>
            <a:lvl1pPr>
              <a:defRPr/>
            </a:lvl1pPr>
          </a:lstStyle>
          <a:p>
            <a:pPr lvl="0"/>
            <a:r>
              <a:rPr lang="en-US" dirty="0"/>
              <a:t>Click to add bullets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54422992"/>
      </p:ext>
    </p:extLst>
  </p:cSld>
  <p:clrMapOvr>
    <a:masterClrMapping/>
  </p:clrMapOvr>
  <p:extLst>
    <p:ext uri="{DCECCB84-F9BA-43D5-87BE-67443E8EF086}">
      <p15:sldGuideLst xmlns:p15="http://schemas.microsoft.com/office/powerpoint/2012/main">
        <p15:guide id="1" orient="horz">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Divider purple pink gradi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9588"/>
            <a:ext cx="12209095" cy="6848411"/>
          </a:xfrm>
          <a:prstGeom prst="rect">
            <a:avLst/>
          </a:prstGeom>
        </p:spPr>
      </p:pic>
      <p:sp>
        <p:nvSpPr>
          <p:cNvPr id="5" name="Title 1"/>
          <p:cNvSpPr>
            <a:spLocks noGrp="1"/>
          </p:cNvSpPr>
          <p:nvPr>
            <p:ph type="title" hasCustomPrompt="1"/>
          </p:nvPr>
        </p:nvSpPr>
        <p:spPr>
          <a:xfrm>
            <a:off x="457200" y="928835"/>
            <a:ext cx="8621059" cy="5029200"/>
          </a:xfrm>
          <a:prstGeom prst="rect">
            <a:avLst/>
          </a:prstGeom>
        </p:spPr>
        <p:txBody>
          <a:bodyPr anchor="ctr"/>
          <a:lstStyle>
            <a:lvl1pPr>
              <a:lnSpc>
                <a:spcPct val="90000"/>
              </a:lnSpc>
              <a:defRPr sz="5400">
                <a:gradFill>
                  <a:gsLst>
                    <a:gs pos="35000">
                      <a:schemeClr val="accent5"/>
                    </a:gs>
                    <a:gs pos="100000">
                      <a:schemeClr val="accent4"/>
                    </a:gs>
                  </a:gsLst>
                  <a:lin ang="18900000" scaled="0"/>
                </a:gradFill>
              </a:defRPr>
            </a:lvl1pPr>
          </a:lstStyle>
          <a:p>
            <a:pPr lvl="0"/>
            <a:r>
              <a:rPr lang="en-US" dirty="0"/>
              <a:t>This slide is for </a:t>
            </a:r>
            <a:br>
              <a:rPr lang="en-US" dirty="0"/>
            </a:br>
            <a:r>
              <a:rPr lang="en-US" dirty="0"/>
              <a:t>divider, statement </a:t>
            </a:r>
            <a:br>
              <a:rPr lang="en-US" dirty="0"/>
            </a:br>
            <a:r>
              <a:rPr lang="en-US" dirty="0"/>
              <a:t>or takeaway.</a:t>
            </a:r>
          </a:p>
        </p:txBody>
      </p:sp>
    </p:spTree>
    <p:extLst>
      <p:ext uri="{BB962C8B-B14F-4D97-AF65-F5344CB8AC3E}">
        <p14:creationId xmlns:p14="http://schemas.microsoft.com/office/powerpoint/2010/main" val="1996058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ource"/>
          <p:cNvSpPr>
            <a:spLocks noGrp="1"/>
          </p:cNvSpPr>
          <p:nvPr>
            <p:ph type="body" sz="quarter" idx="12" hasCustomPrompt="1"/>
          </p:nvPr>
        </p:nvSpPr>
        <p:spPr>
          <a:xfrm>
            <a:off x="457200" y="6253142"/>
            <a:ext cx="11338560" cy="165946"/>
          </a:xfrm>
        </p:spPr>
        <p:txBody>
          <a:bodyPr anchor="b"/>
          <a:lstStyle>
            <a:lvl1pPr marL="0" indent="0">
              <a:lnSpc>
                <a:spcPct val="90000"/>
              </a:lnSpc>
              <a:spcBef>
                <a:spcPts val="0"/>
              </a:spcBef>
              <a:buFontTx/>
              <a:buNone/>
              <a:defRPr sz="800" i="1"/>
            </a:lvl1pPr>
          </a:lstStyle>
          <a:p>
            <a:pPr lvl="0"/>
            <a:r>
              <a:rPr lang="en-US" dirty="0"/>
              <a:t>Insert source or footer information here.</a:t>
            </a:r>
          </a:p>
        </p:txBody>
      </p:sp>
      <p:sp>
        <p:nvSpPr>
          <p:cNvPr id="2" name="Title 1"/>
          <p:cNvSpPr>
            <a:spLocks noGrp="1"/>
          </p:cNvSpPr>
          <p:nvPr>
            <p:ph type="title" hasCustomPrompt="1"/>
          </p:nvPr>
        </p:nvSpPr>
        <p:spPr>
          <a:xfrm>
            <a:off x="457200" y="548640"/>
            <a:ext cx="11282361" cy="454152"/>
          </a:xfrm>
        </p:spPr>
        <p:txBody>
          <a:bodyPr/>
          <a:lstStyle>
            <a:lvl1pPr>
              <a:defRPr baseline="0"/>
            </a:lvl1pPr>
          </a:lstStyle>
          <a:p>
            <a:r>
              <a:rPr lang="en-US" dirty="0"/>
              <a:t>Click to add title</a:t>
            </a:r>
          </a:p>
        </p:txBody>
      </p:sp>
      <p:sp>
        <p:nvSpPr>
          <p:cNvPr id="6" name="Subtitle"/>
          <p:cNvSpPr>
            <a:spLocks noGrp="1"/>
          </p:cNvSpPr>
          <p:nvPr>
            <p:ph type="body" sz="quarter" idx="11" hasCustomPrompt="1"/>
          </p:nvPr>
        </p:nvSpPr>
        <p:spPr>
          <a:xfrm>
            <a:off x="457200" y="1005840"/>
            <a:ext cx="11283696" cy="274320"/>
          </a:xfrm>
        </p:spPr>
        <p:txBody>
          <a:bodyPr/>
          <a:lstStyle>
            <a:lvl1pPr marL="0" indent="0">
              <a:lnSpc>
                <a:spcPct val="100000"/>
              </a:lnSpc>
              <a:spcBef>
                <a:spcPts val="0"/>
              </a:spcBef>
              <a:buFontTx/>
              <a:buNone/>
              <a:defRPr sz="1800" b="0" baseline="0">
                <a:solidFill>
                  <a:schemeClr val="tx2"/>
                </a:solidFill>
              </a:defRPr>
            </a:lvl1pPr>
          </a:lstStyle>
          <a:p>
            <a:pPr lvl="0"/>
            <a:r>
              <a:rPr lang="en-US" dirty="0"/>
              <a:t>Click to add sub title</a:t>
            </a:r>
          </a:p>
        </p:txBody>
      </p:sp>
    </p:spTree>
    <p:extLst>
      <p:ext uri="{BB962C8B-B14F-4D97-AF65-F5344CB8AC3E}">
        <p14:creationId xmlns:p14="http://schemas.microsoft.com/office/powerpoint/2010/main" val="1030830165"/>
      </p:ext>
    </p:extLst>
  </p:cSld>
  <p:clrMapOvr>
    <a:masterClrMapping/>
  </p:clrMapOvr>
  <p:extLst>
    <p:ext uri="{DCECCB84-F9BA-43D5-87BE-67443E8EF086}">
      <p15:sldGuideLst xmlns:p15="http://schemas.microsoft.com/office/powerpoint/2012/main">
        <p15:guide id="1" orient="horz">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Divider Turquoise light teal gradi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9589"/>
            <a:ext cx="12192000" cy="6838822"/>
          </a:xfrm>
          <a:prstGeom prst="rect">
            <a:avLst/>
          </a:prstGeom>
        </p:spPr>
      </p:pic>
      <p:sp>
        <p:nvSpPr>
          <p:cNvPr id="5" name="Title 1"/>
          <p:cNvSpPr>
            <a:spLocks noGrp="1"/>
          </p:cNvSpPr>
          <p:nvPr>
            <p:ph type="title" hasCustomPrompt="1"/>
          </p:nvPr>
        </p:nvSpPr>
        <p:spPr>
          <a:xfrm>
            <a:off x="457200" y="928835"/>
            <a:ext cx="8621059" cy="5029200"/>
          </a:xfrm>
          <a:prstGeom prst="rect">
            <a:avLst/>
          </a:prstGeom>
        </p:spPr>
        <p:txBody>
          <a:bodyPr anchor="ctr"/>
          <a:lstStyle>
            <a:lvl1pPr>
              <a:lnSpc>
                <a:spcPct val="90000"/>
              </a:lnSpc>
              <a:defRPr sz="5400">
                <a:gradFill>
                  <a:gsLst>
                    <a:gs pos="35000">
                      <a:schemeClr val="accent6"/>
                    </a:gs>
                    <a:gs pos="100000">
                      <a:srgbClr val="9CD9E4"/>
                    </a:gs>
                  </a:gsLst>
                  <a:lin ang="18900000" scaled="0"/>
                </a:gradFill>
              </a:defRPr>
            </a:lvl1pPr>
          </a:lstStyle>
          <a:p>
            <a:pPr lvl="0"/>
            <a:r>
              <a:rPr lang="en-US" dirty="0"/>
              <a:t>This slide is for </a:t>
            </a:r>
            <a:br>
              <a:rPr lang="en-US" dirty="0"/>
            </a:br>
            <a:r>
              <a:rPr lang="en-US" dirty="0"/>
              <a:t>divider, statement </a:t>
            </a:r>
            <a:br>
              <a:rPr lang="en-US" dirty="0"/>
            </a:br>
            <a:r>
              <a:rPr lang="en-US" dirty="0"/>
              <a:t>or takeaway.</a:t>
            </a:r>
          </a:p>
        </p:txBody>
      </p:sp>
    </p:spTree>
    <p:extLst>
      <p:ext uri="{BB962C8B-B14F-4D97-AF65-F5344CB8AC3E}">
        <p14:creationId xmlns:p14="http://schemas.microsoft.com/office/powerpoint/2010/main" val="2423109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Divider orange pink gradi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9588"/>
            <a:ext cx="12209095" cy="6848411"/>
          </a:xfrm>
          <a:prstGeom prst="rect">
            <a:avLst/>
          </a:prstGeom>
        </p:spPr>
      </p:pic>
      <p:sp>
        <p:nvSpPr>
          <p:cNvPr id="5" name="Title 1"/>
          <p:cNvSpPr>
            <a:spLocks noGrp="1"/>
          </p:cNvSpPr>
          <p:nvPr>
            <p:ph type="title" hasCustomPrompt="1"/>
          </p:nvPr>
        </p:nvSpPr>
        <p:spPr>
          <a:xfrm>
            <a:off x="457200" y="928835"/>
            <a:ext cx="8621059" cy="5029200"/>
          </a:xfrm>
          <a:prstGeom prst="rect">
            <a:avLst/>
          </a:prstGeom>
        </p:spPr>
        <p:txBody>
          <a:bodyPr anchor="ctr"/>
          <a:lstStyle>
            <a:lvl1pPr>
              <a:lnSpc>
                <a:spcPct val="90000"/>
              </a:lnSpc>
              <a:defRPr sz="5400">
                <a:gradFill>
                  <a:gsLst>
                    <a:gs pos="35000">
                      <a:schemeClr val="accent3"/>
                    </a:gs>
                    <a:gs pos="100000">
                      <a:schemeClr val="accent4"/>
                    </a:gs>
                  </a:gsLst>
                  <a:lin ang="18900000" scaled="0"/>
                </a:gradFill>
              </a:defRPr>
            </a:lvl1pPr>
          </a:lstStyle>
          <a:p>
            <a:pPr lvl="0"/>
            <a:r>
              <a:rPr lang="en-US" dirty="0"/>
              <a:t>This slide is for </a:t>
            </a:r>
            <a:br>
              <a:rPr lang="en-US" dirty="0"/>
            </a:br>
            <a:r>
              <a:rPr lang="en-US" dirty="0"/>
              <a:t>divider, statement </a:t>
            </a:r>
            <a:br>
              <a:rPr lang="en-US" dirty="0"/>
            </a:br>
            <a:r>
              <a:rPr lang="en-US" dirty="0"/>
              <a:t>or takeaway.</a:t>
            </a:r>
          </a:p>
        </p:txBody>
      </p:sp>
    </p:spTree>
    <p:extLst>
      <p:ext uri="{BB962C8B-B14F-4D97-AF65-F5344CB8AC3E}">
        <p14:creationId xmlns:p14="http://schemas.microsoft.com/office/powerpoint/2010/main" val="670433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10A00-7A2A-DEBA-BEFC-A64D32E26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0B948C-B944-F60F-C990-91D9B03FD8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BDDC9-FE43-878C-AFD5-96DA4FA5F9C8}"/>
              </a:ext>
            </a:extLst>
          </p:cNvPr>
          <p:cNvSpPr>
            <a:spLocks noGrp="1"/>
          </p:cNvSpPr>
          <p:nvPr>
            <p:ph type="dt" sz="half" idx="10"/>
          </p:nvPr>
        </p:nvSpPr>
        <p:spPr/>
        <p:txBody>
          <a:bodyPr/>
          <a:lstStyle/>
          <a:p>
            <a:fld id="{1A115F97-C8BE-4DC5-AAD9-8A27BA9E431C}" type="datetimeFigureOut">
              <a:rPr lang="en-US" smtClean="0"/>
              <a:t>2/17/2026</a:t>
            </a:fld>
            <a:endParaRPr lang="en-US"/>
          </a:p>
        </p:txBody>
      </p:sp>
      <p:sp>
        <p:nvSpPr>
          <p:cNvPr id="5" name="Footer Placeholder 4">
            <a:extLst>
              <a:ext uri="{FF2B5EF4-FFF2-40B4-BE49-F238E27FC236}">
                <a16:creationId xmlns:a16="http://schemas.microsoft.com/office/drawing/2014/main" id="{B8CB1E4E-D0BA-2544-C66E-60CED69413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A67FE5-37B5-8646-697F-501BDCA5C34E}"/>
              </a:ext>
            </a:extLst>
          </p:cNvPr>
          <p:cNvSpPr>
            <a:spLocks noGrp="1"/>
          </p:cNvSpPr>
          <p:nvPr>
            <p:ph type="sldNum" sz="quarter" idx="12"/>
          </p:nvPr>
        </p:nvSpPr>
        <p:spPr/>
        <p:txBody>
          <a:bodyPr/>
          <a:lstStyle/>
          <a:p>
            <a:fld id="{AA14F425-659B-4581-879B-8D17F16EAB34}" type="slidenum">
              <a:rPr lang="en-US" smtClean="0"/>
              <a:t>‹#›</a:t>
            </a:fld>
            <a:endParaRPr lang="en-US"/>
          </a:p>
        </p:txBody>
      </p:sp>
    </p:spTree>
    <p:extLst>
      <p:ext uri="{BB962C8B-B14F-4D97-AF65-F5344CB8AC3E}">
        <p14:creationId xmlns:p14="http://schemas.microsoft.com/office/powerpoint/2010/main" val="1914925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customXml" Target="../../customXml/item43.xml"/><Relationship Id="rId3" Type="http://schemas.openxmlformats.org/officeDocument/2006/relationships/slideLayout" Target="../slideLayouts/slideLayout3.xml"/><Relationship Id="rId21" Type="http://schemas.openxmlformats.org/officeDocument/2006/relationships/customXml" Target="../../customXml/item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customXml" Target="../../customXml/item4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customXml" Target="../../customXml/item38.xml"/><Relationship Id="rId10" Type="http://schemas.openxmlformats.org/officeDocument/2006/relationships/slideLayout" Target="../slideLayouts/slideLayout10.xml"/><Relationship Id="rId19" Type="http://schemas.openxmlformats.org/officeDocument/2006/relationships/customXml" Target="../../customXml/item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customXml" Target="../../customXml/item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custDataLst>
              <p:custData r:id="rId19"/>
            </p:custDataLst>
          </p:nvPr>
        </p:nvSpPr>
        <p:spPr>
          <a:xfrm>
            <a:off x="485776" y="355601"/>
            <a:ext cx="11223623" cy="495299"/>
          </a:xfrm>
          <a:prstGeom prst="rect">
            <a:avLst/>
          </a:prstGeom>
        </p:spPr>
        <p:txBody>
          <a:bodyPr vert="horz" lIns="0" tIns="0" rIns="0" bIns="0" rtlCol="0" anchor="t">
            <a:noAutofit/>
          </a:bodyPr>
          <a:lstStyle/>
          <a:p>
            <a:r>
              <a:rPr lang="en-US"/>
              <a:t>Click to add title</a:t>
            </a:r>
            <a:endParaRPr lang="en-GB" dirty="0"/>
          </a:p>
        </p:txBody>
      </p:sp>
      <p:sp>
        <p:nvSpPr>
          <p:cNvPr id="3" name="Text Placeholder 2"/>
          <p:cNvSpPr>
            <a:spLocks noGrp="1"/>
          </p:cNvSpPr>
          <p:nvPr>
            <p:ph type="body" idx="1"/>
            <p:custDataLst>
              <p:custData r:id="rId20"/>
            </p:custDataLst>
          </p:nvPr>
        </p:nvSpPr>
        <p:spPr>
          <a:xfrm>
            <a:off x="485776" y="1609725"/>
            <a:ext cx="11223624" cy="4514302"/>
          </a:xfrm>
          <a:prstGeom prst="rect">
            <a:avLst/>
          </a:prstGeom>
        </p:spPr>
        <p:txBody>
          <a:bodyPr vert="horz" lIns="0" tIns="0" rIns="0" bIns="0" rtlCol="0" anchor="t">
            <a:noAutofit/>
          </a:bodyPr>
          <a:lstStyle/>
          <a:p>
            <a:pPr lvl="0"/>
            <a:r>
              <a:rPr lang="en-GB"/>
              <a:t>Click to add text</a:t>
            </a:r>
            <a:endParaRPr lang="en-GB" dirty="0"/>
          </a:p>
        </p:txBody>
      </p:sp>
      <p:sp>
        <p:nvSpPr>
          <p:cNvPr id="4" name="Slide Number Placeholder 3"/>
          <p:cNvSpPr>
            <a:spLocks noGrp="1"/>
          </p:cNvSpPr>
          <p:nvPr>
            <p:ph type="sldNum" sz="quarter" idx="4"/>
            <p:custDataLst>
              <p:custData r:id="rId21"/>
            </p:custDataLst>
          </p:nvPr>
        </p:nvSpPr>
        <p:spPr>
          <a:xfrm>
            <a:off x="11430000" y="6516000"/>
            <a:ext cx="280800" cy="123111"/>
          </a:xfrm>
          <a:prstGeom prst="rect">
            <a:avLst/>
          </a:prstGeom>
          <a:noFill/>
        </p:spPr>
        <p:txBody>
          <a:bodyPr wrap="square" lIns="0" tIns="0" rIns="0" bIns="0" rtlCol="0">
            <a:spAutoFit/>
          </a:bodyPr>
          <a:lstStyle>
            <a:lvl1pPr algn="r">
              <a:defRPr lang="en-GB" sz="800" smtClean="0">
                <a:effectLst/>
              </a:defRPr>
            </a:lvl1pPr>
          </a:lstStyle>
          <a:p>
            <a:pPr algn="r"/>
            <a:fld id="{DF66040D-6F20-4F4B-8995-856BEECD84BE}" type="slidenum">
              <a:rPr lang="en-GB" smtClean="0"/>
              <a:pPr algn="r"/>
              <a:t>‹#›</a:t>
            </a:fld>
            <a:endParaRPr lang="en-GB" dirty="0"/>
          </a:p>
        </p:txBody>
      </p:sp>
      <p:sp>
        <p:nvSpPr>
          <p:cNvPr id="5" name="Footer Placeholder 4"/>
          <p:cNvSpPr>
            <a:spLocks noGrp="1"/>
          </p:cNvSpPr>
          <p:nvPr>
            <p:ph type="ftr" sz="quarter" idx="3"/>
            <p:custDataLst>
              <p:custData r:id="rId22"/>
            </p:custDataLst>
          </p:nvPr>
        </p:nvSpPr>
        <p:spPr>
          <a:xfrm>
            <a:off x="485775" y="6199632"/>
            <a:ext cx="11224768" cy="162052"/>
          </a:xfrm>
          <a:prstGeom prst="rect">
            <a:avLst/>
          </a:prstGeom>
        </p:spPr>
        <p:txBody>
          <a:bodyPr vert="horz" lIns="0" tIns="0" rIns="0" bIns="0" rtlCol="0" anchor="b">
            <a:noAutofit/>
          </a:bodyPr>
          <a:lstStyle>
            <a:lvl1pPr algn="l">
              <a:defRPr lang="en-GB" sz="800" b="0"/>
            </a:lvl1pPr>
          </a:lstStyle>
          <a:p>
            <a:pPr>
              <a:spcAft>
                <a:spcPts val="600"/>
              </a:spcAft>
              <a:buFont typeface="Arial" panose="020B0604020202020204" pitchFamily="34" charset="0"/>
              <a:buNone/>
            </a:pPr>
            <a:endParaRPr lang="en-US" dirty="0"/>
          </a:p>
        </p:txBody>
      </p:sp>
      <p:sp>
        <p:nvSpPr>
          <p:cNvPr id="6" name="TextBox 5"/>
          <p:cNvSpPr txBox="1"/>
          <p:nvPr userDrawn="1">
            <p:custDataLst>
              <p:custData r:id="rId23"/>
            </p:custDataLst>
          </p:nvPr>
        </p:nvSpPr>
        <p:spPr>
          <a:xfrm>
            <a:off x="485775" y="6443980"/>
            <a:ext cx="3668395" cy="107722"/>
          </a:xfrm>
          <a:prstGeom prst="rect">
            <a:avLst/>
          </a:prstGeom>
          <a:noFill/>
        </p:spPr>
        <p:txBody>
          <a:bodyPr vert="horz" wrap="square" lIns="0" tIns="0" rIns="0" bIns="0" rtlCol="0" anchor="b">
            <a:noAutofit/>
          </a:bodyPr>
          <a:lstStyle/>
          <a:p>
            <a:pPr algn="l"/>
            <a:r>
              <a:rPr lang="en-US" sz="700" dirty="0"/>
              <a:t>Marsh &amp; McLennan Agency LLC</a:t>
            </a:r>
          </a:p>
        </p:txBody>
      </p:sp>
    </p:spTree>
    <p:custDataLst>
      <p:custData r:id="rId18"/>
    </p:custDataLst>
    <p:extLst>
      <p:ext uri="{BB962C8B-B14F-4D97-AF65-F5344CB8AC3E}">
        <p14:creationId xmlns:p14="http://schemas.microsoft.com/office/powerpoint/2010/main" val="577282148"/>
      </p:ext>
    </p:extLst>
  </p:cSld>
  <p:clrMap bg1="lt1" tx1="dk1" bg2="lt2" tx2="dk2" accent1="accent1" accent2="accent2" accent3="accent3" accent4="accent4" accent5="accent5" accent6="accent6" hlink="hlink" folHlink="folHlink"/>
  <p:sldLayoutIdLst>
    <p:sldLayoutId id="2147483661" r:id="rId1"/>
    <p:sldLayoutId id="2147483715" r:id="rId2"/>
    <p:sldLayoutId id="2147483719" r:id="rId3"/>
    <p:sldLayoutId id="2147483672" r:id="rId4"/>
    <p:sldLayoutId id="2147483716" r:id="rId5"/>
    <p:sldLayoutId id="2147483717" r:id="rId6"/>
    <p:sldLayoutId id="2147483718" r:id="rId7"/>
    <p:sldLayoutId id="2147483688" r:id="rId8"/>
    <p:sldLayoutId id="2147483713" r:id="rId9"/>
    <p:sldLayoutId id="2147483710" r:id="rId10"/>
    <p:sldLayoutId id="2147483720" r:id="rId11"/>
    <p:sldLayoutId id="2147483721" r:id="rId12"/>
    <p:sldLayoutId id="2147483722" r:id="rId13"/>
    <p:sldLayoutId id="2147483723" r:id="rId14"/>
    <p:sldLayoutId id="2147483724" r:id="rId15"/>
    <p:sldLayoutId id="2147483725" r:id="rId16"/>
  </p:sldLayoutIdLst>
  <p:hf hdr="0" dt="0"/>
  <p:txStyles>
    <p:titleStyle>
      <a:lvl1pPr algn="l" defTabSz="457200" rtl="0" eaLnBrk="1" latinLnBrk="0" hangingPunct="1">
        <a:lnSpc>
          <a:spcPct val="80000"/>
        </a:lnSpc>
        <a:spcBef>
          <a:spcPct val="0"/>
        </a:spcBef>
        <a:buNone/>
        <a:defRPr sz="3000" b="1" kern="1200">
          <a:solidFill>
            <a:srgbClr val="002C77"/>
          </a:solidFill>
          <a:latin typeface="+mj-lt"/>
          <a:ea typeface="+mj-ea"/>
          <a:cs typeface="+mj-cs"/>
        </a:defRPr>
      </a:lvl1pPr>
    </p:titleStyle>
    <p:bodyStyle>
      <a:lvl1pPr marL="228600" indent="-228600" algn="l" defTabSz="457200" rtl="0" eaLnBrk="1" latinLnBrk="0" hangingPunct="1">
        <a:spcBef>
          <a:spcPts val="0"/>
        </a:spcBef>
        <a:spcAft>
          <a:spcPts val="600"/>
        </a:spcAft>
        <a:buFont typeface="Arial" panose="020B0604020202020204" pitchFamily="34" charset="0"/>
        <a:buChar char="•"/>
        <a:defRPr sz="1800" b="0" kern="1200">
          <a:solidFill>
            <a:schemeClr val="tx1"/>
          </a:solidFill>
          <a:latin typeface="+mn-lt"/>
          <a:ea typeface="+mn-ea"/>
          <a:cs typeface="+mn-cs"/>
        </a:defRPr>
      </a:lvl1pPr>
      <a:lvl2pPr marL="457200" indent="-223838" algn="l" defTabSz="457200" rtl="0" eaLnBrk="1" latinLnBrk="0" hangingPunct="1">
        <a:spcBef>
          <a:spcPts val="0"/>
        </a:spcBef>
        <a:spcAft>
          <a:spcPts val="600"/>
        </a:spcAft>
        <a:buFont typeface="Arial" panose="020B0604020202020204" pitchFamily="34" charset="0"/>
        <a:buChar char="–"/>
        <a:tabLst/>
        <a:defRPr sz="1500" kern="1200">
          <a:solidFill>
            <a:schemeClr val="tx1"/>
          </a:solidFill>
          <a:latin typeface="+mn-lt"/>
          <a:ea typeface="+mn-ea"/>
          <a:cs typeface="+mn-cs"/>
        </a:defRPr>
      </a:lvl2pPr>
      <a:lvl3pPr marL="6858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3pPr>
      <a:lvl4pPr marL="9144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4pPr>
      <a:lvl5pPr marL="11430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5pPr>
      <a:lvl6pPr marL="13716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6pPr>
      <a:lvl7pPr marL="16002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7pPr>
      <a:lvl8pPr marL="1828800" indent="-223838"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8pPr>
      <a:lvl9pPr marL="2057400" indent="-228600" algn="l" defTabSz="457200" rtl="0" eaLnBrk="1" latinLnBrk="0" hangingPunct="1">
        <a:spcBef>
          <a:spcPts val="0"/>
        </a:spcBef>
        <a:spcAft>
          <a:spcPts val="600"/>
        </a:spcAft>
        <a:buFont typeface="Arial" panose="020B0604020202020204" pitchFamily="34" charset="0"/>
        <a:buChar char="•"/>
        <a:tabLst/>
        <a:defRPr sz="1200" kern="1200">
          <a:solidFill>
            <a:schemeClr val="tx1"/>
          </a:solidFill>
          <a:latin typeface="+mn-lt"/>
          <a:ea typeface="+mn-ea"/>
          <a:cs typeface="+mn-cs"/>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76">
          <p15:clr>
            <a:srgbClr val="F26B43"/>
          </p15:clr>
        </p15:guide>
        <p15:guide id="7" pos="3912">
          <p15:clr>
            <a:srgbClr val="F26B43"/>
          </p15:clr>
        </p15:guide>
        <p15:guide id="13" pos="304">
          <p15:clr>
            <a:srgbClr val="F26B43"/>
          </p15:clr>
        </p15:guide>
        <p15:guide id="19" pos="3768">
          <p15:clr>
            <a:srgbClr val="F26B43"/>
          </p15:clr>
        </p15:guide>
        <p15:guide id="27" orient="horz" pos="4168">
          <p15:clr>
            <a:srgbClr val="F26B43"/>
          </p15:clr>
        </p15:guide>
        <p15:guide id="29" orient="horz" pos="4016">
          <p15:clr>
            <a:srgbClr val="F26B43"/>
          </p15:clr>
        </p15:guide>
        <p15:guide id="30" orient="horz" pos="226">
          <p15:clr>
            <a:srgbClr val="F26B43"/>
          </p15:clr>
        </p15:guide>
        <p15:guide id="31" orient="horz" pos="540">
          <p15:clr>
            <a:srgbClr val="F26B43"/>
          </p15:clr>
        </p15:guide>
        <p15:guide id="32" orient="horz" pos="698">
          <p15:clr>
            <a:srgbClr val="F26B43"/>
          </p15:clr>
        </p15:guide>
        <p15:guide id="35" orient="horz" pos="1014">
          <p15:clr>
            <a:srgbClr val="F26B43"/>
          </p15:clr>
        </p15:guide>
        <p15:guide id="38" orient="horz" pos="3856">
          <p15:clr>
            <a:srgbClr val="F26B43"/>
          </p15:clr>
        </p15:guide>
        <p15:guide id="39"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ustomXml" Target="../../customXml/item54.xml"/><Relationship Id="rId2" Type="http://schemas.openxmlformats.org/officeDocument/2006/relationships/customXml" Target="../../customXml/item46.xml"/><Relationship Id="rId1" Type="http://schemas.openxmlformats.org/officeDocument/2006/relationships/customXml" Target="../../customXml/item41.xml"/><Relationship Id="rId5" Type="http://schemas.openxmlformats.org/officeDocument/2006/relationships/slideLayout" Target="../slideLayouts/slideLayout1.xml"/><Relationship Id="rId4" Type="http://schemas.openxmlformats.org/officeDocument/2006/relationships/customXml" Target="../../customXml/item16.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8.xml"/><Relationship Id="rId1" Type="http://schemas.openxmlformats.org/officeDocument/2006/relationships/customXml" Target="../../customXml/item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customXml" Target="../../customXml/item6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customXml" Target="../../customXml/item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customXml" Target="../../customXml/item53.xml"/></Relationships>
</file>

<file path=ppt/slides/_rels/slide14.xml.rels><?xml version="1.0" encoding="UTF-8" standalone="yes"?>
<Relationships xmlns="http://schemas.openxmlformats.org/package/2006/relationships"><Relationship Id="rId8" Type="http://schemas.openxmlformats.org/officeDocument/2006/relationships/hyperlink" Target="https://www.pfisdbenefits.com/" TargetMode="External"/><Relationship Id="rId3" Type="http://schemas.openxmlformats.org/officeDocument/2006/relationships/hyperlink" Target="http://www.livewellworkwell.com/" TargetMode="External"/><Relationship Id="rId7" Type="http://schemas.openxmlformats.org/officeDocument/2006/relationships/hyperlink" Target="mailto:PflugervilleISD@marshmma.com"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hyperlink" Target="https://my.cigna.com/" TargetMode="External"/><Relationship Id="rId5" Type="http://schemas.openxmlformats.org/officeDocument/2006/relationships/hyperlink" Target="http://www.onepassselect.com/" TargetMode="External"/><Relationship Id="rId4" Type="http://schemas.openxmlformats.org/officeDocument/2006/relationships/hyperlink" Target="http://www.supportfinder.optum.com/pfis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customXml" Target="../../customXml/item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custData r:id="rId1"/>
            </p:custDataLst>
          </p:nvPr>
        </p:nvSpPr>
        <p:spPr/>
        <p:txBody>
          <a:bodyPr/>
          <a:lstStyle/>
          <a:p>
            <a:r>
              <a:rPr lang="en-US" dirty="0"/>
              <a:t>PfISD Insurance Committee Meeting</a:t>
            </a:r>
          </a:p>
        </p:txBody>
      </p:sp>
      <p:sp>
        <p:nvSpPr>
          <p:cNvPr id="3" name="Subtitle 2"/>
          <p:cNvSpPr>
            <a:spLocks noGrp="1"/>
          </p:cNvSpPr>
          <p:nvPr>
            <p:ph type="subTitle" idx="1"/>
            <p:custDataLst>
              <p:custData r:id="rId2"/>
            </p:custDataLst>
          </p:nvPr>
        </p:nvSpPr>
        <p:spPr/>
        <p:txBody>
          <a:bodyPr/>
          <a:lstStyle/>
          <a:p>
            <a:endParaRPr lang="en-US" dirty="0"/>
          </a:p>
        </p:txBody>
      </p:sp>
      <p:sp>
        <p:nvSpPr>
          <p:cNvPr id="4" name="PresenterDetails"/>
          <p:cNvSpPr>
            <a:spLocks noGrp="1"/>
          </p:cNvSpPr>
          <p:nvPr>
            <p:ph type="body" sz="half" idx="2"/>
            <p:custDataLst>
              <p:custData r:id="rId3"/>
            </p:custDataLst>
          </p:nvPr>
        </p:nvSpPr>
        <p:spPr/>
        <p:txBody>
          <a:bodyPr/>
          <a:lstStyle/>
          <a:p>
            <a:r>
              <a:rPr lang="en-US" dirty="0"/>
              <a:t>February 17, 2026</a:t>
            </a:r>
          </a:p>
        </p:txBody>
      </p:sp>
      <p:sp>
        <p:nvSpPr>
          <p:cNvPr id="5" name="ClientLogo" hidden="1"/>
          <p:cNvSpPr/>
          <p:nvPr>
            <p:custDataLst>
              <p:custData r:id="rId4"/>
            </p:custDataLst>
          </p:nvPr>
        </p:nvSpPr>
        <p:spPr>
          <a:xfrm>
            <a:off x="8132400" y="363600"/>
            <a:ext cx="3574800" cy="496800"/>
          </a:xfrm>
          <a:prstGeom prst="rect">
            <a:avLst/>
          </a:prstGeom>
          <a:solidFill>
            <a:srgbClr val="1485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bg1"/>
                </a:solidFill>
              </a:rPr>
              <a:t>Placeholder for optional client logo</a:t>
            </a:r>
          </a:p>
        </p:txBody>
      </p:sp>
    </p:spTree>
    <p:extLst>
      <p:ext uri="{BB962C8B-B14F-4D97-AF65-F5344CB8AC3E}">
        <p14:creationId xmlns:p14="http://schemas.microsoft.com/office/powerpoint/2010/main" val="1644816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485775" y="1597572"/>
            <a:ext cx="5495925" cy="4523827"/>
          </a:xfrm>
        </p:spPr>
        <p:txBody>
          <a:bodyPr/>
          <a:lstStyle/>
          <a:p>
            <a:r>
              <a:rPr lang="en-US" dirty="0"/>
              <a:t>Level Set</a:t>
            </a:r>
          </a:p>
          <a:p>
            <a:r>
              <a:rPr lang="en-US" dirty="0"/>
              <a:t>Open Enrollment Feedback </a:t>
            </a:r>
          </a:p>
          <a:p>
            <a:r>
              <a:rPr lang="en-US" dirty="0"/>
              <a:t>Financial Update</a:t>
            </a:r>
          </a:p>
          <a:p>
            <a:r>
              <a:rPr lang="en-US" dirty="0"/>
              <a:t>Looking Ahead</a:t>
            </a:r>
          </a:p>
          <a:p>
            <a:r>
              <a:rPr lang="en-US" dirty="0"/>
              <a:t>Updates &amp; Reminders</a:t>
            </a:r>
          </a:p>
          <a:p>
            <a:pPr marL="0" indent="0">
              <a:buNone/>
            </a:pPr>
            <a:endParaRPr lang="en-US" dirty="0"/>
          </a:p>
        </p:txBody>
      </p:sp>
      <p:sp>
        <p:nvSpPr>
          <p:cNvPr id="3" name="Text Placeholder 2"/>
          <p:cNvSpPr>
            <a:spLocks noGrp="1"/>
          </p:cNvSpPr>
          <p:nvPr>
            <p:ph type="body" sz="quarter" idx="13"/>
            <p:custDataLst>
              <p:custData r:id="rId1"/>
            </p:custDataLst>
          </p:nvPr>
        </p:nvSpPr>
        <p:spPr/>
        <p:txBody>
          <a:bodyPr/>
          <a:lstStyle/>
          <a:p>
            <a:r>
              <a:rPr lang="en-US" dirty="0"/>
              <a:t>Agenda</a:t>
            </a:r>
          </a:p>
        </p:txBody>
      </p:sp>
      <p:pic>
        <p:nvPicPr>
          <p:cNvPr id="5" name="Picture 4">
            <a:extLst>
              <a:ext uri="{FF2B5EF4-FFF2-40B4-BE49-F238E27FC236}">
                <a16:creationId xmlns:a16="http://schemas.microsoft.com/office/drawing/2014/main" id="{063E9C37-DBF0-4DF8-A13D-6F9D71D0C596}"/>
              </a:ext>
            </a:extLst>
          </p:cNvPr>
          <p:cNvPicPr>
            <a:picLocks noChangeAspect="1"/>
          </p:cNvPicPr>
          <p:nvPr/>
        </p:nvPicPr>
        <p:blipFill>
          <a:blip r:embed="rId3"/>
          <a:stretch>
            <a:fillRect/>
          </a:stretch>
        </p:blipFill>
        <p:spPr>
          <a:xfrm>
            <a:off x="485775" y="0"/>
            <a:ext cx="3012718" cy="1121385"/>
          </a:xfrm>
          <a:prstGeom prst="rect">
            <a:avLst/>
          </a:prstGeom>
        </p:spPr>
      </p:pic>
    </p:spTree>
    <p:extLst>
      <p:ext uri="{BB962C8B-B14F-4D97-AF65-F5344CB8AC3E}">
        <p14:creationId xmlns:p14="http://schemas.microsoft.com/office/powerpoint/2010/main" val="249849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7B32C-23AA-7E9B-0BEF-A698681039E2}"/>
              </a:ext>
            </a:extLst>
          </p:cNvPr>
          <p:cNvSpPr>
            <a:spLocks noGrp="1"/>
          </p:cNvSpPr>
          <p:nvPr>
            <p:ph type="title"/>
          </p:nvPr>
        </p:nvSpPr>
        <p:spPr>
          <a:xfrm>
            <a:off x="838200" y="241160"/>
            <a:ext cx="10515600" cy="844062"/>
          </a:xfrm>
        </p:spPr>
        <p:txBody>
          <a:bodyPr>
            <a:normAutofit fontScale="90000"/>
          </a:bodyPr>
          <a:lstStyle/>
          <a:p>
            <a:br>
              <a:rPr lang="en-US" sz="2800" b="1" dirty="0">
                <a:solidFill>
                  <a:srgbClr val="002060"/>
                </a:solidFill>
              </a:rPr>
            </a:br>
            <a:r>
              <a:rPr lang="en-US" sz="3300" b="1" dirty="0">
                <a:solidFill>
                  <a:srgbClr val="002060"/>
                </a:solidFill>
                <a:latin typeface="+mn-lt"/>
              </a:rPr>
              <a:t>Level Set </a:t>
            </a:r>
            <a:br>
              <a:rPr lang="en-US" sz="2800" dirty="0"/>
            </a:br>
            <a:r>
              <a:rPr lang="en-US" sz="2000" dirty="0">
                <a:solidFill>
                  <a:srgbClr val="00B0F0"/>
                </a:solidFill>
              </a:rPr>
              <a:t>Benefit Changes for 2026</a:t>
            </a:r>
            <a:endParaRPr lang="en-US" sz="2800" dirty="0">
              <a:solidFill>
                <a:srgbClr val="00B0F0"/>
              </a:solidFill>
            </a:endParaRPr>
          </a:p>
        </p:txBody>
      </p:sp>
      <p:sp>
        <p:nvSpPr>
          <p:cNvPr id="5" name="Content Placeholder 4">
            <a:extLst>
              <a:ext uri="{FF2B5EF4-FFF2-40B4-BE49-F238E27FC236}">
                <a16:creationId xmlns:a16="http://schemas.microsoft.com/office/drawing/2014/main" id="{B07C3A8B-625E-C50F-0548-C6C41A671129}"/>
              </a:ext>
            </a:extLst>
          </p:cNvPr>
          <p:cNvSpPr>
            <a:spLocks noGrp="1"/>
          </p:cNvSpPr>
          <p:nvPr>
            <p:ph idx="1"/>
          </p:nvPr>
        </p:nvSpPr>
        <p:spPr>
          <a:xfrm>
            <a:off x="838200" y="1195754"/>
            <a:ext cx="10515600" cy="5297121"/>
          </a:xfrm>
        </p:spPr>
        <p:txBody>
          <a:bodyPr>
            <a:normAutofit fontScale="92500" lnSpcReduction="10000"/>
          </a:bodyPr>
          <a:lstStyle/>
          <a:p>
            <a:pPr>
              <a:spcAft>
                <a:spcPts val="0"/>
              </a:spcAft>
              <a:buFont typeface="Arial" panose="020B0604020202020204" pitchFamily="34" charset="0"/>
              <a:buChar char="•"/>
            </a:pPr>
            <a:r>
              <a:rPr lang="en-US" sz="1600" b="1" dirty="0"/>
              <a:t>Medical &amp; Pharmacy (PBM)</a:t>
            </a:r>
            <a:endParaRPr lang="en-US" sz="1600" dirty="0"/>
          </a:p>
          <a:p>
            <a:pPr marL="573088" lvl="1" indent="-115888">
              <a:spcAft>
                <a:spcPts val="0"/>
              </a:spcAft>
              <a:buFont typeface="Arial" panose="020B0604020202020204" pitchFamily="34" charset="0"/>
              <a:buChar char="•"/>
            </a:pPr>
            <a:r>
              <a:rPr lang="en-US" sz="1400" b="1" dirty="0"/>
              <a:t>Medical:</a:t>
            </a:r>
            <a:r>
              <a:rPr lang="en-US" sz="1400" dirty="0"/>
              <a:t> </a:t>
            </a:r>
            <a:r>
              <a:rPr lang="en-US" sz="1400" dirty="0" err="1"/>
              <a:t>MDLive</a:t>
            </a:r>
            <a:r>
              <a:rPr lang="en-US" sz="1400" dirty="0"/>
              <a:t> remains at $0 copay for the High Deductible (HD) Plan.</a:t>
            </a:r>
          </a:p>
          <a:p>
            <a:pPr marL="573088" lvl="1" indent="-115888">
              <a:spcAft>
                <a:spcPts val="0"/>
              </a:spcAft>
              <a:buFont typeface="Arial" panose="020B0604020202020204" pitchFamily="34" charset="0"/>
              <a:buChar char="•"/>
            </a:pPr>
            <a:r>
              <a:rPr lang="en-US" sz="1400" b="1" dirty="0"/>
              <a:t>Pharmacy (PBM):</a:t>
            </a:r>
            <a:r>
              <a:rPr lang="en-US" sz="1400" dirty="0"/>
              <a:t> Transitioned from Express Scripts to CVS Pharmacy (administered through </a:t>
            </a:r>
            <a:r>
              <a:rPr lang="en-US" sz="1400" dirty="0" err="1"/>
              <a:t>RxBenefits</a:t>
            </a:r>
            <a:r>
              <a:rPr lang="en-US" sz="1400" dirty="0"/>
              <a:t>) to improve service and cost-efficiency.</a:t>
            </a:r>
          </a:p>
          <a:p>
            <a:pPr marL="573088" lvl="1" indent="-115888">
              <a:spcAft>
                <a:spcPts val="0"/>
              </a:spcAft>
              <a:buFont typeface="Arial" panose="020B0604020202020204" pitchFamily="34" charset="0"/>
              <a:buChar char="•"/>
            </a:pPr>
            <a:endParaRPr lang="en-US" sz="1400" dirty="0"/>
          </a:p>
          <a:p>
            <a:pPr>
              <a:spcAft>
                <a:spcPts val="0"/>
              </a:spcAft>
              <a:buFont typeface="Arial" panose="020B0604020202020204" pitchFamily="34" charset="0"/>
              <a:buChar char="•"/>
            </a:pPr>
            <a:r>
              <a:rPr lang="en-US" sz="1600" b="1" dirty="0"/>
              <a:t>Dental (The Standard)</a:t>
            </a:r>
            <a:endParaRPr lang="en-US" sz="1600" dirty="0"/>
          </a:p>
          <a:p>
            <a:pPr marL="573088" lvl="1" indent="-115888">
              <a:spcAft>
                <a:spcPts val="0"/>
              </a:spcAft>
              <a:buFont typeface="Arial" panose="020B0604020202020204" pitchFamily="34" charset="0"/>
              <a:buChar char="•"/>
            </a:pPr>
            <a:r>
              <a:rPr lang="en-US" sz="1400" dirty="0"/>
              <a:t>Premium Adjustment</a:t>
            </a:r>
            <a:r>
              <a:rPr lang="en-US" sz="1400" b="1" dirty="0"/>
              <a:t>:</a:t>
            </a:r>
            <a:r>
              <a:rPr lang="en-US" sz="1400" dirty="0"/>
              <a:t> Received a 7% increase for Year 2, adhering to the 7% rate cap negotiated for the current term.</a:t>
            </a:r>
          </a:p>
          <a:p>
            <a:pPr marL="573088" lvl="1" indent="-115888">
              <a:spcAft>
                <a:spcPts val="0"/>
              </a:spcAft>
              <a:buFont typeface="Arial" panose="020B0604020202020204" pitchFamily="34" charset="0"/>
              <a:buChar char="•"/>
            </a:pPr>
            <a:r>
              <a:rPr lang="en-US" sz="1400" i="1" dirty="0"/>
              <a:t>Average Monthly Impact:</a:t>
            </a:r>
            <a:r>
              <a:rPr lang="en-US" sz="1400" dirty="0"/>
              <a:t> [$2.00 - $3.70] per member/employee only rate.</a:t>
            </a:r>
          </a:p>
          <a:p>
            <a:pPr marL="742950" lvl="1" indent="-285750">
              <a:spcAft>
                <a:spcPts val="0"/>
              </a:spcAft>
              <a:buFont typeface="Arial" panose="020B0604020202020204" pitchFamily="34" charset="0"/>
              <a:buChar char="•"/>
            </a:pPr>
            <a:endParaRPr lang="en-US" sz="1400" dirty="0"/>
          </a:p>
          <a:p>
            <a:pPr>
              <a:spcAft>
                <a:spcPts val="0"/>
              </a:spcAft>
              <a:buFont typeface="Arial" panose="020B0604020202020204" pitchFamily="34" charset="0"/>
              <a:buChar char="•"/>
            </a:pPr>
            <a:r>
              <a:rPr lang="en-US" sz="1600" b="1" dirty="0"/>
              <a:t>FSA, HSA, COBRA</a:t>
            </a:r>
            <a:endParaRPr lang="en-US" sz="1600" dirty="0"/>
          </a:p>
          <a:p>
            <a:pPr marL="573088" lvl="1" indent="-115888">
              <a:spcAft>
                <a:spcPts val="0"/>
              </a:spcAft>
              <a:buFont typeface="Arial" panose="020B0604020202020204" pitchFamily="34" charset="0"/>
              <a:buChar char="•"/>
            </a:pPr>
            <a:r>
              <a:rPr lang="en-US" sz="1400" b="1" dirty="0"/>
              <a:t>FSA &amp; COBRA:</a:t>
            </a:r>
            <a:r>
              <a:rPr lang="en-US" sz="1400" dirty="0"/>
              <a:t> Moved from Inspira to WEX for streamlined administration.</a:t>
            </a:r>
          </a:p>
          <a:p>
            <a:pPr marL="573088" lvl="1" indent="-115888">
              <a:spcAft>
                <a:spcPts val="0"/>
              </a:spcAft>
              <a:buFont typeface="Arial" panose="020B0604020202020204" pitchFamily="34" charset="0"/>
              <a:buChar char="•"/>
            </a:pPr>
            <a:r>
              <a:rPr lang="en-US" sz="1400" b="1" dirty="0"/>
              <a:t>HSA:</a:t>
            </a:r>
            <a:r>
              <a:rPr lang="en-US" sz="1400" dirty="0"/>
              <a:t> Moved from Inspira to Gulf Coast Educators Federal Credit Union (GCEFCU).</a:t>
            </a:r>
          </a:p>
          <a:p>
            <a:pPr marL="742950" lvl="1" indent="-285750">
              <a:spcAft>
                <a:spcPts val="0"/>
              </a:spcAft>
              <a:buFont typeface="Arial" panose="020B0604020202020204" pitchFamily="34" charset="0"/>
              <a:buChar char="•"/>
            </a:pPr>
            <a:endParaRPr lang="en-US" sz="1400" dirty="0"/>
          </a:p>
          <a:p>
            <a:pPr>
              <a:spcAft>
                <a:spcPts val="0"/>
              </a:spcAft>
              <a:buFont typeface="Arial" panose="020B0604020202020204" pitchFamily="34" charset="0"/>
              <a:buChar char="•"/>
            </a:pPr>
            <a:r>
              <a:rPr lang="en-US" sz="1600" b="1" dirty="0"/>
              <a:t>EAP</a:t>
            </a:r>
            <a:endParaRPr lang="en-US" sz="1600" dirty="0"/>
          </a:p>
          <a:p>
            <a:pPr marL="627063" lvl="1" indent="-169863">
              <a:spcAft>
                <a:spcPts val="0"/>
              </a:spcAft>
              <a:buFont typeface="Arial" panose="020B0604020202020204" pitchFamily="34" charset="0"/>
              <a:buChar char="•"/>
            </a:pPr>
            <a:r>
              <a:rPr lang="en-US" sz="1400" dirty="0"/>
              <a:t>Enhanced benefit from 3 visits to </a:t>
            </a:r>
            <a:r>
              <a:rPr lang="en-US" sz="1400" b="1" dirty="0"/>
              <a:t>5 visits</a:t>
            </a:r>
            <a:r>
              <a:rPr lang="en-US" sz="1400" dirty="0"/>
              <a:t> per member, per session.</a:t>
            </a:r>
          </a:p>
          <a:p>
            <a:pPr marL="457200" lvl="1" indent="0">
              <a:spcAft>
                <a:spcPts val="0"/>
              </a:spcAft>
              <a:buNone/>
            </a:pPr>
            <a:endParaRPr lang="en-US" sz="1400" dirty="0"/>
          </a:p>
          <a:p>
            <a:pPr marL="233363" lvl="1" indent="-233363"/>
            <a:r>
              <a:rPr lang="en-US" sz="1600" b="1" dirty="0"/>
              <a:t>Worksite Plans</a:t>
            </a:r>
          </a:p>
          <a:p>
            <a:pPr marL="627063" lvl="1" indent="-169863"/>
            <a:r>
              <a:rPr lang="en-US" sz="1400" dirty="0"/>
              <a:t>Achieved rate reductions across all plans while enhancing Wellness Benefits to "Full Wellness" (now including Dental and Vision coverage).</a:t>
            </a:r>
          </a:p>
          <a:p>
            <a:pPr lvl="1">
              <a:spcAft>
                <a:spcPts val="0"/>
              </a:spcAft>
              <a:buFont typeface="Wingdings" panose="05000000000000000000" pitchFamily="2" charset="2"/>
              <a:buChar char="v"/>
            </a:pPr>
            <a:r>
              <a:rPr lang="en-US" sz="1400" b="1" dirty="0"/>
              <a:t>Accident Injury:</a:t>
            </a:r>
            <a:endParaRPr lang="en-US" sz="1400" dirty="0"/>
          </a:p>
          <a:p>
            <a:pPr marL="1143000" lvl="2" indent="-228600">
              <a:spcAft>
                <a:spcPts val="0"/>
              </a:spcAft>
              <a:buFont typeface="Arial" panose="020B0604020202020204" pitchFamily="34" charset="0"/>
              <a:buChar char="•"/>
            </a:pPr>
            <a:r>
              <a:rPr lang="en-US" sz="1400" b="1" dirty="0"/>
              <a:t>Low:</a:t>
            </a:r>
            <a:r>
              <a:rPr lang="en-US" sz="1400" dirty="0"/>
              <a:t> 3% rate reduction; Wellness benefit increased from $50 to $75.</a:t>
            </a:r>
          </a:p>
          <a:p>
            <a:pPr marL="1143000" lvl="2" indent="-228600">
              <a:spcAft>
                <a:spcPts val="0"/>
              </a:spcAft>
              <a:buFont typeface="Arial" panose="020B0604020202020204" pitchFamily="34" charset="0"/>
              <a:buChar char="•"/>
            </a:pPr>
            <a:r>
              <a:rPr lang="en-US" sz="1400" b="1" dirty="0"/>
              <a:t>Mid:</a:t>
            </a:r>
            <a:r>
              <a:rPr lang="en-US" sz="1400" dirty="0"/>
              <a:t> 5% rate reduction; Wellness benefit increased from $75 to $100.</a:t>
            </a:r>
          </a:p>
          <a:p>
            <a:pPr marL="1143000" lvl="2" indent="-228600">
              <a:spcAft>
                <a:spcPts val="0"/>
              </a:spcAft>
              <a:buFont typeface="Arial" panose="020B0604020202020204" pitchFamily="34" charset="0"/>
              <a:buChar char="•"/>
            </a:pPr>
            <a:r>
              <a:rPr lang="en-US" sz="1400" b="1" dirty="0"/>
              <a:t>High:</a:t>
            </a:r>
            <a:r>
              <a:rPr lang="en-US" sz="1400" dirty="0"/>
              <a:t> 15% rate reduction; Wellness benefit held at $100.</a:t>
            </a:r>
          </a:p>
          <a:p>
            <a:pPr marL="1143000" lvl="2" indent="-228600">
              <a:spcAft>
                <a:spcPts val="0"/>
              </a:spcAft>
              <a:buFont typeface="Arial" panose="020B0604020202020204" pitchFamily="34" charset="0"/>
              <a:buChar char="•"/>
            </a:pPr>
            <a:endParaRPr lang="en-US" sz="1400" dirty="0"/>
          </a:p>
          <a:p>
            <a:pPr lvl="1">
              <a:spcAft>
                <a:spcPts val="0"/>
              </a:spcAft>
              <a:buFont typeface="Wingdings" panose="05000000000000000000" pitchFamily="2" charset="2"/>
              <a:buChar char="v"/>
            </a:pPr>
            <a:r>
              <a:rPr lang="en-US" sz="1400" b="1" dirty="0"/>
              <a:t>Critical Illness:</a:t>
            </a:r>
            <a:r>
              <a:rPr lang="en-US" sz="1400" dirty="0"/>
              <a:t> 10% rate reduction; Added new Musculoskeletal benefit; Wellness held at $100.</a:t>
            </a:r>
          </a:p>
          <a:p>
            <a:pPr lvl="1">
              <a:spcAft>
                <a:spcPts val="0"/>
              </a:spcAft>
              <a:buFont typeface="Wingdings" panose="05000000000000000000" pitchFamily="2" charset="2"/>
              <a:buChar char="v"/>
            </a:pPr>
            <a:endParaRPr lang="en-US" sz="1400" dirty="0"/>
          </a:p>
          <a:p>
            <a:pPr lvl="1">
              <a:spcAft>
                <a:spcPts val="0"/>
              </a:spcAft>
              <a:buFont typeface="Wingdings" panose="05000000000000000000" pitchFamily="2" charset="2"/>
              <a:buChar char="v"/>
            </a:pPr>
            <a:r>
              <a:rPr lang="en-US" sz="1400" b="1" dirty="0"/>
              <a:t>Hospital Care:</a:t>
            </a:r>
            <a:r>
              <a:rPr lang="en-US" sz="1400" dirty="0"/>
              <a:t> Added Newborn Daily Stay &amp; Admission benefits; Wellness increased from $50 to $100 for all plans.</a:t>
            </a:r>
          </a:p>
          <a:p>
            <a:pPr marL="1143000" lvl="2" indent="-228600">
              <a:spcAft>
                <a:spcPts val="0"/>
              </a:spcAft>
              <a:buFont typeface="Arial" panose="020B0604020202020204" pitchFamily="34" charset="0"/>
              <a:buChar char="•"/>
            </a:pPr>
            <a:r>
              <a:rPr lang="en-US" sz="1400" b="1" dirty="0"/>
              <a:t>Low:</a:t>
            </a:r>
            <a:r>
              <a:rPr lang="en-US" sz="1400" dirty="0"/>
              <a:t> 3% rate reduction | </a:t>
            </a:r>
            <a:r>
              <a:rPr lang="en-US" sz="1400" b="1" dirty="0"/>
              <a:t>Mid:</a:t>
            </a:r>
            <a:r>
              <a:rPr lang="en-US" sz="1400" dirty="0"/>
              <a:t> 5% rate reduction | </a:t>
            </a:r>
            <a:r>
              <a:rPr lang="en-US" sz="1400" b="1" dirty="0"/>
              <a:t>High:</a:t>
            </a:r>
            <a:r>
              <a:rPr lang="en-US" sz="1400" dirty="0"/>
              <a:t> 10% rate reduction</a:t>
            </a:r>
          </a:p>
          <a:p>
            <a:endParaRPr lang="en-US" dirty="0"/>
          </a:p>
        </p:txBody>
      </p:sp>
    </p:spTree>
    <p:extLst>
      <p:ext uri="{BB962C8B-B14F-4D97-AF65-F5344CB8AC3E}">
        <p14:creationId xmlns:p14="http://schemas.microsoft.com/office/powerpoint/2010/main" val="1966997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Level Set</a:t>
            </a:r>
          </a:p>
        </p:txBody>
      </p:sp>
      <p:sp>
        <p:nvSpPr>
          <p:cNvPr id="4" name="Slide Number Placeholder 3"/>
          <p:cNvSpPr>
            <a:spLocks noGrp="1"/>
          </p:cNvSpPr>
          <p:nvPr>
            <p:ph type="sldNum" sz="quarter" idx="10"/>
          </p:nvPr>
        </p:nvSpPr>
        <p:spPr/>
        <p:txBody>
          <a:bodyPr/>
          <a:lstStyle/>
          <a:p>
            <a:pPr algn="r"/>
            <a:fld id="{DF66040D-6F20-4F4B-8995-856BEECD84BE}" type="slidenum">
              <a:rPr lang="en-US" smtClean="0"/>
              <a:pPr algn="r"/>
              <a:t>4</a:t>
            </a:fld>
            <a:endParaRPr lang="en-US" dirty="0"/>
          </a:p>
        </p:txBody>
      </p:sp>
      <p:sp>
        <p:nvSpPr>
          <p:cNvPr id="5" name="Text Placeholder 4"/>
          <p:cNvSpPr>
            <a:spLocks noGrp="1"/>
          </p:cNvSpPr>
          <p:nvPr>
            <p:ph type="body" sz="quarter" idx="12"/>
          </p:nvPr>
        </p:nvSpPr>
        <p:spPr/>
        <p:txBody>
          <a:bodyPr/>
          <a:lstStyle/>
          <a:p>
            <a:r>
              <a:rPr lang="en-US" dirty="0"/>
              <a:t>Medical Plan Design- No Changes</a:t>
            </a:r>
          </a:p>
        </p:txBody>
      </p:sp>
      <p:sp>
        <p:nvSpPr>
          <p:cNvPr id="6" name="Footer Placeholder 5"/>
          <p:cNvSpPr>
            <a:spLocks noGrp="1"/>
          </p:cNvSpPr>
          <p:nvPr>
            <p:ph type="ftr" sz="quarter" idx="13"/>
          </p:nvPr>
        </p:nvSpPr>
        <p:spPr/>
        <p:txBody>
          <a:bodyPr/>
          <a:lstStyle/>
          <a:p>
            <a:endParaRPr lang="en-US" dirty="0"/>
          </a:p>
        </p:txBody>
      </p:sp>
      <p:graphicFrame>
        <p:nvGraphicFramePr>
          <p:cNvPr id="9" name="Object 8">
            <a:extLst>
              <a:ext uri="{FF2B5EF4-FFF2-40B4-BE49-F238E27FC236}">
                <a16:creationId xmlns:a16="http://schemas.microsoft.com/office/drawing/2014/main" id="{98D47A9B-A1EA-BB7B-648B-43D8E2F88DDC}"/>
              </a:ext>
            </a:extLst>
          </p:cNvPr>
          <p:cNvGraphicFramePr>
            <a:graphicFrameLocks noChangeAspect="1"/>
          </p:cNvGraphicFramePr>
          <p:nvPr>
            <p:extLst>
              <p:ext uri="{D42A27DB-BD31-4B8C-83A1-F6EECF244321}">
                <p14:modId xmlns:p14="http://schemas.microsoft.com/office/powerpoint/2010/main" val="3450931590"/>
              </p:ext>
            </p:extLst>
          </p:nvPr>
        </p:nvGraphicFramePr>
        <p:xfrm>
          <a:off x="1088682" y="1287462"/>
          <a:ext cx="10143968" cy="4757853"/>
        </p:xfrm>
        <a:graphic>
          <a:graphicData uri="http://schemas.openxmlformats.org/presentationml/2006/ole">
            <mc:AlternateContent xmlns:mc="http://schemas.openxmlformats.org/markup-compatibility/2006">
              <mc:Choice xmlns:v="urn:schemas-microsoft-com:vml" Requires="v">
                <p:oleObj name="Worksheet" r:id="rId2" imgW="9124817" imgH="4280043" progId="Excel.Sheet.12">
                  <p:embed/>
                </p:oleObj>
              </mc:Choice>
              <mc:Fallback>
                <p:oleObj name="Worksheet" r:id="rId2" imgW="9124817" imgH="4280043" progId="Excel.Sheet.12">
                  <p:embed/>
                  <p:pic>
                    <p:nvPicPr>
                      <p:cNvPr id="0" name=""/>
                      <p:cNvPicPr/>
                      <p:nvPr/>
                    </p:nvPicPr>
                    <p:blipFill>
                      <a:blip r:embed="rId3"/>
                      <a:stretch>
                        <a:fillRect/>
                      </a:stretch>
                    </p:blipFill>
                    <p:spPr>
                      <a:xfrm>
                        <a:off x="1088682" y="1287462"/>
                        <a:ext cx="10143968" cy="4757853"/>
                      </a:xfrm>
                      <a:prstGeom prst="rect">
                        <a:avLst/>
                      </a:prstGeom>
                    </p:spPr>
                  </p:pic>
                </p:oleObj>
              </mc:Fallback>
            </mc:AlternateContent>
          </a:graphicData>
        </a:graphic>
      </p:graphicFrame>
    </p:spTree>
    <p:extLst>
      <p:ext uri="{BB962C8B-B14F-4D97-AF65-F5344CB8AC3E}">
        <p14:creationId xmlns:p14="http://schemas.microsoft.com/office/powerpoint/2010/main" val="3083333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Open Enrollment Feedback</a:t>
            </a:r>
          </a:p>
        </p:txBody>
      </p:sp>
    </p:spTree>
    <p:custDataLst>
      <p:custData r:id="rId1"/>
    </p:custDataLst>
    <p:extLst>
      <p:ext uri="{BB962C8B-B14F-4D97-AF65-F5344CB8AC3E}">
        <p14:creationId xmlns:p14="http://schemas.microsoft.com/office/powerpoint/2010/main" val="256526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Enrollment Results</a:t>
            </a:r>
          </a:p>
        </p:txBody>
      </p:sp>
      <p:sp>
        <p:nvSpPr>
          <p:cNvPr id="19" name="Text Placeholder 18"/>
          <p:cNvSpPr>
            <a:spLocks noGrp="1"/>
          </p:cNvSpPr>
          <p:nvPr>
            <p:ph type="body" sz="quarter" idx="12"/>
          </p:nvPr>
        </p:nvSpPr>
        <p:spPr/>
        <p:txBody>
          <a:bodyPr/>
          <a:lstStyle/>
          <a:p>
            <a:endParaRPr lang="en-US"/>
          </a:p>
        </p:txBody>
      </p:sp>
      <p:graphicFrame>
        <p:nvGraphicFramePr>
          <p:cNvPr id="7" name="Chart 6"/>
          <p:cNvGraphicFramePr/>
          <p:nvPr>
            <p:extLst>
              <p:ext uri="{D42A27DB-BD31-4B8C-83A1-F6EECF244321}">
                <p14:modId xmlns:p14="http://schemas.microsoft.com/office/powerpoint/2010/main" val="2304754837"/>
              </p:ext>
            </p:extLst>
          </p:nvPr>
        </p:nvGraphicFramePr>
        <p:xfrm>
          <a:off x="4236998" y="1578154"/>
          <a:ext cx="3589065" cy="39758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4249208045"/>
              </p:ext>
            </p:extLst>
          </p:nvPr>
        </p:nvGraphicFramePr>
        <p:xfrm>
          <a:off x="7826063" y="1580700"/>
          <a:ext cx="4236997" cy="397588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D25BA7DE-4324-51F9-F461-D8F35547F7BF}"/>
              </a:ext>
            </a:extLst>
          </p:cNvPr>
          <p:cNvGraphicFramePr/>
          <p:nvPr>
            <p:extLst>
              <p:ext uri="{D42A27DB-BD31-4B8C-83A1-F6EECF244321}">
                <p14:modId xmlns:p14="http://schemas.microsoft.com/office/powerpoint/2010/main" val="2893460557"/>
              </p:ext>
            </p:extLst>
          </p:nvPr>
        </p:nvGraphicFramePr>
        <p:xfrm>
          <a:off x="267957" y="1578154"/>
          <a:ext cx="4236997" cy="397588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45147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solidFill>
                  <a:schemeClr val="accent6"/>
                </a:solidFill>
              </a:rPr>
              <a:t>Financial Update</a:t>
            </a:r>
          </a:p>
        </p:txBody>
      </p:sp>
    </p:spTree>
    <p:custDataLst>
      <p:custData r:id="rId1"/>
    </p:custDataLst>
    <p:extLst>
      <p:ext uri="{BB962C8B-B14F-4D97-AF65-F5344CB8AC3E}">
        <p14:creationId xmlns:p14="http://schemas.microsoft.com/office/powerpoint/2010/main" val="3818216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29CED-D164-1DBD-6B67-308D9AC8BD74}"/>
              </a:ext>
            </a:extLst>
          </p:cNvPr>
          <p:cNvSpPr>
            <a:spLocks noGrp="1"/>
          </p:cNvSpPr>
          <p:nvPr>
            <p:ph type="title"/>
          </p:nvPr>
        </p:nvSpPr>
        <p:spPr>
          <a:xfrm>
            <a:off x="485776" y="492369"/>
            <a:ext cx="11223623" cy="753627"/>
          </a:xfrm>
        </p:spPr>
        <p:txBody>
          <a:bodyPr/>
          <a:lstStyle/>
          <a:p>
            <a:br>
              <a:rPr lang="en-US" dirty="0"/>
            </a:br>
            <a:r>
              <a:rPr lang="en-US" dirty="0"/>
              <a:t>Current State of the Plan</a:t>
            </a:r>
          </a:p>
        </p:txBody>
      </p:sp>
      <p:sp>
        <p:nvSpPr>
          <p:cNvPr id="3" name="Content Placeholder 2">
            <a:extLst>
              <a:ext uri="{FF2B5EF4-FFF2-40B4-BE49-F238E27FC236}">
                <a16:creationId xmlns:a16="http://schemas.microsoft.com/office/drawing/2014/main" id="{8C66E6F4-4412-06D7-24E1-AC15BB65D3DE}"/>
              </a:ext>
            </a:extLst>
          </p:cNvPr>
          <p:cNvSpPr>
            <a:spLocks noGrp="1"/>
          </p:cNvSpPr>
          <p:nvPr>
            <p:ph idx="1"/>
          </p:nvPr>
        </p:nvSpPr>
        <p:spPr>
          <a:xfrm>
            <a:off x="485776" y="1609724"/>
            <a:ext cx="11223624" cy="4630301"/>
          </a:xfrm>
        </p:spPr>
        <p:txBody>
          <a:bodyPr>
            <a:normAutofit lnSpcReduction="10000"/>
          </a:bodyPr>
          <a:lstStyle/>
          <a:p>
            <a:r>
              <a:rPr lang="en-US" b="1" dirty="0">
                <a:latin typeface="Arial" panose="020B0604020202020204" pitchFamily="34" charset="0"/>
                <a:cs typeface="Arial" panose="020B0604020202020204" pitchFamily="34" charset="0"/>
              </a:rPr>
              <a:t>Our plan is self-funded.  What does that mean? </a:t>
            </a:r>
          </a:p>
          <a:p>
            <a:pPr lvl="1">
              <a:spcAft>
                <a:spcPts val="0"/>
              </a:spcAft>
            </a:pPr>
            <a:r>
              <a:rPr lang="en-US" sz="1800" dirty="0">
                <a:latin typeface="Arial" panose="020B0604020202020204" pitchFamily="34" charset="0"/>
                <a:cs typeface="Arial" panose="020B0604020202020204" pitchFamily="34" charset="0"/>
              </a:rPr>
              <a:t>BCBS &amp; HCH: </a:t>
            </a:r>
            <a:r>
              <a:rPr lang="en-US" sz="1800" kern="100" dirty="0">
                <a:effectLst/>
                <a:latin typeface="Arial" panose="020B0604020202020204" pitchFamily="34" charset="0"/>
                <a:ea typeface="Aptos" panose="020B0004020202020204" pitchFamily="34" charset="0"/>
                <a:cs typeface="Arial" panose="020B0604020202020204" pitchFamily="34" charset="0"/>
              </a:rPr>
              <a:t>They process the claims and provide the network of doctors, but the money to pay those claims comes directly from the District's funds.</a:t>
            </a:r>
          </a:p>
          <a:p>
            <a:pPr lvl="1">
              <a:spcAft>
                <a:spcPts val="0"/>
              </a:spcAft>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p>
            <a:pPr lvl="1">
              <a:spcAft>
                <a:spcPts val="0"/>
              </a:spcAft>
            </a:pPr>
            <a:r>
              <a:rPr lang="en-US" sz="1800" dirty="0">
                <a:latin typeface="Arial" panose="020B0604020202020204" pitchFamily="34" charset="0"/>
                <a:cs typeface="Arial" panose="020B0604020202020204" pitchFamily="34" charset="0"/>
              </a:rPr>
              <a:t>The majority of the plan costs come from actual claims </a:t>
            </a:r>
            <a:r>
              <a:rPr lang="en-US" sz="1800" kern="100" dirty="0">
                <a:effectLst/>
                <a:latin typeface="Arial" panose="020B0604020202020204" pitchFamily="34" charset="0"/>
                <a:ea typeface="Aptos" panose="020B0004020202020204" pitchFamily="34" charset="0"/>
                <a:cs typeface="Arial" panose="020B0604020202020204" pitchFamily="34" charset="0"/>
              </a:rPr>
              <a:t>(doctor visits, hospital stays, prescriptions). Because the District is paying for each service directly, the total cost of the plan isn't a fixed number—it fluctuates based on how much healthcare is used.</a:t>
            </a:r>
          </a:p>
          <a:p>
            <a:pPr lvl="1">
              <a:spcAft>
                <a:spcPts val="0"/>
              </a:spcAft>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p>
            <a:pPr lvl="1">
              <a:spcAft>
                <a:spcPts val="0"/>
              </a:spcAft>
            </a:pPr>
            <a:r>
              <a:rPr lang="en-US" sz="1800" kern="100" dirty="0">
                <a:effectLst/>
                <a:latin typeface="Arial" panose="020B0604020202020204" pitchFamily="34" charset="0"/>
                <a:ea typeface="Aptos" panose="020B0004020202020204" pitchFamily="34" charset="0"/>
                <a:cs typeface="Arial" panose="020B0604020202020204" pitchFamily="34" charset="0"/>
              </a:rPr>
              <a:t>The choices participants make directly affect the budget. For example:</a:t>
            </a:r>
          </a:p>
          <a:p>
            <a:pPr lvl="1">
              <a:spcAft>
                <a:spcPts val="0"/>
              </a:spcAft>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p>
            <a:pPr lvl="2">
              <a:lnSpc>
                <a:spcPct val="115000"/>
              </a:lnSpc>
              <a:spcBef>
                <a:spcPts val="0"/>
              </a:spcBef>
              <a:spcAft>
                <a:spcPts val="800"/>
              </a:spcAft>
              <a:buSzPts val="1000"/>
              <a:buFont typeface="Courier New" panose="02070309020205020404" pitchFamily="49" charset="0"/>
              <a:buChar char="o"/>
              <a:tabLst>
                <a:tab pos="457200" algn="l"/>
              </a:tabLst>
            </a:pPr>
            <a:r>
              <a:rPr lang="en-US" sz="1400" kern="100" dirty="0">
                <a:effectLst/>
                <a:latin typeface="Arial" panose="020B0604020202020204" pitchFamily="34" charset="0"/>
                <a:ea typeface="Aptos" panose="020B0004020202020204" pitchFamily="34" charset="0"/>
                <a:cs typeface="Arial" panose="020B0604020202020204" pitchFamily="34" charset="0"/>
              </a:rPr>
              <a:t>Choosing an Urgent Care over an Emergency Room for a non-life-threatening issue saves the plan (and the District) significant money.</a:t>
            </a:r>
          </a:p>
          <a:p>
            <a:pPr lvl="2">
              <a:lnSpc>
                <a:spcPct val="110000"/>
              </a:lnSpc>
              <a:spcBef>
                <a:spcPts val="0"/>
              </a:spcBef>
              <a:spcAft>
                <a:spcPts val="0"/>
              </a:spcAft>
              <a:buSzPts val="1000"/>
              <a:buFont typeface="Courier New" panose="02070309020205020404" pitchFamily="49" charset="0"/>
              <a:buChar char="o"/>
              <a:tabLst>
                <a:tab pos="457200" algn="l"/>
              </a:tabLst>
            </a:pPr>
            <a:r>
              <a:rPr lang="en-US" sz="1400" kern="100" dirty="0">
                <a:effectLst/>
                <a:latin typeface="Arial" panose="020B0604020202020204" pitchFamily="34" charset="0"/>
                <a:ea typeface="Aptos" panose="020B0004020202020204" pitchFamily="34" charset="0"/>
                <a:cs typeface="Arial" panose="020B0604020202020204" pitchFamily="34" charset="0"/>
              </a:rPr>
              <a:t>Using generic drugs instead of brand-name ones reduces the spend.</a:t>
            </a:r>
          </a:p>
          <a:p>
            <a:pPr lvl="2">
              <a:lnSpc>
                <a:spcPct val="110000"/>
              </a:lnSpc>
              <a:spcBef>
                <a:spcPts val="0"/>
              </a:spcBef>
              <a:spcAft>
                <a:spcPts val="0"/>
              </a:spcAft>
              <a:buSzPts val="1000"/>
              <a:buFont typeface="Courier New" panose="02070309020205020404" pitchFamily="49" charset="0"/>
              <a:buChar char="o"/>
              <a:tabLst>
                <a:tab pos="457200" algn="l"/>
              </a:tabLst>
            </a:pPr>
            <a:endParaRPr lang="en-US" sz="1400" kern="100" dirty="0">
              <a:effectLst/>
              <a:latin typeface="Arial" panose="020B0604020202020204" pitchFamily="34" charset="0"/>
              <a:ea typeface="Aptos" panose="020B0004020202020204" pitchFamily="34" charset="0"/>
              <a:cs typeface="Arial" panose="020B0604020202020204" pitchFamily="34" charset="0"/>
            </a:endParaRPr>
          </a:p>
          <a:p>
            <a:pPr>
              <a:lnSpc>
                <a:spcPct val="110000"/>
              </a:lnSpc>
              <a:spcAft>
                <a:spcPts val="0"/>
              </a:spcAft>
            </a:pPr>
            <a:r>
              <a:rPr lang="en-US" dirty="0">
                <a:latin typeface="Arial" panose="020B0604020202020204" pitchFamily="34" charset="0"/>
                <a:cs typeface="Arial" panose="020B0604020202020204" pitchFamily="34" charset="0"/>
              </a:rPr>
              <a:t>Healthcare costs, including our cost, have continued to rise each year</a:t>
            </a:r>
          </a:p>
          <a:p>
            <a:pPr>
              <a:lnSpc>
                <a:spcPct val="110000"/>
              </a:lnSpc>
              <a:spcAft>
                <a:spcPts val="0"/>
              </a:spcAft>
            </a:pPr>
            <a:r>
              <a:rPr lang="en-US" dirty="0">
                <a:latin typeface="Arial" panose="020B0604020202020204" pitchFamily="34" charset="0"/>
                <a:cs typeface="Arial" panose="020B0604020202020204" pitchFamily="34" charset="0"/>
              </a:rPr>
              <a:t>Claims have continued to run higher than expected</a:t>
            </a:r>
          </a:p>
          <a:p>
            <a:pPr>
              <a:lnSpc>
                <a:spcPct val="110000"/>
              </a:lnSpc>
              <a:spcAft>
                <a:spcPts val="0"/>
              </a:spcAft>
            </a:pPr>
            <a:r>
              <a:rPr lang="en-US" dirty="0">
                <a:latin typeface="Arial" panose="020B0604020202020204" pitchFamily="34" charset="0"/>
                <a:cs typeface="Arial" panose="020B0604020202020204" pitchFamily="34" charset="0"/>
              </a:rPr>
              <a:t>Adjustments have been made year over year to bring the plan back into budget</a:t>
            </a:r>
          </a:p>
          <a:p>
            <a:endParaRPr lang="en-US" dirty="0"/>
          </a:p>
        </p:txBody>
      </p:sp>
    </p:spTree>
    <p:extLst>
      <p:ext uri="{BB962C8B-B14F-4D97-AF65-F5344CB8AC3E}">
        <p14:creationId xmlns:p14="http://schemas.microsoft.com/office/powerpoint/2010/main" val="326447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i="0" dirty="0"/>
              <a:t>*PwC Health Research Institute 2016-2025</a:t>
            </a:r>
          </a:p>
        </p:txBody>
      </p:sp>
      <p:sp>
        <p:nvSpPr>
          <p:cNvPr id="3" name="Title 2"/>
          <p:cNvSpPr>
            <a:spLocks noGrp="1"/>
          </p:cNvSpPr>
          <p:nvPr>
            <p:ph type="title"/>
          </p:nvPr>
        </p:nvSpPr>
        <p:spPr/>
        <p:txBody>
          <a:bodyPr/>
          <a:lstStyle/>
          <a:p>
            <a:r>
              <a:rPr lang="en-US" dirty="0"/>
              <a:t>YOY Funding Summary</a:t>
            </a:r>
          </a:p>
        </p:txBody>
      </p:sp>
      <p:sp>
        <p:nvSpPr>
          <p:cNvPr id="4" name="Text Placeholder 3"/>
          <p:cNvSpPr>
            <a:spLocks noGrp="1"/>
          </p:cNvSpPr>
          <p:nvPr>
            <p:ph type="body" sz="quarter" idx="11"/>
          </p:nvPr>
        </p:nvSpPr>
        <p:spPr/>
        <p:txBody>
          <a:bodyPr/>
          <a:lstStyle/>
          <a:p>
            <a:endParaRPr lang="en-US" dirty="0"/>
          </a:p>
        </p:txBody>
      </p:sp>
      <p:graphicFrame>
        <p:nvGraphicFramePr>
          <p:cNvPr id="5" name="Content Placeholder 5"/>
          <p:cNvGraphicFramePr>
            <a:graphicFrameLocks/>
          </p:cNvGraphicFramePr>
          <p:nvPr>
            <p:extLst>
              <p:ext uri="{D42A27DB-BD31-4B8C-83A1-F6EECF244321}">
                <p14:modId xmlns:p14="http://schemas.microsoft.com/office/powerpoint/2010/main" val="3768612406"/>
              </p:ext>
            </p:extLst>
          </p:nvPr>
        </p:nvGraphicFramePr>
        <p:xfrm>
          <a:off x="348340" y="1002793"/>
          <a:ext cx="11495319" cy="5589431"/>
        </p:xfrm>
        <a:graphic>
          <a:graphicData uri="http://schemas.openxmlformats.org/drawingml/2006/table">
            <a:tbl>
              <a:tblPr firstRow="1" bandRow="1">
                <a:tableStyleId>{B301B821-A1FF-4177-AEE7-76D212191A09}</a:tableStyleId>
              </a:tblPr>
              <a:tblGrid>
                <a:gridCol w="1045029">
                  <a:extLst>
                    <a:ext uri="{9D8B030D-6E8A-4147-A177-3AD203B41FA5}">
                      <a16:colId xmlns:a16="http://schemas.microsoft.com/office/drawing/2014/main" val="1172211220"/>
                    </a:ext>
                  </a:extLst>
                </a:gridCol>
                <a:gridCol w="1045029">
                  <a:extLst>
                    <a:ext uri="{9D8B030D-6E8A-4147-A177-3AD203B41FA5}">
                      <a16:colId xmlns:a16="http://schemas.microsoft.com/office/drawing/2014/main" val="20002"/>
                    </a:ext>
                  </a:extLst>
                </a:gridCol>
                <a:gridCol w="1045029">
                  <a:extLst>
                    <a:ext uri="{9D8B030D-6E8A-4147-A177-3AD203B41FA5}">
                      <a16:colId xmlns:a16="http://schemas.microsoft.com/office/drawing/2014/main" val="20003"/>
                    </a:ext>
                  </a:extLst>
                </a:gridCol>
                <a:gridCol w="1045029">
                  <a:extLst>
                    <a:ext uri="{9D8B030D-6E8A-4147-A177-3AD203B41FA5}">
                      <a16:colId xmlns:a16="http://schemas.microsoft.com/office/drawing/2014/main" val="20004"/>
                    </a:ext>
                  </a:extLst>
                </a:gridCol>
                <a:gridCol w="1045029">
                  <a:extLst>
                    <a:ext uri="{9D8B030D-6E8A-4147-A177-3AD203B41FA5}">
                      <a16:colId xmlns:a16="http://schemas.microsoft.com/office/drawing/2014/main" val="2134977254"/>
                    </a:ext>
                  </a:extLst>
                </a:gridCol>
                <a:gridCol w="1045029">
                  <a:extLst>
                    <a:ext uri="{9D8B030D-6E8A-4147-A177-3AD203B41FA5}">
                      <a16:colId xmlns:a16="http://schemas.microsoft.com/office/drawing/2014/main" val="1163425808"/>
                    </a:ext>
                  </a:extLst>
                </a:gridCol>
                <a:gridCol w="1045029">
                  <a:extLst>
                    <a:ext uri="{9D8B030D-6E8A-4147-A177-3AD203B41FA5}">
                      <a16:colId xmlns:a16="http://schemas.microsoft.com/office/drawing/2014/main" val="102916582"/>
                    </a:ext>
                  </a:extLst>
                </a:gridCol>
                <a:gridCol w="1045029">
                  <a:extLst>
                    <a:ext uri="{9D8B030D-6E8A-4147-A177-3AD203B41FA5}">
                      <a16:colId xmlns:a16="http://schemas.microsoft.com/office/drawing/2014/main" val="3773082562"/>
                    </a:ext>
                  </a:extLst>
                </a:gridCol>
                <a:gridCol w="1045029">
                  <a:extLst>
                    <a:ext uri="{9D8B030D-6E8A-4147-A177-3AD203B41FA5}">
                      <a16:colId xmlns:a16="http://schemas.microsoft.com/office/drawing/2014/main" val="4236202986"/>
                    </a:ext>
                  </a:extLst>
                </a:gridCol>
                <a:gridCol w="1045029">
                  <a:extLst>
                    <a:ext uri="{9D8B030D-6E8A-4147-A177-3AD203B41FA5}">
                      <a16:colId xmlns:a16="http://schemas.microsoft.com/office/drawing/2014/main" val="899994019"/>
                    </a:ext>
                  </a:extLst>
                </a:gridCol>
                <a:gridCol w="1045029">
                  <a:extLst>
                    <a:ext uri="{9D8B030D-6E8A-4147-A177-3AD203B41FA5}">
                      <a16:colId xmlns:a16="http://schemas.microsoft.com/office/drawing/2014/main" val="2096657669"/>
                    </a:ext>
                  </a:extLst>
                </a:gridCol>
              </a:tblGrid>
              <a:tr h="449936">
                <a:tc>
                  <a:txBody>
                    <a:bodyPr/>
                    <a:lstStyle/>
                    <a:p>
                      <a:pPr algn="ct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algn="ctr"/>
                      <a:r>
                        <a:rPr lang="en-US" sz="1200" dirty="0"/>
                        <a:t>2017</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algn="ctr"/>
                      <a:r>
                        <a:rPr lang="en-US" sz="1200" dirty="0"/>
                        <a:t>2018</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algn="ctr"/>
                      <a:r>
                        <a:rPr lang="en-US" sz="1200" dirty="0"/>
                        <a:t>2019</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algn="ctr"/>
                      <a:r>
                        <a:rPr lang="en-US" sz="1200" dirty="0"/>
                        <a:t>2020</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algn="ctr"/>
                      <a:r>
                        <a:rPr lang="en-US" sz="1200" dirty="0"/>
                        <a:t>2021</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lnR w="28575" cap="flat" cmpd="sng" algn="ctr">
                      <a:noFill/>
                      <a:prstDash val="solid"/>
                      <a:round/>
                      <a:headEnd type="none" w="med" len="med"/>
                      <a:tailEnd type="none" w="med" len="med"/>
                    </a:lnR>
                  </a:tcPr>
                </a:tc>
                <a:tc>
                  <a:txBody>
                    <a:bodyPr/>
                    <a:lstStyle/>
                    <a:p>
                      <a:pPr algn="ctr"/>
                      <a:r>
                        <a:rPr lang="en-US" sz="1200" dirty="0"/>
                        <a:t>2022</a:t>
                      </a:r>
                      <a:endParaRPr lang="en-US" sz="1200"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lnL w="28575" cap="flat" cmpd="sng" algn="ctr">
                      <a:noFill/>
                      <a:prstDash val="solid"/>
                      <a:round/>
                      <a:headEnd type="none" w="med" len="med"/>
                      <a:tailEnd type="none" w="med" len="med"/>
                    </a:lnL>
                    <a:lnR>
                      <a:noFill/>
                    </a:lnR>
                  </a:tcPr>
                </a:tc>
                <a:tc>
                  <a:txBody>
                    <a:bodyPr/>
                    <a:lstStyle/>
                    <a:p>
                      <a:pPr algn="ctr"/>
                      <a:r>
                        <a:rPr lang="en-US" sz="1200" dirty="0">
                          <a:solidFill>
                            <a:schemeClr val="bg1"/>
                          </a:solidFill>
                        </a:rPr>
                        <a:t>2023</a:t>
                      </a:r>
                      <a:endParaRPr lang="en-US" sz="1200" dirty="0">
                        <a:solidFill>
                          <a:schemeClr val="bg1"/>
                        </a:solidFill>
                        <a:latin typeface="Noto Sans" panose="020B0502040504020204" pitchFamily="34"/>
                        <a:ea typeface="Noto Sans" panose="020B0502040504020204" pitchFamily="34"/>
                        <a:cs typeface="Noto Sans" panose="020B0502040504020204" pitchFamily="34"/>
                      </a:endParaRPr>
                    </a:p>
                  </a:txBody>
                  <a:tcPr marL="87071" marR="87071" marT="43549" marB="43549" anchor="ctr">
                    <a:lnL w="28575" cap="flat" cmpd="sng" algn="ctr">
                      <a:noFill/>
                      <a:prstDash val="solid"/>
                      <a:round/>
                      <a:headEnd type="none" w="med" len="med"/>
                      <a:tailEnd type="none" w="med" len="med"/>
                    </a:lnL>
                  </a:tcPr>
                </a:tc>
                <a:tc>
                  <a:txBody>
                    <a:bodyPr/>
                    <a:lstStyle/>
                    <a:p>
                      <a:pPr algn="ctr"/>
                      <a:r>
                        <a:rPr lang="en-US" sz="1200" dirty="0">
                          <a:latin typeface="Noto Sans" panose="020B0502040504020204" pitchFamily="34"/>
                          <a:ea typeface="Noto Sans" panose="020B0502040504020204" pitchFamily="34"/>
                          <a:cs typeface="Noto Sans" panose="020B0502040504020204" pitchFamily="34"/>
                        </a:rPr>
                        <a:t>2024</a:t>
                      </a:r>
                    </a:p>
                  </a:txBody>
                  <a:tcPr marL="87071" marR="87071" marT="43549" marB="43549" anchor="ctr"/>
                </a:tc>
                <a:tc>
                  <a:txBody>
                    <a:bodyPr/>
                    <a:lstStyle/>
                    <a:p>
                      <a:pPr algn="ctr"/>
                      <a:r>
                        <a:rPr lang="en-US" sz="1200" dirty="0">
                          <a:latin typeface="Noto Sans" panose="020B0502040504020204" pitchFamily="34"/>
                          <a:ea typeface="Noto Sans" panose="020B0502040504020204" pitchFamily="34"/>
                          <a:cs typeface="Noto Sans" panose="020B0502040504020204" pitchFamily="34"/>
                        </a:rPr>
                        <a:t>2025</a:t>
                      </a:r>
                    </a:p>
                  </a:txBody>
                  <a:tcPr marL="87071" marR="87071" marT="43549" marB="43549" anchor="ctr"/>
                </a:tc>
                <a:tc>
                  <a:txBody>
                    <a:bodyPr/>
                    <a:lstStyle/>
                    <a:p>
                      <a:pPr algn="ctr"/>
                      <a:r>
                        <a:rPr lang="en-US" sz="1200" dirty="0">
                          <a:latin typeface="Noto Sans" panose="020B0502040504020204" pitchFamily="34"/>
                          <a:ea typeface="Noto Sans" panose="020B0502040504020204" pitchFamily="34"/>
                          <a:cs typeface="Noto Sans" panose="020B0502040504020204" pitchFamily="34"/>
                        </a:rPr>
                        <a:t>2026 Projected</a:t>
                      </a:r>
                    </a:p>
                  </a:txBody>
                  <a:tcPr marL="87071" marR="87071" marT="43549" marB="43549" anchor="ctr"/>
                </a:tc>
                <a:extLst>
                  <a:ext uri="{0D108BD9-81ED-4DB2-BD59-A6C34878D82A}">
                    <a16:rowId xmlns:a16="http://schemas.microsoft.com/office/drawing/2014/main" val="10000"/>
                  </a:ext>
                </a:extLst>
              </a:tr>
              <a:tr h="535168">
                <a:tc>
                  <a:txBody>
                    <a:bodyPr/>
                    <a:lstStyle/>
                    <a:p>
                      <a:pPr algn="l"/>
                      <a:r>
                        <a:rPr lang="en-US" sz="1050" dirty="0"/>
                        <a:t>Total Medical / Rx Paid Claims</a:t>
                      </a:r>
                      <a:endParaRPr lang="en-US" sz="1050" b="1"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marL="0" algn="ctr" defTabSz="457200" rtl="0" eaLnBrk="1" fontAlgn="b" latinLnBrk="0" hangingPunct="1"/>
                      <a:r>
                        <a:rPr lang="en-US" sz="1050" kern="1200" dirty="0">
                          <a:solidFill>
                            <a:schemeClr val="dk1"/>
                          </a:solidFill>
                          <a:latin typeface="+mn-lt"/>
                          <a:ea typeface="+mn-ea"/>
                          <a:cs typeface="+mn-cs"/>
                        </a:rPr>
                        <a:t>$14,930,418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$15,402,745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$15,805,169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$17,712,740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$18,604,136 </a:t>
                      </a:r>
                    </a:p>
                  </a:txBody>
                  <a:tcPr marL="9525" marR="9525" marT="9525" marB="0" anchor="ctr">
                    <a:lnR w="28575" cap="flat" cmpd="sng" algn="ctr">
                      <a:noFill/>
                      <a:prstDash val="solid"/>
                      <a:round/>
                      <a:headEnd type="none" w="med" len="med"/>
                      <a:tailEnd type="none" w="med" len="med"/>
                    </a:lnR>
                  </a:tcPr>
                </a:tc>
                <a:tc>
                  <a:txBody>
                    <a:bodyPr/>
                    <a:lstStyle/>
                    <a:p>
                      <a:pPr marL="0" algn="ctr" defTabSz="457200" rtl="0" eaLnBrk="1" fontAlgn="b" latinLnBrk="0" hangingPunct="1"/>
                      <a:r>
                        <a:rPr lang="en-US" sz="1050" kern="1200" dirty="0">
                          <a:solidFill>
                            <a:schemeClr val="dk1"/>
                          </a:solidFill>
                          <a:latin typeface="+mn-lt"/>
                          <a:ea typeface="+mn-ea"/>
                          <a:cs typeface="+mn-cs"/>
                        </a:rPr>
                        <a:t>$21,609,970 </a:t>
                      </a:r>
                    </a:p>
                  </a:txBody>
                  <a:tcPr marL="9525" marR="9525" marT="9525" marB="0" anchor="ctr">
                    <a:lnL w="28575" cap="flat" cmpd="sng" algn="ctr">
                      <a:noFill/>
                      <a:prstDash val="solid"/>
                      <a:round/>
                      <a:headEnd type="none" w="med" len="med"/>
                      <a:tailEnd type="none" w="med" len="med"/>
                    </a:lnL>
                    <a:lnR>
                      <a:noFill/>
                    </a:lnR>
                  </a:tcPr>
                </a:tc>
                <a:tc>
                  <a:txBody>
                    <a:bodyPr/>
                    <a:lstStyle/>
                    <a:p>
                      <a:pPr marL="0" algn="ctr" defTabSz="457200" rtl="0" eaLnBrk="1" fontAlgn="b" latinLnBrk="0" hangingPunct="1"/>
                      <a:r>
                        <a:rPr lang="en-US" sz="1050" kern="1200" dirty="0">
                          <a:solidFill>
                            <a:schemeClr val="tx1"/>
                          </a:solidFill>
                          <a:latin typeface="+mn-lt"/>
                          <a:ea typeface="+mn-ea"/>
                          <a:cs typeface="+mn-cs"/>
                        </a:rPr>
                        <a:t>$22,666,339 </a:t>
                      </a:r>
                    </a:p>
                  </a:txBody>
                  <a:tcPr marL="9525" marR="9525" marT="9525" marB="0" anchor="ctr">
                    <a:lnL w="28575" cap="flat" cmpd="sng" algn="ctr">
                      <a:noFill/>
                      <a:prstDash val="solid"/>
                      <a:round/>
                      <a:headEnd type="none" w="med" len="med"/>
                      <a:tailEnd type="none" w="med" len="med"/>
                    </a:lnL>
                  </a:tcPr>
                </a:tc>
                <a:tc>
                  <a:txBody>
                    <a:bodyPr/>
                    <a:lstStyle/>
                    <a:p>
                      <a:pPr marL="0" algn="ctr" defTabSz="457200" rtl="0" eaLnBrk="1" fontAlgn="b" latinLnBrk="0" hangingPunct="1"/>
                      <a:r>
                        <a:rPr lang="en-US" sz="1050" kern="1200" dirty="0">
                          <a:solidFill>
                            <a:schemeClr val="tx1"/>
                          </a:solidFill>
                          <a:latin typeface="+mn-lt"/>
                          <a:ea typeface="+mn-ea"/>
                          <a:cs typeface="+mn-cs"/>
                        </a:rPr>
                        <a:t>$21,253,076</a:t>
                      </a:r>
                    </a:p>
                  </a:txBody>
                  <a:tcPr marL="9525" marR="9525" marT="9525" marB="0" anchor="ctr"/>
                </a:tc>
                <a:tc>
                  <a:txBody>
                    <a:bodyPr/>
                    <a:lstStyle/>
                    <a:p>
                      <a:pPr marL="0" algn="ctr" defTabSz="457200" rtl="0" eaLnBrk="1" fontAlgn="b" latinLnBrk="0" hangingPunct="1"/>
                      <a:r>
                        <a:rPr lang="en-US" sz="1050" kern="1200" dirty="0">
                          <a:solidFill>
                            <a:schemeClr val="tx1"/>
                          </a:solidFill>
                          <a:latin typeface="+mn-lt"/>
                          <a:ea typeface="+mn-ea"/>
                          <a:cs typeface="+mn-cs"/>
                        </a:rPr>
                        <a:t>$21,420,344</a:t>
                      </a:r>
                    </a:p>
                  </a:txBody>
                  <a:tcPr marL="9525" marR="9525" marT="9525" marB="0" anchor="ctr"/>
                </a:tc>
                <a:tc>
                  <a:txBody>
                    <a:bodyPr/>
                    <a:lstStyle/>
                    <a:p>
                      <a:pPr marL="0" algn="ctr" defTabSz="457200" rtl="0" eaLnBrk="1" fontAlgn="b" latinLnBrk="0" hangingPunct="1"/>
                      <a:r>
                        <a:rPr lang="en-US" sz="1050" kern="1200" dirty="0">
                          <a:solidFill>
                            <a:schemeClr val="tx1"/>
                          </a:solidFill>
                          <a:latin typeface="+mn-lt"/>
                          <a:ea typeface="+mn-ea"/>
                          <a:cs typeface="+mn-cs"/>
                        </a:rPr>
                        <a:t>$22,105,896</a:t>
                      </a:r>
                    </a:p>
                  </a:txBody>
                  <a:tcPr marL="9525" marR="9525" marT="9525" marB="0" anchor="ctr"/>
                </a:tc>
                <a:extLst>
                  <a:ext uri="{0D108BD9-81ED-4DB2-BD59-A6C34878D82A}">
                    <a16:rowId xmlns:a16="http://schemas.microsoft.com/office/drawing/2014/main" val="10005"/>
                  </a:ext>
                </a:extLst>
              </a:tr>
              <a:tr h="376130">
                <a:tc>
                  <a:txBody>
                    <a:bodyPr/>
                    <a:lstStyle/>
                    <a:p>
                      <a:pPr algn="l"/>
                      <a:r>
                        <a:rPr lang="en-US" sz="1050" dirty="0"/>
                        <a:t>PMPM</a:t>
                      </a:r>
                      <a:endParaRPr lang="en-US" sz="1050" b="0" i="1"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marL="0" algn="ctr" defTabSz="457200" rtl="0" eaLnBrk="1" fontAlgn="b" latinLnBrk="0" hangingPunct="1"/>
                      <a:r>
                        <a:rPr lang="en-US" sz="1050" kern="1200" dirty="0">
                          <a:solidFill>
                            <a:schemeClr val="dk1"/>
                          </a:solidFill>
                          <a:latin typeface="+mn-lt"/>
                          <a:ea typeface="+mn-ea"/>
                          <a:cs typeface="+mn-cs"/>
                        </a:rPr>
                        <a:t>$330.11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$336.54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$335.74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$350.36 </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$369.75 </a:t>
                      </a:r>
                    </a:p>
                  </a:txBody>
                  <a:tcPr marL="9525" marR="9525" marT="9525" marB="0" anchor="ctr">
                    <a:lnR w="28575" cap="flat" cmpd="sng" algn="ctr">
                      <a:noFill/>
                      <a:prstDash val="solid"/>
                      <a:round/>
                      <a:headEnd type="none" w="med" len="med"/>
                      <a:tailEnd type="none" w="med" len="med"/>
                    </a:lnR>
                  </a:tcPr>
                </a:tc>
                <a:tc>
                  <a:txBody>
                    <a:bodyPr/>
                    <a:lstStyle/>
                    <a:p>
                      <a:pPr marL="0" algn="ctr" defTabSz="457200" rtl="0" eaLnBrk="1" fontAlgn="b" latinLnBrk="0" hangingPunct="1"/>
                      <a:r>
                        <a:rPr lang="en-US" sz="1050" kern="1200" dirty="0">
                          <a:solidFill>
                            <a:schemeClr val="dk1"/>
                          </a:solidFill>
                          <a:latin typeface="+mn-lt"/>
                          <a:ea typeface="+mn-ea"/>
                          <a:cs typeface="+mn-cs"/>
                        </a:rPr>
                        <a:t>$461.16 </a:t>
                      </a:r>
                    </a:p>
                  </a:txBody>
                  <a:tcPr marL="9525" marR="9525" marT="9525" marB="0" anchor="ctr">
                    <a:lnL w="28575" cap="flat" cmpd="sng" algn="ctr">
                      <a:noFill/>
                      <a:prstDash val="solid"/>
                      <a:round/>
                      <a:headEnd type="none" w="med" len="med"/>
                      <a:tailEnd type="none" w="med" len="med"/>
                    </a:lnL>
                    <a:lnR>
                      <a:noFill/>
                    </a:lnR>
                  </a:tcPr>
                </a:tc>
                <a:tc>
                  <a:txBody>
                    <a:bodyPr/>
                    <a:lstStyle/>
                    <a:p>
                      <a:pPr marL="0" algn="ctr" defTabSz="457200" rtl="0" eaLnBrk="1" fontAlgn="b" latinLnBrk="0" hangingPunct="1"/>
                      <a:r>
                        <a:rPr lang="en-US" sz="1050" kern="1200" dirty="0">
                          <a:solidFill>
                            <a:schemeClr val="tx1"/>
                          </a:solidFill>
                          <a:latin typeface="+mn-lt"/>
                          <a:ea typeface="+mn-ea"/>
                          <a:cs typeface="+mn-cs"/>
                        </a:rPr>
                        <a:t>$485.82 </a:t>
                      </a:r>
                    </a:p>
                  </a:txBody>
                  <a:tcPr marL="9525" marR="9525" marT="9525" marB="0" anchor="ctr">
                    <a:lnL w="28575" cap="flat" cmpd="sng" algn="ctr">
                      <a:noFill/>
                      <a:prstDash val="solid"/>
                      <a:round/>
                      <a:headEnd type="none" w="med" len="med"/>
                      <a:tailEnd type="none" w="med" len="med"/>
                    </a:lnL>
                  </a:tcPr>
                </a:tc>
                <a:tc>
                  <a:txBody>
                    <a:bodyPr/>
                    <a:lstStyle/>
                    <a:p>
                      <a:pPr marL="0" algn="ctr" defTabSz="457200" rtl="0" eaLnBrk="1" fontAlgn="b" latinLnBrk="0" hangingPunct="1"/>
                      <a:r>
                        <a:rPr lang="en-US" sz="1050" kern="1200" dirty="0">
                          <a:solidFill>
                            <a:schemeClr val="tx1"/>
                          </a:solidFill>
                          <a:latin typeface="+mn-lt"/>
                          <a:ea typeface="+mn-ea"/>
                          <a:cs typeface="+mn-cs"/>
                        </a:rPr>
                        <a:t>$470.82</a:t>
                      </a:r>
                    </a:p>
                  </a:txBody>
                  <a:tcPr marL="9525" marR="9525" marT="9525" marB="0" anchor="ctr"/>
                </a:tc>
                <a:tc>
                  <a:txBody>
                    <a:bodyPr/>
                    <a:lstStyle/>
                    <a:p>
                      <a:pPr marL="0" algn="ctr" defTabSz="457200" rtl="0" eaLnBrk="1" fontAlgn="b" latinLnBrk="0" hangingPunct="1"/>
                      <a:r>
                        <a:rPr lang="en-US" sz="1050" kern="1200" dirty="0">
                          <a:solidFill>
                            <a:schemeClr val="tx1"/>
                          </a:solidFill>
                          <a:latin typeface="+mn-lt"/>
                          <a:ea typeface="+mn-ea"/>
                          <a:cs typeface="+mn-cs"/>
                        </a:rPr>
                        <a:t>$483.41</a:t>
                      </a:r>
                    </a:p>
                  </a:txBody>
                  <a:tcPr marL="9525" marR="9525" marT="9525" marB="0" anchor="ctr"/>
                </a:tc>
                <a:tc>
                  <a:txBody>
                    <a:bodyPr/>
                    <a:lstStyle/>
                    <a:p>
                      <a:pPr marL="0" algn="ctr" defTabSz="457200" rtl="0" eaLnBrk="1" fontAlgn="b" latinLnBrk="0" hangingPunct="1"/>
                      <a:r>
                        <a:rPr lang="en-US" sz="1050" kern="1200" dirty="0">
                          <a:solidFill>
                            <a:schemeClr val="tx1"/>
                          </a:solidFill>
                          <a:latin typeface="+mn-lt"/>
                          <a:ea typeface="+mn-ea"/>
                          <a:cs typeface="+mn-cs"/>
                        </a:rPr>
                        <a:t>$504.97</a:t>
                      </a:r>
                    </a:p>
                  </a:txBody>
                  <a:tcPr marL="9525" marR="9525" marT="9525" marB="0" anchor="ctr"/>
                </a:tc>
                <a:extLst>
                  <a:ext uri="{0D108BD9-81ED-4DB2-BD59-A6C34878D82A}">
                    <a16:rowId xmlns:a16="http://schemas.microsoft.com/office/drawing/2014/main" val="10007"/>
                  </a:ext>
                </a:extLst>
              </a:tr>
              <a:tr h="423521">
                <a:tc>
                  <a:txBody>
                    <a:bodyPr/>
                    <a:lstStyle/>
                    <a:p>
                      <a:pPr algn="l"/>
                      <a:r>
                        <a:rPr lang="en-US" sz="1050" dirty="0"/>
                        <a:t>% Increase</a:t>
                      </a:r>
                      <a:endParaRPr lang="en-US" sz="1050" i="1" dirty="0">
                        <a:latin typeface="Noto Sans" panose="020B0502040504020204" pitchFamily="34"/>
                        <a:ea typeface="Noto Sans" panose="020B0502040504020204" pitchFamily="34"/>
                        <a:cs typeface="Noto Sans" panose="020B0502040504020204" pitchFamily="34"/>
                      </a:endParaRPr>
                    </a:p>
                  </a:txBody>
                  <a:tcPr marL="87071" marR="87071" marT="43549" marB="43549" anchor="ctr"/>
                </a:tc>
                <a:tc>
                  <a:txBody>
                    <a:bodyPr/>
                    <a:lstStyle/>
                    <a:p>
                      <a:pPr marL="0" algn="ctr" defTabSz="457200" rtl="0" eaLnBrk="1" fontAlgn="b" latinLnBrk="0" hangingPunct="1"/>
                      <a:r>
                        <a:rPr lang="en-US" sz="1050" kern="1200" dirty="0">
                          <a:solidFill>
                            <a:schemeClr val="dk1"/>
                          </a:solidFill>
                          <a:latin typeface="+mn-lt"/>
                          <a:ea typeface="+mn-ea"/>
                          <a:cs typeface="+mn-cs"/>
                        </a:rPr>
                        <a:t>-9.6%</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1.9%</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-0.2%</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4.4%</a:t>
                      </a:r>
                    </a:p>
                  </a:txBody>
                  <a:tcPr marL="9525" marR="9525" marT="9525" marB="0" anchor="ctr"/>
                </a:tc>
                <a:tc>
                  <a:txBody>
                    <a:bodyPr/>
                    <a:lstStyle/>
                    <a:p>
                      <a:pPr marL="0" algn="ctr" defTabSz="457200" rtl="0" eaLnBrk="1" fontAlgn="b" latinLnBrk="0" hangingPunct="1"/>
                      <a:r>
                        <a:rPr lang="en-US" sz="1050" kern="1200" dirty="0">
                          <a:solidFill>
                            <a:schemeClr val="dk1"/>
                          </a:solidFill>
                          <a:latin typeface="+mn-lt"/>
                          <a:ea typeface="+mn-ea"/>
                          <a:cs typeface="+mn-cs"/>
                        </a:rPr>
                        <a:t>5.5%</a:t>
                      </a:r>
                    </a:p>
                  </a:txBody>
                  <a:tcPr marL="9525" marR="9525" marT="9525" marB="0" anchor="ctr">
                    <a:lnR w="28575" cap="flat" cmpd="sng" algn="ctr">
                      <a:noFill/>
                      <a:prstDash val="solid"/>
                      <a:round/>
                      <a:headEnd type="none" w="med" len="med"/>
                      <a:tailEnd type="none" w="med" len="med"/>
                    </a:lnR>
                  </a:tcPr>
                </a:tc>
                <a:tc>
                  <a:txBody>
                    <a:bodyPr/>
                    <a:lstStyle/>
                    <a:p>
                      <a:pPr marL="0" algn="ctr" defTabSz="457200" rtl="0" eaLnBrk="1" fontAlgn="b" latinLnBrk="0" hangingPunct="1"/>
                      <a:r>
                        <a:rPr lang="en-US" sz="1050" kern="1200" dirty="0">
                          <a:solidFill>
                            <a:schemeClr val="dk1"/>
                          </a:solidFill>
                          <a:latin typeface="+mn-lt"/>
                          <a:ea typeface="+mn-ea"/>
                          <a:cs typeface="+mn-cs"/>
                        </a:rPr>
                        <a:t>24.8%</a:t>
                      </a:r>
                    </a:p>
                  </a:txBody>
                  <a:tcPr marL="9525" marR="9525" marT="9525" marB="0" anchor="ctr">
                    <a:lnL w="28575" cap="flat" cmpd="sng" algn="ctr">
                      <a:noFill/>
                      <a:prstDash val="solid"/>
                      <a:round/>
                      <a:headEnd type="none" w="med" len="med"/>
                      <a:tailEnd type="none" w="med" len="med"/>
                    </a:lnL>
                    <a:lnR>
                      <a:noFill/>
                    </a:lnR>
                  </a:tcPr>
                </a:tc>
                <a:tc>
                  <a:txBody>
                    <a:bodyPr/>
                    <a:lstStyle/>
                    <a:p>
                      <a:pPr marL="0" algn="ctr" defTabSz="457200" rtl="0" eaLnBrk="1" fontAlgn="b" latinLnBrk="0" hangingPunct="1"/>
                      <a:r>
                        <a:rPr lang="en-US" sz="1050" kern="1200" dirty="0">
                          <a:solidFill>
                            <a:schemeClr val="tx1"/>
                          </a:solidFill>
                          <a:latin typeface="+mn-lt"/>
                          <a:ea typeface="+mn-ea"/>
                          <a:cs typeface="+mn-cs"/>
                        </a:rPr>
                        <a:t>5.3%</a:t>
                      </a:r>
                    </a:p>
                  </a:txBody>
                  <a:tcPr marL="9525" marR="9525" marT="9525" marB="0" anchor="ctr">
                    <a:lnL w="28575" cap="flat" cmpd="sng" algn="ctr">
                      <a:noFill/>
                      <a:prstDash val="solid"/>
                      <a:round/>
                      <a:headEnd type="none" w="med" len="med"/>
                      <a:tailEnd type="none" w="med" len="med"/>
                    </a:lnL>
                  </a:tcPr>
                </a:tc>
                <a:tc>
                  <a:txBody>
                    <a:bodyPr/>
                    <a:lstStyle/>
                    <a:p>
                      <a:pPr marL="0" algn="ctr" defTabSz="457200" rtl="0" eaLnBrk="1" fontAlgn="b" latinLnBrk="0" hangingPunct="1"/>
                      <a:r>
                        <a:rPr lang="en-US" sz="1050" kern="1200" dirty="0">
                          <a:solidFill>
                            <a:schemeClr val="tx1"/>
                          </a:solidFill>
                          <a:latin typeface="+mn-lt"/>
                          <a:ea typeface="+mn-ea"/>
                          <a:cs typeface="+mn-cs"/>
                        </a:rPr>
                        <a:t>-2.8%</a:t>
                      </a:r>
                    </a:p>
                  </a:txBody>
                  <a:tcPr marL="9525" marR="9525" marT="9525" marB="0" anchor="ctr"/>
                </a:tc>
                <a:tc>
                  <a:txBody>
                    <a:bodyPr/>
                    <a:lstStyle/>
                    <a:p>
                      <a:pPr marL="0" algn="ctr" defTabSz="457200" rtl="0" eaLnBrk="1" fontAlgn="b" latinLnBrk="0" hangingPunct="1"/>
                      <a:endParaRPr lang="en-US" sz="1050" kern="1200" dirty="0">
                        <a:solidFill>
                          <a:schemeClr val="tx1"/>
                        </a:solidFill>
                        <a:latin typeface="+mn-lt"/>
                        <a:ea typeface="+mn-ea"/>
                        <a:cs typeface="+mn-cs"/>
                      </a:endParaRPr>
                    </a:p>
                  </a:txBody>
                  <a:tcPr marL="9525" marR="9525" marT="9525" marB="0" anchor="ctr"/>
                </a:tc>
                <a:tc>
                  <a:txBody>
                    <a:bodyPr/>
                    <a:lstStyle/>
                    <a:p>
                      <a:pPr marL="0" algn="ctr" defTabSz="457200" rtl="0" eaLnBrk="1" fontAlgn="b" latinLnBrk="0" hangingPunct="1"/>
                      <a:endParaRPr lang="en-US" sz="1050"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2422560530"/>
                  </a:ext>
                </a:extLst>
              </a:tr>
              <a:tr h="535224">
                <a:tc>
                  <a:txBody>
                    <a:bodyPr/>
                    <a:lstStyle/>
                    <a:p>
                      <a:pPr algn="l"/>
                      <a:r>
                        <a:rPr lang="en-US" sz="1050" dirty="0"/>
                        <a:t>District Funding PEPM</a:t>
                      </a:r>
                      <a:endParaRPr lang="en-US" sz="1050" b="1" dirty="0">
                        <a:latin typeface="Noto Sans" panose="020B0502040504020204" pitchFamily="34"/>
                        <a:ea typeface="Noto Sans" panose="020B0502040504020204" pitchFamily="34"/>
                        <a:cs typeface="Noto Sans" panose="020B0502040504020204" pitchFamily="34"/>
                      </a:endParaRPr>
                    </a:p>
                  </a:txBody>
                  <a:tcPr marL="87071" marR="87071" marT="43571" marB="43571" anchor="ctr"/>
                </a:tc>
                <a:tc>
                  <a:txBody>
                    <a:bodyPr/>
                    <a:lstStyle/>
                    <a:p>
                      <a:pPr algn="ct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tc>
                <a:tc>
                  <a:txBody>
                    <a:bodyPr/>
                    <a:lstStyle/>
                    <a:p>
                      <a:pPr algn="ct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tc>
                <a:tc>
                  <a:txBody>
                    <a:bodyPr/>
                    <a:lstStyle/>
                    <a:p>
                      <a:pPr algn="ct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lnR w="28575" cap="flat" cmpd="sng" algn="ctr">
                      <a:noFill/>
                      <a:prstDash val="solid"/>
                      <a:round/>
                      <a:headEnd type="none" w="med" len="med"/>
                      <a:tailEnd type="none" w="med" len="med"/>
                    </a:lnR>
                  </a:tcPr>
                </a:tc>
                <a:tc>
                  <a:txBody>
                    <a:bodyPr/>
                    <a:lstStyle/>
                    <a:p>
                      <a:pPr algn="ctr"/>
                      <a:r>
                        <a:rPr lang="en-US" sz="1050" dirty="0"/>
                        <a:t>$400</a:t>
                      </a:r>
                      <a:endParaRPr lang="en-US" sz="1050" dirty="0">
                        <a:latin typeface="Noto Sans" panose="020B0502040504020204" pitchFamily="34"/>
                        <a:ea typeface="Noto Sans" panose="020B0502040504020204" pitchFamily="34"/>
                        <a:cs typeface="Noto Sans" panose="020B0502040504020204" pitchFamily="34"/>
                      </a:endParaRPr>
                    </a:p>
                  </a:txBody>
                  <a:tcPr marL="87071" marR="87071" marT="43563" marB="43563" anchor="ctr">
                    <a:lnL w="28575" cap="flat" cmpd="sng" algn="ctr">
                      <a:noFill/>
                      <a:prstDash val="solid"/>
                      <a:round/>
                      <a:headEnd type="none" w="med" len="med"/>
                      <a:tailEnd type="none" w="med" len="med"/>
                    </a:lnL>
                    <a:lnR>
                      <a:noFill/>
                    </a:lnR>
                  </a:tcPr>
                </a:tc>
                <a:tc>
                  <a:txBody>
                    <a:bodyPr/>
                    <a:lstStyle/>
                    <a:p>
                      <a:pPr algn="ctr"/>
                      <a:r>
                        <a:rPr lang="en-US" sz="1050" dirty="0">
                          <a:solidFill>
                            <a:schemeClr val="tx1"/>
                          </a:solidFill>
                        </a:rPr>
                        <a:t>$410</a:t>
                      </a:r>
                      <a:endParaRPr lang="en-US" sz="1050" dirty="0">
                        <a:solidFill>
                          <a:schemeClr val="tx1"/>
                        </a:solidFill>
                        <a:latin typeface="Noto Sans" panose="020B0502040504020204" pitchFamily="34"/>
                        <a:ea typeface="Noto Sans" panose="020B0502040504020204" pitchFamily="34"/>
                        <a:cs typeface="Noto Sans" panose="020B0502040504020204" pitchFamily="34"/>
                      </a:endParaRPr>
                    </a:p>
                  </a:txBody>
                  <a:tcPr marL="87071" marR="87071" marT="43563" marB="43563" anchor="ctr">
                    <a:lnL w="28575" cap="flat" cmpd="sng" algn="ctr">
                      <a:noFill/>
                      <a:prstDash val="solid"/>
                      <a:round/>
                      <a:headEnd type="none" w="med" len="med"/>
                      <a:tailEnd type="none" w="med" len="med"/>
                    </a:lnL>
                  </a:tcPr>
                </a:tc>
                <a:tc>
                  <a:txBody>
                    <a:bodyPr/>
                    <a:lstStyle/>
                    <a:p>
                      <a:pPr algn="ctr"/>
                      <a:r>
                        <a:rPr lang="en-US" sz="1050" dirty="0">
                          <a:latin typeface="Noto Sans" panose="020B0502040504020204" pitchFamily="34"/>
                          <a:ea typeface="Noto Sans" panose="020B0502040504020204" pitchFamily="34"/>
                          <a:cs typeface="Noto Sans" panose="020B0502040504020204" pitchFamily="34"/>
                        </a:rPr>
                        <a:t>$435</a:t>
                      </a:r>
                    </a:p>
                  </a:txBody>
                  <a:tcPr marL="87071" marR="87071" marT="43563" marB="43563" anchor="ctr"/>
                </a:tc>
                <a:tc>
                  <a:txBody>
                    <a:bodyPr/>
                    <a:lstStyle/>
                    <a:p>
                      <a:pPr algn="ctr"/>
                      <a:r>
                        <a:rPr lang="en-US" sz="1050" dirty="0">
                          <a:solidFill>
                            <a:schemeClr val="tx1"/>
                          </a:solidFill>
                          <a:latin typeface="Noto Sans" panose="020B0502040504020204" pitchFamily="34"/>
                          <a:ea typeface="Noto Sans" panose="020B0502040504020204" pitchFamily="34"/>
                          <a:cs typeface="Noto Sans" panose="020B0502040504020204" pitchFamily="34"/>
                        </a:rPr>
                        <a:t>$435</a:t>
                      </a:r>
                    </a:p>
                  </a:txBody>
                  <a:tcPr marL="87071" marR="87071" marT="43563" marB="43563" anchor="ctr"/>
                </a:tc>
                <a:tc>
                  <a:txBody>
                    <a:bodyPr/>
                    <a:lstStyle/>
                    <a:p>
                      <a:pPr algn="ctr"/>
                      <a:r>
                        <a:rPr lang="en-US" sz="1050" dirty="0">
                          <a:solidFill>
                            <a:schemeClr val="tx1"/>
                          </a:solidFill>
                          <a:latin typeface="Noto Sans" panose="020B0502040504020204" pitchFamily="34"/>
                          <a:ea typeface="Noto Sans" panose="020B0502040504020204" pitchFamily="34"/>
                          <a:cs typeface="Noto Sans" panose="020B0502040504020204" pitchFamily="34"/>
                        </a:rPr>
                        <a:t>$435</a:t>
                      </a:r>
                    </a:p>
                  </a:txBody>
                  <a:tcPr marL="87071" marR="87071" marT="43563" marB="43563" anchor="ctr"/>
                </a:tc>
                <a:extLst>
                  <a:ext uri="{0D108BD9-81ED-4DB2-BD59-A6C34878D82A}">
                    <a16:rowId xmlns:a16="http://schemas.microsoft.com/office/drawing/2014/main" val="10008"/>
                  </a:ext>
                </a:extLst>
              </a:tr>
              <a:tr h="722530">
                <a:tc>
                  <a:txBody>
                    <a:bodyPr/>
                    <a:lstStyle/>
                    <a:p>
                      <a:pPr algn="l"/>
                      <a:r>
                        <a:rPr lang="en-US" sz="1050" i="0" dirty="0"/>
                        <a:t>High Cost Claimant</a:t>
                      </a:r>
                      <a:r>
                        <a:rPr lang="en-US" sz="1050" i="0" baseline="0" dirty="0"/>
                        <a:t> Impact ($100k+)</a:t>
                      </a:r>
                      <a:endParaRPr lang="en-US" sz="1050" i="0" dirty="0"/>
                    </a:p>
                  </a:txBody>
                  <a:tcPr marL="87071" marR="87071" marT="43571" marB="43571" anchor="ctr"/>
                </a:tc>
                <a:tc>
                  <a:txBody>
                    <a:bodyPr/>
                    <a:lstStyle/>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11</a:t>
                      </a:r>
                      <a:r>
                        <a:rPr lang="en-US" sz="1050" b="0" i="0" u="none" strike="noStrike" baseline="0" dirty="0">
                          <a:solidFill>
                            <a:schemeClr val="tx1"/>
                          </a:solidFill>
                          <a:effectLst/>
                          <a:latin typeface="Noto Sans" panose="020B0502040504020204" pitchFamily="34"/>
                          <a:ea typeface="Noto Sans" panose="020B0502040504020204" pitchFamily="34"/>
                          <a:cs typeface="Noto Sans" panose="020B0502040504020204" pitchFamily="34"/>
                        </a:rPr>
                        <a:t> claimant</a:t>
                      </a:r>
                    </a:p>
                    <a:p>
                      <a:pPr algn="ctr" rtl="0" fontAlgn="ctr"/>
                      <a:r>
                        <a:rPr lang="en-US" sz="1050" b="0" i="0" u="none" strike="noStrike" baseline="0" dirty="0">
                          <a:solidFill>
                            <a:schemeClr val="tx1"/>
                          </a:solidFill>
                          <a:effectLst/>
                          <a:latin typeface="Noto Sans" panose="020B0502040504020204" pitchFamily="34"/>
                          <a:ea typeface="Noto Sans" panose="020B0502040504020204" pitchFamily="34"/>
                          <a:cs typeface="Noto Sans" panose="020B0502040504020204" pitchFamily="34"/>
                        </a:rPr>
                        <a:t>$1.73MM</a:t>
                      </a:r>
                      <a:endPar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070" marR="9070" marT="9072" marB="0" anchor="ctr"/>
                </a:tc>
                <a:tc>
                  <a:txBody>
                    <a:bodyPr/>
                    <a:lstStyle/>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16 claimants</a:t>
                      </a:r>
                    </a:p>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$2.49MM</a:t>
                      </a: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18 claimants</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$3.1MM</a:t>
                      </a:r>
                    </a:p>
                  </a:txBody>
                  <a:tcPr marL="9070" marR="9070" marT="9072" marB="0" anchor="ctr"/>
                </a:tc>
                <a:tc>
                  <a:txBody>
                    <a:bodyPr/>
                    <a:lstStyle/>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24 claimants</a:t>
                      </a:r>
                    </a:p>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$4.1MM</a:t>
                      </a:r>
                    </a:p>
                  </a:txBody>
                  <a:tcPr marL="9070" marR="9070" marT="9072" marB="0" anchor="ctr"/>
                </a:tc>
                <a:tc>
                  <a:txBody>
                    <a:bodyPr/>
                    <a:lstStyle/>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27 claimants</a:t>
                      </a:r>
                    </a:p>
                    <a:p>
                      <a:pPr algn="ctr" rtl="0" fontAlgn="ctr"/>
                      <a:r>
                        <a:rPr lang="en-US" sz="1050" b="0"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$4.83MM</a:t>
                      </a:r>
                    </a:p>
                  </a:txBody>
                  <a:tcPr marL="9070" marR="9070" marT="9072" marB="0" anchor="ctr">
                    <a:lnR w="28575" cap="flat" cmpd="sng" algn="ctr">
                      <a:noFill/>
                      <a:prstDash val="solid"/>
                      <a:round/>
                      <a:headEnd type="none" w="med" len="med"/>
                      <a:tailEnd type="none" w="med" len="med"/>
                    </a:lnR>
                  </a:tcPr>
                </a:tc>
                <a:tc>
                  <a:txBody>
                    <a:bodyPr/>
                    <a:lstStyle/>
                    <a:p>
                      <a:pPr algn="ctr" rtl="0" fontAlgn="ct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38 claimants</a:t>
                      </a:r>
                    </a:p>
                    <a:p>
                      <a:pPr algn="ctr" rtl="0" fontAlgn="ct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$7.39MM</a:t>
                      </a:r>
                    </a:p>
                  </a:txBody>
                  <a:tcPr marL="9070" marR="9070" marT="9072" marB="0" anchor="ctr">
                    <a:lnL w="28575" cap="flat" cmpd="sng" algn="ctr">
                      <a:noFill/>
                      <a:prstDash val="solid"/>
                      <a:round/>
                      <a:headEnd type="none" w="med" len="med"/>
                      <a:tailEnd type="none" w="med" len="med"/>
                    </a:lnL>
                    <a:lnR>
                      <a:noFill/>
                    </a:lnR>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36 claimants</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$8.34MM</a:t>
                      </a:r>
                    </a:p>
                  </a:txBody>
                  <a:tcPr marL="9070" marR="9070" marT="9072" marB="0" anchor="ctr">
                    <a:lnL w="28575" cap="flat" cmpd="sng" algn="ctr">
                      <a:noFill/>
                      <a:prstDash val="solid"/>
                      <a:round/>
                      <a:headEnd type="none" w="med" len="med"/>
                      <a:tailEnd type="none" w="med" len="med"/>
                    </a:ln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35 claimants</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1" i="0" u="none" strike="noStrike" dirty="0">
                          <a:solidFill>
                            <a:schemeClr val="tx1"/>
                          </a:solidFill>
                          <a:effectLst/>
                          <a:latin typeface="Noto Sans" panose="020B0502040504020204" pitchFamily="34"/>
                          <a:ea typeface="Noto Sans" panose="020B0502040504020204" pitchFamily="34"/>
                          <a:cs typeface="Noto Sans" panose="020B0502040504020204" pitchFamily="34"/>
                        </a:rPr>
                        <a:t>$6.04MM</a:t>
                      </a: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n-US" sz="100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endPar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070" marR="9070" marT="9072" marB="0" anchor="ctr"/>
                </a:tc>
                <a:extLst>
                  <a:ext uri="{0D108BD9-81ED-4DB2-BD59-A6C34878D82A}">
                    <a16:rowId xmlns:a16="http://schemas.microsoft.com/office/drawing/2014/main" val="3893759624"/>
                  </a:ext>
                </a:extLst>
              </a:tr>
              <a:tr h="376111">
                <a:tc>
                  <a:txBody>
                    <a:bodyPr/>
                    <a:lstStyle/>
                    <a:p>
                      <a:pPr algn="l"/>
                      <a:r>
                        <a:rPr lang="en-US" sz="1050" i="1" dirty="0"/>
                        <a:t>Surplus/Deficit</a:t>
                      </a:r>
                      <a:endParaRPr lang="en-US" sz="1050" i="1" dirty="0">
                        <a:latin typeface="Noto Sans" panose="020B0502040504020204" pitchFamily="34"/>
                        <a:ea typeface="Noto Sans" panose="020B0502040504020204" pitchFamily="34"/>
                        <a:cs typeface="Noto Sans" panose="020B0502040504020204" pitchFamily="34"/>
                      </a:endParaRPr>
                    </a:p>
                  </a:txBody>
                  <a:tcPr marL="87071" marR="87071" marT="43571" marB="43571" anchor="ct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Surplus</a:t>
                      </a:r>
                    </a:p>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$555,998</a:t>
                      </a:r>
                    </a:p>
                  </a:txBody>
                  <a:tcPr marL="9070" marR="9070" marT="9072" marB="0" anchor="ct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Surplus</a:t>
                      </a:r>
                    </a:p>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$1,276,502</a:t>
                      </a: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Surplus</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$2,112,223</a:t>
                      </a:r>
                    </a:p>
                  </a:txBody>
                  <a:tcPr marL="9070" marR="9070" marT="9072" marB="0" anchor="ct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Surplus</a:t>
                      </a:r>
                    </a:p>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$1,383,122</a:t>
                      </a:r>
                    </a:p>
                  </a:txBody>
                  <a:tcPr marL="9070" marR="9070" marT="9072" marB="0" anchor="ct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Surplus</a:t>
                      </a:r>
                    </a:p>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$348,659</a:t>
                      </a:r>
                    </a:p>
                  </a:txBody>
                  <a:tcPr marL="9070" marR="9070" marT="9072" marB="0" anchor="ctr">
                    <a:lnR w="28575" cap="flat" cmpd="sng" algn="ctr">
                      <a:noFill/>
                      <a:prstDash val="solid"/>
                      <a:round/>
                      <a:headEnd type="none" w="med" len="med"/>
                      <a:tailEnd type="none" w="med" len="med"/>
                    </a:lnR>
                  </a:tcP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Deficit</a:t>
                      </a:r>
                    </a:p>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($3,982,758)</a:t>
                      </a:r>
                    </a:p>
                  </a:txBody>
                  <a:tcPr marL="9070" marR="9070" marT="9072" marB="0" anchor="ctr">
                    <a:lnL w="28575" cap="flat" cmpd="sng" algn="ctr">
                      <a:noFill/>
                      <a:prstDash val="solid"/>
                      <a:round/>
                      <a:headEnd type="none" w="med" len="med"/>
                      <a:tailEnd type="none" w="med" len="med"/>
                    </a:lnL>
                    <a:lnR>
                      <a:noFill/>
                    </a:lnR>
                  </a:tcPr>
                </a:tc>
                <a:tc>
                  <a:txBody>
                    <a:bodyPr/>
                    <a:lstStyle/>
                    <a:p>
                      <a:pPr algn="ctr" rtl="0" fontAlgn="ct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Deficit</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($4,142,893)</a:t>
                      </a:r>
                    </a:p>
                  </a:txBody>
                  <a:tcPr marL="9070" marR="9070" marT="9072" marB="0" anchor="ctr">
                    <a:lnL w="28575" cap="flat" cmpd="sng" algn="ctr">
                      <a:noFill/>
                      <a:prstDash val="solid"/>
                      <a:round/>
                      <a:headEnd type="none" w="med" len="med"/>
                      <a:tailEnd type="none" w="med" len="med"/>
                    </a:ln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Deficit</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($95,748)</a:t>
                      </a: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Deficit</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($343,071)</a:t>
                      </a:r>
                    </a:p>
                  </a:txBody>
                  <a:tcPr marL="9070" marR="9070" marT="9072"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Deficit</a:t>
                      </a:r>
                    </a:p>
                    <a:p>
                      <a:pPr marL="0" marR="0" lvl="0" indent="0" algn="ctr" defTabSz="457200" rtl="0" eaLnBrk="1" fontAlgn="ctr" latinLnBrk="0" hangingPunct="1">
                        <a:lnSpc>
                          <a:spcPct val="100000"/>
                        </a:lnSpc>
                        <a:spcBef>
                          <a:spcPts val="0"/>
                        </a:spcBef>
                        <a:spcAft>
                          <a:spcPts val="0"/>
                        </a:spcAft>
                        <a:buClrTx/>
                        <a:buSzTx/>
                        <a:buFontTx/>
                        <a:buNone/>
                        <a:tabLst/>
                        <a:defRPr/>
                      </a:pPr>
                      <a:r>
                        <a:rPr lang="en-US" sz="1050" b="0" i="1" u="none" strike="noStrike" dirty="0">
                          <a:solidFill>
                            <a:schemeClr val="tx1"/>
                          </a:solidFill>
                          <a:effectLst/>
                          <a:latin typeface="Noto Sans" panose="020B0502040504020204" pitchFamily="34"/>
                          <a:ea typeface="Noto Sans" panose="020B0502040504020204" pitchFamily="34"/>
                          <a:cs typeface="Noto Sans" panose="020B0502040504020204" pitchFamily="34"/>
                        </a:rPr>
                        <a:t>($2,412,930)</a:t>
                      </a:r>
                    </a:p>
                  </a:txBody>
                  <a:tcPr marL="9070" marR="9070" marT="9072" marB="0" anchor="ctr"/>
                </a:tc>
                <a:extLst>
                  <a:ext uri="{0D108BD9-81ED-4DB2-BD59-A6C34878D82A}">
                    <a16:rowId xmlns:a16="http://schemas.microsoft.com/office/drawing/2014/main" val="10009"/>
                  </a:ext>
                </a:extLst>
              </a:tr>
              <a:tr h="1296505">
                <a:tc>
                  <a:txBody>
                    <a:bodyPr/>
                    <a:lstStyle/>
                    <a:p>
                      <a:pPr algn="l"/>
                      <a:r>
                        <a:rPr lang="en-US" sz="1050" dirty="0"/>
                        <a:t>Strategies</a:t>
                      </a:r>
                      <a:endParaRPr lang="en-US" sz="1050" i="0" dirty="0">
                        <a:latin typeface="Noto Sans" panose="020B0502040504020204" pitchFamily="34"/>
                        <a:ea typeface="Noto Sans" panose="020B0502040504020204" pitchFamily="34"/>
                        <a:cs typeface="Noto Sans" panose="020B0502040504020204" pitchFamily="34"/>
                      </a:endParaRPr>
                    </a:p>
                  </a:txBody>
                  <a:tcPr marL="87071" marR="87071" marT="43571" marB="43571" anchor="ctr"/>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Discontinued</a:t>
                      </a:r>
                      <a:r>
                        <a:rPr lang="en-US" sz="850" u="none" strike="noStrike" kern="1200" baseline="0" dirty="0">
                          <a:effectLst/>
                        </a:rPr>
                        <a:t> non-engaged plans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Increased deductibles/copays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Carved out Rx Added 4</a:t>
                      </a:r>
                      <a:r>
                        <a:rPr lang="en-US" sz="850" u="none" strike="noStrike" kern="1200" baseline="30000" dirty="0">
                          <a:effectLst/>
                        </a:rPr>
                        <a:t>th</a:t>
                      </a:r>
                      <a:r>
                        <a:rPr lang="en-US" sz="850" u="none" strike="noStrike" kern="1200" baseline="0" dirty="0">
                          <a:effectLst/>
                        </a:rPr>
                        <a:t> tier specialty copay</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Eliminated Q4 deductible carryover</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Added HDHP</a:t>
                      </a:r>
                    </a:p>
                    <a:p>
                      <a:pPr marL="171450" indent="-171450" algn="l" defTabSz="914377" rtl="0" eaLnBrk="1" fontAlgn="ctr" latinLnBrk="0" hangingPunct="1">
                        <a:buFont typeface="Arial" panose="020B0604020202020204" pitchFamily="34" charset="0"/>
                        <a:buChar char="•"/>
                      </a:pPr>
                      <a:r>
                        <a:rPr lang="en-US" sz="850" u="none" strike="noStrike" kern="1200" dirty="0">
                          <a:effectLst/>
                        </a:rPr>
                        <a:t>Increased deductibles/copays</a:t>
                      </a:r>
                    </a:p>
                    <a:p>
                      <a:pPr marL="171450" indent="-171450" algn="l" defTabSz="914377" rtl="0" eaLnBrk="1" fontAlgn="ctr" latinLnBrk="0" hangingPunct="1">
                        <a:buFont typeface="Arial" panose="020B0604020202020204" pitchFamily="34" charset="0"/>
                        <a:buChar char="•"/>
                      </a:pPr>
                      <a:r>
                        <a:rPr lang="en-US" sz="850" u="none" strike="noStrike" kern="1200" dirty="0">
                          <a:effectLst/>
                        </a:rPr>
                        <a:t>Removed</a:t>
                      </a:r>
                      <a:r>
                        <a:rPr lang="en-US" sz="850" u="none" strike="noStrike" kern="1200" baseline="0" dirty="0">
                          <a:effectLst/>
                        </a:rPr>
                        <a:t> iNGAGEDhealth</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Move to UHC</a:t>
                      </a:r>
                      <a:r>
                        <a:rPr lang="en-US" sz="850" u="none" strike="noStrike" kern="1200" baseline="0" dirty="0">
                          <a:effectLst/>
                        </a:rPr>
                        <a:t> with EPO/ACO plans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$0 premium plan</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Removed Compass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Added CAP programs with RxB</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Introduced HSA contribution</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Replaced ACO</a:t>
                      </a:r>
                      <a:r>
                        <a:rPr lang="en-US" sz="850" u="none" strike="noStrike" kern="1200" baseline="0" dirty="0">
                          <a:effectLst/>
                        </a:rPr>
                        <a:t> plan with EPO</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Moved to new AUM &amp; opioid program with RxB</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Consolidated Mid</a:t>
                      </a:r>
                      <a:r>
                        <a:rPr lang="en-US" sz="850" u="none" strike="noStrike" kern="1200" baseline="0" dirty="0">
                          <a:effectLst/>
                        </a:rPr>
                        <a:t> &amp; High plans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Implemented Naviguard</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Removed SaveonSP</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latin typeface="+mn-lt"/>
                        </a:rPr>
                        <a:t>HSA to half match</a:t>
                      </a:r>
                    </a:p>
                    <a:p>
                      <a:pPr marL="171450" indent="-171450" algn="l" defTabSz="914377" rtl="0" eaLnBrk="1" fontAlgn="ctr" latinLnBrk="0" hangingPunct="1">
                        <a:buFont typeface="Arial" panose="020B0604020202020204" pitchFamily="34" charset="0"/>
                        <a:buChar char="•"/>
                      </a:pPr>
                      <a:r>
                        <a:rPr lang="en-US" sz="850" b="0" i="0" u="none" strike="noStrike" kern="1200" baseline="0" dirty="0">
                          <a:solidFill>
                            <a:schemeClr val="tx1"/>
                          </a:solidFill>
                          <a:effectLst/>
                          <a:latin typeface="+mn-lt"/>
                          <a:ea typeface="Noto Sans" panose="020B0502040504020204" pitchFamily="34"/>
                          <a:cs typeface="Noto Sans" panose="020B0502040504020204" pitchFamily="34"/>
                        </a:rPr>
                        <a:t>Increased ISL</a:t>
                      </a:r>
                      <a:endParaRPr lang="en-US" sz="850" b="0" i="0" u="none" strike="noStrike" kern="1200" dirty="0">
                        <a:solidFill>
                          <a:schemeClr val="tx1"/>
                        </a:solidFill>
                        <a:effectLst/>
                        <a:latin typeface="+mn-lt"/>
                        <a:ea typeface="Noto Sans" panose="020B0502040504020204" pitchFamily="34"/>
                        <a:cs typeface="Noto Sans" panose="020B0502040504020204" pitchFamily="34"/>
                      </a:endParaRPr>
                    </a:p>
                  </a:txBody>
                  <a:tcPr marL="9525" marR="9525" marT="9525" marB="0">
                    <a:lnR w="28575" cap="flat" cmpd="sng" algn="ctr">
                      <a:noFill/>
                      <a:prstDash val="solid"/>
                      <a:round/>
                      <a:headEnd type="none" w="med" len="med"/>
                      <a:tailEnd type="none" w="med" len="med"/>
                    </a:lnR>
                  </a:tcPr>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Moved from UHC to BCBS/HCH</a:t>
                      </a:r>
                      <a:r>
                        <a:rPr lang="en-US" sz="850" u="none" strike="noStrike" kern="1200" baseline="0" dirty="0">
                          <a:effectLst/>
                        </a:rPr>
                        <a:t> </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5 plan designs</a:t>
                      </a:r>
                    </a:p>
                    <a:p>
                      <a:pPr marL="171450" indent="-171450" algn="l" defTabSz="914377" rtl="0" eaLnBrk="1" fontAlgn="ctr" latinLnBrk="0" hangingPunct="1">
                        <a:buFont typeface="Arial" panose="020B0604020202020204" pitchFamily="34" charset="0"/>
                        <a:buChar char="•"/>
                      </a:pPr>
                      <a:r>
                        <a:rPr lang="en-US" sz="850" u="none" strike="noStrike" kern="1200" baseline="0" dirty="0">
                          <a:effectLst/>
                        </a:rPr>
                        <a:t>HSA to match only</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lnL w="28575" cap="flat" cmpd="sng" algn="ctr">
                      <a:noFill/>
                      <a:prstDash val="solid"/>
                      <a:round/>
                      <a:headEnd type="none" w="med" len="med"/>
                      <a:tailEnd type="none" w="med" len="med"/>
                    </a:lnL>
                    <a:lnR>
                      <a:noFill/>
                    </a:lnR>
                  </a:tcPr>
                </a:tc>
                <a:tc>
                  <a:txBody>
                    <a:bodyPr/>
                    <a:lstStyle/>
                    <a:p>
                      <a:pPr marL="171450" indent="-171450" algn="l" defTabSz="914377" rtl="0" eaLnBrk="1" fontAlgn="ctr" latinLnBrk="0" hangingPunct="1">
                        <a:buFont typeface="Arial" panose="020B0604020202020204" pitchFamily="34" charset="0"/>
                        <a:buChar char="•"/>
                      </a:pPr>
                      <a:r>
                        <a:rPr lang="en-US" sz="850" u="none" strike="noStrike" kern="1200" dirty="0">
                          <a:effectLst/>
                        </a:rPr>
                        <a:t>Minor plan</a:t>
                      </a:r>
                      <a:r>
                        <a:rPr lang="en-US" sz="850" u="none" strike="noStrike" kern="1200" baseline="0" dirty="0">
                          <a:effectLst/>
                        </a:rPr>
                        <a:t> design changes to comply with IRS limits</a:t>
                      </a:r>
                      <a:endPar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lnL w="28575" cap="flat" cmpd="sng" algn="ctr">
                      <a:noFill/>
                      <a:prstDash val="solid"/>
                      <a:round/>
                      <a:headEnd type="none" w="med" len="med"/>
                      <a:tailEnd type="none" w="med" len="med"/>
                    </a:lnL>
                  </a:tcPr>
                </a:tc>
                <a:tc>
                  <a:txBody>
                    <a:bodyPr/>
                    <a:lstStyle/>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Removed BCBS HD plan</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Plan design changes</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Implement PAP &amp; CAP Programs</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$1MM infusion</a:t>
                      </a: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BCBS Low plan to Essentials HMO Network</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Plan design changes</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$1MM infusion</a:t>
                      </a:r>
                    </a:p>
                  </a:txBody>
                  <a:tcPr marL="9525" marR="9525" marT="9525" marB="0"/>
                </a:tc>
                <a:tc>
                  <a:txBody>
                    <a:bodyPr/>
                    <a:lstStyle/>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Changed PBM from ESI to CVS</a:t>
                      </a:r>
                    </a:p>
                    <a:p>
                      <a:pPr marL="171450" indent="-171450" algn="l" defTabSz="914377" rtl="0" eaLnBrk="1" fontAlgn="ctr" latinLnBrk="0" hangingPunct="1">
                        <a:buFont typeface="Arial" panose="020B0604020202020204" pitchFamily="34" charset="0"/>
                        <a:buChar char="•"/>
                      </a:pPr>
                      <a:r>
                        <a:rPr lang="en-US" sz="8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No plan changes, no contribution changes</a:t>
                      </a:r>
                    </a:p>
                  </a:txBody>
                  <a:tcPr marL="9525" marR="9525" marT="9525" marB="0"/>
                </a:tc>
                <a:extLst>
                  <a:ext uri="{0D108BD9-81ED-4DB2-BD59-A6C34878D82A}">
                    <a16:rowId xmlns:a16="http://schemas.microsoft.com/office/drawing/2014/main" val="10010"/>
                  </a:ext>
                </a:extLst>
              </a:tr>
              <a:tr h="535224">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en-US" sz="1050" dirty="0"/>
                        <a:t>National Medical/Rx</a:t>
                      </a:r>
                      <a:r>
                        <a:rPr lang="en-US" sz="1050" baseline="0" dirty="0"/>
                        <a:t> </a:t>
                      </a:r>
                      <a:r>
                        <a:rPr lang="en-US" sz="1050" dirty="0"/>
                        <a:t>Trend*</a:t>
                      </a:r>
                      <a:endParaRPr lang="en-US" sz="1050" i="0" dirty="0">
                        <a:latin typeface="Noto Sans" panose="020B0502040504020204" pitchFamily="34"/>
                        <a:ea typeface="Noto Sans" panose="020B0502040504020204" pitchFamily="34"/>
                        <a:cs typeface="Noto Sans" panose="020B0502040504020204" pitchFamily="34"/>
                      </a:endParaRPr>
                    </a:p>
                  </a:txBody>
                  <a:tcPr marL="9070" marR="9070" marT="9072" marB="0" anchor="ctr"/>
                </a:tc>
                <a:tc>
                  <a:txBody>
                    <a:bodyPr/>
                    <a:lstStyle/>
                    <a:p>
                      <a:pPr marL="0" algn="ctr" defTabSz="914377" rtl="0" eaLnBrk="1" fontAlgn="ctr" latinLnBrk="0" hangingPunct="1"/>
                      <a:r>
                        <a:rPr lang="en-US" sz="1050" u="none" strike="noStrike" kern="1200" dirty="0">
                          <a:effectLst/>
                        </a:rPr>
                        <a:t>5.5%</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tc>
                <a:tc>
                  <a:txBody>
                    <a:bodyPr/>
                    <a:lstStyle/>
                    <a:p>
                      <a:pPr marL="0" algn="ctr" defTabSz="914377" rtl="0" eaLnBrk="1" fontAlgn="ctr" latinLnBrk="0" hangingPunct="1"/>
                      <a:r>
                        <a:rPr lang="en-US" sz="1050" u="none" strike="noStrike" kern="1200" dirty="0">
                          <a:effectLst/>
                        </a:rPr>
                        <a:t>5.7%</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tc>
                <a:tc>
                  <a:txBody>
                    <a:bodyPr/>
                    <a:lstStyle/>
                    <a:p>
                      <a:pPr marL="0" algn="ctr" defTabSz="914377" rtl="0" eaLnBrk="1" fontAlgn="ctr" latinLnBrk="0" hangingPunct="1"/>
                      <a:r>
                        <a:rPr lang="en-US" sz="1050" u="none" strike="noStrike" kern="1200" dirty="0">
                          <a:effectLst/>
                        </a:rPr>
                        <a:t>5.7%</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tc>
                <a:tc>
                  <a:txBody>
                    <a:bodyPr/>
                    <a:lstStyle/>
                    <a:p>
                      <a:pPr marL="0" algn="ctr" defTabSz="914377" rtl="0" eaLnBrk="1" fontAlgn="ctr" latinLnBrk="0" hangingPunct="1"/>
                      <a:r>
                        <a:rPr lang="en-US" sz="1050" u="none" strike="noStrike" kern="1200" dirty="0">
                          <a:effectLst/>
                        </a:rPr>
                        <a:t>6.0%</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tc>
                <a:tc>
                  <a:txBody>
                    <a:bodyPr/>
                    <a:lstStyle/>
                    <a:p>
                      <a:pPr marL="0" algn="ctr" defTabSz="914377" rtl="0" eaLnBrk="1" fontAlgn="ctr" latinLnBrk="0" hangingPunct="1"/>
                      <a:r>
                        <a:rPr lang="en-US" sz="1050" u="none" strike="noStrike" kern="1200" dirty="0">
                          <a:effectLst/>
                        </a:rPr>
                        <a:t>7.0%</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lnR w="28575" cap="flat" cmpd="sng" algn="ctr">
                      <a:noFill/>
                      <a:prstDash val="solid"/>
                      <a:round/>
                      <a:headEnd type="none" w="med" len="med"/>
                      <a:tailEnd type="none" w="med" len="med"/>
                    </a:lnR>
                  </a:tcPr>
                </a:tc>
                <a:tc>
                  <a:txBody>
                    <a:bodyPr/>
                    <a:lstStyle/>
                    <a:p>
                      <a:pPr marL="0" algn="ctr" defTabSz="914377" rtl="0" eaLnBrk="1" fontAlgn="ctr" latinLnBrk="0" hangingPunct="1"/>
                      <a:r>
                        <a:rPr lang="en-US" sz="1050" u="none" strike="noStrike" kern="1200" dirty="0">
                          <a:effectLst/>
                        </a:rPr>
                        <a:t>6.5%</a:t>
                      </a:r>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lnL w="28575" cap="flat" cmpd="sng" algn="ctr">
                      <a:noFill/>
                      <a:prstDash val="solid"/>
                      <a:round/>
                      <a:headEnd type="none" w="med" len="med"/>
                      <a:tailEnd type="none" w="med" len="med"/>
                    </a:lnL>
                    <a:lnR>
                      <a:noFill/>
                    </a:lnR>
                  </a:tcPr>
                </a:tc>
                <a:tc>
                  <a:txBody>
                    <a:bodyPr/>
                    <a:lstStyle/>
                    <a:p>
                      <a:pPr marL="0" algn="ctr" defTabSz="914377" rtl="0" eaLnBrk="1" fontAlgn="ctr" latinLnBrk="0" hangingPunct="1"/>
                      <a:r>
                        <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6.0%</a:t>
                      </a:r>
                    </a:p>
                  </a:txBody>
                  <a:tcPr marL="9525" marR="9525" marT="9525" marB="0" anchor="ctr">
                    <a:lnL w="28575" cap="flat" cmpd="sng" algn="ctr">
                      <a:noFill/>
                      <a:prstDash val="solid"/>
                      <a:round/>
                      <a:headEnd type="none" w="med" len="med"/>
                      <a:tailEnd type="none" w="med" len="med"/>
                    </a:lnL>
                  </a:tcPr>
                </a:tc>
                <a:tc>
                  <a:txBody>
                    <a:bodyPr/>
                    <a:lstStyle/>
                    <a:p>
                      <a:pPr marL="0" algn="ctr" defTabSz="914377" rtl="0" eaLnBrk="1" fontAlgn="ctr" latinLnBrk="0" hangingPunct="1"/>
                      <a:r>
                        <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7.0%</a:t>
                      </a:r>
                    </a:p>
                  </a:txBody>
                  <a:tcPr marL="9525" marR="9525" marT="9525" marB="0" anchor="ctr"/>
                </a:tc>
                <a:tc>
                  <a:txBody>
                    <a:bodyPr/>
                    <a:lstStyle/>
                    <a:p>
                      <a:pPr marL="0" algn="ctr" defTabSz="914377" rtl="0" eaLnBrk="1" fontAlgn="ctr" latinLnBrk="0" hangingPunct="1"/>
                      <a:r>
                        <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rPr>
                        <a:t>8.0%</a:t>
                      </a:r>
                    </a:p>
                  </a:txBody>
                  <a:tcPr marL="9525" marR="9525" marT="9525" marB="0" anchor="ctr"/>
                </a:tc>
                <a:tc>
                  <a:txBody>
                    <a:bodyPr/>
                    <a:lstStyle/>
                    <a:p>
                      <a:pPr marL="0" algn="ctr" defTabSz="914377" rtl="0" eaLnBrk="1" fontAlgn="ctr" latinLnBrk="0" hangingPunct="1"/>
                      <a:endParaRPr lang="en-US" sz="1050" b="0" i="0" u="none" strike="noStrike" kern="1200" dirty="0">
                        <a:solidFill>
                          <a:schemeClr val="tx1"/>
                        </a:solidFill>
                        <a:effectLst/>
                        <a:latin typeface="Noto Sans" panose="020B0502040504020204" pitchFamily="34"/>
                        <a:ea typeface="Noto Sans" panose="020B0502040504020204" pitchFamily="34"/>
                        <a:cs typeface="Noto Sans" panose="020B0502040504020204" pitchFamily="34"/>
                      </a:endParaRPr>
                    </a:p>
                  </a:txBody>
                  <a:tcPr marL="9525" marR="9525" marT="9525" marB="0" anchor="ctr"/>
                </a:tc>
                <a:extLst>
                  <a:ext uri="{0D108BD9-81ED-4DB2-BD59-A6C34878D82A}">
                    <a16:rowId xmlns:a16="http://schemas.microsoft.com/office/drawing/2014/main" val="2149379981"/>
                  </a:ext>
                </a:extLst>
              </a:tr>
            </a:tbl>
          </a:graphicData>
        </a:graphic>
      </p:graphicFrame>
    </p:spTree>
    <p:extLst>
      <p:ext uri="{BB962C8B-B14F-4D97-AF65-F5344CB8AC3E}">
        <p14:creationId xmlns:p14="http://schemas.microsoft.com/office/powerpoint/2010/main" val="1046924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7"/>
          <p:cNvGraphicFramePr>
            <a:graphicFrameLocks/>
          </p:cNvGraphicFramePr>
          <p:nvPr>
            <p:extLst>
              <p:ext uri="{D42A27DB-BD31-4B8C-83A1-F6EECF244321}">
                <p14:modId xmlns:p14="http://schemas.microsoft.com/office/powerpoint/2010/main" val="1264643715"/>
              </p:ext>
            </p:extLst>
          </p:nvPr>
        </p:nvGraphicFramePr>
        <p:xfrm>
          <a:off x="457200" y="2167616"/>
          <a:ext cx="11429999" cy="4248943"/>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lstStyle/>
          <a:p>
            <a:r>
              <a:rPr lang="en-US" dirty="0"/>
              <a:t>Medical &amp; Rx Per Employee Per Year	</a:t>
            </a:r>
          </a:p>
        </p:txBody>
      </p:sp>
      <p:sp>
        <p:nvSpPr>
          <p:cNvPr id="8" name="Text Placeholder 7"/>
          <p:cNvSpPr>
            <a:spLocks noGrp="1"/>
          </p:cNvSpPr>
          <p:nvPr>
            <p:ph type="body" sz="quarter" idx="11"/>
          </p:nvPr>
        </p:nvSpPr>
        <p:spPr/>
        <p:txBody>
          <a:bodyPr/>
          <a:lstStyle/>
          <a:p>
            <a:r>
              <a:rPr lang="en-US" dirty="0"/>
              <a:t>Your Cost Versus the Districts Cost Year over Year</a:t>
            </a:r>
          </a:p>
        </p:txBody>
      </p:sp>
      <p:sp>
        <p:nvSpPr>
          <p:cNvPr id="2" name="Right Brace 1"/>
          <p:cNvSpPr/>
          <p:nvPr/>
        </p:nvSpPr>
        <p:spPr bwMode="auto">
          <a:xfrm rot="16200000">
            <a:off x="4609238" y="-1835253"/>
            <a:ext cx="603151" cy="8383245"/>
          </a:xfrm>
          <a:prstGeom prst="rightBrace">
            <a:avLst/>
          </a:prstGeom>
          <a:noFill/>
          <a:ln w="38100" cap="flat" cmpd="sng" algn="ctr">
            <a:solidFill>
              <a:srgbClr val="002C77"/>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anchor="ctr"/>
          <a:lstStyle/>
          <a:p>
            <a:pPr algn="ctr">
              <a:lnSpc>
                <a:spcPct val="86000"/>
              </a:lnSpc>
              <a:defRPr/>
            </a:pPr>
            <a:endParaRPr lang="en-US" sz="1714" b="1" dirty="0"/>
          </a:p>
        </p:txBody>
      </p:sp>
      <p:sp>
        <p:nvSpPr>
          <p:cNvPr id="9223" name="TextBox 2"/>
          <p:cNvSpPr txBox="1">
            <a:spLocks noChangeArrowheads="1"/>
          </p:cNvSpPr>
          <p:nvPr/>
        </p:nvSpPr>
        <p:spPr bwMode="auto">
          <a:xfrm>
            <a:off x="2445307" y="1669432"/>
            <a:ext cx="5327997" cy="38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60000"/>
              </a:spcBef>
              <a:buChar char="•"/>
              <a:defRPr sz="2000">
                <a:solidFill>
                  <a:schemeClr val="tx1"/>
                </a:solidFill>
                <a:latin typeface="Arial" panose="020B0604020202020204" pitchFamily="34" charset="0"/>
                <a:ea typeface="MS PGothic" panose="020B0600070205080204" pitchFamily="34" charset="-128"/>
              </a:defRPr>
            </a:lvl1pPr>
            <a:lvl2pPr marL="742950" indent="-285750" eaLnBrk="0" hangingPunct="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3pPr>
            <a:lvl4pPr marL="16002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eaLnBrk="0" hangingPunct="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904" b="1" i="1" dirty="0">
                <a:solidFill>
                  <a:srgbClr val="002C77"/>
                </a:solidFill>
                <a:cs typeface="Arial" panose="020B0604020202020204" pitchFamily="34" charset="0"/>
              </a:rPr>
              <a:t>EE Cost = 3.3% Avg Increase Year Over Year</a:t>
            </a:r>
          </a:p>
        </p:txBody>
      </p:sp>
    </p:spTree>
    <p:extLst>
      <p:ext uri="{BB962C8B-B14F-4D97-AF65-F5344CB8AC3E}">
        <p14:creationId xmlns:p14="http://schemas.microsoft.com/office/powerpoint/2010/main" val="733752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752E9-7DF1-D7BA-D695-9898FD9CDB92}"/>
              </a:ext>
            </a:extLst>
          </p:cNvPr>
          <p:cNvSpPr>
            <a:spLocks noGrp="1"/>
          </p:cNvSpPr>
          <p:nvPr>
            <p:ph type="title"/>
          </p:nvPr>
        </p:nvSpPr>
        <p:spPr/>
        <p:txBody>
          <a:bodyPr/>
          <a:lstStyle/>
          <a:p>
            <a:r>
              <a:rPr lang="en-US" dirty="0"/>
              <a:t>Looking Ahead</a:t>
            </a:r>
          </a:p>
        </p:txBody>
      </p:sp>
    </p:spTree>
    <p:extLst>
      <p:ext uri="{BB962C8B-B14F-4D97-AF65-F5344CB8AC3E}">
        <p14:creationId xmlns:p14="http://schemas.microsoft.com/office/powerpoint/2010/main" val="2467346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7943D-49A2-6B5A-BCA3-AC245516401F}"/>
              </a:ext>
            </a:extLst>
          </p:cNvPr>
          <p:cNvSpPr>
            <a:spLocks noGrp="1"/>
          </p:cNvSpPr>
          <p:nvPr>
            <p:ph type="title"/>
          </p:nvPr>
        </p:nvSpPr>
        <p:spPr/>
        <p:txBody>
          <a:bodyPr/>
          <a:lstStyle/>
          <a:p>
            <a:r>
              <a:rPr lang="en-US" dirty="0"/>
              <a:t>Looking Ahead</a:t>
            </a:r>
          </a:p>
        </p:txBody>
      </p:sp>
      <p:sp>
        <p:nvSpPr>
          <p:cNvPr id="3" name="Content Placeholder 2">
            <a:extLst>
              <a:ext uri="{FF2B5EF4-FFF2-40B4-BE49-F238E27FC236}">
                <a16:creationId xmlns:a16="http://schemas.microsoft.com/office/drawing/2014/main" id="{3ACFC85B-8618-F5A2-F321-F9FDE7247E19}"/>
              </a:ext>
            </a:extLst>
          </p:cNvPr>
          <p:cNvSpPr>
            <a:spLocks noGrp="1"/>
          </p:cNvSpPr>
          <p:nvPr>
            <p:ph idx="1"/>
          </p:nvPr>
        </p:nvSpPr>
        <p:spPr>
          <a:xfrm>
            <a:off x="485776" y="1609725"/>
            <a:ext cx="5329808" cy="3291459"/>
          </a:xfrm>
        </p:spPr>
        <p:txBody>
          <a:bodyPr/>
          <a:lstStyle/>
          <a:p>
            <a:pPr>
              <a:lnSpc>
                <a:spcPct val="150000"/>
              </a:lnSpc>
            </a:pPr>
            <a:r>
              <a:rPr lang="en-US" dirty="0"/>
              <a:t>RFP – Direct Primary Care</a:t>
            </a:r>
          </a:p>
          <a:p>
            <a:pPr lvl="1">
              <a:lnSpc>
                <a:spcPct val="150000"/>
              </a:lnSpc>
            </a:pPr>
            <a:r>
              <a:rPr lang="en-US" dirty="0"/>
              <a:t>What this means: No disruption to current plans/networks</a:t>
            </a:r>
          </a:p>
          <a:p>
            <a:pPr lvl="1">
              <a:lnSpc>
                <a:spcPct val="150000"/>
              </a:lnSpc>
            </a:pPr>
            <a:r>
              <a:rPr lang="en-US" dirty="0"/>
              <a:t>Next Steps: Finalist Meeting &amp; Vendor Selection</a:t>
            </a:r>
          </a:p>
          <a:p>
            <a:pPr marL="233362" lvl="1" indent="0">
              <a:lnSpc>
                <a:spcPct val="150000"/>
              </a:lnSpc>
              <a:buNone/>
            </a:pPr>
            <a:endParaRPr lang="en-US" dirty="0"/>
          </a:p>
          <a:p>
            <a:pPr lvl="1">
              <a:lnSpc>
                <a:spcPct val="150000"/>
              </a:lnSpc>
            </a:pPr>
            <a:endParaRPr lang="en-US" dirty="0"/>
          </a:p>
          <a:p>
            <a:pPr lvl="1">
              <a:lnSpc>
                <a:spcPct val="150000"/>
              </a:lnSpc>
            </a:pPr>
            <a:endParaRPr lang="en-US" dirty="0"/>
          </a:p>
          <a:p>
            <a:pPr lvl="1"/>
            <a:endParaRPr lang="en-US" dirty="0"/>
          </a:p>
        </p:txBody>
      </p:sp>
      <p:sp>
        <p:nvSpPr>
          <p:cNvPr id="4" name="Slide Number Placeholder 3">
            <a:extLst>
              <a:ext uri="{FF2B5EF4-FFF2-40B4-BE49-F238E27FC236}">
                <a16:creationId xmlns:a16="http://schemas.microsoft.com/office/drawing/2014/main" id="{134EECCA-E3EB-F47F-EF6C-50A73B5D1F41}"/>
              </a:ext>
            </a:extLst>
          </p:cNvPr>
          <p:cNvSpPr>
            <a:spLocks noGrp="1"/>
          </p:cNvSpPr>
          <p:nvPr>
            <p:ph type="sldNum" sz="quarter" idx="10"/>
          </p:nvPr>
        </p:nvSpPr>
        <p:spPr/>
        <p:txBody>
          <a:bodyPr/>
          <a:lstStyle/>
          <a:p>
            <a:pPr algn="r"/>
            <a:fld id="{DF66040D-6F20-4F4B-8995-856BEECD84BE}" type="slidenum">
              <a:rPr lang="en-US" smtClean="0"/>
              <a:pPr algn="r"/>
              <a:t>12</a:t>
            </a:fld>
            <a:endParaRPr lang="en-US" dirty="0"/>
          </a:p>
        </p:txBody>
      </p:sp>
      <p:sp>
        <p:nvSpPr>
          <p:cNvPr id="5" name="Text Placeholder 4">
            <a:extLst>
              <a:ext uri="{FF2B5EF4-FFF2-40B4-BE49-F238E27FC236}">
                <a16:creationId xmlns:a16="http://schemas.microsoft.com/office/drawing/2014/main" id="{730964AE-9D67-AC37-2F21-666A2FAB7FB5}"/>
              </a:ext>
            </a:extLst>
          </p:cNvPr>
          <p:cNvSpPr>
            <a:spLocks noGrp="1"/>
          </p:cNvSpPr>
          <p:nvPr>
            <p:ph type="body" sz="quarter" idx="12"/>
          </p:nvPr>
        </p:nvSpPr>
        <p:spPr/>
        <p:txBody>
          <a:bodyPr/>
          <a:lstStyle/>
          <a:p>
            <a:r>
              <a:rPr lang="en-US" sz="2400" dirty="0"/>
              <a:t>Marketing Strategies for 2027</a:t>
            </a:r>
          </a:p>
        </p:txBody>
      </p:sp>
      <p:graphicFrame>
        <p:nvGraphicFramePr>
          <p:cNvPr id="6" name="Content Placeholder 4">
            <a:extLst>
              <a:ext uri="{FF2B5EF4-FFF2-40B4-BE49-F238E27FC236}">
                <a16:creationId xmlns:a16="http://schemas.microsoft.com/office/drawing/2014/main" id="{06802443-1107-8E15-FA95-60E11DF683BF}"/>
              </a:ext>
            </a:extLst>
          </p:cNvPr>
          <p:cNvGraphicFramePr>
            <a:graphicFrameLocks/>
          </p:cNvGraphicFramePr>
          <p:nvPr>
            <p:extLst>
              <p:ext uri="{D42A27DB-BD31-4B8C-83A1-F6EECF244321}">
                <p14:modId xmlns:p14="http://schemas.microsoft.com/office/powerpoint/2010/main" val="2264849722"/>
              </p:ext>
            </p:extLst>
          </p:nvPr>
        </p:nvGraphicFramePr>
        <p:xfrm>
          <a:off x="6192724" y="1551432"/>
          <a:ext cx="5519852" cy="3081526"/>
        </p:xfrm>
        <a:graphic>
          <a:graphicData uri="http://schemas.openxmlformats.org/drawingml/2006/table">
            <a:tbl>
              <a:tblPr firstRow="1" bandRow="1">
                <a:tableStyleId>{C1A551C0-2021-AC11-E31C-4D4D43000001}</a:tableStyleId>
              </a:tblPr>
              <a:tblGrid>
                <a:gridCol w="1449027">
                  <a:extLst>
                    <a:ext uri="{9D8B030D-6E8A-4147-A177-3AD203B41FA5}">
                      <a16:colId xmlns:a16="http://schemas.microsoft.com/office/drawing/2014/main" val="1926106701"/>
                    </a:ext>
                  </a:extLst>
                </a:gridCol>
                <a:gridCol w="4070825">
                  <a:extLst>
                    <a:ext uri="{9D8B030D-6E8A-4147-A177-3AD203B41FA5}">
                      <a16:colId xmlns:a16="http://schemas.microsoft.com/office/drawing/2014/main" val="418575644"/>
                    </a:ext>
                  </a:extLst>
                </a:gridCol>
              </a:tblGrid>
              <a:tr h="440218">
                <a:tc>
                  <a:txBody>
                    <a:bodyPr/>
                    <a:lstStyle/>
                    <a:p>
                      <a:r>
                        <a:rPr lang="en-US" dirty="0"/>
                        <a:t>Due Date</a:t>
                      </a:r>
                    </a:p>
                  </a:txBody>
                  <a:tcPr/>
                </a:tc>
                <a:tc>
                  <a:txBody>
                    <a:bodyPr/>
                    <a:lstStyle/>
                    <a:p>
                      <a:r>
                        <a:rPr lang="en-US" dirty="0"/>
                        <a:t>Event</a:t>
                      </a:r>
                    </a:p>
                  </a:txBody>
                  <a:tcPr/>
                </a:tc>
                <a:extLst>
                  <a:ext uri="{0D108BD9-81ED-4DB2-BD59-A6C34878D82A}">
                    <a16:rowId xmlns:a16="http://schemas.microsoft.com/office/drawing/2014/main" val="625514923"/>
                  </a:ext>
                </a:extLst>
              </a:tr>
              <a:tr h="440218">
                <a:tc>
                  <a:txBody>
                    <a:bodyPr/>
                    <a:lstStyle/>
                    <a:p>
                      <a:r>
                        <a:rPr lang="en-US" dirty="0"/>
                        <a:t>9/15/25</a:t>
                      </a:r>
                    </a:p>
                  </a:txBody>
                  <a:tcPr/>
                </a:tc>
                <a:tc>
                  <a:txBody>
                    <a:bodyPr/>
                    <a:lstStyle/>
                    <a:p>
                      <a:r>
                        <a:rPr lang="en-US" dirty="0"/>
                        <a:t>Release of RFP</a:t>
                      </a:r>
                    </a:p>
                  </a:txBody>
                  <a:tcPr/>
                </a:tc>
                <a:extLst>
                  <a:ext uri="{0D108BD9-81ED-4DB2-BD59-A6C34878D82A}">
                    <a16:rowId xmlns:a16="http://schemas.microsoft.com/office/drawing/2014/main" val="1281119115"/>
                  </a:ext>
                </a:extLst>
              </a:tr>
              <a:tr h="440218">
                <a:tc>
                  <a:txBody>
                    <a:bodyPr/>
                    <a:lstStyle/>
                    <a:p>
                      <a:r>
                        <a:rPr lang="en-US" dirty="0"/>
                        <a:t>9/22/25</a:t>
                      </a:r>
                    </a:p>
                  </a:txBody>
                  <a:tcPr/>
                </a:tc>
                <a:tc>
                  <a:txBody>
                    <a:bodyPr/>
                    <a:lstStyle/>
                    <a:p>
                      <a:r>
                        <a:rPr lang="en-US" dirty="0"/>
                        <a:t>Vendor questions due</a:t>
                      </a:r>
                    </a:p>
                  </a:txBody>
                  <a:tcPr/>
                </a:tc>
                <a:extLst>
                  <a:ext uri="{0D108BD9-81ED-4DB2-BD59-A6C34878D82A}">
                    <a16:rowId xmlns:a16="http://schemas.microsoft.com/office/drawing/2014/main" val="3008990206"/>
                  </a:ext>
                </a:extLst>
              </a:tr>
              <a:tr h="440218">
                <a:tc>
                  <a:txBody>
                    <a:bodyPr/>
                    <a:lstStyle/>
                    <a:p>
                      <a:r>
                        <a:rPr lang="en-US" dirty="0"/>
                        <a:t>9/24/25</a:t>
                      </a:r>
                    </a:p>
                  </a:txBody>
                  <a:tcPr/>
                </a:tc>
                <a:tc>
                  <a:txBody>
                    <a:bodyPr/>
                    <a:lstStyle/>
                    <a:p>
                      <a:r>
                        <a:rPr lang="en-US" dirty="0"/>
                        <a:t>Vendor Q&amp;A Posted</a:t>
                      </a:r>
                    </a:p>
                  </a:txBody>
                  <a:tcPr/>
                </a:tc>
                <a:extLst>
                  <a:ext uri="{0D108BD9-81ED-4DB2-BD59-A6C34878D82A}">
                    <a16:rowId xmlns:a16="http://schemas.microsoft.com/office/drawing/2014/main" val="667762832"/>
                  </a:ext>
                </a:extLst>
              </a:tr>
              <a:tr h="440218">
                <a:tc>
                  <a:txBody>
                    <a:bodyPr/>
                    <a:lstStyle/>
                    <a:p>
                      <a:r>
                        <a:rPr lang="en-US" dirty="0"/>
                        <a:t>10/3/25</a:t>
                      </a:r>
                    </a:p>
                  </a:txBody>
                  <a:tcPr/>
                </a:tc>
                <a:tc>
                  <a:txBody>
                    <a:bodyPr/>
                    <a:lstStyle/>
                    <a:p>
                      <a:r>
                        <a:rPr lang="en-US" dirty="0"/>
                        <a:t>RFP due</a:t>
                      </a:r>
                    </a:p>
                  </a:txBody>
                  <a:tcPr/>
                </a:tc>
                <a:extLst>
                  <a:ext uri="{0D108BD9-81ED-4DB2-BD59-A6C34878D82A}">
                    <a16:rowId xmlns:a16="http://schemas.microsoft.com/office/drawing/2014/main" val="2185063099"/>
                  </a:ext>
                </a:extLst>
              </a:tr>
              <a:tr h="440218">
                <a:tc>
                  <a:txBody>
                    <a:bodyPr/>
                    <a:lstStyle/>
                    <a:p>
                      <a:r>
                        <a:rPr lang="en-US" dirty="0"/>
                        <a:t>11/19/25</a:t>
                      </a:r>
                    </a:p>
                  </a:txBody>
                  <a:tcPr/>
                </a:tc>
                <a:tc>
                  <a:txBody>
                    <a:bodyPr/>
                    <a:lstStyle/>
                    <a:p>
                      <a:r>
                        <a:rPr lang="en-US" dirty="0"/>
                        <a:t>MMA RFP Analysis</a:t>
                      </a:r>
                    </a:p>
                  </a:txBody>
                  <a:tcPr/>
                </a:tc>
                <a:extLst>
                  <a:ext uri="{0D108BD9-81ED-4DB2-BD59-A6C34878D82A}">
                    <a16:rowId xmlns:a16="http://schemas.microsoft.com/office/drawing/2014/main" val="2265100766"/>
                  </a:ext>
                </a:extLst>
              </a:tr>
              <a:tr h="440218">
                <a:tc>
                  <a:txBody>
                    <a:bodyPr/>
                    <a:lstStyle/>
                    <a:p>
                      <a:r>
                        <a:rPr lang="en-US" dirty="0"/>
                        <a:t>3/2/26</a:t>
                      </a:r>
                    </a:p>
                  </a:txBody>
                  <a:tcPr/>
                </a:tc>
                <a:tc>
                  <a:txBody>
                    <a:bodyPr/>
                    <a:lstStyle/>
                    <a:p>
                      <a:r>
                        <a:rPr lang="en-US" dirty="0"/>
                        <a:t>Finalist Meetings</a:t>
                      </a:r>
                    </a:p>
                  </a:txBody>
                  <a:tcPr/>
                </a:tc>
                <a:extLst>
                  <a:ext uri="{0D108BD9-81ED-4DB2-BD59-A6C34878D82A}">
                    <a16:rowId xmlns:a16="http://schemas.microsoft.com/office/drawing/2014/main" val="1622232511"/>
                  </a:ext>
                </a:extLst>
              </a:tr>
            </a:tbl>
          </a:graphicData>
        </a:graphic>
      </p:graphicFrame>
    </p:spTree>
    <p:extLst>
      <p:ext uri="{BB962C8B-B14F-4D97-AF65-F5344CB8AC3E}">
        <p14:creationId xmlns:p14="http://schemas.microsoft.com/office/powerpoint/2010/main" val="3485992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Updates &amp; Reminders</a:t>
            </a:r>
          </a:p>
        </p:txBody>
      </p:sp>
    </p:spTree>
    <p:custDataLst>
      <p:custData r:id="rId1"/>
    </p:custDataLst>
    <p:extLst>
      <p:ext uri="{BB962C8B-B14F-4D97-AF65-F5344CB8AC3E}">
        <p14:creationId xmlns:p14="http://schemas.microsoft.com/office/powerpoint/2010/main" val="4089262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4F0F13-9495-422A-2709-2BA4DA35A7D9}"/>
              </a:ext>
            </a:extLst>
          </p:cNvPr>
          <p:cNvSpPr>
            <a:spLocks noGrp="1"/>
          </p:cNvSpPr>
          <p:nvPr>
            <p:ph type="title"/>
          </p:nvPr>
        </p:nvSpPr>
        <p:spPr/>
        <p:txBody>
          <a:bodyPr/>
          <a:lstStyle/>
          <a:p>
            <a:r>
              <a:rPr lang="en-US" dirty="0"/>
              <a:t>Don’t Forget About….</a:t>
            </a:r>
          </a:p>
        </p:txBody>
      </p:sp>
      <p:sp>
        <p:nvSpPr>
          <p:cNvPr id="5" name="Content Placeholder 4">
            <a:extLst>
              <a:ext uri="{FF2B5EF4-FFF2-40B4-BE49-F238E27FC236}">
                <a16:creationId xmlns:a16="http://schemas.microsoft.com/office/drawing/2014/main" id="{A96CF309-3367-543B-399F-8E8F9154EA7D}"/>
              </a:ext>
            </a:extLst>
          </p:cNvPr>
          <p:cNvSpPr>
            <a:spLocks noGrp="1"/>
          </p:cNvSpPr>
          <p:nvPr>
            <p:ph sz="quarter" idx="10"/>
          </p:nvPr>
        </p:nvSpPr>
        <p:spPr>
          <a:xfrm>
            <a:off x="450847" y="1202166"/>
            <a:ext cx="11283696" cy="5655833"/>
          </a:xfrm>
        </p:spPr>
        <p:txBody>
          <a:bodyPr/>
          <a:lstStyle/>
          <a:p>
            <a:r>
              <a:rPr lang="en-US" sz="1400" b="1" dirty="0"/>
              <a:t>EAP Enhancements</a:t>
            </a:r>
          </a:p>
          <a:p>
            <a:pPr lvl="1"/>
            <a:r>
              <a:rPr lang="en-US" sz="1200" dirty="0"/>
              <a:t>5 Visits per member per issue available 24/7 visit </a:t>
            </a:r>
            <a:r>
              <a:rPr lang="en-US" sz="1200" dirty="0">
                <a:hlinkClick r:id="rId3"/>
              </a:rPr>
              <a:t>www.livewellworkwell.com</a:t>
            </a:r>
            <a:r>
              <a:rPr lang="en-US" sz="1200" dirty="0"/>
              <a:t> and enter access code </a:t>
            </a:r>
            <a:r>
              <a:rPr lang="en-US" sz="1200" b="1" dirty="0" err="1"/>
              <a:t>pfisd</a:t>
            </a:r>
            <a:r>
              <a:rPr lang="en-US" sz="1200" b="1" dirty="0"/>
              <a:t> </a:t>
            </a:r>
            <a:r>
              <a:rPr lang="en-US" sz="1200" dirty="0"/>
              <a:t>or call 866-248-4094. </a:t>
            </a:r>
          </a:p>
          <a:p>
            <a:pPr lvl="1"/>
            <a:r>
              <a:rPr lang="en-US" sz="1200" dirty="0"/>
              <a:t>Calm App available to no cost go to </a:t>
            </a:r>
            <a:r>
              <a:rPr lang="en-US" sz="1200" dirty="0">
                <a:hlinkClick r:id="rId4"/>
              </a:rPr>
              <a:t>www.supportfinder.optum.com/pfisd</a:t>
            </a:r>
            <a:r>
              <a:rPr lang="en-US" sz="1200" dirty="0"/>
              <a:t> </a:t>
            </a:r>
          </a:p>
          <a:p>
            <a:pPr marL="0" indent="0">
              <a:buNone/>
            </a:pPr>
            <a:endParaRPr lang="en-US" sz="1400" dirty="0"/>
          </a:p>
          <a:p>
            <a:r>
              <a:rPr lang="en-US" sz="1400" b="1" dirty="0"/>
              <a:t>One Pass Select</a:t>
            </a:r>
          </a:p>
          <a:p>
            <a:pPr lvl="1"/>
            <a:r>
              <a:rPr lang="en-US" sz="1200" dirty="0"/>
              <a:t>Membership Plans to access local gyms like Cowboy Fitness, Planet Fitness, Fitness Connection, Camp Gladiator, Orange Theory </a:t>
            </a:r>
          </a:p>
          <a:p>
            <a:pPr lvl="1"/>
            <a:r>
              <a:rPr lang="en-US" sz="1200" dirty="0"/>
              <a:t>Available Plans: Digital-only $10, Classic Plan $34, Standard Plan $69, Premium Plan $109, Elite Plan $249</a:t>
            </a:r>
          </a:p>
          <a:p>
            <a:pPr lvl="2"/>
            <a:r>
              <a:rPr lang="en-US" sz="1050" dirty="0"/>
              <a:t>Bonus: All plan members have access to free grocery deliver via </a:t>
            </a:r>
            <a:r>
              <a:rPr lang="en-US" sz="1050" dirty="0" err="1"/>
              <a:t>Shipt</a:t>
            </a:r>
            <a:r>
              <a:rPr lang="en-US" sz="1050" dirty="0"/>
              <a:t> with their membership ($99 value)</a:t>
            </a:r>
          </a:p>
          <a:p>
            <a:pPr lvl="1"/>
            <a:r>
              <a:rPr lang="en-US" sz="1200" dirty="0"/>
              <a:t>Sign up by visiting </a:t>
            </a:r>
            <a:r>
              <a:rPr lang="en-US" sz="1200" dirty="0">
                <a:hlinkClick r:id="rId5"/>
              </a:rPr>
              <a:t>www.onepassselect.com</a:t>
            </a:r>
            <a:r>
              <a:rPr lang="en-US" sz="1200" dirty="0"/>
              <a:t> </a:t>
            </a:r>
          </a:p>
          <a:p>
            <a:pPr marL="233362" lvl="1" indent="0">
              <a:buNone/>
            </a:pPr>
            <a:endParaRPr lang="en-US" sz="1200" dirty="0"/>
          </a:p>
          <a:p>
            <a:r>
              <a:rPr lang="en-US" sz="1400" b="1" dirty="0"/>
              <a:t>Wellness Benefit with Cigna</a:t>
            </a:r>
          </a:p>
          <a:p>
            <a:pPr lvl="1"/>
            <a:r>
              <a:rPr lang="en-US" sz="1200" dirty="0"/>
              <a:t>Members enrolled in the Cigna Accident, Critical Illness or Hospital Indemnity can receive a benefit for completing a preventive exam or health screening, now including </a:t>
            </a:r>
            <a:r>
              <a:rPr lang="en-US" sz="1200" b="1" dirty="0"/>
              <a:t>Dental</a:t>
            </a:r>
            <a:r>
              <a:rPr lang="en-US" sz="1200" dirty="0"/>
              <a:t> + </a:t>
            </a:r>
            <a:r>
              <a:rPr lang="en-US" sz="1200" b="1" dirty="0"/>
              <a:t>Vision</a:t>
            </a:r>
            <a:r>
              <a:rPr lang="en-US" sz="1200" dirty="0"/>
              <a:t> exams.</a:t>
            </a:r>
          </a:p>
          <a:p>
            <a:pPr lvl="1"/>
            <a:r>
              <a:rPr lang="en-US" sz="1200" dirty="0"/>
              <a:t>$50 - $100 depending on coverage elected</a:t>
            </a:r>
          </a:p>
          <a:p>
            <a:pPr lvl="1"/>
            <a:r>
              <a:rPr lang="en-US" sz="1200" dirty="0"/>
              <a:t>File claim online by logging into </a:t>
            </a:r>
            <a:r>
              <a:rPr lang="en-US" sz="1200" dirty="0">
                <a:hlinkClick r:id="rId6"/>
              </a:rPr>
              <a:t>https://my.cigna.com</a:t>
            </a:r>
            <a:r>
              <a:rPr lang="en-US" sz="1200" dirty="0"/>
              <a:t> </a:t>
            </a:r>
          </a:p>
          <a:p>
            <a:pPr marL="233362" lvl="1" indent="0">
              <a:buNone/>
            </a:pPr>
            <a:endParaRPr lang="en-US" sz="1200" b="1" dirty="0"/>
          </a:p>
          <a:p>
            <a:r>
              <a:rPr lang="en-US" sz="1400" b="1" dirty="0"/>
              <a:t>Benefit Resources Available </a:t>
            </a:r>
          </a:p>
          <a:p>
            <a:pPr lvl="1"/>
            <a:r>
              <a:rPr lang="en-US" sz="1200" dirty="0"/>
              <a:t>MMA Service Center </a:t>
            </a:r>
            <a:r>
              <a:rPr lang="en-GB" sz="1200" b="1" dirty="0"/>
              <a:t>Call 855-550-9885 </a:t>
            </a:r>
            <a:r>
              <a:rPr lang="en-GB" sz="1200" dirty="0"/>
              <a:t>and</a:t>
            </a:r>
            <a:r>
              <a:rPr lang="en-GB" sz="1200" b="1" dirty="0"/>
              <a:t> </a:t>
            </a:r>
            <a:r>
              <a:rPr lang="en-GB" sz="1200" dirty="0"/>
              <a:t>dial</a:t>
            </a:r>
            <a:r>
              <a:rPr lang="en-GB" sz="1200" b="1" dirty="0"/>
              <a:t> PIN: 1083 </a:t>
            </a:r>
            <a:r>
              <a:rPr lang="en-GB" sz="1200" dirty="0"/>
              <a:t>or email </a:t>
            </a:r>
            <a:r>
              <a:rPr lang="en-GB" sz="1200" b="1" u="sng" dirty="0">
                <a:hlinkClick r:id="rId7"/>
              </a:rPr>
              <a:t>PflugervilleISD@marshmma.com</a:t>
            </a:r>
            <a:r>
              <a:rPr lang="en-GB" sz="1200" b="1" dirty="0"/>
              <a:t> </a:t>
            </a:r>
            <a:r>
              <a:rPr lang="en-GB" sz="1200" dirty="0"/>
              <a:t>Support is available Monday - Friday from 8 am - 6 pm CT, provided in both English and Spanish.</a:t>
            </a:r>
            <a:endParaRPr lang="en-US" sz="1200" dirty="0"/>
          </a:p>
          <a:p>
            <a:pPr lvl="1"/>
            <a:r>
              <a:rPr lang="en-US" sz="1200" dirty="0"/>
              <a:t>Employee Benefit Website to access benefit materials </a:t>
            </a:r>
            <a:r>
              <a:rPr lang="en-US" sz="1200" dirty="0">
                <a:hlinkClick r:id="rId8"/>
              </a:rPr>
              <a:t>https://www.pfisdbenefits.com/</a:t>
            </a:r>
            <a:r>
              <a:rPr lang="en-US" sz="1200" dirty="0"/>
              <a:t> </a:t>
            </a:r>
          </a:p>
          <a:p>
            <a:pPr lvl="1"/>
            <a:endParaRPr lang="en-US" sz="1400" dirty="0"/>
          </a:p>
        </p:txBody>
      </p:sp>
    </p:spTree>
    <p:extLst>
      <p:ext uri="{BB962C8B-B14F-4D97-AF65-F5344CB8AC3E}">
        <p14:creationId xmlns:p14="http://schemas.microsoft.com/office/powerpoint/2010/main" val="8861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79D293-13F9-4ED1-661C-63E940733652}"/>
              </a:ext>
            </a:extLst>
          </p:cNvPr>
          <p:cNvSpPr>
            <a:spLocks noGrp="1"/>
          </p:cNvSpPr>
          <p:nvPr>
            <p:ph type="body" sz="quarter" idx="12"/>
          </p:nvPr>
        </p:nvSpPr>
        <p:spPr/>
        <p:txBody>
          <a:bodyPr/>
          <a:lstStyle/>
          <a:p>
            <a:endParaRPr lang="en-US" dirty="0"/>
          </a:p>
        </p:txBody>
      </p:sp>
      <p:sp>
        <p:nvSpPr>
          <p:cNvPr id="3" name="Title 2">
            <a:extLst>
              <a:ext uri="{FF2B5EF4-FFF2-40B4-BE49-F238E27FC236}">
                <a16:creationId xmlns:a16="http://schemas.microsoft.com/office/drawing/2014/main" id="{D54F0F13-9495-422A-2709-2BA4DA35A7D9}"/>
              </a:ext>
            </a:extLst>
          </p:cNvPr>
          <p:cNvSpPr>
            <a:spLocks noGrp="1"/>
          </p:cNvSpPr>
          <p:nvPr>
            <p:ph type="title"/>
          </p:nvPr>
        </p:nvSpPr>
        <p:spPr/>
        <p:txBody>
          <a:bodyPr/>
          <a:lstStyle/>
          <a:p>
            <a:r>
              <a:rPr lang="en-US" dirty="0"/>
              <a:t>Next Meetings….</a:t>
            </a:r>
          </a:p>
        </p:txBody>
      </p:sp>
      <p:sp>
        <p:nvSpPr>
          <p:cNvPr id="4" name="Text Placeholder 3">
            <a:extLst>
              <a:ext uri="{FF2B5EF4-FFF2-40B4-BE49-F238E27FC236}">
                <a16:creationId xmlns:a16="http://schemas.microsoft.com/office/drawing/2014/main" id="{EBC67B47-E5BB-A452-E452-51B5538716C7}"/>
              </a:ext>
            </a:extLst>
          </p:cNvPr>
          <p:cNvSpPr>
            <a:spLocks noGrp="1"/>
          </p:cNvSpPr>
          <p:nvPr>
            <p:ph type="body" sz="quarter" idx="11"/>
          </p:nvPr>
        </p:nvSpPr>
        <p:spPr/>
        <p:txBody>
          <a:bodyPr/>
          <a:lstStyle/>
          <a:p>
            <a:endParaRPr lang="en-US" dirty="0"/>
          </a:p>
        </p:txBody>
      </p:sp>
      <p:sp>
        <p:nvSpPr>
          <p:cNvPr id="5" name="Content Placeholder 4">
            <a:extLst>
              <a:ext uri="{FF2B5EF4-FFF2-40B4-BE49-F238E27FC236}">
                <a16:creationId xmlns:a16="http://schemas.microsoft.com/office/drawing/2014/main" id="{A96CF309-3367-543B-399F-8E8F9154EA7D}"/>
              </a:ext>
            </a:extLst>
          </p:cNvPr>
          <p:cNvSpPr>
            <a:spLocks noGrp="1"/>
          </p:cNvSpPr>
          <p:nvPr>
            <p:ph sz="quarter" idx="10"/>
          </p:nvPr>
        </p:nvSpPr>
        <p:spPr/>
        <p:txBody>
          <a:bodyPr/>
          <a:lstStyle/>
          <a:p>
            <a:r>
              <a:rPr lang="en-US" dirty="0" err="1"/>
              <a:t>PfISD</a:t>
            </a:r>
            <a:r>
              <a:rPr lang="en-US" dirty="0"/>
              <a:t> Administration Board Room – 4:30 pm</a:t>
            </a:r>
          </a:p>
          <a:p>
            <a:endParaRPr lang="en-US" dirty="0"/>
          </a:p>
          <a:p>
            <a:r>
              <a:rPr lang="en-US" dirty="0"/>
              <a:t>April 14, 2026   </a:t>
            </a:r>
          </a:p>
          <a:p>
            <a:r>
              <a:rPr lang="en-US" dirty="0"/>
              <a:t>May 13, 2026 </a:t>
            </a:r>
          </a:p>
        </p:txBody>
      </p:sp>
    </p:spTree>
    <p:extLst>
      <p:ext uri="{BB962C8B-B14F-4D97-AF65-F5344CB8AC3E}">
        <p14:creationId xmlns:p14="http://schemas.microsoft.com/office/powerpoint/2010/main" val="3154610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custDataLst>
              <p:custData r:id="rId1"/>
            </p:custDataLst>
          </p:nvPr>
        </p:nvSpPr>
        <p:spPr>
          <a:xfrm>
            <a:off x="471550" y="5224208"/>
            <a:ext cx="11224768" cy="492443"/>
          </a:xfrm>
        </p:spPr>
        <p:txBody>
          <a:bodyPr/>
          <a:lstStyle/>
          <a:p>
            <a:r>
              <a:rPr lang="en-US" dirty="0"/>
              <a:t>This document is not intended to be taken as advice regarding any individual situation and should not be relied upon as such. Marsh &amp; McLennan Agency, LLC shall have no obligation to update this publication and shall have no liability to you or any other party arising out of this publication or any matter contained herein. Any statements concerning actuarial, tax, accounting or legal matters are based solely on our experience as consultants and are not to be relied upon as actuarial, accounting, tax or legal advice, for which you should consult your own professional advisors. Any modeling analytics or projections are subject to inherent uncertainty and the analysis could be materially affected if any underlying assumptions, conditions, information or factors are inaccurate or incomplete or should change. MarshMMA.com</a:t>
            </a:r>
          </a:p>
        </p:txBody>
      </p:sp>
    </p:spTree>
    <p:extLst>
      <p:ext uri="{BB962C8B-B14F-4D97-AF65-F5344CB8AC3E}">
        <p14:creationId xmlns:p14="http://schemas.microsoft.com/office/powerpoint/2010/main" val="19648332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MMCOA_TEMPLATE" val="MMC2021.Classic16x9"/>
  <p:tag name="MMCOA_TEMPLATEVERSION" val="9.0"/>
  <p:tag name="MMCOA_UI_LANGUAGE" val="en-US"/>
  <p:tag name="MMCOA_BASECO" val="MMA"/>
  <p:tag name="MMCOA_BRAND" val="MMC2021"/>
  <p:tag name="MMCOA_FEATURESET" val="MMA_2021_v1"/>
  <p:tag name="MMCOA_LANGUAGE" val="en-US"/>
  <p:tag name="MMCOA_LANGUAGEDATEFORMAT" val="MMMM dd, yyyy"/>
  <p:tag name="MMCOA_LANGUAGELOCALEID" val="1033"/>
</p:tagLst>
</file>

<file path=ppt/theme/theme1.xml><?xml version="1.0" encoding="utf-8"?>
<a:theme xmlns:a="http://schemas.openxmlformats.org/drawingml/2006/main" name="Marsh McLennan">
  <a:themeElements>
    <a:clrScheme name="MMC">
      <a:dk1>
        <a:srgbClr val="565656"/>
      </a:dk1>
      <a:lt1>
        <a:srgbClr val="FFFFFF"/>
      </a:lt1>
      <a:dk2>
        <a:srgbClr val="009DE0"/>
      </a:dk2>
      <a:lt2>
        <a:srgbClr val="FFFFFF"/>
      </a:lt2>
      <a:accent1>
        <a:srgbClr val="009DE0"/>
      </a:accent1>
      <a:accent2>
        <a:srgbClr val="76D3FF"/>
      </a:accent2>
      <a:accent3>
        <a:srgbClr val="FF8C00"/>
      </a:accent3>
      <a:accent4>
        <a:srgbClr val="EE3C8E"/>
      </a:accent4>
      <a:accent5>
        <a:srgbClr val="8246AF"/>
      </a:accent5>
      <a:accent6>
        <a:srgbClr val="00968F"/>
      </a:accent6>
      <a:hlink>
        <a:srgbClr val="2C6EF2"/>
      </a:hlink>
      <a:folHlink>
        <a:srgbClr val="0065A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2C77"/>
        </a:solidFill>
        <a:ln>
          <a:noFill/>
        </a:ln>
        <a:effectLst/>
      </a:spPr>
      <a:bodyPr rtlCol="0" anchor="ctr"/>
      <a:lstStyle>
        <a:defPPr algn="ctr">
          <a:defRPr dirty="0" smtClean="0">
            <a:solidFill>
              <a:schemeClr val="bg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a:defPPr>
      </a:lstStyle>
    </a:txDef>
  </a:objectDefaults>
  <a:extraClrSchemeLst/>
  <a:custClrLst>
    <a:custClr name="Dark blue">
      <a:srgbClr val="002C77"/>
    </a:custClr>
    <a:custClr name="Blue">
      <a:srgbClr val="009DE0"/>
    </a:custClr>
    <a:custClr name="Light blue">
      <a:srgbClr val="76D3FF"/>
    </a:custClr>
    <a:custClr name="Dark teal">
      <a:srgbClr val="004C6C"/>
    </a:custClr>
    <a:custClr name="Teal">
      <a:srgbClr val="0077A0"/>
    </a:custClr>
    <a:custClr name="Light teal">
      <a:srgbClr val="9CD9E4"/>
    </a:custClr>
    <a:custClr name="Dark turquoise">
      <a:srgbClr val="005E5D"/>
    </a:custClr>
    <a:custClr name="Turquoise">
      <a:srgbClr val="00968F"/>
    </a:custClr>
    <a:custClr name="Light turquoise">
      <a:srgbClr val="98DBCE"/>
    </a:custClr>
    <a:custClr name="White">
      <a:srgbClr val="FFFFFF"/>
    </a:custClr>
    <a:custClr name="Dark green">
      <a:srgbClr val="275D38"/>
    </a:custClr>
    <a:custClr name="Green">
      <a:srgbClr val="00AC41"/>
    </a:custClr>
    <a:custClr name="Light green">
      <a:srgbClr val="ADDFB3"/>
    </a:custClr>
    <a:custClr name="Dark purple">
      <a:srgbClr val="463282"/>
    </a:custClr>
    <a:custClr name="Purple">
      <a:srgbClr val="8246AF"/>
    </a:custClr>
    <a:custClr name="Light purple">
      <a:srgbClr val="CCB3E0"/>
    </a:custClr>
    <a:custClr name="Dark pink">
      <a:srgbClr val="B2025B"/>
    </a:custClr>
    <a:custClr name="Pink">
      <a:srgbClr val="EE3D8B"/>
    </a:custClr>
    <a:custClr name="Light pink">
      <a:srgbClr val="F8ACBE"/>
    </a:custClr>
    <a:custClr name="White">
      <a:srgbClr val="FFFFFF"/>
    </a:custClr>
    <a:custClr name="Dark crimson">
      <a:srgbClr val="9A1C1F"/>
    </a:custClr>
    <a:custClr name="Crimson">
      <a:srgbClr val="EF4E45"/>
    </a:custClr>
    <a:custClr name="Light crimson">
      <a:srgbClr val="FFAEA6"/>
    </a:custClr>
    <a:custClr name="Dark orange">
      <a:srgbClr val="A32E00"/>
    </a:custClr>
    <a:custClr name="Orange">
      <a:srgbClr val="FF8C00"/>
    </a:custClr>
    <a:custClr name="Light orange">
      <a:srgbClr val="FFCA94"/>
    </a:custClr>
    <a:custClr name="Dark yellow">
      <a:srgbClr val="965D00"/>
    </a:custClr>
    <a:custClr name="Yellow">
      <a:srgbClr val="FFBE00"/>
    </a:custClr>
    <a:custClr name="Light yellow">
      <a:srgbClr val="FFE580"/>
    </a:custClr>
    <a:custClr name="White">
      <a:srgbClr val="FFFFFF"/>
    </a:custClr>
    <a:custClr name="Dark blue gray">
      <a:srgbClr val="4E6287"/>
    </a:custClr>
    <a:custClr name="Blue gray">
      <a:srgbClr val="8096B2"/>
    </a:custClr>
    <a:custClr name="Light blue gray">
      <a:srgbClr val="BED3E4"/>
    </a:custClr>
    <a:custClr name="Dark gray">
      <a:srgbClr val="565656"/>
    </a:custClr>
    <a:custClr name="Gray">
      <a:srgbClr val="949494"/>
    </a:custClr>
    <a:custClr name="Light gray">
      <a:srgbClr val="DADADA"/>
    </a:custClr>
    <a:custClr name="Background gray">
      <a:srgbClr val="F0F0F0"/>
    </a:custClr>
    <a:custClr name="Link blue">
      <a:srgbClr val="2C6EF2"/>
    </a:custClr>
    <a:custClr name="Warning red">
      <a:srgbClr val="C53532"/>
    </a:custClr>
    <a:custClr name="Success green">
      <a:srgbClr val="14853D"/>
    </a:custClr>
  </a:custClrLst>
  <a:extLst>
    <a:ext uri="{05A4C25C-085E-4340-85A3-A5531E510DB2}">
      <thm15:themeFamily xmlns:thm15="http://schemas.microsoft.com/office/thememl/2012/main" name="MMC2021.Classic16x9.potx" id="{1E02728C-430E-40A4-A88D-63B5E0DB2EC5}" vid="{FBCF0A22-C69C-40BB-B44A-F70827371A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item1.xml>��
</file>

<file path=customXml/item2.xml>��
</file>

<file path=customXml/item3.xml>��
</file>

<file path=customXml/item4.xml>��
</file>

<file path=customXml/item5.xml>��
</file>

<file path=customXml/item6.xml>��
</file>

<file path=customXml/item7.xml>��
</file>

<file path=customXml/item8.xml>��
</file>

<file path=customXml/item9.xml>��
</file>

<file path=customXml/item10.xml>��
</file>

<file path=customXml/item11.xml>��
</file>

<file path=customXml/item12.xml>��
</file>

<file path=customXml/item13.xml>��
</file>

<file path=customXml/item14.xml>��
</file>

<file path=customXml/item15.xml>��
</file>

<file path=customXml/item16.xml>��
</file>

<file path=customXml/item17.xml>��
</file>

<file path=customXml/item18.xml>��
</file>

<file path=customXml/item19.xml>��
</file>

<file path=customXml/item20.xml>��
</file>

<file path=customXml/item21.xml>��
</file>

<file path=customXml/item22.xml>��
</file>

<file path=customXml/item23.xml>��
</file>

<file path=customXml/item24.xml>��
</file>

<file path=customXml/item25.xml>��
</file>

<file path=customXml/item26.xml>��
</file>

<file path=customXml/item27.xml>��
</file>

<file path=customXml/item28.xml>��
</file>

<file path=customXml/item29.xml>��
</file>

<file path=customXml/item30.xml>��
</file>

<file path=customXml/item31.xml>��
</file>

<file path=customXml/item32.xml>��
</file>

<file path=customXml/item33.xml>��
</file>

<file path=customXml/item34.xml>��
</file>

<file path=customXml/item35.xml>��
</file>

<file path=customXml/item36.xml>��
</file>

<file path=customXml/item37.xml>��
</file>

<file path=customXml/item38.xml>��
</file>

<file path=customXml/item39.xml>��
</file>

<file path=customXml/item40.xml>��
</file>

<file path=customXml/item41.xml>��
</file>

<file path=customXml/item42.xml>��
</file>

<file path=customXml/item43.xml>��
</file>

<file path=customXml/item44.xml>��
</file>

<file path=customXml/item45.xml>��
</file>

<file path=customXml/item46.xml>��
</file>

<file path=customXml/item47.xml>��
</file>

<file path=customXml/item48.xml>��
</file>

<file path=customXml/item49.xml>��
</file>

<file path=customXml/item50.xml>��
</file>

<file path=customXml/item51.xml>��
</file>

<file path=customXml/item52.xml>��
</file>

<file path=customXml/item53.xml>��
</file>

<file path=customXml/item54.xml>��
</file>

<file path=customXml/item55.xml>��
</file>

<file path=customXml/item56.xml>��
</file>

<file path=customXml/item57.xml>��
</file>

<file path=customXml/item58.xml>��
</file>

<file path=customXml/item59.xml>��
</file>

<file path=customXml/item60.xml>��
</file>

<file path=customXml/item61.xml>��
</file>

<file path=customXml/item62.xml>��
</file>

<file path=customXml/itemProps1.xml><?xml version="1.0" encoding="utf-8"?>
<ds:datastoreItem xmlns:ds="http://schemas.openxmlformats.org/officeDocument/2006/customXml" ds:itemID="{86E9DB7A-C649-4675-B50A-1BE58C3421E5}">
  <ds:schemaRefs>
    <ds:schemaRef ds:uri="http://www.w3.org/2001/XMLSchema"/>
  </ds:schemaRefs>
</ds:datastoreItem>
</file>

<file path=customXml/itemProps2.xml><?xml version="1.0" encoding="utf-8"?>
<ds:datastoreItem xmlns:ds="http://schemas.openxmlformats.org/officeDocument/2006/customXml" ds:itemID="{9D125730-63B3-4611-99E5-A47E22D5544D}">
  <ds:schemaRefs>
    <ds:schemaRef ds:uri="http://www.w3.org/2001/XMLSchema"/>
  </ds:schemaRefs>
</ds:datastoreItem>
</file>

<file path=customXml/itemProps3.xml><?xml version="1.0" encoding="utf-8"?>
<ds:datastoreItem xmlns:ds="http://schemas.openxmlformats.org/officeDocument/2006/customXml" ds:itemID="{B5EE003F-AACE-4CCD-AE5E-C319AB398FB9}">
  <ds:schemaRefs>
    <ds:schemaRef ds:uri="http://www.w3.org/2001/XMLSchema"/>
  </ds:schemaRefs>
</ds:datastoreItem>
</file>

<file path=customXml/itemProps4.xml><?xml version="1.0" encoding="utf-8"?>
<ds:datastoreItem xmlns:ds="http://schemas.openxmlformats.org/officeDocument/2006/customXml" ds:itemID="{6E08A1E3-253A-4517-97D3-0BD56DB45B37}">
  <ds:schemaRefs>
    <ds:schemaRef ds:uri="http://www.w3.org/2001/XMLSchema"/>
  </ds:schemaRefs>
</ds:datastoreItem>
</file>

<file path=customXml/itemProps5.xml><?xml version="1.0" encoding="utf-8"?>
<ds:datastoreItem xmlns:ds="http://schemas.openxmlformats.org/officeDocument/2006/customXml" ds:itemID="{A3CD4C50-97C5-4A13-A5A2-9AD0815BCA0D}">
  <ds:schemaRefs>
    <ds:schemaRef ds:uri="http://www.w3.org/2001/XMLSchema"/>
  </ds:schemaRefs>
</ds:datastoreItem>
</file>

<file path=customXml/itemProps6.xml><?xml version="1.0" encoding="utf-8"?>
<ds:datastoreItem xmlns:ds="http://schemas.openxmlformats.org/officeDocument/2006/customXml" ds:itemID="{BB9AF9DD-B397-4FDC-A4AA-C71AD02B475D}">
  <ds:schemaRefs>
    <ds:schemaRef ds:uri="http://www.w3.org/2001/XMLSchema"/>
  </ds:schemaRefs>
</ds:datastoreItem>
</file>

<file path=customXml/itemProps7.xml><?xml version="1.0" encoding="utf-8"?>
<ds:datastoreItem xmlns:ds="http://schemas.openxmlformats.org/officeDocument/2006/customXml" ds:itemID="{C39CAF09-DA15-4725-BDD7-277AA9A52B6D}">
  <ds:schemaRefs>
    <ds:schemaRef ds:uri="http://www.w3.org/2001/XMLSchema"/>
  </ds:schemaRefs>
</ds:datastoreItem>
</file>

<file path=customXml/itemProps8.xml><?xml version="1.0" encoding="utf-8"?>
<ds:datastoreItem xmlns:ds="http://schemas.openxmlformats.org/officeDocument/2006/customXml" ds:itemID="{C41181A3-BF44-4324-AECB-875CE9EE15F3}">
  <ds:schemaRefs>
    <ds:schemaRef ds:uri="http://www.w3.org/2001/XMLSchema"/>
  </ds:schemaRefs>
</ds:datastoreItem>
</file>

<file path=customXml/itemProps9.xml><?xml version="1.0" encoding="utf-8"?>
<ds:datastoreItem xmlns:ds="http://schemas.openxmlformats.org/officeDocument/2006/customXml" ds:itemID="{E39B11E5-077D-4BBF-AF63-E8B8A6D036DB}">
  <ds:schemaRefs>
    <ds:schemaRef ds:uri="http://www.w3.org/2001/XMLSchema"/>
  </ds:schemaRefs>
</ds:datastoreItem>
</file>

<file path=customXml/itemProps10.xml><?xml version="1.0" encoding="utf-8"?>
<ds:datastoreItem xmlns:ds="http://schemas.openxmlformats.org/officeDocument/2006/customXml" ds:itemID="{58D42C7F-C51A-4196-A564-FB7B576BC2EA}">
  <ds:schemaRefs>
    <ds:schemaRef ds:uri="http://www.w3.org/2001/XMLSchema"/>
  </ds:schemaRefs>
</ds:datastoreItem>
</file>

<file path=customXml/itemProps11.xml><?xml version="1.0" encoding="utf-8"?>
<ds:datastoreItem xmlns:ds="http://schemas.openxmlformats.org/officeDocument/2006/customXml" ds:itemID="{7C42B602-7515-473E-8F1E-5503EC3B9FB1}">
  <ds:schemaRefs>
    <ds:schemaRef ds:uri="http://www.w3.org/2001/XMLSchema"/>
  </ds:schemaRefs>
</ds:datastoreItem>
</file>

<file path=customXml/itemProps12.xml><?xml version="1.0" encoding="utf-8"?>
<ds:datastoreItem xmlns:ds="http://schemas.openxmlformats.org/officeDocument/2006/customXml" ds:itemID="{1AA08E88-52D3-4EBA-AA02-8CA9BBF557F6}">
  <ds:schemaRefs>
    <ds:schemaRef ds:uri="http://www.w3.org/2001/XMLSchema"/>
  </ds:schemaRefs>
</ds:datastoreItem>
</file>

<file path=customXml/itemProps13.xml><?xml version="1.0" encoding="utf-8"?>
<ds:datastoreItem xmlns:ds="http://schemas.openxmlformats.org/officeDocument/2006/customXml" ds:itemID="{36521F22-0186-4262-8998-4B3239F3A520}">
  <ds:schemaRefs>
    <ds:schemaRef ds:uri="http://www.w3.org/2001/XMLSchema"/>
  </ds:schemaRefs>
</ds:datastoreItem>
</file>

<file path=customXml/itemProps14.xml><?xml version="1.0" encoding="utf-8"?>
<ds:datastoreItem xmlns:ds="http://schemas.openxmlformats.org/officeDocument/2006/customXml" ds:itemID="{5FC8AD33-3A86-4DCF-AE6B-3071D443C944}">
  <ds:schemaRefs>
    <ds:schemaRef ds:uri="http://www.w3.org/2001/XMLSchema"/>
  </ds:schemaRefs>
</ds:datastoreItem>
</file>

<file path=customXml/itemProps15.xml><?xml version="1.0" encoding="utf-8"?>
<ds:datastoreItem xmlns:ds="http://schemas.openxmlformats.org/officeDocument/2006/customXml" ds:itemID="{FFCFF866-B782-462C-B23B-92E4218871E8}">
  <ds:schemaRefs>
    <ds:schemaRef ds:uri="http://www.w3.org/2001/XMLSchema"/>
  </ds:schemaRefs>
</ds:datastoreItem>
</file>

<file path=customXml/itemProps16.xml><?xml version="1.0" encoding="utf-8"?>
<ds:datastoreItem xmlns:ds="http://schemas.openxmlformats.org/officeDocument/2006/customXml" ds:itemID="{7514C59C-37A2-4548-8176-DEE012C681C8}">
  <ds:schemaRefs>
    <ds:schemaRef ds:uri="http://www.w3.org/2001/XMLSchema"/>
  </ds:schemaRefs>
</ds:datastoreItem>
</file>

<file path=customXml/itemProps17.xml><?xml version="1.0" encoding="utf-8"?>
<ds:datastoreItem xmlns:ds="http://schemas.openxmlformats.org/officeDocument/2006/customXml" ds:itemID="{C4463173-EC99-467C-9A70-BD2BF1240458}">
  <ds:schemaRefs>
    <ds:schemaRef ds:uri="http://www.w3.org/2001/XMLSchema"/>
  </ds:schemaRefs>
</ds:datastoreItem>
</file>

<file path=customXml/itemProps18.xml><?xml version="1.0" encoding="utf-8"?>
<ds:datastoreItem xmlns:ds="http://schemas.openxmlformats.org/officeDocument/2006/customXml" ds:itemID="{281140D0-CFF4-4662-9C45-8943C23FC066}">
  <ds:schemaRefs>
    <ds:schemaRef ds:uri="http://www.w3.org/2001/XMLSchema"/>
  </ds:schemaRefs>
</ds:datastoreItem>
</file>

<file path=customXml/itemProps19.xml><?xml version="1.0" encoding="utf-8"?>
<ds:datastoreItem xmlns:ds="http://schemas.openxmlformats.org/officeDocument/2006/customXml" ds:itemID="{E571E618-B32B-4FB0-BD5B-D83EAD2F7B68}">
  <ds:schemaRefs>
    <ds:schemaRef ds:uri="http://www.w3.org/2001/XMLSchema"/>
  </ds:schemaRefs>
</ds:datastoreItem>
</file>

<file path=customXml/itemProps20.xml><?xml version="1.0" encoding="utf-8"?>
<ds:datastoreItem xmlns:ds="http://schemas.openxmlformats.org/officeDocument/2006/customXml" ds:itemID="{9AB6D5B8-A713-49FD-B8B6-C61EDC3C2D4F}">
  <ds:schemaRefs>
    <ds:schemaRef ds:uri="http://www.w3.org/2001/XMLSchema"/>
  </ds:schemaRefs>
</ds:datastoreItem>
</file>

<file path=customXml/itemProps21.xml><?xml version="1.0" encoding="utf-8"?>
<ds:datastoreItem xmlns:ds="http://schemas.openxmlformats.org/officeDocument/2006/customXml" ds:itemID="{F1B18864-DD5F-475F-B43E-533AC977E410}">
  <ds:schemaRefs>
    <ds:schemaRef ds:uri="http://www.w3.org/2001/XMLSchema"/>
  </ds:schemaRefs>
</ds:datastoreItem>
</file>

<file path=customXml/itemProps22.xml><?xml version="1.0" encoding="utf-8"?>
<ds:datastoreItem xmlns:ds="http://schemas.openxmlformats.org/officeDocument/2006/customXml" ds:itemID="{02EDAAD7-30B6-4ACD-BA32-F10318B4E3BB}">
  <ds:schemaRefs>
    <ds:schemaRef ds:uri="http://www.w3.org/2001/XMLSchema"/>
  </ds:schemaRefs>
</ds:datastoreItem>
</file>

<file path=customXml/itemProps23.xml><?xml version="1.0" encoding="utf-8"?>
<ds:datastoreItem xmlns:ds="http://schemas.openxmlformats.org/officeDocument/2006/customXml" ds:itemID="{CECC2B06-B96D-401F-910E-06ACE8ED91D9}">
  <ds:schemaRefs>
    <ds:schemaRef ds:uri="http://www.w3.org/2001/XMLSchema"/>
  </ds:schemaRefs>
</ds:datastoreItem>
</file>

<file path=customXml/itemProps24.xml><?xml version="1.0" encoding="utf-8"?>
<ds:datastoreItem xmlns:ds="http://schemas.openxmlformats.org/officeDocument/2006/customXml" ds:itemID="{141B2937-7875-4AC8-9EAF-310928ACDCAC}">
  <ds:schemaRefs>
    <ds:schemaRef ds:uri="http://www.w3.org/2001/XMLSchema"/>
  </ds:schemaRefs>
</ds:datastoreItem>
</file>

<file path=customXml/itemProps25.xml><?xml version="1.0" encoding="utf-8"?>
<ds:datastoreItem xmlns:ds="http://schemas.openxmlformats.org/officeDocument/2006/customXml" ds:itemID="{535DD0E2-5F87-46D2-ADCB-BF3B14328B93}">
  <ds:schemaRefs>
    <ds:schemaRef ds:uri="http://www.w3.org/2001/XMLSchema"/>
  </ds:schemaRefs>
</ds:datastoreItem>
</file>

<file path=customXml/itemProps26.xml><?xml version="1.0" encoding="utf-8"?>
<ds:datastoreItem xmlns:ds="http://schemas.openxmlformats.org/officeDocument/2006/customXml" ds:itemID="{029D9584-4B2C-4846-9954-9B6C8317D3C7}">
  <ds:schemaRefs>
    <ds:schemaRef ds:uri="http://www.w3.org/2001/XMLSchema"/>
  </ds:schemaRefs>
</ds:datastoreItem>
</file>

<file path=customXml/itemProps27.xml><?xml version="1.0" encoding="utf-8"?>
<ds:datastoreItem xmlns:ds="http://schemas.openxmlformats.org/officeDocument/2006/customXml" ds:itemID="{15E14063-6D15-404C-AFB6-43ADF0C0DD41}">
  <ds:schemaRefs>
    <ds:schemaRef ds:uri="http://www.w3.org/2001/XMLSchema"/>
  </ds:schemaRefs>
</ds:datastoreItem>
</file>

<file path=customXml/itemProps28.xml><?xml version="1.0" encoding="utf-8"?>
<ds:datastoreItem xmlns:ds="http://schemas.openxmlformats.org/officeDocument/2006/customXml" ds:itemID="{887139F7-0851-48DF-8D93-FF97AA0862ED}">
  <ds:schemaRefs>
    <ds:schemaRef ds:uri="http://www.w3.org/2001/XMLSchema"/>
  </ds:schemaRefs>
</ds:datastoreItem>
</file>

<file path=customXml/itemProps29.xml><?xml version="1.0" encoding="utf-8"?>
<ds:datastoreItem xmlns:ds="http://schemas.openxmlformats.org/officeDocument/2006/customXml" ds:itemID="{68704D0C-8AB9-42AB-B004-03E61D2FC4A7}">
  <ds:schemaRefs>
    <ds:schemaRef ds:uri="http://www.w3.org/2001/XMLSchema"/>
  </ds:schemaRefs>
</ds:datastoreItem>
</file>

<file path=customXml/itemProps30.xml><?xml version="1.0" encoding="utf-8"?>
<ds:datastoreItem xmlns:ds="http://schemas.openxmlformats.org/officeDocument/2006/customXml" ds:itemID="{D9348C07-1E6B-4014-98CC-8BB85256C2E9}">
  <ds:schemaRefs>
    <ds:schemaRef ds:uri="http://www.w3.org/2001/XMLSchema"/>
  </ds:schemaRefs>
</ds:datastoreItem>
</file>

<file path=customXml/itemProps31.xml><?xml version="1.0" encoding="utf-8"?>
<ds:datastoreItem xmlns:ds="http://schemas.openxmlformats.org/officeDocument/2006/customXml" ds:itemID="{268400DD-65DB-470B-A06A-A85C4BBFF02F}">
  <ds:schemaRefs>
    <ds:schemaRef ds:uri="http://www.w3.org/2001/XMLSchema"/>
  </ds:schemaRefs>
</ds:datastoreItem>
</file>

<file path=customXml/itemProps32.xml><?xml version="1.0" encoding="utf-8"?>
<ds:datastoreItem xmlns:ds="http://schemas.openxmlformats.org/officeDocument/2006/customXml" ds:itemID="{E4CF58FF-8B25-476F-8B2F-439CAFE774DB}">
  <ds:schemaRefs>
    <ds:schemaRef ds:uri="http://www.w3.org/2001/XMLSchema"/>
  </ds:schemaRefs>
</ds:datastoreItem>
</file>

<file path=customXml/itemProps33.xml><?xml version="1.0" encoding="utf-8"?>
<ds:datastoreItem xmlns:ds="http://schemas.openxmlformats.org/officeDocument/2006/customXml" ds:itemID="{EA56DF1C-E699-4B8D-81DA-12283D7DDD50}">
  <ds:schemaRefs>
    <ds:schemaRef ds:uri="http://www.w3.org/2001/XMLSchema"/>
  </ds:schemaRefs>
</ds:datastoreItem>
</file>

<file path=customXml/itemProps34.xml><?xml version="1.0" encoding="utf-8"?>
<ds:datastoreItem xmlns:ds="http://schemas.openxmlformats.org/officeDocument/2006/customXml" ds:itemID="{B06F0990-77F0-4EB7-81D9-057B8021F2E2}">
  <ds:schemaRefs>
    <ds:schemaRef ds:uri="http://www.w3.org/2001/XMLSchema"/>
  </ds:schemaRefs>
</ds:datastoreItem>
</file>

<file path=customXml/itemProps35.xml><?xml version="1.0" encoding="utf-8"?>
<ds:datastoreItem xmlns:ds="http://schemas.openxmlformats.org/officeDocument/2006/customXml" ds:itemID="{4A8EF070-B7A1-4D20-AA54-61F173CA2706}">
  <ds:schemaRefs>
    <ds:schemaRef ds:uri="http://www.w3.org/2001/XMLSchema"/>
  </ds:schemaRefs>
</ds:datastoreItem>
</file>

<file path=customXml/itemProps36.xml><?xml version="1.0" encoding="utf-8"?>
<ds:datastoreItem xmlns:ds="http://schemas.openxmlformats.org/officeDocument/2006/customXml" ds:itemID="{19BCB8AB-C80F-48B0-97F9-FF07C27A1D7E}">
  <ds:schemaRefs>
    <ds:schemaRef ds:uri="http://www.w3.org/2001/XMLSchema"/>
  </ds:schemaRefs>
</ds:datastoreItem>
</file>

<file path=customXml/itemProps37.xml><?xml version="1.0" encoding="utf-8"?>
<ds:datastoreItem xmlns:ds="http://schemas.openxmlformats.org/officeDocument/2006/customXml" ds:itemID="{152C4616-E904-4841-9523-90E33BB5990C}">
  <ds:schemaRefs>
    <ds:schemaRef ds:uri="http://www.w3.org/2001/XMLSchema"/>
  </ds:schemaRefs>
</ds:datastoreItem>
</file>

<file path=customXml/itemProps38.xml><?xml version="1.0" encoding="utf-8"?>
<ds:datastoreItem xmlns:ds="http://schemas.openxmlformats.org/officeDocument/2006/customXml" ds:itemID="{73F8BDC9-162D-4048-AC6B-8849F6F3F4C2}">
  <ds:schemaRefs>
    <ds:schemaRef ds:uri="http://www.w3.org/2001/XMLSchema"/>
  </ds:schemaRefs>
</ds:datastoreItem>
</file>

<file path=customXml/itemProps39.xml><?xml version="1.0" encoding="utf-8"?>
<ds:datastoreItem xmlns:ds="http://schemas.openxmlformats.org/officeDocument/2006/customXml" ds:itemID="{59FF60E1-E3A5-48EE-9FC1-39A09AF817D4}">
  <ds:schemaRefs>
    <ds:schemaRef ds:uri="http://www.w3.org/2001/XMLSchema"/>
  </ds:schemaRefs>
</ds:datastoreItem>
</file>

<file path=customXml/itemProps40.xml><?xml version="1.0" encoding="utf-8"?>
<ds:datastoreItem xmlns:ds="http://schemas.openxmlformats.org/officeDocument/2006/customXml" ds:itemID="{4E18DFB7-AF42-4887-A653-6AE4E129405F}">
  <ds:schemaRefs>
    <ds:schemaRef ds:uri="http://www.w3.org/2001/XMLSchema"/>
  </ds:schemaRefs>
</ds:datastoreItem>
</file>

<file path=customXml/itemProps41.xml><?xml version="1.0" encoding="utf-8"?>
<ds:datastoreItem xmlns:ds="http://schemas.openxmlformats.org/officeDocument/2006/customXml" ds:itemID="{D14872BF-36DF-44ED-AFBA-A9DEF6435A9D}">
  <ds:schemaRefs>
    <ds:schemaRef ds:uri="http://www.w3.org/2001/XMLSchema"/>
  </ds:schemaRefs>
</ds:datastoreItem>
</file>

<file path=customXml/itemProps42.xml><?xml version="1.0" encoding="utf-8"?>
<ds:datastoreItem xmlns:ds="http://schemas.openxmlformats.org/officeDocument/2006/customXml" ds:itemID="{936965CD-E729-484E-A6FB-351BD2B1B4F3}">
  <ds:schemaRefs>
    <ds:schemaRef ds:uri="http://www.w3.org/2001/XMLSchema"/>
  </ds:schemaRefs>
</ds:datastoreItem>
</file>

<file path=customXml/itemProps43.xml><?xml version="1.0" encoding="utf-8"?>
<ds:datastoreItem xmlns:ds="http://schemas.openxmlformats.org/officeDocument/2006/customXml" ds:itemID="{35BDC32E-13DF-4D9C-B8D4-DA872B448F48}">
  <ds:schemaRefs>
    <ds:schemaRef ds:uri="http://www.w3.org/2001/XMLSchema"/>
  </ds:schemaRefs>
</ds:datastoreItem>
</file>

<file path=customXml/itemProps44.xml><?xml version="1.0" encoding="utf-8"?>
<ds:datastoreItem xmlns:ds="http://schemas.openxmlformats.org/officeDocument/2006/customXml" ds:itemID="{43FD868C-286B-42F8-9784-A8204B274F36}">
  <ds:schemaRefs>
    <ds:schemaRef ds:uri="http://www.w3.org/2001/XMLSchema"/>
  </ds:schemaRefs>
</ds:datastoreItem>
</file>

<file path=customXml/itemProps45.xml><?xml version="1.0" encoding="utf-8"?>
<ds:datastoreItem xmlns:ds="http://schemas.openxmlformats.org/officeDocument/2006/customXml" ds:itemID="{F4497770-156D-4938-BA98-5B2E06CE31CC}">
  <ds:schemaRefs>
    <ds:schemaRef ds:uri="http://www.w3.org/2001/XMLSchema"/>
  </ds:schemaRefs>
</ds:datastoreItem>
</file>

<file path=customXml/itemProps46.xml><?xml version="1.0" encoding="utf-8"?>
<ds:datastoreItem xmlns:ds="http://schemas.openxmlformats.org/officeDocument/2006/customXml" ds:itemID="{B3B12E2A-4CEF-41D4-B44A-015C2695F51B}">
  <ds:schemaRefs>
    <ds:schemaRef ds:uri="http://www.w3.org/2001/XMLSchema"/>
  </ds:schemaRefs>
</ds:datastoreItem>
</file>

<file path=customXml/itemProps47.xml><?xml version="1.0" encoding="utf-8"?>
<ds:datastoreItem xmlns:ds="http://schemas.openxmlformats.org/officeDocument/2006/customXml" ds:itemID="{9B333AB5-3357-4D07-93E0-A8BB3B59721F}">
  <ds:schemaRefs>
    <ds:schemaRef ds:uri="http://www.w3.org/2001/XMLSchema"/>
  </ds:schemaRefs>
</ds:datastoreItem>
</file>

<file path=customXml/itemProps48.xml><?xml version="1.0" encoding="utf-8"?>
<ds:datastoreItem xmlns:ds="http://schemas.openxmlformats.org/officeDocument/2006/customXml" ds:itemID="{5071CEB3-5C80-4DBF-AE51-491CFD3DFA23}">
  <ds:schemaRefs>
    <ds:schemaRef ds:uri="http://www.w3.org/2001/XMLSchema"/>
  </ds:schemaRefs>
</ds:datastoreItem>
</file>

<file path=customXml/itemProps49.xml><?xml version="1.0" encoding="utf-8"?>
<ds:datastoreItem xmlns:ds="http://schemas.openxmlformats.org/officeDocument/2006/customXml" ds:itemID="{F59C340D-4F57-43A3-B5CD-4712B5DB8E9D}">
  <ds:schemaRefs>
    <ds:schemaRef ds:uri="http://www.w3.org/2001/XMLSchema"/>
  </ds:schemaRefs>
</ds:datastoreItem>
</file>

<file path=customXml/itemProps50.xml><?xml version="1.0" encoding="utf-8"?>
<ds:datastoreItem xmlns:ds="http://schemas.openxmlformats.org/officeDocument/2006/customXml" ds:itemID="{492FC0CD-A4A9-401E-847E-C8E616AD5CF1}">
  <ds:schemaRefs>
    <ds:schemaRef ds:uri="http://www.w3.org/2001/XMLSchema"/>
  </ds:schemaRefs>
</ds:datastoreItem>
</file>

<file path=customXml/itemProps51.xml><?xml version="1.0" encoding="utf-8"?>
<ds:datastoreItem xmlns:ds="http://schemas.openxmlformats.org/officeDocument/2006/customXml" ds:itemID="{E917FBD8-6C97-4CD7-97F4-1E1500CE9A9C}">
  <ds:schemaRefs>
    <ds:schemaRef ds:uri="http://www.w3.org/2001/XMLSchema"/>
  </ds:schemaRefs>
</ds:datastoreItem>
</file>

<file path=customXml/itemProps52.xml><?xml version="1.0" encoding="utf-8"?>
<ds:datastoreItem xmlns:ds="http://schemas.openxmlformats.org/officeDocument/2006/customXml" ds:itemID="{BD5FAD33-8996-4B98-8C02-4A1550C6E017}">
  <ds:schemaRefs>
    <ds:schemaRef ds:uri="http://www.w3.org/2001/XMLSchema"/>
  </ds:schemaRefs>
</ds:datastoreItem>
</file>

<file path=customXml/itemProps53.xml><?xml version="1.0" encoding="utf-8"?>
<ds:datastoreItem xmlns:ds="http://schemas.openxmlformats.org/officeDocument/2006/customXml" ds:itemID="{FA90020F-42F5-4234-B107-5D27A08C9E01}">
  <ds:schemaRefs>
    <ds:schemaRef ds:uri="http://www.w3.org/2001/XMLSchema"/>
  </ds:schemaRefs>
</ds:datastoreItem>
</file>

<file path=customXml/itemProps54.xml><?xml version="1.0" encoding="utf-8"?>
<ds:datastoreItem xmlns:ds="http://schemas.openxmlformats.org/officeDocument/2006/customXml" ds:itemID="{0D39DF63-D74D-4908-8C6C-545FE16F3FC8}">
  <ds:schemaRefs>
    <ds:schemaRef ds:uri="http://www.w3.org/2001/XMLSchema"/>
  </ds:schemaRefs>
</ds:datastoreItem>
</file>

<file path=customXml/itemProps55.xml><?xml version="1.0" encoding="utf-8"?>
<ds:datastoreItem xmlns:ds="http://schemas.openxmlformats.org/officeDocument/2006/customXml" ds:itemID="{F14CBA09-FEAF-404B-987F-1AB49AD0F098}">
  <ds:schemaRefs>
    <ds:schemaRef ds:uri="http://www.w3.org/2001/XMLSchema"/>
  </ds:schemaRefs>
</ds:datastoreItem>
</file>

<file path=customXml/itemProps56.xml><?xml version="1.0" encoding="utf-8"?>
<ds:datastoreItem xmlns:ds="http://schemas.openxmlformats.org/officeDocument/2006/customXml" ds:itemID="{B3404B29-B12B-4AD6-9600-2326122AA242}">
  <ds:schemaRefs>
    <ds:schemaRef ds:uri="http://www.w3.org/2001/XMLSchema"/>
  </ds:schemaRefs>
</ds:datastoreItem>
</file>

<file path=customXml/itemProps57.xml><?xml version="1.0" encoding="utf-8"?>
<ds:datastoreItem xmlns:ds="http://schemas.openxmlformats.org/officeDocument/2006/customXml" ds:itemID="{5FDF1299-A818-4942-A99A-6ACC56029410}">
  <ds:schemaRefs>
    <ds:schemaRef ds:uri="http://www.w3.org/2001/XMLSchema"/>
  </ds:schemaRefs>
</ds:datastoreItem>
</file>

<file path=customXml/itemProps58.xml><?xml version="1.0" encoding="utf-8"?>
<ds:datastoreItem xmlns:ds="http://schemas.openxmlformats.org/officeDocument/2006/customXml" ds:itemID="{C9BD190B-DFED-4405-8D4D-4C8C66B4AE2E}">
  <ds:schemaRefs>
    <ds:schemaRef ds:uri="http://www.w3.org/2001/XMLSchema"/>
  </ds:schemaRefs>
</ds:datastoreItem>
</file>

<file path=customXml/itemProps59.xml><?xml version="1.0" encoding="utf-8"?>
<ds:datastoreItem xmlns:ds="http://schemas.openxmlformats.org/officeDocument/2006/customXml" ds:itemID="{7F82062E-9818-4653-A31B-81D65328C525}">
  <ds:schemaRefs>
    <ds:schemaRef ds:uri="http://www.w3.org/2001/XMLSchema"/>
  </ds:schemaRefs>
</ds:datastoreItem>
</file>

<file path=customXml/itemProps60.xml><?xml version="1.0" encoding="utf-8"?>
<ds:datastoreItem xmlns:ds="http://schemas.openxmlformats.org/officeDocument/2006/customXml" ds:itemID="{DBB30C88-CD65-462F-B924-FDEB7A0F09BD}">
  <ds:schemaRefs>
    <ds:schemaRef ds:uri="http://www.w3.org/2001/XMLSchema"/>
  </ds:schemaRefs>
</ds:datastoreItem>
</file>

<file path=customXml/itemProps61.xml><?xml version="1.0" encoding="utf-8"?>
<ds:datastoreItem xmlns:ds="http://schemas.openxmlformats.org/officeDocument/2006/customXml" ds:itemID="{E2DFE9E2-93E4-4EBC-9FF1-94DFC9641D2F}">
  <ds:schemaRefs>
    <ds:schemaRef ds:uri="http://www.w3.org/2001/XMLSchema"/>
  </ds:schemaRefs>
</ds:datastoreItem>
</file>

<file path=customXml/itemProps62.xml><?xml version="1.0" encoding="utf-8"?>
<ds:datastoreItem xmlns:ds="http://schemas.openxmlformats.org/officeDocument/2006/customXml" ds:itemID="{64206725-0180-40A5-8585-6438B25407B3}">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MMC2021.Classic16x9</Template>
  <TotalTime>1036</TotalTime>
  <Words>1363</Words>
  <Application>Microsoft Office PowerPoint</Application>
  <PresentationFormat>Widescreen</PresentationFormat>
  <Paragraphs>252</Paragraphs>
  <Slides>16</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Arial</vt:lpstr>
      <vt:lpstr>Calibri</vt:lpstr>
      <vt:lpstr>Courier New</vt:lpstr>
      <vt:lpstr>Noto Sans</vt:lpstr>
      <vt:lpstr>Wingdings</vt:lpstr>
      <vt:lpstr>Marsh McLennan</vt:lpstr>
      <vt:lpstr>Worksheet</vt:lpstr>
      <vt:lpstr>PfISD Insurance Committee Meeting</vt:lpstr>
      <vt:lpstr>PowerPoint Presentation</vt:lpstr>
      <vt:lpstr> Level Set  Benefit Changes for 2026</vt:lpstr>
      <vt:lpstr>Level Set</vt:lpstr>
      <vt:lpstr>Open Enrollment Feedback</vt:lpstr>
      <vt:lpstr>Enrollment Results</vt:lpstr>
      <vt:lpstr>Financial Update</vt:lpstr>
      <vt:lpstr> Current State of the Plan</vt:lpstr>
      <vt:lpstr>YOY Funding Summary</vt:lpstr>
      <vt:lpstr>Medical &amp; Rx Per Employee Per Year </vt:lpstr>
      <vt:lpstr>Looking Ahead</vt:lpstr>
      <vt:lpstr>Looking Ahead</vt:lpstr>
      <vt:lpstr>Updates &amp; Reminders</vt:lpstr>
      <vt:lpstr>Don’t Forget About….</vt:lpstr>
      <vt:lpstr>Next Meetings….</vt:lpstr>
      <vt:lpstr>PowerPoint Presentation</vt:lpstr>
    </vt:vector>
  </TitlesOfParts>
  <Company>Marsh McLennan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PfISD Insurance Committee MEeting</dc:title>
  <dc:creator>Doty, Sarah (MMA)</dc:creator>
  <cp:lastModifiedBy>Kristin Baum</cp:lastModifiedBy>
  <cp:revision>49</cp:revision>
  <dcterms:created xsi:type="dcterms:W3CDTF">2023-02-27T22:25:22Z</dcterms:created>
  <dcterms:modified xsi:type="dcterms:W3CDTF">2026-02-17T14:05:41Z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t:lpwstr>MMC2021.Classic16x9</vt:lpwstr>
  </property>
  <property fmtid="{D5CDD505-2E9C-101B-9397-08002B2CF9AE}" pid="3" name="TemplateVersion">
    <vt:lpwstr>9.0</vt:lpwstr>
  </property>
  <property fmtid="{D5CDD505-2E9C-101B-9397-08002B2CF9AE}" pid="4" name="MMCOA_Template">
    <vt:lpwstr>MMC2021.Classic16x9</vt:lpwstr>
  </property>
  <property fmtid="{D5CDD505-2E9C-101B-9397-08002B2CF9AE}" pid="5" name="MSIP_Label_38f1469a-2c2a-4aee-b92b-090d4c5468ff_Enabled">
    <vt:lpwstr>true</vt:lpwstr>
  </property>
  <property fmtid="{D5CDD505-2E9C-101B-9397-08002B2CF9AE}" pid="6" name="MSIP_Label_38f1469a-2c2a-4aee-b92b-090d4c5468ff_SetDate">
    <vt:lpwstr>2021-07-02T13:15:21Z</vt:lpwstr>
  </property>
  <property fmtid="{D5CDD505-2E9C-101B-9397-08002B2CF9AE}" pid="7" name="MSIP_Label_38f1469a-2c2a-4aee-b92b-090d4c5468ff_Method">
    <vt:lpwstr>Standard</vt:lpwstr>
  </property>
  <property fmtid="{D5CDD505-2E9C-101B-9397-08002B2CF9AE}" pid="8" name="MSIP_Label_38f1469a-2c2a-4aee-b92b-090d4c5468ff_Name">
    <vt:lpwstr>Confidential - Unmarked</vt:lpwstr>
  </property>
  <property fmtid="{D5CDD505-2E9C-101B-9397-08002B2CF9AE}" pid="9" name="MSIP_Label_38f1469a-2c2a-4aee-b92b-090d4c5468ff_SiteId">
    <vt:lpwstr>2a6e6092-73e4-4752-b1a5-477a17f5056d</vt:lpwstr>
  </property>
  <property fmtid="{D5CDD505-2E9C-101B-9397-08002B2CF9AE}" pid="10" name="MSIP_Label_38f1469a-2c2a-4aee-b92b-090d4c5468ff_ActionId">
    <vt:lpwstr>fee3d5ec-cbbc-4475-ab57-9cca88af6bf1</vt:lpwstr>
  </property>
  <property fmtid="{D5CDD505-2E9C-101B-9397-08002B2CF9AE}" pid="11" name="MSIP_Label_38f1469a-2c2a-4aee-b92b-090d4c5468ff_ContentBits">
    <vt:lpwstr>0</vt:lpwstr>
  </property>
  <property fmtid="{D5CDD505-2E9C-101B-9397-08002B2CF9AE}" pid="12" name="MMCOA_UI_Language">
    <vt:lpwstr>en-US</vt:lpwstr>
  </property>
  <property fmtid="{D5CDD505-2E9C-101B-9397-08002B2CF9AE}" pid="13" name="MMCOA_BaseCo">
    <vt:lpwstr>MMA</vt:lpwstr>
  </property>
  <property fmtid="{D5CDD505-2E9C-101B-9397-08002B2CF9AE}" pid="14" name="MMCOA_Brand">
    <vt:lpwstr>MMC2021</vt:lpwstr>
  </property>
  <property fmtid="{D5CDD505-2E9C-101B-9397-08002B2CF9AE}" pid="15" name="MMCOA_FeatureSet">
    <vt:lpwstr>MMA_2021_v1</vt:lpwstr>
  </property>
  <property fmtid="{D5CDD505-2E9C-101B-9397-08002B2CF9AE}" pid="16" name="MMCOA_Language">
    <vt:lpwstr>en-US</vt:lpwstr>
  </property>
  <property fmtid="{D5CDD505-2E9C-101B-9397-08002B2CF9AE}" pid="17" name="MMCOA_LanguageDateFormat">
    <vt:lpwstr>MMMM dd, yyyy</vt:lpwstr>
  </property>
  <property fmtid="{D5CDD505-2E9C-101B-9397-08002B2CF9AE}" pid="18" name="MMCOA_LanguageLocaleId">
    <vt:lpwstr>1033</vt:lpwstr>
  </property>
  <property fmtid="{D5CDD505-2E9C-101B-9397-08002B2CF9AE}" pid="19" name="MMCOA_CoverDigest">
    <vt:lpwstr>MMC2021;grad;MMA_GradientStyles_v1;mma-wavy-turquoise;WHITE</vt:lpwstr>
  </property>
  <property fmtid="{D5CDD505-2E9C-101B-9397-08002B2CF9AE}" pid="20" name="MMCOA_FontSize">
    <vt:lpwstr>Medium</vt:lpwstr>
  </property>
</Properties>
</file>