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9"/>
    </p:embeddedFont>
    <p:embeddedFont>
      <p:font typeface="Lora" panose="00000500000000000000" pitchFamily="2" charset="0"/>
      <p:regular r:id="rId10"/>
      <p:bold r:id="rId11"/>
      <p:italic r:id="rId12"/>
      <p:boldItalic r:id="rId13"/>
    </p:embeddedFont>
    <p:embeddedFont>
      <p:font typeface="Open Sans" panose="020B0606030504020204" pitchFamily="34" charset="0"/>
      <p:regular r:id="rId14"/>
      <p:bold r:id="rId15"/>
      <p:italic r:id="rId16"/>
      <p:boldItalic r:id="rId17"/>
    </p:embeddedFont>
    <p:embeddedFont>
      <p:font typeface="Open Sans Light" panose="020B0604020202020204" charset="0"/>
      <p:regular r:id="rId18"/>
      <p:bold r:id="rId19"/>
      <p:italic r:id="rId20"/>
      <p:boldItalic r:id="rId21"/>
    </p:embeddedFont>
    <p:embeddedFont>
      <p:font typeface="Open Sans SemiBold" panose="020B0604020202020204" charset="0"/>
      <p:regular r:id="rId22"/>
      <p:bold r:id="rId23"/>
      <p:italic r:id="rId24"/>
      <p:boldItalic r:id="rId25"/>
    </p:embeddedFont>
    <p:embeddedFont>
      <p:font typeface="PT Sans Narrow" panose="020B0604020202020204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font" Target="fonts/font1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27c61d9310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27c61d9310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8dfc41e8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8dfc41e8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ec1b5df269_0_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ec1b5df269_0_3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75f23aca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75f23aca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536d3eafb6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536d3eafb6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3;p2"/>
          <p:cNvGrpSpPr/>
          <p:nvPr/>
        </p:nvGrpSpPr>
        <p:grpSpPr>
          <a:xfrm>
            <a:off x="1880181" y="3196900"/>
            <a:ext cx="5383632" cy="76200"/>
            <a:chOff x="1346435" y="4045288"/>
            <a:chExt cx="6452100" cy="76200"/>
          </a:xfrm>
        </p:grpSpPr>
        <p:cxnSp>
          <p:nvCxnSpPr>
            <p:cNvPr id="14" name="Google Shape;14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rgbClr val="001E8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1346435" y="40452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rgbClr val="001E8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004150" y="1133674"/>
            <a:ext cx="7136700" cy="194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2006499" y="3467350"/>
            <a:ext cx="5132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E8E"/>
              </a:buClr>
              <a:buSzPts val="2400"/>
              <a:buFont typeface="Open Sans SemiBold"/>
              <a:buNone/>
              <a:defRPr sz="2400">
                <a:solidFill>
                  <a:srgbClr val="001E8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199425" y="2571900"/>
            <a:ext cx="8944500" cy="2571600"/>
          </a:xfrm>
          <a:prstGeom prst="rect">
            <a:avLst/>
          </a:prstGeom>
          <a:solidFill>
            <a:srgbClr val="001E8E"/>
          </a:solidFill>
          <a:ln w="9525" cap="flat" cmpd="sng">
            <a:solidFill>
              <a:srgbClr val="001E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340075" y="330700"/>
            <a:ext cx="70962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/>
          </p:nvPr>
        </p:nvSpPr>
        <p:spPr>
          <a:xfrm>
            <a:off x="1023850" y="3386700"/>
            <a:ext cx="70962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42603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F5AA0F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490250" y="1526250"/>
            <a:ext cx="5613600" cy="209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cxnSp>
        <p:nvCxnSpPr>
          <p:cNvPr id="36" name="Google Shape;36;p8"/>
          <p:cNvCxnSpPr/>
          <p:nvPr/>
        </p:nvCxnSpPr>
        <p:spPr>
          <a:xfrm>
            <a:off x="631975" y="3570656"/>
            <a:ext cx="27477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1">
    <p:bg>
      <p:bgPr>
        <a:solidFill>
          <a:srgbClr val="001E8E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490250" y="1526250"/>
            <a:ext cx="5613600" cy="2091000"/>
          </a:xfrm>
          <a:prstGeom prst="rect">
            <a:avLst/>
          </a:prstGeom>
          <a:ln w="9525" cap="flat" cmpd="sng">
            <a:solidFill>
              <a:srgbClr val="F5AA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5AA0F"/>
              </a:buClr>
              <a:buSzPts val="5400"/>
              <a:buNone/>
              <a:defRPr sz="5400">
                <a:solidFill>
                  <a:srgbClr val="F5AA0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631975" y="3570656"/>
            <a:ext cx="27477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SD 2022-2023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001E8E"/>
          </a:solidFill>
          <a:ln w="9525" cap="flat" cmpd="sng">
            <a:solidFill>
              <a:srgbClr val="001E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2" name="Google Shape;42;p1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10"/>
          <p:cNvSpPr/>
          <p:nvPr/>
        </p:nvSpPr>
        <p:spPr>
          <a:xfrm rot="-5400000">
            <a:off x="2072300" y="2532250"/>
            <a:ext cx="5143200" cy="78600"/>
          </a:xfrm>
          <a:prstGeom prst="rect">
            <a:avLst/>
          </a:prstGeom>
          <a:solidFill>
            <a:srgbClr val="F5AA0F"/>
          </a:solidFill>
          <a:ln w="9525" cap="flat" cmpd="sng">
            <a:solidFill>
              <a:srgbClr val="F5AA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284800" y="3383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None/>
              <a:defRPr sz="2400" b="1">
                <a:latin typeface="Lora"/>
                <a:ea typeface="Lora"/>
                <a:cs typeface="Lora"/>
                <a:sym typeface="Lora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rgbClr val="001E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/>
          <p:nvPr/>
        </p:nvSpPr>
        <p:spPr>
          <a:xfrm>
            <a:off x="5244900" y="0"/>
            <a:ext cx="3899100" cy="121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7327025" y="3486250"/>
            <a:ext cx="1817100" cy="1657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-283325" y="125"/>
            <a:ext cx="3149400" cy="5143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bg>
      <p:bgPr>
        <a:solidFill>
          <a:schemeClr val="dk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1">
  <p:cSld name="SECTION_HEADER_1_1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329350" y="4604925"/>
            <a:ext cx="2566800" cy="538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bg>
      <p:bgPr>
        <a:solidFill>
          <a:schemeClr val="dk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6"/>
          <p:cNvSpPr/>
          <p:nvPr/>
        </p:nvSpPr>
        <p:spPr>
          <a:xfrm>
            <a:off x="7208850" y="3604425"/>
            <a:ext cx="1935300" cy="1539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942631" y="284172"/>
            <a:ext cx="75729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2405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132203" y="1071763"/>
            <a:ext cx="4382700" cy="3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480050" bIns="34275" anchor="t" anchorCtr="0">
            <a:normAutofit/>
          </a:bodyPr>
          <a:lstStyle>
            <a:lvl1pPr marL="457200" lvl="0" indent="-400050" algn="l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  <a:defRPr sz="2700"/>
            </a:lvl1pPr>
            <a:lvl2pPr marL="914400" lvl="1" indent="-381000" algn="l">
              <a:lnSpc>
                <a:spcPct val="108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/>
            </a:lvl2pPr>
            <a:lvl3pPr marL="1371600" lvl="2" indent="-361950" algn="l">
              <a:lnSpc>
                <a:spcPct val="108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100"/>
              <a:buChar char="■"/>
              <a:defRPr sz="2100"/>
            </a:lvl3pPr>
            <a:lvl4pPr marL="1828800" lvl="3" indent="-342900" algn="l">
              <a:lnSpc>
                <a:spcPct val="108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4pPr>
            <a:lvl5pPr marL="2286000" lvl="4" indent="-342900" algn="l">
              <a:lnSpc>
                <a:spcPct val="108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5pPr>
            <a:lvl6pPr marL="2743200" lvl="5" indent="-3175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2"/>
          </p:nvPr>
        </p:nvSpPr>
        <p:spPr>
          <a:xfrm>
            <a:off x="4629152" y="1071762"/>
            <a:ext cx="4382700" cy="3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480050" bIns="34275" anchor="t" anchorCtr="0">
            <a:normAutofit/>
          </a:bodyPr>
          <a:lstStyle>
            <a:lvl1pPr marL="457200" lvl="0" indent="-400050" algn="l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Char char="●"/>
              <a:defRPr sz="2700"/>
            </a:lvl1pPr>
            <a:lvl2pPr marL="914400" lvl="1" indent="-381000" algn="l">
              <a:lnSpc>
                <a:spcPct val="108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/>
            </a:lvl2pPr>
            <a:lvl3pPr marL="1371600" lvl="2" indent="-361950" algn="l">
              <a:lnSpc>
                <a:spcPct val="108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100"/>
              <a:buChar char="■"/>
              <a:defRPr sz="2100"/>
            </a:lvl3pPr>
            <a:lvl4pPr marL="1828800" lvl="3" indent="-342900" algn="l">
              <a:lnSpc>
                <a:spcPct val="108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4pPr>
            <a:lvl5pPr marL="2286000" lvl="4" indent="-342900" algn="l">
              <a:lnSpc>
                <a:spcPct val="108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5pPr>
            <a:lvl6pPr marL="2743200" lvl="5" indent="-3175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sldNum" idx="12"/>
          </p:nvPr>
        </p:nvSpPr>
        <p:spPr>
          <a:xfrm>
            <a:off x="6515789" y="4692898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3">
    <p:bg>
      <p:bgPr>
        <a:solidFill>
          <a:schemeClr val="dk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8"/>
          <p:cNvSpPr/>
          <p:nvPr/>
        </p:nvSpPr>
        <p:spPr>
          <a:xfrm>
            <a:off x="7352000" y="3636300"/>
            <a:ext cx="1791900" cy="1507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" name="Google Shape;74;p18"/>
          <p:cNvSpPr/>
          <p:nvPr/>
        </p:nvSpPr>
        <p:spPr>
          <a:xfrm>
            <a:off x="290600" y="4575875"/>
            <a:ext cx="2595900" cy="567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_HEADER_4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20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4509" y="4843463"/>
            <a:ext cx="1076628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" name="Google Shape;85;p21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4509" y="4843463"/>
            <a:ext cx="1076628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9" name="Google Shape;89;p22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4509" y="4843463"/>
            <a:ext cx="1076628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3" name="Google Shape;93;p23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4509" y="4843463"/>
            <a:ext cx="1076628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Google Shape;97;p24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4509" y="4843463"/>
            <a:ext cx="1076628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Google Shape;101;p25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4509" y="4843463"/>
            <a:ext cx="1076628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EEEE1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26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4509" y="4843463"/>
            <a:ext cx="1076628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 1">
  <p:cSld name="Section header 2 (g3ea7fe8b0e9_30_0)">
    <p:bg>
      <p:bgPr>
        <a:solidFill>
          <a:schemeClr val="dk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 2">
  <p:cSld name="Section header 2 (g3ea7fe8b0e9_37_0)">
    <p:bg>
      <p:bgPr>
        <a:solidFill>
          <a:schemeClr val="dk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 3">
  <p:cSld name="Section header 2 (g3ea9068457d_21_0)">
    <p:bg>
      <p:bgPr>
        <a:solidFill>
          <a:schemeClr val="dk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1 1">
  <p:cSld name="Section header 1 1 (g3eac2332e6a_33_0)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ted (g3f63df8e32a_7_0)">
  <p:cSld name="Generated (g3f63df8e32a_7_0)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1E8E"/>
              </a:buClr>
              <a:buSzPts val="3600"/>
              <a:buFont typeface="Lora"/>
              <a:buNone/>
              <a:defRPr sz="3600" b="1">
                <a:solidFill>
                  <a:srgbClr val="001E8E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/>
          <p:nvPr/>
        </p:nvSpPr>
        <p:spPr>
          <a:xfrm>
            <a:off x="311700" y="4682925"/>
            <a:ext cx="25998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5AA0F"/>
                </a:solidFill>
                <a:latin typeface="Lora"/>
                <a:ea typeface="Lora"/>
                <a:cs typeface="Lora"/>
                <a:sym typeface="Lora"/>
              </a:rPr>
              <a:t>Every Child! Every Day!</a:t>
            </a:r>
            <a:endParaRPr sz="1700" b="1">
              <a:solidFill>
                <a:srgbClr val="F5AA0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" name="Google Shape;9;p1"/>
          <p:cNvSpPr/>
          <p:nvPr/>
        </p:nvSpPr>
        <p:spPr>
          <a:xfrm rot="-5400000">
            <a:off x="-2507400" y="2505250"/>
            <a:ext cx="5147400" cy="132600"/>
          </a:xfrm>
          <a:prstGeom prst="rect">
            <a:avLst/>
          </a:prstGeom>
          <a:solidFill>
            <a:srgbClr val="001E8E"/>
          </a:solidFill>
          <a:ln w="38100" cap="flat" cmpd="sng">
            <a:solidFill>
              <a:srgbClr val="001E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1"/>
          <p:cNvSpPr/>
          <p:nvPr/>
        </p:nvSpPr>
        <p:spPr>
          <a:xfrm rot="-5400000">
            <a:off x="-2423500" y="2532250"/>
            <a:ext cx="5143200" cy="78600"/>
          </a:xfrm>
          <a:prstGeom prst="rect">
            <a:avLst/>
          </a:prstGeom>
          <a:solidFill>
            <a:srgbClr val="F5AA0F"/>
          </a:solidFill>
          <a:ln w="9525" cap="flat" cmpd="sng">
            <a:solidFill>
              <a:srgbClr val="F5AA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Google Shape;11;p1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698072" y="3986226"/>
            <a:ext cx="1317249" cy="107210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burns@manvillesd.or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2"/>
          <p:cNvSpPr txBox="1">
            <a:spLocks noGrp="1"/>
          </p:cNvSpPr>
          <p:nvPr>
            <p:ph type="ctrTitle"/>
          </p:nvPr>
        </p:nvSpPr>
        <p:spPr>
          <a:xfrm>
            <a:off x="1003650" y="1103974"/>
            <a:ext cx="7136700" cy="194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 b="0">
                <a:solidFill>
                  <a:srgbClr val="001E8E"/>
                </a:solidFill>
                <a:latin typeface="Impact"/>
                <a:ea typeface="Impact"/>
                <a:cs typeface="Impact"/>
                <a:sym typeface="Impact"/>
              </a:rPr>
              <a:t>Employee 504 Plans</a:t>
            </a:r>
            <a:r>
              <a:rPr lang="en" sz="6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6400"/>
          </a:p>
        </p:txBody>
      </p:sp>
      <p:sp>
        <p:nvSpPr>
          <p:cNvPr id="120" name="Google Shape;120;p32"/>
          <p:cNvSpPr txBox="1">
            <a:spLocks noGrp="1"/>
          </p:cNvSpPr>
          <p:nvPr>
            <p:ph type="subTitle" idx="1"/>
          </p:nvPr>
        </p:nvSpPr>
        <p:spPr>
          <a:xfrm>
            <a:off x="2006499" y="3467350"/>
            <a:ext cx="5132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531" b="1">
                <a:solidFill>
                  <a:srgbClr val="2A1A00"/>
                </a:solidFill>
                <a:latin typeface="Arial"/>
                <a:ea typeface="Arial"/>
                <a:cs typeface="Arial"/>
                <a:sym typeface="Arial"/>
              </a:rPr>
              <a:t>Manville School District Human Resources Office</a:t>
            </a:r>
            <a:endParaRPr sz="6531" b="1">
              <a:solidFill>
                <a:srgbClr val="2A1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6531" b="1">
                <a:solidFill>
                  <a:srgbClr val="2A1A00"/>
                </a:solidFill>
                <a:latin typeface="Arial"/>
                <a:ea typeface="Arial"/>
                <a:cs typeface="Arial"/>
                <a:sym typeface="Arial"/>
              </a:rPr>
              <a:t>INFORMATION AND PROCEDURES</a:t>
            </a:r>
            <a:endParaRPr sz="6531" b="1">
              <a:solidFill>
                <a:srgbClr val="2A1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3"/>
          <p:cNvSpPr txBox="1">
            <a:spLocks noGrp="1"/>
          </p:cNvSpPr>
          <p:nvPr>
            <p:ph type="title" idx="4294967295"/>
          </p:nvPr>
        </p:nvSpPr>
        <p:spPr>
          <a:xfrm>
            <a:off x="311700" y="1845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40">
                <a:solidFill>
                  <a:srgbClr val="001E8E"/>
                </a:solidFill>
              </a:rPr>
              <a:t>WHY WOULD I NEED A 504 PLAN?</a:t>
            </a:r>
            <a:r>
              <a:rPr lang="en" sz="1100" b="0">
                <a:solidFill>
                  <a:srgbClr val="001E8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940">
              <a:solidFill>
                <a:srgbClr val="001E8E"/>
              </a:solidFill>
            </a:endParaRPr>
          </a:p>
        </p:txBody>
      </p:sp>
      <p:sp>
        <p:nvSpPr>
          <p:cNvPr id="126" name="Google Shape;126;p33"/>
          <p:cNvSpPr txBox="1">
            <a:spLocks noGrp="1"/>
          </p:cNvSpPr>
          <p:nvPr>
            <p:ph type="body" idx="4294967295"/>
          </p:nvPr>
        </p:nvSpPr>
        <p:spPr>
          <a:xfrm>
            <a:off x="374800" y="814024"/>
            <a:ext cx="8382082" cy="4078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127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Employees have protections under several NJ and Federal laws (e.g. Americans with Disabilities Act 1973 &amp; 2008; the Rehabilitation Act of 1973 and the NJ Law Against Discrimination)</a:t>
            </a:r>
            <a:endParaRPr sz="19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lvl="0" indent="444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2A1A00"/>
                </a:solidFill>
                <a:latin typeface="Arial"/>
                <a:ea typeface="Arial"/>
                <a:cs typeface="Arial"/>
                <a:sym typeface="Arial"/>
              </a:rPr>
              <a:t>–  </a:t>
            </a:r>
            <a:r>
              <a:rPr lang="en" sz="17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The Rehabilitation Act of 1973 (Title 29 US Code Section 504)</a:t>
            </a:r>
            <a:endParaRPr sz="17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lvl="0" indent="444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2A1A00"/>
                </a:solidFill>
                <a:latin typeface="Arial"/>
                <a:ea typeface="Arial"/>
                <a:cs typeface="Arial"/>
                <a:sym typeface="Arial"/>
              </a:rPr>
              <a:t>–  </a:t>
            </a:r>
            <a:r>
              <a:rPr lang="en" sz="17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Civil Rights law	</a:t>
            </a:r>
            <a:endParaRPr sz="17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0" indent="-245269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Char char="●"/>
            </a:pPr>
            <a:r>
              <a:rPr lang="en" sz="15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Purpose – prevent qualified individuals from discrimination in any program receiving Federal Assistance (like schools/other public employers)</a:t>
            </a:r>
            <a:endParaRPr sz="15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0" indent="-245269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Char char="●"/>
            </a:pPr>
            <a:r>
              <a:rPr lang="en" sz="15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Provide reasonable accommodations to disabled employee unless accommodation would result in undue hardship on employer</a:t>
            </a:r>
            <a:endParaRPr sz="1500" dirty="0">
              <a:solidFill>
                <a:srgbClr val="2A1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0" indent="-245269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Char char="●"/>
            </a:pPr>
            <a:r>
              <a:rPr lang="en" sz="15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Disabled means having a physical or mental impairment that substantially limits one or more major life activities</a:t>
            </a:r>
            <a:endParaRPr sz="15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2A1A00"/>
                </a:solidFill>
                <a:latin typeface="Arial"/>
                <a:ea typeface="Arial"/>
                <a:cs typeface="Arial"/>
                <a:sym typeface="Arial"/>
              </a:rPr>
              <a:t>–   </a:t>
            </a:r>
            <a:r>
              <a:rPr lang="en" sz="13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Physiological disorders/conditions include loss affecting one or more of the following body systems:</a:t>
            </a:r>
            <a:endParaRPr sz="13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7300" lvl="0" indent="-178276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Char char="●"/>
            </a:pPr>
            <a:r>
              <a:rPr lang="en" sz="1300" dirty="0">
                <a:solidFill>
                  <a:srgbClr val="2A1A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" sz="13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eurological, musculoskeletal, sense organs, respiration, cardiovascular, reproductive, digestive, genitourinary, hemic and lymphatic, skin and endocrine</a:t>
            </a:r>
            <a:endParaRPr sz="13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2A1A00"/>
                </a:solidFill>
                <a:latin typeface="Arial"/>
                <a:ea typeface="Arial"/>
                <a:cs typeface="Arial"/>
                <a:sym typeface="Arial"/>
              </a:rPr>
              <a:t>–  </a:t>
            </a:r>
            <a:r>
              <a:rPr lang="en" sz="13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Mental disorders include:</a:t>
            </a:r>
            <a:endParaRPr sz="1300" dirty="0">
              <a:solidFill>
                <a:srgbClr val="2A1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7300" lvl="0" indent="-178276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Char char="●"/>
            </a:pPr>
            <a:r>
              <a:rPr lang="en" sz="13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Emotional or mental illness, anxiety, depression</a:t>
            </a:r>
            <a:endParaRPr sz="13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82600" lvl="0" indent="4318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2A1A00"/>
                </a:solidFill>
                <a:latin typeface="Arial"/>
                <a:ea typeface="Arial"/>
                <a:cs typeface="Arial"/>
                <a:sym typeface="Arial"/>
              </a:rPr>
              <a:t>–  </a:t>
            </a:r>
            <a:r>
              <a:rPr lang="en" sz="13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Major life activities include:</a:t>
            </a:r>
            <a:endParaRPr sz="1300" dirty="0">
              <a:solidFill>
                <a:srgbClr val="2A1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7300" lvl="0" indent="-178276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Char char="●"/>
            </a:pPr>
            <a:r>
              <a:rPr lang="en" sz="13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Caring for oneself;</a:t>
            </a:r>
            <a:endParaRPr sz="1300" dirty="0">
              <a:solidFill>
                <a:srgbClr val="2A1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7300" lvl="0" indent="-17827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Char char="●"/>
            </a:pPr>
            <a:r>
              <a:rPr lang="en" sz="13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Performing manual tasks;</a:t>
            </a:r>
            <a:endParaRPr sz="1300" dirty="0">
              <a:solidFill>
                <a:srgbClr val="2A1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7300" lvl="0" indent="-17827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Char char="●"/>
            </a:pPr>
            <a:r>
              <a:rPr lang="en" sz="13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Walking, seeing, hearing;</a:t>
            </a:r>
            <a:endParaRPr sz="1300" dirty="0">
              <a:solidFill>
                <a:srgbClr val="2A1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7300" lvl="0" indent="-17827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Font typeface="Arial"/>
              <a:buChar char="●"/>
            </a:pPr>
            <a:r>
              <a:rPr lang="en" sz="13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Speaking &amp; breathing </a:t>
            </a:r>
            <a:endParaRPr sz="13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1143000" algn="l" rtl="0">
              <a:spcBef>
                <a:spcPts val="0"/>
              </a:spcBef>
              <a:spcAft>
                <a:spcPts val="1200"/>
              </a:spcAft>
              <a:buNone/>
            </a:pPr>
            <a:endParaRPr sz="1700" dirty="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4"/>
          <p:cNvSpPr txBox="1">
            <a:spLocks noGrp="1"/>
          </p:cNvSpPr>
          <p:nvPr>
            <p:ph type="title"/>
          </p:nvPr>
        </p:nvSpPr>
        <p:spPr>
          <a:xfrm>
            <a:off x="311700" y="18630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40" dirty="0">
                <a:solidFill>
                  <a:srgbClr val="001E8E"/>
                </a:solidFill>
              </a:rPr>
              <a:t>HOW CAN A PLAN HELP ME?</a:t>
            </a:r>
            <a:r>
              <a:rPr lang="en" sz="2940" dirty="0"/>
              <a:t> </a:t>
            </a:r>
            <a:endParaRPr sz="2940" dirty="0"/>
          </a:p>
        </p:txBody>
      </p:sp>
      <p:sp>
        <p:nvSpPr>
          <p:cNvPr id="132" name="Google Shape;132;p34"/>
          <p:cNvSpPr txBox="1"/>
          <p:nvPr/>
        </p:nvSpPr>
        <p:spPr>
          <a:xfrm>
            <a:off x="239225" y="689872"/>
            <a:ext cx="8309400" cy="39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/>
          <a:p>
            <a:pPr marL="457200" lvl="0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/>
              <a:buChar char="●"/>
            </a:pPr>
            <a:r>
              <a:rPr lang="en" sz="1600" dirty="0">
                <a:solidFill>
                  <a:srgbClr val="595959"/>
                </a:solidFill>
              </a:rPr>
              <a:t>If an employee had a documented injury and could not stand for more than 30 minutes at a time-the employer has to engage in an effort to assist (major life activities of walking and standing are impaired by a documented medical condition).</a:t>
            </a:r>
            <a:endParaRPr sz="1600" dirty="0">
              <a:solidFill>
                <a:srgbClr val="595959"/>
              </a:solidFill>
            </a:endParaRPr>
          </a:p>
          <a:p>
            <a:pPr marL="457200" lvl="0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/>
              <a:buChar char="●"/>
            </a:pPr>
            <a:r>
              <a:rPr lang="en" sz="1600" dirty="0">
                <a:solidFill>
                  <a:srgbClr val="595959"/>
                </a:solidFill>
              </a:rPr>
              <a:t>There are restrictions listed by your physician on your note to return to work:</a:t>
            </a:r>
            <a:endParaRPr sz="1600" dirty="0">
              <a:solidFill>
                <a:srgbClr val="595959"/>
              </a:solidFill>
            </a:endParaRPr>
          </a:p>
          <a:p>
            <a:pPr marL="914400" lvl="1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dirty="0">
                <a:solidFill>
                  <a:srgbClr val="595959"/>
                </a:solidFill>
              </a:rPr>
              <a:t>Wear sneakers, no stairs, periodically need to sit.</a:t>
            </a:r>
            <a:endParaRPr dirty="0">
              <a:solidFill>
                <a:srgbClr val="595959"/>
              </a:solidFill>
            </a:endParaRPr>
          </a:p>
          <a:p>
            <a:pPr marL="914400" lvl="1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dirty="0">
                <a:solidFill>
                  <a:srgbClr val="595959"/>
                </a:solidFill>
              </a:rPr>
              <a:t>You need to let us know so we can figure out together if these restrictions can be reasonably accommodated.</a:t>
            </a:r>
            <a:endParaRPr dirty="0">
              <a:solidFill>
                <a:srgbClr val="595959"/>
              </a:solidFill>
            </a:endParaRPr>
          </a:p>
          <a:p>
            <a:pPr marL="457200" lvl="0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/>
              <a:buChar char="●"/>
            </a:pPr>
            <a:r>
              <a:rPr lang="en" sz="1600" dirty="0">
                <a:solidFill>
                  <a:srgbClr val="595959"/>
                </a:solidFill>
              </a:rPr>
              <a:t>With this set of facts, this is a situation where a teacher would return to work with accommodations</a:t>
            </a:r>
            <a:endParaRPr sz="1600" dirty="0">
              <a:solidFill>
                <a:srgbClr val="595959"/>
              </a:solidFill>
            </a:endParaRPr>
          </a:p>
          <a:p>
            <a:pPr marL="914400" lvl="1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dirty="0">
                <a:solidFill>
                  <a:srgbClr val="595959"/>
                </a:solidFill>
              </a:rPr>
              <a:t>Reasonable Accommodations would be:  exception to dress code, preferred parking spot, limit number of classrooms if practicable, not penalized for sitting during observations, or change to duty to one where sitting is permitted.</a:t>
            </a:r>
            <a:endParaRPr dirty="0">
              <a:solidFill>
                <a:srgbClr val="595959"/>
              </a:solidFill>
            </a:endParaRPr>
          </a:p>
          <a:p>
            <a:pPr marL="914400" lvl="1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dirty="0">
                <a:solidFill>
                  <a:srgbClr val="595959"/>
                </a:solidFill>
              </a:rPr>
              <a:t>Note that a custodian would likely not be able to return with these restrictions since they have a different job, with different requirements for physical labor than a teacher.</a:t>
            </a:r>
            <a:endParaRPr dirty="0">
              <a:solidFill>
                <a:srgbClr val="595959"/>
              </a:solidFill>
            </a:endParaRPr>
          </a:p>
          <a:p>
            <a:pPr marL="914400" lvl="1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dirty="0">
                <a:solidFill>
                  <a:srgbClr val="595959"/>
                </a:solidFill>
              </a:rPr>
              <a:t>Each situation is unique.</a:t>
            </a:r>
            <a:endParaRPr sz="100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5"/>
          <p:cNvSpPr txBox="1">
            <a:spLocks noGrp="1"/>
          </p:cNvSpPr>
          <p:nvPr>
            <p:ph type="title"/>
          </p:nvPr>
        </p:nvSpPr>
        <p:spPr>
          <a:xfrm>
            <a:off x="311700" y="104069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40" dirty="0">
                <a:solidFill>
                  <a:srgbClr val="001E8E"/>
                </a:solidFill>
              </a:rPr>
              <a:t>EMPLOYEE 504 PLAN REQUEST PROCESS </a:t>
            </a:r>
            <a:endParaRPr dirty="0">
              <a:solidFill>
                <a:srgbClr val="001E8E"/>
              </a:solidFill>
            </a:endParaRPr>
          </a:p>
        </p:txBody>
      </p:sp>
      <p:sp>
        <p:nvSpPr>
          <p:cNvPr id="138" name="Google Shape;138;p35"/>
          <p:cNvSpPr txBox="1"/>
          <p:nvPr/>
        </p:nvSpPr>
        <p:spPr>
          <a:xfrm>
            <a:off x="239225" y="669850"/>
            <a:ext cx="8309400" cy="39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/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●"/>
            </a:pPr>
            <a:r>
              <a:rPr lang="en" sz="1500" dirty="0">
                <a:solidFill>
                  <a:srgbClr val="595959"/>
                </a:solidFill>
              </a:rPr>
              <a:t>Download and read all related documents from the Manville School District website, under Human Resources &gt; 504 Compliance.</a:t>
            </a:r>
            <a:endParaRPr sz="1500" dirty="0">
              <a:solidFill>
                <a:srgbClr val="595959"/>
              </a:solidFill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●"/>
            </a:pPr>
            <a:r>
              <a:rPr lang="en" sz="1500" dirty="0">
                <a:solidFill>
                  <a:srgbClr val="595959"/>
                </a:solidFill>
              </a:rPr>
              <a:t>Submit a written request for modifications/accommodations indicating the belief that a disability exists.</a:t>
            </a:r>
            <a:endParaRPr sz="1500" dirty="0">
              <a:solidFill>
                <a:srgbClr val="595959"/>
              </a:solidFill>
            </a:endParaRPr>
          </a:p>
          <a:p>
            <a:pPr marL="914400" lvl="1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>
                <a:solidFill>
                  <a:srgbClr val="595959"/>
                </a:solidFill>
              </a:rPr>
              <a:t>Contact Human Resources to discuss the situation confidentially and to determine if the Reasonable Accommodation Medical Authorization Form is required (for medical documentation of disabling condition).</a:t>
            </a:r>
            <a:endParaRPr sz="1300" dirty="0">
              <a:solidFill>
                <a:srgbClr val="595959"/>
              </a:solidFill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●"/>
            </a:pPr>
            <a:r>
              <a:rPr lang="en" sz="1500" dirty="0">
                <a:solidFill>
                  <a:srgbClr val="595959"/>
                </a:solidFill>
              </a:rPr>
              <a:t>Submit form and any additional relevant documentation to Human Resources after seeing a physician as necessary.</a:t>
            </a:r>
            <a:endParaRPr sz="1500" dirty="0">
              <a:solidFill>
                <a:srgbClr val="595959"/>
              </a:solidFill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●"/>
            </a:pPr>
            <a:r>
              <a:rPr lang="en" sz="1500" dirty="0">
                <a:solidFill>
                  <a:srgbClr val="595959"/>
                </a:solidFill>
              </a:rPr>
              <a:t>After a review of all materials, Human Resources will schedule time to start the interactive process, and on some occasions require additional input:</a:t>
            </a:r>
            <a:endParaRPr sz="1500" dirty="0">
              <a:solidFill>
                <a:srgbClr val="595959"/>
              </a:solidFill>
            </a:endParaRPr>
          </a:p>
          <a:p>
            <a:pPr marL="914400" lvl="1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>
                <a:solidFill>
                  <a:srgbClr val="595959"/>
                </a:solidFill>
              </a:rPr>
              <a:t>The District’s physician may need to speak to your physician for medical clarification; </a:t>
            </a:r>
            <a:endParaRPr sz="1300" dirty="0">
              <a:solidFill>
                <a:srgbClr val="595959"/>
              </a:solidFill>
            </a:endParaRPr>
          </a:p>
          <a:p>
            <a:pPr marL="914400" lvl="1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>
                <a:solidFill>
                  <a:srgbClr val="595959"/>
                </a:solidFill>
              </a:rPr>
              <a:t>Human Resources may need to consult with the Board of Education’s attorney to ensure legal compliance; or</a:t>
            </a:r>
            <a:endParaRPr sz="1300" dirty="0">
              <a:solidFill>
                <a:srgbClr val="595959"/>
              </a:solidFill>
            </a:endParaRPr>
          </a:p>
          <a:p>
            <a:pPr marL="914400" lvl="1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>
                <a:solidFill>
                  <a:srgbClr val="595959"/>
                </a:solidFill>
              </a:rPr>
              <a:t>Consult with the Superintendent and/or Principal/Supervisor regarding possible     accommodations and how that would work in the particular situation (e.g. current work      schedule and job requirements)</a:t>
            </a:r>
            <a:endParaRPr sz="130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6"/>
          <p:cNvSpPr/>
          <p:nvPr/>
        </p:nvSpPr>
        <p:spPr>
          <a:xfrm>
            <a:off x="319675" y="367425"/>
            <a:ext cx="7143900" cy="626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40" b="1">
              <a:solidFill>
                <a:srgbClr val="001E8E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4" name="Google Shape;144;p36"/>
          <p:cNvSpPr txBox="1"/>
          <p:nvPr/>
        </p:nvSpPr>
        <p:spPr>
          <a:xfrm>
            <a:off x="104975" y="848579"/>
            <a:ext cx="8719350" cy="407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/>
          <a:p>
            <a:pPr marL="457200" lvl="0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/>
              <a:buChar char="●"/>
            </a:pPr>
            <a:r>
              <a:rPr lang="en" sz="1600" dirty="0">
                <a:solidFill>
                  <a:srgbClr val="595959"/>
                </a:solidFill>
              </a:rPr>
              <a:t>If you are found to be eligible for a 504 Plan, a draft will be put together for your review and your Supervisor’s review and consideration.  A meeting can be scheduled to discuss.</a:t>
            </a:r>
            <a:endParaRPr sz="1600" dirty="0">
              <a:solidFill>
                <a:srgbClr val="595959"/>
              </a:solidFill>
            </a:endParaRPr>
          </a:p>
          <a:p>
            <a:pPr marL="914400" lvl="1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dirty="0">
                <a:solidFill>
                  <a:srgbClr val="595959"/>
                </a:solidFill>
              </a:rPr>
              <a:t> For example, your duty may need to be changed, or you may need a closer parking spot.</a:t>
            </a:r>
            <a:endParaRPr dirty="0">
              <a:solidFill>
                <a:srgbClr val="595959"/>
              </a:solidFill>
            </a:endParaRPr>
          </a:p>
          <a:p>
            <a:pPr marL="914400" lvl="1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dirty="0">
                <a:solidFill>
                  <a:srgbClr val="595959"/>
                </a:solidFill>
              </a:rPr>
              <a:t>Accommodations under 504 plans have to be reasonable and not place an undue hardship or burden on the operations of the district.</a:t>
            </a:r>
            <a:endParaRPr dirty="0">
              <a:solidFill>
                <a:srgbClr val="595959"/>
              </a:solidFill>
            </a:endParaRPr>
          </a:p>
          <a:p>
            <a:pPr marL="457200" lvl="0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/>
              <a:buChar char="●"/>
            </a:pPr>
            <a:r>
              <a:rPr lang="en" sz="1600" dirty="0">
                <a:solidFill>
                  <a:srgbClr val="595959"/>
                </a:solidFill>
              </a:rPr>
              <a:t>Plan will be finalized and put in a separate locked file in the Human Resources office. </a:t>
            </a:r>
            <a:endParaRPr sz="1600" dirty="0">
              <a:solidFill>
                <a:srgbClr val="595959"/>
              </a:solidFill>
            </a:endParaRPr>
          </a:p>
          <a:p>
            <a:pPr marL="914400" lvl="1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dirty="0">
                <a:solidFill>
                  <a:srgbClr val="595959"/>
                </a:solidFill>
              </a:rPr>
              <a:t>You will need to sign the plan, along with your building Principal and/or Supervisor, as they will oversee its day-to-day implementation.</a:t>
            </a:r>
            <a:endParaRPr dirty="0">
              <a:solidFill>
                <a:srgbClr val="595959"/>
              </a:solidFill>
            </a:endParaRPr>
          </a:p>
          <a:p>
            <a:pPr marL="914400" lvl="1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dirty="0">
                <a:solidFill>
                  <a:srgbClr val="595959"/>
                </a:solidFill>
              </a:rPr>
              <a:t>Send an annual doctor’s note to keep the plan current and advise Human Resources and your Principal/Supervisor if you no longer wish to have the 504 Plan.</a:t>
            </a:r>
            <a:endParaRPr dirty="0">
              <a:solidFill>
                <a:srgbClr val="595959"/>
              </a:solidFill>
            </a:endParaRPr>
          </a:p>
          <a:p>
            <a:pPr marL="457200" lvl="0" indent="-2921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Open Sans"/>
              <a:buChar char="●"/>
            </a:pPr>
            <a:r>
              <a:rPr lang="en" sz="1600" dirty="0">
                <a:solidFill>
                  <a:srgbClr val="595959"/>
                </a:solidFill>
              </a:rPr>
              <a:t>Review of employee accommodations may occur from time to time, especially if your job changes or you have a change in health condition, to assess the necessity of the plan and the appropriateness of the accommodations.</a:t>
            </a:r>
            <a:endParaRPr sz="1100" dirty="0">
              <a:solidFill>
                <a:srgbClr val="595959"/>
              </a:solidFill>
            </a:endParaRPr>
          </a:p>
        </p:txBody>
      </p:sp>
      <p:sp>
        <p:nvSpPr>
          <p:cNvPr id="145" name="Google Shape;145;p36"/>
          <p:cNvSpPr txBox="1">
            <a:spLocks noGrp="1"/>
          </p:cNvSpPr>
          <p:nvPr>
            <p:ph type="title"/>
          </p:nvPr>
        </p:nvSpPr>
        <p:spPr>
          <a:xfrm>
            <a:off x="311700" y="177488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40" dirty="0">
                <a:solidFill>
                  <a:srgbClr val="001E8E"/>
                </a:solidFill>
              </a:rPr>
              <a:t>APPROVAL AND IMPLEMENTATION PROCESS</a:t>
            </a:r>
            <a:r>
              <a:rPr lang="en" sz="2940" dirty="0"/>
              <a:t> </a:t>
            </a:r>
            <a:endParaRPr sz="29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7"/>
          <p:cNvSpPr txBox="1">
            <a:spLocks noGrp="1"/>
          </p:cNvSpPr>
          <p:nvPr>
            <p:ph type="title"/>
          </p:nvPr>
        </p:nvSpPr>
        <p:spPr>
          <a:xfrm>
            <a:off x="490250" y="898075"/>
            <a:ext cx="8104500" cy="27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Questions?  </a:t>
            </a:r>
            <a:br>
              <a:rPr lang="en" sz="3000" dirty="0"/>
            </a:br>
            <a:r>
              <a:rPr lang="en" sz="3000" dirty="0"/>
              <a:t>	Contact:</a:t>
            </a:r>
            <a:endParaRPr sz="3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	Audra Burns, Manager of Human Resources</a:t>
            </a: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	</a:t>
            </a:r>
            <a:r>
              <a:rPr lang="en" sz="2200" u="sng" dirty="0">
                <a:solidFill>
                  <a:srgbClr val="001E8E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aburns@manvillesd.org</a:t>
            </a:r>
            <a:endParaRPr sz="2200" dirty="0">
              <a:solidFill>
                <a:srgbClr val="001E8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	x8557</a:t>
            </a:r>
            <a:endParaRPr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sd 2025">
  <a:themeElements>
    <a:clrScheme name="Tropic">
      <a:dk1>
        <a:srgbClr val="FFFFFF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790</Words>
  <Application>Microsoft Office PowerPoint</Application>
  <PresentationFormat>On-screen Show (16:9)</PresentationFormat>
  <Paragraphs>51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Open Sans SemiBold</vt:lpstr>
      <vt:lpstr>Impact</vt:lpstr>
      <vt:lpstr>Open Sans</vt:lpstr>
      <vt:lpstr>Arial</vt:lpstr>
      <vt:lpstr>Lora</vt:lpstr>
      <vt:lpstr>Open Sans Light</vt:lpstr>
      <vt:lpstr>PT Sans Narrow</vt:lpstr>
      <vt:lpstr>Msd 2025</vt:lpstr>
      <vt:lpstr>Employee 504 Plans </vt:lpstr>
      <vt:lpstr>WHY WOULD I NEED A 504 PLAN? </vt:lpstr>
      <vt:lpstr>HOW CAN A PLAN HELP ME? </vt:lpstr>
      <vt:lpstr>EMPLOYEE 504 PLAN REQUEST PROCESS </vt:lpstr>
      <vt:lpstr>APPROVAL AND IMPLEMENTATION PROCESS </vt:lpstr>
      <vt:lpstr>  Questions?    Contact:  Audra Burns, Manager of Human Resources  aburns@manvillesd.org  x8557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504 Plans </dc:title>
  <dc:creator>Audra Burns</dc:creator>
  <cp:lastModifiedBy>Audra Burns</cp:lastModifiedBy>
  <cp:revision>1</cp:revision>
  <dcterms:modified xsi:type="dcterms:W3CDTF">2026-09-01T15:54:52Z</dcterms:modified>
</cp:coreProperties>
</file>