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embeddedFontLst>
    <p:embeddedFont>
      <p:font typeface="Fredoka"/>
      <p:regular r:id="rId18"/>
      <p:bold r:id="rId19"/>
    </p:embeddedFont>
    <p:embeddedFont>
      <p:font typeface="Quicksand"/>
      <p:regular r:id="rId20"/>
      <p:bold r:id="rId21"/>
    </p:embeddedFont>
    <p:embeddedFont>
      <p:font typeface="Quicksand Medium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icksand-regular.fntdata"/><Relationship Id="rId11" Type="http://schemas.openxmlformats.org/officeDocument/2006/relationships/slide" Target="slides/slide6.xml"/><Relationship Id="rId22" Type="http://schemas.openxmlformats.org/officeDocument/2006/relationships/font" Target="fonts/QuicksandMedium-regular.fntdata"/><Relationship Id="rId10" Type="http://schemas.openxmlformats.org/officeDocument/2006/relationships/slide" Target="slides/slide5.xml"/><Relationship Id="rId21" Type="http://schemas.openxmlformats.org/officeDocument/2006/relationships/font" Target="fonts/Quicksan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Quicksand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Fredoka-bold.fntdata"/><Relationship Id="rId6" Type="http://schemas.openxmlformats.org/officeDocument/2006/relationships/slide" Target="slides/slide1.xml"/><Relationship Id="rId18" Type="http://schemas.openxmlformats.org/officeDocument/2006/relationships/font" Target="fonts/Fredok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 imbalance of power means there is a power advantage- For example, being bigger or stronger, being more popular, having influence online, having personal information, photos, or secrets about someone.</a:t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Click on link to show students how to report via the cfisd.net website</a:t>
            </a:r>
            <a:endParaRPr/>
          </a:p>
        </p:txBody>
      </p:sp>
      <p:sp>
        <p:nvSpPr>
          <p:cNvPr id="208" name="Google Shape;20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f88ab6383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3f88ab6383c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12040458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f12040458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28.png"/><Relationship Id="rId13" Type="http://schemas.openxmlformats.org/officeDocument/2006/relationships/image" Target="../media/image50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5" Type="http://schemas.openxmlformats.org/officeDocument/2006/relationships/image" Target="../media/image14.png"/><Relationship Id="rId6" Type="http://schemas.openxmlformats.org/officeDocument/2006/relationships/image" Target="../media/image1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9.png"/><Relationship Id="rId13" Type="http://schemas.openxmlformats.org/officeDocument/2006/relationships/image" Target="../media/image23.pn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5" Type="http://schemas.openxmlformats.org/officeDocument/2006/relationships/image" Target="../media/image10.png"/><Relationship Id="rId6" Type="http://schemas.openxmlformats.org/officeDocument/2006/relationships/image" Target="../media/image16.png"/><Relationship Id="rId7" Type="http://schemas.openxmlformats.org/officeDocument/2006/relationships/image" Target="../media/image9.png"/><Relationship Id="rId8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5.png"/><Relationship Id="rId5" Type="http://schemas.openxmlformats.org/officeDocument/2006/relationships/image" Target="../media/image24.png"/><Relationship Id="rId6" Type="http://schemas.openxmlformats.org/officeDocument/2006/relationships/image" Target="../media/image32.png"/><Relationship Id="rId7" Type="http://schemas.openxmlformats.org/officeDocument/2006/relationships/image" Target="../media/image27.png"/><Relationship Id="rId8" Type="http://schemas.openxmlformats.org/officeDocument/2006/relationships/image" Target="../media/image6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9" Type="http://schemas.openxmlformats.org/officeDocument/2006/relationships/image" Target="../media/image37.png"/><Relationship Id="rId5" Type="http://schemas.openxmlformats.org/officeDocument/2006/relationships/image" Target="../media/image41.png"/><Relationship Id="rId6" Type="http://schemas.openxmlformats.org/officeDocument/2006/relationships/image" Target="../media/image39.png"/><Relationship Id="rId7" Type="http://schemas.openxmlformats.org/officeDocument/2006/relationships/image" Target="../media/image36.png"/><Relationship Id="rId8" Type="http://schemas.openxmlformats.org/officeDocument/2006/relationships/image" Target="../media/image3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cfisd.net/parents-students01/safety/cy-fair-tipline" TargetMode="External"/><Relationship Id="rId4" Type="http://schemas.openxmlformats.org/officeDocument/2006/relationships/image" Target="../media/image46.png"/><Relationship Id="rId5" Type="http://schemas.openxmlformats.org/officeDocument/2006/relationships/image" Target="../media/image40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7.png"/><Relationship Id="rId4" Type="http://schemas.openxmlformats.org/officeDocument/2006/relationships/image" Target="../media/image42.png"/><Relationship Id="rId5" Type="http://schemas.openxmlformats.org/officeDocument/2006/relationships/image" Target="../media/image4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44.png"/><Relationship Id="rId5" Type="http://schemas.openxmlformats.org/officeDocument/2006/relationships/image" Target="../media/image56.png"/><Relationship Id="rId6" Type="http://schemas.openxmlformats.org/officeDocument/2006/relationships/hyperlink" Target="https://www.cfisd.net/parents-students01/safety/cy-fair-tipline" TargetMode="External"/><Relationship Id="rId7" Type="http://schemas.openxmlformats.org/officeDocument/2006/relationships/image" Target="../media/image43.pn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9.png"/><Relationship Id="rId4" Type="http://schemas.openxmlformats.org/officeDocument/2006/relationships/image" Target="../media/image54.png"/><Relationship Id="rId9" Type="http://schemas.openxmlformats.org/officeDocument/2006/relationships/image" Target="../media/image58.png"/><Relationship Id="rId5" Type="http://schemas.openxmlformats.org/officeDocument/2006/relationships/image" Target="../media/image53.png"/><Relationship Id="rId6" Type="http://schemas.openxmlformats.org/officeDocument/2006/relationships/image" Target="../media/image52.png"/><Relationship Id="rId7" Type="http://schemas.openxmlformats.org/officeDocument/2006/relationships/image" Target="../media/image48.png"/><Relationship Id="rId8" Type="http://schemas.openxmlformats.org/officeDocument/2006/relationships/image" Target="../media/image5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303025" y="2240183"/>
            <a:ext cx="7585800" cy="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75" u="none" cap="none" strike="noStrike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Bullying Prevention</a:t>
            </a:r>
            <a:endParaRPr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83174" y="3284327"/>
            <a:ext cx="117213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Concern for the Common Good- If someone walked </a:t>
            </a:r>
            <a:r>
              <a:rPr b="1" lang="en-US" sz="3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onto our campus for the first time, how would we want them to feel? </a:t>
            </a:r>
            <a:r>
              <a:rPr b="1" i="0" lang="en-US" sz="3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1" i="0" lang="en-US" sz="59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🙌</a:t>
            </a:r>
            <a:endParaRPr sz="4300"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2288" y="604654"/>
            <a:ext cx="5943600" cy="13716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0084" y="5486763"/>
            <a:ext cx="6667500" cy="122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4" name="Google Shape;9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850" y="2840384"/>
            <a:ext cx="3403550" cy="29659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5" name="Google Shape;9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94150" y="2840384"/>
            <a:ext cx="3403550" cy="29659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6" name="Google Shape;9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83450" y="2840384"/>
            <a:ext cx="3403699" cy="29659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7" name="Google Shape;97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8800" y="410368"/>
            <a:ext cx="763039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704850" y="1613794"/>
            <a:ext cx="10782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How do we protect our community? It’s down to 3 major skills:</a:t>
            </a:r>
            <a:endParaRPr sz="3000"/>
          </a:p>
        </p:txBody>
      </p:sp>
      <p:sp>
        <p:nvSpPr>
          <p:cNvPr id="99" name="Google Shape;99;p14"/>
          <p:cNvSpPr/>
          <p:nvPr/>
        </p:nvSpPr>
        <p:spPr>
          <a:xfrm>
            <a:off x="742950" y="2878482"/>
            <a:ext cx="3327349" cy="2889799"/>
          </a:xfrm>
          <a:prstGeom prst="roundRect">
            <a:avLst>
              <a:gd fmla="val 9229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0" name="Google Shape;10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64351" y="2976761"/>
            <a:ext cx="6667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1001288" y="3783137"/>
            <a:ext cx="287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2E93"/>
                </a:solidFill>
                <a:latin typeface="Fredoka"/>
                <a:ea typeface="Fredoka"/>
                <a:cs typeface="Fredoka"/>
                <a:sym typeface="Fredoka"/>
              </a:rPr>
              <a:t>1. </a:t>
            </a:r>
            <a:r>
              <a:rPr b="1" i="0" lang="en-US" sz="3000" u="none" cap="none" strike="noStrike">
                <a:solidFill>
                  <a:srgbClr val="FF2E93"/>
                </a:solidFill>
                <a:latin typeface="Fredoka"/>
                <a:ea typeface="Fredoka"/>
                <a:cs typeface="Fredoka"/>
                <a:sym typeface="Fredoka"/>
              </a:rPr>
              <a:t>Recognize</a:t>
            </a:r>
            <a:endParaRPr sz="3000"/>
          </a:p>
        </p:txBody>
      </p:sp>
      <p:sp>
        <p:nvSpPr>
          <p:cNvPr id="102" name="Google Shape;102;p14"/>
          <p:cNvSpPr txBox="1"/>
          <p:nvPr/>
        </p:nvSpPr>
        <p:spPr>
          <a:xfrm>
            <a:off x="964350" y="4309809"/>
            <a:ext cx="2736900" cy="14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Spot exactly what bullying is, what forms it takes, and where it hides.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4432250" y="2878473"/>
            <a:ext cx="3327300" cy="3549900"/>
          </a:xfrm>
          <a:prstGeom prst="roundRect">
            <a:avLst>
              <a:gd fmla="val 9229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4" name="Google Shape;104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27525" y="3026010"/>
            <a:ext cx="6667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4764462" y="3795449"/>
            <a:ext cx="287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0F5D4"/>
                </a:solidFill>
                <a:latin typeface="Fredoka"/>
                <a:ea typeface="Fredoka"/>
                <a:cs typeface="Fredoka"/>
                <a:sym typeface="Fredoka"/>
              </a:rPr>
              <a:t>2. Respond</a:t>
            </a:r>
            <a:endParaRPr sz="3000"/>
          </a:p>
        </p:txBody>
      </p:sp>
      <p:sp>
        <p:nvSpPr>
          <p:cNvPr id="106" name="Google Shape;106;p14"/>
          <p:cNvSpPr txBox="1"/>
          <p:nvPr/>
        </p:nvSpPr>
        <p:spPr>
          <a:xfrm>
            <a:off x="4727525" y="4309799"/>
            <a:ext cx="2736900" cy="14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Switch your mindset from standing around watching to taking swift action.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8121550" y="2878474"/>
            <a:ext cx="3327600" cy="3463800"/>
          </a:xfrm>
          <a:prstGeom prst="roundRect">
            <a:avLst>
              <a:gd fmla="val 9229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8" name="Google Shape;108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16825" y="3038323"/>
            <a:ext cx="6667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 txBox="1"/>
          <p:nvPr/>
        </p:nvSpPr>
        <p:spPr>
          <a:xfrm>
            <a:off x="8416825" y="3832386"/>
            <a:ext cx="287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6B00"/>
                </a:solidFill>
                <a:latin typeface="Fredoka"/>
                <a:ea typeface="Fredoka"/>
                <a:cs typeface="Fredoka"/>
                <a:sym typeface="Fredoka"/>
              </a:rPr>
              <a:t>3. Report</a:t>
            </a:r>
            <a:endParaRPr sz="3000"/>
          </a:p>
        </p:txBody>
      </p:sp>
      <p:sp>
        <p:nvSpPr>
          <p:cNvPr id="110" name="Google Shape;110;p14"/>
          <p:cNvSpPr txBox="1"/>
          <p:nvPr/>
        </p:nvSpPr>
        <p:spPr>
          <a:xfrm>
            <a:off x="8367575" y="4421384"/>
            <a:ext cx="2736900" cy="10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Use safe, anonymous channels to protect your peers</a:t>
            </a:r>
            <a:r>
              <a:rPr b="1" lang="en-US" sz="180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sz="1800">
              <a:solidFill>
                <a:schemeClr val="lt1"/>
              </a:solidFill>
            </a:endParaRPr>
          </a:p>
        </p:txBody>
      </p:sp>
      <p:pic>
        <p:nvPicPr>
          <p:cNvPr descr="image.png" id="111" name="Google Shape;111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31850" y="3157734"/>
            <a:ext cx="3429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2" name="Google Shape;112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927550" y="3170048"/>
            <a:ext cx="2667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3" name="Google Shape;113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597800" y="3194673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4"/>
          <p:cNvSpPr txBox="1"/>
          <p:nvPr/>
        </p:nvSpPr>
        <p:spPr>
          <a:xfrm>
            <a:off x="1385887" y="514350"/>
            <a:ext cx="106062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700" u="none" cap="none" strike="noStrike">
                <a:solidFill>
                  <a:srgbClr val="FFD600"/>
                </a:solidFill>
                <a:latin typeface="Fredoka"/>
                <a:ea typeface="Fredoka"/>
                <a:cs typeface="Fredoka"/>
                <a:sym typeface="Fredoka"/>
              </a:rPr>
              <a:t>Our Mission Objective Today</a:t>
            </a:r>
            <a:endParaRPr sz="1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9" name="Google Shape;11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/>
        </p:nvSpPr>
        <p:spPr>
          <a:xfrm>
            <a:off x="5562600" y="931664"/>
            <a:ext cx="1066800" cy="1076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🔥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2368034" y="2198489"/>
            <a:ext cx="7455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FFD600"/>
                </a:solidFill>
                <a:latin typeface="Fredoka"/>
                <a:ea typeface="Fredoka"/>
                <a:cs typeface="Fredoka"/>
                <a:sym typeface="Fredoka"/>
              </a:rPr>
              <a:t>Video Slide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6" name="Google Shape;12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7" name="Google Shape;12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850" y="2910780"/>
            <a:ext cx="3403550" cy="30974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8" name="Google Shape;12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94150" y="2910780"/>
            <a:ext cx="3403550" cy="30974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9" name="Google Shape;129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83450" y="2910780"/>
            <a:ext cx="3403699" cy="30974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0" name="Google Shape;130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8600" y="533958"/>
            <a:ext cx="666750" cy="65944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704850" y="1732384"/>
            <a:ext cx="10782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It’s an act that abuses an </a:t>
            </a:r>
            <a:r>
              <a:rPr b="1" i="0" lang="en-US" sz="2500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imbalance of power</a:t>
            </a:r>
            <a:r>
              <a:rPr b="0" i="0" lang="en-US" sz="25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happens repeatedly, and</a:t>
            </a:r>
            <a:r>
              <a:rPr lang="en-US" sz="2500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can be expressed three ways: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742950" y="2948878"/>
            <a:ext cx="3327349" cy="3021215"/>
          </a:xfrm>
          <a:prstGeom prst="roundRect">
            <a:avLst>
              <a:gd fmla="val 882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33" name="Google Shape;133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38225" y="3244155"/>
            <a:ext cx="6667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6"/>
          <p:cNvSpPr txBox="1"/>
          <p:nvPr/>
        </p:nvSpPr>
        <p:spPr>
          <a:xfrm>
            <a:off x="1038225" y="4025906"/>
            <a:ext cx="287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2E93"/>
                </a:solidFill>
                <a:latin typeface="Fredoka"/>
                <a:ea typeface="Fredoka"/>
                <a:cs typeface="Fredoka"/>
                <a:sym typeface="Fredoka"/>
              </a:rPr>
              <a:t>Verbal &amp; Written</a:t>
            </a:r>
            <a:endParaRPr sz="2400"/>
          </a:p>
        </p:txBody>
      </p:sp>
      <p:sp>
        <p:nvSpPr>
          <p:cNvPr id="135" name="Google Shape;135;p16"/>
          <p:cNvSpPr txBox="1"/>
          <p:nvPr/>
        </p:nvSpPr>
        <p:spPr>
          <a:xfrm>
            <a:off x="1038225" y="4501455"/>
            <a:ext cx="2736900" cy="14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Mean taunts, insults, text threats, or cruel name-calling meant to break someone down.</a:t>
            </a:r>
            <a:endParaRPr sz="1800"/>
          </a:p>
        </p:txBody>
      </p:sp>
      <p:sp>
        <p:nvSpPr>
          <p:cNvPr id="136" name="Google Shape;136;p16"/>
          <p:cNvSpPr/>
          <p:nvPr/>
        </p:nvSpPr>
        <p:spPr>
          <a:xfrm>
            <a:off x="4432250" y="2948878"/>
            <a:ext cx="3327349" cy="3021215"/>
          </a:xfrm>
          <a:prstGeom prst="roundRect">
            <a:avLst>
              <a:gd fmla="val 882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37" name="Google Shape;137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27525" y="3244155"/>
            <a:ext cx="6667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 txBox="1"/>
          <p:nvPr/>
        </p:nvSpPr>
        <p:spPr>
          <a:xfrm>
            <a:off x="4727525" y="4050531"/>
            <a:ext cx="287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6B00"/>
                </a:solidFill>
                <a:latin typeface="Fredoka"/>
                <a:ea typeface="Fredoka"/>
                <a:cs typeface="Fredoka"/>
                <a:sym typeface="Fredoka"/>
              </a:rPr>
              <a:t>Physical Acts</a:t>
            </a:r>
            <a:endParaRPr sz="2400"/>
          </a:p>
        </p:txBody>
      </p:sp>
      <p:sp>
        <p:nvSpPr>
          <p:cNvPr id="139" name="Google Shape;139;p16"/>
          <p:cNvSpPr txBox="1"/>
          <p:nvPr/>
        </p:nvSpPr>
        <p:spPr>
          <a:xfrm>
            <a:off x="4727525" y="4501455"/>
            <a:ext cx="2736900" cy="14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Hurting someone's body, breaking/stealing their things, or forcing them to feel terrified.</a:t>
            </a:r>
            <a:endParaRPr sz="1800"/>
          </a:p>
        </p:txBody>
      </p:sp>
      <p:sp>
        <p:nvSpPr>
          <p:cNvPr id="140" name="Google Shape;140;p16"/>
          <p:cNvSpPr/>
          <p:nvPr/>
        </p:nvSpPr>
        <p:spPr>
          <a:xfrm>
            <a:off x="8121549" y="2986978"/>
            <a:ext cx="3327600" cy="3021300"/>
          </a:xfrm>
          <a:prstGeom prst="roundRect">
            <a:avLst>
              <a:gd fmla="val 882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41" name="Google Shape;141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416825" y="3244155"/>
            <a:ext cx="6667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 txBox="1"/>
          <p:nvPr/>
        </p:nvSpPr>
        <p:spPr>
          <a:xfrm>
            <a:off x="8416825" y="4050531"/>
            <a:ext cx="287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B4D8"/>
                </a:solidFill>
                <a:latin typeface="Fredoka"/>
                <a:ea typeface="Fredoka"/>
                <a:cs typeface="Fredoka"/>
                <a:sym typeface="Fredoka"/>
              </a:rPr>
              <a:t>Cyber </a:t>
            </a:r>
            <a:r>
              <a:rPr b="1" lang="en-US" sz="2400">
                <a:solidFill>
                  <a:srgbClr val="00B4D8"/>
                </a:solidFill>
                <a:latin typeface="Fredoka"/>
                <a:ea typeface="Fredoka"/>
                <a:cs typeface="Fredoka"/>
                <a:sym typeface="Fredoka"/>
              </a:rPr>
              <a:t>Bullying</a:t>
            </a:r>
            <a:endParaRPr sz="2400"/>
          </a:p>
        </p:txBody>
      </p:sp>
      <p:sp>
        <p:nvSpPr>
          <p:cNvPr id="143" name="Google Shape;143;p16"/>
          <p:cNvSpPr txBox="1"/>
          <p:nvPr/>
        </p:nvSpPr>
        <p:spPr>
          <a:xfrm>
            <a:off x="8273925" y="4501450"/>
            <a:ext cx="3016500" cy="14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Happening completely digitally via phones, apps, and games—whether on or off-campus!</a:t>
            </a:r>
            <a:endParaRPr sz="1800"/>
          </a:p>
        </p:txBody>
      </p:sp>
      <p:pic>
        <p:nvPicPr>
          <p:cNvPr descr="image.png" id="144" name="Google Shape;144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219200" y="342513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5" name="Google Shape;145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927550" y="3425130"/>
            <a:ext cx="2667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6" name="Google Shape;146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578750" y="3425130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/>
        </p:nvSpPr>
        <p:spPr>
          <a:xfrm>
            <a:off x="1328737" y="514350"/>
            <a:ext cx="10666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Decoding Bullying: What Is It?</a:t>
            </a:r>
            <a:endParaRPr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1B4B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2" name="Google Shape;15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3" name="Google Shape;15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850" y="2115591"/>
            <a:ext cx="5200650" cy="36077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4" name="Google Shape;15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00" y="2611598"/>
            <a:ext cx="5200650" cy="1212675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.png" id="155" name="Google Shape;15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6500" y="4014787"/>
            <a:ext cx="5200650" cy="106293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.png" id="156" name="Google Shape;156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4850" y="576248"/>
            <a:ext cx="597944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7" name="Google Shape;157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14400" y="2425066"/>
            <a:ext cx="41910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/>
        </p:nvSpPr>
        <p:spPr>
          <a:xfrm>
            <a:off x="1114425" y="3023567"/>
            <a:ext cx="46005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"Why do we need to notice bullying right away?"</a:t>
            </a:r>
            <a:endParaRPr sz="1500"/>
          </a:p>
        </p:txBody>
      </p:sp>
      <p:sp>
        <p:nvSpPr>
          <p:cNvPr id="159" name="Google Shape;159;p17"/>
          <p:cNvSpPr txBox="1"/>
          <p:nvPr/>
        </p:nvSpPr>
        <p:spPr>
          <a:xfrm>
            <a:off x="1114425" y="4137022"/>
            <a:ext cx="4381500" cy="14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How does pointing out bad behavior protect our school's "Common Good"?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6524625" y="2784752"/>
            <a:ext cx="538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💡</a:t>
            </a:r>
            <a:endParaRPr/>
          </a:p>
        </p:txBody>
      </p:sp>
      <p:sp>
        <p:nvSpPr>
          <p:cNvPr id="161" name="Google Shape;161;p17"/>
          <p:cNvSpPr txBox="1"/>
          <p:nvPr/>
        </p:nvSpPr>
        <p:spPr>
          <a:xfrm>
            <a:off x="7191375" y="2716297"/>
            <a:ext cx="4057800" cy="10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1F5F9"/>
                </a:solidFill>
                <a:latin typeface="Quicksand"/>
                <a:ea typeface="Quicksand"/>
                <a:cs typeface="Quicksand"/>
                <a:sym typeface="Quicksand"/>
              </a:rPr>
              <a:t>Fact:</a:t>
            </a:r>
            <a:r>
              <a:rPr b="0" i="0" lang="en-US" sz="1800" u="none" cap="none" strike="noStrike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Bullying stops much faster when classmates notice it and don't ignore it.</a:t>
            </a:r>
            <a:endParaRPr sz="1800"/>
          </a:p>
        </p:txBody>
      </p:sp>
      <p:sp>
        <p:nvSpPr>
          <p:cNvPr id="162" name="Google Shape;162;p17"/>
          <p:cNvSpPr txBox="1"/>
          <p:nvPr/>
        </p:nvSpPr>
        <p:spPr>
          <a:xfrm>
            <a:off x="6524625" y="4252900"/>
            <a:ext cx="538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🤝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7191375" y="4142101"/>
            <a:ext cx="405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1F5F9"/>
                </a:solidFill>
                <a:latin typeface="Quicksand"/>
                <a:ea typeface="Quicksand"/>
                <a:cs typeface="Quicksand"/>
                <a:sym typeface="Quicksand"/>
              </a:rPr>
              <a:t>Mission:</a:t>
            </a:r>
            <a:r>
              <a:rPr b="0" i="0" lang="en-US" sz="2000" u="none" cap="none" strike="noStrike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Make sure nobody feels alone or invisible in our hallways.</a:t>
            </a:r>
            <a:endParaRPr sz="2000"/>
          </a:p>
        </p:txBody>
      </p:sp>
      <p:sp>
        <p:nvSpPr>
          <p:cNvPr id="164" name="Google Shape;164;p17"/>
          <p:cNvSpPr txBox="1"/>
          <p:nvPr/>
        </p:nvSpPr>
        <p:spPr>
          <a:xfrm>
            <a:off x="1433512" y="514350"/>
            <a:ext cx="105564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00" u="none" cap="none" strike="noStrike">
                <a:solidFill>
                  <a:srgbClr val="00F5D4"/>
                </a:solidFill>
                <a:latin typeface="Fredoka"/>
                <a:ea typeface="Fredoka"/>
                <a:cs typeface="Fredoka"/>
                <a:sym typeface="Fredoka"/>
              </a:rPr>
              <a:t>Turn &amp; Talk: Crew Discussion</a:t>
            </a:r>
            <a:endParaRPr sz="2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0" name="Google Shape;17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850" y="514350"/>
            <a:ext cx="4629150" cy="5829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1" name="Google Shape;17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000" y="514350"/>
            <a:ext cx="4629150" cy="5829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2" name="Google Shape;17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24500" y="2952750"/>
            <a:ext cx="9525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8"/>
          <p:cNvSpPr/>
          <p:nvPr/>
        </p:nvSpPr>
        <p:spPr>
          <a:xfrm>
            <a:off x="742950" y="552450"/>
            <a:ext cx="4552950" cy="5753100"/>
          </a:xfrm>
          <a:prstGeom prst="roundRect">
            <a:avLst>
              <a:gd fmla="val 585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74" name="Google Shape;174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8225" y="1991766"/>
            <a:ext cx="39624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/>
        </p:nvSpPr>
        <p:spPr>
          <a:xfrm>
            <a:off x="939165" y="3087141"/>
            <a:ext cx="41604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50" u="none" cap="none" strike="noStrike">
                <a:solidFill>
                  <a:srgbClr val="94A3B8"/>
                </a:solidFill>
                <a:latin typeface="Fredoka"/>
                <a:ea typeface="Fredoka"/>
                <a:cs typeface="Fredoka"/>
                <a:sym typeface="Fredoka"/>
              </a:rPr>
              <a:t>The Bystander</a:t>
            </a:r>
            <a:endParaRPr sz="1600"/>
          </a:p>
        </p:txBody>
      </p:sp>
      <p:sp>
        <p:nvSpPr>
          <p:cNvPr id="176" name="Google Shape;176;p18"/>
          <p:cNvSpPr txBox="1"/>
          <p:nvPr/>
        </p:nvSpPr>
        <p:spPr>
          <a:xfrm>
            <a:off x="1038225" y="3906291"/>
            <a:ext cx="3962400" cy="19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 silent spectator. They see bad actions happening but choose to stand around and do nothing.</a:t>
            </a:r>
            <a:endParaRPr sz="2000"/>
          </a:p>
        </p:txBody>
      </p:sp>
      <p:sp>
        <p:nvSpPr>
          <p:cNvPr id="177" name="Google Shape;177;p18"/>
          <p:cNvSpPr/>
          <p:nvPr/>
        </p:nvSpPr>
        <p:spPr>
          <a:xfrm>
            <a:off x="6896100" y="552450"/>
            <a:ext cx="4552950" cy="5753100"/>
          </a:xfrm>
          <a:prstGeom prst="roundRect">
            <a:avLst>
              <a:gd fmla="val 585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78" name="Google Shape;178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91375" y="1991766"/>
            <a:ext cx="39624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 txBox="1"/>
          <p:nvPr/>
        </p:nvSpPr>
        <p:spPr>
          <a:xfrm>
            <a:off x="7092315" y="3087141"/>
            <a:ext cx="41604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50" u="none" cap="none" strike="noStrike">
                <a:solidFill>
                  <a:srgbClr val="00F5D4"/>
                </a:solidFill>
                <a:latin typeface="Fredoka"/>
                <a:ea typeface="Fredoka"/>
                <a:cs typeface="Fredoka"/>
                <a:sym typeface="Fredoka"/>
              </a:rPr>
              <a:t>The Upstander</a:t>
            </a:r>
            <a:endParaRPr sz="1600"/>
          </a:p>
        </p:txBody>
      </p:sp>
      <p:sp>
        <p:nvSpPr>
          <p:cNvPr id="180" name="Google Shape;180;p18"/>
          <p:cNvSpPr txBox="1"/>
          <p:nvPr/>
        </p:nvSpPr>
        <p:spPr>
          <a:xfrm>
            <a:off x="7191375" y="3906291"/>
            <a:ext cx="3962400" cy="20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A frontline protector! They actively step in, speak up, or back up the victim safely.</a:t>
            </a: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125" y="887852"/>
            <a:ext cx="11856826" cy="5797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6" name="Google Shape;18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850" y="316077"/>
            <a:ext cx="433387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/>
          <p:nvPr/>
        </p:nvSpPr>
        <p:spPr>
          <a:xfrm>
            <a:off x="704850" y="1561504"/>
            <a:ext cx="6240660" cy="1036141"/>
          </a:xfrm>
          <a:prstGeom prst="roundRect">
            <a:avLst>
              <a:gd fmla="val 18385" name="adj"/>
            </a:avLst>
          </a:prstGeom>
          <a:solidFill>
            <a:srgbClr val="94A3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9"/>
          <p:cNvSpPr/>
          <p:nvPr/>
        </p:nvSpPr>
        <p:spPr>
          <a:xfrm>
            <a:off x="704850" y="2788146"/>
            <a:ext cx="6240660" cy="1036141"/>
          </a:xfrm>
          <a:prstGeom prst="roundRect">
            <a:avLst>
              <a:gd fmla="val 18385" name="adj"/>
            </a:avLst>
          </a:prstGeom>
          <a:solidFill>
            <a:srgbClr val="94A3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9"/>
          <p:cNvSpPr/>
          <p:nvPr/>
        </p:nvSpPr>
        <p:spPr>
          <a:xfrm>
            <a:off x="704850" y="4014787"/>
            <a:ext cx="6240660" cy="1036141"/>
          </a:xfrm>
          <a:prstGeom prst="roundRect">
            <a:avLst>
              <a:gd fmla="val 18385" name="adj"/>
            </a:avLst>
          </a:prstGeom>
          <a:solidFill>
            <a:srgbClr val="94A3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highlight>
                <a:srgbClr val="94A3B8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9"/>
          <p:cNvSpPr/>
          <p:nvPr/>
        </p:nvSpPr>
        <p:spPr>
          <a:xfrm>
            <a:off x="704850" y="5241428"/>
            <a:ext cx="6240660" cy="1036141"/>
          </a:xfrm>
          <a:prstGeom prst="roundRect">
            <a:avLst>
              <a:gd fmla="val 18385" name="adj"/>
            </a:avLst>
          </a:prstGeom>
          <a:solidFill>
            <a:srgbClr val="94A3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9"/>
          <p:cNvSpPr txBox="1"/>
          <p:nvPr/>
        </p:nvSpPr>
        <p:spPr>
          <a:xfrm>
            <a:off x="7511742" y="3739517"/>
            <a:ext cx="3568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Your action</a:t>
            </a:r>
            <a:r>
              <a:rPr b="1" lang="en-US" sz="300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s make a difference!</a:t>
            </a:r>
            <a:endParaRPr sz="2000"/>
          </a:p>
        </p:txBody>
      </p:sp>
      <p:sp>
        <p:nvSpPr>
          <p:cNvPr id="192" name="Google Shape;192;p19"/>
          <p:cNvSpPr/>
          <p:nvPr/>
        </p:nvSpPr>
        <p:spPr>
          <a:xfrm>
            <a:off x="704850" y="1561504"/>
            <a:ext cx="76200" cy="1036141"/>
          </a:xfrm>
          <a:prstGeom prst="rect">
            <a:avLst/>
          </a:prstGeom>
          <a:solidFill>
            <a:srgbClr val="00F5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1590675" y="1732954"/>
            <a:ext cx="5116800" cy="11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Inclusion Power:</a:t>
            </a:r>
            <a:r>
              <a:rPr b="1" i="0" lang="en-US" sz="195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Invite the</a:t>
            </a:r>
            <a:r>
              <a:rPr b="1" lang="en-US" sz="195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excluded student</a:t>
            </a:r>
            <a:r>
              <a:rPr b="1" i="0" lang="en-US" sz="195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to sit with you at lunch or hang out.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94" name="Google Shape;194;p19"/>
          <p:cNvSpPr/>
          <p:nvPr/>
        </p:nvSpPr>
        <p:spPr>
          <a:xfrm>
            <a:off x="704850" y="2788146"/>
            <a:ext cx="76200" cy="1036141"/>
          </a:xfrm>
          <a:prstGeom prst="rect">
            <a:avLst/>
          </a:prstGeom>
          <a:solidFill>
            <a:srgbClr val="00F5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9"/>
          <p:cNvSpPr txBox="1"/>
          <p:nvPr/>
        </p:nvSpPr>
        <p:spPr>
          <a:xfrm>
            <a:off x="1524000" y="2959596"/>
            <a:ext cx="51834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Stop</a:t>
            </a:r>
            <a:r>
              <a:rPr b="1" i="0" lang="en-US" sz="195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the Hype:</a:t>
            </a:r>
            <a:r>
              <a:rPr b="1" i="0" lang="en-US" sz="195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Do NOT laugh, film it, or act as an audience for the bully.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96" name="Google Shape;196;p19"/>
          <p:cNvSpPr/>
          <p:nvPr/>
        </p:nvSpPr>
        <p:spPr>
          <a:xfrm>
            <a:off x="704850" y="4014787"/>
            <a:ext cx="76200" cy="1036141"/>
          </a:xfrm>
          <a:prstGeom prst="rect">
            <a:avLst/>
          </a:prstGeom>
          <a:solidFill>
            <a:srgbClr val="00F5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9"/>
          <p:cNvSpPr txBox="1"/>
          <p:nvPr/>
        </p:nvSpPr>
        <p:spPr>
          <a:xfrm>
            <a:off x="1524000" y="4186237"/>
            <a:ext cx="51834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Direct Speak:</a:t>
            </a:r>
            <a:r>
              <a:rPr b="1" i="0" lang="en-US" sz="195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If it</a:t>
            </a:r>
            <a:r>
              <a:rPr b="1" lang="en-US" sz="195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’s </a:t>
            </a:r>
            <a:r>
              <a:rPr b="1" i="0" lang="en-US" sz="195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safe, look at the bully and firmly say, </a:t>
            </a:r>
            <a:r>
              <a:rPr b="1" i="1" lang="en-US" sz="195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"That's not cool, stop."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98" name="Google Shape;198;p19"/>
          <p:cNvSpPr/>
          <p:nvPr/>
        </p:nvSpPr>
        <p:spPr>
          <a:xfrm>
            <a:off x="704850" y="5241428"/>
            <a:ext cx="76200" cy="1036141"/>
          </a:xfrm>
          <a:prstGeom prst="rect">
            <a:avLst/>
          </a:prstGeom>
          <a:solidFill>
            <a:srgbClr val="00F5D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9"/>
          <p:cNvSpPr txBox="1"/>
          <p:nvPr/>
        </p:nvSpPr>
        <p:spPr>
          <a:xfrm>
            <a:off x="1381364" y="5412875"/>
            <a:ext cx="58092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Adult Backup:</a:t>
            </a:r>
            <a:r>
              <a:rPr b="1" i="0" lang="en-US" sz="19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Report the situation immediately to a </a:t>
            </a:r>
            <a:r>
              <a:rPr b="1" lang="en-US" sz="1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teacher, counselor, or administrator. </a:t>
            </a:r>
            <a:endParaRPr b="1" sz="1900">
              <a:solidFill>
                <a:schemeClr val="dk1"/>
              </a:solidFill>
            </a:endParaRPr>
          </a:p>
        </p:txBody>
      </p:sp>
      <p:pic>
        <p:nvPicPr>
          <p:cNvPr descr="image.png" id="200" name="Google Shape;20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7613" y="1941462"/>
            <a:ext cx="512064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1" name="Google Shape;201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6051" y="3131167"/>
            <a:ext cx="512064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2" name="Google Shape;202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0676" y="4394745"/>
            <a:ext cx="512064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3" name="Google Shape;203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2177" y="5621387"/>
            <a:ext cx="512064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9"/>
          <p:cNvSpPr txBox="1"/>
          <p:nvPr/>
        </p:nvSpPr>
        <p:spPr>
          <a:xfrm>
            <a:off x="1488798" y="243477"/>
            <a:ext cx="1066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B4D8"/>
                </a:solidFill>
                <a:latin typeface="Fredoka"/>
                <a:ea typeface="Fredoka"/>
                <a:cs typeface="Fredoka"/>
                <a:sym typeface="Fredoka"/>
              </a:rPr>
              <a:t>Leveling Up to Upstander Status</a:t>
            </a:r>
            <a:endParaRPr/>
          </a:p>
        </p:txBody>
      </p:sp>
      <p:pic>
        <p:nvPicPr>
          <p:cNvPr id="205" name="Google Shape;205;p19" title="heart_hands-removebg-preview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51750" y="1967824"/>
            <a:ext cx="2343150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0" name="Google Shape;210;p2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1052512" y="1361248"/>
            <a:ext cx="100869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25" u="none" cap="none" strike="noStrike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IF YOU </a:t>
            </a:r>
            <a:r>
              <a:rPr b="1" i="0" lang="en-US" sz="7125" u="sng" cap="none" strike="noStrik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SEE</a:t>
            </a:r>
            <a:r>
              <a:rPr b="1" i="0" lang="en-US" sz="7125" u="none" cap="none" strike="noStrike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 SOMETHING,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7125" u="sng" cap="none" strike="noStrik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rPr>
              <a:t>SAY</a:t>
            </a:r>
            <a:r>
              <a:rPr b="1" i="0" lang="en-US" sz="7125" u="none" cap="none" strike="noStrike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 SOMETHING!</a:t>
            </a:r>
            <a:endParaRPr/>
          </a:p>
        </p:txBody>
      </p:sp>
      <p:pic>
        <p:nvPicPr>
          <p:cNvPr descr="image.png" id="212" name="Google Shape;21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1038" y="5110142"/>
            <a:ext cx="9258300" cy="670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452123">
            <a:off x="892077" y="1670998"/>
            <a:ext cx="1822710" cy="1822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467924">
            <a:off x="10033717" y="3505840"/>
            <a:ext cx="1215414" cy="1215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9" name="Google Shape;21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23375" y="4686525"/>
            <a:ext cx="7745251" cy="1059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0" name="Google Shape;22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850" y="2145050"/>
            <a:ext cx="10782300" cy="2108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1" name="Google Shape;22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3300" y="977695"/>
            <a:ext cx="533400" cy="527554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1"/>
          <p:cNvSpPr txBox="1"/>
          <p:nvPr/>
        </p:nvSpPr>
        <p:spPr>
          <a:xfrm>
            <a:off x="2373901" y="4896078"/>
            <a:ext cx="7444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D600"/>
                </a:solidFill>
                <a:latin typeface="Quicksand"/>
                <a:ea typeface="Quicksand"/>
                <a:cs typeface="Quicksand"/>
                <a:sym typeface="Quicksand"/>
              </a:rPr>
              <a:t>💡 </a:t>
            </a:r>
            <a:r>
              <a:rPr b="1" i="0" lang="en-US" sz="2000" u="none" cap="none" strike="noStrike">
                <a:solidFill>
                  <a:srgbClr val="FFD600"/>
                </a:solidFill>
                <a:latin typeface="Quicksand"/>
                <a:ea typeface="Quicksand"/>
                <a:cs typeface="Quicksand"/>
                <a:sym typeface="Quicksand"/>
              </a:rPr>
              <a:t>Snitching is getting someone in trouble for fun. Reporting is saving someone from getting hurt!</a:t>
            </a:r>
            <a:endParaRPr sz="1600"/>
          </a:p>
        </p:txBody>
      </p:sp>
      <p:sp>
        <p:nvSpPr>
          <p:cNvPr id="223" name="Google Shape;223;p21"/>
          <p:cNvSpPr/>
          <p:nvPr/>
        </p:nvSpPr>
        <p:spPr>
          <a:xfrm>
            <a:off x="704850" y="2078775"/>
            <a:ext cx="10782300" cy="2032500"/>
          </a:xfrm>
          <a:prstGeom prst="roundRect">
            <a:avLst>
              <a:gd fmla="val 13121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1"/>
          <p:cNvSpPr txBox="1"/>
          <p:nvPr/>
        </p:nvSpPr>
        <p:spPr>
          <a:xfrm>
            <a:off x="1039650" y="2635004"/>
            <a:ext cx="7989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75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👥</a:t>
            </a:r>
            <a:endParaRPr/>
          </a:p>
        </p:txBody>
      </p:sp>
      <p:sp>
        <p:nvSpPr>
          <p:cNvPr id="225" name="Google Shape;225;p21"/>
          <p:cNvSpPr txBox="1"/>
          <p:nvPr/>
        </p:nvSpPr>
        <p:spPr>
          <a:xfrm>
            <a:off x="6619875" y="2478434"/>
            <a:ext cx="533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1"/>
          <p:cNvSpPr txBox="1"/>
          <p:nvPr/>
        </p:nvSpPr>
        <p:spPr>
          <a:xfrm>
            <a:off x="1762125" y="2429175"/>
            <a:ext cx="539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6B00"/>
                </a:solidFill>
                <a:latin typeface="Fredoka"/>
                <a:ea typeface="Fredoka"/>
                <a:cs typeface="Fredoka"/>
                <a:sym typeface="Fredoka"/>
              </a:rPr>
              <a:t>Option A: Direct </a:t>
            </a:r>
            <a:r>
              <a:rPr b="1" lang="en-US" sz="3000">
                <a:solidFill>
                  <a:srgbClr val="FF6B00"/>
                </a:solidFill>
                <a:latin typeface="Fredoka"/>
                <a:ea typeface="Fredoka"/>
                <a:cs typeface="Fredoka"/>
                <a:sym typeface="Fredoka"/>
              </a:rPr>
              <a:t>Reporting</a:t>
            </a:r>
            <a:endParaRPr sz="3000"/>
          </a:p>
        </p:txBody>
      </p:sp>
      <p:sp>
        <p:nvSpPr>
          <p:cNvPr id="227" name="Google Shape;227;p21"/>
          <p:cNvSpPr txBox="1"/>
          <p:nvPr/>
        </p:nvSpPr>
        <p:spPr>
          <a:xfrm>
            <a:off x="1762125" y="2972327"/>
            <a:ext cx="92379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Find a trusted teacher, school counselor, assistant principal, or parent and fill them in directly.</a:t>
            </a:r>
            <a:endParaRPr sz="2400"/>
          </a:p>
        </p:txBody>
      </p:sp>
      <p:sp>
        <p:nvSpPr>
          <p:cNvPr id="228" name="Google Shape;228;p21"/>
          <p:cNvSpPr txBox="1"/>
          <p:nvPr/>
        </p:nvSpPr>
        <p:spPr>
          <a:xfrm>
            <a:off x="1328737" y="861800"/>
            <a:ext cx="1066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FF6B00"/>
                </a:solidFill>
                <a:latin typeface="Fredoka"/>
                <a:ea typeface="Fredoka"/>
                <a:cs typeface="Fredoka"/>
                <a:sym typeface="Fredoka"/>
              </a:rPr>
              <a:t>Reporting Isn't Snitching!</a:t>
            </a:r>
            <a:endParaRPr sz="1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3" name="Google Shape;23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4" name="Google Shape;23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825" y="1075687"/>
            <a:ext cx="2993125" cy="2766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2"/>
          <p:cNvSpPr txBox="1"/>
          <p:nvPr/>
        </p:nvSpPr>
        <p:spPr>
          <a:xfrm>
            <a:off x="1038225" y="1654346"/>
            <a:ext cx="533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2"/>
          <p:cNvSpPr txBox="1"/>
          <p:nvPr/>
        </p:nvSpPr>
        <p:spPr>
          <a:xfrm>
            <a:off x="2337650" y="1211387"/>
            <a:ext cx="6723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75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📱</a:t>
            </a:r>
            <a:endParaRPr/>
          </a:p>
        </p:txBody>
      </p:sp>
      <p:sp>
        <p:nvSpPr>
          <p:cNvPr id="237" name="Google Shape;237;p22"/>
          <p:cNvSpPr txBox="1"/>
          <p:nvPr/>
        </p:nvSpPr>
        <p:spPr>
          <a:xfrm>
            <a:off x="280838" y="1302362"/>
            <a:ext cx="2729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F5D4"/>
                </a:solidFill>
                <a:latin typeface="Fredoka"/>
                <a:ea typeface="Fredoka"/>
                <a:cs typeface="Fredoka"/>
                <a:sym typeface="Fredoka"/>
              </a:rPr>
              <a:t>Option B: Anonymous Tech</a:t>
            </a:r>
            <a:endParaRPr sz="2400"/>
          </a:p>
        </p:txBody>
      </p:sp>
      <p:sp>
        <p:nvSpPr>
          <p:cNvPr id="238" name="Google Shape;238;p22"/>
          <p:cNvSpPr txBox="1"/>
          <p:nvPr/>
        </p:nvSpPr>
        <p:spPr>
          <a:xfrm>
            <a:off x="308400" y="2088437"/>
            <a:ext cx="2652900" cy="16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Submit a</a:t>
            </a:r>
            <a:r>
              <a:rPr lang="en-US" sz="1800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tip: </a:t>
            </a:r>
            <a:endParaRPr sz="1800">
              <a:solidFill>
                <a:srgbClr val="F1F5F9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1F5F9"/>
              </a:buClr>
              <a:buSzPts val="1800"/>
              <a:buChar char="●"/>
            </a:pPr>
            <a:r>
              <a:rPr b="1" lang="en-US" sz="1800">
                <a:solidFill>
                  <a:srgbClr val="F1F5F9"/>
                </a:solidFill>
                <a:latin typeface="Quicksand"/>
                <a:ea typeface="Quicksand"/>
                <a:cs typeface="Quicksand"/>
                <a:sym typeface="Quicksand"/>
              </a:rPr>
              <a:t>STOPit!</a:t>
            </a:r>
            <a:r>
              <a:rPr b="1" i="0" lang="en-US" sz="1800" u="none" cap="none" strike="noStrike">
                <a:solidFill>
                  <a:srgbClr val="F1F5F9"/>
                </a:solidFill>
                <a:latin typeface="Quicksand"/>
                <a:ea typeface="Quicksand"/>
                <a:cs typeface="Quicksand"/>
                <a:sym typeface="Quicksand"/>
              </a:rPr>
              <a:t> Mobile App</a:t>
            </a:r>
            <a:endParaRPr sz="1800">
              <a:solidFill>
                <a:srgbClr val="F1F5F9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1F5F9"/>
              </a:buClr>
              <a:buSzPts val="1800"/>
              <a:buFont typeface="Quicksand Medium"/>
              <a:buChar char="●"/>
            </a:pPr>
            <a:r>
              <a:rPr lang="en-US" sz="1800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Online reporting</a:t>
            </a:r>
            <a:endParaRPr sz="1800">
              <a:solidFill>
                <a:srgbClr val="F1F5F9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1F5F9"/>
              </a:buClr>
              <a:buSzPts val="1800"/>
              <a:buFont typeface="Quicksand Medium"/>
              <a:buChar char="●"/>
            </a:pPr>
            <a:r>
              <a:rPr lang="en-US" sz="1800">
                <a:solidFill>
                  <a:srgbClr val="F1F5F9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Call the hotline: 512-649-8939</a:t>
            </a:r>
            <a:endParaRPr sz="1800">
              <a:solidFill>
                <a:srgbClr val="F1F5F9"/>
              </a:solidFill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pic>
        <p:nvPicPr>
          <p:cNvPr id="239" name="Google Shape;239;p22"/>
          <p:cNvPicPr preferRelativeResize="0"/>
          <p:nvPr/>
        </p:nvPicPr>
        <p:blipFill rotWithShape="1">
          <a:blip r:embed="rId5">
            <a:alphaModFix/>
          </a:blip>
          <a:srcRect b="1175" l="1739" r="1098" t="3296"/>
          <a:stretch/>
        </p:blipFill>
        <p:spPr>
          <a:xfrm>
            <a:off x="3288100" y="846000"/>
            <a:ext cx="8517700" cy="51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4950" y="4066777"/>
            <a:ext cx="1620900" cy="162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5" name="Google Shape;24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6" name="Google Shape;24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850" y="2522339"/>
            <a:ext cx="3640335" cy="2794396"/>
          </a:xfrm>
          <a:prstGeom prst="rect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.png" id="247" name="Google Shape;24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3975" y="514344"/>
            <a:ext cx="813204" cy="64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3"/>
          <p:cNvSpPr txBox="1"/>
          <p:nvPr/>
        </p:nvSpPr>
        <p:spPr>
          <a:xfrm>
            <a:off x="914400" y="2737703"/>
            <a:ext cx="3221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🌟</a:t>
            </a:r>
            <a:endParaRPr/>
          </a:p>
        </p:txBody>
      </p:sp>
      <p:sp>
        <p:nvSpPr>
          <p:cNvPr id="249" name="Google Shape;249;p23"/>
          <p:cNvSpPr txBox="1"/>
          <p:nvPr/>
        </p:nvSpPr>
        <p:spPr>
          <a:xfrm>
            <a:off x="833869" y="3746891"/>
            <a:ext cx="3382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Our Standards</a:t>
            </a:r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914400" y="4165991"/>
            <a:ext cx="3221100" cy="10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Every student has the ultimate right to a totally safe learning environment.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251" name="Google Shape;251;p23"/>
          <p:cNvSpPr/>
          <p:nvPr/>
        </p:nvSpPr>
        <p:spPr>
          <a:xfrm>
            <a:off x="4689225" y="1421038"/>
            <a:ext cx="6761100" cy="787500"/>
          </a:xfrm>
          <a:prstGeom prst="roundRect">
            <a:avLst>
              <a:gd fmla="val 4166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3"/>
          <p:cNvSpPr/>
          <p:nvPr/>
        </p:nvSpPr>
        <p:spPr>
          <a:xfrm>
            <a:off x="4726175" y="2352098"/>
            <a:ext cx="6761100" cy="595800"/>
          </a:xfrm>
          <a:prstGeom prst="roundRect">
            <a:avLst>
              <a:gd fmla="val 4166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3"/>
          <p:cNvSpPr/>
          <p:nvPr/>
        </p:nvSpPr>
        <p:spPr>
          <a:xfrm>
            <a:off x="4726175" y="3151012"/>
            <a:ext cx="6761100" cy="723900"/>
          </a:xfrm>
          <a:prstGeom prst="roundRect">
            <a:avLst>
              <a:gd fmla="val 4166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3"/>
          <p:cNvSpPr/>
          <p:nvPr/>
        </p:nvSpPr>
        <p:spPr>
          <a:xfrm>
            <a:off x="4726250" y="4025526"/>
            <a:ext cx="6761100" cy="1306200"/>
          </a:xfrm>
          <a:prstGeom prst="roundRect">
            <a:avLst>
              <a:gd fmla="val 2631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3"/>
          <p:cNvSpPr/>
          <p:nvPr/>
        </p:nvSpPr>
        <p:spPr>
          <a:xfrm>
            <a:off x="4726175" y="5490317"/>
            <a:ext cx="6761100" cy="1052400"/>
          </a:xfrm>
          <a:prstGeom prst="roundRect">
            <a:avLst>
              <a:gd fmla="val 2631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3"/>
          <p:cNvSpPr txBox="1"/>
          <p:nvPr/>
        </p:nvSpPr>
        <p:spPr>
          <a:xfrm>
            <a:off x="5285685" y="1554280"/>
            <a:ext cx="58197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will respect and maintain everyone's personal space and boundaries.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57" name="Google Shape;257;p23"/>
          <p:cNvSpPr txBox="1"/>
          <p:nvPr/>
        </p:nvSpPr>
        <p:spPr>
          <a:xfrm>
            <a:off x="5440560" y="2480116"/>
            <a:ext cx="579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</a:t>
            </a:r>
            <a:r>
              <a:rPr lang="en-US"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will not bully, tease, or hurt anyone.</a:t>
            </a:r>
            <a:endParaRPr/>
          </a:p>
        </p:txBody>
      </p:sp>
      <p:sp>
        <p:nvSpPr>
          <p:cNvPr id="258" name="Google Shape;258;p23"/>
          <p:cNvSpPr txBox="1"/>
          <p:nvPr/>
        </p:nvSpPr>
        <p:spPr>
          <a:xfrm>
            <a:off x="5440550" y="3236290"/>
            <a:ext cx="5799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If I hear or see bullying or </a:t>
            </a:r>
            <a:r>
              <a:rPr lang="en-US"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cyberbullying</a:t>
            </a:r>
            <a:r>
              <a:rPr lang="en-US"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, teasing or harassment, I will tell the person to STOP.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59" name="Google Shape;259;p23"/>
          <p:cNvSpPr txBox="1"/>
          <p:nvPr/>
        </p:nvSpPr>
        <p:spPr>
          <a:xfrm>
            <a:off x="5393050" y="4098628"/>
            <a:ext cx="5903700" cy="12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 I will immediately report any threats of violence, suicide, presence of weapons, explosives, or drugs to school administrators, allowing them to investigate and determine the seriousness of the report.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60" name="Google Shape;260;p23"/>
          <p:cNvSpPr txBox="1"/>
          <p:nvPr/>
        </p:nvSpPr>
        <p:spPr>
          <a:xfrm>
            <a:off x="5445285" y="5568985"/>
            <a:ext cx="5799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 will promote the acceptance of individual differences, recognizing that diversity contributes to the strength of my school. 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descr="image.png" id="261" name="Google Shape;261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85615" y="1596617"/>
            <a:ext cx="31681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2" name="Google Shape;262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38436" y="2497567"/>
            <a:ext cx="316800" cy="3312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3" name="Google Shape;263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55931" y="3357301"/>
            <a:ext cx="316800" cy="331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4" name="Google Shape;264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934867" y="4421775"/>
            <a:ext cx="316800" cy="331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5" name="Google Shape;265;p2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895219" y="5651685"/>
            <a:ext cx="403200" cy="33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3"/>
          <p:cNvSpPr txBox="1"/>
          <p:nvPr/>
        </p:nvSpPr>
        <p:spPr>
          <a:xfrm>
            <a:off x="1433512" y="514350"/>
            <a:ext cx="10556319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F5D4"/>
                </a:solidFill>
                <a:latin typeface="Fredoka"/>
                <a:ea typeface="Fredoka"/>
                <a:cs typeface="Fredoka"/>
                <a:sym typeface="Fredoka"/>
              </a:rPr>
              <a:t>CFISD Secondary Safety Pledge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1" name="Google Shape;27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2" name="Google Shape;27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9750" y="3122414"/>
            <a:ext cx="8572500" cy="219819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4"/>
          <p:cNvSpPr txBox="1"/>
          <p:nvPr/>
        </p:nvSpPr>
        <p:spPr>
          <a:xfrm>
            <a:off x="5562600" y="931664"/>
            <a:ext cx="10668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0" u="none" cap="none" strike="noStrike">
                <a:solidFill>
                  <a:srgbClr val="FFFFFF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🔥</a:t>
            </a:r>
            <a:endParaRPr/>
          </a:p>
        </p:txBody>
      </p:sp>
      <p:sp>
        <p:nvSpPr>
          <p:cNvPr id="274" name="Google Shape;274;p24"/>
          <p:cNvSpPr txBox="1"/>
          <p:nvPr/>
        </p:nvSpPr>
        <p:spPr>
          <a:xfrm>
            <a:off x="2368034" y="2198489"/>
            <a:ext cx="7455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D600"/>
                </a:solidFill>
                <a:latin typeface="Fredoka"/>
                <a:ea typeface="Fredoka"/>
                <a:cs typeface="Fredoka"/>
                <a:sym typeface="Fredoka"/>
              </a:rPr>
              <a:t>The Upstander Challenge</a:t>
            </a:r>
            <a:endParaRPr/>
          </a:p>
        </p:txBody>
      </p:sp>
      <p:sp>
        <p:nvSpPr>
          <p:cNvPr id="275" name="Google Shape;275;p24"/>
          <p:cNvSpPr txBox="1"/>
          <p:nvPr/>
        </p:nvSpPr>
        <p:spPr>
          <a:xfrm>
            <a:off x="3386137" y="5606355"/>
            <a:ext cx="5419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94A3B8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Talk it out with a partner or write down your goal!</a:t>
            </a:r>
            <a:endParaRPr sz="2500"/>
          </a:p>
        </p:txBody>
      </p:sp>
      <p:sp>
        <p:nvSpPr>
          <p:cNvPr id="276" name="Google Shape;276;p24"/>
          <p:cNvSpPr txBox="1"/>
          <p:nvPr/>
        </p:nvSpPr>
        <p:spPr>
          <a:xfrm>
            <a:off x="2228850" y="3541514"/>
            <a:ext cx="7734300" cy="15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50" u="none" cap="none" strike="noStrike">
                <a:solidFill>
                  <a:srgbClr val="F1F5F9"/>
                </a:solidFill>
                <a:latin typeface="Quicksand"/>
                <a:ea typeface="Quicksand"/>
                <a:cs typeface="Quicksand"/>
                <a:sym typeface="Quicksand"/>
              </a:rPr>
              <a:t>"What is one concrete, practical action you can take this week to show Concern for the Common Good on campus?"</a:t>
            </a: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