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41"/>
  </p:notesMasterIdLst>
  <p:sldIdLst>
    <p:sldId id="257" r:id="rId6"/>
    <p:sldId id="313" r:id="rId7"/>
    <p:sldId id="291" r:id="rId8"/>
    <p:sldId id="270" r:id="rId9"/>
    <p:sldId id="282" r:id="rId10"/>
    <p:sldId id="277" r:id="rId11"/>
    <p:sldId id="293" r:id="rId12"/>
    <p:sldId id="278" r:id="rId13"/>
    <p:sldId id="318" r:id="rId14"/>
    <p:sldId id="317" r:id="rId15"/>
    <p:sldId id="298" r:id="rId16"/>
    <p:sldId id="312" r:id="rId17"/>
    <p:sldId id="283" r:id="rId18"/>
    <p:sldId id="302" r:id="rId19"/>
    <p:sldId id="295" r:id="rId20"/>
    <p:sldId id="306" r:id="rId21"/>
    <p:sldId id="294" r:id="rId22"/>
    <p:sldId id="305" r:id="rId23"/>
    <p:sldId id="271" r:id="rId24"/>
    <p:sldId id="300" r:id="rId25"/>
    <p:sldId id="301" r:id="rId26"/>
    <p:sldId id="285" r:id="rId27"/>
    <p:sldId id="303" r:id="rId28"/>
    <p:sldId id="280" r:id="rId29"/>
    <p:sldId id="288" r:id="rId30"/>
    <p:sldId id="284" r:id="rId31"/>
    <p:sldId id="286" r:id="rId32"/>
    <p:sldId id="297" r:id="rId33"/>
    <p:sldId id="292" r:id="rId34"/>
    <p:sldId id="274" r:id="rId35"/>
    <p:sldId id="287" r:id="rId36"/>
    <p:sldId id="307" r:id="rId37"/>
    <p:sldId id="309" r:id="rId38"/>
    <p:sldId id="310" r:id="rId39"/>
    <p:sldId id="314" r:id="rId40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060"/>
    <a:srgbClr val="012A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54BD05-C5CA-265C-7052-93405EE3C67C}" v="50" dt="2026-08-24T18:22:35.719"/>
    <p1510:client id="{610E8201-1D24-D59B-08D4-CA91BD6079B3}" v="65" dt="2026-08-26T12:18:12.1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presProps" Target="presProp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microsoft.com/office/2015/10/relationships/revisionInfo" Target="revisionInfo.xml"/><Relationship Id="rId20" Type="http://schemas.openxmlformats.org/officeDocument/2006/relationships/slide" Target="slides/slide15.xml"/><Relationship Id="rId41" Type="http://schemas.openxmlformats.org/officeDocument/2006/relationships/notesMaster" Target="notesMasters/notesMaster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image" Target="../media/image10.svg"/><Relationship Id="rId4" Type="http://schemas.openxmlformats.org/officeDocument/2006/relationships/image" Target="../media/image13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image" Target="../media/image10.svg"/><Relationship Id="rId4" Type="http://schemas.openxmlformats.org/officeDocument/2006/relationships/image" Target="../media/image1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FD2837-0A78-420E-AEA0-C0C819A22C05}" type="doc">
      <dgm:prSet loTypeId="urn:microsoft.com/office/officeart/2016/7/layout/RepeatingBendingProcessNew" loCatId="process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3659C5C0-C1EF-45C0-B68C-0C0B54247467}">
      <dgm:prSet/>
      <dgm:spPr/>
      <dgm:t>
        <a:bodyPr/>
        <a:lstStyle/>
        <a:p>
          <a:r>
            <a:rPr lang="en-US" dirty="0" err="1">
              <a:latin typeface="Calibri"/>
            </a:rPr>
            <a:t>Participe</a:t>
          </a:r>
          <a:r>
            <a:rPr lang="en-US" dirty="0">
              <a:latin typeface="Calibri"/>
            </a:rPr>
            <a:t> </a:t>
          </a:r>
          <a:r>
            <a:rPr lang="en-US" dirty="0" err="1">
              <a:latin typeface="Calibri"/>
            </a:rPr>
            <a:t>en</a:t>
          </a:r>
          <a:r>
            <a:rPr lang="en-US" dirty="0">
              <a:latin typeface="Calibri"/>
            </a:rPr>
            <a:t> </a:t>
          </a:r>
          <a:r>
            <a:rPr lang="en-US" dirty="0" err="1">
              <a:latin typeface="Calibri"/>
            </a:rPr>
            <a:t>los</a:t>
          </a:r>
          <a:r>
            <a:rPr lang="en-US" dirty="0">
              <a:latin typeface="Calibri"/>
            </a:rPr>
            <a:t> </a:t>
          </a:r>
          <a:r>
            <a:rPr lang="en-US" dirty="0" err="1">
              <a:latin typeface="Calibri"/>
            </a:rPr>
            <a:t>eventos</a:t>
          </a:r>
          <a:r>
            <a:rPr lang="en-US" dirty="0">
              <a:latin typeface="Calibri"/>
            </a:rPr>
            <a:t> de </a:t>
          </a:r>
          <a:r>
            <a:rPr lang="en-US" dirty="0" err="1">
              <a:latin typeface="Calibri"/>
            </a:rPr>
            <a:t>participación</a:t>
          </a:r>
          <a:r>
            <a:rPr lang="en-US" dirty="0">
              <a:latin typeface="Calibri"/>
            </a:rPr>
            <a:t> familiar.</a:t>
          </a:r>
          <a:endParaRPr lang="en-US" dirty="0"/>
        </a:p>
      </dgm:t>
    </dgm:pt>
    <dgm:pt modelId="{41BE6AD8-500D-4F44-B132-4212CAC25074}" type="parTrans" cxnId="{030348EC-4001-4CCA-B1AA-974C6D9D146C}">
      <dgm:prSet/>
      <dgm:spPr/>
      <dgm:t>
        <a:bodyPr/>
        <a:lstStyle/>
        <a:p>
          <a:endParaRPr lang="en-US"/>
        </a:p>
      </dgm:t>
    </dgm:pt>
    <dgm:pt modelId="{BB6271AB-266C-4F86-862E-2425AD17221C}" type="sibTrans" cxnId="{030348EC-4001-4CCA-B1AA-974C6D9D146C}">
      <dgm:prSet/>
      <dgm:spPr/>
      <dgm:t>
        <a:bodyPr/>
        <a:lstStyle/>
        <a:p>
          <a:endParaRPr lang="en-US"/>
        </a:p>
      </dgm:t>
    </dgm:pt>
    <dgm:pt modelId="{F2F452D7-44DF-4395-AE87-234101B65EFC}">
      <dgm:prSet/>
      <dgm:spPr/>
      <dgm:t>
        <a:bodyPr/>
        <a:lstStyle/>
        <a:p>
          <a:r>
            <a:rPr lang="en-US" dirty="0" err="1">
              <a:latin typeface="Calibri"/>
            </a:rPr>
            <a:t>Participe</a:t>
          </a:r>
          <a:r>
            <a:rPr lang="en-US" dirty="0">
              <a:latin typeface="Calibri"/>
            </a:rPr>
            <a:t> </a:t>
          </a:r>
          <a:r>
            <a:rPr lang="en-US" dirty="0" err="1">
              <a:latin typeface="Calibri"/>
            </a:rPr>
            <a:t>en</a:t>
          </a:r>
          <a:r>
            <a:rPr lang="en-US" dirty="0">
              <a:latin typeface="Calibri"/>
            </a:rPr>
            <a:t> la </a:t>
          </a:r>
          <a:r>
            <a:rPr lang="en-US" dirty="0" err="1">
              <a:latin typeface="Calibri"/>
            </a:rPr>
            <a:t>toma</a:t>
          </a:r>
          <a:r>
            <a:rPr lang="en-US" dirty="0">
              <a:latin typeface="Calibri"/>
            </a:rPr>
            <a:t> de </a:t>
          </a:r>
          <a:r>
            <a:rPr lang="en-US" dirty="0" err="1">
              <a:latin typeface="Calibri"/>
            </a:rPr>
            <a:t>decisiones</a:t>
          </a:r>
          <a:r>
            <a:rPr lang="en-US" dirty="0">
              <a:latin typeface="Calibri"/>
            </a:rPr>
            <a:t> y </a:t>
          </a:r>
          <a:r>
            <a:rPr lang="en-US" dirty="0" err="1">
              <a:latin typeface="Calibri"/>
            </a:rPr>
            <a:t>en</a:t>
          </a:r>
          <a:r>
            <a:rPr lang="en-US" dirty="0">
              <a:latin typeface="Calibri"/>
            </a:rPr>
            <a:t> las </a:t>
          </a:r>
          <a:r>
            <a:rPr lang="en-US" dirty="0" err="1">
              <a:latin typeface="Calibri"/>
            </a:rPr>
            <a:t>oportunidades</a:t>
          </a:r>
          <a:r>
            <a:rPr lang="en-US" dirty="0">
              <a:latin typeface="Calibri"/>
            </a:rPr>
            <a:t> de </a:t>
          </a:r>
          <a:r>
            <a:rPr lang="en-US" dirty="0" err="1">
              <a:latin typeface="Calibri"/>
            </a:rPr>
            <a:t>voluntariado</a:t>
          </a:r>
          <a:r>
            <a:rPr lang="en-US" dirty="0">
              <a:latin typeface="Calibri"/>
            </a:rPr>
            <a:t>.</a:t>
          </a:r>
          <a:endParaRPr lang="en-US" dirty="0"/>
        </a:p>
      </dgm:t>
    </dgm:pt>
    <dgm:pt modelId="{16AB5404-05F2-4342-AAC4-52DADBE21EDE}" type="parTrans" cxnId="{BC008F62-C730-4644-8364-6B4D89396DA7}">
      <dgm:prSet/>
      <dgm:spPr/>
      <dgm:t>
        <a:bodyPr/>
        <a:lstStyle/>
        <a:p>
          <a:endParaRPr lang="en-US"/>
        </a:p>
      </dgm:t>
    </dgm:pt>
    <dgm:pt modelId="{218A5A06-6EB2-4E08-A623-79AD363EDBC3}" type="sibTrans" cxnId="{BC008F62-C730-4644-8364-6B4D89396DA7}">
      <dgm:prSet/>
      <dgm:spPr/>
      <dgm:t>
        <a:bodyPr/>
        <a:lstStyle/>
        <a:p>
          <a:endParaRPr lang="en-US"/>
        </a:p>
      </dgm:t>
    </dgm:pt>
    <dgm:pt modelId="{4309C101-2579-47FF-BE3D-AC62C32626F1}">
      <dgm:prSet/>
      <dgm:spPr/>
      <dgm:t>
        <a:bodyPr/>
        <a:lstStyle/>
        <a:p>
          <a:r>
            <a:rPr lang="en-US" dirty="0" err="1">
              <a:latin typeface="Calibri"/>
            </a:rPr>
            <a:t>Mantenga</a:t>
          </a:r>
          <a:r>
            <a:rPr lang="en-US" dirty="0">
              <a:latin typeface="Calibri"/>
            </a:rPr>
            <a:t> </a:t>
          </a:r>
          <a:r>
            <a:rPr lang="en-US" dirty="0" err="1">
              <a:latin typeface="Calibri"/>
            </a:rPr>
            <a:t>una</a:t>
          </a:r>
          <a:r>
            <a:rPr lang="en-US" dirty="0">
              <a:latin typeface="Calibri"/>
            </a:rPr>
            <a:t> </a:t>
          </a:r>
          <a:r>
            <a:rPr lang="en-US" dirty="0" err="1">
              <a:latin typeface="Calibri"/>
            </a:rPr>
            <a:t>comunicación</a:t>
          </a:r>
          <a:r>
            <a:rPr lang="en-US" dirty="0">
              <a:latin typeface="Calibri"/>
            </a:rPr>
            <a:t> </a:t>
          </a:r>
          <a:r>
            <a:rPr lang="en-US" dirty="0" err="1">
              <a:latin typeface="Calibri"/>
            </a:rPr>
            <a:t>bidireccional</a:t>
          </a:r>
          <a:r>
            <a:rPr lang="en-US" dirty="0">
              <a:latin typeface="Calibri"/>
            </a:rPr>
            <a:t> con </a:t>
          </a:r>
          <a:r>
            <a:rPr lang="en-US" dirty="0" err="1">
              <a:latin typeface="Calibri"/>
            </a:rPr>
            <a:t>los</a:t>
          </a:r>
          <a:r>
            <a:rPr lang="en-US" dirty="0">
              <a:latin typeface="Calibri"/>
            </a:rPr>
            <a:t> maestros.</a:t>
          </a:r>
          <a:endParaRPr lang="en-US" dirty="0"/>
        </a:p>
      </dgm:t>
    </dgm:pt>
    <dgm:pt modelId="{C7DCFF6E-CF65-4A95-899A-AFB037FD55DA}" type="parTrans" cxnId="{702C17EC-BB1F-424E-BDFE-DBA4F9A2CADB}">
      <dgm:prSet/>
      <dgm:spPr/>
      <dgm:t>
        <a:bodyPr/>
        <a:lstStyle/>
        <a:p>
          <a:endParaRPr lang="en-US"/>
        </a:p>
      </dgm:t>
    </dgm:pt>
    <dgm:pt modelId="{F2ED29B7-B65A-4D07-9B3A-393FB122BF15}" type="sibTrans" cxnId="{702C17EC-BB1F-424E-BDFE-DBA4F9A2CADB}">
      <dgm:prSet/>
      <dgm:spPr/>
      <dgm:t>
        <a:bodyPr/>
        <a:lstStyle/>
        <a:p>
          <a:endParaRPr lang="en-US"/>
        </a:p>
      </dgm:t>
    </dgm:pt>
    <dgm:pt modelId="{55E7EFC7-0C11-4B29-9148-3EC725E80509}">
      <dgm:prSet/>
      <dgm:spPr/>
      <dgm:t>
        <a:bodyPr/>
        <a:lstStyle/>
        <a:p>
          <a:r>
            <a:rPr lang="en-US" dirty="0">
              <a:latin typeface="Calibri"/>
            </a:rPr>
            <a:t>Revise el </a:t>
          </a:r>
          <a:r>
            <a:rPr lang="en-US" dirty="0"/>
            <a:t>Plan</a:t>
          </a:r>
          <a:r>
            <a:rPr lang="en-US" dirty="0">
              <a:latin typeface="Calibri"/>
            </a:rPr>
            <a:t> del Distrito y de la Escuela para la </a:t>
          </a:r>
          <a:r>
            <a:rPr lang="en-US" dirty="0" err="1">
              <a:latin typeface="Calibri"/>
            </a:rPr>
            <a:t>Participación</a:t>
          </a:r>
          <a:r>
            <a:rPr lang="en-US" dirty="0">
              <a:latin typeface="Calibri"/>
            </a:rPr>
            <a:t> de </a:t>
          </a:r>
          <a:r>
            <a:rPr lang="en-US" dirty="0" err="1">
              <a:latin typeface="Calibri"/>
            </a:rPr>
            <a:t>los</a:t>
          </a:r>
          <a:r>
            <a:rPr lang="en-US" dirty="0">
              <a:latin typeface="Calibri"/>
            </a:rPr>
            <a:t> Padres y las </a:t>
          </a:r>
          <a:r>
            <a:rPr lang="en-US" dirty="0" err="1">
              <a:latin typeface="Calibri"/>
            </a:rPr>
            <a:t>Familias</a:t>
          </a:r>
          <a:r>
            <a:rPr lang="en-US" dirty="0">
              <a:latin typeface="Calibri"/>
            </a:rPr>
            <a:t>.</a:t>
          </a:r>
          <a:endParaRPr lang="en-US" dirty="0"/>
        </a:p>
      </dgm:t>
    </dgm:pt>
    <dgm:pt modelId="{3344308D-B19A-4CDF-90B2-062C7F6ADDFC}" type="parTrans" cxnId="{B8195360-DEA5-40E0-8ADF-DF0DC10FC556}">
      <dgm:prSet/>
      <dgm:spPr/>
      <dgm:t>
        <a:bodyPr/>
        <a:lstStyle/>
        <a:p>
          <a:endParaRPr lang="en-US"/>
        </a:p>
      </dgm:t>
    </dgm:pt>
    <dgm:pt modelId="{CD2F6941-E142-40E0-8690-154B32B20D64}" type="sibTrans" cxnId="{B8195360-DEA5-40E0-8ADF-DF0DC10FC556}">
      <dgm:prSet/>
      <dgm:spPr/>
      <dgm:t>
        <a:bodyPr/>
        <a:lstStyle/>
        <a:p>
          <a:endParaRPr lang="en-US"/>
        </a:p>
      </dgm:t>
    </dgm:pt>
    <dgm:pt modelId="{885705FE-A409-453D-A451-C6C821180D70}">
      <dgm:prSet/>
      <dgm:spPr/>
      <dgm:t>
        <a:bodyPr/>
        <a:lstStyle/>
        <a:p>
          <a:r>
            <a:rPr lang="en-US" dirty="0">
              <a:latin typeface="Calibri"/>
            </a:rPr>
            <a:t>Anime a </a:t>
          </a:r>
          <a:r>
            <a:rPr lang="en-US" dirty="0" err="1">
              <a:latin typeface="Calibri"/>
            </a:rPr>
            <a:t>su</a:t>
          </a:r>
          <a:r>
            <a:rPr lang="en-US" dirty="0">
              <a:latin typeface="Calibri"/>
            </a:rPr>
            <a:t> </a:t>
          </a:r>
          <a:r>
            <a:rPr lang="en-US" dirty="0" err="1">
              <a:latin typeface="Calibri"/>
            </a:rPr>
            <a:t>estudiante</a:t>
          </a:r>
          <a:r>
            <a:rPr lang="en-US" dirty="0">
              <a:latin typeface="Calibri"/>
            </a:rPr>
            <a:t> a </a:t>
          </a:r>
          <a:r>
            <a:rPr lang="en-US" dirty="0" err="1">
              <a:latin typeface="Calibri"/>
            </a:rPr>
            <a:t>compartir</a:t>
          </a:r>
          <a:r>
            <a:rPr lang="en-US" dirty="0">
              <a:latin typeface="Calibri"/>
            </a:rPr>
            <a:t> lo </a:t>
          </a:r>
          <a:r>
            <a:rPr lang="en-US" dirty="0" err="1">
              <a:latin typeface="Calibri"/>
            </a:rPr>
            <a:t>que</a:t>
          </a:r>
          <a:r>
            <a:rPr lang="en-US" dirty="0">
              <a:latin typeface="Calibri"/>
            </a:rPr>
            <a:t> </a:t>
          </a:r>
          <a:r>
            <a:rPr lang="en-US" dirty="0" err="1">
              <a:latin typeface="Calibri"/>
            </a:rPr>
            <a:t>está</a:t>
          </a:r>
          <a:r>
            <a:rPr lang="en-US" dirty="0">
              <a:latin typeface="Calibri"/>
            </a:rPr>
            <a:t> </a:t>
          </a:r>
          <a:r>
            <a:rPr lang="en-US" dirty="0" err="1">
              <a:latin typeface="Calibri"/>
            </a:rPr>
            <a:t>aprendiendo</a:t>
          </a:r>
          <a:r>
            <a:rPr lang="en-US" dirty="0">
              <a:latin typeface="Calibri"/>
            </a:rPr>
            <a:t> </a:t>
          </a:r>
          <a:r>
            <a:rPr lang="en-US" dirty="0" err="1">
              <a:latin typeface="Calibri"/>
            </a:rPr>
            <a:t>en</a:t>
          </a:r>
          <a:r>
            <a:rPr lang="en-US" dirty="0">
              <a:latin typeface="Calibri"/>
            </a:rPr>
            <a:t> </a:t>
          </a:r>
          <a:r>
            <a:rPr lang="en-US" dirty="0" err="1">
              <a:latin typeface="Calibri"/>
            </a:rPr>
            <a:t>clase</a:t>
          </a:r>
          <a:r>
            <a:rPr lang="en-US" dirty="0">
              <a:latin typeface="Calibri"/>
            </a:rPr>
            <a:t>.</a:t>
          </a:r>
          <a:endParaRPr lang="en-US" dirty="0"/>
        </a:p>
      </dgm:t>
    </dgm:pt>
    <dgm:pt modelId="{7902B332-EAB3-47FA-B4B8-27054A9668A9}" type="parTrans" cxnId="{1014E6C0-1F26-4505-8ACE-FBAB2DBE7A36}">
      <dgm:prSet/>
      <dgm:spPr/>
      <dgm:t>
        <a:bodyPr/>
        <a:lstStyle/>
        <a:p>
          <a:endParaRPr lang="en-US"/>
        </a:p>
      </dgm:t>
    </dgm:pt>
    <dgm:pt modelId="{228C68AC-0C57-4D25-90FC-93F4C65B0117}" type="sibTrans" cxnId="{1014E6C0-1F26-4505-8ACE-FBAB2DBE7A36}">
      <dgm:prSet/>
      <dgm:spPr/>
      <dgm:t>
        <a:bodyPr/>
        <a:lstStyle/>
        <a:p>
          <a:endParaRPr lang="en-US"/>
        </a:p>
      </dgm:t>
    </dgm:pt>
    <dgm:pt modelId="{B7D83D7B-8BA2-44C7-844F-143BD672D9AF}">
      <dgm:prSet/>
      <dgm:spPr/>
      <dgm:t>
        <a:bodyPr/>
        <a:lstStyle/>
        <a:p>
          <a:r>
            <a:rPr lang="en-US" dirty="0" err="1">
              <a:latin typeface="Calibri"/>
            </a:rPr>
            <a:t>Utilice</a:t>
          </a:r>
          <a:r>
            <a:rPr lang="en-US" dirty="0">
              <a:latin typeface="Calibri"/>
            </a:rPr>
            <a:t> </a:t>
          </a:r>
          <a:r>
            <a:rPr lang="en-US" dirty="0" err="1">
              <a:latin typeface="Calibri"/>
            </a:rPr>
            <a:t>los</a:t>
          </a:r>
          <a:r>
            <a:rPr lang="en-US" dirty="0">
              <a:latin typeface="Calibri"/>
            </a:rPr>
            <a:t> </a:t>
          </a:r>
          <a:r>
            <a:rPr lang="en-US" dirty="0" err="1">
              <a:latin typeface="Calibri"/>
            </a:rPr>
            <a:t>recursos</a:t>
          </a:r>
          <a:r>
            <a:rPr lang="en-US" dirty="0">
              <a:latin typeface="Calibri"/>
            </a:rPr>
            <a:t> </a:t>
          </a:r>
          <a:r>
            <a:rPr lang="en-US" dirty="0" err="1">
              <a:latin typeface="Calibri"/>
            </a:rPr>
            <a:t>proporcionados</a:t>
          </a:r>
          <a:r>
            <a:rPr lang="en-US" dirty="0">
              <a:latin typeface="Calibri"/>
            </a:rPr>
            <a:t> </a:t>
          </a:r>
          <a:r>
            <a:rPr lang="en-US" dirty="0" err="1">
              <a:latin typeface="Calibri"/>
            </a:rPr>
            <a:t>por</a:t>
          </a:r>
          <a:r>
            <a:rPr lang="en-US" dirty="0">
              <a:latin typeface="Calibri"/>
            </a:rPr>
            <a:t> la </a:t>
          </a:r>
          <a:r>
            <a:rPr lang="en-US" dirty="0" err="1">
              <a:latin typeface="Calibri"/>
            </a:rPr>
            <a:t>escuela</a:t>
          </a:r>
          <a:r>
            <a:rPr lang="en-US" dirty="0">
              <a:latin typeface="Calibri"/>
            </a:rPr>
            <a:t>.</a:t>
          </a:r>
          <a:endParaRPr lang="en-US" dirty="0"/>
        </a:p>
      </dgm:t>
    </dgm:pt>
    <dgm:pt modelId="{BAA402AA-99B4-4522-A619-790617B5C402}" type="parTrans" cxnId="{A2F6B5DF-66B7-4A59-B897-56209BE39E52}">
      <dgm:prSet/>
      <dgm:spPr/>
      <dgm:t>
        <a:bodyPr/>
        <a:lstStyle/>
        <a:p>
          <a:endParaRPr lang="en-US"/>
        </a:p>
      </dgm:t>
    </dgm:pt>
    <dgm:pt modelId="{475EBCB7-93CD-44A4-9BD8-4EE1C27850E2}" type="sibTrans" cxnId="{A2F6B5DF-66B7-4A59-B897-56209BE39E52}">
      <dgm:prSet/>
      <dgm:spPr/>
      <dgm:t>
        <a:bodyPr/>
        <a:lstStyle/>
        <a:p>
          <a:endParaRPr lang="en-US"/>
        </a:p>
      </dgm:t>
    </dgm:pt>
    <dgm:pt modelId="{4DACA2B0-AC31-4522-B58D-0E4366176132}">
      <dgm:prSet/>
      <dgm:spPr/>
      <dgm:t>
        <a:bodyPr/>
        <a:lstStyle/>
        <a:p>
          <a:pPr rtl="0"/>
          <a:r>
            <a:rPr lang="en-US" dirty="0">
              <a:latin typeface="Calibri"/>
            </a:rPr>
            <a:t>Revise </a:t>
          </a:r>
          <a:r>
            <a:rPr lang="en-US" dirty="0"/>
            <a:t>Canvas </a:t>
          </a:r>
          <a:r>
            <a:rPr lang="en-US" dirty="0">
              <a:latin typeface="Calibri"/>
            </a:rPr>
            <a:t>con </a:t>
          </a:r>
          <a:r>
            <a:rPr lang="en-US" dirty="0" err="1">
              <a:latin typeface="Calibri"/>
            </a:rPr>
            <a:t>regularidad</a:t>
          </a:r>
          <a:r>
            <a:rPr lang="en-US" dirty="0">
              <a:latin typeface="Calibri"/>
            </a:rPr>
            <a:t>.</a:t>
          </a:r>
          <a:endParaRPr lang="en-US" dirty="0"/>
        </a:p>
      </dgm:t>
    </dgm:pt>
    <dgm:pt modelId="{D83ACCB8-3277-4956-BE52-58EE89545666}" type="parTrans" cxnId="{A8FADA52-AD84-48FC-9918-15253FDF8E7B}">
      <dgm:prSet/>
      <dgm:spPr/>
      <dgm:t>
        <a:bodyPr/>
        <a:lstStyle/>
        <a:p>
          <a:endParaRPr lang="en-US"/>
        </a:p>
      </dgm:t>
    </dgm:pt>
    <dgm:pt modelId="{84064066-AFD1-44AF-B9D2-FC983C7AEFF7}" type="sibTrans" cxnId="{A8FADA52-AD84-48FC-9918-15253FDF8E7B}">
      <dgm:prSet/>
      <dgm:spPr/>
      <dgm:t>
        <a:bodyPr/>
        <a:lstStyle/>
        <a:p>
          <a:endParaRPr lang="en-US"/>
        </a:p>
      </dgm:t>
    </dgm:pt>
    <dgm:pt modelId="{FDACE193-7255-43B8-B408-052D1F67D615}">
      <dgm:prSet/>
      <dgm:spPr/>
      <dgm:t>
        <a:bodyPr/>
        <a:lstStyle/>
        <a:p>
          <a:r>
            <a:rPr lang="en-US" dirty="0">
              <a:latin typeface="Calibri"/>
            </a:rPr>
            <a:t>Revise </a:t>
          </a:r>
          <a:r>
            <a:rPr lang="en-US" dirty="0" err="1">
              <a:latin typeface="Calibri"/>
            </a:rPr>
            <a:t>regularmente</a:t>
          </a:r>
          <a:r>
            <a:rPr lang="en-US" dirty="0">
              <a:latin typeface="Calibri"/>
            </a:rPr>
            <a:t> la </a:t>
          </a:r>
          <a:r>
            <a:rPr lang="en-US" dirty="0" err="1">
              <a:latin typeface="Calibri"/>
            </a:rPr>
            <a:t>carpeta</a:t>
          </a:r>
          <a:r>
            <a:rPr lang="en-US" dirty="0">
              <a:latin typeface="Calibri"/>
            </a:rPr>
            <a:t> escolar de </a:t>
          </a:r>
          <a:r>
            <a:rPr lang="en-US" dirty="0" err="1">
              <a:latin typeface="Calibri"/>
            </a:rPr>
            <a:t>su</a:t>
          </a:r>
          <a:r>
            <a:rPr lang="en-US" dirty="0">
              <a:latin typeface="Calibri"/>
            </a:rPr>
            <a:t> </a:t>
          </a:r>
          <a:r>
            <a:rPr lang="en-US" dirty="0" err="1">
              <a:latin typeface="Calibri"/>
            </a:rPr>
            <a:t>estudiante</a:t>
          </a:r>
          <a:r>
            <a:rPr lang="en-US" dirty="0">
              <a:latin typeface="Calibri"/>
            </a:rPr>
            <a:t>.</a:t>
          </a:r>
          <a:endParaRPr lang="en-US" dirty="0"/>
        </a:p>
      </dgm:t>
    </dgm:pt>
    <dgm:pt modelId="{83225BF2-6FE4-4E2A-B3CC-E94EC5AE3ECA}" type="parTrans" cxnId="{CBD8F811-7999-4A79-BE00-08B58B86619C}">
      <dgm:prSet/>
      <dgm:spPr/>
      <dgm:t>
        <a:bodyPr/>
        <a:lstStyle/>
        <a:p>
          <a:endParaRPr lang="en-US"/>
        </a:p>
      </dgm:t>
    </dgm:pt>
    <dgm:pt modelId="{3EF86BCA-6752-40BB-8E89-313D91667D00}" type="sibTrans" cxnId="{CBD8F811-7999-4A79-BE00-08B58B86619C}">
      <dgm:prSet/>
      <dgm:spPr/>
      <dgm:t>
        <a:bodyPr/>
        <a:lstStyle/>
        <a:p>
          <a:endParaRPr lang="en-US"/>
        </a:p>
      </dgm:t>
    </dgm:pt>
    <dgm:pt modelId="{9F523215-479F-4708-9C4D-3F74D016A021}" type="pres">
      <dgm:prSet presAssocID="{0CFD2837-0A78-420E-AEA0-C0C819A22C05}" presName="Name0" presStyleCnt="0">
        <dgm:presLayoutVars>
          <dgm:dir/>
          <dgm:resizeHandles val="exact"/>
        </dgm:presLayoutVars>
      </dgm:prSet>
      <dgm:spPr/>
    </dgm:pt>
    <dgm:pt modelId="{E1DC2112-B02B-43FC-9C41-E7A25E8DD3D0}" type="pres">
      <dgm:prSet presAssocID="{3659C5C0-C1EF-45C0-B68C-0C0B54247467}" presName="node" presStyleLbl="node1" presStyleIdx="0" presStyleCnt="8">
        <dgm:presLayoutVars>
          <dgm:bulletEnabled val="1"/>
        </dgm:presLayoutVars>
      </dgm:prSet>
      <dgm:spPr/>
    </dgm:pt>
    <dgm:pt modelId="{A5981FBD-80DD-4DFD-81C8-A98001CCE9EE}" type="pres">
      <dgm:prSet presAssocID="{BB6271AB-266C-4F86-862E-2425AD17221C}" presName="sibTrans" presStyleLbl="sibTrans1D1" presStyleIdx="0" presStyleCnt="7"/>
      <dgm:spPr/>
    </dgm:pt>
    <dgm:pt modelId="{D53F7920-4C8E-4CE0-8C32-989A64EDFEC3}" type="pres">
      <dgm:prSet presAssocID="{BB6271AB-266C-4F86-862E-2425AD17221C}" presName="connectorText" presStyleLbl="sibTrans1D1" presStyleIdx="0" presStyleCnt="7"/>
      <dgm:spPr/>
    </dgm:pt>
    <dgm:pt modelId="{3C58BEE2-4846-45A1-A5F6-979FD9D87754}" type="pres">
      <dgm:prSet presAssocID="{F2F452D7-44DF-4395-AE87-234101B65EFC}" presName="node" presStyleLbl="node1" presStyleIdx="1" presStyleCnt="8">
        <dgm:presLayoutVars>
          <dgm:bulletEnabled val="1"/>
        </dgm:presLayoutVars>
      </dgm:prSet>
      <dgm:spPr/>
    </dgm:pt>
    <dgm:pt modelId="{88C1F0D0-0F02-4F14-BAC8-12F78BD0DCFF}" type="pres">
      <dgm:prSet presAssocID="{218A5A06-6EB2-4E08-A623-79AD363EDBC3}" presName="sibTrans" presStyleLbl="sibTrans1D1" presStyleIdx="1" presStyleCnt="7"/>
      <dgm:spPr/>
    </dgm:pt>
    <dgm:pt modelId="{95D60697-1824-4375-94D5-E546E77E61DC}" type="pres">
      <dgm:prSet presAssocID="{218A5A06-6EB2-4E08-A623-79AD363EDBC3}" presName="connectorText" presStyleLbl="sibTrans1D1" presStyleIdx="1" presStyleCnt="7"/>
      <dgm:spPr/>
    </dgm:pt>
    <dgm:pt modelId="{6FFF3519-6742-4FE8-8450-F71476FD0584}" type="pres">
      <dgm:prSet presAssocID="{4309C101-2579-47FF-BE3D-AC62C32626F1}" presName="node" presStyleLbl="node1" presStyleIdx="2" presStyleCnt="8">
        <dgm:presLayoutVars>
          <dgm:bulletEnabled val="1"/>
        </dgm:presLayoutVars>
      </dgm:prSet>
      <dgm:spPr/>
    </dgm:pt>
    <dgm:pt modelId="{1C2CF153-48D8-4600-A005-4566DA529D90}" type="pres">
      <dgm:prSet presAssocID="{F2ED29B7-B65A-4D07-9B3A-393FB122BF15}" presName="sibTrans" presStyleLbl="sibTrans1D1" presStyleIdx="2" presStyleCnt="7"/>
      <dgm:spPr/>
    </dgm:pt>
    <dgm:pt modelId="{D41E8D2F-BDB3-449A-A7F9-CB4DA5C132C5}" type="pres">
      <dgm:prSet presAssocID="{F2ED29B7-B65A-4D07-9B3A-393FB122BF15}" presName="connectorText" presStyleLbl="sibTrans1D1" presStyleIdx="2" presStyleCnt="7"/>
      <dgm:spPr/>
    </dgm:pt>
    <dgm:pt modelId="{BD00CBF0-BFC3-4E22-9F06-E224BD78EDCD}" type="pres">
      <dgm:prSet presAssocID="{55E7EFC7-0C11-4B29-9148-3EC725E80509}" presName="node" presStyleLbl="node1" presStyleIdx="3" presStyleCnt="8">
        <dgm:presLayoutVars>
          <dgm:bulletEnabled val="1"/>
        </dgm:presLayoutVars>
      </dgm:prSet>
      <dgm:spPr/>
    </dgm:pt>
    <dgm:pt modelId="{0B0B656E-0F29-4B9E-BCAD-E0ACD4DBED10}" type="pres">
      <dgm:prSet presAssocID="{CD2F6941-E142-40E0-8690-154B32B20D64}" presName="sibTrans" presStyleLbl="sibTrans1D1" presStyleIdx="3" presStyleCnt="7"/>
      <dgm:spPr/>
    </dgm:pt>
    <dgm:pt modelId="{E0F2AC3B-4912-4A4F-B27E-71BDF4B0E733}" type="pres">
      <dgm:prSet presAssocID="{CD2F6941-E142-40E0-8690-154B32B20D64}" presName="connectorText" presStyleLbl="sibTrans1D1" presStyleIdx="3" presStyleCnt="7"/>
      <dgm:spPr/>
    </dgm:pt>
    <dgm:pt modelId="{9C9170AE-7B6A-4D59-A674-3664D8413476}" type="pres">
      <dgm:prSet presAssocID="{885705FE-A409-453D-A451-C6C821180D70}" presName="node" presStyleLbl="node1" presStyleIdx="4" presStyleCnt="8">
        <dgm:presLayoutVars>
          <dgm:bulletEnabled val="1"/>
        </dgm:presLayoutVars>
      </dgm:prSet>
      <dgm:spPr/>
    </dgm:pt>
    <dgm:pt modelId="{B073252E-5AE4-4C1F-86C0-4A996768CA41}" type="pres">
      <dgm:prSet presAssocID="{228C68AC-0C57-4D25-90FC-93F4C65B0117}" presName="sibTrans" presStyleLbl="sibTrans1D1" presStyleIdx="4" presStyleCnt="7"/>
      <dgm:spPr/>
    </dgm:pt>
    <dgm:pt modelId="{930EB631-16CE-41B5-A8DE-6DBDA5848C61}" type="pres">
      <dgm:prSet presAssocID="{228C68AC-0C57-4D25-90FC-93F4C65B0117}" presName="connectorText" presStyleLbl="sibTrans1D1" presStyleIdx="4" presStyleCnt="7"/>
      <dgm:spPr/>
    </dgm:pt>
    <dgm:pt modelId="{564A308D-6318-4CD9-9E97-70FDC821CBB0}" type="pres">
      <dgm:prSet presAssocID="{B7D83D7B-8BA2-44C7-844F-143BD672D9AF}" presName="node" presStyleLbl="node1" presStyleIdx="5" presStyleCnt="8">
        <dgm:presLayoutVars>
          <dgm:bulletEnabled val="1"/>
        </dgm:presLayoutVars>
      </dgm:prSet>
      <dgm:spPr/>
    </dgm:pt>
    <dgm:pt modelId="{7E92E018-8861-46B4-85DE-827880DDAD76}" type="pres">
      <dgm:prSet presAssocID="{475EBCB7-93CD-44A4-9BD8-4EE1C27850E2}" presName="sibTrans" presStyleLbl="sibTrans1D1" presStyleIdx="5" presStyleCnt="7"/>
      <dgm:spPr/>
    </dgm:pt>
    <dgm:pt modelId="{57F66FA1-AB31-471F-9DB0-B3200F1881E9}" type="pres">
      <dgm:prSet presAssocID="{475EBCB7-93CD-44A4-9BD8-4EE1C27850E2}" presName="connectorText" presStyleLbl="sibTrans1D1" presStyleIdx="5" presStyleCnt="7"/>
      <dgm:spPr/>
    </dgm:pt>
    <dgm:pt modelId="{E941DD9C-D179-46B7-8DEC-7A7D74BA25F4}" type="pres">
      <dgm:prSet presAssocID="{4DACA2B0-AC31-4522-B58D-0E4366176132}" presName="node" presStyleLbl="node1" presStyleIdx="6" presStyleCnt="8">
        <dgm:presLayoutVars>
          <dgm:bulletEnabled val="1"/>
        </dgm:presLayoutVars>
      </dgm:prSet>
      <dgm:spPr/>
    </dgm:pt>
    <dgm:pt modelId="{FD39EC83-51BC-4314-9C8F-0AE4E7C0D843}" type="pres">
      <dgm:prSet presAssocID="{84064066-AFD1-44AF-B9D2-FC983C7AEFF7}" presName="sibTrans" presStyleLbl="sibTrans1D1" presStyleIdx="6" presStyleCnt="7"/>
      <dgm:spPr/>
    </dgm:pt>
    <dgm:pt modelId="{F9B36F23-6457-47BD-9301-3F833316D093}" type="pres">
      <dgm:prSet presAssocID="{84064066-AFD1-44AF-B9D2-FC983C7AEFF7}" presName="connectorText" presStyleLbl="sibTrans1D1" presStyleIdx="6" presStyleCnt="7"/>
      <dgm:spPr/>
    </dgm:pt>
    <dgm:pt modelId="{2B963950-7AE2-4E23-BC06-70D493E4A3B9}" type="pres">
      <dgm:prSet presAssocID="{FDACE193-7255-43B8-B408-052D1F67D615}" presName="node" presStyleLbl="node1" presStyleIdx="7" presStyleCnt="8">
        <dgm:presLayoutVars>
          <dgm:bulletEnabled val="1"/>
        </dgm:presLayoutVars>
      </dgm:prSet>
      <dgm:spPr/>
    </dgm:pt>
  </dgm:ptLst>
  <dgm:cxnLst>
    <dgm:cxn modelId="{2B2DA109-55BC-4CAD-87E8-3D2C3A48846B}" type="presOf" srcId="{475EBCB7-93CD-44A4-9BD8-4EE1C27850E2}" destId="{57F66FA1-AB31-471F-9DB0-B3200F1881E9}" srcOrd="1" destOrd="0" presId="urn:microsoft.com/office/officeart/2016/7/layout/RepeatingBendingProcessNew"/>
    <dgm:cxn modelId="{CBD8F811-7999-4A79-BE00-08B58B86619C}" srcId="{0CFD2837-0A78-420E-AEA0-C0C819A22C05}" destId="{FDACE193-7255-43B8-B408-052D1F67D615}" srcOrd="7" destOrd="0" parTransId="{83225BF2-6FE4-4E2A-B3CC-E94EC5AE3ECA}" sibTransId="{3EF86BCA-6752-40BB-8E89-313D91667D00}"/>
    <dgm:cxn modelId="{CF3CA913-9710-4788-B1C5-DADF0428D820}" type="presOf" srcId="{BB6271AB-266C-4F86-862E-2425AD17221C}" destId="{A5981FBD-80DD-4DFD-81C8-A98001CCE9EE}" srcOrd="0" destOrd="0" presId="urn:microsoft.com/office/officeart/2016/7/layout/RepeatingBendingProcessNew"/>
    <dgm:cxn modelId="{1BA3C818-BA58-466F-9D48-99646E2936E7}" type="presOf" srcId="{F2F452D7-44DF-4395-AE87-234101B65EFC}" destId="{3C58BEE2-4846-45A1-A5F6-979FD9D87754}" srcOrd="0" destOrd="0" presId="urn:microsoft.com/office/officeart/2016/7/layout/RepeatingBendingProcessNew"/>
    <dgm:cxn modelId="{99AEED2B-A70A-4672-BB82-4C0F83163256}" type="presOf" srcId="{CD2F6941-E142-40E0-8690-154B32B20D64}" destId="{E0F2AC3B-4912-4A4F-B27E-71BDF4B0E733}" srcOrd="1" destOrd="0" presId="urn:microsoft.com/office/officeart/2016/7/layout/RepeatingBendingProcessNew"/>
    <dgm:cxn modelId="{56CE982F-0A84-4239-906E-A370981662F8}" type="presOf" srcId="{B7D83D7B-8BA2-44C7-844F-143BD672D9AF}" destId="{564A308D-6318-4CD9-9E97-70FDC821CBB0}" srcOrd="0" destOrd="0" presId="urn:microsoft.com/office/officeart/2016/7/layout/RepeatingBendingProcessNew"/>
    <dgm:cxn modelId="{B6F27A38-1F85-49FE-B265-EBCF41481E2C}" type="presOf" srcId="{F2ED29B7-B65A-4D07-9B3A-393FB122BF15}" destId="{1C2CF153-48D8-4600-A005-4566DA529D90}" srcOrd="0" destOrd="0" presId="urn:microsoft.com/office/officeart/2016/7/layout/RepeatingBendingProcessNew"/>
    <dgm:cxn modelId="{B8195360-DEA5-40E0-8ADF-DF0DC10FC556}" srcId="{0CFD2837-0A78-420E-AEA0-C0C819A22C05}" destId="{55E7EFC7-0C11-4B29-9148-3EC725E80509}" srcOrd="3" destOrd="0" parTransId="{3344308D-B19A-4CDF-90B2-062C7F6ADDFC}" sibTransId="{CD2F6941-E142-40E0-8690-154B32B20D64}"/>
    <dgm:cxn modelId="{BC008F62-C730-4644-8364-6B4D89396DA7}" srcId="{0CFD2837-0A78-420E-AEA0-C0C819A22C05}" destId="{F2F452D7-44DF-4395-AE87-234101B65EFC}" srcOrd="1" destOrd="0" parTransId="{16AB5404-05F2-4342-AAC4-52DADBE21EDE}" sibTransId="{218A5A06-6EB2-4E08-A623-79AD363EDBC3}"/>
    <dgm:cxn modelId="{520A8B44-3DAB-41BB-9F7B-2A675D2FCBC2}" type="presOf" srcId="{CD2F6941-E142-40E0-8690-154B32B20D64}" destId="{0B0B656E-0F29-4B9E-BCAD-E0ACD4DBED10}" srcOrd="0" destOrd="0" presId="urn:microsoft.com/office/officeart/2016/7/layout/RepeatingBendingProcessNew"/>
    <dgm:cxn modelId="{EC99E764-0717-4209-B83D-7E0092799204}" type="presOf" srcId="{228C68AC-0C57-4D25-90FC-93F4C65B0117}" destId="{B073252E-5AE4-4C1F-86C0-4A996768CA41}" srcOrd="0" destOrd="0" presId="urn:microsoft.com/office/officeart/2016/7/layout/RepeatingBendingProcessNew"/>
    <dgm:cxn modelId="{B4793945-0B81-439C-ACCE-E3420B6AC998}" type="presOf" srcId="{F2ED29B7-B65A-4D07-9B3A-393FB122BF15}" destId="{D41E8D2F-BDB3-449A-A7F9-CB4DA5C132C5}" srcOrd="1" destOrd="0" presId="urn:microsoft.com/office/officeart/2016/7/layout/RepeatingBendingProcessNew"/>
    <dgm:cxn modelId="{5B0FA147-ADF1-4ECD-9247-00E5B6206109}" type="presOf" srcId="{218A5A06-6EB2-4E08-A623-79AD363EDBC3}" destId="{88C1F0D0-0F02-4F14-BAC8-12F78BD0DCFF}" srcOrd="0" destOrd="0" presId="urn:microsoft.com/office/officeart/2016/7/layout/RepeatingBendingProcessNew"/>
    <dgm:cxn modelId="{B61AF648-5CD4-4867-9373-320DB8C14B75}" type="presOf" srcId="{55E7EFC7-0C11-4B29-9148-3EC725E80509}" destId="{BD00CBF0-BFC3-4E22-9F06-E224BD78EDCD}" srcOrd="0" destOrd="0" presId="urn:microsoft.com/office/officeart/2016/7/layout/RepeatingBendingProcessNew"/>
    <dgm:cxn modelId="{A8FADA52-AD84-48FC-9918-15253FDF8E7B}" srcId="{0CFD2837-0A78-420E-AEA0-C0C819A22C05}" destId="{4DACA2B0-AC31-4522-B58D-0E4366176132}" srcOrd="6" destOrd="0" parTransId="{D83ACCB8-3277-4956-BE52-58EE89545666}" sibTransId="{84064066-AFD1-44AF-B9D2-FC983C7AEFF7}"/>
    <dgm:cxn modelId="{AA4B2876-5E05-4761-8245-8F1A95CC3D7C}" type="presOf" srcId="{0CFD2837-0A78-420E-AEA0-C0C819A22C05}" destId="{9F523215-479F-4708-9C4D-3F74D016A021}" srcOrd="0" destOrd="0" presId="urn:microsoft.com/office/officeart/2016/7/layout/RepeatingBendingProcessNew"/>
    <dgm:cxn modelId="{246FF97A-7D70-4301-8CB0-9D7CC2685230}" type="presOf" srcId="{228C68AC-0C57-4D25-90FC-93F4C65B0117}" destId="{930EB631-16CE-41B5-A8DE-6DBDA5848C61}" srcOrd="1" destOrd="0" presId="urn:microsoft.com/office/officeart/2016/7/layout/RepeatingBendingProcessNew"/>
    <dgm:cxn modelId="{7CDF7986-EE14-4285-BDF5-A111B0C54C98}" type="presOf" srcId="{84064066-AFD1-44AF-B9D2-FC983C7AEFF7}" destId="{FD39EC83-51BC-4314-9C8F-0AE4E7C0D843}" srcOrd="0" destOrd="0" presId="urn:microsoft.com/office/officeart/2016/7/layout/RepeatingBendingProcessNew"/>
    <dgm:cxn modelId="{D5198C88-5D3C-45B2-83E2-0935D57914B3}" type="presOf" srcId="{3659C5C0-C1EF-45C0-B68C-0C0B54247467}" destId="{E1DC2112-B02B-43FC-9C41-E7A25E8DD3D0}" srcOrd="0" destOrd="0" presId="urn:microsoft.com/office/officeart/2016/7/layout/RepeatingBendingProcessNew"/>
    <dgm:cxn modelId="{92B578A3-2A3B-45DE-B31E-AB8EF03F1FD2}" type="presOf" srcId="{4DACA2B0-AC31-4522-B58D-0E4366176132}" destId="{E941DD9C-D179-46B7-8DEC-7A7D74BA25F4}" srcOrd="0" destOrd="0" presId="urn:microsoft.com/office/officeart/2016/7/layout/RepeatingBendingProcessNew"/>
    <dgm:cxn modelId="{4F91BDBF-625F-4057-A22E-933406C605F8}" type="presOf" srcId="{885705FE-A409-453D-A451-C6C821180D70}" destId="{9C9170AE-7B6A-4D59-A674-3664D8413476}" srcOrd="0" destOrd="0" presId="urn:microsoft.com/office/officeart/2016/7/layout/RepeatingBendingProcessNew"/>
    <dgm:cxn modelId="{9DB1E4BF-E19E-43A6-B980-85D094107889}" type="presOf" srcId="{4309C101-2579-47FF-BE3D-AC62C32626F1}" destId="{6FFF3519-6742-4FE8-8450-F71476FD0584}" srcOrd="0" destOrd="0" presId="urn:microsoft.com/office/officeart/2016/7/layout/RepeatingBendingProcessNew"/>
    <dgm:cxn modelId="{1014E6C0-1F26-4505-8ACE-FBAB2DBE7A36}" srcId="{0CFD2837-0A78-420E-AEA0-C0C819A22C05}" destId="{885705FE-A409-453D-A451-C6C821180D70}" srcOrd="4" destOrd="0" parTransId="{7902B332-EAB3-47FA-B4B8-27054A9668A9}" sibTransId="{228C68AC-0C57-4D25-90FC-93F4C65B0117}"/>
    <dgm:cxn modelId="{05A2EBD2-34F9-4E9D-B49D-2E9796EDC352}" type="presOf" srcId="{BB6271AB-266C-4F86-862E-2425AD17221C}" destId="{D53F7920-4C8E-4CE0-8C32-989A64EDFEC3}" srcOrd="1" destOrd="0" presId="urn:microsoft.com/office/officeart/2016/7/layout/RepeatingBendingProcessNew"/>
    <dgm:cxn modelId="{A2F6B5DF-66B7-4A59-B897-56209BE39E52}" srcId="{0CFD2837-0A78-420E-AEA0-C0C819A22C05}" destId="{B7D83D7B-8BA2-44C7-844F-143BD672D9AF}" srcOrd="5" destOrd="0" parTransId="{BAA402AA-99B4-4522-A619-790617B5C402}" sibTransId="{475EBCB7-93CD-44A4-9BD8-4EE1C27850E2}"/>
    <dgm:cxn modelId="{702C17EC-BB1F-424E-BDFE-DBA4F9A2CADB}" srcId="{0CFD2837-0A78-420E-AEA0-C0C819A22C05}" destId="{4309C101-2579-47FF-BE3D-AC62C32626F1}" srcOrd="2" destOrd="0" parTransId="{C7DCFF6E-CF65-4A95-899A-AFB037FD55DA}" sibTransId="{F2ED29B7-B65A-4D07-9B3A-393FB122BF15}"/>
    <dgm:cxn modelId="{030348EC-4001-4CCA-B1AA-974C6D9D146C}" srcId="{0CFD2837-0A78-420E-AEA0-C0C819A22C05}" destId="{3659C5C0-C1EF-45C0-B68C-0C0B54247467}" srcOrd="0" destOrd="0" parTransId="{41BE6AD8-500D-4F44-B132-4212CAC25074}" sibTransId="{BB6271AB-266C-4F86-862E-2425AD17221C}"/>
    <dgm:cxn modelId="{D28C58F2-F765-4AF8-A034-82FFBF5F9316}" type="presOf" srcId="{475EBCB7-93CD-44A4-9BD8-4EE1C27850E2}" destId="{7E92E018-8861-46B4-85DE-827880DDAD76}" srcOrd="0" destOrd="0" presId="urn:microsoft.com/office/officeart/2016/7/layout/RepeatingBendingProcessNew"/>
    <dgm:cxn modelId="{9199F7F7-1151-46AC-87D9-7D9C72AE6BE1}" type="presOf" srcId="{218A5A06-6EB2-4E08-A623-79AD363EDBC3}" destId="{95D60697-1824-4375-94D5-E546E77E61DC}" srcOrd="1" destOrd="0" presId="urn:microsoft.com/office/officeart/2016/7/layout/RepeatingBendingProcessNew"/>
    <dgm:cxn modelId="{F2EC4BF9-E9BB-4563-9664-46F7547DB7C0}" type="presOf" srcId="{FDACE193-7255-43B8-B408-052D1F67D615}" destId="{2B963950-7AE2-4E23-BC06-70D493E4A3B9}" srcOrd="0" destOrd="0" presId="urn:microsoft.com/office/officeart/2016/7/layout/RepeatingBendingProcessNew"/>
    <dgm:cxn modelId="{C91CE0FD-5DF1-43BE-A331-25BB2E82205E}" type="presOf" srcId="{84064066-AFD1-44AF-B9D2-FC983C7AEFF7}" destId="{F9B36F23-6457-47BD-9301-3F833316D093}" srcOrd="1" destOrd="0" presId="urn:microsoft.com/office/officeart/2016/7/layout/RepeatingBendingProcessNew"/>
    <dgm:cxn modelId="{7737D559-16CD-47D5-98B8-3014E93E7839}" type="presParOf" srcId="{9F523215-479F-4708-9C4D-3F74D016A021}" destId="{E1DC2112-B02B-43FC-9C41-E7A25E8DD3D0}" srcOrd="0" destOrd="0" presId="urn:microsoft.com/office/officeart/2016/7/layout/RepeatingBendingProcessNew"/>
    <dgm:cxn modelId="{3F072028-F0FF-4B1C-8E28-820250038A3A}" type="presParOf" srcId="{9F523215-479F-4708-9C4D-3F74D016A021}" destId="{A5981FBD-80DD-4DFD-81C8-A98001CCE9EE}" srcOrd="1" destOrd="0" presId="urn:microsoft.com/office/officeart/2016/7/layout/RepeatingBendingProcessNew"/>
    <dgm:cxn modelId="{8054B51F-4B53-4659-921A-EB3BBD4B0259}" type="presParOf" srcId="{A5981FBD-80DD-4DFD-81C8-A98001CCE9EE}" destId="{D53F7920-4C8E-4CE0-8C32-989A64EDFEC3}" srcOrd="0" destOrd="0" presId="urn:microsoft.com/office/officeart/2016/7/layout/RepeatingBendingProcessNew"/>
    <dgm:cxn modelId="{61722A4B-24EE-4A90-B73D-01F10B636CCC}" type="presParOf" srcId="{9F523215-479F-4708-9C4D-3F74D016A021}" destId="{3C58BEE2-4846-45A1-A5F6-979FD9D87754}" srcOrd="2" destOrd="0" presId="urn:microsoft.com/office/officeart/2016/7/layout/RepeatingBendingProcessNew"/>
    <dgm:cxn modelId="{2B1E2B4E-A558-4ABB-BEB3-BC7DA1A6BBAB}" type="presParOf" srcId="{9F523215-479F-4708-9C4D-3F74D016A021}" destId="{88C1F0D0-0F02-4F14-BAC8-12F78BD0DCFF}" srcOrd="3" destOrd="0" presId="urn:microsoft.com/office/officeart/2016/7/layout/RepeatingBendingProcessNew"/>
    <dgm:cxn modelId="{C5AD60E1-3D52-4CA7-879E-E5AE77897CC4}" type="presParOf" srcId="{88C1F0D0-0F02-4F14-BAC8-12F78BD0DCFF}" destId="{95D60697-1824-4375-94D5-E546E77E61DC}" srcOrd="0" destOrd="0" presId="urn:microsoft.com/office/officeart/2016/7/layout/RepeatingBendingProcessNew"/>
    <dgm:cxn modelId="{E75E650A-1B55-41C7-A5CA-1B3C757EBE0F}" type="presParOf" srcId="{9F523215-479F-4708-9C4D-3F74D016A021}" destId="{6FFF3519-6742-4FE8-8450-F71476FD0584}" srcOrd="4" destOrd="0" presId="urn:microsoft.com/office/officeart/2016/7/layout/RepeatingBendingProcessNew"/>
    <dgm:cxn modelId="{AE3C0325-FC1B-435B-9194-C267E2EBC3AD}" type="presParOf" srcId="{9F523215-479F-4708-9C4D-3F74D016A021}" destId="{1C2CF153-48D8-4600-A005-4566DA529D90}" srcOrd="5" destOrd="0" presId="urn:microsoft.com/office/officeart/2016/7/layout/RepeatingBendingProcessNew"/>
    <dgm:cxn modelId="{75BFB76E-7596-47BE-AC3E-0E5E3C48270A}" type="presParOf" srcId="{1C2CF153-48D8-4600-A005-4566DA529D90}" destId="{D41E8D2F-BDB3-449A-A7F9-CB4DA5C132C5}" srcOrd="0" destOrd="0" presId="urn:microsoft.com/office/officeart/2016/7/layout/RepeatingBendingProcessNew"/>
    <dgm:cxn modelId="{8C97B5EB-5865-46E9-9541-1F18F4461B89}" type="presParOf" srcId="{9F523215-479F-4708-9C4D-3F74D016A021}" destId="{BD00CBF0-BFC3-4E22-9F06-E224BD78EDCD}" srcOrd="6" destOrd="0" presId="urn:microsoft.com/office/officeart/2016/7/layout/RepeatingBendingProcessNew"/>
    <dgm:cxn modelId="{1E33D408-CFDC-4FA6-AE45-4F098FE939F4}" type="presParOf" srcId="{9F523215-479F-4708-9C4D-3F74D016A021}" destId="{0B0B656E-0F29-4B9E-BCAD-E0ACD4DBED10}" srcOrd="7" destOrd="0" presId="urn:microsoft.com/office/officeart/2016/7/layout/RepeatingBendingProcessNew"/>
    <dgm:cxn modelId="{7BB44CA8-AEC0-41E6-A5B1-D3EBEFE20D2E}" type="presParOf" srcId="{0B0B656E-0F29-4B9E-BCAD-E0ACD4DBED10}" destId="{E0F2AC3B-4912-4A4F-B27E-71BDF4B0E733}" srcOrd="0" destOrd="0" presId="urn:microsoft.com/office/officeart/2016/7/layout/RepeatingBendingProcessNew"/>
    <dgm:cxn modelId="{1FA0AC66-AD73-450E-A542-46BF80F9CF99}" type="presParOf" srcId="{9F523215-479F-4708-9C4D-3F74D016A021}" destId="{9C9170AE-7B6A-4D59-A674-3664D8413476}" srcOrd="8" destOrd="0" presId="urn:microsoft.com/office/officeart/2016/7/layout/RepeatingBendingProcessNew"/>
    <dgm:cxn modelId="{C3F0E366-1CA3-4484-B2B6-5E349FBDCF25}" type="presParOf" srcId="{9F523215-479F-4708-9C4D-3F74D016A021}" destId="{B073252E-5AE4-4C1F-86C0-4A996768CA41}" srcOrd="9" destOrd="0" presId="urn:microsoft.com/office/officeart/2016/7/layout/RepeatingBendingProcessNew"/>
    <dgm:cxn modelId="{44069686-A923-4562-8CDC-D1B3C1FECA77}" type="presParOf" srcId="{B073252E-5AE4-4C1F-86C0-4A996768CA41}" destId="{930EB631-16CE-41B5-A8DE-6DBDA5848C61}" srcOrd="0" destOrd="0" presId="urn:microsoft.com/office/officeart/2016/7/layout/RepeatingBendingProcessNew"/>
    <dgm:cxn modelId="{7E211EB4-C639-4922-868A-BAF5F8EABF42}" type="presParOf" srcId="{9F523215-479F-4708-9C4D-3F74D016A021}" destId="{564A308D-6318-4CD9-9E97-70FDC821CBB0}" srcOrd="10" destOrd="0" presId="urn:microsoft.com/office/officeart/2016/7/layout/RepeatingBendingProcessNew"/>
    <dgm:cxn modelId="{D0ADE903-84D7-4902-8466-6EA99974E71D}" type="presParOf" srcId="{9F523215-479F-4708-9C4D-3F74D016A021}" destId="{7E92E018-8861-46B4-85DE-827880DDAD76}" srcOrd="11" destOrd="0" presId="urn:microsoft.com/office/officeart/2016/7/layout/RepeatingBendingProcessNew"/>
    <dgm:cxn modelId="{C3A3E6C6-C4E6-4CCC-B0F0-7D260F8931F3}" type="presParOf" srcId="{7E92E018-8861-46B4-85DE-827880DDAD76}" destId="{57F66FA1-AB31-471F-9DB0-B3200F1881E9}" srcOrd="0" destOrd="0" presId="urn:microsoft.com/office/officeart/2016/7/layout/RepeatingBendingProcessNew"/>
    <dgm:cxn modelId="{C2BFC9ED-89FA-4C61-98C5-1A5F4C24EC19}" type="presParOf" srcId="{9F523215-479F-4708-9C4D-3F74D016A021}" destId="{E941DD9C-D179-46B7-8DEC-7A7D74BA25F4}" srcOrd="12" destOrd="0" presId="urn:microsoft.com/office/officeart/2016/7/layout/RepeatingBendingProcessNew"/>
    <dgm:cxn modelId="{0157E206-F026-444C-91D5-3AD743B2BD6F}" type="presParOf" srcId="{9F523215-479F-4708-9C4D-3F74D016A021}" destId="{FD39EC83-51BC-4314-9C8F-0AE4E7C0D843}" srcOrd="13" destOrd="0" presId="urn:microsoft.com/office/officeart/2016/7/layout/RepeatingBendingProcessNew"/>
    <dgm:cxn modelId="{A2FC50CD-EE8E-4955-868B-BF5E713ECEB9}" type="presParOf" srcId="{FD39EC83-51BC-4314-9C8F-0AE4E7C0D843}" destId="{F9B36F23-6457-47BD-9301-3F833316D093}" srcOrd="0" destOrd="0" presId="urn:microsoft.com/office/officeart/2016/7/layout/RepeatingBendingProcessNew"/>
    <dgm:cxn modelId="{1224568F-3498-4B48-A971-13B287C22E40}" type="presParOf" srcId="{9F523215-479F-4708-9C4D-3F74D016A021}" destId="{2B963950-7AE2-4E23-BC06-70D493E4A3B9}" srcOrd="14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93A32FA-B795-4F87-B171-25A5A4ED49D2}" type="doc">
      <dgm:prSet loTypeId="urn:microsoft.com/office/officeart/2018/5/layout/IconCircleLabelList" loCatId="icon" qsTypeId="urn:microsoft.com/office/officeart/2005/8/quickstyle/simple1#2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CA78612C-D5D0-4D62-ACB0-E580F48307EF}">
      <dgm:prSet phldr="0"/>
      <dgm:spPr/>
      <dgm:t>
        <a:bodyPr/>
        <a:lstStyle/>
        <a:p>
          <a:pPr rtl="0">
            <a:lnSpc>
              <a:spcPct val="100000"/>
            </a:lnSpc>
            <a:defRPr cap="all"/>
          </a:pPr>
          <a:r>
            <a:rPr lang="en-US" b="0">
              <a:solidFill>
                <a:schemeClr val="tx1"/>
              </a:solidFill>
              <a:latin typeface="Calibri"/>
            </a:rPr>
            <a:t>Rosa Diaz</a:t>
          </a:r>
          <a:endParaRPr lang="en-US" b="0">
            <a:solidFill>
              <a:schemeClr val="tx1"/>
            </a:solidFill>
          </a:endParaRPr>
        </a:p>
      </dgm:t>
    </dgm:pt>
    <dgm:pt modelId="{073957AC-53A8-4650-B88D-A4CACFA1C037}" type="parTrans" cxnId="{B7BAEEC2-88B3-42F9-9F82-F6E2203644C0}">
      <dgm:prSet/>
      <dgm:spPr/>
      <dgm:t>
        <a:bodyPr/>
        <a:lstStyle/>
        <a:p>
          <a:endParaRPr lang="en-US"/>
        </a:p>
      </dgm:t>
    </dgm:pt>
    <dgm:pt modelId="{6B4A12FB-A739-45DC-B939-96DACFE19444}" type="sibTrans" cxnId="{B7BAEEC2-88B3-42F9-9F82-F6E2203644C0}">
      <dgm:prSet/>
      <dgm:spPr/>
      <dgm:t>
        <a:bodyPr/>
        <a:lstStyle/>
        <a:p>
          <a:endParaRPr lang="en-US"/>
        </a:p>
      </dgm:t>
    </dgm:pt>
    <dgm:pt modelId="{2A1B3099-4E3C-4464-A1B1-0AE726B2F857}">
      <dgm:prSet phldr="0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0">
              <a:solidFill>
                <a:schemeClr val="tx1"/>
              </a:solidFill>
              <a:latin typeface="Calibri"/>
            </a:rPr>
            <a:t>Enlace Para Padres</a:t>
          </a:r>
          <a:endParaRPr lang="en-US"/>
        </a:p>
      </dgm:t>
    </dgm:pt>
    <dgm:pt modelId="{96D91ED2-E8AB-4F10-911F-283530A350AE}" type="parTrans" cxnId="{1413FE5A-9124-4759-8ED5-61B0848160B6}">
      <dgm:prSet/>
      <dgm:spPr/>
      <dgm:t>
        <a:bodyPr/>
        <a:lstStyle/>
        <a:p>
          <a:endParaRPr lang="en-US"/>
        </a:p>
      </dgm:t>
    </dgm:pt>
    <dgm:pt modelId="{465603D1-1483-435E-8FC7-F353D9EB5222}" type="sibTrans" cxnId="{1413FE5A-9124-4759-8ED5-61B0848160B6}">
      <dgm:prSet/>
      <dgm:spPr/>
      <dgm:t>
        <a:bodyPr/>
        <a:lstStyle/>
        <a:p>
          <a:endParaRPr lang="en-US"/>
        </a:p>
      </dgm:t>
    </dgm:pt>
    <dgm:pt modelId="{DFFBD0BB-1566-4BED-B0D8-87DE24152088}">
      <dgm:prSet phldr="0"/>
      <dgm:spPr/>
      <dgm:t>
        <a:bodyPr/>
        <a:lstStyle/>
        <a:p>
          <a:pPr rtl="0">
            <a:lnSpc>
              <a:spcPct val="100000"/>
            </a:lnSpc>
            <a:defRPr cap="all"/>
          </a:pPr>
          <a:r>
            <a:rPr lang="en-US" b="0" dirty="0"/>
            <a:t>Rosa.</a:t>
          </a:r>
          <a:r>
            <a:rPr lang="en-US" b="0" dirty="0">
              <a:latin typeface="Calibri"/>
            </a:rPr>
            <a:t>Diaz-Jarquin</a:t>
          </a:r>
          <a:r>
            <a:rPr lang="en-US" b="0" dirty="0"/>
            <a:t>@cherokeek12.net</a:t>
          </a:r>
          <a:endParaRPr lang="en-US" b="0" dirty="0">
            <a:solidFill>
              <a:srgbClr val="000000"/>
            </a:solidFill>
          </a:endParaRPr>
        </a:p>
      </dgm:t>
    </dgm:pt>
    <dgm:pt modelId="{DCBF28CA-1F5B-4B6D-A32B-338B0C9EECC7}" type="parTrans" cxnId="{5111C408-0168-40D8-B53B-94A680F6667B}">
      <dgm:prSet/>
      <dgm:spPr/>
      <dgm:t>
        <a:bodyPr/>
        <a:lstStyle/>
        <a:p>
          <a:endParaRPr lang="en-US"/>
        </a:p>
      </dgm:t>
    </dgm:pt>
    <dgm:pt modelId="{7E6140E1-3A7F-4EC4-A6BB-82103280B2C1}" type="sibTrans" cxnId="{5111C408-0168-40D8-B53B-94A680F6667B}">
      <dgm:prSet/>
      <dgm:spPr/>
      <dgm:t>
        <a:bodyPr/>
        <a:lstStyle/>
        <a:p>
          <a:endParaRPr lang="en-US"/>
        </a:p>
      </dgm:t>
    </dgm:pt>
    <dgm:pt modelId="{D4DAC5F1-6F9A-433E-A40C-57C5ACE0AA48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 dirty="0">
              <a:solidFill>
                <a:schemeClr val="tx1"/>
              </a:solidFill>
            </a:rPr>
            <a:t>770.721.6563</a:t>
          </a:r>
        </a:p>
      </dgm:t>
    </dgm:pt>
    <dgm:pt modelId="{8A1AA30B-E341-4D61-8D8B-4FB6BC909239}" type="parTrans" cxnId="{040EF489-9FAE-47F8-88A8-58E5F89DBD54}">
      <dgm:prSet/>
      <dgm:spPr/>
      <dgm:t>
        <a:bodyPr/>
        <a:lstStyle/>
        <a:p>
          <a:endParaRPr lang="en-US"/>
        </a:p>
      </dgm:t>
    </dgm:pt>
    <dgm:pt modelId="{BB475F41-0E27-42D9-9AA9-CB90DB55BED2}" type="sibTrans" cxnId="{040EF489-9FAE-47F8-88A8-58E5F89DBD54}">
      <dgm:prSet/>
      <dgm:spPr/>
      <dgm:t>
        <a:bodyPr/>
        <a:lstStyle/>
        <a:p>
          <a:endParaRPr lang="en-US"/>
        </a:p>
      </dgm:t>
    </dgm:pt>
    <dgm:pt modelId="{5FC1B0CA-3EED-4007-B185-CA5D3B4D77EB}" type="pres">
      <dgm:prSet presAssocID="{A93A32FA-B795-4F87-B171-25A5A4ED49D2}" presName="root" presStyleCnt="0">
        <dgm:presLayoutVars>
          <dgm:dir/>
          <dgm:resizeHandles val="exact"/>
        </dgm:presLayoutVars>
      </dgm:prSet>
      <dgm:spPr/>
    </dgm:pt>
    <dgm:pt modelId="{47D3E2DA-5E54-46F1-AB2A-138F6283D01B}" type="pres">
      <dgm:prSet presAssocID="{CA78612C-D5D0-4D62-ACB0-E580F48307EF}" presName="compNode" presStyleCnt="0"/>
      <dgm:spPr/>
    </dgm:pt>
    <dgm:pt modelId="{98C02426-0B02-4EFD-B08F-4375F3F56864}" type="pres">
      <dgm:prSet presAssocID="{CA78612C-D5D0-4D62-ACB0-E580F48307EF}" presName="iconBgRect" presStyleLbl="bgShp" presStyleIdx="0" presStyleCnt="4"/>
      <dgm:spPr/>
    </dgm:pt>
    <dgm:pt modelId="{4D61D7DF-8EB2-4823-847F-F98B12B1E840}" type="pres">
      <dgm:prSet presAssocID="{CA78612C-D5D0-4D62-ACB0-E580F48307EF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eceiver"/>
        </a:ext>
      </dgm:extLst>
    </dgm:pt>
    <dgm:pt modelId="{1ED4FDF7-9E01-499E-8BA4-E60012ED9D8C}" type="pres">
      <dgm:prSet presAssocID="{CA78612C-D5D0-4D62-ACB0-E580F48307EF}" presName="spaceRect" presStyleCnt="0"/>
      <dgm:spPr/>
    </dgm:pt>
    <dgm:pt modelId="{45FA6978-A371-474B-ACD5-C96A31E47B96}" type="pres">
      <dgm:prSet presAssocID="{CA78612C-D5D0-4D62-ACB0-E580F48307EF}" presName="textRect" presStyleLbl="revTx" presStyleIdx="0" presStyleCnt="4">
        <dgm:presLayoutVars>
          <dgm:chMax val="1"/>
          <dgm:chPref val="1"/>
        </dgm:presLayoutVars>
      </dgm:prSet>
      <dgm:spPr/>
    </dgm:pt>
    <dgm:pt modelId="{AAE92761-4E07-47E0-B97D-C5E59F3F7285}" type="pres">
      <dgm:prSet presAssocID="{6B4A12FB-A739-45DC-B939-96DACFE19444}" presName="sibTrans" presStyleCnt="0"/>
      <dgm:spPr/>
    </dgm:pt>
    <dgm:pt modelId="{0DFA7038-FAC1-4C67-B41D-367633DF1E6F}" type="pres">
      <dgm:prSet presAssocID="{2A1B3099-4E3C-4464-A1B1-0AE726B2F857}" presName="compNode" presStyleCnt="0"/>
      <dgm:spPr/>
    </dgm:pt>
    <dgm:pt modelId="{B35CAF91-9604-43A8-A860-5C5FC1309558}" type="pres">
      <dgm:prSet presAssocID="{2A1B3099-4E3C-4464-A1B1-0AE726B2F857}" presName="iconBgRect" presStyleLbl="bgShp" presStyleIdx="1" presStyleCnt="4"/>
      <dgm:spPr/>
    </dgm:pt>
    <dgm:pt modelId="{2C53BD2E-AAA2-4CCA-8F61-A1F02D8933F7}" type="pres">
      <dgm:prSet presAssocID="{2A1B3099-4E3C-4464-A1B1-0AE726B2F857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mpass"/>
        </a:ext>
      </dgm:extLst>
    </dgm:pt>
    <dgm:pt modelId="{8649EEFF-1820-421B-9514-B44A18C55512}" type="pres">
      <dgm:prSet presAssocID="{2A1B3099-4E3C-4464-A1B1-0AE726B2F857}" presName="spaceRect" presStyleCnt="0"/>
      <dgm:spPr/>
    </dgm:pt>
    <dgm:pt modelId="{0EC489D3-232D-4F8D-ACCD-1A2A3B873EBD}" type="pres">
      <dgm:prSet presAssocID="{2A1B3099-4E3C-4464-A1B1-0AE726B2F857}" presName="textRect" presStyleLbl="revTx" presStyleIdx="1" presStyleCnt="4">
        <dgm:presLayoutVars>
          <dgm:chMax val="1"/>
          <dgm:chPref val="1"/>
        </dgm:presLayoutVars>
      </dgm:prSet>
      <dgm:spPr/>
    </dgm:pt>
    <dgm:pt modelId="{9597422C-30BB-465D-AB0A-48855462F22D}" type="pres">
      <dgm:prSet presAssocID="{465603D1-1483-435E-8FC7-F353D9EB5222}" presName="sibTrans" presStyleCnt="0"/>
      <dgm:spPr/>
    </dgm:pt>
    <dgm:pt modelId="{0472AD2B-BA4F-4400-B402-1CC569702FED}" type="pres">
      <dgm:prSet presAssocID="{DFFBD0BB-1566-4BED-B0D8-87DE24152088}" presName="compNode" presStyleCnt="0"/>
      <dgm:spPr/>
    </dgm:pt>
    <dgm:pt modelId="{1B243E96-7F42-40B0-A060-DA430C54DB3D}" type="pres">
      <dgm:prSet presAssocID="{DFFBD0BB-1566-4BED-B0D8-87DE24152088}" presName="iconBgRect" presStyleLbl="bgShp" presStyleIdx="2" presStyleCnt="4"/>
      <dgm:spPr/>
    </dgm:pt>
    <dgm:pt modelId="{EA0B6AC6-CF04-4760-9BFE-C05936B71B50}" type="pres">
      <dgm:prSet presAssocID="{DFFBD0BB-1566-4BED-B0D8-87DE24152088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mail"/>
        </a:ext>
      </dgm:extLst>
    </dgm:pt>
    <dgm:pt modelId="{F1391D55-51EE-41C7-AD31-F91838012215}" type="pres">
      <dgm:prSet presAssocID="{DFFBD0BB-1566-4BED-B0D8-87DE24152088}" presName="spaceRect" presStyleCnt="0"/>
      <dgm:spPr/>
    </dgm:pt>
    <dgm:pt modelId="{D3266EB1-A08D-4142-9FEA-ECC8B7FF8CBC}" type="pres">
      <dgm:prSet presAssocID="{DFFBD0BB-1566-4BED-B0D8-87DE24152088}" presName="textRect" presStyleLbl="revTx" presStyleIdx="2" presStyleCnt="4">
        <dgm:presLayoutVars>
          <dgm:chMax val="1"/>
          <dgm:chPref val="1"/>
        </dgm:presLayoutVars>
      </dgm:prSet>
      <dgm:spPr/>
    </dgm:pt>
    <dgm:pt modelId="{5BC48AAD-ADBE-488F-A906-9935F1ABC86F}" type="pres">
      <dgm:prSet presAssocID="{7E6140E1-3A7F-4EC4-A6BB-82103280B2C1}" presName="sibTrans" presStyleCnt="0"/>
      <dgm:spPr/>
    </dgm:pt>
    <dgm:pt modelId="{35592D29-F441-4CAF-9DDF-F1080320750A}" type="pres">
      <dgm:prSet presAssocID="{D4DAC5F1-6F9A-433E-A40C-57C5ACE0AA48}" presName="compNode" presStyleCnt="0"/>
      <dgm:spPr/>
    </dgm:pt>
    <dgm:pt modelId="{23BAE79C-D511-4784-8B1F-8B0DD616790C}" type="pres">
      <dgm:prSet presAssocID="{D4DAC5F1-6F9A-433E-A40C-57C5ACE0AA48}" presName="iconBgRect" presStyleLbl="bgShp" presStyleIdx="3" presStyleCnt="4"/>
      <dgm:spPr/>
    </dgm:pt>
    <dgm:pt modelId="{85A7FF2B-81DD-47BE-80BC-20FC83393BFB}" type="pres">
      <dgm:prSet presAssocID="{D4DAC5F1-6F9A-433E-A40C-57C5ACE0AA48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mart Phone"/>
        </a:ext>
      </dgm:extLst>
    </dgm:pt>
    <dgm:pt modelId="{2514D4B2-5119-4000-AA1C-403A9DDB5C0E}" type="pres">
      <dgm:prSet presAssocID="{D4DAC5F1-6F9A-433E-A40C-57C5ACE0AA48}" presName="spaceRect" presStyleCnt="0"/>
      <dgm:spPr/>
    </dgm:pt>
    <dgm:pt modelId="{E7CB8AC8-3A0D-4696-A382-61DDA225EE32}" type="pres">
      <dgm:prSet presAssocID="{D4DAC5F1-6F9A-433E-A40C-57C5ACE0AA48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5111C408-0168-40D8-B53B-94A680F6667B}" srcId="{A93A32FA-B795-4F87-B171-25A5A4ED49D2}" destId="{DFFBD0BB-1566-4BED-B0D8-87DE24152088}" srcOrd="2" destOrd="0" parTransId="{DCBF28CA-1F5B-4B6D-A32B-338B0C9EECC7}" sibTransId="{7E6140E1-3A7F-4EC4-A6BB-82103280B2C1}"/>
    <dgm:cxn modelId="{01BAB53F-B022-4F32-83D2-68AEE1005A79}" type="presOf" srcId="{D4DAC5F1-6F9A-433E-A40C-57C5ACE0AA48}" destId="{E7CB8AC8-3A0D-4696-A382-61DDA225EE32}" srcOrd="0" destOrd="0" presId="urn:microsoft.com/office/officeart/2018/5/layout/IconCircleLabelList"/>
    <dgm:cxn modelId="{84DF2C45-C785-4421-BCF0-63640CADA480}" type="presOf" srcId="{A93A32FA-B795-4F87-B171-25A5A4ED49D2}" destId="{5FC1B0CA-3EED-4007-B185-CA5D3B4D77EB}" srcOrd="0" destOrd="0" presId="urn:microsoft.com/office/officeart/2018/5/layout/IconCircleLabelList"/>
    <dgm:cxn modelId="{47790D70-B45A-4DB0-992D-E23F9F65CE60}" type="presOf" srcId="{CA78612C-D5D0-4D62-ACB0-E580F48307EF}" destId="{45FA6978-A371-474B-ACD5-C96A31E47B96}" srcOrd="0" destOrd="0" presId="urn:microsoft.com/office/officeart/2018/5/layout/IconCircleLabelList"/>
    <dgm:cxn modelId="{1413FE5A-9124-4759-8ED5-61B0848160B6}" srcId="{A93A32FA-B795-4F87-B171-25A5A4ED49D2}" destId="{2A1B3099-4E3C-4464-A1B1-0AE726B2F857}" srcOrd="1" destOrd="0" parTransId="{96D91ED2-E8AB-4F10-911F-283530A350AE}" sibTransId="{465603D1-1483-435E-8FC7-F353D9EB5222}"/>
    <dgm:cxn modelId="{867B5089-09BE-4E4E-985D-3B5EABC402F0}" type="presOf" srcId="{2A1B3099-4E3C-4464-A1B1-0AE726B2F857}" destId="{0EC489D3-232D-4F8D-ACCD-1A2A3B873EBD}" srcOrd="0" destOrd="0" presId="urn:microsoft.com/office/officeart/2018/5/layout/IconCircleLabelList"/>
    <dgm:cxn modelId="{040EF489-9FAE-47F8-88A8-58E5F89DBD54}" srcId="{A93A32FA-B795-4F87-B171-25A5A4ED49D2}" destId="{D4DAC5F1-6F9A-433E-A40C-57C5ACE0AA48}" srcOrd="3" destOrd="0" parTransId="{8A1AA30B-E341-4D61-8D8B-4FB6BC909239}" sibTransId="{BB475F41-0E27-42D9-9AA9-CB90DB55BED2}"/>
    <dgm:cxn modelId="{B7BAEEC2-88B3-42F9-9F82-F6E2203644C0}" srcId="{A93A32FA-B795-4F87-B171-25A5A4ED49D2}" destId="{CA78612C-D5D0-4D62-ACB0-E580F48307EF}" srcOrd="0" destOrd="0" parTransId="{073957AC-53A8-4650-B88D-A4CACFA1C037}" sibTransId="{6B4A12FB-A739-45DC-B939-96DACFE19444}"/>
    <dgm:cxn modelId="{F35E17C3-DC00-4463-AA14-DCDD04D1F0AA}" type="presOf" srcId="{DFFBD0BB-1566-4BED-B0D8-87DE24152088}" destId="{D3266EB1-A08D-4142-9FEA-ECC8B7FF8CBC}" srcOrd="0" destOrd="0" presId="urn:microsoft.com/office/officeart/2018/5/layout/IconCircleLabelList"/>
    <dgm:cxn modelId="{1E98DFC3-90E7-4E78-9544-CC1D21CB3612}" type="presParOf" srcId="{5FC1B0CA-3EED-4007-B185-CA5D3B4D77EB}" destId="{47D3E2DA-5E54-46F1-AB2A-138F6283D01B}" srcOrd="0" destOrd="0" presId="urn:microsoft.com/office/officeart/2018/5/layout/IconCircleLabelList"/>
    <dgm:cxn modelId="{65F2270F-5072-4B92-8513-E7C2FEA1DDAA}" type="presParOf" srcId="{47D3E2DA-5E54-46F1-AB2A-138F6283D01B}" destId="{98C02426-0B02-4EFD-B08F-4375F3F56864}" srcOrd="0" destOrd="0" presId="urn:microsoft.com/office/officeart/2018/5/layout/IconCircleLabelList"/>
    <dgm:cxn modelId="{A9F56285-4EE9-492D-A54B-BE17E3748213}" type="presParOf" srcId="{47D3E2DA-5E54-46F1-AB2A-138F6283D01B}" destId="{4D61D7DF-8EB2-4823-847F-F98B12B1E840}" srcOrd="1" destOrd="0" presId="urn:microsoft.com/office/officeart/2018/5/layout/IconCircleLabelList"/>
    <dgm:cxn modelId="{2602F667-CFF2-469C-8286-230A1E45FA16}" type="presParOf" srcId="{47D3E2DA-5E54-46F1-AB2A-138F6283D01B}" destId="{1ED4FDF7-9E01-499E-8BA4-E60012ED9D8C}" srcOrd="2" destOrd="0" presId="urn:microsoft.com/office/officeart/2018/5/layout/IconCircleLabelList"/>
    <dgm:cxn modelId="{B8844CE9-0505-476C-8002-41BF9090B797}" type="presParOf" srcId="{47D3E2DA-5E54-46F1-AB2A-138F6283D01B}" destId="{45FA6978-A371-474B-ACD5-C96A31E47B96}" srcOrd="3" destOrd="0" presId="urn:microsoft.com/office/officeart/2018/5/layout/IconCircleLabelList"/>
    <dgm:cxn modelId="{30E47A08-F6E8-4F94-84F6-043538729737}" type="presParOf" srcId="{5FC1B0CA-3EED-4007-B185-CA5D3B4D77EB}" destId="{AAE92761-4E07-47E0-B97D-C5E59F3F7285}" srcOrd="1" destOrd="0" presId="urn:microsoft.com/office/officeart/2018/5/layout/IconCircleLabelList"/>
    <dgm:cxn modelId="{86C94557-98C1-43BE-8BCD-4D0E318B5B98}" type="presParOf" srcId="{5FC1B0CA-3EED-4007-B185-CA5D3B4D77EB}" destId="{0DFA7038-FAC1-4C67-B41D-367633DF1E6F}" srcOrd="2" destOrd="0" presId="urn:microsoft.com/office/officeart/2018/5/layout/IconCircleLabelList"/>
    <dgm:cxn modelId="{E9B43953-9AF6-4D3C-A78A-E4FA571AD494}" type="presParOf" srcId="{0DFA7038-FAC1-4C67-B41D-367633DF1E6F}" destId="{B35CAF91-9604-43A8-A860-5C5FC1309558}" srcOrd="0" destOrd="0" presId="urn:microsoft.com/office/officeart/2018/5/layout/IconCircleLabelList"/>
    <dgm:cxn modelId="{2725AFDA-0B00-4FEB-B36D-37A91486CF9B}" type="presParOf" srcId="{0DFA7038-FAC1-4C67-B41D-367633DF1E6F}" destId="{2C53BD2E-AAA2-4CCA-8F61-A1F02D8933F7}" srcOrd="1" destOrd="0" presId="urn:microsoft.com/office/officeart/2018/5/layout/IconCircleLabelList"/>
    <dgm:cxn modelId="{082891C6-CF67-464F-BE59-85887CDFC6AF}" type="presParOf" srcId="{0DFA7038-FAC1-4C67-B41D-367633DF1E6F}" destId="{8649EEFF-1820-421B-9514-B44A18C55512}" srcOrd="2" destOrd="0" presId="urn:microsoft.com/office/officeart/2018/5/layout/IconCircleLabelList"/>
    <dgm:cxn modelId="{044C4681-A928-40F2-8E34-AC345EF824BC}" type="presParOf" srcId="{0DFA7038-FAC1-4C67-B41D-367633DF1E6F}" destId="{0EC489D3-232D-4F8D-ACCD-1A2A3B873EBD}" srcOrd="3" destOrd="0" presId="urn:microsoft.com/office/officeart/2018/5/layout/IconCircleLabelList"/>
    <dgm:cxn modelId="{933FDA34-20D3-4435-8386-D691F45B4A9B}" type="presParOf" srcId="{5FC1B0CA-3EED-4007-B185-CA5D3B4D77EB}" destId="{9597422C-30BB-465D-AB0A-48855462F22D}" srcOrd="3" destOrd="0" presId="urn:microsoft.com/office/officeart/2018/5/layout/IconCircleLabelList"/>
    <dgm:cxn modelId="{57760216-0B95-4D3C-B60C-2263009CF5C0}" type="presParOf" srcId="{5FC1B0CA-3EED-4007-B185-CA5D3B4D77EB}" destId="{0472AD2B-BA4F-4400-B402-1CC569702FED}" srcOrd="4" destOrd="0" presId="urn:microsoft.com/office/officeart/2018/5/layout/IconCircleLabelList"/>
    <dgm:cxn modelId="{0EF79977-A1DC-4908-A78D-4496ABCB07B7}" type="presParOf" srcId="{0472AD2B-BA4F-4400-B402-1CC569702FED}" destId="{1B243E96-7F42-40B0-A060-DA430C54DB3D}" srcOrd="0" destOrd="0" presId="urn:microsoft.com/office/officeart/2018/5/layout/IconCircleLabelList"/>
    <dgm:cxn modelId="{5FAC12FB-1E46-46E5-AD87-9144A75ADA83}" type="presParOf" srcId="{0472AD2B-BA4F-4400-B402-1CC569702FED}" destId="{EA0B6AC6-CF04-4760-9BFE-C05936B71B50}" srcOrd="1" destOrd="0" presId="urn:microsoft.com/office/officeart/2018/5/layout/IconCircleLabelList"/>
    <dgm:cxn modelId="{D6620888-78BA-45DF-BCDB-6D3C152118A3}" type="presParOf" srcId="{0472AD2B-BA4F-4400-B402-1CC569702FED}" destId="{F1391D55-51EE-41C7-AD31-F91838012215}" srcOrd="2" destOrd="0" presId="urn:microsoft.com/office/officeart/2018/5/layout/IconCircleLabelList"/>
    <dgm:cxn modelId="{95EA56D8-E58F-40BF-8C55-E5250C9DE345}" type="presParOf" srcId="{0472AD2B-BA4F-4400-B402-1CC569702FED}" destId="{D3266EB1-A08D-4142-9FEA-ECC8B7FF8CBC}" srcOrd="3" destOrd="0" presId="urn:microsoft.com/office/officeart/2018/5/layout/IconCircleLabelList"/>
    <dgm:cxn modelId="{D36F1A41-F11B-45A2-993C-841769112E8F}" type="presParOf" srcId="{5FC1B0CA-3EED-4007-B185-CA5D3B4D77EB}" destId="{5BC48AAD-ADBE-488F-A906-9935F1ABC86F}" srcOrd="5" destOrd="0" presId="urn:microsoft.com/office/officeart/2018/5/layout/IconCircleLabelList"/>
    <dgm:cxn modelId="{EBCBCBD8-C3E4-4381-86B7-D2AED91632C0}" type="presParOf" srcId="{5FC1B0CA-3EED-4007-B185-CA5D3B4D77EB}" destId="{35592D29-F441-4CAF-9DDF-F1080320750A}" srcOrd="6" destOrd="0" presId="urn:microsoft.com/office/officeart/2018/5/layout/IconCircleLabelList"/>
    <dgm:cxn modelId="{4D3CC27B-1189-42CA-8158-2D74F9620E6B}" type="presParOf" srcId="{35592D29-F441-4CAF-9DDF-F1080320750A}" destId="{23BAE79C-D511-4784-8B1F-8B0DD616790C}" srcOrd="0" destOrd="0" presId="urn:microsoft.com/office/officeart/2018/5/layout/IconCircleLabelList"/>
    <dgm:cxn modelId="{35764C1D-0714-4685-85ED-76540F1BC214}" type="presParOf" srcId="{35592D29-F441-4CAF-9DDF-F1080320750A}" destId="{85A7FF2B-81DD-47BE-80BC-20FC83393BFB}" srcOrd="1" destOrd="0" presId="urn:microsoft.com/office/officeart/2018/5/layout/IconCircleLabelList"/>
    <dgm:cxn modelId="{568808DC-D879-4910-BF9A-9F11B6E8C378}" type="presParOf" srcId="{35592D29-F441-4CAF-9DDF-F1080320750A}" destId="{2514D4B2-5119-4000-AA1C-403A9DDB5C0E}" srcOrd="2" destOrd="0" presId="urn:microsoft.com/office/officeart/2018/5/layout/IconCircleLabelList"/>
    <dgm:cxn modelId="{CFCCE5E6-DA87-4927-873F-1D040351F451}" type="presParOf" srcId="{35592D29-F441-4CAF-9DDF-F1080320750A}" destId="{E7CB8AC8-3A0D-4696-A382-61DDA225EE32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981FBD-80DD-4DFD-81C8-A98001CCE9EE}">
      <dsp:nvSpPr>
        <dsp:cNvPr id="0" name=""/>
        <dsp:cNvSpPr/>
      </dsp:nvSpPr>
      <dsp:spPr>
        <a:xfrm>
          <a:off x="2100153" y="593517"/>
          <a:ext cx="45239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52398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314277" y="636822"/>
        <a:ext cx="24149" cy="4829"/>
      </dsp:txXfrm>
    </dsp:sp>
    <dsp:sp modelId="{E1DC2112-B02B-43FC-9C41-E7A25E8DD3D0}">
      <dsp:nvSpPr>
        <dsp:cNvPr id="0" name=""/>
        <dsp:cNvSpPr/>
      </dsp:nvSpPr>
      <dsp:spPr>
        <a:xfrm>
          <a:off x="1960" y="9239"/>
          <a:ext cx="2099992" cy="12599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901" tIns="108013" rIns="102901" bIns="10801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>
              <a:latin typeface="Calibri"/>
            </a:rPr>
            <a:t>Participe</a:t>
          </a:r>
          <a:r>
            <a:rPr lang="en-US" sz="1500" kern="1200" dirty="0">
              <a:latin typeface="Calibri"/>
            </a:rPr>
            <a:t> </a:t>
          </a:r>
          <a:r>
            <a:rPr lang="en-US" sz="1500" kern="1200" dirty="0" err="1">
              <a:latin typeface="Calibri"/>
            </a:rPr>
            <a:t>en</a:t>
          </a:r>
          <a:r>
            <a:rPr lang="en-US" sz="1500" kern="1200" dirty="0">
              <a:latin typeface="Calibri"/>
            </a:rPr>
            <a:t> </a:t>
          </a:r>
          <a:r>
            <a:rPr lang="en-US" sz="1500" kern="1200" dirty="0" err="1">
              <a:latin typeface="Calibri"/>
            </a:rPr>
            <a:t>los</a:t>
          </a:r>
          <a:r>
            <a:rPr lang="en-US" sz="1500" kern="1200" dirty="0">
              <a:latin typeface="Calibri"/>
            </a:rPr>
            <a:t> </a:t>
          </a:r>
          <a:r>
            <a:rPr lang="en-US" sz="1500" kern="1200" dirty="0" err="1">
              <a:latin typeface="Calibri"/>
            </a:rPr>
            <a:t>eventos</a:t>
          </a:r>
          <a:r>
            <a:rPr lang="en-US" sz="1500" kern="1200" dirty="0">
              <a:latin typeface="Calibri"/>
            </a:rPr>
            <a:t> de </a:t>
          </a:r>
          <a:r>
            <a:rPr lang="en-US" sz="1500" kern="1200" dirty="0" err="1">
              <a:latin typeface="Calibri"/>
            </a:rPr>
            <a:t>participación</a:t>
          </a:r>
          <a:r>
            <a:rPr lang="en-US" sz="1500" kern="1200" dirty="0">
              <a:latin typeface="Calibri"/>
            </a:rPr>
            <a:t> familiar.</a:t>
          </a:r>
          <a:endParaRPr lang="en-US" sz="1500" kern="1200" dirty="0"/>
        </a:p>
      </dsp:txBody>
      <dsp:txXfrm>
        <a:off x="1960" y="9239"/>
        <a:ext cx="2099992" cy="1259995"/>
      </dsp:txXfrm>
    </dsp:sp>
    <dsp:sp modelId="{88C1F0D0-0F02-4F14-BAC8-12F78BD0DCFF}">
      <dsp:nvSpPr>
        <dsp:cNvPr id="0" name=""/>
        <dsp:cNvSpPr/>
      </dsp:nvSpPr>
      <dsp:spPr>
        <a:xfrm>
          <a:off x="4683144" y="593517"/>
          <a:ext cx="45239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52398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897269" y="636822"/>
        <a:ext cx="24149" cy="4829"/>
      </dsp:txXfrm>
    </dsp:sp>
    <dsp:sp modelId="{3C58BEE2-4846-45A1-A5F6-979FD9D87754}">
      <dsp:nvSpPr>
        <dsp:cNvPr id="0" name=""/>
        <dsp:cNvSpPr/>
      </dsp:nvSpPr>
      <dsp:spPr>
        <a:xfrm>
          <a:off x="2584951" y="9239"/>
          <a:ext cx="2099992" cy="12599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901" tIns="108013" rIns="102901" bIns="10801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>
              <a:latin typeface="Calibri"/>
            </a:rPr>
            <a:t>Participe</a:t>
          </a:r>
          <a:r>
            <a:rPr lang="en-US" sz="1500" kern="1200" dirty="0">
              <a:latin typeface="Calibri"/>
            </a:rPr>
            <a:t> </a:t>
          </a:r>
          <a:r>
            <a:rPr lang="en-US" sz="1500" kern="1200" dirty="0" err="1">
              <a:latin typeface="Calibri"/>
            </a:rPr>
            <a:t>en</a:t>
          </a:r>
          <a:r>
            <a:rPr lang="en-US" sz="1500" kern="1200" dirty="0">
              <a:latin typeface="Calibri"/>
            </a:rPr>
            <a:t> la </a:t>
          </a:r>
          <a:r>
            <a:rPr lang="en-US" sz="1500" kern="1200" dirty="0" err="1">
              <a:latin typeface="Calibri"/>
            </a:rPr>
            <a:t>toma</a:t>
          </a:r>
          <a:r>
            <a:rPr lang="en-US" sz="1500" kern="1200" dirty="0">
              <a:latin typeface="Calibri"/>
            </a:rPr>
            <a:t> de </a:t>
          </a:r>
          <a:r>
            <a:rPr lang="en-US" sz="1500" kern="1200" dirty="0" err="1">
              <a:latin typeface="Calibri"/>
            </a:rPr>
            <a:t>decisiones</a:t>
          </a:r>
          <a:r>
            <a:rPr lang="en-US" sz="1500" kern="1200" dirty="0">
              <a:latin typeface="Calibri"/>
            </a:rPr>
            <a:t> y </a:t>
          </a:r>
          <a:r>
            <a:rPr lang="en-US" sz="1500" kern="1200" dirty="0" err="1">
              <a:latin typeface="Calibri"/>
            </a:rPr>
            <a:t>en</a:t>
          </a:r>
          <a:r>
            <a:rPr lang="en-US" sz="1500" kern="1200" dirty="0">
              <a:latin typeface="Calibri"/>
            </a:rPr>
            <a:t> las </a:t>
          </a:r>
          <a:r>
            <a:rPr lang="en-US" sz="1500" kern="1200" dirty="0" err="1">
              <a:latin typeface="Calibri"/>
            </a:rPr>
            <a:t>oportunidades</a:t>
          </a:r>
          <a:r>
            <a:rPr lang="en-US" sz="1500" kern="1200" dirty="0">
              <a:latin typeface="Calibri"/>
            </a:rPr>
            <a:t> de </a:t>
          </a:r>
          <a:r>
            <a:rPr lang="en-US" sz="1500" kern="1200" dirty="0" err="1">
              <a:latin typeface="Calibri"/>
            </a:rPr>
            <a:t>voluntariado</a:t>
          </a:r>
          <a:r>
            <a:rPr lang="en-US" sz="1500" kern="1200" dirty="0">
              <a:latin typeface="Calibri"/>
            </a:rPr>
            <a:t>.</a:t>
          </a:r>
          <a:endParaRPr lang="en-US" sz="1500" kern="1200" dirty="0"/>
        </a:p>
      </dsp:txBody>
      <dsp:txXfrm>
        <a:off x="2584951" y="9239"/>
        <a:ext cx="2099992" cy="1259995"/>
      </dsp:txXfrm>
    </dsp:sp>
    <dsp:sp modelId="{1C2CF153-48D8-4600-A005-4566DA529D90}">
      <dsp:nvSpPr>
        <dsp:cNvPr id="0" name=""/>
        <dsp:cNvSpPr/>
      </dsp:nvSpPr>
      <dsp:spPr>
        <a:xfrm>
          <a:off x="7266136" y="593517"/>
          <a:ext cx="45239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52398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480260" y="636822"/>
        <a:ext cx="24149" cy="4829"/>
      </dsp:txXfrm>
    </dsp:sp>
    <dsp:sp modelId="{6FFF3519-6742-4FE8-8450-F71476FD0584}">
      <dsp:nvSpPr>
        <dsp:cNvPr id="0" name=""/>
        <dsp:cNvSpPr/>
      </dsp:nvSpPr>
      <dsp:spPr>
        <a:xfrm>
          <a:off x="5167943" y="9239"/>
          <a:ext cx="2099992" cy="12599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901" tIns="108013" rIns="102901" bIns="10801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>
              <a:latin typeface="Calibri"/>
            </a:rPr>
            <a:t>Mantenga</a:t>
          </a:r>
          <a:r>
            <a:rPr lang="en-US" sz="1500" kern="1200" dirty="0">
              <a:latin typeface="Calibri"/>
            </a:rPr>
            <a:t> </a:t>
          </a:r>
          <a:r>
            <a:rPr lang="en-US" sz="1500" kern="1200" dirty="0" err="1">
              <a:latin typeface="Calibri"/>
            </a:rPr>
            <a:t>una</a:t>
          </a:r>
          <a:r>
            <a:rPr lang="en-US" sz="1500" kern="1200" dirty="0">
              <a:latin typeface="Calibri"/>
            </a:rPr>
            <a:t> </a:t>
          </a:r>
          <a:r>
            <a:rPr lang="en-US" sz="1500" kern="1200" dirty="0" err="1">
              <a:latin typeface="Calibri"/>
            </a:rPr>
            <a:t>comunicación</a:t>
          </a:r>
          <a:r>
            <a:rPr lang="en-US" sz="1500" kern="1200" dirty="0">
              <a:latin typeface="Calibri"/>
            </a:rPr>
            <a:t> </a:t>
          </a:r>
          <a:r>
            <a:rPr lang="en-US" sz="1500" kern="1200" dirty="0" err="1">
              <a:latin typeface="Calibri"/>
            </a:rPr>
            <a:t>bidireccional</a:t>
          </a:r>
          <a:r>
            <a:rPr lang="en-US" sz="1500" kern="1200" dirty="0">
              <a:latin typeface="Calibri"/>
            </a:rPr>
            <a:t> con </a:t>
          </a:r>
          <a:r>
            <a:rPr lang="en-US" sz="1500" kern="1200" dirty="0" err="1">
              <a:latin typeface="Calibri"/>
            </a:rPr>
            <a:t>los</a:t>
          </a:r>
          <a:r>
            <a:rPr lang="en-US" sz="1500" kern="1200" dirty="0">
              <a:latin typeface="Calibri"/>
            </a:rPr>
            <a:t> maestros.</a:t>
          </a:r>
          <a:endParaRPr lang="en-US" sz="1500" kern="1200" dirty="0"/>
        </a:p>
      </dsp:txBody>
      <dsp:txXfrm>
        <a:off x="5167943" y="9239"/>
        <a:ext cx="2099992" cy="1259995"/>
      </dsp:txXfrm>
    </dsp:sp>
    <dsp:sp modelId="{0B0B656E-0F29-4B9E-BCAD-E0ACD4DBED10}">
      <dsp:nvSpPr>
        <dsp:cNvPr id="0" name=""/>
        <dsp:cNvSpPr/>
      </dsp:nvSpPr>
      <dsp:spPr>
        <a:xfrm>
          <a:off x="1051956" y="1267435"/>
          <a:ext cx="7748974" cy="452398"/>
        </a:xfrm>
        <a:custGeom>
          <a:avLst/>
          <a:gdLst/>
          <a:ahLst/>
          <a:cxnLst/>
          <a:rect l="0" t="0" r="0" b="0"/>
          <a:pathLst>
            <a:path>
              <a:moveTo>
                <a:pt x="7748974" y="0"/>
              </a:moveTo>
              <a:lnTo>
                <a:pt x="7748974" y="243299"/>
              </a:lnTo>
              <a:lnTo>
                <a:pt x="0" y="243299"/>
              </a:lnTo>
              <a:lnTo>
                <a:pt x="0" y="452398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732343" y="1491219"/>
        <a:ext cx="388200" cy="4829"/>
      </dsp:txXfrm>
    </dsp:sp>
    <dsp:sp modelId="{BD00CBF0-BFC3-4E22-9F06-E224BD78EDCD}">
      <dsp:nvSpPr>
        <dsp:cNvPr id="0" name=""/>
        <dsp:cNvSpPr/>
      </dsp:nvSpPr>
      <dsp:spPr>
        <a:xfrm>
          <a:off x="7750934" y="9239"/>
          <a:ext cx="2099992" cy="12599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901" tIns="108013" rIns="102901" bIns="10801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Calibri"/>
            </a:rPr>
            <a:t>Revise el </a:t>
          </a:r>
          <a:r>
            <a:rPr lang="en-US" sz="1500" kern="1200" dirty="0"/>
            <a:t>Plan</a:t>
          </a:r>
          <a:r>
            <a:rPr lang="en-US" sz="1500" kern="1200" dirty="0">
              <a:latin typeface="Calibri"/>
            </a:rPr>
            <a:t> del Distrito y de la Escuela para la </a:t>
          </a:r>
          <a:r>
            <a:rPr lang="en-US" sz="1500" kern="1200" dirty="0" err="1">
              <a:latin typeface="Calibri"/>
            </a:rPr>
            <a:t>Participación</a:t>
          </a:r>
          <a:r>
            <a:rPr lang="en-US" sz="1500" kern="1200" dirty="0">
              <a:latin typeface="Calibri"/>
            </a:rPr>
            <a:t> de </a:t>
          </a:r>
          <a:r>
            <a:rPr lang="en-US" sz="1500" kern="1200" dirty="0" err="1">
              <a:latin typeface="Calibri"/>
            </a:rPr>
            <a:t>los</a:t>
          </a:r>
          <a:r>
            <a:rPr lang="en-US" sz="1500" kern="1200" dirty="0">
              <a:latin typeface="Calibri"/>
            </a:rPr>
            <a:t> Padres y las </a:t>
          </a:r>
          <a:r>
            <a:rPr lang="en-US" sz="1500" kern="1200" dirty="0" err="1">
              <a:latin typeface="Calibri"/>
            </a:rPr>
            <a:t>Familias</a:t>
          </a:r>
          <a:r>
            <a:rPr lang="en-US" sz="1500" kern="1200" dirty="0">
              <a:latin typeface="Calibri"/>
            </a:rPr>
            <a:t>.</a:t>
          </a:r>
          <a:endParaRPr lang="en-US" sz="1500" kern="1200" dirty="0"/>
        </a:p>
      </dsp:txBody>
      <dsp:txXfrm>
        <a:off x="7750934" y="9239"/>
        <a:ext cx="2099992" cy="1259995"/>
      </dsp:txXfrm>
    </dsp:sp>
    <dsp:sp modelId="{B073252E-5AE4-4C1F-86C0-4A996768CA41}">
      <dsp:nvSpPr>
        <dsp:cNvPr id="0" name=""/>
        <dsp:cNvSpPr/>
      </dsp:nvSpPr>
      <dsp:spPr>
        <a:xfrm>
          <a:off x="2100153" y="2336511"/>
          <a:ext cx="45239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52398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314277" y="2379816"/>
        <a:ext cx="24149" cy="4829"/>
      </dsp:txXfrm>
    </dsp:sp>
    <dsp:sp modelId="{9C9170AE-7B6A-4D59-A674-3664D8413476}">
      <dsp:nvSpPr>
        <dsp:cNvPr id="0" name=""/>
        <dsp:cNvSpPr/>
      </dsp:nvSpPr>
      <dsp:spPr>
        <a:xfrm>
          <a:off x="1960" y="1752233"/>
          <a:ext cx="2099992" cy="12599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901" tIns="108013" rIns="102901" bIns="10801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Calibri"/>
            </a:rPr>
            <a:t>Anime a </a:t>
          </a:r>
          <a:r>
            <a:rPr lang="en-US" sz="1500" kern="1200" dirty="0" err="1">
              <a:latin typeface="Calibri"/>
            </a:rPr>
            <a:t>su</a:t>
          </a:r>
          <a:r>
            <a:rPr lang="en-US" sz="1500" kern="1200" dirty="0">
              <a:latin typeface="Calibri"/>
            </a:rPr>
            <a:t> </a:t>
          </a:r>
          <a:r>
            <a:rPr lang="en-US" sz="1500" kern="1200" dirty="0" err="1">
              <a:latin typeface="Calibri"/>
            </a:rPr>
            <a:t>estudiante</a:t>
          </a:r>
          <a:r>
            <a:rPr lang="en-US" sz="1500" kern="1200" dirty="0">
              <a:latin typeface="Calibri"/>
            </a:rPr>
            <a:t> a </a:t>
          </a:r>
          <a:r>
            <a:rPr lang="en-US" sz="1500" kern="1200" dirty="0" err="1">
              <a:latin typeface="Calibri"/>
            </a:rPr>
            <a:t>compartir</a:t>
          </a:r>
          <a:r>
            <a:rPr lang="en-US" sz="1500" kern="1200" dirty="0">
              <a:latin typeface="Calibri"/>
            </a:rPr>
            <a:t> lo </a:t>
          </a:r>
          <a:r>
            <a:rPr lang="en-US" sz="1500" kern="1200" dirty="0" err="1">
              <a:latin typeface="Calibri"/>
            </a:rPr>
            <a:t>que</a:t>
          </a:r>
          <a:r>
            <a:rPr lang="en-US" sz="1500" kern="1200" dirty="0">
              <a:latin typeface="Calibri"/>
            </a:rPr>
            <a:t> </a:t>
          </a:r>
          <a:r>
            <a:rPr lang="en-US" sz="1500" kern="1200" dirty="0" err="1">
              <a:latin typeface="Calibri"/>
            </a:rPr>
            <a:t>está</a:t>
          </a:r>
          <a:r>
            <a:rPr lang="en-US" sz="1500" kern="1200" dirty="0">
              <a:latin typeface="Calibri"/>
            </a:rPr>
            <a:t> </a:t>
          </a:r>
          <a:r>
            <a:rPr lang="en-US" sz="1500" kern="1200" dirty="0" err="1">
              <a:latin typeface="Calibri"/>
            </a:rPr>
            <a:t>aprendiendo</a:t>
          </a:r>
          <a:r>
            <a:rPr lang="en-US" sz="1500" kern="1200" dirty="0">
              <a:latin typeface="Calibri"/>
            </a:rPr>
            <a:t> </a:t>
          </a:r>
          <a:r>
            <a:rPr lang="en-US" sz="1500" kern="1200" dirty="0" err="1">
              <a:latin typeface="Calibri"/>
            </a:rPr>
            <a:t>en</a:t>
          </a:r>
          <a:r>
            <a:rPr lang="en-US" sz="1500" kern="1200" dirty="0">
              <a:latin typeface="Calibri"/>
            </a:rPr>
            <a:t> </a:t>
          </a:r>
          <a:r>
            <a:rPr lang="en-US" sz="1500" kern="1200" dirty="0" err="1">
              <a:latin typeface="Calibri"/>
            </a:rPr>
            <a:t>clase</a:t>
          </a:r>
          <a:r>
            <a:rPr lang="en-US" sz="1500" kern="1200" dirty="0">
              <a:latin typeface="Calibri"/>
            </a:rPr>
            <a:t>.</a:t>
          </a:r>
          <a:endParaRPr lang="en-US" sz="1500" kern="1200" dirty="0"/>
        </a:p>
      </dsp:txBody>
      <dsp:txXfrm>
        <a:off x="1960" y="1752233"/>
        <a:ext cx="2099992" cy="1259995"/>
      </dsp:txXfrm>
    </dsp:sp>
    <dsp:sp modelId="{7E92E018-8861-46B4-85DE-827880DDAD76}">
      <dsp:nvSpPr>
        <dsp:cNvPr id="0" name=""/>
        <dsp:cNvSpPr/>
      </dsp:nvSpPr>
      <dsp:spPr>
        <a:xfrm>
          <a:off x="4683144" y="2336511"/>
          <a:ext cx="45239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52398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897269" y="2379816"/>
        <a:ext cx="24149" cy="4829"/>
      </dsp:txXfrm>
    </dsp:sp>
    <dsp:sp modelId="{564A308D-6318-4CD9-9E97-70FDC821CBB0}">
      <dsp:nvSpPr>
        <dsp:cNvPr id="0" name=""/>
        <dsp:cNvSpPr/>
      </dsp:nvSpPr>
      <dsp:spPr>
        <a:xfrm>
          <a:off x="2584951" y="1752233"/>
          <a:ext cx="2099992" cy="12599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901" tIns="108013" rIns="102901" bIns="10801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>
              <a:latin typeface="Calibri"/>
            </a:rPr>
            <a:t>Utilice</a:t>
          </a:r>
          <a:r>
            <a:rPr lang="en-US" sz="1500" kern="1200" dirty="0">
              <a:latin typeface="Calibri"/>
            </a:rPr>
            <a:t> </a:t>
          </a:r>
          <a:r>
            <a:rPr lang="en-US" sz="1500" kern="1200" dirty="0" err="1">
              <a:latin typeface="Calibri"/>
            </a:rPr>
            <a:t>los</a:t>
          </a:r>
          <a:r>
            <a:rPr lang="en-US" sz="1500" kern="1200" dirty="0">
              <a:latin typeface="Calibri"/>
            </a:rPr>
            <a:t> </a:t>
          </a:r>
          <a:r>
            <a:rPr lang="en-US" sz="1500" kern="1200" dirty="0" err="1">
              <a:latin typeface="Calibri"/>
            </a:rPr>
            <a:t>recursos</a:t>
          </a:r>
          <a:r>
            <a:rPr lang="en-US" sz="1500" kern="1200" dirty="0">
              <a:latin typeface="Calibri"/>
            </a:rPr>
            <a:t> </a:t>
          </a:r>
          <a:r>
            <a:rPr lang="en-US" sz="1500" kern="1200" dirty="0" err="1">
              <a:latin typeface="Calibri"/>
            </a:rPr>
            <a:t>proporcionados</a:t>
          </a:r>
          <a:r>
            <a:rPr lang="en-US" sz="1500" kern="1200" dirty="0">
              <a:latin typeface="Calibri"/>
            </a:rPr>
            <a:t> </a:t>
          </a:r>
          <a:r>
            <a:rPr lang="en-US" sz="1500" kern="1200" dirty="0" err="1">
              <a:latin typeface="Calibri"/>
            </a:rPr>
            <a:t>por</a:t>
          </a:r>
          <a:r>
            <a:rPr lang="en-US" sz="1500" kern="1200" dirty="0">
              <a:latin typeface="Calibri"/>
            </a:rPr>
            <a:t> la </a:t>
          </a:r>
          <a:r>
            <a:rPr lang="en-US" sz="1500" kern="1200" dirty="0" err="1">
              <a:latin typeface="Calibri"/>
            </a:rPr>
            <a:t>escuela</a:t>
          </a:r>
          <a:r>
            <a:rPr lang="en-US" sz="1500" kern="1200" dirty="0">
              <a:latin typeface="Calibri"/>
            </a:rPr>
            <a:t>.</a:t>
          </a:r>
          <a:endParaRPr lang="en-US" sz="1500" kern="1200" dirty="0"/>
        </a:p>
      </dsp:txBody>
      <dsp:txXfrm>
        <a:off x="2584951" y="1752233"/>
        <a:ext cx="2099992" cy="1259995"/>
      </dsp:txXfrm>
    </dsp:sp>
    <dsp:sp modelId="{FD39EC83-51BC-4314-9C8F-0AE4E7C0D843}">
      <dsp:nvSpPr>
        <dsp:cNvPr id="0" name=""/>
        <dsp:cNvSpPr/>
      </dsp:nvSpPr>
      <dsp:spPr>
        <a:xfrm>
          <a:off x="7266136" y="2336511"/>
          <a:ext cx="45239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52398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480260" y="2379816"/>
        <a:ext cx="24149" cy="4829"/>
      </dsp:txXfrm>
    </dsp:sp>
    <dsp:sp modelId="{E941DD9C-D179-46B7-8DEC-7A7D74BA25F4}">
      <dsp:nvSpPr>
        <dsp:cNvPr id="0" name=""/>
        <dsp:cNvSpPr/>
      </dsp:nvSpPr>
      <dsp:spPr>
        <a:xfrm>
          <a:off x="5167943" y="1752233"/>
          <a:ext cx="2099992" cy="12599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901" tIns="108013" rIns="102901" bIns="108013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Calibri"/>
            </a:rPr>
            <a:t>Revise </a:t>
          </a:r>
          <a:r>
            <a:rPr lang="en-US" sz="1500" kern="1200" dirty="0"/>
            <a:t>Canvas </a:t>
          </a:r>
          <a:r>
            <a:rPr lang="en-US" sz="1500" kern="1200" dirty="0">
              <a:latin typeface="Calibri"/>
            </a:rPr>
            <a:t>con </a:t>
          </a:r>
          <a:r>
            <a:rPr lang="en-US" sz="1500" kern="1200" dirty="0" err="1">
              <a:latin typeface="Calibri"/>
            </a:rPr>
            <a:t>regularidad</a:t>
          </a:r>
          <a:r>
            <a:rPr lang="en-US" sz="1500" kern="1200" dirty="0">
              <a:latin typeface="Calibri"/>
            </a:rPr>
            <a:t>.</a:t>
          </a:r>
          <a:endParaRPr lang="en-US" sz="1500" kern="1200" dirty="0"/>
        </a:p>
      </dsp:txBody>
      <dsp:txXfrm>
        <a:off x="5167943" y="1752233"/>
        <a:ext cx="2099992" cy="1259995"/>
      </dsp:txXfrm>
    </dsp:sp>
    <dsp:sp modelId="{2B963950-7AE2-4E23-BC06-70D493E4A3B9}">
      <dsp:nvSpPr>
        <dsp:cNvPr id="0" name=""/>
        <dsp:cNvSpPr/>
      </dsp:nvSpPr>
      <dsp:spPr>
        <a:xfrm>
          <a:off x="7750934" y="1752233"/>
          <a:ext cx="2099992" cy="12599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901" tIns="108013" rIns="102901" bIns="10801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Calibri"/>
            </a:rPr>
            <a:t>Revise </a:t>
          </a:r>
          <a:r>
            <a:rPr lang="en-US" sz="1500" kern="1200" dirty="0" err="1">
              <a:latin typeface="Calibri"/>
            </a:rPr>
            <a:t>regularmente</a:t>
          </a:r>
          <a:r>
            <a:rPr lang="en-US" sz="1500" kern="1200" dirty="0">
              <a:latin typeface="Calibri"/>
            </a:rPr>
            <a:t> la </a:t>
          </a:r>
          <a:r>
            <a:rPr lang="en-US" sz="1500" kern="1200" dirty="0" err="1">
              <a:latin typeface="Calibri"/>
            </a:rPr>
            <a:t>carpeta</a:t>
          </a:r>
          <a:r>
            <a:rPr lang="en-US" sz="1500" kern="1200" dirty="0">
              <a:latin typeface="Calibri"/>
            </a:rPr>
            <a:t> escolar de </a:t>
          </a:r>
          <a:r>
            <a:rPr lang="en-US" sz="1500" kern="1200" dirty="0" err="1">
              <a:latin typeface="Calibri"/>
            </a:rPr>
            <a:t>su</a:t>
          </a:r>
          <a:r>
            <a:rPr lang="en-US" sz="1500" kern="1200" dirty="0">
              <a:latin typeface="Calibri"/>
            </a:rPr>
            <a:t> </a:t>
          </a:r>
          <a:r>
            <a:rPr lang="en-US" sz="1500" kern="1200" dirty="0" err="1">
              <a:latin typeface="Calibri"/>
            </a:rPr>
            <a:t>estudiante</a:t>
          </a:r>
          <a:r>
            <a:rPr lang="en-US" sz="1500" kern="1200" dirty="0">
              <a:latin typeface="Calibri"/>
            </a:rPr>
            <a:t>.</a:t>
          </a:r>
          <a:endParaRPr lang="en-US" sz="1500" kern="1200" dirty="0"/>
        </a:p>
      </dsp:txBody>
      <dsp:txXfrm>
        <a:off x="7750934" y="1752233"/>
        <a:ext cx="2099992" cy="12599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C02426-0B02-4EFD-B08F-4375F3F56864}">
      <dsp:nvSpPr>
        <dsp:cNvPr id="0" name=""/>
        <dsp:cNvSpPr/>
      </dsp:nvSpPr>
      <dsp:spPr>
        <a:xfrm>
          <a:off x="339093" y="822746"/>
          <a:ext cx="1056181" cy="105618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61D7DF-8EB2-4823-847F-F98B12B1E840}">
      <dsp:nvSpPr>
        <dsp:cNvPr id="0" name=""/>
        <dsp:cNvSpPr/>
      </dsp:nvSpPr>
      <dsp:spPr>
        <a:xfrm>
          <a:off x="564181" y="1047834"/>
          <a:ext cx="606005" cy="60600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FA6978-A371-474B-ACD5-C96A31E47B96}">
      <dsp:nvSpPr>
        <dsp:cNvPr id="0" name=""/>
        <dsp:cNvSpPr/>
      </dsp:nvSpPr>
      <dsp:spPr>
        <a:xfrm>
          <a:off x="1461" y="2207902"/>
          <a:ext cx="1731445" cy="692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b="0" kern="1200">
              <a:solidFill>
                <a:schemeClr val="tx1"/>
              </a:solidFill>
              <a:latin typeface="Calibri"/>
            </a:rPr>
            <a:t>Rosa Diaz</a:t>
          </a:r>
          <a:endParaRPr lang="en-US" sz="1100" b="0" kern="1200">
            <a:solidFill>
              <a:schemeClr val="tx1"/>
            </a:solidFill>
          </a:endParaRPr>
        </a:p>
      </dsp:txBody>
      <dsp:txXfrm>
        <a:off x="1461" y="2207902"/>
        <a:ext cx="1731445" cy="692578"/>
      </dsp:txXfrm>
    </dsp:sp>
    <dsp:sp modelId="{B35CAF91-9604-43A8-A860-5C5FC1309558}">
      <dsp:nvSpPr>
        <dsp:cNvPr id="0" name=""/>
        <dsp:cNvSpPr/>
      </dsp:nvSpPr>
      <dsp:spPr>
        <a:xfrm>
          <a:off x="2373542" y="822746"/>
          <a:ext cx="1056181" cy="105618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53BD2E-AAA2-4CCA-8F61-A1F02D8933F7}">
      <dsp:nvSpPr>
        <dsp:cNvPr id="0" name=""/>
        <dsp:cNvSpPr/>
      </dsp:nvSpPr>
      <dsp:spPr>
        <a:xfrm>
          <a:off x="2598629" y="1047834"/>
          <a:ext cx="606005" cy="60600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C489D3-232D-4F8D-ACCD-1A2A3B873EBD}">
      <dsp:nvSpPr>
        <dsp:cNvPr id="0" name=""/>
        <dsp:cNvSpPr/>
      </dsp:nvSpPr>
      <dsp:spPr>
        <a:xfrm>
          <a:off x="2035910" y="2207902"/>
          <a:ext cx="1731445" cy="692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b="0" kern="1200">
              <a:solidFill>
                <a:schemeClr val="tx1"/>
              </a:solidFill>
              <a:latin typeface="Calibri"/>
            </a:rPr>
            <a:t>Enlace Para Padres</a:t>
          </a:r>
          <a:endParaRPr lang="en-US" sz="1100" kern="1200"/>
        </a:p>
      </dsp:txBody>
      <dsp:txXfrm>
        <a:off x="2035910" y="2207902"/>
        <a:ext cx="1731445" cy="692578"/>
      </dsp:txXfrm>
    </dsp:sp>
    <dsp:sp modelId="{1B243E96-7F42-40B0-A060-DA430C54DB3D}">
      <dsp:nvSpPr>
        <dsp:cNvPr id="0" name=""/>
        <dsp:cNvSpPr/>
      </dsp:nvSpPr>
      <dsp:spPr>
        <a:xfrm>
          <a:off x="4407990" y="822746"/>
          <a:ext cx="1056181" cy="1056181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0B6AC6-CF04-4760-9BFE-C05936B71B50}">
      <dsp:nvSpPr>
        <dsp:cNvPr id="0" name=""/>
        <dsp:cNvSpPr/>
      </dsp:nvSpPr>
      <dsp:spPr>
        <a:xfrm>
          <a:off x="4633078" y="1047834"/>
          <a:ext cx="606005" cy="60600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266EB1-A08D-4142-9FEA-ECC8B7FF8CBC}">
      <dsp:nvSpPr>
        <dsp:cNvPr id="0" name=""/>
        <dsp:cNvSpPr/>
      </dsp:nvSpPr>
      <dsp:spPr>
        <a:xfrm>
          <a:off x="4070358" y="2207902"/>
          <a:ext cx="1731445" cy="692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b="0" kern="1200" dirty="0"/>
            <a:t>Rosa.</a:t>
          </a:r>
          <a:r>
            <a:rPr lang="en-US" sz="1100" b="0" kern="1200" dirty="0">
              <a:latin typeface="Calibri"/>
            </a:rPr>
            <a:t>Diaz-Jarquin</a:t>
          </a:r>
          <a:r>
            <a:rPr lang="en-US" sz="1100" b="0" kern="1200" dirty="0"/>
            <a:t>@cherokeek12.net</a:t>
          </a:r>
          <a:endParaRPr lang="en-US" sz="1100" b="0" kern="1200" dirty="0">
            <a:solidFill>
              <a:srgbClr val="000000"/>
            </a:solidFill>
          </a:endParaRPr>
        </a:p>
      </dsp:txBody>
      <dsp:txXfrm>
        <a:off x="4070358" y="2207902"/>
        <a:ext cx="1731445" cy="692578"/>
      </dsp:txXfrm>
    </dsp:sp>
    <dsp:sp modelId="{23BAE79C-D511-4784-8B1F-8B0DD616790C}">
      <dsp:nvSpPr>
        <dsp:cNvPr id="0" name=""/>
        <dsp:cNvSpPr/>
      </dsp:nvSpPr>
      <dsp:spPr>
        <a:xfrm>
          <a:off x="6442438" y="822746"/>
          <a:ext cx="1056181" cy="105618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A7FF2B-81DD-47BE-80BC-20FC83393BFB}">
      <dsp:nvSpPr>
        <dsp:cNvPr id="0" name=""/>
        <dsp:cNvSpPr/>
      </dsp:nvSpPr>
      <dsp:spPr>
        <a:xfrm>
          <a:off x="6667526" y="1047834"/>
          <a:ext cx="606005" cy="60600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CB8AC8-3A0D-4696-A382-61DDA225EE32}">
      <dsp:nvSpPr>
        <dsp:cNvPr id="0" name=""/>
        <dsp:cNvSpPr/>
      </dsp:nvSpPr>
      <dsp:spPr>
        <a:xfrm>
          <a:off x="6104806" y="2207902"/>
          <a:ext cx="1731445" cy="692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b="1" kern="1200" dirty="0">
              <a:solidFill>
                <a:schemeClr val="tx1"/>
              </a:solidFill>
            </a:rPr>
            <a:t>770.721.6563</a:t>
          </a:r>
        </a:p>
      </dsp:txBody>
      <dsp:txXfrm>
        <a:off x="6104806" y="2207902"/>
        <a:ext cx="1731445" cy="6925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1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0FC249B-4EC4-4ED8-B4C5-D7AF3E2A5710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4"/>
            <a:ext cx="7437120" cy="2760346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B5CCBA4-4A68-46A9-B360-23646BA36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667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District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5CCBA4-4A68-46A9-B360-23646BA3631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5564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District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5CCBA4-4A68-46A9-B360-23646BA3631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8528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District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5CCBA4-4A68-46A9-B360-23646BA3631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277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DIstrict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5CCBA4-4A68-46A9-B360-23646BA3631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9612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District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5CCBA4-4A68-46A9-B360-23646BA3631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9631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District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5CCBA4-4A68-46A9-B360-23646BA3631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8903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District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5CCBA4-4A68-46A9-B360-23646BA3631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8522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District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5CCBA4-4A68-46A9-B360-23646BA3631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253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F9902-1D84-0391-CFF9-700B864F97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0550DB-5FC0-187B-08AA-73055F76CE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7C260-F3F7-F73F-588E-92FBE5240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D9105-2FF9-432A-9167-F1353AA362AC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6D5AC5-B063-8F0A-5367-A51491F6C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7FD49C-243B-4F24-2365-58C4607FF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7E523-CAAF-4991-893F-DA0927156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68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3141A-57BD-791F-C6EF-87F225150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D8287F-1476-899C-3B25-B24FE4C719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A66D2A-BA04-90F5-69D0-8067D5B8A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D9105-2FF9-432A-9167-F1353AA362AC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097ED7-DA8B-0D87-7849-FF04FF90F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654A8C-5BDC-22D7-92E8-E27FD949F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7E523-CAAF-4991-893F-DA0927156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26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B3881-5E58-A73B-6B6F-2D996C79C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65A6AF-4ACA-7837-E1EC-B72652F59B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D924AA-8CCD-4657-968A-5CEE39327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D9105-2FF9-432A-9167-F1353AA362AC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C3CC36-C1E2-33A8-336D-6B5452BCB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71C7E2-09E7-BB27-638B-591B89A9B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7E523-CAAF-4991-893F-DA0927156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84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4EC16-26FC-A5F2-7774-15268F8A4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6377E4-BE16-14DE-5870-1EE30D2EEF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F24799-9A68-A691-86EF-5DC6CC302F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E3FDA5-3610-58A4-0A1E-1B2593932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D9105-2FF9-432A-9167-F1353AA362AC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6F78E6-CE48-4F3E-D136-76EEAA817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15EF72-85CA-DDDE-C13B-167B44900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7E523-CAAF-4991-893F-DA0927156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825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C6741-40DB-2A5C-8C99-30D04D95D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C2AAE8-DB7F-A96B-5529-25094A4412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9EDBA1-9130-FFE0-758B-4D02A138EA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280850-32A8-39D8-7CFE-73C0077D1C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D65A2B-C5AE-8A75-5A72-CFB8B7198A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0D58CF-E8AF-526C-4D8C-2561BD37C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D9105-2FF9-432A-9167-F1353AA362AC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E11123-14DD-A95F-83B9-7713A464E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1BA4EB6-C42B-CFBC-7FDE-F05F01E6C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7E523-CAAF-4991-893F-DA0927156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673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2333E-1D22-169F-55EB-5597B4191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33A1FD-A48E-4A8F-C33C-103C429B6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D9105-2FF9-432A-9167-F1353AA362AC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BF8341-16F7-7C8F-7CCB-01BD6D955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CF5EC2-87DF-0B0E-AACC-2D7E87278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7E523-CAAF-4991-893F-DA0927156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786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4B5E0F-7AA7-B539-60FD-3A020FD2D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D9105-2FF9-432A-9167-F1353AA362AC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DB01E2-7357-E3F8-91A0-16353958E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5076B-CA47-250B-AAC4-C4EB61F42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7E523-CAAF-4991-893F-DA0927156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797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ADD63-B8A2-5F16-68E2-3947ED905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60C6-BEC0-4A6F-984A-2DA0D0C315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FF5758-16D1-E3AD-77E4-3CF06B1DD2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1A023E-7416-8C2F-0EF8-D787CFC97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D9105-2FF9-432A-9167-F1353AA362AC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664A30-7738-8911-5A48-0DDDFCCB7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46C7E2-BBD7-2F17-F7A1-BF288717B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7E523-CAAF-4991-893F-DA0927156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081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D21DA-A8B4-8146-FF1D-22FA02997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93A3A2-8F9A-2811-794C-7BF44AA905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4C72D1-C211-00C7-E130-8209D8F042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101EFC-715F-2EF8-5599-A89B48B91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D9105-2FF9-432A-9167-F1353AA362AC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3014D0-C295-67BE-94C5-AC29D0543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206DD8-45FD-5CA3-7232-A2503EA1C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7E523-CAAF-4991-893F-DA0927156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40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DD756-08EB-67C5-0B70-084D9ED76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4FA07E-9810-9A62-D6CA-509835628C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8CF94D-B3C2-134F-D3DD-7580C2A7F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D9105-2FF9-432A-9167-F1353AA362AC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3619AD-3F9F-9273-68EF-420DFA3C1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17BEA2-9DA9-9C0B-8313-E458B816A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7E523-CAAF-4991-893F-DA0927156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446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D533631-1616-9BE1-1A7D-8E636A221A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04F9C4-8558-97FA-DD33-FD3A458CEA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65454E-C669-567B-58C3-279BA941F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D9105-2FF9-432A-9167-F1353AA362AC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9EE236-E073-ECD4-CACD-86A85A1FA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77A73-BF5A-6803-1520-01AA20A7B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7E523-CAAF-4991-893F-DA0927156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6782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0051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3099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3439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4769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301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0150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3462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690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102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2734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691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B8800C-4610-91C0-4841-A6713771C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E07C9-F41A-AAAB-1E9F-017DEA50F5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37E6D4-08E4-2C48-A3C3-D325B0CCDE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E2D9105-2FF9-432A-9167-F1353AA362AC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D2557A-8F38-B7C5-B131-E970CD12E8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48C927-D90E-E681-16E5-D6BABB1E99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C7E523-CAAF-4991-893F-DA0927156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883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191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4" Type="http://schemas.openxmlformats.org/officeDocument/2006/relationships/hyperlink" Target="https://www.cherokeek12.net/divisions/academics-accountability/ccsd-custom-teaching-learning-standards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5" Type="http://schemas.openxmlformats.org/officeDocument/2006/relationships/hyperlink" Target="https://login.cherokeek12.net/p/portal" TargetMode="External"/><Relationship Id="rId4" Type="http://schemas.openxmlformats.org/officeDocument/2006/relationships/hyperlink" Target="https://www.cherokeek12.net/divisions/academics-accountability/links-to-core-instructional-resources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gkidsparent.gadoe.org/" TargetMode="External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lor2.gadoe.org/gadoe/file/65da261d-7393-457b-bd7e-b7721b2f15cf/1/GM_Parent_Resources.pdf" TargetMode="External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public.gosa.ga.gov/noauth/extensions/SchoolGrades-Georgia/SchoolGrades-Georgia.html?lang=English&amp;SchoolName=william-g.-hasty,-sr.-elementary-school" TargetMode="Externa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4" Type="http://schemas.openxmlformats.org/officeDocument/2006/relationships/hyperlink" Target="http://www.commonsense.org" TargetMode="Externa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4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7975600" y="0"/>
            <a:ext cx="4216400" cy="6858000"/>
          </a:xfrm>
          <a:custGeom>
            <a:avLst/>
            <a:gdLst/>
            <a:ahLst/>
            <a:cxnLst/>
            <a:rect l="l" t="t" r="r" b="b"/>
            <a:pathLst>
              <a:path w="11039373" h="10928979">
                <a:moveTo>
                  <a:pt x="0" y="0"/>
                </a:moveTo>
                <a:lnTo>
                  <a:pt x="11039373" y="0"/>
                </a:lnTo>
                <a:lnTo>
                  <a:pt x="11039373" y="10928979"/>
                </a:lnTo>
                <a:lnTo>
                  <a:pt x="0" y="109289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6655" r="-74547" b="-373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4" name="Group 4"/>
          <p:cNvGrpSpPr/>
          <p:nvPr/>
        </p:nvGrpSpPr>
        <p:grpSpPr>
          <a:xfrm>
            <a:off x="613882" y="1808199"/>
            <a:ext cx="13779337" cy="1992249"/>
            <a:chOff x="0" y="-9525"/>
            <a:chExt cx="27558675" cy="3984498"/>
          </a:xfrm>
        </p:grpSpPr>
        <p:sp>
          <p:nvSpPr>
            <p:cNvPr id="5" name="TextBox 5"/>
            <p:cNvSpPr txBox="1"/>
            <p:nvPr/>
          </p:nvSpPr>
          <p:spPr>
            <a:xfrm>
              <a:off x="1345874" y="1256281"/>
              <a:ext cx="26212801" cy="271869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5334"/>
                </a:lnSpc>
              </a:pPr>
              <a:r>
                <a:rPr lang="en-US" sz="4800" b="1" dirty="0">
                  <a:solidFill>
                    <a:srgbClr val="002060"/>
                  </a:solidFill>
                </a:rPr>
                <a:t>2026-2027</a:t>
              </a:r>
              <a:br>
                <a:rPr lang="en-US" sz="4800" b="1" dirty="0"/>
              </a:br>
              <a:r>
                <a:rPr lang="en-US" sz="4800" b="1" dirty="0" err="1">
                  <a:solidFill>
                    <a:srgbClr val="012A5C"/>
                  </a:solidFill>
                  <a:ea typeface="+mn-lt"/>
                  <a:cs typeface="+mn-lt"/>
                </a:rPr>
                <a:t>Reunión</a:t>
              </a:r>
              <a:r>
                <a:rPr lang="en-US" sz="4800" b="1" dirty="0">
                  <a:solidFill>
                    <a:srgbClr val="012A5C"/>
                  </a:solidFill>
                  <a:ea typeface="+mn-lt"/>
                  <a:cs typeface="+mn-lt"/>
                </a:rPr>
                <a:t> </a:t>
              </a:r>
              <a:r>
                <a:rPr lang="en-US" sz="4800" b="1" dirty="0" err="1">
                  <a:solidFill>
                    <a:srgbClr val="012A5C"/>
                  </a:solidFill>
                  <a:ea typeface="+mn-lt"/>
                  <a:cs typeface="+mn-lt"/>
                </a:rPr>
                <a:t>Anual</a:t>
              </a:r>
              <a:r>
                <a:rPr lang="en-US" sz="4800" b="1" dirty="0">
                  <a:solidFill>
                    <a:srgbClr val="012A5C"/>
                  </a:solidFill>
                  <a:ea typeface="+mn-lt"/>
                  <a:cs typeface="+mn-lt"/>
                </a:rPr>
                <a:t> de Título I</a:t>
              </a:r>
              <a:endParaRPr lang="en-US" sz="4800" b="1" dirty="0">
                <a:solidFill>
                  <a:srgbClr val="012A5C"/>
                </a:solidFill>
                <a:highlight>
                  <a:srgbClr val="FFFF00"/>
                </a:highlight>
                <a:ea typeface="+mn-lt"/>
                <a:cs typeface="+mn-lt"/>
                <a:sym typeface="Fira Sans Semi-Bold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11881220" cy="7007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205"/>
                </a:lnSpc>
              </a:pPr>
              <a:endParaRPr sz="1200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13098ED7-9EDB-3284-139E-7BBF209B0A7A}"/>
              </a:ext>
            </a:extLst>
          </p:cNvPr>
          <p:cNvSpPr txBox="1"/>
          <p:nvPr/>
        </p:nvSpPr>
        <p:spPr>
          <a:xfrm>
            <a:off x="1248545" y="4811075"/>
            <a:ext cx="3600079" cy="13665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90000"/>
              </a:lnSpc>
            </a:pPr>
            <a:r>
              <a:rPr lang="en-US">
                <a:ea typeface="+mn-lt"/>
                <a:cs typeface="+mn-lt"/>
              </a:rPr>
              <a:t>Hasty Elementary School Fine Arts Academy</a:t>
            </a: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5:00 PM</a:t>
            </a:r>
          </a:p>
          <a:p>
            <a:pPr>
              <a:lnSpc>
                <a:spcPct val="90000"/>
              </a:lnSpc>
            </a:pPr>
            <a:r>
              <a:rPr lang="en-US">
                <a:ea typeface="+mn-lt"/>
                <a:cs typeface="+mn-lt"/>
              </a:rPr>
              <a:t>Cafetería/Biblioteca</a:t>
            </a:r>
            <a:endParaRPr lang="en-US"/>
          </a:p>
          <a:p>
            <a:endParaRPr lang="en-US">
              <a:highlight>
                <a:srgbClr val="FFFF00"/>
              </a:highligh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A5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8AC7A9-7560-84F1-D45C-14C02717A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D24D1C9D-629A-F3F8-DFA1-0510A941F9AC}"/>
              </a:ext>
            </a:extLst>
          </p:cNvPr>
          <p:cNvGrpSpPr/>
          <p:nvPr/>
        </p:nvGrpSpPr>
        <p:grpSpPr>
          <a:xfrm>
            <a:off x="2466266" y="338445"/>
            <a:ext cx="9576571" cy="1443490"/>
            <a:chOff x="0" y="-9525"/>
            <a:chExt cx="19153141" cy="2886979"/>
          </a:xfrm>
        </p:grpSpPr>
        <p:sp>
          <p:nvSpPr>
            <p:cNvPr id="3" name="TextBox 3">
              <a:extLst>
                <a:ext uri="{FF2B5EF4-FFF2-40B4-BE49-F238E27FC236}">
                  <a16:creationId xmlns:a16="http://schemas.microsoft.com/office/drawing/2014/main" id="{19695611-C1FD-0281-55A9-7DEDD7ACCE6F}"/>
                </a:ext>
              </a:extLst>
            </p:cNvPr>
            <p:cNvSpPr txBox="1"/>
            <p:nvPr/>
          </p:nvSpPr>
          <p:spPr>
            <a:xfrm>
              <a:off x="0" y="-9525"/>
              <a:ext cx="19153141" cy="1916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609630" rtl="0" eaLnBrk="1" fontAlgn="auto" latinLnBrk="0" hangingPunct="1">
                <a:lnSpc>
                  <a:spcPts val="768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Medium"/>
                <a:ea typeface="Fira Sans Medium"/>
                <a:cs typeface="Fira Sans Medium"/>
                <a:sym typeface="Fira Sans Medium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9B07B43C-56AB-96AB-BE20-C4883ABD7C36}"/>
                </a:ext>
              </a:extLst>
            </p:cNvPr>
            <p:cNvSpPr txBox="1"/>
            <p:nvPr/>
          </p:nvSpPr>
          <p:spPr>
            <a:xfrm>
              <a:off x="2920664" y="2296012"/>
              <a:ext cx="13311813" cy="5814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609630" rtl="0" eaLnBrk="1" fontAlgn="auto" latinLnBrk="0" hangingPunct="1">
                <a:lnSpc>
                  <a:spcPts val="2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E0EE6B73-3F1B-42A7-D0C9-5DECF7D217B6}"/>
              </a:ext>
            </a:extLst>
          </p:cNvPr>
          <p:cNvSpPr/>
          <p:nvPr/>
        </p:nvSpPr>
        <p:spPr>
          <a:xfrm>
            <a:off x="9158046" y="3060291"/>
            <a:ext cx="3033954" cy="3797709"/>
          </a:xfrm>
          <a:custGeom>
            <a:avLst/>
            <a:gdLst/>
            <a:ahLst/>
            <a:cxnLst/>
            <a:rect l="l" t="t" r="r" b="b"/>
            <a:pathLst>
              <a:path w="6300347" h="5696564">
                <a:moveTo>
                  <a:pt x="0" y="0"/>
                </a:moveTo>
                <a:lnTo>
                  <a:pt x="6300347" y="0"/>
                </a:lnTo>
                <a:lnTo>
                  <a:pt x="6300347" y="5696564"/>
                </a:lnTo>
                <a:lnTo>
                  <a:pt x="0" y="56965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r="-38440"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8F329E6C-304D-FE38-F25E-6A355FE534B6}"/>
              </a:ext>
            </a:extLst>
          </p:cNvPr>
          <p:cNvSpPr/>
          <p:nvPr/>
        </p:nvSpPr>
        <p:spPr>
          <a:xfrm rot="-10800000">
            <a:off x="-1" y="0"/>
            <a:ext cx="3388781" cy="3420315"/>
          </a:xfrm>
          <a:custGeom>
            <a:avLst/>
            <a:gdLst/>
            <a:ahLst/>
            <a:cxnLst/>
            <a:rect l="l" t="t" r="r" b="b"/>
            <a:pathLst>
              <a:path w="6300347" h="5696564">
                <a:moveTo>
                  <a:pt x="0" y="0"/>
                </a:moveTo>
                <a:lnTo>
                  <a:pt x="6300346" y="0"/>
                </a:lnTo>
                <a:lnTo>
                  <a:pt x="6300346" y="5696564"/>
                </a:lnTo>
                <a:lnTo>
                  <a:pt x="0" y="56965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1" r="-23946" b="-11034"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1D4609-5F77-8366-67FF-C65CAA4D2DCA}"/>
              </a:ext>
            </a:extLst>
          </p:cNvPr>
          <p:cNvSpPr txBox="1"/>
          <p:nvPr/>
        </p:nvSpPr>
        <p:spPr>
          <a:xfrm>
            <a:off x="2466266" y="2743098"/>
            <a:ext cx="8644964" cy="193899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defTabSz="609630">
              <a:defRPr/>
            </a:pPr>
            <a:r>
              <a:rPr lang="en-US" sz="6000">
                <a:solidFill>
                  <a:prstClr val="white"/>
                </a:solidFill>
                <a:ea typeface="+mn-lt"/>
                <a:cs typeface="+mn-lt"/>
              </a:rPr>
              <a:t>BIENVENIDA Y PRESENTACIONES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92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A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466266" y="338445"/>
            <a:ext cx="9576571" cy="1443490"/>
            <a:chOff x="0" y="-9525"/>
            <a:chExt cx="19153141" cy="2886979"/>
          </a:xfrm>
        </p:grpSpPr>
        <p:sp>
          <p:nvSpPr>
            <p:cNvPr id="3" name="TextBox 3"/>
            <p:cNvSpPr txBox="1"/>
            <p:nvPr/>
          </p:nvSpPr>
          <p:spPr>
            <a:xfrm>
              <a:off x="0" y="-9525"/>
              <a:ext cx="19153141" cy="1916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609630" rtl="0" eaLnBrk="1" fontAlgn="auto" latinLnBrk="0" hangingPunct="1">
                <a:lnSpc>
                  <a:spcPts val="768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Medium"/>
                <a:ea typeface="Fira Sans Medium"/>
                <a:cs typeface="Fira Sans Medium"/>
                <a:sym typeface="Fira Sans Medium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2920664" y="2296012"/>
              <a:ext cx="13311813" cy="5814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609630" rtl="0" eaLnBrk="1" fontAlgn="auto" latinLnBrk="0" hangingPunct="1">
                <a:lnSpc>
                  <a:spcPts val="2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" name="Freeform 5"/>
          <p:cNvSpPr/>
          <p:nvPr/>
        </p:nvSpPr>
        <p:spPr>
          <a:xfrm>
            <a:off x="9158046" y="3060291"/>
            <a:ext cx="3033954" cy="3797709"/>
          </a:xfrm>
          <a:custGeom>
            <a:avLst/>
            <a:gdLst/>
            <a:ahLst/>
            <a:cxnLst/>
            <a:rect l="l" t="t" r="r" b="b"/>
            <a:pathLst>
              <a:path w="6300347" h="5696564">
                <a:moveTo>
                  <a:pt x="0" y="0"/>
                </a:moveTo>
                <a:lnTo>
                  <a:pt x="6300347" y="0"/>
                </a:lnTo>
                <a:lnTo>
                  <a:pt x="6300347" y="5696564"/>
                </a:lnTo>
                <a:lnTo>
                  <a:pt x="0" y="56965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r="-38440"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/>
          <p:cNvSpPr/>
          <p:nvPr/>
        </p:nvSpPr>
        <p:spPr>
          <a:xfrm rot="-10800000">
            <a:off x="-1" y="0"/>
            <a:ext cx="3388781" cy="3420315"/>
          </a:xfrm>
          <a:custGeom>
            <a:avLst/>
            <a:gdLst/>
            <a:ahLst/>
            <a:cxnLst/>
            <a:rect l="l" t="t" r="r" b="b"/>
            <a:pathLst>
              <a:path w="6300347" h="5696564">
                <a:moveTo>
                  <a:pt x="0" y="0"/>
                </a:moveTo>
                <a:lnTo>
                  <a:pt x="6300346" y="0"/>
                </a:lnTo>
                <a:lnTo>
                  <a:pt x="6300346" y="5696564"/>
                </a:lnTo>
                <a:lnTo>
                  <a:pt x="0" y="56965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1" r="-23946" b="-11034"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CA1EB5E-6B10-9FFD-27B9-4A948F17CF80}"/>
              </a:ext>
            </a:extLst>
          </p:cNvPr>
          <p:cNvSpPr txBox="1"/>
          <p:nvPr/>
        </p:nvSpPr>
        <p:spPr>
          <a:xfrm>
            <a:off x="2466266" y="2743098"/>
            <a:ext cx="8644964" cy="101566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defTabSz="609630">
              <a:defRPr/>
            </a:pPr>
            <a:r>
              <a:rPr lang="en-US" sz="6000" b="1">
                <a:solidFill>
                  <a:prstClr val="white"/>
                </a:solidFill>
                <a:latin typeface="Lato"/>
                <a:ea typeface="Lato"/>
                <a:cs typeface="Lato"/>
              </a:rPr>
              <a:t>¿QUÉ ES TÍTULO I?</a:t>
            </a:r>
            <a:endParaRPr lang="en-US">
              <a:solidFill>
                <a:prstClr val="white"/>
              </a:solidFill>
              <a:latin typeface="Lato"/>
              <a:ea typeface="Lato"/>
              <a:cs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584653"/>
            <a:ext cx="11812814" cy="1578381"/>
            <a:chOff x="361571" y="944746"/>
            <a:chExt cx="23625628" cy="3156762"/>
          </a:xfrm>
        </p:grpSpPr>
        <p:sp>
          <p:nvSpPr>
            <p:cNvPr id="4" name="TextBox 4"/>
            <p:cNvSpPr txBox="1"/>
            <p:nvPr/>
          </p:nvSpPr>
          <p:spPr>
            <a:xfrm>
              <a:off x="361571" y="944746"/>
              <a:ext cx="23625628" cy="315676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6400"/>
                </a:lnSpc>
              </a:pPr>
              <a:r>
                <a:rPr lang="en-US" sz="4000" b="1">
                  <a:solidFill>
                    <a:srgbClr val="002762"/>
                  </a:solidFill>
                  <a:latin typeface="Lato   "/>
                  <a:ea typeface="Fira Sans Medium"/>
                  <a:cs typeface="Fira Sans Medium"/>
                  <a:sym typeface="Fira Sans Medium"/>
                </a:rPr>
                <a:t>EVERY STUDENT SUCCEEDS ACT (ESSA)</a:t>
              </a:r>
            </a:p>
            <a:p>
              <a:pPr algn="ctr">
                <a:lnSpc>
                  <a:spcPts val="6400"/>
                </a:lnSpc>
              </a:pPr>
              <a:r>
                <a:rPr lang="en-US" sz="4000">
                  <a:solidFill>
                    <a:srgbClr val="002762"/>
                  </a:solidFill>
                  <a:ea typeface="+mn-lt"/>
                  <a:cs typeface="+mn-lt"/>
                </a:rPr>
                <a:t>LEY CADA ESTUDIANTE TRIUNFA</a:t>
              </a:r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803925" y="1978512"/>
              <a:ext cx="8221932" cy="5852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00"/>
                </a:lnSpc>
              </a:pPr>
              <a:endParaRPr sz="1200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129392" y="3448161"/>
            <a:ext cx="8275595" cy="26387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46"/>
              </a:lnSpc>
            </a:pPr>
            <a:r>
              <a:rPr lang="en-US" sz="2250">
                <a:solidFill>
                  <a:srgbClr val="002060"/>
                </a:solidFill>
                <a:ea typeface="+mn-lt"/>
                <a:cs typeface="+mn-lt"/>
                <a:sym typeface="Fira Sans Bold"/>
              </a:rPr>
              <a:t>El propósito de la ESSA es brindar a todos los niños una oportunidad significativa de recibir una educación justa, equitativa y de alta calidad, y cerrar las brechas en el rendimiento académico.</a:t>
            </a:r>
            <a:endParaRPr lang="en-US"/>
          </a:p>
          <a:p>
            <a:pPr>
              <a:lnSpc>
                <a:spcPts val="2946"/>
              </a:lnSpc>
            </a:pPr>
            <a:endParaRPr lang="en-US" sz="2266">
              <a:solidFill>
                <a:srgbClr val="012A5C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Fira Sans"/>
            </a:endParaRPr>
          </a:p>
          <a:p>
            <a:pPr>
              <a:lnSpc>
                <a:spcPts val="2946"/>
              </a:lnSpc>
            </a:pPr>
            <a:endParaRPr lang="en-US" sz="2133">
              <a:solidFill>
                <a:srgbClr val="012A5C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marL="244698" lvl="1">
              <a:lnSpc>
                <a:spcPts val="2946"/>
              </a:lnSpc>
            </a:pPr>
            <a:endParaRPr lang="en-US" sz="2133">
              <a:solidFill>
                <a:srgbClr val="012A5C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>
              <a:lnSpc>
                <a:spcPts val="2946"/>
              </a:lnSpc>
            </a:pPr>
            <a:endParaRPr lang="en-US" sz="2266">
              <a:solidFill>
                <a:srgbClr val="012A5C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3CDD82FA-C809-1627-2046-06C8290D61C9}"/>
              </a:ext>
            </a:extLst>
          </p:cNvPr>
          <p:cNvSpPr/>
          <p:nvPr/>
        </p:nvSpPr>
        <p:spPr>
          <a:xfrm rot="-5400000">
            <a:off x="7622300" y="2237499"/>
            <a:ext cx="4495800" cy="4745203"/>
          </a:xfrm>
          <a:custGeom>
            <a:avLst/>
            <a:gdLst/>
            <a:ahLst/>
            <a:cxnLst/>
            <a:rect l="l" t="t" r="r" b="b"/>
            <a:pathLst>
              <a:path w="7322947" h="7956122">
                <a:moveTo>
                  <a:pt x="0" y="0"/>
                </a:moveTo>
                <a:lnTo>
                  <a:pt x="7322948" y="0"/>
                </a:lnTo>
                <a:lnTo>
                  <a:pt x="7322948" y="7956122"/>
                </a:lnTo>
                <a:lnTo>
                  <a:pt x="0" y="79561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476" r="-2" b="-1704"/>
            </a:stretch>
          </a:blipFill>
        </p:spPr>
        <p:txBody>
          <a:bodyPr/>
          <a:lstStyle/>
          <a:p>
            <a:endParaRPr lang="en-US" sz="12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2">
            <a:extLst>
              <a:ext uri="{FF2B5EF4-FFF2-40B4-BE49-F238E27FC236}">
                <a16:creationId xmlns:a16="http://schemas.microsoft.com/office/drawing/2014/main" id="{72C7CCE3-F4C7-1A9B-5347-152E6414697E}"/>
              </a:ext>
            </a:extLst>
          </p:cNvPr>
          <p:cNvSpPr/>
          <p:nvPr/>
        </p:nvSpPr>
        <p:spPr>
          <a:xfrm>
            <a:off x="0" y="0"/>
            <a:ext cx="4554473" cy="6856649"/>
          </a:xfrm>
          <a:custGeom>
            <a:avLst/>
            <a:gdLst/>
            <a:ahLst/>
            <a:cxnLst/>
            <a:rect l="l" t="t" r="r" b="b"/>
            <a:pathLst>
              <a:path w="10946510" h="11085073">
                <a:moveTo>
                  <a:pt x="0" y="0"/>
                </a:moveTo>
                <a:lnTo>
                  <a:pt x="10946510" y="0"/>
                </a:lnTo>
                <a:lnTo>
                  <a:pt x="10946510" y="11085074"/>
                </a:lnTo>
                <a:lnTo>
                  <a:pt x="0" y="110850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60230" t="-7779" r="-1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84BE68-19DA-DE73-1549-BD5D2DB0EB07}"/>
              </a:ext>
            </a:extLst>
          </p:cNvPr>
          <p:cNvSpPr txBox="1"/>
          <p:nvPr/>
        </p:nvSpPr>
        <p:spPr>
          <a:xfrm>
            <a:off x="2661557" y="351292"/>
            <a:ext cx="8672530" cy="59734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defTabSz="609630">
              <a:lnSpc>
                <a:spcPts val="3920"/>
              </a:lnSpc>
            </a:pPr>
            <a:r>
              <a:rPr lang="en-US" sz="4000" b="1">
                <a:solidFill>
                  <a:srgbClr val="012A5C"/>
                </a:solidFill>
                <a:latin typeface="Lato   "/>
                <a:ea typeface="+mn-lt"/>
                <a:cs typeface="+mn-lt"/>
                <a:sym typeface="Fira Sans Medium"/>
              </a:rPr>
              <a:t>PROPÓSITO DE</a:t>
            </a:r>
            <a:r>
              <a:rPr lang="en-US" sz="4000" b="1">
                <a:solidFill>
                  <a:srgbClr val="012A5C"/>
                </a:solidFill>
                <a:latin typeface="Lato   "/>
                <a:ea typeface="Fira Sans Medium"/>
                <a:cs typeface="Fira Sans Medium"/>
                <a:sym typeface="Fira Sans Medium"/>
              </a:rPr>
              <a:t> TÍTULO I, PARTE A</a:t>
            </a:r>
            <a:endParaRPr lang="en-US">
              <a:ea typeface="Calibri"/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1705B9-6E3F-280F-FA96-4BAF848E497C}"/>
              </a:ext>
            </a:extLst>
          </p:cNvPr>
          <p:cNvSpPr txBox="1"/>
          <p:nvPr/>
        </p:nvSpPr>
        <p:spPr>
          <a:xfrm>
            <a:off x="3882887" y="2252870"/>
            <a:ext cx="7331407" cy="221599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dirty="0" err="1">
                <a:solidFill>
                  <a:srgbClr val="002060"/>
                </a:solidFill>
                <a:ea typeface="+mn-lt"/>
                <a:cs typeface="+mn-lt"/>
              </a:rPr>
              <a:t>Garantizar</a:t>
            </a:r>
            <a:r>
              <a:rPr lang="en-US" sz="2400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rgbClr val="002060"/>
                </a:solidFill>
                <a:ea typeface="+mn-lt"/>
                <a:cs typeface="+mn-lt"/>
              </a:rPr>
              <a:t>que</a:t>
            </a:r>
            <a:r>
              <a:rPr lang="en-US" sz="2400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rgbClr val="002060"/>
                </a:solidFill>
                <a:ea typeface="+mn-lt"/>
                <a:cs typeface="+mn-lt"/>
              </a:rPr>
              <a:t>todos</a:t>
            </a:r>
            <a:r>
              <a:rPr lang="en-US" sz="2400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rgbClr val="002060"/>
                </a:solidFill>
                <a:ea typeface="+mn-lt"/>
                <a:cs typeface="+mn-lt"/>
              </a:rPr>
              <a:t>los</a:t>
            </a:r>
            <a:r>
              <a:rPr lang="en-US" sz="2400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rgbClr val="002060"/>
                </a:solidFill>
                <a:ea typeface="+mn-lt"/>
                <a:cs typeface="+mn-lt"/>
              </a:rPr>
              <a:t>niños</a:t>
            </a:r>
            <a:r>
              <a:rPr lang="en-US" sz="2400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rgbClr val="002060"/>
                </a:solidFill>
                <a:ea typeface="+mn-lt"/>
                <a:cs typeface="+mn-lt"/>
              </a:rPr>
              <a:t>tengan</a:t>
            </a:r>
            <a:r>
              <a:rPr lang="en-US" sz="2400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rgbClr val="002060"/>
                </a:solidFill>
                <a:ea typeface="+mn-lt"/>
                <a:cs typeface="+mn-lt"/>
              </a:rPr>
              <a:t>una</a:t>
            </a:r>
            <a:r>
              <a:rPr lang="en-US" sz="2400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rgbClr val="002060"/>
                </a:solidFill>
                <a:ea typeface="+mn-lt"/>
                <a:cs typeface="+mn-lt"/>
              </a:rPr>
              <a:t>oportunidad</a:t>
            </a:r>
            <a:r>
              <a:rPr lang="en-US" sz="2400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rgbClr val="002060"/>
                </a:solidFill>
                <a:ea typeface="+mn-lt"/>
                <a:cs typeface="+mn-lt"/>
              </a:rPr>
              <a:t>justa</a:t>
            </a:r>
            <a:r>
              <a:rPr lang="en-US" sz="2400" dirty="0">
                <a:solidFill>
                  <a:srgbClr val="002060"/>
                </a:solidFill>
                <a:ea typeface="+mn-lt"/>
                <a:cs typeface="+mn-lt"/>
              </a:rPr>
              <a:t>, </a:t>
            </a:r>
            <a:r>
              <a:rPr lang="en-US" sz="2400" dirty="0" err="1">
                <a:solidFill>
                  <a:srgbClr val="002060"/>
                </a:solidFill>
                <a:ea typeface="+mn-lt"/>
                <a:cs typeface="+mn-lt"/>
              </a:rPr>
              <a:t>equitativa</a:t>
            </a:r>
            <a:r>
              <a:rPr lang="en-US" sz="2400" dirty="0">
                <a:solidFill>
                  <a:srgbClr val="002060"/>
                </a:solidFill>
                <a:ea typeface="+mn-lt"/>
                <a:cs typeface="+mn-lt"/>
              </a:rPr>
              <a:t> y </a:t>
            </a:r>
            <a:r>
              <a:rPr lang="en-US" sz="2400" dirty="0" err="1">
                <a:solidFill>
                  <a:srgbClr val="002060"/>
                </a:solidFill>
                <a:ea typeface="+mn-lt"/>
                <a:cs typeface="+mn-lt"/>
              </a:rPr>
              <a:t>significativa</a:t>
            </a:r>
            <a:r>
              <a:rPr lang="en-US" sz="2400" dirty="0">
                <a:solidFill>
                  <a:srgbClr val="002060"/>
                </a:solidFill>
                <a:ea typeface="+mn-lt"/>
                <a:cs typeface="+mn-lt"/>
              </a:rPr>
              <a:t> de </a:t>
            </a:r>
            <a:r>
              <a:rPr lang="en-US" sz="2400" dirty="0" err="1">
                <a:solidFill>
                  <a:srgbClr val="002060"/>
                </a:solidFill>
                <a:ea typeface="+mn-lt"/>
                <a:cs typeface="+mn-lt"/>
              </a:rPr>
              <a:t>recibir</a:t>
            </a:r>
            <a:r>
              <a:rPr lang="en-US" sz="2400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rgbClr val="002060"/>
                </a:solidFill>
                <a:ea typeface="+mn-lt"/>
                <a:cs typeface="+mn-lt"/>
              </a:rPr>
              <a:t>una</a:t>
            </a:r>
            <a:r>
              <a:rPr lang="en-US" sz="2400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a typeface="+mn-lt"/>
                <a:cs typeface="+mn-lt"/>
              </a:rPr>
              <a:t>educación</a:t>
            </a:r>
            <a:r>
              <a:rPr lang="en-US" sz="2400" b="1" dirty="0">
                <a:solidFill>
                  <a:srgbClr val="002060"/>
                </a:solidFill>
                <a:ea typeface="+mn-lt"/>
                <a:cs typeface="+mn-lt"/>
              </a:rPr>
              <a:t> de </a:t>
            </a:r>
            <a:r>
              <a:rPr lang="en-US" sz="2400" b="1" dirty="0" err="1">
                <a:solidFill>
                  <a:srgbClr val="002060"/>
                </a:solidFill>
                <a:ea typeface="+mn-lt"/>
                <a:cs typeface="+mn-lt"/>
              </a:rPr>
              <a:t>alta</a:t>
            </a:r>
            <a:r>
              <a:rPr lang="en-US" sz="2400" b="1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a typeface="+mn-lt"/>
                <a:cs typeface="+mn-lt"/>
              </a:rPr>
              <a:t>calidad</a:t>
            </a:r>
            <a:r>
              <a:rPr lang="en-US" sz="2400" dirty="0">
                <a:solidFill>
                  <a:srgbClr val="002060"/>
                </a:solidFill>
                <a:ea typeface="+mn-lt"/>
                <a:cs typeface="+mn-lt"/>
              </a:rPr>
              <a:t> y </a:t>
            </a:r>
            <a:r>
              <a:rPr lang="en-US" sz="2400" dirty="0" err="1">
                <a:solidFill>
                  <a:srgbClr val="002060"/>
                </a:solidFill>
                <a:ea typeface="+mn-lt"/>
                <a:cs typeface="+mn-lt"/>
              </a:rPr>
              <a:t>alcanzar</a:t>
            </a:r>
            <a:r>
              <a:rPr lang="en-US" sz="2400" dirty="0">
                <a:solidFill>
                  <a:srgbClr val="002060"/>
                </a:solidFill>
                <a:ea typeface="+mn-lt"/>
                <a:cs typeface="+mn-lt"/>
              </a:rPr>
              <a:t>, </a:t>
            </a:r>
            <a:r>
              <a:rPr lang="en-US" sz="2400" dirty="0" err="1">
                <a:solidFill>
                  <a:srgbClr val="002060"/>
                </a:solidFill>
                <a:ea typeface="+mn-lt"/>
                <a:cs typeface="+mn-lt"/>
              </a:rPr>
              <a:t>como</a:t>
            </a:r>
            <a:r>
              <a:rPr lang="en-US" sz="2400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rgbClr val="002060"/>
                </a:solidFill>
                <a:ea typeface="+mn-lt"/>
                <a:cs typeface="+mn-lt"/>
              </a:rPr>
              <a:t>mínimo</a:t>
            </a:r>
            <a:r>
              <a:rPr lang="en-US" sz="2400" dirty="0">
                <a:solidFill>
                  <a:srgbClr val="002060"/>
                </a:solidFill>
                <a:ea typeface="+mn-lt"/>
                <a:cs typeface="+mn-lt"/>
              </a:rPr>
              <a:t>, un </a:t>
            </a:r>
            <a:r>
              <a:rPr lang="en-US" sz="2400" dirty="0" err="1">
                <a:solidFill>
                  <a:srgbClr val="002060"/>
                </a:solidFill>
                <a:ea typeface="+mn-lt"/>
                <a:cs typeface="+mn-lt"/>
              </a:rPr>
              <a:t>nivel</a:t>
            </a:r>
            <a:r>
              <a:rPr lang="en-US" sz="2400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rgbClr val="002060"/>
                </a:solidFill>
                <a:ea typeface="+mn-lt"/>
                <a:cs typeface="+mn-lt"/>
              </a:rPr>
              <a:t>competente</a:t>
            </a:r>
            <a:r>
              <a:rPr lang="en-US" sz="2400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rgbClr val="002060"/>
                </a:solidFill>
                <a:ea typeface="+mn-lt"/>
                <a:cs typeface="+mn-lt"/>
              </a:rPr>
              <a:t>en</a:t>
            </a:r>
            <a:r>
              <a:rPr lang="en-US" sz="2400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rgbClr val="002060"/>
                </a:solidFill>
                <a:ea typeface="+mn-lt"/>
                <a:cs typeface="+mn-lt"/>
              </a:rPr>
              <a:t>los</a:t>
            </a:r>
            <a:r>
              <a:rPr lang="en-US" sz="2400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rgbClr val="002060"/>
                </a:solidFill>
                <a:ea typeface="+mn-lt"/>
                <a:cs typeface="+mn-lt"/>
              </a:rPr>
              <a:t>exigentes</a:t>
            </a:r>
            <a:r>
              <a:rPr lang="en-US" sz="2400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rgbClr val="002060"/>
                </a:solidFill>
                <a:ea typeface="+mn-lt"/>
                <a:cs typeface="+mn-lt"/>
              </a:rPr>
              <a:t>estándares</a:t>
            </a:r>
            <a:r>
              <a:rPr lang="en-US" sz="2400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rgbClr val="002060"/>
                </a:solidFill>
                <a:ea typeface="+mn-lt"/>
                <a:cs typeface="+mn-lt"/>
              </a:rPr>
              <a:t>académicos</a:t>
            </a:r>
            <a:r>
              <a:rPr lang="en-US" sz="2400" dirty="0">
                <a:solidFill>
                  <a:srgbClr val="002060"/>
                </a:solidFill>
                <a:ea typeface="+mn-lt"/>
                <a:cs typeface="+mn-lt"/>
              </a:rPr>
              <a:t> y las </a:t>
            </a:r>
            <a:r>
              <a:rPr lang="en-US" sz="2400" dirty="0" err="1">
                <a:solidFill>
                  <a:srgbClr val="002060"/>
                </a:solidFill>
                <a:ea typeface="+mn-lt"/>
                <a:cs typeface="+mn-lt"/>
              </a:rPr>
              <a:t>evaluaciones</a:t>
            </a:r>
            <a:r>
              <a:rPr lang="en-US" sz="2400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rgbClr val="002060"/>
                </a:solidFill>
                <a:ea typeface="+mn-lt"/>
                <a:cs typeface="+mn-lt"/>
              </a:rPr>
              <a:t>académicas</a:t>
            </a:r>
            <a:r>
              <a:rPr lang="en-US" sz="2400" dirty="0">
                <a:solidFill>
                  <a:srgbClr val="002060"/>
                </a:solidFill>
                <a:ea typeface="+mn-lt"/>
                <a:cs typeface="+mn-lt"/>
              </a:rPr>
              <a:t> del </a:t>
            </a:r>
            <a:r>
              <a:rPr lang="en-US" sz="2400" dirty="0" err="1">
                <a:solidFill>
                  <a:srgbClr val="002060"/>
                </a:solidFill>
                <a:ea typeface="+mn-lt"/>
                <a:cs typeface="+mn-lt"/>
              </a:rPr>
              <a:t>estado</a:t>
            </a:r>
            <a:r>
              <a:rPr lang="en-US" sz="2400" dirty="0">
                <a:solidFill>
                  <a:srgbClr val="002060"/>
                </a:solidFill>
                <a:ea typeface="+mn-lt"/>
                <a:cs typeface="+mn-lt"/>
              </a:rPr>
              <a:t>.</a:t>
            </a:r>
            <a:endParaRPr lang="en-US" dirty="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0782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33302" y="489664"/>
            <a:ext cx="10960738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3920"/>
              </a:lnSpc>
            </a:pPr>
            <a:r>
              <a:rPr lang="en-US" sz="4000" b="1">
                <a:solidFill>
                  <a:srgbClr val="012A5C"/>
                </a:solidFill>
                <a:latin typeface="Lato   "/>
                <a:ea typeface="Fira Sans Medium"/>
                <a:cs typeface="Fira Sans Medium"/>
                <a:sym typeface="Fira Sans Medium"/>
              </a:rPr>
              <a:t>ESCUELAS DE TÍTULO I</a:t>
            </a:r>
            <a:endParaRPr lang="en-US"/>
          </a:p>
        </p:txBody>
      </p:sp>
      <p:sp>
        <p:nvSpPr>
          <p:cNvPr id="3" name="Freeform 3"/>
          <p:cNvSpPr/>
          <p:nvPr/>
        </p:nvSpPr>
        <p:spPr>
          <a:xfrm rot="-5400000">
            <a:off x="7302501" y="1968499"/>
            <a:ext cx="4699001" cy="5080001"/>
          </a:xfrm>
          <a:custGeom>
            <a:avLst/>
            <a:gdLst/>
            <a:ahLst/>
            <a:cxnLst/>
            <a:rect l="l" t="t" r="r" b="b"/>
            <a:pathLst>
              <a:path w="7322947" h="7956122">
                <a:moveTo>
                  <a:pt x="0" y="0"/>
                </a:moveTo>
                <a:lnTo>
                  <a:pt x="7322948" y="0"/>
                </a:lnTo>
                <a:lnTo>
                  <a:pt x="7322948" y="7956122"/>
                </a:lnTo>
                <a:lnTo>
                  <a:pt x="0" y="79561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894" b="-4410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30FA7F-D0D6-5E26-AEA8-8ADFE4A6B930}"/>
              </a:ext>
            </a:extLst>
          </p:cNvPr>
          <p:cNvSpPr txBox="1"/>
          <p:nvPr/>
        </p:nvSpPr>
        <p:spPr>
          <a:xfrm>
            <a:off x="433302" y="1987826"/>
            <a:ext cx="7305968" cy="267765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Las </a:t>
            </a:r>
            <a:r>
              <a:rPr lang="en-US" sz="2400" dirty="0" err="1">
                <a:solidFill>
                  <a:srgbClr val="002060"/>
                </a:solidFill>
              </a:rPr>
              <a:t>escuelas</a:t>
            </a:r>
            <a:r>
              <a:rPr lang="en-US" sz="2400" dirty="0">
                <a:solidFill>
                  <a:srgbClr val="002060"/>
                </a:solidFill>
              </a:rPr>
              <a:t> de </a:t>
            </a:r>
            <a:r>
              <a:rPr lang="en-US" sz="2400" dirty="0" err="1">
                <a:solidFill>
                  <a:srgbClr val="002060"/>
                </a:solidFill>
              </a:rPr>
              <a:t>Título</a:t>
            </a:r>
            <a:r>
              <a:rPr lang="en-US" sz="2400" dirty="0">
                <a:solidFill>
                  <a:srgbClr val="002060"/>
                </a:solidFill>
              </a:rPr>
              <a:t> I </a:t>
            </a:r>
            <a:r>
              <a:rPr lang="en-US" sz="2400" dirty="0" err="1">
                <a:solidFill>
                  <a:srgbClr val="002060"/>
                </a:solidFill>
              </a:rPr>
              <a:t>reciben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fondos</a:t>
            </a:r>
            <a:r>
              <a:rPr lang="en-US" sz="2400" dirty="0">
                <a:solidFill>
                  <a:srgbClr val="002060"/>
                </a:solidFill>
              </a:rPr>
              <a:t> federales para </a:t>
            </a:r>
            <a:r>
              <a:rPr lang="en-US" sz="2400" dirty="0" err="1">
                <a:solidFill>
                  <a:srgbClr val="002060"/>
                </a:solidFill>
              </a:rPr>
              <a:t>mejorar</a:t>
            </a:r>
            <a:r>
              <a:rPr lang="en-US" sz="2400" dirty="0">
                <a:solidFill>
                  <a:srgbClr val="002060"/>
                </a:solidFill>
              </a:rPr>
              <a:t> el </a:t>
            </a:r>
            <a:r>
              <a:rPr lang="en-US" sz="2400" dirty="0" err="1">
                <a:solidFill>
                  <a:srgbClr val="002060"/>
                </a:solidFill>
              </a:rPr>
              <a:t>rendimiento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académico</a:t>
            </a:r>
            <a:r>
              <a:rPr lang="en-US" sz="2400" dirty="0">
                <a:solidFill>
                  <a:srgbClr val="002060"/>
                </a:solidFill>
              </a:rPr>
              <a:t> de </a:t>
            </a:r>
            <a:r>
              <a:rPr lang="en-US" sz="2400" dirty="0" err="1">
                <a:solidFill>
                  <a:srgbClr val="002060"/>
                </a:solidFill>
              </a:rPr>
              <a:t>los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estudiantes</a:t>
            </a:r>
            <a:r>
              <a:rPr lang="en-US" sz="2400" dirty="0">
                <a:solidFill>
                  <a:srgbClr val="002060"/>
                </a:solidFill>
              </a:rPr>
              <a:t>.</a:t>
            </a:r>
            <a:endParaRPr lang="en-US" dirty="0"/>
          </a:p>
          <a:p>
            <a:pPr>
              <a:buClr>
                <a:srgbClr val="002060"/>
              </a:buClr>
            </a:pPr>
            <a:endParaRPr lang="en-US" sz="2400" dirty="0">
              <a:solidFill>
                <a:srgbClr val="002060"/>
              </a:solidFill>
              <a:ea typeface="Calibri"/>
              <a:cs typeface="Calibri"/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  <a:ea typeface="Calibri"/>
                <a:cs typeface="Calibri"/>
              </a:rPr>
              <a:t>El </a:t>
            </a:r>
            <a:r>
              <a:rPr lang="en-US" sz="2400" dirty="0" err="1">
                <a:solidFill>
                  <a:srgbClr val="002060"/>
                </a:solidFill>
                <a:ea typeface="Calibri"/>
                <a:cs typeface="Calibri"/>
              </a:rPr>
              <a:t>propósito</a:t>
            </a:r>
            <a:r>
              <a:rPr lang="en-US" sz="2400" dirty="0">
                <a:solidFill>
                  <a:srgbClr val="002060"/>
                </a:solidFill>
                <a:ea typeface="Calibri"/>
                <a:cs typeface="Calibri"/>
              </a:rPr>
              <a:t> de </a:t>
            </a:r>
            <a:r>
              <a:rPr lang="en-US" sz="2400" dirty="0" err="1">
                <a:solidFill>
                  <a:srgbClr val="002060"/>
                </a:solidFill>
              </a:rPr>
              <a:t>Programa</a:t>
            </a:r>
            <a:r>
              <a:rPr lang="en-US" sz="2400" dirty="0">
                <a:solidFill>
                  <a:srgbClr val="002060"/>
                </a:solidFill>
              </a:rPr>
              <a:t> Escolar de </a:t>
            </a:r>
            <a:r>
              <a:rPr lang="en-US" sz="2400" dirty="0" err="1">
                <a:solidFill>
                  <a:srgbClr val="002060"/>
                </a:solidFill>
              </a:rPr>
              <a:t>Título</a:t>
            </a:r>
            <a:r>
              <a:rPr lang="en-US" sz="2400" dirty="0">
                <a:solidFill>
                  <a:srgbClr val="002060"/>
                </a:solidFill>
              </a:rPr>
              <a:t> I es </a:t>
            </a:r>
            <a:r>
              <a:rPr lang="en-US" sz="2400" dirty="0" err="1">
                <a:solidFill>
                  <a:srgbClr val="002060"/>
                </a:solidFill>
              </a:rPr>
              <a:t>fortalecer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todo</a:t>
            </a:r>
            <a:r>
              <a:rPr lang="en-US" sz="2400" dirty="0">
                <a:solidFill>
                  <a:srgbClr val="002060"/>
                </a:solidFill>
              </a:rPr>
              <a:t> el </a:t>
            </a:r>
            <a:r>
              <a:rPr lang="en-US" sz="2400" dirty="0" err="1">
                <a:solidFill>
                  <a:srgbClr val="002060"/>
                </a:solidFill>
              </a:rPr>
              <a:t>programa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educativo</a:t>
            </a:r>
            <a:r>
              <a:rPr lang="en-US" sz="2400" dirty="0">
                <a:solidFill>
                  <a:srgbClr val="002060"/>
                </a:solidFill>
              </a:rPr>
              <a:t> de la </a:t>
            </a:r>
            <a:r>
              <a:rPr lang="en-US" sz="2400" dirty="0" err="1">
                <a:solidFill>
                  <a:srgbClr val="002060"/>
                </a:solidFill>
              </a:rPr>
              <a:t>escuela</a:t>
            </a:r>
            <a:r>
              <a:rPr lang="en-US" sz="2400" dirty="0">
                <a:solidFill>
                  <a:srgbClr val="002060"/>
                </a:solidFill>
              </a:rPr>
              <a:t>, con el </a:t>
            </a:r>
            <a:r>
              <a:rPr lang="en-US" sz="2400" dirty="0" err="1">
                <a:solidFill>
                  <a:srgbClr val="002060"/>
                </a:solidFill>
              </a:rPr>
              <a:t>objetivo</a:t>
            </a:r>
            <a:r>
              <a:rPr lang="en-US" sz="2400" dirty="0">
                <a:solidFill>
                  <a:srgbClr val="002060"/>
                </a:solidFill>
              </a:rPr>
              <a:t> de </a:t>
            </a:r>
            <a:r>
              <a:rPr lang="en-US" sz="2400" dirty="0" err="1">
                <a:solidFill>
                  <a:srgbClr val="002060"/>
                </a:solidFill>
              </a:rPr>
              <a:t>mejorar</a:t>
            </a:r>
            <a:r>
              <a:rPr lang="en-US" sz="2400" dirty="0">
                <a:solidFill>
                  <a:srgbClr val="002060"/>
                </a:solidFill>
              </a:rPr>
              <a:t> el </a:t>
            </a:r>
            <a:r>
              <a:rPr lang="en-US" sz="2400" dirty="0" err="1">
                <a:solidFill>
                  <a:srgbClr val="002060"/>
                </a:solidFill>
              </a:rPr>
              <a:t>rendimiento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académico</a:t>
            </a:r>
            <a:r>
              <a:rPr lang="en-US" sz="2400" dirty="0">
                <a:solidFill>
                  <a:srgbClr val="002060"/>
                </a:solidFill>
              </a:rPr>
              <a:t> de </a:t>
            </a:r>
            <a:r>
              <a:rPr lang="en-US" sz="2400" dirty="0" err="1">
                <a:solidFill>
                  <a:srgbClr val="002060"/>
                </a:solidFill>
              </a:rPr>
              <a:t>todos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los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estudiantes</a:t>
            </a:r>
            <a:r>
              <a:rPr lang="en-US" sz="2400" dirty="0">
                <a:solidFill>
                  <a:srgbClr val="002060"/>
                </a:solidFill>
              </a:rPr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-5400000">
            <a:off x="7419099" y="2085099"/>
            <a:ext cx="4445000" cy="5100803"/>
          </a:xfrm>
          <a:custGeom>
            <a:avLst/>
            <a:gdLst/>
            <a:ahLst/>
            <a:cxnLst/>
            <a:rect l="l" t="t" r="r" b="b"/>
            <a:pathLst>
              <a:path w="7322947" h="7956122">
                <a:moveTo>
                  <a:pt x="0" y="0"/>
                </a:moveTo>
                <a:lnTo>
                  <a:pt x="7322948" y="0"/>
                </a:lnTo>
                <a:lnTo>
                  <a:pt x="7322948" y="7956122"/>
                </a:lnTo>
                <a:lnTo>
                  <a:pt x="0" y="79561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3544" r="-1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A69118-899B-A1CF-4DEE-BE5BA78115B0}"/>
              </a:ext>
            </a:extLst>
          </p:cNvPr>
          <p:cNvSpPr txBox="1"/>
          <p:nvPr/>
        </p:nvSpPr>
        <p:spPr>
          <a:xfrm>
            <a:off x="2796208" y="444058"/>
            <a:ext cx="7434470" cy="10926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defTabSz="609630">
              <a:lnSpc>
                <a:spcPts val="3920"/>
              </a:lnSpc>
            </a:pPr>
            <a:r>
              <a:rPr lang="en-US" sz="4000" b="1" dirty="0">
                <a:solidFill>
                  <a:srgbClr val="012A5C"/>
                </a:solidFill>
                <a:latin typeface="Lato   "/>
                <a:ea typeface="+mn-lt"/>
                <a:cs typeface="+mn-lt"/>
                <a:sym typeface="Fira Sans Medium"/>
              </a:rPr>
              <a:t>COMPONENTES DEL PLAN </a:t>
            </a:r>
            <a:r>
              <a:rPr lang="en-US" sz="4000" b="1">
                <a:solidFill>
                  <a:srgbClr val="012A5C"/>
                </a:solidFill>
                <a:latin typeface="Lato   "/>
                <a:ea typeface="+mn-lt"/>
                <a:cs typeface="+mn-lt"/>
                <a:sym typeface="Fira Sans Medium"/>
              </a:rPr>
              <a:t>ESCOLAR DE TÍTULO I</a:t>
            </a: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227475-C100-560F-CE90-090C5C0CBC34}"/>
              </a:ext>
            </a:extLst>
          </p:cNvPr>
          <p:cNvSpPr txBox="1"/>
          <p:nvPr/>
        </p:nvSpPr>
        <p:spPr>
          <a:xfrm>
            <a:off x="1475499" y="2042636"/>
            <a:ext cx="7683143" cy="369331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buClr>
                <a:srgbClr val="002060"/>
              </a:buClr>
            </a:pPr>
            <a:br>
              <a:rPr lang="en-US" dirty="0"/>
            </a:br>
            <a:r>
              <a:rPr lang="en-US" dirty="0">
                <a:solidFill>
                  <a:srgbClr val="002060"/>
                </a:solidFill>
              </a:rPr>
              <a:t>Los </a:t>
            </a:r>
            <a:r>
              <a:rPr lang="en-US" dirty="0" err="1">
                <a:solidFill>
                  <a:srgbClr val="002060"/>
                </a:solidFill>
              </a:rPr>
              <a:t>componentes</a:t>
            </a:r>
            <a:r>
              <a:rPr lang="en-US" dirty="0">
                <a:solidFill>
                  <a:srgbClr val="002060"/>
                </a:solidFill>
              </a:rPr>
              <a:t> del Plan Escolar de </a:t>
            </a:r>
            <a:r>
              <a:rPr lang="en-US" dirty="0" err="1">
                <a:solidFill>
                  <a:srgbClr val="002060"/>
                </a:solidFill>
              </a:rPr>
              <a:t>Título</a:t>
            </a:r>
            <a:r>
              <a:rPr lang="en-US" dirty="0">
                <a:solidFill>
                  <a:srgbClr val="002060"/>
                </a:solidFill>
              </a:rPr>
              <a:t> I </a:t>
            </a:r>
            <a:r>
              <a:rPr lang="en-US" dirty="0" err="1">
                <a:solidFill>
                  <a:srgbClr val="002060"/>
                </a:solidFill>
              </a:rPr>
              <a:t>incluyen</a:t>
            </a:r>
            <a:r>
              <a:rPr lang="en-US" dirty="0">
                <a:solidFill>
                  <a:srgbClr val="002060"/>
                </a:solidFill>
              </a:rPr>
              <a:t>:</a:t>
            </a:r>
            <a:endParaRPr lang="en-US" dirty="0">
              <a:solidFill>
                <a:srgbClr val="002060"/>
              </a:solidFill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Evaluación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Integral de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Necesidades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endParaRPr lang="en-US" dirty="0">
              <a:solidFill>
                <a:srgbClr val="002060"/>
              </a:solidFill>
              <a:ea typeface="Calibri"/>
              <a:cs typeface="Calibri"/>
            </a:endParaRPr>
          </a:p>
          <a:p>
            <a:pPr marL="742950" lvl="1" indent="-285750">
              <a:buFont typeface="Courier New"/>
              <a:buChar char="o"/>
            </a:pP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Análisis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de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los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datos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de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los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estudiantes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para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identificar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fortalezas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y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necesidades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endParaRPr lang="en-US" dirty="0">
              <a:solidFill>
                <a:srgbClr val="002060"/>
              </a:solidFill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Metas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en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Artes del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Lenguaje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en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Inglés (ELA) y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Matemáticas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basadas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en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las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necesidades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académicas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endParaRPr lang="en-US" dirty="0">
              <a:solidFill>
                <a:srgbClr val="002060"/>
              </a:solidFill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Plan de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acción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para la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instrucción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, el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desarrollo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profesional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y la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participación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de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los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padres y las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familias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endParaRPr lang="en-US" dirty="0">
              <a:solidFill>
                <a:srgbClr val="002060"/>
              </a:solidFill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dirty="0" err="1">
                <a:solidFill>
                  <a:srgbClr val="002060"/>
                </a:solidFill>
                <a:ea typeface="Calibri"/>
                <a:cs typeface="Calibri"/>
              </a:rPr>
              <a:t>Evaluación</a:t>
            </a:r>
            <a:r>
              <a:rPr lang="en-US" dirty="0">
                <a:solidFill>
                  <a:srgbClr val="002060"/>
                </a:solidFill>
                <a:ea typeface="Calibri"/>
                <a:cs typeface="Calibri"/>
              </a:rPr>
              <a:t> </a:t>
            </a:r>
            <a:r>
              <a:rPr lang="en-US" dirty="0" err="1">
                <a:solidFill>
                  <a:srgbClr val="002060"/>
                </a:solidFill>
                <a:ea typeface="Calibri"/>
                <a:cs typeface="Calibri"/>
              </a:rPr>
              <a:t>anual</a:t>
            </a:r>
            <a:endParaRPr lang="en-US">
              <a:solidFill>
                <a:srgbClr val="002060"/>
              </a:solidFill>
              <a:ea typeface="Calibri"/>
              <a:cs typeface="Calibri"/>
            </a:endParaRPr>
          </a:p>
          <a:p>
            <a:endParaRPr lang="en-US" dirty="0"/>
          </a:p>
          <a:p>
            <a:pPr marL="285750" indent="-28575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n-US">
              <a:solidFill>
                <a:srgbClr val="002060"/>
              </a:solidFill>
            </a:endParaRPr>
          </a:p>
          <a:p>
            <a:pPr marL="285750" indent="-28575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n-US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9178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78049"/>
            <a:ext cx="7297673" cy="7263049"/>
          </a:xfrm>
          <a:custGeom>
            <a:avLst/>
            <a:gdLst/>
            <a:ahLst/>
            <a:cxnLst/>
            <a:rect l="l" t="t" r="r" b="b"/>
            <a:pathLst>
              <a:path w="10946510" h="11085073">
                <a:moveTo>
                  <a:pt x="0" y="0"/>
                </a:moveTo>
                <a:lnTo>
                  <a:pt x="10946510" y="0"/>
                </a:lnTo>
                <a:lnTo>
                  <a:pt x="10946510" y="11085074"/>
                </a:lnTo>
                <a:lnTo>
                  <a:pt x="0" y="110850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13226" t="3829" r="45943" b="1748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D59285-8E5A-84AE-754D-FEF34DB477D8}"/>
              </a:ext>
            </a:extLst>
          </p:cNvPr>
          <p:cNvSpPr txBox="1"/>
          <p:nvPr/>
        </p:nvSpPr>
        <p:spPr>
          <a:xfrm>
            <a:off x="1318082" y="340475"/>
            <a:ext cx="11967670" cy="120802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defTabSz="609630"/>
            <a:r>
              <a:rPr lang="en-US" sz="4000" b="1">
                <a:solidFill>
                  <a:srgbClr val="012A5C"/>
                </a:solidFill>
                <a:latin typeface="Lato   "/>
                <a:sym typeface="Fira Sans Medium"/>
              </a:rPr>
              <a:t>METAS ACADÉMICAS DE TODA LA ESCUELA</a:t>
            </a:r>
            <a:endParaRPr lang="en-US">
              <a:sym typeface="Fira Sans Medium"/>
            </a:endParaRPr>
          </a:p>
          <a:p>
            <a:pPr defTabSz="609630">
              <a:lnSpc>
                <a:spcPts val="3920"/>
              </a:lnSpc>
            </a:pPr>
            <a:endParaRPr lang="en-US" sz="4000" b="1" dirty="0">
              <a:solidFill>
                <a:srgbClr val="012A5C"/>
              </a:solidFill>
              <a:latin typeface="Lato   "/>
              <a:ea typeface="Fira Sans Medium"/>
              <a:cs typeface="Fira Sans Medium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79B205-B1FD-1596-2D93-CD449540EC5D}"/>
              </a:ext>
            </a:extLst>
          </p:cNvPr>
          <p:cNvSpPr txBox="1"/>
          <p:nvPr/>
        </p:nvSpPr>
        <p:spPr>
          <a:xfrm>
            <a:off x="3654175" y="1398691"/>
            <a:ext cx="8166100" cy="480131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buClr>
                <a:srgbClr val="002060"/>
              </a:buClr>
            </a:pPr>
            <a:br>
              <a:rPr lang="en-US" dirty="0"/>
            </a:br>
            <a:r>
              <a:rPr lang="en-US" b="1" dirty="0">
                <a:solidFill>
                  <a:srgbClr val="002060"/>
                </a:solidFill>
                <a:ea typeface="+mn-lt"/>
                <a:cs typeface="+mn-lt"/>
              </a:rPr>
              <a:t>K-2: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El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porcentaje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de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estudiantes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de </a:t>
            </a:r>
            <a:r>
              <a:rPr lang="en-US" b="1" dirty="0">
                <a:solidFill>
                  <a:srgbClr val="002060"/>
                </a:solidFill>
                <a:ea typeface="+mn-lt"/>
                <a:cs typeface="+mn-lt"/>
              </a:rPr>
              <a:t>Kindergarten y 1.er </a:t>
            </a:r>
            <a:r>
              <a:rPr lang="en-US" b="1" dirty="0" err="1">
                <a:solidFill>
                  <a:srgbClr val="002060"/>
                </a:solidFill>
                <a:ea typeface="+mn-lt"/>
                <a:cs typeface="+mn-lt"/>
              </a:rPr>
              <a:t>grado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que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obtienen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resultados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iguales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o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superiores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al punto de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referencia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del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distrito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aumentará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en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b="1" dirty="0">
                <a:solidFill>
                  <a:srgbClr val="002060"/>
                </a:solidFill>
                <a:ea typeface="+mn-lt"/>
                <a:cs typeface="+mn-lt"/>
              </a:rPr>
              <a:t>3 puntos </a:t>
            </a:r>
            <a:r>
              <a:rPr lang="en-US" b="1" dirty="0" err="1">
                <a:solidFill>
                  <a:srgbClr val="002060"/>
                </a:solidFill>
                <a:ea typeface="+mn-lt"/>
                <a:cs typeface="+mn-lt"/>
              </a:rPr>
              <a:t>porcentuales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(Kindergarten: del 68% al 71% y 1.er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grado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: del 58% al 61%)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desde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la primavera de 2026 hasta la primavera de 2027,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según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lo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medido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por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la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Evaluación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Distrital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de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Alfabetización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Temprana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. El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porcentaje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de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estudiantes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de </a:t>
            </a:r>
            <a:r>
              <a:rPr lang="en-US" b="1" dirty="0" err="1">
                <a:solidFill>
                  <a:srgbClr val="002060"/>
                </a:solidFill>
                <a:ea typeface="+mn-lt"/>
                <a:cs typeface="+mn-lt"/>
              </a:rPr>
              <a:t>grado</a:t>
            </a:r>
            <a:r>
              <a:rPr lang="en-US" b="1" dirty="0">
                <a:solidFill>
                  <a:srgbClr val="002060"/>
                </a:solidFill>
                <a:ea typeface="+mn-lt"/>
                <a:cs typeface="+mn-lt"/>
              </a:rPr>
              <a:t> 2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 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que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obtienen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resultados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iguales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o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superiores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al punto de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referencia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estatal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aumentará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en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b="1" dirty="0">
                <a:solidFill>
                  <a:srgbClr val="002060"/>
                </a:solidFill>
                <a:ea typeface="+mn-lt"/>
                <a:cs typeface="+mn-lt"/>
              </a:rPr>
              <a:t>6 puntos </a:t>
            </a:r>
            <a:r>
              <a:rPr lang="en-US" b="1" dirty="0" err="1">
                <a:solidFill>
                  <a:srgbClr val="002060"/>
                </a:solidFill>
                <a:ea typeface="+mn-lt"/>
                <a:cs typeface="+mn-lt"/>
              </a:rPr>
              <a:t>porcentuales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(del 29% al 35%)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desde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la primavera de 2026 hasta la primavera de 2027,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según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lo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medido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por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la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Evaluación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Distrital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de Lectura.</a:t>
            </a:r>
          </a:p>
          <a:p>
            <a:endParaRPr lang="en-US" dirty="0">
              <a:solidFill>
                <a:srgbClr val="002060"/>
              </a:solidFill>
              <a:ea typeface="+mn-lt"/>
              <a:cs typeface="+mn-lt"/>
            </a:endParaRPr>
          </a:p>
          <a:p>
            <a:r>
              <a:rPr lang="en-US" b="1" dirty="0">
                <a:solidFill>
                  <a:srgbClr val="002060"/>
                </a:solidFill>
                <a:ea typeface="+mn-lt"/>
                <a:cs typeface="+mn-lt"/>
              </a:rPr>
              <a:t>3-5: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El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porcentaje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de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estudiantes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de 3.er, 4 y 5  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que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obtienen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un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nivel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de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desempeño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de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Competente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o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Distinguido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en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Artes del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Lenguaje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Inglés (ELA)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aumentará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en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9, 17 y 16.1 puntos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porcentuales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,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respectivamente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(</a:t>
            </a:r>
            <a:r>
              <a:rPr lang="en-US" b="1" dirty="0">
                <a:solidFill>
                  <a:srgbClr val="002060"/>
                </a:solidFill>
                <a:ea typeface="+mn-lt"/>
                <a:cs typeface="+mn-lt"/>
              </a:rPr>
              <a:t>3.er </a:t>
            </a:r>
            <a:r>
              <a:rPr lang="en-US" b="1" dirty="0" err="1">
                <a:solidFill>
                  <a:srgbClr val="002060"/>
                </a:solidFill>
                <a:ea typeface="+mn-lt"/>
                <a:cs typeface="+mn-lt"/>
              </a:rPr>
              <a:t>grado</a:t>
            </a:r>
            <a:r>
              <a:rPr lang="en-US" b="1" dirty="0">
                <a:solidFill>
                  <a:srgbClr val="002060"/>
                </a:solidFill>
                <a:ea typeface="+mn-lt"/>
                <a:cs typeface="+mn-lt"/>
              </a:rPr>
              <a:t>: del 28.1% al 37.1%; 4 </a:t>
            </a:r>
            <a:r>
              <a:rPr lang="en-US" b="1" dirty="0" err="1">
                <a:solidFill>
                  <a:srgbClr val="002060"/>
                </a:solidFill>
                <a:ea typeface="+mn-lt"/>
                <a:cs typeface="+mn-lt"/>
              </a:rPr>
              <a:t>grado</a:t>
            </a:r>
            <a:r>
              <a:rPr lang="en-US" b="1" dirty="0">
                <a:solidFill>
                  <a:srgbClr val="002060"/>
                </a:solidFill>
                <a:ea typeface="+mn-lt"/>
                <a:cs typeface="+mn-lt"/>
              </a:rPr>
              <a:t>: del 27.7% al 44.7%; y 5 </a:t>
            </a:r>
            <a:r>
              <a:rPr lang="en-US" b="1" dirty="0" err="1">
                <a:solidFill>
                  <a:srgbClr val="002060"/>
                </a:solidFill>
                <a:ea typeface="+mn-lt"/>
                <a:cs typeface="+mn-lt"/>
              </a:rPr>
              <a:t>grado</a:t>
            </a:r>
            <a:r>
              <a:rPr lang="en-US" b="1" dirty="0">
                <a:solidFill>
                  <a:srgbClr val="002060"/>
                </a:solidFill>
                <a:ea typeface="+mn-lt"/>
                <a:cs typeface="+mn-lt"/>
              </a:rPr>
              <a:t> del 34.3% al 50.4%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)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desde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mayo de 2024 hasta mayo de 2027,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según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lo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medido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por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la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Evaluación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Georgia Milestones de ELA.</a:t>
            </a:r>
            <a:endParaRPr lang="en-US" dirty="0">
              <a:solidFill>
                <a:srgbClr val="002060"/>
              </a:solidFill>
              <a:ea typeface="Calibri"/>
              <a:cs typeface="Calibri"/>
            </a:endParaRPr>
          </a:p>
          <a:p>
            <a:pPr marL="285750" indent="-28575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n-US">
              <a:solidFill>
                <a:srgbClr val="002060"/>
              </a:solidFill>
              <a:ea typeface="Calibri"/>
              <a:cs typeface="Calibri"/>
            </a:endParaRPr>
          </a:p>
          <a:p>
            <a:pPr marL="285750" indent="-28575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n-US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844EDB-F73E-E83F-72A9-1BDA82948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DB9074F-49DB-67CA-2EBA-6B7782848258}"/>
              </a:ext>
            </a:extLst>
          </p:cNvPr>
          <p:cNvSpPr/>
          <p:nvPr/>
        </p:nvSpPr>
        <p:spPr>
          <a:xfrm>
            <a:off x="0" y="-278049"/>
            <a:ext cx="7297673" cy="7263049"/>
          </a:xfrm>
          <a:custGeom>
            <a:avLst/>
            <a:gdLst/>
            <a:ahLst/>
            <a:cxnLst/>
            <a:rect l="l" t="t" r="r" b="b"/>
            <a:pathLst>
              <a:path w="10946510" h="11085073">
                <a:moveTo>
                  <a:pt x="0" y="0"/>
                </a:moveTo>
                <a:lnTo>
                  <a:pt x="10946510" y="0"/>
                </a:lnTo>
                <a:lnTo>
                  <a:pt x="10946510" y="11085074"/>
                </a:lnTo>
                <a:lnTo>
                  <a:pt x="0" y="110850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13226" t="3829" r="45943" b="1748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D82F14-FF37-69B5-1F92-A875E89D42EA}"/>
              </a:ext>
            </a:extLst>
          </p:cNvPr>
          <p:cNvSpPr txBox="1"/>
          <p:nvPr/>
        </p:nvSpPr>
        <p:spPr>
          <a:xfrm>
            <a:off x="1323013" y="343810"/>
            <a:ext cx="11121842" cy="120802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defTabSz="609630"/>
            <a:r>
              <a:rPr lang="en-US" sz="4000" b="1">
                <a:solidFill>
                  <a:srgbClr val="012A5C"/>
                </a:solidFill>
                <a:latin typeface="Lato"/>
                <a:ea typeface="Lato"/>
                <a:cs typeface="Lato"/>
                <a:sym typeface="Fira Sans Medium"/>
              </a:rPr>
              <a:t>METAS ACADÉMICAS DE TODA LA ESCUELA</a:t>
            </a:r>
            <a:endParaRPr lang="en-US" sz="4000">
              <a:solidFill>
                <a:srgbClr val="000000"/>
              </a:solidFill>
              <a:latin typeface="Lato"/>
              <a:ea typeface="Lato"/>
              <a:cs typeface="Lato"/>
              <a:sym typeface="Fira Sans Medium"/>
            </a:endParaRPr>
          </a:p>
          <a:p>
            <a:pPr defTabSz="609630">
              <a:lnSpc>
                <a:spcPts val="3920"/>
              </a:lnSpc>
            </a:pPr>
            <a:endParaRPr lang="en-US" sz="4000" b="1" dirty="0">
              <a:solidFill>
                <a:srgbClr val="012A5C"/>
              </a:solidFill>
              <a:latin typeface="Lato   "/>
              <a:ea typeface="Fira Sans Medium"/>
              <a:cs typeface="Fira Sans Medium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45C066-4D93-8DA2-1214-B7603BE2E2C9}"/>
              </a:ext>
            </a:extLst>
          </p:cNvPr>
          <p:cNvSpPr txBox="1"/>
          <p:nvPr/>
        </p:nvSpPr>
        <p:spPr>
          <a:xfrm>
            <a:off x="3654175" y="2203621"/>
            <a:ext cx="7726072" cy="34163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buClr>
                <a:srgbClr val="002060"/>
              </a:buClr>
            </a:pPr>
            <a:r>
              <a:rPr lang="en-US" dirty="0">
                <a:solidFill>
                  <a:srgbClr val="012A5C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K-2: El </a:t>
            </a:r>
            <a:r>
              <a:rPr lang="en-US" dirty="0" err="1">
                <a:solidFill>
                  <a:srgbClr val="012A5C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porcentaje</a:t>
            </a:r>
            <a:r>
              <a:rPr lang="en-US" dirty="0">
                <a:solidFill>
                  <a:srgbClr val="012A5C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 de </a:t>
            </a:r>
            <a:r>
              <a:rPr lang="en-US" dirty="0" err="1">
                <a:solidFill>
                  <a:srgbClr val="012A5C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estudiantes</a:t>
            </a:r>
            <a:r>
              <a:rPr lang="en-US" dirty="0">
                <a:solidFill>
                  <a:srgbClr val="012A5C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 de </a:t>
            </a:r>
            <a:r>
              <a:rPr lang="en-US" b="1" dirty="0">
                <a:solidFill>
                  <a:srgbClr val="012A5C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Kindergarten a 2 </a:t>
            </a:r>
            <a:r>
              <a:rPr lang="en-US" b="1" dirty="0" err="1">
                <a:solidFill>
                  <a:srgbClr val="012A5C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grado</a:t>
            </a:r>
            <a:r>
              <a:rPr lang="en-US" dirty="0">
                <a:solidFill>
                  <a:srgbClr val="012A5C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 </a:t>
            </a:r>
            <a:r>
              <a:rPr lang="en-US" dirty="0" err="1">
                <a:solidFill>
                  <a:srgbClr val="012A5C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que</a:t>
            </a:r>
            <a:r>
              <a:rPr lang="en-US" dirty="0">
                <a:solidFill>
                  <a:srgbClr val="012A5C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 </a:t>
            </a:r>
            <a:r>
              <a:rPr lang="en-US" dirty="0" err="1">
                <a:solidFill>
                  <a:srgbClr val="012A5C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obtienenresultados</a:t>
            </a:r>
            <a:r>
              <a:rPr lang="en-US" dirty="0">
                <a:solidFill>
                  <a:srgbClr val="012A5C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 </a:t>
            </a:r>
            <a:r>
              <a:rPr lang="en-US" dirty="0" err="1">
                <a:solidFill>
                  <a:srgbClr val="012A5C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en</a:t>
            </a:r>
            <a:r>
              <a:rPr lang="en-US" dirty="0">
                <a:solidFill>
                  <a:srgbClr val="012A5C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 el </a:t>
            </a:r>
            <a:r>
              <a:rPr lang="en-US" dirty="0" err="1">
                <a:solidFill>
                  <a:srgbClr val="012A5C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percentil</a:t>
            </a:r>
            <a:r>
              <a:rPr lang="en-US" dirty="0">
                <a:solidFill>
                  <a:srgbClr val="012A5C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 26 o superior </a:t>
            </a:r>
            <a:r>
              <a:rPr lang="en-US" dirty="0" err="1">
                <a:solidFill>
                  <a:srgbClr val="012A5C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aumentará</a:t>
            </a:r>
            <a:r>
              <a:rPr lang="en-US" dirty="0">
                <a:solidFill>
                  <a:srgbClr val="012A5C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 </a:t>
            </a:r>
            <a:r>
              <a:rPr lang="en-US" dirty="0" err="1">
                <a:solidFill>
                  <a:srgbClr val="012A5C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en</a:t>
            </a:r>
            <a:r>
              <a:rPr lang="en-US" dirty="0">
                <a:solidFill>
                  <a:srgbClr val="012A5C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 </a:t>
            </a:r>
            <a:r>
              <a:rPr lang="en-US" b="1" dirty="0">
                <a:solidFill>
                  <a:srgbClr val="012A5C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3 puntos </a:t>
            </a:r>
            <a:r>
              <a:rPr lang="en-US" b="1" dirty="0" err="1">
                <a:solidFill>
                  <a:srgbClr val="012A5C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porcentuales</a:t>
            </a:r>
            <a:r>
              <a:rPr lang="en-US" b="1" dirty="0">
                <a:solidFill>
                  <a:srgbClr val="012A5C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012A5C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desde</a:t>
            </a:r>
            <a:r>
              <a:rPr lang="en-US" dirty="0">
                <a:solidFill>
                  <a:srgbClr val="012A5C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 el </a:t>
            </a:r>
            <a:r>
              <a:rPr lang="en-US" dirty="0" err="1">
                <a:solidFill>
                  <a:srgbClr val="012A5C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otoño</a:t>
            </a:r>
            <a:r>
              <a:rPr lang="en-US" dirty="0">
                <a:solidFill>
                  <a:srgbClr val="012A5C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 de 2026 hasta la primavera de 2027, </a:t>
            </a:r>
            <a:r>
              <a:rPr lang="en-US" dirty="0" err="1">
                <a:solidFill>
                  <a:srgbClr val="012A5C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según</a:t>
            </a:r>
            <a:r>
              <a:rPr lang="en-US" dirty="0">
                <a:solidFill>
                  <a:srgbClr val="012A5C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 lo </a:t>
            </a:r>
            <a:r>
              <a:rPr lang="en-US" dirty="0" err="1">
                <a:solidFill>
                  <a:srgbClr val="012A5C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medido</a:t>
            </a:r>
            <a:r>
              <a:rPr lang="en-US" dirty="0">
                <a:solidFill>
                  <a:srgbClr val="012A5C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 </a:t>
            </a:r>
            <a:r>
              <a:rPr lang="en-US" dirty="0" err="1">
                <a:solidFill>
                  <a:srgbClr val="012A5C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por</a:t>
            </a:r>
            <a:r>
              <a:rPr lang="en-US" dirty="0">
                <a:solidFill>
                  <a:srgbClr val="012A5C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 la </a:t>
            </a:r>
            <a:r>
              <a:rPr lang="en-US" dirty="0" err="1">
                <a:solidFill>
                  <a:srgbClr val="012A5C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Evaluación</a:t>
            </a:r>
            <a:r>
              <a:rPr lang="en-US" dirty="0">
                <a:solidFill>
                  <a:srgbClr val="012A5C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 </a:t>
            </a:r>
            <a:r>
              <a:rPr lang="en-US" dirty="0" err="1">
                <a:solidFill>
                  <a:srgbClr val="012A5C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Distrital</a:t>
            </a:r>
            <a:r>
              <a:rPr lang="en-US" dirty="0">
                <a:solidFill>
                  <a:srgbClr val="012A5C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 de </a:t>
            </a:r>
            <a:r>
              <a:rPr lang="en-US" dirty="0" err="1">
                <a:solidFill>
                  <a:srgbClr val="012A5C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Matemáticas</a:t>
            </a:r>
            <a:r>
              <a:rPr lang="en-US" dirty="0">
                <a:solidFill>
                  <a:srgbClr val="012A5C"/>
                </a:solidFill>
                <a:highlight>
                  <a:srgbClr val="FFFFFF"/>
                </a:highlight>
                <a:latin typeface="Aptos"/>
                <a:ea typeface="+mn-lt"/>
                <a:cs typeface="+mn-lt"/>
              </a:rPr>
              <a:t>.</a:t>
            </a:r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  <a:p>
            <a:r>
              <a:rPr lang="en-US" dirty="0">
                <a:solidFill>
                  <a:srgbClr val="012A5C"/>
                </a:solidFill>
                <a:latin typeface="Aptos"/>
                <a:ea typeface="Calibri"/>
                <a:cs typeface="Calibri"/>
              </a:rPr>
              <a:t>3-5: El </a:t>
            </a:r>
            <a:r>
              <a:rPr lang="en-US" dirty="0" err="1">
                <a:solidFill>
                  <a:srgbClr val="012A5C"/>
                </a:solidFill>
                <a:latin typeface="Aptos"/>
                <a:ea typeface="Calibri"/>
                <a:cs typeface="Calibri"/>
              </a:rPr>
              <a:t>porcentaje</a:t>
            </a:r>
            <a:r>
              <a:rPr lang="en-US" dirty="0">
                <a:solidFill>
                  <a:srgbClr val="012A5C"/>
                </a:solidFill>
                <a:latin typeface="Aptos"/>
                <a:ea typeface="Calibri"/>
                <a:cs typeface="Calibri"/>
              </a:rPr>
              <a:t> de </a:t>
            </a:r>
            <a:r>
              <a:rPr lang="en-US" dirty="0" err="1">
                <a:solidFill>
                  <a:srgbClr val="012A5C"/>
                </a:solidFill>
                <a:latin typeface="Aptos"/>
                <a:ea typeface="Calibri"/>
                <a:cs typeface="Calibri"/>
              </a:rPr>
              <a:t>estudiantes</a:t>
            </a:r>
            <a:r>
              <a:rPr lang="en-US" dirty="0">
                <a:solidFill>
                  <a:srgbClr val="012A5C"/>
                </a:solidFill>
                <a:latin typeface="Aptos"/>
                <a:ea typeface="Calibri"/>
                <a:cs typeface="Calibri"/>
              </a:rPr>
              <a:t> de 3.er, 4 y 5  </a:t>
            </a:r>
            <a:r>
              <a:rPr lang="en-US" dirty="0" err="1">
                <a:solidFill>
                  <a:srgbClr val="012A5C"/>
                </a:solidFill>
                <a:latin typeface="Aptos"/>
                <a:ea typeface="Calibri"/>
                <a:cs typeface="Calibri"/>
              </a:rPr>
              <a:t>grado</a:t>
            </a:r>
            <a:r>
              <a:rPr lang="en-US" dirty="0">
                <a:solidFill>
                  <a:srgbClr val="012A5C"/>
                </a:solidFill>
                <a:latin typeface="Aptos"/>
                <a:ea typeface="Calibri"/>
                <a:cs typeface="Calibri"/>
              </a:rPr>
              <a:t> </a:t>
            </a:r>
            <a:r>
              <a:rPr lang="en-US" dirty="0" err="1">
                <a:solidFill>
                  <a:srgbClr val="012A5C"/>
                </a:solidFill>
                <a:latin typeface="Aptos"/>
                <a:ea typeface="Calibri"/>
                <a:cs typeface="Calibri"/>
              </a:rPr>
              <a:t>que</a:t>
            </a:r>
            <a:r>
              <a:rPr lang="en-US" dirty="0">
                <a:solidFill>
                  <a:srgbClr val="012A5C"/>
                </a:solidFill>
                <a:latin typeface="Aptos"/>
                <a:ea typeface="Calibri"/>
                <a:cs typeface="Calibri"/>
              </a:rPr>
              <a:t> </a:t>
            </a:r>
            <a:r>
              <a:rPr lang="en-US" dirty="0" err="1">
                <a:solidFill>
                  <a:srgbClr val="012A5C"/>
                </a:solidFill>
                <a:latin typeface="Aptos"/>
                <a:ea typeface="Calibri"/>
                <a:cs typeface="Calibri"/>
              </a:rPr>
              <a:t>obtienen</a:t>
            </a:r>
            <a:r>
              <a:rPr lang="en-US" dirty="0">
                <a:solidFill>
                  <a:srgbClr val="012A5C"/>
                </a:solidFill>
                <a:latin typeface="Aptos"/>
                <a:ea typeface="Calibri"/>
                <a:cs typeface="Calibri"/>
              </a:rPr>
              <a:t> un </a:t>
            </a:r>
            <a:r>
              <a:rPr lang="en-US" dirty="0" err="1">
                <a:solidFill>
                  <a:srgbClr val="012A5C"/>
                </a:solidFill>
                <a:latin typeface="Aptos"/>
                <a:ea typeface="Calibri"/>
                <a:cs typeface="Calibri"/>
              </a:rPr>
              <a:t>nivel</a:t>
            </a:r>
            <a:r>
              <a:rPr lang="en-US" dirty="0">
                <a:solidFill>
                  <a:srgbClr val="012A5C"/>
                </a:solidFill>
                <a:latin typeface="Aptos"/>
                <a:ea typeface="Calibri"/>
                <a:cs typeface="Calibri"/>
              </a:rPr>
              <a:t> de </a:t>
            </a:r>
            <a:r>
              <a:rPr lang="en-US" dirty="0" err="1">
                <a:solidFill>
                  <a:srgbClr val="012A5C"/>
                </a:solidFill>
                <a:latin typeface="Aptos"/>
                <a:ea typeface="Calibri"/>
                <a:cs typeface="Calibri"/>
              </a:rPr>
              <a:t>desempeño</a:t>
            </a:r>
            <a:r>
              <a:rPr lang="en-US" dirty="0">
                <a:solidFill>
                  <a:srgbClr val="012A5C"/>
                </a:solidFill>
                <a:latin typeface="Aptos"/>
                <a:ea typeface="Calibri"/>
                <a:cs typeface="Calibri"/>
              </a:rPr>
              <a:t> de </a:t>
            </a:r>
            <a:r>
              <a:rPr lang="en-US" dirty="0" err="1">
                <a:solidFill>
                  <a:srgbClr val="012A5C"/>
                </a:solidFill>
                <a:latin typeface="Aptos"/>
                <a:ea typeface="Calibri"/>
                <a:cs typeface="Calibri"/>
              </a:rPr>
              <a:t>Competente</a:t>
            </a:r>
            <a:r>
              <a:rPr lang="en-US" dirty="0">
                <a:solidFill>
                  <a:srgbClr val="012A5C"/>
                </a:solidFill>
                <a:latin typeface="Aptos"/>
                <a:ea typeface="Calibri"/>
                <a:cs typeface="Calibri"/>
              </a:rPr>
              <a:t> o </a:t>
            </a:r>
            <a:r>
              <a:rPr lang="en-US" dirty="0" err="1">
                <a:solidFill>
                  <a:srgbClr val="012A5C"/>
                </a:solidFill>
                <a:latin typeface="Aptos"/>
                <a:ea typeface="Calibri"/>
                <a:cs typeface="Calibri"/>
              </a:rPr>
              <a:t>Distinguido</a:t>
            </a:r>
            <a:r>
              <a:rPr lang="en-US" dirty="0">
                <a:solidFill>
                  <a:srgbClr val="012A5C"/>
                </a:solidFill>
                <a:latin typeface="Aptos"/>
                <a:ea typeface="Calibri"/>
                <a:cs typeface="Calibri"/>
              </a:rPr>
              <a:t> </a:t>
            </a:r>
            <a:r>
              <a:rPr lang="en-US" dirty="0" err="1">
                <a:solidFill>
                  <a:srgbClr val="012A5C"/>
                </a:solidFill>
                <a:latin typeface="Aptos"/>
                <a:ea typeface="Calibri"/>
                <a:cs typeface="Calibri"/>
              </a:rPr>
              <a:t>en</a:t>
            </a:r>
            <a:r>
              <a:rPr lang="en-US" dirty="0">
                <a:solidFill>
                  <a:srgbClr val="012A5C"/>
                </a:solidFill>
                <a:latin typeface="Aptos"/>
                <a:ea typeface="Calibri"/>
                <a:cs typeface="Calibri"/>
              </a:rPr>
              <a:t> </a:t>
            </a:r>
            <a:r>
              <a:rPr lang="en-US" dirty="0" err="1">
                <a:solidFill>
                  <a:srgbClr val="012A5C"/>
                </a:solidFill>
                <a:latin typeface="Aptos"/>
                <a:ea typeface="Calibri"/>
                <a:cs typeface="Calibri"/>
              </a:rPr>
              <a:t>Matemáticas</a:t>
            </a:r>
            <a:r>
              <a:rPr lang="en-US" dirty="0">
                <a:solidFill>
                  <a:srgbClr val="012A5C"/>
                </a:solidFill>
                <a:latin typeface="Aptos"/>
                <a:ea typeface="Calibri"/>
                <a:cs typeface="Calibri"/>
              </a:rPr>
              <a:t> </a:t>
            </a:r>
            <a:r>
              <a:rPr lang="en-US" dirty="0" err="1">
                <a:solidFill>
                  <a:srgbClr val="012A5C"/>
                </a:solidFill>
                <a:latin typeface="Aptos"/>
                <a:ea typeface="Calibri"/>
                <a:cs typeface="Calibri"/>
              </a:rPr>
              <a:t>aumentará</a:t>
            </a:r>
            <a:r>
              <a:rPr lang="en-US" dirty="0">
                <a:solidFill>
                  <a:srgbClr val="012A5C"/>
                </a:solidFill>
                <a:latin typeface="Aptos"/>
                <a:ea typeface="Calibri"/>
                <a:cs typeface="Calibri"/>
              </a:rPr>
              <a:t> </a:t>
            </a:r>
            <a:r>
              <a:rPr lang="en-US" dirty="0" err="1">
                <a:solidFill>
                  <a:srgbClr val="012A5C"/>
                </a:solidFill>
                <a:latin typeface="Aptos"/>
                <a:ea typeface="Calibri"/>
                <a:cs typeface="Calibri"/>
              </a:rPr>
              <a:t>en</a:t>
            </a:r>
            <a:r>
              <a:rPr lang="en-US" dirty="0">
                <a:solidFill>
                  <a:srgbClr val="012A5C"/>
                </a:solidFill>
                <a:latin typeface="Aptos"/>
                <a:ea typeface="Calibri"/>
                <a:cs typeface="Calibri"/>
              </a:rPr>
              <a:t> 9 puntos </a:t>
            </a:r>
            <a:r>
              <a:rPr lang="en-US" dirty="0" err="1">
                <a:solidFill>
                  <a:srgbClr val="012A5C"/>
                </a:solidFill>
                <a:latin typeface="Aptos"/>
                <a:ea typeface="Calibri"/>
                <a:cs typeface="Calibri"/>
              </a:rPr>
              <a:t>porcentuales</a:t>
            </a:r>
            <a:r>
              <a:rPr lang="en-US" dirty="0">
                <a:solidFill>
                  <a:srgbClr val="012A5C"/>
                </a:solidFill>
                <a:latin typeface="Aptos"/>
                <a:ea typeface="Calibri"/>
                <a:cs typeface="Calibri"/>
              </a:rPr>
              <a:t> (</a:t>
            </a:r>
            <a:r>
              <a:rPr lang="en-US" b="1" dirty="0">
                <a:solidFill>
                  <a:srgbClr val="012A5C"/>
                </a:solidFill>
                <a:latin typeface="Aptos"/>
                <a:ea typeface="Calibri"/>
                <a:cs typeface="Calibri"/>
              </a:rPr>
              <a:t>3.er </a:t>
            </a:r>
            <a:r>
              <a:rPr lang="en-US" b="1" dirty="0" err="1">
                <a:solidFill>
                  <a:srgbClr val="012A5C"/>
                </a:solidFill>
                <a:latin typeface="Aptos"/>
                <a:ea typeface="Calibri"/>
                <a:cs typeface="Calibri"/>
              </a:rPr>
              <a:t>grado</a:t>
            </a:r>
            <a:r>
              <a:rPr lang="en-US" b="1" dirty="0">
                <a:solidFill>
                  <a:srgbClr val="012A5C"/>
                </a:solidFill>
                <a:latin typeface="Aptos"/>
                <a:ea typeface="Calibri"/>
                <a:cs typeface="Calibri"/>
              </a:rPr>
              <a:t>: del 37% al 46%; 4  </a:t>
            </a:r>
            <a:r>
              <a:rPr lang="en-US" b="1" dirty="0" err="1">
                <a:solidFill>
                  <a:srgbClr val="012A5C"/>
                </a:solidFill>
                <a:latin typeface="Aptos"/>
                <a:ea typeface="Calibri"/>
                <a:cs typeface="Calibri"/>
              </a:rPr>
              <a:t>grado</a:t>
            </a:r>
            <a:r>
              <a:rPr lang="en-US" b="1" dirty="0">
                <a:solidFill>
                  <a:srgbClr val="012A5C"/>
                </a:solidFill>
                <a:latin typeface="Aptos"/>
                <a:ea typeface="Calibri"/>
                <a:cs typeface="Calibri"/>
              </a:rPr>
              <a:t>: del 42.7% al 51.7%; y 5  </a:t>
            </a:r>
            <a:r>
              <a:rPr lang="en-US" b="1" dirty="0" err="1">
                <a:solidFill>
                  <a:srgbClr val="012A5C"/>
                </a:solidFill>
                <a:latin typeface="Aptos"/>
                <a:ea typeface="Calibri"/>
                <a:cs typeface="Calibri"/>
              </a:rPr>
              <a:t>grado</a:t>
            </a:r>
            <a:r>
              <a:rPr lang="en-US" b="1" dirty="0">
                <a:solidFill>
                  <a:srgbClr val="012A5C"/>
                </a:solidFill>
                <a:latin typeface="Aptos"/>
                <a:ea typeface="Calibri"/>
                <a:cs typeface="Calibri"/>
              </a:rPr>
              <a:t>: del 40.5% al 49.5%</a:t>
            </a:r>
            <a:r>
              <a:rPr lang="en-US" dirty="0">
                <a:solidFill>
                  <a:srgbClr val="012A5C"/>
                </a:solidFill>
                <a:latin typeface="Aptos"/>
                <a:ea typeface="Calibri"/>
                <a:cs typeface="Calibri"/>
              </a:rPr>
              <a:t>) </a:t>
            </a:r>
            <a:r>
              <a:rPr lang="en-US" dirty="0" err="1">
                <a:solidFill>
                  <a:srgbClr val="012A5C"/>
                </a:solidFill>
                <a:latin typeface="Aptos"/>
                <a:ea typeface="Calibri"/>
                <a:cs typeface="Calibri"/>
              </a:rPr>
              <a:t>desde</a:t>
            </a:r>
            <a:r>
              <a:rPr lang="en-US" dirty="0">
                <a:solidFill>
                  <a:srgbClr val="012A5C"/>
                </a:solidFill>
                <a:latin typeface="Aptos"/>
                <a:ea typeface="Calibri"/>
                <a:cs typeface="Calibri"/>
              </a:rPr>
              <a:t> mayo de 2024 hasta mayo de 2027, </a:t>
            </a:r>
            <a:r>
              <a:rPr lang="en-US" dirty="0" err="1">
                <a:solidFill>
                  <a:srgbClr val="012A5C"/>
                </a:solidFill>
                <a:latin typeface="Aptos"/>
                <a:ea typeface="Calibri"/>
                <a:cs typeface="Calibri"/>
              </a:rPr>
              <a:t>según</a:t>
            </a:r>
            <a:r>
              <a:rPr lang="en-US" dirty="0">
                <a:solidFill>
                  <a:srgbClr val="012A5C"/>
                </a:solidFill>
                <a:latin typeface="Aptos"/>
                <a:ea typeface="Calibri"/>
                <a:cs typeface="Calibri"/>
              </a:rPr>
              <a:t> lo </a:t>
            </a:r>
            <a:r>
              <a:rPr lang="en-US" dirty="0" err="1">
                <a:solidFill>
                  <a:srgbClr val="012A5C"/>
                </a:solidFill>
                <a:latin typeface="Aptos"/>
                <a:ea typeface="Calibri"/>
                <a:cs typeface="Calibri"/>
              </a:rPr>
              <a:t>medido</a:t>
            </a:r>
            <a:r>
              <a:rPr lang="en-US" dirty="0">
                <a:solidFill>
                  <a:srgbClr val="012A5C"/>
                </a:solidFill>
                <a:latin typeface="Aptos"/>
                <a:ea typeface="Calibri"/>
                <a:cs typeface="Calibri"/>
              </a:rPr>
              <a:t> </a:t>
            </a:r>
            <a:r>
              <a:rPr lang="en-US" dirty="0" err="1">
                <a:solidFill>
                  <a:srgbClr val="012A5C"/>
                </a:solidFill>
                <a:latin typeface="Aptos"/>
                <a:ea typeface="Calibri"/>
                <a:cs typeface="Calibri"/>
              </a:rPr>
              <a:t>por</a:t>
            </a:r>
            <a:r>
              <a:rPr lang="en-US" dirty="0">
                <a:solidFill>
                  <a:srgbClr val="012A5C"/>
                </a:solidFill>
                <a:latin typeface="Aptos"/>
                <a:ea typeface="Calibri"/>
                <a:cs typeface="Calibri"/>
              </a:rPr>
              <a:t> la </a:t>
            </a:r>
            <a:r>
              <a:rPr lang="en-US" dirty="0" err="1">
                <a:solidFill>
                  <a:srgbClr val="012A5C"/>
                </a:solidFill>
                <a:latin typeface="Aptos"/>
                <a:ea typeface="Calibri"/>
                <a:cs typeface="Calibri"/>
              </a:rPr>
              <a:t>Evaluación</a:t>
            </a:r>
            <a:r>
              <a:rPr lang="en-US" dirty="0">
                <a:solidFill>
                  <a:srgbClr val="012A5C"/>
                </a:solidFill>
                <a:latin typeface="Aptos"/>
                <a:ea typeface="Calibri"/>
                <a:cs typeface="Calibri"/>
              </a:rPr>
              <a:t> de </a:t>
            </a:r>
            <a:r>
              <a:rPr lang="en-US" dirty="0" err="1">
                <a:solidFill>
                  <a:srgbClr val="012A5C"/>
                </a:solidFill>
                <a:latin typeface="Aptos"/>
                <a:ea typeface="Calibri"/>
                <a:cs typeface="Calibri"/>
              </a:rPr>
              <a:t>Matemáticas</a:t>
            </a:r>
            <a:r>
              <a:rPr lang="en-US" dirty="0">
                <a:solidFill>
                  <a:srgbClr val="012A5C"/>
                </a:solidFill>
                <a:latin typeface="Aptos"/>
                <a:ea typeface="Calibri"/>
                <a:cs typeface="Calibri"/>
              </a:rPr>
              <a:t> Georgia Milestones.</a:t>
            </a:r>
          </a:p>
        </p:txBody>
      </p:sp>
    </p:spTree>
    <p:extLst>
      <p:ext uri="{BB962C8B-B14F-4D97-AF65-F5344CB8AC3E}">
        <p14:creationId xmlns:p14="http://schemas.microsoft.com/office/powerpoint/2010/main" val="35321266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641FFF-D341-ABF3-894E-E5B6BFF26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2">
            <a:extLst>
              <a:ext uri="{FF2B5EF4-FFF2-40B4-BE49-F238E27FC236}">
                <a16:creationId xmlns:a16="http://schemas.microsoft.com/office/drawing/2014/main" id="{71CBBC0B-3A73-03F1-4190-7F18CC8555BF}"/>
              </a:ext>
            </a:extLst>
          </p:cNvPr>
          <p:cNvSpPr/>
          <p:nvPr/>
        </p:nvSpPr>
        <p:spPr>
          <a:xfrm>
            <a:off x="1" y="0"/>
            <a:ext cx="3670852" cy="6856649"/>
          </a:xfrm>
          <a:custGeom>
            <a:avLst/>
            <a:gdLst/>
            <a:ahLst/>
            <a:cxnLst/>
            <a:rect l="l" t="t" r="r" b="b"/>
            <a:pathLst>
              <a:path w="10946510" h="11085073">
                <a:moveTo>
                  <a:pt x="0" y="0"/>
                </a:moveTo>
                <a:lnTo>
                  <a:pt x="10946510" y="0"/>
                </a:lnTo>
                <a:lnTo>
                  <a:pt x="10946510" y="11085074"/>
                </a:lnTo>
                <a:lnTo>
                  <a:pt x="0" y="110850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60230" t="-7779" r="-1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BAAE7E-FCCB-5611-E90C-0122BC0A1720}"/>
              </a:ext>
            </a:extLst>
          </p:cNvPr>
          <p:cNvSpPr txBox="1"/>
          <p:nvPr/>
        </p:nvSpPr>
        <p:spPr>
          <a:xfrm>
            <a:off x="4081670" y="351292"/>
            <a:ext cx="7394713" cy="10926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defTabSz="609630">
              <a:lnSpc>
                <a:spcPts val="3920"/>
              </a:lnSpc>
            </a:pPr>
            <a:r>
              <a:rPr lang="en-US" sz="4000" b="1" dirty="0">
                <a:solidFill>
                  <a:srgbClr val="012A5C"/>
                </a:solidFill>
                <a:latin typeface="Lato   "/>
                <a:ea typeface="Fira Sans Medium"/>
                <a:cs typeface="Fira Sans Medium"/>
                <a:sym typeface="Fira Sans Medium"/>
              </a:rPr>
              <a:t>PROGRAMAS Y APOYOS </a:t>
            </a:r>
            <a:r>
              <a:rPr lang="en-US" sz="4000" b="1">
                <a:solidFill>
                  <a:srgbClr val="012A5C"/>
                </a:solidFill>
                <a:latin typeface="Lato   "/>
                <a:ea typeface="Fira Sans Medium"/>
                <a:cs typeface="Fira Sans Medium"/>
                <a:sym typeface="Fira Sans Medium"/>
              </a:rPr>
              <a:t>DISPONIBLES DE </a:t>
            </a:r>
            <a:r>
              <a:rPr lang="en-US" sz="4000" b="1">
                <a:solidFill>
                  <a:srgbClr val="012A5C"/>
                </a:solidFill>
                <a:latin typeface="Lato   "/>
                <a:ea typeface="+mn-lt"/>
                <a:cs typeface="+mn-lt"/>
                <a:sym typeface="Fira Sans Medium"/>
              </a:rPr>
              <a:t>TÍTULO I</a:t>
            </a: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10B816-D74A-9B08-2E36-BF8A481FC102}"/>
              </a:ext>
            </a:extLst>
          </p:cNvPr>
          <p:cNvSpPr txBox="1"/>
          <p:nvPr/>
        </p:nvSpPr>
        <p:spPr>
          <a:xfrm>
            <a:off x="4305581" y="2409272"/>
            <a:ext cx="6147384" cy="258532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US" sz="3600" dirty="0" err="1">
                <a:solidFill>
                  <a:srgbClr val="002060"/>
                </a:solidFill>
              </a:rPr>
              <a:t>Instrucción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endParaRPr lang="en-US" sz="3600" dirty="0">
              <a:solidFill>
                <a:srgbClr val="000000"/>
              </a:solidFill>
            </a:endParaRPr>
          </a:p>
          <a:p>
            <a:pPr marL="285750" indent="-285750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2060"/>
                </a:solidFill>
              </a:rPr>
              <a:t>Desarrollo </a:t>
            </a:r>
            <a:r>
              <a:rPr lang="en-US" sz="3600" dirty="0" err="1">
                <a:solidFill>
                  <a:srgbClr val="002060"/>
                </a:solidFill>
              </a:rPr>
              <a:t>Profesional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endParaRPr lang="en-US" dirty="0"/>
          </a:p>
          <a:p>
            <a:pPr marL="285750" indent="-285750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US" sz="3600" dirty="0" err="1">
                <a:solidFill>
                  <a:srgbClr val="002060"/>
                </a:solidFill>
                <a:ea typeface="Calibri"/>
                <a:cs typeface="Calibri"/>
              </a:rPr>
              <a:t>Participación</a:t>
            </a:r>
            <a:r>
              <a:rPr lang="en-US" sz="3600" dirty="0">
                <a:solidFill>
                  <a:srgbClr val="002060"/>
                </a:solidFill>
                <a:ea typeface="Calibri"/>
                <a:cs typeface="Calibri"/>
              </a:rPr>
              <a:t> de </a:t>
            </a:r>
            <a:r>
              <a:rPr lang="en-US" sz="3600" dirty="0" err="1">
                <a:solidFill>
                  <a:srgbClr val="002060"/>
                </a:solidFill>
                <a:ea typeface="Calibri"/>
                <a:cs typeface="Calibri"/>
              </a:rPr>
              <a:t>los</a:t>
            </a:r>
            <a:r>
              <a:rPr lang="en-US" sz="3600" dirty="0">
                <a:solidFill>
                  <a:srgbClr val="002060"/>
                </a:solidFill>
                <a:ea typeface="Calibri"/>
                <a:cs typeface="Calibri"/>
              </a:rPr>
              <a:t> Padres y las </a:t>
            </a:r>
            <a:r>
              <a:rPr lang="en-US" sz="3600">
                <a:solidFill>
                  <a:srgbClr val="002060"/>
                </a:solidFill>
                <a:ea typeface="Calibri"/>
                <a:cs typeface="Calibri"/>
              </a:rPr>
              <a:t>Familias</a:t>
            </a:r>
            <a:endParaRPr lang="en-US"/>
          </a:p>
          <a:p>
            <a:endParaRPr lang="en-US">
              <a:solidFill>
                <a:srgbClr val="000000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169655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3639D-EF7A-D408-B3D0-B3FD33D3F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2">
            <a:extLst>
              <a:ext uri="{FF2B5EF4-FFF2-40B4-BE49-F238E27FC236}">
                <a16:creationId xmlns:a16="http://schemas.microsoft.com/office/drawing/2014/main" id="{072208A5-3BC5-8DB1-7B61-D171545D2992}"/>
              </a:ext>
            </a:extLst>
          </p:cNvPr>
          <p:cNvSpPr/>
          <p:nvPr/>
        </p:nvSpPr>
        <p:spPr>
          <a:xfrm>
            <a:off x="1" y="0"/>
            <a:ext cx="3670852" cy="6856649"/>
          </a:xfrm>
          <a:custGeom>
            <a:avLst/>
            <a:gdLst/>
            <a:ahLst/>
            <a:cxnLst/>
            <a:rect l="l" t="t" r="r" b="b"/>
            <a:pathLst>
              <a:path w="10946510" h="11085073">
                <a:moveTo>
                  <a:pt x="0" y="0"/>
                </a:moveTo>
                <a:lnTo>
                  <a:pt x="10946510" y="0"/>
                </a:lnTo>
                <a:lnTo>
                  <a:pt x="10946510" y="11085074"/>
                </a:lnTo>
                <a:lnTo>
                  <a:pt x="0" y="110850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60230" t="-7779" r="-1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C40065-8B19-797D-80BB-AAB5030808B1}"/>
              </a:ext>
            </a:extLst>
          </p:cNvPr>
          <p:cNvSpPr txBox="1"/>
          <p:nvPr/>
        </p:nvSpPr>
        <p:spPr>
          <a:xfrm>
            <a:off x="2819307" y="668477"/>
            <a:ext cx="8950911" cy="59734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defTabSz="609630">
              <a:lnSpc>
                <a:spcPts val="3920"/>
              </a:lnSpc>
            </a:pPr>
            <a:r>
              <a:rPr lang="en-US" sz="4000" b="1">
                <a:solidFill>
                  <a:srgbClr val="012A5C"/>
                </a:solidFill>
                <a:latin typeface="Lato   "/>
                <a:ea typeface="Fira Sans Medium"/>
                <a:cs typeface="Fira Sans Medium"/>
                <a:sym typeface="Fira Sans Medium"/>
              </a:rPr>
              <a:t>FINANCIAMIENTO DE TÍTULO I</a:t>
            </a: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1F0BE3-0AE4-449E-AB32-FFD0ED27FF75}"/>
              </a:ext>
            </a:extLst>
          </p:cNvPr>
          <p:cNvSpPr txBox="1"/>
          <p:nvPr/>
        </p:nvSpPr>
        <p:spPr>
          <a:xfrm>
            <a:off x="2968487" y="1934819"/>
            <a:ext cx="8030817" cy="280076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rgbClr val="012A5C"/>
                </a:solidFill>
              </a:rPr>
              <a:t>Facilitador</a:t>
            </a:r>
            <a:r>
              <a:rPr lang="en-US" sz="1600" dirty="0">
                <a:solidFill>
                  <a:srgbClr val="012A5C"/>
                </a:solidFill>
              </a:rPr>
              <a:t>(a) </a:t>
            </a:r>
            <a:r>
              <a:rPr lang="en-US" sz="1600" dirty="0" err="1">
                <a:solidFill>
                  <a:srgbClr val="012A5C"/>
                </a:solidFill>
              </a:rPr>
              <a:t>Académico</a:t>
            </a:r>
            <a:r>
              <a:rPr lang="en-US" sz="1600" dirty="0">
                <a:solidFill>
                  <a:srgbClr val="012A5C"/>
                </a:solidFill>
              </a:rPr>
              <a:t>(a) </a:t>
            </a:r>
            <a:endParaRPr lang="en-US" sz="1600" dirty="0">
              <a:solidFill>
                <a:srgbClr val="012A5C"/>
              </a:solidFill>
              <a:ea typeface="Calibri"/>
              <a:cs typeface="Calibri"/>
            </a:endParaRPr>
          </a:p>
          <a:p>
            <a:pPr marL="285750" indent="-285750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12A5C"/>
                </a:solidFill>
                <a:sym typeface="Wingdings" panose="05000000000000000000" pitchFamily="2" charset="2"/>
              </a:rPr>
              <a:t>Enlace de </a:t>
            </a:r>
            <a:r>
              <a:rPr lang="en-US" sz="1600" dirty="0" err="1">
                <a:solidFill>
                  <a:srgbClr val="012A5C"/>
                </a:solidFill>
                <a:sym typeface="Wingdings" panose="05000000000000000000" pitchFamily="2" charset="2"/>
              </a:rPr>
              <a:t>Participación</a:t>
            </a:r>
            <a:r>
              <a:rPr lang="en-US" sz="1600" dirty="0">
                <a:solidFill>
                  <a:srgbClr val="012A5C"/>
                </a:solidFill>
                <a:sym typeface="Wingdings" panose="05000000000000000000" pitchFamily="2" charset="2"/>
              </a:rPr>
              <a:t> Familiar y </a:t>
            </a:r>
            <a:r>
              <a:rPr lang="en-US" sz="1600" dirty="0" err="1">
                <a:solidFill>
                  <a:srgbClr val="012A5C"/>
                </a:solidFill>
                <a:sym typeface="Wingdings" panose="05000000000000000000" pitchFamily="2" charset="2"/>
              </a:rPr>
              <a:t>Comunitaria</a:t>
            </a:r>
            <a:r>
              <a:rPr lang="en-US" sz="1600" dirty="0">
                <a:solidFill>
                  <a:srgbClr val="012A5C"/>
                </a:solidFill>
                <a:sym typeface="Wingdings" panose="05000000000000000000" pitchFamily="2" charset="2"/>
              </a:rPr>
              <a:t> </a:t>
            </a:r>
            <a:endParaRPr lang="en-US" dirty="0"/>
          </a:p>
          <a:p>
            <a:pPr marL="285750" indent="-285750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012A5C"/>
                </a:solidFill>
              </a:rPr>
              <a:t>Maestros(as) </a:t>
            </a:r>
            <a:endParaRPr lang="en-US"/>
          </a:p>
          <a:p>
            <a:pPr marL="285750" indent="-285750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rgbClr val="012A5C"/>
                </a:solidFill>
              </a:rPr>
              <a:t>Paraprofesionales</a:t>
            </a:r>
            <a:r>
              <a:rPr lang="en-US" sz="1600" dirty="0">
                <a:solidFill>
                  <a:srgbClr val="012A5C"/>
                </a:solidFill>
              </a:rPr>
              <a:t> </a:t>
            </a:r>
            <a:endParaRPr lang="en-US" dirty="0"/>
          </a:p>
          <a:p>
            <a:pPr marL="285750" indent="-285750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rgbClr val="012A5C"/>
                </a:solidFill>
              </a:rPr>
              <a:t>Fortalecimiento</a:t>
            </a:r>
            <a:r>
              <a:rPr lang="en-US" sz="1600" dirty="0">
                <a:solidFill>
                  <a:srgbClr val="012A5C"/>
                </a:solidFill>
              </a:rPr>
              <a:t> de la </a:t>
            </a:r>
            <a:r>
              <a:rPr lang="en-US" sz="1600" dirty="0" err="1">
                <a:solidFill>
                  <a:srgbClr val="012A5C"/>
                </a:solidFill>
              </a:rPr>
              <a:t>Capacidad</a:t>
            </a:r>
            <a:r>
              <a:rPr lang="en-US" sz="1600" dirty="0">
                <a:solidFill>
                  <a:srgbClr val="012A5C"/>
                </a:solidFill>
              </a:rPr>
              <a:t> de </a:t>
            </a:r>
            <a:r>
              <a:rPr lang="en-US" sz="1600" dirty="0" err="1">
                <a:solidFill>
                  <a:srgbClr val="012A5C"/>
                </a:solidFill>
              </a:rPr>
              <a:t>los</a:t>
            </a:r>
            <a:r>
              <a:rPr lang="en-US" sz="1600" dirty="0">
                <a:solidFill>
                  <a:srgbClr val="012A5C"/>
                </a:solidFill>
              </a:rPr>
              <a:t> Padres </a:t>
            </a:r>
            <a:endParaRPr lang="en-US" dirty="0"/>
          </a:p>
          <a:p>
            <a:pPr marL="742950" lvl="1" indent="-285750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rgbClr val="012A5C"/>
                </a:solidFill>
              </a:rPr>
              <a:t>Materiales</a:t>
            </a:r>
            <a:r>
              <a:rPr lang="en-US" sz="1600" dirty="0">
                <a:solidFill>
                  <a:srgbClr val="012A5C"/>
                </a:solidFill>
              </a:rPr>
              <a:t> </a:t>
            </a:r>
            <a:endParaRPr lang="en-US" dirty="0">
              <a:ea typeface="Calibri"/>
              <a:cs typeface="Calibri"/>
            </a:endParaRPr>
          </a:p>
          <a:p>
            <a:pPr marL="285750" indent="-285750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12A5C"/>
                </a:solidFill>
              </a:rPr>
              <a:t>Desarrollo </a:t>
            </a:r>
            <a:r>
              <a:rPr lang="en-US" sz="1600" dirty="0" err="1">
                <a:solidFill>
                  <a:srgbClr val="012A5C"/>
                </a:solidFill>
              </a:rPr>
              <a:t>Profesional</a:t>
            </a:r>
            <a:r>
              <a:rPr lang="en-US" sz="1600" dirty="0">
                <a:solidFill>
                  <a:srgbClr val="012A5C"/>
                </a:solidFill>
              </a:rPr>
              <a:t> para Maestros(as) </a:t>
            </a:r>
            <a:endParaRPr lang="en-US" dirty="0"/>
          </a:p>
          <a:p>
            <a:pPr marL="742950" lvl="1" indent="-285750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rgbClr val="012A5C"/>
                </a:solidFill>
              </a:rPr>
              <a:t>Materiales</a:t>
            </a:r>
            <a:r>
              <a:rPr lang="en-US" sz="1600" dirty="0">
                <a:solidFill>
                  <a:srgbClr val="012A5C"/>
                </a:solidFill>
              </a:rPr>
              <a:t> </a:t>
            </a:r>
            <a:endParaRPr lang="en-US" dirty="0">
              <a:ea typeface="Calibri"/>
              <a:cs typeface="Calibri"/>
            </a:endParaRPr>
          </a:p>
          <a:p>
            <a:pPr marL="742950" lvl="1" indent="-285750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12A5C"/>
                </a:solidFill>
              </a:rPr>
              <a:t>Maestros(as) </a:t>
            </a:r>
            <a:r>
              <a:rPr lang="en-US" sz="1600" dirty="0" err="1">
                <a:solidFill>
                  <a:srgbClr val="012A5C"/>
                </a:solidFill>
              </a:rPr>
              <a:t>Sustitutos</a:t>
            </a:r>
            <a:r>
              <a:rPr lang="en-US" sz="1600" dirty="0">
                <a:solidFill>
                  <a:srgbClr val="012A5C"/>
                </a:solidFill>
              </a:rPr>
              <a:t>(as) </a:t>
            </a:r>
            <a:endParaRPr lang="en-US" dirty="0">
              <a:ea typeface="Calibri"/>
              <a:cs typeface="Calibri"/>
            </a:endParaRPr>
          </a:p>
          <a:p>
            <a:pPr marL="285750" indent="-285750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rgbClr val="012A5C"/>
                </a:solidFill>
              </a:rPr>
              <a:t>Materiales</a:t>
            </a:r>
            <a:r>
              <a:rPr lang="en-US" sz="1600" dirty="0">
                <a:solidFill>
                  <a:srgbClr val="012A5C"/>
                </a:solidFill>
              </a:rPr>
              <a:t> </a:t>
            </a:r>
            <a:r>
              <a:rPr lang="en-US" sz="1600" dirty="0" err="1">
                <a:solidFill>
                  <a:srgbClr val="012A5C"/>
                </a:solidFill>
              </a:rPr>
              <a:t>Educativos</a:t>
            </a:r>
            <a:r>
              <a:rPr lang="en-US" sz="1600" dirty="0">
                <a:solidFill>
                  <a:srgbClr val="012A5C"/>
                </a:solidFill>
              </a:rPr>
              <a:t> </a:t>
            </a:r>
            <a:endParaRPr lang="en-US" dirty="0"/>
          </a:p>
          <a:p>
            <a:pPr marL="742950" lvl="1" indent="-285750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12A5C"/>
                </a:solidFill>
              </a:rPr>
              <a:t>Artes del </a:t>
            </a:r>
            <a:r>
              <a:rPr lang="en-US" sz="1600" err="1">
                <a:solidFill>
                  <a:srgbClr val="012A5C"/>
                </a:solidFill>
              </a:rPr>
              <a:t>Lenguaje</a:t>
            </a:r>
            <a:r>
              <a:rPr lang="en-US" sz="1600" dirty="0">
                <a:solidFill>
                  <a:srgbClr val="012A5C"/>
                </a:solidFill>
              </a:rPr>
              <a:t> </a:t>
            </a:r>
            <a:r>
              <a:rPr lang="en-US" sz="1600" err="1">
                <a:solidFill>
                  <a:srgbClr val="012A5C"/>
                </a:solidFill>
              </a:rPr>
              <a:t>en</a:t>
            </a:r>
            <a:r>
              <a:rPr lang="en-US" sz="1600" dirty="0">
                <a:solidFill>
                  <a:srgbClr val="012A5C"/>
                </a:solidFill>
              </a:rPr>
              <a:t> Inglés (ELA) y </a:t>
            </a:r>
            <a:r>
              <a:rPr lang="en-US" sz="1600">
                <a:solidFill>
                  <a:srgbClr val="012A5C"/>
                </a:solidFill>
              </a:rPr>
              <a:t>Matemáticas</a:t>
            </a:r>
            <a:endParaRPr lang="en-U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84611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A5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CF1E12-DEFF-37D8-6C35-A341489C3E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EDCB87C-EC65-5952-C036-422B76018BFC}"/>
              </a:ext>
            </a:extLst>
          </p:cNvPr>
          <p:cNvGrpSpPr/>
          <p:nvPr/>
        </p:nvGrpSpPr>
        <p:grpSpPr>
          <a:xfrm>
            <a:off x="2466266" y="338445"/>
            <a:ext cx="9576571" cy="1443490"/>
            <a:chOff x="0" y="-9525"/>
            <a:chExt cx="19153141" cy="2886979"/>
          </a:xfrm>
        </p:grpSpPr>
        <p:sp>
          <p:nvSpPr>
            <p:cNvPr id="3" name="TextBox 3">
              <a:extLst>
                <a:ext uri="{FF2B5EF4-FFF2-40B4-BE49-F238E27FC236}">
                  <a16:creationId xmlns:a16="http://schemas.microsoft.com/office/drawing/2014/main" id="{2C0C9402-27A1-8C5B-4F9F-B3BBBF40261F}"/>
                </a:ext>
              </a:extLst>
            </p:cNvPr>
            <p:cNvSpPr txBox="1"/>
            <p:nvPr/>
          </p:nvSpPr>
          <p:spPr>
            <a:xfrm>
              <a:off x="0" y="-9525"/>
              <a:ext cx="19153141" cy="1916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609630" rtl="0" eaLnBrk="1" fontAlgn="auto" latinLnBrk="0" hangingPunct="1">
                <a:lnSpc>
                  <a:spcPts val="768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Medium"/>
                <a:ea typeface="Fira Sans Medium"/>
                <a:cs typeface="Fira Sans Medium"/>
                <a:sym typeface="Fira Sans Medium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313AF9FB-17E3-7292-0828-29A5AF975E25}"/>
                </a:ext>
              </a:extLst>
            </p:cNvPr>
            <p:cNvSpPr txBox="1"/>
            <p:nvPr/>
          </p:nvSpPr>
          <p:spPr>
            <a:xfrm>
              <a:off x="2920664" y="2296012"/>
              <a:ext cx="13311813" cy="5814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609630" rtl="0" eaLnBrk="1" fontAlgn="auto" latinLnBrk="0" hangingPunct="1">
                <a:lnSpc>
                  <a:spcPts val="2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7549C682-B834-D57D-D2E7-69B1DA5BFE55}"/>
              </a:ext>
            </a:extLst>
          </p:cNvPr>
          <p:cNvSpPr/>
          <p:nvPr/>
        </p:nvSpPr>
        <p:spPr>
          <a:xfrm>
            <a:off x="9158046" y="3060291"/>
            <a:ext cx="3033954" cy="3797709"/>
          </a:xfrm>
          <a:custGeom>
            <a:avLst/>
            <a:gdLst/>
            <a:ahLst/>
            <a:cxnLst/>
            <a:rect l="l" t="t" r="r" b="b"/>
            <a:pathLst>
              <a:path w="6300347" h="5696564">
                <a:moveTo>
                  <a:pt x="0" y="0"/>
                </a:moveTo>
                <a:lnTo>
                  <a:pt x="6300347" y="0"/>
                </a:lnTo>
                <a:lnTo>
                  <a:pt x="6300347" y="5696564"/>
                </a:lnTo>
                <a:lnTo>
                  <a:pt x="0" y="56965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r="-38440"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2073D2A4-E3EA-617A-935B-6D2301D4BE1B}"/>
              </a:ext>
            </a:extLst>
          </p:cNvPr>
          <p:cNvSpPr/>
          <p:nvPr/>
        </p:nvSpPr>
        <p:spPr>
          <a:xfrm rot="-10800000">
            <a:off x="-1" y="0"/>
            <a:ext cx="3388781" cy="3420315"/>
          </a:xfrm>
          <a:custGeom>
            <a:avLst/>
            <a:gdLst/>
            <a:ahLst/>
            <a:cxnLst/>
            <a:rect l="l" t="t" r="r" b="b"/>
            <a:pathLst>
              <a:path w="6300347" h="5696564">
                <a:moveTo>
                  <a:pt x="0" y="0"/>
                </a:moveTo>
                <a:lnTo>
                  <a:pt x="6300346" y="0"/>
                </a:lnTo>
                <a:lnTo>
                  <a:pt x="6300346" y="5696564"/>
                </a:lnTo>
                <a:lnTo>
                  <a:pt x="0" y="56965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1" r="-23946" b="-11034"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B6C0E5-C607-923E-A7F1-0E10A3E1E7FD}"/>
              </a:ext>
            </a:extLst>
          </p:cNvPr>
          <p:cNvSpPr txBox="1"/>
          <p:nvPr/>
        </p:nvSpPr>
        <p:spPr>
          <a:xfrm>
            <a:off x="1950932" y="1085921"/>
            <a:ext cx="8644964" cy="132343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defTabSz="609630">
              <a:defRPr/>
            </a:pPr>
            <a:r>
              <a:rPr lang="en-US" sz="4000" b="1">
                <a:solidFill>
                  <a:prstClr val="white"/>
                </a:solidFill>
                <a:latin typeface="Lato"/>
                <a:ea typeface="Lato"/>
                <a:cs typeface="Lato"/>
              </a:rPr>
              <a:t>PARTICIPACIÓN DE LOS PADRES Y LAS FAMILIAS</a:t>
            </a: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5615CC-C31C-6152-F484-E318982544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807" r="25265" b="1"/>
          <a:stretch/>
        </p:blipFill>
        <p:spPr>
          <a:xfrm>
            <a:off x="6675980" y="2382450"/>
            <a:ext cx="3362141" cy="3866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4774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50801"/>
            <a:ext cx="4767263" cy="6934201"/>
          </a:xfrm>
          <a:custGeom>
            <a:avLst/>
            <a:gdLst/>
            <a:ahLst/>
            <a:cxnLst/>
            <a:rect l="l" t="t" r="r" b="b"/>
            <a:pathLst>
              <a:path w="10946510" h="11085073">
                <a:moveTo>
                  <a:pt x="0" y="0"/>
                </a:moveTo>
                <a:lnTo>
                  <a:pt x="10946510" y="0"/>
                </a:lnTo>
                <a:lnTo>
                  <a:pt x="10946510" y="11085074"/>
                </a:lnTo>
                <a:lnTo>
                  <a:pt x="0" y="110850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3079" t="-4029" b="-2545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B13E49-7150-93D5-1983-7476A55248B5}"/>
              </a:ext>
            </a:extLst>
          </p:cNvPr>
          <p:cNvSpPr txBox="1"/>
          <p:nvPr/>
        </p:nvSpPr>
        <p:spPr>
          <a:xfrm>
            <a:off x="2390548" y="337848"/>
            <a:ext cx="8824931" cy="12003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3600" b="1">
                <a:solidFill>
                  <a:srgbClr val="002060"/>
                </a:solidFill>
              </a:rPr>
              <a:t>PLAN DEL DISTRITO PARA LA PARTICIPACIÓN DE LOS PADRES Y LAS FAMILIAS</a:t>
            </a:r>
            <a:endParaRPr lang="en-US" sz="3600">
              <a:ea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666743-4DDE-233B-DF88-2C50B1B5D628}"/>
              </a:ext>
            </a:extLst>
          </p:cNvPr>
          <p:cNvSpPr txBox="1"/>
          <p:nvPr/>
        </p:nvSpPr>
        <p:spPr>
          <a:xfrm>
            <a:off x="4591622" y="2042869"/>
            <a:ext cx="6098720" cy="39703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Cada </a:t>
            </a:r>
            <a:r>
              <a:rPr lang="en-US" sz="2800" dirty="0" err="1">
                <a:solidFill>
                  <a:srgbClr val="002060"/>
                </a:solidFill>
              </a:rPr>
              <a:t>distrito</a:t>
            </a:r>
            <a:r>
              <a:rPr lang="en-US" sz="2800" dirty="0">
                <a:solidFill>
                  <a:srgbClr val="002060"/>
                </a:solidFill>
              </a:rPr>
              <a:t> y </a:t>
            </a:r>
            <a:r>
              <a:rPr lang="en-US" sz="2800" dirty="0" err="1">
                <a:solidFill>
                  <a:srgbClr val="002060"/>
                </a:solidFill>
              </a:rPr>
              <a:t>escuela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desarrollará</a:t>
            </a:r>
            <a:r>
              <a:rPr lang="en-US" sz="2800" dirty="0">
                <a:solidFill>
                  <a:srgbClr val="002060"/>
                </a:solidFill>
              </a:rPr>
              <a:t>, </a:t>
            </a:r>
            <a:r>
              <a:rPr lang="en-US" sz="2800" dirty="0" err="1">
                <a:solidFill>
                  <a:srgbClr val="002060"/>
                </a:solidFill>
              </a:rPr>
              <a:t>en</a:t>
            </a:r>
            <a:r>
              <a:rPr lang="en-US" sz="2800" dirty="0">
                <a:solidFill>
                  <a:srgbClr val="002060"/>
                </a:solidFill>
              </a:rPr>
              <a:t> conjunto con </a:t>
            </a:r>
            <a:r>
              <a:rPr lang="en-US" sz="2800" dirty="0" err="1">
                <a:solidFill>
                  <a:srgbClr val="002060"/>
                </a:solidFill>
              </a:rPr>
              <a:t>los</a:t>
            </a:r>
            <a:r>
              <a:rPr lang="en-US" sz="2800" dirty="0">
                <a:solidFill>
                  <a:srgbClr val="002060"/>
                </a:solidFill>
              </a:rPr>
              <a:t> padres y las </a:t>
            </a:r>
            <a:r>
              <a:rPr lang="en-US" sz="2800" dirty="0" err="1">
                <a:solidFill>
                  <a:srgbClr val="002060"/>
                </a:solidFill>
              </a:rPr>
              <a:t>familias</a:t>
            </a:r>
            <a:r>
              <a:rPr lang="en-US" sz="2800" dirty="0">
                <a:solidFill>
                  <a:srgbClr val="002060"/>
                </a:solidFill>
              </a:rPr>
              <a:t> de </a:t>
            </a:r>
            <a:r>
              <a:rPr lang="en-US" sz="2800" dirty="0" err="1">
                <a:solidFill>
                  <a:srgbClr val="002060"/>
                </a:solidFill>
              </a:rPr>
              <a:t>los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estudiantes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participantes</a:t>
            </a:r>
            <a:r>
              <a:rPr lang="en-US" sz="2800" dirty="0">
                <a:solidFill>
                  <a:srgbClr val="002060"/>
                </a:solidFill>
              </a:rPr>
              <a:t>, un Plan </a:t>
            </a:r>
            <a:r>
              <a:rPr lang="en-US" sz="2800" dirty="0" err="1">
                <a:solidFill>
                  <a:srgbClr val="002060"/>
                </a:solidFill>
              </a:rPr>
              <a:t>Escrito</a:t>
            </a:r>
            <a:r>
              <a:rPr lang="en-US" sz="2800" dirty="0">
                <a:solidFill>
                  <a:srgbClr val="002060"/>
                </a:solidFill>
              </a:rPr>
              <a:t> para la </a:t>
            </a:r>
            <a:r>
              <a:rPr lang="en-US" sz="2800" dirty="0" err="1">
                <a:solidFill>
                  <a:srgbClr val="002060"/>
                </a:solidFill>
              </a:rPr>
              <a:t>Participación</a:t>
            </a:r>
            <a:r>
              <a:rPr lang="en-US" sz="2800" dirty="0">
                <a:solidFill>
                  <a:srgbClr val="002060"/>
                </a:solidFill>
              </a:rPr>
              <a:t> de </a:t>
            </a:r>
            <a:r>
              <a:rPr lang="en-US" sz="2800" dirty="0" err="1">
                <a:solidFill>
                  <a:srgbClr val="002060"/>
                </a:solidFill>
              </a:rPr>
              <a:t>los</a:t>
            </a:r>
            <a:r>
              <a:rPr lang="en-US" sz="2800" dirty="0">
                <a:solidFill>
                  <a:srgbClr val="002060"/>
                </a:solidFill>
              </a:rPr>
              <a:t> Padres y las </a:t>
            </a:r>
            <a:r>
              <a:rPr lang="en-US" sz="2800" dirty="0" err="1">
                <a:solidFill>
                  <a:srgbClr val="002060"/>
                </a:solidFill>
              </a:rPr>
              <a:t>Familias</a:t>
            </a:r>
            <a:r>
              <a:rPr lang="en-US" sz="2800" dirty="0">
                <a:solidFill>
                  <a:srgbClr val="002060"/>
                </a:solidFill>
              </a:rPr>
              <a:t>.</a:t>
            </a:r>
            <a:endParaRPr lang="en-US" dirty="0"/>
          </a:p>
          <a:p>
            <a:pPr marL="285750" indent="-285750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Este plan </a:t>
            </a:r>
            <a:r>
              <a:rPr lang="en-US" sz="2800" dirty="0" err="1">
                <a:solidFill>
                  <a:srgbClr val="002060"/>
                </a:solidFill>
              </a:rPr>
              <a:t>establece</a:t>
            </a:r>
            <a:r>
              <a:rPr lang="en-US" sz="2800" dirty="0">
                <a:solidFill>
                  <a:srgbClr val="002060"/>
                </a:solidFill>
              </a:rPr>
              <a:t> las </a:t>
            </a:r>
            <a:r>
              <a:rPr lang="en-US" sz="2800" dirty="0" err="1">
                <a:solidFill>
                  <a:srgbClr val="002060"/>
                </a:solidFill>
              </a:rPr>
              <a:t>expectativas</a:t>
            </a:r>
            <a:r>
              <a:rPr lang="en-US" sz="2800" dirty="0">
                <a:solidFill>
                  <a:srgbClr val="002060"/>
                </a:solidFill>
              </a:rPr>
              <a:t> para </a:t>
            </a:r>
            <a:r>
              <a:rPr lang="en-US" sz="2800" dirty="0" err="1">
                <a:solidFill>
                  <a:srgbClr val="002060"/>
                </a:solidFill>
              </a:rPr>
              <a:t>una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participación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significativa</a:t>
            </a:r>
            <a:r>
              <a:rPr lang="en-US" sz="2800" dirty="0">
                <a:solidFill>
                  <a:srgbClr val="002060"/>
                </a:solidFill>
              </a:rPr>
              <a:t> y </a:t>
            </a:r>
            <a:r>
              <a:rPr lang="en-US" sz="2800" dirty="0" err="1">
                <a:solidFill>
                  <a:srgbClr val="002060"/>
                </a:solidFill>
              </a:rPr>
              <a:t>activa</a:t>
            </a:r>
            <a:r>
              <a:rPr lang="en-US" sz="2800" dirty="0">
                <a:solidFill>
                  <a:srgbClr val="002060"/>
                </a:solidFill>
              </a:rPr>
              <a:t> de </a:t>
            </a:r>
            <a:r>
              <a:rPr lang="en-US" sz="2800" dirty="0" err="1">
                <a:solidFill>
                  <a:srgbClr val="002060"/>
                </a:solidFill>
              </a:rPr>
              <a:t>los</a:t>
            </a:r>
            <a:r>
              <a:rPr lang="en-US" sz="2800" dirty="0">
                <a:solidFill>
                  <a:srgbClr val="002060"/>
                </a:solidFill>
              </a:rPr>
              <a:t> padres y las </a:t>
            </a:r>
            <a:r>
              <a:rPr lang="en-US" sz="2800" dirty="0" err="1">
                <a:solidFill>
                  <a:srgbClr val="002060"/>
                </a:solidFill>
              </a:rPr>
              <a:t>familias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en</a:t>
            </a:r>
            <a:r>
              <a:rPr lang="en-US" sz="2800" dirty="0">
                <a:solidFill>
                  <a:srgbClr val="002060"/>
                </a:solidFill>
              </a:rPr>
              <a:t> la </a:t>
            </a:r>
            <a:r>
              <a:rPr lang="en-US" sz="2800" dirty="0" err="1">
                <a:solidFill>
                  <a:srgbClr val="002060"/>
                </a:solidFill>
              </a:rPr>
              <a:t>educación</a:t>
            </a:r>
            <a:r>
              <a:rPr lang="en-US" sz="2800" dirty="0">
                <a:solidFill>
                  <a:srgbClr val="002060"/>
                </a:solidFill>
              </a:rPr>
              <a:t> de sus </a:t>
            </a:r>
            <a:r>
              <a:rPr lang="en-US" sz="2800" dirty="0" err="1">
                <a:solidFill>
                  <a:srgbClr val="002060"/>
                </a:solidFill>
              </a:rPr>
              <a:t>hijos</a:t>
            </a:r>
            <a:r>
              <a:rPr lang="en-US" sz="2800" dirty="0">
                <a:solidFill>
                  <a:srgbClr val="002060"/>
                </a:solidFill>
              </a:rPr>
              <a:t>.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742F1C-5756-92D0-F969-05BE74A8C7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893957"/>
            <a:ext cx="3817224" cy="498944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257344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B80C8-1930-22A5-087D-D7BE20CC4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FA8AD89-485F-4489-A693-DDA94951B969}"/>
              </a:ext>
            </a:extLst>
          </p:cNvPr>
          <p:cNvSpPr/>
          <p:nvPr/>
        </p:nvSpPr>
        <p:spPr>
          <a:xfrm>
            <a:off x="0" y="-50801"/>
            <a:ext cx="4767263" cy="6934201"/>
          </a:xfrm>
          <a:custGeom>
            <a:avLst/>
            <a:gdLst/>
            <a:ahLst/>
            <a:cxnLst/>
            <a:rect l="l" t="t" r="r" b="b"/>
            <a:pathLst>
              <a:path w="10946510" h="11085073">
                <a:moveTo>
                  <a:pt x="0" y="0"/>
                </a:moveTo>
                <a:lnTo>
                  <a:pt x="10946510" y="0"/>
                </a:lnTo>
                <a:lnTo>
                  <a:pt x="10946510" y="11085074"/>
                </a:lnTo>
                <a:lnTo>
                  <a:pt x="0" y="110850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53079" t="-4029" b="-2545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94D97C-17B4-8BED-76E2-97BFB4A866A7}"/>
              </a:ext>
            </a:extLst>
          </p:cNvPr>
          <p:cNvSpPr txBox="1"/>
          <p:nvPr/>
        </p:nvSpPr>
        <p:spPr>
          <a:xfrm>
            <a:off x="1306286" y="399453"/>
            <a:ext cx="10727871" cy="150810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3200" b="1">
                <a:solidFill>
                  <a:srgbClr val="002060"/>
                </a:solidFill>
              </a:rPr>
              <a:t>PLAN ESCOLAR PARA LA PARTICIPACIÓN DE LOS PADRES Y LAS FAMILIAS PARA EL ÉXITO COMPARTIDO DE LOS ESTUDIANTES</a:t>
            </a:r>
            <a:endParaRPr lang="en-US" sz="3200">
              <a:ea typeface="Calibri"/>
              <a:cs typeface="Calibri"/>
            </a:endParaRPr>
          </a:p>
          <a:p>
            <a:pPr algn="ctr"/>
            <a:endParaRPr lang="en-US" sz="2800" b="1" dirty="0">
              <a:solidFill>
                <a:srgbClr val="002060"/>
              </a:solidFill>
              <a:ea typeface="Calibri"/>
              <a:cs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53E6E3-9675-DD98-1CB9-44E3B9D5F9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2871" y="1845973"/>
            <a:ext cx="3658398" cy="473298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4D6F773-E747-2103-AAA6-2A6C664E35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4588" y="1845971"/>
            <a:ext cx="3658400" cy="473298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548359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550F1-CE65-FE02-0D2B-CF786B1D8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>
            <a:extLst>
              <a:ext uri="{FF2B5EF4-FFF2-40B4-BE49-F238E27FC236}">
                <a16:creationId xmlns:a16="http://schemas.microsoft.com/office/drawing/2014/main" id="{2466DF4B-51AB-7D41-960F-A5FAF28C0243}"/>
              </a:ext>
            </a:extLst>
          </p:cNvPr>
          <p:cNvSpPr/>
          <p:nvPr/>
        </p:nvSpPr>
        <p:spPr>
          <a:xfrm>
            <a:off x="8585201" y="2540000"/>
            <a:ext cx="3606800" cy="4318000"/>
          </a:xfrm>
          <a:custGeom>
            <a:avLst/>
            <a:gdLst/>
            <a:ahLst/>
            <a:cxnLst/>
            <a:rect l="l" t="t" r="r" b="b"/>
            <a:pathLst>
              <a:path w="6300347" h="5696564">
                <a:moveTo>
                  <a:pt x="0" y="0"/>
                </a:moveTo>
                <a:lnTo>
                  <a:pt x="6300347" y="0"/>
                </a:lnTo>
                <a:lnTo>
                  <a:pt x="6300347" y="5696564"/>
                </a:lnTo>
                <a:lnTo>
                  <a:pt x="0" y="56965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r="-38440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65714AD5-DBA9-8DC4-E0E1-CA0F153FF818}"/>
              </a:ext>
            </a:extLst>
          </p:cNvPr>
          <p:cNvSpPr/>
          <p:nvPr/>
        </p:nvSpPr>
        <p:spPr>
          <a:xfrm rot="-10800000">
            <a:off x="-11521" y="1"/>
            <a:ext cx="4064000" cy="4317999"/>
          </a:xfrm>
          <a:custGeom>
            <a:avLst/>
            <a:gdLst/>
            <a:ahLst/>
            <a:cxnLst/>
            <a:rect l="l" t="t" r="r" b="b"/>
            <a:pathLst>
              <a:path w="6300347" h="5696564">
                <a:moveTo>
                  <a:pt x="0" y="0"/>
                </a:moveTo>
                <a:lnTo>
                  <a:pt x="6300346" y="0"/>
                </a:lnTo>
                <a:lnTo>
                  <a:pt x="6300346" y="5696564"/>
                </a:lnTo>
                <a:lnTo>
                  <a:pt x="0" y="56965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r="-23252" b="-10753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A4EBC81-E58F-256E-ABBA-722BDC6E9CAB}"/>
              </a:ext>
            </a:extLst>
          </p:cNvPr>
          <p:cNvSpPr txBox="1"/>
          <p:nvPr/>
        </p:nvSpPr>
        <p:spPr>
          <a:xfrm>
            <a:off x="2514600" y="823732"/>
            <a:ext cx="8801305" cy="20977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defTabSz="609630">
              <a:lnSpc>
                <a:spcPts val="3920"/>
              </a:lnSpc>
            </a:pPr>
            <a:r>
              <a:rPr lang="en-US" sz="4000" b="1">
                <a:solidFill>
                  <a:srgbClr val="012A5C"/>
                </a:solidFill>
                <a:latin typeface="Lato   "/>
                <a:sym typeface="Fira Sans Medium"/>
              </a:rPr>
              <a:t>OPORTUNIDADES DE PARTICIPACIÓN Y VOLUNTARIADO PARA  APOYAR EL RENDIMIENTO ACADÉMICO</a:t>
            </a: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44E7E7-0FE0-C0D7-758B-CFE92B137CA1}"/>
              </a:ext>
            </a:extLst>
          </p:cNvPr>
          <p:cNvSpPr txBox="1"/>
          <p:nvPr/>
        </p:nvSpPr>
        <p:spPr>
          <a:xfrm>
            <a:off x="1297712" y="3264243"/>
            <a:ext cx="4270331" cy="31700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000" b="1">
                <a:solidFill>
                  <a:srgbClr val="002060"/>
                </a:solidFill>
              </a:rPr>
              <a:t>OPORTUNIDADES DE PARTICIPACIÓN</a:t>
            </a:r>
            <a:endParaRPr lang="en-US"/>
          </a:p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Casa </a:t>
            </a:r>
            <a:r>
              <a:rPr lang="en-US" sz="2000" dirty="0" err="1">
                <a:solidFill>
                  <a:srgbClr val="002060"/>
                </a:solidFill>
              </a:rPr>
              <a:t>Abierta</a:t>
            </a:r>
            <a:r>
              <a:rPr lang="en-US" sz="2000" dirty="0">
                <a:solidFill>
                  <a:srgbClr val="002060"/>
                </a:solidFill>
              </a:rPr>
              <a:t> (Open House) </a:t>
            </a:r>
            <a:endParaRPr lang="en-US" dirty="0">
              <a:ea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Noche del </a:t>
            </a:r>
            <a:r>
              <a:rPr lang="en-US" sz="2000" dirty="0" err="1">
                <a:solidFill>
                  <a:srgbClr val="002060"/>
                </a:solidFill>
              </a:rPr>
              <a:t>Currículo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endParaRPr lang="en-US" dirty="0">
              <a:ea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 err="1">
                <a:solidFill>
                  <a:srgbClr val="002060"/>
                </a:solidFill>
              </a:rPr>
              <a:t>Oportunidades</a:t>
            </a:r>
            <a:r>
              <a:rPr lang="en-US" sz="2000" dirty="0">
                <a:solidFill>
                  <a:srgbClr val="002060"/>
                </a:solidFill>
              </a:rPr>
              <a:t> para </a:t>
            </a:r>
            <a:r>
              <a:rPr lang="en-US" sz="2000" dirty="0" err="1">
                <a:solidFill>
                  <a:srgbClr val="002060"/>
                </a:solidFill>
              </a:rPr>
              <a:t>Fortalecer</a:t>
            </a:r>
            <a:r>
              <a:rPr lang="en-US" sz="2000" dirty="0">
                <a:solidFill>
                  <a:srgbClr val="002060"/>
                </a:solidFill>
              </a:rPr>
              <a:t> la </a:t>
            </a:r>
            <a:r>
              <a:rPr lang="en-US" sz="2000" dirty="0" err="1">
                <a:solidFill>
                  <a:srgbClr val="002060"/>
                </a:solidFill>
              </a:rPr>
              <a:t>Capacidad</a:t>
            </a:r>
            <a:r>
              <a:rPr lang="en-US" sz="2000" dirty="0">
                <a:solidFill>
                  <a:srgbClr val="002060"/>
                </a:solidFill>
              </a:rPr>
              <a:t> de </a:t>
            </a:r>
            <a:r>
              <a:rPr lang="en-US" sz="2000" dirty="0" err="1">
                <a:solidFill>
                  <a:srgbClr val="002060"/>
                </a:solidFill>
              </a:rPr>
              <a:t>los</a:t>
            </a:r>
            <a:r>
              <a:rPr lang="en-US" sz="2000" dirty="0">
                <a:solidFill>
                  <a:srgbClr val="002060"/>
                </a:solidFill>
              </a:rPr>
              <a:t> Padres </a:t>
            </a:r>
            <a:endParaRPr lang="en-US" dirty="0">
              <a:ea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PTA (</a:t>
            </a:r>
            <a:r>
              <a:rPr lang="en-US" sz="2000" dirty="0" err="1">
                <a:solidFill>
                  <a:srgbClr val="002060"/>
                </a:solidFill>
              </a:rPr>
              <a:t>Asociación</a:t>
            </a:r>
            <a:r>
              <a:rPr lang="en-US" sz="2000" dirty="0">
                <a:solidFill>
                  <a:srgbClr val="002060"/>
                </a:solidFill>
              </a:rPr>
              <a:t> de Padres y Maestros) </a:t>
            </a:r>
            <a:endParaRPr lang="en-US" dirty="0">
              <a:ea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sz="2000">
                <a:solidFill>
                  <a:srgbClr val="002060"/>
                </a:solidFill>
              </a:rPr>
              <a:t>Consejo Escolar</a:t>
            </a:r>
            <a:r>
              <a:rPr lang="en-US" sz="2000" dirty="0">
                <a:solidFill>
                  <a:srgbClr val="002060"/>
                </a:solidFill>
                <a:ea typeface="Calibri"/>
                <a:cs typeface="Calibri"/>
              </a:rPr>
              <a:t> </a:t>
            </a:r>
            <a:endParaRPr lang="en-US" dirty="0">
              <a:ea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 err="1">
                <a:solidFill>
                  <a:srgbClr val="002060"/>
                </a:solidFill>
                <a:ea typeface="Calibri"/>
                <a:cs typeface="Calibri"/>
              </a:rPr>
              <a:t>Recibir</a:t>
            </a:r>
            <a:r>
              <a:rPr lang="en-US" sz="2000" dirty="0">
                <a:solidFill>
                  <a:srgbClr val="002060"/>
                </a:solidFill>
                <a:ea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02060"/>
                </a:solidFill>
                <a:ea typeface="Calibri"/>
                <a:cs typeface="Calibri"/>
              </a:rPr>
              <a:t>Recursos</a:t>
            </a:r>
            <a:endParaRPr lang="en-US" dirty="0" err="1">
              <a:ea typeface="Calibri"/>
              <a:cs typeface="Calibri"/>
            </a:endParaRPr>
          </a:p>
          <a:p>
            <a:endParaRPr lang="en-US" sz="2000" b="1" dirty="0">
              <a:solidFill>
                <a:srgbClr val="002060"/>
              </a:solidFill>
              <a:ea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392001-600E-B09D-8D57-107FE770F4CD}"/>
              </a:ext>
            </a:extLst>
          </p:cNvPr>
          <p:cNvSpPr txBox="1"/>
          <p:nvPr/>
        </p:nvSpPr>
        <p:spPr>
          <a:xfrm>
            <a:off x="5688375" y="3284838"/>
            <a:ext cx="4801286" cy="283154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000" b="1">
                <a:solidFill>
                  <a:srgbClr val="002060"/>
                </a:solidFill>
              </a:rPr>
              <a:t>OPORTUNIDADES DE VOLUNTARIADO</a:t>
            </a:r>
            <a:endParaRPr lang="en-US"/>
          </a:p>
          <a:p>
            <a:pPr marL="342900" indent="-342900">
              <a:buFont typeface="Arial"/>
              <a:buChar char="•"/>
            </a:pPr>
            <a:r>
              <a:rPr lang="en-US" sz="2000" dirty="0" err="1">
                <a:solidFill>
                  <a:srgbClr val="002060"/>
                </a:solidFill>
              </a:rPr>
              <a:t>Compañeros</a:t>
            </a:r>
            <a:r>
              <a:rPr lang="en-US" sz="2000" dirty="0">
                <a:solidFill>
                  <a:srgbClr val="002060"/>
                </a:solidFill>
              </a:rPr>
              <a:t> de Lectura </a:t>
            </a:r>
            <a:endParaRPr lang="en-US" dirty="0">
              <a:ea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 err="1">
                <a:solidFill>
                  <a:srgbClr val="002060"/>
                </a:solidFill>
              </a:rPr>
              <a:t>Compañeros</a:t>
            </a:r>
            <a:r>
              <a:rPr lang="en-US" sz="2000" dirty="0">
                <a:solidFill>
                  <a:srgbClr val="002060"/>
                </a:solidFill>
              </a:rPr>
              <a:t> de </a:t>
            </a:r>
            <a:r>
              <a:rPr lang="en-US" sz="2000" dirty="0" err="1">
                <a:solidFill>
                  <a:srgbClr val="002060"/>
                </a:solidFill>
              </a:rPr>
              <a:t>Matemáticas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endParaRPr lang="en-US" dirty="0">
              <a:ea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Padre o Madre </a:t>
            </a:r>
            <a:r>
              <a:rPr lang="en-US" sz="2000" dirty="0" err="1">
                <a:solidFill>
                  <a:srgbClr val="002060"/>
                </a:solidFill>
              </a:rPr>
              <a:t>Voluntario</a:t>
            </a:r>
            <a:r>
              <a:rPr lang="en-US" sz="2000" dirty="0">
                <a:solidFill>
                  <a:srgbClr val="002060"/>
                </a:solidFill>
              </a:rPr>
              <a:t>(a) del Salón de </a:t>
            </a:r>
            <a:r>
              <a:rPr lang="en-US" sz="2000" dirty="0" err="1">
                <a:solidFill>
                  <a:srgbClr val="002060"/>
                </a:solidFill>
              </a:rPr>
              <a:t>Clases</a:t>
            </a:r>
            <a:r>
              <a:rPr lang="en-US" sz="2000" dirty="0">
                <a:solidFill>
                  <a:srgbClr val="002060"/>
                </a:solidFill>
              </a:rPr>
              <a:t> (Room Mom/Dad) </a:t>
            </a:r>
            <a:endParaRPr lang="en-US" dirty="0">
              <a:ea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 err="1">
                <a:solidFill>
                  <a:srgbClr val="002060"/>
                </a:solidFill>
              </a:rPr>
              <a:t>Voluntariado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en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los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Eventos</a:t>
            </a:r>
            <a:r>
              <a:rPr lang="en-US" sz="2000" dirty="0">
                <a:solidFill>
                  <a:srgbClr val="002060"/>
                </a:solidFill>
              </a:rPr>
              <a:t> de la PTA (</a:t>
            </a:r>
            <a:r>
              <a:rPr lang="en-US" sz="2000" dirty="0" err="1">
                <a:solidFill>
                  <a:srgbClr val="002060"/>
                </a:solidFill>
              </a:rPr>
              <a:t>Asociación</a:t>
            </a:r>
            <a:r>
              <a:rPr lang="en-US" sz="2000" dirty="0">
                <a:solidFill>
                  <a:srgbClr val="002060"/>
                </a:solidFill>
              </a:rPr>
              <a:t> de Padres y Maestros)</a:t>
            </a:r>
            <a:endParaRPr lang="en-US" dirty="0">
              <a:ea typeface="Calibri"/>
              <a:cs typeface="Calibri"/>
            </a:endParaRPr>
          </a:p>
          <a:p>
            <a:endParaRPr lang="en-US" sz="2000" b="1" dirty="0">
              <a:solidFill>
                <a:srgbClr val="002060"/>
              </a:solidFill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002060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148361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8B35A6-1D2A-D52C-C216-9A0EA813D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D022148-FB1E-03C6-3E87-C365DEC58ECB}"/>
              </a:ext>
            </a:extLst>
          </p:cNvPr>
          <p:cNvSpPr txBox="1"/>
          <p:nvPr/>
        </p:nvSpPr>
        <p:spPr>
          <a:xfrm>
            <a:off x="1168923" y="492024"/>
            <a:ext cx="10375900" cy="157164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defTabSz="609630">
              <a:lnSpc>
                <a:spcPts val="3920"/>
              </a:lnSpc>
            </a:pPr>
            <a:r>
              <a:rPr lang="en-US" sz="3200" b="1" dirty="0">
                <a:solidFill>
                  <a:srgbClr val="012A5C"/>
                </a:solidFill>
                <a:latin typeface="Lato   "/>
                <a:sym typeface="Fira Sans Medium"/>
              </a:rPr>
              <a:t>ANIMAMOS A LOS PADRES A TRABAJAR JUNTO </a:t>
            </a:r>
            <a:r>
              <a:rPr lang="en-US" sz="3200" b="1">
                <a:solidFill>
                  <a:srgbClr val="012A5C"/>
                </a:solidFill>
                <a:latin typeface="Lato   "/>
                <a:sym typeface="Fira Sans Medium"/>
              </a:rPr>
              <a:t>CON LOS MAESTROS PARA MEJORAR EL </a:t>
            </a:r>
            <a:r>
              <a:rPr lang="en-US" sz="3200" b="1" dirty="0">
                <a:solidFill>
                  <a:srgbClr val="012A5C"/>
                </a:solidFill>
                <a:latin typeface="Lato   "/>
                <a:sym typeface="Fira Sans Medium"/>
              </a:rPr>
              <a:t>RENDIMIENTO ACADÉMICO DE LOS ESTUDIANTES.</a:t>
            </a:r>
            <a:endParaRPr lang="en-US" sz="3200" dirty="0">
              <a:ea typeface="Calibri"/>
              <a:cs typeface="Calibri"/>
            </a:endParaRPr>
          </a:p>
        </p:txBody>
      </p:sp>
      <p:graphicFrame>
        <p:nvGraphicFramePr>
          <p:cNvPr id="14" name="TextBox 3">
            <a:extLst>
              <a:ext uri="{FF2B5EF4-FFF2-40B4-BE49-F238E27FC236}">
                <a16:creationId xmlns:a16="http://schemas.microsoft.com/office/drawing/2014/main" id="{21CFCA4E-4894-9793-7BA1-7B42B13511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20700281"/>
              </p:ext>
            </p:extLst>
          </p:nvPr>
        </p:nvGraphicFramePr>
        <p:xfrm>
          <a:off x="1297712" y="2654300"/>
          <a:ext cx="9852888" cy="30214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310521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83306-FFA1-B1C2-66F3-45F98FE98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2">
            <a:extLst>
              <a:ext uri="{FF2B5EF4-FFF2-40B4-BE49-F238E27FC236}">
                <a16:creationId xmlns:a16="http://schemas.microsoft.com/office/drawing/2014/main" id="{24D57A0F-71E5-B7CF-3403-AC5431E03F4A}"/>
              </a:ext>
            </a:extLst>
          </p:cNvPr>
          <p:cNvSpPr/>
          <p:nvPr/>
        </p:nvSpPr>
        <p:spPr>
          <a:xfrm>
            <a:off x="1" y="0"/>
            <a:ext cx="3530600" cy="6858000"/>
          </a:xfrm>
          <a:custGeom>
            <a:avLst/>
            <a:gdLst/>
            <a:ahLst/>
            <a:cxnLst/>
            <a:rect l="l" t="t" r="r" b="b"/>
            <a:pathLst>
              <a:path w="10946510" h="11085073">
                <a:moveTo>
                  <a:pt x="0" y="0"/>
                </a:moveTo>
                <a:lnTo>
                  <a:pt x="10946510" y="0"/>
                </a:lnTo>
                <a:lnTo>
                  <a:pt x="10946510" y="11085074"/>
                </a:lnTo>
                <a:lnTo>
                  <a:pt x="0" y="110850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60230" t="-7779" r="-1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B125F3-23D0-3300-59B2-1578D9C9D50A}"/>
              </a:ext>
            </a:extLst>
          </p:cNvPr>
          <p:cNvSpPr txBox="1"/>
          <p:nvPr/>
        </p:nvSpPr>
        <p:spPr>
          <a:xfrm>
            <a:off x="3049360" y="452149"/>
            <a:ext cx="8837839" cy="212365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4400" b="1">
                <a:solidFill>
                  <a:srgbClr val="002060"/>
                </a:solidFill>
              </a:rPr>
              <a:t>OPORTUNIDADES PARA LA PARTICIPACIÓN DE LOS PADRES EN LA TOMA DE DECISIONES</a:t>
            </a:r>
            <a:endParaRPr lang="en-US" sz="4400">
              <a:ea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5A6010-DEA6-8E34-B893-F8B83BBE6009}"/>
              </a:ext>
            </a:extLst>
          </p:cNvPr>
          <p:cNvSpPr txBox="1"/>
          <p:nvPr/>
        </p:nvSpPr>
        <p:spPr>
          <a:xfrm>
            <a:off x="3836760" y="2575032"/>
            <a:ext cx="7123339" cy="372839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lnSpc>
                <a:spcPct val="110000"/>
              </a:lnSpc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2060"/>
                </a:solidFill>
              </a:rPr>
              <a:t>Participación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en</a:t>
            </a:r>
            <a:r>
              <a:rPr lang="en-US" sz="2400" dirty="0">
                <a:solidFill>
                  <a:srgbClr val="002060"/>
                </a:solidFill>
              </a:rPr>
              <a:t> el Consejo Escolar </a:t>
            </a:r>
            <a:endParaRPr lang="en-US" dirty="0"/>
          </a:p>
          <a:p>
            <a:pPr marL="285750" indent="-285750">
              <a:lnSpc>
                <a:spcPct val="110000"/>
              </a:lnSpc>
              <a:buClr>
                <a:srgbClr val="002060"/>
              </a:buClr>
              <a:buFont typeface="Arial,Sans-Serif" panose="020B0604020202020204" pitchFamily="34" charset="0"/>
              <a:buChar char="•"/>
            </a:pPr>
            <a:r>
              <a:rPr lang="en-US" sz="2400" err="1">
                <a:solidFill>
                  <a:srgbClr val="002060"/>
                </a:solidFill>
                <a:ea typeface="Calibri"/>
                <a:cs typeface="Calibri"/>
              </a:rPr>
              <a:t>Encuesta</a:t>
            </a:r>
            <a:r>
              <a:rPr lang="en-US" sz="2400" dirty="0">
                <a:solidFill>
                  <a:srgbClr val="002060"/>
                </a:solidFill>
                <a:ea typeface="Calibri"/>
                <a:cs typeface="Calibri"/>
              </a:rPr>
              <a:t> </a:t>
            </a:r>
            <a:r>
              <a:rPr lang="en-US" sz="2400" err="1">
                <a:solidFill>
                  <a:srgbClr val="002060"/>
                </a:solidFill>
                <a:ea typeface="Calibri"/>
                <a:cs typeface="Calibri"/>
              </a:rPr>
              <a:t>Anual</a:t>
            </a:r>
            <a:r>
              <a:rPr lang="en-US" sz="2400" dirty="0">
                <a:solidFill>
                  <a:srgbClr val="002060"/>
                </a:solidFill>
                <a:ea typeface="Calibri"/>
                <a:cs typeface="Calibri"/>
              </a:rPr>
              <a:t> </a:t>
            </a:r>
            <a:r>
              <a:rPr lang="en-US" sz="2400">
                <a:solidFill>
                  <a:srgbClr val="002060"/>
                </a:solidFill>
                <a:ea typeface="Calibri"/>
                <a:cs typeface="Calibri"/>
              </a:rPr>
              <a:t>para Padres de Título I</a:t>
            </a:r>
            <a:endParaRPr lang="en-US" sz="2400">
              <a:solidFill>
                <a:srgbClr val="000000"/>
              </a:solidFill>
              <a:ea typeface="Calibri"/>
              <a:cs typeface="Calibri"/>
            </a:endParaRPr>
          </a:p>
          <a:p>
            <a:pPr marL="285750" indent="-285750">
              <a:lnSpc>
                <a:spcPct val="110000"/>
              </a:lnSpc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2060"/>
                </a:solidFill>
              </a:rPr>
              <a:t>Aporte</a:t>
            </a:r>
            <a:r>
              <a:rPr lang="en-US" sz="2400" dirty="0">
                <a:solidFill>
                  <a:srgbClr val="002060"/>
                </a:solidFill>
              </a:rPr>
              <a:t> de </a:t>
            </a:r>
            <a:r>
              <a:rPr lang="en-US" sz="2400" dirty="0" err="1">
                <a:solidFill>
                  <a:srgbClr val="002060"/>
                </a:solidFill>
              </a:rPr>
              <a:t>los</a:t>
            </a:r>
            <a:r>
              <a:rPr lang="en-US" sz="2400" dirty="0">
                <a:solidFill>
                  <a:srgbClr val="002060"/>
                </a:solidFill>
              </a:rPr>
              <a:t> padres </a:t>
            </a:r>
            <a:r>
              <a:rPr lang="en-US" sz="2400" dirty="0" err="1">
                <a:solidFill>
                  <a:srgbClr val="002060"/>
                </a:solidFill>
              </a:rPr>
              <a:t>sobre</a:t>
            </a:r>
            <a:r>
              <a:rPr lang="en-US" sz="2400" dirty="0">
                <a:solidFill>
                  <a:srgbClr val="002060"/>
                </a:solidFill>
              </a:rPr>
              <a:t>: </a:t>
            </a:r>
            <a:endParaRPr lang="en-US" dirty="0"/>
          </a:p>
          <a:p>
            <a:pPr marL="285750" indent="-285750">
              <a:lnSpc>
                <a:spcPct val="110000"/>
              </a:lnSpc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Plan de </a:t>
            </a:r>
            <a:r>
              <a:rPr lang="en-US" sz="2400" dirty="0" err="1">
                <a:solidFill>
                  <a:srgbClr val="002060"/>
                </a:solidFill>
              </a:rPr>
              <a:t>Participación</a:t>
            </a:r>
            <a:r>
              <a:rPr lang="en-US" sz="2400" dirty="0">
                <a:solidFill>
                  <a:srgbClr val="002060"/>
                </a:solidFill>
              </a:rPr>
              <a:t> de </a:t>
            </a:r>
            <a:r>
              <a:rPr lang="en-US" sz="2400" dirty="0" err="1">
                <a:solidFill>
                  <a:srgbClr val="002060"/>
                </a:solidFill>
              </a:rPr>
              <a:t>los</a:t>
            </a:r>
            <a:r>
              <a:rPr lang="en-US" sz="2400" dirty="0">
                <a:solidFill>
                  <a:srgbClr val="002060"/>
                </a:solidFill>
              </a:rPr>
              <a:t> Padres y las </a:t>
            </a:r>
            <a:r>
              <a:rPr lang="en-US" sz="2400" dirty="0" err="1">
                <a:solidFill>
                  <a:srgbClr val="002060"/>
                </a:solidFill>
              </a:rPr>
              <a:t>Familias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endParaRPr lang="en-US" dirty="0"/>
          </a:p>
          <a:p>
            <a:pPr marL="742950" lvl="1" indent="-285750">
              <a:lnSpc>
                <a:spcPct val="110000"/>
              </a:lnSpc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2060"/>
                </a:solidFill>
              </a:rPr>
              <a:t>Eventos</a:t>
            </a:r>
            <a:r>
              <a:rPr lang="en-US" sz="2400" dirty="0">
                <a:solidFill>
                  <a:srgbClr val="002060"/>
                </a:solidFill>
              </a:rPr>
              <a:t> para </a:t>
            </a:r>
            <a:r>
              <a:rPr lang="en-US" sz="2400" dirty="0" err="1">
                <a:solidFill>
                  <a:srgbClr val="002060"/>
                </a:solidFill>
              </a:rPr>
              <a:t>Fortalecer</a:t>
            </a:r>
            <a:r>
              <a:rPr lang="en-US" sz="2400" dirty="0">
                <a:solidFill>
                  <a:srgbClr val="002060"/>
                </a:solidFill>
              </a:rPr>
              <a:t> la </a:t>
            </a:r>
            <a:r>
              <a:rPr lang="en-US" sz="2400" dirty="0" err="1">
                <a:solidFill>
                  <a:srgbClr val="002060"/>
                </a:solidFill>
              </a:rPr>
              <a:t>Capacidad</a:t>
            </a:r>
            <a:r>
              <a:rPr lang="en-US" sz="2400" dirty="0">
                <a:solidFill>
                  <a:srgbClr val="002060"/>
                </a:solidFill>
              </a:rPr>
              <a:t> de </a:t>
            </a:r>
            <a:r>
              <a:rPr lang="en-US" sz="2400" dirty="0" err="1">
                <a:solidFill>
                  <a:srgbClr val="002060"/>
                </a:solidFill>
              </a:rPr>
              <a:t>los</a:t>
            </a:r>
            <a:r>
              <a:rPr lang="en-US" sz="2400" dirty="0">
                <a:solidFill>
                  <a:srgbClr val="002060"/>
                </a:solidFill>
              </a:rPr>
              <a:t> Padres </a:t>
            </a:r>
            <a:endParaRPr lang="en-US" dirty="0">
              <a:ea typeface="Calibri"/>
              <a:cs typeface="Calibri"/>
            </a:endParaRPr>
          </a:p>
          <a:p>
            <a:pPr marL="742950" lvl="1" indent="-285750">
              <a:lnSpc>
                <a:spcPct val="110000"/>
              </a:lnSpc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2060"/>
                </a:solidFill>
              </a:rPr>
              <a:t>Fondos</a:t>
            </a:r>
            <a:r>
              <a:rPr lang="en-US" sz="2400" dirty="0">
                <a:solidFill>
                  <a:srgbClr val="002060"/>
                </a:solidFill>
              </a:rPr>
              <a:t> para la </a:t>
            </a:r>
            <a:r>
              <a:rPr lang="en-US" sz="2400" dirty="0" err="1">
                <a:solidFill>
                  <a:srgbClr val="002060"/>
                </a:solidFill>
              </a:rPr>
              <a:t>Participación</a:t>
            </a:r>
            <a:r>
              <a:rPr lang="en-US" sz="2400" dirty="0">
                <a:solidFill>
                  <a:srgbClr val="002060"/>
                </a:solidFill>
              </a:rPr>
              <a:t> de </a:t>
            </a:r>
            <a:r>
              <a:rPr lang="en-US" sz="2400" dirty="0" err="1">
                <a:solidFill>
                  <a:srgbClr val="002060"/>
                </a:solidFill>
              </a:rPr>
              <a:t>los</a:t>
            </a:r>
            <a:r>
              <a:rPr lang="en-US" sz="2400" dirty="0">
                <a:solidFill>
                  <a:srgbClr val="002060"/>
                </a:solidFill>
              </a:rPr>
              <a:t> Padres </a:t>
            </a:r>
            <a:endParaRPr lang="en-US" dirty="0">
              <a:ea typeface="Calibri"/>
              <a:cs typeface="Calibri"/>
            </a:endParaRPr>
          </a:p>
          <a:p>
            <a:pPr marL="742950" lvl="1" indent="-285750">
              <a:lnSpc>
                <a:spcPct val="110000"/>
              </a:lnSpc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Plan Escolar de </a:t>
            </a:r>
            <a:r>
              <a:rPr lang="en-US" sz="2400" dirty="0" err="1">
                <a:solidFill>
                  <a:srgbClr val="002060"/>
                </a:solidFill>
              </a:rPr>
              <a:t>Título</a:t>
            </a:r>
            <a:r>
              <a:rPr lang="en-US" sz="2400" dirty="0">
                <a:solidFill>
                  <a:srgbClr val="002060"/>
                </a:solidFill>
              </a:rPr>
              <a:t> I </a:t>
            </a:r>
            <a:endParaRPr lang="en-US" sz="2400" dirty="0">
              <a:solidFill>
                <a:srgbClr val="002060"/>
              </a:solidFill>
              <a:ea typeface="Calibri"/>
              <a:cs typeface="Calibri"/>
            </a:endParaRPr>
          </a:p>
          <a:p>
            <a:pPr marL="285750" indent="-285750">
              <a:lnSpc>
                <a:spcPct val="110000"/>
              </a:lnSpc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2060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880966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A09355-0795-E4DD-F704-B65F95C88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347D068-855B-4319-3E6D-767431258766}"/>
              </a:ext>
            </a:extLst>
          </p:cNvPr>
          <p:cNvSpPr/>
          <p:nvPr/>
        </p:nvSpPr>
        <p:spPr>
          <a:xfrm>
            <a:off x="1" y="1616529"/>
            <a:ext cx="2092035" cy="5240120"/>
          </a:xfrm>
          <a:custGeom>
            <a:avLst/>
            <a:gdLst/>
            <a:ahLst/>
            <a:cxnLst/>
            <a:rect l="l" t="t" r="r" b="b"/>
            <a:pathLst>
              <a:path w="10946510" h="11085073">
                <a:moveTo>
                  <a:pt x="0" y="0"/>
                </a:moveTo>
                <a:lnTo>
                  <a:pt x="10946510" y="0"/>
                </a:lnTo>
                <a:lnTo>
                  <a:pt x="10946510" y="11085074"/>
                </a:lnTo>
                <a:lnTo>
                  <a:pt x="0" y="110850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60230" t="-7779" r="-1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B3AF9B-346C-C98E-D7D0-12F5CDFA5EDD}"/>
              </a:ext>
            </a:extLst>
          </p:cNvPr>
          <p:cNvSpPr txBox="1"/>
          <p:nvPr/>
        </p:nvSpPr>
        <p:spPr>
          <a:xfrm>
            <a:off x="359229" y="374881"/>
            <a:ext cx="11495313" cy="10926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defTabSz="609630">
              <a:lnSpc>
                <a:spcPts val="3920"/>
              </a:lnSpc>
            </a:pPr>
            <a:r>
              <a:rPr lang="en-US" sz="4000" b="1">
                <a:solidFill>
                  <a:srgbClr val="012A5C"/>
                </a:solidFill>
                <a:latin typeface="Lato   "/>
                <a:ea typeface="Fira Sans Medium"/>
                <a:cs typeface="Fira Sans Medium"/>
                <a:sym typeface="Fira Sans Medium"/>
              </a:rPr>
              <a:t>DERECHO DE LOS PADRES A SABER: CUALIFICACIONES PROFESIONALES</a:t>
            </a: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DFEED5-572D-4604-46ED-92C30BB60432}"/>
              </a:ext>
            </a:extLst>
          </p:cNvPr>
          <p:cNvSpPr txBox="1"/>
          <p:nvPr/>
        </p:nvSpPr>
        <p:spPr>
          <a:xfrm>
            <a:off x="1455201" y="1906239"/>
            <a:ext cx="10396987" cy="46510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10000"/>
              </a:lnSpc>
              <a:spcAft>
                <a:spcPts val="1000"/>
              </a:spcAft>
            </a:pPr>
            <a:r>
              <a:rPr lang="en-US" sz="2000" b="1" dirty="0">
                <a:solidFill>
                  <a:srgbClr val="002060"/>
                </a:solidFill>
                <a:ea typeface="Calibri"/>
              </a:rPr>
              <a:t>Los padres </a:t>
            </a:r>
            <a:r>
              <a:rPr lang="en-US" sz="2000" b="1" dirty="0" err="1">
                <a:solidFill>
                  <a:srgbClr val="002060"/>
                </a:solidFill>
                <a:ea typeface="Calibri"/>
              </a:rPr>
              <a:t>pueden</a:t>
            </a:r>
            <a:r>
              <a:rPr lang="en-US" sz="2000" b="1" dirty="0">
                <a:solidFill>
                  <a:srgbClr val="002060"/>
                </a:solidFill>
                <a:ea typeface="Calibri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ea typeface="Calibri"/>
              </a:rPr>
              <a:t>solicitar</a:t>
            </a:r>
            <a:r>
              <a:rPr lang="en-US" sz="2000" b="1" dirty="0">
                <a:solidFill>
                  <a:srgbClr val="002060"/>
                </a:solidFill>
                <a:ea typeface="Calibri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ea typeface="Calibri"/>
              </a:rPr>
              <a:t>información</a:t>
            </a:r>
            <a:r>
              <a:rPr lang="en-US" sz="2000" b="1" dirty="0">
                <a:solidFill>
                  <a:srgbClr val="002060"/>
                </a:solidFill>
                <a:ea typeface="Calibri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ea typeface="Calibri"/>
              </a:rPr>
              <a:t>sobre</a:t>
            </a:r>
            <a:r>
              <a:rPr lang="en-US" sz="2000" b="1" dirty="0">
                <a:solidFill>
                  <a:srgbClr val="002060"/>
                </a:solidFill>
                <a:ea typeface="Calibri"/>
              </a:rPr>
              <a:t> las</a:t>
            </a:r>
            <a:r>
              <a:rPr lang="en-US" sz="2000" b="1" dirty="0">
                <a:solidFill>
                  <a:srgbClr val="002060"/>
                </a:solidFill>
                <a:ea typeface="Calibri"/>
                <a:cs typeface="Calibri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ea typeface="Calibri"/>
                <a:cs typeface="Calibri"/>
              </a:rPr>
              <a:t>cualificaciones</a:t>
            </a:r>
            <a:r>
              <a:rPr lang="en-US" sz="2000" b="1" dirty="0">
                <a:solidFill>
                  <a:srgbClr val="002060"/>
                </a:solidFill>
                <a:ea typeface="Calibri"/>
                <a:cs typeface="Calibri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ea typeface="Calibri"/>
                <a:cs typeface="Calibri"/>
              </a:rPr>
              <a:t>profesionales</a:t>
            </a:r>
            <a:r>
              <a:rPr lang="en-US" sz="2000" b="1" dirty="0">
                <a:solidFill>
                  <a:srgbClr val="002060"/>
                </a:solidFill>
                <a:ea typeface="Calibri"/>
                <a:cs typeface="Calibri"/>
              </a:rPr>
              <a:t> de </a:t>
            </a:r>
            <a:r>
              <a:rPr lang="en-US" sz="2000" b="1" dirty="0" err="1">
                <a:solidFill>
                  <a:srgbClr val="002060"/>
                </a:solidFill>
                <a:ea typeface="Calibri"/>
                <a:cs typeface="Calibri"/>
              </a:rPr>
              <a:t>los</a:t>
            </a:r>
            <a:r>
              <a:rPr lang="en-US" sz="2000" b="1" dirty="0">
                <a:solidFill>
                  <a:srgbClr val="002060"/>
                </a:solidFill>
                <a:ea typeface="Calibri"/>
                <a:cs typeface="Calibri"/>
              </a:rPr>
              <a:t> maestros y/o </a:t>
            </a:r>
            <a:r>
              <a:rPr lang="en-US" sz="2000" b="1" dirty="0" err="1">
                <a:solidFill>
                  <a:srgbClr val="002060"/>
                </a:solidFill>
                <a:ea typeface="Calibri"/>
                <a:cs typeface="Calibri"/>
              </a:rPr>
              <a:t>paraprofesionales</a:t>
            </a:r>
            <a:r>
              <a:rPr lang="en-US" sz="2000" b="1" dirty="0">
                <a:solidFill>
                  <a:srgbClr val="002060"/>
                </a:solidFill>
                <a:ea typeface="Calibri"/>
                <a:cs typeface="Calibri"/>
              </a:rPr>
              <a:t> de </a:t>
            </a:r>
            <a:r>
              <a:rPr lang="en-US" sz="2000" b="1" dirty="0" err="1">
                <a:solidFill>
                  <a:srgbClr val="002060"/>
                </a:solidFill>
                <a:ea typeface="Calibri"/>
                <a:cs typeface="Calibri"/>
              </a:rPr>
              <a:t>su</a:t>
            </a:r>
            <a:r>
              <a:rPr lang="en-US" sz="2000" b="1" dirty="0">
                <a:solidFill>
                  <a:srgbClr val="002060"/>
                </a:solidFill>
                <a:ea typeface="Calibri"/>
                <a:cs typeface="Calibri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ea typeface="Calibri"/>
                <a:cs typeface="Calibri"/>
              </a:rPr>
              <a:t>estudiante</a:t>
            </a:r>
            <a:r>
              <a:rPr lang="en-US" sz="2000" b="1" dirty="0">
                <a:solidFill>
                  <a:srgbClr val="002060"/>
                </a:solidFill>
                <a:ea typeface="Calibri"/>
                <a:cs typeface="Calibri"/>
              </a:rPr>
              <a:t>.</a:t>
            </a:r>
            <a:endParaRPr lang="en-US" dirty="0"/>
          </a:p>
          <a:p>
            <a:pPr>
              <a:lnSpc>
                <a:spcPct val="110000"/>
              </a:lnSpc>
              <a:spcAft>
                <a:spcPts val="1000"/>
              </a:spcAft>
            </a:pPr>
            <a:r>
              <a:rPr lang="en-US" sz="2000" dirty="0">
                <a:solidFill>
                  <a:srgbClr val="002060"/>
                </a:solidFill>
                <a:ea typeface="Calibri"/>
              </a:rPr>
              <a:t>Los padres </a:t>
            </a:r>
            <a:r>
              <a:rPr lang="en-US" sz="2000" dirty="0" err="1">
                <a:solidFill>
                  <a:srgbClr val="002060"/>
                </a:solidFill>
                <a:ea typeface="Calibri"/>
              </a:rPr>
              <a:t>pueden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 </a:t>
            </a:r>
            <a:r>
              <a:rPr lang="en-US" sz="2000" dirty="0" err="1">
                <a:solidFill>
                  <a:srgbClr val="002060"/>
                </a:solidFill>
                <a:ea typeface="Calibri"/>
              </a:rPr>
              <a:t>solicitar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 la </a:t>
            </a:r>
            <a:r>
              <a:rPr lang="en-US" sz="2000" dirty="0" err="1">
                <a:solidFill>
                  <a:srgbClr val="002060"/>
                </a:solidFill>
                <a:ea typeface="Calibri"/>
              </a:rPr>
              <a:t>siguiente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 </a:t>
            </a:r>
            <a:r>
              <a:rPr lang="en-US" sz="2000" dirty="0" err="1">
                <a:solidFill>
                  <a:srgbClr val="002060"/>
                </a:solidFill>
                <a:ea typeface="Calibri"/>
              </a:rPr>
              <a:t>información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:</a:t>
            </a:r>
            <a:endParaRPr lang="en-US" dirty="0">
              <a:ea typeface="Calibri"/>
            </a:endParaRPr>
          </a:p>
          <a:p>
            <a:pPr marL="342900" indent="-342900">
              <a:lnSpc>
                <a:spcPct val="110000"/>
              </a:lnSpc>
              <a:spcAft>
                <a:spcPts val="1000"/>
              </a:spcAft>
              <a:buFont typeface="Arial"/>
              <a:buChar char="•"/>
            </a:pPr>
            <a:r>
              <a:rPr lang="en-US" sz="2000" dirty="0">
                <a:solidFill>
                  <a:srgbClr val="002060"/>
                </a:solidFill>
                <a:ea typeface="Calibri"/>
              </a:rPr>
              <a:t>Si el maestro de </a:t>
            </a:r>
            <a:r>
              <a:rPr lang="en-US" sz="2000" dirty="0" err="1">
                <a:solidFill>
                  <a:srgbClr val="002060"/>
                </a:solidFill>
                <a:ea typeface="Calibri"/>
              </a:rPr>
              <a:t>su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 </a:t>
            </a:r>
            <a:r>
              <a:rPr lang="en-US" sz="2000" dirty="0" err="1">
                <a:solidFill>
                  <a:srgbClr val="002060"/>
                </a:solidFill>
                <a:ea typeface="Calibri"/>
              </a:rPr>
              <a:t>estudiante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:</a:t>
            </a:r>
            <a:endParaRPr lang="en-US" dirty="0">
              <a:ea typeface="Calibri"/>
              <a:cs typeface="Calibri"/>
            </a:endParaRPr>
          </a:p>
          <a:p>
            <a:pPr marL="800100" lvl="1" indent="-342900">
              <a:lnSpc>
                <a:spcPct val="110000"/>
              </a:lnSpc>
              <a:buFont typeface="Courier New"/>
              <a:buChar char="o"/>
            </a:pPr>
            <a:r>
              <a:rPr lang="en-US" sz="2000" dirty="0">
                <a:solidFill>
                  <a:srgbClr val="002060"/>
                </a:solidFill>
                <a:ea typeface="Calibri"/>
              </a:rPr>
              <a:t>Ha </a:t>
            </a:r>
            <a:r>
              <a:rPr lang="en-US" sz="2000" dirty="0" err="1">
                <a:solidFill>
                  <a:srgbClr val="002060"/>
                </a:solidFill>
                <a:ea typeface="Calibri"/>
              </a:rPr>
              <a:t>cumplido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 con </a:t>
            </a:r>
            <a:r>
              <a:rPr lang="en-US" sz="2000" dirty="0" err="1">
                <a:solidFill>
                  <a:srgbClr val="002060"/>
                </a:solidFill>
                <a:ea typeface="Calibri"/>
              </a:rPr>
              <a:t>los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 </a:t>
            </a:r>
            <a:r>
              <a:rPr lang="en-US" sz="2000" dirty="0" err="1">
                <a:solidFill>
                  <a:srgbClr val="002060"/>
                </a:solidFill>
                <a:ea typeface="Calibri"/>
              </a:rPr>
              <a:t>requisitos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 </a:t>
            </a:r>
            <a:r>
              <a:rPr lang="en-US" sz="2000" dirty="0" err="1">
                <a:solidFill>
                  <a:srgbClr val="002060"/>
                </a:solidFill>
                <a:ea typeface="Calibri"/>
              </a:rPr>
              <a:t>estatales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 de </a:t>
            </a:r>
            <a:r>
              <a:rPr lang="en-US" sz="2000" dirty="0" err="1">
                <a:solidFill>
                  <a:srgbClr val="002060"/>
                </a:solidFill>
                <a:ea typeface="Calibri"/>
              </a:rPr>
              <a:t>certificación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 y </a:t>
            </a:r>
            <a:r>
              <a:rPr lang="en-US" sz="2000" dirty="0" err="1">
                <a:solidFill>
                  <a:srgbClr val="002060"/>
                </a:solidFill>
                <a:ea typeface="Calibri"/>
              </a:rPr>
              <a:t>licencia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 para el </a:t>
            </a:r>
            <a:r>
              <a:rPr lang="en-US" sz="2000" dirty="0" err="1">
                <a:solidFill>
                  <a:srgbClr val="002060"/>
                </a:solidFill>
                <a:ea typeface="Calibri"/>
              </a:rPr>
              <a:t>nivel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 de </a:t>
            </a:r>
            <a:r>
              <a:rPr lang="en-US" sz="2000" dirty="0" err="1">
                <a:solidFill>
                  <a:srgbClr val="002060"/>
                </a:solidFill>
                <a:ea typeface="Calibri"/>
              </a:rPr>
              <a:t>grado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 y la </a:t>
            </a:r>
            <a:r>
              <a:rPr lang="en-US" sz="2000" dirty="0" err="1">
                <a:solidFill>
                  <a:srgbClr val="002060"/>
                </a:solidFill>
                <a:ea typeface="Calibri"/>
              </a:rPr>
              <a:t>materia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 </a:t>
            </a:r>
            <a:r>
              <a:rPr lang="en-US" sz="2000" dirty="0" err="1">
                <a:solidFill>
                  <a:srgbClr val="002060"/>
                </a:solidFill>
                <a:ea typeface="Calibri"/>
              </a:rPr>
              <a:t>que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 </a:t>
            </a:r>
            <a:r>
              <a:rPr lang="en-US" sz="2000" dirty="0" err="1">
                <a:solidFill>
                  <a:srgbClr val="002060"/>
                </a:solidFill>
                <a:ea typeface="Calibri"/>
              </a:rPr>
              <a:t>enseña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. </a:t>
            </a:r>
            <a:endParaRPr lang="en-US" dirty="0">
              <a:ea typeface="Calibri"/>
              <a:cs typeface="Calibri"/>
            </a:endParaRPr>
          </a:p>
          <a:p>
            <a:pPr marL="800100" lvl="1" indent="-342900">
              <a:lnSpc>
                <a:spcPct val="110000"/>
              </a:lnSpc>
              <a:buFont typeface="Courier New"/>
              <a:buChar char="o"/>
            </a:pPr>
            <a:r>
              <a:rPr lang="en-US" sz="2000" dirty="0" err="1">
                <a:solidFill>
                  <a:srgbClr val="002060"/>
                </a:solidFill>
                <a:ea typeface="Calibri"/>
              </a:rPr>
              <a:t>Está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 </a:t>
            </a:r>
            <a:r>
              <a:rPr lang="en-US" sz="2000" dirty="0" err="1">
                <a:solidFill>
                  <a:srgbClr val="002060"/>
                </a:solidFill>
                <a:ea typeface="Calibri"/>
              </a:rPr>
              <a:t>enseñando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 bajo un </a:t>
            </a:r>
            <a:r>
              <a:rPr lang="en-US" sz="2000" dirty="0" err="1">
                <a:solidFill>
                  <a:srgbClr val="002060"/>
                </a:solidFill>
                <a:ea typeface="Calibri"/>
              </a:rPr>
              <a:t>permiso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 de </a:t>
            </a:r>
            <a:r>
              <a:rPr lang="en-US" sz="2000" dirty="0" err="1">
                <a:solidFill>
                  <a:srgbClr val="002060"/>
                </a:solidFill>
                <a:ea typeface="Calibri"/>
              </a:rPr>
              <a:t>emergencia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 o </a:t>
            </a:r>
            <a:r>
              <a:rPr lang="en-US" sz="2000" dirty="0" err="1">
                <a:solidFill>
                  <a:srgbClr val="002060"/>
                </a:solidFill>
                <a:ea typeface="Calibri"/>
              </a:rPr>
              <a:t>una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 </a:t>
            </a:r>
            <a:r>
              <a:rPr lang="en-US" sz="2000" dirty="0" err="1">
                <a:solidFill>
                  <a:srgbClr val="002060"/>
                </a:solidFill>
                <a:ea typeface="Calibri"/>
              </a:rPr>
              <a:t>certificación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 provisional, </a:t>
            </a:r>
            <a:r>
              <a:rPr lang="en-US" sz="2000" dirty="0" err="1">
                <a:solidFill>
                  <a:srgbClr val="002060"/>
                </a:solidFill>
                <a:ea typeface="Calibri"/>
              </a:rPr>
              <a:t>mediante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 la </a:t>
            </a:r>
            <a:r>
              <a:rPr lang="en-US" sz="2000" dirty="0" err="1">
                <a:solidFill>
                  <a:srgbClr val="002060"/>
                </a:solidFill>
                <a:ea typeface="Calibri"/>
              </a:rPr>
              <a:t>cual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 se </a:t>
            </a:r>
            <a:r>
              <a:rPr lang="en-US" sz="2000" dirty="0" err="1">
                <a:solidFill>
                  <a:srgbClr val="002060"/>
                </a:solidFill>
                <a:ea typeface="Calibri"/>
              </a:rPr>
              <a:t>hayan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 </a:t>
            </a:r>
            <a:r>
              <a:rPr lang="en-US" sz="2000" dirty="0" err="1">
                <a:solidFill>
                  <a:srgbClr val="002060"/>
                </a:solidFill>
                <a:ea typeface="Calibri"/>
              </a:rPr>
              <a:t>eximido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 </a:t>
            </a:r>
            <a:r>
              <a:rPr lang="en-US" sz="2000" dirty="0" err="1">
                <a:solidFill>
                  <a:srgbClr val="002060"/>
                </a:solidFill>
                <a:ea typeface="Calibri"/>
              </a:rPr>
              <a:t>los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 </a:t>
            </a:r>
            <a:r>
              <a:rPr lang="en-US" sz="2000" dirty="0" err="1">
                <a:solidFill>
                  <a:srgbClr val="002060"/>
                </a:solidFill>
                <a:ea typeface="Calibri"/>
              </a:rPr>
              <a:t>requisitos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 </a:t>
            </a:r>
            <a:r>
              <a:rPr lang="en-US" sz="2000" dirty="0" err="1">
                <a:solidFill>
                  <a:srgbClr val="002060"/>
                </a:solidFill>
                <a:ea typeface="Calibri"/>
              </a:rPr>
              <a:t>estatales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 de </a:t>
            </a:r>
            <a:r>
              <a:rPr lang="en-US" sz="2000" dirty="0" err="1">
                <a:solidFill>
                  <a:srgbClr val="002060"/>
                </a:solidFill>
                <a:ea typeface="Calibri"/>
              </a:rPr>
              <a:t>certificación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 o </a:t>
            </a:r>
            <a:r>
              <a:rPr lang="en-US" sz="2000" dirty="0" err="1">
                <a:solidFill>
                  <a:srgbClr val="002060"/>
                </a:solidFill>
                <a:ea typeface="Calibri"/>
              </a:rPr>
              <a:t>licencia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. </a:t>
            </a:r>
            <a:endParaRPr lang="en-US" dirty="0">
              <a:ea typeface="Calibri"/>
              <a:cs typeface="Calibri"/>
            </a:endParaRPr>
          </a:p>
          <a:p>
            <a:pPr marL="800100" lvl="1" indent="-342900">
              <a:lnSpc>
                <a:spcPct val="110000"/>
              </a:lnSpc>
              <a:buFont typeface="Courier New"/>
              <a:buChar char="o"/>
            </a:pPr>
            <a:r>
              <a:rPr lang="en-US" sz="2000" dirty="0" err="1">
                <a:solidFill>
                  <a:srgbClr val="002060"/>
                </a:solidFill>
                <a:ea typeface="Calibri"/>
              </a:rPr>
              <a:t>Está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 </a:t>
            </a:r>
            <a:r>
              <a:rPr lang="en-US" sz="2000" dirty="0" err="1">
                <a:solidFill>
                  <a:srgbClr val="002060"/>
                </a:solidFill>
                <a:ea typeface="Calibri"/>
              </a:rPr>
              <a:t>impartiendo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 </a:t>
            </a:r>
            <a:r>
              <a:rPr lang="en-US" sz="2000" dirty="0" err="1">
                <a:solidFill>
                  <a:srgbClr val="002060"/>
                </a:solidFill>
                <a:ea typeface="Calibri"/>
              </a:rPr>
              <a:t>clases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 </a:t>
            </a:r>
            <a:r>
              <a:rPr lang="en-US" sz="2000" dirty="0" err="1">
                <a:solidFill>
                  <a:srgbClr val="002060"/>
                </a:solidFill>
                <a:ea typeface="Calibri"/>
              </a:rPr>
              <a:t>en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 el </a:t>
            </a:r>
            <a:r>
              <a:rPr lang="en-US" sz="2000" dirty="0" err="1">
                <a:solidFill>
                  <a:srgbClr val="002060"/>
                </a:solidFill>
                <a:ea typeface="Calibri"/>
              </a:rPr>
              <a:t>área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 </a:t>
            </a:r>
            <a:r>
              <a:rPr lang="en-US" sz="2000" dirty="0" err="1">
                <a:solidFill>
                  <a:srgbClr val="002060"/>
                </a:solidFill>
                <a:ea typeface="Calibri"/>
              </a:rPr>
              <a:t>correspondiente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 a </a:t>
            </a:r>
            <a:r>
              <a:rPr lang="en-US" sz="2000" dirty="0" err="1">
                <a:solidFill>
                  <a:srgbClr val="002060"/>
                </a:solidFill>
                <a:ea typeface="Calibri"/>
              </a:rPr>
              <a:t>su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 </a:t>
            </a:r>
            <a:r>
              <a:rPr lang="en-US" sz="2000" dirty="0" err="1">
                <a:solidFill>
                  <a:srgbClr val="002060"/>
                </a:solidFill>
                <a:ea typeface="Calibri"/>
              </a:rPr>
              <a:t>certificación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 </a:t>
            </a:r>
            <a:r>
              <a:rPr lang="en-US" sz="2000" dirty="0" err="1">
                <a:solidFill>
                  <a:srgbClr val="002060"/>
                </a:solidFill>
                <a:ea typeface="Calibri"/>
              </a:rPr>
              <a:t>profesional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. </a:t>
            </a:r>
            <a:endParaRPr lang="en-US" dirty="0">
              <a:ea typeface="Calibri"/>
              <a:cs typeface="Calibri"/>
            </a:endParaRPr>
          </a:p>
          <a:p>
            <a:pPr marL="342900" indent="-342900">
              <a:lnSpc>
                <a:spcPct val="110000"/>
              </a:lnSpc>
              <a:spcAft>
                <a:spcPts val="1000"/>
              </a:spcAft>
              <a:buFont typeface="Arial"/>
              <a:buChar char="•"/>
            </a:pPr>
            <a:r>
              <a:rPr lang="en-US" sz="2000" dirty="0" err="1">
                <a:solidFill>
                  <a:srgbClr val="002060"/>
                </a:solidFill>
                <a:ea typeface="Calibri"/>
              </a:rPr>
              <a:t>Además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, </a:t>
            </a:r>
            <a:r>
              <a:rPr lang="en-US" sz="2000" dirty="0" err="1">
                <a:solidFill>
                  <a:srgbClr val="002060"/>
                </a:solidFill>
                <a:ea typeface="Calibri"/>
              </a:rPr>
              <a:t>los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 padres </a:t>
            </a:r>
            <a:r>
              <a:rPr lang="en-US" sz="2000" dirty="0" err="1">
                <a:solidFill>
                  <a:srgbClr val="002060"/>
                </a:solidFill>
                <a:ea typeface="Calibri"/>
              </a:rPr>
              <a:t>pueden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 </a:t>
            </a:r>
            <a:r>
              <a:rPr lang="en-US" sz="2000" dirty="0" err="1">
                <a:solidFill>
                  <a:srgbClr val="002060"/>
                </a:solidFill>
                <a:ea typeface="Calibri"/>
              </a:rPr>
              <a:t>solicitar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 </a:t>
            </a:r>
            <a:r>
              <a:rPr lang="en-US" sz="2000" dirty="0" err="1">
                <a:solidFill>
                  <a:srgbClr val="002060"/>
                </a:solidFill>
                <a:ea typeface="Calibri"/>
              </a:rPr>
              <a:t>información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 </a:t>
            </a:r>
            <a:r>
              <a:rPr lang="en-US" sz="2000" dirty="0" err="1">
                <a:solidFill>
                  <a:srgbClr val="002060"/>
                </a:solidFill>
                <a:ea typeface="Calibri"/>
              </a:rPr>
              <a:t>sobre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 </a:t>
            </a:r>
            <a:r>
              <a:rPr lang="en-US" sz="2000" dirty="0" err="1">
                <a:solidFill>
                  <a:srgbClr val="002060"/>
                </a:solidFill>
                <a:ea typeface="Calibri"/>
              </a:rPr>
              <a:t>si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 </a:t>
            </a:r>
            <a:r>
              <a:rPr lang="en-US" sz="2000" dirty="0" err="1">
                <a:solidFill>
                  <a:srgbClr val="002060"/>
                </a:solidFill>
                <a:ea typeface="Calibri"/>
              </a:rPr>
              <a:t>su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 </a:t>
            </a:r>
            <a:r>
              <a:rPr lang="en-US" sz="2000" dirty="0" err="1">
                <a:solidFill>
                  <a:srgbClr val="002060"/>
                </a:solidFill>
                <a:ea typeface="Calibri"/>
              </a:rPr>
              <a:t>estudiante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 </a:t>
            </a:r>
            <a:r>
              <a:rPr lang="en-US" sz="2000" dirty="0" err="1">
                <a:solidFill>
                  <a:srgbClr val="002060"/>
                </a:solidFill>
                <a:ea typeface="Calibri"/>
              </a:rPr>
              <a:t>recibe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 </a:t>
            </a:r>
            <a:r>
              <a:rPr lang="en-US" sz="2000" dirty="0" err="1">
                <a:solidFill>
                  <a:srgbClr val="002060"/>
                </a:solidFill>
                <a:ea typeface="Calibri"/>
              </a:rPr>
              <a:t>servicios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 de un </a:t>
            </a:r>
            <a:r>
              <a:rPr lang="en-US" sz="2000" dirty="0" err="1">
                <a:solidFill>
                  <a:srgbClr val="002060"/>
                </a:solidFill>
                <a:ea typeface="Calibri"/>
              </a:rPr>
              <a:t>paraprofesional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 y, de ser </a:t>
            </a:r>
            <a:r>
              <a:rPr lang="en-US" sz="2000" dirty="0" err="1">
                <a:solidFill>
                  <a:srgbClr val="002060"/>
                </a:solidFill>
                <a:ea typeface="Calibri"/>
              </a:rPr>
              <a:t>así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, </a:t>
            </a:r>
            <a:r>
              <a:rPr lang="en-US" sz="2000" dirty="0" err="1">
                <a:solidFill>
                  <a:srgbClr val="002060"/>
                </a:solidFill>
                <a:ea typeface="Calibri"/>
              </a:rPr>
              <a:t>conocer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 sus </a:t>
            </a:r>
            <a:r>
              <a:rPr lang="en-US" sz="2000" dirty="0" err="1">
                <a:solidFill>
                  <a:srgbClr val="002060"/>
                </a:solidFill>
                <a:ea typeface="Calibri"/>
              </a:rPr>
              <a:t>cualificaciones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 </a:t>
            </a:r>
            <a:r>
              <a:rPr lang="en-US" sz="2000" dirty="0" err="1">
                <a:solidFill>
                  <a:srgbClr val="002060"/>
                </a:solidFill>
                <a:ea typeface="Calibri"/>
              </a:rPr>
              <a:t>profesionales</a:t>
            </a:r>
            <a:r>
              <a:rPr lang="en-US" sz="2000" dirty="0">
                <a:solidFill>
                  <a:srgbClr val="002060"/>
                </a:solidFill>
                <a:ea typeface="Calibri"/>
              </a:rPr>
              <a:t>.</a:t>
            </a:r>
            <a:endParaRPr lang="en-US" dirty="0">
              <a:ea typeface="Calibri"/>
              <a:cs typeface="Calibri"/>
            </a:endParaRPr>
          </a:p>
          <a:p>
            <a:pPr>
              <a:lnSpc>
                <a:spcPct val="110000"/>
              </a:lnSpc>
              <a:spcAft>
                <a:spcPts val="1000"/>
              </a:spcAft>
            </a:pPr>
            <a:endParaRPr lang="en-US" sz="2000" dirty="0">
              <a:solidFill>
                <a:srgbClr val="002060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011463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A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>
          <a:xfrm rot="-10800000">
            <a:off x="-1" y="-216309"/>
            <a:ext cx="3407831" cy="3391309"/>
          </a:xfrm>
          <a:custGeom>
            <a:avLst/>
            <a:gdLst/>
            <a:ahLst/>
            <a:cxnLst/>
            <a:rect l="l" t="t" r="r" b="b"/>
            <a:pathLst>
              <a:path w="6300347" h="5696564">
                <a:moveTo>
                  <a:pt x="0" y="0"/>
                </a:moveTo>
                <a:lnTo>
                  <a:pt x="6300346" y="0"/>
                </a:lnTo>
                <a:lnTo>
                  <a:pt x="6300346" y="5696564"/>
                </a:lnTo>
                <a:lnTo>
                  <a:pt x="0" y="56965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1984" r="-23252" b="6378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335750" y="2288882"/>
            <a:ext cx="5530381" cy="15312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3920"/>
              </a:lnSpc>
            </a:pPr>
            <a:r>
              <a:rPr lang="en-US" sz="4800" b="1">
                <a:solidFill>
                  <a:schemeClr val="bg1"/>
                </a:solidFill>
                <a:latin typeface="Lato   "/>
                <a:sym typeface="Fira Sans Medium"/>
              </a:rPr>
              <a:t>CURRÍCULO</a:t>
            </a:r>
            <a:br>
              <a:rPr lang="en-US" sz="4800" b="1" dirty="0">
                <a:solidFill>
                  <a:schemeClr val="bg1"/>
                </a:solidFill>
                <a:latin typeface="Lato   "/>
                <a:sym typeface="Fira Sans Medium"/>
              </a:rPr>
            </a:br>
            <a:r>
              <a:rPr lang="en-US" sz="4800" b="1">
                <a:solidFill>
                  <a:schemeClr val="bg1"/>
                </a:solidFill>
                <a:latin typeface="Lato   "/>
                <a:sym typeface="Fira Sans Medium"/>
              </a:rPr>
              <a:t> Y</a:t>
            </a:r>
            <a:br>
              <a:rPr lang="en-US" sz="4800" b="1" dirty="0">
                <a:solidFill>
                  <a:schemeClr val="bg1"/>
                </a:solidFill>
                <a:latin typeface="Lato   "/>
                <a:sym typeface="Fira Sans Medium"/>
              </a:rPr>
            </a:br>
            <a:r>
              <a:rPr lang="en-US" sz="4800" b="1" dirty="0">
                <a:solidFill>
                  <a:schemeClr val="bg1"/>
                </a:solidFill>
                <a:latin typeface="Lato   "/>
              </a:rPr>
              <a:t> </a:t>
            </a:r>
            <a:r>
              <a:rPr lang="en-US" sz="4800" b="1">
                <a:solidFill>
                  <a:schemeClr val="bg1"/>
                </a:solidFill>
                <a:latin typeface="Lato   "/>
                <a:sym typeface="Fira Sans Medium"/>
              </a:rPr>
              <a:t>EVALUACIONES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9158046" y="3055427"/>
            <a:ext cx="3033954" cy="3797709"/>
          </a:xfrm>
          <a:custGeom>
            <a:avLst/>
            <a:gdLst/>
            <a:ahLst/>
            <a:cxnLst/>
            <a:rect l="l" t="t" r="r" b="b"/>
            <a:pathLst>
              <a:path w="6300347" h="5696564">
                <a:moveTo>
                  <a:pt x="0" y="0"/>
                </a:moveTo>
                <a:lnTo>
                  <a:pt x="6300347" y="0"/>
                </a:lnTo>
                <a:lnTo>
                  <a:pt x="6300347" y="5696564"/>
                </a:lnTo>
                <a:lnTo>
                  <a:pt x="0" y="56965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r="-38440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711187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4BB983-F84C-904A-3808-29CAD64634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3">
            <a:extLst>
              <a:ext uri="{FF2B5EF4-FFF2-40B4-BE49-F238E27FC236}">
                <a16:creationId xmlns:a16="http://schemas.microsoft.com/office/drawing/2014/main" id="{61F5ACB9-6B11-4136-AED6-A61E781D3830}"/>
              </a:ext>
            </a:extLst>
          </p:cNvPr>
          <p:cNvSpPr/>
          <p:nvPr/>
        </p:nvSpPr>
        <p:spPr>
          <a:xfrm rot="-5400000">
            <a:off x="8326139" y="2992136"/>
            <a:ext cx="3785653" cy="3946073"/>
          </a:xfrm>
          <a:custGeom>
            <a:avLst/>
            <a:gdLst/>
            <a:ahLst/>
            <a:cxnLst/>
            <a:rect l="l" t="t" r="r" b="b"/>
            <a:pathLst>
              <a:path w="7322947" h="7956122">
                <a:moveTo>
                  <a:pt x="0" y="0"/>
                </a:moveTo>
                <a:lnTo>
                  <a:pt x="7322948" y="0"/>
                </a:lnTo>
                <a:lnTo>
                  <a:pt x="7322948" y="7956122"/>
                </a:lnTo>
                <a:lnTo>
                  <a:pt x="0" y="79561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1F1C80-0DB6-E52E-EBBC-EB8B9601659E}"/>
              </a:ext>
            </a:extLst>
          </p:cNvPr>
          <p:cNvSpPr txBox="1"/>
          <p:nvPr/>
        </p:nvSpPr>
        <p:spPr>
          <a:xfrm>
            <a:off x="961588" y="1933832"/>
            <a:ext cx="9008401" cy="415498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</a:rPr>
              <a:t>Los </a:t>
            </a:r>
            <a:r>
              <a:rPr lang="en-US" sz="2400" b="1" dirty="0">
                <a:solidFill>
                  <a:srgbClr val="002060"/>
                </a:solidFill>
                <a:hlinkClick r:id="rId4"/>
              </a:rPr>
              <a:t>Estándares de Enseñanza y Aprendizaje del CCSD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están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alineados</a:t>
            </a:r>
            <a:r>
              <a:rPr lang="en-US" sz="2400" dirty="0">
                <a:solidFill>
                  <a:srgbClr val="002060"/>
                </a:solidFill>
              </a:rPr>
              <a:t> con </a:t>
            </a:r>
            <a:r>
              <a:rPr lang="en-US" sz="2400" dirty="0" err="1">
                <a:solidFill>
                  <a:srgbClr val="002060"/>
                </a:solidFill>
              </a:rPr>
              <a:t>los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Estándares</a:t>
            </a:r>
            <a:r>
              <a:rPr lang="en-US" sz="2400" dirty="0">
                <a:solidFill>
                  <a:srgbClr val="002060"/>
                </a:solidFill>
              </a:rPr>
              <a:t> K–12 del </a:t>
            </a:r>
            <a:r>
              <a:rPr lang="en-US" sz="2400" dirty="0" err="1">
                <a:solidFill>
                  <a:srgbClr val="002060"/>
                </a:solidFill>
              </a:rPr>
              <a:t>estado</a:t>
            </a:r>
            <a:r>
              <a:rPr lang="en-US" sz="2400" dirty="0">
                <a:solidFill>
                  <a:srgbClr val="002060"/>
                </a:solidFill>
              </a:rPr>
              <a:t> de Georgia y </a:t>
            </a:r>
            <a:r>
              <a:rPr lang="en-US" sz="2400" dirty="0" err="1">
                <a:solidFill>
                  <a:srgbClr val="002060"/>
                </a:solidFill>
              </a:rPr>
              <a:t>están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diseñados</a:t>
            </a:r>
            <a:r>
              <a:rPr lang="en-US" sz="2400" dirty="0">
                <a:solidFill>
                  <a:srgbClr val="002060"/>
                </a:solidFill>
              </a:rPr>
              <a:t> para </a:t>
            </a:r>
            <a:r>
              <a:rPr lang="en-US" sz="2400" dirty="0" err="1">
                <a:solidFill>
                  <a:srgbClr val="002060"/>
                </a:solidFill>
              </a:rPr>
              <a:t>garantizar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que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todos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los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estudiantes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reciban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una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educación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consistente</a:t>
            </a:r>
            <a:r>
              <a:rPr lang="en-US" sz="2400" dirty="0">
                <a:solidFill>
                  <a:srgbClr val="002060"/>
                </a:solidFill>
              </a:rPr>
              <a:t> y de </a:t>
            </a:r>
            <a:r>
              <a:rPr lang="en-US" sz="2400" dirty="0" err="1">
                <a:solidFill>
                  <a:srgbClr val="002060"/>
                </a:solidFill>
              </a:rPr>
              <a:t>alta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calidad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en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todas</a:t>
            </a:r>
            <a:r>
              <a:rPr lang="en-US" sz="2400" dirty="0">
                <a:solidFill>
                  <a:srgbClr val="002060"/>
                </a:solidFill>
              </a:rPr>
              <a:t> las </a:t>
            </a:r>
            <a:r>
              <a:rPr lang="en-US" sz="2400" dirty="0" err="1">
                <a:solidFill>
                  <a:srgbClr val="002060"/>
                </a:solidFill>
              </a:rPr>
              <a:t>escuelas</a:t>
            </a:r>
            <a:r>
              <a:rPr lang="en-US" sz="2400" dirty="0">
                <a:solidFill>
                  <a:srgbClr val="002060"/>
                </a:solidFill>
              </a:rPr>
              <a:t> del CCSD. </a:t>
            </a:r>
            <a:r>
              <a:rPr lang="en-US" sz="2400" dirty="0" err="1">
                <a:solidFill>
                  <a:srgbClr val="002060"/>
                </a:solidFill>
              </a:rPr>
              <a:t>Estos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estándares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describen</a:t>
            </a:r>
            <a:r>
              <a:rPr lang="en-US" sz="2400" dirty="0">
                <a:solidFill>
                  <a:srgbClr val="002060"/>
                </a:solidFill>
              </a:rPr>
              <a:t> lo </a:t>
            </a:r>
            <a:r>
              <a:rPr lang="en-US" sz="2400" dirty="0" err="1">
                <a:solidFill>
                  <a:srgbClr val="002060"/>
                </a:solidFill>
              </a:rPr>
              <a:t>que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los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estudiantes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deben</a:t>
            </a:r>
            <a:r>
              <a:rPr lang="en-US" sz="2400" dirty="0">
                <a:solidFill>
                  <a:srgbClr val="002060"/>
                </a:solidFill>
              </a:rPr>
              <a:t> saber y ser </a:t>
            </a:r>
            <a:r>
              <a:rPr lang="en-US" sz="2400" dirty="0" err="1">
                <a:solidFill>
                  <a:srgbClr val="002060"/>
                </a:solidFill>
              </a:rPr>
              <a:t>capaces</a:t>
            </a:r>
            <a:r>
              <a:rPr lang="en-US" sz="2400" dirty="0">
                <a:solidFill>
                  <a:srgbClr val="002060"/>
                </a:solidFill>
              </a:rPr>
              <a:t> de </a:t>
            </a:r>
            <a:r>
              <a:rPr lang="en-US" sz="2400" dirty="0" err="1">
                <a:solidFill>
                  <a:srgbClr val="002060"/>
                </a:solidFill>
              </a:rPr>
              <a:t>hacer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en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cada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nivel</a:t>
            </a:r>
            <a:r>
              <a:rPr lang="en-US" sz="2400" dirty="0">
                <a:solidFill>
                  <a:srgbClr val="002060"/>
                </a:solidFill>
              </a:rPr>
              <a:t> de </a:t>
            </a:r>
            <a:r>
              <a:rPr lang="en-US" sz="2400" dirty="0" err="1">
                <a:solidFill>
                  <a:srgbClr val="002060"/>
                </a:solidFill>
              </a:rPr>
              <a:t>grado</a:t>
            </a:r>
            <a:r>
              <a:rPr lang="en-US" sz="2400" dirty="0">
                <a:solidFill>
                  <a:srgbClr val="002060"/>
                </a:solidFill>
              </a:rPr>
              <a:t> y </a:t>
            </a:r>
            <a:r>
              <a:rPr lang="en-US" sz="2400" dirty="0" err="1">
                <a:solidFill>
                  <a:srgbClr val="002060"/>
                </a:solidFill>
              </a:rPr>
              <a:t>en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cada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área</a:t>
            </a:r>
            <a:r>
              <a:rPr lang="en-US" sz="2400" dirty="0">
                <a:solidFill>
                  <a:srgbClr val="002060"/>
                </a:solidFill>
              </a:rPr>
              <a:t> de </a:t>
            </a:r>
            <a:r>
              <a:rPr lang="en-US" sz="2400" dirty="0" err="1">
                <a:solidFill>
                  <a:srgbClr val="002060"/>
                </a:solidFill>
              </a:rPr>
              <a:t>contenido</a:t>
            </a:r>
            <a:r>
              <a:rPr lang="en-US" sz="2400" dirty="0">
                <a:solidFill>
                  <a:srgbClr val="002060"/>
                </a:solidFill>
              </a:rPr>
              <a:t>. Al </a:t>
            </a:r>
            <a:r>
              <a:rPr lang="en-US" sz="2400" dirty="0" err="1">
                <a:solidFill>
                  <a:srgbClr val="002060"/>
                </a:solidFill>
              </a:rPr>
              <a:t>establecer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expectativas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claras</a:t>
            </a:r>
            <a:r>
              <a:rPr lang="en-US" sz="2400" dirty="0">
                <a:solidFill>
                  <a:srgbClr val="002060"/>
                </a:solidFill>
              </a:rPr>
              <a:t>, </a:t>
            </a:r>
            <a:r>
              <a:rPr lang="en-US" sz="2400" dirty="0" err="1">
                <a:solidFill>
                  <a:srgbClr val="002060"/>
                </a:solidFill>
              </a:rPr>
              <a:t>los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estándares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ayudan</a:t>
            </a:r>
            <a:r>
              <a:rPr lang="en-US" sz="2400" dirty="0">
                <a:solidFill>
                  <a:srgbClr val="002060"/>
                </a:solidFill>
              </a:rPr>
              <a:t> a </a:t>
            </a:r>
            <a:r>
              <a:rPr lang="en-US" sz="2400" dirty="0" err="1">
                <a:solidFill>
                  <a:srgbClr val="002060"/>
                </a:solidFill>
              </a:rPr>
              <a:t>los</a:t>
            </a:r>
            <a:r>
              <a:rPr lang="en-US" sz="2400" dirty="0">
                <a:solidFill>
                  <a:srgbClr val="002060"/>
                </a:solidFill>
              </a:rPr>
              <a:t> maestros a </a:t>
            </a:r>
            <a:r>
              <a:rPr lang="en-US" sz="2400" dirty="0" err="1">
                <a:solidFill>
                  <a:srgbClr val="002060"/>
                </a:solidFill>
              </a:rPr>
              <a:t>planificar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lecciones</a:t>
            </a:r>
            <a:r>
              <a:rPr lang="en-US" sz="2400" dirty="0">
                <a:solidFill>
                  <a:srgbClr val="002060"/>
                </a:solidFill>
              </a:rPr>
              <a:t> y </a:t>
            </a:r>
            <a:r>
              <a:rPr lang="en-US" sz="2400" dirty="0" err="1">
                <a:solidFill>
                  <a:srgbClr val="002060"/>
                </a:solidFill>
              </a:rPr>
              <a:t>actividades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que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desarrollan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habilidades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importantes</a:t>
            </a:r>
            <a:r>
              <a:rPr lang="en-US" sz="2400" dirty="0">
                <a:solidFill>
                  <a:srgbClr val="002060"/>
                </a:solidFill>
              </a:rPr>
              <a:t> a lo largo del </a:t>
            </a:r>
            <a:r>
              <a:rPr lang="en-US" sz="2400" dirty="0" err="1">
                <a:solidFill>
                  <a:srgbClr val="002060"/>
                </a:solidFill>
              </a:rPr>
              <a:t>tiempo</a:t>
            </a:r>
            <a:r>
              <a:rPr lang="en-US" sz="2400" dirty="0">
                <a:solidFill>
                  <a:srgbClr val="002060"/>
                </a:solidFill>
              </a:rPr>
              <a:t>. </a:t>
            </a:r>
            <a:r>
              <a:rPr lang="en-US" sz="2400" b="1" dirty="0">
                <a:solidFill>
                  <a:srgbClr val="002060"/>
                </a:solidFill>
              </a:rPr>
              <a:t>Para las </a:t>
            </a:r>
            <a:r>
              <a:rPr lang="en-US" sz="2400" b="1" dirty="0" err="1">
                <a:solidFill>
                  <a:srgbClr val="002060"/>
                </a:solidFill>
              </a:rPr>
              <a:t>familias</a:t>
            </a:r>
            <a:r>
              <a:rPr lang="en-US" sz="2400" b="1" dirty="0">
                <a:solidFill>
                  <a:srgbClr val="002060"/>
                </a:solidFill>
              </a:rPr>
              <a:t>, </a:t>
            </a:r>
            <a:r>
              <a:rPr lang="en-US" sz="2400" b="1" dirty="0" err="1">
                <a:solidFill>
                  <a:srgbClr val="002060"/>
                </a:solidFill>
              </a:rPr>
              <a:t>esto</a:t>
            </a:r>
            <a:r>
              <a:rPr lang="en-US" sz="2400" b="1" dirty="0">
                <a:solidFill>
                  <a:srgbClr val="002060"/>
                </a:solidFill>
              </a:rPr>
              <a:t> </a:t>
            </a:r>
            <a:r>
              <a:rPr lang="en-US" sz="2400" b="1" dirty="0" err="1">
                <a:solidFill>
                  <a:srgbClr val="002060"/>
                </a:solidFill>
              </a:rPr>
              <a:t>significa</a:t>
            </a:r>
            <a:r>
              <a:rPr lang="en-US" sz="2400" b="1" dirty="0">
                <a:solidFill>
                  <a:srgbClr val="002060"/>
                </a:solidFill>
              </a:rPr>
              <a:t> </a:t>
            </a:r>
            <a:r>
              <a:rPr lang="en-US" sz="2400" b="1" dirty="0" err="1">
                <a:solidFill>
                  <a:srgbClr val="002060"/>
                </a:solidFill>
              </a:rPr>
              <a:t>comprender</a:t>
            </a:r>
            <a:r>
              <a:rPr lang="en-US" sz="2400" b="1" dirty="0">
                <a:solidFill>
                  <a:srgbClr val="002060"/>
                </a:solidFill>
              </a:rPr>
              <a:t> </a:t>
            </a:r>
            <a:r>
              <a:rPr lang="en-US" sz="2400" b="1" dirty="0" err="1">
                <a:solidFill>
                  <a:srgbClr val="002060"/>
                </a:solidFill>
              </a:rPr>
              <a:t>mejor</a:t>
            </a:r>
            <a:r>
              <a:rPr lang="en-US" sz="2400" b="1" dirty="0">
                <a:solidFill>
                  <a:srgbClr val="002060"/>
                </a:solidFill>
              </a:rPr>
              <a:t> lo </a:t>
            </a:r>
            <a:r>
              <a:rPr lang="en-US" sz="2400" b="1" dirty="0" err="1">
                <a:solidFill>
                  <a:srgbClr val="002060"/>
                </a:solidFill>
              </a:rPr>
              <a:t>que</a:t>
            </a:r>
            <a:r>
              <a:rPr lang="en-US" sz="2400" b="1" dirty="0">
                <a:solidFill>
                  <a:srgbClr val="002060"/>
                </a:solidFill>
              </a:rPr>
              <a:t> </a:t>
            </a:r>
            <a:r>
              <a:rPr lang="en-US" sz="2400" b="1" dirty="0" err="1">
                <a:solidFill>
                  <a:srgbClr val="002060"/>
                </a:solidFill>
              </a:rPr>
              <a:t>su</a:t>
            </a:r>
            <a:r>
              <a:rPr lang="en-US" sz="2400" b="1" dirty="0">
                <a:solidFill>
                  <a:srgbClr val="002060"/>
                </a:solidFill>
              </a:rPr>
              <a:t> </a:t>
            </a:r>
            <a:r>
              <a:rPr lang="en-US" sz="2400" b="1" dirty="0" err="1">
                <a:solidFill>
                  <a:srgbClr val="002060"/>
                </a:solidFill>
              </a:rPr>
              <a:t>hijo</a:t>
            </a:r>
            <a:r>
              <a:rPr lang="en-US" sz="2400" b="1" dirty="0">
                <a:solidFill>
                  <a:srgbClr val="002060"/>
                </a:solidFill>
              </a:rPr>
              <a:t> </a:t>
            </a:r>
            <a:r>
              <a:rPr lang="en-US" sz="2400" b="1" dirty="0" err="1">
                <a:solidFill>
                  <a:srgbClr val="002060"/>
                </a:solidFill>
              </a:rPr>
              <a:t>está</a:t>
            </a:r>
            <a:r>
              <a:rPr lang="en-US" sz="2400" b="1" dirty="0">
                <a:solidFill>
                  <a:srgbClr val="002060"/>
                </a:solidFill>
              </a:rPr>
              <a:t> </a:t>
            </a:r>
            <a:r>
              <a:rPr lang="en-US" sz="2400" b="1" dirty="0" err="1">
                <a:solidFill>
                  <a:srgbClr val="002060"/>
                </a:solidFill>
              </a:rPr>
              <a:t>aprendiendo</a:t>
            </a:r>
            <a:r>
              <a:rPr lang="en-US" sz="2400" b="1" dirty="0">
                <a:solidFill>
                  <a:srgbClr val="002060"/>
                </a:solidFill>
              </a:rPr>
              <a:t> y </a:t>
            </a:r>
            <a:r>
              <a:rPr lang="en-US" sz="2400" b="1" dirty="0" err="1">
                <a:solidFill>
                  <a:srgbClr val="002060"/>
                </a:solidFill>
              </a:rPr>
              <a:t>cómo</a:t>
            </a:r>
            <a:r>
              <a:rPr lang="en-US" sz="2400" b="1" dirty="0">
                <a:solidFill>
                  <a:srgbClr val="002060"/>
                </a:solidFill>
              </a:rPr>
              <a:t> </a:t>
            </a:r>
            <a:r>
              <a:rPr lang="en-US" sz="2400" b="1" dirty="0" err="1">
                <a:solidFill>
                  <a:srgbClr val="002060"/>
                </a:solidFill>
              </a:rPr>
              <a:t>pueden</a:t>
            </a:r>
            <a:r>
              <a:rPr lang="en-US" sz="2400" b="1" dirty="0">
                <a:solidFill>
                  <a:srgbClr val="002060"/>
                </a:solidFill>
              </a:rPr>
              <a:t> </a:t>
            </a:r>
            <a:r>
              <a:rPr lang="en-US" sz="2400" b="1" dirty="0" err="1">
                <a:solidFill>
                  <a:srgbClr val="002060"/>
                </a:solidFill>
              </a:rPr>
              <a:t>apoyar</a:t>
            </a:r>
            <a:r>
              <a:rPr lang="en-US" sz="2400" b="1" dirty="0">
                <a:solidFill>
                  <a:srgbClr val="002060"/>
                </a:solidFill>
              </a:rPr>
              <a:t> </a:t>
            </a:r>
            <a:r>
              <a:rPr lang="en-US" sz="2400" b="1" dirty="0" err="1">
                <a:solidFill>
                  <a:srgbClr val="002060"/>
                </a:solidFill>
              </a:rPr>
              <a:t>su</a:t>
            </a:r>
            <a:r>
              <a:rPr lang="en-US" sz="2400" b="1" dirty="0">
                <a:solidFill>
                  <a:srgbClr val="002060"/>
                </a:solidFill>
              </a:rPr>
              <a:t> </a:t>
            </a:r>
            <a:r>
              <a:rPr lang="en-US" sz="2400" b="1" dirty="0" err="1">
                <a:solidFill>
                  <a:srgbClr val="002060"/>
                </a:solidFill>
              </a:rPr>
              <a:t>progreso</a:t>
            </a:r>
            <a:r>
              <a:rPr lang="en-US" sz="2400" b="1" dirty="0">
                <a:solidFill>
                  <a:srgbClr val="002060"/>
                </a:solidFill>
              </a:rPr>
              <a:t> </a:t>
            </a:r>
            <a:r>
              <a:rPr lang="en-US" sz="2400" b="1" dirty="0" err="1">
                <a:solidFill>
                  <a:srgbClr val="002060"/>
                </a:solidFill>
              </a:rPr>
              <a:t>académico</a:t>
            </a:r>
            <a:r>
              <a:rPr lang="en-US" sz="2400" b="1" dirty="0">
                <a:solidFill>
                  <a:srgbClr val="002060"/>
                </a:solidFill>
              </a:rPr>
              <a:t> </a:t>
            </a:r>
            <a:r>
              <a:rPr lang="en-US" sz="2400" b="1" dirty="0" err="1">
                <a:solidFill>
                  <a:srgbClr val="002060"/>
                </a:solidFill>
              </a:rPr>
              <a:t>en</a:t>
            </a:r>
            <a:r>
              <a:rPr lang="en-US" sz="2400" b="1" dirty="0">
                <a:solidFill>
                  <a:srgbClr val="002060"/>
                </a:solidFill>
              </a:rPr>
              <a:t> casa.</a:t>
            </a:r>
            <a:endParaRPr lang="en-US" b="1">
              <a:ea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E6FE9C-1361-7E86-6252-2C0DE57B5FBE}"/>
              </a:ext>
            </a:extLst>
          </p:cNvPr>
          <p:cNvSpPr txBox="1"/>
          <p:nvPr/>
        </p:nvSpPr>
        <p:spPr>
          <a:xfrm>
            <a:off x="1205948" y="563327"/>
            <a:ext cx="9004404" cy="107151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defTabSz="609630">
              <a:lnSpc>
                <a:spcPts val="3920"/>
              </a:lnSpc>
            </a:pPr>
            <a:r>
              <a:rPr lang="en-US" sz="3200" b="1">
                <a:solidFill>
                  <a:srgbClr val="012A5C"/>
                </a:solidFill>
                <a:latin typeface="Lato   "/>
                <a:sym typeface="Fira Sans Medium"/>
              </a:rPr>
              <a:t>ESTÁNDARES ACADÉMICOS ESTATALES RIGUROSOS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952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4CE1B7-E019-0D7F-7099-29D3A18522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0BB5C688-0FB6-E43A-8310-47ED5308C6D9}"/>
              </a:ext>
            </a:extLst>
          </p:cNvPr>
          <p:cNvSpPr txBox="1"/>
          <p:nvPr/>
        </p:nvSpPr>
        <p:spPr>
          <a:xfrm>
            <a:off x="433302" y="489664"/>
            <a:ext cx="10960738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3920"/>
              </a:lnSpc>
            </a:pPr>
            <a:r>
              <a:rPr lang="en-US" sz="4000" b="1">
                <a:solidFill>
                  <a:srgbClr val="012A5C"/>
                </a:solidFill>
                <a:latin typeface="Lato   "/>
                <a:ea typeface="Fira Sans Medium"/>
                <a:cs typeface="Fira Sans Medium"/>
                <a:sym typeface="Fira Sans Medium"/>
              </a:rPr>
              <a:t>CURRÍCULO (RECURSOS EDUCATIVOS)</a:t>
            </a:r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46AAFA15-020D-0965-F1FF-79046D531912}"/>
              </a:ext>
            </a:extLst>
          </p:cNvPr>
          <p:cNvSpPr/>
          <p:nvPr/>
        </p:nvSpPr>
        <p:spPr>
          <a:xfrm rot="-5400000">
            <a:off x="8610601" y="3276598"/>
            <a:ext cx="3624943" cy="3537859"/>
          </a:xfrm>
          <a:custGeom>
            <a:avLst/>
            <a:gdLst/>
            <a:ahLst/>
            <a:cxnLst/>
            <a:rect l="l" t="t" r="r" b="b"/>
            <a:pathLst>
              <a:path w="7322947" h="7956122">
                <a:moveTo>
                  <a:pt x="0" y="0"/>
                </a:moveTo>
                <a:lnTo>
                  <a:pt x="7322948" y="0"/>
                </a:lnTo>
                <a:lnTo>
                  <a:pt x="7322948" y="7956122"/>
                </a:lnTo>
                <a:lnTo>
                  <a:pt x="0" y="79561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894" b="-4410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95A9A5-E30C-8E70-6D26-D4812A40987B}"/>
              </a:ext>
            </a:extLst>
          </p:cNvPr>
          <p:cNvSpPr txBox="1"/>
          <p:nvPr/>
        </p:nvSpPr>
        <p:spPr>
          <a:xfrm>
            <a:off x="639248" y="1421475"/>
            <a:ext cx="9625098" cy="532453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Para el </a:t>
            </a:r>
            <a:r>
              <a:rPr lang="en-US" sz="2400" b="1" dirty="0" err="1">
                <a:solidFill>
                  <a:srgbClr val="002060"/>
                </a:solidFill>
              </a:rPr>
              <a:t>año</a:t>
            </a:r>
            <a:r>
              <a:rPr lang="en-US" sz="2400" b="1" dirty="0">
                <a:solidFill>
                  <a:srgbClr val="002060"/>
                </a:solidFill>
              </a:rPr>
              <a:t> escolar 2026–2027, se </a:t>
            </a:r>
            <a:r>
              <a:rPr lang="en-US" sz="2400" b="1" dirty="0" err="1">
                <a:solidFill>
                  <a:srgbClr val="002060"/>
                </a:solidFill>
              </a:rPr>
              <a:t>utilizarán</a:t>
            </a:r>
            <a:r>
              <a:rPr lang="en-US" sz="2400" b="1" dirty="0">
                <a:solidFill>
                  <a:srgbClr val="002060"/>
                </a:solidFill>
              </a:rPr>
              <a:t> </a:t>
            </a:r>
            <a:r>
              <a:rPr lang="en-US" sz="2400" b="1" dirty="0" err="1">
                <a:solidFill>
                  <a:srgbClr val="002060"/>
                </a:solidFill>
              </a:rPr>
              <a:t>los</a:t>
            </a:r>
            <a:r>
              <a:rPr lang="en-US" sz="2400" b="1" dirty="0">
                <a:solidFill>
                  <a:srgbClr val="002060"/>
                </a:solidFill>
              </a:rPr>
              <a:t> </a:t>
            </a:r>
            <a:r>
              <a:rPr lang="en-US" sz="2400" b="1" dirty="0" err="1">
                <a:solidFill>
                  <a:srgbClr val="002060"/>
                </a:solidFill>
              </a:rPr>
              <a:t>siguientes</a:t>
            </a:r>
            <a:r>
              <a:rPr lang="en-US" sz="2400" b="1" dirty="0">
                <a:solidFill>
                  <a:srgbClr val="002060"/>
                </a:solidFill>
              </a:rPr>
              <a:t> </a:t>
            </a:r>
            <a:r>
              <a:rPr lang="en-US" sz="2400" b="1" dirty="0">
                <a:solidFill>
                  <a:srgbClr val="002060"/>
                </a:solidFill>
                <a:hlinkClick r:id="rId4"/>
              </a:rPr>
              <a:t>recursos</a:t>
            </a:r>
            <a:r>
              <a:rPr lang="en-US" sz="2400" b="1" dirty="0">
                <a:solidFill>
                  <a:srgbClr val="002060"/>
                </a:solidFill>
              </a:rPr>
              <a:t> </a:t>
            </a:r>
            <a:r>
              <a:rPr lang="en-US" sz="2400" b="1" dirty="0" err="1">
                <a:solidFill>
                  <a:srgbClr val="002060"/>
                </a:solidFill>
              </a:rPr>
              <a:t>educativos</a:t>
            </a:r>
            <a:r>
              <a:rPr lang="en-US" sz="2400" b="1" dirty="0">
                <a:solidFill>
                  <a:srgbClr val="002060"/>
                </a:solidFill>
              </a:rPr>
              <a:t>:</a:t>
            </a:r>
            <a:endParaRPr lang="en-US" sz="2400" dirty="0">
              <a:ea typeface="Calibri"/>
              <a:cs typeface="Calibri"/>
            </a:endParaRPr>
          </a:p>
          <a:p>
            <a:endParaRPr lang="en-US" sz="2400" b="1" dirty="0">
              <a:solidFill>
                <a:srgbClr val="002060"/>
              </a:solidFill>
            </a:endParaRPr>
          </a:p>
          <a:p>
            <a:r>
              <a:rPr lang="en-US" sz="2400" b="1" dirty="0">
                <a:solidFill>
                  <a:srgbClr val="002060"/>
                </a:solidFill>
              </a:rPr>
              <a:t>Artes del </a:t>
            </a:r>
            <a:r>
              <a:rPr lang="en-US" sz="2400" b="1" dirty="0" err="1">
                <a:solidFill>
                  <a:srgbClr val="002060"/>
                </a:solidFill>
              </a:rPr>
              <a:t>Lenguaje</a:t>
            </a:r>
            <a:r>
              <a:rPr lang="en-US" sz="2400" b="1" dirty="0">
                <a:solidFill>
                  <a:srgbClr val="002060"/>
                </a:solidFill>
              </a:rPr>
              <a:t> </a:t>
            </a:r>
            <a:r>
              <a:rPr lang="en-US" sz="2400" b="1" dirty="0" err="1">
                <a:solidFill>
                  <a:srgbClr val="002060"/>
                </a:solidFill>
              </a:rPr>
              <a:t>en</a:t>
            </a:r>
            <a:r>
              <a:rPr lang="en-US" sz="2400" b="1" dirty="0">
                <a:solidFill>
                  <a:srgbClr val="002060"/>
                </a:solidFill>
              </a:rPr>
              <a:t> Inglés (ELA), </a:t>
            </a:r>
            <a:r>
              <a:rPr lang="en-US" sz="2400" b="1" dirty="0" err="1">
                <a:solidFill>
                  <a:srgbClr val="002060"/>
                </a:solidFill>
              </a:rPr>
              <a:t>grados</a:t>
            </a:r>
            <a:r>
              <a:rPr lang="en-US" sz="2400" b="1" dirty="0">
                <a:solidFill>
                  <a:srgbClr val="002060"/>
                </a:solidFill>
              </a:rPr>
              <a:t> K–12: </a:t>
            </a:r>
            <a:r>
              <a:rPr lang="en-US" sz="2400" dirty="0">
                <a:solidFill>
                  <a:srgbClr val="002060"/>
                </a:solidFill>
              </a:rPr>
              <a:t>El CCSD </a:t>
            </a:r>
            <a:r>
              <a:rPr lang="en-US" sz="2400" dirty="0" err="1">
                <a:solidFill>
                  <a:srgbClr val="002060"/>
                </a:solidFill>
              </a:rPr>
              <a:t>utilizará</a:t>
            </a:r>
            <a:r>
              <a:rPr lang="en-US" sz="2400" dirty="0">
                <a:solidFill>
                  <a:srgbClr val="002060"/>
                </a:solidFill>
              </a:rPr>
              <a:t> Savvas Learning Company para </a:t>
            </a:r>
            <a:r>
              <a:rPr lang="en-US" sz="2400" dirty="0" err="1">
                <a:solidFill>
                  <a:srgbClr val="002060"/>
                </a:solidFill>
              </a:rPr>
              <a:t>los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grados</a:t>
            </a:r>
            <a:r>
              <a:rPr lang="en-US" sz="2400" dirty="0">
                <a:solidFill>
                  <a:srgbClr val="002060"/>
                </a:solidFill>
              </a:rPr>
              <a:t> K–12. </a:t>
            </a:r>
            <a:endParaRPr lang="en-US" sz="2400" dirty="0">
              <a:ea typeface="Calibri"/>
              <a:cs typeface="Calibri"/>
            </a:endParaRPr>
          </a:p>
          <a:p>
            <a:endParaRPr lang="en-US" sz="2400" dirty="0">
              <a:solidFill>
                <a:srgbClr val="002060"/>
              </a:solidFill>
              <a:ea typeface="Calibri"/>
              <a:cs typeface="Calibri"/>
            </a:endParaRPr>
          </a:p>
          <a:p>
            <a:r>
              <a:rPr lang="en-US" sz="2400" b="1" dirty="0" err="1">
                <a:solidFill>
                  <a:srgbClr val="002060"/>
                </a:solidFill>
                <a:ea typeface="Calibri"/>
                <a:cs typeface="Calibri"/>
              </a:rPr>
              <a:t>Matemáticas</a:t>
            </a:r>
            <a:r>
              <a:rPr lang="en-US" sz="2400" b="1" dirty="0">
                <a:solidFill>
                  <a:srgbClr val="002060"/>
                </a:solidFill>
              </a:rPr>
              <a:t>, </a:t>
            </a:r>
            <a:r>
              <a:rPr lang="en-US" sz="2400" b="1" dirty="0" err="1">
                <a:solidFill>
                  <a:srgbClr val="002060"/>
                </a:solidFill>
              </a:rPr>
              <a:t>grados</a:t>
            </a:r>
            <a:r>
              <a:rPr lang="en-US" sz="2400" b="1" dirty="0">
                <a:solidFill>
                  <a:srgbClr val="002060"/>
                </a:solidFill>
              </a:rPr>
              <a:t> K–12:</a:t>
            </a:r>
            <a:r>
              <a:rPr lang="en-US" sz="2400" dirty="0">
                <a:solidFill>
                  <a:srgbClr val="002060"/>
                </a:solidFill>
              </a:rPr>
              <a:t> El CCSD </a:t>
            </a:r>
            <a:r>
              <a:rPr lang="en-US" sz="2400" dirty="0" err="1">
                <a:solidFill>
                  <a:srgbClr val="002060"/>
                </a:solidFill>
              </a:rPr>
              <a:t>utilizará</a:t>
            </a:r>
            <a:r>
              <a:rPr lang="en-US" sz="2400" dirty="0">
                <a:solidFill>
                  <a:srgbClr val="002060"/>
                </a:solidFill>
              </a:rPr>
              <a:t> Savvas Learning Company para </a:t>
            </a:r>
            <a:r>
              <a:rPr lang="en-US" sz="2400" dirty="0" err="1">
                <a:solidFill>
                  <a:srgbClr val="002060"/>
                </a:solidFill>
              </a:rPr>
              <a:t>los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grados</a:t>
            </a:r>
            <a:r>
              <a:rPr lang="en-US" sz="2400" dirty="0">
                <a:solidFill>
                  <a:srgbClr val="002060"/>
                </a:solidFill>
              </a:rPr>
              <a:t> K–8 y Cengage para </a:t>
            </a:r>
            <a:r>
              <a:rPr lang="en-US" sz="2400" dirty="0" err="1">
                <a:solidFill>
                  <a:srgbClr val="002060"/>
                </a:solidFill>
              </a:rPr>
              <a:t>Álgebra</a:t>
            </a:r>
            <a:r>
              <a:rPr lang="en-US" sz="2400" dirty="0">
                <a:solidFill>
                  <a:srgbClr val="002060"/>
                </a:solidFill>
              </a:rPr>
              <a:t>, </a:t>
            </a:r>
            <a:r>
              <a:rPr lang="en-US" sz="2400" dirty="0" err="1">
                <a:solidFill>
                  <a:srgbClr val="002060"/>
                </a:solidFill>
              </a:rPr>
              <a:t>Geometría</a:t>
            </a:r>
            <a:r>
              <a:rPr lang="en-US" sz="2400" dirty="0">
                <a:solidFill>
                  <a:srgbClr val="002060"/>
                </a:solidFill>
              </a:rPr>
              <a:t> y </a:t>
            </a:r>
            <a:r>
              <a:rPr lang="en-US" sz="2400" dirty="0" err="1">
                <a:solidFill>
                  <a:srgbClr val="002060"/>
                </a:solidFill>
              </a:rPr>
              <a:t>Álgebra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Avanzada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en</a:t>
            </a:r>
            <a:r>
              <a:rPr lang="en-US" sz="2400" dirty="0">
                <a:solidFill>
                  <a:srgbClr val="002060"/>
                </a:solidFill>
              </a:rPr>
              <a:t> la </a:t>
            </a:r>
            <a:r>
              <a:rPr lang="en-US" sz="2400" dirty="0" err="1">
                <a:solidFill>
                  <a:srgbClr val="002060"/>
                </a:solidFill>
              </a:rPr>
              <a:t>escuela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secundaria</a:t>
            </a:r>
            <a:r>
              <a:rPr lang="en-US" sz="2400" dirty="0">
                <a:solidFill>
                  <a:srgbClr val="002060"/>
                </a:solidFill>
              </a:rPr>
              <a:t>. </a:t>
            </a:r>
            <a:endParaRPr lang="en-US" sz="2400" dirty="0">
              <a:ea typeface="Calibri"/>
              <a:cs typeface="Calibri"/>
            </a:endParaRPr>
          </a:p>
          <a:p>
            <a:endParaRPr lang="en-US" sz="2400" dirty="0">
              <a:solidFill>
                <a:srgbClr val="002060"/>
              </a:solidFill>
              <a:ea typeface="Calibri"/>
              <a:cs typeface="Calibri"/>
            </a:endParaRPr>
          </a:p>
          <a:p>
            <a:r>
              <a:rPr lang="en-US" sz="2400" b="1" dirty="0">
                <a:solidFill>
                  <a:srgbClr val="002060"/>
                </a:solidFill>
                <a:ea typeface="Calibri"/>
                <a:cs typeface="Calibri"/>
              </a:rPr>
              <a:t> </a:t>
            </a:r>
            <a:r>
              <a:rPr lang="en-US" sz="2400" dirty="0">
                <a:solidFill>
                  <a:srgbClr val="002060"/>
                </a:solidFill>
                <a:ea typeface="Calibri"/>
                <a:cs typeface="Calibri"/>
              </a:rPr>
              <a:t>El </a:t>
            </a:r>
            <a:r>
              <a:rPr lang="en-US" sz="2400" dirty="0">
                <a:solidFill>
                  <a:srgbClr val="002060"/>
                </a:solidFill>
              </a:rPr>
              <a:t>sitio web del Distrito Escolar del Condado de Cherokee (CCSD) </a:t>
            </a:r>
            <a:r>
              <a:rPr lang="en-US" sz="2400" dirty="0" err="1">
                <a:solidFill>
                  <a:srgbClr val="002060"/>
                </a:solidFill>
              </a:rPr>
              <a:t>ofrece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>
                <a:solidFill>
                  <a:srgbClr val="002060"/>
                </a:solidFill>
                <a:hlinkClick r:id="rId5"/>
              </a:rPr>
              <a:t>recursos específicos para estudiantes</a:t>
            </a:r>
            <a:r>
              <a:rPr lang="en-US" sz="2400" dirty="0">
                <a:solidFill>
                  <a:srgbClr val="002060"/>
                </a:solidFill>
              </a:rPr>
              <a:t> de </a:t>
            </a:r>
            <a:r>
              <a:rPr lang="en-US" sz="2400" dirty="0" err="1">
                <a:solidFill>
                  <a:srgbClr val="002060"/>
                </a:solidFill>
              </a:rPr>
              <a:t>primaria</a:t>
            </a:r>
            <a:r>
              <a:rPr lang="en-US" sz="2400" dirty="0">
                <a:solidFill>
                  <a:srgbClr val="002060"/>
                </a:solidFill>
              </a:rPr>
              <a:t>, </a:t>
            </a:r>
            <a:r>
              <a:rPr lang="en-US" sz="2400" dirty="0" err="1">
                <a:solidFill>
                  <a:srgbClr val="002060"/>
                </a:solidFill>
              </a:rPr>
              <a:t>secundaria</a:t>
            </a:r>
            <a:r>
              <a:rPr lang="en-US" sz="2400" dirty="0">
                <a:solidFill>
                  <a:srgbClr val="002060"/>
                </a:solidFill>
              </a:rPr>
              <a:t> y </a:t>
            </a:r>
            <a:r>
              <a:rPr lang="en-US" sz="2400" dirty="0" err="1">
                <a:solidFill>
                  <a:srgbClr val="002060"/>
                </a:solidFill>
              </a:rPr>
              <a:t>preparatoria</a:t>
            </a:r>
            <a:r>
              <a:rPr lang="en-US" sz="2400" dirty="0">
                <a:solidFill>
                  <a:srgbClr val="002060"/>
                </a:solidFill>
              </a:rPr>
              <a:t>.</a:t>
            </a:r>
            <a:endParaRPr lang="en-US" sz="2400" dirty="0">
              <a:ea typeface="Calibri"/>
              <a:cs typeface="Calibri"/>
            </a:endParaRPr>
          </a:p>
          <a:p>
            <a:endParaRPr lang="en-US" sz="2800" b="1" dirty="0">
              <a:solidFill>
                <a:srgbClr val="002060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32678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" y="1616529"/>
            <a:ext cx="2449286" cy="5240120"/>
          </a:xfrm>
          <a:custGeom>
            <a:avLst/>
            <a:gdLst/>
            <a:ahLst/>
            <a:cxnLst/>
            <a:rect l="l" t="t" r="r" b="b"/>
            <a:pathLst>
              <a:path w="10946510" h="11085073">
                <a:moveTo>
                  <a:pt x="0" y="0"/>
                </a:moveTo>
                <a:lnTo>
                  <a:pt x="10946510" y="0"/>
                </a:lnTo>
                <a:lnTo>
                  <a:pt x="10946510" y="11085074"/>
                </a:lnTo>
                <a:lnTo>
                  <a:pt x="0" y="110850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60230" t="-7779" r="-1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051C2B-BBF8-BD5C-F2B2-07F0F5A3C6BF}"/>
              </a:ext>
            </a:extLst>
          </p:cNvPr>
          <p:cNvSpPr txBox="1"/>
          <p:nvPr/>
        </p:nvSpPr>
        <p:spPr>
          <a:xfrm>
            <a:off x="359229" y="374881"/>
            <a:ext cx="11495313" cy="196207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defTabSz="609630">
              <a:lnSpc>
                <a:spcPts val="3920"/>
              </a:lnSpc>
            </a:pPr>
            <a:r>
              <a:rPr lang="en-US" sz="4000" b="1">
                <a:solidFill>
                  <a:schemeClr val="tx2"/>
                </a:solidFill>
                <a:latin typeface="Lato   "/>
                <a:ea typeface="Fira Sans Medium"/>
                <a:cs typeface="Fira Sans Medium"/>
                <a:sym typeface="Fira Sans Medium"/>
              </a:rPr>
              <a:t>GEORGIA KINDERGARTEN INVENTORY OF DEVELOPING SKILLS (GKIDS)</a:t>
            </a:r>
          </a:p>
          <a:p>
            <a:pPr defTabSz="609630"/>
            <a:r>
              <a:rPr lang="en-US" sz="24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INVENTARIO DE HABILIDADES EN DESARROLLO DE KINDERGARTEN DE GEORGIA</a:t>
            </a:r>
          </a:p>
          <a:p>
            <a:pPr defTabSz="609630">
              <a:lnSpc>
                <a:spcPts val="3920"/>
              </a:lnSpc>
            </a:pPr>
            <a:endParaRPr lang="en-US" sz="4000" b="1" dirty="0">
              <a:solidFill>
                <a:schemeClr val="tx2"/>
              </a:solidFill>
              <a:latin typeface="Lato   "/>
              <a:ea typeface="Fira Sans Medium"/>
              <a:cs typeface="Fira Sans Medium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AC5706-C0E8-6024-690A-10A846A83BD1}"/>
              </a:ext>
            </a:extLst>
          </p:cNvPr>
          <p:cNvSpPr txBox="1"/>
          <p:nvPr/>
        </p:nvSpPr>
        <p:spPr>
          <a:xfrm>
            <a:off x="1475724" y="1975933"/>
            <a:ext cx="10396987" cy="412420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</a:rPr>
              <a:t>GKIDS Informe Individual del </a:t>
            </a:r>
            <a:r>
              <a:rPr lang="en-US" sz="2800" dirty="0" err="1">
                <a:solidFill>
                  <a:srgbClr val="002060"/>
                </a:solidFill>
              </a:rPr>
              <a:t>Estudiante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proporciona</a:t>
            </a:r>
            <a:r>
              <a:rPr lang="en-US" sz="2800" dirty="0">
                <a:solidFill>
                  <a:srgbClr val="002060"/>
                </a:solidFill>
              </a:rPr>
              <a:t> a las </a:t>
            </a:r>
            <a:r>
              <a:rPr lang="en-US" sz="2800" dirty="0" err="1">
                <a:solidFill>
                  <a:srgbClr val="002060"/>
                </a:solidFill>
              </a:rPr>
              <a:t>familias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información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sobre</a:t>
            </a:r>
            <a:r>
              <a:rPr lang="en-US" sz="2800" dirty="0">
                <a:solidFill>
                  <a:srgbClr val="002060"/>
                </a:solidFill>
              </a:rPr>
              <a:t> el </a:t>
            </a:r>
            <a:r>
              <a:rPr lang="en-US" sz="2800" dirty="0" err="1">
                <a:solidFill>
                  <a:srgbClr val="002060"/>
                </a:solidFill>
              </a:rPr>
              <a:t>progreso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académico</a:t>
            </a:r>
            <a:r>
              <a:rPr lang="en-US" sz="2800" dirty="0">
                <a:solidFill>
                  <a:srgbClr val="002060"/>
                </a:solidFill>
              </a:rPr>
              <a:t> de </a:t>
            </a:r>
            <a:r>
              <a:rPr lang="en-US" sz="2800" dirty="0" err="1">
                <a:solidFill>
                  <a:srgbClr val="002060"/>
                </a:solidFill>
              </a:rPr>
              <a:t>su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hijo</a:t>
            </a:r>
            <a:r>
              <a:rPr lang="en-US" sz="2800" dirty="0">
                <a:solidFill>
                  <a:srgbClr val="002060"/>
                </a:solidFill>
              </a:rPr>
              <a:t>(a) </a:t>
            </a:r>
            <a:r>
              <a:rPr lang="en-US" sz="2800" dirty="0" err="1">
                <a:solidFill>
                  <a:srgbClr val="002060"/>
                </a:solidFill>
              </a:rPr>
              <a:t>durante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todo</a:t>
            </a:r>
            <a:r>
              <a:rPr lang="en-US" sz="2800" dirty="0">
                <a:solidFill>
                  <a:srgbClr val="002060"/>
                </a:solidFill>
              </a:rPr>
              <a:t> el </a:t>
            </a:r>
            <a:r>
              <a:rPr lang="en-US" sz="2800" dirty="0" err="1">
                <a:solidFill>
                  <a:srgbClr val="002060"/>
                </a:solidFill>
              </a:rPr>
              <a:t>año</a:t>
            </a:r>
            <a:r>
              <a:rPr lang="en-US" sz="2800" dirty="0">
                <a:solidFill>
                  <a:srgbClr val="002060"/>
                </a:solidFill>
              </a:rPr>
              <a:t> de kindergarten.</a:t>
            </a:r>
            <a:endParaRPr lang="en-US" sz="2800" dirty="0">
              <a:solidFill>
                <a:srgbClr val="002060"/>
              </a:solidFill>
              <a:ea typeface="Calibri"/>
              <a:cs typeface="Calibri"/>
            </a:endParaRPr>
          </a:p>
          <a:p>
            <a:endParaRPr lang="en-US" sz="2800" dirty="0">
              <a:solidFill>
                <a:srgbClr val="002060"/>
              </a:solidFill>
              <a:ea typeface="+mn-lt"/>
              <a:cs typeface="+mn-lt"/>
            </a:endParaRPr>
          </a:p>
          <a:p>
            <a:r>
              <a:rPr lang="en-US" sz="2400" b="1" dirty="0">
                <a:solidFill>
                  <a:srgbClr val="002060"/>
                </a:solidFill>
                <a:ea typeface="+mn-lt"/>
                <a:cs typeface="+mn-lt"/>
              </a:rPr>
              <a:t>Las </a:t>
            </a:r>
            <a:r>
              <a:rPr lang="en-US" sz="2400" b="1" dirty="0" err="1">
                <a:solidFill>
                  <a:srgbClr val="002060"/>
                </a:solidFill>
                <a:ea typeface="+mn-lt"/>
                <a:cs typeface="+mn-lt"/>
              </a:rPr>
              <a:t>áreas</a:t>
            </a:r>
            <a:r>
              <a:rPr lang="en-US" sz="2400" b="1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a typeface="+mn-lt"/>
                <a:cs typeface="+mn-lt"/>
              </a:rPr>
              <a:t>evaluadas</a:t>
            </a:r>
            <a:r>
              <a:rPr lang="en-US" sz="2400" b="1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a typeface="+mn-lt"/>
                <a:cs typeface="+mn-lt"/>
              </a:rPr>
              <a:t>incluyen</a:t>
            </a:r>
            <a:r>
              <a:rPr lang="en-US" sz="2400" b="1" dirty="0">
                <a:solidFill>
                  <a:srgbClr val="002060"/>
                </a:solidFill>
                <a:ea typeface="+mn-lt"/>
                <a:cs typeface="+mn-lt"/>
              </a:rPr>
              <a:t>: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Artes del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Lenguaje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en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 Inglés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Matemáticas</a:t>
            </a:r>
            <a:endParaRPr lang="en-US" dirty="0" err="1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02060"/>
                </a:solidFill>
              </a:rPr>
              <a:t>Ciencias</a:t>
            </a:r>
            <a:r>
              <a:rPr lang="en-US" dirty="0">
                <a:solidFill>
                  <a:srgbClr val="002060"/>
                </a:solidFill>
              </a:rPr>
              <a:t> y </a:t>
            </a:r>
            <a:r>
              <a:rPr lang="en-US" dirty="0" err="1">
                <a:solidFill>
                  <a:srgbClr val="002060"/>
                </a:solidFill>
              </a:rPr>
              <a:t>Estudios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Sociales</a:t>
            </a:r>
            <a:endParaRPr lang="en-US" dirty="0" err="1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02060"/>
                </a:solidFill>
              </a:rPr>
              <a:t>Enfoques</a:t>
            </a:r>
            <a:r>
              <a:rPr lang="en-US" dirty="0">
                <a:solidFill>
                  <a:srgbClr val="002060"/>
                </a:solidFill>
              </a:rPr>
              <a:t> para el </a:t>
            </a:r>
            <a:r>
              <a:rPr lang="en-US" dirty="0" err="1">
                <a:solidFill>
                  <a:srgbClr val="002060"/>
                </a:solidFill>
              </a:rPr>
              <a:t>Aprendizaje</a:t>
            </a:r>
            <a:endParaRPr lang="en-US" dirty="0" err="1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02060"/>
                </a:solidFill>
              </a:rPr>
              <a:t>Desarrollo Social</a:t>
            </a:r>
            <a:endParaRPr lang="en-US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02060"/>
                </a:solidFill>
              </a:rPr>
              <a:t>Desarrollo Personal</a:t>
            </a:r>
            <a:endParaRPr lang="en-US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02060"/>
                </a:solidFill>
              </a:rPr>
              <a:t>Habilidades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Motoras</a:t>
            </a:r>
            <a:endParaRPr lang="en-US" dirty="0" err="1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2C6ED0E-4D05-7E80-C378-F348E52FF080}"/>
              </a:ext>
            </a:extLst>
          </p:cNvPr>
          <p:cNvSpPr txBox="1"/>
          <p:nvPr/>
        </p:nvSpPr>
        <p:spPr>
          <a:xfrm>
            <a:off x="3812875" y="6099359"/>
            <a:ext cx="8972394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Guía para Padres GKIDS: </a:t>
            </a:r>
            <a:r>
              <a:rPr lang="en-US" sz="2400" b="1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https://gkidsparent.gadoe.org</a:t>
            </a:r>
            <a:endParaRPr lang="en-US" sz="2400" b="1" dirty="0">
              <a:solidFill>
                <a:srgbClr val="0070C0"/>
              </a:solidFill>
              <a:ea typeface="Calibri"/>
              <a:cs typeface="Calibri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B1309A2-EC18-04C2-031C-A7FD02A179A6}"/>
              </a:ext>
            </a:extLst>
          </p:cNvPr>
          <p:cNvSpPr txBox="1"/>
          <p:nvPr/>
        </p:nvSpPr>
        <p:spPr>
          <a:xfrm>
            <a:off x="6978582" y="3695678"/>
            <a:ext cx="6392634" cy="240065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400" b="1" dirty="0" err="1">
                <a:solidFill>
                  <a:srgbClr val="002060"/>
                </a:solidFill>
              </a:rPr>
              <a:t>Niveles</a:t>
            </a:r>
            <a:r>
              <a:rPr lang="en-US" sz="2400" b="1" dirty="0">
                <a:solidFill>
                  <a:srgbClr val="002060"/>
                </a:solidFill>
              </a:rPr>
              <a:t> de </a:t>
            </a:r>
            <a:r>
              <a:rPr lang="en-US" sz="2400" b="1" dirty="0" err="1">
                <a:solidFill>
                  <a:srgbClr val="002060"/>
                </a:solidFill>
              </a:rPr>
              <a:t>Desempeño</a:t>
            </a:r>
            <a:r>
              <a:rPr lang="en-US" sz="2400" b="1" dirty="0">
                <a:solidFill>
                  <a:srgbClr val="002060"/>
                </a:solidFill>
              </a:rPr>
              <a:t>: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02060"/>
                </a:solidFill>
              </a:rPr>
              <a:t>Aún</a:t>
            </a:r>
            <a:r>
              <a:rPr lang="en-US" dirty="0">
                <a:solidFill>
                  <a:srgbClr val="002060"/>
                </a:solidFill>
              </a:rPr>
              <a:t> no </a:t>
            </a:r>
            <a:r>
              <a:rPr lang="en-US" dirty="0" err="1">
                <a:solidFill>
                  <a:srgbClr val="002060"/>
                </a:solidFill>
              </a:rPr>
              <a:t>demuestra</a:t>
            </a:r>
            <a:endParaRPr lang="en-US" dirty="0" err="1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02060"/>
                </a:solidFill>
              </a:rPr>
              <a:t>Inicial</a:t>
            </a:r>
            <a:r>
              <a:rPr lang="en-US" dirty="0">
                <a:solidFill>
                  <a:srgbClr val="002060"/>
                </a:solidFill>
              </a:rPr>
              <a:t> 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En </a:t>
            </a:r>
            <a:r>
              <a:rPr lang="en-US" dirty="0" err="1">
                <a:solidFill>
                  <a:srgbClr val="002060"/>
                </a:solidFill>
              </a:rPr>
              <a:t>progreso</a:t>
            </a:r>
            <a:r>
              <a:rPr lang="en-US" dirty="0">
                <a:solidFill>
                  <a:srgbClr val="002060"/>
                </a:solidFill>
              </a:rPr>
              <a:t> 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En </a:t>
            </a:r>
            <a:r>
              <a:rPr lang="en-US" dirty="0" err="1">
                <a:solidFill>
                  <a:srgbClr val="002060"/>
                </a:solidFill>
              </a:rPr>
              <a:t>desarrollo</a:t>
            </a:r>
            <a:r>
              <a:rPr lang="en-US" dirty="0">
                <a:solidFill>
                  <a:srgbClr val="002060"/>
                </a:solidFill>
              </a:rPr>
              <a:t> 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02060"/>
                </a:solidFill>
              </a:rPr>
              <a:t>Logrado</a:t>
            </a:r>
            <a:r>
              <a:rPr lang="en-US" dirty="0">
                <a:solidFill>
                  <a:srgbClr val="002060"/>
                </a:solidFill>
              </a:rPr>
              <a:t> 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Supera las </a:t>
            </a:r>
            <a:r>
              <a:rPr lang="en-US" dirty="0" err="1">
                <a:solidFill>
                  <a:srgbClr val="002060"/>
                </a:solidFill>
              </a:rPr>
              <a:t>expectativas</a:t>
            </a:r>
            <a:r>
              <a:rPr lang="en-US" dirty="0">
                <a:solidFill>
                  <a:srgbClr val="002060"/>
                </a:solidFill>
              </a:rPr>
              <a:t> 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02060"/>
                </a:solidFill>
              </a:rPr>
              <a:t>Aún</a:t>
            </a:r>
            <a:r>
              <a:rPr lang="en-US" dirty="0">
                <a:solidFill>
                  <a:srgbClr val="002060"/>
                </a:solidFill>
              </a:rPr>
              <a:t> no </a:t>
            </a:r>
            <a:r>
              <a:rPr lang="en-US" dirty="0" err="1">
                <a:solidFill>
                  <a:srgbClr val="002060"/>
                </a:solidFill>
              </a:rPr>
              <a:t>evaluado</a:t>
            </a:r>
            <a:endParaRPr lang="en-US" dirty="0" err="1"/>
          </a:p>
        </p:txBody>
      </p:sp>
    </p:spTree>
    <p:extLst>
      <p:ext uri="{BB962C8B-B14F-4D97-AF65-F5344CB8AC3E}">
        <p14:creationId xmlns:p14="http://schemas.microsoft.com/office/powerpoint/2010/main" val="32445322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4442A-6AB2-0540-0B00-FB978066B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269652D-D0D3-D5B5-F8A2-A44177764E42}"/>
              </a:ext>
            </a:extLst>
          </p:cNvPr>
          <p:cNvSpPr/>
          <p:nvPr/>
        </p:nvSpPr>
        <p:spPr>
          <a:xfrm flipH="1">
            <a:off x="10225176" y="1603921"/>
            <a:ext cx="1966824" cy="5240120"/>
          </a:xfrm>
          <a:custGeom>
            <a:avLst/>
            <a:gdLst/>
            <a:ahLst/>
            <a:cxnLst/>
            <a:rect l="l" t="t" r="r" b="b"/>
            <a:pathLst>
              <a:path w="10946510" h="11085073">
                <a:moveTo>
                  <a:pt x="0" y="0"/>
                </a:moveTo>
                <a:lnTo>
                  <a:pt x="10946510" y="0"/>
                </a:lnTo>
                <a:lnTo>
                  <a:pt x="10946510" y="11085074"/>
                </a:lnTo>
                <a:lnTo>
                  <a:pt x="0" y="110850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60230" t="-7779" r="-1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95A033-CE46-258E-79B3-D80E3B9B69C8}"/>
              </a:ext>
            </a:extLst>
          </p:cNvPr>
          <p:cNvSpPr txBox="1"/>
          <p:nvPr/>
        </p:nvSpPr>
        <p:spPr>
          <a:xfrm>
            <a:off x="359229" y="374881"/>
            <a:ext cx="11495313" cy="592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630">
              <a:lnSpc>
                <a:spcPts val="3920"/>
              </a:lnSpc>
            </a:pPr>
            <a:r>
              <a:rPr lang="en-US" sz="4000" b="1">
                <a:solidFill>
                  <a:srgbClr val="002060"/>
                </a:solidFill>
                <a:latin typeface="Lato   "/>
                <a:ea typeface="Fira Sans Medium"/>
                <a:cs typeface="Fira Sans Medium"/>
                <a:sym typeface="Fira Sans Medium"/>
              </a:rPr>
              <a:t>GEORGIA MILESTONES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16C171-BD14-07D1-F990-2494E0AF24D9}"/>
              </a:ext>
            </a:extLst>
          </p:cNvPr>
          <p:cNvSpPr txBox="1"/>
          <p:nvPr/>
        </p:nvSpPr>
        <p:spPr>
          <a:xfrm>
            <a:off x="626853" y="2827821"/>
            <a:ext cx="4395858" cy="184665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>
                <a:solidFill>
                  <a:srgbClr val="002060"/>
                </a:solidFill>
              </a:rPr>
              <a:t>Assessed areas include: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Artes del </a:t>
            </a:r>
            <a:r>
              <a:rPr lang="en-US" dirty="0" err="1">
                <a:solidFill>
                  <a:srgbClr val="002060"/>
                </a:solidFill>
              </a:rPr>
              <a:t>Lenguaje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en</a:t>
            </a:r>
            <a:r>
              <a:rPr lang="en-US" dirty="0">
                <a:solidFill>
                  <a:srgbClr val="002060"/>
                </a:solidFill>
              </a:rPr>
              <a:t> Inglés – Grades 3-8</a:t>
            </a:r>
            <a:endParaRPr lang="en-US" dirty="0">
              <a:solidFill>
                <a:srgbClr val="002060"/>
              </a:solidFill>
              <a:ea typeface="Calibri"/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Matemáticas</a:t>
            </a:r>
            <a:r>
              <a:rPr lang="en-US" dirty="0">
                <a:solidFill>
                  <a:srgbClr val="002060"/>
                </a:solidFill>
              </a:rPr>
              <a:t> – Grades 3-8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02060"/>
                </a:solidFill>
                <a:ea typeface="+mn-lt"/>
                <a:cs typeface="+mn-lt"/>
              </a:rPr>
              <a:t>Ciencia</a:t>
            </a:r>
            <a:r>
              <a:rPr lang="en-US">
                <a:solidFill>
                  <a:srgbClr val="002060"/>
                </a:solidFill>
              </a:rPr>
              <a:t> -  Grades 5 and  8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02060"/>
                </a:solidFill>
                <a:ea typeface="Calibri"/>
                <a:cs typeface="Calibri"/>
              </a:rPr>
              <a:t>Estudios</a:t>
            </a:r>
            <a:r>
              <a:rPr lang="en-US" dirty="0">
                <a:solidFill>
                  <a:srgbClr val="002060"/>
                </a:solidFill>
                <a:ea typeface="Calibri"/>
                <a:cs typeface="Calibri"/>
              </a:rPr>
              <a:t> </a:t>
            </a:r>
            <a:r>
              <a:rPr lang="en-US" dirty="0" err="1">
                <a:solidFill>
                  <a:srgbClr val="002060"/>
                </a:solidFill>
                <a:ea typeface="Calibri"/>
                <a:cs typeface="Calibri"/>
              </a:rPr>
              <a:t>Sociales</a:t>
            </a:r>
            <a:r>
              <a:rPr lang="en-US" dirty="0">
                <a:solidFill>
                  <a:srgbClr val="002060"/>
                </a:solidFill>
                <a:ea typeface="Calibri"/>
                <a:cs typeface="Calibri"/>
              </a:rPr>
              <a:t> – Grade 8</a:t>
            </a:r>
            <a:endParaRPr lang="en-US">
              <a:solidFill>
                <a:srgbClr val="000000"/>
              </a:solidFill>
              <a:ea typeface="Calibri"/>
              <a:cs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36A5014-8894-EC46-B88D-CD8E14742905}"/>
              </a:ext>
            </a:extLst>
          </p:cNvPr>
          <p:cNvSpPr txBox="1"/>
          <p:nvPr/>
        </p:nvSpPr>
        <p:spPr>
          <a:xfrm>
            <a:off x="626853" y="5882954"/>
            <a:ext cx="11515089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  <a:highlight>
                  <a:srgbClr val="FFFF00"/>
                </a:highlight>
              </a:rPr>
              <a:t>Guía para Padres Milestones: </a:t>
            </a:r>
            <a:r>
              <a:rPr lang="en-US" sz="240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https://lor2.gadoe.org/gadoe/file/65da261d-7393-457b-bd7e-b7721b2f15cf/1/GM_Parent_Resources.pdf</a:t>
            </a:r>
            <a:endParaRPr lang="en-US" sz="2400">
              <a:solidFill>
                <a:srgbClr val="0070C0"/>
              </a:solidFill>
              <a:ea typeface="Calibri"/>
              <a:cs typeface="Calibri"/>
            </a:endParaRPr>
          </a:p>
          <a:p>
            <a:endParaRPr lang="en-US" sz="2400" b="1">
              <a:solidFill>
                <a:srgbClr val="0070C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66EA784-44B7-B6AA-1D29-B82DC213D430}"/>
              </a:ext>
            </a:extLst>
          </p:cNvPr>
          <p:cNvSpPr txBox="1"/>
          <p:nvPr/>
        </p:nvSpPr>
        <p:spPr>
          <a:xfrm>
            <a:off x="5520906" y="2827821"/>
            <a:ext cx="5400136" cy="267765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400" b="1" dirty="0" err="1">
                <a:solidFill>
                  <a:srgbClr val="002060"/>
                </a:solidFill>
              </a:rPr>
              <a:t>Niveles</a:t>
            </a:r>
            <a:r>
              <a:rPr lang="en-US" sz="2400" b="1" dirty="0">
                <a:solidFill>
                  <a:srgbClr val="002060"/>
                </a:solidFill>
              </a:rPr>
              <a:t> de </a:t>
            </a:r>
            <a:r>
              <a:rPr lang="en-US" sz="2400" b="1" dirty="0" err="1">
                <a:solidFill>
                  <a:srgbClr val="002060"/>
                </a:solidFill>
              </a:rPr>
              <a:t>desempeño</a:t>
            </a:r>
            <a:r>
              <a:rPr lang="en-US" sz="2400" b="1" dirty="0">
                <a:solidFill>
                  <a:srgbClr val="002060"/>
                </a:solidFill>
              </a:rPr>
              <a:t>: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02060"/>
                </a:solidFill>
              </a:rPr>
              <a:t>Estudiantes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en</a:t>
            </a:r>
            <a:r>
              <a:rPr lang="en-US" dirty="0">
                <a:solidFill>
                  <a:srgbClr val="002060"/>
                </a:solidFill>
              </a:rPr>
              <a:t> Nivel </a:t>
            </a:r>
            <a:r>
              <a:rPr lang="en-US" dirty="0" err="1">
                <a:solidFill>
                  <a:srgbClr val="002060"/>
                </a:solidFill>
              </a:rPr>
              <a:t>Inicial</a:t>
            </a:r>
            <a:endParaRPr lang="en-US" dirty="0" err="1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02060"/>
                </a:solidFill>
              </a:rPr>
              <a:t>Aún</a:t>
            </a:r>
            <a:r>
              <a:rPr lang="en-US" dirty="0">
                <a:solidFill>
                  <a:srgbClr val="002060"/>
                </a:solidFill>
              </a:rPr>
              <a:t> no </a:t>
            </a:r>
            <a:r>
              <a:rPr lang="en-US" dirty="0" err="1">
                <a:solidFill>
                  <a:srgbClr val="002060"/>
                </a:solidFill>
              </a:rPr>
              <a:t>Demuestran</a:t>
            </a:r>
            <a:r>
              <a:rPr lang="en-US" dirty="0">
                <a:solidFill>
                  <a:srgbClr val="002060"/>
                </a:solidFill>
              </a:rPr>
              <a:t> Dominio</a:t>
            </a:r>
            <a:endParaRPr lang="en-US" dirty="0" err="1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02060"/>
                </a:solidFill>
              </a:rPr>
              <a:t>Estudiantes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en</a:t>
            </a:r>
            <a:r>
              <a:rPr lang="en-US" dirty="0">
                <a:solidFill>
                  <a:srgbClr val="002060"/>
                </a:solidFill>
              </a:rPr>
              <a:t> Desarrollo</a:t>
            </a:r>
            <a:endParaRPr lang="en-US" dirty="0" err="1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Demuestran</a:t>
            </a:r>
            <a:r>
              <a:rPr lang="en-US" dirty="0">
                <a:solidFill>
                  <a:srgbClr val="002060"/>
                </a:solidFill>
                <a:ea typeface="+mn-lt"/>
                <a:cs typeface="+mn-lt"/>
              </a:rPr>
              <a:t> Dominio </a:t>
            </a:r>
            <a:r>
              <a:rPr lang="en-US" dirty="0" err="1">
                <a:solidFill>
                  <a:srgbClr val="002060"/>
                </a:solidFill>
                <a:ea typeface="+mn-lt"/>
                <a:cs typeface="+mn-lt"/>
              </a:rPr>
              <a:t>Parcial</a:t>
            </a:r>
            <a:endParaRPr lang="en-US" dirty="0" err="1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02060"/>
                </a:solidFill>
              </a:rPr>
              <a:t>Estudiantes</a:t>
            </a:r>
            <a:r>
              <a:rPr lang="en-US" dirty="0">
                <a:solidFill>
                  <a:srgbClr val="002060"/>
                </a:solidFill>
              </a:rPr>
              <a:t> Competentes</a:t>
            </a:r>
            <a:endParaRPr lang="en-US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02060"/>
                </a:solidFill>
              </a:rPr>
              <a:t>Demuestra</a:t>
            </a:r>
            <a:r>
              <a:rPr lang="en-US" dirty="0">
                <a:solidFill>
                  <a:srgbClr val="002060"/>
                </a:solidFill>
              </a:rPr>
              <a:t> Dominio</a:t>
            </a:r>
            <a:endParaRPr lang="en-US" dirty="0">
              <a:ea typeface="Calibri"/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02060"/>
                </a:solidFill>
              </a:rPr>
              <a:t>Estudiantes</a:t>
            </a:r>
            <a:r>
              <a:rPr lang="en-US" dirty="0">
                <a:solidFill>
                  <a:srgbClr val="002060"/>
                </a:solidFill>
              </a:rPr>
              <a:t> </a:t>
            </a:r>
            <a:r>
              <a:rPr lang="en-US" dirty="0" err="1">
                <a:solidFill>
                  <a:srgbClr val="002060"/>
                </a:solidFill>
              </a:rPr>
              <a:t>Distinguidos</a:t>
            </a:r>
            <a:endParaRPr lang="en-US" dirty="0" err="1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02060"/>
                </a:solidFill>
              </a:rPr>
              <a:t>Demuestran</a:t>
            </a:r>
            <a:r>
              <a:rPr lang="en-US" dirty="0">
                <a:solidFill>
                  <a:srgbClr val="002060"/>
                </a:solidFill>
              </a:rPr>
              <a:t> un Dominio Avanzado</a:t>
            </a:r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8508E3-4241-EC79-7372-119095FC3BB8}"/>
              </a:ext>
            </a:extLst>
          </p:cNvPr>
          <p:cNvSpPr txBox="1"/>
          <p:nvPr/>
        </p:nvSpPr>
        <p:spPr>
          <a:xfrm>
            <a:off x="506188" y="959954"/>
            <a:ext cx="11495312" cy="15696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</a:rPr>
              <a:t>El Sistema de </a:t>
            </a:r>
            <a:r>
              <a:rPr lang="en-US" sz="2400" dirty="0" err="1">
                <a:solidFill>
                  <a:srgbClr val="002060"/>
                </a:solidFill>
              </a:rPr>
              <a:t>Evaluación</a:t>
            </a:r>
            <a:r>
              <a:rPr lang="en-US" sz="2400" dirty="0">
                <a:solidFill>
                  <a:srgbClr val="002060"/>
                </a:solidFill>
              </a:rPr>
              <a:t> Georgia Milestones </a:t>
            </a:r>
            <a:r>
              <a:rPr lang="en-US" sz="2400" dirty="0" err="1">
                <a:solidFill>
                  <a:srgbClr val="002060"/>
                </a:solidFill>
              </a:rPr>
              <a:t>está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diseñado</a:t>
            </a:r>
            <a:r>
              <a:rPr lang="en-US" sz="2400" dirty="0">
                <a:solidFill>
                  <a:srgbClr val="002060"/>
                </a:solidFill>
              </a:rPr>
              <a:t> para </a:t>
            </a:r>
            <a:r>
              <a:rPr lang="en-US" sz="2400" dirty="0" err="1">
                <a:solidFill>
                  <a:srgbClr val="002060"/>
                </a:solidFill>
              </a:rPr>
              <a:t>proporcionar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información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sobre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qué</a:t>
            </a:r>
            <a:r>
              <a:rPr lang="en-US" sz="2400" dirty="0">
                <a:solidFill>
                  <a:srgbClr val="002060"/>
                </a:solidFill>
              </a:rPr>
              <a:t> tan bien </a:t>
            </a:r>
            <a:r>
              <a:rPr lang="en-US" sz="2400" dirty="0" err="1">
                <a:solidFill>
                  <a:srgbClr val="002060"/>
                </a:solidFill>
              </a:rPr>
              <a:t>los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estudiantes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dominan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los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estándares</a:t>
            </a:r>
            <a:r>
              <a:rPr lang="en-US" sz="2400" dirty="0">
                <a:solidFill>
                  <a:srgbClr val="002060"/>
                </a:solidFill>
              </a:rPr>
              <a:t> de </a:t>
            </a:r>
            <a:r>
              <a:rPr lang="en-US" sz="2400" dirty="0" err="1">
                <a:solidFill>
                  <a:srgbClr val="002060"/>
                </a:solidFill>
              </a:rPr>
              <a:t>aprendizaje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adoptados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por</a:t>
            </a:r>
            <a:r>
              <a:rPr lang="en-US" sz="2400" dirty="0">
                <a:solidFill>
                  <a:srgbClr val="002060"/>
                </a:solidFill>
              </a:rPr>
              <a:t> el </a:t>
            </a:r>
            <a:r>
              <a:rPr lang="en-US" sz="2400" dirty="0" err="1">
                <a:solidFill>
                  <a:srgbClr val="002060"/>
                </a:solidFill>
              </a:rPr>
              <a:t>estado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en</a:t>
            </a:r>
            <a:r>
              <a:rPr lang="en-US" sz="2400" dirty="0">
                <a:solidFill>
                  <a:srgbClr val="002060"/>
                </a:solidFill>
              </a:rPr>
              <a:t> las </a:t>
            </a:r>
            <a:r>
              <a:rPr lang="en-US" sz="2400" dirty="0" err="1">
                <a:solidFill>
                  <a:srgbClr val="002060"/>
                </a:solidFill>
              </a:rPr>
              <a:t>áreas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principales</a:t>
            </a:r>
            <a:r>
              <a:rPr lang="en-US" sz="2400" dirty="0">
                <a:solidFill>
                  <a:srgbClr val="002060"/>
                </a:solidFill>
              </a:rPr>
              <a:t> de Artes del </a:t>
            </a:r>
            <a:r>
              <a:rPr lang="en-US" sz="2400" dirty="0" err="1">
                <a:solidFill>
                  <a:srgbClr val="002060"/>
                </a:solidFill>
              </a:rPr>
              <a:t>Lenguaje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en</a:t>
            </a:r>
            <a:r>
              <a:rPr lang="en-US" sz="2400" dirty="0">
                <a:solidFill>
                  <a:srgbClr val="002060"/>
                </a:solidFill>
              </a:rPr>
              <a:t> Inglés, </a:t>
            </a:r>
            <a:r>
              <a:rPr lang="en-US" sz="2400" dirty="0" err="1">
                <a:solidFill>
                  <a:srgbClr val="002060"/>
                </a:solidFill>
              </a:rPr>
              <a:t>Matemáticas</a:t>
            </a:r>
            <a:r>
              <a:rPr lang="en-US" sz="2400" dirty="0">
                <a:solidFill>
                  <a:srgbClr val="002060"/>
                </a:solidFill>
              </a:rPr>
              <a:t>, </a:t>
            </a:r>
            <a:r>
              <a:rPr lang="en-US" sz="2400" dirty="0" err="1">
                <a:solidFill>
                  <a:srgbClr val="002060"/>
                </a:solidFill>
              </a:rPr>
              <a:t>Ciencias</a:t>
            </a:r>
            <a:r>
              <a:rPr lang="en-US" sz="2400" dirty="0">
                <a:solidFill>
                  <a:srgbClr val="002060"/>
                </a:solidFill>
              </a:rPr>
              <a:t> y </a:t>
            </a:r>
            <a:r>
              <a:rPr lang="en-US" sz="2400" dirty="0" err="1">
                <a:solidFill>
                  <a:srgbClr val="002060"/>
                </a:solidFill>
              </a:rPr>
              <a:t>Estudios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Sociales</a:t>
            </a:r>
            <a:r>
              <a:rPr lang="en-US" sz="2400" dirty="0">
                <a:solidFill>
                  <a:srgbClr val="002060"/>
                </a:solidFill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9201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>
            <a:extLst>
              <a:ext uri="{FF2B5EF4-FFF2-40B4-BE49-F238E27FC236}">
                <a16:creationId xmlns:a16="http://schemas.microsoft.com/office/drawing/2014/main" id="{8CED0A5E-D97F-7278-D2EC-536167413C6D}"/>
              </a:ext>
            </a:extLst>
          </p:cNvPr>
          <p:cNvSpPr/>
          <p:nvPr/>
        </p:nvSpPr>
        <p:spPr>
          <a:xfrm>
            <a:off x="8585201" y="2540000"/>
            <a:ext cx="3606800" cy="4318000"/>
          </a:xfrm>
          <a:custGeom>
            <a:avLst/>
            <a:gdLst/>
            <a:ahLst/>
            <a:cxnLst/>
            <a:rect l="l" t="t" r="r" b="b"/>
            <a:pathLst>
              <a:path w="6300347" h="5696564">
                <a:moveTo>
                  <a:pt x="0" y="0"/>
                </a:moveTo>
                <a:lnTo>
                  <a:pt x="6300347" y="0"/>
                </a:lnTo>
                <a:lnTo>
                  <a:pt x="6300347" y="5696564"/>
                </a:lnTo>
                <a:lnTo>
                  <a:pt x="0" y="56965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r="-38440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74BDEE3-B71D-282C-369E-0B31D45AFFF9}"/>
              </a:ext>
            </a:extLst>
          </p:cNvPr>
          <p:cNvSpPr txBox="1"/>
          <p:nvPr/>
        </p:nvSpPr>
        <p:spPr>
          <a:xfrm>
            <a:off x="469924" y="381063"/>
            <a:ext cx="11736416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4800" b="1">
                <a:solidFill>
                  <a:srgbClr val="002060"/>
                </a:solidFill>
              </a:rPr>
              <a:t>EVALUACIONES ALTERNATIVAS DE GEORGIA</a:t>
            </a:r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244668B-3E4C-13C1-AE55-5EB6262CE0E6}"/>
              </a:ext>
            </a:extLst>
          </p:cNvPr>
          <p:cNvSpPr txBox="1"/>
          <p:nvPr/>
        </p:nvSpPr>
        <p:spPr>
          <a:xfrm>
            <a:off x="2091138" y="2198957"/>
            <a:ext cx="8489208" cy="387798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</a:rPr>
              <a:t>ACCESS </a:t>
            </a:r>
            <a:r>
              <a:rPr lang="en-US" sz="2800" b="1" dirty="0">
                <a:solidFill>
                  <a:srgbClr val="002060"/>
                </a:solidFill>
                <a:ea typeface="+mn-lt"/>
                <a:cs typeface="+mn-lt"/>
              </a:rPr>
              <a:t>Para </a:t>
            </a:r>
            <a:r>
              <a:rPr lang="en-US" sz="2800" b="1" dirty="0" err="1">
                <a:solidFill>
                  <a:srgbClr val="002060"/>
                </a:solidFill>
                <a:ea typeface="+mn-lt"/>
                <a:cs typeface="+mn-lt"/>
              </a:rPr>
              <a:t>Estudiantes</a:t>
            </a:r>
            <a:r>
              <a:rPr lang="en-US" sz="2800" b="1" dirty="0">
                <a:solidFill>
                  <a:srgbClr val="002060"/>
                </a:solidFill>
                <a:ea typeface="+mn-lt"/>
                <a:cs typeface="+mn-lt"/>
              </a:rPr>
              <a:t> de Inglés</a:t>
            </a:r>
            <a:endParaRPr lang="en-US" sz="2800" b="1" dirty="0">
              <a:solidFill>
                <a:srgbClr val="002060"/>
              </a:solidFill>
              <a:ea typeface="Calibri"/>
              <a:cs typeface="Calibri"/>
            </a:endParaRPr>
          </a:p>
          <a:p>
            <a:r>
              <a:rPr lang="en-US" dirty="0" err="1">
                <a:solidFill>
                  <a:srgbClr val="002060"/>
                </a:solidFill>
              </a:rPr>
              <a:t>Evaluación</a:t>
            </a:r>
            <a:r>
              <a:rPr lang="en-US" dirty="0">
                <a:solidFill>
                  <a:srgbClr val="002060"/>
                </a:solidFill>
              </a:rPr>
              <a:t> del Dominio del Inglés Para </a:t>
            </a:r>
            <a:r>
              <a:rPr lang="en-US" dirty="0" err="1">
                <a:solidFill>
                  <a:srgbClr val="002060"/>
                </a:solidFill>
              </a:rPr>
              <a:t>Estudiantes</a:t>
            </a:r>
            <a:r>
              <a:rPr lang="en-US" dirty="0">
                <a:solidFill>
                  <a:srgbClr val="002060"/>
                </a:solidFill>
              </a:rPr>
              <a:t> de Inglés</a:t>
            </a:r>
            <a:endParaRPr lang="en-US" dirty="0" err="1"/>
          </a:p>
          <a:p>
            <a:endParaRPr lang="en-US">
              <a:solidFill>
                <a:srgbClr val="002060"/>
              </a:solidFill>
            </a:endParaRPr>
          </a:p>
          <a:p>
            <a:endParaRPr lang="en-US">
              <a:solidFill>
                <a:srgbClr val="002060"/>
              </a:solidFill>
            </a:endParaRPr>
          </a:p>
          <a:p>
            <a:r>
              <a:rPr lang="en-US" sz="2800" b="1">
                <a:solidFill>
                  <a:srgbClr val="002060"/>
                </a:solidFill>
              </a:rPr>
              <a:t>WIDA Alternate ACCESS</a:t>
            </a:r>
          </a:p>
          <a:p>
            <a:r>
              <a:rPr lang="en-US" dirty="0">
                <a:solidFill>
                  <a:srgbClr val="002060"/>
                </a:solidFill>
              </a:rPr>
              <a:t>Para </a:t>
            </a:r>
            <a:r>
              <a:rPr lang="en-US" dirty="0" err="1">
                <a:solidFill>
                  <a:srgbClr val="002060"/>
                </a:solidFill>
              </a:rPr>
              <a:t>Estudiantes</a:t>
            </a:r>
            <a:r>
              <a:rPr lang="en-US" dirty="0">
                <a:solidFill>
                  <a:srgbClr val="002060"/>
                </a:solidFill>
              </a:rPr>
              <a:t> de Inglés con </a:t>
            </a:r>
            <a:r>
              <a:rPr lang="en-US" dirty="0" err="1">
                <a:solidFill>
                  <a:srgbClr val="002060"/>
                </a:solidFill>
              </a:rPr>
              <a:t>Discapacidades</a:t>
            </a:r>
            <a:r>
              <a:rPr lang="en-US" dirty="0">
                <a:solidFill>
                  <a:srgbClr val="002060"/>
                </a:solidFill>
              </a:rPr>
              <a:t> </a:t>
            </a:r>
            <a:r>
              <a:rPr lang="en-US" dirty="0" err="1">
                <a:solidFill>
                  <a:srgbClr val="002060"/>
                </a:solidFill>
              </a:rPr>
              <a:t>Cognitivas</a:t>
            </a:r>
            <a:r>
              <a:rPr lang="en-US" dirty="0">
                <a:solidFill>
                  <a:srgbClr val="002060"/>
                </a:solidFill>
              </a:rPr>
              <a:t> </a:t>
            </a:r>
            <a:r>
              <a:rPr lang="en-US" dirty="0" err="1">
                <a:solidFill>
                  <a:srgbClr val="002060"/>
                </a:solidFill>
              </a:rPr>
              <a:t>Significativas</a:t>
            </a:r>
            <a:endParaRPr lang="en-US" dirty="0" err="1"/>
          </a:p>
          <a:p>
            <a:endParaRPr lang="en-US">
              <a:solidFill>
                <a:srgbClr val="002060"/>
              </a:solidFill>
            </a:endParaRPr>
          </a:p>
          <a:p>
            <a:endParaRPr lang="en-US">
              <a:solidFill>
                <a:srgbClr val="002060"/>
              </a:solidFill>
            </a:endParaRPr>
          </a:p>
          <a:p>
            <a:r>
              <a:rPr lang="en-US" sz="2800" b="1">
                <a:solidFill>
                  <a:srgbClr val="002060"/>
                </a:solidFill>
              </a:rPr>
              <a:t>Georgia Alternative Assessments (GAA)</a:t>
            </a:r>
          </a:p>
          <a:p>
            <a:r>
              <a:rPr lang="en-US" dirty="0">
                <a:solidFill>
                  <a:srgbClr val="002060"/>
                </a:solidFill>
              </a:rPr>
              <a:t>Para </a:t>
            </a:r>
            <a:r>
              <a:rPr lang="en-US" dirty="0" err="1">
                <a:solidFill>
                  <a:srgbClr val="002060"/>
                </a:solidFill>
              </a:rPr>
              <a:t>Estudiantes</a:t>
            </a:r>
            <a:r>
              <a:rPr lang="en-US" dirty="0">
                <a:solidFill>
                  <a:srgbClr val="002060"/>
                </a:solidFill>
              </a:rPr>
              <a:t> con </a:t>
            </a:r>
            <a:r>
              <a:rPr lang="en-US" dirty="0" err="1">
                <a:solidFill>
                  <a:srgbClr val="002060"/>
                </a:solidFill>
              </a:rPr>
              <a:t>Discapacidades</a:t>
            </a:r>
            <a:r>
              <a:rPr lang="en-US" dirty="0">
                <a:solidFill>
                  <a:srgbClr val="002060"/>
                </a:solidFill>
              </a:rPr>
              <a:t> </a:t>
            </a:r>
            <a:r>
              <a:rPr lang="en-US" dirty="0" err="1">
                <a:solidFill>
                  <a:srgbClr val="002060"/>
                </a:solidFill>
              </a:rPr>
              <a:t>Cognitivas</a:t>
            </a:r>
            <a:r>
              <a:rPr lang="en-US" dirty="0">
                <a:solidFill>
                  <a:srgbClr val="002060"/>
                </a:solidFill>
              </a:rPr>
              <a:t> </a:t>
            </a:r>
            <a:r>
              <a:rPr lang="en-US" dirty="0" err="1">
                <a:solidFill>
                  <a:srgbClr val="002060"/>
                </a:solidFill>
              </a:rPr>
              <a:t>Significativas</a:t>
            </a:r>
            <a:r>
              <a:rPr lang="en-US" dirty="0">
                <a:solidFill>
                  <a:srgbClr val="002060"/>
                </a:solidFill>
              </a:rPr>
              <a:t> </a:t>
            </a:r>
            <a:endParaRPr lang="en-US" dirty="0"/>
          </a:p>
          <a:p>
            <a:endParaRPr lang="en-US">
              <a:solidFill>
                <a:srgbClr val="002060"/>
              </a:solidFill>
            </a:endParaRPr>
          </a:p>
          <a:p>
            <a:endParaRPr lang="en-US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4149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3">
            <a:extLst>
              <a:ext uri="{FF2B5EF4-FFF2-40B4-BE49-F238E27FC236}">
                <a16:creationId xmlns:a16="http://schemas.microsoft.com/office/drawing/2014/main" id="{9848A8F3-EC28-0165-CDAB-744DA2B00AB2}"/>
              </a:ext>
            </a:extLst>
          </p:cNvPr>
          <p:cNvSpPr/>
          <p:nvPr/>
        </p:nvSpPr>
        <p:spPr>
          <a:xfrm rot="10800000">
            <a:off x="9294312" y="-1"/>
            <a:ext cx="2897688" cy="3118981"/>
          </a:xfrm>
          <a:custGeom>
            <a:avLst/>
            <a:gdLst/>
            <a:ahLst/>
            <a:cxnLst/>
            <a:rect l="l" t="t" r="r" b="b"/>
            <a:pathLst>
              <a:path w="7322947" h="7956122">
                <a:moveTo>
                  <a:pt x="0" y="0"/>
                </a:moveTo>
                <a:lnTo>
                  <a:pt x="7322948" y="0"/>
                </a:lnTo>
                <a:lnTo>
                  <a:pt x="7322948" y="7956122"/>
                </a:lnTo>
                <a:lnTo>
                  <a:pt x="0" y="79561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025B0A-2889-7EC9-44E1-646A8B069CFB}"/>
              </a:ext>
            </a:extLst>
          </p:cNvPr>
          <p:cNvSpPr txBox="1"/>
          <p:nvPr/>
        </p:nvSpPr>
        <p:spPr>
          <a:xfrm>
            <a:off x="921026" y="1252044"/>
            <a:ext cx="7673009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b="1" dirty="0" err="1">
                <a:solidFill>
                  <a:srgbClr val="002060"/>
                </a:solidFill>
                <a:ea typeface="+mn-lt"/>
                <a:cs typeface="+mn-lt"/>
              </a:rPr>
              <a:t>Evaluación</a:t>
            </a:r>
            <a:r>
              <a:rPr lang="en-US" sz="2400" b="1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a typeface="+mn-lt"/>
                <a:cs typeface="+mn-lt"/>
              </a:rPr>
              <a:t>Diagnóstica</a:t>
            </a:r>
            <a:r>
              <a:rPr lang="en-US" sz="2400" b="1" dirty="0">
                <a:solidFill>
                  <a:srgbClr val="002060"/>
                </a:solidFill>
                <a:ea typeface="+mn-lt"/>
                <a:cs typeface="+mn-lt"/>
              </a:rPr>
              <a:t> de Lectura y </a:t>
            </a:r>
            <a:r>
              <a:rPr lang="en-US" sz="2400" b="1" dirty="0" err="1">
                <a:solidFill>
                  <a:srgbClr val="002060"/>
                </a:solidFill>
                <a:ea typeface="+mn-lt"/>
                <a:cs typeface="+mn-lt"/>
              </a:rPr>
              <a:t>Dislexia</a:t>
            </a:r>
            <a:r>
              <a:rPr lang="en-US" sz="2400" b="1" dirty="0">
                <a:solidFill>
                  <a:srgbClr val="002060"/>
                </a:solidFill>
                <a:ea typeface="+mn-lt"/>
                <a:cs typeface="+mn-lt"/>
              </a:rPr>
              <a:t> del </a:t>
            </a:r>
            <a:r>
              <a:rPr lang="en-US" sz="2400" b="1" i="0" u="none" strike="noStrike" baseline="0" dirty="0">
                <a:solidFill>
                  <a:srgbClr val="002060"/>
                </a:solidFill>
                <a:ea typeface="+mn-lt"/>
                <a:cs typeface="+mn-lt"/>
              </a:rPr>
              <a:t>CCSD</a:t>
            </a:r>
            <a:r>
              <a:rPr lang="en-US" sz="2400" b="0" i="0" u="none" strike="noStrike" baseline="0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endParaRPr lang="en-US" dirty="0">
              <a:ea typeface="+mn-lt"/>
              <a:cs typeface="+mn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 err="1">
                <a:solidFill>
                  <a:srgbClr val="002060"/>
                </a:solidFill>
                <a:ea typeface="+mn-lt"/>
                <a:cs typeface="+mn-lt"/>
              </a:rPr>
              <a:t>Evaluación</a:t>
            </a:r>
            <a:r>
              <a:rPr lang="en-US" sz="2400" b="1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a typeface="+mn-lt"/>
                <a:cs typeface="+mn-lt"/>
              </a:rPr>
              <a:t>Diagnóstica</a:t>
            </a:r>
            <a:r>
              <a:rPr lang="en-US" sz="2400" b="1" dirty="0">
                <a:solidFill>
                  <a:srgbClr val="002060"/>
                </a:solidFill>
                <a:ea typeface="+mn-lt"/>
                <a:cs typeface="+mn-lt"/>
              </a:rPr>
              <a:t> de </a:t>
            </a:r>
            <a:r>
              <a:rPr lang="en-US" sz="2400" b="1" dirty="0" err="1">
                <a:solidFill>
                  <a:srgbClr val="002060"/>
                </a:solidFill>
                <a:ea typeface="+mn-lt"/>
                <a:cs typeface="+mn-lt"/>
              </a:rPr>
              <a:t>Matemáticas</a:t>
            </a:r>
            <a:r>
              <a:rPr lang="en-US" sz="2400" b="1" dirty="0">
                <a:solidFill>
                  <a:srgbClr val="002060"/>
                </a:solidFill>
                <a:ea typeface="+mn-lt"/>
                <a:cs typeface="+mn-lt"/>
              </a:rPr>
              <a:t> del </a:t>
            </a:r>
            <a:r>
              <a:rPr lang="en-US" sz="2400" b="1" i="0" u="none" strike="noStrike" baseline="0" dirty="0">
                <a:solidFill>
                  <a:srgbClr val="002060"/>
                </a:solidFill>
                <a:ea typeface="+mn-lt"/>
                <a:cs typeface="+mn-lt"/>
              </a:rPr>
              <a:t>CCSD</a:t>
            </a:r>
            <a:endParaRPr lang="en-US" b="1" dirty="0">
              <a:ea typeface="+mn-lt"/>
              <a:cs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104307-CF1D-88C1-5964-07FD73CED34A}"/>
              </a:ext>
            </a:extLst>
          </p:cNvPr>
          <p:cNvSpPr txBox="1"/>
          <p:nvPr/>
        </p:nvSpPr>
        <p:spPr>
          <a:xfrm>
            <a:off x="728869" y="328524"/>
            <a:ext cx="11078818" cy="62331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defTabSz="609630">
              <a:lnSpc>
                <a:spcPts val="3920"/>
              </a:lnSpc>
            </a:pPr>
            <a:r>
              <a:rPr lang="en-US" sz="4800" b="1">
                <a:solidFill>
                  <a:srgbClr val="012A5C"/>
                </a:solidFill>
                <a:latin typeface="Lato   "/>
                <a:sym typeface="Fira Sans Medium"/>
              </a:rPr>
              <a:t>EVALUACIONES LOCALES</a:t>
            </a: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EAD8DA-C21A-1669-26DE-CE2EB9C81A9F}"/>
              </a:ext>
            </a:extLst>
          </p:cNvPr>
          <p:cNvSpPr txBox="1"/>
          <p:nvPr/>
        </p:nvSpPr>
        <p:spPr>
          <a:xfrm>
            <a:off x="732494" y="2518350"/>
            <a:ext cx="5489652" cy="332398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400" b="1" dirty="0" err="1">
                <a:solidFill>
                  <a:srgbClr val="002060"/>
                </a:solidFill>
              </a:rPr>
              <a:t>Niveles</a:t>
            </a:r>
            <a:r>
              <a:rPr lang="en-US" sz="2400" b="1" dirty="0">
                <a:solidFill>
                  <a:srgbClr val="002060"/>
                </a:solidFill>
              </a:rPr>
              <a:t> de Dominio de la </a:t>
            </a:r>
            <a:r>
              <a:rPr lang="en-US" sz="2400" b="1" dirty="0" err="1">
                <a:solidFill>
                  <a:srgbClr val="002060"/>
                </a:solidFill>
              </a:rPr>
              <a:t>Evaluación</a:t>
            </a:r>
            <a:r>
              <a:rPr lang="en-US" sz="2400" b="1" dirty="0">
                <a:solidFill>
                  <a:srgbClr val="002060"/>
                </a:solidFill>
              </a:rPr>
              <a:t> </a:t>
            </a:r>
            <a:r>
              <a:rPr lang="en-US" sz="2400" b="1" dirty="0" err="1">
                <a:solidFill>
                  <a:srgbClr val="002060"/>
                </a:solidFill>
              </a:rPr>
              <a:t>Diagnóstica</a:t>
            </a:r>
            <a:r>
              <a:rPr lang="en-US" sz="2400" b="1" dirty="0">
                <a:solidFill>
                  <a:srgbClr val="002060"/>
                </a:solidFill>
              </a:rPr>
              <a:t> de Lectura</a:t>
            </a:r>
            <a:endParaRPr lang="en-US" dirty="0"/>
          </a:p>
          <a:p>
            <a:r>
              <a:rPr lang="en-US" dirty="0" err="1">
                <a:solidFill>
                  <a:schemeClr val="tx2"/>
                </a:solidFill>
              </a:rPr>
              <a:t>Alfabetización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Temprana</a:t>
            </a:r>
            <a:r>
              <a:rPr lang="en-US" dirty="0">
                <a:solidFill>
                  <a:schemeClr val="tx2"/>
                </a:solidFill>
              </a:rPr>
              <a:t> (K–2)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Lector </a:t>
            </a:r>
            <a:r>
              <a:rPr lang="en-US" dirty="0" err="1">
                <a:solidFill>
                  <a:schemeClr val="tx2"/>
                </a:solidFill>
              </a:rPr>
              <a:t>emergente</a:t>
            </a:r>
            <a:endParaRPr lang="en-US" dirty="0">
              <a:solidFill>
                <a:schemeClr val="tx2"/>
              </a:solidFill>
              <a:ea typeface="Calibri"/>
              <a:cs typeface="Calibri"/>
            </a:endParaRPr>
          </a:p>
          <a:p>
            <a:pPr lvl="1"/>
            <a:r>
              <a:rPr lang="en-US" dirty="0">
                <a:solidFill>
                  <a:schemeClr val="tx2"/>
                </a:solidFill>
              </a:rPr>
              <a:t>Lector </a:t>
            </a:r>
            <a:r>
              <a:rPr lang="en-US" dirty="0" err="1">
                <a:solidFill>
                  <a:schemeClr val="tx2"/>
                </a:solidFill>
              </a:rPr>
              <a:t>en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transición</a:t>
            </a:r>
            <a:endParaRPr lang="en-US" dirty="0">
              <a:solidFill>
                <a:schemeClr val="tx2"/>
              </a:solidFill>
              <a:ea typeface="Calibri"/>
              <a:cs typeface="Calibri"/>
            </a:endParaRPr>
          </a:p>
          <a:p>
            <a:pPr lvl="1"/>
            <a:r>
              <a:rPr lang="en-US">
                <a:solidFill>
                  <a:schemeClr val="tx2"/>
                </a:solidFill>
              </a:rPr>
              <a:t>Lector probable</a:t>
            </a:r>
            <a:endParaRPr lang="en-US"/>
          </a:p>
          <a:p>
            <a:r>
              <a:rPr lang="en-US">
                <a:solidFill>
                  <a:schemeClr val="tx2"/>
                </a:solidFill>
              </a:rPr>
              <a:t>Lectura (3-5)</a:t>
            </a:r>
            <a:endParaRPr lang="en-US">
              <a:solidFill>
                <a:schemeClr val="tx2"/>
              </a:solidFill>
              <a:ea typeface="Calibri"/>
              <a:cs typeface="Calibri"/>
            </a:endParaRPr>
          </a:p>
          <a:p>
            <a:pPr lvl="1"/>
            <a:r>
              <a:rPr lang="en-US" dirty="0">
                <a:solidFill>
                  <a:schemeClr val="tx2"/>
                </a:solidFill>
              </a:rPr>
              <a:t>Por </a:t>
            </a:r>
            <a:r>
              <a:rPr lang="en-US" dirty="0" err="1">
                <a:solidFill>
                  <a:schemeClr val="tx2"/>
                </a:solidFill>
              </a:rPr>
              <a:t>debajo</a:t>
            </a:r>
            <a:r>
              <a:rPr lang="en-US" dirty="0">
                <a:solidFill>
                  <a:schemeClr val="tx2"/>
                </a:solidFill>
              </a:rPr>
              <a:t> del </a:t>
            </a:r>
            <a:r>
              <a:rPr lang="en-US" dirty="0" err="1">
                <a:solidFill>
                  <a:schemeClr val="tx2"/>
                </a:solidFill>
              </a:rPr>
              <a:t>nivel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básico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Nivel </a:t>
            </a:r>
            <a:r>
              <a:rPr lang="en-US" dirty="0" err="1">
                <a:solidFill>
                  <a:schemeClr val="tx2"/>
                </a:solidFill>
              </a:rPr>
              <a:t>básico</a:t>
            </a:r>
          </a:p>
          <a:p>
            <a:pPr lvl="1"/>
            <a:r>
              <a:rPr lang="en-US" dirty="0" err="1">
                <a:solidFill>
                  <a:schemeClr val="tx2"/>
                </a:solidFill>
                <a:ea typeface="+mn-lt"/>
                <a:cs typeface="+mn-lt"/>
              </a:rPr>
              <a:t>Competente</a:t>
            </a:r>
            <a:endParaRPr lang="en-US" dirty="0" err="1">
              <a:solidFill>
                <a:schemeClr val="tx2"/>
              </a:solidFill>
            </a:endParaRPr>
          </a:p>
          <a:p>
            <a:pPr lvl="1"/>
            <a:r>
              <a:rPr lang="en-US">
                <a:solidFill>
                  <a:schemeClr val="tx2"/>
                </a:solidFill>
              </a:rPr>
              <a:t>Avanzado</a:t>
            </a:r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BAA5E6-9DA5-26B1-A3C4-72C6DE8D443C}"/>
              </a:ext>
            </a:extLst>
          </p:cNvPr>
          <p:cNvSpPr txBox="1"/>
          <p:nvPr/>
        </p:nvSpPr>
        <p:spPr>
          <a:xfrm>
            <a:off x="6222146" y="2557972"/>
            <a:ext cx="6098874" cy="249299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400" b="1" dirty="0" err="1">
                <a:solidFill>
                  <a:srgbClr val="002060"/>
                </a:solidFill>
              </a:rPr>
              <a:t>Niveles</a:t>
            </a:r>
            <a:r>
              <a:rPr lang="en-US" sz="2400" b="1" dirty="0">
                <a:solidFill>
                  <a:srgbClr val="002060"/>
                </a:solidFill>
              </a:rPr>
              <a:t> de la </a:t>
            </a:r>
            <a:r>
              <a:rPr lang="en-US" sz="2400" b="1" dirty="0" err="1">
                <a:solidFill>
                  <a:srgbClr val="002060"/>
                </a:solidFill>
              </a:rPr>
              <a:t>Evaluación</a:t>
            </a:r>
            <a:r>
              <a:rPr lang="en-US" sz="2400" b="1" dirty="0">
                <a:solidFill>
                  <a:srgbClr val="002060"/>
                </a:solidFill>
              </a:rPr>
              <a:t> </a:t>
            </a:r>
            <a:r>
              <a:rPr lang="en-US" sz="2400" b="1" dirty="0" err="1">
                <a:solidFill>
                  <a:srgbClr val="002060"/>
                </a:solidFill>
              </a:rPr>
              <a:t>Diagnóstica</a:t>
            </a:r>
            <a:r>
              <a:rPr lang="en-US" sz="2400" b="1" dirty="0">
                <a:solidFill>
                  <a:srgbClr val="002060"/>
                </a:solidFill>
              </a:rPr>
              <a:t> de </a:t>
            </a:r>
            <a:r>
              <a:rPr lang="en-US" sz="2400" b="1" dirty="0" err="1">
                <a:solidFill>
                  <a:srgbClr val="002060"/>
                </a:solidFill>
              </a:rPr>
              <a:t>Matemáticas</a:t>
            </a:r>
            <a:endParaRPr lang="en-US" dirty="0" err="1"/>
          </a:p>
          <a:p>
            <a:r>
              <a:rPr lang="en-US" dirty="0" err="1">
                <a:solidFill>
                  <a:schemeClr val="tx2"/>
                </a:solidFill>
              </a:rPr>
              <a:t>Matemáticas</a:t>
            </a:r>
            <a:r>
              <a:rPr lang="en-US" dirty="0">
                <a:solidFill>
                  <a:schemeClr val="tx2"/>
                </a:solidFill>
              </a:rPr>
              <a:t> (K-5)</a:t>
            </a:r>
            <a:endParaRPr lang="en-US" dirty="0">
              <a:solidFill>
                <a:schemeClr val="tx2"/>
              </a:solidFill>
              <a:ea typeface="Calibri"/>
              <a:cs typeface="Calibri"/>
            </a:endParaRPr>
          </a:p>
          <a:p>
            <a:pPr lvl="1"/>
            <a:r>
              <a:rPr lang="en-US" dirty="0">
                <a:solidFill>
                  <a:schemeClr val="tx2"/>
                </a:solidFill>
              </a:rPr>
              <a:t>Por </a:t>
            </a:r>
            <a:r>
              <a:rPr lang="en-US" dirty="0" err="1">
                <a:solidFill>
                  <a:schemeClr val="tx2"/>
                </a:solidFill>
              </a:rPr>
              <a:t>debajo</a:t>
            </a:r>
            <a:r>
              <a:rPr lang="en-US" dirty="0">
                <a:solidFill>
                  <a:schemeClr val="tx2"/>
                </a:solidFill>
              </a:rPr>
              <a:t> del </a:t>
            </a:r>
            <a:r>
              <a:rPr lang="en-US" dirty="0" err="1">
                <a:solidFill>
                  <a:schemeClr val="tx2"/>
                </a:solidFill>
              </a:rPr>
              <a:t>nivel</a:t>
            </a:r>
            <a:r>
              <a:rPr lang="en-US" dirty="0">
                <a:solidFill>
                  <a:schemeClr val="tx2"/>
                </a:solidFill>
              </a:rPr>
              <a:t> de </a:t>
            </a:r>
            <a:r>
              <a:rPr lang="en-US" dirty="0" err="1">
                <a:solidFill>
                  <a:schemeClr val="tx2"/>
                </a:solidFill>
              </a:rPr>
              <a:t>grado</a:t>
            </a:r>
          </a:p>
          <a:p>
            <a:pPr lvl="1"/>
            <a:r>
              <a:rPr lang="en-US" dirty="0" err="1">
                <a:solidFill>
                  <a:schemeClr val="tx2"/>
                </a:solidFill>
              </a:rPr>
              <a:t>Inicio</a:t>
            </a:r>
            <a:r>
              <a:rPr lang="en-US" dirty="0">
                <a:solidFill>
                  <a:schemeClr val="tx2"/>
                </a:solidFill>
              </a:rPr>
              <a:t> del </a:t>
            </a:r>
            <a:r>
              <a:rPr lang="en-US" dirty="0" err="1">
                <a:solidFill>
                  <a:schemeClr val="tx2"/>
                </a:solidFill>
              </a:rPr>
              <a:t>nivel</a:t>
            </a:r>
            <a:r>
              <a:rPr lang="en-US" dirty="0">
                <a:solidFill>
                  <a:schemeClr val="tx2"/>
                </a:solidFill>
              </a:rPr>
              <a:t> de </a:t>
            </a:r>
            <a:r>
              <a:rPr lang="en-US" dirty="0" err="1">
                <a:solidFill>
                  <a:schemeClr val="tx2"/>
                </a:solidFill>
              </a:rPr>
              <a:t>grado</a:t>
            </a:r>
          </a:p>
          <a:p>
            <a:pPr lvl="1"/>
            <a:r>
              <a:rPr lang="en-US" dirty="0" err="1">
                <a:solidFill>
                  <a:schemeClr val="tx2"/>
                </a:solidFill>
              </a:rPr>
              <a:t>Mitad</a:t>
            </a:r>
            <a:r>
              <a:rPr lang="en-US" dirty="0">
                <a:solidFill>
                  <a:schemeClr val="tx2"/>
                </a:solidFill>
              </a:rPr>
              <a:t> del </a:t>
            </a:r>
            <a:r>
              <a:rPr lang="en-US" dirty="0" err="1">
                <a:solidFill>
                  <a:schemeClr val="tx2"/>
                </a:solidFill>
              </a:rPr>
              <a:t>nivel</a:t>
            </a:r>
            <a:r>
              <a:rPr lang="en-US" dirty="0">
                <a:solidFill>
                  <a:schemeClr val="tx2"/>
                </a:solidFill>
              </a:rPr>
              <a:t> de </a:t>
            </a:r>
            <a:r>
              <a:rPr lang="en-US" dirty="0" err="1">
                <a:solidFill>
                  <a:schemeClr val="tx2"/>
                </a:solidFill>
              </a:rPr>
              <a:t>grado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Final del </a:t>
            </a:r>
            <a:r>
              <a:rPr lang="en-US" dirty="0" err="1">
                <a:solidFill>
                  <a:schemeClr val="tx2"/>
                </a:solidFill>
              </a:rPr>
              <a:t>nivel</a:t>
            </a:r>
            <a:r>
              <a:rPr lang="en-US" dirty="0">
                <a:solidFill>
                  <a:schemeClr val="tx2"/>
                </a:solidFill>
              </a:rPr>
              <a:t> de </a:t>
            </a:r>
            <a:r>
              <a:rPr lang="en-US" dirty="0" err="1">
                <a:solidFill>
                  <a:schemeClr val="tx2"/>
                </a:solidFill>
              </a:rPr>
              <a:t>grado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Por </a:t>
            </a:r>
            <a:r>
              <a:rPr lang="en-US" dirty="0" err="1">
                <a:solidFill>
                  <a:schemeClr val="tx2"/>
                </a:solidFill>
              </a:rPr>
              <a:t>encima</a:t>
            </a:r>
            <a:r>
              <a:rPr lang="en-US" dirty="0">
                <a:solidFill>
                  <a:schemeClr val="tx2"/>
                </a:solidFill>
              </a:rPr>
              <a:t> del </a:t>
            </a:r>
            <a:r>
              <a:rPr lang="en-US" dirty="0" err="1">
                <a:solidFill>
                  <a:schemeClr val="tx2"/>
                </a:solidFill>
              </a:rPr>
              <a:t>nivel</a:t>
            </a:r>
            <a:r>
              <a:rPr lang="en-US" dirty="0">
                <a:solidFill>
                  <a:schemeClr val="tx2"/>
                </a:solidFill>
              </a:rPr>
              <a:t> de </a:t>
            </a:r>
            <a:r>
              <a:rPr lang="en-US" dirty="0" err="1">
                <a:solidFill>
                  <a:schemeClr val="tx2"/>
                </a:solidFill>
              </a:rPr>
              <a:t>grado</a:t>
            </a:r>
            <a:endParaRPr lang="en-US" dirty="0" err="1"/>
          </a:p>
        </p:txBody>
      </p:sp>
    </p:spTree>
    <p:extLst>
      <p:ext uri="{BB962C8B-B14F-4D97-AF65-F5344CB8AC3E}">
        <p14:creationId xmlns:p14="http://schemas.microsoft.com/office/powerpoint/2010/main" val="20648424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FCEDD1C-FD0C-20E5-56BB-382A0A48CF19}"/>
              </a:ext>
            </a:extLst>
          </p:cNvPr>
          <p:cNvSpPr txBox="1"/>
          <p:nvPr/>
        </p:nvSpPr>
        <p:spPr>
          <a:xfrm>
            <a:off x="1701683" y="65816"/>
            <a:ext cx="8776171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5400" b="1">
                <a:solidFill>
                  <a:schemeClr val="tx2"/>
                </a:solidFill>
              </a:rPr>
              <a:t>BOLETAS DE CALIFICACIONES</a:t>
            </a:r>
            <a:endParaRPr lang="en-US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971D041-9497-15D4-DB8C-B05BCE1FD1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2016795"/>
              </p:ext>
            </p:extLst>
          </p:nvPr>
        </p:nvGraphicFramePr>
        <p:xfrm>
          <a:off x="528196" y="2194588"/>
          <a:ext cx="11133221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6128">
                  <a:extLst>
                    <a:ext uri="{9D8B030D-6E8A-4147-A177-3AD203B41FA5}">
                      <a16:colId xmlns:a16="http://schemas.microsoft.com/office/drawing/2014/main" val="2037808033"/>
                    </a:ext>
                  </a:extLst>
                </a:gridCol>
                <a:gridCol w="4908884">
                  <a:extLst>
                    <a:ext uri="{9D8B030D-6E8A-4147-A177-3AD203B41FA5}">
                      <a16:colId xmlns:a16="http://schemas.microsoft.com/office/drawing/2014/main" val="1034970536"/>
                    </a:ext>
                  </a:extLst>
                </a:gridCol>
                <a:gridCol w="3128209">
                  <a:extLst>
                    <a:ext uri="{9D8B030D-6E8A-4147-A177-3AD203B41FA5}">
                      <a16:colId xmlns:a16="http://schemas.microsoft.com/office/drawing/2014/main" val="1881210835"/>
                    </a:ext>
                  </a:extLst>
                </a:gridCol>
              </a:tblGrid>
              <a:tr h="253935">
                <a:tc>
                  <a:txBody>
                    <a:bodyPr/>
                    <a:lstStyle/>
                    <a:p>
                      <a:r>
                        <a:rPr lang="en-US" sz="2400">
                          <a:solidFill>
                            <a:srgbClr val="002060"/>
                          </a:solidFill>
                        </a:rPr>
                        <a:t>Kindergarten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400" b="1" i="0" u="none" strike="noStrike" baseline="0" noProof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Grados</a:t>
                      </a:r>
                      <a:r>
                        <a:rPr lang="en-US" sz="2400">
                          <a:solidFill>
                            <a:srgbClr val="002060"/>
                          </a:solidFill>
                        </a:rPr>
                        <a:t> 1-2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400" b="1" i="0" u="none" strike="noStrike" baseline="0" noProof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Grados</a:t>
                      </a:r>
                      <a:r>
                        <a:rPr lang="en-US" sz="2400">
                          <a:solidFill>
                            <a:srgbClr val="002060"/>
                          </a:solidFill>
                        </a:rPr>
                        <a:t> 3-5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911720"/>
                  </a:ext>
                </a:extLst>
              </a:tr>
              <a:tr h="253935">
                <a:tc>
                  <a:txBody>
                    <a:bodyPr/>
                    <a:lstStyle/>
                    <a:p>
                      <a:r>
                        <a:rPr lang="en-US" sz="2400">
                          <a:solidFill>
                            <a:srgbClr val="002060"/>
                          </a:solidFill>
                        </a:rPr>
                        <a:t>GKIDS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4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Boletas</a:t>
                      </a:r>
                      <a:r>
                        <a:rPr lang="en-US" sz="24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de </a:t>
                      </a:r>
                      <a:r>
                        <a:rPr lang="en-US" sz="24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Calificaciones</a:t>
                      </a:r>
                      <a:r>
                        <a:rPr lang="en-US" sz="24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24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Basadas</a:t>
                      </a:r>
                      <a:r>
                        <a:rPr lang="en-US" sz="24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24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en</a:t>
                      </a:r>
                      <a:r>
                        <a:rPr lang="en-US" sz="24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24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Estándares</a:t>
                      </a:r>
                      <a:endParaRPr lang="en-US" sz="2400" dirty="0" err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4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Calificaciones</a:t>
                      </a:r>
                      <a:r>
                        <a:rPr lang="en-US" sz="24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con Letras</a:t>
                      </a:r>
                      <a:endParaRPr lang="en-US" sz="2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276356"/>
                  </a:ext>
                </a:extLst>
              </a:tr>
              <a:tr h="2623531">
                <a:tc>
                  <a:txBody>
                    <a:bodyPr/>
                    <a:lstStyle/>
                    <a:p>
                      <a:pPr marL="151765" lvl="0" indent="0">
                        <a:buNone/>
                      </a:pPr>
                      <a:r>
                        <a:rPr lang="en-US" sz="20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Aún</a:t>
                      </a:r>
                      <a:r>
                        <a:rPr lang="en-US" sz="20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no </a:t>
                      </a:r>
                      <a:r>
                        <a:rPr lang="en-US" sz="20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demuestra</a:t>
                      </a:r>
                      <a:r>
                        <a:rPr lang="en-US" sz="20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20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dominio</a:t>
                      </a:r>
                      <a:endParaRPr lang="en-US" sz="2000" dirty="0" err="1">
                        <a:solidFill>
                          <a:srgbClr val="002060"/>
                        </a:solidFill>
                      </a:endParaRPr>
                    </a:p>
                    <a:p>
                      <a:pPr marL="151765" lvl="0" indent="0">
                        <a:buNone/>
                      </a:pPr>
                      <a:r>
                        <a:rPr lang="en-US" sz="20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Iniciando</a:t>
                      </a:r>
                      <a:endParaRPr lang="en-US" dirty="0" err="1"/>
                    </a:p>
                    <a:p>
                      <a:pPr marL="151765" lvl="0" indent="0">
                        <a:buNone/>
                      </a:pPr>
                      <a:r>
                        <a:rPr lang="en-US" sz="20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En </a:t>
                      </a:r>
                      <a:r>
                        <a:rPr lang="en-US" sz="20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proceso</a:t>
                      </a:r>
                      <a:endParaRPr lang="en-US" dirty="0" err="1"/>
                    </a:p>
                    <a:p>
                      <a:pPr marL="151765" lvl="0" indent="0">
                        <a:buNone/>
                      </a:pPr>
                      <a:r>
                        <a:rPr lang="en-US" sz="20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En </a:t>
                      </a:r>
                      <a:r>
                        <a:rPr lang="en-US" sz="20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desarrollo</a:t>
                      </a:r>
                      <a:endParaRPr lang="en-US" dirty="0" err="1"/>
                    </a:p>
                    <a:p>
                      <a:pPr marL="151765" lvl="0" indent="0">
                        <a:buNone/>
                      </a:pPr>
                      <a:r>
                        <a:rPr lang="en-US" sz="20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Demuestra</a:t>
                      </a:r>
                      <a:r>
                        <a:rPr lang="en-US" sz="20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20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dominio</a:t>
                      </a:r>
                      <a:endParaRPr lang="en-US" dirty="0" err="1"/>
                    </a:p>
                    <a:p>
                      <a:pPr marL="151765" lvl="0" indent="0">
                        <a:buNone/>
                      </a:pPr>
                      <a:r>
                        <a:rPr lang="en-US" sz="20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Supera las </a:t>
                      </a:r>
                      <a:r>
                        <a:rPr lang="en-US" sz="20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expectativas</a:t>
                      </a:r>
                      <a:endParaRPr lang="en-US" dirty="0" err="1"/>
                    </a:p>
                    <a:p>
                      <a:pPr marL="151765" lvl="0" indent="0">
                        <a:buNone/>
                      </a:pPr>
                      <a:r>
                        <a:rPr lang="en-US" sz="20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Aún</a:t>
                      </a:r>
                      <a:r>
                        <a:rPr lang="en-US" sz="20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no </a:t>
                      </a:r>
                      <a:r>
                        <a:rPr lang="en-US" sz="20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evaluado</a:t>
                      </a:r>
                      <a:endParaRPr lang="en-US" dirty="0" err="1"/>
                    </a:p>
                    <a:p>
                      <a:endParaRPr lang="en-US" sz="180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18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3: El </a:t>
                      </a:r>
                      <a:r>
                        <a:rPr lang="en-US" sz="18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estudiante</a:t>
                      </a:r>
                      <a:r>
                        <a:rPr lang="en-US" sz="18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8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cumple</a:t>
                      </a:r>
                      <a:r>
                        <a:rPr lang="en-US" sz="18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o </a:t>
                      </a:r>
                      <a:r>
                        <a:rPr lang="en-US" sz="18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supera</a:t>
                      </a:r>
                      <a:r>
                        <a:rPr lang="en-US" sz="18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el </a:t>
                      </a:r>
                      <a:r>
                        <a:rPr lang="en-US" sz="18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estándar</a:t>
                      </a:r>
                      <a:r>
                        <a:rPr lang="en-US" sz="18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de </a:t>
                      </a:r>
                      <a:r>
                        <a:rPr lang="en-US" sz="18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manera</a:t>
                      </a:r>
                      <a:r>
                        <a:rPr lang="en-US" sz="18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8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constante</a:t>
                      </a:r>
                      <a:r>
                        <a:rPr lang="en-US" sz="18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e </a:t>
                      </a:r>
                      <a:r>
                        <a:rPr lang="en-US" sz="18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independiente</a:t>
                      </a:r>
                      <a:r>
                        <a:rPr lang="en-US" sz="18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y </a:t>
                      </a:r>
                      <a:r>
                        <a:rPr lang="en-US" sz="18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demuestra</a:t>
                      </a:r>
                      <a:r>
                        <a:rPr lang="en-US" sz="18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un </a:t>
                      </a:r>
                      <a:r>
                        <a:rPr lang="en-US" sz="18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trabajo</a:t>
                      </a:r>
                      <a:r>
                        <a:rPr lang="en-US" sz="18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de </a:t>
                      </a:r>
                      <a:r>
                        <a:rPr lang="en-US" sz="18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alta</a:t>
                      </a:r>
                      <a:r>
                        <a:rPr lang="en-US" sz="18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8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calidad</a:t>
                      </a:r>
                      <a:r>
                        <a:rPr lang="en-US" sz="18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de forma </a:t>
                      </a:r>
                      <a:r>
                        <a:rPr lang="en-US" sz="18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consistente</a:t>
                      </a:r>
                      <a:r>
                        <a:rPr lang="en-US" sz="18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. </a:t>
                      </a:r>
                      <a:endParaRPr lang="en-US" sz="1800" dirty="0">
                        <a:solidFill>
                          <a:srgbClr val="002060"/>
                        </a:solidFill>
                      </a:endParaRPr>
                    </a:p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18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2: El </a:t>
                      </a:r>
                      <a:r>
                        <a:rPr lang="en-US" sz="18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estudiante</a:t>
                      </a:r>
                      <a:r>
                        <a:rPr lang="en-US" sz="18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8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aplica</a:t>
                      </a:r>
                      <a:r>
                        <a:rPr lang="en-US" sz="18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las </a:t>
                      </a:r>
                      <a:r>
                        <a:rPr lang="en-US" sz="18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habilidades</a:t>
                      </a:r>
                      <a:r>
                        <a:rPr lang="en-US" sz="18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8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aprendidas</a:t>
                      </a:r>
                      <a:r>
                        <a:rPr lang="en-US" sz="18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de </a:t>
                      </a:r>
                      <a:r>
                        <a:rPr lang="en-US" sz="18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manera</a:t>
                      </a:r>
                      <a:r>
                        <a:rPr lang="en-US" sz="18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8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inconsistente</a:t>
                      </a:r>
                      <a:r>
                        <a:rPr lang="en-US" sz="18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y </a:t>
                      </a:r>
                      <a:r>
                        <a:rPr lang="en-US" sz="18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necesita</a:t>
                      </a:r>
                      <a:r>
                        <a:rPr lang="en-US" sz="18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algo de </a:t>
                      </a:r>
                      <a:r>
                        <a:rPr lang="en-US" sz="18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apoyo</a:t>
                      </a:r>
                      <a:r>
                        <a:rPr lang="en-US" sz="18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del maestro. </a:t>
                      </a:r>
                      <a:endParaRPr lang="en-US" sz="1800" dirty="0"/>
                    </a:p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18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1: El </a:t>
                      </a:r>
                      <a:r>
                        <a:rPr lang="en-US" sz="18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estudiante</a:t>
                      </a:r>
                      <a:r>
                        <a:rPr lang="en-US" sz="18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8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demuestra</a:t>
                      </a:r>
                      <a:r>
                        <a:rPr lang="en-US" sz="18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un </a:t>
                      </a:r>
                      <a:r>
                        <a:rPr lang="en-US" sz="18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dominio</a:t>
                      </a:r>
                      <a:r>
                        <a:rPr lang="en-US" sz="18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8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limitado</a:t>
                      </a:r>
                      <a:r>
                        <a:rPr lang="en-US" sz="18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del </a:t>
                      </a:r>
                      <a:r>
                        <a:rPr lang="en-US" sz="18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estándar</a:t>
                      </a:r>
                      <a:r>
                        <a:rPr lang="en-US" sz="18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y </a:t>
                      </a:r>
                      <a:r>
                        <a:rPr lang="en-US" sz="18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necesita</a:t>
                      </a:r>
                      <a:r>
                        <a:rPr lang="en-US" sz="18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8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apoyo</a:t>
                      </a:r>
                      <a:r>
                        <a:rPr lang="en-US" sz="18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8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adicional</a:t>
                      </a:r>
                      <a:r>
                        <a:rPr lang="en-US" sz="18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y/o </a:t>
                      </a:r>
                      <a:r>
                        <a:rPr lang="en-US" sz="18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enseñanza</a:t>
                      </a:r>
                      <a:r>
                        <a:rPr lang="en-US" sz="18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8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repetida</a:t>
                      </a:r>
                      <a:r>
                        <a:rPr lang="en-US" sz="18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con </a:t>
                      </a:r>
                      <a:r>
                        <a:rPr lang="en-US" sz="18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frecuencia</a:t>
                      </a:r>
                      <a:r>
                        <a:rPr lang="en-US" sz="18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endParaRPr lang="en-US" sz="1800" dirty="0"/>
                    </a:p>
                    <a:p>
                      <a:endParaRPr lang="en-US" sz="180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solidFill>
                            <a:srgbClr val="002060"/>
                          </a:solidFill>
                        </a:rPr>
                        <a:t>A=90-100</a:t>
                      </a:r>
                    </a:p>
                    <a:p>
                      <a:r>
                        <a:rPr lang="en-US" sz="2000">
                          <a:solidFill>
                            <a:srgbClr val="002060"/>
                          </a:solidFill>
                        </a:rPr>
                        <a:t>B=80-89</a:t>
                      </a:r>
                    </a:p>
                    <a:p>
                      <a:r>
                        <a:rPr lang="en-US" sz="2000">
                          <a:solidFill>
                            <a:srgbClr val="002060"/>
                          </a:solidFill>
                        </a:rPr>
                        <a:t>C=71-79</a:t>
                      </a:r>
                    </a:p>
                    <a:p>
                      <a:r>
                        <a:rPr lang="en-US" sz="2000">
                          <a:solidFill>
                            <a:srgbClr val="002060"/>
                          </a:solidFill>
                        </a:rPr>
                        <a:t>D=70</a:t>
                      </a:r>
                    </a:p>
                    <a:p>
                      <a:r>
                        <a:rPr lang="en-US" sz="2000">
                          <a:solidFill>
                            <a:srgbClr val="002060"/>
                          </a:solidFill>
                        </a:rPr>
                        <a:t>F= Below 70</a:t>
                      </a:r>
                    </a:p>
                    <a:p>
                      <a:endParaRPr lang="en-US" sz="240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0517193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011F9BA7-87A7-98B0-0848-3AFA7EE4EE56}"/>
              </a:ext>
            </a:extLst>
          </p:cNvPr>
          <p:cNvSpPr txBox="1"/>
          <p:nvPr/>
        </p:nvSpPr>
        <p:spPr>
          <a:xfrm>
            <a:off x="1021064" y="989145"/>
            <a:ext cx="9406304" cy="12003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400" dirty="0">
                <a:solidFill>
                  <a:srgbClr val="002060"/>
                </a:solidFill>
              </a:rPr>
              <a:t>Las </a:t>
            </a:r>
            <a:r>
              <a:rPr lang="en-US" sz="2400" dirty="0" err="1">
                <a:solidFill>
                  <a:srgbClr val="002060"/>
                </a:solidFill>
              </a:rPr>
              <a:t>boletas</a:t>
            </a:r>
            <a:r>
              <a:rPr lang="en-US" sz="2400" dirty="0">
                <a:solidFill>
                  <a:srgbClr val="002060"/>
                </a:solidFill>
              </a:rPr>
              <a:t> de </a:t>
            </a:r>
            <a:r>
              <a:rPr lang="en-US" sz="2400" dirty="0" err="1">
                <a:solidFill>
                  <a:srgbClr val="002060"/>
                </a:solidFill>
              </a:rPr>
              <a:t>calificaciones</a:t>
            </a:r>
            <a:r>
              <a:rPr lang="en-US" sz="2400" dirty="0">
                <a:solidFill>
                  <a:srgbClr val="002060"/>
                </a:solidFill>
              </a:rPr>
              <a:t> se </a:t>
            </a:r>
            <a:r>
              <a:rPr lang="en-US" sz="2400" dirty="0" err="1">
                <a:solidFill>
                  <a:srgbClr val="002060"/>
                </a:solidFill>
              </a:rPr>
              <a:t>entregan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cada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trimestre</a:t>
            </a:r>
            <a:r>
              <a:rPr lang="en-US" sz="2400" dirty="0">
                <a:solidFill>
                  <a:srgbClr val="002060"/>
                </a:solidFill>
              </a:rPr>
              <a:t> y </a:t>
            </a:r>
            <a:r>
              <a:rPr lang="en-US" sz="2400" dirty="0" err="1">
                <a:solidFill>
                  <a:srgbClr val="002060"/>
                </a:solidFill>
              </a:rPr>
              <a:t>muestran</a:t>
            </a:r>
            <a:r>
              <a:rPr lang="en-US" sz="2400" dirty="0">
                <a:solidFill>
                  <a:srgbClr val="002060"/>
                </a:solidFill>
              </a:rPr>
              <a:t> el </a:t>
            </a:r>
            <a:r>
              <a:rPr lang="en-US" sz="2400" dirty="0" err="1">
                <a:solidFill>
                  <a:srgbClr val="002060"/>
                </a:solidFill>
              </a:rPr>
              <a:t>progreso</a:t>
            </a:r>
            <a:r>
              <a:rPr lang="en-US" sz="2400" dirty="0">
                <a:solidFill>
                  <a:srgbClr val="002060"/>
                </a:solidFill>
              </a:rPr>
              <a:t> de </a:t>
            </a:r>
            <a:r>
              <a:rPr lang="en-US" sz="2400" dirty="0" err="1">
                <a:solidFill>
                  <a:srgbClr val="002060"/>
                </a:solidFill>
              </a:rPr>
              <a:t>su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estudiante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en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relación</a:t>
            </a:r>
            <a:r>
              <a:rPr lang="en-US" sz="2400" dirty="0">
                <a:solidFill>
                  <a:srgbClr val="002060"/>
                </a:solidFill>
              </a:rPr>
              <a:t> con </a:t>
            </a:r>
            <a:r>
              <a:rPr lang="en-US" sz="2400" dirty="0" err="1">
                <a:solidFill>
                  <a:srgbClr val="002060"/>
                </a:solidFill>
              </a:rPr>
              <a:t>los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estándares</a:t>
            </a:r>
            <a:r>
              <a:rPr lang="en-US" sz="2400" dirty="0">
                <a:solidFill>
                  <a:srgbClr val="002060"/>
                </a:solidFill>
              </a:rPr>
              <a:t> del </a:t>
            </a:r>
            <a:r>
              <a:rPr lang="en-US" sz="2400" dirty="0" err="1">
                <a:solidFill>
                  <a:srgbClr val="002060"/>
                </a:solidFill>
              </a:rPr>
              <a:t>nivel</a:t>
            </a:r>
            <a:r>
              <a:rPr lang="en-US" sz="2400" dirty="0">
                <a:solidFill>
                  <a:srgbClr val="002060"/>
                </a:solidFill>
              </a:rPr>
              <a:t> de </a:t>
            </a:r>
            <a:r>
              <a:rPr lang="en-US" sz="2400" dirty="0" err="1">
                <a:solidFill>
                  <a:srgbClr val="002060"/>
                </a:solidFill>
              </a:rPr>
              <a:t>grado</a:t>
            </a:r>
            <a:r>
              <a:rPr lang="en-US" sz="2400" dirty="0">
                <a:solidFill>
                  <a:srgbClr val="002060"/>
                </a:solidFill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7013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51650" y="314817"/>
            <a:ext cx="11255005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3920"/>
              </a:lnSpc>
            </a:pPr>
            <a:r>
              <a:rPr lang="en-US" sz="3600" b="1">
                <a:solidFill>
                  <a:srgbClr val="002060"/>
                </a:solidFill>
                <a:latin typeface="Lato   "/>
                <a:sym typeface="Fira Sans Medium"/>
              </a:rPr>
              <a:t>ACCESO DE LOS PADRES A LOS DATOS DEL ESTUDIANTE Y DE LA ESCUELA</a:t>
            </a:r>
            <a:endParaRPr 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4AF62EB-7AC9-2ACC-9775-D9712976B4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2060833"/>
              </p:ext>
            </p:extLst>
          </p:nvPr>
        </p:nvGraphicFramePr>
        <p:xfrm>
          <a:off x="651650" y="1315091"/>
          <a:ext cx="11040918" cy="52763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20459">
                  <a:extLst>
                    <a:ext uri="{9D8B030D-6E8A-4147-A177-3AD203B41FA5}">
                      <a16:colId xmlns:a16="http://schemas.microsoft.com/office/drawing/2014/main" val="3112972301"/>
                    </a:ext>
                  </a:extLst>
                </a:gridCol>
                <a:gridCol w="5520459">
                  <a:extLst>
                    <a:ext uri="{9D8B030D-6E8A-4147-A177-3AD203B41FA5}">
                      <a16:colId xmlns:a16="http://schemas.microsoft.com/office/drawing/2014/main" val="2658965012"/>
                    </a:ext>
                  </a:extLst>
                </a:gridCol>
              </a:tblGrid>
              <a:tr h="803848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noProof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SISTEMA ESTATAL LONGITUDINAL DE DATOS (SLDS)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400" b="1" i="0" u="none" strike="noStrike" baseline="0" noProof="0" dirty="0">
                          <a:solidFill>
                            <a:srgbClr val="002060"/>
                          </a:solidFill>
                          <a:latin typeface="Lato"/>
                          <a:ea typeface="Lato"/>
                          <a:cs typeface="Lato"/>
                        </a:rPr>
                        <a:t>Informe de </a:t>
                      </a:r>
                      <a:r>
                        <a:rPr lang="en-US" sz="2400" b="1" i="0" u="none" strike="noStrike" baseline="0" noProof="0" dirty="0" err="1">
                          <a:solidFill>
                            <a:srgbClr val="002060"/>
                          </a:solidFill>
                          <a:latin typeface="Lato"/>
                          <a:ea typeface="Lato"/>
                          <a:cs typeface="Lato"/>
                        </a:rPr>
                        <a:t>Calificaciones</a:t>
                      </a:r>
                      <a:r>
                        <a:rPr lang="en-US" sz="2400" b="1" i="0" u="none" strike="noStrike" baseline="0" noProof="0" dirty="0">
                          <a:solidFill>
                            <a:srgbClr val="002060"/>
                          </a:solidFill>
                          <a:latin typeface="Lato"/>
                          <a:ea typeface="Lato"/>
                          <a:cs typeface="Lato"/>
                        </a:rPr>
                        <a:t> de las Escuelas de Georgia</a:t>
                      </a:r>
                      <a:endParaRPr lang="en-US" b="1" i="0" u="none" strike="noStrike" baseline="0" noProof="0" dirty="0">
                        <a:latin typeface="Lato"/>
                        <a:ea typeface="Lato"/>
                        <a:cs typeface="Lato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837943"/>
                  </a:ext>
                </a:extLst>
              </a:tr>
              <a:tr h="445339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8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Los padres </a:t>
                      </a:r>
                      <a:r>
                        <a:rPr lang="en-US" sz="2800" b="0" i="0" u="none" strike="noStrike" baseline="0" noProof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pueden</a:t>
                      </a:r>
                      <a:r>
                        <a:rPr lang="en-US" sz="28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acceder al </a:t>
                      </a:r>
                      <a:r>
                        <a:rPr lang="en-US" sz="2800" b="0" i="0" u="none" strike="noStrike" baseline="0" noProof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historial</a:t>
                      </a:r>
                      <a:r>
                        <a:rPr lang="en-US" sz="28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de </a:t>
                      </a:r>
                      <a:r>
                        <a:rPr lang="en-US" sz="2800" b="0" i="0" u="none" strike="noStrike" baseline="0" noProof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resultados</a:t>
                      </a:r>
                      <a:r>
                        <a:rPr lang="en-US" sz="28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de las </a:t>
                      </a:r>
                      <a:r>
                        <a:rPr lang="en-US" sz="2800" b="0" i="0" u="none" strike="noStrike" baseline="0" noProof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evaluaciones</a:t>
                      </a:r>
                      <a:r>
                        <a:rPr lang="en-US" sz="28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, las </a:t>
                      </a:r>
                      <a:r>
                        <a:rPr lang="en-US" sz="2800" b="0" i="0" u="none" strike="noStrike" baseline="0" noProof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calificaciones</a:t>
                      </a:r>
                      <a:r>
                        <a:rPr lang="en-US" sz="28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y la </a:t>
                      </a:r>
                      <a:r>
                        <a:rPr lang="en-US" sz="2800" b="0" i="0" u="none" strike="noStrike" baseline="0" noProof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asistencia</a:t>
                      </a:r>
                      <a:r>
                        <a:rPr lang="en-US" sz="28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de </a:t>
                      </a:r>
                      <a:r>
                        <a:rPr lang="en-US" sz="2800" b="0" i="0" u="none" strike="noStrike" baseline="0" noProof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su</a:t>
                      </a:r>
                      <a:r>
                        <a:rPr lang="en-US" sz="28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2800" b="0" i="0" u="none" strike="noStrike" baseline="0" noProof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estudiante.</a:t>
                      </a:r>
                    </a:p>
                    <a:p>
                      <a:endParaRPr lang="en-US" sz="2800">
                        <a:solidFill>
                          <a:srgbClr val="002060"/>
                        </a:solidFill>
                      </a:endParaRPr>
                    </a:p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20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Inicie</a:t>
                      </a:r>
                      <a:r>
                        <a:rPr lang="en-US" sz="20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20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sesión</a:t>
                      </a:r>
                      <a:r>
                        <a:rPr lang="en-US" sz="20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20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en</a:t>
                      </a:r>
                      <a:r>
                        <a:rPr lang="en-US" sz="20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20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su</a:t>
                      </a:r>
                      <a:r>
                        <a:rPr lang="en-US" sz="20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20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cuenta</a:t>
                      </a:r>
                      <a:r>
                        <a:rPr lang="en-US" sz="20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de Canvas para Padres. </a:t>
                      </a:r>
                      <a:endParaRPr lang="en-US" sz="2000"/>
                    </a:p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20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Haga </a:t>
                      </a:r>
                      <a:r>
                        <a:rPr lang="en-US" sz="20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clic</a:t>
                      </a:r>
                      <a:r>
                        <a:rPr lang="en-US" sz="20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20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en</a:t>
                      </a:r>
                      <a:r>
                        <a:rPr lang="en-US" sz="20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el </a:t>
                      </a:r>
                      <a:r>
                        <a:rPr lang="en-US" sz="20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ícono</a:t>
                      </a:r>
                      <a:r>
                        <a:rPr lang="en-US" sz="20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de SLDS </a:t>
                      </a:r>
                      <a:r>
                        <a:rPr lang="en-US" sz="20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ubicado</a:t>
                      </a:r>
                      <a:r>
                        <a:rPr lang="en-US" sz="20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20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en</a:t>
                      </a:r>
                      <a:r>
                        <a:rPr lang="en-US" sz="20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el </a:t>
                      </a:r>
                      <a:r>
                        <a:rPr lang="en-US" sz="20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lado</a:t>
                      </a:r>
                      <a:r>
                        <a:rPr lang="en-US" sz="20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20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izquierdo</a:t>
                      </a:r>
                      <a:r>
                        <a:rPr lang="en-US" sz="20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de la </a:t>
                      </a:r>
                      <a:r>
                        <a:rPr lang="en-US" sz="20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pantalla</a:t>
                      </a:r>
                      <a:r>
                        <a:rPr lang="en-US" sz="20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endParaRPr lang="en-US" sz="2000"/>
                    </a:p>
                    <a:p>
                      <a:pPr lvl="0">
                        <a:buNone/>
                      </a:pPr>
                      <a:endParaRPr lang="en-US" sz="2800" dirty="0">
                        <a:solidFill>
                          <a:srgbClr val="002060"/>
                        </a:solidFill>
                      </a:endParaRPr>
                    </a:p>
                    <a:p>
                      <a:endParaRPr lang="en-US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8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Informes</a:t>
                      </a:r>
                      <a:r>
                        <a:rPr lang="en-US" sz="28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de </a:t>
                      </a:r>
                      <a:r>
                        <a:rPr lang="en-US" sz="28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todas</a:t>
                      </a:r>
                      <a:r>
                        <a:rPr lang="en-US" sz="28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las </a:t>
                      </a:r>
                      <a:r>
                        <a:rPr lang="en-US" sz="28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escuelas</a:t>
                      </a:r>
                      <a:r>
                        <a:rPr lang="en-US" sz="28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28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públicas</a:t>
                      </a:r>
                      <a:r>
                        <a:rPr lang="en-US" sz="28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de Georgia </a:t>
                      </a:r>
                      <a:r>
                        <a:rPr lang="en-US" sz="28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basados</a:t>
                      </a:r>
                      <a:r>
                        <a:rPr lang="en-US" sz="28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28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en</a:t>
                      </a:r>
                      <a:r>
                        <a:rPr lang="en-US" sz="28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el </a:t>
                      </a:r>
                      <a:r>
                        <a:rPr lang="en-US" sz="28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rendimiento</a:t>
                      </a:r>
                      <a:r>
                        <a:rPr lang="en-US" sz="28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escolar y </a:t>
                      </a:r>
                      <a:r>
                        <a:rPr lang="en-US" sz="28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otra</a:t>
                      </a:r>
                      <a:r>
                        <a:rPr lang="en-US" sz="28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28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información</a:t>
                      </a:r>
                      <a:r>
                        <a:rPr lang="en-US" sz="28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2800" b="0" i="0" u="none" strike="noStrike" baseline="0" noProof="0" dirty="0" err="1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relevante</a:t>
                      </a:r>
                      <a:r>
                        <a:rPr lang="en-US" sz="2800" b="0" i="0" u="none" strike="noStrike" baseline="0" noProof="0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</a:p>
                    <a:p>
                      <a:endParaRPr lang="en-US" sz="2800">
                        <a:solidFill>
                          <a:srgbClr val="FF0000"/>
                        </a:solidFill>
                      </a:endParaRPr>
                    </a:p>
                    <a:p>
                      <a:pPr lvl="0">
                        <a:buNone/>
                      </a:pPr>
                      <a:r>
                        <a:rPr lang="en-US" sz="1800" b="0" i="0" u="none" strike="noStrike" baseline="0" noProof="0" dirty="0">
                          <a:solidFill>
                            <a:srgbClr val="1F497D"/>
                          </a:solidFill>
                          <a:latin typeface="Calibri"/>
                          <a:ea typeface="Calibri"/>
                          <a:cs typeface="Calibri"/>
                        </a:rPr>
                        <a:t>Enlace al Informe Escolar (GOSA School Report Card) de </a:t>
                      </a:r>
                      <a:r>
                        <a:rPr lang="en-US" sz="1800" b="0" i="0" u="none" strike="noStrike" baseline="0" noProof="0" dirty="0" err="1">
                          <a:solidFill>
                            <a:srgbClr val="1F497D"/>
                          </a:solidFill>
                          <a:latin typeface="Calibri"/>
                          <a:ea typeface="Calibri"/>
                          <a:cs typeface="Calibri"/>
                        </a:rPr>
                        <a:t>cada</a:t>
                      </a:r>
                      <a:r>
                        <a:rPr lang="en-US" sz="1800" b="0" i="0" u="none" strike="noStrike" baseline="0" noProof="0" dirty="0">
                          <a:solidFill>
                            <a:srgbClr val="1F497D"/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800" b="0" i="0" u="none" strike="noStrike" baseline="0" noProof="0" dirty="0" err="1">
                          <a:solidFill>
                            <a:srgbClr val="1F497D"/>
                          </a:solidFill>
                          <a:latin typeface="Calibri"/>
                          <a:ea typeface="Calibri"/>
                          <a:cs typeface="Calibri"/>
                        </a:rPr>
                        <a:t>escuela</a:t>
                      </a:r>
                      <a:r>
                        <a:rPr lang="en-US" sz="1800" b="0" i="0" u="none" strike="noStrike" baseline="0" noProof="0" dirty="0">
                          <a:solidFill>
                            <a:srgbClr val="1F497D"/>
                          </a:solidFill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</a:rPr>
                        <a:t>: </a:t>
                      </a:r>
                      <a:r>
                        <a:rPr lang="en-US" sz="1800" b="0" i="0" u="none" strike="noStrike" noProof="0" dirty="0">
                          <a:solidFill>
                            <a:schemeClr val="tx2"/>
                          </a:solidFill>
                          <a:latin typeface="Calibri"/>
                          <a:ea typeface="Calibri"/>
                          <a:cs typeface="Calibri"/>
                          <a:hlinkClick r:id="rId2"/>
                        </a:rPr>
                        <a:t>https://public.gosa.ga.gov/noauth/extensions/SchoolGrades-Georgia/SchoolGrades-Georgia.html?lang=English&amp;SchoolName=william-g.-hasty,-sr.-elementary-school</a:t>
                      </a:r>
                      <a:r>
                        <a:rPr lang="en-US" sz="1800" b="0" i="0" u="none" strike="noStrike" noProof="0" dirty="0">
                          <a:solidFill>
                            <a:schemeClr val="tx2"/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endParaRPr lang="en-US" sz="1800">
                        <a:solidFill>
                          <a:schemeClr val="tx2"/>
                        </a:solidFill>
                      </a:endParaRPr>
                    </a:p>
                    <a:p>
                      <a:endParaRPr lang="en-US" sz="2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36429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35F91DCD-9CA6-AD13-97D9-DF295656F7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3435" y="5370781"/>
            <a:ext cx="730288" cy="920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716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5E0F3-35DA-B3FA-0C8D-9BB06199C8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B0270A1D-4984-95F6-7802-52D59FAE9D72}"/>
              </a:ext>
            </a:extLst>
          </p:cNvPr>
          <p:cNvSpPr/>
          <p:nvPr/>
        </p:nvSpPr>
        <p:spPr>
          <a:xfrm rot="-10800000">
            <a:off x="-1" y="-216309"/>
            <a:ext cx="3407831" cy="3391309"/>
          </a:xfrm>
          <a:custGeom>
            <a:avLst/>
            <a:gdLst/>
            <a:ahLst/>
            <a:cxnLst/>
            <a:rect l="l" t="t" r="r" b="b"/>
            <a:pathLst>
              <a:path w="6300347" h="5696564">
                <a:moveTo>
                  <a:pt x="0" y="0"/>
                </a:moveTo>
                <a:lnTo>
                  <a:pt x="6300346" y="0"/>
                </a:lnTo>
                <a:lnTo>
                  <a:pt x="6300346" y="5696564"/>
                </a:lnTo>
                <a:lnTo>
                  <a:pt x="0" y="56965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1984" r="-23252" b="6378"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D457A0-463B-E130-4C05-9C2C56D3D610}"/>
              </a:ext>
            </a:extLst>
          </p:cNvPr>
          <p:cNvSpPr txBox="1"/>
          <p:nvPr/>
        </p:nvSpPr>
        <p:spPr>
          <a:xfrm>
            <a:off x="2793305" y="1336129"/>
            <a:ext cx="9119155" cy="11104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defTabSz="609630">
              <a:lnSpc>
                <a:spcPts val="3920"/>
              </a:lnSpc>
            </a:pPr>
            <a:r>
              <a:rPr lang="en-US" sz="4400" b="1">
                <a:solidFill>
                  <a:srgbClr val="012A5C"/>
                </a:solidFill>
                <a:latin typeface="Lato   "/>
                <a:sym typeface="Fira Sans Medium"/>
              </a:rPr>
              <a:t>SEGUIMIENTO DEL PROGRESO DE SU ESTUDIANTE</a:t>
            </a: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355ABC-10A2-AA74-E13D-1CDE51DFD67A}"/>
              </a:ext>
            </a:extLst>
          </p:cNvPr>
          <p:cNvSpPr txBox="1"/>
          <p:nvPr/>
        </p:nvSpPr>
        <p:spPr>
          <a:xfrm>
            <a:off x="4096763" y="2861986"/>
            <a:ext cx="6096000" cy="286232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US" sz="3600" b="1" dirty="0" err="1">
                <a:solidFill>
                  <a:srgbClr val="002060"/>
                </a:solidFill>
                <a:ea typeface="+mn-lt"/>
                <a:cs typeface="+mn-lt"/>
              </a:rPr>
              <a:t>Comunicación</a:t>
            </a:r>
            <a:r>
              <a:rPr lang="en-US" sz="3600" b="1" dirty="0">
                <a:solidFill>
                  <a:srgbClr val="002060"/>
                </a:solidFill>
                <a:ea typeface="+mn-lt"/>
                <a:cs typeface="+mn-lt"/>
              </a:rPr>
              <a:t> con el maestro</a:t>
            </a:r>
            <a:r>
              <a:rPr lang="en-US" sz="3600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3600" b="1">
                <a:solidFill>
                  <a:srgbClr val="002060"/>
                </a:solidFill>
                <a:ea typeface="+mn-lt"/>
                <a:cs typeface="+mn-lt"/>
              </a:rPr>
              <a:t>Canvas</a:t>
            </a:r>
            <a:r>
              <a:rPr lang="en-US" sz="3600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3600" b="1" dirty="0" err="1">
                <a:solidFill>
                  <a:srgbClr val="002060"/>
                </a:solidFill>
                <a:ea typeface="+mn-lt"/>
                <a:cs typeface="+mn-lt"/>
              </a:rPr>
              <a:t>Conferencias</a:t>
            </a:r>
            <a:r>
              <a:rPr lang="en-US" sz="3600" b="1" dirty="0">
                <a:solidFill>
                  <a:srgbClr val="002060"/>
                </a:solidFill>
                <a:ea typeface="+mn-lt"/>
                <a:cs typeface="+mn-lt"/>
              </a:rPr>
              <a:t> entre padres y maestros</a:t>
            </a:r>
            <a:r>
              <a:rPr lang="en-US" sz="3600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3600" b="1" dirty="0" err="1">
                <a:solidFill>
                  <a:srgbClr val="002060"/>
                </a:solidFill>
                <a:ea typeface="+mn-lt"/>
                <a:cs typeface="+mn-lt"/>
              </a:rPr>
              <a:t>Boletas</a:t>
            </a:r>
            <a:r>
              <a:rPr lang="en-US" sz="3600" b="1" dirty="0">
                <a:solidFill>
                  <a:srgbClr val="002060"/>
                </a:solidFill>
                <a:ea typeface="+mn-lt"/>
                <a:cs typeface="+mn-lt"/>
              </a:rPr>
              <a:t> de </a:t>
            </a:r>
            <a:r>
              <a:rPr lang="en-US" sz="3600" b="1" dirty="0" err="1">
                <a:solidFill>
                  <a:srgbClr val="002060"/>
                </a:solidFill>
                <a:ea typeface="+mn-lt"/>
                <a:cs typeface="+mn-lt"/>
              </a:rPr>
              <a:t>calificaciones</a:t>
            </a:r>
            <a:endParaRPr lang="en-US" dirty="0" err="1"/>
          </a:p>
        </p:txBody>
      </p:sp>
    </p:spTree>
    <p:extLst>
      <p:ext uri="{BB962C8B-B14F-4D97-AF65-F5344CB8AC3E}">
        <p14:creationId xmlns:p14="http://schemas.microsoft.com/office/powerpoint/2010/main" val="2208422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F1C9096A-33B4-952B-7146-5DA93D3552A3}"/>
              </a:ext>
            </a:extLst>
          </p:cNvPr>
          <p:cNvSpPr/>
          <p:nvPr/>
        </p:nvSpPr>
        <p:spPr>
          <a:xfrm rot="-10800000">
            <a:off x="-1" y="-216309"/>
            <a:ext cx="3407831" cy="3391309"/>
          </a:xfrm>
          <a:custGeom>
            <a:avLst/>
            <a:gdLst/>
            <a:ahLst/>
            <a:cxnLst/>
            <a:rect l="l" t="t" r="r" b="b"/>
            <a:pathLst>
              <a:path w="6300347" h="5696564">
                <a:moveTo>
                  <a:pt x="0" y="0"/>
                </a:moveTo>
                <a:lnTo>
                  <a:pt x="6300346" y="0"/>
                </a:lnTo>
                <a:lnTo>
                  <a:pt x="6300346" y="5696564"/>
                </a:lnTo>
                <a:lnTo>
                  <a:pt x="0" y="56965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1984" r="-23252" b="6378"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EF6B6F-21A5-8514-320C-13A31B3583F8}"/>
              </a:ext>
            </a:extLst>
          </p:cNvPr>
          <p:cNvSpPr txBox="1"/>
          <p:nvPr/>
        </p:nvSpPr>
        <p:spPr>
          <a:xfrm>
            <a:off x="3896346" y="364907"/>
            <a:ext cx="7991061" cy="109748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defTabSz="609630">
              <a:lnSpc>
                <a:spcPts val="3920"/>
              </a:lnSpc>
            </a:pPr>
            <a:r>
              <a:rPr lang="en-US" sz="4000" b="1">
                <a:solidFill>
                  <a:srgbClr val="012A5C"/>
                </a:solidFill>
                <a:latin typeface="Lato   "/>
                <a:sym typeface="Fira Sans Medium"/>
              </a:rPr>
              <a:t>ESTUDIANTES APRENDICES DEL INGLÉS (EL)</a:t>
            </a:r>
            <a:endParaRPr lang="en-US">
              <a:ea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F882A7-0E20-504B-8199-589A934FF62C}"/>
              </a:ext>
            </a:extLst>
          </p:cNvPr>
          <p:cNvSpPr txBox="1"/>
          <p:nvPr/>
        </p:nvSpPr>
        <p:spPr>
          <a:xfrm>
            <a:off x="2622639" y="1479345"/>
            <a:ext cx="9264768" cy="470898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000" b="1" dirty="0" err="1">
                <a:solidFill>
                  <a:srgbClr val="002060"/>
                </a:solidFill>
                <a:ea typeface="+mn-lt"/>
                <a:cs typeface="+mn-lt"/>
              </a:rPr>
              <a:t>Estándares</a:t>
            </a:r>
            <a:r>
              <a:rPr lang="en-US" sz="2000" b="1" dirty="0">
                <a:solidFill>
                  <a:srgbClr val="002060"/>
                </a:solidFill>
                <a:ea typeface="+mn-lt"/>
                <a:cs typeface="+mn-lt"/>
              </a:rPr>
              <a:t> para el Desarrollo del Idioma Inglés</a:t>
            </a:r>
            <a:endParaRPr lang="en-US" sz="2000" b="1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2000">
                <a:solidFill>
                  <a:srgbClr val="002060"/>
                </a:solidFill>
                <a:ea typeface="+mn-lt"/>
                <a:cs typeface="+mn-lt"/>
              </a:rPr>
              <a:t>Lectura </a:t>
            </a:r>
            <a:endParaRPr lang="en-US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sz="2000">
                <a:solidFill>
                  <a:srgbClr val="002060"/>
                </a:solidFill>
                <a:ea typeface="+mn-lt"/>
                <a:cs typeface="+mn-lt"/>
              </a:rPr>
              <a:t>Escritura </a:t>
            </a:r>
            <a:endParaRPr lang="en-US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sz="2000">
                <a:solidFill>
                  <a:srgbClr val="002060"/>
                </a:solidFill>
                <a:ea typeface="+mn-lt"/>
                <a:cs typeface="+mn-lt"/>
              </a:rPr>
              <a:t>Expresión oral </a:t>
            </a:r>
            <a:endParaRPr lang="en-US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sz="2000">
                <a:solidFill>
                  <a:srgbClr val="002060"/>
                </a:solidFill>
                <a:ea typeface="+mn-lt"/>
                <a:cs typeface="+mn-lt"/>
              </a:rPr>
              <a:t>Comprensión auditiva </a:t>
            </a:r>
            <a:endParaRPr lang="en-US">
              <a:ea typeface="+mn-lt"/>
              <a:cs typeface="+mn-lt"/>
            </a:endParaRPr>
          </a:p>
          <a:p>
            <a:r>
              <a:rPr lang="en-US" sz="2000" b="1" dirty="0" err="1">
                <a:solidFill>
                  <a:srgbClr val="002060"/>
                </a:solidFill>
                <a:ea typeface="+mn-lt"/>
                <a:cs typeface="+mn-lt"/>
              </a:rPr>
              <a:t>Evaluaciones</a:t>
            </a:r>
            <a:r>
              <a:rPr lang="en-US" sz="2000" b="1" dirty="0">
                <a:solidFill>
                  <a:srgbClr val="002060"/>
                </a:solidFill>
                <a:ea typeface="+mn-lt"/>
                <a:cs typeface="+mn-lt"/>
              </a:rPr>
              <a:t> para </a:t>
            </a:r>
            <a:r>
              <a:rPr lang="en-US" sz="2000" b="1" dirty="0" err="1">
                <a:solidFill>
                  <a:srgbClr val="002060"/>
                </a:solidFill>
                <a:ea typeface="+mn-lt"/>
                <a:cs typeface="+mn-lt"/>
              </a:rPr>
              <a:t>Estudiantes</a:t>
            </a:r>
            <a:r>
              <a:rPr lang="en-US" sz="2000" b="1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ea typeface="+mn-lt"/>
                <a:cs typeface="+mn-lt"/>
              </a:rPr>
              <a:t>Aprendices</a:t>
            </a:r>
            <a:r>
              <a:rPr lang="en-US" sz="2000" b="1" dirty="0">
                <a:solidFill>
                  <a:srgbClr val="002060"/>
                </a:solidFill>
                <a:ea typeface="+mn-lt"/>
                <a:cs typeface="+mn-lt"/>
              </a:rPr>
              <a:t> del Inglés</a:t>
            </a:r>
            <a:endParaRPr lang="en-US" sz="2000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rgbClr val="002060"/>
                </a:solidFill>
                <a:ea typeface="+mn-lt"/>
                <a:cs typeface="+mn-lt"/>
              </a:rPr>
              <a:t>WIDA (</a:t>
            </a:r>
            <a:r>
              <a:rPr lang="en-US" sz="2000" dirty="0" err="1">
                <a:solidFill>
                  <a:srgbClr val="002060"/>
                </a:solidFill>
                <a:ea typeface="+mn-lt"/>
                <a:cs typeface="+mn-lt"/>
              </a:rPr>
              <a:t>Diseño</a:t>
            </a:r>
            <a:r>
              <a:rPr lang="en-US" sz="2000" dirty="0">
                <a:solidFill>
                  <a:srgbClr val="002060"/>
                </a:solidFill>
                <a:ea typeface="+mn-lt"/>
                <a:cs typeface="+mn-lt"/>
              </a:rPr>
              <a:t> y </a:t>
            </a:r>
            <a:r>
              <a:rPr lang="en-US" sz="2000" dirty="0" err="1">
                <a:solidFill>
                  <a:srgbClr val="002060"/>
                </a:solidFill>
                <a:ea typeface="+mn-lt"/>
                <a:cs typeface="+mn-lt"/>
              </a:rPr>
              <a:t>Evaluación</a:t>
            </a:r>
            <a:r>
              <a:rPr lang="en-US" sz="2000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rgbClr val="002060"/>
                </a:solidFill>
                <a:ea typeface="+mn-lt"/>
                <a:cs typeface="+mn-lt"/>
              </a:rPr>
              <a:t>Instruccional</a:t>
            </a:r>
            <a:r>
              <a:rPr lang="en-US" sz="2000" dirty="0">
                <a:solidFill>
                  <a:srgbClr val="002060"/>
                </a:solidFill>
                <a:ea typeface="+mn-lt"/>
                <a:cs typeface="+mn-lt"/>
              </a:rPr>
              <a:t> de Clase Mundial) </a:t>
            </a:r>
            <a:endParaRPr lang="en-US" sz="2000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rgbClr val="002060"/>
                </a:solidFill>
                <a:ea typeface="+mn-lt"/>
                <a:cs typeface="+mn-lt"/>
              </a:rPr>
              <a:t>ACCESS para </a:t>
            </a:r>
            <a:r>
              <a:rPr lang="en-US" sz="2000" dirty="0" err="1">
                <a:solidFill>
                  <a:srgbClr val="002060"/>
                </a:solidFill>
                <a:ea typeface="+mn-lt"/>
                <a:cs typeface="+mn-lt"/>
              </a:rPr>
              <a:t>Aprendices</a:t>
            </a:r>
            <a:r>
              <a:rPr lang="en-US" sz="2000" dirty="0">
                <a:solidFill>
                  <a:srgbClr val="002060"/>
                </a:solidFill>
                <a:ea typeface="+mn-lt"/>
                <a:cs typeface="+mn-lt"/>
              </a:rPr>
              <a:t> del Inglés </a:t>
            </a:r>
            <a:endParaRPr lang="en-US" sz="2000">
              <a:ea typeface="Calibri"/>
              <a:cs typeface="Calibri"/>
            </a:endParaRPr>
          </a:p>
          <a:p>
            <a:r>
              <a:rPr lang="en-US" sz="2000" b="1" dirty="0" err="1">
                <a:solidFill>
                  <a:srgbClr val="002060"/>
                </a:solidFill>
                <a:ea typeface="+mn-lt"/>
                <a:cs typeface="+mn-lt"/>
              </a:rPr>
              <a:t>Apoyo</a:t>
            </a:r>
            <a:r>
              <a:rPr lang="en-US" sz="2000" b="1" dirty="0">
                <a:solidFill>
                  <a:srgbClr val="002060"/>
                </a:solidFill>
                <a:ea typeface="+mn-lt"/>
                <a:cs typeface="+mn-lt"/>
              </a:rPr>
              <a:t> para </a:t>
            </a:r>
            <a:r>
              <a:rPr lang="en-US" sz="2000" b="1" dirty="0" err="1">
                <a:solidFill>
                  <a:srgbClr val="002060"/>
                </a:solidFill>
                <a:ea typeface="+mn-lt"/>
                <a:cs typeface="+mn-lt"/>
              </a:rPr>
              <a:t>Estudiantes</a:t>
            </a:r>
            <a:r>
              <a:rPr lang="en-US" sz="2000" b="1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ea typeface="+mn-lt"/>
                <a:cs typeface="+mn-lt"/>
              </a:rPr>
              <a:t>Aprendices</a:t>
            </a:r>
            <a:r>
              <a:rPr lang="en-US" sz="2000" b="1" dirty="0">
                <a:solidFill>
                  <a:srgbClr val="002060"/>
                </a:solidFill>
                <a:ea typeface="+mn-lt"/>
                <a:cs typeface="+mn-lt"/>
              </a:rPr>
              <a:t> del Inglés</a:t>
            </a:r>
            <a:endParaRPr lang="en-US" sz="2000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 err="1">
                <a:solidFill>
                  <a:srgbClr val="002060"/>
                </a:solidFill>
                <a:ea typeface="+mn-lt"/>
                <a:cs typeface="+mn-lt"/>
              </a:rPr>
              <a:t>Desarrollar</a:t>
            </a:r>
            <a:r>
              <a:rPr lang="en-US" sz="2000" dirty="0">
                <a:solidFill>
                  <a:srgbClr val="002060"/>
                </a:solidFill>
                <a:ea typeface="+mn-lt"/>
                <a:cs typeface="+mn-lt"/>
              </a:rPr>
              <a:t> el </a:t>
            </a:r>
            <a:r>
              <a:rPr lang="en-US" sz="2000" dirty="0" err="1">
                <a:solidFill>
                  <a:srgbClr val="002060"/>
                </a:solidFill>
                <a:ea typeface="+mn-lt"/>
                <a:cs typeface="+mn-lt"/>
              </a:rPr>
              <a:t>dominio</a:t>
            </a:r>
            <a:r>
              <a:rPr lang="en-US" sz="2000" dirty="0">
                <a:solidFill>
                  <a:srgbClr val="002060"/>
                </a:solidFill>
                <a:ea typeface="+mn-lt"/>
                <a:cs typeface="+mn-lt"/>
              </a:rPr>
              <a:t> del </a:t>
            </a:r>
            <a:r>
              <a:rPr lang="en-US" sz="2000" dirty="0" err="1">
                <a:solidFill>
                  <a:srgbClr val="002060"/>
                </a:solidFill>
                <a:ea typeface="+mn-lt"/>
                <a:cs typeface="+mn-lt"/>
              </a:rPr>
              <a:t>idioma</a:t>
            </a:r>
            <a:r>
              <a:rPr lang="en-US" sz="2000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rgbClr val="002060"/>
                </a:solidFill>
                <a:ea typeface="+mn-lt"/>
                <a:cs typeface="+mn-lt"/>
              </a:rPr>
              <a:t>inglés</a:t>
            </a:r>
            <a:r>
              <a:rPr lang="en-US" sz="2000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endParaRPr lang="en-US" sz="2000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rgbClr val="002060"/>
                </a:solidFill>
                <a:ea typeface="+mn-lt"/>
                <a:cs typeface="+mn-lt"/>
              </a:rPr>
              <a:t>Alcanzar altos </a:t>
            </a:r>
            <a:r>
              <a:rPr lang="en-US" sz="2000" dirty="0" err="1">
                <a:solidFill>
                  <a:srgbClr val="002060"/>
                </a:solidFill>
                <a:ea typeface="+mn-lt"/>
                <a:cs typeface="+mn-lt"/>
              </a:rPr>
              <a:t>niveles</a:t>
            </a:r>
            <a:r>
              <a:rPr lang="en-US" sz="2000" dirty="0">
                <a:solidFill>
                  <a:srgbClr val="002060"/>
                </a:solidFill>
                <a:ea typeface="+mn-lt"/>
                <a:cs typeface="+mn-lt"/>
              </a:rPr>
              <a:t> de </a:t>
            </a:r>
            <a:r>
              <a:rPr lang="en-US" sz="2000" dirty="0" err="1">
                <a:solidFill>
                  <a:srgbClr val="002060"/>
                </a:solidFill>
                <a:ea typeface="+mn-lt"/>
                <a:cs typeface="+mn-lt"/>
              </a:rPr>
              <a:t>aprendizaje</a:t>
            </a:r>
            <a:r>
              <a:rPr lang="en-US" sz="2000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rgbClr val="002060"/>
                </a:solidFill>
                <a:ea typeface="+mn-lt"/>
                <a:cs typeface="+mn-lt"/>
              </a:rPr>
              <a:t>dentro</a:t>
            </a:r>
            <a:r>
              <a:rPr lang="en-US" sz="2000" dirty="0">
                <a:solidFill>
                  <a:srgbClr val="002060"/>
                </a:solidFill>
                <a:ea typeface="+mn-lt"/>
                <a:cs typeface="+mn-lt"/>
              </a:rPr>
              <a:t> de </a:t>
            </a:r>
            <a:r>
              <a:rPr lang="en-US" sz="2000" dirty="0" err="1">
                <a:solidFill>
                  <a:srgbClr val="002060"/>
                </a:solidFill>
                <a:ea typeface="+mn-lt"/>
                <a:cs typeface="+mn-lt"/>
              </a:rPr>
              <a:t>una</a:t>
            </a:r>
            <a:r>
              <a:rPr lang="en-US" sz="2000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rgbClr val="002060"/>
                </a:solidFill>
                <a:ea typeface="+mn-lt"/>
                <a:cs typeface="+mn-lt"/>
              </a:rPr>
              <a:t>educación</a:t>
            </a:r>
            <a:r>
              <a:rPr lang="en-US" sz="2000" dirty="0">
                <a:solidFill>
                  <a:srgbClr val="002060"/>
                </a:solidFill>
                <a:ea typeface="+mn-lt"/>
                <a:cs typeface="+mn-lt"/>
              </a:rPr>
              <a:t> integral </a:t>
            </a:r>
            <a:endParaRPr lang="en-US" sz="2000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 err="1">
                <a:solidFill>
                  <a:srgbClr val="002060"/>
                </a:solidFill>
                <a:ea typeface="+mn-lt"/>
                <a:cs typeface="+mn-lt"/>
              </a:rPr>
              <a:t>Cumplir</a:t>
            </a:r>
            <a:r>
              <a:rPr lang="en-US" sz="2000" dirty="0">
                <a:solidFill>
                  <a:srgbClr val="002060"/>
                </a:solidFill>
                <a:ea typeface="+mn-lt"/>
                <a:cs typeface="+mn-lt"/>
              </a:rPr>
              <a:t> con </a:t>
            </a:r>
            <a:r>
              <a:rPr lang="en-US" sz="2000" dirty="0" err="1">
                <a:solidFill>
                  <a:srgbClr val="002060"/>
                </a:solidFill>
                <a:ea typeface="+mn-lt"/>
                <a:cs typeface="+mn-lt"/>
              </a:rPr>
              <a:t>los</a:t>
            </a:r>
            <a:r>
              <a:rPr lang="en-US" sz="2000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rgbClr val="002060"/>
                </a:solidFill>
                <a:ea typeface="+mn-lt"/>
                <a:cs typeface="+mn-lt"/>
              </a:rPr>
              <a:t>rigurosos</a:t>
            </a:r>
            <a:r>
              <a:rPr lang="en-US" sz="2000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rgbClr val="002060"/>
                </a:solidFill>
                <a:ea typeface="+mn-lt"/>
                <a:cs typeface="+mn-lt"/>
              </a:rPr>
              <a:t>estándares</a:t>
            </a:r>
            <a:r>
              <a:rPr lang="en-US" sz="2000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rgbClr val="002060"/>
                </a:solidFill>
                <a:ea typeface="+mn-lt"/>
                <a:cs typeface="+mn-lt"/>
              </a:rPr>
              <a:t>académicos</a:t>
            </a:r>
            <a:r>
              <a:rPr lang="en-US" sz="2000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rgbClr val="002060"/>
                </a:solidFill>
                <a:ea typeface="+mn-lt"/>
                <a:cs typeface="+mn-lt"/>
              </a:rPr>
              <a:t>esperados</a:t>
            </a:r>
            <a:r>
              <a:rPr lang="en-US" sz="2000" dirty="0">
                <a:solidFill>
                  <a:srgbClr val="002060"/>
                </a:solidFill>
                <a:ea typeface="+mn-lt"/>
                <a:cs typeface="+mn-lt"/>
              </a:rPr>
              <a:t> para </a:t>
            </a:r>
            <a:r>
              <a:rPr lang="en-US" sz="2000" dirty="0" err="1">
                <a:solidFill>
                  <a:srgbClr val="002060"/>
                </a:solidFill>
                <a:ea typeface="+mn-lt"/>
                <a:cs typeface="+mn-lt"/>
              </a:rPr>
              <a:t>todos</a:t>
            </a:r>
            <a:r>
              <a:rPr lang="en-US" sz="2000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rgbClr val="002060"/>
                </a:solidFill>
                <a:ea typeface="+mn-lt"/>
                <a:cs typeface="+mn-lt"/>
              </a:rPr>
              <a:t>los</a:t>
            </a:r>
            <a:r>
              <a:rPr lang="en-US" sz="2000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rgbClr val="002060"/>
                </a:solidFill>
                <a:ea typeface="+mn-lt"/>
                <a:cs typeface="+mn-lt"/>
              </a:rPr>
              <a:t>estudiantes</a:t>
            </a:r>
            <a:r>
              <a:rPr lang="en-US" sz="2000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endParaRPr lang="en-US" sz="2000">
              <a:ea typeface="Calibri"/>
              <a:cs typeface="Calibri"/>
            </a:endParaRPr>
          </a:p>
          <a:p>
            <a:r>
              <a:rPr lang="en-US" sz="2000" b="1" dirty="0" err="1">
                <a:solidFill>
                  <a:srgbClr val="002060"/>
                </a:solidFill>
                <a:ea typeface="+mn-lt"/>
                <a:cs typeface="+mn-lt"/>
              </a:rPr>
              <a:t>Programas</a:t>
            </a:r>
            <a:r>
              <a:rPr lang="en-US" sz="2000" b="1" dirty="0">
                <a:solidFill>
                  <a:srgbClr val="002060"/>
                </a:solidFill>
                <a:ea typeface="+mn-lt"/>
                <a:cs typeface="+mn-lt"/>
              </a:rPr>
              <a:t> para </a:t>
            </a:r>
            <a:r>
              <a:rPr lang="en-US" sz="2000" b="1" dirty="0" err="1">
                <a:solidFill>
                  <a:srgbClr val="002060"/>
                </a:solidFill>
                <a:ea typeface="+mn-lt"/>
                <a:cs typeface="+mn-lt"/>
              </a:rPr>
              <a:t>Estudiantes</a:t>
            </a:r>
            <a:r>
              <a:rPr lang="en-US" sz="2000" b="1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ea typeface="+mn-lt"/>
                <a:cs typeface="+mn-lt"/>
              </a:rPr>
              <a:t>Aprendices</a:t>
            </a:r>
            <a:r>
              <a:rPr lang="en-US" sz="2000" b="1" dirty="0">
                <a:solidFill>
                  <a:srgbClr val="002060"/>
                </a:solidFill>
                <a:ea typeface="+mn-lt"/>
                <a:cs typeface="+mn-lt"/>
              </a:rPr>
              <a:t> del Inglés</a:t>
            </a:r>
            <a:endParaRPr lang="en-US" sz="2000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rgbClr val="002060"/>
                </a:solidFill>
                <a:ea typeface="+mn-lt"/>
                <a:cs typeface="+mn-lt"/>
              </a:rPr>
              <a:t>ESOL (Inglés para </a:t>
            </a:r>
            <a:r>
              <a:rPr lang="en-US" sz="2000" dirty="0" err="1">
                <a:solidFill>
                  <a:srgbClr val="002060"/>
                </a:solidFill>
                <a:ea typeface="+mn-lt"/>
                <a:cs typeface="+mn-lt"/>
              </a:rPr>
              <a:t>Hablantes</a:t>
            </a:r>
            <a:r>
              <a:rPr lang="en-US" sz="2000" dirty="0">
                <a:solidFill>
                  <a:srgbClr val="002060"/>
                </a:solidFill>
                <a:ea typeface="+mn-lt"/>
                <a:cs typeface="+mn-lt"/>
              </a:rPr>
              <a:t> de </a:t>
            </a:r>
            <a:r>
              <a:rPr lang="en-US" sz="2000" dirty="0" err="1">
                <a:solidFill>
                  <a:srgbClr val="002060"/>
                </a:solidFill>
                <a:ea typeface="+mn-lt"/>
                <a:cs typeface="+mn-lt"/>
              </a:rPr>
              <a:t>Otros</a:t>
            </a:r>
            <a:r>
              <a:rPr lang="en-US" sz="2000" dirty="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en-US" sz="2000" dirty="0" err="1">
                <a:solidFill>
                  <a:srgbClr val="002060"/>
                </a:solidFill>
                <a:ea typeface="+mn-lt"/>
                <a:cs typeface="+mn-lt"/>
              </a:rPr>
              <a:t>Idiomas</a:t>
            </a:r>
            <a:r>
              <a:rPr lang="en-US" sz="2000" dirty="0">
                <a:solidFill>
                  <a:srgbClr val="002060"/>
                </a:solidFill>
                <a:ea typeface="+mn-lt"/>
                <a:cs typeface="+mn-lt"/>
              </a:rPr>
              <a:t>)</a:t>
            </a:r>
            <a:endParaRPr lang="en-US" sz="20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823399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45057" y="330200"/>
            <a:ext cx="12405743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3920"/>
              </a:lnSpc>
            </a:pPr>
            <a:r>
              <a:rPr lang="en-US" sz="4000" b="1">
                <a:solidFill>
                  <a:srgbClr val="1F497D"/>
                </a:solidFill>
                <a:latin typeface="Lato   "/>
                <a:ea typeface="Fira Sans Medium"/>
                <a:cs typeface="Fira Sans Medium"/>
                <a:sym typeface="Fira Sans Medium"/>
              </a:rPr>
              <a:t>TRANSICIÓN AL </a:t>
            </a:r>
            <a:r>
              <a:rPr lang="en-US" sz="4000" b="1">
                <a:solidFill>
                  <a:schemeClr val="tx2"/>
                </a:solidFill>
                <a:latin typeface="Lato   "/>
                <a:ea typeface="Fira Sans Medium"/>
                <a:cs typeface="Fira Sans Medium"/>
                <a:sym typeface="Fira Sans Medium"/>
              </a:rPr>
              <a:t>KINDERGARTEN   </a:t>
            </a:r>
            <a:endParaRPr lang="en-US" sz="4000" b="1">
              <a:solidFill>
                <a:schemeClr val="tx2"/>
              </a:solidFill>
              <a:latin typeface="Lato   "/>
              <a:ea typeface="Fira Sans Medium"/>
              <a:cs typeface="Fira Sans Medium"/>
            </a:endParaRPr>
          </a:p>
        </p:txBody>
      </p:sp>
      <p:sp>
        <p:nvSpPr>
          <p:cNvPr id="3" name="Freeform 3"/>
          <p:cNvSpPr/>
          <p:nvPr/>
        </p:nvSpPr>
        <p:spPr>
          <a:xfrm rot="-5400000">
            <a:off x="8439151" y="3105151"/>
            <a:ext cx="3429001" cy="4076698"/>
          </a:xfrm>
          <a:custGeom>
            <a:avLst/>
            <a:gdLst/>
            <a:ahLst/>
            <a:cxnLst/>
            <a:rect l="l" t="t" r="r" b="b"/>
            <a:pathLst>
              <a:path w="7322947" h="7956122">
                <a:moveTo>
                  <a:pt x="0" y="0"/>
                </a:moveTo>
                <a:lnTo>
                  <a:pt x="7322948" y="0"/>
                </a:lnTo>
                <a:lnTo>
                  <a:pt x="7322948" y="7956122"/>
                </a:lnTo>
                <a:lnTo>
                  <a:pt x="0" y="79561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3544" r="-1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DA943D-97B8-66B9-321E-A9D10D5D2918}"/>
              </a:ext>
            </a:extLst>
          </p:cNvPr>
          <p:cNvSpPr txBox="1"/>
          <p:nvPr/>
        </p:nvSpPr>
        <p:spPr>
          <a:xfrm>
            <a:off x="343245" y="1038709"/>
            <a:ext cx="9591492" cy="511950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La </a:t>
            </a:r>
            <a:r>
              <a:rPr lang="en-US" dirty="0" err="1">
                <a:solidFill>
                  <a:srgbClr val="002060"/>
                </a:solidFill>
              </a:rPr>
              <a:t>transición</a:t>
            </a:r>
            <a:r>
              <a:rPr lang="en-US" dirty="0">
                <a:solidFill>
                  <a:srgbClr val="002060"/>
                </a:solidFill>
              </a:rPr>
              <a:t> escolar es un </a:t>
            </a:r>
            <a:r>
              <a:rPr lang="en-US" dirty="0" err="1">
                <a:solidFill>
                  <a:srgbClr val="002060"/>
                </a:solidFill>
              </a:rPr>
              <a:t>proceso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que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prepara</a:t>
            </a:r>
            <a:r>
              <a:rPr lang="en-US" dirty="0">
                <a:solidFill>
                  <a:srgbClr val="002060"/>
                </a:solidFill>
              </a:rPr>
              <a:t> a las </a:t>
            </a:r>
            <a:r>
              <a:rPr lang="en-US" dirty="0" err="1">
                <a:solidFill>
                  <a:srgbClr val="002060"/>
                </a:solidFill>
              </a:rPr>
              <a:t>familias</a:t>
            </a:r>
            <a:r>
              <a:rPr lang="en-US" dirty="0">
                <a:solidFill>
                  <a:srgbClr val="002060"/>
                </a:solidFill>
              </a:rPr>
              <a:t> y a las </a:t>
            </a:r>
            <a:r>
              <a:rPr lang="en-US" dirty="0" err="1">
                <a:solidFill>
                  <a:srgbClr val="002060"/>
                </a:solidFill>
              </a:rPr>
              <a:t>escuelas</a:t>
            </a:r>
            <a:r>
              <a:rPr lang="en-US" dirty="0">
                <a:solidFill>
                  <a:srgbClr val="002060"/>
                </a:solidFill>
              </a:rPr>
              <a:t> para </a:t>
            </a:r>
            <a:r>
              <a:rPr lang="en-US" dirty="0" err="1">
                <a:solidFill>
                  <a:srgbClr val="002060"/>
                </a:solidFill>
              </a:rPr>
              <a:t>desarrollar</a:t>
            </a:r>
            <a:r>
              <a:rPr lang="en-US" dirty="0">
                <a:solidFill>
                  <a:srgbClr val="002060"/>
                </a:solidFill>
              </a:rPr>
              <a:t> las </a:t>
            </a:r>
            <a:r>
              <a:rPr lang="en-US" dirty="0" err="1">
                <a:solidFill>
                  <a:srgbClr val="002060"/>
                </a:solidFill>
              </a:rPr>
              <a:t>habilidades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necesarias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que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permiten</a:t>
            </a:r>
            <a:r>
              <a:rPr lang="en-US" dirty="0">
                <a:solidFill>
                  <a:srgbClr val="002060"/>
                </a:solidFill>
              </a:rPr>
              <a:t> pasar con </a:t>
            </a:r>
            <a:r>
              <a:rPr lang="en-US" dirty="0" err="1">
                <a:solidFill>
                  <a:srgbClr val="002060"/>
                </a:solidFill>
              </a:rPr>
              <a:t>éxito</a:t>
            </a:r>
            <a:r>
              <a:rPr lang="en-US" dirty="0">
                <a:solidFill>
                  <a:srgbClr val="002060"/>
                </a:solidFill>
              </a:rPr>
              <a:t> de un </a:t>
            </a:r>
            <a:r>
              <a:rPr lang="en-US" dirty="0" err="1">
                <a:solidFill>
                  <a:srgbClr val="002060"/>
                </a:solidFill>
              </a:rPr>
              <a:t>nivel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educativo</a:t>
            </a:r>
            <a:r>
              <a:rPr lang="en-US" dirty="0">
                <a:solidFill>
                  <a:srgbClr val="002060"/>
                </a:solidFill>
              </a:rPr>
              <a:t> a </a:t>
            </a:r>
            <a:r>
              <a:rPr lang="en-US" dirty="0" err="1">
                <a:solidFill>
                  <a:srgbClr val="002060"/>
                </a:solidFill>
              </a:rPr>
              <a:t>otro</a:t>
            </a:r>
            <a:r>
              <a:rPr lang="en-US" dirty="0">
                <a:solidFill>
                  <a:srgbClr val="002060"/>
                </a:solidFill>
              </a:rPr>
              <a:t>.</a:t>
            </a:r>
            <a:endParaRPr lang="en-US" dirty="0"/>
          </a:p>
          <a:p>
            <a:endParaRPr lang="en-US">
              <a:solidFill>
                <a:srgbClr val="000000"/>
              </a:solidFill>
            </a:endParaRPr>
          </a:p>
          <a:p>
            <a:r>
              <a:rPr lang="en-US" b="1">
                <a:solidFill>
                  <a:schemeClr val="tx2"/>
                </a:solidFill>
                <a:ea typeface="+mn-lt"/>
                <a:cs typeface="+mn-lt"/>
              </a:rPr>
              <a:t>Consejos para la Transición al Kindergarten</a:t>
            </a:r>
          </a:p>
          <a:p>
            <a:pPr marL="285750" indent="-285750">
              <a:buFont typeface="Arial"/>
              <a:buChar char="•"/>
            </a:pPr>
            <a:r>
              <a:rPr lang="en-US" b="1">
                <a:solidFill>
                  <a:schemeClr val="tx2"/>
                </a:solidFill>
                <a:ea typeface="+mn-lt"/>
                <a:cs typeface="+mn-lt"/>
              </a:rPr>
              <a:t>Lean juntos todos los días:</a:t>
            </a:r>
            <a:r>
              <a:rPr lang="en-US">
                <a:solidFill>
                  <a:schemeClr val="tx2"/>
                </a:solidFill>
                <a:ea typeface="+mn-lt"/>
                <a:cs typeface="+mn-lt"/>
              </a:rPr>
              <a:t> Leer diariamente ayuda a desarrollar el vocabulario, las habilidades de escucha y el amor por la lectura antes de comenzar la escuela. 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 b="1">
                <a:solidFill>
                  <a:schemeClr val="tx2"/>
                </a:solidFill>
                <a:ea typeface="+mn-lt"/>
                <a:cs typeface="+mn-lt"/>
              </a:rPr>
              <a:t>Practiquen una rutina escolar:</a:t>
            </a:r>
            <a:r>
              <a:rPr lang="en-US">
                <a:solidFill>
                  <a:schemeClr val="tx2"/>
                </a:solidFill>
                <a:ea typeface="+mn-lt"/>
                <a:cs typeface="+mn-lt"/>
              </a:rPr>
              <a:t> Establezcan un horario constante para acostarse, despertarse y prepararse por la mañana unas semanas antes del inicio de clases. Las rutinas ayudan a los niños a sentirse seguros y preparados. </a:t>
            </a:r>
          </a:p>
          <a:p>
            <a:pPr marL="285750" indent="-285750">
              <a:buFont typeface="Arial"/>
              <a:buChar char="•"/>
            </a:pPr>
            <a:r>
              <a:rPr lang="en-US" b="1">
                <a:solidFill>
                  <a:schemeClr val="tx2"/>
                </a:solidFill>
                <a:ea typeface="+mn-lt"/>
                <a:cs typeface="+mn-lt"/>
              </a:rPr>
              <a:t>Fomenten la independencia:</a:t>
            </a:r>
            <a:r>
              <a:rPr lang="en-US">
                <a:solidFill>
                  <a:schemeClr val="tx2"/>
                </a:solidFill>
                <a:ea typeface="+mn-lt"/>
                <a:cs typeface="+mn-lt"/>
              </a:rPr>
              <a:t> Anime a su hijo a practicar habilidades cotidianas como usar el baño de manera independiente, subir el cierre de su chaqueta, amarrarse los zapatos y recoger sus pertenencias. 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 b="1">
                <a:solidFill>
                  <a:schemeClr val="tx2"/>
                </a:solidFill>
                <a:ea typeface="+mn-lt"/>
                <a:cs typeface="+mn-lt"/>
              </a:rPr>
              <a:t>Practiquen habilidades de aprendizaje temprano:</a:t>
            </a:r>
            <a:r>
              <a:rPr lang="en-US">
                <a:solidFill>
                  <a:schemeClr val="tx2"/>
                </a:solidFill>
                <a:ea typeface="+mn-lt"/>
                <a:cs typeface="+mn-lt"/>
              </a:rPr>
              <a:t> Diviértanse practicando letras, números, colores, figuras, escribir su nombre y usar crayones, lápices y tijeras para fortalecer la motricidad fina. 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 b="1">
                <a:solidFill>
                  <a:schemeClr val="tx2"/>
                </a:solidFill>
                <a:ea typeface="+mn-lt"/>
                <a:cs typeface="+mn-lt"/>
              </a:rPr>
              <a:t>Manténgase involucrado y positivo:</a:t>
            </a:r>
            <a:r>
              <a:rPr lang="en-US">
                <a:solidFill>
                  <a:schemeClr val="tx2"/>
                </a:solidFill>
                <a:ea typeface="+mn-lt"/>
                <a:cs typeface="+mn-lt"/>
              </a:rPr>
              <a:t> Mantenga una comunicación abierta con el maestro de su hijo, celebre sus esfuerzos y recuerde que cada niño aprende y progresa a su propio ritmo.</a:t>
            </a:r>
          </a:p>
          <a:p>
            <a:endParaRPr lang="en-US" dirty="0">
              <a:solidFill>
                <a:schemeClr val="tx2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120599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3">
            <a:extLst>
              <a:ext uri="{FF2B5EF4-FFF2-40B4-BE49-F238E27FC236}">
                <a16:creationId xmlns:a16="http://schemas.microsoft.com/office/drawing/2014/main" id="{4AA7EF46-FB71-430A-26D7-5C9ABCCFF155}"/>
              </a:ext>
            </a:extLst>
          </p:cNvPr>
          <p:cNvSpPr/>
          <p:nvPr/>
        </p:nvSpPr>
        <p:spPr>
          <a:xfrm rot="-5400000">
            <a:off x="7270631" y="1936629"/>
            <a:ext cx="4741939" cy="5100803"/>
          </a:xfrm>
          <a:custGeom>
            <a:avLst/>
            <a:gdLst/>
            <a:ahLst/>
            <a:cxnLst/>
            <a:rect l="l" t="t" r="r" b="b"/>
            <a:pathLst>
              <a:path w="7322947" h="7956122">
                <a:moveTo>
                  <a:pt x="0" y="0"/>
                </a:moveTo>
                <a:lnTo>
                  <a:pt x="7322948" y="0"/>
                </a:lnTo>
                <a:lnTo>
                  <a:pt x="7322948" y="7956122"/>
                </a:lnTo>
                <a:lnTo>
                  <a:pt x="0" y="79561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209772-98A9-DDC4-96DF-72B8898E833A}"/>
              </a:ext>
            </a:extLst>
          </p:cNvPr>
          <p:cNvSpPr txBox="1"/>
          <p:nvPr/>
        </p:nvSpPr>
        <p:spPr>
          <a:xfrm>
            <a:off x="441799" y="252656"/>
            <a:ext cx="9061620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4000" b="1" cap="all">
                <a:solidFill>
                  <a:srgbClr val="002060"/>
                </a:solidFill>
                <a:latin typeface="+mj-lt"/>
                <a:ea typeface="+mj-ea"/>
                <a:cs typeface="+mj-cs"/>
              </a:rPr>
              <a:t>PIRATERÍA DE DERECHOS DE AUTOR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500A40-EB3B-A825-0432-7B53A47415A2}"/>
              </a:ext>
            </a:extLst>
          </p:cNvPr>
          <p:cNvSpPr txBox="1"/>
          <p:nvPr/>
        </p:nvSpPr>
        <p:spPr>
          <a:xfrm>
            <a:off x="410817" y="1055061"/>
            <a:ext cx="11000394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defTabSz="896112">
              <a:spcBef>
                <a:spcPts val="980"/>
              </a:spcBef>
            </a:pPr>
            <a:r>
              <a:rPr lang="en-US" sz="2400" i="1" dirty="0">
                <a:solidFill>
                  <a:srgbClr val="002060"/>
                </a:solidFill>
              </a:rPr>
              <a:t>El derecho </a:t>
            </a:r>
            <a:r>
              <a:rPr lang="en-US" sz="2400" i="1" kern="1200" dirty="0">
                <a:solidFill>
                  <a:srgbClr val="002060"/>
                </a:solidFill>
                <a:effectLst/>
                <a:latin typeface="+mn-lt"/>
                <a:ea typeface="+mn-ea"/>
                <a:cs typeface="+mn-cs"/>
              </a:rPr>
              <a:t>legal </a:t>
            </a:r>
            <a:r>
              <a:rPr lang="en-US" sz="2400" i="1" dirty="0" err="1">
                <a:solidFill>
                  <a:srgbClr val="002060"/>
                </a:solidFill>
              </a:rPr>
              <a:t>exclusivo</a:t>
            </a:r>
            <a:r>
              <a:rPr lang="en-US" sz="2400" i="1" dirty="0">
                <a:solidFill>
                  <a:srgbClr val="002060"/>
                </a:solidFill>
              </a:rPr>
              <a:t> de </a:t>
            </a:r>
            <a:r>
              <a:rPr lang="en-US" sz="2400" i="1" dirty="0" err="1">
                <a:solidFill>
                  <a:srgbClr val="002060"/>
                </a:solidFill>
              </a:rPr>
              <a:t>reproducir</a:t>
            </a:r>
            <a:r>
              <a:rPr lang="en-US" sz="2400" i="1" kern="1200" dirty="0">
                <a:solidFill>
                  <a:srgbClr val="002060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2400" i="1" dirty="0" err="1">
                <a:solidFill>
                  <a:srgbClr val="002060"/>
                </a:solidFill>
              </a:rPr>
              <a:t>publicar</a:t>
            </a:r>
            <a:r>
              <a:rPr lang="en-US" sz="2400" i="1" kern="1200" dirty="0">
                <a:solidFill>
                  <a:srgbClr val="002060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2400" i="1" dirty="0">
                <a:solidFill>
                  <a:srgbClr val="002060"/>
                </a:solidFill>
              </a:rPr>
              <a:t>vender o </a:t>
            </a:r>
            <a:r>
              <a:rPr lang="en-US" sz="2400" i="1" dirty="0" err="1">
                <a:solidFill>
                  <a:srgbClr val="002060"/>
                </a:solidFill>
              </a:rPr>
              <a:t>distribuir</a:t>
            </a:r>
            <a:r>
              <a:rPr lang="en-US" sz="2400" i="1" dirty="0">
                <a:solidFill>
                  <a:srgbClr val="002060"/>
                </a:solidFill>
              </a:rPr>
              <a:t> </a:t>
            </a:r>
            <a:r>
              <a:rPr lang="en-US" sz="2400" i="1" dirty="0" err="1">
                <a:solidFill>
                  <a:srgbClr val="002060"/>
                </a:solidFill>
              </a:rPr>
              <a:t>una</a:t>
            </a:r>
            <a:r>
              <a:rPr lang="en-US" sz="2400" i="1" dirty="0">
                <a:solidFill>
                  <a:srgbClr val="002060"/>
                </a:solidFill>
              </a:rPr>
              <a:t> </a:t>
            </a:r>
            <a:r>
              <a:rPr lang="en-US" sz="2400" i="1" dirty="0" err="1">
                <a:solidFill>
                  <a:srgbClr val="002060"/>
                </a:solidFill>
              </a:rPr>
              <a:t>obra</a:t>
            </a:r>
            <a:r>
              <a:rPr lang="en-US" sz="2400" i="1" dirty="0">
                <a:solidFill>
                  <a:srgbClr val="002060"/>
                </a:solidFill>
              </a:rPr>
              <a:t> o </a:t>
            </a:r>
            <a:r>
              <a:rPr lang="en-US" sz="2400" i="1" dirty="0" err="1">
                <a:solidFill>
                  <a:srgbClr val="002060"/>
                </a:solidFill>
              </a:rPr>
              <a:t>su</a:t>
            </a:r>
            <a:r>
              <a:rPr lang="en-US" sz="2400" i="1" dirty="0">
                <a:solidFill>
                  <a:srgbClr val="002060"/>
                </a:solidFill>
              </a:rPr>
              <a:t> </a:t>
            </a:r>
            <a:r>
              <a:rPr lang="en-US" sz="2400" i="1" dirty="0" err="1">
                <a:solidFill>
                  <a:srgbClr val="002060"/>
                </a:solidFill>
              </a:rPr>
              <a:t>contenido</a:t>
            </a:r>
            <a:r>
              <a:rPr lang="en-US" sz="2400" i="1" kern="1200" dirty="0">
                <a:solidFill>
                  <a:srgbClr val="002060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>
              <a:solidFill>
                <a:srgbClr val="002060"/>
              </a:solidFill>
              <a:ea typeface="Calibri"/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89D123-3D31-B3DB-EFEB-A2B994CEC241}"/>
              </a:ext>
            </a:extLst>
          </p:cNvPr>
          <p:cNvSpPr txBox="1"/>
          <p:nvPr/>
        </p:nvSpPr>
        <p:spPr>
          <a:xfrm>
            <a:off x="441709" y="2106780"/>
            <a:ext cx="7832035" cy="381130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 defTabSz="896112">
              <a:spcBef>
                <a:spcPts val="98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Los derechos de </a:t>
            </a:r>
            <a:r>
              <a:rPr lang="en-US" sz="2000" dirty="0" err="1">
                <a:solidFill>
                  <a:srgbClr val="002060"/>
                </a:solidFill>
              </a:rPr>
              <a:t>autor</a:t>
            </a:r>
            <a:r>
              <a:rPr lang="en-US" sz="2000" dirty="0">
                <a:solidFill>
                  <a:srgbClr val="002060"/>
                </a:solidFill>
              </a:rPr>
              <a:t> son </a:t>
            </a:r>
            <a:r>
              <a:rPr lang="en-US" sz="2000" dirty="0" err="1">
                <a:solidFill>
                  <a:srgbClr val="002060"/>
                </a:solidFill>
              </a:rPr>
              <a:t>una</a:t>
            </a:r>
            <a:r>
              <a:rPr lang="en-US" sz="2000" dirty="0">
                <a:solidFill>
                  <a:srgbClr val="002060"/>
                </a:solidFill>
              </a:rPr>
              <a:t> forma de </a:t>
            </a:r>
            <a:r>
              <a:rPr lang="en-US" sz="2000" dirty="0" err="1">
                <a:solidFill>
                  <a:srgbClr val="002060"/>
                </a:solidFill>
              </a:rPr>
              <a:t>protección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otorgada</a:t>
            </a:r>
            <a:r>
              <a:rPr lang="en-US" sz="2000" dirty="0">
                <a:solidFill>
                  <a:srgbClr val="002060"/>
                </a:solidFill>
              </a:rPr>
              <a:t> a </a:t>
            </a:r>
            <a:r>
              <a:rPr lang="en-US" sz="2000" dirty="0" err="1">
                <a:solidFill>
                  <a:srgbClr val="002060"/>
                </a:solidFill>
              </a:rPr>
              <a:t>los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autores</a:t>
            </a:r>
            <a:r>
              <a:rPr lang="en-US" sz="2000" dirty="0">
                <a:solidFill>
                  <a:srgbClr val="002060"/>
                </a:solidFill>
              </a:rPr>
              <a:t> o </a:t>
            </a:r>
            <a:r>
              <a:rPr lang="en-US" sz="2000" dirty="0" err="1">
                <a:solidFill>
                  <a:srgbClr val="002060"/>
                </a:solidFill>
              </a:rPr>
              <a:t>creadores</a:t>
            </a:r>
            <a:r>
              <a:rPr lang="en-US" sz="2000" dirty="0">
                <a:solidFill>
                  <a:srgbClr val="002060"/>
                </a:solidFill>
              </a:rPr>
              <a:t> de </a:t>
            </a:r>
            <a:r>
              <a:rPr lang="en-US" sz="2000" dirty="0" err="1">
                <a:solidFill>
                  <a:srgbClr val="002060"/>
                </a:solidFill>
              </a:rPr>
              <a:t>una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obra</a:t>
            </a:r>
            <a:r>
              <a:rPr lang="en-US" sz="2000" dirty="0">
                <a:solidFill>
                  <a:srgbClr val="002060"/>
                </a:solidFill>
              </a:rPr>
              <a:t>. </a:t>
            </a:r>
            <a:endParaRPr lang="en-US">
              <a:ea typeface="Calibri"/>
              <a:cs typeface="Calibri"/>
            </a:endParaRPr>
          </a:p>
          <a:p>
            <a:pPr marL="285750" indent="-285750" defTabSz="896112">
              <a:spcBef>
                <a:spcPts val="98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Una </a:t>
            </a:r>
            <a:r>
              <a:rPr lang="en-US" sz="2000" dirty="0" err="1">
                <a:solidFill>
                  <a:srgbClr val="002060"/>
                </a:solidFill>
              </a:rPr>
              <a:t>obra</a:t>
            </a:r>
            <a:r>
              <a:rPr lang="en-US" sz="2000" dirty="0">
                <a:solidFill>
                  <a:srgbClr val="002060"/>
                </a:solidFill>
              </a:rPr>
              <a:t> solo </a:t>
            </a:r>
            <a:r>
              <a:rPr lang="en-US" sz="2000" dirty="0" err="1">
                <a:solidFill>
                  <a:srgbClr val="002060"/>
                </a:solidFill>
              </a:rPr>
              <a:t>puede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copiarse</a:t>
            </a:r>
            <a:r>
              <a:rPr lang="en-US" sz="2000" dirty="0">
                <a:solidFill>
                  <a:srgbClr val="002060"/>
                </a:solidFill>
              </a:rPr>
              <a:t>, </a:t>
            </a:r>
            <a:r>
              <a:rPr lang="en-US" sz="2000" dirty="0" err="1">
                <a:solidFill>
                  <a:srgbClr val="002060"/>
                </a:solidFill>
              </a:rPr>
              <a:t>distribuirse</a:t>
            </a:r>
            <a:r>
              <a:rPr lang="en-US" sz="2000" dirty="0">
                <a:solidFill>
                  <a:srgbClr val="002060"/>
                </a:solidFill>
              </a:rPr>
              <a:t> o </a:t>
            </a:r>
            <a:r>
              <a:rPr lang="en-US" sz="2000" dirty="0" err="1">
                <a:solidFill>
                  <a:srgbClr val="002060"/>
                </a:solidFill>
              </a:rPr>
              <a:t>mostrarse</a:t>
            </a:r>
            <a:r>
              <a:rPr lang="en-US" sz="2000" dirty="0">
                <a:solidFill>
                  <a:srgbClr val="002060"/>
                </a:solidFill>
              </a:rPr>
              <a:t> con el </a:t>
            </a:r>
            <a:r>
              <a:rPr lang="en-US" sz="2000" dirty="0" err="1">
                <a:solidFill>
                  <a:srgbClr val="002060"/>
                </a:solidFill>
              </a:rPr>
              <a:t>permiso</a:t>
            </a:r>
            <a:r>
              <a:rPr lang="en-US" sz="2000" dirty="0">
                <a:solidFill>
                  <a:srgbClr val="002060"/>
                </a:solidFill>
              </a:rPr>
              <a:t> del </a:t>
            </a:r>
            <a:r>
              <a:rPr lang="en-US" sz="2000" dirty="0" err="1">
                <a:solidFill>
                  <a:srgbClr val="002060"/>
                </a:solidFill>
              </a:rPr>
              <a:t>autor</a:t>
            </a:r>
            <a:r>
              <a:rPr lang="en-US" sz="2000" dirty="0">
                <a:solidFill>
                  <a:srgbClr val="002060"/>
                </a:solidFill>
              </a:rPr>
              <a:t> o titular de </a:t>
            </a:r>
            <a:r>
              <a:rPr lang="en-US" sz="2000" dirty="0" err="1">
                <a:solidFill>
                  <a:srgbClr val="002060"/>
                </a:solidFill>
              </a:rPr>
              <a:t>los</a:t>
            </a:r>
            <a:r>
              <a:rPr lang="en-US" sz="2000" dirty="0">
                <a:solidFill>
                  <a:srgbClr val="002060"/>
                </a:solidFill>
              </a:rPr>
              <a:t> derechos. </a:t>
            </a:r>
            <a:endParaRPr lang="en-US">
              <a:ea typeface="Calibri"/>
              <a:cs typeface="Calibri"/>
            </a:endParaRPr>
          </a:p>
          <a:p>
            <a:pPr marL="285750" indent="-285750" defTabSz="896112">
              <a:spcBef>
                <a:spcPts val="980"/>
              </a:spcBef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2060"/>
                </a:solidFill>
              </a:rPr>
              <a:t>Está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prohibido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descargar</a:t>
            </a:r>
            <a:r>
              <a:rPr lang="en-US" sz="2000" dirty="0">
                <a:solidFill>
                  <a:srgbClr val="002060"/>
                </a:solidFill>
              </a:rPr>
              <a:t> o </a:t>
            </a:r>
            <a:r>
              <a:rPr lang="en-US" sz="2000" dirty="0" err="1">
                <a:solidFill>
                  <a:srgbClr val="002060"/>
                </a:solidFill>
              </a:rPr>
              <a:t>compartir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ilegalmente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música</a:t>
            </a:r>
            <a:r>
              <a:rPr lang="en-US" sz="2000" dirty="0">
                <a:solidFill>
                  <a:srgbClr val="002060"/>
                </a:solidFill>
              </a:rPr>
              <a:t>, </a:t>
            </a:r>
            <a:r>
              <a:rPr lang="en-US" sz="2000" dirty="0" err="1">
                <a:solidFill>
                  <a:srgbClr val="002060"/>
                </a:solidFill>
              </a:rPr>
              <a:t>películas</a:t>
            </a:r>
            <a:r>
              <a:rPr lang="en-US" sz="2000" dirty="0">
                <a:solidFill>
                  <a:srgbClr val="002060"/>
                </a:solidFill>
              </a:rPr>
              <a:t> u </a:t>
            </a:r>
            <a:r>
              <a:rPr lang="en-US" sz="2000" dirty="0" err="1">
                <a:solidFill>
                  <a:srgbClr val="002060"/>
                </a:solidFill>
              </a:rPr>
              <a:t>otros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materiales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protegidos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por</a:t>
            </a:r>
            <a:r>
              <a:rPr lang="en-US" sz="2000" dirty="0">
                <a:solidFill>
                  <a:srgbClr val="002060"/>
                </a:solidFill>
              </a:rPr>
              <a:t> derechos de </a:t>
            </a:r>
            <a:r>
              <a:rPr lang="en-US" sz="2000" dirty="0" err="1">
                <a:solidFill>
                  <a:srgbClr val="002060"/>
                </a:solidFill>
              </a:rPr>
              <a:t>autor</a:t>
            </a:r>
            <a:r>
              <a:rPr lang="en-US" sz="2000" dirty="0">
                <a:solidFill>
                  <a:srgbClr val="002060"/>
                </a:solidFill>
              </a:rPr>
              <a:t>. </a:t>
            </a:r>
            <a:endParaRPr lang="en-US">
              <a:ea typeface="Calibri"/>
              <a:cs typeface="Calibri"/>
            </a:endParaRPr>
          </a:p>
          <a:p>
            <a:pPr marL="285750" indent="-285750" defTabSz="896112">
              <a:spcBef>
                <a:spcPts val="980"/>
              </a:spcBef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2060"/>
                </a:solidFill>
              </a:rPr>
              <a:t>Obtenga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permiso</a:t>
            </a:r>
            <a:r>
              <a:rPr lang="en-US" sz="2000" dirty="0">
                <a:solidFill>
                  <a:srgbClr val="002060"/>
                </a:solidFill>
              </a:rPr>
              <a:t> antes de </a:t>
            </a:r>
            <a:r>
              <a:rPr lang="en-US" sz="2000" dirty="0" err="1">
                <a:solidFill>
                  <a:srgbClr val="002060"/>
                </a:solidFill>
              </a:rPr>
              <a:t>compartir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contenido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protegido</a:t>
            </a:r>
            <a:r>
              <a:rPr lang="en-US" sz="2000" dirty="0">
                <a:solidFill>
                  <a:srgbClr val="002060"/>
                </a:solidFill>
              </a:rPr>
              <a:t>. </a:t>
            </a:r>
            <a:endParaRPr lang="en-US">
              <a:ea typeface="Calibri"/>
              <a:cs typeface="Calibri"/>
            </a:endParaRPr>
          </a:p>
          <a:p>
            <a:pPr marL="285750" indent="-285750" defTabSz="896112">
              <a:spcBef>
                <a:spcPts val="980"/>
              </a:spcBef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2060"/>
                </a:solidFill>
              </a:rPr>
              <a:t>Dé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crédito</a:t>
            </a:r>
            <a:r>
              <a:rPr lang="en-US" sz="2000" dirty="0">
                <a:solidFill>
                  <a:srgbClr val="002060"/>
                </a:solidFill>
              </a:rPr>
              <a:t> a </a:t>
            </a:r>
            <a:r>
              <a:rPr lang="en-US" sz="2000" dirty="0" err="1">
                <a:solidFill>
                  <a:srgbClr val="002060"/>
                </a:solidFill>
              </a:rPr>
              <a:t>los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autores</a:t>
            </a:r>
            <a:r>
              <a:rPr lang="en-US" sz="2000" dirty="0">
                <a:solidFill>
                  <a:srgbClr val="002060"/>
                </a:solidFill>
              </a:rPr>
              <a:t> y cite las </a:t>
            </a:r>
            <a:r>
              <a:rPr lang="en-US" sz="2000" dirty="0" err="1">
                <a:solidFill>
                  <a:srgbClr val="002060"/>
                </a:solidFill>
              </a:rPr>
              <a:t>fuentes</a:t>
            </a:r>
            <a:r>
              <a:rPr lang="en-US" sz="2000" dirty="0">
                <a:solidFill>
                  <a:srgbClr val="002060"/>
                </a:solidFill>
              </a:rPr>
              <a:t> de la </a:t>
            </a:r>
            <a:r>
              <a:rPr lang="en-US" sz="2000" dirty="0" err="1">
                <a:solidFill>
                  <a:srgbClr val="002060"/>
                </a:solidFill>
              </a:rPr>
              <a:t>información</a:t>
            </a:r>
            <a:r>
              <a:rPr lang="en-US" sz="2000" dirty="0">
                <a:solidFill>
                  <a:srgbClr val="002060"/>
                </a:solidFill>
              </a:rPr>
              <a:t> y del </a:t>
            </a:r>
            <a:r>
              <a:rPr lang="en-US" sz="2000" dirty="0" err="1">
                <a:solidFill>
                  <a:srgbClr val="002060"/>
                </a:solidFill>
              </a:rPr>
              <a:t>contenido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utilizado</a:t>
            </a:r>
            <a:r>
              <a:rPr lang="en-US" sz="2000" dirty="0">
                <a:solidFill>
                  <a:srgbClr val="002060"/>
                </a:solidFill>
              </a:rPr>
              <a:t>. </a:t>
            </a:r>
            <a:endParaRPr lang="en-US">
              <a:ea typeface="Calibri"/>
              <a:cs typeface="Calibri"/>
            </a:endParaRPr>
          </a:p>
          <a:p>
            <a:pPr marL="285750" indent="-285750" defTabSz="896112">
              <a:spcBef>
                <a:spcPts val="980"/>
              </a:spcBef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2060"/>
                </a:solidFill>
              </a:rPr>
              <a:t>Puede</a:t>
            </a:r>
            <a:r>
              <a:rPr lang="en-US" sz="2000" dirty="0">
                <a:solidFill>
                  <a:srgbClr val="002060"/>
                </a:solidFill>
              </a:rPr>
              <a:t> encontrar </a:t>
            </a:r>
            <a:r>
              <a:rPr lang="en-US" sz="2000" dirty="0" err="1">
                <a:solidFill>
                  <a:srgbClr val="002060"/>
                </a:solidFill>
              </a:rPr>
              <a:t>información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adicional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dirty="0" err="1">
                <a:solidFill>
                  <a:srgbClr val="002060"/>
                </a:solidFill>
              </a:rPr>
              <a:t>en</a:t>
            </a:r>
            <a:r>
              <a:rPr lang="en-US" sz="2000" dirty="0">
                <a:solidFill>
                  <a:srgbClr val="002060"/>
                </a:solidFill>
              </a:rPr>
              <a:t>: </a:t>
            </a:r>
            <a:r>
              <a:rPr lang="en-US" sz="2000" dirty="0">
                <a:solidFill>
                  <a:srgbClr val="002060"/>
                </a:solidFill>
                <a:hlinkClick r:id="rId4"/>
              </a:rPr>
              <a:t>www.commonsense.org</a:t>
            </a:r>
            <a:r>
              <a:rPr lang="en-US" sz="2000" dirty="0">
                <a:solidFill>
                  <a:srgbClr val="002060"/>
                </a:solidFill>
              </a:rPr>
              <a:t> </a:t>
            </a:r>
            <a:endParaRPr lang="en-US" dirty="0">
              <a:solidFill>
                <a:srgbClr val="002060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95649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46A017-0203-B7CF-DFB5-95EB50ABC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CC62344-CFAB-7FD1-CD1A-AC4CBB6F36BF}"/>
              </a:ext>
            </a:extLst>
          </p:cNvPr>
          <p:cNvSpPr/>
          <p:nvPr/>
        </p:nvSpPr>
        <p:spPr>
          <a:xfrm>
            <a:off x="0" y="-50801"/>
            <a:ext cx="4767263" cy="6934201"/>
          </a:xfrm>
          <a:custGeom>
            <a:avLst/>
            <a:gdLst/>
            <a:ahLst/>
            <a:cxnLst/>
            <a:rect l="l" t="t" r="r" b="b"/>
            <a:pathLst>
              <a:path w="10946510" h="11085073">
                <a:moveTo>
                  <a:pt x="0" y="0"/>
                </a:moveTo>
                <a:lnTo>
                  <a:pt x="10946510" y="0"/>
                </a:lnTo>
                <a:lnTo>
                  <a:pt x="10946510" y="11085074"/>
                </a:lnTo>
                <a:lnTo>
                  <a:pt x="0" y="110850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53079" t="-4029" b="-2545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5B8C1F-6251-862D-2714-6EECBBF2579F}"/>
              </a:ext>
            </a:extLst>
          </p:cNvPr>
          <p:cNvSpPr txBox="1"/>
          <p:nvPr/>
        </p:nvSpPr>
        <p:spPr>
          <a:xfrm>
            <a:off x="1306286" y="399453"/>
            <a:ext cx="10727871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4800" b="1">
                <a:solidFill>
                  <a:srgbClr val="002060"/>
                </a:solidFill>
              </a:rPr>
              <a:t>COMUNICACIÓN ESCOLAR</a:t>
            </a:r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5C4797-57E3-2814-600A-C3BD8EECECD4}"/>
              </a:ext>
            </a:extLst>
          </p:cNvPr>
          <p:cNvSpPr txBox="1"/>
          <p:nvPr/>
        </p:nvSpPr>
        <p:spPr>
          <a:xfrm>
            <a:off x="3417944" y="2164099"/>
            <a:ext cx="8013590" cy="378565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2060"/>
                </a:solidFill>
                <a:latin typeface="Lato"/>
                <a:cs typeface="Lato"/>
              </a:rPr>
              <a:t>Métodos</a:t>
            </a:r>
            <a:r>
              <a:rPr lang="en-US" sz="2400" dirty="0">
                <a:solidFill>
                  <a:srgbClr val="002060"/>
                </a:solidFill>
                <a:latin typeface="Lato"/>
                <a:cs typeface="Lato"/>
              </a:rPr>
              <a:t> de </a:t>
            </a:r>
            <a:r>
              <a:rPr lang="en-US" sz="2400" dirty="0" err="1">
                <a:solidFill>
                  <a:srgbClr val="002060"/>
                </a:solidFill>
                <a:latin typeface="Lato"/>
                <a:cs typeface="Lato"/>
              </a:rPr>
              <a:t>Comunicación</a:t>
            </a:r>
            <a:endParaRPr lang="en-US" dirty="0" err="1"/>
          </a:p>
          <a:p>
            <a:pPr marL="742950" lvl="1" indent="-285750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2060"/>
                </a:solidFill>
                <a:latin typeface="Lato"/>
                <a:ea typeface="Lato"/>
                <a:cs typeface="Lato"/>
              </a:rPr>
              <a:t>ParentSquare</a:t>
            </a:r>
            <a:r>
              <a:rPr lang="en-US" sz="2400" dirty="0">
                <a:solidFill>
                  <a:srgbClr val="002060"/>
                </a:solidFill>
                <a:latin typeface="Lato"/>
                <a:ea typeface="Lato"/>
                <a:cs typeface="Lato"/>
              </a:rPr>
              <a:t> </a:t>
            </a:r>
            <a:endParaRPr lang="en-US" dirty="0">
              <a:ea typeface="Calibri"/>
              <a:cs typeface="Calibri"/>
            </a:endParaRPr>
          </a:p>
          <a:p>
            <a:pPr marL="742950" lvl="1" indent="-285750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2060"/>
                </a:solidFill>
                <a:latin typeface="Lato"/>
                <a:ea typeface="Lato"/>
                <a:cs typeface="Lato"/>
              </a:rPr>
              <a:t>Correos</a:t>
            </a:r>
            <a:r>
              <a:rPr lang="en-US" sz="2400" dirty="0">
                <a:solidFill>
                  <a:srgbClr val="002060"/>
                </a:solidFill>
                <a:latin typeface="Lato"/>
                <a:ea typeface="Lato"/>
                <a:cs typeface="Lato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Lato"/>
                <a:ea typeface="Lato"/>
                <a:cs typeface="Lato"/>
              </a:rPr>
              <a:t>electrónicos</a:t>
            </a:r>
            <a:r>
              <a:rPr lang="en-US" sz="2400" dirty="0">
                <a:solidFill>
                  <a:srgbClr val="002060"/>
                </a:solidFill>
                <a:latin typeface="Lato"/>
                <a:ea typeface="Lato"/>
                <a:cs typeface="Lato"/>
              </a:rPr>
              <a:t> </a:t>
            </a:r>
            <a:endParaRPr lang="en-US" dirty="0">
              <a:ea typeface="Calibri"/>
              <a:cs typeface="Calibri"/>
            </a:endParaRPr>
          </a:p>
          <a:p>
            <a:pPr marL="742950" lvl="1" indent="-285750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2060"/>
                </a:solidFill>
                <a:latin typeface="Lato"/>
                <a:ea typeface="Lato"/>
                <a:cs typeface="Lato"/>
              </a:rPr>
              <a:t>Llamadas</a:t>
            </a:r>
            <a:r>
              <a:rPr lang="en-US" sz="2400" dirty="0">
                <a:solidFill>
                  <a:srgbClr val="002060"/>
                </a:solidFill>
                <a:latin typeface="Lato"/>
                <a:ea typeface="Lato"/>
                <a:cs typeface="Lato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Lato"/>
                <a:ea typeface="Lato"/>
                <a:cs typeface="Lato"/>
              </a:rPr>
              <a:t>telefónicas</a:t>
            </a:r>
            <a:r>
              <a:rPr lang="en-US" sz="2400" dirty="0">
                <a:solidFill>
                  <a:srgbClr val="002060"/>
                </a:solidFill>
                <a:latin typeface="Lato"/>
                <a:ea typeface="Lato"/>
                <a:cs typeface="Lato"/>
              </a:rPr>
              <a:t> </a:t>
            </a:r>
            <a:endParaRPr lang="en-US" dirty="0">
              <a:ea typeface="Calibri"/>
              <a:cs typeface="Calibri"/>
            </a:endParaRPr>
          </a:p>
          <a:p>
            <a:pPr marL="742950" lvl="1" indent="-285750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  <a:latin typeface="Lato"/>
                <a:ea typeface="Lato"/>
                <a:cs typeface="Lato"/>
              </a:rPr>
              <a:t>Agendas/</a:t>
            </a:r>
            <a:r>
              <a:rPr lang="en-US" sz="2400" dirty="0" err="1">
                <a:solidFill>
                  <a:srgbClr val="002060"/>
                </a:solidFill>
                <a:latin typeface="Lato"/>
                <a:ea typeface="Lato"/>
                <a:cs typeface="Lato"/>
              </a:rPr>
              <a:t>Carpetas</a:t>
            </a:r>
            <a:r>
              <a:rPr lang="en-US" sz="2400" dirty="0">
                <a:solidFill>
                  <a:srgbClr val="002060"/>
                </a:solidFill>
                <a:latin typeface="Lato"/>
                <a:ea typeface="Lato"/>
                <a:cs typeface="Lato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Lato"/>
                <a:ea typeface="Lato"/>
                <a:cs typeface="Lato"/>
              </a:rPr>
              <a:t>semanales</a:t>
            </a:r>
            <a:endParaRPr lang="en-US" dirty="0" err="1">
              <a:ea typeface="Calibri"/>
              <a:cs typeface="Calibri"/>
            </a:endParaRPr>
          </a:p>
          <a:p>
            <a:pPr marL="285750" indent="-28575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2060"/>
              </a:solidFill>
              <a:latin typeface="Lato"/>
              <a:ea typeface="Times New Roman" panose="02020603050405020304" pitchFamily="18" charset="0"/>
              <a:cs typeface="Lato"/>
            </a:endParaRPr>
          </a:p>
          <a:p>
            <a:pPr marL="285750" indent="-285750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2060"/>
                </a:solidFill>
                <a:latin typeface="Lato"/>
                <a:cs typeface="Lato"/>
              </a:rPr>
              <a:t>Plazo</a:t>
            </a:r>
            <a:r>
              <a:rPr lang="en-US" sz="2400" dirty="0">
                <a:solidFill>
                  <a:srgbClr val="002060"/>
                </a:solidFill>
                <a:latin typeface="Lato"/>
                <a:cs typeface="Lato"/>
              </a:rPr>
              <a:t> de </a:t>
            </a:r>
            <a:r>
              <a:rPr lang="en-US" sz="2400" dirty="0" err="1">
                <a:solidFill>
                  <a:srgbClr val="002060"/>
                </a:solidFill>
                <a:latin typeface="Lato"/>
                <a:cs typeface="Lato"/>
              </a:rPr>
              <a:t>Comunicación</a:t>
            </a:r>
            <a:endParaRPr lang="en-US" dirty="0" err="1"/>
          </a:p>
          <a:p>
            <a:pPr marL="742950" lvl="1" indent="-285750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  <a:latin typeface="Lato"/>
                <a:ea typeface="Lato"/>
                <a:cs typeface="Lato"/>
              </a:rPr>
              <a:t>Responder a las </a:t>
            </a:r>
            <a:r>
              <a:rPr lang="en-US" sz="2400" dirty="0" err="1">
                <a:solidFill>
                  <a:srgbClr val="002060"/>
                </a:solidFill>
                <a:latin typeface="Lato"/>
                <a:ea typeface="Lato"/>
                <a:cs typeface="Lato"/>
              </a:rPr>
              <a:t>preguntas</a:t>
            </a:r>
            <a:r>
              <a:rPr lang="en-US" sz="2400" dirty="0">
                <a:solidFill>
                  <a:srgbClr val="002060"/>
                </a:solidFill>
                <a:latin typeface="Lato"/>
                <a:ea typeface="Lato"/>
                <a:cs typeface="Lato"/>
              </a:rPr>
              <a:t> de </a:t>
            </a:r>
            <a:r>
              <a:rPr lang="en-US" sz="2400" dirty="0" err="1">
                <a:solidFill>
                  <a:srgbClr val="002060"/>
                </a:solidFill>
                <a:latin typeface="Lato"/>
                <a:ea typeface="Lato"/>
                <a:cs typeface="Lato"/>
              </a:rPr>
              <a:t>los</a:t>
            </a:r>
            <a:r>
              <a:rPr lang="en-US" sz="2400" dirty="0">
                <a:solidFill>
                  <a:srgbClr val="002060"/>
                </a:solidFill>
                <a:latin typeface="Lato"/>
                <a:ea typeface="Lato"/>
                <a:cs typeface="Lato"/>
              </a:rPr>
              <a:t> padres </a:t>
            </a:r>
            <a:r>
              <a:rPr lang="en-US" sz="2400" dirty="0" err="1">
                <a:solidFill>
                  <a:srgbClr val="002060"/>
                </a:solidFill>
                <a:latin typeface="Lato"/>
                <a:ea typeface="Lato"/>
                <a:cs typeface="Lato"/>
              </a:rPr>
              <a:t>dentro</a:t>
            </a:r>
            <a:r>
              <a:rPr lang="en-US" sz="2400" dirty="0">
                <a:solidFill>
                  <a:srgbClr val="002060"/>
                </a:solidFill>
                <a:latin typeface="Lato"/>
                <a:ea typeface="Lato"/>
                <a:cs typeface="Lato"/>
              </a:rPr>
              <a:t> de 1 día escolar.</a:t>
            </a:r>
            <a:endParaRPr lang="en-US" dirty="0">
              <a:solidFill>
                <a:srgbClr val="002060"/>
              </a:solidFill>
              <a:ea typeface="Lato"/>
              <a:cs typeface="Calibri"/>
            </a:endParaRPr>
          </a:p>
          <a:p>
            <a:pPr>
              <a:buClr>
                <a:srgbClr val="002060"/>
              </a:buClr>
            </a:pPr>
            <a:endParaRPr lang="en-US" sz="2400" dirty="0">
              <a:solidFill>
                <a:srgbClr val="002060"/>
              </a:solidFill>
              <a:latin typeface="Lato"/>
              <a:ea typeface="Times New Roman" panose="02020603050405020304" pitchFamily="18" charset="0"/>
              <a:cs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0060017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292EF-D236-0DAB-510D-BC805BCC5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5235715-3535-4B0F-D591-9326CFAD739A}"/>
              </a:ext>
            </a:extLst>
          </p:cNvPr>
          <p:cNvSpPr txBox="1"/>
          <p:nvPr/>
        </p:nvSpPr>
        <p:spPr>
          <a:xfrm>
            <a:off x="729636" y="955048"/>
            <a:ext cx="10727871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3600" b="1">
                <a:solidFill>
                  <a:srgbClr val="002060"/>
                </a:solidFill>
              </a:rPr>
              <a:t>ENLACE DE PARTICIPACIÓN FAMILIAR Y COMUNITARIA</a:t>
            </a:r>
            <a:endParaRPr lang="en-US" sz="3600">
              <a:solidFill>
                <a:srgbClr val="002060"/>
              </a:solidFill>
              <a:ea typeface="Calibri"/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7A4E91-D8F4-3759-6222-CC3652502CBE}"/>
              </a:ext>
            </a:extLst>
          </p:cNvPr>
          <p:cNvSpPr txBox="1"/>
          <p:nvPr/>
        </p:nvSpPr>
        <p:spPr>
          <a:xfrm>
            <a:off x="2406793" y="1866961"/>
            <a:ext cx="7388352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b="1">
                <a:solidFill>
                  <a:srgbClr val="002060"/>
                </a:solidFill>
              </a:rPr>
              <a:t>Brinda apoyo a los padres y las familias para promover el rendimiento académico de los estudiantes.</a:t>
            </a:r>
            <a:endParaRPr lang="en-US"/>
          </a:p>
        </p:txBody>
      </p:sp>
      <p:graphicFrame>
        <p:nvGraphicFramePr>
          <p:cNvPr id="10" name="Content Placeholder 2">
            <a:extLst>
              <a:ext uri="{FF2B5EF4-FFF2-40B4-BE49-F238E27FC236}">
                <a16:creationId xmlns:a16="http://schemas.microsoft.com/office/drawing/2014/main" id="{39EFF8DF-F240-1F80-1917-C73E2EE8355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2430348"/>
              </p:ext>
            </p:extLst>
          </p:nvPr>
        </p:nvGraphicFramePr>
        <p:xfrm>
          <a:off x="726737" y="2777411"/>
          <a:ext cx="7837714" cy="37232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1DE101C1-27B7-DD40-2AD0-9C7DDFC30C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06611" y="2661633"/>
            <a:ext cx="2625171" cy="331631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11443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373ED-C418-AF0E-D9B7-BCC0AD073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189F24B-B410-7EB5-E313-5E6278E5839D}"/>
              </a:ext>
            </a:extLst>
          </p:cNvPr>
          <p:cNvSpPr/>
          <p:nvPr/>
        </p:nvSpPr>
        <p:spPr>
          <a:xfrm>
            <a:off x="0" y="-72266"/>
            <a:ext cx="4767263" cy="6934201"/>
          </a:xfrm>
          <a:custGeom>
            <a:avLst/>
            <a:gdLst/>
            <a:ahLst/>
            <a:cxnLst/>
            <a:rect l="l" t="t" r="r" b="b"/>
            <a:pathLst>
              <a:path w="10946510" h="11085073">
                <a:moveTo>
                  <a:pt x="0" y="0"/>
                </a:moveTo>
                <a:lnTo>
                  <a:pt x="10946510" y="0"/>
                </a:lnTo>
                <a:lnTo>
                  <a:pt x="10946510" y="11085074"/>
                </a:lnTo>
                <a:lnTo>
                  <a:pt x="0" y="110850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53079" t="-4029" b="-2545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44C4CE-09EA-2EB4-9C26-26CE1096CAD5}"/>
              </a:ext>
            </a:extLst>
          </p:cNvPr>
          <p:cNvSpPr txBox="1"/>
          <p:nvPr/>
        </p:nvSpPr>
        <p:spPr>
          <a:xfrm>
            <a:off x="1306286" y="399453"/>
            <a:ext cx="10727871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4400" b="1">
                <a:solidFill>
                  <a:srgbClr val="002060"/>
                </a:solidFill>
                <a:ea typeface="+mn-lt"/>
                <a:cs typeface="+mn-lt"/>
              </a:rPr>
              <a:t>¡ESTAMOS AQUÍ PARA USTED!</a:t>
            </a:r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51D3622-D82B-ED25-B731-8A8C1D7D442E}"/>
              </a:ext>
            </a:extLst>
          </p:cNvPr>
          <p:cNvGrpSpPr/>
          <p:nvPr/>
        </p:nvGrpSpPr>
        <p:grpSpPr>
          <a:xfrm>
            <a:off x="2275268" y="1405943"/>
            <a:ext cx="3992451" cy="3742799"/>
            <a:chOff x="2446986" y="1405943"/>
            <a:chExt cx="3992451" cy="3742799"/>
          </a:xfrm>
        </p:grpSpPr>
        <p:pic>
          <p:nvPicPr>
            <p:cNvPr id="3" name="Picture 2" descr="Dr. Regan">
              <a:extLst>
                <a:ext uri="{FF2B5EF4-FFF2-40B4-BE49-F238E27FC236}">
                  <a16:creationId xmlns:a16="http://schemas.microsoft.com/office/drawing/2014/main" id="{A42E0C6E-CF60-DF77-CDB2-319687B2A2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63155" y="1405943"/>
              <a:ext cx="1760113" cy="2629437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6D72A1F-F20B-E6AE-0AE2-A92D104D0353}"/>
                </a:ext>
              </a:extLst>
            </p:cNvPr>
            <p:cNvSpPr txBox="1"/>
            <p:nvPr/>
          </p:nvSpPr>
          <p:spPr>
            <a:xfrm>
              <a:off x="2446986" y="4040746"/>
              <a:ext cx="3992451" cy="1107996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dirty="0" err="1">
                  <a:solidFill>
                    <a:schemeClr val="tx2"/>
                  </a:solidFill>
                  <a:latin typeface="Lato"/>
                  <a:ea typeface="Lato"/>
                  <a:cs typeface="Lato"/>
                </a:rPr>
                <a:t>Directora</a:t>
              </a:r>
              <a:endParaRPr lang="en-US" dirty="0" err="1">
                <a:solidFill>
                  <a:schemeClr val="tx2"/>
                </a:solidFill>
              </a:endParaRPr>
            </a:p>
            <a:p>
              <a:pPr algn="ctr"/>
              <a:r>
                <a:rPr lang="en-US" sz="1600" b="0" i="0">
                  <a:solidFill>
                    <a:schemeClr val="tx2"/>
                  </a:solidFill>
                  <a:latin typeface="Lato"/>
                  <a:ea typeface="Lato"/>
                  <a:cs typeface="Lato"/>
                </a:rPr>
                <a:t>Dr. Maria Rosario-Regan</a:t>
              </a:r>
              <a:endParaRPr lang="en-US" sz="1600">
                <a:solidFill>
                  <a:schemeClr val="tx2"/>
                </a:solidFill>
                <a:ea typeface="Calibri"/>
                <a:cs typeface="Calibri"/>
              </a:endParaRPr>
            </a:p>
            <a:p>
              <a:pPr algn="ctr"/>
              <a:r>
                <a:rPr lang="en-US" sz="1600">
                  <a:solidFill>
                    <a:schemeClr val="tx2"/>
                  </a:solidFill>
                  <a:ea typeface="+mn-lt"/>
                  <a:cs typeface="+mn-lt"/>
                </a:rPr>
                <a:t>maria.rosario-regan@cherokeek12.net</a:t>
              </a:r>
              <a:endParaRPr lang="en-US" sz="1600">
                <a:solidFill>
                  <a:schemeClr val="tx2"/>
                </a:solidFill>
                <a:ea typeface="Calibri"/>
                <a:cs typeface="Calibri"/>
              </a:endParaRPr>
            </a:p>
            <a:p>
              <a:pPr algn="ctr"/>
              <a:endParaRPr lang="en-US">
                <a:ea typeface="Calibri"/>
                <a:cs typeface="Calibri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15A939D-DD1B-85E6-0098-5DE4AF349B39}"/>
              </a:ext>
            </a:extLst>
          </p:cNvPr>
          <p:cNvGrpSpPr/>
          <p:nvPr/>
        </p:nvGrpSpPr>
        <p:grpSpPr>
          <a:xfrm>
            <a:off x="5849155" y="1405943"/>
            <a:ext cx="3187522" cy="3762844"/>
            <a:chOff x="5849155" y="1405943"/>
            <a:chExt cx="3187522" cy="3762844"/>
          </a:xfrm>
        </p:grpSpPr>
        <p:pic>
          <p:nvPicPr>
            <p:cNvPr id="6" name="Picture 5" descr="Hasty Elementary Assistant Principal, Kelli Nastasi">
              <a:extLst>
                <a:ext uri="{FF2B5EF4-FFF2-40B4-BE49-F238E27FC236}">
                  <a16:creationId xmlns:a16="http://schemas.microsoft.com/office/drawing/2014/main" id="{51212615-6D39-D7C6-9659-A762060464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57493" y="1405943"/>
              <a:ext cx="1781577" cy="2629436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AF00655-4A78-0BC4-F996-FD18E545A2FD}"/>
                </a:ext>
              </a:extLst>
            </p:cNvPr>
            <p:cNvSpPr txBox="1"/>
            <p:nvPr/>
          </p:nvSpPr>
          <p:spPr>
            <a:xfrm>
              <a:off x="5849155" y="4030014"/>
              <a:ext cx="3187522" cy="1138773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dirty="0" err="1">
                  <a:solidFill>
                    <a:schemeClr val="tx2"/>
                  </a:solidFill>
                  <a:latin typeface="Lato"/>
                  <a:ea typeface="Lato"/>
                  <a:cs typeface="Lato"/>
                </a:rPr>
                <a:t>Subdirectora</a:t>
              </a:r>
              <a:endParaRPr lang="en-US" dirty="0" err="1">
                <a:solidFill>
                  <a:schemeClr val="tx2"/>
                </a:solidFill>
              </a:endParaRPr>
            </a:p>
            <a:p>
              <a:pPr algn="ctr"/>
              <a:r>
                <a:rPr lang="en-US" sz="1600" b="0" i="0">
                  <a:solidFill>
                    <a:schemeClr val="tx2"/>
                  </a:solidFill>
                  <a:latin typeface="Lato"/>
                  <a:ea typeface="Lato"/>
                  <a:cs typeface="Lato"/>
                </a:rPr>
                <a:t>Kelli Nastasi</a:t>
              </a:r>
              <a:endParaRPr lang="en-US" sz="1600">
                <a:solidFill>
                  <a:schemeClr val="tx2"/>
                </a:solidFill>
                <a:ea typeface="Calibri"/>
                <a:cs typeface="Calibri"/>
              </a:endParaRPr>
            </a:p>
            <a:p>
              <a:pPr algn="ctr"/>
              <a:r>
                <a:rPr lang="en-US" sz="1600">
                  <a:solidFill>
                    <a:schemeClr val="tx2"/>
                  </a:solidFill>
                  <a:ea typeface="+mn-lt"/>
                  <a:cs typeface="+mn-lt"/>
                </a:rPr>
                <a:t>kelli.nastasi@cherokeek12.net</a:t>
              </a:r>
              <a:endParaRPr lang="en-US" sz="1600">
                <a:solidFill>
                  <a:schemeClr val="tx2"/>
                </a:solidFill>
                <a:ea typeface="Calibri"/>
                <a:cs typeface="Calibri"/>
              </a:endParaRPr>
            </a:p>
            <a:p>
              <a:pPr algn="ctr"/>
              <a:endParaRPr lang="en-US">
                <a:ea typeface="Calibri"/>
                <a:cs typeface="Calibri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421B421-7F76-7CD4-D256-FFC563AFDB4A}"/>
              </a:ext>
            </a:extLst>
          </p:cNvPr>
          <p:cNvGrpSpPr/>
          <p:nvPr/>
        </p:nvGrpSpPr>
        <p:grpSpPr>
          <a:xfrm>
            <a:off x="8875690" y="1409500"/>
            <a:ext cx="3316310" cy="3451511"/>
            <a:chOff x="8875690" y="1409500"/>
            <a:chExt cx="3316310" cy="3451511"/>
          </a:xfrm>
        </p:grpSpPr>
        <p:pic>
          <p:nvPicPr>
            <p:cNvPr id="7" name="Picture 6" descr="Head shot of Hasty Elementary School's new assistant principal, Kirsten Hardgon">
              <a:extLst>
                <a:ext uri="{FF2B5EF4-FFF2-40B4-BE49-F238E27FC236}">
                  <a16:creationId xmlns:a16="http://schemas.microsoft.com/office/drawing/2014/main" id="{E5873DC8-FE76-8B6B-66FC-C12E970E3B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57010" y="1409500"/>
              <a:ext cx="1764406" cy="2611594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277C1A9-487A-A4F5-9CEA-7E20F56F8D50}"/>
                </a:ext>
              </a:extLst>
            </p:cNvPr>
            <p:cNvSpPr txBox="1"/>
            <p:nvPr/>
          </p:nvSpPr>
          <p:spPr>
            <a:xfrm>
              <a:off x="8875690" y="4030014"/>
              <a:ext cx="3316310" cy="83099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dirty="0" err="1">
                  <a:solidFill>
                    <a:schemeClr val="tx2"/>
                  </a:solidFill>
                  <a:latin typeface="Lato"/>
                  <a:ea typeface="Lato"/>
                  <a:cs typeface="Lato"/>
                </a:rPr>
                <a:t>Subdirectora</a:t>
              </a:r>
            </a:p>
            <a:p>
              <a:pPr algn="ctr"/>
              <a:r>
                <a:rPr lang="en-US" sz="1600" b="0" i="0">
                  <a:solidFill>
                    <a:schemeClr val="tx2"/>
                  </a:solidFill>
                  <a:latin typeface="Lato"/>
                  <a:ea typeface="Lato"/>
                  <a:cs typeface="Lato"/>
                </a:rPr>
                <a:t>Kirsten Hargadon</a:t>
              </a:r>
              <a:endParaRPr lang="en-US" sz="1600">
                <a:solidFill>
                  <a:schemeClr val="tx2"/>
                </a:solidFill>
                <a:latin typeface="Lato"/>
                <a:ea typeface="Lato"/>
                <a:cs typeface="Lato"/>
              </a:endParaRPr>
            </a:p>
            <a:p>
              <a:pPr algn="ctr"/>
              <a:r>
                <a:rPr lang="en-US" sz="1600">
                  <a:solidFill>
                    <a:schemeClr val="tx2"/>
                  </a:solidFill>
                  <a:ea typeface="+mn-lt"/>
                  <a:cs typeface="+mn-lt"/>
                </a:rPr>
                <a:t>kirsten.hargadon@cherokeek12.net</a:t>
              </a:r>
              <a:endParaRPr lang="en-US" sz="1600">
                <a:solidFill>
                  <a:schemeClr val="tx2"/>
                </a:solidFill>
                <a:ea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55436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CA9AC-6366-D77D-D2AA-B741F6720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5ADB345-1AC8-FC78-5BA1-32C452214040}"/>
              </a:ext>
            </a:extLst>
          </p:cNvPr>
          <p:cNvSpPr/>
          <p:nvPr/>
        </p:nvSpPr>
        <p:spPr>
          <a:xfrm>
            <a:off x="0" y="-50801"/>
            <a:ext cx="4767263" cy="6934201"/>
          </a:xfrm>
          <a:custGeom>
            <a:avLst/>
            <a:gdLst/>
            <a:ahLst/>
            <a:cxnLst/>
            <a:rect l="l" t="t" r="r" b="b"/>
            <a:pathLst>
              <a:path w="10946510" h="11085073">
                <a:moveTo>
                  <a:pt x="0" y="0"/>
                </a:moveTo>
                <a:lnTo>
                  <a:pt x="10946510" y="0"/>
                </a:lnTo>
                <a:lnTo>
                  <a:pt x="10946510" y="11085074"/>
                </a:lnTo>
                <a:lnTo>
                  <a:pt x="0" y="110850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53079" t="-4029" b="-2545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869EEA-6B4C-5E97-F780-54C696832047}"/>
              </a:ext>
            </a:extLst>
          </p:cNvPr>
          <p:cNvSpPr txBox="1"/>
          <p:nvPr/>
        </p:nvSpPr>
        <p:spPr>
          <a:xfrm>
            <a:off x="1306286" y="399453"/>
            <a:ext cx="10727871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4400" b="1">
                <a:solidFill>
                  <a:srgbClr val="002060"/>
                </a:solidFill>
              </a:rPr>
              <a:t>¿PREGUNTAS?</a:t>
            </a:r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17E08F-A830-FA57-2F01-F256213FF0C1}"/>
              </a:ext>
            </a:extLst>
          </p:cNvPr>
          <p:cNvSpPr txBox="1"/>
          <p:nvPr/>
        </p:nvSpPr>
        <p:spPr>
          <a:xfrm>
            <a:off x="2759676" y="3170518"/>
            <a:ext cx="9276997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4400" b="1">
                <a:solidFill>
                  <a:srgbClr val="002060"/>
                </a:solidFill>
              </a:rPr>
              <a:t>¡AGRADECEMOS SUS COMENTARIOS!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6434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4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68D18450-8531-446B-AC2A-D76FB42671C3}">
  <we:reference id="4b785c87-866c-4bad-85d8-5d1ae467ac9a" version="3.19.0.0" store="EXCatalog" storeType="EXCatalog"/>
  <we:alternateReferences>
    <we:reference id="WA104381909" version="3.19.0.0" store="en-US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6e1ca5d-cee1-4fe6-8e72-32cb3fea5482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642C4252818F42B291CF51CA0D1B1A" ma:contentTypeVersion="12" ma:contentTypeDescription="Create a new document." ma:contentTypeScope="" ma:versionID="8b1810e52542a79342169c3574a3b554">
  <xsd:schema xmlns:xsd="http://www.w3.org/2001/XMLSchema" xmlns:xs="http://www.w3.org/2001/XMLSchema" xmlns:p="http://schemas.microsoft.com/office/2006/metadata/properties" xmlns:ns2="c6e1ca5d-cee1-4fe6-8e72-32cb3fea5482" targetNamespace="http://schemas.microsoft.com/office/2006/metadata/properties" ma:root="true" ma:fieldsID="68295ab8a6fafe813b88a4a0971dcf79" ns2:_="">
    <xsd:import namespace="c6e1ca5d-cee1-4fe6-8e72-32cb3fea548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BillingMetadata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e1ca5d-cee1-4fe6-8e72-32cb3fea548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33d65b5d-e6bc-49a7-838c-2595e0d8f5e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BillingMetadata" ma:index="17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F2180E8-CEE1-448A-BDF8-625DA793B8B8}">
  <ds:schemaRefs>
    <ds:schemaRef ds:uri="6fb2ef84-638e-435b-8a75-ef58fd86224b"/>
    <ds:schemaRef ds:uri="c6e1ca5d-cee1-4fe6-8e72-32cb3fea548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7523863-2A25-4313-A517-B6FB590A1541}">
  <ds:schemaRefs>
    <ds:schemaRef ds:uri="c6e1ca5d-cee1-4fe6-8e72-32cb3fea548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76A6E110-DE6E-43D3-A4C1-B14758C454F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35</Slides>
  <Notes>8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37" baseType="lpstr"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Sue Hotaling</dc:creator>
  <cp:revision>589</cp:revision>
  <dcterms:created xsi:type="dcterms:W3CDTF">2025-06-26T14:58:04Z</dcterms:created>
  <dcterms:modified xsi:type="dcterms:W3CDTF">2026-08-31T17:12:03Z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0x010100FA642C4252818F42B291CF51CA0D1B1A</vt:lpwstr>
  </property>
  <property fmtid="{D5CDD505-2E9C-101B-9397-08002B2CF9AE}" pid="3" name="MediaServiceImageTags">
    <vt:lpwstr/>
  </property>
</Properties>
</file>