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1"/>
  </p:notesMasterIdLst>
  <p:sldIdLst>
    <p:sldId id="257" r:id="rId6"/>
    <p:sldId id="313" r:id="rId7"/>
    <p:sldId id="291" r:id="rId8"/>
    <p:sldId id="270" r:id="rId9"/>
    <p:sldId id="282" r:id="rId10"/>
    <p:sldId id="277" r:id="rId11"/>
    <p:sldId id="293" r:id="rId12"/>
    <p:sldId id="278" r:id="rId13"/>
    <p:sldId id="318" r:id="rId14"/>
    <p:sldId id="317" r:id="rId15"/>
    <p:sldId id="298" r:id="rId16"/>
    <p:sldId id="312" r:id="rId17"/>
    <p:sldId id="283" r:id="rId18"/>
    <p:sldId id="302" r:id="rId19"/>
    <p:sldId id="295" r:id="rId20"/>
    <p:sldId id="306" r:id="rId21"/>
    <p:sldId id="294" r:id="rId22"/>
    <p:sldId id="305" r:id="rId23"/>
    <p:sldId id="271" r:id="rId24"/>
    <p:sldId id="300" r:id="rId25"/>
    <p:sldId id="301" r:id="rId26"/>
    <p:sldId id="285" r:id="rId27"/>
    <p:sldId id="303" r:id="rId28"/>
    <p:sldId id="280" r:id="rId29"/>
    <p:sldId id="288" r:id="rId30"/>
    <p:sldId id="284" r:id="rId31"/>
    <p:sldId id="286" r:id="rId32"/>
    <p:sldId id="297" r:id="rId33"/>
    <p:sldId id="292" r:id="rId34"/>
    <p:sldId id="274" r:id="rId35"/>
    <p:sldId id="287" r:id="rId36"/>
    <p:sldId id="307" r:id="rId37"/>
    <p:sldId id="309" r:id="rId38"/>
    <p:sldId id="310" r:id="rId39"/>
    <p:sldId id="314" r:id="rId40"/>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A5C"/>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273901-5836-9682-5EE7-96CDB2FC370C}" v="4" dt="2026-08-18T18:33:54.1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4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FD2837-0A78-420E-AEA0-C0C819A22C05}" type="doc">
      <dgm:prSet loTypeId="urn:microsoft.com/office/officeart/2016/7/layout/RepeatingBendingProcessNew" loCatId="process" qsTypeId="urn:microsoft.com/office/officeart/2005/8/quickstyle/simple1#1" qsCatId="simple" csTypeId="urn:microsoft.com/office/officeart/2005/8/colors/accent1_2#1" csCatId="accent1" phldr="1"/>
      <dgm:spPr/>
      <dgm:t>
        <a:bodyPr/>
        <a:lstStyle/>
        <a:p>
          <a:endParaRPr lang="en-US"/>
        </a:p>
      </dgm:t>
    </dgm:pt>
    <dgm:pt modelId="{3659C5C0-C1EF-45C0-B68C-0C0B54247467}">
      <dgm:prSet/>
      <dgm:spPr/>
      <dgm:t>
        <a:bodyPr/>
        <a:lstStyle/>
        <a:p>
          <a:r>
            <a:rPr lang="en-US"/>
            <a:t>Participate in Family Engagement events</a:t>
          </a:r>
        </a:p>
      </dgm:t>
    </dgm:pt>
    <dgm:pt modelId="{41BE6AD8-500D-4F44-B132-4212CAC25074}" type="parTrans" cxnId="{030348EC-4001-4CCA-B1AA-974C6D9D146C}">
      <dgm:prSet/>
      <dgm:spPr/>
      <dgm:t>
        <a:bodyPr/>
        <a:lstStyle/>
        <a:p>
          <a:endParaRPr lang="en-US"/>
        </a:p>
      </dgm:t>
    </dgm:pt>
    <dgm:pt modelId="{BB6271AB-266C-4F86-862E-2425AD17221C}" type="sibTrans" cxnId="{030348EC-4001-4CCA-B1AA-974C6D9D146C}">
      <dgm:prSet/>
      <dgm:spPr/>
      <dgm:t>
        <a:bodyPr/>
        <a:lstStyle/>
        <a:p>
          <a:endParaRPr lang="en-US"/>
        </a:p>
      </dgm:t>
    </dgm:pt>
    <dgm:pt modelId="{F2F452D7-44DF-4395-AE87-234101B65EFC}">
      <dgm:prSet/>
      <dgm:spPr/>
      <dgm:t>
        <a:bodyPr/>
        <a:lstStyle/>
        <a:p>
          <a:r>
            <a:rPr lang="en-US"/>
            <a:t>Participate in decision making and volunteer opportunities</a:t>
          </a:r>
        </a:p>
      </dgm:t>
    </dgm:pt>
    <dgm:pt modelId="{16AB5404-05F2-4342-AAC4-52DADBE21EDE}" type="parTrans" cxnId="{BC008F62-C730-4644-8364-6B4D89396DA7}">
      <dgm:prSet/>
      <dgm:spPr/>
      <dgm:t>
        <a:bodyPr/>
        <a:lstStyle/>
        <a:p>
          <a:endParaRPr lang="en-US"/>
        </a:p>
      </dgm:t>
    </dgm:pt>
    <dgm:pt modelId="{218A5A06-6EB2-4E08-A623-79AD363EDBC3}" type="sibTrans" cxnId="{BC008F62-C730-4644-8364-6B4D89396DA7}">
      <dgm:prSet/>
      <dgm:spPr/>
      <dgm:t>
        <a:bodyPr/>
        <a:lstStyle/>
        <a:p>
          <a:endParaRPr lang="en-US"/>
        </a:p>
      </dgm:t>
    </dgm:pt>
    <dgm:pt modelId="{4309C101-2579-47FF-BE3D-AC62C32626F1}">
      <dgm:prSet/>
      <dgm:spPr/>
      <dgm:t>
        <a:bodyPr/>
        <a:lstStyle/>
        <a:p>
          <a:r>
            <a:rPr lang="en-US"/>
            <a:t>Engage in two-way communication with teachers</a:t>
          </a:r>
        </a:p>
      </dgm:t>
    </dgm:pt>
    <dgm:pt modelId="{C7DCFF6E-CF65-4A95-899A-AFB037FD55DA}" type="parTrans" cxnId="{702C17EC-BB1F-424E-BDFE-DBA4F9A2CADB}">
      <dgm:prSet/>
      <dgm:spPr/>
      <dgm:t>
        <a:bodyPr/>
        <a:lstStyle/>
        <a:p>
          <a:endParaRPr lang="en-US"/>
        </a:p>
      </dgm:t>
    </dgm:pt>
    <dgm:pt modelId="{F2ED29B7-B65A-4D07-9B3A-393FB122BF15}" type="sibTrans" cxnId="{702C17EC-BB1F-424E-BDFE-DBA4F9A2CADB}">
      <dgm:prSet/>
      <dgm:spPr/>
      <dgm:t>
        <a:bodyPr/>
        <a:lstStyle/>
        <a:p>
          <a:endParaRPr lang="en-US"/>
        </a:p>
      </dgm:t>
    </dgm:pt>
    <dgm:pt modelId="{55E7EFC7-0C11-4B29-9148-3EC725E80509}">
      <dgm:prSet/>
      <dgm:spPr/>
      <dgm:t>
        <a:bodyPr/>
        <a:lstStyle/>
        <a:p>
          <a:r>
            <a:rPr lang="en-US"/>
            <a:t>Review the District and School Parent and Family Engagement Plan</a:t>
          </a:r>
        </a:p>
      </dgm:t>
    </dgm:pt>
    <dgm:pt modelId="{3344308D-B19A-4CDF-90B2-062C7F6ADDFC}" type="parTrans" cxnId="{B8195360-DEA5-40E0-8ADF-DF0DC10FC556}">
      <dgm:prSet/>
      <dgm:spPr/>
      <dgm:t>
        <a:bodyPr/>
        <a:lstStyle/>
        <a:p>
          <a:endParaRPr lang="en-US"/>
        </a:p>
      </dgm:t>
    </dgm:pt>
    <dgm:pt modelId="{CD2F6941-E142-40E0-8690-154B32B20D64}" type="sibTrans" cxnId="{B8195360-DEA5-40E0-8ADF-DF0DC10FC556}">
      <dgm:prSet/>
      <dgm:spPr/>
      <dgm:t>
        <a:bodyPr/>
        <a:lstStyle/>
        <a:p>
          <a:endParaRPr lang="en-US"/>
        </a:p>
      </dgm:t>
    </dgm:pt>
    <dgm:pt modelId="{885705FE-A409-453D-A451-C6C821180D70}">
      <dgm:prSet/>
      <dgm:spPr/>
      <dgm:t>
        <a:bodyPr/>
        <a:lstStyle/>
        <a:p>
          <a:r>
            <a:rPr lang="en-US"/>
            <a:t>Encourage your student to share what they are learning in class</a:t>
          </a:r>
        </a:p>
      </dgm:t>
    </dgm:pt>
    <dgm:pt modelId="{7902B332-EAB3-47FA-B4B8-27054A9668A9}" type="parTrans" cxnId="{1014E6C0-1F26-4505-8ACE-FBAB2DBE7A36}">
      <dgm:prSet/>
      <dgm:spPr/>
      <dgm:t>
        <a:bodyPr/>
        <a:lstStyle/>
        <a:p>
          <a:endParaRPr lang="en-US"/>
        </a:p>
      </dgm:t>
    </dgm:pt>
    <dgm:pt modelId="{228C68AC-0C57-4D25-90FC-93F4C65B0117}" type="sibTrans" cxnId="{1014E6C0-1F26-4505-8ACE-FBAB2DBE7A36}">
      <dgm:prSet/>
      <dgm:spPr/>
      <dgm:t>
        <a:bodyPr/>
        <a:lstStyle/>
        <a:p>
          <a:endParaRPr lang="en-US"/>
        </a:p>
      </dgm:t>
    </dgm:pt>
    <dgm:pt modelId="{B7D83D7B-8BA2-44C7-844F-143BD672D9AF}">
      <dgm:prSet/>
      <dgm:spPr/>
      <dgm:t>
        <a:bodyPr/>
        <a:lstStyle/>
        <a:p>
          <a:r>
            <a:rPr lang="en-US"/>
            <a:t>Utilize resources provided by the school</a:t>
          </a:r>
        </a:p>
      </dgm:t>
    </dgm:pt>
    <dgm:pt modelId="{BAA402AA-99B4-4522-A619-790617B5C402}" type="parTrans" cxnId="{A2F6B5DF-66B7-4A59-B897-56209BE39E52}">
      <dgm:prSet/>
      <dgm:spPr/>
      <dgm:t>
        <a:bodyPr/>
        <a:lstStyle/>
        <a:p>
          <a:endParaRPr lang="en-US"/>
        </a:p>
      </dgm:t>
    </dgm:pt>
    <dgm:pt modelId="{475EBCB7-93CD-44A4-9BD8-4EE1C27850E2}" type="sibTrans" cxnId="{A2F6B5DF-66B7-4A59-B897-56209BE39E52}">
      <dgm:prSet/>
      <dgm:spPr/>
      <dgm:t>
        <a:bodyPr/>
        <a:lstStyle/>
        <a:p>
          <a:endParaRPr lang="en-US"/>
        </a:p>
      </dgm:t>
    </dgm:pt>
    <dgm:pt modelId="{4DACA2B0-AC31-4522-B58D-0E4366176132}">
      <dgm:prSet/>
      <dgm:spPr/>
      <dgm:t>
        <a:bodyPr/>
        <a:lstStyle/>
        <a:p>
          <a:r>
            <a:rPr lang="en-US"/>
            <a:t>Check Canvas regularly</a:t>
          </a:r>
        </a:p>
      </dgm:t>
    </dgm:pt>
    <dgm:pt modelId="{D83ACCB8-3277-4956-BE52-58EE89545666}" type="parTrans" cxnId="{A8FADA52-AD84-48FC-9918-15253FDF8E7B}">
      <dgm:prSet/>
      <dgm:spPr/>
      <dgm:t>
        <a:bodyPr/>
        <a:lstStyle/>
        <a:p>
          <a:endParaRPr lang="en-US"/>
        </a:p>
      </dgm:t>
    </dgm:pt>
    <dgm:pt modelId="{84064066-AFD1-44AF-B9D2-FC983C7AEFF7}" type="sibTrans" cxnId="{A8FADA52-AD84-48FC-9918-15253FDF8E7B}">
      <dgm:prSet/>
      <dgm:spPr/>
      <dgm:t>
        <a:bodyPr/>
        <a:lstStyle/>
        <a:p>
          <a:endParaRPr lang="en-US"/>
        </a:p>
      </dgm:t>
    </dgm:pt>
    <dgm:pt modelId="{FDACE193-7255-43B8-B408-052D1F67D615}">
      <dgm:prSet/>
      <dgm:spPr/>
      <dgm:t>
        <a:bodyPr/>
        <a:lstStyle/>
        <a:p>
          <a:r>
            <a:rPr lang="en-US"/>
            <a:t>Check school folders regularly</a:t>
          </a:r>
        </a:p>
      </dgm:t>
    </dgm:pt>
    <dgm:pt modelId="{83225BF2-6FE4-4E2A-B3CC-E94EC5AE3ECA}" type="parTrans" cxnId="{CBD8F811-7999-4A79-BE00-08B58B86619C}">
      <dgm:prSet/>
      <dgm:spPr/>
      <dgm:t>
        <a:bodyPr/>
        <a:lstStyle/>
        <a:p>
          <a:endParaRPr lang="en-US"/>
        </a:p>
      </dgm:t>
    </dgm:pt>
    <dgm:pt modelId="{3EF86BCA-6752-40BB-8E89-313D91667D00}" type="sibTrans" cxnId="{CBD8F811-7999-4A79-BE00-08B58B86619C}">
      <dgm:prSet/>
      <dgm:spPr/>
      <dgm:t>
        <a:bodyPr/>
        <a:lstStyle/>
        <a:p>
          <a:endParaRPr lang="en-US"/>
        </a:p>
      </dgm:t>
    </dgm:pt>
    <dgm:pt modelId="{9F523215-479F-4708-9C4D-3F74D016A021}" type="pres">
      <dgm:prSet presAssocID="{0CFD2837-0A78-420E-AEA0-C0C819A22C05}" presName="Name0" presStyleCnt="0">
        <dgm:presLayoutVars>
          <dgm:dir/>
          <dgm:resizeHandles val="exact"/>
        </dgm:presLayoutVars>
      </dgm:prSet>
      <dgm:spPr/>
    </dgm:pt>
    <dgm:pt modelId="{E1DC2112-B02B-43FC-9C41-E7A25E8DD3D0}" type="pres">
      <dgm:prSet presAssocID="{3659C5C0-C1EF-45C0-B68C-0C0B54247467}" presName="node" presStyleLbl="node1" presStyleIdx="0" presStyleCnt="8">
        <dgm:presLayoutVars>
          <dgm:bulletEnabled val="1"/>
        </dgm:presLayoutVars>
      </dgm:prSet>
      <dgm:spPr/>
    </dgm:pt>
    <dgm:pt modelId="{A5981FBD-80DD-4DFD-81C8-A98001CCE9EE}" type="pres">
      <dgm:prSet presAssocID="{BB6271AB-266C-4F86-862E-2425AD17221C}" presName="sibTrans" presStyleLbl="sibTrans1D1" presStyleIdx="0" presStyleCnt="7"/>
      <dgm:spPr/>
    </dgm:pt>
    <dgm:pt modelId="{D53F7920-4C8E-4CE0-8C32-989A64EDFEC3}" type="pres">
      <dgm:prSet presAssocID="{BB6271AB-266C-4F86-862E-2425AD17221C}" presName="connectorText" presStyleLbl="sibTrans1D1" presStyleIdx="0" presStyleCnt="7"/>
      <dgm:spPr/>
    </dgm:pt>
    <dgm:pt modelId="{3C58BEE2-4846-45A1-A5F6-979FD9D87754}" type="pres">
      <dgm:prSet presAssocID="{F2F452D7-44DF-4395-AE87-234101B65EFC}" presName="node" presStyleLbl="node1" presStyleIdx="1" presStyleCnt="8">
        <dgm:presLayoutVars>
          <dgm:bulletEnabled val="1"/>
        </dgm:presLayoutVars>
      </dgm:prSet>
      <dgm:spPr/>
    </dgm:pt>
    <dgm:pt modelId="{88C1F0D0-0F02-4F14-BAC8-12F78BD0DCFF}" type="pres">
      <dgm:prSet presAssocID="{218A5A06-6EB2-4E08-A623-79AD363EDBC3}" presName="sibTrans" presStyleLbl="sibTrans1D1" presStyleIdx="1" presStyleCnt="7"/>
      <dgm:spPr/>
    </dgm:pt>
    <dgm:pt modelId="{95D60697-1824-4375-94D5-E546E77E61DC}" type="pres">
      <dgm:prSet presAssocID="{218A5A06-6EB2-4E08-A623-79AD363EDBC3}" presName="connectorText" presStyleLbl="sibTrans1D1" presStyleIdx="1" presStyleCnt="7"/>
      <dgm:spPr/>
    </dgm:pt>
    <dgm:pt modelId="{6FFF3519-6742-4FE8-8450-F71476FD0584}" type="pres">
      <dgm:prSet presAssocID="{4309C101-2579-47FF-BE3D-AC62C32626F1}" presName="node" presStyleLbl="node1" presStyleIdx="2" presStyleCnt="8">
        <dgm:presLayoutVars>
          <dgm:bulletEnabled val="1"/>
        </dgm:presLayoutVars>
      </dgm:prSet>
      <dgm:spPr/>
    </dgm:pt>
    <dgm:pt modelId="{1C2CF153-48D8-4600-A005-4566DA529D90}" type="pres">
      <dgm:prSet presAssocID="{F2ED29B7-B65A-4D07-9B3A-393FB122BF15}" presName="sibTrans" presStyleLbl="sibTrans1D1" presStyleIdx="2" presStyleCnt="7"/>
      <dgm:spPr/>
    </dgm:pt>
    <dgm:pt modelId="{D41E8D2F-BDB3-449A-A7F9-CB4DA5C132C5}" type="pres">
      <dgm:prSet presAssocID="{F2ED29B7-B65A-4D07-9B3A-393FB122BF15}" presName="connectorText" presStyleLbl="sibTrans1D1" presStyleIdx="2" presStyleCnt="7"/>
      <dgm:spPr/>
    </dgm:pt>
    <dgm:pt modelId="{BD00CBF0-BFC3-4E22-9F06-E224BD78EDCD}" type="pres">
      <dgm:prSet presAssocID="{55E7EFC7-0C11-4B29-9148-3EC725E80509}" presName="node" presStyleLbl="node1" presStyleIdx="3" presStyleCnt="8">
        <dgm:presLayoutVars>
          <dgm:bulletEnabled val="1"/>
        </dgm:presLayoutVars>
      </dgm:prSet>
      <dgm:spPr/>
    </dgm:pt>
    <dgm:pt modelId="{0B0B656E-0F29-4B9E-BCAD-E0ACD4DBED10}" type="pres">
      <dgm:prSet presAssocID="{CD2F6941-E142-40E0-8690-154B32B20D64}" presName="sibTrans" presStyleLbl="sibTrans1D1" presStyleIdx="3" presStyleCnt="7"/>
      <dgm:spPr/>
    </dgm:pt>
    <dgm:pt modelId="{E0F2AC3B-4912-4A4F-B27E-71BDF4B0E733}" type="pres">
      <dgm:prSet presAssocID="{CD2F6941-E142-40E0-8690-154B32B20D64}" presName="connectorText" presStyleLbl="sibTrans1D1" presStyleIdx="3" presStyleCnt="7"/>
      <dgm:spPr/>
    </dgm:pt>
    <dgm:pt modelId="{9C9170AE-7B6A-4D59-A674-3664D8413476}" type="pres">
      <dgm:prSet presAssocID="{885705FE-A409-453D-A451-C6C821180D70}" presName="node" presStyleLbl="node1" presStyleIdx="4" presStyleCnt="8">
        <dgm:presLayoutVars>
          <dgm:bulletEnabled val="1"/>
        </dgm:presLayoutVars>
      </dgm:prSet>
      <dgm:spPr/>
    </dgm:pt>
    <dgm:pt modelId="{B073252E-5AE4-4C1F-86C0-4A996768CA41}" type="pres">
      <dgm:prSet presAssocID="{228C68AC-0C57-4D25-90FC-93F4C65B0117}" presName="sibTrans" presStyleLbl="sibTrans1D1" presStyleIdx="4" presStyleCnt="7"/>
      <dgm:spPr/>
    </dgm:pt>
    <dgm:pt modelId="{930EB631-16CE-41B5-A8DE-6DBDA5848C61}" type="pres">
      <dgm:prSet presAssocID="{228C68AC-0C57-4D25-90FC-93F4C65B0117}" presName="connectorText" presStyleLbl="sibTrans1D1" presStyleIdx="4" presStyleCnt="7"/>
      <dgm:spPr/>
    </dgm:pt>
    <dgm:pt modelId="{564A308D-6318-4CD9-9E97-70FDC821CBB0}" type="pres">
      <dgm:prSet presAssocID="{B7D83D7B-8BA2-44C7-844F-143BD672D9AF}" presName="node" presStyleLbl="node1" presStyleIdx="5" presStyleCnt="8">
        <dgm:presLayoutVars>
          <dgm:bulletEnabled val="1"/>
        </dgm:presLayoutVars>
      </dgm:prSet>
      <dgm:spPr/>
    </dgm:pt>
    <dgm:pt modelId="{7E92E018-8861-46B4-85DE-827880DDAD76}" type="pres">
      <dgm:prSet presAssocID="{475EBCB7-93CD-44A4-9BD8-4EE1C27850E2}" presName="sibTrans" presStyleLbl="sibTrans1D1" presStyleIdx="5" presStyleCnt="7"/>
      <dgm:spPr/>
    </dgm:pt>
    <dgm:pt modelId="{57F66FA1-AB31-471F-9DB0-B3200F1881E9}" type="pres">
      <dgm:prSet presAssocID="{475EBCB7-93CD-44A4-9BD8-4EE1C27850E2}" presName="connectorText" presStyleLbl="sibTrans1D1" presStyleIdx="5" presStyleCnt="7"/>
      <dgm:spPr/>
    </dgm:pt>
    <dgm:pt modelId="{E941DD9C-D179-46B7-8DEC-7A7D74BA25F4}" type="pres">
      <dgm:prSet presAssocID="{4DACA2B0-AC31-4522-B58D-0E4366176132}" presName="node" presStyleLbl="node1" presStyleIdx="6" presStyleCnt="8">
        <dgm:presLayoutVars>
          <dgm:bulletEnabled val="1"/>
        </dgm:presLayoutVars>
      </dgm:prSet>
      <dgm:spPr/>
    </dgm:pt>
    <dgm:pt modelId="{FD39EC83-51BC-4314-9C8F-0AE4E7C0D843}" type="pres">
      <dgm:prSet presAssocID="{84064066-AFD1-44AF-B9D2-FC983C7AEFF7}" presName="sibTrans" presStyleLbl="sibTrans1D1" presStyleIdx="6" presStyleCnt="7"/>
      <dgm:spPr/>
    </dgm:pt>
    <dgm:pt modelId="{F9B36F23-6457-47BD-9301-3F833316D093}" type="pres">
      <dgm:prSet presAssocID="{84064066-AFD1-44AF-B9D2-FC983C7AEFF7}" presName="connectorText" presStyleLbl="sibTrans1D1" presStyleIdx="6" presStyleCnt="7"/>
      <dgm:spPr/>
    </dgm:pt>
    <dgm:pt modelId="{2B963950-7AE2-4E23-BC06-70D493E4A3B9}" type="pres">
      <dgm:prSet presAssocID="{FDACE193-7255-43B8-B408-052D1F67D615}" presName="node" presStyleLbl="node1" presStyleIdx="7" presStyleCnt="8">
        <dgm:presLayoutVars>
          <dgm:bulletEnabled val="1"/>
        </dgm:presLayoutVars>
      </dgm:prSet>
      <dgm:spPr/>
    </dgm:pt>
  </dgm:ptLst>
  <dgm:cxnLst>
    <dgm:cxn modelId="{2B2DA109-55BC-4CAD-87E8-3D2C3A48846B}" type="presOf" srcId="{475EBCB7-93CD-44A4-9BD8-4EE1C27850E2}" destId="{57F66FA1-AB31-471F-9DB0-B3200F1881E9}" srcOrd="1" destOrd="0" presId="urn:microsoft.com/office/officeart/2016/7/layout/RepeatingBendingProcessNew"/>
    <dgm:cxn modelId="{CBD8F811-7999-4A79-BE00-08B58B86619C}" srcId="{0CFD2837-0A78-420E-AEA0-C0C819A22C05}" destId="{FDACE193-7255-43B8-B408-052D1F67D615}" srcOrd="7" destOrd="0" parTransId="{83225BF2-6FE4-4E2A-B3CC-E94EC5AE3ECA}" sibTransId="{3EF86BCA-6752-40BB-8E89-313D91667D00}"/>
    <dgm:cxn modelId="{CF3CA913-9710-4788-B1C5-DADF0428D820}" type="presOf" srcId="{BB6271AB-266C-4F86-862E-2425AD17221C}" destId="{A5981FBD-80DD-4DFD-81C8-A98001CCE9EE}" srcOrd="0" destOrd="0" presId="urn:microsoft.com/office/officeart/2016/7/layout/RepeatingBendingProcessNew"/>
    <dgm:cxn modelId="{1BA3C818-BA58-466F-9D48-99646E2936E7}" type="presOf" srcId="{F2F452D7-44DF-4395-AE87-234101B65EFC}" destId="{3C58BEE2-4846-45A1-A5F6-979FD9D87754}" srcOrd="0" destOrd="0" presId="urn:microsoft.com/office/officeart/2016/7/layout/RepeatingBendingProcessNew"/>
    <dgm:cxn modelId="{99AEED2B-A70A-4672-BB82-4C0F83163256}" type="presOf" srcId="{CD2F6941-E142-40E0-8690-154B32B20D64}" destId="{E0F2AC3B-4912-4A4F-B27E-71BDF4B0E733}" srcOrd="1" destOrd="0" presId="urn:microsoft.com/office/officeart/2016/7/layout/RepeatingBendingProcessNew"/>
    <dgm:cxn modelId="{56CE982F-0A84-4239-906E-A370981662F8}" type="presOf" srcId="{B7D83D7B-8BA2-44C7-844F-143BD672D9AF}" destId="{564A308D-6318-4CD9-9E97-70FDC821CBB0}" srcOrd="0" destOrd="0" presId="urn:microsoft.com/office/officeart/2016/7/layout/RepeatingBendingProcessNew"/>
    <dgm:cxn modelId="{B6F27A38-1F85-49FE-B265-EBCF41481E2C}" type="presOf" srcId="{F2ED29B7-B65A-4D07-9B3A-393FB122BF15}" destId="{1C2CF153-48D8-4600-A005-4566DA529D90}" srcOrd="0" destOrd="0" presId="urn:microsoft.com/office/officeart/2016/7/layout/RepeatingBendingProcessNew"/>
    <dgm:cxn modelId="{B8195360-DEA5-40E0-8ADF-DF0DC10FC556}" srcId="{0CFD2837-0A78-420E-AEA0-C0C819A22C05}" destId="{55E7EFC7-0C11-4B29-9148-3EC725E80509}" srcOrd="3" destOrd="0" parTransId="{3344308D-B19A-4CDF-90B2-062C7F6ADDFC}" sibTransId="{CD2F6941-E142-40E0-8690-154B32B20D64}"/>
    <dgm:cxn modelId="{BC008F62-C730-4644-8364-6B4D89396DA7}" srcId="{0CFD2837-0A78-420E-AEA0-C0C819A22C05}" destId="{F2F452D7-44DF-4395-AE87-234101B65EFC}" srcOrd="1" destOrd="0" parTransId="{16AB5404-05F2-4342-AAC4-52DADBE21EDE}" sibTransId="{218A5A06-6EB2-4E08-A623-79AD363EDBC3}"/>
    <dgm:cxn modelId="{520A8B44-3DAB-41BB-9F7B-2A675D2FCBC2}" type="presOf" srcId="{CD2F6941-E142-40E0-8690-154B32B20D64}" destId="{0B0B656E-0F29-4B9E-BCAD-E0ACD4DBED10}" srcOrd="0" destOrd="0" presId="urn:microsoft.com/office/officeart/2016/7/layout/RepeatingBendingProcessNew"/>
    <dgm:cxn modelId="{EC99E764-0717-4209-B83D-7E0092799204}" type="presOf" srcId="{228C68AC-0C57-4D25-90FC-93F4C65B0117}" destId="{B073252E-5AE4-4C1F-86C0-4A996768CA41}" srcOrd="0" destOrd="0" presId="urn:microsoft.com/office/officeart/2016/7/layout/RepeatingBendingProcessNew"/>
    <dgm:cxn modelId="{B4793945-0B81-439C-ACCE-E3420B6AC998}" type="presOf" srcId="{F2ED29B7-B65A-4D07-9B3A-393FB122BF15}" destId="{D41E8D2F-BDB3-449A-A7F9-CB4DA5C132C5}" srcOrd="1" destOrd="0" presId="urn:microsoft.com/office/officeart/2016/7/layout/RepeatingBendingProcessNew"/>
    <dgm:cxn modelId="{5B0FA147-ADF1-4ECD-9247-00E5B6206109}" type="presOf" srcId="{218A5A06-6EB2-4E08-A623-79AD363EDBC3}" destId="{88C1F0D0-0F02-4F14-BAC8-12F78BD0DCFF}" srcOrd="0" destOrd="0" presId="urn:microsoft.com/office/officeart/2016/7/layout/RepeatingBendingProcessNew"/>
    <dgm:cxn modelId="{B61AF648-5CD4-4867-9373-320DB8C14B75}" type="presOf" srcId="{55E7EFC7-0C11-4B29-9148-3EC725E80509}" destId="{BD00CBF0-BFC3-4E22-9F06-E224BD78EDCD}" srcOrd="0" destOrd="0" presId="urn:microsoft.com/office/officeart/2016/7/layout/RepeatingBendingProcessNew"/>
    <dgm:cxn modelId="{A8FADA52-AD84-48FC-9918-15253FDF8E7B}" srcId="{0CFD2837-0A78-420E-AEA0-C0C819A22C05}" destId="{4DACA2B0-AC31-4522-B58D-0E4366176132}" srcOrd="6" destOrd="0" parTransId="{D83ACCB8-3277-4956-BE52-58EE89545666}" sibTransId="{84064066-AFD1-44AF-B9D2-FC983C7AEFF7}"/>
    <dgm:cxn modelId="{AA4B2876-5E05-4761-8245-8F1A95CC3D7C}" type="presOf" srcId="{0CFD2837-0A78-420E-AEA0-C0C819A22C05}" destId="{9F523215-479F-4708-9C4D-3F74D016A021}" srcOrd="0" destOrd="0" presId="urn:microsoft.com/office/officeart/2016/7/layout/RepeatingBendingProcessNew"/>
    <dgm:cxn modelId="{246FF97A-7D70-4301-8CB0-9D7CC2685230}" type="presOf" srcId="{228C68AC-0C57-4D25-90FC-93F4C65B0117}" destId="{930EB631-16CE-41B5-A8DE-6DBDA5848C61}" srcOrd="1" destOrd="0" presId="urn:microsoft.com/office/officeart/2016/7/layout/RepeatingBendingProcessNew"/>
    <dgm:cxn modelId="{7CDF7986-EE14-4285-BDF5-A111B0C54C98}" type="presOf" srcId="{84064066-AFD1-44AF-B9D2-FC983C7AEFF7}" destId="{FD39EC83-51BC-4314-9C8F-0AE4E7C0D843}" srcOrd="0" destOrd="0" presId="urn:microsoft.com/office/officeart/2016/7/layout/RepeatingBendingProcessNew"/>
    <dgm:cxn modelId="{D5198C88-5D3C-45B2-83E2-0935D57914B3}" type="presOf" srcId="{3659C5C0-C1EF-45C0-B68C-0C0B54247467}" destId="{E1DC2112-B02B-43FC-9C41-E7A25E8DD3D0}" srcOrd="0" destOrd="0" presId="urn:microsoft.com/office/officeart/2016/7/layout/RepeatingBendingProcessNew"/>
    <dgm:cxn modelId="{92B578A3-2A3B-45DE-B31E-AB8EF03F1FD2}" type="presOf" srcId="{4DACA2B0-AC31-4522-B58D-0E4366176132}" destId="{E941DD9C-D179-46B7-8DEC-7A7D74BA25F4}" srcOrd="0" destOrd="0" presId="urn:microsoft.com/office/officeart/2016/7/layout/RepeatingBendingProcessNew"/>
    <dgm:cxn modelId="{4F91BDBF-625F-4057-A22E-933406C605F8}" type="presOf" srcId="{885705FE-A409-453D-A451-C6C821180D70}" destId="{9C9170AE-7B6A-4D59-A674-3664D8413476}" srcOrd="0" destOrd="0" presId="urn:microsoft.com/office/officeart/2016/7/layout/RepeatingBendingProcessNew"/>
    <dgm:cxn modelId="{9DB1E4BF-E19E-43A6-B980-85D094107889}" type="presOf" srcId="{4309C101-2579-47FF-BE3D-AC62C32626F1}" destId="{6FFF3519-6742-4FE8-8450-F71476FD0584}" srcOrd="0" destOrd="0" presId="urn:microsoft.com/office/officeart/2016/7/layout/RepeatingBendingProcessNew"/>
    <dgm:cxn modelId="{1014E6C0-1F26-4505-8ACE-FBAB2DBE7A36}" srcId="{0CFD2837-0A78-420E-AEA0-C0C819A22C05}" destId="{885705FE-A409-453D-A451-C6C821180D70}" srcOrd="4" destOrd="0" parTransId="{7902B332-EAB3-47FA-B4B8-27054A9668A9}" sibTransId="{228C68AC-0C57-4D25-90FC-93F4C65B0117}"/>
    <dgm:cxn modelId="{05A2EBD2-34F9-4E9D-B49D-2E9796EDC352}" type="presOf" srcId="{BB6271AB-266C-4F86-862E-2425AD17221C}" destId="{D53F7920-4C8E-4CE0-8C32-989A64EDFEC3}" srcOrd="1" destOrd="0" presId="urn:microsoft.com/office/officeart/2016/7/layout/RepeatingBendingProcessNew"/>
    <dgm:cxn modelId="{A2F6B5DF-66B7-4A59-B897-56209BE39E52}" srcId="{0CFD2837-0A78-420E-AEA0-C0C819A22C05}" destId="{B7D83D7B-8BA2-44C7-844F-143BD672D9AF}" srcOrd="5" destOrd="0" parTransId="{BAA402AA-99B4-4522-A619-790617B5C402}" sibTransId="{475EBCB7-93CD-44A4-9BD8-4EE1C27850E2}"/>
    <dgm:cxn modelId="{702C17EC-BB1F-424E-BDFE-DBA4F9A2CADB}" srcId="{0CFD2837-0A78-420E-AEA0-C0C819A22C05}" destId="{4309C101-2579-47FF-BE3D-AC62C32626F1}" srcOrd="2" destOrd="0" parTransId="{C7DCFF6E-CF65-4A95-899A-AFB037FD55DA}" sibTransId="{F2ED29B7-B65A-4D07-9B3A-393FB122BF15}"/>
    <dgm:cxn modelId="{030348EC-4001-4CCA-B1AA-974C6D9D146C}" srcId="{0CFD2837-0A78-420E-AEA0-C0C819A22C05}" destId="{3659C5C0-C1EF-45C0-B68C-0C0B54247467}" srcOrd="0" destOrd="0" parTransId="{41BE6AD8-500D-4F44-B132-4212CAC25074}" sibTransId="{BB6271AB-266C-4F86-862E-2425AD17221C}"/>
    <dgm:cxn modelId="{D28C58F2-F765-4AF8-A034-82FFBF5F9316}" type="presOf" srcId="{475EBCB7-93CD-44A4-9BD8-4EE1C27850E2}" destId="{7E92E018-8861-46B4-85DE-827880DDAD76}" srcOrd="0" destOrd="0" presId="urn:microsoft.com/office/officeart/2016/7/layout/RepeatingBendingProcessNew"/>
    <dgm:cxn modelId="{9199F7F7-1151-46AC-87D9-7D9C72AE6BE1}" type="presOf" srcId="{218A5A06-6EB2-4E08-A623-79AD363EDBC3}" destId="{95D60697-1824-4375-94D5-E546E77E61DC}" srcOrd="1" destOrd="0" presId="urn:microsoft.com/office/officeart/2016/7/layout/RepeatingBendingProcessNew"/>
    <dgm:cxn modelId="{F2EC4BF9-E9BB-4563-9664-46F7547DB7C0}" type="presOf" srcId="{FDACE193-7255-43B8-B408-052D1F67D615}" destId="{2B963950-7AE2-4E23-BC06-70D493E4A3B9}" srcOrd="0" destOrd="0" presId="urn:microsoft.com/office/officeart/2016/7/layout/RepeatingBendingProcessNew"/>
    <dgm:cxn modelId="{C91CE0FD-5DF1-43BE-A331-25BB2E82205E}" type="presOf" srcId="{84064066-AFD1-44AF-B9D2-FC983C7AEFF7}" destId="{F9B36F23-6457-47BD-9301-3F833316D093}" srcOrd="1" destOrd="0" presId="urn:microsoft.com/office/officeart/2016/7/layout/RepeatingBendingProcessNew"/>
    <dgm:cxn modelId="{7737D559-16CD-47D5-98B8-3014E93E7839}" type="presParOf" srcId="{9F523215-479F-4708-9C4D-3F74D016A021}" destId="{E1DC2112-B02B-43FC-9C41-E7A25E8DD3D0}" srcOrd="0" destOrd="0" presId="urn:microsoft.com/office/officeart/2016/7/layout/RepeatingBendingProcessNew"/>
    <dgm:cxn modelId="{3F072028-F0FF-4B1C-8E28-820250038A3A}" type="presParOf" srcId="{9F523215-479F-4708-9C4D-3F74D016A021}" destId="{A5981FBD-80DD-4DFD-81C8-A98001CCE9EE}" srcOrd="1" destOrd="0" presId="urn:microsoft.com/office/officeart/2016/7/layout/RepeatingBendingProcessNew"/>
    <dgm:cxn modelId="{8054B51F-4B53-4659-921A-EB3BBD4B0259}" type="presParOf" srcId="{A5981FBD-80DD-4DFD-81C8-A98001CCE9EE}" destId="{D53F7920-4C8E-4CE0-8C32-989A64EDFEC3}" srcOrd="0" destOrd="0" presId="urn:microsoft.com/office/officeart/2016/7/layout/RepeatingBendingProcessNew"/>
    <dgm:cxn modelId="{61722A4B-24EE-4A90-B73D-01F10B636CCC}" type="presParOf" srcId="{9F523215-479F-4708-9C4D-3F74D016A021}" destId="{3C58BEE2-4846-45A1-A5F6-979FD9D87754}" srcOrd="2" destOrd="0" presId="urn:microsoft.com/office/officeart/2016/7/layout/RepeatingBendingProcessNew"/>
    <dgm:cxn modelId="{2B1E2B4E-A558-4ABB-BEB3-BC7DA1A6BBAB}" type="presParOf" srcId="{9F523215-479F-4708-9C4D-3F74D016A021}" destId="{88C1F0D0-0F02-4F14-BAC8-12F78BD0DCFF}" srcOrd="3" destOrd="0" presId="urn:microsoft.com/office/officeart/2016/7/layout/RepeatingBendingProcessNew"/>
    <dgm:cxn modelId="{C5AD60E1-3D52-4CA7-879E-E5AE77897CC4}" type="presParOf" srcId="{88C1F0D0-0F02-4F14-BAC8-12F78BD0DCFF}" destId="{95D60697-1824-4375-94D5-E546E77E61DC}" srcOrd="0" destOrd="0" presId="urn:microsoft.com/office/officeart/2016/7/layout/RepeatingBendingProcessNew"/>
    <dgm:cxn modelId="{E75E650A-1B55-41C7-A5CA-1B3C757EBE0F}" type="presParOf" srcId="{9F523215-479F-4708-9C4D-3F74D016A021}" destId="{6FFF3519-6742-4FE8-8450-F71476FD0584}" srcOrd="4" destOrd="0" presId="urn:microsoft.com/office/officeart/2016/7/layout/RepeatingBendingProcessNew"/>
    <dgm:cxn modelId="{AE3C0325-FC1B-435B-9194-C267E2EBC3AD}" type="presParOf" srcId="{9F523215-479F-4708-9C4D-3F74D016A021}" destId="{1C2CF153-48D8-4600-A005-4566DA529D90}" srcOrd="5" destOrd="0" presId="urn:microsoft.com/office/officeart/2016/7/layout/RepeatingBendingProcessNew"/>
    <dgm:cxn modelId="{75BFB76E-7596-47BE-AC3E-0E5E3C48270A}" type="presParOf" srcId="{1C2CF153-48D8-4600-A005-4566DA529D90}" destId="{D41E8D2F-BDB3-449A-A7F9-CB4DA5C132C5}" srcOrd="0" destOrd="0" presId="urn:microsoft.com/office/officeart/2016/7/layout/RepeatingBendingProcessNew"/>
    <dgm:cxn modelId="{8C97B5EB-5865-46E9-9541-1F18F4461B89}" type="presParOf" srcId="{9F523215-479F-4708-9C4D-3F74D016A021}" destId="{BD00CBF0-BFC3-4E22-9F06-E224BD78EDCD}" srcOrd="6" destOrd="0" presId="urn:microsoft.com/office/officeart/2016/7/layout/RepeatingBendingProcessNew"/>
    <dgm:cxn modelId="{1E33D408-CFDC-4FA6-AE45-4F098FE939F4}" type="presParOf" srcId="{9F523215-479F-4708-9C4D-3F74D016A021}" destId="{0B0B656E-0F29-4B9E-BCAD-E0ACD4DBED10}" srcOrd="7" destOrd="0" presId="urn:microsoft.com/office/officeart/2016/7/layout/RepeatingBendingProcessNew"/>
    <dgm:cxn modelId="{7BB44CA8-AEC0-41E6-A5B1-D3EBEFE20D2E}" type="presParOf" srcId="{0B0B656E-0F29-4B9E-BCAD-E0ACD4DBED10}" destId="{E0F2AC3B-4912-4A4F-B27E-71BDF4B0E733}" srcOrd="0" destOrd="0" presId="urn:microsoft.com/office/officeart/2016/7/layout/RepeatingBendingProcessNew"/>
    <dgm:cxn modelId="{1FA0AC66-AD73-450E-A542-46BF80F9CF99}" type="presParOf" srcId="{9F523215-479F-4708-9C4D-3F74D016A021}" destId="{9C9170AE-7B6A-4D59-A674-3664D8413476}" srcOrd="8" destOrd="0" presId="urn:microsoft.com/office/officeart/2016/7/layout/RepeatingBendingProcessNew"/>
    <dgm:cxn modelId="{C3F0E366-1CA3-4484-B2B6-5E349FBDCF25}" type="presParOf" srcId="{9F523215-479F-4708-9C4D-3F74D016A021}" destId="{B073252E-5AE4-4C1F-86C0-4A996768CA41}" srcOrd="9" destOrd="0" presId="urn:microsoft.com/office/officeart/2016/7/layout/RepeatingBendingProcessNew"/>
    <dgm:cxn modelId="{44069686-A923-4562-8CDC-D1B3C1FECA77}" type="presParOf" srcId="{B073252E-5AE4-4C1F-86C0-4A996768CA41}" destId="{930EB631-16CE-41B5-A8DE-6DBDA5848C61}" srcOrd="0" destOrd="0" presId="urn:microsoft.com/office/officeart/2016/7/layout/RepeatingBendingProcessNew"/>
    <dgm:cxn modelId="{7E211EB4-C639-4922-868A-BAF5F8EABF42}" type="presParOf" srcId="{9F523215-479F-4708-9C4D-3F74D016A021}" destId="{564A308D-6318-4CD9-9E97-70FDC821CBB0}" srcOrd="10" destOrd="0" presId="urn:microsoft.com/office/officeart/2016/7/layout/RepeatingBendingProcessNew"/>
    <dgm:cxn modelId="{D0ADE903-84D7-4902-8466-6EA99974E71D}" type="presParOf" srcId="{9F523215-479F-4708-9C4D-3F74D016A021}" destId="{7E92E018-8861-46B4-85DE-827880DDAD76}" srcOrd="11" destOrd="0" presId="urn:microsoft.com/office/officeart/2016/7/layout/RepeatingBendingProcessNew"/>
    <dgm:cxn modelId="{C3A3E6C6-C4E6-4CCC-B0F0-7D260F8931F3}" type="presParOf" srcId="{7E92E018-8861-46B4-85DE-827880DDAD76}" destId="{57F66FA1-AB31-471F-9DB0-B3200F1881E9}" srcOrd="0" destOrd="0" presId="urn:microsoft.com/office/officeart/2016/7/layout/RepeatingBendingProcessNew"/>
    <dgm:cxn modelId="{C2BFC9ED-89FA-4C61-98C5-1A5F4C24EC19}" type="presParOf" srcId="{9F523215-479F-4708-9C4D-3F74D016A021}" destId="{E941DD9C-D179-46B7-8DEC-7A7D74BA25F4}" srcOrd="12" destOrd="0" presId="urn:microsoft.com/office/officeart/2016/7/layout/RepeatingBendingProcessNew"/>
    <dgm:cxn modelId="{0157E206-F026-444C-91D5-3AD743B2BD6F}" type="presParOf" srcId="{9F523215-479F-4708-9C4D-3F74D016A021}" destId="{FD39EC83-51BC-4314-9C8F-0AE4E7C0D843}" srcOrd="13" destOrd="0" presId="urn:microsoft.com/office/officeart/2016/7/layout/RepeatingBendingProcessNew"/>
    <dgm:cxn modelId="{A2FC50CD-EE8E-4955-868B-BF5E713ECEB9}" type="presParOf" srcId="{FD39EC83-51BC-4314-9C8F-0AE4E7C0D843}" destId="{F9B36F23-6457-47BD-9301-3F833316D093}" srcOrd="0" destOrd="0" presId="urn:microsoft.com/office/officeart/2016/7/layout/RepeatingBendingProcessNew"/>
    <dgm:cxn modelId="{1224568F-3498-4B48-A971-13B287C22E40}" type="presParOf" srcId="{9F523215-479F-4708-9C4D-3F74D016A021}" destId="{2B963950-7AE2-4E23-BC06-70D493E4A3B9}" srcOrd="1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3A32FA-B795-4F87-B171-25A5A4ED49D2}" type="doc">
      <dgm:prSet loTypeId="urn:microsoft.com/office/officeart/2018/5/layout/IconCircleLabelList" loCatId="icon" qsTypeId="urn:microsoft.com/office/officeart/2005/8/quickstyle/simple1#2" qsCatId="simple" csTypeId="urn:microsoft.com/office/officeart/2018/5/colors/Iconchunking_neutralicon_colorful1" csCatId="colorful" phldr="1"/>
      <dgm:spPr/>
      <dgm:t>
        <a:bodyPr/>
        <a:lstStyle/>
        <a:p>
          <a:endParaRPr lang="en-US"/>
        </a:p>
      </dgm:t>
    </dgm:pt>
    <dgm:pt modelId="{CA78612C-D5D0-4D62-ACB0-E580F48307EF}">
      <dgm:prSet phldr="0"/>
      <dgm:spPr/>
      <dgm:t>
        <a:bodyPr/>
        <a:lstStyle/>
        <a:p>
          <a:pPr rtl="0">
            <a:lnSpc>
              <a:spcPct val="100000"/>
            </a:lnSpc>
            <a:defRPr cap="all"/>
          </a:pPr>
          <a:r>
            <a:rPr lang="en-US" b="0">
              <a:solidFill>
                <a:schemeClr val="tx1"/>
              </a:solidFill>
              <a:latin typeface="Calibri"/>
            </a:rPr>
            <a:t>Rosa Diaz</a:t>
          </a:r>
          <a:endParaRPr lang="en-US" b="0">
            <a:solidFill>
              <a:schemeClr val="tx1"/>
            </a:solidFill>
          </a:endParaRPr>
        </a:p>
      </dgm:t>
    </dgm:pt>
    <dgm:pt modelId="{073957AC-53A8-4650-B88D-A4CACFA1C037}" type="parTrans" cxnId="{B7BAEEC2-88B3-42F9-9F82-F6E2203644C0}">
      <dgm:prSet/>
      <dgm:spPr/>
      <dgm:t>
        <a:bodyPr/>
        <a:lstStyle/>
        <a:p>
          <a:endParaRPr lang="en-US"/>
        </a:p>
      </dgm:t>
    </dgm:pt>
    <dgm:pt modelId="{6B4A12FB-A739-45DC-B939-96DACFE19444}" type="sibTrans" cxnId="{B7BAEEC2-88B3-42F9-9F82-F6E2203644C0}">
      <dgm:prSet/>
      <dgm:spPr/>
      <dgm:t>
        <a:bodyPr/>
        <a:lstStyle/>
        <a:p>
          <a:endParaRPr lang="en-US"/>
        </a:p>
      </dgm:t>
    </dgm:pt>
    <dgm:pt modelId="{2A1B3099-4E3C-4464-A1B1-0AE726B2F857}">
      <dgm:prSet phldr="0"/>
      <dgm:spPr/>
      <dgm:t>
        <a:bodyPr/>
        <a:lstStyle/>
        <a:p>
          <a:pPr rtl="0">
            <a:lnSpc>
              <a:spcPct val="100000"/>
            </a:lnSpc>
            <a:defRPr cap="all"/>
          </a:pPr>
          <a:r>
            <a:rPr lang="en-US" b="0">
              <a:solidFill>
                <a:schemeClr val="tx1"/>
              </a:solidFill>
              <a:latin typeface="Calibri"/>
            </a:rPr>
            <a:t>Parent Liaison</a:t>
          </a:r>
          <a:endParaRPr lang="en-US" b="0">
            <a:solidFill>
              <a:schemeClr val="tx1"/>
            </a:solidFill>
          </a:endParaRPr>
        </a:p>
      </dgm:t>
    </dgm:pt>
    <dgm:pt modelId="{96D91ED2-E8AB-4F10-911F-283530A350AE}" type="parTrans" cxnId="{1413FE5A-9124-4759-8ED5-61B0848160B6}">
      <dgm:prSet/>
      <dgm:spPr/>
      <dgm:t>
        <a:bodyPr/>
        <a:lstStyle/>
        <a:p>
          <a:endParaRPr lang="en-US"/>
        </a:p>
      </dgm:t>
    </dgm:pt>
    <dgm:pt modelId="{465603D1-1483-435E-8FC7-F353D9EB5222}" type="sibTrans" cxnId="{1413FE5A-9124-4759-8ED5-61B0848160B6}">
      <dgm:prSet/>
      <dgm:spPr/>
      <dgm:t>
        <a:bodyPr/>
        <a:lstStyle/>
        <a:p>
          <a:endParaRPr lang="en-US"/>
        </a:p>
      </dgm:t>
    </dgm:pt>
    <dgm:pt modelId="{DFFBD0BB-1566-4BED-B0D8-87DE24152088}">
      <dgm:prSet phldr="0"/>
      <dgm:spPr/>
      <dgm:t>
        <a:bodyPr/>
        <a:lstStyle/>
        <a:p>
          <a:pPr rtl="0">
            <a:lnSpc>
              <a:spcPct val="100000"/>
            </a:lnSpc>
            <a:defRPr cap="all"/>
          </a:pPr>
          <a:r>
            <a:rPr lang="en-US" b="0" dirty="0"/>
            <a:t>Rosa.</a:t>
          </a:r>
          <a:r>
            <a:rPr lang="en-US" b="0" dirty="0">
              <a:latin typeface="Calibri"/>
            </a:rPr>
            <a:t>Diaz-Jarquin</a:t>
          </a:r>
          <a:r>
            <a:rPr lang="en-US" b="0" dirty="0"/>
            <a:t>@cherokeek12.net</a:t>
          </a:r>
          <a:endParaRPr lang="en-US" b="0" dirty="0">
            <a:solidFill>
              <a:srgbClr val="000000"/>
            </a:solidFill>
          </a:endParaRPr>
        </a:p>
      </dgm:t>
    </dgm:pt>
    <dgm:pt modelId="{DCBF28CA-1F5B-4B6D-A32B-338B0C9EECC7}" type="parTrans" cxnId="{5111C408-0168-40D8-B53B-94A680F6667B}">
      <dgm:prSet/>
      <dgm:spPr/>
      <dgm:t>
        <a:bodyPr/>
        <a:lstStyle/>
        <a:p>
          <a:endParaRPr lang="en-US"/>
        </a:p>
      </dgm:t>
    </dgm:pt>
    <dgm:pt modelId="{7E6140E1-3A7F-4EC4-A6BB-82103280B2C1}" type="sibTrans" cxnId="{5111C408-0168-40D8-B53B-94A680F6667B}">
      <dgm:prSet/>
      <dgm:spPr/>
      <dgm:t>
        <a:bodyPr/>
        <a:lstStyle/>
        <a:p>
          <a:endParaRPr lang="en-US"/>
        </a:p>
      </dgm:t>
    </dgm:pt>
    <dgm:pt modelId="{D4DAC5F1-6F9A-433E-A40C-57C5ACE0AA48}">
      <dgm:prSet/>
      <dgm:spPr/>
      <dgm:t>
        <a:bodyPr/>
        <a:lstStyle/>
        <a:p>
          <a:pPr>
            <a:lnSpc>
              <a:spcPct val="100000"/>
            </a:lnSpc>
            <a:defRPr cap="all"/>
          </a:pPr>
          <a:r>
            <a:rPr lang="en-US" b="1" dirty="0">
              <a:solidFill>
                <a:schemeClr val="tx1"/>
              </a:solidFill>
            </a:rPr>
            <a:t>770.721.6563</a:t>
          </a:r>
        </a:p>
      </dgm:t>
    </dgm:pt>
    <dgm:pt modelId="{8A1AA30B-E341-4D61-8D8B-4FB6BC909239}" type="parTrans" cxnId="{040EF489-9FAE-47F8-88A8-58E5F89DBD54}">
      <dgm:prSet/>
      <dgm:spPr/>
      <dgm:t>
        <a:bodyPr/>
        <a:lstStyle/>
        <a:p>
          <a:endParaRPr lang="en-US"/>
        </a:p>
      </dgm:t>
    </dgm:pt>
    <dgm:pt modelId="{BB475F41-0E27-42D9-9AA9-CB90DB55BED2}" type="sibTrans" cxnId="{040EF489-9FAE-47F8-88A8-58E5F89DBD54}">
      <dgm:prSet/>
      <dgm:spPr/>
      <dgm:t>
        <a:bodyPr/>
        <a:lstStyle/>
        <a:p>
          <a:endParaRPr lang="en-US"/>
        </a:p>
      </dgm:t>
    </dgm:pt>
    <dgm:pt modelId="{5FC1B0CA-3EED-4007-B185-CA5D3B4D77EB}" type="pres">
      <dgm:prSet presAssocID="{A93A32FA-B795-4F87-B171-25A5A4ED49D2}" presName="root" presStyleCnt="0">
        <dgm:presLayoutVars>
          <dgm:dir/>
          <dgm:resizeHandles val="exact"/>
        </dgm:presLayoutVars>
      </dgm:prSet>
      <dgm:spPr/>
    </dgm:pt>
    <dgm:pt modelId="{47D3E2DA-5E54-46F1-AB2A-138F6283D01B}" type="pres">
      <dgm:prSet presAssocID="{CA78612C-D5D0-4D62-ACB0-E580F48307EF}" presName="compNode" presStyleCnt="0"/>
      <dgm:spPr/>
    </dgm:pt>
    <dgm:pt modelId="{98C02426-0B02-4EFD-B08F-4375F3F56864}" type="pres">
      <dgm:prSet presAssocID="{CA78612C-D5D0-4D62-ACB0-E580F48307EF}" presName="iconBgRect" presStyleLbl="bgShp" presStyleIdx="0" presStyleCnt="4"/>
      <dgm:spPr/>
    </dgm:pt>
    <dgm:pt modelId="{4D61D7DF-8EB2-4823-847F-F98B12B1E840}" type="pres">
      <dgm:prSet presAssocID="{CA78612C-D5D0-4D62-ACB0-E580F48307E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Receiver"/>
        </a:ext>
      </dgm:extLst>
    </dgm:pt>
    <dgm:pt modelId="{1ED4FDF7-9E01-499E-8BA4-E60012ED9D8C}" type="pres">
      <dgm:prSet presAssocID="{CA78612C-D5D0-4D62-ACB0-E580F48307EF}" presName="spaceRect" presStyleCnt="0"/>
      <dgm:spPr/>
    </dgm:pt>
    <dgm:pt modelId="{45FA6978-A371-474B-ACD5-C96A31E47B96}" type="pres">
      <dgm:prSet presAssocID="{CA78612C-D5D0-4D62-ACB0-E580F48307EF}" presName="textRect" presStyleLbl="revTx" presStyleIdx="0" presStyleCnt="4">
        <dgm:presLayoutVars>
          <dgm:chMax val="1"/>
          <dgm:chPref val="1"/>
        </dgm:presLayoutVars>
      </dgm:prSet>
      <dgm:spPr/>
    </dgm:pt>
    <dgm:pt modelId="{AAE92761-4E07-47E0-B97D-C5E59F3F7285}" type="pres">
      <dgm:prSet presAssocID="{6B4A12FB-A739-45DC-B939-96DACFE19444}" presName="sibTrans" presStyleCnt="0"/>
      <dgm:spPr/>
    </dgm:pt>
    <dgm:pt modelId="{0DFA7038-FAC1-4C67-B41D-367633DF1E6F}" type="pres">
      <dgm:prSet presAssocID="{2A1B3099-4E3C-4464-A1B1-0AE726B2F857}" presName="compNode" presStyleCnt="0"/>
      <dgm:spPr/>
    </dgm:pt>
    <dgm:pt modelId="{B35CAF91-9604-43A8-A860-5C5FC1309558}" type="pres">
      <dgm:prSet presAssocID="{2A1B3099-4E3C-4464-A1B1-0AE726B2F857}" presName="iconBgRect" presStyleLbl="bgShp" presStyleIdx="1" presStyleCnt="4"/>
      <dgm:spPr/>
    </dgm:pt>
    <dgm:pt modelId="{2C53BD2E-AAA2-4CCA-8F61-A1F02D8933F7}" type="pres">
      <dgm:prSet presAssocID="{2A1B3099-4E3C-4464-A1B1-0AE726B2F85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ass"/>
        </a:ext>
      </dgm:extLst>
    </dgm:pt>
    <dgm:pt modelId="{8649EEFF-1820-421B-9514-B44A18C55512}" type="pres">
      <dgm:prSet presAssocID="{2A1B3099-4E3C-4464-A1B1-0AE726B2F857}" presName="spaceRect" presStyleCnt="0"/>
      <dgm:spPr/>
    </dgm:pt>
    <dgm:pt modelId="{0EC489D3-232D-4F8D-ACCD-1A2A3B873EBD}" type="pres">
      <dgm:prSet presAssocID="{2A1B3099-4E3C-4464-A1B1-0AE726B2F857}" presName="textRect" presStyleLbl="revTx" presStyleIdx="1" presStyleCnt="4">
        <dgm:presLayoutVars>
          <dgm:chMax val="1"/>
          <dgm:chPref val="1"/>
        </dgm:presLayoutVars>
      </dgm:prSet>
      <dgm:spPr/>
    </dgm:pt>
    <dgm:pt modelId="{9597422C-30BB-465D-AB0A-48855462F22D}" type="pres">
      <dgm:prSet presAssocID="{465603D1-1483-435E-8FC7-F353D9EB5222}" presName="sibTrans" presStyleCnt="0"/>
      <dgm:spPr/>
    </dgm:pt>
    <dgm:pt modelId="{0472AD2B-BA4F-4400-B402-1CC569702FED}" type="pres">
      <dgm:prSet presAssocID="{DFFBD0BB-1566-4BED-B0D8-87DE24152088}" presName="compNode" presStyleCnt="0"/>
      <dgm:spPr/>
    </dgm:pt>
    <dgm:pt modelId="{1B243E96-7F42-40B0-A060-DA430C54DB3D}" type="pres">
      <dgm:prSet presAssocID="{DFFBD0BB-1566-4BED-B0D8-87DE24152088}" presName="iconBgRect" presStyleLbl="bgShp" presStyleIdx="2" presStyleCnt="4"/>
      <dgm:spPr/>
    </dgm:pt>
    <dgm:pt modelId="{EA0B6AC6-CF04-4760-9BFE-C05936B71B50}" type="pres">
      <dgm:prSet presAssocID="{DFFBD0BB-1566-4BED-B0D8-87DE2415208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mail"/>
        </a:ext>
      </dgm:extLst>
    </dgm:pt>
    <dgm:pt modelId="{F1391D55-51EE-41C7-AD31-F91838012215}" type="pres">
      <dgm:prSet presAssocID="{DFFBD0BB-1566-4BED-B0D8-87DE24152088}" presName="spaceRect" presStyleCnt="0"/>
      <dgm:spPr/>
    </dgm:pt>
    <dgm:pt modelId="{D3266EB1-A08D-4142-9FEA-ECC8B7FF8CBC}" type="pres">
      <dgm:prSet presAssocID="{DFFBD0BB-1566-4BED-B0D8-87DE24152088}" presName="textRect" presStyleLbl="revTx" presStyleIdx="2" presStyleCnt="4">
        <dgm:presLayoutVars>
          <dgm:chMax val="1"/>
          <dgm:chPref val="1"/>
        </dgm:presLayoutVars>
      </dgm:prSet>
      <dgm:spPr/>
    </dgm:pt>
    <dgm:pt modelId="{5BC48AAD-ADBE-488F-A906-9935F1ABC86F}" type="pres">
      <dgm:prSet presAssocID="{7E6140E1-3A7F-4EC4-A6BB-82103280B2C1}" presName="sibTrans" presStyleCnt="0"/>
      <dgm:spPr/>
    </dgm:pt>
    <dgm:pt modelId="{35592D29-F441-4CAF-9DDF-F1080320750A}" type="pres">
      <dgm:prSet presAssocID="{D4DAC5F1-6F9A-433E-A40C-57C5ACE0AA48}" presName="compNode" presStyleCnt="0"/>
      <dgm:spPr/>
    </dgm:pt>
    <dgm:pt modelId="{23BAE79C-D511-4784-8B1F-8B0DD616790C}" type="pres">
      <dgm:prSet presAssocID="{D4DAC5F1-6F9A-433E-A40C-57C5ACE0AA48}" presName="iconBgRect" presStyleLbl="bgShp" presStyleIdx="3" presStyleCnt="4"/>
      <dgm:spPr/>
    </dgm:pt>
    <dgm:pt modelId="{85A7FF2B-81DD-47BE-80BC-20FC83393BFB}" type="pres">
      <dgm:prSet presAssocID="{D4DAC5F1-6F9A-433E-A40C-57C5ACE0AA4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mart Phone"/>
        </a:ext>
      </dgm:extLst>
    </dgm:pt>
    <dgm:pt modelId="{2514D4B2-5119-4000-AA1C-403A9DDB5C0E}" type="pres">
      <dgm:prSet presAssocID="{D4DAC5F1-6F9A-433E-A40C-57C5ACE0AA48}" presName="spaceRect" presStyleCnt="0"/>
      <dgm:spPr/>
    </dgm:pt>
    <dgm:pt modelId="{E7CB8AC8-3A0D-4696-A382-61DDA225EE32}" type="pres">
      <dgm:prSet presAssocID="{D4DAC5F1-6F9A-433E-A40C-57C5ACE0AA48}" presName="textRect" presStyleLbl="revTx" presStyleIdx="3" presStyleCnt="4">
        <dgm:presLayoutVars>
          <dgm:chMax val="1"/>
          <dgm:chPref val="1"/>
        </dgm:presLayoutVars>
      </dgm:prSet>
      <dgm:spPr/>
    </dgm:pt>
  </dgm:ptLst>
  <dgm:cxnLst>
    <dgm:cxn modelId="{5111C408-0168-40D8-B53B-94A680F6667B}" srcId="{A93A32FA-B795-4F87-B171-25A5A4ED49D2}" destId="{DFFBD0BB-1566-4BED-B0D8-87DE24152088}" srcOrd="2" destOrd="0" parTransId="{DCBF28CA-1F5B-4B6D-A32B-338B0C9EECC7}" sibTransId="{7E6140E1-3A7F-4EC4-A6BB-82103280B2C1}"/>
    <dgm:cxn modelId="{01BAB53F-B022-4F32-83D2-68AEE1005A79}" type="presOf" srcId="{D4DAC5F1-6F9A-433E-A40C-57C5ACE0AA48}" destId="{E7CB8AC8-3A0D-4696-A382-61DDA225EE32}" srcOrd="0" destOrd="0" presId="urn:microsoft.com/office/officeart/2018/5/layout/IconCircleLabelList"/>
    <dgm:cxn modelId="{84DF2C45-C785-4421-BCF0-63640CADA480}" type="presOf" srcId="{A93A32FA-B795-4F87-B171-25A5A4ED49D2}" destId="{5FC1B0CA-3EED-4007-B185-CA5D3B4D77EB}" srcOrd="0" destOrd="0" presId="urn:microsoft.com/office/officeart/2018/5/layout/IconCircleLabelList"/>
    <dgm:cxn modelId="{47790D70-B45A-4DB0-992D-E23F9F65CE60}" type="presOf" srcId="{CA78612C-D5D0-4D62-ACB0-E580F48307EF}" destId="{45FA6978-A371-474B-ACD5-C96A31E47B96}" srcOrd="0" destOrd="0" presId="urn:microsoft.com/office/officeart/2018/5/layout/IconCircleLabelList"/>
    <dgm:cxn modelId="{1413FE5A-9124-4759-8ED5-61B0848160B6}" srcId="{A93A32FA-B795-4F87-B171-25A5A4ED49D2}" destId="{2A1B3099-4E3C-4464-A1B1-0AE726B2F857}" srcOrd="1" destOrd="0" parTransId="{96D91ED2-E8AB-4F10-911F-283530A350AE}" sibTransId="{465603D1-1483-435E-8FC7-F353D9EB5222}"/>
    <dgm:cxn modelId="{867B5089-09BE-4E4E-985D-3B5EABC402F0}" type="presOf" srcId="{2A1B3099-4E3C-4464-A1B1-0AE726B2F857}" destId="{0EC489D3-232D-4F8D-ACCD-1A2A3B873EBD}" srcOrd="0" destOrd="0" presId="urn:microsoft.com/office/officeart/2018/5/layout/IconCircleLabelList"/>
    <dgm:cxn modelId="{040EF489-9FAE-47F8-88A8-58E5F89DBD54}" srcId="{A93A32FA-B795-4F87-B171-25A5A4ED49D2}" destId="{D4DAC5F1-6F9A-433E-A40C-57C5ACE0AA48}" srcOrd="3" destOrd="0" parTransId="{8A1AA30B-E341-4D61-8D8B-4FB6BC909239}" sibTransId="{BB475F41-0E27-42D9-9AA9-CB90DB55BED2}"/>
    <dgm:cxn modelId="{B7BAEEC2-88B3-42F9-9F82-F6E2203644C0}" srcId="{A93A32FA-B795-4F87-B171-25A5A4ED49D2}" destId="{CA78612C-D5D0-4D62-ACB0-E580F48307EF}" srcOrd="0" destOrd="0" parTransId="{073957AC-53A8-4650-B88D-A4CACFA1C037}" sibTransId="{6B4A12FB-A739-45DC-B939-96DACFE19444}"/>
    <dgm:cxn modelId="{F35E17C3-DC00-4463-AA14-DCDD04D1F0AA}" type="presOf" srcId="{DFFBD0BB-1566-4BED-B0D8-87DE24152088}" destId="{D3266EB1-A08D-4142-9FEA-ECC8B7FF8CBC}" srcOrd="0" destOrd="0" presId="urn:microsoft.com/office/officeart/2018/5/layout/IconCircleLabelList"/>
    <dgm:cxn modelId="{1E98DFC3-90E7-4E78-9544-CC1D21CB3612}" type="presParOf" srcId="{5FC1B0CA-3EED-4007-B185-CA5D3B4D77EB}" destId="{47D3E2DA-5E54-46F1-AB2A-138F6283D01B}" srcOrd="0" destOrd="0" presId="urn:microsoft.com/office/officeart/2018/5/layout/IconCircleLabelList"/>
    <dgm:cxn modelId="{65F2270F-5072-4B92-8513-E7C2FEA1DDAA}" type="presParOf" srcId="{47D3E2DA-5E54-46F1-AB2A-138F6283D01B}" destId="{98C02426-0B02-4EFD-B08F-4375F3F56864}" srcOrd="0" destOrd="0" presId="urn:microsoft.com/office/officeart/2018/5/layout/IconCircleLabelList"/>
    <dgm:cxn modelId="{A9F56285-4EE9-492D-A54B-BE17E3748213}" type="presParOf" srcId="{47D3E2DA-5E54-46F1-AB2A-138F6283D01B}" destId="{4D61D7DF-8EB2-4823-847F-F98B12B1E840}" srcOrd="1" destOrd="0" presId="urn:microsoft.com/office/officeart/2018/5/layout/IconCircleLabelList"/>
    <dgm:cxn modelId="{2602F667-CFF2-469C-8286-230A1E45FA16}" type="presParOf" srcId="{47D3E2DA-5E54-46F1-AB2A-138F6283D01B}" destId="{1ED4FDF7-9E01-499E-8BA4-E60012ED9D8C}" srcOrd="2" destOrd="0" presId="urn:microsoft.com/office/officeart/2018/5/layout/IconCircleLabelList"/>
    <dgm:cxn modelId="{B8844CE9-0505-476C-8002-41BF9090B797}" type="presParOf" srcId="{47D3E2DA-5E54-46F1-AB2A-138F6283D01B}" destId="{45FA6978-A371-474B-ACD5-C96A31E47B96}" srcOrd="3" destOrd="0" presId="urn:microsoft.com/office/officeart/2018/5/layout/IconCircleLabelList"/>
    <dgm:cxn modelId="{30E47A08-F6E8-4F94-84F6-043538729737}" type="presParOf" srcId="{5FC1B0CA-3EED-4007-B185-CA5D3B4D77EB}" destId="{AAE92761-4E07-47E0-B97D-C5E59F3F7285}" srcOrd="1" destOrd="0" presId="urn:microsoft.com/office/officeart/2018/5/layout/IconCircleLabelList"/>
    <dgm:cxn modelId="{86C94557-98C1-43BE-8BCD-4D0E318B5B98}" type="presParOf" srcId="{5FC1B0CA-3EED-4007-B185-CA5D3B4D77EB}" destId="{0DFA7038-FAC1-4C67-B41D-367633DF1E6F}" srcOrd="2" destOrd="0" presId="urn:microsoft.com/office/officeart/2018/5/layout/IconCircleLabelList"/>
    <dgm:cxn modelId="{E9B43953-9AF6-4D3C-A78A-E4FA571AD494}" type="presParOf" srcId="{0DFA7038-FAC1-4C67-B41D-367633DF1E6F}" destId="{B35CAF91-9604-43A8-A860-5C5FC1309558}" srcOrd="0" destOrd="0" presId="urn:microsoft.com/office/officeart/2018/5/layout/IconCircleLabelList"/>
    <dgm:cxn modelId="{2725AFDA-0B00-4FEB-B36D-37A91486CF9B}" type="presParOf" srcId="{0DFA7038-FAC1-4C67-B41D-367633DF1E6F}" destId="{2C53BD2E-AAA2-4CCA-8F61-A1F02D8933F7}" srcOrd="1" destOrd="0" presId="urn:microsoft.com/office/officeart/2018/5/layout/IconCircleLabelList"/>
    <dgm:cxn modelId="{082891C6-CF67-464F-BE59-85887CDFC6AF}" type="presParOf" srcId="{0DFA7038-FAC1-4C67-B41D-367633DF1E6F}" destId="{8649EEFF-1820-421B-9514-B44A18C55512}" srcOrd="2" destOrd="0" presId="urn:microsoft.com/office/officeart/2018/5/layout/IconCircleLabelList"/>
    <dgm:cxn modelId="{044C4681-A928-40F2-8E34-AC345EF824BC}" type="presParOf" srcId="{0DFA7038-FAC1-4C67-B41D-367633DF1E6F}" destId="{0EC489D3-232D-4F8D-ACCD-1A2A3B873EBD}" srcOrd="3" destOrd="0" presId="urn:microsoft.com/office/officeart/2018/5/layout/IconCircleLabelList"/>
    <dgm:cxn modelId="{933FDA34-20D3-4435-8386-D691F45B4A9B}" type="presParOf" srcId="{5FC1B0CA-3EED-4007-B185-CA5D3B4D77EB}" destId="{9597422C-30BB-465D-AB0A-48855462F22D}" srcOrd="3" destOrd="0" presId="urn:microsoft.com/office/officeart/2018/5/layout/IconCircleLabelList"/>
    <dgm:cxn modelId="{57760216-0B95-4D3C-B60C-2263009CF5C0}" type="presParOf" srcId="{5FC1B0CA-3EED-4007-B185-CA5D3B4D77EB}" destId="{0472AD2B-BA4F-4400-B402-1CC569702FED}" srcOrd="4" destOrd="0" presId="urn:microsoft.com/office/officeart/2018/5/layout/IconCircleLabelList"/>
    <dgm:cxn modelId="{0EF79977-A1DC-4908-A78D-4496ABCB07B7}" type="presParOf" srcId="{0472AD2B-BA4F-4400-B402-1CC569702FED}" destId="{1B243E96-7F42-40B0-A060-DA430C54DB3D}" srcOrd="0" destOrd="0" presId="urn:microsoft.com/office/officeart/2018/5/layout/IconCircleLabelList"/>
    <dgm:cxn modelId="{5FAC12FB-1E46-46E5-AD87-9144A75ADA83}" type="presParOf" srcId="{0472AD2B-BA4F-4400-B402-1CC569702FED}" destId="{EA0B6AC6-CF04-4760-9BFE-C05936B71B50}" srcOrd="1" destOrd="0" presId="urn:microsoft.com/office/officeart/2018/5/layout/IconCircleLabelList"/>
    <dgm:cxn modelId="{D6620888-78BA-45DF-BCDB-6D3C152118A3}" type="presParOf" srcId="{0472AD2B-BA4F-4400-B402-1CC569702FED}" destId="{F1391D55-51EE-41C7-AD31-F91838012215}" srcOrd="2" destOrd="0" presId="urn:microsoft.com/office/officeart/2018/5/layout/IconCircleLabelList"/>
    <dgm:cxn modelId="{95EA56D8-E58F-40BF-8C55-E5250C9DE345}" type="presParOf" srcId="{0472AD2B-BA4F-4400-B402-1CC569702FED}" destId="{D3266EB1-A08D-4142-9FEA-ECC8B7FF8CBC}" srcOrd="3" destOrd="0" presId="urn:microsoft.com/office/officeart/2018/5/layout/IconCircleLabelList"/>
    <dgm:cxn modelId="{D36F1A41-F11B-45A2-993C-841769112E8F}" type="presParOf" srcId="{5FC1B0CA-3EED-4007-B185-CA5D3B4D77EB}" destId="{5BC48AAD-ADBE-488F-A906-9935F1ABC86F}" srcOrd="5" destOrd="0" presId="urn:microsoft.com/office/officeart/2018/5/layout/IconCircleLabelList"/>
    <dgm:cxn modelId="{EBCBCBD8-C3E4-4381-86B7-D2AED91632C0}" type="presParOf" srcId="{5FC1B0CA-3EED-4007-B185-CA5D3B4D77EB}" destId="{35592D29-F441-4CAF-9DDF-F1080320750A}" srcOrd="6" destOrd="0" presId="urn:microsoft.com/office/officeart/2018/5/layout/IconCircleLabelList"/>
    <dgm:cxn modelId="{4D3CC27B-1189-42CA-8158-2D74F9620E6B}" type="presParOf" srcId="{35592D29-F441-4CAF-9DDF-F1080320750A}" destId="{23BAE79C-D511-4784-8B1F-8B0DD616790C}" srcOrd="0" destOrd="0" presId="urn:microsoft.com/office/officeart/2018/5/layout/IconCircleLabelList"/>
    <dgm:cxn modelId="{35764C1D-0714-4685-85ED-76540F1BC214}" type="presParOf" srcId="{35592D29-F441-4CAF-9DDF-F1080320750A}" destId="{85A7FF2B-81DD-47BE-80BC-20FC83393BFB}" srcOrd="1" destOrd="0" presId="urn:microsoft.com/office/officeart/2018/5/layout/IconCircleLabelList"/>
    <dgm:cxn modelId="{568808DC-D879-4910-BF9A-9F11B6E8C378}" type="presParOf" srcId="{35592D29-F441-4CAF-9DDF-F1080320750A}" destId="{2514D4B2-5119-4000-AA1C-403A9DDB5C0E}" srcOrd="2" destOrd="0" presId="urn:microsoft.com/office/officeart/2018/5/layout/IconCircleLabelList"/>
    <dgm:cxn modelId="{CFCCE5E6-DA87-4927-873F-1D040351F451}" type="presParOf" srcId="{35592D29-F441-4CAF-9DDF-F1080320750A}" destId="{E7CB8AC8-3A0D-4696-A382-61DDA225EE3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981FBD-80DD-4DFD-81C8-A98001CCE9EE}">
      <dsp:nvSpPr>
        <dsp:cNvPr id="0" name=""/>
        <dsp:cNvSpPr/>
      </dsp:nvSpPr>
      <dsp:spPr>
        <a:xfrm>
          <a:off x="2100153" y="593517"/>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14277" y="636822"/>
        <a:ext cx="24149" cy="4829"/>
      </dsp:txXfrm>
    </dsp:sp>
    <dsp:sp modelId="{E1DC2112-B02B-43FC-9C41-E7A25E8DD3D0}">
      <dsp:nvSpPr>
        <dsp:cNvPr id="0" name=""/>
        <dsp:cNvSpPr/>
      </dsp:nvSpPr>
      <dsp:spPr>
        <a:xfrm>
          <a:off x="1960" y="9239"/>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Participate in Family Engagement events</a:t>
          </a:r>
        </a:p>
      </dsp:txBody>
      <dsp:txXfrm>
        <a:off x="1960" y="9239"/>
        <a:ext cx="2099992" cy="1259995"/>
      </dsp:txXfrm>
    </dsp:sp>
    <dsp:sp modelId="{88C1F0D0-0F02-4F14-BAC8-12F78BD0DCFF}">
      <dsp:nvSpPr>
        <dsp:cNvPr id="0" name=""/>
        <dsp:cNvSpPr/>
      </dsp:nvSpPr>
      <dsp:spPr>
        <a:xfrm>
          <a:off x="4683144" y="593517"/>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97269" y="636822"/>
        <a:ext cx="24149" cy="4829"/>
      </dsp:txXfrm>
    </dsp:sp>
    <dsp:sp modelId="{3C58BEE2-4846-45A1-A5F6-979FD9D87754}">
      <dsp:nvSpPr>
        <dsp:cNvPr id="0" name=""/>
        <dsp:cNvSpPr/>
      </dsp:nvSpPr>
      <dsp:spPr>
        <a:xfrm>
          <a:off x="2584951" y="9239"/>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Participate in decision making and volunteer opportunities</a:t>
          </a:r>
        </a:p>
      </dsp:txBody>
      <dsp:txXfrm>
        <a:off x="2584951" y="9239"/>
        <a:ext cx="2099992" cy="1259995"/>
      </dsp:txXfrm>
    </dsp:sp>
    <dsp:sp modelId="{1C2CF153-48D8-4600-A005-4566DA529D90}">
      <dsp:nvSpPr>
        <dsp:cNvPr id="0" name=""/>
        <dsp:cNvSpPr/>
      </dsp:nvSpPr>
      <dsp:spPr>
        <a:xfrm>
          <a:off x="7266136" y="593517"/>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80260" y="636822"/>
        <a:ext cx="24149" cy="4829"/>
      </dsp:txXfrm>
    </dsp:sp>
    <dsp:sp modelId="{6FFF3519-6742-4FE8-8450-F71476FD0584}">
      <dsp:nvSpPr>
        <dsp:cNvPr id="0" name=""/>
        <dsp:cNvSpPr/>
      </dsp:nvSpPr>
      <dsp:spPr>
        <a:xfrm>
          <a:off x="5167943" y="9239"/>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Engage in two-way communication with teachers</a:t>
          </a:r>
        </a:p>
      </dsp:txBody>
      <dsp:txXfrm>
        <a:off x="5167943" y="9239"/>
        <a:ext cx="2099992" cy="1259995"/>
      </dsp:txXfrm>
    </dsp:sp>
    <dsp:sp modelId="{0B0B656E-0F29-4B9E-BCAD-E0ACD4DBED10}">
      <dsp:nvSpPr>
        <dsp:cNvPr id="0" name=""/>
        <dsp:cNvSpPr/>
      </dsp:nvSpPr>
      <dsp:spPr>
        <a:xfrm>
          <a:off x="1051956" y="1267435"/>
          <a:ext cx="7748974" cy="452398"/>
        </a:xfrm>
        <a:custGeom>
          <a:avLst/>
          <a:gdLst/>
          <a:ahLst/>
          <a:cxnLst/>
          <a:rect l="0" t="0" r="0" b="0"/>
          <a:pathLst>
            <a:path>
              <a:moveTo>
                <a:pt x="7748974" y="0"/>
              </a:moveTo>
              <a:lnTo>
                <a:pt x="7748974" y="243299"/>
              </a:lnTo>
              <a:lnTo>
                <a:pt x="0" y="243299"/>
              </a:lnTo>
              <a:lnTo>
                <a:pt x="0" y="452398"/>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32343" y="1491219"/>
        <a:ext cx="388200" cy="4829"/>
      </dsp:txXfrm>
    </dsp:sp>
    <dsp:sp modelId="{BD00CBF0-BFC3-4E22-9F06-E224BD78EDCD}">
      <dsp:nvSpPr>
        <dsp:cNvPr id="0" name=""/>
        <dsp:cNvSpPr/>
      </dsp:nvSpPr>
      <dsp:spPr>
        <a:xfrm>
          <a:off x="7750934" y="9239"/>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Review the District and School Parent and Family Engagement Plan</a:t>
          </a:r>
        </a:p>
      </dsp:txBody>
      <dsp:txXfrm>
        <a:off x="7750934" y="9239"/>
        <a:ext cx="2099992" cy="1259995"/>
      </dsp:txXfrm>
    </dsp:sp>
    <dsp:sp modelId="{B073252E-5AE4-4C1F-86C0-4A996768CA41}">
      <dsp:nvSpPr>
        <dsp:cNvPr id="0" name=""/>
        <dsp:cNvSpPr/>
      </dsp:nvSpPr>
      <dsp:spPr>
        <a:xfrm>
          <a:off x="2100153" y="2336511"/>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14277" y="2379816"/>
        <a:ext cx="24149" cy="4829"/>
      </dsp:txXfrm>
    </dsp:sp>
    <dsp:sp modelId="{9C9170AE-7B6A-4D59-A674-3664D8413476}">
      <dsp:nvSpPr>
        <dsp:cNvPr id="0" name=""/>
        <dsp:cNvSpPr/>
      </dsp:nvSpPr>
      <dsp:spPr>
        <a:xfrm>
          <a:off x="1960" y="1752233"/>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Encourage your student to share what they are learning in class</a:t>
          </a:r>
        </a:p>
      </dsp:txBody>
      <dsp:txXfrm>
        <a:off x="1960" y="1752233"/>
        <a:ext cx="2099992" cy="1259995"/>
      </dsp:txXfrm>
    </dsp:sp>
    <dsp:sp modelId="{7E92E018-8861-46B4-85DE-827880DDAD76}">
      <dsp:nvSpPr>
        <dsp:cNvPr id="0" name=""/>
        <dsp:cNvSpPr/>
      </dsp:nvSpPr>
      <dsp:spPr>
        <a:xfrm>
          <a:off x="4683144" y="2336511"/>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97269" y="2379816"/>
        <a:ext cx="24149" cy="4829"/>
      </dsp:txXfrm>
    </dsp:sp>
    <dsp:sp modelId="{564A308D-6318-4CD9-9E97-70FDC821CBB0}">
      <dsp:nvSpPr>
        <dsp:cNvPr id="0" name=""/>
        <dsp:cNvSpPr/>
      </dsp:nvSpPr>
      <dsp:spPr>
        <a:xfrm>
          <a:off x="2584951" y="1752233"/>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Utilize resources provided by the school</a:t>
          </a:r>
        </a:p>
      </dsp:txBody>
      <dsp:txXfrm>
        <a:off x="2584951" y="1752233"/>
        <a:ext cx="2099992" cy="1259995"/>
      </dsp:txXfrm>
    </dsp:sp>
    <dsp:sp modelId="{FD39EC83-51BC-4314-9C8F-0AE4E7C0D843}">
      <dsp:nvSpPr>
        <dsp:cNvPr id="0" name=""/>
        <dsp:cNvSpPr/>
      </dsp:nvSpPr>
      <dsp:spPr>
        <a:xfrm>
          <a:off x="7266136" y="2336511"/>
          <a:ext cx="452398" cy="91440"/>
        </a:xfrm>
        <a:custGeom>
          <a:avLst/>
          <a:gdLst/>
          <a:ahLst/>
          <a:cxnLst/>
          <a:rect l="0" t="0" r="0" b="0"/>
          <a:pathLst>
            <a:path>
              <a:moveTo>
                <a:pt x="0" y="45720"/>
              </a:moveTo>
              <a:lnTo>
                <a:pt x="452398"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480260" y="2379816"/>
        <a:ext cx="24149" cy="4829"/>
      </dsp:txXfrm>
    </dsp:sp>
    <dsp:sp modelId="{E941DD9C-D179-46B7-8DEC-7A7D74BA25F4}">
      <dsp:nvSpPr>
        <dsp:cNvPr id="0" name=""/>
        <dsp:cNvSpPr/>
      </dsp:nvSpPr>
      <dsp:spPr>
        <a:xfrm>
          <a:off x="5167943" y="1752233"/>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Check Canvas regularly</a:t>
          </a:r>
        </a:p>
      </dsp:txBody>
      <dsp:txXfrm>
        <a:off x="5167943" y="1752233"/>
        <a:ext cx="2099992" cy="1259995"/>
      </dsp:txXfrm>
    </dsp:sp>
    <dsp:sp modelId="{2B963950-7AE2-4E23-BC06-70D493E4A3B9}">
      <dsp:nvSpPr>
        <dsp:cNvPr id="0" name=""/>
        <dsp:cNvSpPr/>
      </dsp:nvSpPr>
      <dsp:spPr>
        <a:xfrm>
          <a:off x="7750934" y="1752233"/>
          <a:ext cx="2099992" cy="125999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901" tIns="108013" rIns="102901" bIns="108013" numCol="1" spcCol="1270" anchor="ctr" anchorCtr="0">
          <a:noAutofit/>
        </a:bodyPr>
        <a:lstStyle/>
        <a:p>
          <a:pPr marL="0" lvl="0" indent="0" algn="ctr" defTabSz="800100">
            <a:lnSpc>
              <a:spcPct val="90000"/>
            </a:lnSpc>
            <a:spcBef>
              <a:spcPct val="0"/>
            </a:spcBef>
            <a:spcAft>
              <a:spcPct val="35000"/>
            </a:spcAft>
            <a:buNone/>
          </a:pPr>
          <a:r>
            <a:rPr lang="en-US" sz="1800" kern="1200"/>
            <a:t>Check school folders regularly</a:t>
          </a:r>
        </a:p>
      </dsp:txBody>
      <dsp:txXfrm>
        <a:off x="7750934" y="1752233"/>
        <a:ext cx="2099992" cy="12599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02426-0B02-4EFD-B08F-4375F3F56864}">
      <dsp:nvSpPr>
        <dsp:cNvPr id="0" name=""/>
        <dsp:cNvSpPr/>
      </dsp:nvSpPr>
      <dsp:spPr>
        <a:xfrm>
          <a:off x="339093" y="822746"/>
          <a:ext cx="1056181" cy="105618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61D7DF-8EB2-4823-847F-F98B12B1E840}">
      <dsp:nvSpPr>
        <dsp:cNvPr id="0" name=""/>
        <dsp:cNvSpPr/>
      </dsp:nvSpPr>
      <dsp:spPr>
        <a:xfrm>
          <a:off x="564181" y="1047834"/>
          <a:ext cx="606005" cy="6060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5FA6978-A371-474B-ACD5-C96A31E47B96}">
      <dsp:nvSpPr>
        <dsp:cNvPr id="0" name=""/>
        <dsp:cNvSpPr/>
      </dsp:nvSpPr>
      <dsp:spPr>
        <a:xfrm>
          <a:off x="1461" y="2207902"/>
          <a:ext cx="1731445" cy="69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b="0" kern="1200">
              <a:solidFill>
                <a:schemeClr val="tx1"/>
              </a:solidFill>
              <a:latin typeface="Calibri"/>
            </a:rPr>
            <a:t>Rosa Diaz</a:t>
          </a:r>
          <a:endParaRPr lang="en-US" sz="1100" b="0" kern="1200">
            <a:solidFill>
              <a:schemeClr val="tx1"/>
            </a:solidFill>
          </a:endParaRPr>
        </a:p>
      </dsp:txBody>
      <dsp:txXfrm>
        <a:off x="1461" y="2207902"/>
        <a:ext cx="1731445" cy="692578"/>
      </dsp:txXfrm>
    </dsp:sp>
    <dsp:sp modelId="{B35CAF91-9604-43A8-A860-5C5FC1309558}">
      <dsp:nvSpPr>
        <dsp:cNvPr id="0" name=""/>
        <dsp:cNvSpPr/>
      </dsp:nvSpPr>
      <dsp:spPr>
        <a:xfrm>
          <a:off x="2373542" y="822746"/>
          <a:ext cx="1056181" cy="105618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3BD2E-AAA2-4CCA-8F61-A1F02D8933F7}">
      <dsp:nvSpPr>
        <dsp:cNvPr id="0" name=""/>
        <dsp:cNvSpPr/>
      </dsp:nvSpPr>
      <dsp:spPr>
        <a:xfrm>
          <a:off x="2598629" y="1047834"/>
          <a:ext cx="606005" cy="6060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C489D3-232D-4F8D-ACCD-1A2A3B873EBD}">
      <dsp:nvSpPr>
        <dsp:cNvPr id="0" name=""/>
        <dsp:cNvSpPr/>
      </dsp:nvSpPr>
      <dsp:spPr>
        <a:xfrm>
          <a:off x="2035910" y="2207902"/>
          <a:ext cx="1731445" cy="69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b="0" kern="1200">
              <a:solidFill>
                <a:schemeClr val="tx1"/>
              </a:solidFill>
              <a:latin typeface="Calibri"/>
            </a:rPr>
            <a:t>Parent Liaison</a:t>
          </a:r>
          <a:endParaRPr lang="en-US" sz="1100" b="0" kern="1200">
            <a:solidFill>
              <a:schemeClr val="tx1"/>
            </a:solidFill>
          </a:endParaRPr>
        </a:p>
      </dsp:txBody>
      <dsp:txXfrm>
        <a:off x="2035910" y="2207902"/>
        <a:ext cx="1731445" cy="692578"/>
      </dsp:txXfrm>
    </dsp:sp>
    <dsp:sp modelId="{1B243E96-7F42-40B0-A060-DA430C54DB3D}">
      <dsp:nvSpPr>
        <dsp:cNvPr id="0" name=""/>
        <dsp:cNvSpPr/>
      </dsp:nvSpPr>
      <dsp:spPr>
        <a:xfrm>
          <a:off x="4407990" y="822746"/>
          <a:ext cx="1056181" cy="105618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0B6AC6-CF04-4760-9BFE-C05936B71B50}">
      <dsp:nvSpPr>
        <dsp:cNvPr id="0" name=""/>
        <dsp:cNvSpPr/>
      </dsp:nvSpPr>
      <dsp:spPr>
        <a:xfrm>
          <a:off x="4633078" y="1047834"/>
          <a:ext cx="606005" cy="6060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266EB1-A08D-4142-9FEA-ECC8B7FF8CBC}">
      <dsp:nvSpPr>
        <dsp:cNvPr id="0" name=""/>
        <dsp:cNvSpPr/>
      </dsp:nvSpPr>
      <dsp:spPr>
        <a:xfrm>
          <a:off x="4070358" y="2207902"/>
          <a:ext cx="1731445" cy="69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rtl="0">
            <a:lnSpc>
              <a:spcPct val="100000"/>
            </a:lnSpc>
            <a:spcBef>
              <a:spcPct val="0"/>
            </a:spcBef>
            <a:spcAft>
              <a:spcPct val="35000"/>
            </a:spcAft>
            <a:buNone/>
            <a:defRPr cap="all"/>
          </a:pPr>
          <a:r>
            <a:rPr lang="en-US" sz="1100" b="0" kern="1200" dirty="0"/>
            <a:t>Rosa.</a:t>
          </a:r>
          <a:r>
            <a:rPr lang="en-US" sz="1100" b="0" kern="1200" dirty="0">
              <a:latin typeface="Calibri"/>
            </a:rPr>
            <a:t>Diaz-Jarquin</a:t>
          </a:r>
          <a:r>
            <a:rPr lang="en-US" sz="1100" b="0" kern="1200" dirty="0"/>
            <a:t>@cherokeek12.net</a:t>
          </a:r>
          <a:endParaRPr lang="en-US" sz="1100" b="0" kern="1200" dirty="0">
            <a:solidFill>
              <a:srgbClr val="000000"/>
            </a:solidFill>
          </a:endParaRPr>
        </a:p>
      </dsp:txBody>
      <dsp:txXfrm>
        <a:off x="4070358" y="2207902"/>
        <a:ext cx="1731445" cy="692578"/>
      </dsp:txXfrm>
    </dsp:sp>
    <dsp:sp modelId="{23BAE79C-D511-4784-8B1F-8B0DD616790C}">
      <dsp:nvSpPr>
        <dsp:cNvPr id="0" name=""/>
        <dsp:cNvSpPr/>
      </dsp:nvSpPr>
      <dsp:spPr>
        <a:xfrm>
          <a:off x="6442438" y="822746"/>
          <a:ext cx="1056181" cy="105618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A7FF2B-81DD-47BE-80BC-20FC83393BFB}">
      <dsp:nvSpPr>
        <dsp:cNvPr id="0" name=""/>
        <dsp:cNvSpPr/>
      </dsp:nvSpPr>
      <dsp:spPr>
        <a:xfrm>
          <a:off x="6667526" y="1047834"/>
          <a:ext cx="606005" cy="60600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CB8AC8-3A0D-4696-A382-61DDA225EE32}">
      <dsp:nvSpPr>
        <dsp:cNvPr id="0" name=""/>
        <dsp:cNvSpPr/>
      </dsp:nvSpPr>
      <dsp:spPr>
        <a:xfrm>
          <a:off x="6104806" y="2207902"/>
          <a:ext cx="1731445" cy="692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dirty="0">
              <a:solidFill>
                <a:schemeClr val="tx1"/>
              </a:solidFill>
            </a:rPr>
            <a:t>770.721.6563</a:t>
          </a:r>
        </a:p>
      </dsp:txBody>
      <dsp:txXfrm>
        <a:off x="6104806" y="2207902"/>
        <a:ext cx="1731445" cy="692578"/>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20FC249B-4EC4-4ED8-B4C5-D7AF3E2A5710}" type="datetimeFigureOut">
              <a:rPr lang="en-US" smtClean="0"/>
              <a:t>8/31/2026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6B5CCBA4-4A68-46A9-B360-23646BA3631C}" type="slidenum">
              <a:rPr lang="en-US" smtClean="0"/>
              <a:t>‹#›</a:t>
            </a:fld>
            <a:endParaRPr lang="en-US"/>
          </a:p>
        </p:txBody>
      </p:sp>
    </p:spTree>
    <p:extLst>
      <p:ext uri="{BB962C8B-B14F-4D97-AF65-F5344CB8AC3E}">
        <p14:creationId xmlns:p14="http://schemas.microsoft.com/office/powerpoint/2010/main" val="2468667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4</a:t>
            </a:fld>
            <a:endParaRPr lang="en-US"/>
          </a:p>
        </p:txBody>
      </p:sp>
    </p:spTree>
    <p:extLst>
      <p:ext uri="{BB962C8B-B14F-4D97-AF65-F5344CB8AC3E}">
        <p14:creationId xmlns:p14="http://schemas.microsoft.com/office/powerpoint/2010/main" val="3554556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5</a:t>
            </a:fld>
            <a:endParaRPr lang="en-US"/>
          </a:p>
        </p:txBody>
      </p:sp>
    </p:spTree>
    <p:extLst>
      <p:ext uri="{BB962C8B-B14F-4D97-AF65-F5344CB8AC3E}">
        <p14:creationId xmlns:p14="http://schemas.microsoft.com/office/powerpoint/2010/main" val="2684852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6</a:t>
            </a:fld>
            <a:endParaRPr lang="en-US"/>
          </a:p>
        </p:txBody>
      </p:sp>
    </p:spTree>
    <p:extLst>
      <p:ext uri="{BB962C8B-B14F-4D97-AF65-F5344CB8AC3E}">
        <p14:creationId xmlns:p14="http://schemas.microsoft.com/office/powerpoint/2010/main" val="1033927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DIstrict</a:t>
            </a:r>
            <a:endParaRPr lang="en-US"/>
          </a:p>
        </p:txBody>
      </p:sp>
      <p:sp>
        <p:nvSpPr>
          <p:cNvPr id="4" name="Slide Number Placeholder 3"/>
          <p:cNvSpPr>
            <a:spLocks noGrp="1"/>
          </p:cNvSpPr>
          <p:nvPr>
            <p:ph type="sldNum" sz="quarter" idx="5"/>
          </p:nvPr>
        </p:nvSpPr>
        <p:spPr/>
        <p:txBody>
          <a:bodyPr/>
          <a:lstStyle/>
          <a:p>
            <a:fld id="{6B5CCBA4-4A68-46A9-B360-23646BA3631C}" type="slidenum">
              <a:rPr lang="en-US" smtClean="0"/>
              <a:t>13</a:t>
            </a:fld>
            <a:endParaRPr lang="en-US"/>
          </a:p>
        </p:txBody>
      </p:sp>
    </p:spTree>
    <p:extLst>
      <p:ext uri="{BB962C8B-B14F-4D97-AF65-F5344CB8AC3E}">
        <p14:creationId xmlns:p14="http://schemas.microsoft.com/office/powerpoint/2010/main" val="4191961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18</a:t>
            </a:fld>
            <a:endParaRPr lang="en-US"/>
          </a:p>
        </p:txBody>
      </p:sp>
    </p:spTree>
    <p:extLst>
      <p:ext uri="{BB962C8B-B14F-4D97-AF65-F5344CB8AC3E}">
        <p14:creationId xmlns:p14="http://schemas.microsoft.com/office/powerpoint/2010/main" val="1405963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20</a:t>
            </a:fld>
            <a:endParaRPr lang="en-US"/>
          </a:p>
        </p:txBody>
      </p:sp>
    </p:spTree>
    <p:extLst>
      <p:ext uri="{BB962C8B-B14F-4D97-AF65-F5344CB8AC3E}">
        <p14:creationId xmlns:p14="http://schemas.microsoft.com/office/powerpoint/2010/main" val="2052890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21</a:t>
            </a:fld>
            <a:endParaRPr lang="en-US"/>
          </a:p>
        </p:txBody>
      </p:sp>
    </p:spTree>
    <p:extLst>
      <p:ext uri="{BB962C8B-B14F-4D97-AF65-F5344CB8AC3E}">
        <p14:creationId xmlns:p14="http://schemas.microsoft.com/office/powerpoint/2010/main" val="3516852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District</a:t>
            </a:r>
          </a:p>
        </p:txBody>
      </p:sp>
      <p:sp>
        <p:nvSpPr>
          <p:cNvPr id="4" name="Slide Number Placeholder 3"/>
          <p:cNvSpPr>
            <a:spLocks noGrp="1"/>
          </p:cNvSpPr>
          <p:nvPr>
            <p:ph type="sldNum" sz="quarter" idx="5"/>
          </p:nvPr>
        </p:nvSpPr>
        <p:spPr/>
        <p:txBody>
          <a:bodyPr/>
          <a:lstStyle/>
          <a:p>
            <a:fld id="{6B5CCBA4-4A68-46A9-B360-23646BA3631C}" type="slidenum">
              <a:rPr lang="en-US" smtClean="0"/>
              <a:t>31</a:t>
            </a:fld>
            <a:endParaRPr lang="en-US"/>
          </a:p>
        </p:txBody>
      </p:sp>
    </p:spTree>
    <p:extLst>
      <p:ext uri="{BB962C8B-B14F-4D97-AF65-F5344CB8AC3E}">
        <p14:creationId xmlns:p14="http://schemas.microsoft.com/office/powerpoint/2010/main" val="3989253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9902-1D84-0391-CFF9-700B864F97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0550DB-5FC0-187B-08AA-73055F76CE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47C260-F3F7-F73F-588E-92FBE5240E6F}"/>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E26D5AC5-B063-8F0A-5367-A51491F6C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FD49C-243B-4F24-2365-58C4607FF468}"/>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39936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3141A-57BD-791F-C6EF-87F225150D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D8287F-1476-899C-3B25-B24FE4C719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A66D2A-BA04-90F5-69D0-8067D5B8A89C}"/>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28097ED7-DA8B-0D87-7849-FF04FF90F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654A8C-5BDC-22D7-92E8-E27FD949F8F4}"/>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144126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3881-5E58-A73B-6B6F-2D996C79C4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65A6AF-4ACA-7837-E1EC-B72652F59B1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D924AA-8CCD-4657-968A-5CEE39327E51}"/>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44C3CC36-C1E2-33A8-336D-6B5452BCB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1C7E2-09E7-BB27-638B-591B89A9BF44}"/>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146684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EC16-26FC-A5F2-7774-15268F8A45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6377E4-BE16-14DE-5870-1EE30D2EEF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F24799-9A68-A691-86EF-5DC6CC302F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E3FDA5-3610-58A4-0A1E-1B2593932843}"/>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6" name="Footer Placeholder 5">
            <a:extLst>
              <a:ext uri="{FF2B5EF4-FFF2-40B4-BE49-F238E27FC236}">
                <a16:creationId xmlns:a16="http://schemas.microsoft.com/office/drawing/2014/main" id="{AD6F78E6-CE48-4F3E-D136-76EEAA817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15EF72-85CA-DDDE-C13B-167B449000B8}"/>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217382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C6741-40DB-2A5C-8C99-30D04D95DC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C2AAE8-DB7F-A96B-5529-25094A4412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9EDBA1-9130-FFE0-758B-4D02A138EA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280850-32A8-39D8-7CFE-73C0077D1C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D65A2B-C5AE-8A75-5A72-CFB8B7198A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0D58CF-E8AF-526C-4D8C-2561BD37CE66}"/>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8" name="Footer Placeholder 7">
            <a:extLst>
              <a:ext uri="{FF2B5EF4-FFF2-40B4-BE49-F238E27FC236}">
                <a16:creationId xmlns:a16="http://schemas.microsoft.com/office/drawing/2014/main" id="{16E11123-14DD-A95F-83B9-7713A464EC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BA4EB6-C42B-CFBC-7FDE-F05F01E6CA1F}"/>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2302673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2333E-1D22-169F-55EB-5597B41917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33A1FD-A48E-4A8F-C33C-103C429B627F}"/>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4" name="Footer Placeholder 3">
            <a:extLst>
              <a:ext uri="{FF2B5EF4-FFF2-40B4-BE49-F238E27FC236}">
                <a16:creationId xmlns:a16="http://schemas.microsoft.com/office/drawing/2014/main" id="{F0BF8341-16F7-7C8F-7CCB-01BD6D955F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4CF5EC2-87DF-0B0E-AACC-2D7E872786BD}"/>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50478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4B5E0F-7AA7-B539-60FD-3A020FD2DF10}"/>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3" name="Footer Placeholder 2">
            <a:extLst>
              <a:ext uri="{FF2B5EF4-FFF2-40B4-BE49-F238E27FC236}">
                <a16:creationId xmlns:a16="http://schemas.microsoft.com/office/drawing/2014/main" id="{FADB01E2-7357-E3F8-91A0-16353958E3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B5076B-CA47-250B-AAC4-C4EB61F42732}"/>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3655797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ADD63-B8A2-5F16-68E2-3947ED905C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B960C6-BEC0-4A6F-984A-2DA0D0C315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FF5758-16D1-E3AD-77E4-3CF06B1DD2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1A023E-7416-8C2F-0EF8-D787CFC97138}"/>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6" name="Footer Placeholder 5">
            <a:extLst>
              <a:ext uri="{FF2B5EF4-FFF2-40B4-BE49-F238E27FC236}">
                <a16:creationId xmlns:a16="http://schemas.microsoft.com/office/drawing/2014/main" id="{60664A30-7738-8911-5A48-0DDDFCCB71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46C7E2-BBD7-2F17-F7A1-BF288717B8F5}"/>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2230081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D21DA-A8B4-8146-FF1D-22FA029972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3A3A2-8F9A-2811-794C-7BF44AA905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4C72D1-C211-00C7-E130-8209D8F042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101EFC-715F-2EF8-5599-A89B48B91E09}"/>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6" name="Footer Placeholder 5">
            <a:extLst>
              <a:ext uri="{FF2B5EF4-FFF2-40B4-BE49-F238E27FC236}">
                <a16:creationId xmlns:a16="http://schemas.microsoft.com/office/drawing/2014/main" id="{363014D0-C295-67BE-94C5-AC29D0543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206DD8-45FD-5CA3-7232-A2503EA1CEBC}"/>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76040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DD756-08EB-67C5-0B70-084D9ED767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4FA07E-9810-9A62-D6CA-509835628C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CF94D-B3C2-134F-D3DD-7580C2A7F598}"/>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B23619AD-3F9F-9273-68EF-420DFA3C1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17BEA2-9DA9-9C0B-8313-E458B816A653}"/>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1215446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33631-1616-9BE1-1A7D-8E636A221A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04F9C4-8558-97FA-DD33-FD3A458CEA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65454E-C669-567B-58C3-279BA941F969}"/>
              </a:ext>
            </a:extLst>
          </p:cNvPr>
          <p:cNvSpPr>
            <a:spLocks noGrp="1"/>
          </p:cNvSpPr>
          <p:nvPr>
            <p:ph type="dt" sz="half" idx="10"/>
          </p:nvPr>
        </p:nvSpPr>
        <p:spPr/>
        <p:txBody>
          <a:body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FE9EE236-E073-ECD4-CACD-86A85A1FA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77A73-BF5A-6803-1520-01AA20A7B296}"/>
              </a:ext>
            </a:extLst>
          </p:cNvPr>
          <p:cNvSpPr>
            <a:spLocks noGrp="1"/>
          </p:cNvSpPr>
          <p:nvPr>
            <p:ph type="sldNum" sz="quarter" idx="12"/>
          </p:nvPr>
        </p:nvSpPr>
        <p:spPr/>
        <p:txBody>
          <a:bodyPr/>
          <a:lstStyle/>
          <a:p>
            <a:fld id="{C3C7E523-CAAF-4991-893F-DA0927156122}" type="slidenum">
              <a:rPr lang="en-US" smtClean="0"/>
              <a:t>‹#›</a:t>
            </a:fld>
            <a:endParaRPr lang="en-US"/>
          </a:p>
        </p:txBody>
      </p:sp>
    </p:spTree>
    <p:extLst>
      <p:ext uri="{BB962C8B-B14F-4D97-AF65-F5344CB8AC3E}">
        <p14:creationId xmlns:p14="http://schemas.microsoft.com/office/powerpoint/2010/main" val="3556678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3005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2309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43439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1476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230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9015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8834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969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410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1273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1691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B8800C-4610-91C0-4841-A6713771C3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1E07C9-F41A-AAAB-1E9F-017DEA50F5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37E6D4-08E4-2C48-A3C3-D325B0CCDE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2D9105-2FF9-432A-9167-F1353AA362AC}" type="datetimeFigureOut">
              <a:rPr lang="en-US" smtClean="0"/>
              <a:t>8/31/2026</a:t>
            </a:fld>
            <a:endParaRPr lang="en-US"/>
          </a:p>
        </p:txBody>
      </p:sp>
      <p:sp>
        <p:nvSpPr>
          <p:cNvPr id="5" name="Footer Placeholder 4">
            <a:extLst>
              <a:ext uri="{FF2B5EF4-FFF2-40B4-BE49-F238E27FC236}">
                <a16:creationId xmlns:a16="http://schemas.microsoft.com/office/drawing/2014/main" id="{76D2557A-8F38-B7C5-B131-E970CD12E8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048C927-D90E-E681-16E5-D6BABB1E99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C7E523-CAAF-4991-893F-DA0927156122}" type="slidenum">
              <a:rPr lang="en-US" smtClean="0"/>
              <a:t>‹#›</a:t>
            </a:fld>
            <a:endParaRPr lang="en-US"/>
          </a:p>
        </p:txBody>
      </p:sp>
    </p:spTree>
    <p:extLst>
      <p:ext uri="{BB962C8B-B14F-4D97-AF65-F5344CB8AC3E}">
        <p14:creationId xmlns:p14="http://schemas.microsoft.com/office/powerpoint/2010/main" val="2996883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8/31/2026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52191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sv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hyperlink" Target="https://www.cherokeek12.net/divisions/academics-accountability/ccsd-custom-teaching-learning-standard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hyperlink" Target="https://www.cherokeek12.net/students" TargetMode="External"/><Relationship Id="rId4" Type="http://schemas.openxmlformats.org/officeDocument/2006/relationships/hyperlink" Target="https://www.cherokeek12.net/divisions/academics-accountability/links-to-core-instructional-resources"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gkidsparent.gadoe.org/" TargetMode="External"/><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hyperlink" Target="https://lor2.gadoe.org/gadoe/file/65da261d-7393-457b-bd7e-b7721b2f15cf/1/GM_Parent_Resources.pdf" TargetMode="External"/><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ublic.gosa.ga.gov/noauth/extensions/SchoolGrades-Georgia/SchoolGrades-Georgia.html?lang=English&amp;SchoolName=william-g.-hasty,-sr.-elementary-school" TargetMode="Externa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hyperlink" Target="http://www.commonsense.org/"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4.jpeg"/><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4.svg"/><Relationship Id="rId1" Type="http://schemas.openxmlformats.org/officeDocument/2006/relationships/slideLayout" Target="../slideLayouts/slideLayout18.xml"/><Relationship Id="rId5" Type="http://schemas.openxmlformats.org/officeDocument/2006/relationships/image" Target="../media/image17.jpeg"/><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975600" y="0"/>
            <a:ext cx="4216400" cy="6858000"/>
          </a:xfrm>
          <a:custGeom>
            <a:avLst/>
            <a:gdLst/>
            <a:ahLst/>
            <a:cxnLst/>
            <a:rect l="l" t="t" r="r" b="b"/>
            <a:pathLst>
              <a:path w="11039373" h="10928979">
                <a:moveTo>
                  <a:pt x="0" y="0"/>
                </a:moveTo>
                <a:lnTo>
                  <a:pt x="11039373" y="0"/>
                </a:lnTo>
                <a:lnTo>
                  <a:pt x="11039373" y="10928979"/>
                </a:lnTo>
                <a:lnTo>
                  <a:pt x="0" y="10928979"/>
                </a:lnTo>
                <a:lnTo>
                  <a:pt x="0" y="0"/>
                </a:lnTo>
                <a:close/>
              </a:path>
            </a:pathLst>
          </a:custGeom>
          <a:blipFill>
            <a:blip>
              <a:extLst>
                <a:ext uri="{96DAC541-7B7A-43D3-8B79-37D633B846F1}">
                  <asvg:svgBlip xmlns:asvg="http://schemas.microsoft.com/office/drawing/2016/SVG/main" r:embed="rId2"/>
                </a:ext>
              </a:extLst>
            </a:blip>
            <a:stretch>
              <a:fillRect t="-6655" r="-74547" b="-373"/>
            </a:stretch>
          </a:blipFill>
        </p:spPr>
        <p:txBody>
          <a:bodyPr/>
          <a:lstStyle/>
          <a:p>
            <a:endParaRPr lang="en-US" sz="1200"/>
          </a:p>
        </p:txBody>
      </p:sp>
      <p:grpSp>
        <p:nvGrpSpPr>
          <p:cNvPr id="4" name="Group 4"/>
          <p:cNvGrpSpPr/>
          <p:nvPr/>
        </p:nvGrpSpPr>
        <p:grpSpPr>
          <a:xfrm>
            <a:off x="613882" y="1808199"/>
            <a:ext cx="13779337" cy="1992249"/>
            <a:chOff x="0" y="-9525"/>
            <a:chExt cx="27558675" cy="3984498"/>
          </a:xfrm>
        </p:grpSpPr>
        <p:sp>
          <p:nvSpPr>
            <p:cNvPr id="5" name="TextBox 5"/>
            <p:cNvSpPr txBox="1"/>
            <p:nvPr/>
          </p:nvSpPr>
          <p:spPr>
            <a:xfrm>
              <a:off x="1345874" y="1256281"/>
              <a:ext cx="26212801" cy="2718692"/>
            </a:xfrm>
            <a:prstGeom prst="rect">
              <a:avLst/>
            </a:prstGeom>
          </p:spPr>
          <p:txBody>
            <a:bodyPr wrap="square" lIns="0" tIns="0" rIns="0" bIns="0" rtlCol="0" anchor="t">
              <a:spAutoFit/>
            </a:bodyPr>
            <a:lstStyle/>
            <a:p>
              <a:pPr>
                <a:lnSpc>
                  <a:spcPts val="5334"/>
                </a:lnSpc>
              </a:pPr>
              <a:r>
                <a:rPr lang="en-US" sz="4800" b="1">
                  <a:solidFill>
                    <a:srgbClr val="002060"/>
                  </a:solidFill>
                </a:rPr>
                <a:t>2026-2027</a:t>
              </a:r>
              <a:br>
                <a:rPr lang="en-US" sz="4800" b="1">
                  <a:solidFill>
                    <a:srgbClr val="002060"/>
                  </a:solidFill>
                </a:rPr>
              </a:br>
              <a:r>
                <a:rPr lang="en-US" sz="4800" b="1">
                  <a:solidFill>
                    <a:srgbClr val="002060"/>
                  </a:solidFill>
                </a:rPr>
                <a:t>Annual Title I Meeting</a:t>
              </a:r>
              <a:endParaRPr lang="en-US" sz="4800" b="1">
                <a:solidFill>
                  <a:srgbClr val="002060"/>
                </a:solidFill>
                <a:highlight>
                  <a:srgbClr val="FFFF00"/>
                </a:highlight>
                <a:latin typeface="Lato   "/>
                <a:ea typeface="Fira Sans Semi-Bold"/>
                <a:cs typeface="Fira Sans Semi-Bold"/>
                <a:sym typeface="Fira Sans Semi-Bold"/>
              </a:endParaRPr>
            </a:p>
          </p:txBody>
        </p:sp>
        <p:sp>
          <p:nvSpPr>
            <p:cNvPr id="7" name="TextBox 7"/>
            <p:cNvSpPr txBox="1"/>
            <p:nvPr/>
          </p:nvSpPr>
          <p:spPr>
            <a:xfrm>
              <a:off x="0" y="-9525"/>
              <a:ext cx="11881220" cy="700704"/>
            </a:xfrm>
            <a:prstGeom prst="rect">
              <a:avLst/>
            </a:prstGeom>
          </p:spPr>
          <p:txBody>
            <a:bodyPr lIns="0" tIns="0" rIns="0" bIns="0" rtlCol="0" anchor="t">
              <a:spAutoFit/>
            </a:bodyPr>
            <a:lstStyle/>
            <a:p>
              <a:pPr>
                <a:lnSpc>
                  <a:spcPts val="3205"/>
                </a:lnSpc>
              </a:pPr>
              <a:endParaRPr sz="1200"/>
            </a:p>
          </p:txBody>
        </p:sp>
      </p:grpSp>
      <p:sp>
        <p:nvSpPr>
          <p:cNvPr id="10" name="TextBox 9">
            <a:extLst>
              <a:ext uri="{FF2B5EF4-FFF2-40B4-BE49-F238E27FC236}">
                <a16:creationId xmlns:a16="http://schemas.microsoft.com/office/drawing/2014/main" id="{13098ED7-9EDB-3284-139E-7BBF209B0A7A}"/>
              </a:ext>
            </a:extLst>
          </p:cNvPr>
          <p:cNvSpPr txBox="1"/>
          <p:nvPr/>
        </p:nvSpPr>
        <p:spPr>
          <a:xfrm>
            <a:off x="1248545" y="4811075"/>
            <a:ext cx="3600079" cy="1366528"/>
          </a:xfrm>
          <a:prstGeom prst="rect">
            <a:avLst/>
          </a:prstGeom>
          <a:noFill/>
        </p:spPr>
        <p:txBody>
          <a:bodyPr wrap="square" lIns="91440" tIns="45720" rIns="91440" bIns="45720" rtlCol="0" anchor="t">
            <a:spAutoFit/>
          </a:bodyPr>
          <a:lstStyle/>
          <a:p>
            <a:pPr>
              <a:lnSpc>
                <a:spcPct val="90000"/>
              </a:lnSpc>
            </a:pPr>
            <a:r>
              <a:rPr lang="en-US" dirty="0">
                <a:ea typeface="+mn-lt"/>
                <a:cs typeface="+mn-lt"/>
              </a:rPr>
              <a:t>Hasty Elementary School Fine Arts Academy</a:t>
            </a:r>
            <a:endParaRPr lang="en-US" dirty="0"/>
          </a:p>
          <a:p>
            <a:pPr>
              <a:lnSpc>
                <a:spcPct val="90000"/>
              </a:lnSpc>
            </a:pPr>
            <a:r>
              <a:rPr lang="en-US" dirty="0"/>
              <a:t>5:00-5:30 PM</a:t>
            </a:r>
          </a:p>
          <a:p>
            <a:pPr>
              <a:lnSpc>
                <a:spcPct val="90000"/>
              </a:lnSpc>
            </a:pPr>
            <a:r>
              <a:rPr lang="en-US" dirty="0"/>
              <a:t>Cafeteria/Media Center</a:t>
            </a:r>
          </a:p>
          <a:p>
            <a:endParaRPr lang="en-US" dirty="0">
              <a:highlight>
                <a:srgbClr val="FFFF00"/>
              </a:highlight>
            </a:endParaRPr>
          </a:p>
        </p:txBody>
      </p:sp>
      <p:sp>
        <p:nvSpPr>
          <p:cNvPr id="6" name="TextBox 5">
            <a:extLst>
              <a:ext uri="{FF2B5EF4-FFF2-40B4-BE49-F238E27FC236}">
                <a16:creationId xmlns:a16="http://schemas.microsoft.com/office/drawing/2014/main" id="{7D73D048-85DB-BA1C-6DE5-A0319FFC127E}"/>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2A5C"/>
        </a:solidFill>
        <a:effectLst/>
      </p:bgPr>
    </p:bg>
    <p:spTree>
      <p:nvGrpSpPr>
        <p:cNvPr id="1" name="">
          <a:extLst>
            <a:ext uri="{FF2B5EF4-FFF2-40B4-BE49-F238E27FC236}">
              <a16:creationId xmlns:a16="http://schemas.microsoft.com/office/drawing/2014/main" id="{7F8AC7A9-7560-84F1-D45C-14C02717AB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24D1C9D-629A-F3F8-DFA1-0510A941F9AC}"/>
              </a:ext>
            </a:extLst>
          </p:cNvPr>
          <p:cNvGrpSpPr/>
          <p:nvPr/>
        </p:nvGrpSpPr>
        <p:grpSpPr>
          <a:xfrm>
            <a:off x="2466266" y="338445"/>
            <a:ext cx="9576571" cy="1443490"/>
            <a:chOff x="0" y="-9525"/>
            <a:chExt cx="19153141" cy="2886979"/>
          </a:xfrm>
        </p:grpSpPr>
        <p:sp>
          <p:nvSpPr>
            <p:cNvPr id="3" name="TextBox 3">
              <a:extLst>
                <a:ext uri="{FF2B5EF4-FFF2-40B4-BE49-F238E27FC236}">
                  <a16:creationId xmlns:a16="http://schemas.microsoft.com/office/drawing/2014/main" id="{19695611-C1FD-0281-55A9-7DEDD7ACCE6F}"/>
                </a:ext>
              </a:extLst>
            </p:cNvPr>
            <p:cNvSpPr txBox="1"/>
            <p:nvPr/>
          </p:nvSpPr>
          <p:spPr>
            <a:xfrm>
              <a:off x="0" y="-9525"/>
              <a:ext cx="19153141" cy="1916165"/>
            </a:xfrm>
            <a:prstGeom prst="rect">
              <a:avLst/>
            </a:prstGeom>
          </p:spPr>
          <p:txBody>
            <a:bodyPr lIns="0" tIns="0" rIns="0" bIns="0" rtlCol="0" anchor="t">
              <a:spAutoFit/>
            </a:bodyPr>
            <a:lstStyle/>
            <a:p>
              <a:pPr marL="0" marR="0" lvl="0" indent="0" algn="ctr" defTabSz="609630" rtl="0" eaLnBrk="1" fontAlgn="auto" latinLnBrk="0" hangingPunct="1">
                <a:lnSpc>
                  <a:spcPts val="7680"/>
                </a:lnSpc>
                <a:spcBef>
                  <a:spcPts val="0"/>
                </a:spcBef>
                <a:spcAft>
                  <a:spcPts val="0"/>
                </a:spcAft>
                <a:buClrTx/>
                <a:buSzTx/>
                <a:buFontTx/>
                <a:buNone/>
                <a:tabLst/>
                <a:defRPr/>
              </a:pPr>
              <a:endParaRPr kumimoji="0" lang="en-US" sz="6400" b="1" i="0" u="none" strike="noStrike" kern="1200" cap="none" spc="0" normalizeH="0" baseline="0" noProof="0">
                <a:ln>
                  <a:noFill/>
                </a:ln>
                <a:solidFill>
                  <a:srgbClr val="FFFFFF"/>
                </a:solidFill>
                <a:effectLst/>
                <a:uLnTx/>
                <a:uFillTx/>
                <a:latin typeface="Fira Sans Medium"/>
                <a:ea typeface="Fira Sans Medium"/>
                <a:cs typeface="Fira Sans Medium"/>
                <a:sym typeface="Fira Sans Medium"/>
              </a:endParaRPr>
            </a:p>
          </p:txBody>
        </p:sp>
        <p:sp>
          <p:nvSpPr>
            <p:cNvPr id="4" name="TextBox 4">
              <a:extLst>
                <a:ext uri="{FF2B5EF4-FFF2-40B4-BE49-F238E27FC236}">
                  <a16:creationId xmlns:a16="http://schemas.microsoft.com/office/drawing/2014/main" id="{9B07B43C-56AB-96AB-BE20-C4883ABD7C36}"/>
                </a:ext>
              </a:extLst>
            </p:cNvPr>
            <p:cNvSpPr txBox="1"/>
            <p:nvPr/>
          </p:nvSpPr>
          <p:spPr>
            <a:xfrm>
              <a:off x="2920664" y="2296012"/>
              <a:ext cx="13311813" cy="581442"/>
            </a:xfrm>
            <a:prstGeom prst="rect">
              <a:avLst/>
            </a:prstGeom>
          </p:spPr>
          <p:txBody>
            <a:bodyPr lIns="0" tIns="0" rIns="0" bIns="0" rtlCol="0" anchor="t">
              <a:spAutoFit/>
            </a:bodyPr>
            <a:lstStyle/>
            <a:p>
              <a:pPr marL="0" marR="0" lvl="0" indent="0" algn="ctr" defTabSz="609630" rtl="0" eaLnBrk="1" fontAlgn="auto" latinLnBrk="0" hangingPunct="1">
                <a:lnSpc>
                  <a:spcPts val="26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E0EE6B73-3F1B-42A7-D0C9-5DECF7D217B6}"/>
              </a:ext>
            </a:extLst>
          </p:cNvPr>
          <p:cNvSpPr/>
          <p:nvPr/>
        </p:nvSpPr>
        <p:spPr>
          <a:xfrm>
            <a:off x="9158046" y="3060291"/>
            <a:ext cx="3033954" cy="3797709"/>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8F329E6C-304D-FE38-F25E-6A355FE534B6}"/>
              </a:ext>
            </a:extLst>
          </p:cNvPr>
          <p:cNvSpPr/>
          <p:nvPr/>
        </p:nvSpPr>
        <p:spPr>
          <a:xfrm rot="-10800000">
            <a:off x="-1" y="0"/>
            <a:ext cx="3388781" cy="3420315"/>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l="1" r="-23946" b="-11034"/>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651D4609-5F77-8366-67FF-C65CAA4D2DCA}"/>
              </a:ext>
            </a:extLst>
          </p:cNvPr>
          <p:cNvSpPr txBox="1"/>
          <p:nvPr/>
        </p:nvSpPr>
        <p:spPr>
          <a:xfrm>
            <a:off x="2032349" y="2542015"/>
            <a:ext cx="8644964" cy="1938992"/>
          </a:xfrm>
          <a:prstGeom prst="rect">
            <a:avLst/>
          </a:prstGeom>
          <a:noFill/>
        </p:spPr>
        <p:txBody>
          <a:bodyPr wrap="square" lIns="91440" tIns="45720" rIns="91440" bIns="4572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WELCOME &amp; INTRODUCTIONS</a:t>
            </a:r>
            <a:endParaRPr lang="en-US"/>
          </a:p>
        </p:txBody>
      </p:sp>
      <p:sp>
        <p:nvSpPr>
          <p:cNvPr id="8" name="TextBox 7">
            <a:extLst>
              <a:ext uri="{FF2B5EF4-FFF2-40B4-BE49-F238E27FC236}">
                <a16:creationId xmlns:a16="http://schemas.microsoft.com/office/drawing/2014/main" id="{C4F1E2CB-2506-4F44-3681-C9A66D330F46}"/>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Tree>
    <p:extLst>
      <p:ext uri="{BB962C8B-B14F-4D97-AF65-F5344CB8AC3E}">
        <p14:creationId xmlns:p14="http://schemas.microsoft.com/office/powerpoint/2010/main" val="14419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2A5C"/>
        </a:solidFill>
        <a:effectLst/>
      </p:bgPr>
    </p:bg>
    <p:spTree>
      <p:nvGrpSpPr>
        <p:cNvPr id="1" name=""/>
        <p:cNvGrpSpPr/>
        <p:nvPr/>
      </p:nvGrpSpPr>
      <p:grpSpPr>
        <a:xfrm>
          <a:off x="0" y="0"/>
          <a:ext cx="0" cy="0"/>
          <a:chOff x="0" y="0"/>
          <a:chExt cx="0" cy="0"/>
        </a:xfrm>
      </p:grpSpPr>
      <p:grpSp>
        <p:nvGrpSpPr>
          <p:cNvPr id="2" name="Group 2"/>
          <p:cNvGrpSpPr/>
          <p:nvPr/>
        </p:nvGrpSpPr>
        <p:grpSpPr>
          <a:xfrm>
            <a:off x="2466266" y="338445"/>
            <a:ext cx="9576571" cy="1443490"/>
            <a:chOff x="0" y="-9525"/>
            <a:chExt cx="19153141" cy="2886979"/>
          </a:xfrm>
        </p:grpSpPr>
        <p:sp>
          <p:nvSpPr>
            <p:cNvPr id="3" name="TextBox 3"/>
            <p:cNvSpPr txBox="1"/>
            <p:nvPr/>
          </p:nvSpPr>
          <p:spPr>
            <a:xfrm>
              <a:off x="0" y="-9525"/>
              <a:ext cx="19153141" cy="1916165"/>
            </a:xfrm>
            <a:prstGeom prst="rect">
              <a:avLst/>
            </a:prstGeom>
          </p:spPr>
          <p:txBody>
            <a:bodyPr lIns="0" tIns="0" rIns="0" bIns="0" rtlCol="0" anchor="t">
              <a:spAutoFit/>
            </a:bodyPr>
            <a:lstStyle/>
            <a:p>
              <a:pPr marL="0" marR="0" lvl="0" indent="0" algn="ctr" defTabSz="609630" rtl="0" eaLnBrk="1" fontAlgn="auto" latinLnBrk="0" hangingPunct="1">
                <a:lnSpc>
                  <a:spcPts val="7680"/>
                </a:lnSpc>
                <a:spcBef>
                  <a:spcPts val="0"/>
                </a:spcBef>
                <a:spcAft>
                  <a:spcPts val="0"/>
                </a:spcAft>
                <a:buClrTx/>
                <a:buSzTx/>
                <a:buFontTx/>
                <a:buNone/>
                <a:tabLst/>
                <a:defRPr/>
              </a:pPr>
              <a:endParaRPr kumimoji="0" lang="en-US" sz="6400" b="1" i="0" u="none" strike="noStrike" kern="1200" cap="none" spc="0" normalizeH="0" baseline="0" noProof="0">
                <a:ln>
                  <a:noFill/>
                </a:ln>
                <a:solidFill>
                  <a:srgbClr val="FFFFFF"/>
                </a:solidFill>
                <a:effectLst/>
                <a:uLnTx/>
                <a:uFillTx/>
                <a:latin typeface="Fira Sans Medium"/>
                <a:ea typeface="Fira Sans Medium"/>
                <a:cs typeface="Fira Sans Medium"/>
                <a:sym typeface="Fira Sans Medium"/>
              </a:endParaRPr>
            </a:p>
          </p:txBody>
        </p:sp>
        <p:sp>
          <p:nvSpPr>
            <p:cNvPr id="4" name="TextBox 4"/>
            <p:cNvSpPr txBox="1"/>
            <p:nvPr/>
          </p:nvSpPr>
          <p:spPr>
            <a:xfrm>
              <a:off x="2920664" y="2296012"/>
              <a:ext cx="13311813" cy="581442"/>
            </a:xfrm>
            <a:prstGeom prst="rect">
              <a:avLst/>
            </a:prstGeom>
          </p:spPr>
          <p:txBody>
            <a:bodyPr lIns="0" tIns="0" rIns="0" bIns="0" rtlCol="0" anchor="t">
              <a:spAutoFit/>
            </a:bodyPr>
            <a:lstStyle/>
            <a:p>
              <a:pPr marL="0" marR="0" lvl="0" indent="0" algn="ctr" defTabSz="609630" rtl="0" eaLnBrk="1" fontAlgn="auto" latinLnBrk="0" hangingPunct="1">
                <a:lnSpc>
                  <a:spcPts val="26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a:off x="9158046" y="3060291"/>
            <a:ext cx="3033954" cy="3797709"/>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0800000">
            <a:off x="-1" y="0"/>
            <a:ext cx="3388781" cy="3420315"/>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l="1" r="-23946" b="-11034"/>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6CA1EB5E-6B10-9FFD-27B9-4A948F17CF80}"/>
              </a:ext>
            </a:extLst>
          </p:cNvPr>
          <p:cNvSpPr txBox="1"/>
          <p:nvPr/>
        </p:nvSpPr>
        <p:spPr>
          <a:xfrm>
            <a:off x="2466266" y="2743098"/>
            <a:ext cx="8644964" cy="1015663"/>
          </a:xfrm>
          <a:prstGeom prst="rect">
            <a:avLst/>
          </a:prstGeom>
          <a:noFill/>
        </p:spPr>
        <p:txBody>
          <a:bodyPr wrap="square">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WHAT IS TITLE </a:t>
            </a:r>
            <a:r>
              <a:rPr lang="en-US" sz="6000" b="1">
                <a:solidFill>
                  <a:prstClr val="white"/>
                </a:solidFill>
                <a:latin typeface="Lato" panose="020F0502020204030203" pitchFamily="34" charset="0"/>
                <a:ea typeface="Lato" panose="020F0502020204030203" pitchFamily="34" charset="0"/>
                <a:cs typeface="Lato" panose="020F0502020204030203" pitchFamily="34" charset="0"/>
              </a:rPr>
              <a:t>I?</a:t>
            </a:r>
            <a:endParaRPr kumimoji="0" lang="en-US" sz="60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F0CDC977-5890-2C6F-A87C-C7B1A5A1931B}"/>
              </a:ext>
            </a:extLst>
          </p:cNvPr>
          <p:cNvSpPr txBox="1"/>
          <p:nvPr/>
        </p:nvSpPr>
        <p:spPr>
          <a:xfrm>
            <a:off x="11226241" y="6326275"/>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MG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584653"/>
            <a:ext cx="11812814" cy="809527"/>
            <a:chOff x="361571" y="944746"/>
            <a:chExt cx="23625628" cy="1619054"/>
          </a:xfrm>
        </p:grpSpPr>
        <p:sp>
          <p:nvSpPr>
            <p:cNvPr id="4" name="TextBox 4"/>
            <p:cNvSpPr txBox="1"/>
            <p:nvPr/>
          </p:nvSpPr>
          <p:spPr>
            <a:xfrm>
              <a:off x="361571" y="944746"/>
              <a:ext cx="23625628" cy="1449628"/>
            </a:xfrm>
            <a:prstGeom prst="rect">
              <a:avLst/>
            </a:prstGeom>
          </p:spPr>
          <p:txBody>
            <a:bodyPr wrap="square" lIns="0" tIns="0" rIns="0" bIns="0" rtlCol="0" anchor="t">
              <a:spAutoFit/>
            </a:bodyPr>
            <a:lstStyle/>
            <a:p>
              <a:pPr algn="ctr">
                <a:lnSpc>
                  <a:spcPts val="6400"/>
                </a:lnSpc>
              </a:pPr>
              <a:r>
                <a:rPr lang="en-US" sz="4000" b="1">
                  <a:solidFill>
                    <a:srgbClr val="002762"/>
                  </a:solidFill>
                  <a:latin typeface="Lato   "/>
                  <a:ea typeface="Fira Sans Medium"/>
                  <a:cs typeface="Fira Sans Medium"/>
                  <a:sym typeface="Fira Sans Medium"/>
                </a:rPr>
                <a:t>EVERY STUDENT SUCCEEDS ACT (ESSA)</a:t>
              </a:r>
            </a:p>
          </p:txBody>
        </p:sp>
        <p:sp>
          <p:nvSpPr>
            <p:cNvPr id="5" name="TextBox 5"/>
            <p:cNvSpPr txBox="1"/>
            <p:nvPr/>
          </p:nvSpPr>
          <p:spPr>
            <a:xfrm>
              <a:off x="1803925" y="1978512"/>
              <a:ext cx="8221932" cy="585288"/>
            </a:xfrm>
            <a:prstGeom prst="rect">
              <a:avLst/>
            </a:prstGeom>
          </p:spPr>
          <p:txBody>
            <a:bodyPr lIns="0" tIns="0" rIns="0" bIns="0" rtlCol="0" anchor="t">
              <a:spAutoFit/>
            </a:bodyPr>
            <a:lstStyle/>
            <a:p>
              <a:pPr algn="ctr">
                <a:lnSpc>
                  <a:spcPts val="2600"/>
                </a:lnSpc>
              </a:pPr>
              <a:endParaRPr sz="1200"/>
            </a:p>
          </p:txBody>
        </p:sp>
      </p:grpSp>
      <p:sp>
        <p:nvSpPr>
          <p:cNvPr id="6" name="TextBox 6"/>
          <p:cNvSpPr txBox="1"/>
          <p:nvPr/>
        </p:nvSpPr>
        <p:spPr>
          <a:xfrm>
            <a:off x="1520162" y="2122186"/>
            <a:ext cx="7991231" cy="2769989"/>
          </a:xfrm>
          <a:prstGeom prst="rect">
            <a:avLst/>
          </a:prstGeom>
        </p:spPr>
        <p:txBody>
          <a:bodyPr wrap="square" lIns="0" tIns="0" rIns="0" bIns="0" rtlCol="0" anchor="t">
            <a:spAutoFit/>
          </a:bodyPr>
          <a:lstStyle/>
          <a:p>
            <a:r>
              <a:rPr lang="en-US" sz="3600">
                <a:solidFill>
                  <a:srgbClr val="002060"/>
                </a:solidFill>
                <a:latin typeface="Lato"/>
                <a:ea typeface="Lato"/>
                <a:cs typeface="Lato"/>
                <a:sym typeface="Fira Sans Bold"/>
              </a:rPr>
              <a:t>The purpose of ESSA is to provide all children significant opportunity to receive a fair, equitable and high-quality education and to close educational achievement gaps.</a:t>
            </a:r>
            <a:endParaRPr lang="en-US" sz="3600">
              <a:solidFill>
                <a:srgbClr val="002060"/>
              </a:solidFill>
              <a:latin typeface="Lato"/>
              <a:ea typeface="Lato"/>
              <a:cs typeface="Lato"/>
            </a:endParaRPr>
          </a:p>
        </p:txBody>
      </p:sp>
      <p:sp>
        <p:nvSpPr>
          <p:cNvPr id="8" name="Freeform 3">
            <a:extLst>
              <a:ext uri="{FF2B5EF4-FFF2-40B4-BE49-F238E27FC236}">
                <a16:creationId xmlns:a16="http://schemas.microsoft.com/office/drawing/2014/main" id="{3CDD82FA-C809-1627-2046-06C8290D61C9}"/>
              </a:ext>
            </a:extLst>
          </p:cNvPr>
          <p:cNvSpPr/>
          <p:nvPr/>
        </p:nvSpPr>
        <p:spPr>
          <a:xfrm rot="-5400000">
            <a:off x="7622300" y="2237499"/>
            <a:ext cx="4495800" cy="4745203"/>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3"/>
                </a:ext>
              </a:extLst>
            </a:blip>
            <a:stretch>
              <a:fillRect l="-5476" r="-2" b="-1704"/>
            </a:stretch>
          </a:blipFill>
        </p:spPr>
        <p:txBody>
          <a:bodyPr/>
          <a:lstStyle/>
          <a:p>
            <a:endParaRPr lang="en-US" sz="1200"/>
          </a:p>
        </p:txBody>
      </p:sp>
      <p:sp>
        <p:nvSpPr>
          <p:cNvPr id="7" name="TextBox 6">
            <a:extLst>
              <a:ext uri="{FF2B5EF4-FFF2-40B4-BE49-F238E27FC236}">
                <a16:creationId xmlns:a16="http://schemas.microsoft.com/office/drawing/2014/main" id="{19C048E6-07AA-C631-84F2-DD05DE65AFB1}"/>
              </a:ext>
            </a:extLst>
          </p:cNvPr>
          <p:cNvSpPr txBox="1"/>
          <p:nvPr/>
        </p:nvSpPr>
        <p:spPr>
          <a:xfrm>
            <a:off x="11552813" y="639326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MG</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2C7CCE3-F4C7-1A9B-5347-152E6414697E}"/>
              </a:ext>
            </a:extLst>
          </p:cNvPr>
          <p:cNvSpPr/>
          <p:nvPr/>
        </p:nvSpPr>
        <p:spPr>
          <a:xfrm>
            <a:off x="0" y="0"/>
            <a:ext cx="4554473" cy="6856649"/>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3"/>
                </a:ext>
              </a:extLst>
            </a:blip>
            <a:stretch>
              <a:fillRect l="-60230" t="-7779" r="-1"/>
            </a:stretch>
          </a:blipFill>
        </p:spPr>
        <p:txBody>
          <a:bodyPr/>
          <a:lstStyle/>
          <a:p>
            <a:pPr defTabSz="609630"/>
            <a:endParaRPr lang="en-US" sz="1200">
              <a:solidFill>
                <a:prstClr val="black"/>
              </a:solidFill>
              <a:latin typeface="Calibri"/>
            </a:endParaRPr>
          </a:p>
        </p:txBody>
      </p:sp>
      <p:sp>
        <p:nvSpPr>
          <p:cNvPr id="7" name="TextBox 6">
            <a:extLst>
              <a:ext uri="{FF2B5EF4-FFF2-40B4-BE49-F238E27FC236}">
                <a16:creationId xmlns:a16="http://schemas.microsoft.com/office/drawing/2014/main" id="{FD84BE68-19DA-DE73-1549-BD5D2DB0EB07}"/>
              </a:ext>
            </a:extLst>
          </p:cNvPr>
          <p:cNvSpPr txBox="1"/>
          <p:nvPr/>
        </p:nvSpPr>
        <p:spPr>
          <a:xfrm>
            <a:off x="2661557" y="351292"/>
            <a:ext cx="7756071"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PURPOSE OF TITLE I, PART A</a:t>
            </a:r>
          </a:p>
        </p:txBody>
      </p:sp>
      <p:sp>
        <p:nvSpPr>
          <p:cNvPr id="8" name="TextBox 7">
            <a:extLst>
              <a:ext uri="{FF2B5EF4-FFF2-40B4-BE49-F238E27FC236}">
                <a16:creationId xmlns:a16="http://schemas.microsoft.com/office/drawing/2014/main" id="{BD1705B9-6E3F-280F-FA96-4BAF848E497C}"/>
              </a:ext>
            </a:extLst>
          </p:cNvPr>
          <p:cNvSpPr txBox="1"/>
          <p:nvPr/>
        </p:nvSpPr>
        <p:spPr>
          <a:xfrm>
            <a:off x="3882887" y="2252870"/>
            <a:ext cx="5817705" cy="2585323"/>
          </a:xfrm>
          <a:prstGeom prst="rect">
            <a:avLst/>
          </a:prstGeom>
          <a:noFill/>
        </p:spPr>
        <p:txBody>
          <a:bodyPr wrap="square" rtlCol="0">
            <a:spAutoFit/>
          </a:bodyPr>
          <a:lstStyle/>
          <a:p>
            <a:r>
              <a:rPr lang="en-US" sz="2400">
                <a:solidFill>
                  <a:srgbClr val="002060"/>
                </a:solidFill>
              </a:rPr>
              <a:t>To ensure that all children have a fair, equal and significant opportunity to obtain a </a:t>
            </a:r>
            <a:r>
              <a:rPr lang="en-US" sz="2400" b="1">
                <a:solidFill>
                  <a:srgbClr val="002060"/>
                </a:solidFill>
              </a:rPr>
              <a:t>high-quality education</a:t>
            </a:r>
            <a:r>
              <a:rPr lang="en-US" sz="2400">
                <a:solidFill>
                  <a:srgbClr val="002060"/>
                </a:solidFill>
              </a:rPr>
              <a:t> and reach, at a minimum, proficiency on challenging State academic achievement standards and State academic assessments. </a:t>
            </a:r>
          </a:p>
          <a:p>
            <a:endParaRPr lang="en-US"/>
          </a:p>
        </p:txBody>
      </p:sp>
      <p:sp>
        <p:nvSpPr>
          <p:cNvPr id="3" name="TextBox 2">
            <a:extLst>
              <a:ext uri="{FF2B5EF4-FFF2-40B4-BE49-F238E27FC236}">
                <a16:creationId xmlns:a16="http://schemas.microsoft.com/office/drawing/2014/main" id="{00CBD59D-5DA2-34D3-C04E-D464DAD5593A}"/>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
        <p:nvSpPr>
          <p:cNvPr id="6" name="TextBox 5">
            <a:extLst>
              <a:ext uri="{FF2B5EF4-FFF2-40B4-BE49-F238E27FC236}">
                <a16:creationId xmlns:a16="http://schemas.microsoft.com/office/drawing/2014/main" id="{4405644E-930F-F228-4E31-A5F9F8964F8E}"/>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1357078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33302" y="489664"/>
            <a:ext cx="10960738" cy="500137"/>
          </a:xfrm>
          <a:prstGeom prst="rect">
            <a:avLst/>
          </a:prstGeom>
        </p:spPr>
        <p:txBody>
          <a:bodyPr wrap="square" lIns="0" tIns="0" rIns="0" bIns="0" rtlCol="0" anchor="t">
            <a:spAutoFit/>
          </a:bodyPr>
          <a:lstStyle/>
          <a:p>
            <a:pPr defTabSz="609630">
              <a:lnSpc>
                <a:spcPts val="3920"/>
              </a:lnSpc>
            </a:pPr>
            <a:r>
              <a:rPr lang="en-US" sz="4000" b="1">
                <a:solidFill>
                  <a:srgbClr val="012A5C"/>
                </a:solidFill>
                <a:latin typeface="Lato   "/>
                <a:ea typeface="Fira Sans Medium"/>
                <a:cs typeface="Fira Sans Medium"/>
                <a:sym typeface="Fira Sans Medium"/>
              </a:rPr>
              <a:t>TITLE I SCHOOLS</a:t>
            </a:r>
          </a:p>
        </p:txBody>
      </p:sp>
      <p:sp>
        <p:nvSpPr>
          <p:cNvPr id="3" name="Freeform 3"/>
          <p:cNvSpPr/>
          <p:nvPr/>
        </p:nvSpPr>
        <p:spPr>
          <a:xfrm rot="-5400000">
            <a:off x="7302501" y="1968499"/>
            <a:ext cx="4699001" cy="5080001"/>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3"/>
                </a:ext>
              </a:extLst>
            </a:blip>
            <a:stretch>
              <a:fillRect l="-3894" b="-4410"/>
            </a:stretch>
          </a:blipFill>
        </p:spPr>
        <p:txBody>
          <a:bodyPr/>
          <a:lstStyle/>
          <a:p>
            <a:pPr defTabSz="609630"/>
            <a:endParaRPr lang="en-US" sz="1200">
              <a:solidFill>
                <a:prstClr val="black"/>
              </a:solidFill>
              <a:latin typeface="Calibri"/>
            </a:endParaRPr>
          </a:p>
        </p:txBody>
      </p:sp>
      <p:sp>
        <p:nvSpPr>
          <p:cNvPr id="6" name="TextBox 5">
            <a:extLst>
              <a:ext uri="{FF2B5EF4-FFF2-40B4-BE49-F238E27FC236}">
                <a16:creationId xmlns:a16="http://schemas.microsoft.com/office/drawing/2014/main" id="{1630FA7F-D0D6-5E26-AEA8-8ADFE4A6B930}"/>
              </a:ext>
            </a:extLst>
          </p:cNvPr>
          <p:cNvSpPr txBox="1"/>
          <p:nvPr/>
        </p:nvSpPr>
        <p:spPr>
          <a:xfrm>
            <a:off x="433302" y="1987826"/>
            <a:ext cx="7305968" cy="2677656"/>
          </a:xfrm>
          <a:prstGeom prst="rect">
            <a:avLst/>
          </a:prstGeom>
          <a:noFill/>
        </p:spPr>
        <p:txBody>
          <a:bodyPr wrap="square">
            <a:spAutoFit/>
          </a:bodyPr>
          <a:lstStyle/>
          <a:p>
            <a:pPr marL="342900" indent="-342900">
              <a:buClr>
                <a:srgbClr val="002060"/>
              </a:buClr>
              <a:buFont typeface="Arial" panose="020B0604020202020204" pitchFamily="34" charset="0"/>
              <a:buChar char="•"/>
            </a:pPr>
            <a:r>
              <a:rPr lang="en-US" sz="2400">
                <a:solidFill>
                  <a:srgbClr val="002060"/>
                </a:solidFill>
              </a:rPr>
              <a:t>Title I schools are schools that receive federal funding to improve the academic achievement of students.</a:t>
            </a:r>
          </a:p>
          <a:p>
            <a:pPr>
              <a:buClr>
                <a:srgbClr val="002060"/>
              </a:buClr>
            </a:pPr>
            <a:endParaRPr lang="en-US" sz="2400">
              <a:solidFill>
                <a:srgbClr val="002060"/>
              </a:solidFill>
            </a:endParaRPr>
          </a:p>
          <a:p>
            <a:pPr marL="342900" indent="-342900">
              <a:buClr>
                <a:srgbClr val="002060"/>
              </a:buClr>
              <a:buFont typeface="Arial" panose="020B0604020202020204" pitchFamily="34" charset="0"/>
              <a:buChar char="•"/>
            </a:pPr>
            <a:r>
              <a:rPr lang="en-US" sz="2400">
                <a:solidFill>
                  <a:srgbClr val="002060"/>
                </a:solidFill>
              </a:rPr>
              <a:t>The purpose of a Schoolwide Title I Program is to improve the entire educational program which should result in improving the academic achievement of all students.</a:t>
            </a:r>
          </a:p>
        </p:txBody>
      </p:sp>
      <p:sp>
        <p:nvSpPr>
          <p:cNvPr id="5" name="TextBox 4">
            <a:extLst>
              <a:ext uri="{FF2B5EF4-FFF2-40B4-BE49-F238E27FC236}">
                <a16:creationId xmlns:a16="http://schemas.microsoft.com/office/drawing/2014/main" id="{07B32CE2-C05A-A185-FD3C-FF2953575257}"/>
              </a:ext>
            </a:extLst>
          </p:cNvPr>
          <p:cNvSpPr txBox="1"/>
          <p:nvPr/>
        </p:nvSpPr>
        <p:spPr>
          <a:xfrm>
            <a:off x="11494197" y="639326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MG</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5400000">
            <a:off x="7419099" y="2085099"/>
            <a:ext cx="4445000" cy="5100803"/>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2"/>
                </a:ext>
              </a:extLst>
            </a:blip>
            <a:stretch>
              <a:fillRect l="-3544" r="-1"/>
            </a:stretch>
          </a:blipFill>
        </p:spPr>
        <p:txBody>
          <a:bodyPr/>
          <a:lstStyle/>
          <a:p>
            <a:pPr defTabSz="609630"/>
            <a:endParaRPr lang="en-US" sz="1200">
              <a:solidFill>
                <a:prstClr val="black"/>
              </a:solidFill>
              <a:latin typeface="Calibri"/>
            </a:endParaRPr>
          </a:p>
        </p:txBody>
      </p:sp>
      <p:sp>
        <p:nvSpPr>
          <p:cNvPr id="6" name="TextBox 5">
            <a:extLst>
              <a:ext uri="{FF2B5EF4-FFF2-40B4-BE49-F238E27FC236}">
                <a16:creationId xmlns:a16="http://schemas.microsoft.com/office/drawing/2014/main" id="{A9A69118-899B-A1CF-4DEE-BE5BA78115B0}"/>
              </a:ext>
            </a:extLst>
          </p:cNvPr>
          <p:cNvSpPr txBox="1"/>
          <p:nvPr/>
        </p:nvSpPr>
        <p:spPr>
          <a:xfrm>
            <a:off x="795958" y="549891"/>
            <a:ext cx="10598886"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TITLE I SCHOOLWIDE PLAN COMPONENTS</a:t>
            </a:r>
          </a:p>
        </p:txBody>
      </p:sp>
      <p:sp>
        <p:nvSpPr>
          <p:cNvPr id="4" name="TextBox 3">
            <a:extLst>
              <a:ext uri="{FF2B5EF4-FFF2-40B4-BE49-F238E27FC236}">
                <a16:creationId xmlns:a16="http://schemas.microsoft.com/office/drawing/2014/main" id="{CB227475-C100-560F-CE90-090C5C0CBC34}"/>
              </a:ext>
            </a:extLst>
          </p:cNvPr>
          <p:cNvSpPr txBox="1"/>
          <p:nvPr/>
        </p:nvSpPr>
        <p:spPr>
          <a:xfrm>
            <a:off x="956916" y="2000303"/>
            <a:ext cx="8166100" cy="3970318"/>
          </a:xfrm>
          <a:prstGeom prst="rect">
            <a:avLst/>
          </a:prstGeom>
          <a:noFill/>
        </p:spPr>
        <p:txBody>
          <a:bodyPr wrap="square" lIns="91440" tIns="45720" rIns="91440" bIns="45720" anchor="t">
            <a:spAutoFit/>
          </a:bodyPr>
          <a:lstStyle/>
          <a:p>
            <a:pPr>
              <a:buClr>
                <a:srgbClr val="002060"/>
              </a:buClr>
            </a:pPr>
            <a:r>
              <a:rPr lang="en-US" sz="2800" b="1">
                <a:solidFill>
                  <a:srgbClr val="002060"/>
                </a:solidFill>
              </a:rPr>
              <a:t>Components of the Schoolwide Plan include:</a:t>
            </a:r>
            <a:endParaRPr lang="en-US" sz="2800" b="1">
              <a:solidFill>
                <a:srgbClr val="002060"/>
              </a:solidFill>
              <a:ea typeface="Calibri"/>
              <a:cs typeface="Calibri"/>
            </a:endParaRPr>
          </a:p>
          <a:p>
            <a:pPr marL="285750" indent="-285750">
              <a:buClr>
                <a:srgbClr val="002060"/>
              </a:buClr>
              <a:buFont typeface="Arial" panose="020B0604020202020204" pitchFamily="34" charset="0"/>
              <a:buChar char="•"/>
            </a:pPr>
            <a:r>
              <a:rPr lang="en-US" sz="2800" dirty="0">
                <a:solidFill>
                  <a:srgbClr val="002060"/>
                </a:solidFill>
              </a:rPr>
              <a:t>Comprehensive Needs Assessment</a:t>
            </a:r>
            <a:endParaRPr lang="en-US" sz="2800" dirty="0">
              <a:solidFill>
                <a:srgbClr val="002060"/>
              </a:solidFill>
              <a:ea typeface="Calibri"/>
              <a:cs typeface="Calibri"/>
            </a:endParaRPr>
          </a:p>
          <a:p>
            <a:pPr marL="742950" lvl="1" indent="-285750">
              <a:buClr>
                <a:srgbClr val="002060"/>
              </a:buClr>
              <a:buFont typeface="Arial" panose="020B0604020202020204" pitchFamily="34" charset="0"/>
              <a:buChar char="•"/>
            </a:pPr>
            <a:r>
              <a:rPr lang="en-US" sz="2800" dirty="0">
                <a:solidFill>
                  <a:srgbClr val="002060"/>
                </a:solidFill>
              </a:rPr>
              <a:t>Student data is analyzed for strengths and needs</a:t>
            </a:r>
            <a:endParaRPr lang="en-US" sz="2800" dirty="0">
              <a:solidFill>
                <a:srgbClr val="002060"/>
              </a:solidFill>
              <a:ea typeface="Calibri"/>
              <a:cs typeface="Calibri"/>
            </a:endParaRPr>
          </a:p>
          <a:p>
            <a:pPr marL="285750" indent="-285750">
              <a:buClr>
                <a:srgbClr val="002060"/>
              </a:buClr>
              <a:buFont typeface="Arial" panose="020B0604020202020204" pitchFamily="34" charset="0"/>
              <a:buChar char="•"/>
            </a:pPr>
            <a:r>
              <a:rPr lang="en-US" sz="2800" dirty="0">
                <a:solidFill>
                  <a:srgbClr val="002060"/>
                </a:solidFill>
              </a:rPr>
              <a:t>Goals in ELA and Mathematics based on academic needs</a:t>
            </a:r>
            <a:endParaRPr lang="en-US" sz="2800" dirty="0">
              <a:solidFill>
                <a:srgbClr val="002060"/>
              </a:solidFill>
              <a:ea typeface="Calibri"/>
              <a:cs typeface="Calibri"/>
            </a:endParaRPr>
          </a:p>
          <a:p>
            <a:pPr marL="285750" indent="-285750">
              <a:buClr>
                <a:srgbClr val="002060"/>
              </a:buClr>
              <a:buFont typeface="Arial" panose="020B0604020202020204" pitchFamily="34" charset="0"/>
              <a:buChar char="•"/>
            </a:pPr>
            <a:r>
              <a:rPr lang="en-US" sz="2800" dirty="0">
                <a:solidFill>
                  <a:srgbClr val="002060"/>
                </a:solidFill>
              </a:rPr>
              <a:t>Action Steps for Instruction, Professional Learning, and Parent and Family Engagement</a:t>
            </a:r>
            <a:endParaRPr lang="en-US" sz="2800" dirty="0">
              <a:solidFill>
                <a:srgbClr val="002060"/>
              </a:solidFill>
              <a:ea typeface="Calibri"/>
              <a:cs typeface="Calibri"/>
            </a:endParaRPr>
          </a:p>
          <a:p>
            <a:pPr marL="285750" indent="-285750">
              <a:buClr>
                <a:srgbClr val="002060"/>
              </a:buClr>
              <a:buFont typeface="Arial" panose="020B0604020202020204" pitchFamily="34" charset="0"/>
              <a:buChar char="•"/>
            </a:pPr>
            <a:r>
              <a:rPr lang="en-US" sz="2800" dirty="0">
                <a:solidFill>
                  <a:srgbClr val="002060"/>
                </a:solidFill>
              </a:rPr>
              <a:t>Annual Evaluation </a:t>
            </a:r>
            <a:endParaRPr lang="en-US" sz="2800" dirty="0">
              <a:solidFill>
                <a:srgbClr val="002060"/>
              </a:solidFill>
              <a:ea typeface="Calibri"/>
              <a:cs typeface="Calibri"/>
            </a:endParaRPr>
          </a:p>
          <a:p>
            <a:pPr>
              <a:buClr>
                <a:srgbClr val="002060"/>
              </a:buClr>
            </a:pPr>
            <a:endParaRPr lang="en-US" sz="2800" dirty="0">
              <a:solidFill>
                <a:srgbClr val="002060"/>
              </a:solidFill>
              <a:ea typeface="Calibri"/>
              <a:cs typeface="Calibri"/>
            </a:endParaRPr>
          </a:p>
        </p:txBody>
      </p:sp>
      <p:sp>
        <p:nvSpPr>
          <p:cNvPr id="5" name="TextBox 4">
            <a:extLst>
              <a:ext uri="{FF2B5EF4-FFF2-40B4-BE49-F238E27FC236}">
                <a16:creationId xmlns:a16="http://schemas.microsoft.com/office/drawing/2014/main" id="{4001A2EB-8899-3844-2CCD-6E6183AF5AC4}"/>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Tree>
    <p:extLst>
      <p:ext uri="{BB962C8B-B14F-4D97-AF65-F5344CB8AC3E}">
        <p14:creationId xmlns:p14="http://schemas.microsoft.com/office/powerpoint/2010/main" val="3612917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78049"/>
            <a:ext cx="7297673" cy="7263049"/>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13226" t="3829" r="45943" b="1748"/>
            </a:stretch>
          </a:blipFill>
        </p:spPr>
        <p:txBody>
          <a:bodyPr/>
          <a:lstStyle/>
          <a:p>
            <a:pPr defTabSz="609630"/>
            <a:endParaRPr lang="en-US" sz="1200">
              <a:solidFill>
                <a:prstClr val="black"/>
              </a:solidFill>
              <a:latin typeface="Calibri"/>
            </a:endParaRPr>
          </a:p>
        </p:txBody>
      </p:sp>
      <p:sp>
        <p:nvSpPr>
          <p:cNvPr id="5" name="TextBox 4">
            <a:extLst>
              <a:ext uri="{FF2B5EF4-FFF2-40B4-BE49-F238E27FC236}">
                <a16:creationId xmlns:a16="http://schemas.microsoft.com/office/drawing/2014/main" id="{51D59285-8E5A-84AE-754D-FEF34DB477D8}"/>
              </a:ext>
            </a:extLst>
          </p:cNvPr>
          <p:cNvSpPr txBox="1"/>
          <p:nvPr/>
        </p:nvSpPr>
        <p:spPr>
          <a:xfrm>
            <a:off x="2578703" y="687247"/>
            <a:ext cx="9125617"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SCHOOLWIDE ACADEMIC GOALS</a:t>
            </a:r>
          </a:p>
        </p:txBody>
      </p:sp>
      <p:sp>
        <p:nvSpPr>
          <p:cNvPr id="4" name="TextBox 3">
            <a:extLst>
              <a:ext uri="{FF2B5EF4-FFF2-40B4-BE49-F238E27FC236}">
                <a16:creationId xmlns:a16="http://schemas.microsoft.com/office/drawing/2014/main" id="{D1A39261-CF4D-0D53-F300-2A599280F90A}"/>
              </a:ext>
            </a:extLst>
          </p:cNvPr>
          <p:cNvSpPr txBox="1"/>
          <p:nvPr/>
        </p:nvSpPr>
        <p:spPr>
          <a:xfrm>
            <a:off x="3214147" y="2031903"/>
            <a:ext cx="8166100" cy="3970318"/>
          </a:xfrm>
          <a:prstGeom prst="rect">
            <a:avLst/>
          </a:prstGeom>
          <a:noFill/>
        </p:spPr>
        <p:txBody>
          <a:bodyPr wrap="square" lIns="91440" tIns="45720" rIns="91440" bIns="45720" anchor="t">
            <a:spAutoFit/>
          </a:bodyPr>
          <a:lstStyle/>
          <a:p>
            <a:pPr>
              <a:buClr>
                <a:srgbClr val="002060"/>
              </a:buClr>
            </a:pPr>
            <a:r>
              <a:rPr lang="en-US">
                <a:solidFill>
                  <a:srgbClr val="012A5C"/>
                </a:solidFill>
                <a:highlight>
                  <a:srgbClr val="FFFFFF"/>
                </a:highlight>
                <a:latin typeface="Aptos"/>
              </a:rPr>
              <a:t>K-2: The percentage of K and 1st grade students scoring at or above the district benchmark will increase by 3 percentage points (Kindergarten from 68% to 71% and 1st grade from 58% to 61%) from spring 2026 to spring 2027 as measured by the District Early Literacy Screener. The percentage of 2nd grade students scoring at or above the state benchmark will increase by 6 percentage points (from 29% to 35%) from spring 2026 to spring 2027 as measured by the District Reading Screener.</a:t>
            </a:r>
            <a:endParaRPr lang="en-US" b="1">
              <a:solidFill>
                <a:srgbClr val="012A5C"/>
              </a:solidFill>
              <a:ea typeface="Calibri"/>
              <a:cs typeface="Calibri"/>
            </a:endParaRPr>
          </a:p>
          <a:p>
            <a:endParaRPr lang="en-US" dirty="0">
              <a:solidFill>
                <a:srgbClr val="012A5C"/>
              </a:solidFill>
              <a:highlight>
                <a:srgbClr val="FFFFFF"/>
              </a:highlight>
              <a:latin typeface="Aptos"/>
            </a:endParaRPr>
          </a:p>
          <a:p>
            <a:r>
              <a:rPr lang="en-US">
                <a:solidFill>
                  <a:srgbClr val="012A5C"/>
                </a:solidFill>
                <a:highlight>
                  <a:srgbClr val="FFFFFF"/>
                </a:highlight>
                <a:latin typeface="Aptos"/>
              </a:rPr>
              <a:t>3-5: The percentage of 3rd, 4th and 5th grade students scoring at the proficient or distinguished learner level in ELA will increase by 9, 17 or 16.1 percentage points, respectively (3rd grade from 28.1% to 37.1%, 4th grade from 27.7% to 44.7%, and 5th grade from 34.3% to 50.4%) from May 2024 to May 2027 as measured by the ELA Georgia Milestones Assessment.</a:t>
            </a:r>
            <a:endParaRPr lang="en-US">
              <a:solidFill>
                <a:srgbClr val="012A5C"/>
              </a:solidFill>
              <a:ea typeface="Calibri"/>
              <a:cs typeface="Calibri"/>
            </a:endParaRPr>
          </a:p>
          <a:p>
            <a:endParaRPr lang="en-US" dirty="0"/>
          </a:p>
        </p:txBody>
      </p:sp>
      <p:sp>
        <p:nvSpPr>
          <p:cNvPr id="6" name="TextBox 5">
            <a:extLst>
              <a:ext uri="{FF2B5EF4-FFF2-40B4-BE49-F238E27FC236}">
                <a16:creationId xmlns:a16="http://schemas.microsoft.com/office/drawing/2014/main" id="{9F4BB662-B901-8724-210D-6A9536F3F049}"/>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
        <p:nvSpPr>
          <p:cNvPr id="10" name="TextBox 9">
            <a:extLst>
              <a:ext uri="{FF2B5EF4-FFF2-40B4-BE49-F238E27FC236}">
                <a16:creationId xmlns:a16="http://schemas.microsoft.com/office/drawing/2014/main" id="{7B622C95-CD37-ACBE-BAA9-369175B30D4D}"/>
              </a:ext>
            </a:extLst>
          </p:cNvPr>
          <p:cNvSpPr txBox="1"/>
          <p:nvPr/>
        </p:nvSpPr>
        <p:spPr>
          <a:xfrm>
            <a:off x="11495872" y="64703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chemeClr val="bg1"/>
                </a:solidFill>
                <a:latin typeface="Comic Sans MS"/>
              </a:rPr>
              <a:t>KN</a:t>
            </a:r>
          </a:p>
        </p:txBody>
      </p:sp>
      <p:sp>
        <p:nvSpPr>
          <p:cNvPr id="12" name="TextBox 11">
            <a:extLst>
              <a:ext uri="{FF2B5EF4-FFF2-40B4-BE49-F238E27FC236}">
                <a16:creationId xmlns:a16="http://schemas.microsoft.com/office/drawing/2014/main" id="{0D1DD854-8D57-36F4-4A58-25E7BD3D271F}"/>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44EDB-F73E-E83F-72A9-1BDA829487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B9074F-49DB-67CA-2EBA-6B7782848258}"/>
              </a:ext>
            </a:extLst>
          </p:cNvPr>
          <p:cNvSpPr/>
          <p:nvPr/>
        </p:nvSpPr>
        <p:spPr>
          <a:xfrm>
            <a:off x="0" y="-278049"/>
            <a:ext cx="7297673" cy="7263049"/>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13226" t="3829" r="45943" b="1748"/>
            </a:stretch>
          </a:blipFill>
        </p:spPr>
        <p:txBody>
          <a:bodyPr/>
          <a:lstStyle/>
          <a:p>
            <a:pPr defTabSz="609630"/>
            <a:endParaRPr lang="en-US" sz="1200">
              <a:solidFill>
                <a:prstClr val="black"/>
              </a:solidFill>
              <a:latin typeface="Calibri"/>
            </a:endParaRPr>
          </a:p>
        </p:txBody>
      </p:sp>
      <p:sp>
        <p:nvSpPr>
          <p:cNvPr id="5" name="TextBox 4">
            <a:extLst>
              <a:ext uri="{FF2B5EF4-FFF2-40B4-BE49-F238E27FC236}">
                <a16:creationId xmlns:a16="http://schemas.microsoft.com/office/drawing/2014/main" id="{21D82F14-FF37-69B5-1F92-A875E89D42EA}"/>
              </a:ext>
            </a:extLst>
          </p:cNvPr>
          <p:cNvSpPr txBox="1"/>
          <p:nvPr/>
        </p:nvSpPr>
        <p:spPr>
          <a:xfrm>
            <a:off x="2578703" y="687247"/>
            <a:ext cx="9125617"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SCHOOLWIDE ACADEMIC GOALS</a:t>
            </a:r>
          </a:p>
        </p:txBody>
      </p:sp>
      <p:sp>
        <p:nvSpPr>
          <p:cNvPr id="4" name="TextBox 3">
            <a:extLst>
              <a:ext uri="{FF2B5EF4-FFF2-40B4-BE49-F238E27FC236}">
                <a16:creationId xmlns:a16="http://schemas.microsoft.com/office/drawing/2014/main" id="{DBD50E6A-A658-B108-EC64-5F45D154C0A0}"/>
              </a:ext>
            </a:extLst>
          </p:cNvPr>
          <p:cNvSpPr txBox="1"/>
          <p:nvPr/>
        </p:nvSpPr>
        <p:spPr>
          <a:xfrm>
            <a:off x="3214147" y="2139227"/>
            <a:ext cx="8166100" cy="2862322"/>
          </a:xfrm>
          <a:prstGeom prst="rect">
            <a:avLst/>
          </a:prstGeom>
          <a:noFill/>
        </p:spPr>
        <p:txBody>
          <a:bodyPr wrap="square" lIns="91440" tIns="45720" rIns="91440" bIns="45720" anchor="t">
            <a:spAutoFit/>
          </a:bodyPr>
          <a:lstStyle/>
          <a:p>
            <a:r>
              <a:rPr lang="en-US">
                <a:solidFill>
                  <a:srgbClr val="012A5C"/>
                </a:solidFill>
                <a:highlight>
                  <a:srgbClr val="FFFFFF"/>
                </a:highlight>
                <a:latin typeface="Aptos"/>
              </a:rPr>
              <a:t>K-2: The percentage of K-2nd grade students scoring at the 26th percentile or above will increase by 3 percentage points from fall 2026 to spring 2027 as measured by the District Math Screener.</a:t>
            </a:r>
            <a:endParaRPr lang="en-US">
              <a:solidFill>
                <a:srgbClr val="000000"/>
              </a:solidFill>
              <a:latin typeface="Calibri"/>
              <a:ea typeface="Calibri"/>
              <a:cs typeface="Calibri"/>
            </a:endParaRPr>
          </a:p>
          <a:p>
            <a:endParaRPr lang="en-US" dirty="0">
              <a:solidFill>
                <a:srgbClr val="012A5C"/>
              </a:solidFill>
              <a:highlight>
                <a:srgbClr val="FFFFFF"/>
              </a:highlight>
              <a:latin typeface="Aptos"/>
            </a:endParaRPr>
          </a:p>
          <a:p>
            <a:r>
              <a:rPr lang="en-US">
                <a:solidFill>
                  <a:srgbClr val="012A5C"/>
                </a:solidFill>
                <a:highlight>
                  <a:srgbClr val="FFFFFF"/>
                </a:highlight>
                <a:latin typeface="Aptos"/>
              </a:rPr>
              <a:t>3-5: The percentage of 3rd, 4th, and 5th grade students scoring at the proficient and distinguished learner levels in Math will increase by 9 percentage points (3rd grade from 37% to 46%, 4th grade from 42.7% to 51.7%, and 5th grade from</a:t>
            </a:r>
            <a:endParaRPr lang="en-US">
              <a:solidFill>
                <a:srgbClr val="000000"/>
              </a:solidFill>
              <a:latin typeface="Calibri"/>
              <a:ea typeface="Calibri"/>
              <a:cs typeface="Calibri"/>
            </a:endParaRPr>
          </a:p>
          <a:p>
            <a:r>
              <a:rPr lang="en-US">
                <a:solidFill>
                  <a:srgbClr val="012A5C"/>
                </a:solidFill>
                <a:highlight>
                  <a:srgbClr val="FFFFFF"/>
                </a:highlight>
                <a:latin typeface="Aptos"/>
              </a:rPr>
              <a:t>40.5% to 49.5%) from May 2024 to May 2027, as measured by the Georgia Milestones Math Assessment.</a:t>
            </a:r>
            <a:endParaRPr lang="en-US">
              <a:solidFill>
                <a:srgbClr val="000000"/>
              </a:solidFill>
              <a:latin typeface="Calibri"/>
              <a:ea typeface="Calibri"/>
              <a:cs typeface="Calibri"/>
            </a:endParaRPr>
          </a:p>
          <a:p>
            <a:endParaRPr lang="en-US" dirty="0">
              <a:solidFill>
                <a:srgbClr val="000000"/>
              </a:solidFill>
              <a:latin typeface="Calibri"/>
              <a:ea typeface="Calibri"/>
              <a:cs typeface="Calibri"/>
            </a:endParaRPr>
          </a:p>
        </p:txBody>
      </p:sp>
      <p:sp>
        <p:nvSpPr>
          <p:cNvPr id="6" name="TextBox 5">
            <a:extLst>
              <a:ext uri="{FF2B5EF4-FFF2-40B4-BE49-F238E27FC236}">
                <a16:creationId xmlns:a16="http://schemas.microsoft.com/office/drawing/2014/main" id="{38392878-57EA-E82A-947D-628AFFD4DE24}"/>
              </a:ext>
            </a:extLst>
          </p:cNvPr>
          <p:cNvSpPr txBox="1"/>
          <p:nvPr/>
        </p:nvSpPr>
        <p:spPr>
          <a:xfrm>
            <a:off x="11343472" y="6317901"/>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532126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41FFF-D341-ABF3-894E-E5B6BFF26DC2}"/>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71CBBC0B-3A73-03F1-4190-7F18CC8555BF}"/>
              </a:ext>
            </a:extLst>
          </p:cNvPr>
          <p:cNvSpPr/>
          <p:nvPr/>
        </p:nvSpPr>
        <p:spPr>
          <a:xfrm>
            <a:off x="1" y="0"/>
            <a:ext cx="3670852" cy="6856649"/>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60230" t="-7779" r="-1"/>
            </a:stretch>
          </a:blipFill>
        </p:spPr>
        <p:txBody>
          <a:bodyPr/>
          <a:lstStyle/>
          <a:p>
            <a:pPr defTabSz="609630"/>
            <a:endParaRPr lang="en-US" sz="1200">
              <a:solidFill>
                <a:prstClr val="black"/>
              </a:solidFill>
              <a:latin typeface="Calibri"/>
            </a:endParaRPr>
          </a:p>
        </p:txBody>
      </p:sp>
      <p:sp>
        <p:nvSpPr>
          <p:cNvPr id="7" name="TextBox 6">
            <a:extLst>
              <a:ext uri="{FF2B5EF4-FFF2-40B4-BE49-F238E27FC236}">
                <a16:creationId xmlns:a16="http://schemas.microsoft.com/office/drawing/2014/main" id="{AFBAAE7E-FCCB-5611-E90C-0122BC0A1720}"/>
              </a:ext>
            </a:extLst>
          </p:cNvPr>
          <p:cNvSpPr txBox="1"/>
          <p:nvPr/>
        </p:nvSpPr>
        <p:spPr>
          <a:xfrm>
            <a:off x="2494171" y="626459"/>
            <a:ext cx="8982212" cy="1092607"/>
          </a:xfrm>
          <a:prstGeom prst="rect">
            <a:avLst/>
          </a:prstGeom>
          <a:noFill/>
        </p:spPr>
        <p:txBody>
          <a:bodyPr wrap="square" lIns="91440" tIns="45720" rIns="91440" bIns="45720" anchor="t">
            <a:spAutoFit/>
          </a:bodyPr>
          <a:lstStyle/>
          <a:p>
            <a:pPr algn="ctr" defTabSz="609630">
              <a:lnSpc>
                <a:spcPts val="3920"/>
              </a:lnSpc>
            </a:pPr>
            <a:r>
              <a:rPr lang="en-US" sz="4000" b="1" dirty="0">
                <a:solidFill>
                  <a:srgbClr val="012A5C"/>
                </a:solidFill>
                <a:latin typeface="Lato   "/>
                <a:ea typeface="Fira Sans Medium"/>
                <a:cs typeface="Fira Sans Medium"/>
                <a:sym typeface="Fira Sans Medium"/>
              </a:rPr>
              <a:t>TITLE I PROGRAMS AND SUPPORTS AVAILABLE</a:t>
            </a:r>
            <a:endParaRPr lang="en-US" dirty="0"/>
          </a:p>
        </p:txBody>
      </p:sp>
      <p:sp>
        <p:nvSpPr>
          <p:cNvPr id="8" name="TextBox 7">
            <a:extLst>
              <a:ext uri="{FF2B5EF4-FFF2-40B4-BE49-F238E27FC236}">
                <a16:creationId xmlns:a16="http://schemas.microsoft.com/office/drawing/2014/main" id="{5610B816-D74A-9B08-2E36-BF8A481FC102}"/>
              </a:ext>
            </a:extLst>
          </p:cNvPr>
          <p:cNvSpPr txBox="1"/>
          <p:nvPr/>
        </p:nvSpPr>
        <p:spPr>
          <a:xfrm>
            <a:off x="4305581" y="2409272"/>
            <a:ext cx="6147384" cy="2554545"/>
          </a:xfrm>
          <a:prstGeom prst="rect">
            <a:avLst/>
          </a:prstGeom>
          <a:noFill/>
        </p:spPr>
        <p:txBody>
          <a:bodyPr wrap="square" lIns="91440" tIns="45720" rIns="91440" bIns="45720" rtlCol="0" anchor="t">
            <a:spAutoFit/>
          </a:bodyPr>
          <a:lstStyle/>
          <a:p>
            <a:pPr marL="285750" indent="-285750">
              <a:buClr>
                <a:srgbClr val="002060"/>
              </a:buClr>
              <a:buFont typeface="Arial" panose="020B0604020202020204" pitchFamily="34" charset="0"/>
              <a:buChar char="•"/>
            </a:pPr>
            <a:r>
              <a:rPr lang="en-US" sz="3600" dirty="0">
                <a:solidFill>
                  <a:srgbClr val="002060"/>
                </a:solidFill>
              </a:rPr>
              <a:t>Instruction</a:t>
            </a:r>
            <a:endParaRPr lang="en-US" sz="3600" dirty="0">
              <a:ea typeface="Calibri"/>
              <a:cs typeface="Calibri"/>
            </a:endParaRPr>
          </a:p>
          <a:p>
            <a:pPr marL="285750" indent="-285750">
              <a:buClr>
                <a:srgbClr val="002060"/>
              </a:buClr>
              <a:buFont typeface="Arial" panose="020B0604020202020204" pitchFamily="34" charset="0"/>
              <a:buChar char="•"/>
            </a:pPr>
            <a:r>
              <a:rPr lang="en-US" sz="3600" dirty="0">
                <a:solidFill>
                  <a:srgbClr val="002060"/>
                </a:solidFill>
                <a:ea typeface="Calibri"/>
                <a:cs typeface="Calibri"/>
              </a:rPr>
              <a:t>Professional Learning </a:t>
            </a:r>
          </a:p>
          <a:p>
            <a:pPr marL="285750" indent="-285750">
              <a:buClr>
                <a:srgbClr val="002060"/>
              </a:buClr>
              <a:buFont typeface="Arial" panose="020B0604020202020204" pitchFamily="34" charset="0"/>
              <a:buChar char="•"/>
            </a:pPr>
            <a:r>
              <a:rPr lang="en-US" sz="3600" dirty="0">
                <a:solidFill>
                  <a:srgbClr val="002060"/>
                </a:solidFill>
                <a:ea typeface="Calibri"/>
                <a:cs typeface="Calibri"/>
              </a:rPr>
              <a:t>Parent Engagement</a:t>
            </a:r>
          </a:p>
          <a:p>
            <a:pPr>
              <a:buClr>
                <a:srgbClr val="002060"/>
              </a:buClr>
            </a:pPr>
            <a:endParaRPr lang="en-US" sz="1600" dirty="0">
              <a:solidFill>
                <a:srgbClr val="FF0000"/>
              </a:solidFill>
              <a:ea typeface="Calibri"/>
              <a:cs typeface="Calibri"/>
            </a:endParaRPr>
          </a:p>
          <a:p>
            <a:pPr marL="285750" indent="-285750">
              <a:buFont typeface="Arial" panose="020B0604020202020204" pitchFamily="34" charset="0"/>
              <a:buChar char="•"/>
            </a:pPr>
            <a:endParaRPr lang="en-US" b="1" dirty="0">
              <a:ea typeface="Calibri"/>
              <a:cs typeface="Calibri"/>
            </a:endParaRPr>
          </a:p>
          <a:p>
            <a:endParaRPr lang="en-US" dirty="0">
              <a:ea typeface="Calibri"/>
              <a:cs typeface="Calibri"/>
            </a:endParaRPr>
          </a:p>
        </p:txBody>
      </p:sp>
      <p:sp>
        <p:nvSpPr>
          <p:cNvPr id="3" name="TextBox 2">
            <a:extLst>
              <a:ext uri="{FF2B5EF4-FFF2-40B4-BE49-F238E27FC236}">
                <a16:creationId xmlns:a16="http://schemas.microsoft.com/office/drawing/2014/main" id="{C6C8F274-1521-877E-2E08-CCA51824680B}"/>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4116965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3639D-EF7A-D408-B3D0-B3FD33D3F7C4}"/>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072208A5-3BC5-8DB1-7B61-D171545D2992}"/>
              </a:ext>
            </a:extLst>
          </p:cNvPr>
          <p:cNvSpPr/>
          <p:nvPr/>
        </p:nvSpPr>
        <p:spPr>
          <a:xfrm>
            <a:off x="1" y="0"/>
            <a:ext cx="3670852" cy="6856649"/>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60230" t="-7779" r="-1"/>
            </a:stretch>
          </a:blipFill>
        </p:spPr>
        <p:txBody>
          <a:bodyPr/>
          <a:lstStyle/>
          <a:p>
            <a:pPr defTabSz="609630"/>
            <a:endParaRPr lang="en-US" sz="1200">
              <a:solidFill>
                <a:prstClr val="black"/>
              </a:solidFill>
              <a:latin typeface="Calibri"/>
            </a:endParaRPr>
          </a:p>
        </p:txBody>
      </p:sp>
      <p:sp>
        <p:nvSpPr>
          <p:cNvPr id="7" name="TextBox 6">
            <a:extLst>
              <a:ext uri="{FF2B5EF4-FFF2-40B4-BE49-F238E27FC236}">
                <a16:creationId xmlns:a16="http://schemas.microsoft.com/office/drawing/2014/main" id="{0BC40065-8B19-797D-80BB-AAB5030808B1}"/>
              </a:ext>
            </a:extLst>
          </p:cNvPr>
          <p:cNvSpPr txBox="1"/>
          <p:nvPr/>
        </p:nvSpPr>
        <p:spPr>
          <a:xfrm>
            <a:off x="4081670" y="351292"/>
            <a:ext cx="7394713"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TITLE I FUNDING</a:t>
            </a:r>
          </a:p>
        </p:txBody>
      </p:sp>
      <p:sp>
        <p:nvSpPr>
          <p:cNvPr id="8" name="TextBox 7">
            <a:extLst>
              <a:ext uri="{FF2B5EF4-FFF2-40B4-BE49-F238E27FC236}">
                <a16:creationId xmlns:a16="http://schemas.microsoft.com/office/drawing/2014/main" id="{891F0BE3-0AE4-449E-AB32-FFD0ED27FF75}"/>
              </a:ext>
            </a:extLst>
          </p:cNvPr>
          <p:cNvSpPr txBox="1"/>
          <p:nvPr/>
        </p:nvSpPr>
        <p:spPr>
          <a:xfrm>
            <a:off x="3529404" y="1437402"/>
            <a:ext cx="8030817" cy="5816977"/>
          </a:xfrm>
          <a:prstGeom prst="rect">
            <a:avLst/>
          </a:prstGeom>
          <a:noFill/>
        </p:spPr>
        <p:txBody>
          <a:bodyPr wrap="square" lIns="91440" tIns="45720" rIns="91440" bIns="45720" rtlCol="0" anchor="t">
            <a:spAutoFit/>
          </a:bodyPr>
          <a:lstStyle/>
          <a:p>
            <a:pPr marL="285750" indent="-285750">
              <a:buClr>
                <a:srgbClr val="002060"/>
              </a:buClr>
              <a:buFont typeface="Arial" panose="020B0604020202020204" pitchFamily="34" charset="0"/>
              <a:buChar char="•"/>
            </a:pPr>
            <a:r>
              <a:rPr lang="en-US" sz="2800">
                <a:solidFill>
                  <a:srgbClr val="012A5C"/>
                </a:solidFill>
              </a:rPr>
              <a:t>Academic Facilitator</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sym typeface="Wingdings" panose="05000000000000000000" pitchFamily="2" charset="2"/>
              </a:rPr>
              <a:t>Family and Community Engagement Liaison</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rPr>
              <a:t>Teachers</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rPr>
              <a:t>Paraprofessionals</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rPr>
              <a:t>Building Parent Capacity</a:t>
            </a:r>
            <a:endParaRPr lang="en-US" sz="2800">
              <a:solidFill>
                <a:srgbClr val="012A5C"/>
              </a:solidFill>
              <a:ea typeface="Calibri"/>
              <a:cs typeface="Calibri"/>
            </a:endParaRPr>
          </a:p>
          <a:p>
            <a:pPr marL="742950" lvl="1" indent="-285750">
              <a:buClr>
                <a:srgbClr val="002060"/>
              </a:buClr>
              <a:buFont typeface="Arial" panose="020B0604020202020204" pitchFamily="34" charset="0"/>
              <a:buChar char="•"/>
            </a:pPr>
            <a:r>
              <a:rPr lang="en-US" sz="2800">
                <a:solidFill>
                  <a:srgbClr val="012A5C"/>
                </a:solidFill>
              </a:rPr>
              <a:t>Materials</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rPr>
              <a:t>Professional Development for teachers</a:t>
            </a:r>
            <a:endParaRPr lang="en-US" sz="2800">
              <a:solidFill>
                <a:srgbClr val="012A5C"/>
              </a:solidFill>
              <a:ea typeface="Calibri"/>
              <a:cs typeface="Calibri"/>
            </a:endParaRPr>
          </a:p>
          <a:p>
            <a:pPr marL="742950" lvl="1" indent="-285750">
              <a:buClr>
                <a:srgbClr val="002060"/>
              </a:buClr>
              <a:buFont typeface="Arial" panose="020B0604020202020204" pitchFamily="34" charset="0"/>
              <a:buChar char="•"/>
            </a:pPr>
            <a:r>
              <a:rPr lang="en-US" sz="2800">
                <a:solidFill>
                  <a:srgbClr val="012A5C"/>
                </a:solidFill>
              </a:rPr>
              <a:t>Materials</a:t>
            </a:r>
            <a:endParaRPr lang="en-US" sz="2800">
              <a:solidFill>
                <a:srgbClr val="012A5C"/>
              </a:solidFill>
              <a:ea typeface="Calibri"/>
              <a:cs typeface="Calibri"/>
            </a:endParaRPr>
          </a:p>
          <a:p>
            <a:pPr marL="742950" lvl="1" indent="-285750">
              <a:buClr>
                <a:srgbClr val="002060"/>
              </a:buClr>
              <a:buFont typeface="Arial" panose="020B0604020202020204" pitchFamily="34" charset="0"/>
              <a:buChar char="•"/>
            </a:pPr>
            <a:r>
              <a:rPr lang="en-US" sz="2800">
                <a:solidFill>
                  <a:srgbClr val="012A5C"/>
                </a:solidFill>
              </a:rPr>
              <a:t>Substitutes</a:t>
            </a:r>
            <a:endParaRPr lang="en-US" sz="2800">
              <a:solidFill>
                <a:srgbClr val="012A5C"/>
              </a:solidFill>
              <a:ea typeface="Calibri"/>
              <a:cs typeface="Calibri"/>
            </a:endParaRPr>
          </a:p>
          <a:p>
            <a:pPr marL="285750" indent="-285750">
              <a:buClr>
                <a:srgbClr val="002060"/>
              </a:buClr>
              <a:buFont typeface="Arial" panose="020B0604020202020204" pitchFamily="34" charset="0"/>
              <a:buChar char="•"/>
            </a:pPr>
            <a:r>
              <a:rPr lang="en-US" sz="2800">
                <a:solidFill>
                  <a:srgbClr val="012A5C"/>
                </a:solidFill>
              </a:rPr>
              <a:t>Instructional Materials</a:t>
            </a:r>
            <a:endParaRPr lang="en-US" sz="2800">
              <a:solidFill>
                <a:srgbClr val="012A5C"/>
              </a:solidFill>
              <a:ea typeface="Calibri"/>
              <a:cs typeface="Calibri"/>
            </a:endParaRPr>
          </a:p>
          <a:p>
            <a:pPr marL="742950" lvl="1" indent="-285750">
              <a:buClr>
                <a:srgbClr val="002060"/>
              </a:buClr>
              <a:buFont typeface="Arial" panose="020B0604020202020204" pitchFamily="34" charset="0"/>
              <a:buChar char="•"/>
            </a:pPr>
            <a:r>
              <a:rPr lang="en-US" sz="2800">
                <a:solidFill>
                  <a:srgbClr val="012A5C"/>
                </a:solidFill>
              </a:rPr>
              <a:t>ELA and Math</a:t>
            </a:r>
            <a:endParaRPr lang="en-US" sz="2800">
              <a:solidFill>
                <a:srgbClr val="012A5C"/>
              </a:solidFill>
              <a:ea typeface="Calibri"/>
              <a:cs typeface="Calibri"/>
            </a:endParaRPr>
          </a:p>
          <a:p>
            <a:pPr marL="285750" indent="-285750">
              <a:buFont typeface="Arial" panose="020B0604020202020204" pitchFamily="34" charset="0"/>
              <a:buChar char="•"/>
            </a:pPr>
            <a:endParaRPr lang="en-US" sz="3200" b="1" dirty="0">
              <a:solidFill>
                <a:srgbClr val="000000"/>
              </a:solidFill>
              <a:ea typeface="Calibri"/>
              <a:cs typeface="Calibri"/>
            </a:endParaRPr>
          </a:p>
          <a:p>
            <a:pPr lvl="0"/>
            <a:endParaRPr lang="en-US" sz="3200" dirty="0">
              <a:ea typeface="Calibri"/>
              <a:cs typeface="Calibri"/>
            </a:endParaRPr>
          </a:p>
        </p:txBody>
      </p:sp>
      <p:sp>
        <p:nvSpPr>
          <p:cNvPr id="3" name="TextBox 2">
            <a:extLst>
              <a:ext uri="{FF2B5EF4-FFF2-40B4-BE49-F238E27FC236}">
                <a16:creationId xmlns:a16="http://schemas.microsoft.com/office/drawing/2014/main" id="{D9DC7230-FB77-9AFC-E79D-E2BCEEF84AC9}"/>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284611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2A5C"/>
        </a:solidFill>
        <a:effectLst/>
      </p:bgPr>
    </p:bg>
    <p:spTree>
      <p:nvGrpSpPr>
        <p:cNvPr id="1" name="">
          <a:extLst>
            <a:ext uri="{FF2B5EF4-FFF2-40B4-BE49-F238E27FC236}">
              <a16:creationId xmlns:a16="http://schemas.microsoft.com/office/drawing/2014/main" id="{60CF1E12-DEFF-37D8-6C35-A341489C3EC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EDCB87C-EC65-5952-C036-422B76018BFC}"/>
              </a:ext>
            </a:extLst>
          </p:cNvPr>
          <p:cNvGrpSpPr/>
          <p:nvPr/>
        </p:nvGrpSpPr>
        <p:grpSpPr>
          <a:xfrm>
            <a:off x="2466266" y="338445"/>
            <a:ext cx="9576571" cy="1443490"/>
            <a:chOff x="0" y="-9525"/>
            <a:chExt cx="19153141" cy="2886979"/>
          </a:xfrm>
        </p:grpSpPr>
        <p:sp>
          <p:nvSpPr>
            <p:cNvPr id="3" name="TextBox 3">
              <a:extLst>
                <a:ext uri="{FF2B5EF4-FFF2-40B4-BE49-F238E27FC236}">
                  <a16:creationId xmlns:a16="http://schemas.microsoft.com/office/drawing/2014/main" id="{2C0C9402-27A1-8C5B-4F9F-B3BBBF40261F}"/>
                </a:ext>
              </a:extLst>
            </p:cNvPr>
            <p:cNvSpPr txBox="1"/>
            <p:nvPr/>
          </p:nvSpPr>
          <p:spPr>
            <a:xfrm>
              <a:off x="0" y="-9525"/>
              <a:ext cx="19153141" cy="1916165"/>
            </a:xfrm>
            <a:prstGeom prst="rect">
              <a:avLst/>
            </a:prstGeom>
          </p:spPr>
          <p:txBody>
            <a:bodyPr lIns="0" tIns="0" rIns="0" bIns="0" rtlCol="0" anchor="t">
              <a:spAutoFit/>
            </a:bodyPr>
            <a:lstStyle/>
            <a:p>
              <a:pPr marL="0" marR="0" lvl="0" indent="0" algn="ctr" defTabSz="609630" rtl="0" eaLnBrk="1" fontAlgn="auto" latinLnBrk="0" hangingPunct="1">
                <a:lnSpc>
                  <a:spcPts val="7680"/>
                </a:lnSpc>
                <a:spcBef>
                  <a:spcPts val="0"/>
                </a:spcBef>
                <a:spcAft>
                  <a:spcPts val="0"/>
                </a:spcAft>
                <a:buClrTx/>
                <a:buSzTx/>
                <a:buFontTx/>
                <a:buNone/>
                <a:tabLst/>
                <a:defRPr/>
              </a:pPr>
              <a:endParaRPr kumimoji="0" lang="en-US" sz="6400" b="1" i="0" u="none" strike="noStrike" kern="1200" cap="none" spc="0" normalizeH="0" baseline="0" noProof="0">
                <a:ln>
                  <a:noFill/>
                </a:ln>
                <a:solidFill>
                  <a:srgbClr val="FFFFFF"/>
                </a:solidFill>
                <a:effectLst/>
                <a:uLnTx/>
                <a:uFillTx/>
                <a:latin typeface="Fira Sans Medium"/>
                <a:ea typeface="Fira Sans Medium"/>
                <a:cs typeface="Fira Sans Medium"/>
                <a:sym typeface="Fira Sans Medium"/>
              </a:endParaRPr>
            </a:p>
          </p:txBody>
        </p:sp>
        <p:sp>
          <p:nvSpPr>
            <p:cNvPr id="4" name="TextBox 4">
              <a:extLst>
                <a:ext uri="{FF2B5EF4-FFF2-40B4-BE49-F238E27FC236}">
                  <a16:creationId xmlns:a16="http://schemas.microsoft.com/office/drawing/2014/main" id="{313AF9FB-17E3-7292-0828-29A5AF975E25}"/>
                </a:ext>
              </a:extLst>
            </p:cNvPr>
            <p:cNvSpPr txBox="1"/>
            <p:nvPr/>
          </p:nvSpPr>
          <p:spPr>
            <a:xfrm>
              <a:off x="2920664" y="2296012"/>
              <a:ext cx="13311813" cy="581442"/>
            </a:xfrm>
            <a:prstGeom prst="rect">
              <a:avLst/>
            </a:prstGeom>
          </p:spPr>
          <p:txBody>
            <a:bodyPr lIns="0" tIns="0" rIns="0" bIns="0" rtlCol="0" anchor="t">
              <a:spAutoFit/>
            </a:bodyPr>
            <a:lstStyle/>
            <a:p>
              <a:pPr marL="0" marR="0" lvl="0" indent="0" algn="ctr" defTabSz="609630" rtl="0" eaLnBrk="1" fontAlgn="auto" latinLnBrk="0" hangingPunct="1">
                <a:lnSpc>
                  <a:spcPts val="26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a:extLst>
              <a:ext uri="{FF2B5EF4-FFF2-40B4-BE49-F238E27FC236}">
                <a16:creationId xmlns:a16="http://schemas.microsoft.com/office/drawing/2014/main" id="{7549C682-B834-D57D-D2E7-69B1DA5BFE55}"/>
              </a:ext>
            </a:extLst>
          </p:cNvPr>
          <p:cNvSpPr/>
          <p:nvPr/>
        </p:nvSpPr>
        <p:spPr>
          <a:xfrm>
            <a:off x="9158046" y="3060291"/>
            <a:ext cx="3033954" cy="3797709"/>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073D2A4-E3EA-617A-935B-6D2301D4BE1B}"/>
              </a:ext>
            </a:extLst>
          </p:cNvPr>
          <p:cNvSpPr/>
          <p:nvPr/>
        </p:nvSpPr>
        <p:spPr>
          <a:xfrm rot="-10800000">
            <a:off x="-1" y="0"/>
            <a:ext cx="3388781" cy="3420315"/>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l="1" r="-23946" b="-11034"/>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8B6C0E5-C607-923E-A7F1-0E10A3E1E7FD}"/>
              </a:ext>
            </a:extLst>
          </p:cNvPr>
          <p:cNvSpPr txBox="1"/>
          <p:nvPr/>
        </p:nvSpPr>
        <p:spPr>
          <a:xfrm>
            <a:off x="1950932" y="1085921"/>
            <a:ext cx="8644964" cy="1323439"/>
          </a:xfrm>
          <a:prstGeom prst="rect">
            <a:avLst/>
          </a:prstGeom>
          <a:noFill/>
        </p:spPr>
        <p:txBody>
          <a:bodyPr wrap="square">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PARENT AND FAMILY ENGAGEMENT</a:t>
            </a:r>
          </a:p>
        </p:txBody>
      </p:sp>
      <p:pic>
        <p:nvPicPr>
          <p:cNvPr id="7" name="Picture 6">
            <a:extLst>
              <a:ext uri="{FF2B5EF4-FFF2-40B4-BE49-F238E27FC236}">
                <a16:creationId xmlns:a16="http://schemas.microsoft.com/office/drawing/2014/main" id="{0F5615CC-C31C-6152-F484-E31898254491}"/>
              </a:ext>
            </a:extLst>
          </p:cNvPr>
          <p:cNvPicPr>
            <a:picLocks noChangeAspect="1"/>
          </p:cNvPicPr>
          <p:nvPr/>
        </p:nvPicPr>
        <p:blipFill rotWithShape="1">
          <a:blip r:embed="rId3"/>
          <a:srcRect l="27807" r="25265" b="1"/>
          <a:stretch/>
        </p:blipFill>
        <p:spPr>
          <a:xfrm>
            <a:off x="6675980" y="2382450"/>
            <a:ext cx="3362141" cy="3866172"/>
          </a:xfrm>
          <a:prstGeom prst="rect">
            <a:avLst/>
          </a:prstGeom>
        </p:spPr>
      </p:pic>
      <p:sp>
        <p:nvSpPr>
          <p:cNvPr id="9" name="TextBox 8">
            <a:extLst>
              <a:ext uri="{FF2B5EF4-FFF2-40B4-BE49-F238E27FC236}">
                <a16:creationId xmlns:a16="http://schemas.microsoft.com/office/drawing/2014/main" id="{207BCEA7-BD87-6B70-FB8D-C9EC58B63C72}"/>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1886477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0801"/>
            <a:ext cx="4767263" cy="6934201"/>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3"/>
                </a:ext>
              </a:extLst>
            </a:blip>
            <a:stretch>
              <a:fillRect l="-53079" t="-4029" b="-2545"/>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82B13E49-7150-93D5-1983-7476A55248B5}"/>
              </a:ext>
            </a:extLst>
          </p:cNvPr>
          <p:cNvSpPr txBox="1"/>
          <p:nvPr/>
        </p:nvSpPr>
        <p:spPr>
          <a:xfrm>
            <a:off x="2390548" y="337848"/>
            <a:ext cx="7527472" cy="1446550"/>
          </a:xfrm>
          <a:prstGeom prst="rect">
            <a:avLst/>
          </a:prstGeom>
          <a:noFill/>
        </p:spPr>
        <p:txBody>
          <a:bodyPr wrap="square">
            <a:spAutoFit/>
          </a:bodyPr>
          <a:lstStyle/>
          <a:p>
            <a:r>
              <a:rPr lang="en-US" sz="4400" b="1">
                <a:solidFill>
                  <a:srgbClr val="002060"/>
                </a:solidFill>
              </a:rPr>
              <a:t>DISTRICT PARENT AND FAMILY ENGAGEMENT PLAN</a:t>
            </a:r>
          </a:p>
        </p:txBody>
      </p:sp>
      <p:sp>
        <p:nvSpPr>
          <p:cNvPr id="7" name="TextBox 6">
            <a:extLst>
              <a:ext uri="{FF2B5EF4-FFF2-40B4-BE49-F238E27FC236}">
                <a16:creationId xmlns:a16="http://schemas.microsoft.com/office/drawing/2014/main" id="{97666743-4DDE-233B-DF88-2C50B1B5D628}"/>
              </a:ext>
            </a:extLst>
          </p:cNvPr>
          <p:cNvSpPr txBox="1"/>
          <p:nvPr/>
        </p:nvSpPr>
        <p:spPr>
          <a:xfrm>
            <a:off x="4375379" y="2516545"/>
            <a:ext cx="6098720" cy="3539430"/>
          </a:xfrm>
          <a:prstGeom prst="rect">
            <a:avLst/>
          </a:prstGeom>
          <a:noFill/>
        </p:spPr>
        <p:txBody>
          <a:bodyPr wrap="square">
            <a:spAutoFit/>
          </a:bodyPr>
          <a:lstStyle/>
          <a:p>
            <a:pPr marL="285750" indent="-285750">
              <a:buClr>
                <a:srgbClr val="002060"/>
              </a:buClr>
              <a:buFont typeface="Arial" panose="020B0604020202020204" pitchFamily="34" charset="0"/>
              <a:buChar char="•"/>
            </a:pPr>
            <a:r>
              <a:rPr lang="en-US" sz="2800">
                <a:solidFill>
                  <a:srgbClr val="002060"/>
                </a:solidFill>
              </a:rPr>
              <a:t>Each District and school shall develop jointly, agree on and distribute to parents and family members of participating children a written Parent and Family Engagement Plan.</a:t>
            </a:r>
          </a:p>
          <a:p>
            <a:pPr marL="285750" indent="-285750">
              <a:buClr>
                <a:srgbClr val="002060"/>
              </a:buClr>
              <a:buFont typeface="Arial" panose="020B0604020202020204" pitchFamily="34" charset="0"/>
              <a:buChar char="•"/>
            </a:pPr>
            <a:r>
              <a:rPr lang="en-US" sz="2800">
                <a:solidFill>
                  <a:srgbClr val="002060"/>
                </a:solidFill>
              </a:rPr>
              <a:t>The plan should establish the expectations for meaningful parent and family engagement.</a:t>
            </a:r>
          </a:p>
        </p:txBody>
      </p:sp>
      <p:pic>
        <p:nvPicPr>
          <p:cNvPr id="6" name="Picture 5">
            <a:extLst>
              <a:ext uri="{FF2B5EF4-FFF2-40B4-BE49-F238E27FC236}">
                <a16:creationId xmlns:a16="http://schemas.microsoft.com/office/drawing/2014/main" id="{B2742F1C-5756-92D0-F969-05BE74A8C728}"/>
              </a:ext>
            </a:extLst>
          </p:cNvPr>
          <p:cNvPicPr>
            <a:picLocks noChangeAspect="1"/>
          </p:cNvPicPr>
          <p:nvPr/>
        </p:nvPicPr>
        <p:blipFill>
          <a:blip r:embed="rId4"/>
          <a:stretch>
            <a:fillRect/>
          </a:stretch>
        </p:blipFill>
        <p:spPr>
          <a:xfrm>
            <a:off x="0" y="1893957"/>
            <a:ext cx="3817224" cy="4989443"/>
          </a:xfrm>
          <a:prstGeom prst="rect">
            <a:avLst/>
          </a:prstGeom>
          <a:ln>
            <a:solidFill>
              <a:schemeClr val="tx1"/>
            </a:solidFill>
          </a:ln>
        </p:spPr>
      </p:pic>
      <p:sp>
        <p:nvSpPr>
          <p:cNvPr id="5" name="TextBox 4">
            <a:extLst>
              <a:ext uri="{FF2B5EF4-FFF2-40B4-BE49-F238E27FC236}">
                <a16:creationId xmlns:a16="http://schemas.microsoft.com/office/drawing/2014/main" id="{E5193959-7BED-B366-A1C3-3CA9E0DEDE64}"/>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202573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B80C8-1930-22A5-087D-D7BE20CC415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FA8AD89-485F-4489-A693-DDA94951B969}"/>
              </a:ext>
            </a:extLst>
          </p:cNvPr>
          <p:cNvSpPr/>
          <p:nvPr/>
        </p:nvSpPr>
        <p:spPr>
          <a:xfrm>
            <a:off x="0" y="-50801"/>
            <a:ext cx="3770243" cy="6934201"/>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53079" t="-4029" b="-2545"/>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8F94D97C-17B4-8BED-76E2-97BFB4A866A7}"/>
              </a:ext>
            </a:extLst>
          </p:cNvPr>
          <p:cNvSpPr txBox="1"/>
          <p:nvPr/>
        </p:nvSpPr>
        <p:spPr>
          <a:xfrm>
            <a:off x="1306286" y="399453"/>
            <a:ext cx="10727871" cy="1446550"/>
          </a:xfrm>
          <a:prstGeom prst="rect">
            <a:avLst/>
          </a:prstGeom>
          <a:noFill/>
        </p:spPr>
        <p:txBody>
          <a:bodyPr wrap="square">
            <a:spAutoFit/>
          </a:bodyPr>
          <a:lstStyle/>
          <a:p>
            <a:pPr algn="ctr"/>
            <a:r>
              <a:rPr lang="en-US" sz="4400" b="1">
                <a:solidFill>
                  <a:srgbClr val="002060"/>
                </a:solidFill>
              </a:rPr>
              <a:t>SCHOOL PARENT AND FAMILY ENGAGEMENT PLAN FOR SHARED STUDENT SUCCESS</a:t>
            </a:r>
          </a:p>
        </p:txBody>
      </p:sp>
      <p:pic>
        <p:nvPicPr>
          <p:cNvPr id="3" name="Picture 2">
            <a:extLst>
              <a:ext uri="{FF2B5EF4-FFF2-40B4-BE49-F238E27FC236}">
                <a16:creationId xmlns:a16="http://schemas.microsoft.com/office/drawing/2014/main" id="{EA53E6E3-9675-DD98-1CB9-44E3B9D5F975}"/>
              </a:ext>
            </a:extLst>
          </p:cNvPr>
          <p:cNvPicPr>
            <a:picLocks noChangeAspect="1"/>
          </p:cNvPicPr>
          <p:nvPr/>
        </p:nvPicPr>
        <p:blipFill>
          <a:blip r:embed="rId3"/>
          <a:stretch>
            <a:fillRect/>
          </a:stretch>
        </p:blipFill>
        <p:spPr>
          <a:xfrm>
            <a:off x="3842871" y="1845973"/>
            <a:ext cx="3658398" cy="4732985"/>
          </a:xfrm>
          <a:prstGeom prst="rect">
            <a:avLst/>
          </a:prstGeom>
          <a:ln w="28575">
            <a:solidFill>
              <a:schemeClr val="tx1"/>
            </a:solidFill>
          </a:ln>
        </p:spPr>
      </p:pic>
      <p:pic>
        <p:nvPicPr>
          <p:cNvPr id="5" name="Picture 4">
            <a:extLst>
              <a:ext uri="{FF2B5EF4-FFF2-40B4-BE49-F238E27FC236}">
                <a16:creationId xmlns:a16="http://schemas.microsoft.com/office/drawing/2014/main" id="{84D6F773-E747-2103-AAA6-2A6C664E3526}"/>
              </a:ext>
            </a:extLst>
          </p:cNvPr>
          <p:cNvPicPr>
            <a:picLocks noChangeAspect="1"/>
          </p:cNvPicPr>
          <p:nvPr/>
        </p:nvPicPr>
        <p:blipFill>
          <a:blip r:embed="rId4"/>
          <a:stretch>
            <a:fillRect/>
          </a:stretch>
        </p:blipFill>
        <p:spPr>
          <a:xfrm>
            <a:off x="7824588" y="1845971"/>
            <a:ext cx="3658400" cy="4732987"/>
          </a:xfrm>
          <a:prstGeom prst="rect">
            <a:avLst/>
          </a:prstGeom>
          <a:ln w="28575">
            <a:solidFill>
              <a:schemeClr val="tx1"/>
            </a:solidFill>
          </a:ln>
        </p:spPr>
      </p:pic>
      <p:sp>
        <p:nvSpPr>
          <p:cNvPr id="7" name="TextBox 6">
            <a:extLst>
              <a:ext uri="{FF2B5EF4-FFF2-40B4-BE49-F238E27FC236}">
                <a16:creationId xmlns:a16="http://schemas.microsoft.com/office/drawing/2014/main" id="{A500FCC6-B32E-70B7-0AB6-9581DBF4A55F}"/>
              </a:ext>
            </a:extLst>
          </p:cNvPr>
          <p:cNvSpPr txBox="1"/>
          <p:nvPr/>
        </p:nvSpPr>
        <p:spPr>
          <a:xfrm>
            <a:off x="11455679" y="632962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2854835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550F1-CE65-FE02-0D2B-CF786B1D8850}"/>
            </a:ext>
          </a:extLst>
        </p:cNvPr>
        <p:cNvGrpSpPr/>
        <p:nvPr/>
      </p:nvGrpSpPr>
      <p:grpSpPr>
        <a:xfrm>
          <a:off x="0" y="0"/>
          <a:ext cx="0" cy="0"/>
          <a:chOff x="0" y="0"/>
          <a:chExt cx="0" cy="0"/>
        </a:xfrm>
      </p:grpSpPr>
      <p:sp>
        <p:nvSpPr>
          <p:cNvPr id="11" name="Freeform 5">
            <a:extLst>
              <a:ext uri="{FF2B5EF4-FFF2-40B4-BE49-F238E27FC236}">
                <a16:creationId xmlns:a16="http://schemas.microsoft.com/office/drawing/2014/main" id="{2466DF4B-51AB-7D41-960F-A5FAF28C0243}"/>
              </a:ext>
            </a:extLst>
          </p:cNvPr>
          <p:cNvSpPr/>
          <p:nvPr/>
        </p:nvSpPr>
        <p:spPr>
          <a:xfrm>
            <a:off x="8585201" y="2540000"/>
            <a:ext cx="3606800" cy="4318000"/>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defTabSz="609630"/>
            <a:endParaRPr lang="en-US" sz="1200">
              <a:solidFill>
                <a:prstClr val="black"/>
              </a:solidFill>
              <a:latin typeface="Calibri"/>
            </a:endParaRPr>
          </a:p>
        </p:txBody>
      </p:sp>
      <p:sp>
        <p:nvSpPr>
          <p:cNvPr id="10" name="Freeform 6">
            <a:extLst>
              <a:ext uri="{FF2B5EF4-FFF2-40B4-BE49-F238E27FC236}">
                <a16:creationId xmlns:a16="http://schemas.microsoft.com/office/drawing/2014/main" id="{65714AD5-DBA9-8DC4-E0E1-CA0F153FF818}"/>
              </a:ext>
            </a:extLst>
          </p:cNvPr>
          <p:cNvSpPr/>
          <p:nvPr/>
        </p:nvSpPr>
        <p:spPr>
          <a:xfrm rot="-10800000">
            <a:off x="-11521" y="1"/>
            <a:ext cx="4064000" cy="4317999"/>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23252" b="-10753"/>
            </a:stretch>
          </a:blipFill>
        </p:spPr>
        <p:txBody>
          <a:bodyPr/>
          <a:lstStyle/>
          <a:p>
            <a:pPr defTabSz="609630"/>
            <a:endParaRPr lang="en-US" sz="1200">
              <a:solidFill>
                <a:prstClr val="black"/>
              </a:solidFill>
              <a:latin typeface="Calibri"/>
            </a:endParaRPr>
          </a:p>
        </p:txBody>
      </p:sp>
      <p:sp>
        <p:nvSpPr>
          <p:cNvPr id="3" name="TextBox 2">
            <a:extLst>
              <a:ext uri="{FF2B5EF4-FFF2-40B4-BE49-F238E27FC236}">
                <a16:creationId xmlns:a16="http://schemas.microsoft.com/office/drawing/2014/main" id="{5A4EBC81-E58F-256E-ABBA-722BDC6E9CAB}"/>
              </a:ext>
            </a:extLst>
          </p:cNvPr>
          <p:cNvSpPr txBox="1"/>
          <p:nvPr/>
        </p:nvSpPr>
        <p:spPr>
          <a:xfrm>
            <a:off x="2514600" y="823732"/>
            <a:ext cx="8214360" cy="1592744"/>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ENGAGEMENT &amp; VOLUNTEER OPPORTUNITITES TO SUPPORT ACADEMIC ACHIEVEMENT</a:t>
            </a:r>
          </a:p>
        </p:txBody>
      </p:sp>
      <p:sp>
        <p:nvSpPr>
          <p:cNvPr id="4" name="TextBox 3">
            <a:extLst>
              <a:ext uri="{FF2B5EF4-FFF2-40B4-BE49-F238E27FC236}">
                <a16:creationId xmlns:a16="http://schemas.microsoft.com/office/drawing/2014/main" id="{EA44E7E7-0FE0-C0D7-758B-CFE92B137CA1}"/>
              </a:ext>
            </a:extLst>
          </p:cNvPr>
          <p:cNvSpPr txBox="1"/>
          <p:nvPr/>
        </p:nvSpPr>
        <p:spPr>
          <a:xfrm>
            <a:off x="1297712" y="3429000"/>
            <a:ext cx="4270331" cy="2062103"/>
          </a:xfrm>
          <a:prstGeom prst="rect">
            <a:avLst/>
          </a:prstGeom>
          <a:noFill/>
        </p:spPr>
        <p:txBody>
          <a:bodyPr wrap="square">
            <a:spAutoFit/>
          </a:bodyPr>
          <a:lstStyle/>
          <a:p>
            <a:r>
              <a:rPr lang="en-US" sz="2000" b="1">
                <a:solidFill>
                  <a:srgbClr val="002060"/>
                </a:solidFill>
              </a:rPr>
              <a:t>ENGAGEMENT OPPORTUNITIES</a:t>
            </a:r>
          </a:p>
          <a:p>
            <a:pPr marL="285750" indent="-285750">
              <a:buFont typeface="Arial" panose="020B0604020202020204" pitchFamily="34" charset="0"/>
              <a:buChar char="•"/>
            </a:pPr>
            <a:r>
              <a:rPr lang="en-US" sz="1800">
                <a:solidFill>
                  <a:srgbClr val="002060"/>
                </a:solidFill>
              </a:rPr>
              <a:t>Open House</a:t>
            </a:r>
          </a:p>
          <a:p>
            <a:pPr marL="285750" indent="-285750">
              <a:buFont typeface="Arial" panose="020B0604020202020204" pitchFamily="34" charset="0"/>
              <a:buChar char="•"/>
            </a:pPr>
            <a:r>
              <a:rPr lang="en-US" sz="1800">
                <a:solidFill>
                  <a:srgbClr val="002060"/>
                </a:solidFill>
              </a:rPr>
              <a:t>Curriculum Night</a:t>
            </a:r>
          </a:p>
          <a:p>
            <a:pPr marL="285750" indent="-285750">
              <a:buFont typeface="Arial" panose="020B0604020202020204" pitchFamily="34" charset="0"/>
              <a:buChar char="•"/>
            </a:pPr>
            <a:r>
              <a:rPr lang="en-US" sz="1800">
                <a:solidFill>
                  <a:srgbClr val="002060"/>
                </a:solidFill>
              </a:rPr>
              <a:t>Building Parent Capacity Opportunities</a:t>
            </a:r>
          </a:p>
          <a:p>
            <a:pPr marL="285750" indent="-285750">
              <a:buFont typeface="Arial" panose="020B0604020202020204" pitchFamily="34" charset="0"/>
              <a:buChar char="•"/>
            </a:pPr>
            <a:r>
              <a:rPr lang="en-US" sz="1800">
                <a:solidFill>
                  <a:srgbClr val="002060"/>
                </a:solidFill>
              </a:rPr>
              <a:t>PTA</a:t>
            </a:r>
            <a:endParaRPr lang="en-US">
              <a:solidFill>
                <a:srgbClr val="002060"/>
              </a:solidFill>
            </a:endParaRPr>
          </a:p>
          <a:p>
            <a:pPr marL="285750" indent="-285750">
              <a:buFont typeface="Arial" panose="020B0604020202020204" pitchFamily="34" charset="0"/>
              <a:buChar char="•"/>
            </a:pPr>
            <a:r>
              <a:rPr lang="en-US" sz="1800">
                <a:solidFill>
                  <a:srgbClr val="002060"/>
                </a:solidFill>
              </a:rPr>
              <a:t>School Council</a:t>
            </a:r>
          </a:p>
          <a:p>
            <a:pPr marL="285750" indent="-285750">
              <a:buFont typeface="Arial" panose="020B0604020202020204" pitchFamily="34" charset="0"/>
              <a:buChar char="•"/>
            </a:pPr>
            <a:r>
              <a:rPr lang="en-US">
                <a:solidFill>
                  <a:srgbClr val="002060"/>
                </a:solidFill>
              </a:rPr>
              <a:t>Receiving </a:t>
            </a:r>
            <a:r>
              <a:rPr lang="en-US" sz="1800">
                <a:solidFill>
                  <a:srgbClr val="002060"/>
                </a:solidFill>
              </a:rPr>
              <a:t>Resources</a:t>
            </a:r>
          </a:p>
        </p:txBody>
      </p:sp>
      <p:sp>
        <p:nvSpPr>
          <p:cNvPr id="6" name="TextBox 5">
            <a:extLst>
              <a:ext uri="{FF2B5EF4-FFF2-40B4-BE49-F238E27FC236}">
                <a16:creationId xmlns:a16="http://schemas.microsoft.com/office/drawing/2014/main" id="{AF392001-600E-B09D-8D57-107FE770F4CD}"/>
              </a:ext>
            </a:extLst>
          </p:cNvPr>
          <p:cNvSpPr txBox="1"/>
          <p:nvPr/>
        </p:nvSpPr>
        <p:spPr>
          <a:xfrm>
            <a:off x="5698672" y="3429000"/>
            <a:ext cx="3606800" cy="2062103"/>
          </a:xfrm>
          <a:prstGeom prst="rect">
            <a:avLst/>
          </a:prstGeom>
          <a:noFill/>
        </p:spPr>
        <p:txBody>
          <a:bodyPr wrap="square" lIns="91440" tIns="45720" rIns="91440" bIns="45720" anchor="t">
            <a:spAutoFit/>
          </a:bodyPr>
          <a:lstStyle/>
          <a:p>
            <a:r>
              <a:rPr lang="en-US" sz="2000" b="1">
                <a:solidFill>
                  <a:srgbClr val="002060"/>
                </a:solidFill>
              </a:rPr>
              <a:t>VOLUNTEER OPPORTUNITIES</a:t>
            </a:r>
          </a:p>
          <a:p>
            <a:pPr marL="285750" indent="-285750">
              <a:buFont typeface="Arial"/>
              <a:buChar char="•"/>
            </a:pPr>
            <a:r>
              <a:rPr lang="en-US">
                <a:solidFill>
                  <a:srgbClr val="012A5C"/>
                </a:solidFill>
              </a:rPr>
              <a:t>Reading Buddies</a:t>
            </a:r>
            <a:endParaRPr lang="en-US">
              <a:solidFill>
                <a:srgbClr val="012A5C"/>
              </a:solidFill>
              <a:ea typeface="Calibri"/>
              <a:cs typeface="Calibri"/>
            </a:endParaRPr>
          </a:p>
          <a:p>
            <a:pPr marL="285750" indent="-285750">
              <a:buFont typeface="Arial" panose="020B0604020202020204" pitchFamily="34" charset="0"/>
              <a:buChar char="•"/>
            </a:pPr>
            <a:r>
              <a:rPr lang="en-US">
                <a:solidFill>
                  <a:srgbClr val="012A5C"/>
                </a:solidFill>
              </a:rPr>
              <a:t>Math Buddies</a:t>
            </a:r>
            <a:endParaRPr lang="en-US">
              <a:solidFill>
                <a:srgbClr val="012A5C"/>
              </a:solidFill>
              <a:ea typeface="Calibri"/>
              <a:cs typeface="Calibri"/>
            </a:endParaRPr>
          </a:p>
          <a:p>
            <a:pPr marL="285750" indent="-285750">
              <a:buFont typeface="Arial" panose="020B0604020202020204" pitchFamily="34" charset="0"/>
              <a:buChar char="•"/>
            </a:pPr>
            <a:r>
              <a:rPr lang="en-US">
                <a:solidFill>
                  <a:srgbClr val="012A5C"/>
                </a:solidFill>
              </a:rPr>
              <a:t>Classroom Parent (Room Mom/Dad)</a:t>
            </a:r>
            <a:endParaRPr lang="en-US">
              <a:solidFill>
                <a:srgbClr val="012A5C"/>
              </a:solidFill>
              <a:ea typeface="Calibri"/>
              <a:cs typeface="Calibri"/>
            </a:endParaRPr>
          </a:p>
          <a:p>
            <a:pPr marL="285750" indent="-285750">
              <a:buFont typeface="Arial" panose="020B0604020202020204" pitchFamily="34" charset="0"/>
              <a:buChar char="•"/>
            </a:pPr>
            <a:r>
              <a:rPr lang="en-US">
                <a:solidFill>
                  <a:srgbClr val="012A5C"/>
                </a:solidFill>
              </a:rPr>
              <a:t>Volunteering for PTA Events</a:t>
            </a:r>
            <a:endParaRPr lang="en-US">
              <a:solidFill>
                <a:srgbClr val="012A5C"/>
              </a:solidFill>
              <a:ea typeface="Calibri"/>
              <a:cs typeface="Calibri"/>
            </a:endParaRPr>
          </a:p>
          <a:p>
            <a:pPr marL="285750" indent="-285750">
              <a:buFont typeface="Arial" panose="020B0604020202020204" pitchFamily="34" charset="0"/>
              <a:buChar char="•"/>
            </a:pPr>
            <a:endParaRPr lang="en-US">
              <a:solidFill>
                <a:srgbClr val="002060"/>
              </a:solidFill>
              <a:ea typeface="Calibri"/>
              <a:cs typeface="Calibri"/>
            </a:endParaRPr>
          </a:p>
        </p:txBody>
      </p:sp>
      <p:sp>
        <p:nvSpPr>
          <p:cNvPr id="5" name="TextBox 4">
            <a:extLst>
              <a:ext uri="{FF2B5EF4-FFF2-40B4-BE49-F238E27FC236}">
                <a16:creationId xmlns:a16="http://schemas.microsoft.com/office/drawing/2014/main" id="{AA4A261A-D6AE-B26F-0FA6-079A9E8792A0}"/>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614836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B35A6-1D2A-D52C-C216-9A0EA813D1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022148-FB1E-03C6-3E87-C365DEC58ECB}"/>
              </a:ext>
            </a:extLst>
          </p:cNvPr>
          <p:cNvSpPr txBox="1"/>
          <p:nvPr/>
        </p:nvSpPr>
        <p:spPr>
          <a:xfrm>
            <a:off x="1297712" y="502756"/>
            <a:ext cx="10375900" cy="1592744"/>
          </a:xfrm>
          <a:prstGeom prst="rect">
            <a:avLst/>
          </a:prstGeom>
          <a:noFill/>
        </p:spPr>
        <p:txBody>
          <a:bodyPr wrap="square">
            <a:spAutoFit/>
          </a:bodyPr>
          <a:lstStyle/>
          <a:p>
            <a:pPr algn="ctr" defTabSz="609630">
              <a:lnSpc>
                <a:spcPts val="3920"/>
              </a:lnSpc>
            </a:pPr>
            <a:r>
              <a:rPr lang="en-US" sz="4000" b="1">
                <a:solidFill>
                  <a:srgbClr val="012A5C"/>
                </a:solidFill>
                <a:latin typeface="Lato   "/>
                <a:ea typeface="Fira Sans Medium"/>
                <a:cs typeface="Fira Sans Medium"/>
                <a:sym typeface="Fira Sans Medium"/>
              </a:rPr>
              <a:t>WE ENCOURAGE PARENTS TO WORK WITH EDUCATORS TO IMPROVE STUDENT ACHIEVEMENT</a:t>
            </a:r>
          </a:p>
        </p:txBody>
      </p:sp>
      <p:graphicFrame>
        <p:nvGraphicFramePr>
          <p:cNvPr id="14" name="TextBox 3">
            <a:extLst>
              <a:ext uri="{FF2B5EF4-FFF2-40B4-BE49-F238E27FC236}">
                <a16:creationId xmlns:a16="http://schemas.microsoft.com/office/drawing/2014/main" id="{21CFCA4E-4894-9793-7BA1-7B42B135118C}"/>
              </a:ext>
            </a:extLst>
          </p:cNvPr>
          <p:cNvGraphicFramePr/>
          <p:nvPr>
            <p:extLst>
              <p:ext uri="{D42A27DB-BD31-4B8C-83A1-F6EECF244321}">
                <p14:modId xmlns:p14="http://schemas.microsoft.com/office/powerpoint/2010/main" val="2720700281"/>
              </p:ext>
            </p:extLst>
          </p:nvPr>
        </p:nvGraphicFramePr>
        <p:xfrm>
          <a:off x="1297712" y="2654300"/>
          <a:ext cx="9852888" cy="3021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7597F975-4CE4-980F-7DC9-6FB1F2640C55}"/>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53105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83306-FFA1-B1C2-66F3-45F98FE98F97}"/>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24D57A0F-71E5-B7CF-3403-AC5431E03F4A}"/>
              </a:ext>
            </a:extLst>
          </p:cNvPr>
          <p:cNvSpPr/>
          <p:nvPr/>
        </p:nvSpPr>
        <p:spPr>
          <a:xfrm>
            <a:off x="1" y="0"/>
            <a:ext cx="3530600" cy="6858000"/>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60230" t="-7779" r="-1"/>
            </a:stretch>
          </a:blipFill>
        </p:spPr>
        <p:txBody>
          <a:bodyPr/>
          <a:lstStyle/>
          <a:p>
            <a:pPr defTabSz="609630"/>
            <a:endParaRPr lang="en-US" sz="1200">
              <a:solidFill>
                <a:prstClr val="black"/>
              </a:solidFill>
              <a:latin typeface="Calibri"/>
            </a:endParaRPr>
          </a:p>
        </p:txBody>
      </p:sp>
      <p:sp>
        <p:nvSpPr>
          <p:cNvPr id="3" name="TextBox 2">
            <a:extLst>
              <a:ext uri="{FF2B5EF4-FFF2-40B4-BE49-F238E27FC236}">
                <a16:creationId xmlns:a16="http://schemas.microsoft.com/office/drawing/2014/main" id="{2BB125F3-23D0-3300-59B2-1578D9C9D50A}"/>
              </a:ext>
            </a:extLst>
          </p:cNvPr>
          <p:cNvSpPr txBox="1"/>
          <p:nvPr/>
        </p:nvSpPr>
        <p:spPr>
          <a:xfrm>
            <a:off x="3049360" y="452149"/>
            <a:ext cx="8837839" cy="1569660"/>
          </a:xfrm>
          <a:prstGeom prst="rect">
            <a:avLst/>
          </a:prstGeom>
          <a:noFill/>
        </p:spPr>
        <p:txBody>
          <a:bodyPr wrap="square">
            <a:spAutoFit/>
          </a:bodyPr>
          <a:lstStyle/>
          <a:p>
            <a:r>
              <a:rPr lang="en-US" sz="4800" b="1">
                <a:solidFill>
                  <a:srgbClr val="002060"/>
                </a:solidFill>
              </a:rPr>
              <a:t>PARENT DECISION-MAKING OPPORTUNITIES</a:t>
            </a:r>
          </a:p>
        </p:txBody>
      </p:sp>
      <p:sp>
        <p:nvSpPr>
          <p:cNvPr id="7" name="TextBox 6">
            <a:extLst>
              <a:ext uri="{FF2B5EF4-FFF2-40B4-BE49-F238E27FC236}">
                <a16:creationId xmlns:a16="http://schemas.microsoft.com/office/drawing/2014/main" id="{1D5A6010-DEA6-8E34-B893-F8B83BBE6009}"/>
              </a:ext>
            </a:extLst>
          </p:cNvPr>
          <p:cNvSpPr txBox="1"/>
          <p:nvPr/>
        </p:nvSpPr>
        <p:spPr>
          <a:xfrm>
            <a:off x="3836760" y="2575032"/>
            <a:ext cx="7123339" cy="2915863"/>
          </a:xfrm>
          <a:prstGeom prst="rect">
            <a:avLst/>
          </a:prstGeom>
          <a:noFill/>
        </p:spPr>
        <p:txBody>
          <a:bodyPr wrap="square" lIns="91440" tIns="45720" rIns="91440" bIns="45720" anchor="t">
            <a:spAutoFit/>
          </a:bodyPr>
          <a:lstStyle/>
          <a:p>
            <a:pPr marL="285750" indent="-285750">
              <a:lnSpc>
                <a:spcPct val="110000"/>
              </a:lnSpc>
              <a:buClr>
                <a:srgbClr val="002060"/>
              </a:buClr>
              <a:buFont typeface="Arial" panose="020B0604020202020204" pitchFamily="34" charset="0"/>
              <a:buChar char="•"/>
            </a:pPr>
            <a:r>
              <a:rPr lang="en-US" sz="2400" dirty="0">
                <a:solidFill>
                  <a:srgbClr val="002060"/>
                </a:solidFill>
              </a:rPr>
              <a:t>School Council Participation</a:t>
            </a:r>
          </a:p>
          <a:p>
            <a:pPr marL="285750" indent="-285750">
              <a:lnSpc>
                <a:spcPct val="110000"/>
              </a:lnSpc>
              <a:buClr>
                <a:srgbClr val="002060"/>
              </a:buClr>
              <a:buFont typeface="Arial" panose="020B0604020202020204" pitchFamily="34" charset="0"/>
              <a:buChar char="•"/>
            </a:pPr>
            <a:r>
              <a:rPr lang="en-US" sz="2400" dirty="0">
                <a:solidFill>
                  <a:srgbClr val="002060"/>
                </a:solidFill>
              </a:rPr>
              <a:t>Annual Title I Parent Survey</a:t>
            </a:r>
          </a:p>
          <a:p>
            <a:pPr marL="285750" indent="-285750">
              <a:lnSpc>
                <a:spcPct val="110000"/>
              </a:lnSpc>
              <a:buClr>
                <a:srgbClr val="002060"/>
              </a:buClr>
              <a:buFont typeface="Arial" panose="020B0604020202020204" pitchFamily="34" charset="0"/>
              <a:buChar char="•"/>
            </a:pPr>
            <a:r>
              <a:rPr lang="en-US" sz="2400" dirty="0">
                <a:solidFill>
                  <a:srgbClr val="002060"/>
                </a:solidFill>
              </a:rPr>
              <a:t>Parent Input on:</a:t>
            </a:r>
          </a:p>
          <a:p>
            <a:pPr marL="742950" lvl="1" indent="-285750">
              <a:lnSpc>
                <a:spcPct val="110000"/>
              </a:lnSpc>
              <a:buClr>
                <a:srgbClr val="002060"/>
              </a:buClr>
              <a:buFont typeface="Arial" panose="020B0604020202020204" pitchFamily="34" charset="0"/>
              <a:buChar char="•"/>
            </a:pPr>
            <a:r>
              <a:rPr lang="en-US" sz="2400" dirty="0">
                <a:solidFill>
                  <a:srgbClr val="002060"/>
                </a:solidFill>
              </a:rPr>
              <a:t>Parent and Family Engagement Plan</a:t>
            </a:r>
          </a:p>
          <a:p>
            <a:pPr marL="742950" lvl="1" indent="-285750">
              <a:lnSpc>
                <a:spcPct val="110000"/>
              </a:lnSpc>
              <a:buClr>
                <a:srgbClr val="002060"/>
              </a:buClr>
              <a:buFont typeface="Arial" panose="020B0604020202020204" pitchFamily="34" charset="0"/>
              <a:buChar char="•"/>
            </a:pPr>
            <a:r>
              <a:rPr lang="en-US" sz="2400" dirty="0">
                <a:solidFill>
                  <a:srgbClr val="002060"/>
                </a:solidFill>
              </a:rPr>
              <a:t>Building Parent Capacity Events</a:t>
            </a:r>
          </a:p>
          <a:p>
            <a:pPr marL="742950" lvl="1" indent="-285750">
              <a:lnSpc>
                <a:spcPct val="110000"/>
              </a:lnSpc>
              <a:buClr>
                <a:srgbClr val="002060"/>
              </a:buClr>
              <a:buFont typeface="Arial" panose="020B0604020202020204" pitchFamily="34" charset="0"/>
              <a:buChar char="•"/>
            </a:pPr>
            <a:r>
              <a:rPr lang="en-US" sz="2400" dirty="0">
                <a:solidFill>
                  <a:srgbClr val="002060"/>
                </a:solidFill>
              </a:rPr>
              <a:t>Parent Engagement Funding</a:t>
            </a:r>
          </a:p>
          <a:p>
            <a:pPr marL="742950" lvl="1" indent="-285750">
              <a:lnSpc>
                <a:spcPct val="110000"/>
              </a:lnSpc>
              <a:buClr>
                <a:srgbClr val="002060"/>
              </a:buClr>
              <a:buFont typeface="Arial" panose="020B0604020202020204" pitchFamily="34" charset="0"/>
              <a:buChar char="•"/>
            </a:pPr>
            <a:r>
              <a:rPr lang="en-US" sz="2400" dirty="0">
                <a:solidFill>
                  <a:srgbClr val="002060"/>
                </a:solidFill>
              </a:rPr>
              <a:t>Title I Schoolwide Plan</a:t>
            </a:r>
          </a:p>
        </p:txBody>
      </p:sp>
      <p:sp>
        <p:nvSpPr>
          <p:cNvPr id="4" name="TextBox 3">
            <a:extLst>
              <a:ext uri="{FF2B5EF4-FFF2-40B4-BE49-F238E27FC236}">
                <a16:creationId xmlns:a16="http://schemas.microsoft.com/office/drawing/2014/main" id="{0F734E14-26C1-2293-68CB-48989BE1B7EC}"/>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1188096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9355-0795-E4DD-F704-B65F95C88A1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347D068-855B-4319-3E6D-767431258766}"/>
              </a:ext>
            </a:extLst>
          </p:cNvPr>
          <p:cNvSpPr/>
          <p:nvPr/>
        </p:nvSpPr>
        <p:spPr>
          <a:xfrm>
            <a:off x="1" y="1616529"/>
            <a:ext cx="2092035" cy="5240120"/>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3"/>
                </a:ext>
              </a:extLst>
            </a:blip>
            <a:stretch>
              <a:fillRect l="-60230" t="-7779" r="-1"/>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ECB3AF9B-346C-C98E-D7D0-12F5CDFA5EDD}"/>
              </a:ext>
            </a:extLst>
          </p:cNvPr>
          <p:cNvSpPr txBox="1"/>
          <p:nvPr/>
        </p:nvSpPr>
        <p:spPr>
          <a:xfrm>
            <a:off x="359229" y="374881"/>
            <a:ext cx="11495313" cy="1092607"/>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PARENTS’ RIGHT TO KNOW: </a:t>
            </a:r>
            <a:br>
              <a:rPr lang="en-US" sz="4000" b="1">
                <a:solidFill>
                  <a:srgbClr val="012A5C"/>
                </a:solidFill>
                <a:latin typeface="Lato   "/>
                <a:ea typeface="Fira Sans Medium"/>
                <a:cs typeface="Fira Sans Medium"/>
                <a:sym typeface="Fira Sans Medium"/>
              </a:rPr>
            </a:br>
            <a:r>
              <a:rPr lang="en-US" sz="4000" b="1">
                <a:solidFill>
                  <a:srgbClr val="012A5C"/>
                </a:solidFill>
                <a:latin typeface="Lato   "/>
                <a:ea typeface="Fira Sans Medium"/>
                <a:cs typeface="Fira Sans Medium"/>
                <a:sym typeface="Fira Sans Medium"/>
              </a:rPr>
              <a:t>PROFESSIONAL QUALIFICATIONS</a:t>
            </a:r>
            <a:endParaRPr lang="en-US" sz="4000" b="1" u="sng">
              <a:solidFill>
                <a:srgbClr val="012A5C"/>
              </a:solidFill>
              <a:latin typeface="Lato   "/>
              <a:ea typeface="Fira Sans Medium"/>
              <a:cs typeface="Fira Sans Medium"/>
              <a:sym typeface="Fira Sans Medium"/>
            </a:endParaRPr>
          </a:p>
        </p:txBody>
      </p:sp>
      <p:sp>
        <p:nvSpPr>
          <p:cNvPr id="8" name="TextBox 7">
            <a:extLst>
              <a:ext uri="{FF2B5EF4-FFF2-40B4-BE49-F238E27FC236}">
                <a16:creationId xmlns:a16="http://schemas.microsoft.com/office/drawing/2014/main" id="{AEDFEED5-572D-4604-46ED-92C30BB60432}"/>
              </a:ext>
            </a:extLst>
          </p:cNvPr>
          <p:cNvSpPr txBox="1"/>
          <p:nvPr/>
        </p:nvSpPr>
        <p:spPr>
          <a:xfrm>
            <a:off x="1795012" y="1988617"/>
            <a:ext cx="10396987" cy="4230389"/>
          </a:xfrm>
          <a:prstGeom prst="rect">
            <a:avLst/>
          </a:prstGeom>
          <a:noFill/>
        </p:spPr>
        <p:txBody>
          <a:bodyPr wrap="square" rtlCol="0">
            <a:spAutoFit/>
          </a:bodyPr>
          <a:lstStyle/>
          <a:p>
            <a:pPr marR="0">
              <a:lnSpc>
                <a:spcPct val="110000"/>
              </a:lnSpc>
              <a:spcBef>
                <a:spcPts val="0"/>
              </a:spcBef>
              <a:spcAft>
                <a:spcPts val="1000"/>
              </a:spcAft>
              <a:buFont typeface="Arial" panose="020B0604020202020204" pitchFamily="34" charset="0"/>
              <a:buNone/>
            </a:pPr>
            <a:r>
              <a:rPr lang="en-US" sz="2000" b="1">
                <a:solidFill>
                  <a:srgbClr val="002060"/>
                </a:solidFill>
                <a:ea typeface="Times New Roman" panose="02020603050405020304" pitchFamily="18" charset="0"/>
              </a:rPr>
              <a:t>Parents may request information about the </a:t>
            </a:r>
            <a:r>
              <a:rPr lang="en-US" sz="2000" b="1">
                <a:solidFill>
                  <a:srgbClr val="002060"/>
                </a:solidFill>
                <a:ea typeface="Calibri" panose="020F0502020204030204" pitchFamily="34" charset="0"/>
                <a:cs typeface="Times New Roman" panose="02020603050405020304" pitchFamily="18" charset="0"/>
              </a:rPr>
              <a:t>professio</a:t>
            </a:r>
            <a:r>
              <a:rPr lang="en-US" sz="2000" b="1" u="sng">
                <a:solidFill>
                  <a:srgbClr val="002060"/>
                </a:solidFill>
                <a:ea typeface="Calibri" panose="020F0502020204030204" pitchFamily="34" charset="0"/>
                <a:cs typeface="Times New Roman" panose="02020603050405020304" pitchFamily="18" charset="0"/>
              </a:rPr>
              <a:t>nal </a:t>
            </a:r>
            <a:r>
              <a:rPr lang="en-US" sz="2000" b="1">
                <a:solidFill>
                  <a:srgbClr val="002060"/>
                </a:solidFill>
                <a:ea typeface="Calibri" panose="020F0502020204030204" pitchFamily="34" charset="0"/>
                <a:cs typeface="Times New Roman" panose="02020603050405020304" pitchFamily="18" charset="0"/>
              </a:rPr>
              <a:t>qualifications of their student’s teacher(s) and/or paraprofessional(s). </a:t>
            </a:r>
          </a:p>
          <a:p>
            <a:pPr marR="0">
              <a:lnSpc>
                <a:spcPct val="110000"/>
              </a:lnSpc>
              <a:spcBef>
                <a:spcPts val="0"/>
              </a:spcBef>
              <a:spcAft>
                <a:spcPts val="1000"/>
              </a:spcAft>
              <a:buFont typeface="Arial" panose="020B0604020202020204" pitchFamily="34" charset="0"/>
              <a:buNone/>
            </a:pPr>
            <a:r>
              <a:rPr lang="en-US" sz="2000">
                <a:solidFill>
                  <a:srgbClr val="002060"/>
                </a:solidFill>
                <a:ea typeface="Times New Roman" panose="02020603050405020304" pitchFamily="18" charset="0"/>
              </a:rPr>
              <a:t>Parent may request:</a:t>
            </a:r>
          </a:p>
          <a:p>
            <a:pPr marL="342900" marR="0" indent="-342900">
              <a:lnSpc>
                <a:spcPct val="110000"/>
              </a:lnSpc>
              <a:spcBef>
                <a:spcPts val="0"/>
              </a:spcBef>
              <a:spcAft>
                <a:spcPts val="1000"/>
              </a:spcAft>
              <a:buFont typeface="Arial" panose="020B0604020202020204" pitchFamily="34" charset="0"/>
              <a:buChar char="•"/>
            </a:pPr>
            <a:r>
              <a:rPr lang="en-US" sz="2000">
                <a:solidFill>
                  <a:srgbClr val="002060"/>
                </a:solidFill>
                <a:ea typeface="Times New Roman" panose="02020603050405020304" pitchFamily="18" charset="0"/>
              </a:rPr>
              <a:t>Whether the student’s teacher:</a:t>
            </a:r>
          </a:p>
          <a:p>
            <a:pPr marL="742950" lvl="1" indent="-285750">
              <a:lnSpc>
                <a:spcPct val="110000"/>
              </a:lnSpc>
              <a:spcAft>
                <a:spcPts val="1000"/>
              </a:spcAft>
              <a:buFont typeface="Arial" panose="020B0604020202020204" pitchFamily="34" charset="0"/>
              <a:buChar char="•"/>
            </a:pPr>
            <a:r>
              <a:rPr lang="en-US" sz="2000">
                <a:solidFill>
                  <a:srgbClr val="002060"/>
                </a:solidFill>
                <a:ea typeface="Times New Roman" panose="02020603050405020304" pitchFamily="18" charset="0"/>
              </a:rPr>
              <a:t>has met State qualification and licensing criteria for the grade levels and subject areas in which the teacher provides instruction;</a:t>
            </a:r>
          </a:p>
          <a:p>
            <a:pPr marL="742950" lvl="1" indent="-285750">
              <a:lnSpc>
                <a:spcPct val="110000"/>
              </a:lnSpc>
              <a:spcAft>
                <a:spcPts val="1000"/>
              </a:spcAft>
              <a:buFont typeface="Arial" panose="020B0604020202020204" pitchFamily="34" charset="0"/>
              <a:buChar char="•"/>
            </a:pPr>
            <a:r>
              <a:rPr lang="en-US" sz="2000">
                <a:solidFill>
                  <a:srgbClr val="002060"/>
                </a:solidFill>
                <a:ea typeface="Times New Roman" panose="02020603050405020304" pitchFamily="18" charset="0"/>
              </a:rPr>
              <a:t>is teaching under emergency or other provisional status through which State qualification or licensing criteria have been waived; and</a:t>
            </a:r>
          </a:p>
          <a:p>
            <a:pPr marL="742950" lvl="1" indent="-285750">
              <a:lnSpc>
                <a:spcPct val="110000"/>
              </a:lnSpc>
              <a:spcAft>
                <a:spcPts val="1000"/>
              </a:spcAft>
              <a:buFont typeface="Arial" panose="020B0604020202020204" pitchFamily="34" charset="0"/>
              <a:buChar char="•"/>
            </a:pPr>
            <a:r>
              <a:rPr lang="en-US" sz="2000">
                <a:solidFill>
                  <a:srgbClr val="002060"/>
                </a:solidFill>
                <a:ea typeface="Times New Roman" panose="02020603050405020304" pitchFamily="18" charset="0"/>
              </a:rPr>
              <a:t>is teaching in the field of discipline of the certification of the teacher</a:t>
            </a:r>
          </a:p>
          <a:p>
            <a:pPr marL="342900" indent="-342900">
              <a:lnSpc>
                <a:spcPct val="110000"/>
              </a:lnSpc>
              <a:spcAft>
                <a:spcPts val="1000"/>
              </a:spcAft>
              <a:buFont typeface="Arial" panose="020B0604020202020204" pitchFamily="34" charset="0"/>
              <a:buChar char="•"/>
            </a:pPr>
            <a:r>
              <a:rPr lang="en-US" sz="2000">
                <a:solidFill>
                  <a:srgbClr val="002060"/>
                </a:solidFill>
                <a:ea typeface="Times New Roman" panose="02020603050405020304" pitchFamily="18" charset="0"/>
              </a:rPr>
              <a:t>Whether the child is provided services by paraprofessionals and, if so, their qualifications</a:t>
            </a:r>
            <a:endParaRPr lang="en-US" sz="2000">
              <a:solidFill>
                <a:srgbClr val="002060"/>
              </a:solidFill>
            </a:endParaRPr>
          </a:p>
        </p:txBody>
      </p:sp>
      <p:sp>
        <p:nvSpPr>
          <p:cNvPr id="5" name="TextBox 4">
            <a:extLst>
              <a:ext uri="{FF2B5EF4-FFF2-40B4-BE49-F238E27FC236}">
                <a16:creationId xmlns:a16="http://schemas.microsoft.com/office/drawing/2014/main" id="{2FF64219-43B9-F991-BAB9-E9BB0B5D9200}"/>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101146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2A5C"/>
        </a:solidFill>
        <a:effectLst/>
      </p:bgPr>
    </p:bg>
    <p:spTree>
      <p:nvGrpSpPr>
        <p:cNvPr id="1" name=""/>
        <p:cNvGrpSpPr/>
        <p:nvPr/>
      </p:nvGrpSpPr>
      <p:grpSpPr>
        <a:xfrm>
          <a:off x="0" y="0"/>
          <a:ext cx="0" cy="0"/>
          <a:chOff x="0" y="0"/>
          <a:chExt cx="0" cy="0"/>
        </a:xfrm>
      </p:grpSpPr>
      <p:sp>
        <p:nvSpPr>
          <p:cNvPr id="6" name="Freeform 6"/>
          <p:cNvSpPr/>
          <p:nvPr/>
        </p:nvSpPr>
        <p:spPr>
          <a:xfrm rot="-10800000">
            <a:off x="-1" y="-216309"/>
            <a:ext cx="3407831" cy="3391309"/>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t="-11984" r="-23252" b="6378"/>
            </a:stretch>
          </a:blipFill>
        </p:spPr>
        <p:txBody>
          <a:bodyPr/>
          <a:lstStyle/>
          <a:p>
            <a:pPr defTabSz="609630"/>
            <a:endParaRPr lang="en-US" sz="1200">
              <a:solidFill>
                <a:prstClr val="black"/>
              </a:solidFill>
              <a:latin typeface="Calibri"/>
            </a:endParaRPr>
          </a:p>
        </p:txBody>
      </p:sp>
      <p:sp>
        <p:nvSpPr>
          <p:cNvPr id="4" name="TextBox 4"/>
          <p:cNvSpPr txBox="1"/>
          <p:nvPr/>
        </p:nvSpPr>
        <p:spPr>
          <a:xfrm>
            <a:off x="3407831" y="2175612"/>
            <a:ext cx="4449165" cy="2506776"/>
          </a:xfrm>
          <a:prstGeom prst="rect">
            <a:avLst/>
          </a:prstGeom>
        </p:spPr>
        <p:txBody>
          <a:bodyPr wrap="square" lIns="0" tIns="0" rIns="0" bIns="0" rtlCol="0" anchor="t">
            <a:spAutoFit/>
          </a:bodyPr>
          <a:lstStyle/>
          <a:p>
            <a:pPr algn="ctr" defTabSz="609630">
              <a:lnSpc>
                <a:spcPts val="3920"/>
              </a:lnSpc>
            </a:pPr>
            <a:r>
              <a:rPr lang="en-US" sz="4800" b="1">
                <a:solidFill>
                  <a:schemeClr val="bg1"/>
                </a:solidFill>
                <a:latin typeface="Lato   "/>
                <a:ea typeface="Fira Sans Medium"/>
                <a:cs typeface="Fira Sans Medium"/>
                <a:sym typeface="Fira Sans Medium"/>
              </a:rPr>
              <a:t>CURRICULUM </a:t>
            </a:r>
            <a:br>
              <a:rPr lang="en-US" sz="4800" b="1">
                <a:solidFill>
                  <a:schemeClr val="bg1"/>
                </a:solidFill>
                <a:latin typeface="Lato   "/>
                <a:ea typeface="Fira Sans Medium"/>
                <a:cs typeface="Fira Sans Medium"/>
                <a:sym typeface="Fira Sans Medium"/>
              </a:rPr>
            </a:br>
            <a:br>
              <a:rPr lang="en-US" sz="4800" b="1">
                <a:solidFill>
                  <a:schemeClr val="bg1"/>
                </a:solidFill>
                <a:latin typeface="Lato   "/>
                <a:ea typeface="Fira Sans Medium"/>
                <a:cs typeface="Fira Sans Medium"/>
                <a:sym typeface="Fira Sans Medium"/>
              </a:rPr>
            </a:br>
            <a:r>
              <a:rPr lang="en-US" sz="4800" b="1">
                <a:solidFill>
                  <a:schemeClr val="bg1"/>
                </a:solidFill>
                <a:latin typeface="Lato   "/>
                <a:ea typeface="Fira Sans Medium"/>
                <a:cs typeface="Fira Sans Medium"/>
                <a:sym typeface="Fira Sans Medium"/>
              </a:rPr>
              <a:t> AND</a:t>
            </a:r>
            <a:br>
              <a:rPr lang="en-US" sz="4800" b="1">
                <a:solidFill>
                  <a:schemeClr val="bg1"/>
                </a:solidFill>
                <a:latin typeface="Lato   "/>
                <a:ea typeface="Fira Sans Medium"/>
                <a:cs typeface="Fira Sans Medium"/>
                <a:sym typeface="Fira Sans Medium"/>
              </a:rPr>
            </a:br>
            <a:br>
              <a:rPr lang="en-US" sz="4800" b="1">
                <a:solidFill>
                  <a:schemeClr val="bg1"/>
                </a:solidFill>
                <a:latin typeface="Lato   "/>
                <a:ea typeface="Fira Sans Medium"/>
                <a:cs typeface="Fira Sans Medium"/>
                <a:sym typeface="Fira Sans Medium"/>
              </a:rPr>
            </a:br>
            <a:r>
              <a:rPr lang="en-US" sz="4800" b="1">
                <a:solidFill>
                  <a:schemeClr val="bg1"/>
                </a:solidFill>
                <a:latin typeface="Lato   "/>
                <a:ea typeface="Fira Sans Medium"/>
                <a:cs typeface="Fira Sans Medium"/>
                <a:sym typeface="Fira Sans Medium"/>
              </a:rPr>
              <a:t> ASSESSMENTS</a:t>
            </a:r>
          </a:p>
        </p:txBody>
      </p:sp>
      <p:sp>
        <p:nvSpPr>
          <p:cNvPr id="5" name="Freeform 5"/>
          <p:cNvSpPr/>
          <p:nvPr/>
        </p:nvSpPr>
        <p:spPr>
          <a:xfrm>
            <a:off x="9158046" y="3055427"/>
            <a:ext cx="3033954" cy="3797709"/>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defTabSz="609630"/>
            <a:endParaRPr lang="en-US" sz="1200">
              <a:solidFill>
                <a:prstClr val="black"/>
              </a:solidFill>
              <a:latin typeface="Calibri"/>
            </a:endParaRPr>
          </a:p>
        </p:txBody>
      </p:sp>
      <p:sp>
        <p:nvSpPr>
          <p:cNvPr id="3" name="TextBox 2">
            <a:extLst>
              <a:ext uri="{FF2B5EF4-FFF2-40B4-BE49-F238E27FC236}">
                <a16:creationId xmlns:a16="http://schemas.microsoft.com/office/drawing/2014/main" id="{F381C01F-6961-C663-10C3-AEBA2B9B0FA5}"/>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2671118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B983-F84C-904A-3808-29CAD64634B5}"/>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61F5ACB9-6B11-4136-AED6-A61E781D3830}"/>
              </a:ext>
            </a:extLst>
          </p:cNvPr>
          <p:cNvSpPr/>
          <p:nvPr/>
        </p:nvSpPr>
        <p:spPr>
          <a:xfrm rot="-5400000">
            <a:off x="8326139" y="2992136"/>
            <a:ext cx="3785653" cy="3946073"/>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TextBox 2">
            <a:extLst>
              <a:ext uri="{FF2B5EF4-FFF2-40B4-BE49-F238E27FC236}">
                <a16:creationId xmlns:a16="http://schemas.microsoft.com/office/drawing/2014/main" id="{3B1F1C80-0DB6-E52E-EBBC-EB8B9601659E}"/>
              </a:ext>
            </a:extLst>
          </p:cNvPr>
          <p:cNvSpPr txBox="1"/>
          <p:nvPr/>
        </p:nvSpPr>
        <p:spPr>
          <a:xfrm>
            <a:off x="1033669" y="2057400"/>
            <a:ext cx="9008401" cy="3416320"/>
          </a:xfrm>
          <a:prstGeom prst="rect">
            <a:avLst/>
          </a:prstGeom>
          <a:noFill/>
        </p:spPr>
        <p:txBody>
          <a:bodyPr wrap="square">
            <a:spAutoFit/>
          </a:bodyPr>
          <a:lstStyle/>
          <a:p>
            <a:r>
              <a:rPr lang="en-US" sz="2400">
                <a:solidFill>
                  <a:srgbClr val="002060"/>
                </a:solidFill>
              </a:rPr>
              <a:t>The </a:t>
            </a:r>
            <a:r>
              <a:rPr lang="en-US" sz="2400">
                <a:solidFill>
                  <a:srgbClr val="002060"/>
                </a:solidFill>
                <a:hlinkClick r:id="rId4"/>
              </a:rPr>
              <a:t>CCSD Teaching and Learning Standards</a:t>
            </a:r>
            <a:r>
              <a:rPr lang="en-US" sz="2400">
                <a:solidFill>
                  <a:srgbClr val="002060"/>
                </a:solidFill>
              </a:rPr>
              <a:t> are aligned with the Georgia’s K-12 Standards and are designed to ensure that all students receive a consistent, high-quality education in every CCSD school. These standards outline what students should know and be able to do at each grade level and in each content area. By setting clear expectations, the standards help teachers plan lessons and activities that build important skills over time. For parents, this means having a clear understanding of what your child is learning and the ability to support their progress at home.</a:t>
            </a:r>
            <a:endParaRPr lang="en-US" sz="2400">
              <a:solidFill>
                <a:srgbClr val="002060"/>
              </a:solidFill>
              <a:highlight>
                <a:srgbClr val="FFFF00"/>
              </a:highlight>
            </a:endParaRPr>
          </a:p>
        </p:txBody>
      </p:sp>
      <p:sp>
        <p:nvSpPr>
          <p:cNvPr id="6" name="TextBox 5">
            <a:extLst>
              <a:ext uri="{FF2B5EF4-FFF2-40B4-BE49-F238E27FC236}">
                <a16:creationId xmlns:a16="http://schemas.microsoft.com/office/drawing/2014/main" id="{3DE6FE9C-1361-7E86-6252-2C0DE57B5FBE}"/>
              </a:ext>
            </a:extLst>
          </p:cNvPr>
          <p:cNvSpPr txBox="1"/>
          <p:nvPr/>
        </p:nvSpPr>
        <p:spPr>
          <a:xfrm>
            <a:off x="1205948" y="563327"/>
            <a:ext cx="10340192" cy="610295"/>
          </a:xfrm>
          <a:prstGeom prst="rect">
            <a:avLst/>
          </a:prstGeom>
          <a:noFill/>
        </p:spPr>
        <p:txBody>
          <a:bodyPr wrap="square" lIns="91440" tIns="45720" rIns="91440" bIns="45720" anchor="t">
            <a:spAutoFit/>
          </a:bodyPr>
          <a:lstStyle/>
          <a:p>
            <a:pPr algn="ctr" defTabSz="609630">
              <a:lnSpc>
                <a:spcPts val="3920"/>
              </a:lnSpc>
            </a:pPr>
            <a:r>
              <a:rPr lang="en-US" sz="4400" b="1">
                <a:solidFill>
                  <a:srgbClr val="012A5C"/>
                </a:solidFill>
                <a:latin typeface="Lato   "/>
                <a:ea typeface="Fira Sans Medium"/>
                <a:cs typeface="Fira Sans Medium"/>
                <a:sym typeface="Fira Sans Medium"/>
              </a:rPr>
              <a:t>CHALLENGING STATE STANDARDS</a:t>
            </a:r>
            <a:endParaRPr lang="en-US" sz="4400">
              <a:ea typeface="Calibri"/>
              <a:cs typeface="Calibri"/>
            </a:endParaRPr>
          </a:p>
        </p:txBody>
      </p:sp>
      <p:sp>
        <p:nvSpPr>
          <p:cNvPr id="4" name="TextBox 3">
            <a:extLst>
              <a:ext uri="{FF2B5EF4-FFF2-40B4-BE49-F238E27FC236}">
                <a16:creationId xmlns:a16="http://schemas.microsoft.com/office/drawing/2014/main" id="{FEF4B7DF-BFB8-BA2B-4F6C-8FB067A55665}"/>
              </a:ext>
            </a:extLst>
          </p:cNvPr>
          <p:cNvSpPr txBox="1"/>
          <p:nvPr/>
        </p:nvSpPr>
        <p:spPr>
          <a:xfrm>
            <a:off x="11338448" y="6413360"/>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429195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CE1B7-E019-0D7F-7099-29D3A185228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0BB5C688-0FB6-E43A-8310-47ED5308C6D9}"/>
              </a:ext>
            </a:extLst>
          </p:cNvPr>
          <p:cNvSpPr txBox="1"/>
          <p:nvPr/>
        </p:nvSpPr>
        <p:spPr>
          <a:xfrm>
            <a:off x="433302" y="489664"/>
            <a:ext cx="10960738" cy="500137"/>
          </a:xfrm>
          <a:prstGeom prst="rect">
            <a:avLst/>
          </a:prstGeom>
        </p:spPr>
        <p:txBody>
          <a:bodyPr wrap="square" lIns="0" tIns="0" rIns="0" bIns="0" rtlCol="0" anchor="t">
            <a:spAutoFit/>
          </a:bodyPr>
          <a:lstStyle/>
          <a:p>
            <a:pPr defTabSz="609630">
              <a:lnSpc>
                <a:spcPts val="3920"/>
              </a:lnSpc>
            </a:pPr>
            <a:r>
              <a:rPr lang="en-US" sz="4000" b="1">
                <a:solidFill>
                  <a:srgbClr val="012A5C"/>
                </a:solidFill>
                <a:latin typeface="Lato   "/>
                <a:ea typeface="Fira Sans Medium"/>
                <a:cs typeface="Fira Sans Medium"/>
                <a:sym typeface="Fira Sans Medium"/>
              </a:rPr>
              <a:t>CURRICULUM (INSTUCTIONAL RESOURCES)</a:t>
            </a:r>
          </a:p>
        </p:txBody>
      </p:sp>
      <p:sp>
        <p:nvSpPr>
          <p:cNvPr id="3" name="Freeform 3">
            <a:extLst>
              <a:ext uri="{FF2B5EF4-FFF2-40B4-BE49-F238E27FC236}">
                <a16:creationId xmlns:a16="http://schemas.microsoft.com/office/drawing/2014/main" id="{46AAFA15-020D-0965-F1FF-79046D531912}"/>
              </a:ext>
            </a:extLst>
          </p:cNvPr>
          <p:cNvSpPr/>
          <p:nvPr/>
        </p:nvSpPr>
        <p:spPr>
          <a:xfrm rot="-5400000">
            <a:off x="8610601" y="3276598"/>
            <a:ext cx="3624943" cy="3537859"/>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3"/>
                </a:ext>
              </a:extLst>
            </a:blip>
            <a:stretch>
              <a:fillRect l="-3894" b="-4410"/>
            </a:stretch>
          </a:blipFill>
        </p:spPr>
        <p:txBody>
          <a:bodyPr/>
          <a:lstStyle/>
          <a:p>
            <a:pPr defTabSz="609630"/>
            <a:endParaRPr lang="en-US" sz="1200">
              <a:solidFill>
                <a:prstClr val="black"/>
              </a:solidFill>
              <a:latin typeface="Calibri"/>
            </a:endParaRPr>
          </a:p>
        </p:txBody>
      </p:sp>
      <p:sp>
        <p:nvSpPr>
          <p:cNvPr id="6" name="TextBox 5">
            <a:extLst>
              <a:ext uri="{FF2B5EF4-FFF2-40B4-BE49-F238E27FC236}">
                <a16:creationId xmlns:a16="http://schemas.microsoft.com/office/drawing/2014/main" id="{4495A9A5-E30C-8E70-6D26-D4812A40987B}"/>
              </a:ext>
            </a:extLst>
          </p:cNvPr>
          <p:cNvSpPr txBox="1"/>
          <p:nvPr/>
        </p:nvSpPr>
        <p:spPr>
          <a:xfrm>
            <a:off x="433302" y="1987826"/>
            <a:ext cx="9625098" cy="4278094"/>
          </a:xfrm>
          <a:prstGeom prst="rect">
            <a:avLst/>
          </a:prstGeom>
          <a:noFill/>
        </p:spPr>
        <p:txBody>
          <a:bodyPr wrap="square">
            <a:spAutoFit/>
          </a:bodyPr>
          <a:lstStyle/>
          <a:p>
            <a:r>
              <a:rPr lang="en-US" sz="2800" b="1">
                <a:solidFill>
                  <a:srgbClr val="002060"/>
                </a:solidFill>
              </a:rPr>
              <a:t>The following </a:t>
            </a:r>
            <a:r>
              <a:rPr lang="en-US" sz="2800" b="1">
                <a:solidFill>
                  <a:srgbClr val="0070C0"/>
                </a:solidFill>
                <a:hlinkClick r:id="rId4">
                  <a:extLst>
                    <a:ext uri="{A12FA001-AC4F-418D-AE19-62706E023703}">
                      <ahyp:hlinkClr xmlns:ahyp="http://schemas.microsoft.com/office/drawing/2018/hyperlinkcolor" val="tx"/>
                    </a:ext>
                  </a:extLst>
                </a:hlinkClick>
              </a:rPr>
              <a:t>resources</a:t>
            </a:r>
            <a:r>
              <a:rPr lang="en-US" sz="2800" b="1">
                <a:solidFill>
                  <a:srgbClr val="0070C0"/>
                </a:solidFill>
              </a:rPr>
              <a:t> </a:t>
            </a:r>
            <a:r>
              <a:rPr lang="en-US" sz="2800" b="1">
                <a:solidFill>
                  <a:srgbClr val="002060"/>
                </a:solidFill>
              </a:rPr>
              <a:t>have been adopted for the 2026-2027 school year:</a:t>
            </a:r>
          </a:p>
          <a:p>
            <a:r>
              <a:rPr lang="en-US" sz="2400" b="1">
                <a:solidFill>
                  <a:srgbClr val="002060"/>
                </a:solidFill>
              </a:rPr>
              <a:t>English Language Arts (ELA), Grades K–12</a:t>
            </a:r>
            <a:r>
              <a:rPr lang="en-US" sz="2400">
                <a:solidFill>
                  <a:srgbClr val="002060"/>
                </a:solidFill>
              </a:rPr>
              <a:t>: CCSD will use </a:t>
            </a:r>
            <a:r>
              <a:rPr lang="en-US" sz="2400" i="1">
                <a:solidFill>
                  <a:srgbClr val="002060"/>
                </a:solidFill>
              </a:rPr>
              <a:t>Savvas Learning Company</a:t>
            </a:r>
            <a:r>
              <a:rPr lang="en-US" sz="2400">
                <a:solidFill>
                  <a:srgbClr val="002060"/>
                </a:solidFill>
              </a:rPr>
              <a:t> for grades K–12.</a:t>
            </a:r>
          </a:p>
          <a:p>
            <a:endParaRPr lang="en-US" sz="2400" b="1">
              <a:solidFill>
                <a:srgbClr val="002060"/>
              </a:solidFill>
            </a:endParaRPr>
          </a:p>
          <a:p>
            <a:r>
              <a:rPr lang="en-US" sz="2400" b="1">
                <a:solidFill>
                  <a:srgbClr val="002060"/>
                </a:solidFill>
              </a:rPr>
              <a:t>Math, Grades K–12:  </a:t>
            </a:r>
            <a:r>
              <a:rPr lang="en-US" sz="2400">
                <a:solidFill>
                  <a:srgbClr val="002060"/>
                </a:solidFill>
              </a:rPr>
              <a:t>CCSD will use </a:t>
            </a:r>
            <a:r>
              <a:rPr lang="en-US" sz="2400" i="1">
                <a:solidFill>
                  <a:srgbClr val="002060"/>
                </a:solidFill>
              </a:rPr>
              <a:t>Savvas</a:t>
            </a:r>
            <a:r>
              <a:rPr lang="en-US" sz="2400">
                <a:solidFill>
                  <a:srgbClr val="002060"/>
                </a:solidFill>
              </a:rPr>
              <a:t> </a:t>
            </a:r>
            <a:r>
              <a:rPr lang="en-US" sz="2400" i="1">
                <a:solidFill>
                  <a:srgbClr val="002060"/>
                </a:solidFill>
              </a:rPr>
              <a:t>Learning Company</a:t>
            </a:r>
            <a:r>
              <a:rPr lang="en-US" sz="2400">
                <a:solidFill>
                  <a:srgbClr val="002060"/>
                </a:solidFill>
              </a:rPr>
              <a:t> for grades K–8 and </a:t>
            </a:r>
            <a:r>
              <a:rPr lang="en-US" sz="2400" i="1">
                <a:solidFill>
                  <a:srgbClr val="002060"/>
                </a:solidFill>
              </a:rPr>
              <a:t>Cengage</a:t>
            </a:r>
            <a:r>
              <a:rPr lang="en-US" sz="2400">
                <a:solidFill>
                  <a:srgbClr val="002060"/>
                </a:solidFill>
              </a:rPr>
              <a:t> for algebra, geometry, and advanced algebra in high school.</a:t>
            </a:r>
          </a:p>
          <a:p>
            <a:endParaRPr lang="en-US" sz="2400">
              <a:solidFill>
                <a:srgbClr val="002060"/>
              </a:solidFill>
            </a:endParaRPr>
          </a:p>
          <a:p>
            <a:r>
              <a:rPr lang="en-US" sz="2400">
                <a:solidFill>
                  <a:srgbClr val="002060"/>
                </a:solidFill>
              </a:rPr>
              <a:t>The Cherokee County School District website has </a:t>
            </a:r>
            <a:r>
              <a:rPr lang="en-US" sz="2400">
                <a:solidFill>
                  <a:srgbClr val="0070C0"/>
                </a:solidFill>
                <a:hlinkClick r:id="rId5">
                  <a:extLst>
                    <a:ext uri="{A12FA001-AC4F-418D-AE19-62706E023703}">
                      <ahyp:hlinkClr xmlns:ahyp="http://schemas.microsoft.com/office/drawing/2018/hyperlinkcolor" val="tx"/>
                    </a:ext>
                  </a:extLst>
                </a:hlinkClick>
              </a:rPr>
              <a:t>student resources</a:t>
            </a:r>
            <a:r>
              <a:rPr lang="en-US" sz="2400">
                <a:solidFill>
                  <a:srgbClr val="0070C0"/>
                </a:solidFill>
              </a:rPr>
              <a:t> </a:t>
            </a:r>
            <a:r>
              <a:rPr lang="en-US" sz="2400">
                <a:solidFill>
                  <a:srgbClr val="002060"/>
                </a:solidFill>
              </a:rPr>
              <a:t>available specific to elementary, middle school, and high school students.  </a:t>
            </a:r>
          </a:p>
          <a:p>
            <a:endParaRPr lang="en-US" sz="2400"/>
          </a:p>
        </p:txBody>
      </p:sp>
      <p:sp>
        <p:nvSpPr>
          <p:cNvPr id="5" name="TextBox 4">
            <a:extLst>
              <a:ext uri="{FF2B5EF4-FFF2-40B4-BE49-F238E27FC236}">
                <a16:creationId xmlns:a16="http://schemas.microsoft.com/office/drawing/2014/main" id="{34429902-1FBA-5B91-7C01-5B54DCB103D7}"/>
              </a:ext>
            </a:extLst>
          </p:cNvPr>
          <p:cNvSpPr txBox="1"/>
          <p:nvPr/>
        </p:nvSpPr>
        <p:spPr>
          <a:xfrm>
            <a:off x="11112360" y="6430107"/>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2473267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1616529"/>
            <a:ext cx="2449286" cy="5240120"/>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60230" t="-7779" r="-1"/>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AF051C2B-BBF8-BD5C-F2B2-07F0F5A3C6BF}"/>
              </a:ext>
            </a:extLst>
          </p:cNvPr>
          <p:cNvSpPr txBox="1"/>
          <p:nvPr/>
        </p:nvSpPr>
        <p:spPr>
          <a:xfrm>
            <a:off x="359229" y="374881"/>
            <a:ext cx="11495313" cy="1092607"/>
          </a:xfrm>
          <a:prstGeom prst="rect">
            <a:avLst/>
          </a:prstGeom>
          <a:noFill/>
        </p:spPr>
        <p:txBody>
          <a:bodyPr wrap="square" lIns="91440" tIns="45720" rIns="91440" bIns="45720" anchor="t">
            <a:spAutoFit/>
          </a:bodyPr>
          <a:lstStyle/>
          <a:p>
            <a:pPr defTabSz="609630">
              <a:lnSpc>
                <a:spcPts val="3920"/>
              </a:lnSpc>
            </a:pPr>
            <a:r>
              <a:rPr lang="en-US" sz="4000" b="1">
                <a:solidFill>
                  <a:schemeClr val="tx2"/>
                </a:solidFill>
                <a:latin typeface="Lato   "/>
                <a:ea typeface="Fira Sans Medium"/>
                <a:cs typeface="Fira Sans Medium"/>
                <a:sym typeface="Fira Sans Medium"/>
              </a:rPr>
              <a:t>GEORGIA KINDERGARTEN INVENTORY OF DEVELOPING SKILLS (GKIDS)</a:t>
            </a:r>
            <a:endParaRPr lang="en-US" sz="4000" b="1">
              <a:solidFill>
                <a:schemeClr val="tx2"/>
              </a:solidFill>
              <a:latin typeface="Lato   "/>
              <a:ea typeface="Fira Sans Medium"/>
              <a:cs typeface="Fira Sans Medium"/>
            </a:endParaRPr>
          </a:p>
        </p:txBody>
      </p:sp>
      <p:sp>
        <p:nvSpPr>
          <p:cNvPr id="8" name="TextBox 7">
            <a:extLst>
              <a:ext uri="{FF2B5EF4-FFF2-40B4-BE49-F238E27FC236}">
                <a16:creationId xmlns:a16="http://schemas.microsoft.com/office/drawing/2014/main" id="{05AC5706-C0E8-6024-690A-10A846A83BD1}"/>
              </a:ext>
            </a:extLst>
          </p:cNvPr>
          <p:cNvSpPr txBox="1"/>
          <p:nvPr/>
        </p:nvSpPr>
        <p:spPr>
          <a:xfrm>
            <a:off x="1604513" y="1503708"/>
            <a:ext cx="10396987" cy="3693319"/>
          </a:xfrm>
          <a:prstGeom prst="rect">
            <a:avLst/>
          </a:prstGeom>
          <a:noFill/>
        </p:spPr>
        <p:txBody>
          <a:bodyPr wrap="square" rtlCol="0">
            <a:spAutoFit/>
          </a:bodyPr>
          <a:lstStyle/>
          <a:p>
            <a:r>
              <a:rPr lang="en-US" sz="2800">
                <a:solidFill>
                  <a:srgbClr val="002060"/>
                </a:solidFill>
              </a:rPr>
              <a:t>GKIDS Individual Student Report provides parents information about student progress throughout kindergarten.</a:t>
            </a:r>
          </a:p>
          <a:p>
            <a:endParaRPr lang="en-US" sz="2800">
              <a:solidFill>
                <a:srgbClr val="002060"/>
              </a:solidFill>
            </a:endParaRPr>
          </a:p>
          <a:p>
            <a:r>
              <a:rPr lang="en-US" sz="2400" b="1">
                <a:solidFill>
                  <a:srgbClr val="002060"/>
                </a:solidFill>
              </a:rPr>
              <a:t>Assessed areas include:</a:t>
            </a:r>
          </a:p>
          <a:p>
            <a:pPr marL="742950" lvl="1" indent="-285750">
              <a:buFont typeface="Arial" panose="020B0604020202020204" pitchFamily="34" charset="0"/>
              <a:buChar char="•"/>
            </a:pPr>
            <a:r>
              <a:rPr lang="en-US">
                <a:solidFill>
                  <a:srgbClr val="002060"/>
                </a:solidFill>
              </a:rPr>
              <a:t>English Language Arts</a:t>
            </a:r>
          </a:p>
          <a:p>
            <a:pPr marL="742950" lvl="1" indent="-285750">
              <a:buFont typeface="Arial" panose="020B0604020202020204" pitchFamily="34" charset="0"/>
              <a:buChar char="•"/>
            </a:pPr>
            <a:r>
              <a:rPr lang="en-US">
                <a:solidFill>
                  <a:srgbClr val="002060"/>
                </a:solidFill>
              </a:rPr>
              <a:t>Mathematics</a:t>
            </a:r>
          </a:p>
          <a:p>
            <a:pPr marL="742950" lvl="1" indent="-285750">
              <a:buFont typeface="Arial" panose="020B0604020202020204" pitchFamily="34" charset="0"/>
              <a:buChar char="•"/>
            </a:pPr>
            <a:r>
              <a:rPr lang="en-US">
                <a:solidFill>
                  <a:srgbClr val="002060"/>
                </a:solidFill>
              </a:rPr>
              <a:t>Science and Social Studies</a:t>
            </a:r>
          </a:p>
          <a:p>
            <a:pPr marL="742950" lvl="1" indent="-285750">
              <a:buFont typeface="Arial" panose="020B0604020202020204" pitchFamily="34" charset="0"/>
              <a:buChar char="•"/>
            </a:pPr>
            <a:r>
              <a:rPr lang="en-US">
                <a:solidFill>
                  <a:srgbClr val="002060"/>
                </a:solidFill>
              </a:rPr>
              <a:t>Approaches to Learning</a:t>
            </a:r>
          </a:p>
          <a:p>
            <a:pPr marL="742950" lvl="1" indent="-285750">
              <a:buFont typeface="Arial" panose="020B0604020202020204" pitchFamily="34" charset="0"/>
              <a:buChar char="•"/>
            </a:pPr>
            <a:r>
              <a:rPr lang="en-US">
                <a:solidFill>
                  <a:srgbClr val="002060"/>
                </a:solidFill>
              </a:rPr>
              <a:t>Social Development</a:t>
            </a:r>
          </a:p>
          <a:p>
            <a:pPr marL="742950" lvl="1" indent="-285750">
              <a:buFont typeface="Arial" panose="020B0604020202020204" pitchFamily="34" charset="0"/>
              <a:buChar char="•"/>
            </a:pPr>
            <a:r>
              <a:rPr lang="en-US">
                <a:solidFill>
                  <a:srgbClr val="002060"/>
                </a:solidFill>
              </a:rPr>
              <a:t>Personal Development</a:t>
            </a:r>
          </a:p>
          <a:p>
            <a:pPr marL="742950" lvl="1" indent="-285750">
              <a:buFont typeface="Arial" panose="020B0604020202020204" pitchFamily="34" charset="0"/>
              <a:buChar char="•"/>
            </a:pPr>
            <a:r>
              <a:rPr lang="en-US">
                <a:solidFill>
                  <a:srgbClr val="002060"/>
                </a:solidFill>
              </a:rPr>
              <a:t>Motor Skills</a:t>
            </a:r>
          </a:p>
        </p:txBody>
      </p:sp>
      <p:sp>
        <p:nvSpPr>
          <p:cNvPr id="12" name="TextBox 11">
            <a:extLst>
              <a:ext uri="{FF2B5EF4-FFF2-40B4-BE49-F238E27FC236}">
                <a16:creationId xmlns:a16="http://schemas.microsoft.com/office/drawing/2014/main" id="{52C6ED0E-4D05-7E80-C378-F348E52FF080}"/>
              </a:ext>
            </a:extLst>
          </p:cNvPr>
          <p:cNvSpPr txBox="1"/>
          <p:nvPr/>
        </p:nvSpPr>
        <p:spPr>
          <a:xfrm>
            <a:off x="3812875" y="6099359"/>
            <a:ext cx="8972394" cy="461665"/>
          </a:xfrm>
          <a:prstGeom prst="rect">
            <a:avLst/>
          </a:prstGeom>
          <a:noFill/>
        </p:spPr>
        <p:txBody>
          <a:bodyPr wrap="square" rtlCol="0">
            <a:spAutoFit/>
          </a:bodyPr>
          <a:lstStyle/>
          <a:p>
            <a:r>
              <a:rPr lang="en-US" sz="2400" b="1">
                <a:solidFill>
                  <a:srgbClr val="002060"/>
                </a:solidFill>
              </a:rPr>
              <a:t>GKIDS Parent Guide: </a:t>
            </a:r>
            <a:r>
              <a:rPr lang="en-US" sz="2400" b="1">
                <a:solidFill>
                  <a:srgbClr val="0070C0"/>
                </a:solidFill>
                <a:hlinkClick r:id="rId3">
                  <a:extLst>
                    <a:ext uri="{A12FA001-AC4F-418D-AE19-62706E023703}">
                      <ahyp:hlinkClr xmlns:ahyp="http://schemas.microsoft.com/office/drawing/2018/hyperlinkcolor" val="tx"/>
                    </a:ext>
                  </a:extLst>
                </a:hlinkClick>
              </a:rPr>
              <a:t>https://gkidsparent.gadoe.org</a:t>
            </a:r>
            <a:endParaRPr lang="en-US" sz="2400" b="1">
              <a:solidFill>
                <a:srgbClr val="0070C0"/>
              </a:solidFill>
            </a:endParaRPr>
          </a:p>
        </p:txBody>
      </p:sp>
      <p:sp>
        <p:nvSpPr>
          <p:cNvPr id="14" name="TextBox 13">
            <a:extLst>
              <a:ext uri="{FF2B5EF4-FFF2-40B4-BE49-F238E27FC236}">
                <a16:creationId xmlns:a16="http://schemas.microsoft.com/office/drawing/2014/main" id="{CB1309A2-EC18-04C2-031C-A7FD02A179A6}"/>
              </a:ext>
            </a:extLst>
          </p:cNvPr>
          <p:cNvSpPr txBox="1"/>
          <p:nvPr/>
        </p:nvSpPr>
        <p:spPr>
          <a:xfrm>
            <a:off x="7009039" y="2832590"/>
            <a:ext cx="6392634" cy="2400657"/>
          </a:xfrm>
          <a:prstGeom prst="rect">
            <a:avLst/>
          </a:prstGeom>
          <a:noFill/>
        </p:spPr>
        <p:txBody>
          <a:bodyPr wrap="square">
            <a:spAutoFit/>
          </a:bodyPr>
          <a:lstStyle/>
          <a:p>
            <a:r>
              <a:rPr lang="en-US" sz="2400" b="1">
                <a:solidFill>
                  <a:srgbClr val="002060"/>
                </a:solidFill>
              </a:rPr>
              <a:t>Performance Levels:</a:t>
            </a:r>
          </a:p>
          <a:p>
            <a:pPr marL="742950" lvl="1" indent="-285750">
              <a:buFont typeface="Arial" panose="020B0604020202020204" pitchFamily="34" charset="0"/>
              <a:buChar char="•"/>
            </a:pPr>
            <a:r>
              <a:rPr lang="en-US">
                <a:solidFill>
                  <a:srgbClr val="002060"/>
                </a:solidFill>
              </a:rPr>
              <a:t>Not Yet Demonstrating</a:t>
            </a:r>
          </a:p>
          <a:p>
            <a:pPr marL="742950" lvl="1" indent="-285750">
              <a:buFont typeface="Arial" panose="020B0604020202020204" pitchFamily="34" charset="0"/>
              <a:buChar char="•"/>
            </a:pPr>
            <a:r>
              <a:rPr lang="en-US">
                <a:solidFill>
                  <a:srgbClr val="002060"/>
                </a:solidFill>
              </a:rPr>
              <a:t>Beginning</a:t>
            </a:r>
          </a:p>
          <a:p>
            <a:pPr marL="742950" lvl="1" indent="-285750">
              <a:buFont typeface="Arial" panose="020B0604020202020204" pitchFamily="34" charset="0"/>
              <a:buChar char="•"/>
            </a:pPr>
            <a:r>
              <a:rPr lang="en-US">
                <a:solidFill>
                  <a:srgbClr val="002060"/>
                </a:solidFill>
              </a:rPr>
              <a:t>Emerging</a:t>
            </a:r>
          </a:p>
          <a:p>
            <a:pPr marL="742950" lvl="1" indent="-285750">
              <a:buFont typeface="Arial" panose="020B0604020202020204" pitchFamily="34" charset="0"/>
              <a:buChar char="•"/>
            </a:pPr>
            <a:r>
              <a:rPr lang="en-US">
                <a:solidFill>
                  <a:srgbClr val="002060"/>
                </a:solidFill>
              </a:rPr>
              <a:t>Developing</a:t>
            </a:r>
          </a:p>
          <a:p>
            <a:pPr marL="742950" lvl="1" indent="-285750">
              <a:buFont typeface="Arial" panose="020B0604020202020204" pitchFamily="34" charset="0"/>
              <a:buChar char="•"/>
            </a:pPr>
            <a:r>
              <a:rPr lang="en-US">
                <a:solidFill>
                  <a:srgbClr val="002060"/>
                </a:solidFill>
              </a:rPr>
              <a:t>Demonstrating</a:t>
            </a:r>
          </a:p>
          <a:p>
            <a:pPr marL="742950" lvl="1" indent="-285750">
              <a:buFont typeface="Arial" panose="020B0604020202020204" pitchFamily="34" charset="0"/>
              <a:buChar char="•"/>
            </a:pPr>
            <a:r>
              <a:rPr lang="en-US">
                <a:solidFill>
                  <a:srgbClr val="002060"/>
                </a:solidFill>
              </a:rPr>
              <a:t>Exceeding</a:t>
            </a:r>
          </a:p>
          <a:p>
            <a:pPr marL="742950" lvl="1" indent="-285750">
              <a:buFont typeface="Arial" panose="020B0604020202020204" pitchFamily="34" charset="0"/>
              <a:buChar char="•"/>
            </a:pPr>
            <a:r>
              <a:rPr lang="en-US">
                <a:solidFill>
                  <a:srgbClr val="002060"/>
                </a:solidFill>
              </a:rPr>
              <a:t>Not Yet Assessed</a:t>
            </a:r>
          </a:p>
        </p:txBody>
      </p:sp>
      <p:sp>
        <p:nvSpPr>
          <p:cNvPr id="5" name="TextBox 4">
            <a:extLst>
              <a:ext uri="{FF2B5EF4-FFF2-40B4-BE49-F238E27FC236}">
                <a16:creationId xmlns:a16="http://schemas.microsoft.com/office/drawing/2014/main" id="{50E4D74C-7F6D-2918-D807-3FBF847BE455}"/>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endParaRPr lang="en-US"/>
          </a:p>
        </p:txBody>
      </p:sp>
    </p:spTree>
    <p:extLst>
      <p:ext uri="{BB962C8B-B14F-4D97-AF65-F5344CB8AC3E}">
        <p14:creationId xmlns:p14="http://schemas.microsoft.com/office/powerpoint/2010/main" val="3244532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4442A-6AB2-0540-0B00-FB978066B6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269652D-D0D3-D5B5-F8A2-A44177764E42}"/>
              </a:ext>
            </a:extLst>
          </p:cNvPr>
          <p:cNvSpPr/>
          <p:nvPr/>
        </p:nvSpPr>
        <p:spPr>
          <a:xfrm flipH="1">
            <a:off x="10225176" y="1603921"/>
            <a:ext cx="1966824" cy="5240120"/>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60230" t="-7779" r="-1"/>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2095A033-CE46-258E-79B3-D80E3B9B69C8}"/>
              </a:ext>
            </a:extLst>
          </p:cNvPr>
          <p:cNvSpPr txBox="1"/>
          <p:nvPr/>
        </p:nvSpPr>
        <p:spPr>
          <a:xfrm>
            <a:off x="359229" y="374881"/>
            <a:ext cx="11495313" cy="592470"/>
          </a:xfrm>
          <a:prstGeom prst="rect">
            <a:avLst/>
          </a:prstGeom>
          <a:noFill/>
        </p:spPr>
        <p:txBody>
          <a:bodyPr wrap="square">
            <a:spAutoFit/>
          </a:bodyPr>
          <a:lstStyle/>
          <a:p>
            <a:pPr defTabSz="609630">
              <a:lnSpc>
                <a:spcPts val="3920"/>
              </a:lnSpc>
            </a:pPr>
            <a:r>
              <a:rPr lang="en-US" sz="4000" b="1">
                <a:solidFill>
                  <a:srgbClr val="002060"/>
                </a:solidFill>
                <a:latin typeface="Lato   "/>
                <a:ea typeface="Fira Sans Medium"/>
                <a:cs typeface="Fira Sans Medium"/>
                <a:sym typeface="Fira Sans Medium"/>
              </a:rPr>
              <a:t>GEORGIA MILESTONES</a:t>
            </a:r>
          </a:p>
        </p:txBody>
      </p:sp>
      <p:sp>
        <p:nvSpPr>
          <p:cNvPr id="8" name="TextBox 7">
            <a:extLst>
              <a:ext uri="{FF2B5EF4-FFF2-40B4-BE49-F238E27FC236}">
                <a16:creationId xmlns:a16="http://schemas.microsoft.com/office/drawing/2014/main" id="{5116C171-BD14-07D1-F990-2494E0AF24D9}"/>
              </a:ext>
            </a:extLst>
          </p:cNvPr>
          <p:cNvSpPr txBox="1"/>
          <p:nvPr/>
        </p:nvSpPr>
        <p:spPr>
          <a:xfrm>
            <a:off x="626853" y="2827821"/>
            <a:ext cx="4364966" cy="1569660"/>
          </a:xfrm>
          <a:prstGeom prst="rect">
            <a:avLst/>
          </a:prstGeom>
          <a:noFill/>
        </p:spPr>
        <p:txBody>
          <a:bodyPr wrap="square" lIns="91440" tIns="45720" rIns="91440" bIns="45720" rtlCol="0" anchor="t">
            <a:spAutoFit/>
          </a:bodyPr>
          <a:lstStyle/>
          <a:p>
            <a:r>
              <a:rPr lang="en-US" sz="2400" b="1">
                <a:solidFill>
                  <a:srgbClr val="002060"/>
                </a:solidFill>
              </a:rPr>
              <a:t>Assessed areas include:</a:t>
            </a:r>
          </a:p>
          <a:p>
            <a:pPr marL="742950" lvl="1" indent="-285750">
              <a:buFont typeface="Arial" panose="020B0604020202020204" pitchFamily="34" charset="0"/>
              <a:buChar char="•"/>
            </a:pPr>
            <a:r>
              <a:rPr lang="en-US">
                <a:solidFill>
                  <a:srgbClr val="002060"/>
                </a:solidFill>
              </a:rPr>
              <a:t>English Language Arts – Grades 3-8</a:t>
            </a:r>
          </a:p>
          <a:p>
            <a:pPr marL="742950" lvl="1" indent="-285750">
              <a:buFont typeface="Arial" panose="020B0604020202020204" pitchFamily="34" charset="0"/>
              <a:buChar char="•"/>
            </a:pPr>
            <a:r>
              <a:rPr lang="en-US">
                <a:solidFill>
                  <a:srgbClr val="002060"/>
                </a:solidFill>
              </a:rPr>
              <a:t>Mathematics – Grades 3-8</a:t>
            </a:r>
          </a:p>
          <a:p>
            <a:pPr marL="742950" lvl="1" indent="-285750">
              <a:buFont typeface="Arial" panose="020B0604020202020204" pitchFamily="34" charset="0"/>
              <a:buChar char="•"/>
            </a:pPr>
            <a:r>
              <a:rPr lang="en-US">
                <a:solidFill>
                  <a:srgbClr val="002060"/>
                </a:solidFill>
              </a:rPr>
              <a:t>Science -  Grades 5 and  8</a:t>
            </a:r>
          </a:p>
          <a:p>
            <a:pPr marL="742950" lvl="1" indent="-285750">
              <a:buFont typeface="Arial" panose="020B0604020202020204" pitchFamily="34" charset="0"/>
              <a:buChar char="•"/>
            </a:pPr>
            <a:r>
              <a:rPr lang="en-US">
                <a:solidFill>
                  <a:srgbClr val="002060"/>
                </a:solidFill>
              </a:rPr>
              <a:t>Social Studies – Grade 8</a:t>
            </a:r>
            <a:endParaRPr lang="en-US"/>
          </a:p>
        </p:txBody>
      </p:sp>
      <p:sp>
        <p:nvSpPr>
          <p:cNvPr id="12" name="TextBox 11">
            <a:extLst>
              <a:ext uri="{FF2B5EF4-FFF2-40B4-BE49-F238E27FC236}">
                <a16:creationId xmlns:a16="http://schemas.microsoft.com/office/drawing/2014/main" id="{D36A5014-8894-EC46-B88D-CD8E14742905}"/>
              </a:ext>
            </a:extLst>
          </p:cNvPr>
          <p:cNvSpPr txBox="1"/>
          <p:nvPr/>
        </p:nvSpPr>
        <p:spPr>
          <a:xfrm>
            <a:off x="626853" y="5882954"/>
            <a:ext cx="9132498" cy="1200329"/>
          </a:xfrm>
          <a:prstGeom prst="rect">
            <a:avLst/>
          </a:prstGeom>
          <a:noFill/>
        </p:spPr>
        <p:txBody>
          <a:bodyPr wrap="square" rtlCol="0">
            <a:spAutoFit/>
          </a:bodyPr>
          <a:lstStyle/>
          <a:p>
            <a:r>
              <a:rPr lang="en-US" sz="2400" b="1" dirty="0">
                <a:solidFill>
                  <a:srgbClr val="002060"/>
                </a:solidFill>
              </a:rPr>
              <a:t>Milestones Parent Guide: </a:t>
            </a:r>
            <a:r>
              <a:rPr lang="en-US" sz="2400" dirty="0">
                <a:solidFill>
                  <a:srgbClr val="0070C0"/>
                </a:solidFill>
                <a:hlinkClick r:id="rId3">
                  <a:extLst>
                    <a:ext uri="{A12FA001-AC4F-418D-AE19-62706E023703}">
                      <ahyp:hlinkClr xmlns:ahyp="http://schemas.microsoft.com/office/drawing/2018/hyperlinkcolor" val="tx"/>
                    </a:ext>
                  </a:extLst>
                </a:hlinkClick>
              </a:rPr>
              <a:t>https://lor2.gadoe.org/gadoe/file/65da261d-7393-457b-bd7e-b7721b2f15cf/1/GM_Parent_Resources.pdf</a:t>
            </a:r>
            <a:endParaRPr lang="en-US" sz="2400" dirty="0">
              <a:solidFill>
                <a:srgbClr val="0070C0"/>
              </a:solidFill>
            </a:endParaRPr>
          </a:p>
          <a:p>
            <a:endParaRPr lang="en-US" sz="2400" b="1" dirty="0">
              <a:solidFill>
                <a:srgbClr val="0070C0"/>
              </a:solidFill>
            </a:endParaRPr>
          </a:p>
        </p:txBody>
      </p:sp>
      <p:sp>
        <p:nvSpPr>
          <p:cNvPr id="14" name="TextBox 13">
            <a:extLst>
              <a:ext uri="{FF2B5EF4-FFF2-40B4-BE49-F238E27FC236}">
                <a16:creationId xmlns:a16="http://schemas.microsoft.com/office/drawing/2014/main" id="{E66EA784-44B7-B6AA-1D29-B82DC213D430}"/>
              </a:ext>
            </a:extLst>
          </p:cNvPr>
          <p:cNvSpPr txBox="1"/>
          <p:nvPr/>
        </p:nvSpPr>
        <p:spPr>
          <a:xfrm>
            <a:off x="5520906" y="2827821"/>
            <a:ext cx="5400136" cy="2677656"/>
          </a:xfrm>
          <a:prstGeom prst="rect">
            <a:avLst/>
          </a:prstGeom>
          <a:noFill/>
        </p:spPr>
        <p:txBody>
          <a:bodyPr wrap="square">
            <a:spAutoFit/>
          </a:bodyPr>
          <a:lstStyle/>
          <a:p>
            <a:r>
              <a:rPr lang="en-US" sz="2400" b="1">
                <a:solidFill>
                  <a:srgbClr val="002060"/>
                </a:solidFill>
              </a:rPr>
              <a:t>Performance Levels:</a:t>
            </a:r>
          </a:p>
          <a:p>
            <a:pPr marL="742950" lvl="1" indent="-285750">
              <a:buFont typeface="Arial" panose="020B0604020202020204" pitchFamily="34" charset="0"/>
              <a:buChar char="•"/>
            </a:pPr>
            <a:r>
              <a:rPr lang="en-US">
                <a:solidFill>
                  <a:srgbClr val="002060"/>
                </a:solidFill>
              </a:rPr>
              <a:t>Beginning Learners </a:t>
            </a:r>
          </a:p>
          <a:p>
            <a:pPr marL="1200150" lvl="2" indent="-285750">
              <a:buFont typeface="Arial" panose="020B0604020202020204" pitchFamily="34" charset="0"/>
              <a:buChar char="•"/>
            </a:pPr>
            <a:r>
              <a:rPr lang="en-US">
                <a:solidFill>
                  <a:srgbClr val="002060"/>
                </a:solidFill>
              </a:rPr>
              <a:t>Do Not Yet Demonstrate Proficiency</a:t>
            </a:r>
          </a:p>
          <a:p>
            <a:pPr marL="742950" lvl="1" indent="-285750">
              <a:buFont typeface="Arial" panose="020B0604020202020204" pitchFamily="34" charset="0"/>
              <a:buChar char="•"/>
            </a:pPr>
            <a:r>
              <a:rPr lang="en-US">
                <a:solidFill>
                  <a:srgbClr val="002060"/>
                </a:solidFill>
              </a:rPr>
              <a:t>Developing Learners</a:t>
            </a:r>
          </a:p>
          <a:p>
            <a:pPr marL="1200150" lvl="2" indent="-285750">
              <a:buFont typeface="Arial" panose="020B0604020202020204" pitchFamily="34" charset="0"/>
              <a:buChar char="•"/>
            </a:pPr>
            <a:r>
              <a:rPr lang="en-US">
                <a:solidFill>
                  <a:srgbClr val="002060"/>
                </a:solidFill>
              </a:rPr>
              <a:t>Demonstrate Partial Proficiency</a:t>
            </a:r>
          </a:p>
          <a:p>
            <a:pPr marL="742950" lvl="1" indent="-285750">
              <a:buFont typeface="Arial" panose="020B0604020202020204" pitchFamily="34" charset="0"/>
              <a:buChar char="•"/>
            </a:pPr>
            <a:r>
              <a:rPr lang="en-US">
                <a:solidFill>
                  <a:srgbClr val="002060"/>
                </a:solidFill>
              </a:rPr>
              <a:t>Proficient Learners</a:t>
            </a:r>
          </a:p>
          <a:p>
            <a:pPr marL="1200150" lvl="2" indent="-285750">
              <a:buFont typeface="Arial" panose="020B0604020202020204" pitchFamily="34" charset="0"/>
              <a:buChar char="•"/>
            </a:pPr>
            <a:r>
              <a:rPr lang="en-US">
                <a:solidFill>
                  <a:srgbClr val="002060"/>
                </a:solidFill>
              </a:rPr>
              <a:t>Demonstrate Proficiency</a:t>
            </a:r>
          </a:p>
          <a:p>
            <a:pPr marL="742950" lvl="1" indent="-285750">
              <a:buFont typeface="Arial" panose="020B0604020202020204" pitchFamily="34" charset="0"/>
              <a:buChar char="•"/>
            </a:pPr>
            <a:r>
              <a:rPr lang="en-US">
                <a:solidFill>
                  <a:srgbClr val="002060"/>
                </a:solidFill>
              </a:rPr>
              <a:t>Distinguished Learners</a:t>
            </a:r>
          </a:p>
          <a:p>
            <a:pPr marL="1200150" lvl="2" indent="-285750">
              <a:buFont typeface="Arial" panose="020B0604020202020204" pitchFamily="34" charset="0"/>
              <a:buChar char="•"/>
            </a:pPr>
            <a:r>
              <a:rPr lang="en-US">
                <a:solidFill>
                  <a:srgbClr val="002060"/>
                </a:solidFill>
              </a:rPr>
              <a:t>Demonstrate Advanced Proficiency</a:t>
            </a:r>
          </a:p>
        </p:txBody>
      </p:sp>
      <p:sp>
        <p:nvSpPr>
          <p:cNvPr id="5" name="TextBox 4">
            <a:extLst>
              <a:ext uri="{FF2B5EF4-FFF2-40B4-BE49-F238E27FC236}">
                <a16:creationId xmlns:a16="http://schemas.microsoft.com/office/drawing/2014/main" id="{638508E3-4241-EC79-7372-119095FC3BB8}"/>
              </a:ext>
            </a:extLst>
          </p:cNvPr>
          <p:cNvSpPr txBox="1"/>
          <p:nvPr/>
        </p:nvSpPr>
        <p:spPr>
          <a:xfrm>
            <a:off x="506188" y="959954"/>
            <a:ext cx="11495312" cy="1200329"/>
          </a:xfrm>
          <a:prstGeom prst="rect">
            <a:avLst/>
          </a:prstGeom>
          <a:noFill/>
        </p:spPr>
        <p:txBody>
          <a:bodyPr wrap="square">
            <a:spAutoFit/>
          </a:bodyPr>
          <a:lstStyle/>
          <a:p>
            <a:r>
              <a:rPr lang="en-US" sz="2400">
                <a:solidFill>
                  <a:srgbClr val="002060"/>
                </a:solidFill>
              </a:rPr>
              <a:t>The Georgia Milestones Assessment System is designed to provide information about how well students are mastering the state-adopted content standards in the core content areas of English Language Arts, Math, Science, &amp; Social Studies.</a:t>
            </a:r>
          </a:p>
        </p:txBody>
      </p:sp>
      <p:sp>
        <p:nvSpPr>
          <p:cNvPr id="6" name="TextBox 5">
            <a:extLst>
              <a:ext uri="{FF2B5EF4-FFF2-40B4-BE49-F238E27FC236}">
                <a16:creationId xmlns:a16="http://schemas.microsoft.com/office/drawing/2014/main" id="{026C9F1E-7E4D-5A13-5E5D-02DE6C3AEC68}"/>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636920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8CED0A5E-D97F-7278-D2EC-536167413C6D}"/>
              </a:ext>
            </a:extLst>
          </p:cNvPr>
          <p:cNvSpPr/>
          <p:nvPr/>
        </p:nvSpPr>
        <p:spPr>
          <a:xfrm>
            <a:off x="8585201" y="2540000"/>
            <a:ext cx="3606800" cy="4318000"/>
          </a:xfrm>
          <a:custGeom>
            <a:avLst/>
            <a:gdLst/>
            <a:ahLst/>
            <a:cxnLst/>
            <a:rect l="l" t="t" r="r" b="b"/>
            <a:pathLst>
              <a:path w="6300347" h="5696564">
                <a:moveTo>
                  <a:pt x="0" y="0"/>
                </a:moveTo>
                <a:lnTo>
                  <a:pt x="6300347" y="0"/>
                </a:lnTo>
                <a:lnTo>
                  <a:pt x="6300347"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r="-38440"/>
            </a:stretch>
          </a:blipFill>
        </p:spPr>
        <p:txBody>
          <a:bodyPr/>
          <a:lstStyle/>
          <a:p>
            <a:pPr defTabSz="609630"/>
            <a:endParaRPr lang="en-US" sz="1200">
              <a:solidFill>
                <a:prstClr val="black"/>
              </a:solidFill>
              <a:latin typeface="Calibri"/>
            </a:endParaRPr>
          </a:p>
        </p:txBody>
      </p:sp>
      <p:sp>
        <p:nvSpPr>
          <p:cNvPr id="25" name="TextBox 24">
            <a:extLst>
              <a:ext uri="{FF2B5EF4-FFF2-40B4-BE49-F238E27FC236}">
                <a16:creationId xmlns:a16="http://schemas.microsoft.com/office/drawing/2014/main" id="{674BDEE3-B71D-282C-369E-0B31D45AFFF9}"/>
              </a:ext>
            </a:extLst>
          </p:cNvPr>
          <p:cNvSpPr txBox="1"/>
          <p:nvPr/>
        </p:nvSpPr>
        <p:spPr>
          <a:xfrm>
            <a:off x="789140" y="350171"/>
            <a:ext cx="11736416" cy="830997"/>
          </a:xfrm>
          <a:prstGeom prst="rect">
            <a:avLst/>
          </a:prstGeom>
          <a:noFill/>
        </p:spPr>
        <p:txBody>
          <a:bodyPr wrap="square">
            <a:spAutoFit/>
          </a:bodyPr>
          <a:lstStyle/>
          <a:p>
            <a:r>
              <a:rPr lang="en-US" sz="4800" b="1">
                <a:solidFill>
                  <a:srgbClr val="002060"/>
                </a:solidFill>
              </a:rPr>
              <a:t>GEORGIA ALTERNATIVE ASSESSMENTS</a:t>
            </a:r>
          </a:p>
        </p:txBody>
      </p:sp>
      <p:sp>
        <p:nvSpPr>
          <p:cNvPr id="27" name="TextBox 26">
            <a:extLst>
              <a:ext uri="{FF2B5EF4-FFF2-40B4-BE49-F238E27FC236}">
                <a16:creationId xmlns:a16="http://schemas.microsoft.com/office/drawing/2014/main" id="{4244668B-3E4C-13C1-AE55-5EB6262CE0E6}"/>
              </a:ext>
            </a:extLst>
          </p:cNvPr>
          <p:cNvSpPr txBox="1"/>
          <p:nvPr/>
        </p:nvSpPr>
        <p:spPr>
          <a:xfrm>
            <a:off x="2091138" y="2198957"/>
            <a:ext cx="5595668" cy="4308872"/>
          </a:xfrm>
          <a:prstGeom prst="rect">
            <a:avLst/>
          </a:prstGeom>
          <a:noFill/>
        </p:spPr>
        <p:txBody>
          <a:bodyPr wrap="square" rtlCol="0">
            <a:spAutoFit/>
          </a:bodyPr>
          <a:lstStyle/>
          <a:p>
            <a:r>
              <a:rPr lang="en-US" sz="2800" b="1">
                <a:solidFill>
                  <a:srgbClr val="002060"/>
                </a:solidFill>
              </a:rPr>
              <a:t>ACCESS for English Learners</a:t>
            </a:r>
          </a:p>
          <a:p>
            <a:r>
              <a:rPr lang="en-US">
                <a:solidFill>
                  <a:srgbClr val="002060"/>
                </a:solidFill>
              </a:rPr>
              <a:t>English Proficiency Test for English Learners</a:t>
            </a:r>
          </a:p>
          <a:p>
            <a:endParaRPr lang="en-US">
              <a:solidFill>
                <a:srgbClr val="002060"/>
              </a:solidFill>
            </a:endParaRPr>
          </a:p>
          <a:p>
            <a:endParaRPr lang="en-US">
              <a:solidFill>
                <a:srgbClr val="002060"/>
              </a:solidFill>
            </a:endParaRPr>
          </a:p>
          <a:p>
            <a:r>
              <a:rPr lang="en-US" sz="2800" b="1">
                <a:solidFill>
                  <a:srgbClr val="002060"/>
                </a:solidFill>
              </a:rPr>
              <a:t>WIDA Alternate ACCESS</a:t>
            </a:r>
          </a:p>
          <a:p>
            <a:r>
              <a:rPr lang="en-US">
                <a:solidFill>
                  <a:srgbClr val="002060"/>
                </a:solidFill>
              </a:rPr>
              <a:t>For English Learners with significant cognitive disabilities</a:t>
            </a:r>
          </a:p>
          <a:p>
            <a:endParaRPr lang="en-US">
              <a:solidFill>
                <a:srgbClr val="002060"/>
              </a:solidFill>
            </a:endParaRPr>
          </a:p>
          <a:p>
            <a:endParaRPr lang="en-US">
              <a:solidFill>
                <a:srgbClr val="002060"/>
              </a:solidFill>
            </a:endParaRPr>
          </a:p>
          <a:p>
            <a:r>
              <a:rPr lang="en-US" sz="2800" b="1">
                <a:solidFill>
                  <a:srgbClr val="002060"/>
                </a:solidFill>
              </a:rPr>
              <a:t>Georgia Alternative Assessments (GAA)</a:t>
            </a:r>
          </a:p>
          <a:p>
            <a:r>
              <a:rPr lang="en-US">
                <a:solidFill>
                  <a:srgbClr val="002060"/>
                </a:solidFill>
              </a:rPr>
              <a:t>For students with significant cognitive disabilities</a:t>
            </a:r>
          </a:p>
          <a:p>
            <a:endParaRPr lang="en-US">
              <a:solidFill>
                <a:srgbClr val="002060"/>
              </a:solidFill>
            </a:endParaRPr>
          </a:p>
          <a:p>
            <a:endParaRPr lang="en-US">
              <a:solidFill>
                <a:srgbClr val="002060"/>
              </a:solidFill>
            </a:endParaRPr>
          </a:p>
        </p:txBody>
      </p:sp>
      <p:sp>
        <p:nvSpPr>
          <p:cNvPr id="3" name="TextBox 2">
            <a:extLst>
              <a:ext uri="{FF2B5EF4-FFF2-40B4-BE49-F238E27FC236}">
                <a16:creationId xmlns:a16="http://schemas.microsoft.com/office/drawing/2014/main" id="{C1C8FD09-B40C-8CEB-42CA-82D0144D9C3C}"/>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7594149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9848A8F3-EC28-0165-CDAB-744DA2B00AB2}"/>
              </a:ext>
            </a:extLst>
          </p:cNvPr>
          <p:cNvSpPr/>
          <p:nvPr/>
        </p:nvSpPr>
        <p:spPr>
          <a:xfrm rot="10800000">
            <a:off x="9294312" y="-1"/>
            <a:ext cx="2897688" cy="3118981"/>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US" sz="1200">
              <a:solidFill>
                <a:prstClr val="black"/>
              </a:solidFill>
              <a:latin typeface="Calibri"/>
            </a:endParaRPr>
          </a:p>
        </p:txBody>
      </p:sp>
      <p:sp>
        <p:nvSpPr>
          <p:cNvPr id="6" name="TextBox 5">
            <a:extLst>
              <a:ext uri="{FF2B5EF4-FFF2-40B4-BE49-F238E27FC236}">
                <a16:creationId xmlns:a16="http://schemas.microsoft.com/office/drawing/2014/main" id="{65025B0A-2889-7EC9-44E1-646A8B069CFB}"/>
              </a:ext>
            </a:extLst>
          </p:cNvPr>
          <p:cNvSpPr txBox="1"/>
          <p:nvPr/>
        </p:nvSpPr>
        <p:spPr>
          <a:xfrm>
            <a:off x="921026" y="1252044"/>
            <a:ext cx="7673009" cy="830997"/>
          </a:xfrm>
          <a:prstGeom prst="rect">
            <a:avLst/>
          </a:prstGeom>
          <a:noFill/>
        </p:spPr>
        <p:txBody>
          <a:bodyPr wrap="square">
            <a:spAutoFit/>
          </a:bodyPr>
          <a:lstStyle/>
          <a:p>
            <a:pPr marL="342900" indent="-342900" algn="l">
              <a:buFont typeface="Arial" panose="020B0604020202020204" pitchFamily="34" charset="0"/>
              <a:buChar char="•"/>
            </a:pPr>
            <a:r>
              <a:rPr lang="en-US" sz="2400" b="0" i="0" u="none" strike="noStrike" baseline="0">
                <a:solidFill>
                  <a:srgbClr val="002060"/>
                </a:solidFill>
                <a:latin typeface="CIDFont+F17"/>
              </a:rPr>
              <a:t>CCSD District Reading &amp; Dyslexia Screener</a:t>
            </a:r>
          </a:p>
          <a:p>
            <a:pPr marL="342900" indent="-342900" algn="l">
              <a:buFont typeface="Arial" panose="020B0604020202020204" pitchFamily="34" charset="0"/>
              <a:buChar char="•"/>
            </a:pPr>
            <a:r>
              <a:rPr lang="en-US" sz="2400" b="0" i="0" u="none" strike="noStrike" baseline="0">
                <a:solidFill>
                  <a:srgbClr val="002060"/>
                </a:solidFill>
                <a:latin typeface="CIDFont+F17"/>
              </a:rPr>
              <a:t>CCSD District Math Screener</a:t>
            </a:r>
          </a:p>
        </p:txBody>
      </p:sp>
      <p:sp>
        <p:nvSpPr>
          <p:cNvPr id="8" name="TextBox 7">
            <a:extLst>
              <a:ext uri="{FF2B5EF4-FFF2-40B4-BE49-F238E27FC236}">
                <a16:creationId xmlns:a16="http://schemas.microsoft.com/office/drawing/2014/main" id="{5A104307-CF1D-88C1-5964-07FD73CED34A}"/>
              </a:ext>
            </a:extLst>
          </p:cNvPr>
          <p:cNvSpPr txBox="1"/>
          <p:nvPr/>
        </p:nvSpPr>
        <p:spPr>
          <a:xfrm>
            <a:off x="728869" y="328524"/>
            <a:ext cx="11078818" cy="598562"/>
          </a:xfrm>
          <a:prstGeom prst="rect">
            <a:avLst/>
          </a:prstGeom>
          <a:noFill/>
        </p:spPr>
        <p:txBody>
          <a:bodyPr wrap="square">
            <a:spAutoFit/>
          </a:bodyPr>
          <a:lstStyle/>
          <a:p>
            <a:pPr defTabSz="609630">
              <a:lnSpc>
                <a:spcPts val="3920"/>
              </a:lnSpc>
            </a:pPr>
            <a:r>
              <a:rPr lang="en-US" sz="4800" b="1">
                <a:solidFill>
                  <a:srgbClr val="012A5C"/>
                </a:solidFill>
                <a:latin typeface="Lato   "/>
                <a:ea typeface="Fira Sans Medium"/>
                <a:cs typeface="Fira Sans Medium"/>
                <a:sym typeface="Fira Sans Medium"/>
              </a:rPr>
              <a:t>LOCAL ASSESSMENTS</a:t>
            </a:r>
          </a:p>
        </p:txBody>
      </p:sp>
      <p:sp>
        <p:nvSpPr>
          <p:cNvPr id="3" name="TextBox 2">
            <a:extLst>
              <a:ext uri="{FF2B5EF4-FFF2-40B4-BE49-F238E27FC236}">
                <a16:creationId xmlns:a16="http://schemas.microsoft.com/office/drawing/2014/main" id="{2EEAD8DA-C21A-1669-26DE-CE2EB9C81A9F}"/>
              </a:ext>
            </a:extLst>
          </p:cNvPr>
          <p:cNvSpPr txBox="1"/>
          <p:nvPr/>
        </p:nvSpPr>
        <p:spPr>
          <a:xfrm>
            <a:off x="614566" y="2674658"/>
            <a:ext cx="6233507" cy="3908762"/>
          </a:xfrm>
          <a:prstGeom prst="rect">
            <a:avLst/>
          </a:prstGeom>
          <a:noFill/>
        </p:spPr>
        <p:txBody>
          <a:bodyPr wrap="square" lIns="91440" tIns="45720" rIns="91440" bIns="45720" anchor="t">
            <a:spAutoFit/>
          </a:bodyPr>
          <a:lstStyle/>
          <a:p>
            <a:r>
              <a:rPr lang="en-US" sz="3200" b="1">
                <a:solidFill>
                  <a:srgbClr val="002060"/>
                </a:solidFill>
              </a:rPr>
              <a:t>Reading Screener Proficiency Levels</a:t>
            </a:r>
            <a:endParaRPr lang="en-US" sz="3200" b="1">
              <a:solidFill>
                <a:srgbClr val="002060"/>
              </a:solidFill>
              <a:ea typeface="Calibri"/>
              <a:cs typeface="Calibri"/>
            </a:endParaRPr>
          </a:p>
          <a:p>
            <a:r>
              <a:rPr lang="en-US" sz="2400">
                <a:solidFill>
                  <a:schemeClr val="tx2"/>
                </a:solidFill>
              </a:rPr>
              <a:t>Early Literacy (K-2)</a:t>
            </a:r>
            <a:endParaRPr lang="en-US" sz="2400">
              <a:solidFill>
                <a:schemeClr val="tx2"/>
              </a:solidFill>
              <a:ea typeface="Calibri"/>
              <a:cs typeface="Calibri"/>
            </a:endParaRPr>
          </a:p>
          <a:p>
            <a:pPr lvl="1"/>
            <a:r>
              <a:rPr lang="en-US" sz="2400">
                <a:solidFill>
                  <a:schemeClr val="tx2"/>
                </a:solidFill>
              </a:rPr>
              <a:t>Emergent Reader</a:t>
            </a:r>
            <a:endParaRPr lang="en-US" sz="2400">
              <a:solidFill>
                <a:schemeClr val="tx2"/>
              </a:solidFill>
              <a:ea typeface="Calibri"/>
              <a:cs typeface="Calibri"/>
            </a:endParaRPr>
          </a:p>
          <a:p>
            <a:pPr lvl="1"/>
            <a:r>
              <a:rPr lang="en-US" sz="2400">
                <a:solidFill>
                  <a:schemeClr val="tx2"/>
                </a:solidFill>
              </a:rPr>
              <a:t>Transitional Reader</a:t>
            </a:r>
            <a:endParaRPr lang="en-US" sz="2400">
              <a:solidFill>
                <a:schemeClr val="tx2"/>
              </a:solidFill>
              <a:ea typeface="Calibri"/>
              <a:cs typeface="Calibri"/>
            </a:endParaRPr>
          </a:p>
          <a:p>
            <a:pPr lvl="1"/>
            <a:r>
              <a:rPr lang="en-US" sz="2400">
                <a:solidFill>
                  <a:schemeClr val="tx2"/>
                </a:solidFill>
              </a:rPr>
              <a:t>Probable Reader</a:t>
            </a:r>
            <a:endParaRPr lang="en-US" sz="2400">
              <a:solidFill>
                <a:schemeClr val="tx2"/>
              </a:solidFill>
              <a:ea typeface="Calibri"/>
              <a:cs typeface="Calibri"/>
            </a:endParaRPr>
          </a:p>
          <a:p>
            <a:r>
              <a:rPr lang="en-US" sz="2400">
                <a:solidFill>
                  <a:schemeClr val="tx2"/>
                </a:solidFill>
              </a:rPr>
              <a:t>Reading (3-5)</a:t>
            </a:r>
            <a:endParaRPr lang="en-US" sz="2400">
              <a:solidFill>
                <a:schemeClr val="tx2"/>
              </a:solidFill>
              <a:ea typeface="Calibri"/>
              <a:cs typeface="Calibri"/>
            </a:endParaRPr>
          </a:p>
          <a:p>
            <a:pPr lvl="1"/>
            <a:r>
              <a:rPr lang="en-US" sz="2400">
                <a:solidFill>
                  <a:schemeClr val="tx2"/>
                </a:solidFill>
              </a:rPr>
              <a:t>Below Basic</a:t>
            </a:r>
            <a:endParaRPr lang="en-US" sz="2400">
              <a:solidFill>
                <a:schemeClr val="tx2"/>
              </a:solidFill>
              <a:ea typeface="Calibri"/>
              <a:cs typeface="Calibri"/>
            </a:endParaRPr>
          </a:p>
          <a:p>
            <a:pPr lvl="1"/>
            <a:r>
              <a:rPr lang="en-US" sz="2400">
                <a:solidFill>
                  <a:schemeClr val="tx2"/>
                </a:solidFill>
              </a:rPr>
              <a:t>Basic</a:t>
            </a:r>
            <a:endParaRPr lang="en-US" sz="2400">
              <a:solidFill>
                <a:schemeClr val="tx2"/>
              </a:solidFill>
              <a:ea typeface="Calibri"/>
              <a:cs typeface="Calibri"/>
            </a:endParaRPr>
          </a:p>
          <a:p>
            <a:pPr lvl="1"/>
            <a:r>
              <a:rPr lang="en-US" sz="2400">
                <a:solidFill>
                  <a:schemeClr val="tx2"/>
                </a:solidFill>
              </a:rPr>
              <a:t>Proficient</a:t>
            </a:r>
            <a:endParaRPr lang="en-US" sz="2400">
              <a:solidFill>
                <a:schemeClr val="tx2"/>
              </a:solidFill>
              <a:ea typeface="Calibri"/>
              <a:cs typeface="Calibri"/>
            </a:endParaRPr>
          </a:p>
          <a:p>
            <a:pPr lvl="1"/>
            <a:r>
              <a:rPr lang="en-US" sz="2400">
                <a:solidFill>
                  <a:schemeClr val="tx2"/>
                </a:solidFill>
              </a:rPr>
              <a:t>Advanced</a:t>
            </a:r>
            <a:endParaRPr lang="en-US" sz="2400">
              <a:solidFill>
                <a:schemeClr val="tx2"/>
              </a:solidFill>
              <a:ea typeface="Calibri"/>
              <a:cs typeface="Calibri"/>
            </a:endParaRPr>
          </a:p>
        </p:txBody>
      </p:sp>
      <p:sp>
        <p:nvSpPr>
          <p:cNvPr id="7" name="TextBox 6">
            <a:extLst>
              <a:ext uri="{FF2B5EF4-FFF2-40B4-BE49-F238E27FC236}">
                <a16:creationId xmlns:a16="http://schemas.microsoft.com/office/drawing/2014/main" id="{B6BAA5E6-9DA5-26B1-A3C4-72C6DE8D443C}"/>
              </a:ext>
            </a:extLst>
          </p:cNvPr>
          <p:cNvSpPr txBox="1"/>
          <p:nvPr/>
        </p:nvSpPr>
        <p:spPr>
          <a:xfrm>
            <a:off x="5844170" y="4143961"/>
            <a:ext cx="6098874" cy="2431435"/>
          </a:xfrm>
          <a:prstGeom prst="rect">
            <a:avLst/>
          </a:prstGeom>
          <a:noFill/>
        </p:spPr>
        <p:txBody>
          <a:bodyPr wrap="square" lIns="91440" tIns="45720" rIns="91440" bIns="45720" anchor="t">
            <a:spAutoFit/>
          </a:bodyPr>
          <a:lstStyle/>
          <a:p>
            <a:r>
              <a:rPr lang="en-US" sz="3200" b="1" dirty="0">
                <a:solidFill>
                  <a:srgbClr val="002060"/>
                </a:solidFill>
              </a:rPr>
              <a:t>Math Screener Proficiency Levels</a:t>
            </a:r>
            <a:endParaRPr lang="en-US" sz="3200" b="1" dirty="0">
              <a:solidFill>
                <a:srgbClr val="002060"/>
              </a:solidFill>
              <a:ea typeface="Calibri"/>
              <a:cs typeface="Calibri"/>
            </a:endParaRPr>
          </a:p>
          <a:p>
            <a:r>
              <a:rPr lang="en-US" sz="2400" dirty="0">
                <a:solidFill>
                  <a:schemeClr val="tx2"/>
                </a:solidFill>
              </a:rPr>
              <a:t>Math (K-5)</a:t>
            </a:r>
            <a:endParaRPr lang="en-US" sz="2400" dirty="0">
              <a:solidFill>
                <a:schemeClr val="tx2"/>
              </a:solidFill>
              <a:ea typeface="Calibri"/>
              <a:cs typeface="Calibri"/>
            </a:endParaRPr>
          </a:p>
          <a:p>
            <a:pPr lvl="1"/>
            <a:r>
              <a:rPr lang="en-US" sz="2400" dirty="0">
                <a:solidFill>
                  <a:schemeClr val="tx2"/>
                </a:solidFill>
              </a:rPr>
              <a:t>Beginning </a:t>
            </a:r>
            <a:endParaRPr lang="en-US" sz="2400" dirty="0">
              <a:solidFill>
                <a:schemeClr val="tx2"/>
              </a:solidFill>
              <a:ea typeface="Calibri"/>
              <a:cs typeface="Calibri"/>
            </a:endParaRPr>
          </a:p>
          <a:p>
            <a:pPr lvl="1"/>
            <a:r>
              <a:rPr lang="en-US" sz="2400" dirty="0">
                <a:solidFill>
                  <a:schemeClr val="tx2"/>
                </a:solidFill>
                <a:ea typeface="Calibri"/>
                <a:cs typeface="Calibri"/>
              </a:rPr>
              <a:t>Developing</a:t>
            </a:r>
          </a:p>
          <a:p>
            <a:pPr lvl="1"/>
            <a:r>
              <a:rPr lang="en-US" sz="2400" dirty="0">
                <a:solidFill>
                  <a:schemeClr val="tx2"/>
                </a:solidFill>
                <a:ea typeface="Calibri"/>
                <a:cs typeface="Calibri"/>
              </a:rPr>
              <a:t>Proficient</a:t>
            </a:r>
          </a:p>
          <a:p>
            <a:pPr lvl="1"/>
            <a:r>
              <a:rPr lang="en-US" sz="2400" dirty="0">
                <a:solidFill>
                  <a:schemeClr val="tx2"/>
                </a:solidFill>
                <a:ea typeface="Calibri"/>
                <a:cs typeface="Calibri"/>
              </a:rPr>
              <a:t>Distinguished</a:t>
            </a:r>
          </a:p>
        </p:txBody>
      </p:sp>
      <p:sp>
        <p:nvSpPr>
          <p:cNvPr id="4" name="TextBox 3">
            <a:extLst>
              <a:ext uri="{FF2B5EF4-FFF2-40B4-BE49-F238E27FC236}">
                <a16:creationId xmlns:a16="http://schemas.microsoft.com/office/drawing/2014/main" id="{44B5A49A-9677-7900-37B5-0E677509E485}"/>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064842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CEDD1C-FD0C-20E5-56BB-382A0A48CF19}"/>
              </a:ext>
            </a:extLst>
          </p:cNvPr>
          <p:cNvSpPr txBox="1"/>
          <p:nvPr/>
        </p:nvSpPr>
        <p:spPr>
          <a:xfrm>
            <a:off x="3246278" y="65815"/>
            <a:ext cx="4955875" cy="923330"/>
          </a:xfrm>
          <a:prstGeom prst="rect">
            <a:avLst/>
          </a:prstGeom>
          <a:noFill/>
        </p:spPr>
        <p:txBody>
          <a:bodyPr wrap="square" lIns="91440" tIns="45720" rIns="91440" bIns="45720" rtlCol="0" anchor="t">
            <a:spAutoFit/>
          </a:bodyPr>
          <a:lstStyle/>
          <a:p>
            <a:r>
              <a:rPr lang="en-US" sz="5400" b="1">
                <a:solidFill>
                  <a:schemeClr val="tx2"/>
                </a:solidFill>
              </a:rPr>
              <a:t>REPORT CARDS</a:t>
            </a:r>
            <a:endParaRPr lang="en-US" sz="5400" b="1">
              <a:solidFill>
                <a:schemeClr val="tx2"/>
              </a:solidFill>
              <a:ea typeface="Calibri"/>
              <a:cs typeface="Calibri"/>
            </a:endParaRPr>
          </a:p>
        </p:txBody>
      </p:sp>
      <p:graphicFrame>
        <p:nvGraphicFramePr>
          <p:cNvPr id="8" name="Table 7">
            <a:extLst>
              <a:ext uri="{FF2B5EF4-FFF2-40B4-BE49-F238E27FC236}">
                <a16:creationId xmlns:a16="http://schemas.microsoft.com/office/drawing/2014/main" id="{F971D041-9497-15D4-DB8C-B05BCE1FD1BA}"/>
              </a:ext>
            </a:extLst>
          </p:cNvPr>
          <p:cNvGraphicFramePr>
            <a:graphicFrameLocks noGrp="1"/>
          </p:cNvGraphicFramePr>
          <p:nvPr>
            <p:extLst>
              <p:ext uri="{D42A27DB-BD31-4B8C-83A1-F6EECF244321}">
                <p14:modId xmlns:p14="http://schemas.microsoft.com/office/powerpoint/2010/main" val="2993063305"/>
              </p:ext>
            </p:extLst>
          </p:nvPr>
        </p:nvGraphicFramePr>
        <p:xfrm>
          <a:off x="497304" y="2513804"/>
          <a:ext cx="11133221" cy="4023360"/>
        </p:xfrm>
        <a:graphic>
          <a:graphicData uri="http://schemas.openxmlformats.org/drawingml/2006/table">
            <a:tbl>
              <a:tblPr firstRow="1" bandRow="1">
                <a:tableStyleId>{5C22544A-7EE6-4342-B048-85BDC9FD1C3A}</a:tableStyleId>
              </a:tblPr>
              <a:tblGrid>
                <a:gridCol w="3096128">
                  <a:extLst>
                    <a:ext uri="{9D8B030D-6E8A-4147-A177-3AD203B41FA5}">
                      <a16:colId xmlns:a16="http://schemas.microsoft.com/office/drawing/2014/main" val="2037808033"/>
                    </a:ext>
                  </a:extLst>
                </a:gridCol>
                <a:gridCol w="4908884">
                  <a:extLst>
                    <a:ext uri="{9D8B030D-6E8A-4147-A177-3AD203B41FA5}">
                      <a16:colId xmlns:a16="http://schemas.microsoft.com/office/drawing/2014/main" val="1034970536"/>
                    </a:ext>
                  </a:extLst>
                </a:gridCol>
                <a:gridCol w="3128209">
                  <a:extLst>
                    <a:ext uri="{9D8B030D-6E8A-4147-A177-3AD203B41FA5}">
                      <a16:colId xmlns:a16="http://schemas.microsoft.com/office/drawing/2014/main" val="1881210835"/>
                    </a:ext>
                  </a:extLst>
                </a:gridCol>
              </a:tblGrid>
              <a:tr h="253935">
                <a:tc>
                  <a:txBody>
                    <a:bodyPr/>
                    <a:lstStyle/>
                    <a:p>
                      <a:r>
                        <a:rPr lang="en-US" sz="2400">
                          <a:solidFill>
                            <a:srgbClr val="002060"/>
                          </a:solidFill>
                        </a:rPr>
                        <a:t>Kindergarten</a:t>
                      </a:r>
                    </a:p>
                  </a:txBody>
                  <a:tcPr/>
                </a:tc>
                <a:tc>
                  <a:txBody>
                    <a:bodyPr/>
                    <a:lstStyle/>
                    <a:p>
                      <a:r>
                        <a:rPr lang="en-US" sz="2400">
                          <a:solidFill>
                            <a:srgbClr val="002060"/>
                          </a:solidFill>
                        </a:rPr>
                        <a:t>Grades 1-2</a:t>
                      </a:r>
                    </a:p>
                  </a:txBody>
                  <a:tcPr/>
                </a:tc>
                <a:tc>
                  <a:txBody>
                    <a:bodyPr/>
                    <a:lstStyle/>
                    <a:p>
                      <a:r>
                        <a:rPr lang="en-US" sz="2400">
                          <a:solidFill>
                            <a:srgbClr val="002060"/>
                          </a:solidFill>
                        </a:rPr>
                        <a:t>Grades 3-5</a:t>
                      </a:r>
                    </a:p>
                  </a:txBody>
                  <a:tcPr/>
                </a:tc>
                <a:extLst>
                  <a:ext uri="{0D108BD9-81ED-4DB2-BD59-A6C34878D82A}">
                    <a16:rowId xmlns:a16="http://schemas.microsoft.com/office/drawing/2014/main" val="3255911720"/>
                  </a:ext>
                </a:extLst>
              </a:tr>
              <a:tr h="253935">
                <a:tc>
                  <a:txBody>
                    <a:bodyPr/>
                    <a:lstStyle/>
                    <a:p>
                      <a:r>
                        <a:rPr lang="en-US" sz="2400">
                          <a:solidFill>
                            <a:srgbClr val="002060"/>
                          </a:solidFill>
                        </a:rPr>
                        <a:t>GKIDS</a:t>
                      </a:r>
                    </a:p>
                  </a:txBody>
                  <a:tcPr/>
                </a:tc>
                <a:tc>
                  <a:txBody>
                    <a:bodyPr/>
                    <a:lstStyle/>
                    <a:p>
                      <a:r>
                        <a:rPr lang="en-US" sz="2400">
                          <a:solidFill>
                            <a:srgbClr val="002060"/>
                          </a:solidFill>
                        </a:rPr>
                        <a:t>Standards-Based Report Cards</a:t>
                      </a:r>
                    </a:p>
                  </a:txBody>
                  <a:tcPr/>
                </a:tc>
                <a:tc>
                  <a:txBody>
                    <a:bodyPr/>
                    <a:lstStyle/>
                    <a:p>
                      <a:r>
                        <a:rPr lang="en-US" sz="2400">
                          <a:solidFill>
                            <a:srgbClr val="002060"/>
                          </a:solidFill>
                        </a:rPr>
                        <a:t>Letter Grades</a:t>
                      </a:r>
                    </a:p>
                  </a:txBody>
                  <a:tcPr/>
                </a:tc>
                <a:extLst>
                  <a:ext uri="{0D108BD9-81ED-4DB2-BD59-A6C34878D82A}">
                    <a16:rowId xmlns:a16="http://schemas.microsoft.com/office/drawing/2014/main" val="3032276356"/>
                  </a:ext>
                </a:extLst>
              </a:tr>
              <a:tr h="2623531">
                <a:tc>
                  <a:txBody>
                    <a:bodyPr/>
                    <a:lstStyle/>
                    <a:p>
                      <a:pPr marL="152385" lvl="0" indent="0">
                        <a:buClr>
                          <a:srgbClr val="002060"/>
                        </a:buClr>
                        <a:buFont typeface="Arial" panose="020B0604020202020204" pitchFamily="34" charset="0"/>
                        <a:buNone/>
                      </a:pPr>
                      <a:r>
                        <a:rPr lang="en-US" sz="2000">
                          <a:solidFill>
                            <a:srgbClr val="002060"/>
                          </a:solidFill>
                        </a:rPr>
                        <a:t>Not Yet Demonstrating</a:t>
                      </a:r>
                    </a:p>
                    <a:p>
                      <a:pPr marL="152385" lvl="0" indent="0">
                        <a:buClr>
                          <a:srgbClr val="002060"/>
                        </a:buClr>
                        <a:buFont typeface="Arial" panose="020B0604020202020204" pitchFamily="34" charset="0"/>
                        <a:buNone/>
                      </a:pPr>
                      <a:r>
                        <a:rPr lang="en-US" sz="2000">
                          <a:solidFill>
                            <a:srgbClr val="002060"/>
                          </a:solidFill>
                        </a:rPr>
                        <a:t>Beginning</a:t>
                      </a:r>
                    </a:p>
                    <a:p>
                      <a:pPr marL="152385" lvl="0" indent="0">
                        <a:buClr>
                          <a:srgbClr val="002060"/>
                        </a:buClr>
                        <a:buFont typeface="Arial" panose="020B0604020202020204" pitchFamily="34" charset="0"/>
                        <a:buNone/>
                      </a:pPr>
                      <a:r>
                        <a:rPr lang="en-US" sz="2000">
                          <a:solidFill>
                            <a:srgbClr val="002060"/>
                          </a:solidFill>
                        </a:rPr>
                        <a:t>Emerging</a:t>
                      </a:r>
                    </a:p>
                    <a:p>
                      <a:pPr marL="152385" lvl="0" indent="0">
                        <a:buClr>
                          <a:srgbClr val="002060"/>
                        </a:buClr>
                        <a:buFont typeface="Arial" panose="020B0604020202020204" pitchFamily="34" charset="0"/>
                        <a:buNone/>
                      </a:pPr>
                      <a:r>
                        <a:rPr lang="en-US" sz="2000">
                          <a:solidFill>
                            <a:srgbClr val="002060"/>
                          </a:solidFill>
                        </a:rPr>
                        <a:t>Developing</a:t>
                      </a:r>
                    </a:p>
                    <a:p>
                      <a:pPr marL="152385" lvl="0" indent="0">
                        <a:buClr>
                          <a:srgbClr val="002060"/>
                        </a:buClr>
                        <a:buFont typeface="Arial" panose="020B0604020202020204" pitchFamily="34" charset="0"/>
                        <a:buNone/>
                      </a:pPr>
                      <a:r>
                        <a:rPr lang="en-US" sz="2000">
                          <a:solidFill>
                            <a:srgbClr val="002060"/>
                          </a:solidFill>
                        </a:rPr>
                        <a:t>Demonstrating</a:t>
                      </a:r>
                    </a:p>
                    <a:p>
                      <a:pPr marL="152385" lvl="0" indent="0">
                        <a:buClr>
                          <a:srgbClr val="002060"/>
                        </a:buClr>
                        <a:buFont typeface="Arial" panose="020B0604020202020204" pitchFamily="34" charset="0"/>
                        <a:buNone/>
                      </a:pPr>
                      <a:r>
                        <a:rPr lang="en-US" sz="2000">
                          <a:solidFill>
                            <a:srgbClr val="002060"/>
                          </a:solidFill>
                        </a:rPr>
                        <a:t>Exceeding</a:t>
                      </a:r>
                    </a:p>
                    <a:p>
                      <a:pPr marL="152385" lvl="0" indent="0">
                        <a:buClr>
                          <a:srgbClr val="002060"/>
                        </a:buClr>
                        <a:buFont typeface="Arial" panose="020B0604020202020204" pitchFamily="34" charset="0"/>
                        <a:buNone/>
                      </a:pPr>
                      <a:r>
                        <a:rPr lang="en-US" sz="2000">
                          <a:solidFill>
                            <a:srgbClr val="002060"/>
                          </a:solidFill>
                        </a:rPr>
                        <a:t>Not Yet Assessed</a:t>
                      </a:r>
                    </a:p>
                    <a:p>
                      <a:endParaRPr lang="en-US" sz="1800">
                        <a:solidFill>
                          <a:srgbClr val="002060"/>
                        </a:solidFill>
                      </a:endParaRPr>
                    </a:p>
                  </a:txBody>
                  <a:tcPr/>
                </a:tc>
                <a:tc>
                  <a:txBody>
                    <a:bodyPr/>
                    <a:lstStyle/>
                    <a:p>
                      <a:pPr lvl="0"/>
                      <a:r>
                        <a:rPr lang="en-US" sz="2000">
                          <a:solidFill>
                            <a:srgbClr val="002060"/>
                          </a:solidFill>
                        </a:rPr>
                        <a:t>3: Student can consistently and independently meet or exceed the standard, and the student can consistently produce quality work</a:t>
                      </a:r>
                    </a:p>
                    <a:p>
                      <a:pPr lvl="0"/>
                      <a:r>
                        <a:rPr lang="en-US" sz="2000">
                          <a:solidFill>
                            <a:srgbClr val="002060"/>
                          </a:solidFill>
                        </a:rPr>
                        <a:t>2: Student is inconsistently applying learned skills with some teacher support</a:t>
                      </a:r>
                    </a:p>
                    <a:p>
                      <a:pPr lvl="0"/>
                      <a:r>
                        <a:rPr lang="en-US" sz="2000">
                          <a:solidFill>
                            <a:srgbClr val="002060"/>
                          </a:solidFill>
                        </a:rPr>
                        <a:t>1: Student shows limited achievement and needs additional support and/or frequent reteaching</a:t>
                      </a:r>
                    </a:p>
                    <a:p>
                      <a:endParaRPr lang="en-US" sz="1800">
                        <a:solidFill>
                          <a:srgbClr val="002060"/>
                        </a:solidFill>
                      </a:endParaRPr>
                    </a:p>
                  </a:txBody>
                  <a:tcPr/>
                </a:tc>
                <a:tc>
                  <a:txBody>
                    <a:bodyPr/>
                    <a:lstStyle/>
                    <a:p>
                      <a:r>
                        <a:rPr lang="en-US" sz="2000">
                          <a:solidFill>
                            <a:srgbClr val="002060"/>
                          </a:solidFill>
                        </a:rPr>
                        <a:t>A=90-100</a:t>
                      </a:r>
                    </a:p>
                    <a:p>
                      <a:r>
                        <a:rPr lang="en-US" sz="2000">
                          <a:solidFill>
                            <a:srgbClr val="002060"/>
                          </a:solidFill>
                        </a:rPr>
                        <a:t>B=80-89</a:t>
                      </a:r>
                    </a:p>
                    <a:p>
                      <a:r>
                        <a:rPr lang="en-US" sz="2000">
                          <a:solidFill>
                            <a:srgbClr val="002060"/>
                          </a:solidFill>
                        </a:rPr>
                        <a:t>C=71-79</a:t>
                      </a:r>
                    </a:p>
                    <a:p>
                      <a:r>
                        <a:rPr lang="en-US" sz="2000">
                          <a:solidFill>
                            <a:srgbClr val="002060"/>
                          </a:solidFill>
                        </a:rPr>
                        <a:t>D=70</a:t>
                      </a:r>
                    </a:p>
                    <a:p>
                      <a:r>
                        <a:rPr lang="en-US" sz="2000">
                          <a:solidFill>
                            <a:srgbClr val="002060"/>
                          </a:solidFill>
                        </a:rPr>
                        <a:t>F= Below 70</a:t>
                      </a:r>
                    </a:p>
                    <a:p>
                      <a:endParaRPr lang="en-US" sz="2400">
                        <a:solidFill>
                          <a:srgbClr val="002060"/>
                        </a:solidFill>
                      </a:endParaRPr>
                    </a:p>
                  </a:txBody>
                  <a:tcPr/>
                </a:tc>
                <a:extLst>
                  <a:ext uri="{0D108BD9-81ED-4DB2-BD59-A6C34878D82A}">
                    <a16:rowId xmlns:a16="http://schemas.microsoft.com/office/drawing/2014/main" val="3440517193"/>
                  </a:ext>
                </a:extLst>
              </a:tr>
            </a:tbl>
          </a:graphicData>
        </a:graphic>
      </p:graphicFrame>
      <p:sp>
        <p:nvSpPr>
          <p:cNvPr id="10" name="TextBox 9">
            <a:extLst>
              <a:ext uri="{FF2B5EF4-FFF2-40B4-BE49-F238E27FC236}">
                <a16:creationId xmlns:a16="http://schemas.microsoft.com/office/drawing/2014/main" id="{011F9BA7-87A7-98B0-0848-3AFA7EE4EE56}"/>
              </a:ext>
            </a:extLst>
          </p:cNvPr>
          <p:cNvSpPr txBox="1"/>
          <p:nvPr/>
        </p:nvSpPr>
        <p:spPr>
          <a:xfrm>
            <a:off x="1021064" y="989145"/>
            <a:ext cx="9406304" cy="830997"/>
          </a:xfrm>
          <a:prstGeom prst="rect">
            <a:avLst/>
          </a:prstGeom>
          <a:noFill/>
        </p:spPr>
        <p:txBody>
          <a:bodyPr wrap="square">
            <a:spAutoFit/>
          </a:bodyPr>
          <a:lstStyle/>
          <a:p>
            <a:pPr algn="ctr"/>
            <a:r>
              <a:rPr lang="en-US" sz="2400">
                <a:solidFill>
                  <a:srgbClr val="002060"/>
                </a:solidFill>
              </a:rPr>
              <a:t>Report cards are issued every quarter and show how your student is progressing through the grade level standards.</a:t>
            </a:r>
          </a:p>
        </p:txBody>
      </p:sp>
      <p:sp>
        <p:nvSpPr>
          <p:cNvPr id="3" name="TextBox 2">
            <a:extLst>
              <a:ext uri="{FF2B5EF4-FFF2-40B4-BE49-F238E27FC236}">
                <a16:creationId xmlns:a16="http://schemas.microsoft.com/office/drawing/2014/main" id="{26E14C61-E8BA-86BD-FE8F-8B533BD59763}"/>
              </a:ext>
            </a:extLst>
          </p:cNvPr>
          <p:cNvSpPr txBox="1"/>
          <p:nvPr/>
        </p:nvSpPr>
        <p:spPr>
          <a:xfrm>
            <a:off x="11531041"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827701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51650" y="314817"/>
            <a:ext cx="11255005" cy="500137"/>
          </a:xfrm>
          <a:prstGeom prst="rect">
            <a:avLst/>
          </a:prstGeom>
        </p:spPr>
        <p:txBody>
          <a:bodyPr wrap="square" lIns="0" tIns="0" rIns="0" bIns="0" rtlCol="0" anchor="t">
            <a:spAutoFit/>
          </a:bodyPr>
          <a:lstStyle/>
          <a:p>
            <a:pPr defTabSz="609630">
              <a:lnSpc>
                <a:spcPts val="3920"/>
              </a:lnSpc>
            </a:pPr>
            <a:r>
              <a:rPr lang="en-US" sz="3600" b="1">
                <a:solidFill>
                  <a:srgbClr val="002060"/>
                </a:solidFill>
                <a:latin typeface="Lato   "/>
                <a:ea typeface="Fira Sans Medium"/>
                <a:cs typeface="Fira Sans Medium"/>
                <a:sym typeface="Fira Sans Medium"/>
              </a:rPr>
              <a:t>PARENT ACCESS TO STUDENT AND SCHOOL DATA</a:t>
            </a:r>
          </a:p>
        </p:txBody>
      </p:sp>
      <p:graphicFrame>
        <p:nvGraphicFramePr>
          <p:cNvPr id="7" name="Table 6">
            <a:extLst>
              <a:ext uri="{FF2B5EF4-FFF2-40B4-BE49-F238E27FC236}">
                <a16:creationId xmlns:a16="http://schemas.microsoft.com/office/drawing/2014/main" id="{84AF62EB-7AC9-2ACC-9775-D9712976B497}"/>
              </a:ext>
            </a:extLst>
          </p:cNvPr>
          <p:cNvGraphicFramePr>
            <a:graphicFrameLocks noGrp="1"/>
          </p:cNvGraphicFramePr>
          <p:nvPr>
            <p:extLst>
              <p:ext uri="{D42A27DB-BD31-4B8C-83A1-F6EECF244321}">
                <p14:modId xmlns:p14="http://schemas.microsoft.com/office/powerpoint/2010/main" val="3227599808"/>
              </p:ext>
            </p:extLst>
          </p:nvPr>
        </p:nvGraphicFramePr>
        <p:xfrm>
          <a:off x="651650" y="1315091"/>
          <a:ext cx="11040918" cy="5276359"/>
        </p:xfrm>
        <a:graphic>
          <a:graphicData uri="http://schemas.openxmlformats.org/drawingml/2006/table">
            <a:tbl>
              <a:tblPr firstRow="1" bandRow="1">
                <a:tableStyleId>{5C22544A-7EE6-4342-B048-85BDC9FD1C3A}</a:tableStyleId>
              </a:tblPr>
              <a:tblGrid>
                <a:gridCol w="5520459">
                  <a:extLst>
                    <a:ext uri="{9D8B030D-6E8A-4147-A177-3AD203B41FA5}">
                      <a16:colId xmlns:a16="http://schemas.microsoft.com/office/drawing/2014/main" val="3112972301"/>
                    </a:ext>
                  </a:extLst>
                </a:gridCol>
                <a:gridCol w="5520459">
                  <a:extLst>
                    <a:ext uri="{9D8B030D-6E8A-4147-A177-3AD203B41FA5}">
                      <a16:colId xmlns:a16="http://schemas.microsoft.com/office/drawing/2014/main" val="2658965012"/>
                    </a:ext>
                  </a:extLst>
                </a:gridCol>
              </a:tblGrid>
              <a:tr h="803848">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2400">
                          <a:solidFill>
                            <a:srgbClr val="002060"/>
                          </a:solidFill>
                        </a:rPr>
                        <a:t>STATEWIDE LONGITUDINAL DATA SYSTEM (SLDS)</a:t>
                      </a:r>
                    </a:p>
                  </a:txBody>
                  <a:tcPr/>
                </a:tc>
                <a:tc>
                  <a:txBody>
                    <a:bodyPr/>
                    <a:lstStyle/>
                    <a:p>
                      <a:pPr algn="ctr"/>
                      <a:r>
                        <a:rPr lang="en-US" sz="2400">
                          <a:solidFill>
                            <a:srgbClr val="002060"/>
                          </a:solidFill>
                          <a:latin typeface="Lato" panose="020F0502020204030203" pitchFamily="34" charset="0"/>
                          <a:ea typeface="Times New Roman" panose="02020603050405020304" pitchFamily="18" charset="0"/>
                        </a:rPr>
                        <a:t>Georgia School Grades Report </a:t>
                      </a:r>
                      <a:endParaRPr lang="en-US" sz="2400">
                        <a:solidFill>
                          <a:srgbClr val="002060"/>
                        </a:solidFill>
                      </a:endParaRPr>
                    </a:p>
                  </a:txBody>
                  <a:tcPr/>
                </a:tc>
                <a:extLst>
                  <a:ext uri="{0D108BD9-81ED-4DB2-BD59-A6C34878D82A}">
                    <a16:rowId xmlns:a16="http://schemas.microsoft.com/office/drawing/2014/main" val="3497837943"/>
                  </a:ext>
                </a:extLst>
              </a:tr>
              <a:tr h="4453399">
                <a:tc>
                  <a:txBody>
                    <a:bodyPr/>
                    <a:lstStyle/>
                    <a:p>
                      <a:r>
                        <a:rPr lang="en-US" sz="2800">
                          <a:solidFill>
                            <a:srgbClr val="002060"/>
                          </a:solidFill>
                        </a:rPr>
                        <a:t>Parents can access previous test performances, grades and attendance about their student.</a:t>
                      </a:r>
                    </a:p>
                    <a:p>
                      <a:endParaRPr lang="en-US" sz="2800">
                        <a:solidFill>
                          <a:srgbClr val="002060"/>
                        </a:solidFill>
                      </a:endParaRPr>
                    </a:p>
                    <a:p>
                      <a:endParaRPr lang="en-US" sz="2800">
                        <a:solidFill>
                          <a:srgbClr val="002060"/>
                        </a:solidFill>
                      </a:endParaRPr>
                    </a:p>
                    <a:p>
                      <a:r>
                        <a:rPr lang="en-US" sz="2800">
                          <a:solidFill>
                            <a:srgbClr val="002060"/>
                          </a:solidFill>
                        </a:rPr>
                        <a:t>Login to Parent Canvas Account</a:t>
                      </a:r>
                    </a:p>
                    <a:p>
                      <a:r>
                        <a:rPr lang="en-US" sz="2800">
                          <a:solidFill>
                            <a:srgbClr val="002060"/>
                          </a:solidFill>
                        </a:rPr>
                        <a:t>Click SLDS icon on left</a:t>
                      </a:r>
                    </a:p>
                    <a:p>
                      <a:endParaRPr lang="en-US" sz="2800"/>
                    </a:p>
                  </a:txBody>
                  <a:tcPr/>
                </a:tc>
                <a:tc>
                  <a:txBody>
                    <a:bodyPr/>
                    <a:lstStyle/>
                    <a:p>
                      <a:r>
                        <a:rPr lang="en-US" sz="2800" dirty="0">
                          <a:solidFill>
                            <a:srgbClr val="002060"/>
                          </a:solidFill>
                        </a:rPr>
                        <a:t>Reports for all public schools in Georgia based on school performance and other information.</a:t>
                      </a:r>
                    </a:p>
                    <a:p>
                      <a:endParaRPr lang="en-US" sz="2800" dirty="0">
                        <a:solidFill>
                          <a:srgbClr val="FF0000"/>
                        </a:solidFill>
                      </a:endParaRPr>
                    </a:p>
                    <a:p>
                      <a:r>
                        <a:rPr lang="en-US" sz="1800" dirty="0">
                          <a:solidFill>
                            <a:schemeClr val="tx2"/>
                          </a:solidFill>
                        </a:rPr>
                        <a:t> </a:t>
                      </a:r>
                      <a:r>
                        <a:rPr lang="en-US" sz="1800" b="0" i="0" u="none" strike="noStrike" noProof="0" dirty="0">
                          <a:solidFill>
                            <a:schemeClr val="tx2"/>
                          </a:solidFill>
                          <a:latin typeface="Calibri"/>
                          <a:ea typeface="Calibri"/>
                          <a:cs typeface="Calibri"/>
                          <a:hlinkClick r:id="rId2"/>
                        </a:rPr>
                        <a:t>Link to individual school’s GOSA School Report Card </a:t>
                      </a:r>
                      <a:r>
                        <a:rPr lang="en-US" sz="1800" b="0" i="0" u="none" strike="noStrike" noProof="0" dirty="0">
                          <a:solidFill>
                            <a:schemeClr val="tx2"/>
                          </a:solidFill>
                          <a:latin typeface="Calibri"/>
                          <a:ea typeface="Calibri"/>
                          <a:cs typeface="Calibri"/>
                        </a:rPr>
                        <a:t> </a:t>
                      </a:r>
                      <a:endParaRPr lang="en-US" sz="1800" dirty="0">
                        <a:solidFill>
                          <a:schemeClr val="tx2"/>
                        </a:solidFill>
                      </a:endParaRPr>
                    </a:p>
                    <a:p>
                      <a:endParaRPr lang="en-US" sz="2800" dirty="0"/>
                    </a:p>
                  </a:txBody>
                  <a:tcPr/>
                </a:tc>
                <a:extLst>
                  <a:ext uri="{0D108BD9-81ED-4DB2-BD59-A6C34878D82A}">
                    <a16:rowId xmlns:a16="http://schemas.microsoft.com/office/drawing/2014/main" val="138236429"/>
                  </a:ext>
                </a:extLst>
              </a:tr>
            </a:tbl>
          </a:graphicData>
        </a:graphic>
      </p:graphicFrame>
      <p:pic>
        <p:nvPicPr>
          <p:cNvPr id="6" name="Picture 5">
            <a:extLst>
              <a:ext uri="{FF2B5EF4-FFF2-40B4-BE49-F238E27FC236}">
                <a16:creationId xmlns:a16="http://schemas.microsoft.com/office/drawing/2014/main" id="{35F91DCD-9CA6-AD13-97D9-DF295656F7D3}"/>
              </a:ext>
            </a:extLst>
          </p:cNvPr>
          <p:cNvPicPr>
            <a:picLocks noChangeAspect="1"/>
          </p:cNvPicPr>
          <p:nvPr/>
        </p:nvPicPr>
        <p:blipFill>
          <a:blip r:embed="rId3"/>
          <a:stretch>
            <a:fillRect/>
          </a:stretch>
        </p:blipFill>
        <p:spPr>
          <a:xfrm>
            <a:off x="1153435" y="5370781"/>
            <a:ext cx="730288" cy="920797"/>
          </a:xfrm>
          <a:prstGeom prst="rect">
            <a:avLst/>
          </a:prstGeom>
        </p:spPr>
      </p:pic>
      <p:sp>
        <p:nvSpPr>
          <p:cNvPr id="4" name="TextBox 3">
            <a:extLst>
              <a:ext uri="{FF2B5EF4-FFF2-40B4-BE49-F238E27FC236}">
                <a16:creationId xmlns:a16="http://schemas.microsoft.com/office/drawing/2014/main" id="{6ECDF74D-3F18-4718-3FE1-FD4EF62D5AEC}"/>
              </a:ext>
            </a:extLst>
          </p:cNvPr>
          <p:cNvSpPr txBox="1"/>
          <p:nvPr/>
        </p:nvSpPr>
        <p:spPr>
          <a:xfrm>
            <a:off x="11556162" y="6396613"/>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80971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5E0F3-35DA-B3FA-0C8D-9BB06199C8FA}"/>
            </a:ext>
          </a:extLst>
        </p:cNvPr>
        <p:cNvGrpSpPr/>
        <p:nvPr/>
      </p:nvGrpSpPr>
      <p:grpSpPr>
        <a:xfrm>
          <a:off x="0" y="0"/>
          <a:ext cx="0" cy="0"/>
          <a:chOff x="0" y="0"/>
          <a:chExt cx="0" cy="0"/>
        </a:xfrm>
      </p:grpSpPr>
      <p:sp>
        <p:nvSpPr>
          <p:cNvPr id="7" name="Freeform 6">
            <a:extLst>
              <a:ext uri="{FF2B5EF4-FFF2-40B4-BE49-F238E27FC236}">
                <a16:creationId xmlns:a16="http://schemas.microsoft.com/office/drawing/2014/main" id="{B0270A1D-4984-95F6-7802-52D59FAE9D72}"/>
              </a:ext>
            </a:extLst>
          </p:cNvPr>
          <p:cNvSpPr/>
          <p:nvPr/>
        </p:nvSpPr>
        <p:spPr>
          <a:xfrm rot="-10800000">
            <a:off x="-1" y="-216309"/>
            <a:ext cx="3407831" cy="3391309"/>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t="-11984" r="-23252" b="6378"/>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E1D457A0-463B-E130-4C05-9C2C56D3D610}"/>
              </a:ext>
            </a:extLst>
          </p:cNvPr>
          <p:cNvSpPr txBox="1"/>
          <p:nvPr/>
        </p:nvSpPr>
        <p:spPr>
          <a:xfrm>
            <a:off x="2264138" y="1166796"/>
            <a:ext cx="9119155" cy="1092607"/>
          </a:xfrm>
          <a:prstGeom prst="rect">
            <a:avLst/>
          </a:prstGeom>
          <a:noFill/>
        </p:spPr>
        <p:txBody>
          <a:bodyPr wrap="square">
            <a:spAutoFit/>
          </a:bodyPr>
          <a:lstStyle/>
          <a:p>
            <a:pPr algn="ctr" defTabSz="609630">
              <a:lnSpc>
                <a:spcPts val="3920"/>
              </a:lnSpc>
            </a:pPr>
            <a:r>
              <a:rPr lang="en-US" sz="4400" b="1">
                <a:solidFill>
                  <a:srgbClr val="012A5C"/>
                </a:solidFill>
                <a:latin typeface="Lato   "/>
                <a:ea typeface="Fira Sans Medium"/>
                <a:cs typeface="Fira Sans Medium"/>
                <a:sym typeface="Fira Sans Medium"/>
              </a:rPr>
              <a:t>MONITORING YOUR STUDENT’S PROGRESS</a:t>
            </a:r>
          </a:p>
        </p:txBody>
      </p:sp>
      <p:sp>
        <p:nvSpPr>
          <p:cNvPr id="3" name="TextBox 2">
            <a:extLst>
              <a:ext uri="{FF2B5EF4-FFF2-40B4-BE49-F238E27FC236}">
                <a16:creationId xmlns:a16="http://schemas.microsoft.com/office/drawing/2014/main" id="{7F355ABC-10A2-AA74-E13D-1CDE51DFD67A}"/>
              </a:ext>
            </a:extLst>
          </p:cNvPr>
          <p:cNvSpPr txBox="1"/>
          <p:nvPr/>
        </p:nvSpPr>
        <p:spPr>
          <a:xfrm>
            <a:off x="3609930" y="3283603"/>
            <a:ext cx="6096000" cy="2308324"/>
          </a:xfrm>
          <a:prstGeom prst="rect">
            <a:avLst/>
          </a:prstGeom>
          <a:noFill/>
        </p:spPr>
        <p:txBody>
          <a:bodyPr wrap="square" lIns="91440" tIns="45720" rIns="91440" bIns="45720" anchor="t">
            <a:spAutoFit/>
          </a:bodyPr>
          <a:lstStyle/>
          <a:p>
            <a:pPr marL="285750" indent="-285750">
              <a:buClr>
                <a:srgbClr val="002060"/>
              </a:buClr>
              <a:buFont typeface="Arial" panose="020B0604020202020204" pitchFamily="34" charset="0"/>
              <a:buChar char="•"/>
            </a:pPr>
            <a:r>
              <a:rPr lang="en-US" sz="3600">
                <a:solidFill>
                  <a:srgbClr val="002060"/>
                </a:solidFill>
              </a:rPr>
              <a:t>Teacher Communication</a:t>
            </a:r>
          </a:p>
          <a:p>
            <a:pPr marL="285750" indent="-285750">
              <a:buFont typeface="Arial" panose="020B0604020202020204" pitchFamily="34" charset="0"/>
              <a:buChar char="•"/>
            </a:pPr>
            <a:r>
              <a:rPr lang="en-US" sz="3600">
                <a:solidFill>
                  <a:srgbClr val="002060"/>
                </a:solidFill>
              </a:rPr>
              <a:t>Canvas</a:t>
            </a:r>
          </a:p>
          <a:p>
            <a:pPr marL="285750" indent="-285750">
              <a:buFont typeface="Arial" panose="020B0604020202020204" pitchFamily="34" charset="0"/>
              <a:buChar char="•"/>
            </a:pPr>
            <a:r>
              <a:rPr lang="en-US" sz="3600">
                <a:solidFill>
                  <a:srgbClr val="002060"/>
                </a:solidFill>
              </a:rPr>
              <a:t>Parent-Teacher Conferences</a:t>
            </a:r>
          </a:p>
          <a:p>
            <a:pPr marL="285750" indent="-285750">
              <a:buFont typeface="Arial" panose="020B0604020202020204" pitchFamily="34" charset="0"/>
              <a:buChar char="•"/>
            </a:pPr>
            <a:r>
              <a:rPr lang="en-US" sz="3600">
                <a:solidFill>
                  <a:srgbClr val="002060"/>
                </a:solidFill>
              </a:rPr>
              <a:t>Report Cards</a:t>
            </a:r>
            <a:endParaRPr lang="en-US" sz="3600">
              <a:solidFill>
                <a:srgbClr val="FF0000"/>
              </a:solidFill>
            </a:endParaRPr>
          </a:p>
        </p:txBody>
      </p:sp>
      <p:sp>
        <p:nvSpPr>
          <p:cNvPr id="5" name="TextBox 4">
            <a:extLst>
              <a:ext uri="{FF2B5EF4-FFF2-40B4-BE49-F238E27FC236}">
                <a16:creationId xmlns:a16="http://schemas.microsoft.com/office/drawing/2014/main" id="{EC2CFDE1-9114-AEB3-5291-8BC51D7ECE17}"/>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20842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F1C9096A-33B4-952B-7146-5DA93D3552A3}"/>
              </a:ext>
            </a:extLst>
          </p:cNvPr>
          <p:cNvSpPr/>
          <p:nvPr/>
        </p:nvSpPr>
        <p:spPr>
          <a:xfrm rot="-10800000">
            <a:off x="-1" y="-216309"/>
            <a:ext cx="3407831" cy="3391309"/>
          </a:xfrm>
          <a:custGeom>
            <a:avLst/>
            <a:gdLst/>
            <a:ahLst/>
            <a:cxnLst/>
            <a:rect l="l" t="t" r="r" b="b"/>
            <a:pathLst>
              <a:path w="6300347" h="5696564">
                <a:moveTo>
                  <a:pt x="0" y="0"/>
                </a:moveTo>
                <a:lnTo>
                  <a:pt x="6300346" y="0"/>
                </a:lnTo>
                <a:lnTo>
                  <a:pt x="6300346" y="5696564"/>
                </a:lnTo>
                <a:lnTo>
                  <a:pt x="0" y="5696564"/>
                </a:lnTo>
                <a:lnTo>
                  <a:pt x="0" y="0"/>
                </a:lnTo>
                <a:close/>
              </a:path>
            </a:pathLst>
          </a:custGeom>
          <a:blipFill>
            <a:blip>
              <a:extLst>
                <a:ext uri="{96DAC541-7B7A-43D3-8B79-37D633B846F1}">
                  <asvg:svgBlip xmlns:asvg="http://schemas.microsoft.com/office/drawing/2016/SVG/main" r:embed="rId2"/>
                </a:ext>
              </a:extLst>
            </a:blip>
            <a:stretch>
              <a:fillRect t="-11984" r="-23252" b="6378"/>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87EF6B6F-21A5-8514-320C-13A31B3583F8}"/>
              </a:ext>
            </a:extLst>
          </p:cNvPr>
          <p:cNvSpPr txBox="1"/>
          <p:nvPr/>
        </p:nvSpPr>
        <p:spPr>
          <a:xfrm>
            <a:off x="3896346" y="364907"/>
            <a:ext cx="7991061" cy="592470"/>
          </a:xfrm>
          <a:prstGeom prst="rect">
            <a:avLst/>
          </a:prstGeom>
          <a:noFill/>
        </p:spPr>
        <p:txBody>
          <a:bodyPr wrap="square">
            <a:spAutoFit/>
          </a:bodyPr>
          <a:lstStyle/>
          <a:p>
            <a:pPr defTabSz="609630">
              <a:lnSpc>
                <a:spcPts val="3920"/>
              </a:lnSpc>
            </a:pPr>
            <a:r>
              <a:rPr lang="en-US" sz="4000" b="1">
                <a:solidFill>
                  <a:srgbClr val="012A5C"/>
                </a:solidFill>
                <a:latin typeface="Lato   "/>
                <a:ea typeface="Fira Sans Medium"/>
                <a:cs typeface="Fira Sans Medium"/>
                <a:sym typeface="Fira Sans Medium"/>
              </a:rPr>
              <a:t>ENGLISH LEARNERS</a:t>
            </a:r>
          </a:p>
        </p:txBody>
      </p:sp>
      <p:sp>
        <p:nvSpPr>
          <p:cNvPr id="3" name="TextBox 2">
            <a:extLst>
              <a:ext uri="{FF2B5EF4-FFF2-40B4-BE49-F238E27FC236}">
                <a16:creationId xmlns:a16="http://schemas.microsoft.com/office/drawing/2014/main" id="{53F882A7-0E20-504B-8199-589A934FF62C}"/>
              </a:ext>
            </a:extLst>
          </p:cNvPr>
          <p:cNvSpPr txBox="1"/>
          <p:nvPr/>
        </p:nvSpPr>
        <p:spPr>
          <a:xfrm>
            <a:off x="2622639" y="1479345"/>
            <a:ext cx="9264768" cy="4862870"/>
          </a:xfrm>
          <a:prstGeom prst="rect">
            <a:avLst/>
          </a:prstGeom>
          <a:noFill/>
        </p:spPr>
        <p:txBody>
          <a:bodyPr wrap="square">
            <a:spAutoFit/>
          </a:bodyPr>
          <a:lstStyle/>
          <a:p>
            <a:pPr lvl="1"/>
            <a:r>
              <a:rPr lang="en-US" sz="2800" b="1">
                <a:solidFill>
                  <a:srgbClr val="002060"/>
                </a:solidFill>
              </a:rPr>
              <a:t>English Language Development Standards</a:t>
            </a:r>
          </a:p>
          <a:p>
            <a:pPr marL="742950" lvl="1" indent="-285750">
              <a:buFont typeface="Arial" panose="020B0604020202020204" pitchFamily="34" charset="0"/>
              <a:buChar char="•"/>
            </a:pPr>
            <a:r>
              <a:rPr lang="en-US" sz="2000">
                <a:solidFill>
                  <a:srgbClr val="002060"/>
                </a:solidFill>
              </a:rPr>
              <a:t>Reading</a:t>
            </a:r>
          </a:p>
          <a:p>
            <a:pPr marL="742950" lvl="1" indent="-285750">
              <a:buFont typeface="Arial" panose="020B0604020202020204" pitchFamily="34" charset="0"/>
              <a:buChar char="•"/>
            </a:pPr>
            <a:r>
              <a:rPr lang="en-US" sz="2000">
                <a:solidFill>
                  <a:srgbClr val="002060"/>
                </a:solidFill>
              </a:rPr>
              <a:t>Writing</a:t>
            </a:r>
          </a:p>
          <a:p>
            <a:pPr marL="742950" lvl="1" indent="-285750">
              <a:buFont typeface="Arial" panose="020B0604020202020204" pitchFamily="34" charset="0"/>
              <a:buChar char="•"/>
            </a:pPr>
            <a:r>
              <a:rPr lang="en-US" sz="2000">
                <a:solidFill>
                  <a:srgbClr val="002060"/>
                </a:solidFill>
              </a:rPr>
              <a:t>Speaking</a:t>
            </a:r>
          </a:p>
          <a:p>
            <a:pPr marL="742950" lvl="1" indent="-285750">
              <a:buFont typeface="Arial" panose="020B0604020202020204" pitchFamily="34" charset="0"/>
              <a:buChar char="•"/>
            </a:pPr>
            <a:r>
              <a:rPr lang="en-US" sz="2000">
                <a:solidFill>
                  <a:srgbClr val="002060"/>
                </a:solidFill>
              </a:rPr>
              <a:t>Listening</a:t>
            </a:r>
          </a:p>
          <a:p>
            <a:pPr lvl="1"/>
            <a:r>
              <a:rPr lang="en-US" sz="2800" b="1">
                <a:solidFill>
                  <a:srgbClr val="002060"/>
                </a:solidFill>
              </a:rPr>
              <a:t>Assessments for English Learners</a:t>
            </a:r>
          </a:p>
          <a:p>
            <a:pPr marL="742950" lvl="1" indent="-285750">
              <a:buFont typeface="Arial" panose="020B0604020202020204" pitchFamily="34" charset="0"/>
              <a:buChar char="•"/>
            </a:pPr>
            <a:r>
              <a:rPr lang="en-US" sz="2000">
                <a:solidFill>
                  <a:srgbClr val="002060"/>
                </a:solidFill>
              </a:rPr>
              <a:t>World-Class Instructional Design and Assessment (WIDA)</a:t>
            </a:r>
          </a:p>
          <a:p>
            <a:pPr marL="742950" lvl="1" indent="-285750">
              <a:buFont typeface="Arial" panose="020B0604020202020204" pitchFamily="34" charset="0"/>
              <a:buChar char="•"/>
            </a:pPr>
            <a:r>
              <a:rPr lang="en-US" sz="2000">
                <a:solidFill>
                  <a:srgbClr val="002060"/>
                </a:solidFill>
              </a:rPr>
              <a:t>ACCESS for English Learners</a:t>
            </a:r>
          </a:p>
          <a:p>
            <a:pPr lvl="1"/>
            <a:r>
              <a:rPr lang="en-US" sz="2800" b="1">
                <a:solidFill>
                  <a:srgbClr val="002060"/>
                </a:solidFill>
              </a:rPr>
              <a:t>Student Support for English Learners</a:t>
            </a:r>
          </a:p>
          <a:p>
            <a:pPr marL="742950" lvl="1" indent="-285750">
              <a:buFont typeface="Arial" panose="020B0604020202020204" pitchFamily="34" charset="0"/>
              <a:buChar char="•"/>
            </a:pPr>
            <a:r>
              <a:rPr lang="en-US" sz="2000">
                <a:solidFill>
                  <a:srgbClr val="002060"/>
                </a:solidFill>
              </a:rPr>
              <a:t>Attaining English Proficiency</a:t>
            </a:r>
          </a:p>
          <a:p>
            <a:pPr marL="742950" lvl="1" indent="-285750">
              <a:buFont typeface="Arial" panose="020B0604020202020204" pitchFamily="34" charset="0"/>
              <a:buChar char="•"/>
            </a:pPr>
            <a:r>
              <a:rPr lang="en-US" sz="2000">
                <a:solidFill>
                  <a:srgbClr val="002060"/>
                </a:solidFill>
              </a:rPr>
              <a:t>Achieving at high levels within a well-rounded education</a:t>
            </a:r>
          </a:p>
          <a:p>
            <a:pPr marL="742950" lvl="1" indent="-285750">
              <a:buFont typeface="Arial" panose="020B0604020202020204" pitchFamily="34" charset="0"/>
              <a:buChar char="•"/>
            </a:pPr>
            <a:r>
              <a:rPr lang="en-US" sz="2000">
                <a:solidFill>
                  <a:srgbClr val="002060"/>
                </a:solidFill>
              </a:rPr>
              <a:t>Meeting challenging academic standards expected of all students</a:t>
            </a:r>
          </a:p>
          <a:p>
            <a:pPr lvl="1"/>
            <a:r>
              <a:rPr lang="en-US" sz="2800" b="1">
                <a:solidFill>
                  <a:srgbClr val="002060"/>
                </a:solidFill>
              </a:rPr>
              <a:t>Student Programs for English Learners</a:t>
            </a:r>
          </a:p>
          <a:p>
            <a:pPr marL="742950" lvl="1" indent="-285750">
              <a:buFont typeface="Arial" panose="020B0604020202020204" pitchFamily="34" charset="0"/>
              <a:buChar char="•"/>
            </a:pPr>
            <a:r>
              <a:rPr lang="en-US" sz="2000">
                <a:solidFill>
                  <a:srgbClr val="002060"/>
                </a:solidFill>
              </a:rPr>
              <a:t>ESOL</a:t>
            </a:r>
          </a:p>
        </p:txBody>
      </p:sp>
      <p:sp>
        <p:nvSpPr>
          <p:cNvPr id="5" name="TextBox 4">
            <a:extLst>
              <a:ext uri="{FF2B5EF4-FFF2-40B4-BE49-F238E27FC236}">
                <a16:creationId xmlns:a16="http://schemas.microsoft.com/office/drawing/2014/main" id="{86501867-937E-4249-3CA8-71824E3D3539}"/>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382339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752640" y="383117"/>
            <a:ext cx="9336577" cy="500137"/>
          </a:xfrm>
          <a:prstGeom prst="rect">
            <a:avLst/>
          </a:prstGeom>
        </p:spPr>
        <p:txBody>
          <a:bodyPr wrap="square" lIns="0" tIns="0" rIns="0" bIns="0" rtlCol="0" anchor="t">
            <a:spAutoFit/>
          </a:bodyPr>
          <a:lstStyle/>
          <a:p>
            <a:pPr defTabSz="609630">
              <a:lnSpc>
                <a:spcPts val="3920"/>
              </a:lnSpc>
            </a:pPr>
            <a:r>
              <a:rPr lang="en-US" sz="4000" b="1" dirty="0">
                <a:solidFill>
                  <a:srgbClr val="002060"/>
                </a:solidFill>
                <a:latin typeface="Lato   "/>
                <a:ea typeface="Fira Sans Medium"/>
                <a:cs typeface="Fira Sans Medium"/>
                <a:sym typeface="Fira Sans Medium"/>
              </a:rPr>
              <a:t>TRANSITIONING TO KINDERGARTEN   </a:t>
            </a:r>
            <a:endParaRPr lang="en-US" sz="4000" b="1" dirty="0">
              <a:solidFill>
                <a:srgbClr val="002060"/>
              </a:solidFill>
              <a:latin typeface="Lato   "/>
              <a:ea typeface="Fira Sans Medium"/>
              <a:cs typeface="Fira Sans Medium"/>
            </a:endParaRPr>
          </a:p>
        </p:txBody>
      </p:sp>
      <p:sp>
        <p:nvSpPr>
          <p:cNvPr id="3" name="Freeform 3"/>
          <p:cNvSpPr/>
          <p:nvPr/>
        </p:nvSpPr>
        <p:spPr>
          <a:xfrm rot="16200000">
            <a:off x="8919937" y="3105151"/>
            <a:ext cx="3429001" cy="4076698"/>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2"/>
                </a:ext>
              </a:extLst>
            </a:blip>
            <a:stretch>
              <a:fillRect l="-3544" r="-1"/>
            </a:stretch>
          </a:blipFill>
        </p:spPr>
        <p:txBody>
          <a:bodyPr/>
          <a:lstStyle/>
          <a:p>
            <a:pPr defTabSz="609630"/>
            <a:endParaRPr lang="en-US" sz="1200">
              <a:solidFill>
                <a:prstClr val="black"/>
              </a:solidFill>
              <a:latin typeface="Calibri"/>
            </a:endParaRPr>
          </a:p>
        </p:txBody>
      </p:sp>
      <p:sp>
        <p:nvSpPr>
          <p:cNvPr id="5" name="TextBox 4">
            <a:extLst>
              <a:ext uri="{FF2B5EF4-FFF2-40B4-BE49-F238E27FC236}">
                <a16:creationId xmlns:a16="http://schemas.microsoft.com/office/drawing/2014/main" id="{C6DA943D-97B8-66B9-321E-A9D10D5D2918}"/>
              </a:ext>
            </a:extLst>
          </p:cNvPr>
          <p:cNvSpPr txBox="1"/>
          <p:nvPr/>
        </p:nvSpPr>
        <p:spPr>
          <a:xfrm>
            <a:off x="424070" y="1389880"/>
            <a:ext cx="9723396" cy="5324535"/>
          </a:xfrm>
          <a:prstGeom prst="rect">
            <a:avLst/>
          </a:prstGeom>
          <a:noFill/>
        </p:spPr>
        <p:txBody>
          <a:bodyPr wrap="square" lIns="91440" tIns="45720" rIns="91440" bIns="45720" anchor="t">
            <a:spAutoFit/>
          </a:bodyPr>
          <a:lstStyle/>
          <a:p>
            <a:r>
              <a:rPr lang="en-US" sz="2000" dirty="0">
                <a:solidFill>
                  <a:srgbClr val="002060"/>
                </a:solidFill>
              </a:rPr>
              <a:t>School transition is a process that prepares families and schools in developing the necessary skills to successfully move from one level to another.</a:t>
            </a:r>
            <a:endParaRPr lang="en-US" sz="2000" dirty="0">
              <a:solidFill>
                <a:srgbClr val="002060"/>
              </a:solidFill>
              <a:ea typeface="Calibri"/>
              <a:cs typeface="Calibri"/>
            </a:endParaRPr>
          </a:p>
          <a:p>
            <a:endParaRPr lang="en-US" sz="2000" dirty="0">
              <a:solidFill>
                <a:srgbClr val="000000"/>
              </a:solidFill>
              <a:ea typeface="Calibri"/>
              <a:cs typeface="Calibri"/>
            </a:endParaRPr>
          </a:p>
          <a:p>
            <a:r>
              <a:rPr lang="en-US" sz="2000" dirty="0">
                <a:solidFill>
                  <a:schemeClr val="tx2"/>
                </a:solidFill>
              </a:rPr>
              <a:t>Tips for Transitioning to Kindergarten</a:t>
            </a:r>
            <a:endParaRPr lang="en-US" sz="2000">
              <a:solidFill>
                <a:schemeClr val="tx2"/>
              </a:solidFill>
              <a:ea typeface="Calibri"/>
              <a:cs typeface="Calibri"/>
            </a:endParaRPr>
          </a:p>
          <a:p>
            <a:pPr marL="285750" indent="-285750">
              <a:buFont typeface="Arial,Sans-Serif"/>
              <a:buChar char="•"/>
            </a:pPr>
            <a:r>
              <a:rPr lang="en-US" sz="2000" b="1" dirty="0">
                <a:solidFill>
                  <a:schemeClr val="tx2"/>
                </a:solidFill>
              </a:rPr>
              <a:t>Read Together Every Day</a:t>
            </a:r>
            <a:r>
              <a:rPr lang="en-US" sz="2000" dirty="0">
                <a:solidFill>
                  <a:schemeClr val="tx2"/>
                </a:solidFill>
              </a:rPr>
              <a:t>: Reading daily helps build vocabulary, listening skills, and </a:t>
            </a:r>
            <a:r>
              <a:rPr lang="en-US" sz="2000">
                <a:solidFill>
                  <a:schemeClr val="tx2"/>
                </a:solidFill>
              </a:rPr>
              <a:t>a love</a:t>
            </a:r>
            <a:r>
              <a:rPr lang="en-US" sz="2000" dirty="0">
                <a:solidFill>
                  <a:schemeClr val="tx2"/>
                </a:solidFill>
              </a:rPr>
              <a:t> of books before school begins. </a:t>
            </a:r>
            <a:endParaRPr lang="en-US" sz="2000">
              <a:solidFill>
                <a:schemeClr val="tx2"/>
              </a:solidFill>
              <a:ea typeface="Calibri"/>
              <a:cs typeface="Calibri"/>
            </a:endParaRPr>
          </a:p>
          <a:p>
            <a:pPr marL="285750" indent="-285750">
              <a:buFont typeface="Arial,Sans-Serif"/>
              <a:buChar char="•"/>
            </a:pPr>
            <a:r>
              <a:rPr lang="en-US" sz="2000" b="1" dirty="0">
                <a:solidFill>
                  <a:schemeClr val="tx2"/>
                </a:solidFill>
              </a:rPr>
              <a:t>Practice a School Routine</a:t>
            </a:r>
            <a:r>
              <a:rPr lang="en-US" sz="2000" dirty="0">
                <a:solidFill>
                  <a:schemeClr val="tx2"/>
                </a:solidFill>
              </a:rPr>
              <a:t>: Start a consistent bedtime, wake-up time, and morning routine a few weeks before school starts. Familiar routines help children feel confident and prepared.</a:t>
            </a:r>
            <a:endParaRPr lang="en-US" sz="2000">
              <a:solidFill>
                <a:schemeClr val="tx2"/>
              </a:solidFill>
              <a:ea typeface="Calibri"/>
              <a:cs typeface="Calibri"/>
            </a:endParaRPr>
          </a:p>
          <a:p>
            <a:pPr marL="285750" indent="-285750">
              <a:buFont typeface="Arial,Sans-Serif"/>
              <a:buChar char="•"/>
            </a:pPr>
            <a:r>
              <a:rPr lang="en-US" sz="2000" b="1" dirty="0">
                <a:solidFill>
                  <a:schemeClr val="tx2"/>
                </a:solidFill>
              </a:rPr>
              <a:t>Build Independence</a:t>
            </a:r>
            <a:r>
              <a:rPr lang="en-US" sz="2000" dirty="0">
                <a:solidFill>
                  <a:schemeClr val="tx2"/>
                </a:solidFill>
              </a:rPr>
              <a:t>: Encourage your child to practice everyday skills like using the bathroom independently, zipping a jacket, tying shoes, and cleaning up after themselves.</a:t>
            </a:r>
            <a:endParaRPr lang="en-US" sz="2000">
              <a:solidFill>
                <a:schemeClr val="tx2"/>
              </a:solidFill>
              <a:ea typeface="Calibri"/>
              <a:cs typeface="Calibri"/>
            </a:endParaRPr>
          </a:p>
          <a:p>
            <a:pPr marL="285750" indent="-285750">
              <a:buFont typeface="Arial,Sans-Serif"/>
              <a:buChar char="•"/>
            </a:pPr>
            <a:r>
              <a:rPr lang="en-US" sz="2000" b="1" dirty="0">
                <a:solidFill>
                  <a:schemeClr val="tx2"/>
                </a:solidFill>
              </a:rPr>
              <a:t>Practice Early Learning Skills</a:t>
            </a:r>
            <a:r>
              <a:rPr lang="en-US" sz="2000">
                <a:solidFill>
                  <a:schemeClr val="tx2"/>
                </a:solidFill>
              </a:rPr>
              <a:t>: Have fun practicing letters, numbers, colors, shapes, writing their </a:t>
            </a:r>
            <a:r>
              <a:rPr lang="en-US" sz="2000" dirty="0">
                <a:solidFill>
                  <a:schemeClr val="tx2"/>
                </a:solidFill>
              </a:rPr>
              <a:t>name, and using crayons, pencils, and scissors to strengthen fine motor skills.</a:t>
            </a:r>
            <a:endParaRPr lang="en-US" sz="2000">
              <a:solidFill>
                <a:schemeClr val="tx2"/>
              </a:solidFill>
              <a:ea typeface="Calibri"/>
              <a:cs typeface="Calibri"/>
            </a:endParaRPr>
          </a:p>
          <a:p>
            <a:pPr marL="285750" indent="-285750">
              <a:buFont typeface="Arial,Sans-Serif"/>
              <a:buChar char="•"/>
            </a:pPr>
            <a:r>
              <a:rPr lang="en-US" sz="2000" b="1" dirty="0">
                <a:solidFill>
                  <a:schemeClr val="tx2"/>
                </a:solidFill>
              </a:rPr>
              <a:t>Stay Involved and Positive</a:t>
            </a:r>
            <a:r>
              <a:rPr lang="en-US" sz="2000" dirty="0">
                <a:solidFill>
                  <a:schemeClr val="tx2"/>
                </a:solidFill>
              </a:rPr>
              <a:t>: Keep open communication with your child's teacher, celebrate their efforts, and remember that every child learns and grows at their own pace.</a:t>
            </a:r>
            <a:endParaRPr lang="en-US" sz="2000">
              <a:solidFill>
                <a:schemeClr val="tx2"/>
              </a:solidFill>
              <a:ea typeface="Calibri"/>
              <a:cs typeface="Calibri"/>
            </a:endParaRPr>
          </a:p>
          <a:p>
            <a:endParaRPr lang="en-US" sz="2000" dirty="0">
              <a:solidFill>
                <a:srgbClr val="FF0000"/>
              </a:solidFill>
              <a:ea typeface="Calibri"/>
              <a:cs typeface="Calibri"/>
            </a:endParaRPr>
          </a:p>
        </p:txBody>
      </p:sp>
      <p:sp>
        <p:nvSpPr>
          <p:cNvPr id="6" name="TextBox 5">
            <a:extLst>
              <a:ext uri="{FF2B5EF4-FFF2-40B4-BE49-F238E27FC236}">
                <a16:creationId xmlns:a16="http://schemas.microsoft.com/office/drawing/2014/main" id="{EE81781D-5126-4D62-8ABD-CF5FF07CB3CD}"/>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1112059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3">
            <a:extLst>
              <a:ext uri="{FF2B5EF4-FFF2-40B4-BE49-F238E27FC236}">
                <a16:creationId xmlns:a16="http://schemas.microsoft.com/office/drawing/2014/main" id="{4AA7EF46-FB71-430A-26D7-5C9ABCCFF155}"/>
              </a:ext>
            </a:extLst>
          </p:cNvPr>
          <p:cNvSpPr/>
          <p:nvPr/>
        </p:nvSpPr>
        <p:spPr>
          <a:xfrm rot="-5400000">
            <a:off x="7270631" y="1936629"/>
            <a:ext cx="4741939" cy="5100803"/>
          </a:xfrm>
          <a:custGeom>
            <a:avLst/>
            <a:gdLst/>
            <a:ahLst/>
            <a:cxnLst/>
            <a:rect l="l" t="t" r="r" b="b"/>
            <a:pathLst>
              <a:path w="7322947" h="7956122">
                <a:moveTo>
                  <a:pt x="0" y="0"/>
                </a:moveTo>
                <a:lnTo>
                  <a:pt x="7322948" y="0"/>
                </a:lnTo>
                <a:lnTo>
                  <a:pt x="7322948" y="7956122"/>
                </a:lnTo>
                <a:lnTo>
                  <a:pt x="0" y="79561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US" sz="1200">
              <a:solidFill>
                <a:prstClr val="black"/>
              </a:solidFill>
              <a:latin typeface="Calibri"/>
            </a:endParaRPr>
          </a:p>
        </p:txBody>
      </p:sp>
      <p:sp>
        <p:nvSpPr>
          <p:cNvPr id="3" name="TextBox 2">
            <a:extLst>
              <a:ext uri="{FF2B5EF4-FFF2-40B4-BE49-F238E27FC236}">
                <a16:creationId xmlns:a16="http://schemas.microsoft.com/office/drawing/2014/main" id="{D4209772-98A9-DDC4-96DF-72B8898E833A}"/>
              </a:ext>
            </a:extLst>
          </p:cNvPr>
          <p:cNvSpPr txBox="1"/>
          <p:nvPr/>
        </p:nvSpPr>
        <p:spPr>
          <a:xfrm>
            <a:off x="503582" y="252656"/>
            <a:ext cx="6096000" cy="707886"/>
          </a:xfrm>
          <a:prstGeom prst="rect">
            <a:avLst/>
          </a:prstGeom>
          <a:noFill/>
        </p:spPr>
        <p:txBody>
          <a:bodyPr wrap="square">
            <a:spAutoFit/>
          </a:bodyPr>
          <a:lstStyle/>
          <a:p>
            <a:r>
              <a:rPr lang="en-US" sz="4000" b="1" cap="all">
                <a:solidFill>
                  <a:srgbClr val="002060"/>
                </a:solidFill>
                <a:latin typeface="+mj-lt"/>
                <a:ea typeface="+mj-ea"/>
                <a:cs typeface="+mj-cs"/>
              </a:rPr>
              <a:t>COPYRIGHT Piracy</a:t>
            </a:r>
            <a:endParaRPr lang="en-US" sz="4000" b="1">
              <a:solidFill>
                <a:srgbClr val="002060"/>
              </a:solidFill>
            </a:endParaRPr>
          </a:p>
        </p:txBody>
      </p:sp>
      <p:sp>
        <p:nvSpPr>
          <p:cNvPr id="6" name="TextBox 5">
            <a:extLst>
              <a:ext uri="{FF2B5EF4-FFF2-40B4-BE49-F238E27FC236}">
                <a16:creationId xmlns:a16="http://schemas.microsoft.com/office/drawing/2014/main" id="{7C500A40-EB3B-A825-0432-7B53A47415A2}"/>
              </a:ext>
            </a:extLst>
          </p:cNvPr>
          <p:cNvSpPr txBox="1"/>
          <p:nvPr/>
        </p:nvSpPr>
        <p:spPr>
          <a:xfrm>
            <a:off x="410817" y="1055061"/>
            <a:ext cx="11000394" cy="830997"/>
          </a:xfrm>
          <a:prstGeom prst="rect">
            <a:avLst/>
          </a:prstGeom>
          <a:noFill/>
        </p:spPr>
        <p:txBody>
          <a:bodyPr wrap="square">
            <a:spAutoFit/>
          </a:bodyPr>
          <a:lstStyle/>
          <a:p>
            <a:pPr marL="0" indent="0" defTabSz="896112">
              <a:spcBef>
                <a:spcPts val="980"/>
              </a:spcBef>
              <a:buNone/>
            </a:pPr>
            <a:r>
              <a:rPr lang="en-US" sz="2400" i="1" kern="1200">
                <a:solidFill>
                  <a:srgbClr val="002060"/>
                </a:solidFill>
                <a:effectLst/>
                <a:latin typeface="+mn-lt"/>
                <a:ea typeface="+mn-ea"/>
                <a:cs typeface="+mn-cs"/>
              </a:rPr>
              <a:t>The exclusive legal right to reproduce, publish, sell or distribute the matter or form of something</a:t>
            </a:r>
            <a:r>
              <a:rPr lang="en-US" sz="2400" i="1" kern="1200">
                <a:solidFill>
                  <a:schemeClr val="tx1"/>
                </a:solidFill>
                <a:effectLst/>
                <a:latin typeface="+mn-lt"/>
                <a:ea typeface="+mn-ea"/>
                <a:cs typeface="+mn-cs"/>
              </a:rPr>
              <a:t>.</a:t>
            </a:r>
          </a:p>
        </p:txBody>
      </p:sp>
      <p:sp>
        <p:nvSpPr>
          <p:cNvPr id="8" name="TextBox 7">
            <a:extLst>
              <a:ext uri="{FF2B5EF4-FFF2-40B4-BE49-F238E27FC236}">
                <a16:creationId xmlns:a16="http://schemas.microsoft.com/office/drawing/2014/main" id="{AF89D123-3D31-B3DB-EFEB-A2B994CEC241}"/>
              </a:ext>
            </a:extLst>
          </p:cNvPr>
          <p:cNvSpPr txBox="1"/>
          <p:nvPr/>
        </p:nvSpPr>
        <p:spPr>
          <a:xfrm>
            <a:off x="791817" y="2506904"/>
            <a:ext cx="7832035" cy="2985433"/>
          </a:xfrm>
          <a:prstGeom prst="rect">
            <a:avLst/>
          </a:prstGeom>
          <a:noFill/>
        </p:spPr>
        <p:txBody>
          <a:bodyPr wrap="square">
            <a:spAutoFit/>
          </a:bodyPr>
          <a:lstStyle/>
          <a:p>
            <a:pPr marL="285750" indent="-285750" defTabSz="896112">
              <a:spcBef>
                <a:spcPts val="980"/>
              </a:spcBef>
              <a:buFont typeface="Arial" panose="020B0604020202020204" pitchFamily="34" charset="0"/>
              <a:buChar char="•"/>
            </a:pPr>
            <a:r>
              <a:rPr lang="en-US" sz="2000">
                <a:solidFill>
                  <a:srgbClr val="002060"/>
                </a:solidFill>
              </a:rPr>
              <a:t>Copyright is a form of protection given to authors or creators of work.</a:t>
            </a:r>
          </a:p>
          <a:p>
            <a:pPr marL="285750" indent="-285750" defTabSz="896112">
              <a:spcBef>
                <a:spcPts val="980"/>
              </a:spcBef>
              <a:buFont typeface="Arial" panose="020B0604020202020204" pitchFamily="34" charset="0"/>
              <a:buChar char="•"/>
            </a:pPr>
            <a:r>
              <a:rPr lang="en-US" sz="2000">
                <a:solidFill>
                  <a:srgbClr val="002060"/>
                </a:solidFill>
              </a:rPr>
              <a:t>Work can only be copied, distributed or displayed with permission.</a:t>
            </a:r>
          </a:p>
          <a:p>
            <a:pPr marL="285750" indent="-285750" defTabSz="896112">
              <a:spcBef>
                <a:spcPts val="980"/>
              </a:spcBef>
              <a:buFont typeface="Arial" panose="020B0604020202020204" pitchFamily="34" charset="0"/>
              <a:buChar char="•"/>
            </a:pPr>
            <a:r>
              <a:rPr lang="en-US" sz="2000">
                <a:solidFill>
                  <a:srgbClr val="002060"/>
                </a:solidFill>
              </a:rPr>
              <a:t>It bans illegally downloading or sharing copyrighted music, movies, etc.</a:t>
            </a:r>
          </a:p>
          <a:p>
            <a:pPr marL="285750" indent="-285750" defTabSz="896112">
              <a:spcBef>
                <a:spcPts val="980"/>
              </a:spcBef>
              <a:buFont typeface="Arial" panose="020B0604020202020204" pitchFamily="34" charset="0"/>
              <a:buChar char="•"/>
            </a:pPr>
            <a:r>
              <a:rPr lang="en-US" sz="2000">
                <a:solidFill>
                  <a:srgbClr val="002060"/>
                </a:solidFill>
              </a:rPr>
              <a:t>Get permission before sharing.</a:t>
            </a:r>
          </a:p>
          <a:p>
            <a:pPr marL="285750" indent="-285750" defTabSz="896112">
              <a:spcBef>
                <a:spcPts val="980"/>
              </a:spcBef>
              <a:buFont typeface="Arial" panose="020B0604020202020204" pitchFamily="34" charset="0"/>
              <a:buChar char="•"/>
            </a:pPr>
            <a:r>
              <a:rPr lang="en-US" sz="2000">
                <a:solidFill>
                  <a:srgbClr val="002060"/>
                </a:solidFill>
              </a:rPr>
              <a:t>Give credit for content and site sources of information</a:t>
            </a:r>
          </a:p>
          <a:p>
            <a:pPr marL="285750" indent="-285750" defTabSz="896112">
              <a:spcBef>
                <a:spcPts val="980"/>
              </a:spcBef>
              <a:buFont typeface="Arial" panose="020B0604020202020204" pitchFamily="34" charset="0"/>
              <a:buChar char="•"/>
            </a:pPr>
            <a:r>
              <a:rPr lang="en-US" sz="2000">
                <a:solidFill>
                  <a:srgbClr val="002060"/>
                </a:solidFill>
              </a:rPr>
              <a:t>Additional information is available at </a:t>
            </a:r>
            <a:r>
              <a:rPr lang="en-US" sz="2000">
                <a:hlinkClick r:id="rId4"/>
              </a:rPr>
              <a:t>www.commonsense.org</a:t>
            </a:r>
            <a:endParaRPr lang="en-US" sz="2000"/>
          </a:p>
          <a:p>
            <a:pPr defTabSz="896112">
              <a:spcBef>
                <a:spcPts val="980"/>
              </a:spcBef>
            </a:pPr>
            <a:endParaRPr lang="en-US"/>
          </a:p>
        </p:txBody>
      </p:sp>
      <p:sp>
        <p:nvSpPr>
          <p:cNvPr id="4" name="TextBox 3">
            <a:extLst>
              <a:ext uri="{FF2B5EF4-FFF2-40B4-BE49-F238E27FC236}">
                <a16:creationId xmlns:a16="http://schemas.microsoft.com/office/drawing/2014/main" id="{E0A5C56F-0E67-6A2F-AE5F-7317189C29FF}"/>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MG</a:t>
            </a:r>
            <a:endParaRPr lang="en-US"/>
          </a:p>
        </p:txBody>
      </p:sp>
    </p:spTree>
    <p:extLst>
      <p:ext uri="{BB962C8B-B14F-4D97-AF65-F5344CB8AC3E}">
        <p14:creationId xmlns:p14="http://schemas.microsoft.com/office/powerpoint/2010/main" val="379564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A017-0203-B7CF-DFB5-95EB50ABC24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C62344-CFAB-7FD1-CD1A-AC4CBB6F36BF}"/>
              </a:ext>
            </a:extLst>
          </p:cNvPr>
          <p:cNvSpPr/>
          <p:nvPr/>
        </p:nvSpPr>
        <p:spPr>
          <a:xfrm>
            <a:off x="0" y="-50801"/>
            <a:ext cx="4767263" cy="6934201"/>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53079" t="-4029" b="-2545"/>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6B5B8C1F-6251-862D-2714-6EECBBF2579F}"/>
              </a:ext>
            </a:extLst>
          </p:cNvPr>
          <p:cNvSpPr txBox="1"/>
          <p:nvPr/>
        </p:nvSpPr>
        <p:spPr>
          <a:xfrm>
            <a:off x="1306286" y="399453"/>
            <a:ext cx="10727871" cy="830997"/>
          </a:xfrm>
          <a:prstGeom prst="rect">
            <a:avLst/>
          </a:prstGeom>
          <a:noFill/>
        </p:spPr>
        <p:txBody>
          <a:bodyPr wrap="square">
            <a:spAutoFit/>
          </a:bodyPr>
          <a:lstStyle/>
          <a:p>
            <a:pPr algn="ctr"/>
            <a:r>
              <a:rPr lang="en-US" sz="4800" b="1">
                <a:solidFill>
                  <a:srgbClr val="002060"/>
                </a:solidFill>
              </a:rPr>
              <a:t>SCHOOL COMMUNICATIONS</a:t>
            </a:r>
          </a:p>
        </p:txBody>
      </p:sp>
      <p:sp>
        <p:nvSpPr>
          <p:cNvPr id="7" name="TextBox 6">
            <a:extLst>
              <a:ext uri="{FF2B5EF4-FFF2-40B4-BE49-F238E27FC236}">
                <a16:creationId xmlns:a16="http://schemas.microsoft.com/office/drawing/2014/main" id="{D95C4797-57E3-2814-600A-C3BD8EECECD4}"/>
              </a:ext>
            </a:extLst>
          </p:cNvPr>
          <p:cNvSpPr txBox="1"/>
          <p:nvPr/>
        </p:nvSpPr>
        <p:spPr>
          <a:xfrm>
            <a:off x="3445158" y="1529099"/>
            <a:ext cx="8013590" cy="4524315"/>
          </a:xfrm>
          <a:prstGeom prst="rect">
            <a:avLst/>
          </a:prstGeom>
          <a:noFill/>
        </p:spPr>
        <p:txBody>
          <a:bodyPr wrap="square" lIns="91440" tIns="45720" rIns="91440" bIns="45720" anchor="t">
            <a:spAutoFit/>
          </a:bodyPr>
          <a:lstStyle/>
          <a:p>
            <a:pPr marL="285750" indent="-285750">
              <a:buClr>
                <a:srgbClr val="002060"/>
              </a:buClr>
              <a:buFont typeface="Arial" panose="020B0604020202020204" pitchFamily="34" charset="0"/>
              <a:buChar char="•"/>
            </a:pPr>
            <a:r>
              <a:rPr lang="en-US" sz="3200" dirty="0">
                <a:solidFill>
                  <a:srgbClr val="002060"/>
                </a:solidFill>
                <a:latin typeface="Lato"/>
                <a:ea typeface="Times New Roman" panose="02020603050405020304" pitchFamily="18" charset="0"/>
                <a:cs typeface="Lato"/>
              </a:rPr>
              <a:t>Communication Methods</a:t>
            </a:r>
          </a:p>
          <a:p>
            <a:pPr marL="742950" lvl="1" indent="-285750">
              <a:buClr>
                <a:srgbClr val="002060"/>
              </a:buClr>
              <a:buFont typeface="Arial" panose="020B0604020202020204" pitchFamily="34" charset="0"/>
              <a:buChar char="•"/>
            </a:pPr>
            <a:r>
              <a:rPr lang="en-US" sz="3200" dirty="0" err="1">
                <a:solidFill>
                  <a:srgbClr val="002060"/>
                </a:solidFill>
                <a:latin typeface="Lato"/>
                <a:ea typeface="Times New Roman" panose="02020603050405020304" pitchFamily="18" charset="0"/>
                <a:cs typeface="Lato"/>
              </a:rPr>
              <a:t>ParentSquare</a:t>
            </a:r>
            <a:endParaRPr lang="en-US" sz="3200" err="1">
              <a:solidFill>
                <a:srgbClr val="002060"/>
              </a:solidFill>
              <a:latin typeface="Lato"/>
              <a:ea typeface="Times New Roman" panose="02020603050405020304" pitchFamily="18" charset="0"/>
              <a:cs typeface="Lato"/>
            </a:endParaRPr>
          </a:p>
          <a:p>
            <a:pPr marL="742950" lvl="1" indent="-285750">
              <a:buClr>
                <a:srgbClr val="002060"/>
              </a:buClr>
              <a:buFont typeface="Arial" panose="020B0604020202020204" pitchFamily="34" charset="0"/>
              <a:buChar char="•"/>
            </a:pPr>
            <a:r>
              <a:rPr lang="en-US" sz="3200" dirty="0">
                <a:solidFill>
                  <a:srgbClr val="002060"/>
                </a:solidFill>
                <a:latin typeface="Lato"/>
                <a:ea typeface="Times New Roman" panose="02020603050405020304" pitchFamily="18" charset="0"/>
                <a:cs typeface="Lato"/>
              </a:rPr>
              <a:t>Emails</a:t>
            </a:r>
          </a:p>
          <a:p>
            <a:pPr marL="742950" lvl="1" indent="-285750">
              <a:buClr>
                <a:srgbClr val="002060"/>
              </a:buClr>
              <a:buFont typeface="Arial" panose="020B0604020202020204" pitchFamily="34" charset="0"/>
              <a:buChar char="•"/>
            </a:pPr>
            <a:r>
              <a:rPr lang="en-US" sz="3200" dirty="0">
                <a:solidFill>
                  <a:srgbClr val="002060"/>
                </a:solidFill>
                <a:latin typeface="Lato"/>
                <a:ea typeface="Times New Roman" panose="02020603050405020304" pitchFamily="18" charset="0"/>
                <a:cs typeface="Lato"/>
              </a:rPr>
              <a:t>Phone Calls</a:t>
            </a:r>
          </a:p>
          <a:p>
            <a:pPr marL="742950" lvl="1" indent="-285750">
              <a:buClr>
                <a:srgbClr val="002060"/>
              </a:buClr>
              <a:buFont typeface="Arial" panose="020B0604020202020204" pitchFamily="34" charset="0"/>
              <a:buChar char="•"/>
            </a:pPr>
            <a:r>
              <a:rPr lang="en-US" sz="3200" dirty="0">
                <a:solidFill>
                  <a:srgbClr val="002060"/>
                </a:solidFill>
                <a:latin typeface="Lato"/>
                <a:ea typeface="Times New Roman" panose="02020603050405020304" pitchFamily="18" charset="0"/>
                <a:cs typeface="Lato"/>
              </a:rPr>
              <a:t>Agendas/Weekly Folders</a:t>
            </a:r>
          </a:p>
          <a:p>
            <a:pPr lvl="1">
              <a:buClr>
                <a:srgbClr val="002060"/>
              </a:buClr>
            </a:pPr>
            <a:endParaRPr lang="en-US" sz="3200" dirty="0">
              <a:solidFill>
                <a:srgbClr val="FF0000"/>
              </a:solidFill>
              <a:latin typeface="Lato" panose="020F0502020204030203" pitchFamily="34" charset="0"/>
              <a:ea typeface="Times New Roman" panose="02020603050405020304" pitchFamily="18" charset="0"/>
              <a:cs typeface="Lato"/>
            </a:endParaRPr>
          </a:p>
          <a:p>
            <a:pPr marL="285750" indent="-285750">
              <a:buClr>
                <a:srgbClr val="002060"/>
              </a:buClr>
              <a:buFont typeface="Arial" panose="020B0604020202020204" pitchFamily="34" charset="0"/>
              <a:buChar char="•"/>
            </a:pPr>
            <a:r>
              <a:rPr lang="en-US" sz="3200" dirty="0">
                <a:solidFill>
                  <a:srgbClr val="002060"/>
                </a:solidFill>
                <a:latin typeface="Lato"/>
                <a:ea typeface="Times New Roman" panose="02020603050405020304" pitchFamily="18" charset="0"/>
                <a:cs typeface="Lato"/>
              </a:rPr>
              <a:t>Communication Timeline</a:t>
            </a:r>
          </a:p>
          <a:p>
            <a:pPr marL="742950" lvl="1" indent="-285750">
              <a:buClr>
                <a:srgbClr val="002060"/>
              </a:buClr>
              <a:buFont typeface="Arial" panose="020B0604020202020204" pitchFamily="34" charset="0"/>
              <a:buChar char="•"/>
            </a:pPr>
            <a:r>
              <a:rPr lang="en-US" sz="3200" dirty="0">
                <a:solidFill>
                  <a:srgbClr val="012A5C"/>
                </a:solidFill>
                <a:latin typeface="Lato"/>
                <a:ea typeface="Times New Roman" panose="02020603050405020304" pitchFamily="18" charset="0"/>
                <a:cs typeface="Lato"/>
              </a:rPr>
              <a:t> Respond to parent questions within 1 school day.</a:t>
            </a:r>
            <a:endParaRPr lang="en-US" sz="3200">
              <a:solidFill>
                <a:srgbClr val="012A5C"/>
              </a:solidFill>
              <a:latin typeface="Times New Roman"/>
              <a:ea typeface="Times New Roman" panose="02020603050405020304" pitchFamily="18" charset="0"/>
              <a:cs typeface="Times New Roman"/>
            </a:endParaRPr>
          </a:p>
        </p:txBody>
      </p:sp>
      <p:sp>
        <p:nvSpPr>
          <p:cNvPr id="5" name="TextBox 4">
            <a:extLst>
              <a:ext uri="{FF2B5EF4-FFF2-40B4-BE49-F238E27FC236}">
                <a16:creationId xmlns:a16="http://schemas.microsoft.com/office/drawing/2014/main" id="{22BFA7CE-CAEC-8A6B-F677-23A8D88F16F0}"/>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006001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292EF-D236-0DAB-510D-BC805BCC55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5235715-3535-4B0F-D591-9326CFAD739A}"/>
              </a:ext>
            </a:extLst>
          </p:cNvPr>
          <p:cNvSpPr txBox="1"/>
          <p:nvPr/>
        </p:nvSpPr>
        <p:spPr>
          <a:xfrm>
            <a:off x="729636" y="955048"/>
            <a:ext cx="10727871" cy="769441"/>
          </a:xfrm>
          <a:prstGeom prst="rect">
            <a:avLst/>
          </a:prstGeom>
          <a:noFill/>
        </p:spPr>
        <p:txBody>
          <a:bodyPr wrap="square" lIns="91440" tIns="45720" rIns="91440" bIns="45720" anchor="t">
            <a:spAutoFit/>
          </a:bodyPr>
          <a:lstStyle/>
          <a:p>
            <a:pPr algn="ctr"/>
            <a:r>
              <a:rPr lang="en-US" sz="4400" b="1">
                <a:solidFill>
                  <a:srgbClr val="012A5C"/>
                </a:solidFill>
              </a:rPr>
              <a:t>FAMILY AND COMMUNITY LIAISON</a:t>
            </a:r>
            <a:endParaRPr lang="en-US" sz="4400" b="1">
              <a:solidFill>
                <a:srgbClr val="012A5C"/>
              </a:solidFill>
              <a:ea typeface="Calibri"/>
              <a:cs typeface="Calibri"/>
            </a:endParaRPr>
          </a:p>
        </p:txBody>
      </p:sp>
      <p:sp>
        <p:nvSpPr>
          <p:cNvPr id="8" name="TextBox 7">
            <a:extLst>
              <a:ext uri="{FF2B5EF4-FFF2-40B4-BE49-F238E27FC236}">
                <a16:creationId xmlns:a16="http://schemas.microsoft.com/office/drawing/2014/main" id="{F57A4E91-D8F4-3759-6222-CC3652502CBE}"/>
              </a:ext>
            </a:extLst>
          </p:cNvPr>
          <p:cNvSpPr txBox="1"/>
          <p:nvPr/>
        </p:nvSpPr>
        <p:spPr>
          <a:xfrm>
            <a:off x="2396496" y="2144988"/>
            <a:ext cx="7388352" cy="369332"/>
          </a:xfrm>
          <a:prstGeom prst="rect">
            <a:avLst/>
          </a:prstGeom>
          <a:noFill/>
        </p:spPr>
        <p:txBody>
          <a:bodyPr wrap="square" lIns="91440" tIns="45720" rIns="91440" bIns="45720" rtlCol="0" anchor="t">
            <a:spAutoFit/>
          </a:bodyPr>
          <a:lstStyle/>
          <a:p>
            <a:pPr algn="ctr"/>
            <a:r>
              <a:rPr lang="en-US" b="1">
                <a:solidFill>
                  <a:srgbClr val="002060"/>
                </a:solidFill>
              </a:rPr>
              <a:t>Provides support for parents to increase student academic achievement.</a:t>
            </a:r>
            <a:endParaRPr lang="en-US"/>
          </a:p>
        </p:txBody>
      </p:sp>
      <p:graphicFrame>
        <p:nvGraphicFramePr>
          <p:cNvPr id="10" name="Content Placeholder 2">
            <a:extLst>
              <a:ext uri="{FF2B5EF4-FFF2-40B4-BE49-F238E27FC236}">
                <a16:creationId xmlns:a16="http://schemas.microsoft.com/office/drawing/2014/main" id="{39EFF8DF-F240-1F80-1917-C73E2EE83551}"/>
              </a:ext>
            </a:extLst>
          </p:cNvPr>
          <p:cNvGraphicFramePr>
            <a:graphicFrameLocks/>
          </p:cNvGraphicFramePr>
          <p:nvPr>
            <p:extLst>
              <p:ext uri="{D42A27DB-BD31-4B8C-83A1-F6EECF244321}">
                <p14:modId xmlns:p14="http://schemas.microsoft.com/office/powerpoint/2010/main" val="552430348"/>
              </p:ext>
            </p:extLst>
          </p:nvPr>
        </p:nvGraphicFramePr>
        <p:xfrm>
          <a:off x="726737" y="2777411"/>
          <a:ext cx="7837714"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1DE101C1-27B7-DD40-2AD0-9C7DDFC30C97}"/>
              </a:ext>
            </a:extLst>
          </p:cNvPr>
          <p:cNvPicPr>
            <a:picLocks noChangeAspect="1"/>
          </p:cNvPicPr>
          <p:nvPr/>
        </p:nvPicPr>
        <p:blipFill>
          <a:blip r:embed="rId7"/>
          <a:stretch>
            <a:fillRect/>
          </a:stretch>
        </p:blipFill>
        <p:spPr>
          <a:xfrm>
            <a:off x="9006611" y="2661633"/>
            <a:ext cx="2625171" cy="3316310"/>
          </a:xfrm>
          <a:prstGeom prst="rect">
            <a:avLst/>
          </a:prstGeom>
          <a:ln>
            <a:solidFill>
              <a:schemeClr val="tx1"/>
            </a:solidFill>
          </a:ln>
        </p:spPr>
      </p:pic>
      <p:sp>
        <p:nvSpPr>
          <p:cNvPr id="5" name="TextBox 4">
            <a:extLst>
              <a:ext uri="{FF2B5EF4-FFF2-40B4-BE49-F238E27FC236}">
                <a16:creationId xmlns:a16="http://schemas.microsoft.com/office/drawing/2014/main" id="{C0157BC8-CD92-46E3-43B3-D1289968C9EB}"/>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271144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373ED-C418-AF0E-D9B7-BCC0AD073A0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189F24B-B410-7EB5-E313-5E6278E5839D}"/>
              </a:ext>
            </a:extLst>
          </p:cNvPr>
          <p:cNvSpPr/>
          <p:nvPr/>
        </p:nvSpPr>
        <p:spPr>
          <a:xfrm>
            <a:off x="0" y="-72266"/>
            <a:ext cx="4767263" cy="6934201"/>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53079" t="-4029" b="-2545"/>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F644C4CE-09EA-2EB4-9C26-26CE1096CAD5}"/>
              </a:ext>
            </a:extLst>
          </p:cNvPr>
          <p:cNvSpPr txBox="1"/>
          <p:nvPr/>
        </p:nvSpPr>
        <p:spPr>
          <a:xfrm>
            <a:off x="1306286" y="399453"/>
            <a:ext cx="10727871" cy="769441"/>
          </a:xfrm>
          <a:prstGeom prst="rect">
            <a:avLst/>
          </a:prstGeom>
          <a:noFill/>
        </p:spPr>
        <p:txBody>
          <a:bodyPr wrap="square">
            <a:spAutoFit/>
          </a:bodyPr>
          <a:lstStyle/>
          <a:p>
            <a:pPr algn="ctr"/>
            <a:r>
              <a:rPr lang="en-US" sz="4400" b="1">
                <a:solidFill>
                  <a:srgbClr val="002060"/>
                </a:solidFill>
              </a:rPr>
              <a:t>WE ARE HERE FOR YOU!</a:t>
            </a:r>
          </a:p>
        </p:txBody>
      </p:sp>
      <p:grpSp>
        <p:nvGrpSpPr>
          <p:cNvPr id="9" name="Group 8">
            <a:extLst>
              <a:ext uri="{FF2B5EF4-FFF2-40B4-BE49-F238E27FC236}">
                <a16:creationId xmlns:a16="http://schemas.microsoft.com/office/drawing/2014/main" id="{D51D3622-D82B-ED25-B731-8A8C1D7D442E}"/>
              </a:ext>
            </a:extLst>
          </p:cNvPr>
          <p:cNvGrpSpPr/>
          <p:nvPr/>
        </p:nvGrpSpPr>
        <p:grpSpPr>
          <a:xfrm>
            <a:off x="2275268" y="1405943"/>
            <a:ext cx="3992451" cy="3742799"/>
            <a:chOff x="2446986" y="1405943"/>
            <a:chExt cx="3992451" cy="3742799"/>
          </a:xfrm>
        </p:grpSpPr>
        <p:pic>
          <p:nvPicPr>
            <p:cNvPr id="3" name="Picture 2" descr="Dr. Regan">
              <a:extLst>
                <a:ext uri="{FF2B5EF4-FFF2-40B4-BE49-F238E27FC236}">
                  <a16:creationId xmlns:a16="http://schemas.microsoft.com/office/drawing/2014/main" id="{A42E0C6E-CF60-DF77-CDB2-319687B2A243}"/>
                </a:ext>
              </a:extLst>
            </p:cNvPr>
            <p:cNvPicPr>
              <a:picLocks noChangeAspect="1"/>
            </p:cNvPicPr>
            <p:nvPr/>
          </p:nvPicPr>
          <p:blipFill>
            <a:blip r:embed="rId3"/>
            <a:stretch>
              <a:fillRect/>
            </a:stretch>
          </p:blipFill>
          <p:spPr>
            <a:xfrm>
              <a:off x="3563155" y="1405943"/>
              <a:ext cx="1760113" cy="2629437"/>
            </a:xfrm>
            <a:prstGeom prst="rect">
              <a:avLst/>
            </a:prstGeom>
          </p:spPr>
        </p:pic>
        <p:sp>
          <p:nvSpPr>
            <p:cNvPr id="8" name="TextBox 7">
              <a:extLst>
                <a:ext uri="{FF2B5EF4-FFF2-40B4-BE49-F238E27FC236}">
                  <a16:creationId xmlns:a16="http://schemas.microsoft.com/office/drawing/2014/main" id="{66D72A1F-F20B-E6AE-0AE2-A92D104D0353}"/>
                </a:ext>
              </a:extLst>
            </p:cNvPr>
            <p:cNvSpPr txBox="1"/>
            <p:nvPr/>
          </p:nvSpPr>
          <p:spPr>
            <a:xfrm>
              <a:off x="2446986" y="4040746"/>
              <a:ext cx="399245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0" i="0">
                  <a:solidFill>
                    <a:schemeClr val="tx2"/>
                  </a:solidFill>
                  <a:latin typeface="Lato"/>
                  <a:ea typeface="Lato"/>
                  <a:cs typeface="Lato"/>
                </a:rPr>
                <a:t>Principal</a:t>
              </a:r>
              <a:endParaRPr lang="en-US" sz="1600">
                <a:solidFill>
                  <a:schemeClr val="tx2"/>
                </a:solidFill>
                <a:ea typeface="Calibri"/>
                <a:cs typeface="Calibri"/>
              </a:endParaRPr>
            </a:p>
            <a:p>
              <a:pPr algn="ctr"/>
              <a:r>
                <a:rPr lang="en-US" sz="1600" b="0" i="0">
                  <a:solidFill>
                    <a:schemeClr val="tx2"/>
                  </a:solidFill>
                  <a:latin typeface="Lato"/>
                  <a:ea typeface="Lato"/>
                  <a:cs typeface="Lato"/>
                </a:rPr>
                <a:t>Dr. Maria Rosario-Regan</a:t>
              </a:r>
              <a:endParaRPr lang="en-US" sz="1600">
                <a:solidFill>
                  <a:schemeClr val="tx2"/>
                </a:solidFill>
                <a:ea typeface="Calibri"/>
                <a:cs typeface="Calibri"/>
              </a:endParaRPr>
            </a:p>
            <a:p>
              <a:pPr algn="ctr"/>
              <a:r>
                <a:rPr lang="en-US" sz="1600">
                  <a:solidFill>
                    <a:schemeClr val="tx2"/>
                  </a:solidFill>
                  <a:ea typeface="+mn-lt"/>
                  <a:cs typeface="+mn-lt"/>
                </a:rPr>
                <a:t>maria.rosario-regan@cherokeek12.net</a:t>
              </a:r>
              <a:endParaRPr lang="en-US" sz="1600">
                <a:solidFill>
                  <a:schemeClr val="tx2"/>
                </a:solidFill>
                <a:ea typeface="Calibri"/>
                <a:cs typeface="Calibri"/>
              </a:endParaRPr>
            </a:p>
            <a:p>
              <a:pPr algn="ctr"/>
              <a:endParaRPr lang="en-US">
                <a:ea typeface="Calibri"/>
                <a:cs typeface="Calibri"/>
              </a:endParaRPr>
            </a:p>
          </p:txBody>
        </p:sp>
      </p:grpSp>
      <p:grpSp>
        <p:nvGrpSpPr>
          <p:cNvPr id="11" name="Group 10">
            <a:extLst>
              <a:ext uri="{FF2B5EF4-FFF2-40B4-BE49-F238E27FC236}">
                <a16:creationId xmlns:a16="http://schemas.microsoft.com/office/drawing/2014/main" id="{815A939D-DD1B-85E6-0098-5DE4AF349B39}"/>
              </a:ext>
            </a:extLst>
          </p:cNvPr>
          <p:cNvGrpSpPr/>
          <p:nvPr/>
        </p:nvGrpSpPr>
        <p:grpSpPr>
          <a:xfrm>
            <a:off x="5849155" y="1405943"/>
            <a:ext cx="3187522" cy="3762844"/>
            <a:chOff x="5849155" y="1405943"/>
            <a:chExt cx="3187522" cy="3762844"/>
          </a:xfrm>
        </p:grpSpPr>
        <p:pic>
          <p:nvPicPr>
            <p:cNvPr id="6" name="Picture 5" descr="Hasty Elementary Assistant Principal, Kelli Nastasi">
              <a:extLst>
                <a:ext uri="{FF2B5EF4-FFF2-40B4-BE49-F238E27FC236}">
                  <a16:creationId xmlns:a16="http://schemas.microsoft.com/office/drawing/2014/main" id="{51212615-6D39-D7C6-9659-A76206046450}"/>
                </a:ext>
              </a:extLst>
            </p:cNvPr>
            <p:cNvPicPr>
              <a:picLocks noChangeAspect="1"/>
            </p:cNvPicPr>
            <p:nvPr/>
          </p:nvPicPr>
          <p:blipFill>
            <a:blip r:embed="rId4"/>
            <a:stretch>
              <a:fillRect/>
            </a:stretch>
          </p:blipFill>
          <p:spPr>
            <a:xfrm>
              <a:off x="6557493" y="1405943"/>
              <a:ext cx="1781577" cy="2629436"/>
            </a:xfrm>
            <a:prstGeom prst="rect">
              <a:avLst/>
            </a:prstGeom>
          </p:spPr>
        </p:pic>
        <p:sp>
          <p:nvSpPr>
            <p:cNvPr id="10" name="TextBox 9">
              <a:extLst>
                <a:ext uri="{FF2B5EF4-FFF2-40B4-BE49-F238E27FC236}">
                  <a16:creationId xmlns:a16="http://schemas.microsoft.com/office/drawing/2014/main" id="{9AF00655-4A78-0BC4-F996-FD18E545A2FD}"/>
                </a:ext>
              </a:extLst>
            </p:cNvPr>
            <p:cNvSpPr txBox="1"/>
            <p:nvPr/>
          </p:nvSpPr>
          <p:spPr>
            <a:xfrm>
              <a:off x="5849155" y="4030014"/>
              <a:ext cx="3187522"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0" i="0">
                  <a:solidFill>
                    <a:schemeClr val="tx2"/>
                  </a:solidFill>
                  <a:latin typeface="Lato"/>
                  <a:ea typeface="Lato"/>
                  <a:cs typeface="Lato"/>
                </a:rPr>
                <a:t>Assistant Principal</a:t>
              </a:r>
              <a:endParaRPr lang="en-US" sz="1600">
                <a:solidFill>
                  <a:schemeClr val="tx2"/>
                </a:solidFill>
                <a:ea typeface="Calibri"/>
                <a:cs typeface="Calibri"/>
              </a:endParaRPr>
            </a:p>
            <a:p>
              <a:pPr algn="ctr"/>
              <a:r>
                <a:rPr lang="en-US" sz="1600" b="0" i="0">
                  <a:solidFill>
                    <a:schemeClr val="tx2"/>
                  </a:solidFill>
                  <a:latin typeface="Lato"/>
                  <a:ea typeface="Lato"/>
                  <a:cs typeface="Lato"/>
                </a:rPr>
                <a:t>Kelli Nastasi</a:t>
              </a:r>
              <a:endParaRPr lang="en-US" sz="1600">
                <a:solidFill>
                  <a:schemeClr val="tx2"/>
                </a:solidFill>
                <a:ea typeface="Calibri"/>
                <a:cs typeface="Calibri"/>
              </a:endParaRPr>
            </a:p>
            <a:p>
              <a:pPr algn="ctr"/>
              <a:r>
                <a:rPr lang="en-US" sz="1600">
                  <a:solidFill>
                    <a:schemeClr val="tx2"/>
                  </a:solidFill>
                  <a:ea typeface="+mn-lt"/>
                  <a:cs typeface="+mn-lt"/>
                </a:rPr>
                <a:t>kelli.nastasi@cherokeek12.net</a:t>
              </a:r>
              <a:endParaRPr lang="en-US" sz="1600">
                <a:solidFill>
                  <a:schemeClr val="tx2"/>
                </a:solidFill>
                <a:ea typeface="Calibri"/>
                <a:cs typeface="Calibri"/>
              </a:endParaRPr>
            </a:p>
            <a:p>
              <a:pPr algn="ctr"/>
              <a:endParaRPr lang="en-US">
                <a:ea typeface="Calibri"/>
                <a:cs typeface="Calibri"/>
              </a:endParaRPr>
            </a:p>
          </p:txBody>
        </p:sp>
      </p:grpSp>
      <p:grpSp>
        <p:nvGrpSpPr>
          <p:cNvPr id="13" name="Group 12">
            <a:extLst>
              <a:ext uri="{FF2B5EF4-FFF2-40B4-BE49-F238E27FC236}">
                <a16:creationId xmlns:a16="http://schemas.microsoft.com/office/drawing/2014/main" id="{F421B421-7F76-7CD4-D256-FFC563AFDB4A}"/>
              </a:ext>
            </a:extLst>
          </p:cNvPr>
          <p:cNvGrpSpPr/>
          <p:nvPr/>
        </p:nvGrpSpPr>
        <p:grpSpPr>
          <a:xfrm>
            <a:off x="8875690" y="1409500"/>
            <a:ext cx="3316310" cy="3451511"/>
            <a:chOff x="8875690" y="1409500"/>
            <a:chExt cx="3316310" cy="3451511"/>
          </a:xfrm>
        </p:grpSpPr>
        <p:pic>
          <p:nvPicPr>
            <p:cNvPr id="7" name="Picture 6" descr="Head shot of Hasty Elementary School's new assistant principal, Kirsten Hardgon">
              <a:extLst>
                <a:ext uri="{FF2B5EF4-FFF2-40B4-BE49-F238E27FC236}">
                  <a16:creationId xmlns:a16="http://schemas.microsoft.com/office/drawing/2014/main" id="{E5873DC8-FE76-8B6B-66FC-C12E970E3B38}"/>
                </a:ext>
              </a:extLst>
            </p:cNvPr>
            <p:cNvPicPr>
              <a:picLocks noChangeAspect="1"/>
            </p:cNvPicPr>
            <p:nvPr/>
          </p:nvPicPr>
          <p:blipFill>
            <a:blip r:embed="rId5"/>
            <a:stretch>
              <a:fillRect/>
            </a:stretch>
          </p:blipFill>
          <p:spPr>
            <a:xfrm>
              <a:off x="9657010" y="1409500"/>
              <a:ext cx="1764406" cy="2611594"/>
            </a:xfrm>
            <a:prstGeom prst="rect">
              <a:avLst/>
            </a:prstGeom>
          </p:spPr>
        </p:pic>
        <p:sp>
          <p:nvSpPr>
            <p:cNvPr id="12" name="TextBox 11">
              <a:extLst>
                <a:ext uri="{FF2B5EF4-FFF2-40B4-BE49-F238E27FC236}">
                  <a16:creationId xmlns:a16="http://schemas.microsoft.com/office/drawing/2014/main" id="{5277C1A9-487A-A4F5-9CEA-7E20F56F8D50}"/>
                </a:ext>
              </a:extLst>
            </p:cNvPr>
            <p:cNvSpPr txBox="1"/>
            <p:nvPr/>
          </p:nvSpPr>
          <p:spPr>
            <a:xfrm>
              <a:off x="8875690" y="4030014"/>
              <a:ext cx="331631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0" i="0">
                  <a:solidFill>
                    <a:schemeClr val="tx2"/>
                  </a:solidFill>
                  <a:latin typeface="Lato"/>
                  <a:ea typeface="Lato"/>
                  <a:cs typeface="Lato"/>
                </a:rPr>
                <a:t>Assistant Principal</a:t>
              </a:r>
              <a:endParaRPr lang="en-US" sz="1600">
                <a:solidFill>
                  <a:schemeClr val="tx2"/>
                </a:solidFill>
                <a:ea typeface="Calibri"/>
                <a:cs typeface="Calibri"/>
              </a:endParaRPr>
            </a:p>
            <a:p>
              <a:pPr algn="ctr"/>
              <a:r>
                <a:rPr lang="en-US" sz="1600" b="0" i="0">
                  <a:solidFill>
                    <a:schemeClr val="tx2"/>
                  </a:solidFill>
                  <a:latin typeface="Lato"/>
                  <a:ea typeface="Lato"/>
                  <a:cs typeface="Lato"/>
                </a:rPr>
                <a:t>Kirsten Hargadon</a:t>
              </a:r>
              <a:endParaRPr lang="en-US" sz="1600">
                <a:solidFill>
                  <a:schemeClr val="tx2"/>
                </a:solidFill>
                <a:latin typeface="Lato"/>
                <a:ea typeface="Lato"/>
                <a:cs typeface="Lato"/>
              </a:endParaRPr>
            </a:p>
            <a:p>
              <a:pPr algn="ctr"/>
              <a:r>
                <a:rPr lang="en-US" sz="1600">
                  <a:solidFill>
                    <a:schemeClr val="tx2"/>
                  </a:solidFill>
                  <a:ea typeface="+mn-lt"/>
                  <a:cs typeface="+mn-lt"/>
                </a:rPr>
                <a:t>kirsten.hargadon@cherokeek12.net</a:t>
              </a:r>
              <a:endParaRPr lang="en-US" sz="1600">
                <a:solidFill>
                  <a:schemeClr val="tx2"/>
                </a:solidFill>
                <a:ea typeface="Calibri"/>
                <a:cs typeface="Calibri"/>
              </a:endParaRPr>
            </a:p>
          </p:txBody>
        </p:sp>
      </p:grpSp>
      <p:sp>
        <p:nvSpPr>
          <p:cNvPr id="14" name="TextBox 13">
            <a:extLst>
              <a:ext uri="{FF2B5EF4-FFF2-40B4-BE49-F238E27FC236}">
                <a16:creationId xmlns:a16="http://schemas.microsoft.com/office/drawing/2014/main" id="{B08C05D6-FC5B-EFBD-0914-9B0CBED66C68}"/>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3475543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CA9AC-6366-D77D-D2AA-B741F6720E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ADB345-1AC8-FC78-5BA1-32C452214040}"/>
              </a:ext>
            </a:extLst>
          </p:cNvPr>
          <p:cNvSpPr/>
          <p:nvPr/>
        </p:nvSpPr>
        <p:spPr>
          <a:xfrm>
            <a:off x="0" y="-50801"/>
            <a:ext cx="4767263" cy="6934201"/>
          </a:xfrm>
          <a:custGeom>
            <a:avLst/>
            <a:gdLst/>
            <a:ahLst/>
            <a:cxnLst/>
            <a:rect l="l" t="t" r="r" b="b"/>
            <a:pathLst>
              <a:path w="10946510" h="11085073">
                <a:moveTo>
                  <a:pt x="0" y="0"/>
                </a:moveTo>
                <a:lnTo>
                  <a:pt x="10946510" y="0"/>
                </a:lnTo>
                <a:lnTo>
                  <a:pt x="10946510" y="11085074"/>
                </a:lnTo>
                <a:lnTo>
                  <a:pt x="0" y="11085074"/>
                </a:lnTo>
                <a:lnTo>
                  <a:pt x="0" y="0"/>
                </a:lnTo>
                <a:close/>
              </a:path>
            </a:pathLst>
          </a:custGeom>
          <a:blipFill>
            <a:blip>
              <a:extLst>
                <a:ext uri="{96DAC541-7B7A-43D3-8B79-37D633B846F1}">
                  <asvg:svgBlip xmlns:asvg="http://schemas.microsoft.com/office/drawing/2016/SVG/main" r:embed="rId2"/>
                </a:ext>
              </a:extLst>
            </a:blip>
            <a:stretch>
              <a:fillRect l="-53079" t="-4029" b="-2545"/>
            </a:stretch>
          </a:blipFill>
        </p:spPr>
        <p:txBody>
          <a:bodyPr/>
          <a:lstStyle/>
          <a:p>
            <a:pPr defTabSz="609630"/>
            <a:endParaRPr lang="en-US" sz="1200">
              <a:solidFill>
                <a:prstClr val="black"/>
              </a:solidFill>
              <a:latin typeface="Calibri"/>
            </a:endParaRPr>
          </a:p>
        </p:txBody>
      </p:sp>
      <p:sp>
        <p:nvSpPr>
          <p:cNvPr id="4" name="TextBox 3">
            <a:extLst>
              <a:ext uri="{FF2B5EF4-FFF2-40B4-BE49-F238E27FC236}">
                <a16:creationId xmlns:a16="http://schemas.microsoft.com/office/drawing/2014/main" id="{B8869EEA-6B4C-5E97-F780-54C696832047}"/>
              </a:ext>
            </a:extLst>
          </p:cNvPr>
          <p:cNvSpPr txBox="1"/>
          <p:nvPr/>
        </p:nvSpPr>
        <p:spPr>
          <a:xfrm>
            <a:off x="1306286" y="399453"/>
            <a:ext cx="10727871" cy="769441"/>
          </a:xfrm>
          <a:prstGeom prst="rect">
            <a:avLst/>
          </a:prstGeom>
          <a:noFill/>
        </p:spPr>
        <p:txBody>
          <a:bodyPr wrap="square">
            <a:spAutoFit/>
          </a:bodyPr>
          <a:lstStyle/>
          <a:p>
            <a:pPr algn="ctr"/>
            <a:r>
              <a:rPr lang="en-US" sz="4400" b="1">
                <a:solidFill>
                  <a:srgbClr val="002060"/>
                </a:solidFill>
              </a:rPr>
              <a:t>QUESTIONS? </a:t>
            </a:r>
          </a:p>
        </p:txBody>
      </p:sp>
      <p:sp>
        <p:nvSpPr>
          <p:cNvPr id="5" name="TextBox 4">
            <a:extLst>
              <a:ext uri="{FF2B5EF4-FFF2-40B4-BE49-F238E27FC236}">
                <a16:creationId xmlns:a16="http://schemas.microsoft.com/office/drawing/2014/main" id="{3317E08F-A830-FA57-2F01-F256213FF0C1}"/>
              </a:ext>
            </a:extLst>
          </p:cNvPr>
          <p:cNvSpPr txBox="1"/>
          <p:nvPr/>
        </p:nvSpPr>
        <p:spPr>
          <a:xfrm>
            <a:off x="3048000" y="3232302"/>
            <a:ext cx="8566484" cy="769441"/>
          </a:xfrm>
          <a:prstGeom prst="rect">
            <a:avLst/>
          </a:prstGeom>
          <a:noFill/>
        </p:spPr>
        <p:txBody>
          <a:bodyPr wrap="square">
            <a:spAutoFit/>
          </a:bodyPr>
          <a:lstStyle/>
          <a:p>
            <a:r>
              <a:rPr lang="en-US" sz="4400" b="1">
                <a:solidFill>
                  <a:srgbClr val="002060"/>
                </a:solidFill>
              </a:rPr>
              <a:t>WE APPRECIATE YOUR FEEDBACK!</a:t>
            </a:r>
          </a:p>
        </p:txBody>
      </p:sp>
      <p:sp>
        <p:nvSpPr>
          <p:cNvPr id="6" name="TextBox 5">
            <a:extLst>
              <a:ext uri="{FF2B5EF4-FFF2-40B4-BE49-F238E27FC236}">
                <a16:creationId xmlns:a16="http://schemas.microsoft.com/office/drawing/2014/main" id="{192A6C40-4A41-6CD8-E5CB-8F3F9819EA29}"/>
              </a:ext>
            </a:extLst>
          </p:cNvPr>
          <p:cNvSpPr txBox="1"/>
          <p:nvPr/>
        </p:nvSpPr>
        <p:spPr>
          <a:xfrm>
            <a:off x="11338448" y="6237514"/>
            <a:ext cx="70059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latin typeface="Comic Sans MS"/>
              </a:rPr>
              <a:t>KN</a:t>
            </a:r>
          </a:p>
        </p:txBody>
      </p:sp>
    </p:spTree>
    <p:extLst>
      <p:ext uri="{BB962C8B-B14F-4D97-AF65-F5344CB8AC3E}">
        <p14:creationId xmlns:p14="http://schemas.microsoft.com/office/powerpoint/2010/main" val="9776434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8D18450-8531-446B-AC2A-D76FB42671C3}">
  <we:reference id="4b785c87-866c-4bad-85d8-5d1ae467ac9a" version="3.19.0.0" store="EXCatalog" storeType="EXCatalog"/>
  <we:alternateReferences>
    <we:reference id="WA104381909" version="3.19.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6e1ca5d-cee1-4fe6-8e72-32cb3fea548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642C4252818F42B291CF51CA0D1B1A" ma:contentTypeVersion="12" ma:contentTypeDescription="Create a new document." ma:contentTypeScope="" ma:versionID="8b1810e52542a79342169c3574a3b554">
  <xsd:schema xmlns:xsd="http://www.w3.org/2001/XMLSchema" xmlns:xs="http://www.w3.org/2001/XMLSchema" xmlns:p="http://schemas.microsoft.com/office/2006/metadata/properties" xmlns:ns2="c6e1ca5d-cee1-4fe6-8e72-32cb3fea5482" targetNamespace="http://schemas.microsoft.com/office/2006/metadata/properties" ma:root="true" ma:fieldsID="68295ab8a6fafe813b88a4a0971dcf79" ns2:_="">
    <xsd:import namespace="c6e1ca5d-cee1-4fe6-8e72-32cb3fea548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lcf76f155ced4ddcb4097134ff3c332f"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e1ca5d-cee1-4fe6-8e72-32cb3fea54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3d65b5d-e6bc-49a7-838c-2595e0d8f5ec" ma:termSetId="09814cd3-568e-fe90-9814-8d621ff8fb84" ma:anchorId="fba54fb3-c3e1-fe81-a776-ca4b69148c4d" ma:open="true" ma:isKeyword="false">
      <xsd:complexType>
        <xsd:sequence>
          <xsd:element ref="pc:Terms" minOccurs="0" maxOccurs="1"/>
        </xsd:sequence>
      </xsd:complexType>
    </xsd:element>
    <xsd:element name="MediaServiceBillingMetadata" ma:index="17" nillable="true" ma:displayName="MediaServiceBillingMetadata" ma:hidden="true" ma:internalName="MediaServiceBillingMetadata"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F2180E8-CEE1-448A-BDF8-625DA793B8B8}">
  <ds:schemaRefs>
    <ds:schemaRef ds:uri="6fb2ef84-638e-435b-8a75-ef58fd86224b"/>
    <ds:schemaRef ds:uri="c6e1ca5d-cee1-4fe6-8e72-32cb3fea54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6A6E110-DE6E-43D3-A4C1-B14758C454FA}">
  <ds:schemaRefs>
    <ds:schemaRef ds:uri="http://schemas.microsoft.com/sharepoint/v3/contenttype/forms"/>
  </ds:schemaRefs>
</ds:datastoreItem>
</file>

<file path=customXml/itemProps3.xml><?xml version="1.0" encoding="utf-8"?>
<ds:datastoreItem xmlns:ds="http://schemas.openxmlformats.org/officeDocument/2006/customXml" ds:itemID="{E7523863-2A25-4313-A517-B6FB590A1541}">
  <ds:schemaRefs>
    <ds:schemaRef ds:uri="c6e1ca5d-cee1-4fe6-8e72-32cb3fea54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TotalTime>
  <Words>1636</Words>
  <Application>Microsoft Office PowerPoint</Application>
  <PresentationFormat>Widescreen</PresentationFormat>
  <Paragraphs>276</Paragraphs>
  <Slides>35</Slides>
  <Notes>8</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Sue Hotaling</dc:creator>
  <cp:lastModifiedBy>Michelle Grant</cp:lastModifiedBy>
  <cp:revision>183</cp:revision>
  <dcterms:created xsi:type="dcterms:W3CDTF">2025-06-26T14:58:04Z</dcterms:created>
  <dcterms:modified xsi:type="dcterms:W3CDTF">2026-08-31T17:12:13Z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0x010100FA642C4252818F42B291CF51CA0D1B1A</vt:lpwstr>
  </property>
  <property fmtid="{D5CDD505-2E9C-101B-9397-08002B2CF9AE}" pid="3" name="MediaServiceImageTags">
    <vt:lpwstr/>
  </property>
</Properties>
</file>