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912" r:id="rId4"/>
  </p:sldMasterIdLst>
  <p:notesMasterIdLst>
    <p:notesMasterId r:id="rId33"/>
  </p:notesMasterIdLst>
  <p:handoutMasterIdLst>
    <p:handoutMasterId r:id="rId34"/>
  </p:handoutMasterIdLst>
  <p:sldIdLst>
    <p:sldId id="256" r:id="rId5"/>
    <p:sldId id="260" r:id="rId6"/>
    <p:sldId id="258" r:id="rId7"/>
    <p:sldId id="259" r:id="rId8"/>
    <p:sldId id="263" r:id="rId9"/>
    <p:sldId id="267" r:id="rId10"/>
    <p:sldId id="268" r:id="rId11"/>
    <p:sldId id="265" r:id="rId12"/>
    <p:sldId id="283" r:id="rId13"/>
    <p:sldId id="284" r:id="rId14"/>
    <p:sldId id="280" r:id="rId15"/>
    <p:sldId id="302" r:id="rId16"/>
    <p:sldId id="281" r:id="rId17"/>
    <p:sldId id="289" r:id="rId18"/>
    <p:sldId id="293" r:id="rId19"/>
    <p:sldId id="269" r:id="rId20"/>
    <p:sldId id="299" r:id="rId21"/>
    <p:sldId id="262" r:id="rId22"/>
    <p:sldId id="264" r:id="rId23"/>
    <p:sldId id="266" r:id="rId24"/>
    <p:sldId id="300" r:id="rId25"/>
    <p:sldId id="291" r:id="rId26"/>
    <p:sldId id="270" r:id="rId27"/>
    <p:sldId id="276" r:id="rId28"/>
    <p:sldId id="285" r:id="rId29"/>
    <p:sldId id="287" r:id="rId30"/>
    <p:sldId id="297" r:id="rId31"/>
    <p:sldId id="290" r:id="rId32"/>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inn Obermiller" initials="BO" lastIdx="6" clrIdx="0"/>
  <p:cmAuthor id="2" name="Geneva Taylor" initials="GT" lastIdx="6" clrIdx="1"/>
  <p:cmAuthor id="3" name="Hannah McIntosh" initials="HM" lastIdx="7"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BCF051-ECC2-426B-AD68-5A536E10F751}" v="12" dt="2026-08-20T02:26:57.7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7687" autoAdjust="0"/>
  </p:normalViewPr>
  <p:slideViewPr>
    <p:cSldViewPr snapToGrid="0">
      <p:cViewPr varScale="1">
        <p:scale>
          <a:sx n="65" d="100"/>
          <a:sy n="65" d="100"/>
        </p:scale>
        <p:origin x="684" y="48"/>
      </p:cViewPr>
      <p:guideLst>
        <p:guide orient="horz" pos="2160"/>
        <p:guide pos="3840"/>
      </p:guideLst>
    </p:cSldViewPr>
  </p:slideViewPr>
  <p:notesTextViewPr>
    <p:cViewPr>
      <p:scale>
        <a:sx n="1" d="1"/>
        <a:sy n="1" d="1"/>
      </p:scale>
      <p:origin x="0" y="0"/>
    </p:cViewPr>
  </p:notesTextViewPr>
  <p:notesViewPr>
    <p:cSldViewPr snapToGrid="0">
      <p:cViewPr varScale="1">
        <p:scale>
          <a:sx n="54" d="100"/>
          <a:sy n="54" d="100"/>
        </p:scale>
        <p:origin x="2820"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commentAuthors" Target="commen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UNDRA  DOTSON" userId="34636f90-6c7f-4946-a7ee-7a57f9c90abe" providerId="ADAL" clId="{1ACFE8E2-E0CC-4817-B821-64E458351A8A}"/>
    <pc:docChg chg="undo custSel delSld modSld">
      <pc:chgData name="CHUNDRA  DOTSON" userId="34636f90-6c7f-4946-a7ee-7a57f9c90abe" providerId="ADAL" clId="{1ACFE8E2-E0CC-4817-B821-64E458351A8A}" dt="2026-08-20T08:08:30.902" v="3190" actId="12"/>
      <pc:docMkLst>
        <pc:docMk/>
      </pc:docMkLst>
      <pc:sldChg chg="modSp mod">
        <pc:chgData name="CHUNDRA  DOTSON" userId="34636f90-6c7f-4946-a7ee-7a57f9c90abe" providerId="ADAL" clId="{1ACFE8E2-E0CC-4817-B821-64E458351A8A}" dt="2026-08-20T01:59:13.223" v="1590" actId="20577"/>
        <pc:sldMkLst>
          <pc:docMk/>
          <pc:sldMk cId="2902294818" sldId="260"/>
        </pc:sldMkLst>
        <pc:spChg chg="mod">
          <ac:chgData name="CHUNDRA  DOTSON" userId="34636f90-6c7f-4946-a7ee-7a57f9c90abe" providerId="ADAL" clId="{1ACFE8E2-E0CC-4817-B821-64E458351A8A}" dt="2026-08-20T01:59:13.223" v="1590" actId="20577"/>
          <ac:spMkLst>
            <pc:docMk/>
            <pc:sldMk cId="2902294818" sldId="260"/>
            <ac:spMk id="3" creationId="{00000000-0000-0000-0000-000000000000}"/>
          </ac:spMkLst>
        </pc:spChg>
      </pc:sldChg>
      <pc:sldChg chg="modSp mod">
        <pc:chgData name="CHUNDRA  DOTSON" userId="34636f90-6c7f-4946-a7ee-7a57f9c90abe" providerId="ADAL" clId="{1ACFE8E2-E0CC-4817-B821-64E458351A8A}" dt="2026-08-20T08:08:04.872" v="3186" actId="20577"/>
        <pc:sldMkLst>
          <pc:docMk/>
          <pc:sldMk cId="664044592" sldId="262"/>
        </pc:sldMkLst>
        <pc:spChg chg="mod">
          <ac:chgData name="CHUNDRA  DOTSON" userId="34636f90-6c7f-4946-a7ee-7a57f9c90abe" providerId="ADAL" clId="{1ACFE8E2-E0CC-4817-B821-64E458351A8A}" dt="2026-08-20T08:08:04.872" v="3186" actId="20577"/>
          <ac:spMkLst>
            <pc:docMk/>
            <pc:sldMk cId="664044592" sldId="262"/>
            <ac:spMk id="3" creationId="{00000000-0000-0000-0000-000000000000}"/>
          </ac:spMkLst>
        </pc:spChg>
      </pc:sldChg>
      <pc:sldChg chg="modSp mod">
        <pc:chgData name="CHUNDRA  DOTSON" userId="34636f90-6c7f-4946-a7ee-7a57f9c90abe" providerId="ADAL" clId="{1ACFE8E2-E0CC-4817-B821-64E458351A8A}" dt="2026-08-20T02:31:19.277" v="3152" actId="2710"/>
        <pc:sldMkLst>
          <pc:docMk/>
          <pc:sldMk cId="1622746381" sldId="263"/>
        </pc:sldMkLst>
        <pc:spChg chg="mod">
          <ac:chgData name="CHUNDRA  DOTSON" userId="34636f90-6c7f-4946-a7ee-7a57f9c90abe" providerId="ADAL" clId="{1ACFE8E2-E0CC-4817-B821-64E458351A8A}" dt="2026-08-20T02:31:19.277" v="3152" actId="2710"/>
          <ac:spMkLst>
            <pc:docMk/>
            <pc:sldMk cId="1622746381" sldId="263"/>
            <ac:spMk id="3" creationId="{00000000-0000-0000-0000-000000000000}"/>
          </ac:spMkLst>
        </pc:spChg>
      </pc:sldChg>
      <pc:sldChg chg="modSp mod">
        <pc:chgData name="CHUNDRA  DOTSON" userId="34636f90-6c7f-4946-a7ee-7a57f9c90abe" providerId="ADAL" clId="{1ACFE8E2-E0CC-4817-B821-64E458351A8A}" dt="2026-08-20T08:08:30.902" v="3190" actId="12"/>
        <pc:sldMkLst>
          <pc:docMk/>
          <pc:sldMk cId="3013493682" sldId="264"/>
        </pc:sldMkLst>
        <pc:spChg chg="mod">
          <ac:chgData name="CHUNDRA  DOTSON" userId="34636f90-6c7f-4946-a7ee-7a57f9c90abe" providerId="ADAL" clId="{1ACFE8E2-E0CC-4817-B821-64E458351A8A}" dt="2026-08-20T08:08:30.902" v="3190" actId="12"/>
          <ac:spMkLst>
            <pc:docMk/>
            <pc:sldMk cId="3013493682" sldId="264"/>
            <ac:spMk id="3" creationId="{00000000-0000-0000-0000-000000000000}"/>
          </ac:spMkLst>
        </pc:spChg>
      </pc:sldChg>
      <pc:sldChg chg="modSp mod">
        <pc:chgData name="CHUNDRA  DOTSON" userId="34636f90-6c7f-4946-a7ee-7a57f9c90abe" providerId="ADAL" clId="{1ACFE8E2-E0CC-4817-B821-64E458351A8A}" dt="2026-08-20T08:05:13.202" v="3170" actId="14100"/>
        <pc:sldMkLst>
          <pc:docMk/>
          <pc:sldMk cId="1646935380" sldId="265"/>
        </pc:sldMkLst>
        <pc:spChg chg="mod">
          <ac:chgData name="CHUNDRA  DOTSON" userId="34636f90-6c7f-4946-a7ee-7a57f9c90abe" providerId="ADAL" clId="{1ACFE8E2-E0CC-4817-B821-64E458351A8A}" dt="2026-08-20T08:05:13.202" v="3170" actId="14100"/>
          <ac:spMkLst>
            <pc:docMk/>
            <pc:sldMk cId="1646935380" sldId="265"/>
            <ac:spMk id="3" creationId="{00000000-0000-0000-0000-000000000000}"/>
          </ac:spMkLst>
        </pc:spChg>
      </pc:sldChg>
      <pc:sldChg chg="modSp mod">
        <pc:chgData name="CHUNDRA  DOTSON" userId="34636f90-6c7f-4946-a7ee-7a57f9c90abe" providerId="ADAL" clId="{1ACFE8E2-E0CC-4817-B821-64E458351A8A}" dt="2026-08-20T08:07:15.056" v="3179" actId="5793"/>
        <pc:sldMkLst>
          <pc:docMk/>
          <pc:sldMk cId="4114973093" sldId="269"/>
        </pc:sldMkLst>
        <pc:spChg chg="mod">
          <ac:chgData name="CHUNDRA  DOTSON" userId="34636f90-6c7f-4946-a7ee-7a57f9c90abe" providerId="ADAL" clId="{1ACFE8E2-E0CC-4817-B821-64E458351A8A}" dt="2026-08-20T08:07:15.056" v="3179" actId="5793"/>
          <ac:spMkLst>
            <pc:docMk/>
            <pc:sldMk cId="4114973093" sldId="269"/>
            <ac:spMk id="3" creationId="{00000000-0000-0000-0000-000000000000}"/>
          </ac:spMkLst>
        </pc:spChg>
      </pc:sldChg>
      <pc:sldChg chg="modSp mod">
        <pc:chgData name="CHUNDRA  DOTSON" userId="34636f90-6c7f-4946-a7ee-7a57f9c90abe" providerId="ADAL" clId="{1ACFE8E2-E0CC-4817-B821-64E458351A8A}" dt="2026-08-20T01:42:24.790" v="1123" actId="27636"/>
        <pc:sldMkLst>
          <pc:docMk/>
          <pc:sldMk cId="1558384922" sldId="270"/>
        </pc:sldMkLst>
        <pc:spChg chg="mod">
          <ac:chgData name="CHUNDRA  DOTSON" userId="34636f90-6c7f-4946-a7ee-7a57f9c90abe" providerId="ADAL" clId="{1ACFE8E2-E0CC-4817-B821-64E458351A8A}" dt="2026-08-20T01:42:24.790" v="1123" actId="27636"/>
          <ac:spMkLst>
            <pc:docMk/>
            <pc:sldMk cId="1558384922" sldId="270"/>
            <ac:spMk id="3" creationId="{00000000-0000-0000-0000-000000000000}"/>
          </ac:spMkLst>
        </pc:spChg>
      </pc:sldChg>
      <pc:sldChg chg="addSp delSp modSp mod">
        <pc:chgData name="CHUNDRA  DOTSON" userId="34636f90-6c7f-4946-a7ee-7a57f9c90abe" providerId="ADAL" clId="{1ACFE8E2-E0CC-4817-B821-64E458351A8A}" dt="2026-08-20T02:30:21.270" v="3151" actId="20577"/>
        <pc:sldMkLst>
          <pc:docMk/>
          <pc:sldMk cId="4022524656" sldId="276"/>
        </pc:sldMkLst>
        <pc:spChg chg="mod">
          <ac:chgData name="CHUNDRA  DOTSON" userId="34636f90-6c7f-4946-a7ee-7a57f9c90abe" providerId="ADAL" clId="{1ACFE8E2-E0CC-4817-B821-64E458351A8A}" dt="2026-08-20T02:26:34.269" v="2860" actId="20577"/>
          <ac:spMkLst>
            <pc:docMk/>
            <pc:sldMk cId="4022524656" sldId="276"/>
            <ac:spMk id="3" creationId="{00000000-0000-0000-0000-000000000000}"/>
          </ac:spMkLst>
        </pc:spChg>
        <pc:spChg chg="add del mod">
          <ac:chgData name="CHUNDRA  DOTSON" userId="34636f90-6c7f-4946-a7ee-7a57f9c90abe" providerId="ADAL" clId="{1ACFE8E2-E0CC-4817-B821-64E458351A8A}" dt="2026-08-20T02:28:23.787" v="2979" actId="478"/>
          <ac:spMkLst>
            <pc:docMk/>
            <pc:sldMk cId="4022524656" sldId="276"/>
            <ac:spMk id="6" creationId="{F7B39F99-50A5-A7F4-920C-AFB980CC6074}"/>
          </ac:spMkLst>
        </pc:spChg>
        <pc:spChg chg="add mod">
          <ac:chgData name="CHUNDRA  DOTSON" userId="34636f90-6c7f-4946-a7ee-7a57f9c90abe" providerId="ADAL" clId="{1ACFE8E2-E0CC-4817-B821-64E458351A8A}" dt="2026-08-20T02:30:21.270" v="3151" actId="20577"/>
          <ac:spMkLst>
            <pc:docMk/>
            <pc:sldMk cId="4022524656" sldId="276"/>
            <ac:spMk id="7" creationId="{041DA23E-B193-D90D-69A8-226BBCAE7264}"/>
          </ac:spMkLst>
        </pc:spChg>
      </pc:sldChg>
      <pc:sldChg chg="modSp mod">
        <pc:chgData name="CHUNDRA  DOTSON" userId="34636f90-6c7f-4946-a7ee-7a57f9c90abe" providerId="ADAL" clId="{1ACFE8E2-E0CC-4817-B821-64E458351A8A}" dt="2026-08-20T08:06:27.683" v="3175" actId="20577"/>
        <pc:sldMkLst>
          <pc:docMk/>
          <pc:sldMk cId="1323529419" sldId="280"/>
        </pc:sldMkLst>
        <pc:spChg chg="mod">
          <ac:chgData name="CHUNDRA  DOTSON" userId="34636f90-6c7f-4946-a7ee-7a57f9c90abe" providerId="ADAL" clId="{1ACFE8E2-E0CC-4817-B821-64E458351A8A}" dt="2026-08-20T08:06:27.683" v="3175" actId="20577"/>
          <ac:spMkLst>
            <pc:docMk/>
            <pc:sldMk cId="1323529419" sldId="280"/>
            <ac:spMk id="3" creationId="{00000000-0000-0000-0000-000000000000}"/>
          </ac:spMkLst>
        </pc:spChg>
      </pc:sldChg>
      <pc:sldChg chg="addSp delSp modSp mod">
        <pc:chgData name="CHUNDRA  DOTSON" userId="34636f90-6c7f-4946-a7ee-7a57f9c90abe" providerId="ADAL" clId="{1ACFE8E2-E0CC-4817-B821-64E458351A8A}" dt="2026-08-20T01:25:19.231" v="28" actId="1076"/>
        <pc:sldMkLst>
          <pc:docMk/>
          <pc:sldMk cId="343912562" sldId="281"/>
        </pc:sldMkLst>
        <pc:spChg chg="mod">
          <ac:chgData name="CHUNDRA  DOTSON" userId="34636f90-6c7f-4946-a7ee-7a57f9c90abe" providerId="ADAL" clId="{1ACFE8E2-E0CC-4817-B821-64E458351A8A}" dt="2026-08-20T01:25:19.231" v="28" actId="1076"/>
          <ac:spMkLst>
            <pc:docMk/>
            <pc:sldMk cId="343912562" sldId="281"/>
            <ac:spMk id="2" creationId="{00000000-0000-0000-0000-000000000000}"/>
          </ac:spMkLst>
        </pc:spChg>
        <pc:spChg chg="del">
          <ac:chgData name="CHUNDRA  DOTSON" userId="34636f90-6c7f-4946-a7ee-7a57f9c90abe" providerId="ADAL" clId="{1ACFE8E2-E0CC-4817-B821-64E458351A8A}" dt="2026-08-20T01:17:16.526" v="15" actId="478"/>
          <ac:spMkLst>
            <pc:docMk/>
            <pc:sldMk cId="343912562" sldId="281"/>
            <ac:spMk id="3" creationId="{00000000-0000-0000-0000-000000000000}"/>
          </ac:spMkLst>
        </pc:spChg>
        <pc:spChg chg="del">
          <ac:chgData name="CHUNDRA  DOTSON" userId="34636f90-6c7f-4946-a7ee-7a57f9c90abe" providerId="ADAL" clId="{1ACFE8E2-E0CC-4817-B821-64E458351A8A}" dt="2026-08-20T01:17:13.305" v="14" actId="478"/>
          <ac:spMkLst>
            <pc:docMk/>
            <pc:sldMk cId="343912562" sldId="281"/>
            <ac:spMk id="7" creationId="{AE00F0CA-B769-A0D9-6672-4B728CE944ED}"/>
          </ac:spMkLst>
        </pc:spChg>
        <pc:spChg chg="add del mod">
          <ac:chgData name="CHUNDRA  DOTSON" userId="34636f90-6c7f-4946-a7ee-7a57f9c90abe" providerId="ADAL" clId="{1ACFE8E2-E0CC-4817-B821-64E458351A8A}" dt="2026-08-20T01:17:48.776" v="16" actId="478"/>
          <ac:spMkLst>
            <pc:docMk/>
            <pc:sldMk cId="343912562" sldId="281"/>
            <ac:spMk id="8" creationId="{52EEC713-281A-C611-D6BF-429E8632C885}"/>
          </ac:spMkLst>
        </pc:spChg>
        <pc:spChg chg="add del">
          <ac:chgData name="CHUNDRA  DOTSON" userId="34636f90-6c7f-4946-a7ee-7a57f9c90abe" providerId="ADAL" clId="{1ACFE8E2-E0CC-4817-B821-64E458351A8A}" dt="2026-08-20T01:17:53.042" v="18" actId="478"/>
          <ac:spMkLst>
            <pc:docMk/>
            <pc:sldMk cId="343912562" sldId="281"/>
            <ac:spMk id="10" creationId="{30F6C351-6614-6A9D-3A18-7117FA211200}"/>
          </ac:spMkLst>
        </pc:spChg>
        <pc:graphicFrameChg chg="del">
          <ac:chgData name="CHUNDRA  DOTSON" userId="34636f90-6c7f-4946-a7ee-7a57f9c90abe" providerId="ADAL" clId="{1ACFE8E2-E0CC-4817-B821-64E458351A8A}" dt="2026-08-20T01:17:07.556" v="13" actId="478"/>
          <ac:graphicFrameMkLst>
            <pc:docMk/>
            <pc:sldMk cId="343912562" sldId="281"/>
            <ac:graphicFrameMk id="5" creationId="{45919197-77CE-54ED-533B-C1C8E37FC8DA}"/>
          </ac:graphicFrameMkLst>
        </pc:graphicFrameChg>
        <pc:picChg chg="add mod">
          <ac:chgData name="CHUNDRA  DOTSON" userId="34636f90-6c7f-4946-a7ee-7a57f9c90abe" providerId="ADAL" clId="{1ACFE8E2-E0CC-4817-B821-64E458351A8A}" dt="2026-08-20T01:18:54.374" v="27" actId="14100"/>
          <ac:picMkLst>
            <pc:docMk/>
            <pc:sldMk cId="343912562" sldId="281"/>
            <ac:picMk id="12" creationId="{1A3CBCA5-0297-54EC-FEDC-9DF3C8BA9CD3}"/>
          </ac:picMkLst>
        </pc:picChg>
      </pc:sldChg>
      <pc:sldChg chg="modSp mod">
        <pc:chgData name="CHUNDRA  DOTSON" userId="34636f90-6c7f-4946-a7ee-7a57f9c90abe" providerId="ADAL" clId="{1ACFE8E2-E0CC-4817-B821-64E458351A8A}" dt="2026-08-20T08:05:30.400" v="3173" actId="5793"/>
        <pc:sldMkLst>
          <pc:docMk/>
          <pc:sldMk cId="1741515100" sldId="283"/>
        </pc:sldMkLst>
        <pc:spChg chg="mod">
          <ac:chgData name="CHUNDRA  DOTSON" userId="34636f90-6c7f-4946-a7ee-7a57f9c90abe" providerId="ADAL" clId="{1ACFE8E2-E0CC-4817-B821-64E458351A8A}" dt="2026-08-20T08:05:30.400" v="3173" actId="5793"/>
          <ac:spMkLst>
            <pc:docMk/>
            <pc:sldMk cId="1741515100" sldId="283"/>
            <ac:spMk id="3" creationId="{00000000-0000-0000-0000-000000000000}"/>
          </ac:spMkLst>
        </pc:spChg>
      </pc:sldChg>
      <pc:sldChg chg="modSp mod">
        <pc:chgData name="CHUNDRA  DOTSON" userId="34636f90-6c7f-4946-a7ee-7a57f9c90abe" providerId="ADAL" clId="{1ACFE8E2-E0CC-4817-B821-64E458351A8A}" dt="2026-08-20T08:06:16.123" v="3174" actId="14100"/>
        <pc:sldMkLst>
          <pc:docMk/>
          <pc:sldMk cId="2918587693" sldId="284"/>
        </pc:sldMkLst>
        <pc:spChg chg="mod">
          <ac:chgData name="CHUNDRA  DOTSON" userId="34636f90-6c7f-4946-a7ee-7a57f9c90abe" providerId="ADAL" clId="{1ACFE8E2-E0CC-4817-B821-64E458351A8A}" dt="2026-08-20T08:06:16.123" v="3174" actId="14100"/>
          <ac:spMkLst>
            <pc:docMk/>
            <pc:sldMk cId="2918587693" sldId="284"/>
            <ac:spMk id="3" creationId="{00000000-0000-0000-0000-000000000000}"/>
          </ac:spMkLst>
        </pc:spChg>
      </pc:sldChg>
      <pc:sldChg chg="modSp mod">
        <pc:chgData name="CHUNDRA  DOTSON" userId="34636f90-6c7f-4946-a7ee-7a57f9c90abe" providerId="ADAL" clId="{1ACFE8E2-E0CC-4817-B821-64E458351A8A}" dt="2026-08-20T01:47:12.431" v="1217" actId="5793"/>
        <pc:sldMkLst>
          <pc:docMk/>
          <pc:sldMk cId="4207471724" sldId="285"/>
        </pc:sldMkLst>
        <pc:spChg chg="mod">
          <ac:chgData name="CHUNDRA  DOTSON" userId="34636f90-6c7f-4946-a7ee-7a57f9c90abe" providerId="ADAL" clId="{1ACFE8E2-E0CC-4817-B821-64E458351A8A}" dt="2026-08-20T01:47:12.431" v="1217" actId="5793"/>
          <ac:spMkLst>
            <pc:docMk/>
            <pc:sldMk cId="4207471724" sldId="285"/>
            <ac:spMk id="3" creationId="{00000000-0000-0000-0000-000000000000}"/>
          </ac:spMkLst>
        </pc:spChg>
      </pc:sldChg>
      <pc:sldChg chg="modSp mod">
        <pc:chgData name="CHUNDRA  DOTSON" userId="34636f90-6c7f-4946-a7ee-7a57f9c90abe" providerId="ADAL" clId="{1ACFE8E2-E0CC-4817-B821-64E458351A8A}" dt="2026-08-20T01:53:29.205" v="1588" actId="207"/>
        <pc:sldMkLst>
          <pc:docMk/>
          <pc:sldMk cId="2621130425" sldId="287"/>
        </pc:sldMkLst>
        <pc:spChg chg="mod">
          <ac:chgData name="CHUNDRA  DOTSON" userId="34636f90-6c7f-4946-a7ee-7a57f9c90abe" providerId="ADAL" clId="{1ACFE8E2-E0CC-4817-B821-64E458351A8A}" dt="2026-08-20T01:53:29.205" v="1588" actId="207"/>
          <ac:spMkLst>
            <pc:docMk/>
            <pc:sldMk cId="2621130425" sldId="287"/>
            <ac:spMk id="3" creationId="{00000000-0000-0000-0000-000000000000}"/>
          </ac:spMkLst>
        </pc:spChg>
      </pc:sldChg>
      <pc:sldChg chg="modSp mod modShow">
        <pc:chgData name="CHUNDRA  DOTSON" userId="34636f90-6c7f-4946-a7ee-7a57f9c90abe" providerId="ADAL" clId="{1ACFE8E2-E0CC-4817-B821-64E458351A8A}" dt="2026-08-20T01:53:43.531" v="1589" actId="729"/>
        <pc:sldMkLst>
          <pc:docMk/>
          <pc:sldMk cId="1142818112" sldId="290"/>
        </pc:sldMkLst>
        <pc:spChg chg="mod">
          <ac:chgData name="CHUNDRA  DOTSON" userId="34636f90-6c7f-4946-a7ee-7a57f9c90abe" providerId="ADAL" clId="{1ACFE8E2-E0CC-4817-B821-64E458351A8A}" dt="2026-08-20T01:52:15.161" v="1570" actId="20577"/>
          <ac:spMkLst>
            <pc:docMk/>
            <pc:sldMk cId="1142818112" sldId="290"/>
            <ac:spMk id="3" creationId="{00000000-0000-0000-0000-000000000000}"/>
          </ac:spMkLst>
        </pc:spChg>
      </pc:sldChg>
      <pc:sldChg chg="del">
        <pc:chgData name="CHUNDRA  DOTSON" userId="34636f90-6c7f-4946-a7ee-7a57f9c90abe" providerId="ADAL" clId="{1ACFE8E2-E0CC-4817-B821-64E458351A8A}" dt="2026-08-20T01:52:41.154" v="1571" actId="47"/>
        <pc:sldMkLst>
          <pc:docMk/>
          <pc:sldMk cId="2776560650" sldId="292"/>
        </pc:sldMkLst>
      </pc:sldChg>
      <pc:sldChg chg="modSp mod">
        <pc:chgData name="CHUNDRA  DOTSON" userId="34636f90-6c7f-4946-a7ee-7a57f9c90abe" providerId="ADAL" clId="{1ACFE8E2-E0CC-4817-B821-64E458351A8A}" dt="2026-08-20T08:07:47.650" v="3183" actId="12"/>
        <pc:sldMkLst>
          <pc:docMk/>
          <pc:sldMk cId="2935590224" sldId="299"/>
        </pc:sldMkLst>
        <pc:spChg chg="mod">
          <ac:chgData name="CHUNDRA  DOTSON" userId="34636f90-6c7f-4946-a7ee-7a57f9c90abe" providerId="ADAL" clId="{1ACFE8E2-E0CC-4817-B821-64E458351A8A}" dt="2026-08-20T08:07:47.650" v="3183" actId="12"/>
          <ac:spMkLst>
            <pc:docMk/>
            <pc:sldMk cId="2935590224" sldId="299"/>
            <ac:spMk id="3" creationId="{00000000-0000-0000-0000-000000000000}"/>
          </ac:spMkLst>
        </pc:spChg>
      </pc:sldChg>
      <pc:sldChg chg="modSp mod">
        <pc:chgData name="CHUNDRA  DOTSON" userId="34636f90-6c7f-4946-a7ee-7a57f9c90abe" providerId="ADAL" clId="{1ACFE8E2-E0CC-4817-B821-64E458351A8A}" dt="2026-08-20T02:32:12.525" v="3159" actId="207"/>
        <pc:sldMkLst>
          <pc:docMk/>
          <pc:sldMk cId="427438756" sldId="300"/>
        </pc:sldMkLst>
        <pc:spChg chg="mod">
          <ac:chgData name="CHUNDRA  DOTSON" userId="34636f90-6c7f-4946-a7ee-7a57f9c90abe" providerId="ADAL" clId="{1ACFE8E2-E0CC-4817-B821-64E458351A8A}" dt="2026-08-20T02:32:12.525" v="3159" actId="207"/>
          <ac:spMkLst>
            <pc:docMk/>
            <pc:sldMk cId="427438756" sldId="300"/>
            <ac:spMk id="3" creationId="{00000000-0000-0000-0000-000000000000}"/>
          </ac:spMkLst>
        </pc:spChg>
      </pc:sldChg>
      <pc:sldChg chg="del">
        <pc:chgData name="CHUNDRA  DOTSON" userId="34636f90-6c7f-4946-a7ee-7a57f9c90abe" providerId="ADAL" clId="{1ACFE8E2-E0CC-4817-B821-64E458351A8A}" dt="2026-08-20T01:47:39.567" v="1218" actId="47"/>
        <pc:sldMkLst>
          <pc:docMk/>
          <pc:sldMk cId="2265306181" sldId="301"/>
        </pc:sldMkLst>
      </pc:sldChg>
      <pc:sldChg chg="addSp delSp modSp mod">
        <pc:chgData name="CHUNDRA  DOTSON" userId="34636f90-6c7f-4946-a7ee-7a57f9c90abe" providerId="ADAL" clId="{1ACFE8E2-E0CC-4817-B821-64E458351A8A}" dt="2026-08-20T00:36:24.595" v="12" actId="1076"/>
        <pc:sldMkLst>
          <pc:docMk/>
          <pc:sldMk cId="3617599401" sldId="302"/>
        </pc:sldMkLst>
        <pc:spChg chg="mod">
          <ac:chgData name="CHUNDRA  DOTSON" userId="34636f90-6c7f-4946-a7ee-7a57f9c90abe" providerId="ADAL" clId="{1ACFE8E2-E0CC-4817-B821-64E458351A8A}" dt="2026-08-20T00:35:53.531" v="6" actId="14100"/>
          <ac:spMkLst>
            <pc:docMk/>
            <pc:sldMk cId="3617599401" sldId="302"/>
            <ac:spMk id="2" creationId="{7C17FB88-4084-71EC-12B5-8AA42C09DD0A}"/>
          </ac:spMkLst>
        </pc:spChg>
        <pc:spChg chg="del mod">
          <ac:chgData name="CHUNDRA  DOTSON" userId="34636f90-6c7f-4946-a7ee-7a57f9c90abe" providerId="ADAL" clId="{1ACFE8E2-E0CC-4817-B821-64E458351A8A}" dt="2026-08-20T00:36:11.725" v="9" actId="478"/>
          <ac:spMkLst>
            <pc:docMk/>
            <pc:sldMk cId="3617599401" sldId="302"/>
            <ac:spMk id="3" creationId="{3BA5FE10-F419-F8A5-8DE6-5EBA3C073690}"/>
          </ac:spMkLst>
        </pc:spChg>
        <pc:spChg chg="del">
          <ac:chgData name="CHUNDRA  DOTSON" userId="34636f90-6c7f-4946-a7ee-7a57f9c90abe" providerId="ADAL" clId="{1ACFE8E2-E0CC-4817-B821-64E458351A8A}" dt="2026-08-20T00:35:22.816" v="1" actId="478"/>
          <ac:spMkLst>
            <pc:docMk/>
            <pc:sldMk cId="3617599401" sldId="302"/>
            <ac:spMk id="7" creationId="{4578C4ED-F0C0-6765-23CA-C4BC58F7CDF3}"/>
          </ac:spMkLst>
        </pc:spChg>
        <pc:spChg chg="add del mod">
          <ac:chgData name="CHUNDRA  DOTSON" userId="34636f90-6c7f-4946-a7ee-7a57f9c90abe" providerId="ADAL" clId="{1ACFE8E2-E0CC-4817-B821-64E458351A8A}" dt="2026-08-20T00:36:15.920" v="10" actId="478"/>
          <ac:spMkLst>
            <pc:docMk/>
            <pc:sldMk cId="3617599401" sldId="302"/>
            <ac:spMk id="10" creationId="{E97C0701-A3AC-4D6C-98FA-CEDB711A95F0}"/>
          </ac:spMkLst>
        </pc:spChg>
        <pc:graphicFrameChg chg="del">
          <ac:chgData name="CHUNDRA  DOTSON" userId="34636f90-6c7f-4946-a7ee-7a57f9c90abe" providerId="ADAL" clId="{1ACFE8E2-E0CC-4817-B821-64E458351A8A}" dt="2026-08-20T00:35:18.855" v="0" actId="478"/>
          <ac:graphicFrameMkLst>
            <pc:docMk/>
            <pc:sldMk cId="3617599401" sldId="302"/>
            <ac:graphicFrameMk id="5" creationId="{E3B624EF-57D9-1D65-D40A-9E7C5F37E0DE}"/>
          </ac:graphicFrameMkLst>
        </pc:graphicFrameChg>
        <pc:picChg chg="add mod">
          <ac:chgData name="CHUNDRA  DOTSON" userId="34636f90-6c7f-4946-a7ee-7a57f9c90abe" providerId="ADAL" clId="{1ACFE8E2-E0CC-4817-B821-64E458351A8A}" dt="2026-08-20T00:36:24.595" v="12" actId="1076"/>
          <ac:picMkLst>
            <pc:docMk/>
            <pc:sldMk cId="3617599401" sldId="302"/>
            <ac:picMk id="8" creationId="{8CBDF085-1C17-7A48-D9D1-33EB52177B51}"/>
          </ac:picMkLst>
        </pc:picChg>
      </pc:sldChg>
      <pc:sldChg chg="del">
        <pc:chgData name="CHUNDRA  DOTSON" userId="34636f90-6c7f-4946-a7ee-7a57f9c90abe" providerId="ADAL" clId="{1ACFE8E2-E0CC-4817-B821-64E458351A8A}" dt="2026-08-20T01:25:58.973" v="29" actId="47"/>
        <pc:sldMkLst>
          <pc:docMk/>
          <pc:sldMk cId="1223504947" sldId="303"/>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7464E213-8F3B-44C1-AEE8-8A41C7E4574C}" type="datetimeFigureOut">
              <a:rPr lang="en-US" smtClean="0"/>
              <a:t>8/20/2026</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09E967ED-20B3-4625-9C5E-14860AE89431}" type="slidenum">
              <a:rPr lang="en-US" smtClean="0"/>
              <a:t>‹#›</a:t>
            </a:fld>
            <a:endParaRPr lang="en-US"/>
          </a:p>
        </p:txBody>
      </p:sp>
    </p:spTree>
    <p:extLst>
      <p:ext uri="{BB962C8B-B14F-4D97-AF65-F5344CB8AC3E}">
        <p14:creationId xmlns:p14="http://schemas.microsoft.com/office/powerpoint/2010/main" val="26802882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B38B3F6-0CE9-41E2-A5A3-E220D8B77051}" type="datetimeFigureOut">
              <a:rPr lang="en-US" smtClean="0"/>
              <a:t>8/20/2026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9A01736-5FBA-4C56-8655-0B838380222B}" type="slidenum">
              <a:rPr lang="en-US" smtClean="0"/>
              <a:t>‹#›</a:t>
            </a:fld>
            <a:endParaRPr lang="en-US"/>
          </a:p>
        </p:txBody>
      </p:sp>
    </p:spTree>
    <p:extLst>
      <p:ext uri="{BB962C8B-B14F-4D97-AF65-F5344CB8AC3E}">
        <p14:creationId xmlns:p14="http://schemas.microsoft.com/office/powerpoint/2010/main" val="14265052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1</a:t>
            </a:fld>
            <a:endParaRPr lang="en-US"/>
          </a:p>
        </p:txBody>
      </p:sp>
    </p:spTree>
    <p:extLst>
      <p:ext uri="{BB962C8B-B14F-4D97-AF65-F5344CB8AC3E}">
        <p14:creationId xmlns:p14="http://schemas.microsoft.com/office/powerpoint/2010/main" val="9438227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2</a:t>
            </a:fld>
            <a:endParaRPr lang="en-US"/>
          </a:p>
        </p:txBody>
      </p:sp>
    </p:spTree>
    <p:extLst>
      <p:ext uri="{BB962C8B-B14F-4D97-AF65-F5344CB8AC3E}">
        <p14:creationId xmlns:p14="http://schemas.microsoft.com/office/powerpoint/2010/main" val="3873060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3</a:t>
            </a:fld>
            <a:endParaRPr lang="en-US"/>
          </a:p>
        </p:txBody>
      </p:sp>
    </p:spTree>
    <p:extLst>
      <p:ext uri="{BB962C8B-B14F-4D97-AF65-F5344CB8AC3E}">
        <p14:creationId xmlns:p14="http://schemas.microsoft.com/office/powerpoint/2010/main" val="28958269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4</a:t>
            </a:fld>
            <a:endParaRPr lang="en-US"/>
          </a:p>
        </p:txBody>
      </p:sp>
    </p:spTree>
    <p:extLst>
      <p:ext uri="{BB962C8B-B14F-4D97-AF65-F5344CB8AC3E}">
        <p14:creationId xmlns:p14="http://schemas.microsoft.com/office/powerpoint/2010/main" val="2388389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5</a:t>
            </a:fld>
            <a:endParaRPr lang="en-US"/>
          </a:p>
        </p:txBody>
      </p:sp>
    </p:spTree>
    <p:extLst>
      <p:ext uri="{BB962C8B-B14F-4D97-AF65-F5344CB8AC3E}">
        <p14:creationId xmlns:p14="http://schemas.microsoft.com/office/powerpoint/2010/main" val="11112853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6</a:t>
            </a:fld>
            <a:endParaRPr lang="en-US"/>
          </a:p>
        </p:txBody>
      </p:sp>
    </p:spTree>
    <p:extLst>
      <p:ext uri="{BB962C8B-B14F-4D97-AF65-F5344CB8AC3E}">
        <p14:creationId xmlns:p14="http://schemas.microsoft.com/office/powerpoint/2010/main" val="30198387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7</a:t>
            </a:fld>
            <a:endParaRPr lang="en-US"/>
          </a:p>
        </p:txBody>
      </p:sp>
    </p:spTree>
    <p:extLst>
      <p:ext uri="{BB962C8B-B14F-4D97-AF65-F5344CB8AC3E}">
        <p14:creationId xmlns:p14="http://schemas.microsoft.com/office/powerpoint/2010/main" val="24311751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8</a:t>
            </a:fld>
            <a:endParaRPr lang="en-US"/>
          </a:p>
        </p:txBody>
      </p:sp>
    </p:spTree>
    <p:extLst>
      <p:ext uri="{BB962C8B-B14F-4D97-AF65-F5344CB8AC3E}">
        <p14:creationId xmlns:p14="http://schemas.microsoft.com/office/powerpoint/2010/main" val="7877973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9</a:t>
            </a:fld>
            <a:endParaRPr lang="en-US"/>
          </a:p>
        </p:txBody>
      </p:sp>
    </p:spTree>
    <p:extLst>
      <p:ext uri="{BB962C8B-B14F-4D97-AF65-F5344CB8AC3E}">
        <p14:creationId xmlns:p14="http://schemas.microsoft.com/office/powerpoint/2010/main" val="22880875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10</a:t>
            </a:fld>
            <a:endParaRPr lang="en-US"/>
          </a:p>
        </p:txBody>
      </p:sp>
    </p:spTree>
    <p:extLst>
      <p:ext uri="{BB962C8B-B14F-4D97-AF65-F5344CB8AC3E}">
        <p14:creationId xmlns:p14="http://schemas.microsoft.com/office/powerpoint/2010/main" val="16131066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11</a:t>
            </a:fld>
            <a:endParaRPr lang="en-US"/>
          </a:p>
        </p:txBody>
      </p:sp>
    </p:spTree>
    <p:extLst>
      <p:ext uri="{BB962C8B-B14F-4D97-AF65-F5344CB8AC3E}">
        <p14:creationId xmlns:p14="http://schemas.microsoft.com/office/powerpoint/2010/main" val="14980517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0BCCDD-D36D-7236-34D9-5A9F074039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A9B7D2-85F5-E870-1D13-4DFE63B0B4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DE2B12-D164-CF34-6A23-BE10A6A9BE0A}"/>
              </a:ext>
            </a:extLst>
          </p:cNvPr>
          <p:cNvSpPr>
            <a:spLocks noGrp="1"/>
          </p:cNvSpPr>
          <p:nvPr>
            <p:ph type="body" idx="1"/>
          </p:nvPr>
        </p:nvSpPr>
        <p:spPr/>
        <p:txBody>
          <a:bodyPr/>
          <a:lstStyle/>
          <a:p>
            <a:pPr defTabSz="931774">
              <a:defRPr/>
            </a:pPr>
            <a:endParaRPr lang="en-US" dirty="0"/>
          </a:p>
          <a:p>
            <a:endParaRPr lang="en-US" dirty="0"/>
          </a:p>
        </p:txBody>
      </p:sp>
      <p:sp>
        <p:nvSpPr>
          <p:cNvPr id="4" name="Slide Number Placeholder 3">
            <a:extLst>
              <a:ext uri="{FF2B5EF4-FFF2-40B4-BE49-F238E27FC236}">
                <a16:creationId xmlns:a16="http://schemas.microsoft.com/office/drawing/2014/main" id="{D00480A7-61AB-382A-E33F-55FE7E22CF31}"/>
              </a:ext>
            </a:extLst>
          </p:cNvPr>
          <p:cNvSpPr>
            <a:spLocks noGrp="1"/>
          </p:cNvSpPr>
          <p:nvPr>
            <p:ph type="sldNum" sz="quarter" idx="5"/>
          </p:nvPr>
        </p:nvSpPr>
        <p:spPr/>
        <p:txBody>
          <a:bodyPr/>
          <a:lstStyle/>
          <a:p>
            <a:fld id="{99A01736-5FBA-4C56-8655-0B838380222B}" type="slidenum">
              <a:rPr lang="en-US" smtClean="0"/>
              <a:t>12</a:t>
            </a:fld>
            <a:endParaRPr lang="en-US"/>
          </a:p>
        </p:txBody>
      </p:sp>
    </p:spTree>
    <p:extLst>
      <p:ext uri="{BB962C8B-B14F-4D97-AF65-F5344CB8AC3E}">
        <p14:creationId xmlns:p14="http://schemas.microsoft.com/office/powerpoint/2010/main" val="17924107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Springdale Elementary uses multiple forms of academic assessment to measure student achievement, growth, and progress throughout the school year. These assessments help teachers identify strengths, determine skill deficits, plan instruction, and provide appropriate interventions.</a:t>
            </a:r>
          </a:p>
          <a:p>
            <a:pPr lvl="0"/>
            <a:r>
              <a:rPr lang="en-US" b="1" dirty="0"/>
              <a:t>Universal Screeners/Diagnostics:</a:t>
            </a:r>
            <a:r>
              <a:rPr lang="en-US" dirty="0"/>
              <a:t> </a:t>
            </a:r>
            <a:r>
              <a:rPr lang="en-US" dirty="0" err="1"/>
              <a:t>i</a:t>
            </a:r>
            <a:r>
              <a:rPr lang="en-US" dirty="0"/>
              <a:t>-Ready Reading and Math and other skills-based screeners are administered during the </a:t>
            </a:r>
            <a:r>
              <a:rPr lang="en-US" b="1" dirty="0"/>
              <a:t>fall, winter, and spring</a:t>
            </a:r>
            <a:r>
              <a:rPr lang="en-US" dirty="0"/>
              <a:t> to determine students’ current performance levels and academic needs. </a:t>
            </a:r>
          </a:p>
          <a:p>
            <a:pPr lvl="0"/>
            <a:r>
              <a:rPr lang="en-US" b="1" dirty="0"/>
              <a:t>Progress Monitoring:</a:t>
            </a:r>
            <a:r>
              <a:rPr lang="en-US" dirty="0"/>
              <a:t> Students receiving intervention are assessed regularly to determine whether they are making adequate progress toward their individual academic goals and whether intervention should be adjusted. </a:t>
            </a:r>
          </a:p>
          <a:p>
            <a:pPr lvl="0"/>
            <a:r>
              <a:rPr lang="en-US" b="1" dirty="0"/>
              <a:t>Literacy Assessments:</a:t>
            </a:r>
            <a:r>
              <a:rPr lang="en-US" dirty="0"/>
              <a:t> Skills-based literacy tasks assess foundational reading and literacy skills and help identify areas requiring additional instruction. The district assessment calendar includes skills-based reading, writing, and math screening as part of the universal screening process. </a:t>
            </a:r>
          </a:p>
          <a:p>
            <a:pPr lvl="0"/>
            <a:r>
              <a:rPr lang="en-US" b="1" dirty="0"/>
              <a:t>TCAP Assessments:</a:t>
            </a:r>
            <a:r>
              <a:rPr lang="en-US" dirty="0"/>
              <a:t> Students in </a:t>
            </a:r>
            <a:r>
              <a:rPr lang="en-US" b="1" dirty="0"/>
              <a:t>grades 3–5</a:t>
            </a:r>
            <a:r>
              <a:rPr lang="en-US" dirty="0"/>
              <a:t> participate in state-mandated TCAP assessments to measure mastery of Tennessee grade-level standards. </a:t>
            </a:r>
            <a:r>
              <a:rPr lang="en-US" b="1" dirty="0"/>
              <a:t>Grade 2 also participates in district-mandated TCAP testing.</a:t>
            </a:r>
            <a:r>
              <a:rPr lang="en-US" dirty="0"/>
              <a:t> </a:t>
            </a:r>
          </a:p>
          <a:p>
            <a:pPr lvl="0"/>
            <a:r>
              <a:rPr lang="en-US" b="1" dirty="0"/>
              <a:t>TCAP Writing:</a:t>
            </a:r>
            <a:r>
              <a:rPr lang="en-US" dirty="0"/>
              <a:t> Students in </a:t>
            </a:r>
            <a:r>
              <a:rPr lang="en-US" b="1" dirty="0"/>
              <a:t>grades 2–5</a:t>
            </a:r>
            <a:r>
              <a:rPr lang="en-US" dirty="0"/>
              <a:t> participate in TCAP Writing; Grade 2 participation is district-mandated rather than state-mandated. </a:t>
            </a:r>
          </a:p>
          <a:p>
            <a:pPr lvl="0"/>
            <a:r>
              <a:rPr lang="en-US" b="1" dirty="0"/>
              <a:t>Classroom/Formative Assessments:</a:t>
            </a:r>
            <a:r>
              <a:rPr lang="en-US" dirty="0"/>
              <a:t> Teachers use curriculum-based assessments, quizzes, exit tickets, checks for understanding, student work, and other formative measures to monitor mastery of standards and make ongoing instructional decisions. </a:t>
            </a:r>
          </a:p>
          <a:p>
            <a:r>
              <a:rPr lang="en-US" dirty="0"/>
              <a:t>Together, these assessments provide multiple data points to help teachers </a:t>
            </a:r>
            <a:r>
              <a:rPr lang="en-US" b="1" dirty="0"/>
              <a:t>monitor student growth, identify learning gaps, differentiate instruction, and determine when additional academic support or intervention is needed.</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13</a:t>
            </a:fld>
            <a:endParaRPr lang="en-US"/>
          </a:p>
        </p:txBody>
      </p:sp>
    </p:spTree>
    <p:extLst>
      <p:ext uri="{BB962C8B-B14F-4D97-AF65-F5344CB8AC3E}">
        <p14:creationId xmlns:p14="http://schemas.microsoft.com/office/powerpoint/2010/main" val="30555346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14</a:t>
            </a:fld>
            <a:endParaRPr lang="en-US"/>
          </a:p>
        </p:txBody>
      </p:sp>
    </p:spTree>
    <p:extLst>
      <p:ext uri="{BB962C8B-B14F-4D97-AF65-F5344CB8AC3E}">
        <p14:creationId xmlns:p14="http://schemas.microsoft.com/office/powerpoint/2010/main" val="32775606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15</a:t>
            </a:fld>
            <a:endParaRPr lang="en-US"/>
          </a:p>
        </p:txBody>
      </p:sp>
    </p:spTree>
    <p:extLst>
      <p:ext uri="{BB962C8B-B14F-4D97-AF65-F5344CB8AC3E}">
        <p14:creationId xmlns:p14="http://schemas.microsoft.com/office/powerpoint/2010/main" val="36602230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16</a:t>
            </a:fld>
            <a:endParaRPr lang="en-US"/>
          </a:p>
        </p:txBody>
      </p:sp>
    </p:spTree>
    <p:extLst>
      <p:ext uri="{BB962C8B-B14F-4D97-AF65-F5344CB8AC3E}">
        <p14:creationId xmlns:p14="http://schemas.microsoft.com/office/powerpoint/2010/main" val="33847456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17</a:t>
            </a:fld>
            <a:endParaRPr lang="en-US"/>
          </a:p>
        </p:txBody>
      </p:sp>
    </p:spTree>
    <p:extLst>
      <p:ext uri="{BB962C8B-B14F-4D97-AF65-F5344CB8AC3E}">
        <p14:creationId xmlns:p14="http://schemas.microsoft.com/office/powerpoint/2010/main" val="17272866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18</a:t>
            </a:fld>
            <a:endParaRPr lang="en-US"/>
          </a:p>
        </p:txBody>
      </p:sp>
    </p:spTree>
    <p:extLst>
      <p:ext uri="{BB962C8B-B14F-4D97-AF65-F5344CB8AC3E}">
        <p14:creationId xmlns:p14="http://schemas.microsoft.com/office/powerpoint/2010/main" val="24414569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19</a:t>
            </a:fld>
            <a:endParaRPr lang="en-US"/>
          </a:p>
        </p:txBody>
      </p:sp>
    </p:spTree>
    <p:extLst>
      <p:ext uri="{BB962C8B-B14F-4D97-AF65-F5344CB8AC3E}">
        <p14:creationId xmlns:p14="http://schemas.microsoft.com/office/powerpoint/2010/main" val="12864913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20</a:t>
            </a:fld>
            <a:endParaRPr lang="en-US"/>
          </a:p>
        </p:txBody>
      </p:sp>
    </p:spTree>
    <p:extLst>
      <p:ext uri="{BB962C8B-B14F-4D97-AF65-F5344CB8AC3E}">
        <p14:creationId xmlns:p14="http://schemas.microsoft.com/office/powerpoint/2010/main" val="8522036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21</a:t>
            </a:fld>
            <a:endParaRPr lang="en-US"/>
          </a:p>
        </p:txBody>
      </p:sp>
    </p:spTree>
    <p:extLst>
      <p:ext uri="{BB962C8B-B14F-4D97-AF65-F5344CB8AC3E}">
        <p14:creationId xmlns:p14="http://schemas.microsoft.com/office/powerpoint/2010/main" val="6545662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22</a:t>
            </a:fld>
            <a:endParaRPr lang="en-US"/>
          </a:p>
        </p:txBody>
      </p:sp>
    </p:spTree>
    <p:extLst>
      <p:ext uri="{BB962C8B-B14F-4D97-AF65-F5344CB8AC3E}">
        <p14:creationId xmlns:p14="http://schemas.microsoft.com/office/powerpoint/2010/main" val="42789444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23</a:t>
            </a:fld>
            <a:endParaRPr lang="en-US"/>
          </a:p>
        </p:txBody>
      </p:sp>
    </p:spTree>
    <p:extLst>
      <p:ext uri="{BB962C8B-B14F-4D97-AF65-F5344CB8AC3E}">
        <p14:creationId xmlns:p14="http://schemas.microsoft.com/office/powerpoint/2010/main" val="18184253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24</a:t>
            </a:fld>
            <a:endParaRPr lang="en-US"/>
          </a:p>
        </p:txBody>
      </p:sp>
    </p:spTree>
    <p:extLst>
      <p:ext uri="{BB962C8B-B14F-4D97-AF65-F5344CB8AC3E}">
        <p14:creationId xmlns:p14="http://schemas.microsoft.com/office/powerpoint/2010/main" val="7150274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25</a:t>
            </a:fld>
            <a:endParaRPr lang="en-US"/>
          </a:p>
        </p:txBody>
      </p:sp>
    </p:spTree>
    <p:extLst>
      <p:ext uri="{BB962C8B-B14F-4D97-AF65-F5344CB8AC3E}">
        <p14:creationId xmlns:p14="http://schemas.microsoft.com/office/powerpoint/2010/main" val="14300696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26</a:t>
            </a:fld>
            <a:endParaRPr lang="en-US"/>
          </a:p>
        </p:txBody>
      </p:sp>
    </p:spTree>
    <p:extLst>
      <p:ext uri="{BB962C8B-B14F-4D97-AF65-F5344CB8AC3E}">
        <p14:creationId xmlns:p14="http://schemas.microsoft.com/office/powerpoint/2010/main" val="40274142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27</a:t>
            </a:fld>
            <a:endParaRPr lang="en-US"/>
          </a:p>
        </p:txBody>
      </p:sp>
    </p:spTree>
    <p:extLst>
      <p:ext uri="{BB962C8B-B14F-4D97-AF65-F5344CB8AC3E}">
        <p14:creationId xmlns:p14="http://schemas.microsoft.com/office/powerpoint/2010/main" val="21255835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OPTIONAL SLIDE</a:t>
            </a:r>
          </a:p>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28</a:t>
            </a:fld>
            <a:endParaRPr lang="en-US"/>
          </a:p>
        </p:txBody>
      </p:sp>
    </p:spTree>
    <p:extLst>
      <p:ext uri="{BB962C8B-B14F-4D97-AF65-F5344CB8AC3E}">
        <p14:creationId xmlns:p14="http://schemas.microsoft.com/office/powerpoint/2010/main" val="24525275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5400" spc="-50" baseline="0">
                <a:solidFill>
                  <a:schemeClr val="tx1">
                    <a:lumMod val="85000"/>
                    <a:lumOff val="15000"/>
                  </a:schemeClr>
                </a:solidFill>
                <a:latin typeface="Georgia" panose="02040502050405020303" pitchFamily="18" charset="0"/>
              </a:defRPr>
            </a:lvl1pPr>
          </a:lstStyle>
          <a:p>
            <a:r>
              <a:rPr lang="en-US" dirty="0"/>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Arial" panose="020B0604020202020204" pitchFamily="34" charset="0"/>
                <a:cs typeface="Arial" panose="020B0604020202020204" pitchFamily="34" charset="0"/>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Footer Placeholder 4"/>
          <p:cNvSpPr>
            <a:spLocks noGrp="1"/>
          </p:cNvSpPr>
          <p:nvPr>
            <p:ph type="ftr" sz="quarter" idx="11"/>
          </p:nvPr>
        </p:nvSpPr>
        <p:spPr>
          <a:xfrm>
            <a:off x="1896243" y="6401023"/>
            <a:ext cx="8460474" cy="365125"/>
          </a:xfrm>
        </p:spPr>
        <p:txBody>
          <a:bodyPr/>
          <a:lstStyle>
            <a:lvl1pPr>
              <a:defRPr sz="1100" b="1" i="1">
                <a:latin typeface="Arial" panose="020B0604020202020204" pitchFamily="34" charset="0"/>
                <a:cs typeface="Arial" panose="020B0604020202020204" pitchFamily="34" charset="0"/>
              </a:defRPr>
            </a:lvl1pPr>
          </a:lstStyle>
          <a:p>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60154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normAutofit/>
          </a:bodyPr>
          <a:lstStyle>
            <a:lvl1pPr marL="457200" indent="-457200">
              <a:buSzPct val="100000"/>
              <a:buFont typeface="Wingdings" panose="05000000000000000000" pitchFamily="2" charset="2"/>
              <a:buChar char="§"/>
              <a:defRPr sz="2200">
                <a:latin typeface="Arial" panose="020B0604020202020204" pitchFamily="34" charset="0"/>
                <a:cs typeface="Arial" panose="020B0604020202020204" pitchFamily="34" charset="0"/>
              </a:defRPr>
            </a:lvl1pPr>
            <a:lvl2pPr marL="569913" indent="-342900">
              <a:buFont typeface="Wingdings" panose="05000000000000000000" pitchFamily="2" charset="2"/>
              <a:buChar char="§"/>
              <a:defRPr sz="2000">
                <a:latin typeface="Arial" panose="020B0604020202020204" pitchFamily="34" charset="0"/>
                <a:cs typeface="Arial" panose="020B0604020202020204" pitchFamily="34" charset="0"/>
              </a:defRPr>
            </a:lvl2pPr>
            <a:lvl3pPr marL="741363" indent="-285750">
              <a:buFont typeface="Wingdings" panose="05000000000000000000" pitchFamily="2" charset="2"/>
              <a:buChar char="§"/>
              <a:defRPr sz="2000">
                <a:latin typeface="Arial" panose="020B0604020202020204" pitchFamily="34" charset="0"/>
                <a:cs typeface="Arial" panose="020B0604020202020204" pitchFamily="34" charset="0"/>
              </a:defRPr>
            </a:lvl3pPr>
            <a:lvl4pPr marL="966788" indent="-285750">
              <a:buFont typeface="Wingdings" panose="05000000000000000000" pitchFamily="2" charset="2"/>
              <a:buChar char="§"/>
              <a:defRPr sz="2000">
                <a:latin typeface="Arial" panose="020B0604020202020204" pitchFamily="34" charset="0"/>
                <a:cs typeface="Arial" panose="020B0604020202020204" pitchFamily="34" charset="0"/>
              </a:defRPr>
            </a:lvl4pPr>
            <a:lvl5pPr marL="1206500" indent="-285750">
              <a:buFont typeface="Wingdings" panose="05000000000000000000" pitchFamily="2" charset="2"/>
              <a:buChar char="§"/>
              <a:defRPr sz="20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D89C1D5-2B3A-4549-AD89-056D591A9B50}" type="datetime1">
              <a:rPr lang="en-US" smtClean="0"/>
              <a:t>8/20/2026</a:t>
            </a:fld>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7" name="Footer Placeholder 4"/>
          <p:cNvSpPr txBox="1">
            <a:spLocks/>
          </p:cNvSpPr>
          <p:nvPr userDrawn="1"/>
        </p:nvSpPr>
        <p:spPr>
          <a:xfrm>
            <a:off x="1896243" y="6401023"/>
            <a:ext cx="8460474" cy="365125"/>
          </a:xfrm>
          <a:prstGeom prst="rect">
            <a:avLst/>
          </a:prstGeom>
        </p:spPr>
        <p:txBody>
          <a:bodyPr vert="horz" lIns="91440" tIns="45720" rIns="91440" bIns="45720" rtlCol="0" anchor="ctr"/>
          <a:lstStyle>
            <a:defPPr>
              <a:defRPr lang="en-US"/>
            </a:defPPr>
            <a:lvl1pPr marL="0" algn="ctr" defTabSz="457200" rtl="0" eaLnBrk="1" latinLnBrk="0" hangingPunct="1">
              <a:defRPr sz="1100" b="1" i="1" kern="1200" cap="all" baseline="0">
                <a:solidFill>
                  <a:srgbClr val="FFFFFF"/>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2002908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5400" b="0">
                <a:solidFill>
                  <a:schemeClr val="tx1">
                    <a:lumMod val="85000"/>
                    <a:lumOff val="15000"/>
                  </a:schemeClr>
                </a:solidFill>
                <a:latin typeface="Georgia" panose="02040502050405020303" pitchFamily="18" charset="0"/>
              </a:defRPr>
            </a:lvl1pPr>
          </a:lstStyle>
          <a:p>
            <a:r>
              <a:rPr lang="en-US" dirty="0"/>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0D293961-5508-4105-9E76-048920C42FE6}" type="datetime1">
              <a:rPr lang="en-US" smtClean="0"/>
              <a:t>8/20/2026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Footer Placeholder 4"/>
          <p:cNvSpPr txBox="1">
            <a:spLocks/>
          </p:cNvSpPr>
          <p:nvPr userDrawn="1"/>
        </p:nvSpPr>
        <p:spPr>
          <a:xfrm>
            <a:off x="1896243" y="6401023"/>
            <a:ext cx="8460474" cy="365125"/>
          </a:xfrm>
          <a:prstGeom prst="rect">
            <a:avLst/>
          </a:prstGeom>
        </p:spPr>
        <p:txBody>
          <a:bodyPr vert="horz" lIns="91440" tIns="45720" rIns="91440" bIns="45720" rtlCol="0" anchor="ctr"/>
          <a:lstStyle>
            <a:defPPr>
              <a:defRPr lang="en-US"/>
            </a:defPPr>
            <a:lvl1pPr marL="0" algn="ctr" defTabSz="457200" rtl="0" eaLnBrk="1" latinLnBrk="0" hangingPunct="1">
              <a:defRPr sz="1100" b="1" i="1" kern="1200" cap="all" baseline="0">
                <a:solidFill>
                  <a:srgbClr val="FFFFFF"/>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564313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9C6EF12-5C40-477E-ACB9-83FC221E3E92}" type="datetime1">
              <a:rPr lang="en-US" smtClean="0"/>
              <a:t>8/20/2026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504061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D4728FE-7D17-4B40-8E02-FEC87CD3EBE5}" type="datetime1">
              <a:rPr lang="en-US" smtClean="0"/>
              <a:t>8/20/2026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857422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A7D3BD5-59AB-4A34-AB26-4717B345B9A3}" type="datetime1">
              <a:rPr lang="en-US" smtClean="0"/>
              <a:t>8/20/2026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937517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Date Placeholder 6"/>
          <p:cNvSpPr>
            <a:spLocks noGrp="1"/>
          </p:cNvSpPr>
          <p:nvPr>
            <p:ph type="dt" sz="half" idx="10"/>
          </p:nvPr>
        </p:nvSpPr>
        <p:spPr/>
        <p:txBody>
          <a:bodyPr/>
          <a:lstStyle/>
          <a:p>
            <a:fld id="{7D339923-B1D9-4489-A159-4E70B4CC19CD}" type="datetime1">
              <a:rPr lang="en-US" smtClean="0"/>
              <a:t>8/20/2026</a:t>
            </a:fld>
            <a:endParaRPr lang="en-US" dirty="0"/>
          </a:p>
        </p:txBody>
      </p:sp>
      <p:sp>
        <p:nvSpPr>
          <p:cNvPr id="8" name="Footer Placeholder 7"/>
          <p:cNvSpPr>
            <a:spLocks noGrp="1"/>
          </p:cNvSpPr>
          <p:nvPr>
            <p:ph type="ftr" sz="quarter" idx="11"/>
          </p:nvPr>
        </p:nvSpPr>
        <p:spPr/>
        <p:txBody>
          <a:bodyPr/>
          <a:lstStyle>
            <a:lvl1pPr>
              <a:defRPr sz="1100" b="1" i="1">
                <a:solidFill>
                  <a:srgbClr val="FFFFFF"/>
                </a:solidFill>
                <a:latin typeface="Arial" panose="020B0604020202020204" pitchFamily="34" charset="0"/>
                <a:cs typeface="Arial" panose="020B0604020202020204" pitchFamily="34" charset="0"/>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641750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2A8E0C1-420F-451F-97BF-2F3DB7AE854F}" type="datetime1">
              <a:rPr lang="en-US" smtClean="0"/>
              <a:t>8/20/2026</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70689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34AF5B0-9B63-4822-8565-36C65C8088BC}" type="datetime1">
              <a:rPr lang="en-US" smtClean="0"/>
              <a:t>8/20/2026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2299825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CCB052-2EB6-4C23-97A3-852E0D5D16D6}" type="datetime1">
              <a:rPr lang="en-US" smtClean="0"/>
              <a:t>8/20/2026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240298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819EF0-2ABF-4718-860B-25DEDE8F505F}" type="datetime1">
              <a:rPr lang="en-US" smtClean="0"/>
              <a:t>8/20/2026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52800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85AAA0C0-4914-4A4C-A380-48F2C02D8E06}" type="datetime1">
              <a:rPr lang="en-US" smtClean="0"/>
              <a:t>8/20/2026</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1100" b="1" i="1" cap="all" baseline="0">
                <a:solidFill>
                  <a:srgbClr val="FFFFFF"/>
                </a:solidFill>
                <a:latin typeface="Arial" panose="020B0604020202020204" pitchFamily="34" charset="0"/>
                <a:cs typeface="Arial" panose="020B0604020202020204" pitchFamily="34" charset="0"/>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6444218"/>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Georgia" panose="02040502050405020303" pitchFamily="18" charset="0"/>
          <a:ea typeface="+mj-ea"/>
          <a:cs typeface="+mj-cs"/>
        </a:defRPr>
      </a:lvl1pPr>
    </p:titleStyle>
    <p:bodyStyle>
      <a:lvl1pPr marL="91440" indent="-91440" algn="l" defTabSz="914400" rtl="0" eaLnBrk="1" latinLnBrk="0" hangingPunct="1">
        <a:lnSpc>
          <a:spcPct val="90000"/>
        </a:lnSpc>
        <a:spcBef>
          <a:spcPts val="1200"/>
        </a:spcBef>
        <a:spcAft>
          <a:spcPts val="200"/>
        </a:spcAft>
        <a:buClrTx/>
        <a:buSzPct val="100000"/>
        <a:buFont typeface="Calibri" panose="020F0502020204030204" pitchFamily="34" charset="0"/>
        <a:buChar char=" "/>
        <a:defRPr sz="20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384048" indent="-182880" algn="l" defTabSz="914400" rtl="0" eaLnBrk="1" latinLnBrk="0" hangingPunct="1">
        <a:lnSpc>
          <a:spcPct val="90000"/>
        </a:lnSpc>
        <a:spcBef>
          <a:spcPts val="200"/>
        </a:spcBef>
        <a:spcAft>
          <a:spcPts val="400"/>
        </a:spcAft>
        <a:buClrTx/>
        <a:buFont typeface="Calibri"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566928" indent="-182880" algn="l" defTabSz="914400" rtl="0" eaLnBrk="1" latinLnBrk="0" hangingPunct="1">
        <a:lnSpc>
          <a:spcPct val="90000"/>
        </a:lnSpc>
        <a:spcBef>
          <a:spcPts val="200"/>
        </a:spcBef>
        <a:spcAft>
          <a:spcPts val="400"/>
        </a:spcAft>
        <a:buClrTx/>
        <a:buFont typeface="Calibri"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749808" indent="-182880" algn="l" defTabSz="914400" rtl="0" eaLnBrk="1" latinLnBrk="0" hangingPunct="1">
        <a:lnSpc>
          <a:spcPct val="90000"/>
        </a:lnSpc>
        <a:spcBef>
          <a:spcPts val="200"/>
        </a:spcBef>
        <a:spcAft>
          <a:spcPts val="400"/>
        </a:spcAft>
        <a:buClrTx/>
        <a:buFont typeface="Calibri"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932688" indent="-182880" algn="l" defTabSz="914400" rtl="0" eaLnBrk="1" latinLnBrk="0" hangingPunct="1">
        <a:lnSpc>
          <a:spcPct val="90000"/>
        </a:lnSpc>
        <a:spcBef>
          <a:spcPts val="200"/>
        </a:spcBef>
        <a:spcAft>
          <a:spcPts val="400"/>
        </a:spcAft>
        <a:buClrTx/>
        <a:buFont typeface="Calibri"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tn.gov/education/families/report-card.html"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tn.gov/education/districts/academic-standards.html"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nafsce.site-ym.com/page/definition"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springdale-es.scsk12.org/"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springdale-es.scsk12.org/"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00051" y="329744"/>
            <a:ext cx="10058400" cy="3566160"/>
          </a:xfrm>
        </p:spPr>
        <p:txBody>
          <a:bodyPr>
            <a:normAutofit/>
          </a:bodyPr>
          <a:lstStyle/>
          <a:p>
            <a:pPr algn="ctr"/>
            <a:r>
              <a:rPr lang="en-US" sz="6000" b="1" dirty="0">
                <a:solidFill>
                  <a:schemeClr val="tx1"/>
                </a:solidFill>
                <a:latin typeface="Arial" panose="020B0604020202020204" pitchFamily="34" charset="0"/>
                <a:cs typeface="Arial" panose="020B0604020202020204" pitchFamily="34" charset="0"/>
              </a:rPr>
              <a:t>Springdale Elementary School </a:t>
            </a:r>
            <a:br>
              <a:rPr lang="en-US" sz="6000" b="1" dirty="0">
                <a:latin typeface="Arial" panose="020B0604020202020204" pitchFamily="34" charset="0"/>
                <a:cs typeface="Arial" panose="020B0604020202020204" pitchFamily="34" charset="0"/>
              </a:rPr>
            </a:br>
            <a:r>
              <a:rPr lang="en-US" sz="6000" dirty="0">
                <a:latin typeface="Arial" panose="020B0604020202020204" pitchFamily="34" charset="0"/>
                <a:cs typeface="Arial" panose="020B0604020202020204" pitchFamily="34" charset="0"/>
              </a:rPr>
              <a:t>Annual Title I &amp; Family Engagement Meeting</a:t>
            </a:r>
          </a:p>
        </p:txBody>
      </p:sp>
      <p:sp>
        <p:nvSpPr>
          <p:cNvPr id="3" name="Subtitle 2"/>
          <p:cNvSpPr>
            <a:spLocks noGrp="1"/>
          </p:cNvSpPr>
          <p:nvPr>
            <p:ph type="subTitle" idx="1"/>
          </p:nvPr>
        </p:nvSpPr>
        <p:spPr>
          <a:xfrm>
            <a:off x="1100051" y="4455620"/>
            <a:ext cx="10058400" cy="1487979"/>
          </a:xfrm>
        </p:spPr>
        <p:txBody>
          <a:bodyPr>
            <a:normAutofit/>
          </a:bodyPr>
          <a:lstStyle/>
          <a:p>
            <a:r>
              <a:rPr lang="en-US" cap="none" dirty="0">
                <a:solidFill>
                  <a:schemeClr val="tx1"/>
                </a:solidFill>
              </a:rPr>
              <a:t>Springdale Elementary</a:t>
            </a:r>
          </a:p>
          <a:p>
            <a:r>
              <a:rPr lang="en-US" cap="none" dirty="0">
                <a:solidFill>
                  <a:schemeClr val="tx1"/>
                </a:solidFill>
              </a:rPr>
              <a:t>08/20/2026</a:t>
            </a:r>
          </a:p>
          <a:p>
            <a:r>
              <a:rPr lang="en-US" cap="none" dirty="0">
                <a:solidFill>
                  <a:schemeClr val="tx1"/>
                </a:solidFill>
              </a:rPr>
              <a:t>Ms. </a:t>
            </a:r>
            <a:r>
              <a:rPr lang="en-US" cap="none" dirty="0" err="1">
                <a:solidFill>
                  <a:schemeClr val="tx1"/>
                </a:solidFill>
              </a:rPr>
              <a:t>Caremen</a:t>
            </a:r>
            <a:r>
              <a:rPr lang="en-US" cap="none" dirty="0">
                <a:solidFill>
                  <a:schemeClr val="tx1"/>
                </a:solidFill>
              </a:rPr>
              <a:t> Gregory, Principal</a:t>
            </a:r>
          </a:p>
        </p:txBody>
      </p:sp>
      <p:sp>
        <p:nvSpPr>
          <p:cNvPr id="4" name="TextBox 3"/>
          <p:cNvSpPr txBox="1"/>
          <p:nvPr/>
        </p:nvSpPr>
        <p:spPr>
          <a:xfrm>
            <a:off x="8581053" y="5943599"/>
            <a:ext cx="3610947"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August 2026</a:t>
            </a:r>
          </a:p>
        </p:txBody>
      </p:sp>
    </p:spTree>
    <p:extLst>
      <p:ext uri="{BB962C8B-B14F-4D97-AF65-F5344CB8AC3E}">
        <p14:creationId xmlns:p14="http://schemas.microsoft.com/office/powerpoint/2010/main" val="30444862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are we here?</a:t>
            </a:r>
          </a:p>
        </p:txBody>
      </p:sp>
      <p:sp>
        <p:nvSpPr>
          <p:cNvPr id="3" name="Content Placeholder 2"/>
          <p:cNvSpPr>
            <a:spLocks noGrp="1"/>
          </p:cNvSpPr>
          <p:nvPr>
            <p:ph idx="1"/>
          </p:nvPr>
        </p:nvSpPr>
        <p:spPr/>
        <p:txBody>
          <a:bodyPr/>
          <a:lstStyle/>
          <a:p>
            <a:r>
              <a:rPr lang="en-US" dirty="0">
                <a:solidFill>
                  <a:schemeClr val="tx1"/>
                </a:solidFill>
              </a:rPr>
              <a:t>The Every Student Succeeds Act (ESSA) requires that each Title I school hold an annual meeting of Title I families in order to:</a:t>
            </a:r>
          </a:p>
          <a:p>
            <a:endParaRPr lang="en-US" dirty="0">
              <a:solidFill>
                <a:schemeClr val="tx1"/>
              </a:solidFill>
            </a:endParaRPr>
          </a:p>
          <a:p>
            <a:pPr lvl="3">
              <a:buFont typeface="Arial" panose="020B0604020202020204" pitchFamily="34" charset="0"/>
              <a:buChar char="•"/>
            </a:pPr>
            <a:r>
              <a:rPr lang="en-US" dirty="0">
                <a:solidFill>
                  <a:schemeClr val="tx1"/>
                </a:solidFill>
              </a:rPr>
              <a:t>inform you of your school’s participation in Title I,</a:t>
            </a:r>
          </a:p>
          <a:p>
            <a:pPr lvl="3">
              <a:buFont typeface="Arial" panose="020B0604020202020204" pitchFamily="34" charset="0"/>
              <a:buChar char="•"/>
            </a:pPr>
            <a:r>
              <a:rPr lang="en-US" dirty="0">
                <a:solidFill>
                  <a:schemeClr val="tx1"/>
                </a:solidFill>
              </a:rPr>
              <a:t>explain the requirements of Title I, and</a:t>
            </a:r>
          </a:p>
          <a:p>
            <a:pPr lvl="3">
              <a:buFont typeface="Arial" panose="020B0604020202020204" pitchFamily="34" charset="0"/>
              <a:buChar char="•"/>
            </a:pPr>
            <a:r>
              <a:rPr lang="en-US" dirty="0">
                <a:solidFill>
                  <a:schemeClr val="tx1"/>
                </a:solidFill>
              </a:rPr>
              <a:t>explain your rights as parents and family members to be involved.</a:t>
            </a:r>
          </a:p>
          <a:p>
            <a:pPr lvl="1"/>
            <a:endParaRPr lang="en-US" dirty="0"/>
          </a:p>
          <a:p>
            <a:pPr lvl="1"/>
            <a:endParaRPr lang="en-US" dirty="0"/>
          </a:p>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2</a:t>
            </a:fld>
            <a:endParaRPr lang="en-US" dirty="0"/>
          </a:p>
        </p:txBody>
      </p:sp>
    </p:spTree>
    <p:extLst>
      <p:ext uri="{BB962C8B-B14F-4D97-AF65-F5344CB8AC3E}">
        <p14:creationId xmlns:p14="http://schemas.microsoft.com/office/powerpoint/2010/main" val="2902294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will I learn?</a:t>
            </a:r>
          </a:p>
        </p:txBody>
      </p:sp>
      <p:sp>
        <p:nvSpPr>
          <p:cNvPr id="3" name="Content Placeholder 2"/>
          <p:cNvSpPr>
            <a:spLocks noGrp="1"/>
          </p:cNvSpPr>
          <p:nvPr>
            <p:ph idx="1"/>
          </p:nvPr>
        </p:nvSpPr>
        <p:spPr/>
        <p:txBody>
          <a:bodyPr numCol="2">
            <a:normAutofit fontScale="92500" lnSpcReduction="10000"/>
          </a:bodyPr>
          <a:lstStyle/>
          <a:p>
            <a:r>
              <a:rPr lang="en-US" dirty="0">
                <a:solidFill>
                  <a:schemeClr val="tx1"/>
                </a:solidFill>
              </a:rPr>
              <a:t>What is a Title I school?</a:t>
            </a:r>
          </a:p>
          <a:p>
            <a:r>
              <a:rPr lang="en-US" dirty="0">
                <a:solidFill>
                  <a:schemeClr val="tx1"/>
                </a:solidFill>
              </a:rPr>
              <a:t>What are my rights?</a:t>
            </a:r>
          </a:p>
          <a:p>
            <a:r>
              <a:rPr lang="en-US" dirty="0">
                <a:solidFill>
                  <a:schemeClr val="tx1"/>
                </a:solidFill>
              </a:rPr>
              <a:t>What can Title I funds be used for?</a:t>
            </a:r>
          </a:p>
          <a:p>
            <a:r>
              <a:rPr lang="en-US" dirty="0">
                <a:solidFill>
                  <a:schemeClr val="tx1"/>
                </a:solidFill>
              </a:rPr>
              <a:t>How does our school use Title I funds?</a:t>
            </a:r>
          </a:p>
          <a:p>
            <a:r>
              <a:rPr lang="en-US" dirty="0">
                <a:solidFill>
                  <a:schemeClr val="tx1"/>
                </a:solidFill>
              </a:rPr>
              <a:t>What is the SIP?</a:t>
            </a:r>
          </a:p>
          <a:p>
            <a:r>
              <a:rPr lang="en-US" dirty="0">
                <a:solidFill>
                  <a:schemeClr val="tx1"/>
                </a:solidFill>
              </a:rPr>
              <a:t>What are our schoolwide program goals?</a:t>
            </a:r>
          </a:p>
          <a:p>
            <a:r>
              <a:rPr lang="en-US" dirty="0">
                <a:solidFill>
                  <a:schemeClr val="tx1"/>
                </a:solidFill>
              </a:rPr>
              <a:t>How is parent and family engagement funded?</a:t>
            </a:r>
          </a:p>
          <a:p>
            <a:r>
              <a:rPr lang="en-US" dirty="0">
                <a:solidFill>
                  <a:schemeClr val="tx1"/>
                </a:solidFill>
              </a:rPr>
              <a:t>What is the Parent and Family Engagement Policy?</a:t>
            </a:r>
          </a:p>
          <a:p>
            <a:r>
              <a:rPr lang="en-US" dirty="0">
                <a:solidFill>
                  <a:schemeClr val="tx1"/>
                </a:solidFill>
              </a:rPr>
              <a:t>What is the School-Parent Compact?</a:t>
            </a:r>
          </a:p>
          <a:p>
            <a:r>
              <a:rPr lang="en-US" dirty="0">
                <a:solidFill>
                  <a:schemeClr val="tx1"/>
                </a:solidFill>
              </a:rPr>
              <a:t>What curriculum does our school use?</a:t>
            </a:r>
          </a:p>
          <a:p>
            <a:r>
              <a:rPr lang="en-US" dirty="0">
                <a:solidFill>
                  <a:schemeClr val="tx1"/>
                </a:solidFill>
              </a:rPr>
              <a:t>What tests will my child be taking?</a:t>
            </a:r>
          </a:p>
          <a:p>
            <a:r>
              <a:rPr lang="en-US" dirty="0">
                <a:solidFill>
                  <a:schemeClr val="tx1"/>
                </a:solidFill>
              </a:rPr>
              <a:t>How can I be involved?</a:t>
            </a:r>
          </a:p>
          <a:p>
            <a:r>
              <a:rPr lang="en-US" dirty="0">
                <a:solidFill>
                  <a:schemeClr val="tx1"/>
                </a:solidFill>
              </a:rPr>
              <a:t>Who can I contact for help?</a:t>
            </a:r>
          </a:p>
          <a:p>
            <a:pPr marL="0" indent="0">
              <a:buNone/>
            </a:pPr>
            <a:endParaRPr lang="en-US" dirty="0">
              <a:solidFill>
                <a:srgbClr val="FF0000"/>
              </a:solidFill>
            </a:endParaRPr>
          </a:p>
          <a:p>
            <a:endParaRPr lang="en-US" dirty="0"/>
          </a:p>
          <a:p>
            <a:endParaRPr lang="en-US" dirty="0"/>
          </a:p>
        </p:txBody>
      </p:sp>
      <p:sp>
        <p:nvSpPr>
          <p:cNvPr id="6" name="Content Placeholder 2" descr="list" title="list"/>
          <p:cNvSpPr txBox="1">
            <a:spLocks/>
          </p:cNvSpPr>
          <p:nvPr/>
        </p:nvSpPr>
        <p:spPr>
          <a:xfrm>
            <a:off x="5961723" y="1845732"/>
            <a:ext cx="5118169" cy="4398547"/>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Georgia" panose="02040502050405020303" pitchFamily="18" charset="0"/>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Georgia" panose="02040502050405020303" pitchFamily="18" charset="0"/>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Georgia" panose="02040502050405020303" pitchFamily="18" charset="0"/>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Georgia" panose="02040502050405020303" pitchFamily="18" charset="0"/>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Georgia" panose="02040502050405020303" pitchFamily="18" charset="0"/>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ClrTx/>
              <a:buFont typeface="Wingdings" panose="05000000000000000000" pitchFamily="2" charset="2"/>
              <a:buChar char="§"/>
            </a:pP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3</a:t>
            </a:fld>
            <a:endParaRPr lang="en-US" dirty="0"/>
          </a:p>
        </p:txBody>
      </p:sp>
    </p:spTree>
    <p:extLst>
      <p:ext uri="{BB962C8B-B14F-4D97-AF65-F5344CB8AC3E}">
        <p14:creationId xmlns:p14="http://schemas.microsoft.com/office/powerpoint/2010/main" val="1848579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Title I school?</a:t>
            </a:r>
          </a:p>
        </p:txBody>
      </p:sp>
      <p:sp>
        <p:nvSpPr>
          <p:cNvPr id="3" name="Content Placeholder 2"/>
          <p:cNvSpPr>
            <a:spLocks noGrp="1"/>
          </p:cNvSpPr>
          <p:nvPr>
            <p:ph idx="1"/>
          </p:nvPr>
        </p:nvSpPr>
        <p:spPr/>
        <p:txBody>
          <a:bodyPr>
            <a:normAutofit/>
          </a:bodyPr>
          <a:lstStyle/>
          <a:p>
            <a:r>
              <a:rPr lang="en-US" dirty="0">
                <a:solidFill>
                  <a:schemeClr val="tx1"/>
                </a:solidFill>
              </a:rPr>
              <a:t>Title I was passed in 1965 under the Elementary and Secondary Education Act (ESEA). It is the largest federal assistance program for our nation’s schools. </a:t>
            </a:r>
          </a:p>
          <a:p>
            <a:r>
              <a:rPr lang="en-US" dirty="0">
                <a:solidFill>
                  <a:schemeClr val="tx1"/>
                </a:solidFill>
              </a:rPr>
              <a:t>Title I schools receive extra funding (Title I dollars) from the federal government. These dollars are used to:</a:t>
            </a:r>
          </a:p>
          <a:p>
            <a:pPr lvl="3">
              <a:buFont typeface="Arial" panose="020B0604020202020204" pitchFamily="34" charset="0"/>
              <a:buChar char="•"/>
            </a:pPr>
            <a:r>
              <a:rPr lang="en-US" dirty="0">
                <a:solidFill>
                  <a:schemeClr val="tx1"/>
                </a:solidFill>
              </a:rPr>
              <a:t>identify students experiencing academic difficulties and provide assistance to help these students;</a:t>
            </a:r>
          </a:p>
          <a:p>
            <a:pPr lvl="3">
              <a:buFont typeface="Arial" panose="020B0604020202020204" pitchFamily="34" charset="0"/>
              <a:buChar char="•"/>
            </a:pPr>
            <a:r>
              <a:rPr lang="en-US" dirty="0">
                <a:solidFill>
                  <a:schemeClr val="tx1"/>
                </a:solidFill>
              </a:rPr>
              <a:t>purchase additional staff, programs, materials, and/or supplies; and</a:t>
            </a:r>
          </a:p>
          <a:p>
            <a:pPr lvl="3">
              <a:buFont typeface="Arial" panose="020B0604020202020204" pitchFamily="34" charset="0"/>
              <a:buChar char="•"/>
            </a:pPr>
            <a:r>
              <a:rPr lang="en-US" dirty="0">
                <a:solidFill>
                  <a:schemeClr val="tx1"/>
                </a:solidFill>
              </a:rPr>
              <a:t>conduct parent and family engagement meetings, trainings, events, and/or activities.</a:t>
            </a:r>
          </a:p>
          <a:p>
            <a:pPr lvl="1"/>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4</a:t>
            </a:fld>
            <a:endParaRPr lang="en-US" dirty="0"/>
          </a:p>
        </p:txBody>
      </p:sp>
    </p:spTree>
    <p:extLst>
      <p:ext uri="{BB962C8B-B14F-4D97-AF65-F5344CB8AC3E}">
        <p14:creationId xmlns:p14="http://schemas.microsoft.com/office/powerpoint/2010/main" val="27731376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can Title I funds be used for?</a:t>
            </a:r>
          </a:p>
        </p:txBody>
      </p:sp>
      <p:sp>
        <p:nvSpPr>
          <p:cNvPr id="3" name="Content Placeholder 2"/>
          <p:cNvSpPr>
            <a:spLocks noGrp="1"/>
          </p:cNvSpPr>
          <p:nvPr>
            <p:ph idx="1"/>
          </p:nvPr>
        </p:nvSpPr>
        <p:spPr/>
        <p:txBody>
          <a:bodyPr>
            <a:normAutofit/>
          </a:bodyPr>
          <a:lstStyle/>
          <a:p>
            <a:r>
              <a:rPr lang="en-US" dirty="0">
                <a:solidFill>
                  <a:schemeClr val="tx1"/>
                </a:solidFill>
              </a:rPr>
              <a:t>In general, Title I funds may be used for:</a:t>
            </a:r>
          </a:p>
          <a:p>
            <a:pPr marL="681038" lvl="3" indent="0">
              <a:buNone/>
            </a:pPr>
            <a:endParaRPr lang="en-US" altLang="en-US" dirty="0">
              <a:solidFill>
                <a:schemeClr val="tx1"/>
              </a:solidFill>
            </a:endParaRPr>
          </a:p>
          <a:p>
            <a:pPr lvl="3">
              <a:lnSpc>
                <a:spcPct val="150000"/>
              </a:lnSpc>
              <a:buFont typeface="Arial" panose="020B0604020202020204" pitchFamily="34" charset="0"/>
              <a:buChar char="•"/>
            </a:pPr>
            <a:r>
              <a:rPr lang="en-US" altLang="en-US" dirty="0">
                <a:solidFill>
                  <a:schemeClr val="tx1"/>
                </a:solidFill>
              </a:rPr>
              <a:t>additional paraprofessionals,</a:t>
            </a:r>
          </a:p>
          <a:p>
            <a:pPr lvl="3">
              <a:lnSpc>
                <a:spcPct val="150000"/>
              </a:lnSpc>
              <a:buFont typeface="Arial" panose="020B0604020202020204" pitchFamily="34" charset="0"/>
              <a:buChar char="•"/>
            </a:pPr>
            <a:r>
              <a:rPr lang="en-US" altLang="en-US" dirty="0">
                <a:solidFill>
                  <a:schemeClr val="tx1"/>
                </a:solidFill>
              </a:rPr>
              <a:t>additional training for school staff,</a:t>
            </a:r>
          </a:p>
          <a:p>
            <a:pPr lvl="3">
              <a:lnSpc>
                <a:spcPct val="150000"/>
              </a:lnSpc>
              <a:buFont typeface="Arial" panose="020B0604020202020204" pitchFamily="34" charset="0"/>
              <a:buChar char="•"/>
            </a:pPr>
            <a:r>
              <a:rPr lang="en-US" altLang="en-US" dirty="0">
                <a:solidFill>
                  <a:schemeClr val="tx1"/>
                </a:solidFill>
              </a:rPr>
              <a:t>extra time for instruction (before and/or after school programs),</a:t>
            </a:r>
          </a:p>
          <a:p>
            <a:pPr lvl="3">
              <a:lnSpc>
                <a:spcPct val="150000"/>
              </a:lnSpc>
              <a:buFont typeface="Arial" panose="020B0604020202020204" pitchFamily="34" charset="0"/>
              <a:buChar char="•"/>
            </a:pPr>
            <a:r>
              <a:rPr lang="en-US" altLang="en-US" dirty="0">
                <a:solidFill>
                  <a:schemeClr val="tx1"/>
                </a:solidFill>
              </a:rPr>
              <a:t>parent and family engagement activities, and/or</a:t>
            </a:r>
          </a:p>
          <a:p>
            <a:pPr lvl="3">
              <a:lnSpc>
                <a:spcPct val="150000"/>
              </a:lnSpc>
              <a:buFont typeface="Arial" panose="020B0604020202020204" pitchFamily="34" charset="0"/>
              <a:buChar char="•"/>
            </a:pPr>
            <a:r>
              <a:rPr lang="en-US" altLang="en-US" dirty="0">
                <a:solidFill>
                  <a:schemeClr val="tx1"/>
                </a:solidFill>
              </a:rPr>
              <a:t>a variety of supplemental teaching materials, equipment, and technology.</a:t>
            </a:r>
          </a:p>
          <a:p>
            <a:pPr lvl="1"/>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5</a:t>
            </a:fld>
            <a:endParaRPr lang="en-US" dirty="0"/>
          </a:p>
        </p:txBody>
      </p:sp>
    </p:spTree>
    <p:extLst>
      <p:ext uri="{BB962C8B-B14F-4D97-AF65-F5344CB8AC3E}">
        <p14:creationId xmlns:p14="http://schemas.microsoft.com/office/powerpoint/2010/main" val="16227463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does our school use Title I funds?</a:t>
            </a:r>
          </a:p>
        </p:txBody>
      </p:sp>
      <p:sp>
        <p:nvSpPr>
          <p:cNvPr id="3" name="Content Placeholder 2"/>
          <p:cNvSpPr>
            <a:spLocks noGrp="1"/>
          </p:cNvSpPr>
          <p:nvPr>
            <p:ph idx="1"/>
          </p:nvPr>
        </p:nvSpPr>
        <p:spPr>
          <a:xfrm>
            <a:off x="637309" y="1845734"/>
            <a:ext cx="11166763" cy="4453466"/>
          </a:xfrm>
        </p:spPr>
        <p:txBody>
          <a:bodyPr>
            <a:normAutofit/>
          </a:bodyPr>
          <a:lstStyle/>
          <a:p>
            <a:r>
              <a:rPr lang="en-US" dirty="0">
                <a:solidFill>
                  <a:schemeClr val="tx1"/>
                </a:solidFill>
              </a:rPr>
              <a:t>In</a:t>
            </a:r>
            <a:r>
              <a:rPr lang="en-US" dirty="0"/>
              <a:t> </a:t>
            </a:r>
            <a:r>
              <a:rPr lang="en-US" dirty="0">
                <a:solidFill>
                  <a:schemeClr val="tx1"/>
                </a:solidFill>
              </a:rPr>
              <a:t>Springdale Elementary, our school was allotted money</a:t>
            </a:r>
            <a:r>
              <a:rPr lang="en-US" dirty="0">
                <a:solidFill>
                  <a:srgbClr val="FF0000"/>
                </a:solidFill>
              </a:rPr>
              <a:t> </a:t>
            </a:r>
            <a:r>
              <a:rPr lang="en-US" dirty="0">
                <a:solidFill>
                  <a:schemeClr val="tx1"/>
                </a:solidFill>
              </a:rPr>
              <a:t>in Title I funding. </a:t>
            </a:r>
          </a:p>
          <a:p>
            <a:r>
              <a:rPr lang="en-US" dirty="0">
                <a:solidFill>
                  <a:schemeClr val="tx1"/>
                </a:solidFill>
              </a:rPr>
              <a:t>We developed a </a:t>
            </a:r>
            <a:r>
              <a:rPr lang="en-US" b="1" dirty="0">
                <a:solidFill>
                  <a:schemeClr val="tx1"/>
                </a:solidFill>
              </a:rPr>
              <a:t>Schoolwide Program</a:t>
            </a:r>
            <a:r>
              <a:rPr lang="en-US" dirty="0">
                <a:solidFill>
                  <a:schemeClr val="tx1"/>
                </a:solidFill>
              </a:rPr>
              <a:t>, which means we plan to spend our funds on the following:</a:t>
            </a:r>
          </a:p>
          <a:p>
            <a:pPr lvl="3">
              <a:buFont typeface="Arial" panose="020B0604020202020204" pitchFamily="34" charset="0"/>
              <a:buChar char="•"/>
            </a:pPr>
            <a:r>
              <a:rPr lang="en-US" dirty="0">
                <a:solidFill>
                  <a:schemeClr val="tx1"/>
                </a:solidFill>
              </a:rPr>
              <a:t>Supplemental staff:</a:t>
            </a:r>
          </a:p>
          <a:p>
            <a:pPr lvl="4">
              <a:buFont typeface="Courier New" panose="02070309020205020404" pitchFamily="49" charset="0"/>
              <a:buChar char="o"/>
            </a:pPr>
            <a:r>
              <a:rPr lang="en-US" dirty="0">
                <a:solidFill>
                  <a:schemeClr val="tx1"/>
                </a:solidFill>
              </a:rPr>
              <a:t>Tutors </a:t>
            </a:r>
          </a:p>
          <a:p>
            <a:pPr lvl="2"/>
            <a:endParaRPr lang="en-US" dirty="0">
              <a:solidFill>
                <a:schemeClr val="tx1"/>
              </a:solidFill>
            </a:endParaRPr>
          </a:p>
          <a:p>
            <a:pPr lvl="3">
              <a:buFont typeface="Arial" panose="020B0604020202020204" pitchFamily="34" charset="0"/>
              <a:buChar char="•"/>
            </a:pPr>
            <a:r>
              <a:rPr lang="en-US" dirty="0">
                <a:solidFill>
                  <a:schemeClr val="tx1"/>
                </a:solidFill>
              </a:rPr>
              <a:t>Programs/Materials/Supplies:</a:t>
            </a:r>
          </a:p>
          <a:p>
            <a:pPr lvl="4">
              <a:buFont typeface="Courier New" panose="02070309020205020404" pitchFamily="49" charset="0"/>
              <a:buChar char="o"/>
            </a:pPr>
            <a:r>
              <a:rPr lang="en-US" dirty="0">
                <a:solidFill>
                  <a:schemeClr val="tx1"/>
                </a:solidFill>
              </a:rPr>
              <a:t>Grammar, Language, and Math Practice Materials </a:t>
            </a:r>
          </a:p>
          <a:p>
            <a:pPr lvl="4">
              <a:buFont typeface="Courier New" panose="02070309020205020404" pitchFamily="49" charset="0"/>
              <a:buChar char="o"/>
            </a:pPr>
            <a:r>
              <a:rPr lang="en-US" dirty="0">
                <a:solidFill>
                  <a:schemeClr val="tx1"/>
                </a:solidFill>
              </a:rPr>
              <a:t>Intervention Materials</a:t>
            </a:r>
          </a:p>
          <a:p>
            <a:pPr lvl="2"/>
            <a:endParaRPr lang="en-US" dirty="0"/>
          </a:p>
          <a:p>
            <a:pPr lvl="3">
              <a:buFont typeface="Arial" panose="020B0604020202020204" pitchFamily="34" charset="0"/>
              <a:buChar char="•"/>
            </a:pPr>
            <a:r>
              <a:rPr lang="en-US" dirty="0">
                <a:solidFill>
                  <a:schemeClr val="tx1"/>
                </a:solidFill>
              </a:rPr>
              <a:t>Teacher Professional Development:</a:t>
            </a:r>
          </a:p>
          <a:p>
            <a:pPr lvl="4">
              <a:buFont typeface="Courier New" panose="02070309020205020404" pitchFamily="49" charset="0"/>
              <a:buChar char="o"/>
            </a:pPr>
            <a:r>
              <a:rPr lang="en-US" dirty="0">
                <a:solidFill>
                  <a:schemeClr val="tx1"/>
                </a:solidFill>
              </a:rPr>
              <a:t>Training</a:t>
            </a:r>
          </a:p>
          <a:p>
            <a:pPr marL="920750" lvl="4" indent="0">
              <a:buNone/>
            </a:pPr>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6</a:t>
            </a:fld>
            <a:endParaRPr lang="en-US" dirty="0"/>
          </a:p>
        </p:txBody>
      </p:sp>
    </p:spTree>
    <p:extLst>
      <p:ext uri="{BB962C8B-B14F-4D97-AF65-F5344CB8AC3E}">
        <p14:creationId xmlns:p14="http://schemas.microsoft.com/office/powerpoint/2010/main" val="30381121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What is the SIP?</a:t>
            </a:r>
            <a:endParaRPr lang="en-US" dirty="0"/>
          </a:p>
        </p:txBody>
      </p:sp>
      <p:sp>
        <p:nvSpPr>
          <p:cNvPr id="3" name="Content Placeholder 2"/>
          <p:cNvSpPr>
            <a:spLocks noGrp="1"/>
          </p:cNvSpPr>
          <p:nvPr>
            <p:ph idx="1"/>
          </p:nvPr>
        </p:nvSpPr>
        <p:spPr/>
        <p:txBody>
          <a:bodyPr>
            <a:normAutofit/>
          </a:bodyPr>
          <a:lstStyle/>
          <a:p>
            <a:r>
              <a:rPr lang="en-US" dirty="0"/>
              <a:t>The SIP is the School Improvement Plan. It includes:</a:t>
            </a:r>
          </a:p>
          <a:p>
            <a:pPr lvl="3">
              <a:buFont typeface="Arial" panose="020B0604020202020204" pitchFamily="34" charset="0"/>
              <a:buChar char="•"/>
            </a:pPr>
            <a:r>
              <a:rPr lang="en-US" dirty="0"/>
              <a:t>the identification of the school planning team and how they will be engaged in the planning process;</a:t>
            </a:r>
          </a:p>
          <a:p>
            <a:pPr lvl="3">
              <a:buFont typeface="Arial" panose="020B0604020202020204" pitchFamily="34" charset="0"/>
              <a:buChar char="•"/>
            </a:pPr>
            <a:r>
              <a:rPr lang="en-US" dirty="0"/>
              <a:t>a needs assessment and summary of academic and non-academic data;</a:t>
            </a:r>
          </a:p>
          <a:p>
            <a:pPr lvl="3">
              <a:buFont typeface="Arial" panose="020B0604020202020204" pitchFamily="34" charset="0"/>
              <a:buChar char="•"/>
            </a:pPr>
            <a:r>
              <a:rPr lang="en-US" dirty="0"/>
              <a:t>prioritized goals, strategies, and action steps to help address the academic and non-academic needs of students;</a:t>
            </a:r>
          </a:p>
          <a:p>
            <a:pPr lvl="3">
              <a:buFont typeface="Arial" panose="020B0604020202020204" pitchFamily="34" charset="0"/>
              <a:buChar char="•"/>
            </a:pPr>
            <a:r>
              <a:rPr lang="en-US" dirty="0"/>
              <a:t>teacher and staff professional development needs; and</a:t>
            </a:r>
          </a:p>
          <a:p>
            <a:pPr lvl="3">
              <a:buFont typeface="Arial" panose="020B0604020202020204" pitchFamily="34" charset="0"/>
              <a:buChar char="•"/>
            </a:pPr>
            <a:r>
              <a:rPr lang="en-US" dirty="0"/>
              <a:t>budgets and the coordination of resources.</a:t>
            </a:r>
          </a:p>
          <a:p>
            <a:r>
              <a:rPr lang="en-US" dirty="0">
                <a:solidFill>
                  <a:schemeClr val="tx1"/>
                </a:solidFill>
              </a:rPr>
              <a:t>The school must include family representatives on our school planning team.</a:t>
            </a:r>
          </a:p>
          <a:p>
            <a:pPr marL="863600" lvl="4" indent="0">
              <a:buNone/>
            </a:pPr>
            <a:endParaRPr lang="en-US" sz="1800" dirty="0">
              <a:solidFill>
                <a:srgbClr val="FF0000"/>
              </a:solidFill>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7</a:t>
            </a:fld>
            <a:endParaRPr lang="en-US" dirty="0"/>
          </a:p>
        </p:txBody>
      </p:sp>
    </p:spTree>
    <p:extLst>
      <p:ext uri="{BB962C8B-B14F-4D97-AF65-F5344CB8AC3E}">
        <p14:creationId xmlns:p14="http://schemas.microsoft.com/office/powerpoint/2010/main" val="39402745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our schoolwide program goals?</a:t>
            </a:r>
          </a:p>
        </p:txBody>
      </p:sp>
      <p:sp>
        <p:nvSpPr>
          <p:cNvPr id="3" name="Content Placeholder 2"/>
          <p:cNvSpPr>
            <a:spLocks noGrp="1"/>
          </p:cNvSpPr>
          <p:nvPr>
            <p:ph idx="1"/>
          </p:nvPr>
        </p:nvSpPr>
        <p:spPr>
          <a:xfrm>
            <a:off x="422787" y="1845733"/>
            <a:ext cx="11533239" cy="4456743"/>
          </a:xfrm>
        </p:spPr>
        <p:txBody>
          <a:bodyPr>
            <a:normAutofit fontScale="92500" lnSpcReduction="10000"/>
          </a:bodyPr>
          <a:lstStyle/>
          <a:p>
            <a:pPr lvl="0"/>
            <a:r>
              <a:rPr lang="en-US" b="1" dirty="0"/>
              <a:t>Increase ELA Achievement:</a:t>
            </a:r>
            <a:r>
              <a:rPr lang="en-US" dirty="0"/>
              <a:t> Increase schoolwide ELA proficiency from the </a:t>
            </a:r>
            <a:r>
              <a:rPr lang="en-US" b="1" dirty="0"/>
              <a:t>31.1% baseline toward 44% proficiency during Year 1 (2026–2027)</a:t>
            </a:r>
            <a:r>
              <a:rPr lang="en-US" dirty="0"/>
              <a:t> through standards-aligned instruction, small-group instruction, intervention, and data-driven planning. </a:t>
            </a:r>
          </a:p>
          <a:p>
            <a:pPr lvl="0"/>
            <a:r>
              <a:rPr lang="en-US" b="1" dirty="0"/>
              <a:t>Increase Mathematics Achievement:</a:t>
            </a:r>
            <a:r>
              <a:rPr lang="en-US" dirty="0"/>
              <a:t> Improve schoolwide mathematics proficiency from the </a:t>
            </a:r>
            <a:r>
              <a:rPr lang="en-US" b="1" dirty="0"/>
              <a:t>40.0% baseline</a:t>
            </a:r>
            <a:r>
              <a:rPr lang="en-US" dirty="0"/>
              <a:t> by strengthening standards-aligned core instruction, math fluency, problem solving, and targeted intervention. </a:t>
            </a:r>
          </a:p>
          <a:p>
            <a:pPr lvl="0"/>
            <a:r>
              <a:rPr lang="en-US" b="1" dirty="0"/>
              <a:t>Strengthen Tier 1 Instruction:</a:t>
            </a:r>
            <a:r>
              <a:rPr lang="en-US" dirty="0"/>
              <a:t> Ensure students receive rigorous, standards-aligned Tier 1 instruction with consistent use of district-adopted curriculum, differentiation, and evidence-based instructional practices. </a:t>
            </a:r>
          </a:p>
          <a:p>
            <a:pPr lvl="0"/>
            <a:r>
              <a:rPr lang="en-US" b="1" dirty="0"/>
              <a:t>Strengthen RTI²/Intervention:</a:t>
            </a:r>
            <a:r>
              <a:rPr lang="en-US" dirty="0"/>
              <a:t> Provide targeted </a:t>
            </a:r>
            <a:r>
              <a:rPr lang="en-US" b="1" dirty="0"/>
              <a:t>Tier 2 and Tier 3 interventions</a:t>
            </a:r>
            <a:r>
              <a:rPr lang="en-US" dirty="0"/>
              <a:t> based on universal screening, diagnostic, progress-monitoring, and classroom data. </a:t>
            </a:r>
          </a:p>
          <a:p>
            <a:pPr lvl="0"/>
            <a:r>
              <a:rPr lang="en-US" b="1" dirty="0"/>
              <a:t>Close Achievement Gaps:</a:t>
            </a:r>
            <a:r>
              <a:rPr lang="en-US" dirty="0"/>
              <a:t> Provide additional academic support to students and grade levels performing below expectations, with particular attention to areas identified through TCAP, </a:t>
            </a:r>
            <a:r>
              <a:rPr lang="en-US" dirty="0" err="1"/>
              <a:t>i</a:t>
            </a:r>
            <a:r>
              <a:rPr lang="en-US" dirty="0"/>
              <a:t>-Ready, </a:t>
            </a:r>
            <a:r>
              <a:rPr lang="en-US" dirty="0" err="1"/>
              <a:t>Aimsweb</a:t>
            </a:r>
            <a:r>
              <a:rPr lang="en-US" dirty="0"/>
              <a:t>, and classroom assessment data.</a:t>
            </a:r>
          </a:p>
          <a:p>
            <a:pPr>
              <a:buClrTx/>
              <a:buFont typeface="Courier New" panose="02070309020205020404" pitchFamily="49" charset="0"/>
              <a:buChar char="o"/>
            </a:pPr>
            <a:endParaRPr lang="en-US" dirty="0">
              <a:solidFill>
                <a:schemeClr val="tx1"/>
              </a:solidFill>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8</a:t>
            </a:fld>
            <a:endParaRPr lang="en-US" dirty="0"/>
          </a:p>
        </p:txBody>
      </p:sp>
    </p:spTree>
    <p:extLst>
      <p:ext uri="{BB962C8B-B14F-4D97-AF65-F5344CB8AC3E}">
        <p14:creationId xmlns:p14="http://schemas.microsoft.com/office/powerpoint/2010/main" val="1646935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tx1"/>
                </a:solidFill>
                <a:latin typeface="Arial" panose="020B0604020202020204" pitchFamily="34" charset="0"/>
                <a:ea typeface="Batang" pitchFamily="18" charset="-127"/>
                <a:cs typeface="Arial" panose="020B0604020202020204" pitchFamily="34" charset="0"/>
              </a:rPr>
              <a:t>What </a:t>
            </a:r>
            <a:r>
              <a:rPr lang="en-US" dirty="0">
                <a:solidFill>
                  <a:schemeClr val="tx1"/>
                </a:solidFill>
                <a:ea typeface="Batang" pitchFamily="18" charset="-127"/>
              </a:rPr>
              <a:t>i</a:t>
            </a:r>
            <a:r>
              <a:rPr lang="en-US" dirty="0">
                <a:solidFill>
                  <a:schemeClr val="tx1"/>
                </a:solidFill>
                <a:latin typeface="Arial" panose="020B0604020202020204" pitchFamily="34" charset="0"/>
                <a:ea typeface="Batang" pitchFamily="18" charset="-127"/>
                <a:cs typeface="Arial" panose="020B0604020202020204" pitchFamily="34" charset="0"/>
              </a:rPr>
              <a:t>s </a:t>
            </a:r>
            <a:r>
              <a:rPr lang="en-US" dirty="0">
                <a:solidFill>
                  <a:schemeClr val="tx1"/>
                </a:solidFill>
                <a:ea typeface="Batang" pitchFamily="18" charset="-127"/>
              </a:rPr>
              <a:t>o</a:t>
            </a:r>
            <a:r>
              <a:rPr lang="en-US" dirty="0">
                <a:solidFill>
                  <a:schemeClr val="tx1"/>
                </a:solidFill>
                <a:latin typeface="Arial" panose="020B0604020202020204" pitchFamily="34" charset="0"/>
                <a:ea typeface="Batang" pitchFamily="18" charset="-127"/>
                <a:cs typeface="Arial" panose="020B0604020202020204" pitchFamily="34" charset="0"/>
              </a:rPr>
              <a:t>ur </a:t>
            </a:r>
            <a:r>
              <a:rPr lang="en-US" dirty="0">
                <a:solidFill>
                  <a:schemeClr val="tx1"/>
                </a:solidFill>
                <a:ea typeface="Batang" pitchFamily="18" charset="-127"/>
              </a:rPr>
              <a:t>s</a:t>
            </a:r>
            <a:r>
              <a:rPr lang="en-US" dirty="0">
                <a:solidFill>
                  <a:schemeClr val="tx1"/>
                </a:solidFill>
                <a:latin typeface="Arial" panose="020B0604020202020204" pitchFamily="34" charset="0"/>
                <a:ea typeface="Batang" pitchFamily="18" charset="-127"/>
                <a:cs typeface="Arial" panose="020B0604020202020204" pitchFamily="34" charset="0"/>
              </a:rPr>
              <a:t>chool’s </a:t>
            </a:r>
            <a:r>
              <a:rPr lang="en-US" dirty="0">
                <a:solidFill>
                  <a:schemeClr val="tx1"/>
                </a:solidFill>
                <a:ea typeface="Batang" pitchFamily="18" charset="-127"/>
              </a:rPr>
              <a:t>d</a:t>
            </a:r>
            <a:r>
              <a:rPr lang="en-US" dirty="0">
                <a:solidFill>
                  <a:schemeClr val="tx1"/>
                </a:solidFill>
                <a:latin typeface="Arial" panose="020B0604020202020204" pitchFamily="34" charset="0"/>
                <a:ea typeface="Batang" pitchFamily="18" charset="-127"/>
                <a:cs typeface="Arial" panose="020B0604020202020204" pitchFamily="34" charset="0"/>
              </a:rPr>
              <a:t>esignation </a:t>
            </a:r>
            <a:r>
              <a:rPr lang="en-US" dirty="0">
                <a:solidFill>
                  <a:schemeClr val="tx1"/>
                </a:solidFill>
                <a:ea typeface="Batang" pitchFamily="18" charset="-127"/>
              </a:rPr>
              <a:t>s</a:t>
            </a:r>
            <a:r>
              <a:rPr lang="en-US" dirty="0">
                <a:solidFill>
                  <a:schemeClr val="tx1"/>
                </a:solidFill>
                <a:latin typeface="Arial" panose="020B0604020202020204" pitchFamily="34" charset="0"/>
                <a:ea typeface="Batang" pitchFamily="18" charset="-127"/>
                <a:cs typeface="Arial" panose="020B0604020202020204" pitchFamily="34" charset="0"/>
              </a:rPr>
              <a:t>tatus</a:t>
            </a:r>
            <a:r>
              <a:rPr lang="en-US" dirty="0">
                <a:solidFill>
                  <a:schemeClr val="tx1"/>
                </a:solidFill>
                <a:ea typeface="Batang" pitchFamily="18" charset="-127"/>
              </a:rPr>
              <a:t>?</a:t>
            </a:r>
            <a:endParaRPr lang="en-US" dirty="0">
              <a:solidFill>
                <a:schemeClr val="tx1"/>
              </a:solidFill>
            </a:endParaRPr>
          </a:p>
        </p:txBody>
      </p:sp>
      <p:sp>
        <p:nvSpPr>
          <p:cNvPr id="3" name="Content Placeholder 2"/>
          <p:cNvSpPr>
            <a:spLocks noGrp="1"/>
          </p:cNvSpPr>
          <p:nvPr>
            <p:ph idx="1"/>
          </p:nvPr>
        </p:nvSpPr>
        <p:spPr>
          <a:xfrm>
            <a:off x="665019" y="1845734"/>
            <a:ext cx="11139054" cy="4476408"/>
          </a:xfrm>
        </p:spPr>
        <p:txBody>
          <a:bodyPr>
            <a:normAutofit/>
          </a:bodyPr>
          <a:lstStyle/>
          <a:p>
            <a:pPr>
              <a:buClrTx/>
              <a:buFont typeface="Wingdings" panose="05000000000000000000" pitchFamily="2" charset="2"/>
              <a:buChar char="§"/>
            </a:pPr>
            <a:r>
              <a:rPr lang="en-US" dirty="0">
                <a:solidFill>
                  <a:schemeClr val="tx1"/>
                </a:solidFill>
              </a:rPr>
              <a:t>In accordance with Tennessee’s accountability system, the Tennessee Department of Education (TDOE) determines designations for all public schools. Designations include:</a:t>
            </a:r>
          </a:p>
          <a:p>
            <a:pPr marL="0" indent="0">
              <a:buClrTx/>
              <a:buNone/>
            </a:pPr>
            <a:endParaRPr lang="en-US" dirty="0">
              <a:solidFill>
                <a:schemeClr val="tx1"/>
              </a:solidFill>
            </a:endParaRPr>
          </a:p>
          <a:p>
            <a:pPr lvl="3">
              <a:buFont typeface="Arial" panose="020B0604020202020204" pitchFamily="34" charset="0"/>
              <a:buChar char="•"/>
            </a:pPr>
            <a:r>
              <a:rPr lang="en-US" b="1" dirty="0">
                <a:solidFill>
                  <a:schemeClr val="tx1"/>
                </a:solidFill>
              </a:rPr>
              <a:t>Reward Schools: </a:t>
            </a:r>
            <a:r>
              <a:rPr lang="en-US" dirty="0">
                <a:solidFill>
                  <a:schemeClr val="tx1"/>
                </a:solidFill>
              </a:rPr>
              <a:t>Recognizes schools with high levels of performance or student growth, including the top 5% of schools.</a:t>
            </a:r>
          </a:p>
          <a:p>
            <a:pPr lvl="3">
              <a:buFont typeface="Arial" panose="020B0604020202020204" pitchFamily="34" charset="0"/>
              <a:buChar char="•"/>
            </a:pPr>
            <a:r>
              <a:rPr lang="en-US" b="1" dirty="0">
                <a:solidFill>
                  <a:schemeClr val="tx1"/>
                </a:solidFill>
              </a:rPr>
              <a:t>CSI (Comprehensive Support and Improvement): </a:t>
            </a:r>
            <a:r>
              <a:rPr lang="en-US" dirty="0">
                <a:solidFill>
                  <a:schemeClr val="tx1"/>
                </a:solidFill>
              </a:rPr>
              <a:t>Also known as Priority schools, these are identified for being in the bottom 5% of overall performance or having a graduation rate below 67%.</a:t>
            </a:r>
          </a:p>
          <a:p>
            <a:pPr lvl="3">
              <a:buFont typeface="Arial" panose="020B0604020202020204" pitchFamily="34" charset="0"/>
              <a:buChar char="•"/>
            </a:pPr>
            <a:r>
              <a:rPr lang="en-US" b="1" dirty="0">
                <a:solidFill>
                  <a:schemeClr val="tx1"/>
                </a:solidFill>
              </a:rPr>
              <a:t>TSI/ATSI (Targeted/Additional Targeted Support and Improvement): </a:t>
            </a:r>
            <a:r>
              <a:rPr lang="en-US" dirty="0">
                <a:solidFill>
                  <a:schemeClr val="tx1"/>
                </a:solidFill>
              </a:rPr>
              <a:t>Also known as Focus schools, these are identified when specific student groups underperform.</a:t>
            </a:r>
            <a:r>
              <a:rPr lang="en-US" dirty="0">
                <a:solidFill>
                  <a:srgbClr val="FF0000"/>
                </a:solidFill>
              </a:rPr>
              <a:t> </a:t>
            </a:r>
            <a:r>
              <a:rPr lang="en-US" dirty="0">
                <a:solidFill>
                  <a:schemeClr val="tx1"/>
                </a:solidFill>
              </a:rPr>
              <a:t>Springdale is a non-designation school. We were a level 5 the 2024-2025 school year.</a:t>
            </a:r>
          </a:p>
        </p:txBody>
      </p:sp>
      <p:sp>
        <p:nvSpPr>
          <p:cNvPr id="4" name="Slide Number Placeholder 3"/>
          <p:cNvSpPr>
            <a:spLocks noGrp="1"/>
          </p:cNvSpPr>
          <p:nvPr>
            <p:ph type="sldNum" sz="quarter" idx="12"/>
          </p:nvPr>
        </p:nvSpPr>
        <p:spPr/>
        <p:txBody>
          <a:bodyPr/>
          <a:lstStyle/>
          <a:p>
            <a:fld id="{4FAB73BC-B049-4115-A692-8D63A059BFB8}" type="slidenum">
              <a:rPr lang="en-US" smtClean="0"/>
              <a:pPr/>
              <a:t>9</a:t>
            </a:fld>
            <a:endParaRPr lang="en-US" dirty="0"/>
          </a:p>
        </p:txBody>
      </p:sp>
    </p:spTree>
    <p:extLst>
      <p:ext uri="{BB962C8B-B14F-4D97-AF65-F5344CB8AC3E}">
        <p14:creationId xmlns:p14="http://schemas.microsoft.com/office/powerpoint/2010/main" val="1741515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tx1">
                    <a:lumMod val="65000"/>
                    <a:lumOff val="35000"/>
                  </a:schemeClr>
                </a:solidFill>
                <a:latin typeface="Arial" panose="020B0604020202020204" pitchFamily="34" charset="0"/>
                <a:ea typeface="Batang" pitchFamily="18" charset="-127"/>
                <a:cs typeface="Arial" panose="020B0604020202020204" pitchFamily="34" charset="0"/>
              </a:rPr>
              <a:t>What is </a:t>
            </a:r>
            <a:r>
              <a:rPr lang="en-US" dirty="0">
                <a:solidFill>
                  <a:schemeClr val="tx1">
                    <a:lumMod val="65000"/>
                    <a:lumOff val="35000"/>
                  </a:schemeClr>
                </a:solidFill>
                <a:ea typeface="Batang" pitchFamily="18" charset="-127"/>
              </a:rPr>
              <a:t>the State Report Card?</a:t>
            </a:r>
            <a:endParaRPr lang="en-US" dirty="0">
              <a:solidFill>
                <a:schemeClr val="tx1">
                  <a:lumMod val="65000"/>
                  <a:lumOff val="35000"/>
                </a:schemeClr>
              </a:solidFill>
            </a:endParaRPr>
          </a:p>
        </p:txBody>
      </p:sp>
      <p:sp>
        <p:nvSpPr>
          <p:cNvPr id="3" name="Content Placeholder 2"/>
          <p:cNvSpPr>
            <a:spLocks noGrp="1"/>
          </p:cNvSpPr>
          <p:nvPr>
            <p:ph idx="1"/>
          </p:nvPr>
        </p:nvSpPr>
        <p:spPr>
          <a:xfrm>
            <a:off x="1097280" y="1845733"/>
            <a:ext cx="10058400" cy="4368253"/>
          </a:xfrm>
        </p:spPr>
        <p:txBody>
          <a:bodyPr>
            <a:normAutofit/>
          </a:bodyPr>
          <a:lstStyle/>
          <a:p>
            <a:pPr>
              <a:buClrTx/>
              <a:buFont typeface="Wingdings" panose="05000000000000000000" pitchFamily="2" charset="2"/>
              <a:buChar char="§"/>
            </a:pPr>
            <a:r>
              <a:rPr lang="en-US" dirty="0">
                <a:solidFill>
                  <a:schemeClr val="tx1"/>
                </a:solidFill>
              </a:rPr>
              <a:t>TDOE releases an annual Report Card on Tennessee schools. </a:t>
            </a:r>
          </a:p>
          <a:p>
            <a:pPr>
              <a:buClrTx/>
              <a:buFont typeface="Wingdings" panose="05000000000000000000" pitchFamily="2" charset="2"/>
              <a:buChar char="§"/>
            </a:pPr>
            <a:r>
              <a:rPr lang="en-US" dirty="0">
                <a:solidFill>
                  <a:schemeClr val="tx1"/>
                </a:solidFill>
              </a:rPr>
              <a:t>This report displays state-, district-, and school-level data for each school year. </a:t>
            </a:r>
          </a:p>
          <a:p>
            <a:pPr>
              <a:buClrTx/>
              <a:buFont typeface="Wingdings" panose="05000000000000000000" pitchFamily="2" charset="2"/>
              <a:buChar char="§"/>
            </a:pPr>
            <a:r>
              <a:rPr lang="en-US" dirty="0">
                <a:solidFill>
                  <a:schemeClr val="tx1"/>
                </a:solidFill>
              </a:rPr>
              <a:t>It includes information on demographics, achievement, academic growth, attendance, graduation rate and more. </a:t>
            </a:r>
          </a:p>
          <a:p>
            <a:pPr>
              <a:buClrTx/>
              <a:buFont typeface="Wingdings" panose="05000000000000000000" pitchFamily="2" charset="2"/>
              <a:buChar char="§"/>
            </a:pPr>
            <a:r>
              <a:rPr lang="en-US" dirty="0">
                <a:solidFill>
                  <a:schemeClr val="tx1"/>
                </a:solidFill>
              </a:rPr>
              <a:t>You can view the data statewide, or you can choose a specific district or school.</a:t>
            </a:r>
          </a:p>
          <a:p>
            <a:pPr>
              <a:buClrTx/>
              <a:buFont typeface="Wingdings" panose="05000000000000000000" pitchFamily="2" charset="2"/>
              <a:buChar char="§"/>
            </a:pPr>
            <a:r>
              <a:rPr lang="en-US" dirty="0">
                <a:solidFill>
                  <a:schemeClr val="tx1"/>
                </a:solidFill>
              </a:rPr>
              <a:t>You can view the report card here:</a:t>
            </a:r>
          </a:p>
          <a:p>
            <a:pPr marL="598043" lvl="3" indent="0">
              <a:buNone/>
            </a:pPr>
            <a:r>
              <a:rPr lang="en-US" dirty="0">
                <a:hlinkClick r:id="rId3"/>
              </a:rPr>
              <a:t>https://www.tn.gov/education/families/report-card.html</a:t>
            </a:r>
            <a:r>
              <a:rPr lang="en-US" dirty="0"/>
              <a:t> </a:t>
            </a:r>
          </a:p>
        </p:txBody>
      </p:sp>
      <p:sp>
        <p:nvSpPr>
          <p:cNvPr id="4" name="Slide Number Placeholder 3"/>
          <p:cNvSpPr>
            <a:spLocks noGrp="1"/>
          </p:cNvSpPr>
          <p:nvPr>
            <p:ph type="sldNum" sz="quarter" idx="12"/>
          </p:nvPr>
        </p:nvSpPr>
        <p:spPr/>
        <p:txBody>
          <a:bodyPr/>
          <a:lstStyle/>
          <a:p>
            <a:fld id="{4FAB73BC-B049-4115-A692-8D63A059BFB8}" type="slidenum">
              <a:rPr lang="en-US" smtClean="0"/>
              <a:pPr/>
              <a:t>10</a:t>
            </a:fld>
            <a:endParaRPr lang="en-US" dirty="0"/>
          </a:p>
        </p:txBody>
      </p:sp>
    </p:spTree>
    <p:extLst>
      <p:ext uri="{BB962C8B-B14F-4D97-AF65-F5344CB8AC3E}">
        <p14:creationId xmlns:p14="http://schemas.microsoft.com/office/powerpoint/2010/main" val="29185876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curriculum does our school use?</a:t>
            </a:r>
          </a:p>
        </p:txBody>
      </p:sp>
      <p:sp>
        <p:nvSpPr>
          <p:cNvPr id="3" name="Content Placeholder 2"/>
          <p:cNvSpPr>
            <a:spLocks noGrp="1"/>
          </p:cNvSpPr>
          <p:nvPr>
            <p:ph idx="1"/>
          </p:nvPr>
        </p:nvSpPr>
        <p:spPr/>
        <p:txBody>
          <a:bodyPr>
            <a:normAutofit/>
          </a:bodyPr>
          <a:lstStyle/>
          <a:p>
            <a:pPr>
              <a:buClrTx/>
              <a:buFont typeface="Wingdings" panose="05000000000000000000" pitchFamily="2" charset="2"/>
              <a:buChar char="§"/>
            </a:pPr>
            <a:endParaRPr lang="en-US" dirty="0">
              <a:solidFill>
                <a:schemeClr val="tx1"/>
              </a:solidFill>
              <a:latin typeface="Arial" panose="020B0604020202020204" pitchFamily="34" charset="0"/>
              <a:cs typeface="Arial" panose="020B0604020202020204" pitchFamily="34" charset="0"/>
            </a:endParaRPr>
          </a:p>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The Tennessee Academic Standards provide a common set of expectations for what students will know and be able to do at the end of a grade for each subject area. </a:t>
            </a:r>
          </a:p>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Tennessee's academic standards form the framework for everything taught at Springdale Elementary.</a:t>
            </a:r>
            <a:endParaRPr lang="en-US" dirty="0">
              <a:solidFill>
                <a:srgbClr val="FF0000"/>
              </a:solidFill>
              <a:latin typeface="Arial" panose="020B0604020202020204" pitchFamily="34" charset="0"/>
              <a:cs typeface="Arial" panose="020B0604020202020204" pitchFamily="34" charset="0"/>
            </a:endParaRPr>
          </a:p>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For more information about Tennessee’s academic standards, see: </a:t>
            </a:r>
            <a:r>
              <a:rPr lang="en-US" dirty="0">
                <a:hlinkClick r:id="rId3"/>
              </a:rPr>
              <a:t>Academic Standards</a:t>
            </a:r>
            <a:endParaRPr lang="en-US" dirty="0">
              <a:solidFill>
                <a:srgbClr val="FF0000"/>
              </a:solidFill>
            </a:endParaRPr>
          </a:p>
          <a:p>
            <a:pPr marL="457200" lvl="3" indent="0">
              <a:buNone/>
            </a:pPr>
            <a:endParaRPr lang="en-US" dirty="0">
              <a:solidFill>
                <a:srgbClr val="FF0000"/>
              </a:solidFill>
              <a:latin typeface="Arial" panose="020B0604020202020204" pitchFamily="34" charset="0"/>
              <a:cs typeface="Arial" panose="020B0604020202020204" pitchFamily="34" charset="0"/>
            </a:endParaRPr>
          </a:p>
          <a:p>
            <a:pPr>
              <a:buClrTx/>
              <a:buFont typeface="Wingdings" panose="05000000000000000000" pitchFamily="2" charset="2"/>
              <a:buChar char="§"/>
            </a:pPr>
            <a:endParaRPr lang="en-US" dirty="0">
              <a:solidFill>
                <a:srgbClr val="FF000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11</a:t>
            </a:fld>
            <a:endParaRPr lang="en-US" dirty="0"/>
          </a:p>
        </p:txBody>
      </p:sp>
    </p:spTree>
    <p:extLst>
      <p:ext uri="{BB962C8B-B14F-4D97-AF65-F5344CB8AC3E}">
        <p14:creationId xmlns:p14="http://schemas.microsoft.com/office/powerpoint/2010/main" val="13235294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EC2EE-6369-BA4C-640A-3B5678CDFF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17FB88-4084-71EC-12B5-8AA42C09DD0A}"/>
              </a:ext>
            </a:extLst>
          </p:cNvPr>
          <p:cNvSpPr>
            <a:spLocks noGrp="1"/>
          </p:cNvSpPr>
          <p:nvPr>
            <p:ph type="title"/>
          </p:nvPr>
        </p:nvSpPr>
        <p:spPr>
          <a:xfrm>
            <a:off x="1097280" y="286604"/>
            <a:ext cx="10058400" cy="860066"/>
          </a:xfrm>
        </p:spPr>
        <p:txBody>
          <a:bodyPr>
            <a:normAutofit/>
          </a:bodyPr>
          <a:lstStyle/>
          <a:p>
            <a:r>
              <a:rPr lang="en-US" dirty="0"/>
              <a:t>What curriculum does our school use?</a:t>
            </a:r>
          </a:p>
        </p:txBody>
      </p:sp>
      <p:sp>
        <p:nvSpPr>
          <p:cNvPr id="4" name="Slide Number Placeholder 3">
            <a:extLst>
              <a:ext uri="{FF2B5EF4-FFF2-40B4-BE49-F238E27FC236}">
                <a16:creationId xmlns:a16="http://schemas.microsoft.com/office/drawing/2014/main" id="{D131559D-920D-1836-48E5-C5560A5F77A8}"/>
              </a:ext>
            </a:extLst>
          </p:cNvPr>
          <p:cNvSpPr>
            <a:spLocks noGrp="1"/>
          </p:cNvSpPr>
          <p:nvPr>
            <p:ph type="sldNum" sz="quarter" idx="12"/>
          </p:nvPr>
        </p:nvSpPr>
        <p:spPr/>
        <p:txBody>
          <a:bodyPr/>
          <a:lstStyle/>
          <a:p>
            <a:fld id="{4FAB73BC-B049-4115-A692-8D63A059BFB8}" type="slidenum">
              <a:rPr lang="en-US" smtClean="0"/>
              <a:pPr/>
              <a:t>12</a:t>
            </a:fld>
            <a:endParaRPr lang="en-US" dirty="0"/>
          </a:p>
        </p:txBody>
      </p:sp>
      <p:pic>
        <p:nvPicPr>
          <p:cNvPr id="8" name="Picture 7">
            <a:extLst>
              <a:ext uri="{FF2B5EF4-FFF2-40B4-BE49-F238E27FC236}">
                <a16:creationId xmlns:a16="http://schemas.microsoft.com/office/drawing/2014/main" id="{8CBDF085-1C17-7A48-D9D1-33EB52177B51}"/>
              </a:ext>
            </a:extLst>
          </p:cNvPr>
          <p:cNvPicPr>
            <a:picLocks noChangeAspect="1"/>
          </p:cNvPicPr>
          <p:nvPr/>
        </p:nvPicPr>
        <p:blipFill>
          <a:blip r:embed="rId3"/>
          <a:stretch>
            <a:fillRect/>
          </a:stretch>
        </p:blipFill>
        <p:spPr>
          <a:xfrm>
            <a:off x="1514167" y="1307692"/>
            <a:ext cx="8948584" cy="5438986"/>
          </a:xfrm>
          <a:prstGeom prst="rect">
            <a:avLst/>
          </a:prstGeom>
        </p:spPr>
      </p:pic>
    </p:spTree>
    <p:extLst>
      <p:ext uri="{BB962C8B-B14F-4D97-AF65-F5344CB8AC3E}">
        <p14:creationId xmlns:p14="http://schemas.microsoft.com/office/powerpoint/2010/main" val="36175994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8916" y="-107268"/>
            <a:ext cx="10058400" cy="873603"/>
          </a:xfrm>
        </p:spPr>
        <p:txBody>
          <a:bodyPr>
            <a:normAutofit/>
          </a:bodyPr>
          <a:lstStyle/>
          <a:p>
            <a:r>
              <a:rPr lang="en-US" dirty="0">
                <a:latin typeface="Arial" panose="020B0604020202020204" pitchFamily="34" charset="0"/>
                <a:ea typeface="Batang" pitchFamily="18" charset="-127"/>
                <a:cs typeface="Arial" panose="020B0604020202020204" pitchFamily="34" charset="0"/>
              </a:rPr>
              <a:t>What tests will my child be taking</a:t>
            </a:r>
            <a:r>
              <a:rPr lang="en-US" sz="4400" dirty="0">
                <a:latin typeface="Arial" panose="020B0604020202020204" pitchFamily="34" charset="0"/>
                <a:cs typeface="Arial" panose="020B0604020202020204" pitchFamily="34" charset="0"/>
              </a:rPr>
              <a:t>?</a:t>
            </a:r>
          </a:p>
        </p:txBody>
      </p:sp>
      <p:sp>
        <p:nvSpPr>
          <p:cNvPr id="4" name="Slide Number Placeholder 3"/>
          <p:cNvSpPr>
            <a:spLocks noGrp="1"/>
          </p:cNvSpPr>
          <p:nvPr>
            <p:ph type="sldNum" sz="quarter" idx="12"/>
          </p:nvPr>
        </p:nvSpPr>
        <p:spPr/>
        <p:txBody>
          <a:bodyPr/>
          <a:lstStyle/>
          <a:p>
            <a:fld id="{4FAB73BC-B049-4115-A692-8D63A059BFB8}" type="slidenum">
              <a:rPr lang="en-US" smtClean="0"/>
              <a:pPr/>
              <a:t>13</a:t>
            </a:fld>
            <a:endParaRPr lang="en-US" dirty="0"/>
          </a:p>
        </p:txBody>
      </p:sp>
      <p:pic>
        <p:nvPicPr>
          <p:cNvPr id="12" name="Picture 11">
            <a:extLst>
              <a:ext uri="{FF2B5EF4-FFF2-40B4-BE49-F238E27FC236}">
                <a16:creationId xmlns:a16="http://schemas.microsoft.com/office/drawing/2014/main" id="{1A3CBCA5-0297-54EC-FEDC-9DF3C8BA9CD3}"/>
              </a:ext>
            </a:extLst>
          </p:cNvPr>
          <p:cNvPicPr>
            <a:picLocks noChangeAspect="1"/>
          </p:cNvPicPr>
          <p:nvPr/>
        </p:nvPicPr>
        <p:blipFill>
          <a:blip r:embed="rId3"/>
          <a:stretch>
            <a:fillRect/>
          </a:stretch>
        </p:blipFill>
        <p:spPr>
          <a:xfrm>
            <a:off x="1066800" y="873604"/>
            <a:ext cx="9837174" cy="5804708"/>
          </a:xfrm>
          <a:prstGeom prst="rect">
            <a:avLst/>
          </a:prstGeom>
        </p:spPr>
      </p:pic>
    </p:spTree>
    <p:extLst>
      <p:ext uri="{BB962C8B-B14F-4D97-AF65-F5344CB8AC3E}">
        <p14:creationId xmlns:p14="http://schemas.microsoft.com/office/powerpoint/2010/main" val="3439125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parent and family engagement?</a:t>
            </a:r>
          </a:p>
        </p:txBody>
      </p:sp>
      <p:sp>
        <p:nvSpPr>
          <p:cNvPr id="3" name="Content Placeholder 2"/>
          <p:cNvSpPr>
            <a:spLocks noGrp="1"/>
          </p:cNvSpPr>
          <p:nvPr>
            <p:ph idx="1"/>
          </p:nvPr>
        </p:nvSpPr>
        <p:spPr>
          <a:xfrm>
            <a:off x="452582" y="1903398"/>
            <a:ext cx="11228671" cy="3153794"/>
          </a:xfrm>
        </p:spPr>
        <p:txBody>
          <a:bodyPr>
            <a:noAutofit/>
          </a:bodyPr>
          <a:lstStyle/>
          <a:p>
            <a:pPr>
              <a:buClrTx/>
              <a:buFont typeface="Wingdings" panose="05000000000000000000" pitchFamily="2" charset="2"/>
              <a:buChar char="§"/>
            </a:pPr>
            <a:r>
              <a:rPr lang="en-US" sz="2200" dirty="0">
                <a:solidFill>
                  <a:schemeClr val="tx1"/>
                </a:solidFill>
                <a:latin typeface="Arial" panose="020B0604020202020204" pitchFamily="34" charset="0"/>
                <a:cs typeface="Arial" panose="020B0604020202020204" pitchFamily="34" charset="0"/>
              </a:rPr>
              <a:t>Family engagement is a </a:t>
            </a:r>
            <a:r>
              <a:rPr lang="en-US" sz="2200" b="1" dirty="0">
                <a:solidFill>
                  <a:schemeClr val="tx1"/>
                </a:solidFill>
                <a:latin typeface="Arial" panose="020B0604020202020204" pitchFamily="34" charset="0"/>
                <a:cs typeface="Arial" panose="020B0604020202020204" pitchFamily="34" charset="0"/>
              </a:rPr>
              <a:t>shared responsibility </a:t>
            </a:r>
            <a:r>
              <a:rPr lang="en-US" sz="2200" dirty="0">
                <a:solidFill>
                  <a:schemeClr val="tx1"/>
                </a:solidFill>
                <a:latin typeface="Arial" panose="020B0604020202020204" pitchFamily="34" charset="0"/>
                <a:cs typeface="Arial" panose="020B0604020202020204" pitchFamily="34" charset="0"/>
              </a:rPr>
              <a:t>in which schools and other community agencies and organizations are committed to reaching out to engage families in meaningful ways and in which families are committed to actively supporting their children's learning and development.</a:t>
            </a:r>
          </a:p>
          <a:p>
            <a:pPr>
              <a:buClrTx/>
              <a:buFont typeface="Wingdings" panose="05000000000000000000" pitchFamily="2" charset="2"/>
              <a:buChar char="§"/>
            </a:pPr>
            <a:r>
              <a:rPr lang="en-US" sz="2200" dirty="0">
                <a:solidFill>
                  <a:schemeClr val="tx1"/>
                </a:solidFill>
                <a:latin typeface="Arial" panose="020B0604020202020204" pitchFamily="34" charset="0"/>
                <a:cs typeface="Arial" panose="020B0604020202020204" pitchFamily="34" charset="0"/>
              </a:rPr>
              <a:t>Family engagement is </a:t>
            </a:r>
            <a:r>
              <a:rPr lang="en-US" sz="2200" b="1" dirty="0">
                <a:solidFill>
                  <a:schemeClr val="tx1"/>
                </a:solidFill>
                <a:latin typeface="Arial" panose="020B0604020202020204" pitchFamily="34" charset="0"/>
                <a:cs typeface="Arial" panose="020B0604020202020204" pitchFamily="34" charset="0"/>
              </a:rPr>
              <a:t>continuous</a:t>
            </a:r>
            <a:r>
              <a:rPr lang="en-US" sz="2200" dirty="0">
                <a:solidFill>
                  <a:schemeClr val="tx1"/>
                </a:solidFill>
                <a:latin typeface="Arial" panose="020B0604020202020204" pitchFamily="34" charset="0"/>
                <a:cs typeface="Arial" panose="020B0604020202020204" pitchFamily="34" charset="0"/>
              </a:rPr>
              <a:t> across a child’s life and entails enduring commitment but changing family roles as children mature into young adulthood.</a:t>
            </a:r>
          </a:p>
          <a:p>
            <a:pPr>
              <a:buClrTx/>
              <a:buFont typeface="Wingdings" panose="05000000000000000000" pitchFamily="2" charset="2"/>
              <a:buChar char="§"/>
            </a:pPr>
            <a:r>
              <a:rPr lang="en-US" sz="2200" dirty="0">
                <a:solidFill>
                  <a:schemeClr val="tx1"/>
                </a:solidFill>
                <a:latin typeface="Arial" panose="020B0604020202020204" pitchFamily="34" charset="0"/>
                <a:cs typeface="Arial" panose="020B0604020202020204" pitchFamily="34" charset="0"/>
              </a:rPr>
              <a:t>Effective family engagement cuts across and reinforces learning in the </a:t>
            </a:r>
            <a:r>
              <a:rPr lang="en-US" sz="2200" b="1" dirty="0">
                <a:solidFill>
                  <a:schemeClr val="tx1"/>
                </a:solidFill>
                <a:latin typeface="Arial" panose="020B0604020202020204" pitchFamily="34" charset="0"/>
                <a:cs typeface="Arial" panose="020B0604020202020204" pitchFamily="34" charset="0"/>
              </a:rPr>
              <a:t>multiple settings </a:t>
            </a:r>
            <a:r>
              <a:rPr lang="en-US" sz="2200" dirty="0">
                <a:solidFill>
                  <a:schemeClr val="tx1"/>
                </a:solidFill>
                <a:latin typeface="Arial" panose="020B0604020202020204" pitchFamily="34" charset="0"/>
                <a:cs typeface="Arial" panose="020B0604020202020204" pitchFamily="34" charset="0"/>
              </a:rPr>
              <a:t>where children learn – at home, in pre-kindergarten programs, in school, in after-school programs, in faith-based institutions, and in the community.</a:t>
            </a:r>
          </a:p>
        </p:txBody>
      </p:sp>
      <p:sp>
        <p:nvSpPr>
          <p:cNvPr id="4" name="TextBox 3"/>
          <p:cNvSpPr txBox="1"/>
          <p:nvPr/>
        </p:nvSpPr>
        <p:spPr>
          <a:xfrm>
            <a:off x="317241" y="5831633"/>
            <a:ext cx="10338318"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Source: The National Association for Family, School, and Community Engagement (</a:t>
            </a:r>
            <a:r>
              <a:rPr lang="en-US" sz="1400" dirty="0">
                <a:latin typeface="Arial" panose="020B0604020202020204" pitchFamily="34" charset="0"/>
                <a:cs typeface="Arial" panose="020B0604020202020204" pitchFamily="34" charset="0"/>
                <a:hlinkClick r:id="rId3"/>
              </a:rPr>
              <a:t>https://nafsce.site-ym.com/page/definition</a:t>
            </a:r>
            <a:r>
              <a:rPr lang="en-US" sz="1400" dirty="0">
                <a:latin typeface="Arial" panose="020B0604020202020204" pitchFamily="34" charset="0"/>
                <a:cs typeface="Arial" panose="020B0604020202020204" pitchFamily="34" charset="0"/>
              </a:rPr>
              <a:t>)  </a:t>
            </a:r>
          </a:p>
        </p:txBody>
      </p:sp>
      <p:sp>
        <p:nvSpPr>
          <p:cNvPr id="5" name="Slide Number Placeholder 4"/>
          <p:cNvSpPr>
            <a:spLocks noGrp="1"/>
          </p:cNvSpPr>
          <p:nvPr>
            <p:ph type="sldNum" sz="quarter" idx="12"/>
          </p:nvPr>
        </p:nvSpPr>
        <p:spPr/>
        <p:txBody>
          <a:bodyPr/>
          <a:lstStyle/>
          <a:p>
            <a:fld id="{4FAB73BC-B049-4115-A692-8D63A059BFB8}" type="slidenum">
              <a:rPr lang="en-US" smtClean="0"/>
              <a:pPr/>
              <a:t>14</a:t>
            </a:fld>
            <a:endParaRPr lang="en-US" dirty="0"/>
          </a:p>
        </p:txBody>
      </p:sp>
    </p:spTree>
    <p:extLst>
      <p:ext uri="{BB962C8B-B14F-4D97-AF65-F5344CB8AC3E}">
        <p14:creationId xmlns:p14="http://schemas.microsoft.com/office/powerpoint/2010/main" val="151476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parent and family engagement?</a:t>
            </a:r>
          </a:p>
        </p:txBody>
      </p:sp>
      <p:sp>
        <p:nvSpPr>
          <p:cNvPr id="3" name="Content Placeholder 2"/>
          <p:cNvSpPr>
            <a:spLocks noGrp="1"/>
          </p:cNvSpPr>
          <p:nvPr>
            <p:ph idx="1"/>
          </p:nvPr>
        </p:nvSpPr>
        <p:spPr>
          <a:xfrm>
            <a:off x="733168" y="1903398"/>
            <a:ext cx="10948085" cy="3610994"/>
          </a:xfrm>
        </p:spPr>
        <p:txBody>
          <a:bodyPr>
            <a:noAutofit/>
          </a:bodyPr>
          <a:lstStyle/>
          <a:p>
            <a:r>
              <a:rPr lang="en-US" sz="3200" dirty="0">
                <a:solidFill>
                  <a:schemeClr val="tx1"/>
                </a:solidFill>
              </a:rPr>
              <a:t>“Through effective communication with parents, teachers can have the greatest impact on their day-to-day success with students. With parents on their side, teachers can more effectively manage most academic and behavioral issues that arise. When the most important adults in a child’s life are working together, students benefit enormously.”</a:t>
            </a:r>
          </a:p>
          <a:p>
            <a:pPr marL="1471400" lvl="8" indent="0">
              <a:buNone/>
            </a:pPr>
            <a:r>
              <a:rPr lang="en-US" sz="2600" dirty="0">
                <a:solidFill>
                  <a:schemeClr val="tx1"/>
                </a:solidFill>
              </a:rPr>
              <a:t>						—</a:t>
            </a:r>
            <a:r>
              <a:rPr lang="en-US" sz="2600" dirty="0">
                <a:solidFill>
                  <a:schemeClr val="tx1"/>
                </a:solidFill>
                <a:latin typeface="Arial" panose="020B0604020202020204" pitchFamily="34" charset="0"/>
                <a:cs typeface="Arial" panose="020B0604020202020204" pitchFamily="34" charset="0"/>
              </a:rPr>
              <a:t>Lee and Marleen Canter</a:t>
            </a:r>
          </a:p>
          <a:p>
            <a:pPr marL="1471400" lvl="8" indent="0">
              <a:buNone/>
            </a:pPr>
            <a:endParaRPr lang="en-US" sz="2600" dirty="0"/>
          </a:p>
        </p:txBody>
      </p:sp>
      <p:sp>
        <p:nvSpPr>
          <p:cNvPr id="4" name="TextBox 3"/>
          <p:cNvSpPr txBox="1"/>
          <p:nvPr/>
        </p:nvSpPr>
        <p:spPr>
          <a:xfrm>
            <a:off x="102637" y="5906278"/>
            <a:ext cx="11318033"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Source: </a:t>
            </a:r>
            <a:r>
              <a:rPr lang="en-US" sz="1400" i="1" dirty="0">
                <a:latin typeface="Arial" panose="020B0604020202020204" pitchFamily="34" charset="0"/>
                <a:cs typeface="Arial" panose="020B0604020202020204" pitchFamily="34" charset="0"/>
              </a:rPr>
              <a:t>Parents on your Side: A Teacher’s Guide to Creating Positive Relationships with Parents</a:t>
            </a:r>
          </a:p>
        </p:txBody>
      </p:sp>
      <p:sp>
        <p:nvSpPr>
          <p:cNvPr id="5" name="Slide Number Placeholder 4"/>
          <p:cNvSpPr>
            <a:spLocks noGrp="1"/>
          </p:cNvSpPr>
          <p:nvPr>
            <p:ph type="sldNum" sz="quarter" idx="12"/>
          </p:nvPr>
        </p:nvSpPr>
        <p:spPr/>
        <p:txBody>
          <a:bodyPr/>
          <a:lstStyle/>
          <a:p>
            <a:fld id="{4FAB73BC-B049-4115-A692-8D63A059BFB8}" type="slidenum">
              <a:rPr lang="en-US" smtClean="0"/>
              <a:pPr/>
              <a:t>15</a:t>
            </a:fld>
            <a:endParaRPr lang="en-US" dirty="0"/>
          </a:p>
        </p:txBody>
      </p:sp>
    </p:spTree>
    <p:extLst>
      <p:ext uri="{BB962C8B-B14F-4D97-AF65-F5344CB8AC3E}">
        <p14:creationId xmlns:p14="http://schemas.microsoft.com/office/powerpoint/2010/main" val="25986234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Parent and Family Engagement Policy?</a:t>
            </a:r>
          </a:p>
        </p:txBody>
      </p:sp>
      <p:sp>
        <p:nvSpPr>
          <p:cNvPr id="3" name="Content Placeholder 2"/>
          <p:cNvSpPr>
            <a:spLocks noGrp="1"/>
          </p:cNvSpPr>
          <p:nvPr>
            <p:ph idx="1"/>
          </p:nvPr>
        </p:nvSpPr>
        <p:spPr>
          <a:xfrm>
            <a:off x="424873" y="1845734"/>
            <a:ext cx="11508509" cy="4023360"/>
          </a:xfrm>
        </p:spPr>
        <p:txBody>
          <a:bodyPr>
            <a:normAutofit/>
          </a:bodyPr>
          <a:lstStyle/>
          <a:p>
            <a:pPr marL="0" indent="0">
              <a:buNone/>
            </a:pPr>
            <a:endParaRPr lang="en-US" dirty="0">
              <a:solidFill>
                <a:schemeClr val="tx1"/>
              </a:solidFill>
            </a:endParaRPr>
          </a:p>
          <a:p>
            <a:r>
              <a:rPr lang="en-US" dirty="0">
                <a:solidFill>
                  <a:schemeClr val="tx1"/>
                </a:solidFill>
              </a:rPr>
              <a:t>These plans address how the district and school will implement the parent and family engagement requirements of ESSA.  Components should include:</a:t>
            </a:r>
          </a:p>
          <a:p>
            <a:pPr lvl="3">
              <a:buFont typeface="Arial" panose="020B0604020202020204" pitchFamily="34" charset="0"/>
              <a:buChar char="•"/>
            </a:pPr>
            <a:r>
              <a:rPr lang="en-US" dirty="0">
                <a:solidFill>
                  <a:schemeClr val="tx1"/>
                </a:solidFill>
              </a:rPr>
              <a:t>how parents and families can be involved in decision-making and activities; </a:t>
            </a:r>
          </a:p>
          <a:p>
            <a:pPr lvl="3">
              <a:buFont typeface="Arial" panose="020B0604020202020204" pitchFamily="34" charset="0"/>
              <a:buChar char="•"/>
            </a:pPr>
            <a:r>
              <a:rPr lang="en-US" dirty="0">
                <a:solidFill>
                  <a:schemeClr val="tx1"/>
                </a:solidFill>
              </a:rPr>
              <a:t>how parent and family engagement funds are being used;</a:t>
            </a:r>
          </a:p>
          <a:p>
            <a:pPr lvl="3">
              <a:buFont typeface="Arial" panose="020B0604020202020204" pitchFamily="34" charset="0"/>
              <a:buChar char="•"/>
            </a:pPr>
            <a:r>
              <a:rPr lang="en-US" dirty="0">
                <a:solidFill>
                  <a:schemeClr val="tx1"/>
                </a:solidFill>
              </a:rPr>
              <a:t>how information and training will be provided to families; and </a:t>
            </a:r>
          </a:p>
          <a:p>
            <a:pPr lvl="3">
              <a:buFont typeface="Arial" panose="020B0604020202020204" pitchFamily="34" charset="0"/>
              <a:buChar char="•"/>
            </a:pPr>
            <a:r>
              <a:rPr lang="en-US" dirty="0">
                <a:solidFill>
                  <a:schemeClr val="tx1"/>
                </a:solidFill>
              </a:rPr>
              <a:t>how the school will build capacity in families and staff for strong parent and family engagement.</a:t>
            </a:r>
          </a:p>
          <a:p>
            <a:pPr marL="681038" lvl="3" indent="0">
              <a:buNone/>
            </a:pPr>
            <a:endParaRPr lang="en-US" dirty="0">
              <a:solidFill>
                <a:schemeClr val="tx1"/>
              </a:solidFill>
            </a:endParaRPr>
          </a:p>
          <a:p>
            <a:r>
              <a:rPr lang="en-US" dirty="0">
                <a:solidFill>
                  <a:schemeClr val="tx1"/>
                </a:solidFill>
              </a:rPr>
              <a:t>You, as a Title I parent or family member, have the right to be involved in the development of these plans.</a:t>
            </a:r>
          </a:p>
          <a:p>
            <a:pPr lvl="1"/>
            <a:endParaRPr lang="en-US" dirty="0"/>
          </a:p>
          <a:p>
            <a:pPr lvl="1"/>
            <a:endParaRPr lang="en-US" dirty="0"/>
          </a:p>
          <a:p>
            <a:pPr lvl="1"/>
            <a:endParaRPr lang="en-US" dirty="0"/>
          </a:p>
          <a:p>
            <a:pPr lvl="1"/>
            <a:endParaRPr lang="en-US" dirty="0"/>
          </a:p>
          <a:p>
            <a:pPr lvl="1"/>
            <a:endParaRPr lang="en-US" dirty="0"/>
          </a:p>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16</a:t>
            </a:fld>
            <a:endParaRPr lang="en-US" dirty="0"/>
          </a:p>
        </p:txBody>
      </p:sp>
    </p:spTree>
    <p:extLst>
      <p:ext uri="{BB962C8B-B14F-4D97-AF65-F5344CB8AC3E}">
        <p14:creationId xmlns:p14="http://schemas.microsoft.com/office/powerpoint/2010/main" val="41149730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Parent and Family Engagement Policy?</a:t>
            </a:r>
          </a:p>
        </p:txBody>
      </p:sp>
      <p:sp>
        <p:nvSpPr>
          <p:cNvPr id="3" name="Content Placeholder 2"/>
          <p:cNvSpPr>
            <a:spLocks noGrp="1"/>
          </p:cNvSpPr>
          <p:nvPr>
            <p:ph idx="1"/>
          </p:nvPr>
        </p:nvSpPr>
        <p:spPr>
          <a:xfrm>
            <a:off x="424873" y="1845734"/>
            <a:ext cx="11508509" cy="4023360"/>
          </a:xfrm>
        </p:spPr>
        <p:txBody>
          <a:bodyPr>
            <a:normAutofit/>
          </a:bodyPr>
          <a:lstStyle/>
          <a:p>
            <a:endParaRPr lang="en-US" dirty="0">
              <a:solidFill>
                <a:schemeClr val="tx1"/>
              </a:solidFill>
            </a:endParaRPr>
          </a:p>
          <a:p>
            <a:r>
              <a:rPr lang="en-US" dirty="0">
                <a:solidFill>
                  <a:schemeClr val="tx1"/>
                </a:solidFill>
              </a:rPr>
              <a:t>The district Parent and Family Engagement Policy can be found here:</a:t>
            </a:r>
          </a:p>
          <a:p>
            <a:pPr lvl="3"/>
            <a:r>
              <a:rPr lang="en-US" dirty="0">
                <a:solidFill>
                  <a:schemeClr val="tx1"/>
                </a:solidFill>
              </a:rPr>
              <a:t>On the district’s website</a:t>
            </a:r>
          </a:p>
          <a:p>
            <a:endParaRPr lang="en-US" dirty="0">
              <a:solidFill>
                <a:schemeClr val="tx1"/>
              </a:solidFill>
            </a:endParaRPr>
          </a:p>
          <a:p>
            <a:r>
              <a:rPr lang="en-US" dirty="0">
                <a:solidFill>
                  <a:schemeClr val="tx1"/>
                </a:solidFill>
              </a:rPr>
              <a:t>The school Parent and Family Engagement Policy will be shared 8/20/2026. In addition, the policy can be found here:</a:t>
            </a:r>
          </a:p>
          <a:p>
            <a:pPr lvl="2"/>
            <a:r>
              <a:rPr lang="en-US" dirty="0">
                <a:solidFill>
                  <a:schemeClr val="tx1"/>
                </a:solidFill>
              </a:rPr>
              <a:t>On our school website </a:t>
            </a:r>
            <a:r>
              <a:rPr lang="en-US" dirty="0">
                <a:solidFill>
                  <a:schemeClr val="tx1"/>
                </a:solidFill>
                <a:hlinkClick r:id="rId3"/>
              </a:rPr>
              <a:t>https://springdale-es.scsk12.org/</a:t>
            </a:r>
            <a:endParaRPr lang="en-US" dirty="0">
              <a:solidFill>
                <a:schemeClr val="tx1"/>
              </a:solidFill>
            </a:endParaRPr>
          </a:p>
          <a:p>
            <a:pPr marL="455613" lvl="2" indent="0">
              <a:buNone/>
            </a:pPr>
            <a:endParaRPr lang="en-US" dirty="0">
              <a:solidFill>
                <a:schemeClr val="tx1"/>
              </a:solidFill>
            </a:endParaRPr>
          </a:p>
          <a:p>
            <a:pPr marL="681038" lvl="3" indent="0">
              <a:buNone/>
            </a:pPr>
            <a:endParaRPr lang="en-US" dirty="0">
              <a:solidFill>
                <a:srgbClr val="FF0000"/>
              </a:solidFill>
            </a:endParaRPr>
          </a:p>
          <a:p>
            <a:pPr lvl="1"/>
            <a:endParaRPr lang="en-US" dirty="0"/>
          </a:p>
          <a:p>
            <a:pPr lvl="1"/>
            <a:endParaRPr lang="en-US" dirty="0"/>
          </a:p>
          <a:p>
            <a:pPr lvl="1"/>
            <a:endParaRPr lang="en-US" dirty="0"/>
          </a:p>
          <a:p>
            <a:pPr lvl="1"/>
            <a:endParaRPr lang="en-US" dirty="0"/>
          </a:p>
          <a:p>
            <a:pPr lvl="1"/>
            <a:endParaRPr lang="en-US" dirty="0"/>
          </a:p>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17</a:t>
            </a:fld>
            <a:endParaRPr lang="en-US" dirty="0"/>
          </a:p>
        </p:txBody>
      </p:sp>
    </p:spTree>
    <p:extLst>
      <p:ext uri="{BB962C8B-B14F-4D97-AF65-F5344CB8AC3E}">
        <p14:creationId xmlns:p14="http://schemas.microsoft.com/office/powerpoint/2010/main" val="29355902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is parent and family engagement funded?</a:t>
            </a:r>
          </a:p>
        </p:txBody>
      </p:sp>
      <p:sp>
        <p:nvSpPr>
          <p:cNvPr id="3" name="Content Placeholder 2"/>
          <p:cNvSpPr>
            <a:spLocks noGrp="1"/>
          </p:cNvSpPr>
          <p:nvPr>
            <p:ph idx="1"/>
          </p:nvPr>
        </p:nvSpPr>
        <p:spPr/>
        <p:txBody>
          <a:bodyPr>
            <a:normAutofit/>
          </a:bodyPr>
          <a:lstStyle/>
          <a:p>
            <a:endParaRPr lang="en-US" dirty="0">
              <a:solidFill>
                <a:schemeClr val="tx1"/>
              </a:solidFill>
            </a:endParaRPr>
          </a:p>
          <a:p>
            <a:r>
              <a:rPr lang="en-US" dirty="0">
                <a:solidFill>
                  <a:schemeClr val="tx1"/>
                </a:solidFill>
              </a:rPr>
              <a:t>Any district with a Title I allocation exceeding $500,000 is required by law to set aside 1% of its Title I allocation for parent and family engagement.</a:t>
            </a:r>
          </a:p>
          <a:p>
            <a:endParaRPr lang="en-US" dirty="0">
              <a:solidFill>
                <a:schemeClr val="tx1"/>
              </a:solidFill>
            </a:endParaRPr>
          </a:p>
          <a:p>
            <a:r>
              <a:rPr lang="en-US" dirty="0">
                <a:solidFill>
                  <a:schemeClr val="tx1"/>
                </a:solidFill>
              </a:rPr>
              <a:t>Of that 1%, 10% may be reserved at the district for system-wide initiatives related to parent and family engagement.  The remaining 90% must be allocated to all Title I schools in the district.  </a:t>
            </a:r>
          </a:p>
          <a:p>
            <a:endParaRPr lang="en-US" dirty="0">
              <a:solidFill>
                <a:schemeClr val="tx1"/>
              </a:solidFill>
            </a:endParaRPr>
          </a:p>
          <a:p>
            <a:r>
              <a:rPr lang="en-US" dirty="0">
                <a:solidFill>
                  <a:schemeClr val="tx1"/>
                </a:solidFill>
              </a:rPr>
              <a:t>You, as Title I parents and family members, have the right to be involved in how this money is spent.</a:t>
            </a:r>
          </a:p>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18</a:t>
            </a:fld>
            <a:endParaRPr lang="en-US" dirty="0"/>
          </a:p>
        </p:txBody>
      </p:sp>
    </p:spTree>
    <p:extLst>
      <p:ext uri="{BB962C8B-B14F-4D97-AF65-F5344CB8AC3E}">
        <p14:creationId xmlns:p14="http://schemas.microsoft.com/office/powerpoint/2010/main" val="6640445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is parent and family engagement funded?</a:t>
            </a:r>
          </a:p>
        </p:txBody>
      </p:sp>
      <p:sp>
        <p:nvSpPr>
          <p:cNvPr id="3" name="Content Placeholder 2"/>
          <p:cNvSpPr>
            <a:spLocks noGrp="1"/>
          </p:cNvSpPr>
          <p:nvPr>
            <p:ph idx="1"/>
          </p:nvPr>
        </p:nvSpPr>
        <p:spPr/>
        <p:txBody>
          <a:bodyPr>
            <a:normAutofit/>
          </a:bodyPr>
          <a:lstStyle/>
          <a:p>
            <a:r>
              <a:rPr lang="en-US" dirty="0">
                <a:solidFill>
                  <a:schemeClr val="tx1"/>
                </a:solidFill>
              </a:rPr>
              <a:t>In</a:t>
            </a:r>
            <a:r>
              <a:rPr lang="en-US" dirty="0"/>
              <a:t> </a:t>
            </a:r>
            <a:r>
              <a:rPr lang="en-US" dirty="0">
                <a:solidFill>
                  <a:schemeClr val="tx1"/>
                </a:solidFill>
              </a:rPr>
              <a:t>2026-2027, we received approximately $2,000</a:t>
            </a:r>
            <a:r>
              <a:rPr lang="en-US" dirty="0"/>
              <a:t> </a:t>
            </a:r>
            <a:r>
              <a:rPr lang="en-US" dirty="0">
                <a:solidFill>
                  <a:schemeClr val="tx1"/>
                </a:solidFill>
              </a:rPr>
              <a:t>in parent and family engagement funding. We plan to use these funds for:</a:t>
            </a:r>
            <a:endParaRPr lang="en-US" dirty="0"/>
          </a:p>
          <a:p>
            <a:pPr lvl="3"/>
            <a:r>
              <a:rPr lang="en-US" dirty="0">
                <a:solidFill>
                  <a:schemeClr val="tx1"/>
                </a:solidFill>
              </a:rPr>
              <a:t>Parent and Family Engagement Meeting and Events</a:t>
            </a:r>
          </a:p>
          <a:p>
            <a:pPr lvl="4">
              <a:buFont typeface="Courier New" panose="02070309020205020404" pitchFamily="49" charset="0"/>
              <a:buChar char="o"/>
            </a:pPr>
            <a:r>
              <a:rPr lang="en-US" dirty="0">
                <a:solidFill>
                  <a:schemeClr val="tx1"/>
                </a:solidFill>
              </a:rPr>
              <a:t>Family Literacy and Math Night</a:t>
            </a:r>
          </a:p>
          <a:p>
            <a:pPr lvl="4">
              <a:buFont typeface="Courier New" panose="02070309020205020404" pitchFamily="49" charset="0"/>
              <a:buChar char="o"/>
            </a:pPr>
            <a:r>
              <a:rPr lang="en-US" dirty="0">
                <a:solidFill>
                  <a:schemeClr val="tx1"/>
                </a:solidFill>
              </a:rPr>
              <a:t>TCAP readiness preparation</a:t>
            </a:r>
          </a:p>
          <a:p>
            <a:pPr lvl="4">
              <a:buFont typeface="Courier New" panose="02070309020205020404" pitchFamily="49" charset="0"/>
              <a:buChar char="o"/>
            </a:pPr>
            <a:r>
              <a:rPr lang="en-US" dirty="0">
                <a:solidFill>
                  <a:schemeClr val="tx1"/>
                </a:solidFill>
              </a:rPr>
              <a:t>Parent home packets </a:t>
            </a:r>
          </a:p>
          <a:p>
            <a:pPr lvl="4">
              <a:buFont typeface="Courier New" panose="02070309020205020404" pitchFamily="49" charset="0"/>
              <a:buChar char="o"/>
            </a:pPr>
            <a:r>
              <a:rPr lang="en-US" dirty="0">
                <a:solidFill>
                  <a:schemeClr val="tx1"/>
                </a:solidFill>
              </a:rPr>
              <a:t>Lunch with Leaders </a:t>
            </a:r>
          </a:p>
          <a:p>
            <a:pPr lvl="2"/>
            <a:endParaRPr lang="en-US" dirty="0"/>
          </a:p>
          <a:p>
            <a:pPr lvl="3"/>
            <a:r>
              <a:rPr lang="en-US" dirty="0">
                <a:solidFill>
                  <a:schemeClr val="tx1"/>
                </a:solidFill>
              </a:rPr>
              <a:t>Materials/Supplies</a:t>
            </a:r>
          </a:p>
          <a:p>
            <a:pPr lvl="4">
              <a:buFont typeface="Courier New" panose="02070309020205020404" pitchFamily="49" charset="0"/>
              <a:buChar char="o"/>
            </a:pPr>
            <a:r>
              <a:rPr lang="en-US" dirty="0">
                <a:solidFill>
                  <a:schemeClr val="tx1"/>
                </a:solidFill>
              </a:rPr>
              <a:t>Refreshments for Meetings</a:t>
            </a:r>
          </a:p>
          <a:p>
            <a:pPr lvl="4">
              <a:buFont typeface="Courier New" panose="02070309020205020404" pitchFamily="49" charset="0"/>
              <a:buChar char="o"/>
            </a:pPr>
            <a:r>
              <a:rPr lang="en-US" dirty="0">
                <a:solidFill>
                  <a:schemeClr val="tx1"/>
                </a:solidFill>
              </a:rPr>
              <a:t>Printing/Supplies for Meetings</a:t>
            </a:r>
          </a:p>
          <a:p>
            <a:pPr marL="920750" lvl="4" indent="0">
              <a:buNone/>
            </a:pPr>
            <a:endParaRPr lang="en-US" dirty="0">
              <a:solidFill>
                <a:srgbClr val="FF0000"/>
              </a:solidFill>
            </a:endParaRPr>
          </a:p>
          <a:p>
            <a:pPr marL="920750" lvl="4" indent="0">
              <a:buNone/>
            </a:pPr>
            <a:endParaRPr lang="en-US" dirty="0"/>
          </a:p>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19</a:t>
            </a:fld>
            <a:endParaRPr lang="en-US" dirty="0"/>
          </a:p>
        </p:txBody>
      </p:sp>
    </p:spTree>
    <p:extLst>
      <p:ext uri="{BB962C8B-B14F-4D97-AF65-F5344CB8AC3E}">
        <p14:creationId xmlns:p14="http://schemas.microsoft.com/office/powerpoint/2010/main" val="30134936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School-Parent Compact?</a:t>
            </a:r>
          </a:p>
        </p:txBody>
      </p:sp>
      <p:sp>
        <p:nvSpPr>
          <p:cNvPr id="3" name="Content Placeholder 2"/>
          <p:cNvSpPr>
            <a:spLocks noGrp="1"/>
          </p:cNvSpPr>
          <p:nvPr>
            <p:ph idx="1"/>
          </p:nvPr>
        </p:nvSpPr>
        <p:spPr>
          <a:xfrm>
            <a:off x="480291" y="1845733"/>
            <a:ext cx="11379200" cy="4258183"/>
          </a:xfrm>
        </p:spPr>
        <p:txBody>
          <a:bodyPr>
            <a:normAutofit fontScale="92500" lnSpcReduction="10000"/>
          </a:bodyPr>
          <a:lstStyle/>
          <a:p>
            <a:r>
              <a:rPr lang="en-US" dirty="0">
                <a:solidFill>
                  <a:schemeClr val="tx1"/>
                </a:solidFill>
              </a:rPr>
              <a:t>A school-parent compact is a written commitment that outlines how the entire school community – teachers, families, and students will share the responsibility for improved academic achievement.</a:t>
            </a:r>
          </a:p>
          <a:p>
            <a:r>
              <a:rPr lang="en-US" dirty="0">
                <a:solidFill>
                  <a:schemeClr val="tx1"/>
                </a:solidFill>
              </a:rPr>
              <a:t>The compact must describe how the school will:</a:t>
            </a:r>
          </a:p>
          <a:p>
            <a:pPr lvl="3">
              <a:buFont typeface="Arial" panose="020B0604020202020204" pitchFamily="34" charset="0"/>
              <a:buChar char="•"/>
            </a:pPr>
            <a:r>
              <a:rPr lang="en-US" dirty="0">
                <a:solidFill>
                  <a:schemeClr val="tx1"/>
                </a:solidFill>
              </a:rPr>
              <a:t>provide high-quality curriculum and instruction;</a:t>
            </a:r>
          </a:p>
          <a:p>
            <a:pPr lvl="3">
              <a:buFont typeface="Arial" panose="020B0604020202020204" pitchFamily="34" charset="0"/>
              <a:buChar char="•"/>
            </a:pPr>
            <a:r>
              <a:rPr lang="en-US" dirty="0">
                <a:solidFill>
                  <a:schemeClr val="tx1"/>
                </a:solidFill>
              </a:rPr>
              <a:t>hold parent-teacher conferences, annually in elementary schools; </a:t>
            </a:r>
          </a:p>
          <a:p>
            <a:pPr lvl="3">
              <a:buFont typeface="Arial" panose="020B0604020202020204" pitchFamily="34" charset="0"/>
              <a:buChar char="•"/>
            </a:pPr>
            <a:r>
              <a:rPr lang="en-US" dirty="0">
                <a:solidFill>
                  <a:schemeClr val="tx1"/>
                </a:solidFill>
              </a:rPr>
              <a:t>provide parents with reports on their child’s progress;</a:t>
            </a:r>
          </a:p>
          <a:p>
            <a:pPr lvl="3">
              <a:buFont typeface="Arial" panose="020B0604020202020204" pitchFamily="34" charset="0"/>
              <a:buChar char="•"/>
            </a:pPr>
            <a:r>
              <a:rPr lang="en-US" dirty="0">
                <a:solidFill>
                  <a:schemeClr val="tx1"/>
                </a:solidFill>
              </a:rPr>
              <a:t>provide parents reasonable access to staff. </a:t>
            </a:r>
          </a:p>
          <a:p>
            <a:pPr lvl="3">
              <a:buFont typeface="Arial" panose="020B0604020202020204" pitchFamily="34" charset="0"/>
              <a:buChar char="•"/>
            </a:pPr>
            <a:r>
              <a:rPr lang="en-US" dirty="0">
                <a:solidFill>
                  <a:schemeClr val="tx1"/>
                </a:solidFill>
              </a:rPr>
              <a:t>provide parents opportunities to volunteer; and</a:t>
            </a:r>
          </a:p>
          <a:p>
            <a:pPr lvl="3">
              <a:buFont typeface="Arial" panose="020B0604020202020204" pitchFamily="34" charset="0"/>
              <a:buChar char="•"/>
            </a:pPr>
            <a:r>
              <a:rPr lang="en-US" dirty="0">
                <a:solidFill>
                  <a:schemeClr val="tx1"/>
                </a:solidFill>
              </a:rPr>
              <a:t>ensure regular two-way meaningful communication between family members and staff, to the extent practicable, in a language family members can understand.</a:t>
            </a:r>
          </a:p>
          <a:p>
            <a:r>
              <a:rPr lang="en-US" dirty="0">
                <a:solidFill>
                  <a:schemeClr val="tx1"/>
                </a:solidFill>
              </a:rPr>
              <a:t>You, as a Title I parent or family member, have the right to be involved in the development of the compact.</a:t>
            </a:r>
          </a:p>
          <a:p>
            <a:endParaRPr lang="en-US" dirty="0"/>
          </a:p>
          <a:p>
            <a:endParaRPr lang="en-US" dirty="0"/>
          </a:p>
          <a:p>
            <a:pPr lvl="1"/>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20</a:t>
            </a:fld>
            <a:endParaRPr lang="en-US" dirty="0"/>
          </a:p>
        </p:txBody>
      </p:sp>
    </p:spTree>
    <p:extLst>
      <p:ext uri="{BB962C8B-B14F-4D97-AF65-F5344CB8AC3E}">
        <p14:creationId xmlns:p14="http://schemas.microsoft.com/office/powerpoint/2010/main" val="6643159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School-Parent Compact?</a:t>
            </a:r>
          </a:p>
        </p:txBody>
      </p:sp>
      <p:sp>
        <p:nvSpPr>
          <p:cNvPr id="3" name="Content Placeholder 2"/>
          <p:cNvSpPr>
            <a:spLocks noGrp="1"/>
          </p:cNvSpPr>
          <p:nvPr>
            <p:ph idx="1"/>
          </p:nvPr>
        </p:nvSpPr>
        <p:spPr>
          <a:xfrm>
            <a:off x="480291" y="1845733"/>
            <a:ext cx="11379200" cy="4258183"/>
          </a:xfrm>
        </p:spPr>
        <p:txBody>
          <a:bodyPr>
            <a:normAutofit/>
          </a:bodyPr>
          <a:lstStyle/>
          <a:p>
            <a:r>
              <a:rPr lang="en-US" sz="2400" dirty="0">
                <a:solidFill>
                  <a:schemeClr val="tx1"/>
                </a:solidFill>
              </a:rPr>
              <a:t>The school-parent compact will be shared</a:t>
            </a:r>
            <a:r>
              <a:rPr lang="en-US" sz="2400" dirty="0"/>
              <a:t> </a:t>
            </a:r>
            <a:r>
              <a:rPr lang="en-US" sz="2400" dirty="0">
                <a:solidFill>
                  <a:schemeClr val="tx1"/>
                </a:solidFill>
              </a:rPr>
              <a:t>8/20/2026.</a:t>
            </a:r>
            <a:r>
              <a:rPr lang="en-US" sz="2400" dirty="0">
                <a:solidFill>
                  <a:srgbClr val="FF0000"/>
                </a:solidFill>
              </a:rPr>
              <a:t> </a:t>
            </a:r>
            <a:r>
              <a:rPr lang="en-US" sz="2400" dirty="0">
                <a:solidFill>
                  <a:schemeClr val="tx1"/>
                </a:solidFill>
              </a:rPr>
              <a:t>In addition, the compact can be found:</a:t>
            </a:r>
          </a:p>
          <a:p>
            <a:pPr lvl="3">
              <a:buFont typeface="Arial" panose="020B0604020202020204" pitchFamily="34" charset="0"/>
              <a:buChar char="•"/>
            </a:pPr>
            <a:r>
              <a:rPr lang="en-US" sz="2400" dirty="0">
                <a:solidFill>
                  <a:schemeClr val="tx1"/>
                </a:solidFill>
              </a:rPr>
              <a:t>On our school’s website </a:t>
            </a:r>
            <a:r>
              <a:rPr lang="en-US" sz="2400" dirty="0">
                <a:solidFill>
                  <a:srgbClr val="FF0000"/>
                </a:solidFill>
                <a:hlinkClick r:id="rId3"/>
              </a:rPr>
              <a:t>https://springdale-es.scsk12.org/</a:t>
            </a:r>
            <a:endParaRPr lang="en-US" sz="2400" dirty="0">
              <a:solidFill>
                <a:srgbClr val="FF0000"/>
              </a:solidFill>
            </a:endParaRPr>
          </a:p>
          <a:p>
            <a:pPr lvl="3">
              <a:buFont typeface="Arial" panose="020B0604020202020204" pitchFamily="34" charset="0"/>
              <a:buChar char="•"/>
            </a:pPr>
            <a:endParaRPr lang="en-US" dirty="0">
              <a:solidFill>
                <a:srgbClr val="FF0000"/>
              </a:solidFill>
            </a:endParaRPr>
          </a:p>
          <a:p>
            <a:endParaRPr lang="en-US" dirty="0"/>
          </a:p>
          <a:p>
            <a:endParaRPr lang="en-US" dirty="0"/>
          </a:p>
          <a:p>
            <a:pPr lvl="1"/>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21</a:t>
            </a:fld>
            <a:endParaRPr lang="en-US" dirty="0"/>
          </a:p>
        </p:txBody>
      </p:sp>
    </p:spTree>
    <p:extLst>
      <p:ext uri="{BB962C8B-B14F-4D97-AF65-F5344CB8AC3E}">
        <p14:creationId xmlns:p14="http://schemas.microsoft.com/office/powerpoint/2010/main" val="4274387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latin typeface="Arial" panose="020B0604020202020204" pitchFamily="34" charset="0"/>
                <a:cs typeface="Arial" panose="020B0604020202020204" pitchFamily="34" charset="0"/>
              </a:rPr>
              <a:t>What are the benefits of family engagement?</a:t>
            </a:r>
          </a:p>
        </p:txBody>
      </p:sp>
      <p:sp>
        <p:nvSpPr>
          <p:cNvPr id="4" name="Content Placeholder 3"/>
          <p:cNvSpPr>
            <a:spLocks noGrp="1"/>
          </p:cNvSpPr>
          <p:nvPr>
            <p:ph sz="half" idx="1"/>
          </p:nvPr>
        </p:nvSpPr>
        <p:spPr>
          <a:xfrm>
            <a:off x="854684" y="1845733"/>
            <a:ext cx="3285250" cy="4023359"/>
          </a:xfrm>
          <a:ln>
            <a:solidFill>
              <a:schemeClr val="tx1"/>
            </a:solidFill>
          </a:ln>
        </p:spPr>
        <p:txBody>
          <a:bodyPr>
            <a:normAutofit/>
          </a:bodyPr>
          <a:lstStyle/>
          <a:p>
            <a:pPr algn="ctr"/>
            <a:r>
              <a:rPr lang="en-US" u="sng" dirty="0">
                <a:solidFill>
                  <a:schemeClr val="tx1"/>
                </a:solidFill>
                <a:latin typeface="Arial" panose="020B0604020202020204" pitchFamily="34" charset="0"/>
                <a:cs typeface="Arial" panose="020B0604020202020204" pitchFamily="34" charset="0"/>
              </a:rPr>
              <a:t>For students:</a:t>
            </a:r>
          </a:p>
          <a:p>
            <a:pPr>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Higher grades and test scores</a:t>
            </a:r>
          </a:p>
          <a:p>
            <a:pPr>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Better attendance</a:t>
            </a:r>
          </a:p>
          <a:p>
            <a:pPr>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More positive attitudes and better behavior</a:t>
            </a:r>
          </a:p>
          <a:p>
            <a:pPr>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Higher graduation rates</a:t>
            </a:r>
          </a:p>
          <a:p>
            <a:pPr>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Greater enrollment in postsecondary education</a:t>
            </a:r>
          </a:p>
          <a:p>
            <a:pPr>
              <a:buClrTx/>
              <a:buFont typeface="Wingdings" panose="05000000000000000000" pitchFamily="2" charset="2"/>
              <a:buChar char="§"/>
            </a:pPr>
            <a:endParaRPr lang="en-US" dirty="0"/>
          </a:p>
          <a:p>
            <a:endParaRPr lang="en-US" dirty="0"/>
          </a:p>
        </p:txBody>
      </p:sp>
      <p:sp>
        <p:nvSpPr>
          <p:cNvPr id="9" name="Content Placeholder 3"/>
          <p:cNvSpPr>
            <a:spLocks noGrp="1"/>
          </p:cNvSpPr>
          <p:nvPr>
            <p:ph sz="half" idx="2"/>
          </p:nvPr>
        </p:nvSpPr>
        <p:spPr>
          <a:xfrm>
            <a:off x="4483855" y="1845733"/>
            <a:ext cx="3285250" cy="4023359"/>
          </a:xfrm>
          <a:ln>
            <a:solidFill>
              <a:schemeClr val="tx1"/>
            </a:solidFill>
          </a:ln>
        </p:spPr>
        <p:txBody>
          <a:bodyPr>
            <a:normAutofit/>
          </a:bodyPr>
          <a:lstStyle/>
          <a:p>
            <a:pPr algn="ctr"/>
            <a:r>
              <a:rPr lang="en-US" u="sng" dirty="0">
                <a:solidFill>
                  <a:schemeClr val="tx1"/>
                </a:solidFill>
                <a:latin typeface="Arial" panose="020B0604020202020204" pitchFamily="34" charset="0"/>
                <a:cs typeface="Arial" panose="020B0604020202020204" pitchFamily="34" charset="0"/>
              </a:rPr>
              <a:t>For Parents and Families:</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More confidence and trust in the school</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Increased confidence in their parenting skills</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Creates a home environment that encourages learning</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Encourages families to form stronger relationships with teachers and other families</a:t>
            </a:r>
          </a:p>
          <a:p>
            <a:pPr marL="0" lvl="0" indent="0">
              <a:buClrTx/>
              <a:buNone/>
            </a:pPr>
            <a:endParaRPr lang="en-US" dirty="0">
              <a:solidFill>
                <a:prstClr val="black">
                  <a:lumMod val="75000"/>
                  <a:lumOff val="25000"/>
                </a:prstClr>
              </a:solidFill>
              <a:latin typeface="Arial" panose="020B0604020202020204" pitchFamily="34" charset="0"/>
              <a:cs typeface="Arial" panose="020B0604020202020204" pitchFamily="34" charset="0"/>
            </a:endParaRPr>
          </a:p>
          <a:p>
            <a:endParaRPr lang="en-US" u="sng" dirty="0"/>
          </a:p>
        </p:txBody>
      </p:sp>
      <p:sp>
        <p:nvSpPr>
          <p:cNvPr id="10" name="Content Placeholder 3"/>
          <p:cNvSpPr>
            <a:spLocks noGrp="1"/>
          </p:cNvSpPr>
          <p:nvPr>
            <p:ph sz="half" idx="4294967295"/>
          </p:nvPr>
        </p:nvSpPr>
        <p:spPr>
          <a:xfrm>
            <a:off x="8135567" y="1840738"/>
            <a:ext cx="3284537" cy="4024312"/>
          </a:xfrm>
          <a:ln>
            <a:solidFill>
              <a:schemeClr val="tx1"/>
            </a:solidFill>
          </a:ln>
        </p:spPr>
        <p:txBody>
          <a:bodyPr>
            <a:normAutofit/>
          </a:bodyPr>
          <a:lstStyle/>
          <a:p>
            <a:pPr algn="ctr"/>
            <a:r>
              <a:rPr lang="en-US" u="sng" dirty="0">
                <a:solidFill>
                  <a:schemeClr val="tx1"/>
                </a:solidFill>
                <a:latin typeface="Arial" panose="020B0604020202020204" pitchFamily="34" charset="0"/>
                <a:cs typeface="Arial" panose="020B0604020202020204" pitchFamily="34" charset="0"/>
              </a:rPr>
              <a:t>For Schools and Teachers:</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Improved teacher and staff morale</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Higher ratings of schools and teachers by families</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More support from families</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Higher student achievement</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Increased and improved relationships within the community</a:t>
            </a:r>
          </a:p>
          <a:p>
            <a:pPr lvl="0">
              <a:buClrTx/>
              <a:buFont typeface="Wingdings" panose="05000000000000000000" pitchFamily="2" charset="2"/>
              <a:buChar char="§"/>
            </a:pPr>
            <a:endParaRPr lang="en-US" dirty="0">
              <a:solidFill>
                <a:prstClr val="black">
                  <a:lumMod val="75000"/>
                  <a:lumOff val="25000"/>
                </a:prstClr>
              </a:solidFill>
              <a:latin typeface="Arial" panose="020B0604020202020204" pitchFamily="34" charset="0"/>
              <a:cs typeface="Arial" panose="020B0604020202020204" pitchFamily="34" charset="0"/>
            </a:endParaRPr>
          </a:p>
          <a:p>
            <a:endParaRPr lang="en-US" u="sng" dirty="0"/>
          </a:p>
        </p:txBody>
      </p:sp>
      <p:sp>
        <p:nvSpPr>
          <p:cNvPr id="3" name="Slide Number Placeholder 2"/>
          <p:cNvSpPr>
            <a:spLocks noGrp="1"/>
          </p:cNvSpPr>
          <p:nvPr>
            <p:ph type="sldNum" sz="quarter" idx="12"/>
          </p:nvPr>
        </p:nvSpPr>
        <p:spPr/>
        <p:txBody>
          <a:bodyPr/>
          <a:lstStyle/>
          <a:p>
            <a:fld id="{4FAB73BC-B049-4115-A692-8D63A059BFB8}" type="slidenum">
              <a:rPr lang="en-US" smtClean="0"/>
              <a:pPr/>
              <a:t>22</a:t>
            </a:fld>
            <a:endParaRPr lang="en-US" dirty="0"/>
          </a:p>
        </p:txBody>
      </p:sp>
    </p:spTree>
    <p:extLst>
      <p:ext uri="{BB962C8B-B14F-4D97-AF65-F5344CB8AC3E}">
        <p14:creationId xmlns:p14="http://schemas.microsoft.com/office/powerpoint/2010/main" val="27771070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can I be involved?</a:t>
            </a:r>
          </a:p>
        </p:txBody>
      </p:sp>
      <p:sp>
        <p:nvSpPr>
          <p:cNvPr id="3" name="Content Placeholder 2"/>
          <p:cNvSpPr>
            <a:spLocks noGrp="1"/>
          </p:cNvSpPr>
          <p:nvPr>
            <p:ph idx="1"/>
          </p:nvPr>
        </p:nvSpPr>
        <p:spPr>
          <a:xfrm>
            <a:off x="678731" y="1845733"/>
            <a:ext cx="11010506" cy="4338757"/>
          </a:xfrm>
        </p:spPr>
        <p:txBody>
          <a:bodyPr>
            <a:normAutofit lnSpcReduction="10000"/>
          </a:bodyPr>
          <a:lstStyle/>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We need you! Research has proven that family engagement in education has more impact on student achievement than any other factor.</a:t>
            </a:r>
          </a:p>
          <a:p>
            <a:pPr marL="0" indent="0">
              <a:buClrTx/>
              <a:buNone/>
            </a:pPr>
            <a:endParaRPr lang="en-US" dirty="0">
              <a:solidFill>
                <a:srgbClr val="FF0000"/>
              </a:solidFill>
              <a:latin typeface="Arial" panose="020B0604020202020204" pitchFamily="34" charset="0"/>
              <a:cs typeface="Arial" panose="020B0604020202020204" pitchFamily="34" charset="0"/>
            </a:endParaRPr>
          </a:p>
          <a:p>
            <a:r>
              <a:rPr lang="en-US" b="1" dirty="0">
                <a:solidFill>
                  <a:schemeClr val="tx1"/>
                </a:solidFill>
              </a:rPr>
              <a:t>To get involved with the Parent and Family Engagement Policy</a:t>
            </a:r>
            <a:r>
              <a:rPr lang="en-US" dirty="0">
                <a:solidFill>
                  <a:schemeClr val="tx1"/>
                </a:solidFill>
              </a:rPr>
              <a:t>: </a:t>
            </a:r>
            <a:r>
              <a:rPr lang="en-US" dirty="0"/>
              <a:t>Families can get involved by attending Title I and family engagement meetings, participating in school events and parent workshops, completing the survey on our school website, and providing feedback on the Parent &amp; Family Engagement Policy. Parents may contact the school administration or PLC Coach for additional opportunities to participate.</a:t>
            </a:r>
            <a:endParaRPr lang="en-US" dirty="0">
              <a:solidFill>
                <a:srgbClr val="FF0000"/>
              </a:solidFill>
            </a:endParaRPr>
          </a:p>
          <a:p>
            <a:r>
              <a:rPr lang="en-US" b="1" dirty="0">
                <a:solidFill>
                  <a:schemeClr val="tx1"/>
                </a:solidFill>
              </a:rPr>
              <a:t>To get involved with the School Parent Compact</a:t>
            </a:r>
            <a:r>
              <a:rPr lang="en-US" dirty="0">
                <a:solidFill>
                  <a:schemeClr val="tx1"/>
                </a:solidFill>
              </a:rPr>
              <a:t>: </a:t>
            </a:r>
            <a:r>
              <a:rPr lang="en-US" dirty="0"/>
              <a:t>Families are encouraged to review the School-Parent Compact, provide feedback, attend parent meetings and conferences, complete surveys, and work with teachers and school staff to support student achievement. Parents may contact their child’s teacher, school administration, or PLC Coach to get involved.</a:t>
            </a:r>
            <a:endParaRPr lang="en-US" dirty="0">
              <a:solidFill>
                <a:srgbClr val="FF0000"/>
              </a:solidFill>
            </a:endParaRPr>
          </a:p>
          <a:p>
            <a:pPr>
              <a:buClrTx/>
              <a:buFont typeface="Wingdings" panose="05000000000000000000" pitchFamily="2" charset="2"/>
              <a:buChar char="§"/>
            </a:pPr>
            <a:endParaRPr lang="en-US" dirty="0">
              <a:solidFill>
                <a:srgbClr val="FF000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23</a:t>
            </a:fld>
            <a:endParaRPr lang="en-US" dirty="0"/>
          </a:p>
        </p:txBody>
      </p:sp>
    </p:spTree>
    <p:extLst>
      <p:ext uri="{BB962C8B-B14F-4D97-AF65-F5344CB8AC3E}">
        <p14:creationId xmlns:p14="http://schemas.microsoft.com/office/powerpoint/2010/main" val="15583849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can I be involved?</a:t>
            </a:r>
          </a:p>
        </p:txBody>
      </p:sp>
      <p:sp>
        <p:nvSpPr>
          <p:cNvPr id="3" name="Content Placeholder 2"/>
          <p:cNvSpPr>
            <a:spLocks noGrp="1"/>
          </p:cNvSpPr>
          <p:nvPr>
            <p:ph idx="1"/>
          </p:nvPr>
        </p:nvSpPr>
        <p:spPr>
          <a:xfrm>
            <a:off x="618836" y="1845734"/>
            <a:ext cx="5182196" cy="4023360"/>
          </a:xfrm>
        </p:spPr>
        <p:txBody>
          <a:bodyPr>
            <a:normAutofit/>
          </a:bodyPr>
          <a:lstStyle/>
          <a:p>
            <a:pPr marL="0" indent="0">
              <a:buClrTx/>
              <a:buNone/>
            </a:pPr>
            <a:endParaRPr lang="en-US" dirty="0">
              <a:solidFill>
                <a:srgbClr val="FF0000"/>
              </a:solidFill>
              <a:latin typeface="Arial" panose="020B0604020202020204" pitchFamily="34" charset="0"/>
              <a:cs typeface="Arial" panose="020B0604020202020204" pitchFamily="34" charset="0"/>
            </a:endParaRPr>
          </a:p>
          <a:p>
            <a:pPr>
              <a:buClrTx/>
              <a:buFont typeface="Wingdings" panose="05000000000000000000" pitchFamily="2" charset="2"/>
              <a:buChar char="§"/>
            </a:pPr>
            <a:r>
              <a:rPr lang="en-US" dirty="0">
                <a:solidFill>
                  <a:schemeClr val="tx1"/>
                </a:solidFill>
              </a:rPr>
              <a:t>Join our PTO</a:t>
            </a:r>
          </a:p>
          <a:p>
            <a:pPr>
              <a:buClrTx/>
              <a:buFont typeface="Wingdings" panose="05000000000000000000" pitchFamily="2" charset="2"/>
              <a:buChar char="§"/>
            </a:pPr>
            <a:r>
              <a:rPr lang="en-US" dirty="0">
                <a:solidFill>
                  <a:schemeClr val="tx1"/>
                </a:solidFill>
              </a:rPr>
              <a:t>Encourage Attendance</a:t>
            </a:r>
          </a:p>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Monitor Grades and Schoolwork </a:t>
            </a:r>
          </a:p>
          <a:p>
            <a:pPr>
              <a:buClrTx/>
              <a:buFont typeface="Wingdings" panose="05000000000000000000" pitchFamily="2" charset="2"/>
              <a:buChar char="§"/>
            </a:pPr>
            <a:r>
              <a:rPr lang="en-US" dirty="0">
                <a:solidFill>
                  <a:schemeClr val="tx1"/>
                </a:solidFill>
              </a:rPr>
              <a:t>Attend Family Events and Meetings</a:t>
            </a:r>
          </a:p>
          <a:p>
            <a:pPr>
              <a:buClrTx/>
              <a:buFont typeface="Wingdings" panose="05000000000000000000" pitchFamily="2" charset="2"/>
              <a:buChar char="§"/>
            </a:pPr>
            <a:r>
              <a:rPr lang="en-US" dirty="0">
                <a:solidFill>
                  <a:schemeClr val="tx1"/>
                </a:solidFill>
              </a:rPr>
              <a:t>Safety Patrol</a:t>
            </a:r>
          </a:p>
          <a:p>
            <a:pPr>
              <a:buClrTx/>
              <a:buFont typeface="Wingdings" panose="05000000000000000000" pitchFamily="2" charset="2"/>
              <a:buChar char="§"/>
            </a:pPr>
            <a:r>
              <a:rPr lang="en-US" dirty="0">
                <a:solidFill>
                  <a:schemeClr val="tx1"/>
                </a:solidFill>
              </a:rPr>
              <a:t>Career Day</a:t>
            </a:r>
          </a:p>
          <a:p>
            <a:pPr>
              <a:buClrTx/>
              <a:buFont typeface="Wingdings" panose="05000000000000000000" pitchFamily="2" charset="2"/>
              <a:buChar char="§"/>
            </a:pPr>
            <a:r>
              <a:rPr lang="en-US" dirty="0">
                <a:solidFill>
                  <a:schemeClr val="tx1"/>
                </a:solidFill>
              </a:rPr>
              <a:t>Family STEAM Night</a:t>
            </a:r>
          </a:p>
          <a:p>
            <a:pPr>
              <a:buClrTx/>
              <a:buFont typeface="Wingdings" panose="05000000000000000000" pitchFamily="2" charset="2"/>
              <a:buChar char="§"/>
            </a:pPr>
            <a:endParaRPr lang="en-US" dirty="0">
              <a:solidFill>
                <a:schemeClr val="tx1"/>
              </a:solidFill>
              <a:latin typeface="Arial" panose="020B0604020202020204" pitchFamily="34" charset="0"/>
              <a:cs typeface="Arial" panose="020B0604020202020204" pitchFamily="34" charset="0"/>
            </a:endParaRPr>
          </a:p>
          <a:p>
            <a:pPr>
              <a:buClrTx/>
              <a:buFont typeface="Wingdings" panose="05000000000000000000" pitchFamily="2" charset="2"/>
              <a:buChar char="§"/>
            </a:pPr>
            <a:endParaRPr lang="en-US" dirty="0">
              <a:solidFill>
                <a:srgbClr val="FF000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24</a:t>
            </a:fld>
            <a:endParaRPr lang="en-US" dirty="0"/>
          </a:p>
        </p:txBody>
      </p:sp>
      <p:sp>
        <p:nvSpPr>
          <p:cNvPr id="7" name="Content Placeholder 2">
            <a:extLst>
              <a:ext uri="{FF2B5EF4-FFF2-40B4-BE49-F238E27FC236}">
                <a16:creationId xmlns:a16="http://schemas.microsoft.com/office/drawing/2014/main" id="{041DA23E-B193-D90D-69A8-226BBCAE7264}"/>
              </a:ext>
            </a:extLst>
          </p:cNvPr>
          <p:cNvSpPr txBox="1">
            <a:spLocks/>
          </p:cNvSpPr>
          <p:nvPr/>
        </p:nvSpPr>
        <p:spPr>
          <a:xfrm>
            <a:off x="6257636" y="1845734"/>
            <a:ext cx="5182196" cy="4023360"/>
          </a:xfrm>
          <a:prstGeom prst="rect">
            <a:avLst/>
          </a:prstGeom>
        </p:spPr>
        <p:txBody>
          <a:bodyPr vert="horz" lIns="0" tIns="45720" rIns="0" bIns="45720" rtlCol="0">
            <a:normAutofit/>
          </a:bodyPr>
          <a:lstStyle>
            <a:lvl1pPr marL="457200" indent="-457200" algn="l" defTabSz="914400" rtl="0" eaLnBrk="1" latinLnBrk="0" hangingPunct="1">
              <a:lnSpc>
                <a:spcPct val="90000"/>
              </a:lnSpc>
              <a:spcBef>
                <a:spcPts val="1200"/>
              </a:spcBef>
              <a:spcAft>
                <a:spcPts val="200"/>
              </a:spcAft>
              <a:buClrTx/>
              <a:buSzPct val="100000"/>
              <a:buFont typeface="Wingdings" panose="05000000000000000000" pitchFamily="2" charset="2"/>
              <a:buChar char="§"/>
              <a:defRPr sz="22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569913" indent="-342900" algn="l" defTabSz="914400" rtl="0" eaLnBrk="1" latinLnBrk="0" hangingPunct="1">
              <a:lnSpc>
                <a:spcPct val="90000"/>
              </a:lnSpc>
              <a:spcBef>
                <a:spcPts val="200"/>
              </a:spcBef>
              <a:spcAft>
                <a:spcPts val="400"/>
              </a:spcAft>
              <a:buClrTx/>
              <a:buFont typeface="Wingdings" panose="05000000000000000000" pitchFamily="2" charset="2"/>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741363" indent="-285750" algn="l" defTabSz="914400" rtl="0" eaLnBrk="1" latinLnBrk="0" hangingPunct="1">
              <a:lnSpc>
                <a:spcPct val="90000"/>
              </a:lnSpc>
              <a:spcBef>
                <a:spcPts val="200"/>
              </a:spcBef>
              <a:spcAft>
                <a:spcPts val="400"/>
              </a:spcAft>
              <a:buClrTx/>
              <a:buFont typeface="Wingdings" panose="05000000000000000000" pitchFamily="2" charset="2"/>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966788" indent="-285750" algn="l" defTabSz="914400" rtl="0" eaLnBrk="1" latinLnBrk="0" hangingPunct="1">
              <a:lnSpc>
                <a:spcPct val="90000"/>
              </a:lnSpc>
              <a:spcBef>
                <a:spcPts val="200"/>
              </a:spcBef>
              <a:spcAft>
                <a:spcPts val="400"/>
              </a:spcAft>
              <a:buClrTx/>
              <a:buFont typeface="Wingdings" panose="05000000000000000000" pitchFamily="2" charset="2"/>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1206500" indent="-285750" algn="l" defTabSz="914400" rtl="0" eaLnBrk="1" latinLnBrk="0" hangingPunct="1">
              <a:lnSpc>
                <a:spcPct val="90000"/>
              </a:lnSpc>
              <a:spcBef>
                <a:spcPts val="200"/>
              </a:spcBef>
              <a:spcAft>
                <a:spcPts val="400"/>
              </a:spcAft>
              <a:buClrTx/>
              <a:buFont typeface="Wingdings" panose="05000000000000000000" pitchFamily="2" charset="2"/>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Font typeface="Wingdings" panose="05000000000000000000" pitchFamily="2" charset="2"/>
              <a:buNone/>
            </a:pPr>
            <a:endParaRPr lang="en-US" dirty="0">
              <a:solidFill>
                <a:srgbClr val="FF0000"/>
              </a:solidFill>
            </a:endParaRPr>
          </a:p>
          <a:p>
            <a:r>
              <a:rPr lang="en-US" dirty="0">
                <a:solidFill>
                  <a:schemeClr val="tx1"/>
                </a:solidFill>
              </a:rPr>
              <a:t>Meet the Teacher Night</a:t>
            </a:r>
          </a:p>
          <a:p>
            <a:r>
              <a:rPr lang="en-US" dirty="0">
                <a:solidFill>
                  <a:schemeClr val="tx1"/>
                </a:solidFill>
              </a:rPr>
              <a:t>Coffee with the Counselor</a:t>
            </a:r>
          </a:p>
          <a:p>
            <a:r>
              <a:rPr lang="en-US" dirty="0">
                <a:solidFill>
                  <a:schemeClr val="tx1"/>
                </a:solidFill>
              </a:rPr>
              <a:t>Parent Conferences </a:t>
            </a:r>
          </a:p>
          <a:p>
            <a:r>
              <a:rPr lang="en-US" dirty="0">
                <a:solidFill>
                  <a:schemeClr val="tx1"/>
                </a:solidFill>
              </a:rPr>
              <a:t>Muffins with Moms</a:t>
            </a:r>
          </a:p>
          <a:p>
            <a:r>
              <a:rPr lang="en-US" dirty="0">
                <a:solidFill>
                  <a:schemeClr val="tx1"/>
                </a:solidFill>
              </a:rPr>
              <a:t>Hot Dogs with Dad</a:t>
            </a:r>
          </a:p>
          <a:p>
            <a:r>
              <a:rPr lang="en-US" dirty="0">
                <a:solidFill>
                  <a:schemeClr val="tx1"/>
                </a:solidFill>
              </a:rPr>
              <a:t>Read Across America</a:t>
            </a:r>
          </a:p>
          <a:p>
            <a:r>
              <a:rPr lang="en-US" dirty="0">
                <a:solidFill>
                  <a:schemeClr val="tx1"/>
                </a:solidFill>
              </a:rPr>
              <a:t>Lunch with Leaders</a:t>
            </a:r>
          </a:p>
          <a:p>
            <a:endParaRPr lang="en-US" dirty="0">
              <a:solidFill>
                <a:schemeClr val="tx1"/>
              </a:solidFill>
            </a:endParaRPr>
          </a:p>
          <a:p>
            <a:endParaRPr lang="en-US" dirty="0">
              <a:solidFill>
                <a:srgbClr val="FF0000"/>
              </a:solidFill>
            </a:endParaRPr>
          </a:p>
        </p:txBody>
      </p:sp>
    </p:spTree>
    <p:extLst>
      <p:ext uri="{BB962C8B-B14F-4D97-AF65-F5344CB8AC3E}">
        <p14:creationId xmlns:p14="http://schemas.microsoft.com/office/powerpoint/2010/main" val="40225246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my rights?</a:t>
            </a:r>
          </a:p>
        </p:txBody>
      </p:sp>
      <p:sp>
        <p:nvSpPr>
          <p:cNvPr id="3" name="Content Placeholder 2"/>
          <p:cNvSpPr>
            <a:spLocks noGrp="1"/>
          </p:cNvSpPr>
          <p:nvPr>
            <p:ph idx="1"/>
          </p:nvPr>
        </p:nvSpPr>
        <p:spPr>
          <a:xfrm>
            <a:off x="535709" y="1845734"/>
            <a:ext cx="11231417" cy="4398048"/>
          </a:xfrm>
        </p:spPr>
        <p:txBody>
          <a:bodyPr>
            <a:normAutofit lnSpcReduction="10000"/>
          </a:bodyPr>
          <a:lstStyle/>
          <a:p>
            <a:r>
              <a:rPr lang="en-US" dirty="0">
                <a:solidFill>
                  <a:schemeClr val="tx1"/>
                </a:solidFill>
              </a:rPr>
              <a:t>The families and parents of Title I students have a right, by law, to:</a:t>
            </a:r>
          </a:p>
          <a:p>
            <a:pPr lvl="3">
              <a:buFont typeface="Arial" panose="020B0604020202020204" pitchFamily="34" charset="0"/>
              <a:buChar char="•"/>
            </a:pPr>
            <a:r>
              <a:rPr lang="en-US" dirty="0">
                <a:solidFill>
                  <a:schemeClr val="tx1"/>
                </a:solidFill>
              </a:rPr>
              <a:t>be involved in decisions made at both the school and district level;</a:t>
            </a:r>
          </a:p>
          <a:p>
            <a:pPr lvl="3">
              <a:buFont typeface="Arial" panose="020B0604020202020204" pitchFamily="34" charset="0"/>
              <a:buChar char="•"/>
            </a:pPr>
            <a:endParaRPr lang="en-US" dirty="0">
              <a:solidFill>
                <a:schemeClr val="tx1"/>
              </a:solidFill>
            </a:endParaRPr>
          </a:p>
          <a:p>
            <a:pPr lvl="3">
              <a:buFont typeface="Arial" panose="020B0604020202020204" pitchFamily="34" charset="0"/>
              <a:buChar char="•"/>
            </a:pPr>
            <a:r>
              <a:rPr lang="en-US" dirty="0">
                <a:solidFill>
                  <a:schemeClr val="tx1"/>
                </a:solidFill>
              </a:rPr>
              <a:t>be provided with information on your child’s level of achievement on tests in reading/language arts, writing, mathematics, and science;</a:t>
            </a:r>
          </a:p>
          <a:p>
            <a:pPr lvl="3">
              <a:buFont typeface="Arial" panose="020B0604020202020204" pitchFamily="34" charset="0"/>
              <a:buChar char="•"/>
            </a:pPr>
            <a:endParaRPr lang="en-US" dirty="0">
              <a:solidFill>
                <a:schemeClr val="tx1"/>
              </a:solidFill>
            </a:endParaRPr>
          </a:p>
          <a:p>
            <a:pPr lvl="3">
              <a:buFont typeface="Arial" panose="020B0604020202020204" pitchFamily="34" charset="0"/>
              <a:buChar char="•"/>
            </a:pPr>
            <a:r>
              <a:rPr lang="en-US" dirty="0">
                <a:solidFill>
                  <a:schemeClr val="tx1"/>
                </a:solidFill>
              </a:rPr>
              <a:t>request and receive information on the qualifications of your child’s teacher and paraprofessionals who are working with your child(</a:t>
            </a:r>
            <a:r>
              <a:rPr lang="en-US" dirty="0"/>
              <a:t>Families may request this information at any time by contacting the school’s main office or school administration and submitting a verbal or written request for educator qualification information.); </a:t>
            </a:r>
            <a:r>
              <a:rPr lang="en-US" dirty="0">
                <a:solidFill>
                  <a:schemeClr val="tx1"/>
                </a:solidFill>
              </a:rPr>
              <a:t>and</a:t>
            </a:r>
          </a:p>
          <a:p>
            <a:pPr marL="681038" lvl="3" indent="0">
              <a:buNone/>
            </a:pPr>
            <a:endParaRPr lang="en-US" dirty="0">
              <a:solidFill>
                <a:schemeClr val="tx1"/>
              </a:solidFill>
            </a:endParaRPr>
          </a:p>
          <a:p>
            <a:pPr lvl="3">
              <a:buFont typeface="Arial" panose="020B0604020202020204" pitchFamily="34" charset="0"/>
              <a:buChar char="•"/>
            </a:pPr>
            <a:r>
              <a:rPr lang="en-US" dirty="0">
                <a:solidFill>
                  <a:schemeClr val="tx1"/>
                </a:solidFill>
              </a:rPr>
              <a:t>request opportunities for regular meetings to formulate suggestions and to participate, as appropriate, in decisions about the education of your child. The school is required to respond to any such suggestions as soon as practicably possible.</a:t>
            </a:r>
          </a:p>
          <a:p>
            <a:endParaRPr lang="en-US" dirty="0"/>
          </a:p>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25</a:t>
            </a:fld>
            <a:endParaRPr lang="en-US" dirty="0"/>
          </a:p>
        </p:txBody>
      </p:sp>
    </p:spTree>
    <p:extLst>
      <p:ext uri="{BB962C8B-B14F-4D97-AF65-F5344CB8AC3E}">
        <p14:creationId xmlns:p14="http://schemas.microsoft.com/office/powerpoint/2010/main" val="42074717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can I contact for help?</a:t>
            </a:r>
          </a:p>
        </p:txBody>
      </p:sp>
      <p:sp>
        <p:nvSpPr>
          <p:cNvPr id="3" name="Content Placeholder 2"/>
          <p:cNvSpPr>
            <a:spLocks noGrp="1"/>
          </p:cNvSpPr>
          <p:nvPr>
            <p:ph idx="1"/>
          </p:nvPr>
        </p:nvSpPr>
        <p:spPr/>
        <p:txBody>
          <a:bodyPr>
            <a:normAutofit/>
          </a:bodyPr>
          <a:lstStyle/>
          <a:p>
            <a:pPr>
              <a:buClrTx/>
              <a:buFont typeface="Wingdings" panose="05000000000000000000" pitchFamily="2" charset="2"/>
              <a:buChar char="§"/>
            </a:pPr>
            <a:r>
              <a:rPr lang="en-US" dirty="0">
                <a:solidFill>
                  <a:schemeClr val="tx1"/>
                </a:solidFill>
              </a:rPr>
              <a:t>For general questions, call the front office at: 901-416-4883</a:t>
            </a:r>
          </a:p>
          <a:p>
            <a:pPr>
              <a:buClrTx/>
              <a:buFont typeface="Wingdings" panose="05000000000000000000" pitchFamily="2" charset="2"/>
              <a:buChar char="§"/>
            </a:pPr>
            <a:r>
              <a:rPr lang="en-US" dirty="0">
                <a:solidFill>
                  <a:schemeClr val="tx1"/>
                </a:solidFill>
              </a:rPr>
              <a:t>To reach the principal, Carmen Gregory, call: 901-416-4981</a:t>
            </a:r>
          </a:p>
          <a:p>
            <a:pPr>
              <a:buClrTx/>
              <a:buFont typeface="Wingdings" panose="05000000000000000000" pitchFamily="2" charset="2"/>
              <a:buChar char="§"/>
            </a:pPr>
            <a:r>
              <a:rPr lang="en-US" dirty="0">
                <a:solidFill>
                  <a:schemeClr val="tx1"/>
                </a:solidFill>
              </a:rPr>
              <a:t>To reach the school counselor, Dr. Kim Sexton, call: 901-416-4992</a:t>
            </a:r>
          </a:p>
          <a:p>
            <a:pPr>
              <a:buClrTx/>
              <a:buFont typeface="Wingdings" panose="05000000000000000000" pitchFamily="2" charset="2"/>
              <a:buChar char="§"/>
            </a:pPr>
            <a:r>
              <a:rPr lang="en-US" dirty="0">
                <a:solidFill>
                  <a:schemeClr val="tx1"/>
                </a:solidFill>
              </a:rPr>
              <a:t>To reach your child’s teacher, call the front office</a:t>
            </a:r>
            <a:endParaRPr lang="en-US" dirty="0">
              <a:solidFill>
                <a:srgbClr val="FF0000"/>
              </a:solidFill>
            </a:endParaRPr>
          </a:p>
          <a:p>
            <a:pPr marL="0" indent="0">
              <a:buClrTx/>
              <a:buNone/>
            </a:pPr>
            <a:endParaRPr lang="en-US" dirty="0">
              <a:solidFill>
                <a:srgbClr val="FF0000"/>
              </a:solidFill>
            </a:endParaRPr>
          </a:p>
          <a:p>
            <a:pPr lvl="1">
              <a:buFont typeface="Wingdings" panose="05000000000000000000" pitchFamily="2" charset="2"/>
              <a:buChar char="§"/>
            </a:pP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26</a:t>
            </a:fld>
            <a:endParaRPr lang="en-US" dirty="0"/>
          </a:p>
        </p:txBody>
      </p:sp>
    </p:spTree>
    <p:extLst>
      <p:ext uri="{BB962C8B-B14F-4D97-AF65-F5344CB8AC3E}">
        <p14:creationId xmlns:p14="http://schemas.microsoft.com/office/powerpoint/2010/main" val="26211304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61459" y="1304790"/>
            <a:ext cx="10813986" cy="2954655"/>
          </a:xfrm>
          <a:prstGeom prst="rect">
            <a:avLst/>
          </a:prstGeom>
          <a:noFill/>
        </p:spPr>
        <p:txBody>
          <a:bodyPr wrap="none" lIns="91440" tIns="45720" rIns="91440" bIns="45720">
            <a:spAutoFit/>
          </a:bodyPr>
          <a:lstStyle/>
          <a:p>
            <a:pPr algn="ctr"/>
            <a:r>
              <a:rPr lang="en-US" sz="6600" b="1" cap="none" spc="0" dirty="0">
                <a:ln w="22225">
                  <a:solidFill>
                    <a:schemeClr val="accent2"/>
                  </a:solidFill>
                  <a:prstDash val="solid"/>
                </a:ln>
                <a:effectLst/>
                <a:latin typeface="Arial" panose="020B0604020202020204" pitchFamily="34" charset="0"/>
                <a:cs typeface="Arial" panose="020B0604020202020204" pitchFamily="34" charset="0"/>
              </a:rPr>
              <a:t>WE JUST WANT TO SAY…</a:t>
            </a:r>
          </a:p>
          <a:p>
            <a:pPr algn="ctr"/>
            <a:r>
              <a:rPr lang="en-US" sz="12000" b="1" dirty="0">
                <a:ln w="22225">
                  <a:solidFill>
                    <a:schemeClr val="accent2"/>
                  </a:solidFill>
                  <a:prstDash val="solid"/>
                </a:ln>
                <a:solidFill>
                  <a:schemeClr val="accent2">
                    <a:lumMod val="40000"/>
                    <a:lumOff val="60000"/>
                  </a:schemeClr>
                </a:solidFill>
                <a:latin typeface="Arial" panose="020B0604020202020204" pitchFamily="34" charset="0"/>
                <a:cs typeface="Arial" panose="020B0604020202020204" pitchFamily="34" charset="0"/>
              </a:rPr>
              <a:t>THANK YOU!</a:t>
            </a:r>
            <a:endParaRPr lang="en-US" sz="12000" b="1" cap="none" spc="0" dirty="0">
              <a:ln w="22225">
                <a:solidFill>
                  <a:schemeClr val="accent2"/>
                </a:solidFill>
                <a:prstDash val="solid"/>
              </a:ln>
              <a:solidFill>
                <a:schemeClr val="accent2">
                  <a:lumMod val="40000"/>
                  <a:lumOff val="60000"/>
                </a:schemeClr>
              </a:solidFill>
              <a:effectLst/>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12"/>
          </p:nvPr>
        </p:nvSpPr>
        <p:spPr/>
        <p:txBody>
          <a:bodyPr/>
          <a:lstStyle/>
          <a:p>
            <a:fld id="{4FAB73BC-B049-4115-A692-8D63A059BFB8}" type="slidenum">
              <a:rPr lang="en-US" smtClean="0"/>
              <a:pPr/>
              <a:t>27</a:t>
            </a:fld>
            <a:endParaRPr lang="en-US" dirty="0"/>
          </a:p>
        </p:txBody>
      </p:sp>
    </p:spTree>
    <p:extLst>
      <p:ext uri="{BB962C8B-B14F-4D97-AF65-F5344CB8AC3E}">
        <p14:creationId xmlns:p14="http://schemas.microsoft.com/office/powerpoint/2010/main" val="36925709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 Activity</a:t>
            </a:r>
          </a:p>
        </p:txBody>
      </p:sp>
      <p:sp>
        <p:nvSpPr>
          <p:cNvPr id="3" name="Content Placeholder 2"/>
          <p:cNvSpPr>
            <a:spLocks noGrp="1"/>
          </p:cNvSpPr>
          <p:nvPr>
            <p:ph idx="1"/>
          </p:nvPr>
        </p:nvSpPr>
        <p:spPr>
          <a:xfrm>
            <a:off x="1097280" y="1845734"/>
            <a:ext cx="10226502" cy="4023360"/>
          </a:xfrm>
        </p:spPr>
        <p:txBody>
          <a:bodyPr>
            <a:normAutofit/>
          </a:bodyPr>
          <a:lstStyle/>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Partner with those at your table to discuss the following questions:</a:t>
            </a:r>
          </a:p>
          <a:p>
            <a:pPr lvl="3">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What form of communication works best for you? (e.g., phone calls, texts, emails, notes, face-to-face, etc.)</a:t>
            </a:r>
          </a:p>
          <a:p>
            <a:pPr lvl="3">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What kinds of information do you most want to receive from the school?</a:t>
            </a:r>
          </a:p>
          <a:p>
            <a:pPr lvl="3">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What might the school do differently to improve communication between school and home?</a:t>
            </a:r>
            <a:endParaRPr lang="en-US" dirty="0">
              <a:solidFill>
                <a:srgbClr val="FF0000"/>
              </a:solidFill>
              <a:latin typeface="Arial" panose="020B0604020202020204" pitchFamily="34" charset="0"/>
              <a:cs typeface="Arial" panose="020B0604020202020204" pitchFamily="34" charset="0"/>
            </a:endParaRPr>
          </a:p>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Record your group’s thoughts on chart paper.</a:t>
            </a:r>
          </a:p>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Be prepared to share!</a:t>
            </a:r>
          </a:p>
        </p:txBody>
      </p:sp>
      <p:sp>
        <p:nvSpPr>
          <p:cNvPr id="4" name="Slide Number Placeholder 3"/>
          <p:cNvSpPr>
            <a:spLocks noGrp="1"/>
          </p:cNvSpPr>
          <p:nvPr>
            <p:ph type="sldNum" sz="quarter" idx="12"/>
          </p:nvPr>
        </p:nvSpPr>
        <p:spPr/>
        <p:txBody>
          <a:bodyPr/>
          <a:lstStyle/>
          <a:p>
            <a:fld id="{4FAB73BC-B049-4115-A692-8D63A059BFB8}" type="slidenum">
              <a:rPr lang="en-US" smtClean="0"/>
              <a:pPr/>
              <a:t>28</a:t>
            </a:fld>
            <a:endParaRPr lang="en-US" dirty="0"/>
          </a:p>
        </p:txBody>
      </p:sp>
    </p:spTree>
    <p:extLst>
      <p:ext uri="{BB962C8B-B14F-4D97-AF65-F5344CB8AC3E}">
        <p14:creationId xmlns:p14="http://schemas.microsoft.com/office/powerpoint/2010/main" val="1142818112"/>
      </p:ext>
    </p:extLst>
  </p:cSld>
  <p:clrMapOvr>
    <a:masterClrMapping/>
  </p:clrMapOvr>
</p:sld>
</file>

<file path=ppt/theme/theme1.xml><?xml version="1.0" encoding="utf-8"?>
<a:theme xmlns:a="http://schemas.openxmlformats.org/drawingml/2006/main" name="Retrospect">
  <a:themeElements>
    <a:clrScheme name="Custom 2">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0070C0"/>
      </a:hlink>
      <a:folHlink>
        <a:srgbClr val="0070C0"/>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_activity xmlns="fed0c413-d649-4248-b1de-db4d8a40e43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1EF35D0C2FD604BA4E16036E5E58671" ma:contentTypeVersion="20" ma:contentTypeDescription="Create a new document." ma:contentTypeScope="" ma:versionID="b87e69c1679fea4372dc148b52d03a2e">
  <xsd:schema xmlns:xsd="http://www.w3.org/2001/XMLSchema" xmlns:xs="http://www.w3.org/2001/XMLSchema" xmlns:p="http://schemas.microsoft.com/office/2006/metadata/properties" xmlns:ns1="http://schemas.microsoft.com/sharepoint/v3" xmlns:ns3="bae2362e-1c53-43db-a058-40e7c632645d" xmlns:ns4="fed0c413-d649-4248-b1de-db4d8a40e433" targetNamespace="http://schemas.microsoft.com/office/2006/metadata/properties" ma:root="true" ma:fieldsID="233f361f3e5160ce67af12fd6f2051ec" ns1:_="" ns3:_="" ns4:_="">
    <xsd:import namespace="http://schemas.microsoft.com/sharepoint/v3"/>
    <xsd:import namespace="bae2362e-1c53-43db-a058-40e7c632645d"/>
    <xsd:import namespace="fed0c413-d649-4248-b1de-db4d8a40e43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element ref="ns4:MediaServiceDateTaken" minOccurs="0"/>
                <xsd:element ref="ns4:MediaServiceAutoTags" minOccurs="0"/>
                <xsd:element ref="ns4:MediaServiceOCR" minOccurs="0"/>
                <xsd:element ref="ns4:MediaServiceGenerationTime" minOccurs="0"/>
                <xsd:element ref="ns4:MediaServiceEventHashCode" minOccurs="0"/>
                <xsd:element ref="ns4:_activity" minOccurs="0"/>
                <xsd:element ref="ns4:MediaServiceSearchProperties" minOccurs="0"/>
                <xsd:element ref="ns4:MediaLengthInSeconds" minOccurs="0"/>
                <xsd:element ref="ns4:MediaServiceObjectDetectorVersions" minOccurs="0"/>
                <xsd:element ref="ns4:MediaServiceSystemTags" minOccurs="0"/>
                <xsd:element ref="ns1:_ip_UnifiedCompliancePolicyProperties" minOccurs="0"/>
                <xsd:element ref="ns1:_ip_UnifiedCompliancePolicyUIAction" minOccurs="0"/>
                <xsd:element ref="ns4: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5" nillable="true" ma:displayName="Unified Compliance Policy Properties" ma:hidden="true" ma:internalName="_ip_UnifiedCompliancePolicyProperties">
      <xsd:simpleType>
        <xsd:restriction base="dms:Note"/>
      </xsd:simpleType>
    </xsd:element>
    <xsd:element name="_ip_UnifiedCompliancePolicyUIAction" ma:index="2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ae2362e-1c53-43db-a058-40e7c632645d"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ed0c413-d649-4248-b1de-db4d8a40e43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_activity" ma:index="20" nillable="true" ma:displayName="_activity" ma:hidden="true" ma:internalName="_activity">
      <xsd:simpleType>
        <xsd:restriction base="dms:Note"/>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5C94725-3295-4EEE-8D77-6F07404B7885}">
  <ds:schemaRefs>
    <ds:schemaRef ds:uri="http://schemas.microsoft.com/sharepoint/v3/contenttype/forms"/>
  </ds:schemaRefs>
</ds:datastoreItem>
</file>

<file path=customXml/itemProps2.xml><?xml version="1.0" encoding="utf-8"?>
<ds:datastoreItem xmlns:ds="http://schemas.openxmlformats.org/officeDocument/2006/customXml" ds:itemID="{4CF9E0D1-48E2-4546-B1CB-85EEBAAABA5A}">
  <ds:schemaRefs>
    <ds:schemaRef ds:uri="http://purl.org/dc/elements/1.1/"/>
    <ds:schemaRef ds:uri="http://www.w3.org/XML/1998/namespace"/>
    <ds:schemaRef ds:uri="http://purl.org/dc/terms/"/>
    <ds:schemaRef ds:uri="http://schemas.microsoft.com/sharepoint/v3"/>
    <ds:schemaRef ds:uri="http://purl.org/dc/dcmitype/"/>
    <ds:schemaRef ds:uri="http://schemas.microsoft.com/office/infopath/2007/PartnerControls"/>
    <ds:schemaRef ds:uri="http://schemas.microsoft.com/office/2006/documentManagement/types"/>
    <ds:schemaRef ds:uri="http://schemas.openxmlformats.org/package/2006/metadata/core-properties"/>
    <ds:schemaRef ds:uri="fed0c413-d649-4248-b1de-db4d8a40e433"/>
    <ds:schemaRef ds:uri="bae2362e-1c53-43db-a058-40e7c632645d"/>
    <ds:schemaRef ds:uri="http://schemas.microsoft.com/office/2006/metadata/properties"/>
  </ds:schemaRefs>
</ds:datastoreItem>
</file>

<file path=customXml/itemProps3.xml><?xml version="1.0" encoding="utf-8"?>
<ds:datastoreItem xmlns:ds="http://schemas.openxmlformats.org/officeDocument/2006/customXml" ds:itemID="{8D2C1BD7-90AF-4FF1-ADCB-A250CF9FA0C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bae2362e-1c53-43db-a058-40e7c632645d"/>
    <ds:schemaRef ds:uri="fed0c413-d649-4248-b1de-db4d8a40e4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Retrospect</Template>
  <TotalTime>10098</TotalTime>
  <Words>2600</Words>
  <Application>Microsoft Office PowerPoint</Application>
  <PresentationFormat>Widescreen</PresentationFormat>
  <Paragraphs>284</Paragraphs>
  <Slides>28</Slides>
  <Notes>28</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Batang</vt:lpstr>
      <vt:lpstr>Arial</vt:lpstr>
      <vt:lpstr>Calibri</vt:lpstr>
      <vt:lpstr>Courier New</vt:lpstr>
      <vt:lpstr>Georgia</vt:lpstr>
      <vt:lpstr>Wingdings</vt:lpstr>
      <vt:lpstr>Retrospect</vt:lpstr>
      <vt:lpstr>Springdale Elementary School  Annual Title I &amp; Family Engagement Meeting</vt:lpstr>
      <vt:lpstr>Why are we here?</vt:lpstr>
      <vt:lpstr>What will I learn?</vt:lpstr>
      <vt:lpstr>What is a Title I school?</vt:lpstr>
      <vt:lpstr>What can Title I funds be used for?</vt:lpstr>
      <vt:lpstr>How does our school use Title I funds?</vt:lpstr>
      <vt:lpstr>What is the SIP?</vt:lpstr>
      <vt:lpstr>What are our schoolwide program goals?</vt:lpstr>
      <vt:lpstr>What is our school’s designation status?</vt:lpstr>
      <vt:lpstr>What is the State Report Card?</vt:lpstr>
      <vt:lpstr>What curriculum does our school use?</vt:lpstr>
      <vt:lpstr>What curriculum does our school use?</vt:lpstr>
      <vt:lpstr>What tests will my child be taking?</vt:lpstr>
      <vt:lpstr>What is parent and family engagement?</vt:lpstr>
      <vt:lpstr>What is parent and family engagement?</vt:lpstr>
      <vt:lpstr>What is a Parent and Family Engagement Policy?</vt:lpstr>
      <vt:lpstr>What is a Parent and Family Engagement Policy?</vt:lpstr>
      <vt:lpstr>How is parent and family engagement funded?</vt:lpstr>
      <vt:lpstr>How is parent and family engagement funded?</vt:lpstr>
      <vt:lpstr>What is a School-Parent Compact?</vt:lpstr>
      <vt:lpstr>What is a School-Parent Compact?</vt:lpstr>
      <vt:lpstr>What are the benefits of family engagement?</vt:lpstr>
      <vt:lpstr>How can I be involved?</vt:lpstr>
      <vt:lpstr>How can I be involved?</vt:lpstr>
      <vt:lpstr>What are my rights?</vt:lpstr>
      <vt:lpstr>Who can I contact for help?</vt:lpstr>
      <vt:lpstr>PowerPoint Presentation</vt:lpstr>
      <vt:lpstr>Table Activity</vt:lpstr>
    </vt:vector>
  </TitlesOfParts>
  <Company>State of Tennessee Dept.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[INSERT SCHOOL YEAR] Annual Title I &amp; Family Engagement Meeting</dc:title>
  <dc:creator>Brinn Obermiller</dc:creator>
  <cp:lastModifiedBy>CHUNDRA  DOTSON</cp:lastModifiedBy>
  <cp:revision>119</cp:revision>
  <cp:lastPrinted>2026-06-23T19:23:51Z</cp:lastPrinted>
  <dcterms:created xsi:type="dcterms:W3CDTF">2018-01-17T16:59:30Z</dcterms:created>
  <dcterms:modified xsi:type="dcterms:W3CDTF">2026-08-20T10:14:33Z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0x010100C1EF35D0C2FD604BA4E16036E5E58671</vt:lpwstr>
  </property>
  <property fmtid="{D5CDD505-2E9C-101B-9397-08002B2CF9AE}" pid="3" name="MediaServiceImageTags">
    <vt:lpwstr/>
  </property>
</Properties>
</file>