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355" r:id="rId4"/>
    <p:sldId id="361" r:id="rId5"/>
    <p:sldId id="367" r:id="rId6"/>
    <p:sldId id="368" r:id="rId7"/>
    <p:sldId id="376" r:id="rId8"/>
    <p:sldId id="372" r:id="rId9"/>
    <p:sldId id="370" r:id="rId10"/>
    <p:sldId id="373" r:id="rId11"/>
    <p:sldId id="374" r:id="rId12"/>
    <p:sldId id="375" r:id="rId13"/>
    <p:sldId id="393" r:id="rId14"/>
    <p:sldId id="378" r:id="rId15"/>
    <p:sldId id="380" r:id="rId16"/>
    <p:sldId id="381" r:id="rId17"/>
    <p:sldId id="382" r:id="rId18"/>
    <p:sldId id="383" r:id="rId19"/>
    <p:sldId id="392" r:id="rId20"/>
    <p:sldId id="384" r:id="rId21"/>
    <p:sldId id="385" r:id="rId22"/>
    <p:sldId id="386" r:id="rId23"/>
    <p:sldId id="388" r:id="rId24"/>
    <p:sldId id="387" r:id="rId25"/>
    <p:sldId id="350" r:id="rId26"/>
  </p:sldIdLst>
  <p:sldSz cx="12192000" cy="6858000"/>
  <p:notesSz cx="6858000" cy="92964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BC1F"/>
    <a:srgbClr val="005896"/>
    <a:srgbClr val="006AA6"/>
    <a:srgbClr val="006E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49" autoAdjust="0"/>
    <p:restoredTop sz="73385" autoAdjust="0"/>
  </p:normalViewPr>
  <p:slideViewPr>
    <p:cSldViewPr snapToGrid="0" snapToObjects="1">
      <p:cViewPr varScale="1">
        <p:scale>
          <a:sx n="81" d="100"/>
          <a:sy n="81" d="100"/>
        </p:scale>
        <p:origin x="16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A0F3DE2-6D9B-CD0F-573A-FF78054FC29B}"/>
              </a:ext>
            </a:extLst>
          </p:cNvPr>
          <p:cNvSpPr>
            <a:spLocks noGrp="1"/>
          </p:cNvSpPr>
          <p:nvPr>
            <p:ph type="hdr" sz="quarter"/>
          </p:nvPr>
        </p:nvSpPr>
        <p:spPr>
          <a:xfrm>
            <a:off x="0" y="0"/>
            <a:ext cx="2971800" cy="465138"/>
          </a:xfrm>
          <a:prstGeom prst="rect">
            <a:avLst/>
          </a:prstGeom>
        </p:spPr>
        <p:txBody>
          <a:bodyPr vert="horz" lIns="92297" tIns="46148" rIns="92297" bIns="46148" rtlCol="0"/>
          <a:lstStyle>
            <a:lvl1pPr algn="l" eaLnBrk="1" hangingPunct="1">
              <a:defRPr sz="1100">
                <a:ea typeface="ＭＳ Ｐゴシック" panose="020B0600070205080204" pitchFamily="34" charset="-128"/>
              </a:defRPr>
            </a:lvl1pPr>
          </a:lstStyle>
          <a:p>
            <a:pPr>
              <a:defRPr/>
            </a:pPr>
            <a:endParaRPr lang="en-US"/>
          </a:p>
        </p:txBody>
      </p:sp>
      <p:sp>
        <p:nvSpPr>
          <p:cNvPr id="3" name="Date Placeholder 2">
            <a:extLst>
              <a:ext uri="{FF2B5EF4-FFF2-40B4-BE49-F238E27FC236}">
                <a16:creationId xmlns:a16="http://schemas.microsoft.com/office/drawing/2014/main" id="{F84EAE8E-5E35-D51F-F2F8-28D7EACB4978}"/>
              </a:ext>
            </a:extLst>
          </p:cNvPr>
          <p:cNvSpPr>
            <a:spLocks noGrp="1"/>
          </p:cNvSpPr>
          <p:nvPr>
            <p:ph type="dt" idx="1"/>
          </p:nvPr>
        </p:nvSpPr>
        <p:spPr>
          <a:xfrm>
            <a:off x="3884613" y="0"/>
            <a:ext cx="2971800" cy="465138"/>
          </a:xfrm>
          <a:prstGeom prst="rect">
            <a:avLst/>
          </a:prstGeom>
        </p:spPr>
        <p:txBody>
          <a:bodyPr vert="horz" lIns="92297" tIns="46148" rIns="92297" bIns="46148" rtlCol="0"/>
          <a:lstStyle>
            <a:lvl1pPr algn="r" eaLnBrk="1" hangingPunct="1">
              <a:defRPr sz="1100">
                <a:ea typeface="ＭＳ Ｐゴシック" panose="020B0600070205080204" pitchFamily="34" charset="-128"/>
              </a:defRPr>
            </a:lvl1pPr>
          </a:lstStyle>
          <a:p>
            <a:pPr>
              <a:defRPr/>
            </a:pPr>
            <a:fld id="{F7B8B720-A4C7-404A-A44D-9F7FB3C94E07}" type="datetimeFigureOut">
              <a:rPr lang="en-US"/>
              <a:pPr>
                <a:defRPr/>
              </a:pPr>
              <a:t>8/25/2026</a:t>
            </a:fld>
            <a:endParaRPr lang="en-US" dirty="0"/>
          </a:p>
        </p:txBody>
      </p:sp>
      <p:sp>
        <p:nvSpPr>
          <p:cNvPr id="4" name="Slide Image Placeholder 3">
            <a:extLst>
              <a:ext uri="{FF2B5EF4-FFF2-40B4-BE49-F238E27FC236}">
                <a16:creationId xmlns:a16="http://schemas.microsoft.com/office/drawing/2014/main" id="{278F632A-19CE-C17A-DA12-08337579C0C4}"/>
              </a:ext>
            </a:extLst>
          </p:cNvPr>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2297" tIns="46148" rIns="92297" bIns="46148" rtlCol="0" anchor="ctr"/>
          <a:lstStyle/>
          <a:p>
            <a:pPr lvl="0"/>
            <a:endParaRPr lang="en-US" noProof="0" dirty="0"/>
          </a:p>
        </p:txBody>
      </p:sp>
      <p:sp>
        <p:nvSpPr>
          <p:cNvPr id="5" name="Notes Placeholder 4">
            <a:extLst>
              <a:ext uri="{FF2B5EF4-FFF2-40B4-BE49-F238E27FC236}">
                <a16:creationId xmlns:a16="http://schemas.microsoft.com/office/drawing/2014/main" id="{943E8247-1441-1CD1-91B6-0199A1F441D4}"/>
              </a:ext>
            </a:extLst>
          </p:cNvPr>
          <p:cNvSpPr>
            <a:spLocks noGrp="1"/>
          </p:cNvSpPr>
          <p:nvPr>
            <p:ph type="body" sz="quarter" idx="3"/>
          </p:nvPr>
        </p:nvSpPr>
        <p:spPr>
          <a:xfrm>
            <a:off x="684213" y="4475163"/>
            <a:ext cx="5489575" cy="3659187"/>
          </a:xfrm>
          <a:prstGeom prst="rect">
            <a:avLst/>
          </a:prstGeom>
        </p:spPr>
        <p:txBody>
          <a:bodyPr vert="horz" lIns="92297" tIns="46148" rIns="92297" bIns="46148"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CD4CA3A2-8ACF-FE14-84DC-091D63697BAD}"/>
              </a:ext>
            </a:extLst>
          </p:cNvPr>
          <p:cNvSpPr>
            <a:spLocks noGrp="1"/>
          </p:cNvSpPr>
          <p:nvPr>
            <p:ph type="ftr" sz="quarter" idx="4"/>
          </p:nvPr>
        </p:nvSpPr>
        <p:spPr>
          <a:xfrm>
            <a:off x="0" y="8831263"/>
            <a:ext cx="2971800" cy="465137"/>
          </a:xfrm>
          <a:prstGeom prst="rect">
            <a:avLst/>
          </a:prstGeom>
        </p:spPr>
        <p:txBody>
          <a:bodyPr vert="horz" lIns="92297" tIns="46148" rIns="92297" bIns="46148" rtlCol="0" anchor="b"/>
          <a:lstStyle>
            <a:lvl1pPr algn="l" eaLnBrk="1" hangingPunct="1">
              <a:defRPr sz="1100">
                <a:ea typeface="ＭＳ Ｐゴシック" panose="020B0600070205080204" pitchFamily="34" charset="-128"/>
              </a:defRPr>
            </a:lvl1pPr>
          </a:lstStyle>
          <a:p>
            <a:pPr>
              <a:defRPr/>
            </a:pPr>
            <a:endParaRPr lang="en-US"/>
          </a:p>
        </p:txBody>
      </p:sp>
      <p:sp>
        <p:nvSpPr>
          <p:cNvPr id="7" name="Slide Number Placeholder 6">
            <a:extLst>
              <a:ext uri="{FF2B5EF4-FFF2-40B4-BE49-F238E27FC236}">
                <a16:creationId xmlns:a16="http://schemas.microsoft.com/office/drawing/2014/main" id="{EDBEDE51-05AD-5F6C-BB2B-E3F308040B83}"/>
              </a:ext>
            </a:extLst>
          </p:cNvPr>
          <p:cNvSpPr>
            <a:spLocks noGrp="1"/>
          </p:cNvSpPr>
          <p:nvPr>
            <p:ph type="sldNum" sz="quarter" idx="5"/>
          </p:nvPr>
        </p:nvSpPr>
        <p:spPr>
          <a:xfrm>
            <a:off x="3884613" y="8831263"/>
            <a:ext cx="2971800" cy="465137"/>
          </a:xfrm>
          <a:prstGeom prst="rect">
            <a:avLst/>
          </a:prstGeom>
        </p:spPr>
        <p:txBody>
          <a:bodyPr vert="horz" lIns="92297" tIns="46148" rIns="92297" bIns="46148" rtlCol="0" anchor="b"/>
          <a:lstStyle>
            <a:lvl1pPr algn="r" eaLnBrk="1" hangingPunct="1">
              <a:defRPr sz="1100">
                <a:ea typeface="ＭＳ Ｐゴシック" panose="020B0600070205080204" pitchFamily="34" charset="-128"/>
              </a:defRPr>
            </a:lvl1pPr>
          </a:lstStyle>
          <a:p>
            <a:pPr>
              <a:defRPr/>
            </a:pPr>
            <a:fld id="{1BDE9F2A-B904-4FB8-99F1-F2BBB74BEFF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a:extLst>
              <a:ext uri="{FF2B5EF4-FFF2-40B4-BE49-F238E27FC236}">
                <a16:creationId xmlns:a16="http://schemas.microsoft.com/office/drawing/2014/main" id="{AA579027-9F77-19F2-01E3-BE84C996C65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a:extLst>
              <a:ext uri="{FF2B5EF4-FFF2-40B4-BE49-F238E27FC236}">
                <a16:creationId xmlns:a16="http://schemas.microsoft.com/office/drawing/2014/main" id="{2044D2E7-F00F-51DC-4F93-CB5C6851682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dirty="0"/>
          </a:p>
        </p:txBody>
      </p:sp>
      <p:sp>
        <p:nvSpPr>
          <p:cNvPr id="11268" name="Slide Number Placeholder 3">
            <a:extLst>
              <a:ext uri="{FF2B5EF4-FFF2-40B4-BE49-F238E27FC236}">
                <a16:creationId xmlns:a16="http://schemas.microsoft.com/office/drawing/2014/main" id="{7E7B7776-8530-6AE1-EB1C-738EB6D8BF6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19138" indent="-274638">
              <a:spcBef>
                <a:spcPct val="30000"/>
              </a:spcBef>
              <a:defRPr sz="1200">
                <a:solidFill>
                  <a:schemeClr val="tx1"/>
                </a:solidFill>
                <a:latin typeface="Calibri" panose="020F0502020204030204" pitchFamily="34" charset="0"/>
              </a:defRPr>
            </a:lvl2pPr>
            <a:lvl3pPr marL="1109663" indent="-220663">
              <a:spcBef>
                <a:spcPct val="30000"/>
              </a:spcBef>
              <a:defRPr sz="1200">
                <a:solidFill>
                  <a:schemeClr val="tx1"/>
                </a:solidFill>
                <a:latin typeface="Calibri" panose="020F0502020204030204" pitchFamily="34" charset="0"/>
              </a:defRPr>
            </a:lvl3pPr>
            <a:lvl4pPr marL="1554163" indent="-220663">
              <a:spcBef>
                <a:spcPct val="30000"/>
              </a:spcBef>
              <a:defRPr sz="1200">
                <a:solidFill>
                  <a:schemeClr val="tx1"/>
                </a:solidFill>
                <a:latin typeface="Calibri" panose="020F0502020204030204" pitchFamily="34" charset="0"/>
              </a:defRPr>
            </a:lvl4pPr>
            <a:lvl5pPr marL="1998663" indent="-220663">
              <a:spcBef>
                <a:spcPct val="30000"/>
              </a:spcBef>
              <a:defRPr sz="1200">
                <a:solidFill>
                  <a:schemeClr val="tx1"/>
                </a:solidFill>
                <a:latin typeface="Calibri" panose="020F0502020204030204" pitchFamily="34" charset="0"/>
              </a:defRPr>
            </a:lvl5pPr>
            <a:lvl6pPr marL="2455863" indent="-220663" defTabSz="457200" eaLnBrk="0" fontAlgn="base" hangingPunct="0">
              <a:spcBef>
                <a:spcPct val="30000"/>
              </a:spcBef>
              <a:spcAft>
                <a:spcPct val="0"/>
              </a:spcAft>
              <a:defRPr sz="1200">
                <a:solidFill>
                  <a:schemeClr val="tx1"/>
                </a:solidFill>
                <a:latin typeface="Calibri" panose="020F0502020204030204" pitchFamily="34" charset="0"/>
              </a:defRPr>
            </a:lvl6pPr>
            <a:lvl7pPr marL="2913063" indent="-220663" defTabSz="457200" eaLnBrk="0" fontAlgn="base" hangingPunct="0">
              <a:spcBef>
                <a:spcPct val="30000"/>
              </a:spcBef>
              <a:spcAft>
                <a:spcPct val="0"/>
              </a:spcAft>
              <a:defRPr sz="1200">
                <a:solidFill>
                  <a:schemeClr val="tx1"/>
                </a:solidFill>
                <a:latin typeface="Calibri" panose="020F0502020204030204" pitchFamily="34" charset="0"/>
              </a:defRPr>
            </a:lvl7pPr>
            <a:lvl8pPr marL="3370263" indent="-220663" defTabSz="457200" eaLnBrk="0" fontAlgn="base" hangingPunct="0">
              <a:spcBef>
                <a:spcPct val="30000"/>
              </a:spcBef>
              <a:spcAft>
                <a:spcPct val="0"/>
              </a:spcAft>
              <a:defRPr sz="1200">
                <a:solidFill>
                  <a:schemeClr val="tx1"/>
                </a:solidFill>
                <a:latin typeface="Calibri" panose="020F0502020204030204" pitchFamily="34" charset="0"/>
              </a:defRPr>
            </a:lvl8pPr>
            <a:lvl9pPr marL="3827463" indent="-220663"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FC709F-4915-4D63-94E4-2CCD5C2C9100}" type="slidenum">
              <a:rPr lang="en-US" altLang="en-US" sz="1100" smtClean="0">
                <a:latin typeface="Arial" panose="020B0604020202020204" pitchFamily="34" charset="0"/>
                <a:ea typeface="MS PGothic" panose="020B0600070205080204" pitchFamily="34" charset="-128"/>
              </a:rPr>
              <a:pPr>
                <a:spcBef>
                  <a:spcPct val="0"/>
                </a:spcBef>
              </a:pPr>
              <a:t>1</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a:extLst>
              <a:ext uri="{FF2B5EF4-FFF2-40B4-BE49-F238E27FC236}">
                <a16:creationId xmlns:a16="http://schemas.microsoft.com/office/drawing/2014/main" id="{25ECE714-E6C4-4973-5C43-F14B5D5CB87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Notes Placeholder 2">
            <a:extLst>
              <a:ext uri="{FF2B5EF4-FFF2-40B4-BE49-F238E27FC236}">
                <a16:creationId xmlns:a16="http://schemas.microsoft.com/office/drawing/2014/main" id="{CA0C3191-F691-FE1C-2549-C723F30A57E6}"/>
              </a:ext>
            </a:extLst>
          </p:cNvPr>
          <p:cNvSpPr>
            <a:spLocks noGrp="1"/>
          </p:cNvSpPr>
          <p:nvPr>
            <p:ph type="body" idx="1"/>
          </p:nvPr>
        </p:nvSpPr>
        <p:spPr bwMode="auto"/>
        <p:txBody>
          <a:bodyPr wrap="square" numCol="1" anchor="t" anchorCtr="0" compatLnSpc="1">
            <a:prstTxWarp prst="textNoShape">
              <a:avLst/>
            </a:prstTxWarp>
          </a:bodyPr>
          <a:lstStyle/>
          <a:p>
            <a:pPr eaLnBrk="1" fontAlgn="auto" hangingPunct="1">
              <a:spcBef>
                <a:spcPts val="0"/>
              </a:spcBef>
              <a:spcAft>
                <a:spcPts val="0"/>
              </a:spcAft>
              <a:defRPr/>
            </a:pPr>
            <a:r>
              <a:rPr lang="en-US" dirty="0"/>
              <a:t>At this point, I would like to share some important information relating to transportation provided by the Regional Transit Service for the 2026/ 2027 school year.  </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Specifically, I would like to address the following:</a:t>
            </a:r>
          </a:p>
          <a:p>
            <a:pPr eaLnBrk="1" fontAlgn="auto" hangingPunct="1">
              <a:spcBef>
                <a:spcPts val="0"/>
              </a:spcBef>
              <a:spcAft>
                <a:spcPts val="0"/>
              </a:spcAft>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The types of RTS service students will utilize for travel to and from School of the Arts.</a:t>
            </a:r>
          </a:p>
          <a:p>
            <a:pPr eaLnBrk="1" fontAlgn="auto" hangingPunct="1">
              <a:spcBef>
                <a:spcPts val="0"/>
              </a:spcBef>
              <a:spcAft>
                <a:spcPts val="0"/>
              </a:spcAft>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The RCSD Smart Card ID Pass.</a:t>
            </a:r>
          </a:p>
          <a:p>
            <a:pPr marL="167079" indent="-167079" eaLnBrk="1" fontAlgn="auto" hangingPunct="1">
              <a:spcBef>
                <a:spcPts val="0"/>
              </a:spcBef>
              <a:spcAft>
                <a:spcPts val="0"/>
              </a:spcAft>
              <a:buFont typeface="Arial" panose="020B0604020202020204" pitchFamily="34" charset="0"/>
              <a:buChar char="•"/>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The Two Plus Two Activity Pass, which is provided to students participating in after school activities.</a:t>
            </a:r>
          </a:p>
          <a:p>
            <a:pPr marL="167079" indent="-167079" eaLnBrk="1" fontAlgn="auto" hangingPunct="1">
              <a:spcBef>
                <a:spcPts val="0"/>
              </a:spcBef>
              <a:spcAft>
                <a:spcPts val="0"/>
              </a:spcAft>
              <a:buFont typeface="Arial" panose="020B0604020202020204" pitchFamily="34" charset="0"/>
              <a:buChar char="•"/>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The temporary paper pass to be utilized by students prior to receipt of their smart card ID’s.</a:t>
            </a:r>
          </a:p>
          <a:p>
            <a:pPr marL="167079" indent="-167079" eaLnBrk="1" fontAlgn="auto" hangingPunct="1">
              <a:spcBef>
                <a:spcPts val="0"/>
              </a:spcBef>
              <a:spcAft>
                <a:spcPts val="0"/>
              </a:spcAft>
              <a:buFont typeface="Arial" panose="020B0604020202020204" pitchFamily="34" charset="0"/>
              <a:buChar char="•"/>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How to properly board with the RCSD Smart Card ID and Activity Pass.</a:t>
            </a:r>
          </a:p>
          <a:p>
            <a:pPr marL="167079" indent="-167079" eaLnBrk="1" fontAlgn="auto" hangingPunct="1">
              <a:spcBef>
                <a:spcPts val="0"/>
              </a:spcBef>
              <a:spcAft>
                <a:spcPts val="0"/>
              </a:spcAft>
              <a:buFont typeface="Arial" panose="020B0604020202020204" pitchFamily="34" charset="0"/>
              <a:buChar char="•"/>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Student behavior expectations when utilizing RTS Services or when in the RTS Transit Center</a:t>
            </a:r>
          </a:p>
          <a:p>
            <a:pPr marL="167079" indent="-167079" eaLnBrk="1" fontAlgn="auto" hangingPunct="1">
              <a:spcBef>
                <a:spcPts val="0"/>
              </a:spcBef>
              <a:spcAft>
                <a:spcPts val="0"/>
              </a:spcAft>
              <a:buFont typeface="Arial" panose="020B0604020202020204" pitchFamily="34" charset="0"/>
              <a:buChar char="•"/>
              <a:defRPr/>
            </a:pPr>
            <a:endParaRPr lang="en-US" dirty="0"/>
          </a:p>
          <a:p>
            <a:pPr eaLnBrk="1" fontAlgn="auto" hangingPunct="1">
              <a:spcBef>
                <a:spcPts val="0"/>
              </a:spcBef>
              <a:spcAft>
                <a:spcPts val="0"/>
              </a:spcAft>
              <a:defRPr/>
            </a:pPr>
            <a:r>
              <a:rPr lang="en-US" dirty="0"/>
              <a:t>	and lastly</a:t>
            </a:r>
          </a:p>
          <a:p>
            <a:pPr eaLnBrk="1" fontAlgn="auto" hangingPunct="1">
              <a:spcBef>
                <a:spcPts val="0"/>
              </a:spcBef>
              <a:spcAft>
                <a:spcPts val="0"/>
              </a:spcAft>
              <a:defRPr/>
            </a:pPr>
            <a:endParaRPr lang="en-US" dirty="0"/>
          </a:p>
          <a:p>
            <a:pPr marL="167079" indent="-167079" eaLnBrk="1" fontAlgn="auto" hangingPunct="1">
              <a:spcBef>
                <a:spcPts val="0"/>
              </a:spcBef>
              <a:spcAft>
                <a:spcPts val="0"/>
              </a:spcAft>
              <a:buFont typeface="Arial" panose="020B0604020202020204" pitchFamily="34" charset="0"/>
              <a:buChar char="•"/>
              <a:defRPr/>
            </a:pPr>
            <a:r>
              <a:rPr lang="en-US" dirty="0"/>
              <a:t>Where you can obtain information for trip planning and have any questions addressed.</a:t>
            </a:r>
          </a:p>
          <a:p>
            <a:pPr marL="166749" indent="-166749" eaLnBrk="1" hangingPunct="1">
              <a:spcBef>
                <a:spcPct val="0"/>
              </a:spcBef>
              <a:buFontTx/>
              <a:buChar char="•"/>
              <a:defRPr/>
            </a:pPr>
            <a:endParaRPr lang="en-US" altLang="en-US" dirty="0"/>
          </a:p>
        </p:txBody>
      </p:sp>
      <p:sp>
        <p:nvSpPr>
          <p:cNvPr id="13316" name="Slide Number Placeholder 3">
            <a:extLst>
              <a:ext uri="{FF2B5EF4-FFF2-40B4-BE49-F238E27FC236}">
                <a16:creationId xmlns:a16="http://schemas.microsoft.com/office/drawing/2014/main" id="{30638736-0D11-CA46-904E-22942C6411B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983657-FA5B-44A8-8A75-D29F389FAF8E}" type="slidenum">
              <a:rPr lang="en-US" altLang="en-US" sz="1100" smtClean="0">
                <a:latin typeface="Arial" panose="020B0604020202020204" pitchFamily="34" charset="0"/>
                <a:ea typeface="MS PGothic" panose="020B0600070205080204" pitchFamily="34" charset="-128"/>
              </a:rPr>
              <a:pPr>
                <a:spcBef>
                  <a:spcPct val="0"/>
                </a:spcBef>
              </a:pPr>
              <a:t>2</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696013BA-51AF-272A-6C2C-B12E7D614F1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A79AF683-D9DA-B18D-B988-F00CE0155BB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endParaRPr lang="en-US" altLang="en-US"/>
          </a:p>
        </p:txBody>
      </p:sp>
      <p:sp>
        <p:nvSpPr>
          <p:cNvPr id="15364" name="Slide Number Placeholder 3">
            <a:extLst>
              <a:ext uri="{FF2B5EF4-FFF2-40B4-BE49-F238E27FC236}">
                <a16:creationId xmlns:a16="http://schemas.microsoft.com/office/drawing/2014/main" id="{21DCFE17-E7E0-3486-685B-CF25A82695A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864076A-E693-4AD5-A901-296078082E97}" type="slidenum">
              <a:rPr lang="en-US" altLang="en-US" sz="1100" smtClean="0">
                <a:latin typeface="Arial" panose="020B0604020202020204" pitchFamily="34" charset="0"/>
                <a:ea typeface="MS PGothic" panose="020B0600070205080204" pitchFamily="34" charset="-128"/>
              </a:rPr>
              <a:pPr>
                <a:spcBef>
                  <a:spcPct val="0"/>
                </a:spcBef>
              </a:pPr>
              <a:t>3</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A47B8C0-DD89-F71F-3058-79D5979FCC4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E9C6B245-9FB7-6D86-D6B7-0F76129BD837}"/>
              </a:ext>
            </a:extLst>
          </p:cNvPr>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n-US" altLang="en-US" dirty="0"/>
              <a:t>The majority of students traveling to and from the School of the Arts will utilize Neighborhood Direct Service.  </a:t>
            </a:r>
          </a:p>
          <a:p>
            <a:pPr eaLnBrk="1" hangingPunct="1">
              <a:spcBef>
                <a:spcPct val="0"/>
              </a:spcBef>
              <a:defRPr/>
            </a:pPr>
            <a:endParaRPr lang="en-US" altLang="en-US" dirty="0"/>
          </a:p>
          <a:p>
            <a:pPr eaLnBrk="1" hangingPunct="1">
              <a:spcBef>
                <a:spcPct val="0"/>
              </a:spcBef>
              <a:defRPr/>
            </a:pPr>
            <a:r>
              <a:rPr lang="en-US" altLang="en-US" dirty="0"/>
              <a:t>Neighborhood Direct Service is quite convenient, as the routes travel from various neighborhoods throughout the City of Rochester to School of the Arts without stopping at the RTS Transit Center.</a:t>
            </a:r>
          </a:p>
          <a:p>
            <a:pPr eaLnBrk="1" hangingPunct="1">
              <a:spcBef>
                <a:spcPct val="0"/>
              </a:spcBef>
              <a:defRPr/>
            </a:pPr>
            <a:endParaRPr lang="en-US" altLang="en-US" dirty="0"/>
          </a:p>
          <a:p>
            <a:pPr eaLnBrk="1" hangingPunct="1">
              <a:spcBef>
                <a:spcPct val="0"/>
              </a:spcBef>
              <a:defRPr/>
            </a:pPr>
            <a:r>
              <a:rPr lang="en-US" altLang="en-US" dirty="0"/>
              <a:t>This map depicts the</a:t>
            </a:r>
            <a:r>
              <a:rPr lang="en-US" altLang="en-US" dirty="0">
                <a:highlight>
                  <a:srgbClr val="FFFF00"/>
                </a:highlight>
              </a:rPr>
              <a:t> 18 </a:t>
            </a:r>
            <a:r>
              <a:rPr lang="en-US" altLang="en-US" dirty="0"/>
              <a:t>Neighborhood Direct Service Routes available for use by students.</a:t>
            </a:r>
          </a:p>
          <a:p>
            <a:pPr marL="166749" indent="-166749" eaLnBrk="1" hangingPunct="1">
              <a:spcBef>
                <a:spcPct val="0"/>
              </a:spcBef>
              <a:buFontTx/>
              <a:buChar char="•"/>
              <a:defRPr/>
            </a:pPr>
            <a:endParaRPr lang="en-US" altLang="en-US" dirty="0"/>
          </a:p>
        </p:txBody>
      </p:sp>
      <p:sp>
        <p:nvSpPr>
          <p:cNvPr id="17412" name="Slide Number Placeholder 3">
            <a:extLst>
              <a:ext uri="{FF2B5EF4-FFF2-40B4-BE49-F238E27FC236}">
                <a16:creationId xmlns:a16="http://schemas.microsoft.com/office/drawing/2014/main" id="{7DF20E32-40A2-DF7F-6C39-CDF6458FBB4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0F274A9-D6AC-4044-B5B8-7C242A3014D7}" type="slidenum">
              <a:rPr lang="en-US" altLang="en-US" sz="1100" smtClean="0">
                <a:latin typeface="Arial" panose="020B0604020202020204" pitchFamily="34" charset="0"/>
                <a:ea typeface="MS PGothic" panose="020B0600070205080204" pitchFamily="34" charset="-128"/>
              </a:rPr>
              <a:pPr>
                <a:spcBef>
                  <a:spcPct val="0"/>
                </a:spcBef>
              </a:pPr>
              <a:t>4</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D2594C66-A907-B64C-45A2-E81D477EBD4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C45DAEC3-B4CB-C43C-EFB1-8F5AB11C99C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To identify the appropriate route for travel please refer to the Neighborhood Direct Service Schedule for School of the Arts..  </a:t>
            </a:r>
          </a:p>
          <a:p>
            <a:pPr eaLnBrk="1" hangingPunct="1">
              <a:spcBef>
                <a:spcPct val="0"/>
              </a:spcBef>
            </a:pPr>
            <a:endParaRPr lang="en-US" altLang="en-US" dirty="0"/>
          </a:p>
        </p:txBody>
      </p:sp>
      <p:sp>
        <p:nvSpPr>
          <p:cNvPr id="19460" name="Slide Number Placeholder 3">
            <a:extLst>
              <a:ext uri="{FF2B5EF4-FFF2-40B4-BE49-F238E27FC236}">
                <a16:creationId xmlns:a16="http://schemas.microsoft.com/office/drawing/2014/main" id="{37DD0510-20C8-88B1-4B0E-8F2DC2F5A35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8CFD6D4-3A7F-4739-A61E-A304A61391FC}" type="slidenum">
              <a:rPr lang="en-US" altLang="en-US" sz="1100" smtClean="0">
                <a:latin typeface="Arial" panose="020B0604020202020204" pitchFamily="34" charset="0"/>
                <a:ea typeface="MS PGothic" panose="020B0600070205080204" pitchFamily="34" charset="-128"/>
              </a:rPr>
              <a:pPr>
                <a:spcBef>
                  <a:spcPct val="0"/>
                </a:spcBef>
              </a:pPr>
              <a:t>5</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4225A61F-DE3E-1692-7529-C30C6E4B926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624741F4-0BC0-5D08-6301-56CF80C3BC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a:p>
            <a:pPr eaLnBrk="1" hangingPunct="1">
              <a:spcBef>
                <a:spcPct val="0"/>
              </a:spcBef>
            </a:pPr>
            <a:r>
              <a:rPr lang="en-US" altLang="en-US"/>
              <a:t>All NDS routes will arrive to School of the Arts by </a:t>
            </a:r>
            <a:r>
              <a:rPr lang="en-US" altLang="en-US" b="1"/>
              <a:t>8:15am</a:t>
            </a:r>
            <a:r>
              <a:rPr lang="en-US" altLang="en-US"/>
              <a:t> and depart in the afternoon at </a:t>
            </a:r>
            <a:r>
              <a:rPr lang="en-US" altLang="en-US" b="1"/>
              <a:t>3:40pm</a:t>
            </a:r>
            <a:r>
              <a:rPr lang="en-US" altLang="en-US"/>
              <a:t>.</a:t>
            </a:r>
          </a:p>
          <a:p>
            <a:pPr eaLnBrk="1" hangingPunct="1">
              <a:spcBef>
                <a:spcPct val="0"/>
              </a:spcBef>
            </a:pPr>
            <a:endParaRPr lang="en-US" altLang="en-US"/>
          </a:p>
        </p:txBody>
      </p:sp>
      <p:sp>
        <p:nvSpPr>
          <p:cNvPr id="21508" name="Slide Number Placeholder 3">
            <a:extLst>
              <a:ext uri="{FF2B5EF4-FFF2-40B4-BE49-F238E27FC236}">
                <a16:creationId xmlns:a16="http://schemas.microsoft.com/office/drawing/2014/main" id="{8A9E872D-1A41-13AE-E803-8861AD21D06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566BC29-D2CC-448A-A819-BB4BD45F86D0}" type="slidenum">
              <a:rPr lang="en-US" altLang="en-US" sz="1100" smtClean="0">
                <a:latin typeface="Arial" panose="020B0604020202020204" pitchFamily="34" charset="0"/>
                <a:ea typeface="MS PGothic" panose="020B0600070205080204" pitchFamily="34" charset="-128"/>
              </a:rPr>
              <a:pPr>
                <a:spcBef>
                  <a:spcPct val="0"/>
                </a:spcBef>
              </a:pPr>
              <a:t>6</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A637C5A7-68B4-53CC-8091-3E085078CED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28C7270F-E7B0-35B5-B7AD-32BA0CC3251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a student must travel at an alternate time, when Neighborhood Direct Service is not in operation, “RTS Connect Service” will be utilized.  </a:t>
            </a:r>
          </a:p>
          <a:p>
            <a:pPr eaLnBrk="1" hangingPunct="1">
              <a:spcBef>
                <a:spcPct val="0"/>
              </a:spcBef>
            </a:pPr>
            <a:endParaRPr lang="en-US" altLang="en-US"/>
          </a:p>
          <a:p>
            <a:pPr eaLnBrk="1" hangingPunct="1">
              <a:spcBef>
                <a:spcPct val="0"/>
              </a:spcBef>
            </a:pPr>
            <a:r>
              <a:rPr lang="en-US" altLang="en-US"/>
              <a:t>In this case, the student will travel downtown via the appropriate route from their neighborhood to the RTS Transit Center.</a:t>
            </a:r>
          </a:p>
          <a:p>
            <a:pPr eaLnBrk="1" hangingPunct="1">
              <a:spcBef>
                <a:spcPct val="0"/>
              </a:spcBef>
            </a:pPr>
            <a:endParaRPr lang="en-US" altLang="en-US"/>
          </a:p>
          <a:p>
            <a:pPr eaLnBrk="1" hangingPunct="1">
              <a:spcBef>
                <a:spcPct val="0"/>
              </a:spcBef>
            </a:pPr>
            <a:r>
              <a:rPr lang="en-US" altLang="en-US"/>
              <a:t>Upon arriving at the Transit Center, students will transfer to the 9/ University, as depicted above.</a:t>
            </a:r>
          </a:p>
          <a:p>
            <a:pPr eaLnBrk="1" hangingPunct="1">
              <a:spcBef>
                <a:spcPct val="0"/>
              </a:spcBef>
            </a:pPr>
            <a:endParaRPr lang="en-US" altLang="en-US"/>
          </a:p>
        </p:txBody>
      </p:sp>
      <p:sp>
        <p:nvSpPr>
          <p:cNvPr id="25604" name="Slide Number Placeholder 3">
            <a:extLst>
              <a:ext uri="{FF2B5EF4-FFF2-40B4-BE49-F238E27FC236}">
                <a16:creationId xmlns:a16="http://schemas.microsoft.com/office/drawing/2014/main" id="{CBA92F27-B234-3241-CE83-BAB4477E2DC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08CD86D3-10B9-413A-A294-72D18D028C6C}" type="slidenum">
              <a:rPr lang="en-US" altLang="en-US" sz="1100" smtClean="0">
                <a:latin typeface="Arial" panose="020B0604020202020204" pitchFamily="34" charset="0"/>
                <a:ea typeface="MS PGothic" panose="020B0600070205080204" pitchFamily="34" charset="-128"/>
              </a:rPr>
              <a:pPr>
                <a:spcBef>
                  <a:spcPct val="0"/>
                </a:spcBef>
              </a:pPr>
              <a:t>7</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7AB95C30-4CF1-9A70-C0BC-7902C3BF504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FCFA9CEF-F6CC-4AFA-3AC3-87C2A941A6C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endParaRPr lang="en-US" altLang="en-US"/>
          </a:p>
        </p:txBody>
      </p:sp>
      <p:sp>
        <p:nvSpPr>
          <p:cNvPr id="27652" name="Slide Number Placeholder 3">
            <a:extLst>
              <a:ext uri="{FF2B5EF4-FFF2-40B4-BE49-F238E27FC236}">
                <a16:creationId xmlns:a16="http://schemas.microsoft.com/office/drawing/2014/main" id="{C4C9EDE8-5D35-F26D-DA80-B811E09AC8E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0C6966-6DB4-468A-A273-3063D9C19786}" type="slidenum">
              <a:rPr lang="en-US" altLang="en-US" sz="1100" smtClean="0">
                <a:latin typeface="Arial" panose="020B0604020202020204" pitchFamily="34" charset="0"/>
                <a:ea typeface="MS PGothic" panose="020B0600070205080204" pitchFamily="34" charset="-128"/>
              </a:rPr>
              <a:pPr>
                <a:spcBef>
                  <a:spcPct val="0"/>
                </a:spcBef>
              </a:pPr>
              <a:t>8</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20425F3F-5B4B-BE7A-9CF9-E6AB3D0F42E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a:extLst>
              <a:ext uri="{FF2B5EF4-FFF2-40B4-BE49-F238E27FC236}">
                <a16:creationId xmlns:a16="http://schemas.microsoft.com/office/drawing/2014/main" id="{31713360-148D-74E6-4164-84504DAEEEC4}"/>
              </a:ext>
            </a:extLst>
          </p:cNvPr>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n-US" altLang="en-US" dirty="0"/>
              <a:t>Students entitled to transportation services vis RTS, will receive one of three types of RCSD Bus Passes.</a:t>
            </a:r>
          </a:p>
          <a:p>
            <a:pPr eaLnBrk="1" hangingPunct="1">
              <a:spcBef>
                <a:spcPct val="0"/>
              </a:spcBef>
              <a:defRPr/>
            </a:pPr>
            <a:endParaRPr lang="en-US" altLang="en-US" dirty="0"/>
          </a:p>
          <a:p>
            <a:pPr eaLnBrk="1" hangingPunct="1">
              <a:spcBef>
                <a:spcPct val="0"/>
              </a:spcBef>
              <a:defRPr/>
            </a:pPr>
            <a:r>
              <a:rPr lang="en-US" altLang="en-US" dirty="0"/>
              <a:t>The majority of students will receive a white/ No Downtown Pass, as you see pictured.  This pass is only valid for use on Neighborhood Direct Service.  </a:t>
            </a:r>
          </a:p>
          <a:p>
            <a:pPr eaLnBrk="1" hangingPunct="1">
              <a:spcBef>
                <a:spcPct val="0"/>
              </a:spcBef>
              <a:defRPr/>
            </a:pPr>
            <a:endParaRPr lang="en-US" altLang="en-US" dirty="0"/>
          </a:p>
          <a:p>
            <a:pPr eaLnBrk="1" hangingPunct="1">
              <a:spcBef>
                <a:spcPct val="0"/>
              </a:spcBef>
              <a:defRPr/>
            </a:pPr>
            <a:r>
              <a:rPr lang="en-US" altLang="en-US" dirty="0"/>
              <a:t>The pass contains the student’s picture and name, as well as the School they are attending and the school year.</a:t>
            </a:r>
          </a:p>
          <a:p>
            <a:pPr marL="166749" indent="-166749" eaLnBrk="1" hangingPunct="1">
              <a:spcBef>
                <a:spcPct val="0"/>
              </a:spcBef>
              <a:buFontTx/>
              <a:buChar char="•"/>
              <a:defRPr/>
            </a:pPr>
            <a:endParaRPr lang="en-US" altLang="en-US" dirty="0"/>
          </a:p>
        </p:txBody>
      </p:sp>
      <p:sp>
        <p:nvSpPr>
          <p:cNvPr id="29700" name="Slide Number Placeholder 3">
            <a:extLst>
              <a:ext uri="{FF2B5EF4-FFF2-40B4-BE49-F238E27FC236}">
                <a16:creationId xmlns:a16="http://schemas.microsoft.com/office/drawing/2014/main" id="{9D2713FB-8E8C-2719-D0DF-5D07882ED4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8C94D03-2EB7-48B4-AAB0-277B97956626}" type="slidenum">
              <a:rPr lang="en-US" altLang="en-US" sz="1100" smtClean="0">
                <a:latin typeface="Arial" panose="020B0604020202020204" pitchFamily="34" charset="0"/>
                <a:ea typeface="MS PGothic" panose="020B0600070205080204" pitchFamily="34" charset="-128"/>
              </a:rPr>
              <a:pPr>
                <a:spcBef>
                  <a:spcPct val="0"/>
                </a:spcBef>
              </a:pPr>
              <a:t>9</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a:extLst>
              <a:ext uri="{FF2B5EF4-FFF2-40B4-BE49-F238E27FC236}">
                <a16:creationId xmlns:a16="http://schemas.microsoft.com/office/drawing/2014/main" id="{D739B6C7-7A4C-A0E6-70D7-2DC7A23520B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EC9CC674-39F8-5659-6FEC-27AD07CA10C7}"/>
              </a:ext>
            </a:extLst>
          </p:cNvPr>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n-US" altLang="en-US" dirty="0"/>
              <a:t>Some students, based upon specific travel needs, may receive a 1 Hour Connection Pass.</a:t>
            </a:r>
          </a:p>
          <a:p>
            <a:pPr eaLnBrk="1" hangingPunct="1">
              <a:spcBef>
                <a:spcPct val="0"/>
              </a:spcBef>
              <a:defRPr/>
            </a:pPr>
            <a:endParaRPr lang="en-US" altLang="en-US" dirty="0"/>
          </a:p>
          <a:p>
            <a:pPr eaLnBrk="1" hangingPunct="1">
              <a:spcBef>
                <a:spcPct val="0"/>
              </a:spcBef>
              <a:defRPr/>
            </a:pPr>
            <a:r>
              <a:rPr lang="en-US" altLang="en-US" dirty="0"/>
              <a:t>For travel to school, the pass is valid at any bus stop, including at the RTS Transit Center, from 5:30am to 9:30am.</a:t>
            </a:r>
          </a:p>
          <a:p>
            <a:pPr eaLnBrk="1" hangingPunct="1">
              <a:spcBef>
                <a:spcPct val="0"/>
              </a:spcBef>
              <a:defRPr/>
            </a:pPr>
            <a:endParaRPr lang="en-US" altLang="en-US" dirty="0"/>
          </a:p>
          <a:p>
            <a:pPr eaLnBrk="1" hangingPunct="1">
              <a:spcBef>
                <a:spcPct val="0"/>
              </a:spcBef>
              <a:defRPr/>
            </a:pPr>
            <a:r>
              <a:rPr lang="en-US" altLang="en-US" dirty="0"/>
              <a:t>For travel home from school, the pass is valid from 10:30am to 5:00pm at the closest bus stop to the school printed on the pass, as well as at the RTS Transit Center.</a:t>
            </a:r>
          </a:p>
          <a:p>
            <a:pPr eaLnBrk="1" hangingPunct="1">
              <a:spcBef>
                <a:spcPct val="0"/>
              </a:spcBef>
              <a:defRPr/>
            </a:pPr>
            <a:endParaRPr lang="en-US" altLang="en-US" dirty="0"/>
          </a:p>
          <a:p>
            <a:pPr eaLnBrk="1" hangingPunct="1">
              <a:spcBef>
                <a:spcPct val="0"/>
              </a:spcBef>
              <a:defRPr/>
            </a:pPr>
            <a:r>
              <a:rPr lang="en-US" altLang="en-US" dirty="0"/>
              <a:t>The pass is only valid for use on RTS Connect Service.</a:t>
            </a:r>
          </a:p>
          <a:p>
            <a:pPr marL="166749" indent="-166749" eaLnBrk="1" hangingPunct="1">
              <a:spcBef>
                <a:spcPct val="0"/>
              </a:spcBef>
              <a:buFontTx/>
              <a:buChar char="•"/>
              <a:defRPr/>
            </a:pPr>
            <a:endParaRPr lang="en-US" altLang="en-US" dirty="0"/>
          </a:p>
        </p:txBody>
      </p:sp>
      <p:sp>
        <p:nvSpPr>
          <p:cNvPr id="31748" name="Slide Number Placeholder 3">
            <a:extLst>
              <a:ext uri="{FF2B5EF4-FFF2-40B4-BE49-F238E27FC236}">
                <a16:creationId xmlns:a16="http://schemas.microsoft.com/office/drawing/2014/main" id="{C4961AD3-D4A1-E879-2EE1-46F251AED4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EC131BF-6ECD-4E4E-A8FB-E6529B47E986}" type="slidenum">
              <a:rPr lang="en-US" altLang="en-US" sz="1100" smtClean="0">
                <a:latin typeface="Arial" panose="020B0604020202020204" pitchFamily="34" charset="0"/>
                <a:ea typeface="MS PGothic" panose="020B0600070205080204" pitchFamily="34" charset="-128"/>
              </a:rPr>
              <a:pPr>
                <a:spcBef>
                  <a:spcPct val="0"/>
                </a:spcBef>
              </a:pPr>
              <a:t>10</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9490D3E5-9FE8-6DA4-F845-7460AA12E41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a:extLst>
              <a:ext uri="{FF2B5EF4-FFF2-40B4-BE49-F238E27FC236}">
                <a16:creationId xmlns:a16="http://schemas.microsoft.com/office/drawing/2014/main" id="{B33A50A6-625E-64C6-D22F-7889AE61393F}"/>
              </a:ext>
            </a:extLst>
          </p:cNvPr>
          <p:cNvSpPr>
            <a:spLocks noGrp="1"/>
          </p:cNvSpPr>
          <p:nvPr>
            <p:ph type="body" idx="1"/>
          </p:nvPr>
        </p:nvSpPr>
        <p:spPr bwMode="auto"/>
        <p:txBody>
          <a:bodyPr wrap="square" numCol="1" anchor="t" anchorCtr="0" compatLnSpc="1">
            <a:prstTxWarp prst="textNoShape">
              <a:avLst/>
            </a:prstTxWarp>
          </a:bodyPr>
          <a:lstStyle/>
          <a:p>
            <a:pPr eaLnBrk="1" hangingPunct="1">
              <a:spcBef>
                <a:spcPct val="0"/>
              </a:spcBef>
              <a:defRPr/>
            </a:pPr>
            <a:r>
              <a:rPr lang="en-US" altLang="en-US" dirty="0"/>
              <a:t>Lastly, students that require the maximum amount of travel flexibility throughout the day for activities such as internships may receive a green Flex Pass.  </a:t>
            </a:r>
          </a:p>
          <a:p>
            <a:pPr eaLnBrk="1" hangingPunct="1">
              <a:spcBef>
                <a:spcPct val="0"/>
              </a:spcBef>
              <a:defRPr/>
            </a:pPr>
            <a:endParaRPr lang="en-US" altLang="en-US" dirty="0"/>
          </a:p>
          <a:p>
            <a:pPr eaLnBrk="1" hangingPunct="1">
              <a:spcBef>
                <a:spcPct val="0"/>
              </a:spcBef>
              <a:defRPr/>
            </a:pPr>
            <a:r>
              <a:rPr lang="en-US" altLang="en-US" dirty="0"/>
              <a:t>The Flex Pass is valid from 5:30am to 7:00pm at any RTS bus stop, including at the RTS Transit Center.</a:t>
            </a:r>
          </a:p>
          <a:p>
            <a:pPr eaLnBrk="1" hangingPunct="1">
              <a:spcBef>
                <a:spcPct val="0"/>
              </a:spcBef>
              <a:defRPr/>
            </a:pPr>
            <a:endParaRPr lang="en-US" altLang="en-US" dirty="0"/>
          </a:p>
          <a:p>
            <a:pPr eaLnBrk="1" hangingPunct="1">
              <a:spcBef>
                <a:spcPct val="0"/>
              </a:spcBef>
              <a:defRPr/>
            </a:pPr>
            <a:r>
              <a:rPr lang="en-US" altLang="en-US" dirty="0"/>
              <a:t>It is only valid for use on RTS Connect Service.</a:t>
            </a:r>
          </a:p>
          <a:p>
            <a:pPr marL="166749" indent="-166749" eaLnBrk="1" hangingPunct="1">
              <a:spcBef>
                <a:spcPct val="0"/>
              </a:spcBef>
              <a:buFontTx/>
              <a:buChar char="•"/>
              <a:defRPr/>
            </a:pPr>
            <a:endParaRPr lang="en-US" altLang="en-US" dirty="0"/>
          </a:p>
        </p:txBody>
      </p:sp>
      <p:sp>
        <p:nvSpPr>
          <p:cNvPr id="33796" name="Slide Number Placeholder 3">
            <a:extLst>
              <a:ext uri="{FF2B5EF4-FFF2-40B4-BE49-F238E27FC236}">
                <a16:creationId xmlns:a16="http://schemas.microsoft.com/office/drawing/2014/main" id="{1FD3B7DE-2F37-AEFC-4B9E-DDF5D78CC18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444EA94-3DBB-4BD8-ABD5-C21715A48BC5}" type="slidenum">
              <a:rPr lang="en-US" altLang="en-US" sz="1100" smtClean="0">
                <a:latin typeface="Arial" panose="020B0604020202020204" pitchFamily="34" charset="0"/>
                <a:ea typeface="MS PGothic" panose="020B0600070205080204" pitchFamily="34" charset="-128"/>
              </a:rPr>
              <a:pPr>
                <a:spcBef>
                  <a:spcPct val="0"/>
                </a:spcBef>
              </a:pPr>
              <a:t>11</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A1BED17B-F335-FE5A-7A0C-1A731D496CA4}"/>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87F766DB-2F17-F8AF-FA18-DD53393C7BD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Students participating in after-school activities will be issued a Two Plus Two Activity Pass for travel home, as you see pictured here.</a:t>
            </a:r>
          </a:p>
          <a:p>
            <a:pPr eaLnBrk="1" hangingPunct="1">
              <a:spcBef>
                <a:spcPct val="0"/>
              </a:spcBef>
            </a:pPr>
            <a:endParaRPr lang="en-US" altLang="en-US" dirty="0"/>
          </a:p>
          <a:p>
            <a:pPr eaLnBrk="1" hangingPunct="1">
              <a:spcBef>
                <a:spcPct val="0"/>
              </a:spcBef>
            </a:pPr>
            <a:r>
              <a:rPr lang="en-US" altLang="en-US" dirty="0"/>
              <a:t>The Pass is valid for two rides within a two-hour period.</a:t>
            </a:r>
          </a:p>
          <a:p>
            <a:pPr eaLnBrk="1" hangingPunct="1">
              <a:spcBef>
                <a:spcPct val="0"/>
              </a:spcBef>
            </a:pPr>
            <a:endParaRPr lang="en-US" altLang="en-US" dirty="0"/>
          </a:p>
          <a:p>
            <a:pPr eaLnBrk="1" hangingPunct="1">
              <a:spcBef>
                <a:spcPct val="0"/>
              </a:spcBef>
            </a:pPr>
            <a:r>
              <a:rPr lang="en-US" altLang="en-US" dirty="0"/>
              <a:t>The Two Plus Two Activity Pass is can only be used on RTS Connect Service </a:t>
            </a:r>
            <a:r>
              <a:rPr lang="en-US" altLang="en-US" i="1" dirty="0"/>
              <a:t>and</a:t>
            </a:r>
            <a:r>
              <a:rPr lang="en-US" altLang="en-US" dirty="0"/>
              <a:t> is only valid when presented in conjunction with a Smart Card ID Pass.</a:t>
            </a:r>
          </a:p>
          <a:p>
            <a:pPr eaLnBrk="1" hangingPunct="1">
              <a:spcBef>
                <a:spcPct val="0"/>
              </a:spcBef>
            </a:pPr>
            <a:endParaRPr lang="en-US" altLang="en-US" dirty="0"/>
          </a:p>
          <a:p>
            <a:pPr eaLnBrk="1" hangingPunct="1">
              <a:spcBef>
                <a:spcPct val="0"/>
              </a:spcBef>
            </a:pPr>
            <a:r>
              <a:rPr lang="en-US" altLang="en-US" dirty="0"/>
              <a:t>The Pass is valid weekdays, when school is in session, from </a:t>
            </a:r>
            <a:r>
              <a:rPr lang="en-US" altLang="en-US" b="1" dirty="0"/>
              <a:t>3:30pm to 9:00pm</a:t>
            </a:r>
            <a:r>
              <a:rPr lang="en-US" altLang="en-US" dirty="0"/>
              <a:t>, as well as </a:t>
            </a:r>
            <a:r>
              <a:rPr lang="en-US" altLang="en-US" b="1" i="1" dirty="0"/>
              <a:t>all day </a:t>
            </a:r>
            <a:r>
              <a:rPr lang="en-US" altLang="en-US" dirty="0"/>
              <a:t>on weekends, holidays and during school breaks</a:t>
            </a:r>
          </a:p>
          <a:p>
            <a:pPr marL="166688" indent="-166688" eaLnBrk="1" hangingPunct="1">
              <a:spcBef>
                <a:spcPct val="0"/>
              </a:spcBef>
              <a:buFontTx/>
              <a:buChar char="•"/>
            </a:pPr>
            <a:endParaRPr lang="en-US" altLang="en-US" dirty="0"/>
          </a:p>
        </p:txBody>
      </p:sp>
      <p:sp>
        <p:nvSpPr>
          <p:cNvPr id="37892" name="Slide Number Placeholder 3">
            <a:extLst>
              <a:ext uri="{FF2B5EF4-FFF2-40B4-BE49-F238E27FC236}">
                <a16:creationId xmlns:a16="http://schemas.microsoft.com/office/drawing/2014/main" id="{DD3759D6-2FEF-CEAC-E373-D216779851A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4FFA4FE-E1D0-4E0D-B49E-66490A8ED807}" type="slidenum">
              <a:rPr lang="en-US" altLang="en-US" sz="1100" smtClean="0">
                <a:latin typeface="Arial" panose="020B0604020202020204" pitchFamily="34" charset="0"/>
                <a:ea typeface="MS PGothic" panose="020B0600070205080204" pitchFamily="34" charset="-128"/>
              </a:rPr>
              <a:pPr>
                <a:spcBef>
                  <a:spcPct val="0"/>
                </a:spcBef>
              </a:pPr>
              <a:t>12</a:t>
            </a:fld>
            <a:endParaRPr lang="en-US" altLang="en-US" sz="1100" dirty="0">
              <a:latin typeface="Arial" panose="020B0604020202020204" pitchFamily="34" charset="0"/>
              <a:ea typeface="MS PGothic" panose="020B0600070205080204" pitchFamily="34"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303E54C-8307-2B24-30F4-2386A96437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5D84DD55-D10F-CC5F-04B7-FA9D5A2A58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dirty="0"/>
              <a:t>For travel to and from school during the period of </a:t>
            </a:r>
            <a:r>
              <a:rPr lang="en-US" altLang="en-US" b="1" dirty="0"/>
              <a:t>Tuesday, September 8</a:t>
            </a:r>
            <a:r>
              <a:rPr lang="en-US" altLang="en-US" b="1" baseline="30000" dirty="0"/>
              <a:t>th</a:t>
            </a:r>
            <a:r>
              <a:rPr lang="en-US" altLang="en-US" b="1" dirty="0"/>
              <a:t> thru Friday, September 11</a:t>
            </a:r>
            <a:r>
              <a:rPr lang="en-US" altLang="en-US" b="1" baseline="30000" dirty="0"/>
              <a:t>th</a:t>
            </a:r>
            <a:r>
              <a:rPr lang="en-US" altLang="en-US" b="1" dirty="0"/>
              <a:t>,</a:t>
            </a:r>
            <a:r>
              <a:rPr lang="en-US" altLang="en-US" dirty="0"/>
              <a:t> students will be issued a temporary paper pass.  The rules for the paper passes are identical to the permanent bus passes. </a:t>
            </a:r>
          </a:p>
          <a:p>
            <a:pPr eaLnBrk="1" hangingPunct="1">
              <a:spcBef>
                <a:spcPct val="0"/>
              </a:spcBef>
            </a:pPr>
            <a:endParaRPr lang="en-US" altLang="en-US" dirty="0"/>
          </a:p>
        </p:txBody>
      </p:sp>
      <p:sp>
        <p:nvSpPr>
          <p:cNvPr id="35844" name="Slide Number Placeholder 3">
            <a:extLst>
              <a:ext uri="{FF2B5EF4-FFF2-40B4-BE49-F238E27FC236}">
                <a16:creationId xmlns:a16="http://schemas.microsoft.com/office/drawing/2014/main" id="{3D9EBF8F-61D7-F51D-B277-B514A89ADE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DE9A85E-C809-4B84-B4A2-5A52160504E8}" type="slidenum">
              <a:rPr lang="en-US" altLang="en-US" sz="1100" smtClean="0">
                <a:latin typeface="Arial" panose="020B0604020202020204" pitchFamily="34" charset="0"/>
                <a:ea typeface="MS PGothic" panose="020B0600070205080204" pitchFamily="34" charset="-128"/>
              </a:rPr>
              <a:pPr>
                <a:spcBef>
                  <a:spcPct val="0"/>
                </a:spcBef>
              </a:pPr>
              <a:t>13</a:t>
            </a:fld>
            <a:endParaRPr lang="en-US" altLang="en-US" sz="1100" dirty="0">
              <a:latin typeface="Arial" panose="020B0604020202020204" pitchFamily="34" charset="0"/>
              <a:ea typeface="MS PGothic" panose="020B0600070205080204" pitchFamily="34"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73392F8A-7404-435B-AF8B-9F741D1B4CC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FEE2ABF0-2154-EA51-59F3-4C41322BBA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endParaRPr lang="en-US" altLang="en-US"/>
          </a:p>
        </p:txBody>
      </p:sp>
      <p:sp>
        <p:nvSpPr>
          <p:cNvPr id="39940" name="Slide Number Placeholder 3">
            <a:extLst>
              <a:ext uri="{FF2B5EF4-FFF2-40B4-BE49-F238E27FC236}">
                <a16:creationId xmlns:a16="http://schemas.microsoft.com/office/drawing/2014/main" id="{89A6B231-BA52-6061-C1D8-9C6B21C1B59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AAAE4EB-AACF-429A-9EAF-92B11E6EF8AE}" type="slidenum">
              <a:rPr lang="en-US" altLang="en-US" sz="1100" smtClean="0">
                <a:latin typeface="Arial" panose="020B0604020202020204" pitchFamily="34" charset="0"/>
                <a:ea typeface="MS PGothic" panose="020B0600070205080204" pitchFamily="34" charset="-128"/>
              </a:rPr>
              <a:pPr>
                <a:spcBef>
                  <a:spcPct val="0"/>
                </a:spcBef>
              </a:pPr>
              <a:t>14</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27BFF6E6-1FC9-7E73-88A6-21145088FE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478B886B-9C2C-1F22-8C82-2627FBA76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When traveling to school in the morning, be sure to arrive at the bus stop seven minutes before the scheduled departure time.</a:t>
            </a:r>
          </a:p>
          <a:p>
            <a:pPr eaLnBrk="1" hangingPunct="1">
              <a:spcBef>
                <a:spcPct val="0"/>
              </a:spcBef>
            </a:pPr>
            <a:endParaRPr lang="en-US" altLang="en-US" dirty="0"/>
          </a:p>
          <a:p>
            <a:pPr eaLnBrk="1" hangingPunct="1">
              <a:spcBef>
                <a:spcPct val="0"/>
              </a:spcBef>
            </a:pPr>
            <a:r>
              <a:rPr lang="en-US" altLang="en-US" dirty="0"/>
              <a:t>Stand next to the bus stop and have your pass in hand, ready to board.</a:t>
            </a:r>
          </a:p>
          <a:p>
            <a:pPr eaLnBrk="1" hangingPunct="1">
              <a:spcBef>
                <a:spcPct val="0"/>
              </a:spcBef>
            </a:pPr>
            <a:endParaRPr lang="en-US" altLang="en-US" dirty="0"/>
          </a:p>
          <a:p>
            <a:pPr eaLnBrk="1" hangingPunct="1">
              <a:spcBef>
                <a:spcPct val="0"/>
              </a:spcBef>
            </a:pPr>
            <a:r>
              <a:rPr lang="en-US" altLang="en-US" dirty="0"/>
              <a:t>Look for the bus with digital sign displaying your route number and name.  Routes traveling to School of the Arts start with the number “2”.</a:t>
            </a:r>
          </a:p>
          <a:p>
            <a:pPr eaLnBrk="1" hangingPunct="1">
              <a:spcBef>
                <a:spcPct val="0"/>
              </a:spcBef>
            </a:pPr>
            <a:endParaRPr lang="en-US" altLang="en-US" dirty="0"/>
          </a:p>
        </p:txBody>
      </p:sp>
      <p:sp>
        <p:nvSpPr>
          <p:cNvPr id="41988" name="Slide Number Placeholder 3">
            <a:extLst>
              <a:ext uri="{FF2B5EF4-FFF2-40B4-BE49-F238E27FC236}">
                <a16:creationId xmlns:a16="http://schemas.microsoft.com/office/drawing/2014/main" id="{6E11AB4C-B1D8-0D70-2DC4-E0627D2119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89DBFF3-DDBE-4A33-A9EB-DEB4A240C7F4}" type="slidenum">
              <a:rPr lang="en-US" altLang="en-US" sz="1100" smtClean="0">
                <a:latin typeface="Arial" panose="020B0604020202020204" pitchFamily="34" charset="0"/>
                <a:ea typeface="MS PGothic" panose="020B0600070205080204" pitchFamily="34" charset="-128"/>
              </a:rPr>
              <a:pPr>
                <a:spcBef>
                  <a:spcPct val="0"/>
                </a:spcBef>
              </a:pPr>
              <a:t>15</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6E826B10-2D97-CB1D-D54A-9C9D1AA55A6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901945E2-687B-700F-34F6-FE10E9CFE78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Upon boarding the bus, you are required to show your pass to the Operator.</a:t>
            </a:r>
          </a:p>
          <a:p>
            <a:pPr eaLnBrk="1" hangingPunct="1">
              <a:spcBef>
                <a:spcPct val="0"/>
              </a:spcBef>
            </a:pPr>
            <a:endParaRPr lang="en-US" altLang="en-US"/>
          </a:p>
          <a:p>
            <a:pPr eaLnBrk="1" hangingPunct="1">
              <a:spcBef>
                <a:spcPct val="0"/>
              </a:spcBef>
            </a:pPr>
            <a:r>
              <a:rPr lang="en-US" altLang="en-US"/>
              <a:t>The Operator will verify as to whether the picture on the pass is you, as well as if the type of pass is valid on that route, at that given time and location.</a:t>
            </a:r>
          </a:p>
          <a:p>
            <a:pPr eaLnBrk="1" hangingPunct="1">
              <a:spcBef>
                <a:spcPct val="0"/>
              </a:spcBef>
            </a:pPr>
            <a:endParaRPr lang="en-US" altLang="en-US"/>
          </a:p>
          <a:p>
            <a:pPr eaLnBrk="1" hangingPunct="1">
              <a:spcBef>
                <a:spcPct val="0"/>
              </a:spcBef>
            </a:pPr>
            <a:r>
              <a:rPr lang="en-US" altLang="en-US"/>
              <a:t>If you attempt to use a pass with someone else’s picture on it, the Operator is required to take it from you for return to the Rochester City School District Transportation Department.</a:t>
            </a:r>
          </a:p>
          <a:p>
            <a:pPr eaLnBrk="1" hangingPunct="1">
              <a:spcBef>
                <a:spcPct val="0"/>
              </a:spcBef>
            </a:pPr>
            <a:endParaRPr lang="en-US" altLang="en-US"/>
          </a:p>
        </p:txBody>
      </p:sp>
      <p:sp>
        <p:nvSpPr>
          <p:cNvPr id="44036" name="Slide Number Placeholder 3">
            <a:extLst>
              <a:ext uri="{FF2B5EF4-FFF2-40B4-BE49-F238E27FC236}">
                <a16:creationId xmlns:a16="http://schemas.microsoft.com/office/drawing/2014/main" id="{FE1B4137-A4B3-BCCA-2F55-8534D86E2B0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1B61AAF-5306-4A3D-8E31-7E87D81E8A61}" type="slidenum">
              <a:rPr lang="en-US" altLang="en-US" sz="1100" smtClean="0">
                <a:latin typeface="Arial" panose="020B0604020202020204" pitchFamily="34" charset="0"/>
                <a:ea typeface="MS PGothic" panose="020B0600070205080204" pitchFamily="34" charset="-128"/>
              </a:rPr>
              <a:pPr>
                <a:spcBef>
                  <a:spcPct val="0"/>
                </a:spcBef>
              </a:pPr>
              <a:t>16</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75CAA7E5-A9B6-7147-6EE3-7E176BCA0A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F2533194-34BF-8753-85B2-3A794DDBBF0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Upon boarding the bus, you are required to show your pass to the Operator.</a:t>
            </a:r>
          </a:p>
          <a:p>
            <a:pPr eaLnBrk="1" hangingPunct="1">
              <a:spcBef>
                <a:spcPct val="0"/>
              </a:spcBef>
            </a:pPr>
            <a:endParaRPr lang="en-US" altLang="en-US"/>
          </a:p>
          <a:p>
            <a:pPr eaLnBrk="1" hangingPunct="1">
              <a:spcBef>
                <a:spcPct val="0"/>
              </a:spcBef>
            </a:pPr>
            <a:r>
              <a:rPr lang="en-US" altLang="en-US"/>
              <a:t>The Operator will verify as to whether the picture on the pass is you, as well as if the type of pass is valid on that route, at that given time and location.</a:t>
            </a:r>
          </a:p>
          <a:p>
            <a:pPr eaLnBrk="1" hangingPunct="1">
              <a:spcBef>
                <a:spcPct val="0"/>
              </a:spcBef>
            </a:pPr>
            <a:endParaRPr lang="en-US" altLang="en-US"/>
          </a:p>
          <a:p>
            <a:pPr eaLnBrk="1" hangingPunct="1">
              <a:spcBef>
                <a:spcPct val="0"/>
              </a:spcBef>
            </a:pPr>
            <a:r>
              <a:rPr lang="en-US" altLang="en-US"/>
              <a:t>If you attempt to use a pass with someone else’s picture on it, the Operator is required to take it from you for return to the Rochester City School District Transportation Department.</a:t>
            </a:r>
          </a:p>
          <a:p>
            <a:pPr eaLnBrk="1" hangingPunct="1">
              <a:spcBef>
                <a:spcPct val="0"/>
              </a:spcBef>
            </a:pPr>
            <a:endParaRPr lang="en-US" altLang="en-US"/>
          </a:p>
        </p:txBody>
      </p:sp>
      <p:sp>
        <p:nvSpPr>
          <p:cNvPr id="46084" name="Slide Number Placeholder 3">
            <a:extLst>
              <a:ext uri="{FF2B5EF4-FFF2-40B4-BE49-F238E27FC236}">
                <a16:creationId xmlns:a16="http://schemas.microsoft.com/office/drawing/2014/main" id="{8E8C662E-6BB4-209D-F7FF-2AFFF3C357C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F36C334-6037-4EEA-8FF2-AF7F6876A8E8}" type="slidenum">
              <a:rPr lang="en-US" altLang="en-US" sz="1100" smtClean="0">
                <a:latin typeface="Arial" panose="020B0604020202020204" pitchFamily="34" charset="0"/>
                <a:ea typeface="MS PGothic" panose="020B0600070205080204" pitchFamily="34" charset="-128"/>
              </a:rPr>
              <a:pPr>
                <a:spcBef>
                  <a:spcPct val="0"/>
                </a:spcBef>
              </a:pPr>
              <a:t>17</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83845CB-5428-2218-90BE-0DCC5B3B52A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4DB3635D-7050-5D38-897D-A9095328577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If your are using an Activity Pass, you will then tap the Activity Pass on the middle window of the Validator.</a:t>
            </a:r>
          </a:p>
          <a:p>
            <a:pPr eaLnBrk="1" hangingPunct="1">
              <a:spcBef>
                <a:spcPct val="0"/>
              </a:spcBef>
            </a:pPr>
            <a:endParaRPr lang="en-US" altLang="en-US"/>
          </a:p>
          <a:p>
            <a:pPr eaLnBrk="1" hangingPunct="1">
              <a:spcBef>
                <a:spcPct val="0"/>
              </a:spcBef>
            </a:pPr>
            <a:r>
              <a:rPr lang="en-US" altLang="en-US"/>
              <a:t>If your pass is valid, you will hear a flutter sound, and a yellow screen will appear with the words “School Pass”.</a:t>
            </a:r>
          </a:p>
          <a:p>
            <a:pPr eaLnBrk="1" hangingPunct="1">
              <a:spcBef>
                <a:spcPct val="0"/>
              </a:spcBef>
            </a:pPr>
            <a:endParaRPr lang="en-US" altLang="en-US"/>
          </a:p>
          <a:p>
            <a:pPr eaLnBrk="1" hangingPunct="1">
              <a:spcBef>
                <a:spcPct val="0"/>
              </a:spcBef>
            </a:pPr>
            <a:r>
              <a:rPr lang="en-US" altLang="en-US"/>
              <a:t>If your pass has expired, a red light will appear and a buzzer will be heard. </a:t>
            </a:r>
          </a:p>
          <a:p>
            <a:pPr eaLnBrk="1" hangingPunct="1">
              <a:spcBef>
                <a:spcPct val="0"/>
              </a:spcBef>
            </a:pPr>
            <a:endParaRPr lang="en-US" altLang="en-US"/>
          </a:p>
        </p:txBody>
      </p:sp>
      <p:sp>
        <p:nvSpPr>
          <p:cNvPr id="48132" name="Slide Number Placeholder 3">
            <a:extLst>
              <a:ext uri="{FF2B5EF4-FFF2-40B4-BE49-F238E27FC236}">
                <a16:creationId xmlns:a16="http://schemas.microsoft.com/office/drawing/2014/main" id="{F6479EC1-849D-3401-69E0-2F6947CB40A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645DD53-B664-429F-A49D-F60786BF0C22}" type="slidenum">
              <a:rPr lang="en-US" altLang="en-US" sz="1100" smtClean="0">
                <a:latin typeface="Arial" panose="020B0604020202020204" pitchFamily="34" charset="0"/>
                <a:ea typeface="MS PGothic" panose="020B0600070205080204" pitchFamily="34" charset="-128"/>
              </a:rPr>
              <a:pPr>
                <a:spcBef>
                  <a:spcPct val="0"/>
                </a:spcBef>
              </a:pPr>
              <a:t>18</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C2660-B7B1-6EA5-D165-971F55517AEA}"/>
            </a:ext>
          </a:extLst>
        </p:cNvPr>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FFA3F70-C898-BE83-705D-6683621BEA0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E24B27D7-C2D6-9F25-1E15-309858EA5EE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When alighting the bus, customers are asked to utilize the rear door.</a:t>
            </a:r>
          </a:p>
          <a:p>
            <a:pPr eaLnBrk="1" hangingPunct="1">
              <a:spcBef>
                <a:spcPct val="0"/>
              </a:spcBef>
            </a:pPr>
            <a:endParaRPr lang="en-US" altLang="en-US" dirty="0"/>
          </a:p>
          <a:p>
            <a:pPr eaLnBrk="1" hangingPunct="1">
              <a:spcBef>
                <a:spcPct val="0"/>
              </a:spcBef>
            </a:pPr>
            <a:r>
              <a:rPr lang="en-US" altLang="en-US" dirty="0"/>
              <a:t>If crossing the street, please do so at the nearest sidewalk once the bus has departed.</a:t>
            </a:r>
          </a:p>
          <a:p>
            <a:pPr eaLnBrk="1" hangingPunct="1">
              <a:spcBef>
                <a:spcPct val="0"/>
              </a:spcBef>
            </a:pPr>
            <a:endParaRPr lang="en-US" altLang="en-US" dirty="0"/>
          </a:p>
        </p:txBody>
      </p:sp>
      <p:sp>
        <p:nvSpPr>
          <p:cNvPr id="48132" name="Slide Number Placeholder 3">
            <a:extLst>
              <a:ext uri="{FF2B5EF4-FFF2-40B4-BE49-F238E27FC236}">
                <a16:creationId xmlns:a16="http://schemas.microsoft.com/office/drawing/2014/main" id="{F7EB90B8-84C8-621E-0192-D3853AA5113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645DD53-B664-429F-A49D-F60786BF0C22}" type="slidenum">
              <a:rPr lang="en-US" altLang="en-US" sz="1100" smtClean="0">
                <a:latin typeface="Arial" panose="020B0604020202020204" pitchFamily="34" charset="0"/>
                <a:ea typeface="MS PGothic" panose="020B0600070205080204" pitchFamily="34" charset="-128"/>
              </a:rPr>
              <a:pPr>
                <a:spcBef>
                  <a:spcPct val="0"/>
                </a:spcBef>
              </a:pPr>
              <a:t>19</a:t>
            </a:fld>
            <a:endParaRPr lang="en-US" altLang="en-US" sz="1100">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28418222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D68A21EF-5154-7FA1-D23C-20A11D76AA6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EA95346A-97BB-A531-74AE-1F7AD77D763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endParaRPr lang="en-US" altLang="en-US" dirty="0"/>
          </a:p>
        </p:txBody>
      </p:sp>
      <p:sp>
        <p:nvSpPr>
          <p:cNvPr id="50180" name="Slide Number Placeholder 3">
            <a:extLst>
              <a:ext uri="{FF2B5EF4-FFF2-40B4-BE49-F238E27FC236}">
                <a16:creationId xmlns:a16="http://schemas.microsoft.com/office/drawing/2014/main" id="{47927FAD-06C7-6B31-0285-8308AAFF45D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630A0C3-445E-40B2-A073-93F60810EF39}" type="slidenum">
              <a:rPr lang="en-US" altLang="en-US" sz="1100" smtClean="0">
                <a:latin typeface="Arial" panose="020B0604020202020204" pitchFamily="34" charset="0"/>
                <a:ea typeface="MS PGothic" panose="020B0600070205080204" pitchFamily="34" charset="-128"/>
              </a:rPr>
              <a:pPr>
                <a:spcBef>
                  <a:spcPct val="0"/>
                </a:spcBef>
              </a:pPr>
              <a:t>20</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F6E82E7C-2C27-43AD-0621-4B73AB55C8E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4701684F-F971-88A8-C17F-0DCA9920EEA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73125" eaLnBrk="1" hangingPunct="1">
              <a:spcBef>
                <a:spcPct val="0"/>
              </a:spcBef>
            </a:pPr>
            <a:r>
              <a:rPr lang="en-US" altLang="en-US"/>
              <a:t>While utilizing RTS Services, or when in the RTS Transit Center, all students are expected to adhere to the </a:t>
            </a:r>
            <a:r>
              <a:rPr lang="en-US" altLang="en-US">
                <a:latin typeface="Arial" panose="020B0604020202020204" pitchFamily="34" charset="0"/>
                <a:ea typeface="MS PGothic" panose="020B0600070205080204" pitchFamily="34" charset="-128"/>
              </a:rPr>
              <a:t>RTS Rules of Conduct for RTS Vehicles, Facilities and Properties when utilizing RTS Service or when in the RTS Transit Center.</a:t>
            </a:r>
          </a:p>
          <a:p>
            <a:pPr defTabSz="873125" eaLnBrk="1" hangingPunct="1">
              <a:spcBef>
                <a:spcPct val="0"/>
              </a:spcBef>
            </a:pPr>
            <a:endParaRPr lang="en-US" altLang="en-US">
              <a:latin typeface="Arial" panose="020B0604020202020204" pitchFamily="34" charset="0"/>
              <a:ea typeface="MS PGothic" panose="020B0600070205080204" pitchFamily="34" charset="-128"/>
            </a:endParaRPr>
          </a:p>
          <a:p>
            <a:pPr defTabSz="873125" eaLnBrk="1" hangingPunct="1">
              <a:spcBef>
                <a:spcPct val="0"/>
              </a:spcBef>
            </a:pPr>
            <a:r>
              <a:rPr lang="en-US" altLang="en-US">
                <a:latin typeface="Arial" panose="020B0604020202020204" pitchFamily="34" charset="0"/>
                <a:ea typeface="MS PGothic" panose="020B0600070205080204" pitchFamily="34" charset="-128"/>
              </a:rPr>
              <a:t>All students will receive a copy of the RTS Rules of Conduct prior to the start of the school year.</a:t>
            </a:r>
          </a:p>
          <a:p>
            <a:pPr defTabSz="873125" eaLnBrk="1" hangingPunct="1">
              <a:spcBef>
                <a:spcPct val="0"/>
              </a:spcBef>
            </a:pPr>
            <a:endParaRPr lang="en-US" altLang="en-US"/>
          </a:p>
        </p:txBody>
      </p:sp>
      <p:sp>
        <p:nvSpPr>
          <p:cNvPr id="52228" name="Slide Number Placeholder 3">
            <a:extLst>
              <a:ext uri="{FF2B5EF4-FFF2-40B4-BE49-F238E27FC236}">
                <a16:creationId xmlns:a16="http://schemas.microsoft.com/office/drawing/2014/main" id="{24719086-539F-84B4-5128-8E16D95908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C49587-5F79-46F9-8F45-E66A9A7E9FD9}" type="slidenum">
              <a:rPr lang="en-US" altLang="en-US" sz="1100" smtClean="0">
                <a:latin typeface="Arial" panose="020B0604020202020204" pitchFamily="34" charset="0"/>
                <a:ea typeface="MS PGothic" panose="020B0600070205080204" pitchFamily="34" charset="-128"/>
              </a:rPr>
              <a:pPr>
                <a:spcBef>
                  <a:spcPct val="0"/>
                </a:spcBef>
              </a:pPr>
              <a:t>21</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B11C088B-65F0-A56D-6C41-EA1A76BAE4A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a:extLst>
              <a:ext uri="{FF2B5EF4-FFF2-40B4-BE49-F238E27FC236}">
                <a16:creationId xmlns:a16="http://schemas.microsoft.com/office/drawing/2014/main" id="{88B991CA-08BB-AF40-216B-D5C6E6D646A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If a student violates the RTS Rules of conduct , the student will be excluded from the use of Neighborhood Direct Service for a period of time, as specified in the Exclusion Report.</a:t>
            </a:r>
          </a:p>
          <a:p>
            <a:pPr eaLnBrk="1" hangingPunct="1">
              <a:spcBef>
                <a:spcPct val="0"/>
              </a:spcBef>
            </a:pPr>
            <a:endParaRPr lang="en-US" altLang="en-US" dirty="0"/>
          </a:p>
          <a:p>
            <a:pPr eaLnBrk="1" hangingPunct="1">
              <a:spcBef>
                <a:spcPct val="0"/>
              </a:spcBef>
            </a:pPr>
            <a:r>
              <a:rPr lang="en-US" altLang="en-US" dirty="0"/>
              <a:t>If the student wishes to use RTS services during the exclusion period, the students is limited to the use of RTS Connect.</a:t>
            </a:r>
          </a:p>
        </p:txBody>
      </p:sp>
      <p:sp>
        <p:nvSpPr>
          <p:cNvPr id="54276" name="Slide Number Placeholder 3">
            <a:extLst>
              <a:ext uri="{FF2B5EF4-FFF2-40B4-BE49-F238E27FC236}">
                <a16:creationId xmlns:a16="http://schemas.microsoft.com/office/drawing/2014/main" id="{CB9E7520-1E21-F6F2-288E-27E9DB8FA3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ACDCD30-93FA-4A24-9141-00A273847191}" type="slidenum">
              <a:rPr lang="en-US" altLang="en-US" sz="1100" smtClean="0">
                <a:latin typeface="Arial" panose="020B0604020202020204" pitchFamily="34" charset="0"/>
                <a:ea typeface="MS PGothic" panose="020B0600070205080204" pitchFamily="34" charset="-128"/>
              </a:rPr>
              <a:pPr>
                <a:spcBef>
                  <a:spcPct val="0"/>
                </a:spcBef>
              </a:pPr>
              <a:t>22</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71A084CA-6021-6A1F-2142-5989042AB43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a:extLst>
              <a:ext uri="{FF2B5EF4-FFF2-40B4-BE49-F238E27FC236}">
                <a16:creationId xmlns:a16="http://schemas.microsoft.com/office/drawing/2014/main" id="{62A0CB8B-721E-0CE9-4551-A3C6964A616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66688" indent="-166688" eaLnBrk="1" hangingPunct="1">
              <a:spcBef>
                <a:spcPct val="0"/>
              </a:spcBef>
              <a:buFontTx/>
              <a:buChar char="•"/>
            </a:pPr>
            <a:endParaRPr lang="en-US" altLang="en-US"/>
          </a:p>
        </p:txBody>
      </p:sp>
      <p:sp>
        <p:nvSpPr>
          <p:cNvPr id="56324" name="Slide Number Placeholder 3">
            <a:extLst>
              <a:ext uri="{FF2B5EF4-FFF2-40B4-BE49-F238E27FC236}">
                <a16:creationId xmlns:a16="http://schemas.microsoft.com/office/drawing/2014/main" id="{BF4AC5DF-1575-1C29-2C02-EDC4528964E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044B576-8A1D-4F47-B810-4B074DFB12D3}" type="slidenum">
              <a:rPr lang="en-US" altLang="en-US" sz="1100" smtClean="0">
                <a:latin typeface="Arial" panose="020B0604020202020204" pitchFamily="34" charset="0"/>
                <a:ea typeface="MS PGothic" panose="020B0600070205080204" pitchFamily="34" charset="-128"/>
              </a:rPr>
              <a:pPr>
                <a:spcBef>
                  <a:spcPct val="0"/>
                </a:spcBef>
              </a:pPr>
              <a:t>23</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a:extLst>
              <a:ext uri="{FF2B5EF4-FFF2-40B4-BE49-F238E27FC236}">
                <a16:creationId xmlns:a16="http://schemas.microsoft.com/office/drawing/2014/main" id="{9A3418FB-3922-5AEC-E03F-09CF6D3D29B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a:extLst>
              <a:ext uri="{FF2B5EF4-FFF2-40B4-BE49-F238E27FC236}">
                <a16:creationId xmlns:a16="http://schemas.microsoft.com/office/drawing/2014/main" id="{A06DE6B6-06E1-2B54-C620-2E0D2D86775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There are several available  to obtain detail regarding RTS Services.  They include:</a:t>
            </a:r>
          </a:p>
          <a:p>
            <a:pPr eaLnBrk="1" hangingPunct="1">
              <a:spcBef>
                <a:spcPct val="0"/>
              </a:spcBef>
            </a:pPr>
            <a:endParaRPr lang="en-US" altLang="en-US" dirty="0"/>
          </a:p>
          <a:p>
            <a:pPr eaLnBrk="1" hangingPunct="1">
              <a:spcBef>
                <a:spcPct val="0"/>
              </a:spcBef>
            </a:pPr>
            <a:r>
              <a:rPr lang="en-US" altLang="en-US" dirty="0"/>
              <a:t>- The Transit App. - Available from both Google Play and the Apple Store, information can be obtained to plan your trip, track your bus in real time and obtain service alerts.</a:t>
            </a:r>
          </a:p>
          <a:p>
            <a:pPr eaLnBrk="1" hangingPunct="1">
              <a:spcBef>
                <a:spcPct val="0"/>
              </a:spcBef>
            </a:pPr>
            <a:endParaRPr lang="en-US" altLang="en-US" dirty="0"/>
          </a:p>
          <a:p>
            <a:pPr marL="0" indent="0" eaLnBrk="1" hangingPunct="1">
              <a:spcBef>
                <a:spcPct val="0"/>
              </a:spcBef>
              <a:buFontTx/>
              <a:buNone/>
            </a:pPr>
            <a:r>
              <a:rPr lang="en-US" altLang="en-US" dirty="0"/>
              <a:t>- Where’s My Bus- By texting the bus stop ID for your stop to “20105” you will receive the arrival time for the next three buses for the stop.</a:t>
            </a:r>
          </a:p>
          <a:p>
            <a:pPr marL="171450" indent="-171450" eaLnBrk="1" hangingPunct="1">
              <a:spcBef>
                <a:spcPct val="0"/>
              </a:spcBef>
              <a:buFontTx/>
              <a:buChar char="-"/>
            </a:pPr>
            <a:endParaRPr lang="en-US" altLang="en-US" dirty="0"/>
          </a:p>
          <a:p>
            <a:pPr marL="0" indent="0" eaLnBrk="1" hangingPunct="1">
              <a:spcBef>
                <a:spcPct val="0"/>
              </a:spcBef>
              <a:buFontTx/>
              <a:buNone/>
            </a:pPr>
            <a:r>
              <a:rPr lang="en-US" altLang="en-US" dirty="0"/>
              <a:t>- RTS Website/ Customer Service- Obtain schedules, receive trip planning assistance and have your questions addressed.</a:t>
            </a:r>
          </a:p>
          <a:p>
            <a:pPr eaLnBrk="1" hangingPunct="1">
              <a:spcBef>
                <a:spcPct val="0"/>
              </a:spcBef>
            </a:pPr>
            <a:endParaRPr lang="en-US" altLang="en-US" dirty="0"/>
          </a:p>
          <a:p>
            <a:pPr eaLnBrk="1" hangingPunct="1">
              <a:spcBef>
                <a:spcPct val="0"/>
              </a:spcBef>
            </a:pPr>
            <a:endParaRPr lang="en-US" altLang="en-US" dirty="0"/>
          </a:p>
        </p:txBody>
      </p:sp>
      <p:sp>
        <p:nvSpPr>
          <p:cNvPr id="58372" name="Slide Number Placeholder 3">
            <a:extLst>
              <a:ext uri="{FF2B5EF4-FFF2-40B4-BE49-F238E27FC236}">
                <a16:creationId xmlns:a16="http://schemas.microsoft.com/office/drawing/2014/main" id="{1D9ED523-BB9B-2857-5CAF-298251BF659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30000"/>
              </a:spcBef>
              <a:defRPr sz="1200">
                <a:solidFill>
                  <a:schemeClr val="tx1"/>
                </a:solidFill>
                <a:latin typeface="Calibri" panose="020F0502020204030204" pitchFamily="34" charset="0"/>
              </a:defRPr>
            </a:lvl1pPr>
            <a:lvl2pPr marL="731838" indent="-277813">
              <a:spcBef>
                <a:spcPct val="30000"/>
              </a:spcBef>
              <a:defRPr sz="1200">
                <a:solidFill>
                  <a:schemeClr val="tx1"/>
                </a:solidFill>
                <a:latin typeface="Calibri" panose="020F0502020204030204" pitchFamily="34" charset="0"/>
              </a:defRPr>
            </a:lvl2pPr>
            <a:lvl3pPr marL="1128713" indent="-223838">
              <a:spcBef>
                <a:spcPct val="30000"/>
              </a:spcBef>
              <a:defRPr sz="1200">
                <a:solidFill>
                  <a:schemeClr val="tx1"/>
                </a:solidFill>
                <a:latin typeface="Calibri" panose="020F0502020204030204" pitchFamily="34" charset="0"/>
              </a:defRPr>
            </a:lvl3pPr>
            <a:lvl4pPr marL="1584325" indent="-223838">
              <a:spcBef>
                <a:spcPct val="30000"/>
              </a:spcBef>
              <a:defRPr sz="1200">
                <a:solidFill>
                  <a:schemeClr val="tx1"/>
                </a:solidFill>
                <a:latin typeface="Calibri" panose="020F0502020204030204" pitchFamily="34" charset="0"/>
              </a:defRPr>
            </a:lvl4pPr>
            <a:lvl5pPr marL="2036763" indent="-223838">
              <a:spcBef>
                <a:spcPct val="30000"/>
              </a:spcBef>
              <a:defRPr sz="1200">
                <a:solidFill>
                  <a:schemeClr val="tx1"/>
                </a:solidFill>
                <a:latin typeface="Calibri" panose="020F0502020204030204" pitchFamily="34" charset="0"/>
              </a:defRPr>
            </a:lvl5pPr>
            <a:lvl6pPr marL="2493963" indent="-223838" defTabSz="457200" eaLnBrk="0" fontAlgn="base" hangingPunct="0">
              <a:spcBef>
                <a:spcPct val="30000"/>
              </a:spcBef>
              <a:spcAft>
                <a:spcPct val="0"/>
              </a:spcAft>
              <a:defRPr sz="1200">
                <a:solidFill>
                  <a:schemeClr val="tx1"/>
                </a:solidFill>
                <a:latin typeface="Calibri" panose="020F0502020204030204" pitchFamily="34" charset="0"/>
              </a:defRPr>
            </a:lvl6pPr>
            <a:lvl7pPr marL="2951163" indent="-223838" defTabSz="457200" eaLnBrk="0" fontAlgn="base" hangingPunct="0">
              <a:spcBef>
                <a:spcPct val="30000"/>
              </a:spcBef>
              <a:spcAft>
                <a:spcPct val="0"/>
              </a:spcAft>
              <a:defRPr sz="1200">
                <a:solidFill>
                  <a:schemeClr val="tx1"/>
                </a:solidFill>
                <a:latin typeface="Calibri" panose="020F0502020204030204" pitchFamily="34" charset="0"/>
              </a:defRPr>
            </a:lvl7pPr>
            <a:lvl8pPr marL="3408363" indent="-223838" defTabSz="457200" eaLnBrk="0" fontAlgn="base" hangingPunct="0">
              <a:spcBef>
                <a:spcPct val="30000"/>
              </a:spcBef>
              <a:spcAft>
                <a:spcPct val="0"/>
              </a:spcAft>
              <a:defRPr sz="1200">
                <a:solidFill>
                  <a:schemeClr val="tx1"/>
                </a:solidFill>
                <a:latin typeface="Calibri" panose="020F0502020204030204" pitchFamily="34" charset="0"/>
              </a:defRPr>
            </a:lvl8pPr>
            <a:lvl9pPr marL="3865563" indent="-223838" defTabSz="4572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000255E-3636-46E9-9D3F-BB3572F8E2F5}" type="slidenum">
              <a:rPr lang="en-US" altLang="en-US" sz="1100" smtClean="0">
                <a:latin typeface="Arial" panose="020B0604020202020204" pitchFamily="34" charset="0"/>
                <a:ea typeface="MS PGothic" panose="020B0600070205080204" pitchFamily="34" charset="-128"/>
              </a:rPr>
              <a:pPr>
                <a:spcBef>
                  <a:spcPct val="0"/>
                </a:spcBef>
              </a:pPr>
              <a:t>24</a:t>
            </a:fld>
            <a:endParaRPr lang="en-US" altLang="en-US" sz="1100">
              <a:latin typeface="Arial" panose="020B0604020202020204" pitchFamily="34" charset="0"/>
              <a:ea typeface="MS PGothic" panose="020B0600070205080204" pitchFamily="34"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a:extLst>
              <a:ext uri="{FF2B5EF4-FFF2-40B4-BE49-F238E27FC236}">
                <a16:creationId xmlns:a16="http://schemas.microsoft.com/office/drawing/2014/main" id="{374910E8-F018-ABAA-D951-F90F9218B75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a:extLst>
              <a:ext uri="{FF2B5EF4-FFF2-40B4-BE49-F238E27FC236}">
                <a16:creationId xmlns:a16="http://schemas.microsoft.com/office/drawing/2014/main" id="{A4742ACC-4AD3-7347-525C-4A6150A0C36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66564" name="Slide Number Placeholder 3">
            <a:extLst>
              <a:ext uri="{FF2B5EF4-FFF2-40B4-BE49-F238E27FC236}">
                <a16:creationId xmlns:a16="http://schemas.microsoft.com/office/drawing/2014/main" id="{60323C2F-9B4D-B720-F7A3-1DCDA796009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3D46FBF-0484-44DF-B31A-CCA525EB327D}" type="slidenum">
              <a:rPr lang="en-US" altLang="en-US" smtClean="0"/>
              <a:pPr/>
              <a:t>25</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3ED0130-D675-67C2-4A60-CB8C67FE143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p:cNvSpPr>
            <a:spLocks noGrp="1"/>
          </p:cNvSpPr>
          <p:nvPr>
            <p:ph type="ctrTitle"/>
          </p:nvPr>
        </p:nvSpPr>
        <p:spPr>
          <a:xfrm>
            <a:off x="1032933" y="1946276"/>
            <a:ext cx="10363200" cy="1470025"/>
          </a:xfrm>
          <a:prstGeom prst="rect">
            <a:avLst/>
          </a:prstGeom>
        </p:spPr>
        <p:txBody>
          <a:bodyPr/>
          <a:lstStyle>
            <a:lvl1pPr algn="ctr">
              <a:defRPr sz="4400" b="1" baseline="0">
                <a:solidFill>
                  <a:srgbClr val="006AA6"/>
                </a:solidFill>
                <a:latin typeface="Arial"/>
              </a:defRPr>
            </a:lvl1pPr>
          </a:lstStyle>
          <a:p>
            <a:r>
              <a:rPr lang="en-US"/>
              <a:t>Click to edit Master title style</a:t>
            </a:r>
            <a:endParaRPr lang="en-US" dirty="0"/>
          </a:p>
        </p:txBody>
      </p:sp>
      <p:sp>
        <p:nvSpPr>
          <p:cNvPr id="7" name="Text Placeholder 15"/>
          <p:cNvSpPr>
            <a:spLocks noGrp="1"/>
          </p:cNvSpPr>
          <p:nvPr>
            <p:ph type="body" sz="quarter" idx="10"/>
          </p:nvPr>
        </p:nvSpPr>
        <p:spPr>
          <a:xfrm>
            <a:off x="3776133" y="3441702"/>
            <a:ext cx="4876800" cy="656962"/>
          </a:xfrm>
          <a:prstGeom prst="rect">
            <a:avLst/>
          </a:prstGeom>
        </p:spPr>
        <p:txBody>
          <a:bodyPr/>
          <a:lstStyle>
            <a:lvl1pPr marL="0" indent="0" algn="ctr">
              <a:buNone/>
              <a:defRPr sz="2800" b="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4083368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7E0A8F-20C4-A0F0-6EF9-A81D1CD3E06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p:cNvSpPr>
            <a:spLocks noGrp="1"/>
          </p:cNvSpPr>
          <p:nvPr>
            <p:ph type="title"/>
          </p:nvPr>
        </p:nvSpPr>
        <p:spPr bwMode="auto">
          <a:xfrm>
            <a:off x="609600" y="383424"/>
            <a:ext cx="10972800" cy="550854"/>
          </a:xfrm>
          <a:prstGeom prst="rect">
            <a:avLst/>
          </a:prstGeom>
          <a:noFill/>
          <a:ln>
            <a:noFill/>
          </a:ln>
        </p:spPr>
        <p:txBody>
          <a:bodyPr/>
          <a:lstStyle>
            <a:lvl1pPr>
              <a:defRPr/>
            </a:lvl1pPr>
          </a:lstStyle>
          <a:p>
            <a:pPr lvl="0"/>
            <a:r>
              <a:rPr lang="en-US" altLang="en-US"/>
              <a:t>Click to edit Master title style</a:t>
            </a:r>
            <a:endParaRPr lang="en-US" altLang="en-US" dirty="0"/>
          </a:p>
        </p:txBody>
      </p:sp>
      <p:sp>
        <p:nvSpPr>
          <p:cNvPr id="7" name="Text Placeholder 2"/>
          <p:cNvSpPr>
            <a:spLocks noGrp="1"/>
          </p:cNvSpPr>
          <p:nvPr>
            <p:ph idx="1"/>
          </p:nvPr>
        </p:nvSpPr>
        <p:spPr bwMode="auto">
          <a:xfrm>
            <a:off x="609600" y="1113183"/>
            <a:ext cx="10972800" cy="4631634"/>
          </a:xfrm>
          <a:prstGeom prst="rect">
            <a:avLst/>
          </a:prstGeom>
          <a:noFill/>
          <a:ln>
            <a:noFill/>
          </a:ln>
        </p:spPr>
        <p:txBody>
          <a:bodyPr/>
          <a:lstStyle>
            <a:lvl1pPr>
              <a:defRPr sz="3200" b="0"/>
            </a:lvl1pPr>
            <a:lvl2pPr>
              <a:defRPr sz="2000"/>
            </a:lvl2pPr>
            <a:lvl3pPr>
              <a:defRPr sz="2000"/>
            </a:lvl3pPr>
            <a:lvl4pPr>
              <a:defRPr sz="2000"/>
            </a:lvl4pPr>
            <a:lvl5pPr>
              <a:defRPr sz="2000"/>
            </a:lvl5p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Tree>
    <p:extLst>
      <p:ext uri="{BB962C8B-B14F-4D97-AF65-F5344CB8AC3E}">
        <p14:creationId xmlns:p14="http://schemas.microsoft.com/office/powerpoint/2010/main" val="3791748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2">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4E185395-E009-0221-BF14-FDE8A2B9A9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p:cNvSpPr>
            <a:spLocks noGrp="1"/>
          </p:cNvSpPr>
          <p:nvPr>
            <p:ph type="title"/>
          </p:nvPr>
        </p:nvSpPr>
        <p:spPr bwMode="auto">
          <a:xfrm>
            <a:off x="609600" y="383424"/>
            <a:ext cx="10972800" cy="550854"/>
          </a:xfrm>
          <a:prstGeom prst="rect">
            <a:avLst/>
          </a:prstGeom>
          <a:noFill/>
          <a:ln>
            <a:noFill/>
          </a:ln>
        </p:spPr>
        <p:txBody>
          <a:bodyPr/>
          <a:lstStyle/>
          <a:p>
            <a:pPr lvl="0"/>
            <a:r>
              <a:rPr lang="en-US" altLang="en-US"/>
              <a:t>Click to edit Master title style</a:t>
            </a:r>
            <a:endParaRPr lang="en-US" altLang="en-US" dirty="0"/>
          </a:p>
        </p:txBody>
      </p:sp>
      <p:sp>
        <p:nvSpPr>
          <p:cNvPr id="2" name="Content Placeholder 2"/>
          <p:cNvSpPr>
            <a:spLocks noGrp="1"/>
          </p:cNvSpPr>
          <p:nvPr>
            <p:ph sz="half" idx="1"/>
          </p:nvPr>
        </p:nvSpPr>
        <p:spPr>
          <a:xfrm>
            <a:off x="609600" y="1450765"/>
            <a:ext cx="5384800" cy="4510505"/>
          </a:xfrm>
          <a:prstGeom prst="rect">
            <a:avLst/>
          </a:prstGeom>
        </p:spPr>
        <p:txBody>
          <a:bodyPr/>
          <a:lstStyle>
            <a:lvl1pPr>
              <a:defRPr sz="2000"/>
            </a:lvl1pPr>
            <a:lvl2pPr>
              <a:defRPr sz="2000"/>
            </a:lvl2pPr>
            <a:lvl3pPr>
              <a:defRPr sz="2000"/>
            </a:lvl3pPr>
            <a:lvl4pPr>
              <a:defRPr sz="2000">
                <a:latin typeface="Arial"/>
              </a:defRPr>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3"/>
          <p:cNvSpPr>
            <a:spLocks noGrp="1"/>
          </p:cNvSpPr>
          <p:nvPr>
            <p:ph sz="half" idx="2"/>
          </p:nvPr>
        </p:nvSpPr>
        <p:spPr>
          <a:xfrm>
            <a:off x="6197600" y="1450765"/>
            <a:ext cx="5384800" cy="4510505"/>
          </a:xfrm>
          <a:prstGeom prst="rect">
            <a:avLst/>
          </a:prstGeom>
        </p:spPr>
        <p:txBody>
          <a:bodyPr/>
          <a:lstStyle>
            <a:lvl1pPr>
              <a:defRPr sz="2000"/>
            </a:lvl1pPr>
            <a:lvl2pPr>
              <a:defRPr sz="2000"/>
            </a:lvl2pPr>
            <a:lvl3pPr>
              <a:defRPr sz="2000"/>
            </a:lvl3pPr>
            <a:lvl4pPr>
              <a:defRPr sz="2000">
                <a:latin typeface="Arial"/>
              </a:defRPr>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68944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2 - Blue">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E6BD00-0C04-DB90-F847-4AABEAF9A4E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Placeholder 1"/>
          <p:cNvSpPr>
            <a:spLocks noGrp="1"/>
          </p:cNvSpPr>
          <p:nvPr>
            <p:ph type="title"/>
          </p:nvPr>
        </p:nvSpPr>
        <p:spPr bwMode="auto">
          <a:xfrm>
            <a:off x="609600" y="383424"/>
            <a:ext cx="10972800" cy="550854"/>
          </a:xfrm>
          <a:prstGeom prst="rect">
            <a:avLst/>
          </a:prstGeom>
          <a:noFill/>
          <a:ln>
            <a:noFill/>
          </a:ln>
        </p:spPr>
        <p:txBody>
          <a:bodyPr/>
          <a:lstStyle>
            <a:lvl1pPr>
              <a:defRPr>
                <a:solidFill>
                  <a:schemeClr val="tx1"/>
                </a:solidFill>
              </a:defRPr>
            </a:lvl1pPr>
          </a:lstStyle>
          <a:p>
            <a:pPr lvl="0"/>
            <a:r>
              <a:rPr lang="en-US" altLang="en-US"/>
              <a:t>Click to edit Master title style</a:t>
            </a:r>
            <a:endParaRPr lang="en-US" altLang="en-US" dirty="0"/>
          </a:p>
        </p:txBody>
      </p:sp>
      <p:sp>
        <p:nvSpPr>
          <p:cNvPr id="7" name="Text Placeholder 2"/>
          <p:cNvSpPr>
            <a:spLocks noGrp="1"/>
          </p:cNvSpPr>
          <p:nvPr>
            <p:ph idx="1"/>
          </p:nvPr>
        </p:nvSpPr>
        <p:spPr bwMode="auto">
          <a:xfrm>
            <a:off x="609600" y="1113183"/>
            <a:ext cx="10972800" cy="4631634"/>
          </a:xfrm>
          <a:prstGeom prst="rect">
            <a:avLst/>
          </a:prstGeom>
          <a:noFill/>
          <a:ln>
            <a:noFill/>
          </a:ln>
        </p:spPr>
        <p:txBody>
          <a:bodyPr/>
          <a:lstStyle>
            <a:lvl1pPr marL="0" indent="0">
              <a:buFont typeface="Arial" panose="020B0604020202020204" pitchFamily="34" charset="0"/>
              <a:buNone/>
              <a:defRPr sz="4000" baseline="30000">
                <a:solidFill>
                  <a:schemeClr val="tx1"/>
                </a:solidFill>
              </a:defRPr>
            </a:lvl1pPr>
            <a:lvl2pPr marL="800100" indent="-342900">
              <a:buFont typeface="Arial" panose="020B0604020202020204" pitchFamily="34" charset="0"/>
              <a:buChar char="•"/>
              <a:defRPr baseline="30000">
                <a:solidFill>
                  <a:schemeClr val="tx1"/>
                </a:solidFill>
              </a:defRPr>
            </a:lvl2pPr>
            <a:lvl3pPr marL="1257300" indent="-342900">
              <a:buFont typeface="Arial" panose="020B0604020202020204" pitchFamily="34" charset="0"/>
              <a:buChar char="•"/>
              <a:defRPr baseline="30000">
                <a:solidFill>
                  <a:schemeClr val="tx1"/>
                </a:solidFill>
              </a:defRPr>
            </a:lvl3pPr>
            <a:lvl4pPr marL="1714500" indent="-342900">
              <a:buFont typeface="Arial" panose="020B0604020202020204" pitchFamily="34" charset="0"/>
              <a:buChar char="•"/>
              <a:defRPr baseline="30000">
                <a:solidFill>
                  <a:schemeClr val="tx1"/>
                </a:solidFill>
              </a:defRPr>
            </a:lvl4pPr>
            <a:lvl5pPr marL="2171700" indent="-342900">
              <a:buFont typeface="Arial" panose="020B0604020202020204" pitchFamily="34" charset="0"/>
              <a:buChar char="•"/>
              <a:defRPr>
                <a:solidFill>
                  <a:schemeClr val="tx1"/>
                </a:solidFill>
              </a:defRPr>
            </a:lvl5pPr>
          </a:lstStyle>
          <a:p>
            <a:pPr lvl="0"/>
            <a:r>
              <a:rPr lang="en-US" altLang="en-US"/>
              <a:t>Click to edit Master text styles</a:t>
            </a:r>
          </a:p>
        </p:txBody>
      </p:sp>
    </p:spTree>
    <p:extLst>
      <p:ext uri="{BB962C8B-B14F-4D97-AF65-F5344CB8AC3E}">
        <p14:creationId xmlns:p14="http://schemas.microsoft.com/office/powerpoint/2010/main" val="4077414068"/>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EFB2FC-96DD-B3D9-C777-EE8032AEA428}"/>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Placeholder 1"/>
          <p:cNvSpPr>
            <a:spLocks noGrp="1"/>
          </p:cNvSpPr>
          <p:nvPr>
            <p:ph type="title"/>
          </p:nvPr>
        </p:nvSpPr>
        <p:spPr bwMode="auto">
          <a:xfrm>
            <a:off x="609600" y="383424"/>
            <a:ext cx="10972800" cy="550854"/>
          </a:xfrm>
          <a:prstGeom prst="rect">
            <a:avLst/>
          </a:prstGeom>
          <a:noFill/>
          <a:ln>
            <a:noFill/>
          </a:ln>
        </p:spPr>
        <p:txBody>
          <a:bodyPr/>
          <a:lstStyle/>
          <a:p>
            <a:pPr lvl="0"/>
            <a:r>
              <a:rPr lang="en-US" altLang="en-US"/>
              <a:t>Click to edit Master title style</a:t>
            </a:r>
            <a:endParaRPr lang="en-US" altLang="en-US" dirty="0"/>
          </a:p>
        </p:txBody>
      </p:sp>
    </p:spTree>
    <p:extLst>
      <p:ext uri="{BB962C8B-B14F-4D97-AF65-F5344CB8AC3E}">
        <p14:creationId xmlns:p14="http://schemas.microsoft.com/office/powerpoint/2010/main" val="1098980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1B4E933-0FCA-199F-1F04-C486A00664AB}"/>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41663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and Content 2">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0BF92510-2749-5EAD-3ECC-FC649AD341B4}"/>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2389717" y="4720534"/>
            <a:ext cx="7315200" cy="566738"/>
          </a:xfrm>
          <a:prstGeom prst="rect">
            <a:avLst/>
          </a:prstGeom>
        </p:spPr>
        <p:txBody>
          <a:bodyPr anchor="b"/>
          <a:lstStyle>
            <a:lvl1pPr algn="l">
              <a:defRPr sz="2000" b="1">
                <a:solidFill>
                  <a:srgbClr val="006AA6"/>
                </a:solidFill>
              </a:defRPr>
            </a:lvl1pPr>
          </a:lstStyle>
          <a:p>
            <a:r>
              <a:rPr lang="en-US"/>
              <a:t>Click to edit Master title style</a:t>
            </a:r>
            <a:endParaRPr lang="en-US" dirty="0"/>
          </a:p>
        </p:txBody>
      </p:sp>
      <p:sp>
        <p:nvSpPr>
          <p:cNvPr id="3" name="Text Placeholder 3"/>
          <p:cNvSpPr>
            <a:spLocks noGrp="1"/>
          </p:cNvSpPr>
          <p:nvPr>
            <p:ph type="body" sz="half" idx="2"/>
          </p:nvPr>
        </p:nvSpPr>
        <p:spPr>
          <a:xfrm>
            <a:off x="2389717" y="5287272"/>
            <a:ext cx="7315200" cy="804862"/>
          </a:xfrm>
          <a:prstGeom prst="rect">
            <a:avLst/>
          </a:prstGeom>
        </p:spPr>
        <p:txBody>
          <a:bodyPr/>
          <a:lstStyle>
            <a:lvl1pPr marL="0" indent="0">
              <a:buNone/>
              <a:defRPr sz="1400">
                <a:solidFill>
                  <a:srgbClr val="006AA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Picture Placeholder 2"/>
          <p:cNvSpPr>
            <a:spLocks noGrp="1"/>
          </p:cNvSpPr>
          <p:nvPr>
            <p:ph type="pic" idx="1"/>
          </p:nvPr>
        </p:nvSpPr>
        <p:spPr>
          <a:xfrm>
            <a:off x="2389717" y="532709"/>
            <a:ext cx="7315200" cy="4114800"/>
          </a:xfrm>
          <a:prstGeom prst="rect">
            <a:avLst/>
          </a:prstGeom>
        </p:spPr>
        <p:txBody>
          <a:bodyPr rtlCol="0">
            <a:normAutofit/>
          </a:bodyPr>
          <a:lstStyle>
            <a:lvl1pPr marL="0" indent="0">
              <a:buNone/>
              <a:defRPr sz="3200">
                <a:solidFill>
                  <a:srgbClr val="006AA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Tree>
    <p:extLst>
      <p:ext uri="{BB962C8B-B14F-4D97-AF65-F5344CB8AC3E}">
        <p14:creationId xmlns:p14="http://schemas.microsoft.com/office/powerpoint/2010/main" val="3052780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4pPr>
              <a:defRPr>
                <a:latin typeface="Arial"/>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5436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3">
            <a:extLst>
              <a:ext uri="{FF2B5EF4-FFF2-40B4-BE49-F238E27FC236}">
                <a16:creationId xmlns:a16="http://schemas.microsoft.com/office/drawing/2014/main" id="{9CA4082D-4FB6-333E-95B5-D82E57007494}"/>
              </a:ext>
            </a:extLst>
          </p:cNvPr>
          <p:cNvPicPr>
            <a:picLocks noChangeAspect="1" noChangeArrowheads="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6DBF2347-B93E-6C08-E00A-FD7102B49335}"/>
              </a:ext>
            </a:extLst>
          </p:cNvPr>
          <p:cNvSpPr>
            <a:spLocks noGrp="1"/>
          </p:cNvSpPr>
          <p:nvPr>
            <p:ph type="title"/>
          </p:nvPr>
        </p:nvSpPr>
        <p:spPr bwMode="auto">
          <a:xfrm>
            <a:off x="609600" y="384175"/>
            <a:ext cx="10972800"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7DB5F8AB-C2F8-D28A-502F-DF3D4D1B6554}"/>
              </a:ext>
            </a:extLst>
          </p:cNvPr>
          <p:cNvSpPr>
            <a:spLocks noGrp="1"/>
          </p:cNvSpPr>
          <p:nvPr>
            <p:ph type="body" idx="1"/>
          </p:nvPr>
        </p:nvSpPr>
        <p:spPr bwMode="auto">
          <a:xfrm>
            <a:off x="609600" y="1112838"/>
            <a:ext cx="10972800" cy="463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65" r:id="rId8"/>
  </p:sldLayoutIdLst>
  <p:txStyles>
    <p:titleStyle>
      <a:lvl1pPr algn="l" defTabSz="457200" rtl="0" eaLnBrk="0" fontAlgn="base" hangingPunct="0">
        <a:spcBef>
          <a:spcPct val="0"/>
        </a:spcBef>
        <a:spcAft>
          <a:spcPct val="0"/>
        </a:spcAft>
        <a:defRPr sz="4400" b="1" kern="1200">
          <a:solidFill>
            <a:srgbClr val="006AA6"/>
          </a:solidFill>
          <a:latin typeface="Arial"/>
          <a:ea typeface="MS PGothic" panose="020B0600070205080204" pitchFamily="34" charset="-128"/>
          <a:cs typeface="ＭＳ Ｐゴシック" charset="-128"/>
        </a:defRPr>
      </a:lvl1pPr>
      <a:lvl2pPr algn="l" defTabSz="457200" rtl="0" eaLnBrk="0" fontAlgn="base" hangingPunct="0">
        <a:spcBef>
          <a:spcPct val="0"/>
        </a:spcBef>
        <a:spcAft>
          <a:spcPct val="0"/>
        </a:spcAft>
        <a:defRPr sz="4400" b="1">
          <a:solidFill>
            <a:srgbClr val="006AA6"/>
          </a:solidFill>
          <a:latin typeface="Arial" charset="0"/>
          <a:ea typeface="MS PGothic" panose="020B0600070205080204" pitchFamily="34" charset="-128"/>
          <a:cs typeface="ＭＳ Ｐゴシック" charset="-128"/>
        </a:defRPr>
      </a:lvl2pPr>
      <a:lvl3pPr algn="l" defTabSz="457200" rtl="0" eaLnBrk="0" fontAlgn="base" hangingPunct="0">
        <a:spcBef>
          <a:spcPct val="0"/>
        </a:spcBef>
        <a:spcAft>
          <a:spcPct val="0"/>
        </a:spcAft>
        <a:defRPr sz="4400" b="1">
          <a:solidFill>
            <a:srgbClr val="006AA6"/>
          </a:solidFill>
          <a:latin typeface="Arial" charset="0"/>
          <a:ea typeface="MS PGothic" panose="020B0600070205080204" pitchFamily="34" charset="-128"/>
          <a:cs typeface="ＭＳ Ｐゴシック" charset="-128"/>
        </a:defRPr>
      </a:lvl3pPr>
      <a:lvl4pPr algn="l" defTabSz="457200" rtl="0" eaLnBrk="0" fontAlgn="base" hangingPunct="0">
        <a:spcBef>
          <a:spcPct val="0"/>
        </a:spcBef>
        <a:spcAft>
          <a:spcPct val="0"/>
        </a:spcAft>
        <a:defRPr sz="4400" b="1">
          <a:solidFill>
            <a:srgbClr val="006AA6"/>
          </a:solidFill>
          <a:latin typeface="Arial" charset="0"/>
          <a:ea typeface="MS PGothic" panose="020B0600070205080204" pitchFamily="34" charset="-128"/>
          <a:cs typeface="ＭＳ Ｐゴシック" charset="-128"/>
        </a:defRPr>
      </a:lvl4pPr>
      <a:lvl5pPr algn="l" defTabSz="457200" rtl="0" eaLnBrk="0" fontAlgn="base" hangingPunct="0">
        <a:spcBef>
          <a:spcPct val="0"/>
        </a:spcBef>
        <a:spcAft>
          <a:spcPct val="0"/>
        </a:spcAft>
        <a:defRPr sz="4400" b="1">
          <a:solidFill>
            <a:srgbClr val="006AA6"/>
          </a:solidFill>
          <a:latin typeface="Arial" charset="0"/>
          <a:ea typeface="MS PGothic" panose="020B0600070205080204" pitchFamily="34" charset="-128"/>
          <a:cs typeface="ＭＳ Ｐゴシック" charset="-128"/>
        </a:defRPr>
      </a:lvl5pPr>
      <a:lvl6pPr marL="457200" algn="l" defTabSz="457200" rtl="0" eaLnBrk="1" fontAlgn="base" hangingPunct="1">
        <a:spcBef>
          <a:spcPct val="0"/>
        </a:spcBef>
        <a:spcAft>
          <a:spcPct val="0"/>
        </a:spcAft>
        <a:defRPr sz="3600">
          <a:solidFill>
            <a:srgbClr val="005896"/>
          </a:solidFill>
          <a:latin typeface="Arial" charset="0"/>
          <a:ea typeface="ＭＳ Ｐゴシック" charset="-128"/>
          <a:cs typeface="ＭＳ Ｐゴシック" charset="-128"/>
        </a:defRPr>
      </a:lvl6pPr>
      <a:lvl7pPr marL="914400" algn="l" defTabSz="457200" rtl="0" eaLnBrk="1" fontAlgn="base" hangingPunct="1">
        <a:spcBef>
          <a:spcPct val="0"/>
        </a:spcBef>
        <a:spcAft>
          <a:spcPct val="0"/>
        </a:spcAft>
        <a:defRPr sz="3600">
          <a:solidFill>
            <a:srgbClr val="005896"/>
          </a:solidFill>
          <a:latin typeface="Arial" charset="0"/>
          <a:ea typeface="ＭＳ Ｐゴシック" charset="-128"/>
          <a:cs typeface="ＭＳ Ｐゴシック" charset="-128"/>
        </a:defRPr>
      </a:lvl7pPr>
      <a:lvl8pPr marL="1371600" algn="l" defTabSz="457200" rtl="0" eaLnBrk="1" fontAlgn="base" hangingPunct="1">
        <a:spcBef>
          <a:spcPct val="0"/>
        </a:spcBef>
        <a:spcAft>
          <a:spcPct val="0"/>
        </a:spcAft>
        <a:defRPr sz="3600">
          <a:solidFill>
            <a:srgbClr val="005896"/>
          </a:solidFill>
          <a:latin typeface="Arial" charset="0"/>
          <a:ea typeface="ＭＳ Ｐゴシック" charset="-128"/>
          <a:cs typeface="ＭＳ Ｐゴシック" charset="-128"/>
        </a:defRPr>
      </a:lvl8pPr>
      <a:lvl9pPr marL="1828800" algn="l" defTabSz="457200" rtl="0" eaLnBrk="1" fontAlgn="base" hangingPunct="1">
        <a:spcBef>
          <a:spcPct val="0"/>
        </a:spcBef>
        <a:spcAft>
          <a:spcPct val="0"/>
        </a:spcAft>
        <a:defRPr sz="3600">
          <a:solidFill>
            <a:srgbClr val="005896"/>
          </a:solidFill>
          <a:latin typeface="Arial" charset="0"/>
          <a:ea typeface="ＭＳ Ｐゴシック" charset="-128"/>
          <a:cs typeface="ＭＳ Ｐゴシック" charset="-128"/>
        </a:defRPr>
      </a:lvl9pPr>
    </p:titleStyle>
    <p:bodyStyle>
      <a:lvl1pPr algn="l" defTabSz="457200" rtl="0" eaLnBrk="0" fontAlgn="base" hangingPunct="0">
        <a:spcBef>
          <a:spcPct val="20000"/>
        </a:spcBef>
        <a:spcAft>
          <a:spcPct val="0"/>
        </a:spcAft>
        <a:buFont typeface="Arial" panose="020B0604020202020204" pitchFamily="34" charset="0"/>
        <a:defRPr sz="3600" kern="1200">
          <a:solidFill>
            <a:srgbClr val="006AA6"/>
          </a:solidFill>
          <a:latin typeface="Arial"/>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Arial"/>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1600" kern="1200">
          <a:solidFill>
            <a:srgbClr val="005896"/>
          </a:solidFill>
          <a:latin typeface="Arial"/>
          <a:ea typeface="+mn-ea"/>
          <a:cs typeface="+mn-cs"/>
        </a:defRPr>
      </a:lvl6pPr>
      <a:lvl7pPr marL="2971800" indent="-228600" algn="l" defTabSz="457200" rtl="0" eaLnBrk="1" latinLnBrk="0" hangingPunct="1">
        <a:spcBef>
          <a:spcPct val="20000"/>
        </a:spcBef>
        <a:buFont typeface="Arial"/>
        <a:buChar char="•"/>
        <a:defRPr sz="1600" kern="1200">
          <a:solidFill>
            <a:srgbClr val="005896"/>
          </a:solidFill>
          <a:latin typeface="Arial"/>
          <a:ea typeface="+mn-ea"/>
          <a:cs typeface="+mn-cs"/>
        </a:defRPr>
      </a:lvl7pPr>
      <a:lvl8pPr marL="3429000" indent="-228600" algn="l" defTabSz="457200" rtl="0" eaLnBrk="1" latinLnBrk="0" hangingPunct="1">
        <a:spcBef>
          <a:spcPct val="20000"/>
        </a:spcBef>
        <a:buFont typeface="Arial"/>
        <a:buChar char="•"/>
        <a:defRPr sz="1600" kern="1200">
          <a:solidFill>
            <a:srgbClr val="005896"/>
          </a:solidFill>
          <a:latin typeface="Arial"/>
          <a:ea typeface="+mn-ea"/>
          <a:cs typeface="+mn-cs"/>
        </a:defRPr>
      </a:lvl8pPr>
      <a:lvl9pPr marL="3886200" indent="-228600" algn="l" defTabSz="457200" rtl="0" eaLnBrk="1" latinLnBrk="0" hangingPunct="1">
        <a:spcBef>
          <a:spcPct val="20000"/>
        </a:spcBef>
        <a:buFont typeface="Arial"/>
        <a:buChar char="•"/>
        <a:defRPr sz="1600" kern="1200">
          <a:solidFill>
            <a:srgbClr val="005896"/>
          </a:solidFill>
          <a:latin typeface="Arial"/>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21.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8.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8.png"/><Relationship Id="rId7"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a:extLst>
              <a:ext uri="{FF2B5EF4-FFF2-40B4-BE49-F238E27FC236}">
                <a16:creationId xmlns:a16="http://schemas.microsoft.com/office/drawing/2014/main" id="{86D0928D-C1AB-0547-5BE4-8F22EBE29102}"/>
              </a:ext>
            </a:extLst>
          </p:cNvPr>
          <p:cNvSpPr>
            <a:spLocks noGrp="1"/>
          </p:cNvSpPr>
          <p:nvPr>
            <p:ph type="ctrTitle"/>
          </p:nvPr>
        </p:nvSpPr>
        <p:spPr>
          <a:xfrm>
            <a:off x="0" y="1357312"/>
            <a:ext cx="11788775" cy="2071688"/>
          </a:xfrm>
        </p:spPr>
        <p:txBody>
          <a:bodyPr/>
          <a:lstStyle/>
          <a:p>
            <a:pPr eaLnBrk="1" hangingPunct="1">
              <a:spcAft>
                <a:spcPts val="0"/>
              </a:spcAft>
            </a:pPr>
            <a:br>
              <a:rPr lang="en-US" altLang="en-US" sz="6000" dirty="0">
                <a:solidFill>
                  <a:schemeClr val="tx2"/>
                </a:solidFill>
                <a:latin typeface="Arial" panose="020B0604020202020204" pitchFamily="34" charset="0"/>
              </a:rPr>
            </a:br>
            <a:r>
              <a:rPr lang="en-US" altLang="en-US" sz="5400" dirty="0">
                <a:solidFill>
                  <a:schemeClr val="tx2"/>
                </a:solidFill>
                <a:latin typeface="Arial" panose="020B0604020202020204" pitchFamily="34" charset="0"/>
              </a:rPr>
              <a:t>Regional Transit Service</a:t>
            </a:r>
            <a:br>
              <a:rPr lang="en-US" altLang="en-US" sz="2000" dirty="0">
                <a:solidFill>
                  <a:schemeClr val="tx2"/>
                </a:solidFill>
                <a:latin typeface="Arial" panose="020B0604020202020204" pitchFamily="34" charset="0"/>
              </a:rPr>
            </a:br>
            <a:br>
              <a:rPr lang="en-US" altLang="en-US" sz="2000" dirty="0">
                <a:solidFill>
                  <a:schemeClr val="tx2"/>
                </a:solidFill>
                <a:latin typeface="Arial" panose="020B0604020202020204" pitchFamily="34" charset="0"/>
              </a:rPr>
            </a:br>
            <a:br>
              <a:rPr lang="en-US" altLang="en-US" sz="2000" dirty="0">
                <a:solidFill>
                  <a:schemeClr val="tx2"/>
                </a:solidFill>
                <a:latin typeface="Arial" panose="020B0604020202020204" pitchFamily="34" charset="0"/>
              </a:rPr>
            </a:br>
            <a:r>
              <a:rPr lang="en-US" altLang="en-US" sz="5400" dirty="0">
                <a:solidFill>
                  <a:schemeClr val="tx2"/>
                </a:solidFill>
                <a:latin typeface="Arial" panose="020B0604020202020204" pitchFamily="34" charset="0"/>
              </a:rPr>
              <a:t>2026/ 2027 School Year </a:t>
            </a:r>
            <a:br>
              <a:rPr lang="en-US" altLang="en-US" sz="5400" dirty="0">
                <a:solidFill>
                  <a:schemeClr val="tx2"/>
                </a:solidFill>
                <a:latin typeface="Arial" panose="020B0604020202020204" pitchFamily="34" charset="0"/>
              </a:rPr>
            </a:br>
            <a:r>
              <a:rPr lang="en-US" altLang="en-US" sz="5400" dirty="0">
                <a:solidFill>
                  <a:schemeClr val="tx2"/>
                </a:solidFill>
                <a:latin typeface="Arial" panose="020B0604020202020204" pitchFamily="34" charset="0"/>
              </a:rPr>
              <a:t>Service Overview</a:t>
            </a:r>
            <a:br>
              <a:rPr lang="en-US" altLang="en-US" sz="2000" dirty="0">
                <a:solidFill>
                  <a:schemeClr val="tx2"/>
                </a:solidFill>
                <a:latin typeface="Arial" panose="020B0604020202020204" pitchFamily="34" charset="0"/>
              </a:rPr>
            </a:br>
            <a:br>
              <a:rPr lang="en-US" altLang="en-US" sz="2000" dirty="0">
                <a:solidFill>
                  <a:schemeClr val="tx2"/>
                </a:solidFill>
                <a:latin typeface="Arial" panose="020B0604020202020204" pitchFamily="34" charset="0"/>
              </a:rPr>
            </a:br>
            <a:r>
              <a:rPr lang="en-US" altLang="en-US" sz="5400" i="1" dirty="0">
                <a:solidFill>
                  <a:srgbClr val="77BC1F"/>
                </a:solidFill>
                <a:latin typeface="Arial" panose="020B0604020202020204" pitchFamily="34" charset="0"/>
              </a:rPr>
              <a:t>School of the Arts</a:t>
            </a:r>
            <a:br>
              <a:rPr lang="en-US" altLang="en-US" sz="2000" i="1" dirty="0">
                <a:solidFill>
                  <a:srgbClr val="77BC1F"/>
                </a:solidFill>
                <a:latin typeface="Arial" panose="020B0604020202020204" pitchFamily="34" charset="0"/>
              </a:rPr>
            </a:br>
            <a:br>
              <a:rPr lang="en-US" altLang="en-US" sz="2000" i="1" dirty="0">
                <a:solidFill>
                  <a:srgbClr val="77BC1F"/>
                </a:solidFill>
                <a:latin typeface="Arial" panose="020B0604020202020204" pitchFamily="34" charset="0"/>
              </a:rPr>
            </a:br>
            <a:r>
              <a:rPr lang="en-US" altLang="en-US" sz="4800">
                <a:solidFill>
                  <a:schemeClr val="tx2"/>
                </a:solidFill>
                <a:latin typeface="Arial" panose="020B0604020202020204" pitchFamily="34" charset="0"/>
              </a:rPr>
              <a:t>August 25, </a:t>
            </a:r>
            <a:r>
              <a:rPr lang="en-US" altLang="en-US" sz="4800" dirty="0">
                <a:solidFill>
                  <a:schemeClr val="tx2"/>
                </a:solidFill>
                <a:latin typeface="Arial" panose="020B0604020202020204" pitchFamily="34" charset="0"/>
              </a:rPr>
              <a:t>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C1FDF61-C8E2-BACC-6438-A7F5F768EB4C}"/>
              </a:ext>
            </a:extLst>
          </p:cNvPr>
          <p:cNvSpPr>
            <a:spLocks noGrp="1"/>
          </p:cNvSpPr>
          <p:nvPr>
            <p:ph type="title"/>
          </p:nvPr>
        </p:nvSpPr>
        <p:spPr>
          <a:xfrm>
            <a:off x="609600" y="384175"/>
            <a:ext cx="10972800" cy="550863"/>
          </a:xfrm>
        </p:spPr>
        <p:txBody>
          <a:bodyPr/>
          <a:lstStyle/>
          <a:p>
            <a:pPr eaLnBrk="1" hangingPunct="1"/>
            <a:r>
              <a:rPr lang="en-US" altLang="en-US">
                <a:latin typeface="Arial" panose="020B0604020202020204" pitchFamily="34" charset="0"/>
              </a:rPr>
              <a:t>Contents</a:t>
            </a:r>
          </a:p>
        </p:txBody>
      </p:sp>
      <p:sp>
        <p:nvSpPr>
          <p:cNvPr id="4099" name="Content Placeholder 1">
            <a:extLst>
              <a:ext uri="{FF2B5EF4-FFF2-40B4-BE49-F238E27FC236}">
                <a16:creationId xmlns:a16="http://schemas.microsoft.com/office/drawing/2014/main" id="{896E8F1A-6C68-5556-2ABC-458CE81D87D6}"/>
              </a:ext>
            </a:extLst>
          </p:cNvPr>
          <p:cNvSpPr>
            <a:spLocks noGrp="1"/>
          </p:cNvSpPr>
          <p:nvPr>
            <p:ph idx="1"/>
          </p:nvPr>
        </p:nvSpPr>
        <p:spPr>
          <a:xfrm>
            <a:off x="785813" y="1244600"/>
            <a:ext cx="10972800" cy="4632325"/>
          </a:xfrm>
        </p:spPr>
        <p:txBody>
          <a:bodyPr/>
          <a:lstStyle/>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RTS service </a:t>
            </a:r>
            <a:r>
              <a:rPr lang="en-US" altLang="en-US" sz="3400" i="1" dirty="0">
                <a:latin typeface="+mn-lt"/>
                <a:ea typeface="ＭＳ Ｐゴシック" charset="-128"/>
              </a:rPr>
              <a:t>TO </a:t>
            </a:r>
            <a:r>
              <a:rPr lang="en-US" altLang="en-US" sz="3400" dirty="0">
                <a:latin typeface="+mn-lt"/>
                <a:ea typeface="ＭＳ Ｐゴシック" charset="-128"/>
              </a:rPr>
              <a:t>and </a:t>
            </a:r>
            <a:r>
              <a:rPr lang="en-US" altLang="en-US" sz="3400" i="1" dirty="0">
                <a:latin typeface="+mn-lt"/>
                <a:ea typeface="ＭＳ Ｐゴシック" charset="-128"/>
              </a:rPr>
              <a:t>FROM</a:t>
            </a:r>
            <a:r>
              <a:rPr lang="en-US" altLang="en-US" sz="3400" dirty="0">
                <a:latin typeface="+mn-lt"/>
                <a:ea typeface="ＭＳ Ｐゴシック" charset="-128"/>
              </a:rPr>
              <a:t> School of the Arts</a:t>
            </a:r>
          </a:p>
          <a:p>
            <a:pPr lvl="1" eaLnBrk="1" hangingPunct="1">
              <a:spcBef>
                <a:spcPct val="0"/>
              </a:spcBef>
              <a:spcAft>
                <a:spcPts val="600"/>
              </a:spcAft>
              <a:buFont typeface="Wingdings" panose="05000000000000000000" pitchFamily="2" charset="2"/>
              <a:buChar char="ü"/>
              <a:defRPr/>
            </a:pPr>
            <a:r>
              <a:rPr lang="en-US" altLang="en-US" sz="3400" dirty="0">
                <a:latin typeface="+mn-lt"/>
                <a:ea typeface="ＭＳ Ｐゴシック" charset="-128"/>
              </a:rPr>
              <a:t>Neighborhood Direct Service</a:t>
            </a:r>
          </a:p>
          <a:p>
            <a:pPr lvl="2" eaLnBrk="1" hangingPunct="1">
              <a:spcBef>
                <a:spcPct val="0"/>
              </a:spcBef>
              <a:spcAft>
                <a:spcPts val="600"/>
              </a:spcAft>
              <a:defRPr/>
            </a:pPr>
            <a:r>
              <a:rPr lang="en-US" altLang="en-US" sz="3400" dirty="0">
                <a:latin typeface="+mn-lt"/>
                <a:ea typeface="ＭＳ Ｐゴシック" charset="-128"/>
              </a:rPr>
              <a:t>Morning Arrival/ Afternoon Departure Times</a:t>
            </a:r>
          </a:p>
          <a:p>
            <a:pPr lvl="1" eaLnBrk="1" hangingPunct="1">
              <a:spcBef>
                <a:spcPct val="0"/>
              </a:spcBef>
              <a:spcAft>
                <a:spcPts val="600"/>
              </a:spcAft>
              <a:buFont typeface="Wingdings" panose="05000000000000000000" pitchFamily="2" charset="2"/>
              <a:buChar char="ü"/>
              <a:defRPr/>
            </a:pPr>
            <a:r>
              <a:rPr lang="en-US" altLang="en-US" sz="3400" dirty="0">
                <a:latin typeface="+mn-lt"/>
                <a:ea typeface="ＭＳ Ｐゴシック" charset="-128"/>
              </a:rPr>
              <a:t>RTS Connect Service</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RTS Bus Passes (smartcard ID) Types and Rules</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Two Plus Two Activity Pass</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Temporary Passes</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Boarding process with the RTS SmartCard ID Pass and Activity Pass</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Exiting the bus</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Behavior expectations/ RTS Rules of Conduct</a:t>
            </a:r>
          </a:p>
          <a:p>
            <a:pPr marL="342900" indent="-342900" eaLnBrk="1" hangingPunct="1">
              <a:spcBef>
                <a:spcPct val="0"/>
              </a:spcBef>
              <a:spcAft>
                <a:spcPts val="600"/>
              </a:spcAft>
              <a:buFont typeface="Arial" panose="020B0604020202020204" pitchFamily="34" charset="0"/>
              <a:buChar char="•"/>
              <a:defRPr/>
            </a:pPr>
            <a:r>
              <a:rPr lang="en-US" altLang="en-US" sz="3400" dirty="0">
                <a:latin typeface="+mn-lt"/>
                <a:ea typeface="ＭＳ Ｐゴシック" charset="-128"/>
              </a:rPr>
              <a:t>Trip Planning/ Informational Tools</a:t>
            </a:r>
          </a:p>
          <a:p>
            <a:pPr eaLnBrk="1" hangingPunct="1">
              <a:spcBef>
                <a:spcPts val="0"/>
              </a:spcBef>
              <a:spcAft>
                <a:spcPts val="600"/>
              </a:spcAft>
              <a:buFont typeface="Arial" charset="0"/>
              <a:buChar char="•"/>
              <a:defRPr/>
            </a:pPr>
            <a:endParaRPr lang="en-US" altLang="en-US" sz="2800" dirty="0">
              <a:solidFill>
                <a:srgbClr val="002060"/>
              </a:solidFill>
              <a:latin typeface="Arial" charset="0"/>
              <a:ea typeface="ＭＳ Ｐゴシック" pitchFamily="34" charset="-128"/>
            </a:endParaRPr>
          </a:p>
          <a:p>
            <a:pPr marL="400050" indent="-342900" eaLnBrk="1" hangingPunct="1">
              <a:spcBef>
                <a:spcPct val="0"/>
              </a:spcBef>
              <a:spcAft>
                <a:spcPts val="600"/>
              </a:spcAft>
              <a:buFont typeface="Arial" panose="020B0604020202020204" pitchFamily="34" charset="0"/>
              <a:buChar char="•"/>
              <a:defRPr/>
            </a:pPr>
            <a:endParaRPr lang="en-US" altLang="en-US" sz="2400" dirty="0">
              <a:solidFill>
                <a:srgbClr val="002060"/>
              </a:solidFill>
              <a:latin typeface="Arial" charset="0"/>
              <a:ea typeface="ＭＳ Ｐゴシック" pitchFamily="34" charset="-128"/>
            </a:endParaRPr>
          </a:p>
          <a:p>
            <a:pPr marL="400050" eaLnBrk="1" hangingPunct="1">
              <a:spcBef>
                <a:spcPct val="0"/>
              </a:spcBef>
              <a:spcAft>
                <a:spcPts val="600"/>
              </a:spcAft>
              <a:defRPr/>
            </a:pPr>
            <a:endParaRPr lang="en-US" altLang="en-US" sz="2400" dirty="0">
              <a:solidFill>
                <a:srgbClr val="002060"/>
              </a:solidFill>
              <a:latin typeface="Arial" charset="0"/>
              <a:ea typeface="ＭＳ Ｐゴシック" pitchFamily="34" charset="-128"/>
            </a:endParaRPr>
          </a:p>
          <a:p>
            <a:pPr eaLnBrk="1" hangingPunct="1">
              <a:buFont typeface="Arial" charset="0"/>
              <a:buChar char="•"/>
              <a:defRPr/>
            </a:pPr>
            <a:endParaRPr lang="en-US" altLang="en-US" dirty="0">
              <a:latin typeface="Arial" charset="0"/>
              <a:ea typeface="ＭＳ Ｐゴシック"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26079149-CD51-7E71-CC44-F82F2E16C33D}"/>
              </a:ext>
            </a:extLst>
          </p:cNvPr>
          <p:cNvSpPr>
            <a:spLocks noGrp="1"/>
          </p:cNvSpPr>
          <p:nvPr>
            <p:ph type="title"/>
          </p:nvPr>
        </p:nvSpPr>
        <p:spPr>
          <a:xfrm>
            <a:off x="3590925" y="1216025"/>
            <a:ext cx="4800600" cy="1143000"/>
          </a:xfrm>
        </p:spPr>
        <p:txBody>
          <a:bodyPr/>
          <a:lstStyle/>
          <a:p>
            <a:pPr eaLnBrk="1" hangingPunct="1"/>
            <a:r>
              <a:rPr lang="en-US" altLang="en-US">
                <a:latin typeface="Arial" panose="020B0604020202020204" pitchFamily="34" charset="0"/>
              </a:rPr>
              <a:t>Types of Service</a:t>
            </a:r>
          </a:p>
        </p:txBody>
      </p:sp>
      <p:pic>
        <p:nvPicPr>
          <p:cNvPr id="14339" name="Content Placeholder 3">
            <a:extLst>
              <a:ext uri="{FF2B5EF4-FFF2-40B4-BE49-F238E27FC236}">
                <a16:creationId xmlns:a16="http://schemas.microsoft.com/office/drawing/2014/main" id="{21364DCB-E288-D3AE-6F68-012C6A3C5DBE}"/>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975" t="16524" r="3365" b="18234"/>
          <a:stretch>
            <a:fillRect/>
          </a:stretch>
        </p:blipFill>
        <p:spPr>
          <a:xfrm>
            <a:off x="3248025" y="2754313"/>
            <a:ext cx="5486400" cy="2297112"/>
          </a:xfr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1F37662F-CDC3-A5BD-AD54-5C6B3FD22094}"/>
              </a:ext>
            </a:extLst>
          </p:cNvPr>
          <p:cNvSpPr>
            <a:spLocks noGrp="1"/>
          </p:cNvSpPr>
          <p:nvPr>
            <p:ph type="title"/>
          </p:nvPr>
        </p:nvSpPr>
        <p:spPr>
          <a:xfrm>
            <a:off x="461963" y="133350"/>
            <a:ext cx="11090275" cy="1143000"/>
          </a:xfrm>
        </p:spPr>
        <p:txBody>
          <a:bodyPr/>
          <a:lstStyle/>
          <a:p>
            <a:pPr eaLnBrk="1" hangingPunct="1"/>
            <a:r>
              <a:rPr lang="en-US" altLang="en-US" sz="4000">
                <a:solidFill>
                  <a:srgbClr val="77BC1F"/>
                </a:solidFill>
                <a:latin typeface="Arial" panose="020B0604020202020204" pitchFamily="34" charset="0"/>
              </a:rPr>
              <a:t>Neighborhood Direct Service (NDS)</a:t>
            </a:r>
          </a:p>
        </p:txBody>
      </p:sp>
      <p:pic>
        <p:nvPicPr>
          <p:cNvPr id="4" name="Content Placeholder 3">
            <a:extLst>
              <a:ext uri="{FF2B5EF4-FFF2-40B4-BE49-F238E27FC236}">
                <a16:creationId xmlns:a16="http://schemas.microsoft.com/office/drawing/2014/main" id="{A7C8DDFB-EC2A-F9F2-E692-DBAE8E5E8F34}"/>
              </a:ext>
            </a:extLst>
          </p:cNvPr>
          <p:cNvPicPr>
            <a:picLocks noGrp="1" noChangeAspect="1"/>
          </p:cNvPicPr>
          <p:nvPr>
            <p:ph idx="1"/>
          </p:nvPr>
        </p:nvPicPr>
        <p:blipFill>
          <a:blip r:embed="rId3"/>
          <a:stretch>
            <a:fillRect/>
          </a:stretch>
        </p:blipFill>
        <p:spPr bwMode="auto">
          <a:xfrm>
            <a:off x="3752603" y="1276350"/>
            <a:ext cx="3991200" cy="48310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7E9C4DC8-1A61-636C-2898-5F8E470F49FA}"/>
              </a:ext>
            </a:extLst>
          </p:cNvPr>
          <p:cNvSpPr>
            <a:spLocks noGrp="1"/>
          </p:cNvSpPr>
          <p:nvPr>
            <p:ph type="title"/>
          </p:nvPr>
        </p:nvSpPr>
        <p:spPr>
          <a:xfrm>
            <a:off x="461963" y="133350"/>
            <a:ext cx="11090275" cy="1143000"/>
          </a:xfrm>
        </p:spPr>
        <p:txBody>
          <a:bodyPr/>
          <a:lstStyle/>
          <a:p>
            <a:pPr eaLnBrk="1" hangingPunct="1"/>
            <a:r>
              <a:rPr lang="en-US" altLang="en-US" sz="4000" dirty="0">
                <a:solidFill>
                  <a:srgbClr val="77BC1F"/>
                </a:solidFill>
                <a:latin typeface="Arial" panose="020B0604020202020204" pitchFamily="34" charset="0"/>
              </a:rPr>
              <a:t>Neighborhood Direct Service (NDS)</a:t>
            </a:r>
          </a:p>
        </p:txBody>
      </p:sp>
      <p:sp>
        <p:nvSpPr>
          <p:cNvPr id="3" name="Content Placeholder 2">
            <a:extLst>
              <a:ext uri="{FF2B5EF4-FFF2-40B4-BE49-F238E27FC236}">
                <a16:creationId xmlns:a16="http://schemas.microsoft.com/office/drawing/2014/main" id="{5C671838-FD58-D0A1-9B3D-1AFA03116A39}"/>
              </a:ext>
            </a:extLst>
          </p:cNvPr>
          <p:cNvSpPr txBox="1">
            <a:spLocks noGrp="1"/>
          </p:cNvSpPr>
          <p:nvPr>
            <p:ph idx="1"/>
          </p:nvPr>
        </p:nvSpPr>
        <p:spPr>
          <a:xfrm>
            <a:off x="461963" y="4745038"/>
            <a:ext cx="2881312" cy="2078037"/>
          </a:xfrm>
        </p:spPr>
        <p:txBody>
          <a:bodyPr>
            <a:spAutoFit/>
          </a:bodyPr>
          <a:lstStyle/>
          <a:p>
            <a:pPr marL="342900" indent="-342900">
              <a:spcBef>
                <a:spcPts val="600"/>
              </a:spcBef>
              <a:spcAft>
                <a:spcPts val="600"/>
              </a:spcAft>
              <a:buFont typeface="Arial" panose="020B0604020202020204" pitchFamily="34" charset="0"/>
              <a:buChar char="•"/>
              <a:defRPr/>
            </a:pPr>
            <a:r>
              <a:rPr lang="en-US" sz="2000" b="1" dirty="0">
                <a:solidFill>
                  <a:srgbClr val="005896"/>
                </a:solidFill>
              </a:rPr>
              <a:t>The document contains the service map for the school and route detail</a:t>
            </a:r>
          </a:p>
          <a:p>
            <a:pPr>
              <a:defRPr/>
            </a:pPr>
            <a:r>
              <a:rPr lang="en-US" sz="2000" b="1" dirty="0">
                <a:solidFill>
                  <a:srgbClr val="005896"/>
                </a:solidFill>
              </a:rPr>
              <a:t> </a:t>
            </a:r>
          </a:p>
        </p:txBody>
      </p:sp>
      <p:sp>
        <p:nvSpPr>
          <p:cNvPr id="4" name="TextBox 3">
            <a:extLst>
              <a:ext uri="{FF2B5EF4-FFF2-40B4-BE49-F238E27FC236}">
                <a16:creationId xmlns:a16="http://schemas.microsoft.com/office/drawing/2014/main" id="{ED67253B-EE09-BEDF-862B-A28AEF882DE6}"/>
              </a:ext>
            </a:extLst>
          </p:cNvPr>
          <p:cNvSpPr txBox="1"/>
          <p:nvPr/>
        </p:nvSpPr>
        <p:spPr>
          <a:xfrm>
            <a:off x="6677025" y="1338263"/>
            <a:ext cx="3438525" cy="1400175"/>
          </a:xfrm>
          <a:prstGeom prst="rect">
            <a:avLst/>
          </a:prstGeom>
          <a:noFill/>
        </p:spPr>
        <p:txBody>
          <a:bodyPr>
            <a:spAutoFit/>
          </a:bodyPr>
          <a:lstStyle/>
          <a:p>
            <a:pPr marL="342900" indent="-342900">
              <a:spcBef>
                <a:spcPts val="600"/>
              </a:spcBef>
              <a:spcAft>
                <a:spcPts val="600"/>
              </a:spcAft>
              <a:buFont typeface="Arial" panose="020B0604020202020204" pitchFamily="34" charset="0"/>
              <a:buChar char="•"/>
              <a:defRPr/>
            </a:pPr>
            <a:r>
              <a:rPr lang="en-US" sz="2000" b="1" dirty="0">
                <a:solidFill>
                  <a:srgbClr val="005896"/>
                </a:solidFill>
              </a:rPr>
              <a:t>The NDS Schedule is a single sheet, two-sided document</a:t>
            </a:r>
          </a:p>
          <a:p>
            <a:pPr>
              <a:defRPr/>
            </a:pPr>
            <a:r>
              <a:rPr lang="en-US" sz="2000" b="1" dirty="0">
                <a:solidFill>
                  <a:srgbClr val="005896"/>
                </a:solidFill>
              </a:rPr>
              <a:t> </a:t>
            </a:r>
          </a:p>
        </p:txBody>
      </p:sp>
      <p:pic>
        <p:nvPicPr>
          <p:cNvPr id="5" name="Picture 4">
            <a:extLst>
              <a:ext uri="{FF2B5EF4-FFF2-40B4-BE49-F238E27FC236}">
                <a16:creationId xmlns:a16="http://schemas.microsoft.com/office/drawing/2014/main" id="{7035D87F-D0BF-8E06-0487-65CE1A114F3C}"/>
              </a:ext>
            </a:extLst>
          </p:cNvPr>
          <p:cNvPicPr>
            <a:picLocks noChangeAspect="1"/>
          </p:cNvPicPr>
          <p:nvPr/>
        </p:nvPicPr>
        <p:blipFill>
          <a:blip r:embed="rId3"/>
          <a:stretch>
            <a:fillRect/>
          </a:stretch>
        </p:blipFill>
        <p:spPr>
          <a:xfrm>
            <a:off x="639762" y="1276350"/>
            <a:ext cx="4954028" cy="3043260"/>
          </a:xfrm>
          <a:prstGeom prst="rect">
            <a:avLst/>
          </a:prstGeom>
          <a:ln>
            <a:solidFill>
              <a:schemeClr val="tx1"/>
            </a:solidFill>
          </a:ln>
        </p:spPr>
      </p:pic>
      <p:pic>
        <p:nvPicPr>
          <p:cNvPr id="8" name="Picture 7">
            <a:extLst>
              <a:ext uri="{FF2B5EF4-FFF2-40B4-BE49-F238E27FC236}">
                <a16:creationId xmlns:a16="http://schemas.microsoft.com/office/drawing/2014/main" id="{D6C84539-B1E9-6033-2B8F-3F46B13330C5}"/>
              </a:ext>
            </a:extLst>
          </p:cNvPr>
          <p:cNvPicPr>
            <a:picLocks noChangeAspect="1"/>
          </p:cNvPicPr>
          <p:nvPr/>
        </p:nvPicPr>
        <p:blipFill>
          <a:blip r:embed="rId4"/>
          <a:stretch>
            <a:fillRect/>
          </a:stretch>
        </p:blipFill>
        <p:spPr>
          <a:xfrm>
            <a:off x="6234052" y="2738438"/>
            <a:ext cx="4988951" cy="3043260"/>
          </a:xfrm>
          <a:prstGeom prst="rect">
            <a:avLst/>
          </a:prstGeom>
          <a:ln>
            <a:solidFill>
              <a:schemeClr val="tx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a:extLst>
              <a:ext uri="{FF2B5EF4-FFF2-40B4-BE49-F238E27FC236}">
                <a16:creationId xmlns:a16="http://schemas.microsoft.com/office/drawing/2014/main" id="{F99E7A55-CB14-A977-8D0F-D03D69AF2F3E}"/>
              </a:ext>
            </a:extLst>
          </p:cNvPr>
          <p:cNvSpPr>
            <a:spLocks noGrp="1"/>
          </p:cNvSpPr>
          <p:nvPr>
            <p:ph type="title"/>
          </p:nvPr>
        </p:nvSpPr>
        <p:spPr>
          <a:xfrm>
            <a:off x="461963" y="133350"/>
            <a:ext cx="11090275" cy="1143000"/>
          </a:xfrm>
        </p:spPr>
        <p:txBody>
          <a:bodyPr/>
          <a:lstStyle/>
          <a:p>
            <a:pPr eaLnBrk="1" hangingPunct="1"/>
            <a:r>
              <a:rPr lang="en-US" altLang="en-US" sz="4000">
                <a:solidFill>
                  <a:srgbClr val="77BC1F"/>
                </a:solidFill>
                <a:latin typeface="Arial" panose="020B0604020202020204" pitchFamily="34" charset="0"/>
              </a:rPr>
              <a:t>Neighborhood Direct Service (NDS)</a:t>
            </a:r>
          </a:p>
        </p:txBody>
      </p:sp>
      <p:sp>
        <p:nvSpPr>
          <p:cNvPr id="20483" name="Content Placeholder 2">
            <a:extLst>
              <a:ext uri="{FF2B5EF4-FFF2-40B4-BE49-F238E27FC236}">
                <a16:creationId xmlns:a16="http://schemas.microsoft.com/office/drawing/2014/main" id="{6C0791E1-275F-CD75-8F73-F3CEBB4B3E68}"/>
              </a:ext>
            </a:extLst>
          </p:cNvPr>
          <p:cNvSpPr>
            <a:spLocks noGrp="1"/>
          </p:cNvSpPr>
          <p:nvPr>
            <p:ph idx="1"/>
          </p:nvPr>
        </p:nvSpPr>
        <p:spPr>
          <a:xfrm>
            <a:off x="609600" y="1457325"/>
            <a:ext cx="10972800" cy="4632325"/>
          </a:xfrm>
        </p:spPr>
        <p:txBody>
          <a:bodyPr/>
          <a:lstStyle/>
          <a:p>
            <a:pPr eaLnBrk="1" hangingPunct="1">
              <a:spcBef>
                <a:spcPts val="600"/>
              </a:spcBef>
              <a:spcAft>
                <a:spcPts val="600"/>
              </a:spcAft>
            </a:pPr>
            <a:r>
              <a:rPr lang="en-US" altLang="en-US" sz="2400" b="1" dirty="0">
                <a:solidFill>
                  <a:srgbClr val="005896"/>
                </a:solidFill>
                <a:latin typeface="Arial" panose="020B0604020202020204" pitchFamily="34" charset="0"/>
              </a:rPr>
              <a:t>  </a:t>
            </a:r>
            <a:r>
              <a:rPr lang="en-US" altLang="en-US" sz="3200" b="1" dirty="0">
                <a:solidFill>
                  <a:srgbClr val="005896"/>
                </a:solidFill>
                <a:latin typeface="Arial" panose="020B0604020202020204" pitchFamily="34" charset="0"/>
              </a:rPr>
              <a:t>School of the Arts </a:t>
            </a:r>
          </a:p>
          <a:p>
            <a:pPr eaLnBrk="1" hangingPunct="1">
              <a:spcBef>
                <a:spcPts val="600"/>
              </a:spcBef>
              <a:spcAft>
                <a:spcPts val="600"/>
              </a:spcAft>
            </a:pPr>
            <a:r>
              <a:rPr lang="en-US" altLang="en-US" sz="2800" b="1" dirty="0">
                <a:solidFill>
                  <a:srgbClr val="005896"/>
                </a:solidFill>
                <a:latin typeface="Arial" panose="020B0604020202020204" pitchFamily="34" charset="0"/>
              </a:rPr>
              <a:t>    Neighborhood Direct Service Times</a:t>
            </a:r>
          </a:p>
          <a:p>
            <a:pPr eaLnBrk="1" hangingPunct="1">
              <a:spcBef>
                <a:spcPts val="600"/>
              </a:spcBef>
              <a:spcAft>
                <a:spcPts val="600"/>
              </a:spcAft>
            </a:pPr>
            <a:r>
              <a:rPr lang="en-US" altLang="en-US" sz="2600" b="1" dirty="0">
                <a:solidFill>
                  <a:srgbClr val="005896"/>
                </a:solidFill>
                <a:latin typeface="Arial" panose="020B0604020202020204" pitchFamily="34" charset="0"/>
              </a:rPr>
              <a:t>       </a:t>
            </a:r>
            <a:r>
              <a:rPr lang="en-US" altLang="en-US" sz="2600" b="1" i="1" dirty="0">
                <a:solidFill>
                  <a:schemeClr val="tx1"/>
                </a:solidFill>
                <a:latin typeface="Arial" panose="020B0604020202020204" pitchFamily="34" charset="0"/>
              </a:rPr>
              <a:t>Morning Arrival</a:t>
            </a:r>
          </a:p>
          <a:p>
            <a:pPr marL="1200150" lvl="1" indent="-457200" eaLnBrk="1" hangingPunct="1">
              <a:spcBef>
                <a:spcPts val="600"/>
              </a:spcBef>
              <a:spcAft>
                <a:spcPts val="600"/>
              </a:spcAft>
              <a:buFont typeface="Arial" panose="020B0604020202020204" pitchFamily="34" charset="0"/>
              <a:buChar char="•"/>
            </a:pPr>
            <a:r>
              <a:rPr lang="en-US" altLang="en-US" sz="2600" b="1" i="1" dirty="0">
                <a:solidFill>
                  <a:srgbClr val="C00000"/>
                </a:solidFill>
                <a:latin typeface="Arial" panose="020B0604020202020204" pitchFamily="34" charset="0"/>
              </a:rPr>
              <a:t>All buses will arrive to School of the Arts by 8:15am</a:t>
            </a:r>
          </a:p>
          <a:p>
            <a:pPr marL="1200150" lvl="1" indent="-457200" eaLnBrk="1" hangingPunct="1">
              <a:spcBef>
                <a:spcPts val="600"/>
              </a:spcBef>
              <a:spcAft>
                <a:spcPts val="600"/>
              </a:spcAft>
              <a:buFont typeface="Arial" panose="020B0604020202020204" pitchFamily="34" charset="0"/>
              <a:buChar char="•"/>
            </a:pPr>
            <a:endParaRPr lang="en-US" altLang="en-US" sz="2600" b="1" i="1" dirty="0">
              <a:solidFill>
                <a:srgbClr val="C00000"/>
              </a:solidFill>
              <a:latin typeface="Arial" panose="020B0604020202020204" pitchFamily="34" charset="0"/>
            </a:endParaRPr>
          </a:p>
          <a:p>
            <a:pPr eaLnBrk="1" hangingPunct="1">
              <a:spcBef>
                <a:spcPts val="600"/>
              </a:spcBef>
              <a:spcAft>
                <a:spcPts val="600"/>
              </a:spcAft>
            </a:pPr>
            <a:r>
              <a:rPr lang="en-US" altLang="en-US" sz="2600" b="1" i="1" dirty="0">
                <a:solidFill>
                  <a:srgbClr val="005896"/>
                </a:solidFill>
                <a:latin typeface="Arial" panose="020B0604020202020204" pitchFamily="34" charset="0"/>
              </a:rPr>
              <a:t>       </a:t>
            </a:r>
            <a:r>
              <a:rPr lang="en-US" altLang="en-US" sz="2600" b="1" i="1" dirty="0">
                <a:solidFill>
                  <a:schemeClr val="tx1"/>
                </a:solidFill>
                <a:latin typeface="Arial" panose="020B0604020202020204" pitchFamily="34" charset="0"/>
              </a:rPr>
              <a:t>Afternoon Departure</a:t>
            </a:r>
          </a:p>
          <a:p>
            <a:pPr marL="1200150" lvl="1" indent="-457200" eaLnBrk="1" hangingPunct="1">
              <a:spcBef>
                <a:spcPts val="600"/>
              </a:spcBef>
              <a:spcAft>
                <a:spcPts val="600"/>
              </a:spcAft>
              <a:buFont typeface="Arial" panose="020B0604020202020204" pitchFamily="34" charset="0"/>
              <a:buChar char="•"/>
            </a:pPr>
            <a:r>
              <a:rPr lang="en-US" altLang="en-US" sz="2600" b="1" i="1" dirty="0">
                <a:solidFill>
                  <a:srgbClr val="C00000"/>
                </a:solidFill>
                <a:latin typeface="Arial" panose="020B0604020202020204" pitchFamily="34" charset="0"/>
              </a:rPr>
              <a:t>All buses depart School of the Arts at 3:40pm</a:t>
            </a:r>
          </a:p>
          <a:p>
            <a:pPr eaLnBrk="1" hangingPunct="1"/>
            <a:endParaRPr lang="en-US" altLang="en-US" sz="800" b="1" dirty="0">
              <a:solidFill>
                <a:srgbClr val="77BC1F"/>
              </a:solidFill>
              <a:latin typeface="Arial" panose="020B0604020202020204" pitchFamily="34" charset="0"/>
            </a:endParaRPr>
          </a:p>
          <a:p>
            <a:pPr eaLnBrk="1" hangingPunct="1"/>
            <a:r>
              <a:rPr lang="en-US" altLang="en-US" sz="2400" b="1" dirty="0">
                <a:solidFill>
                  <a:srgbClr val="005896"/>
                </a:solidFill>
                <a:latin typeface="Arial" panose="020B0604020202020204" pitchFamily="34" charset="0"/>
              </a:rPr>
              <a:t>  </a:t>
            </a:r>
            <a:endParaRPr lang="en-US" altLang="en-US" sz="2400" b="1" i="1" dirty="0">
              <a:solidFill>
                <a:srgbClr val="005896"/>
              </a:solidFill>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E291B462-70F1-FFF2-D548-7861D645F479}"/>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RTS Connect Service</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pic>
        <p:nvPicPr>
          <p:cNvPr id="24579" name="Picture 25">
            <a:extLst>
              <a:ext uri="{FF2B5EF4-FFF2-40B4-BE49-F238E27FC236}">
                <a16:creationId xmlns:a16="http://schemas.microsoft.com/office/drawing/2014/main" id="{5C9010F3-2EF4-BC77-8C6A-4FE188AB877A}"/>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3130550" y="2257425"/>
            <a:ext cx="5378450" cy="2787650"/>
          </a:xfrm>
          <a:noFill/>
          <a:ln>
            <a:solidFill>
              <a:srgbClr val="C00000"/>
            </a:solidFill>
            <a:miter lim="800000"/>
            <a:headEnd/>
            <a:tailEnd/>
          </a:ln>
        </p:spPr>
      </p:pic>
      <p:sp>
        <p:nvSpPr>
          <p:cNvPr id="24580" name="TextBox 5">
            <a:extLst>
              <a:ext uri="{FF2B5EF4-FFF2-40B4-BE49-F238E27FC236}">
                <a16:creationId xmlns:a16="http://schemas.microsoft.com/office/drawing/2014/main" id="{8D72B81A-05E4-F491-BF63-45FEBD48B02A}"/>
              </a:ext>
            </a:extLst>
          </p:cNvPr>
          <p:cNvSpPr txBox="1">
            <a:spLocks noChangeArrowheads="1"/>
          </p:cNvSpPr>
          <p:nvPr/>
        </p:nvSpPr>
        <p:spPr bwMode="auto">
          <a:xfrm>
            <a:off x="747713" y="1114425"/>
            <a:ext cx="42354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2400" b="1">
                <a:solidFill>
                  <a:srgbClr val="005896"/>
                </a:solidFill>
              </a:rPr>
              <a:t>Route 9/ University </a:t>
            </a:r>
          </a:p>
        </p:txBody>
      </p:sp>
      <p:sp>
        <p:nvSpPr>
          <p:cNvPr id="24581" name="TextBox 2">
            <a:extLst>
              <a:ext uri="{FF2B5EF4-FFF2-40B4-BE49-F238E27FC236}">
                <a16:creationId xmlns:a16="http://schemas.microsoft.com/office/drawing/2014/main" id="{66BDFA8D-F0E4-C01F-2ACC-73D2C1B33528}"/>
              </a:ext>
            </a:extLst>
          </p:cNvPr>
          <p:cNvSpPr txBox="1">
            <a:spLocks noChangeArrowheads="1"/>
          </p:cNvSpPr>
          <p:nvPr/>
        </p:nvSpPr>
        <p:spPr bwMode="auto">
          <a:xfrm>
            <a:off x="7016750" y="1392238"/>
            <a:ext cx="35369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lgn="ctr" eaLnBrk="1" hangingPunct="1">
              <a:spcBef>
                <a:spcPct val="0"/>
              </a:spcBef>
              <a:buFontTx/>
              <a:buNone/>
            </a:pPr>
            <a:r>
              <a:rPr lang="en-US" altLang="en-US" sz="1800" b="1">
                <a:solidFill>
                  <a:schemeClr val="tx1"/>
                </a:solidFill>
              </a:rPr>
              <a:t>School of the Arts</a:t>
            </a:r>
          </a:p>
        </p:txBody>
      </p:sp>
      <p:sp>
        <p:nvSpPr>
          <p:cNvPr id="24582" name="TextBox 2">
            <a:extLst>
              <a:ext uri="{FF2B5EF4-FFF2-40B4-BE49-F238E27FC236}">
                <a16:creationId xmlns:a16="http://schemas.microsoft.com/office/drawing/2014/main" id="{1CB27E55-978B-FD68-7D68-3EE742B6838A}"/>
              </a:ext>
            </a:extLst>
          </p:cNvPr>
          <p:cNvSpPr txBox="1">
            <a:spLocks noChangeArrowheads="1"/>
          </p:cNvSpPr>
          <p:nvPr/>
        </p:nvSpPr>
        <p:spPr bwMode="auto">
          <a:xfrm>
            <a:off x="1133475" y="5368925"/>
            <a:ext cx="24463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b="1">
                <a:solidFill>
                  <a:schemeClr val="tx1"/>
                </a:solidFill>
              </a:rPr>
              <a:t>RTS Transit Center</a:t>
            </a:r>
          </a:p>
        </p:txBody>
      </p:sp>
      <p:cxnSp>
        <p:nvCxnSpPr>
          <p:cNvPr id="7" name="Straight Arrow Connector 6">
            <a:extLst>
              <a:ext uri="{FF2B5EF4-FFF2-40B4-BE49-F238E27FC236}">
                <a16:creationId xmlns:a16="http://schemas.microsoft.com/office/drawing/2014/main" id="{A04CC6E4-EC6F-396D-59AA-0D6DDC3E01A2}"/>
              </a:ext>
            </a:extLst>
          </p:cNvPr>
          <p:cNvCxnSpPr>
            <a:cxnSpLocks/>
          </p:cNvCxnSpPr>
          <p:nvPr/>
        </p:nvCxnSpPr>
        <p:spPr>
          <a:xfrm flipH="1">
            <a:off x="5146675" y="1760538"/>
            <a:ext cx="2706688" cy="1454150"/>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a:extLst>
              <a:ext uri="{FF2B5EF4-FFF2-40B4-BE49-F238E27FC236}">
                <a16:creationId xmlns:a16="http://schemas.microsoft.com/office/drawing/2014/main" id="{260368F9-96B7-9BF4-653E-32EFBB80A1D9}"/>
              </a:ext>
            </a:extLst>
          </p:cNvPr>
          <p:cNvCxnSpPr>
            <a:cxnSpLocks/>
          </p:cNvCxnSpPr>
          <p:nvPr/>
        </p:nvCxnSpPr>
        <p:spPr>
          <a:xfrm flipV="1">
            <a:off x="2617788" y="3429000"/>
            <a:ext cx="1338262" cy="1831975"/>
          </a:xfrm>
          <a:prstGeom prst="straightConnector1">
            <a:avLst/>
          </a:prstGeom>
          <a:ln>
            <a:solidFill>
              <a:srgbClr val="C00000"/>
            </a:solidFill>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362EE048-290C-D789-0297-F9010D1C8AA9}"/>
              </a:ext>
            </a:extLst>
          </p:cNvPr>
          <p:cNvSpPr>
            <a:spLocks noGrp="1"/>
          </p:cNvSpPr>
          <p:nvPr>
            <p:ph type="title"/>
          </p:nvPr>
        </p:nvSpPr>
        <p:spPr>
          <a:xfrm>
            <a:off x="3132138" y="1216025"/>
            <a:ext cx="6062662" cy="1143000"/>
          </a:xfrm>
        </p:spPr>
        <p:txBody>
          <a:bodyPr/>
          <a:lstStyle/>
          <a:p>
            <a:pPr eaLnBrk="1" hangingPunct="1"/>
            <a:r>
              <a:rPr lang="en-US" altLang="en-US">
                <a:latin typeface="Arial" panose="020B0604020202020204" pitchFamily="34" charset="0"/>
              </a:rPr>
              <a:t>Types of Bus Passes</a:t>
            </a:r>
          </a:p>
        </p:txBody>
      </p:sp>
      <p:pic>
        <p:nvPicPr>
          <p:cNvPr id="26627" name="Content Placeholder 3">
            <a:extLst>
              <a:ext uri="{FF2B5EF4-FFF2-40B4-BE49-F238E27FC236}">
                <a16:creationId xmlns:a16="http://schemas.microsoft.com/office/drawing/2014/main" id="{3F45A7EB-5028-C352-D1AB-45362BDC0858}"/>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975" t="16524" r="3365" b="18234"/>
          <a:stretch>
            <a:fillRect/>
          </a:stretch>
        </p:blipFill>
        <p:spPr>
          <a:xfrm>
            <a:off x="3248025" y="2754313"/>
            <a:ext cx="5486400" cy="2297112"/>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04BD24FF-F6EE-4FF2-5D45-45D89302F7B6}"/>
              </a:ext>
            </a:extLst>
          </p:cNvPr>
          <p:cNvSpPr>
            <a:spLocks noGrp="1"/>
          </p:cNvSpPr>
          <p:nvPr>
            <p:ph type="title"/>
          </p:nvPr>
        </p:nvSpPr>
        <p:spPr>
          <a:xfrm>
            <a:off x="461963" y="433388"/>
            <a:ext cx="11090275" cy="1143000"/>
          </a:xfrm>
        </p:spPr>
        <p:txBody>
          <a:bodyPr/>
          <a:lstStyle/>
          <a:p>
            <a:pPr eaLnBrk="1" hangingPunct="1"/>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28675" name="Title 1">
            <a:extLst>
              <a:ext uri="{FF2B5EF4-FFF2-40B4-BE49-F238E27FC236}">
                <a16:creationId xmlns:a16="http://schemas.microsoft.com/office/drawing/2014/main" id="{561F40D7-9EA2-B657-D802-26E0ADAD8764}"/>
              </a:ext>
            </a:extLst>
          </p:cNvPr>
          <p:cNvSpPr txBox="1">
            <a:spLocks/>
          </p:cNvSpPr>
          <p:nvPr/>
        </p:nvSpPr>
        <p:spPr bwMode="auto">
          <a:xfrm>
            <a:off x="639763" y="85725"/>
            <a:ext cx="822960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4400" b="1">
                <a:solidFill>
                  <a:srgbClr val="77BC1F"/>
                </a:solidFill>
              </a:rPr>
              <a:t>No Downtown Pass (</a:t>
            </a:r>
            <a:r>
              <a:rPr lang="en-US" altLang="en-US" sz="4400" b="1" i="1">
                <a:solidFill>
                  <a:srgbClr val="77BC1F"/>
                </a:solidFill>
              </a:rPr>
              <a:t>white</a:t>
            </a:r>
            <a:r>
              <a:rPr lang="en-US" altLang="en-US" sz="4400" b="1">
                <a:solidFill>
                  <a:srgbClr val="77BC1F"/>
                </a:solidFill>
              </a:rPr>
              <a:t>)</a:t>
            </a:r>
          </a:p>
        </p:txBody>
      </p:sp>
      <p:pic>
        <p:nvPicPr>
          <p:cNvPr id="3" name="Content Placeholder 6">
            <a:extLst>
              <a:ext uri="{FF2B5EF4-FFF2-40B4-BE49-F238E27FC236}">
                <a16:creationId xmlns:a16="http://schemas.microsoft.com/office/drawing/2014/main" id="{7C9DBE17-FA30-ABC7-8579-9FA9840F8F9D}"/>
              </a:ext>
            </a:extLst>
          </p:cNvPr>
          <p:cNvPicPr>
            <a:picLocks noGrp="1" noChangeAspect="1"/>
          </p:cNvPicPr>
          <p:nvPr>
            <p:ph idx="1"/>
          </p:nvPr>
        </p:nvPicPr>
        <p:blipFill>
          <a:blip r:embed="rId3"/>
          <a:stretch>
            <a:fillRect/>
          </a:stretch>
        </p:blipFill>
        <p:spPr bwMode="auto">
          <a:xfrm>
            <a:off x="1336158" y="1479550"/>
            <a:ext cx="9138879" cy="269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a:extLst>
              <a:ext uri="{FF2B5EF4-FFF2-40B4-BE49-F238E27FC236}">
                <a16:creationId xmlns:a16="http://schemas.microsoft.com/office/drawing/2014/main" id="{34209FB6-516E-42F2-1C95-D16581876A72}"/>
              </a:ext>
            </a:extLst>
          </p:cNvPr>
          <p:cNvSpPr>
            <a:spLocks noGrp="1"/>
          </p:cNvSpPr>
          <p:nvPr>
            <p:ph type="title"/>
          </p:nvPr>
        </p:nvSpPr>
        <p:spPr>
          <a:xfrm>
            <a:off x="461963" y="433388"/>
            <a:ext cx="11090275" cy="1143000"/>
          </a:xfrm>
        </p:spPr>
        <p:txBody>
          <a:bodyPr/>
          <a:lstStyle/>
          <a:p>
            <a:pPr eaLnBrk="1" hangingPunct="1"/>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30723" name="Title 1">
            <a:extLst>
              <a:ext uri="{FF2B5EF4-FFF2-40B4-BE49-F238E27FC236}">
                <a16:creationId xmlns:a16="http://schemas.microsoft.com/office/drawing/2014/main" id="{B9767FC8-E58A-F762-F625-A03EC7626AE8}"/>
              </a:ext>
            </a:extLst>
          </p:cNvPr>
          <p:cNvSpPr txBox="1">
            <a:spLocks/>
          </p:cNvSpPr>
          <p:nvPr/>
        </p:nvSpPr>
        <p:spPr bwMode="auto">
          <a:xfrm>
            <a:off x="639763" y="85725"/>
            <a:ext cx="10371137"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4400" b="1">
                <a:solidFill>
                  <a:srgbClr val="77BC1F"/>
                </a:solidFill>
              </a:rPr>
              <a:t>One Hour Connection Pass (</a:t>
            </a:r>
            <a:r>
              <a:rPr lang="en-US" altLang="en-US" sz="4400" b="1" i="1">
                <a:solidFill>
                  <a:srgbClr val="77BC1F"/>
                </a:solidFill>
              </a:rPr>
              <a:t>gray</a:t>
            </a:r>
            <a:r>
              <a:rPr lang="en-US" altLang="en-US" sz="4400" b="1">
                <a:solidFill>
                  <a:srgbClr val="77BC1F"/>
                </a:solidFill>
              </a:rPr>
              <a:t>)</a:t>
            </a:r>
          </a:p>
        </p:txBody>
      </p:sp>
      <p:pic>
        <p:nvPicPr>
          <p:cNvPr id="3" name="Content Placeholder 6">
            <a:extLst>
              <a:ext uri="{FF2B5EF4-FFF2-40B4-BE49-F238E27FC236}">
                <a16:creationId xmlns:a16="http://schemas.microsoft.com/office/drawing/2014/main" id="{7DE5AE5E-A252-8E59-2ED8-E957756AAD07}"/>
              </a:ext>
            </a:extLst>
          </p:cNvPr>
          <p:cNvPicPr>
            <a:picLocks noGrp="1" noChangeAspect="1"/>
          </p:cNvPicPr>
          <p:nvPr>
            <p:ph idx="1"/>
          </p:nvPr>
        </p:nvPicPr>
        <p:blipFill>
          <a:blip r:embed="rId3"/>
          <a:stretch>
            <a:fillRect/>
          </a:stretch>
        </p:blipFill>
        <p:spPr bwMode="auto">
          <a:xfrm>
            <a:off x="1396479" y="1827212"/>
            <a:ext cx="8430682" cy="2436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FF2901F9-3E09-4DEA-B380-3AB1A9C24D45}"/>
              </a:ext>
            </a:extLst>
          </p:cNvPr>
          <p:cNvSpPr>
            <a:spLocks noGrp="1"/>
          </p:cNvSpPr>
          <p:nvPr>
            <p:ph type="title"/>
          </p:nvPr>
        </p:nvSpPr>
        <p:spPr>
          <a:xfrm>
            <a:off x="461963" y="433388"/>
            <a:ext cx="11090275" cy="1143000"/>
          </a:xfrm>
        </p:spPr>
        <p:txBody>
          <a:bodyPr/>
          <a:lstStyle/>
          <a:p>
            <a:pPr eaLnBrk="1" hangingPunct="1"/>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32771" name="Title 1">
            <a:extLst>
              <a:ext uri="{FF2B5EF4-FFF2-40B4-BE49-F238E27FC236}">
                <a16:creationId xmlns:a16="http://schemas.microsoft.com/office/drawing/2014/main" id="{CB03D7C2-020C-DFBD-2258-7803B44CFCE5}"/>
              </a:ext>
            </a:extLst>
          </p:cNvPr>
          <p:cNvSpPr txBox="1">
            <a:spLocks/>
          </p:cNvSpPr>
          <p:nvPr/>
        </p:nvSpPr>
        <p:spPr bwMode="auto">
          <a:xfrm>
            <a:off x="639763" y="85725"/>
            <a:ext cx="10371137"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4400" b="1">
                <a:solidFill>
                  <a:srgbClr val="77BC1F"/>
                </a:solidFill>
              </a:rPr>
              <a:t>Flex Pass (</a:t>
            </a:r>
            <a:r>
              <a:rPr lang="en-US" altLang="en-US" sz="4400" b="1" i="1">
                <a:solidFill>
                  <a:srgbClr val="77BC1F"/>
                </a:solidFill>
              </a:rPr>
              <a:t>green</a:t>
            </a:r>
            <a:r>
              <a:rPr lang="en-US" altLang="en-US" sz="4400" b="1">
                <a:solidFill>
                  <a:srgbClr val="77BC1F"/>
                </a:solidFill>
              </a:rPr>
              <a:t>)</a:t>
            </a:r>
          </a:p>
        </p:txBody>
      </p:sp>
      <p:pic>
        <p:nvPicPr>
          <p:cNvPr id="3" name="Content Placeholder 9">
            <a:extLst>
              <a:ext uri="{FF2B5EF4-FFF2-40B4-BE49-F238E27FC236}">
                <a16:creationId xmlns:a16="http://schemas.microsoft.com/office/drawing/2014/main" id="{380F9D34-259A-4416-796D-9834EA14F515}"/>
              </a:ext>
            </a:extLst>
          </p:cNvPr>
          <p:cNvPicPr>
            <a:picLocks noGrp="1" noChangeAspect="1"/>
          </p:cNvPicPr>
          <p:nvPr>
            <p:ph idx="1"/>
          </p:nvPr>
        </p:nvPicPr>
        <p:blipFill>
          <a:blip r:embed="rId3"/>
          <a:stretch>
            <a:fillRect/>
          </a:stretch>
        </p:blipFill>
        <p:spPr bwMode="auto">
          <a:xfrm>
            <a:off x="1257989" y="1576387"/>
            <a:ext cx="8540055" cy="237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3A0FAB1A-B361-F5B4-0D9A-E91B29534E72}"/>
              </a:ext>
            </a:extLst>
          </p:cNvPr>
          <p:cNvSpPr>
            <a:spLocks noGrp="1"/>
          </p:cNvSpPr>
          <p:nvPr>
            <p:ph type="title"/>
          </p:nvPr>
        </p:nvSpPr>
        <p:spPr>
          <a:xfrm>
            <a:off x="461963" y="433388"/>
            <a:ext cx="11090275" cy="1143000"/>
          </a:xfrm>
        </p:spPr>
        <p:txBody>
          <a:bodyPr/>
          <a:lstStyle/>
          <a:p>
            <a:pPr eaLnBrk="1" hangingPunct="1"/>
            <a:br>
              <a:rPr lang="en-US" altLang="en-US" dirty="0">
                <a:latin typeface="Arial" panose="020B0604020202020204" pitchFamily="34" charset="0"/>
              </a:rPr>
            </a:br>
            <a:r>
              <a:rPr lang="en-US" altLang="en-US" dirty="0">
                <a:latin typeface="Arial" panose="020B0604020202020204" pitchFamily="34" charset="0"/>
              </a:rPr>
              <a:t>	</a:t>
            </a:r>
            <a:endParaRPr lang="en-US" altLang="en-US" sz="4000" dirty="0">
              <a:latin typeface="Arial" panose="020B0604020202020204" pitchFamily="34" charset="0"/>
            </a:endParaRPr>
          </a:p>
        </p:txBody>
      </p:sp>
      <p:sp>
        <p:nvSpPr>
          <p:cNvPr id="36867" name="Title 1">
            <a:extLst>
              <a:ext uri="{FF2B5EF4-FFF2-40B4-BE49-F238E27FC236}">
                <a16:creationId xmlns:a16="http://schemas.microsoft.com/office/drawing/2014/main" id="{DD797014-EA7A-835F-AACC-648CB7D54610}"/>
              </a:ext>
            </a:extLst>
          </p:cNvPr>
          <p:cNvSpPr txBox="1">
            <a:spLocks/>
          </p:cNvSpPr>
          <p:nvPr/>
        </p:nvSpPr>
        <p:spPr bwMode="auto">
          <a:xfrm>
            <a:off x="461963" y="0"/>
            <a:ext cx="10371137"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4400" b="1" dirty="0">
                <a:solidFill>
                  <a:srgbClr val="77BC1F"/>
                </a:solidFill>
              </a:rPr>
              <a:t>Two Plus Two Activity Pass</a:t>
            </a:r>
          </a:p>
        </p:txBody>
      </p:sp>
      <p:sp>
        <p:nvSpPr>
          <p:cNvPr id="3" name="Content Placeholder 1">
            <a:extLst>
              <a:ext uri="{FF2B5EF4-FFF2-40B4-BE49-F238E27FC236}">
                <a16:creationId xmlns:a16="http://schemas.microsoft.com/office/drawing/2014/main" id="{DF8906E9-36BD-A9EF-8591-A6CD4E95D251}"/>
              </a:ext>
            </a:extLst>
          </p:cNvPr>
          <p:cNvSpPr txBox="1">
            <a:spLocks noGrp="1"/>
          </p:cNvSpPr>
          <p:nvPr>
            <p:ph idx="1"/>
          </p:nvPr>
        </p:nvSpPr>
        <p:spPr>
          <a:xfrm>
            <a:off x="2893868" y="1214438"/>
            <a:ext cx="6794500" cy="4632325"/>
          </a:xfr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1600" b="1" kern="1200">
                <a:solidFill>
                  <a:srgbClr val="77BC1F"/>
                </a:solidFill>
                <a:latin typeface="Arial"/>
                <a:ea typeface="MS PGothic" panose="020B0600070205080204" pitchFamily="34" charset="-128"/>
                <a:cs typeface="ＭＳ Ｐゴシック" charset="-128"/>
              </a:defRPr>
            </a:lvl1pPr>
            <a:lvl2pPr marL="742950" indent="-28575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1600" kern="1200">
                <a:solidFill>
                  <a:srgbClr val="005896"/>
                </a:solidFill>
                <a:latin typeface="Arial"/>
                <a:ea typeface="+mn-ea"/>
                <a:cs typeface="+mn-cs"/>
              </a:defRPr>
            </a:lvl6pPr>
            <a:lvl7pPr marL="2971800" indent="-228600" algn="l" defTabSz="457200" rtl="0" eaLnBrk="1" latinLnBrk="0" hangingPunct="1">
              <a:spcBef>
                <a:spcPct val="20000"/>
              </a:spcBef>
              <a:buFont typeface="Arial"/>
              <a:buChar char="•"/>
              <a:defRPr sz="1600" kern="1200">
                <a:solidFill>
                  <a:srgbClr val="005896"/>
                </a:solidFill>
                <a:latin typeface="Arial"/>
                <a:ea typeface="+mn-ea"/>
                <a:cs typeface="+mn-cs"/>
              </a:defRPr>
            </a:lvl7pPr>
            <a:lvl8pPr marL="3429000" indent="-228600" algn="l" defTabSz="457200" rtl="0" eaLnBrk="1" latinLnBrk="0" hangingPunct="1">
              <a:spcBef>
                <a:spcPct val="20000"/>
              </a:spcBef>
              <a:buFont typeface="Arial"/>
              <a:buChar char="•"/>
              <a:defRPr sz="1600" kern="1200">
                <a:solidFill>
                  <a:srgbClr val="005896"/>
                </a:solidFill>
                <a:latin typeface="Arial"/>
                <a:ea typeface="+mn-ea"/>
                <a:cs typeface="+mn-cs"/>
              </a:defRPr>
            </a:lvl8pPr>
            <a:lvl9pPr marL="3886200" indent="-228600" algn="l" defTabSz="457200" rtl="0" eaLnBrk="1" latinLnBrk="0" hangingPunct="1">
              <a:spcBef>
                <a:spcPct val="20000"/>
              </a:spcBef>
              <a:buFont typeface="Arial"/>
              <a:buChar char="•"/>
              <a:defRPr sz="1600" kern="1200">
                <a:solidFill>
                  <a:srgbClr val="005896"/>
                </a:solidFill>
                <a:latin typeface="Arial"/>
                <a:ea typeface="+mn-ea"/>
                <a:cs typeface="+mn-cs"/>
              </a:defRPr>
            </a:lvl9pPr>
          </a:lstStyle>
          <a:p>
            <a:pPr>
              <a:spcBef>
                <a:spcPct val="0"/>
              </a:spcBef>
              <a:spcAft>
                <a:spcPts val="600"/>
              </a:spcAft>
              <a:buFont typeface="Arial" charset="0"/>
              <a:buChar char="•"/>
              <a:defRPr/>
            </a:pPr>
            <a:r>
              <a:rPr lang="en-US" altLang="en-US" sz="2500" b="0" dirty="0">
                <a:solidFill>
                  <a:srgbClr val="002060"/>
                </a:solidFill>
                <a:latin typeface="Arial" charset="0"/>
                <a:ea typeface="ＭＳ Ｐゴシック" pitchFamily="34" charset="-128"/>
              </a:rPr>
              <a:t>Activity Passes provide access to RTS for travel home after sports or other activities</a:t>
            </a:r>
          </a:p>
          <a:p>
            <a:pPr>
              <a:spcBef>
                <a:spcPct val="0"/>
              </a:spcBef>
              <a:spcAft>
                <a:spcPts val="600"/>
              </a:spcAft>
              <a:buFont typeface="Arial" charset="0"/>
              <a:buChar char="•"/>
              <a:defRPr/>
            </a:pPr>
            <a:r>
              <a:rPr lang="en-US" altLang="en-US" sz="2500" b="0" dirty="0">
                <a:solidFill>
                  <a:srgbClr val="002060"/>
                </a:solidFill>
                <a:latin typeface="Arial" charset="0"/>
                <a:ea typeface="ＭＳ Ｐゴシック" pitchFamily="34" charset="-128"/>
              </a:rPr>
              <a:t>The Pass provided the student with two rides in a two-hour period</a:t>
            </a:r>
          </a:p>
          <a:p>
            <a:pPr>
              <a:spcBef>
                <a:spcPct val="0"/>
              </a:spcBef>
              <a:spcAft>
                <a:spcPts val="600"/>
              </a:spcAft>
              <a:buFont typeface="Arial" charset="0"/>
              <a:buChar char="•"/>
              <a:defRPr/>
            </a:pPr>
            <a:r>
              <a:rPr lang="en-US" altLang="en-US" sz="2500" b="0" dirty="0">
                <a:solidFill>
                  <a:srgbClr val="002060"/>
                </a:solidFill>
                <a:latin typeface="Arial" charset="0"/>
                <a:ea typeface="ＭＳ Ｐゴシック" pitchFamily="34" charset="-128"/>
              </a:rPr>
              <a:t>The pass is valid from 3:30pm to 9:00pm weekdays, as well as all day on holidays, weekends and during school breaks</a:t>
            </a:r>
          </a:p>
          <a:p>
            <a:pPr>
              <a:spcBef>
                <a:spcPct val="0"/>
              </a:spcBef>
              <a:spcAft>
                <a:spcPts val="600"/>
              </a:spcAft>
              <a:buFont typeface="Arial" charset="0"/>
              <a:buChar char="•"/>
              <a:defRPr/>
            </a:pPr>
            <a:r>
              <a:rPr lang="en-US" altLang="en-US" sz="2500" b="0" dirty="0">
                <a:solidFill>
                  <a:srgbClr val="002060"/>
                </a:solidFill>
                <a:latin typeface="Arial" charset="0"/>
                <a:ea typeface="ＭＳ Ｐゴシック" pitchFamily="34" charset="-128"/>
              </a:rPr>
              <a:t>The pass is only valid when presented in conjunction with and RCSD Bus Pass (smart card)</a:t>
            </a:r>
          </a:p>
          <a:p>
            <a:pPr>
              <a:spcBef>
                <a:spcPct val="0"/>
              </a:spcBef>
              <a:spcAft>
                <a:spcPts val="600"/>
              </a:spcAft>
              <a:buFont typeface="Arial" charset="0"/>
              <a:buChar char="•"/>
              <a:defRPr/>
            </a:pPr>
            <a:endParaRPr lang="en-US" altLang="en-US" sz="2000" dirty="0">
              <a:solidFill>
                <a:srgbClr val="002060"/>
              </a:solidFill>
              <a:latin typeface="Arial" charset="0"/>
              <a:ea typeface="ＭＳ Ｐゴシック" pitchFamily="34" charset="-128"/>
            </a:endParaRPr>
          </a:p>
          <a:p>
            <a:pPr marL="57150" indent="0">
              <a:spcBef>
                <a:spcPct val="0"/>
              </a:spcBef>
              <a:spcAft>
                <a:spcPts val="600"/>
              </a:spcAft>
              <a:buFont typeface="Arial" charset="0"/>
              <a:buNone/>
              <a:defRPr/>
            </a:pPr>
            <a:endParaRPr lang="en-US" altLang="en-US" sz="2000" dirty="0">
              <a:solidFill>
                <a:srgbClr val="002060"/>
              </a:solidFill>
              <a:latin typeface="Arial" charset="0"/>
              <a:ea typeface="ＭＳ Ｐゴシック" pitchFamily="34" charset="-128"/>
            </a:endParaRPr>
          </a:p>
          <a:p>
            <a:pPr marL="400050">
              <a:spcBef>
                <a:spcPct val="0"/>
              </a:spcBef>
              <a:spcAft>
                <a:spcPts val="600"/>
              </a:spcAft>
              <a:defRPr/>
            </a:pPr>
            <a:endParaRPr lang="en-US" altLang="en-US" sz="2000" dirty="0">
              <a:solidFill>
                <a:srgbClr val="002060"/>
              </a:solidFill>
              <a:latin typeface="Arial" charset="0"/>
              <a:ea typeface="ＭＳ Ｐゴシック" pitchFamily="34" charset="-128"/>
            </a:endParaRPr>
          </a:p>
          <a:p>
            <a:pPr>
              <a:buFont typeface="Arial" charset="0"/>
              <a:buChar char="•"/>
              <a:defRPr/>
            </a:pPr>
            <a:endParaRPr lang="en-US" altLang="en-US" sz="1400" dirty="0">
              <a:latin typeface="Arial" charset="0"/>
              <a:ea typeface="ＭＳ Ｐゴシック" pitchFamily="34" charset="-128"/>
            </a:endParaRPr>
          </a:p>
        </p:txBody>
      </p:sp>
      <p:pic>
        <p:nvPicPr>
          <p:cNvPr id="36869" name="Picture 3">
            <a:extLst>
              <a:ext uri="{FF2B5EF4-FFF2-40B4-BE49-F238E27FC236}">
                <a16:creationId xmlns:a16="http://schemas.microsoft.com/office/drawing/2014/main" id="{49B30F8D-19A7-0AAD-6DC4-B95BFEC12B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25" y="1023938"/>
            <a:ext cx="1358900"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EE8D271E-0FF3-902A-8663-0BDF80216824}"/>
              </a:ext>
            </a:extLst>
          </p:cNvPr>
          <p:cNvSpPr>
            <a:spLocks noGrp="1"/>
          </p:cNvSpPr>
          <p:nvPr>
            <p:ph type="title"/>
          </p:nvPr>
        </p:nvSpPr>
        <p:spPr>
          <a:xfrm>
            <a:off x="461963" y="433388"/>
            <a:ext cx="11090275" cy="1143000"/>
          </a:xfrm>
        </p:spPr>
        <p:txBody>
          <a:bodyPr/>
          <a:lstStyle/>
          <a:p>
            <a:pPr eaLnBrk="1" hangingPunct="1"/>
            <a:r>
              <a:rPr lang="en-US" altLang="en-US" dirty="0">
                <a:solidFill>
                  <a:srgbClr val="77BC1F"/>
                </a:solidFill>
                <a:latin typeface="Arial" panose="020B0604020202020204" pitchFamily="34" charset="0"/>
              </a:rPr>
              <a:t>Temporary Passes (</a:t>
            </a:r>
            <a:r>
              <a:rPr lang="en-US" altLang="en-US" i="1" dirty="0">
                <a:solidFill>
                  <a:srgbClr val="77BC1F"/>
                </a:solidFill>
                <a:latin typeface="Arial" panose="020B0604020202020204" pitchFamily="34" charset="0"/>
              </a:rPr>
              <a:t>paper</a:t>
            </a:r>
            <a:r>
              <a:rPr lang="en-US" altLang="en-US" dirty="0">
                <a:solidFill>
                  <a:srgbClr val="77BC1F"/>
                </a:solidFill>
                <a:latin typeface="Arial" panose="020B0604020202020204" pitchFamily="34" charset="0"/>
              </a:rPr>
              <a:t>)</a:t>
            </a:r>
            <a:br>
              <a:rPr lang="en-US" altLang="en-US" dirty="0">
                <a:latin typeface="Arial" panose="020B0604020202020204" pitchFamily="34" charset="0"/>
              </a:rPr>
            </a:br>
            <a:r>
              <a:rPr lang="en-US" altLang="en-US" dirty="0">
                <a:latin typeface="Arial" panose="020B0604020202020204" pitchFamily="34" charset="0"/>
              </a:rPr>
              <a:t>	</a:t>
            </a:r>
            <a:endParaRPr lang="en-US" altLang="en-US" sz="4000" dirty="0">
              <a:latin typeface="Arial" panose="020B0604020202020204" pitchFamily="34" charset="0"/>
            </a:endParaRPr>
          </a:p>
        </p:txBody>
      </p:sp>
      <p:sp>
        <p:nvSpPr>
          <p:cNvPr id="34819" name="TextBox 3">
            <a:extLst>
              <a:ext uri="{FF2B5EF4-FFF2-40B4-BE49-F238E27FC236}">
                <a16:creationId xmlns:a16="http://schemas.microsoft.com/office/drawing/2014/main" id="{39E7F541-6E6F-DF8C-6D3A-E2CEE70C6A64}"/>
              </a:ext>
            </a:extLst>
          </p:cNvPr>
          <p:cNvSpPr>
            <a:spLocks noGrp="1"/>
          </p:cNvSpPr>
          <p:nvPr>
            <p:ph idx="1"/>
          </p:nvPr>
        </p:nvSpPr>
        <p:spPr>
          <a:xfrm>
            <a:off x="7980198" y="2190665"/>
            <a:ext cx="2597150" cy="1754326"/>
          </a:xfrm>
        </p:spPr>
        <p:txBody>
          <a:bodyPr>
            <a:spAutoFit/>
          </a:bodyPr>
          <a:lstStyle/>
          <a:p>
            <a:pPr marL="285750" indent="-285750">
              <a:spcBef>
                <a:spcPct val="0"/>
              </a:spcBef>
              <a:buFont typeface="Arial" panose="020B0604020202020204" pitchFamily="34" charset="0"/>
              <a:buChar char="•"/>
            </a:pPr>
            <a:r>
              <a:rPr lang="en-US" altLang="en-US" sz="1800" b="1" dirty="0">
                <a:solidFill>
                  <a:srgbClr val="005896"/>
                </a:solidFill>
                <a:latin typeface="Arial" panose="020B0604020202020204" pitchFamily="34" charset="0"/>
              </a:rPr>
              <a:t>The temporary passes are valid from Tuesday, September 8</a:t>
            </a:r>
            <a:r>
              <a:rPr lang="en-US" altLang="en-US" sz="1800" b="1" baseline="30000" dirty="0">
                <a:solidFill>
                  <a:srgbClr val="005896"/>
                </a:solidFill>
                <a:latin typeface="Arial" panose="020B0604020202020204" pitchFamily="34" charset="0"/>
              </a:rPr>
              <a:t>th</a:t>
            </a:r>
            <a:r>
              <a:rPr lang="en-US" altLang="en-US" sz="1800" b="1" dirty="0">
                <a:solidFill>
                  <a:srgbClr val="005896"/>
                </a:solidFill>
                <a:latin typeface="Arial" panose="020B0604020202020204" pitchFamily="34" charset="0"/>
              </a:rPr>
              <a:t> thru Friday, September 11th, </a:t>
            </a:r>
            <a:r>
              <a:rPr lang="en-US" altLang="en-US" sz="1800" b="1" i="1" dirty="0">
                <a:solidFill>
                  <a:srgbClr val="005896"/>
                </a:solidFill>
                <a:latin typeface="Arial" panose="020B0604020202020204" pitchFamily="34" charset="0"/>
              </a:rPr>
              <a:t>only.</a:t>
            </a:r>
          </a:p>
        </p:txBody>
      </p:sp>
      <p:sp>
        <p:nvSpPr>
          <p:cNvPr id="34820" name="TextBox 1">
            <a:extLst>
              <a:ext uri="{FF2B5EF4-FFF2-40B4-BE49-F238E27FC236}">
                <a16:creationId xmlns:a16="http://schemas.microsoft.com/office/drawing/2014/main" id="{9A14A1B6-29AD-960A-EB53-E4ECE3704E50}"/>
              </a:ext>
            </a:extLst>
          </p:cNvPr>
          <p:cNvSpPr txBox="1">
            <a:spLocks noChangeArrowheads="1"/>
          </p:cNvSpPr>
          <p:nvPr/>
        </p:nvSpPr>
        <p:spPr bwMode="auto">
          <a:xfrm>
            <a:off x="844550" y="1017075"/>
            <a:ext cx="48831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3400" dirty="0">
                <a:solidFill>
                  <a:srgbClr val="005896"/>
                </a:solidFill>
              </a:rPr>
              <a:t>No Downtown (</a:t>
            </a:r>
            <a:r>
              <a:rPr lang="en-US" altLang="en-US" sz="3400" i="1" dirty="0">
                <a:solidFill>
                  <a:srgbClr val="005896"/>
                </a:solidFill>
              </a:rPr>
              <a:t>white</a:t>
            </a:r>
            <a:r>
              <a:rPr lang="en-US" altLang="en-US" sz="3400" dirty="0">
                <a:solidFill>
                  <a:srgbClr val="005896"/>
                </a:solidFill>
              </a:rPr>
              <a:t>)</a:t>
            </a:r>
          </a:p>
        </p:txBody>
      </p:sp>
      <p:sp>
        <p:nvSpPr>
          <p:cNvPr id="34821" name="TextBox 8">
            <a:extLst>
              <a:ext uri="{FF2B5EF4-FFF2-40B4-BE49-F238E27FC236}">
                <a16:creationId xmlns:a16="http://schemas.microsoft.com/office/drawing/2014/main" id="{38B0FCCC-A22B-8A69-0BE6-4CA58B10886C}"/>
              </a:ext>
            </a:extLst>
          </p:cNvPr>
          <p:cNvSpPr txBox="1">
            <a:spLocks noChangeArrowheads="1"/>
          </p:cNvSpPr>
          <p:nvPr/>
        </p:nvSpPr>
        <p:spPr bwMode="auto">
          <a:xfrm>
            <a:off x="766763" y="3519626"/>
            <a:ext cx="5797550"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3400" dirty="0">
                <a:solidFill>
                  <a:srgbClr val="005896"/>
                </a:solidFill>
              </a:rPr>
              <a:t>1 Hour Connection (</a:t>
            </a:r>
            <a:r>
              <a:rPr lang="en-US" altLang="en-US" sz="3400" i="1" dirty="0">
                <a:solidFill>
                  <a:srgbClr val="005896"/>
                </a:solidFill>
              </a:rPr>
              <a:t>grey</a:t>
            </a:r>
            <a:r>
              <a:rPr lang="en-US" altLang="en-US" sz="3400" dirty="0">
                <a:solidFill>
                  <a:srgbClr val="005896"/>
                </a:solidFill>
              </a:rPr>
              <a:t>)</a:t>
            </a:r>
          </a:p>
        </p:txBody>
      </p:sp>
      <p:pic>
        <p:nvPicPr>
          <p:cNvPr id="3" name="Picture 2">
            <a:extLst>
              <a:ext uri="{FF2B5EF4-FFF2-40B4-BE49-F238E27FC236}">
                <a16:creationId xmlns:a16="http://schemas.microsoft.com/office/drawing/2014/main" id="{3FDBAF49-3B52-38C7-C521-BE7C21A91D4C}"/>
              </a:ext>
            </a:extLst>
          </p:cNvPr>
          <p:cNvPicPr>
            <a:picLocks noChangeAspect="1"/>
          </p:cNvPicPr>
          <p:nvPr/>
        </p:nvPicPr>
        <p:blipFill>
          <a:blip r:embed="rId3"/>
          <a:stretch>
            <a:fillRect/>
          </a:stretch>
        </p:blipFill>
        <p:spPr>
          <a:xfrm>
            <a:off x="1101455" y="1698964"/>
            <a:ext cx="6220695" cy="1754326"/>
          </a:xfrm>
          <a:prstGeom prst="rect">
            <a:avLst/>
          </a:prstGeom>
          <a:ln>
            <a:solidFill>
              <a:schemeClr val="tx1"/>
            </a:solidFill>
          </a:ln>
        </p:spPr>
      </p:pic>
      <p:pic>
        <p:nvPicPr>
          <p:cNvPr id="5" name="Picture 4">
            <a:extLst>
              <a:ext uri="{FF2B5EF4-FFF2-40B4-BE49-F238E27FC236}">
                <a16:creationId xmlns:a16="http://schemas.microsoft.com/office/drawing/2014/main" id="{1073C03F-6EBE-E5C3-68FC-0C412E83A564}"/>
              </a:ext>
            </a:extLst>
          </p:cNvPr>
          <p:cNvPicPr>
            <a:picLocks noChangeAspect="1"/>
          </p:cNvPicPr>
          <p:nvPr/>
        </p:nvPicPr>
        <p:blipFill>
          <a:blip r:embed="rId4"/>
          <a:stretch>
            <a:fillRect/>
          </a:stretch>
        </p:blipFill>
        <p:spPr>
          <a:xfrm>
            <a:off x="1068387" y="4135179"/>
            <a:ext cx="6220695" cy="218470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4A648233-4F71-2628-5501-4E030B5B5A7B}"/>
              </a:ext>
            </a:extLst>
          </p:cNvPr>
          <p:cNvSpPr>
            <a:spLocks noGrp="1"/>
          </p:cNvSpPr>
          <p:nvPr>
            <p:ph type="title"/>
          </p:nvPr>
        </p:nvSpPr>
        <p:spPr>
          <a:xfrm>
            <a:off x="2059863" y="1261218"/>
            <a:ext cx="8072273" cy="1143000"/>
          </a:xfrm>
        </p:spPr>
        <p:txBody>
          <a:bodyPr/>
          <a:lstStyle/>
          <a:p>
            <a:pPr eaLnBrk="1" hangingPunct="1"/>
            <a:r>
              <a:rPr lang="en-US" altLang="en-US" dirty="0">
                <a:latin typeface="Arial" panose="020B0604020202020204" pitchFamily="34" charset="0"/>
              </a:rPr>
              <a:t>Boarding/ Alighting Process</a:t>
            </a:r>
          </a:p>
        </p:txBody>
      </p:sp>
      <p:pic>
        <p:nvPicPr>
          <p:cNvPr id="38915" name="Content Placeholder 3">
            <a:extLst>
              <a:ext uri="{FF2B5EF4-FFF2-40B4-BE49-F238E27FC236}">
                <a16:creationId xmlns:a16="http://schemas.microsoft.com/office/drawing/2014/main" id="{3019741D-03D8-7F92-7E74-EFB71342A56C}"/>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975" t="16524" r="3365" b="18234"/>
          <a:stretch>
            <a:fillRect/>
          </a:stretch>
        </p:blipFill>
        <p:spPr>
          <a:xfrm>
            <a:off x="3248025" y="2754313"/>
            <a:ext cx="5486400" cy="2297112"/>
          </a:xfr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a:extLst>
              <a:ext uri="{FF2B5EF4-FFF2-40B4-BE49-F238E27FC236}">
                <a16:creationId xmlns:a16="http://schemas.microsoft.com/office/drawing/2014/main" id="{9BC6A25D-3520-6EA8-1BF3-662B4BB4FF72}"/>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Boarding Process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3" name="Content Placeholder 2">
            <a:extLst>
              <a:ext uri="{FF2B5EF4-FFF2-40B4-BE49-F238E27FC236}">
                <a16:creationId xmlns:a16="http://schemas.microsoft.com/office/drawing/2014/main" id="{71820386-E501-A1FC-B379-F61C39E08D4C}"/>
              </a:ext>
            </a:extLst>
          </p:cNvPr>
          <p:cNvSpPr>
            <a:spLocks noGrp="1"/>
          </p:cNvSpPr>
          <p:nvPr>
            <p:ph idx="1"/>
          </p:nvPr>
        </p:nvSpPr>
        <p:spPr>
          <a:xfrm>
            <a:off x="609600" y="1112838"/>
            <a:ext cx="10972800" cy="8913812"/>
          </a:xfrm>
        </p:spPr>
        <p:txBody>
          <a:bodyPr>
            <a:spAutoFit/>
          </a:bodyPr>
          <a:lstStyle/>
          <a:p>
            <a:pPr marL="457200" indent="-457200" eaLnBrk="1" hangingPunct="1">
              <a:buFont typeface="+mj-lt"/>
              <a:buAutoNum type="arabicPeriod"/>
              <a:defRPr/>
            </a:pPr>
            <a:r>
              <a:rPr lang="en-US" altLang="en-US" sz="2000" b="1" dirty="0">
                <a:solidFill>
                  <a:srgbClr val="005896"/>
                </a:solidFill>
                <a:latin typeface="Arial" charset="0"/>
                <a:ea typeface="ＭＳ Ｐゴシック" charset="-128"/>
              </a:rPr>
              <a:t>When traveling to school, arrive at your bus stop seven minutes prior to the scheduled departure time.</a:t>
            </a:r>
          </a:p>
          <a:p>
            <a:pPr marL="457200" indent="-457200" eaLnBrk="1" hangingPunct="1">
              <a:buFont typeface="Arial" panose="020B0604020202020204" pitchFamily="34" charset="0"/>
              <a:buChar char="•"/>
              <a:defRPr/>
            </a:pPr>
            <a:endParaRPr lang="en-US" altLang="en-US" sz="2000" b="1" dirty="0">
              <a:solidFill>
                <a:srgbClr val="005896"/>
              </a:solidFill>
              <a:latin typeface="Arial" charset="0"/>
              <a:ea typeface="ＭＳ Ｐゴシック" charset="-128"/>
            </a:endParaRPr>
          </a:p>
          <a:p>
            <a:pPr marL="457200" indent="-457200" eaLnBrk="1" hangingPunct="1">
              <a:buFont typeface="+mj-lt"/>
              <a:buAutoNum type="arabicPeriod" startAt="2"/>
              <a:defRPr/>
            </a:pPr>
            <a:r>
              <a:rPr lang="en-US" altLang="en-US" sz="2000" b="1" dirty="0">
                <a:solidFill>
                  <a:srgbClr val="005896"/>
                </a:solidFill>
                <a:latin typeface="Arial" charset="0"/>
                <a:ea typeface="ＭＳ Ｐゴシック" charset="-128"/>
              </a:rPr>
              <a:t>Stand next to the bus stop sign and have your  RCSD Smart Card ID Pass in hand so the Operator knows you intend to board.</a:t>
            </a:r>
          </a:p>
          <a:p>
            <a:pPr eaLnBrk="1" hangingPunct="1">
              <a:defRPr/>
            </a:pPr>
            <a:endParaRPr lang="en-US" altLang="en-US" sz="2000" b="1" dirty="0">
              <a:solidFill>
                <a:srgbClr val="005896"/>
              </a:solidFill>
              <a:latin typeface="Arial" charset="0"/>
              <a:ea typeface="ＭＳ Ｐゴシック" charset="-128"/>
            </a:endParaRPr>
          </a:p>
          <a:p>
            <a:pPr marL="457200" indent="-457200" eaLnBrk="1" hangingPunct="1">
              <a:buFont typeface="+mj-lt"/>
              <a:buAutoNum type="arabicPeriod" startAt="3"/>
              <a:defRPr/>
            </a:pPr>
            <a:r>
              <a:rPr lang="en-US" altLang="en-US" sz="2000" b="1" dirty="0">
                <a:solidFill>
                  <a:srgbClr val="005896"/>
                </a:solidFill>
                <a:latin typeface="Arial" charset="0"/>
                <a:ea typeface="ＭＳ Ｐゴシック" charset="-128"/>
              </a:rPr>
              <a:t>Look for the bus with the digital sign above the windshield displaying your route number.</a:t>
            </a:r>
          </a:p>
          <a:p>
            <a:pPr marL="457200" indent="-457200" eaLnBrk="1" hangingPunct="1">
              <a:buFont typeface="+mj-lt"/>
              <a:buAutoNum type="arabicPeriod" startAt="3"/>
              <a:defRPr/>
            </a:pPr>
            <a:endParaRPr lang="en-US" altLang="en-US" sz="2000" b="1" dirty="0">
              <a:solidFill>
                <a:srgbClr val="005896"/>
              </a:solidFill>
              <a:latin typeface="Arial" charset="0"/>
              <a:ea typeface="ＭＳ Ｐゴシック" charset="-128"/>
            </a:endParaRPr>
          </a:p>
          <a:p>
            <a:pPr marL="457200" indent="-457200" eaLnBrk="1" hangingPunct="1">
              <a:buFont typeface="+mj-lt"/>
              <a:buAutoNum type="arabicPeriod" startAt="3"/>
              <a:defRPr/>
            </a:pPr>
            <a:r>
              <a:rPr lang="en-US" altLang="en-US" sz="2000" b="1" dirty="0">
                <a:solidFill>
                  <a:srgbClr val="005896"/>
                </a:solidFill>
                <a:latin typeface="Arial" charset="0"/>
                <a:ea typeface="ＭＳ Ｐゴシック" charset="-128"/>
              </a:rPr>
              <a:t>Routes traveling to School of the Arts will start with the number “</a:t>
            </a:r>
            <a:r>
              <a:rPr lang="en-US" altLang="en-US" sz="2000" b="1" dirty="0">
                <a:solidFill>
                  <a:srgbClr val="77BC1F"/>
                </a:solidFill>
                <a:latin typeface="Arial" charset="0"/>
                <a:ea typeface="ＭＳ Ｐゴシック" charset="-128"/>
              </a:rPr>
              <a:t>2</a:t>
            </a:r>
            <a:r>
              <a:rPr lang="en-US" altLang="en-US" sz="2000" b="1" dirty="0">
                <a:solidFill>
                  <a:srgbClr val="005896"/>
                </a:solidFill>
                <a:latin typeface="Arial" charset="0"/>
                <a:ea typeface="ＭＳ Ｐゴシック" charset="-128"/>
              </a:rPr>
              <a:t>”</a:t>
            </a:r>
          </a:p>
          <a:p>
            <a:pPr marL="457200" indent="-457200" eaLnBrk="1" hangingPunct="1">
              <a:buFont typeface="Arial" panose="020B0604020202020204" pitchFamily="34" charset="0"/>
              <a:buChar char="•"/>
              <a:defRPr/>
            </a:pPr>
            <a:endParaRPr lang="en-US" altLang="en-US" sz="2000" b="1" dirty="0">
              <a:solidFill>
                <a:srgbClr val="005896"/>
              </a:solidFill>
              <a:latin typeface="Arial" charset="0"/>
              <a:ea typeface="ＭＳ Ｐゴシック" charset="-128"/>
            </a:endParaRPr>
          </a:p>
          <a:p>
            <a:pPr eaLnBrk="1" hangingPunct="1">
              <a:defRPr/>
            </a:pPr>
            <a:r>
              <a:rPr lang="en-US" altLang="en-US" sz="2000" b="1" dirty="0">
                <a:solidFill>
                  <a:srgbClr val="005896"/>
                </a:solidFill>
                <a:latin typeface="Arial" charset="0"/>
                <a:ea typeface="ＭＳ Ｐゴシック" charset="-128"/>
              </a:rPr>
              <a:t>		</a:t>
            </a:r>
            <a:r>
              <a:rPr lang="en-US" altLang="en-US" sz="2000" b="1" i="1" dirty="0">
                <a:solidFill>
                  <a:srgbClr val="005896"/>
                </a:solidFill>
                <a:latin typeface="Arial" charset="0"/>
                <a:ea typeface="ＭＳ Ｐゴシック" charset="-128"/>
              </a:rPr>
              <a:t>Example:</a:t>
            </a:r>
          </a:p>
          <a:p>
            <a:pPr eaLnBrk="1" hangingPunct="1">
              <a:defRPr/>
            </a:pPr>
            <a:endParaRPr lang="en-US" altLang="en-US" sz="900" b="1" dirty="0">
              <a:solidFill>
                <a:srgbClr val="005896"/>
              </a:solidFill>
              <a:latin typeface="Arial" charset="0"/>
              <a:ea typeface="ＭＳ Ｐゴシック" charset="-128"/>
            </a:endParaRPr>
          </a:p>
          <a:p>
            <a:pPr eaLnBrk="1" hangingPunct="1">
              <a:spcBef>
                <a:spcPct val="0"/>
              </a:spcBef>
              <a:buFontTx/>
              <a:buNone/>
              <a:defRPr/>
            </a:pPr>
            <a:r>
              <a:rPr lang="en-US" altLang="en-US" sz="2000" b="1" dirty="0">
                <a:solidFill>
                  <a:srgbClr val="005896"/>
                </a:solidFill>
                <a:latin typeface="Arial" charset="0"/>
                <a:ea typeface="ＭＳ Ｐゴシック" charset="-128"/>
              </a:rPr>
              <a:t>	</a:t>
            </a:r>
            <a:r>
              <a:rPr lang="en-US" altLang="en-US" sz="1400" b="1" dirty="0">
                <a:solidFill>
                  <a:srgbClr val="005896"/>
                </a:solidFill>
                <a:latin typeface="Arial" charset="0"/>
                <a:ea typeface="ＭＳ Ｐゴシック" charset="-128"/>
              </a:rPr>
              <a:t>	</a:t>
            </a:r>
            <a:r>
              <a:rPr lang="en-US" sz="2400" dirty="0">
                <a:solidFill>
                  <a:srgbClr val="00B050"/>
                </a:solidFill>
                <a:latin typeface="Arial" panose="020B0604020202020204" pitchFamily="34" charset="0"/>
                <a:ea typeface="Calibri" panose="020F0502020204030204" pitchFamily="34" charset="0"/>
                <a:cs typeface="Arial" panose="020B0604020202020204" pitchFamily="34" charset="0"/>
              </a:rPr>
              <a:t> 285 JOSEPH TO SCHOOL OF THE ARTS  </a:t>
            </a:r>
            <a:endParaRPr lang="en-US" altLang="en-US" sz="2200" b="1" dirty="0">
              <a:solidFill>
                <a:srgbClr val="C00000"/>
              </a:solidFill>
              <a:latin typeface="Arial" charset="0"/>
              <a:ea typeface="ＭＳ Ｐゴシック" charset="-128"/>
              <a:cs typeface="+mn-cs"/>
            </a:endParaRPr>
          </a:p>
          <a:p>
            <a:pPr eaLnBrk="1" hangingPunct="1">
              <a:defRPr/>
            </a:pPr>
            <a:endParaRPr lang="en-US" altLang="en-US" sz="2200" b="1" dirty="0">
              <a:solidFill>
                <a:srgbClr val="005896"/>
              </a:solidFill>
              <a:latin typeface="Arial" charset="0"/>
              <a:ea typeface="ＭＳ Ｐゴシック" charset="-128"/>
            </a:endParaRPr>
          </a:p>
          <a:p>
            <a:pPr marL="457200" indent="-457200" eaLnBrk="1" hangingPunct="1">
              <a:buFont typeface="Arial" panose="020B0604020202020204" pitchFamily="34" charset="0"/>
              <a:buChar char="•"/>
              <a:defRPr/>
            </a:pPr>
            <a:endParaRPr lang="en-US" altLang="en-US" sz="2200" b="1" dirty="0">
              <a:solidFill>
                <a:srgbClr val="005896"/>
              </a:solidFill>
              <a:latin typeface="Arial" charset="0"/>
              <a:ea typeface="ＭＳ Ｐゴシック" charset="-128"/>
            </a:endParaRPr>
          </a:p>
          <a:p>
            <a:pPr marL="400050" lvl="1" eaLnBrk="1" hangingPunct="1">
              <a:defRPr/>
            </a:pPr>
            <a:endParaRPr lang="en-US" altLang="en-US" sz="2200" dirty="0">
              <a:solidFill>
                <a:srgbClr val="005896"/>
              </a:solidFill>
              <a:latin typeface="Arial" charset="0"/>
              <a:ea typeface="ＭＳ Ｐゴシック" charset="-128"/>
            </a:endParaRPr>
          </a:p>
          <a:p>
            <a:pPr marL="457200" indent="-457200" eaLnBrk="1" hangingPunct="1">
              <a:buFont typeface="+mj-lt"/>
              <a:buAutoNum type="arabicPeriod" startAt="2"/>
              <a:defRPr/>
            </a:pPr>
            <a:endParaRPr lang="en-US" altLang="en-US" sz="2200" dirty="0">
              <a:solidFill>
                <a:srgbClr val="002060"/>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marL="285750" eaLnBrk="1" hangingPunct="1">
              <a:buFont typeface="Arial" panose="020B0604020202020204" pitchFamily="34" charset="0"/>
              <a:buChar char="•"/>
              <a:defRPr/>
            </a:pPr>
            <a:endParaRPr lang="en-US" altLang="en-US" dirty="0">
              <a:solidFill>
                <a:srgbClr val="002060"/>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eaLnBrk="1" hangingPunct="1">
              <a:defRPr/>
            </a:pPr>
            <a:endParaRPr lang="en-US" altLang="en-US" dirty="0">
              <a:solidFill>
                <a:srgbClr val="002060"/>
              </a:solidFill>
              <a:latin typeface="Arial" charset="0"/>
              <a:ea typeface="ＭＳ Ｐゴシック" charset="-128"/>
            </a:endParaRPr>
          </a:p>
          <a:p>
            <a:pPr lvl="1" eaLnBrk="1" hangingPunct="1">
              <a:defRPr/>
            </a:pPr>
            <a:endParaRPr lang="en-US" altLang="en-US" sz="1400" dirty="0">
              <a:latin typeface="Arial" charset="0"/>
              <a:ea typeface="ＭＳ Ｐゴシック" charset="-128"/>
            </a:endParaRPr>
          </a:p>
        </p:txBody>
      </p:sp>
      <p:pic>
        <p:nvPicPr>
          <p:cNvPr id="40964" name="Picture 1">
            <a:extLst>
              <a:ext uri="{FF2B5EF4-FFF2-40B4-BE49-F238E27FC236}">
                <a16:creationId xmlns:a16="http://schemas.microsoft.com/office/drawing/2014/main" id="{EA0DC85F-65E4-11CE-92A8-9E51D3DD2C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421938" y="257175"/>
            <a:ext cx="7239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a:extLst>
              <a:ext uri="{FF2B5EF4-FFF2-40B4-BE49-F238E27FC236}">
                <a16:creationId xmlns:a16="http://schemas.microsoft.com/office/drawing/2014/main" id="{244CBFF6-B671-44AC-4386-E0D95DE78606}"/>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Boarding Process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5" name="Content Placeholder 4">
            <a:extLst>
              <a:ext uri="{FF2B5EF4-FFF2-40B4-BE49-F238E27FC236}">
                <a16:creationId xmlns:a16="http://schemas.microsoft.com/office/drawing/2014/main" id="{28282E53-58BF-9D88-3235-4AA51049CBF8}"/>
              </a:ext>
            </a:extLst>
          </p:cNvPr>
          <p:cNvSpPr>
            <a:spLocks noGrp="1"/>
          </p:cNvSpPr>
          <p:nvPr>
            <p:ph idx="1"/>
          </p:nvPr>
        </p:nvSpPr>
        <p:spPr/>
        <p:txBody>
          <a:bodyPr>
            <a:spAutoFit/>
          </a:bodyPr>
          <a:lstStyle/>
          <a:p>
            <a:pPr marL="457200" indent="-457200" eaLnBrk="1" hangingPunct="1">
              <a:buFont typeface="+mj-lt"/>
              <a:buAutoNum type="arabicPeriod"/>
              <a:defRPr/>
            </a:pPr>
            <a:r>
              <a:rPr lang="en-US" altLang="en-US" sz="2200" b="1" dirty="0">
                <a:solidFill>
                  <a:srgbClr val="005896"/>
                </a:solidFill>
                <a:latin typeface="Arial" charset="0"/>
                <a:ea typeface="ＭＳ Ｐゴシック" charset="-128"/>
              </a:rPr>
              <a:t>Show your Pass to the Operator</a:t>
            </a:r>
          </a:p>
          <a:p>
            <a:pPr marL="857250" lvl="1" indent="-4572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The Operator will verify:</a:t>
            </a:r>
          </a:p>
          <a:p>
            <a:pPr marL="1257300" lvl="2" indent="-457200" eaLnBrk="1" hangingPunct="1">
              <a:buFont typeface="Wingdings" panose="05000000000000000000" pitchFamily="2" charset="2"/>
              <a:buChar char="ü"/>
              <a:defRPr/>
            </a:pPr>
            <a:r>
              <a:rPr lang="en-US" altLang="en-US" sz="2200" dirty="0">
                <a:solidFill>
                  <a:srgbClr val="005896"/>
                </a:solidFill>
                <a:latin typeface="Arial" charset="0"/>
                <a:ea typeface="ＭＳ Ｐゴシック" charset="-128"/>
              </a:rPr>
              <a:t>That the picture on the pass is indeed you.</a:t>
            </a:r>
          </a:p>
          <a:p>
            <a:pPr marL="1257300" lvl="2" indent="-457200" eaLnBrk="1" hangingPunct="1">
              <a:buFont typeface="Wingdings" panose="05000000000000000000" pitchFamily="2" charset="2"/>
              <a:buChar char="ü"/>
              <a:defRPr/>
            </a:pPr>
            <a:r>
              <a:rPr lang="en-US" altLang="en-US" sz="2200" dirty="0">
                <a:solidFill>
                  <a:srgbClr val="005896"/>
                </a:solidFill>
                <a:latin typeface="Arial" charset="0"/>
                <a:ea typeface="ＭＳ Ｐゴシック" charset="-128"/>
              </a:rPr>
              <a:t>That the type of pass is valid on that route, at that given location and time.</a:t>
            </a:r>
          </a:p>
          <a:p>
            <a:pPr marL="457200" indent="-457200" eaLnBrk="1" hangingPunct="1">
              <a:buFont typeface="+mj-lt"/>
              <a:buAutoNum type="arabicPeriod" startAt="2"/>
              <a:defRPr/>
            </a:pPr>
            <a:endParaRPr lang="en-US" altLang="en-US" sz="2200" dirty="0">
              <a:solidFill>
                <a:srgbClr val="002060"/>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marL="285750" eaLnBrk="1" hangingPunct="1">
              <a:buFont typeface="Arial" panose="020B0604020202020204" pitchFamily="34" charset="0"/>
              <a:buChar char="•"/>
              <a:defRPr/>
            </a:pPr>
            <a:endParaRPr lang="en-US" altLang="en-US" dirty="0">
              <a:solidFill>
                <a:srgbClr val="002060"/>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eaLnBrk="1" hangingPunct="1">
              <a:defRPr/>
            </a:pPr>
            <a:endParaRPr lang="en-US" altLang="en-US" dirty="0">
              <a:solidFill>
                <a:srgbClr val="002060"/>
              </a:solidFill>
              <a:latin typeface="Arial" charset="0"/>
              <a:ea typeface="ＭＳ Ｐゴシック" charset="-128"/>
            </a:endParaRPr>
          </a:p>
          <a:p>
            <a:pPr lvl="1" eaLnBrk="1" hangingPunct="1">
              <a:defRPr/>
            </a:pPr>
            <a:endParaRPr lang="en-US" altLang="en-US" sz="1400" dirty="0">
              <a:latin typeface="Arial" charset="0"/>
              <a:ea typeface="ＭＳ Ｐゴシック" charset="-128"/>
            </a:endParaRPr>
          </a:p>
        </p:txBody>
      </p:sp>
      <p:pic>
        <p:nvPicPr>
          <p:cNvPr id="43012" name="Picture 6">
            <a:extLst>
              <a:ext uri="{FF2B5EF4-FFF2-40B4-BE49-F238E27FC236}">
                <a16:creationId xmlns:a16="http://schemas.microsoft.com/office/drawing/2014/main" id="{424DD4B3-9EE9-E732-1759-0E9DCD5CF2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583" t="59340" r="51718" b="24501"/>
          <a:stretch>
            <a:fillRect/>
          </a:stretch>
        </p:blipFill>
        <p:spPr bwMode="auto">
          <a:xfrm>
            <a:off x="4019550" y="3024188"/>
            <a:ext cx="3262313" cy="23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1">
            <a:extLst>
              <a:ext uri="{FF2B5EF4-FFF2-40B4-BE49-F238E27FC236}">
                <a16:creationId xmlns:a16="http://schemas.microsoft.com/office/drawing/2014/main" id="{5E31E12E-2E47-50C5-63B6-D29D58953B6D}"/>
              </a:ext>
            </a:extLst>
          </p:cNvPr>
          <p:cNvSpPr txBox="1">
            <a:spLocks noChangeArrowheads="1"/>
          </p:cNvSpPr>
          <p:nvPr/>
        </p:nvSpPr>
        <p:spPr bwMode="auto">
          <a:xfrm>
            <a:off x="1535113" y="3429000"/>
            <a:ext cx="8229600" cy="4324261"/>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4"/>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5"/>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dirty="0">
                <a:solidFill>
                  <a:prstClr val="black"/>
                </a:solidFill>
                <a:latin typeface="Calibri"/>
                <a:ea typeface="+mn-ea"/>
                <a:cs typeface="+mn-cs"/>
              </a:rPr>
              <a:t>.</a:t>
            </a: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a:extLst>
              <a:ext uri="{FF2B5EF4-FFF2-40B4-BE49-F238E27FC236}">
                <a16:creationId xmlns:a16="http://schemas.microsoft.com/office/drawing/2014/main" id="{E3345DEB-7281-6CB9-B666-ADFC840B0396}"/>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Boarding Process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8" name="Content Placeholder 7">
            <a:extLst>
              <a:ext uri="{FF2B5EF4-FFF2-40B4-BE49-F238E27FC236}">
                <a16:creationId xmlns:a16="http://schemas.microsoft.com/office/drawing/2014/main" id="{FC0E0722-AB5A-71E1-C3FA-B40C383F9214}"/>
              </a:ext>
            </a:extLst>
          </p:cNvPr>
          <p:cNvSpPr>
            <a:spLocks noGrp="1"/>
          </p:cNvSpPr>
          <p:nvPr>
            <p:ph idx="1"/>
          </p:nvPr>
        </p:nvSpPr>
        <p:spPr>
          <a:xfrm>
            <a:off x="639763" y="1222375"/>
            <a:ext cx="10972800" cy="2843213"/>
          </a:xfrm>
        </p:spPr>
        <p:txBody>
          <a:bodyPr>
            <a:spAutoFit/>
          </a:bodyPr>
          <a:lstStyle/>
          <a:p>
            <a:pPr marL="457200" indent="-457200" eaLnBrk="1" hangingPunct="1">
              <a:buFont typeface="+mj-lt"/>
              <a:buAutoNum type="arabicPeriod" startAt="2"/>
              <a:defRPr/>
            </a:pPr>
            <a:r>
              <a:rPr lang="en-US" altLang="en-US" sz="2200" b="1" dirty="0">
                <a:solidFill>
                  <a:srgbClr val="005896"/>
                </a:solidFill>
                <a:latin typeface="Arial" charset="0"/>
                <a:ea typeface="ＭＳ Ｐゴシック" charset="-128"/>
              </a:rPr>
              <a:t>Tap your pass on far-right window of the RTS Go Validator</a:t>
            </a:r>
          </a:p>
          <a:p>
            <a:pPr marL="857250" lvl="1" indent="-4572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If pass is valid, a yellow screen appears with the words “School Pass”, and a flutter sound will be heard.</a:t>
            </a:r>
          </a:p>
          <a:p>
            <a:pPr marL="857250" lvl="1" indent="-4572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If pass is invalid, a red light will appear on the validator and a buzzer will be heard.</a:t>
            </a:r>
            <a:endParaRPr lang="en-US" altLang="en-US" dirty="0">
              <a:solidFill>
                <a:srgbClr val="005896"/>
              </a:solidFill>
              <a:latin typeface="Arial" charset="0"/>
              <a:ea typeface="ＭＳ Ｐゴシック" charset="-128"/>
            </a:endParaRPr>
          </a:p>
          <a:p>
            <a:pPr eaLnBrk="1" hangingPunct="1">
              <a:defRPr/>
            </a:pPr>
            <a:endParaRPr lang="en-US" altLang="en-US" dirty="0">
              <a:solidFill>
                <a:srgbClr val="002060"/>
              </a:solidFill>
              <a:latin typeface="Arial" charset="0"/>
              <a:ea typeface="ＭＳ Ｐゴシック" charset="-128"/>
            </a:endParaRPr>
          </a:p>
          <a:p>
            <a:pPr lvl="1" eaLnBrk="1" hangingPunct="1">
              <a:defRPr/>
            </a:pPr>
            <a:endParaRPr lang="en-US" altLang="en-US" sz="1400" dirty="0">
              <a:latin typeface="Arial" charset="0"/>
              <a:ea typeface="ＭＳ Ｐゴシック" charset="-128"/>
            </a:endParaRPr>
          </a:p>
        </p:txBody>
      </p:sp>
      <p:pic>
        <p:nvPicPr>
          <p:cNvPr id="45060" name="Picture 1">
            <a:extLst>
              <a:ext uri="{FF2B5EF4-FFF2-40B4-BE49-F238E27FC236}">
                <a16:creationId xmlns:a16="http://schemas.microsoft.com/office/drawing/2014/main" id="{276B291A-C5A0-F9D0-B1D2-34FDED0AE40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70325" y="3284538"/>
            <a:ext cx="4273550"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TextBox 1">
            <a:extLst>
              <a:ext uri="{FF2B5EF4-FFF2-40B4-BE49-F238E27FC236}">
                <a16:creationId xmlns:a16="http://schemas.microsoft.com/office/drawing/2014/main" id="{87542AAC-E9E6-272C-8175-EC3AC2CFD860}"/>
              </a:ext>
            </a:extLst>
          </p:cNvPr>
          <p:cNvSpPr txBox="1">
            <a:spLocks noChangeArrowheads="1"/>
          </p:cNvSpPr>
          <p:nvPr/>
        </p:nvSpPr>
        <p:spPr bwMode="auto">
          <a:xfrm>
            <a:off x="4714875" y="5030788"/>
            <a:ext cx="36068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defRPr sz="3600">
                <a:solidFill>
                  <a:srgbClr val="006AA6"/>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9pPr>
          </a:lstStyle>
          <a:p>
            <a:pPr>
              <a:spcBef>
                <a:spcPct val="0"/>
              </a:spcBef>
              <a:buFontTx/>
              <a:buNone/>
            </a:pPr>
            <a:r>
              <a:rPr lang="en-US" altLang="en-US" sz="2800">
                <a:solidFill>
                  <a:srgbClr val="77BC1F"/>
                </a:solidFill>
              </a:rPr>
              <a:t>Tap card here</a:t>
            </a:r>
          </a:p>
        </p:txBody>
      </p:sp>
      <p:sp>
        <p:nvSpPr>
          <p:cNvPr id="11" name="TextBox 11">
            <a:extLst>
              <a:ext uri="{FF2B5EF4-FFF2-40B4-BE49-F238E27FC236}">
                <a16:creationId xmlns:a16="http://schemas.microsoft.com/office/drawing/2014/main" id="{5D19BB44-0F74-4459-4696-D383FF170370}"/>
              </a:ext>
            </a:extLst>
          </p:cNvPr>
          <p:cNvSpPr txBox="1">
            <a:spLocks noChangeArrowheads="1"/>
          </p:cNvSpPr>
          <p:nvPr/>
        </p:nvSpPr>
        <p:spPr bwMode="auto">
          <a:xfrm>
            <a:off x="1104900" y="3429000"/>
            <a:ext cx="8229600" cy="4970463"/>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4"/>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5"/>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5"/>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5"/>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a:extLst>
              <a:ext uri="{FF2B5EF4-FFF2-40B4-BE49-F238E27FC236}">
                <a16:creationId xmlns:a16="http://schemas.microsoft.com/office/drawing/2014/main" id="{0A75C5F6-B5EC-AD47-90D3-5F14CD009EE5}"/>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Boarding Process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11" name="TextBox 11">
            <a:extLst>
              <a:ext uri="{FF2B5EF4-FFF2-40B4-BE49-F238E27FC236}">
                <a16:creationId xmlns:a16="http://schemas.microsoft.com/office/drawing/2014/main" id="{6EF84642-5F51-BC0C-04B0-1C5E4974D250}"/>
              </a:ext>
            </a:extLst>
          </p:cNvPr>
          <p:cNvSpPr txBox="1">
            <a:spLocks noChangeArrowheads="1"/>
          </p:cNvSpPr>
          <p:nvPr/>
        </p:nvSpPr>
        <p:spPr bwMode="auto">
          <a:xfrm>
            <a:off x="-85725" y="5913438"/>
            <a:ext cx="8229600" cy="4970462"/>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3"/>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4"/>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
        <p:nvSpPr>
          <p:cNvPr id="3" name="Content Placeholder 2">
            <a:extLst>
              <a:ext uri="{FF2B5EF4-FFF2-40B4-BE49-F238E27FC236}">
                <a16:creationId xmlns:a16="http://schemas.microsoft.com/office/drawing/2014/main" id="{4E4E8F47-C67D-29EA-9E5C-32CF9328D423}"/>
              </a:ext>
            </a:extLst>
          </p:cNvPr>
          <p:cNvSpPr>
            <a:spLocks noGrp="1"/>
          </p:cNvSpPr>
          <p:nvPr>
            <p:ph idx="1"/>
          </p:nvPr>
        </p:nvSpPr>
        <p:spPr>
          <a:xfrm>
            <a:off x="639763" y="1281113"/>
            <a:ext cx="10972800" cy="4032250"/>
          </a:xfrm>
        </p:spPr>
        <p:txBody>
          <a:bodyPr>
            <a:spAutoFit/>
          </a:bodyPr>
          <a:lstStyle/>
          <a:p>
            <a:pPr marL="457200" indent="-457200" eaLnBrk="1" hangingPunct="1">
              <a:buFont typeface="+mj-lt"/>
              <a:buAutoNum type="arabicPeriod" startAt="3"/>
              <a:defRPr/>
            </a:pPr>
            <a:r>
              <a:rPr lang="en-US" altLang="en-US" sz="2200" b="1" dirty="0">
                <a:solidFill>
                  <a:srgbClr val="005896"/>
                </a:solidFill>
                <a:latin typeface="Arial" charset="0"/>
                <a:ea typeface="ＭＳ Ｐゴシック" charset="-128"/>
              </a:rPr>
              <a:t>If using an Activity Pass, you will then tap the Activity Pass on middle window of the RTS Go Validator </a:t>
            </a:r>
          </a:p>
          <a:p>
            <a:pPr marL="857250" lvl="1" indent="-4572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If valid, yellow screen appears with the words “School Pass”, and a flutter sound will be heard.</a:t>
            </a:r>
          </a:p>
          <a:p>
            <a:pPr marL="857250" lvl="1" indent="-4572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If pass is invalid, a red light will appear on the validator and a buzzer will be heard.</a:t>
            </a:r>
            <a:endParaRPr lang="en-US" altLang="en-US" dirty="0">
              <a:solidFill>
                <a:srgbClr val="005896"/>
              </a:solidFill>
              <a:latin typeface="Arial" charset="0"/>
              <a:ea typeface="ＭＳ Ｐゴシック" charset="-128"/>
            </a:endParaRPr>
          </a:p>
          <a:p>
            <a:pPr marL="400050" lvl="1" eaLnBrk="1" hangingPunct="1">
              <a:defRPr/>
            </a:pPr>
            <a:endParaRPr lang="en-US" altLang="en-US" sz="2200" dirty="0">
              <a:solidFill>
                <a:srgbClr val="005896"/>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eaLnBrk="1" hangingPunct="1">
              <a:defRPr/>
            </a:pPr>
            <a:endParaRPr lang="en-US" altLang="en-US" dirty="0">
              <a:solidFill>
                <a:srgbClr val="002060"/>
              </a:solidFill>
              <a:latin typeface="Arial" charset="0"/>
              <a:ea typeface="ＭＳ Ｐゴシック" charset="-128"/>
            </a:endParaRPr>
          </a:p>
          <a:p>
            <a:pPr lvl="1" eaLnBrk="1" hangingPunct="1">
              <a:defRPr/>
            </a:pPr>
            <a:endParaRPr lang="en-US" altLang="en-US" sz="1400" dirty="0">
              <a:latin typeface="Arial" charset="0"/>
              <a:ea typeface="ＭＳ Ｐゴシック" charset="-128"/>
            </a:endParaRPr>
          </a:p>
        </p:txBody>
      </p:sp>
      <p:pic>
        <p:nvPicPr>
          <p:cNvPr id="47109" name="Picture 4">
            <a:extLst>
              <a:ext uri="{FF2B5EF4-FFF2-40B4-BE49-F238E27FC236}">
                <a16:creationId xmlns:a16="http://schemas.microsoft.com/office/drawing/2014/main" id="{6618EC6A-4FE3-3A07-976A-1ADAF8E356A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36950" y="3594100"/>
            <a:ext cx="42513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CF513-96D8-A4C5-304C-8D318EEE68B1}"/>
            </a:ext>
          </a:extLst>
        </p:cNvPr>
        <p:cNvGrpSpPr/>
        <p:nvPr/>
      </p:nvGrpSpPr>
      <p:grpSpPr>
        <a:xfrm>
          <a:off x="0" y="0"/>
          <a:ext cx="0" cy="0"/>
          <a:chOff x="0" y="0"/>
          <a:chExt cx="0" cy="0"/>
        </a:xfrm>
      </p:grpSpPr>
      <p:sp>
        <p:nvSpPr>
          <p:cNvPr id="47106" name="Title 1">
            <a:extLst>
              <a:ext uri="{FF2B5EF4-FFF2-40B4-BE49-F238E27FC236}">
                <a16:creationId xmlns:a16="http://schemas.microsoft.com/office/drawing/2014/main" id="{1BA76685-E1A1-61E6-18C4-1556F7DB8C02}"/>
              </a:ext>
            </a:extLst>
          </p:cNvPr>
          <p:cNvSpPr>
            <a:spLocks noGrp="1"/>
          </p:cNvSpPr>
          <p:nvPr>
            <p:ph type="title"/>
          </p:nvPr>
        </p:nvSpPr>
        <p:spPr>
          <a:xfrm>
            <a:off x="461963" y="433388"/>
            <a:ext cx="11090275" cy="1143000"/>
          </a:xfrm>
        </p:spPr>
        <p:txBody>
          <a:bodyPr/>
          <a:lstStyle/>
          <a:p>
            <a:pPr eaLnBrk="1" hangingPunct="1"/>
            <a:r>
              <a:rPr lang="en-US" altLang="en-US" dirty="0">
                <a:solidFill>
                  <a:srgbClr val="77BC1F"/>
                </a:solidFill>
                <a:latin typeface="Arial" panose="020B0604020202020204" pitchFamily="34" charset="0"/>
              </a:rPr>
              <a:t>Alighting (Existing) Process</a:t>
            </a:r>
            <a:br>
              <a:rPr lang="en-US" altLang="en-US" dirty="0">
                <a:latin typeface="Arial" panose="020B0604020202020204" pitchFamily="34" charset="0"/>
              </a:rPr>
            </a:br>
            <a:r>
              <a:rPr lang="en-US" altLang="en-US" dirty="0">
                <a:latin typeface="Arial" panose="020B0604020202020204" pitchFamily="34" charset="0"/>
              </a:rPr>
              <a:t>	</a:t>
            </a:r>
            <a:endParaRPr lang="en-US" altLang="en-US" sz="4000" dirty="0">
              <a:latin typeface="Arial" panose="020B0604020202020204" pitchFamily="34" charset="0"/>
            </a:endParaRPr>
          </a:p>
        </p:txBody>
      </p:sp>
      <p:sp>
        <p:nvSpPr>
          <p:cNvPr id="11" name="TextBox 11">
            <a:extLst>
              <a:ext uri="{FF2B5EF4-FFF2-40B4-BE49-F238E27FC236}">
                <a16:creationId xmlns:a16="http://schemas.microsoft.com/office/drawing/2014/main" id="{711350FB-A2E1-3860-6D60-AEAD5AAF596F}"/>
              </a:ext>
            </a:extLst>
          </p:cNvPr>
          <p:cNvSpPr txBox="1">
            <a:spLocks noChangeArrowheads="1"/>
          </p:cNvSpPr>
          <p:nvPr/>
        </p:nvSpPr>
        <p:spPr bwMode="auto">
          <a:xfrm>
            <a:off x="-85725" y="5913438"/>
            <a:ext cx="8229600" cy="4970462"/>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3"/>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4"/>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
        <p:nvSpPr>
          <p:cNvPr id="3" name="Content Placeholder 2">
            <a:extLst>
              <a:ext uri="{FF2B5EF4-FFF2-40B4-BE49-F238E27FC236}">
                <a16:creationId xmlns:a16="http://schemas.microsoft.com/office/drawing/2014/main" id="{73F208C3-D885-72AE-32C0-32EC87B9861F}"/>
              </a:ext>
            </a:extLst>
          </p:cNvPr>
          <p:cNvSpPr>
            <a:spLocks noGrp="1"/>
          </p:cNvSpPr>
          <p:nvPr>
            <p:ph idx="1"/>
          </p:nvPr>
        </p:nvSpPr>
        <p:spPr>
          <a:xfrm>
            <a:off x="639763" y="1281113"/>
            <a:ext cx="10972800" cy="2948499"/>
          </a:xfrm>
        </p:spPr>
        <p:txBody>
          <a:bodyPr>
            <a:spAutoFit/>
          </a:bodyPr>
          <a:lstStyle/>
          <a:p>
            <a:pPr marL="342900" indent="-3429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When alighting (exiting) the bus, please utilize the rear door.</a:t>
            </a:r>
          </a:p>
          <a:p>
            <a:pPr marL="342900" indent="-342900" eaLnBrk="1" hangingPunct="1">
              <a:buFont typeface="Arial" panose="020B0604020202020204" pitchFamily="34" charset="0"/>
              <a:buChar char="•"/>
              <a:defRPr/>
            </a:pPr>
            <a:r>
              <a:rPr lang="en-US" altLang="en-US" sz="2200" dirty="0">
                <a:solidFill>
                  <a:srgbClr val="005896"/>
                </a:solidFill>
                <a:latin typeface="Arial" charset="0"/>
                <a:ea typeface="ＭＳ Ｐゴシック" charset="-128"/>
              </a:rPr>
              <a:t>Wait for the bus to depart from the stop, before crossing the street at the nearest crosswalk.</a:t>
            </a:r>
          </a:p>
          <a:p>
            <a:pPr marL="114300" lvl="1" indent="0" eaLnBrk="1" hangingPunct="1">
              <a:buNone/>
              <a:defRPr/>
            </a:pPr>
            <a:endParaRPr lang="en-US" altLang="en-US" sz="2200" dirty="0">
              <a:solidFill>
                <a:srgbClr val="005896"/>
              </a:solidFill>
              <a:latin typeface="Arial" charset="0"/>
              <a:ea typeface="ＭＳ Ｐゴシック" charset="-128"/>
            </a:endParaRPr>
          </a:p>
          <a:p>
            <a:pPr eaLnBrk="1" hangingPunct="1">
              <a:defRPr/>
            </a:pPr>
            <a:endParaRPr lang="en-US" altLang="en-US" sz="2400" dirty="0">
              <a:solidFill>
                <a:srgbClr val="002060"/>
              </a:solidFill>
              <a:latin typeface="Arial" charset="0"/>
              <a:ea typeface="ＭＳ Ｐゴシック" charset="-128"/>
            </a:endParaRPr>
          </a:p>
          <a:p>
            <a:pPr eaLnBrk="1" hangingPunct="1">
              <a:defRPr/>
            </a:pPr>
            <a:endParaRPr lang="en-US" altLang="en-US" dirty="0">
              <a:solidFill>
                <a:srgbClr val="002060"/>
              </a:solidFill>
              <a:latin typeface="Arial" charset="0"/>
              <a:ea typeface="ＭＳ Ｐゴシック" charset="-128"/>
            </a:endParaRPr>
          </a:p>
          <a:p>
            <a:pPr lvl="1" eaLnBrk="1" hangingPunct="1">
              <a:defRPr/>
            </a:pPr>
            <a:endParaRPr lang="en-US" altLang="en-US" sz="1400" dirty="0">
              <a:latin typeface="Arial" charset="0"/>
              <a:ea typeface="ＭＳ Ｐゴシック" charset="-128"/>
            </a:endParaRPr>
          </a:p>
        </p:txBody>
      </p:sp>
      <p:pic>
        <p:nvPicPr>
          <p:cNvPr id="4" name="Picture 3">
            <a:extLst>
              <a:ext uri="{FF2B5EF4-FFF2-40B4-BE49-F238E27FC236}">
                <a16:creationId xmlns:a16="http://schemas.microsoft.com/office/drawing/2014/main" id="{AD17A292-ACD7-B8BE-E2A0-574EDDF25963}"/>
              </a:ext>
            </a:extLst>
          </p:cNvPr>
          <p:cNvPicPr>
            <a:picLocks noChangeAspect="1"/>
          </p:cNvPicPr>
          <p:nvPr/>
        </p:nvPicPr>
        <p:blipFill>
          <a:blip r:embed="rId5"/>
          <a:stretch>
            <a:fillRect/>
          </a:stretch>
        </p:blipFill>
        <p:spPr>
          <a:xfrm>
            <a:off x="2463618" y="2654731"/>
            <a:ext cx="7086964" cy="3149762"/>
          </a:xfrm>
          <a:prstGeom prst="rect">
            <a:avLst/>
          </a:prstGeom>
        </p:spPr>
      </p:pic>
    </p:spTree>
    <p:extLst>
      <p:ext uri="{BB962C8B-B14F-4D97-AF65-F5344CB8AC3E}">
        <p14:creationId xmlns:p14="http://schemas.microsoft.com/office/powerpoint/2010/main" val="15883753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a:extLst>
              <a:ext uri="{FF2B5EF4-FFF2-40B4-BE49-F238E27FC236}">
                <a16:creationId xmlns:a16="http://schemas.microsoft.com/office/drawing/2014/main" id="{4ACE9695-AD86-F9E3-FFCE-4D876600800F}"/>
              </a:ext>
            </a:extLst>
          </p:cNvPr>
          <p:cNvSpPr>
            <a:spLocks noGrp="1"/>
          </p:cNvSpPr>
          <p:nvPr>
            <p:ph type="title"/>
          </p:nvPr>
        </p:nvSpPr>
        <p:spPr>
          <a:xfrm>
            <a:off x="2801938" y="1230313"/>
            <a:ext cx="6588125" cy="1143000"/>
          </a:xfrm>
        </p:spPr>
        <p:txBody>
          <a:bodyPr/>
          <a:lstStyle/>
          <a:p>
            <a:pPr eaLnBrk="1" hangingPunct="1"/>
            <a:r>
              <a:rPr lang="en-US" altLang="en-US">
                <a:latin typeface="Arial" panose="020B0604020202020204" pitchFamily="34" charset="0"/>
              </a:rPr>
              <a:t>Behavior Expectations</a:t>
            </a:r>
          </a:p>
        </p:txBody>
      </p:sp>
      <p:pic>
        <p:nvPicPr>
          <p:cNvPr id="49155" name="Content Placeholder 3">
            <a:extLst>
              <a:ext uri="{FF2B5EF4-FFF2-40B4-BE49-F238E27FC236}">
                <a16:creationId xmlns:a16="http://schemas.microsoft.com/office/drawing/2014/main" id="{22C06C72-3B66-20E8-3AC4-C37358F81C2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975" t="16524" r="3365" b="18234"/>
          <a:stretch>
            <a:fillRect/>
          </a:stretch>
        </p:blipFill>
        <p:spPr>
          <a:xfrm>
            <a:off x="3248025" y="2754313"/>
            <a:ext cx="5486400" cy="2297112"/>
          </a:xfr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a:extLst>
              <a:ext uri="{FF2B5EF4-FFF2-40B4-BE49-F238E27FC236}">
                <a16:creationId xmlns:a16="http://schemas.microsoft.com/office/drawing/2014/main" id="{BCE62C2D-B77C-4AEF-985B-E00ADD0D3155}"/>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Behavior Standards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11" name="TextBox 11">
            <a:extLst>
              <a:ext uri="{FF2B5EF4-FFF2-40B4-BE49-F238E27FC236}">
                <a16:creationId xmlns:a16="http://schemas.microsoft.com/office/drawing/2014/main" id="{70864CDB-0839-6DAE-5A8C-AFDE94CF1F18}"/>
              </a:ext>
            </a:extLst>
          </p:cNvPr>
          <p:cNvSpPr txBox="1">
            <a:spLocks noChangeArrowheads="1"/>
          </p:cNvSpPr>
          <p:nvPr/>
        </p:nvSpPr>
        <p:spPr bwMode="auto">
          <a:xfrm>
            <a:off x="-85725" y="5913438"/>
            <a:ext cx="8229600" cy="4970462"/>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3"/>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4"/>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
        <p:nvSpPr>
          <p:cNvPr id="5" name="Content Placeholder 4">
            <a:extLst>
              <a:ext uri="{FF2B5EF4-FFF2-40B4-BE49-F238E27FC236}">
                <a16:creationId xmlns:a16="http://schemas.microsoft.com/office/drawing/2014/main" id="{CE2BA03E-4C89-9CDC-E8BF-00D998C9DD67}"/>
              </a:ext>
            </a:extLst>
          </p:cNvPr>
          <p:cNvSpPr>
            <a:spLocks noGrp="1"/>
          </p:cNvSpPr>
          <p:nvPr>
            <p:ph idx="1"/>
          </p:nvPr>
        </p:nvSpPr>
        <p:spPr>
          <a:xfrm>
            <a:off x="609600" y="1112838"/>
            <a:ext cx="10972800" cy="7023100"/>
          </a:xfrm>
        </p:spPr>
        <p:txBody>
          <a:bodyPr>
            <a:spAutoFit/>
          </a:bodyPr>
          <a:lstStyle/>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As is the case with all customers, students are expected to adhere to the RTS Rules of Conduct when utilizing RTS Service or when in the RTS Transit Center</a:t>
            </a:r>
          </a:p>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All students will be provided with a copy of the document pictured below prior to the start of the school year</a:t>
            </a:r>
          </a:p>
          <a:p>
            <a:pPr eaLnBrk="1" hangingPunct="1">
              <a:spcAft>
                <a:spcPts val="600"/>
              </a:spcAft>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800100" lvl="1" indent="-342900" eaLnBrk="1" fontAlgn="auto" hangingPunct="1">
              <a:spcBef>
                <a:spcPts val="0"/>
              </a:spcBef>
              <a:spcAft>
                <a:spcPts val="0"/>
              </a:spcAft>
              <a:buFont typeface="Wingdings" panose="05000000000000000000" pitchFamily="2" charset="2"/>
              <a:buChar char="ü"/>
              <a:defRPr/>
            </a:pPr>
            <a:endParaRPr lang="en-US" sz="2200" dirty="0">
              <a:solidFill>
                <a:srgbClr val="002060"/>
              </a:solidFill>
              <a:latin typeface="+mn-lt"/>
              <a:ea typeface="ＭＳ Ｐゴシック" panose="020B0600070205080204" pitchFamily="34" charset="-128"/>
            </a:endParaRPr>
          </a:p>
          <a:p>
            <a:pPr eaLnBrk="1" fontAlgn="auto" hangingPunct="1">
              <a:spcBef>
                <a:spcPts val="0"/>
              </a:spcBef>
              <a:spcAft>
                <a:spcPts val="0"/>
              </a:spcAft>
              <a:defRPr/>
            </a:pPr>
            <a:br>
              <a:rPr lang="en-US" sz="2200" dirty="0">
                <a:solidFill>
                  <a:srgbClr val="002060"/>
                </a:solidFill>
                <a:latin typeface="+mn-lt"/>
                <a:ea typeface="ＭＳ Ｐゴシック" panose="020B0600070205080204" pitchFamily="34" charset="-128"/>
              </a:rPr>
            </a:br>
            <a:endParaRPr lang="en-US" sz="2200" dirty="0">
              <a:solidFill>
                <a:srgbClr val="002060"/>
              </a:solidFill>
              <a:latin typeface="+mn-lt"/>
              <a:ea typeface="ＭＳ Ｐゴシック" panose="020B0600070205080204" pitchFamily="34" charset="-128"/>
            </a:endParaRPr>
          </a:p>
          <a:p>
            <a:pPr eaLnBrk="1" fontAlgn="auto" hangingPunct="1">
              <a:spcBef>
                <a:spcPts val="0"/>
              </a:spcBef>
              <a:spcAft>
                <a:spcPts val="0"/>
              </a:spcAft>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0"/>
              </a:spcAft>
              <a:buFont typeface="Courier New" panose="02070309020205020404" pitchFamily="49" charset="0"/>
              <a:buChar char="o"/>
              <a:defRPr/>
            </a:pPr>
            <a:endParaRPr lang="en-US" sz="2200" i="1"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0"/>
              </a:spcAft>
              <a:buFont typeface="Courier New" panose="02070309020205020404" pitchFamily="49" charset="0"/>
              <a:buChar char="o"/>
              <a:defRPr/>
            </a:pPr>
            <a:endParaRPr lang="en-US" sz="2000" dirty="0">
              <a:solidFill>
                <a:srgbClr val="002060"/>
              </a:solidFill>
              <a:latin typeface="+mn-lt"/>
              <a:ea typeface="ＭＳ Ｐゴシック" panose="020B0600070205080204" pitchFamily="34" charset="-128"/>
            </a:endParaRPr>
          </a:p>
          <a:p>
            <a:pPr marL="800100" lvl="1" indent="-342900" eaLnBrk="1" fontAlgn="auto" hangingPunct="1">
              <a:spcBef>
                <a:spcPts val="0"/>
              </a:spcBef>
              <a:spcAft>
                <a:spcPts val="0"/>
              </a:spcAft>
              <a:buFont typeface="Courier New" panose="02070309020205020404" pitchFamily="49" charset="0"/>
              <a:buChar char="o"/>
              <a:defRPr/>
            </a:pPr>
            <a:endParaRPr lang="en-US"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0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000" dirty="0">
              <a:solidFill>
                <a:srgbClr val="002060"/>
              </a:solidFill>
              <a:latin typeface="+mn-lt"/>
              <a:ea typeface="ＭＳ Ｐゴシック" panose="020B0600070205080204" pitchFamily="34" charset="-128"/>
            </a:endParaRPr>
          </a:p>
          <a:p>
            <a:pPr marL="285750" indent="-285750" eaLnBrk="1" fontAlgn="auto" hangingPunct="1">
              <a:spcBef>
                <a:spcPts val="0"/>
              </a:spcBef>
              <a:spcAft>
                <a:spcPts val="0"/>
              </a:spcAft>
              <a:buFont typeface="Arial" panose="020B0604020202020204" pitchFamily="34" charset="0"/>
              <a:buChar char="•"/>
              <a:defRPr/>
            </a:pPr>
            <a:endParaRPr lang="en-US" dirty="0">
              <a:latin typeface="+mn-lt"/>
              <a:ea typeface="ＭＳ Ｐゴシック" panose="020B0600070205080204" pitchFamily="34" charset="-128"/>
            </a:endParaRPr>
          </a:p>
        </p:txBody>
      </p:sp>
      <p:pic>
        <p:nvPicPr>
          <p:cNvPr id="51205" name="Picture 6">
            <a:extLst>
              <a:ext uri="{FF2B5EF4-FFF2-40B4-BE49-F238E27FC236}">
                <a16:creationId xmlns:a16="http://schemas.microsoft.com/office/drawing/2014/main" id="{44BC84D5-91C4-1183-3A1E-E51E42EE10F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84500" y="2968625"/>
            <a:ext cx="2508250" cy="3268663"/>
          </a:xfrm>
          <a:prstGeom prst="rect">
            <a:avLst/>
          </a:prstGeom>
          <a:solidFill>
            <a:schemeClr val="bg1"/>
          </a:solidFill>
          <a:ln w="9525">
            <a:solidFill>
              <a:schemeClr val="tx1"/>
            </a:solidFill>
            <a:miter lim="800000"/>
            <a:headEnd/>
            <a:tailEnd/>
          </a:ln>
        </p:spPr>
      </p:pic>
      <p:pic>
        <p:nvPicPr>
          <p:cNvPr id="51206" name="Picture 8">
            <a:extLst>
              <a:ext uri="{FF2B5EF4-FFF2-40B4-BE49-F238E27FC236}">
                <a16:creationId xmlns:a16="http://schemas.microsoft.com/office/drawing/2014/main" id="{FB482E39-17B3-0ACB-DF12-CE2133AB37E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15125" y="2968625"/>
            <a:ext cx="2492375" cy="3268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a:extLst>
              <a:ext uri="{FF2B5EF4-FFF2-40B4-BE49-F238E27FC236}">
                <a16:creationId xmlns:a16="http://schemas.microsoft.com/office/drawing/2014/main" id="{41CD8E33-1C4E-7164-54F9-ED7247B6C1DC}"/>
              </a:ext>
            </a:extLst>
          </p:cNvPr>
          <p:cNvSpPr>
            <a:spLocks noGrp="1"/>
          </p:cNvSpPr>
          <p:nvPr>
            <p:ph type="title"/>
          </p:nvPr>
        </p:nvSpPr>
        <p:spPr>
          <a:xfrm>
            <a:off x="461963" y="433388"/>
            <a:ext cx="11090275" cy="1143000"/>
          </a:xfrm>
        </p:spPr>
        <p:txBody>
          <a:bodyPr/>
          <a:lstStyle/>
          <a:p>
            <a:pPr eaLnBrk="1" hangingPunct="1"/>
            <a:r>
              <a:rPr lang="en-US" altLang="en-US">
                <a:solidFill>
                  <a:srgbClr val="77BC1F"/>
                </a:solidFill>
                <a:latin typeface="Arial" panose="020B0604020202020204" pitchFamily="34" charset="0"/>
              </a:rPr>
              <a:t>Behavior Standards</a:t>
            </a:r>
            <a:br>
              <a:rPr lang="en-US" altLang="en-US">
                <a:latin typeface="Arial" panose="020B0604020202020204" pitchFamily="34" charset="0"/>
              </a:rPr>
            </a:br>
            <a:r>
              <a:rPr lang="en-US" altLang="en-US">
                <a:latin typeface="Arial" panose="020B0604020202020204" pitchFamily="34" charset="0"/>
              </a:rPr>
              <a:t>	</a:t>
            </a:r>
            <a:endParaRPr lang="en-US" altLang="en-US" sz="4000">
              <a:latin typeface="Arial" panose="020B0604020202020204" pitchFamily="34" charset="0"/>
            </a:endParaRPr>
          </a:p>
        </p:txBody>
      </p:sp>
      <p:sp>
        <p:nvSpPr>
          <p:cNvPr id="11" name="TextBox 11">
            <a:extLst>
              <a:ext uri="{FF2B5EF4-FFF2-40B4-BE49-F238E27FC236}">
                <a16:creationId xmlns:a16="http://schemas.microsoft.com/office/drawing/2014/main" id="{C8034D1C-4456-6913-3E1F-652D321B51D8}"/>
              </a:ext>
            </a:extLst>
          </p:cNvPr>
          <p:cNvSpPr txBox="1">
            <a:spLocks noChangeArrowheads="1"/>
          </p:cNvSpPr>
          <p:nvPr/>
        </p:nvSpPr>
        <p:spPr bwMode="auto">
          <a:xfrm>
            <a:off x="-85725" y="5913438"/>
            <a:ext cx="8229600" cy="4970462"/>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3"/>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4"/>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sp>
        <p:nvSpPr>
          <p:cNvPr id="5" name="Content Placeholder 4">
            <a:extLst>
              <a:ext uri="{FF2B5EF4-FFF2-40B4-BE49-F238E27FC236}">
                <a16:creationId xmlns:a16="http://schemas.microsoft.com/office/drawing/2014/main" id="{61C993EF-0640-443A-9FD9-ED8CDD7E0057}"/>
              </a:ext>
            </a:extLst>
          </p:cNvPr>
          <p:cNvSpPr>
            <a:spLocks noGrp="1"/>
          </p:cNvSpPr>
          <p:nvPr>
            <p:ph idx="1"/>
          </p:nvPr>
        </p:nvSpPr>
        <p:spPr>
          <a:xfrm>
            <a:off x="461963" y="1145021"/>
            <a:ext cx="10972800" cy="10039671"/>
          </a:xfrm>
        </p:spPr>
        <p:txBody>
          <a:bodyPr>
            <a:spAutoFit/>
          </a:bodyPr>
          <a:lstStyle/>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Any student that violates the rules of conduct, i.e., smoking, vaping, or fighting, will be excluded from service for a stated period.</a:t>
            </a:r>
          </a:p>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If a student is excluded from service, he or she will be presented with a Service Exclusion Report by an RTS Supervisor.</a:t>
            </a:r>
          </a:p>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The Exclusion Report will be distributed to pertinent individuals within the Transportation and Safety and Security Departments at RCSD, as well as the school principal.</a:t>
            </a:r>
          </a:p>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The school principal will notify the students parents/ guardians of the exclusion.</a:t>
            </a:r>
          </a:p>
          <a:p>
            <a:pPr marL="342900" indent="-342900" eaLnBrk="1" fontAlgn="auto" hangingPunct="1">
              <a:spcBef>
                <a:spcPts val="0"/>
              </a:spcBef>
              <a:spcAft>
                <a:spcPts val="600"/>
              </a:spcAft>
              <a:buFont typeface="Arial" panose="020B0604020202020204" pitchFamily="34" charset="0"/>
              <a:buChar char="•"/>
              <a:defRPr/>
            </a:pPr>
            <a:r>
              <a:rPr lang="en-US" sz="2200" dirty="0">
                <a:solidFill>
                  <a:srgbClr val="002060"/>
                </a:solidFill>
                <a:latin typeface="Arial" charset="0"/>
                <a:ea typeface="ＭＳ Ｐゴシック" panose="020B0600070205080204" pitchFamily="34" charset="-128"/>
              </a:rPr>
              <a:t>During the exclusion period, the student is prohibited from utilizing Neighborhood Direct Service.</a:t>
            </a:r>
          </a:p>
          <a:p>
            <a:pPr marL="342900" indent="-342900" eaLnBrk="1" fontAlgn="auto" hangingPunct="1">
              <a:spcBef>
                <a:spcPts val="0"/>
              </a:spcBef>
              <a:spcAft>
                <a:spcPts val="600"/>
              </a:spcAft>
              <a:buFont typeface="Arial" panose="020B0604020202020204" pitchFamily="34" charset="0"/>
              <a:buChar char="•"/>
              <a:defRPr/>
            </a:pPr>
            <a:r>
              <a:rPr lang="en-US" sz="2200" b="1" dirty="0">
                <a:solidFill>
                  <a:srgbClr val="002060"/>
                </a:solidFill>
                <a:latin typeface="Arial" charset="0"/>
                <a:ea typeface="ＭＳ Ｐゴシック" panose="020B0600070205080204" pitchFamily="34" charset="-128"/>
              </a:rPr>
              <a:t>Should the student wish to use RTS to travel to/ from school, the student is limited to the use of RTS Connect Service and must pay the regular fare.</a:t>
            </a:r>
          </a:p>
          <a:p>
            <a:pPr eaLnBrk="1" hangingPunct="1">
              <a:spcAft>
                <a:spcPts val="600"/>
              </a:spcAft>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200" dirty="0">
              <a:solidFill>
                <a:srgbClr val="002060"/>
              </a:solidFill>
              <a:latin typeface="+mn-lt"/>
              <a:ea typeface="ＭＳ Ｐゴシック" panose="020B0600070205080204" pitchFamily="34" charset="-128"/>
            </a:endParaRPr>
          </a:p>
          <a:p>
            <a:pPr marL="800100" lvl="1" indent="-342900" eaLnBrk="1" fontAlgn="auto" hangingPunct="1">
              <a:spcBef>
                <a:spcPts val="0"/>
              </a:spcBef>
              <a:spcAft>
                <a:spcPts val="0"/>
              </a:spcAft>
              <a:buFont typeface="Wingdings" panose="05000000000000000000" pitchFamily="2" charset="2"/>
              <a:buChar char="ü"/>
              <a:defRPr/>
            </a:pPr>
            <a:endParaRPr lang="en-US" sz="2200" dirty="0">
              <a:solidFill>
                <a:srgbClr val="002060"/>
              </a:solidFill>
              <a:latin typeface="+mn-lt"/>
              <a:ea typeface="ＭＳ Ｐゴシック" panose="020B0600070205080204" pitchFamily="34" charset="-128"/>
            </a:endParaRPr>
          </a:p>
          <a:p>
            <a:pPr eaLnBrk="1" fontAlgn="auto" hangingPunct="1">
              <a:spcBef>
                <a:spcPts val="0"/>
              </a:spcBef>
              <a:spcAft>
                <a:spcPts val="0"/>
              </a:spcAft>
              <a:defRPr/>
            </a:pPr>
            <a:br>
              <a:rPr lang="en-US" sz="2200" dirty="0">
                <a:solidFill>
                  <a:srgbClr val="002060"/>
                </a:solidFill>
                <a:latin typeface="+mn-lt"/>
                <a:ea typeface="ＭＳ Ｐゴシック" panose="020B0600070205080204" pitchFamily="34" charset="-128"/>
              </a:rPr>
            </a:br>
            <a:endParaRPr lang="en-US" sz="2200" dirty="0">
              <a:solidFill>
                <a:srgbClr val="002060"/>
              </a:solidFill>
              <a:latin typeface="+mn-lt"/>
              <a:ea typeface="ＭＳ Ｐゴシック" panose="020B0600070205080204" pitchFamily="34" charset="-128"/>
            </a:endParaRPr>
          </a:p>
          <a:p>
            <a:pPr eaLnBrk="1" fontAlgn="auto" hangingPunct="1">
              <a:spcBef>
                <a:spcPts val="0"/>
              </a:spcBef>
              <a:spcAft>
                <a:spcPts val="0"/>
              </a:spcAft>
              <a:defRPr/>
            </a:pPr>
            <a:endParaRPr lang="en-US" sz="22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0"/>
              </a:spcAft>
              <a:buFont typeface="Courier New" panose="02070309020205020404" pitchFamily="49" charset="0"/>
              <a:buChar char="o"/>
              <a:defRPr/>
            </a:pPr>
            <a:endParaRPr lang="en-US" sz="2200" i="1"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0"/>
              </a:spcAft>
              <a:buFont typeface="Courier New" panose="02070309020205020404" pitchFamily="49" charset="0"/>
              <a:buChar char="o"/>
              <a:defRPr/>
            </a:pPr>
            <a:endParaRPr lang="en-US" sz="2000" dirty="0">
              <a:solidFill>
                <a:srgbClr val="002060"/>
              </a:solidFill>
              <a:latin typeface="+mn-lt"/>
              <a:ea typeface="ＭＳ Ｐゴシック" panose="020B0600070205080204" pitchFamily="34" charset="-128"/>
            </a:endParaRPr>
          </a:p>
          <a:p>
            <a:pPr marL="800100" lvl="1" indent="-342900" eaLnBrk="1" fontAlgn="auto" hangingPunct="1">
              <a:spcBef>
                <a:spcPts val="0"/>
              </a:spcBef>
              <a:spcAft>
                <a:spcPts val="0"/>
              </a:spcAft>
              <a:buFont typeface="Courier New" panose="02070309020205020404" pitchFamily="49" charset="0"/>
              <a:buChar char="o"/>
              <a:defRPr/>
            </a:pPr>
            <a:endParaRPr lang="en-US"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000" dirty="0">
              <a:solidFill>
                <a:srgbClr val="002060"/>
              </a:solidFill>
              <a:latin typeface="+mn-lt"/>
              <a:ea typeface="ＭＳ Ｐゴシック" panose="020B0600070205080204" pitchFamily="34" charset="-128"/>
            </a:endParaRPr>
          </a:p>
          <a:p>
            <a:pPr marL="342900" indent="-342900" eaLnBrk="1" fontAlgn="auto" hangingPunct="1">
              <a:spcBef>
                <a:spcPts val="0"/>
              </a:spcBef>
              <a:spcAft>
                <a:spcPts val="600"/>
              </a:spcAft>
              <a:buFont typeface="Arial" panose="020B0604020202020204" pitchFamily="34" charset="0"/>
              <a:buChar char="•"/>
              <a:defRPr/>
            </a:pPr>
            <a:endParaRPr lang="en-US" sz="2000" dirty="0">
              <a:solidFill>
                <a:srgbClr val="002060"/>
              </a:solidFill>
              <a:latin typeface="+mn-lt"/>
              <a:ea typeface="ＭＳ Ｐゴシック" panose="020B0600070205080204" pitchFamily="34" charset="-128"/>
            </a:endParaRPr>
          </a:p>
          <a:p>
            <a:pPr marL="285750" indent="-285750" eaLnBrk="1" fontAlgn="auto" hangingPunct="1">
              <a:spcBef>
                <a:spcPts val="0"/>
              </a:spcBef>
              <a:spcAft>
                <a:spcPts val="0"/>
              </a:spcAft>
              <a:buFont typeface="Arial" panose="020B0604020202020204" pitchFamily="34" charset="0"/>
              <a:buChar char="•"/>
              <a:defRPr/>
            </a:pPr>
            <a:endParaRPr lang="en-US" dirty="0">
              <a:latin typeface="+mn-lt"/>
              <a:ea typeface="ＭＳ Ｐゴシック" panose="020B0600070205080204" pitchFamily="34" charset="-128"/>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a:extLst>
              <a:ext uri="{FF2B5EF4-FFF2-40B4-BE49-F238E27FC236}">
                <a16:creationId xmlns:a16="http://schemas.microsoft.com/office/drawing/2014/main" id="{255BEAA6-6521-3F1C-64CE-5C5ED4930850}"/>
              </a:ext>
            </a:extLst>
          </p:cNvPr>
          <p:cNvSpPr>
            <a:spLocks noGrp="1"/>
          </p:cNvSpPr>
          <p:nvPr>
            <p:ph type="title"/>
          </p:nvPr>
        </p:nvSpPr>
        <p:spPr>
          <a:xfrm>
            <a:off x="4016375" y="1244600"/>
            <a:ext cx="3949700" cy="1143000"/>
          </a:xfrm>
        </p:spPr>
        <p:txBody>
          <a:bodyPr/>
          <a:lstStyle/>
          <a:p>
            <a:pPr eaLnBrk="1" hangingPunct="1"/>
            <a:r>
              <a:rPr lang="en-US" altLang="en-US">
                <a:latin typeface="Arial" panose="020B0604020202020204" pitchFamily="34" charset="0"/>
              </a:rPr>
              <a:t>Trip Planning</a:t>
            </a:r>
          </a:p>
        </p:txBody>
      </p:sp>
      <p:pic>
        <p:nvPicPr>
          <p:cNvPr id="55299" name="Content Placeholder 3">
            <a:extLst>
              <a:ext uri="{FF2B5EF4-FFF2-40B4-BE49-F238E27FC236}">
                <a16:creationId xmlns:a16="http://schemas.microsoft.com/office/drawing/2014/main" id="{2E4BBF1C-DB3F-23B7-3F63-7646C9C61EA3}"/>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8975" t="16524" r="3365" b="18234"/>
          <a:stretch>
            <a:fillRect/>
          </a:stretch>
        </p:blipFill>
        <p:spPr>
          <a:xfrm>
            <a:off x="3248025" y="2754313"/>
            <a:ext cx="5486400" cy="2297112"/>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a:extLst>
              <a:ext uri="{FF2B5EF4-FFF2-40B4-BE49-F238E27FC236}">
                <a16:creationId xmlns:a16="http://schemas.microsoft.com/office/drawing/2014/main" id="{9165AFC4-5C58-97E4-3CAB-309E321355B3}"/>
              </a:ext>
            </a:extLst>
          </p:cNvPr>
          <p:cNvSpPr>
            <a:spLocks noGrp="1"/>
          </p:cNvSpPr>
          <p:nvPr>
            <p:ph type="title"/>
          </p:nvPr>
        </p:nvSpPr>
        <p:spPr>
          <a:xfrm>
            <a:off x="461963" y="433388"/>
            <a:ext cx="11090275" cy="1143000"/>
          </a:xfrm>
        </p:spPr>
        <p:txBody>
          <a:bodyPr/>
          <a:lstStyle/>
          <a:p>
            <a:pPr eaLnBrk="1" hangingPunct="1"/>
            <a:r>
              <a:rPr lang="en-US" altLang="en-US" dirty="0">
                <a:solidFill>
                  <a:srgbClr val="77BC1F"/>
                </a:solidFill>
                <a:latin typeface="Arial" panose="020B0604020202020204" pitchFamily="34" charset="0"/>
              </a:rPr>
              <a:t>Trip Planning Assistance</a:t>
            </a:r>
            <a:br>
              <a:rPr lang="en-US" altLang="en-US" dirty="0">
                <a:latin typeface="Arial" panose="020B0604020202020204" pitchFamily="34" charset="0"/>
              </a:rPr>
            </a:br>
            <a:r>
              <a:rPr lang="en-US" altLang="en-US" dirty="0">
                <a:latin typeface="Arial" panose="020B0604020202020204" pitchFamily="34" charset="0"/>
              </a:rPr>
              <a:t>	</a:t>
            </a:r>
            <a:endParaRPr lang="en-US" altLang="en-US" sz="4000" dirty="0">
              <a:latin typeface="Arial" panose="020B0604020202020204" pitchFamily="34" charset="0"/>
            </a:endParaRPr>
          </a:p>
        </p:txBody>
      </p:sp>
      <p:sp>
        <p:nvSpPr>
          <p:cNvPr id="11" name="TextBox 11">
            <a:extLst>
              <a:ext uri="{FF2B5EF4-FFF2-40B4-BE49-F238E27FC236}">
                <a16:creationId xmlns:a16="http://schemas.microsoft.com/office/drawing/2014/main" id="{70824125-CEBA-C709-29A1-0EB091ADA6E9}"/>
              </a:ext>
            </a:extLst>
          </p:cNvPr>
          <p:cNvSpPr txBox="1">
            <a:spLocks noChangeArrowheads="1"/>
          </p:cNvSpPr>
          <p:nvPr/>
        </p:nvSpPr>
        <p:spPr bwMode="auto">
          <a:xfrm>
            <a:off x="-85725" y="5913438"/>
            <a:ext cx="8229600" cy="4970462"/>
          </a:xfrm>
          <a:prstGeom prst="rect">
            <a:avLst/>
          </a:prstGeom>
          <a:noFill/>
          <a:ln>
            <a:noFill/>
          </a:ln>
        </p:spPr>
        <p:txBody>
          <a:bodyPr>
            <a:spAutoFit/>
          </a:bodyPr>
          <a:lstStyle>
            <a:lvl1pPr algn="l" defTabSz="457200" rtl="0" eaLnBrk="0" fontAlgn="base" hangingPunct="0">
              <a:lnSpc>
                <a:spcPct val="90000"/>
              </a:lnSpc>
              <a:spcBef>
                <a:spcPct val="20000"/>
              </a:spcBef>
              <a:spcAft>
                <a:spcPct val="0"/>
              </a:spcAft>
              <a:buFont typeface="Arial" panose="020B0604020202020204" pitchFamily="34" charset="0"/>
              <a:buBlip>
                <a:blip r:embed="rId3"/>
              </a:buBlip>
              <a:defRPr sz="3200" kern="1200">
                <a:solidFill>
                  <a:schemeClr val="bg1"/>
                </a:solidFill>
                <a:latin typeface="Calibri" pitchFamily="34" charset="0"/>
                <a:ea typeface="MS PGothic" panose="020B0600070205080204" pitchFamily="34" charset="-128"/>
                <a:cs typeface="ＭＳ Ｐゴシック" charset="-128"/>
              </a:defRPr>
            </a:lvl1pPr>
            <a:lvl2pPr marL="742950" indent="-285750" algn="l" defTabSz="457200" rtl="0" eaLnBrk="0" fontAlgn="base" hangingPunct="0">
              <a:lnSpc>
                <a:spcPct val="90000"/>
              </a:lnSpc>
              <a:spcBef>
                <a:spcPct val="20000"/>
              </a:spcBef>
              <a:spcAft>
                <a:spcPct val="0"/>
              </a:spcAft>
              <a:buFont typeface="Arial" panose="020B0604020202020204" pitchFamily="34" charset="0"/>
              <a:buBlip>
                <a:blip r:embed="rId4"/>
              </a:buBlip>
              <a:defRPr sz="2800" kern="1200">
                <a:solidFill>
                  <a:schemeClr val="bg1"/>
                </a:solidFill>
                <a:latin typeface="Calibri" pitchFamily="34" charset="0"/>
                <a:ea typeface="MS PGothic" panose="020B0600070205080204" pitchFamily="34" charset="-128"/>
                <a:cs typeface="+mn-cs"/>
              </a:defRPr>
            </a:lvl2pPr>
            <a:lvl3pPr marL="11430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3pPr>
            <a:lvl4pPr marL="16002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4pPr>
            <a:lvl5pPr marL="2057400" indent="-228600" algn="l" defTabSz="457200" rtl="0" eaLnBrk="0" fontAlgn="base" hangingPunct="0">
              <a:lnSpc>
                <a:spcPct val="90000"/>
              </a:lnSpc>
              <a:spcBef>
                <a:spcPct val="20000"/>
              </a:spcBef>
              <a:spcAft>
                <a:spcPct val="0"/>
              </a:spcAft>
              <a:buFont typeface="Arial" panose="020B0604020202020204" pitchFamily="34" charset="0"/>
              <a:buBlip>
                <a:blip r:embed="rId4"/>
              </a:buBlip>
              <a:defRPr sz="2400" kern="1200">
                <a:solidFill>
                  <a:schemeClr val="bg1"/>
                </a:solidFill>
                <a:latin typeface="Calibri" pitchFamily="34" charset="0"/>
                <a:ea typeface="MS PGothic" panose="020B0600070205080204" pitchFamily="34" charset="-128"/>
                <a:cs typeface="+mn-cs"/>
              </a:defRPr>
            </a:lvl5pPr>
            <a:lvl6pPr marL="25146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6pPr>
            <a:lvl7pPr marL="29718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7pPr>
            <a:lvl8pPr marL="34290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8pPr>
            <a:lvl9pPr marL="3886200" indent="-228600" algn="l" defTabSz="457200" rtl="0" eaLnBrk="0" fontAlgn="base" latinLnBrk="0" hangingPunct="0">
              <a:lnSpc>
                <a:spcPct val="90000"/>
              </a:lnSpc>
              <a:spcBef>
                <a:spcPct val="20000"/>
              </a:spcBef>
              <a:spcAft>
                <a:spcPct val="0"/>
              </a:spcAft>
              <a:buFont typeface="Arial"/>
              <a:buBlip>
                <a:blip r:embed="rId4"/>
              </a:buBlip>
              <a:defRPr sz="2400" kern="1200">
                <a:solidFill>
                  <a:schemeClr val="bg1"/>
                </a:solidFill>
                <a:latin typeface="Calibri" pitchFamily="34" charset="0"/>
                <a:ea typeface="+mn-ea"/>
                <a:cs typeface="+mn-cs"/>
              </a:defRPr>
            </a:lvl9pPr>
          </a:lstStyle>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algn="ctr" eaLnBrk="1" hangingPunct="1">
              <a:lnSpc>
                <a:spcPct val="100000"/>
              </a:lnSpc>
              <a:spcBef>
                <a:spcPct val="0"/>
              </a:spcBef>
              <a:spcAft>
                <a:spcPts val="600"/>
              </a:spcAft>
              <a:buFont typeface="Arial" charset="0"/>
              <a:buNone/>
              <a:defRPr/>
            </a:pPr>
            <a:endParaRPr lang="en-US" altLang="en-US" sz="2400" dirty="0">
              <a:solidFill>
                <a:srgbClr val="002060"/>
              </a:solidFill>
              <a:ea typeface="ＭＳ Ｐゴシック" charset="-128"/>
            </a:endParaRPr>
          </a:p>
          <a:p>
            <a:pPr eaLnBrk="1" hangingPunct="1">
              <a:lnSpc>
                <a:spcPct val="100000"/>
              </a:lnSpc>
              <a:spcBef>
                <a:spcPct val="0"/>
              </a:spcBef>
              <a:spcAft>
                <a:spcPts val="600"/>
              </a:spcAft>
              <a:buFont typeface="Arial" charset="0"/>
              <a:buNone/>
              <a:defRPr/>
            </a:pPr>
            <a:endParaRPr lang="en-US" altLang="en-US" sz="2400" b="1" dirty="0">
              <a:solidFill>
                <a:srgbClr val="002060"/>
              </a:solidFill>
              <a:ea typeface="ＭＳ Ｐゴシック" charset="-128"/>
            </a:endParaRP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Note: If you attempt to use a pass that is not valid, the Operator is</a:t>
            </a:r>
          </a:p>
          <a:p>
            <a:pPr eaLnBrk="1" fontAlgn="auto" hangingPunct="1">
              <a:lnSpc>
                <a:spcPct val="100000"/>
              </a:lnSpc>
              <a:spcBef>
                <a:spcPts val="0"/>
              </a:spcBef>
              <a:spcAft>
                <a:spcPts val="0"/>
              </a:spcAft>
              <a:buFont typeface="Arial" charset="0"/>
              <a:buNone/>
              <a:defRPr/>
            </a:pPr>
            <a:r>
              <a:rPr lang="en-US" sz="1800" b="1" dirty="0">
                <a:solidFill>
                  <a:prstClr val="black"/>
                </a:solidFill>
                <a:latin typeface="Calibri"/>
                <a:ea typeface="+mn-ea"/>
                <a:cs typeface="+mn-cs"/>
              </a:rPr>
              <a:t>           required to take it from you for return to the District Trans. Department</a:t>
            </a:r>
            <a:r>
              <a:rPr lang="en-US" sz="1800" dirty="0">
                <a:solidFill>
                  <a:prstClr val="black"/>
                </a:solidFill>
                <a:latin typeface="Calibri"/>
                <a:ea typeface="+mn-ea"/>
                <a:cs typeface="+mn-cs"/>
              </a:rPr>
              <a:t>.</a:t>
            </a:r>
          </a:p>
          <a:p>
            <a:pPr marL="457200" indent="-457200" eaLnBrk="1" hangingPunct="1">
              <a:lnSpc>
                <a:spcPct val="100000"/>
              </a:lnSpc>
              <a:spcBef>
                <a:spcPct val="0"/>
              </a:spcBef>
              <a:buFont typeface="Arial" panose="020B0604020202020204" pitchFamily="34" charset="0"/>
              <a:buChar char="•"/>
              <a:defRPr/>
            </a:pPr>
            <a:endParaRPr lang="en-US" altLang="en-US" sz="2400"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eaLnBrk="1" hangingPunct="1">
              <a:lnSpc>
                <a:spcPct val="100000"/>
              </a:lnSpc>
              <a:spcBef>
                <a:spcPct val="0"/>
              </a:spcBef>
              <a:buFont typeface="Arial" panose="020B0604020202020204" pitchFamily="34" charset="0"/>
              <a:buChar char="•"/>
              <a:defRPr/>
            </a:pPr>
            <a:endParaRPr lang="en-US" altLang="en-US" dirty="0">
              <a:solidFill>
                <a:srgbClr val="002060"/>
              </a:solidFill>
              <a:ea typeface="ＭＳ Ｐゴシック" charset="-128"/>
            </a:endParaRPr>
          </a:p>
          <a:p>
            <a:pPr eaLnBrk="1" hangingPunct="1">
              <a:lnSpc>
                <a:spcPct val="100000"/>
              </a:lnSpc>
              <a:spcBef>
                <a:spcPct val="0"/>
              </a:spcBef>
              <a:buFont typeface="Arial" charset="0"/>
              <a:buNone/>
              <a:defRPr/>
            </a:pPr>
            <a:endParaRPr lang="en-US" altLang="en-US" sz="2400" dirty="0">
              <a:solidFill>
                <a:srgbClr val="002060"/>
              </a:solidFill>
              <a:ea typeface="ＭＳ Ｐゴシック" charset="-128"/>
            </a:endParaRPr>
          </a:p>
          <a:p>
            <a:pPr marL="285750" indent="-285750" eaLnBrk="1" hangingPunct="1">
              <a:lnSpc>
                <a:spcPct val="100000"/>
              </a:lnSpc>
              <a:spcBef>
                <a:spcPct val="0"/>
              </a:spcBef>
              <a:buFont typeface="Arial" panose="020B0604020202020204" pitchFamily="34" charset="0"/>
              <a:buChar char="•"/>
              <a:defRPr/>
            </a:pPr>
            <a:endParaRPr lang="en-US" altLang="en-US" sz="1800" dirty="0">
              <a:solidFill>
                <a:srgbClr val="002060"/>
              </a:solidFill>
              <a:ea typeface="ＭＳ Ｐゴシック" charset="-128"/>
            </a:endParaRPr>
          </a:p>
          <a:p>
            <a:pPr lvl="1" indent="0" eaLnBrk="1" hangingPunct="1">
              <a:lnSpc>
                <a:spcPct val="100000"/>
              </a:lnSpc>
              <a:spcBef>
                <a:spcPct val="0"/>
              </a:spcBef>
              <a:buFont typeface="Arial" charset="0"/>
              <a:buNone/>
              <a:defRPr/>
            </a:pPr>
            <a:endParaRPr lang="en-US" altLang="en-US" sz="1400" dirty="0">
              <a:ea typeface="ＭＳ Ｐゴシック" charset="-128"/>
            </a:endParaRPr>
          </a:p>
        </p:txBody>
      </p:sp>
      <p:graphicFrame>
        <p:nvGraphicFramePr>
          <p:cNvPr id="2" name="Content Placeholder 1">
            <a:extLst>
              <a:ext uri="{FF2B5EF4-FFF2-40B4-BE49-F238E27FC236}">
                <a16:creationId xmlns:a16="http://schemas.microsoft.com/office/drawing/2014/main" id="{49089C8C-FE36-E228-401B-95A284345FE5}"/>
              </a:ext>
            </a:extLst>
          </p:cNvPr>
          <p:cNvGraphicFramePr>
            <a:graphicFrameLocks noGrp="1"/>
          </p:cNvGraphicFramePr>
          <p:nvPr>
            <p:ph idx="1"/>
            <p:extLst>
              <p:ext uri="{D42A27DB-BD31-4B8C-83A1-F6EECF244321}">
                <p14:modId xmlns:p14="http://schemas.microsoft.com/office/powerpoint/2010/main" val="4111814445"/>
              </p:ext>
            </p:extLst>
          </p:nvPr>
        </p:nvGraphicFramePr>
        <p:xfrm>
          <a:off x="579441" y="1112838"/>
          <a:ext cx="10972797" cy="4800600"/>
        </p:xfrm>
        <a:graphic>
          <a:graphicData uri="http://schemas.openxmlformats.org/drawingml/2006/table">
            <a:tbl>
              <a:tblPr firstRow="1" bandRow="1">
                <a:tableStyleId>{5940675A-B579-460E-94D1-54222C63F5DA}</a:tableStyleId>
              </a:tblPr>
              <a:tblGrid>
                <a:gridCol w="3657599">
                  <a:extLst>
                    <a:ext uri="{9D8B030D-6E8A-4147-A177-3AD203B41FA5}">
                      <a16:colId xmlns:a16="http://schemas.microsoft.com/office/drawing/2014/main" val="2805803138"/>
                    </a:ext>
                  </a:extLst>
                </a:gridCol>
                <a:gridCol w="3657599">
                  <a:extLst>
                    <a:ext uri="{9D8B030D-6E8A-4147-A177-3AD203B41FA5}">
                      <a16:colId xmlns:a16="http://schemas.microsoft.com/office/drawing/2014/main" val="1509023564"/>
                    </a:ext>
                  </a:extLst>
                </a:gridCol>
                <a:gridCol w="3657599">
                  <a:extLst>
                    <a:ext uri="{9D8B030D-6E8A-4147-A177-3AD203B41FA5}">
                      <a16:colId xmlns:a16="http://schemas.microsoft.com/office/drawing/2014/main" val="1338149687"/>
                    </a:ext>
                  </a:extLst>
                </a:gridCol>
              </a:tblGrid>
              <a:tr h="530588">
                <a:tc>
                  <a:txBody>
                    <a:bodyPr/>
                    <a:lstStyle/>
                    <a:p>
                      <a:pPr algn="ctr"/>
                      <a:r>
                        <a:rPr lang="en-US" sz="2100" b="1" dirty="0">
                          <a:solidFill>
                            <a:srgbClr val="002060"/>
                          </a:solidFill>
                        </a:rPr>
                        <a:t>Transit App</a:t>
                      </a:r>
                    </a:p>
                  </a:txBody>
                  <a:tcPr anchor="ctr">
                    <a:solidFill>
                      <a:schemeClr val="bg1"/>
                    </a:solidFill>
                  </a:tcPr>
                </a:tc>
                <a:tc>
                  <a:txBody>
                    <a:bodyPr/>
                    <a:lstStyle/>
                    <a:p>
                      <a:pPr algn="ctr"/>
                      <a:r>
                        <a:rPr lang="en-US" sz="2100" b="1" dirty="0">
                          <a:solidFill>
                            <a:srgbClr val="002060"/>
                          </a:solidFill>
                        </a:rPr>
                        <a:t>“Where’s My Bus”</a:t>
                      </a:r>
                    </a:p>
                  </a:txBody>
                  <a:tcPr anchor="ctr">
                    <a:solidFill>
                      <a:schemeClr val="bg1"/>
                    </a:solidFill>
                  </a:tcPr>
                </a:tc>
                <a:tc>
                  <a:txBody>
                    <a:bodyPr/>
                    <a:lstStyle/>
                    <a:p>
                      <a:pPr algn="ctr"/>
                      <a:r>
                        <a:rPr lang="en-US" sz="2100" b="1" dirty="0">
                          <a:solidFill>
                            <a:srgbClr val="002060"/>
                          </a:solidFill>
                        </a:rPr>
                        <a:t>RTS Website/ Customer Service</a:t>
                      </a:r>
                    </a:p>
                  </a:txBody>
                  <a:tcPr anchor="ctr">
                    <a:solidFill>
                      <a:schemeClr val="bg1"/>
                    </a:solidFill>
                  </a:tcPr>
                </a:tc>
                <a:extLst>
                  <a:ext uri="{0D108BD9-81ED-4DB2-BD59-A6C34878D82A}">
                    <a16:rowId xmlns:a16="http://schemas.microsoft.com/office/drawing/2014/main" val="4261465443"/>
                  </a:ext>
                </a:extLst>
              </a:tr>
              <a:tr h="4270012">
                <a:tc>
                  <a:txBody>
                    <a:bodyPr/>
                    <a:lstStyle/>
                    <a:p>
                      <a:endParaRPr lang="en-US" dirty="0"/>
                    </a:p>
                  </a:txBody>
                  <a:tcPr>
                    <a:solidFill>
                      <a:schemeClr val="bg1"/>
                    </a:solidFill>
                  </a:tcPr>
                </a:tc>
                <a:tc>
                  <a:txBody>
                    <a:bodyPr/>
                    <a:lstStyle/>
                    <a:p>
                      <a:endParaRPr lang="en-US" dirty="0"/>
                    </a:p>
                  </a:txBody>
                  <a:tcPr>
                    <a:solidFill>
                      <a:schemeClr val="bg1"/>
                    </a:solidFill>
                  </a:tcPr>
                </a:tc>
                <a:tc>
                  <a:txBody>
                    <a:bodyPr/>
                    <a:lstStyle/>
                    <a:p>
                      <a:endParaRPr lang="en-US" dirty="0"/>
                    </a:p>
                  </a:txBody>
                  <a:tcPr>
                    <a:solidFill>
                      <a:schemeClr val="bg1"/>
                    </a:solidFill>
                  </a:tcPr>
                </a:tc>
                <a:extLst>
                  <a:ext uri="{0D108BD9-81ED-4DB2-BD59-A6C34878D82A}">
                    <a16:rowId xmlns:a16="http://schemas.microsoft.com/office/drawing/2014/main" val="3667977679"/>
                  </a:ext>
                </a:extLst>
              </a:tr>
            </a:tbl>
          </a:graphicData>
        </a:graphic>
      </p:graphicFrame>
      <p:pic>
        <p:nvPicPr>
          <p:cNvPr id="5" name="Picture 5">
            <a:extLst>
              <a:ext uri="{FF2B5EF4-FFF2-40B4-BE49-F238E27FC236}">
                <a16:creationId xmlns:a16="http://schemas.microsoft.com/office/drawing/2014/main" id="{C666135C-13C1-8AA3-4156-153CDB7F2F5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02523" y="1976866"/>
            <a:ext cx="1826922" cy="83518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7">
            <a:extLst>
              <a:ext uri="{FF2B5EF4-FFF2-40B4-BE49-F238E27FC236}">
                <a16:creationId xmlns:a16="http://schemas.microsoft.com/office/drawing/2014/main" id="{5C726713-927D-38FF-F616-20EE98BBB138}"/>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03803" y="1798736"/>
            <a:ext cx="1325272" cy="229772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DE44E3C-EBB9-5BE2-1924-E40361C2C7BE}"/>
              </a:ext>
            </a:extLst>
          </p:cNvPr>
          <p:cNvSpPr txBox="1"/>
          <p:nvPr/>
        </p:nvSpPr>
        <p:spPr>
          <a:xfrm>
            <a:off x="795446" y="4158617"/>
            <a:ext cx="3418215" cy="1631216"/>
          </a:xfrm>
          <a:prstGeom prst="rect">
            <a:avLst/>
          </a:prstGeom>
          <a:noFill/>
        </p:spPr>
        <p:txBody>
          <a:bodyPr wrap="square" rtlCol="0">
            <a:spAutoFit/>
          </a:bodyPr>
          <a:lstStyle/>
          <a:p>
            <a:pPr marL="342900" indent="-342900" eaLnBrk="1" hangingPunct="1">
              <a:buFont typeface="Wingdings" panose="05000000000000000000" pitchFamily="2" charset="2"/>
              <a:buChar char="§"/>
              <a:defRPr/>
            </a:pPr>
            <a:r>
              <a:rPr lang="en-US" altLang="en-US" sz="2000" dirty="0"/>
              <a:t>Available from the Apple Store and Google Play</a:t>
            </a:r>
          </a:p>
          <a:p>
            <a:pPr marL="342900" indent="-342900" eaLnBrk="1" hangingPunct="1">
              <a:buFont typeface="Arial" panose="020B0604020202020204" pitchFamily="34" charset="0"/>
              <a:buChar char="•"/>
              <a:defRPr/>
            </a:pPr>
            <a:r>
              <a:rPr lang="en-US" altLang="en-US" sz="2000" dirty="0"/>
              <a:t>Plan Your trip, track your bus, find bus stop, get service alerts</a:t>
            </a:r>
          </a:p>
        </p:txBody>
      </p:sp>
      <p:pic>
        <p:nvPicPr>
          <p:cNvPr id="10" name="Picture 1">
            <a:extLst>
              <a:ext uri="{FF2B5EF4-FFF2-40B4-BE49-F238E27FC236}">
                <a16:creationId xmlns:a16="http://schemas.microsoft.com/office/drawing/2014/main" id="{5DA7A7A2-C172-2E3B-A7CC-209AD513646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461163" y="1798737"/>
            <a:ext cx="1178034" cy="2096370"/>
          </a:xfrm>
          <a:prstGeom prst="rect">
            <a:avLst/>
          </a:prstGeom>
          <a:solidFill>
            <a:schemeClr val="tx1"/>
          </a:solidFill>
          <a:ln w="9525">
            <a:solidFill>
              <a:schemeClr val="tx1"/>
            </a:solidFill>
            <a:miter lim="800000"/>
            <a:headEnd/>
            <a:tailEnd/>
          </a:ln>
        </p:spPr>
      </p:pic>
      <p:sp>
        <p:nvSpPr>
          <p:cNvPr id="13" name="TextBox 12">
            <a:extLst>
              <a:ext uri="{FF2B5EF4-FFF2-40B4-BE49-F238E27FC236}">
                <a16:creationId xmlns:a16="http://schemas.microsoft.com/office/drawing/2014/main" id="{311DCB90-A1EF-4FCB-046F-2C8760C68872}"/>
              </a:ext>
            </a:extLst>
          </p:cNvPr>
          <p:cNvSpPr txBox="1"/>
          <p:nvPr/>
        </p:nvSpPr>
        <p:spPr>
          <a:xfrm>
            <a:off x="4243646" y="4190832"/>
            <a:ext cx="3418215" cy="1631216"/>
          </a:xfrm>
          <a:prstGeom prst="rect">
            <a:avLst/>
          </a:prstGeom>
          <a:noFill/>
        </p:spPr>
        <p:txBody>
          <a:bodyPr wrap="square" rtlCol="0">
            <a:spAutoFit/>
          </a:bodyPr>
          <a:lstStyle/>
          <a:p>
            <a:pPr marL="342900" indent="-342900" eaLnBrk="1" hangingPunct="1">
              <a:buFont typeface="Arial" panose="020B0604020202020204" pitchFamily="34" charset="0"/>
              <a:buChar char="•"/>
            </a:pPr>
            <a:r>
              <a:rPr lang="en-US" altLang="en-US" sz="2000" dirty="0"/>
              <a:t>Text Bus Stop ID to 20105</a:t>
            </a:r>
          </a:p>
          <a:p>
            <a:pPr marL="342900" indent="-342900" eaLnBrk="1" hangingPunct="1">
              <a:buFont typeface="Arial" panose="020B0604020202020204" pitchFamily="34" charset="0"/>
              <a:buChar char="•"/>
            </a:pPr>
            <a:r>
              <a:rPr lang="en-US" altLang="en-US" sz="2000" dirty="0"/>
              <a:t>Arrival time of next three buses will be provided</a:t>
            </a:r>
          </a:p>
          <a:p>
            <a:pPr eaLnBrk="1" hangingPunct="1">
              <a:defRPr/>
            </a:pPr>
            <a:endParaRPr lang="en-US" altLang="en-US" sz="2000" dirty="0"/>
          </a:p>
        </p:txBody>
      </p:sp>
      <p:pic>
        <p:nvPicPr>
          <p:cNvPr id="17" name="Picture 5">
            <a:extLst>
              <a:ext uri="{FF2B5EF4-FFF2-40B4-BE49-F238E27FC236}">
                <a16:creationId xmlns:a16="http://schemas.microsoft.com/office/drawing/2014/main" id="{3E190B07-62E8-87CD-567E-BACBF8AD0AC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255734" y="1798736"/>
            <a:ext cx="1434532" cy="98817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9" name="Picture 3">
            <a:extLst>
              <a:ext uri="{FF2B5EF4-FFF2-40B4-BE49-F238E27FC236}">
                <a16:creationId xmlns:a16="http://schemas.microsoft.com/office/drawing/2014/main" id="{0F15D8EE-3660-3A92-5CD9-245459415B0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898212" y="2786906"/>
            <a:ext cx="144608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29A04C21-EFC3-5F15-84F3-E93D46035196}"/>
              </a:ext>
            </a:extLst>
          </p:cNvPr>
          <p:cNvSpPr txBox="1"/>
          <p:nvPr/>
        </p:nvSpPr>
        <p:spPr>
          <a:xfrm>
            <a:off x="7981158" y="4158617"/>
            <a:ext cx="3571080" cy="2246769"/>
          </a:xfrm>
          <a:prstGeom prst="rect">
            <a:avLst/>
          </a:prstGeom>
          <a:noFill/>
        </p:spPr>
        <p:txBody>
          <a:bodyPr wrap="square" rtlCol="0">
            <a:spAutoFit/>
          </a:bodyPr>
          <a:lstStyle/>
          <a:p>
            <a:pPr marL="342900" indent="-342900" eaLnBrk="1" hangingPunct="1">
              <a:buFont typeface="Arial" panose="020B0604020202020204" pitchFamily="34" charset="0"/>
              <a:buChar char="•"/>
            </a:pPr>
            <a:r>
              <a:rPr lang="en-US" altLang="en-US" sz="2000" dirty="0"/>
              <a:t>Customer Service:</a:t>
            </a:r>
          </a:p>
          <a:p>
            <a:pPr marL="800100" lvl="1" indent="-342900" eaLnBrk="1" hangingPunct="1">
              <a:buFont typeface="Wingdings" panose="05000000000000000000" pitchFamily="2" charset="2"/>
              <a:buChar char="ü"/>
            </a:pPr>
            <a:r>
              <a:rPr lang="en-US" altLang="en-US" sz="2000" dirty="0"/>
              <a:t>585-288-1700</a:t>
            </a:r>
          </a:p>
          <a:p>
            <a:pPr marL="800100" lvl="1" indent="-342900" eaLnBrk="1" hangingPunct="1">
              <a:buFont typeface="Wingdings" panose="05000000000000000000" pitchFamily="2" charset="2"/>
              <a:buChar char="ü"/>
            </a:pPr>
            <a:r>
              <a:rPr lang="en-US" altLang="en-US" sz="2000" dirty="0"/>
              <a:t>6:00am-7:00pm, Daily</a:t>
            </a:r>
          </a:p>
          <a:p>
            <a:pPr marL="342900" indent="-342900" eaLnBrk="1" hangingPunct="1">
              <a:buFont typeface="Arial" panose="020B0604020202020204" pitchFamily="34" charset="0"/>
              <a:buChar char="•"/>
            </a:pPr>
            <a:r>
              <a:rPr lang="en-US" altLang="en-US" sz="2000" dirty="0"/>
              <a:t>Website:</a:t>
            </a:r>
          </a:p>
          <a:p>
            <a:pPr marL="800100" lvl="1" indent="-342900" eaLnBrk="1" hangingPunct="1">
              <a:buFont typeface="Wingdings" panose="05000000000000000000" pitchFamily="2" charset="2"/>
              <a:buChar char="ü"/>
            </a:pPr>
            <a:r>
              <a:rPr lang="en-US" altLang="en-US" sz="2000" dirty="0"/>
              <a:t>www.myrts.com</a:t>
            </a:r>
          </a:p>
          <a:p>
            <a:pPr marL="1257300" lvl="2" indent="-342900" eaLnBrk="1" hangingPunct="1">
              <a:buFont typeface="Wingdings" panose="05000000000000000000" pitchFamily="2" charset="2"/>
              <a:buChar char="ü"/>
            </a:pPr>
            <a:endParaRPr lang="en-US" altLang="en-US" sz="2000" dirty="0"/>
          </a:p>
          <a:p>
            <a:pPr eaLnBrk="1" hangingPunct="1">
              <a:defRPr/>
            </a:pPr>
            <a:endParaRPr lang="en-US" altLang="en-US" sz="2000" dirty="0"/>
          </a:p>
        </p:txBody>
      </p:sp>
      <p:sp>
        <p:nvSpPr>
          <p:cNvPr id="6" name="TextBox 1">
            <a:extLst>
              <a:ext uri="{FF2B5EF4-FFF2-40B4-BE49-F238E27FC236}">
                <a16:creationId xmlns:a16="http://schemas.microsoft.com/office/drawing/2014/main" id="{507412B2-156C-420A-C227-710F0653718D}"/>
              </a:ext>
            </a:extLst>
          </p:cNvPr>
          <p:cNvSpPr txBox="1">
            <a:spLocks noChangeArrowheads="1"/>
          </p:cNvSpPr>
          <p:nvPr/>
        </p:nvSpPr>
        <p:spPr bwMode="auto">
          <a:xfrm>
            <a:off x="5811636" y="2132091"/>
            <a:ext cx="2014203" cy="1569660"/>
          </a:xfrm>
          <a:prstGeom prst="rect">
            <a:avLst/>
          </a:prstGeom>
          <a:noFill/>
          <a:ln>
            <a:noFill/>
          </a:ln>
        </p:spPr>
        <p:txBody>
          <a:bodyPr wrap="square">
            <a:spAutoFit/>
          </a:bodyPr>
          <a:lstStyle>
            <a:defPPr>
              <a:defRPr lang="en-US"/>
            </a:defPPr>
            <a:lvl1pPr algn="l" defTabSz="457200" rtl="0" eaLnBrk="0" fontAlgn="base" hangingPunct="0">
              <a:spcBef>
                <a:spcPct val="20000"/>
              </a:spcBef>
              <a:spcAft>
                <a:spcPct val="0"/>
              </a:spcAft>
              <a:buFont typeface="Arial" panose="020B0604020202020204" pitchFamily="34" charset="0"/>
              <a:buChar char="•"/>
              <a:defRPr sz="1600" b="1" kern="1200">
                <a:solidFill>
                  <a:srgbClr val="77BC1F"/>
                </a:solidFill>
                <a:latin typeface="Arial" panose="020B0604020202020204" pitchFamily="34" charset="0"/>
                <a:ea typeface="MS PGothic" panose="020B0600070205080204" pitchFamily="34" charset="-128"/>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5pPr>
            <a:lvl6pPr marL="2514600" indent="-228600" algn="l" defTabSz="457200" rtl="0" eaLnBrk="0" fontAlgn="base" latinLnBrk="0"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6pPr>
            <a:lvl7pPr marL="2971800" indent="-228600" algn="l" defTabSz="457200" rtl="0" eaLnBrk="0" fontAlgn="base" latinLnBrk="0"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7pPr>
            <a:lvl8pPr marL="3429000" indent="-228600" algn="l" defTabSz="457200" rtl="0" eaLnBrk="0" fontAlgn="base" latinLnBrk="0"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8pPr>
            <a:lvl9pPr marL="3886200" indent="-228600" algn="l" defTabSz="457200" rtl="0" eaLnBrk="0" fontAlgn="base" latinLnBrk="0" hangingPunct="0">
              <a:spcBef>
                <a:spcPct val="20000"/>
              </a:spcBef>
              <a:spcAft>
                <a:spcPct val="0"/>
              </a:spcAft>
              <a:buFont typeface="Arial" panose="020B0604020202020204" pitchFamily="34" charset="0"/>
              <a:buChar char="»"/>
              <a:defRPr sz="1600" kern="1200">
                <a:solidFill>
                  <a:srgbClr val="005896"/>
                </a:solidFill>
                <a:latin typeface="Arial" panose="020B0604020202020204" pitchFamily="34" charset="0"/>
                <a:ea typeface="MS PGothic" panose="020B0600070205080204" pitchFamily="34" charset="-128"/>
                <a:cs typeface="+mn-cs"/>
              </a:defRPr>
            </a:lvl9pPr>
          </a:lstStyle>
          <a:p>
            <a:pPr>
              <a:spcBef>
                <a:spcPct val="0"/>
              </a:spcBef>
              <a:buFontTx/>
              <a:buNone/>
              <a:defRPr/>
            </a:pPr>
            <a:r>
              <a:rPr lang="en-US" altLang="en-US" dirty="0">
                <a:solidFill>
                  <a:srgbClr val="002060"/>
                </a:solidFill>
                <a:highlight>
                  <a:srgbClr val="FFFF00"/>
                </a:highlight>
              </a:rPr>
              <a:t>Note:  The Bus Stop ID for the stop at the corner of University Avenue and Prince Street is #3892.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A blue and green logo&#10;&#10;Description automatically generated">
            <a:extLst>
              <a:ext uri="{FF2B5EF4-FFF2-40B4-BE49-F238E27FC236}">
                <a16:creationId xmlns:a16="http://schemas.microsoft.com/office/drawing/2014/main" id="{A6101919-31F0-3E20-6B18-D42F159E2B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4438" y="2166938"/>
            <a:ext cx="214312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14-008f-RGTA RTS PowerPoint Template_fin2">
  <a:themeElements>
    <a:clrScheme name="RTS Colors">
      <a:dk1>
        <a:srgbClr val="000000"/>
      </a:dk1>
      <a:lt1>
        <a:srgbClr val="FFFFFF"/>
      </a:lt1>
      <a:dk2>
        <a:srgbClr val="0069A6"/>
      </a:dk2>
      <a:lt2>
        <a:srgbClr val="FEFFFF"/>
      </a:lt2>
      <a:accent1>
        <a:srgbClr val="0069A6"/>
      </a:accent1>
      <a:accent2>
        <a:srgbClr val="77BC1F"/>
      </a:accent2>
      <a:accent3>
        <a:srgbClr val="FC6719"/>
      </a:accent3>
      <a:accent4>
        <a:srgbClr val="F3DA6B"/>
      </a:accent4>
      <a:accent5>
        <a:srgbClr val="79DBD3"/>
      </a:accent5>
      <a:accent6>
        <a:srgbClr val="60D0E3"/>
      </a:accent6>
      <a:hlink>
        <a:srgbClr val="748693"/>
      </a:hlink>
      <a:folHlink>
        <a:srgbClr val="748693"/>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_RTS PPT" id="{3D6BFF55-4D17-4C90-92A8-6639347B0A86}" vid="{278176DB-BE4C-495D-A1D7-B06ADA47212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RTS Colors">
    <a:dk1>
      <a:srgbClr val="000000"/>
    </a:dk1>
    <a:lt1>
      <a:srgbClr val="FFFFFF"/>
    </a:lt1>
    <a:dk2>
      <a:srgbClr val="0069A6"/>
    </a:dk2>
    <a:lt2>
      <a:srgbClr val="FEFFFF"/>
    </a:lt2>
    <a:accent1>
      <a:srgbClr val="0069A6"/>
    </a:accent1>
    <a:accent2>
      <a:srgbClr val="77BC1F"/>
    </a:accent2>
    <a:accent3>
      <a:srgbClr val="FC6719"/>
    </a:accent3>
    <a:accent4>
      <a:srgbClr val="F3DA6B"/>
    </a:accent4>
    <a:accent5>
      <a:srgbClr val="79DBD3"/>
    </a:accent5>
    <a:accent6>
      <a:srgbClr val="60D0E3"/>
    </a:accent6>
    <a:hlink>
      <a:srgbClr val="748693"/>
    </a:hlink>
    <a:folHlink>
      <a:srgbClr val="748693"/>
    </a:folHlink>
  </a:clrScheme>
</a:themeOverride>
</file>

<file path=docProps/app.xml><?xml version="1.0" encoding="utf-8"?>
<Properties xmlns="http://schemas.openxmlformats.org/officeDocument/2006/extended-properties" xmlns:vt="http://schemas.openxmlformats.org/officeDocument/2006/docPropsVTypes">
  <Template>_RTS PPT</Template>
  <TotalTime>11354</TotalTime>
  <Words>2406</Words>
  <Application>Microsoft Office PowerPoint</Application>
  <PresentationFormat>Widescreen</PresentationFormat>
  <Paragraphs>341</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ＭＳ Ｐゴシック</vt:lpstr>
      <vt:lpstr>Arial</vt:lpstr>
      <vt:lpstr>Calibri</vt:lpstr>
      <vt:lpstr>Courier New</vt:lpstr>
      <vt:lpstr>Wingdings</vt:lpstr>
      <vt:lpstr>14-008f-RGTA RTS PowerPoint Template_fin2</vt:lpstr>
      <vt:lpstr> Regional Transit Service   2026/ 2027 School Year  Service Overview  School of the Arts  August 25, 2026</vt:lpstr>
      <vt:lpstr>Contents</vt:lpstr>
      <vt:lpstr>Types of Service</vt:lpstr>
      <vt:lpstr>Neighborhood Direct Service (NDS)</vt:lpstr>
      <vt:lpstr>Neighborhood Direct Service (NDS)</vt:lpstr>
      <vt:lpstr>Neighborhood Direct Service (NDS)</vt:lpstr>
      <vt:lpstr>RTS Connect Service  </vt:lpstr>
      <vt:lpstr>Types of Bus Passes</vt:lpstr>
      <vt:lpstr>  </vt:lpstr>
      <vt:lpstr>  </vt:lpstr>
      <vt:lpstr>  </vt:lpstr>
      <vt:lpstr>  </vt:lpstr>
      <vt:lpstr>Temporary Passes (paper)  </vt:lpstr>
      <vt:lpstr>Boarding/ Alighting Process</vt:lpstr>
      <vt:lpstr>Boarding Process  </vt:lpstr>
      <vt:lpstr>Boarding Process  </vt:lpstr>
      <vt:lpstr>Boarding Process  </vt:lpstr>
      <vt:lpstr>Boarding Process  </vt:lpstr>
      <vt:lpstr>Alighting (Existing) Process  </vt:lpstr>
      <vt:lpstr>Behavior Expectations</vt:lpstr>
      <vt:lpstr>Behavior Standards  </vt:lpstr>
      <vt:lpstr>Behavior Standards  </vt:lpstr>
      <vt:lpstr>Trip Planning</vt:lpstr>
      <vt:lpstr>Trip Planning Assistance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Neighborhood Direct Service Trip Planning 101</dc:title>
  <dc:creator>Kenyon, Laura</dc:creator>
  <cp:lastModifiedBy>Doran, Chris</cp:lastModifiedBy>
  <cp:revision>116</cp:revision>
  <cp:lastPrinted>2024-08-13T19:07:57Z</cp:lastPrinted>
  <dcterms:created xsi:type="dcterms:W3CDTF">2024-02-13T13:50:54Z</dcterms:created>
  <dcterms:modified xsi:type="dcterms:W3CDTF">2026-08-25T14:29:29Z</dcterms:modified>
</cp:coreProperties>
</file>