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4a" ContentType="audi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8288000" cy="10287000"/>
  <p:notesSz cx="6858000" cy="9144000"/>
  <p:embeddedFontLst>
    <p:embeddedFont>
      <p:font typeface="More Sugar" panose="020B0604020202020204" charset="0"/>
      <p:regular r:id="rId18"/>
    </p:embeddedFont>
    <p:embeddedFont>
      <p:font typeface="Nirmala UI Semilight" panose="020B0402040204020203" pitchFamily="34" charset="0"/>
      <p:regular r:id="rId19"/>
    </p:embeddedFont>
    <p:embeddedFont>
      <p:font typeface="Open Sans Light" panose="020F0502020204030204" pitchFamily="34" charset="0"/>
      <p:regular r:id="rId20"/>
      <p:italic r:id="rId21"/>
    </p:embeddedFont>
    <p:embeddedFont>
      <p:font typeface="Poppins" panose="00000500000000000000" pitchFamily="2" charset="0"/>
      <p:regular r:id="rId22"/>
      <p:bold r:id="rId23"/>
      <p:italic r:id="rId24"/>
      <p:boldItalic r:id="rId25"/>
    </p:embeddedFont>
    <p:embeddedFont>
      <p:font typeface="Poppins Bold" panose="020B0604020202020204" charset="0"/>
      <p:regular r:id="rId26"/>
      <p:bold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473B7F-DCA8-4313-9632-62838AA588CC}" v="10" dt="2026-08-25T12:27:43.588"/>
    <p1510:client id="{C01D6B56-8BE2-4EC4-B2A5-CCEF903E78DD}" v="44" dt="2026-08-25T03:25:33.7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3314" autoAdjust="0"/>
  </p:normalViewPr>
  <p:slideViewPr>
    <p:cSldViewPr>
      <p:cViewPr varScale="1">
        <p:scale>
          <a:sx n="39" d="100"/>
          <a:sy n="39" d="100"/>
        </p:scale>
        <p:origin x="94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30.08.2026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ldoe.org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Welcome to our Title I Annual Meeting. My name is Dr. Donita Moody. I am the proud principal of “A” rated Azalea Elementary. This presentation will provide important information about our Title I program.</a:t>
            </a:r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We are proud to be a Title I school which is the  largest federal assistance program for our students and schools.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Arial" panose="020B0604020202020204" pitchFamily="34" charset="0"/>
              </a:rPr>
              <a:t>The Florida Department of Education receives funds from the federal government, Pinellas County Schools receives Title I funds from Department of Education, and the district distributes these funds to schools based on the percentage of children eligible for free/reduced priced lunch.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637517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Title I funds are uses to provide hourly teachers, paraprofessional, instructional materials and family engagement resources.</a:t>
            </a:r>
          </a:p>
          <a:p>
            <a:pPr algn="ctr">
              <a:lnSpc>
                <a:spcPts val="3601"/>
              </a:lnSpc>
            </a:pPr>
            <a:r>
              <a:rPr lang="en-US" sz="1400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Total Allocation - $63,680.00</a:t>
            </a:r>
          </a:p>
          <a:p>
            <a:pPr algn="ctr">
              <a:lnSpc>
                <a:spcPts val="3601"/>
              </a:lnSpc>
            </a:pPr>
            <a:endParaRPr lang="en-US" sz="1400" dirty="0">
              <a:solidFill>
                <a:schemeClr val="tx2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l">
              <a:lnSpc>
                <a:spcPts val="2949"/>
              </a:lnSpc>
            </a:pPr>
            <a:r>
              <a:rPr lang="en-US" sz="1200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Paraprofessionals $34,895.02</a:t>
            </a:r>
          </a:p>
          <a:p>
            <a:pPr algn="l">
              <a:lnSpc>
                <a:spcPts val="2949"/>
              </a:lnSpc>
            </a:pPr>
            <a:r>
              <a:rPr lang="en-US" sz="1200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Part Time Hourly Teacher $15,769.43</a:t>
            </a:r>
          </a:p>
          <a:p>
            <a:pPr algn="l">
              <a:lnSpc>
                <a:spcPts val="2949"/>
              </a:lnSpc>
            </a:pPr>
            <a:r>
              <a:rPr lang="en-US" sz="1200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Instructional Materials $13,015.55</a:t>
            </a:r>
          </a:p>
          <a:p>
            <a:pPr algn="l">
              <a:lnSpc>
                <a:spcPts val="2949"/>
              </a:lnSpc>
            </a:pPr>
            <a:endParaRPr lang="en-US" sz="1200" dirty="0">
              <a:solidFill>
                <a:schemeClr val="tx2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l">
              <a:lnSpc>
                <a:spcPts val="2949"/>
              </a:lnSpc>
            </a:pPr>
            <a:r>
              <a:rPr lang="en-US" sz="1200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Family Engagement $5,900.00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Your input is important to us and helps us with schoolwide planning. Please use the input form in your child’s classroom to provide input regarding title I. 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88478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Our school curriculum is guided by </a:t>
            </a:r>
            <a:r>
              <a:rPr lang="en-US" sz="120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Florida Benchmark for Excellent Student Thinking Standards (B.E.S.T) </a:t>
            </a:r>
            <a:r>
              <a:rPr lang="en-US" sz="120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3" tooltip="http://www.fldoe.org"/>
              </a:rPr>
              <a:t>www.fldoe.org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20552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>
                <a:solidFill>
                  <a:schemeClr val="tx1">
                    <a:lumMod val="75000"/>
                  </a:schemeClr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As a Title I parent you have the right to be involved in the development of the following plans for our school which can be found on our website.</a:t>
            </a:r>
            <a:endParaRPr lang="en-US" sz="1200" dirty="0">
              <a:solidFill>
                <a:schemeClr val="tx1"/>
              </a:solidFill>
              <a:latin typeface="Nirmala UI Semilight" panose="020B0402040204020203" pitchFamily="34" charset="0"/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  <a:p>
            <a:pPr lvl="0">
              <a:buClr>
                <a:schemeClr val="accent3"/>
              </a:buClr>
              <a:buSzPts val="1400"/>
              <a:defRPr/>
            </a:pPr>
            <a:r>
              <a:rPr lang="en-US" dirty="0">
                <a:solidFill>
                  <a:schemeClr val="tx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School Improvement Plan, Title I Schoolwide Plan, School’s, </a:t>
            </a:r>
            <a:r>
              <a:rPr lang="en-US" dirty="0"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Parent and Family Engagement Plan, and the</a:t>
            </a:r>
            <a:r>
              <a:rPr lang="en-US" dirty="0">
                <a:solidFill>
                  <a:schemeClr val="tx1"/>
                </a:solidFill>
                <a:latin typeface="Nirmala UI Semilight" panose="020B0402040204020203" pitchFamily="34" charset="0"/>
                <a:ea typeface="Nirmala UI Semilight" panose="020B0402040204020203" pitchFamily="34" charset="0"/>
                <a:cs typeface="Nirmala UI Semilight" panose="020B0402040204020203" pitchFamily="34" charset="0"/>
              </a:rPr>
              <a:t> Compact.</a:t>
            </a:r>
            <a:endParaRPr lang="en-US" dirty="0">
              <a:solidFill>
                <a:srgbClr val="FF0000"/>
              </a:solidFill>
              <a:latin typeface="Nirmala UI Semilight" panose="020B0402040204020203" pitchFamily="34" charset="0"/>
              <a:ea typeface="Nirmala UI Semilight" panose="020B0402040204020203" pitchFamily="34" charset="0"/>
              <a:cs typeface="Nirmala UI Semilight" panose="020B0402040204020203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218011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encourage you to increase engagement by joining our School Advisory Council (SAC),  Parent Teacher Association (PTA) General Meetings and our monthly school events.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5945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 PURPOSE of the compact is to foster student achievement. At the elementary level, school compacts are used as a progress monitoring tool through the year during parent teacher conferences.  Parent, student, teacher and staff comments regarding the compact are welcome at any time during the year.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visit Edudata.fldoe.org to access additional information regarding the FL DOE accountability system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522940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The District has a Parent and Family Engagement Plan. The Parent Advisory Council (PAC) is responsible for reviewing and revising the District PFEP. PAC meets twice a year, if you are interested in representing our school email Dr. Moody.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304993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90763" y="512763"/>
            <a:ext cx="4562475" cy="25669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71B2431-D351-4C6E-A3CF-9DFAC0E3E050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15268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artofit.org/image-gallery/361765782579896110/a-alphabet-letters-letter-red/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sv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ar.pinterest.com/pin/696932111115040105/" TargetMode="External"/><Relationship Id="rId12" Type="http://schemas.openxmlformats.org/officeDocument/2006/relationships/image" Target="../media/image5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jpg"/><Relationship Id="rId11" Type="http://schemas.openxmlformats.org/officeDocument/2006/relationships/hyperlink" Target="https://fity.club/lists/suggestions/Pastel-School/" TargetMode="External"/><Relationship Id="rId5" Type="http://schemas.openxmlformats.org/officeDocument/2006/relationships/image" Target="../media/image1.svg"/><Relationship Id="rId10" Type="http://schemas.openxmlformats.org/officeDocument/2006/relationships/image" Target="../media/image8.jpg"/><Relationship Id="rId4" Type="http://schemas.openxmlformats.org/officeDocument/2006/relationships/notesSlide" Target="../notesSlides/notesSlide2.xml"/><Relationship Id="rId9" Type="http://schemas.openxmlformats.org/officeDocument/2006/relationships/hyperlink" Target="https://www.vecteezy.com/png/22056790-cute-watercolour-sweet-pastel-school-pencil-cartoon-illustration-paintin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11.png"/><Relationship Id="rId5" Type="http://schemas.openxmlformats.org/officeDocument/2006/relationships/image" Target="../media/image10.sv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www.vecteezy.com/png/49793915-retro-groovy-pastel-backpack-clipart-trendy-hippie-cartoon-doodle-drawing-back-to-school-supplies-art-illustration" TargetMode="Externa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7.xml"/><Relationship Id="rId7" Type="http://schemas.openxmlformats.org/officeDocument/2006/relationships/hyperlink" Target="http://www.fldoe.org" TargetMode="Externa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0.svg"/><Relationship Id="rId5" Type="http://schemas.openxmlformats.org/officeDocument/2006/relationships/image" Target="../media/image9.svg"/><Relationship Id="rId10" Type="http://schemas.openxmlformats.org/officeDocument/2006/relationships/image" Target="../media/image5.png"/><Relationship Id="rId4" Type="http://schemas.openxmlformats.org/officeDocument/2006/relationships/notesSlide" Target="../notesSlides/notesSlide6.xml"/><Relationship Id="rId9" Type="http://schemas.openxmlformats.org/officeDocument/2006/relationships/hyperlink" Target="http://fldoe.org/accountability/assessments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5.png"/><Relationship Id="rId5" Type="http://schemas.openxmlformats.org/officeDocument/2006/relationships/image" Target="../media/image15.sv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5.png"/><Relationship Id="rId5" Type="http://schemas.openxmlformats.org/officeDocument/2006/relationships/image" Target="../media/image16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8.jpe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10.svg"/><Relationship Id="rId5" Type="http://schemas.openxmlformats.org/officeDocument/2006/relationships/image" Target="../media/image17.sv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edudata.fldoe.org" TargetMode="External"/><Relationship Id="rId3" Type="http://schemas.openxmlformats.org/officeDocument/2006/relationships/slideLayout" Target="../slideLayouts/slideLayout7.xml"/><Relationship Id="rId7" Type="http://schemas.openxmlformats.org/officeDocument/2006/relationships/hyperlink" Target="https://dataanalytics.pcsb.org" TargetMode="Externa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notesSlide" Target="../notesSlides/notesSlide10.xml"/><Relationship Id="rId9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reepik.com/premium-ai-image/support-group-meeting-with-diverse-individuals-sharing-their-mental-health-experiences_53949128.htm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3.jpg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hyperlink" Target="http://www.pcsb.org/titleone" TargetMode="External"/><Relationship Id="rId5" Type="http://schemas.openxmlformats.org/officeDocument/2006/relationships/image" Target="../media/image22.jpe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24595">
            <a:off x="3438157" y="-1696141"/>
            <a:ext cx="12831302" cy="13679283"/>
            <a:chOff x="0" y="0"/>
            <a:chExt cx="17108402" cy="182390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108402" cy="18239044"/>
            </a:xfrm>
            <a:custGeom>
              <a:avLst/>
              <a:gdLst/>
              <a:ahLst/>
              <a:cxnLst/>
              <a:rect l="l" t="t" r="r" b="b"/>
              <a:pathLst>
                <a:path w="17108402" h="18239044">
                  <a:moveTo>
                    <a:pt x="0" y="0"/>
                  </a:moveTo>
                  <a:lnTo>
                    <a:pt x="17108402" y="0"/>
                  </a:lnTo>
                  <a:lnTo>
                    <a:pt x="17108402" y="18239044"/>
                  </a:lnTo>
                  <a:lnTo>
                    <a:pt x="0" y="182390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" name="Group 4"/>
            <p:cNvGrpSpPr/>
            <p:nvPr/>
          </p:nvGrpSpPr>
          <p:grpSpPr>
            <a:xfrm rot="-960206">
              <a:off x="3888891" y="4150737"/>
              <a:ext cx="7981314" cy="10564091"/>
              <a:chOff x="0" y="0"/>
              <a:chExt cx="1576556" cy="20867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576556" cy="2086734"/>
              </a:xfrm>
              <a:custGeom>
                <a:avLst/>
                <a:gdLst/>
                <a:ahLst/>
                <a:cxnLst/>
                <a:rect l="l" t="t" r="r" b="b"/>
                <a:pathLst>
                  <a:path w="1576556" h="2086734">
                    <a:moveTo>
                      <a:pt x="0" y="0"/>
                    </a:moveTo>
                    <a:lnTo>
                      <a:pt x="1576556" y="0"/>
                    </a:lnTo>
                    <a:lnTo>
                      <a:pt x="1576556" y="2086734"/>
                    </a:lnTo>
                    <a:lnTo>
                      <a:pt x="0" y="2086734"/>
                    </a:lnTo>
                    <a:close/>
                  </a:path>
                </a:pathLst>
              </a:custGeom>
              <a:solidFill>
                <a:srgbClr val="FAD3CA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1576556" cy="21248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  <a:spcBef>
                    <a:spcPct val="0"/>
                  </a:spcBef>
                </a:pPr>
                <a:endParaRPr dirty="0"/>
              </a:p>
            </p:txBody>
          </p:sp>
        </p:grpSp>
      </p:grpSp>
      <p:sp>
        <p:nvSpPr>
          <p:cNvPr id="11" name="Freeform 11"/>
          <p:cNvSpPr/>
          <p:nvPr/>
        </p:nvSpPr>
        <p:spPr>
          <a:xfrm rot="20909724">
            <a:off x="7209229" y="7128870"/>
            <a:ext cx="5289158" cy="1722887"/>
          </a:xfrm>
          <a:custGeom>
            <a:avLst/>
            <a:gdLst/>
            <a:ahLst/>
            <a:cxnLst/>
            <a:rect l="l" t="t" r="r" b="b"/>
            <a:pathLst>
              <a:path w="5289158" h="1722887">
                <a:moveTo>
                  <a:pt x="0" y="0"/>
                </a:moveTo>
                <a:lnTo>
                  <a:pt x="5289158" y="0"/>
                </a:lnTo>
                <a:lnTo>
                  <a:pt x="5289158" y="1722887"/>
                </a:lnTo>
                <a:lnTo>
                  <a:pt x="0" y="172288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2228" b="-222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TextBox 12"/>
          <p:cNvSpPr txBox="1"/>
          <p:nvPr/>
        </p:nvSpPr>
        <p:spPr>
          <a:xfrm rot="-705943">
            <a:off x="5415073" y="1111989"/>
            <a:ext cx="6474153" cy="4272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134"/>
              </a:lnSpc>
            </a:pPr>
            <a:r>
              <a:rPr lang="en-US" sz="61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OPEN HOUSE</a:t>
            </a:r>
          </a:p>
          <a:p>
            <a:pPr algn="ctr">
              <a:lnSpc>
                <a:spcPts val="5046"/>
              </a:lnSpc>
            </a:pPr>
            <a:endParaRPr lang="en-US" sz="6150" dirty="0">
              <a:solidFill>
                <a:srgbClr val="213138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5046"/>
              </a:lnSpc>
            </a:pPr>
            <a:r>
              <a:rPr lang="en-US" sz="43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Annual Title I Meeting</a:t>
            </a:r>
          </a:p>
          <a:p>
            <a:pPr algn="ctr">
              <a:lnSpc>
                <a:spcPts val="4814"/>
              </a:lnSpc>
            </a:pPr>
            <a:endParaRPr lang="en-US" sz="4350" dirty="0">
              <a:solidFill>
                <a:srgbClr val="213138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783"/>
              </a:lnSpc>
            </a:pPr>
            <a:r>
              <a:rPr lang="en-US" sz="3200" dirty="0">
                <a:solidFill>
                  <a:schemeClr val="accent1"/>
                </a:solidFill>
                <a:latin typeface="More Sugar"/>
                <a:ea typeface="More Sugar"/>
                <a:cs typeface="More Sugar"/>
                <a:sym typeface="More Sugar"/>
              </a:rPr>
              <a:t>Azalea Elementary School</a:t>
            </a:r>
          </a:p>
          <a:p>
            <a:pPr algn="ctr">
              <a:lnSpc>
                <a:spcPts val="2783"/>
              </a:lnSpc>
            </a:pPr>
            <a:r>
              <a:rPr lang="en-US" sz="3200" dirty="0">
                <a:solidFill>
                  <a:schemeClr val="accent1"/>
                </a:solidFill>
                <a:latin typeface="More Sugar"/>
                <a:ea typeface="More Sugar"/>
                <a:cs typeface="More Sugar"/>
                <a:sym typeface="More Sugar"/>
              </a:rPr>
              <a:t>August 26, 2026</a:t>
            </a:r>
          </a:p>
          <a:p>
            <a:pPr algn="ctr">
              <a:lnSpc>
                <a:spcPts val="2783"/>
              </a:lnSpc>
            </a:pPr>
            <a:r>
              <a:rPr lang="en-US" sz="3200" dirty="0">
                <a:solidFill>
                  <a:schemeClr val="accent1"/>
                </a:solidFill>
                <a:latin typeface="More Sugar"/>
                <a:ea typeface="More Sugar"/>
                <a:cs typeface="More Sugar"/>
                <a:sym typeface="More Sugar"/>
              </a:rPr>
              <a:t>Principal: Dr. Donita O. Moody</a:t>
            </a:r>
          </a:p>
          <a:p>
            <a:pPr algn="ctr">
              <a:lnSpc>
                <a:spcPts val="2783"/>
              </a:lnSpc>
            </a:pPr>
            <a:r>
              <a:rPr lang="en-US" sz="3200" dirty="0">
                <a:solidFill>
                  <a:schemeClr val="accent1"/>
                </a:solidFill>
                <a:latin typeface="More Sugar"/>
                <a:ea typeface="More Sugar"/>
                <a:cs typeface="More Sugar"/>
                <a:sym typeface="More Sugar"/>
              </a:rPr>
              <a:t>Assistant Principal: Brenda Butler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77B7D24-8EEE-CEC4-1E5D-0DA938ECC5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21004857">
            <a:off x="8467383" y="5006662"/>
            <a:ext cx="2054338" cy="2054338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643A0E55-5633-72A4-CDB8-65616ACEB206}"/>
              </a:ext>
            </a:extLst>
          </p:cNvPr>
          <p:cNvSpPr txBox="1"/>
          <p:nvPr/>
        </p:nvSpPr>
        <p:spPr>
          <a:xfrm rot="21072931">
            <a:off x="9149947" y="6675784"/>
            <a:ext cx="11503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Rated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464E791E-2AB5-D852-85FE-178C9050670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71" y="6319975"/>
            <a:ext cx="3638957" cy="3540251"/>
          </a:xfrm>
          <a:prstGeom prst="rect">
            <a:avLst/>
          </a:prstGeom>
        </p:spPr>
      </p:pic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1ECFFE06-D55F-CA47-926E-E0411F9812A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070"/>
    </mc:Choice>
    <mc:Fallback xmlns="">
      <p:transition spd="slow" advTm="1707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408915">
            <a:off x="2532101" y="228521"/>
            <a:ext cx="13488940" cy="14380383"/>
            <a:chOff x="0" y="0"/>
            <a:chExt cx="17985253" cy="191738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985253" cy="19173844"/>
            </a:xfrm>
            <a:custGeom>
              <a:avLst/>
              <a:gdLst/>
              <a:ahLst/>
              <a:cxnLst/>
              <a:rect l="l" t="t" r="r" b="b"/>
              <a:pathLst>
                <a:path w="17985253" h="19173844">
                  <a:moveTo>
                    <a:pt x="0" y="0"/>
                  </a:moveTo>
                  <a:lnTo>
                    <a:pt x="17985253" y="0"/>
                  </a:lnTo>
                  <a:lnTo>
                    <a:pt x="17985253" y="19173844"/>
                  </a:lnTo>
                  <a:lnTo>
                    <a:pt x="0" y="191738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" name="Group 4"/>
            <p:cNvGrpSpPr/>
            <p:nvPr/>
          </p:nvGrpSpPr>
          <p:grpSpPr>
            <a:xfrm rot="-960206">
              <a:off x="4088207" y="4363473"/>
              <a:ext cx="8390378" cy="11105529"/>
              <a:chOff x="0" y="0"/>
              <a:chExt cx="1576556" cy="2086734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1576556" cy="2086734"/>
              </a:xfrm>
              <a:custGeom>
                <a:avLst/>
                <a:gdLst/>
                <a:ahLst/>
                <a:cxnLst/>
                <a:rect l="l" t="t" r="r" b="b"/>
                <a:pathLst>
                  <a:path w="1576556" h="2086734">
                    <a:moveTo>
                      <a:pt x="0" y="0"/>
                    </a:moveTo>
                    <a:lnTo>
                      <a:pt x="1576556" y="0"/>
                    </a:lnTo>
                    <a:lnTo>
                      <a:pt x="1576556" y="2086734"/>
                    </a:lnTo>
                    <a:lnTo>
                      <a:pt x="0" y="2086734"/>
                    </a:lnTo>
                    <a:close/>
                  </a:path>
                </a:pathLst>
              </a:custGeom>
              <a:solidFill>
                <a:srgbClr val="FAD3CA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1576556" cy="21248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796"/>
                  </a:lnSpc>
                  <a:spcBef>
                    <a:spcPct val="0"/>
                  </a:spcBef>
                </a:pPr>
                <a:r>
                  <a:rPr lang="en-US" sz="1997" dirty="0">
                    <a:solidFill>
                      <a:srgbClr val="FFFFFF"/>
                    </a:solidFill>
                    <a:latin typeface="Open Sans Light"/>
                    <a:ea typeface="Open Sans Light"/>
                    <a:cs typeface="Open Sans Light"/>
                    <a:sym typeface="Open Sans Light"/>
                  </a:rPr>
                  <a:t>&gt;  </a:t>
                </a:r>
              </a:p>
            </p:txBody>
          </p:sp>
        </p:grpSp>
      </p:grpSp>
      <p:sp>
        <p:nvSpPr>
          <p:cNvPr id="7" name="TextBox 7"/>
          <p:cNvSpPr txBox="1"/>
          <p:nvPr/>
        </p:nvSpPr>
        <p:spPr>
          <a:xfrm rot="-621624">
            <a:off x="3695880" y="2440108"/>
            <a:ext cx="6874388" cy="8384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4"/>
              </a:lnSpc>
            </a:pPr>
            <a:r>
              <a:rPr lang="en-US" sz="5667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ALL ABOUT TITLE I</a:t>
            </a:r>
          </a:p>
        </p:txBody>
      </p:sp>
      <p:sp>
        <p:nvSpPr>
          <p:cNvPr id="12" name="TextBox 12"/>
          <p:cNvSpPr txBox="1"/>
          <p:nvPr/>
        </p:nvSpPr>
        <p:spPr>
          <a:xfrm rot="20945098">
            <a:off x="4658335" y="3218743"/>
            <a:ext cx="6299603" cy="29623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42"/>
              </a:lnSpc>
            </a:pPr>
            <a:r>
              <a:rPr lang="en-US" sz="28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&gt; Title 1 is the largest federal assistance program for our nation’s school</a:t>
            </a:r>
          </a:p>
          <a:p>
            <a:pPr algn="ctr">
              <a:lnSpc>
                <a:spcPts val="3342"/>
              </a:lnSpc>
            </a:pPr>
            <a:endParaRPr lang="en-US" sz="2881" dirty="0">
              <a:solidFill>
                <a:srgbClr val="213138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342"/>
              </a:lnSpc>
              <a:spcBef>
                <a:spcPct val="0"/>
              </a:spcBef>
            </a:pPr>
            <a:r>
              <a:rPr lang="en-US" sz="285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&gt; The program serves 83 schools in Pinellas County including eligible students in 38 non-public schools</a:t>
            </a:r>
            <a:endParaRPr lang="en-US" sz="2850" dirty="0">
              <a:solidFill>
                <a:srgbClr val="213138"/>
              </a:solidFill>
              <a:latin typeface="More Sugar"/>
              <a:ea typeface="More Sugar"/>
              <a:cs typeface="More Sugar"/>
            </a:endParaRPr>
          </a:p>
        </p:txBody>
      </p:sp>
      <p:sp>
        <p:nvSpPr>
          <p:cNvPr id="13" name="TextBox 13"/>
          <p:cNvSpPr txBox="1"/>
          <p:nvPr/>
        </p:nvSpPr>
        <p:spPr>
          <a:xfrm rot="-626600">
            <a:off x="5045299" y="6640955"/>
            <a:ext cx="6491257" cy="1017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91"/>
              </a:lnSpc>
            </a:pPr>
            <a:r>
              <a:rPr lang="en-US" sz="344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WHAT IS TITLE I SUPPLEMENTAL RESOURCES?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D2A93F5-4BBF-E000-1318-551ED02FC4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327670">
            <a:off x="-893594" y="-163553"/>
            <a:ext cx="3858175" cy="385817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A28B342-EDA2-9252-F69A-2794288B4FC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11976311" y="-278754"/>
            <a:ext cx="3822198" cy="405897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A8BEFF1-07E3-BB63-CA62-CB09D5747FA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 rot="20306087">
            <a:off x="422520" y="5795771"/>
            <a:ext cx="3928885" cy="3928885"/>
          </a:xfrm>
          <a:prstGeom prst="rect">
            <a:avLst/>
          </a:prstGeom>
        </p:spPr>
      </p:pic>
      <p:pic>
        <p:nvPicPr>
          <p:cNvPr id="39" name="Audio 38">
            <a:hlinkClick r:id="" action="ppaction://media"/>
            <a:extLst>
              <a:ext uri="{FF2B5EF4-FFF2-40B4-BE49-F238E27FC236}">
                <a16:creationId xmlns:a16="http://schemas.microsoft.com/office/drawing/2014/main" id="{62D03151-D44E-3168-79BB-A6D786E1251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76"/>
    </mc:Choice>
    <mc:Fallback xmlns="">
      <p:transition spd="slow" advTm="8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52800" y="1389330"/>
            <a:ext cx="10951122" cy="13402524"/>
          </a:xfrm>
          <a:custGeom>
            <a:avLst/>
            <a:gdLst/>
            <a:ahLst/>
            <a:cxnLst/>
            <a:rect l="l" t="t" r="r" b="b"/>
            <a:pathLst>
              <a:path w="10951122" h="13402524">
                <a:moveTo>
                  <a:pt x="0" y="0"/>
                </a:moveTo>
                <a:lnTo>
                  <a:pt x="10951121" y="0"/>
                </a:lnTo>
                <a:lnTo>
                  <a:pt x="10951121" y="13402524"/>
                </a:lnTo>
                <a:lnTo>
                  <a:pt x="0" y="13402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 rot="1704166">
            <a:off x="12742182" y="7172836"/>
            <a:ext cx="5120040" cy="1284665"/>
          </a:xfrm>
          <a:custGeom>
            <a:avLst/>
            <a:gdLst/>
            <a:ahLst/>
            <a:cxnLst/>
            <a:rect l="l" t="t" r="r" b="b"/>
            <a:pathLst>
              <a:path w="5120040" h="1284665">
                <a:moveTo>
                  <a:pt x="0" y="0"/>
                </a:moveTo>
                <a:lnTo>
                  <a:pt x="5120040" y="0"/>
                </a:lnTo>
                <a:lnTo>
                  <a:pt x="5120040" y="1284664"/>
                </a:lnTo>
                <a:lnTo>
                  <a:pt x="0" y="1284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1642948" y="315314"/>
            <a:ext cx="15002104" cy="131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55"/>
              </a:lnSpc>
            </a:pPr>
            <a:r>
              <a:rPr lang="en-US" sz="8841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TITLE I FUNDING PROCESS</a:t>
            </a:r>
          </a:p>
        </p:txBody>
      </p:sp>
      <p:sp>
        <p:nvSpPr>
          <p:cNvPr id="5" name="TextBox 5"/>
          <p:cNvSpPr txBox="1"/>
          <p:nvPr/>
        </p:nvSpPr>
        <p:spPr>
          <a:xfrm rot="-169406">
            <a:off x="6097044" y="2337191"/>
            <a:ext cx="6885079" cy="565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036325" lvl="1" indent="-518162" algn="ctr">
              <a:lnSpc>
                <a:spcPts val="4080"/>
              </a:lnSpc>
              <a:buAutoNum type="arabicPeriod"/>
            </a:pPr>
            <a:r>
              <a:rPr lang="en-US" sz="4800" dirty="0">
                <a:solidFill>
                  <a:srgbClr val="F9F0D3"/>
                </a:solidFill>
                <a:latin typeface="More Sugar"/>
                <a:ea typeface="More Sugar"/>
                <a:cs typeface="More Sugar"/>
                <a:sym typeface="More Sugar"/>
              </a:rPr>
              <a:t>Federal Government</a:t>
            </a:r>
          </a:p>
        </p:txBody>
      </p:sp>
      <p:sp>
        <p:nvSpPr>
          <p:cNvPr id="6" name="TextBox 6"/>
          <p:cNvSpPr txBox="1"/>
          <p:nvPr/>
        </p:nvSpPr>
        <p:spPr>
          <a:xfrm rot="-297985">
            <a:off x="5965616" y="6498045"/>
            <a:ext cx="6897499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500" dirty="0">
                <a:solidFill>
                  <a:srgbClr val="F9F0D3"/>
                </a:solidFill>
                <a:latin typeface="More Sugar"/>
                <a:ea typeface="More Sugar"/>
                <a:cs typeface="More Sugar"/>
                <a:sym typeface="More Sugar"/>
              </a:rPr>
              <a:t>3. Pinellas County Schools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368015" y="4266311"/>
            <a:ext cx="6747855" cy="6013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640"/>
              </a:lnSpc>
            </a:pPr>
            <a:r>
              <a:rPr lang="en-US" sz="400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2. Florida Dept. of Education</a:t>
            </a:r>
          </a:p>
        </p:txBody>
      </p:sp>
      <p:sp>
        <p:nvSpPr>
          <p:cNvPr id="8" name="TextBox 8"/>
          <p:cNvSpPr txBox="1"/>
          <p:nvPr/>
        </p:nvSpPr>
        <p:spPr>
          <a:xfrm rot="486879">
            <a:off x="5681318" y="9272301"/>
            <a:ext cx="7050818" cy="660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5"/>
              </a:lnSpc>
              <a:spcBef>
                <a:spcPct val="0"/>
              </a:spcBef>
            </a:pPr>
            <a:r>
              <a:rPr lang="en-US" sz="4418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4. Azalea Elementary!!!</a:t>
            </a:r>
          </a:p>
        </p:txBody>
      </p:sp>
      <p:sp>
        <p:nvSpPr>
          <p:cNvPr id="9" name="TextBox 9"/>
          <p:cNvSpPr txBox="1"/>
          <p:nvPr/>
        </p:nvSpPr>
        <p:spPr>
          <a:xfrm rot="-460407">
            <a:off x="862867" y="2036091"/>
            <a:ext cx="3172092" cy="57451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What does this mean for your child’s school?? </a:t>
            </a:r>
          </a:p>
          <a:p>
            <a:pPr algn="ctr">
              <a:lnSpc>
                <a:spcPts val="2797"/>
              </a:lnSpc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sym typeface="More Sugar"/>
              </a:rPr>
              <a:t>With the help of parents, staff, and students, the school develops a budget and plans activities that best support the educational needs of all students.</a:t>
            </a: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797"/>
              </a:lnSpc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How?</a:t>
            </a:r>
          </a:p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Glad you asked... </a:t>
            </a:r>
          </a:p>
          <a:p>
            <a:pPr algn="ctr">
              <a:lnSpc>
                <a:spcPts val="2797"/>
              </a:lnSpc>
              <a:spcBef>
                <a:spcPct val="0"/>
              </a:spcBef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10" name="TextBox 10"/>
          <p:cNvSpPr txBox="1"/>
          <p:nvPr/>
        </p:nvSpPr>
        <p:spPr>
          <a:xfrm rot="523222">
            <a:off x="13412082" y="4033081"/>
            <a:ext cx="4474093" cy="10772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On the next slide you will see our budget. </a:t>
            </a:r>
          </a:p>
          <a:p>
            <a:pPr algn="ctr">
              <a:lnSpc>
                <a:spcPts val="2797"/>
              </a:lnSpc>
            </a:pPr>
            <a:endParaRPr lang="en-US" sz="24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24" name="Audio 23">
            <a:hlinkClick r:id="" action="ppaction://media"/>
            <a:extLst>
              <a:ext uri="{FF2B5EF4-FFF2-40B4-BE49-F238E27FC236}">
                <a16:creationId xmlns:a16="http://schemas.microsoft.com/office/drawing/2014/main" id="{D828FED3-1EBB-CDB7-0B14-19279A0CB7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33"/>
    </mc:Choice>
    <mc:Fallback xmlns="">
      <p:transition spd="slow" advTm="217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 rot="1028114">
            <a:off x="14536238" y="327952"/>
            <a:ext cx="3829655" cy="960895"/>
          </a:xfrm>
          <a:custGeom>
            <a:avLst/>
            <a:gdLst/>
            <a:ahLst/>
            <a:cxnLst/>
            <a:rect l="l" t="t" r="r" b="b"/>
            <a:pathLst>
              <a:path w="3829655" h="960895">
                <a:moveTo>
                  <a:pt x="0" y="0"/>
                </a:moveTo>
                <a:lnTo>
                  <a:pt x="3829655" y="0"/>
                </a:lnTo>
                <a:lnTo>
                  <a:pt x="3829655" y="960895"/>
                </a:lnTo>
                <a:lnTo>
                  <a:pt x="0" y="960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7243" y="8069594"/>
            <a:ext cx="18180757" cy="21929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23"/>
              </a:lnSpc>
            </a:pPr>
            <a:r>
              <a:rPr lang="en-US" sz="4000" dirty="0">
                <a:solidFill>
                  <a:srgbClr val="00B050"/>
                </a:solidFill>
                <a:latin typeface="More Sugar"/>
                <a:ea typeface="More Sugar"/>
                <a:cs typeface="More Sugar"/>
                <a:sym typeface="More Sugar"/>
              </a:rPr>
              <a:t>Azalea Elementary School </a:t>
            </a:r>
          </a:p>
          <a:p>
            <a:pPr algn="ctr">
              <a:lnSpc>
                <a:spcPts val="5723"/>
              </a:lnSpc>
            </a:pPr>
            <a:r>
              <a:rPr lang="en-US" sz="4000" dirty="0">
                <a:solidFill>
                  <a:srgbClr val="00B050"/>
                </a:solidFill>
                <a:latin typeface="More Sugar"/>
                <a:ea typeface="More Sugar"/>
                <a:cs typeface="More Sugar"/>
                <a:sym typeface="More Sugar"/>
              </a:rPr>
              <a:t>Parent and Family Engagement 2026-2027 Budget</a:t>
            </a:r>
          </a:p>
          <a:p>
            <a:pPr algn="ctr">
              <a:lnSpc>
                <a:spcPts val="5723"/>
              </a:lnSpc>
            </a:pPr>
            <a:r>
              <a:rPr lang="en-US" sz="4000" dirty="0">
                <a:solidFill>
                  <a:srgbClr val="00B050"/>
                </a:solidFill>
                <a:latin typeface="More Sugar"/>
                <a:ea typeface="More Sugar"/>
                <a:cs typeface="More Sugar"/>
                <a:sym typeface="More Sugar"/>
              </a:rPr>
              <a:t> $5,900.00</a:t>
            </a:r>
            <a:endParaRPr lang="en-US" sz="4000" dirty="0">
              <a:solidFill>
                <a:srgbClr val="00B050"/>
              </a:solidFill>
              <a:latin typeface="More Sugar"/>
              <a:ea typeface="More Sugar"/>
              <a:cs typeface="More Sugar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9937289" y="3908268"/>
            <a:ext cx="6513776" cy="32225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1"/>
              </a:lnSpc>
            </a:pPr>
            <a:r>
              <a:rPr lang="en-US" sz="3104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Total Allocation - $63,680.00</a:t>
            </a:r>
          </a:p>
          <a:p>
            <a:pPr algn="ctr">
              <a:lnSpc>
                <a:spcPts val="3601"/>
              </a:lnSpc>
            </a:pPr>
            <a:endParaRPr lang="en-US" sz="3104" dirty="0">
              <a:solidFill>
                <a:schemeClr val="tx2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l">
              <a:lnSpc>
                <a:spcPts val="2949"/>
              </a:lnSpc>
            </a:pPr>
            <a:r>
              <a:rPr lang="en-US" sz="2542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Paraprofessionals $34,895.02</a:t>
            </a:r>
          </a:p>
          <a:p>
            <a:pPr algn="l">
              <a:lnSpc>
                <a:spcPts val="2949"/>
              </a:lnSpc>
            </a:pPr>
            <a:r>
              <a:rPr lang="en-US" sz="2542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Part Time Hourly Teacher $15,769.43</a:t>
            </a:r>
          </a:p>
          <a:p>
            <a:pPr algn="l">
              <a:lnSpc>
                <a:spcPts val="2949"/>
              </a:lnSpc>
            </a:pPr>
            <a:r>
              <a:rPr lang="en-US" sz="2542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Instructional Materials $13,015.55</a:t>
            </a:r>
          </a:p>
          <a:p>
            <a:pPr algn="l">
              <a:lnSpc>
                <a:spcPts val="2949"/>
              </a:lnSpc>
            </a:pPr>
            <a:endParaRPr lang="en-US" sz="2542" dirty="0">
              <a:solidFill>
                <a:schemeClr val="tx2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l">
              <a:lnSpc>
                <a:spcPts val="2949"/>
              </a:lnSpc>
            </a:pPr>
            <a:r>
              <a:rPr lang="en-US" sz="2542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	Family Engagement $5,900.00</a:t>
            </a:r>
          </a:p>
          <a:p>
            <a:pPr algn="ctr">
              <a:lnSpc>
                <a:spcPts val="3601"/>
              </a:lnSpc>
              <a:spcBef>
                <a:spcPct val="0"/>
              </a:spcBef>
            </a:pPr>
            <a:endParaRPr lang="en-US" sz="2542" dirty="0">
              <a:solidFill>
                <a:srgbClr val="E151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9365468" y="1195562"/>
            <a:ext cx="7865203" cy="2154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6"/>
              </a:lnSpc>
              <a:spcBef>
                <a:spcPct val="0"/>
              </a:spcBef>
            </a:pPr>
            <a:r>
              <a:rPr lang="en-US" sz="2419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TITLE I SCHOOLWIDE BUDGET:</a:t>
            </a:r>
          </a:p>
          <a:p>
            <a:pPr algn="ctr">
              <a:lnSpc>
                <a:spcPts val="2806"/>
              </a:lnSpc>
              <a:spcBef>
                <a:spcPct val="0"/>
              </a:spcBef>
            </a:pPr>
            <a:endParaRPr lang="en-US" sz="2419" dirty="0">
              <a:solidFill>
                <a:schemeClr val="tx2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2806"/>
              </a:lnSpc>
              <a:spcBef>
                <a:spcPct val="0"/>
              </a:spcBef>
            </a:pPr>
            <a:r>
              <a:rPr lang="en-US" sz="2419" dirty="0">
                <a:solidFill>
                  <a:schemeClr val="tx2"/>
                </a:solidFill>
                <a:latin typeface="More Sugar"/>
                <a:ea typeface="More Sugar"/>
                <a:cs typeface="More Sugar"/>
                <a:sym typeface="More Sugar"/>
              </a:rPr>
              <a:t>AZALEA ELEMENTARY IS PROVIDED $63,680.00 TO PAY FOR SUPPLEMENTAL RESOURCES AND PROGRAMS DESIGNED TO INCREASE STUDENT ACHIEVEMENT</a:t>
            </a:r>
            <a:r>
              <a:rPr lang="en-US" sz="2419" dirty="0">
                <a:solidFill>
                  <a:srgbClr val="E15100"/>
                </a:solidFill>
                <a:latin typeface="More Sugar"/>
                <a:ea typeface="More Sugar"/>
                <a:cs typeface="More Sugar"/>
                <a:sym typeface="More Sugar"/>
              </a:rPr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F348C1-7CD8-2AB6-0921-D49A3414AD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7556" y="1562100"/>
            <a:ext cx="8066444" cy="5341934"/>
          </a:xfrm>
          <a:prstGeom prst="rect">
            <a:avLst/>
          </a:prstGeom>
        </p:spPr>
      </p:pic>
      <p:pic>
        <p:nvPicPr>
          <p:cNvPr id="17" name="Audio 16">
            <a:hlinkClick r:id="" action="ppaction://media"/>
            <a:extLst>
              <a:ext uri="{FF2B5EF4-FFF2-40B4-BE49-F238E27FC236}">
                <a16:creationId xmlns:a16="http://schemas.microsoft.com/office/drawing/2014/main" id="{8F6CA3B3-F34B-C953-F634-132B46C210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420"/>
    </mc:Choice>
    <mc:Fallback xmlns="">
      <p:transition spd="slow" advTm="204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316783" y="-153918"/>
            <a:ext cx="11301814" cy="11199070"/>
          </a:xfrm>
          <a:custGeom>
            <a:avLst/>
            <a:gdLst/>
            <a:ahLst/>
            <a:cxnLst/>
            <a:rect l="l" t="t" r="r" b="b"/>
            <a:pathLst>
              <a:path w="11301814" h="11199070">
                <a:moveTo>
                  <a:pt x="0" y="0"/>
                </a:moveTo>
                <a:lnTo>
                  <a:pt x="11301815" y="0"/>
                </a:lnTo>
                <a:lnTo>
                  <a:pt x="11301815" y="11199070"/>
                </a:lnTo>
                <a:lnTo>
                  <a:pt x="0" y="111990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7549822" y="1038225"/>
            <a:ext cx="9319125" cy="5719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50"/>
              </a:lnSpc>
            </a:pPr>
            <a:r>
              <a:rPr lang="en-US" sz="3836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Title I Schoolwide Planning and Input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39445" y="2933700"/>
            <a:ext cx="7139878" cy="711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8"/>
              </a:lnSpc>
              <a:spcBef>
                <a:spcPct val="0"/>
              </a:spcBef>
            </a:pPr>
            <a:r>
              <a:rPr lang="en-US" sz="317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 Please take a moment and help us</a:t>
            </a: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r>
              <a:rPr lang="en-US" sz="317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  with our Title I planning for the</a:t>
            </a: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r>
              <a:rPr lang="en-US" sz="317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  school year. We appreciate your help</a:t>
            </a: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r>
              <a:rPr lang="en-US" sz="317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 and partnership in the education of</a:t>
            </a: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endParaRPr lang="en-US" sz="3170" dirty="0">
              <a:solidFill>
                <a:srgbClr val="392515"/>
              </a:solidFill>
              <a:latin typeface="More Sugar"/>
              <a:ea typeface="More Sugar"/>
              <a:cs typeface="More Sugar"/>
              <a:sym typeface="More Sugar"/>
            </a:endParaRPr>
          </a:p>
          <a:p>
            <a:pPr algn="ctr">
              <a:lnSpc>
                <a:spcPts val="3678"/>
              </a:lnSpc>
              <a:spcBef>
                <a:spcPct val="0"/>
              </a:spcBef>
            </a:pPr>
            <a:r>
              <a:rPr lang="en-US" sz="317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 our students.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38FEAE-DEFD-7163-7318-3B6D660C4B9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 rot="20310166">
            <a:off x="-819216" y="841992"/>
            <a:ext cx="6943247" cy="6943247"/>
          </a:xfrm>
          <a:prstGeom prst="rect">
            <a:avLst/>
          </a:prstGeom>
        </p:spPr>
      </p:pic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B85D176E-9656-4C51-393C-52FDEA2CB3A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899"/>
    </mc:Choice>
    <mc:Fallback xmlns="">
      <p:transition spd="slow" advTm="128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33346" y="1246373"/>
            <a:ext cx="10951122" cy="13402524"/>
          </a:xfrm>
          <a:custGeom>
            <a:avLst/>
            <a:gdLst/>
            <a:ahLst/>
            <a:cxnLst/>
            <a:rect l="l" t="t" r="r" b="b"/>
            <a:pathLst>
              <a:path w="10951122" h="13402524">
                <a:moveTo>
                  <a:pt x="0" y="0"/>
                </a:moveTo>
                <a:lnTo>
                  <a:pt x="10951121" y="0"/>
                </a:lnTo>
                <a:lnTo>
                  <a:pt x="10951121" y="13402524"/>
                </a:lnTo>
                <a:lnTo>
                  <a:pt x="0" y="1340252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 rot="1704166">
            <a:off x="9859540" y="8112186"/>
            <a:ext cx="5120040" cy="1284665"/>
          </a:xfrm>
          <a:custGeom>
            <a:avLst/>
            <a:gdLst/>
            <a:ahLst/>
            <a:cxnLst/>
            <a:rect l="l" t="t" r="r" b="b"/>
            <a:pathLst>
              <a:path w="5120040" h="1284665">
                <a:moveTo>
                  <a:pt x="0" y="0"/>
                </a:moveTo>
                <a:lnTo>
                  <a:pt x="5120040" y="0"/>
                </a:lnTo>
                <a:lnTo>
                  <a:pt x="5120040" y="1284664"/>
                </a:lnTo>
                <a:lnTo>
                  <a:pt x="0" y="12846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1642948" y="315314"/>
            <a:ext cx="15002104" cy="13117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55"/>
              </a:lnSpc>
            </a:pPr>
            <a:r>
              <a:rPr lang="en-US" sz="8841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SCHOOL’S CURRICULUM</a:t>
            </a:r>
          </a:p>
        </p:txBody>
      </p:sp>
      <p:sp>
        <p:nvSpPr>
          <p:cNvPr id="5" name="TextBox 5"/>
          <p:cNvSpPr txBox="1"/>
          <p:nvPr/>
        </p:nvSpPr>
        <p:spPr>
          <a:xfrm rot="-358335">
            <a:off x="5974293" y="6600767"/>
            <a:ext cx="6885079" cy="5707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080"/>
              </a:lnSpc>
            </a:pPr>
            <a:r>
              <a:rPr lang="en-US" sz="4800" dirty="0">
                <a:solidFill>
                  <a:srgbClr val="F9F0D3"/>
                </a:solidFill>
                <a:latin typeface="More Sugar"/>
                <a:ea typeface="More Sugar"/>
                <a:cs typeface="More Sugar"/>
                <a:sym typeface="More Sugar"/>
              </a:rPr>
              <a:t>Reading &amp;  Writing</a:t>
            </a:r>
          </a:p>
        </p:txBody>
      </p:sp>
      <p:sp>
        <p:nvSpPr>
          <p:cNvPr id="6" name="TextBox 6"/>
          <p:cNvSpPr txBox="1"/>
          <p:nvPr/>
        </p:nvSpPr>
        <p:spPr>
          <a:xfrm rot="551501">
            <a:off x="5511267" y="9050892"/>
            <a:ext cx="6897499" cy="670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20"/>
              </a:lnSpc>
            </a:pPr>
            <a:r>
              <a:rPr lang="en-US" sz="450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PM Cycle testing, etc.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34979" y="4475770"/>
            <a:ext cx="6747855" cy="589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40"/>
              </a:lnSpc>
            </a:pPr>
            <a:r>
              <a:rPr lang="en-US" sz="400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Mathematics  &amp;  Science</a:t>
            </a:r>
          </a:p>
        </p:txBody>
      </p:sp>
      <p:sp>
        <p:nvSpPr>
          <p:cNvPr id="8" name="TextBox 8"/>
          <p:cNvSpPr txBox="1"/>
          <p:nvPr/>
        </p:nvSpPr>
        <p:spPr>
          <a:xfrm rot="-242932">
            <a:off x="5618927" y="2293432"/>
            <a:ext cx="7050818" cy="6606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25"/>
              </a:lnSpc>
              <a:spcBef>
                <a:spcPct val="0"/>
              </a:spcBef>
            </a:pPr>
            <a:r>
              <a:rPr lang="en-US" sz="4418" dirty="0">
                <a:solidFill>
                  <a:srgbClr val="FEF9F2"/>
                </a:solidFill>
                <a:latin typeface="More Sugar"/>
                <a:ea typeface="More Sugar"/>
                <a:cs typeface="More Sugar"/>
                <a:sym typeface="More Sugar"/>
              </a:rPr>
              <a:t>Core Curriculum</a:t>
            </a:r>
          </a:p>
        </p:txBody>
      </p:sp>
      <p:sp>
        <p:nvSpPr>
          <p:cNvPr id="9" name="TextBox 9"/>
          <p:cNvSpPr txBox="1"/>
          <p:nvPr/>
        </p:nvSpPr>
        <p:spPr>
          <a:xfrm rot="19700089">
            <a:off x="84152" y="2295226"/>
            <a:ext cx="4833635" cy="28870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778"/>
              </a:lnSpc>
              <a:spcBef>
                <a:spcPct val="0"/>
              </a:spcBef>
            </a:pPr>
            <a:r>
              <a:rPr lang="en-US" sz="231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FLORIDAS BENCHMARKS FOR EXCELLENT STUDENT THINKING STANDARDS (B.E.S.T) FORM THE FRAMEWORK OF EVERYTHING TAIGHT IN OUR SCHOOLS. </a:t>
            </a:r>
            <a:r>
              <a:rPr lang="en-US" sz="231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7" tooltip="http://www.fldoe.org"/>
              </a:rPr>
              <a:t>www.fldoe.org</a:t>
            </a:r>
          </a:p>
        </p:txBody>
      </p:sp>
      <p:sp>
        <p:nvSpPr>
          <p:cNvPr id="11" name="Freeform 11"/>
          <p:cNvSpPr/>
          <p:nvPr/>
        </p:nvSpPr>
        <p:spPr>
          <a:xfrm rot="-473870">
            <a:off x="772997" y="6382122"/>
            <a:ext cx="2170756" cy="2350293"/>
          </a:xfrm>
          <a:custGeom>
            <a:avLst/>
            <a:gdLst/>
            <a:ahLst/>
            <a:cxnLst/>
            <a:rect l="l" t="t" r="r" b="b"/>
            <a:pathLst>
              <a:path w="2170756" h="2350293">
                <a:moveTo>
                  <a:pt x="0" y="0"/>
                </a:moveTo>
                <a:lnTo>
                  <a:pt x="2170756" y="0"/>
                </a:lnTo>
                <a:lnTo>
                  <a:pt x="2170756" y="2350293"/>
                </a:lnTo>
                <a:lnTo>
                  <a:pt x="0" y="235029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TextBox 12"/>
          <p:cNvSpPr txBox="1"/>
          <p:nvPr/>
        </p:nvSpPr>
        <p:spPr>
          <a:xfrm rot="1461211">
            <a:off x="12523656" y="4229284"/>
            <a:ext cx="5882209" cy="20774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680"/>
              </a:lnSpc>
              <a:spcBef>
                <a:spcPct val="0"/>
              </a:spcBef>
            </a:pPr>
            <a:r>
              <a:rPr lang="en-US" sz="231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TO LEARN MORE ABOUT STATE ASSESSMENTS, VISIT THE FLORIDA DEPARTMENT OF EDUCATION’S </a:t>
            </a:r>
          </a:p>
          <a:p>
            <a:pPr>
              <a:lnSpc>
                <a:spcPts val="2680"/>
              </a:lnSpc>
              <a:spcBef>
                <a:spcPct val="0"/>
              </a:spcBef>
            </a:pPr>
            <a:r>
              <a:rPr lang="en-US" sz="231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WEBSITE, </a:t>
            </a:r>
            <a:r>
              <a:rPr lang="en-US" sz="231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9" tooltip="http://fldoe.org/accountability/assessments"/>
              </a:rPr>
              <a:t>FLDOE.ORG/ACCOUNTABILITY/ASSESSMENTS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EDE21AC1-568A-5AC6-7112-040E2ED0B2A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891"/>
    </mc:Choice>
    <mc:Fallback xmlns="">
      <p:transition spd="slow" advTm="88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4952171" y="1764814"/>
            <a:ext cx="9276420" cy="8129517"/>
          </a:xfrm>
          <a:custGeom>
            <a:avLst/>
            <a:gdLst/>
            <a:ahLst/>
            <a:cxnLst/>
            <a:rect l="l" t="t" r="r" b="b"/>
            <a:pathLst>
              <a:path w="9276420" h="8129517">
                <a:moveTo>
                  <a:pt x="0" y="0"/>
                </a:moveTo>
                <a:lnTo>
                  <a:pt x="9276420" y="0"/>
                </a:lnTo>
                <a:lnTo>
                  <a:pt x="9276420" y="8129518"/>
                </a:lnTo>
                <a:lnTo>
                  <a:pt x="0" y="8129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0" y="426980"/>
            <a:ext cx="17593131" cy="11141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9"/>
              </a:lnSpc>
              <a:spcBef>
                <a:spcPct val="0"/>
              </a:spcBef>
            </a:pPr>
            <a:r>
              <a:rPr lang="en-US" sz="7447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Working Together for Student Success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345425" y="3928647"/>
            <a:ext cx="2798575" cy="1522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83"/>
              </a:lnSpc>
              <a:spcBef>
                <a:spcPct val="0"/>
              </a:spcBef>
            </a:pPr>
            <a:r>
              <a:rPr lang="en-US" sz="3433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Improvement Plan (SIP)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984450" y="3988640"/>
            <a:ext cx="2239658" cy="13584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8"/>
              </a:lnSpc>
              <a:spcBef>
                <a:spcPct val="0"/>
              </a:spcBef>
            </a:pPr>
            <a:r>
              <a:rPr lang="en-US" sz="304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Title I Schoolwide Plan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705600" y="6456467"/>
            <a:ext cx="2602198" cy="1806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28"/>
              </a:lnSpc>
              <a:spcBef>
                <a:spcPct val="0"/>
              </a:spcBef>
            </a:pPr>
            <a:r>
              <a:rPr lang="en-US" sz="304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Parent and Family Engagement Plan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0" y="7256084"/>
            <a:ext cx="2508050" cy="20130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50"/>
              </a:lnSpc>
              <a:spcBef>
                <a:spcPct val="0"/>
              </a:spcBef>
            </a:pPr>
            <a:r>
              <a:rPr lang="en-US" sz="3405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School- Parent- Student Compact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08502" y="3988640"/>
            <a:ext cx="2526410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805130" y="7907468"/>
            <a:ext cx="2677469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PARENT/FAMILY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4698163" y="3988640"/>
            <a:ext cx="2526410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TITLE 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642627" y="7729893"/>
            <a:ext cx="2526410" cy="355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97"/>
              </a:lnSpc>
              <a:spcBef>
                <a:spcPct val="0"/>
              </a:spcBef>
            </a:pPr>
            <a:r>
              <a:rPr lang="en-US" sz="24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</a:t>
            </a:r>
          </a:p>
        </p:txBody>
      </p:sp>
      <p:pic>
        <p:nvPicPr>
          <p:cNvPr id="20" name="Audio 19">
            <a:hlinkClick r:id="" action="ppaction://media"/>
            <a:extLst>
              <a:ext uri="{FF2B5EF4-FFF2-40B4-BE49-F238E27FC236}">
                <a16:creationId xmlns:a16="http://schemas.microsoft.com/office/drawing/2014/main" id="{F458B643-DABD-945D-E473-EA1878A8B42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973"/>
    </mc:Choice>
    <mc:Fallback xmlns="">
      <p:transition spd="slow" advTm="189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11887200" y="6057900"/>
            <a:ext cx="5879317" cy="3811395"/>
          </a:xfrm>
          <a:custGeom>
            <a:avLst/>
            <a:gdLst/>
            <a:ahLst/>
            <a:cxnLst/>
            <a:rect l="l" t="t" r="r" b="b"/>
            <a:pathLst>
              <a:path w="5148811" h="3430395">
                <a:moveTo>
                  <a:pt x="0" y="0"/>
                </a:moveTo>
                <a:lnTo>
                  <a:pt x="5148811" y="0"/>
                </a:lnTo>
                <a:lnTo>
                  <a:pt x="5148811" y="3430395"/>
                </a:lnTo>
                <a:lnTo>
                  <a:pt x="0" y="3430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>
            <a:off x="0" y="520040"/>
            <a:ext cx="11309094" cy="4730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9"/>
              </a:lnSpc>
              <a:spcBef>
                <a:spcPct val="0"/>
              </a:spcBef>
            </a:pPr>
            <a:r>
              <a:rPr lang="en-US" sz="3111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PARENT AND FAMILY ENGAGEMENT PLAN (PFEP)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4800" y="2781300"/>
            <a:ext cx="12847799" cy="49192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dirty="0">
                <a:latin typeface="More Sugar" panose="020B0604020202020204" charset="0"/>
              </a:rPr>
              <a:t>The PFEP sections include information about the following:</a:t>
            </a:r>
          </a:p>
          <a:p>
            <a:endParaRPr lang="en-US" sz="3600" dirty="0">
              <a:latin typeface="More Sugar" panose="020B0604020202020204" charset="0"/>
            </a:endParaRP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More Sugar" panose="020B0604020202020204" charset="0"/>
              </a:rPr>
              <a:t>Parent trainings to increase student achievement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More Sugar" panose="020B0604020202020204" charset="0"/>
              </a:rPr>
              <a:t>Staff trainings on effectively engaging parents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More Sugar" panose="020B0604020202020204" charset="0"/>
              </a:rPr>
              <a:t>Communication methods between home and school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More Sugar" panose="020B0604020202020204" charset="0"/>
              </a:rPr>
              <a:t>Flexible meeting times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More Sugar" panose="020B0604020202020204" charset="0"/>
              </a:rPr>
              <a:t>Accessibility for parents </a:t>
            </a:r>
          </a:p>
          <a:p>
            <a:pPr marL="571500" lvl="0" indent="-571500">
              <a:buFont typeface="Arial" panose="020B0604020202020204" pitchFamily="34" charset="0"/>
              <a:buChar char="•"/>
            </a:pPr>
            <a:r>
              <a:rPr lang="en-US" sz="3600" dirty="0">
                <a:latin typeface="More Sugar" panose="020B0604020202020204" charset="0"/>
              </a:rPr>
              <a:t>Coordination with other federal programs</a:t>
            </a:r>
          </a:p>
          <a:p>
            <a:pPr algn="ctr">
              <a:lnSpc>
                <a:spcPts val="3841"/>
              </a:lnSpc>
            </a:pPr>
            <a:endParaRPr lang="en-US" sz="3311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14" name="Audio 13">
            <a:hlinkClick r:id="" action="ppaction://media"/>
            <a:extLst>
              <a:ext uri="{FF2B5EF4-FFF2-40B4-BE49-F238E27FC236}">
                <a16:creationId xmlns:a16="http://schemas.microsoft.com/office/drawing/2014/main" id="{A23F9722-4AB2-CC1C-9248-C35ECA0D03F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106"/>
    </mc:Choice>
    <mc:Fallback xmlns="">
      <p:transition spd="slow" advTm="141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005147" y="278900"/>
            <a:ext cx="13182600" cy="75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42"/>
              </a:lnSpc>
            </a:pPr>
            <a:r>
              <a:rPr lang="en-US" sz="5122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PARENT- SCHOOL- STUDENT COMPACT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0" y="9035667"/>
            <a:ext cx="18288000" cy="1251333"/>
            <a:chOff x="0" y="0"/>
            <a:chExt cx="4816593" cy="32956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329569"/>
            </a:xfrm>
            <a:custGeom>
              <a:avLst/>
              <a:gdLst/>
              <a:ahLst/>
              <a:cxnLst/>
              <a:rect l="l" t="t" r="r" b="b"/>
              <a:pathLst>
                <a:path w="4816592" h="329569">
                  <a:moveTo>
                    <a:pt x="0" y="0"/>
                  </a:moveTo>
                  <a:lnTo>
                    <a:pt x="4816592" y="0"/>
                  </a:lnTo>
                  <a:lnTo>
                    <a:pt x="4816592" y="329569"/>
                  </a:lnTo>
                  <a:lnTo>
                    <a:pt x="0" y="329569"/>
                  </a:lnTo>
                  <a:close/>
                </a:path>
              </a:pathLst>
            </a:custGeom>
            <a:solidFill>
              <a:srgbClr val="FBCFD5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4816593" cy="367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 dirty="0"/>
            </a:p>
          </p:txBody>
        </p:sp>
      </p:grpSp>
      <p:sp>
        <p:nvSpPr>
          <p:cNvPr id="6" name="Freeform 6"/>
          <p:cNvSpPr/>
          <p:nvPr/>
        </p:nvSpPr>
        <p:spPr>
          <a:xfrm>
            <a:off x="-128137" y="0"/>
            <a:ext cx="6470329" cy="8776169"/>
          </a:xfrm>
          <a:custGeom>
            <a:avLst/>
            <a:gdLst/>
            <a:ahLst/>
            <a:cxnLst/>
            <a:rect l="l" t="t" r="r" b="b"/>
            <a:pathLst>
              <a:path w="6470329" h="8776169">
                <a:moveTo>
                  <a:pt x="0" y="0"/>
                </a:moveTo>
                <a:lnTo>
                  <a:pt x="6470329" y="0"/>
                </a:lnTo>
                <a:lnTo>
                  <a:pt x="6470329" y="8776169"/>
                </a:lnTo>
                <a:lnTo>
                  <a:pt x="0" y="877616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7" name="TextBox 7"/>
          <p:cNvSpPr txBox="1"/>
          <p:nvPr/>
        </p:nvSpPr>
        <p:spPr>
          <a:xfrm>
            <a:off x="7848600" y="1818521"/>
            <a:ext cx="9282828" cy="26653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31"/>
              </a:lnSpc>
            </a:pPr>
            <a:r>
              <a:rPr lang="en-US" sz="3200" dirty="0"/>
              <a:t>By signing the </a:t>
            </a:r>
            <a:r>
              <a:rPr lang="en-US" sz="3200" b="1" dirty="0"/>
              <a:t>Azalea Elementary Parent-School-Student Compact</a:t>
            </a:r>
            <a:r>
              <a:rPr lang="en-US" sz="3200" dirty="0"/>
              <a:t>, teachers, staff, parents, and students agree to work together and share responsibility for helping </a:t>
            </a:r>
            <a:r>
              <a:rPr lang="en-US" sz="3200" b="1" dirty="0"/>
              <a:t>students meet or exceed state, district, and school academic goals.</a:t>
            </a:r>
            <a:endParaRPr lang="en-US" sz="3200" dirty="0"/>
          </a:p>
          <a:p>
            <a:pPr algn="ctr">
              <a:lnSpc>
                <a:spcPts val="3531"/>
              </a:lnSpc>
            </a:pPr>
            <a:endParaRPr lang="en-US" sz="2354" b="1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sp>
        <p:nvSpPr>
          <p:cNvPr id="8" name="Freeform 8"/>
          <p:cNvSpPr/>
          <p:nvPr/>
        </p:nvSpPr>
        <p:spPr>
          <a:xfrm rot="-819047">
            <a:off x="5227662" y="8389791"/>
            <a:ext cx="5120040" cy="1284665"/>
          </a:xfrm>
          <a:custGeom>
            <a:avLst/>
            <a:gdLst/>
            <a:ahLst/>
            <a:cxnLst/>
            <a:rect l="l" t="t" r="r" b="b"/>
            <a:pathLst>
              <a:path w="5120040" h="1284665">
                <a:moveTo>
                  <a:pt x="0" y="0"/>
                </a:moveTo>
                <a:lnTo>
                  <a:pt x="5120040" y="0"/>
                </a:lnTo>
                <a:lnTo>
                  <a:pt x="5120040" y="1284665"/>
                </a:lnTo>
                <a:lnTo>
                  <a:pt x="0" y="12846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9"/>
          <p:cNvSpPr/>
          <p:nvPr/>
        </p:nvSpPr>
        <p:spPr>
          <a:xfrm>
            <a:off x="7077232" y="6740692"/>
            <a:ext cx="1597148" cy="1104515"/>
          </a:xfrm>
          <a:custGeom>
            <a:avLst/>
            <a:gdLst/>
            <a:ahLst/>
            <a:cxnLst/>
            <a:rect l="l" t="t" r="r" b="b"/>
            <a:pathLst>
              <a:path w="1597148" h="1104515">
                <a:moveTo>
                  <a:pt x="0" y="0"/>
                </a:moveTo>
                <a:lnTo>
                  <a:pt x="1597148" y="0"/>
                </a:lnTo>
                <a:lnTo>
                  <a:pt x="1597148" y="1104515"/>
                </a:lnTo>
                <a:lnTo>
                  <a:pt x="0" y="110451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22838" t="-12058" b="-12058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TextBox 10"/>
          <p:cNvSpPr txBox="1"/>
          <p:nvPr/>
        </p:nvSpPr>
        <p:spPr>
          <a:xfrm>
            <a:off x="7077232" y="4583794"/>
            <a:ext cx="11050881" cy="11928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45"/>
              </a:lnSpc>
              <a:spcBef>
                <a:spcPct val="0"/>
              </a:spcBef>
            </a:pPr>
            <a:r>
              <a:rPr lang="en-US" sz="2711" dirty="0">
                <a:solidFill>
                  <a:schemeClr val="tx2">
                    <a:lumMod val="75000"/>
                  </a:schemeClr>
                </a:solidFill>
                <a:latin typeface="More Sugar"/>
                <a:ea typeface="More Sugar"/>
                <a:cs typeface="More Sugar"/>
                <a:sym typeface="More Sugar"/>
              </a:rPr>
              <a:t>Please review and sign your child’s compact</a:t>
            </a:r>
          </a:p>
          <a:p>
            <a:pPr algn="ctr">
              <a:lnSpc>
                <a:spcPts val="3145"/>
              </a:lnSpc>
              <a:spcBef>
                <a:spcPct val="0"/>
              </a:spcBef>
            </a:pPr>
            <a:r>
              <a:rPr lang="en-US" sz="2711" dirty="0">
                <a:solidFill>
                  <a:schemeClr val="tx2">
                    <a:lumMod val="75000"/>
                  </a:schemeClr>
                </a:solidFill>
                <a:latin typeface="More Sugar"/>
                <a:ea typeface="More Sugar"/>
                <a:cs typeface="More Sugar"/>
                <a:sym typeface="More Sugar"/>
              </a:rPr>
              <a:t>Please have your teacher give you one and once completed- please turn in upon leaving the classroom</a:t>
            </a:r>
            <a:r>
              <a:rPr lang="en-US" sz="2711" dirty="0">
                <a:solidFill>
                  <a:srgbClr val="5FC232"/>
                </a:solidFill>
                <a:latin typeface="More Sugar"/>
                <a:ea typeface="More Sugar"/>
                <a:cs typeface="More Sugar"/>
                <a:sym typeface="More Sugar"/>
              </a:rPr>
              <a:t>. 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426980" y="7302475"/>
            <a:ext cx="7246343" cy="11660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sz="3953" dirty="0">
                <a:solidFill>
                  <a:srgbClr val="26424D"/>
                </a:solidFill>
                <a:latin typeface="More Sugar"/>
                <a:ea typeface="More Sugar"/>
                <a:cs typeface="More Sugar"/>
                <a:sym typeface="More Sugar"/>
              </a:rPr>
              <a:t>OUR GOAL IS TO RECIEVE 100% SIGNED COMPACTS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6E27F8E-108C-E9F5-2C0B-2EA22C4716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997417"/>
            <a:ext cx="6866886" cy="6779829"/>
          </a:xfrm>
          <a:prstGeom prst="rect">
            <a:avLst/>
          </a:prstGeom>
        </p:spPr>
      </p:pic>
      <p:pic>
        <p:nvPicPr>
          <p:cNvPr id="26" name="Audio 25">
            <a:hlinkClick r:id="" action="ppaction://media"/>
            <a:extLst>
              <a:ext uri="{FF2B5EF4-FFF2-40B4-BE49-F238E27FC236}">
                <a16:creationId xmlns:a16="http://schemas.microsoft.com/office/drawing/2014/main" id="{20B28096-5E82-C0D8-F0DB-0F5DC2D1C4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252"/>
    </mc:Choice>
    <mc:Fallback xmlns="">
      <p:transition spd="slow" advTm="202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1869" y="284820"/>
            <a:ext cx="6191977" cy="3585795"/>
          </a:xfrm>
          <a:custGeom>
            <a:avLst/>
            <a:gdLst/>
            <a:ahLst/>
            <a:cxnLst/>
            <a:rect l="l" t="t" r="r" b="b"/>
            <a:pathLst>
              <a:path w="6191977" h="3585795">
                <a:moveTo>
                  <a:pt x="0" y="0"/>
                </a:moveTo>
                <a:lnTo>
                  <a:pt x="6191977" y="0"/>
                </a:lnTo>
                <a:lnTo>
                  <a:pt x="6191977" y="3585795"/>
                </a:lnTo>
                <a:lnTo>
                  <a:pt x="0" y="35857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9251" b="-9251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141869" y="4647766"/>
            <a:ext cx="6191977" cy="4125405"/>
          </a:xfrm>
          <a:custGeom>
            <a:avLst/>
            <a:gdLst/>
            <a:ahLst/>
            <a:cxnLst/>
            <a:rect l="l" t="t" r="r" b="b"/>
            <a:pathLst>
              <a:path w="6191977" h="4125405">
                <a:moveTo>
                  <a:pt x="0" y="0"/>
                </a:moveTo>
                <a:lnTo>
                  <a:pt x="6191977" y="0"/>
                </a:lnTo>
                <a:lnTo>
                  <a:pt x="6191977" y="4125404"/>
                </a:lnTo>
                <a:lnTo>
                  <a:pt x="0" y="41254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4" name="TextBox 4"/>
          <p:cNvSpPr txBox="1"/>
          <p:nvPr/>
        </p:nvSpPr>
        <p:spPr>
          <a:xfrm>
            <a:off x="6709689" y="504874"/>
            <a:ext cx="11044012" cy="88342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03"/>
              </a:lnSpc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Report Cards ​</a:t>
            </a:r>
          </a:p>
          <a:p>
            <a:pPr algn="l">
              <a:lnSpc>
                <a:spcPts val="2703"/>
              </a:lnSpc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</a:t>
            </a:r>
          </a:p>
          <a:p>
            <a:pPr marL="416876" lvl="1" indent="-208438" algn="l">
              <a:lnSpc>
                <a:spcPts val="2703"/>
              </a:lnSpc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Grade and Overview​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Population and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Academic Achievement, Growth, and Population​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English Language Learners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Graduation and Beyond​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Educator Qualifications and Equity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Long-Term Goals and Interim Progress​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Accelerated Course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Per-Pupil Expenditures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National Data​</a:t>
            </a:r>
          </a:p>
          <a:p>
            <a:pPr algn="l">
              <a:lnSpc>
                <a:spcPts val="2703"/>
              </a:lnSpc>
              <a:spcBef>
                <a:spcPct val="0"/>
              </a:spcBef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​Available online at </a:t>
            </a:r>
            <a:r>
              <a:rPr lang="en-US" sz="193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7" tooltip="https://dataanalytics.pcsb.org"/>
              </a:rPr>
              <a:t>School Report Cards</a:t>
            </a: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​</a:t>
            </a:r>
          </a:p>
          <a:p>
            <a:pPr algn="l">
              <a:lnSpc>
                <a:spcPts val="2703"/>
              </a:lnSpc>
              <a:spcBef>
                <a:spcPct val="0"/>
              </a:spcBef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School Grade and Overview​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Population and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Academic Achievement, Growth, and Population​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Assessments – English Language Learners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Graduation and Beyond​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Educator Qualifications and Equity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Long-Term Goals and Interim Progress​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Accelerated Course Enrollment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Per-Pupil Expenditures ​</a:t>
            </a:r>
          </a:p>
          <a:p>
            <a:pPr marL="416876" lvl="1" indent="-208438" algn="l">
              <a:lnSpc>
                <a:spcPts val="2703"/>
              </a:lnSpc>
              <a:spcBef>
                <a:spcPct val="0"/>
              </a:spcBef>
              <a:buFont typeface="Arial"/>
              <a:buChar char="•"/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National Data​</a:t>
            </a:r>
          </a:p>
          <a:p>
            <a:pPr algn="l">
              <a:lnSpc>
                <a:spcPts val="2703"/>
              </a:lnSpc>
              <a:spcBef>
                <a:spcPct val="0"/>
              </a:spcBef>
            </a:pP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​Available online at </a:t>
            </a:r>
            <a:r>
              <a:rPr lang="en-US" sz="1930" u="sng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  <a:hlinkClick r:id="rId8" tooltip="https://edudata.fldoe.org"/>
              </a:rPr>
              <a:t>https://edudata.fldoe.org/</a:t>
            </a:r>
            <a:r>
              <a:rPr lang="en-US" sz="1930" dirty="0">
                <a:solidFill>
                  <a:srgbClr val="000000"/>
                </a:solidFill>
                <a:latin typeface="More Sugar"/>
                <a:ea typeface="More Sugar"/>
                <a:cs typeface="More Sugar"/>
                <a:sym typeface="More Sugar"/>
              </a:rPr>
              <a:t> or Front Office ​</a:t>
            </a:r>
          </a:p>
          <a:p>
            <a:pPr algn="ctr">
              <a:lnSpc>
                <a:spcPts val="2040"/>
              </a:lnSpc>
              <a:spcBef>
                <a:spcPct val="0"/>
              </a:spcBef>
            </a:pPr>
            <a:endParaRPr lang="en-US" sz="1930" dirty="0">
              <a:solidFill>
                <a:srgbClr val="000000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id="{9D4EE0C6-7489-3442-9668-C8F98D50558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85"/>
    </mc:Choice>
    <mc:Fallback xmlns="">
      <p:transition spd="slow" advTm="144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9325711" y="3571517"/>
            <a:ext cx="3739538" cy="3637319"/>
          </a:xfrm>
          <a:custGeom>
            <a:avLst/>
            <a:gdLst/>
            <a:ahLst/>
            <a:cxnLst/>
            <a:rect l="l" t="t" r="r" b="b"/>
            <a:pathLst>
              <a:path w="3739538" h="3637319">
                <a:moveTo>
                  <a:pt x="0" y="0"/>
                </a:moveTo>
                <a:lnTo>
                  <a:pt x="3739538" y="0"/>
                </a:lnTo>
                <a:lnTo>
                  <a:pt x="3739538" y="3637318"/>
                </a:lnTo>
                <a:lnTo>
                  <a:pt x="0" y="363731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5" name="TextBox 5"/>
          <p:cNvSpPr txBox="1"/>
          <p:nvPr/>
        </p:nvSpPr>
        <p:spPr>
          <a:xfrm rot="-502715">
            <a:off x="1107102" y="766583"/>
            <a:ext cx="6605221" cy="1540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8"/>
              </a:lnSpc>
            </a:pPr>
            <a:r>
              <a:rPr lang="en-US" sz="5196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PARENT ADVISORY COUNCIL (PAC)</a:t>
            </a:r>
          </a:p>
        </p:txBody>
      </p:sp>
      <p:sp>
        <p:nvSpPr>
          <p:cNvPr id="6" name="TextBox 6"/>
          <p:cNvSpPr txBox="1"/>
          <p:nvPr/>
        </p:nvSpPr>
        <p:spPr>
          <a:xfrm rot="-482183">
            <a:off x="1753566" y="2730348"/>
            <a:ext cx="6904564" cy="66547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74999" lvl="1" indent="-237499" algn="l">
              <a:lnSpc>
                <a:spcPts val="3080"/>
              </a:lnSpc>
              <a:buFont typeface="Arial"/>
              <a:buChar char="•"/>
            </a:pPr>
            <a:r>
              <a:rPr lang="en-US" sz="22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The District has a Parent and Family Engagement Plan. The summary of the plan is in the Title I School &amp; Family Partnership Overview.​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You may access the full plan at </a:t>
            </a:r>
            <a:r>
              <a:rPr lang="en-US" sz="2200" u="sng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  <a:hlinkClick r:id="rId6" tooltip="http://www.pcsb.org/titleone"/>
              </a:rPr>
              <a:t>www.pcsb.org/titleone</a:t>
            </a:r>
            <a:r>
              <a:rPr lang="en-US" sz="22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The Parent Advisory Council (PAC) is responsible for reviewing and revising the District PFEP. 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PAC will meet virtually or in-person with the district’s Title I staff.​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Each school is committed to having at least one member representative on PAC. ​</a:t>
            </a:r>
          </a:p>
          <a:p>
            <a:pPr marL="474999" lvl="1" indent="-237499" algn="l">
              <a:lnSpc>
                <a:spcPts val="3080"/>
              </a:lnSpc>
              <a:spcBef>
                <a:spcPct val="0"/>
              </a:spcBef>
              <a:buFont typeface="Arial"/>
              <a:buChar char="•"/>
            </a:pPr>
            <a:r>
              <a:rPr lang="en-US" sz="2200" dirty="0">
                <a:solidFill>
                  <a:srgbClr val="213138"/>
                </a:solidFill>
                <a:latin typeface="More Sugar"/>
                <a:ea typeface="More Sugar"/>
                <a:cs typeface="More Sugar"/>
                <a:sym typeface="More Sugar"/>
              </a:rPr>
              <a:t>PAC meets twice a year, if you are interested in representing our school please notify, Insert contact person</a:t>
            </a:r>
          </a:p>
          <a:p>
            <a:pPr algn="ctr">
              <a:lnSpc>
                <a:spcPts val="6720"/>
              </a:lnSpc>
              <a:spcBef>
                <a:spcPct val="0"/>
              </a:spcBef>
            </a:pPr>
            <a:endParaRPr lang="en-US" sz="2200" dirty="0">
              <a:solidFill>
                <a:srgbClr val="213138"/>
              </a:solidFill>
              <a:latin typeface="More Sugar"/>
              <a:ea typeface="More Sugar"/>
              <a:cs typeface="More Sugar"/>
              <a:sym typeface="More Sugar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E277E1E-4299-096D-ECEB-09C24938593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8"/>
              </a:ext>
            </a:extLst>
          </a:blip>
          <a:stretch>
            <a:fillRect/>
          </a:stretch>
        </p:blipFill>
        <p:spPr>
          <a:xfrm rot="1218785">
            <a:off x="13970101" y="5979467"/>
            <a:ext cx="3387848" cy="3387848"/>
          </a:xfrm>
          <a:prstGeom prst="rect">
            <a:avLst/>
          </a:prstGeom>
        </p:spPr>
      </p:pic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E9EE04C2-4C65-F79F-8C24-68E9F85DFE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093"/>
    </mc:Choice>
    <mc:Fallback xmlns="">
      <p:transition spd="slow" advTm="240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685800" y="295193"/>
            <a:ext cx="18288000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412"/>
              </a:lnSpc>
            </a:pPr>
            <a:r>
              <a:rPr lang="en-US" sz="8976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THANK YOU FOR LISTENING!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28638" y="3587835"/>
            <a:ext cx="9582724" cy="11428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18"/>
              </a:lnSpc>
            </a:pPr>
            <a:r>
              <a:rPr lang="en-US" sz="3079" dirty="0">
                <a:solidFill>
                  <a:srgbClr val="392515"/>
                </a:solidFill>
                <a:latin typeface="Poppins"/>
                <a:ea typeface="Poppins"/>
                <a:cs typeface="Poppins"/>
                <a:sym typeface="Poppins"/>
              </a:rPr>
              <a:t>Please take a moment to take our survey located on the last page of your parent packet. 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-1676400" y="7832534"/>
            <a:ext cx="18592800" cy="3920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30"/>
              </a:lnSpc>
              <a:spcBef>
                <a:spcPct val="0"/>
              </a:spcBef>
            </a:pPr>
            <a:r>
              <a:rPr lang="en-US" sz="3600" dirty="0">
                <a:solidFill>
                  <a:srgbClr val="392515"/>
                </a:solidFill>
                <a:latin typeface="More Sugar"/>
                <a:ea typeface="More Sugar"/>
                <a:cs typeface="More Sugar"/>
                <a:sym typeface="More Sugar"/>
              </a:rPr>
              <a:t>Your meet the teacher night will begin in 3 minutes in this classroom.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9FF5515-5CD4-24E6-6699-675ABC65F528}"/>
              </a:ext>
            </a:extLst>
          </p:cNvPr>
          <p:cNvSpPr txBox="1"/>
          <p:nvPr/>
        </p:nvSpPr>
        <p:spPr>
          <a:xfrm>
            <a:off x="712304" y="8224564"/>
            <a:ext cx="15316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/>
              <a:t>Team Azalea Elementary</a:t>
            </a:r>
          </a:p>
          <a:p>
            <a:pPr algn="ctr"/>
            <a:r>
              <a:rPr lang="en-US" sz="6000" b="1" dirty="0"/>
              <a:t>One Team! One Goal! 100% Student Success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3B9D9AAF-C202-39DA-F689-F20B36990A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26078" y="1939778"/>
            <a:ext cx="5280921" cy="5137678"/>
          </a:xfrm>
          <a:prstGeom prst="rect">
            <a:avLst/>
          </a:prstGeom>
        </p:spPr>
      </p:pic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4E24F313-98EC-8C96-A28C-D43BEA4FEE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rcRect l="-329688" t="-329688" r="-329688" b="-329688"/>
          <a:stretch>
            <a:fillRect/>
          </a:stretch>
        </p:blipFill>
        <p:spPr>
          <a:xfrm>
            <a:off x="15078456" y="7077456"/>
            <a:ext cx="3086100" cy="3086100"/>
          </a:xfrm>
          <a:prstGeom prst="ellipse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46"/>
    </mc:Choice>
    <mc:Fallback xmlns="">
      <p:transition spd="slow" advTm="67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413D026967A4046BE26681A1BDA4EAC" ma:contentTypeVersion="10" ma:contentTypeDescription="Create a new document." ma:contentTypeScope="" ma:versionID="be1146d63c11d236efc362265a1b6049">
  <xsd:schema xmlns:xsd="http://www.w3.org/2001/XMLSchema" xmlns:xs="http://www.w3.org/2001/XMLSchema" xmlns:p="http://schemas.microsoft.com/office/2006/metadata/properties" xmlns:ns2="44a7b1e0-5162-45a8-ac42-6c84c9af6a68" xmlns:ns3="252a0df3-8449-435b-82ff-91209f3fa82c" targetNamespace="http://schemas.microsoft.com/office/2006/metadata/properties" ma:root="true" ma:fieldsID="ac1bd2f97549582df417611dc7f56164" ns2:_="" ns3:_="">
    <xsd:import namespace="44a7b1e0-5162-45a8-ac42-6c84c9af6a68"/>
    <xsd:import namespace="252a0df3-8449-435b-82ff-91209f3fa82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a7b1e0-5162-45a8-ac42-6c84c9af6a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Length (seconds)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2a0df3-8449-435b-82ff-91209f3fa82c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89A263-81B4-4AD0-9506-DD9DF671B55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7EF06EC-4CCF-4C01-B7F2-542B11A499AB}">
  <ds:schemaRefs>
    <ds:schemaRef ds:uri="http://schemas.microsoft.com/office/infopath/2007/PartnerControls"/>
    <ds:schemaRef ds:uri="252a0df3-8449-435b-82ff-91209f3fa82c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www.w3.org/XML/1998/namespace"/>
    <ds:schemaRef ds:uri="http://purl.org/dc/terms/"/>
    <ds:schemaRef ds:uri="44a7b1e0-5162-45a8-ac42-6c84c9af6a68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6F177F52-9780-4FAE-8941-A77CD0E83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a7b1e0-5162-45a8-ac42-6c84c9af6a68"/>
    <ds:schemaRef ds:uri="252a0df3-8449-435b-82ff-91209f3fa82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304</TotalTime>
  <Words>1180</Words>
  <Application>Microsoft Office PowerPoint</Application>
  <PresentationFormat>Custom</PresentationFormat>
  <Paragraphs>160</Paragraphs>
  <Slides>12</Slides>
  <Notes>12</Notes>
  <HiddenSlides>0</HiddenSlides>
  <MMClips>12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Poppins</vt:lpstr>
      <vt:lpstr>Calibri</vt:lpstr>
      <vt:lpstr>More Sugar</vt:lpstr>
      <vt:lpstr>Poppins Bold</vt:lpstr>
      <vt:lpstr>Arial</vt:lpstr>
      <vt:lpstr>Nirmala UI Semilight</vt:lpstr>
      <vt:lpstr>Open Sans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I Annual Meeting for classroom</dc:title>
  <dc:creator>Ventura Cassandra</dc:creator>
  <cp:lastModifiedBy>Kincaid Angela</cp:lastModifiedBy>
  <cp:revision>10</cp:revision>
  <dcterms:created xsi:type="dcterms:W3CDTF">2006-08-16T00:00:00Z</dcterms:created>
  <dcterms:modified xsi:type="dcterms:W3CDTF">2026-08-30T23:13:12Z</dcterms:modified>
  <dc:identifier>DAGhEOaODbM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0x010100C413D026967A4046BE26681A1BDA4EAC</vt:lpwstr>
  </property>
  <property fmtid="{D5CDD505-2E9C-101B-9397-08002B2CF9AE}" pid="3" name="MediaServiceImageTags">
    <vt:lpwstr/>
  </property>
</Properties>
</file>