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4248" r:id="rId4"/>
  </p:sldMasterIdLst>
  <p:notesMasterIdLst>
    <p:notesMasterId r:id="rId43"/>
  </p:notesMasterIdLst>
  <p:handoutMasterIdLst>
    <p:handoutMasterId r:id="rId44"/>
  </p:handoutMasterIdLst>
  <p:sldIdLst>
    <p:sldId id="295" r:id="rId5"/>
    <p:sldId id="528" r:id="rId6"/>
    <p:sldId id="529" r:id="rId7"/>
    <p:sldId id="287" r:id="rId8"/>
    <p:sldId id="259" r:id="rId9"/>
    <p:sldId id="263" r:id="rId10"/>
    <p:sldId id="315" r:id="rId11"/>
    <p:sldId id="534" r:id="rId12"/>
    <p:sldId id="265" r:id="rId13"/>
    <p:sldId id="267" r:id="rId14"/>
    <p:sldId id="317" r:id="rId15"/>
    <p:sldId id="316" r:id="rId16"/>
    <p:sldId id="266" r:id="rId17"/>
    <p:sldId id="544" r:id="rId18"/>
    <p:sldId id="543" r:id="rId19"/>
    <p:sldId id="540" r:id="rId20"/>
    <p:sldId id="536" r:id="rId21"/>
    <p:sldId id="418" r:id="rId22"/>
    <p:sldId id="538" r:id="rId23"/>
    <p:sldId id="541" r:id="rId24"/>
    <p:sldId id="527" r:id="rId25"/>
    <p:sldId id="539" r:id="rId26"/>
    <p:sldId id="419" r:id="rId27"/>
    <p:sldId id="272" r:id="rId28"/>
    <p:sldId id="274" r:id="rId29"/>
    <p:sldId id="275" r:id="rId30"/>
    <p:sldId id="280" r:id="rId31"/>
    <p:sldId id="281" r:id="rId32"/>
    <p:sldId id="283" r:id="rId33"/>
    <p:sldId id="422" r:id="rId34"/>
    <p:sldId id="531" r:id="rId35"/>
    <p:sldId id="284" r:id="rId36"/>
    <p:sldId id="477" r:id="rId37"/>
    <p:sldId id="471" r:id="rId38"/>
    <p:sldId id="302" r:id="rId39"/>
    <p:sldId id="417" r:id="rId40"/>
    <p:sldId id="293" r:id="rId41"/>
    <p:sldId id="535" r:id="rId4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FF9900"/>
    <a:srgbClr val="FF0066"/>
    <a:srgbClr val="CC6600"/>
    <a:srgbClr val="663300"/>
    <a:srgbClr val="008000"/>
    <a:srgbClr val="9900CC"/>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A87FD8-8239-498B-6779-F197E78C0227}" v="12" dt="2026-08-26T15:00:43.6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_rels/data2.xml.rels><?xml version="1.0" encoding="UTF-8" standalone="yes"?>
<Relationships xmlns="http://schemas.openxmlformats.org/package/2006/relationships"><Relationship Id="rId2" Type="http://schemas.openxmlformats.org/officeDocument/2006/relationships/hyperlink" Target="https://forms.cloud.microsoft/r/ziZ85EBuXA?origin=lprLink" TargetMode="External"/><Relationship Id="rId1" Type="http://schemas.openxmlformats.org/officeDocument/2006/relationships/hyperlink" Target="mailto:Ciarra.Malto@cherokeek12.net" TargetMode="External"/></Relationships>
</file>

<file path=ppt/diagrams/_rels/data3.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hyperlink" Target="https://www.bls.gov/ooh/" TargetMode="External"/><Relationship Id="rId7" Type="http://schemas.openxmlformats.org/officeDocument/2006/relationships/image" Target="../media/image15.svg"/><Relationship Id="rId2" Type="http://schemas.openxmlformats.org/officeDocument/2006/relationships/hyperlink" Target="https://www.mcag-wd.com/?fbclid=IwAR2F1m6cIPvEn2FDPmgtR9n5aGlyYoP9cvnhbz_SvfpPgO_cx7KUKItfiZs_aem_AYKT3EIGbVD8hDRnFEsDKQqDRto-mdRna3izvhlc00lqUpXepHO5qvUmSn4M9wmKnTs" TargetMode="External"/><Relationship Id="rId1" Type="http://schemas.openxmlformats.org/officeDocument/2006/relationships/hyperlink" Target="https://www.apprenticeship.gov/career-seekers" TargetMode="Externa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diagrams/_rels/data4.xml.rels><?xml version="1.0" encoding="UTF-8" standalone="yes"?>
<Relationships xmlns="http://schemas.openxmlformats.org/package/2006/relationships"><Relationship Id="rId1" Type="http://schemas.openxmlformats.org/officeDocument/2006/relationships/hyperlink" Target="https://www.jobhero.com/resume/formats" TargetMode="External"/></Relationships>
</file>

<file path=ppt/diagrams/_rels/data5.xml.rels><?xml version="1.0" encoding="UTF-8" standalone="yes"?>
<Relationships xmlns="http://schemas.openxmlformats.org/package/2006/relationships"><Relationship Id="rId1" Type="http://schemas.openxmlformats.org/officeDocument/2006/relationships/hyperlink" Target="http://www.commonapp.org/" TargetMode="External"/></Relationships>
</file>

<file path=ppt/diagrams/_rels/data8.xml.rels><?xml version="1.0" encoding="UTF-8" standalone="yes"?>
<Relationships xmlns="http://schemas.openxmlformats.org/package/2006/relationships"><Relationship Id="rId3" Type="http://schemas.openxmlformats.org/officeDocument/2006/relationships/hyperlink" Target="http://www.fastweb.com/" TargetMode="External"/><Relationship Id="rId2" Type="http://schemas.openxmlformats.org/officeDocument/2006/relationships/hyperlink" Target="http://www.gafutures.org/" TargetMode="External"/><Relationship Id="rId1" Type="http://schemas.openxmlformats.org/officeDocument/2006/relationships/hyperlink" Target="http://www.collegescholarships.com/" TargetMode="External"/></Relationships>
</file>

<file path=ppt/diagrams/_rels/drawing2.xml.rels><?xml version="1.0" encoding="UTF-8" standalone="yes"?>
<Relationships xmlns="http://schemas.openxmlformats.org/package/2006/relationships"><Relationship Id="rId2" Type="http://schemas.openxmlformats.org/officeDocument/2006/relationships/hyperlink" Target="https://forms.cloud.microsoft/r/ziZ85EBuXA?origin=lprLink" TargetMode="External"/><Relationship Id="rId1" Type="http://schemas.openxmlformats.org/officeDocument/2006/relationships/hyperlink" Target="mailto:Ciarra.Malto@cherokeek12.net" TargetMode="External"/></Relationships>
</file>

<file path=ppt/diagrams/_rels/drawing3.xml.rels><?xml version="1.0" encoding="UTF-8" standalone="yes"?>
<Relationships xmlns="http://schemas.openxmlformats.org/package/2006/relationships"><Relationship Id="rId8" Type="http://schemas.openxmlformats.org/officeDocument/2006/relationships/hyperlink" Target="https://www.bls.gov/ooh/" TargetMode="External"/><Relationship Id="rId3" Type="http://schemas.openxmlformats.org/officeDocument/2006/relationships/image" Target="../media/image14.svg"/><Relationship Id="rId7" Type="http://schemas.openxmlformats.org/officeDocument/2006/relationships/image" Target="../media/image16.svg"/><Relationship Id="rId2" Type="http://schemas.openxmlformats.org/officeDocument/2006/relationships/image" Target="../media/image13.svg"/><Relationship Id="rId1" Type="http://schemas.openxmlformats.org/officeDocument/2006/relationships/image" Target="../media/image12.svg"/><Relationship Id="rId6" Type="http://schemas.openxmlformats.org/officeDocument/2006/relationships/hyperlink" Target="https://www.mcag-wd.com/?fbclid=IwAR2F1m6cIPvEn2FDPmgtR9n5aGlyYoP9cvnhbz_SvfpPgO_cx7KUKItfiZs_aem_AYKT3EIGbVD8hDRnFEsDKQqDRto-mdRna3izvhlc00lqUpXepHO5qvUmSn4M9wmKnTs" TargetMode="External"/><Relationship Id="rId5" Type="http://schemas.openxmlformats.org/officeDocument/2006/relationships/image" Target="../media/image15.svg"/><Relationship Id="rId4" Type="http://schemas.openxmlformats.org/officeDocument/2006/relationships/hyperlink" Target="https://www.apprenticeship.gov/career-seekers" TargetMode="External"/></Relationships>
</file>

<file path=ppt/diagrams/_rels/drawing4.xml.rels><?xml version="1.0" encoding="UTF-8" standalone="yes"?>
<Relationships xmlns="http://schemas.openxmlformats.org/package/2006/relationships"><Relationship Id="rId1" Type="http://schemas.openxmlformats.org/officeDocument/2006/relationships/hyperlink" Target="https://www.jobhero.com/resume/formats" TargetMode="External"/></Relationships>
</file>

<file path=ppt/diagrams/_rels/drawing5.xml.rels><?xml version="1.0" encoding="UTF-8" standalone="yes"?>
<Relationships xmlns="http://schemas.openxmlformats.org/package/2006/relationships"><Relationship Id="rId1" Type="http://schemas.openxmlformats.org/officeDocument/2006/relationships/hyperlink" Target="http://www.commonapp.org/" TargetMode="External"/></Relationships>
</file>

<file path=ppt/diagrams/_rels/drawing8.xml.rels><?xml version="1.0" encoding="UTF-8" standalone="yes"?>
<Relationships xmlns="http://schemas.openxmlformats.org/package/2006/relationships"><Relationship Id="rId3" Type="http://schemas.openxmlformats.org/officeDocument/2006/relationships/hyperlink" Target="http://www.gafutures.org/" TargetMode="External"/><Relationship Id="rId2" Type="http://schemas.openxmlformats.org/officeDocument/2006/relationships/hyperlink" Target="http://www.collegescholarships.com/" TargetMode="External"/><Relationship Id="rId1" Type="http://schemas.openxmlformats.org/officeDocument/2006/relationships/hyperlink" Target="http://www.fastweb.com/" TargetMode="External"/></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251A21-A825-413F-89BF-FE191D097260}" type="doc">
      <dgm:prSet loTypeId="urn:microsoft.com/office/officeart/2005/8/layout/list1" loCatId="list" qsTypeId="urn:microsoft.com/office/officeart/2005/8/quickstyle/simple4#1" qsCatId="simple" csTypeId="urn:microsoft.com/office/officeart/2005/8/colors/colorful2#1" csCatId="colorful" phldr="1"/>
      <dgm:spPr/>
      <dgm:t>
        <a:bodyPr/>
        <a:lstStyle/>
        <a:p>
          <a:endParaRPr lang="en-US"/>
        </a:p>
      </dgm:t>
    </dgm:pt>
    <dgm:pt modelId="{4AD9F0C0-184E-403C-9D32-F5A9EFF8D5DF}">
      <dgm:prSet/>
      <dgm:spPr/>
      <dgm:t>
        <a:bodyPr/>
        <a:lstStyle/>
        <a:p>
          <a:pPr>
            <a:defRPr b="1"/>
          </a:pPr>
          <a:r>
            <a:rPr lang="en-US"/>
            <a:t>Counseling Office information</a:t>
          </a:r>
        </a:p>
      </dgm:t>
    </dgm:pt>
    <dgm:pt modelId="{446ECAD8-EF73-41E0-9899-2D3CA64B7F91}" type="parTrans" cxnId="{EF23920C-8CAE-4C66-B068-0E2C961E3AD4}">
      <dgm:prSet/>
      <dgm:spPr/>
      <dgm:t>
        <a:bodyPr/>
        <a:lstStyle/>
        <a:p>
          <a:endParaRPr lang="en-US"/>
        </a:p>
      </dgm:t>
    </dgm:pt>
    <dgm:pt modelId="{4B6704C9-E98C-4B70-A4B2-E70365D279DB}" type="sibTrans" cxnId="{EF23920C-8CAE-4C66-B068-0E2C961E3AD4}">
      <dgm:prSet/>
      <dgm:spPr/>
      <dgm:t>
        <a:bodyPr/>
        <a:lstStyle/>
        <a:p>
          <a:endParaRPr lang="en-US"/>
        </a:p>
      </dgm:t>
    </dgm:pt>
    <dgm:pt modelId="{5BD465D3-45EC-4412-AC6C-4717C5DBA9CD}">
      <dgm:prSet/>
      <dgm:spPr/>
      <dgm:t>
        <a:bodyPr/>
        <a:lstStyle/>
        <a:p>
          <a:pPr rtl="0"/>
          <a:r>
            <a:rPr lang="en-US" b="1"/>
            <a:t>Make sure you accept your </a:t>
          </a:r>
          <a:r>
            <a:rPr lang="en-US" b="1">
              <a:latin typeface="Tw Cen MT Condensed" panose="020B0606020104020203"/>
            </a:rPr>
            <a:t>2026 EHS Student</a:t>
          </a:r>
          <a:r>
            <a:rPr lang="en-US" b="1"/>
            <a:t> </a:t>
          </a:r>
          <a:r>
            <a:rPr lang="en-US" b="1">
              <a:latin typeface="Tw Cen MT Condensed" panose="020B0606020104020203"/>
            </a:rPr>
            <a:t>Services </a:t>
          </a:r>
          <a:r>
            <a:rPr lang="en-US" b="1"/>
            <a:t>Course on Canvas for important announcements. </a:t>
          </a:r>
          <a:endParaRPr lang="en-US"/>
        </a:p>
      </dgm:t>
    </dgm:pt>
    <dgm:pt modelId="{E533190E-5165-4989-A0D2-1B31F3E5A683}" type="parTrans" cxnId="{9C6DAFCC-326F-4CD0-9297-31C4B38A594C}">
      <dgm:prSet/>
      <dgm:spPr/>
      <dgm:t>
        <a:bodyPr/>
        <a:lstStyle/>
        <a:p>
          <a:endParaRPr lang="en-US"/>
        </a:p>
      </dgm:t>
    </dgm:pt>
    <dgm:pt modelId="{F47F0C97-A80E-41FB-9F22-1A19A47EAEEB}" type="sibTrans" cxnId="{9C6DAFCC-326F-4CD0-9297-31C4B38A594C}">
      <dgm:prSet/>
      <dgm:spPr/>
      <dgm:t>
        <a:bodyPr/>
        <a:lstStyle/>
        <a:p>
          <a:endParaRPr lang="en-US"/>
        </a:p>
      </dgm:t>
    </dgm:pt>
    <dgm:pt modelId="{26806C94-2F19-440C-BAA1-0EA8F7308D92}">
      <dgm:prSet/>
      <dgm:spPr/>
      <dgm:t>
        <a:bodyPr/>
        <a:lstStyle/>
        <a:p>
          <a:pPr>
            <a:defRPr b="1"/>
          </a:pPr>
          <a:r>
            <a:rPr lang="en-US"/>
            <a:t>Post-secondary planning</a:t>
          </a:r>
        </a:p>
      </dgm:t>
    </dgm:pt>
    <dgm:pt modelId="{712D8F8A-448D-444F-B6C8-D81ABE77EB21}" type="parTrans" cxnId="{75107FCF-BDA9-4B52-AF2E-9B8A89612228}">
      <dgm:prSet/>
      <dgm:spPr/>
      <dgm:t>
        <a:bodyPr/>
        <a:lstStyle/>
        <a:p>
          <a:endParaRPr lang="en-US"/>
        </a:p>
      </dgm:t>
    </dgm:pt>
    <dgm:pt modelId="{9A710D45-B84D-4871-9325-9A9FD4BA9CC0}" type="sibTrans" cxnId="{75107FCF-BDA9-4B52-AF2E-9B8A89612228}">
      <dgm:prSet/>
      <dgm:spPr/>
      <dgm:t>
        <a:bodyPr/>
        <a:lstStyle/>
        <a:p>
          <a:endParaRPr lang="en-US"/>
        </a:p>
      </dgm:t>
    </dgm:pt>
    <dgm:pt modelId="{4EE72126-1D3E-45A3-BF36-FD4829D4A537}">
      <dgm:prSet/>
      <dgm:spPr/>
      <dgm:t>
        <a:bodyPr/>
        <a:lstStyle/>
        <a:p>
          <a:r>
            <a:rPr lang="en-US"/>
            <a:t>Gain knowledge in next steps toward post-secondary plans:</a:t>
          </a:r>
        </a:p>
      </dgm:t>
    </dgm:pt>
    <dgm:pt modelId="{CB74EFB3-0FF2-4F99-8875-2B14C8297EF9}" type="parTrans" cxnId="{E8BD86EC-7055-4E1E-9A0E-2FC637FF8A47}">
      <dgm:prSet/>
      <dgm:spPr/>
      <dgm:t>
        <a:bodyPr/>
        <a:lstStyle/>
        <a:p>
          <a:endParaRPr lang="en-US"/>
        </a:p>
      </dgm:t>
    </dgm:pt>
    <dgm:pt modelId="{5227AD41-5124-48B6-ADA1-8547A10C7700}" type="sibTrans" cxnId="{E8BD86EC-7055-4E1E-9A0E-2FC637FF8A47}">
      <dgm:prSet/>
      <dgm:spPr/>
      <dgm:t>
        <a:bodyPr/>
        <a:lstStyle/>
        <a:p>
          <a:endParaRPr lang="en-US"/>
        </a:p>
      </dgm:t>
    </dgm:pt>
    <dgm:pt modelId="{A64743A1-851D-4DEC-A1DE-F2014DF11B07}">
      <dgm:prSet/>
      <dgm:spPr/>
      <dgm:t>
        <a:bodyPr/>
        <a:lstStyle/>
        <a:p>
          <a:r>
            <a:rPr lang="en-US"/>
            <a:t>Military service</a:t>
          </a:r>
        </a:p>
      </dgm:t>
    </dgm:pt>
    <dgm:pt modelId="{E9E93F22-6E49-4757-AC43-D98FB11E8BB1}" type="parTrans" cxnId="{10A8FE82-5F77-4731-AC89-94345BD386F6}">
      <dgm:prSet/>
      <dgm:spPr/>
      <dgm:t>
        <a:bodyPr/>
        <a:lstStyle/>
        <a:p>
          <a:endParaRPr lang="en-US"/>
        </a:p>
      </dgm:t>
    </dgm:pt>
    <dgm:pt modelId="{D55C7A5E-985B-4D22-8B24-9A4B19310766}" type="sibTrans" cxnId="{10A8FE82-5F77-4731-AC89-94345BD386F6}">
      <dgm:prSet/>
      <dgm:spPr/>
      <dgm:t>
        <a:bodyPr/>
        <a:lstStyle/>
        <a:p>
          <a:endParaRPr lang="en-US"/>
        </a:p>
      </dgm:t>
    </dgm:pt>
    <dgm:pt modelId="{EBC2106C-1DC8-4439-BF77-EE7CC7B156A7}">
      <dgm:prSet/>
      <dgm:spPr/>
      <dgm:t>
        <a:bodyPr/>
        <a:lstStyle/>
        <a:p>
          <a:r>
            <a:rPr lang="en-US"/>
            <a:t>Workforce</a:t>
          </a:r>
        </a:p>
      </dgm:t>
    </dgm:pt>
    <dgm:pt modelId="{760D6BA3-BFEF-4017-A96B-6396D0CF2073}" type="parTrans" cxnId="{0DDB86A9-046A-4E35-86F1-1A9D68AA2004}">
      <dgm:prSet/>
      <dgm:spPr/>
      <dgm:t>
        <a:bodyPr/>
        <a:lstStyle/>
        <a:p>
          <a:endParaRPr lang="en-US"/>
        </a:p>
      </dgm:t>
    </dgm:pt>
    <dgm:pt modelId="{8A35EC42-BD8F-4E8A-A747-19568A3372A6}" type="sibTrans" cxnId="{0DDB86A9-046A-4E35-86F1-1A9D68AA2004}">
      <dgm:prSet/>
      <dgm:spPr/>
      <dgm:t>
        <a:bodyPr/>
        <a:lstStyle/>
        <a:p>
          <a:endParaRPr lang="en-US"/>
        </a:p>
      </dgm:t>
    </dgm:pt>
    <dgm:pt modelId="{C8C7C014-D40B-4E85-A4F2-503CCAA0E17D}">
      <dgm:prSet/>
      <dgm:spPr/>
      <dgm:t>
        <a:bodyPr/>
        <a:lstStyle/>
        <a:p>
          <a:r>
            <a:rPr lang="en-US"/>
            <a:t>Apprenticeships </a:t>
          </a:r>
        </a:p>
      </dgm:t>
    </dgm:pt>
    <dgm:pt modelId="{E1A7DF16-272B-48DC-9578-2780649A1F55}" type="parTrans" cxnId="{4D5B3437-D507-4483-8105-F5E105870852}">
      <dgm:prSet/>
      <dgm:spPr/>
      <dgm:t>
        <a:bodyPr/>
        <a:lstStyle/>
        <a:p>
          <a:endParaRPr lang="en-US"/>
        </a:p>
      </dgm:t>
    </dgm:pt>
    <dgm:pt modelId="{82B2CFD8-05F0-487D-84F1-19DDD7D6512C}" type="sibTrans" cxnId="{4D5B3437-D507-4483-8105-F5E105870852}">
      <dgm:prSet/>
      <dgm:spPr/>
      <dgm:t>
        <a:bodyPr/>
        <a:lstStyle/>
        <a:p>
          <a:endParaRPr lang="en-US"/>
        </a:p>
      </dgm:t>
    </dgm:pt>
    <dgm:pt modelId="{502E8D04-86C7-40A8-AA90-1340849CBF6A}">
      <dgm:prSet/>
      <dgm:spPr/>
      <dgm:t>
        <a:bodyPr/>
        <a:lstStyle/>
        <a:p>
          <a:r>
            <a:rPr lang="en-US"/>
            <a:t>College Admissions</a:t>
          </a:r>
        </a:p>
      </dgm:t>
    </dgm:pt>
    <dgm:pt modelId="{E77B8B8E-B15B-4DD0-97ED-96E927D5423B}" type="parTrans" cxnId="{290C06F2-896B-49CA-8D72-E214977A90A2}">
      <dgm:prSet/>
      <dgm:spPr/>
      <dgm:t>
        <a:bodyPr/>
        <a:lstStyle/>
        <a:p>
          <a:endParaRPr lang="en-US"/>
        </a:p>
      </dgm:t>
    </dgm:pt>
    <dgm:pt modelId="{E8013CB2-37BE-48C5-AF3F-7C8333BA1519}" type="sibTrans" cxnId="{290C06F2-896B-49CA-8D72-E214977A90A2}">
      <dgm:prSet/>
      <dgm:spPr/>
      <dgm:t>
        <a:bodyPr/>
        <a:lstStyle/>
        <a:p>
          <a:endParaRPr lang="en-US"/>
        </a:p>
      </dgm:t>
    </dgm:pt>
    <dgm:pt modelId="{48C977F9-E5C6-4F6F-9553-9D61DDBF8025}">
      <dgm:prSet/>
      <dgm:spPr/>
      <dgm:t>
        <a:bodyPr/>
        <a:lstStyle/>
        <a:p>
          <a:r>
            <a:rPr lang="en-US"/>
            <a:t>Other</a:t>
          </a:r>
        </a:p>
      </dgm:t>
    </dgm:pt>
    <dgm:pt modelId="{A47E4DDA-56EB-4C09-9BF5-072C9A523C7B}" type="parTrans" cxnId="{FBCC318A-5985-4716-98EF-D6B7B1D24CF2}">
      <dgm:prSet/>
      <dgm:spPr/>
      <dgm:t>
        <a:bodyPr/>
        <a:lstStyle/>
        <a:p>
          <a:endParaRPr lang="en-US"/>
        </a:p>
      </dgm:t>
    </dgm:pt>
    <dgm:pt modelId="{1E1965D6-2009-47CE-A76B-A19F750AE3AC}" type="sibTrans" cxnId="{FBCC318A-5985-4716-98EF-D6B7B1D24CF2}">
      <dgm:prSet/>
      <dgm:spPr/>
      <dgm:t>
        <a:bodyPr/>
        <a:lstStyle/>
        <a:p>
          <a:endParaRPr lang="en-US"/>
        </a:p>
      </dgm:t>
    </dgm:pt>
    <dgm:pt modelId="{603F229E-BD95-479D-A024-2722A1B08C8A}" type="pres">
      <dgm:prSet presAssocID="{49251A21-A825-413F-89BF-FE191D097260}" presName="linear" presStyleCnt="0">
        <dgm:presLayoutVars>
          <dgm:dir/>
          <dgm:animLvl val="lvl"/>
          <dgm:resizeHandles val="exact"/>
        </dgm:presLayoutVars>
      </dgm:prSet>
      <dgm:spPr/>
    </dgm:pt>
    <dgm:pt modelId="{805EE73A-E315-4346-BE6D-22A2CF307521}" type="pres">
      <dgm:prSet presAssocID="{4AD9F0C0-184E-403C-9D32-F5A9EFF8D5DF}" presName="parentLin" presStyleCnt="0"/>
      <dgm:spPr/>
    </dgm:pt>
    <dgm:pt modelId="{7FC4A09A-FD6D-44B1-9139-DD6D023F6888}" type="pres">
      <dgm:prSet presAssocID="{4AD9F0C0-184E-403C-9D32-F5A9EFF8D5DF}" presName="parentLeftMargin" presStyleLbl="node1" presStyleIdx="0" presStyleCnt="2"/>
      <dgm:spPr/>
    </dgm:pt>
    <dgm:pt modelId="{6B06CD37-8BFE-4CA9-8DA9-22B0FE285239}" type="pres">
      <dgm:prSet presAssocID="{4AD9F0C0-184E-403C-9D32-F5A9EFF8D5DF}" presName="parentText" presStyleLbl="node1" presStyleIdx="0" presStyleCnt="2">
        <dgm:presLayoutVars>
          <dgm:chMax val="0"/>
          <dgm:bulletEnabled val="1"/>
        </dgm:presLayoutVars>
      </dgm:prSet>
      <dgm:spPr/>
    </dgm:pt>
    <dgm:pt modelId="{72A2EED9-A047-401D-AA24-5E19C1CE6E1F}" type="pres">
      <dgm:prSet presAssocID="{4AD9F0C0-184E-403C-9D32-F5A9EFF8D5DF}" presName="negativeSpace" presStyleCnt="0"/>
      <dgm:spPr/>
    </dgm:pt>
    <dgm:pt modelId="{AED6A7FA-DA31-492F-8346-0E8CB638ECBD}" type="pres">
      <dgm:prSet presAssocID="{4AD9F0C0-184E-403C-9D32-F5A9EFF8D5DF}" presName="childText" presStyleLbl="conFgAcc1" presStyleIdx="0" presStyleCnt="2">
        <dgm:presLayoutVars>
          <dgm:bulletEnabled val="1"/>
        </dgm:presLayoutVars>
      </dgm:prSet>
      <dgm:spPr/>
    </dgm:pt>
    <dgm:pt modelId="{78D84330-C6EA-4DB9-9A59-D214D94F8521}" type="pres">
      <dgm:prSet presAssocID="{4B6704C9-E98C-4B70-A4B2-E70365D279DB}" presName="spaceBetweenRectangles" presStyleCnt="0"/>
      <dgm:spPr/>
    </dgm:pt>
    <dgm:pt modelId="{A6BD6534-6170-4B64-9F1B-E311A9AC4745}" type="pres">
      <dgm:prSet presAssocID="{26806C94-2F19-440C-BAA1-0EA8F7308D92}" presName="parentLin" presStyleCnt="0"/>
      <dgm:spPr/>
    </dgm:pt>
    <dgm:pt modelId="{3FDEEBD2-B61B-4CE1-9A41-4999337F53B9}" type="pres">
      <dgm:prSet presAssocID="{26806C94-2F19-440C-BAA1-0EA8F7308D92}" presName="parentLeftMargin" presStyleLbl="node1" presStyleIdx="0" presStyleCnt="2"/>
      <dgm:spPr/>
    </dgm:pt>
    <dgm:pt modelId="{0ADFFD22-73E0-4913-93C3-59B887621DF1}" type="pres">
      <dgm:prSet presAssocID="{26806C94-2F19-440C-BAA1-0EA8F7308D92}" presName="parentText" presStyleLbl="node1" presStyleIdx="1" presStyleCnt="2">
        <dgm:presLayoutVars>
          <dgm:chMax val="0"/>
          <dgm:bulletEnabled val="1"/>
        </dgm:presLayoutVars>
      </dgm:prSet>
      <dgm:spPr/>
    </dgm:pt>
    <dgm:pt modelId="{1169327C-43FA-4F06-93CA-17F1805A5535}" type="pres">
      <dgm:prSet presAssocID="{26806C94-2F19-440C-BAA1-0EA8F7308D92}" presName="negativeSpace" presStyleCnt="0"/>
      <dgm:spPr/>
    </dgm:pt>
    <dgm:pt modelId="{BA7E70AC-6488-4B21-B7FE-0C391143B1B1}" type="pres">
      <dgm:prSet presAssocID="{26806C94-2F19-440C-BAA1-0EA8F7308D92}" presName="childText" presStyleLbl="conFgAcc1" presStyleIdx="1" presStyleCnt="2">
        <dgm:presLayoutVars>
          <dgm:bulletEnabled val="1"/>
        </dgm:presLayoutVars>
      </dgm:prSet>
      <dgm:spPr/>
    </dgm:pt>
  </dgm:ptLst>
  <dgm:cxnLst>
    <dgm:cxn modelId="{E4EFA008-E4DB-4806-A500-629ED2C3635C}" type="presOf" srcId="{A64743A1-851D-4DEC-A1DE-F2014DF11B07}" destId="{BA7E70AC-6488-4B21-B7FE-0C391143B1B1}" srcOrd="0" destOrd="1" presId="urn:microsoft.com/office/officeart/2005/8/layout/list1"/>
    <dgm:cxn modelId="{EF23920C-8CAE-4C66-B068-0E2C961E3AD4}" srcId="{49251A21-A825-413F-89BF-FE191D097260}" destId="{4AD9F0C0-184E-403C-9D32-F5A9EFF8D5DF}" srcOrd="0" destOrd="0" parTransId="{446ECAD8-EF73-41E0-9899-2D3CA64B7F91}" sibTransId="{4B6704C9-E98C-4B70-A4B2-E70365D279DB}"/>
    <dgm:cxn modelId="{4D5B3437-D507-4483-8105-F5E105870852}" srcId="{4EE72126-1D3E-45A3-BF36-FD4829D4A537}" destId="{C8C7C014-D40B-4E85-A4F2-503CCAA0E17D}" srcOrd="2" destOrd="0" parTransId="{E1A7DF16-272B-48DC-9578-2780649A1F55}" sibTransId="{82B2CFD8-05F0-487D-84F1-19DDD7D6512C}"/>
    <dgm:cxn modelId="{35DED75D-B4E9-4422-9789-5F81CB466146}" type="presOf" srcId="{EBC2106C-1DC8-4439-BF77-EE7CC7B156A7}" destId="{BA7E70AC-6488-4B21-B7FE-0C391143B1B1}" srcOrd="0" destOrd="2" presId="urn:microsoft.com/office/officeart/2005/8/layout/list1"/>
    <dgm:cxn modelId="{94AE0649-24A0-42E7-B1E4-3A85724FB253}" type="presOf" srcId="{26806C94-2F19-440C-BAA1-0EA8F7308D92}" destId="{3FDEEBD2-B61B-4CE1-9A41-4999337F53B9}" srcOrd="0" destOrd="0" presId="urn:microsoft.com/office/officeart/2005/8/layout/list1"/>
    <dgm:cxn modelId="{F09F407C-FB3F-4DC5-AD9C-B52D62803BF0}" type="presOf" srcId="{C8C7C014-D40B-4E85-A4F2-503CCAA0E17D}" destId="{BA7E70AC-6488-4B21-B7FE-0C391143B1B1}" srcOrd="0" destOrd="3" presId="urn:microsoft.com/office/officeart/2005/8/layout/list1"/>
    <dgm:cxn modelId="{10A8FE82-5F77-4731-AC89-94345BD386F6}" srcId="{4EE72126-1D3E-45A3-BF36-FD4829D4A537}" destId="{A64743A1-851D-4DEC-A1DE-F2014DF11B07}" srcOrd="0" destOrd="0" parTransId="{E9E93F22-6E49-4757-AC43-D98FB11E8BB1}" sibTransId="{D55C7A5E-985B-4D22-8B24-9A4B19310766}"/>
    <dgm:cxn modelId="{C3FA7A83-1358-4478-B22A-B17B0BEE8CAD}" type="presOf" srcId="{26806C94-2F19-440C-BAA1-0EA8F7308D92}" destId="{0ADFFD22-73E0-4913-93C3-59B887621DF1}" srcOrd="1" destOrd="0" presId="urn:microsoft.com/office/officeart/2005/8/layout/list1"/>
    <dgm:cxn modelId="{FBCC318A-5985-4716-98EF-D6B7B1D24CF2}" srcId="{4EE72126-1D3E-45A3-BF36-FD4829D4A537}" destId="{48C977F9-E5C6-4F6F-9553-9D61DDBF8025}" srcOrd="4" destOrd="0" parTransId="{A47E4DDA-56EB-4C09-9BF5-072C9A523C7B}" sibTransId="{1E1965D6-2009-47CE-A76B-A19F750AE3AC}"/>
    <dgm:cxn modelId="{655C599C-E6EE-4281-863D-FAC7D0F607B5}" type="presOf" srcId="{4AD9F0C0-184E-403C-9D32-F5A9EFF8D5DF}" destId="{6B06CD37-8BFE-4CA9-8DA9-22B0FE285239}" srcOrd="1" destOrd="0" presId="urn:microsoft.com/office/officeart/2005/8/layout/list1"/>
    <dgm:cxn modelId="{C49E57A5-EF78-4025-8748-98DCBE1D2F8D}" type="presOf" srcId="{4EE72126-1D3E-45A3-BF36-FD4829D4A537}" destId="{BA7E70AC-6488-4B21-B7FE-0C391143B1B1}" srcOrd="0" destOrd="0" presId="urn:microsoft.com/office/officeart/2005/8/layout/list1"/>
    <dgm:cxn modelId="{0DDB86A9-046A-4E35-86F1-1A9D68AA2004}" srcId="{4EE72126-1D3E-45A3-BF36-FD4829D4A537}" destId="{EBC2106C-1DC8-4439-BF77-EE7CC7B156A7}" srcOrd="1" destOrd="0" parTransId="{760D6BA3-BFEF-4017-A96B-6396D0CF2073}" sibTransId="{8A35EC42-BD8F-4E8A-A747-19568A3372A6}"/>
    <dgm:cxn modelId="{EBB84FAA-8E4E-4629-90DF-309AB9FD2E59}" type="presOf" srcId="{4AD9F0C0-184E-403C-9D32-F5A9EFF8D5DF}" destId="{7FC4A09A-FD6D-44B1-9139-DD6D023F6888}" srcOrd="0" destOrd="0" presId="urn:microsoft.com/office/officeart/2005/8/layout/list1"/>
    <dgm:cxn modelId="{72648EB6-770C-4199-A271-58EA7BA72161}" type="presOf" srcId="{49251A21-A825-413F-89BF-FE191D097260}" destId="{603F229E-BD95-479D-A024-2722A1B08C8A}" srcOrd="0" destOrd="0" presId="urn:microsoft.com/office/officeart/2005/8/layout/list1"/>
    <dgm:cxn modelId="{9C6DAFCC-326F-4CD0-9297-31C4B38A594C}" srcId="{4AD9F0C0-184E-403C-9D32-F5A9EFF8D5DF}" destId="{5BD465D3-45EC-4412-AC6C-4717C5DBA9CD}" srcOrd="0" destOrd="0" parTransId="{E533190E-5165-4989-A0D2-1B31F3E5A683}" sibTransId="{F47F0C97-A80E-41FB-9F22-1A19A47EAEEB}"/>
    <dgm:cxn modelId="{75107FCF-BDA9-4B52-AF2E-9B8A89612228}" srcId="{49251A21-A825-413F-89BF-FE191D097260}" destId="{26806C94-2F19-440C-BAA1-0EA8F7308D92}" srcOrd="1" destOrd="0" parTransId="{712D8F8A-448D-444F-B6C8-D81ABE77EB21}" sibTransId="{9A710D45-B84D-4871-9325-9A9FD4BA9CC0}"/>
    <dgm:cxn modelId="{5ED355DA-E7D8-4B92-A206-33A2E1638F19}" type="presOf" srcId="{502E8D04-86C7-40A8-AA90-1340849CBF6A}" destId="{BA7E70AC-6488-4B21-B7FE-0C391143B1B1}" srcOrd="0" destOrd="4" presId="urn:microsoft.com/office/officeart/2005/8/layout/list1"/>
    <dgm:cxn modelId="{E23F07E6-4616-48B6-8F3C-0DE50E256734}" type="presOf" srcId="{5BD465D3-45EC-4412-AC6C-4717C5DBA9CD}" destId="{AED6A7FA-DA31-492F-8346-0E8CB638ECBD}" srcOrd="0" destOrd="0" presId="urn:microsoft.com/office/officeart/2005/8/layout/list1"/>
    <dgm:cxn modelId="{E8BD86EC-7055-4E1E-9A0E-2FC637FF8A47}" srcId="{26806C94-2F19-440C-BAA1-0EA8F7308D92}" destId="{4EE72126-1D3E-45A3-BF36-FD4829D4A537}" srcOrd="0" destOrd="0" parTransId="{CB74EFB3-0FF2-4F99-8875-2B14C8297EF9}" sibTransId="{5227AD41-5124-48B6-ADA1-8547A10C7700}"/>
    <dgm:cxn modelId="{290C06F2-896B-49CA-8D72-E214977A90A2}" srcId="{4EE72126-1D3E-45A3-BF36-FD4829D4A537}" destId="{502E8D04-86C7-40A8-AA90-1340849CBF6A}" srcOrd="3" destOrd="0" parTransId="{E77B8B8E-B15B-4DD0-97ED-96E927D5423B}" sibTransId="{E8013CB2-37BE-48C5-AF3F-7C8333BA1519}"/>
    <dgm:cxn modelId="{3D8DFDF8-EF2F-4B9D-9CAD-58622FA81093}" type="presOf" srcId="{48C977F9-E5C6-4F6F-9553-9D61DDBF8025}" destId="{BA7E70AC-6488-4B21-B7FE-0C391143B1B1}" srcOrd="0" destOrd="5" presId="urn:microsoft.com/office/officeart/2005/8/layout/list1"/>
    <dgm:cxn modelId="{33BC2A96-FF80-4D65-9AFD-4C98CD30722F}" type="presParOf" srcId="{603F229E-BD95-479D-A024-2722A1B08C8A}" destId="{805EE73A-E315-4346-BE6D-22A2CF307521}" srcOrd="0" destOrd="0" presId="urn:microsoft.com/office/officeart/2005/8/layout/list1"/>
    <dgm:cxn modelId="{49C0C61B-1D55-40D7-8B24-D6FB03CB06A7}" type="presParOf" srcId="{805EE73A-E315-4346-BE6D-22A2CF307521}" destId="{7FC4A09A-FD6D-44B1-9139-DD6D023F6888}" srcOrd="0" destOrd="0" presId="urn:microsoft.com/office/officeart/2005/8/layout/list1"/>
    <dgm:cxn modelId="{3130E2B4-A89B-4AF2-9ADA-9C33C7524140}" type="presParOf" srcId="{805EE73A-E315-4346-BE6D-22A2CF307521}" destId="{6B06CD37-8BFE-4CA9-8DA9-22B0FE285239}" srcOrd="1" destOrd="0" presId="urn:microsoft.com/office/officeart/2005/8/layout/list1"/>
    <dgm:cxn modelId="{850B2DAE-DB9E-44E9-B9C4-86202947F26E}" type="presParOf" srcId="{603F229E-BD95-479D-A024-2722A1B08C8A}" destId="{72A2EED9-A047-401D-AA24-5E19C1CE6E1F}" srcOrd="1" destOrd="0" presId="urn:microsoft.com/office/officeart/2005/8/layout/list1"/>
    <dgm:cxn modelId="{E02F741D-6B7E-4DB8-99E0-00755C4806B6}" type="presParOf" srcId="{603F229E-BD95-479D-A024-2722A1B08C8A}" destId="{AED6A7FA-DA31-492F-8346-0E8CB638ECBD}" srcOrd="2" destOrd="0" presId="urn:microsoft.com/office/officeart/2005/8/layout/list1"/>
    <dgm:cxn modelId="{4FF31959-C159-426D-B07C-9441B67FC1A1}" type="presParOf" srcId="{603F229E-BD95-479D-A024-2722A1B08C8A}" destId="{78D84330-C6EA-4DB9-9A59-D214D94F8521}" srcOrd="3" destOrd="0" presId="urn:microsoft.com/office/officeart/2005/8/layout/list1"/>
    <dgm:cxn modelId="{17C047A4-4712-4716-9EF1-92FF828AB28B}" type="presParOf" srcId="{603F229E-BD95-479D-A024-2722A1B08C8A}" destId="{A6BD6534-6170-4B64-9F1B-E311A9AC4745}" srcOrd="4" destOrd="0" presId="urn:microsoft.com/office/officeart/2005/8/layout/list1"/>
    <dgm:cxn modelId="{1A70CD4C-E234-4479-B5ED-A46653B3A0F0}" type="presParOf" srcId="{A6BD6534-6170-4B64-9F1B-E311A9AC4745}" destId="{3FDEEBD2-B61B-4CE1-9A41-4999337F53B9}" srcOrd="0" destOrd="0" presId="urn:microsoft.com/office/officeart/2005/8/layout/list1"/>
    <dgm:cxn modelId="{D3FECE0F-3C3E-4BC5-A8A7-E65E790FA97E}" type="presParOf" srcId="{A6BD6534-6170-4B64-9F1B-E311A9AC4745}" destId="{0ADFFD22-73E0-4913-93C3-59B887621DF1}" srcOrd="1" destOrd="0" presId="urn:microsoft.com/office/officeart/2005/8/layout/list1"/>
    <dgm:cxn modelId="{B03A5CE3-4811-43B3-905E-81A848869454}" type="presParOf" srcId="{603F229E-BD95-479D-A024-2722A1B08C8A}" destId="{1169327C-43FA-4F06-93CA-17F1805A5535}" srcOrd="5" destOrd="0" presId="urn:microsoft.com/office/officeart/2005/8/layout/list1"/>
    <dgm:cxn modelId="{0E026699-6A97-4832-BAB9-B7F7145C7321}" type="presParOf" srcId="{603F229E-BD95-479D-A024-2722A1B08C8A}" destId="{BA7E70AC-6488-4B21-B7FE-0C391143B1B1}"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5653E0-E7E6-4D90-AB94-22B852DC76BC}" type="doc">
      <dgm:prSet loTypeId="urn:microsoft.com/office/officeart/2005/8/layout/vList2" loCatId="list" qsTypeId="urn:microsoft.com/office/officeart/2005/8/quickstyle/simple2#1" qsCatId="simple" csTypeId="urn:microsoft.com/office/officeart/2005/8/colors/accent2_2#1" csCatId="accent2" phldr="1"/>
      <dgm:spPr/>
      <dgm:t>
        <a:bodyPr/>
        <a:lstStyle/>
        <a:p>
          <a:endParaRPr lang="en-US"/>
        </a:p>
      </dgm:t>
    </dgm:pt>
    <dgm:pt modelId="{94D95354-21DB-49E9-ABBA-B12CF9AA97D0}">
      <dgm:prSet/>
      <dgm:spPr/>
      <dgm:t>
        <a:bodyPr/>
        <a:lstStyle/>
        <a:p>
          <a:r>
            <a:rPr lang="en-US"/>
            <a:t>High school diploma critically important</a:t>
          </a:r>
        </a:p>
      </dgm:t>
    </dgm:pt>
    <dgm:pt modelId="{77D0E6F4-FDED-470B-9B7D-B02950180CBE}" type="parTrans" cxnId="{4A5F68FF-1EE8-491E-AC30-EC8D9F538052}">
      <dgm:prSet/>
      <dgm:spPr/>
      <dgm:t>
        <a:bodyPr/>
        <a:lstStyle/>
        <a:p>
          <a:endParaRPr lang="en-US"/>
        </a:p>
      </dgm:t>
    </dgm:pt>
    <dgm:pt modelId="{92796D66-F9AA-4132-8416-9589DA4B37BD}" type="sibTrans" cxnId="{4A5F68FF-1EE8-491E-AC30-EC8D9F538052}">
      <dgm:prSet/>
      <dgm:spPr/>
      <dgm:t>
        <a:bodyPr/>
        <a:lstStyle/>
        <a:p>
          <a:endParaRPr lang="en-US"/>
        </a:p>
      </dgm:t>
    </dgm:pt>
    <dgm:pt modelId="{F95A802D-542C-4605-A752-A0FA6DBD2C85}">
      <dgm:prSet/>
      <dgm:spPr/>
      <dgm:t>
        <a:bodyPr/>
        <a:lstStyle/>
        <a:p>
          <a:r>
            <a:rPr lang="en-US"/>
            <a:t>Very few spots are open for students without a high school diploma.</a:t>
          </a:r>
        </a:p>
      </dgm:t>
    </dgm:pt>
    <dgm:pt modelId="{72538C57-8B53-49F5-8E6B-58BB2FB709BB}" type="parTrans" cxnId="{400B0EBD-48DC-409D-9DD3-F83BEEF0B84B}">
      <dgm:prSet/>
      <dgm:spPr/>
      <dgm:t>
        <a:bodyPr/>
        <a:lstStyle/>
        <a:p>
          <a:endParaRPr lang="en-US"/>
        </a:p>
      </dgm:t>
    </dgm:pt>
    <dgm:pt modelId="{64D767B6-28E3-4D2F-BB07-7E31BF8383E9}" type="sibTrans" cxnId="{400B0EBD-48DC-409D-9DD3-F83BEEF0B84B}">
      <dgm:prSet/>
      <dgm:spPr/>
      <dgm:t>
        <a:bodyPr/>
        <a:lstStyle/>
        <a:p>
          <a:endParaRPr lang="en-US"/>
        </a:p>
      </dgm:t>
    </dgm:pt>
    <dgm:pt modelId="{55DBBC3D-0F35-42A7-92BC-1E4203451798}">
      <dgm:prSet/>
      <dgm:spPr/>
      <dgm:t>
        <a:bodyPr/>
        <a:lstStyle/>
        <a:p>
          <a:r>
            <a:rPr lang="en-US"/>
            <a:t>To even be considered, recruits with a GED must have much higher scores on the ASVAB than recruits with diplomas.</a:t>
          </a:r>
        </a:p>
      </dgm:t>
    </dgm:pt>
    <dgm:pt modelId="{A15A9B52-CB04-4B4D-9490-2AC6E9429312}" type="parTrans" cxnId="{FE56A916-177D-4E19-AB0F-9818881E90B2}">
      <dgm:prSet/>
      <dgm:spPr/>
      <dgm:t>
        <a:bodyPr/>
        <a:lstStyle/>
        <a:p>
          <a:endParaRPr lang="en-US"/>
        </a:p>
      </dgm:t>
    </dgm:pt>
    <dgm:pt modelId="{E6E7A31D-E8D2-43CA-B57C-8CB9E6210CBC}" type="sibTrans" cxnId="{FE56A916-177D-4E19-AB0F-9818881E90B2}">
      <dgm:prSet/>
      <dgm:spPr/>
      <dgm:t>
        <a:bodyPr/>
        <a:lstStyle/>
        <a:p>
          <a:endParaRPr lang="en-US"/>
        </a:p>
      </dgm:t>
    </dgm:pt>
    <dgm:pt modelId="{964C2B18-3B45-47F9-B4A7-904274975C8B}">
      <dgm:prSet/>
      <dgm:spPr/>
      <dgm:t>
        <a:bodyPr/>
        <a:lstStyle/>
        <a:p>
          <a:r>
            <a:rPr lang="en-US"/>
            <a:t>ASVAB testing at EHS is scheduled for November 6th, at 8:15 am in the Pod 2. Register online and email </a:t>
          </a:r>
          <a:r>
            <a:rPr lang="en-US">
              <a:hlinkClick xmlns:r="http://schemas.openxmlformats.org/officeDocument/2006/relationships" r:id="rId1"/>
            </a:rPr>
            <a:t>Ciarra.Malto@cherokeek12.net</a:t>
          </a:r>
          <a:r>
            <a:rPr lang="en-US"/>
            <a:t> for questions. </a:t>
          </a:r>
          <a:r>
            <a:rPr lang="en-US">
              <a:hlinkClick xmlns:r="http://schemas.openxmlformats.org/officeDocument/2006/relationships" r:id="rId2"/>
            </a:rPr>
            <a:t>ASVAB Registration </a:t>
          </a:r>
          <a:endParaRPr lang="en-US"/>
        </a:p>
      </dgm:t>
    </dgm:pt>
    <dgm:pt modelId="{D2D24CD1-5245-4678-8418-35434E824CF3}" type="parTrans" cxnId="{1EB9ACA0-9114-46A2-8EE1-8177CBEE8A1B}">
      <dgm:prSet/>
      <dgm:spPr/>
      <dgm:t>
        <a:bodyPr/>
        <a:lstStyle/>
        <a:p>
          <a:endParaRPr lang="en-US"/>
        </a:p>
      </dgm:t>
    </dgm:pt>
    <dgm:pt modelId="{4D4EE542-B973-44F9-B943-F13659DE1846}" type="sibTrans" cxnId="{1EB9ACA0-9114-46A2-8EE1-8177CBEE8A1B}">
      <dgm:prSet/>
      <dgm:spPr/>
      <dgm:t>
        <a:bodyPr/>
        <a:lstStyle/>
        <a:p>
          <a:endParaRPr lang="en-US"/>
        </a:p>
      </dgm:t>
    </dgm:pt>
    <dgm:pt modelId="{F7A63D59-0A13-465E-8DCC-0E95FDB5BB10}">
      <dgm:prSet/>
      <dgm:spPr/>
      <dgm:t>
        <a:bodyPr/>
        <a:lstStyle/>
        <a:p>
          <a:r>
            <a:rPr lang="en-US"/>
            <a:t>For other requirements, see a recruiter from the branch of service in which you’re interested.</a:t>
          </a:r>
        </a:p>
      </dgm:t>
    </dgm:pt>
    <dgm:pt modelId="{BE9D8342-34D5-4EFF-8EA1-C57C0AD13EBA}" type="parTrans" cxnId="{52DCC0E5-1DB2-4DC5-B214-EED57CEBB69C}">
      <dgm:prSet/>
      <dgm:spPr/>
      <dgm:t>
        <a:bodyPr/>
        <a:lstStyle/>
        <a:p>
          <a:endParaRPr lang="en-US"/>
        </a:p>
      </dgm:t>
    </dgm:pt>
    <dgm:pt modelId="{B4BE8D8A-037F-4B1B-AD43-D6D1A946610A}" type="sibTrans" cxnId="{52DCC0E5-1DB2-4DC5-B214-EED57CEBB69C}">
      <dgm:prSet/>
      <dgm:spPr/>
      <dgm:t>
        <a:bodyPr/>
        <a:lstStyle/>
        <a:p>
          <a:endParaRPr lang="en-US"/>
        </a:p>
      </dgm:t>
    </dgm:pt>
    <dgm:pt modelId="{92D1795C-71E0-43D7-95D0-8E55E4892071}" type="pres">
      <dgm:prSet presAssocID="{EE5653E0-E7E6-4D90-AB94-22B852DC76BC}" presName="linear" presStyleCnt="0">
        <dgm:presLayoutVars>
          <dgm:animLvl val="lvl"/>
          <dgm:resizeHandles val="exact"/>
        </dgm:presLayoutVars>
      </dgm:prSet>
      <dgm:spPr/>
    </dgm:pt>
    <dgm:pt modelId="{568D4F03-50F7-4E8B-B089-504B8C959FE3}" type="pres">
      <dgm:prSet presAssocID="{94D95354-21DB-49E9-ABBA-B12CF9AA97D0}" presName="parentText" presStyleLbl="node1" presStyleIdx="0" presStyleCnt="2">
        <dgm:presLayoutVars>
          <dgm:chMax val="0"/>
          <dgm:bulletEnabled val="1"/>
        </dgm:presLayoutVars>
      </dgm:prSet>
      <dgm:spPr/>
    </dgm:pt>
    <dgm:pt modelId="{2D19534E-A5F3-44D9-8877-B2B2E9F64138}" type="pres">
      <dgm:prSet presAssocID="{94D95354-21DB-49E9-ABBA-B12CF9AA97D0}" presName="childText" presStyleLbl="revTx" presStyleIdx="0" presStyleCnt="1">
        <dgm:presLayoutVars>
          <dgm:bulletEnabled val="1"/>
        </dgm:presLayoutVars>
      </dgm:prSet>
      <dgm:spPr/>
    </dgm:pt>
    <dgm:pt modelId="{304DB3F2-BDA7-4E74-86D1-5E3DE7B7D8E8}" type="pres">
      <dgm:prSet presAssocID="{F7A63D59-0A13-465E-8DCC-0E95FDB5BB10}" presName="parentText" presStyleLbl="node1" presStyleIdx="1" presStyleCnt="2">
        <dgm:presLayoutVars>
          <dgm:chMax val="0"/>
          <dgm:bulletEnabled val="1"/>
        </dgm:presLayoutVars>
      </dgm:prSet>
      <dgm:spPr/>
    </dgm:pt>
  </dgm:ptLst>
  <dgm:cxnLst>
    <dgm:cxn modelId="{FE56A916-177D-4E19-AB0F-9818881E90B2}" srcId="{94D95354-21DB-49E9-ABBA-B12CF9AA97D0}" destId="{55DBBC3D-0F35-42A7-92BC-1E4203451798}" srcOrd="1" destOrd="0" parTransId="{A15A9B52-CB04-4B4D-9490-2AC6E9429312}" sibTransId="{E6E7A31D-E8D2-43CA-B57C-8CB9E6210CBC}"/>
    <dgm:cxn modelId="{23EF199A-AB86-47BC-9E4C-B39EB4FBA692}" type="presOf" srcId="{F7A63D59-0A13-465E-8DCC-0E95FDB5BB10}" destId="{304DB3F2-BDA7-4E74-86D1-5E3DE7B7D8E8}" srcOrd="0" destOrd="0" presId="urn:microsoft.com/office/officeart/2005/8/layout/vList2"/>
    <dgm:cxn modelId="{1EB9ACA0-9114-46A2-8EE1-8177CBEE8A1B}" srcId="{94D95354-21DB-49E9-ABBA-B12CF9AA97D0}" destId="{964C2B18-3B45-47F9-B4A7-904274975C8B}" srcOrd="2" destOrd="0" parTransId="{D2D24CD1-5245-4678-8418-35434E824CF3}" sibTransId="{4D4EE542-B973-44F9-B943-F13659DE1846}"/>
    <dgm:cxn modelId="{06419BA2-D035-4700-BB7A-7EA768AE7550}" type="presOf" srcId="{94D95354-21DB-49E9-ABBA-B12CF9AA97D0}" destId="{568D4F03-50F7-4E8B-B089-504B8C959FE3}" srcOrd="0" destOrd="0" presId="urn:microsoft.com/office/officeart/2005/8/layout/vList2"/>
    <dgm:cxn modelId="{400B0EBD-48DC-409D-9DD3-F83BEEF0B84B}" srcId="{94D95354-21DB-49E9-ABBA-B12CF9AA97D0}" destId="{F95A802D-542C-4605-A752-A0FA6DBD2C85}" srcOrd="0" destOrd="0" parTransId="{72538C57-8B53-49F5-8E6B-58BB2FB709BB}" sibTransId="{64D767B6-28E3-4D2F-BB07-7E31BF8383E9}"/>
    <dgm:cxn modelId="{A70721DC-C5F0-4C41-97D5-238B1260D5EF}" type="presOf" srcId="{55DBBC3D-0F35-42A7-92BC-1E4203451798}" destId="{2D19534E-A5F3-44D9-8877-B2B2E9F64138}" srcOrd="0" destOrd="1" presId="urn:microsoft.com/office/officeart/2005/8/layout/vList2"/>
    <dgm:cxn modelId="{E954B5E2-BCEA-43E8-A932-2377910F7ECD}" type="presOf" srcId="{F95A802D-542C-4605-A752-A0FA6DBD2C85}" destId="{2D19534E-A5F3-44D9-8877-B2B2E9F64138}" srcOrd="0" destOrd="0" presId="urn:microsoft.com/office/officeart/2005/8/layout/vList2"/>
    <dgm:cxn modelId="{52DCC0E5-1DB2-4DC5-B214-EED57CEBB69C}" srcId="{EE5653E0-E7E6-4D90-AB94-22B852DC76BC}" destId="{F7A63D59-0A13-465E-8DCC-0E95FDB5BB10}" srcOrd="1" destOrd="0" parTransId="{BE9D8342-34D5-4EFF-8EA1-C57C0AD13EBA}" sibTransId="{B4BE8D8A-037F-4B1B-AD43-D6D1A946610A}"/>
    <dgm:cxn modelId="{D63C29F8-6C75-4BD5-8834-466B4CF87E60}" type="presOf" srcId="{EE5653E0-E7E6-4D90-AB94-22B852DC76BC}" destId="{92D1795C-71E0-43D7-95D0-8E55E4892071}" srcOrd="0" destOrd="0" presId="urn:microsoft.com/office/officeart/2005/8/layout/vList2"/>
    <dgm:cxn modelId="{40DE14F9-AAF8-4F22-B2C3-067B3CBAFD86}" type="presOf" srcId="{964C2B18-3B45-47F9-B4A7-904274975C8B}" destId="{2D19534E-A5F3-44D9-8877-B2B2E9F64138}" srcOrd="0" destOrd="2" presId="urn:microsoft.com/office/officeart/2005/8/layout/vList2"/>
    <dgm:cxn modelId="{4A5F68FF-1EE8-491E-AC30-EC8D9F538052}" srcId="{EE5653E0-E7E6-4D90-AB94-22B852DC76BC}" destId="{94D95354-21DB-49E9-ABBA-B12CF9AA97D0}" srcOrd="0" destOrd="0" parTransId="{77D0E6F4-FDED-470B-9B7D-B02950180CBE}" sibTransId="{92796D66-F9AA-4132-8416-9589DA4B37BD}"/>
    <dgm:cxn modelId="{B9F0B0B7-6BF8-49B5-B337-805D598AC5F3}" type="presParOf" srcId="{92D1795C-71E0-43D7-95D0-8E55E4892071}" destId="{568D4F03-50F7-4E8B-B089-504B8C959FE3}" srcOrd="0" destOrd="0" presId="urn:microsoft.com/office/officeart/2005/8/layout/vList2"/>
    <dgm:cxn modelId="{2262BD29-7266-4006-A3C9-DF084015698F}" type="presParOf" srcId="{92D1795C-71E0-43D7-95D0-8E55E4892071}" destId="{2D19534E-A5F3-44D9-8877-B2B2E9F64138}" srcOrd="1" destOrd="0" presId="urn:microsoft.com/office/officeart/2005/8/layout/vList2"/>
    <dgm:cxn modelId="{DDA464C5-2CEF-4C3B-AAFE-6A592D15182B}" type="presParOf" srcId="{92D1795C-71E0-43D7-95D0-8E55E4892071}" destId="{304DB3F2-BDA7-4E74-86D1-5E3DE7B7D8E8}"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3C1FA3D-3CBD-4764-8302-1D86BA5199A2}" type="doc">
      <dgm:prSet loTypeId="urn:microsoft.com/office/officeart/2018/2/layout/IconVerticalSolidList" loCatId="icon" qsTypeId="urn:microsoft.com/office/officeart/2005/8/quickstyle/simple1#1" qsCatId="simple" csTypeId="urn:microsoft.com/office/officeart/2018/5/colors/Iconchunking_neutralbg_colorful1" csCatId="colorful" phldr="1"/>
      <dgm:spPr/>
      <dgm:t>
        <a:bodyPr/>
        <a:lstStyle/>
        <a:p>
          <a:endParaRPr lang="en-US"/>
        </a:p>
      </dgm:t>
    </dgm:pt>
    <dgm:pt modelId="{EED373FA-C1FE-4DEA-AAD0-83567074D3FE}">
      <dgm:prSet/>
      <dgm:spPr/>
      <dgm:t>
        <a:bodyPr/>
        <a:lstStyle/>
        <a:p>
          <a:pPr>
            <a:lnSpc>
              <a:spcPct val="100000"/>
            </a:lnSpc>
          </a:pPr>
          <a:r>
            <a:rPr lang="en-US"/>
            <a:t>Opportunities for Apprenticeships</a:t>
          </a:r>
        </a:p>
      </dgm:t>
    </dgm:pt>
    <dgm:pt modelId="{751157A5-EE5F-4F2B-B367-6F793F02A665}" type="parTrans" cxnId="{5CBD28F5-3E47-4284-AC1C-AB01145E41B1}">
      <dgm:prSet/>
      <dgm:spPr/>
      <dgm:t>
        <a:bodyPr/>
        <a:lstStyle/>
        <a:p>
          <a:endParaRPr lang="en-US"/>
        </a:p>
      </dgm:t>
    </dgm:pt>
    <dgm:pt modelId="{61E9BE52-5467-4E13-B86B-27EFD9586DF6}" type="sibTrans" cxnId="{5CBD28F5-3E47-4284-AC1C-AB01145E41B1}">
      <dgm:prSet/>
      <dgm:spPr/>
      <dgm:t>
        <a:bodyPr/>
        <a:lstStyle/>
        <a:p>
          <a:endParaRPr lang="en-US"/>
        </a:p>
      </dgm:t>
    </dgm:pt>
    <dgm:pt modelId="{C48D929A-A285-4230-ABD8-BAD2284A0F92}">
      <dgm:prSet/>
      <dgm:spPr/>
      <dgm:t>
        <a:bodyPr/>
        <a:lstStyle/>
        <a:p>
          <a:pPr>
            <a:lnSpc>
              <a:spcPct val="100000"/>
            </a:lnSpc>
          </a:pPr>
          <a:r>
            <a:rPr lang="en-US"/>
            <a:t>Research trade jobs, manufacturing, and industries for benefits, training, and unions.  </a:t>
          </a:r>
        </a:p>
      </dgm:t>
    </dgm:pt>
    <dgm:pt modelId="{00D02055-271F-4625-A319-186269B9504D}" type="parTrans" cxnId="{28BAA4F6-6F4D-40D6-8B66-4D767011F047}">
      <dgm:prSet/>
      <dgm:spPr/>
      <dgm:t>
        <a:bodyPr/>
        <a:lstStyle/>
        <a:p>
          <a:endParaRPr lang="en-US"/>
        </a:p>
      </dgm:t>
    </dgm:pt>
    <dgm:pt modelId="{80F27CD9-0AFD-48F0-AF37-B6DDE7771A5E}" type="sibTrans" cxnId="{28BAA4F6-6F4D-40D6-8B66-4D767011F047}">
      <dgm:prSet/>
      <dgm:spPr/>
      <dgm:t>
        <a:bodyPr/>
        <a:lstStyle/>
        <a:p>
          <a:endParaRPr lang="en-US"/>
        </a:p>
      </dgm:t>
    </dgm:pt>
    <dgm:pt modelId="{2CD9299D-3D90-4253-BBAC-E2A19828645F}">
      <dgm:prSet/>
      <dgm:spPr/>
      <dgm:t>
        <a:bodyPr/>
        <a:lstStyle/>
        <a:p>
          <a:pPr>
            <a:lnSpc>
              <a:spcPct val="100000"/>
            </a:lnSpc>
          </a:pPr>
          <a:r>
            <a:rPr lang="en-US">
              <a:hlinkClick xmlns:r="http://schemas.openxmlformats.org/officeDocument/2006/relationships" r:id="rId1"/>
            </a:rPr>
            <a:t>https://www.apprenticeship.gov/career-seekers</a:t>
          </a:r>
          <a:r>
            <a:rPr lang="en-US"/>
            <a:t> </a:t>
          </a:r>
        </a:p>
      </dgm:t>
    </dgm:pt>
    <dgm:pt modelId="{9EC28AF3-69E4-44C5-801D-4F19029CED6B}" type="parTrans" cxnId="{25DD5975-53C7-4A91-8662-47EE2091D333}">
      <dgm:prSet/>
      <dgm:spPr/>
      <dgm:t>
        <a:bodyPr/>
        <a:lstStyle/>
        <a:p>
          <a:endParaRPr lang="en-US"/>
        </a:p>
      </dgm:t>
    </dgm:pt>
    <dgm:pt modelId="{0DCD03FC-FC05-45C9-AB28-C5A26638DC55}" type="sibTrans" cxnId="{25DD5975-53C7-4A91-8662-47EE2091D333}">
      <dgm:prSet/>
      <dgm:spPr/>
      <dgm:t>
        <a:bodyPr/>
        <a:lstStyle/>
        <a:p>
          <a:endParaRPr lang="en-US"/>
        </a:p>
      </dgm:t>
    </dgm:pt>
    <dgm:pt modelId="{6E554C25-7E21-4774-B905-EB30FC529F5D}">
      <dgm:prSet/>
      <dgm:spPr/>
      <dgm:t>
        <a:bodyPr/>
        <a:lstStyle/>
        <a:p>
          <a:pPr>
            <a:lnSpc>
              <a:spcPct val="100000"/>
            </a:lnSpc>
          </a:pPr>
          <a:r>
            <a:rPr lang="en-US" b="1" u="sng">
              <a:hlinkClick xmlns:r="http://schemas.openxmlformats.org/officeDocument/2006/relationships" r:id="rId2"/>
            </a:rPr>
            <a:t>Paid Apprenticeships in Mechanical Trades</a:t>
          </a:r>
          <a:endParaRPr lang="en-US"/>
        </a:p>
      </dgm:t>
    </dgm:pt>
    <dgm:pt modelId="{606AA4A7-027C-405A-819A-C521B0613F2B}" type="parTrans" cxnId="{90B2ACB2-BA25-4924-914A-E6D29DA5BBCD}">
      <dgm:prSet/>
      <dgm:spPr/>
      <dgm:t>
        <a:bodyPr/>
        <a:lstStyle/>
        <a:p>
          <a:endParaRPr lang="en-US"/>
        </a:p>
      </dgm:t>
    </dgm:pt>
    <dgm:pt modelId="{D8AFD721-6A23-4B40-A104-ED6BC617E503}" type="sibTrans" cxnId="{90B2ACB2-BA25-4924-914A-E6D29DA5BBCD}">
      <dgm:prSet/>
      <dgm:spPr/>
      <dgm:t>
        <a:bodyPr/>
        <a:lstStyle/>
        <a:p>
          <a:endParaRPr lang="en-US"/>
        </a:p>
      </dgm:t>
    </dgm:pt>
    <dgm:pt modelId="{874C2DF2-9437-46F2-9055-1A10EF26D075}">
      <dgm:prSet/>
      <dgm:spPr/>
      <dgm:t>
        <a:bodyPr/>
        <a:lstStyle/>
        <a:p>
          <a:pPr>
            <a:lnSpc>
              <a:spcPct val="100000"/>
            </a:lnSpc>
          </a:pPr>
          <a:r>
            <a:rPr lang="en-US"/>
            <a:t>Bureau of Labor Statistics Occupational Outlook handbook </a:t>
          </a:r>
          <a:r>
            <a:rPr lang="en-US">
              <a:hlinkClick xmlns:r="http://schemas.openxmlformats.org/officeDocument/2006/relationships" r:id="rId3"/>
            </a:rPr>
            <a:t>https://www.bls.gov/ooh/</a:t>
          </a:r>
          <a:r>
            <a:rPr lang="en-US"/>
            <a:t> </a:t>
          </a:r>
        </a:p>
      </dgm:t>
    </dgm:pt>
    <dgm:pt modelId="{397BC705-3126-4619-B8A2-3C54E2C589DE}" type="parTrans" cxnId="{D3616129-B77B-4923-AD78-C4D29AE2D86B}">
      <dgm:prSet/>
      <dgm:spPr/>
      <dgm:t>
        <a:bodyPr/>
        <a:lstStyle/>
        <a:p>
          <a:endParaRPr lang="en-US"/>
        </a:p>
      </dgm:t>
    </dgm:pt>
    <dgm:pt modelId="{B86F5C10-7A30-40A7-9365-E73CBB781821}" type="sibTrans" cxnId="{D3616129-B77B-4923-AD78-C4D29AE2D86B}">
      <dgm:prSet/>
      <dgm:spPr/>
      <dgm:t>
        <a:bodyPr/>
        <a:lstStyle/>
        <a:p>
          <a:endParaRPr lang="en-US"/>
        </a:p>
      </dgm:t>
    </dgm:pt>
    <dgm:pt modelId="{F0656FC4-E8BA-40BE-B3B7-A3E33F761757}" type="pres">
      <dgm:prSet presAssocID="{A3C1FA3D-3CBD-4764-8302-1D86BA5199A2}" presName="root" presStyleCnt="0">
        <dgm:presLayoutVars>
          <dgm:dir/>
          <dgm:resizeHandles val="exact"/>
        </dgm:presLayoutVars>
      </dgm:prSet>
      <dgm:spPr/>
    </dgm:pt>
    <dgm:pt modelId="{234E351F-7A4F-4E5D-9D74-88995F497815}" type="pres">
      <dgm:prSet presAssocID="{C48D929A-A285-4230-ABD8-BAD2284A0F92}" presName="compNode" presStyleCnt="0"/>
      <dgm:spPr/>
    </dgm:pt>
    <dgm:pt modelId="{CD11DF45-8F32-4A26-81E0-0FD0EB37FD39}" type="pres">
      <dgm:prSet presAssocID="{C48D929A-A285-4230-ABD8-BAD2284A0F92}" presName="bgRect" presStyleLbl="bgShp" presStyleIdx="0" presStyleCnt="5"/>
      <dgm:spPr/>
    </dgm:pt>
    <dgm:pt modelId="{914AE73A-FFBD-45BD-B37F-26E531280B4E}" type="pres">
      <dgm:prSet presAssocID="{C48D929A-A285-4230-ABD8-BAD2284A0F92}"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actory"/>
        </a:ext>
      </dgm:extLst>
    </dgm:pt>
    <dgm:pt modelId="{073A7F51-BF90-48C3-A89B-B4201936ED13}" type="pres">
      <dgm:prSet presAssocID="{C48D929A-A285-4230-ABD8-BAD2284A0F92}" presName="spaceRect" presStyleCnt="0"/>
      <dgm:spPr/>
    </dgm:pt>
    <dgm:pt modelId="{0365C914-00BF-4E73-A54A-81774F563AA7}" type="pres">
      <dgm:prSet presAssocID="{C48D929A-A285-4230-ABD8-BAD2284A0F92}" presName="parTx" presStyleLbl="revTx" presStyleIdx="0" presStyleCnt="5">
        <dgm:presLayoutVars>
          <dgm:chMax val="0"/>
          <dgm:chPref val="0"/>
        </dgm:presLayoutVars>
      </dgm:prSet>
      <dgm:spPr/>
    </dgm:pt>
    <dgm:pt modelId="{FA5C8EBE-4152-4B51-9D56-86E64549CE2C}" type="pres">
      <dgm:prSet presAssocID="{80F27CD9-0AFD-48F0-AF37-B6DDE7771A5E}" presName="sibTrans" presStyleCnt="0"/>
      <dgm:spPr/>
    </dgm:pt>
    <dgm:pt modelId="{CA300332-6BB3-4919-A32E-B7E18ED9A493}" type="pres">
      <dgm:prSet presAssocID="{EED373FA-C1FE-4DEA-AAD0-83567074D3FE}" presName="compNode" presStyleCnt="0"/>
      <dgm:spPr/>
    </dgm:pt>
    <dgm:pt modelId="{D3756258-E8F1-430B-AC83-BD47ED74906A}" type="pres">
      <dgm:prSet presAssocID="{EED373FA-C1FE-4DEA-AAD0-83567074D3FE}" presName="bgRect" presStyleLbl="bgShp" presStyleIdx="1" presStyleCnt="5"/>
      <dgm:spPr/>
    </dgm:pt>
    <dgm:pt modelId="{D3C504D8-0325-4B12-96DC-15199F4516FD}" type="pres">
      <dgm:prSet presAssocID="{EED373FA-C1FE-4DEA-AAD0-83567074D3FE}"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Handshake"/>
        </a:ext>
      </dgm:extLst>
    </dgm:pt>
    <dgm:pt modelId="{6C7AA8C7-73CC-4F80-BC7D-B40A0D9EE01D}" type="pres">
      <dgm:prSet presAssocID="{EED373FA-C1FE-4DEA-AAD0-83567074D3FE}" presName="spaceRect" presStyleCnt="0"/>
      <dgm:spPr/>
    </dgm:pt>
    <dgm:pt modelId="{3AB6DF3F-08EC-4B83-9934-1FC55602AAE9}" type="pres">
      <dgm:prSet presAssocID="{EED373FA-C1FE-4DEA-AAD0-83567074D3FE}" presName="parTx" presStyleLbl="revTx" presStyleIdx="1" presStyleCnt="5">
        <dgm:presLayoutVars>
          <dgm:chMax val="0"/>
          <dgm:chPref val="0"/>
        </dgm:presLayoutVars>
      </dgm:prSet>
      <dgm:spPr/>
    </dgm:pt>
    <dgm:pt modelId="{2FD5816B-C629-46B2-AAC5-E61F79CFF80D}" type="pres">
      <dgm:prSet presAssocID="{61E9BE52-5467-4E13-B86B-27EFD9586DF6}" presName="sibTrans" presStyleCnt="0"/>
      <dgm:spPr/>
    </dgm:pt>
    <dgm:pt modelId="{06EBD821-645E-42ED-AB7C-8183D74C995B}" type="pres">
      <dgm:prSet presAssocID="{2CD9299D-3D90-4253-BBAC-E2A19828645F}" presName="compNode" presStyleCnt="0"/>
      <dgm:spPr/>
    </dgm:pt>
    <dgm:pt modelId="{1A9E0DD3-2845-4D93-8109-5B9FC8AFF8E1}" type="pres">
      <dgm:prSet presAssocID="{2CD9299D-3D90-4253-BBAC-E2A19828645F}" presName="bgRect" presStyleLbl="bgShp" presStyleIdx="2" presStyleCnt="5"/>
      <dgm:spPr/>
    </dgm:pt>
    <dgm:pt modelId="{F796C276-682E-486D-945C-C27A22BAEB04}" type="pres">
      <dgm:prSet presAssocID="{2CD9299D-3D90-4253-BBAC-E2A19828645F}"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arth Globe Americas"/>
        </a:ext>
      </dgm:extLst>
    </dgm:pt>
    <dgm:pt modelId="{AF0B964E-5CCD-4508-BBC4-FC19D5C6365D}" type="pres">
      <dgm:prSet presAssocID="{2CD9299D-3D90-4253-BBAC-E2A19828645F}" presName="spaceRect" presStyleCnt="0"/>
      <dgm:spPr/>
    </dgm:pt>
    <dgm:pt modelId="{3ECF7944-748D-4FB2-87C5-A8A4087CAC70}" type="pres">
      <dgm:prSet presAssocID="{2CD9299D-3D90-4253-BBAC-E2A19828645F}" presName="parTx" presStyleLbl="revTx" presStyleIdx="2" presStyleCnt="5">
        <dgm:presLayoutVars>
          <dgm:chMax val="0"/>
          <dgm:chPref val="0"/>
        </dgm:presLayoutVars>
      </dgm:prSet>
      <dgm:spPr/>
    </dgm:pt>
    <dgm:pt modelId="{0A6F28C6-F7D5-4852-9BBB-F147445F430F}" type="pres">
      <dgm:prSet presAssocID="{0DCD03FC-FC05-45C9-AB28-C5A26638DC55}" presName="sibTrans" presStyleCnt="0"/>
      <dgm:spPr/>
    </dgm:pt>
    <dgm:pt modelId="{B2E6EC94-F07F-47C7-96DC-D60C216CB810}" type="pres">
      <dgm:prSet presAssocID="{6E554C25-7E21-4774-B905-EB30FC529F5D}" presName="compNode" presStyleCnt="0"/>
      <dgm:spPr/>
    </dgm:pt>
    <dgm:pt modelId="{0319F3C6-7166-452E-8D0B-533CA7320779}" type="pres">
      <dgm:prSet presAssocID="{6E554C25-7E21-4774-B905-EB30FC529F5D}" presName="bgRect" presStyleLbl="bgShp" presStyleIdx="3" presStyleCnt="5"/>
      <dgm:spPr/>
    </dgm:pt>
    <dgm:pt modelId="{1C283A2F-DCFD-428F-9440-0CF5989397D9}" type="pres">
      <dgm:prSet presAssocID="{6E554C25-7E21-4774-B905-EB30FC529F5D}"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Tools"/>
        </a:ext>
      </dgm:extLst>
    </dgm:pt>
    <dgm:pt modelId="{6F4106BE-B85C-42C4-9FF0-B9A15EC18A32}" type="pres">
      <dgm:prSet presAssocID="{6E554C25-7E21-4774-B905-EB30FC529F5D}" presName="spaceRect" presStyleCnt="0"/>
      <dgm:spPr/>
    </dgm:pt>
    <dgm:pt modelId="{CB11060F-3148-49A2-B684-2CC3D2580E7A}" type="pres">
      <dgm:prSet presAssocID="{6E554C25-7E21-4774-B905-EB30FC529F5D}" presName="parTx" presStyleLbl="revTx" presStyleIdx="3" presStyleCnt="5">
        <dgm:presLayoutVars>
          <dgm:chMax val="0"/>
          <dgm:chPref val="0"/>
        </dgm:presLayoutVars>
      </dgm:prSet>
      <dgm:spPr/>
    </dgm:pt>
    <dgm:pt modelId="{25F772DF-D6D5-4AFA-A49C-68C32045E7BA}" type="pres">
      <dgm:prSet presAssocID="{D8AFD721-6A23-4B40-A104-ED6BC617E503}" presName="sibTrans" presStyleCnt="0"/>
      <dgm:spPr/>
    </dgm:pt>
    <dgm:pt modelId="{15C9FEBB-DFAF-439F-863B-BF3DC938D3F6}" type="pres">
      <dgm:prSet presAssocID="{874C2DF2-9437-46F2-9055-1A10EF26D075}" presName="compNode" presStyleCnt="0"/>
      <dgm:spPr/>
    </dgm:pt>
    <dgm:pt modelId="{8910185A-9350-4235-8ED8-4D26555F70A9}" type="pres">
      <dgm:prSet presAssocID="{874C2DF2-9437-46F2-9055-1A10EF26D075}" presName="bgRect" presStyleLbl="bgShp" presStyleIdx="4" presStyleCnt="5"/>
      <dgm:spPr/>
    </dgm:pt>
    <dgm:pt modelId="{0135FC2D-D4B6-4736-8C9A-F14A25FE07F0}" type="pres">
      <dgm:prSet presAssocID="{874C2DF2-9437-46F2-9055-1A10EF26D075}"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oks"/>
        </a:ext>
      </dgm:extLst>
    </dgm:pt>
    <dgm:pt modelId="{51B94D61-5576-45CB-A163-2D35A823E88B}" type="pres">
      <dgm:prSet presAssocID="{874C2DF2-9437-46F2-9055-1A10EF26D075}" presName="spaceRect" presStyleCnt="0"/>
      <dgm:spPr/>
    </dgm:pt>
    <dgm:pt modelId="{200B91A8-F6BD-4F86-A69A-DD2FB1AC16C4}" type="pres">
      <dgm:prSet presAssocID="{874C2DF2-9437-46F2-9055-1A10EF26D075}" presName="parTx" presStyleLbl="revTx" presStyleIdx="4" presStyleCnt="5">
        <dgm:presLayoutVars>
          <dgm:chMax val="0"/>
          <dgm:chPref val="0"/>
        </dgm:presLayoutVars>
      </dgm:prSet>
      <dgm:spPr/>
    </dgm:pt>
  </dgm:ptLst>
  <dgm:cxnLst>
    <dgm:cxn modelId="{D3616129-B77B-4923-AD78-C4D29AE2D86B}" srcId="{A3C1FA3D-3CBD-4764-8302-1D86BA5199A2}" destId="{874C2DF2-9437-46F2-9055-1A10EF26D075}" srcOrd="4" destOrd="0" parTransId="{397BC705-3126-4619-B8A2-3C54E2C589DE}" sibTransId="{B86F5C10-7A30-40A7-9365-E73CBB781821}"/>
    <dgm:cxn modelId="{F4BC3362-3B78-4764-9A89-EDD9000DFFA5}" type="presOf" srcId="{874C2DF2-9437-46F2-9055-1A10EF26D075}" destId="{200B91A8-F6BD-4F86-A69A-DD2FB1AC16C4}" srcOrd="0" destOrd="0" presId="urn:microsoft.com/office/officeart/2018/2/layout/IconVerticalSolidList"/>
    <dgm:cxn modelId="{F0AF4E6E-7D68-4478-B412-E23283B8FC8F}" type="presOf" srcId="{C48D929A-A285-4230-ABD8-BAD2284A0F92}" destId="{0365C914-00BF-4E73-A54A-81774F563AA7}" srcOrd="0" destOrd="0" presId="urn:microsoft.com/office/officeart/2018/2/layout/IconVerticalSolidList"/>
    <dgm:cxn modelId="{25DD5975-53C7-4A91-8662-47EE2091D333}" srcId="{A3C1FA3D-3CBD-4764-8302-1D86BA5199A2}" destId="{2CD9299D-3D90-4253-BBAC-E2A19828645F}" srcOrd="2" destOrd="0" parTransId="{9EC28AF3-69E4-44C5-801D-4F19029CED6B}" sibTransId="{0DCD03FC-FC05-45C9-AB28-C5A26638DC55}"/>
    <dgm:cxn modelId="{E07CFB83-3FA5-4FDF-BBA9-67FE6CC62199}" type="presOf" srcId="{2CD9299D-3D90-4253-BBAC-E2A19828645F}" destId="{3ECF7944-748D-4FB2-87C5-A8A4087CAC70}" srcOrd="0" destOrd="0" presId="urn:microsoft.com/office/officeart/2018/2/layout/IconVerticalSolidList"/>
    <dgm:cxn modelId="{A6FA36A7-D310-4612-988F-D5CD45952BD2}" type="presOf" srcId="{EED373FA-C1FE-4DEA-AAD0-83567074D3FE}" destId="{3AB6DF3F-08EC-4B83-9934-1FC55602AAE9}" srcOrd="0" destOrd="0" presId="urn:microsoft.com/office/officeart/2018/2/layout/IconVerticalSolidList"/>
    <dgm:cxn modelId="{90B2ACB2-BA25-4924-914A-E6D29DA5BBCD}" srcId="{A3C1FA3D-3CBD-4764-8302-1D86BA5199A2}" destId="{6E554C25-7E21-4774-B905-EB30FC529F5D}" srcOrd="3" destOrd="0" parTransId="{606AA4A7-027C-405A-819A-C521B0613F2B}" sibTransId="{D8AFD721-6A23-4B40-A104-ED6BC617E503}"/>
    <dgm:cxn modelId="{5520C7BA-5F1C-4761-BADD-5EBD85070136}" type="presOf" srcId="{6E554C25-7E21-4774-B905-EB30FC529F5D}" destId="{CB11060F-3148-49A2-B684-2CC3D2580E7A}" srcOrd="0" destOrd="0" presId="urn:microsoft.com/office/officeart/2018/2/layout/IconVerticalSolidList"/>
    <dgm:cxn modelId="{DAB408CE-4DF9-49AE-A09F-539F0806EC87}" type="presOf" srcId="{A3C1FA3D-3CBD-4764-8302-1D86BA5199A2}" destId="{F0656FC4-E8BA-40BE-B3B7-A3E33F761757}" srcOrd="0" destOrd="0" presId="urn:microsoft.com/office/officeart/2018/2/layout/IconVerticalSolidList"/>
    <dgm:cxn modelId="{5CBD28F5-3E47-4284-AC1C-AB01145E41B1}" srcId="{A3C1FA3D-3CBD-4764-8302-1D86BA5199A2}" destId="{EED373FA-C1FE-4DEA-AAD0-83567074D3FE}" srcOrd="1" destOrd="0" parTransId="{751157A5-EE5F-4F2B-B367-6F793F02A665}" sibTransId="{61E9BE52-5467-4E13-B86B-27EFD9586DF6}"/>
    <dgm:cxn modelId="{28BAA4F6-6F4D-40D6-8B66-4D767011F047}" srcId="{A3C1FA3D-3CBD-4764-8302-1D86BA5199A2}" destId="{C48D929A-A285-4230-ABD8-BAD2284A0F92}" srcOrd="0" destOrd="0" parTransId="{00D02055-271F-4625-A319-186269B9504D}" sibTransId="{80F27CD9-0AFD-48F0-AF37-B6DDE7771A5E}"/>
    <dgm:cxn modelId="{DD63E4E4-1589-442C-99FA-5BAA969672AA}" type="presParOf" srcId="{F0656FC4-E8BA-40BE-B3B7-A3E33F761757}" destId="{234E351F-7A4F-4E5D-9D74-88995F497815}" srcOrd="0" destOrd="0" presId="urn:microsoft.com/office/officeart/2018/2/layout/IconVerticalSolidList"/>
    <dgm:cxn modelId="{544692E3-8F7F-4C17-B88C-4F58A3AAAD12}" type="presParOf" srcId="{234E351F-7A4F-4E5D-9D74-88995F497815}" destId="{CD11DF45-8F32-4A26-81E0-0FD0EB37FD39}" srcOrd="0" destOrd="0" presId="urn:microsoft.com/office/officeart/2018/2/layout/IconVerticalSolidList"/>
    <dgm:cxn modelId="{4C59656F-F877-4746-A856-DD180DC4016F}" type="presParOf" srcId="{234E351F-7A4F-4E5D-9D74-88995F497815}" destId="{914AE73A-FFBD-45BD-B37F-26E531280B4E}" srcOrd="1" destOrd="0" presId="urn:microsoft.com/office/officeart/2018/2/layout/IconVerticalSolidList"/>
    <dgm:cxn modelId="{BE554FC4-F619-489D-8405-FD1E0A885FF6}" type="presParOf" srcId="{234E351F-7A4F-4E5D-9D74-88995F497815}" destId="{073A7F51-BF90-48C3-A89B-B4201936ED13}" srcOrd="2" destOrd="0" presId="urn:microsoft.com/office/officeart/2018/2/layout/IconVerticalSolidList"/>
    <dgm:cxn modelId="{FD2DA55C-5DF0-4A7B-8FB8-58362D697F8A}" type="presParOf" srcId="{234E351F-7A4F-4E5D-9D74-88995F497815}" destId="{0365C914-00BF-4E73-A54A-81774F563AA7}" srcOrd="3" destOrd="0" presId="urn:microsoft.com/office/officeart/2018/2/layout/IconVerticalSolidList"/>
    <dgm:cxn modelId="{EB755806-37AC-4ED6-97CD-D7C5369C3280}" type="presParOf" srcId="{F0656FC4-E8BA-40BE-B3B7-A3E33F761757}" destId="{FA5C8EBE-4152-4B51-9D56-86E64549CE2C}" srcOrd="1" destOrd="0" presId="urn:microsoft.com/office/officeart/2018/2/layout/IconVerticalSolidList"/>
    <dgm:cxn modelId="{098776EF-4698-494D-8A59-F9B684891938}" type="presParOf" srcId="{F0656FC4-E8BA-40BE-B3B7-A3E33F761757}" destId="{CA300332-6BB3-4919-A32E-B7E18ED9A493}" srcOrd="2" destOrd="0" presId="urn:microsoft.com/office/officeart/2018/2/layout/IconVerticalSolidList"/>
    <dgm:cxn modelId="{6011B834-F326-48BA-BEC0-7AE2846EAC3F}" type="presParOf" srcId="{CA300332-6BB3-4919-A32E-B7E18ED9A493}" destId="{D3756258-E8F1-430B-AC83-BD47ED74906A}" srcOrd="0" destOrd="0" presId="urn:microsoft.com/office/officeart/2018/2/layout/IconVerticalSolidList"/>
    <dgm:cxn modelId="{6411DF98-BEEB-4160-95A9-A4B1DC399E3F}" type="presParOf" srcId="{CA300332-6BB3-4919-A32E-B7E18ED9A493}" destId="{D3C504D8-0325-4B12-96DC-15199F4516FD}" srcOrd="1" destOrd="0" presId="urn:microsoft.com/office/officeart/2018/2/layout/IconVerticalSolidList"/>
    <dgm:cxn modelId="{1CFFA3E8-C254-44BB-AD6D-0E10A4333F1B}" type="presParOf" srcId="{CA300332-6BB3-4919-A32E-B7E18ED9A493}" destId="{6C7AA8C7-73CC-4F80-BC7D-B40A0D9EE01D}" srcOrd="2" destOrd="0" presId="urn:microsoft.com/office/officeart/2018/2/layout/IconVerticalSolidList"/>
    <dgm:cxn modelId="{97BE4E6D-3F14-42B8-812F-07D955FC58FE}" type="presParOf" srcId="{CA300332-6BB3-4919-A32E-B7E18ED9A493}" destId="{3AB6DF3F-08EC-4B83-9934-1FC55602AAE9}" srcOrd="3" destOrd="0" presId="urn:microsoft.com/office/officeart/2018/2/layout/IconVerticalSolidList"/>
    <dgm:cxn modelId="{E5C1C2D0-3A50-4767-9657-B5959C5FD9A4}" type="presParOf" srcId="{F0656FC4-E8BA-40BE-B3B7-A3E33F761757}" destId="{2FD5816B-C629-46B2-AAC5-E61F79CFF80D}" srcOrd="3" destOrd="0" presId="urn:microsoft.com/office/officeart/2018/2/layout/IconVerticalSolidList"/>
    <dgm:cxn modelId="{DA316D44-92DC-4303-A291-156C025BCE87}" type="presParOf" srcId="{F0656FC4-E8BA-40BE-B3B7-A3E33F761757}" destId="{06EBD821-645E-42ED-AB7C-8183D74C995B}" srcOrd="4" destOrd="0" presId="urn:microsoft.com/office/officeart/2018/2/layout/IconVerticalSolidList"/>
    <dgm:cxn modelId="{2B868DDC-BA53-4181-A916-D55044261690}" type="presParOf" srcId="{06EBD821-645E-42ED-AB7C-8183D74C995B}" destId="{1A9E0DD3-2845-4D93-8109-5B9FC8AFF8E1}" srcOrd="0" destOrd="0" presId="urn:microsoft.com/office/officeart/2018/2/layout/IconVerticalSolidList"/>
    <dgm:cxn modelId="{FE45EAA9-DEBC-42B7-AFE0-0AB9A6815905}" type="presParOf" srcId="{06EBD821-645E-42ED-AB7C-8183D74C995B}" destId="{F796C276-682E-486D-945C-C27A22BAEB04}" srcOrd="1" destOrd="0" presId="urn:microsoft.com/office/officeart/2018/2/layout/IconVerticalSolidList"/>
    <dgm:cxn modelId="{96C3E622-3BB8-450B-8F9C-5D6B8BF03AA7}" type="presParOf" srcId="{06EBD821-645E-42ED-AB7C-8183D74C995B}" destId="{AF0B964E-5CCD-4508-BBC4-FC19D5C6365D}" srcOrd="2" destOrd="0" presId="urn:microsoft.com/office/officeart/2018/2/layout/IconVerticalSolidList"/>
    <dgm:cxn modelId="{6A9AACCA-947D-423F-B586-4B855C282CD6}" type="presParOf" srcId="{06EBD821-645E-42ED-AB7C-8183D74C995B}" destId="{3ECF7944-748D-4FB2-87C5-A8A4087CAC70}" srcOrd="3" destOrd="0" presId="urn:microsoft.com/office/officeart/2018/2/layout/IconVerticalSolidList"/>
    <dgm:cxn modelId="{7F361E44-06ED-4D74-9444-EB64D4A3469A}" type="presParOf" srcId="{F0656FC4-E8BA-40BE-B3B7-A3E33F761757}" destId="{0A6F28C6-F7D5-4852-9BBB-F147445F430F}" srcOrd="5" destOrd="0" presId="urn:microsoft.com/office/officeart/2018/2/layout/IconVerticalSolidList"/>
    <dgm:cxn modelId="{ACC898F5-33B7-4377-A2A7-ECE5BB51741E}" type="presParOf" srcId="{F0656FC4-E8BA-40BE-B3B7-A3E33F761757}" destId="{B2E6EC94-F07F-47C7-96DC-D60C216CB810}" srcOrd="6" destOrd="0" presId="urn:microsoft.com/office/officeart/2018/2/layout/IconVerticalSolidList"/>
    <dgm:cxn modelId="{1290ADCF-E5A6-4BD8-A032-5962A181D2BF}" type="presParOf" srcId="{B2E6EC94-F07F-47C7-96DC-D60C216CB810}" destId="{0319F3C6-7166-452E-8D0B-533CA7320779}" srcOrd="0" destOrd="0" presId="urn:microsoft.com/office/officeart/2018/2/layout/IconVerticalSolidList"/>
    <dgm:cxn modelId="{CAAA204E-847C-4446-BEEA-C4F5D02D5A37}" type="presParOf" srcId="{B2E6EC94-F07F-47C7-96DC-D60C216CB810}" destId="{1C283A2F-DCFD-428F-9440-0CF5989397D9}" srcOrd="1" destOrd="0" presId="urn:microsoft.com/office/officeart/2018/2/layout/IconVerticalSolidList"/>
    <dgm:cxn modelId="{88A3E283-CB62-47DB-90C4-4DEA45AA2D6C}" type="presParOf" srcId="{B2E6EC94-F07F-47C7-96DC-D60C216CB810}" destId="{6F4106BE-B85C-42C4-9FF0-B9A15EC18A32}" srcOrd="2" destOrd="0" presId="urn:microsoft.com/office/officeart/2018/2/layout/IconVerticalSolidList"/>
    <dgm:cxn modelId="{6A879FE6-CE7B-4DE4-B570-921B73B5089D}" type="presParOf" srcId="{B2E6EC94-F07F-47C7-96DC-D60C216CB810}" destId="{CB11060F-3148-49A2-B684-2CC3D2580E7A}" srcOrd="3" destOrd="0" presId="urn:microsoft.com/office/officeart/2018/2/layout/IconVerticalSolidList"/>
    <dgm:cxn modelId="{67375815-CACC-4A2C-B11E-4593B374336B}" type="presParOf" srcId="{F0656FC4-E8BA-40BE-B3B7-A3E33F761757}" destId="{25F772DF-D6D5-4AFA-A49C-68C32045E7BA}" srcOrd="7" destOrd="0" presId="urn:microsoft.com/office/officeart/2018/2/layout/IconVerticalSolidList"/>
    <dgm:cxn modelId="{8D4AE73F-0548-4238-B941-F6211E5EB58D}" type="presParOf" srcId="{F0656FC4-E8BA-40BE-B3B7-A3E33F761757}" destId="{15C9FEBB-DFAF-439F-863B-BF3DC938D3F6}" srcOrd="8" destOrd="0" presId="urn:microsoft.com/office/officeart/2018/2/layout/IconVerticalSolidList"/>
    <dgm:cxn modelId="{110FDD6A-E7ED-411B-B384-C46F1B374901}" type="presParOf" srcId="{15C9FEBB-DFAF-439F-863B-BF3DC938D3F6}" destId="{8910185A-9350-4235-8ED8-4D26555F70A9}" srcOrd="0" destOrd="0" presId="urn:microsoft.com/office/officeart/2018/2/layout/IconVerticalSolidList"/>
    <dgm:cxn modelId="{0F876133-726C-4CE9-9C15-C51649BFB7E2}" type="presParOf" srcId="{15C9FEBB-DFAF-439F-863B-BF3DC938D3F6}" destId="{0135FC2D-D4B6-4736-8C9A-F14A25FE07F0}" srcOrd="1" destOrd="0" presId="urn:microsoft.com/office/officeart/2018/2/layout/IconVerticalSolidList"/>
    <dgm:cxn modelId="{72FF9E7C-D372-4748-8761-20415E99C6F5}" type="presParOf" srcId="{15C9FEBB-DFAF-439F-863B-BF3DC938D3F6}" destId="{51B94D61-5576-45CB-A163-2D35A823E88B}" srcOrd="2" destOrd="0" presId="urn:microsoft.com/office/officeart/2018/2/layout/IconVerticalSolidList"/>
    <dgm:cxn modelId="{FCD05492-8D11-4248-9BB1-2C0FEEB9B609}" type="presParOf" srcId="{15C9FEBB-DFAF-439F-863B-BF3DC938D3F6}" destId="{200B91A8-F6BD-4F86-A69A-DD2FB1AC16C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E3C6F4-D290-4A77-9C62-1536B63ABD7F}" type="doc">
      <dgm:prSet loTypeId="urn:microsoft.com/office/officeart/2008/layout/LinedList" loCatId="list" qsTypeId="urn:microsoft.com/office/officeart/2005/8/quickstyle/simple1#2" qsCatId="simple" csTypeId="urn:microsoft.com/office/officeart/2005/8/colors/colorful2#2" csCatId="colorful"/>
      <dgm:spPr/>
      <dgm:t>
        <a:bodyPr/>
        <a:lstStyle/>
        <a:p>
          <a:endParaRPr lang="en-US"/>
        </a:p>
      </dgm:t>
    </dgm:pt>
    <dgm:pt modelId="{424B47BA-A869-4B24-96EF-74527FEC2FD8}">
      <dgm:prSet/>
      <dgm:spPr/>
      <dgm:t>
        <a:bodyPr/>
        <a:lstStyle/>
        <a:p>
          <a:r>
            <a:rPr lang="en-US"/>
            <a:t>Make your name and contact information stand out</a:t>
          </a:r>
        </a:p>
      </dgm:t>
    </dgm:pt>
    <dgm:pt modelId="{DA8BE175-4F76-4C4A-9DF1-0CBEEE72DAB6}" type="parTrans" cxnId="{6766D544-B1D4-4722-9763-ED02848F2FD0}">
      <dgm:prSet/>
      <dgm:spPr/>
      <dgm:t>
        <a:bodyPr/>
        <a:lstStyle/>
        <a:p>
          <a:endParaRPr lang="en-US"/>
        </a:p>
      </dgm:t>
    </dgm:pt>
    <dgm:pt modelId="{BEC367FF-B66B-490C-AA84-8A9DE4BC08B8}" type="sibTrans" cxnId="{6766D544-B1D4-4722-9763-ED02848F2FD0}">
      <dgm:prSet/>
      <dgm:spPr/>
      <dgm:t>
        <a:bodyPr/>
        <a:lstStyle/>
        <a:p>
          <a:endParaRPr lang="en-US"/>
        </a:p>
      </dgm:t>
    </dgm:pt>
    <dgm:pt modelId="{03E46FB0-466C-4F46-9AAB-6D83357B7E95}">
      <dgm:prSet/>
      <dgm:spPr/>
      <dgm:t>
        <a:bodyPr/>
        <a:lstStyle/>
        <a:p>
          <a:r>
            <a:rPr lang="en-US"/>
            <a:t>Write an Impactful Objective</a:t>
          </a:r>
        </a:p>
      </dgm:t>
    </dgm:pt>
    <dgm:pt modelId="{9C5BB95B-36A7-427C-A1E3-00C0BDB80031}" type="parTrans" cxnId="{CE5A6723-4C00-4291-B310-2F117E1A509A}">
      <dgm:prSet/>
      <dgm:spPr/>
      <dgm:t>
        <a:bodyPr/>
        <a:lstStyle/>
        <a:p>
          <a:endParaRPr lang="en-US"/>
        </a:p>
      </dgm:t>
    </dgm:pt>
    <dgm:pt modelId="{FF626B01-9AAF-4059-A917-33D8514E4ECC}" type="sibTrans" cxnId="{CE5A6723-4C00-4291-B310-2F117E1A509A}">
      <dgm:prSet/>
      <dgm:spPr/>
      <dgm:t>
        <a:bodyPr/>
        <a:lstStyle/>
        <a:p>
          <a:endParaRPr lang="en-US"/>
        </a:p>
      </dgm:t>
    </dgm:pt>
    <dgm:pt modelId="{EC2DFA7F-ED6C-4F06-8411-9582138E37BB}">
      <dgm:prSet/>
      <dgm:spPr/>
      <dgm:t>
        <a:bodyPr/>
        <a:lstStyle/>
        <a:p>
          <a:r>
            <a:rPr lang="en-US"/>
            <a:t>Keep it under 2 pages</a:t>
          </a:r>
        </a:p>
      </dgm:t>
    </dgm:pt>
    <dgm:pt modelId="{C26C4419-4E56-462A-B89D-7C6842EBBCBA}" type="parTrans" cxnId="{D7982808-A278-4305-83A1-ED6AF1AE9D78}">
      <dgm:prSet/>
      <dgm:spPr/>
      <dgm:t>
        <a:bodyPr/>
        <a:lstStyle/>
        <a:p>
          <a:endParaRPr lang="en-US"/>
        </a:p>
      </dgm:t>
    </dgm:pt>
    <dgm:pt modelId="{94E3E06E-44CB-41DE-8ACC-B62AABF16E59}" type="sibTrans" cxnId="{D7982808-A278-4305-83A1-ED6AF1AE9D78}">
      <dgm:prSet/>
      <dgm:spPr/>
      <dgm:t>
        <a:bodyPr/>
        <a:lstStyle/>
        <a:p>
          <a:endParaRPr lang="en-US"/>
        </a:p>
      </dgm:t>
    </dgm:pt>
    <dgm:pt modelId="{4FAD77A5-9173-4C74-B56B-034371DD2A40}">
      <dgm:prSet/>
      <dgm:spPr/>
      <dgm:t>
        <a:bodyPr/>
        <a:lstStyle/>
        <a:p>
          <a:r>
            <a:rPr lang="en-US"/>
            <a:t>Keep it professional </a:t>
          </a:r>
        </a:p>
      </dgm:t>
    </dgm:pt>
    <dgm:pt modelId="{3B812680-D3D2-4B50-A98E-D221F2249EF1}" type="parTrans" cxnId="{8421259A-2C7D-492D-8619-A2E82590D4E1}">
      <dgm:prSet/>
      <dgm:spPr/>
      <dgm:t>
        <a:bodyPr/>
        <a:lstStyle/>
        <a:p>
          <a:endParaRPr lang="en-US"/>
        </a:p>
      </dgm:t>
    </dgm:pt>
    <dgm:pt modelId="{8991ABCD-3579-4840-ABAF-2B10D1396FD8}" type="sibTrans" cxnId="{8421259A-2C7D-492D-8619-A2E82590D4E1}">
      <dgm:prSet/>
      <dgm:spPr/>
      <dgm:t>
        <a:bodyPr/>
        <a:lstStyle/>
        <a:p>
          <a:endParaRPr lang="en-US"/>
        </a:p>
      </dgm:t>
    </dgm:pt>
    <dgm:pt modelId="{F54355D1-650E-4CAC-B29C-B84F127856E4}">
      <dgm:prSet/>
      <dgm:spPr/>
      <dgm:t>
        <a:bodyPr/>
        <a:lstStyle/>
        <a:p>
          <a:r>
            <a:rPr lang="en-US">
              <a:hlinkClick xmlns:r="http://schemas.openxmlformats.org/officeDocument/2006/relationships" r:id="rId1"/>
            </a:rPr>
            <a:t>https://www.jobhero.com/resume/formats</a:t>
          </a:r>
          <a:r>
            <a:rPr lang="en-US"/>
            <a:t> </a:t>
          </a:r>
        </a:p>
      </dgm:t>
    </dgm:pt>
    <dgm:pt modelId="{85C91A0E-291E-4A7D-A16A-A8B85F97A15E}" type="parTrans" cxnId="{AE5B199E-3E6B-4734-B410-6A368DAE6054}">
      <dgm:prSet/>
      <dgm:spPr/>
      <dgm:t>
        <a:bodyPr/>
        <a:lstStyle/>
        <a:p>
          <a:endParaRPr lang="en-US"/>
        </a:p>
      </dgm:t>
    </dgm:pt>
    <dgm:pt modelId="{C9D93BA3-0CBC-4A5D-B2D9-70C50A80A60F}" type="sibTrans" cxnId="{AE5B199E-3E6B-4734-B410-6A368DAE6054}">
      <dgm:prSet/>
      <dgm:spPr/>
      <dgm:t>
        <a:bodyPr/>
        <a:lstStyle/>
        <a:p>
          <a:endParaRPr lang="en-US"/>
        </a:p>
      </dgm:t>
    </dgm:pt>
    <dgm:pt modelId="{205D293F-BF9D-4788-A20E-C6256B713CED}" type="pres">
      <dgm:prSet presAssocID="{E5E3C6F4-D290-4A77-9C62-1536B63ABD7F}" presName="vert0" presStyleCnt="0">
        <dgm:presLayoutVars>
          <dgm:dir/>
          <dgm:animOne val="branch"/>
          <dgm:animLvl val="lvl"/>
        </dgm:presLayoutVars>
      </dgm:prSet>
      <dgm:spPr/>
    </dgm:pt>
    <dgm:pt modelId="{82074FE1-EB38-4395-9BB8-75C9B4BA2C90}" type="pres">
      <dgm:prSet presAssocID="{424B47BA-A869-4B24-96EF-74527FEC2FD8}" presName="thickLine" presStyleLbl="alignNode1" presStyleIdx="0" presStyleCnt="5"/>
      <dgm:spPr/>
    </dgm:pt>
    <dgm:pt modelId="{A1051EE3-FC0D-4777-922F-AC91C63B6B3C}" type="pres">
      <dgm:prSet presAssocID="{424B47BA-A869-4B24-96EF-74527FEC2FD8}" presName="horz1" presStyleCnt="0"/>
      <dgm:spPr/>
    </dgm:pt>
    <dgm:pt modelId="{87587682-ECBD-4073-835C-8792E6805177}" type="pres">
      <dgm:prSet presAssocID="{424B47BA-A869-4B24-96EF-74527FEC2FD8}" presName="tx1" presStyleLbl="revTx" presStyleIdx="0" presStyleCnt="5"/>
      <dgm:spPr/>
    </dgm:pt>
    <dgm:pt modelId="{F8A9F8EC-2F4A-43ED-8F8E-9CF4FC090D17}" type="pres">
      <dgm:prSet presAssocID="{424B47BA-A869-4B24-96EF-74527FEC2FD8}" presName="vert1" presStyleCnt="0"/>
      <dgm:spPr/>
    </dgm:pt>
    <dgm:pt modelId="{65E8A9F9-FE2B-4362-A0D7-5C5F6A6BE962}" type="pres">
      <dgm:prSet presAssocID="{03E46FB0-466C-4F46-9AAB-6D83357B7E95}" presName="thickLine" presStyleLbl="alignNode1" presStyleIdx="1" presStyleCnt="5"/>
      <dgm:spPr/>
    </dgm:pt>
    <dgm:pt modelId="{D77B3FE6-407A-4402-92E3-54F5C2C6AAAB}" type="pres">
      <dgm:prSet presAssocID="{03E46FB0-466C-4F46-9AAB-6D83357B7E95}" presName="horz1" presStyleCnt="0"/>
      <dgm:spPr/>
    </dgm:pt>
    <dgm:pt modelId="{2B1CC0A4-ACFB-47B4-A8DE-4E6293D4A715}" type="pres">
      <dgm:prSet presAssocID="{03E46FB0-466C-4F46-9AAB-6D83357B7E95}" presName="tx1" presStyleLbl="revTx" presStyleIdx="1" presStyleCnt="5"/>
      <dgm:spPr/>
    </dgm:pt>
    <dgm:pt modelId="{D72BB01F-17DC-45DC-805E-24F1254FBA34}" type="pres">
      <dgm:prSet presAssocID="{03E46FB0-466C-4F46-9AAB-6D83357B7E95}" presName="vert1" presStyleCnt="0"/>
      <dgm:spPr/>
    </dgm:pt>
    <dgm:pt modelId="{C69FEEB6-D2B0-49F9-91E1-EA6CF4205BC6}" type="pres">
      <dgm:prSet presAssocID="{EC2DFA7F-ED6C-4F06-8411-9582138E37BB}" presName="thickLine" presStyleLbl="alignNode1" presStyleIdx="2" presStyleCnt="5"/>
      <dgm:spPr/>
    </dgm:pt>
    <dgm:pt modelId="{47A8A152-5AD3-4F05-ABE7-1D55AF61AD4F}" type="pres">
      <dgm:prSet presAssocID="{EC2DFA7F-ED6C-4F06-8411-9582138E37BB}" presName="horz1" presStyleCnt="0"/>
      <dgm:spPr/>
    </dgm:pt>
    <dgm:pt modelId="{BCDBE06F-70A5-4C40-8774-2816B689210C}" type="pres">
      <dgm:prSet presAssocID="{EC2DFA7F-ED6C-4F06-8411-9582138E37BB}" presName="tx1" presStyleLbl="revTx" presStyleIdx="2" presStyleCnt="5"/>
      <dgm:spPr/>
    </dgm:pt>
    <dgm:pt modelId="{7C6145C6-4F85-4A74-8A22-81508C44BA66}" type="pres">
      <dgm:prSet presAssocID="{EC2DFA7F-ED6C-4F06-8411-9582138E37BB}" presName="vert1" presStyleCnt="0"/>
      <dgm:spPr/>
    </dgm:pt>
    <dgm:pt modelId="{9BFA3CCE-0135-4BED-A6A0-8B94FB77BADE}" type="pres">
      <dgm:prSet presAssocID="{4FAD77A5-9173-4C74-B56B-034371DD2A40}" presName="thickLine" presStyleLbl="alignNode1" presStyleIdx="3" presStyleCnt="5"/>
      <dgm:spPr/>
    </dgm:pt>
    <dgm:pt modelId="{264C41C6-55D3-44E2-964D-4E65E1535E9B}" type="pres">
      <dgm:prSet presAssocID="{4FAD77A5-9173-4C74-B56B-034371DD2A40}" presName="horz1" presStyleCnt="0"/>
      <dgm:spPr/>
    </dgm:pt>
    <dgm:pt modelId="{DBC2B292-E5D0-40B9-A21D-0B33EBFBF1CB}" type="pres">
      <dgm:prSet presAssocID="{4FAD77A5-9173-4C74-B56B-034371DD2A40}" presName="tx1" presStyleLbl="revTx" presStyleIdx="3" presStyleCnt="5"/>
      <dgm:spPr/>
    </dgm:pt>
    <dgm:pt modelId="{FBDD8237-A607-4708-BAAB-E5BA5FC57567}" type="pres">
      <dgm:prSet presAssocID="{4FAD77A5-9173-4C74-B56B-034371DD2A40}" presName="vert1" presStyleCnt="0"/>
      <dgm:spPr/>
    </dgm:pt>
    <dgm:pt modelId="{B6F454D5-5EAB-4A56-BF13-B4B6E5171431}" type="pres">
      <dgm:prSet presAssocID="{F54355D1-650E-4CAC-B29C-B84F127856E4}" presName="thickLine" presStyleLbl="alignNode1" presStyleIdx="4" presStyleCnt="5"/>
      <dgm:spPr/>
    </dgm:pt>
    <dgm:pt modelId="{431EC456-D188-4940-B22F-78D92492BD00}" type="pres">
      <dgm:prSet presAssocID="{F54355D1-650E-4CAC-B29C-B84F127856E4}" presName="horz1" presStyleCnt="0"/>
      <dgm:spPr/>
    </dgm:pt>
    <dgm:pt modelId="{5AD688D1-9EAA-43E6-8724-11B6EB9E53F1}" type="pres">
      <dgm:prSet presAssocID="{F54355D1-650E-4CAC-B29C-B84F127856E4}" presName="tx1" presStyleLbl="revTx" presStyleIdx="4" presStyleCnt="5"/>
      <dgm:spPr/>
    </dgm:pt>
    <dgm:pt modelId="{ED600F2F-2464-4B4F-A1CE-B7B432B56EEB}" type="pres">
      <dgm:prSet presAssocID="{F54355D1-650E-4CAC-B29C-B84F127856E4}" presName="vert1" presStyleCnt="0"/>
      <dgm:spPr/>
    </dgm:pt>
  </dgm:ptLst>
  <dgm:cxnLst>
    <dgm:cxn modelId="{F643C904-DF1A-4CAD-AADC-962E4D6EA1D2}" type="presOf" srcId="{EC2DFA7F-ED6C-4F06-8411-9582138E37BB}" destId="{BCDBE06F-70A5-4C40-8774-2816B689210C}" srcOrd="0" destOrd="0" presId="urn:microsoft.com/office/officeart/2008/layout/LinedList"/>
    <dgm:cxn modelId="{D7982808-A278-4305-83A1-ED6AF1AE9D78}" srcId="{E5E3C6F4-D290-4A77-9C62-1536B63ABD7F}" destId="{EC2DFA7F-ED6C-4F06-8411-9582138E37BB}" srcOrd="2" destOrd="0" parTransId="{C26C4419-4E56-462A-B89D-7C6842EBBCBA}" sibTransId="{94E3E06E-44CB-41DE-8ACC-B62AABF16E59}"/>
    <dgm:cxn modelId="{208B4717-CD6B-47FF-AF69-88BD63D239BF}" type="presOf" srcId="{E5E3C6F4-D290-4A77-9C62-1536B63ABD7F}" destId="{205D293F-BF9D-4788-A20E-C6256B713CED}" srcOrd="0" destOrd="0" presId="urn:microsoft.com/office/officeart/2008/layout/LinedList"/>
    <dgm:cxn modelId="{CE5A6723-4C00-4291-B310-2F117E1A509A}" srcId="{E5E3C6F4-D290-4A77-9C62-1536B63ABD7F}" destId="{03E46FB0-466C-4F46-9AAB-6D83357B7E95}" srcOrd="1" destOrd="0" parTransId="{9C5BB95B-36A7-427C-A1E3-00C0BDB80031}" sibTransId="{FF626B01-9AAF-4059-A917-33D8514E4ECC}"/>
    <dgm:cxn modelId="{6FB89D63-E219-4A33-AE56-EBFF01E572C2}" type="presOf" srcId="{424B47BA-A869-4B24-96EF-74527FEC2FD8}" destId="{87587682-ECBD-4073-835C-8792E6805177}" srcOrd="0" destOrd="0" presId="urn:microsoft.com/office/officeart/2008/layout/LinedList"/>
    <dgm:cxn modelId="{6766D544-B1D4-4722-9763-ED02848F2FD0}" srcId="{E5E3C6F4-D290-4A77-9C62-1536B63ABD7F}" destId="{424B47BA-A869-4B24-96EF-74527FEC2FD8}" srcOrd="0" destOrd="0" parTransId="{DA8BE175-4F76-4C4A-9DF1-0CBEEE72DAB6}" sibTransId="{BEC367FF-B66B-490C-AA84-8A9DE4BC08B8}"/>
    <dgm:cxn modelId="{18243A94-B72C-49A3-94E2-22BB03E133C7}" type="presOf" srcId="{4FAD77A5-9173-4C74-B56B-034371DD2A40}" destId="{DBC2B292-E5D0-40B9-A21D-0B33EBFBF1CB}" srcOrd="0" destOrd="0" presId="urn:microsoft.com/office/officeart/2008/layout/LinedList"/>
    <dgm:cxn modelId="{8421259A-2C7D-492D-8619-A2E82590D4E1}" srcId="{E5E3C6F4-D290-4A77-9C62-1536B63ABD7F}" destId="{4FAD77A5-9173-4C74-B56B-034371DD2A40}" srcOrd="3" destOrd="0" parTransId="{3B812680-D3D2-4B50-A98E-D221F2249EF1}" sibTransId="{8991ABCD-3579-4840-ABAF-2B10D1396FD8}"/>
    <dgm:cxn modelId="{AE5B199E-3E6B-4734-B410-6A368DAE6054}" srcId="{E5E3C6F4-D290-4A77-9C62-1536B63ABD7F}" destId="{F54355D1-650E-4CAC-B29C-B84F127856E4}" srcOrd="4" destOrd="0" parTransId="{85C91A0E-291E-4A7D-A16A-A8B85F97A15E}" sibTransId="{C9D93BA3-0CBC-4A5D-B2D9-70C50A80A60F}"/>
    <dgm:cxn modelId="{6F25F9BE-5D05-46B2-A6FF-B80418C086C4}" type="presOf" srcId="{03E46FB0-466C-4F46-9AAB-6D83357B7E95}" destId="{2B1CC0A4-ACFB-47B4-A8DE-4E6293D4A715}" srcOrd="0" destOrd="0" presId="urn:microsoft.com/office/officeart/2008/layout/LinedList"/>
    <dgm:cxn modelId="{A5509AC3-79C8-4614-9F86-666A26B23DD0}" type="presOf" srcId="{F54355D1-650E-4CAC-B29C-B84F127856E4}" destId="{5AD688D1-9EAA-43E6-8724-11B6EB9E53F1}" srcOrd="0" destOrd="0" presId="urn:microsoft.com/office/officeart/2008/layout/LinedList"/>
    <dgm:cxn modelId="{EC4BA484-A922-49DD-A306-DEC80F031FB0}" type="presParOf" srcId="{205D293F-BF9D-4788-A20E-C6256B713CED}" destId="{82074FE1-EB38-4395-9BB8-75C9B4BA2C90}" srcOrd="0" destOrd="0" presId="urn:microsoft.com/office/officeart/2008/layout/LinedList"/>
    <dgm:cxn modelId="{23672525-62E0-404D-8DA5-E26CC906BAC0}" type="presParOf" srcId="{205D293F-BF9D-4788-A20E-C6256B713CED}" destId="{A1051EE3-FC0D-4777-922F-AC91C63B6B3C}" srcOrd="1" destOrd="0" presId="urn:microsoft.com/office/officeart/2008/layout/LinedList"/>
    <dgm:cxn modelId="{8D657B97-CB2A-47AA-BAEE-543CA799BBC7}" type="presParOf" srcId="{A1051EE3-FC0D-4777-922F-AC91C63B6B3C}" destId="{87587682-ECBD-4073-835C-8792E6805177}" srcOrd="0" destOrd="0" presId="urn:microsoft.com/office/officeart/2008/layout/LinedList"/>
    <dgm:cxn modelId="{464E8362-D5FD-461E-BAD0-D5D694236190}" type="presParOf" srcId="{A1051EE3-FC0D-4777-922F-AC91C63B6B3C}" destId="{F8A9F8EC-2F4A-43ED-8F8E-9CF4FC090D17}" srcOrd="1" destOrd="0" presId="urn:microsoft.com/office/officeart/2008/layout/LinedList"/>
    <dgm:cxn modelId="{C1684956-8213-429D-82C6-FFE530101653}" type="presParOf" srcId="{205D293F-BF9D-4788-A20E-C6256B713CED}" destId="{65E8A9F9-FE2B-4362-A0D7-5C5F6A6BE962}" srcOrd="2" destOrd="0" presId="urn:microsoft.com/office/officeart/2008/layout/LinedList"/>
    <dgm:cxn modelId="{35FEDDA0-0158-415F-AF9C-F1E9976A609F}" type="presParOf" srcId="{205D293F-BF9D-4788-A20E-C6256B713CED}" destId="{D77B3FE6-407A-4402-92E3-54F5C2C6AAAB}" srcOrd="3" destOrd="0" presId="urn:microsoft.com/office/officeart/2008/layout/LinedList"/>
    <dgm:cxn modelId="{5D1339F2-7A28-4A5A-9890-AA0705A3BF3E}" type="presParOf" srcId="{D77B3FE6-407A-4402-92E3-54F5C2C6AAAB}" destId="{2B1CC0A4-ACFB-47B4-A8DE-4E6293D4A715}" srcOrd="0" destOrd="0" presId="urn:microsoft.com/office/officeart/2008/layout/LinedList"/>
    <dgm:cxn modelId="{B3DEE38B-5676-47F9-AD8E-7C0C57AAFC61}" type="presParOf" srcId="{D77B3FE6-407A-4402-92E3-54F5C2C6AAAB}" destId="{D72BB01F-17DC-45DC-805E-24F1254FBA34}" srcOrd="1" destOrd="0" presId="urn:microsoft.com/office/officeart/2008/layout/LinedList"/>
    <dgm:cxn modelId="{93375F15-E337-4FE5-838C-47720F1A510F}" type="presParOf" srcId="{205D293F-BF9D-4788-A20E-C6256B713CED}" destId="{C69FEEB6-D2B0-49F9-91E1-EA6CF4205BC6}" srcOrd="4" destOrd="0" presId="urn:microsoft.com/office/officeart/2008/layout/LinedList"/>
    <dgm:cxn modelId="{79305AA6-3F98-431C-B1FB-297B62B6F9EC}" type="presParOf" srcId="{205D293F-BF9D-4788-A20E-C6256B713CED}" destId="{47A8A152-5AD3-4F05-ABE7-1D55AF61AD4F}" srcOrd="5" destOrd="0" presId="urn:microsoft.com/office/officeart/2008/layout/LinedList"/>
    <dgm:cxn modelId="{99B61F29-CCB7-4422-8C5B-E70B5E1FABF1}" type="presParOf" srcId="{47A8A152-5AD3-4F05-ABE7-1D55AF61AD4F}" destId="{BCDBE06F-70A5-4C40-8774-2816B689210C}" srcOrd="0" destOrd="0" presId="urn:microsoft.com/office/officeart/2008/layout/LinedList"/>
    <dgm:cxn modelId="{45C6167A-FF11-4A7A-8F60-BA6A9165037F}" type="presParOf" srcId="{47A8A152-5AD3-4F05-ABE7-1D55AF61AD4F}" destId="{7C6145C6-4F85-4A74-8A22-81508C44BA66}" srcOrd="1" destOrd="0" presId="urn:microsoft.com/office/officeart/2008/layout/LinedList"/>
    <dgm:cxn modelId="{949BEBBE-3949-453E-AEFD-2EED18ACB870}" type="presParOf" srcId="{205D293F-BF9D-4788-A20E-C6256B713CED}" destId="{9BFA3CCE-0135-4BED-A6A0-8B94FB77BADE}" srcOrd="6" destOrd="0" presId="urn:microsoft.com/office/officeart/2008/layout/LinedList"/>
    <dgm:cxn modelId="{DA4FDE49-62AE-4133-8079-A707ED052B70}" type="presParOf" srcId="{205D293F-BF9D-4788-A20E-C6256B713CED}" destId="{264C41C6-55D3-44E2-964D-4E65E1535E9B}" srcOrd="7" destOrd="0" presId="urn:microsoft.com/office/officeart/2008/layout/LinedList"/>
    <dgm:cxn modelId="{52362403-5644-44FC-BE68-0EA8EAEB0CEA}" type="presParOf" srcId="{264C41C6-55D3-44E2-964D-4E65E1535E9B}" destId="{DBC2B292-E5D0-40B9-A21D-0B33EBFBF1CB}" srcOrd="0" destOrd="0" presId="urn:microsoft.com/office/officeart/2008/layout/LinedList"/>
    <dgm:cxn modelId="{03B2D6FD-202D-44CD-9000-4A47FDCEEDCF}" type="presParOf" srcId="{264C41C6-55D3-44E2-964D-4E65E1535E9B}" destId="{FBDD8237-A607-4708-BAAB-E5BA5FC57567}" srcOrd="1" destOrd="0" presId="urn:microsoft.com/office/officeart/2008/layout/LinedList"/>
    <dgm:cxn modelId="{2D6B29F2-9D27-4717-991B-9D2AF40575A6}" type="presParOf" srcId="{205D293F-BF9D-4788-A20E-C6256B713CED}" destId="{B6F454D5-5EAB-4A56-BF13-B4B6E5171431}" srcOrd="8" destOrd="0" presId="urn:microsoft.com/office/officeart/2008/layout/LinedList"/>
    <dgm:cxn modelId="{E5956FE0-7A60-4DB1-871F-3E809C8D2D32}" type="presParOf" srcId="{205D293F-BF9D-4788-A20E-C6256B713CED}" destId="{431EC456-D188-4940-B22F-78D92492BD00}" srcOrd="9" destOrd="0" presId="urn:microsoft.com/office/officeart/2008/layout/LinedList"/>
    <dgm:cxn modelId="{C69C11F1-5CA4-4E5B-8503-D0792A400373}" type="presParOf" srcId="{431EC456-D188-4940-B22F-78D92492BD00}" destId="{5AD688D1-9EAA-43E6-8724-11B6EB9E53F1}" srcOrd="0" destOrd="0" presId="urn:microsoft.com/office/officeart/2008/layout/LinedList"/>
    <dgm:cxn modelId="{B4EF2396-17F8-44E3-9468-458D6ADF0388}" type="presParOf" srcId="{431EC456-D188-4940-B22F-78D92492BD00}" destId="{ED600F2F-2464-4B4F-A1CE-B7B432B56EE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256C5DC-D803-46A3-818C-5E70303EB768}" type="doc">
      <dgm:prSet loTypeId="urn:microsoft.com/office/officeart/2005/8/layout/vList2" loCatId="list" qsTypeId="urn:microsoft.com/office/officeart/2005/8/quickstyle/simple1#3" qsCatId="simple" csTypeId="urn:microsoft.com/office/officeart/2005/8/colors/colorful5#1" csCatId="colorful" phldr="1"/>
      <dgm:spPr/>
      <dgm:t>
        <a:bodyPr/>
        <a:lstStyle/>
        <a:p>
          <a:endParaRPr lang="en-US"/>
        </a:p>
      </dgm:t>
    </dgm:pt>
    <dgm:pt modelId="{ECF51B20-AAFE-4B1C-B0ED-F9888ED827C9}">
      <dgm:prSet/>
      <dgm:spPr/>
      <dgm:t>
        <a:bodyPr/>
        <a:lstStyle/>
        <a:p>
          <a:r>
            <a:rPr lang="en-US"/>
            <a:t>The Common Application: Fill out one form for multiple participating colleges </a:t>
          </a:r>
        </a:p>
      </dgm:t>
    </dgm:pt>
    <dgm:pt modelId="{205D9D90-BAB8-4312-9E51-95912F485A72}" type="parTrans" cxnId="{999DC606-B4DB-490D-94BF-7273B74FD77E}">
      <dgm:prSet/>
      <dgm:spPr/>
      <dgm:t>
        <a:bodyPr/>
        <a:lstStyle/>
        <a:p>
          <a:endParaRPr lang="en-US"/>
        </a:p>
      </dgm:t>
    </dgm:pt>
    <dgm:pt modelId="{EF794BA7-8E61-411C-B379-AE677C04B41D}" type="sibTrans" cxnId="{999DC606-B4DB-490D-94BF-7273B74FD77E}">
      <dgm:prSet/>
      <dgm:spPr/>
      <dgm:t>
        <a:bodyPr/>
        <a:lstStyle/>
        <a:p>
          <a:endParaRPr lang="en-US"/>
        </a:p>
      </dgm:t>
    </dgm:pt>
    <dgm:pt modelId="{BE4B7018-A589-4271-AD7E-8E39F2CDF5D7}">
      <dgm:prSet/>
      <dgm:spPr/>
      <dgm:t>
        <a:bodyPr/>
        <a:lstStyle/>
        <a:p>
          <a:r>
            <a:rPr lang="en-US"/>
            <a:t>Check to see if your schools are available</a:t>
          </a:r>
        </a:p>
      </dgm:t>
    </dgm:pt>
    <dgm:pt modelId="{1D487C96-59F9-4CFB-BC38-CAFF4F7F769F}" type="parTrans" cxnId="{7DD304C8-6A84-4192-A8EA-6C43A67A9E4E}">
      <dgm:prSet/>
      <dgm:spPr/>
      <dgm:t>
        <a:bodyPr/>
        <a:lstStyle/>
        <a:p>
          <a:endParaRPr lang="en-US"/>
        </a:p>
      </dgm:t>
    </dgm:pt>
    <dgm:pt modelId="{C61081DC-4A6E-47C3-AB57-4243CA724CBA}" type="sibTrans" cxnId="{7DD304C8-6A84-4192-A8EA-6C43A67A9E4E}">
      <dgm:prSet/>
      <dgm:spPr/>
      <dgm:t>
        <a:bodyPr/>
        <a:lstStyle/>
        <a:p>
          <a:endParaRPr lang="en-US"/>
        </a:p>
      </dgm:t>
    </dgm:pt>
    <dgm:pt modelId="{342F30D5-13ED-40D1-890F-54E1C6A887BF}">
      <dgm:prSet/>
      <dgm:spPr/>
      <dgm:t>
        <a:bodyPr/>
        <a:lstStyle/>
        <a:p>
          <a:r>
            <a:rPr lang="en-US">
              <a:hlinkClick xmlns:r="http://schemas.openxmlformats.org/officeDocument/2006/relationships" r:id="rId1"/>
            </a:rPr>
            <a:t>www.commonapp.org</a:t>
          </a:r>
          <a:r>
            <a:rPr lang="en-US"/>
            <a:t>  </a:t>
          </a:r>
        </a:p>
      </dgm:t>
    </dgm:pt>
    <dgm:pt modelId="{0229F48E-F669-442A-94F2-E4FD026DBC9B}" type="parTrans" cxnId="{10A2EDD3-41D5-435B-B9BA-FDBD11751D8F}">
      <dgm:prSet/>
      <dgm:spPr/>
      <dgm:t>
        <a:bodyPr/>
        <a:lstStyle/>
        <a:p>
          <a:endParaRPr lang="en-US"/>
        </a:p>
      </dgm:t>
    </dgm:pt>
    <dgm:pt modelId="{0C22C1BB-98D7-427F-A2C3-EC0FDA403949}" type="sibTrans" cxnId="{10A2EDD3-41D5-435B-B9BA-FDBD11751D8F}">
      <dgm:prSet/>
      <dgm:spPr/>
      <dgm:t>
        <a:bodyPr/>
        <a:lstStyle/>
        <a:p>
          <a:endParaRPr lang="en-US"/>
        </a:p>
      </dgm:t>
    </dgm:pt>
    <dgm:pt modelId="{682FAD0C-1E32-4C20-8730-B2E2B525DED1}">
      <dgm:prSet/>
      <dgm:spPr/>
      <dgm:t>
        <a:bodyPr/>
        <a:lstStyle/>
        <a:p>
          <a:r>
            <a:rPr lang="en-US"/>
            <a:t>Through GAfutures.org</a:t>
          </a:r>
        </a:p>
      </dgm:t>
    </dgm:pt>
    <dgm:pt modelId="{CA22713E-38F9-4365-8F19-7170A3CAFCC2}" type="parTrans" cxnId="{3914683D-A102-4C8B-B1E9-C4CE0827BE21}">
      <dgm:prSet/>
      <dgm:spPr/>
      <dgm:t>
        <a:bodyPr/>
        <a:lstStyle/>
        <a:p>
          <a:endParaRPr lang="en-US"/>
        </a:p>
      </dgm:t>
    </dgm:pt>
    <dgm:pt modelId="{9C1F30D6-FFA8-456A-9740-F056D23868A6}" type="sibTrans" cxnId="{3914683D-A102-4C8B-B1E9-C4CE0827BE21}">
      <dgm:prSet/>
      <dgm:spPr/>
      <dgm:t>
        <a:bodyPr/>
        <a:lstStyle/>
        <a:p>
          <a:endParaRPr lang="en-US"/>
        </a:p>
      </dgm:t>
    </dgm:pt>
    <dgm:pt modelId="{5F607B4C-F8A2-4A33-A36E-F878D6ED0CF2}">
      <dgm:prSet/>
      <dgm:spPr/>
      <dgm:t>
        <a:bodyPr/>
        <a:lstStyle/>
        <a:p>
          <a:r>
            <a:rPr lang="en-US"/>
            <a:t>Through the individual college website</a:t>
          </a:r>
        </a:p>
      </dgm:t>
    </dgm:pt>
    <dgm:pt modelId="{B5279920-1BA8-4710-B74C-77067DB7E955}" type="parTrans" cxnId="{77936FD5-B60E-4AD6-8A98-7D46064C90EC}">
      <dgm:prSet/>
      <dgm:spPr/>
      <dgm:t>
        <a:bodyPr/>
        <a:lstStyle/>
        <a:p>
          <a:endParaRPr lang="en-US"/>
        </a:p>
      </dgm:t>
    </dgm:pt>
    <dgm:pt modelId="{F58FC67D-5F4D-48C1-8821-D8EB6DDD6572}" type="sibTrans" cxnId="{77936FD5-B60E-4AD6-8A98-7D46064C90EC}">
      <dgm:prSet/>
      <dgm:spPr/>
      <dgm:t>
        <a:bodyPr/>
        <a:lstStyle/>
        <a:p>
          <a:endParaRPr lang="en-US"/>
        </a:p>
      </dgm:t>
    </dgm:pt>
    <dgm:pt modelId="{70175133-4AEA-4AC8-BF33-C8EC6A8B717D}" type="pres">
      <dgm:prSet presAssocID="{5256C5DC-D803-46A3-818C-5E70303EB768}" presName="linear" presStyleCnt="0">
        <dgm:presLayoutVars>
          <dgm:animLvl val="lvl"/>
          <dgm:resizeHandles val="exact"/>
        </dgm:presLayoutVars>
      </dgm:prSet>
      <dgm:spPr/>
    </dgm:pt>
    <dgm:pt modelId="{671E2A4A-4FE8-4779-A9A8-2AF928D04BED}" type="pres">
      <dgm:prSet presAssocID="{ECF51B20-AAFE-4B1C-B0ED-F9888ED827C9}" presName="parentText" presStyleLbl="node1" presStyleIdx="0" presStyleCnt="3">
        <dgm:presLayoutVars>
          <dgm:chMax val="0"/>
          <dgm:bulletEnabled val="1"/>
        </dgm:presLayoutVars>
      </dgm:prSet>
      <dgm:spPr/>
    </dgm:pt>
    <dgm:pt modelId="{0A0AACF0-F4A9-4DE4-90E3-C453D79D2A83}" type="pres">
      <dgm:prSet presAssocID="{ECF51B20-AAFE-4B1C-B0ED-F9888ED827C9}" presName="childText" presStyleLbl="revTx" presStyleIdx="0" presStyleCnt="1">
        <dgm:presLayoutVars>
          <dgm:bulletEnabled val="1"/>
        </dgm:presLayoutVars>
      </dgm:prSet>
      <dgm:spPr/>
    </dgm:pt>
    <dgm:pt modelId="{320736B7-A16D-41D8-9E7F-842CF38A9E6A}" type="pres">
      <dgm:prSet presAssocID="{682FAD0C-1E32-4C20-8730-B2E2B525DED1}" presName="parentText" presStyleLbl="node1" presStyleIdx="1" presStyleCnt="3">
        <dgm:presLayoutVars>
          <dgm:chMax val="0"/>
          <dgm:bulletEnabled val="1"/>
        </dgm:presLayoutVars>
      </dgm:prSet>
      <dgm:spPr/>
    </dgm:pt>
    <dgm:pt modelId="{E92BC63A-ECA0-4A99-A0F4-04746A784F03}" type="pres">
      <dgm:prSet presAssocID="{9C1F30D6-FFA8-456A-9740-F056D23868A6}" presName="spacer" presStyleCnt="0"/>
      <dgm:spPr/>
    </dgm:pt>
    <dgm:pt modelId="{18A491EA-9F47-4B7E-9A2A-F03E60E3D27F}" type="pres">
      <dgm:prSet presAssocID="{5F607B4C-F8A2-4A33-A36E-F878D6ED0CF2}" presName="parentText" presStyleLbl="node1" presStyleIdx="2" presStyleCnt="3">
        <dgm:presLayoutVars>
          <dgm:chMax val="0"/>
          <dgm:bulletEnabled val="1"/>
        </dgm:presLayoutVars>
      </dgm:prSet>
      <dgm:spPr/>
    </dgm:pt>
  </dgm:ptLst>
  <dgm:cxnLst>
    <dgm:cxn modelId="{999DC606-B4DB-490D-94BF-7273B74FD77E}" srcId="{5256C5DC-D803-46A3-818C-5E70303EB768}" destId="{ECF51B20-AAFE-4B1C-B0ED-F9888ED827C9}" srcOrd="0" destOrd="0" parTransId="{205D9D90-BAB8-4312-9E51-95912F485A72}" sibTransId="{EF794BA7-8E61-411C-B379-AE677C04B41D}"/>
    <dgm:cxn modelId="{3914683D-A102-4C8B-B1E9-C4CE0827BE21}" srcId="{5256C5DC-D803-46A3-818C-5E70303EB768}" destId="{682FAD0C-1E32-4C20-8730-B2E2B525DED1}" srcOrd="1" destOrd="0" parTransId="{CA22713E-38F9-4365-8F19-7170A3CAFCC2}" sibTransId="{9C1F30D6-FFA8-456A-9740-F056D23868A6}"/>
    <dgm:cxn modelId="{1BB3C271-525D-41B5-905A-8AEBDFE1668C}" type="presOf" srcId="{ECF51B20-AAFE-4B1C-B0ED-F9888ED827C9}" destId="{671E2A4A-4FE8-4779-A9A8-2AF928D04BED}" srcOrd="0" destOrd="0" presId="urn:microsoft.com/office/officeart/2005/8/layout/vList2"/>
    <dgm:cxn modelId="{9117B98B-CD80-492F-8E48-8EFD987AB7DF}" type="presOf" srcId="{BE4B7018-A589-4271-AD7E-8E39F2CDF5D7}" destId="{0A0AACF0-F4A9-4DE4-90E3-C453D79D2A83}" srcOrd="0" destOrd="0" presId="urn:microsoft.com/office/officeart/2005/8/layout/vList2"/>
    <dgm:cxn modelId="{6F942C96-55AD-4190-9C97-AA7997459316}" type="presOf" srcId="{5256C5DC-D803-46A3-818C-5E70303EB768}" destId="{70175133-4AEA-4AC8-BF33-C8EC6A8B717D}" srcOrd="0" destOrd="0" presId="urn:microsoft.com/office/officeart/2005/8/layout/vList2"/>
    <dgm:cxn modelId="{7DD304C8-6A84-4192-A8EA-6C43A67A9E4E}" srcId="{ECF51B20-AAFE-4B1C-B0ED-F9888ED827C9}" destId="{BE4B7018-A589-4271-AD7E-8E39F2CDF5D7}" srcOrd="0" destOrd="0" parTransId="{1D487C96-59F9-4CFB-BC38-CAFF4F7F769F}" sibTransId="{C61081DC-4A6E-47C3-AB57-4243CA724CBA}"/>
    <dgm:cxn modelId="{10A2EDD3-41D5-435B-B9BA-FDBD11751D8F}" srcId="{ECF51B20-AAFE-4B1C-B0ED-F9888ED827C9}" destId="{342F30D5-13ED-40D1-890F-54E1C6A887BF}" srcOrd="1" destOrd="0" parTransId="{0229F48E-F669-442A-94F2-E4FD026DBC9B}" sibTransId="{0C22C1BB-98D7-427F-A2C3-EC0FDA403949}"/>
    <dgm:cxn modelId="{33A42AD5-3FD2-4D8F-B28E-869A98980ECD}" type="presOf" srcId="{5F607B4C-F8A2-4A33-A36E-F878D6ED0CF2}" destId="{18A491EA-9F47-4B7E-9A2A-F03E60E3D27F}" srcOrd="0" destOrd="0" presId="urn:microsoft.com/office/officeart/2005/8/layout/vList2"/>
    <dgm:cxn modelId="{77936FD5-B60E-4AD6-8A98-7D46064C90EC}" srcId="{5256C5DC-D803-46A3-818C-5E70303EB768}" destId="{5F607B4C-F8A2-4A33-A36E-F878D6ED0CF2}" srcOrd="2" destOrd="0" parTransId="{B5279920-1BA8-4710-B74C-77067DB7E955}" sibTransId="{F58FC67D-5F4D-48C1-8821-D8EB6DDD6572}"/>
    <dgm:cxn modelId="{BD8ED7E0-7934-4A6C-BA62-BD00A23FBC17}" type="presOf" srcId="{342F30D5-13ED-40D1-890F-54E1C6A887BF}" destId="{0A0AACF0-F4A9-4DE4-90E3-C453D79D2A83}" srcOrd="0" destOrd="1" presId="urn:microsoft.com/office/officeart/2005/8/layout/vList2"/>
    <dgm:cxn modelId="{B7CBF1ED-1C21-49B6-8CE2-139B4FD48EAD}" type="presOf" srcId="{682FAD0C-1E32-4C20-8730-B2E2B525DED1}" destId="{320736B7-A16D-41D8-9E7F-842CF38A9E6A}" srcOrd="0" destOrd="0" presId="urn:microsoft.com/office/officeart/2005/8/layout/vList2"/>
    <dgm:cxn modelId="{F8E1A734-9D5C-4845-A4B8-4F11949BB900}" type="presParOf" srcId="{70175133-4AEA-4AC8-BF33-C8EC6A8B717D}" destId="{671E2A4A-4FE8-4779-A9A8-2AF928D04BED}" srcOrd="0" destOrd="0" presId="urn:microsoft.com/office/officeart/2005/8/layout/vList2"/>
    <dgm:cxn modelId="{710D1014-84DC-4127-BF66-735C52400BDA}" type="presParOf" srcId="{70175133-4AEA-4AC8-BF33-C8EC6A8B717D}" destId="{0A0AACF0-F4A9-4DE4-90E3-C453D79D2A83}" srcOrd="1" destOrd="0" presId="urn:microsoft.com/office/officeart/2005/8/layout/vList2"/>
    <dgm:cxn modelId="{0C346F8D-8CC2-4AF1-B37F-C671CD4E0413}" type="presParOf" srcId="{70175133-4AEA-4AC8-BF33-C8EC6A8B717D}" destId="{320736B7-A16D-41D8-9E7F-842CF38A9E6A}" srcOrd="2" destOrd="0" presId="urn:microsoft.com/office/officeart/2005/8/layout/vList2"/>
    <dgm:cxn modelId="{95D0EFF5-9BD4-4563-A3E4-ADCEA34B5CFD}" type="presParOf" srcId="{70175133-4AEA-4AC8-BF33-C8EC6A8B717D}" destId="{E92BC63A-ECA0-4A99-A0F4-04746A784F03}" srcOrd="3" destOrd="0" presId="urn:microsoft.com/office/officeart/2005/8/layout/vList2"/>
    <dgm:cxn modelId="{70A56D95-9658-44C3-A3E5-383AF8F92693}" type="presParOf" srcId="{70175133-4AEA-4AC8-BF33-C8EC6A8B717D}" destId="{18A491EA-9F47-4B7E-9A2A-F03E60E3D27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AF9E28A-0350-4E52-A0B5-6CBD84873400}" type="doc">
      <dgm:prSet loTypeId="urn:microsoft.com/office/officeart/2008/layout/LinedList" loCatId="list" qsTypeId="urn:microsoft.com/office/officeart/2005/8/quickstyle/simple1#4" qsCatId="simple" csTypeId="urn:microsoft.com/office/officeart/2005/8/colors/colorful2#3" csCatId="colorful" phldr="1"/>
      <dgm:spPr/>
      <dgm:t>
        <a:bodyPr/>
        <a:lstStyle/>
        <a:p>
          <a:endParaRPr lang="en-US"/>
        </a:p>
      </dgm:t>
    </dgm:pt>
    <dgm:pt modelId="{DFD35149-74F0-4B72-8223-4671AF8536DE}">
      <dgm:prSet/>
      <dgm:spPr/>
      <dgm:t>
        <a:bodyPr/>
        <a:lstStyle/>
        <a:p>
          <a:r>
            <a:rPr lang="en-US"/>
            <a:t>To Submit for a Counselor Recommendation Letter: </a:t>
          </a:r>
        </a:p>
        <a:p>
          <a:r>
            <a:rPr lang="en-US"/>
            <a:t>The Senior Brag Sheet for the Letter is Located on the Senior Canvas Page and Student Services Webpage.</a:t>
          </a:r>
        </a:p>
      </dgm:t>
    </dgm:pt>
    <dgm:pt modelId="{D8878C84-8832-454A-919F-BBBA9B15D7B2}" type="parTrans" cxnId="{93BDC7D5-D904-4CA1-93B1-C4E6226E8172}">
      <dgm:prSet/>
      <dgm:spPr/>
      <dgm:t>
        <a:bodyPr/>
        <a:lstStyle/>
        <a:p>
          <a:endParaRPr lang="en-US"/>
        </a:p>
      </dgm:t>
    </dgm:pt>
    <dgm:pt modelId="{FEADD1E6-E960-4905-B736-853A47018AB2}" type="sibTrans" cxnId="{93BDC7D5-D904-4CA1-93B1-C4E6226E8172}">
      <dgm:prSet/>
      <dgm:spPr/>
      <dgm:t>
        <a:bodyPr/>
        <a:lstStyle/>
        <a:p>
          <a:endParaRPr lang="en-US"/>
        </a:p>
      </dgm:t>
    </dgm:pt>
    <dgm:pt modelId="{3D65747B-9E56-4ABC-AD42-389EFD2DE59A}">
      <dgm:prSet/>
      <dgm:spPr/>
      <dgm:t>
        <a:bodyPr/>
        <a:lstStyle/>
        <a:p>
          <a:r>
            <a:rPr lang="en-US"/>
            <a:t>Not required for all college applications</a:t>
          </a:r>
        </a:p>
      </dgm:t>
    </dgm:pt>
    <dgm:pt modelId="{69E22332-AE87-4DD2-95BE-B671B409D59D}" type="parTrans" cxnId="{FC40EA07-67C7-4FAF-891F-FB31618AED88}">
      <dgm:prSet/>
      <dgm:spPr/>
      <dgm:t>
        <a:bodyPr/>
        <a:lstStyle/>
        <a:p>
          <a:endParaRPr lang="en-US"/>
        </a:p>
      </dgm:t>
    </dgm:pt>
    <dgm:pt modelId="{704FE455-06FD-49E8-B6BB-0E5AD5F0FD63}" type="sibTrans" cxnId="{FC40EA07-67C7-4FAF-891F-FB31618AED88}">
      <dgm:prSet/>
      <dgm:spPr/>
      <dgm:t>
        <a:bodyPr/>
        <a:lstStyle/>
        <a:p>
          <a:endParaRPr lang="en-US"/>
        </a:p>
      </dgm:t>
    </dgm:pt>
    <dgm:pt modelId="{640F7430-B445-4352-848C-62236C208958}">
      <dgm:prSet/>
      <dgm:spPr/>
      <dgm:t>
        <a:bodyPr/>
        <a:lstStyle/>
        <a:p>
          <a:r>
            <a:rPr lang="en-US"/>
            <a:t>Senior brag sheet must be emailed to your counselor two working weeks prior to due date.</a:t>
          </a:r>
        </a:p>
      </dgm:t>
    </dgm:pt>
    <dgm:pt modelId="{170F558A-611E-4C7D-9138-C2EED4868C2C}" type="parTrans" cxnId="{724A2DB1-05F1-4439-86C7-019526C7C140}">
      <dgm:prSet/>
      <dgm:spPr/>
      <dgm:t>
        <a:bodyPr/>
        <a:lstStyle/>
        <a:p>
          <a:endParaRPr lang="en-US"/>
        </a:p>
      </dgm:t>
    </dgm:pt>
    <dgm:pt modelId="{20D5E519-9235-44A0-ADA2-2567229C50C7}" type="sibTrans" cxnId="{724A2DB1-05F1-4439-86C7-019526C7C140}">
      <dgm:prSet/>
      <dgm:spPr/>
      <dgm:t>
        <a:bodyPr/>
        <a:lstStyle/>
        <a:p>
          <a:endParaRPr lang="en-US"/>
        </a:p>
      </dgm:t>
    </dgm:pt>
    <dgm:pt modelId="{D25F4435-C531-46A8-88EF-FFA26CF5D11C}" type="pres">
      <dgm:prSet presAssocID="{8AF9E28A-0350-4E52-A0B5-6CBD84873400}" presName="vert0" presStyleCnt="0">
        <dgm:presLayoutVars>
          <dgm:dir/>
          <dgm:animOne val="branch"/>
          <dgm:animLvl val="lvl"/>
        </dgm:presLayoutVars>
      </dgm:prSet>
      <dgm:spPr/>
    </dgm:pt>
    <dgm:pt modelId="{20804936-202D-4C6D-9C62-D7E7C1EC0546}" type="pres">
      <dgm:prSet presAssocID="{DFD35149-74F0-4B72-8223-4671AF8536DE}" presName="thickLine" presStyleLbl="alignNode1" presStyleIdx="0" presStyleCnt="3"/>
      <dgm:spPr/>
    </dgm:pt>
    <dgm:pt modelId="{BB243AE9-DB04-47A2-937E-125E245BD322}" type="pres">
      <dgm:prSet presAssocID="{DFD35149-74F0-4B72-8223-4671AF8536DE}" presName="horz1" presStyleCnt="0"/>
      <dgm:spPr/>
    </dgm:pt>
    <dgm:pt modelId="{D6DC58A3-0469-48D3-AA67-3B6F2309A390}" type="pres">
      <dgm:prSet presAssocID="{DFD35149-74F0-4B72-8223-4671AF8536DE}" presName="tx1" presStyleLbl="revTx" presStyleIdx="0" presStyleCnt="3"/>
      <dgm:spPr/>
    </dgm:pt>
    <dgm:pt modelId="{B29B8008-159D-48C9-84ED-25098C6E524F}" type="pres">
      <dgm:prSet presAssocID="{DFD35149-74F0-4B72-8223-4671AF8536DE}" presName="vert1" presStyleCnt="0"/>
      <dgm:spPr/>
    </dgm:pt>
    <dgm:pt modelId="{379850EC-B3B0-461B-93B8-F67B96B406EA}" type="pres">
      <dgm:prSet presAssocID="{3D65747B-9E56-4ABC-AD42-389EFD2DE59A}" presName="thickLine" presStyleLbl="alignNode1" presStyleIdx="1" presStyleCnt="3"/>
      <dgm:spPr/>
    </dgm:pt>
    <dgm:pt modelId="{8714D493-B469-4FE6-9A93-355E9E5FFB14}" type="pres">
      <dgm:prSet presAssocID="{3D65747B-9E56-4ABC-AD42-389EFD2DE59A}" presName="horz1" presStyleCnt="0"/>
      <dgm:spPr/>
    </dgm:pt>
    <dgm:pt modelId="{4D2B54A6-75DB-4B83-980B-C5409321EFF9}" type="pres">
      <dgm:prSet presAssocID="{3D65747B-9E56-4ABC-AD42-389EFD2DE59A}" presName="tx1" presStyleLbl="revTx" presStyleIdx="1" presStyleCnt="3"/>
      <dgm:spPr/>
    </dgm:pt>
    <dgm:pt modelId="{A0D482FF-03AA-4502-B38B-7695796DBF01}" type="pres">
      <dgm:prSet presAssocID="{3D65747B-9E56-4ABC-AD42-389EFD2DE59A}" presName="vert1" presStyleCnt="0"/>
      <dgm:spPr/>
    </dgm:pt>
    <dgm:pt modelId="{ECE2AE95-02A9-4E6A-A967-7DC33A3DA6D4}" type="pres">
      <dgm:prSet presAssocID="{640F7430-B445-4352-848C-62236C208958}" presName="thickLine" presStyleLbl="alignNode1" presStyleIdx="2" presStyleCnt="3"/>
      <dgm:spPr/>
    </dgm:pt>
    <dgm:pt modelId="{7CD9BF55-DCC6-4380-A356-F4A53FDC2191}" type="pres">
      <dgm:prSet presAssocID="{640F7430-B445-4352-848C-62236C208958}" presName="horz1" presStyleCnt="0"/>
      <dgm:spPr/>
    </dgm:pt>
    <dgm:pt modelId="{78E7C33B-7DA8-422B-9638-65C639F8E010}" type="pres">
      <dgm:prSet presAssocID="{640F7430-B445-4352-848C-62236C208958}" presName="tx1" presStyleLbl="revTx" presStyleIdx="2" presStyleCnt="3"/>
      <dgm:spPr/>
    </dgm:pt>
    <dgm:pt modelId="{CAA662C3-54C7-4BE3-897C-31302B98BE64}" type="pres">
      <dgm:prSet presAssocID="{640F7430-B445-4352-848C-62236C208958}" presName="vert1" presStyleCnt="0"/>
      <dgm:spPr/>
    </dgm:pt>
  </dgm:ptLst>
  <dgm:cxnLst>
    <dgm:cxn modelId="{FC40EA07-67C7-4FAF-891F-FB31618AED88}" srcId="{8AF9E28A-0350-4E52-A0B5-6CBD84873400}" destId="{3D65747B-9E56-4ABC-AD42-389EFD2DE59A}" srcOrd="1" destOrd="0" parTransId="{69E22332-AE87-4DD2-95BE-B671B409D59D}" sibTransId="{704FE455-06FD-49E8-B6BB-0E5AD5F0FD63}"/>
    <dgm:cxn modelId="{A4CBB11A-2832-40F2-9DDB-1C7D774DACD6}" type="presOf" srcId="{DFD35149-74F0-4B72-8223-4671AF8536DE}" destId="{D6DC58A3-0469-48D3-AA67-3B6F2309A390}" srcOrd="0" destOrd="0" presId="urn:microsoft.com/office/officeart/2008/layout/LinedList"/>
    <dgm:cxn modelId="{9AD3E825-C632-4E79-8F4E-3CBC133F399B}" type="presOf" srcId="{640F7430-B445-4352-848C-62236C208958}" destId="{78E7C33B-7DA8-422B-9638-65C639F8E010}" srcOrd="0" destOrd="0" presId="urn:microsoft.com/office/officeart/2008/layout/LinedList"/>
    <dgm:cxn modelId="{31B6735B-258D-47C7-A9F3-8CB71AB83829}" type="presOf" srcId="{3D65747B-9E56-4ABC-AD42-389EFD2DE59A}" destId="{4D2B54A6-75DB-4B83-980B-C5409321EFF9}" srcOrd="0" destOrd="0" presId="urn:microsoft.com/office/officeart/2008/layout/LinedList"/>
    <dgm:cxn modelId="{E54A0FA2-90D1-407B-8F1D-28D4F64C993E}" type="presOf" srcId="{8AF9E28A-0350-4E52-A0B5-6CBD84873400}" destId="{D25F4435-C531-46A8-88EF-FFA26CF5D11C}" srcOrd="0" destOrd="0" presId="urn:microsoft.com/office/officeart/2008/layout/LinedList"/>
    <dgm:cxn modelId="{724A2DB1-05F1-4439-86C7-019526C7C140}" srcId="{8AF9E28A-0350-4E52-A0B5-6CBD84873400}" destId="{640F7430-B445-4352-848C-62236C208958}" srcOrd="2" destOrd="0" parTransId="{170F558A-611E-4C7D-9138-C2EED4868C2C}" sibTransId="{20D5E519-9235-44A0-ADA2-2567229C50C7}"/>
    <dgm:cxn modelId="{93BDC7D5-D904-4CA1-93B1-C4E6226E8172}" srcId="{8AF9E28A-0350-4E52-A0B5-6CBD84873400}" destId="{DFD35149-74F0-4B72-8223-4671AF8536DE}" srcOrd="0" destOrd="0" parTransId="{D8878C84-8832-454A-919F-BBBA9B15D7B2}" sibTransId="{FEADD1E6-E960-4905-B736-853A47018AB2}"/>
    <dgm:cxn modelId="{3393463C-49E1-4236-B338-ABF62AF92D2A}" type="presParOf" srcId="{D25F4435-C531-46A8-88EF-FFA26CF5D11C}" destId="{20804936-202D-4C6D-9C62-D7E7C1EC0546}" srcOrd="0" destOrd="0" presId="urn:microsoft.com/office/officeart/2008/layout/LinedList"/>
    <dgm:cxn modelId="{57042910-3313-4033-B109-91FFE9D0B079}" type="presParOf" srcId="{D25F4435-C531-46A8-88EF-FFA26CF5D11C}" destId="{BB243AE9-DB04-47A2-937E-125E245BD322}" srcOrd="1" destOrd="0" presId="urn:microsoft.com/office/officeart/2008/layout/LinedList"/>
    <dgm:cxn modelId="{4BFC738B-669C-4574-80EB-37FC541A14D3}" type="presParOf" srcId="{BB243AE9-DB04-47A2-937E-125E245BD322}" destId="{D6DC58A3-0469-48D3-AA67-3B6F2309A390}" srcOrd="0" destOrd="0" presId="urn:microsoft.com/office/officeart/2008/layout/LinedList"/>
    <dgm:cxn modelId="{9DAC7325-1DD5-4B47-B149-307AA865555A}" type="presParOf" srcId="{BB243AE9-DB04-47A2-937E-125E245BD322}" destId="{B29B8008-159D-48C9-84ED-25098C6E524F}" srcOrd="1" destOrd="0" presId="urn:microsoft.com/office/officeart/2008/layout/LinedList"/>
    <dgm:cxn modelId="{F5D0B9CF-DA6D-4980-B694-6DC0F927ADD7}" type="presParOf" srcId="{D25F4435-C531-46A8-88EF-FFA26CF5D11C}" destId="{379850EC-B3B0-461B-93B8-F67B96B406EA}" srcOrd="2" destOrd="0" presId="urn:microsoft.com/office/officeart/2008/layout/LinedList"/>
    <dgm:cxn modelId="{1A7832F1-4B03-41E3-AB37-C98B616F7C6F}" type="presParOf" srcId="{D25F4435-C531-46A8-88EF-FFA26CF5D11C}" destId="{8714D493-B469-4FE6-9A93-355E9E5FFB14}" srcOrd="3" destOrd="0" presId="urn:microsoft.com/office/officeart/2008/layout/LinedList"/>
    <dgm:cxn modelId="{F69BFCB1-A35F-4F2E-A071-FF33C3ABA556}" type="presParOf" srcId="{8714D493-B469-4FE6-9A93-355E9E5FFB14}" destId="{4D2B54A6-75DB-4B83-980B-C5409321EFF9}" srcOrd="0" destOrd="0" presId="urn:microsoft.com/office/officeart/2008/layout/LinedList"/>
    <dgm:cxn modelId="{94ADB1B6-A028-4E3D-BCC8-7659907C0CBC}" type="presParOf" srcId="{8714D493-B469-4FE6-9A93-355E9E5FFB14}" destId="{A0D482FF-03AA-4502-B38B-7695796DBF01}" srcOrd="1" destOrd="0" presId="urn:microsoft.com/office/officeart/2008/layout/LinedList"/>
    <dgm:cxn modelId="{038FF25A-E3E8-469B-A640-5DE1380088FE}" type="presParOf" srcId="{D25F4435-C531-46A8-88EF-FFA26CF5D11C}" destId="{ECE2AE95-02A9-4E6A-A967-7DC33A3DA6D4}" srcOrd="4" destOrd="0" presId="urn:microsoft.com/office/officeart/2008/layout/LinedList"/>
    <dgm:cxn modelId="{9478699B-7B89-4396-BA07-633D692A959C}" type="presParOf" srcId="{D25F4435-C531-46A8-88EF-FFA26CF5D11C}" destId="{7CD9BF55-DCC6-4380-A356-F4A53FDC2191}" srcOrd="5" destOrd="0" presId="urn:microsoft.com/office/officeart/2008/layout/LinedList"/>
    <dgm:cxn modelId="{0471A357-D5EC-4EAC-AB5E-1EEFDD2804C5}" type="presParOf" srcId="{7CD9BF55-DCC6-4380-A356-F4A53FDC2191}" destId="{78E7C33B-7DA8-422B-9638-65C639F8E010}" srcOrd="0" destOrd="0" presId="urn:microsoft.com/office/officeart/2008/layout/LinedList"/>
    <dgm:cxn modelId="{5CC3B35F-3100-44EF-8FED-9AFB653D0844}" type="presParOf" srcId="{7CD9BF55-DCC6-4380-A356-F4A53FDC2191}" destId="{CAA662C3-54C7-4BE3-897C-31302B98BE6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DD9AA26-69B5-4481-A488-5CD0037CE05F}" type="doc">
      <dgm:prSet loTypeId="urn:microsoft.com/office/officeart/2005/8/layout/hList1" loCatId="list" qsTypeId="urn:microsoft.com/office/officeart/2005/8/quickstyle/simple1#5" qsCatId="simple" csTypeId="urn:microsoft.com/office/officeart/2005/8/colors/accent1_2#1" csCatId="accent1" phldr="1"/>
      <dgm:spPr/>
      <dgm:t>
        <a:bodyPr/>
        <a:lstStyle/>
        <a:p>
          <a:endParaRPr lang="en-US"/>
        </a:p>
      </dgm:t>
    </dgm:pt>
    <dgm:pt modelId="{F8020686-DE7E-48ED-8B00-DA0F53EC5601}">
      <dgm:prSet/>
      <dgm:spPr/>
      <dgm:t>
        <a:bodyPr/>
        <a:lstStyle/>
        <a:p>
          <a:r>
            <a:rPr lang="en-US" b="1"/>
            <a:t>SSN Verification: </a:t>
          </a:r>
          <a:endParaRPr lang="en-US"/>
        </a:p>
      </dgm:t>
    </dgm:pt>
    <dgm:pt modelId="{0B7FC00D-9BD1-49C7-A734-23FD5BFA913E}" type="parTrans" cxnId="{D4046A52-A1CA-4346-B4A1-E31AC58D6B8A}">
      <dgm:prSet/>
      <dgm:spPr/>
      <dgm:t>
        <a:bodyPr/>
        <a:lstStyle/>
        <a:p>
          <a:endParaRPr lang="en-US"/>
        </a:p>
      </dgm:t>
    </dgm:pt>
    <dgm:pt modelId="{3132FF0C-918F-43F3-B21B-250F3E89DEB9}" type="sibTrans" cxnId="{D4046A52-A1CA-4346-B4A1-E31AC58D6B8A}">
      <dgm:prSet/>
      <dgm:spPr/>
      <dgm:t>
        <a:bodyPr/>
        <a:lstStyle/>
        <a:p>
          <a:endParaRPr lang="en-US"/>
        </a:p>
      </dgm:t>
    </dgm:pt>
    <dgm:pt modelId="{B9050397-B15C-4462-AB4E-25C469D6E16A}">
      <dgm:prSet/>
      <dgm:spPr/>
      <dgm:t>
        <a:bodyPr/>
        <a:lstStyle/>
        <a:p>
          <a:r>
            <a:rPr lang="en-US"/>
            <a:t>Social Security numbers are required to be in ASPEN for a student to be HOPE eligible. </a:t>
          </a:r>
        </a:p>
      </dgm:t>
    </dgm:pt>
    <dgm:pt modelId="{EAC1F509-C26C-445D-AD91-41C04EC9C274}" type="parTrans" cxnId="{D604A6BF-590B-4DB6-996C-C2EA00DA5A44}">
      <dgm:prSet/>
      <dgm:spPr/>
      <dgm:t>
        <a:bodyPr/>
        <a:lstStyle/>
        <a:p>
          <a:endParaRPr lang="en-US"/>
        </a:p>
      </dgm:t>
    </dgm:pt>
    <dgm:pt modelId="{0EE89ABB-A63F-4182-8707-75E6F5497465}" type="sibTrans" cxnId="{D604A6BF-590B-4DB6-996C-C2EA00DA5A44}">
      <dgm:prSet/>
      <dgm:spPr/>
      <dgm:t>
        <a:bodyPr/>
        <a:lstStyle/>
        <a:p>
          <a:endParaRPr lang="en-US"/>
        </a:p>
      </dgm:t>
    </dgm:pt>
    <dgm:pt modelId="{CE560FDE-4150-40F2-AD85-961D41197A0F}">
      <dgm:prSet/>
      <dgm:spPr/>
      <dgm:t>
        <a:bodyPr/>
        <a:lstStyle/>
        <a:p>
          <a:r>
            <a:rPr lang="en-US" b="1"/>
            <a:t>Rigor Requirement</a:t>
          </a:r>
          <a:endParaRPr lang="en-US"/>
        </a:p>
      </dgm:t>
    </dgm:pt>
    <dgm:pt modelId="{BB6D7D0E-3A8E-49B7-AAC0-DEA85A216C4C}" type="parTrans" cxnId="{9E91D357-4166-496B-ACCC-A88E6D22D43A}">
      <dgm:prSet/>
      <dgm:spPr/>
      <dgm:t>
        <a:bodyPr/>
        <a:lstStyle/>
        <a:p>
          <a:endParaRPr lang="en-US"/>
        </a:p>
      </dgm:t>
    </dgm:pt>
    <dgm:pt modelId="{C4A67417-DFDF-44CB-9D3F-C8BA9A92C680}" type="sibTrans" cxnId="{9E91D357-4166-496B-ACCC-A88E6D22D43A}">
      <dgm:prSet/>
      <dgm:spPr/>
      <dgm:t>
        <a:bodyPr/>
        <a:lstStyle/>
        <a:p>
          <a:endParaRPr lang="en-US"/>
        </a:p>
      </dgm:t>
    </dgm:pt>
    <dgm:pt modelId="{0AA21504-958D-43C1-99F9-FE1221FB5DF0}">
      <dgm:prSet/>
      <dgm:spPr/>
      <dgm:t>
        <a:bodyPr/>
        <a:lstStyle/>
        <a:p>
          <a:r>
            <a:rPr lang="en-US"/>
            <a:t>4 courses complete prior to graduation (examples: Advanced Algebra or higher, Chemistry, Physics, Astronomy, Zoology, 2</a:t>
          </a:r>
          <a:r>
            <a:rPr lang="en-US" baseline="30000"/>
            <a:t>nd</a:t>
          </a:r>
          <a:r>
            <a:rPr lang="en-US"/>
            <a:t> year of Foreign Language or higher, AP Courses</a:t>
          </a:r>
          <a:r>
            <a:rPr lang="en-US" b="1"/>
            <a:t>)</a:t>
          </a:r>
          <a:endParaRPr lang="en-US"/>
        </a:p>
      </dgm:t>
    </dgm:pt>
    <dgm:pt modelId="{2EA7B6A6-067D-4893-8671-CE88AB0629E1}" type="parTrans" cxnId="{CD21FC09-46A3-4DF9-9EEB-A8EFE6B35354}">
      <dgm:prSet/>
      <dgm:spPr/>
      <dgm:t>
        <a:bodyPr/>
        <a:lstStyle/>
        <a:p>
          <a:endParaRPr lang="en-US"/>
        </a:p>
      </dgm:t>
    </dgm:pt>
    <dgm:pt modelId="{CCEFF7D3-F407-4507-A4E9-2265C90178CC}" type="sibTrans" cxnId="{CD21FC09-46A3-4DF9-9EEB-A8EFE6B35354}">
      <dgm:prSet/>
      <dgm:spPr/>
      <dgm:t>
        <a:bodyPr/>
        <a:lstStyle/>
        <a:p>
          <a:endParaRPr lang="en-US"/>
        </a:p>
      </dgm:t>
    </dgm:pt>
    <dgm:pt modelId="{6B47E89A-70FD-423E-A2B3-DA80E443DE12}">
      <dgm:prSet/>
      <dgm:spPr/>
      <dgm:t>
        <a:bodyPr/>
        <a:lstStyle/>
        <a:p>
          <a:r>
            <a:rPr lang="en-US" b="1"/>
            <a:t>HOPE Scholarship:</a:t>
          </a:r>
          <a:endParaRPr lang="en-US"/>
        </a:p>
      </dgm:t>
    </dgm:pt>
    <dgm:pt modelId="{FF717701-7F9A-4462-BDDB-34F2188C4E3A}" type="parTrans" cxnId="{8EFA0AB0-B5A4-458D-8DA0-F0089E66F347}">
      <dgm:prSet/>
      <dgm:spPr/>
      <dgm:t>
        <a:bodyPr/>
        <a:lstStyle/>
        <a:p>
          <a:endParaRPr lang="en-US"/>
        </a:p>
      </dgm:t>
    </dgm:pt>
    <dgm:pt modelId="{32F7584C-DB08-4938-8A2E-2EB0D4CD1B90}" type="sibTrans" cxnId="{8EFA0AB0-B5A4-458D-8DA0-F0089E66F347}">
      <dgm:prSet/>
      <dgm:spPr/>
      <dgm:t>
        <a:bodyPr/>
        <a:lstStyle/>
        <a:p>
          <a:endParaRPr lang="en-US"/>
        </a:p>
      </dgm:t>
    </dgm:pt>
    <dgm:pt modelId="{5374BA9C-C870-4E3F-ACF4-BF96712AED71}">
      <dgm:prSet/>
      <dgm:spPr/>
      <dgm:t>
        <a:bodyPr/>
        <a:lstStyle/>
        <a:p>
          <a:r>
            <a:rPr lang="en-US"/>
            <a:t>3.0 academic GPA, covers The new rule states that HOPE will cover “100%” of tuition, but there are caveats.</a:t>
          </a:r>
        </a:p>
      </dgm:t>
    </dgm:pt>
    <dgm:pt modelId="{017FC653-9EB8-4D3F-BE3F-54FB974CF7D1}" type="parTrans" cxnId="{AEE404EF-1223-4B60-B503-A1AC06ED8161}">
      <dgm:prSet/>
      <dgm:spPr/>
      <dgm:t>
        <a:bodyPr/>
        <a:lstStyle/>
        <a:p>
          <a:endParaRPr lang="en-US"/>
        </a:p>
      </dgm:t>
    </dgm:pt>
    <dgm:pt modelId="{8EB4DDD9-8CD5-4F2D-8DC9-86E4EDF26FD4}" type="sibTrans" cxnId="{AEE404EF-1223-4B60-B503-A1AC06ED8161}">
      <dgm:prSet/>
      <dgm:spPr/>
      <dgm:t>
        <a:bodyPr/>
        <a:lstStyle/>
        <a:p>
          <a:endParaRPr lang="en-US"/>
        </a:p>
      </dgm:t>
    </dgm:pt>
    <dgm:pt modelId="{B6CFB46C-0FB7-495E-B4F3-FFD6D8CD2698}">
      <dgm:prSet/>
      <dgm:spPr/>
      <dgm:t>
        <a:bodyPr/>
        <a:lstStyle/>
        <a:p>
          <a:r>
            <a:rPr lang="en-US" b="1"/>
            <a:t>Zell Miller scholarship:</a:t>
          </a:r>
          <a:endParaRPr lang="en-US"/>
        </a:p>
      </dgm:t>
    </dgm:pt>
    <dgm:pt modelId="{CEC4D972-645F-40A0-988F-7F4CEF5391B4}" type="parTrans" cxnId="{FD2D9126-0F99-450C-9B5B-0112F76002C7}">
      <dgm:prSet/>
      <dgm:spPr/>
      <dgm:t>
        <a:bodyPr/>
        <a:lstStyle/>
        <a:p>
          <a:endParaRPr lang="en-US"/>
        </a:p>
      </dgm:t>
    </dgm:pt>
    <dgm:pt modelId="{6AF7E135-44C6-4D7E-AF8A-07E22CDD4DBB}" type="sibTrans" cxnId="{FD2D9126-0F99-450C-9B5B-0112F76002C7}">
      <dgm:prSet/>
      <dgm:spPr/>
      <dgm:t>
        <a:bodyPr/>
        <a:lstStyle/>
        <a:p>
          <a:endParaRPr lang="en-US"/>
        </a:p>
      </dgm:t>
    </dgm:pt>
    <dgm:pt modelId="{7E491664-239C-4C04-AB86-B392AC2BE060}">
      <dgm:prSet/>
      <dgm:spPr/>
      <dgm:t>
        <a:bodyPr/>
        <a:lstStyle/>
        <a:p>
          <a:r>
            <a:rPr lang="en-US"/>
            <a:t>3.7 academic GPA—covers 100% of tuition </a:t>
          </a:r>
        </a:p>
      </dgm:t>
    </dgm:pt>
    <dgm:pt modelId="{C6EC794F-97D1-43C7-A2F5-90BA2FA81F7A}" type="parTrans" cxnId="{C74CAF09-2198-45F2-861C-3F2DE5CD5155}">
      <dgm:prSet/>
      <dgm:spPr/>
      <dgm:t>
        <a:bodyPr/>
        <a:lstStyle/>
        <a:p>
          <a:endParaRPr lang="en-US"/>
        </a:p>
      </dgm:t>
    </dgm:pt>
    <dgm:pt modelId="{B9938764-12FD-42E0-876B-487DEC461D7C}" type="sibTrans" cxnId="{C74CAF09-2198-45F2-861C-3F2DE5CD5155}">
      <dgm:prSet/>
      <dgm:spPr/>
      <dgm:t>
        <a:bodyPr/>
        <a:lstStyle/>
        <a:p>
          <a:endParaRPr lang="en-US"/>
        </a:p>
      </dgm:t>
    </dgm:pt>
    <dgm:pt modelId="{B891C583-E685-4424-B7A4-0879F25E8B0C}">
      <dgm:prSet/>
      <dgm:spPr/>
      <dgm:t>
        <a:bodyPr/>
        <a:lstStyle/>
        <a:p>
          <a:r>
            <a:rPr lang="en-US"/>
            <a:t>SAT 1200 combined CR and Math or 25 ACT composite</a:t>
          </a:r>
        </a:p>
      </dgm:t>
    </dgm:pt>
    <dgm:pt modelId="{827F0218-4675-4BC0-A8DF-660DF32B1EE2}" type="parTrans" cxnId="{6D639565-88FD-4BC8-9987-EE0B99EBBE2D}">
      <dgm:prSet/>
      <dgm:spPr/>
      <dgm:t>
        <a:bodyPr/>
        <a:lstStyle/>
        <a:p>
          <a:endParaRPr lang="en-US"/>
        </a:p>
      </dgm:t>
    </dgm:pt>
    <dgm:pt modelId="{9F877355-F429-434E-84BF-EF1F0ECEDDED}" type="sibTrans" cxnId="{6D639565-88FD-4BC8-9987-EE0B99EBBE2D}">
      <dgm:prSet/>
      <dgm:spPr/>
      <dgm:t>
        <a:bodyPr/>
        <a:lstStyle/>
        <a:p>
          <a:endParaRPr lang="en-US"/>
        </a:p>
      </dgm:t>
    </dgm:pt>
    <dgm:pt modelId="{667A90FC-3357-46CB-9379-2FD8364A8275}">
      <dgm:prSet/>
      <dgm:spPr/>
      <dgm:t>
        <a:bodyPr/>
        <a:lstStyle/>
        <a:p>
          <a:endParaRPr lang="en-US"/>
        </a:p>
      </dgm:t>
    </dgm:pt>
    <dgm:pt modelId="{AEC55699-9276-4203-83D1-E424AE74F79C}" type="parTrans" cxnId="{E222F0D0-EFDE-4DEC-A014-756585CE5412}">
      <dgm:prSet/>
      <dgm:spPr/>
      <dgm:t>
        <a:bodyPr/>
        <a:lstStyle/>
        <a:p>
          <a:endParaRPr lang="en-US"/>
        </a:p>
      </dgm:t>
    </dgm:pt>
    <dgm:pt modelId="{66FCD0D4-1ABE-4F9D-BD7F-FDB5F7118A85}" type="sibTrans" cxnId="{E222F0D0-EFDE-4DEC-A014-756585CE5412}">
      <dgm:prSet/>
      <dgm:spPr/>
      <dgm:t>
        <a:bodyPr/>
        <a:lstStyle/>
        <a:p>
          <a:endParaRPr lang="en-US"/>
        </a:p>
      </dgm:t>
    </dgm:pt>
    <dgm:pt modelId="{77E3EC5E-C4E6-4DD8-A02D-8D5DE5A519C9}">
      <dgm:prSet/>
      <dgm:spPr/>
      <dgm:t>
        <a:bodyPr/>
        <a:lstStyle/>
        <a:p>
          <a:r>
            <a:rPr lang="en-US"/>
            <a:t>This is the information that was shared with us:</a:t>
          </a:r>
        </a:p>
      </dgm:t>
    </dgm:pt>
    <dgm:pt modelId="{4C6D9288-A675-410F-8046-FF3A398F59BD}" type="parTrans" cxnId="{88ECCE43-9E91-4F03-8413-098BC5AFF987}">
      <dgm:prSet/>
      <dgm:spPr/>
      <dgm:t>
        <a:bodyPr/>
        <a:lstStyle/>
        <a:p>
          <a:endParaRPr lang="en-US"/>
        </a:p>
      </dgm:t>
    </dgm:pt>
    <dgm:pt modelId="{CC50767E-CAB9-409C-AC37-AFFD058CE979}" type="sibTrans" cxnId="{88ECCE43-9E91-4F03-8413-098BC5AFF987}">
      <dgm:prSet/>
      <dgm:spPr/>
      <dgm:t>
        <a:bodyPr/>
        <a:lstStyle/>
        <a:p>
          <a:endParaRPr lang="en-US"/>
        </a:p>
      </dgm:t>
    </dgm:pt>
    <dgm:pt modelId="{89C0BC28-AF08-4FA0-AC41-60879AF8AA05}">
      <dgm:prSet/>
      <dgm:spPr/>
      <dgm:t>
        <a:bodyPr/>
        <a:lstStyle/>
        <a:p>
          <a:endParaRPr lang="en-US"/>
        </a:p>
      </dgm:t>
    </dgm:pt>
    <dgm:pt modelId="{866C3F04-48A0-436E-A9D3-FBAF155281F4}" type="parTrans" cxnId="{D02DACA6-362F-4484-BFC5-CCBEFA607C26}">
      <dgm:prSet/>
      <dgm:spPr/>
      <dgm:t>
        <a:bodyPr/>
        <a:lstStyle/>
        <a:p>
          <a:endParaRPr lang="en-US"/>
        </a:p>
      </dgm:t>
    </dgm:pt>
    <dgm:pt modelId="{F01320C6-A711-4E6E-ABBC-FD63B816D2BF}" type="sibTrans" cxnId="{D02DACA6-362F-4484-BFC5-CCBEFA607C26}">
      <dgm:prSet/>
      <dgm:spPr/>
      <dgm:t>
        <a:bodyPr/>
        <a:lstStyle/>
        <a:p>
          <a:endParaRPr lang="en-US"/>
        </a:p>
      </dgm:t>
    </dgm:pt>
    <dgm:pt modelId="{82A0BD88-7B80-43D4-9083-DEE149DD5B93}">
      <dgm:prSet/>
      <dgm:spPr/>
      <dgm:t>
        <a:bodyPr/>
        <a:lstStyle/>
        <a:p>
          <a:r>
            <a:rPr lang="en-US"/>
            <a:t>HOPE will cover the current year at 100% of the </a:t>
          </a:r>
          <a:r>
            <a:rPr lang="en-US" i="1"/>
            <a:t>prior year</a:t>
          </a:r>
          <a:r>
            <a:rPr lang="en-US"/>
            <a:t> tuition amount. Example: the 2024 year of college gets covered at 2023 tuition rate under HOPE, the 2025 year gets covered at the 2024 rate. If the rates are the same from one year to the next, HOPE funds at 100%; if the rates change from one year to the next then HOPE only covers the amount equal to the </a:t>
          </a:r>
          <a:r>
            <a:rPr lang="en-US" i="1"/>
            <a:t>prior</a:t>
          </a:r>
          <a:r>
            <a:rPr lang="en-US"/>
            <a:t> year.</a:t>
          </a:r>
        </a:p>
      </dgm:t>
    </dgm:pt>
    <dgm:pt modelId="{B937B8EA-4B1F-479E-9FA4-ECB4D4D0F59B}" type="parTrans" cxnId="{14766B40-47A2-492F-8D7D-315E8097DF8F}">
      <dgm:prSet/>
      <dgm:spPr/>
      <dgm:t>
        <a:bodyPr/>
        <a:lstStyle/>
        <a:p>
          <a:endParaRPr lang="en-US"/>
        </a:p>
      </dgm:t>
    </dgm:pt>
    <dgm:pt modelId="{D255FD93-578F-4C21-AD84-D0CB4BD30579}" type="sibTrans" cxnId="{14766B40-47A2-492F-8D7D-315E8097DF8F}">
      <dgm:prSet/>
      <dgm:spPr/>
      <dgm:t>
        <a:bodyPr/>
        <a:lstStyle/>
        <a:p>
          <a:endParaRPr lang="en-US"/>
        </a:p>
      </dgm:t>
    </dgm:pt>
    <dgm:pt modelId="{09895E96-FA0D-42C7-8308-FF0501184B4D}" type="pres">
      <dgm:prSet presAssocID="{0DD9AA26-69B5-4481-A488-5CD0037CE05F}" presName="Name0" presStyleCnt="0">
        <dgm:presLayoutVars>
          <dgm:dir/>
          <dgm:animLvl val="lvl"/>
          <dgm:resizeHandles val="exact"/>
        </dgm:presLayoutVars>
      </dgm:prSet>
      <dgm:spPr/>
    </dgm:pt>
    <dgm:pt modelId="{43CE9ED3-50AD-47EE-9DF4-83F285998612}" type="pres">
      <dgm:prSet presAssocID="{F8020686-DE7E-48ED-8B00-DA0F53EC5601}" presName="composite" presStyleCnt="0"/>
      <dgm:spPr/>
    </dgm:pt>
    <dgm:pt modelId="{F72F2368-2ED4-4CD2-A785-38AD9E6D5047}" type="pres">
      <dgm:prSet presAssocID="{F8020686-DE7E-48ED-8B00-DA0F53EC5601}" presName="parTx" presStyleLbl="alignNode1" presStyleIdx="0" presStyleCnt="4">
        <dgm:presLayoutVars>
          <dgm:chMax val="0"/>
          <dgm:chPref val="0"/>
          <dgm:bulletEnabled val="1"/>
        </dgm:presLayoutVars>
      </dgm:prSet>
      <dgm:spPr/>
    </dgm:pt>
    <dgm:pt modelId="{8473E00F-0A03-48AD-B2BD-FC5DBC11F354}" type="pres">
      <dgm:prSet presAssocID="{F8020686-DE7E-48ED-8B00-DA0F53EC5601}" presName="desTx" presStyleLbl="alignAccFollowNode1" presStyleIdx="0" presStyleCnt="4">
        <dgm:presLayoutVars>
          <dgm:bulletEnabled val="1"/>
        </dgm:presLayoutVars>
      </dgm:prSet>
      <dgm:spPr/>
    </dgm:pt>
    <dgm:pt modelId="{EAC0D4B8-AA6D-40F1-82D6-BACA4E106E7C}" type="pres">
      <dgm:prSet presAssocID="{3132FF0C-918F-43F3-B21B-250F3E89DEB9}" presName="space" presStyleCnt="0"/>
      <dgm:spPr/>
    </dgm:pt>
    <dgm:pt modelId="{589E6E0A-EFBA-4069-B774-A28594CD6215}" type="pres">
      <dgm:prSet presAssocID="{CE560FDE-4150-40F2-AD85-961D41197A0F}" presName="composite" presStyleCnt="0"/>
      <dgm:spPr/>
    </dgm:pt>
    <dgm:pt modelId="{0B542924-53AF-4376-9D4A-F3F3B07645AB}" type="pres">
      <dgm:prSet presAssocID="{CE560FDE-4150-40F2-AD85-961D41197A0F}" presName="parTx" presStyleLbl="alignNode1" presStyleIdx="1" presStyleCnt="4">
        <dgm:presLayoutVars>
          <dgm:chMax val="0"/>
          <dgm:chPref val="0"/>
          <dgm:bulletEnabled val="1"/>
        </dgm:presLayoutVars>
      </dgm:prSet>
      <dgm:spPr/>
    </dgm:pt>
    <dgm:pt modelId="{20C98340-FD1D-4EF2-BA63-FDBC99734545}" type="pres">
      <dgm:prSet presAssocID="{CE560FDE-4150-40F2-AD85-961D41197A0F}" presName="desTx" presStyleLbl="alignAccFollowNode1" presStyleIdx="1" presStyleCnt="4">
        <dgm:presLayoutVars>
          <dgm:bulletEnabled val="1"/>
        </dgm:presLayoutVars>
      </dgm:prSet>
      <dgm:spPr/>
    </dgm:pt>
    <dgm:pt modelId="{59658570-1854-41BB-AB1B-4D9EE174568A}" type="pres">
      <dgm:prSet presAssocID="{C4A67417-DFDF-44CB-9D3F-C8BA9A92C680}" presName="space" presStyleCnt="0"/>
      <dgm:spPr/>
    </dgm:pt>
    <dgm:pt modelId="{80890CCA-E068-43A0-BD92-E942519C89F4}" type="pres">
      <dgm:prSet presAssocID="{6B47E89A-70FD-423E-A2B3-DA80E443DE12}" presName="composite" presStyleCnt="0"/>
      <dgm:spPr/>
    </dgm:pt>
    <dgm:pt modelId="{E538DA62-00B7-49D7-84BF-9C8983B61CC1}" type="pres">
      <dgm:prSet presAssocID="{6B47E89A-70FD-423E-A2B3-DA80E443DE12}" presName="parTx" presStyleLbl="alignNode1" presStyleIdx="2" presStyleCnt="4">
        <dgm:presLayoutVars>
          <dgm:chMax val="0"/>
          <dgm:chPref val="0"/>
          <dgm:bulletEnabled val="1"/>
        </dgm:presLayoutVars>
      </dgm:prSet>
      <dgm:spPr/>
    </dgm:pt>
    <dgm:pt modelId="{8F131C11-8316-4632-8C1C-A2F28449D17A}" type="pres">
      <dgm:prSet presAssocID="{6B47E89A-70FD-423E-A2B3-DA80E443DE12}" presName="desTx" presStyleLbl="alignAccFollowNode1" presStyleIdx="2" presStyleCnt="4">
        <dgm:presLayoutVars>
          <dgm:bulletEnabled val="1"/>
        </dgm:presLayoutVars>
      </dgm:prSet>
      <dgm:spPr/>
    </dgm:pt>
    <dgm:pt modelId="{0E29C903-F79C-4856-AEEB-90838944AA00}" type="pres">
      <dgm:prSet presAssocID="{32F7584C-DB08-4938-8A2E-2EB0D4CD1B90}" presName="space" presStyleCnt="0"/>
      <dgm:spPr/>
    </dgm:pt>
    <dgm:pt modelId="{184B463B-B245-43FF-81BD-6D196025D162}" type="pres">
      <dgm:prSet presAssocID="{B6CFB46C-0FB7-495E-B4F3-FFD6D8CD2698}" presName="composite" presStyleCnt="0"/>
      <dgm:spPr/>
    </dgm:pt>
    <dgm:pt modelId="{FF81D7AB-58A5-48FB-99DF-25A500C8672F}" type="pres">
      <dgm:prSet presAssocID="{B6CFB46C-0FB7-495E-B4F3-FFD6D8CD2698}" presName="parTx" presStyleLbl="alignNode1" presStyleIdx="3" presStyleCnt="4">
        <dgm:presLayoutVars>
          <dgm:chMax val="0"/>
          <dgm:chPref val="0"/>
          <dgm:bulletEnabled val="1"/>
        </dgm:presLayoutVars>
      </dgm:prSet>
      <dgm:spPr/>
    </dgm:pt>
    <dgm:pt modelId="{622EF27E-7A98-4535-8903-369621048A75}" type="pres">
      <dgm:prSet presAssocID="{B6CFB46C-0FB7-495E-B4F3-FFD6D8CD2698}" presName="desTx" presStyleLbl="alignAccFollowNode1" presStyleIdx="3" presStyleCnt="4">
        <dgm:presLayoutVars>
          <dgm:bulletEnabled val="1"/>
        </dgm:presLayoutVars>
      </dgm:prSet>
      <dgm:spPr/>
    </dgm:pt>
  </dgm:ptLst>
  <dgm:cxnLst>
    <dgm:cxn modelId="{C74CAF09-2198-45F2-861C-3F2DE5CD5155}" srcId="{B6CFB46C-0FB7-495E-B4F3-FFD6D8CD2698}" destId="{7E491664-239C-4C04-AB86-B392AC2BE060}" srcOrd="0" destOrd="0" parTransId="{C6EC794F-97D1-43C7-A2F5-90BA2FA81F7A}" sibTransId="{B9938764-12FD-42E0-876B-487DEC461D7C}"/>
    <dgm:cxn modelId="{127BE809-08A7-40F8-8270-6918B1483725}" type="presOf" srcId="{CE560FDE-4150-40F2-AD85-961D41197A0F}" destId="{0B542924-53AF-4376-9D4A-F3F3B07645AB}" srcOrd="0" destOrd="0" presId="urn:microsoft.com/office/officeart/2005/8/layout/hList1"/>
    <dgm:cxn modelId="{CD21FC09-46A3-4DF9-9EEB-A8EFE6B35354}" srcId="{CE560FDE-4150-40F2-AD85-961D41197A0F}" destId="{0AA21504-958D-43C1-99F9-FE1221FB5DF0}" srcOrd="0" destOrd="0" parTransId="{2EA7B6A6-067D-4893-8671-CE88AB0629E1}" sibTransId="{CCEFF7D3-F407-4507-A4E9-2265C90178CC}"/>
    <dgm:cxn modelId="{B02C0B1A-30B7-437C-BABE-EBBB385778F4}" type="presOf" srcId="{B9050397-B15C-4462-AB4E-25C469D6E16A}" destId="{8473E00F-0A03-48AD-B2BD-FC5DBC11F354}" srcOrd="0" destOrd="0" presId="urn:microsoft.com/office/officeart/2005/8/layout/hList1"/>
    <dgm:cxn modelId="{FD2D9126-0F99-450C-9B5B-0112F76002C7}" srcId="{0DD9AA26-69B5-4481-A488-5CD0037CE05F}" destId="{B6CFB46C-0FB7-495E-B4F3-FFD6D8CD2698}" srcOrd="3" destOrd="0" parTransId="{CEC4D972-645F-40A0-988F-7F4CEF5391B4}" sibTransId="{6AF7E135-44C6-4D7E-AF8A-07E22CDD4DBB}"/>
    <dgm:cxn modelId="{C0E9782B-7742-498F-B0E4-718E73246B24}" type="presOf" srcId="{77E3EC5E-C4E6-4DD8-A02D-8D5DE5A519C9}" destId="{8F131C11-8316-4632-8C1C-A2F28449D17A}" srcOrd="0" destOrd="2" presId="urn:microsoft.com/office/officeart/2005/8/layout/hList1"/>
    <dgm:cxn modelId="{F3C8BC2D-B4D0-4FC4-A65F-3B25D46D8F51}" type="presOf" srcId="{0AA21504-958D-43C1-99F9-FE1221FB5DF0}" destId="{20C98340-FD1D-4EF2-BA63-FDBC99734545}" srcOrd="0" destOrd="0" presId="urn:microsoft.com/office/officeart/2005/8/layout/hList1"/>
    <dgm:cxn modelId="{14766B40-47A2-492F-8D7D-315E8097DF8F}" srcId="{6B47E89A-70FD-423E-A2B3-DA80E443DE12}" destId="{82A0BD88-7B80-43D4-9083-DEE149DD5B93}" srcOrd="4" destOrd="0" parTransId="{B937B8EA-4B1F-479E-9FA4-ECB4D4D0F59B}" sibTransId="{D255FD93-578F-4C21-AD84-D0CB4BD30579}"/>
    <dgm:cxn modelId="{F8B1E35D-ADB8-475E-B8C2-AE6A5850DB66}" type="presOf" srcId="{B6CFB46C-0FB7-495E-B4F3-FFD6D8CD2698}" destId="{FF81D7AB-58A5-48FB-99DF-25A500C8672F}" srcOrd="0" destOrd="0" presId="urn:microsoft.com/office/officeart/2005/8/layout/hList1"/>
    <dgm:cxn modelId="{D3403860-4E22-4E3A-9C2D-120436478199}" type="presOf" srcId="{6B47E89A-70FD-423E-A2B3-DA80E443DE12}" destId="{E538DA62-00B7-49D7-84BF-9C8983B61CC1}" srcOrd="0" destOrd="0" presId="urn:microsoft.com/office/officeart/2005/8/layout/hList1"/>
    <dgm:cxn modelId="{88ECCE43-9E91-4F03-8413-098BC5AFF987}" srcId="{6B47E89A-70FD-423E-A2B3-DA80E443DE12}" destId="{77E3EC5E-C4E6-4DD8-A02D-8D5DE5A519C9}" srcOrd="2" destOrd="0" parTransId="{4C6D9288-A675-410F-8046-FF3A398F59BD}" sibTransId="{CC50767E-CAB9-409C-AC37-AFFD058CE979}"/>
    <dgm:cxn modelId="{6D639565-88FD-4BC8-9987-EE0B99EBBE2D}" srcId="{B6CFB46C-0FB7-495E-B4F3-FFD6D8CD2698}" destId="{B891C583-E685-4424-B7A4-0879F25E8B0C}" srcOrd="1" destOrd="0" parTransId="{827F0218-4675-4BC0-A8DF-660DF32B1EE2}" sibTransId="{9F877355-F429-434E-84BF-EF1F0ECEDDED}"/>
    <dgm:cxn modelId="{D4046A52-A1CA-4346-B4A1-E31AC58D6B8A}" srcId="{0DD9AA26-69B5-4481-A488-5CD0037CE05F}" destId="{F8020686-DE7E-48ED-8B00-DA0F53EC5601}" srcOrd="0" destOrd="0" parTransId="{0B7FC00D-9BD1-49C7-A734-23FD5BFA913E}" sibTransId="{3132FF0C-918F-43F3-B21B-250F3E89DEB9}"/>
    <dgm:cxn modelId="{00383775-6DDE-478D-AF6A-63CC5D0A8D47}" type="presOf" srcId="{82A0BD88-7B80-43D4-9083-DEE149DD5B93}" destId="{8F131C11-8316-4632-8C1C-A2F28449D17A}" srcOrd="0" destOrd="4" presId="urn:microsoft.com/office/officeart/2005/8/layout/hList1"/>
    <dgm:cxn modelId="{9E91D357-4166-496B-ACCC-A88E6D22D43A}" srcId="{0DD9AA26-69B5-4481-A488-5CD0037CE05F}" destId="{CE560FDE-4150-40F2-AD85-961D41197A0F}" srcOrd="1" destOrd="0" parTransId="{BB6D7D0E-3A8E-49B7-AAC0-DEA85A216C4C}" sibTransId="{C4A67417-DFDF-44CB-9D3F-C8BA9A92C680}"/>
    <dgm:cxn modelId="{12551B89-8882-4BB1-BC6B-2B4AE5FA1405}" type="presOf" srcId="{667A90FC-3357-46CB-9379-2FD8364A8275}" destId="{8F131C11-8316-4632-8C1C-A2F28449D17A}" srcOrd="0" destOrd="1" presId="urn:microsoft.com/office/officeart/2005/8/layout/hList1"/>
    <dgm:cxn modelId="{20B0B69A-9BEB-430F-8B32-B397B902425C}" type="presOf" srcId="{B891C583-E685-4424-B7A4-0879F25E8B0C}" destId="{622EF27E-7A98-4535-8903-369621048A75}" srcOrd="0" destOrd="1" presId="urn:microsoft.com/office/officeart/2005/8/layout/hList1"/>
    <dgm:cxn modelId="{C7E91D9D-DD08-4324-B7F7-2D33B89738A6}" type="presOf" srcId="{5374BA9C-C870-4E3F-ACF4-BF96712AED71}" destId="{8F131C11-8316-4632-8C1C-A2F28449D17A}" srcOrd="0" destOrd="0" presId="urn:microsoft.com/office/officeart/2005/8/layout/hList1"/>
    <dgm:cxn modelId="{D02DACA6-362F-4484-BFC5-CCBEFA607C26}" srcId="{6B47E89A-70FD-423E-A2B3-DA80E443DE12}" destId="{89C0BC28-AF08-4FA0-AC41-60879AF8AA05}" srcOrd="3" destOrd="0" parTransId="{866C3F04-48A0-436E-A9D3-FBAF155281F4}" sibTransId="{F01320C6-A711-4E6E-ABBC-FD63B816D2BF}"/>
    <dgm:cxn modelId="{8EFA0AB0-B5A4-458D-8DA0-F0089E66F347}" srcId="{0DD9AA26-69B5-4481-A488-5CD0037CE05F}" destId="{6B47E89A-70FD-423E-A2B3-DA80E443DE12}" srcOrd="2" destOrd="0" parTransId="{FF717701-7F9A-4462-BDDB-34F2188C4E3A}" sibTransId="{32F7584C-DB08-4938-8A2E-2EB0D4CD1B90}"/>
    <dgm:cxn modelId="{D604A6BF-590B-4DB6-996C-C2EA00DA5A44}" srcId="{F8020686-DE7E-48ED-8B00-DA0F53EC5601}" destId="{B9050397-B15C-4462-AB4E-25C469D6E16A}" srcOrd="0" destOrd="0" parTransId="{EAC1F509-C26C-445D-AD91-41C04EC9C274}" sibTransId="{0EE89ABB-A63F-4182-8707-75E6F5497465}"/>
    <dgm:cxn modelId="{69DCA5C3-F8E0-4152-931F-4BAB25F89AC0}" type="presOf" srcId="{89C0BC28-AF08-4FA0-AC41-60879AF8AA05}" destId="{8F131C11-8316-4632-8C1C-A2F28449D17A}" srcOrd="0" destOrd="3" presId="urn:microsoft.com/office/officeart/2005/8/layout/hList1"/>
    <dgm:cxn modelId="{E222F0D0-EFDE-4DEC-A014-756585CE5412}" srcId="{6B47E89A-70FD-423E-A2B3-DA80E443DE12}" destId="{667A90FC-3357-46CB-9379-2FD8364A8275}" srcOrd="1" destOrd="0" parTransId="{AEC55699-9276-4203-83D1-E424AE74F79C}" sibTransId="{66FCD0D4-1ABE-4F9D-BD7F-FDB5F7118A85}"/>
    <dgm:cxn modelId="{230133D9-A99F-4452-94CD-8F45294C3E0C}" type="presOf" srcId="{7E491664-239C-4C04-AB86-B392AC2BE060}" destId="{622EF27E-7A98-4535-8903-369621048A75}" srcOrd="0" destOrd="0" presId="urn:microsoft.com/office/officeart/2005/8/layout/hList1"/>
    <dgm:cxn modelId="{AEE404EF-1223-4B60-B503-A1AC06ED8161}" srcId="{6B47E89A-70FD-423E-A2B3-DA80E443DE12}" destId="{5374BA9C-C870-4E3F-ACF4-BF96712AED71}" srcOrd="0" destOrd="0" parTransId="{017FC653-9EB8-4D3F-BE3F-54FB974CF7D1}" sibTransId="{8EB4DDD9-8CD5-4F2D-8DC9-86E4EDF26FD4}"/>
    <dgm:cxn modelId="{7B8B6BF0-93C4-47A4-ADC7-6E7EBC43CB5A}" type="presOf" srcId="{0DD9AA26-69B5-4481-A488-5CD0037CE05F}" destId="{09895E96-FA0D-42C7-8308-FF0501184B4D}" srcOrd="0" destOrd="0" presId="urn:microsoft.com/office/officeart/2005/8/layout/hList1"/>
    <dgm:cxn modelId="{2E8CB4F8-1377-4D1C-9591-57F9D3EEDFD9}" type="presOf" srcId="{F8020686-DE7E-48ED-8B00-DA0F53EC5601}" destId="{F72F2368-2ED4-4CD2-A785-38AD9E6D5047}" srcOrd="0" destOrd="0" presId="urn:microsoft.com/office/officeart/2005/8/layout/hList1"/>
    <dgm:cxn modelId="{6D341C24-4920-4518-BE18-8DA129EE6DE9}" type="presParOf" srcId="{09895E96-FA0D-42C7-8308-FF0501184B4D}" destId="{43CE9ED3-50AD-47EE-9DF4-83F285998612}" srcOrd="0" destOrd="0" presId="urn:microsoft.com/office/officeart/2005/8/layout/hList1"/>
    <dgm:cxn modelId="{B5BABE69-7DF9-48C2-9CF0-070E27DE2F4D}" type="presParOf" srcId="{43CE9ED3-50AD-47EE-9DF4-83F285998612}" destId="{F72F2368-2ED4-4CD2-A785-38AD9E6D5047}" srcOrd="0" destOrd="0" presId="urn:microsoft.com/office/officeart/2005/8/layout/hList1"/>
    <dgm:cxn modelId="{C4E55B54-D0EE-439A-A09C-DEE715C0F699}" type="presParOf" srcId="{43CE9ED3-50AD-47EE-9DF4-83F285998612}" destId="{8473E00F-0A03-48AD-B2BD-FC5DBC11F354}" srcOrd="1" destOrd="0" presId="urn:microsoft.com/office/officeart/2005/8/layout/hList1"/>
    <dgm:cxn modelId="{7E2446E1-18E9-4A95-BEB4-EF5E630B4589}" type="presParOf" srcId="{09895E96-FA0D-42C7-8308-FF0501184B4D}" destId="{EAC0D4B8-AA6D-40F1-82D6-BACA4E106E7C}" srcOrd="1" destOrd="0" presId="urn:microsoft.com/office/officeart/2005/8/layout/hList1"/>
    <dgm:cxn modelId="{F5D0E084-DDAE-45E7-80A7-4B33B25AEB07}" type="presParOf" srcId="{09895E96-FA0D-42C7-8308-FF0501184B4D}" destId="{589E6E0A-EFBA-4069-B774-A28594CD6215}" srcOrd="2" destOrd="0" presId="urn:microsoft.com/office/officeart/2005/8/layout/hList1"/>
    <dgm:cxn modelId="{B0B08CD9-3E7A-40EC-A228-1194134DC51A}" type="presParOf" srcId="{589E6E0A-EFBA-4069-B774-A28594CD6215}" destId="{0B542924-53AF-4376-9D4A-F3F3B07645AB}" srcOrd="0" destOrd="0" presId="urn:microsoft.com/office/officeart/2005/8/layout/hList1"/>
    <dgm:cxn modelId="{6FCDFAE9-CE9B-4EBE-9F81-134849AE53E0}" type="presParOf" srcId="{589E6E0A-EFBA-4069-B774-A28594CD6215}" destId="{20C98340-FD1D-4EF2-BA63-FDBC99734545}" srcOrd="1" destOrd="0" presId="urn:microsoft.com/office/officeart/2005/8/layout/hList1"/>
    <dgm:cxn modelId="{7756F050-8976-48EC-A20A-8DAB152F44EB}" type="presParOf" srcId="{09895E96-FA0D-42C7-8308-FF0501184B4D}" destId="{59658570-1854-41BB-AB1B-4D9EE174568A}" srcOrd="3" destOrd="0" presId="urn:microsoft.com/office/officeart/2005/8/layout/hList1"/>
    <dgm:cxn modelId="{68E3C552-97A2-45FA-BB2B-97C4C7FB6B38}" type="presParOf" srcId="{09895E96-FA0D-42C7-8308-FF0501184B4D}" destId="{80890CCA-E068-43A0-BD92-E942519C89F4}" srcOrd="4" destOrd="0" presId="urn:microsoft.com/office/officeart/2005/8/layout/hList1"/>
    <dgm:cxn modelId="{D1102DD3-F49E-47AE-B0E2-18EC4EB62714}" type="presParOf" srcId="{80890CCA-E068-43A0-BD92-E942519C89F4}" destId="{E538DA62-00B7-49D7-84BF-9C8983B61CC1}" srcOrd="0" destOrd="0" presId="urn:microsoft.com/office/officeart/2005/8/layout/hList1"/>
    <dgm:cxn modelId="{BC39C917-1CE2-4A2D-B7A1-937A49F2B9F9}" type="presParOf" srcId="{80890CCA-E068-43A0-BD92-E942519C89F4}" destId="{8F131C11-8316-4632-8C1C-A2F28449D17A}" srcOrd="1" destOrd="0" presId="urn:microsoft.com/office/officeart/2005/8/layout/hList1"/>
    <dgm:cxn modelId="{863EB880-C376-4895-BABF-F9D601043BE3}" type="presParOf" srcId="{09895E96-FA0D-42C7-8308-FF0501184B4D}" destId="{0E29C903-F79C-4856-AEEB-90838944AA00}" srcOrd="5" destOrd="0" presId="urn:microsoft.com/office/officeart/2005/8/layout/hList1"/>
    <dgm:cxn modelId="{2BDF19EE-52B3-4131-BF89-8D30C7E1CCBF}" type="presParOf" srcId="{09895E96-FA0D-42C7-8308-FF0501184B4D}" destId="{184B463B-B245-43FF-81BD-6D196025D162}" srcOrd="6" destOrd="0" presId="urn:microsoft.com/office/officeart/2005/8/layout/hList1"/>
    <dgm:cxn modelId="{51B4426C-C063-4250-933C-532ACF45B49E}" type="presParOf" srcId="{184B463B-B245-43FF-81BD-6D196025D162}" destId="{FF81D7AB-58A5-48FB-99DF-25A500C8672F}" srcOrd="0" destOrd="0" presId="urn:microsoft.com/office/officeart/2005/8/layout/hList1"/>
    <dgm:cxn modelId="{F50534B3-3458-4EBB-8C85-C70072FF4B7E}" type="presParOf" srcId="{184B463B-B245-43FF-81BD-6D196025D162}" destId="{622EF27E-7A98-4535-8903-369621048A7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22785E4-00D1-4233-A459-E12E0A77975B}" type="doc">
      <dgm:prSet loTypeId="urn:microsoft.com/office/officeart/2005/8/layout/vList2" loCatId="list" qsTypeId="urn:microsoft.com/office/officeart/2005/8/quickstyle/simple1#6" qsCatId="simple" csTypeId="urn:microsoft.com/office/officeart/2005/8/colors/accent1_2#2" csCatId="accent1" phldr="1"/>
      <dgm:spPr/>
      <dgm:t>
        <a:bodyPr/>
        <a:lstStyle/>
        <a:p>
          <a:endParaRPr lang="en-US"/>
        </a:p>
      </dgm:t>
    </dgm:pt>
    <dgm:pt modelId="{CCBED823-9F19-4637-A048-C66B019B6681}">
      <dgm:prSet/>
      <dgm:spPr/>
      <dgm:t>
        <a:bodyPr/>
        <a:lstStyle/>
        <a:p>
          <a:r>
            <a:rPr lang="en-US"/>
            <a:t>DON’T PAY TO SEARCH OR VIEW SCHOLARSHIPS</a:t>
          </a:r>
        </a:p>
      </dgm:t>
    </dgm:pt>
    <dgm:pt modelId="{2C30EA05-A29F-46E7-ADED-5CB7DA260532}" type="parTrans" cxnId="{AC9AEC3A-BC4C-4936-8B56-C8D261B6970F}">
      <dgm:prSet/>
      <dgm:spPr/>
      <dgm:t>
        <a:bodyPr/>
        <a:lstStyle/>
        <a:p>
          <a:endParaRPr lang="en-US"/>
        </a:p>
      </dgm:t>
    </dgm:pt>
    <dgm:pt modelId="{64E5E1E5-59AC-4F90-9502-09458CB92E21}" type="sibTrans" cxnId="{AC9AEC3A-BC4C-4936-8B56-C8D261B6970F}">
      <dgm:prSet/>
      <dgm:spPr/>
      <dgm:t>
        <a:bodyPr/>
        <a:lstStyle/>
        <a:p>
          <a:endParaRPr lang="en-US"/>
        </a:p>
      </dgm:t>
    </dgm:pt>
    <dgm:pt modelId="{8F3C05A0-F142-4722-A5BD-A92120A93941}">
      <dgm:prSet/>
      <dgm:spPr/>
      <dgm:t>
        <a:bodyPr/>
        <a:lstStyle/>
        <a:p>
          <a:r>
            <a:rPr lang="en-US"/>
            <a:t>EHS Student Services Website and Student Services Counseling Page</a:t>
          </a:r>
        </a:p>
      </dgm:t>
    </dgm:pt>
    <dgm:pt modelId="{6BC7EC5C-E133-499F-B155-FCB5AE0D9F68}" type="parTrans" cxnId="{1589EB4F-CD3C-4097-9D19-53CDCA6B9176}">
      <dgm:prSet/>
      <dgm:spPr/>
      <dgm:t>
        <a:bodyPr/>
        <a:lstStyle/>
        <a:p>
          <a:endParaRPr lang="en-US"/>
        </a:p>
      </dgm:t>
    </dgm:pt>
    <dgm:pt modelId="{2EE18758-1565-4FBA-B752-4DDB894C72C6}" type="sibTrans" cxnId="{1589EB4F-CD3C-4097-9D19-53CDCA6B9176}">
      <dgm:prSet/>
      <dgm:spPr/>
      <dgm:t>
        <a:bodyPr/>
        <a:lstStyle/>
        <a:p>
          <a:endParaRPr lang="en-US"/>
        </a:p>
      </dgm:t>
    </dgm:pt>
    <dgm:pt modelId="{7B1C7FBF-075E-43A1-8AB6-59C063073CBE}">
      <dgm:prSet/>
      <dgm:spPr/>
      <dgm:t>
        <a:bodyPr/>
        <a:lstStyle/>
        <a:p>
          <a:r>
            <a:rPr lang="en-US">
              <a:hlinkClick xmlns:r="http://schemas.openxmlformats.org/officeDocument/2006/relationships" r:id="rId1"/>
            </a:rPr>
            <a:t>www.collegescholarships.com</a:t>
          </a:r>
          <a:endParaRPr lang="en-US"/>
        </a:p>
      </dgm:t>
    </dgm:pt>
    <dgm:pt modelId="{5502D107-E1E4-4706-B2D6-3C50AED86910}" type="parTrans" cxnId="{E7A0EB7E-B264-4F18-A72B-809BD106CADD}">
      <dgm:prSet/>
      <dgm:spPr/>
      <dgm:t>
        <a:bodyPr/>
        <a:lstStyle/>
        <a:p>
          <a:endParaRPr lang="en-US"/>
        </a:p>
      </dgm:t>
    </dgm:pt>
    <dgm:pt modelId="{720123CB-7728-468C-8306-EA3A0E6C1550}" type="sibTrans" cxnId="{E7A0EB7E-B264-4F18-A72B-809BD106CADD}">
      <dgm:prSet/>
      <dgm:spPr/>
      <dgm:t>
        <a:bodyPr/>
        <a:lstStyle/>
        <a:p>
          <a:endParaRPr lang="en-US"/>
        </a:p>
      </dgm:t>
    </dgm:pt>
    <dgm:pt modelId="{0F7379B5-826E-4B09-A07F-C01E8DE129F9}">
      <dgm:prSet/>
      <dgm:spPr/>
      <dgm:t>
        <a:bodyPr/>
        <a:lstStyle/>
        <a:p>
          <a:r>
            <a:rPr lang="en-US">
              <a:hlinkClick xmlns:r="http://schemas.openxmlformats.org/officeDocument/2006/relationships" r:id="rId2"/>
            </a:rPr>
            <a:t>www.gafutures.org</a:t>
          </a:r>
          <a:endParaRPr lang="en-US"/>
        </a:p>
      </dgm:t>
    </dgm:pt>
    <dgm:pt modelId="{94F5015E-B157-49C3-A8AA-6F452F8D2AE4}" type="parTrans" cxnId="{F0D34216-B339-4BAB-AF7B-58B28220796D}">
      <dgm:prSet/>
      <dgm:spPr/>
      <dgm:t>
        <a:bodyPr/>
        <a:lstStyle/>
        <a:p>
          <a:endParaRPr lang="en-US"/>
        </a:p>
      </dgm:t>
    </dgm:pt>
    <dgm:pt modelId="{F7AFC19D-27AB-431E-ACCE-5DBFFEC9E2F1}" type="sibTrans" cxnId="{F0D34216-B339-4BAB-AF7B-58B28220796D}">
      <dgm:prSet/>
      <dgm:spPr/>
      <dgm:t>
        <a:bodyPr/>
        <a:lstStyle/>
        <a:p>
          <a:endParaRPr lang="en-US"/>
        </a:p>
      </dgm:t>
    </dgm:pt>
    <dgm:pt modelId="{B7E76D9F-6000-4F27-BCB1-9BADFF423D44}">
      <dgm:prSet/>
      <dgm:spPr/>
      <dgm:t>
        <a:bodyPr/>
        <a:lstStyle/>
        <a:p>
          <a:r>
            <a:rPr lang="en-US"/>
            <a:t>CHATGBT</a:t>
          </a:r>
        </a:p>
      </dgm:t>
    </dgm:pt>
    <dgm:pt modelId="{0A4E4659-1633-4808-BF31-7B5B199A7C52}" type="parTrans" cxnId="{C833F343-5C86-4813-A850-4FF98C0FDBFF}">
      <dgm:prSet/>
      <dgm:spPr/>
      <dgm:t>
        <a:bodyPr/>
        <a:lstStyle/>
        <a:p>
          <a:endParaRPr lang="en-US"/>
        </a:p>
      </dgm:t>
    </dgm:pt>
    <dgm:pt modelId="{F7F8A596-945E-4075-B248-10BA2D947ADF}" type="sibTrans" cxnId="{C833F343-5C86-4813-A850-4FF98C0FDBFF}">
      <dgm:prSet/>
      <dgm:spPr/>
      <dgm:t>
        <a:bodyPr/>
        <a:lstStyle/>
        <a:p>
          <a:endParaRPr lang="en-US"/>
        </a:p>
      </dgm:t>
    </dgm:pt>
    <dgm:pt modelId="{E773156F-2779-47E1-94C1-FB742FB2BCEE}">
      <dgm:prSet/>
      <dgm:spPr/>
      <dgm:t>
        <a:bodyPr/>
        <a:lstStyle/>
        <a:p>
          <a:r>
            <a:rPr lang="en-US" i="1" u="sng"/>
            <a:t>The amount of scholarship money awarded is directly proportional to the amount of time spent searching and applying</a:t>
          </a:r>
          <a:endParaRPr lang="en-US"/>
        </a:p>
      </dgm:t>
    </dgm:pt>
    <dgm:pt modelId="{F4ED1086-9D83-4B07-9779-1F5AAEDCF742}" type="parTrans" cxnId="{806A9470-1DAB-4868-BA51-94ED733F4F1E}">
      <dgm:prSet/>
      <dgm:spPr/>
      <dgm:t>
        <a:bodyPr/>
        <a:lstStyle/>
        <a:p>
          <a:endParaRPr lang="en-US"/>
        </a:p>
      </dgm:t>
    </dgm:pt>
    <dgm:pt modelId="{CEDF8CA4-5E63-4712-AE5D-DE4A65269512}" type="sibTrans" cxnId="{806A9470-1DAB-4868-BA51-94ED733F4F1E}">
      <dgm:prSet/>
      <dgm:spPr/>
      <dgm:t>
        <a:bodyPr/>
        <a:lstStyle/>
        <a:p>
          <a:endParaRPr lang="en-US"/>
        </a:p>
      </dgm:t>
    </dgm:pt>
    <dgm:pt modelId="{6446E24F-6019-4B3F-8191-0153E4F3ABDA}">
      <dgm:prSet/>
      <dgm:spPr/>
      <dgm:t>
        <a:bodyPr/>
        <a:lstStyle/>
        <a:p>
          <a:r>
            <a:rPr lang="en-US">
              <a:hlinkClick xmlns:r="http://schemas.openxmlformats.org/officeDocument/2006/relationships" r:id="rId3"/>
            </a:rPr>
            <a:t>www.fastweb.com</a:t>
          </a:r>
          <a:endParaRPr lang="en-US"/>
        </a:p>
      </dgm:t>
    </dgm:pt>
    <dgm:pt modelId="{A03F11B8-F139-4A45-877E-7376BE77C7F4}" type="parTrans" cxnId="{3534BDC5-8354-4CD8-9DDE-8D312F81D4D6}">
      <dgm:prSet/>
      <dgm:spPr/>
      <dgm:t>
        <a:bodyPr/>
        <a:lstStyle/>
        <a:p>
          <a:endParaRPr lang="en-US"/>
        </a:p>
      </dgm:t>
    </dgm:pt>
    <dgm:pt modelId="{4CA02462-9B4B-4406-B92C-760155936E3F}" type="sibTrans" cxnId="{3534BDC5-8354-4CD8-9DDE-8D312F81D4D6}">
      <dgm:prSet/>
      <dgm:spPr/>
      <dgm:t>
        <a:bodyPr/>
        <a:lstStyle/>
        <a:p>
          <a:endParaRPr lang="en-US"/>
        </a:p>
      </dgm:t>
    </dgm:pt>
    <dgm:pt modelId="{FB12E847-E753-47C4-86FF-731C8BF4ECF8}">
      <dgm:prSet/>
      <dgm:spPr/>
      <dgm:t>
        <a:bodyPr/>
        <a:lstStyle/>
        <a:p>
          <a:r>
            <a:rPr lang="en-US"/>
            <a:t>Eagle Mountain Messenger </a:t>
          </a:r>
        </a:p>
      </dgm:t>
    </dgm:pt>
    <dgm:pt modelId="{5CECBA22-C92F-4A9C-B802-4DAD412C441D}" type="parTrans" cxnId="{56B16D9E-7D53-4BBA-9A3D-CAFC908F9502}">
      <dgm:prSet/>
      <dgm:spPr/>
    </dgm:pt>
    <dgm:pt modelId="{F4B23802-4C25-4528-9E09-E325A6B3166E}" type="sibTrans" cxnId="{56B16D9E-7D53-4BBA-9A3D-CAFC908F9502}">
      <dgm:prSet/>
      <dgm:spPr/>
    </dgm:pt>
    <dgm:pt modelId="{0C0281AD-221E-4121-8DC6-ED1F1553EBBC}" type="pres">
      <dgm:prSet presAssocID="{722785E4-00D1-4233-A459-E12E0A77975B}" presName="linear" presStyleCnt="0">
        <dgm:presLayoutVars>
          <dgm:animLvl val="lvl"/>
          <dgm:resizeHandles val="exact"/>
        </dgm:presLayoutVars>
      </dgm:prSet>
      <dgm:spPr/>
    </dgm:pt>
    <dgm:pt modelId="{D4A05F32-C721-4499-AB34-95636FC55919}" type="pres">
      <dgm:prSet presAssocID="{CCBED823-9F19-4637-A048-C66B019B6681}" presName="parentText" presStyleLbl="node1" presStyleIdx="0" presStyleCnt="2">
        <dgm:presLayoutVars>
          <dgm:chMax val="0"/>
          <dgm:bulletEnabled val="1"/>
        </dgm:presLayoutVars>
      </dgm:prSet>
      <dgm:spPr/>
    </dgm:pt>
    <dgm:pt modelId="{C5839211-68C6-4DCA-A319-03266864FA9F}" type="pres">
      <dgm:prSet presAssocID="{CCBED823-9F19-4637-A048-C66B019B6681}" presName="childText" presStyleLbl="revTx" presStyleIdx="0" presStyleCnt="1">
        <dgm:presLayoutVars>
          <dgm:bulletEnabled val="1"/>
        </dgm:presLayoutVars>
      </dgm:prSet>
      <dgm:spPr/>
    </dgm:pt>
    <dgm:pt modelId="{5D85A82E-FF00-481D-8E8C-945DEA370913}" type="pres">
      <dgm:prSet presAssocID="{E773156F-2779-47E1-94C1-FB742FB2BCEE}" presName="parentText" presStyleLbl="node1" presStyleIdx="1" presStyleCnt="2">
        <dgm:presLayoutVars>
          <dgm:chMax val="0"/>
          <dgm:bulletEnabled val="1"/>
        </dgm:presLayoutVars>
      </dgm:prSet>
      <dgm:spPr/>
    </dgm:pt>
  </dgm:ptLst>
  <dgm:cxnLst>
    <dgm:cxn modelId="{6DC6ED0A-8A55-4031-BCD1-B265ACA8D308}" type="presOf" srcId="{CCBED823-9F19-4637-A048-C66B019B6681}" destId="{D4A05F32-C721-4499-AB34-95636FC55919}" srcOrd="0" destOrd="0" presId="urn:microsoft.com/office/officeart/2005/8/layout/vList2"/>
    <dgm:cxn modelId="{51FD5F11-7B80-4AD4-9BE2-A76661CD577F}" type="presOf" srcId="{6446E24F-6019-4B3F-8191-0153E4F3ABDA}" destId="{C5839211-68C6-4DCA-A319-03266864FA9F}" srcOrd="0" destOrd="2" presId="urn:microsoft.com/office/officeart/2005/8/layout/vList2"/>
    <dgm:cxn modelId="{F0D34216-B339-4BAB-AF7B-58B28220796D}" srcId="{CCBED823-9F19-4637-A048-C66B019B6681}" destId="{0F7379B5-826E-4B09-A07F-C01E8DE129F9}" srcOrd="4" destOrd="0" parTransId="{94F5015E-B157-49C3-A8AA-6F452F8D2AE4}" sibTransId="{F7AFC19D-27AB-431E-ACCE-5DBFFEC9E2F1}"/>
    <dgm:cxn modelId="{8F1F7919-D442-4D47-A204-432D32C8EDD8}" type="presOf" srcId="{7B1C7FBF-075E-43A1-8AB6-59C063073CBE}" destId="{C5839211-68C6-4DCA-A319-03266864FA9F}" srcOrd="0" destOrd="3" presId="urn:microsoft.com/office/officeart/2005/8/layout/vList2"/>
    <dgm:cxn modelId="{FA153424-BA9E-4FAA-8508-481D65C7188C}" type="presOf" srcId="{8F3C05A0-F142-4722-A5BD-A92120A93941}" destId="{C5839211-68C6-4DCA-A319-03266864FA9F}" srcOrd="0" destOrd="0" presId="urn:microsoft.com/office/officeart/2005/8/layout/vList2"/>
    <dgm:cxn modelId="{A09A632A-7E06-4B61-A713-709BC549F0EB}" type="presOf" srcId="{722785E4-00D1-4233-A459-E12E0A77975B}" destId="{0C0281AD-221E-4121-8DC6-ED1F1553EBBC}" srcOrd="0" destOrd="0" presId="urn:microsoft.com/office/officeart/2005/8/layout/vList2"/>
    <dgm:cxn modelId="{65174C30-22EB-405B-85E0-FC2AADD14248}" type="presOf" srcId="{E773156F-2779-47E1-94C1-FB742FB2BCEE}" destId="{5D85A82E-FF00-481D-8E8C-945DEA370913}" srcOrd="0" destOrd="0" presId="urn:microsoft.com/office/officeart/2005/8/layout/vList2"/>
    <dgm:cxn modelId="{AC9AEC3A-BC4C-4936-8B56-C8D261B6970F}" srcId="{722785E4-00D1-4233-A459-E12E0A77975B}" destId="{CCBED823-9F19-4637-A048-C66B019B6681}" srcOrd="0" destOrd="0" parTransId="{2C30EA05-A29F-46E7-ADED-5CB7DA260532}" sibTransId="{64E5E1E5-59AC-4F90-9502-09458CB92E21}"/>
    <dgm:cxn modelId="{310E133F-1215-4D0A-890E-58980838CC90}" type="presOf" srcId="{FB12E847-E753-47C4-86FF-731C8BF4ECF8}" destId="{C5839211-68C6-4DCA-A319-03266864FA9F}" srcOrd="0" destOrd="1" presId="urn:microsoft.com/office/officeart/2005/8/layout/vList2"/>
    <dgm:cxn modelId="{61CB1E5F-8C92-4C76-9CC8-EDB3B57F8B7F}" type="presOf" srcId="{0F7379B5-826E-4B09-A07F-C01E8DE129F9}" destId="{C5839211-68C6-4DCA-A319-03266864FA9F}" srcOrd="0" destOrd="4" presId="urn:microsoft.com/office/officeart/2005/8/layout/vList2"/>
    <dgm:cxn modelId="{1ABA4742-4378-4E6B-9922-3F5705F6864C}" type="presOf" srcId="{B7E76D9F-6000-4F27-BCB1-9BADFF423D44}" destId="{C5839211-68C6-4DCA-A319-03266864FA9F}" srcOrd="0" destOrd="5" presId="urn:microsoft.com/office/officeart/2005/8/layout/vList2"/>
    <dgm:cxn modelId="{C833F343-5C86-4813-A850-4FF98C0FDBFF}" srcId="{CCBED823-9F19-4637-A048-C66B019B6681}" destId="{B7E76D9F-6000-4F27-BCB1-9BADFF423D44}" srcOrd="5" destOrd="0" parTransId="{0A4E4659-1633-4808-BF31-7B5B199A7C52}" sibTransId="{F7F8A596-945E-4075-B248-10BA2D947ADF}"/>
    <dgm:cxn modelId="{1589EB4F-CD3C-4097-9D19-53CDCA6B9176}" srcId="{CCBED823-9F19-4637-A048-C66B019B6681}" destId="{8F3C05A0-F142-4722-A5BD-A92120A93941}" srcOrd="0" destOrd="0" parTransId="{6BC7EC5C-E133-499F-B155-FCB5AE0D9F68}" sibTransId="{2EE18758-1565-4FBA-B752-4DDB894C72C6}"/>
    <dgm:cxn modelId="{806A9470-1DAB-4868-BA51-94ED733F4F1E}" srcId="{722785E4-00D1-4233-A459-E12E0A77975B}" destId="{E773156F-2779-47E1-94C1-FB742FB2BCEE}" srcOrd="1" destOrd="0" parTransId="{F4ED1086-9D83-4B07-9779-1F5AAEDCF742}" sibTransId="{CEDF8CA4-5E63-4712-AE5D-DE4A65269512}"/>
    <dgm:cxn modelId="{E7A0EB7E-B264-4F18-A72B-809BD106CADD}" srcId="{CCBED823-9F19-4637-A048-C66B019B6681}" destId="{7B1C7FBF-075E-43A1-8AB6-59C063073CBE}" srcOrd="3" destOrd="0" parTransId="{5502D107-E1E4-4706-B2D6-3C50AED86910}" sibTransId="{720123CB-7728-468C-8306-EA3A0E6C1550}"/>
    <dgm:cxn modelId="{56B16D9E-7D53-4BBA-9A3D-CAFC908F9502}" srcId="{CCBED823-9F19-4637-A048-C66B019B6681}" destId="{FB12E847-E753-47C4-86FF-731C8BF4ECF8}" srcOrd="1" destOrd="0" parTransId="{5CECBA22-C92F-4A9C-B802-4DAD412C441D}" sibTransId="{F4B23802-4C25-4528-9E09-E325A6B3166E}"/>
    <dgm:cxn modelId="{3534BDC5-8354-4CD8-9DDE-8D312F81D4D6}" srcId="{CCBED823-9F19-4637-A048-C66B019B6681}" destId="{6446E24F-6019-4B3F-8191-0153E4F3ABDA}" srcOrd="2" destOrd="0" parTransId="{A03F11B8-F139-4A45-877E-7376BE77C7F4}" sibTransId="{4CA02462-9B4B-4406-B92C-760155936E3F}"/>
    <dgm:cxn modelId="{93374D10-BE05-4D66-A640-ADCB028B2F5A}" type="presParOf" srcId="{0C0281AD-221E-4121-8DC6-ED1F1553EBBC}" destId="{D4A05F32-C721-4499-AB34-95636FC55919}" srcOrd="0" destOrd="0" presId="urn:microsoft.com/office/officeart/2005/8/layout/vList2"/>
    <dgm:cxn modelId="{573131A4-2F6C-4FE2-BFA8-D852A8DC0E76}" type="presParOf" srcId="{0C0281AD-221E-4121-8DC6-ED1F1553EBBC}" destId="{C5839211-68C6-4DCA-A319-03266864FA9F}" srcOrd="1" destOrd="0" presId="urn:microsoft.com/office/officeart/2005/8/layout/vList2"/>
    <dgm:cxn modelId="{DBEE34ED-5C4B-409B-9254-8EF327A8553F}" type="presParOf" srcId="{0C0281AD-221E-4121-8DC6-ED1F1553EBBC}" destId="{5D85A82E-FF00-481D-8E8C-945DEA370913}"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D6A7FA-DA31-492F-8346-0E8CB638ECBD}">
      <dsp:nvSpPr>
        <dsp:cNvPr id="0" name=""/>
        <dsp:cNvSpPr/>
      </dsp:nvSpPr>
      <dsp:spPr>
        <a:xfrm>
          <a:off x="0" y="309876"/>
          <a:ext cx="4411660" cy="149625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42394" tIns="395732" rIns="342394" bIns="135128" numCol="1" spcCol="1270" anchor="t" anchorCtr="0">
          <a:noAutofit/>
        </a:bodyPr>
        <a:lstStyle/>
        <a:p>
          <a:pPr marL="171450" lvl="1" indent="-171450" algn="l" defTabSz="844550" rtl="0">
            <a:lnSpc>
              <a:spcPct val="90000"/>
            </a:lnSpc>
            <a:spcBef>
              <a:spcPct val="0"/>
            </a:spcBef>
            <a:spcAft>
              <a:spcPct val="15000"/>
            </a:spcAft>
            <a:buChar char="•"/>
          </a:pPr>
          <a:r>
            <a:rPr lang="en-US" sz="1900" b="1" kern="1200"/>
            <a:t>Make sure you accept your </a:t>
          </a:r>
          <a:r>
            <a:rPr lang="en-US" sz="1900" b="1" kern="1200">
              <a:latin typeface="Tw Cen MT Condensed" panose="020B0606020104020203"/>
            </a:rPr>
            <a:t>2026 EHS Student</a:t>
          </a:r>
          <a:r>
            <a:rPr lang="en-US" sz="1900" b="1" kern="1200"/>
            <a:t> </a:t>
          </a:r>
          <a:r>
            <a:rPr lang="en-US" sz="1900" b="1" kern="1200">
              <a:latin typeface="Tw Cen MT Condensed" panose="020B0606020104020203"/>
            </a:rPr>
            <a:t>Services </a:t>
          </a:r>
          <a:r>
            <a:rPr lang="en-US" sz="1900" b="1" kern="1200"/>
            <a:t>Course on Canvas for important announcements. </a:t>
          </a:r>
          <a:endParaRPr lang="en-US" sz="1900" kern="1200"/>
        </a:p>
      </dsp:txBody>
      <dsp:txXfrm>
        <a:off x="0" y="309876"/>
        <a:ext cx="4411660" cy="1496250"/>
      </dsp:txXfrm>
    </dsp:sp>
    <dsp:sp modelId="{6B06CD37-8BFE-4CA9-8DA9-22B0FE285239}">
      <dsp:nvSpPr>
        <dsp:cNvPr id="0" name=""/>
        <dsp:cNvSpPr/>
      </dsp:nvSpPr>
      <dsp:spPr>
        <a:xfrm>
          <a:off x="220583" y="29436"/>
          <a:ext cx="3088162" cy="560880"/>
        </a:xfrm>
        <a:prstGeom prst="roundRect">
          <a:avLst/>
        </a:prstGeom>
        <a:gradFill rotWithShape="0">
          <a:gsLst>
            <a:gs pos="0">
              <a:schemeClr val="accent2">
                <a:hueOff val="0"/>
                <a:satOff val="0"/>
                <a:lumOff val="0"/>
                <a:alphaOff val="0"/>
                <a:tint val="100000"/>
                <a:shade val="85000"/>
                <a:satMod val="100000"/>
                <a:lumMod val="100000"/>
              </a:schemeClr>
            </a:gs>
            <a:gs pos="100000">
              <a:schemeClr val="accent2">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6725" tIns="0" rIns="116725" bIns="0" numCol="1" spcCol="1270" anchor="ctr" anchorCtr="0">
          <a:noAutofit/>
        </a:bodyPr>
        <a:lstStyle/>
        <a:p>
          <a:pPr marL="0" lvl="0" indent="0" algn="l" defTabSz="844550">
            <a:lnSpc>
              <a:spcPct val="90000"/>
            </a:lnSpc>
            <a:spcBef>
              <a:spcPct val="0"/>
            </a:spcBef>
            <a:spcAft>
              <a:spcPct val="35000"/>
            </a:spcAft>
            <a:buNone/>
            <a:defRPr b="1"/>
          </a:pPr>
          <a:r>
            <a:rPr lang="en-US" sz="1900" kern="1200"/>
            <a:t>Counseling Office information</a:t>
          </a:r>
        </a:p>
      </dsp:txBody>
      <dsp:txXfrm>
        <a:off x="247963" y="56816"/>
        <a:ext cx="3033402" cy="506120"/>
      </dsp:txXfrm>
    </dsp:sp>
    <dsp:sp modelId="{BA7E70AC-6488-4B21-B7FE-0C391143B1B1}">
      <dsp:nvSpPr>
        <dsp:cNvPr id="0" name=""/>
        <dsp:cNvSpPr/>
      </dsp:nvSpPr>
      <dsp:spPr>
        <a:xfrm>
          <a:off x="0" y="2189166"/>
          <a:ext cx="4411660" cy="2394000"/>
        </a:xfrm>
        <a:prstGeom prst="rect">
          <a:avLst/>
        </a:prstGeom>
        <a:solidFill>
          <a:schemeClr val="lt1">
            <a:alpha val="90000"/>
            <a:hueOff val="0"/>
            <a:satOff val="0"/>
            <a:lumOff val="0"/>
            <a:alphaOff val="0"/>
          </a:schemeClr>
        </a:solidFill>
        <a:ln w="9525" cap="flat" cmpd="sng" algn="ctr">
          <a:solidFill>
            <a:schemeClr val="accent2">
              <a:hueOff val="-1323373"/>
              <a:satOff val="1492"/>
              <a:lumOff val="353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42394" tIns="395732" rIns="342394"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Gain knowledge in next steps toward post-secondary plans:</a:t>
          </a:r>
        </a:p>
        <a:p>
          <a:pPr marL="342900" lvl="2" indent="-171450" algn="l" defTabSz="844550">
            <a:lnSpc>
              <a:spcPct val="90000"/>
            </a:lnSpc>
            <a:spcBef>
              <a:spcPct val="0"/>
            </a:spcBef>
            <a:spcAft>
              <a:spcPct val="15000"/>
            </a:spcAft>
            <a:buChar char="•"/>
          </a:pPr>
          <a:r>
            <a:rPr lang="en-US" sz="1900" kern="1200"/>
            <a:t>Military service</a:t>
          </a:r>
        </a:p>
        <a:p>
          <a:pPr marL="342900" lvl="2" indent="-171450" algn="l" defTabSz="844550">
            <a:lnSpc>
              <a:spcPct val="90000"/>
            </a:lnSpc>
            <a:spcBef>
              <a:spcPct val="0"/>
            </a:spcBef>
            <a:spcAft>
              <a:spcPct val="15000"/>
            </a:spcAft>
            <a:buChar char="•"/>
          </a:pPr>
          <a:r>
            <a:rPr lang="en-US" sz="1900" kern="1200"/>
            <a:t>Workforce</a:t>
          </a:r>
        </a:p>
        <a:p>
          <a:pPr marL="342900" lvl="2" indent="-171450" algn="l" defTabSz="844550">
            <a:lnSpc>
              <a:spcPct val="90000"/>
            </a:lnSpc>
            <a:spcBef>
              <a:spcPct val="0"/>
            </a:spcBef>
            <a:spcAft>
              <a:spcPct val="15000"/>
            </a:spcAft>
            <a:buChar char="•"/>
          </a:pPr>
          <a:r>
            <a:rPr lang="en-US" sz="1900" kern="1200"/>
            <a:t>Apprenticeships </a:t>
          </a:r>
        </a:p>
        <a:p>
          <a:pPr marL="342900" lvl="2" indent="-171450" algn="l" defTabSz="844550">
            <a:lnSpc>
              <a:spcPct val="90000"/>
            </a:lnSpc>
            <a:spcBef>
              <a:spcPct val="0"/>
            </a:spcBef>
            <a:spcAft>
              <a:spcPct val="15000"/>
            </a:spcAft>
            <a:buChar char="•"/>
          </a:pPr>
          <a:r>
            <a:rPr lang="en-US" sz="1900" kern="1200"/>
            <a:t>College Admissions</a:t>
          </a:r>
        </a:p>
        <a:p>
          <a:pPr marL="342900" lvl="2" indent="-171450" algn="l" defTabSz="844550">
            <a:lnSpc>
              <a:spcPct val="90000"/>
            </a:lnSpc>
            <a:spcBef>
              <a:spcPct val="0"/>
            </a:spcBef>
            <a:spcAft>
              <a:spcPct val="15000"/>
            </a:spcAft>
            <a:buChar char="•"/>
          </a:pPr>
          <a:r>
            <a:rPr lang="en-US" sz="1900" kern="1200"/>
            <a:t>Other</a:t>
          </a:r>
        </a:p>
      </dsp:txBody>
      <dsp:txXfrm>
        <a:off x="0" y="2189166"/>
        <a:ext cx="4411660" cy="2394000"/>
      </dsp:txXfrm>
    </dsp:sp>
    <dsp:sp modelId="{0ADFFD22-73E0-4913-93C3-59B887621DF1}">
      <dsp:nvSpPr>
        <dsp:cNvPr id="0" name=""/>
        <dsp:cNvSpPr/>
      </dsp:nvSpPr>
      <dsp:spPr>
        <a:xfrm>
          <a:off x="220583" y="1908726"/>
          <a:ext cx="3088162" cy="560880"/>
        </a:xfrm>
        <a:prstGeom prst="roundRect">
          <a:avLst/>
        </a:prstGeom>
        <a:gradFill rotWithShape="0">
          <a:gsLst>
            <a:gs pos="0">
              <a:schemeClr val="accent2">
                <a:hueOff val="-1323373"/>
                <a:satOff val="1492"/>
                <a:lumOff val="3530"/>
                <a:alphaOff val="0"/>
                <a:tint val="100000"/>
                <a:shade val="85000"/>
                <a:satMod val="100000"/>
                <a:lumMod val="100000"/>
              </a:schemeClr>
            </a:gs>
            <a:gs pos="100000">
              <a:schemeClr val="accent2">
                <a:hueOff val="-1323373"/>
                <a:satOff val="1492"/>
                <a:lumOff val="353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6725" tIns="0" rIns="116725" bIns="0" numCol="1" spcCol="1270" anchor="ctr" anchorCtr="0">
          <a:noAutofit/>
        </a:bodyPr>
        <a:lstStyle/>
        <a:p>
          <a:pPr marL="0" lvl="0" indent="0" algn="l" defTabSz="844550">
            <a:lnSpc>
              <a:spcPct val="90000"/>
            </a:lnSpc>
            <a:spcBef>
              <a:spcPct val="0"/>
            </a:spcBef>
            <a:spcAft>
              <a:spcPct val="35000"/>
            </a:spcAft>
            <a:buNone/>
            <a:defRPr b="1"/>
          </a:pPr>
          <a:r>
            <a:rPr lang="en-US" sz="1900" kern="1200"/>
            <a:t>Post-secondary planning</a:t>
          </a:r>
        </a:p>
      </dsp:txBody>
      <dsp:txXfrm>
        <a:off x="247963" y="1936106"/>
        <a:ext cx="3033402" cy="506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8D4F03-50F7-4E8B-B089-504B8C959FE3}">
      <dsp:nvSpPr>
        <dsp:cNvPr id="0" name=""/>
        <dsp:cNvSpPr/>
      </dsp:nvSpPr>
      <dsp:spPr>
        <a:xfrm>
          <a:off x="0" y="140592"/>
          <a:ext cx="7290197" cy="872673"/>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High school diploma critically important</a:t>
          </a:r>
        </a:p>
      </dsp:txBody>
      <dsp:txXfrm>
        <a:off x="42600" y="183192"/>
        <a:ext cx="7204997" cy="787473"/>
      </dsp:txXfrm>
    </dsp:sp>
    <dsp:sp modelId="{2D19534E-A5F3-44D9-8877-B2B2E9F64138}">
      <dsp:nvSpPr>
        <dsp:cNvPr id="0" name=""/>
        <dsp:cNvSpPr/>
      </dsp:nvSpPr>
      <dsp:spPr>
        <a:xfrm>
          <a:off x="0" y="1013265"/>
          <a:ext cx="7290197" cy="1589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1464"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a:t>Very few spots are open for students without a high school diploma.</a:t>
          </a:r>
        </a:p>
        <a:p>
          <a:pPr marL="171450" lvl="1" indent="-171450" algn="l" defTabSz="844550">
            <a:lnSpc>
              <a:spcPct val="90000"/>
            </a:lnSpc>
            <a:spcBef>
              <a:spcPct val="0"/>
            </a:spcBef>
            <a:spcAft>
              <a:spcPct val="20000"/>
            </a:spcAft>
            <a:buChar char="•"/>
          </a:pPr>
          <a:r>
            <a:rPr lang="en-US" sz="1900" kern="1200"/>
            <a:t>To even be considered, recruits with a GED must have much higher scores on the ASVAB than recruits with diplomas.</a:t>
          </a:r>
        </a:p>
        <a:p>
          <a:pPr marL="171450" lvl="1" indent="-171450" algn="l" defTabSz="844550">
            <a:lnSpc>
              <a:spcPct val="90000"/>
            </a:lnSpc>
            <a:spcBef>
              <a:spcPct val="0"/>
            </a:spcBef>
            <a:spcAft>
              <a:spcPct val="20000"/>
            </a:spcAft>
            <a:buChar char="•"/>
          </a:pPr>
          <a:r>
            <a:rPr lang="en-US" sz="1900" kern="1200"/>
            <a:t>ASVAB testing at EHS is scheduled for November 6th, at 8:15 am in the Pod 2. Register online and email </a:t>
          </a:r>
          <a:r>
            <a:rPr lang="en-US" sz="1900" kern="1200">
              <a:hlinkClick xmlns:r="http://schemas.openxmlformats.org/officeDocument/2006/relationships" r:id="rId1"/>
            </a:rPr>
            <a:t>Ciarra.Malto@cherokeek12.net</a:t>
          </a:r>
          <a:r>
            <a:rPr lang="en-US" sz="1900" kern="1200"/>
            <a:t> for questions. </a:t>
          </a:r>
          <a:r>
            <a:rPr lang="en-US" sz="1900" kern="1200">
              <a:hlinkClick xmlns:r="http://schemas.openxmlformats.org/officeDocument/2006/relationships" r:id="rId2"/>
            </a:rPr>
            <a:t>ASVAB Registration </a:t>
          </a:r>
          <a:endParaRPr lang="en-US" sz="1900" kern="1200"/>
        </a:p>
      </dsp:txBody>
      <dsp:txXfrm>
        <a:off x="0" y="1013265"/>
        <a:ext cx="7290197" cy="1589760"/>
      </dsp:txXfrm>
    </dsp:sp>
    <dsp:sp modelId="{304DB3F2-BDA7-4E74-86D1-5E3DE7B7D8E8}">
      <dsp:nvSpPr>
        <dsp:cNvPr id="0" name=""/>
        <dsp:cNvSpPr/>
      </dsp:nvSpPr>
      <dsp:spPr>
        <a:xfrm>
          <a:off x="0" y="2603026"/>
          <a:ext cx="7290197" cy="872673"/>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For other requirements, see a recruiter from the branch of service in which you’re interested.</a:t>
          </a:r>
        </a:p>
      </dsp:txBody>
      <dsp:txXfrm>
        <a:off x="42600" y="2645626"/>
        <a:ext cx="7204997" cy="7874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1DF45-8F32-4A26-81E0-0FD0EB37FD39}">
      <dsp:nvSpPr>
        <dsp:cNvPr id="0" name=""/>
        <dsp:cNvSpPr/>
      </dsp:nvSpPr>
      <dsp:spPr>
        <a:xfrm>
          <a:off x="0" y="4398"/>
          <a:ext cx="4231481" cy="77378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4AE73A-FFBD-45BD-B37F-26E531280B4E}">
      <dsp:nvSpPr>
        <dsp:cNvPr id="0" name=""/>
        <dsp:cNvSpPr/>
      </dsp:nvSpPr>
      <dsp:spPr>
        <a:xfrm>
          <a:off x="234068" y="178499"/>
          <a:ext cx="425995" cy="4255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365C914-00BF-4E73-A54A-81774F563AA7}">
      <dsp:nvSpPr>
        <dsp:cNvPr id="0" name=""/>
        <dsp:cNvSpPr/>
      </dsp:nvSpPr>
      <dsp:spPr>
        <a:xfrm>
          <a:off x="894133" y="4398"/>
          <a:ext cx="2925504" cy="822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90" tIns="87090" rIns="87090" bIns="87090" numCol="1" spcCol="1270" anchor="ctr" anchorCtr="0">
          <a:noAutofit/>
        </a:bodyPr>
        <a:lstStyle/>
        <a:p>
          <a:pPr marL="0" lvl="0" indent="0" algn="l" defTabSz="622300">
            <a:lnSpc>
              <a:spcPct val="100000"/>
            </a:lnSpc>
            <a:spcBef>
              <a:spcPct val="0"/>
            </a:spcBef>
            <a:spcAft>
              <a:spcPct val="35000"/>
            </a:spcAft>
            <a:buNone/>
          </a:pPr>
          <a:r>
            <a:rPr lang="en-US" sz="1400" kern="1200"/>
            <a:t>Research trade jobs, manufacturing, and industries for benefits, training, and unions.  </a:t>
          </a:r>
        </a:p>
      </dsp:txBody>
      <dsp:txXfrm>
        <a:off x="894133" y="4398"/>
        <a:ext cx="2925504" cy="822898"/>
      </dsp:txXfrm>
    </dsp:sp>
    <dsp:sp modelId="{D3756258-E8F1-430B-AC83-BD47ED74906A}">
      <dsp:nvSpPr>
        <dsp:cNvPr id="0" name=""/>
        <dsp:cNvSpPr/>
      </dsp:nvSpPr>
      <dsp:spPr>
        <a:xfrm>
          <a:off x="0" y="1026787"/>
          <a:ext cx="4231481" cy="77378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C504D8-0325-4B12-96DC-15199F4516FD}">
      <dsp:nvSpPr>
        <dsp:cNvPr id="0" name=""/>
        <dsp:cNvSpPr/>
      </dsp:nvSpPr>
      <dsp:spPr>
        <a:xfrm>
          <a:off x="234068" y="1200887"/>
          <a:ext cx="425995" cy="4255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AB6DF3F-08EC-4B83-9934-1FC55602AAE9}">
      <dsp:nvSpPr>
        <dsp:cNvPr id="0" name=""/>
        <dsp:cNvSpPr/>
      </dsp:nvSpPr>
      <dsp:spPr>
        <a:xfrm>
          <a:off x="894133" y="1026787"/>
          <a:ext cx="2925504" cy="822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90" tIns="87090" rIns="87090" bIns="87090" numCol="1" spcCol="1270" anchor="ctr" anchorCtr="0">
          <a:noAutofit/>
        </a:bodyPr>
        <a:lstStyle/>
        <a:p>
          <a:pPr marL="0" lvl="0" indent="0" algn="l" defTabSz="622300">
            <a:lnSpc>
              <a:spcPct val="100000"/>
            </a:lnSpc>
            <a:spcBef>
              <a:spcPct val="0"/>
            </a:spcBef>
            <a:spcAft>
              <a:spcPct val="35000"/>
            </a:spcAft>
            <a:buNone/>
          </a:pPr>
          <a:r>
            <a:rPr lang="en-US" sz="1400" kern="1200"/>
            <a:t>Opportunities for Apprenticeships</a:t>
          </a:r>
        </a:p>
      </dsp:txBody>
      <dsp:txXfrm>
        <a:off x="894133" y="1026787"/>
        <a:ext cx="2925504" cy="822898"/>
      </dsp:txXfrm>
    </dsp:sp>
    <dsp:sp modelId="{1A9E0DD3-2845-4D93-8109-5B9FC8AFF8E1}">
      <dsp:nvSpPr>
        <dsp:cNvPr id="0" name=""/>
        <dsp:cNvSpPr/>
      </dsp:nvSpPr>
      <dsp:spPr>
        <a:xfrm>
          <a:off x="0" y="2049175"/>
          <a:ext cx="4231481" cy="77378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96C276-682E-486D-945C-C27A22BAEB04}">
      <dsp:nvSpPr>
        <dsp:cNvPr id="0" name=""/>
        <dsp:cNvSpPr/>
      </dsp:nvSpPr>
      <dsp:spPr>
        <a:xfrm>
          <a:off x="234068" y="2223276"/>
          <a:ext cx="425995" cy="4255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ECF7944-748D-4FB2-87C5-A8A4087CAC70}">
      <dsp:nvSpPr>
        <dsp:cNvPr id="0" name=""/>
        <dsp:cNvSpPr/>
      </dsp:nvSpPr>
      <dsp:spPr>
        <a:xfrm>
          <a:off x="894133" y="2049175"/>
          <a:ext cx="2925504" cy="822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90" tIns="87090" rIns="87090" bIns="87090" numCol="1" spcCol="1270" anchor="ctr" anchorCtr="0">
          <a:noAutofit/>
        </a:bodyPr>
        <a:lstStyle/>
        <a:p>
          <a:pPr marL="0" lvl="0" indent="0" algn="l" defTabSz="622300">
            <a:lnSpc>
              <a:spcPct val="100000"/>
            </a:lnSpc>
            <a:spcBef>
              <a:spcPct val="0"/>
            </a:spcBef>
            <a:spcAft>
              <a:spcPct val="35000"/>
            </a:spcAft>
            <a:buNone/>
          </a:pPr>
          <a:r>
            <a:rPr lang="en-US" sz="1400" kern="1200">
              <a:hlinkClick xmlns:r="http://schemas.openxmlformats.org/officeDocument/2006/relationships" r:id="rId4"/>
            </a:rPr>
            <a:t>https://www.apprenticeship.gov/career-seekers</a:t>
          </a:r>
          <a:r>
            <a:rPr lang="en-US" sz="1400" kern="1200"/>
            <a:t> </a:t>
          </a:r>
        </a:p>
      </dsp:txBody>
      <dsp:txXfrm>
        <a:off x="894133" y="2049175"/>
        <a:ext cx="2925504" cy="822898"/>
      </dsp:txXfrm>
    </dsp:sp>
    <dsp:sp modelId="{0319F3C6-7166-452E-8D0B-533CA7320779}">
      <dsp:nvSpPr>
        <dsp:cNvPr id="0" name=""/>
        <dsp:cNvSpPr/>
      </dsp:nvSpPr>
      <dsp:spPr>
        <a:xfrm>
          <a:off x="0" y="3071564"/>
          <a:ext cx="4231481" cy="77378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283A2F-DCFD-428F-9440-0CF5989397D9}">
      <dsp:nvSpPr>
        <dsp:cNvPr id="0" name=""/>
        <dsp:cNvSpPr/>
      </dsp:nvSpPr>
      <dsp:spPr>
        <a:xfrm>
          <a:off x="234068" y="3245665"/>
          <a:ext cx="425995" cy="4255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B11060F-3148-49A2-B684-2CC3D2580E7A}">
      <dsp:nvSpPr>
        <dsp:cNvPr id="0" name=""/>
        <dsp:cNvSpPr/>
      </dsp:nvSpPr>
      <dsp:spPr>
        <a:xfrm>
          <a:off x="894133" y="3071564"/>
          <a:ext cx="2925504" cy="822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90" tIns="87090" rIns="87090" bIns="87090" numCol="1" spcCol="1270" anchor="ctr" anchorCtr="0">
          <a:noAutofit/>
        </a:bodyPr>
        <a:lstStyle/>
        <a:p>
          <a:pPr marL="0" lvl="0" indent="0" algn="l" defTabSz="622300">
            <a:lnSpc>
              <a:spcPct val="100000"/>
            </a:lnSpc>
            <a:spcBef>
              <a:spcPct val="0"/>
            </a:spcBef>
            <a:spcAft>
              <a:spcPct val="35000"/>
            </a:spcAft>
            <a:buNone/>
          </a:pPr>
          <a:r>
            <a:rPr lang="en-US" sz="1400" b="1" u="sng" kern="1200">
              <a:hlinkClick xmlns:r="http://schemas.openxmlformats.org/officeDocument/2006/relationships" r:id="rId6"/>
            </a:rPr>
            <a:t>Paid Apprenticeships in Mechanical Trades</a:t>
          </a:r>
          <a:endParaRPr lang="en-US" sz="1400" kern="1200"/>
        </a:p>
      </dsp:txBody>
      <dsp:txXfrm>
        <a:off x="894133" y="3071564"/>
        <a:ext cx="2925504" cy="822898"/>
      </dsp:txXfrm>
    </dsp:sp>
    <dsp:sp modelId="{8910185A-9350-4235-8ED8-4D26555F70A9}">
      <dsp:nvSpPr>
        <dsp:cNvPr id="0" name=""/>
        <dsp:cNvSpPr/>
      </dsp:nvSpPr>
      <dsp:spPr>
        <a:xfrm>
          <a:off x="0" y="4093953"/>
          <a:ext cx="4231481" cy="77378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35FC2D-D4B6-4736-8C9A-F14A25FE07F0}">
      <dsp:nvSpPr>
        <dsp:cNvPr id="0" name=""/>
        <dsp:cNvSpPr/>
      </dsp:nvSpPr>
      <dsp:spPr>
        <a:xfrm>
          <a:off x="234068" y="4268054"/>
          <a:ext cx="425995" cy="4255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00B91A8-F6BD-4F86-A69A-DD2FB1AC16C4}">
      <dsp:nvSpPr>
        <dsp:cNvPr id="0" name=""/>
        <dsp:cNvSpPr/>
      </dsp:nvSpPr>
      <dsp:spPr>
        <a:xfrm>
          <a:off x="894133" y="4093953"/>
          <a:ext cx="2925504" cy="822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90" tIns="87090" rIns="87090" bIns="87090" numCol="1" spcCol="1270" anchor="ctr" anchorCtr="0">
          <a:noAutofit/>
        </a:bodyPr>
        <a:lstStyle/>
        <a:p>
          <a:pPr marL="0" lvl="0" indent="0" algn="l" defTabSz="622300">
            <a:lnSpc>
              <a:spcPct val="100000"/>
            </a:lnSpc>
            <a:spcBef>
              <a:spcPct val="0"/>
            </a:spcBef>
            <a:spcAft>
              <a:spcPct val="35000"/>
            </a:spcAft>
            <a:buNone/>
          </a:pPr>
          <a:r>
            <a:rPr lang="en-US" sz="1400" kern="1200"/>
            <a:t>Bureau of Labor Statistics Occupational Outlook handbook </a:t>
          </a:r>
          <a:r>
            <a:rPr lang="en-US" sz="1400" kern="1200">
              <a:hlinkClick xmlns:r="http://schemas.openxmlformats.org/officeDocument/2006/relationships" r:id="rId8"/>
            </a:rPr>
            <a:t>https://www.bls.gov/ooh/</a:t>
          </a:r>
          <a:r>
            <a:rPr lang="en-US" sz="1400" kern="1200"/>
            <a:t> </a:t>
          </a:r>
        </a:p>
      </dsp:txBody>
      <dsp:txXfrm>
        <a:off x="894133" y="4093953"/>
        <a:ext cx="2925504" cy="8228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074FE1-EB38-4395-9BB8-75C9B4BA2C90}">
      <dsp:nvSpPr>
        <dsp:cNvPr id="0" name=""/>
        <dsp:cNvSpPr/>
      </dsp:nvSpPr>
      <dsp:spPr>
        <a:xfrm>
          <a:off x="0" y="600"/>
          <a:ext cx="4231481"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587682-ECBD-4073-835C-8792E6805177}">
      <dsp:nvSpPr>
        <dsp:cNvPr id="0" name=""/>
        <dsp:cNvSpPr/>
      </dsp:nvSpPr>
      <dsp:spPr>
        <a:xfrm>
          <a:off x="0" y="600"/>
          <a:ext cx="4231481" cy="984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Make your name and contact information stand out</a:t>
          </a:r>
        </a:p>
      </dsp:txBody>
      <dsp:txXfrm>
        <a:off x="0" y="600"/>
        <a:ext cx="4231481" cy="984009"/>
      </dsp:txXfrm>
    </dsp:sp>
    <dsp:sp modelId="{65E8A9F9-FE2B-4362-A0D7-5C5F6A6BE962}">
      <dsp:nvSpPr>
        <dsp:cNvPr id="0" name=""/>
        <dsp:cNvSpPr/>
      </dsp:nvSpPr>
      <dsp:spPr>
        <a:xfrm>
          <a:off x="0" y="984610"/>
          <a:ext cx="4231481" cy="0"/>
        </a:xfrm>
        <a:prstGeom prst="line">
          <a:avLst/>
        </a:prstGeom>
        <a:solidFill>
          <a:schemeClr val="accent2">
            <a:hueOff val="-330843"/>
            <a:satOff val="373"/>
            <a:lumOff val="882"/>
            <a:alphaOff val="0"/>
          </a:schemeClr>
        </a:solidFill>
        <a:ln w="15875" cap="flat" cmpd="sng" algn="ctr">
          <a:solidFill>
            <a:schemeClr val="accent2">
              <a:hueOff val="-330843"/>
              <a:satOff val="373"/>
              <a:lumOff val="88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1CC0A4-ACFB-47B4-A8DE-4E6293D4A715}">
      <dsp:nvSpPr>
        <dsp:cNvPr id="0" name=""/>
        <dsp:cNvSpPr/>
      </dsp:nvSpPr>
      <dsp:spPr>
        <a:xfrm>
          <a:off x="0" y="984610"/>
          <a:ext cx="4231481" cy="984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Write an Impactful Objective</a:t>
          </a:r>
        </a:p>
      </dsp:txBody>
      <dsp:txXfrm>
        <a:off x="0" y="984610"/>
        <a:ext cx="4231481" cy="984009"/>
      </dsp:txXfrm>
    </dsp:sp>
    <dsp:sp modelId="{C69FEEB6-D2B0-49F9-91E1-EA6CF4205BC6}">
      <dsp:nvSpPr>
        <dsp:cNvPr id="0" name=""/>
        <dsp:cNvSpPr/>
      </dsp:nvSpPr>
      <dsp:spPr>
        <a:xfrm>
          <a:off x="0" y="1968620"/>
          <a:ext cx="4231481" cy="0"/>
        </a:xfrm>
        <a:prstGeom prst="line">
          <a:avLst/>
        </a:prstGeom>
        <a:solidFill>
          <a:schemeClr val="accent2">
            <a:hueOff val="-661686"/>
            <a:satOff val="746"/>
            <a:lumOff val="1765"/>
            <a:alphaOff val="0"/>
          </a:schemeClr>
        </a:solidFill>
        <a:ln w="15875" cap="flat" cmpd="sng" algn="ctr">
          <a:solidFill>
            <a:schemeClr val="accent2">
              <a:hueOff val="-661686"/>
              <a:satOff val="746"/>
              <a:lumOff val="176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DBE06F-70A5-4C40-8774-2816B689210C}">
      <dsp:nvSpPr>
        <dsp:cNvPr id="0" name=""/>
        <dsp:cNvSpPr/>
      </dsp:nvSpPr>
      <dsp:spPr>
        <a:xfrm>
          <a:off x="0" y="1968620"/>
          <a:ext cx="4231481" cy="984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Keep it under 2 pages</a:t>
          </a:r>
        </a:p>
      </dsp:txBody>
      <dsp:txXfrm>
        <a:off x="0" y="1968620"/>
        <a:ext cx="4231481" cy="984009"/>
      </dsp:txXfrm>
    </dsp:sp>
    <dsp:sp modelId="{9BFA3CCE-0135-4BED-A6A0-8B94FB77BADE}">
      <dsp:nvSpPr>
        <dsp:cNvPr id="0" name=""/>
        <dsp:cNvSpPr/>
      </dsp:nvSpPr>
      <dsp:spPr>
        <a:xfrm>
          <a:off x="0" y="2952629"/>
          <a:ext cx="4231481" cy="0"/>
        </a:xfrm>
        <a:prstGeom prst="line">
          <a:avLst/>
        </a:prstGeom>
        <a:solidFill>
          <a:schemeClr val="accent2">
            <a:hueOff val="-992530"/>
            <a:satOff val="1119"/>
            <a:lumOff val="2647"/>
            <a:alphaOff val="0"/>
          </a:schemeClr>
        </a:solidFill>
        <a:ln w="15875" cap="flat" cmpd="sng" algn="ctr">
          <a:solidFill>
            <a:schemeClr val="accent2">
              <a:hueOff val="-992530"/>
              <a:satOff val="1119"/>
              <a:lumOff val="264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C2B292-E5D0-40B9-A21D-0B33EBFBF1CB}">
      <dsp:nvSpPr>
        <dsp:cNvPr id="0" name=""/>
        <dsp:cNvSpPr/>
      </dsp:nvSpPr>
      <dsp:spPr>
        <a:xfrm>
          <a:off x="0" y="2952629"/>
          <a:ext cx="4231481" cy="984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Keep it professional </a:t>
          </a:r>
        </a:p>
      </dsp:txBody>
      <dsp:txXfrm>
        <a:off x="0" y="2952629"/>
        <a:ext cx="4231481" cy="984009"/>
      </dsp:txXfrm>
    </dsp:sp>
    <dsp:sp modelId="{B6F454D5-5EAB-4A56-BF13-B4B6E5171431}">
      <dsp:nvSpPr>
        <dsp:cNvPr id="0" name=""/>
        <dsp:cNvSpPr/>
      </dsp:nvSpPr>
      <dsp:spPr>
        <a:xfrm>
          <a:off x="0" y="3936639"/>
          <a:ext cx="4231481" cy="0"/>
        </a:xfrm>
        <a:prstGeom prst="line">
          <a:avLst/>
        </a:prstGeom>
        <a:solidFill>
          <a:schemeClr val="accent2">
            <a:hueOff val="-1323373"/>
            <a:satOff val="1492"/>
            <a:lumOff val="3530"/>
            <a:alphaOff val="0"/>
          </a:schemeClr>
        </a:solidFill>
        <a:ln w="15875" cap="flat" cmpd="sng" algn="ctr">
          <a:solidFill>
            <a:schemeClr val="accent2">
              <a:hueOff val="-1323373"/>
              <a:satOff val="1492"/>
              <a:lumOff val="353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D688D1-9EAA-43E6-8724-11B6EB9E53F1}">
      <dsp:nvSpPr>
        <dsp:cNvPr id="0" name=""/>
        <dsp:cNvSpPr/>
      </dsp:nvSpPr>
      <dsp:spPr>
        <a:xfrm>
          <a:off x="0" y="3936639"/>
          <a:ext cx="4231481" cy="984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hlinkClick xmlns:r="http://schemas.openxmlformats.org/officeDocument/2006/relationships" r:id="rId1"/>
            </a:rPr>
            <a:t>https://www.jobhero.com/resume/formats</a:t>
          </a:r>
          <a:r>
            <a:rPr lang="en-US" sz="1900" kern="1200"/>
            <a:t> </a:t>
          </a:r>
        </a:p>
      </dsp:txBody>
      <dsp:txXfrm>
        <a:off x="0" y="3936639"/>
        <a:ext cx="4231481" cy="9840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1E2A4A-4FE8-4779-A9A8-2AF928D04BED}">
      <dsp:nvSpPr>
        <dsp:cNvPr id="0" name=""/>
        <dsp:cNvSpPr/>
      </dsp:nvSpPr>
      <dsp:spPr>
        <a:xfrm>
          <a:off x="0" y="17079"/>
          <a:ext cx="4231481" cy="130806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The Common Application: Fill out one form for multiple participating colleges </a:t>
          </a:r>
        </a:p>
      </dsp:txBody>
      <dsp:txXfrm>
        <a:off x="63854" y="80933"/>
        <a:ext cx="4103773" cy="1180352"/>
      </dsp:txXfrm>
    </dsp:sp>
    <dsp:sp modelId="{0A0AACF0-F4A9-4DE4-90E3-C453D79D2A83}">
      <dsp:nvSpPr>
        <dsp:cNvPr id="0" name=""/>
        <dsp:cNvSpPr/>
      </dsp:nvSpPr>
      <dsp:spPr>
        <a:xfrm>
          <a:off x="0" y="1325139"/>
          <a:ext cx="4231481" cy="888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350"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a:t>Check to see if your schools are available</a:t>
          </a:r>
        </a:p>
        <a:p>
          <a:pPr marL="228600" lvl="1" indent="-228600" algn="l" defTabSz="889000">
            <a:lnSpc>
              <a:spcPct val="90000"/>
            </a:lnSpc>
            <a:spcBef>
              <a:spcPct val="0"/>
            </a:spcBef>
            <a:spcAft>
              <a:spcPct val="20000"/>
            </a:spcAft>
            <a:buChar char="•"/>
          </a:pPr>
          <a:r>
            <a:rPr lang="en-US" sz="2000" kern="1200">
              <a:hlinkClick xmlns:r="http://schemas.openxmlformats.org/officeDocument/2006/relationships" r:id="rId1"/>
            </a:rPr>
            <a:t>www.commonapp.org</a:t>
          </a:r>
          <a:r>
            <a:rPr lang="en-US" sz="2000" kern="1200"/>
            <a:t>  </a:t>
          </a:r>
        </a:p>
      </dsp:txBody>
      <dsp:txXfrm>
        <a:off x="0" y="1325139"/>
        <a:ext cx="4231481" cy="888030"/>
      </dsp:txXfrm>
    </dsp:sp>
    <dsp:sp modelId="{320736B7-A16D-41D8-9E7F-842CF38A9E6A}">
      <dsp:nvSpPr>
        <dsp:cNvPr id="0" name=""/>
        <dsp:cNvSpPr/>
      </dsp:nvSpPr>
      <dsp:spPr>
        <a:xfrm>
          <a:off x="0" y="2213170"/>
          <a:ext cx="4231481" cy="1308060"/>
        </a:xfrm>
        <a:prstGeom prst="roundRect">
          <a:avLst/>
        </a:prstGeom>
        <a:solidFill>
          <a:schemeClr val="accent5">
            <a:hueOff val="1178392"/>
            <a:satOff val="-5635"/>
            <a:lumOff val="6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Through GAfutures.org</a:t>
          </a:r>
        </a:p>
      </dsp:txBody>
      <dsp:txXfrm>
        <a:off x="63854" y="2277024"/>
        <a:ext cx="4103773" cy="1180352"/>
      </dsp:txXfrm>
    </dsp:sp>
    <dsp:sp modelId="{18A491EA-9F47-4B7E-9A2A-F03E60E3D27F}">
      <dsp:nvSpPr>
        <dsp:cNvPr id="0" name=""/>
        <dsp:cNvSpPr/>
      </dsp:nvSpPr>
      <dsp:spPr>
        <a:xfrm>
          <a:off x="0" y="3596110"/>
          <a:ext cx="4231481" cy="1308060"/>
        </a:xfrm>
        <a:prstGeom prst="roundRect">
          <a:avLst/>
        </a:prstGeom>
        <a:solidFill>
          <a:schemeClr val="accent5">
            <a:hueOff val="2356783"/>
            <a:satOff val="-11270"/>
            <a:lumOff val="1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Through the individual college website</a:t>
          </a:r>
        </a:p>
      </dsp:txBody>
      <dsp:txXfrm>
        <a:off x="63854" y="3659964"/>
        <a:ext cx="4103773" cy="11803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804936-202D-4C6D-9C62-D7E7C1EC0546}">
      <dsp:nvSpPr>
        <dsp:cNvPr id="0" name=""/>
        <dsp:cNvSpPr/>
      </dsp:nvSpPr>
      <dsp:spPr>
        <a:xfrm>
          <a:off x="0" y="2402"/>
          <a:ext cx="4231481"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DC58A3-0469-48D3-AA67-3B6F2309A390}">
      <dsp:nvSpPr>
        <dsp:cNvPr id="0" name=""/>
        <dsp:cNvSpPr/>
      </dsp:nvSpPr>
      <dsp:spPr>
        <a:xfrm>
          <a:off x="0" y="2402"/>
          <a:ext cx="4231481" cy="1638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To Submit for a Counselor Recommendation Letter: </a:t>
          </a:r>
        </a:p>
        <a:p>
          <a:pPr marL="0" lvl="0" indent="0" algn="l" defTabSz="933450">
            <a:lnSpc>
              <a:spcPct val="90000"/>
            </a:lnSpc>
            <a:spcBef>
              <a:spcPct val="0"/>
            </a:spcBef>
            <a:spcAft>
              <a:spcPct val="35000"/>
            </a:spcAft>
            <a:buNone/>
          </a:pPr>
          <a:r>
            <a:rPr lang="en-US" sz="2100" kern="1200"/>
            <a:t>The Senior Brag Sheet for the Letter is Located on the Senior Canvas Page and Student Services Webpage.</a:t>
          </a:r>
        </a:p>
      </dsp:txBody>
      <dsp:txXfrm>
        <a:off x="0" y="2402"/>
        <a:ext cx="4231481" cy="1638814"/>
      </dsp:txXfrm>
    </dsp:sp>
    <dsp:sp modelId="{379850EC-B3B0-461B-93B8-F67B96B406EA}">
      <dsp:nvSpPr>
        <dsp:cNvPr id="0" name=""/>
        <dsp:cNvSpPr/>
      </dsp:nvSpPr>
      <dsp:spPr>
        <a:xfrm>
          <a:off x="0" y="1641217"/>
          <a:ext cx="4231481" cy="0"/>
        </a:xfrm>
        <a:prstGeom prst="line">
          <a:avLst/>
        </a:prstGeom>
        <a:solidFill>
          <a:schemeClr val="accent2">
            <a:hueOff val="-661686"/>
            <a:satOff val="746"/>
            <a:lumOff val="1765"/>
            <a:alphaOff val="0"/>
          </a:schemeClr>
        </a:solidFill>
        <a:ln w="15875" cap="flat" cmpd="sng" algn="ctr">
          <a:solidFill>
            <a:schemeClr val="accent2">
              <a:hueOff val="-661686"/>
              <a:satOff val="746"/>
              <a:lumOff val="176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2B54A6-75DB-4B83-980B-C5409321EFF9}">
      <dsp:nvSpPr>
        <dsp:cNvPr id="0" name=""/>
        <dsp:cNvSpPr/>
      </dsp:nvSpPr>
      <dsp:spPr>
        <a:xfrm>
          <a:off x="0" y="1641217"/>
          <a:ext cx="4231481" cy="1638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Not required for all college applications</a:t>
          </a:r>
        </a:p>
      </dsp:txBody>
      <dsp:txXfrm>
        <a:off x="0" y="1641217"/>
        <a:ext cx="4231481" cy="1638814"/>
      </dsp:txXfrm>
    </dsp:sp>
    <dsp:sp modelId="{ECE2AE95-02A9-4E6A-A967-7DC33A3DA6D4}">
      <dsp:nvSpPr>
        <dsp:cNvPr id="0" name=""/>
        <dsp:cNvSpPr/>
      </dsp:nvSpPr>
      <dsp:spPr>
        <a:xfrm>
          <a:off x="0" y="3280032"/>
          <a:ext cx="4231481" cy="0"/>
        </a:xfrm>
        <a:prstGeom prst="line">
          <a:avLst/>
        </a:prstGeom>
        <a:solidFill>
          <a:schemeClr val="accent2">
            <a:hueOff val="-1323373"/>
            <a:satOff val="1492"/>
            <a:lumOff val="3530"/>
            <a:alphaOff val="0"/>
          </a:schemeClr>
        </a:solidFill>
        <a:ln w="15875" cap="flat" cmpd="sng" algn="ctr">
          <a:solidFill>
            <a:schemeClr val="accent2">
              <a:hueOff val="-1323373"/>
              <a:satOff val="1492"/>
              <a:lumOff val="353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E7C33B-7DA8-422B-9638-65C639F8E010}">
      <dsp:nvSpPr>
        <dsp:cNvPr id="0" name=""/>
        <dsp:cNvSpPr/>
      </dsp:nvSpPr>
      <dsp:spPr>
        <a:xfrm>
          <a:off x="0" y="3280032"/>
          <a:ext cx="4231481" cy="1638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Senior brag sheet must be emailed to your counselor two working weeks prior to due date.</a:t>
          </a:r>
        </a:p>
      </dsp:txBody>
      <dsp:txXfrm>
        <a:off x="0" y="3280032"/>
        <a:ext cx="4231481" cy="163881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F2368-2ED4-4CD2-A785-38AD9E6D5047}">
      <dsp:nvSpPr>
        <dsp:cNvPr id="0" name=""/>
        <dsp:cNvSpPr/>
      </dsp:nvSpPr>
      <dsp:spPr>
        <a:xfrm>
          <a:off x="3107" y="318303"/>
          <a:ext cx="1868769" cy="31680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b="1" kern="1200"/>
            <a:t>SSN Verification: </a:t>
          </a:r>
          <a:endParaRPr lang="en-US" sz="1100" kern="1200"/>
        </a:p>
      </dsp:txBody>
      <dsp:txXfrm>
        <a:off x="3107" y="318303"/>
        <a:ext cx="1868769" cy="316800"/>
      </dsp:txXfrm>
    </dsp:sp>
    <dsp:sp modelId="{8473E00F-0A03-48AD-B2BD-FC5DBC11F354}">
      <dsp:nvSpPr>
        <dsp:cNvPr id="0" name=""/>
        <dsp:cNvSpPr/>
      </dsp:nvSpPr>
      <dsp:spPr>
        <a:xfrm>
          <a:off x="3107" y="635103"/>
          <a:ext cx="1868769" cy="3389683"/>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kern="1200"/>
            <a:t>Social Security numbers are required to be in ASPEN for a student to be HOPE eligible. </a:t>
          </a:r>
        </a:p>
      </dsp:txBody>
      <dsp:txXfrm>
        <a:off x="3107" y="635103"/>
        <a:ext cx="1868769" cy="3389683"/>
      </dsp:txXfrm>
    </dsp:sp>
    <dsp:sp modelId="{0B542924-53AF-4376-9D4A-F3F3B07645AB}">
      <dsp:nvSpPr>
        <dsp:cNvPr id="0" name=""/>
        <dsp:cNvSpPr/>
      </dsp:nvSpPr>
      <dsp:spPr>
        <a:xfrm>
          <a:off x="2133505" y="318303"/>
          <a:ext cx="1868769" cy="31680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b="1" kern="1200"/>
            <a:t>Rigor Requirement</a:t>
          </a:r>
          <a:endParaRPr lang="en-US" sz="1100" kern="1200"/>
        </a:p>
      </dsp:txBody>
      <dsp:txXfrm>
        <a:off x="2133505" y="318303"/>
        <a:ext cx="1868769" cy="316800"/>
      </dsp:txXfrm>
    </dsp:sp>
    <dsp:sp modelId="{20C98340-FD1D-4EF2-BA63-FDBC99734545}">
      <dsp:nvSpPr>
        <dsp:cNvPr id="0" name=""/>
        <dsp:cNvSpPr/>
      </dsp:nvSpPr>
      <dsp:spPr>
        <a:xfrm>
          <a:off x="2133505" y="635103"/>
          <a:ext cx="1868769" cy="3389683"/>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kern="1200"/>
            <a:t>4 courses complete prior to graduation (examples: Advanced Algebra or higher, Chemistry, Physics, Astronomy, Zoology, 2</a:t>
          </a:r>
          <a:r>
            <a:rPr lang="en-US" sz="1100" kern="1200" baseline="30000"/>
            <a:t>nd</a:t>
          </a:r>
          <a:r>
            <a:rPr lang="en-US" sz="1100" kern="1200"/>
            <a:t> year of Foreign Language or higher, AP Courses</a:t>
          </a:r>
          <a:r>
            <a:rPr lang="en-US" sz="1100" b="1" kern="1200"/>
            <a:t>)</a:t>
          </a:r>
          <a:endParaRPr lang="en-US" sz="1100" kern="1200"/>
        </a:p>
      </dsp:txBody>
      <dsp:txXfrm>
        <a:off x="2133505" y="635103"/>
        <a:ext cx="1868769" cy="3389683"/>
      </dsp:txXfrm>
    </dsp:sp>
    <dsp:sp modelId="{E538DA62-00B7-49D7-84BF-9C8983B61CC1}">
      <dsp:nvSpPr>
        <dsp:cNvPr id="0" name=""/>
        <dsp:cNvSpPr/>
      </dsp:nvSpPr>
      <dsp:spPr>
        <a:xfrm>
          <a:off x="4263902" y="318303"/>
          <a:ext cx="1868769" cy="31680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b="1" kern="1200"/>
            <a:t>HOPE Scholarship:</a:t>
          </a:r>
          <a:endParaRPr lang="en-US" sz="1100" kern="1200"/>
        </a:p>
      </dsp:txBody>
      <dsp:txXfrm>
        <a:off x="4263902" y="318303"/>
        <a:ext cx="1868769" cy="316800"/>
      </dsp:txXfrm>
    </dsp:sp>
    <dsp:sp modelId="{8F131C11-8316-4632-8C1C-A2F28449D17A}">
      <dsp:nvSpPr>
        <dsp:cNvPr id="0" name=""/>
        <dsp:cNvSpPr/>
      </dsp:nvSpPr>
      <dsp:spPr>
        <a:xfrm>
          <a:off x="4263902" y="635103"/>
          <a:ext cx="1868769" cy="3389683"/>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kern="1200"/>
            <a:t>3.0 academic GPA, covers The new rule states that HOPE will cover “100%” of tuition, but there are caveats.</a:t>
          </a:r>
        </a:p>
        <a:p>
          <a:pPr marL="57150" lvl="1" indent="-57150" algn="l" defTabSz="488950">
            <a:lnSpc>
              <a:spcPct val="90000"/>
            </a:lnSpc>
            <a:spcBef>
              <a:spcPct val="0"/>
            </a:spcBef>
            <a:spcAft>
              <a:spcPct val="15000"/>
            </a:spcAft>
            <a:buChar char="•"/>
          </a:pPr>
          <a:endParaRPr lang="en-US" sz="1100" kern="1200"/>
        </a:p>
        <a:p>
          <a:pPr marL="57150" lvl="1" indent="-57150" algn="l" defTabSz="488950">
            <a:lnSpc>
              <a:spcPct val="90000"/>
            </a:lnSpc>
            <a:spcBef>
              <a:spcPct val="0"/>
            </a:spcBef>
            <a:spcAft>
              <a:spcPct val="15000"/>
            </a:spcAft>
            <a:buChar char="•"/>
          </a:pPr>
          <a:r>
            <a:rPr lang="en-US" sz="1100" kern="1200"/>
            <a:t>This is the information that was shared with us:</a:t>
          </a:r>
        </a:p>
        <a:p>
          <a:pPr marL="57150" lvl="1" indent="-57150" algn="l" defTabSz="488950">
            <a:lnSpc>
              <a:spcPct val="90000"/>
            </a:lnSpc>
            <a:spcBef>
              <a:spcPct val="0"/>
            </a:spcBef>
            <a:spcAft>
              <a:spcPct val="15000"/>
            </a:spcAft>
            <a:buChar char="•"/>
          </a:pPr>
          <a:endParaRPr lang="en-US" sz="1100" kern="1200"/>
        </a:p>
        <a:p>
          <a:pPr marL="57150" lvl="1" indent="-57150" algn="l" defTabSz="488950">
            <a:lnSpc>
              <a:spcPct val="90000"/>
            </a:lnSpc>
            <a:spcBef>
              <a:spcPct val="0"/>
            </a:spcBef>
            <a:spcAft>
              <a:spcPct val="15000"/>
            </a:spcAft>
            <a:buChar char="•"/>
          </a:pPr>
          <a:r>
            <a:rPr lang="en-US" sz="1100" kern="1200"/>
            <a:t>HOPE will cover the current year at 100% of the </a:t>
          </a:r>
          <a:r>
            <a:rPr lang="en-US" sz="1100" i="1" kern="1200"/>
            <a:t>prior year</a:t>
          </a:r>
          <a:r>
            <a:rPr lang="en-US" sz="1100" kern="1200"/>
            <a:t> tuition amount. Example: the 2024 year of college gets covered at 2023 tuition rate under HOPE, the 2025 year gets covered at the 2024 rate. If the rates are the same from one year to the next, HOPE funds at 100%; if the rates change from one year to the next then HOPE only covers the amount equal to the </a:t>
          </a:r>
          <a:r>
            <a:rPr lang="en-US" sz="1100" i="1" kern="1200"/>
            <a:t>prior</a:t>
          </a:r>
          <a:r>
            <a:rPr lang="en-US" sz="1100" kern="1200"/>
            <a:t> year.</a:t>
          </a:r>
        </a:p>
      </dsp:txBody>
      <dsp:txXfrm>
        <a:off x="4263902" y="635103"/>
        <a:ext cx="1868769" cy="3389683"/>
      </dsp:txXfrm>
    </dsp:sp>
    <dsp:sp modelId="{FF81D7AB-58A5-48FB-99DF-25A500C8672F}">
      <dsp:nvSpPr>
        <dsp:cNvPr id="0" name=""/>
        <dsp:cNvSpPr/>
      </dsp:nvSpPr>
      <dsp:spPr>
        <a:xfrm>
          <a:off x="6394299" y="318303"/>
          <a:ext cx="1868769" cy="31680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b="1" kern="1200"/>
            <a:t>Zell Miller scholarship:</a:t>
          </a:r>
          <a:endParaRPr lang="en-US" sz="1100" kern="1200"/>
        </a:p>
      </dsp:txBody>
      <dsp:txXfrm>
        <a:off x="6394299" y="318303"/>
        <a:ext cx="1868769" cy="316800"/>
      </dsp:txXfrm>
    </dsp:sp>
    <dsp:sp modelId="{622EF27E-7A98-4535-8903-369621048A75}">
      <dsp:nvSpPr>
        <dsp:cNvPr id="0" name=""/>
        <dsp:cNvSpPr/>
      </dsp:nvSpPr>
      <dsp:spPr>
        <a:xfrm>
          <a:off x="6394299" y="635103"/>
          <a:ext cx="1868769" cy="3389683"/>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kern="1200"/>
            <a:t>3.7 academic GPA—covers 100% of tuition </a:t>
          </a:r>
        </a:p>
        <a:p>
          <a:pPr marL="57150" lvl="1" indent="-57150" algn="l" defTabSz="488950">
            <a:lnSpc>
              <a:spcPct val="90000"/>
            </a:lnSpc>
            <a:spcBef>
              <a:spcPct val="0"/>
            </a:spcBef>
            <a:spcAft>
              <a:spcPct val="15000"/>
            </a:spcAft>
            <a:buChar char="•"/>
          </a:pPr>
          <a:r>
            <a:rPr lang="en-US" sz="1100" kern="1200"/>
            <a:t>SAT 1200 combined CR and Math or 25 ACT composite</a:t>
          </a:r>
        </a:p>
      </dsp:txBody>
      <dsp:txXfrm>
        <a:off x="6394299" y="635103"/>
        <a:ext cx="1868769" cy="338968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A05F32-C721-4499-AB34-95636FC55919}">
      <dsp:nvSpPr>
        <dsp:cNvPr id="0" name=""/>
        <dsp:cNvSpPr/>
      </dsp:nvSpPr>
      <dsp:spPr>
        <a:xfrm>
          <a:off x="0" y="99986"/>
          <a:ext cx="8153400" cy="87267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DON’T PAY TO SEARCH OR VIEW SCHOLARSHIPS</a:t>
          </a:r>
        </a:p>
      </dsp:txBody>
      <dsp:txXfrm>
        <a:off x="42600" y="142586"/>
        <a:ext cx="8068200" cy="787473"/>
      </dsp:txXfrm>
    </dsp:sp>
    <dsp:sp modelId="{C5839211-68C6-4DCA-A319-03266864FA9F}">
      <dsp:nvSpPr>
        <dsp:cNvPr id="0" name=""/>
        <dsp:cNvSpPr/>
      </dsp:nvSpPr>
      <dsp:spPr>
        <a:xfrm>
          <a:off x="0" y="972659"/>
          <a:ext cx="8153400" cy="1788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870"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a:t>EHS Student Services Website and Student Services Counseling Page</a:t>
          </a:r>
        </a:p>
        <a:p>
          <a:pPr marL="171450" lvl="1" indent="-171450" algn="l" defTabSz="844550">
            <a:lnSpc>
              <a:spcPct val="90000"/>
            </a:lnSpc>
            <a:spcBef>
              <a:spcPct val="0"/>
            </a:spcBef>
            <a:spcAft>
              <a:spcPct val="20000"/>
            </a:spcAft>
            <a:buChar char="•"/>
          </a:pPr>
          <a:r>
            <a:rPr lang="en-US" sz="1900" kern="1200"/>
            <a:t>Eagle Mountain Messenger </a:t>
          </a:r>
        </a:p>
        <a:p>
          <a:pPr marL="171450" lvl="1" indent="-171450" algn="l" defTabSz="844550">
            <a:lnSpc>
              <a:spcPct val="90000"/>
            </a:lnSpc>
            <a:spcBef>
              <a:spcPct val="0"/>
            </a:spcBef>
            <a:spcAft>
              <a:spcPct val="20000"/>
            </a:spcAft>
            <a:buChar char="•"/>
          </a:pPr>
          <a:r>
            <a:rPr lang="en-US" sz="1900" kern="1200">
              <a:hlinkClick xmlns:r="http://schemas.openxmlformats.org/officeDocument/2006/relationships" r:id="rId1"/>
            </a:rPr>
            <a:t>www.fastweb.com</a:t>
          </a:r>
          <a:endParaRPr lang="en-US" sz="1900" kern="1200"/>
        </a:p>
        <a:p>
          <a:pPr marL="171450" lvl="1" indent="-171450" algn="l" defTabSz="844550">
            <a:lnSpc>
              <a:spcPct val="90000"/>
            </a:lnSpc>
            <a:spcBef>
              <a:spcPct val="0"/>
            </a:spcBef>
            <a:spcAft>
              <a:spcPct val="20000"/>
            </a:spcAft>
            <a:buChar char="•"/>
          </a:pPr>
          <a:r>
            <a:rPr lang="en-US" sz="1900" kern="1200">
              <a:hlinkClick xmlns:r="http://schemas.openxmlformats.org/officeDocument/2006/relationships" r:id="rId2"/>
            </a:rPr>
            <a:t>www.collegescholarships.com</a:t>
          </a:r>
          <a:endParaRPr lang="en-US" sz="1900" kern="1200"/>
        </a:p>
        <a:p>
          <a:pPr marL="171450" lvl="1" indent="-171450" algn="l" defTabSz="844550">
            <a:lnSpc>
              <a:spcPct val="90000"/>
            </a:lnSpc>
            <a:spcBef>
              <a:spcPct val="0"/>
            </a:spcBef>
            <a:spcAft>
              <a:spcPct val="20000"/>
            </a:spcAft>
            <a:buChar char="•"/>
          </a:pPr>
          <a:r>
            <a:rPr lang="en-US" sz="1900" kern="1200">
              <a:hlinkClick xmlns:r="http://schemas.openxmlformats.org/officeDocument/2006/relationships" r:id="rId3"/>
            </a:rPr>
            <a:t>www.gafutures.org</a:t>
          </a:r>
          <a:endParaRPr lang="en-US" sz="1900" kern="1200"/>
        </a:p>
        <a:p>
          <a:pPr marL="171450" lvl="1" indent="-171450" algn="l" defTabSz="844550">
            <a:lnSpc>
              <a:spcPct val="90000"/>
            </a:lnSpc>
            <a:spcBef>
              <a:spcPct val="0"/>
            </a:spcBef>
            <a:spcAft>
              <a:spcPct val="20000"/>
            </a:spcAft>
            <a:buChar char="•"/>
          </a:pPr>
          <a:r>
            <a:rPr lang="en-US" sz="1900" kern="1200"/>
            <a:t>CHATGBT</a:t>
          </a:r>
        </a:p>
      </dsp:txBody>
      <dsp:txXfrm>
        <a:off x="0" y="972659"/>
        <a:ext cx="8153400" cy="1788480"/>
      </dsp:txXfrm>
    </dsp:sp>
    <dsp:sp modelId="{5D85A82E-FF00-481D-8E8C-945DEA370913}">
      <dsp:nvSpPr>
        <dsp:cNvPr id="0" name=""/>
        <dsp:cNvSpPr/>
      </dsp:nvSpPr>
      <dsp:spPr>
        <a:xfrm>
          <a:off x="0" y="2761140"/>
          <a:ext cx="8153400" cy="87267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i="1" u="sng" kern="1200"/>
            <a:t>The amount of scholarship money awarded is directly proportional to the amount of time spent searching and applying</a:t>
          </a:r>
          <a:endParaRPr lang="en-US" sz="2400" kern="1200"/>
        </a:p>
      </dsp:txBody>
      <dsp:txXfrm>
        <a:off x="42600" y="2803740"/>
        <a:ext cx="8068200" cy="787473"/>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99686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3507250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secure.gacollege411.org/College_Planning/Prepare_for_College/Entrance_Requirements/USG_College_Entrance_Requirements/Freshman_Student/Accredited_High_School_Student/High_School_Curriculum_Requirements/Graduating_in_2012_or_Later.aspx"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secure.gacollege411.org/College_Planning/Prepare_for_College/Entrance_Requirements/USG_College_Entrance_Requirements/University_System_of_Georgia_s_Colleges_and_Universities.aspx"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2532" name="Slide Number Placeholder 3"/>
          <p:cNvSpPr>
            <a:spLocks noGrp="1"/>
          </p:cNvSpPr>
          <p:nvPr>
            <p:ph type="sldNum" sz="quarter" idx="4294967295"/>
          </p:nvPr>
        </p:nvSpPr>
        <p:spPr bwMode="auto">
          <a:xfrm>
            <a:off x="4059181" y="8772669"/>
            <a:ext cx="3105348" cy="461804"/>
          </a:xfrm>
          <a:prstGeom prst="rect">
            <a:avLst/>
          </a:prstGeom>
          <a:noFill/>
          <a:ln>
            <a:miter lim="800000"/>
            <a:headEnd/>
            <a:tailEnd/>
          </a:ln>
        </p:spPr>
        <p:txBody>
          <a:bodyPr lIns="93177" tIns="46589" rIns="93177" bIns="46589"/>
          <a:lstStyle/>
          <a:p>
            <a:fld id="{22E4D7DE-9ED7-4687-A1F8-FDA3B568A6AD}" type="slidenum">
              <a:rPr lang="en-US"/>
              <a:pPr/>
              <a:t>1</a:t>
            </a:fld>
            <a:endParaRPr lang="en-US"/>
          </a:p>
        </p:txBody>
      </p:sp>
    </p:spTree>
    <p:extLst>
      <p:ext uri="{BB962C8B-B14F-4D97-AF65-F5344CB8AC3E}">
        <p14:creationId xmlns:p14="http://schemas.microsoft.com/office/powerpoint/2010/main" val="634652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14FB3C1-D044-4C08-A50F-17AB6BF55BC3}" type="slidenum">
              <a:rPr lang="en-US" smtClean="0"/>
              <a:pPr>
                <a:defRPr/>
              </a:pPr>
              <a:t>9</a:t>
            </a:fld>
            <a:endParaRPr lang="en-US"/>
          </a:p>
        </p:txBody>
      </p:sp>
    </p:spTree>
    <p:extLst>
      <p:ext uri="{BB962C8B-B14F-4D97-AF65-F5344CB8AC3E}">
        <p14:creationId xmlns:p14="http://schemas.microsoft.com/office/powerpoint/2010/main" val="1477580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lvl="0"/>
            <a:r>
              <a:rPr lang="en-US" b="1" u="sng"/>
              <a:t>FRESHMAN INDEX NUMBER:</a:t>
            </a:r>
            <a:r>
              <a:rPr lang="en-US" b="1"/>
              <a:t>  </a:t>
            </a:r>
            <a:r>
              <a:rPr lang="en-US"/>
              <a:t>The University System of Georgia colleges and universities use a standardized calculation to determine appropriate college placement for students in the state of Georgia.  This is known as the Freshman Index Number.  The Freshman Index is calculated by combining the </a:t>
            </a:r>
            <a:r>
              <a:rPr lang="en-US" b="1" u="sng"/>
              <a:t>core</a:t>
            </a:r>
            <a:r>
              <a:rPr lang="en-US"/>
              <a:t> high school grade point average (GPA on a 4.0 scale) with the highest earned SAT or ACT test scores. The high school GPA is calculated from the grades earned in the 17 </a:t>
            </a:r>
            <a:r>
              <a:rPr lang="en-US">
                <a:hlinkClick r:id="rId3"/>
              </a:rPr>
              <a:t>Required High School Curriculum (RHSC)</a:t>
            </a:r>
            <a:r>
              <a:rPr lang="en-US"/>
              <a:t> courses for those students graduating 2012 or later.</a:t>
            </a:r>
          </a:p>
          <a:p>
            <a:r>
              <a:rPr lang="en-US"/>
              <a:t> </a:t>
            </a:r>
          </a:p>
          <a:p>
            <a:r>
              <a:rPr lang="en-US"/>
              <a:t>The following formulas are used to calculate a student's freshman index:</a:t>
            </a:r>
          </a:p>
          <a:p>
            <a:r>
              <a:rPr lang="en-US"/>
              <a:t> </a:t>
            </a:r>
          </a:p>
          <a:p>
            <a:r>
              <a:rPr lang="en-US" b="1"/>
              <a:t>Formula for SAT Test Takers</a:t>
            </a:r>
            <a:endParaRPr lang="en-US"/>
          </a:p>
          <a:p>
            <a:r>
              <a:rPr lang="en-US" b="1"/>
              <a:t>Freshman Index =</a:t>
            </a:r>
            <a:r>
              <a:rPr lang="en-US"/>
              <a:t> </a:t>
            </a:r>
            <a:br>
              <a:rPr lang="en-US"/>
            </a:br>
            <a:r>
              <a:rPr lang="en-US"/>
              <a:t>(500 x High School GPA)</a:t>
            </a:r>
            <a:br>
              <a:rPr lang="en-US"/>
            </a:br>
            <a:r>
              <a:rPr lang="en-US"/>
              <a:t>+ SAT Critical Reading + SAT Math</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a:t>Formula for ACT Test Takers</a:t>
            </a:r>
            <a:endParaRPr lang="en-US"/>
          </a:p>
          <a:p>
            <a:r>
              <a:rPr lang="en-US" b="1"/>
              <a:t>Freshman Index =</a:t>
            </a:r>
            <a:r>
              <a:rPr lang="en-US"/>
              <a:t> </a:t>
            </a:r>
            <a:br>
              <a:rPr lang="en-US"/>
            </a:br>
            <a:r>
              <a:rPr lang="en-US"/>
              <a:t>(500 x High School GPA)</a:t>
            </a:r>
            <a:br>
              <a:rPr lang="en-US"/>
            </a:br>
            <a:r>
              <a:rPr lang="en-US"/>
              <a:t>+ (ACT Composite score x 42) + 88</a:t>
            </a:r>
          </a:p>
          <a:p>
            <a:r>
              <a:rPr lang="en-US"/>
              <a:t> </a:t>
            </a:r>
          </a:p>
          <a:p>
            <a:r>
              <a:rPr lang="en-US" b="1"/>
              <a:t>Type of Institution</a:t>
            </a:r>
            <a:endParaRPr lang="en-US"/>
          </a:p>
          <a:p>
            <a:r>
              <a:rPr lang="en-US" b="1"/>
              <a:t>Minimum Freshman Index (FI)</a:t>
            </a:r>
            <a:endParaRPr lang="en-US"/>
          </a:p>
          <a:p>
            <a:r>
              <a:rPr lang="en-US" u="sng">
                <a:hlinkClick r:id="rId4"/>
              </a:rPr>
              <a:t>Research Institutions</a:t>
            </a:r>
            <a:endParaRPr lang="en-US"/>
          </a:p>
          <a:p>
            <a:r>
              <a:rPr lang="en-US"/>
              <a:t>Georgia Tech, UGA , GA State, Emory</a:t>
            </a:r>
          </a:p>
          <a:p>
            <a:r>
              <a:rPr lang="en-US"/>
              <a:t>2500</a:t>
            </a:r>
          </a:p>
          <a:p>
            <a:r>
              <a:rPr lang="en-US" u="sng">
                <a:hlinkClick r:id="rId4"/>
              </a:rPr>
              <a:t>Regional Universities</a:t>
            </a:r>
            <a:endParaRPr lang="en-US"/>
          </a:p>
          <a:p>
            <a:r>
              <a:rPr lang="en-US"/>
              <a:t>Georgia Southern, Valdosta State</a:t>
            </a:r>
          </a:p>
          <a:p>
            <a:r>
              <a:rPr lang="en-US"/>
              <a:t>2040</a:t>
            </a:r>
          </a:p>
          <a:p>
            <a:r>
              <a:rPr lang="en-US" u="sng">
                <a:hlinkClick r:id="rId4"/>
              </a:rPr>
              <a:t>State Universities</a:t>
            </a:r>
            <a:endParaRPr lang="en-US"/>
          </a:p>
          <a:p>
            <a:r>
              <a:rPr lang="en-US"/>
              <a:t>GCSU, KSU, SPSU, UWG, NGCSU</a:t>
            </a:r>
          </a:p>
          <a:p>
            <a:r>
              <a:rPr lang="en-US"/>
              <a:t>1940</a:t>
            </a:r>
          </a:p>
          <a:p>
            <a:r>
              <a:rPr lang="en-US" u="sng">
                <a:hlinkClick r:id="rId4"/>
              </a:rPr>
              <a:t>State Colleges</a:t>
            </a:r>
            <a:endParaRPr lang="en-US"/>
          </a:p>
          <a:p>
            <a:r>
              <a:rPr lang="en-US"/>
              <a:t>Gainesville State, Georgia Gwinnett College</a:t>
            </a:r>
          </a:p>
          <a:p>
            <a:r>
              <a:rPr lang="en-US"/>
              <a:t>1830</a:t>
            </a:r>
          </a:p>
          <a:p>
            <a:r>
              <a:rPr lang="en-US" u="sng">
                <a:hlinkClick r:id="rId4"/>
              </a:rPr>
              <a:t>Two-Year Colleges</a:t>
            </a:r>
            <a:endParaRPr lang="en-US"/>
          </a:p>
          <a:p>
            <a:r>
              <a:rPr lang="en-US"/>
              <a:t>No FI Requirement</a:t>
            </a:r>
          </a:p>
          <a:p>
            <a:r>
              <a:rPr lang="en-US"/>
              <a:t> </a:t>
            </a:r>
          </a:p>
          <a:p>
            <a:r>
              <a:rPr lang="en-US" b="1"/>
              <a:t> </a:t>
            </a:r>
            <a:endParaRPr lang="en-US"/>
          </a:p>
          <a:p>
            <a:endParaRPr lang="en-US"/>
          </a:p>
        </p:txBody>
      </p:sp>
      <p:sp>
        <p:nvSpPr>
          <p:cNvPr id="4" name="Slide Number Placeholder 3"/>
          <p:cNvSpPr>
            <a:spLocks noGrp="1"/>
          </p:cNvSpPr>
          <p:nvPr>
            <p:ph type="sldNum" sz="quarter" idx="10"/>
          </p:nvPr>
        </p:nvSpPr>
        <p:spPr/>
        <p:txBody>
          <a:bodyPr/>
          <a:lstStyle/>
          <a:p>
            <a:pPr>
              <a:defRPr/>
            </a:pPr>
            <a:fld id="{014FB3C1-D044-4C08-A50F-17AB6BF55BC3}" type="slidenum">
              <a:rPr lang="en-US" smtClean="0"/>
              <a:pPr>
                <a:defRPr/>
              </a:pPr>
              <a:t>10</a:t>
            </a:fld>
            <a:endParaRPr lang="en-US"/>
          </a:p>
        </p:txBody>
      </p:sp>
    </p:spTree>
    <p:extLst>
      <p:ext uri="{BB962C8B-B14F-4D97-AF65-F5344CB8AC3E}">
        <p14:creationId xmlns:p14="http://schemas.microsoft.com/office/powerpoint/2010/main" val="2496146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14FB3C1-D044-4C08-A50F-17AB6BF55BC3}" type="slidenum">
              <a:rPr lang="en-US" smtClean="0"/>
              <a:pPr>
                <a:defRPr/>
              </a:pPr>
              <a:t>13</a:t>
            </a:fld>
            <a:endParaRPr lang="en-US"/>
          </a:p>
        </p:txBody>
      </p:sp>
    </p:spTree>
    <p:extLst>
      <p:ext uri="{BB962C8B-B14F-4D97-AF65-F5344CB8AC3E}">
        <p14:creationId xmlns:p14="http://schemas.microsoft.com/office/powerpoint/2010/main" val="213463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89037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March</a:t>
            </a:r>
            <a:r>
              <a:rPr lang="en-US" baseline="0"/>
              <a:t> 5 is the first administration of the newly redesigned SAT.</a:t>
            </a:r>
            <a:endParaRPr lang="en-US"/>
          </a:p>
        </p:txBody>
      </p:sp>
    </p:spTree>
    <p:extLst>
      <p:ext uri="{BB962C8B-B14F-4D97-AF65-F5344CB8AC3E}">
        <p14:creationId xmlns:p14="http://schemas.microsoft.com/office/powerpoint/2010/main" val="4166689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March</a:t>
            </a:r>
            <a:r>
              <a:rPr lang="en-US" baseline="0"/>
              <a:t> 5 is the first administration of the newly redesigned SAT.</a:t>
            </a:r>
            <a:endParaRPr lang="en-US"/>
          </a:p>
        </p:txBody>
      </p:sp>
    </p:spTree>
    <p:extLst>
      <p:ext uri="{BB962C8B-B14F-4D97-AF65-F5344CB8AC3E}">
        <p14:creationId xmlns:p14="http://schemas.microsoft.com/office/powerpoint/2010/main" val="2569614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37884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5214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93769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570723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Log</a:t>
            </a:r>
            <a:r>
              <a:rPr lang="en-US" baseline="0"/>
              <a:t> on to gaprobe.org select high school students and you can register for a barcode that colleges can scan to automatically get your information and be able to send you information without you having to fill out their info cards all night.</a:t>
            </a:r>
            <a:endParaRPr lang="en-US"/>
          </a:p>
        </p:txBody>
      </p:sp>
    </p:spTree>
    <p:extLst>
      <p:ext uri="{BB962C8B-B14F-4D97-AF65-F5344CB8AC3E}">
        <p14:creationId xmlns:p14="http://schemas.microsoft.com/office/powerpoint/2010/main" val="1089393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Log</a:t>
            </a:r>
            <a:r>
              <a:rPr lang="en-US" baseline="0"/>
              <a:t> on to gaprobe.org select high school students and you can register for a barcode that colleges can scan to automatically get your information and be able to send you information without you having to fill out their info cards all night.</a:t>
            </a:r>
            <a:endParaRPr lang="en-US"/>
          </a:p>
        </p:txBody>
      </p:sp>
    </p:spTree>
    <p:extLst>
      <p:ext uri="{BB962C8B-B14F-4D97-AF65-F5344CB8AC3E}">
        <p14:creationId xmlns:p14="http://schemas.microsoft.com/office/powerpoint/2010/main" val="528463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lgn="l">
              <a:defRPr/>
            </a:lvl1pPr>
          </a:lstStyle>
          <a:p>
            <a:fld id="{48A87A34-81AB-432B-8DAE-1953F412C126}" type="datetimeFigureOut">
              <a:rPr lang="en-US" smtClean="0"/>
              <a:t>8/28/2026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9101728"/>
      </p:ext>
    </p:extLst>
  </p:cSld>
  <p:clrMapOvr>
    <a:masterClrMapping/>
  </p:clrMapOvr>
  <p:transition>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1585042241"/>
      </p:ext>
    </p:extLst>
  </p:cSld>
  <p:clrMapOvr>
    <a:masterClrMapping/>
  </p:clrMapOvr>
  <p:transition>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4B7257B-3495-4D6C-9CBF-A951722261B6}" type="slidenum">
              <a:rPr lang="en-US" smtClean="0"/>
              <a:pPr>
                <a:defRPr/>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082119"/>
      </p:ext>
    </p:extLst>
  </p:cSld>
  <p:clrMapOvr>
    <a:masterClrMapping/>
  </p:clrMapOvr>
  <p:transition>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p>
        </p:txBody>
      </p:sp>
      <p:sp>
        <p:nvSpPr>
          <p:cNvPr id="3" name="Content Placeholder 2"/>
          <p:cNvSpPr>
            <a:spLocks noGrp="1"/>
          </p:cNvSpPr>
          <p:nvPr>
            <p:ph sz="half" idx="1"/>
          </p:nvPr>
        </p:nvSpPr>
        <p:spPr>
          <a:xfrm>
            <a:off x="768096" y="2286000"/>
            <a:ext cx="35661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1990" y="2286000"/>
            <a:ext cx="35661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2EA3335-1484-4031-8F06-C9D918900A65}" type="slidenum">
              <a:rPr lang="en-US" smtClean="0"/>
              <a:pPr>
                <a:defRPr/>
              </a:pPr>
              <a:t>‹#›</a:t>
            </a:fld>
            <a:endParaRPr lang="en-US"/>
          </a:p>
        </p:txBody>
      </p:sp>
    </p:spTree>
    <p:extLst>
      <p:ext uri="{BB962C8B-B14F-4D97-AF65-F5344CB8AC3E}">
        <p14:creationId xmlns:p14="http://schemas.microsoft.com/office/powerpoint/2010/main" val="1990701877"/>
      </p:ext>
    </p:extLst>
  </p:cSld>
  <p:clrMapOvr>
    <a:masterClrMapping/>
  </p:clrMapOvr>
  <p:transition>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62A8BD1D-DC3C-42A7-A2C3-BA1C671A3181}" type="slidenum">
              <a:rPr lang="en-US" smtClean="0"/>
              <a:pPr>
                <a:defRPr/>
              </a:pPr>
              <a:t>‹#›</a:t>
            </a:fld>
            <a:endParaRPr lang="en-US"/>
          </a:p>
        </p:txBody>
      </p:sp>
    </p:spTree>
    <p:extLst>
      <p:ext uri="{BB962C8B-B14F-4D97-AF65-F5344CB8AC3E}">
        <p14:creationId xmlns:p14="http://schemas.microsoft.com/office/powerpoint/2010/main" val="2257559884"/>
      </p:ext>
    </p:extLst>
  </p:cSld>
  <p:clrMapOvr>
    <a:masterClrMapping/>
  </p:clrMapOvr>
  <p:transition>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B43F32B-BAFE-4677-BB7B-3F6F8F208A0B}" type="slidenum">
              <a:rPr lang="en-US" smtClean="0"/>
              <a:pPr>
                <a:defRPr/>
              </a:pPr>
              <a:t>‹#›</a:t>
            </a:fld>
            <a:endParaRPr lang="en-US"/>
          </a:p>
        </p:txBody>
      </p:sp>
    </p:spTree>
    <p:extLst>
      <p:ext uri="{BB962C8B-B14F-4D97-AF65-F5344CB8AC3E}">
        <p14:creationId xmlns:p14="http://schemas.microsoft.com/office/powerpoint/2010/main" val="3638460706"/>
      </p:ext>
    </p:extLst>
  </p:cSld>
  <p:clrMapOvr>
    <a:masterClrMapping/>
  </p:clrMapOvr>
  <p:transition>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pic>
        <p:nvPicPr>
          <p:cNvPr id="5" name="Picture 4">
            <a:extLst>
              <a:ext uri="{FF2B5EF4-FFF2-40B4-BE49-F238E27FC236}">
                <a16:creationId xmlns:a16="http://schemas.microsoft.com/office/drawing/2014/main" id="{36CB54D2-7F33-4776-3BD3-278E98593784}"/>
              </a:ext>
            </a:extLst>
          </p:cNvPr>
          <p:cNvPicPr>
            <a:picLocks noChangeAspect="1"/>
          </p:cNvPicPr>
          <p:nvPr userDrawn="1"/>
        </p:nvPicPr>
        <p:blipFill>
          <a:blip r:embed="rId2"/>
          <a:stretch>
            <a:fillRect/>
          </a:stretch>
        </p:blipFill>
        <p:spPr>
          <a:xfrm>
            <a:off x="0" y="6172200"/>
            <a:ext cx="651933" cy="533400"/>
          </a:xfrm>
          <a:prstGeom prst="rect">
            <a:avLst/>
          </a:prstGeom>
        </p:spPr>
      </p:pic>
    </p:spTree>
    <p:extLst>
      <p:ext uri="{BB962C8B-B14F-4D97-AF65-F5344CB8AC3E}">
        <p14:creationId xmlns:p14="http://schemas.microsoft.com/office/powerpoint/2010/main" val="3860067828"/>
      </p:ext>
    </p:extLst>
  </p:cSld>
  <p:clrMapOvr>
    <a:masterClrMapping/>
  </p:clrMapOvr>
  <p:transition>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a:p>
        </p:txBody>
      </p:sp>
    </p:spTree>
    <p:extLst>
      <p:ext uri="{BB962C8B-B14F-4D97-AF65-F5344CB8AC3E}">
        <p14:creationId xmlns:p14="http://schemas.microsoft.com/office/powerpoint/2010/main" val="1050443983"/>
      </p:ext>
    </p:extLst>
  </p:cSld>
  <p:clrMapOvr>
    <a:masterClrMapping/>
  </p:clrMapOvr>
  <p:transition>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5947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C44D13E-208D-44B9-A7F6-0588C7509ABD}" type="slidenum">
              <a:rPr lang="en-US" smtClean="0"/>
              <a:pPr>
                <a:defRPr/>
              </a:pPr>
              <a:t>‹#›</a:t>
            </a:fld>
            <a:endParaRPr lang="en-US"/>
          </a:p>
        </p:txBody>
      </p:sp>
    </p:spTree>
    <p:extLst>
      <p:ext uri="{BB962C8B-B14F-4D97-AF65-F5344CB8AC3E}">
        <p14:creationId xmlns:p14="http://schemas.microsoft.com/office/powerpoint/2010/main" val="758465011"/>
      </p:ext>
    </p:extLst>
  </p:cSld>
  <p:clrMapOvr>
    <a:masterClrMapping/>
  </p:clrMapOvr>
  <p:transition>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50472B3-4C57-4E68-86B8-3725E7CB109B}" type="slidenum">
              <a:rPr lang="en-US" smtClean="0"/>
              <a:pPr>
                <a:defRPr/>
              </a:pPr>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439545"/>
      </p:ext>
    </p:extLst>
  </p:cSld>
  <p:clrMapOvr>
    <a:masterClrMapping/>
  </p:clrMapOvr>
  <p:transition>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8A87A34-81AB-432B-8DAE-1953F412C126}" type="datetimeFigureOut">
              <a:rPr lang="en-US" smtClean="0"/>
              <a:pPr/>
              <a:t>8/28/2026</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D22F896-40B5-4ADD-8801-0D06FADFA095}"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C4757BE9-B601-9060-6D24-8BB66E8092A9}"/>
              </a:ext>
            </a:extLst>
          </p:cNvPr>
          <p:cNvPicPr>
            <a:picLocks noChangeAspect="1"/>
          </p:cNvPicPr>
          <p:nvPr userDrawn="1"/>
        </p:nvPicPr>
        <p:blipFill>
          <a:blip r:embed="rId13"/>
          <a:stretch>
            <a:fillRect/>
          </a:stretch>
        </p:blipFill>
        <p:spPr>
          <a:xfrm>
            <a:off x="0" y="5341002"/>
            <a:ext cx="2209800" cy="1516998"/>
          </a:xfrm>
          <a:prstGeom prst="rect">
            <a:avLst/>
          </a:prstGeom>
        </p:spPr>
      </p:pic>
    </p:spTree>
    <p:extLst>
      <p:ext uri="{BB962C8B-B14F-4D97-AF65-F5344CB8AC3E}">
        <p14:creationId xmlns:p14="http://schemas.microsoft.com/office/powerpoint/2010/main" val="249518525"/>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Lst>
  <p:transition>
    <p:pull/>
  </p:transition>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www.gafutures.org/college-planning/georgia-match?utm_source=Georgia+Match+Hompage+Slider+Link+&amp;utm_medium=Georgia+Match+Link+Click+&amp;utm_campaign=Georgia+Match+#main" TargetMode="External"/><Relationship Id="rId2" Type="http://schemas.openxmlformats.org/officeDocument/2006/relationships/hyperlink" Target="https://bigfuture.collegeboard.org/" TargetMode="Externa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ehs.cherokeek12.net/student-services" TargetMode="Externa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1.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admissions.gsu.edu/bachelors-degree/apply/#transition" TargetMode="External"/><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tcsg.edu/free-tuition/"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hyperlink" Target="https://pxl-usgedu.terminalfour.net/prod01/channel_4/media/usg/student-affairs/documents/high-school/admissions/USG-FR-Admission-Requirements.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6.png"/><Relationship Id="rId7" Type="http://schemas.openxmlformats.org/officeDocument/2006/relationships/hyperlink" Target="https://www.gmc.edu/admissions-requirements/" TargetMode="External"/><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hyperlink" Target="https://www.asurams.edu/enrollment-management/admissions/how-to-apply.php" TargetMode="External"/><Relationship Id="rId5" Type="http://schemas.openxmlformats.org/officeDocument/2006/relationships/hyperlink" Target="https://admissions.georgiasouthern.edu/requirements/freshmen/" TargetMode="External"/><Relationship Id="rId10" Type="http://schemas.openxmlformats.org/officeDocument/2006/relationships/image" Target="../media/image29.png"/><Relationship Id="rId4" Type="http://schemas.openxmlformats.org/officeDocument/2006/relationships/hyperlink" Target="https://admissions.gsu.edu/bachelors-degree/apply/high-school/" TargetMode="External"/><Relationship Id="rId9"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hyperlink" Target="http://www.collegeboard.or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actstudent.org/"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hyperlink" Target="http://www.collegeboard.org/"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3" Type="http://schemas.openxmlformats.org/officeDocument/2006/relationships/hyperlink" Target="https://www.collegeessayguy.com/college-essay-resources" TargetMode="External"/><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gafutures.or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parchment.com/" TargetMode="Externa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7.xml.rels><?xml version="1.0" encoding="UTF-8" standalone="yes"?>
<Relationships xmlns="http://schemas.openxmlformats.org/package/2006/relationships"><Relationship Id="rId2" Type="http://schemas.openxmlformats.org/officeDocument/2006/relationships/image" Target="../media/image37.sv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usg.edu/georgia-degrees-pay/" TargetMode="External"/><Relationship Id="rId2" Type="http://schemas.openxmlformats.org/officeDocument/2006/relationships/hyperlink" Target="https://studentaid.gov/"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studentaid.gov/complete-aid-process/comparing-aid-offers"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hyperlink" Target="https://teams.microsoft.com/meet/279408615728711?p=kZl9eusOHIbxKfwOv9"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www.gafutures.org/hope-state-aid-programs/hope-zell-miller-scholarships/hope-scholarship/student-document-upload/" TargetMode="External"/><Relationship Id="rId2" Type="http://schemas.openxmlformats.org/officeDocument/2006/relationships/hyperlink" Target="https://www.gafutures.org/hope-state-aid-programs/hope-zell-miller-scholarships/hope-scholarship/application-and-deadline/"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10" Type="http://schemas.openxmlformats.org/officeDocument/2006/relationships/image" Target="../media/image43.png"/><Relationship Id="rId4" Type="http://schemas.openxmlformats.org/officeDocument/2006/relationships/diagramLayout" Target="../diagrams/layout8.xml"/><Relationship Id="rId9"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hyperlink" Target="http://www.gaprobe.org/"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45.jpeg"/><Relationship Id="rId5" Type="http://schemas.openxmlformats.org/officeDocument/2006/relationships/hyperlink" Target="https://nam02.safelinks.protection.outlook.com/?url=https%3A%2F%2Femail-link.parentsquare.com%2Fls%2Fclick%3Fupn%3Du001.A1h17b-2FeZjh8PYgDOJiJF-2BjXajoBpfdUlszYJa9rBbLczBshqYixa-2BVGw6ZxD4hJCKQUIi9zPgzy8yUz5ARSeQ-3D-3D6CLc_wV7Iam3FGhkzTB9lvwNh5u5tM4bne4QPwWhoiU2hekHOA6hbPyjDplI6O7Yp-2BvLJOwBYmPv3vcIZTFkkcdIND5Oi7kxvUnEaol8-2B7TlANzf530HwzfNPFl-2FqWosOuVn9BGq5xV3DEv4OBqXkCeLyyqwPOF6XbZGCu2H1iGCqTybAiBzeDAdrfNDIlYC6cxOtsBWThtHhmryorm23va4bM0dgpyjv2y30PWKS3X0bHKnFa6uaW87aCK4OajdpVbi7Ccuhe81frKHEhREQaPCONg-3D-3D&amp;data=05%7C02%7CWhitney.Morberg%40cherokeek12.net%7Cdab6ae766be94d3cceb308def4c8e3c6%7Cafc04b26089b4cd6b9f02a3f280913be%7C0%7C0%7C639217340840097012%7CUnknown%7CTWFpbGZsb3d8eyJFbXB0eU1hcGkiOnRydWUsIlYiOiIwLjAuMDAwMCIsIlAiOiJXaW4zMiIsIkFOIjoiTWFpbCIsIldUIjoyfQ%3D%3D%7C0%7C%7C%7C&amp;sdata=EbgM%2BDVHJRVT3a94oPDxKgKZT8ZgNHhvMwe2MoggpmE%3D&amp;reserved=0" TargetMode="External"/><Relationship Id="rId4" Type="http://schemas.openxmlformats.org/officeDocument/2006/relationships/image" Target="../media/image44.jpeg"/></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http://www.peachstatetour.org/students.html"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youtube.com/watch?v=SuBxSWQ6A3c" TargetMode="External"/><Relationship Id="rId2" Type="http://schemas.openxmlformats.org/officeDocument/2006/relationships/hyperlink" Target="https://youtu.be/COuQLe5xmHw" TargetMode="External"/><Relationship Id="rId1" Type="http://schemas.openxmlformats.org/officeDocument/2006/relationships/slideLayout" Target="../slideLayouts/slideLayout6.xml"/><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73093" y="4995862"/>
            <a:ext cx="6197812" cy="696383"/>
          </a:xfrm>
        </p:spPr>
        <p:txBody>
          <a:bodyPr>
            <a:normAutofit/>
          </a:bodyPr>
          <a:lstStyle/>
          <a:p>
            <a:pPr algn="ctr" defTabSz="832104"/>
            <a:r>
              <a:rPr lang="en-US" sz="1800" kern="1200" cap="all" spc="182" baseline="0">
                <a:solidFill>
                  <a:schemeClr val="tx1"/>
                </a:solidFill>
                <a:latin typeface="+mj-lt"/>
                <a:ea typeface="+mj-ea"/>
                <a:cs typeface="+mj-cs"/>
              </a:rPr>
              <a:t>Class of </a:t>
            </a:r>
            <a:r>
              <a:rPr lang="en-US" sz="1800" spc="182">
                <a:solidFill>
                  <a:schemeClr val="tx1"/>
                </a:solidFill>
              </a:rPr>
              <a:t>2027</a:t>
            </a:r>
            <a:endParaRPr lang="en-US" sz="1800">
              <a:solidFill>
                <a:schemeClr val="tx1"/>
              </a:solidFill>
            </a:endParaRPr>
          </a:p>
        </p:txBody>
      </p:sp>
      <p:sp>
        <p:nvSpPr>
          <p:cNvPr id="5" name="Rectangle 3"/>
          <p:cNvSpPr txBox="1">
            <a:spLocks noChangeArrowheads="1"/>
          </p:cNvSpPr>
          <p:nvPr/>
        </p:nvSpPr>
        <p:spPr>
          <a:xfrm>
            <a:off x="1473093" y="5518150"/>
            <a:ext cx="6197812" cy="696383"/>
          </a:xfrm>
          <a:prstGeom prst="rect">
            <a:avLst/>
          </a:prstGeom>
          <a:ln>
            <a:noFill/>
          </a:ln>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600" kern="1200">
                <a:solidFill>
                  <a:srgbClr val="FFFFFF"/>
                </a:solidFill>
                <a:latin typeface="+mn-lt"/>
                <a:ea typeface="+mn-ea"/>
                <a:cs typeface="+mn-cs"/>
              </a:defRPr>
            </a:lvl1pPr>
            <a:lvl2pPr marL="457200" indent="0" algn="ctr" rtl="0" eaLnBrk="1" latinLnBrk="0" hangingPunct="1">
              <a:spcBef>
                <a:spcPts val="550"/>
              </a:spcBef>
              <a:buClr>
                <a:schemeClr val="accent1"/>
              </a:buClr>
              <a:buSzPct val="70000"/>
              <a:buFont typeface="Wingdings 2"/>
              <a:buNone/>
              <a:defRPr kumimoji="0" sz="2600" kern="1200">
                <a:solidFill>
                  <a:schemeClr val="tx1"/>
                </a:solidFill>
                <a:latin typeface="+mn-lt"/>
                <a:ea typeface="+mn-ea"/>
                <a:cs typeface="+mn-cs"/>
              </a:defRPr>
            </a:lvl2pPr>
            <a:lvl3pPr marL="914400" indent="0" algn="ctr" rtl="0" eaLnBrk="1" latinLnBrk="0" hangingPunct="1">
              <a:spcBef>
                <a:spcPts val="500"/>
              </a:spcBef>
              <a:buClr>
                <a:schemeClr val="accent2"/>
              </a:buClr>
              <a:buSzPct val="75000"/>
              <a:buFont typeface="Wingdings"/>
              <a:buNone/>
              <a:defRPr kumimoji="0" sz="2300" kern="1200">
                <a:solidFill>
                  <a:schemeClr val="tx1"/>
                </a:solidFill>
                <a:latin typeface="+mn-lt"/>
                <a:ea typeface="+mn-ea"/>
                <a:cs typeface="+mn-cs"/>
              </a:defRPr>
            </a:lvl3pPr>
            <a:lvl4pPr marL="1371600" indent="0" algn="ctr" rtl="0" eaLnBrk="1" latinLnBrk="0" hangingPunct="1">
              <a:spcBef>
                <a:spcPts val="400"/>
              </a:spcBef>
              <a:buClr>
                <a:schemeClr val="accent3"/>
              </a:buClr>
              <a:buSzPct val="75000"/>
              <a:buFont typeface="Wingdings"/>
              <a:buNone/>
              <a:defRPr kumimoji="0" sz="2000" kern="1200">
                <a:solidFill>
                  <a:schemeClr val="tx1"/>
                </a:solidFill>
                <a:latin typeface="+mn-lt"/>
                <a:ea typeface="+mn-ea"/>
                <a:cs typeface="+mn-cs"/>
              </a:defRPr>
            </a:lvl4pPr>
            <a:lvl5pPr marL="1828800" indent="0" algn="ctr" rtl="0" eaLnBrk="1" latinLnBrk="0" hangingPunct="1">
              <a:spcBef>
                <a:spcPts val="400"/>
              </a:spcBef>
              <a:buClr>
                <a:schemeClr val="accent4"/>
              </a:buClr>
              <a:buSzPct val="65000"/>
              <a:buFont typeface="Wingdings"/>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1"/>
              </a:buClr>
              <a:buFont typeface="Wingdings"/>
              <a:buNone/>
              <a:defRPr kumimoji="0" sz="1800" kern="1200" baseline="0">
                <a:solidFill>
                  <a:schemeClr val="tx1"/>
                </a:solidFill>
                <a:latin typeface="+mn-lt"/>
                <a:ea typeface="+mn-ea"/>
                <a:cs typeface="+mn-cs"/>
              </a:defRPr>
            </a:lvl6pPr>
            <a:lvl7pPr marL="2743200" indent="0" algn="ctr" rtl="0" eaLnBrk="1" latinLnBrk="0" hangingPunct="1">
              <a:spcBef>
                <a:spcPct val="20000"/>
              </a:spcBef>
              <a:buClr>
                <a:schemeClr val="accent2"/>
              </a:buClr>
              <a:buFont typeface="Wingdings"/>
              <a:buNone/>
              <a:defRPr kumimoji="0" sz="1800" kern="1200" baseline="0">
                <a:solidFill>
                  <a:schemeClr val="tx1"/>
                </a:solidFill>
                <a:latin typeface="+mn-lt"/>
                <a:ea typeface="+mn-ea"/>
                <a:cs typeface="+mn-cs"/>
              </a:defRPr>
            </a:lvl7pPr>
            <a:lvl8pPr marL="3200400" indent="0" algn="ctr" rtl="0" eaLnBrk="1" latinLnBrk="0" hangingPunct="1">
              <a:spcBef>
                <a:spcPct val="20000"/>
              </a:spcBef>
              <a:buClr>
                <a:schemeClr val="accent3"/>
              </a:buClr>
              <a:buFont typeface="Wingdings"/>
              <a:buNone/>
              <a:defRPr kumimoji="0" sz="1800" kern="1200" baseline="0">
                <a:solidFill>
                  <a:schemeClr val="tx1"/>
                </a:solidFill>
                <a:latin typeface="+mn-lt"/>
                <a:ea typeface="+mn-ea"/>
                <a:cs typeface="+mn-cs"/>
              </a:defRPr>
            </a:lvl8pPr>
            <a:lvl9pPr marL="3657600" indent="0" algn="ctr" rtl="0" eaLnBrk="1" latinLnBrk="0" hangingPunct="1">
              <a:spcBef>
                <a:spcPct val="20000"/>
              </a:spcBef>
              <a:buClr>
                <a:schemeClr val="accent4"/>
              </a:buClr>
              <a:buFont typeface="Wingdings"/>
              <a:buNone/>
              <a:defRPr kumimoji="0" sz="1800" kern="1200" baseline="0">
                <a:solidFill>
                  <a:schemeClr val="tx1"/>
                </a:solidFill>
                <a:latin typeface="+mn-lt"/>
                <a:ea typeface="+mn-ea"/>
                <a:cs typeface="+mn-cs"/>
              </a:defRPr>
            </a:lvl9pPr>
          </a:lstStyle>
          <a:p>
            <a:pPr algn="ctr" defTabSz="416052">
              <a:spcBef>
                <a:spcPts val="637"/>
              </a:spcBef>
            </a:pPr>
            <a:r>
              <a:rPr kumimoji="0" lang="en-US" sz="3640" kern="1200">
                <a:solidFill>
                  <a:srgbClr val="FFFFFF"/>
                </a:solidFill>
                <a:latin typeface="Angsana New" panose="02020603050405020304" pitchFamily="18" charset="-34"/>
                <a:ea typeface="+mn-ea"/>
                <a:cs typeface="Angsana New" panose="02020603050405020304" pitchFamily="18" charset="-34"/>
              </a:rPr>
              <a:t>Post-Secondary Planning</a:t>
            </a:r>
            <a:endParaRPr lang="en-US" sz="4000">
              <a:latin typeface="Angsana New" panose="02020603050405020304" pitchFamily="18" charset="-34"/>
              <a:cs typeface="Angsana New" panose="02020603050405020304" pitchFamily="18" charset="-34"/>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8030" y="643466"/>
            <a:ext cx="4039024" cy="4039024"/>
          </a:xfrm>
          <a:prstGeom prst="rect">
            <a:avLst/>
          </a:prstGeom>
        </p:spPr>
      </p:pic>
    </p:spTree>
    <p:extLst>
      <p:ext uri="{BB962C8B-B14F-4D97-AF65-F5344CB8AC3E}">
        <p14:creationId xmlns:p14="http://schemas.microsoft.com/office/powerpoint/2010/main" val="4011075804"/>
      </p:ext>
    </p:extLst>
  </p:cSld>
  <p:clrMapOvr>
    <a:masterClrMapping/>
  </p:clrMapOvr>
  <p:transition>
    <p:pull/>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4050" b="1">
                <a:solidFill>
                  <a:schemeClr val="tx1"/>
                </a:solidFill>
              </a:rPr>
              <a:t>Counseling Staff</a:t>
            </a:r>
          </a:p>
        </p:txBody>
      </p:sp>
      <p:pic>
        <p:nvPicPr>
          <p:cNvPr id="10" name="Content Placeholder 9" descr="A person smiling at camera&#10;&#10;Description automatically generated">
            <a:extLst>
              <a:ext uri="{FF2B5EF4-FFF2-40B4-BE49-F238E27FC236}">
                <a16:creationId xmlns:a16="http://schemas.microsoft.com/office/drawing/2014/main" id="{A4780F79-2D31-94B3-496C-F7DE7BB72B4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669938" y="2139499"/>
            <a:ext cx="1981200" cy="2441256"/>
          </a:xfrm>
        </p:spPr>
      </p:pic>
      <p:sp>
        <p:nvSpPr>
          <p:cNvPr id="13" name="TextBox 12"/>
          <p:cNvSpPr txBox="1"/>
          <p:nvPr/>
        </p:nvSpPr>
        <p:spPr>
          <a:xfrm>
            <a:off x="6282812" y="4663439"/>
            <a:ext cx="2103120"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lIns="91440" tIns="45720" rIns="91440" bIns="45720" rtlCol="0" anchor="t">
            <a:spAutoFit/>
          </a:bodyPr>
          <a:lstStyle/>
          <a:p>
            <a:pPr algn="ctr" defTabSz="914400" fontAlgn="base">
              <a:spcBef>
                <a:spcPct val="0"/>
              </a:spcBef>
              <a:spcAft>
                <a:spcPct val="0"/>
              </a:spcAft>
              <a:defRPr/>
            </a:pPr>
            <a:r>
              <a:rPr lang="en-US">
                <a:solidFill>
                  <a:srgbClr val="FFFFFE"/>
                </a:solidFill>
                <a:latin typeface="Arial"/>
                <a:cs typeface="Arial"/>
              </a:rPr>
              <a:t>Sharon Gustafson</a:t>
            </a:r>
            <a:endParaRPr lang="en-US" sz="1800" b="0" i="0" u="none" strike="noStrike" kern="1200" cap="none" spc="0" normalizeH="0" baseline="0" noProof="0">
              <a:ln>
                <a:noFill/>
              </a:ln>
              <a:solidFill>
                <a:srgbClr val="FFFFFE"/>
              </a:solidFill>
              <a:effectLst/>
              <a:uLnTx/>
              <a:uFillTx/>
              <a:latin typeface="Arial"/>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solidFill>
                  <a:srgbClr val="FFFFFE"/>
                </a:solidFill>
                <a:latin typeface="Arial"/>
              </a:rPr>
              <a:t>Her-Mil</a:t>
            </a:r>
            <a:r>
              <a:rPr kumimoji="0" lang="en-US" sz="1800" b="0" i="0" u="none" strike="noStrike" kern="1200" cap="none" spc="0" normalizeH="0" baseline="0" noProof="0">
                <a:ln>
                  <a:noFill/>
                </a:ln>
                <a:solidFill>
                  <a:srgbClr val="FFFFFE"/>
                </a:solidFill>
                <a:effectLst/>
                <a:uLnTx/>
                <a:uFillTx/>
                <a:latin typeface="Arial"/>
                <a:ea typeface="+mn-ea"/>
                <a:cs typeface="+mn-cs"/>
              </a:rPr>
              <a:t>  </a:t>
            </a:r>
            <a:endParaRPr lang="en-US" sz="1800" b="0" i="0" u="none" strike="noStrike" kern="1200" cap="none" spc="0" normalizeH="0" baseline="0" noProof="0">
              <a:ln>
                <a:noFill/>
              </a:ln>
              <a:solidFill>
                <a:srgbClr val="FFFFFE"/>
              </a:solidFill>
              <a:effectLst/>
              <a:uLnTx/>
              <a:uFillTx/>
              <a:latin typeface="Arial"/>
              <a:cs typeface="Arial"/>
            </a:endParaRPr>
          </a:p>
        </p:txBody>
      </p:sp>
      <p:sp>
        <p:nvSpPr>
          <p:cNvPr id="14" name="TextBox 13"/>
          <p:cNvSpPr txBox="1"/>
          <p:nvPr/>
        </p:nvSpPr>
        <p:spPr>
          <a:xfrm>
            <a:off x="800674" y="4663440"/>
            <a:ext cx="2103120"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lIns="91440" tIns="45720" rIns="91440" bIns="45720" rtlCol="0" anchor="t">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E"/>
                </a:solidFill>
                <a:effectLst/>
                <a:uLnTx/>
                <a:uFillTx/>
                <a:latin typeface="Arial"/>
                <a:ea typeface="+mn-ea"/>
                <a:cs typeface="+mn-cs"/>
              </a:rPr>
              <a:t>Whitney Morberg </a:t>
            </a:r>
            <a:r>
              <a:rPr lang="en-US">
                <a:solidFill>
                  <a:srgbClr val="FFFFFE"/>
                </a:solidFill>
                <a:latin typeface="Arial"/>
              </a:rPr>
              <a:t>A-Cre</a:t>
            </a:r>
            <a:r>
              <a:rPr kumimoji="0" lang="en-US" sz="1800" b="0" i="0" u="none" strike="noStrike" kern="1200" cap="none" spc="0" normalizeH="0" baseline="0" noProof="0">
                <a:ln>
                  <a:noFill/>
                </a:ln>
                <a:solidFill>
                  <a:srgbClr val="FFFFFE"/>
                </a:solidFill>
                <a:effectLst/>
                <a:uLnTx/>
                <a:uFillTx/>
                <a:latin typeface="Arial"/>
                <a:ea typeface="+mn-ea"/>
                <a:cs typeface="+mn-cs"/>
              </a:rPr>
              <a:t> </a:t>
            </a:r>
          </a:p>
        </p:txBody>
      </p:sp>
      <p:sp>
        <p:nvSpPr>
          <p:cNvPr id="12" name="TextBox 11"/>
          <p:cNvSpPr txBox="1"/>
          <p:nvPr/>
        </p:nvSpPr>
        <p:spPr>
          <a:xfrm>
            <a:off x="3537646" y="4663439"/>
            <a:ext cx="2111314"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lIns="91440" tIns="45720" rIns="91440" bIns="45720" rtlCol="0" anchor="t">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solidFill>
                  <a:srgbClr val="FFFFFE"/>
                </a:solidFill>
                <a:latin typeface="Arial"/>
              </a:rPr>
              <a:t>Alayna Petersen</a:t>
            </a:r>
            <a:r>
              <a:rPr kumimoji="0" lang="en-US" sz="1800" b="0" i="0" u="none" strike="noStrike" kern="1200" cap="none" spc="0" normalizeH="0" baseline="0" noProof="0">
                <a:ln>
                  <a:noFill/>
                </a:ln>
                <a:solidFill>
                  <a:srgbClr val="FFFFFE"/>
                </a:solidFill>
                <a:effectLst/>
                <a:uLnTx/>
                <a:uFillTx/>
                <a:latin typeface="Arial"/>
                <a:ea typeface="+mn-ea"/>
                <a:cs typeface="+mn-cs"/>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a:solidFill>
                  <a:srgbClr val="FFFFFE"/>
                </a:solidFill>
                <a:latin typeface="Arial"/>
              </a:rPr>
              <a:t>Cri-Hen</a:t>
            </a:r>
            <a:endParaRPr lang="en-US" sz="1800" b="0" i="0" u="none" strike="noStrike" kern="1200" cap="none" spc="0" normalizeH="0" baseline="0" noProof="0">
              <a:ln>
                <a:noFill/>
              </a:ln>
              <a:solidFill>
                <a:srgbClr val="FFFFFE"/>
              </a:solidFill>
              <a:effectLst/>
              <a:uLnTx/>
              <a:uFillTx/>
              <a:latin typeface="Arial"/>
              <a:cs typeface="Arial"/>
            </a:endParaRPr>
          </a:p>
        </p:txBody>
      </p:sp>
      <p:pic>
        <p:nvPicPr>
          <p:cNvPr id="1026" name="Picture 2">
            <a:extLst>
              <a:ext uri="{FF2B5EF4-FFF2-40B4-BE49-F238E27FC236}">
                <a16:creationId xmlns:a16="http://schemas.microsoft.com/office/drawing/2014/main" id="{BB037E8D-68D7-37EC-456F-53EA55A279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3104" y="2137445"/>
            <a:ext cx="1978642" cy="2443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a16="http://schemas.microsoft.com/office/drawing/2014/main" id="{9AA3156A-25D3-4C26-5CC5-ED041FAEDC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3226" y="2149277"/>
            <a:ext cx="1828799" cy="2438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6472838"/>
      </p:ext>
    </p:extLst>
  </p:cSld>
  <p:clrMapOvr>
    <a:masterClrMapping/>
  </p:clrMapOvr>
  <p:transition>
    <p:pull/>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sz="4050" b="1">
                <a:solidFill>
                  <a:schemeClr val="tx1"/>
                </a:solidFill>
              </a:rPr>
              <a:t>Counseling Staff</a:t>
            </a:r>
          </a:p>
        </p:txBody>
      </p:sp>
      <p:sp>
        <p:nvSpPr>
          <p:cNvPr id="11" name="TextBox 10"/>
          <p:cNvSpPr txBox="1"/>
          <p:nvPr/>
        </p:nvSpPr>
        <p:spPr>
          <a:xfrm>
            <a:off x="1540386" y="4774294"/>
            <a:ext cx="2228850"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lIns="91440" tIns="45720" rIns="91440" bIns="45720" rtlCol="0" anchor="t">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solidFill>
                  <a:srgbClr val="FFFFFE"/>
                </a:solidFill>
                <a:latin typeface="Arial"/>
              </a:rPr>
              <a:t>Travis Schmid</a:t>
            </a:r>
            <a:endParaRPr kumimoji="0" lang="en-US" sz="1800" b="0" i="0" u="none" strike="noStrike" kern="1200" cap="none" spc="0" normalizeH="0" baseline="0" noProof="0">
              <a:ln>
                <a:noFill/>
              </a:ln>
              <a:solidFill>
                <a:srgbClr val="FFFFFE"/>
              </a:solidFill>
              <a:effectLst/>
              <a:uLnTx/>
              <a:uFillTx/>
              <a:latin typeface="Arial"/>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solidFill>
                  <a:srgbClr val="FFFFFE"/>
                </a:solidFill>
                <a:latin typeface="Arial"/>
              </a:rPr>
              <a:t>Mir-Ruz</a:t>
            </a:r>
            <a:r>
              <a:rPr kumimoji="0" lang="en-US" sz="1800" b="0" i="0" u="none" strike="noStrike" kern="1200" cap="none" spc="0" normalizeH="0" baseline="0" noProof="0">
                <a:ln>
                  <a:noFill/>
                </a:ln>
                <a:solidFill>
                  <a:srgbClr val="FFFFFE"/>
                </a:solidFill>
                <a:effectLst/>
                <a:uLnTx/>
                <a:uFillTx/>
                <a:latin typeface="Arial"/>
                <a:ea typeface="+mn-ea"/>
                <a:cs typeface="+mn-cs"/>
              </a:rPr>
              <a:t> </a:t>
            </a:r>
            <a:endParaRPr lang="en-US" sz="1800" b="0" i="0" u="none" strike="noStrike" kern="1200" cap="none" spc="0" normalizeH="0" baseline="0" noProof="0">
              <a:ln>
                <a:noFill/>
              </a:ln>
              <a:solidFill>
                <a:srgbClr val="FFFFFE"/>
              </a:solidFill>
              <a:effectLst/>
              <a:uLnTx/>
              <a:uFillTx/>
              <a:latin typeface="Arial"/>
              <a:cs typeface="Arial"/>
            </a:endParaRPr>
          </a:p>
        </p:txBody>
      </p:sp>
      <p:sp>
        <p:nvSpPr>
          <p:cNvPr id="12" name="TextBox 11"/>
          <p:cNvSpPr txBox="1"/>
          <p:nvPr/>
        </p:nvSpPr>
        <p:spPr>
          <a:xfrm>
            <a:off x="5354309" y="4803878"/>
            <a:ext cx="2340485"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lIns="91440" tIns="45720" rIns="91440" bIns="45720" rtlCol="0" anchor="t">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solidFill>
                  <a:srgbClr val="FFFFFE"/>
                </a:solidFill>
                <a:latin typeface="Arial"/>
              </a:rPr>
              <a:t>Lauren Watkins</a:t>
            </a:r>
            <a:endParaRPr kumimoji="0" lang="en-US" sz="1800" b="0" i="0" u="none" strike="noStrike" kern="1200" cap="none" spc="0" normalizeH="0" baseline="0" noProof="0">
              <a:ln>
                <a:noFill/>
              </a:ln>
              <a:solidFill>
                <a:srgbClr val="FFFFFE"/>
              </a:solidFill>
              <a:effectLst/>
              <a:uLnTx/>
              <a:uFillTx/>
              <a:latin typeface="Arial"/>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solidFill>
                  <a:srgbClr val="FFFFFE"/>
                </a:solidFill>
                <a:latin typeface="Arial"/>
              </a:rPr>
              <a:t>Sab-Z</a:t>
            </a:r>
            <a:endParaRPr lang="en-US" sz="1800" b="0" i="0" u="none" strike="noStrike" kern="1200" cap="none" spc="0" normalizeH="0" baseline="0" noProof="0">
              <a:ln>
                <a:noFill/>
              </a:ln>
              <a:solidFill>
                <a:srgbClr val="FFFFFE"/>
              </a:solidFill>
              <a:effectLst/>
              <a:uLnTx/>
              <a:uFillTx/>
              <a:latin typeface="Arial"/>
              <a:cs typeface="Arial"/>
            </a:endParaRPr>
          </a:p>
        </p:txBody>
      </p:sp>
      <p:pic>
        <p:nvPicPr>
          <p:cNvPr id="6" name="Content Placeholder 5">
            <a:extLst>
              <a:ext uri="{FF2B5EF4-FFF2-40B4-BE49-F238E27FC236}">
                <a16:creationId xmlns:a16="http://schemas.microsoft.com/office/drawing/2014/main" id="{A8A870ED-E0E5-E030-A557-252246E5474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09725" y="1981200"/>
            <a:ext cx="2159511" cy="2596896"/>
          </a:xfrm>
          <a:prstGeom prst="rect">
            <a:avLst/>
          </a:prstGeom>
        </p:spPr>
      </p:pic>
      <p:pic>
        <p:nvPicPr>
          <p:cNvPr id="2" name="Picture 1">
            <a:extLst>
              <a:ext uri="{FF2B5EF4-FFF2-40B4-BE49-F238E27FC236}">
                <a16:creationId xmlns:a16="http://schemas.microsoft.com/office/drawing/2014/main" id="{2EEE0450-3281-201F-8C73-15CD6893120F}"/>
              </a:ext>
            </a:extLst>
          </p:cNvPr>
          <p:cNvPicPr>
            <a:picLocks noChangeAspect="1"/>
          </p:cNvPicPr>
          <p:nvPr/>
        </p:nvPicPr>
        <p:blipFill>
          <a:blip r:embed="rId3"/>
          <a:stretch>
            <a:fillRect/>
          </a:stretch>
        </p:blipFill>
        <p:spPr>
          <a:xfrm>
            <a:off x="5645245" y="1987469"/>
            <a:ext cx="1835150" cy="2601826"/>
          </a:xfrm>
          <a:prstGeom prst="rect">
            <a:avLst/>
          </a:prstGeom>
        </p:spPr>
      </p:pic>
    </p:spTree>
    <p:extLst>
      <p:ext uri="{BB962C8B-B14F-4D97-AF65-F5344CB8AC3E}">
        <p14:creationId xmlns:p14="http://schemas.microsoft.com/office/powerpoint/2010/main" val="3133993676"/>
      </p:ext>
    </p:extLst>
  </p:cSld>
  <p:clrMapOvr>
    <a:masterClrMapping/>
  </p:clrMapOvr>
  <p:transition>
    <p:pull/>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Title 1"/>
          <p:cNvSpPr>
            <a:spLocks noGrp="1"/>
          </p:cNvSpPr>
          <p:nvPr>
            <p:ph type="title"/>
          </p:nvPr>
        </p:nvSpPr>
        <p:spPr>
          <a:xfrm>
            <a:off x="228600" y="228600"/>
            <a:ext cx="8763000" cy="1356360"/>
          </a:xfrm>
        </p:spPr>
        <p:txBody>
          <a:bodyPr>
            <a:normAutofit fontScale="90000"/>
          </a:bodyPr>
          <a:lstStyle/>
          <a:p>
            <a:pPr algn="ctr"/>
            <a:r>
              <a:rPr lang="en-US" b="1">
                <a:solidFill>
                  <a:schemeClr val="tx1"/>
                </a:solidFill>
              </a:rPr>
              <a:t>Resources:</a:t>
            </a:r>
            <a:br>
              <a:rPr lang="en-US" b="1">
                <a:solidFill>
                  <a:schemeClr val="tx1"/>
                </a:solidFill>
              </a:rPr>
            </a:br>
            <a:r>
              <a:rPr lang="en-US" b="1">
                <a:solidFill>
                  <a:schemeClr val="tx1"/>
                </a:solidFill>
              </a:rPr>
              <a:t> EHS Senior Info on the counselor Canvas Page</a:t>
            </a:r>
          </a:p>
        </p:txBody>
      </p:sp>
      <p:sp>
        <p:nvSpPr>
          <p:cNvPr id="68611" name="Content Placeholder 2"/>
          <p:cNvSpPr>
            <a:spLocks noGrp="1"/>
          </p:cNvSpPr>
          <p:nvPr>
            <p:ph idx="1"/>
          </p:nvPr>
        </p:nvSpPr>
        <p:spPr>
          <a:xfrm>
            <a:off x="533400" y="1905000"/>
            <a:ext cx="7404653" cy="4038600"/>
          </a:xfrm>
        </p:spPr>
        <p:txBody>
          <a:bodyPr/>
          <a:lstStyle/>
          <a:p>
            <a:r>
              <a:rPr lang="en-US"/>
              <a:t>A-Z Senior Reference Guide</a:t>
            </a:r>
          </a:p>
          <a:p>
            <a:r>
              <a:rPr lang="en-US"/>
              <a:t>Counselor Rec Packet</a:t>
            </a:r>
          </a:p>
          <a:p>
            <a:r>
              <a:rPr lang="en-US"/>
              <a:t>This classroom presentation</a:t>
            </a:r>
          </a:p>
        </p:txBody>
      </p:sp>
      <p:sp>
        <p:nvSpPr>
          <p:cNvPr id="4" name="Arrow: Right 3">
            <a:extLst>
              <a:ext uri="{FF2B5EF4-FFF2-40B4-BE49-F238E27FC236}">
                <a16:creationId xmlns:a16="http://schemas.microsoft.com/office/drawing/2014/main" id="{85910833-F647-4911-883A-9CAA57CF2829}"/>
              </a:ext>
            </a:extLst>
          </p:cNvPr>
          <p:cNvSpPr/>
          <p:nvPr/>
        </p:nvSpPr>
        <p:spPr>
          <a:xfrm>
            <a:off x="2025575" y="3810000"/>
            <a:ext cx="2590800" cy="76200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8E67AB8-9FBE-C241-DC11-AB1CCD77332C}"/>
              </a:ext>
            </a:extLst>
          </p:cNvPr>
          <p:cNvSpPr txBox="1"/>
          <p:nvPr/>
        </p:nvSpPr>
        <p:spPr>
          <a:xfrm>
            <a:off x="609600" y="5553670"/>
            <a:ext cx="4572000" cy="1200329"/>
          </a:xfrm>
          <a:prstGeom prst="rect">
            <a:avLst/>
          </a:prstGeom>
          <a:noFill/>
        </p:spPr>
        <p:txBody>
          <a:bodyPr wrap="square">
            <a:spAutoFit/>
          </a:bodyPr>
          <a:lstStyle/>
          <a:p>
            <a:r>
              <a:rPr lang="en-US">
                <a:hlinkClick r:id="rId2"/>
              </a:rPr>
              <a:t>https://bigfuture.collegeboard.org/</a:t>
            </a:r>
            <a:endParaRPr lang="en-US"/>
          </a:p>
          <a:p>
            <a:endParaRPr lang="en-US"/>
          </a:p>
          <a:p>
            <a:r>
              <a:rPr lang="en-US">
                <a:hlinkClick r:id="rId3"/>
              </a:rPr>
              <a:t>Georgia Match</a:t>
            </a:r>
            <a:endParaRPr lang="en-US"/>
          </a:p>
          <a:p>
            <a:endParaRPr lang="en-US"/>
          </a:p>
        </p:txBody>
      </p:sp>
      <p:sp>
        <p:nvSpPr>
          <p:cNvPr id="5" name="TextBox 4">
            <a:extLst>
              <a:ext uri="{FF2B5EF4-FFF2-40B4-BE49-F238E27FC236}">
                <a16:creationId xmlns:a16="http://schemas.microsoft.com/office/drawing/2014/main" id="{7361FCB9-BD9B-4E45-1CF6-E13E8850A82F}"/>
              </a:ext>
            </a:extLst>
          </p:cNvPr>
          <p:cNvSpPr txBox="1"/>
          <p:nvPr/>
        </p:nvSpPr>
        <p:spPr>
          <a:xfrm>
            <a:off x="609600" y="4630340"/>
            <a:ext cx="4572000" cy="1200329"/>
          </a:xfrm>
          <a:prstGeom prst="rect">
            <a:avLst/>
          </a:prstGeom>
          <a:noFill/>
        </p:spPr>
        <p:txBody>
          <a:bodyPr wrap="square">
            <a:spAutoFit/>
          </a:bodyPr>
          <a:lstStyle/>
          <a:p>
            <a:endParaRPr lang="en-US"/>
          </a:p>
          <a:p>
            <a:r>
              <a:rPr lang="en-US">
                <a:hlinkClick r:id="rId4"/>
              </a:rPr>
              <a:t>https://ehs.cherokeek12.net/student-services</a:t>
            </a:r>
            <a:endParaRPr lang="en-US"/>
          </a:p>
          <a:p>
            <a:r>
              <a:rPr lang="en-US"/>
              <a:t>(Senior Page/College Rep Visit Calendar)</a:t>
            </a:r>
          </a:p>
          <a:p>
            <a:endParaRPr lang="en-US"/>
          </a:p>
        </p:txBody>
      </p:sp>
      <p:pic>
        <p:nvPicPr>
          <p:cNvPr id="3" name="Picture 2">
            <a:extLst>
              <a:ext uri="{FF2B5EF4-FFF2-40B4-BE49-F238E27FC236}">
                <a16:creationId xmlns:a16="http://schemas.microsoft.com/office/drawing/2014/main" id="{B479E33C-1753-EA78-0A74-9B8272167198}"/>
              </a:ext>
            </a:extLst>
          </p:cNvPr>
          <p:cNvPicPr>
            <a:picLocks noChangeAspect="1"/>
          </p:cNvPicPr>
          <p:nvPr/>
        </p:nvPicPr>
        <p:blipFill>
          <a:blip r:embed="rId5"/>
          <a:stretch>
            <a:fillRect/>
          </a:stretch>
        </p:blipFill>
        <p:spPr>
          <a:xfrm>
            <a:off x="5523042" y="2447735"/>
            <a:ext cx="2638793" cy="2724530"/>
          </a:xfrm>
          <a:prstGeom prst="rect">
            <a:avLst/>
          </a:prstGeom>
        </p:spPr>
      </p:pic>
    </p:spTree>
    <p:extLst>
      <p:ext uri="{BB962C8B-B14F-4D97-AF65-F5344CB8AC3E}">
        <p14:creationId xmlns:p14="http://schemas.microsoft.com/office/powerpoint/2010/main" val="1032667856"/>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8" name="Rectangle 27657">
            <a:extLst>
              <a:ext uri="{FF2B5EF4-FFF2-40B4-BE49-F238E27FC236}">
                <a16:creationId xmlns:a16="http://schemas.microsoft.com/office/drawing/2014/main" id="{904C0BC6-B04D-4459-B721-9C030C392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60" name="Rectangle 27659">
            <a:extLst>
              <a:ext uri="{FF2B5EF4-FFF2-40B4-BE49-F238E27FC236}">
                <a16:creationId xmlns:a16="http://schemas.microsoft.com/office/drawing/2014/main" id="{CB2F024E-D853-479C-B5A9-08293A2D7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0" name="Title 1"/>
          <p:cNvSpPr>
            <a:spLocks noGrp="1"/>
          </p:cNvSpPr>
          <p:nvPr>
            <p:ph type="title"/>
          </p:nvPr>
        </p:nvSpPr>
        <p:spPr>
          <a:xfrm>
            <a:off x="886711" y="1272678"/>
            <a:ext cx="2441112" cy="2660077"/>
          </a:xfrm>
        </p:spPr>
        <p:txBody>
          <a:bodyPr anchor="t">
            <a:normAutofit/>
          </a:bodyPr>
          <a:lstStyle/>
          <a:p>
            <a:pPr defTabSz="905256"/>
            <a:r>
              <a:rPr lang="en-US" sz="2178" b="1" kern="1200" cap="all" spc="99" baseline="0">
                <a:solidFill>
                  <a:schemeClr val="tx1">
                    <a:lumMod val="95000"/>
                    <a:lumOff val="5000"/>
                  </a:schemeClr>
                </a:solidFill>
                <a:latin typeface="+mj-lt"/>
                <a:ea typeface="+mj-ea"/>
                <a:cs typeface="+mj-cs"/>
              </a:rPr>
              <a:t>Planning Information</a:t>
            </a:r>
            <a:endParaRPr lang="en-US" sz="2200" b="1"/>
          </a:p>
        </p:txBody>
      </p:sp>
      <p:graphicFrame>
        <p:nvGraphicFramePr>
          <p:cNvPr id="27653" name="Content Placeholder 2">
            <a:extLst>
              <a:ext uri="{FF2B5EF4-FFF2-40B4-BE49-F238E27FC236}">
                <a16:creationId xmlns:a16="http://schemas.microsoft.com/office/drawing/2014/main" id="{3E35F86B-9201-CBB3-C070-605636844FF7}"/>
              </a:ext>
            </a:extLst>
          </p:cNvPr>
          <p:cNvGraphicFramePr>
            <a:graphicFrameLocks noGrp="1"/>
          </p:cNvGraphicFramePr>
          <p:nvPr>
            <p:ph idx="1"/>
            <p:extLst>
              <p:ext uri="{D42A27DB-BD31-4B8C-83A1-F6EECF244321}">
                <p14:modId xmlns:p14="http://schemas.microsoft.com/office/powerpoint/2010/main" val="971583505"/>
              </p:ext>
            </p:extLst>
          </p:nvPr>
        </p:nvGraphicFramePr>
        <p:xfrm>
          <a:off x="3970525" y="643467"/>
          <a:ext cx="4411660" cy="46126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2D0895ED-C26B-0F60-56CA-0BCA73F7F439}"/>
              </a:ext>
            </a:extLst>
          </p:cNvPr>
          <p:cNvSpPr txBox="1"/>
          <p:nvPr/>
        </p:nvSpPr>
        <p:spPr>
          <a:xfrm>
            <a:off x="357759" y="5355340"/>
            <a:ext cx="4631204" cy="923330"/>
          </a:xfrm>
          <a:prstGeom prst="rect">
            <a:avLst/>
          </a:prstGeom>
          <a:noFill/>
        </p:spPr>
        <p:txBody>
          <a:bodyPr wrap="none" rtlCol="0">
            <a:spAutoFit/>
          </a:bodyPr>
          <a:lstStyle/>
          <a:p>
            <a:r>
              <a:rPr lang="en-US">
                <a:highlight>
                  <a:srgbClr val="FFFF00"/>
                </a:highlight>
              </a:rPr>
              <a:t>Probe Fair October 21</a:t>
            </a:r>
            <a:r>
              <a:rPr lang="en-US" baseline="30000">
                <a:highlight>
                  <a:srgbClr val="FFFF00"/>
                </a:highlight>
              </a:rPr>
              <a:t>st</a:t>
            </a:r>
            <a:r>
              <a:rPr lang="en-US">
                <a:highlight>
                  <a:srgbClr val="FFFF00"/>
                </a:highlight>
              </a:rPr>
              <a:t> 6-8pm Cherokee HS</a:t>
            </a:r>
          </a:p>
          <a:p>
            <a:r>
              <a:rPr lang="en-US">
                <a:highlight>
                  <a:srgbClr val="FFFF00"/>
                </a:highlight>
              </a:rPr>
              <a:t>Curriculum Night September 2</a:t>
            </a:r>
            <a:r>
              <a:rPr lang="en-US" baseline="30000">
                <a:highlight>
                  <a:srgbClr val="FFFF00"/>
                </a:highlight>
              </a:rPr>
              <a:t>nd</a:t>
            </a:r>
            <a:r>
              <a:rPr lang="en-US">
                <a:highlight>
                  <a:srgbClr val="FFFF00"/>
                </a:highlight>
              </a:rPr>
              <a:t> 6pm</a:t>
            </a:r>
          </a:p>
          <a:p>
            <a:r>
              <a:rPr lang="en-US">
                <a:highlight>
                  <a:srgbClr val="FFFF00"/>
                </a:highlight>
              </a:rPr>
              <a:t>Financial Aid Night October 15</a:t>
            </a:r>
            <a:r>
              <a:rPr lang="en-US" baseline="30000">
                <a:highlight>
                  <a:srgbClr val="FFFF00"/>
                </a:highlight>
              </a:rPr>
              <a:t>th</a:t>
            </a:r>
            <a:r>
              <a:rPr lang="en-US">
                <a:highlight>
                  <a:srgbClr val="FFFF00"/>
                </a:highlight>
              </a:rPr>
              <a:t> 6:30pm Virtual</a:t>
            </a:r>
          </a:p>
        </p:txBody>
      </p:sp>
    </p:spTree>
    <p:extLst>
      <p:ext uri="{BB962C8B-B14F-4D97-AF65-F5344CB8AC3E}">
        <p14:creationId xmlns:p14="http://schemas.microsoft.com/office/powerpoint/2010/main" val="3703180262"/>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874" name="Rectangle 36873">
            <a:extLst>
              <a:ext uri="{FF2B5EF4-FFF2-40B4-BE49-F238E27FC236}">
                <a16:creationId xmlns:a16="http://schemas.microsoft.com/office/drawing/2014/main" id="{883F9AA6-0DA9-4F38-AA8A-C355838EB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66" name="Title 1"/>
          <p:cNvSpPr>
            <a:spLocks noGrp="1"/>
          </p:cNvSpPr>
          <p:nvPr>
            <p:ph type="title"/>
          </p:nvPr>
        </p:nvSpPr>
        <p:spPr>
          <a:xfrm>
            <a:off x="768096" y="4952954"/>
            <a:ext cx="7290054" cy="1499616"/>
          </a:xfrm>
        </p:spPr>
        <p:txBody>
          <a:bodyPr>
            <a:normAutofit/>
          </a:bodyPr>
          <a:lstStyle/>
          <a:p>
            <a:r>
              <a:rPr lang="en-US" b="1"/>
              <a:t>Armed Forces</a:t>
            </a:r>
          </a:p>
        </p:txBody>
      </p:sp>
      <p:cxnSp>
        <p:nvCxnSpPr>
          <p:cNvPr id="36876" name="Straight Connector 36875">
            <a:extLst>
              <a:ext uri="{FF2B5EF4-FFF2-40B4-BE49-F238E27FC236}">
                <a16:creationId xmlns:a16="http://schemas.microsoft.com/office/drawing/2014/main" id="{5C45FA27-EB18-4E04-8C96-68F7A0BC1D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5262137"/>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36869" name="Content Placeholder 2">
            <a:extLst>
              <a:ext uri="{FF2B5EF4-FFF2-40B4-BE49-F238E27FC236}">
                <a16:creationId xmlns:a16="http://schemas.microsoft.com/office/drawing/2014/main" id="{88A34487-D44A-CE9C-1A66-DD3B187CF514}"/>
              </a:ext>
            </a:extLst>
          </p:cNvPr>
          <p:cNvGraphicFramePr>
            <a:graphicFrameLocks noGrp="1"/>
          </p:cNvGraphicFramePr>
          <p:nvPr>
            <p:ph idx="1"/>
            <p:extLst>
              <p:ext uri="{D42A27DB-BD31-4B8C-83A1-F6EECF244321}">
                <p14:modId xmlns:p14="http://schemas.microsoft.com/office/powerpoint/2010/main" val="1839819949"/>
              </p:ext>
            </p:extLst>
          </p:nvPr>
        </p:nvGraphicFramePr>
        <p:xfrm>
          <a:off x="767953" y="992221"/>
          <a:ext cx="7290197" cy="3616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36B9AF02-A469-7512-D1F9-B8D3E5C32D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48516" y="4626832"/>
            <a:ext cx="1935879" cy="1947804"/>
          </a:xfrm>
          <a:prstGeom prst="rect">
            <a:avLst/>
          </a:prstGeom>
        </p:spPr>
      </p:pic>
    </p:spTree>
    <p:extLst>
      <p:ext uri="{BB962C8B-B14F-4D97-AF65-F5344CB8AC3E}">
        <p14:creationId xmlns:p14="http://schemas.microsoft.com/office/powerpoint/2010/main" val="953764115"/>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38F1F21-EC9C-4E95-926B-A41C8AA21B35}"/>
              </a:ext>
            </a:extLst>
          </p:cNvPr>
          <p:cNvSpPr>
            <a:spLocks noGrp="1"/>
          </p:cNvSpPr>
          <p:nvPr>
            <p:ph type="title"/>
          </p:nvPr>
        </p:nvSpPr>
        <p:spPr>
          <a:xfrm>
            <a:off x="482601" y="643467"/>
            <a:ext cx="2561709" cy="5571066"/>
          </a:xfrm>
        </p:spPr>
        <p:txBody>
          <a:bodyPr>
            <a:normAutofit/>
          </a:bodyPr>
          <a:lstStyle/>
          <a:p>
            <a:r>
              <a:rPr lang="en-US" b="1">
                <a:solidFill>
                  <a:srgbClr val="FFFFFF"/>
                </a:solidFill>
              </a:rPr>
              <a:t>Work Force</a:t>
            </a:r>
            <a:endParaRPr lang="en-US">
              <a:solidFill>
                <a:srgbClr val="FFFFFF"/>
              </a:solidFill>
            </a:endParaRPr>
          </a:p>
        </p:txBody>
      </p:sp>
      <p:graphicFrame>
        <p:nvGraphicFramePr>
          <p:cNvPr id="16" name="Content Placeholder 1">
            <a:extLst>
              <a:ext uri="{FF2B5EF4-FFF2-40B4-BE49-F238E27FC236}">
                <a16:creationId xmlns:a16="http://schemas.microsoft.com/office/drawing/2014/main" id="{7A26E1E8-AF2F-20AD-C816-5566A7955043}"/>
              </a:ext>
            </a:extLst>
          </p:cNvPr>
          <p:cNvGraphicFramePr>
            <a:graphicFrameLocks noGrp="1"/>
          </p:cNvGraphicFramePr>
          <p:nvPr>
            <p:ph idx="1"/>
            <p:extLst>
              <p:ext uri="{D42A27DB-BD31-4B8C-83A1-F6EECF244321}">
                <p14:modId xmlns:p14="http://schemas.microsoft.com/office/powerpoint/2010/main" val="136892191"/>
              </p:ext>
            </p:extLst>
          </p:nvPr>
        </p:nvGraphicFramePr>
        <p:xfrm>
          <a:off x="4202906" y="954088"/>
          <a:ext cx="4231481"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4406542"/>
      </p:ext>
    </p:extLst>
  </p:cSld>
  <p:clrMapOvr>
    <a:masterClrMapping/>
  </p:clrMapOvr>
  <p:transition>
    <p:pull/>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utoShape 2">
            <a:extLst>
              <a:ext uri="{FF2B5EF4-FFF2-40B4-BE49-F238E27FC236}">
                <a16:creationId xmlns:a16="http://schemas.microsoft.com/office/drawing/2014/main" id="{2BA4E4B7-CDD6-4927-960B-DF76D1ADF28C}"/>
              </a:ext>
            </a:extLst>
          </p:cNvPr>
          <p:cNvSpPr>
            <a:spLocks noGrp="1" noChangeAspect="1" noChangeArrowheads="1"/>
          </p:cNvSpPr>
          <p:nvPr>
            <p:ph type="title"/>
          </p:nvPr>
        </p:nvSpPr>
        <p:spPr bwMode="auto">
          <a:xfrm>
            <a:off x="482601" y="643467"/>
            <a:ext cx="2561709" cy="5571066"/>
          </a:xfrm>
          <a:prstGeom prst="rect">
            <a:avLst/>
          </a:prstGeom>
          <a:extLst>
            <a:ext uri="{909E8E84-426E-40DD-AFC4-6F175D3DCCD1}">
              <a14:hiddenFill xmlns:a14="http://schemas.microsoft.com/office/drawing/2010/main">
                <a:solidFill>
                  <a:srgbClr val="FFFFFF"/>
                </a:solidFill>
              </a14:hiddenFill>
            </a:ext>
          </a:extLst>
        </p:spPr>
        <p:txBody>
          <a:bodyPr vert="horz" lIns="91440" tIns="45720" rIns="91440" bIns="45720" numCol="1" anchorCtr="0" compatLnSpc="1">
            <a:prstTxWarp prst="textNoShape">
              <a:avLst/>
            </a:prstTxWarp>
            <a:normAutofit/>
          </a:bodyPr>
          <a:lstStyle/>
          <a:p>
            <a:r>
              <a:rPr lang="en-US" b="1">
                <a:solidFill>
                  <a:srgbClr val="FFFFFF"/>
                </a:solidFill>
              </a:rPr>
              <a:t>General Resume Tips </a:t>
            </a:r>
            <a:endParaRPr lang="en-US">
              <a:solidFill>
                <a:srgbClr val="FFFFFF"/>
              </a:solidFill>
            </a:endParaRPr>
          </a:p>
        </p:txBody>
      </p:sp>
      <p:graphicFrame>
        <p:nvGraphicFramePr>
          <p:cNvPr id="6" name="Content Placeholder 1">
            <a:extLst>
              <a:ext uri="{FF2B5EF4-FFF2-40B4-BE49-F238E27FC236}">
                <a16:creationId xmlns:a16="http://schemas.microsoft.com/office/drawing/2014/main" id="{799A8548-2AC1-674A-05E9-21EF856B4FE3}"/>
              </a:ext>
            </a:extLst>
          </p:cNvPr>
          <p:cNvGraphicFramePr>
            <a:graphicFrameLocks noGrp="1"/>
          </p:cNvGraphicFramePr>
          <p:nvPr>
            <p:ph idx="1"/>
            <p:extLst>
              <p:ext uri="{D42A27DB-BD31-4B8C-83A1-F6EECF244321}">
                <p14:modId xmlns:p14="http://schemas.microsoft.com/office/powerpoint/2010/main" val="1809550431"/>
              </p:ext>
            </p:extLst>
          </p:nvPr>
        </p:nvGraphicFramePr>
        <p:xfrm>
          <a:off x="4202906" y="954088"/>
          <a:ext cx="4231481"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8490564"/>
      </p:ext>
    </p:extLst>
  </p:cSld>
  <p:clrMapOvr>
    <a:masterClrMapping/>
  </p:clrMapOvr>
  <p:transition>
    <p:pull/>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Title 1"/>
          <p:cNvSpPr>
            <a:spLocks noGrp="1"/>
          </p:cNvSpPr>
          <p:nvPr>
            <p:ph type="title" idx="4294967295"/>
          </p:nvPr>
        </p:nvSpPr>
        <p:spPr>
          <a:xfrm>
            <a:off x="990600" y="228600"/>
            <a:ext cx="8153400" cy="990600"/>
          </a:xfrm>
        </p:spPr>
        <p:txBody>
          <a:bodyPr>
            <a:normAutofit fontScale="90000"/>
          </a:bodyPr>
          <a:lstStyle/>
          <a:p>
            <a:r>
              <a:rPr lang="en-US" b="1">
                <a:solidFill>
                  <a:schemeClr val="tx1"/>
                </a:solidFill>
              </a:rPr>
              <a:t>Work Force: Functional Resume</a:t>
            </a:r>
            <a:br>
              <a:rPr lang="en-US" b="1">
                <a:solidFill>
                  <a:schemeClr val="tx1"/>
                </a:solidFill>
              </a:rPr>
            </a:br>
            <a:r>
              <a:rPr lang="en-US" b="1">
                <a:solidFill>
                  <a:schemeClr val="tx1"/>
                </a:solidFill>
              </a:rPr>
              <a:t> </a:t>
            </a:r>
          </a:p>
        </p:txBody>
      </p:sp>
      <p:sp>
        <p:nvSpPr>
          <p:cNvPr id="3" name="Rectangle 2"/>
          <p:cNvSpPr/>
          <p:nvPr/>
        </p:nvSpPr>
        <p:spPr>
          <a:xfrm>
            <a:off x="2213983" y="1066800"/>
            <a:ext cx="5253618" cy="567448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23492DF-4733-52E7-DB17-E33C3201385A}"/>
              </a:ext>
            </a:extLst>
          </p:cNvPr>
          <p:cNvPicPr>
            <a:picLocks noChangeAspect="1"/>
          </p:cNvPicPr>
          <p:nvPr/>
        </p:nvPicPr>
        <p:blipFill>
          <a:blip r:embed="rId3"/>
          <a:srcRect l="876" r="818" b="816"/>
          <a:stretch>
            <a:fillRect/>
          </a:stretch>
        </p:blipFill>
        <p:spPr>
          <a:xfrm>
            <a:off x="2198032" y="971907"/>
            <a:ext cx="5326645" cy="5793710"/>
          </a:xfrm>
          <a:prstGeom prst="rect">
            <a:avLst/>
          </a:prstGeom>
        </p:spPr>
      </p:pic>
    </p:spTree>
    <p:extLst>
      <p:ext uri="{BB962C8B-B14F-4D97-AF65-F5344CB8AC3E}">
        <p14:creationId xmlns:p14="http://schemas.microsoft.com/office/powerpoint/2010/main" val="3333834746"/>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Title 1"/>
          <p:cNvSpPr>
            <a:spLocks noGrp="1"/>
          </p:cNvSpPr>
          <p:nvPr>
            <p:ph type="title"/>
          </p:nvPr>
        </p:nvSpPr>
        <p:spPr>
          <a:xfrm>
            <a:off x="152400" y="152400"/>
            <a:ext cx="8686800" cy="1356360"/>
          </a:xfrm>
        </p:spPr>
        <p:txBody>
          <a:bodyPr>
            <a:normAutofit/>
          </a:bodyPr>
          <a:lstStyle/>
          <a:p>
            <a:r>
              <a:rPr lang="en-US" b="1">
                <a:solidFill>
                  <a:schemeClr val="tx1"/>
                </a:solidFill>
              </a:rPr>
              <a:t>Technical, 2 year, or 4-year College? </a:t>
            </a:r>
          </a:p>
        </p:txBody>
      </p:sp>
      <p:sp>
        <p:nvSpPr>
          <p:cNvPr id="47107" name="Content Placeholder 2"/>
          <p:cNvSpPr>
            <a:spLocks noGrp="1"/>
          </p:cNvSpPr>
          <p:nvPr>
            <p:ph idx="1"/>
          </p:nvPr>
        </p:nvSpPr>
        <p:spPr>
          <a:xfrm>
            <a:off x="4724400" y="1593925"/>
            <a:ext cx="4267200" cy="4578275"/>
          </a:xfrm>
        </p:spPr>
        <p:txBody>
          <a:bodyPr>
            <a:noAutofit/>
          </a:bodyPr>
          <a:lstStyle/>
          <a:p>
            <a:pPr marL="34290" indent="0">
              <a:lnSpc>
                <a:spcPct val="100000"/>
              </a:lnSpc>
              <a:buNone/>
            </a:pPr>
            <a:r>
              <a:rPr lang="en-US" sz="2400"/>
              <a:t>4 Year College:</a:t>
            </a:r>
          </a:p>
          <a:p>
            <a:pPr marL="34290" indent="0">
              <a:lnSpc>
                <a:spcPct val="100000"/>
              </a:lnSpc>
              <a:buNone/>
            </a:pPr>
            <a:r>
              <a:rPr lang="en-US" sz="2400"/>
              <a:t>Each college determines their minimum entrance requirements</a:t>
            </a:r>
          </a:p>
          <a:p>
            <a:pPr>
              <a:lnSpc>
                <a:spcPct val="100000"/>
              </a:lnSpc>
            </a:pPr>
            <a:r>
              <a:rPr lang="en-US" sz="2400"/>
              <a:t>Minimum GPA</a:t>
            </a:r>
          </a:p>
          <a:p>
            <a:pPr>
              <a:lnSpc>
                <a:spcPct val="100000"/>
              </a:lnSpc>
            </a:pPr>
            <a:r>
              <a:rPr lang="en-US" sz="2400"/>
              <a:t>ACT or SAT scores</a:t>
            </a:r>
          </a:p>
          <a:p>
            <a:pPr marL="34290" indent="0">
              <a:lnSpc>
                <a:spcPct val="100000"/>
              </a:lnSpc>
              <a:buNone/>
            </a:pPr>
            <a:r>
              <a:rPr lang="en-US" sz="2400"/>
              <a:t>Georgia 4-year colleges require:</a:t>
            </a:r>
          </a:p>
          <a:p>
            <a:pPr lvl="1">
              <a:lnSpc>
                <a:spcPct val="100000"/>
              </a:lnSpc>
            </a:pPr>
            <a:r>
              <a:rPr lang="en-US" sz="1600"/>
              <a:t>College Preparatory Curriculum requirements (2 years world language)</a:t>
            </a:r>
          </a:p>
          <a:p>
            <a:pPr lvl="1">
              <a:lnSpc>
                <a:spcPct val="100000"/>
              </a:lnSpc>
            </a:pPr>
            <a:r>
              <a:rPr lang="en-US" sz="1600"/>
              <a:t>Freshman Index requirement</a:t>
            </a:r>
          </a:p>
          <a:p>
            <a:pPr lvl="1">
              <a:lnSpc>
                <a:spcPct val="100000"/>
              </a:lnSpc>
            </a:pPr>
            <a:r>
              <a:rPr lang="en-US" sz="1600"/>
              <a:t>Minimum results on Test Scores </a:t>
            </a:r>
          </a:p>
        </p:txBody>
      </p:sp>
      <p:sp>
        <p:nvSpPr>
          <p:cNvPr id="2" name="Rectangle 1"/>
          <p:cNvSpPr/>
          <p:nvPr/>
        </p:nvSpPr>
        <p:spPr>
          <a:xfrm>
            <a:off x="228600" y="1598474"/>
            <a:ext cx="4572000" cy="2031325"/>
          </a:xfrm>
          <a:prstGeom prst="rect">
            <a:avLst/>
          </a:prstGeom>
        </p:spPr>
        <p:txBody>
          <a:bodyPr lIns="91440" tIns="45720" rIns="91440" bIns="45720" anchor="t">
            <a:spAutoFit/>
          </a:bodyPr>
          <a:lstStyle/>
          <a:p>
            <a:r>
              <a:rPr lang="en-US">
                <a:solidFill>
                  <a:schemeClr val="accent1"/>
                </a:solidFill>
                <a:latin typeface="+mn-lt"/>
              </a:rPr>
              <a:t>Technical College:</a:t>
            </a:r>
          </a:p>
          <a:p>
            <a:pPr marL="285750" indent="-285750">
              <a:buFont typeface="Arial" panose="020B0604020202020204" pitchFamily="34" charset="0"/>
              <a:buChar char="•"/>
            </a:pPr>
            <a:r>
              <a:rPr lang="en-US">
                <a:solidFill>
                  <a:schemeClr val="accent1"/>
                </a:solidFill>
                <a:latin typeface="+mn-lt"/>
              </a:rPr>
              <a:t>SAT/ACT not required. </a:t>
            </a:r>
            <a:endParaRPr lang="en-US">
              <a:solidFill>
                <a:schemeClr val="accent1"/>
              </a:solidFill>
            </a:endParaRPr>
          </a:p>
          <a:p>
            <a:pPr marL="742950" lvl="1" indent="-285750">
              <a:buFont typeface="Courier New" panose="020B0604020202020204" pitchFamily="34" charset="0"/>
              <a:buChar char="o"/>
            </a:pPr>
            <a:r>
              <a:rPr lang="en-US">
                <a:solidFill>
                  <a:schemeClr val="accent1"/>
                </a:solidFill>
                <a:latin typeface="+mn-lt"/>
              </a:rPr>
              <a:t>Use Accuplacer exam to determine placement</a:t>
            </a:r>
            <a:endParaRPr lang="en-US">
              <a:solidFill>
                <a:schemeClr val="accent1"/>
              </a:solidFill>
            </a:endParaRPr>
          </a:p>
          <a:p>
            <a:pPr marL="285750" indent="-285750">
              <a:buFont typeface="Arial" panose="020B0604020202020204" pitchFamily="34" charset="0"/>
              <a:buChar char="•"/>
            </a:pPr>
            <a:r>
              <a:rPr lang="en-US">
                <a:solidFill>
                  <a:schemeClr val="accent1"/>
                </a:solidFill>
                <a:latin typeface="+mn-lt"/>
              </a:rPr>
              <a:t>Qualifies for HOPE Grant</a:t>
            </a:r>
          </a:p>
          <a:p>
            <a:pPr marL="285750" indent="-285750">
              <a:buFont typeface="Arial" panose="020B0604020202020204" pitchFamily="34" charset="0"/>
              <a:buChar char="•"/>
            </a:pPr>
            <a:r>
              <a:rPr lang="en-US">
                <a:solidFill>
                  <a:schemeClr val="accent1"/>
                </a:solidFill>
                <a:latin typeface="+mn-lt"/>
              </a:rPr>
              <a:t>Chattahoochee Tech is nearby</a:t>
            </a:r>
          </a:p>
          <a:p>
            <a:endParaRPr lang="en-US">
              <a:solidFill>
                <a:schemeClr val="accent1"/>
              </a:solidFill>
              <a:latin typeface="+mn-lt"/>
            </a:endParaRPr>
          </a:p>
        </p:txBody>
      </p:sp>
      <p:sp>
        <p:nvSpPr>
          <p:cNvPr id="3" name="Rectangle 2"/>
          <p:cNvSpPr/>
          <p:nvPr/>
        </p:nvSpPr>
        <p:spPr>
          <a:xfrm>
            <a:off x="228600" y="3531275"/>
            <a:ext cx="4572000" cy="2031325"/>
          </a:xfrm>
          <a:prstGeom prst="rect">
            <a:avLst/>
          </a:prstGeom>
        </p:spPr>
        <p:txBody>
          <a:bodyPr>
            <a:spAutoFit/>
          </a:bodyPr>
          <a:lstStyle/>
          <a:p>
            <a:r>
              <a:rPr lang="en-US">
                <a:solidFill>
                  <a:schemeClr val="accent1"/>
                </a:solidFill>
                <a:latin typeface="+mn-lt"/>
              </a:rPr>
              <a:t>2 Year Community College:</a:t>
            </a:r>
          </a:p>
          <a:p>
            <a:pPr marL="285750" indent="-285750">
              <a:buFont typeface="Arial" panose="020B0604020202020204" pitchFamily="34" charset="0"/>
              <a:buChar char="•"/>
            </a:pPr>
            <a:r>
              <a:rPr lang="en-US">
                <a:solidFill>
                  <a:schemeClr val="accent1"/>
                </a:solidFill>
                <a:latin typeface="+mn-lt"/>
              </a:rPr>
              <a:t>SAT/ACT may not be required: could use Accuplacer exam for placement</a:t>
            </a:r>
          </a:p>
          <a:p>
            <a:pPr marL="285750" indent="-285750">
              <a:buFont typeface="Arial" panose="020B0604020202020204" pitchFamily="34" charset="0"/>
              <a:buChar char="•"/>
            </a:pPr>
            <a:r>
              <a:rPr lang="en-US">
                <a:solidFill>
                  <a:schemeClr val="accent1"/>
                </a:solidFill>
                <a:latin typeface="+mn-lt"/>
              </a:rPr>
              <a:t>School determines minimum GPA</a:t>
            </a:r>
          </a:p>
          <a:p>
            <a:pPr marL="285750" indent="-285750">
              <a:buFont typeface="Arial" panose="020B0604020202020204" pitchFamily="34" charset="0"/>
              <a:buChar char="•"/>
            </a:pPr>
            <a:r>
              <a:rPr lang="en-US">
                <a:solidFill>
                  <a:schemeClr val="accent1"/>
                </a:solidFill>
                <a:latin typeface="+mn-lt"/>
              </a:rPr>
              <a:t>Nearby 2-year schools: Georgia Highlands &amp; GSU Perimeter College</a:t>
            </a:r>
          </a:p>
          <a:p>
            <a:endParaRPr lang="en-US">
              <a:solidFill>
                <a:schemeClr val="accent1"/>
              </a:solidFill>
              <a:latin typeface="+mj-lt"/>
            </a:endParaRPr>
          </a:p>
        </p:txBody>
      </p:sp>
      <p:sp>
        <p:nvSpPr>
          <p:cNvPr id="4" name="Rectangle 3"/>
          <p:cNvSpPr/>
          <p:nvPr/>
        </p:nvSpPr>
        <p:spPr>
          <a:xfrm>
            <a:off x="228600" y="1600200"/>
            <a:ext cx="4419600" cy="16916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8600" y="3462992"/>
            <a:ext cx="4419600" cy="18710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24400" y="1595984"/>
            <a:ext cx="4267200" cy="4892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860584"/>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0AAC386-A18D-4525-AD1B-4D227ED34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05B0DA1-6D6E-45F0-9B63-E03B85EEE38B}"/>
              </a:ext>
            </a:extLst>
          </p:cNvPr>
          <p:cNvSpPr>
            <a:spLocks noGrp="1"/>
          </p:cNvSpPr>
          <p:nvPr>
            <p:ph type="title"/>
          </p:nvPr>
        </p:nvSpPr>
        <p:spPr>
          <a:xfrm>
            <a:off x="6097404" y="643467"/>
            <a:ext cx="2604756" cy="5571066"/>
          </a:xfrm>
        </p:spPr>
        <p:txBody>
          <a:bodyPr>
            <a:normAutofit/>
          </a:bodyPr>
          <a:lstStyle/>
          <a:p>
            <a:r>
              <a:rPr lang="en-US" b="1"/>
              <a:t>2 Year Colleges </a:t>
            </a:r>
            <a:endParaRPr lang="en-US"/>
          </a:p>
        </p:txBody>
      </p:sp>
      <p:cxnSp>
        <p:nvCxnSpPr>
          <p:cNvPr id="14" name="Straight Connector 13">
            <a:extLst>
              <a:ext uri="{FF2B5EF4-FFF2-40B4-BE49-F238E27FC236}">
                <a16:creationId xmlns:a16="http://schemas.microsoft.com/office/drawing/2014/main" id="{C34C4AD0-FE94-4E84-ACA6-CC5BF1A1182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90097" y="2514600"/>
            <a:ext cx="0" cy="1828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524C5EE3-CA3B-44AA-8D67-5778F2EB67FE}"/>
              </a:ext>
            </a:extLst>
          </p:cNvPr>
          <p:cNvSpPr>
            <a:spLocks noGrp="1"/>
          </p:cNvSpPr>
          <p:nvPr>
            <p:ph idx="1"/>
          </p:nvPr>
        </p:nvSpPr>
        <p:spPr>
          <a:xfrm>
            <a:off x="441840" y="767867"/>
            <a:ext cx="4883244" cy="2695048"/>
          </a:xfrm>
        </p:spPr>
        <p:txBody>
          <a:bodyPr/>
          <a:lstStyle/>
          <a:p>
            <a:pPr marL="0" indent="0" defTabSz="603504">
              <a:spcBef>
                <a:spcPts val="792"/>
              </a:spcBef>
              <a:spcAft>
                <a:spcPts val="132"/>
              </a:spcAft>
              <a:buNone/>
            </a:pPr>
            <a:r>
              <a:rPr lang="en-US" sz="2800" kern="1200">
                <a:solidFill>
                  <a:schemeClr val="tx1"/>
                </a:solidFill>
                <a:latin typeface="+mn-lt"/>
                <a:ea typeface="+mn-ea"/>
                <a:cs typeface="+mn-cs"/>
              </a:rPr>
              <a:t>Transferring to 4 Year Colleges:</a:t>
            </a:r>
          </a:p>
          <a:p>
            <a:pPr marL="0" indent="0" defTabSz="603504">
              <a:spcBef>
                <a:spcPts val="792"/>
              </a:spcBef>
              <a:spcAft>
                <a:spcPts val="132"/>
              </a:spcAft>
              <a:buNone/>
            </a:pPr>
            <a:r>
              <a:rPr lang="en-US" sz="2800" kern="1200">
                <a:solidFill>
                  <a:schemeClr val="tx1"/>
                </a:solidFill>
                <a:latin typeface="+mn-lt"/>
                <a:ea typeface="+mn-ea"/>
                <a:cs typeface="+mn-cs"/>
              </a:rPr>
              <a:t>Georgia Perimeter to Georgia State University</a:t>
            </a:r>
          </a:p>
          <a:p>
            <a:pPr marL="0" indent="0" defTabSz="603504">
              <a:spcBef>
                <a:spcPts val="792"/>
              </a:spcBef>
              <a:spcAft>
                <a:spcPts val="132"/>
              </a:spcAft>
              <a:buNone/>
            </a:pPr>
            <a:endParaRPr lang="en-US" sz="1320" kern="1200">
              <a:solidFill>
                <a:schemeClr val="tx1"/>
              </a:solidFill>
              <a:latin typeface="+mn-lt"/>
              <a:ea typeface="+mn-ea"/>
              <a:cs typeface="+mn-cs"/>
            </a:endParaRPr>
          </a:p>
          <a:p>
            <a:pPr marL="60350" indent="-60350" defTabSz="603504">
              <a:spcBef>
                <a:spcPts val="792"/>
              </a:spcBef>
              <a:spcAft>
                <a:spcPts val="132"/>
              </a:spcAft>
            </a:pPr>
            <a:endParaRPr lang="en-US" sz="1320" kern="1200">
              <a:solidFill>
                <a:schemeClr val="tx1"/>
              </a:solidFill>
              <a:latin typeface="+mn-lt"/>
              <a:ea typeface="+mn-ea"/>
              <a:cs typeface="+mn-cs"/>
            </a:endParaRPr>
          </a:p>
          <a:p>
            <a:pPr marL="60350" indent="-60350" defTabSz="603504">
              <a:spcBef>
                <a:spcPts val="792"/>
              </a:spcBef>
              <a:spcAft>
                <a:spcPts val="132"/>
              </a:spcAft>
            </a:pPr>
            <a:endParaRPr lang="en-US" sz="1320" kern="1200">
              <a:solidFill>
                <a:schemeClr val="tx1"/>
              </a:solidFill>
              <a:latin typeface="+mn-lt"/>
              <a:ea typeface="+mn-ea"/>
              <a:cs typeface="+mn-cs"/>
            </a:endParaRPr>
          </a:p>
          <a:p>
            <a:endParaRPr lang="en-US"/>
          </a:p>
        </p:txBody>
      </p:sp>
      <p:pic>
        <p:nvPicPr>
          <p:cNvPr id="5" name="Picture 4">
            <a:extLst>
              <a:ext uri="{FF2B5EF4-FFF2-40B4-BE49-F238E27FC236}">
                <a16:creationId xmlns:a16="http://schemas.microsoft.com/office/drawing/2014/main" id="{A3489ADC-4AD1-430B-BF54-042FB6AE4D17}"/>
              </a:ext>
            </a:extLst>
          </p:cNvPr>
          <p:cNvPicPr>
            <a:picLocks noChangeAspect="1"/>
          </p:cNvPicPr>
          <p:nvPr/>
        </p:nvPicPr>
        <p:blipFill>
          <a:blip r:embed="rId2"/>
          <a:stretch>
            <a:fillRect/>
          </a:stretch>
        </p:blipFill>
        <p:spPr>
          <a:xfrm>
            <a:off x="442018" y="2270246"/>
            <a:ext cx="3841813" cy="2063083"/>
          </a:xfrm>
          <a:prstGeom prst="rect">
            <a:avLst/>
          </a:prstGeom>
        </p:spPr>
      </p:pic>
      <p:sp>
        <p:nvSpPr>
          <p:cNvPr id="7" name="TextBox 6">
            <a:extLst>
              <a:ext uri="{FF2B5EF4-FFF2-40B4-BE49-F238E27FC236}">
                <a16:creationId xmlns:a16="http://schemas.microsoft.com/office/drawing/2014/main" id="{8FFC8AA0-83B4-4A71-9648-875E5D19C73B}"/>
              </a:ext>
            </a:extLst>
          </p:cNvPr>
          <p:cNvSpPr txBox="1"/>
          <p:nvPr/>
        </p:nvSpPr>
        <p:spPr>
          <a:xfrm>
            <a:off x="643428" y="4606905"/>
            <a:ext cx="3828194" cy="457946"/>
          </a:xfrm>
          <a:prstGeom prst="rect">
            <a:avLst/>
          </a:prstGeom>
          <a:noFill/>
        </p:spPr>
        <p:txBody>
          <a:bodyPr wrap="square" rtlCol="0">
            <a:spAutoFit/>
          </a:bodyPr>
          <a:lstStyle/>
          <a:p>
            <a:pPr defTabSz="301752">
              <a:spcAft>
                <a:spcPts val="600"/>
              </a:spcAft>
            </a:pPr>
            <a:r>
              <a:rPr lang="en-US" sz="1188" kern="1200">
                <a:solidFill>
                  <a:schemeClr val="tx1"/>
                </a:solidFill>
                <a:latin typeface="+mn-lt"/>
                <a:ea typeface="+mn-ea"/>
                <a:cs typeface="+mn-cs"/>
                <a:hlinkClick r:id="rId3"/>
              </a:rPr>
              <a:t>https://admissions.gsu.edu/bachelors-degree/apply/#transition</a:t>
            </a:r>
            <a:r>
              <a:rPr lang="en-US" sz="1188" kern="1200">
                <a:solidFill>
                  <a:schemeClr val="tx1"/>
                </a:solidFill>
                <a:latin typeface="+mn-lt"/>
                <a:ea typeface="+mn-ea"/>
                <a:cs typeface="+mn-cs"/>
              </a:rPr>
              <a:t> </a:t>
            </a:r>
            <a:endParaRPr lang="en-US"/>
          </a:p>
        </p:txBody>
      </p:sp>
    </p:spTree>
    <p:extLst>
      <p:ext uri="{BB962C8B-B14F-4D97-AF65-F5344CB8AC3E}">
        <p14:creationId xmlns:p14="http://schemas.microsoft.com/office/powerpoint/2010/main" val="4025374180"/>
      </p:ext>
    </p:extLst>
  </p:cSld>
  <p:clrMapOvr>
    <a:masterClrMapping/>
  </p:clrMapOvr>
  <p:transition>
    <p:pull/>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543220-CE6F-4C97-AA44-AEE68EE91B1F}"/>
              </a:ext>
            </a:extLst>
          </p:cNvPr>
          <p:cNvSpPr>
            <a:spLocks noGrp="1"/>
          </p:cNvSpPr>
          <p:nvPr>
            <p:ph type="title"/>
          </p:nvPr>
        </p:nvSpPr>
        <p:spPr/>
        <p:txBody>
          <a:bodyPr/>
          <a:lstStyle/>
          <a:p>
            <a:endParaRPr lang="en-US"/>
          </a:p>
        </p:txBody>
      </p:sp>
      <p:sp>
        <p:nvSpPr>
          <p:cNvPr id="6" name="TextBox 5">
            <a:extLst>
              <a:ext uri="{FF2B5EF4-FFF2-40B4-BE49-F238E27FC236}">
                <a16:creationId xmlns:a16="http://schemas.microsoft.com/office/drawing/2014/main" id="{1ACDCD8B-1227-4650-B59C-73DD280BADDB}"/>
              </a:ext>
            </a:extLst>
          </p:cNvPr>
          <p:cNvSpPr txBox="1"/>
          <p:nvPr/>
        </p:nvSpPr>
        <p:spPr>
          <a:xfrm>
            <a:off x="2284079" y="5782363"/>
            <a:ext cx="5029200" cy="646331"/>
          </a:xfrm>
          <a:prstGeom prst="rect">
            <a:avLst/>
          </a:prstGeom>
          <a:noFill/>
        </p:spPr>
        <p:txBody>
          <a:bodyPr wrap="square" lIns="91440" tIns="45720" rIns="91440" bIns="45720" rtlCol="0" anchor="t">
            <a:spAutoFit/>
          </a:bodyPr>
          <a:lstStyle/>
          <a:p>
            <a:pPr algn="ctr"/>
            <a:r>
              <a:rPr lang="en-US"/>
              <a:t>*Must maintain a 2.0 once admitted</a:t>
            </a:r>
          </a:p>
          <a:p>
            <a:pPr algn="ctr"/>
            <a:r>
              <a:rPr lang="en-US">
                <a:hlinkClick r:id="rId2"/>
              </a:rPr>
              <a:t>https://tcsg.edu/free-tuition/</a:t>
            </a:r>
            <a:r>
              <a:rPr lang="en-US"/>
              <a:t>  </a:t>
            </a:r>
          </a:p>
        </p:txBody>
      </p:sp>
      <p:pic>
        <p:nvPicPr>
          <p:cNvPr id="8" name="Picture 7">
            <a:extLst>
              <a:ext uri="{FF2B5EF4-FFF2-40B4-BE49-F238E27FC236}">
                <a16:creationId xmlns:a16="http://schemas.microsoft.com/office/drawing/2014/main" id="{0C397BB4-2784-BB02-11CF-D9FE9EA801C4}"/>
              </a:ext>
            </a:extLst>
          </p:cNvPr>
          <p:cNvPicPr>
            <a:picLocks noChangeAspect="1"/>
          </p:cNvPicPr>
          <p:nvPr/>
        </p:nvPicPr>
        <p:blipFill>
          <a:blip r:embed="rId3"/>
          <a:stretch>
            <a:fillRect/>
          </a:stretch>
        </p:blipFill>
        <p:spPr>
          <a:xfrm>
            <a:off x="752395" y="3220250"/>
            <a:ext cx="7305631" cy="2377473"/>
          </a:xfrm>
          <a:prstGeom prst="rect">
            <a:avLst/>
          </a:prstGeom>
        </p:spPr>
      </p:pic>
      <p:pic>
        <p:nvPicPr>
          <p:cNvPr id="10" name="Picture 9">
            <a:extLst>
              <a:ext uri="{FF2B5EF4-FFF2-40B4-BE49-F238E27FC236}">
                <a16:creationId xmlns:a16="http://schemas.microsoft.com/office/drawing/2014/main" id="{48E641D3-1688-3F87-BFBB-B753441F9777}"/>
              </a:ext>
            </a:extLst>
          </p:cNvPr>
          <p:cNvPicPr>
            <a:picLocks noChangeAspect="1"/>
          </p:cNvPicPr>
          <p:nvPr/>
        </p:nvPicPr>
        <p:blipFill>
          <a:blip r:embed="rId4"/>
          <a:stretch>
            <a:fillRect/>
          </a:stretch>
        </p:blipFill>
        <p:spPr>
          <a:xfrm>
            <a:off x="301668" y="658999"/>
            <a:ext cx="8839200" cy="2362565"/>
          </a:xfrm>
          <a:prstGeom prst="rect">
            <a:avLst/>
          </a:prstGeom>
        </p:spPr>
      </p:pic>
    </p:spTree>
    <p:extLst>
      <p:ext uri="{BB962C8B-B14F-4D97-AF65-F5344CB8AC3E}">
        <p14:creationId xmlns:p14="http://schemas.microsoft.com/office/powerpoint/2010/main" val="420882018"/>
      </p:ext>
    </p:extLst>
  </p:cSld>
  <p:clrMapOvr>
    <a:masterClrMapping/>
  </p:clrMapOvr>
  <p:transition>
    <p:pull/>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25" name="Rectangle 38924">
            <a:extLst>
              <a:ext uri="{FF2B5EF4-FFF2-40B4-BE49-F238E27FC236}">
                <a16:creationId xmlns:a16="http://schemas.microsoft.com/office/drawing/2014/main" id="{904C0BC6-B04D-4459-B721-9C030C392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27" name="Rectangle 38926">
            <a:extLst>
              <a:ext uri="{FF2B5EF4-FFF2-40B4-BE49-F238E27FC236}">
                <a16:creationId xmlns:a16="http://schemas.microsoft.com/office/drawing/2014/main" id="{CB2F024E-D853-479C-B5A9-08293A2D7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20" name="Rectangle 38919">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6181" y="643467"/>
            <a:ext cx="2831958" cy="55710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14" name="Title 1"/>
          <p:cNvSpPr>
            <a:spLocks noGrp="1"/>
          </p:cNvSpPr>
          <p:nvPr>
            <p:ph type="title"/>
          </p:nvPr>
        </p:nvSpPr>
        <p:spPr>
          <a:xfrm>
            <a:off x="1538220" y="1166185"/>
            <a:ext cx="2080993" cy="4525631"/>
          </a:xfrm>
        </p:spPr>
        <p:txBody>
          <a:bodyPr>
            <a:normAutofit/>
          </a:bodyPr>
          <a:lstStyle/>
          <a:p>
            <a:pPr defTabSz="740664"/>
            <a:r>
              <a:rPr lang="en-US" sz="4000" b="1" spc="81">
                <a:solidFill>
                  <a:srgbClr val="FFFFFF"/>
                </a:solidFill>
              </a:rPr>
              <a:t>College Bound</a:t>
            </a:r>
            <a:br>
              <a:rPr lang="en-US" sz="1944" b="1" spc="81">
                <a:solidFill>
                  <a:srgbClr val="FFFFFF"/>
                </a:solidFill>
              </a:rPr>
            </a:br>
            <a:br>
              <a:rPr lang="en-US" sz="1944" b="1" spc="81">
                <a:solidFill>
                  <a:srgbClr val="FFFFFF"/>
                </a:solidFill>
              </a:rPr>
            </a:br>
            <a:br>
              <a:rPr lang="en-US" sz="1944" b="1" spc="81">
                <a:solidFill>
                  <a:srgbClr val="FFFFFF"/>
                </a:solidFill>
              </a:rPr>
            </a:br>
            <a:r>
              <a:rPr lang="en-US" sz="1944" kern="1200" cap="all" spc="81" baseline="0">
                <a:solidFill>
                  <a:srgbClr val="FFFFFF"/>
                </a:solidFill>
                <a:latin typeface="+mj-lt"/>
                <a:ea typeface="+mj-ea"/>
                <a:cs typeface="+mj-cs"/>
              </a:rPr>
              <a:t>								</a:t>
            </a:r>
            <a:endParaRPr lang="en-US" sz="2400">
              <a:solidFill>
                <a:srgbClr val="FFFFFF"/>
              </a:solidFill>
            </a:endParaRPr>
          </a:p>
        </p:txBody>
      </p:sp>
      <p:sp>
        <p:nvSpPr>
          <p:cNvPr id="38915" name="Content Placeholder 2"/>
          <p:cNvSpPr>
            <a:spLocks noGrp="1"/>
          </p:cNvSpPr>
          <p:nvPr>
            <p:ph idx="1"/>
          </p:nvPr>
        </p:nvSpPr>
        <p:spPr>
          <a:xfrm>
            <a:off x="4366617" y="906509"/>
            <a:ext cx="3611602" cy="3282306"/>
          </a:xfrm>
        </p:spPr>
        <p:txBody>
          <a:bodyPr vert="horz" lIns="45720" tIns="45720" rIns="45720" bIns="45720" numCol="1" rtlCol="0" anchor="t">
            <a:noAutofit/>
          </a:bodyPr>
          <a:lstStyle/>
          <a:p>
            <a:pPr marL="14605" indent="0" defTabSz="399959">
              <a:spcBef>
                <a:spcPts val="525"/>
              </a:spcBef>
              <a:spcAft>
                <a:spcPts val="87"/>
              </a:spcAft>
              <a:buNone/>
            </a:pPr>
            <a:r>
              <a:rPr lang="en-US" sz="1800" kern="1200">
                <a:latin typeface="+mn-lt"/>
                <a:ea typeface="+mn-ea"/>
                <a:cs typeface="+mn-cs"/>
              </a:rPr>
              <a:t>How do you decide which college is right for you?</a:t>
            </a:r>
            <a:br>
              <a:rPr lang="en-US" sz="1800"/>
            </a:br>
            <a:endParaRPr lang="en-US" sz="1800" kern="1200">
              <a:latin typeface="+mn-lt"/>
            </a:endParaRPr>
          </a:p>
          <a:p>
            <a:pPr marL="115570" lvl="1" indent="-59690" defTabSz="399959">
              <a:spcBef>
                <a:spcPts val="87"/>
              </a:spcBef>
              <a:spcAft>
                <a:spcPts val="175"/>
              </a:spcAft>
            </a:pPr>
            <a:r>
              <a:rPr lang="en-US" kern="1200">
                <a:latin typeface="+mn-lt"/>
                <a:ea typeface="+mn-ea"/>
                <a:cs typeface="+mn-cs"/>
              </a:rPr>
              <a:t>Who are you?</a:t>
            </a:r>
            <a:endParaRPr lang="en-US" kern="1200">
              <a:latin typeface="+mn-lt"/>
            </a:endParaRPr>
          </a:p>
          <a:p>
            <a:pPr marL="115570" lvl="1" indent="-59690" defTabSz="399959">
              <a:spcBef>
                <a:spcPts val="87"/>
              </a:spcBef>
              <a:spcAft>
                <a:spcPts val="175"/>
              </a:spcAft>
            </a:pPr>
            <a:r>
              <a:rPr lang="en-US" kern="1200">
                <a:latin typeface="+mn-lt"/>
                <a:ea typeface="+mn-ea"/>
                <a:cs typeface="+mn-cs"/>
              </a:rPr>
              <a:t>What do you need to succeed?</a:t>
            </a:r>
            <a:endParaRPr lang="en-US" kern="1200">
              <a:latin typeface="+mn-lt"/>
            </a:endParaRPr>
          </a:p>
          <a:p>
            <a:pPr marL="115570" lvl="1" indent="-59690" defTabSz="399959">
              <a:spcBef>
                <a:spcPts val="87"/>
              </a:spcBef>
              <a:spcAft>
                <a:spcPts val="175"/>
              </a:spcAft>
            </a:pPr>
            <a:r>
              <a:rPr lang="en-US" kern="1200">
                <a:latin typeface="+mn-lt"/>
                <a:ea typeface="+mn-ea"/>
                <a:cs typeface="+mn-cs"/>
              </a:rPr>
              <a:t>What’s your admissions profile?</a:t>
            </a:r>
            <a:endParaRPr lang="en-US" kern="1200">
              <a:latin typeface="+mn-lt"/>
            </a:endParaRPr>
          </a:p>
          <a:p>
            <a:pPr marL="115570" lvl="1" indent="-59690" defTabSz="399959">
              <a:spcBef>
                <a:spcPts val="87"/>
              </a:spcBef>
              <a:spcAft>
                <a:spcPts val="175"/>
              </a:spcAft>
            </a:pPr>
            <a:r>
              <a:rPr lang="en-US" kern="1200">
                <a:latin typeface="+mn-lt"/>
                <a:ea typeface="+mn-ea"/>
                <a:cs typeface="+mn-cs"/>
              </a:rPr>
              <a:t>How far from home do you want to be?</a:t>
            </a:r>
            <a:endParaRPr lang="en-US" kern="1200">
              <a:latin typeface="+mn-lt"/>
            </a:endParaRPr>
          </a:p>
          <a:p>
            <a:pPr marL="115570" lvl="1" indent="-59690" defTabSz="399959">
              <a:spcBef>
                <a:spcPts val="87"/>
              </a:spcBef>
              <a:spcAft>
                <a:spcPts val="175"/>
              </a:spcAft>
            </a:pPr>
            <a:r>
              <a:rPr lang="en-US" kern="1200">
                <a:latin typeface="+mn-lt"/>
                <a:ea typeface="+mn-ea"/>
                <a:cs typeface="+mn-cs"/>
              </a:rPr>
              <a:t>How large a college do you want?</a:t>
            </a:r>
            <a:endParaRPr lang="en-US" kern="1200">
              <a:latin typeface="+mn-lt"/>
            </a:endParaRPr>
          </a:p>
          <a:p>
            <a:pPr marL="115570" lvl="1" indent="-59690" defTabSz="399959">
              <a:spcBef>
                <a:spcPts val="87"/>
              </a:spcBef>
              <a:spcAft>
                <a:spcPts val="175"/>
              </a:spcAft>
            </a:pPr>
            <a:r>
              <a:rPr lang="en-US" kern="1200">
                <a:latin typeface="+mn-lt"/>
                <a:ea typeface="+mn-ea"/>
                <a:cs typeface="+mn-cs"/>
              </a:rPr>
              <a:t>What activities are available?</a:t>
            </a:r>
            <a:endParaRPr lang="en-US" kern="1200">
              <a:latin typeface="+mn-lt"/>
            </a:endParaRPr>
          </a:p>
          <a:p>
            <a:pPr marL="115570" lvl="1" indent="-59690" defTabSz="399959">
              <a:spcBef>
                <a:spcPts val="87"/>
              </a:spcBef>
              <a:spcAft>
                <a:spcPts val="175"/>
              </a:spcAft>
            </a:pPr>
            <a:r>
              <a:rPr lang="en-US" kern="1200">
                <a:latin typeface="+mn-lt"/>
                <a:ea typeface="+mn-ea"/>
                <a:cs typeface="+mn-cs"/>
              </a:rPr>
              <a:t>What else is important to you?</a:t>
            </a:r>
            <a:endParaRPr lang="en-US" kern="1200">
              <a:latin typeface="+mn-lt"/>
            </a:endParaRPr>
          </a:p>
          <a:p>
            <a:pPr marL="115570" lvl="1" indent="-59690" defTabSz="399959">
              <a:spcBef>
                <a:spcPts val="87"/>
              </a:spcBef>
              <a:spcAft>
                <a:spcPts val="175"/>
              </a:spcAft>
            </a:pPr>
            <a:r>
              <a:rPr lang="en-US" kern="1200">
                <a:latin typeface="+mn-lt"/>
                <a:ea typeface="+mn-ea"/>
                <a:cs typeface="+mn-cs"/>
              </a:rPr>
              <a:t>VISIT THE CAMPUS!</a:t>
            </a:r>
            <a:endParaRPr lang="en-US" kern="1200">
              <a:latin typeface="+mn-lt"/>
            </a:endParaRPr>
          </a:p>
          <a:p>
            <a:pPr marL="195580" lvl="2" indent="-59690" defTabSz="399959">
              <a:spcBef>
                <a:spcPts val="87"/>
              </a:spcBef>
              <a:spcAft>
                <a:spcPts val="175"/>
              </a:spcAft>
            </a:pPr>
            <a:endParaRPr lang="en-US" sz="875" kern="1200">
              <a:solidFill>
                <a:schemeClr val="tx1"/>
              </a:solidFill>
              <a:latin typeface="+mn-lt"/>
            </a:endParaRPr>
          </a:p>
          <a:p>
            <a:pPr marL="115570" lvl="1" indent="-59690" defTabSz="399959">
              <a:spcBef>
                <a:spcPts val="87"/>
              </a:spcBef>
              <a:spcAft>
                <a:spcPts val="175"/>
              </a:spcAft>
            </a:pPr>
            <a:endParaRPr lang="en-US" sz="875" kern="1200">
              <a:solidFill>
                <a:schemeClr val="tx1"/>
              </a:solidFill>
              <a:latin typeface="+mn-lt"/>
            </a:endParaRPr>
          </a:p>
          <a:p>
            <a:pPr>
              <a:buFont typeface="Wingdings" pitchFamily="2" charset="2"/>
              <a:buNone/>
            </a:pPr>
            <a:endParaRPr lang="en-US"/>
          </a:p>
        </p:txBody>
      </p:sp>
      <p:sp>
        <p:nvSpPr>
          <p:cNvPr id="4" name="TextBox 3"/>
          <p:cNvSpPr txBox="1"/>
          <p:nvPr/>
        </p:nvSpPr>
        <p:spPr>
          <a:xfrm>
            <a:off x="4456982" y="4313847"/>
            <a:ext cx="3425818" cy="1077218"/>
          </a:xfrm>
          <a:prstGeom prst="rect">
            <a:avLst/>
          </a:prstGeom>
          <a:noFill/>
        </p:spPr>
        <p:txBody>
          <a:bodyPr wrap="square" rtlCol="0">
            <a:spAutoFit/>
          </a:bodyPr>
          <a:lstStyle/>
          <a:p>
            <a:pPr defTabSz="199979">
              <a:spcAft>
                <a:spcPts val="486"/>
              </a:spcAft>
            </a:pPr>
            <a:r>
              <a:rPr lang="en-US" sz="1600" kern="1200">
                <a:solidFill>
                  <a:schemeClr val="tx1"/>
                </a:solidFill>
                <a:latin typeface="+mn-lt"/>
                <a:ea typeface="+mn-ea"/>
                <a:cs typeface="+mn-cs"/>
              </a:rPr>
              <a:t>*Seniors can take two days for a college visit. The absences will be excused with a dated letter on letterhead from the college visited.</a:t>
            </a:r>
            <a:endParaRPr lang="en-US" sz="1600"/>
          </a:p>
        </p:txBody>
      </p:sp>
      <p:sp>
        <p:nvSpPr>
          <p:cNvPr id="3" name="TextBox 2">
            <a:extLst>
              <a:ext uri="{FF2B5EF4-FFF2-40B4-BE49-F238E27FC236}">
                <a16:creationId xmlns:a16="http://schemas.microsoft.com/office/drawing/2014/main" id="{A69DB4BB-E125-669D-AE25-99AFCA8EEBFF}"/>
              </a:ext>
            </a:extLst>
          </p:cNvPr>
          <p:cNvSpPr txBox="1"/>
          <p:nvPr/>
        </p:nvSpPr>
        <p:spPr>
          <a:xfrm>
            <a:off x="4332292" y="5686459"/>
            <a:ext cx="4572000" cy="369332"/>
          </a:xfrm>
          <a:prstGeom prst="rect">
            <a:avLst/>
          </a:prstGeom>
          <a:noFill/>
        </p:spPr>
        <p:txBody>
          <a:bodyPr wrap="square">
            <a:spAutoFit/>
          </a:bodyPr>
          <a:lstStyle/>
          <a:p>
            <a:r>
              <a:rPr lang="en-US">
                <a:hlinkClick r:id="rId3"/>
              </a:rPr>
              <a:t>USG Freshman Requirements</a:t>
            </a:r>
            <a:endParaRPr lang="en-US"/>
          </a:p>
        </p:txBody>
      </p:sp>
    </p:spTree>
    <p:extLst>
      <p:ext uri="{BB962C8B-B14F-4D97-AF65-F5344CB8AC3E}">
        <p14:creationId xmlns:p14="http://schemas.microsoft.com/office/powerpoint/2010/main" val="986092650"/>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E381D-0BDC-900A-A374-502AB7296FC3}"/>
              </a:ext>
            </a:extLst>
          </p:cNvPr>
          <p:cNvSpPr>
            <a:spLocks noGrp="1"/>
          </p:cNvSpPr>
          <p:nvPr>
            <p:ph type="title"/>
          </p:nvPr>
        </p:nvSpPr>
        <p:spPr/>
        <p:txBody>
          <a:bodyPr/>
          <a:lstStyle/>
          <a:p>
            <a:r>
              <a:rPr lang="en-US"/>
              <a:t>Take Advantage</a:t>
            </a:r>
          </a:p>
        </p:txBody>
      </p:sp>
      <p:sp>
        <p:nvSpPr>
          <p:cNvPr id="3" name="Content Placeholder 2">
            <a:extLst>
              <a:ext uri="{FF2B5EF4-FFF2-40B4-BE49-F238E27FC236}">
                <a16:creationId xmlns:a16="http://schemas.microsoft.com/office/drawing/2014/main" id="{8449F8FB-AFA6-5492-F7B2-52858BD14ACF}"/>
              </a:ext>
            </a:extLst>
          </p:cNvPr>
          <p:cNvSpPr>
            <a:spLocks noGrp="1"/>
          </p:cNvSpPr>
          <p:nvPr>
            <p:ph sz="half" idx="1"/>
          </p:nvPr>
        </p:nvSpPr>
        <p:spPr>
          <a:xfrm>
            <a:off x="768096" y="2627610"/>
            <a:ext cx="3566160" cy="2941086"/>
          </a:xfrm>
        </p:spPr>
        <p:txBody>
          <a:bodyPr>
            <a:normAutofit fontScale="85000" lnSpcReduction="20000"/>
          </a:bodyPr>
          <a:lstStyle/>
          <a:p>
            <a:r>
              <a:rPr lang="en-US"/>
              <a:t>The National College Match application is now open! This college and scholarship application connects high-achieving high school seniors from low-income backgrounds with full four-year scholarships to top colleges and lifelong opportunities through </a:t>
            </a:r>
            <a:r>
              <a:rPr lang="en-US" err="1"/>
              <a:t>QuestBridge</a:t>
            </a:r>
            <a:r>
              <a:rPr lang="en-US"/>
              <a:t>.</a:t>
            </a:r>
          </a:p>
          <a:p>
            <a:r>
              <a:rPr lang="en-US"/>
              <a:t>Upcoming deadline to apply:</a:t>
            </a:r>
          </a:p>
          <a:p>
            <a:r>
              <a:rPr lang="en-US"/>
              <a:t>10/01/2026</a:t>
            </a:r>
          </a:p>
          <a:p>
            <a:br>
              <a:rPr lang="en-US"/>
            </a:br>
            <a:endParaRPr lang="en-US"/>
          </a:p>
        </p:txBody>
      </p:sp>
      <p:sp>
        <p:nvSpPr>
          <p:cNvPr id="4" name="Content Placeholder 3">
            <a:extLst>
              <a:ext uri="{FF2B5EF4-FFF2-40B4-BE49-F238E27FC236}">
                <a16:creationId xmlns:a16="http://schemas.microsoft.com/office/drawing/2014/main" id="{0CD93AD1-F79F-5CA0-D604-DBFB370AE7BB}"/>
              </a:ext>
            </a:extLst>
          </p:cNvPr>
          <p:cNvSpPr>
            <a:spLocks noGrp="1"/>
          </p:cNvSpPr>
          <p:nvPr>
            <p:ph sz="half" idx="2"/>
          </p:nvPr>
        </p:nvSpPr>
        <p:spPr/>
        <p:txBody>
          <a:bodyPr>
            <a:normAutofit fontScale="85000" lnSpcReduction="20000"/>
          </a:bodyPr>
          <a:lstStyle/>
          <a:p>
            <a:r>
              <a:rPr lang="en-US"/>
              <a:t>Low-Income Advantage (free/reduced lunch)-not just for food</a:t>
            </a:r>
          </a:p>
          <a:p>
            <a:pPr>
              <a:buFont typeface="Wingdings" panose="05000000000000000000" pitchFamily="2" charset="2"/>
              <a:buChar char="§"/>
            </a:pPr>
            <a:r>
              <a:rPr lang="en-US"/>
              <a:t>SAT Fee Waivers</a:t>
            </a:r>
          </a:p>
          <a:p>
            <a:pPr>
              <a:buFont typeface="Wingdings" panose="05000000000000000000" pitchFamily="2" charset="2"/>
              <a:buChar char="§"/>
            </a:pPr>
            <a:r>
              <a:rPr lang="en-US"/>
              <a:t>ACT Fee Waivers</a:t>
            </a:r>
          </a:p>
          <a:p>
            <a:pPr>
              <a:buFont typeface="Wingdings" panose="05000000000000000000" pitchFamily="2" charset="2"/>
              <a:buChar char="§"/>
            </a:pPr>
            <a:r>
              <a:rPr lang="en-US"/>
              <a:t>College Application Fee Waivers</a:t>
            </a:r>
          </a:p>
          <a:p>
            <a:pPr>
              <a:buFont typeface="Wingdings" panose="05000000000000000000" pitchFamily="2" charset="2"/>
              <a:buChar char="§"/>
            </a:pPr>
            <a:r>
              <a:rPr lang="en-US"/>
              <a:t>Scholarship options</a:t>
            </a:r>
          </a:p>
          <a:p>
            <a:pPr>
              <a:buFont typeface="Wingdings" panose="05000000000000000000" pitchFamily="2" charset="2"/>
              <a:buChar char="§"/>
            </a:pPr>
            <a:r>
              <a:rPr lang="en-US"/>
              <a:t>October 28</a:t>
            </a:r>
            <a:r>
              <a:rPr lang="en-US" baseline="30000"/>
              <a:t>th</a:t>
            </a:r>
            <a:r>
              <a:rPr lang="en-US"/>
              <a:t> SAT email Sara.DAntuono@cherokeek12.net</a:t>
            </a:r>
          </a:p>
        </p:txBody>
      </p:sp>
      <p:pic>
        <p:nvPicPr>
          <p:cNvPr id="6" name="Picture 5">
            <a:extLst>
              <a:ext uri="{FF2B5EF4-FFF2-40B4-BE49-F238E27FC236}">
                <a16:creationId xmlns:a16="http://schemas.microsoft.com/office/drawing/2014/main" id="{F0E18609-5293-FEB7-32CE-56427F9D4CDA}"/>
              </a:ext>
            </a:extLst>
          </p:cNvPr>
          <p:cNvPicPr>
            <a:picLocks noChangeAspect="1"/>
          </p:cNvPicPr>
          <p:nvPr/>
        </p:nvPicPr>
        <p:blipFill>
          <a:blip r:embed="rId2"/>
          <a:stretch>
            <a:fillRect/>
          </a:stretch>
        </p:blipFill>
        <p:spPr>
          <a:xfrm>
            <a:off x="1171244" y="1832942"/>
            <a:ext cx="2010056" cy="704948"/>
          </a:xfrm>
          <a:prstGeom prst="rect">
            <a:avLst/>
          </a:prstGeom>
        </p:spPr>
      </p:pic>
    </p:spTree>
    <p:extLst>
      <p:ext uri="{BB962C8B-B14F-4D97-AF65-F5344CB8AC3E}">
        <p14:creationId xmlns:p14="http://schemas.microsoft.com/office/powerpoint/2010/main" val="552256155"/>
      </p:ext>
    </p:extLst>
  </p:cSld>
  <p:clrMapOvr>
    <a:masterClrMapping/>
  </p:clrMapOvr>
  <p:transition>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429B3-772D-A827-6441-B129AA082A2B}"/>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F6BDF005-0272-C242-289E-84BD7E7B7C0A}"/>
              </a:ext>
            </a:extLst>
          </p:cNvPr>
          <p:cNvPicPr>
            <a:picLocks noChangeAspect="1"/>
          </p:cNvPicPr>
          <p:nvPr/>
        </p:nvPicPr>
        <p:blipFill>
          <a:blip r:embed="rId2"/>
          <a:stretch>
            <a:fillRect/>
          </a:stretch>
        </p:blipFill>
        <p:spPr>
          <a:xfrm>
            <a:off x="1772000" y="376619"/>
            <a:ext cx="5600000" cy="6104762"/>
          </a:xfrm>
          <a:prstGeom prst="rect">
            <a:avLst/>
          </a:prstGeom>
        </p:spPr>
      </p:pic>
    </p:spTree>
    <p:extLst>
      <p:ext uri="{BB962C8B-B14F-4D97-AF65-F5344CB8AC3E}">
        <p14:creationId xmlns:p14="http://schemas.microsoft.com/office/powerpoint/2010/main" val="1547891492"/>
      </p:ext>
    </p:extLst>
  </p:cSld>
  <p:clrMapOvr>
    <a:masterClrMapping/>
  </p:clrMapOvr>
  <p:transition>
    <p:pull/>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1" name="Straight Connector 14">
            <a:extLst>
              <a:ext uri="{FF2B5EF4-FFF2-40B4-BE49-F238E27FC236}">
                <a16:creationId xmlns:a16="http://schemas.microsoft.com/office/drawing/2014/main" id="{9200C8B5-FB5A-4F8B-A9BD-693C051418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Rectangle 16">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00" y="-2"/>
            <a:ext cx="3052451"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FECF422-6262-553B-471B-A66DBB364002}"/>
              </a:ext>
            </a:extLst>
          </p:cNvPr>
          <p:cNvSpPr txBox="1"/>
          <p:nvPr/>
        </p:nvSpPr>
        <p:spPr>
          <a:xfrm>
            <a:off x="232529" y="640080"/>
            <a:ext cx="2572391" cy="5613236"/>
          </a:xfrm>
          <a:prstGeom prst="rect">
            <a:avLst/>
          </a:prstGeom>
        </p:spPr>
        <p:txBody>
          <a:bodyPr vert="horz" lIns="91440" tIns="45720" rIns="91440" bIns="45720" rtlCol="0" anchor="ctr">
            <a:normAutofit/>
          </a:bodyPr>
          <a:lstStyle/>
          <a:p>
            <a:pPr defTabSz="914400">
              <a:lnSpc>
                <a:spcPct val="80000"/>
              </a:lnSpc>
              <a:spcBef>
                <a:spcPct val="0"/>
              </a:spcBef>
              <a:spcAft>
                <a:spcPts val="600"/>
              </a:spcAft>
            </a:pPr>
            <a:r>
              <a:rPr lang="en-US" sz="5000" b="0" i="0" cap="all" spc="100">
                <a:solidFill>
                  <a:srgbClr val="FFFFFF"/>
                </a:solidFill>
                <a:effectLst/>
                <a:latin typeface="+mj-lt"/>
                <a:ea typeface="+mj-ea"/>
                <a:cs typeface="+mj-cs"/>
              </a:rPr>
              <a:t>2026 Freshman Admits</a:t>
            </a:r>
          </a:p>
        </p:txBody>
      </p:sp>
      <p:pic>
        <p:nvPicPr>
          <p:cNvPr id="10" name="Picture 9">
            <a:extLst>
              <a:ext uri="{FF2B5EF4-FFF2-40B4-BE49-F238E27FC236}">
                <a16:creationId xmlns:a16="http://schemas.microsoft.com/office/drawing/2014/main" id="{0BCB2546-F2F7-F19D-F6A4-3772FBA24A7C}"/>
              </a:ext>
            </a:extLst>
          </p:cNvPr>
          <p:cNvPicPr>
            <a:picLocks noChangeAspect="1"/>
          </p:cNvPicPr>
          <p:nvPr/>
        </p:nvPicPr>
        <p:blipFill>
          <a:blip r:embed="rId2"/>
          <a:stretch>
            <a:fillRect/>
          </a:stretch>
        </p:blipFill>
        <p:spPr>
          <a:xfrm>
            <a:off x="3530870" y="4762596"/>
            <a:ext cx="5373098" cy="1266952"/>
          </a:xfrm>
          <a:prstGeom prst="rect">
            <a:avLst/>
          </a:prstGeom>
        </p:spPr>
      </p:pic>
      <p:pic>
        <p:nvPicPr>
          <p:cNvPr id="3" name="Picture 2">
            <a:extLst>
              <a:ext uri="{FF2B5EF4-FFF2-40B4-BE49-F238E27FC236}">
                <a16:creationId xmlns:a16="http://schemas.microsoft.com/office/drawing/2014/main" id="{C3299C77-F53A-5901-625A-E496CFE90157}"/>
              </a:ext>
            </a:extLst>
          </p:cNvPr>
          <p:cNvPicPr>
            <a:picLocks noChangeAspect="1"/>
          </p:cNvPicPr>
          <p:nvPr/>
        </p:nvPicPr>
        <p:blipFill>
          <a:blip r:embed="rId3"/>
          <a:stretch>
            <a:fillRect/>
          </a:stretch>
        </p:blipFill>
        <p:spPr>
          <a:xfrm>
            <a:off x="2502174" y="333781"/>
            <a:ext cx="6641826" cy="4024562"/>
          </a:xfrm>
          <a:prstGeom prst="rect">
            <a:avLst/>
          </a:prstGeom>
        </p:spPr>
      </p:pic>
    </p:spTree>
    <p:extLst>
      <p:ext uri="{BB962C8B-B14F-4D97-AF65-F5344CB8AC3E}">
        <p14:creationId xmlns:p14="http://schemas.microsoft.com/office/powerpoint/2010/main" val="484075882"/>
      </p:ext>
    </p:extLst>
  </p:cSld>
  <p:clrMapOvr>
    <a:masterClrMapping/>
  </p:clrMapOvr>
  <p:transition>
    <p:pull/>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8BA90A1-6BEC-48B7-BBE0-886326225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7950F2D-29CC-4F1C-8AFA-D6AE15BFA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4E5C4D6-395B-447F-ACBE-79432135410C}"/>
              </a:ext>
            </a:extLst>
          </p:cNvPr>
          <p:cNvPicPr>
            <a:picLocks noChangeAspect="1"/>
          </p:cNvPicPr>
          <p:nvPr/>
        </p:nvPicPr>
        <p:blipFill>
          <a:blip r:embed="rId2"/>
          <a:stretch>
            <a:fillRect/>
          </a:stretch>
        </p:blipFill>
        <p:spPr>
          <a:xfrm>
            <a:off x="722891" y="643467"/>
            <a:ext cx="3697497" cy="2215836"/>
          </a:xfrm>
          <a:prstGeom prst="rect">
            <a:avLst/>
          </a:prstGeom>
        </p:spPr>
      </p:pic>
      <p:pic>
        <p:nvPicPr>
          <p:cNvPr id="8" name="Picture 7">
            <a:extLst>
              <a:ext uri="{FF2B5EF4-FFF2-40B4-BE49-F238E27FC236}">
                <a16:creationId xmlns:a16="http://schemas.microsoft.com/office/drawing/2014/main" id="{DCB7321B-89FC-45CF-A3E8-202C1401FCB6}"/>
              </a:ext>
            </a:extLst>
          </p:cNvPr>
          <p:cNvPicPr>
            <a:picLocks noChangeAspect="1"/>
          </p:cNvPicPr>
          <p:nvPr/>
        </p:nvPicPr>
        <p:blipFill>
          <a:blip r:embed="rId3"/>
          <a:stretch>
            <a:fillRect/>
          </a:stretch>
        </p:blipFill>
        <p:spPr>
          <a:xfrm>
            <a:off x="1423778" y="2950535"/>
            <a:ext cx="2037362" cy="472668"/>
          </a:xfrm>
          <a:prstGeom prst="rect">
            <a:avLst/>
          </a:prstGeom>
        </p:spPr>
      </p:pic>
      <p:sp>
        <p:nvSpPr>
          <p:cNvPr id="15" name="TextBox 14">
            <a:extLst>
              <a:ext uri="{FF2B5EF4-FFF2-40B4-BE49-F238E27FC236}">
                <a16:creationId xmlns:a16="http://schemas.microsoft.com/office/drawing/2014/main" id="{B4CC5A64-D1F8-CB66-74D3-5C5806870FE0}"/>
              </a:ext>
            </a:extLst>
          </p:cNvPr>
          <p:cNvSpPr txBox="1"/>
          <p:nvPr/>
        </p:nvSpPr>
        <p:spPr>
          <a:xfrm>
            <a:off x="4792303" y="2108585"/>
            <a:ext cx="4116076" cy="695575"/>
          </a:xfrm>
          <a:prstGeom prst="rect">
            <a:avLst/>
          </a:prstGeom>
          <a:noFill/>
        </p:spPr>
        <p:txBody>
          <a:bodyPr wrap="square">
            <a:spAutoFit/>
          </a:bodyPr>
          <a:lstStyle/>
          <a:p>
            <a:pPr defTabSz="411480">
              <a:spcAft>
                <a:spcPts val="600"/>
              </a:spcAft>
            </a:pPr>
            <a:r>
              <a:rPr lang="en-US" sz="1620" kern="1200">
                <a:solidFill>
                  <a:schemeClr val="tx1"/>
                </a:solidFill>
                <a:latin typeface="+mn-lt"/>
                <a:ea typeface="+mn-ea"/>
                <a:cs typeface="+mn-cs"/>
                <a:hlinkClick r:id="rId4"/>
              </a:rPr>
              <a:t>Georgia State University Admissions Info</a:t>
            </a:r>
            <a:endParaRPr lang="en-US" sz="1620" kern="1200">
              <a:solidFill>
                <a:schemeClr val="tx1"/>
              </a:solidFill>
              <a:latin typeface="+mn-lt"/>
              <a:ea typeface="+mn-ea"/>
              <a:cs typeface="+mn-cs"/>
            </a:endParaRPr>
          </a:p>
          <a:p>
            <a:pPr>
              <a:spcAft>
                <a:spcPts val="600"/>
              </a:spcAft>
            </a:pPr>
            <a:endParaRPr lang="en-US"/>
          </a:p>
        </p:txBody>
      </p:sp>
      <p:sp>
        <p:nvSpPr>
          <p:cNvPr id="17" name="TextBox 16">
            <a:extLst>
              <a:ext uri="{FF2B5EF4-FFF2-40B4-BE49-F238E27FC236}">
                <a16:creationId xmlns:a16="http://schemas.microsoft.com/office/drawing/2014/main" id="{CDA1ED69-D1EC-215F-3A81-ACCDE4CD0E3C}"/>
              </a:ext>
            </a:extLst>
          </p:cNvPr>
          <p:cNvSpPr txBox="1"/>
          <p:nvPr/>
        </p:nvSpPr>
        <p:spPr>
          <a:xfrm>
            <a:off x="4795053" y="1405603"/>
            <a:ext cx="4116076" cy="695575"/>
          </a:xfrm>
          <a:prstGeom prst="rect">
            <a:avLst/>
          </a:prstGeom>
          <a:noFill/>
        </p:spPr>
        <p:txBody>
          <a:bodyPr wrap="square">
            <a:spAutoFit/>
          </a:bodyPr>
          <a:lstStyle/>
          <a:p>
            <a:pPr defTabSz="411480">
              <a:spcAft>
                <a:spcPts val="600"/>
              </a:spcAft>
            </a:pPr>
            <a:r>
              <a:rPr lang="en-US" sz="1620" kern="1200">
                <a:solidFill>
                  <a:schemeClr val="tx1"/>
                </a:solidFill>
                <a:latin typeface="+mn-lt"/>
                <a:ea typeface="+mn-ea"/>
                <a:cs typeface="+mn-cs"/>
                <a:hlinkClick r:id="rId5"/>
              </a:rPr>
              <a:t>Georgia Southern University Admissions Info</a:t>
            </a:r>
            <a:endParaRPr lang="en-US" sz="1620" kern="1200">
              <a:solidFill>
                <a:schemeClr val="tx1"/>
              </a:solidFill>
              <a:latin typeface="+mn-lt"/>
              <a:ea typeface="+mn-ea"/>
              <a:cs typeface="+mn-cs"/>
            </a:endParaRPr>
          </a:p>
          <a:p>
            <a:pPr>
              <a:spcAft>
                <a:spcPts val="600"/>
              </a:spcAft>
            </a:pPr>
            <a:endParaRPr lang="en-US"/>
          </a:p>
        </p:txBody>
      </p:sp>
      <p:sp>
        <p:nvSpPr>
          <p:cNvPr id="19" name="TextBox 18">
            <a:extLst>
              <a:ext uri="{FF2B5EF4-FFF2-40B4-BE49-F238E27FC236}">
                <a16:creationId xmlns:a16="http://schemas.microsoft.com/office/drawing/2014/main" id="{3F95C503-10B2-43EC-4219-76708B8B3FB9}"/>
              </a:ext>
            </a:extLst>
          </p:cNvPr>
          <p:cNvSpPr txBox="1"/>
          <p:nvPr/>
        </p:nvSpPr>
        <p:spPr>
          <a:xfrm>
            <a:off x="4795053" y="2802471"/>
            <a:ext cx="4572000" cy="646331"/>
          </a:xfrm>
          <a:prstGeom prst="rect">
            <a:avLst/>
          </a:prstGeom>
          <a:noFill/>
        </p:spPr>
        <p:txBody>
          <a:bodyPr wrap="square">
            <a:spAutoFit/>
          </a:bodyPr>
          <a:lstStyle/>
          <a:p>
            <a:r>
              <a:rPr lang="en-US">
                <a:hlinkClick r:id="rId6"/>
              </a:rPr>
              <a:t>Albany State University Admissions Info</a:t>
            </a:r>
            <a:endParaRPr lang="en-US"/>
          </a:p>
          <a:p>
            <a:endParaRPr lang="en-US"/>
          </a:p>
        </p:txBody>
      </p:sp>
      <p:sp>
        <p:nvSpPr>
          <p:cNvPr id="21" name="TextBox 20">
            <a:extLst>
              <a:ext uri="{FF2B5EF4-FFF2-40B4-BE49-F238E27FC236}">
                <a16:creationId xmlns:a16="http://schemas.microsoft.com/office/drawing/2014/main" id="{6716BFF1-342B-E7B7-3286-231E2CA891CB}"/>
              </a:ext>
            </a:extLst>
          </p:cNvPr>
          <p:cNvSpPr txBox="1"/>
          <p:nvPr/>
        </p:nvSpPr>
        <p:spPr>
          <a:xfrm>
            <a:off x="4797426" y="3187863"/>
            <a:ext cx="4684888" cy="923330"/>
          </a:xfrm>
          <a:prstGeom prst="rect">
            <a:avLst/>
          </a:prstGeom>
          <a:noFill/>
        </p:spPr>
        <p:txBody>
          <a:bodyPr wrap="square">
            <a:spAutoFit/>
          </a:bodyPr>
          <a:lstStyle/>
          <a:p>
            <a:endParaRPr lang="en-US"/>
          </a:p>
          <a:p>
            <a:r>
              <a:rPr lang="en-US">
                <a:hlinkClick r:id="rId7"/>
              </a:rPr>
              <a:t>Georgia Military College Admissions Info</a:t>
            </a:r>
            <a:endParaRPr lang="en-US"/>
          </a:p>
          <a:p>
            <a:endParaRPr lang="en-US"/>
          </a:p>
        </p:txBody>
      </p:sp>
      <p:pic>
        <p:nvPicPr>
          <p:cNvPr id="25" name="Picture 24">
            <a:extLst>
              <a:ext uri="{FF2B5EF4-FFF2-40B4-BE49-F238E27FC236}">
                <a16:creationId xmlns:a16="http://schemas.microsoft.com/office/drawing/2014/main" id="{189F7ED9-6248-1370-8824-E10B0BAF6FEA}"/>
              </a:ext>
            </a:extLst>
          </p:cNvPr>
          <p:cNvPicPr>
            <a:picLocks noChangeAspect="1"/>
          </p:cNvPicPr>
          <p:nvPr/>
        </p:nvPicPr>
        <p:blipFill>
          <a:blip r:embed="rId8"/>
          <a:stretch>
            <a:fillRect/>
          </a:stretch>
        </p:blipFill>
        <p:spPr>
          <a:xfrm rot="20234085">
            <a:off x="782715" y="4058705"/>
            <a:ext cx="1628117" cy="1184539"/>
          </a:xfrm>
          <a:prstGeom prst="rect">
            <a:avLst/>
          </a:prstGeom>
        </p:spPr>
      </p:pic>
      <p:pic>
        <p:nvPicPr>
          <p:cNvPr id="27" name="Picture 26">
            <a:extLst>
              <a:ext uri="{FF2B5EF4-FFF2-40B4-BE49-F238E27FC236}">
                <a16:creationId xmlns:a16="http://schemas.microsoft.com/office/drawing/2014/main" id="{53954C35-7587-122B-154E-EE592BEE158A}"/>
              </a:ext>
            </a:extLst>
          </p:cNvPr>
          <p:cNvPicPr>
            <a:picLocks noChangeAspect="1"/>
          </p:cNvPicPr>
          <p:nvPr/>
        </p:nvPicPr>
        <p:blipFill>
          <a:blip r:embed="rId9"/>
          <a:stretch>
            <a:fillRect/>
          </a:stretch>
        </p:blipFill>
        <p:spPr>
          <a:xfrm rot="1817279">
            <a:off x="3093911" y="4059510"/>
            <a:ext cx="1252541" cy="1216059"/>
          </a:xfrm>
          <a:prstGeom prst="rect">
            <a:avLst/>
          </a:prstGeom>
        </p:spPr>
      </p:pic>
      <p:pic>
        <p:nvPicPr>
          <p:cNvPr id="29" name="Picture 28">
            <a:extLst>
              <a:ext uri="{FF2B5EF4-FFF2-40B4-BE49-F238E27FC236}">
                <a16:creationId xmlns:a16="http://schemas.microsoft.com/office/drawing/2014/main" id="{585CF27F-BED7-64AC-5FCE-941C6D5E4D23}"/>
              </a:ext>
            </a:extLst>
          </p:cNvPr>
          <p:cNvPicPr>
            <a:picLocks noChangeAspect="1"/>
          </p:cNvPicPr>
          <p:nvPr/>
        </p:nvPicPr>
        <p:blipFill>
          <a:blip r:embed="rId10"/>
          <a:stretch>
            <a:fillRect/>
          </a:stretch>
        </p:blipFill>
        <p:spPr>
          <a:xfrm rot="1083980">
            <a:off x="6996680" y="4498241"/>
            <a:ext cx="1484514" cy="1492369"/>
          </a:xfrm>
          <a:prstGeom prst="rect">
            <a:avLst/>
          </a:prstGeom>
        </p:spPr>
      </p:pic>
    </p:spTree>
    <p:extLst>
      <p:ext uri="{BB962C8B-B14F-4D97-AF65-F5344CB8AC3E}">
        <p14:creationId xmlns:p14="http://schemas.microsoft.com/office/powerpoint/2010/main" val="1204943931"/>
      </p:ext>
    </p:extLst>
  </p:cSld>
  <p:clrMapOvr>
    <a:masterClrMapping/>
  </p:clrMapOvr>
  <p:transition>
    <p:pull/>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61" name="Rectangle 53260">
            <a:extLst>
              <a:ext uri="{FF2B5EF4-FFF2-40B4-BE49-F238E27FC236}">
                <a16:creationId xmlns:a16="http://schemas.microsoft.com/office/drawing/2014/main" id="{904C0BC6-B04D-4459-B721-9C030C392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63" name="Rectangle 53262">
            <a:extLst>
              <a:ext uri="{FF2B5EF4-FFF2-40B4-BE49-F238E27FC236}">
                <a16:creationId xmlns:a16="http://schemas.microsoft.com/office/drawing/2014/main" id="{CB2F024E-D853-479C-B5A9-08293A2D7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56" name="Rectangle 53255">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6181" y="643467"/>
            <a:ext cx="2831958" cy="55710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50" name="Title 1"/>
          <p:cNvSpPr>
            <a:spLocks noGrp="1"/>
          </p:cNvSpPr>
          <p:nvPr>
            <p:ph type="title"/>
          </p:nvPr>
        </p:nvSpPr>
        <p:spPr>
          <a:xfrm>
            <a:off x="1538220" y="1166185"/>
            <a:ext cx="2080993" cy="4525631"/>
          </a:xfrm>
        </p:spPr>
        <p:txBody>
          <a:bodyPr>
            <a:normAutofit/>
          </a:bodyPr>
          <a:lstStyle/>
          <a:p>
            <a:pPr defTabSz="740664"/>
            <a:r>
              <a:rPr lang="en-US" sz="3564" b="1" kern="1200" cap="all" spc="81" baseline="0">
                <a:solidFill>
                  <a:srgbClr val="FFFFFF"/>
                </a:solidFill>
                <a:latin typeface="+mj-lt"/>
                <a:ea typeface="+mj-ea"/>
                <a:cs typeface="+mj-cs"/>
              </a:rPr>
              <a:t>I’ve got my list of colleges – what’s next</a:t>
            </a:r>
            <a:br>
              <a:rPr lang="en-US" sz="3564" b="1" kern="1200" cap="all" spc="81" baseline="0">
                <a:solidFill>
                  <a:srgbClr val="FFFFFF"/>
                </a:solidFill>
                <a:latin typeface="+mj-lt"/>
                <a:ea typeface="+mj-ea"/>
                <a:cs typeface="+mj-cs"/>
              </a:rPr>
            </a:br>
            <a:r>
              <a:rPr lang="en-US" sz="1400" b="1" kern="1200" cap="all" spc="81" baseline="0">
                <a:solidFill>
                  <a:srgbClr val="FFFFFF"/>
                </a:solidFill>
                <a:latin typeface="+mj-lt"/>
                <a:ea typeface="+mj-ea"/>
                <a:cs typeface="+mj-cs"/>
              </a:rPr>
              <a:t>(Stretch School, I think I Have this School, In the Bag school)</a:t>
            </a:r>
            <a:endParaRPr lang="en-US" b="1">
              <a:solidFill>
                <a:srgbClr val="FFFFFF"/>
              </a:solidFill>
            </a:endParaRPr>
          </a:p>
        </p:txBody>
      </p:sp>
      <p:sp>
        <p:nvSpPr>
          <p:cNvPr id="53251" name="Content Placeholder 2"/>
          <p:cNvSpPr>
            <a:spLocks noGrp="1"/>
          </p:cNvSpPr>
          <p:nvPr>
            <p:ph idx="1"/>
          </p:nvPr>
        </p:nvSpPr>
        <p:spPr>
          <a:xfrm>
            <a:off x="4441786" y="1162670"/>
            <a:ext cx="3437425" cy="1668745"/>
          </a:xfrm>
        </p:spPr>
        <p:txBody>
          <a:bodyPr>
            <a:noAutofit/>
          </a:bodyPr>
          <a:lstStyle/>
          <a:p>
            <a:pPr marL="13887" indent="0" defTabSz="370332">
              <a:spcBef>
                <a:spcPts val="486"/>
              </a:spcBef>
              <a:spcAft>
                <a:spcPts val="81"/>
              </a:spcAft>
              <a:buNone/>
            </a:pPr>
            <a:r>
              <a:rPr lang="en-US" sz="1400" b="1" kern="1200">
                <a:solidFill>
                  <a:schemeClr val="tx1"/>
                </a:solidFill>
                <a:latin typeface="+mn-lt"/>
                <a:ea typeface="+mn-ea"/>
                <a:cs typeface="+mn-cs"/>
              </a:rPr>
              <a:t>Before you apply make sure you’re eligible.</a:t>
            </a:r>
          </a:p>
          <a:p>
            <a:pPr marL="37033" indent="-37033" defTabSz="370332">
              <a:spcBef>
                <a:spcPts val="486"/>
              </a:spcBef>
              <a:spcAft>
                <a:spcPts val="81"/>
              </a:spcAft>
            </a:pPr>
            <a:r>
              <a:rPr lang="en-US" sz="1400" kern="1200">
                <a:solidFill>
                  <a:schemeClr val="tx1"/>
                </a:solidFill>
                <a:latin typeface="+mn-lt"/>
                <a:ea typeface="+mn-ea"/>
                <a:cs typeface="+mn-cs"/>
              </a:rPr>
              <a:t>Have you taken the ACT or SAT?</a:t>
            </a:r>
          </a:p>
          <a:p>
            <a:pPr marL="107396" lvl="1" indent="-55550" defTabSz="370332">
              <a:spcBef>
                <a:spcPts val="81"/>
              </a:spcBef>
              <a:spcAft>
                <a:spcPts val="162"/>
              </a:spcAft>
            </a:pPr>
            <a:r>
              <a:rPr lang="en-US" sz="1400" kern="1200">
                <a:solidFill>
                  <a:schemeClr val="tx1"/>
                </a:solidFill>
                <a:latin typeface="+mn-lt"/>
                <a:ea typeface="+mn-ea"/>
                <a:cs typeface="+mn-cs"/>
              </a:rPr>
              <a:t> Register directly with the testing agencies!</a:t>
            </a:r>
          </a:p>
          <a:p>
            <a:pPr marL="107396" lvl="1" indent="-55550" defTabSz="370332">
              <a:spcBef>
                <a:spcPts val="81"/>
              </a:spcBef>
              <a:spcAft>
                <a:spcPts val="162"/>
              </a:spcAft>
            </a:pPr>
            <a:r>
              <a:rPr lang="en-US" sz="1400" kern="1200">
                <a:solidFill>
                  <a:schemeClr val="tx1"/>
                </a:solidFill>
                <a:latin typeface="+mn-lt"/>
                <a:ea typeface="+mn-ea"/>
                <a:cs typeface="+mn-cs"/>
                <a:hlinkClick r:id="rId3"/>
              </a:rPr>
              <a:t>www.collegeboard.org</a:t>
            </a:r>
            <a:r>
              <a:rPr lang="en-US" sz="1400" kern="1200">
                <a:solidFill>
                  <a:schemeClr val="tx1"/>
                </a:solidFill>
                <a:latin typeface="+mn-lt"/>
                <a:ea typeface="+mn-ea"/>
                <a:cs typeface="+mn-cs"/>
              </a:rPr>
              <a:t> &amp; </a:t>
            </a:r>
            <a:r>
              <a:rPr lang="en-US" sz="1400" kern="1200">
                <a:solidFill>
                  <a:schemeClr val="tx1"/>
                </a:solidFill>
                <a:latin typeface="+mn-lt"/>
                <a:ea typeface="+mn-ea"/>
                <a:cs typeface="+mn-cs"/>
                <a:hlinkClick r:id="rId4"/>
              </a:rPr>
              <a:t>www.actstudent.org</a:t>
            </a:r>
            <a:endParaRPr lang="en-US" sz="1400" kern="1200">
              <a:solidFill>
                <a:schemeClr val="tx1"/>
              </a:solidFill>
              <a:latin typeface="+mn-lt"/>
              <a:ea typeface="+mn-ea"/>
              <a:cs typeface="+mn-cs"/>
            </a:endParaRPr>
          </a:p>
          <a:p>
            <a:pPr marL="107396" lvl="1" indent="-55550" defTabSz="370332">
              <a:spcBef>
                <a:spcPts val="81"/>
              </a:spcBef>
              <a:spcAft>
                <a:spcPts val="162"/>
              </a:spcAft>
            </a:pPr>
            <a:r>
              <a:rPr lang="en-US" sz="1400" kern="1200">
                <a:solidFill>
                  <a:schemeClr val="tx1"/>
                </a:solidFill>
                <a:latin typeface="+mn-lt"/>
                <a:ea typeface="+mn-ea"/>
                <a:cs typeface="+mn-cs"/>
              </a:rPr>
              <a:t>Check with the colleges to which you are interested in applying to determine the final test date accepted for admissions.</a:t>
            </a:r>
          </a:p>
          <a:p>
            <a:pPr marL="37033" indent="-37033" defTabSz="370332">
              <a:spcBef>
                <a:spcPts val="486"/>
              </a:spcBef>
              <a:spcAft>
                <a:spcPts val="81"/>
              </a:spcAft>
            </a:pPr>
            <a:r>
              <a:rPr lang="en-US" sz="1400" kern="1200">
                <a:solidFill>
                  <a:schemeClr val="tx1"/>
                </a:solidFill>
                <a:latin typeface="+mn-lt"/>
                <a:ea typeface="+mn-ea"/>
                <a:cs typeface="+mn-cs"/>
              </a:rPr>
              <a:t>Do you meet the grade requirements? What is your Academic GPA?</a:t>
            </a:r>
          </a:p>
          <a:p>
            <a:pPr marL="107396" lvl="1" indent="-55550" defTabSz="370332">
              <a:spcBef>
                <a:spcPts val="81"/>
              </a:spcBef>
              <a:spcAft>
                <a:spcPts val="162"/>
              </a:spcAft>
            </a:pPr>
            <a:r>
              <a:rPr lang="en-US" sz="1400" kern="1200">
                <a:solidFill>
                  <a:schemeClr val="tx1"/>
                </a:solidFill>
                <a:latin typeface="+mn-lt"/>
                <a:ea typeface="+mn-ea"/>
                <a:cs typeface="+mn-cs"/>
              </a:rPr>
              <a:t>Colleges individually decide how they calculate their admissions academic GPA. </a:t>
            </a:r>
          </a:p>
          <a:p>
            <a:pPr marL="107396" lvl="1" indent="-55550" defTabSz="370332">
              <a:spcBef>
                <a:spcPts val="81"/>
              </a:spcBef>
              <a:spcAft>
                <a:spcPts val="162"/>
              </a:spcAft>
            </a:pPr>
            <a:r>
              <a:rPr lang="en-US" sz="1400" kern="1200">
                <a:solidFill>
                  <a:schemeClr val="tx1"/>
                </a:solidFill>
                <a:latin typeface="+mn-lt"/>
                <a:ea typeface="+mn-ea"/>
                <a:cs typeface="+mn-cs"/>
              </a:rPr>
              <a:t>Typically, basis is English, Math, Science, Social Studies, and World Language courses.</a:t>
            </a:r>
          </a:p>
          <a:p>
            <a:pPr marL="107396" lvl="1" indent="-55550" defTabSz="370332">
              <a:spcBef>
                <a:spcPts val="81"/>
              </a:spcBef>
              <a:spcAft>
                <a:spcPts val="162"/>
              </a:spcAft>
            </a:pPr>
            <a:r>
              <a:rPr lang="en-US" sz="1400" kern="1200">
                <a:solidFill>
                  <a:schemeClr val="tx1"/>
                </a:solidFill>
                <a:latin typeface="+mn-lt"/>
                <a:ea typeface="+mn-ea"/>
                <a:cs typeface="+mn-cs"/>
              </a:rPr>
              <a:t>Most will calculate an unweighted GPA on a 4.0 scale</a:t>
            </a:r>
            <a:endParaRPr lang="en-US" sz="1400"/>
          </a:p>
        </p:txBody>
      </p:sp>
      <p:sp>
        <p:nvSpPr>
          <p:cNvPr id="2" name="TextBox 1"/>
          <p:cNvSpPr txBox="1"/>
          <p:nvPr/>
        </p:nvSpPr>
        <p:spPr>
          <a:xfrm>
            <a:off x="4909172" y="4550735"/>
            <a:ext cx="2739262" cy="1143903"/>
          </a:xfrm>
          <a:prstGeom prst="rect">
            <a:avLst/>
          </a:prstGeom>
          <a:noFill/>
        </p:spPr>
        <p:txBody>
          <a:bodyPr wrap="square" rtlCol="0">
            <a:spAutoFit/>
          </a:bodyPr>
          <a:lstStyle/>
          <a:p>
            <a:pPr marL="185166" indent="-185166" defTabSz="185166">
              <a:spcAft>
                <a:spcPts val="486"/>
              </a:spcAft>
              <a:buClr>
                <a:schemeClr val="tx1"/>
              </a:buClr>
              <a:buSzPct val="60000"/>
              <a:buFont typeface="Wingdings" panose="05000000000000000000" pitchFamily="2" charset="2"/>
              <a:buChar char="q"/>
            </a:pPr>
            <a:r>
              <a:rPr lang="en-US" sz="1200" kern="1200">
                <a:solidFill>
                  <a:schemeClr val="tx1"/>
                </a:solidFill>
                <a:latin typeface="+mn-lt"/>
                <a:ea typeface="+mn-ea"/>
                <a:cs typeface="+mn-cs"/>
              </a:rPr>
              <a:t>Determine the additional requirements of the application:</a:t>
            </a:r>
          </a:p>
          <a:p>
            <a:pPr marL="370332" lvl="1" indent="-185166" defTabSz="185166">
              <a:spcAft>
                <a:spcPts val="486"/>
              </a:spcAft>
              <a:buClr>
                <a:schemeClr val="tx1"/>
              </a:buClr>
              <a:buSzPct val="70000"/>
              <a:buFont typeface="Wingdings" panose="05000000000000000000" pitchFamily="2" charset="2"/>
              <a:buChar char="q"/>
            </a:pPr>
            <a:r>
              <a:rPr lang="en-US" sz="1200" kern="1200">
                <a:solidFill>
                  <a:schemeClr val="tx1"/>
                </a:solidFill>
                <a:latin typeface="+mn-lt"/>
                <a:ea typeface="+mn-ea"/>
                <a:cs typeface="+mn-cs"/>
              </a:rPr>
              <a:t>Counselor or Teacher recommendation?</a:t>
            </a:r>
          </a:p>
          <a:p>
            <a:pPr marL="370332" lvl="1" indent="-185166" defTabSz="185166">
              <a:spcAft>
                <a:spcPts val="486"/>
              </a:spcAft>
              <a:buClr>
                <a:schemeClr val="tx1"/>
              </a:buClr>
              <a:buSzPct val="70000"/>
              <a:buFont typeface="Wingdings" panose="05000000000000000000" pitchFamily="2" charset="2"/>
              <a:buChar char="q"/>
            </a:pPr>
            <a:r>
              <a:rPr lang="en-US" sz="1200" kern="1200">
                <a:solidFill>
                  <a:schemeClr val="tx1"/>
                </a:solidFill>
                <a:latin typeface="+mn-lt"/>
                <a:ea typeface="+mn-ea"/>
                <a:cs typeface="+mn-cs"/>
              </a:rPr>
              <a:t>Essay?</a:t>
            </a:r>
            <a:endParaRPr lang="en-US" sz="1200"/>
          </a:p>
        </p:txBody>
      </p:sp>
    </p:spTree>
    <p:extLst>
      <p:ext uri="{BB962C8B-B14F-4D97-AF65-F5344CB8AC3E}">
        <p14:creationId xmlns:p14="http://schemas.microsoft.com/office/powerpoint/2010/main" val="2801479177"/>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60" name="Straight Connector 59">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5" name="Picture 44" descr="Back shot of a row of graduates">
            <a:extLst>
              <a:ext uri="{FF2B5EF4-FFF2-40B4-BE49-F238E27FC236}">
                <a16:creationId xmlns:a16="http://schemas.microsoft.com/office/drawing/2014/main" id="{A3107820-AF0E-729D-C320-7D9E94D7A901}"/>
              </a:ext>
            </a:extLst>
          </p:cNvPr>
          <p:cNvPicPr>
            <a:picLocks noChangeAspect="1"/>
          </p:cNvPicPr>
          <p:nvPr/>
        </p:nvPicPr>
        <p:blipFill>
          <a:blip r:embed="rId2"/>
          <a:srcRect t="3016" r="19091" b="6075"/>
          <a:stretch>
            <a:fillRect/>
          </a:stretch>
        </p:blipFill>
        <p:spPr>
          <a:xfrm>
            <a:off x="20" y="10"/>
            <a:ext cx="9143980" cy="6857990"/>
          </a:xfrm>
          <a:prstGeom prst="rect">
            <a:avLst/>
          </a:prstGeom>
        </p:spPr>
      </p:pic>
      <p:sp>
        <p:nvSpPr>
          <p:cNvPr id="61" name="Rectangle 60">
            <a:extLst>
              <a:ext uri="{FF2B5EF4-FFF2-40B4-BE49-F238E27FC236}">
                <a16:creationId xmlns:a16="http://schemas.microsoft.com/office/drawing/2014/main" id="{57D175FC-84CC-4D12-A5E2-FA27D934E9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64198" cy="6858000"/>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cxnSp>
        <p:nvCxnSpPr>
          <p:cNvPr id="62" name="Straight Connector 61">
            <a:extLst>
              <a:ext uri="{FF2B5EF4-FFF2-40B4-BE49-F238E27FC236}">
                <a16:creationId xmlns:a16="http://schemas.microsoft.com/office/drawing/2014/main" id="{8AC38328-2D50-4DDB-BD20-28DE12E499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C0A4CE28-416A-5179-9040-1E9E175135EC}"/>
              </a:ext>
            </a:extLst>
          </p:cNvPr>
          <p:cNvSpPr txBox="1"/>
          <p:nvPr/>
        </p:nvSpPr>
        <p:spPr>
          <a:xfrm>
            <a:off x="768096" y="2286000"/>
            <a:ext cx="4550113" cy="4023360"/>
          </a:xfrm>
          <a:prstGeom prst="rect">
            <a:avLst/>
          </a:prstGeom>
        </p:spPr>
        <p:txBody>
          <a:bodyPr vert="horz" lIns="45720" tIns="45720" rIns="45720" bIns="45720" rtlCol="0">
            <a:normAutofit/>
          </a:bodyPr>
          <a:lstStyle/>
          <a:p>
            <a:pPr lvl="0" defTabSz="914400">
              <a:lnSpc>
                <a:spcPct val="90000"/>
              </a:lnSpc>
              <a:spcAft>
                <a:spcPts val="600"/>
              </a:spcAft>
              <a:buClr>
                <a:schemeClr val="accent1"/>
              </a:buClr>
            </a:pPr>
            <a:r>
              <a:rPr lang="en-US" b="0" i="0" baseline="0">
                <a:solidFill>
                  <a:srgbClr val="000000"/>
                </a:solidFill>
              </a:rPr>
              <a:t>SAT/ACT can be taken multiple times </a:t>
            </a:r>
            <a:endParaRPr lang="en-US">
              <a:solidFill>
                <a:srgbClr val="000000"/>
              </a:solidFill>
            </a:endParaRPr>
          </a:p>
          <a:p>
            <a:pPr lvl="0" defTabSz="914400">
              <a:lnSpc>
                <a:spcPct val="90000"/>
              </a:lnSpc>
              <a:spcAft>
                <a:spcPts val="600"/>
              </a:spcAft>
              <a:buClr>
                <a:schemeClr val="accent1"/>
              </a:buClr>
            </a:pPr>
            <a:endParaRPr lang="en-US" b="0" i="0" baseline="0">
              <a:solidFill>
                <a:srgbClr val="000000"/>
              </a:solidFill>
            </a:endParaRPr>
          </a:p>
          <a:p>
            <a:pPr lvl="0" defTabSz="914400">
              <a:lnSpc>
                <a:spcPct val="90000"/>
              </a:lnSpc>
              <a:spcAft>
                <a:spcPts val="600"/>
              </a:spcAft>
              <a:buClr>
                <a:schemeClr val="accent1"/>
              </a:buClr>
            </a:pPr>
            <a:r>
              <a:rPr lang="en-US" b="0" i="0" baseline="0">
                <a:solidFill>
                  <a:srgbClr val="000000"/>
                </a:solidFill>
              </a:rPr>
              <a:t>Usually required to apply to colleges and universities (not required for technical colleges) </a:t>
            </a:r>
            <a:endParaRPr lang="en-US">
              <a:solidFill>
                <a:srgbClr val="000000"/>
              </a:solidFill>
            </a:endParaRPr>
          </a:p>
          <a:p>
            <a:pPr lvl="0" defTabSz="914400">
              <a:lnSpc>
                <a:spcPct val="90000"/>
              </a:lnSpc>
              <a:spcAft>
                <a:spcPts val="600"/>
              </a:spcAft>
              <a:buClr>
                <a:schemeClr val="accent1"/>
              </a:buClr>
            </a:pPr>
            <a:endParaRPr lang="en-US" b="0" i="0" baseline="0">
              <a:solidFill>
                <a:srgbClr val="000000"/>
              </a:solidFill>
            </a:endParaRPr>
          </a:p>
          <a:p>
            <a:pPr lvl="0" defTabSz="914400">
              <a:lnSpc>
                <a:spcPct val="90000"/>
              </a:lnSpc>
              <a:spcAft>
                <a:spcPts val="600"/>
              </a:spcAft>
              <a:buClr>
                <a:schemeClr val="accent1"/>
              </a:buClr>
            </a:pPr>
            <a:r>
              <a:rPr lang="en-US" b="0" i="0" baseline="0">
                <a:solidFill>
                  <a:srgbClr val="000000"/>
                </a:solidFill>
              </a:rPr>
              <a:t>College-bound Seniors should try to take fall semester, if possible, to meet application deadlines </a:t>
            </a:r>
            <a:endParaRPr lang="en-US">
              <a:solidFill>
                <a:srgbClr val="000000"/>
              </a:solidFill>
            </a:endParaRPr>
          </a:p>
          <a:p>
            <a:pPr lvl="0" defTabSz="914400">
              <a:lnSpc>
                <a:spcPct val="90000"/>
              </a:lnSpc>
              <a:spcAft>
                <a:spcPts val="600"/>
              </a:spcAft>
              <a:buClr>
                <a:schemeClr val="accent1"/>
              </a:buClr>
            </a:pPr>
            <a:endParaRPr lang="en-US" b="0" i="0" baseline="0">
              <a:solidFill>
                <a:srgbClr val="000000"/>
              </a:solidFill>
            </a:endParaRPr>
          </a:p>
          <a:p>
            <a:pPr lvl="0" defTabSz="914400">
              <a:lnSpc>
                <a:spcPct val="90000"/>
              </a:lnSpc>
              <a:spcAft>
                <a:spcPts val="600"/>
              </a:spcAft>
              <a:buClr>
                <a:schemeClr val="accent1"/>
              </a:buClr>
            </a:pPr>
            <a:r>
              <a:rPr lang="en-US" b="0" i="0" baseline="0">
                <a:solidFill>
                  <a:srgbClr val="000000"/>
                </a:solidFill>
              </a:rPr>
              <a:t>SAT vs. ACT:  both are recognized at MOST colleges and universities </a:t>
            </a:r>
            <a:endParaRPr lang="en-US">
              <a:solidFill>
                <a:srgbClr val="000000"/>
              </a:solidFill>
            </a:endParaRPr>
          </a:p>
        </p:txBody>
      </p:sp>
      <p:sp>
        <p:nvSpPr>
          <p:cNvPr id="6" name="TextBox 5">
            <a:extLst>
              <a:ext uri="{FF2B5EF4-FFF2-40B4-BE49-F238E27FC236}">
                <a16:creationId xmlns:a16="http://schemas.microsoft.com/office/drawing/2014/main" id="{56833770-D97D-83D4-22E1-E5A06BCEED99}"/>
              </a:ext>
            </a:extLst>
          </p:cNvPr>
          <p:cNvSpPr txBox="1"/>
          <p:nvPr/>
        </p:nvSpPr>
        <p:spPr>
          <a:xfrm>
            <a:off x="1142981" y="826324"/>
            <a:ext cx="2952860" cy="1015663"/>
          </a:xfrm>
          <a:prstGeom prst="rect">
            <a:avLst/>
          </a:prstGeom>
          <a:noFill/>
        </p:spPr>
        <p:txBody>
          <a:bodyPr wrap="none" rtlCol="0">
            <a:spAutoFit/>
          </a:bodyPr>
          <a:lstStyle/>
          <a:p>
            <a:r>
              <a:rPr lang="en-US" sz="6000">
                <a:solidFill>
                  <a:schemeClr val="accent1"/>
                </a:solidFill>
              </a:rPr>
              <a:t>SAT/ACT</a:t>
            </a:r>
          </a:p>
        </p:txBody>
      </p:sp>
    </p:spTree>
    <p:extLst>
      <p:ext uri="{BB962C8B-B14F-4D97-AF65-F5344CB8AC3E}">
        <p14:creationId xmlns:p14="http://schemas.microsoft.com/office/powerpoint/2010/main" val="2796786521"/>
      </p:ext>
    </p:extLst>
  </p:cSld>
  <p:clrMapOvr>
    <a:masterClrMapping/>
  </p:clrMapOvr>
  <p:transition>
    <p:pull/>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8BA90A1-6BEC-48B7-BBE0-886326225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7950F2D-29CC-4F1C-8AFA-D6AE15BFA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1335620-037A-1CFB-ABFD-63AA7A94BE8E}"/>
              </a:ext>
            </a:extLst>
          </p:cNvPr>
          <p:cNvPicPr>
            <a:picLocks noChangeAspect="1"/>
          </p:cNvPicPr>
          <p:nvPr/>
        </p:nvPicPr>
        <p:blipFill>
          <a:blip r:embed="rId2"/>
          <a:stretch>
            <a:fillRect/>
          </a:stretch>
        </p:blipFill>
        <p:spPr>
          <a:xfrm>
            <a:off x="1786466" y="643467"/>
            <a:ext cx="5571066" cy="5571066"/>
          </a:xfrm>
          <a:prstGeom prst="rect">
            <a:avLst/>
          </a:prstGeom>
        </p:spPr>
      </p:pic>
    </p:spTree>
    <p:extLst>
      <p:ext uri="{BB962C8B-B14F-4D97-AF65-F5344CB8AC3E}">
        <p14:creationId xmlns:p14="http://schemas.microsoft.com/office/powerpoint/2010/main" val="366343650"/>
      </p:ext>
    </p:extLst>
  </p:cSld>
  <p:clrMapOvr>
    <a:masterClrMapping/>
  </p:clrMapOvr>
  <p:transition>
    <p:pull/>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B375D5-729B-4A50-7626-7388417073CB}"/>
              </a:ext>
            </a:extLst>
          </p:cNvPr>
          <p:cNvPicPr>
            <a:picLocks noChangeAspect="1"/>
          </p:cNvPicPr>
          <p:nvPr/>
        </p:nvPicPr>
        <p:blipFill>
          <a:blip r:embed="rId3"/>
          <a:stretch>
            <a:fillRect/>
          </a:stretch>
        </p:blipFill>
        <p:spPr>
          <a:xfrm>
            <a:off x="3860716" y="243840"/>
            <a:ext cx="1181100" cy="609600"/>
          </a:xfrm>
          <a:prstGeom prst="rect">
            <a:avLst/>
          </a:prstGeom>
        </p:spPr>
      </p:pic>
      <p:pic>
        <p:nvPicPr>
          <p:cNvPr id="3" name="Picture 2">
            <a:extLst>
              <a:ext uri="{FF2B5EF4-FFF2-40B4-BE49-F238E27FC236}">
                <a16:creationId xmlns:a16="http://schemas.microsoft.com/office/drawing/2014/main" id="{AAE04E9F-BE0B-E13C-922C-4E71C5F852E9}"/>
              </a:ext>
            </a:extLst>
          </p:cNvPr>
          <p:cNvPicPr>
            <a:picLocks noChangeAspect="1"/>
          </p:cNvPicPr>
          <p:nvPr/>
        </p:nvPicPr>
        <p:blipFill>
          <a:blip r:embed="rId4"/>
          <a:stretch>
            <a:fillRect/>
          </a:stretch>
        </p:blipFill>
        <p:spPr>
          <a:xfrm>
            <a:off x="1686285" y="1333762"/>
            <a:ext cx="5771429" cy="4190476"/>
          </a:xfrm>
          <a:prstGeom prst="rect">
            <a:avLst/>
          </a:prstGeom>
        </p:spPr>
      </p:pic>
    </p:spTree>
    <p:extLst>
      <p:ext uri="{BB962C8B-B14F-4D97-AF65-F5344CB8AC3E}">
        <p14:creationId xmlns:p14="http://schemas.microsoft.com/office/powerpoint/2010/main" val="2662485667"/>
      </p:ext>
    </p:extLst>
  </p:cSld>
  <p:clrMapOvr>
    <a:masterClrMapping/>
  </p:clrMapOvr>
  <p:transition>
    <p:pull/>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5" name="Straight Connector 34">
            <a:extLst>
              <a:ext uri="{FF2B5EF4-FFF2-40B4-BE49-F238E27FC236}">
                <a16:creationId xmlns:a16="http://schemas.microsoft.com/office/drawing/2014/main" id="{9200C8B5-FB5A-4F8B-A9BD-693C051418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10141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A90BEC42-8F0A-4CE5-2685-3F188F4C729D}"/>
              </a:ext>
            </a:extLst>
          </p:cNvPr>
          <p:cNvSpPr>
            <a:spLocks noGrp="1"/>
          </p:cNvSpPr>
          <p:nvPr>
            <p:ph type="title"/>
          </p:nvPr>
        </p:nvSpPr>
        <p:spPr>
          <a:xfrm>
            <a:off x="768096" y="585216"/>
            <a:ext cx="2834314" cy="1499616"/>
          </a:xfrm>
        </p:spPr>
        <p:txBody>
          <a:bodyPr vert="horz" lIns="91440" tIns="45720" rIns="91440" bIns="45720" rtlCol="0" anchor="ctr">
            <a:normAutofit/>
          </a:bodyPr>
          <a:lstStyle/>
          <a:p>
            <a:r>
              <a:rPr lang="en-US" sz="5000">
                <a:solidFill>
                  <a:srgbClr val="FFFFFF"/>
                </a:solidFill>
              </a:rPr>
              <a:t>SAT Dates</a:t>
            </a:r>
          </a:p>
        </p:txBody>
      </p:sp>
      <p:cxnSp>
        <p:nvCxnSpPr>
          <p:cNvPr id="37" name="Straight Connector 36">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p:cNvSpPr>
            <a:spLocks noGrp="1"/>
          </p:cNvSpPr>
          <p:nvPr>
            <p:ph sz="quarter" idx="4"/>
          </p:nvPr>
        </p:nvSpPr>
        <p:spPr>
          <a:xfrm>
            <a:off x="768096" y="2286000"/>
            <a:ext cx="2843784" cy="3931920"/>
          </a:xfrm>
        </p:spPr>
        <p:txBody>
          <a:bodyPr vert="horz" lIns="45720" tIns="45720" rIns="45720" bIns="45720" rtlCol="0">
            <a:normAutofit/>
          </a:bodyPr>
          <a:lstStyle/>
          <a:p>
            <a:pPr marL="365760" lvl="1" indent="0">
              <a:buNone/>
            </a:pPr>
            <a:endParaRPr lang="en-US" b="1">
              <a:solidFill>
                <a:srgbClr val="FFFFFF"/>
              </a:solidFill>
            </a:endParaRPr>
          </a:p>
          <a:p>
            <a:pPr marL="365760" lvl="1" indent="0">
              <a:buNone/>
            </a:pPr>
            <a:r>
              <a:rPr lang="en-US" b="1">
                <a:solidFill>
                  <a:srgbClr val="FFFFFF"/>
                </a:solidFill>
              </a:rPr>
              <a:t>EHS DATE</a:t>
            </a:r>
          </a:p>
          <a:p>
            <a:pPr marL="365760" lvl="1" indent="0">
              <a:buNone/>
            </a:pPr>
            <a:r>
              <a:rPr lang="en-US" b="1">
                <a:solidFill>
                  <a:srgbClr val="FFFFFF"/>
                </a:solidFill>
              </a:rPr>
              <a:t>10/28 School Day</a:t>
            </a:r>
          </a:p>
          <a:p>
            <a:pPr marL="365760" lvl="1" indent="0">
              <a:buNone/>
            </a:pPr>
            <a:r>
              <a:rPr lang="en-US" b="1">
                <a:solidFill>
                  <a:srgbClr val="FFFFFF"/>
                </a:solidFill>
              </a:rPr>
              <a:t>11</a:t>
            </a:r>
            <a:r>
              <a:rPr lang="en-US" b="1" baseline="30000">
                <a:solidFill>
                  <a:srgbClr val="FFFFFF"/>
                </a:solidFill>
              </a:rPr>
              <a:t>th</a:t>
            </a:r>
            <a:r>
              <a:rPr lang="en-US" b="1">
                <a:solidFill>
                  <a:srgbClr val="FFFFFF"/>
                </a:solidFill>
              </a:rPr>
              <a:t> and 12</a:t>
            </a:r>
            <a:r>
              <a:rPr lang="en-US" b="1" baseline="30000">
                <a:solidFill>
                  <a:srgbClr val="FFFFFF"/>
                </a:solidFill>
              </a:rPr>
              <a:t>th</a:t>
            </a:r>
            <a:r>
              <a:rPr lang="en-US" b="1">
                <a:solidFill>
                  <a:srgbClr val="FFFFFF"/>
                </a:solidFill>
              </a:rPr>
              <a:t> Grade Only</a:t>
            </a:r>
          </a:p>
          <a:p>
            <a:pPr marL="365760" lvl="1" indent="0">
              <a:buNone/>
            </a:pPr>
            <a:endParaRPr lang="en-US" b="1">
              <a:solidFill>
                <a:srgbClr val="FFFFFF"/>
              </a:solidFill>
            </a:endParaRPr>
          </a:p>
          <a:p>
            <a:pPr marL="365760" lvl="1" indent="0">
              <a:buNone/>
            </a:pPr>
            <a:r>
              <a:rPr lang="en-US" b="1">
                <a:solidFill>
                  <a:schemeClr val="bg2"/>
                </a:solidFill>
                <a:hlinkClick r:id="rId3">
                  <a:extLst>
                    <a:ext uri="{A12FA001-AC4F-418D-AE19-62706E023703}">
                      <ahyp:hlinkClr xmlns:ahyp="http://schemas.microsoft.com/office/drawing/2018/hyperlinkcolor" val="tx"/>
                    </a:ext>
                  </a:extLst>
                </a:hlinkClick>
              </a:rPr>
              <a:t>www.collegeboard.org</a:t>
            </a:r>
            <a:endParaRPr lang="en-US" b="1">
              <a:solidFill>
                <a:schemeClr val="bg2"/>
              </a:solidFill>
            </a:endParaRPr>
          </a:p>
          <a:p>
            <a:pPr marL="365760" lvl="1" indent="0">
              <a:buNone/>
            </a:pPr>
            <a:r>
              <a:rPr lang="en-US" b="1">
                <a:solidFill>
                  <a:srgbClr val="FFFFFF"/>
                </a:solidFill>
              </a:rPr>
              <a:t> </a:t>
            </a:r>
          </a:p>
        </p:txBody>
      </p:sp>
      <p:pic>
        <p:nvPicPr>
          <p:cNvPr id="7" name="Picture 6">
            <a:extLst>
              <a:ext uri="{FF2B5EF4-FFF2-40B4-BE49-F238E27FC236}">
                <a16:creationId xmlns:a16="http://schemas.microsoft.com/office/drawing/2014/main" id="{D496BCF1-C9A5-5C21-67FF-93E04B94004D}"/>
              </a:ext>
            </a:extLst>
          </p:cNvPr>
          <p:cNvPicPr>
            <a:picLocks noChangeAspect="1"/>
          </p:cNvPicPr>
          <p:nvPr/>
        </p:nvPicPr>
        <p:blipFill>
          <a:blip r:embed="rId4"/>
          <a:stretch>
            <a:fillRect/>
          </a:stretch>
        </p:blipFill>
        <p:spPr>
          <a:xfrm>
            <a:off x="4379976" y="5287919"/>
            <a:ext cx="4764024" cy="930001"/>
          </a:xfrm>
          <a:prstGeom prst="rect">
            <a:avLst/>
          </a:prstGeom>
        </p:spPr>
      </p:pic>
      <p:pic>
        <p:nvPicPr>
          <p:cNvPr id="1027" name="Picture 3">
            <a:extLst>
              <a:ext uri="{FF2B5EF4-FFF2-40B4-BE49-F238E27FC236}">
                <a16:creationId xmlns:a16="http://schemas.microsoft.com/office/drawing/2014/main" id="{68723C8F-F67F-953F-ABFA-62D0D3E6A0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8374" y="585216"/>
            <a:ext cx="4847303" cy="408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5701276"/>
      </p:ext>
    </p:extLst>
  </p:cSld>
  <p:clrMapOvr>
    <a:masterClrMapping/>
  </p:clrMapOvr>
  <p:transition>
    <p:pull/>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90" name="Rectangle 54289">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74" name="Title 1"/>
          <p:cNvSpPr>
            <a:spLocks noGrp="1"/>
          </p:cNvSpPr>
          <p:nvPr>
            <p:ph type="title"/>
          </p:nvPr>
        </p:nvSpPr>
        <p:spPr>
          <a:xfrm>
            <a:off x="482601" y="643467"/>
            <a:ext cx="2561709" cy="5571066"/>
          </a:xfrm>
        </p:spPr>
        <p:txBody>
          <a:bodyPr>
            <a:normAutofit/>
          </a:bodyPr>
          <a:lstStyle/>
          <a:p>
            <a:r>
              <a:rPr lang="en-US" b="1">
                <a:solidFill>
                  <a:srgbClr val="FFFFFF"/>
                </a:solidFill>
              </a:rPr>
              <a:t>NOW APPLY!</a:t>
            </a:r>
          </a:p>
        </p:txBody>
      </p:sp>
      <p:graphicFrame>
        <p:nvGraphicFramePr>
          <p:cNvPr id="54277" name="Content Placeholder 2">
            <a:extLst>
              <a:ext uri="{FF2B5EF4-FFF2-40B4-BE49-F238E27FC236}">
                <a16:creationId xmlns:a16="http://schemas.microsoft.com/office/drawing/2014/main" id="{FA7B77E7-88AD-EB98-4E0F-105C08A0AA8F}"/>
              </a:ext>
            </a:extLst>
          </p:cNvPr>
          <p:cNvGraphicFramePr>
            <a:graphicFrameLocks noGrp="1"/>
          </p:cNvGraphicFramePr>
          <p:nvPr>
            <p:ph idx="1"/>
            <p:extLst>
              <p:ext uri="{D42A27DB-BD31-4B8C-83A1-F6EECF244321}">
                <p14:modId xmlns:p14="http://schemas.microsoft.com/office/powerpoint/2010/main" val="1946802891"/>
              </p:ext>
            </p:extLst>
          </p:nvPr>
        </p:nvGraphicFramePr>
        <p:xfrm>
          <a:off x="4202906" y="954088"/>
          <a:ext cx="4231481"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2789268"/>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6085" name="Picture 46084" descr="A hand holding a pen and shading circles on a sheet">
            <a:extLst>
              <a:ext uri="{FF2B5EF4-FFF2-40B4-BE49-F238E27FC236}">
                <a16:creationId xmlns:a16="http://schemas.microsoft.com/office/drawing/2014/main" id="{18535748-AC6F-B05C-AC62-03613E8FC808}"/>
              </a:ext>
            </a:extLst>
          </p:cNvPr>
          <p:cNvPicPr>
            <a:picLocks noChangeAspect="1"/>
          </p:cNvPicPr>
          <p:nvPr/>
        </p:nvPicPr>
        <p:blipFill rotWithShape="1">
          <a:blip r:embed="rId2">
            <a:alphaModFix amt="50000"/>
            <a:grayscl/>
          </a:blip>
          <a:srcRect l="22335" r="-1" b="-1"/>
          <a:stretch/>
        </p:blipFill>
        <p:spPr>
          <a:xfrm>
            <a:off x="228" y="10"/>
            <a:ext cx="9143772" cy="6857990"/>
          </a:xfrm>
          <a:prstGeom prst="rect">
            <a:avLst/>
          </a:prstGeom>
        </p:spPr>
      </p:pic>
      <p:sp>
        <p:nvSpPr>
          <p:cNvPr id="46082" name="Title 1"/>
          <p:cNvSpPr>
            <a:spLocks noGrp="1"/>
          </p:cNvSpPr>
          <p:nvPr>
            <p:ph type="title"/>
          </p:nvPr>
        </p:nvSpPr>
        <p:spPr>
          <a:xfrm>
            <a:off x="847703" y="1193800"/>
            <a:ext cx="2394787" cy="4699000"/>
          </a:xfrm>
        </p:spPr>
        <p:txBody>
          <a:bodyPr anchor="ctr">
            <a:normAutofit/>
          </a:bodyPr>
          <a:lstStyle/>
          <a:p>
            <a:r>
              <a:rPr lang="en-US" b="1"/>
              <a:t>You may be asked to…</a:t>
            </a:r>
          </a:p>
        </p:txBody>
      </p:sp>
      <p:sp>
        <p:nvSpPr>
          <p:cNvPr id="46083" name="Content Placeholder 2"/>
          <p:cNvSpPr>
            <a:spLocks noGrp="1"/>
          </p:cNvSpPr>
          <p:nvPr>
            <p:ph idx="1"/>
          </p:nvPr>
        </p:nvSpPr>
        <p:spPr>
          <a:xfrm>
            <a:off x="3732477" y="1193800"/>
            <a:ext cx="4563818" cy="4699000"/>
          </a:xfrm>
        </p:spPr>
        <p:txBody>
          <a:bodyPr anchor="ctr">
            <a:normAutofit/>
          </a:bodyPr>
          <a:lstStyle/>
          <a:p>
            <a:r>
              <a:rPr lang="en-US"/>
              <a:t>Submit an essay:</a:t>
            </a:r>
          </a:p>
          <a:p>
            <a:pPr lvl="1"/>
            <a:r>
              <a:rPr lang="en-US"/>
              <a:t>Not every college application requires an essay.</a:t>
            </a:r>
          </a:p>
          <a:p>
            <a:pPr lvl="1"/>
            <a:r>
              <a:rPr lang="en-US"/>
              <a:t>Number one rule from college admissions officers – PROOFREAD and FOLLOW DIRECTIONS.</a:t>
            </a:r>
          </a:p>
          <a:p>
            <a:pPr lvl="1"/>
            <a:r>
              <a:rPr lang="en-US"/>
              <a:t>Be yourself in your essay!</a:t>
            </a:r>
          </a:p>
          <a:p>
            <a:pPr marL="365760" lvl="1" indent="0">
              <a:buNone/>
            </a:pPr>
            <a:r>
              <a:rPr lang="en-US">
                <a:hlinkClick r:id="rId3"/>
              </a:rPr>
              <a:t>https://www.collegeessayguy.com/college-essay-resources</a:t>
            </a:r>
            <a:r>
              <a:rPr lang="en-US"/>
              <a:t> </a:t>
            </a:r>
            <a:r>
              <a:rPr lang="en-US" b="1"/>
              <a:t>FREE ESSAY RESOURCES </a:t>
            </a:r>
          </a:p>
          <a:p>
            <a:pPr lvl="1"/>
            <a:endParaRPr lang="en-US"/>
          </a:p>
          <a:p>
            <a:pPr lvl="1"/>
            <a:endParaRPr lang="en-US"/>
          </a:p>
        </p:txBody>
      </p:sp>
    </p:spTree>
    <p:extLst>
      <p:ext uri="{BB962C8B-B14F-4D97-AF65-F5344CB8AC3E}">
        <p14:creationId xmlns:p14="http://schemas.microsoft.com/office/powerpoint/2010/main" val="264075373"/>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93" name="Rectangle 46092">
            <a:extLst>
              <a:ext uri="{FF2B5EF4-FFF2-40B4-BE49-F238E27FC236}">
                <a16:creationId xmlns:a16="http://schemas.microsoft.com/office/drawing/2014/main" id="{C61657BD-3333-446A-A16A-CBDC77C8E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4572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6095" name="Rectangle 46094">
            <a:extLst>
              <a:ext uri="{FF2B5EF4-FFF2-40B4-BE49-F238E27FC236}">
                <a16:creationId xmlns:a16="http://schemas.microsoft.com/office/drawing/2014/main" id="{52CAFF06-4D3A-42A5-8614-B1FA47EA0F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643467"/>
            <a:ext cx="8178799" cy="557106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8" name="Rectangle 46087">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7704" y="804333"/>
            <a:ext cx="2607821" cy="51301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2" name="Title 1"/>
          <p:cNvSpPr>
            <a:spLocks noGrp="1"/>
          </p:cNvSpPr>
          <p:nvPr>
            <p:ph type="title"/>
          </p:nvPr>
        </p:nvSpPr>
        <p:spPr>
          <a:xfrm>
            <a:off x="1898715" y="1285680"/>
            <a:ext cx="1916291" cy="4167447"/>
          </a:xfrm>
        </p:spPr>
        <p:txBody>
          <a:bodyPr>
            <a:normAutofit/>
          </a:bodyPr>
          <a:lstStyle/>
          <a:p>
            <a:pPr defTabSz="676656"/>
            <a:r>
              <a:rPr lang="en-US" sz="3256" b="1" kern="1200" cap="all" spc="74" baseline="0">
                <a:solidFill>
                  <a:srgbClr val="FFFFFF"/>
                </a:solidFill>
                <a:latin typeface="+mj-lt"/>
                <a:ea typeface="+mj-ea"/>
                <a:cs typeface="+mj-cs"/>
              </a:rPr>
              <a:t>You may be asked to…</a:t>
            </a:r>
            <a:endParaRPr lang="en-US" b="1">
              <a:solidFill>
                <a:srgbClr val="FFFFFF"/>
              </a:solidFill>
            </a:endParaRPr>
          </a:p>
        </p:txBody>
      </p:sp>
      <p:sp>
        <p:nvSpPr>
          <p:cNvPr id="46083" name="Content Placeholder 2"/>
          <p:cNvSpPr>
            <a:spLocks noGrp="1"/>
          </p:cNvSpPr>
          <p:nvPr>
            <p:ph idx="1"/>
          </p:nvPr>
        </p:nvSpPr>
        <p:spPr>
          <a:xfrm>
            <a:off x="4506535" y="1374349"/>
            <a:ext cx="3099757" cy="2475128"/>
          </a:xfrm>
        </p:spPr>
        <p:txBody>
          <a:bodyPr>
            <a:normAutofit/>
          </a:bodyPr>
          <a:lstStyle/>
          <a:p>
            <a:pPr marL="13195" indent="0" defTabSz="351861">
              <a:spcBef>
                <a:spcPts val="462"/>
              </a:spcBef>
              <a:spcAft>
                <a:spcPts val="77"/>
              </a:spcAft>
              <a:buNone/>
            </a:pPr>
            <a:r>
              <a:rPr lang="en-US" sz="1480" kern="1200">
                <a:solidFill>
                  <a:schemeClr val="tx1"/>
                </a:solidFill>
                <a:latin typeface="+mn-lt"/>
                <a:ea typeface="+mn-ea"/>
                <a:cs typeface="+mn-cs"/>
              </a:rPr>
              <a:t>Submit a Transcript</a:t>
            </a:r>
          </a:p>
          <a:p>
            <a:pPr marL="13195" indent="0" defTabSz="351861">
              <a:spcBef>
                <a:spcPts val="462"/>
              </a:spcBef>
              <a:spcAft>
                <a:spcPts val="77"/>
              </a:spcAft>
              <a:buNone/>
            </a:pPr>
            <a:r>
              <a:rPr lang="en-US" sz="1480" kern="1200">
                <a:solidFill>
                  <a:schemeClr val="tx1"/>
                </a:solidFill>
                <a:latin typeface="+mn-lt"/>
                <a:ea typeface="+mn-ea"/>
                <a:cs typeface="+mn-cs"/>
              </a:rPr>
              <a:t>Transcripts can be requested: </a:t>
            </a:r>
          </a:p>
          <a:p>
            <a:pPr marL="189126" indent="-175931" defTabSz="351861">
              <a:spcBef>
                <a:spcPts val="462"/>
              </a:spcBef>
              <a:spcAft>
                <a:spcPts val="77"/>
              </a:spcAft>
            </a:pPr>
            <a:r>
              <a:rPr lang="en-US" sz="1480" b="1" kern="1200">
                <a:solidFill>
                  <a:schemeClr val="tx1"/>
                </a:solidFill>
                <a:latin typeface="+mn-lt"/>
                <a:ea typeface="+mn-ea"/>
                <a:cs typeface="+mn-cs"/>
                <a:hlinkClick r:id="rId3"/>
              </a:rPr>
              <a:t>www.gafutures.org</a:t>
            </a:r>
            <a:r>
              <a:rPr lang="en-US" sz="1480" b="1" kern="1200">
                <a:solidFill>
                  <a:schemeClr val="tx1"/>
                </a:solidFill>
                <a:latin typeface="+mn-lt"/>
                <a:ea typeface="+mn-ea"/>
                <a:cs typeface="+mn-cs"/>
              </a:rPr>
              <a:t> </a:t>
            </a:r>
          </a:p>
          <a:p>
            <a:pPr marL="312277" lvl="1" indent="-175931" defTabSz="351861">
              <a:spcBef>
                <a:spcPts val="77"/>
              </a:spcBef>
              <a:spcAft>
                <a:spcPts val="154"/>
              </a:spcAft>
            </a:pPr>
            <a:r>
              <a:rPr lang="en-US" sz="1480" kern="1200">
                <a:solidFill>
                  <a:schemeClr val="tx1"/>
                </a:solidFill>
                <a:latin typeface="+mn-lt"/>
                <a:ea typeface="+mn-ea"/>
                <a:cs typeface="+mn-cs"/>
              </a:rPr>
              <a:t>In-State participating schools only </a:t>
            </a:r>
          </a:p>
          <a:p>
            <a:pPr marL="312277" lvl="1" indent="-175931" defTabSz="351861">
              <a:spcBef>
                <a:spcPts val="77"/>
              </a:spcBef>
              <a:spcAft>
                <a:spcPts val="154"/>
              </a:spcAft>
            </a:pPr>
            <a:r>
              <a:rPr lang="en-US" sz="1480" kern="1200">
                <a:solidFill>
                  <a:schemeClr val="tx1"/>
                </a:solidFill>
                <a:latin typeface="+mn-lt"/>
                <a:ea typeface="+mn-ea"/>
                <a:cs typeface="+mn-cs"/>
              </a:rPr>
              <a:t>FREE!!!</a:t>
            </a:r>
          </a:p>
          <a:p>
            <a:pPr marL="189126" indent="-175931" defTabSz="351861">
              <a:spcBef>
                <a:spcPts val="462"/>
              </a:spcBef>
              <a:spcAft>
                <a:spcPts val="77"/>
              </a:spcAft>
            </a:pPr>
            <a:r>
              <a:rPr lang="en-US" sz="1480" b="1" kern="1200">
                <a:solidFill>
                  <a:schemeClr val="tx1"/>
                </a:solidFill>
                <a:latin typeface="+mn-lt"/>
                <a:ea typeface="+mn-ea"/>
                <a:cs typeface="+mn-cs"/>
                <a:hlinkClick r:id="rId4"/>
              </a:rPr>
              <a:t>www.parchment.com</a:t>
            </a:r>
            <a:endParaRPr lang="en-US" sz="1480" b="1" kern="1200">
              <a:solidFill>
                <a:schemeClr val="tx1"/>
              </a:solidFill>
              <a:latin typeface="+mn-lt"/>
              <a:ea typeface="+mn-ea"/>
              <a:cs typeface="+mn-cs"/>
            </a:endParaRPr>
          </a:p>
          <a:p>
            <a:pPr marL="312277" lvl="1" indent="-175931" defTabSz="351861">
              <a:spcBef>
                <a:spcPts val="77"/>
              </a:spcBef>
              <a:spcAft>
                <a:spcPts val="154"/>
              </a:spcAft>
            </a:pPr>
            <a:r>
              <a:rPr lang="en-US" sz="1480" kern="1200">
                <a:solidFill>
                  <a:schemeClr val="tx1"/>
                </a:solidFill>
                <a:latin typeface="+mn-lt"/>
                <a:ea typeface="+mn-ea"/>
                <a:cs typeface="+mn-cs"/>
              </a:rPr>
              <a:t>In or Out of State Colleges</a:t>
            </a:r>
          </a:p>
          <a:p>
            <a:pPr marL="312277" lvl="1" indent="-175931" defTabSz="351861">
              <a:spcBef>
                <a:spcPts val="77"/>
              </a:spcBef>
              <a:spcAft>
                <a:spcPts val="154"/>
              </a:spcAft>
            </a:pPr>
            <a:r>
              <a:rPr lang="en-US" sz="1480" kern="1200">
                <a:solidFill>
                  <a:schemeClr val="tx1"/>
                </a:solidFill>
                <a:latin typeface="+mn-lt"/>
                <a:ea typeface="+mn-ea"/>
                <a:cs typeface="+mn-cs"/>
              </a:rPr>
              <a:t>Around $5.90 per request</a:t>
            </a:r>
          </a:p>
          <a:p>
            <a:pPr marL="34290" indent="0">
              <a:buNone/>
            </a:pPr>
            <a:endParaRPr lang="en-US"/>
          </a:p>
        </p:txBody>
      </p:sp>
      <p:sp>
        <p:nvSpPr>
          <p:cNvPr id="2" name="TextBox 1"/>
          <p:cNvSpPr txBox="1"/>
          <p:nvPr/>
        </p:nvSpPr>
        <p:spPr>
          <a:xfrm>
            <a:off x="4851409" y="4109975"/>
            <a:ext cx="2618396" cy="1787028"/>
          </a:xfrm>
          <a:prstGeom prst="rect">
            <a:avLst/>
          </a:prstGeom>
          <a:noFill/>
        </p:spPr>
        <p:txBody>
          <a:bodyPr wrap="square" rtlCol="0">
            <a:spAutoFit/>
          </a:bodyPr>
          <a:lstStyle/>
          <a:p>
            <a:pPr algn="ctr" defTabSz="175931">
              <a:spcAft>
                <a:spcPts val="444"/>
              </a:spcAft>
              <a:defRPr/>
            </a:pPr>
            <a:r>
              <a:rPr lang="en-US" sz="1776" kern="1200">
                <a:solidFill>
                  <a:schemeClr val="tx1"/>
                </a:solidFill>
                <a:latin typeface="+mn-lt"/>
                <a:ea typeface="+mn-ea"/>
                <a:cs typeface="+mn-cs"/>
              </a:rPr>
              <a:t>Before submitting your transcript check it for accuracy. VERY IMPORTANT FOR HOPE ELIGIBILITY</a:t>
            </a:r>
            <a:endParaRPr lang="en-US" sz="924" kern="1200">
              <a:solidFill>
                <a:schemeClr val="tx1"/>
              </a:solidFill>
              <a:latin typeface="+mn-lt"/>
              <a:ea typeface="+mn-ea"/>
              <a:cs typeface="+mn-cs"/>
            </a:endParaRPr>
          </a:p>
          <a:p>
            <a:pPr>
              <a:spcAft>
                <a:spcPts val="600"/>
              </a:spcAft>
            </a:pPr>
            <a:endParaRPr lang="en-US"/>
          </a:p>
        </p:txBody>
      </p:sp>
    </p:spTree>
    <p:extLst>
      <p:ext uri="{BB962C8B-B14F-4D97-AF65-F5344CB8AC3E}">
        <p14:creationId xmlns:p14="http://schemas.microsoft.com/office/powerpoint/2010/main" val="2497686326"/>
      </p:ext>
    </p:extLst>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96" name="Rectangle 46095">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2" name="Title 1"/>
          <p:cNvSpPr>
            <a:spLocks noGrp="1"/>
          </p:cNvSpPr>
          <p:nvPr>
            <p:ph type="title"/>
          </p:nvPr>
        </p:nvSpPr>
        <p:spPr>
          <a:xfrm>
            <a:off x="482601" y="643467"/>
            <a:ext cx="2561709" cy="5571066"/>
          </a:xfrm>
        </p:spPr>
        <p:txBody>
          <a:bodyPr>
            <a:normAutofit/>
          </a:bodyPr>
          <a:lstStyle/>
          <a:p>
            <a:r>
              <a:rPr lang="en-US" b="1">
                <a:solidFill>
                  <a:srgbClr val="FFFFFF"/>
                </a:solidFill>
              </a:rPr>
              <a:t>You may be asked to…</a:t>
            </a:r>
          </a:p>
        </p:txBody>
      </p:sp>
      <p:graphicFrame>
        <p:nvGraphicFramePr>
          <p:cNvPr id="46085" name="Content Placeholder 2">
            <a:extLst>
              <a:ext uri="{FF2B5EF4-FFF2-40B4-BE49-F238E27FC236}">
                <a16:creationId xmlns:a16="http://schemas.microsoft.com/office/drawing/2014/main" id="{DAD465C4-5531-BE95-97BD-47DB2C61D79D}"/>
              </a:ext>
            </a:extLst>
          </p:cNvPr>
          <p:cNvGraphicFramePr>
            <a:graphicFrameLocks noGrp="1"/>
          </p:cNvGraphicFramePr>
          <p:nvPr>
            <p:ph idx="1"/>
            <p:extLst>
              <p:ext uri="{D42A27DB-BD31-4B8C-83A1-F6EECF244321}">
                <p14:modId xmlns:p14="http://schemas.microsoft.com/office/powerpoint/2010/main" val="1776865323"/>
              </p:ext>
            </p:extLst>
          </p:nvPr>
        </p:nvGraphicFramePr>
        <p:xfrm>
          <a:off x="4202906" y="954088"/>
          <a:ext cx="4231481"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0251771"/>
      </p:ext>
    </p:extLst>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493" name="Rectangle 63497">
            <a:extLst>
              <a:ext uri="{FF2B5EF4-FFF2-40B4-BE49-F238E27FC236}">
                <a16:creationId xmlns:a16="http://schemas.microsoft.com/office/drawing/2014/main" id="{CBDDD243-ED5F-4896-B18B-ABCF4B7E1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500" name="Rectangle 63499">
            <a:extLst>
              <a:ext uri="{FF2B5EF4-FFF2-40B4-BE49-F238E27FC236}">
                <a16:creationId xmlns:a16="http://schemas.microsoft.com/office/drawing/2014/main" id="{319E6BB3-DF2B-4751-97C5-B3DB949AED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1998"/>
            <a:ext cx="9141714" cy="22855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90" name="Title 1"/>
          <p:cNvSpPr>
            <a:spLocks noGrp="1"/>
          </p:cNvSpPr>
          <p:nvPr>
            <p:ph type="title"/>
          </p:nvPr>
        </p:nvSpPr>
        <p:spPr>
          <a:xfrm>
            <a:off x="768096" y="4911819"/>
            <a:ext cx="7290054" cy="1499616"/>
          </a:xfrm>
        </p:spPr>
        <p:txBody>
          <a:bodyPr>
            <a:normAutofit/>
          </a:bodyPr>
          <a:lstStyle/>
          <a:p>
            <a:r>
              <a:rPr lang="en-US" b="1">
                <a:solidFill>
                  <a:srgbClr val="FFFFFF"/>
                </a:solidFill>
              </a:rPr>
              <a:t>Teacher Recommendation</a:t>
            </a:r>
          </a:p>
        </p:txBody>
      </p:sp>
      <p:sp>
        <p:nvSpPr>
          <p:cNvPr id="63491" name="Content Placeholder 2"/>
          <p:cNvSpPr>
            <a:spLocks noGrp="1"/>
          </p:cNvSpPr>
          <p:nvPr>
            <p:ph idx="1"/>
          </p:nvPr>
        </p:nvSpPr>
        <p:spPr>
          <a:xfrm>
            <a:off x="768096" y="643467"/>
            <a:ext cx="3562604" cy="3606798"/>
          </a:xfrm>
        </p:spPr>
        <p:txBody>
          <a:bodyPr anchor="ctr">
            <a:normAutofit/>
          </a:bodyPr>
          <a:lstStyle/>
          <a:p>
            <a:pPr marL="34290" indent="0">
              <a:buNone/>
            </a:pPr>
            <a:r>
              <a:rPr lang="en-US" sz="1600"/>
              <a:t>To receive a teacher recommendation, you will need to ask a teacher who knows you well enough to write about you.</a:t>
            </a:r>
          </a:p>
          <a:p>
            <a:r>
              <a:rPr lang="en-US" sz="1600"/>
              <a:t>Deal directly with the teacher!</a:t>
            </a:r>
          </a:p>
          <a:p>
            <a:pPr lvl="1"/>
            <a:r>
              <a:rPr lang="en-US"/>
              <a:t>Talk with the teacher to see what he/she requires from you in order to write a recommendation and let your teacher know that they will be receiving a link to upload your recommendation. </a:t>
            </a:r>
          </a:p>
          <a:p>
            <a:pPr lvl="1"/>
            <a:r>
              <a:rPr lang="en-US"/>
              <a:t>Follow-up with a thank-you note!</a:t>
            </a:r>
          </a:p>
        </p:txBody>
      </p:sp>
      <p:pic>
        <p:nvPicPr>
          <p:cNvPr id="63495" name="Graphic 63494" descr="Classroom">
            <a:extLst>
              <a:ext uri="{FF2B5EF4-FFF2-40B4-BE49-F238E27FC236}">
                <a16:creationId xmlns:a16="http://schemas.microsoft.com/office/drawing/2014/main" id="{73F8EF0A-99C7-89A9-B2F1-32352966647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813300" y="666707"/>
            <a:ext cx="3560318" cy="3560318"/>
          </a:xfrm>
          <a:prstGeom prst="rect">
            <a:avLst/>
          </a:prstGeom>
        </p:spPr>
      </p:pic>
      <p:cxnSp>
        <p:nvCxnSpPr>
          <p:cNvPr id="63502" name="Straight Connector 63501">
            <a:extLst>
              <a:ext uri="{FF2B5EF4-FFF2-40B4-BE49-F238E27FC236}">
                <a16:creationId xmlns:a16="http://schemas.microsoft.com/office/drawing/2014/main" id="{A61721DD-D110-44EE-82A7-D56AB687E6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5204427"/>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9969429"/>
      </p:ext>
    </p:extLst>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64514" name="Title 1"/>
          <p:cNvSpPr>
            <a:spLocks noGrp="1"/>
          </p:cNvSpPr>
          <p:nvPr>
            <p:ph type="title"/>
          </p:nvPr>
        </p:nvSpPr>
        <p:spPr>
          <a:xfrm>
            <a:off x="670142" y="804519"/>
            <a:ext cx="2370376" cy="4431360"/>
          </a:xfrm>
        </p:spPr>
        <p:txBody>
          <a:bodyPr anchor="ctr">
            <a:normAutofit/>
          </a:bodyPr>
          <a:lstStyle/>
          <a:p>
            <a:r>
              <a:rPr lang="en-US" b="1"/>
              <a:t>I’ve applied. What Now?</a:t>
            </a:r>
          </a:p>
        </p:txBody>
      </p:sp>
      <p:sp>
        <p:nvSpPr>
          <p:cNvPr id="64515" name="Content Placeholder 2"/>
          <p:cNvSpPr>
            <a:spLocks noGrp="1"/>
          </p:cNvSpPr>
          <p:nvPr>
            <p:ph idx="1"/>
          </p:nvPr>
        </p:nvSpPr>
        <p:spPr>
          <a:xfrm>
            <a:off x="3478397" y="804520"/>
            <a:ext cx="4576919" cy="4431359"/>
          </a:xfrm>
        </p:spPr>
        <p:txBody>
          <a:bodyPr anchor="ctr">
            <a:normAutofit/>
          </a:bodyPr>
          <a:lstStyle/>
          <a:p>
            <a:pPr marL="0" indent="0">
              <a:lnSpc>
                <a:spcPct val="110000"/>
              </a:lnSpc>
              <a:buNone/>
            </a:pPr>
            <a:r>
              <a:rPr lang="en-US" sz="1400"/>
              <a:t>Once you are notified of acceptance by letter or email to your dream college, you’ll be expected to pay for it. The college will communicate with you directly on deadlines for housing, meal plans, financial aid and orientation.</a:t>
            </a:r>
          </a:p>
          <a:p>
            <a:pPr marL="0" indent="0">
              <a:lnSpc>
                <a:spcPct val="110000"/>
              </a:lnSpc>
              <a:buNone/>
            </a:pPr>
            <a:r>
              <a:rPr lang="en-US" sz="1400"/>
              <a:t>Funding Sources:</a:t>
            </a:r>
          </a:p>
          <a:p>
            <a:pPr marL="171450" lvl="1">
              <a:lnSpc>
                <a:spcPct val="110000"/>
              </a:lnSpc>
              <a:spcBef>
                <a:spcPts val="1000"/>
              </a:spcBef>
              <a:spcAft>
                <a:spcPts val="0"/>
              </a:spcAft>
            </a:pPr>
            <a:r>
              <a:rPr lang="en-US" sz="1400"/>
              <a:t>Federal - FAFSA: </a:t>
            </a:r>
            <a:r>
              <a:rPr lang="en-US" sz="1400">
                <a:hlinkClick r:id="rId2"/>
              </a:rPr>
              <a:t>https://studentaid.gov/</a:t>
            </a:r>
            <a:endParaRPr lang="en-US" sz="1400"/>
          </a:p>
          <a:p>
            <a:pPr marL="354330" lvl="2">
              <a:lnSpc>
                <a:spcPct val="110000"/>
              </a:lnSpc>
              <a:spcBef>
                <a:spcPts val="1000"/>
              </a:spcBef>
              <a:spcAft>
                <a:spcPts val="0"/>
              </a:spcAft>
            </a:pPr>
            <a:r>
              <a:rPr lang="en-US"/>
              <a:t>Application for 26-27 is not open yet. It should open Oct 1</a:t>
            </a:r>
            <a:r>
              <a:rPr lang="en-US" baseline="30000"/>
              <a:t>st</a:t>
            </a:r>
            <a:r>
              <a:rPr lang="en-US"/>
              <a:t>.</a:t>
            </a:r>
          </a:p>
          <a:p>
            <a:pPr>
              <a:lnSpc>
                <a:spcPct val="110000"/>
              </a:lnSpc>
            </a:pPr>
            <a:r>
              <a:rPr lang="en-US" sz="1400"/>
              <a:t>Institutional</a:t>
            </a:r>
          </a:p>
          <a:p>
            <a:pPr marL="264795" lvl="1">
              <a:lnSpc>
                <a:spcPct val="110000"/>
              </a:lnSpc>
            </a:pPr>
            <a:r>
              <a:rPr lang="en-US" sz="1400"/>
              <a:t>Specific college Financial Aid website</a:t>
            </a:r>
          </a:p>
          <a:p>
            <a:pPr marL="264795" lvl="1">
              <a:lnSpc>
                <a:spcPct val="110000"/>
              </a:lnSpc>
            </a:pPr>
            <a:r>
              <a:rPr lang="en-US" sz="1400"/>
              <a:t>Departmental </a:t>
            </a:r>
          </a:p>
          <a:p>
            <a:pPr marL="264795" lvl="1">
              <a:lnSpc>
                <a:spcPct val="110000"/>
              </a:lnSpc>
            </a:pPr>
            <a:r>
              <a:rPr lang="en-US" sz="1400"/>
              <a:t>Business school, Music Department, etc.</a:t>
            </a:r>
          </a:p>
          <a:p>
            <a:pPr marL="264795" lvl="1">
              <a:lnSpc>
                <a:spcPct val="110000"/>
              </a:lnSpc>
            </a:pPr>
            <a:r>
              <a:rPr lang="en-US" sz="1400"/>
              <a:t>Private-Etowah High School/ Student Services/ Scholarships</a:t>
            </a:r>
          </a:p>
          <a:p>
            <a:pPr marL="264795" lvl="1">
              <a:lnSpc>
                <a:spcPct val="110000"/>
              </a:lnSpc>
            </a:pPr>
            <a:endParaRPr lang="en-US" sz="1400"/>
          </a:p>
          <a:p>
            <a:pPr marL="264795" lvl="1">
              <a:lnSpc>
                <a:spcPct val="110000"/>
              </a:lnSpc>
              <a:buFont typeface="Wingdings" pitchFamily="2" charset="2"/>
              <a:buNone/>
            </a:pPr>
            <a:endParaRPr lang="en-US" sz="1400"/>
          </a:p>
          <a:p>
            <a:pPr marL="264795" lvl="1">
              <a:lnSpc>
                <a:spcPct val="110000"/>
              </a:lnSpc>
            </a:pPr>
            <a:endParaRPr lang="en-US" sz="1400"/>
          </a:p>
        </p:txBody>
      </p:sp>
      <p:sp>
        <p:nvSpPr>
          <p:cNvPr id="3" name="TextBox 2">
            <a:extLst>
              <a:ext uri="{FF2B5EF4-FFF2-40B4-BE49-F238E27FC236}">
                <a16:creationId xmlns:a16="http://schemas.microsoft.com/office/drawing/2014/main" id="{D77D7C34-1D07-2C4A-DB8D-040EDC14EF58}"/>
              </a:ext>
            </a:extLst>
          </p:cNvPr>
          <p:cNvSpPr txBox="1"/>
          <p:nvPr/>
        </p:nvSpPr>
        <p:spPr>
          <a:xfrm>
            <a:off x="3483316" y="5289338"/>
            <a:ext cx="4572000" cy="646331"/>
          </a:xfrm>
          <a:prstGeom prst="rect">
            <a:avLst/>
          </a:prstGeom>
          <a:noFill/>
        </p:spPr>
        <p:txBody>
          <a:bodyPr wrap="square">
            <a:spAutoFit/>
          </a:bodyPr>
          <a:lstStyle/>
          <a:p>
            <a:r>
              <a:rPr lang="en-US">
                <a:hlinkClick r:id="rId3"/>
              </a:rPr>
              <a:t>https://www.usg.edu/georgia-degrees-pay/</a:t>
            </a:r>
            <a:endParaRPr lang="en-US"/>
          </a:p>
          <a:p>
            <a:endParaRPr lang="en-US"/>
          </a:p>
        </p:txBody>
      </p:sp>
    </p:spTree>
    <p:extLst>
      <p:ext uri="{BB962C8B-B14F-4D97-AF65-F5344CB8AC3E}">
        <p14:creationId xmlns:p14="http://schemas.microsoft.com/office/powerpoint/2010/main" val="3020780687"/>
      </p:ext>
    </p:extLst>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67586" name="Title 1"/>
          <p:cNvSpPr>
            <a:spLocks noGrp="1"/>
          </p:cNvSpPr>
          <p:nvPr>
            <p:ph type="title"/>
          </p:nvPr>
        </p:nvSpPr>
        <p:spPr>
          <a:xfrm>
            <a:off x="937470" y="1600199"/>
            <a:ext cx="2380112" cy="4297680"/>
          </a:xfrm>
        </p:spPr>
        <p:txBody>
          <a:bodyPr anchor="ctr">
            <a:normAutofit/>
          </a:bodyPr>
          <a:lstStyle/>
          <a:p>
            <a:r>
              <a:rPr lang="en-US" sz="2700" b="1"/>
              <a:t>Financial Aid</a:t>
            </a:r>
          </a:p>
        </p:txBody>
      </p:sp>
      <p:sp>
        <p:nvSpPr>
          <p:cNvPr id="67587" name="Content Placeholder 2"/>
          <p:cNvSpPr>
            <a:spLocks noGrp="1"/>
          </p:cNvSpPr>
          <p:nvPr>
            <p:ph idx="1"/>
          </p:nvPr>
        </p:nvSpPr>
        <p:spPr>
          <a:xfrm>
            <a:off x="3663863" y="457200"/>
            <a:ext cx="4627277" cy="5440679"/>
          </a:xfrm>
        </p:spPr>
        <p:txBody>
          <a:bodyPr anchor="ctr">
            <a:normAutofit fontScale="92500" lnSpcReduction="20000"/>
          </a:bodyPr>
          <a:lstStyle/>
          <a:p>
            <a:pPr algn="l"/>
            <a:r>
              <a:rPr lang="en-US" sz="1600" b="0" i="0">
                <a:solidFill>
                  <a:srgbClr val="212529"/>
                </a:solidFill>
                <a:effectLst/>
                <a:latin typeface="Noto Serif" panose="02020600060500020200" pitchFamily="18" charset="0"/>
              </a:rPr>
              <a:t>Because your </a:t>
            </a:r>
            <a:r>
              <a:rPr lang="en-US" sz="1600" b="0" i="0">
                <a:solidFill>
                  <a:srgbClr val="277F60"/>
                </a:solidFill>
                <a:effectLst/>
                <a:latin typeface="Noto Serif" panose="02020600060500020200" pitchFamily="18" charset="0"/>
              </a:rPr>
              <a:t>financial aid package</a:t>
            </a:r>
            <a:r>
              <a:rPr lang="en-US" sz="1600" b="0" i="0">
                <a:solidFill>
                  <a:srgbClr val="212529"/>
                </a:solidFill>
                <a:effectLst/>
                <a:latin typeface="Noto Serif" panose="02020600060500020200" pitchFamily="18" charset="0"/>
              </a:rPr>
              <a:t> is created for you and is based on the cost of attending a particular school, your aid amounts will vary from school to school.</a:t>
            </a:r>
          </a:p>
          <a:p>
            <a:pPr algn="l"/>
            <a:r>
              <a:rPr lang="en-US" sz="1600" b="1" i="0">
                <a:solidFill>
                  <a:srgbClr val="040E13"/>
                </a:solidFill>
                <a:effectLst/>
                <a:latin typeface="News Cycle"/>
              </a:rPr>
              <a:t>Figuring Out Net Price</a:t>
            </a:r>
          </a:p>
          <a:p>
            <a:pPr algn="l"/>
            <a:r>
              <a:rPr lang="en-US" sz="1600" b="0" i="0">
                <a:solidFill>
                  <a:srgbClr val="212529"/>
                </a:solidFill>
                <a:effectLst/>
                <a:latin typeface="Noto Serif" panose="02020600060500020200" pitchFamily="18" charset="0"/>
              </a:rPr>
              <a:t>Follow these easy steps to figure out your </a:t>
            </a:r>
            <a:r>
              <a:rPr lang="en-US" sz="1600" b="0" i="0">
                <a:solidFill>
                  <a:srgbClr val="277F60"/>
                </a:solidFill>
                <a:effectLst/>
                <a:latin typeface="Noto Serif" panose="02020600060500020200" pitchFamily="18" charset="0"/>
              </a:rPr>
              <a:t>net price</a:t>
            </a:r>
            <a:r>
              <a:rPr lang="en-US" sz="1600" b="0" i="0">
                <a:solidFill>
                  <a:srgbClr val="212529"/>
                </a:solidFill>
                <a:effectLst/>
                <a:latin typeface="Noto Serif" panose="02020600060500020200" pitchFamily="18" charset="0"/>
              </a:rPr>
              <a:t>, or net cost, for each school, and find out which school will be most affordable for you.</a:t>
            </a:r>
          </a:p>
          <a:p>
            <a:pPr algn="l">
              <a:buFont typeface="Arial" panose="020B0604020202020204" pitchFamily="34" charset="0"/>
              <a:buChar char="•"/>
            </a:pPr>
            <a:r>
              <a:rPr lang="en-US" sz="1600" b="0" i="0">
                <a:solidFill>
                  <a:srgbClr val="212529"/>
                </a:solidFill>
                <a:effectLst/>
                <a:latin typeface="Noto Serif" panose="02020600060500020200" pitchFamily="18" charset="0"/>
              </a:rPr>
              <a:t>First, find the cost of attendance for your program on the aid offer. If the school doesn’t list the cost of attendance on the aid offer, ask the </a:t>
            </a:r>
            <a:r>
              <a:rPr lang="en-US" sz="1600" b="0" i="0">
                <a:solidFill>
                  <a:srgbClr val="277F60"/>
                </a:solidFill>
                <a:effectLst/>
                <a:latin typeface="Noto Serif" panose="02020600060500020200" pitchFamily="18" charset="0"/>
              </a:rPr>
              <a:t>financial aid office</a:t>
            </a:r>
            <a:r>
              <a:rPr lang="en-US" sz="1600" b="0" i="0">
                <a:solidFill>
                  <a:srgbClr val="212529"/>
                </a:solidFill>
                <a:effectLst/>
                <a:latin typeface="Noto Serif" panose="02020600060500020200" pitchFamily="18" charset="0"/>
              </a:rPr>
              <a:t> for this figure. Make sure it includes amounts you will pay to the school directly (such as tuition and fees) as well as other costs (such as living expenses, books and supplies, and transportation).</a:t>
            </a:r>
          </a:p>
          <a:p>
            <a:pPr algn="l">
              <a:buFont typeface="Arial" panose="020B0604020202020204" pitchFamily="34" charset="0"/>
              <a:buChar char="•"/>
            </a:pPr>
            <a:r>
              <a:rPr lang="en-US" sz="1600" b="0" i="0">
                <a:solidFill>
                  <a:srgbClr val="212529"/>
                </a:solidFill>
                <a:effectLst/>
                <a:latin typeface="Noto Serif" panose="02020600060500020200" pitchFamily="18" charset="0"/>
              </a:rPr>
              <a:t>Next, subtract the grant and scholarship amounts on your aid offer from the cost of attendance amount. Also subtract any savings you have available to put toward your school costs for the school year. The </a:t>
            </a:r>
            <a:r>
              <a:rPr lang="en-US" sz="1600" b="0" i="0">
                <a:solidFill>
                  <a:srgbClr val="277F60"/>
                </a:solidFill>
                <a:effectLst/>
                <a:latin typeface="Noto Serif" panose="02020600060500020200" pitchFamily="18" charset="0"/>
              </a:rPr>
              <a:t>remaining amount</a:t>
            </a:r>
            <a:r>
              <a:rPr lang="en-US" sz="1600" b="0" i="0">
                <a:solidFill>
                  <a:srgbClr val="212529"/>
                </a:solidFill>
                <a:effectLst/>
                <a:latin typeface="Noto Serif" panose="02020600060500020200" pitchFamily="18" charset="0"/>
              </a:rPr>
              <a:t> is your net or out-of-pocket cost.</a:t>
            </a:r>
          </a:p>
          <a:p>
            <a:pPr algn="l">
              <a:buFont typeface="Arial" panose="020B0604020202020204" pitchFamily="34" charset="0"/>
              <a:buChar char="•"/>
            </a:pPr>
            <a:r>
              <a:rPr lang="en-US" sz="1600" b="0" i="0">
                <a:solidFill>
                  <a:srgbClr val="212529"/>
                </a:solidFill>
                <a:effectLst/>
                <a:latin typeface="Noto Serif" panose="02020600060500020200" pitchFamily="18" charset="0"/>
              </a:rPr>
              <a:t>Compare the net costs for the schools you are considering. The net cost is the amount you will have to pay out of your pocket, using earnings from work or </a:t>
            </a:r>
            <a:r>
              <a:rPr lang="en-US" sz="1600" b="0" i="0">
                <a:solidFill>
                  <a:srgbClr val="277F60"/>
                </a:solidFill>
                <a:effectLst/>
                <a:latin typeface="Noto Serif" panose="02020600060500020200" pitchFamily="18" charset="0"/>
              </a:rPr>
              <a:t>loan</a:t>
            </a:r>
            <a:r>
              <a:rPr lang="en-US" sz="1600" b="0" i="0">
                <a:solidFill>
                  <a:srgbClr val="212529"/>
                </a:solidFill>
                <a:effectLst/>
                <a:latin typeface="Noto Serif" panose="02020600060500020200" pitchFamily="18" charset="0"/>
              </a:rPr>
              <a:t> funds that you borrow.</a:t>
            </a:r>
          </a:p>
        </p:txBody>
      </p:sp>
      <p:sp>
        <p:nvSpPr>
          <p:cNvPr id="3" name="TextBox 2">
            <a:extLst>
              <a:ext uri="{FF2B5EF4-FFF2-40B4-BE49-F238E27FC236}">
                <a16:creationId xmlns:a16="http://schemas.microsoft.com/office/drawing/2014/main" id="{A9442241-FBBD-621E-808C-E73A70E63D58}"/>
              </a:ext>
            </a:extLst>
          </p:cNvPr>
          <p:cNvSpPr txBox="1"/>
          <p:nvPr/>
        </p:nvSpPr>
        <p:spPr>
          <a:xfrm>
            <a:off x="3810000" y="5875301"/>
            <a:ext cx="4572000" cy="923330"/>
          </a:xfrm>
          <a:prstGeom prst="rect">
            <a:avLst/>
          </a:prstGeom>
          <a:noFill/>
        </p:spPr>
        <p:txBody>
          <a:bodyPr wrap="square">
            <a:spAutoFit/>
          </a:bodyPr>
          <a:lstStyle/>
          <a:p>
            <a:r>
              <a:rPr lang="en-US">
                <a:hlinkClick r:id="rId2"/>
              </a:rPr>
              <a:t>https://studentaid.gov/complete-aid-process/comparing-aid-offers</a:t>
            </a:r>
            <a:endParaRPr lang="en-US"/>
          </a:p>
          <a:p>
            <a:endParaRPr lang="en-US"/>
          </a:p>
        </p:txBody>
      </p:sp>
    </p:spTree>
    <p:extLst>
      <p:ext uri="{BB962C8B-B14F-4D97-AF65-F5344CB8AC3E}">
        <p14:creationId xmlns:p14="http://schemas.microsoft.com/office/powerpoint/2010/main" val="706098804"/>
      </p:ext>
    </p:extLst>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9">
            <a:extLst>
              <a:ext uri="{FF2B5EF4-FFF2-40B4-BE49-F238E27FC236}">
                <a16:creationId xmlns:a16="http://schemas.microsoft.com/office/drawing/2014/main" id="{CBDDD243-ED5F-4896-B18B-ABCF4B7E1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19E6BB3-DF2B-4751-97C5-B3DB949AED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1998"/>
            <a:ext cx="9141714" cy="22855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ED1C168-E3EF-49B5-988F-27E5FC390003}"/>
              </a:ext>
            </a:extLst>
          </p:cNvPr>
          <p:cNvSpPr>
            <a:spLocks noGrp="1"/>
          </p:cNvSpPr>
          <p:nvPr>
            <p:ph type="title"/>
          </p:nvPr>
        </p:nvSpPr>
        <p:spPr>
          <a:xfrm>
            <a:off x="768096" y="4911819"/>
            <a:ext cx="7290054" cy="1499616"/>
          </a:xfrm>
        </p:spPr>
        <p:txBody>
          <a:bodyPr>
            <a:normAutofit/>
          </a:bodyPr>
          <a:lstStyle/>
          <a:p>
            <a:r>
              <a:rPr lang="en-US" b="1">
                <a:solidFill>
                  <a:srgbClr val="FFFFFF"/>
                </a:solidFill>
              </a:rPr>
              <a:t>FINANCIAL AID NIGHT </a:t>
            </a:r>
            <a:endParaRPr lang="en-US">
              <a:solidFill>
                <a:srgbClr val="FFFFFF"/>
              </a:solidFill>
            </a:endParaRPr>
          </a:p>
        </p:txBody>
      </p:sp>
      <p:sp>
        <p:nvSpPr>
          <p:cNvPr id="2" name="Content Placeholder 1">
            <a:extLst>
              <a:ext uri="{FF2B5EF4-FFF2-40B4-BE49-F238E27FC236}">
                <a16:creationId xmlns:a16="http://schemas.microsoft.com/office/drawing/2014/main" id="{06B27537-C409-42AE-8636-A7BE1AF77CD8}"/>
              </a:ext>
            </a:extLst>
          </p:cNvPr>
          <p:cNvSpPr>
            <a:spLocks noGrp="1"/>
          </p:cNvSpPr>
          <p:nvPr>
            <p:ph idx="1"/>
          </p:nvPr>
        </p:nvSpPr>
        <p:spPr>
          <a:xfrm>
            <a:off x="768097" y="1132535"/>
            <a:ext cx="3562604" cy="3606798"/>
          </a:xfrm>
        </p:spPr>
        <p:txBody>
          <a:bodyPr anchor="ctr">
            <a:normAutofit fontScale="85000" lnSpcReduction="10000"/>
          </a:bodyPr>
          <a:lstStyle/>
          <a:p>
            <a:r>
              <a:rPr lang="en-US" sz="1700"/>
              <a:t>Virtual Financial Aid Night </a:t>
            </a:r>
            <a:endParaRPr lang="en-US" sz="1700" baseline="30000"/>
          </a:p>
          <a:p>
            <a:r>
              <a:rPr lang="en-US" sz="1700"/>
              <a:t>October 15</a:t>
            </a:r>
            <a:r>
              <a:rPr lang="en-US" sz="1700" baseline="30000"/>
              <a:t>th</a:t>
            </a:r>
            <a:r>
              <a:rPr lang="en-US" sz="1700"/>
              <a:t>, 2026</a:t>
            </a:r>
          </a:p>
          <a:p>
            <a:r>
              <a:rPr lang="en-US" sz="1700"/>
              <a:t>6:30 – 8:00</a:t>
            </a:r>
          </a:p>
          <a:p>
            <a:r>
              <a:rPr lang="en-US" sz="1700"/>
              <a:t>A representative from the Georgia Student Finance Commission will answer questions related to FAFSA, HOPE, LOANS, GRANTS, etc. </a:t>
            </a:r>
          </a:p>
          <a:p>
            <a:pPr marL="0" marR="0">
              <a:spcBef>
                <a:spcPts val="0"/>
              </a:spcBef>
              <a:spcAft>
                <a:spcPts val="0"/>
              </a:spcAft>
            </a:pPr>
            <a:endParaRPr lang="en-US" sz="1800" b="1">
              <a:solidFill>
                <a:srgbClr val="252424"/>
              </a:solidFill>
              <a:effectLst/>
              <a:latin typeface="Segoe UI" panose="020B0502040204020203" pitchFamily="34" charset="0"/>
              <a:ea typeface="Calibri" panose="020F0502020204030204" pitchFamily="34" charset="0"/>
            </a:endParaRPr>
          </a:p>
          <a:p>
            <a:pPr marL="0" marR="0" indent="0">
              <a:spcBef>
                <a:spcPts val="0"/>
              </a:spcBef>
              <a:spcAft>
                <a:spcPts val="0"/>
              </a:spcAft>
              <a:buNone/>
            </a:pPr>
            <a:endParaRPr lang="en-US" sz="1800" b="1">
              <a:solidFill>
                <a:srgbClr val="252424"/>
              </a:solidFill>
              <a:latin typeface="Segoe UI" panose="020B0502040204020203" pitchFamily="34" charset="0"/>
              <a:ea typeface="Calibri" panose="020F0502020204030204" pitchFamily="34" charset="0"/>
            </a:endParaRPr>
          </a:p>
          <a:p>
            <a:r>
              <a:rPr lang="en-US" b="1"/>
              <a:t>Microsoft Teams meeting</a:t>
            </a:r>
            <a:r>
              <a:rPr lang="en-US"/>
              <a:t> </a:t>
            </a:r>
          </a:p>
          <a:p>
            <a:r>
              <a:rPr lang="en-US" b="1"/>
              <a:t>Join: </a:t>
            </a:r>
            <a:r>
              <a:rPr lang="en-US" u="sng">
                <a:hlinkClick r:id="rId2" tooltip="Meeting join"/>
              </a:rPr>
              <a:t>Join Here</a:t>
            </a:r>
            <a:r>
              <a:rPr lang="en-US"/>
              <a:t> </a:t>
            </a:r>
          </a:p>
          <a:p>
            <a:r>
              <a:rPr lang="en-US"/>
              <a:t>Meeting ID: 279 408 615 728 711 </a:t>
            </a:r>
          </a:p>
          <a:p>
            <a:r>
              <a:rPr lang="en-US"/>
              <a:t>Passcode: 9BV7YD93 </a:t>
            </a:r>
          </a:p>
          <a:p>
            <a:pPr marL="0" marR="0" indent="0">
              <a:spcBef>
                <a:spcPts val="0"/>
              </a:spcBef>
              <a:spcAft>
                <a:spcPts val="0"/>
              </a:spcAft>
              <a:buNone/>
            </a:pPr>
            <a:endParaRPr lang="en-US" sz="1800" b="1">
              <a:solidFill>
                <a:srgbClr val="252424"/>
              </a:solidFill>
              <a:effectLst/>
              <a:latin typeface="Segoe UI" panose="020B0502040204020203" pitchFamily="34" charset="0"/>
              <a:ea typeface="Calibri" panose="020F0502020204030204" pitchFamily="34" charset="0"/>
            </a:endParaRPr>
          </a:p>
          <a:p>
            <a:pPr marL="0" marR="0" indent="0">
              <a:spcBef>
                <a:spcPts val="0"/>
              </a:spcBef>
              <a:spcAft>
                <a:spcPts val="0"/>
              </a:spcAft>
              <a:buNone/>
            </a:pPr>
            <a:endParaRPr lang="en-US" sz="1800">
              <a:effectLst/>
              <a:latin typeface="Calibri" panose="020F0502020204030204" pitchFamily="34" charset="0"/>
              <a:ea typeface="Calibri" panose="020F0502020204030204" pitchFamily="34" charset="0"/>
            </a:endParaRPr>
          </a:p>
          <a:p>
            <a:endParaRPr lang="en-US" sz="1700"/>
          </a:p>
          <a:p>
            <a:pPr marL="0" indent="0">
              <a:buNone/>
            </a:pPr>
            <a:endParaRPr lang="en-US" sz="1700"/>
          </a:p>
        </p:txBody>
      </p:sp>
      <p:pic>
        <p:nvPicPr>
          <p:cNvPr id="11" name="Graphic 6" descr="Dollar">
            <a:extLst>
              <a:ext uri="{FF2B5EF4-FFF2-40B4-BE49-F238E27FC236}">
                <a16:creationId xmlns:a16="http://schemas.microsoft.com/office/drawing/2014/main" id="{A371340F-6EF0-8631-139F-D151FA6E3D0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13300" y="666707"/>
            <a:ext cx="3560318" cy="3560318"/>
          </a:xfrm>
          <a:prstGeom prst="rect">
            <a:avLst/>
          </a:prstGeom>
        </p:spPr>
      </p:pic>
      <p:cxnSp>
        <p:nvCxnSpPr>
          <p:cNvPr id="14" name="Straight Connector 13">
            <a:extLst>
              <a:ext uri="{FF2B5EF4-FFF2-40B4-BE49-F238E27FC236}">
                <a16:creationId xmlns:a16="http://schemas.microsoft.com/office/drawing/2014/main" id="{A61721DD-D110-44EE-82A7-D56AB687E6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5204427"/>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3421580"/>
      </p:ext>
    </p:extLst>
  </p:cSld>
  <p:clrMapOvr>
    <a:masterClrMapping/>
  </p:clrMapOvr>
  <p:transition>
    <p:pull/>
  </p:transition>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65176" y="157579"/>
            <a:ext cx="8613648" cy="990600"/>
          </a:xfrm>
        </p:spPr>
        <p:txBody>
          <a:bodyPr>
            <a:noAutofit/>
          </a:bodyPr>
          <a:lstStyle/>
          <a:p>
            <a:r>
              <a:rPr lang="en-US" sz="4800" b="1">
                <a:solidFill>
                  <a:schemeClr val="tx1"/>
                </a:solidFill>
              </a:rPr>
              <a:t>HOPE and Zell Miller Scholarship</a:t>
            </a:r>
          </a:p>
        </p:txBody>
      </p:sp>
      <p:graphicFrame>
        <p:nvGraphicFramePr>
          <p:cNvPr id="9" name="Subtitle 2">
            <a:extLst>
              <a:ext uri="{FF2B5EF4-FFF2-40B4-BE49-F238E27FC236}">
                <a16:creationId xmlns:a16="http://schemas.microsoft.com/office/drawing/2014/main" id="{ACEF962A-CCF2-D034-3EB1-7A20E7680758}"/>
              </a:ext>
            </a:extLst>
          </p:cNvPr>
          <p:cNvGraphicFramePr>
            <a:graphicFrameLocks noGrp="1"/>
          </p:cNvGraphicFramePr>
          <p:nvPr>
            <p:ph idx="1"/>
            <p:extLst>
              <p:ext uri="{D42A27DB-BD31-4B8C-83A1-F6EECF244321}">
                <p14:modId xmlns:p14="http://schemas.microsoft.com/office/powerpoint/2010/main" val="460630600"/>
              </p:ext>
            </p:extLst>
          </p:nvPr>
        </p:nvGraphicFramePr>
        <p:xfrm>
          <a:off x="442200" y="1259304"/>
          <a:ext cx="8266177" cy="43430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2590800" y="5943291"/>
            <a:ext cx="3675185" cy="757130"/>
          </a:xfrm>
          <a:prstGeom prst="rect">
            <a:avLst/>
          </a:prstGeom>
        </p:spPr>
        <p:txBody>
          <a:bodyPr wrap="square" rtlCol="0">
            <a:spAutoFit/>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2800" b="1" i="0" u="sng" strike="noStrike" kern="1200" cap="none" spc="0" normalizeH="0" baseline="0" noProof="0">
                <a:ln>
                  <a:noFill/>
                </a:ln>
                <a:effectLst/>
                <a:uLnTx/>
                <a:uFillTx/>
                <a:latin typeface="Arial" charset="0"/>
                <a:ea typeface="+mn-ea"/>
                <a:cs typeface="+mn-cs"/>
              </a:rPr>
              <a:t>www.GAFutures.org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effectLst/>
              <a:uLnTx/>
              <a:uFillTx/>
              <a:latin typeface="Arial" charset="0"/>
              <a:ea typeface="+mn-ea"/>
              <a:cs typeface="+mn-cs"/>
            </a:endParaRPr>
          </a:p>
        </p:txBody>
      </p:sp>
    </p:spTree>
    <p:extLst>
      <p:ext uri="{BB962C8B-B14F-4D97-AF65-F5344CB8AC3E}">
        <p14:creationId xmlns:p14="http://schemas.microsoft.com/office/powerpoint/2010/main" val="4288293962"/>
      </p:ext>
    </p:extLst>
  </p:cSld>
  <p:clrMapOvr>
    <a:masterClrMapping/>
  </p:clrMapOvr>
  <p:transition>
    <p:pull/>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Title 1"/>
          <p:cNvSpPr>
            <a:spLocks noGrp="1"/>
          </p:cNvSpPr>
          <p:nvPr>
            <p:ph type="title"/>
          </p:nvPr>
        </p:nvSpPr>
        <p:spPr>
          <a:xfrm>
            <a:off x="768096" y="585216"/>
            <a:ext cx="7290054" cy="1499616"/>
          </a:xfrm>
        </p:spPr>
        <p:txBody>
          <a:bodyPr>
            <a:normAutofit/>
          </a:bodyPr>
          <a:lstStyle/>
          <a:p>
            <a:r>
              <a:rPr lang="en-US" b="1"/>
              <a:t>HOPE and Zell Miller Scholarship</a:t>
            </a:r>
          </a:p>
        </p:txBody>
      </p:sp>
      <p:sp>
        <p:nvSpPr>
          <p:cNvPr id="37891" name="Content Placeholder 2"/>
          <p:cNvSpPr>
            <a:spLocks noGrp="1"/>
          </p:cNvSpPr>
          <p:nvPr>
            <p:ph idx="1"/>
          </p:nvPr>
        </p:nvSpPr>
        <p:spPr>
          <a:xfrm>
            <a:off x="887974" y="2298072"/>
            <a:ext cx="3018046" cy="2909396"/>
          </a:xfrm>
        </p:spPr>
        <p:txBody>
          <a:bodyPr>
            <a:normAutofit lnSpcReduction="10000"/>
          </a:bodyPr>
          <a:lstStyle/>
          <a:p>
            <a:pPr marL="0" indent="0" defTabSz="722376">
              <a:spcBef>
                <a:spcPts val="948"/>
              </a:spcBef>
              <a:spcAft>
                <a:spcPts val="158"/>
              </a:spcAft>
              <a:buNone/>
              <a:defRPr/>
            </a:pPr>
            <a:r>
              <a:rPr lang="en-US" sz="1700" b="1" kern="1200">
                <a:solidFill>
                  <a:schemeClr val="tx1"/>
                </a:solidFill>
                <a:latin typeface="+mn-lt"/>
                <a:ea typeface="+mn-ea"/>
                <a:cs typeface="+mn-cs"/>
              </a:rPr>
              <a:t>1. </a:t>
            </a:r>
            <a:r>
              <a:rPr lang="en-US" sz="1700" kern="1200">
                <a:solidFill>
                  <a:schemeClr val="tx1"/>
                </a:solidFill>
                <a:latin typeface="+mn-lt"/>
                <a:ea typeface="+mn-ea"/>
                <a:cs typeface="+mn-cs"/>
              </a:rPr>
              <a:t>HOPE:</a:t>
            </a:r>
          </a:p>
          <a:p>
            <a:pPr marL="72238" indent="-72238" defTabSz="722376">
              <a:spcBef>
                <a:spcPts val="948"/>
              </a:spcBef>
              <a:spcAft>
                <a:spcPts val="158"/>
              </a:spcAft>
              <a:defRPr/>
            </a:pPr>
            <a:r>
              <a:rPr lang="en-US" sz="1700" kern="1200">
                <a:solidFill>
                  <a:schemeClr val="tx1"/>
                </a:solidFill>
                <a:latin typeface="+mn-lt"/>
                <a:ea typeface="+mn-ea"/>
                <a:cs typeface="+mn-cs"/>
              </a:rPr>
              <a:t>3.0 Core GPA (AP classes weighted +.5 up to 4.0)</a:t>
            </a:r>
          </a:p>
          <a:p>
            <a:pPr marL="72238" indent="-72238" defTabSz="722376">
              <a:spcBef>
                <a:spcPts val="948"/>
              </a:spcBef>
              <a:spcAft>
                <a:spcPts val="158"/>
              </a:spcAft>
              <a:defRPr/>
            </a:pPr>
            <a:r>
              <a:rPr lang="en-US" sz="1700" kern="1200">
                <a:solidFill>
                  <a:schemeClr val="tx1"/>
                </a:solidFill>
                <a:latin typeface="+mn-lt"/>
                <a:ea typeface="+mn-ea"/>
                <a:cs typeface="+mn-cs"/>
              </a:rPr>
              <a:t>Students must maintain a 3.0 GPA in college</a:t>
            </a:r>
          </a:p>
          <a:p>
            <a:pPr marL="72238" indent="-72238" defTabSz="722376">
              <a:spcBef>
                <a:spcPts val="948"/>
              </a:spcBef>
              <a:spcAft>
                <a:spcPts val="158"/>
              </a:spcAft>
              <a:defRPr/>
            </a:pPr>
            <a:r>
              <a:rPr lang="en-US" sz="1700" b="1" kern="1200">
                <a:solidFill>
                  <a:schemeClr val="tx1"/>
                </a:solidFill>
                <a:latin typeface="+mn-lt"/>
                <a:ea typeface="+mn-ea"/>
                <a:cs typeface="+mn-cs"/>
              </a:rPr>
              <a:t>HOPE GPA IS NOT ROUNDED!  2.9999 is ineligible!!!</a:t>
            </a:r>
          </a:p>
          <a:p>
            <a:pPr marL="72238" indent="-72238" defTabSz="722376">
              <a:spcBef>
                <a:spcPts val="948"/>
              </a:spcBef>
              <a:spcAft>
                <a:spcPts val="158"/>
              </a:spcAft>
              <a:defRPr/>
            </a:pPr>
            <a:r>
              <a:rPr lang="en-US" sz="1700" b="1" kern="1200">
                <a:solidFill>
                  <a:schemeClr val="tx1"/>
                </a:solidFill>
                <a:latin typeface="+mn-lt"/>
                <a:ea typeface="+mn-ea"/>
                <a:cs typeface="+mn-cs"/>
              </a:rPr>
              <a:t>To apply for HOPE/Zell, FAFSA or GSFAPP</a:t>
            </a:r>
          </a:p>
          <a:p>
            <a:pPr marL="0" indent="0" defTabSz="722376">
              <a:spcBef>
                <a:spcPts val="948"/>
              </a:spcBef>
              <a:spcAft>
                <a:spcPts val="158"/>
              </a:spcAft>
              <a:buNone/>
              <a:defRPr/>
            </a:pPr>
            <a:r>
              <a:rPr lang="en-US" sz="1700" b="1" kern="1200">
                <a:solidFill>
                  <a:schemeClr val="tx1"/>
                </a:solidFill>
                <a:latin typeface="+mn-lt"/>
                <a:ea typeface="+mn-ea"/>
                <a:cs typeface="+mn-cs"/>
                <a:hlinkClick r:id="rId2"/>
              </a:rPr>
              <a:t>*HOPE/Zell Application</a:t>
            </a:r>
            <a:r>
              <a:rPr lang="en-US" sz="1700" b="1" kern="1200">
                <a:solidFill>
                  <a:schemeClr val="tx1"/>
                </a:solidFill>
                <a:latin typeface="+mn-lt"/>
                <a:ea typeface="+mn-ea"/>
                <a:cs typeface="+mn-cs"/>
              </a:rPr>
              <a:t> </a:t>
            </a:r>
          </a:p>
          <a:p>
            <a:pPr marL="72238" indent="-72238" defTabSz="722376">
              <a:spcBef>
                <a:spcPts val="948"/>
              </a:spcBef>
              <a:spcAft>
                <a:spcPts val="158"/>
              </a:spcAft>
              <a:defRPr/>
            </a:pPr>
            <a:endParaRPr lang="en-US" sz="1700" b="1" kern="1200">
              <a:solidFill>
                <a:schemeClr val="tx1"/>
              </a:solidFill>
              <a:latin typeface="+mn-lt"/>
              <a:ea typeface="+mn-ea"/>
              <a:cs typeface="+mn-cs"/>
            </a:endParaRPr>
          </a:p>
          <a:p>
            <a:pPr>
              <a:defRPr/>
            </a:pPr>
            <a:endParaRPr lang="en-US" sz="1700"/>
          </a:p>
        </p:txBody>
      </p:sp>
      <p:sp>
        <p:nvSpPr>
          <p:cNvPr id="2" name="Rectangle 1"/>
          <p:cNvSpPr/>
          <p:nvPr/>
        </p:nvSpPr>
        <p:spPr>
          <a:xfrm>
            <a:off x="3833587" y="2286000"/>
            <a:ext cx="4104542" cy="4468274"/>
          </a:xfrm>
          <a:prstGeom prst="rect">
            <a:avLst/>
          </a:prstGeom>
        </p:spPr>
        <p:txBody>
          <a:bodyPr wrap="square">
            <a:spAutoFit/>
          </a:bodyPr>
          <a:lstStyle/>
          <a:p>
            <a:pPr defTabSz="361188">
              <a:spcAft>
                <a:spcPts val="600"/>
              </a:spcAft>
            </a:pPr>
            <a:r>
              <a:rPr lang="en-US" sz="1896" b="1" kern="1200">
                <a:solidFill>
                  <a:schemeClr val="accent1"/>
                </a:solidFill>
                <a:latin typeface="+mn-lt"/>
                <a:ea typeface="+mn-ea"/>
                <a:cs typeface="+mn-cs"/>
              </a:rPr>
              <a:t>2. </a:t>
            </a:r>
            <a:r>
              <a:rPr lang="en-US" sz="1896" kern="1200">
                <a:solidFill>
                  <a:schemeClr val="accent1"/>
                </a:solidFill>
                <a:latin typeface="+mn-lt"/>
                <a:ea typeface="+mn-ea"/>
                <a:cs typeface="+mn-cs"/>
              </a:rPr>
              <a:t>Zell Miller:</a:t>
            </a:r>
          </a:p>
          <a:p>
            <a:pPr marL="270891" indent="-270891" defTabSz="361188">
              <a:spcAft>
                <a:spcPts val="600"/>
              </a:spcAft>
              <a:buFont typeface="Arial" panose="020B0604020202020204" pitchFamily="34" charset="0"/>
              <a:buChar char="•"/>
            </a:pPr>
            <a:r>
              <a:rPr lang="en-US" sz="1580" kern="1200">
                <a:solidFill>
                  <a:schemeClr val="accent1"/>
                </a:solidFill>
                <a:latin typeface="+mn-lt"/>
                <a:ea typeface="+mn-ea"/>
                <a:cs typeface="+mn-cs"/>
              </a:rPr>
              <a:t>3.7 Core GPA (add .5 weighting for AP courses up to 4.0)</a:t>
            </a:r>
          </a:p>
          <a:p>
            <a:pPr marL="270891" indent="-270891" defTabSz="361188">
              <a:spcAft>
                <a:spcPts val="600"/>
              </a:spcAft>
              <a:buFont typeface="Arial" panose="020B0604020202020204" pitchFamily="34" charset="0"/>
              <a:buChar char="•"/>
            </a:pPr>
            <a:r>
              <a:rPr lang="en-US" sz="1580" kern="1200">
                <a:solidFill>
                  <a:schemeClr val="accent1"/>
                </a:solidFill>
                <a:latin typeface="+mn-lt"/>
                <a:ea typeface="+mn-ea"/>
                <a:cs typeface="+mn-cs"/>
              </a:rPr>
              <a:t>Students must maintain a 3.3 GPA in college</a:t>
            </a:r>
          </a:p>
          <a:p>
            <a:pPr marL="270891" indent="-270891" defTabSz="361188">
              <a:spcAft>
                <a:spcPts val="600"/>
              </a:spcAft>
              <a:buFont typeface="Arial" panose="020B0604020202020204" pitchFamily="34" charset="0"/>
              <a:buChar char="•"/>
            </a:pPr>
            <a:r>
              <a:rPr lang="en-US" sz="1580" kern="1200">
                <a:solidFill>
                  <a:schemeClr val="accent1"/>
                </a:solidFill>
                <a:latin typeface="+mn-lt"/>
                <a:ea typeface="+mn-ea"/>
                <a:cs typeface="+mn-cs"/>
              </a:rPr>
              <a:t>Students who drop below the college 3.3 GPA can earn Regular HOPE if their college GPA remains above 3.0</a:t>
            </a:r>
          </a:p>
          <a:p>
            <a:pPr marL="270891" indent="-270891" defTabSz="361188">
              <a:spcAft>
                <a:spcPts val="600"/>
              </a:spcAft>
              <a:buFont typeface="Arial" panose="020B0604020202020204" pitchFamily="34" charset="0"/>
              <a:buChar char="•"/>
            </a:pPr>
            <a:r>
              <a:rPr lang="en-US" sz="1580" b="1" kern="1200">
                <a:solidFill>
                  <a:schemeClr val="accent1"/>
                </a:solidFill>
                <a:latin typeface="+mn-lt"/>
                <a:ea typeface="+mn-ea"/>
                <a:cs typeface="+mn-cs"/>
              </a:rPr>
              <a:t>NOT ROUNDED:  3.6999 will receive HOPE, not Zell Miller</a:t>
            </a:r>
          </a:p>
          <a:p>
            <a:pPr marL="270891" indent="-270891" defTabSz="361188">
              <a:spcAft>
                <a:spcPts val="600"/>
              </a:spcAft>
              <a:buFont typeface="Arial" panose="020B0604020202020204" pitchFamily="34" charset="0"/>
              <a:buChar char="•"/>
            </a:pPr>
            <a:r>
              <a:rPr lang="en-US" sz="1580" b="1" kern="1200">
                <a:solidFill>
                  <a:schemeClr val="accent1"/>
                </a:solidFill>
                <a:latin typeface="+mn-lt"/>
                <a:ea typeface="+mn-ea"/>
                <a:cs typeface="+mn-cs"/>
              </a:rPr>
              <a:t>You must submit your SAT or ACT scores to the GA Student Finance Commission for Zell</a:t>
            </a:r>
          </a:p>
          <a:p>
            <a:pPr defTabSz="361188">
              <a:spcAft>
                <a:spcPts val="600"/>
              </a:spcAft>
            </a:pPr>
            <a:endParaRPr lang="en-US" sz="1580" b="1" kern="1200">
              <a:solidFill>
                <a:schemeClr val="accent1"/>
              </a:solidFill>
              <a:latin typeface="+mn-lt"/>
              <a:ea typeface="+mn-ea"/>
              <a:cs typeface="+mn-cs"/>
              <a:hlinkClick r:id="rId3"/>
            </a:endParaRPr>
          </a:p>
          <a:p>
            <a:pPr defTabSz="361188">
              <a:spcAft>
                <a:spcPts val="600"/>
              </a:spcAft>
            </a:pPr>
            <a:r>
              <a:rPr lang="en-US" sz="1580" b="1" kern="1200">
                <a:solidFill>
                  <a:schemeClr val="accent1"/>
                </a:solidFill>
                <a:latin typeface="+mn-lt"/>
                <a:ea typeface="+mn-ea"/>
                <a:cs typeface="+mn-cs"/>
                <a:hlinkClick r:id="rId3"/>
              </a:rPr>
              <a:t>*Test Score Submission Information </a:t>
            </a:r>
            <a:r>
              <a:rPr lang="en-US" sz="1580" b="1" kern="1200">
                <a:solidFill>
                  <a:schemeClr val="accent1"/>
                </a:solidFill>
                <a:latin typeface="+mn-lt"/>
                <a:ea typeface="+mn-ea"/>
                <a:cs typeface="+mn-cs"/>
              </a:rPr>
              <a:t> </a:t>
            </a:r>
          </a:p>
          <a:p>
            <a:pPr>
              <a:spcAft>
                <a:spcPts val="600"/>
              </a:spcAft>
            </a:pPr>
            <a:endParaRPr lang="en-US" sz="2000">
              <a:solidFill>
                <a:schemeClr val="accent1"/>
              </a:solidFill>
              <a:latin typeface="+mn-lt"/>
            </a:endParaRPr>
          </a:p>
        </p:txBody>
      </p:sp>
    </p:spTree>
    <p:extLst>
      <p:ext uri="{BB962C8B-B14F-4D97-AF65-F5344CB8AC3E}">
        <p14:creationId xmlns:p14="http://schemas.microsoft.com/office/powerpoint/2010/main" val="3204107465"/>
      </p:ext>
    </p:extLst>
  </p:cSld>
  <p:clrMapOvr>
    <a:masterClrMapping/>
  </p:clrMapOvr>
  <p:transition spd="med">
    <p:pull/>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2">
            <a:extLst>
              <a:ext uri="{FF2B5EF4-FFF2-40B4-BE49-F238E27FC236}">
                <a16:creationId xmlns:a16="http://schemas.microsoft.com/office/drawing/2014/main" id="{904C0BC6-B04D-4459-B721-9C030C392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4">
            <a:extLst>
              <a:ext uri="{FF2B5EF4-FFF2-40B4-BE49-F238E27FC236}">
                <a16:creationId xmlns:a16="http://schemas.microsoft.com/office/drawing/2014/main" id="{CB2F024E-D853-479C-B5A9-08293A2D7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Screen Shot 2016-08-02 at 10.04.06 PM.png"/>
          <p:cNvPicPr>
            <a:picLocks noGrp="1" noChangeAspect="1"/>
          </p:cNvPicPr>
          <p:nvPr>
            <p:ph idx="1"/>
          </p:nvPr>
        </p:nvPicPr>
        <p:blipFill>
          <a:blip r:embed="rId3"/>
          <a:stretch>
            <a:fillRect/>
          </a:stretch>
        </p:blipFill>
        <p:spPr>
          <a:xfrm>
            <a:off x="1210685" y="643467"/>
            <a:ext cx="6576671" cy="559891"/>
          </a:xfrm>
        </p:spPr>
      </p:pic>
      <p:sp>
        <p:nvSpPr>
          <p:cNvPr id="8" name="TextBox 7"/>
          <p:cNvSpPr txBox="1"/>
          <p:nvPr/>
        </p:nvSpPr>
        <p:spPr>
          <a:xfrm>
            <a:off x="747501" y="1802153"/>
            <a:ext cx="7648997" cy="417358"/>
          </a:xfrm>
          <a:prstGeom prst="rect">
            <a:avLst/>
          </a:prstGeom>
        </p:spPr>
        <p:txBody>
          <a:bodyPr wrap="square" rtlCol="0" anchor="t">
            <a:spAutoFit/>
          </a:bodyPr>
          <a:lstStyle/>
          <a:p>
            <a:pPr algn="ctr" defTabSz="804672" fontAlgn="base">
              <a:spcBef>
                <a:spcPct val="0"/>
              </a:spcBef>
              <a:spcAft>
                <a:spcPts val="600"/>
              </a:spcAft>
              <a:defRPr/>
            </a:pPr>
            <a:r>
              <a:rPr lang="en-US" sz="2112" kern="1200">
                <a:solidFill>
                  <a:srgbClr val="0C377B"/>
                </a:solidFill>
                <a:latin typeface="Arial" charset="0"/>
                <a:ea typeface="+mn-ea"/>
                <a:cs typeface="+mn-cs"/>
              </a:rPr>
              <a:t>Four of these courses required prior to graduation </a:t>
            </a:r>
            <a:endParaRPr kumimoji="0" lang="en-US" sz="2400" b="0" i="0" u="none" strike="noStrike" kern="1200" cap="none" spc="0" normalizeH="0" baseline="0" noProof="0">
              <a:ln>
                <a:noFill/>
              </a:ln>
              <a:solidFill>
                <a:srgbClr val="0C377B"/>
              </a:solidFill>
              <a:effectLst/>
              <a:uLnTx/>
              <a:uFillTx/>
              <a:latin typeface="Arial" charset="0"/>
              <a:ea typeface="+mn-ea"/>
              <a:cs typeface="+mn-cs"/>
            </a:endParaRPr>
          </a:p>
        </p:txBody>
      </p:sp>
      <p:pic>
        <p:nvPicPr>
          <p:cNvPr id="6" name="Picture 5" descr="Screen Shot 2016-08-02 at 9.56.01 PM.png"/>
          <p:cNvPicPr>
            <a:picLocks noChangeAspect="1"/>
          </p:cNvPicPr>
          <p:nvPr/>
        </p:nvPicPr>
        <p:blipFill>
          <a:blip r:embed="rId4"/>
          <a:stretch>
            <a:fillRect/>
          </a:stretch>
        </p:blipFill>
        <p:spPr>
          <a:xfrm>
            <a:off x="6816802" y="4993870"/>
            <a:ext cx="1542438" cy="1220663"/>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1125749245"/>
              </p:ext>
            </p:extLst>
          </p:nvPr>
        </p:nvGraphicFramePr>
        <p:xfrm>
          <a:off x="418528" y="2219511"/>
          <a:ext cx="8367713" cy="3131302"/>
        </p:xfrm>
        <a:graphic>
          <a:graphicData uri="http://schemas.openxmlformats.org/drawingml/2006/table">
            <a:tbl>
              <a:tblPr firstRow="1" bandRow="1">
                <a:tableStyleId>{5C22544A-7EE6-4342-B048-85BDC9FD1C3A}</a:tableStyleId>
              </a:tblPr>
              <a:tblGrid>
                <a:gridCol w="2584777">
                  <a:extLst>
                    <a:ext uri="{9D8B030D-6E8A-4147-A177-3AD203B41FA5}">
                      <a16:colId xmlns:a16="http://schemas.microsoft.com/office/drawing/2014/main" val="3305310249"/>
                    </a:ext>
                  </a:extLst>
                </a:gridCol>
                <a:gridCol w="5782936">
                  <a:extLst>
                    <a:ext uri="{9D8B030D-6E8A-4147-A177-3AD203B41FA5}">
                      <a16:colId xmlns:a16="http://schemas.microsoft.com/office/drawing/2014/main" val="1811427803"/>
                    </a:ext>
                  </a:extLst>
                </a:gridCol>
              </a:tblGrid>
              <a:tr h="379552">
                <a:tc>
                  <a:txBody>
                    <a:bodyPr/>
                    <a:lstStyle/>
                    <a:p>
                      <a:r>
                        <a:rPr lang="en-US"/>
                        <a:t>Requirement</a:t>
                      </a:r>
                      <a:r>
                        <a:rPr lang="en-US" baseline="0"/>
                        <a:t> </a:t>
                      </a:r>
                      <a:endParaRPr lang="en-US"/>
                    </a:p>
                  </a:txBody>
                  <a:tcPr/>
                </a:tc>
                <a:tc>
                  <a:txBody>
                    <a:bodyPr/>
                    <a:lstStyle/>
                    <a:p>
                      <a:r>
                        <a:rPr lang="en-US"/>
                        <a:t>Examples </a:t>
                      </a:r>
                    </a:p>
                  </a:txBody>
                  <a:tcPr/>
                </a:tc>
                <a:extLst>
                  <a:ext uri="{0D108BD9-81ED-4DB2-BD59-A6C34878D82A}">
                    <a16:rowId xmlns:a16="http://schemas.microsoft.com/office/drawing/2014/main" val="287713353"/>
                  </a:ext>
                </a:extLst>
              </a:tr>
              <a:tr h="948879">
                <a:tc>
                  <a:txBody>
                    <a:bodyPr/>
                    <a:lstStyle/>
                    <a:p>
                      <a:r>
                        <a:rPr lang="en-US"/>
                        <a:t>Advanced</a:t>
                      </a:r>
                      <a:r>
                        <a:rPr lang="en-US" baseline="0"/>
                        <a:t> Math </a:t>
                      </a:r>
                      <a:endParaRPr lang="en-US"/>
                    </a:p>
                  </a:txBody>
                  <a:tcPr/>
                </a:tc>
                <a:tc>
                  <a:txBody>
                    <a:bodyPr/>
                    <a:lstStyle/>
                    <a:p>
                      <a:r>
                        <a:rPr lang="en-US"/>
                        <a:t>Advanced Algebra</a:t>
                      </a:r>
                      <a:r>
                        <a:rPr lang="en-US" baseline="0"/>
                        <a:t>, Adv. Financial Algebra, Statistical Reasoning, Pre-Calc, Calculus, Honors Multi Variable Calculus</a:t>
                      </a:r>
                      <a:endParaRPr lang="en-US"/>
                    </a:p>
                  </a:txBody>
                  <a:tcPr/>
                </a:tc>
                <a:extLst>
                  <a:ext uri="{0D108BD9-81ED-4DB2-BD59-A6C34878D82A}">
                    <a16:rowId xmlns:a16="http://schemas.microsoft.com/office/drawing/2014/main" val="1768764498"/>
                  </a:ext>
                </a:extLst>
              </a:tr>
              <a:tr h="379552">
                <a:tc>
                  <a:txBody>
                    <a:bodyPr/>
                    <a:lstStyle/>
                    <a:p>
                      <a:r>
                        <a:rPr lang="en-US"/>
                        <a:t>Advanced</a:t>
                      </a:r>
                      <a:r>
                        <a:rPr lang="en-US" baseline="0"/>
                        <a:t> Science </a:t>
                      </a:r>
                      <a:endParaRPr lang="en-US"/>
                    </a:p>
                  </a:txBody>
                  <a:tcPr/>
                </a:tc>
                <a:tc>
                  <a:txBody>
                    <a:bodyPr/>
                    <a:lstStyle/>
                    <a:p>
                      <a:r>
                        <a:rPr lang="en-US"/>
                        <a:t>Chemistry,</a:t>
                      </a:r>
                      <a:r>
                        <a:rPr lang="en-US" baseline="0"/>
                        <a:t> Physics, Forensics, Anatomy, Astronomy, Zoology   </a:t>
                      </a:r>
                      <a:endParaRPr lang="en-US"/>
                    </a:p>
                  </a:txBody>
                  <a:tcPr/>
                </a:tc>
                <a:extLst>
                  <a:ext uri="{0D108BD9-81ED-4DB2-BD59-A6C34878D82A}">
                    <a16:rowId xmlns:a16="http://schemas.microsoft.com/office/drawing/2014/main" val="3297721094"/>
                  </a:ext>
                </a:extLst>
              </a:tr>
              <a:tr h="664215">
                <a:tc>
                  <a:txBody>
                    <a:bodyPr/>
                    <a:lstStyle/>
                    <a:p>
                      <a:r>
                        <a:rPr lang="en-US"/>
                        <a:t>AP Core</a:t>
                      </a:r>
                      <a:r>
                        <a:rPr lang="en-US" baseline="0"/>
                        <a:t> </a:t>
                      </a:r>
                      <a:r>
                        <a:rPr lang="en-US"/>
                        <a:t>Courses</a:t>
                      </a:r>
                      <a:r>
                        <a:rPr lang="en-US" baseline="0"/>
                        <a:t> </a:t>
                      </a:r>
                      <a:endParaRPr lang="en-US"/>
                    </a:p>
                  </a:txBody>
                  <a:tcPr/>
                </a:tc>
                <a:tc>
                  <a:txBody>
                    <a:bodyPr/>
                    <a:lstStyle/>
                    <a:p>
                      <a:r>
                        <a:rPr lang="en-US"/>
                        <a:t>AP English, AP Math, AP Science, AP Social Studies, A</a:t>
                      </a:r>
                      <a:r>
                        <a:rPr lang="en-US" baseline="0"/>
                        <a:t>P Computer Science,  AP Psychology</a:t>
                      </a:r>
                      <a:endParaRPr lang="en-US"/>
                    </a:p>
                  </a:txBody>
                  <a:tcPr/>
                </a:tc>
                <a:extLst>
                  <a:ext uri="{0D108BD9-81ED-4DB2-BD59-A6C34878D82A}">
                    <a16:rowId xmlns:a16="http://schemas.microsoft.com/office/drawing/2014/main" val="3050683483"/>
                  </a:ext>
                </a:extLst>
              </a:tr>
              <a:tr h="379552">
                <a:tc>
                  <a:txBody>
                    <a:bodyPr/>
                    <a:lstStyle/>
                    <a:p>
                      <a:r>
                        <a:rPr lang="en-US"/>
                        <a:t>Dual Core Courses </a:t>
                      </a:r>
                    </a:p>
                  </a:txBody>
                  <a:tcPr/>
                </a:tc>
                <a:tc>
                  <a:txBody>
                    <a:bodyPr/>
                    <a:lstStyle/>
                    <a:p>
                      <a:r>
                        <a:rPr lang="en-US"/>
                        <a:t>Various Courses</a:t>
                      </a:r>
                    </a:p>
                  </a:txBody>
                  <a:tcPr/>
                </a:tc>
                <a:extLst>
                  <a:ext uri="{0D108BD9-81ED-4DB2-BD59-A6C34878D82A}">
                    <a16:rowId xmlns:a16="http://schemas.microsoft.com/office/drawing/2014/main" val="1679283975"/>
                  </a:ext>
                </a:extLst>
              </a:tr>
              <a:tr h="379552">
                <a:tc>
                  <a:txBody>
                    <a:bodyPr/>
                    <a:lstStyle/>
                    <a:p>
                      <a:r>
                        <a:rPr lang="en-US"/>
                        <a:t>Advanced World Lang</a:t>
                      </a:r>
                    </a:p>
                  </a:txBody>
                  <a:tcPr/>
                </a:tc>
                <a:tc>
                  <a:txBody>
                    <a:bodyPr/>
                    <a:lstStyle/>
                    <a:p>
                      <a:r>
                        <a:rPr lang="en-US" baseline="0"/>
                        <a:t>Spanish, French, German, (2,3,4 and AP) </a:t>
                      </a:r>
                      <a:endParaRPr lang="en-US"/>
                    </a:p>
                  </a:txBody>
                  <a:tcPr/>
                </a:tc>
                <a:extLst>
                  <a:ext uri="{0D108BD9-81ED-4DB2-BD59-A6C34878D82A}">
                    <a16:rowId xmlns:a16="http://schemas.microsoft.com/office/drawing/2014/main" val="2762274729"/>
                  </a:ext>
                </a:extLst>
              </a:tr>
            </a:tbl>
          </a:graphicData>
        </a:graphic>
      </p:graphicFrame>
    </p:spTree>
    <p:extLst>
      <p:ext uri="{BB962C8B-B14F-4D97-AF65-F5344CB8AC3E}">
        <p14:creationId xmlns:p14="http://schemas.microsoft.com/office/powerpoint/2010/main" val="3181977100"/>
      </p:ext>
    </p:extLst>
  </p:cSld>
  <p:clrMapOvr>
    <a:masterClrMapping/>
  </p:clrMapOvr>
  <p:transition>
    <p:pull/>
  </p:transition>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a:solidFill>
                  <a:schemeClr val="tx1"/>
                </a:solidFill>
              </a:rPr>
              <a:t>Scholarships</a:t>
            </a:r>
          </a:p>
        </p:txBody>
      </p:sp>
      <p:graphicFrame>
        <p:nvGraphicFramePr>
          <p:cNvPr id="10" name="Subtitle 2">
            <a:extLst>
              <a:ext uri="{FF2B5EF4-FFF2-40B4-BE49-F238E27FC236}">
                <a16:creationId xmlns:a16="http://schemas.microsoft.com/office/drawing/2014/main" id="{717982F5-080D-C0E1-B686-AA455FDAD34E}"/>
              </a:ext>
            </a:extLst>
          </p:cNvPr>
          <p:cNvGraphicFramePr>
            <a:graphicFrameLocks noGrp="1"/>
          </p:cNvGraphicFramePr>
          <p:nvPr>
            <p:ph idx="1"/>
            <p:extLst>
              <p:ext uri="{D42A27DB-BD31-4B8C-83A1-F6EECF244321}">
                <p14:modId xmlns:p14="http://schemas.microsoft.com/office/powerpoint/2010/main" val="3044585142"/>
              </p:ext>
            </p:extLst>
          </p:nvPr>
        </p:nvGraphicFramePr>
        <p:xfrm>
          <a:off x="612648" y="1600200"/>
          <a:ext cx="81534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Screen Shot 2016-08-02 at 9.58.43 PM.png"/>
          <p:cNvPicPr>
            <a:picLocks noChangeAspect="1"/>
          </p:cNvPicPr>
          <p:nvPr/>
        </p:nvPicPr>
        <p:blipFill>
          <a:blip r:embed="rId8"/>
          <a:stretch>
            <a:fillRect/>
          </a:stretch>
        </p:blipFill>
        <p:spPr>
          <a:xfrm>
            <a:off x="304610" y="6028766"/>
            <a:ext cx="1143000" cy="409575"/>
          </a:xfrm>
          <a:prstGeom prst="rect">
            <a:avLst/>
          </a:prstGeom>
        </p:spPr>
      </p:pic>
      <p:pic>
        <p:nvPicPr>
          <p:cNvPr id="5" name="Picture 4" descr="Screen Shot 2016-08-02 at 9.59.30 PM.png"/>
          <p:cNvPicPr>
            <a:picLocks noChangeAspect="1"/>
          </p:cNvPicPr>
          <p:nvPr/>
        </p:nvPicPr>
        <p:blipFill>
          <a:blip r:embed="rId9"/>
          <a:stretch>
            <a:fillRect/>
          </a:stretch>
        </p:blipFill>
        <p:spPr>
          <a:xfrm>
            <a:off x="1681508" y="5867199"/>
            <a:ext cx="2743200" cy="761999"/>
          </a:xfrm>
          <a:prstGeom prst="rect">
            <a:avLst/>
          </a:prstGeom>
        </p:spPr>
      </p:pic>
      <p:pic>
        <p:nvPicPr>
          <p:cNvPr id="6" name="Picture 5" descr="Screen Shot 2016-08-02 at 10.00.09 PM.png"/>
          <p:cNvPicPr>
            <a:picLocks noChangeAspect="1"/>
          </p:cNvPicPr>
          <p:nvPr/>
        </p:nvPicPr>
        <p:blipFill>
          <a:blip r:embed="rId10"/>
          <a:stretch>
            <a:fillRect/>
          </a:stretch>
        </p:blipFill>
        <p:spPr>
          <a:xfrm>
            <a:off x="4419600" y="5970094"/>
            <a:ext cx="4499496" cy="659104"/>
          </a:xfrm>
          <a:prstGeom prst="rect">
            <a:avLst/>
          </a:prstGeom>
        </p:spPr>
      </p:pic>
    </p:spTree>
    <p:extLst>
      <p:ext uri="{BB962C8B-B14F-4D97-AF65-F5344CB8AC3E}">
        <p14:creationId xmlns:p14="http://schemas.microsoft.com/office/powerpoint/2010/main" val="417429442"/>
      </p:ext>
    </p:extLst>
  </p:cSld>
  <p:clrMapOvr>
    <a:masterClrMapping/>
  </p:clrMapOvr>
  <p:transition>
    <p:pull/>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904C0BC6-B04D-4459-B721-9C030C392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B2F024E-D853-479C-B5A9-08293A2D7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p:cNvSpPr>
            <a:spLocks noGrp="1"/>
          </p:cNvSpPr>
          <p:nvPr>
            <p:ph sz="quarter" idx="4294967295"/>
          </p:nvPr>
        </p:nvSpPr>
        <p:spPr>
          <a:xfrm>
            <a:off x="906239" y="3097637"/>
            <a:ext cx="6654236" cy="785407"/>
          </a:xfrm>
        </p:spPr>
        <p:txBody>
          <a:bodyPr vert="horz" anchor="t">
            <a:normAutofit/>
          </a:bodyPr>
          <a:lstStyle/>
          <a:p>
            <a:pPr marL="264262" lvl="1" indent="-90526" defTabSz="905256">
              <a:spcBef>
                <a:spcPts val="1188"/>
              </a:spcBef>
              <a:spcAft>
                <a:spcPts val="198"/>
              </a:spcAft>
              <a:buFont typeface="Wingdings" charset="2"/>
              <a:buChar char="q"/>
            </a:pPr>
            <a:endParaRPr lang="en-US" sz="1300" baseline="30000">
              <a:hlinkClick r:id="rId3"/>
            </a:endParaRPr>
          </a:p>
          <a:p>
            <a:pPr marL="356616" lvl="2" indent="0" algn="ctr" defTabSz="905256">
              <a:spcBef>
                <a:spcPts val="1188"/>
              </a:spcBef>
              <a:spcAft>
                <a:spcPts val="198"/>
              </a:spcAft>
              <a:buNone/>
            </a:pPr>
            <a:r>
              <a:rPr lang="en-US" sz="2800" baseline="30000">
                <a:solidFill>
                  <a:schemeClr val="tx2"/>
                </a:solidFill>
                <a:hlinkClick r:id="rId3"/>
              </a:rPr>
              <a:t> </a:t>
            </a:r>
            <a:r>
              <a:rPr lang="en-US" sz="2800" kern="1200">
                <a:solidFill>
                  <a:schemeClr val="tx2"/>
                </a:solidFill>
                <a:latin typeface="+mn-lt"/>
                <a:ea typeface="+mn-ea"/>
                <a:cs typeface="+mn-cs"/>
                <a:hlinkClick r:id="rId3"/>
              </a:rPr>
              <a:t>www.gaprobe.org</a:t>
            </a:r>
            <a:endParaRPr lang="en-US" sz="2800"/>
          </a:p>
        </p:txBody>
      </p:sp>
      <p:pic>
        <p:nvPicPr>
          <p:cNvPr id="2" name="Picture 1" descr="Cherokee County Probe Fair">
            <a:extLst>
              <a:ext uri="{FF2B5EF4-FFF2-40B4-BE49-F238E27FC236}">
                <a16:creationId xmlns:a16="http://schemas.microsoft.com/office/drawing/2014/main" id="{1022CCB2-CB4E-2031-F141-1AB17784A41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693420"/>
            <a:ext cx="6858000" cy="1451610"/>
          </a:xfrm>
          <a:prstGeom prst="rect">
            <a:avLst/>
          </a:prstGeom>
          <a:noFill/>
          <a:ln>
            <a:noFill/>
          </a:ln>
        </p:spPr>
      </p:pic>
      <p:sp>
        <p:nvSpPr>
          <p:cNvPr id="5" name="TextBox 4">
            <a:extLst>
              <a:ext uri="{FF2B5EF4-FFF2-40B4-BE49-F238E27FC236}">
                <a16:creationId xmlns:a16="http://schemas.microsoft.com/office/drawing/2014/main" id="{390203F7-040C-87E5-2731-A5A4C805D2D6}"/>
              </a:ext>
            </a:extLst>
          </p:cNvPr>
          <p:cNvSpPr txBox="1"/>
          <p:nvPr/>
        </p:nvSpPr>
        <p:spPr>
          <a:xfrm>
            <a:off x="3167355" y="3228731"/>
            <a:ext cx="4572000" cy="261610"/>
          </a:xfrm>
          <a:prstGeom prst="rect">
            <a:avLst/>
          </a:prstGeom>
          <a:noFill/>
        </p:spPr>
        <p:txBody>
          <a:bodyPr wrap="square">
            <a:spAutoFit/>
          </a:bodyPr>
          <a:lstStyle/>
          <a:p>
            <a:r>
              <a:rPr lang="en-US" sz="1100" u="sng">
                <a:solidFill>
                  <a:srgbClr val="0000FF"/>
                </a:solidFill>
                <a:effectLst/>
                <a:latin typeface="Calibri" panose="020F0502020204030204" pitchFamily="34" charset="0"/>
                <a:ea typeface="Calibri" panose="020F0502020204030204" pitchFamily="34" charset="0"/>
                <a:cs typeface="Arial" panose="020B0604020202020204" pitchFamily="34" charset="0"/>
                <a:hlinkClick r:id="rId5"/>
              </a:rPr>
              <a:t> Pre-registration is required online here.</a:t>
            </a:r>
            <a:endParaRPr lang="en-US"/>
          </a:p>
        </p:txBody>
      </p:sp>
      <p:sp>
        <p:nvSpPr>
          <p:cNvPr id="7" name="TextBox 6">
            <a:extLst>
              <a:ext uri="{FF2B5EF4-FFF2-40B4-BE49-F238E27FC236}">
                <a16:creationId xmlns:a16="http://schemas.microsoft.com/office/drawing/2014/main" id="{AE61DC63-2C47-4712-ECD6-1EBA528F7C17}"/>
              </a:ext>
            </a:extLst>
          </p:cNvPr>
          <p:cNvSpPr txBox="1"/>
          <p:nvPr/>
        </p:nvSpPr>
        <p:spPr>
          <a:xfrm>
            <a:off x="2076831" y="2246673"/>
            <a:ext cx="5293805" cy="954107"/>
          </a:xfrm>
          <a:prstGeom prst="rect">
            <a:avLst/>
          </a:prstGeom>
          <a:noFill/>
        </p:spPr>
        <p:txBody>
          <a:bodyPr wrap="square">
            <a:spAutoFit/>
          </a:bodyPr>
          <a:lstStyle/>
          <a:p>
            <a:r>
              <a:rPr lang="en-US" sz="1400">
                <a:effectLst/>
                <a:latin typeface="Calibri" panose="020F0502020204030204" pitchFamily="34" charset="0"/>
                <a:ea typeface="Calibri" panose="020F0502020204030204" pitchFamily="34" charset="0"/>
                <a:cs typeface="Arial" panose="020B0604020202020204" pitchFamily="34" charset="0"/>
              </a:rPr>
              <a:t>The 2026 Georgia Probe College Tour will make its annual stop in Cherokee County on Wednesday, Oct. 21. The free event is from 6 to 8 p.m. at Cherokee High School in Canton. More than 75 colleges and universities are expected to attend to share information.</a:t>
            </a:r>
            <a:endParaRPr lang="en-US" sz="1400"/>
          </a:p>
        </p:txBody>
      </p:sp>
      <p:sp>
        <p:nvSpPr>
          <p:cNvPr id="3" name="TextBox 2">
            <a:extLst>
              <a:ext uri="{FF2B5EF4-FFF2-40B4-BE49-F238E27FC236}">
                <a16:creationId xmlns:a16="http://schemas.microsoft.com/office/drawing/2014/main" id="{DA444597-ABAD-1C50-07FC-C1FC41FA374D}"/>
              </a:ext>
            </a:extLst>
          </p:cNvPr>
          <p:cNvSpPr txBox="1"/>
          <p:nvPr/>
        </p:nvSpPr>
        <p:spPr>
          <a:xfrm>
            <a:off x="2906808" y="4439441"/>
            <a:ext cx="5330953" cy="646331"/>
          </a:xfrm>
          <a:prstGeom prst="rect">
            <a:avLst/>
          </a:prstGeom>
          <a:noFill/>
        </p:spPr>
        <p:txBody>
          <a:bodyPr wrap="square" rtlCol="0">
            <a:spAutoFit/>
          </a:bodyPr>
          <a:lstStyle/>
          <a:p>
            <a:r>
              <a:rPr lang="en-US">
                <a:highlight>
                  <a:srgbClr val="FFFF00"/>
                </a:highlight>
              </a:rPr>
              <a:t>The EHS College and Career Fair </a:t>
            </a:r>
            <a:r>
              <a:rPr lang="en-US"/>
              <a:t>will be November 11</a:t>
            </a:r>
            <a:r>
              <a:rPr lang="en-US" baseline="30000"/>
              <a:t>th</a:t>
            </a:r>
            <a:r>
              <a:rPr lang="en-US"/>
              <a:t> during the school day. </a:t>
            </a:r>
          </a:p>
        </p:txBody>
      </p:sp>
      <p:pic>
        <p:nvPicPr>
          <p:cNvPr id="8" name="Picture 7" descr="College &amp; Career | Hall Memorial Library">
            <a:extLst>
              <a:ext uri="{FF2B5EF4-FFF2-40B4-BE49-F238E27FC236}">
                <a16:creationId xmlns:a16="http://schemas.microsoft.com/office/drawing/2014/main" id="{AADD1487-6BB0-333C-F93D-CD9E568334DF}"/>
              </a:ext>
            </a:extLst>
          </p:cNvPr>
          <p:cNvPicPr>
            <a:picLocks noChangeAspect="1"/>
          </p:cNvPicPr>
          <p:nvPr/>
        </p:nvPicPr>
        <p:blipFill>
          <a:blip r:embed="rId6"/>
          <a:stretch>
            <a:fillRect/>
          </a:stretch>
        </p:blipFill>
        <p:spPr>
          <a:xfrm>
            <a:off x="906239" y="4163098"/>
            <a:ext cx="1796884" cy="1199018"/>
          </a:xfrm>
          <a:prstGeom prst="rect">
            <a:avLst/>
          </a:prstGeom>
        </p:spPr>
      </p:pic>
    </p:spTree>
    <p:extLst>
      <p:ext uri="{BB962C8B-B14F-4D97-AF65-F5344CB8AC3E}">
        <p14:creationId xmlns:p14="http://schemas.microsoft.com/office/powerpoint/2010/main" val="3324631939"/>
      </p:ext>
    </p:extLst>
  </p:cSld>
  <p:clrMapOvr>
    <a:masterClrMapping/>
  </p:clrMapOvr>
  <p:transition>
    <p:pull/>
  </p:transition>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0D2AEAFA-BC94-4F04-9F46-93FECD4178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4950" y="72175"/>
            <a:ext cx="6515100" cy="181344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D1B17BB5-FC94-4B0C-984F-08A627405224}"/>
              </a:ext>
            </a:extLst>
          </p:cNvPr>
          <p:cNvSpPr txBox="1"/>
          <p:nvPr/>
        </p:nvSpPr>
        <p:spPr>
          <a:xfrm>
            <a:off x="2600325" y="6211669"/>
            <a:ext cx="5257800" cy="646331"/>
          </a:xfrm>
          <a:prstGeom prst="rect">
            <a:avLst/>
          </a:prstGeom>
          <a:noFill/>
        </p:spPr>
        <p:txBody>
          <a:bodyPr wrap="square">
            <a:spAutoFit/>
          </a:bodyPr>
          <a:lstStyle/>
          <a:p>
            <a:r>
              <a:rPr lang="en-US">
                <a:hlinkClick r:id="rId4"/>
              </a:rPr>
              <a:t>http://www.peachstatetour.org/students.html</a:t>
            </a:r>
            <a:endParaRPr lang="en-US"/>
          </a:p>
          <a:p>
            <a:endParaRPr lang="en-US"/>
          </a:p>
        </p:txBody>
      </p:sp>
      <p:sp>
        <p:nvSpPr>
          <p:cNvPr id="4" name="TextBox 3">
            <a:extLst>
              <a:ext uri="{FF2B5EF4-FFF2-40B4-BE49-F238E27FC236}">
                <a16:creationId xmlns:a16="http://schemas.microsoft.com/office/drawing/2014/main" id="{432C65D0-E4D2-10A8-F632-44569239D324}"/>
              </a:ext>
            </a:extLst>
          </p:cNvPr>
          <p:cNvSpPr txBox="1"/>
          <p:nvPr/>
        </p:nvSpPr>
        <p:spPr>
          <a:xfrm>
            <a:off x="2352675" y="2042286"/>
            <a:ext cx="4572000" cy="3716402"/>
          </a:xfrm>
          <a:prstGeom prst="rect">
            <a:avLst/>
          </a:prstGeom>
          <a:noFill/>
        </p:spPr>
        <p:txBody>
          <a:bodyPr wrap="square">
            <a:spAutoFit/>
          </a:bodyPr>
          <a:lstStyle/>
          <a:p>
            <a:pPr indent="0" algn="ctr">
              <a:buNone/>
            </a:pPr>
            <a:r>
              <a:rPr lang="en-US" sz="2700" b="1" i="0" u="sng">
                <a:solidFill>
                  <a:srgbClr val="6C6C6C"/>
                </a:solidFill>
                <a:effectLst/>
                <a:latin typeface="georgia" panose="02040502050405020303" pitchFamily="18" charset="0"/>
              </a:rPr>
              <a:t>Georgia Virtual Sessions</a:t>
            </a:r>
            <a:br>
              <a:rPr lang="en-US" sz="1500" b="1" i="0" u="sng">
                <a:solidFill>
                  <a:srgbClr val="6C6C6C"/>
                </a:solidFill>
                <a:effectLst/>
                <a:latin typeface="georgia" panose="02040502050405020303" pitchFamily="18" charset="0"/>
              </a:rPr>
            </a:br>
            <a:r>
              <a:rPr lang="en-US" sz="1200" b="0" i="0">
                <a:solidFill>
                  <a:srgbClr val="6C6C6C"/>
                </a:solidFill>
                <a:effectLst/>
                <a:latin typeface="georgia" panose="02040502050405020303" pitchFamily="18" charset="0"/>
              </a:rPr>
              <a:t>(All times listed are in Eastern Time)</a:t>
            </a:r>
            <a:br>
              <a:rPr lang="en-US" sz="1200" b="0" i="0">
                <a:solidFill>
                  <a:srgbClr val="6C6C6C"/>
                </a:solidFill>
                <a:effectLst/>
                <a:latin typeface="Copse"/>
              </a:rPr>
            </a:br>
            <a:endParaRPr lang="en-US" sz="1200" b="0" i="0">
              <a:solidFill>
                <a:srgbClr val="6C6C6C"/>
              </a:solidFill>
              <a:effectLst/>
              <a:latin typeface="Copse"/>
            </a:endParaRPr>
          </a:p>
          <a:p>
            <a:pPr indent="0" algn="ctr">
              <a:buNone/>
            </a:pPr>
            <a:br>
              <a:rPr lang="en-US" sz="1650" b="0" i="0">
                <a:solidFill>
                  <a:srgbClr val="6C6C6C"/>
                </a:solidFill>
                <a:effectLst/>
                <a:latin typeface="georgia" panose="02040502050405020303" pitchFamily="18" charset="0"/>
              </a:rPr>
            </a:br>
            <a:r>
              <a:rPr lang="en-US" sz="1650" b="0" i="0">
                <a:solidFill>
                  <a:srgbClr val="6C6C6C"/>
                </a:solidFill>
                <a:effectLst/>
                <a:latin typeface="georgia" panose="02040502050405020303" pitchFamily="18" charset="0"/>
              </a:rPr>
              <a:t>Wednesday, September 2: 6:00-7:00 p.m. </a:t>
            </a:r>
            <a:br>
              <a:rPr lang="en-US" sz="1650" b="0" i="0">
                <a:solidFill>
                  <a:srgbClr val="6C6C6C"/>
                </a:solidFill>
                <a:effectLst/>
                <a:latin typeface="georgia" panose="02040502050405020303" pitchFamily="18" charset="0"/>
              </a:rPr>
            </a:br>
            <a:r>
              <a:rPr lang="en-US" sz="1650" b="0" i="0">
                <a:solidFill>
                  <a:srgbClr val="6C6C6C"/>
                </a:solidFill>
                <a:effectLst/>
                <a:latin typeface="georgia" panose="02040502050405020303" pitchFamily="18" charset="0"/>
              </a:rPr>
              <a:t>Wednesday, September 9: 6:00-7:00 p.m. </a:t>
            </a:r>
            <a:br>
              <a:rPr lang="en-US" sz="1200" b="0" i="0">
                <a:solidFill>
                  <a:srgbClr val="6C6C6C"/>
                </a:solidFill>
                <a:effectLst/>
                <a:latin typeface="Copse"/>
              </a:rPr>
            </a:br>
            <a:endParaRPr lang="en-US" sz="1200" b="0" i="0">
              <a:solidFill>
                <a:srgbClr val="6C6C6C"/>
              </a:solidFill>
              <a:effectLst/>
              <a:latin typeface="Copse"/>
            </a:endParaRPr>
          </a:p>
          <a:p>
            <a:pPr indent="0" algn="ctr">
              <a:buNone/>
            </a:pPr>
            <a:r>
              <a:rPr lang="en-US" sz="1650" b="0" i="0">
                <a:solidFill>
                  <a:srgbClr val="6C6C6C"/>
                </a:solidFill>
                <a:effectLst/>
                <a:latin typeface="georgia" panose="02040502050405020303" pitchFamily="18" charset="0"/>
              </a:rPr>
              <a:t>​</a:t>
            </a:r>
            <a:br>
              <a:rPr lang="en-US" sz="1200" b="0" i="0">
                <a:solidFill>
                  <a:srgbClr val="6C6C6C"/>
                </a:solidFill>
                <a:effectLst/>
                <a:latin typeface="georgia" panose="02040502050405020303" pitchFamily="18" charset="0"/>
              </a:rPr>
            </a:br>
            <a:endParaRPr lang="en-US" sz="1200" b="0" i="0">
              <a:solidFill>
                <a:srgbClr val="6C6C6C"/>
              </a:solidFill>
              <a:effectLst/>
              <a:latin typeface="Copse"/>
            </a:endParaRPr>
          </a:p>
          <a:p>
            <a:pPr indent="0" algn="ctr">
              <a:buNone/>
            </a:pPr>
            <a:r>
              <a:rPr lang="en-US" sz="2700" b="1" i="0" u="sng">
                <a:solidFill>
                  <a:srgbClr val="6C6C6C"/>
                </a:solidFill>
                <a:effectLst/>
                <a:latin typeface="georgia" panose="02040502050405020303" pitchFamily="18" charset="0"/>
              </a:rPr>
              <a:t>Georgia Financial Aid Session</a:t>
            </a:r>
            <a:r>
              <a:rPr lang="en-US" sz="1200" b="0" i="0">
                <a:solidFill>
                  <a:srgbClr val="6C6C6C"/>
                </a:solidFill>
                <a:effectLst/>
                <a:latin typeface="georgia" panose="02040502050405020303" pitchFamily="18" charset="0"/>
              </a:rPr>
              <a:t>​</a:t>
            </a:r>
            <a:br>
              <a:rPr lang="en-US" sz="1200" b="0" i="0">
                <a:solidFill>
                  <a:srgbClr val="6C6C6C"/>
                </a:solidFill>
                <a:effectLst/>
                <a:latin typeface="Copse"/>
              </a:rPr>
            </a:br>
            <a:endParaRPr lang="en-US" sz="1200" b="0" i="0">
              <a:solidFill>
                <a:srgbClr val="6C6C6C"/>
              </a:solidFill>
              <a:effectLst/>
              <a:latin typeface="Copse"/>
            </a:endParaRPr>
          </a:p>
          <a:p>
            <a:pPr indent="0" algn="ctr">
              <a:buNone/>
            </a:pPr>
            <a:r>
              <a:rPr lang="en-US" sz="1200" b="1" i="0">
                <a:solidFill>
                  <a:srgbClr val="6C6C6C"/>
                </a:solidFill>
                <a:effectLst/>
                <a:latin typeface="georgia" panose="02040502050405020303" pitchFamily="18" charset="0"/>
              </a:rPr>
              <a:t>​</a:t>
            </a:r>
            <a:r>
              <a:rPr lang="en-US" sz="1200" b="0" i="0">
                <a:solidFill>
                  <a:srgbClr val="6C6C6C"/>
                </a:solidFill>
                <a:effectLst/>
                <a:latin typeface="georgia" panose="02040502050405020303" pitchFamily="18" charset="0"/>
              </a:rPr>
              <a:t>(All times listed are in Eastern Time)</a:t>
            </a:r>
            <a:br>
              <a:rPr lang="en-US" sz="1200" b="0" i="0">
                <a:solidFill>
                  <a:srgbClr val="6C6C6C"/>
                </a:solidFill>
                <a:effectLst/>
                <a:latin typeface="georgia" panose="02040502050405020303" pitchFamily="18" charset="0"/>
              </a:rPr>
            </a:br>
            <a:r>
              <a:rPr lang="en-US" sz="1650" b="0" i="0">
                <a:solidFill>
                  <a:srgbClr val="6C6C6C"/>
                </a:solidFill>
                <a:effectLst/>
                <a:latin typeface="georgia" panose="02040502050405020303" pitchFamily="18" charset="0"/>
              </a:rPr>
              <a:t>Tuesday, September 15: 6:00-7:00 p.m.</a:t>
            </a:r>
            <a:endParaRPr lang="en-US" sz="1200" b="0" i="0">
              <a:solidFill>
                <a:srgbClr val="6C6C6C"/>
              </a:solidFill>
              <a:effectLst/>
              <a:latin typeface="Copse"/>
            </a:endParaRPr>
          </a:p>
        </p:txBody>
      </p:sp>
    </p:spTree>
    <p:extLst>
      <p:ext uri="{BB962C8B-B14F-4D97-AF65-F5344CB8AC3E}">
        <p14:creationId xmlns:p14="http://schemas.microsoft.com/office/powerpoint/2010/main" val="2210294101"/>
      </p:ext>
    </p:extLst>
  </p:cSld>
  <p:clrMapOvr>
    <a:masterClrMapping/>
  </p:clrMapOvr>
  <p:transition>
    <p:pull/>
  </p:transition>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81922" name="Title 1"/>
          <p:cNvSpPr>
            <a:spLocks noGrp="1"/>
          </p:cNvSpPr>
          <p:nvPr>
            <p:ph type="title"/>
          </p:nvPr>
        </p:nvSpPr>
        <p:spPr>
          <a:xfrm>
            <a:off x="1127562" y="449349"/>
            <a:ext cx="7702113" cy="4094076"/>
          </a:xfrm>
        </p:spPr>
        <p:txBody>
          <a:bodyPr vert="horz" lIns="91440" tIns="45720" rIns="91440" bIns="0" rtlCol="0" anchor="b">
            <a:normAutofit/>
          </a:bodyPr>
          <a:lstStyle/>
          <a:p>
            <a:pPr defTabSz="914400"/>
            <a:r>
              <a:rPr lang="en-US" sz="4300"/>
              <a:t>Choose your Activity?</a:t>
            </a:r>
            <a:br>
              <a:rPr lang="en-US" sz="4300"/>
            </a:br>
            <a:br>
              <a:rPr lang="en-US" sz="4300"/>
            </a:br>
            <a:br>
              <a:rPr lang="en-US" sz="4300"/>
            </a:br>
            <a:r>
              <a:rPr lang="en-US" sz="4300"/>
              <a:t>College</a:t>
            </a:r>
            <a:br>
              <a:rPr lang="en-US" sz="4300"/>
            </a:br>
            <a:r>
              <a:rPr lang="en-US" sz="4300"/>
              <a:t>Work Force/Apprenticeship</a:t>
            </a:r>
            <a:br>
              <a:rPr lang="en-US" sz="4300"/>
            </a:br>
            <a:r>
              <a:rPr lang="en-US" sz="4300"/>
              <a:t>military</a:t>
            </a:r>
          </a:p>
        </p:txBody>
      </p:sp>
    </p:spTree>
    <p:extLst>
      <p:ext uri="{BB962C8B-B14F-4D97-AF65-F5344CB8AC3E}">
        <p14:creationId xmlns:p14="http://schemas.microsoft.com/office/powerpoint/2010/main" val="1458211031"/>
      </p:ext>
    </p:extLst>
  </p:cSld>
  <p:clrMapOvr>
    <a:masterClrMapping/>
  </p:clrMapOvr>
  <p:transition spd="med">
    <p:pull/>
  </p:transition>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6EFFE-50C2-420E-976C-17860FD3FAD2}"/>
              </a:ext>
            </a:extLst>
          </p:cNvPr>
          <p:cNvSpPr>
            <a:spLocks noGrp="1"/>
          </p:cNvSpPr>
          <p:nvPr>
            <p:ph type="title"/>
          </p:nvPr>
        </p:nvSpPr>
        <p:spPr/>
        <p:txBody>
          <a:bodyPr/>
          <a:lstStyle/>
          <a:p>
            <a:r>
              <a:rPr lang="en-US"/>
              <a:t>Smart Money Choices </a:t>
            </a:r>
          </a:p>
        </p:txBody>
      </p:sp>
      <p:sp>
        <p:nvSpPr>
          <p:cNvPr id="5" name="TextBox 4">
            <a:extLst>
              <a:ext uri="{FF2B5EF4-FFF2-40B4-BE49-F238E27FC236}">
                <a16:creationId xmlns:a16="http://schemas.microsoft.com/office/drawing/2014/main" id="{34223634-F6F2-4076-AAE0-DBC7176AC8CF}"/>
              </a:ext>
            </a:extLst>
          </p:cNvPr>
          <p:cNvSpPr txBox="1"/>
          <p:nvPr/>
        </p:nvSpPr>
        <p:spPr>
          <a:xfrm>
            <a:off x="3810000" y="3733800"/>
            <a:ext cx="5921652" cy="461665"/>
          </a:xfrm>
          <a:prstGeom prst="rect">
            <a:avLst/>
          </a:prstGeom>
          <a:noFill/>
        </p:spPr>
        <p:txBody>
          <a:bodyPr wrap="square">
            <a:spAutoFit/>
          </a:bodyPr>
          <a:lstStyle/>
          <a:p>
            <a:r>
              <a:rPr lang="en-US" sz="2400">
                <a:hlinkClick r:id="rId2"/>
              </a:rPr>
              <a:t>After College Loan Debt</a:t>
            </a:r>
            <a:endParaRPr lang="en-US" sz="2400"/>
          </a:p>
        </p:txBody>
      </p:sp>
      <p:sp>
        <p:nvSpPr>
          <p:cNvPr id="7" name="TextBox 6">
            <a:extLst>
              <a:ext uri="{FF2B5EF4-FFF2-40B4-BE49-F238E27FC236}">
                <a16:creationId xmlns:a16="http://schemas.microsoft.com/office/drawing/2014/main" id="{897F184E-0D1E-4E70-98E3-E214778A41BB}"/>
              </a:ext>
            </a:extLst>
          </p:cNvPr>
          <p:cNvSpPr txBox="1"/>
          <p:nvPr/>
        </p:nvSpPr>
        <p:spPr>
          <a:xfrm>
            <a:off x="3810000" y="2514597"/>
            <a:ext cx="5921652" cy="954107"/>
          </a:xfrm>
          <a:prstGeom prst="rect">
            <a:avLst/>
          </a:prstGeom>
          <a:noFill/>
        </p:spPr>
        <p:txBody>
          <a:bodyPr wrap="square">
            <a:spAutoFit/>
          </a:bodyPr>
          <a:lstStyle/>
          <a:p>
            <a:r>
              <a:rPr lang="en-US" sz="2800">
                <a:hlinkClick r:id="rId3"/>
              </a:rPr>
              <a:t>Student Loan Trouble</a:t>
            </a:r>
            <a:endParaRPr lang="en-US" sz="2800"/>
          </a:p>
          <a:p>
            <a:endParaRPr lang="en-US" sz="2800"/>
          </a:p>
        </p:txBody>
      </p:sp>
      <p:pic>
        <p:nvPicPr>
          <p:cNvPr id="1026" name="Picture 2" descr="Dave Ramsey - 1340 WJOL">
            <a:extLst>
              <a:ext uri="{FF2B5EF4-FFF2-40B4-BE49-F238E27FC236}">
                <a16:creationId xmlns:a16="http://schemas.microsoft.com/office/drawing/2014/main" id="{85500FD6-7425-412B-B194-EAC55851A9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631932"/>
            <a:ext cx="3276600" cy="139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5885171"/>
      </p:ext>
    </p:extLst>
  </p:cSld>
  <p:clrMapOvr>
    <a:masterClrMapping/>
  </p:clrMapOvr>
  <p:transition>
    <p:pull/>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45D4430C6F7D42AFFFEB7B694C6C75" ma:contentTypeVersion="11" ma:contentTypeDescription="Create a new document." ma:contentTypeScope="" ma:versionID="112936f5726bdc1c116cd0bffb9a154d">
  <xsd:schema xmlns:xsd="http://www.w3.org/2001/XMLSchema" xmlns:xs="http://www.w3.org/2001/XMLSchema" xmlns:p="http://schemas.microsoft.com/office/2006/metadata/properties" xmlns:ns1="http://schemas.microsoft.com/sharepoint/v3" xmlns:ns3="eec6c8c6-9762-4c84-8cd4-66c9c27365a4" xmlns:ns4="248aec2a-6355-41a0-a1be-dcac776fda60" targetNamespace="http://schemas.microsoft.com/office/2006/metadata/properties" ma:root="true" ma:fieldsID="384492b45de3b3c347d6e7d616cf5e1b" ns1:_="" ns3:_="" ns4:_="">
    <xsd:import namespace="http://schemas.microsoft.com/sharepoint/v3"/>
    <xsd:import namespace="eec6c8c6-9762-4c84-8cd4-66c9c27365a4"/>
    <xsd:import namespace="248aec2a-6355-41a0-a1be-dcac776fda60"/>
    <xsd:element name="properties">
      <xsd:complexType>
        <xsd:sequence>
          <xsd:element name="documentManagement">
            <xsd:complexType>
              <xsd:all>
                <xsd:element ref="ns1:_ip_UnifiedCompliancePolicyProperties" minOccurs="0"/>
                <xsd:element ref="ns1:_ip_UnifiedCompliancePolicyUIAction" minOccurs="0"/>
                <xsd:element ref="ns3:SharedWithUsers" minOccurs="0"/>
                <xsd:element ref="ns3:SharedWithDetails" minOccurs="0"/>
                <xsd:element ref="ns3:SharingHintHash" minOccurs="0"/>
                <xsd:element ref="ns4:MediaServiceMetadata" minOccurs="0"/>
                <xsd:element ref="ns4:MediaServiceFastMetadata"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description="" ma:hidden="true" ma:internalName="_ip_UnifiedCompliancePolicyProperties">
      <xsd:simpleType>
        <xsd:restriction base="dms:Note"/>
      </xsd:simpleType>
    </xsd:element>
    <xsd:element name="_ip_UnifiedCompliancePolicyUIAction" ma:index="9"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c6c8c6-9762-4c84-8cd4-66c9c27365a4"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8aec2a-6355-41a0-a1be-dcac776fda60"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B76CF6-852B-4B14-BFA0-FFAD692DB65A}">
  <ds:schemaRefs>
    <ds:schemaRef ds:uri="248aec2a-6355-41a0-a1be-dcac776fda60"/>
    <ds:schemaRef ds:uri="eec6c8c6-9762-4c84-8cd4-66c9c27365a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35A9468-2177-4D7E-B0D5-626708F3BF20}">
  <ds:schemaRefs>
    <ds:schemaRef ds:uri="http://schemas.microsoft.com/sharepoint/v3/contenttype/forms"/>
  </ds:schemaRefs>
</ds:datastoreItem>
</file>

<file path=customXml/itemProps3.xml><?xml version="1.0" encoding="utf-8"?>
<ds:datastoreItem xmlns:ds="http://schemas.openxmlformats.org/officeDocument/2006/customXml" ds:itemID="{5497A0B6-4752-478B-B130-034F67933FEC}">
  <ds:schemaRefs>
    <ds:schemaRef ds:uri="248aec2a-6355-41a0-a1be-dcac776fda60"/>
    <ds:schemaRef ds:uri="eec6c8c6-9762-4c84-8cd4-66c9c27365a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Integral</Template>
  <Application>Microsoft Office PowerPoint</Application>
  <PresentationFormat>On-screen Show (4:3)</PresentationFormat>
  <Slides>38</Slides>
  <Notes>13</Notes>
  <HiddenSlides>0</HiddenSlide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Integral</vt:lpstr>
      <vt:lpstr>Class of 2027</vt:lpstr>
      <vt:lpstr>Counseling Staff</vt:lpstr>
      <vt:lpstr>Counseling Staff</vt:lpstr>
      <vt:lpstr>Resources:  EHS Senior Info on the counselor Canvas Page</vt:lpstr>
      <vt:lpstr>Planning Information</vt:lpstr>
      <vt:lpstr>Armed Forces</vt:lpstr>
      <vt:lpstr>Work Force</vt:lpstr>
      <vt:lpstr>General Resume Tips </vt:lpstr>
      <vt:lpstr>Work Force: Functional Resume  </vt:lpstr>
      <vt:lpstr>Technical, 2 year, or 4-year College? </vt:lpstr>
      <vt:lpstr>2 Year Colleges </vt:lpstr>
      <vt:lpstr>PowerPoint Presentation</vt:lpstr>
      <vt:lpstr>College Bound           </vt:lpstr>
      <vt:lpstr>Take Advantage</vt:lpstr>
      <vt:lpstr>PowerPoint Presentation</vt:lpstr>
      <vt:lpstr>PowerPoint Presentation</vt:lpstr>
      <vt:lpstr>PowerPoint Presentation</vt:lpstr>
      <vt:lpstr>I’ve got my list of colleges – what’s next (Stretch School, I think I Have this School, In the Bag school)</vt:lpstr>
      <vt:lpstr>PowerPoint Presentation</vt:lpstr>
      <vt:lpstr>PowerPoint Presentation</vt:lpstr>
      <vt:lpstr>PowerPoint Presentation</vt:lpstr>
      <vt:lpstr>SAT Dates</vt:lpstr>
      <vt:lpstr>NOW APPLY!</vt:lpstr>
      <vt:lpstr>You may be asked to…</vt:lpstr>
      <vt:lpstr>You may be asked to…</vt:lpstr>
      <vt:lpstr>You may be asked to…</vt:lpstr>
      <vt:lpstr>Teacher Recommendation</vt:lpstr>
      <vt:lpstr>I’ve applied. What Now?</vt:lpstr>
      <vt:lpstr>Financial Aid</vt:lpstr>
      <vt:lpstr>FINANCIAL AID NIGHT </vt:lpstr>
      <vt:lpstr>HOPE and Zell Miller Scholarship</vt:lpstr>
      <vt:lpstr>HOPE and Zell Miller Scholarship</vt:lpstr>
      <vt:lpstr>PowerPoint Presentation</vt:lpstr>
      <vt:lpstr>Scholarships</vt:lpstr>
      <vt:lpstr>PowerPoint Presentation</vt:lpstr>
      <vt:lpstr>PowerPoint Presentation</vt:lpstr>
      <vt:lpstr>Choose your Activity?   College Work Force/Apprenticeship military</vt:lpstr>
      <vt:lpstr>Smart Money Choices </vt:lpstr>
    </vt:vector>
  </TitlesOfParts>
  <Company>ccsd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Freshman Parent Meeting</dc:title>
  <dc:creator>Sue.Andre</dc:creator>
  <cp:revision>4</cp:revision>
  <cp:lastPrinted>2019-09-10T16:50:54Z</cp:lastPrinted>
  <dcterms:created xsi:type="dcterms:W3CDTF">2007-08-26T12:25:29Z</dcterms:created>
  <dcterms:modified xsi:type="dcterms:W3CDTF">2026-08-28T13:08:29Z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0x0101008145D4430C6F7D42AFFFEB7B694C6C75</vt:lpwstr>
  </property>
</Properties>
</file>