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819" r:id="rId1"/>
    <p:sldMasterId id="2147484832" r:id="rId2"/>
  </p:sldMasterIdLst>
  <p:notesMasterIdLst>
    <p:notesMasterId r:id="rId29"/>
  </p:notesMasterIdLst>
  <p:handoutMasterIdLst>
    <p:handoutMasterId r:id="rId30"/>
  </p:handoutMasterIdLst>
  <p:sldIdLst>
    <p:sldId id="291" r:id="rId3"/>
    <p:sldId id="297" r:id="rId4"/>
    <p:sldId id="298" r:id="rId5"/>
    <p:sldId id="299" r:id="rId6"/>
    <p:sldId id="300" r:id="rId7"/>
    <p:sldId id="326" r:id="rId8"/>
    <p:sldId id="328" r:id="rId9"/>
    <p:sldId id="317" r:id="rId10"/>
    <p:sldId id="303" r:id="rId11"/>
    <p:sldId id="327" r:id="rId12"/>
    <p:sldId id="319" r:id="rId13"/>
    <p:sldId id="320" r:id="rId14"/>
    <p:sldId id="321" r:id="rId15"/>
    <p:sldId id="322" r:id="rId16"/>
    <p:sldId id="323" r:id="rId17"/>
    <p:sldId id="324" r:id="rId18"/>
    <p:sldId id="325" r:id="rId19"/>
    <p:sldId id="329" r:id="rId20"/>
    <p:sldId id="305" r:id="rId21"/>
    <p:sldId id="289" r:id="rId22"/>
    <p:sldId id="302" r:id="rId23"/>
    <p:sldId id="307" r:id="rId24"/>
    <p:sldId id="308" r:id="rId25"/>
    <p:sldId id="286" r:id="rId26"/>
    <p:sldId id="330" r:id="rId27"/>
    <p:sldId id="310" r:id="rId28"/>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50918"/>
    <a:srgbClr val="BD111E"/>
    <a:srgbClr val="8FF4F9"/>
    <a:srgbClr val="FFE5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95" autoAdjust="0"/>
    <p:restoredTop sz="90888" autoAdjust="0"/>
  </p:normalViewPr>
  <p:slideViewPr>
    <p:cSldViewPr>
      <p:cViewPr varScale="1">
        <p:scale>
          <a:sx n="90" d="100"/>
          <a:sy n="90" d="100"/>
        </p:scale>
        <p:origin x="93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1CB6A2-A0E6-4DDA-A80E-5D1E123D9859}"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DDD44D8B-74BF-4653-B3A7-28F11DD91356}">
      <dgm:prSet/>
      <dgm:spPr/>
      <dgm:t>
        <a:bodyPr/>
        <a:lstStyle/>
        <a:p>
          <a:r>
            <a:rPr lang="en-US" dirty="0">
              <a:solidFill>
                <a:srgbClr val="FFFFFF"/>
              </a:solidFill>
            </a:rPr>
            <a:t>Engage the Board of Education and community in long range planning and discussions of financial issues facing our schools.</a:t>
          </a:r>
        </a:p>
      </dgm:t>
    </dgm:pt>
    <dgm:pt modelId="{F55C4349-D3FE-409A-B675-2DE9E9972827}" type="parTrans" cxnId="{9311F346-55AD-487D-A62C-1EC4C239E817}">
      <dgm:prSet/>
      <dgm:spPr/>
      <dgm:t>
        <a:bodyPr/>
        <a:lstStyle/>
        <a:p>
          <a:endParaRPr lang="en-US">
            <a:solidFill>
              <a:srgbClr val="FFFFFF"/>
            </a:solidFill>
          </a:endParaRPr>
        </a:p>
      </dgm:t>
    </dgm:pt>
    <dgm:pt modelId="{091D1416-7BAB-4315-9C42-CA0B6157E21B}" type="sibTrans" cxnId="{9311F346-55AD-487D-A62C-1EC4C239E817}">
      <dgm:prSet/>
      <dgm:spPr/>
      <dgm:t>
        <a:bodyPr/>
        <a:lstStyle/>
        <a:p>
          <a:endParaRPr lang="en-US">
            <a:solidFill>
              <a:srgbClr val="FFFFFF"/>
            </a:solidFill>
          </a:endParaRPr>
        </a:p>
      </dgm:t>
    </dgm:pt>
    <dgm:pt modelId="{C70E4D7D-0296-468A-B5F9-B8AF77343196}">
      <dgm:prSet/>
      <dgm:spPr/>
      <dgm:t>
        <a:bodyPr/>
        <a:lstStyle/>
        <a:p>
          <a:r>
            <a:rPr lang="en-US">
              <a:solidFill>
                <a:srgbClr val="FFFFFF"/>
              </a:solidFill>
            </a:rPr>
            <a:t>To serve as a basis for determining the school district’s ability to sign the certificate required by O.R.C. 5705.412, commonly known as the “412 certificate”.</a:t>
          </a:r>
        </a:p>
      </dgm:t>
    </dgm:pt>
    <dgm:pt modelId="{5A9B9201-299E-45D8-B78E-53CB3829D5AB}" type="parTrans" cxnId="{BC9B0501-8126-40C2-8093-B5D0567E9256}">
      <dgm:prSet/>
      <dgm:spPr/>
      <dgm:t>
        <a:bodyPr/>
        <a:lstStyle/>
        <a:p>
          <a:endParaRPr lang="en-US">
            <a:solidFill>
              <a:srgbClr val="FFFFFF"/>
            </a:solidFill>
          </a:endParaRPr>
        </a:p>
      </dgm:t>
    </dgm:pt>
    <dgm:pt modelId="{DACD6BA4-B383-4850-908B-056C4263B30D}" type="sibTrans" cxnId="{BC9B0501-8126-40C2-8093-B5D0567E9256}">
      <dgm:prSet/>
      <dgm:spPr/>
      <dgm:t>
        <a:bodyPr/>
        <a:lstStyle/>
        <a:p>
          <a:endParaRPr lang="en-US">
            <a:solidFill>
              <a:srgbClr val="FFFFFF"/>
            </a:solidFill>
          </a:endParaRPr>
        </a:p>
      </dgm:t>
    </dgm:pt>
    <dgm:pt modelId="{5748F07D-09E4-4A05-80CA-DC63F01DE92E}">
      <dgm:prSet/>
      <dgm:spPr/>
      <dgm:t>
        <a:bodyPr/>
        <a:lstStyle/>
        <a:p>
          <a:r>
            <a:rPr lang="en-US">
              <a:solidFill>
                <a:srgbClr val="FFFFFF"/>
              </a:solidFill>
            </a:rPr>
            <a:t>To provide a method for the Ohio Department of Education and Auditor of State to identify school districts with potential financial problems.</a:t>
          </a:r>
        </a:p>
      </dgm:t>
    </dgm:pt>
    <dgm:pt modelId="{11FE935E-E9CE-4824-9822-BC87D635BC71}" type="parTrans" cxnId="{5BBCEC4B-A14B-4681-82B3-50485CA48326}">
      <dgm:prSet/>
      <dgm:spPr/>
      <dgm:t>
        <a:bodyPr/>
        <a:lstStyle/>
        <a:p>
          <a:endParaRPr lang="en-US">
            <a:solidFill>
              <a:srgbClr val="FFFFFF"/>
            </a:solidFill>
          </a:endParaRPr>
        </a:p>
      </dgm:t>
    </dgm:pt>
    <dgm:pt modelId="{A1C8C91A-9A81-4FC5-9EFC-569BA416AC5B}" type="sibTrans" cxnId="{5BBCEC4B-A14B-4681-82B3-50485CA48326}">
      <dgm:prSet/>
      <dgm:spPr/>
      <dgm:t>
        <a:bodyPr/>
        <a:lstStyle/>
        <a:p>
          <a:endParaRPr lang="en-US">
            <a:solidFill>
              <a:srgbClr val="FFFFFF"/>
            </a:solidFill>
          </a:endParaRPr>
        </a:p>
      </dgm:t>
    </dgm:pt>
    <dgm:pt modelId="{67B874A1-514E-4169-AF5A-C3443AF2A310}" type="pres">
      <dgm:prSet presAssocID="{C41CB6A2-A0E6-4DDA-A80E-5D1E123D9859}" presName="vert0" presStyleCnt="0">
        <dgm:presLayoutVars>
          <dgm:dir/>
          <dgm:animOne val="branch"/>
          <dgm:animLvl val="lvl"/>
        </dgm:presLayoutVars>
      </dgm:prSet>
      <dgm:spPr/>
    </dgm:pt>
    <dgm:pt modelId="{F9F43041-B5E5-442E-BEE0-9D90CC1061C3}" type="pres">
      <dgm:prSet presAssocID="{DDD44D8B-74BF-4653-B3A7-28F11DD91356}" presName="thickLine" presStyleLbl="alignNode1" presStyleIdx="0" presStyleCnt="3"/>
      <dgm:spPr/>
    </dgm:pt>
    <dgm:pt modelId="{7389703E-6A16-41F4-B9AA-C4C4CB214888}" type="pres">
      <dgm:prSet presAssocID="{DDD44D8B-74BF-4653-B3A7-28F11DD91356}" presName="horz1" presStyleCnt="0"/>
      <dgm:spPr/>
    </dgm:pt>
    <dgm:pt modelId="{0A7353B4-8FEF-40DA-8035-3DFD6810B716}" type="pres">
      <dgm:prSet presAssocID="{DDD44D8B-74BF-4653-B3A7-28F11DD91356}" presName="tx1" presStyleLbl="revTx" presStyleIdx="0" presStyleCnt="3"/>
      <dgm:spPr/>
    </dgm:pt>
    <dgm:pt modelId="{DB81545E-1F8D-4D95-A987-E542289572BC}" type="pres">
      <dgm:prSet presAssocID="{DDD44D8B-74BF-4653-B3A7-28F11DD91356}" presName="vert1" presStyleCnt="0"/>
      <dgm:spPr/>
    </dgm:pt>
    <dgm:pt modelId="{89D8EBE1-5900-487E-95DA-1133F1CC4A2C}" type="pres">
      <dgm:prSet presAssocID="{C70E4D7D-0296-468A-B5F9-B8AF77343196}" presName="thickLine" presStyleLbl="alignNode1" presStyleIdx="1" presStyleCnt="3"/>
      <dgm:spPr/>
    </dgm:pt>
    <dgm:pt modelId="{A7B2BF95-C29F-4504-BB56-600495920DBE}" type="pres">
      <dgm:prSet presAssocID="{C70E4D7D-0296-468A-B5F9-B8AF77343196}" presName="horz1" presStyleCnt="0"/>
      <dgm:spPr/>
    </dgm:pt>
    <dgm:pt modelId="{53631C94-BDB2-4739-97B7-1E1CFBD76A1B}" type="pres">
      <dgm:prSet presAssocID="{C70E4D7D-0296-468A-B5F9-B8AF77343196}" presName="tx1" presStyleLbl="revTx" presStyleIdx="1" presStyleCnt="3"/>
      <dgm:spPr/>
    </dgm:pt>
    <dgm:pt modelId="{6A10CC5D-C022-45B4-8DE3-5CEA8DA466E4}" type="pres">
      <dgm:prSet presAssocID="{C70E4D7D-0296-468A-B5F9-B8AF77343196}" presName="vert1" presStyleCnt="0"/>
      <dgm:spPr/>
    </dgm:pt>
    <dgm:pt modelId="{C1B36786-1A7B-4BBB-B5B6-AD0AE1203629}" type="pres">
      <dgm:prSet presAssocID="{5748F07D-09E4-4A05-80CA-DC63F01DE92E}" presName="thickLine" presStyleLbl="alignNode1" presStyleIdx="2" presStyleCnt="3"/>
      <dgm:spPr/>
    </dgm:pt>
    <dgm:pt modelId="{0DF9D655-E8AD-40C7-83F2-976678BB7A50}" type="pres">
      <dgm:prSet presAssocID="{5748F07D-09E4-4A05-80CA-DC63F01DE92E}" presName="horz1" presStyleCnt="0"/>
      <dgm:spPr/>
    </dgm:pt>
    <dgm:pt modelId="{31F0A0D7-45FA-4D63-8449-E30793D27DEB}" type="pres">
      <dgm:prSet presAssocID="{5748F07D-09E4-4A05-80CA-DC63F01DE92E}" presName="tx1" presStyleLbl="revTx" presStyleIdx="2" presStyleCnt="3"/>
      <dgm:spPr/>
    </dgm:pt>
    <dgm:pt modelId="{F47F6665-E009-4503-A347-6BBBF14F7140}" type="pres">
      <dgm:prSet presAssocID="{5748F07D-09E4-4A05-80CA-DC63F01DE92E}" presName="vert1" presStyleCnt="0"/>
      <dgm:spPr/>
    </dgm:pt>
  </dgm:ptLst>
  <dgm:cxnLst>
    <dgm:cxn modelId="{BC9B0501-8126-40C2-8093-B5D0567E9256}" srcId="{C41CB6A2-A0E6-4DDA-A80E-5D1E123D9859}" destId="{C70E4D7D-0296-468A-B5F9-B8AF77343196}" srcOrd="1" destOrd="0" parTransId="{5A9B9201-299E-45D8-B78E-53CB3829D5AB}" sibTransId="{DACD6BA4-B383-4850-908B-056C4263B30D}"/>
    <dgm:cxn modelId="{03DAA814-166B-420F-8DA0-9586FA7DCB31}" type="presOf" srcId="{C41CB6A2-A0E6-4DDA-A80E-5D1E123D9859}" destId="{67B874A1-514E-4169-AF5A-C3443AF2A310}" srcOrd="0" destOrd="0" presId="urn:microsoft.com/office/officeart/2008/layout/LinedList"/>
    <dgm:cxn modelId="{9311F346-55AD-487D-A62C-1EC4C239E817}" srcId="{C41CB6A2-A0E6-4DDA-A80E-5D1E123D9859}" destId="{DDD44D8B-74BF-4653-B3A7-28F11DD91356}" srcOrd="0" destOrd="0" parTransId="{F55C4349-D3FE-409A-B675-2DE9E9972827}" sibTransId="{091D1416-7BAB-4315-9C42-CA0B6157E21B}"/>
    <dgm:cxn modelId="{5BBCEC4B-A14B-4681-82B3-50485CA48326}" srcId="{C41CB6A2-A0E6-4DDA-A80E-5D1E123D9859}" destId="{5748F07D-09E4-4A05-80CA-DC63F01DE92E}" srcOrd="2" destOrd="0" parTransId="{11FE935E-E9CE-4824-9822-BC87D635BC71}" sibTransId="{A1C8C91A-9A81-4FC5-9EFC-569BA416AC5B}"/>
    <dgm:cxn modelId="{2F8508CA-11B5-45B7-8BA5-07B54BB37941}" type="presOf" srcId="{C70E4D7D-0296-468A-B5F9-B8AF77343196}" destId="{53631C94-BDB2-4739-97B7-1E1CFBD76A1B}" srcOrd="0" destOrd="0" presId="urn:microsoft.com/office/officeart/2008/layout/LinedList"/>
    <dgm:cxn modelId="{624129D0-D7FE-4272-9320-D231AF041ACF}" type="presOf" srcId="{5748F07D-09E4-4A05-80CA-DC63F01DE92E}" destId="{31F0A0D7-45FA-4D63-8449-E30793D27DEB}" srcOrd="0" destOrd="0" presId="urn:microsoft.com/office/officeart/2008/layout/LinedList"/>
    <dgm:cxn modelId="{F67ED6DA-8858-4D4C-B5F6-ED00152DDE3D}" type="presOf" srcId="{DDD44D8B-74BF-4653-B3A7-28F11DD91356}" destId="{0A7353B4-8FEF-40DA-8035-3DFD6810B716}" srcOrd="0" destOrd="0" presId="urn:microsoft.com/office/officeart/2008/layout/LinedList"/>
    <dgm:cxn modelId="{B3BF9453-767D-4893-A47B-9C06EEF5764A}" type="presParOf" srcId="{67B874A1-514E-4169-AF5A-C3443AF2A310}" destId="{F9F43041-B5E5-442E-BEE0-9D90CC1061C3}" srcOrd="0" destOrd="0" presId="urn:microsoft.com/office/officeart/2008/layout/LinedList"/>
    <dgm:cxn modelId="{58C2EACC-E33C-4017-90DE-992595FCFBFD}" type="presParOf" srcId="{67B874A1-514E-4169-AF5A-C3443AF2A310}" destId="{7389703E-6A16-41F4-B9AA-C4C4CB214888}" srcOrd="1" destOrd="0" presId="urn:microsoft.com/office/officeart/2008/layout/LinedList"/>
    <dgm:cxn modelId="{4718E477-8752-4E8D-9A79-C15D9593D20A}" type="presParOf" srcId="{7389703E-6A16-41F4-B9AA-C4C4CB214888}" destId="{0A7353B4-8FEF-40DA-8035-3DFD6810B716}" srcOrd="0" destOrd="0" presId="urn:microsoft.com/office/officeart/2008/layout/LinedList"/>
    <dgm:cxn modelId="{9A53FCD4-537D-46D5-9596-C4F415297050}" type="presParOf" srcId="{7389703E-6A16-41F4-B9AA-C4C4CB214888}" destId="{DB81545E-1F8D-4D95-A987-E542289572BC}" srcOrd="1" destOrd="0" presId="urn:microsoft.com/office/officeart/2008/layout/LinedList"/>
    <dgm:cxn modelId="{AE2C7F81-1316-4BBE-9B15-05888F01C322}" type="presParOf" srcId="{67B874A1-514E-4169-AF5A-C3443AF2A310}" destId="{89D8EBE1-5900-487E-95DA-1133F1CC4A2C}" srcOrd="2" destOrd="0" presId="urn:microsoft.com/office/officeart/2008/layout/LinedList"/>
    <dgm:cxn modelId="{F36101F1-0374-43F6-8C2A-47A15D9CFE9B}" type="presParOf" srcId="{67B874A1-514E-4169-AF5A-C3443AF2A310}" destId="{A7B2BF95-C29F-4504-BB56-600495920DBE}" srcOrd="3" destOrd="0" presId="urn:microsoft.com/office/officeart/2008/layout/LinedList"/>
    <dgm:cxn modelId="{2878AD89-3B7D-43E2-85E2-2F6FDD7D2C13}" type="presParOf" srcId="{A7B2BF95-C29F-4504-BB56-600495920DBE}" destId="{53631C94-BDB2-4739-97B7-1E1CFBD76A1B}" srcOrd="0" destOrd="0" presId="urn:microsoft.com/office/officeart/2008/layout/LinedList"/>
    <dgm:cxn modelId="{28579C43-6037-433E-9317-0598DD2D1E40}" type="presParOf" srcId="{A7B2BF95-C29F-4504-BB56-600495920DBE}" destId="{6A10CC5D-C022-45B4-8DE3-5CEA8DA466E4}" srcOrd="1" destOrd="0" presId="urn:microsoft.com/office/officeart/2008/layout/LinedList"/>
    <dgm:cxn modelId="{C707987F-8168-43ED-ABA4-488E9C5D6B20}" type="presParOf" srcId="{67B874A1-514E-4169-AF5A-C3443AF2A310}" destId="{C1B36786-1A7B-4BBB-B5B6-AD0AE1203629}" srcOrd="4" destOrd="0" presId="urn:microsoft.com/office/officeart/2008/layout/LinedList"/>
    <dgm:cxn modelId="{1A87BA68-7F37-4EEA-84BC-26492C9A1112}" type="presParOf" srcId="{67B874A1-514E-4169-AF5A-C3443AF2A310}" destId="{0DF9D655-E8AD-40C7-83F2-976678BB7A50}" srcOrd="5" destOrd="0" presId="urn:microsoft.com/office/officeart/2008/layout/LinedList"/>
    <dgm:cxn modelId="{09F11403-9B42-4BC3-84DF-D01A86C6D6F8}" type="presParOf" srcId="{0DF9D655-E8AD-40C7-83F2-976678BB7A50}" destId="{31F0A0D7-45FA-4D63-8449-E30793D27DEB}" srcOrd="0" destOrd="0" presId="urn:microsoft.com/office/officeart/2008/layout/LinedList"/>
    <dgm:cxn modelId="{2627A3C2-521C-4644-A42A-5199EA637BB5}" type="presParOf" srcId="{0DF9D655-E8AD-40C7-83F2-976678BB7A50}" destId="{F47F6665-E009-4503-A347-6BBBF14F714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969CED-B7D2-46F3-94E0-A2ADA3C3A72F}"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CB05180B-96AB-4BF8-921F-D862E8DCEBAF}">
      <dgm:prSet custT="1"/>
      <dgm:spPr/>
      <dgm:t>
        <a:bodyPr/>
        <a:lstStyle/>
        <a:p>
          <a:pPr>
            <a:lnSpc>
              <a:spcPct val="100000"/>
            </a:lnSpc>
          </a:pPr>
          <a:r>
            <a:rPr lang="en-US" sz="2000" dirty="0">
              <a:solidFill>
                <a:srgbClr val="FFFFFF"/>
              </a:solidFill>
            </a:rPr>
            <a:t>The five-year forecast is divided into two sections: revenue and expenditures.</a:t>
          </a:r>
        </a:p>
      </dgm:t>
    </dgm:pt>
    <dgm:pt modelId="{D53D14DB-A375-4E76-8783-C79586073F62}" type="parTrans" cxnId="{DE4C61B3-2C8B-473C-9507-D3614F3CB440}">
      <dgm:prSet/>
      <dgm:spPr/>
      <dgm:t>
        <a:bodyPr/>
        <a:lstStyle/>
        <a:p>
          <a:endParaRPr lang="en-US"/>
        </a:p>
      </dgm:t>
    </dgm:pt>
    <dgm:pt modelId="{399AD27E-6AE7-42DF-A419-D7AB3D76050A}" type="sibTrans" cxnId="{DE4C61B3-2C8B-473C-9507-D3614F3CB440}">
      <dgm:prSet/>
      <dgm:spPr/>
      <dgm:t>
        <a:bodyPr/>
        <a:lstStyle/>
        <a:p>
          <a:endParaRPr lang="en-US"/>
        </a:p>
      </dgm:t>
    </dgm:pt>
    <dgm:pt modelId="{FBE2D455-C2A7-423B-81F2-E12C72EC17A6}">
      <dgm:prSet custT="1"/>
      <dgm:spPr/>
      <dgm:t>
        <a:bodyPr/>
        <a:lstStyle/>
        <a:p>
          <a:pPr>
            <a:lnSpc>
              <a:spcPct val="100000"/>
            </a:lnSpc>
          </a:pPr>
          <a:r>
            <a:rPr lang="en-US" sz="2000" dirty="0">
              <a:solidFill>
                <a:srgbClr val="FFFFFF"/>
              </a:solidFill>
            </a:rPr>
            <a:t>A district’s revenue is made up of two main sources, local and state funding.</a:t>
          </a:r>
        </a:p>
      </dgm:t>
    </dgm:pt>
    <dgm:pt modelId="{8C1B9F14-B270-4C36-A047-20A1637C08D6}" type="parTrans" cxnId="{A128E624-A6B7-4FBE-A781-B2CB42A512F0}">
      <dgm:prSet/>
      <dgm:spPr/>
      <dgm:t>
        <a:bodyPr/>
        <a:lstStyle/>
        <a:p>
          <a:endParaRPr lang="en-US"/>
        </a:p>
      </dgm:t>
    </dgm:pt>
    <dgm:pt modelId="{8AE0B36A-5686-413C-BEDE-1742143588EF}" type="sibTrans" cxnId="{A128E624-A6B7-4FBE-A781-B2CB42A512F0}">
      <dgm:prSet/>
      <dgm:spPr/>
      <dgm:t>
        <a:bodyPr/>
        <a:lstStyle/>
        <a:p>
          <a:endParaRPr lang="en-US"/>
        </a:p>
      </dgm:t>
    </dgm:pt>
    <dgm:pt modelId="{1CAF7599-F8E6-4A76-AF56-F46AC96C087B}">
      <dgm:prSet custT="1"/>
      <dgm:spPr/>
      <dgm:t>
        <a:bodyPr/>
        <a:lstStyle/>
        <a:p>
          <a:pPr>
            <a:lnSpc>
              <a:spcPct val="100000"/>
            </a:lnSpc>
          </a:pPr>
          <a:r>
            <a:rPr lang="en-US" sz="2000" dirty="0">
              <a:solidFill>
                <a:srgbClr val="FFFFFF"/>
              </a:solidFill>
            </a:rPr>
            <a:t>The expenditures are mainly salary and wages, benefits, purchased services, and supplies and materials.</a:t>
          </a:r>
        </a:p>
      </dgm:t>
    </dgm:pt>
    <dgm:pt modelId="{18C6735B-2F7B-416B-AB3B-9AA6B58EA14C}" type="parTrans" cxnId="{419B6454-BA28-4BA6-95FA-FC8CA55D8398}">
      <dgm:prSet/>
      <dgm:spPr/>
      <dgm:t>
        <a:bodyPr/>
        <a:lstStyle/>
        <a:p>
          <a:endParaRPr lang="en-US"/>
        </a:p>
      </dgm:t>
    </dgm:pt>
    <dgm:pt modelId="{0A24E6E8-E578-4428-9AEB-690DCECAFE70}" type="sibTrans" cxnId="{419B6454-BA28-4BA6-95FA-FC8CA55D8398}">
      <dgm:prSet/>
      <dgm:spPr/>
      <dgm:t>
        <a:bodyPr/>
        <a:lstStyle/>
        <a:p>
          <a:endParaRPr lang="en-US"/>
        </a:p>
      </dgm:t>
    </dgm:pt>
    <dgm:pt modelId="{3D3D60A1-D70D-413A-9B62-CE7D19FAFA89}" type="pres">
      <dgm:prSet presAssocID="{BE969CED-B7D2-46F3-94E0-A2ADA3C3A72F}" presName="root" presStyleCnt="0">
        <dgm:presLayoutVars>
          <dgm:dir/>
          <dgm:resizeHandles val="exact"/>
        </dgm:presLayoutVars>
      </dgm:prSet>
      <dgm:spPr/>
    </dgm:pt>
    <dgm:pt modelId="{899E11C4-DA56-486B-BDC9-2E4C7F631A36}" type="pres">
      <dgm:prSet presAssocID="{CB05180B-96AB-4BF8-921F-D862E8DCEBAF}" presName="compNode" presStyleCnt="0"/>
      <dgm:spPr/>
    </dgm:pt>
    <dgm:pt modelId="{05442904-C09A-4909-B4A6-4648ABDF8973}" type="pres">
      <dgm:prSet presAssocID="{CB05180B-96AB-4BF8-921F-D862E8DCEBAF}" presName="iconRect" presStyleLbl="node1" presStyleIdx="0" presStyleCnt="3"/>
      <dgm:spPr>
        <a:blipFill>
          <a:blip xmlns:r="http://schemas.openxmlformats.org/officeDocument/2006/relationships" r:embed="rId1">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06149183-942C-4939-8CD0-0253E3AB0684}" type="pres">
      <dgm:prSet presAssocID="{CB05180B-96AB-4BF8-921F-D862E8DCEBAF}" presName="spaceRect" presStyleCnt="0"/>
      <dgm:spPr/>
    </dgm:pt>
    <dgm:pt modelId="{33FAC63E-5081-41E4-9775-DF37D0307538}" type="pres">
      <dgm:prSet presAssocID="{CB05180B-96AB-4BF8-921F-D862E8DCEBAF}" presName="textRect" presStyleLbl="revTx" presStyleIdx="0" presStyleCnt="3">
        <dgm:presLayoutVars>
          <dgm:chMax val="1"/>
          <dgm:chPref val="1"/>
        </dgm:presLayoutVars>
      </dgm:prSet>
      <dgm:spPr/>
    </dgm:pt>
    <dgm:pt modelId="{760A7B4A-8819-4841-9AA3-5A9937B43AEA}" type="pres">
      <dgm:prSet presAssocID="{399AD27E-6AE7-42DF-A419-D7AB3D76050A}" presName="sibTrans" presStyleCnt="0"/>
      <dgm:spPr/>
    </dgm:pt>
    <dgm:pt modelId="{70760757-5A41-43C7-AE45-A0926DB9A7AC}" type="pres">
      <dgm:prSet presAssocID="{FBE2D455-C2A7-423B-81F2-E12C72EC17A6}" presName="compNode" presStyleCnt="0"/>
      <dgm:spPr/>
    </dgm:pt>
    <dgm:pt modelId="{E6D6FA50-AE2A-423A-A065-9C3A8F34B266}" type="pres">
      <dgm:prSet presAssocID="{FBE2D455-C2A7-423B-81F2-E12C72EC17A6}" presName="iconRect" presStyleLbl="node1" presStyleIdx="1" presStyleCnt="3"/>
      <dgm:spPr>
        <a:blipFill>
          <a:blip xmlns:r="http://schemas.openxmlformats.org/officeDocument/2006/relationships" r:embed="rId3">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hoolhouse"/>
        </a:ext>
      </dgm:extLst>
    </dgm:pt>
    <dgm:pt modelId="{B4BDE294-F856-4269-BC60-FAF0A9FDF4C0}" type="pres">
      <dgm:prSet presAssocID="{FBE2D455-C2A7-423B-81F2-E12C72EC17A6}" presName="spaceRect" presStyleCnt="0"/>
      <dgm:spPr/>
    </dgm:pt>
    <dgm:pt modelId="{99E431A7-C080-4AF7-B494-1A73A707E717}" type="pres">
      <dgm:prSet presAssocID="{FBE2D455-C2A7-423B-81F2-E12C72EC17A6}" presName="textRect" presStyleLbl="revTx" presStyleIdx="1" presStyleCnt="3">
        <dgm:presLayoutVars>
          <dgm:chMax val="1"/>
          <dgm:chPref val="1"/>
        </dgm:presLayoutVars>
      </dgm:prSet>
      <dgm:spPr/>
    </dgm:pt>
    <dgm:pt modelId="{A3768A21-E0F5-44BB-A6F1-AF1721C2B242}" type="pres">
      <dgm:prSet presAssocID="{8AE0B36A-5686-413C-BEDE-1742143588EF}" presName="sibTrans" presStyleCnt="0"/>
      <dgm:spPr/>
    </dgm:pt>
    <dgm:pt modelId="{5660E62B-CF7B-460C-803C-5C57926FF109}" type="pres">
      <dgm:prSet presAssocID="{1CAF7599-F8E6-4A76-AF56-F46AC96C087B}" presName="compNode" presStyleCnt="0"/>
      <dgm:spPr/>
    </dgm:pt>
    <dgm:pt modelId="{AB641118-E2D7-44C1-8FB0-7D96333A0FCF}" type="pres">
      <dgm:prSet presAssocID="{1CAF7599-F8E6-4A76-AF56-F46AC96C087B}" presName="iconRect" presStyleLbl="node1" presStyleIdx="2" presStyleCnt="3"/>
      <dgm:spPr>
        <a:blipFill>
          <a:blip xmlns:r="http://schemas.openxmlformats.org/officeDocument/2006/relationships" r:embed="rId5" cstate="print">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llar"/>
        </a:ext>
      </dgm:extLst>
    </dgm:pt>
    <dgm:pt modelId="{106CCF5C-F541-47D4-B976-3E283167B5F4}" type="pres">
      <dgm:prSet presAssocID="{1CAF7599-F8E6-4A76-AF56-F46AC96C087B}" presName="spaceRect" presStyleCnt="0"/>
      <dgm:spPr/>
    </dgm:pt>
    <dgm:pt modelId="{5874EE16-9713-4437-9E46-F8974D6E7056}" type="pres">
      <dgm:prSet presAssocID="{1CAF7599-F8E6-4A76-AF56-F46AC96C087B}" presName="textRect" presStyleLbl="revTx" presStyleIdx="2" presStyleCnt="3">
        <dgm:presLayoutVars>
          <dgm:chMax val="1"/>
          <dgm:chPref val="1"/>
        </dgm:presLayoutVars>
      </dgm:prSet>
      <dgm:spPr/>
    </dgm:pt>
  </dgm:ptLst>
  <dgm:cxnLst>
    <dgm:cxn modelId="{52C2F123-6106-4E80-8D09-E1DD1D1D5374}" type="presOf" srcId="{CB05180B-96AB-4BF8-921F-D862E8DCEBAF}" destId="{33FAC63E-5081-41E4-9775-DF37D0307538}" srcOrd="0" destOrd="0" presId="urn:microsoft.com/office/officeart/2018/2/layout/IconLabelList"/>
    <dgm:cxn modelId="{A128E624-A6B7-4FBE-A781-B2CB42A512F0}" srcId="{BE969CED-B7D2-46F3-94E0-A2ADA3C3A72F}" destId="{FBE2D455-C2A7-423B-81F2-E12C72EC17A6}" srcOrd="1" destOrd="0" parTransId="{8C1B9F14-B270-4C36-A047-20A1637C08D6}" sibTransId="{8AE0B36A-5686-413C-BEDE-1742143588EF}"/>
    <dgm:cxn modelId="{81E0104B-A2CC-4690-A818-6231B443218C}" type="presOf" srcId="{1CAF7599-F8E6-4A76-AF56-F46AC96C087B}" destId="{5874EE16-9713-4437-9E46-F8974D6E7056}" srcOrd="0" destOrd="0" presId="urn:microsoft.com/office/officeart/2018/2/layout/IconLabelList"/>
    <dgm:cxn modelId="{419B6454-BA28-4BA6-95FA-FC8CA55D8398}" srcId="{BE969CED-B7D2-46F3-94E0-A2ADA3C3A72F}" destId="{1CAF7599-F8E6-4A76-AF56-F46AC96C087B}" srcOrd="2" destOrd="0" parTransId="{18C6735B-2F7B-416B-AB3B-9AA6B58EA14C}" sibTransId="{0A24E6E8-E578-4428-9AEB-690DCECAFE70}"/>
    <dgm:cxn modelId="{14C36DA8-6363-4809-9CC0-233D0A50AA6B}" type="presOf" srcId="{BE969CED-B7D2-46F3-94E0-A2ADA3C3A72F}" destId="{3D3D60A1-D70D-413A-9B62-CE7D19FAFA89}" srcOrd="0" destOrd="0" presId="urn:microsoft.com/office/officeart/2018/2/layout/IconLabelList"/>
    <dgm:cxn modelId="{DE4C61B3-2C8B-473C-9507-D3614F3CB440}" srcId="{BE969CED-B7D2-46F3-94E0-A2ADA3C3A72F}" destId="{CB05180B-96AB-4BF8-921F-D862E8DCEBAF}" srcOrd="0" destOrd="0" parTransId="{D53D14DB-A375-4E76-8783-C79586073F62}" sibTransId="{399AD27E-6AE7-42DF-A419-D7AB3D76050A}"/>
    <dgm:cxn modelId="{EEB7BBFF-2B02-4FD4-889E-B72698BE2055}" type="presOf" srcId="{FBE2D455-C2A7-423B-81F2-E12C72EC17A6}" destId="{99E431A7-C080-4AF7-B494-1A73A707E717}" srcOrd="0" destOrd="0" presId="urn:microsoft.com/office/officeart/2018/2/layout/IconLabelList"/>
    <dgm:cxn modelId="{8DA741A8-8D8F-43EF-BC86-4B23716720FC}" type="presParOf" srcId="{3D3D60A1-D70D-413A-9B62-CE7D19FAFA89}" destId="{899E11C4-DA56-486B-BDC9-2E4C7F631A36}" srcOrd="0" destOrd="0" presId="urn:microsoft.com/office/officeart/2018/2/layout/IconLabelList"/>
    <dgm:cxn modelId="{9A520A95-BD66-42DA-8B62-62F86710E85F}" type="presParOf" srcId="{899E11C4-DA56-486B-BDC9-2E4C7F631A36}" destId="{05442904-C09A-4909-B4A6-4648ABDF8973}" srcOrd="0" destOrd="0" presId="urn:microsoft.com/office/officeart/2018/2/layout/IconLabelList"/>
    <dgm:cxn modelId="{B65D1C0E-C7D1-4CE9-91D7-1063D1BAF754}" type="presParOf" srcId="{899E11C4-DA56-486B-BDC9-2E4C7F631A36}" destId="{06149183-942C-4939-8CD0-0253E3AB0684}" srcOrd="1" destOrd="0" presId="urn:microsoft.com/office/officeart/2018/2/layout/IconLabelList"/>
    <dgm:cxn modelId="{B0800338-0D9B-4D96-AABF-AAB094775BEF}" type="presParOf" srcId="{899E11C4-DA56-486B-BDC9-2E4C7F631A36}" destId="{33FAC63E-5081-41E4-9775-DF37D0307538}" srcOrd="2" destOrd="0" presId="urn:microsoft.com/office/officeart/2018/2/layout/IconLabelList"/>
    <dgm:cxn modelId="{68062244-CB35-48C8-ADC2-EBB72C6A343F}" type="presParOf" srcId="{3D3D60A1-D70D-413A-9B62-CE7D19FAFA89}" destId="{760A7B4A-8819-4841-9AA3-5A9937B43AEA}" srcOrd="1" destOrd="0" presId="urn:microsoft.com/office/officeart/2018/2/layout/IconLabelList"/>
    <dgm:cxn modelId="{F214A6CB-ED22-4756-8F6E-194FA94FFAD6}" type="presParOf" srcId="{3D3D60A1-D70D-413A-9B62-CE7D19FAFA89}" destId="{70760757-5A41-43C7-AE45-A0926DB9A7AC}" srcOrd="2" destOrd="0" presId="urn:microsoft.com/office/officeart/2018/2/layout/IconLabelList"/>
    <dgm:cxn modelId="{B439ED17-308B-4713-A97C-469995F553BF}" type="presParOf" srcId="{70760757-5A41-43C7-AE45-A0926DB9A7AC}" destId="{E6D6FA50-AE2A-423A-A065-9C3A8F34B266}" srcOrd="0" destOrd="0" presId="urn:microsoft.com/office/officeart/2018/2/layout/IconLabelList"/>
    <dgm:cxn modelId="{C084DDB8-368B-4F91-8172-4CD01C7F33B3}" type="presParOf" srcId="{70760757-5A41-43C7-AE45-A0926DB9A7AC}" destId="{B4BDE294-F856-4269-BC60-FAF0A9FDF4C0}" srcOrd="1" destOrd="0" presId="urn:microsoft.com/office/officeart/2018/2/layout/IconLabelList"/>
    <dgm:cxn modelId="{ACCED4D2-3A24-4E59-9A64-716A706AD54C}" type="presParOf" srcId="{70760757-5A41-43C7-AE45-A0926DB9A7AC}" destId="{99E431A7-C080-4AF7-B494-1A73A707E717}" srcOrd="2" destOrd="0" presId="urn:microsoft.com/office/officeart/2018/2/layout/IconLabelList"/>
    <dgm:cxn modelId="{DE3B7A79-76F3-4577-B673-93017B3A965B}" type="presParOf" srcId="{3D3D60A1-D70D-413A-9B62-CE7D19FAFA89}" destId="{A3768A21-E0F5-44BB-A6F1-AF1721C2B242}" srcOrd="3" destOrd="0" presId="urn:microsoft.com/office/officeart/2018/2/layout/IconLabelList"/>
    <dgm:cxn modelId="{03E8C92A-920F-47A7-A2F3-63461BBD98F8}" type="presParOf" srcId="{3D3D60A1-D70D-413A-9B62-CE7D19FAFA89}" destId="{5660E62B-CF7B-460C-803C-5C57926FF109}" srcOrd="4" destOrd="0" presId="urn:microsoft.com/office/officeart/2018/2/layout/IconLabelList"/>
    <dgm:cxn modelId="{787E04DE-4456-444A-8ABB-646B0A21F91E}" type="presParOf" srcId="{5660E62B-CF7B-460C-803C-5C57926FF109}" destId="{AB641118-E2D7-44C1-8FB0-7D96333A0FCF}" srcOrd="0" destOrd="0" presId="urn:microsoft.com/office/officeart/2018/2/layout/IconLabelList"/>
    <dgm:cxn modelId="{7A381D88-07A8-4B60-8594-19D5D37DCBEF}" type="presParOf" srcId="{5660E62B-CF7B-460C-803C-5C57926FF109}" destId="{106CCF5C-F541-47D4-B976-3E283167B5F4}" srcOrd="1" destOrd="0" presId="urn:microsoft.com/office/officeart/2018/2/layout/IconLabelList"/>
    <dgm:cxn modelId="{4971536F-E157-4F80-A725-127F71244A0F}" type="presParOf" srcId="{5660E62B-CF7B-460C-803C-5C57926FF109}" destId="{5874EE16-9713-4437-9E46-F8974D6E705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F43041-B5E5-442E-BEE0-9D90CC1061C3}">
      <dsp:nvSpPr>
        <dsp:cNvPr id="0" name=""/>
        <dsp:cNvSpPr/>
      </dsp:nvSpPr>
      <dsp:spPr>
        <a:xfrm>
          <a:off x="0" y="2663"/>
          <a:ext cx="5000124"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A7353B4-8FEF-40DA-8035-3DFD6810B716}">
      <dsp:nvSpPr>
        <dsp:cNvPr id="0" name=""/>
        <dsp:cNvSpPr/>
      </dsp:nvSpPr>
      <dsp:spPr>
        <a:xfrm>
          <a:off x="0" y="2663"/>
          <a:ext cx="5000124" cy="1816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solidFill>
                <a:srgbClr val="FFFFFF"/>
              </a:solidFill>
            </a:rPr>
            <a:t>Engage the Board of Education and community in long range planning and discussions of financial issues facing our schools.</a:t>
          </a:r>
        </a:p>
      </dsp:txBody>
      <dsp:txXfrm>
        <a:off x="0" y="2663"/>
        <a:ext cx="5000124" cy="1816197"/>
      </dsp:txXfrm>
    </dsp:sp>
    <dsp:sp modelId="{89D8EBE1-5900-487E-95DA-1133F1CC4A2C}">
      <dsp:nvSpPr>
        <dsp:cNvPr id="0" name=""/>
        <dsp:cNvSpPr/>
      </dsp:nvSpPr>
      <dsp:spPr>
        <a:xfrm>
          <a:off x="0" y="1818861"/>
          <a:ext cx="5000124"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3631C94-BDB2-4739-97B7-1E1CFBD76A1B}">
      <dsp:nvSpPr>
        <dsp:cNvPr id="0" name=""/>
        <dsp:cNvSpPr/>
      </dsp:nvSpPr>
      <dsp:spPr>
        <a:xfrm>
          <a:off x="0" y="1818861"/>
          <a:ext cx="5000124" cy="1816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solidFill>
                <a:srgbClr val="FFFFFF"/>
              </a:solidFill>
            </a:rPr>
            <a:t>To serve as a basis for determining the school district’s ability to sign the certificate required by O.R.C. 5705.412, commonly known as the “412 certificate”.</a:t>
          </a:r>
        </a:p>
      </dsp:txBody>
      <dsp:txXfrm>
        <a:off x="0" y="1818861"/>
        <a:ext cx="5000124" cy="1816197"/>
      </dsp:txXfrm>
    </dsp:sp>
    <dsp:sp modelId="{C1B36786-1A7B-4BBB-B5B6-AD0AE1203629}">
      <dsp:nvSpPr>
        <dsp:cNvPr id="0" name=""/>
        <dsp:cNvSpPr/>
      </dsp:nvSpPr>
      <dsp:spPr>
        <a:xfrm>
          <a:off x="0" y="3635058"/>
          <a:ext cx="5000124"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1F0A0D7-45FA-4D63-8449-E30793D27DEB}">
      <dsp:nvSpPr>
        <dsp:cNvPr id="0" name=""/>
        <dsp:cNvSpPr/>
      </dsp:nvSpPr>
      <dsp:spPr>
        <a:xfrm>
          <a:off x="0" y="3635058"/>
          <a:ext cx="5000124" cy="1816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solidFill>
                <a:srgbClr val="FFFFFF"/>
              </a:solidFill>
            </a:rPr>
            <a:t>To provide a method for the Ohio Department of Education and Auditor of State to identify school districts with potential financial problems.</a:t>
          </a:r>
        </a:p>
      </dsp:txBody>
      <dsp:txXfrm>
        <a:off x="0" y="3635058"/>
        <a:ext cx="5000124" cy="18161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442904-C09A-4909-B4A6-4648ABDF8973}">
      <dsp:nvSpPr>
        <dsp:cNvPr id="0" name=""/>
        <dsp:cNvSpPr/>
      </dsp:nvSpPr>
      <dsp:spPr>
        <a:xfrm>
          <a:off x="835211" y="963033"/>
          <a:ext cx="1090892" cy="1090892"/>
        </a:xfrm>
        <a:prstGeom prst="rect">
          <a:avLst/>
        </a:prstGeom>
        <a:blipFill>
          <a:blip xmlns:r="http://schemas.openxmlformats.org/officeDocument/2006/relationships" r:embed="rId1">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FAC63E-5081-41E4-9775-DF37D0307538}">
      <dsp:nvSpPr>
        <dsp:cNvPr id="0" name=""/>
        <dsp:cNvSpPr/>
      </dsp:nvSpPr>
      <dsp:spPr>
        <a:xfrm>
          <a:off x="168554" y="2576853"/>
          <a:ext cx="2424206" cy="187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solidFill>
                <a:srgbClr val="FFFFFF"/>
              </a:solidFill>
            </a:rPr>
            <a:t>The five-year forecast is divided into two sections: revenue and expenditures.</a:t>
          </a:r>
        </a:p>
      </dsp:txBody>
      <dsp:txXfrm>
        <a:off x="168554" y="2576853"/>
        <a:ext cx="2424206" cy="1870312"/>
      </dsp:txXfrm>
    </dsp:sp>
    <dsp:sp modelId="{E6D6FA50-AE2A-423A-A065-9C3A8F34B266}">
      <dsp:nvSpPr>
        <dsp:cNvPr id="0" name=""/>
        <dsp:cNvSpPr/>
      </dsp:nvSpPr>
      <dsp:spPr>
        <a:xfrm>
          <a:off x="3683653" y="963033"/>
          <a:ext cx="1090892" cy="1090892"/>
        </a:xfrm>
        <a:prstGeom prst="rect">
          <a:avLst/>
        </a:prstGeom>
        <a:blipFill>
          <a:blip xmlns:r="http://schemas.openxmlformats.org/officeDocument/2006/relationships" r:embed="rId3">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E431A7-C080-4AF7-B494-1A73A707E717}">
      <dsp:nvSpPr>
        <dsp:cNvPr id="0" name=""/>
        <dsp:cNvSpPr/>
      </dsp:nvSpPr>
      <dsp:spPr>
        <a:xfrm>
          <a:off x="3016996" y="2576853"/>
          <a:ext cx="2424206" cy="187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solidFill>
                <a:srgbClr val="FFFFFF"/>
              </a:solidFill>
            </a:rPr>
            <a:t>A district’s revenue is made up of two main sources, local and state funding.</a:t>
          </a:r>
        </a:p>
      </dsp:txBody>
      <dsp:txXfrm>
        <a:off x="3016996" y="2576853"/>
        <a:ext cx="2424206" cy="1870312"/>
      </dsp:txXfrm>
    </dsp:sp>
    <dsp:sp modelId="{AB641118-E2D7-44C1-8FB0-7D96333A0FCF}">
      <dsp:nvSpPr>
        <dsp:cNvPr id="0" name=""/>
        <dsp:cNvSpPr/>
      </dsp:nvSpPr>
      <dsp:spPr>
        <a:xfrm>
          <a:off x="6532095" y="963033"/>
          <a:ext cx="1090892" cy="1090892"/>
        </a:xfrm>
        <a:prstGeom prst="rect">
          <a:avLst/>
        </a:prstGeom>
        <a:blipFill>
          <a:blip xmlns:r="http://schemas.openxmlformats.org/officeDocument/2006/relationships" r:embed="rId5" cstate="print">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74EE16-9713-4437-9E46-F8974D6E7056}">
      <dsp:nvSpPr>
        <dsp:cNvPr id="0" name=""/>
        <dsp:cNvSpPr/>
      </dsp:nvSpPr>
      <dsp:spPr>
        <a:xfrm>
          <a:off x="5865439" y="2576853"/>
          <a:ext cx="2424206" cy="187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solidFill>
                <a:srgbClr val="FFFFFF"/>
              </a:solidFill>
            </a:rPr>
            <a:t>The expenditures are mainly salary and wages, benefits, purchased services, and supplies and materials.</a:t>
          </a:r>
        </a:p>
      </dsp:txBody>
      <dsp:txXfrm>
        <a:off x="5865439" y="2576853"/>
        <a:ext cx="2424206" cy="187031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Time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atin typeface="Times"/>
              </a:defRPr>
            </a:lvl1pPr>
          </a:lstStyle>
          <a:p>
            <a:pPr>
              <a:defRPr/>
            </a:pPr>
            <a:fld id="{1B74625E-BD6E-4CFC-816F-2134936BEC89}" type="datetimeFigureOut">
              <a:rPr lang="en-US"/>
              <a:pPr>
                <a:defRPr/>
              </a:pPr>
              <a:t>8/19/2026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atin typeface="Time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D0A8A050-22C1-4983-9A74-1EB79DA9E27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D7FCE56E-5626-4602-8FB6-8F1D419C7B54}" type="datetimeFigureOut">
              <a:rPr lang="en-US" smtClean="0"/>
              <a:t>8/19/2026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38AB8CF-3EFE-47D3-B59E-1336CFFDF8F1}" type="slidenum">
              <a:rPr lang="en-US" smtClean="0"/>
              <a:t>‹#›</a:t>
            </a:fld>
            <a:endParaRPr lang="en-US"/>
          </a:p>
        </p:txBody>
      </p:sp>
    </p:spTree>
    <p:extLst>
      <p:ext uri="{BB962C8B-B14F-4D97-AF65-F5344CB8AC3E}">
        <p14:creationId xmlns:p14="http://schemas.microsoft.com/office/powerpoint/2010/main" val="1566857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C9F62-EF3B-ED3B-3AF2-8AA89F1844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B89872-E421-EAC6-6F59-F6903AA0E2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7059A9-38EE-DBC3-2D02-73F4BB86C7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9583AD-CB51-7C76-FDCB-253ED30E9E09}"/>
              </a:ext>
            </a:extLst>
          </p:cNvPr>
          <p:cNvSpPr>
            <a:spLocks noGrp="1"/>
          </p:cNvSpPr>
          <p:nvPr>
            <p:ph type="sldNum" sz="quarter" idx="10"/>
          </p:nvPr>
        </p:nvSpPr>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E8AE0E18-FC76-4BDB-A721-ED9C8E4F4909}"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2722720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E8AE0E18-FC76-4BDB-A721-ED9C8E4F4909}"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3175003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marL="0" marR="0" lvl="0" indent="0" algn="r" defTabSz="457200" rtl="0" eaLnBrk="0" fontAlgn="auto" latinLnBrk="0" hangingPunct="0">
              <a:lnSpc>
                <a:spcPct val="100000"/>
              </a:lnSpc>
              <a:spcBef>
                <a:spcPct val="0"/>
              </a:spcBef>
              <a:spcAft>
                <a:spcPts val="0"/>
              </a:spcAft>
              <a:buClrTx/>
              <a:buSzTx/>
              <a:buFontTx/>
              <a:buNone/>
              <a:tabLst/>
              <a:defRPr/>
            </a:pPr>
            <a:fld id="{3119708A-55B4-41CF-B20A-3D2773AC3E51}" type="slidenum">
              <a:rPr kumimoji="0" lang="en-US" alt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ct val="0"/>
                </a:spcBef>
                <a:spcAft>
                  <a:spcPts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Time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97C0B-79A7-B0E4-5294-B87D553E8A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06670E-627C-2095-3A61-212EF35EEC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C9B019-EAD7-0E3E-6CF8-3491E2C27D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DBBA90-EB4C-9EBC-C331-91C3A7C904D1}"/>
              </a:ext>
            </a:extLst>
          </p:cNvPr>
          <p:cNvSpPr>
            <a:spLocks noGrp="1"/>
          </p:cNvSpPr>
          <p:nvPr>
            <p:ph type="sldNum" sz="quarter" idx="10"/>
          </p:nvPr>
        </p:nvSpPr>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E8AE0E18-FC76-4BDB-A721-ED9C8E4F4909}"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1658935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E8AE0E18-FC76-4BDB-A721-ED9C8E4F4909}"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524171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E8AE0E18-FC76-4BDB-A721-ED9C8E4F4909}"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2513222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E8AE0E18-FC76-4BDB-A721-ED9C8E4F4909}"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3897696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E8AE0E18-FC76-4BDB-A721-ED9C8E4F4909}"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4005520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E8AE0E18-FC76-4BDB-A721-ED9C8E4F4909}"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3761002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E8AE0E18-FC76-4BDB-A721-ED9C8E4F4909}"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3132822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E8AE0E18-FC76-4BDB-A721-ED9C8E4F4909}"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3592918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D38BB-C49A-7B4F-83F2-A639958CF681}"/>
            </a:ext>
          </a:extLst>
        </p:cNvPr>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A0845029-C6CE-EFF6-637B-B87048AA627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1ECD9D9D-62BF-7CC7-AFA6-E6F0DAAEBE7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8676" name="Slide Number Placeholder 3">
            <a:extLst>
              <a:ext uri="{FF2B5EF4-FFF2-40B4-BE49-F238E27FC236}">
                <a16:creationId xmlns:a16="http://schemas.microsoft.com/office/drawing/2014/main" id="{1019593A-0F9A-9018-8BB1-940A15FB8B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marL="0" marR="0" lvl="0" indent="0" algn="r" defTabSz="457200" rtl="0" eaLnBrk="0" fontAlgn="auto" latinLnBrk="0" hangingPunct="0">
              <a:lnSpc>
                <a:spcPct val="100000"/>
              </a:lnSpc>
              <a:spcBef>
                <a:spcPct val="0"/>
              </a:spcBef>
              <a:spcAft>
                <a:spcPts val="0"/>
              </a:spcAft>
              <a:buClrTx/>
              <a:buSzTx/>
              <a:buFontTx/>
              <a:buNone/>
              <a:tabLst/>
              <a:defRPr/>
            </a:pPr>
            <a:fld id="{4E62EA93-A9E1-4FE6-A024-13BD69371892}" type="slidenum">
              <a:rPr kumimoji="0" lang="en-US" alt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ct val="0"/>
                </a:spcBef>
                <a:spcAft>
                  <a:spcPts val="0"/>
                </a:spcAft>
                <a:buClrTx/>
                <a:buSzTx/>
                <a:buFontTx/>
                <a:buNone/>
                <a:tabLst/>
                <a:defRPr/>
              </a:pPr>
              <a:t>18</a:t>
            </a:fld>
            <a:endParaRPr kumimoji="0" lang="en-US" altLang="en-US" sz="1200" b="0" i="0" u="none" strike="noStrike" kern="1200" cap="none" spc="0" normalizeH="0" baseline="0" noProof="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921493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E8AE0E18-FC76-4BDB-A721-ED9C8E4F4909}"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17710307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E8AE0E18-FC76-4BDB-A721-ED9C8E4F4909}"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2019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marL="0" marR="0" lvl="0" indent="0" algn="r" defTabSz="457200" rtl="0" eaLnBrk="0" fontAlgn="auto" latinLnBrk="0" hangingPunct="0">
              <a:lnSpc>
                <a:spcPct val="100000"/>
              </a:lnSpc>
              <a:spcBef>
                <a:spcPct val="0"/>
              </a:spcBef>
              <a:spcAft>
                <a:spcPts val="0"/>
              </a:spcAft>
              <a:buClrTx/>
              <a:buSzTx/>
              <a:buFontTx/>
              <a:buNone/>
              <a:tabLst/>
              <a:defRPr/>
            </a:pPr>
            <a:fld id="{1C4E3E88-D59B-4465-8859-CE495CAD30CC}" type="slidenum">
              <a:rPr kumimoji="0" lang="en-US" alt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ct val="0"/>
                </a:spcBef>
                <a:spcAft>
                  <a:spcPts val="0"/>
                </a:spcAft>
                <a:buClrTx/>
                <a:buSzTx/>
                <a:buFontTx/>
                <a:buNone/>
                <a:tabLst/>
                <a:defRPr/>
              </a:pPr>
              <a:t>24</a:t>
            </a:fld>
            <a:endParaRPr kumimoji="0" lang="en-US" altLang="en-US" sz="1200" b="0" i="0" u="none" strike="noStrike" kern="1200" cap="none" spc="0" normalizeH="0" baseline="0" noProof="0">
              <a:ln>
                <a:noFill/>
              </a:ln>
              <a:solidFill>
                <a:prstClr val="black"/>
              </a:solidFill>
              <a:effectLst/>
              <a:uLnTx/>
              <a:uFillTx/>
              <a:latin typeface="Times"/>
              <a:ea typeface="+mn-ea"/>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759A9-69E5-8882-718F-0F26A9E2D5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AD8CAA-D9D8-943E-CD1C-A7AA9E339B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6138E8-7E27-B644-32E4-BDEAA5F3F9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8D65C9-7138-2246-5F77-D1A6FAB9B522}"/>
              </a:ext>
            </a:extLst>
          </p:cNvPr>
          <p:cNvSpPr>
            <a:spLocks noGrp="1"/>
          </p:cNvSpPr>
          <p:nvPr>
            <p:ph type="sldNum" sz="quarter" idx="10"/>
          </p:nvPr>
        </p:nvSpPr>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E8AE0E18-FC76-4BDB-A721-ED9C8E4F4909}"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41445128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E8AE0E18-FC76-4BDB-A721-ED9C8E4F4909}" type="slidenum">
              <a:rPr kumimoji="0" lang="en-US" sz="1200" b="0" i="0" u="none" strike="noStrike" kern="1200" cap="none" spc="0" normalizeH="0" baseline="0" noProof="0" smtClean="0">
                <a:ln>
                  <a:noFill/>
                </a:ln>
                <a:solidFill>
                  <a:prstClr val="black"/>
                </a:solidFill>
                <a:effectLst/>
                <a:uLnTx/>
                <a:uFillTx/>
                <a:latin typeface="Times"/>
                <a:ea typeface="+mn-ea"/>
                <a:cs typeface="+mn-cs"/>
              </a:rPr>
              <a:pPr marL="0" marR="0" lvl="0" indent="0" algn="r" defTabSz="457200" rtl="0" eaLnBrk="0" fontAlgn="auto" latinLnBrk="0" hangingPunct="0">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Times"/>
              <a:ea typeface="+mn-ea"/>
              <a:cs typeface="+mn-cs"/>
            </a:endParaRPr>
          </a:p>
        </p:txBody>
      </p:sp>
    </p:spTree>
    <p:extLst>
      <p:ext uri="{BB962C8B-B14F-4D97-AF65-F5344CB8AC3E}">
        <p14:creationId xmlns:p14="http://schemas.microsoft.com/office/powerpoint/2010/main" val="1972464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305078-97AA-4C7F-B80C-1A49B7BA89E5}"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267E2262-DCB0-4853-A71E-F82B99E08AA1}" type="slidenum">
              <a:rPr lang="en-US" smtClean="0"/>
              <a:pPr>
                <a:defRPr/>
              </a:pPr>
              <a:t>‹#›</a:t>
            </a:fld>
            <a:endParaRPr lang="en-US" dirty="0"/>
          </a:p>
        </p:txBody>
      </p:sp>
    </p:spTree>
    <p:extLst>
      <p:ext uri="{BB962C8B-B14F-4D97-AF65-F5344CB8AC3E}">
        <p14:creationId xmlns:p14="http://schemas.microsoft.com/office/powerpoint/2010/main" val="3905057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305078-97AA-4C7F-B80C-1A49B7BA89E5}"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9FA13C9C-829C-4703-8297-904CFB4510D1}" type="slidenum">
              <a:rPr lang="en-US" smtClean="0"/>
              <a:pPr>
                <a:defRPr/>
              </a:pPr>
              <a:t>‹#›</a:t>
            </a:fld>
            <a:endParaRPr lang="en-US" dirty="0"/>
          </a:p>
        </p:txBody>
      </p:sp>
    </p:spTree>
    <p:extLst>
      <p:ext uri="{BB962C8B-B14F-4D97-AF65-F5344CB8AC3E}">
        <p14:creationId xmlns:p14="http://schemas.microsoft.com/office/powerpoint/2010/main" val="361455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0759C0-0E43-4E85-BAC6-8CC346C90F62}" type="slidenum">
              <a:rPr lang="en-US" smtClean="0"/>
              <a:pPr>
                <a:defRPr/>
              </a:pPr>
              <a:t>‹#›</a:t>
            </a:fld>
            <a:endParaRPr lang="en-US" dirty="0"/>
          </a:p>
        </p:txBody>
      </p:sp>
    </p:spTree>
    <p:extLst>
      <p:ext uri="{BB962C8B-B14F-4D97-AF65-F5344CB8AC3E}">
        <p14:creationId xmlns:p14="http://schemas.microsoft.com/office/powerpoint/2010/main" val="2704788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1C2444E-86AE-406A-AF76-F3F45BA4E807}" type="slidenum">
              <a:rPr lang="en-US" smtClean="0"/>
              <a:pPr>
                <a:defRPr/>
              </a:pPr>
              <a:t>‹#›</a:t>
            </a:fld>
            <a:endParaRPr lang="en-US" dirty="0"/>
          </a:p>
        </p:txBody>
      </p:sp>
    </p:spTree>
    <p:extLst>
      <p:ext uri="{BB962C8B-B14F-4D97-AF65-F5344CB8AC3E}">
        <p14:creationId xmlns:p14="http://schemas.microsoft.com/office/powerpoint/2010/main" val="407563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AAB8717-C8E3-4BB2-AECD-F504453E0A99}" type="slidenum">
              <a:rPr lang="en-US" smtClean="0"/>
              <a:pPr>
                <a:defRPr/>
              </a:pPr>
              <a:t>‹#›</a:t>
            </a:fld>
            <a:endParaRPr lang="en-US" dirty="0"/>
          </a:p>
        </p:txBody>
      </p:sp>
    </p:spTree>
    <p:extLst>
      <p:ext uri="{BB962C8B-B14F-4D97-AF65-F5344CB8AC3E}">
        <p14:creationId xmlns:p14="http://schemas.microsoft.com/office/powerpoint/2010/main" val="4015865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754A4F57-1F12-4914-B8D9-C4F3448A56BB}" type="slidenum">
              <a:rPr lang="en-US" smtClean="0"/>
              <a:pPr>
                <a:defRPr/>
              </a:pPr>
              <a:t>‹#›</a:t>
            </a:fld>
            <a:endParaRPr lang="en-US" dirty="0"/>
          </a:p>
        </p:txBody>
      </p:sp>
    </p:spTree>
    <p:extLst>
      <p:ext uri="{BB962C8B-B14F-4D97-AF65-F5344CB8AC3E}">
        <p14:creationId xmlns:p14="http://schemas.microsoft.com/office/powerpoint/2010/main" val="2175299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305078-97AA-4C7F-B80C-1A49B7BA89E5}" type="datetimeFigureOut">
              <a:rPr lang="en-US" smtClean="0"/>
              <a:t>8/19/2026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D03BAB0A-7973-452C-8630-869A811EC28F}" type="slidenum">
              <a:rPr lang="en-US" smtClean="0"/>
              <a:pPr>
                <a:defRPr/>
              </a:pPr>
              <a:t>‹#›</a:t>
            </a:fld>
            <a:endParaRPr lang="en-US" dirty="0"/>
          </a:p>
        </p:txBody>
      </p:sp>
    </p:spTree>
    <p:extLst>
      <p:ext uri="{BB962C8B-B14F-4D97-AF65-F5344CB8AC3E}">
        <p14:creationId xmlns:p14="http://schemas.microsoft.com/office/powerpoint/2010/main" val="79280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34DFB26-195E-4989-9D2D-4F2DA90C142F}" type="slidenum">
              <a:rPr lang="en-US" smtClean="0"/>
              <a:pPr>
                <a:defRPr/>
              </a:pPr>
              <a:t>‹#›</a:t>
            </a:fld>
            <a:endParaRPr lang="en-US" dirty="0"/>
          </a:p>
        </p:txBody>
      </p:sp>
    </p:spTree>
    <p:extLst>
      <p:ext uri="{BB962C8B-B14F-4D97-AF65-F5344CB8AC3E}">
        <p14:creationId xmlns:p14="http://schemas.microsoft.com/office/powerpoint/2010/main" val="3143741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7C2FDD1-C502-42B8-81A2-37B8E53F8E6D}" type="slidenum">
              <a:rPr lang="en-US" smtClean="0"/>
              <a:pPr>
                <a:defRPr/>
              </a:pPr>
              <a:t>‹#›</a:t>
            </a:fld>
            <a:endParaRPr lang="en-US" dirty="0"/>
          </a:p>
        </p:txBody>
      </p:sp>
    </p:spTree>
    <p:extLst>
      <p:ext uri="{BB962C8B-B14F-4D97-AF65-F5344CB8AC3E}">
        <p14:creationId xmlns:p14="http://schemas.microsoft.com/office/powerpoint/2010/main" val="1581339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7D4E018-F7FA-4FA2-8A78-C6C7FA99C077}" type="slidenum">
              <a:rPr lang="en-US" smtClean="0"/>
              <a:pPr>
                <a:defRPr/>
              </a:pPr>
              <a:t>‹#›</a:t>
            </a:fld>
            <a:endParaRPr lang="en-US" dirty="0"/>
          </a:p>
        </p:txBody>
      </p:sp>
    </p:spTree>
    <p:extLst>
      <p:ext uri="{BB962C8B-B14F-4D97-AF65-F5344CB8AC3E}">
        <p14:creationId xmlns:p14="http://schemas.microsoft.com/office/powerpoint/2010/main" val="2484617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B808EF8-9595-405C-BE30-6918AA61CC1C}" type="slidenum">
              <a:rPr lang="en-US" smtClean="0"/>
              <a:pPr>
                <a:defRPr/>
              </a:pPr>
              <a:t>‹#›</a:t>
            </a:fld>
            <a:endParaRPr lang="en-US" dirty="0"/>
          </a:p>
        </p:txBody>
      </p:sp>
    </p:spTree>
    <p:extLst>
      <p:ext uri="{BB962C8B-B14F-4D97-AF65-F5344CB8AC3E}">
        <p14:creationId xmlns:p14="http://schemas.microsoft.com/office/powerpoint/2010/main" val="5072098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hart Placeholder 2"/>
          <p:cNvSpPr>
            <a:spLocks noGrp="1"/>
          </p:cNvSpPr>
          <p:nvPr>
            <p:ph type="chart" idx="1"/>
          </p:nvPr>
        </p:nvSpPr>
        <p:spPr>
          <a:xfrm>
            <a:off x="457200" y="1600200"/>
            <a:ext cx="8229600" cy="4530725"/>
          </a:xfrm>
        </p:spPr>
        <p:txBody>
          <a:bodyPr/>
          <a:lstStyle/>
          <a:p>
            <a:pPr lvl="0"/>
            <a:endParaRPr lang="en-US" noProof="0" dirty="0"/>
          </a:p>
        </p:txBody>
      </p:sp>
      <p:sp>
        <p:nvSpPr>
          <p:cNvPr id="4" name="Rectangle 26"/>
          <p:cNvSpPr>
            <a:spLocks noGrp="1" noChangeArrowheads="1"/>
          </p:cNvSpPr>
          <p:nvPr>
            <p:ph type="ftr" sz="quarter" idx="10"/>
          </p:nvPr>
        </p:nvSpPr>
        <p:spPr>
          <a:xfrm>
            <a:off x="3124200" y="6248400"/>
            <a:ext cx="2895600" cy="457200"/>
          </a:xfrm>
          <a:prstGeom prst="rect">
            <a:avLst/>
          </a:prstGeom>
        </p:spPr>
        <p:txBody>
          <a:bodyPr/>
          <a:lstStyle>
            <a:lvl1pPr>
              <a:defRPr/>
            </a:lvl1pPr>
          </a:lstStyle>
          <a:p>
            <a:pPr>
              <a:defRPr/>
            </a:pPr>
            <a:endParaRPr lang="en-US"/>
          </a:p>
        </p:txBody>
      </p:sp>
      <p:sp>
        <p:nvSpPr>
          <p:cNvPr id="5" name="Rectangle 27"/>
          <p:cNvSpPr>
            <a:spLocks noGrp="1" noChangeArrowheads="1"/>
          </p:cNvSpPr>
          <p:nvPr>
            <p:ph type="sldNum" sz="quarter" idx="11"/>
          </p:nvPr>
        </p:nvSpPr>
        <p:spPr/>
        <p:txBody>
          <a:bodyPr/>
          <a:lstStyle>
            <a:lvl1pPr>
              <a:defRPr/>
            </a:lvl1pPr>
          </a:lstStyle>
          <a:p>
            <a:pPr>
              <a:defRPr/>
            </a:pPr>
            <a:fld id="{C919B205-8EF6-499D-AB42-9CAAF296AECE}" type="slidenum">
              <a:rPr lang="en-US"/>
              <a:pPr>
                <a:defRPr/>
              </a:pPr>
              <a:t>‹#›</a:t>
            </a:fld>
            <a:endParaRPr lang="en-US" dirty="0"/>
          </a:p>
        </p:txBody>
      </p:sp>
      <p:sp>
        <p:nvSpPr>
          <p:cNvPr id="6" name="Rectangle 28"/>
          <p:cNvSpPr>
            <a:spLocks noGrp="1" noChangeArrowheads="1"/>
          </p:cNvSpPr>
          <p:nvPr>
            <p:ph type="dt" sz="half" idx="12"/>
          </p:nvPr>
        </p:nvSpPr>
        <p:spPr>
          <a:xfrm>
            <a:off x="457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899234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305078-97AA-4C7F-B80C-1A49B7BA89E5}"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267E2262-DCB0-4853-A71E-F82B99E08AA1}" type="slidenum">
              <a:rPr lang="en-US" smtClean="0"/>
              <a:pPr>
                <a:defRPr/>
              </a:pPr>
              <a:t>‹#›</a:t>
            </a:fld>
            <a:endParaRPr lang="en-US" dirty="0"/>
          </a:p>
        </p:txBody>
      </p:sp>
    </p:spTree>
    <p:extLst>
      <p:ext uri="{BB962C8B-B14F-4D97-AF65-F5344CB8AC3E}">
        <p14:creationId xmlns:p14="http://schemas.microsoft.com/office/powerpoint/2010/main" val="23498846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305078-97AA-4C7F-B80C-1A49B7BA89E5}"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9FA13C9C-829C-4703-8297-904CFB4510D1}" type="slidenum">
              <a:rPr lang="en-US" smtClean="0"/>
              <a:pPr>
                <a:defRPr/>
              </a:pPr>
              <a:t>‹#›</a:t>
            </a:fld>
            <a:endParaRPr lang="en-US" dirty="0"/>
          </a:p>
        </p:txBody>
      </p:sp>
    </p:spTree>
    <p:extLst>
      <p:ext uri="{BB962C8B-B14F-4D97-AF65-F5344CB8AC3E}">
        <p14:creationId xmlns:p14="http://schemas.microsoft.com/office/powerpoint/2010/main" val="10278497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0759C0-0E43-4E85-BAC6-8CC346C90F62}" type="slidenum">
              <a:rPr lang="en-US" smtClean="0"/>
              <a:pPr>
                <a:defRPr/>
              </a:pPr>
              <a:t>‹#›</a:t>
            </a:fld>
            <a:endParaRPr lang="en-US" dirty="0"/>
          </a:p>
        </p:txBody>
      </p:sp>
    </p:spTree>
    <p:extLst>
      <p:ext uri="{BB962C8B-B14F-4D97-AF65-F5344CB8AC3E}">
        <p14:creationId xmlns:p14="http://schemas.microsoft.com/office/powerpoint/2010/main" val="4132216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1C2444E-86AE-406A-AF76-F3F45BA4E807}" type="slidenum">
              <a:rPr lang="en-US" smtClean="0"/>
              <a:pPr>
                <a:defRPr/>
              </a:pPr>
              <a:t>‹#›</a:t>
            </a:fld>
            <a:endParaRPr lang="en-US" dirty="0"/>
          </a:p>
        </p:txBody>
      </p:sp>
    </p:spTree>
    <p:extLst>
      <p:ext uri="{BB962C8B-B14F-4D97-AF65-F5344CB8AC3E}">
        <p14:creationId xmlns:p14="http://schemas.microsoft.com/office/powerpoint/2010/main" val="4122085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AAB8717-C8E3-4BB2-AECD-F504453E0A99}" type="slidenum">
              <a:rPr lang="en-US" smtClean="0"/>
              <a:pPr>
                <a:defRPr/>
              </a:pPr>
              <a:t>‹#›</a:t>
            </a:fld>
            <a:endParaRPr lang="en-US" dirty="0"/>
          </a:p>
        </p:txBody>
      </p:sp>
    </p:spTree>
    <p:extLst>
      <p:ext uri="{BB962C8B-B14F-4D97-AF65-F5344CB8AC3E}">
        <p14:creationId xmlns:p14="http://schemas.microsoft.com/office/powerpoint/2010/main" val="29859206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754A4F57-1F12-4914-B8D9-C4F3448A56BB}" type="slidenum">
              <a:rPr lang="en-US" smtClean="0"/>
              <a:pPr>
                <a:defRPr/>
              </a:pPr>
              <a:t>‹#›</a:t>
            </a:fld>
            <a:endParaRPr lang="en-US" dirty="0"/>
          </a:p>
        </p:txBody>
      </p:sp>
    </p:spTree>
    <p:extLst>
      <p:ext uri="{BB962C8B-B14F-4D97-AF65-F5344CB8AC3E}">
        <p14:creationId xmlns:p14="http://schemas.microsoft.com/office/powerpoint/2010/main" val="272285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305078-97AA-4C7F-B80C-1A49B7BA89E5}" type="datetimeFigureOut">
              <a:rPr lang="en-US" smtClean="0"/>
              <a:t>8/19/2026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D03BAB0A-7973-452C-8630-869A811EC28F}" type="slidenum">
              <a:rPr lang="en-US" smtClean="0"/>
              <a:pPr>
                <a:defRPr/>
              </a:pPr>
              <a:t>‹#›</a:t>
            </a:fld>
            <a:endParaRPr lang="en-US" dirty="0"/>
          </a:p>
        </p:txBody>
      </p:sp>
    </p:spTree>
    <p:extLst>
      <p:ext uri="{BB962C8B-B14F-4D97-AF65-F5344CB8AC3E}">
        <p14:creationId xmlns:p14="http://schemas.microsoft.com/office/powerpoint/2010/main" val="29977844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34DFB26-195E-4989-9D2D-4F2DA90C142F}" type="slidenum">
              <a:rPr lang="en-US" smtClean="0"/>
              <a:pPr>
                <a:defRPr/>
              </a:pPr>
              <a:t>‹#›</a:t>
            </a:fld>
            <a:endParaRPr lang="en-US" dirty="0"/>
          </a:p>
        </p:txBody>
      </p:sp>
    </p:spTree>
    <p:extLst>
      <p:ext uri="{BB962C8B-B14F-4D97-AF65-F5344CB8AC3E}">
        <p14:creationId xmlns:p14="http://schemas.microsoft.com/office/powerpoint/2010/main" val="1441515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7C2FDD1-C502-42B8-81A2-37B8E53F8E6D}" type="slidenum">
              <a:rPr lang="en-US" smtClean="0"/>
              <a:pPr>
                <a:defRPr/>
              </a:pPr>
              <a:t>‹#›</a:t>
            </a:fld>
            <a:endParaRPr lang="en-US" dirty="0"/>
          </a:p>
        </p:txBody>
      </p:sp>
    </p:spTree>
    <p:extLst>
      <p:ext uri="{BB962C8B-B14F-4D97-AF65-F5344CB8AC3E}">
        <p14:creationId xmlns:p14="http://schemas.microsoft.com/office/powerpoint/2010/main" val="27176355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7D4E018-F7FA-4FA2-8A78-C6C7FA99C077}" type="slidenum">
              <a:rPr lang="en-US" smtClean="0"/>
              <a:pPr>
                <a:defRPr/>
              </a:pPr>
              <a:t>‹#›</a:t>
            </a:fld>
            <a:endParaRPr lang="en-US" dirty="0"/>
          </a:p>
        </p:txBody>
      </p:sp>
    </p:spTree>
    <p:extLst>
      <p:ext uri="{BB962C8B-B14F-4D97-AF65-F5344CB8AC3E}">
        <p14:creationId xmlns:p14="http://schemas.microsoft.com/office/powerpoint/2010/main" val="33707060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B808EF8-9595-405C-BE30-6918AA61CC1C}" type="slidenum">
              <a:rPr lang="en-US" smtClean="0"/>
              <a:pPr>
                <a:defRPr/>
              </a:pPr>
              <a:t>‹#›</a:t>
            </a:fld>
            <a:endParaRPr lang="en-US" dirty="0"/>
          </a:p>
        </p:txBody>
      </p:sp>
    </p:spTree>
    <p:extLst>
      <p:ext uri="{BB962C8B-B14F-4D97-AF65-F5344CB8AC3E}">
        <p14:creationId xmlns:p14="http://schemas.microsoft.com/office/powerpoint/2010/main" val="40879883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hart Placeholder 2"/>
          <p:cNvSpPr>
            <a:spLocks noGrp="1"/>
          </p:cNvSpPr>
          <p:nvPr>
            <p:ph type="chart" idx="1"/>
          </p:nvPr>
        </p:nvSpPr>
        <p:spPr>
          <a:xfrm>
            <a:off x="457200" y="1600200"/>
            <a:ext cx="8229600" cy="4530725"/>
          </a:xfrm>
        </p:spPr>
        <p:txBody>
          <a:bodyPr/>
          <a:lstStyle/>
          <a:p>
            <a:pPr lvl="0"/>
            <a:endParaRPr lang="en-US" noProof="0" dirty="0"/>
          </a:p>
        </p:txBody>
      </p:sp>
      <p:sp>
        <p:nvSpPr>
          <p:cNvPr id="4" name="Rectangle 26"/>
          <p:cNvSpPr>
            <a:spLocks noGrp="1" noChangeArrowheads="1"/>
          </p:cNvSpPr>
          <p:nvPr>
            <p:ph type="ftr" sz="quarter" idx="10"/>
          </p:nvPr>
        </p:nvSpPr>
        <p:spPr>
          <a:xfrm>
            <a:off x="3124200" y="6248400"/>
            <a:ext cx="2895600" cy="457200"/>
          </a:xfrm>
          <a:prstGeom prst="rect">
            <a:avLst/>
          </a:prstGeom>
        </p:spPr>
        <p:txBody>
          <a:bodyPr/>
          <a:lstStyle>
            <a:lvl1pPr>
              <a:defRPr/>
            </a:lvl1pPr>
          </a:lstStyle>
          <a:p>
            <a:pPr>
              <a:defRPr/>
            </a:pPr>
            <a:endParaRPr lang="en-US"/>
          </a:p>
        </p:txBody>
      </p:sp>
      <p:sp>
        <p:nvSpPr>
          <p:cNvPr id="5" name="Rectangle 27"/>
          <p:cNvSpPr>
            <a:spLocks noGrp="1" noChangeArrowheads="1"/>
          </p:cNvSpPr>
          <p:nvPr>
            <p:ph type="sldNum" sz="quarter" idx="11"/>
          </p:nvPr>
        </p:nvSpPr>
        <p:spPr/>
        <p:txBody>
          <a:bodyPr/>
          <a:lstStyle>
            <a:lvl1pPr>
              <a:defRPr/>
            </a:lvl1pPr>
          </a:lstStyle>
          <a:p>
            <a:pPr>
              <a:defRPr/>
            </a:pPr>
            <a:fld id="{C919B205-8EF6-499D-AB42-9CAAF296AECE}" type="slidenum">
              <a:rPr lang="en-US"/>
              <a:pPr>
                <a:defRPr/>
              </a:pPr>
              <a:t>‹#›</a:t>
            </a:fld>
            <a:endParaRPr lang="en-US" dirty="0"/>
          </a:p>
        </p:txBody>
      </p:sp>
      <p:sp>
        <p:nvSpPr>
          <p:cNvPr id="6" name="Rectangle 28"/>
          <p:cNvSpPr>
            <a:spLocks noGrp="1" noChangeArrowheads="1"/>
          </p:cNvSpPr>
          <p:nvPr>
            <p:ph type="dt" sz="half" idx="12"/>
          </p:nvPr>
        </p:nvSpPr>
        <p:spPr>
          <a:xfrm>
            <a:off x="457200" y="6248400"/>
            <a:ext cx="2133600" cy="45720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4254548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5091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305078-97AA-4C7F-B80C-1A49B7BA89E5}" type="datetimeFigureOut">
              <a:rPr lang="en-US" smtClean="0"/>
              <a:t>8/19/2026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1F20A9B-4F26-4BCE-9435-CFC07C18C52C}" type="slidenum">
              <a:rPr lang="en-US" smtClean="0"/>
              <a:pPr>
                <a:defRPr/>
              </a:pPr>
              <a:t>‹#›</a:t>
            </a:fld>
            <a:endParaRPr lang="en-US" dirty="0"/>
          </a:p>
        </p:txBody>
      </p:sp>
    </p:spTree>
    <p:extLst>
      <p:ext uri="{BB962C8B-B14F-4D97-AF65-F5344CB8AC3E}">
        <p14:creationId xmlns:p14="http://schemas.microsoft.com/office/powerpoint/2010/main" val="3370175337"/>
      </p:ext>
    </p:extLst>
  </p:cSld>
  <p:clrMap bg1="lt1" tx1="dk1" bg2="lt2" tx2="dk2" accent1="accent1" accent2="accent2" accent3="accent3" accent4="accent4" accent5="accent5" accent6="accent6" hlink="hlink" folHlink="folHlink"/>
  <p:sldLayoutIdLst>
    <p:sldLayoutId id="2147484820" r:id="rId1"/>
    <p:sldLayoutId id="2147484821" r:id="rId2"/>
    <p:sldLayoutId id="2147484822" r:id="rId3"/>
    <p:sldLayoutId id="2147484823" r:id="rId4"/>
    <p:sldLayoutId id="2147484824" r:id="rId5"/>
    <p:sldLayoutId id="2147484825" r:id="rId6"/>
    <p:sldLayoutId id="2147484826" r:id="rId7"/>
    <p:sldLayoutId id="2147484827" r:id="rId8"/>
    <p:sldLayoutId id="2147484828" r:id="rId9"/>
    <p:sldLayoutId id="2147484829" r:id="rId10"/>
    <p:sldLayoutId id="2147484830" r:id="rId11"/>
    <p:sldLayoutId id="214748483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305078-97AA-4C7F-B80C-1A49B7BA89E5}" type="datetimeFigureOut">
              <a:rPr lang="en-US" smtClean="0"/>
              <a:t>8/19/2026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1F20A9B-4F26-4BCE-9435-CFC07C18C52C}" type="slidenum">
              <a:rPr lang="en-US" smtClean="0"/>
              <a:pPr>
                <a:defRPr/>
              </a:pPr>
              <a:t>‹#›</a:t>
            </a:fld>
            <a:endParaRPr lang="en-US" dirty="0"/>
          </a:p>
        </p:txBody>
      </p:sp>
    </p:spTree>
    <p:extLst>
      <p:ext uri="{BB962C8B-B14F-4D97-AF65-F5344CB8AC3E}">
        <p14:creationId xmlns:p14="http://schemas.microsoft.com/office/powerpoint/2010/main" val="2476109744"/>
      </p:ext>
    </p:extLst>
  </p:cSld>
  <p:clrMap bg1="lt1" tx1="dk1" bg2="lt2" tx2="dk2" accent1="accent1" accent2="accent2" accent3="accent3" accent4="accent4" accent5="accent5" accent6="accent6" hlink="hlink" folHlink="folHlink"/>
  <p:sldLayoutIdLst>
    <p:sldLayoutId id="2147484833" r:id="rId1"/>
    <p:sldLayoutId id="2147484834" r:id="rId2"/>
    <p:sldLayoutId id="2147484835" r:id="rId3"/>
    <p:sldLayoutId id="2147484836" r:id="rId4"/>
    <p:sldLayoutId id="2147484837" r:id="rId5"/>
    <p:sldLayoutId id="2147484838" r:id="rId6"/>
    <p:sldLayoutId id="2147484839" r:id="rId7"/>
    <p:sldLayoutId id="2147484840" r:id="rId8"/>
    <p:sldLayoutId id="2147484841" r:id="rId9"/>
    <p:sldLayoutId id="2147484842" r:id="rId10"/>
    <p:sldLayoutId id="2147484843" r:id="rId11"/>
    <p:sldLayoutId id="214748484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3.emf"/><Relationship Id="rId5" Type="http://schemas.openxmlformats.org/officeDocument/2006/relationships/oleObject" Target="file:///\\CMHFS\K12$\SHARED\Forecasts\Covington\Covington.xlsx!Graphs!%5bCovington.xlsx%5dGraphs%20Chart%20804" TargetMode="Externa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7.emf"/><Relationship Id="rId5" Type="http://schemas.openxmlformats.org/officeDocument/2006/relationships/oleObject" Target="file:///\\CMHFS\K12$\SHARED\Forecasts\Covington\Covington.xlsx!Graphs!%5bCovington.xlsx%5dGraphs%20Chart%202" TargetMode="Externa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oleObject" Target="file:///\\CMHFS\K12$\SHARED\Forecasts\Covington\Covington.xlsx!Graphs!%5bCovington.xlsx%5dGraphs%20Chart%205" TargetMode="External"/><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19.emf"/></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20.emf"/><Relationship Id="rId4" Type="http://schemas.openxmlformats.org/officeDocument/2006/relationships/oleObject" Target="file:///\\CMHFS\K12$\SHARED\Forecasts\Covington\Covington.xlsx!Graphs!%5bCovington.xlsx%5dGraphs%20Chart%203"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oleObject" Target="file:///\\CMHFS\K12$\SHARED\Forecasts\Covington\Covington.xlsx!Graphs!%5bCovington.xlsx%5dGraphs%20Chart%207" TargetMode="External"/><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21.emf"/></Relationships>
</file>

<file path=ppt/slides/_rels/slide23.xml.rels><?xml version="1.0" encoding="UTF-8" standalone="yes"?>
<Relationships xmlns="http://schemas.openxmlformats.org/package/2006/relationships"><Relationship Id="rId3" Type="http://schemas.openxmlformats.org/officeDocument/2006/relationships/oleObject" Target="file:///\\CMHFS\K12$\SHARED\Forecasts\Covington\Covington.xlsx!Graphs!%5bCovington.xlsx%5dGraphs%20Chart%209" TargetMode="External"/><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22.emf"/></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24.emf"/><Relationship Id="rId4" Type="http://schemas.openxmlformats.org/officeDocument/2006/relationships/oleObject" Target="file:///\\CMHFS\K12$\SHARED\Forecasts\Covington\Covington.xlsx!Graphs!%5bCovington.xlsx%5dGraphs%20Chart%2014"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9"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CC0FE"/>
              </a:solidFill>
              <a:effectLst/>
              <a:uLnTx/>
              <a:uFillTx/>
              <a:latin typeface="Calibri" panose="020F0502020204030204"/>
              <a:ea typeface="+mn-ea"/>
              <a:cs typeface="+mn-cs"/>
            </a:endParaRPr>
          </a:p>
        </p:txBody>
      </p:sp>
      <p:sp>
        <p:nvSpPr>
          <p:cNvPr id="50"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C0FE"/>
              </a:solidFill>
              <a:effectLst/>
              <a:uLnTx/>
              <a:uFillTx/>
              <a:latin typeface="Calibri" panose="020F0502020204030204"/>
              <a:ea typeface="+mn-ea"/>
              <a:cs typeface="+mn-cs"/>
            </a:endParaRPr>
          </a:p>
        </p:txBody>
      </p:sp>
      <p:sp>
        <p:nvSpPr>
          <p:cNvPr id="2" name="Title 1"/>
          <p:cNvSpPr>
            <a:spLocks noGrp="1"/>
          </p:cNvSpPr>
          <p:nvPr>
            <p:ph type="title"/>
          </p:nvPr>
        </p:nvSpPr>
        <p:spPr>
          <a:xfrm>
            <a:off x="358485" y="1122362"/>
            <a:ext cx="3017520" cy="4135437"/>
          </a:xfrm>
        </p:spPr>
        <p:txBody>
          <a:bodyPr vert="horz" lIns="91440" tIns="45720" rIns="91440" bIns="45720" rtlCol="0" anchor="b">
            <a:noAutofit/>
          </a:bodyPr>
          <a:lstStyle/>
          <a:p>
            <a:r>
              <a:rPr lang="en-US" altLang="en-US" sz="2400" b="1" dirty="0">
                <a:solidFill>
                  <a:srgbClr val="FFFFFF"/>
                </a:solidFill>
              </a:rPr>
              <a:t>General Fund </a:t>
            </a:r>
            <a:br>
              <a:rPr lang="en-US" altLang="en-US" sz="2400" b="1" dirty="0">
                <a:solidFill>
                  <a:srgbClr val="FFFFFF"/>
                </a:solidFill>
              </a:rPr>
            </a:br>
            <a:r>
              <a:rPr lang="en-US" altLang="en-US" sz="2400" b="1" dirty="0">
                <a:solidFill>
                  <a:srgbClr val="FFFFFF"/>
                </a:solidFill>
              </a:rPr>
              <a:t>Five Year Forecast </a:t>
            </a:r>
            <a:br>
              <a:rPr lang="en-US" altLang="en-US" sz="2400" b="1" dirty="0">
                <a:solidFill>
                  <a:srgbClr val="FFFFFF"/>
                </a:solidFill>
              </a:rPr>
            </a:br>
            <a:r>
              <a:rPr lang="en-US" altLang="en-US" sz="2400" b="1" dirty="0">
                <a:solidFill>
                  <a:srgbClr val="FFFFFF"/>
                </a:solidFill>
              </a:rPr>
              <a:t>July 1, 2026 Through June 30, 2031</a:t>
            </a:r>
            <a:br>
              <a:rPr lang="en-US" altLang="en-US" sz="2400" b="1" dirty="0">
                <a:solidFill>
                  <a:srgbClr val="FFFFFF"/>
                </a:solidFill>
              </a:rPr>
            </a:br>
            <a:br>
              <a:rPr lang="en-US" altLang="en-US" sz="2400" dirty="0">
                <a:solidFill>
                  <a:srgbClr val="FFFFFF"/>
                </a:solidFill>
              </a:rPr>
            </a:br>
            <a:r>
              <a:rPr lang="en-US" altLang="en-US" sz="2400" dirty="0">
                <a:solidFill>
                  <a:srgbClr val="FFFFFF"/>
                </a:solidFill>
              </a:rPr>
              <a:t>August 19, 2026</a:t>
            </a:r>
            <a:br>
              <a:rPr lang="en-US" altLang="en-US" sz="2400" dirty="0">
                <a:solidFill>
                  <a:srgbClr val="FFFFFF"/>
                </a:solidFill>
              </a:rPr>
            </a:br>
            <a:br>
              <a:rPr lang="en-US" altLang="en-US" sz="2400" dirty="0">
                <a:solidFill>
                  <a:srgbClr val="FFFFFF"/>
                </a:solidFill>
              </a:rPr>
            </a:br>
            <a:r>
              <a:rPr lang="en-US" altLang="en-US" sz="2400" dirty="0">
                <a:solidFill>
                  <a:srgbClr val="FFFFFF"/>
                </a:solidFill>
              </a:rPr>
              <a:t>Presented By: </a:t>
            </a:r>
            <a:br>
              <a:rPr lang="en-US" altLang="en-US" sz="2400" dirty="0">
                <a:solidFill>
                  <a:srgbClr val="FFFFFF"/>
                </a:solidFill>
              </a:rPr>
            </a:br>
            <a:r>
              <a:rPr lang="en-US" altLang="en-US" sz="2400" dirty="0">
                <a:solidFill>
                  <a:srgbClr val="FFFFFF"/>
                </a:solidFill>
              </a:rPr>
              <a:t>Carmen Siefring, Treasurer</a:t>
            </a:r>
            <a:endParaRPr lang="en-US" sz="2400" dirty="0">
              <a:solidFill>
                <a:srgbClr val="FFFFFF"/>
              </a:solidFill>
            </a:endParaRPr>
          </a:p>
        </p:txBody>
      </p:sp>
      <p:sp>
        <p:nvSpPr>
          <p:cNvPr id="51"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3">
            <a:extLst>
              <a:ext uri="{FF2B5EF4-FFF2-40B4-BE49-F238E27FC236}">
                <a16:creationId xmlns:a16="http://schemas.microsoft.com/office/drawing/2014/main" id="{32F574C7-3E40-12FB-3AF8-FBF91CC56F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702196"/>
            <a:ext cx="3618113" cy="297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87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329" name="Rectangle 1032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CC0FE"/>
              </a:solidFill>
              <a:effectLst/>
              <a:uLnTx/>
              <a:uFillTx/>
              <a:latin typeface="Calibri" panose="020F0502020204030204"/>
              <a:ea typeface="+mn-ea"/>
              <a:cs typeface="+mn-cs"/>
            </a:endParaRPr>
          </a:p>
        </p:txBody>
      </p:sp>
      <p:sp useBgFill="1">
        <p:nvSpPr>
          <p:cNvPr id="10331" name="Rectangle 1033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CC0FE"/>
              </a:solidFill>
              <a:effectLst/>
              <a:uLnTx/>
              <a:uFillTx/>
              <a:latin typeface="Calibri" panose="020F0502020204030204"/>
              <a:ea typeface="+mn-ea"/>
              <a:cs typeface="+mn-cs"/>
            </a:endParaRPr>
          </a:p>
        </p:txBody>
      </p:sp>
      <p:sp>
        <p:nvSpPr>
          <p:cNvPr id="10332" name="Rectangle 1033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CC0FE"/>
              </a:solidFill>
              <a:effectLst/>
              <a:uLnTx/>
              <a:uFillTx/>
              <a:latin typeface="Calibri" panose="020F0502020204030204"/>
              <a:ea typeface="+mn-ea"/>
              <a:cs typeface="+mn-cs"/>
            </a:endParaRPr>
          </a:p>
        </p:txBody>
      </p:sp>
      <p:sp>
        <p:nvSpPr>
          <p:cNvPr id="10333" name="Rectangle 1033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CC0FE"/>
              </a:solidFill>
              <a:effectLst/>
              <a:uLnTx/>
              <a:uFillTx/>
              <a:latin typeface="Calibri" panose="020F0502020204030204"/>
              <a:ea typeface="+mn-ea"/>
              <a:cs typeface="+mn-cs"/>
            </a:endParaRPr>
          </a:p>
        </p:txBody>
      </p:sp>
      <p:sp>
        <p:nvSpPr>
          <p:cNvPr id="10334" name="Rectangle 1033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C0FE"/>
              </a:solidFill>
              <a:effectLst/>
              <a:uLnTx/>
              <a:uFillTx/>
              <a:latin typeface="Calibri" panose="020F0502020204030204"/>
              <a:ea typeface="+mn-ea"/>
              <a:cs typeface="+mn-cs"/>
            </a:endParaRPr>
          </a:p>
        </p:txBody>
      </p:sp>
      <p:sp>
        <p:nvSpPr>
          <p:cNvPr id="10328" name="Freeform: Shape 1032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C0FE"/>
              </a:solidFill>
              <a:effectLst/>
              <a:uLnTx/>
              <a:uFillTx/>
              <a:latin typeface="Calibri" panose="020F0502020204030204"/>
              <a:ea typeface="+mn-ea"/>
              <a:cs typeface="+mn-cs"/>
            </a:endParaRPr>
          </a:p>
        </p:txBody>
      </p:sp>
      <p:sp>
        <p:nvSpPr>
          <p:cNvPr id="10330" name="Rectangle 1032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CC0FE"/>
              </a:solidFill>
              <a:effectLst/>
              <a:uLnTx/>
              <a:uFillTx/>
              <a:latin typeface="Calibri" panose="020F0502020204030204"/>
              <a:ea typeface="+mn-ea"/>
              <a:cs typeface="+mn-cs"/>
            </a:endParaRPr>
          </a:p>
        </p:txBody>
      </p:sp>
      <p:sp>
        <p:nvSpPr>
          <p:cNvPr id="10242" name="Rectangle 2"/>
          <p:cNvSpPr>
            <a:spLocks noGrp="1" noChangeArrowheads="1"/>
          </p:cNvSpPr>
          <p:nvPr>
            <p:ph type="title"/>
          </p:nvPr>
        </p:nvSpPr>
        <p:spPr>
          <a:xfrm>
            <a:off x="350041" y="586855"/>
            <a:ext cx="2401025" cy="3387497"/>
          </a:xfrm>
        </p:spPr>
        <p:txBody>
          <a:bodyPr anchor="b">
            <a:normAutofit/>
          </a:bodyPr>
          <a:lstStyle/>
          <a:p>
            <a:pPr algn="r">
              <a:defRPr/>
            </a:pPr>
            <a:r>
              <a:rPr lang="en-US" sz="3000" b="1">
                <a:solidFill>
                  <a:srgbClr val="FFFFFF"/>
                </a:solidFill>
              </a:rPr>
              <a:t>O.R.C. and O.A.C. Requirements</a:t>
            </a:r>
            <a:br>
              <a:rPr lang="en-US" sz="3000" b="1">
                <a:solidFill>
                  <a:srgbClr val="FFFFFF"/>
                </a:solidFill>
              </a:rPr>
            </a:br>
            <a:endParaRPr lang="en-US" sz="3000" b="1">
              <a:solidFill>
                <a:srgbClr val="FFFFFF"/>
              </a:solidFill>
            </a:endParaRPr>
          </a:p>
        </p:txBody>
      </p:sp>
      <p:sp>
        <p:nvSpPr>
          <p:cNvPr id="10243" name="Rectangle 3"/>
          <p:cNvSpPr>
            <a:spLocks noGrp="1" noChangeArrowheads="1"/>
          </p:cNvSpPr>
          <p:nvPr>
            <p:ph idx="1"/>
          </p:nvPr>
        </p:nvSpPr>
        <p:spPr>
          <a:xfrm>
            <a:off x="3200400" y="586856"/>
            <a:ext cx="5323804" cy="5608672"/>
          </a:xfrm>
        </p:spPr>
        <p:txBody>
          <a:bodyPr anchor="ctr">
            <a:noAutofit/>
          </a:bodyPr>
          <a:lstStyle/>
          <a:p>
            <a:pPr marL="0" indent="0" eaLnBrk="1" hangingPunct="1">
              <a:buNone/>
              <a:defRPr/>
            </a:pPr>
            <a:endParaRPr lang="en-US" sz="2200" dirty="0">
              <a:solidFill>
                <a:srgbClr val="FFFFFF"/>
              </a:solidFill>
            </a:endParaRPr>
          </a:p>
          <a:p>
            <a:pPr marL="342900" indent="-342900" defTabSz="914400" eaLnBrk="0" hangingPunct="0">
              <a:spcBef>
                <a:spcPct val="0"/>
              </a:spcBef>
              <a:buClrTx/>
              <a:buSzTx/>
              <a:buFont typeface="Wingdings" panose="05000000000000000000" pitchFamily="2" charset="2"/>
              <a:buChar char="Ø"/>
              <a:defRPr/>
            </a:pPr>
            <a:r>
              <a:rPr lang="en-US" sz="1800" dirty="0">
                <a:solidFill>
                  <a:srgbClr val="FFFFFF"/>
                </a:solidFill>
              </a:rPr>
              <a:t>O.R.C. 5705.391 and O.A.C. 3301-92-04</a:t>
            </a:r>
          </a:p>
          <a:p>
            <a:pPr marL="685800" lvl="2" indent="-342900" defTabSz="914400" eaLnBrk="0" hangingPunct="0">
              <a:spcBef>
                <a:spcPct val="0"/>
              </a:spcBef>
              <a:buFont typeface="Wingdings" panose="05000000000000000000" pitchFamily="2" charset="2"/>
              <a:buChar char="Ø"/>
              <a:defRPr/>
            </a:pPr>
            <a:r>
              <a:rPr lang="en-US" sz="1800" dirty="0">
                <a:solidFill>
                  <a:srgbClr val="FFFFFF"/>
                </a:solidFill>
              </a:rPr>
              <a:t>HB96, our current state budget, changed the dates and years of a district forecast submission.</a:t>
            </a:r>
          </a:p>
          <a:p>
            <a:pPr marL="685800" lvl="2" indent="-342900" defTabSz="914400" eaLnBrk="0" hangingPunct="0">
              <a:spcBef>
                <a:spcPct val="0"/>
              </a:spcBef>
              <a:buFont typeface="Wingdings" panose="05000000000000000000" pitchFamily="2" charset="2"/>
              <a:buChar char="Ø"/>
              <a:defRPr/>
            </a:pPr>
            <a:r>
              <a:rPr lang="en-US" sz="1800" dirty="0">
                <a:solidFill>
                  <a:srgbClr val="FFFFFF"/>
                </a:solidFill>
              </a:rPr>
              <a:t>HB96 requires a Board of Education to submit a four-year projection of operational revenues and expenditures along with assumptions to the Ohio Department of Education prior to October 15</a:t>
            </a:r>
            <a:r>
              <a:rPr lang="en-US" sz="1800" baseline="30000" dirty="0">
                <a:solidFill>
                  <a:srgbClr val="FFFFFF"/>
                </a:solidFill>
              </a:rPr>
              <a:t>th</a:t>
            </a:r>
            <a:r>
              <a:rPr lang="en-US" sz="1800" dirty="0">
                <a:solidFill>
                  <a:srgbClr val="FFFFFF"/>
                </a:solidFill>
              </a:rPr>
              <a:t> and an update by end of February of each fiscal year.</a:t>
            </a:r>
          </a:p>
          <a:p>
            <a:pPr marL="685800" lvl="2" indent="-342900" defTabSz="914400" eaLnBrk="0" hangingPunct="0">
              <a:spcBef>
                <a:spcPct val="0"/>
              </a:spcBef>
              <a:buFont typeface="Wingdings" panose="05000000000000000000" pitchFamily="2" charset="2"/>
              <a:buChar char="Ø"/>
              <a:defRPr/>
            </a:pPr>
            <a:r>
              <a:rPr lang="en-US" sz="1800" dirty="0">
                <a:solidFill>
                  <a:srgbClr val="FFFFFF"/>
                </a:solidFill>
              </a:rPr>
              <a:t>In Fy27, the filing dates moved to August 31 and an update February 28.</a:t>
            </a:r>
          </a:p>
          <a:p>
            <a:pPr marL="342900" lvl="1" indent="-342900" defTabSz="914400" eaLnBrk="0" hangingPunct="0">
              <a:spcBef>
                <a:spcPct val="0"/>
              </a:spcBef>
              <a:buClrTx/>
              <a:buSzTx/>
              <a:buFont typeface="Wingdings" panose="05000000000000000000" pitchFamily="2" charset="2"/>
              <a:buChar char="Ø"/>
              <a:defRPr/>
            </a:pPr>
            <a:endParaRPr lang="en-US" sz="1800" dirty="0">
              <a:solidFill>
                <a:srgbClr val="FFFFFF"/>
              </a:solidFill>
            </a:endParaRPr>
          </a:p>
          <a:p>
            <a:pPr marL="685800" lvl="2" indent="-342900" defTabSz="914400" eaLnBrk="0" hangingPunct="0">
              <a:spcBef>
                <a:spcPct val="0"/>
              </a:spcBef>
              <a:buFont typeface="Wingdings" panose="05000000000000000000" pitchFamily="2" charset="2"/>
              <a:buChar char="Ø"/>
              <a:defRPr/>
            </a:pPr>
            <a:r>
              <a:rPr lang="en-US" sz="1800" dirty="0">
                <a:solidFill>
                  <a:srgbClr val="FFFFFF"/>
                </a:solidFill>
              </a:rPr>
              <a:t>Required funds to be included in the five-year forecast are:</a:t>
            </a:r>
          </a:p>
          <a:p>
            <a:pPr marL="1028700" lvl="4" indent="-342900" defTabSz="914400" eaLnBrk="0" hangingPunct="0">
              <a:spcBef>
                <a:spcPct val="0"/>
              </a:spcBef>
              <a:buFont typeface="Wingdings" panose="05000000000000000000" pitchFamily="2" charset="2"/>
              <a:buChar char="Ø"/>
              <a:defRPr/>
            </a:pPr>
            <a:r>
              <a:rPr lang="en-US" dirty="0">
                <a:solidFill>
                  <a:srgbClr val="FFFFFF"/>
                </a:solidFill>
              </a:rPr>
              <a:t>General Funds (001)</a:t>
            </a:r>
          </a:p>
          <a:p>
            <a:pPr marL="1028700" lvl="4" indent="-342900" defTabSz="914400" eaLnBrk="0" hangingPunct="0">
              <a:spcBef>
                <a:spcPct val="0"/>
              </a:spcBef>
              <a:buFont typeface="Wingdings" panose="05000000000000000000" pitchFamily="2" charset="2"/>
              <a:buChar char="Ø"/>
              <a:defRPr/>
            </a:pPr>
            <a:r>
              <a:rPr lang="en-US" dirty="0">
                <a:solidFill>
                  <a:srgbClr val="FFFFFF"/>
                </a:solidFill>
              </a:rPr>
              <a:t>Any special cost center associated with general fund money</a:t>
            </a:r>
          </a:p>
          <a:p>
            <a:pPr marL="1028700" lvl="4" indent="-342900" defTabSz="914400" eaLnBrk="0" hangingPunct="0">
              <a:spcBef>
                <a:spcPct val="0"/>
              </a:spcBef>
              <a:buFont typeface="Wingdings" panose="05000000000000000000" pitchFamily="2" charset="2"/>
              <a:buChar char="Ø"/>
              <a:defRPr/>
            </a:pPr>
            <a:r>
              <a:rPr lang="en-US" dirty="0">
                <a:solidFill>
                  <a:srgbClr val="FFFFFF"/>
                </a:solidFill>
              </a:rPr>
              <a:t>Emergency levy funds (016)</a:t>
            </a:r>
          </a:p>
          <a:p>
            <a:pPr marL="1028700" lvl="4" indent="-342900" defTabSz="914400" eaLnBrk="0" hangingPunct="0">
              <a:spcBef>
                <a:spcPct val="0"/>
              </a:spcBef>
              <a:buFont typeface="Wingdings" panose="05000000000000000000" pitchFamily="2" charset="2"/>
              <a:buChar char="Ø"/>
              <a:defRPr/>
            </a:pPr>
            <a:r>
              <a:rPr lang="en-US" dirty="0">
                <a:solidFill>
                  <a:srgbClr val="FFFFFF"/>
                </a:solidFill>
              </a:rPr>
              <a:t>Any debt service (002) activity that would otherwise have gone to the general fund</a:t>
            </a:r>
          </a:p>
          <a:p>
            <a:pPr marL="114300" lvl="2" indent="-342900" eaLnBrk="0" hangingPunct="0">
              <a:spcBef>
                <a:spcPct val="0"/>
              </a:spcBef>
              <a:buFont typeface="Wingdings" panose="05000000000000000000" pitchFamily="2" charset="2"/>
              <a:buChar char="Ø"/>
              <a:defRPr/>
            </a:pPr>
            <a:r>
              <a:rPr lang="en-US" sz="1800" dirty="0">
                <a:solidFill>
                  <a:srgbClr val="FFFFFF"/>
                </a:solidFill>
              </a:rPr>
              <a:t>Our district will continue to utilize a five-year forecast and planning horizon.</a:t>
            </a:r>
          </a:p>
        </p:txBody>
      </p:sp>
    </p:spTree>
    <p:extLst>
      <p:ext uri="{BB962C8B-B14F-4D97-AF65-F5344CB8AC3E}">
        <p14:creationId xmlns:p14="http://schemas.microsoft.com/office/powerpoint/2010/main" val="1973291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266" name="Rectangle 1026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CC0FE"/>
              </a:solidFill>
              <a:effectLst/>
              <a:uLnTx/>
              <a:uFillTx/>
              <a:latin typeface="Calibri" panose="020F0502020204030204"/>
              <a:ea typeface="+mn-ea"/>
              <a:cs typeface="+mn-cs"/>
            </a:endParaRPr>
          </a:p>
        </p:txBody>
      </p:sp>
      <p:sp>
        <p:nvSpPr>
          <p:cNvPr id="10268" name="Rectangle 10267">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CC0FE"/>
              </a:solidFill>
              <a:effectLst/>
              <a:uLnTx/>
              <a:uFillTx/>
              <a:latin typeface="Calibri" panose="020F0502020204030204"/>
              <a:ea typeface="+mn-ea"/>
              <a:cs typeface="+mn-cs"/>
            </a:endParaRPr>
          </a:p>
        </p:txBody>
      </p:sp>
      <p:sp>
        <p:nvSpPr>
          <p:cNvPr id="10270" name="Rectangle 10269">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CC0FE"/>
              </a:solidFill>
              <a:effectLst/>
              <a:uLnTx/>
              <a:uFillTx/>
              <a:latin typeface="Calibri" panose="020F0502020204030204"/>
              <a:ea typeface="+mn-ea"/>
              <a:cs typeface="+mn-cs"/>
            </a:endParaRPr>
          </a:p>
        </p:txBody>
      </p:sp>
      <p:sp>
        <p:nvSpPr>
          <p:cNvPr id="10272" name="Rectangle 10271">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C0FE"/>
              </a:solidFill>
              <a:effectLst/>
              <a:uLnTx/>
              <a:uFillTx/>
              <a:latin typeface="Calibri" panose="020F0502020204030204"/>
              <a:ea typeface="+mn-ea"/>
              <a:cs typeface="+mn-cs"/>
            </a:endParaRPr>
          </a:p>
        </p:txBody>
      </p:sp>
      <p:sp>
        <p:nvSpPr>
          <p:cNvPr id="10274" name="Freeform: Shape 10273">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C0FE"/>
              </a:solidFill>
              <a:effectLst/>
              <a:uLnTx/>
              <a:uFillTx/>
              <a:latin typeface="Calibri" panose="020F0502020204030204"/>
              <a:ea typeface="+mn-ea"/>
              <a:cs typeface="+mn-cs"/>
            </a:endParaRPr>
          </a:p>
        </p:txBody>
      </p:sp>
      <p:sp>
        <p:nvSpPr>
          <p:cNvPr id="10276" name="Rectangle 10275">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CC0FE"/>
              </a:solidFill>
              <a:effectLst/>
              <a:uLnTx/>
              <a:uFillTx/>
              <a:latin typeface="Calibri" panose="020F0502020204030204"/>
              <a:ea typeface="+mn-ea"/>
              <a:cs typeface="+mn-cs"/>
            </a:endParaRPr>
          </a:p>
        </p:txBody>
      </p:sp>
      <p:sp>
        <p:nvSpPr>
          <p:cNvPr id="10242" name="Rectangle 2"/>
          <p:cNvSpPr>
            <a:spLocks noGrp="1" noChangeArrowheads="1"/>
          </p:cNvSpPr>
          <p:nvPr>
            <p:ph type="title"/>
          </p:nvPr>
        </p:nvSpPr>
        <p:spPr>
          <a:xfrm>
            <a:off x="439858" y="1683756"/>
            <a:ext cx="2336449" cy="2396359"/>
          </a:xfrm>
        </p:spPr>
        <p:txBody>
          <a:bodyPr anchor="b">
            <a:normAutofit/>
          </a:bodyPr>
          <a:lstStyle/>
          <a:p>
            <a:pPr algn="r">
              <a:defRPr/>
            </a:pPr>
            <a:r>
              <a:rPr lang="en-US" sz="3200" b="1">
                <a:solidFill>
                  <a:srgbClr val="FFFFFF"/>
                </a:solidFill>
              </a:rPr>
              <a:t>Purposes and Objectives of the Forecast</a:t>
            </a:r>
            <a:br>
              <a:rPr lang="en-US" sz="3200" b="1">
                <a:solidFill>
                  <a:srgbClr val="FFFFFF"/>
                </a:solidFill>
              </a:rPr>
            </a:br>
            <a:endParaRPr lang="en-US" sz="3200" b="1">
              <a:solidFill>
                <a:srgbClr val="FFFFFF"/>
              </a:solidFill>
            </a:endParaRPr>
          </a:p>
        </p:txBody>
      </p:sp>
      <p:graphicFrame>
        <p:nvGraphicFramePr>
          <p:cNvPr id="10249" name="Rectangle 3">
            <a:extLst>
              <a:ext uri="{FF2B5EF4-FFF2-40B4-BE49-F238E27FC236}">
                <a16:creationId xmlns:a16="http://schemas.microsoft.com/office/drawing/2014/main" id="{F5D871FB-263A-1998-0CE4-AEF53445E4B9}"/>
              </a:ext>
            </a:extLst>
          </p:cNvPr>
          <p:cNvGraphicFramePr>
            <a:graphicFrameLocks noGrp="1"/>
          </p:cNvGraphicFramePr>
          <p:nvPr>
            <p:ph idx="1"/>
            <p:extLst>
              <p:ext uri="{D42A27DB-BD31-4B8C-83A1-F6EECF244321}">
                <p14:modId xmlns:p14="http://schemas.microsoft.com/office/powerpoint/2010/main" val="120179782"/>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8064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24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CC0FE"/>
              </a:solidFill>
              <a:effectLst/>
              <a:uLnTx/>
              <a:uFillTx/>
              <a:latin typeface="Calibri" panose="020F0502020204030204"/>
              <a:ea typeface="+mn-ea"/>
              <a:cs typeface="+mn-cs"/>
            </a:endParaRPr>
          </a:p>
        </p:txBody>
      </p:sp>
      <p:sp>
        <p:nvSpPr>
          <p:cNvPr id="10242" name="Rectangle 2"/>
          <p:cNvSpPr>
            <a:spLocks noGrp="1" noChangeArrowheads="1"/>
          </p:cNvSpPr>
          <p:nvPr>
            <p:ph type="title"/>
          </p:nvPr>
        </p:nvSpPr>
        <p:spPr>
          <a:xfrm>
            <a:off x="571350" y="0"/>
            <a:ext cx="4000647" cy="1708242"/>
          </a:xfrm>
        </p:spPr>
        <p:txBody>
          <a:bodyPr anchor="ctr">
            <a:normAutofit/>
          </a:bodyPr>
          <a:lstStyle/>
          <a:p>
            <a:pPr>
              <a:defRPr/>
            </a:pPr>
            <a:r>
              <a:rPr lang="en-US" sz="3500" b="1">
                <a:solidFill>
                  <a:srgbClr val="FFFFFF"/>
                </a:solidFill>
              </a:rPr>
              <a:t>Before we get to the numbers …</a:t>
            </a:r>
            <a:br>
              <a:rPr lang="en-US" sz="3500" b="1">
                <a:solidFill>
                  <a:srgbClr val="FFFFFF"/>
                </a:solidFill>
              </a:rPr>
            </a:br>
            <a:endParaRPr lang="en-US" sz="3500" b="1" dirty="0">
              <a:solidFill>
                <a:srgbClr val="FFFFFF"/>
              </a:solidFill>
            </a:endParaRPr>
          </a:p>
        </p:txBody>
      </p:sp>
      <p:sp>
        <p:nvSpPr>
          <p:cNvPr id="10243" name="Rectangle 3"/>
          <p:cNvSpPr>
            <a:spLocks noGrp="1" noChangeArrowheads="1"/>
          </p:cNvSpPr>
          <p:nvPr>
            <p:ph idx="1"/>
          </p:nvPr>
        </p:nvSpPr>
        <p:spPr>
          <a:xfrm>
            <a:off x="228600" y="1143000"/>
            <a:ext cx="4724400" cy="5334000"/>
          </a:xfrm>
        </p:spPr>
        <p:txBody>
          <a:bodyPr anchor="ctr">
            <a:noAutofit/>
          </a:bodyPr>
          <a:lstStyle/>
          <a:p>
            <a:pPr marL="0" indent="0" eaLnBrk="1" hangingPunct="1">
              <a:buNone/>
              <a:defRPr/>
            </a:pPr>
            <a:endParaRPr lang="en-US" sz="1400">
              <a:solidFill>
                <a:srgbClr val="FFFFFF"/>
              </a:solidFill>
            </a:endParaRPr>
          </a:p>
          <a:p>
            <a:pPr marL="342900" lvl="0" indent="-342900" defTabSz="914400" eaLnBrk="0" hangingPunct="0">
              <a:spcBef>
                <a:spcPct val="0"/>
              </a:spcBef>
              <a:buClrTx/>
              <a:buSzTx/>
              <a:buFont typeface="Wingdings" panose="05000000000000000000" pitchFamily="2" charset="2"/>
              <a:buChar char="Ø"/>
              <a:defRPr/>
            </a:pPr>
            <a:r>
              <a:rPr lang="en-US" sz="1800">
                <a:solidFill>
                  <a:srgbClr val="FFFFFF"/>
                </a:solidFill>
              </a:rPr>
              <a:t>A financial forecast is somewhat like a painting of the future based upon a snapshot of today.</a:t>
            </a:r>
          </a:p>
          <a:p>
            <a:pPr marL="342900" lvl="0" indent="-342900" defTabSz="914400" eaLnBrk="0" hangingPunct="0">
              <a:spcBef>
                <a:spcPct val="0"/>
              </a:spcBef>
              <a:buClrTx/>
              <a:buSzTx/>
              <a:buFont typeface="Wingdings" panose="05000000000000000000" pitchFamily="2" charset="2"/>
              <a:buChar char="Ø"/>
              <a:defRPr/>
            </a:pPr>
            <a:endParaRPr lang="en-US" sz="1800">
              <a:solidFill>
                <a:srgbClr val="FFFFFF"/>
              </a:solidFill>
            </a:endParaRPr>
          </a:p>
          <a:p>
            <a:pPr marL="342900" lvl="0" indent="-342900" defTabSz="914400" eaLnBrk="0" hangingPunct="0">
              <a:spcBef>
                <a:spcPct val="0"/>
              </a:spcBef>
              <a:buClrTx/>
              <a:buSzTx/>
              <a:buFont typeface="Wingdings" panose="05000000000000000000" pitchFamily="2" charset="2"/>
              <a:buChar char="Ø"/>
              <a:defRPr/>
            </a:pPr>
            <a:r>
              <a:rPr lang="en-US" sz="1800">
                <a:solidFill>
                  <a:srgbClr val="FFFFFF"/>
                </a:solidFill>
              </a:rPr>
              <a:t>The five-year forecast is viewed as a key management tool and should be updated periodically.</a:t>
            </a:r>
          </a:p>
          <a:p>
            <a:pPr marL="342900" lvl="0" indent="-342900" defTabSz="914400" eaLnBrk="0" hangingPunct="0">
              <a:spcBef>
                <a:spcPct val="0"/>
              </a:spcBef>
              <a:buClrTx/>
              <a:buSzTx/>
              <a:buFont typeface="Wingdings" panose="05000000000000000000" pitchFamily="2" charset="2"/>
              <a:buChar char="Ø"/>
              <a:defRPr/>
            </a:pPr>
            <a:endParaRPr lang="en-US" sz="1800">
              <a:solidFill>
                <a:srgbClr val="FFFFFF"/>
              </a:solidFill>
            </a:endParaRPr>
          </a:p>
          <a:p>
            <a:pPr marL="342900" lvl="0" indent="-342900" defTabSz="914400" eaLnBrk="0" hangingPunct="0">
              <a:spcBef>
                <a:spcPct val="0"/>
              </a:spcBef>
              <a:buClrTx/>
              <a:buSzTx/>
              <a:buFont typeface="Wingdings" panose="05000000000000000000" pitchFamily="2" charset="2"/>
              <a:buChar char="Ø"/>
              <a:defRPr/>
            </a:pPr>
            <a:r>
              <a:rPr lang="en-US" sz="1800">
                <a:solidFill>
                  <a:srgbClr val="FFFFFF"/>
                </a:solidFill>
              </a:rPr>
              <a:t>In a financial forecast, the numbers only tell a small part of the story. For the numbers to be meaningful, one must review and consider the </a:t>
            </a:r>
            <a:r>
              <a:rPr lang="en-US" sz="1800" i="1" u="sng">
                <a:solidFill>
                  <a:srgbClr val="FFFFFF"/>
                </a:solidFill>
              </a:rPr>
              <a:t>Notes and Assumptions </a:t>
            </a:r>
            <a:r>
              <a:rPr lang="en-US" sz="1800">
                <a:solidFill>
                  <a:srgbClr val="FFFFFF"/>
                </a:solidFill>
              </a:rPr>
              <a:t>before drawing conclusions or using the data as a basis for other calculations.</a:t>
            </a:r>
          </a:p>
          <a:p>
            <a:pPr marL="342900" lvl="0" indent="-342900" defTabSz="914400" eaLnBrk="0" hangingPunct="0">
              <a:spcBef>
                <a:spcPct val="0"/>
              </a:spcBef>
              <a:buClrTx/>
              <a:buSzTx/>
              <a:buFont typeface="Wingdings" panose="05000000000000000000" pitchFamily="2" charset="2"/>
              <a:buChar char="Ø"/>
              <a:defRPr/>
            </a:pPr>
            <a:endParaRPr lang="en-US" sz="1800">
              <a:solidFill>
                <a:srgbClr val="FFFFFF"/>
              </a:solidFill>
            </a:endParaRPr>
          </a:p>
          <a:p>
            <a:pPr marL="342900" lvl="0" indent="-342900" defTabSz="914400" eaLnBrk="0" hangingPunct="0">
              <a:spcBef>
                <a:spcPct val="0"/>
              </a:spcBef>
              <a:buClrTx/>
              <a:buSzTx/>
              <a:buFont typeface="Wingdings" panose="05000000000000000000" pitchFamily="2" charset="2"/>
              <a:buChar char="Ø"/>
              <a:defRPr/>
            </a:pPr>
            <a:r>
              <a:rPr lang="en-US" sz="1800">
                <a:solidFill>
                  <a:srgbClr val="FFFFFF"/>
                </a:solidFill>
              </a:rPr>
              <a:t>The five-year forecast encourages district management teams to examine future years’ projections and identify when challenges will arise.</a:t>
            </a:r>
          </a:p>
          <a:p>
            <a:pPr marL="342900" lvl="0" indent="-342900" defTabSz="914400" eaLnBrk="0" hangingPunct="0">
              <a:spcBef>
                <a:spcPct val="0"/>
              </a:spcBef>
              <a:buClrTx/>
              <a:buSzTx/>
              <a:buFont typeface="Wingdings" panose="05000000000000000000" pitchFamily="2" charset="2"/>
              <a:buChar char="Ø"/>
              <a:defRPr/>
            </a:pPr>
            <a:endParaRPr lang="en-US" sz="1800">
              <a:solidFill>
                <a:srgbClr val="FFFFFF"/>
              </a:solidFill>
            </a:endParaRPr>
          </a:p>
          <a:p>
            <a:pPr marL="342900" lvl="0" indent="-342900" defTabSz="914400" eaLnBrk="0" hangingPunct="0">
              <a:spcBef>
                <a:spcPct val="0"/>
              </a:spcBef>
              <a:buClrTx/>
              <a:buSzTx/>
              <a:buFont typeface="Wingdings" panose="05000000000000000000" pitchFamily="2" charset="2"/>
              <a:buChar char="Ø"/>
              <a:defRPr/>
            </a:pPr>
            <a:r>
              <a:rPr lang="en-US" sz="1800">
                <a:solidFill>
                  <a:srgbClr val="FFFFFF"/>
                </a:solidFill>
              </a:rPr>
              <a:t>This helps district management to be proactive in meeting those challenges.</a:t>
            </a:r>
            <a:endParaRPr lang="en-US" sz="1800" dirty="0">
              <a:solidFill>
                <a:srgbClr val="FFFFFF"/>
              </a:solidFill>
            </a:endParaRPr>
          </a:p>
        </p:txBody>
      </p:sp>
      <p:pic>
        <p:nvPicPr>
          <p:cNvPr id="2" name="Picture 1" descr="3D numbers in white and orange">
            <a:extLst>
              <a:ext uri="{FF2B5EF4-FFF2-40B4-BE49-F238E27FC236}">
                <a16:creationId xmlns:a16="http://schemas.microsoft.com/office/drawing/2014/main" id="{47267BD9-E9C9-7C4B-5DB5-1EB5C51D1D32}"/>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4700"/>
                    </a14:imgEffect>
                    <a14:imgEffect>
                      <a14:saturation sat="196000"/>
                    </a14:imgEffect>
                    <a14:imgEffect>
                      <a14:brightnessContrast bright="-20000"/>
                    </a14:imgEffect>
                  </a14:imgLayer>
                </a14:imgProps>
              </a:ext>
              <a:ext uri="{28A0092B-C50C-407E-A947-70E740481C1C}">
                <a14:useLocalDpi xmlns:a14="http://schemas.microsoft.com/office/drawing/2010/main"/>
              </a:ext>
            </a:extLst>
          </a:blip>
          <a:srcRect l="2120" r="4147"/>
          <a:stretch/>
        </p:blipFill>
        <p:spPr>
          <a:xfrm>
            <a:off x="5399580" y="10"/>
            <a:ext cx="3744420" cy="6857990"/>
          </a:xfrm>
          <a:prstGeom prst="rect">
            <a:avLst/>
          </a:prstGeom>
          <a:effectLst/>
        </p:spPr>
      </p:pic>
    </p:spTree>
    <p:extLst>
      <p:ext uri="{BB962C8B-B14F-4D97-AF65-F5344CB8AC3E}">
        <p14:creationId xmlns:p14="http://schemas.microsoft.com/office/powerpoint/2010/main" val="1480148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7814"/>
            <a:ext cx="8229600" cy="712788"/>
          </a:xfrm>
        </p:spPr>
        <p:txBody>
          <a:bodyPr>
            <a:normAutofit fontScale="90000"/>
          </a:bodyPr>
          <a:lstStyle/>
          <a:p>
            <a:pPr algn="ctr">
              <a:defRPr/>
            </a:pPr>
            <a:br>
              <a:rPr lang="en-US" sz="4000" dirty="0">
                <a:solidFill>
                  <a:srgbClr val="FFFFFF"/>
                </a:solidFill>
                <a:latin typeface="Times" panose="02020603050405020304" pitchFamily="18" charset="0"/>
                <a:cs typeface="Times" panose="02020603050405020304" pitchFamily="18" charset="0"/>
              </a:rPr>
            </a:br>
            <a:r>
              <a:rPr lang="en-US" sz="3700" b="1" dirty="0">
                <a:solidFill>
                  <a:srgbClr val="FFFFFF"/>
                </a:solidFill>
              </a:rPr>
              <a:t>Key Line Items</a:t>
            </a:r>
            <a:br>
              <a:rPr lang="en-US" sz="3700" b="1" dirty="0">
                <a:solidFill>
                  <a:srgbClr val="FFFFFF"/>
                </a:solidFill>
              </a:rPr>
            </a:br>
            <a:endParaRPr lang="en-US" sz="3700" b="1" dirty="0">
              <a:solidFill>
                <a:srgbClr val="FFFFFF"/>
              </a:solidFill>
            </a:endParaRPr>
          </a:p>
        </p:txBody>
      </p:sp>
      <p:graphicFrame>
        <p:nvGraphicFramePr>
          <p:cNvPr id="10266" name="Rectangle 3">
            <a:extLst>
              <a:ext uri="{FF2B5EF4-FFF2-40B4-BE49-F238E27FC236}">
                <a16:creationId xmlns:a16="http://schemas.microsoft.com/office/drawing/2014/main" id="{829B2CD7-5DA3-F3FF-7120-A5B16FCD25C4}"/>
              </a:ext>
            </a:extLst>
          </p:cNvPr>
          <p:cNvGraphicFramePr>
            <a:graphicFrameLocks noGrp="1"/>
          </p:cNvGraphicFramePr>
          <p:nvPr>
            <p:ph idx="1"/>
            <p:extLst>
              <p:ext uri="{D42A27DB-BD31-4B8C-83A1-F6EECF244321}">
                <p14:modId xmlns:p14="http://schemas.microsoft.com/office/powerpoint/2010/main" val="3800655483"/>
              </p:ext>
            </p:extLst>
          </p:nvPr>
        </p:nvGraphicFramePr>
        <p:xfrm>
          <a:off x="342900" y="990601"/>
          <a:ext cx="84582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1169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4B398-0112-F3A3-AAF4-284881BE162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405BB2B-4A9D-9F3C-7891-1570733FDC24}"/>
              </a:ext>
            </a:extLst>
          </p:cNvPr>
          <p:cNvPicPr>
            <a:picLocks noChangeAspect="1"/>
          </p:cNvPicPr>
          <p:nvPr/>
        </p:nvPicPr>
        <p:blipFill>
          <a:blip r:embed="rId2"/>
          <a:stretch>
            <a:fillRect/>
          </a:stretch>
        </p:blipFill>
        <p:spPr>
          <a:xfrm>
            <a:off x="455668" y="609600"/>
            <a:ext cx="8232663" cy="5386804"/>
          </a:xfrm>
          <a:prstGeom prst="rect">
            <a:avLst/>
          </a:prstGeom>
        </p:spPr>
      </p:pic>
    </p:spTree>
    <p:extLst>
      <p:ext uri="{BB962C8B-B14F-4D97-AF65-F5344CB8AC3E}">
        <p14:creationId xmlns:p14="http://schemas.microsoft.com/office/powerpoint/2010/main" val="926470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7CC65-4B67-A82C-8BCA-BA43314ED4F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9DCBD4A-7267-7F92-F588-7DF4736D2C54}"/>
              </a:ext>
            </a:extLst>
          </p:cNvPr>
          <p:cNvPicPr>
            <a:picLocks noChangeAspect="1"/>
          </p:cNvPicPr>
          <p:nvPr/>
        </p:nvPicPr>
        <p:blipFill>
          <a:blip r:embed="rId3">
            <a:duotone>
              <a:prstClr val="black"/>
              <a:schemeClr val="tx2">
                <a:tint val="45000"/>
                <a:satMod val="400000"/>
              </a:schemeClr>
            </a:duotone>
          </a:blip>
          <a:stretch>
            <a:fillRect/>
          </a:stretch>
        </p:blipFill>
        <p:spPr>
          <a:xfrm>
            <a:off x="0" y="0"/>
            <a:ext cx="9144000" cy="6857999"/>
          </a:xfrm>
          <a:prstGeom prst="rect">
            <a:avLst/>
          </a:prstGeom>
        </p:spPr>
      </p:pic>
      <p:sp>
        <p:nvSpPr>
          <p:cNvPr id="20482" name="Rectangle 2">
            <a:extLst>
              <a:ext uri="{FF2B5EF4-FFF2-40B4-BE49-F238E27FC236}">
                <a16:creationId xmlns:a16="http://schemas.microsoft.com/office/drawing/2014/main" id="{C02E17DE-F932-D5BD-2421-AA2FB44F7140}"/>
              </a:ext>
            </a:extLst>
          </p:cNvPr>
          <p:cNvSpPr>
            <a:spLocks noGrp="1" noChangeArrowheads="1"/>
          </p:cNvSpPr>
          <p:nvPr>
            <p:ph type="title"/>
          </p:nvPr>
        </p:nvSpPr>
        <p:spPr>
          <a:xfrm>
            <a:off x="152400" y="228600"/>
            <a:ext cx="8839200" cy="685800"/>
          </a:xfrm>
        </p:spPr>
        <p:txBody>
          <a:bodyPr>
            <a:normAutofit fontScale="90000"/>
          </a:bodyPr>
          <a:lstStyle/>
          <a:p>
            <a:pPr algn="ctr"/>
            <a:r>
              <a:rPr lang="en-US" altLang="en-US" sz="3600" b="1" dirty="0">
                <a:solidFill>
                  <a:srgbClr val="FFFFFF"/>
                </a:solidFill>
              </a:rPr>
              <a:t>New August and February Forecast Filing Deadlines Inhibit Accurate Forecasts</a:t>
            </a:r>
          </a:p>
        </p:txBody>
      </p:sp>
      <p:sp>
        <p:nvSpPr>
          <p:cNvPr id="9" name="TextBox 8">
            <a:extLst>
              <a:ext uri="{FF2B5EF4-FFF2-40B4-BE49-F238E27FC236}">
                <a16:creationId xmlns:a16="http://schemas.microsoft.com/office/drawing/2014/main" id="{25CEEB38-D3C1-2209-15E7-097AAF3AA856}"/>
              </a:ext>
            </a:extLst>
          </p:cNvPr>
          <p:cNvSpPr txBox="1"/>
          <p:nvPr/>
        </p:nvSpPr>
        <p:spPr>
          <a:xfrm>
            <a:off x="228600" y="1228398"/>
            <a:ext cx="8686800" cy="4401205"/>
          </a:xfrm>
          <a:prstGeom prst="rect">
            <a:avLst/>
          </a:prstGeom>
          <a:noFill/>
        </p:spPr>
        <p:txBody>
          <a:bodyPr wrap="square">
            <a:spAutoFit/>
          </a:bodyPr>
          <a:lstStyle/>
          <a:p>
            <a:pPr marL="285750" indent="-285750">
              <a:buFont typeface="Wingdings" panose="05000000000000000000" pitchFamily="2" charset="2"/>
              <a:buChar char="§"/>
            </a:pPr>
            <a:r>
              <a:rPr lang="en-US" sz="2000" dirty="0">
                <a:solidFill>
                  <a:srgbClr val="FFFFFF"/>
                </a:solidFill>
                <a:latin typeface="+mn-lt"/>
              </a:rPr>
              <a:t>February, 2026: we had no data on HB186 and no 1</a:t>
            </a:r>
            <a:r>
              <a:rPr lang="en-US" sz="2000" baseline="30000" dirty="0">
                <a:solidFill>
                  <a:srgbClr val="FFFFFF"/>
                </a:solidFill>
                <a:latin typeface="+mn-lt"/>
              </a:rPr>
              <a:t>st</a:t>
            </a:r>
            <a:r>
              <a:rPr lang="en-US" sz="2000" dirty="0">
                <a:solidFill>
                  <a:srgbClr val="FFFFFF"/>
                </a:solidFill>
                <a:latin typeface="+mn-lt"/>
              </a:rPr>
              <a:t> half tax settlements.</a:t>
            </a:r>
          </a:p>
          <a:p>
            <a:pPr marL="285750" indent="-285750">
              <a:buFont typeface="Wingdings" panose="05000000000000000000" pitchFamily="2" charset="2"/>
              <a:buChar char="§"/>
            </a:pPr>
            <a:r>
              <a:rPr lang="en-US" sz="2000" dirty="0">
                <a:solidFill>
                  <a:srgbClr val="FFFFFF"/>
                </a:solidFill>
                <a:latin typeface="+mn-lt"/>
              </a:rPr>
              <a:t>August, 2026: we have HB186 forms but no 2</a:t>
            </a:r>
            <a:r>
              <a:rPr lang="en-US" sz="2000" baseline="30000" dirty="0">
                <a:solidFill>
                  <a:srgbClr val="FFFFFF"/>
                </a:solidFill>
                <a:latin typeface="+mn-lt"/>
              </a:rPr>
              <a:t>nd</a:t>
            </a:r>
            <a:r>
              <a:rPr lang="en-US" sz="2000" dirty="0">
                <a:solidFill>
                  <a:srgbClr val="FFFFFF"/>
                </a:solidFill>
                <a:latin typeface="+mn-lt"/>
              </a:rPr>
              <a:t> half tax settlements to verify payment of taxes...for potential major adjustments.</a:t>
            </a:r>
          </a:p>
          <a:p>
            <a:pPr marL="285750" indent="-285750">
              <a:buFont typeface="Wingdings" panose="05000000000000000000" pitchFamily="2" charset="2"/>
              <a:buChar char="§"/>
            </a:pPr>
            <a:r>
              <a:rPr lang="en-US" sz="2000" dirty="0">
                <a:solidFill>
                  <a:srgbClr val="FFFFFF"/>
                </a:solidFill>
                <a:latin typeface="+mn-lt"/>
              </a:rPr>
              <a:t>New forecast rules require baseline year to match district final appropriations.  </a:t>
            </a:r>
          </a:p>
          <a:p>
            <a:pPr marL="285750" indent="-285750">
              <a:buFont typeface="Wingdings" panose="05000000000000000000" pitchFamily="2" charset="2"/>
              <a:buChar char="§"/>
            </a:pPr>
            <a:r>
              <a:rPr lang="en-US" sz="2000" dirty="0">
                <a:solidFill>
                  <a:srgbClr val="FFFFFF"/>
                </a:solidFill>
                <a:latin typeface="+mn-lt"/>
              </a:rPr>
              <a:t>State Law allows district to have appropriations final by September 30.</a:t>
            </a:r>
          </a:p>
          <a:p>
            <a:pPr marL="285750" indent="-285750">
              <a:buFont typeface="Wingdings" panose="05000000000000000000" pitchFamily="2" charset="2"/>
              <a:buChar char="§"/>
            </a:pPr>
            <a:r>
              <a:rPr lang="en-US" sz="2000" dirty="0">
                <a:solidFill>
                  <a:srgbClr val="FFFFFF"/>
                </a:solidFill>
                <a:latin typeface="+mn-lt"/>
              </a:rPr>
              <a:t>The August forecast should be no earlier than September 30 NOT August.</a:t>
            </a:r>
          </a:p>
          <a:p>
            <a:pPr marL="285750" indent="-285750">
              <a:buFont typeface="Wingdings" panose="05000000000000000000" pitchFamily="2" charset="2"/>
              <a:buChar char="§"/>
            </a:pPr>
            <a:r>
              <a:rPr lang="en-US" sz="2000" dirty="0">
                <a:solidFill>
                  <a:srgbClr val="FFFFFF"/>
                </a:solidFill>
                <a:latin typeface="+mn-lt"/>
              </a:rPr>
              <a:t>February forecast update we will likely never have the final 1</a:t>
            </a:r>
            <a:r>
              <a:rPr lang="en-US" sz="2000" baseline="30000" dirty="0">
                <a:solidFill>
                  <a:srgbClr val="FFFFFF"/>
                </a:solidFill>
                <a:latin typeface="+mn-lt"/>
              </a:rPr>
              <a:t>st</a:t>
            </a:r>
            <a:r>
              <a:rPr lang="en-US" sz="2000" dirty="0">
                <a:solidFill>
                  <a:srgbClr val="FFFFFF"/>
                </a:solidFill>
                <a:latin typeface="+mn-lt"/>
              </a:rPr>
              <a:t> half settlement a complete mismatch for key data.</a:t>
            </a:r>
          </a:p>
          <a:p>
            <a:pPr marL="342900" indent="-342900">
              <a:buFont typeface="Wingdings" panose="05000000000000000000" pitchFamily="2" charset="2"/>
              <a:buChar char="§"/>
            </a:pPr>
            <a:r>
              <a:rPr lang="en-US" sz="2000" dirty="0">
                <a:solidFill>
                  <a:srgbClr val="FFFFFF"/>
                </a:solidFill>
                <a:latin typeface="+mn-lt"/>
              </a:rPr>
              <a:t>In state budget years sitting governor state budget deadline January 31, newly elected March 15. We will have little or no idea what is being proposed.</a:t>
            </a:r>
          </a:p>
          <a:p>
            <a:pPr marL="342900" indent="-342900">
              <a:buFont typeface="Wingdings" panose="05000000000000000000" pitchFamily="2" charset="2"/>
              <a:buChar char="§"/>
            </a:pPr>
            <a:r>
              <a:rPr lang="en-US" sz="2000" dirty="0">
                <a:solidFill>
                  <a:srgbClr val="FFFFFF"/>
                </a:solidFill>
                <a:latin typeface="+mn-lt"/>
              </a:rPr>
              <a:t>With former May date we would see the governor’s proposal, the house and the Senate for an idea what state funding may be in the future.</a:t>
            </a:r>
          </a:p>
          <a:p>
            <a:pPr marL="342900" indent="-342900">
              <a:buFont typeface="Wingdings" panose="05000000000000000000" pitchFamily="2" charset="2"/>
              <a:buChar char="§"/>
            </a:pPr>
            <a:r>
              <a:rPr lang="en-US" sz="2000" dirty="0">
                <a:solidFill>
                  <a:srgbClr val="FFFFFF"/>
                </a:solidFill>
                <a:latin typeface="+mn-lt"/>
              </a:rPr>
              <a:t>It appears the decision to move the filing dates From November and May was as ill conceived as the raft of confusing and convoluted new property tax laws.</a:t>
            </a:r>
            <a:endParaRPr kumimoji="0" lang="en-US" sz="2000" b="0" i="0" u="none" strike="noStrike" kern="1200" cap="none" spc="0" normalizeH="0" baseline="0" noProof="0" dirty="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93493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45D722-8EC8-24B7-CBF4-D1BC1E7FA1EB}"/>
              </a:ext>
            </a:extLst>
          </p:cNvPr>
          <p:cNvPicPr>
            <a:picLocks noChangeAspect="1"/>
          </p:cNvPicPr>
          <p:nvPr/>
        </p:nvPicPr>
        <p:blipFill>
          <a:blip r:embed="rId3">
            <a:duotone>
              <a:prstClr val="black"/>
              <a:schemeClr val="tx2">
                <a:tint val="45000"/>
                <a:satMod val="400000"/>
              </a:schemeClr>
            </a:duotone>
          </a:blip>
          <a:stretch>
            <a:fillRect/>
          </a:stretch>
        </p:blipFill>
        <p:spPr>
          <a:xfrm>
            <a:off x="0" y="0"/>
            <a:ext cx="9144000" cy="6857999"/>
          </a:xfrm>
          <a:prstGeom prst="rect">
            <a:avLst/>
          </a:prstGeom>
        </p:spPr>
      </p:pic>
      <p:sp>
        <p:nvSpPr>
          <p:cNvPr id="20482" name="Rectangle 2"/>
          <p:cNvSpPr>
            <a:spLocks noGrp="1" noChangeArrowheads="1"/>
          </p:cNvSpPr>
          <p:nvPr>
            <p:ph type="title"/>
          </p:nvPr>
        </p:nvSpPr>
        <p:spPr>
          <a:xfrm>
            <a:off x="152400" y="228600"/>
            <a:ext cx="8839200" cy="685800"/>
          </a:xfrm>
        </p:spPr>
        <p:txBody>
          <a:bodyPr>
            <a:normAutofit fontScale="90000"/>
          </a:bodyPr>
          <a:lstStyle/>
          <a:p>
            <a:pPr algn="ctr"/>
            <a:r>
              <a:rPr lang="en-US" altLang="en-US" sz="3600" b="1" dirty="0">
                <a:solidFill>
                  <a:srgbClr val="FFFFFF"/>
                </a:solidFill>
              </a:rPr>
              <a:t>Projecting the Best We Can with Key Data Unavailable at Forecast Deadlines</a:t>
            </a:r>
          </a:p>
        </p:txBody>
      </p:sp>
      <p:pic>
        <p:nvPicPr>
          <p:cNvPr id="3" name="Picture 2">
            <a:extLst>
              <a:ext uri="{FF2B5EF4-FFF2-40B4-BE49-F238E27FC236}">
                <a16:creationId xmlns:a16="http://schemas.microsoft.com/office/drawing/2014/main" id="{0107C42A-7D33-2B84-3683-BCEC8522A5EC}"/>
              </a:ext>
            </a:extLst>
          </p:cNvPr>
          <p:cNvPicPr>
            <a:picLocks noChangeAspect="1"/>
          </p:cNvPicPr>
          <p:nvPr/>
        </p:nvPicPr>
        <p:blipFill>
          <a:blip r:embed="rId4"/>
          <a:stretch>
            <a:fillRect/>
          </a:stretch>
        </p:blipFill>
        <p:spPr>
          <a:xfrm>
            <a:off x="600075" y="1524000"/>
            <a:ext cx="7943850" cy="4657725"/>
          </a:xfrm>
          <a:prstGeom prst="rect">
            <a:avLst/>
          </a:prstGeom>
        </p:spPr>
      </p:pic>
    </p:spTree>
    <p:extLst>
      <p:ext uri="{BB962C8B-B14F-4D97-AF65-F5344CB8AC3E}">
        <p14:creationId xmlns:p14="http://schemas.microsoft.com/office/powerpoint/2010/main" val="3760444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lose-up of calculator and data">
            <a:extLst>
              <a:ext uri="{FF2B5EF4-FFF2-40B4-BE49-F238E27FC236}">
                <a16:creationId xmlns:a16="http://schemas.microsoft.com/office/drawing/2014/main" id="{76B83A38-CE9A-069A-8CFE-098EE20A599F}"/>
              </a:ext>
            </a:extLst>
          </p:cNvPr>
          <p:cNvPicPr>
            <a:picLocks noChangeAspect="1"/>
          </p:cNvPicPr>
          <p:nvPr/>
        </p:nvPicPr>
        <p:blipFill>
          <a:blip r:embed="rId3" cstate="print">
            <a:alphaModFix amt="31000"/>
            <a:duotone>
              <a:prstClr val="black"/>
              <a:schemeClr val="tx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2841" y="0"/>
            <a:ext cx="9138318" cy="6858000"/>
          </a:xfrm>
          <a:prstGeom prst="rect">
            <a:avLst/>
          </a:prstGeom>
        </p:spPr>
      </p:pic>
      <p:sp>
        <p:nvSpPr>
          <p:cNvPr id="15362" name="Rectangle 2"/>
          <p:cNvSpPr>
            <a:spLocks noGrp="1" noChangeArrowheads="1"/>
          </p:cNvSpPr>
          <p:nvPr>
            <p:ph type="title"/>
          </p:nvPr>
        </p:nvSpPr>
        <p:spPr/>
        <p:txBody>
          <a:bodyPr>
            <a:normAutofit fontScale="90000"/>
          </a:bodyPr>
          <a:lstStyle/>
          <a:p>
            <a:pPr algn="ctr" eaLnBrk="1" hangingPunct="1"/>
            <a:r>
              <a:rPr lang="en-US" altLang="en-US" b="1" dirty="0">
                <a:solidFill>
                  <a:srgbClr val="FFFFFF"/>
                </a:solidFill>
              </a:rPr>
              <a:t>Revenue vs Expenditure</a:t>
            </a:r>
            <a:br>
              <a:rPr lang="en-US" altLang="en-US" b="1" dirty="0">
                <a:solidFill>
                  <a:srgbClr val="FFFFFF"/>
                </a:solidFill>
              </a:rPr>
            </a:br>
            <a:endParaRPr lang="en-US" altLang="en-US" b="1" dirty="0">
              <a:solidFill>
                <a:srgbClr val="FFFFFF"/>
              </a:solidFill>
            </a:endParaRPr>
          </a:p>
        </p:txBody>
      </p:sp>
      <p:sp>
        <p:nvSpPr>
          <p:cNvPr id="15363" name="Text Box 10"/>
          <p:cNvSpPr txBox="1">
            <a:spLocks noChangeArrowheads="1"/>
          </p:cNvSpPr>
          <p:nvPr/>
        </p:nvSpPr>
        <p:spPr bwMode="auto">
          <a:xfrm>
            <a:off x="582216" y="5070001"/>
            <a:ext cx="797956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Font typeface="Arial" charset="0"/>
              <a:buChar char="•"/>
              <a:defRPr sz="3200">
                <a:solidFill>
                  <a:schemeClr val="tx1"/>
                </a:solidFill>
                <a:latin typeface="Arial" charset="0"/>
              </a:defRPr>
            </a:lvl1pPr>
            <a:lvl2pPr marL="742950" indent="-285750" eaLnBrk="0" hangingPunct="0">
              <a:spcBef>
                <a:spcPct val="20000"/>
              </a:spcBef>
              <a:buFont typeface="Arial" charset="0"/>
              <a:buChar char="–"/>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2000">
                <a:solidFill>
                  <a:schemeClr val="tx1"/>
                </a:solidFill>
                <a:latin typeface="Arial" charset="0"/>
              </a:defRPr>
            </a:lvl4pPr>
            <a:lvl5pPr marL="2057400" indent="-228600" eaLnBrk="0" hangingPunct="0">
              <a:spcBef>
                <a:spcPct val="20000"/>
              </a:spcBef>
              <a:buFont typeface="Arial" charset="0"/>
              <a:buChar char="»"/>
              <a:defRPr sz="2000">
                <a:solidFill>
                  <a:schemeClr val="tx1"/>
                </a:solidFill>
                <a:latin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defRPr>
            </a:lvl9pPr>
          </a:lstStyle>
          <a:p>
            <a:pPr marL="342900" marR="0" lvl="0" indent="-342900" algn="l" defTabSz="457200" rtl="0" eaLnBrk="0" fontAlgn="auto" latinLnBrk="0" hangingPunct="0">
              <a:lnSpc>
                <a:spcPct val="100000"/>
              </a:lnSpc>
              <a:spcBef>
                <a:spcPct val="0"/>
              </a:spcBef>
              <a:spcAft>
                <a:spcPts val="0"/>
              </a:spcAft>
              <a:buClrTx/>
              <a:buSzTx/>
              <a:buFont typeface="Wingdings" panose="05000000000000000000" pitchFamily="2" charset="2"/>
              <a:buChar char="Ø"/>
              <a:tabLst/>
              <a:defRPr/>
            </a:pPr>
            <a:r>
              <a:rPr kumimoji="0" lang="en-US" altLang="en-US" sz="2400" b="0" i="0" u="none" strike="noStrike" kern="1200" cap="none" spc="0" normalizeH="0" baseline="0" noProof="0" dirty="0">
                <a:ln>
                  <a:noFill/>
                </a:ln>
                <a:solidFill>
                  <a:srgbClr val="FFFFFF"/>
                </a:solidFill>
                <a:effectLst/>
                <a:uLnTx/>
                <a:uFillTx/>
                <a:latin typeface="Calibri" panose="020F0502020204030204"/>
                <a:ea typeface="+mn-ea"/>
                <a:cs typeface="+mn-cs"/>
              </a:rPr>
              <a:t>New legislation HB96 Piggyback and HB186 impacting district.</a:t>
            </a:r>
          </a:p>
          <a:p>
            <a:pPr marL="342900" marR="0" lvl="0" indent="-342900" algn="l" defTabSz="457200" rtl="0" eaLnBrk="0" fontAlgn="auto" latinLnBrk="0" hangingPunct="0">
              <a:lnSpc>
                <a:spcPct val="100000"/>
              </a:lnSpc>
              <a:spcBef>
                <a:spcPct val="0"/>
              </a:spcBef>
              <a:spcAft>
                <a:spcPts val="0"/>
              </a:spcAft>
              <a:buClrTx/>
              <a:buSzTx/>
              <a:buFont typeface="Wingdings" panose="05000000000000000000" pitchFamily="2" charset="2"/>
              <a:buChar char="Ø"/>
              <a:tabLst/>
              <a:defRPr/>
            </a:pPr>
            <a:r>
              <a:rPr lang="en-US" altLang="en-US" sz="2400" dirty="0">
                <a:solidFill>
                  <a:srgbClr val="FFFFFF"/>
                </a:solidFill>
                <a:latin typeface="Calibri" panose="020F0502020204030204"/>
              </a:rPr>
              <a:t>New property tax laws reduce taxes and threaten our finances.</a:t>
            </a:r>
            <a:endParaRPr kumimoji="0" lang="en-US" alt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aphicFrame>
        <p:nvGraphicFramePr>
          <p:cNvPr id="2" name="Object 1">
            <a:extLst>
              <a:ext uri="{FF2B5EF4-FFF2-40B4-BE49-F238E27FC236}">
                <a16:creationId xmlns:a16="http://schemas.microsoft.com/office/drawing/2014/main" id="{49C4DF34-97A4-A4F3-C625-4A2F28013094}"/>
              </a:ext>
            </a:extLst>
          </p:cNvPr>
          <p:cNvGraphicFramePr>
            <a:graphicFrameLocks noChangeAspect="1"/>
          </p:cNvGraphicFramePr>
          <p:nvPr>
            <p:extLst>
              <p:ext uri="{D42A27DB-BD31-4B8C-83A1-F6EECF244321}">
                <p14:modId xmlns:p14="http://schemas.microsoft.com/office/powerpoint/2010/main" val="793191147"/>
              </p:ext>
            </p:extLst>
          </p:nvPr>
        </p:nvGraphicFramePr>
        <p:xfrm>
          <a:off x="582216" y="1068880"/>
          <a:ext cx="7979568" cy="3875115"/>
        </p:xfrm>
        <a:graphic>
          <a:graphicData uri="http://schemas.openxmlformats.org/presentationml/2006/ole">
            <mc:AlternateContent xmlns:mc="http://schemas.openxmlformats.org/markup-compatibility/2006">
              <mc:Choice xmlns:v="urn:schemas-microsoft-com:vml" Requires="v">
                <p:oleObj name="Worksheet" r:id="rId5" imgW="8753526" imgH="4143375" progId="Excel.Sheet.12">
                  <p:link updateAutomatic="1"/>
                </p:oleObj>
              </mc:Choice>
              <mc:Fallback>
                <p:oleObj name="Worksheet" r:id="rId5" imgW="8753526" imgH="4143375" progId="Excel.Sheet.12">
                  <p:link updateAutomatic="1"/>
                  <p:pic>
                    <p:nvPicPr>
                      <p:cNvPr id="6149" name="Object 1"/>
                      <p:cNvPicPr>
                        <a:picLocks noChangeAspect="1" noChangeArrowheads="1"/>
                      </p:cNvPicPr>
                      <p:nvPr/>
                    </p:nvPicPr>
                    <p:blipFill>
                      <a:blip r:embed="rId6"/>
                      <a:srcRect/>
                      <a:stretch>
                        <a:fillRect/>
                      </a:stretch>
                    </p:blipFill>
                    <p:spPr bwMode="auto">
                      <a:xfrm>
                        <a:off x="582216" y="1068880"/>
                        <a:ext cx="7979568" cy="3875115"/>
                      </a:xfrm>
                      <a:prstGeom prst="rect">
                        <a:avLst/>
                      </a:prstGeom>
                      <a:noFill/>
                      <a:ln>
                        <a:noFill/>
                      </a:ln>
                    </p:spPr>
                  </p:pic>
                </p:oleObj>
              </mc:Fallback>
            </mc:AlternateContent>
          </a:graphicData>
        </a:graphic>
      </p:graphicFrame>
      <p:sp>
        <p:nvSpPr>
          <p:cNvPr id="7" name="Callout: Line 6">
            <a:extLst>
              <a:ext uri="{FF2B5EF4-FFF2-40B4-BE49-F238E27FC236}">
                <a16:creationId xmlns:a16="http://schemas.microsoft.com/office/drawing/2014/main" id="{069826C1-237F-43B0-B290-C6864B49B53E}"/>
              </a:ext>
            </a:extLst>
          </p:cNvPr>
          <p:cNvSpPr/>
          <p:nvPr/>
        </p:nvSpPr>
        <p:spPr>
          <a:xfrm>
            <a:off x="4953000" y="2701092"/>
            <a:ext cx="1371600" cy="610693"/>
          </a:xfrm>
          <a:prstGeom prst="borderCallout1">
            <a:avLst>
              <a:gd name="adj1" fmla="val 18750"/>
              <a:gd name="adj2" fmla="val -8333"/>
              <a:gd name="adj3" fmla="val -95022"/>
              <a:gd name="adj4" fmla="val -1798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HB186 &amp; Piggyback impact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DD0E6-CD10-94E8-4BED-C80181C7262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6FEB5CF-CCCE-FDBB-D03A-E70DD02E6F5A}"/>
              </a:ext>
            </a:extLst>
          </p:cNvPr>
          <p:cNvPicPr>
            <a:picLocks noChangeAspect="1"/>
          </p:cNvPicPr>
          <p:nvPr/>
        </p:nvPicPr>
        <p:blipFill>
          <a:blip r:embed="rId3">
            <a:duotone>
              <a:prstClr val="black"/>
              <a:schemeClr val="tx2">
                <a:tint val="45000"/>
                <a:satMod val="400000"/>
              </a:schemeClr>
            </a:duotone>
          </a:blip>
          <a:stretch>
            <a:fillRect/>
          </a:stretch>
        </p:blipFill>
        <p:spPr>
          <a:xfrm>
            <a:off x="381000" y="-152399"/>
            <a:ext cx="9144000" cy="6857999"/>
          </a:xfrm>
          <a:prstGeom prst="rect">
            <a:avLst/>
          </a:prstGeom>
        </p:spPr>
      </p:pic>
      <p:sp>
        <p:nvSpPr>
          <p:cNvPr id="20482" name="Rectangle 2">
            <a:extLst>
              <a:ext uri="{FF2B5EF4-FFF2-40B4-BE49-F238E27FC236}">
                <a16:creationId xmlns:a16="http://schemas.microsoft.com/office/drawing/2014/main" id="{B44A3116-D1EE-E47C-5298-477612B09CEB}"/>
              </a:ext>
            </a:extLst>
          </p:cNvPr>
          <p:cNvSpPr>
            <a:spLocks noGrp="1" noChangeArrowheads="1"/>
          </p:cNvSpPr>
          <p:nvPr>
            <p:ph type="title"/>
          </p:nvPr>
        </p:nvSpPr>
        <p:spPr>
          <a:xfrm>
            <a:off x="152400" y="152400"/>
            <a:ext cx="8839200" cy="685800"/>
          </a:xfrm>
        </p:spPr>
        <p:txBody>
          <a:bodyPr>
            <a:normAutofit/>
          </a:bodyPr>
          <a:lstStyle/>
          <a:p>
            <a:pPr algn="ctr"/>
            <a:r>
              <a:rPr lang="en-US" altLang="en-US" sz="3600" b="1" dirty="0">
                <a:solidFill>
                  <a:srgbClr val="FFFFFF"/>
                </a:solidFill>
              </a:rPr>
              <a:t>New Legislation Targets Property Taxation</a:t>
            </a:r>
          </a:p>
        </p:txBody>
      </p:sp>
      <p:sp>
        <p:nvSpPr>
          <p:cNvPr id="9" name="TextBox 8">
            <a:extLst>
              <a:ext uri="{FF2B5EF4-FFF2-40B4-BE49-F238E27FC236}">
                <a16:creationId xmlns:a16="http://schemas.microsoft.com/office/drawing/2014/main" id="{7AD40587-F46C-CCE9-D9DA-AFAAAB71C740}"/>
              </a:ext>
            </a:extLst>
          </p:cNvPr>
          <p:cNvSpPr txBox="1"/>
          <p:nvPr/>
        </p:nvSpPr>
        <p:spPr>
          <a:xfrm>
            <a:off x="228600" y="1459230"/>
            <a:ext cx="8686800" cy="1169551"/>
          </a:xfrm>
          <a:prstGeom prst="rect">
            <a:avLst/>
          </a:prstGeom>
          <a:noFill/>
        </p:spPr>
        <p:txBody>
          <a:bodyPr wrap="square">
            <a:spAutoFit/>
          </a:bodyPr>
          <a:lstStyle/>
          <a:p>
            <a:pPr>
              <a:spcBef>
                <a:spcPts val="600"/>
              </a:spcBef>
              <a:buFont typeface="Wingdings" panose="05000000000000000000" pitchFamily="2" charset="2"/>
              <a:buChar char="Ø"/>
            </a:pPr>
            <a:r>
              <a:rPr lang="en-US" sz="2000" dirty="0">
                <a:solidFill>
                  <a:srgbClr val="FFFFFF"/>
                </a:solidFill>
              </a:rPr>
              <a:t>Governor signed into law four (4) pieces of legislation December 19, 2025:</a:t>
            </a:r>
          </a:p>
          <a:p>
            <a:pPr lvl="1">
              <a:spcBef>
                <a:spcPts val="600"/>
              </a:spcBef>
              <a:buFont typeface="Wingdings" panose="05000000000000000000" pitchFamily="2" charset="2"/>
              <a:buChar char="Ø"/>
            </a:pPr>
            <a:r>
              <a:rPr lang="en-US" sz="2000" dirty="0">
                <a:solidFill>
                  <a:srgbClr val="FFFFFF"/>
                </a:solidFill>
              </a:rPr>
              <a:t>HB129 / HB186 / HB309 / HB335</a:t>
            </a:r>
          </a:p>
          <a:p>
            <a:pPr>
              <a:spcBef>
                <a:spcPts val="600"/>
              </a:spcBef>
              <a:buFont typeface="Wingdings" panose="05000000000000000000" pitchFamily="2" charset="2"/>
              <a:buChar char="Ø"/>
            </a:pPr>
            <a:r>
              <a:rPr lang="en-US" sz="2000" dirty="0">
                <a:solidFill>
                  <a:srgbClr val="FFFFFF"/>
                </a:solidFill>
              </a:rPr>
              <a:t>New laws took effect March 19, 2026.</a:t>
            </a:r>
          </a:p>
        </p:txBody>
      </p:sp>
      <p:pic>
        <p:nvPicPr>
          <p:cNvPr id="4" name="Picture 3">
            <a:extLst>
              <a:ext uri="{FF2B5EF4-FFF2-40B4-BE49-F238E27FC236}">
                <a16:creationId xmlns:a16="http://schemas.microsoft.com/office/drawing/2014/main" id="{777D639C-525F-7EFA-4AA3-BE9F12F55790}"/>
              </a:ext>
            </a:extLst>
          </p:cNvPr>
          <p:cNvPicPr>
            <a:picLocks noChangeAspect="1"/>
          </p:cNvPicPr>
          <p:nvPr/>
        </p:nvPicPr>
        <p:blipFill>
          <a:blip r:embed="rId4"/>
          <a:stretch>
            <a:fillRect/>
          </a:stretch>
        </p:blipFill>
        <p:spPr>
          <a:xfrm>
            <a:off x="1219200" y="2743200"/>
            <a:ext cx="6705600" cy="3048000"/>
          </a:xfrm>
          <a:prstGeom prst="rect">
            <a:avLst/>
          </a:prstGeom>
        </p:spPr>
      </p:pic>
    </p:spTree>
    <p:extLst>
      <p:ext uri="{BB962C8B-B14F-4D97-AF65-F5344CB8AC3E}">
        <p14:creationId xmlns:p14="http://schemas.microsoft.com/office/powerpoint/2010/main" val="3547427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45D722-8EC8-24B7-CBF4-D1BC1E7FA1EB}"/>
              </a:ext>
            </a:extLst>
          </p:cNvPr>
          <p:cNvPicPr>
            <a:picLocks noChangeAspect="1"/>
          </p:cNvPicPr>
          <p:nvPr/>
        </p:nvPicPr>
        <p:blipFill>
          <a:blip r:embed="rId3">
            <a:duotone>
              <a:prstClr val="black"/>
              <a:schemeClr val="tx2">
                <a:tint val="45000"/>
                <a:satMod val="400000"/>
              </a:schemeClr>
            </a:duotone>
          </a:blip>
          <a:stretch>
            <a:fillRect/>
          </a:stretch>
        </p:blipFill>
        <p:spPr>
          <a:xfrm>
            <a:off x="0" y="0"/>
            <a:ext cx="9144000" cy="6857999"/>
          </a:xfrm>
          <a:prstGeom prst="rect">
            <a:avLst/>
          </a:prstGeom>
        </p:spPr>
      </p:pic>
      <p:sp>
        <p:nvSpPr>
          <p:cNvPr id="20482" name="Rectangle 2"/>
          <p:cNvSpPr>
            <a:spLocks noGrp="1" noChangeArrowheads="1"/>
          </p:cNvSpPr>
          <p:nvPr>
            <p:ph type="title"/>
          </p:nvPr>
        </p:nvSpPr>
        <p:spPr>
          <a:xfrm>
            <a:off x="152400" y="76200"/>
            <a:ext cx="8839200" cy="685800"/>
          </a:xfrm>
        </p:spPr>
        <p:txBody>
          <a:bodyPr>
            <a:normAutofit/>
          </a:bodyPr>
          <a:lstStyle/>
          <a:p>
            <a:pPr algn="ctr"/>
            <a:r>
              <a:rPr lang="en-US" altLang="en-US" sz="3600" b="1" dirty="0">
                <a:solidFill>
                  <a:srgbClr val="FFFFFF"/>
                </a:solidFill>
              </a:rPr>
              <a:t>HB186 Targets Property Taxation Retroactively</a:t>
            </a:r>
          </a:p>
        </p:txBody>
      </p:sp>
      <p:sp>
        <p:nvSpPr>
          <p:cNvPr id="9" name="TextBox 8">
            <a:extLst>
              <a:ext uri="{FF2B5EF4-FFF2-40B4-BE49-F238E27FC236}">
                <a16:creationId xmlns:a16="http://schemas.microsoft.com/office/drawing/2014/main" id="{A452FC56-164F-4F5B-B9F3-E9B93E9A10A3}"/>
              </a:ext>
            </a:extLst>
          </p:cNvPr>
          <p:cNvSpPr txBox="1"/>
          <p:nvPr/>
        </p:nvSpPr>
        <p:spPr>
          <a:xfrm>
            <a:off x="228600" y="855785"/>
            <a:ext cx="8686800" cy="4970591"/>
          </a:xfrm>
          <a:prstGeom prst="rect">
            <a:avLst/>
          </a:prstGeom>
          <a:noFill/>
        </p:spPr>
        <p:txBody>
          <a:bodyPr wrap="square">
            <a:spAutoFit/>
          </a:bodyPr>
          <a:lstStyle/>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Caps property tax growth at the 20-mill to inflation using the GDP deflator plus new construction over the three preceding tax years.</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Applies in counties undergoing reappraisal/update in tax year (TY) 2025 and thereafter.</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Guarantees impacted school districts receive the same amount in property taxes as they received in TY2024; applies this guarantee in TY2025 for TY2023 reappraisal/update counties and TY2025 and TY 2026 for the TY2024 counties.  Tax Year 2025 revaluations like we just had are not eligible for reimbursement.</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If applicable, ODEW will make payments in August 2026 and 2027 to ensure affected districts receive at least the same real property tax revenue as in TY2024.</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We anticipate </a:t>
            </a:r>
            <a:r>
              <a:rPr kumimoji="0" lang="en-US" sz="2200" b="1" i="0" u="sng" strike="noStrike" kern="1200" cap="none" spc="0" normalizeH="0" baseline="0" noProof="0" dirty="0">
                <a:ln>
                  <a:noFill/>
                </a:ln>
                <a:solidFill>
                  <a:srgbClr val="FFFFFF"/>
                </a:solidFill>
                <a:effectLst/>
                <a:uLnTx/>
                <a:uFillTx/>
                <a:latin typeface="Calibri" panose="020F0502020204030204"/>
                <a:ea typeface="+mn-ea"/>
                <a:cs typeface="+mn-cs"/>
              </a:rPr>
              <a:t>HB186 will cost us $</a:t>
            </a:r>
            <a:r>
              <a:rPr lang="en-US" sz="2200" b="1" u="sng" dirty="0">
                <a:solidFill>
                  <a:srgbClr val="FFFFFF"/>
                </a:solidFill>
                <a:latin typeface="Calibri" panose="020F0502020204030204"/>
              </a:rPr>
              <a:t>626,930</a:t>
            </a:r>
            <a:r>
              <a:rPr kumimoji="0" lang="en-US" sz="2200" b="1" i="0" u="sng" strike="noStrike" kern="1200" cap="none" spc="0" normalizeH="0" baseline="0" noProof="0" dirty="0">
                <a:ln>
                  <a:noFill/>
                </a:ln>
                <a:solidFill>
                  <a:srgbClr val="FFFFFF"/>
                </a:solidFill>
                <a:effectLst/>
                <a:uLnTx/>
                <a:uFillTx/>
                <a:latin typeface="Calibri" panose="020F0502020204030204"/>
                <a:ea typeface="+mn-ea"/>
                <a:cs typeface="+mn-cs"/>
              </a:rPr>
              <a:t> in FY27 and possibly an additional $1.</a:t>
            </a:r>
            <a:r>
              <a:rPr lang="en-US" sz="2200" b="1" u="sng" dirty="0">
                <a:solidFill>
                  <a:srgbClr val="FFFFFF"/>
                </a:solidFill>
                <a:latin typeface="Calibri" panose="020F0502020204030204"/>
              </a:rPr>
              <a:t>88</a:t>
            </a:r>
            <a:r>
              <a:rPr kumimoji="0" lang="en-US" sz="2200" b="1" i="0" u="sng" strike="noStrike" kern="1200" cap="none" spc="0" normalizeH="0" baseline="0" noProof="0" dirty="0">
                <a:ln>
                  <a:noFill/>
                </a:ln>
                <a:solidFill>
                  <a:srgbClr val="FFFFFF"/>
                </a:solidFill>
                <a:effectLst/>
                <a:uLnTx/>
                <a:uFillTx/>
                <a:latin typeface="Calibri" panose="020F0502020204030204"/>
                <a:ea typeface="+mn-ea"/>
                <a:cs typeface="+mn-cs"/>
              </a:rPr>
              <a:t> million through </a:t>
            </a: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FY31 due to retroactive caps back </a:t>
            </a:r>
            <a:r>
              <a:rPr lang="en-US" sz="2200" dirty="0">
                <a:solidFill>
                  <a:srgbClr val="FFFFFF"/>
                </a:solidFill>
                <a:latin typeface="Calibri" panose="020F0502020204030204"/>
              </a:rPr>
              <a:t>to our last</a:t>
            </a: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 reappraisal/update…No </a:t>
            </a:r>
            <a:r>
              <a:rPr lang="en-US" sz="2200" dirty="0">
                <a:solidFill>
                  <a:srgbClr val="FFFFFF"/>
                </a:solidFill>
                <a:latin typeface="Calibri" panose="020F0502020204030204"/>
              </a:rPr>
              <a:t>final 2</a:t>
            </a:r>
            <a:r>
              <a:rPr lang="en-US" sz="2200" baseline="30000" dirty="0">
                <a:solidFill>
                  <a:srgbClr val="FFFFFF"/>
                </a:solidFill>
                <a:latin typeface="Calibri" panose="020F0502020204030204"/>
              </a:rPr>
              <a:t>nd</a:t>
            </a:r>
            <a:r>
              <a:rPr lang="en-US" sz="2200" dirty="0">
                <a:solidFill>
                  <a:srgbClr val="FFFFFF"/>
                </a:solidFill>
                <a:latin typeface="Calibri" panose="020F0502020204030204"/>
              </a:rPr>
              <a:t> half settlements yet to verify.</a:t>
            </a:r>
            <a:endPar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5215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45D722-8EC8-24B7-CBF4-D1BC1E7FA1EB}"/>
              </a:ext>
            </a:extLst>
          </p:cNvPr>
          <p:cNvPicPr>
            <a:picLocks noChangeAspect="1"/>
          </p:cNvPicPr>
          <p:nvPr/>
        </p:nvPicPr>
        <p:blipFill>
          <a:blip r:embed="rId3">
            <a:duotone>
              <a:prstClr val="black"/>
              <a:schemeClr val="tx2">
                <a:tint val="45000"/>
                <a:satMod val="400000"/>
              </a:schemeClr>
            </a:duotone>
          </a:blip>
          <a:stretch>
            <a:fillRect/>
          </a:stretch>
        </p:blipFill>
        <p:spPr>
          <a:xfrm>
            <a:off x="0" y="0"/>
            <a:ext cx="9144000" cy="6857999"/>
          </a:xfrm>
          <a:prstGeom prst="rect">
            <a:avLst/>
          </a:prstGeom>
        </p:spPr>
      </p:pic>
      <p:sp>
        <p:nvSpPr>
          <p:cNvPr id="20482" name="Rectangle 2"/>
          <p:cNvSpPr>
            <a:spLocks noGrp="1" noChangeArrowheads="1"/>
          </p:cNvSpPr>
          <p:nvPr>
            <p:ph type="title"/>
          </p:nvPr>
        </p:nvSpPr>
        <p:spPr>
          <a:xfrm>
            <a:off x="152400" y="76200"/>
            <a:ext cx="8839200" cy="685800"/>
          </a:xfrm>
        </p:spPr>
        <p:txBody>
          <a:bodyPr>
            <a:normAutofit/>
          </a:bodyPr>
          <a:lstStyle/>
          <a:p>
            <a:pPr algn="ctr"/>
            <a:r>
              <a:rPr lang="en-US" altLang="en-US" sz="3600" b="1" dirty="0">
                <a:solidFill>
                  <a:srgbClr val="FFFFFF"/>
                </a:solidFill>
              </a:rPr>
              <a:t>HB186 Targets Property Taxation Retroactively</a:t>
            </a:r>
          </a:p>
        </p:txBody>
      </p:sp>
      <p:sp>
        <p:nvSpPr>
          <p:cNvPr id="9" name="TextBox 8">
            <a:extLst>
              <a:ext uri="{FF2B5EF4-FFF2-40B4-BE49-F238E27FC236}">
                <a16:creationId xmlns:a16="http://schemas.microsoft.com/office/drawing/2014/main" id="{A452FC56-164F-4F5B-B9F3-E9B93E9A10A3}"/>
              </a:ext>
            </a:extLst>
          </p:cNvPr>
          <p:cNvSpPr txBox="1"/>
          <p:nvPr/>
        </p:nvSpPr>
        <p:spPr>
          <a:xfrm>
            <a:off x="228600" y="1019110"/>
            <a:ext cx="8686800" cy="4154984"/>
          </a:xfrm>
          <a:prstGeom prst="rect">
            <a:avLst/>
          </a:prstGeom>
          <a:noFill/>
        </p:spPr>
        <p:txBody>
          <a:bodyPr wrap="square">
            <a:spAutoFit/>
          </a:bodyPr>
          <a:lstStyle/>
          <a:p>
            <a:pPr marL="346075" marR="0" lvl="0" indent="-346075"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000" dirty="0">
                <a:solidFill>
                  <a:srgbClr val="FFFFFF"/>
                </a:solidFill>
                <a:latin typeface="Calibri" panose="020F0502020204030204"/>
              </a:rPr>
              <a:t>We are not estimating a guarantee payment with HB186.</a:t>
            </a:r>
          </a:p>
          <a:p>
            <a:pPr marL="346075" marR="0" lvl="0" indent="-346075"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000" dirty="0">
                <a:solidFill>
                  <a:srgbClr val="FFFFFF"/>
                </a:solidFill>
                <a:latin typeface="Calibri" panose="020F0502020204030204"/>
              </a:rPr>
              <a:t>FY27 expected to take the brunt of the HB186 implementation.</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The TY2025 credit applies entirely against the second-half tax bill</a:t>
            </a:r>
            <a:r>
              <a:rPr lang="en-US" sz="2000" dirty="0">
                <a:solidFill>
                  <a:srgbClr val="FFFFFF"/>
                </a:solidFill>
                <a:latin typeface="Calibri" panose="020F0502020204030204"/>
              </a:rPr>
              <a:t>…most likely September or October due to new tax laws.</a:t>
            </a: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 </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Will incur 100% of the TY2025 revenue loss in FY27 when the second-half payment for TY2025 is due.</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Later in FY27, will incur 50% of the estimated TY2026 revenue loss when the first-half Feb/March 2027payment is due.</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In FY28 and years thereafter, the more conventional pattern of 1</a:t>
            </a:r>
            <a:r>
              <a:rPr kumimoji="0" lang="en-US" sz="2000" b="0" i="0" u="none" strike="noStrike" kern="1200" cap="none" spc="0" normalizeH="0" baseline="30000" noProof="0" dirty="0">
                <a:ln>
                  <a:noFill/>
                </a:ln>
                <a:solidFill>
                  <a:srgbClr val="FFFFFF"/>
                </a:solidFill>
                <a:effectLst/>
                <a:uLnTx/>
                <a:uFillTx/>
                <a:latin typeface="Calibri" panose="020F0502020204030204"/>
                <a:ea typeface="+mn-ea"/>
                <a:cs typeface="+mn-cs"/>
              </a:rPr>
              <a:t>st</a:t>
            </a: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 half and 2</a:t>
            </a:r>
            <a:r>
              <a:rPr kumimoji="0" lang="en-US" sz="2000" b="0" i="0" u="none" strike="noStrike" kern="1200" cap="none" spc="0" normalizeH="0" baseline="30000" noProof="0" dirty="0">
                <a:ln>
                  <a:noFill/>
                </a:ln>
                <a:solidFill>
                  <a:srgbClr val="FFFFFF"/>
                </a:solidFill>
                <a:effectLst/>
                <a:uLnTx/>
                <a:uFillTx/>
                <a:latin typeface="Calibri" panose="020F0502020204030204"/>
                <a:ea typeface="+mn-ea"/>
                <a:cs typeface="+mn-cs"/>
              </a:rPr>
              <a:t>nd</a:t>
            </a: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 half settlements should resume.</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Does not retroactively adjust local capacity in state funding formula to account for lower effective assessed value due to tax claw backs creating a "double loss" for districts (less local revenue, less state aid).</a:t>
            </a:r>
          </a:p>
        </p:txBody>
      </p:sp>
    </p:spTree>
    <p:extLst>
      <p:ext uri="{BB962C8B-B14F-4D97-AF65-F5344CB8AC3E}">
        <p14:creationId xmlns:p14="http://schemas.microsoft.com/office/powerpoint/2010/main" val="1276260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45D722-8EC8-24B7-CBF4-D1BC1E7FA1EB}"/>
              </a:ext>
            </a:extLst>
          </p:cNvPr>
          <p:cNvPicPr>
            <a:picLocks noChangeAspect="1"/>
          </p:cNvPicPr>
          <p:nvPr/>
        </p:nvPicPr>
        <p:blipFill>
          <a:blip r:embed="rId3">
            <a:duotone>
              <a:prstClr val="black"/>
              <a:schemeClr val="tx2">
                <a:tint val="45000"/>
                <a:satMod val="400000"/>
              </a:schemeClr>
            </a:duotone>
          </a:blip>
          <a:stretch>
            <a:fillRect/>
          </a:stretch>
        </p:blipFill>
        <p:spPr>
          <a:xfrm>
            <a:off x="0" y="0"/>
            <a:ext cx="9144000" cy="6857999"/>
          </a:xfrm>
          <a:prstGeom prst="rect">
            <a:avLst/>
          </a:prstGeom>
        </p:spPr>
      </p:pic>
      <p:sp>
        <p:nvSpPr>
          <p:cNvPr id="20482" name="Rectangle 2"/>
          <p:cNvSpPr>
            <a:spLocks noGrp="1" noChangeArrowheads="1"/>
          </p:cNvSpPr>
          <p:nvPr>
            <p:ph type="title"/>
          </p:nvPr>
        </p:nvSpPr>
        <p:spPr>
          <a:xfrm>
            <a:off x="152400" y="76200"/>
            <a:ext cx="8839200" cy="685800"/>
          </a:xfrm>
        </p:spPr>
        <p:txBody>
          <a:bodyPr>
            <a:normAutofit/>
          </a:bodyPr>
          <a:lstStyle/>
          <a:p>
            <a:pPr algn="ctr"/>
            <a:r>
              <a:rPr lang="en-US" altLang="en-US" sz="3600" b="1" dirty="0">
                <a:solidFill>
                  <a:srgbClr val="FFFFFF"/>
                </a:solidFill>
              </a:rPr>
              <a:t>HB186 Changes to Rollback &amp; OOC Structure</a:t>
            </a:r>
          </a:p>
        </p:txBody>
      </p:sp>
      <p:sp>
        <p:nvSpPr>
          <p:cNvPr id="9" name="TextBox 8">
            <a:extLst>
              <a:ext uri="{FF2B5EF4-FFF2-40B4-BE49-F238E27FC236}">
                <a16:creationId xmlns:a16="http://schemas.microsoft.com/office/drawing/2014/main" id="{A452FC56-164F-4F5B-B9F3-E9B93E9A10A3}"/>
              </a:ext>
            </a:extLst>
          </p:cNvPr>
          <p:cNvSpPr txBox="1"/>
          <p:nvPr/>
        </p:nvSpPr>
        <p:spPr>
          <a:xfrm>
            <a:off x="228600" y="855785"/>
            <a:ext cx="8686800" cy="3065455"/>
          </a:xfrm>
          <a:prstGeom prst="rect">
            <a:avLst/>
          </a:prstGeom>
          <a:noFill/>
        </p:spPr>
        <p:txBody>
          <a:bodyPr wrap="square">
            <a:spAutoFit/>
          </a:bodyPr>
          <a:lstStyle/>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10% Rollback and 2.5% Owner occupied tax credit structure.</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L</a:t>
            </a:r>
            <a:r>
              <a:rPr kumimoji="0" lang="en-US" sz="2200" b="0" i="0" u="none" strike="noStrike" kern="1200" cap="none" spc="0" normalizeH="0" baseline="0" noProof="0" dirty="0" err="1">
                <a:ln>
                  <a:noFill/>
                </a:ln>
                <a:solidFill>
                  <a:srgbClr val="FFFFFF"/>
                </a:solidFill>
                <a:effectLst/>
                <a:uLnTx/>
                <a:uFillTx/>
                <a:latin typeface="Calibri" panose="020F0502020204030204"/>
                <a:ea typeface="+mn-ea"/>
                <a:cs typeface="+mn-cs"/>
              </a:rPr>
              <a:t>argely</a:t>
            </a: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 revenue neutral to the district until tax year 2029 payable in 2030 when owner occupied credit will be net  2.88% higher than todays combined 12.5% Rollback credit.</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By 2030 local taxes for Class I will fall 2.88% and state reimbursements increase by the 2.88%....should be revenue neutral for our district and give a small decrease in taxes to home owners paid for by the state.</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HB479 (eff. 9/30/26) Doubles Homestead for 1 year with reimbursement</a:t>
            </a:r>
          </a:p>
        </p:txBody>
      </p:sp>
      <p:pic>
        <p:nvPicPr>
          <p:cNvPr id="3" name="Picture 2">
            <a:extLst>
              <a:ext uri="{FF2B5EF4-FFF2-40B4-BE49-F238E27FC236}">
                <a16:creationId xmlns:a16="http://schemas.microsoft.com/office/drawing/2014/main" id="{CBFCAF04-AFC6-F021-0C40-5A589E08EB2B}"/>
              </a:ext>
            </a:extLst>
          </p:cNvPr>
          <p:cNvPicPr>
            <a:picLocks noChangeAspect="1"/>
          </p:cNvPicPr>
          <p:nvPr/>
        </p:nvPicPr>
        <p:blipFill>
          <a:blip r:embed="rId4"/>
          <a:stretch>
            <a:fillRect/>
          </a:stretch>
        </p:blipFill>
        <p:spPr>
          <a:xfrm>
            <a:off x="1205154" y="4015025"/>
            <a:ext cx="6733692" cy="2395909"/>
          </a:xfrm>
          <a:prstGeom prst="rect">
            <a:avLst/>
          </a:prstGeom>
          <a:solidFill>
            <a:schemeClr val="bg2">
              <a:lumMod val="20000"/>
              <a:lumOff val="80000"/>
            </a:schemeClr>
          </a:solidFill>
        </p:spPr>
      </p:pic>
    </p:spTree>
    <p:extLst>
      <p:ext uri="{BB962C8B-B14F-4D97-AF65-F5344CB8AC3E}">
        <p14:creationId xmlns:p14="http://schemas.microsoft.com/office/powerpoint/2010/main" val="302752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45D722-8EC8-24B7-CBF4-D1BC1E7FA1EB}"/>
              </a:ext>
            </a:extLst>
          </p:cNvPr>
          <p:cNvPicPr>
            <a:picLocks noChangeAspect="1"/>
          </p:cNvPicPr>
          <p:nvPr/>
        </p:nvPicPr>
        <p:blipFill>
          <a:blip r:embed="rId3">
            <a:duotone>
              <a:prstClr val="black"/>
              <a:schemeClr val="tx2">
                <a:tint val="45000"/>
                <a:satMod val="400000"/>
              </a:schemeClr>
            </a:duotone>
          </a:blip>
          <a:stretch>
            <a:fillRect/>
          </a:stretch>
        </p:blipFill>
        <p:spPr>
          <a:xfrm>
            <a:off x="0" y="0"/>
            <a:ext cx="9144000" cy="6857999"/>
          </a:xfrm>
          <a:prstGeom prst="rect">
            <a:avLst/>
          </a:prstGeom>
        </p:spPr>
      </p:pic>
      <p:sp>
        <p:nvSpPr>
          <p:cNvPr id="20482" name="Rectangle 2"/>
          <p:cNvSpPr>
            <a:spLocks noGrp="1" noChangeArrowheads="1"/>
          </p:cNvSpPr>
          <p:nvPr>
            <p:ph type="title"/>
          </p:nvPr>
        </p:nvSpPr>
        <p:spPr>
          <a:xfrm>
            <a:off x="152400" y="76200"/>
            <a:ext cx="8839200" cy="685800"/>
          </a:xfrm>
        </p:spPr>
        <p:txBody>
          <a:bodyPr>
            <a:normAutofit fontScale="90000"/>
          </a:bodyPr>
          <a:lstStyle/>
          <a:p>
            <a:pPr algn="ctr"/>
            <a:r>
              <a:rPr lang="en-US" altLang="en-US" sz="3600" b="1" dirty="0">
                <a:solidFill>
                  <a:srgbClr val="FFFFFF"/>
                </a:solidFill>
              </a:rPr>
              <a:t>HB309 Expanded County Budget Commission Power</a:t>
            </a:r>
          </a:p>
        </p:txBody>
      </p:sp>
      <p:sp>
        <p:nvSpPr>
          <p:cNvPr id="9" name="TextBox 8">
            <a:extLst>
              <a:ext uri="{FF2B5EF4-FFF2-40B4-BE49-F238E27FC236}">
                <a16:creationId xmlns:a16="http://schemas.microsoft.com/office/drawing/2014/main" id="{A452FC56-164F-4F5B-B9F3-E9B93E9A10A3}"/>
              </a:ext>
            </a:extLst>
          </p:cNvPr>
          <p:cNvSpPr txBox="1"/>
          <p:nvPr/>
        </p:nvSpPr>
        <p:spPr>
          <a:xfrm>
            <a:off x="228600" y="855785"/>
            <a:ext cx="8686800" cy="5656933"/>
          </a:xfrm>
          <a:prstGeom prst="rect">
            <a:avLst/>
          </a:prstGeom>
          <a:noFill/>
        </p:spPr>
        <p:txBody>
          <a:bodyPr wrap="square">
            <a:spAutoFit/>
          </a:bodyPr>
          <a:lstStyle/>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Allows CBCs to reduce and override any voter-approved levy (except debt) to bring the taxes levied within levels the CBC finds reasonable and prudent to avoid </a:t>
            </a:r>
            <a:r>
              <a:rPr lang="en-US" sz="2200" u="sng" dirty="0">
                <a:solidFill>
                  <a:srgbClr val="FFFFFF"/>
                </a:solidFill>
                <a:latin typeface="Calibri" panose="020F0502020204030204"/>
              </a:rPr>
              <a:t>unnecessary or excessive </a:t>
            </a:r>
            <a:r>
              <a:rPr lang="en-US" sz="2200" dirty="0">
                <a:solidFill>
                  <a:srgbClr val="FFFFFF"/>
                </a:solidFill>
                <a:latin typeface="Calibri" panose="020F0502020204030204"/>
              </a:rPr>
              <a:t>collections.</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u="sng" dirty="0">
                <a:solidFill>
                  <a:srgbClr val="FFFFFF"/>
                </a:solidFill>
                <a:latin typeface="Calibri" panose="020F0502020204030204"/>
              </a:rPr>
              <a:t>Unnecessary collections</a:t>
            </a:r>
            <a:r>
              <a:rPr lang="en-US" sz="2200" dirty="0">
                <a:solidFill>
                  <a:srgbClr val="FFFFFF"/>
                </a:solidFill>
                <a:latin typeface="Calibri" panose="020F0502020204030204"/>
              </a:rPr>
              <a:t>: collections beyond the reasonably anticipated financial needs of the taxing authority, after considering fund balances, projected expenditures, and other available resources.</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u="sng" dirty="0">
                <a:solidFill>
                  <a:srgbClr val="FFFFFF"/>
                </a:solidFill>
                <a:latin typeface="Calibri" panose="020F0502020204030204"/>
              </a:rPr>
              <a:t>Excessive collections</a:t>
            </a:r>
            <a:r>
              <a:rPr lang="en-US" sz="2200" dirty="0">
                <a:solidFill>
                  <a:srgbClr val="FFFFFF"/>
                </a:solidFill>
                <a:latin typeface="Calibri" panose="020F0502020204030204"/>
              </a:rPr>
              <a:t>: collections at a rate that exceeds what is required to provide services consistent with statutory obligations.</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Public Hearing Requirement: The CBC must give the taxing authority an opportunity to present information at a public hearing before any reduction.</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Preceding Year Collection Floor: A levy may not be reduced below the amount it collected in the preceding year unless the district has funds available from reserve balance accounts, nonexpendable trust funds, or carryover balances to offset a reduction.</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Exclusion of Debt Levies: The CBC is prohibited from modifying all levies for unsatisfied debt charges under this authority.</a:t>
            </a:r>
          </a:p>
        </p:txBody>
      </p:sp>
    </p:spTree>
    <p:extLst>
      <p:ext uri="{BB962C8B-B14F-4D97-AF65-F5344CB8AC3E}">
        <p14:creationId xmlns:p14="http://schemas.microsoft.com/office/powerpoint/2010/main" val="1778694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45D722-8EC8-24B7-CBF4-D1BC1E7FA1EB}"/>
              </a:ext>
            </a:extLst>
          </p:cNvPr>
          <p:cNvPicPr>
            <a:picLocks noChangeAspect="1"/>
          </p:cNvPicPr>
          <p:nvPr/>
        </p:nvPicPr>
        <p:blipFill>
          <a:blip r:embed="rId3">
            <a:duotone>
              <a:prstClr val="black"/>
              <a:schemeClr val="tx2">
                <a:tint val="45000"/>
                <a:satMod val="400000"/>
              </a:schemeClr>
            </a:duotone>
          </a:blip>
          <a:stretch>
            <a:fillRect/>
          </a:stretch>
        </p:blipFill>
        <p:spPr>
          <a:xfrm>
            <a:off x="0" y="0"/>
            <a:ext cx="9144000" cy="6857999"/>
          </a:xfrm>
          <a:prstGeom prst="rect">
            <a:avLst/>
          </a:prstGeom>
        </p:spPr>
      </p:pic>
      <p:sp>
        <p:nvSpPr>
          <p:cNvPr id="20482" name="Rectangle 2"/>
          <p:cNvSpPr>
            <a:spLocks noGrp="1" noChangeArrowheads="1"/>
          </p:cNvSpPr>
          <p:nvPr>
            <p:ph type="title"/>
          </p:nvPr>
        </p:nvSpPr>
        <p:spPr>
          <a:xfrm>
            <a:off x="152400" y="76200"/>
            <a:ext cx="8839200" cy="685800"/>
          </a:xfrm>
        </p:spPr>
        <p:txBody>
          <a:bodyPr>
            <a:normAutofit/>
          </a:bodyPr>
          <a:lstStyle/>
          <a:p>
            <a:pPr algn="ctr"/>
            <a:r>
              <a:rPr lang="en-US" altLang="en-US" sz="3600" b="1" dirty="0">
                <a:solidFill>
                  <a:srgbClr val="FFFFFF"/>
                </a:solidFill>
              </a:rPr>
              <a:t>HB335 Capping Inside Millage Growth</a:t>
            </a:r>
          </a:p>
        </p:txBody>
      </p:sp>
      <p:sp>
        <p:nvSpPr>
          <p:cNvPr id="9" name="TextBox 8">
            <a:extLst>
              <a:ext uri="{FF2B5EF4-FFF2-40B4-BE49-F238E27FC236}">
                <a16:creationId xmlns:a16="http://schemas.microsoft.com/office/drawing/2014/main" id="{A452FC56-164F-4F5B-B9F3-E9B93E9A10A3}"/>
              </a:ext>
            </a:extLst>
          </p:cNvPr>
          <p:cNvSpPr txBox="1"/>
          <p:nvPr/>
        </p:nvSpPr>
        <p:spPr>
          <a:xfrm>
            <a:off x="228600" y="855785"/>
            <a:ext cx="8686800" cy="4056495"/>
          </a:xfrm>
          <a:prstGeom prst="rect">
            <a:avLst/>
          </a:prstGeom>
          <a:noFill/>
        </p:spPr>
        <p:txBody>
          <a:bodyPr wrap="square">
            <a:spAutoFit/>
          </a:bodyPr>
          <a:lstStyle/>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Caps revenue growth from inside millage to inflation, measured by the GDP deflator over the prior three years in reappraisal/triennial update years.</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Excludes revenue growth from new construction and from expiring abatements.</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Applies beginning in tax year 2026 for counties undergoing a reappraisal or triennial update.</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Requires the county budget commission, in September of the reappraisal or update year, to make this adjustment.</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By projecting increases in our forecast of reappraisal/triennial updates at anticipated GDP deflator we do not expect adjustment to our projected tax revenues.</a:t>
            </a:r>
          </a:p>
        </p:txBody>
      </p:sp>
    </p:spTree>
    <p:extLst>
      <p:ext uri="{BB962C8B-B14F-4D97-AF65-F5344CB8AC3E}">
        <p14:creationId xmlns:p14="http://schemas.microsoft.com/office/powerpoint/2010/main" val="4220990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45D722-8EC8-24B7-CBF4-D1BC1E7FA1EB}"/>
              </a:ext>
            </a:extLst>
          </p:cNvPr>
          <p:cNvPicPr>
            <a:picLocks noChangeAspect="1"/>
          </p:cNvPicPr>
          <p:nvPr/>
        </p:nvPicPr>
        <p:blipFill>
          <a:blip r:embed="rId3">
            <a:duotone>
              <a:prstClr val="black"/>
              <a:schemeClr val="tx2">
                <a:tint val="45000"/>
                <a:satMod val="400000"/>
              </a:schemeClr>
            </a:duotone>
          </a:blip>
          <a:stretch>
            <a:fillRect/>
          </a:stretch>
        </p:blipFill>
        <p:spPr>
          <a:xfrm>
            <a:off x="0" y="0"/>
            <a:ext cx="9144000" cy="6857999"/>
          </a:xfrm>
          <a:prstGeom prst="rect">
            <a:avLst/>
          </a:prstGeom>
        </p:spPr>
      </p:pic>
      <p:sp>
        <p:nvSpPr>
          <p:cNvPr id="20482" name="Rectangle 2"/>
          <p:cNvSpPr>
            <a:spLocks noGrp="1" noChangeArrowheads="1"/>
          </p:cNvSpPr>
          <p:nvPr>
            <p:ph type="title"/>
          </p:nvPr>
        </p:nvSpPr>
        <p:spPr>
          <a:xfrm>
            <a:off x="152400" y="76200"/>
            <a:ext cx="8839200" cy="685800"/>
          </a:xfrm>
        </p:spPr>
        <p:txBody>
          <a:bodyPr>
            <a:normAutofit/>
          </a:bodyPr>
          <a:lstStyle/>
          <a:p>
            <a:pPr algn="ctr"/>
            <a:r>
              <a:rPr lang="en-US" altLang="en-US" sz="3600" b="1" dirty="0">
                <a:solidFill>
                  <a:srgbClr val="FFFFFF"/>
                </a:solidFill>
              </a:rPr>
              <a:t>Funding Schools in the Future</a:t>
            </a:r>
          </a:p>
        </p:txBody>
      </p:sp>
      <p:sp>
        <p:nvSpPr>
          <p:cNvPr id="9" name="TextBox 8">
            <a:extLst>
              <a:ext uri="{FF2B5EF4-FFF2-40B4-BE49-F238E27FC236}">
                <a16:creationId xmlns:a16="http://schemas.microsoft.com/office/drawing/2014/main" id="{A452FC56-164F-4F5B-B9F3-E9B93E9A10A3}"/>
              </a:ext>
            </a:extLst>
          </p:cNvPr>
          <p:cNvSpPr txBox="1"/>
          <p:nvPr/>
        </p:nvSpPr>
        <p:spPr>
          <a:xfrm>
            <a:off x="228600" y="855785"/>
            <a:ext cx="8686800" cy="5124480"/>
          </a:xfrm>
          <a:prstGeom prst="rect">
            <a:avLst/>
          </a:prstGeom>
          <a:noFill/>
        </p:spPr>
        <p:txBody>
          <a:bodyPr wrap="square">
            <a:spAutoFit/>
          </a:bodyPr>
          <a:lstStyle/>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mn-lt"/>
              </a:rPr>
              <a:t>With these new property tax laws, d</a:t>
            </a:r>
            <a:r>
              <a:rPr lang="en-US" sz="2200" kern="1200" dirty="0">
                <a:solidFill>
                  <a:srgbClr val="FFFFFF"/>
                </a:solidFill>
                <a:latin typeface="+mn-lt"/>
                <a:ea typeface="+mn-ea"/>
                <a:cs typeface="+mn-cs"/>
              </a:rPr>
              <a:t>istricts must reassess levy strategy, timing, and eligibility.</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mn-lt"/>
              </a:rPr>
              <a:t>Prohibits a school district from submitting a new money current expense levy to voters if its general fund carry-over balance is more than 100% of general fund expenditures in the preceding fiscal year.</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mn-lt"/>
              </a:rPr>
              <a:t>Allows a district to exclude funds to be used within the next 3 years on permanent improvements from the carry-over balance calculation.</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mn-lt"/>
              </a:rPr>
              <a:t>Modifies ballot language to include the percentage and amount of district’s general fund carry-over balance for a school district current expense levy.</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mn-lt"/>
              </a:rPr>
              <a:t>Renewals with an increase and replacement levies eliminated.</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mn-lt"/>
              </a:rPr>
              <a:t>Fixed sum (former emergency &amp; substitute) levy renewals permitted for up to five years if in existence prior to 2026.</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dirty="0">
                <a:solidFill>
                  <a:srgbClr val="FFFFFF"/>
                </a:solidFill>
                <a:latin typeface="+mn-lt"/>
              </a:rPr>
              <a:t>New emergency levy authority eliminated for districts not in fiscal distress.</a:t>
            </a:r>
          </a:p>
        </p:txBody>
      </p:sp>
    </p:spTree>
    <p:extLst>
      <p:ext uri="{BB962C8B-B14F-4D97-AF65-F5344CB8AC3E}">
        <p14:creationId xmlns:p14="http://schemas.microsoft.com/office/powerpoint/2010/main" val="2672692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45D722-8EC8-24B7-CBF4-D1BC1E7FA1EB}"/>
              </a:ext>
            </a:extLst>
          </p:cNvPr>
          <p:cNvPicPr>
            <a:picLocks noChangeAspect="1"/>
          </p:cNvPicPr>
          <p:nvPr/>
        </p:nvPicPr>
        <p:blipFill>
          <a:blip r:embed="rId3">
            <a:duotone>
              <a:prstClr val="black"/>
              <a:schemeClr val="tx2">
                <a:tint val="45000"/>
                <a:satMod val="400000"/>
              </a:schemeClr>
            </a:duotone>
          </a:blip>
          <a:stretch>
            <a:fillRect/>
          </a:stretch>
        </p:blipFill>
        <p:spPr>
          <a:xfrm>
            <a:off x="0" y="0"/>
            <a:ext cx="9144000" cy="6857999"/>
          </a:xfrm>
          <a:prstGeom prst="rect">
            <a:avLst/>
          </a:prstGeom>
        </p:spPr>
      </p:pic>
      <p:sp>
        <p:nvSpPr>
          <p:cNvPr id="20482" name="Rectangle 2"/>
          <p:cNvSpPr>
            <a:spLocks noGrp="1" noChangeArrowheads="1"/>
          </p:cNvSpPr>
          <p:nvPr>
            <p:ph type="title"/>
          </p:nvPr>
        </p:nvSpPr>
        <p:spPr>
          <a:xfrm>
            <a:off x="152400" y="76200"/>
            <a:ext cx="8839200" cy="685800"/>
          </a:xfrm>
        </p:spPr>
        <p:txBody>
          <a:bodyPr>
            <a:normAutofit fontScale="90000"/>
          </a:bodyPr>
          <a:lstStyle/>
          <a:p>
            <a:pPr algn="ctr"/>
            <a:r>
              <a:rPr lang="en-US" altLang="en-US" sz="3600" b="1" dirty="0">
                <a:solidFill>
                  <a:srgbClr val="FFFFFF"/>
                </a:solidFill>
              </a:rPr>
              <a:t>FY26-FY27 State Budget &amp; Piggyback Exemptions</a:t>
            </a:r>
          </a:p>
        </p:txBody>
      </p:sp>
      <p:sp>
        <p:nvSpPr>
          <p:cNvPr id="9" name="TextBox 8">
            <a:extLst>
              <a:ext uri="{FF2B5EF4-FFF2-40B4-BE49-F238E27FC236}">
                <a16:creationId xmlns:a16="http://schemas.microsoft.com/office/drawing/2014/main" id="{A452FC56-164F-4F5B-B9F3-E9B93E9A10A3}"/>
              </a:ext>
            </a:extLst>
          </p:cNvPr>
          <p:cNvSpPr txBox="1"/>
          <p:nvPr/>
        </p:nvSpPr>
        <p:spPr>
          <a:xfrm>
            <a:off x="228600" y="1591574"/>
            <a:ext cx="8686800" cy="3370153"/>
          </a:xfrm>
          <a:prstGeom prst="rect">
            <a:avLst/>
          </a:prstGeom>
          <a:noFill/>
        </p:spPr>
        <p:txBody>
          <a:bodyPr wrap="square">
            <a:spAutoFit/>
          </a:bodyPr>
          <a:lstStyle/>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kern="1200" dirty="0">
                <a:solidFill>
                  <a:srgbClr val="FFFFFF"/>
                </a:solidFill>
                <a:latin typeface="Calibri" panose="020F0502020204030204"/>
                <a:ea typeface="+mn-ea"/>
                <a:cs typeface="+mn-cs"/>
              </a:rPr>
              <a:t>HB96 the current state budget provided no increase in foundation funding. Only small amounts outside the formula.</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kern="1200" dirty="0">
                <a:solidFill>
                  <a:srgbClr val="FFFFFF"/>
                </a:solidFill>
                <a:latin typeface="Calibri" panose="020F0502020204030204"/>
                <a:ea typeface="+mn-ea"/>
                <a:cs typeface="+mn-cs"/>
              </a:rPr>
              <a:t>HB96 included a Piggyback Tax Exemptions law that allows County Commissioners to give a 2nd tax credit for Homestead and Homeowners 2.5% credit without reimbursement. </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kern="1200" dirty="0">
                <a:solidFill>
                  <a:srgbClr val="FFFFFF"/>
                </a:solidFill>
                <a:latin typeface="Calibri" panose="020F0502020204030204"/>
                <a:ea typeface="+mn-ea"/>
                <a:cs typeface="+mn-cs"/>
              </a:rPr>
              <a:t>The Piggyback exemption for homestead was approved by the Miami County Commissioners and will </a:t>
            </a:r>
            <a:r>
              <a:rPr lang="en-US" sz="2200" b="1" u="sng" kern="1200" dirty="0">
                <a:solidFill>
                  <a:srgbClr val="FFFFFF"/>
                </a:solidFill>
                <a:latin typeface="Calibri" panose="020F0502020204030204"/>
                <a:ea typeface="+mn-ea"/>
                <a:cs typeface="+mn-cs"/>
              </a:rPr>
              <a:t>cost our district $</a:t>
            </a:r>
            <a:r>
              <a:rPr lang="en-US" sz="2200" b="1" u="sng" dirty="0">
                <a:solidFill>
                  <a:srgbClr val="FFFFFF"/>
                </a:solidFill>
                <a:latin typeface="Calibri" panose="020F0502020204030204"/>
              </a:rPr>
              <a:t>129,250</a:t>
            </a:r>
            <a:r>
              <a:rPr lang="en-US" sz="2200" kern="1200" dirty="0">
                <a:solidFill>
                  <a:srgbClr val="FFFFFF"/>
                </a:solidFill>
                <a:latin typeface="Calibri" panose="020F0502020204030204"/>
                <a:ea typeface="+mn-ea"/>
                <a:cs typeface="+mn-cs"/>
              </a:rPr>
              <a:t>.</a:t>
            </a:r>
          </a:p>
          <a:p>
            <a:pPr marL="342900" marR="0" lvl="0" indent="-342900" algn="l" defTabSz="457200" rtl="0" eaLnBrk="1" fontAlgn="auto" latinLnBrk="0" hangingPunct="1">
              <a:lnSpc>
                <a:spcPct val="90000"/>
              </a:lnSpc>
              <a:spcBef>
                <a:spcPts val="600"/>
              </a:spcBef>
              <a:spcAft>
                <a:spcPts val="0"/>
              </a:spcAft>
              <a:buClrTx/>
              <a:buSzTx/>
              <a:buFont typeface="Wingdings" panose="05000000000000000000" pitchFamily="2" charset="2"/>
              <a:buChar char="Ø"/>
              <a:tabLst/>
              <a:defRPr/>
            </a:pPr>
            <a:r>
              <a:rPr lang="en-US" sz="2200" kern="1200" dirty="0">
                <a:solidFill>
                  <a:srgbClr val="FFFFFF"/>
                </a:solidFill>
                <a:latin typeface="Calibri" panose="020F0502020204030204"/>
                <a:ea typeface="+mn-ea"/>
                <a:cs typeface="+mn-cs"/>
              </a:rPr>
              <a:t>The Piggyback Exemption can be approved annually by July 1 for the commissioners and presents another uncertainty about property tax collections.</a:t>
            </a:r>
          </a:p>
        </p:txBody>
      </p:sp>
    </p:spTree>
    <p:extLst>
      <p:ext uri="{BB962C8B-B14F-4D97-AF65-F5344CB8AC3E}">
        <p14:creationId xmlns:p14="http://schemas.microsoft.com/office/powerpoint/2010/main" val="1340102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E05B7-C7A2-5E3F-A61A-23BF7CC71CBF}"/>
            </a:ext>
          </a:extLst>
        </p:cNvPr>
        <p:cNvGrpSpPr/>
        <p:nvPr/>
      </p:nvGrpSpPr>
      <p:grpSpPr>
        <a:xfrm>
          <a:off x="0" y="0"/>
          <a:ext cx="0" cy="0"/>
          <a:chOff x="0" y="0"/>
          <a:chExt cx="0" cy="0"/>
        </a:xfrm>
      </p:grpSpPr>
      <p:pic>
        <p:nvPicPr>
          <p:cNvPr id="6" name="Picture 5" descr="Spreadsheet and calculator">
            <a:extLst>
              <a:ext uri="{FF2B5EF4-FFF2-40B4-BE49-F238E27FC236}">
                <a16:creationId xmlns:a16="http://schemas.microsoft.com/office/drawing/2014/main" id="{4C3A009E-A007-C294-9886-648129FBF3C2}"/>
              </a:ext>
            </a:extLst>
          </p:cNvPr>
          <p:cNvPicPr>
            <a:picLocks noChangeAspect="1"/>
          </p:cNvPicPr>
          <p:nvPr/>
        </p:nvPicPr>
        <p:blipFill>
          <a:blip r:embed="rId3" cstate="print">
            <a:alphaModFix amt="18000"/>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6386" name="Rectangle 2">
            <a:extLst>
              <a:ext uri="{FF2B5EF4-FFF2-40B4-BE49-F238E27FC236}">
                <a16:creationId xmlns:a16="http://schemas.microsoft.com/office/drawing/2014/main" id="{D30FA881-C36C-C588-5F3C-8567FD9CBE0A}"/>
              </a:ext>
            </a:extLst>
          </p:cNvPr>
          <p:cNvSpPr>
            <a:spLocks noGrp="1" noChangeArrowheads="1"/>
          </p:cNvSpPr>
          <p:nvPr>
            <p:ph type="title"/>
          </p:nvPr>
        </p:nvSpPr>
        <p:spPr>
          <a:xfrm>
            <a:off x="577850" y="153988"/>
            <a:ext cx="7988300" cy="760412"/>
          </a:xfrm>
        </p:spPr>
        <p:txBody>
          <a:bodyPr>
            <a:normAutofit/>
          </a:bodyPr>
          <a:lstStyle/>
          <a:p>
            <a:pPr algn="ctr"/>
            <a:r>
              <a:rPr lang="en-US" altLang="en-US" b="1" dirty="0">
                <a:solidFill>
                  <a:srgbClr val="FFFFFF"/>
                </a:solidFill>
              </a:rPr>
              <a:t>Ending Cash Balance</a:t>
            </a:r>
          </a:p>
        </p:txBody>
      </p:sp>
      <p:sp>
        <p:nvSpPr>
          <p:cNvPr id="16388" name="Text Box 11">
            <a:extLst>
              <a:ext uri="{FF2B5EF4-FFF2-40B4-BE49-F238E27FC236}">
                <a16:creationId xmlns:a16="http://schemas.microsoft.com/office/drawing/2014/main" id="{CACBDB55-2D4D-7C1B-B838-A70DBC7E755A}"/>
              </a:ext>
            </a:extLst>
          </p:cNvPr>
          <p:cNvSpPr txBox="1">
            <a:spLocks noChangeArrowheads="1"/>
          </p:cNvSpPr>
          <p:nvPr/>
        </p:nvSpPr>
        <p:spPr bwMode="auto">
          <a:xfrm>
            <a:off x="832453" y="5089706"/>
            <a:ext cx="741203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Arial" charset="0"/>
              </a:defRPr>
            </a:lvl1pPr>
            <a:lvl2pPr marL="742950" indent="-285750" eaLnBrk="0" hangingPunct="0">
              <a:spcBef>
                <a:spcPct val="20000"/>
              </a:spcBef>
              <a:buFont typeface="Arial" charset="0"/>
              <a:buChar char="–"/>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2000">
                <a:solidFill>
                  <a:schemeClr val="tx1"/>
                </a:solidFill>
                <a:latin typeface="Arial" charset="0"/>
              </a:defRPr>
            </a:lvl4pPr>
            <a:lvl5pPr marL="2057400" indent="-228600" eaLnBrk="0" hangingPunct="0">
              <a:spcBef>
                <a:spcPct val="20000"/>
              </a:spcBef>
              <a:buFont typeface="Arial" charset="0"/>
              <a:buChar char="»"/>
              <a:defRPr sz="2000">
                <a:solidFill>
                  <a:schemeClr val="tx1"/>
                </a:solidFill>
                <a:latin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defRPr>
            </a:lvl9pPr>
          </a:lstStyle>
          <a:p>
            <a:pPr marL="342900" marR="0" lvl="0" indent="-342900" algn="l" defTabSz="457200" rtl="0" eaLnBrk="0" fontAlgn="auto" latinLnBrk="0" hangingPunct="0">
              <a:lnSpc>
                <a:spcPct val="100000"/>
              </a:lnSpc>
              <a:spcBef>
                <a:spcPct val="0"/>
              </a:spcBef>
              <a:spcAft>
                <a:spcPts val="0"/>
              </a:spcAft>
              <a:buClrTx/>
              <a:buSzTx/>
              <a:buFont typeface="Wingdings" panose="05000000000000000000" pitchFamily="2" charset="2"/>
              <a:buChar char="Ø"/>
              <a:tabLst/>
              <a:defRPr/>
            </a:pPr>
            <a:r>
              <a:rPr kumimoji="0" lang="en-US"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mn-cs"/>
              </a:rPr>
              <a:t>30 to 60-day cash balance a responsible target to end year.</a:t>
            </a:r>
          </a:p>
          <a:p>
            <a:pPr marL="342900" marR="0" lvl="0" indent="-342900" algn="l" defTabSz="457200" rtl="0" eaLnBrk="0" fontAlgn="auto" latinLnBrk="0" hangingPunct="0">
              <a:lnSpc>
                <a:spcPct val="100000"/>
              </a:lnSpc>
              <a:spcBef>
                <a:spcPct val="0"/>
              </a:spcBef>
              <a:spcAft>
                <a:spcPts val="0"/>
              </a:spcAft>
              <a:buClrTx/>
              <a:buSzTx/>
              <a:buFont typeface="Wingdings" panose="05000000000000000000" pitchFamily="2" charset="2"/>
              <a:buChar char="Ø"/>
              <a:tabLst/>
              <a:defRPr/>
            </a:pPr>
            <a:r>
              <a:rPr kumimoji="0" lang="en-US"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mn-cs"/>
              </a:rPr>
              <a:t>No less than $-0- required by Ohio law.</a:t>
            </a:r>
            <a:endParaRPr kumimoji="0" lang="en-US" alt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aphicFrame>
        <p:nvGraphicFramePr>
          <p:cNvPr id="3" name="Object 1">
            <a:extLst>
              <a:ext uri="{FF2B5EF4-FFF2-40B4-BE49-F238E27FC236}">
                <a16:creationId xmlns:a16="http://schemas.microsoft.com/office/drawing/2014/main" id="{412C9806-0EE3-32D7-A4FD-5414558F962A}"/>
              </a:ext>
            </a:extLst>
          </p:cNvPr>
          <p:cNvGraphicFramePr>
            <a:graphicFrameLocks noChangeAspect="1"/>
          </p:cNvGraphicFramePr>
          <p:nvPr>
            <p:extLst>
              <p:ext uri="{D42A27DB-BD31-4B8C-83A1-F6EECF244321}">
                <p14:modId xmlns:p14="http://schemas.microsoft.com/office/powerpoint/2010/main" val="3515229808"/>
              </p:ext>
            </p:extLst>
          </p:nvPr>
        </p:nvGraphicFramePr>
        <p:xfrm>
          <a:off x="865982" y="1174047"/>
          <a:ext cx="7412037" cy="3656012"/>
        </p:xfrm>
        <a:graphic>
          <a:graphicData uri="http://schemas.openxmlformats.org/presentationml/2006/ole">
            <mc:AlternateContent xmlns:mc="http://schemas.openxmlformats.org/markup-compatibility/2006">
              <mc:Choice xmlns:v="urn:schemas-microsoft-com:vml" Requires="v">
                <p:oleObj name="Worksheet" r:id="rId5" imgW="8496123" imgH="4191000" progId="Excel.Sheet.12">
                  <p:link updateAutomatic="1"/>
                </p:oleObj>
              </mc:Choice>
              <mc:Fallback>
                <p:oleObj name="Worksheet" r:id="rId5" imgW="8496123" imgH="4191000" progId="Excel.Sheet.12">
                  <p:link updateAutomatic="1"/>
                  <p:pic>
                    <p:nvPicPr>
                      <p:cNvPr id="3" name="Object 1">
                        <a:extLst>
                          <a:ext uri="{FF2B5EF4-FFF2-40B4-BE49-F238E27FC236}">
                            <a16:creationId xmlns:a16="http://schemas.microsoft.com/office/drawing/2014/main" id="{0D5006C0-E51F-E383-D90F-6B9CBEF85301}"/>
                          </a:ext>
                        </a:extLst>
                      </p:cNvPr>
                      <p:cNvPicPr>
                        <a:picLocks noChangeAspect="1" noChangeArrowheads="1"/>
                      </p:cNvPicPr>
                      <p:nvPr/>
                    </p:nvPicPr>
                    <p:blipFill>
                      <a:blip r:embed="rId6"/>
                      <a:srcRect/>
                      <a:stretch>
                        <a:fillRect/>
                      </a:stretch>
                    </p:blipFill>
                    <p:spPr bwMode="auto">
                      <a:xfrm>
                        <a:off x="865982" y="1174047"/>
                        <a:ext cx="7412037" cy="365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76254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57063C-9EAB-6657-B1F3-45A370C05E01}"/>
              </a:ext>
            </a:extLst>
          </p:cNvPr>
          <p:cNvPicPr>
            <a:picLocks noChangeAspect="1"/>
          </p:cNvPicPr>
          <p:nvPr/>
        </p:nvPicPr>
        <p:blipFill>
          <a:blip r:embed="rId2">
            <a:duotone>
              <a:prstClr val="black"/>
              <a:schemeClr val="tx2">
                <a:tint val="45000"/>
                <a:satMod val="400000"/>
              </a:schemeClr>
            </a:duotone>
          </a:blip>
          <a:stretch>
            <a:fillRect/>
          </a:stretch>
        </p:blipFill>
        <p:spPr>
          <a:xfrm>
            <a:off x="-24245" y="0"/>
            <a:ext cx="9144000" cy="6857999"/>
          </a:xfrm>
          <a:prstGeom prst="rect">
            <a:avLst/>
          </a:prstGeom>
        </p:spPr>
      </p:pic>
      <p:sp>
        <p:nvSpPr>
          <p:cNvPr id="20482" name="Rectangle 2"/>
          <p:cNvSpPr>
            <a:spLocks noGrp="1" noChangeArrowheads="1"/>
          </p:cNvSpPr>
          <p:nvPr>
            <p:ph type="title"/>
          </p:nvPr>
        </p:nvSpPr>
        <p:spPr>
          <a:xfrm>
            <a:off x="457200" y="27791"/>
            <a:ext cx="8229600" cy="658009"/>
          </a:xfrm>
        </p:spPr>
        <p:txBody>
          <a:bodyPr>
            <a:normAutofit/>
          </a:bodyPr>
          <a:lstStyle/>
          <a:p>
            <a:pPr algn="ctr"/>
            <a:r>
              <a:rPr lang="en-US" altLang="en-US" sz="3600" b="1" dirty="0">
                <a:solidFill>
                  <a:srgbClr val="FFFFFF"/>
                </a:solidFill>
              </a:rPr>
              <a:t>Est. General Fund Revenue Sources FY27</a:t>
            </a:r>
          </a:p>
        </p:txBody>
      </p:sp>
      <p:sp>
        <p:nvSpPr>
          <p:cNvPr id="6147" name="Text Box 7"/>
          <p:cNvSpPr txBox="1">
            <a:spLocks noChangeArrowheads="1"/>
          </p:cNvSpPr>
          <p:nvPr/>
        </p:nvSpPr>
        <p:spPr bwMode="auto">
          <a:xfrm>
            <a:off x="790231" y="5030789"/>
            <a:ext cx="74393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80000"/>
              <a:buFont typeface="Wingdings" pitchFamily="2" charset="2"/>
              <a:buChar char="l"/>
              <a:defRPr sz="3200">
                <a:solidFill>
                  <a:schemeClr val="tx1"/>
                </a:solidFill>
                <a:latin typeface="Arial" charset="0"/>
              </a:defRPr>
            </a:lvl1pPr>
            <a:lvl2pPr marL="742950" indent="-285750" eaLnBrk="0" hangingPunct="0">
              <a:spcBef>
                <a:spcPct val="20000"/>
              </a:spcBef>
              <a:buClr>
                <a:schemeClr val="folHlink"/>
              </a:buClr>
              <a:buSzPct val="80000"/>
              <a:buFont typeface="Wingdings" pitchFamily="2" charset="2"/>
              <a:buChar char="l"/>
              <a:defRPr sz="2800">
                <a:solidFill>
                  <a:schemeClr val="tx1"/>
                </a:solidFill>
                <a:latin typeface="Arial" charset="0"/>
              </a:defRPr>
            </a:lvl2pPr>
            <a:lvl3pPr marL="1143000" indent="-228600" eaLnBrk="0" hangingPunct="0">
              <a:spcBef>
                <a:spcPct val="20000"/>
              </a:spcBef>
              <a:buClr>
                <a:schemeClr val="tx2"/>
              </a:buClr>
              <a:buSzPct val="80000"/>
              <a:buFont typeface="Wingdings" pitchFamily="2" charset="2"/>
              <a:buChar char="l"/>
              <a:defRPr sz="2400">
                <a:solidFill>
                  <a:schemeClr val="tx1"/>
                </a:solidFill>
                <a:latin typeface="Arial" charset="0"/>
              </a:defRPr>
            </a:lvl3pPr>
            <a:lvl4pPr marL="1600200" indent="-228600" eaLnBrk="0" hangingPunct="0">
              <a:spcBef>
                <a:spcPct val="20000"/>
              </a:spcBef>
              <a:buClr>
                <a:schemeClr val="hlink"/>
              </a:buClr>
              <a:buSzPct val="80000"/>
              <a:buFont typeface="Wingdings" pitchFamily="2" charset="2"/>
              <a:buChar char="l"/>
              <a:defRPr sz="2000">
                <a:solidFill>
                  <a:schemeClr val="tx1"/>
                </a:solidFill>
                <a:latin typeface="Arial" charset="0"/>
              </a:defRPr>
            </a:lvl4pPr>
            <a:lvl5pPr marL="2057400" indent="-228600" eaLnBrk="0" hangingPunct="0">
              <a:spcBef>
                <a:spcPct val="20000"/>
              </a:spcBef>
              <a:buClr>
                <a:schemeClr val="tx1"/>
              </a:buClr>
              <a:buSzPct val="80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Arial" charset="0"/>
              </a:defRPr>
            </a:lvl9pPr>
          </a:lstStyle>
          <a:p>
            <a:pPr marL="342900" marR="0" lvl="0" indent="-342900" algn="l" defTabSz="457200" rtl="0" eaLnBrk="0" fontAlgn="auto" latinLnBrk="0" hangingPunct="0">
              <a:lnSpc>
                <a:spcPct val="100000"/>
              </a:lnSpc>
              <a:spcBef>
                <a:spcPct val="0"/>
              </a:spcBef>
              <a:spcAft>
                <a:spcPts val="0"/>
              </a:spcAft>
              <a:buClrTx/>
              <a:buSzTx/>
              <a:buFont typeface="Wingdings" panose="05000000000000000000" pitchFamily="2" charset="2"/>
              <a:buChar char="Ø"/>
              <a:tabLst/>
              <a:defRPr/>
            </a:pPr>
            <a:r>
              <a:rPr kumimoji="0" lang="en-US"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mn-cs"/>
              </a:rPr>
              <a:t>HB96 has us on the formula in FY26.</a:t>
            </a:r>
          </a:p>
          <a:p>
            <a:pPr marL="342900" marR="0" lvl="0" indent="-342900" algn="l" defTabSz="457200" rtl="0" eaLnBrk="0" fontAlgn="auto" latinLnBrk="0" hangingPunct="0">
              <a:lnSpc>
                <a:spcPct val="100000"/>
              </a:lnSpc>
              <a:spcBef>
                <a:spcPct val="0"/>
              </a:spcBef>
              <a:spcAft>
                <a:spcPts val="0"/>
              </a:spcAft>
              <a:buClrTx/>
              <a:buSzTx/>
              <a:buFont typeface="Wingdings" panose="05000000000000000000" pitchFamily="2" charset="2"/>
              <a:buChar char="Ø"/>
              <a:tabLst/>
              <a:defRPr/>
            </a:pPr>
            <a:r>
              <a:rPr lang="en-US" altLang="en-US" sz="2400" dirty="0">
                <a:solidFill>
                  <a:srgbClr val="FFFFFF"/>
                </a:solidFill>
                <a:latin typeface="Times" panose="02020603050405020304" pitchFamily="18" charset="0"/>
              </a:rPr>
              <a:t>We must watch FY28-FY29 biennium budget carefully.</a:t>
            </a:r>
            <a:endParaRPr kumimoji="0" lang="en-US"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mn-cs"/>
            </a:endParaRPr>
          </a:p>
        </p:txBody>
      </p:sp>
      <p:graphicFrame>
        <p:nvGraphicFramePr>
          <p:cNvPr id="4" name="Object 1">
            <a:extLst>
              <a:ext uri="{FF2B5EF4-FFF2-40B4-BE49-F238E27FC236}">
                <a16:creationId xmlns:a16="http://schemas.microsoft.com/office/drawing/2014/main" id="{F206FB2A-C76E-368A-A342-802BEF4AC5CF}"/>
              </a:ext>
            </a:extLst>
          </p:cNvPr>
          <p:cNvGraphicFramePr>
            <a:graphicFrameLocks noChangeAspect="1"/>
          </p:cNvGraphicFramePr>
          <p:nvPr>
            <p:extLst>
              <p:ext uri="{D42A27DB-BD31-4B8C-83A1-F6EECF244321}">
                <p14:modId xmlns:p14="http://schemas.microsoft.com/office/powerpoint/2010/main" val="2748726960"/>
              </p:ext>
            </p:extLst>
          </p:nvPr>
        </p:nvGraphicFramePr>
        <p:xfrm>
          <a:off x="790231" y="936626"/>
          <a:ext cx="7563538" cy="3843337"/>
        </p:xfrm>
        <a:graphic>
          <a:graphicData uri="http://schemas.openxmlformats.org/presentationml/2006/ole">
            <mc:AlternateContent xmlns:mc="http://schemas.openxmlformats.org/markup-compatibility/2006">
              <mc:Choice xmlns:v="urn:schemas-microsoft-com:vml" Requires="v">
                <p:oleObj name="Worksheet" r:id="rId3" imgW="8019958" imgH="4076700" progId="Excel.Sheet.12">
                  <p:link updateAutomatic="1"/>
                </p:oleObj>
              </mc:Choice>
              <mc:Fallback>
                <p:oleObj name="Worksheet" r:id="rId3" imgW="8019958" imgH="4076700" progId="Excel.Sheet.12">
                  <p:link updateAutomatic="1"/>
                  <p:pic>
                    <p:nvPicPr>
                      <p:cNvPr id="8196" name="Object 1"/>
                      <p:cNvPicPr>
                        <a:picLocks noChangeAspect="1" noChangeArrowheads="1"/>
                      </p:cNvPicPr>
                      <p:nvPr/>
                    </p:nvPicPr>
                    <p:blipFill>
                      <a:blip r:embed="rId4"/>
                      <a:srcRect/>
                      <a:stretch>
                        <a:fillRect/>
                      </a:stretch>
                    </p:blipFill>
                    <p:spPr bwMode="auto">
                      <a:xfrm>
                        <a:off x="790231" y="936626"/>
                        <a:ext cx="7563538" cy="3843337"/>
                      </a:xfrm>
                      <a:prstGeom prst="rect">
                        <a:avLst/>
                      </a:prstGeom>
                      <a:noFill/>
                      <a:ln>
                        <a:noFill/>
                      </a:ln>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45D722-8EC8-24B7-CBF4-D1BC1E7FA1EB}"/>
              </a:ext>
            </a:extLst>
          </p:cNvPr>
          <p:cNvPicPr>
            <a:picLocks noChangeAspect="1"/>
          </p:cNvPicPr>
          <p:nvPr/>
        </p:nvPicPr>
        <p:blipFill>
          <a:blip r:embed="rId3">
            <a:duotone>
              <a:prstClr val="black"/>
              <a:schemeClr val="tx2">
                <a:tint val="45000"/>
                <a:satMod val="400000"/>
              </a:schemeClr>
            </a:duotone>
          </a:blip>
          <a:stretch>
            <a:fillRect/>
          </a:stretch>
        </p:blipFill>
        <p:spPr>
          <a:xfrm>
            <a:off x="20782" y="48491"/>
            <a:ext cx="9144000" cy="6857999"/>
          </a:xfrm>
          <a:prstGeom prst="rect">
            <a:avLst/>
          </a:prstGeom>
        </p:spPr>
      </p:pic>
      <p:sp>
        <p:nvSpPr>
          <p:cNvPr id="20482" name="Rectangle 2"/>
          <p:cNvSpPr>
            <a:spLocks noGrp="1" noChangeArrowheads="1"/>
          </p:cNvSpPr>
          <p:nvPr>
            <p:ph type="title"/>
          </p:nvPr>
        </p:nvSpPr>
        <p:spPr>
          <a:xfrm>
            <a:off x="457200" y="76200"/>
            <a:ext cx="8229600" cy="634216"/>
          </a:xfrm>
        </p:spPr>
        <p:txBody>
          <a:bodyPr>
            <a:normAutofit fontScale="90000"/>
          </a:bodyPr>
          <a:lstStyle/>
          <a:p>
            <a:pPr algn="ctr"/>
            <a:r>
              <a:rPr lang="en-US" altLang="en-US" b="1" dirty="0">
                <a:solidFill>
                  <a:srgbClr val="FFFFFF"/>
                </a:solidFill>
              </a:rPr>
              <a:t>Local vs. State Funding</a:t>
            </a:r>
          </a:p>
        </p:txBody>
      </p:sp>
      <p:sp>
        <p:nvSpPr>
          <p:cNvPr id="6147" name="Text Box 7"/>
          <p:cNvSpPr txBox="1">
            <a:spLocks noChangeArrowheads="1"/>
          </p:cNvSpPr>
          <p:nvPr/>
        </p:nvSpPr>
        <p:spPr bwMode="auto">
          <a:xfrm>
            <a:off x="691842" y="5068083"/>
            <a:ext cx="776031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80000"/>
              <a:buFont typeface="Wingdings" pitchFamily="2" charset="2"/>
              <a:buChar char="l"/>
              <a:defRPr sz="3200">
                <a:solidFill>
                  <a:schemeClr val="tx1"/>
                </a:solidFill>
                <a:latin typeface="Arial" charset="0"/>
              </a:defRPr>
            </a:lvl1pPr>
            <a:lvl2pPr marL="742950" indent="-285750" eaLnBrk="0" hangingPunct="0">
              <a:spcBef>
                <a:spcPct val="20000"/>
              </a:spcBef>
              <a:buClr>
                <a:schemeClr val="folHlink"/>
              </a:buClr>
              <a:buSzPct val="80000"/>
              <a:buFont typeface="Wingdings" pitchFamily="2" charset="2"/>
              <a:buChar char="l"/>
              <a:defRPr sz="2800">
                <a:solidFill>
                  <a:schemeClr val="tx1"/>
                </a:solidFill>
                <a:latin typeface="Arial" charset="0"/>
              </a:defRPr>
            </a:lvl2pPr>
            <a:lvl3pPr marL="1143000" indent="-228600" eaLnBrk="0" hangingPunct="0">
              <a:spcBef>
                <a:spcPct val="20000"/>
              </a:spcBef>
              <a:buClr>
                <a:schemeClr val="tx2"/>
              </a:buClr>
              <a:buSzPct val="80000"/>
              <a:buFont typeface="Wingdings" pitchFamily="2" charset="2"/>
              <a:buChar char="l"/>
              <a:defRPr sz="2400">
                <a:solidFill>
                  <a:schemeClr val="tx1"/>
                </a:solidFill>
                <a:latin typeface="Arial" charset="0"/>
              </a:defRPr>
            </a:lvl3pPr>
            <a:lvl4pPr marL="1600200" indent="-228600" eaLnBrk="0" hangingPunct="0">
              <a:spcBef>
                <a:spcPct val="20000"/>
              </a:spcBef>
              <a:buClr>
                <a:schemeClr val="hlink"/>
              </a:buClr>
              <a:buSzPct val="80000"/>
              <a:buFont typeface="Wingdings" pitchFamily="2" charset="2"/>
              <a:buChar char="l"/>
              <a:defRPr sz="2000">
                <a:solidFill>
                  <a:schemeClr val="tx1"/>
                </a:solidFill>
                <a:latin typeface="Arial" charset="0"/>
              </a:defRPr>
            </a:lvl4pPr>
            <a:lvl5pPr marL="2057400" indent="-228600" eaLnBrk="0" hangingPunct="0">
              <a:spcBef>
                <a:spcPct val="20000"/>
              </a:spcBef>
              <a:buClr>
                <a:schemeClr val="tx1"/>
              </a:buClr>
              <a:buSzPct val="80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80000"/>
              <a:buFont typeface="Wingdings" pitchFamily="2" charset="2"/>
              <a:buChar char="l"/>
              <a:defRPr sz="2000">
                <a:solidFill>
                  <a:schemeClr val="tx1"/>
                </a:solidFill>
                <a:latin typeface="Arial" charset="0"/>
              </a:defRPr>
            </a:lvl9pPr>
          </a:lstStyle>
          <a:p>
            <a:pPr marL="342900" marR="0" lvl="0" indent="-342900" algn="l" defTabSz="457200" rtl="0" eaLnBrk="0" fontAlgn="auto" latinLnBrk="0" hangingPunct="0">
              <a:lnSpc>
                <a:spcPct val="100000"/>
              </a:lnSpc>
              <a:spcBef>
                <a:spcPct val="0"/>
              </a:spcBef>
              <a:spcAft>
                <a:spcPts val="0"/>
              </a:spcAft>
              <a:buClrTx/>
              <a:buSzTx/>
              <a:buFont typeface="Wingdings" panose="05000000000000000000" pitchFamily="2" charset="2"/>
              <a:buChar char="Ø"/>
              <a:tabLst/>
              <a:defRPr/>
            </a:pPr>
            <a:r>
              <a:rPr lang="en-US" altLang="en-US" sz="2000" dirty="0">
                <a:solidFill>
                  <a:srgbClr val="FFFFFF"/>
                </a:solidFill>
                <a:latin typeface="Times" panose="02020603050405020304" pitchFamily="18" charset="0"/>
              </a:rPr>
              <a:t>Our district is roughly 50/50 funded locally and state.</a:t>
            </a:r>
          </a:p>
          <a:p>
            <a:pPr marR="0" lvl="0" algn="l" defTabSz="457200" rtl="0" eaLnBrk="0" fontAlgn="auto" latinLnBrk="0" hangingPunct="0">
              <a:lnSpc>
                <a:spcPct val="100000"/>
              </a:lnSpc>
              <a:spcBef>
                <a:spcPct val="0"/>
              </a:spcBef>
              <a:spcAft>
                <a:spcPts val="0"/>
              </a:spcAft>
              <a:buClrTx/>
              <a:buSzTx/>
              <a:buNone/>
              <a:tabLst/>
              <a:defRPr/>
            </a:pPr>
            <a:endParaRPr lang="en-US" altLang="en-US" sz="2000" dirty="0">
              <a:solidFill>
                <a:srgbClr val="FFFFFF"/>
              </a:solidFill>
              <a:latin typeface="Times" panose="02020603050405020304" pitchFamily="18" charset="0"/>
            </a:endParaRPr>
          </a:p>
          <a:p>
            <a:pPr marL="342900" marR="0" lvl="0" indent="-342900" algn="l" defTabSz="457200" rtl="0" eaLnBrk="0" fontAlgn="auto" latinLnBrk="0" hangingPunct="0">
              <a:lnSpc>
                <a:spcPct val="100000"/>
              </a:lnSpc>
              <a:spcBef>
                <a:spcPct val="0"/>
              </a:spcBef>
              <a:spcAft>
                <a:spcPts val="0"/>
              </a:spcAft>
              <a:buClrTx/>
              <a:buSzTx/>
              <a:buFont typeface="Wingdings" panose="05000000000000000000" pitchFamily="2" charset="2"/>
              <a:buChar char="Ø"/>
              <a:tabLst/>
              <a:defRPr/>
            </a:pPr>
            <a:r>
              <a:rPr kumimoji="0" lang="en-US" altLang="en-US" sz="2000" b="0" i="0" u="none" strike="noStrike" kern="1200" cap="none" spc="0" normalizeH="0" baseline="0" noProof="0" dirty="0">
                <a:ln>
                  <a:noFill/>
                </a:ln>
                <a:solidFill>
                  <a:srgbClr val="FFFFFF"/>
                </a:solidFill>
                <a:effectLst/>
                <a:uLnTx/>
                <a:uFillTx/>
                <a:latin typeface="Times" panose="02020603050405020304" pitchFamily="18" charset="0"/>
                <a:ea typeface="+mn-ea"/>
                <a:cs typeface="+mn-cs"/>
              </a:rPr>
              <a:t>HB186 new property tax law reduces taxes starting in FY27.</a:t>
            </a:r>
          </a:p>
        </p:txBody>
      </p:sp>
      <p:graphicFrame>
        <p:nvGraphicFramePr>
          <p:cNvPr id="4" name="Object 1">
            <a:extLst>
              <a:ext uri="{FF2B5EF4-FFF2-40B4-BE49-F238E27FC236}">
                <a16:creationId xmlns:a16="http://schemas.microsoft.com/office/drawing/2014/main" id="{B2200C7F-9E8B-202B-36F2-9BDDDB93259E}"/>
              </a:ext>
            </a:extLst>
          </p:cNvPr>
          <p:cNvGraphicFramePr>
            <a:graphicFrameLocks noChangeAspect="1"/>
          </p:cNvGraphicFramePr>
          <p:nvPr>
            <p:extLst>
              <p:ext uri="{D42A27DB-BD31-4B8C-83A1-F6EECF244321}">
                <p14:modId xmlns:p14="http://schemas.microsoft.com/office/powerpoint/2010/main" val="1208821306"/>
              </p:ext>
            </p:extLst>
          </p:nvPr>
        </p:nvGraphicFramePr>
        <p:xfrm>
          <a:off x="691842" y="852487"/>
          <a:ext cx="7760316" cy="4073525"/>
        </p:xfrm>
        <a:graphic>
          <a:graphicData uri="http://schemas.openxmlformats.org/presentationml/2006/ole">
            <mc:AlternateContent xmlns:mc="http://schemas.openxmlformats.org/markup-compatibility/2006">
              <mc:Choice xmlns:v="urn:schemas-microsoft-com:vml" Requires="v">
                <p:oleObj name="Worksheet" r:id="rId4" imgW="8467827" imgH="3914775" progId="Excel.Sheet.12">
                  <p:link updateAutomatic="1"/>
                </p:oleObj>
              </mc:Choice>
              <mc:Fallback>
                <p:oleObj name="Worksheet" r:id="rId4" imgW="8467827" imgH="3914775" progId="Excel.Sheet.12">
                  <p:link updateAutomatic="1"/>
                  <p:pic>
                    <p:nvPicPr>
                      <p:cNvPr id="9220" name="Object 1"/>
                      <p:cNvPicPr>
                        <a:picLocks noChangeAspect="1" noChangeArrowheads="1"/>
                      </p:cNvPicPr>
                      <p:nvPr/>
                    </p:nvPicPr>
                    <p:blipFill>
                      <a:blip r:embed="rId5"/>
                      <a:srcRect/>
                      <a:stretch>
                        <a:fillRect/>
                      </a:stretch>
                    </p:blipFill>
                    <p:spPr bwMode="auto">
                      <a:xfrm>
                        <a:off x="691842" y="852487"/>
                        <a:ext cx="7760316" cy="407352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38642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45D722-8EC8-24B7-CBF4-D1BC1E7FA1EB}"/>
              </a:ext>
            </a:extLst>
          </p:cNvPr>
          <p:cNvPicPr>
            <a:picLocks noChangeAspect="1"/>
          </p:cNvPicPr>
          <p:nvPr/>
        </p:nvPicPr>
        <p:blipFill>
          <a:blip r:embed="rId3">
            <a:duotone>
              <a:prstClr val="black"/>
              <a:schemeClr val="tx2">
                <a:tint val="45000"/>
                <a:satMod val="400000"/>
              </a:schemeClr>
            </a:duotone>
          </a:blip>
          <a:stretch>
            <a:fillRect/>
          </a:stretch>
        </p:blipFill>
        <p:spPr>
          <a:xfrm>
            <a:off x="0" y="0"/>
            <a:ext cx="9144000" cy="6857999"/>
          </a:xfrm>
          <a:prstGeom prst="rect">
            <a:avLst/>
          </a:prstGeom>
        </p:spPr>
      </p:pic>
      <p:sp>
        <p:nvSpPr>
          <p:cNvPr id="20482" name="Rectangle 2"/>
          <p:cNvSpPr>
            <a:spLocks noGrp="1" noChangeArrowheads="1"/>
          </p:cNvSpPr>
          <p:nvPr>
            <p:ph type="title"/>
          </p:nvPr>
        </p:nvSpPr>
        <p:spPr>
          <a:xfrm>
            <a:off x="457200" y="76200"/>
            <a:ext cx="8229600" cy="634216"/>
          </a:xfrm>
        </p:spPr>
        <p:txBody>
          <a:bodyPr>
            <a:normAutofit fontScale="90000"/>
          </a:bodyPr>
          <a:lstStyle/>
          <a:p>
            <a:pPr algn="ctr"/>
            <a:r>
              <a:rPr lang="en-US" altLang="en-US" b="1" dirty="0">
                <a:solidFill>
                  <a:srgbClr val="FFFFFF"/>
                </a:solidFill>
              </a:rPr>
              <a:t>Operating Revenue</a:t>
            </a:r>
          </a:p>
        </p:txBody>
      </p:sp>
      <p:sp>
        <p:nvSpPr>
          <p:cNvPr id="9" name="TextBox 8">
            <a:extLst>
              <a:ext uri="{FF2B5EF4-FFF2-40B4-BE49-F238E27FC236}">
                <a16:creationId xmlns:a16="http://schemas.microsoft.com/office/drawing/2014/main" id="{A452FC56-164F-4F5B-B9F3-E9B93E9A10A3}"/>
              </a:ext>
            </a:extLst>
          </p:cNvPr>
          <p:cNvSpPr txBox="1"/>
          <p:nvPr/>
        </p:nvSpPr>
        <p:spPr>
          <a:xfrm>
            <a:off x="228600" y="1443841"/>
            <a:ext cx="8686800" cy="5078313"/>
          </a:xfrm>
          <a:prstGeom prst="rect">
            <a:avLst/>
          </a:prstGeom>
          <a:noFill/>
        </p:spPr>
        <p:txBody>
          <a:bodyPr wrap="square">
            <a:spAutoFit/>
          </a:bodyPr>
          <a:lstStyle/>
          <a:p>
            <a:pPr marL="342900" indent="-342900" eaLnBrk="1" hangingPunct="1">
              <a:lnSpc>
                <a:spcPct val="90000"/>
              </a:lnSpc>
              <a:buFont typeface="Arial" panose="020B0604020202020204" pitchFamily="34" charset="0"/>
              <a:buChar char="•"/>
              <a:defRPr/>
            </a:pPr>
            <a:r>
              <a:rPr lang="en-US" dirty="0">
                <a:solidFill>
                  <a:srgbClr val="FFFFFF"/>
                </a:solidFill>
                <a:latin typeface="+mn-lt"/>
              </a:rPr>
              <a:t>As already highlighted HB186 the new legislation will cut taxes for our district.</a:t>
            </a:r>
          </a:p>
          <a:p>
            <a:pPr marL="342900" indent="-342900" eaLnBrk="1" hangingPunct="1">
              <a:lnSpc>
                <a:spcPct val="90000"/>
              </a:lnSpc>
              <a:buFont typeface="Arial" panose="020B0604020202020204" pitchFamily="34" charset="0"/>
              <a:buChar char="•"/>
              <a:defRPr/>
            </a:pPr>
            <a:r>
              <a:rPr lang="en-US" dirty="0">
                <a:solidFill>
                  <a:srgbClr val="FFFFFF"/>
                </a:solidFill>
                <a:latin typeface="+mn-lt"/>
              </a:rPr>
              <a:t>HB96 continued the fair school funding plan we have no idea if it will be continued or funded in the FY28-29 state budget.</a:t>
            </a:r>
          </a:p>
          <a:p>
            <a:pPr marL="342900" indent="-342900" eaLnBrk="1" hangingPunct="1">
              <a:lnSpc>
                <a:spcPct val="90000"/>
              </a:lnSpc>
              <a:buFont typeface="Arial" panose="020B0604020202020204" pitchFamily="34" charset="0"/>
              <a:buChar char="•"/>
              <a:defRPr/>
            </a:pPr>
            <a:r>
              <a:rPr lang="en-US" dirty="0">
                <a:solidFill>
                  <a:srgbClr val="FFFFFF"/>
                </a:solidFill>
                <a:latin typeface="+mn-lt"/>
              </a:rPr>
              <a:t>HB96 the fair school funding plan had us on the formula in FY27 if the state keeps the current formula and does not fund it, we will ultimately be on the guarantee.</a:t>
            </a:r>
          </a:p>
          <a:p>
            <a:pPr marL="342900" indent="-342900" eaLnBrk="1" hangingPunct="1">
              <a:lnSpc>
                <a:spcPct val="90000"/>
              </a:lnSpc>
              <a:buFont typeface="Arial" panose="020B0604020202020204" pitchFamily="34" charset="0"/>
              <a:buChar char="•"/>
              <a:defRPr/>
            </a:pPr>
            <a:r>
              <a:rPr lang="en-US" dirty="0">
                <a:solidFill>
                  <a:srgbClr val="FFFFFF"/>
                </a:solidFill>
                <a:latin typeface="+mn-lt"/>
              </a:rPr>
              <a:t>Total revenue is estimated to grow by 1.123% annually over the next 5 years while expense are estimated to grow by 2.220% a year.</a:t>
            </a:r>
          </a:p>
          <a:p>
            <a:pPr marL="342900" indent="-342900" eaLnBrk="1" hangingPunct="1">
              <a:lnSpc>
                <a:spcPct val="90000"/>
              </a:lnSpc>
              <a:buFont typeface="Arial" panose="020B0604020202020204" pitchFamily="34" charset="0"/>
              <a:buChar char="•"/>
              <a:defRPr/>
            </a:pPr>
            <a:r>
              <a:rPr lang="en-US" dirty="0">
                <a:solidFill>
                  <a:srgbClr val="FFFFFF"/>
                </a:solidFill>
                <a:latin typeface="+mn-lt"/>
              </a:rPr>
              <a:t>Enrollment growth will not result in new revenue for our district as increases in local capacity will likely offset any increase district in FY27.</a:t>
            </a:r>
          </a:p>
          <a:p>
            <a:pPr marL="342900" indent="-342900" eaLnBrk="1" hangingPunct="1">
              <a:lnSpc>
                <a:spcPct val="90000"/>
              </a:lnSpc>
              <a:buFont typeface="Arial" panose="020B0604020202020204" pitchFamily="34" charset="0"/>
              <a:buChar char="•"/>
              <a:defRPr/>
            </a:pPr>
            <a:r>
              <a:rPr lang="en-US" dirty="0">
                <a:solidFill>
                  <a:srgbClr val="FFFFFF"/>
                </a:solidFill>
                <a:latin typeface="+mn-lt"/>
              </a:rPr>
              <a:t>With the new property tax legislation there is no good news about revenue in FY27 through FY31.</a:t>
            </a:r>
          </a:p>
        </p:txBody>
      </p:sp>
    </p:spTree>
    <p:extLst>
      <p:ext uri="{BB962C8B-B14F-4D97-AF65-F5344CB8AC3E}">
        <p14:creationId xmlns:p14="http://schemas.microsoft.com/office/powerpoint/2010/main" val="206806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6F7B41-B58B-1D12-2A63-E2CC311F4440}"/>
              </a:ext>
            </a:extLst>
          </p:cNvPr>
          <p:cNvPicPr>
            <a:picLocks noChangeAspect="1"/>
          </p:cNvPicPr>
          <p:nvPr/>
        </p:nvPicPr>
        <p:blipFill>
          <a:blip r:embed="rId2">
            <a:duotone>
              <a:prstClr val="black"/>
              <a:schemeClr val="tx2">
                <a:tint val="45000"/>
                <a:satMod val="400000"/>
              </a:schemeClr>
            </a:duotone>
          </a:blip>
          <a:stretch>
            <a:fillRect/>
          </a:stretch>
        </p:blipFill>
        <p:spPr>
          <a:xfrm>
            <a:off x="0" y="0"/>
            <a:ext cx="9144000" cy="6857999"/>
          </a:xfrm>
          <a:prstGeom prst="rect">
            <a:avLst/>
          </a:prstGeom>
        </p:spPr>
      </p:pic>
      <p:sp>
        <p:nvSpPr>
          <p:cNvPr id="22530" name="Rectangle 2"/>
          <p:cNvSpPr>
            <a:spLocks noGrp="1" noChangeArrowheads="1"/>
          </p:cNvSpPr>
          <p:nvPr>
            <p:ph type="title"/>
          </p:nvPr>
        </p:nvSpPr>
        <p:spPr>
          <a:xfrm>
            <a:off x="342900" y="228600"/>
            <a:ext cx="8458200" cy="914400"/>
          </a:xfrm>
        </p:spPr>
        <p:txBody>
          <a:bodyPr>
            <a:normAutofit/>
          </a:bodyPr>
          <a:lstStyle/>
          <a:p>
            <a:pPr algn="ctr"/>
            <a:r>
              <a:rPr lang="en-US" altLang="en-US" b="1" dirty="0">
                <a:solidFill>
                  <a:srgbClr val="FFFFFF"/>
                </a:solidFill>
              </a:rPr>
              <a:t>Est. General Fund Expenditures FY27</a:t>
            </a:r>
          </a:p>
        </p:txBody>
      </p:sp>
      <p:sp>
        <p:nvSpPr>
          <p:cNvPr id="22531" name="Text Box 8"/>
          <p:cNvSpPr txBox="1">
            <a:spLocks noChangeArrowheads="1"/>
          </p:cNvSpPr>
          <p:nvPr/>
        </p:nvSpPr>
        <p:spPr bwMode="auto">
          <a:xfrm>
            <a:off x="515406" y="5394353"/>
            <a:ext cx="78406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Arial" charset="0"/>
              </a:defRPr>
            </a:lvl1pPr>
            <a:lvl2pPr marL="742950" indent="-285750" eaLnBrk="0" hangingPunct="0">
              <a:spcBef>
                <a:spcPct val="20000"/>
              </a:spcBef>
              <a:buFont typeface="Arial" charset="0"/>
              <a:buChar char="–"/>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2000">
                <a:solidFill>
                  <a:schemeClr val="tx1"/>
                </a:solidFill>
                <a:latin typeface="Arial" charset="0"/>
              </a:defRPr>
            </a:lvl4pPr>
            <a:lvl5pPr marL="2057400" indent="-228600" eaLnBrk="0" hangingPunct="0">
              <a:spcBef>
                <a:spcPct val="20000"/>
              </a:spcBef>
              <a:buFont typeface="Arial" charset="0"/>
              <a:buChar char="»"/>
              <a:defRPr sz="2000">
                <a:solidFill>
                  <a:schemeClr val="tx1"/>
                </a:solidFill>
                <a:latin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defRPr>
            </a:lvl9pPr>
          </a:lstStyle>
          <a:p>
            <a:pPr marL="342900" marR="0" lvl="0" indent="-342900" algn="l" defTabSz="457200" rtl="0" eaLnBrk="0" fontAlgn="auto" latinLnBrk="0" hangingPunct="0">
              <a:lnSpc>
                <a:spcPct val="100000"/>
              </a:lnSpc>
              <a:spcBef>
                <a:spcPct val="0"/>
              </a:spcBef>
              <a:spcAft>
                <a:spcPts val="0"/>
              </a:spcAft>
              <a:buClrTx/>
              <a:buSzTx/>
              <a:buFont typeface="Wingdings" panose="05000000000000000000" pitchFamily="2" charset="2"/>
              <a:buChar char="Ø"/>
              <a:tabLst/>
              <a:defRPr/>
            </a:pPr>
            <a:r>
              <a:rPr kumimoji="0" lang="en-US" altLang="en-US" sz="2400" b="0" i="0" u="none" strike="noStrike" kern="1200" cap="none" spc="0" normalizeH="0" baseline="0" noProof="0" dirty="0">
                <a:ln>
                  <a:noFill/>
                </a:ln>
                <a:solidFill>
                  <a:srgbClr val="FFFFFF"/>
                </a:solidFill>
                <a:effectLst/>
                <a:uLnTx/>
                <a:uFillTx/>
                <a:latin typeface="Calibri" panose="020F0502020204030204"/>
                <a:ea typeface="+mn-ea"/>
                <a:cs typeface="+mn-cs"/>
              </a:rPr>
              <a:t>Wages and benefits are estimated to be 74.6%</a:t>
            </a:r>
            <a:r>
              <a:rPr lang="en-US" altLang="en-US" sz="2400" dirty="0">
                <a:solidFill>
                  <a:srgbClr val="FFFFFF"/>
                </a:solidFill>
                <a:latin typeface="Calibri" panose="020F0502020204030204"/>
              </a:rPr>
              <a:t>.</a:t>
            </a:r>
            <a:endParaRPr kumimoji="0" lang="en-US" alt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aphicFrame>
        <p:nvGraphicFramePr>
          <p:cNvPr id="4" name="Object 1">
            <a:extLst>
              <a:ext uri="{FF2B5EF4-FFF2-40B4-BE49-F238E27FC236}">
                <a16:creationId xmlns:a16="http://schemas.microsoft.com/office/drawing/2014/main" id="{5F740298-573A-A63C-964A-6A291323B217}"/>
              </a:ext>
            </a:extLst>
          </p:cNvPr>
          <p:cNvGraphicFramePr>
            <a:graphicFrameLocks noChangeAspect="1"/>
          </p:cNvGraphicFramePr>
          <p:nvPr>
            <p:extLst>
              <p:ext uri="{D42A27DB-BD31-4B8C-83A1-F6EECF244321}">
                <p14:modId xmlns:p14="http://schemas.microsoft.com/office/powerpoint/2010/main" val="3922454052"/>
              </p:ext>
            </p:extLst>
          </p:nvPr>
        </p:nvGraphicFramePr>
        <p:xfrm>
          <a:off x="515406" y="1143000"/>
          <a:ext cx="8113188" cy="4100512"/>
        </p:xfrm>
        <a:graphic>
          <a:graphicData uri="http://schemas.openxmlformats.org/presentationml/2006/ole">
            <mc:AlternateContent xmlns:mc="http://schemas.openxmlformats.org/markup-compatibility/2006">
              <mc:Choice xmlns:v="urn:schemas-microsoft-com:vml" Requires="v">
                <p:oleObj name="Worksheet" r:id="rId3" imgW="8077159" imgH="3781425" progId="Excel.Sheet.12">
                  <p:link updateAutomatic="1"/>
                </p:oleObj>
              </mc:Choice>
              <mc:Fallback>
                <p:oleObj name="Worksheet" r:id="rId3" imgW="8077159" imgH="3781425" progId="Excel.Sheet.12">
                  <p:link updateAutomatic="1"/>
                  <p:pic>
                    <p:nvPicPr>
                      <p:cNvPr id="11268" name="Object 1"/>
                      <p:cNvPicPr>
                        <a:picLocks noChangeAspect="1" noChangeArrowheads="1"/>
                      </p:cNvPicPr>
                      <p:nvPr/>
                    </p:nvPicPr>
                    <p:blipFill>
                      <a:blip r:embed="rId4"/>
                      <a:srcRect/>
                      <a:stretch>
                        <a:fillRect/>
                      </a:stretch>
                    </p:blipFill>
                    <p:spPr bwMode="auto">
                      <a:xfrm>
                        <a:off x="515406" y="1143000"/>
                        <a:ext cx="8113188" cy="4100512"/>
                      </a:xfrm>
                      <a:prstGeom prst="rect">
                        <a:avLst/>
                      </a:prstGeom>
                      <a:noFill/>
                      <a:ln>
                        <a:noFill/>
                      </a:ln>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B57063C-9EAB-6657-B1F3-45A370C05E01}"/>
              </a:ext>
            </a:extLst>
          </p:cNvPr>
          <p:cNvPicPr>
            <a:picLocks noChangeAspect="1"/>
          </p:cNvPicPr>
          <p:nvPr/>
        </p:nvPicPr>
        <p:blipFill>
          <a:blip r:embed="rId2">
            <a:duotone>
              <a:prstClr val="black"/>
              <a:schemeClr val="tx2">
                <a:tint val="45000"/>
                <a:satMod val="400000"/>
              </a:schemeClr>
            </a:duotone>
          </a:blip>
          <a:stretch>
            <a:fillRect/>
          </a:stretch>
        </p:blipFill>
        <p:spPr>
          <a:xfrm>
            <a:off x="0" y="0"/>
            <a:ext cx="9144000" cy="6857999"/>
          </a:xfrm>
          <a:prstGeom prst="rect">
            <a:avLst/>
          </a:prstGeom>
        </p:spPr>
      </p:pic>
      <p:sp>
        <p:nvSpPr>
          <p:cNvPr id="23554" name="Rectangle 2"/>
          <p:cNvSpPr>
            <a:spLocks noGrp="1" noChangeArrowheads="1"/>
          </p:cNvSpPr>
          <p:nvPr>
            <p:ph type="title"/>
          </p:nvPr>
        </p:nvSpPr>
        <p:spPr>
          <a:xfrm>
            <a:off x="152400" y="171450"/>
            <a:ext cx="8839199" cy="685800"/>
          </a:xfrm>
        </p:spPr>
        <p:txBody>
          <a:bodyPr>
            <a:normAutofit/>
          </a:bodyPr>
          <a:lstStyle/>
          <a:p>
            <a:pPr algn="ctr"/>
            <a:r>
              <a:rPr lang="en-US" altLang="en-US" sz="2800" b="1" dirty="0">
                <a:solidFill>
                  <a:srgbClr val="FFFFFF"/>
                </a:solidFill>
              </a:rPr>
              <a:t>General Fund Expenditures By Object FY24 through Est. FY31</a:t>
            </a:r>
          </a:p>
        </p:txBody>
      </p:sp>
      <p:sp>
        <p:nvSpPr>
          <p:cNvPr id="23555" name="Rectangle 5"/>
          <p:cNvSpPr>
            <a:spLocks noChangeArrowheads="1"/>
          </p:cNvSpPr>
          <p:nvPr/>
        </p:nvSpPr>
        <p:spPr bwMode="auto">
          <a:xfrm>
            <a:off x="304798" y="5624440"/>
            <a:ext cx="853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Font typeface="Arial" charset="0"/>
              <a:buChar char="•"/>
              <a:defRPr sz="3200">
                <a:solidFill>
                  <a:schemeClr val="tx1"/>
                </a:solidFill>
                <a:latin typeface="Arial" charset="0"/>
              </a:defRPr>
            </a:lvl1pPr>
            <a:lvl2pPr marL="800100" indent="-342900" eaLnBrk="0" hangingPunct="0">
              <a:spcBef>
                <a:spcPct val="20000"/>
              </a:spcBef>
              <a:buFont typeface="Arial" charset="0"/>
              <a:buChar char="–"/>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2000">
                <a:solidFill>
                  <a:schemeClr val="tx1"/>
                </a:solidFill>
                <a:latin typeface="Arial" charset="0"/>
              </a:defRPr>
            </a:lvl4pPr>
            <a:lvl5pPr marL="2057400" indent="-228600" eaLnBrk="0" hangingPunct="0">
              <a:spcBef>
                <a:spcPct val="20000"/>
              </a:spcBef>
              <a:buFont typeface="Arial" charset="0"/>
              <a:buChar char="»"/>
              <a:defRPr sz="2000">
                <a:solidFill>
                  <a:schemeClr val="tx1"/>
                </a:solidFill>
                <a:latin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defRPr>
            </a:lvl9pPr>
          </a:lstStyle>
          <a:p>
            <a:pPr marL="800100" marR="0" lvl="1" indent="-342900" algn="l" defTabSz="457200" rtl="0" eaLnBrk="0" fontAlgn="auto" latinLnBrk="0" hangingPunct="0">
              <a:lnSpc>
                <a:spcPct val="100000"/>
              </a:lnSpc>
              <a:spcBef>
                <a:spcPct val="0"/>
              </a:spcBef>
              <a:spcAft>
                <a:spcPts val="0"/>
              </a:spcAft>
              <a:buClrTx/>
              <a:buSzTx/>
              <a:buFont typeface="Wingdings" panose="05000000000000000000" pitchFamily="2" charset="2"/>
              <a:buChar char="Ø"/>
              <a:tabLst/>
              <a:defRPr/>
            </a:pPr>
            <a:r>
              <a:rPr kumimoji="0" lang="en-US" altLang="en-US" sz="2400" b="0" i="0" u="none" strike="noStrike" kern="1200" cap="none" spc="0" normalizeH="0" baseline="0" noProof="0" dirty="0">
                <a:ln>
                  <a:noFill/>
                </a:ln>
                <a:solidFill>
                  <a:srgbClr val="FFFFFF"/>
                </a:solidFill>
                <a:effectLst/>
                <a:uLnTx/>
                <a:uFillTx/>
                <a:latin typeface="Calibri" panose="020F0502020204030204"/>
                <a:ea typeface="+mn-ea"/>
                <a:cs typeface="+mn-cs"/>
              </a:rPr>
              <a:t>Expenses increasing across all categories average </a:t>
            </a:r>
            <a:r>
              <a:rPr lang="en-US" altLang="en-US" sz="2400" dirty="0">
                <a:solidFill>
                  <a:srgbClr val="FFFFFF"/>
                </a:solidFill>
                <a:latin typeface="Calibri" panose="020F0502020204030204"/>
              </a:rPr>
              <a:t>2.22</a:t>
            </a:r>
            <a:r>
              <a:rPr kumimoji="0" lang="en-US" alt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annually</a:t>
            </a:r>
          </a:p>
        </p:txBody>
      </p:sp>
      <p:graphicFrame>
        <p:nvGraphicFramePr>
          <p:cNvPr id="3" name="Object 1">
            <a:extLst>
              <a:ext uri="{FF2B5EF4-FFF2-40B4-BE49-F238E27FC236}">
                <a16:creationId xmlns:a16="http://schemas.microsoft.com/office/drawing/2014/main" id="{813E2328-5165-38FC-3C6A-59705C52496F}"/>
              </a:ext>
            </a:extLst>
          </p:cNvPr>
          <p:cNvGraphicFramePr>
            <a:graphicFrameLocks noChangeAspect="1"/>
          </p:cNvGraphicFramePr>
          <p:nvPr>
            <p:extLst>
              <p:ext uri="{D42A27DB-BD31-4B8C-83A1-F6EECF244321}">
                <p14:modId xmlns:p14="http://schemas.microsoft.com/office/powerpoint/2010/main" val="3924008874"/>
              </p:ext>
            </p:extLst>
          </p:nvPr>
        </p:nvGraphicFramePr>
        <p:xfrm>
          <a:off x="648610" y="857250"/>
          <a:ext cx="7846781" cy="4710112"/>
        </p:xfrm>
        <a:graphic>
          <a:graphicData uri="http://schemas.openxmlformats.org/presentationml/2006/ole">
            <mc:AlternateContent xmlns:mc="http://schemas.openxmlformats.org/markup-compatibility/2006">
              <mc:Choice xmlns:v="urn:schemas-microsoft-com:vml" Requires="v">
                <p:oleObj name="Worksheet" r:id="rId3" imgW="7315294" imgH="4391025" progId="Excel.Sheet.12">
                  <p:link updateAutomatic="1"/>
                </p:oleObj>
              </mc:Choice>
              <mc:Fallback>
                <p:oleObj name="Worksheet" r:id="rId3" imgW="7315294" imgH="4391025" progId="Excel.Sheet.12">
                  <p:link updateAutomatic="1"/>
                  <p:pic>
                    <p:nvPicPr>
                      <p:cNvPr id="12292" name="Object 1"/>
                      <p:cNvPicPr>
                        <a:picLocks noChangeAspect="1" noChangeArrowheads="1"/>
                      </p:cNvPicPr>
                      <p:nvPr/>
                    </p:nvPicPr>
                    <p:blipFill>
                      <a:blip r:embed="rId4"/>
                      <a:srcRect/>
                      <a:stretch>
                        <a:fillRect/>
                      </a:stretch>
                    </p:blipFill>
                    <p:spPr bwMode="auto">
                      <a:xfrm>
                        <a:off x="648610" y="857250"/>
                        <a:ext cx="7846781" cy="4710112"/>
                      </a:xfrm>
                      <a:prstGeom prst="rect">
                        <a:avLst/>
                      </a:prstGeom>
                      <a:noFill/>
                      <a:ln>
                        <a:noFill/>
                      </a:ln>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2918C58-E821-FD0E-F04A-E9A2E9FB3234}"/>
              </a:ext>
            </a:extLst>
          </p:cNvPr>
          <p:cNvPicPr>
            <a:picLocks noChangeAspect="1"/>
          </p:cNvPicPr>
          <p:nvPr/>
        </p:nvPicPr>
        <p:blipFill>
          <a:blip r:embed="rId3">
            <a:duotone>
              <a:prstClr val="black"/>
              <a:schemeClr val="tx2">
                <a:tint val="45000"/>
                <a:satMod val="400000"/>
              </a:schemeClr>
            </a:duotone>
          </a:blip>
          <a:stretch>
            <a:fillRect/>
          </a:stretch>
        </p:blipFill>
        <p:spPr>
          <a:xfrm>
            <a:off x="0" y="0"/>
            <a:ext cx="9144000" cy="6857999"/>
          </a:xfrm>
          <a:prstGeom prst="rect">
            <a:avLst/>
          </a:prstGeom>
        </p:spPr>
      </p:pic>
      <p:sp>
        <p:nvSpPr>
          <p:cNvPr id="17410" name="Rectangle 2"/>
          <p:cNvSpPr>
            <a:spLocks noGrp="1" noChangeArrowheads="1"/>
          </p:cNvSpPr>
          <p:nvPr>
            <p:ph type="title"/>
          </p:nvPr>
        </p:nvSpPr>
        <p:spPr>
          <a:xfrm>
            <a:off x="577850" y="277813"/>
            <a:ext cx="7988300" cy="760412"/>
          </a:xfrm>
        </p:spPr>
        <p:txBody>
          <a:bodyPr>
            <a:normAutofit/>
          </a:bodyPr>
          <a:lstStyle/>
          <a:p>
            <a:pPr algn="ctr"/>
            <a:r>
              <a:rPr lang="en-US" altLang="en-US" b="1" dirty="0">
                <a:solidFill>
                  <a:srgbClr val="FFFFFF"/>
                </a:solidFill>
              </a:rPr>
              <a:t>Ending Cash Balance</a:t>
            </a:r>
          </a:p>
        </p:txBody>
      </p:sp>
      <p:sp>
        <p:nvSpPr>
          <p:cNvPr id="17411" name="Text Box 11"/>
          <p:cNvSpPr txBox="1">
            <a:spLocks noChangeArrowheads="1"/>
          </p:cNvSpPr>
          <p:nvPr/>
        </p:nvSpPr>
        <p:spPr bwMode="auto">
          <a:xfrm>
            <a:off x="785091" y="4842727"/>
            <a:ext cx="75152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Arial" charset="0"/>
              </a:defRPr>
            </a:lvl1pPr>
            <a:lvl2pPr marL="742950" indent="-285750" eaLnBrk="0" hangingPunct="0">
              <a:spcBef>
                <a:spcPct val="20000"/>
              </a:spcBef>
              <a:buFont typeface="Arial" charset="0"/>
              <a:buChar char="–"/>
              <a:defRPr sz="2800">
                <a:solidFill>
                  <a:schemeClr val="tx1"/>
                </a:solidFill>
                <a:latin typeface="Arial" charset="0"/>
              </a:defRPr>
            </a:lvl2pPr>
            <a:lvl3pPr marL="1143000" indent="-228600" eaLnBrk="0" hangingPunct="0">
              <a:spcBef>
                <a:spcPct val="20000"/>
              </a:spcBef>
              <a:buFont typeface="Arial" charset="0"/>
              <a:buChar char="•"/>
              <a:defRPr sz="2400">
                <a:solidFill>
                  <a:schemeClr val="tx1"/>
                </a:solidFill>
                <a:latin typeface="Arial" charset="0"/>
              </a:defRPr>
            </a:lvl3pPr>
            <a:lvl4pPr marL="1600200" indent="-228600" eaLnBrk="0" hangingPunct="0">
              <a:spcBef>
                <a:spcPct val="20000"/>
              </a:spcBef>
              <a:buFont typeface="Arial" charset="0"/>
              <a:buChar char="–"/>
              <a:defRPr sz="2000">
                <a:solidFill>
                  <a:schemeClr val="tx1"/>
                </a:solidFill>
                <a:latin typeface="Arial" charset="0"/>
              </a:defRPr>
            </a:lvl4pPr>
            <a:lvl5pPr marL="2057400" indent="-228600" eaLnBrk="0" hangingPunct="0">
              <a:spcBef>
                <a:spcPct val="20000"/>
              </a:spcBef>
              <a:buFont typeface="Arial" charset="0"/>
              <a:buChar char="»"/>
              <a:defRPr sz="2000">
                <a:solidFill>
                  <a:schemeClr val="tx1"/>
                </a:solidFill>
                <a:latin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defRPr>
            </a:lvl9pPr>
          </a:lstStyle>
          <a:p>
            <a:pPr marL="342900" marR="0" lvl="0" indent="-342900" algn="l" defTabSz="457200" rtl="0" eaLnBrk="0" fontAlgn="auto" latinLnBrk="0" hangingPunct="0">
              <a:lnSpc>
                <a:spcPct val="100000"/>
              </a:lnSpc>
              <a:spcBef>
                <a:spcPct val="0"/>
              </a:spcBef>
              <a:spcAft>
                <a:spcPts val="0"/>
              </a:spcAft>
              <a:buClrTx/>
              <a:buSzTx/>
              <a:buFont typeface="Wingdings" panose="05000000000000000000" pitchFamily="2" charset="2"/>
              <a:buChar char="Ø"/>
              <a:tabLst/>
              <a:defRPr/>
            </a:pPr>
            <a:r>
              <a:rPr kumimoji="0" lang="en-US" altLang="en-US" sz="2400" b="0" i="0" u="none" strike="noStrike" kern="1200" cap="none" spc="0" normalizeH="0" baseline="0" noProof="0" dirty="0">
                <a:ln>
                  <a:noFill/>
                </a:ln>
                <a:solidFill>
                  <a:srgbClr val="FFFFFF"/>
                </a:solidFill>
                <a:effectLst/>
                <a:uLnTx/>
                <a:uFillTx/>
                <a:latin typeface="Calibri" panose="020F0502020204030204"/>
                <a:ea typeface="+mn-ea"/>
                <a:cs typeface="+mn-cs"/>
              </a:rPr>
              <a:t>GFOA recommends 60 true cash day balance 30 days long term is a reasonable target.</a:t>
            </a:r>
          </a:p>
        </p:txBody>
      </p:sp>
      <p:graphicFrame>
        <p:nvGraphicFramePr>
          <p:cNvPr id="3" name="Object 2">
            <a:extLst>
              <a:ext uri="{FF2B5EF4-FFF2-40B4-BE49-F238E27FC236}">
                <a16:creationId xmlns:a16="http://schemas.microsoft.com/office/drawing/2014/main" id="{5CA09F9F-4A07-85AF-C9B4-69EA2E3AE011}"/>
              </a:ext>
            </a:extLst>
          </p:cNvPr>
          <p:cNvGraphicFramePr>
            <a:graphicFrameLocks noChangeAspect="1"/>
          </p:cNvGraphicFramePr>
          <p:nvPr>
            <p:extLst>
              <p:ext uri="{D42A27DB-BD31-4B8C-83A1-F6EECF244321}">
                <p14:modId xmlns:p14="http://schemas.microsoft.com/office/powerpoint/2010/main" val="1271487110"/>
              </p:ext>
            </p:extLst>
          </p:nvPr>
        </p:nvGraphicFramePr>
        <p:xfrm>
          <a:off x="809625" y="1144588"/>
          <a:ext cx="7524750" cy="3343275"/>
        </p:xfrm>
        <a:graphic>
          <a:graphicData uri="http://schemas.openxmlformats.org/presentationml/2006/ole">
            <mc:AlternateContent xmlns:mc="http://schemas.openxmlformats.org/markup-compatibility/2006">
              <mc:Choice xmlns:v="urn:schemas-microsoft-com:vml" Requires="v">
                <p:oleObj name="Worksheet" r:id="rId4" imgW="7524625" imgH="3343275" progId="Excel.Sheet.12">
                  <p:link updateAutomatic="1"/>
                </p:oleObj>
              </mc:Choice>
              <mc:Fallback>
                <p:oleObj name="Worksheet" r:id="rId4" imgW="7524625" imgH="3343275" progId="Excel.Sheet.12">
                  <p:link updateAutomatic="1"/>
                  <p:pic>
                    <p:nvPicPr>
                      <p:cNvPr id="0" name=""/>
                      <p:cNvPicPr/>
                      <p:nvPr/>
                    </p:nvPicPr>
                    <p:blipFill>
                      <a:blip r:embed="rId5"/>
                      <a:stretch>
                        <a:fillRect/>
                      </a:stretch>
                    </p:blipFill>
                    <p:spPr>
                      <a:xfrm>
                        <a:off x="809625" y="1144588"/>
                        <a:ext cx="7524750" cy="3343275"/>
                      </a:xfrm>
                      <a:prstGeom prst="rect">
                        <a:avLst/>
                      </a:prstGeom>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6C380-1E37-1D34-50CE-8FA885F9FF8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3948904-E7E4-C398-EEE5-336391AF9137}"/>
              </a:ext>
            </a:extLst>
          </p:cNvPr>
          <p:cNvPicPr>
            <a:picLocks noChangeAspect="1"/>
          </p:cNvPicPr>
          <p:nvPr/>
        </p:nvPicPr>
        <p:blipFill>
          <a:blip r:embed="rId3">
            <a:duotone>
              <a:prstClr val="black"/>
              <a:schemeClr val="tx2">
                <a:tint val="45000"/>
                <a:satMod val="400000"/>
              </a:schemeClr>
            </a:duotone>
          </a:blip>
          <a:stretch>
            <a:fillRect/>
          </a:stretch>
        </p:blipFill>
        <p:spPr>
          <a:xfrm>
            <a:off x="0" y="0"/>
            <a:ext cx="9144000" cy="6857999"/>
          </a:xfrm>
          <a:prstGeom prst="rect">
            <a:avLst/>
          </a:prstGeom>
        </p:spPr>
      </p:pic>
      <p:sp>
        <p:nvSpPr>
          <p:cNvPr id="20482" name="Rectangle 2">
            <a:extLst>
              <a:ext uri="{FF2B5EF4-FFF2-40B4-BE49-F238E27FC236}">
                <a16:creationId xmlns:a16="http://schemas.microsoft.com/office/drawing/2014/main" id="{F3E02E3B-8455-CFDF-6760-0D40D060EF2C}"/>
              </a:ext>
            </a:extLst>
          </p:cNvPr>
          <p:cNvSpPr>
            <a:spLocks noGrp="1" noChangeArrowheads="1"/>
          </p:cNvSpPr>
          <p:nvPr>
            <p:ph type="title"/>
          </p:nvPr>
        </p:nvSpPr>
        <p:spPr>
          <a:xfrm>
            <a:off x="457200" y="76200"/>
            <a:ext cx="8229600" cy="634216"/>
          </a:xfrm>
        </p:spPr>
        <p:txBody>
          <a:bodyPr>
            <a:normAutofit fontScale="90000"/>
          </a:bodyPr>
          <a:lstStyle/>
          <a:p>
            <a:pPr algn="ctr"/>
            <a:r>
              <a:rPr lang="en-US" altLang="en-US" b="1" dirty="0">
                <a:solidFill>
                  <a:srgbClr val="FFFFFF"/>
                </a:solidFill>
              </a:rPr>
              <a:t>Our District Financial Story Overview</a:t>
            </a:r>
          </a:p>
        </p:txBody>
      </p:sp>
      <p:sp>
        <p:nvSpPr>
          <p:cNvPr id="9" name="TextBox 8">
            <a:extLst>
              <a:ext uri="{FF2B5EF4-FFF2-40B4-BE49-F238E27FC236}">
                <a16:creationId xmlns:a16="http://schemas.microsoft.com/office/drawing/2014/main" id="{C47CC63A-CD83-EB17-E073-A979F4010CA2}"/>
              </a:ext>
            </a:extLst>
          </p:cNvPr>
          <p:cNvSpPr txBox="1"/>
          <p:nvPr/>
        </p:nvSpPr>
        <p:spPr>
          <a:xfrm>
            <a:off x="152400" y="710416"/>
            <a:ext cx="8686800" cy="5881610"/>
          </a:xfrm>
          <a:prstGeom prst="rect">
            <a:avLst/>
          </a:prstGeom>
          <a:noFill/>
        </p:spPr>
        <p:txBody>
          <a:bodyPr wrap="square">
            <a:spAutoFit/>
          </a:bodyPr>
          <a:lstStyle/>
          <a:p>
            <a:pPr marL="342900" marR="0" lvl="0" indent="-342900" algn="l" defTabSz="4572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HB96 continued the fair school funding plan FY26 &amp; FY27.</a:t>
            </a:r>
            <a:endParaRPr lang="en-US" sz="2200" dirty="0">
              <a:solidFill>
                <a:srgbClr val="FFFFFF"/>
              </a:solidFill>
              <a:latin typeface="Calibri" panose="020F0502020204030204"/>
            </a:endParaRPr>
          </a:p>
          <a:p>
            <a:pPr marL="342900" marR="0" lvl="0" indent="-342900" algn="l" defTabSz="4572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Current funding has us on the formula through FY27.</a:t>
            </a:r>
          </a:p>
          <a:p>
            <a:pPr marL="342900" marR="0" lvl="0" indent="-342900" algn="l" defTabSz="4572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Future funding is uncertain still for FY28-31 as Fair School Funding Plan not funded beyond FY27.</a:t>
            </a:r>
          </a:p>
          <a:p>
            <a:pPr marL="342900" marR="0" lvl="0" indent="-342900" algn="l" defTabSz="4572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51.4</a:t>
            </a: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 of our revenue from the state of Ohio and 48.6% from local sources.</a:t>
            </a:r>
          </a:p>
          <a:p>
            <a:pPr marL="342900" marR="0" lvl="0" indent="-342900" algn="l" defTabSz="4572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Revenue growing 1.123% and expenses 2.22% unsustainable long term.</a:t>
            </a:r>
            <a:endPar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342900" marR="0" lvl="0" indent="-342900" algn="l" defTabSz="4572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New property tax reforms that became law March 19, 2026 are going to reduce property taxes for our district. </a:t>
            </a:r>
          </a:p>
          <a:p>
            <a:pPr marL="342900" marR="0" lvl="0" indent="-342900" algn="l" defTabSz="4572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The new property tax reform laws will limit growth on future reappraisals and make it harder to pass new levies and renew existing levies.</a:t>
            </a:r>
          </a:p>
          <a:p>
            <a:pPr marL="342900" marR="0" lvl="0" indent="-342900" algn="l" defTabSz="4572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lang="en-US" sz="2200" dirty="0">
                <a:solidFill>
                  <a:srgbClr val="FFFFFF"/>
                </a:solidFill>
                <a:latin typeface="Calibri" panose="020F0502020204030204"/>
              </a:rPr>
              <a:t>If the state cuts or reduces our state funding and severely impacts our ability to raise local funding…our district will need to make cuts and/or pass new levies in response to maintain our instructional programs.</a:t>
            </a:r>
          </a:p>
          <a:p>
            <a:pPr marL="342900" marR="0" lvl="0" indent="-342900" algn="l" defTabSz="4572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Our local revenue and ability to man</a:t>
            </a:r>
            <a:r>
              <a:rPr lang="en-US" sz="2200" dirty="0">
                <a:solidFill>
                  <a:srgbClr val="FFFFFF"/>
                </a:solidFill>
                <a:latin typeface="Calibri" panose="020F0502020204030204"/>
              </a:rPr>
              <a:t>age the district is under threat as a result of the recent property tax legislation.</a:t>
            </a:r>
          </a:p>
          <a:p>
            <a:pPr marL="342900" marR="0" lvl="0" indent="-342900" algn="l" defTabSz="457200" rtl="0" eaLnBrk="1" fontAlgn="auto" latinLnBrk="0" hangingPunct="1">
              <a:lnSpc>
                <a:spcPct val="90000"/>
              </a:lnSpc>
              <a:spcBef>
                <a:spcPts val="0"/>
              </a:spcBef>
              <a:spcAft>
                <a:spcPts val="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rPr>
              <a:t>Under the new tax laws and lack of state funding we are projecting a positive cash balance in FY31 of the forecast with SDIT renewal.</a:t>
            </a:r>
          </a:p>
        </p:txBody>
      </p:sp>
    </p:spTree>
    <p:extLst>
      <p:ext uri="{BB962C8B-B14F-4D97-AF65-F5344CB8AC3E}">
        <p14:creationId xmlns:p14="http://schemas.microsoft.com/office/powerpoint/2010/main" val="1907948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bg>
      <p:bgPr>
        <a:solidFill>
          <a:srgbClr val="B50918"/>
        </a:solidFill>
        <a:effectLst/>
      </p:bgPr>
    </p:bg>
    <p:spTree>
      <p:nvGrpSpPr>
        <p:cNvPr id="1" name=""/>
        <p:cNvGrpSpPr/>
        <p:nvPr/>
      </p:nvGrpSpPr>
      <p:grpSpPr>
        <a:xfrm>
          <a:off x="0" y="0"/>
          <a:ext cx="0" cy="0"/>
          <a:chOff x="0" y="0"/>
          <a:chExt cx="0" cy="0"/>
        </a:xfrm>
      </p:grpSpPr>
      <p:sp useBgFill="1">
        <p:nvSpPr>
          <p:cNvPr id="29738" name="Rectangle 2973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CC0FE"/>
              </a:solidFill>
              <a:effectLst/>
              <a:uLnTx/>
              <a:uFillTx/>
              <a:latin typeface="Calibri" panose="020F0502020204030204"/>
              <a:ea typeface="+mn-ea"/>
              <a:cs typeface="+mn-cs"/>
            </a:endParaRPr>
          </a:p>
        </p:txBody>
      </p:sp>
      <p:sp>
        <p:nvSpPr>
          <p:cNvPr id="29740" name="Rectangle 2973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C0FE"/>
              </a:solidFill>
              <a:effectLst/>
              <a:uLnTx/>
              <a:uFillTx/>
              <a:latin typeface="Calibri" panose="020F0502020204030204"/>
              <a:ea typeface="+mn-ea"/>
              <a:cs typeface="+mn-cs"/>
            </a:endParaRPr>
          </a:p>
        </p:txBody>
      </p:sp>
      <p:sp>
        <p:nvSpPr>
          <p:cNvPr id="29742" name="Rectangle 2974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3321" y="3165298"/>
            <a:ext cx="4355594" cy="302895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CC0FE"/>
              </a:solidFill>
              <a:effectLst/>
              <a:uLnTx/>
              <a:uFillTx/>
              <a:latin typeface="Calibri" panose="020F0502020204030204"/>
              <a:ea typeface="+mn-ea"/>
              <a:cs typeface="+mn-cs"/>
            </a:endParaRPr>
          </a:p>
        </p:txBody>
      </p:sp>
      <p:sp>
        <p:nvSpPr>
          <p:cNvPr id="29744" name="Rectangle 29743">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42858" y="2085760"/>
            <a:ext cx="6857572" cy="268605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C0FE"/>
              </a:solidFill>
              <a:effectLst/>
              <a:uLnTx/>
              <a:uFillTx/>
              <a:latin typeface="Calibri" panose="020F0502020204030204"/>
              <a:ea typeface="+mn-ea"/>
              <a:cs typeface="+mn-cs"/>
            </a:endParaRPr>
          </a:p>
        </p:txBody>
      </p:sp>
      <p:sp>
        <p:nvSpPr>
          <p:cNvPr id="29746" name="Freeform: Shape 29745">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CC0FE"/>
              </a:solidFill>
              <a:effectLst/>
              <a:uLnTx/>
              <a:uFillTx/>
              <a:latin typeface="Calibri" panose="020F0502020204030204"/>
              <a:ea typeface="+mn-ea"/>
              <a:cs typeface="+mn-cs"/>
            </a:endParaRPr>
          </a:p>
        </p:txBody>
      </p:sp>
      <p:sp>
        <p:nvSpPr>
          <p:cNvPr id="25602" name="Rectangle 2"/>
          <p:cNvSpPr>
            <a:spLocks noGrp="1" noChangeArrowheads="1"/>
          </p:cNvSpPr>
          <p:nvPr>
            <p:ph type="title"/>
          </p:nvPr>
        </p:nvSpPr>
        <p:spPr>
          <a:xfrm>
            <a:off x="495030" y="2767106"/>
            <a:ext cx="2160621" cy="3071906"/>
          </a:xfrm>
        </p:spPr>
        <p:txBody>
          <a:bodyPr vert="horz" lIns="91440" tIns="45720" rIns="91440" bIns="45720" rtlCol="0" anchor="t">
            <a:normAutofit/>
          </a:bodyPr>
          <a:lstStyle/>
          <a:p>
            <a:r>
              <a:rPr lang="en-US" altLang="en-US" sz="3500" b="1" kern="1200">
                <a:solidFill>
                  <a:srgbClr val="FFFFFF"/>
                </a:solidFill>
                <a:latin typeface="+mj-lt"/>
                <a:ea typeface="+mj-ea"/>
                <a:cs typeface="+mj-cs"/>
              </a:rPr>
              <a:t>Thank You for Listening</a:t>
            </a:r>
          </a:p>
        </p:txBody>
      </p:sp>
      <p:sp>
        <p:nvSpPr>
          <p:cNvPr id="29699" name="Rectangle 3"/>
          <p:cNvSpPr>
            <a:spLocks noGrp="1" noChangeArrowheads="1"/>
          </p:cNvSpPr>
          <p:nvPr>
            <p:ph idx="1"/>
          </p:nvPr>
        </p:nvSpPr>
        <p:spPr>
          <a:xfrm>
            <a:off x="495031" y="806824"/>
            <a:ext cx="2189804" cy="1494117"/>
          </a:xfrm>
        </p:spPr>
        <p:txBody>
          <a:bodyPr vert="horz" lIns="91440" tIns="45720" rIns="91440" bIns="45720" rtlCol="0" anchor="b">
            <a:normAutofit/>
          </a:bodyPr>
          <a:lstStyle/>
          <a:p>
            <a:pPr marL="0" indent="0">
              <a:buNone/>
            </a:pPr>
            <a:r>
              <a:rPr lang="en-US" altLang="en-US" sz="1700" kern="1200">
                <a:solidFill>
                  <a:srgbClr val="FFFFFF"/>
                </a:solidFill>
                <a:latin typeface="+mn-lt"/>
                <a:ea typeface="+mn-ea"/>
                <a:cs typeface="+mn-cs"/>
              </a:rPr>
              <a:t>Questions and Answers</a:t>
            </a:r>
          </a:p>
        </p:txBody>
      </p:sp>
      <p:pic>
        <p:nvPicPr>
          <p:cNvPr id="3" name="Picture 3">
            <a:extLst>
              <a:ext uri="{FF2B5EF4-FFF2-40B4-BE49-F238E27FC236}">
                <a16:creationId xmlns:a16="http://schemas.microsoft.com/office/drawing/2014/main" id="{BA861F29-3B84-3D92-C627-9DF47A2E197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7469" y="1757761"/>
            <a:ext cx="3618113" cy="297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p:bldLst>
  </p:timing>
</p:sld>
</file>

<file path=ppt/theme/theme1.xml><?xml version="1.0" encoding="utf-8"?>
<a:theme xmlns:a="http://schemas.openxmlformats.org/drawingml/2006/main" name="Office Theme">
  <a:themeElements>
    <a:clrScheme name="Custom 4">
      <a:dk1>
        <a:srgbClr val="000000"/>
      </a:dk1>
      <a:lt1>
        <a:srgbClr val="6CC0FE"/>
      </a:lt1>
      <a:dk2>
        <a:srgbClr val="800000"/>
      </a:dk2>
      <a:lt2>
        <a:srgbClr val="7F7F7F"/>
      </a:lt2>
      <a:accent1>
        <a:srgbClr val="005390"/>
      </a:accent1>
      <a:accent2>
        <a:srgbClr val="E1F2FE"/>
      </a:accent2>
      <a:accent3>
        <a:srgbClr val="E1F2FE"/>
      </a:accent3>
      <a:accent4>
        <a:srgbClr val="E1F2FE"/>
      </a:accent4>
      <a:accent5>
        <a:srgbClr val="E1F2FE"/>
      </a:accent5>
      <a:accent6>
        <a:srgbClr val="FF1919"/>
      </a:accent6>
      <a:hlink>
        <a:srgbClr val="EBF25A"/>
      </a:hlink>
      <a:folHlink>
        <a:srgbClr val="FFFE5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Custom 4">
      <a:dk1>
        <a:srgbClr val="000000"/>
      </a:dk1>
      <a:lt1>
        <a:srgbClr val="6CC0FE"/>
      </a:lt1>
      <a:dk2>
        <a:srgbClr val="800000"/>
      </a:dk2>
      <a:lt2>
        <a:srgbClr val="7F7F7F"/>
      </a:lt2>
      <a:accent1>
        <a:srgbClr val="005390"/>
      </a:accent1>
      <a:accent2>
        <a:srgbClr val="E1F2FE"/>
      </a:accent2>
      <a:accent3>
        <a:srgbClr val="E1F2FE"/>
      </a:accent3>
      <a:accent4>
        <a:srgbClr val="E1F2FE"/>
      </a:accent4>
      <a:accent5>
        <a:srgbClr val="E1F2FE"/>
      </a:accent5>
      <a:accent6>
        <a:srgbClr val="FF1919"/>
      </a:accent6>
      <a:hlink>
        <a:srgbClr val="EBF25A"/>
      </a:hlink>
      <a:folHlink>
        <a:srgbClr val="FFFE5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X:Templates:Presentations:Designs:Curtain</Template>
  <TotalTime>2071</TotalTime>
  <Words>2168</Words>
  <Application>Microsoft Office PowerPoint</Application>
  <PresentationFormat>On-screen Show (4:3)</PresentationFormat>
  <Paragraphs>150</Paragraphs>
  <Slides>26</Slides>
  <Notes>17</Notes>
  <HiddenSlides>0</HiddenSlides>
  <MMClips>0</MMClips>
  <ScaleCrop>false</ScaleCrop>
  <HeadingPairs>
    <vt:vector size="8" baseType="variant">
      <vt:variant>
        <vt:lpstr>Fonts Used</vt:lpstr>
      </vt:variant>
      <vt:variant>
        <vt:i4>6</vt:i4>
      </vt:variant>
      <vt:variant>
        <vt:lpstr>Theme</vt:lpstr>
      </vt:variant>
      <vt:variant>
        <vt:i4>2</vt:i4>
      </vt:variant>
      <vt:variant>
        <vt:lpstr>Links</vt:lpstr>
      </vt:variant>
      <vt:variant>
        <vt:i4>7</vt:i4>
      </vt:variant>
      <vt:variant>
        <vt:lpstr>Slide Titles</vt:lpstr>
      </vt:variant>
      <vt:variant>
        <vt:i4>26</vt:i4>
      </vt:variant>
    </vt:vector>
  </HeadingPairs>
  <TitlesOfParts>
    <vt:vector size="41" baseType="lpstr">
      <vt:lpstr>Aptos</vt:lpstr>
      <vt:lpstr>Arial</vt:lpstr>
      <vt:lpstr>Calibri</vt:lpstr>
      <vt:lpstr>Calibri Light</vt:lpstr>
      <vt:lpstr>Times</vt:lpstr>
      <vt:lpstr>Wingdings</vt:lpstr>
      <vt:lpstr>Office Theme</vt:lpstr>
      <vt:lpstr>1_Office Theme</vt:lpstr>
      <vt:lpstr>\\CMHFS\K12$\SHARED\Forecasts\Covington\Covington.xlsx!Graphs![Covington.xlsx]Graphs Chart 804</vt:lpstr>
      <vt:lpstr>\\CMHFS\K12$\SHARED\Forecasts\Covington\Covington.xlsx!Graphs![Covington.xlsx]Graphs Chart 2</vt:lpstr>
      <vt:lpstr>\\CMHFS\K12$\SHARED\Forecasts\Covington\Covington.xlsx!Graphs![Covington.xlsx]Graphs Chart 5</vt:lpstr>
      <vt:lpstr>\\CMHFS\K12$\SHARED\Forecasts\Covington\Covington.xlsx!Graphs![Covington.xlsx]Graphs Chart 3</vt:lpstr>
      <vt:lpstr>\\CMHFS\K12$\SHARED\Forecasts\Covington\Covington.xlsx!Graphs![Covington.xlsx]Graphs Chart 7</vt:lpstr>
      <vt:lpstr>\\CMHFS\K12$\SHARED\Forecasts\Covington\Covington.xlsx!Graphs![Covington.xlsx]Graphs Chart 9</vt:lpstr>
      <vt:lpstr>\\CMHFS\K12$\SHARED\Forecasts\Covington\Covington.xlsx!Graphs![Covington.xlsx]Graphs Chart 14</vt:lpstr>
      <vt:lpstr>General Fund  Five Year Forecast  July 1, 2026 Through June 30, 2031  August 19, 2026  Presented By:  Carmen Siefring, Treasurer</vt:lpstr>
      <vt:lpstr>O.R.C. and O.A.C. Requirements </vt:lpstr>
      <vt:lpstr>Purposes and Objectives of the Forecast </vt:lpstr>
      <vt:lpstr>Before we get to the numbers … </vt:lpstr>
      <vt:lpstr> Key Line Items </vt:lpstr>
      <vt:lpstr>PowerPoint Presentation</vt:lpstr>
      <vt:lpstr>New August and February Forecast Filing Deadlines Inhibit Accurate Forecasts</vt:lpstr>
      <vt:lpstr>Projecting the Best We Can with Key Data Unavailable at Forecast Deadlines</vt:lpstr>
      <vt:lpstr>Revenue vs Expenditure </vt:lpstr>
      <vt:lpstr>New Legislation Targets Property Taxation</vt:lpstr>
      <vt:lpstr>HB186 Targets Property Taxation Retroactively</vt:lpstr>
      <vt:lpstr>HB186 Targets Property Taxation Retroactively</vt:lpstr>
      <vt:lpstr>HB186 Changes to Rollback &amp; OOC Structure</vt:lpstr>
      <vt:lpstr>HB309 Expanded County Budget Commission Power</vt:lpstr>
      <vt:lpstr>HB335 Capping Inside Millage Growth</vt:lpstr>
      <vt:lpstr>Funding Schools in the Future</vt:lpstr>
      <vt:lpstr>FY26-FY27 State Budget &amp; Piggyback Exemptions</vt:lpstr>
      <vt:lpstr>Ending Cash Balance</vt:lpstr>
      <vt:lpstr>Est. General Fund Revenue Sources FY27</vt:lpstr>
      <vt:lpstr>Local vs. State Funding</vt:lpstr>
      <vt:lpstr>Operating Revenue</vt:lpstr>
      <vt:lpstr>Est. General Fund Expenditures FY27</vt:lpstr>
      <vt:lpstr>General Fund Expenditures By Object FY24 through Est. FY31</vt:lpstr>
      <vt:lpstr>Ending Cash Balance</vt:lpstr>
      <vt:lpstr>Our District Financial Story Overview</vt:lpstr>
      <vt:lpstr>Thank You for Listening</vt:lpstr>
    </vt:vector>
  </TitlesOfParts>
  <Company>Dublin City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Mohr</dc:creator>
  <cp:lastModifiedBy>Christopher Mohr</cp:lastModifiedBy>
  <cp:revision>335</cp:revision>
  <dcterms:created xsi:type="dcterms:W3CDTF">2008-09-06T13:13:23Z</dcterms:created>
  <dcterms:modified xsi:type="dcterms:W3CDTF">2026-08-19T18:35:03Z</dcterms:modified>
</cp:coreProperties>
</file>