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Arimo Bold" panose="020B0704020202020204" pitchFamily="34" charset="0"/>
      <p:regular r:id="rId7"/>
      <p:bold r:id="rId8"/>
    </p:embeddedFont>
    <p:embeddedFont>
      <p:font typeface="Open Sans" panose="020B0606030504020204" pitchFamily="34" charset="0"/>
      <p:regular r:id="rId9"/>
      <p:bold r:id="rId10"/>
      <p:italic r:id="rId11"/>
      <p:boldItalic r:id="rId12"/>
    </p:embeddedFont>
    <p:embeddedFont>
      <p:font typeface="Open Sans Bold" pitchFamily="2" charset="0"/>
      <p:regular r:id="rId13"/>
      <p:bold r:id="rId14"/>
    </p:embeddedFont>
    <p:embeddedFont>
      <p:font typeface="Open Sans Extra Bold" panose="020B0906030804020204" pitchFamily="34" charset="0"/>
      <p:regular r:id="rId15"/>
      <p:bold r:id="rId16"/>
    </p:embeddedFont>
    <p:embeddedFont>
      <p:font typeface="Poppins Semi-Bold" pitchFamily="2" charset="77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Pathways2Life is a prevention and early-intervention organization that walks alongside students, families, schools, and communities. </a:t>
            </a:r>
          </a:p>
          <a:p>
            <a:endParaRPr lang="en-US"/>
          </a:p>
          <a:p>
            <a:r>
              <a:rPr lang="en-US"/>
              <a:t>At Northview High School, our role is much broader than delivering a single program. </a:t>
            </a:r>
          </a:p>
          <a:p>
            <a:endParaRPr lang="en-US"/>
          </a:p>
          <a:p>
            <a:r>
              <a:rPr lang="en-US"/>
              <a:t>We provide classroom education, leadership opportunities, mentorship, individual support, restorative discipline, and resources for families. </a:t>
            </a:r>
          </a:p>
          <a:p>
            <a:endParaRPr lang="en-US"/>
          </a:p>
          <a:p>
            <a:r>
              <a:rPr lang="en-US"/>
              <a:t>Our goal is to create meaningful connections with students while giving them practical tools to recognize risks, make wise decisions, and move toward a healthy and hopeful future.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endParaRPr/>
          </a:p>
          <a:p>
            <a:r>
              <a:rPr lang="en-US"/>
              <a:t>A major part of our Northview partnership happens in the classroom. </a:t>
            </a:r>
          </a:p>
          <a:p>
            <a:endParaRPr lang="en-US"/>
          </a:p>
          <a:p>
            <a:r>
              <a:rPr lang="en-US"/>
              <a:t>Each semester, Pathways2Life teaches six Health classes using the CODA curriculum. </a:t>
            </a:r>
          </a:p>
          <a:p>
            <a:endParaRPr lang="en-US"/>
          </a:p>
          <a:p>
            <a:r>
              <a:rPr lang="en-US"/>
              <a:t>These lessons address real decisions students face, including relationships, alcohol, drugs, risk, and the consequences of everyday choices. </a:t>
            </a:r>
          </a:p>
          <a:p>
            <a:endParaRPr lang="en-US"/>
          </a:p>
          <a:p>
            <a:r>
              <a:rPr lang="en-US"/>
              <a:t>We also teach six sessions in the Mental Healthcare Professional class. </a:t>
            </a:r>
          </a:p>
          <a:p>
            <a:endParaRPr lang="en-US"/>
          </a:p>
          <a:p>
            <a:r>
              <a:rPr lang="en-US"/>
              <a:t>There, the emphasis is on caring for yourself first so you are prepared to care for others. </a:t>
            </a:r>
          </a:p>
          <a:p>
            <a:endParaRPr lang="en-US"/>
          </a:p>
          <a:p>
            <a:r>
              <a:rPr lang="en-US"/>
              <a:t>Students explore emotional intelligence, mental health, self-awareness, and healthy responses to stress. </a:t>
            </a:r>
          </a:p>
          <a:p>
            <a:endParaRPr lang="en-US"/>
          </a:p>
          <a:p>
            <a:r>
              <a:rPr lang="en-US"/>
              <a:t>Across both settings, the goal is not simply to share information. </a:t>
            </a:r>
          </a:p>
          <a:p>
            <a:endParaRPr lang="en-US"/>
          </a:p>
          <a:p>
            <a:r>
              <a:rPr lang="en-US"/>
              <a:t>We want students to develop judgment and life skills they can use immediately and carry into adulthood.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Our connection with students continues well beyond classroom instruction. </a:t>
            </a:r>
          </a:p>
          <a:p>
            <a:endParaRPr lang="en-US"/>
          </a:p>
          <a:p>
            <a:r>
              <a:rPr lang="en-US"/>
              <a:t>Pathways2Life runs a year-long internship for 20 to 24 students, most of whom attend Northview.</a:t>
            </a:r>
          </a:p>
          <a:p>
            <a:endParaRPr lang="en-US"/>
          </a:p>
          <a:p>
            <a:r>
              <a:rPr lang="en-US"/>
              <a:t>Interns contribute to community events, media, workshops, and policy projects while developing leadership experience and a stronger student voice. </a:t>
            </a:r>
          </a:p>
          <a:p>
            <a:endParaRPr lang="en-US"/>
          </a:p>
          <a:p>
            <a:r>
              <a:rPr lang="en-US"/>
              <a:t>Interns contribute to community events, media, workshops, and policy projects while developing leadership experience and a stronger student voice. </a:t>
            </a:r>
          </a:p>
          <a:p>
            <a:r>
              <a:rPr lang="en-US"/>
              <a:t> Interns are also apart of the Thrive Ambassadors Program which is a Fulton County Initiative that gives voices to the students allowing them to be representatives of and create change at their respective schools from a district perspective.</a:t>
            </a:r>
          </a:p>
          <a:p>
            <a:endParaRPr lang="en-US"/>
          </a:p>
          <a:p>
            <a:r>
              <a:rPr lang="en-US"/>
              <a:t>Wellness lunch tables give students another approachable way to connect with us on campus several times each semester. </a:t>
            </a:r>
          </a:p>
          <a:p>
            <a:endParaRPr lang="en-US"/>
          </a:p>
          <a:p>
            <a:r>
              <a:rPr lang="en-US"/>
              <a:t>Together, these programs create consistent access to trusted support.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also meet individually with students and parents to listen, identify needs, and determine practical next steps. </a:t>
            </a:r>
          </a:p>
          <a:p>
            <a:endParaRPr lang="en-US"/>
          </a:p>
          <a:p>
            <a:r>
              <a:rPr lang="en-US"/>
              <a:t>Students who want additional encouragement can participate in four to six mentorship sessions, typically about 45 minutes each. </a:t>
            </a:r>
          </a:p>
          <a:p>
            <a:endParaRPr lang="en-US"/>
          </a:p>
          <a:p>
            <a:r>
              <a:rPr lang="en-US"/>
              <a:t>When a student needs more focused intervention, Pathways2Life offers a three-session Restorative Discipline program for vaping, substance use, and behavioral infractions. </a:t>
            </a:r>
          </a:p>
          <a:p>
            <a:endParaRPr lang="en-US"/>
          </a:p>
          <a:p>
            <a:r>
              <a:rPr lang="en-US"/>
              <a:t>Rather than focusing only on punishment, the program helps students reflect, accept accountability, understand risk and protective factors, and choose better next steps. </a:t>
            </a:r>
          </a:p>
          <a:p>
            <a:endParaRPr lang="en-US"/>
          </a:p>
          <a:p>
            <a:r>
              <a:rPr lang="en-US"/>
              <a:t>Pathways2Life post-survey data from 2023 through 2026 shows that 90 percent of participating students reported reducing their use of nicotine, alcohol, and other drugs. </a:t>
            </a:r>
          </a:p>
          <a:p>
            <a:endParaRPr lang="en-US"/>
          </a:p>
          <a:p>
            <a:r>
              <a:rPr lang="en-US"/>
              <a:t>We also support parents and guardians through three one-hour Parent and Family Sessions focused on healthy communication, conflict resolution, and boundary setting. </a:t>
            </a:r>
          </a:p>
          <a:p>
            <a:endParaRPr lang="en-US"/>
          </a:p>
          <a:p>
            <a:r>
              <a:rPr lang="en-US"/>
              <a:t>These student and family supports work together to help people repair relationships, reconnect, and move forward. </a:t>
            </a:r>
          </a:p>
          <a:p>
            <a:endParaRPr lang="en-US"/>
          </a:p>
          <a:p>
            <a:r>
              <a:rPr lang="en-US"/>
              <a:t>To learn more or request support, visit pathways2life.org.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sv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2B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253610" cy="10287000"/>
            <a:chOff x="0" y="0"/>
            <a:chExt cx="296391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3914" cy="2709333"/>
            </a:xfrm>
            <a:custGeom>
              <a:avLst/>
              <a:gdLst/>
              <a:ahLst/>
              <a:cxnLst/>
              <a:rect l="l" t="t" r="r" b="b"/>
              <a:pathLst>
                <a:path w="2963914" h="2709333">
                  <a:moveTo>
                    <a:pt x="0" y="0"/>
                  </a:moveTo>
                  <a:lnTo>
                    <a:pt x="2963914" y="0"/>
                  </a:lnTo>
                  <a:lnTo>
                    <a:pt x="2963914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963914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8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116790" y="-717659"/>
            <a:ext cx="1722347" cy="1746359"/>
          </a:xfrm>
          <a:custGeom>
            <a:avLst/>
            <a:gdLst/>
            <a:ahLst/>
            <a:cxnLst/>
            <a:rect l="l" t="t" r="r" b="b"/>
            <a:pathLst>
              <a:path w="1722347" h="1746359">
                <a:moveTo>
                  <a:pt x="0" y="0"/>
                </a:moveTo>
                <a:lnTo>
                  <a:pt x="1722347" y="0"/>
                </a:lnTo>
                <a:lnTo>
                  <a:pt x="1722347" y="1746359"/>
                </a:lnTo>
                <a:lnTo>
                  <a:pt x="0" y="17463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105445" y="6448341"/>
            <a:ext cx="8182555" cy="4602687"/>
          </a:xfrm>
          <a:custGeom>
            <a:avLst/>
            <a:gdLst/>
            <a:ahLst/>
            <a:cxnLst/>
            <a:rect l="l" t="t" r="r" b="b"/>
            <a:pathLst>
              <a:path w="8182555" h="4602687">
                <a:moveTo>
                  <a:pt x="0" y="0"/>
                </a:moveTo>
                <a:lnTo>
                  <a:pt x="8182555" y="0"/>
                </a:lnTo>
                <a:lnTo>
                  <a:pt x="8182555" y="4602688"/>
                </a:lnTo>
                <a:lnTo>
                  <a:pt x="0" y="46026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481543" y="601718"/>
            <a:ext cx="8848365" cy="884836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0124" y="0"/>
                  </a:moveTo>
                  <a:lnTo>
                    <a:pt x="792676" y="0"/>
                  </a:lnTo>
                  <a:cubicBezTo>
                    <a:pt x="803790" y="0"/>
                    <a:pt x="812800" y="9010"/>
                    <a:pt x="812800" y="20124"/>
                  </a:cubicBezTo>
                  <a:lnTo>
                    <a:pt x="812800" y="792676"/>
                  </a:lnTo>
                  <a:cubicBezTo>
                    <a:pt x="812800" y="803790"/>
                    <a:pt x="803790" y="812800"/>
                    <a:pt x="792676" y="812800"/>
                  </a:cubicBezTo>
                  <a:lnTo>
                    <a:pt x="20124" y="812800"/>
                  </a:lnTo>
                  <a:cubicBezTo>
                    <a:pt x="9010" y="812800"/>
                    <a:pt x="0" y="803790"/>
                    <a:pt x="0" y="792676"/>
                  </a:cubicBezTo>
                  <a:lnTo>
                    <a:pt x="0" y="20124"/>
                  </a:lnTo>
                  <a:cubicBezTo>
                    <a:pt x="0" y="9010"/>
                    <a:pt x="9010" y="0"/>
                    <a:pt x="20124" y="0"/>
                  </a:cubicBezTo>
                  <a:close/>
                </a:path>
              </a:pathLst>
            </a:custGeom>
            <a:blipFill>
              <a:blip r:embed="rId5"/>
              <a:stretch>
                <a:fillRect l="-16747" r="-167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888531" y="904875"/>
            <a:ext cx="6228259" cy="219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Pathways2Life at Northview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22095" y="4131225"/>
            <a:ext cx="7561131" cy="2317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1" lvl="1" indent="-474975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Prevention Education</a:t>
            </a:r>
          </a:p>
          <a:p>
            <a:pPr marL="949951" lvl="1" indent="-474975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Trusted Connection</a:t>
            </a:r>
          </a:p>
          <a:p>
            <a:pPr marL="949951" lvl="1" indent="-474975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Practical Support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13" b="-93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239810" y="5361057"/>
            <a:ext cx="5786343" cy="5677849"/>
          </a:xfrm>
          <a:custGeom>
            <a:avLst/>
            <a:gdLst/>
            <a:ahLst/>
            <a:cxnLst/>
            <a:rect l="l" t="t" r="r" b="b"/>
            <a:pathLst>
              <a:path w="5786343" h="5677849">
                <a:moveTo>
                  <a:pt x="0" y="0"/>
                </a:moveTo>
                <a:lnTo>
                  <a:pt x="5786343" y="0"/>
                </a:lnTo>
                <a:lnTo>
                  <a:pt x="5786343" y="5677849"/>
                </a:lnTo>
                <a:lnTo>
                  <a:pt x="0" y="5677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492107" y="2301354"/>
            <a:ext cx="17303785" cy="7456424"/>
            <a:chOff x="0" y="0"/>
            <a:chExt cx="915881" cy="3946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881" cy="394665"/>
            </a:xfrm>
            <a:custGeom>
              <a:avLst/>
              <a:gdLst/>
              <a:ahLst/>
              <a:cxnLst/>
              <a:rect l="l" t="t" r="r" b="b"/>
              <a:pathLst>
                <a:path w="915881" h="394665">
                  <a:moveTo>
                    <a:pt x="21028" y="0"/>
                  </a:moveTo>
                  <a:lnTo>
                    <a:pt x="894852" y="0"/>
                  </a:lnTo>
                  <a:cubicBezTo>
                    <a:pt x="906466" y="0"/>
                    <a:pt x="915881" y="9415"/>
                    <a:pt x="915881" y="21028"/>
                  </a:cubicBezTo>
                  <a:lnTo>
                    <a:pt x="915881" y="373636"/>
                  </a:lnTo>
                  <a:cubicBezTo>
                    <a:pt x="915881" y="385250"/>
                    <a:pt x="906466" y="394665"/>
                    <a:pt x="894852" y="394665"/>
                  </a:cubicBezTo>
                  <a:lnTo>
                    <a:pt x="21028" y="394665"/>
                  </a:lnTo>
                  <a:cubicBezTo>
                    <a:pt x="9415" y="394665"/>
                    <a:pt x="0" y="385250"/>
                    <a:pt x="0" y="373636"/>
                  </a:cubicBezTo>
                  <a:lnTo>
                    <a:pt x="0" y="21028"/>
                  </a:lnTo>
                  <a:cubicBezTo>
                    <a:pt x="0" y="9415"/>
                    <a:pt x="9415" y="0"/>
                    <a:pt x="21028" y="0"/>
                  </a:cubicBezTo>
                  <a:close/>
                </a:path>
              </a:pathLst>
            </a:custGeom>
            <a:solidFill>
              <a:srgbClr val="532B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915881" cy="432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417307" y="2735865"/>
            <a:ext cx="887914" cy="869527"/>
            <a:chOff x="0" y="0"/>
            <a:chExt cx="1183886" cy="115937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183886" cy="1159370"/>
              <a:chOff x="0" y="0"/>
              <a:chExt cx="28935" cy="2833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8935" cy="28336"/>
              </a:xfrm>
              <a:custGeom>
                <a:avLst/>
                <a:gdLst/>
                <a:ahLst/>
                <a:cxnLst/>
                <a:rect l="l" t="t" r="r" b="b"/>
                <a:pathLst>
                  <a:path w="28935" h="28336">
                    <a:moveTo>
                      <a:pt x="14168" y="0"/>
                    </a:moveTo>
                    <a:lnTo>
                      <a:pt x="14767" y="0"/>
                    </a:lnTo>
                    <a:cubicBezTo>
                      <a:pt x="22592" y="0"/>
                      <a:pt x="28935" y="6343"/>
                      <a:pt x="28935" y="14168"/>
                    </a:cubicBezTo>
                    <a:lnTo>
                      <a:pt x="28935" y="14168"/>
                    </a:lnTo>
                    <a:cubicBezTo>
                      <a:pt x="28935" y="21993"/>
                      <a:pt x="22592" y="28336"/>
                      <a:pt x="14767" y="28336"/>
                    </a:cubicBezTo>
                    <a:lnTo>
                      <a:pt x="14168" y="28336"/>
                    </a:lnTo>
                    <a:cubicBezTo>
                      <a:pt x="6343" y="28336"/>
                      <a:pt x="0" y="21993"/>
                      <a:pt x="0" y="14168"/>
                    </a:cubicBezTo>
                    <a:lnTo>
                      <a:pt x="0" y="14168"/>
                    </a:lnTo>
                    <a:cubicBezTo>
                      <a:pt x="0" y="6343"/>
                      <a:pt x="6343" y="0"/>
                      <a:pt x="14168" y="0"/>
                    </a:cubicBezTo>
                    <a:close/>
                  </a:path>
                </a:pathLst>
              </a:custGeom>
              <a:solidFill>
                <a:srgbClr val="7FC22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28935" cy="664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322728" y="301786"/>
              <a:ext cx="538430" cy="555799"/>
            </a:xfrm>
            <a:custGeom>
              <a:avLst/>
              <a:gdLst/>
              <a:ahLst/>
              <a:cxnLst/>
              <a:rect l="l" t="t" r="r" b="b"/>
              <a:pathLst>
                <a:path w="538430" h="555799">
                  <a:moveTo>
                    <a:pt x="0" y="0"/>
                  </a:moveTo>
                  <a:lnTo>
                    <a:pt x="538430" y="0"/>
                  </a:lnTo>
                  <a:lnTo>
                    <a:pt x="538430" y="555798"/>
                  </a:lnTo>
                  <a:lnTo>
                    <a:pt x="0" y="55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7410" y="2735865"/>
            <a:ext cx="887914" cy="869527"/>
            <a:chOff x="0" y="0"/>
            <a:chExt cx="1183886" cy="115937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183886" cy="1159370"/>
              <a:chOff x="0" y="0"/>
              <a:chExt cx="28935" cy="2833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8935" cy="28336"/>
              </a:xfrm>
              <a:custGeom>
                <a:avLst/>
                <a:gdLst/>
                <a:ahLst/>
                <a:cxnLst/>
                <a:rect l="l" t="t" r="r" b="b"/>
                <a:pathLst>
                  <a:path w="28935" h="28336">
                    <a:moveTo>
                      <a:pt x="14168" y="0"/>
                    </a:moveTo>
                    <a:lnTo>
                      <a:pt x="14767" y="0"/>
                    </a:lnTo>
                    <a:cubicBezTo>
                      <a:pt x="22592" y="0"/>
                      <a:pt x="28935" y="6343"/>
                      <a:pt x="28935" y="14168"/>
                    </a:cubicBezTo>
                    <a:lnTo>
                      <a:pt x="28935" y="14168"/>
                    </a:lnTo>
                    <a:cubicBezTo>
                      <a:pt x="28935" y="21993"/>
                      <a:pt x="22592" y="28336"/>
                      <a:pt x="14767" y="28336"/>
                    </a:cubicBezTo>
                    <a:lnTo>
                      <a:pt x="14168" y="28336"/>
                    </a:lnTo>
                    <a:cubicBezTo>
                      <a:pt x="6343" y="28336"/>
                      <a:pt x="0" y="21993"/>
                      <a:pt x="0" y="14168"/>
                    </a:cubicBezTo>
                    <a:lnTo>
                      <a:pt x="0" y="14168"/>
                    </a:lnTo>
                    <a:cubicBezTo>
                      <a:pt x="0" y="6343"/>
                      <a:pt x="6343" y="0"/>
                      <a:pt x="14168" y="0"/>
                    </a:cubicBezTo>
                    <a:close/>
                  </a:path>
                </a:pathLst>
              </a:custGeom>
              <a:solidFill>
                <a:srgbClr val="7FC22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8935" cy="6643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322728" y="301786"/>
              <a:ext cx="538430" cy="555799"/>
            </a:xfrm>
            <a:custGeom>
              <a:avLst/>
              <a:gdLst/>
              <a:ahLst/>
              <a:cxnLst/>
              <a:rect l="l" t="t" r="r" b="b"/>
              <a:pathLst>
                <a:path w="538430" h="555799">
                  <a:moveTo>
                    <a:pt x="0" y="0"/>
                  </a:moveTo>
                  <a:lnTo>
                    <a:pt x="538430" y="0"/>
                  </a:lnTo>
                  <a:lnTo>
                    <a:pt x="538430" y="555798"/>
                  </a:lnTo>
                  <a:lnTo>
                    <a:pt x="0" y="55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3750583" y="153053"/>
            <a:ext cx="2148301" cy="2148301"/>
          </a:xfrm>
          <a:custGeom>
            <a:avLst/>
            <a:gdLst/>
            <a:ahLst/>
            <a:cxnLst/>
            <a:rect l="l" t="t" r="r" b="b"/>
            <a:pathLst>
              <a:path w="2148301" h="2148301">
                <a:moveTo>
                  <a:pt x="0" y="0"/>
                </a:moveTo>
                <a:lnTo>
                  <a:pt x="2148301" y="0"/>
                </a:lnTo>
                <a:lnTo>
                  <a:pt x="2148301" y="2148301"/>
                </a:lnTo>
                <a:lnTo>
                  <a:pt x="0" y="21483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9861367" y="4355610"/>
            <a:ext cx="6331559" cy="4902690"/>
            <a:chOff x="0" y="0"/>
            <a:chExt cx="812800" cy="62937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629372"/>
            </a:xfrm>
            <a:custGeom>
              <a:avLst/>
              <a:gdLst/>
              <a:ahLst/>
              <a:cxnLst/>
              <a:rect l="l" t="t" r="r" b="b"/>
              <a:pathLst>
                <a:path w="812800" h="629372">
                  <a:moveTo>
                    <a:pt x="28123" y="0"/>
                  </a:moveTo>
                  <a:lnTo>
                    <a:pt x="784677" y="0"/>
                  </a:lnTo>
                  <a:cubicBezTo>
                    <a:pt x="792135" y="0"/>
                    <a:pt x="799289" y="2963"/>
                    <a:pt x="804563" y="8237"/>
                  </a:cubicBezTo>
                  <a:cubicBezTo>
                    <a:pt x="809837" y="13511"/>
                    <a:pt x="812800" y="20665"/>
                    <a:pt x="812800" y="28123"/>
                  </a:cubicBezTo>
                  <a:lnTo>
                    <a:pt x="812800" y="601249"/>
                  </a:lnTo>
                  <a:cubicBezTo>
                    <a:pt x="812800" y="608708"/>
                    <a:pt x="809837" y="615861"/>
                    <a:pt x="804563" y="621135"/>
                  </a:cubicBezTo>
                  <a:cubicBezTo>
                    <a:pt x="799289" y="626409"/>
                    <a:pt x="792135" y="629372"/>
                    <a:pt x="784677" y="629372"/>
                  </a:cubicBezTo>
                  <a:lnTo>
                    <a:pt x="28123" y="629372"/>
                  </a:lnTo>
                  <a:cubicBezTo>
                    <a:pt x="20665" y="629372"/>
                    <a:pt x="13511" y="626409"/>
                    <a:pt x="8237" y="621135"/>
                  </a:cubicBezTo>
                  <a:cubicBezTo>
                    <a:pt x="2963" y="615861"/>
                    <a:pt x="0" y="608708"/>
                    <a:pt x="0" y="601249"/>
                  </a:cubicBezTo>
                  <a:lnTo>
                    <a:pt x="0" y="28123"/>
                  </a:lnTo>
                  <a:cubicBezTo>
                    <a:pt x="0" y="20665"/>
                    <a:pt x="2963" y="13511"/>
                    <a:pt x="8237" y="8237"/>
                  </a:cubicBezTo>
                  <a:cubicBezTo>
                    <a:pt x="13511" y="2963"/>
                    <a:pt x="20665" y="0"/>
                    <a:pt x="28123" y="0"/>
                  </a:cubicBezTo>
                  <a:close/>
                </a:path>
              </a:pathLst>
            </a:custGeom>
            <a:blipFill>
              <a:blip r:embed="rId7"/>
              <a:stretch>
                <a:fillRect l="-6302" t="-10516" r="-30567" b="-1897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11317" y="4355610"/>
            <a:ext cx="6201678" cy="4802120"/>
            <a:chOff x="0" y="0"/>
            <a:chExt cx="812800" cy="6293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629372"/>
            </a:xfrm>
            <a:custGeom>
              <a:avLst/>
              <a:gdLst/>
              <a:ahLst/>
              <a:cxnLst/>
              <a:rect l="l" t="t" r="r" b="b"/>
              <a:pathLst>
                <a:path w="812800" h="629372">
                  <a:moveTo>
                    <a:pt x="28712" y="0"/>
                  </a:moveTo>
                  <a:lnTo>
                    <a:pt x="784088" y="0"/>
                  </a:lnTo>
                  <a:cubicBezTo>
                    <a:pt x="799945" y="0"/>
                    <a:pt x="812800" y="12855"/>
                    <a:pt x="812800" y="28712"/>
                  </a:cubicBezTo>
                  <a:lnTo>
                    <a:pt x="812800" y="600660"/>
                  </a:lnTo>
                  <a:cubicBezTo>
                    <a:pt x="812800" y="616517"/>
                    <a:pt x="799945" y="629372"/>
                    <a:pt x="784088" y="629372"/>
                  </a:cubicBezTo>
                  <a:lnTo>
                    <a:pt x="28712" y="629372"/>
                  </a:lnTo>
                  <a:cubicBezTo>
                    <a:pt x="12855" y="629372"/>
                    <a:pt x="0" y="616517"/>
                    <a:pt x="0" y="600660"/>
                  </a:cubicBezTo>
                  <a:lnTo>
                    <a:pt x="0" y="28712"/>
                  </a:lnTo>
                  <a:cubicBezTo>
                    <a:pt x="0" y="12855"/>
                    <a:pt x="12855" y="0"/>
                    <a:pt x="28712" y="0"/>
                  </a:cubicBezTo>
                  <a:close/>
                </a:path>
              </a:pathLst>
            </a:custGeom>
            <a:blipFill>
              <a:blip r:embed="rId8"/>
              <a:stretch>
                <a:fillRect l="-5023" r="-50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898884" y="604107"/>
            <a:ext cx="8638532" cy="1112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12"/>
              </a:lnSpc>
              <a:spcBef>
                <a:spcPct val="0"/>
              </a:spcBef>
            </a:pPr>
            <a:r>
              <a:rPr lang="en-US" sz="6437" b="1">
                <a:solidFill>
                  <a:srgbClr val="532B7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 the Classroom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808278" y="2517285"/>
            <a:ext cx="6497046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7"/>
              </a:lnSpc>
            </a:pPr>
            <a:r>
              <a:rPr lang="en-US" sz="5222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Health Class (CODA)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08381" y="2517285"/>
            <a:ext cx="657466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7"/>
              </a:lnSpc>
            </a:pPr>
            <a:r>
              <a:rPr lang="en-US" sz="5222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Mental Health Professional Class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47800" y="-1563519"/>
            <a:ext cx="20171484" cy="13414037"/>
          </a:xfrm>
          <a:custGeom>
            <a:avLst/>
            <a:gdLst/>
            <a:ahLst/>
            <a:cxnLst/>
            <a:rect l="l" t="t" r="r" b="b"/>
            <a:pathLst>
              <a:path w="20171484" h="13414037">
                <a:moveTo>
                  <a:pt x="0" y="0"/>
                </a:moveTo>
                <a:lnTo>
                  <a:pt x="20171484" y="0"/>
                </a:lnTo>
                <a:lnTo>
                  <a:pt x="20171484" y="13414037"/>
                </a:lnTo>
                <a:lnTo>
                  <a:pt x="0" y="13414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20990" y="1885268"/>
            <a:ext cx="9135683" cy="5296282"/>
            <a:chOff x="0" y="0"/>
            <a:chExt cx="555694" cy="3221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5694" cy="322156"/>
            </a:xfrm>
            <a:custGeom>
              <a:avLst/>
              <a:gdLst/>
              <a:ahLst/>
              <a:cxnLst/>
              <a:rect l="l" t="t" r="r" b="b"/>
              <a:pathLst>
                <a:path w="555694" h="322156">
                  <a:moveTo>
                    <a:pt x="33898" y="0"/>
                  </a:moveTo>
                  <a:lnTo>
                    <a:pt x="521797" y="0"/>
                  </a:lnTo>
                  <a:cubicBezTo>
                    <a:pt x="540518" y="0"/>
                    <a:pt x="555694" y="15176"/>
                    <a:pt x="555694" y="33898"/>
                  </a:cubicBezTo>
                  <a:lnTo>
                    <a:pt x="555694" y="288258"/>
                  </a:lnTo>
                  <a:cubicBezTo>
                    <a:pt x="555694" y="297248"/>
                    <a:pt x="552123" y="305870"/>
                    <a:pt x="545766" y="312227"/>
                  </a:cubicBezTo>
                  <a:cubicBezTo>
                    <a:pt x="539409" y="318584"/>
                    <a:pt x="530787" y="322156"/>
                    <a:pt x="521797" y="322156"/>
                  </a:cubicBezTo>
                  <a:lnTo>
                    <a:pt x="33898" y="322156"/>
                  </a:lnTo>
                  <a:cubicBezTo>
                    <a:pt x="24907" y="322156"/>
                    <a:pt x="16285" y="318584"/>
                    <a:pt x="9928" y="312227"/>
                  </a:cubicBezTo>
                  <a:cubicBezTo>
                    <a:pt x="3571" y="305870"/>
                    <a:pt x="0" y="297248"/>
                    <a:pt x="0" y="288258"/>
                  </a:cubicBezTo>
                  <a:lnTo>
                    <a:pt x="0" y="33898"/>
                  </a:lnTo>
                  <a:cubicBezTo>
                    <a:pt x="0" y="24907"/>
                    <a:pt x="3571" y="16285"/>
                    <a:pt x="9928" y="9928"/>
                  </a:cubicBezTo>
                  <a:cubicBezTo>
                    <a:pt x="16285" y="3571"/>
                    <a:pt x="24907" y="0"/>
                    <a:pt x="33898" y="0"/>
                  </a:cubicBezTo>
                  <a:close/>
                </a:path>
              </a:pathLst>
            </a:custGeom>
            <a:blipFill>
              <a:blip r:embed="rId4"/>
              <a:stretch>
                <a:fillRect t="-6881" b="-223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30830" y="7396776"/>
            <a:ext cx="6392204" cy="3419721"/>
            <a:chOff x="0" y="0"/>
            <a:chExt cx="8522938" cy="455962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522938" cy="4559627"/>
              <a:chOff x="0" y="0"/>
              <a:chExt cx="220429" cy="11792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20429" cy="117926"/>
              </a:xfrm>
              <a:custGeom>
                <a:avLst/>
                <a:gdLst/>
                <a:ahLst/>
                <a:cxnLst/>
                <a:rect l="l" t="t" r="r" b="b"/>
                <a:pathLst>
                  <a:path w="220429" h="117926">
                    <a:moveTo>
                      <a:pt x="56844" y="0"/>
                    </a:moveTo>
                    <a:lnTo>
                      <a:pt x="163585" y="0"/>
                    </a:lnTo>
                    <a:cubicBezTo>
                      <a:pt x="194979" y="0"/>
                      <a:pt x="220429" y="25450"/>
                      <a:pt x="220429" y="56844"/>
                    </a:cubicBezTo>
                    <a:lnTo>
                      <a:pt x="220429" y="61082"/>
                    </a:lnTo>
                    <a:cubicBezTo>
                      <a:pt x="220429" y="92476"/>
                      <a:pt x="194979" y="117926"/>
                      <a:pt x="163585" y="117926"/>
                    </a:cubicBezTo>
                    <a:lnTo>
                      <a:pt x="56844" y="117926"/>
                    </a:lnTo>
                    <a:cubicBezTo>
                      <a:pt x="25450" y="117926"/>
                      <a:pt x="0" y="92476"/>
                      <a:pt x="0" y="61082"/>
                    </a:cubicBezTo>
                    <a:lnTo>
                      <a:pt x="0" y="56844"/>
                    </a:lnTo>
                    <a:cubicBezTo>
                      <a:pt x="0" y="25450"/>
                      <a:pt x="25450" y="0"/>
                      <a:pt x="56844" y="0"/>
                    </a:cubicBezTo>
                    <a:close/>
                  </a:path>
                </a:pathLst>
              </a:custGeom>
              <a:solidFill>
                <a:srgbClr val="532B7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20429" cy="156026"/>
              </a:xfrm>
              <a:prstGeom prst="rect">
                <a:avLst/>
              </a:prstGeom>
            </p:spPr>
            <p:txBody>
              <a:bodyPr lIns="66453" tIns="66453" rIns="66453" bIns="66453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341928" y="555527"/>
              <a:ext cx="5697498" cy="3247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37"/>
                </a:lnSpc>
              </a:pPr>
              <a:r>
                <a:rPr lang="en-US" sz="5281" b="1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Wellness Tables and Events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flipH="1">
            <a:off x="14048316" y="6108993"/>
            <a:ext cx="5786343" cy="5677849"/>
          </a:xfrm>
          <a:custGeom>
            <a:avLst/>
            <a:gdLst/>
            <a:ahLst/>
            <a:cxnLst/>
            <a:rect l="l" t="t" r="r" b="b"/>
            <a:pathLst>
              <a:path w="5786343" h="5677849">
                <a:moveTo>
                  <a:pt x="5786343" y="0"/>
                </a:moveTo>
                <a:lnTo>
                  <a:pt x="0" y="0"/>
                </a:lnTo>
                <a:lnTo>
                  <a:pt x="0" y="5677849"/>
                </a:lnTo>
                <a:lnTo>
                  <a:pt x="5786343" y="5677849"/>
                </a:lnTo>
                <a:lnTo>
                  <a:pt x="5786343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245257" y="1885268"/>
            <a:ext cx="6287262" cy="2479438"/>
            <a:chOff x="0" y="0"/>
            <a:chExt cx="220429" cy="8692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429" cy="86928"/>
            </a:xfrm>
            <a:custGeom>
              <a:avLst/>
              <a:gdLst/>
              <a:ahLst/>
              <a:cxnLst/>
              <a:rect l="l" t="t" r="r" b="b"/>
              <a:pathLst>
                <a:path w="220429" h="86928">
                  <a:moveTo>
                    <a:pt x="43464" y="0"/>
                  </a:moveTo>
                  <a:lnTo>
                    <a:pt x="176965" y="0"/>
                  </a:lnTo>
                  <a:cubicBezTo>
                    <a:pt x="200970" y="0"/>
                    <a:pt x="220429" y="19460"/>
                    <a:pt x="220429" y="43464"/>
                  </a:cubicBezTo>
                  <a:lnTo>
                    <a:pt x="220429" y="43464"/>
                  </a:lnTo>
                  <a:cubicBezTo>
                    <a:pt x="220429" y="67469"/>
                    <a:pt x="200970" y="86928"/>
                    <a:pt x="176965" y="86928"/>
                  </a:cubicBezTo>
                  <a:lnTo>
                    <a:pt x="43464" y="86928"/>
                  </a:lnTo>
                  <a:cubicBezTo>
                    <a:pt x="19460" y="86928"/>
                    <a:pt x="0" y="67469"/>
                    <a:pt x="0" y="43464"/>
                  </a:cubicBezTo>
                  <a:lnTo>
                    <a:pt x="0" y="43464"/>
                  </a:lnTo>
                  <a:cubicBezTo>
                    <a:pt x="0" y="19460"/>
                    <a:pt x="19460" y="0"/>
                    <a:pt x="43464" y="0"/>
                  </a:cubicBezTo>
                  <a:close/>
                </a:path>
              </a:pathLst>
            </a:custGeom>
            <a:solidFill>
              <a:srgbClr val="6C902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20429" cy="125028"/>
            </a:xfrm>
            <a:prstGeom prst="rect">
              <a:avLst/>
            </a:prstGeom>
          </p:spPr>
          <p:txBody>
            <a:bodyPr lIns="66453" tIns="66453" rIns="66453" bIns="66453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96038" y="4543839"/>
            <a:ext cx="8985701" cy="5209333"/>
            <a:chOff x="0" y="0"/>
            <a:chExt cx="555694" cy="3221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5694" cy="322156"/>
            </a:xfrm>
            <a:custGeom>
              <a:avLst/>
              <a:gdLst/>
              <a:ahLst/>
              <a:cxnLst/>
              <a:rect l="l" t="t" r="r" b="b"/>
              <a:pathLst>
                <a:path w="555694" h="322156">
                  <a:moveTo>
                    <a:pt x="34463" y="0"/>
                  </a:moveTo>
                  <a:lnTo>
                    <a:pt x="521231" y="0"/>
                  </a:lnTo>
                  <a:cubicBezTo>
                    <a:pt x="540265" y="0"/>
                    <a:pt x="555694" y="15430"/>
                    <a:pt x="555694" y="34463"/>
                  </a:cubicBezTo>
                  <a:lnTo>
                    <a:pt x="555694" y="287693"/>
                  </a:lnTo>
                  <a:cubicBezTo>
                    <a:pt x="555694" y="296833"/>
                    <a:pt x="552063" y="305599"/>
                    <a:pt x="545600" y="312062"/>
                  </a:cubicBezTo>
                  <a:cubicBezTo>
                    <a:pt x="539137" y="318525"/>
                    <a:pt x="530371" y="322156"/>
                    <a:pt x="521231" y="322156"/>
                  </a:cubicBezTo>
                  <a:lnTo>
                    <a:pt x="34463" y="322156"/>
                  </a:lnTo>
                  <a:cubicBezTo>
                    <a:pt x="15430" y="322156"/>
                    <a:pt x="0" y="306726"/>
                    <a:pt x="0" y="287693"/>
                  </a:cubicBezTo>
                  <a:lnTo>
                    <a:pt x="0" y="34463"/>
                  </a:lnTo>
                  <a:cubicBezTo>
                    <a:pt x="0" y="15430"/>
                    <a:pt x="15430" y="0"/>
                    <a:pt x="34463" y="0"/>
                  </a:cubicBezTo>
                  <a:close/>
                </a:path>
              </a:pathLst>
            </a:custGeom>
            <a:blipFill>
              <a:blip r:embed="rId6"/>
              <a:stretch>
                <a:fillRect l="-7354" t="-40087" r="-10315" b="-119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917841" y="2095500"/>
            <a:ext cx="6150959" cy="207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45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Student Internship and Thrive Ambassadors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93632"/>
            <a:ext cx="14422988" cy="123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72"/>
              </a:lnSpc>
              <a:spcBef>
                <a:spcPct val="0"/>
              </a:spcBef>
            </a:pPr>
            <a:r>
              <a:rPr lang="en-US" sz="6837" b="1">
                <a:solidFill>
                  <a:srgbClr val="532B7C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Beyond the Classroom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13" b="-93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3100547" y="-2779820"/>
            <a:ext cx="5786343" cy="5677849"/>
          </a:xfrm>
          <a:custGeom>
            <a:avLst/>
            <a:gdLst/>
            <a:ahLst/>
            <a:cxnLst/>
            <a:rect l="l" t="t" r="r" b="b"/>
            <a:pathLst>
              <a:path w="5786343" h="5677849">
                <a:moveTo>
                  <a:pt x="5786343" y="5677849"/>
                </a:moveTo>
                <a:lnTo>
                  <a:pt x="0" y="5677849"/>
                </a:lnTo>
                <a:lnTo>
                  <a:pt x="0" y="0"/>
                </a:lnTo>
                <a:lnTo>
                  <a:pt x="5786343" y="0"/>
                </a:lnTo>
                <a:lnTo>
                  <a:pt x="5786343" y="5677849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8653388"/>
            <a:ext cx="16230600" cy="1343114"/>
            <a:chOff x="0" y="0"/>
            <a:chExt cx="4274726" cy="35374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353742"/>
            </a:xfrm>
            <a:custGeom>
              <a:avLst/>
              <a:gdLst/>
              <a:ahLst/>
              <a:cxnLst/>
              <a:rect l="l" t="t" r="r" b="b"/>
              <a:pathLst>
                <a:path w="4274726" h="353742">
                  <a:moveTo>
                    <a:pt x="0" y="0"/>
                  </a:moveTo>
                  <a:lnTo>
                    <a:pt x="4274726" y="0"/>
                  </a:lnTo>
                  <a:lnTo>
                    <a:pt x="4274726" y="353742"/>
                  </a:lnTo>
                  <a:lnTo>
                    <a:pt x="0" y="353742"/>
                  </a:lnTo>
                  <a:close/>
                </a:path>
              </a:pathLst>
            </a:custGeom>
            <a:solidFill>
              <a:srgbClr val="DEC0F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274726" cy="382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7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406649" y="6550141"/>
            <a:ext cx="7246420" cy="186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5"/>
              </a:lnSpc>
            </a:pPr>
            <a:r>
              <a:rPr lang="en-US" sz="6837" b="1" dirty="0">
                <a:solidFill>
                  <a:srgbClr val="532B7C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Restorative Discipline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4907" y="225541"/>
            <a:ext cx="7246420" cy="186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5"/>
              </a:lnSpc>
            </a:pPr>
            <a:r>
              <a:rPr lang="en-US" sz="6837" b="1" dirty="0">
                <a:solidFill>
                  <a:srgbClr val="532B7C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Parent and Student Support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503920" y="1998501"/>
            <a:ext cx="5680808" cy="6289998"/>
            <a:chOff x="0" y="0"/>
            <a:chExt cx="7574411" cy="83866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74411" cy="8386664"/>
            </a:xfrm>
            <a:custGeom>
              <a:avLst/>
              <a:gdLst/>
              <a:ahLst/>
              <a:cxnLst/>
              <a:rect l="l" t="t" r="r" b="b"/>
              <a:pathLst>
                <a:path w="7574411" h="8386664">
                  <a:moveTo>
                    <a:pt x="0" y="0"/>
                  </a:moveTo>
                  <a:lnTo>
                    <a:pt x="7574411" y="0"/>
                  </a:lnTo>
                  <a:lnTo>
                    <a:pt x="7574411" y="8386664"/>
                  </a:lnTo>
                  <a:lnTo>
                    <a:pt x="0" y="83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361" r="-536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36384" y="434691"/>
              <a:ext cx="6901644" cy="7110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64549" lvl="1" indent="-382274" algn="l">
                <a:lnSpc>
                  <a:spcPts val="7259"/>
                </a:lnSpc>
                <a:buFont typeface="Arial"/>
                <a:buChar char="•"/>
              </a:pPr>
              <a:r>
                <a:rPr lang="en-US" sz="354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Healthy Communication</a:t>
              </a:r>
            </a:p>
            <a:p>
              <a:pPr marL="764549" lvl="1" indent="-382274" algn="l">
                <a:lnSpc>
                  <a:spcPts val="7259"/>
                </a:lnSpc>
                <a:buFont typeface="Arial"/>
                <a:buChar char="•"/>
              </a:pPr>
              <a:r>
                <a:rPr lang="en-US" sz="354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Conflict Resolution</a:t>
              </a:r>
            </a:p>
            <a:p>
              <a:pPr marL="764549" lvl="1" indent="-382274" algn="l">
                <a:lnSpc>
                  <a:spcPts val="7259"/>
                </a:lnSpc>
                <a:buFont typeface="Arial"/>
                <a:buChar char="•"/>
              </a:pPr>
              <a:r>
                <a:rPr lang="en-US" sz="354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Friendships and Relationships</a:t>
              </a:r>
            </a:p>
            <a:p>
              <a:pPr marL="764549" lvl="1" indent="-382274" algn="l">
                <a:lnSpc>
                  <a:spcPts val="7259"/>
                </a:lnSpc>
                <a:buFont typeface="Arial"/>
                <a:buChar char="•"/>
              </a:pPr>
              <a:r>
                <a:rPr lang="en-US" sz="354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Boundary Setting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053974" y="280994"/>
            <a:ext cx="5951770" cy="5951770"/>
            <a:chOff x="0" y="0"/>
            <a:chExt cx="7935694" cy="79356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935694" cy="7935694"/>
            </a:xfrm>
            <a:custGeom>
              <a:avLst/>
              <a:gdLst/>
              <a:ahLst/>
              <a:cxnLst/>
              <a:rect l="l" t="t" r="r" b="b"/>
              <a:pathLst>
                <a:path w="7935694" h="7935694">
                  <a:moveTo>
                    <a:pt x="0" y="0"/>
                  </a:moveTo>
                  <a:lnTo>
                    <a:pt x="7935694" y="0"/>
                  </a:lnTo>
                  <a:lnTo>
                    <a:pt x="7935694" y="7935694"/>
                  </a:lnTo>
                  <a:lnTo>
                    <a:pt x="0" y="7935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23834" y="461907"/>
              <a:ext cx="7189277" cy="6597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54"/>
                </a:lnSpc>
              </a:pPr>
              <a:r>
                <a:rPr lang="en-US" sz="3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 focused response to vaping, substance use and behavioral infractions-built around reflection, accountability, and better choices.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16647" y="8749952"/>
            <a:ext cx="1807738" cy="1035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 dirty="0">
                <a:solidFill>
                  <a:srgbClr val="532B7C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90%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24386" y="9023443"/>
            <a:ext cx="13881358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of student’s report reducing use of nicotine, alcohol, and other drugs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85594" y="9539699"/>
            <a:ext cx="5820151" cy="42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P2L Post Survey data 2023-2026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988" y="2636931"/>
            <a:ext cx="3922727" cy="39227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630</Words>
  <Application>Microsoft Macintosh PowerPoint</Application>
  <PresentationFormat>Custom</PresentationFormat>
  <Paragraphs>79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Open Sans Bold</vt:lpstr>
      <vt:lpstr>Poppins Semi-Bold</vt:lpstr>
      <vt:lpstr>Arimo Bold</vt:lpstr>
      <vt:lpstr>Open Sans</vt:lpstr>
      <vt:lpstr>Open Sans Extra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cp:lastModifiedBy>Sally Conroy</cp:lastModifiedBy>
  <cp:revision>2</cp:revision>
  <dcterms:created xsi:type="dcterms:W3CDTF">2006-08-16T00:00:00Z</dcterms:created>
  <dcterms:modified xsi:type="dcterms:W3CDTF">2026-08-24T17:25:41Z</dcterms:modified>
  <dc:identifier>DAHS9ZXFYws</dc:identifier>
</cp:coreProperties>
</file>