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6" r:id="rId2"/>
    <p:sldId id="295" r:id="rId3"/>
    <p:sldId id="257" r:id="rId4"/>
    <p:sldId id="258" r:id="rId5"/>
    <p:sldId id="259" r:id="rId6"/>
    <p:sldId id="260" r:id="rId7"/>
    <p:sldId id="261" r:id="rId8"/>
    <p:sldId id="262" r:id="rId9"/>
    <p:sldId id="263" r:id="rId10"/>
    <p:sldId id="264" r:id="rId11"/>
    <p:sldId id="268" r:id="rId12"/>
    <p:sldId id="265" r:id="rId13"/>
    <p:sldId id="266" r:id="rId14"/>
    <p:sldId id="267" r:id="rId15"/>
    <p:sldId id="269" r:id="rId16"/>
    <p:sldId id="270" r:id="rId17"/>
    <p:sldId id="271" r:id="rId18"/>
    <p:sldId id="272" r:id="rId19"/>
    <p:sldId id="273" r:id="rId20"/>
    <p:sldId id="274" r:id="rId21"/>
    <p:sldId id="275" r:id="rId22"/>
    <p:sldId id="292" r:id="rId23"/>
    <p:sldId id="291" r:id="rId24"/>
    <p:sldId id="277" r:id="rId25"/>
    <p:sldId id="276" r:id="rId26"/>
    <p:sldId id="278" r:id="rId27"/>
    <p:sldId id="279" r:id="rId28"/>
    <p:sldId id="280" r:id="rId29"/>
    <p:sldId id="281" r:id="rId30"/>
    <p:sldId id="282" r:id="rId31"/>
    <p:sldId id="285" r:id="rId32"/>
    <p:sldId id="284" r:id="rId33"/>
    <p:sldId id="283" r:id="rId34"/>
    <p:sldId id="286" r:id="rId35"/>
    <p:sldId id="287" r:id="rId36"/>
    <p:sldId id="288" r:id="rId37"/>
    <p:sldId id="289" r:id="rId38"/>
    <p:sldId id="290" r:id="rId39"/>
  </p:sldIdLst>
  <p:sldSz cx="9753600" cy="7315200"/>
  <p:notesSz cx="6858000" cy="9144000"/>
  <p:embeddedFontLst>
    <p:embeddedFont>
      <p:font typeface="Public Sans" panose="020B0604020202020204" charset="0"/>
      <p:regular r:id="rId40"/>
    </p:embeddedFont>
    <p:embeddedFont>
      <p:font typeface="Public Sans Bol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83" dt="2026-08-25T13:21:13.953"/>
    <p1510:client id="{038ADADD-D3FB-07CF-C5C0-741A96AA1B6F}" v="140" dt="2026-08-24T14:07:37.674"/>
    <p1510:client id="{21D1B081-BA68-AF47-8625-9075A9B249B6}" v="3" dt="2026-08-25T21:44:24.444"/>
    <p1510:client id="{24BDDC21-03A0-5ACC-50A2-405BADD71294}" v="5" dt="2026-08-24T15:41:23.782"/>
    <p1510:client id="{37A0E2A0-F36B-69A1-3E9E-E2D2A73905B0}" v="1587" dt="2026-08-24T14:10:51.338"/>
    <p1510:client id="{583B43FA-35D5-8DD0-79AE-55A1B37CAA4C}" v="21" dt="2026-08-24T19:38:49.968"/>
    <p1510:client id="{5F56C459-FA52-B294-161C-A13B47D6FF7D}" v="12" dt="2026-08-24T16:46:37.574"/>
    <p1510:client id="{898A8875-8A3C-1F22-1F50-5CABF220241F}" v="47" dt="2026-08-25T19:04:22.189"/>
    <p1510:client id="{A3CF07ED-9443-9620-49A0-6EF7AF4F66B6}" v="116" dt="2026-08-25T13:17:39.6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todaysmilitary.com/careers-benefits" TargetMode="External"/><Relationship Id="rId7" Type="http://schemas.openxmlformats.org/officeDocument/2006/relationships/hyperlink" Target="https://www.defense.gov/About/our-forces/"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s://www.todaysmilitary.com/ways-to-serve/service-branches" TargetMode="External"/><Relationship Id="rId5" Type="http://schemas.openxmlformats.org/officeDocument/2006/relationships/hyperlink" Target="https://www.todaysmilitary.com/careers-benefits/explore-careers" TargetMode="External"/><Relationship Id="rId4" Type="http://schemas.openxmlformats.org/officeDocument/2006/relationships/hyperlink" Target="https://www.todaysmilitary.com/joining-eligibility/asvab-tes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gafutures.org/college-planning/georgia-match/georgia-match/"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mmonapp.org/apply/first-year-students" TargetMode="External"/><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fultonga.scriborder.com/applicationCurrent"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hyperlink" Target="http://Clhttps:/admissions.uga.edu/apply/first-year-applicants/first-year-criteria/gafutures-transcript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studentaid.gov/h/apply-for-aid/fafsa"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secure.gafutures.org/"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tudentaid.ed.gov/"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gafutures.org/hope-state-aid-programs/"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www.gafutures.org/media/apofcfmn/rigor-list-september-2025.pdf"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gafutures.org/"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fafsa.ed.gov/"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ncaaclearinghouse.net/"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hyperlink" Target="http://www.gafutures.org/" TargetMode="External"/><Relationship Id="rId3" Type="http://schemas.openxmlformats.org/officeDocument/2006/relationships/hyperlink" Target="https://northview.fultonschools.org/our-school/counseling" TargetMode="External"/><Relationship Id="rId7" Type="http://schemas.openxmlformats.org/officeDocument/2006/relationships/hyperlink" Target="http://www.bigfuture.collegeboard.org/"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www.act.org/" TargetMode="External"/><Relationship Id="rId5" Type="http://schemas.openxmlformats.org/officeDocument/2006/relationships/hyperlink" Target="http://www.collegeboard.com/" TargetMode="External"/><Relationship Id="rId4" Type="http://schemas.openxmlformats.org/officeDocument/2006/relationships/hyperlink" Target="https://www.commonapp.org/" TargetMode="External"/><Relationship Id="rId9" Type="http://schemas.openxmlformats.org/officeDocument/2006/relationships/hyperlink" Target="https://nam11.safelinks.protection.outlook.com/?url=https%3A%2F%2Fsoarfamily.org%2F&amp;data=05%7C02%7CChoungC%40fultonschools.org%7C0c17d48873f546860e0308dde3e5084c%7C0cdcb19881694b70ba9fda7e3ba700c2%7C0%7C0%7C638917295008337100%7CUnknown%7CTWFpbGZsb3d8eyJFbXB0eU1hcGkiOnRydWUsIlYiOiIwLjAuMDAwMCIsIlAiOiJXaW4zMiIsIkFOIjoiTWFpbCIsIldUIjoyfQ%3D%3D%7C0%7C%7C%7C&amp;sdata=0L5N13dnGsgJU4zdvJcbEgbk6hfloTuUP60LSPtlsxI%3D&amp;reserved=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teach.sossignsofsuicide.org/program/sos-high-school-students/lesson-plan/#video-and-discussion"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a:extLst>
            <a:ext uri="{FF2B5EF4-FFF2-40B4-BE49-F238E27FC236}">
              <a16:creationId xmlns:a16="http://schemas.microsoft.com/office/drawing/2014/main" id="{4EE78A8D-BD0F-8F72-C0C3-DED76AF24B9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63397DA-ACEC-4EAA-9159-65AF30629500}"/>
              </a:ext>
            </a:extLst>
          </p:cNvPr>
          <p:cNvGrpSpPr/>
          <p:nvPr/>
        </p:nvGrpSpPr>
        <p:grpSpPr>
          <a:xfrm>
            <a:off x="1" y="809549"/>
            <a:ext cx="2754868" cy="5686349"/>
            <a:chOff x="0" y="0"/>
            <a:chExt cx="3673158" cy="7581798"/>
          </a:xfrm>
        </p:grpSpPr>
        <p:sp>
          <p:nvSpPr>
            <p:cNvPr id="3" name="Freeform 3">
              <a:extLst>
                <a:ext uri="{FF2B5EF4-FFF2-40B4-BE49-F238E27FC236}">
                  <a16:creationId xmlns:a16="http://schemas.microsoft.com/office/drawing/2014/main" id="{D6374104-5A00-E77F-BD20-61587AB14F1B}"/>
                </a:ext>
              </a:extLst>
            </p:cNvPr>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4" name="Group 4">
            <a:extLst>
              <a:ext uri="{FF2B5EF4-FFF2-40B4-BE49-F238E27FC236}">
                <a16:creationId xmlns:a16="http://schemas.microsoft.com/office/drawing/2014/main" id="{2A6B0FF1-53C8-1438-63E6-B5AD8342848A}"/>
              </a:ext>
            </a:extLst>
          </p:cNvPr>
          <p:cNvGrpSpPr/>
          <p:nvPr/>
        </p:nvGrpSpPr>
        <p:grpSpPr>
          <a:xfrm>
            <a:off x="9452696" y="809549"/>
            <a:ext cx="307238" cy="5686349"/>
            <a:chOff x="0" y="0"/>
            <a:chExt cx="409651" cy="7581798"/>
          </a:xfrm>
        </p:grpSpPr>
        <p:sp>
          <p:nvSpPr>
            <p:cNvPr id="5" name="Freeform 5">
              <a:extLst>
                <a:ext uri="{FF2B5EF4-FFF2-40B4-BE49-F238E27FC236}">
                  <a16:creationId xmlns:a16="http://schemas.microsoft.com/office/drawing/2014/main" id="{DFE2D235-69AE-3DDE-F0CD-B5B0FE0B755B}"/>
                </a:ext>
              </a:extLst>
            </p:cNvPr>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a:extLst>
              <a:ext uri="{FF2B5EF4-FFF2-40B4-BE49-F238E27FC236}">
                <a16:creationId xmlns:a16="http://schemas.microsoft.com/office/drawing/2014/main" id="{02465D00-6ABB-DD53-6D3A-2D8F15E6ED3A}"/>
              </a:ext>
            </a:extLst>
          </p:cNvPr>
          <p:cNvGrpSpPr/>
          <p:nvPr/>
        </p:nvGrpSpPr>
        <p:grpSpPr>
          <a:xfrm>
            <a:off x="8842" y="1203636"/>
            <a:ext cx="2746027" cy="4907929"/>
            <a:chOff x="0" y="0"/>
            <a:chExt cx="3661370" cy="6543905"/>
          </a:xfrm>
        </p:grpSpPr>
        <p:sp>
          <p:nvSpPr>
            <p:cNvPr id="7" name="Freeform 7">
              <a:extLst>
                <a:ext uri="{FF2B5EF4-FFF2-40B4-BE49-F238E27FC236}">
                  <a16:creationId xmlns:a16="http://schemas.microsoft.com/office/drawing/2014/main" id="{EF1B78F1-FF68-887E-EF5D-FFEC9B77A34C}"/>
                </a:ext>
              </a:extLst>
            </p:cNvPr>
            <p:cNvSpPr/>
            <p:nvPr/>
          </p:nvSpPr>
          <p:spPr>
            <a:xfrm>
              <a:off x="0" y="0"/>
              <a:ext cx="3661371" cy="6543905"/>
            </a:xfrm>
            <a:custGeom>
              <a:avLst/>
              <a:gdLst/>
              <a:ahLst/>
              <a:cxnLst/>
              <a:rect l="l" t="t" r="r" b="b"/>
              <a:pathLst>
                <a:path w="3661371" h="6543905">
                  <a:moveTo>
                    <a:pt x="0" y="0"/>
                  </a:moveTo>
                  <a:lnTo>
                    <a:pt x="3661371" y="0"/>
                  </a:lnTo>
                  <a:lnTo>
                    <a:pt x="3661371" y="6543905"/>
                  </a:lnTo>
                  <a:lnTo>
                    <a:pt x="0" y="6543905"/>
                  </a:lnTo>
                  <a:close/>
                </a:path>
              </a:pathLst>
            </a:custGeom>
            <a:blipFill>
              <a:blip r:embed="rId2">
                <a:alphaModFix amt="0"/>
              </a:blip>
              <a:stretch>
                <a:fillRect l="-181617" r="-177011"/>
              </a:stretch>
            </a:blipFill>
          </p:spPr>
        </p:sp>
        <p:sp>
          <p:nvSpPr>
            <p:cNvPr id="8" name="TextBox 8">
              <a:extLst>
                <a:ext uri="{FF2B5EF4-FFF2-40B4-BE49-F238E27FC236}">
                  <a16:creationId xmlns:a16="http://schemas.microsoft.com/office/drawing/2014/main" id="{C2AC2A78-7723-7AFE-5B01-3BF090B6EF4D}"/>
                </a:ext>
              </a:extLst>
            </p:cNvPr>
            <p:cNvSpPr txBox="1"/>
            <p:nvPr/>
          </p:nvSpPr>
          <p:spPr>
            <a:xfrm>
              <a:off x="0" y="28575"/>
              <a:ext cx="3661370" cy="6515330"/>
            </a:xfrm>
            <a:prstGeom prst="rect">
              <a:avLst/>
            </a:prstGeom>
          </p:spPr>
          <p:txBody>
            <a:bodyPr lIns="0" tIns="0" rIns="0" bIns="0" rtlCol="0" anchor="ctr"/>
            <a:lstStyle/>
            <a:p>
              <a:pPr algn="ctr">
                <a:lnSpc>
                  <a:spcPts val="4147"/>
                </a:lnSpc>
              </a:pPr>
              <a:r>
                <a:rPr lang="en-US" sz="3840" b="1">
                  <a:solidFill>
                    <a:srgbClr val="404040"/>
                  </a:solidFill>
                  <a:latin typeface="Public Sans Bold"/>
                  <a:ea typeface="Public Sans Bold"/>
                  <a:cs typeface="Public Sans Bold"/>
                  <a:sym typeface="Public Sans Bold"/>
                </a:rPr>
                <a:t>Questions? </a:t>
              </a:r>
            </a:p>
            <a:p>
              <a:pPr algn="ctr">
                <a:lnSpc>
                  <a:spcPts val="5068"/>
                </a:lnSpc>
              </a:pPr>
              <a:endParaRPr lang="en-US" sz="3840" b="1">
                <a:solidFill>
                  <a:srgbClr val="404040"/>
                </a:solidFill>
                <a:latin typeface="Public Sans Bold"/>
                <a:ea typeface="Public Sans Bold"/>
                <a:cs typeface="Public Sans Bold"/>
                <a:sym typeface="Public Sans Bold"/>
              </a:endParaRPr>
            </a:p>
            <a:p>
              <a:pPr algn="ctr">
                <a:lnSpc>
                  <a:spcPts val="2880"/>
                </a:lnSpc>
              </a:pPr>
              <a:r>
                <a:rPr lang="en-US" sz="2666" b="1">
                  <a:solidFill>
                    <a:srgbClr val="404040"/>
                  </a:solidFill>
                  <a:latin typeface="Public Sans Bold"/>
                  <a:ea typeface="Public Sans Bold"/>
                  <a:cs typeface="Public Sans Bold"/>
                  <a:sym typeface="Public Sans Bold"/>
                </a:rPr>
                <a:t>Please scan the QR Code to submit questions:</a:t>
              </a:r>
            </a:p>
            <a:p>
              <a:pPr algn="ctr">
                <a:lnSpc>
                  <a:spcPts val="2880"/>
                </a:lnSpc>
              </a:pPr>
              <a:endParaRPr lang="en-US" sz="2666" b="1">
                <a:solidFill>
                  <a:srgbClr val="404040"/>
                </a:solidFill>
                <a:latin typeface="Public Sans Bold"/>
                <a:ea typeface="Public Sans Bold"/>
                <a:cs typeface="Public Sans Bold"/>
                <a:sym typeface="Public Sans Bold"/>
              </a:endParaRPr>
            </a:p>
            <a:p>
              <a:pPr algn="ctr">
                <a:lnSpc>
                  <a:spcPts val="2880"/>
                </a:lnSpc>
              </a:pPr>
              <a:endParaRPr lang="en-US" sz="2666" b="1">
                <a:solidFill>
                  <a:srgbClr val="404040"/>
                </a:solidFill>
                <a:latin typeface="Public Sans Bold"/>
                <a:ea typeface="Public Sans Bold"/>
                <a:cs typeface="Public Sans Bold"/>
                <a:sym typeface="Public Sans Bold"/>
              </a:endParaRPr>
            </a:p>
          </p:txBody>
        </p:sp>
      </p:grpSp>
      <p:sp>
        <p:nvSpPr>
          <p:cNvPr id="9" name="TextBox 9">
            <a:extLst>
              <a:ext uri="{FF2B5EF4-FFF2-40B4-BE49-F238E27FC236}">
                <a16:creationId xmlns:a16="http://schemas.microsoft.com/office/drawing/2014/main" id="{CE5DC874-41EC-FF09-2F5E-04BEC6F9DBCA}"/>
              </a:ext>
            </a:extLst>
          </p:cNvPr>
          <p:cNvSpPr txBox="1"/>
          <p:nvPr/>
        </p:nvSpPr>
        <p:spPr>
          <a:xfrm>
            <a:off x="1172775" y="6754759"/>
            <a:ext cx="7879110" cy="295275"/>
          </a:xfrm>
          <a:prstGeom prst="rect">
            <a:avLst/>
          </a:prstGeom>
        </p:spPr>
        <p:txBody>
          <a:bodyPr lIns="0" tIns="0" rIns="0" bIns="0" rtlCol="0" anchor="t">
            <a:spAutoFit/>
          </a:bodyPr>
          <a:lstStyle/>
          <a:p>
            <a:pPr algn="l">
              <a:lnSpc>
                <a:spcPts val="2304"/>
              </a:lnSpc>
            </a:pPr>
            <a:r>
              <a:rPr lang="en-US" sz="1920">
                <a:solidFill>
                  <a:srgbClr val="404040"/>
                </a:solidFill>
                <a:latin typeface="Public Sans"/>
                <a:ea typeface="Public Sans"/>
                <a:cs typeface="Public Sans"/>
                <a:sym typeface="Public Sans"/>
              </a:rPr>
              <a:t>We will post the FAQ next week on our Northview Counseling website</a:t>
            </a:r>
          </a:p>
        </p:txBody>
      </p:sp>
      <p:sp>
        <p:nvSpPr>
          <p:cNvPr id="11" name="Freeform 11">
            <a:extLst>
              <a:ext uri="{FF2B5EF4-FFF2-40B4-BE49-F238E27FC236}">
                <a16:creationId xmlns:a16="http://schemas.microsoft.com/office/drawing/2014/main" id="{7FFF5D60-1561-CD1D-6FF2-4CB1F71B4B0E}"/>
              </a:ext>
            </a:extLst>
          </p:cNvPr>
          <p:cNvSpPr/>
          <p:nvPr/>
        </p:nvSpPr>
        <p:spPr>
          <a:xfrm>
            <a:off x="4860905" y="1992878"/>
            <a:ext cx="3298793" cy="3329464"/>
          </a:xfrm>
          <a:custGeom>
            <a:avLst/>
            <a:gdLst/>
            <a:ahLst/>
            <a:cxnLst/>
            <a:rect l="l" t="t" r="r" b="b"/>
            <a:pathLst>
              <a:path w="4398391" h="4439285">
                <a:moveTo>
                  <a:pt x="0" y="0"/>
                </a:moveTo>
                <a:lnTo>
                  <a:pt x="4398391" y="0"/>
                </a:lnTo>
                <a:lnTo>
                  <a:pt x="4398391" y="4439285"/>
                </a:lnTo>
                <a:lnTo>
                  <a:pt x="0" y="4439285"/>
                </a:lnTo>
                <a:lnTo>
                  <a:pt x="0" y="0"/>
                </a:lnTo>
                <a:close/>
              </a:path>
            </a:pathLst>
          </a:custGeom>
          <a:blipFill>
            <a:blip r:embed="rId3"/>
            <a:stretch>
              <a:fillRect l="-54" r="-53"/>
            </a:stretch>
          </a:blipFill>
        </p:spPr>
      </p:sp>
    </p:spTree>
    <p:extLst>
      <p:ext uri="{BB962C8B-B14F-4D97-AF65-F5344CB8AC3E}">
        <p14:creationId xmlns:p14="http://schemas.microsoft.com/office/powerpoint/2010/main" val="1678774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F2F4EB"/>
        </a:solidFill>
        <a:effectLst/>
      </p:bgPr>
    </p:bg>
    <p:spTree>
      <p:nvGrpSpPr>
        <p:cNvPr id="1" name="">
          <a:extLst>
            <a:ext uri="{FF2B5EF4-FFF2-40B4-BE49-F238E27FC236}">
              <a16:creationId xmlns:a16="http://schemas.microsoft.com/office/drawing/2014/main" id="{F2A53DDA-B414-EC3C-9AF6-5E5620ABE57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5D93DD5-6025-67AC-818D-F577823983AA}"/>
              </a:ext>
            </a:extLst>
          </p:cNvPr>
          <p:cNvGrpSpPr/>
          <p:nvPr/>
        </p:nvGrpSpPr>
        <p:grpSpPr>
          <a:xfrm>
            <a:off x="1" y="809549"/>
            <a:ext cx="2754868" cy="5686349"/>
            <a:chOff x="0" y="0"/>
            <a:chExt cx="3673158" cy="7581798"/>
          </a:xfrm>
        </p:grpSpPr>
        <p:sp>
          <p:nvSpPr>
            <p:cNvPr id="3" name="Freeform 3">
              <a:extLst>
                <a:ext uri="{FF2B5EF4-FFF2-40B4-BE49-F238E27FC236}">
                  <a16:creationId xmlns:a16="http://schemas.microsoft.com/office/drawing/2014/main" id="{C87130B2-734B-59F1-25E2-543ECB524928}"/>
                </a:ext>
              </a:extLst>
            </p:cNvPr>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4" name="Group 4">
            <a:extLst>
              <a:ext uri="{FF2B5EF4-FFF2-40B4-BE49-F238E27FC236}">
                <a16:creationId xmlns:a16="http://schemas.microsoft.com/office/drawing/2014/main" id="{FFA8E0C4-96A9-C4EF-585F-A86E76C75FB7}"/>
              </a:ext>
            </a:extLst>
          </p:cNvPr>
          <p:cNvGrpSpPr/>
          <p:nvPr/>
        </p:nvGrpSpPr>
        <p:grpSpPr>
          <a:xfrm>
            <a:off x="9452696" y="809549"/>
            <a:ext cx="307238" cy="5686349"/>
            <a:chOff x="0" y="0"/>
            <a:chExt cx="409651" cy="7581798"/>
          </a:xfrm>
        </p:grpSpPr>
        <p:sp>
          <p:nvSpPr>
            <p:cNvPr id="5" name="Freeform 5">
              <a:extLst>
                <a:ext uri="{FF2B5EF4-FFF2-40B4-BE49-F238E27FC236}">
                  <a16:creationId xmlns:a16="http://schemas.microsoft.com/office/drawing/2014/main" id="{92E05F95-DB99-E3F4-163B-BEDAE4E22164}"/>
                </a:ext>
              </a:extLst>
            </p:cNvPr>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a:extLst>
              <a:ext uri="{FF2B5EF4-FFF2-40B4-BE49-F238E27FC236}">
                <a16:creationId xmlns:a16="http://schemas.microsoft.com/office/drawing/2014/main" id="{B6F83B90-A953-9893-365A-3DEE2C853631}"/>
              </a:ext>
            </a:extLst>
          </p:cNvPr>
          <p:cNvGrpSpPr/>
          <p:nvPr/>
        </p:nvGrpSpPr>
        <p:grpSpPr>
          <a:xfrm>
            <a:off x="1303668" y="1654759"/>
            <a:ext cx="7146265" cy="4015931"/>
            <a:chOff x="0" y="0"/>
            <a:chExt cx="9528353" cy="5354574"/>
          </a:xfrm>
        </p:grpSpPr>
        <p:sp>
          <p:nvSpPr>
            <p:cNvPr id="7" name="Freeform 7" descr="A qr code on a purple background  AI-generated content may be incorrect.">
              <a:extLst>
                <a:ext uri="{FF2B5EF4-FFF2-40B4-BE49-F238E27FC236}">
                  <a16:creationId xmlns:a16="http://schemas.microsoft.com/office/drawing/2014/main" id="{D661D8CD-0D38-34E6-E0DA-A1F30427DBF2}"/>
                </a:ext>
              </a:extLst>
            </p:cNvPr>
            <p:cNvSpPr/>
            <p:nvPr/>
          </p:nvSpPr>
          <p:spPr>
            <a:xfrm>
              <a:off x="0" y="0"/>
              <a:ext cx="9528302" cy="5354574"/>
            </a:xfrm>
            <a:custGeom>
              <a:avLst/>
              <a:gdLst/>
              <a:ahLst/>
              <a:cxnLst/>
              <a:rect l="l" t="t" r="r" b="b"/>
              <a:pathLst>
                <a:path w="9528302" h="5354574">
                  <a:moveTo>
                    <a:pt x="0" y="0"/>
                  </a:moveTo>
                  <a:lnTo>
                    <a:pt x="9528302" y="0"/>
                  </a:lnTo>
                  <a:lnTo>
                    <a:pt x="9528302" y="5354574"/>
                  </a:lnTo>
                  <a:lnTo>
                    <a:pt x="0" y="5354574"/>
                  </a:lnTo>
                  <a:lnTo>
                    <a:pt x="0" y="0"/>
                  </a:lnTo>
                  <a:close/>
                </a:path>
              </a:pathLst>
            </a:custGeom>
            <a:blipFill>
              <a:blip r:embed="rId2"/>
              <a:stretch>
                <a:fillRect t="-47" b="-47"/>
              </a:stretch>
            </a:blipFill>
          </p:spPr>
        </p:sp>
      </p:grpSp>
    </p:spTree>
    <p:extLst>
      <p:ext uri="{BB962C8B-B14F-4D97-AF65-F5344CB8AC3E}">
        <p14:creationId xmlns:p14="http://schemas.microsoft.com/office/powerpoint/2010/main" val="1208094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p:cNvGrpSpPr/>
          <p:nvPr/>
        </p:nvGrpSpPr>
        <p:grpSpPr>
          <a:xfrm>
            <a:off x="1" y="812797"/>
            <a:ext cx="7313295" cy="5689597"/>
            <a:chOff x="0" y="0"/>
            <a:chExt cx="9751060" cy="7586129"/>
          </a:xfrm>
        </p:grpSpPr>
        <p:sp>
          <p:nvSpPr>
            <p:cNvPr id="7" name="Freeform 7"/>
            <p:cNvSpPr/>
            <p:nvPr/>
          </p:nvSpPr>
          <p:spPr>
            <a:xfrm>
              <a:off x="0" y="0"/>
              <a:ext cx="9751060" cy="7586091"/>
            </a:xfrm>
            <a:custGeom>
              <a:avLst/>
              <a:gdLst/>
              <a:ahLst/>
              <a:cxnLst/>
              <a:rect l="l" t="t" r="r" b="b"/>
              <a:pathLst>
                <a:path w="9751060" h="7586091">
                  <a:moveTo>
                    <a:pt x="0" y="0"/>
                  </a:moveTo>
                  <a:lnTo>
                    <a:pt x="9751060" y="0"/>
                  </a:lnTo>
                  <a:lnTo>
                    <a:pt x="9751060" y="7586091"/>
                  </a:lnTo>
                  <a:lnTo>
                    <a:pt x="0" y="7586091"/>
                  </a:lnTo>
                  <a:close/>
                </a:path>
              </a:pathLst>
            </a:custGeom>
            <a:solidFill>
              <a:srgbClr val="9DBBA4"/>
            </a:solidFill>
          </p:spPr>
        </p:sp>
      </p:grpSp>
      <p:grpSp>
        <p:nvGrpSpPr>
          <p:cNvPr id="8" name="Group 8"/>
          <p:cNvGrpSpPr/>
          <p:nvPr/>
        </p:nvGrpSpPr>
        <p:grpSpPr>
          <a:xfrm>
            <a:off x="7416213" y="812797"/>
            <a:ext cx="2340254" cy="5689597"/>
            <a:chOff x="0" y="0"/>
            <a:chExt cx="3120339" cy="7586129"/>
          </a:xfrm>
        </p:grpSpPr>
        <p:sp>
          <p:nvSpPr>
            <p:cNvPr id="9" name="Freeform 9"/>
            <p:cNvSpPr/>
            <p:nvPr/>
          </p:nvSpPr>
          <p:spPr>
            <a:xfrm>
              <a:off x="0" y="0"/>
              <a:ext cx="3120390" cy="7586091"/>
            </a:xfrm>
            <a:custGeom>
              <a:avLst/>
              <a:gdLst/>
              <a:ahLst/>
              <a:cxnLst/>
              <a:rect l="l" t="t" r="r" b="b"/>
              <a:pathLst>
                <a:path w="3120390" h="7586091">
                  <a:moveTo>
                    <a:pt x="0" y="0"/>
                  </a:moveTo>
                  <a:lnTo>
                    <a:pt x="3120390" y="0"/>
                  </a:lnTo>
                  <a:lnTo>
                    <a:pt x="3120390" y="7586091"/>
                  </a:lnTo>
                  <a:lnTo>
                    <a:pt x="0" y="7586091"/>
                  </a:lnTo>
                  <a:close/>
                </a:path>
              </a:pathLst>
            </a:custGeom>
            <a:solidFill>
              <a:srgbClr val="E4CA7D">
                <a:alpha val="24706"/>
              </a:srgbClr>
            </a:solidFill>
          </p:spPr>
        </p:sp>
      </p:grpSp>
      <p:grpSp>
        <p:nvGrpSpPr>
          <p:cNvPr id="10" name="Group 10"/>
          <p:cNvGrpSpPr/>
          <p:nvPr/>
        </p:nvGrpSpPr>
        <p:grpSpPr>
          <a:xfrm>
            <a:off x="242268" y="2452825"/>
            <a:ext cx="8643027" cy="3827410"/>
            <a:chOff x="0" y="-11219"/>
            <a:chExt cx="11524036" cy="5103213"/>
          </a:xfrm>
        </p:grpSpPr>
        <p:sp>
          <p:nvSpPr>
            <p:cNvPr id="11" name="Freeform 11"/>
            <p:cNvSpPr/>
            <p:nvPr/>
          </p:nvSpPr>
          <p:spPr>
            <a:xfrm>
              <a:off x="0" y="0"/>
              <a:ext cx="11524036" cy="5091994"/>
            </a:xfrm>
            <a:custGeom>
              <a:avLst/>
              <a:gdLst/>
              <a:ahLst/>
              <a:cxnLst/>
              <a:rect l="l" t="t" r="r" b="b"/>
              <a:pathLst>
                <a:path w="11524036" h="5091994">
                  <a:moveTo>
                    <a:pt x="0" y="0"/>
                  </a:moveTo>
                  <a:lnTo>
                    <a:pt x="11524036" y="0"/>
                  </a:lnTo>
                  <a:lnTo>
                    <a:pt x="11524036" y="5091994"/>
                  </a:lnTo>
                  <a:lnTo>
                    <a:pt x="0" y="5091994"/>
                  </a:lnTo>
                  <a:close/>
                </a:path>
              </a:pathLst>
            </a:custGeom>
            <a:blipFill>
              <a:blip r:embed="rId2">
                <a:alphaModFix amt="0"/>
              </a:blip>
              <a:stretch>
                <a:fillRect t="-14960" b="26764"/>
              </a:stretch>
            </a:blipFill>
          </p:spPr>
        </p:sp>
        <p:sp>
          <p:nvSpPr>
            <p:cNvPr id="12" name="TextBox 12"/>
            <p:cNvSpPr txBox="1"/>
            <p:nvPr/>
          </p:nvSpPr>
          <p:spPr>
            <a:xfrm>
              <a:off x="0" y="-11219"/>
              <a:ext cx="11170960" cy="5103208"/>
            </a:xfrm>
            <a:prstGeom prst="rect">
              <a:avLst/>
            </a:prstGeom>
          </p:spPr>
          <p:txBody>
            <a:bodyPr lIns="0" tIns="0" rIns="0" bIns="0" rtlCol="0" anchor="b"/>
            <a:lstStyle/>
            <a:p>
              <a:pPr algn="l">
                <a:lnSpc>
                  <a:spcPts val="4561"/>
                </a:lnSpc>
              </a:pPr>
              <a:endParaRPr/>
            </a:p>
            <a:p>
              <a:pPr algn="l">
                <a:lnSpc>
                  <a:spcPts val="4561"/>
                </a:lnSpc>
              </a:pPr>
              <a:endParaRPr/>
            </a:p>
            <a:p>
              <a:pPr algn="l">
                <a:lnSpc>
                  <a:spcPts val="6220"/>
                </a:lnSpc>
              </a:pPr>
              <a:r>
                <a:rPr lang="en-US" sz="5759" b="1">
                  <a:solidFill>
                    <a:srgbClr val="404040"/>
                  </a:solidFill>
                  <a:latin typeface="Public Sans Bold"/>
                  <a:ea typeface="Public Sans Bold"/>
                  <a:cs typeface="Public Sans Bold"/>
                  <a:sym typeface="Public Sans Bold"/>
                </a:rPr>
                <a:t>Senior </a:t>
              </a:r>
            </a:p>
            <a:p>
              <a:pPr algn="l">
                <a:lnSpc>
                  <a:spcPts val="6220"/>
                </a:lnSpc>
              </a:pPr>
              <a:r>
                <a:rPr lang="en-US" sz="5759" b="1">
                  <a:solidFill>
                    <a:srgbClr val="404040"/>
                  </a:solidFill>
                  <a:latin typeface="Public Sans Bold"/>
                  <a:ea typeface="Public Sans Bold"/>
                  <a:cs typeface="Public Sans Bold"/>
                  <a:sym typeface="Public Sans Bold"/>
                </a:rPr>
                <a:t>Information Meeting</a:t>
              </a:r>
            </a:p>
            <a:p>
              <a:pPr algn="l">
                <a:lnSpc>
                  <a:spcPts val="6220"/>
                </a:lnSpc>
              </a:pPr>
              <a:r>
                <a:rPr lang="en-US" sz="5759" b="1">
                  <a:solidFill>
                    <a:srgbClr val="404040"/>
                  </a:solidFill>
                  <a:latin typeface="Public Sans Bold"/>
                  <a:ea typeface="Public Sans Bold"/>
                  <a:cs typeface="Public Sans Bold"/>
                  <a:sym typeface="Public Sans Bold"/>
                </a:rPr>
                <a:t>Class of 2027</a:t>
              </a:r>
            </a:p>
          </p:txBody>
        </p:sp>
      </p:grpSp>
      <p:grpSp>
        <p:nvGrpSpPr>
          <p:cNvPr id="13" name="Group 13"/>
          <p:cNvGrpSpPr/>
          <p:nvPr/>
        </p:nvGrpSpPr>
        <p:grpSpPr>
          <a:xfrm>
            <a:off x="242268" y="1294238"/>
            <a:ext cx="9265920" cy="2521610"/>
            <a:chOff x="0" y="0"/>
            <a:chExt cx="12354560" cy="3362147"/>
          </a:xfrm>
        </p:grpSpPr>
        <p:sp>
          <p:nvSpPr>
            <p:cNvPr id="14" name="Freeform 14"/>
            <p:cNvSpPr/>
            <p:nvPr/>
          </p:nvSpPr>
          <p:spPr>
            <a:xfrm>
              <a:off x="0" y="0"/>
              <a:ext cx="12354560" cy="3362138"/>
            </a:xfrm>
            <a:custGeom>
              <a:avLst/>
              <a:gdLst/>
              <a:ahLst/>
              <a:cxnLst/>
              <a:rect l="l" t="t" r="r" b="b"/>
              <a:pathLst>
                <a:path w="12354560" h="3362138">
                  <a:moveTo>
                    <a:pt x="0" y="0"/>
                  </a:moveTo>
                  <a:lnTo>
                    <a:pt x="12354560" y="0"/>
                  </a:lnTo>
                  <a:lnTo>
                    <a:pt x="12354560" y="3362138"/>
                  </a:lnTo>
                  <a:lnTo>
                    <a:pt x="0" y="3362138"/>
                  </a:lnTo>
                  <a:close/>
                </a:path>
              </a:pathLst>
            </a:custGeom>
            <a:blipFill>
              <a:blip r:embed="rId2">
                <a:alphaModFix amt="0"/>
              </a:blip>
              <a:stretch>
                <a:fillRect t="-49036" b="5836"/>
              </a:stretch>
            </a:blipFill>
          </p:spPr>
        </p:sp>
        <p:sp>
          <p:nvSpPr>
            <p:cNvPr id="15" name="TextBox 15"/>
            <p:cNvSpPr txBox="1"/>
            <p:nvPr/>
          </p:nvSpPr>
          <p:spPr>
            <a:xfrm>
              <a:off x="0" y="-9525"/>
              <a:ext cx="12354560" cy="3371672"/>
            </a:xfrm>
            <a:prstGeom prst="rect">
              <a:avLst/>
            </a:prstGeom>
          </p:spPr>
          <p:txBody>
            <a:bodyPr lIns="0" tIns="0" rIns="0" bIns="0" rtlCol="0" anchor="b"/>
            <a:lstStyle/>
            <a:p>
              <a:pPr algn="ctr">
                <a:lnSpc>
                  <a:spcPts val="5632"/>
                </a:lnSpc>
              </a:pPr>
              <a:endParaRPr/>
            </a:p>
            <a:p>
              <a:pPr algn="ctr">
                <a:lnSpc>
                  <a:spcPts val="5632"/>
                </a:lnSpc>
              </a:pPr>
              <a:endParaRPr/>
            </a:p>
            <a:p>
              <a:pPr algn="ctr">
                <a:lnSpc>
                  <a:spcPts val="3583"/>
                </a:lnSpc>
              </a:pPr>
              <a:r>
                <a:rPr lang="en-US" sz="2986" b="1">
                  <a:solidFill>
                    <a:srgbClr val="404040"/>
                  </a:solidFill>
                  <a:latin typeface="Public Sans Bold"/>
                  <a:ea typeface="Public Sans Bold"/>
                  <a:cs typeface="Public Sans Bold"/>
                  <a:sym typeface="Public Sans Bold"/>
                </a:rPr>
                <a:t>Northview High School </a:t>
              </a:r>
            </a:p>
            <a:p>
              <a:pPr algn="ctr">
                <a:lnSpc>
                  <a:spcPts val="3583"/>
                </a:lnSpc>
              </a:pPr>
              <a:r>
                <a:rPr lang="en-US" sz="2986" b="1">
                  <a:solidFill>
                    <a:srgbClr val="404040"/>
                  </a:solidFill>
                  <a:latin typeface="Public Sans Bold"/>
                  <a:ea typeface="Public Sans Bold"/>
                  <a:cs typeface="Public Sans Bold"/>
                  <a:sym typeface="Public Sans Bold"/>
                </a:rPr>
                <a:t>Counseling Department </a:t>
              </a:r>
            </a:p>
          </p:txBody>
        </p:sp>
      </p:grpSp>
      <p:grpSp>
        <p:nvGrpSpPr>
          <p:cNvPr id="16" name="Group 16"/>
          <p:cNvGrpSpPr/>
          <p:nvPr/>
        </p:nvGrpSpPr>
        <p:grpSpPr>
          <a:xfrm>
            <a:off x="50482" y="603352"/>
            <a:ext cx="2506904" cy="2506904"/>
            <a:chOff x="0" y="0"/>
            <a:chExt cx="3342538" cy="3342538"/>
          </a:xfrm>
        </p:grpSpPr>
        <p:sp>
          <p:nvSpPr>
            <p:cNvPr id="17" name="Freeform 17" descr="Northview High School (Georgia) - Wikipedia"/>
            <p:cNvSpPr/>
            <p:nvPr/>
          </p:nvSpPr>
          <p:spPr>
            <a:xfrm>
              <a:off x="0" y="0"/>
              <a:ext cx="3342513" cy="3342513"/>
            </a:xfrm>
            <a:custGeom>
              <a:avLst/>
              <a:gdLst/>
              <a:ahLst/>
              <a:cxnLst/>
              <a:rect l="l" t="t" r="r" b="b"/>
              <a:pathLst>
                <a:path w="3342513" h="3342513">
                  <a:moveTo>
                    <a:pt x="0" y="0"/>
                  </a:moveTo>
                  <a:lnTo>
                    <a:pt x="3342513" y="0"/>
                  </a:lnTo>
                  <a:lnTo>
                    <a:pt x="3342513" y="3342513"/>
                  </a:lnTo>
                  <a:lnTo>
                    <a:pt x="0" y="3342513"/>
                  </a:lnTo>
                  <a:lnTo>
                    <a:pt x="0" y="0"/>
                  </a:lnTo>
                  <a:close/>
                </a:path>
              </a:pathLst>
            </a:custGeom>
            <a:blipFill>
              <a:blip r:embed="rId3"/>
              <a:stretch>
                <a:fillRect/>
              </a:stretch>
            </a:blipFill>
          </p:spPr>
        </p:sp>
      </p:grpSp>
      <p:sp>
        <p:nvSpPr>
          <p:cNvPr id="18" name="TextBox 18"/>
          <p:cNvSpPr txBox="1"/>
          <p:nvPr/>
        </p:nvSpPr>
        <p:spPr>
          <a:xfrm>
            <a:off x="2484844" y="6661090"/>
            <a:ext cx="4779359" cy="589905"/>
          </a:xfrm>
          <a:prstGeom prst="rect">
            <a:avLst/>
          </a:prstGeom>
        </p:spPr>
        <p:txBody>
          <a:bodyPr lIns="0" tIns="0" rIns="0" bIns="0" rtlCol="0" anchor="t">
            <a:spAutoFit/>
          </a:bodyPr>
          <a:lstStyle/>
          <a:p>
            <a:pPr algn="ctr">
              <a:lnSpc>
                <a:spcPts val="2304"/>
              </a:lnSpc>
            </a:pPr>
            <a:r>
              <a:rPr lang="en-US" sz="1920">
                <a:solidFill>
                  <a:srgbClr val="404040"/>
                </a:solidFill>
                <a:latin typeface="Public Sans"/>
                <a:ea typeface="Public Sans"/>
                <a:cs typeface="Public Sans"/>
                <a:sym typeface="Public Sans"/>
              </a:rPr>
              <a:t>Don't forget to follow us on Instagram!</a:t>
            </a:r>
            <a:endParaRPr lang="en-US"/>
          </a:p>
          <a:p>
            <a:pPr algn="ctr">
              <a:lnSpc>
                <a:spcPts val="2304"/>
              </a:lnSpc>
            </a:pPr>
            <a:r>
              <a:rPr lang="en-US" sz="1920">
                <a:solidFill>
                  <a:srgbClr val="404040"/>
                </a:solidFill>
                <a:latin typeface="Public Sans"/>
                <a:ea typeface="Public Sans"/>
                <a:cs typeface="Public Sans"/>
                <a:sym typeface="Public Sans"/>
              </a:rPr>
              <a:t>@Northviewcounseling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135889" y="1790477"/>
            <a:ext cx="2483091" cy="3724493"/>
            <a:chOff x="0" y="0"/>
            <a:chExt cx="3310788" cy="4965990"/>
          </a:xfrm>
        </p:grpSpPr>
        <p:sp>
          <p:nvSpPr>
            <p:cNvPr id="9" name="Freeform 9"/>
            <p:cNvSpPr/>
            <p:nvPr/>
          </p:nvSpPr>
          <p:spPr>
            <a:xfrm>
              <a:off x="0" y="0"/>
              <a:ext cx="3310792" cy="4965989"/>
            </a:xfrm>
            <a:custGeom>
              <a:avLst/>
              <a:gdLst/>
              <a:ahLst/>
              <a:cxnLst/>
              <a:rect l="l" t="t" r="r" b="b"/>
              <a:pathLst>
                <a:path w="3310792" h="4965989">
                  <a:moveTo>
                    <a:pt x="0" y="0"/>
                  </a:moveTo>
                  <a:lnTo>
                    <a:pt x="3310792" y="0"/>
                  </a:lnTo>
                  <a:lnTo>
                    <a:pt x="3310792" y="4965989"/>
                  </a:lnTo>
                  <a:lnTo>
                    <a:pt x="0" y="4965989"/>
                  </a:lnTo>
                  <a:close/>
                </a:path>
              </a:pathLst>
            </a:custGeom>
            <a:blipFill>
              <a:blip r:embed="rId2">
                <a:alphaModFix amt="0"/>
              </a:blip>
              <a:stretch>
                <a:fillRect l="-147746" r="-137148"/>
              </a:stretch>
            </a:blipFill>
          </p:spPr>
        </p:sp>
        <p:sp>
          <p:nvSpPr>
            <p:cNvPr id="10" name="TextBox 10"/>
            <p:cNvSpPr txBox="1"/>
            <p:nvPr/>
          </p:nvSpPr>
          <p:spPr>
            <a:xfrm>
              <a:off x="0" y="19050"/>
              <a:ext cx="3310788" cy="4946940"/>
            </a:xfrm>
            <a:prstGeom prst="rect">
              <a:avLst/>
            </a:prstGeom>
          </p:spPr>
          <p:txBody>
            <a:bodyPr lIns="0" tIns="0" rIns="0" bIns="0" rtlCol="0" anchor="ctr"/>
            <a:lstStyle/>
            <a:p>
              <a:pPr algn="l">
                <a:lnSpc>
                  <a:spcPts val="3801"/>
                </a:lnSpc>
              </a:pPr>
              <a:r>
                <a:rPr lang="en-US" sz="3519" b="1">
                  <a:solidFill>
                    <a:srgbClr val="404040"/>
                  </a:solidFill>
                  <a:latin typeface="Public Sans Bold"/>
                  <a:ea typeface="Public Sans Bold"/>
                  <a:cs typeface="Public Sans Bold"/>
                  <a:sym typeface="Public Sans Bold"/>
                </a:rPr>
                <a:t>Topics for Discussion</a:t>
              </a:r>
            </a:p>
            <a:p>
              <a:pPr algn="l">
                <a:lnSpc>
                  <a:spcPts val="3801"/>
                </a:lnSpc>
              </a:pPr>
              <a:endParaRPr lang="en-US" sz="3519" b="1">
                <a:solidFill>
                  <a:srgbClr val="404040"/>
                </a:solidFill>
                <a:latin typeface="Public Sans Bold"/>
                <a:ea typeface="Public Sans Bold"/>
                <a:cs typeface="Public Sans Bold"/>
                <a:sym typeface="Public Sans Bold"/>
              </a:endParaRPr>
            </a:p>
          </p:txBody>
        </p:sp>
      </p:grpSp>
      <p:grpSp>
        <p:nvGrpSpPr>
          <p:cNvPr id="11" name="Group 11"/>
          <p:cNvGrpSpPr/>
          <p:nvPr/>
        </p:nvGrpSpPr>
        <p:grpSpPr>
          <a:xfrm>
            <a:off x="3516678" y="1402652"/>
            <a:ext cx="5301901" cy="5783383"/>
            <a:chOff x="0" y="0"/>
            <a:chExt cx="7069201" cy="7711178"/>
          </a:xfrm>
        </p:grpSpPr>
        <p:sp>
          <p:nvSpPr>
            <p:cNvPr id="12" name="Freeform 12"/>
            <p:cNvSpPr/>
            <p:nvPr/>
          </p:nvSpPr>
          <p:spPr>
            <a:xfrm>
              <a:off x="0" y="0"/>
              <a:ext cx="7069203" cy="7711183"/>
            </a:xfrm>
            <a:custGeom>
              <a:avLst/>
              <a:gdLst/>
              <a:ahLst/>
              <a:cxnLst/>
              <a:rect l="l" t="t" r="r" b="b"/>
              <a:pathLst>
                <a:path w="7069203" h="7711183">
                  <a:moveTo>
                    <a:pt x="0" y="0"/>
                  </a:moveTo>
                  <a:lnTo>
                    <a:pt x="7069203" y="0"/>
                  </a:lnTo>
                  <a:lnTo>
                    <a:pt x="7069203" y="7711183"/>
                  </a:lnTo>
                  <a:lnTo>
                    <a:pt x="0" y="7711183"/>
                  </a:lnTo>
                  <a:close/>
                </a:path>
              </a:pathLst>
            </a:custGeom>
            <a:blipFill>
              <a:blip r:embed="rId2">
                <a:alphaModFix amt="0"/>
              </a:blip>
              <a:stretch>
                <a:fillRect l="-89955" r="-89955"/>
              </a:stretch>
            </a:blipFill>
          </p:spPr>
        </p:sp>
        <p:sp>
          <p:nvSpPr>
            <p:cNvPr id="13" name="TextBox 13"/>
            <p:cNvSpPr txBox="1"/>
            <p:nvPr/>
          </p:nvSpPr>
          <p:spPr>
            <a:xfrm>
              <a:off x="0" y="19050"/>
              <a:ext cx="7069201" cy="7692128"/>
            </a:xfrm>
            <a:prstGeom prst="rect">
              <a:avLst/>
            </a:prstGeom>
          </p:spPr>
          <p:txBody>
            <a:bodyPr lIns="0" tIns="0" rIns="0" bIns="0" rtlCol="0" anchor="ctr"/>
            <a:lstStyle/>
            <a:p>
              <a:pPr algn="l">
                <a:lnSpc>
                  <a:spcPts val="2073"/>
                </a:lnSpc>
              </a:pPr>
              <a:endParaRPr/>
            </a:p>
            <a:p>
              <a:pPr marL="539698" lvl="1" indent="-269849" algn="l">
                <a:lnSpc>
                  <a:spcPts val="2073"/>
                </a:lnSpc>
                <a:buFont typeface="Arial"/>
                <a:buChar char="•"/>
              </a:pPr>
              <a:r>
                <a:rPr lang="en-US" sz="1920">
                  <a:solidFill>
                    <a:srgbClr val="404040"/>
                  </a:solidFill>
                  <a:latin typeface="Public Sans"/>
                  <a:ea typeface="Public Sans"/>
                  <a:cs typeface="Public Sans"/>
                  <a:sym typeface="Public Sans"/>
                </a:rPr>
                <a:t>Meet Your Counselors</a:t>
              </a:r>
            </a:p>
            <a:p>
              <a:pPr marL="539698" lvl="1" indent="-269849" algn="l">
                <a:lnSpc>
                  <a:spcPts val="2073"/>
                </a:lnSpc>
                <a:buFont typeface="Arial"/>
                <a:buChar char="•"/>
              </a:pPr>
              <a:r>
                <a:rPr lang="en-US" sz="1920">
                  <a:solidFill>
                    <a:srgbClr val="404040"/>
                  </a:solidFill>
                  <a:latin typeface="Public Sans"/>
                  <a:ea typeface="Public Sans"/>
                  <a:cs typeface="Public Sans"/>
                  <a:sym typeface="Public Sans"/>
                </a:rPr>
                <a:t>Graduation Requirements</a:t>
              </a:r>
            </a:p>
            <a:p>
              <a:pPr marL="539698" lvl="1" indent="-269849" algn="l">
                <a:lnSpc>
                  <a:spcPts val="2073"/>
                </a:lnSpc>
                <a:buFont typeface="Arial"/>
                <a:buChar char="•"/>
              </a:pPr>
              <a:r>
                <a:rPr lang="en-US" sz="1920">
                  <a:solidFill>
                    <a:srgbClr val="404040"/>
                  </a:solidFill>
                  <a:latin typeface="Public Sans"/>
                  <a:ea typeface="Public Sans"/>
                  <a:cs typeface="Public Sans"/>
                  <a:sym typeface="Public Sans"/>
                </a:rPr>
                <a:t>Researching Colleges </a:t>
              </a:r>
            </a:p>
            <a:p>
              <a:pPr marL="539698" lvl="1" indent="-269849" algn="l">
                <a:lnSpc>
                  <a:spcPts val="2073"/>
                </a:lnSpc>
                <a:buFont typeface="Arial"/>
                <a:buChar char="•"/>
              </a:pPr>
              <a:r>
                <a:rPr lang="en-US" sz="1920">
                  <a:solidFill>
                    <a:srgbClr val="404040"/>
                  </a:solidFill>
                  <a:latin typeface="Public Sans"/>
                  <a:ea typeface="Public Sans"/>
                  <a:cs typeface="Public Sans"/>
                  <a:sym typeface="Public Sans"/>
                </a:rPr>
                <a:t>College Admission Standards</a:t>
              </a:r>
            </a:p>
            <a:p>
              <a:pPr marL="539698" lvl="1" indent="-269849" algn="l">
                <a:lnSpc>
                  <a:spcPts val="2073"/>
                </a:lnSpc>
                <a:buFont typeface="Arial"/>
                <a:buChar char="•"/>
              </a:pPr>
              <a:r>
                <a:rPr lang="en-US" sz="1920">
                  <a:solidFill>
                    <a:srgbClr val="404040"/>
                  </a:solidFill>
                  <a:latin typeface="Public Sans"/>
                  <a:ea typeface="Public Sans"/>
                  <a:cs typeface="Public Sans"/>
                  <a:sym typeface="Public Sans"/>
                </a:rPr>
                <a:t>College Application Process</a:t>
              </a:r>
            </a:p>
            <a:p>
              <a:pPr marL="539698" lvl="1" indent="-269849" algn="l">
                <a:lnSpc>
                  <a:spcPts val="2073"/>
                </a:lnSpc>
                <a:buFont typeface="Arial"/>
                <a:buChar char="•"/>
              </a:pPr>
              <a:r>
                <a:rPr lang="en-US" sz="1920">
                  <a:solidFill>
                    <a:srgbClr val="404040"/>
                  </a:solidFill>
                  <a:latin typeface="Public Sans"/>
                  <a:ea typeface="Public Sans"/>
                  <a:cs typeface="Public Sans"/>
                  <a:sym typeface="Public Sans"/>
                </a:rPr>
                <a:t>Transcript Request Procedure</a:t>
              </a:r>
            </a:p>
            <a:p>
              <a:pPr marL="539698" lvl="1" indent="-269849" algn="l">
                <a:lnSpc>
                  <a:spcPts val="2073"/>
                </a:lnSpc>
                <a:buFont typeface="Arial"/>
                <a:buChar char="•"/>
              </a:pPr>
              <a:r>
                <a:rPr lang="en-US" sz="1920">
                  <a:solidFill>
                    <a:srgbClr val="404040"/>
                  </a:solidFill>
                  <a:latin typeface="Public Sans"/>
                  <a:ea typeface="Public Sans"/>
                  <a:cs typeface="Public Sans"/>
                  <a:sym typeface="Public Sans"/>
                </a:rPr>
                <a:t>Scholarships &amp; Financial Aid </a:t>
              </a:r>
            </a:p>
            <a:p>
              <a:pPr marL="539698" lvl="1" indent="-269849" algn="l">
                <a:lnSpc>
                  <a:spcPts val="2073"/>
                </a:lnSpc>
                <a:buFont typeface="Arial"/>
                <a:buChar char="•"/>
              </a:pPr>
              <a:r>
                <a:rPr lang="en-US" sz="1920">
                  <a:solidFill>
                    <a:srgbClr val="404040"/>
                  </a:solidFill>
                  <a:latin typeface="Public Sans"/>
                  <a:ea typeface="Public Sans"/>
                  <a:cs typeface="Public Sans"/>
                  <a:sym typeface="Public Sans"/>
                </a:rPr>
                <a:t>Resources</a:t>
              </a:r>
            </a:p>
            <a:p>
              <a:pPr marL="539698" lvl="1" indent="-269849" algn="l">
                <a:lnSpc>
                  <a:spcPts val="2073"/>
                </a:lnSpc>
              </a:pPr>
              <a:endParaRPr lang="en-US" sz="1920">
                <a:solidFill>
                  <a:srgbClr val="404040"/>
                </a:solidFill>
                <a:latin typeface="Public Sans"/>
                <a:ea typeface="Public Sans"/>
                <a:cs typeface="Public Sans"/>
                <a:sym typeface="Public Sans"/>
              </a:endParaRPr>
            </a:p>
            <a:p>
              <a:pPr marL="539698" lvl="1" indent="-269849" algn="l">
                <a:lnSpc>
                  <a:spcPts val="2073"/>
                </a:lnSpc>
              </a:pPr>
              <a:endParaRPr lang="en-US" sz="1920">
                <a:solidFill>
                  <a:srgbClr val="404040"/>
                </a:solidFill>
                <a:latin typeface="Public Sans"/>
                <a:ea typeface="Public Sans"/>
                <a:cs typeface="Public Sans"/>
                <a:sym typeface="Public Sans"/>
              </a:endParaRPr>
            </a:p>
            <a:p>
              <a:pPr marL="539698" lvl="1" indent="-269849" algn="l">
                <a:lnSpc>
                  <a:spcPts val="2073"/>
                </a:lnSpc>
              </a:pPr>
              <a:endParaRPr lang="en-US" sz="1920">
                <a:solidFill>
                  <a:srgbClr val="404040"/>
                </a:solidFill>
                <a:latin typeface="Public Sans"/>
                <a:ea typeface="Public Sans"/>
                <a:cs typeface="Public Sans"/>
                <a:sym typeface="Public Sans"/>
              </a:endParaRPr>
            </a:p>
            <a:p>
              <a:pPr marL="539698" lvl="1" indent="-269849" algn="l">
                <a:lnSpc>
                  <a:spcPts val="2073"/>
                </a:lnSpc>
              </a:pPr>
              <a:endParaRPr lang="en-US" sz="1920">
                <a:solidFill>
                  <a:srgbClr val="404040"/>
                </a:solidFill>
                <a:latin typeface="Public Sans"/>
                <a:ea typeface="Public Sans"/>
                <a:cs typeface="Public Sans"/>
                <a:sym typeface="Public Sans"/>
              </a:endParaRP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7313295" cy="5689597"/>
            <a:chOff x="0" y="0"/>
            <a:chExt cx="9751060" cy="7586129"/>
          </a:xfrm>
        </p:grpSpPr>
        <p:sp>
          <p:nvSpPr>
            <p:cNvPr id="7" name="Freeform 7"/>
            <p:cNvSpPr/>
            <p:nvPr/>
          </p:nvSpPr>
          <p:spPr>
            <a:xfrm>
              <a:off x="0" y="0"/>
              <a:ext cx="9751060" cy="7586091"/>
            </a:xfrm>
            <a:custGeom>
              <a:avLst/>
              <a:gdLst/>
              <a:ahLst/>
              <a:cxnLst/>
              <a:rect l="l" t="t" r="r" b="b"/>
              <a:pathLst>
                <a:path w="9751060" h="7586091">
                  <a:moveTo>
                    <a:pt x="0" y="0"/>
                  </a:moveTo>
                  <a:lnTo>
                    <a:pt x="9751060" y="0"/>
                  </a:lnTo>
                  <a:lnTo>
                    <a:pt x="9751060" y="7586091"/>
                  </a:lnTo>
                  <a:lnTo>
                    <a:pt x="0" y="7586091"/>
                  </a:lnTo>
                  <a:close/>
                </a:path>
              </a:pathLst>
            </a:custGeom>
            <a:solidFill>
              <a:srgbClr val="9DBBA4"/>
            </a:solidFill>
          </p:spPr>
        </p:sp>
      </p:grpSp>
      <p:grpSp>
        <p:nvGrpSpPr>
          <p:cNvPr id="8" name="Group 8"/>
          <p:cNvGrpSpPr/>
          <p:nvPr/>
        </p:nvGrpSpPr>
        <p:grpSpPr>
          <a:xfrm>
            <a:off x="7416213" y="812797"/>
            <a:ext cx="2340254" cy="5689597"/>
            <a:chOff x="0" y="0"/>
            <a:chExt cx="3120339" cy="7586129"/>
          </a:xfrm>
        </p:grpSpPr>
        <p:sp>
          <p:nvSpPr>
            <p:cNvPr id="9" name="Freeform 9"/>
            <p:cNvSpPr/>
            <p:nvPr/>
          </p:nvSpPr>
          <p:spPr>
            <a:xfrm>
              <a:off x="0" y="0"/>
              <a:ext cx="3120390" cy="7586091"/>
            </a:xfrm>
            <a:custGeom>
              <a:avLst/>
              <a:gdLst/>
              <a:ahLst/>
              <a:cxnLst/>
              <a:rect l="l" t="t" r="r" b="b"/>
              <a:pathLst>
                <a:path w="3120390" h="7586091">
                  <a:moveTo>
                    <a:pt x="0" y="0"/>
                  </a:moveTo>
                  <a:lnTo>
                    <a:pt x="3120390" y="0"/>
                  </a:lnTo>
                  <a:lnTo>
                    <a:pt x="3120390" y="7586091"/>
                  </a:lnTo>
                  <a:lnTo>
                    <a:pt x="0" y="7586091"/>
                  </a:lnTo>
                  <a:close/>
                </a:path>
              </a:pathLst>
            </a:custGeom>
            <a:solidFill>
              <a:srgbClr val="9DBBA4">
                <a:alpha val="24706"/>
              </a:srgbClr>
            </a:solidFill>
          </p:spPr>
        </p:sp>
      </p:grpSp>
      <p:grpSp>
        <p:nvGrpSpPr>
          <p:cNvPr id="10" name="Group 10"/>
          <p:cNvGrpSpPr/>
          <p:nvPr/>
        </p:nvGrpSpPr>
        <p:grpSpPr>
          <a:xfrm>
            <a:off x="0" y="1386792"/>
            <a:ext cx="3242824" cy="4541625"/>
            <a:chOff x="0" y="0"/>
            <a:chExt cx="4323766" cy="6055500"/>
          </a:xfrm>
        </p:grpSpPr>
        <p:sp>
          <p:nvSpPr>
            <p:cNvPr id="11" name="Freeform 11"/>
            <p:cNvSpPr/>
            <p:nvPr/>
          </p:nvSpPr>
          <p:spPr>
            <a:xfrm>
              <a:off x="0" y="0"/>
              <a:ext cx="4323715" cy="6055487"/>
            </a:xfrm>
            <a:custGeom>
              <a:avLst/>
              <a:gdLst/>
              <a:ahLst/>
              <a:cxnLst/>
              <a:rect l="l" t="t" r="r" b="b"/>
              <a:pathLst>
                <a:path w="4323715" h="6055487">
                  <a:moveTo>
                    <a:pt x="0" y="0"/>
                  </a:moveTo>
                  <a:lnTo>
                    <a:pt x="4323715" y="0"/>
                  </a:lnTo>
                  <a:lnTo>
                    <a:pt x="4323715" y="6055487"/>
                  </a:lnTo>
                  <a:lnTo>
                    <a:pt x="0" y="6055487"/>
                  </a:lnTo>
                  <a:close/>
                </a:path>
              </a:pathLst>
            </a:custGeom>
            <a:solidFill>
              <a:srgbClr val="E4CA7D"/>
            </a:solidFill>
          </p:spPr>
        </p:sp>
      </p:grpSp>
      <p:grpSp>
        <p:nvGrpSpPr>
          <p:cNvPr id="12" name="Group 12"/>
          <p:cNvGrpSpPr/>
          <p:nvPr/>
        </p:nvGrpSpPr>
        <p:grpSpPr>
          <a:xfrm>
            <a:off x="133821" y="1763954"/>
            <a:ext cx="2975181" cy="2635187"/>
            <a:chOff x="0" y="0"/>
            <a:chExt cx="3966908" cy="3513583"/>
          </a:xfrm>
        </p:grpSpPr>
        <p:sp>
          <p:nvSpPr>
            <p:cNvPr id="13" name="Freeform 13"/>
            <p:cNvSpPr/>
            <p:nvPr/>
          </p:nvSpPr>
          <p:spPr>
            <a:xfrm>
              <a:off x="0" y="0"/>
              <a:ext cx="3966905" cy="3513584"/>
            </a:xfrm>
            <a:custGeom>
              <a:avLst/>
              <a:gdLst/>
              <a:ahLst/>
              <a:cxnLst/>
              <a:rect l="l" t="t" r="r" b="b"/>
              <a:pathLst>
                <a:path w="3966905" h="3513584">
                  <a:moveTo>
                    <a:pt x="0" y="0"/>
                  </a:moveTo>
                  <a:lnTo>
                    <a:pt x="3966905" y="0"/>
                  </a:lnTo>
                  <a:lnTo>
                    <a:pt x="3966905" y="3513584"/>
                  </a:lnTo>
                  <a:lnTo>
                    <a:pt x="0" y="3513584"/>
                  </a:lnTo>
                  <a:close/>
                </a:path>
              </a:pathLst>
            </a:custGeom>
            <a:blipFill>
              <a:blip r:embed="rId2">
                <a:alphaModFix amt="0"/>
              </a:blip>
              <a:stretch>
                <a:fillRect l="-68441" r="-58841"/>
              </a:stretch>
            </a:blipFill>
          </p:spPr>
        </p:sp>
        <p:sp>
          <p:nvSpPr>
            <p:cNvPr id="14" name="TextBox 14"/>
            <p:cNvSpPr txBox="1"/>
            <p:nvPr/>
          </p:nvSpPr>
          <p:spPr>
            <a:xfrm>
              <a:off x="0" y="19050"/>
              <a:ext cx="3966908" cy="3494533"/>
            </a:xfrm>
            <a:prstGeom prst="rect">
              <a:avLst/>
            </a:prstGeom>
          </p:spPr>
          <p:txBody>
            <a:bodyPr lIns="0" tIns="0" rIns="0" bIns="0" rtlCol="0" anchor="b"/>
            <a:lstStyle/>
            <a:p>
              <a:pPr algn="l">
                <a:lnSpc>
                  <a:spcPts val="3340"/>
                </a:lnSpc>
              </a:pPr>
              <a:r>
                <a:rPr lang="en-US" sz="3093" b="1">
                  <a:solidFill>
                    <a:srgbClr val="404040"/>
                  </a:solidFill>
                  <a:latin typeface="Public Sans Bold"/>
                  <a:ea typeface="Public Sans Bold"/>
                  <a:cs typeface="Public Sans Bold"/>
                  <a:sym typeface="Public Sans Bold"/>
                </a:rPr>
                <a:t>Counselors and Administrators</a:t>
              </a:r>
            </a:p>
          </p:txBody>
        </p:sp>
      </p:grpSp>
      <p:grpSp>
        <p:nvGrpSpPr>
          <p:cNvPr id="15" name="Group 15"/>
          <p:cNvGrpSpPr/>
          <p:nvPr/>
        </p:nvGrpSpPr>
        <p:grpSpPr>
          <a:xfrm>
            <a:off x="4661930" y="5060026"/>
            <a:ext cx="3637283" cy="2011680"/>
            <a:chOff x="0" y="0"/>
            <a:chExt cx="4849711" cy="2682240"/>
          </a:xfrm>
        </p:grpSpPr>
        <p:sp>
          <p:nvSpPr>
            <p:cNvPr id="16" name="Freeform 16"/>
            <p:cNvSpPr/>
            <p:nvPr/>
          </p:nvSpPr>
          <p:spPr>
            <a:xfrm>
              <a:off x="0" y="0"/>
              <a:ext cx="4849749" cy="2682240"/>
            </a:xfrm>
            <a:custGeom>
              <a:avLst/>
              <a:gdLst/>
              <a:ahLst/>
              <a:cxnLst/>
              <a:rect l="l" t="t" r="r" b="b"/>
              <a:pathLst>
                <a:path w="4849749" h="2682240">
                  <a:moveTo>
                    <a:pt x="0" y="0"/>
                  </a:moveTo>
                  <a:lnTo>
                    <a:pt x="4849749" y="0"/>
                  </a:lnTo>
                  <a:lnTo>
                    <a:pt x="4849749" y="2682240"/>
                  </a:lnTo>
                  <a:lnTo>
                    <a:pt x="0" y="2682240"/>
                  </a:lnTo>
                  <a:lnTo>
                    <a:pt x="0" y="0"/>
                  </a:lnTo>
                  <a:close/>
                </a:path>
              </a:pathLst>
            </a:custGeom>
            <a:blipFill>
              <a:blip r:embed="rId3"/>
              <a:stretch>
                <a:fillRect/>
              </a:stretch>
            </a:blipFill>
          </p:spPr>
        </p:sp>
      </p:grpSp>
      <p:grpSp>
        <p:nvGrpSpPr>
          <p:cNvPr id="17" name="Group 17"/>
          <p:cNvGrpSpPr/>
          <p:nvPr/>
        </p:nvGrpSpPr>
        <p:grpSpPr>
          <a:xfrm>
            <a:off x="3508448" y="352568"/>
            <a:ext cx="5944248" cy="4571571"/>
            <a:chOff x="0" y="0"/>
            <a:chExt cx="7925664" cy="6095428"/>
          </a:xfrm>
        </p:grpSpPr>
        <p:sp>
          <p:nvSpPr>
            <p:cNvPr id="18" name="Freeform 18"/>
            <p:cNvSpPr/>
            <p:nvPr/>
          </p:nvSpPr>
          <p:spPr>
            <a:xfrm>
              <a:off x="0" y="0"/>
              <a:ext cx="7925689" cy="6095365"/>
            </a:xfrm>
            <a:custGeom>
              <a:avLst/>
              <a:gdLst/>
              <a:ahLst/>
              <a:cxnLst/>
              <a:rect l="l" t="t" r="r" b="b"/>
              <a:pathLst>
                <a:path w="7925689" h="6095365">
                  <a:moveTo>
                    <a:pt x="0" y="0"/>
                  </a:moveTo>
                  <a:lnTo>
                    <a:pt x="7925689" y="0"/>
                  </a:lnTo>
                  <a:lnTo>
                    <a:pt x="7925689" y="6095365"/>
                  </a:lnTo>
                  <a:lnTo>
                    <a:pt x="0" y="6095365"/>
                  </a:lnTo>
                  <a:lnTo>
                    <a:pt x="0" y="0"/>
                  </a:lnTo>
                  <a:close/>
                </a:path>
              </a:pathLst>
            </a:custGeom>
            <a:blipFill>
              <a:blip r:embed="rId4"/>
              <a:stretch>
                <a:fillRect t="-61" b="-62"/>
              </a:stretch>
            </a:blip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DBBA4"/>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E4CA7D">
                <a:alpha val="24706"/>
              </a:srgbClr>
            </a:solidFill>
          </p:spPr>
        </p:sp>
      </p:grpSp>
      <p:grpSp>
        <p:nvGrpSpPr>
          <p:cNvPr id="6" name="Group 6"/>
          <p:cNvGrpSpPr/>
          <p:nvPr/>
        </p:nvGrpSpPr>
        <p:grpSpPr>
          <a:xfrm>
            <a:off x="102184" y="74314"/>
            <a:ext cx="6017657" cy="763804"/>
            <a:chOff x="0" y="0"/>
            <a:chExt cx="8023542" cy="1018405"/>
          </a:xfrm>
        </p:grpSpPr>
        <p:sp>
          <p:nvSpPr>
            <p:cNvPr id="7" name="Freeform 7"/>
            <p:cNvSpPr/>
            <p:nvPr/>
          </p:nvSpPr>
          <p:spPr>
            <a:xfrm>
              <a:off x="0" y="0"/>
              <a:ext cx="8023537" cy="1018410"/>
            </a:xfrm>
            <a:custGeom>
              <a:avLst/>
              <a:gdLst/>
              <a:ahLst/>
              <a:cxnLst/>
              <a:rect l="l" t="t" r="r" b="b"/>
              <a:pathLst>
                <a:path w="8023537" h="1018410">
                  <a:moveTo>
                    <a:pt x="0" y="0"/>
                  </a:moveTo>
                  <a:lnTo>
                    <a:pt x="8023537" y="0"/>
                  </a:lnTo>
                  <a:lnTo>
                    <a:pt x="8023537" y="1018410"/>
                  </a:lnTo>
                  <a:lnTo>
                    <a:pt x="0" y="1018410"/>
                  </a:lnTo>
                  <a:close/>
                </a:path>
              </a:pathLst>
            </a:custGeom>
            <a:blipFill>
              <a:blip r:embed="rId2">
                <a:alphaModFix amt="0"/>
              </a:blip>
              <a:stretch>
                <a:fillRect t="-103513" b="-103512"/>
              </a:stretch>
            </a:blipFill>
          </p:spPr>
        </p:sp>
        <p:sp>
          <p:nvSpPr>
            <p:cNvPr id="8" name="TextBox 8"/>
            <p:cNvSpPr txBox="1"/>
            <p:nvPr/>
          </p:nvSpPr>
          <p:spPr>
            <a:xfrm>
              <a:off x="0" y="28575"/>
              <a:ext cx="8023542" cy="9898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Graduation Requirements</a:t>
              </a:r>
            </a:p>
          </p:txBody>
        </p:sp>
      </p:grpSp>
      <p:graphicFrame>
        <p:nvGraphicFramePr>
          <p:cNvPr id="9" name="Object 9"/>
          <p:cNvGraphicFramePr/>
          <p:nvPr>
            <p:extLst>
              <p:ext uri="{D42A27DB-BD31-4B8C-83A1-F6EECF244321}">
                <p14:modId xmlns:p14="http://schemas.microsoft.com/office/powerpoint/2010/main" val="2006638019"/>
              </p:ext>
            </p:extLst>
          </p:nvPr>
        </p:nvGraphicFramePr>
        <p:xfrm>
          <a:off x="-3419" y="635628"/>
          <a:ext cx="9453315" cy="6040992"/>
        </p:xfrm>
        <a:graphic>
          <a:graphicData uri="http://schemas.openxmlformats.org/presentationml/2006/ole">
            <mc:AlternateContent xmlns:mc="http://schemas.openxmlformats.org/markup-compatibility/2006">
              <mc:Choice xmlns:v="urn:schemas-microsoft-com:vml" Requires="v">
                <p:oleObj name="Worksheet" r:id="rId3" imgW="9944100" imgH="6959600" progId="Excel.Sheet.12">
                  <p:embed/>
                </p:oleObj>
              </mc:Choice>
              <mc:Fallback>
                <p:oleObj name="Worksheet" r:id="rId3" imgW="9944100" imgH="6959600" progId="Excel.Sheet.12">
                  <p:embed/>
                  <p:pic>
                    <p:nvPicPr>
                      <p:cNvPr id="9" name="Object 9"/>
                      <p:cNvPicPr/>
                      <p:nvPr/>
                    </p:nvPicPr>
                    <p:blipFill>
                      <a:blip r:embed="rId4"/>
                      <a:stretch>
                        <a:fillRect/>
                      </a:stretch>
                    </p:blipFill>
                    <p:spPr>
                      <a:xfrm>
                        <a:off x="-3419" y="635628"/>
                        <a:ext cx="9453315" cy="6040992"/>
                      </a:xfrm>
                      <a:prstGeom prst="rect">
                        <a:avLst/>
                      </a:prstGeom>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395411" y="1795358"/>
            <a:ext cx="2219935" cy="3724493"/>
            <a:chOff x="0" y="0"/>
            <a:chExt cx="2959913" cy="4965990"/>
          </a:xfrm>
        </p:grpSpPr>
        <p:sp>
          <p:nvSpPr>
            <p:cNvPr id="9" name="Freeform 9"/>
            <p:cNvSpPr/>
            <p:nvPr/>
          </p:nvSpPr>
          <p:spPr>
            <a:xfrm>
              <a:off x="0" y="0"/>
              <a:ext cx="2959916" cy="4965989"/>
            </a:xfrm>
            <a:custGeom>
              <a:avLst/>
              <a:gdLst/>
              <a:ahLst/>
              <a:cxnLst/>
              <a:rect l="l" t="t" r="r" b="b"/>
              <a:pathLst>
                <a:path w="2959916" h="4965989">
                  <a:moveTo>
                    <a:pt x="0" y="0"/>
                  </a:moveTo>
                  <a:lnTo>
                    <a:pt x="2959916" y="0"/>
                  </a:lnTo>
                  <a:lnTo>
                    <a:pt x="2959916" y="4965989"/>
                  </a:lnTo>
                  <a:lnTo>
                    <a:pt x="0" y="4965989"/>
                  </a:lnTo>
                  <a:close/>
                </a:path>
              </a:pathLst>
            </a:custGeom>
            <a:blipFill>
              <a:blip r:embed="rId2">
                <a:alphaModFix amt="0"/>
              </a:blip>
              <a:stretch>
                <a:fillRect l="-165261" r="-165260"/>
              </a:stretch>
            </a:blipFill>
          </p:spPr>
        </p:sp>
        <p:sp>
          <p:nvSpPr>
            <p:cNvPr id="10" name="TextBox 10"/>
            <p:cNvSpPr txBox="1"/>
            <p:nvPr/>
          </p:nvSpPr>
          <p:spPr>
            <a:xfrm>
              <a:off x="0" y="28575"/>
              <a:ext cx="2959913" cy="4937415"/>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Post-Secondary Options</a:t>
              </a:r>
            </a:p>
          </p:txBody>
        </p:sp>
      </p:grpSp>
      <p:grpSp>
        <p:nvGrpSpPr>
          <p:cNvPr id="11" name="Group 11"/>
          <p:cNvGrpSpPr/>
          <p:nvPr/>
        </p:nvGrpSpPr>
        <p:grpSpPr>
          <a:xfrm>
            <a:off x="3489284" y="1795348"/>
            <a:ext cx="5301901" cy="3724494"/>
            <a:chOff x="0" y="0"/>
            <a:chExt cx="7069201" cy="4965992"/>
          </a:xfrm>
        </p:grpSpPr>
        <p:sp>
          <p:nvSpPr>
            <p:cNvPr id="12" name="Freeform 12"/>
            <p:cNvSpPr/>
            <p:nvPr/>
          </p:nvSpPr>
          <p:spPr>
            <a:xfrm>
              <a:off x="0" y="0"/>
              <a:ext cx="7069203" cy="4965991"/>
            </a:xfrm>
            <a:custGeom>
              <a:avLst/>
              <a:gdLst/>
              <a:ahLst/>
              <a:cxnLst/>
              <a:rect l="l" t="t" r="r" b="b"/>
              <a:pathLst>
                <a:path w="7069203" h="4965991">
                  <a:moveTo>
                    <a:pt x="0" y="0"/>
                  </a:moveTo>
                  <a:lnTo>
                    <a:pt x="7069203" y="0"/>
                  </a:lnTo>
                  <a:lnTo>
                    <a:pt x="7069203" y="4965991"/>
                  </a:lnTo>
                  <a:lnTo>
                    <a:pt x="0" y="4965991"/>
                  </a:lnTo>
                  <a:close/>
                </a:path>
              </a:pathLst>
            </a:custGeom>
            <a:blipFill>
              <a:blip r:embed="rId2">
                <a:alphaModFix amt="0"/>
              </a:blip>
              <a:stretch>
                <a:fillRect l="-40131" r="-40131"/>
              </a:stretch>
            </a:blipFill>
          </p:spPr>
        </p:sp>
        <p:sp>
          <p:nvSpPr>
            <p:cNvPr id="13" name="TextBox 13"/>
            <p:cNvSpPr txBox="1"/>
            <p:nvPr/>
          </p:nvSpPr>
          <p:spPr>
            <a:xfrm>
              <a:off x="0" y="19050"/>
              <a:ext cx="7069201" cy="4946942"/>
            </a:xfrm>
            <a:prstGeom prst="rect">
              <a:avLst/>
            </a:prstGeom>
          </p:spPr>
          <p:txBody>
            <a:bodyPr lIns="0" tIns="0" rIns="0" bIns="0" rtlCol="0" anchor="ctr"/>
            <a:lstStyle/>
            <a:p>
              <a:pPr marL="260817" lvl="1" indent="-130409" algn="l">
                <a:lnSpc>
                  <a:spcPts val="2188"/>
                </a:lnSpc>
                <a:buFont typeface="Arial"/>
                <a:buChar char="•"/>
              </a:pPr>
              <a:r>
                <a:rPr lang="en-US" sz="2026">
                  <a:solidFill>
                    <a:srgbClr val="404040"/>
                  </a:solidFill>
                  <a:latin typeface="Public Sans"/>
                  <a:ea typeface="Public Sans"/>
                  <a:cs typeface="Public Sans"/>
                  <a:sym typeface="Public Sans"/>
                </a:rPr>
                <a:t>Gap Year</a:t>
              </a:r>
            </a:p>
            <a:p>
              <a:pPr marL="260817" lvl="1" indent="-130409" algn="l">
                <a:lnSpc>
                  <a:spcPts val="2188"/>
                </a:lnSpc>
                <a:buFont typeface="Arial"/>
                <a:buChar char="•"/>
              </a:pPr>
              <a:r>
                <a:rPr lang="en-US" sz="2026">
                  <a:solidFill>
                    <a:srgbClr val="404040"/>
                  </a:solidFill>
                  <a:latin typeface="Public Sans"/>
                  <a:ea typeface="Public Sans"/>
                  <a:cs typeface="Public Sans"/>
                  <a:sym typeface="Public Sans"/>
                </a:rPr>
                <a:t>Military</a:t>
              </a:r>
            </a:p>
            <a:p>
              <a:pPr marL="260817" lvl="1" indent="-130409" algn="l">
                <a:lnSpc>
                  <a:spcPts val="2188"/>
                </a:lnSpc>
                <a:buFont typeface="Arial"/>
                <a:buChar char="•"/>
              </a:pPr>
              <a:r>
                <a:rPr lang="en-US" sz="2026">
                  <a:solidFill>
                    <a:srgbClr val="404040"/>
                  </a:solidFill>
                  <a:latin typeface="Public Sans"/>
                  <a:ea typeface="Public Sans"/>
                  <a:cs typeface="Public Sans"/>
                  <a:sym typeface="Public Sans"/>
                </a:rPr>
                <a:t>Workforce</a:t>
              </a:r>
            </a:p>
            <a:p>
              <a:pPr marL="260817" lvl="1" indent="-130409" algn="l">
                <a:lnSpc>
                  <a:spcPts val="2188"/>
                </a:lnSpc>
                <a:buFont typeface="Arial"/>
                <a:buChar char="•"/>
              </a:pPr>
              <a:r>
                <a:rPr lang="en-US" sz="2026">
                  <a:solidFill>
                    <a:srgbClr val="404040"/>
                  </a:solidFill>
                  <a:latin typeface="Public Sans"/>
                  <a:ea typeface="Public Sans"/>
                  <a:cs typeface="Public Sans"/>
                  <a:sym typeface="Public Sans"/>
                </a:rPr>
                <a:t>Technical/Trade School</a:t>
              </a:r>
            </a:p>
            <a:p>
              <a:pPr marL="260817" lvl="1" indent="-130409" algn="l">
                <a:lnSpc>
                  <a:spcPts val="2188"/>
                </a:lnSpc>
                <a:buFont typeface="Arial"/>
                <a:buChar char="•"/>
              </a:pPr>
              <a:r>
                <a:rPr lang="en-US" sz="2026">
                  <a:solidFill>
                    <a:srgbClr val="404040"/>
                  </a:solidFill>
                  <a:latin typeface="Public Sans"/>
                  <a:ea typeface="Public Sans"/>
                  <a:cs typeface="Public Sans"/>
                  <a:sym typeface="Public Sans"/>
                </a:rPr>
                <a:t>Two-Year and Four-Year College/University</a:t>
              </a:r>
            </a:p>
            <a:p>
              <a:pPr marL="260817" lvl="1" indent="-130409" algn="l">
                <a:lnSpc>
                  <a:spcPts val="2188"/>
                </a:lnSpc>
              </a:pPr>
              <a:endParaRPr lang="en-US" sz="2026">
                <a:solidFill>
                  <a:srgbClr val="404040"/>
                </a:solidFill>
                <a:latin typeface="Public Sans"/>
                <a:ea typeface="Public Sans"/>
                <a:cs typeface="Public Sans"/>
                <a:sym typeface="Public Sans"/>
              </a:endParaRP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323098" y="1203636"/>
            <a:ext cx="2357990" cy="4907929"/>
            <a:chOff x="0" y="0"/>
            <a:chExt cx="3143987" cy="6543905"/>
          </a:xfrm>
        </p:grpSpPr>
        <p:sp>
          <p:nvSpPr>
            <p:cNvPr id="7" name="Freeform 7"/>
            <p:cNvSpPr/>
            <p:nvPr/>
          </p:nvSpPr>
          <p:spPr>
            <a:xfrm>
              <a:off x="0" y="0"/>
              <a:ext cx="3143982" cy="6543905"/>
            </a:xfrm>
            <a:custGeom>
              <a:avLst/>
              <a:gdLst/>
              <a:ahLst/>
              <a:cxnLst/>
              <a:rect l="l" t="t" r="r" b="b"/>
              <a:pathLst>
                <a:path w="3143982" h="6543905">
                  <a:moveTo>
                    <a:pt x="0" y="0"/>
                  </a:moveTo>
                  <a:lnTo>
                    <a:pt x="3143982" y="0"/>
                  </a:lnTo>
                  <a:lnTo>
                    <a:pt x="3143982" y="6543905"/>
                  </a:lnTo>
                  <a:lnTo>
                    <a:pt x="0" y="6543905"/>
                  </a:lnTo>
                  <a:close/>
                </a:path>
              </a:pathLst>
            </a:custGeom>
            <a:blipFill>
              <a:blip r:embed="rId2">
                <a:alphaModFix amt="0"/>
              </a:blip>
              <a:stretch>
                <a:fillRect l="-217051" r="-217051"/>
              </a:stretch>
            </a:blipFill>
          </p:spPr>
        </p:sp>
        <p:sp>
          <p:nvSpPr>
            <p:cNvPr id="8" name="TextBox 8"/>
            <p:cNvSpPr txBox="1"/>
            <p:nvPr/>
          </p:nvSpPr>
          <p:spPr>
            <a:xfrm>
              <a:off x="0" y="28575"/>
              <a:ext cx="3143987" cy="65153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Post-Secondary Options (continued)</a:t>
              </a:r>
            </a:p>
          </p:txBody>
        </p:sp>
      </p:grpSp>
      <p:sp>
        <p:nvSpPr>
          <p:cNvPr id="9" name="TextBox 9"/>
          <p:cNvSpPr txBox="1"/>
          <p:nvPr/>
        </p:nvSpPr>
        <p:spPr>
          <a:xfrm>
            <a:off x="2992574" y="998820"/>
            <a:ext cx="6613741" cy="5848011"/>
          </a:xfrm>
          <a:prstGeom prst="rect">
            <a:avLst/>
          </a:prstGeom>
        </p:spPr>
        <p:txBody>
          <a:bodyPr lIns="0" tIns="0" rIns="0" bIns="0" rtlCol="0" anchor="t">
            <a:spAutoFit/>
          </a:bodyPr>
          <a:lstStyle/>
          <a:p>
            <a:pPr algn="l">
              <a:lnSpc>
                <a:spcPts val="2375"/>
              </a:lnSpc>
            </a:pPr>
            <a:r>
              <a:rPr lang="en-US" sz="2199" b="1" u="sng">
                <a:solidFill>
                  <a:srgbClr val="404040"/>
                </a:solidFill>
                <a:latin typeface="Public Sans Bold"/>
                <a:ea typeface="Public Sans Bold"/>
                <a:cs typeface="Public Sans Bold"/>
                <a:sym typeface="Public Sans Bold"/>
              </a:rPr>
              <a:t>Gap Year</a:t>
            </a:r>
          </a:p>
          <a:p>
            <a:pPr algn="l">
              <a:lnSpc>
                <a:spcPts val="1655"/>
              </a:lnSpc>
            </a:pPr>
            <a:r>
              <a:rPr lang="en-US" sz="1500">
                <a:solidFill>
                  <a:srgbClr val="404040"/>
                </a:solidFill>
                <a:latin typeface="Public Sans"/>
                <a:ea typeface="Public Sans"/>
                <a:cs typeface="Public Sans"/>
                <a:sym typeface="Public Sans"/>
              </a:rPr>
              <a:t>A gap year is a period in which recent graduates take a yearlong break to engage in other educational and/or meaningful experiences or activities such as:</a:t>
            </a:r>
            <a:endParaRPr lang="en-US" sz="1500">
              <a:solidFill>
                <a:srgbClr val="404040"/>
              </a:solidFill>
              <a:latin typeface="Public Sans"/>
              <a:ea typeface="Public Sans"/>
              <a:cs typeface="Public Sans"/>
            </a:endParaRPr>
          </a:p>
          <a:p>
            <a:pPr marL="196850" lvl="1" indent="-98425" algn="l">
              <a:lnSpc>
                <a:spcPts val="1655"/>
              </a:lnSpc>
              <a:buFont typeface="Arial"/>
              <a:buChar char="•"/>
            </a:pPr>
            <a:r>
              <a:rPr lang="en-US" sz="1532">
                <a:solidFill>
                  <a:srgbClr val="404040"/>
                </a:solidFill>
                <a:latin typeface="Public Sans"/>
                <a:ea typeface="Public Sans"/>
                <a:cs typeface="Public Sans"/>
                <a:sym typeface="Public Sans"/>
              </a:rPr>
              <a:t>Experiencing new cultures through travel.</a:t>
            </a:r>
            <a:endParaRPr lang="en-US" sz="1532">
              <a:solidFill>
                <a:srgbClr val="404040"/>
              </a:solidFill>
              <a:latin typeface="Public Sans"/>
              <a:ea typeface="Public Sans"/>
              <a:cs typeface="Public Sans"/>
            </a:endParaRPr>
          </a:p>
          <a:p>
            <a:pPr marL="196850" lvl="1" indent="-98425" algn="l">
              <a:lnSpc>
                <a:spcPts val="1655"/>
              </a:lnSpc>
              <a:buFont typeface="Arial"/>
              <a:buChar char="•"/>
            </a:pPr>
            <a:r>
              <a:rPr lang="en-US" sz="1532">
                <a:solidFill>
                  <a:srgbClr val="404040"/>
                </a:solidFill>
                <a:latin typeface="Public Sans"/>
                <a:ea typeface="Public Sans"/>
                <a:cs typeface="Public Sans"/>
                <a:sym typeface="Public Sans"/>
              </a:rPr>
              <a:t>Joining the Peace Corps or other service/volunteer programs.</a:t>
            </a:r>
            <a:endParaRPr lang="en-US" sz="1532">
              <a:solidFill>
                <a:srgbClr val="404040"/>
              </a:solidFill>
              <a:latin typeface="Public Sans"/>
              <a:ea typeface="Public Sans"/>
              <a:cs typeface="Public Sans"/>
            </a:endParaRPr>
          </a:p>
          <a:p>
            <a:pPr marL="196850" lvl="1" indent="-98425" algn="l">
              <a:lnSpc>
                <a:spcPts val="1655"/>
              </a:lnSpc>
              <a:buFont typeface="Arial"/>
              <a:buChar char="•"/>
            </a:pPr>
            <a:r>
              <a:rPr lang="en-US" sz="1532">
                <a:solidFill>
                  <a:srgbClr val="404040"/>
                </a:solidFill>
                <a:latin typeface="Public Sans"/>
                <a:ea typeface="Public Sans"/>
                <a:cs typeface="Public Sans"/>
                <a:sym typeface="Public Sans"/>
              </a:rPr>
              <a:t>Participating in a Gap Year Program such as college bridge year programs. </a:t>
            </a:r>
            <a:endParaRPr lang="en-US" sz="1532">
              <a:solidFill>
                <a:srgbClr val="404040"/>
              </a:solidFill>
              <a:latin typeface="Public Sans"/>
              <a:ea typeface="Public Sans"/>
              <a:cs typeface="Public Sans"/>
            </a:endParaRPr>
          </a:p>
          <a:p>
            <a:pPr marL="196850" lvl="1" indent="-98425" algn="l">
              <a:lnSpc>
                <a:spcPts val="1655"/>
              </a:lnSpc>
            </a:pPr>
            <a:r>
              <a:rPr lang="en-US" sz="1532">
                <a:solidFill>
                  <a:srgbClr val="404040"/>
                </a:solidFill>
                <a:latin typeface="Public Sans"/>
                <a:ea typeface="Public Sans"/>
                <a:cs typeface="Public Sans"/>
                <a:sym typeface="Public Sans"/>
              </a:rPr>
              <a:t>A Gap Year should not be seen as a period in which a student does nothing. Students should intentionally plan for their Gap Year and seek out opportunities that will add to their personal and or educational development and growth. Students who take a GAP year can still apply to college and defer their admissions.</a:t>
            </a:r>
            <a:endParaRPr lang="en-US" sz="1532">
              <a:solidFill>
                <a:srgbClr val="404040"/>
              </a:solidFill>
              <a:latin typeface="Public Sans"/>
              <a:ea typeface="Public Sans"/>
              <a:cs typeface="Public Sans"/>
            </a:endParaRPr>
          </a:p>
          <a:p>
            <a:pPr marL="196850" lvl="1" indent="-98425">
              <a:lnSpc>
                <a:spcPts val="1655"/>
              </a:lnSpc>
            </a:pPr>
            <a:endParaRPr lang="en-US" sz="1500">
              <a:solidFill>
                <a:srgbClr val="404040"/>
              </a:solidFill>
              <a:latin typeface="Public Sans"/>
              <a:ea typeface="Public Sans Bold"/>
              <a:cs typeface="Public Sans Bold"/>
              <a:sym typeface="Public Sans Bold"/>
            </a:endParaRPr>
          </a:p>
          <a:p>
            <a:pPr>
              <a:lnSpc>
                <a:spcPts val="2375"/>
              </a:lnSpc>
            </a:pPr>
            <a:r>
              <a:rPr lang="en-US" sz="2150" b="1" u="sng">
                <a:solidFill>
                  <a:srgbClr val="404040"/>
                </a:solidFill>
                <a:latin typeface="Public Sans Bold"/>
                <a:ea typeface="Calibri"/>
                <a:cs typeface="Calibri"/>
                <a:sym typeface="Public Sans Bold"/>
              </a:rPr>
              <a:t>Military</a:t>
            </a:r>
            <a:endParaRPr lang="en-US">
              <a:solidFill>
                <a:srgbClr val="000000"/>
              </a:solidFill>
              <a:latin typeface="Calibri"/>
              <a:ea typeface="Calibri"/>
              <a:cs typeface="Calibri"/>
              <a:sym typeface="Public Sans Bold"/>
            </a:endParaRPr>
          </a:p>
          <a:p>
            <a:r>
              <a:rPr lang="en-US" sz="1500">
                <a:solidFill>
                  <a:srgbClr val="404040"/>
                </a:solidFill>
                <a:latin typeface="Public Sans"/>
                <a:ea typeface="Public Sans"/>
                <a:cs typeface="Public Sans"/>
                <a:sym typeface="Public Sans Bold"/>
              </a:rPr>
              <a:t>The</a:t>
            </a:r>
            <a:r>
              <a:rPr lang="en-US" sz="1500">
                <a:solidFill>
                  <a:srgbClr val="404040"/>
                </a:solidFill>
                <a:latin typeface="Public Sans"/>
                <a:ea typeface="Public Sans"/>
                <a:cs typeface="Public Sans"/>
                <a:sym typeface="Public Sans"/>
              </a:rPr>
              <a:t> military offers access and training for </a:t>
            </a:r>
            <a:r>
              <a:rPr lang="en-US" sz="1500" u="sng">
                <a:solidFill>
                  <a:srgbClr val="404040"/>
                </a:solidFill>
                <a:latin typeface="Public Sans"/>
                <a:ea typeface="Public Sans"/>
                <a:cs typeface="Public Sans"/>
                <a:sym typeface="Public Sans"/>
                <a:hlinkClick r:id="rId3" tooltip="https://www.todaysmilitary.com/careers-benefits"/>
              </a:rPr>
              <a:t>hundreds of careers</a:t>
            </a:r>
            <a:r>
              <a:rPr lang="en-US" sz="1500">
                <a:solidFill>
                  <a:srgbClr val="404040"/>
                </a:solidFill>
                <a:latin typeface="Public Sans"/>
                <a:ea typeface="Public Sans"/>
                <a:cs typeface="Public Sans"/>
                <a:sym typeface="Public Sans"/>
              </a:rPr>
              <a:t>! By joining</a:t>
            </a:r>
            <a:endParaRPr lang="en-US">
              <a:solidFill>
                <a:srgbClr val="000000"/>
              </a:solidFill>
              <a:latin typeface="Calibri"/>
              <a:ea typeface="Calibri"/>
              <a:cs typeface="Calibri"/>
            </a:endParaRPr>
          </a:p>
          <a:p>
            <a:r>
              <a:rPr lang="en-US" sz="1500">
                <a:solidFill>
                  <a:srgbClr val="404040"/>
                </a:solidFill>
                <a:latin typeface="Public Sans"/>
                <a:ea typeface="Public Sans"/>
                <a:cs typeface="Public Sans"/>
                <a:sym typeface="Public Sans"/>
              </a:rPr>
              <a:t>one of the US Armed Forces, students will not only earn a salary but</a:t>
            </a:r>
            <a:endParaRPr lang="en-US">
              <a:solidFill>
                <a:srgbClr val="000000"/>
              </a:solidFill>
              <a:latin typeface="Calibri"/>
              <a:ea typeface="Calibri"/>
              <a:cs typeface="Calibri"/>
            </a:endParaRPr>
          </a:p>
          <a:p>
            <a:r>
              <a:rPr lang="en-US" sz="1500">
                <a:solidFill>
                  <a:srgbClr val="404040"/>
                </a:solidFill>
                <a:latin typeface="Public Sans"/>
                <a:ea typeface="Public Sans"/>
                <a:cs typeface="Public Sans"/>
                <a:sym typeface="Public Sans"/>
              </a:rPr>
              <a:t>benefits, money for college, and the opportunity to travel. </a:t>
            </a:r>
            <a:endParaRPr lang="en-US" sz="1500" u="sng">
              <a:solidFill>
                <a:srgbClr val="404040"/>
              </a:solidFill>
              <a:latin typeface="Public Sans"/>
              <a:ea typeface="Public Sans"/>
              <a:cs typeface="Public Sans"/>
              <a:hlinkClick r:id="" action="ppaction://noaction"/>
            </a:endParaRPr>
          </a:p>
          <a:p>
            <a:r>
              <a:rPr lang="en-US" sz="1500">
                <a:solidFill>
                  <a:srgbClr val="404040"/>
                </a:solidFill>
                <a:latin typeface="Public Sans"/>
                <a:ea typeface="Public Sans"/>
                <a:cs typeface="Public Sans"/>
                <a:sym typeface="Public Sans"/>
              </a:rPr>
              <a:t>Requirements: </a:t>
            </a:r>
            <a:r>
              <a:rPr lang="en-US" sz="1500" u="sng">
                <a:solidFill>
                  <a:srgbClr val="404040"/>
                </a:solidFill>
                <a:latin typeface="Public Sans"/>
                <a:ea typeface="Public Sans"/>
                <a:cs typeface="Public Sans"/>
                <a:sym typeface="Public Sans"/>
                <a:hlinkClick r:id="rId4" tooltip="https://www.todaysmilitary.com/joining-eligibility/asvab-test"/>
              </a:rPr>
              <a:t>Armed Services Vocational Aptitude Battery (ASVAB)</a:t>
            </a:r>
            <a:r>
              <a:rPr lang="en-US" sz="1500">
                <a:solidFill>
                  <a:srgbClr val="404040"/>
                </a:solidFill>
                <a:latin typeface="Public Sans"/>
                <a:ea typeface="Public Sans"/>
                <a:cs typeface="Public Sans"/>
                <a:sym typeface="Public Sans"/>
              </a:rPr>
              <a:t> scores</a:t>
            </a:r>
            <a:endParaRPr lang="en-US" sz="1500" u="sng">
              <a:solidFill>
                <a:srgbClr val="404040"/>
              </a:solidFill>
              <a:latin typeface="Public Sans"/>
              <a:ea typeface="Public Sans"/>
              <a:cs typeface="Public Sans"/>
              <a:hlinkClick r:id="rId5"/>
            </a:endParaRPr>
          </a:p>
          <a:p>
            <a:r>
              <a:rPr lang="en-US" sz="1500">
                <a:solidFill>
                  <a:srgbClr val="404040"/>
                </a:solidFill>
                <a:latin typeface="Public Sans"/>
                <a:ea typeface="Public Sans"/>
                <a:cs typeface="Public Sans"/>
                <a:sym typeface="Public Sans"/>
              </a:rPr>
              <a:t>determine qualifying </a:t>
            </a:r>
            <a:r>
              <a:rPr lang="en-US" sz="1500" u="sng">
                <a:solidFill>
                  <a:srgbClr val="404040"/>
                </a:solidFill>
                <a:latin typeface="Public Sans"/>
                <a:ea typeface="Public Sans"/>
                <a:cs typeface="Public Sans"/>
                <a:sym typeface="Public Sans"/>
                <a:hlinkClick r:id="rId5" tooltip="https://www.todaysmilitary.com/careers-benefits/explore-careers"/>
              </a:rPr>
              <a:t>careers</a:t>
            </a:r>
            <a:endParaRPr lang="en-US" sz="1500" u="sng">
              <a:solidFill>
                <a:srgbClr val="404040"/>
              </a:solidFill>
              <a:latin typeface="Public Sans"/>
              <a:ea typeface="Public Sans"/>
              <a:cs typeface="Public Sans"/>
              <a:hlinkClick r:id="rId5"/>
            </a:endParaRPr>
          </a:p>
          <a:p>
            <a:pPr marL="196850" lvl="1" indent="-98425" algn="l">
              <a:lnSpc>
                <a:spcPts val="1655"/>
              </a:lnSpc>
            </a:pPr>
            <a:r>
              <a:rPr lang="en-US" sz="1532">
                <a:solidFill>
                  <a:srgbClr val="404040"/>
                </a:solidFill>
                <a:latin typeface="Public Sans"/>
                <a:ea typeface="Public Sans"/>
                <a:cs typeface="Public Sans"/>
                <a:sym typeface="Public Sans"/>
              </a:rPr>
              <a:t>More Information: </a:t>
            </a:r>
            <a:endParaRPr lang="en-US" sz="1532">
              <a:solidFill>
                <a:srgbClr val="404040"/>
              </a:solidFill>
              <a:latin typeface="Public Sans"/>
              <a:ea typeface="Public Sans"/>
              <a:cs typeface="Public Sans"/>
            </a:endParaRPr>
          </a:p>
          <a:p>
            <a:pPr marL="196850" lvl="1" indent="-98425" algn="l">
              <a:lnSpc>
                <a:spcPts val="1655"/>
              </a:lnSpc>
            </a:pPr>
            <a:r>
              <a:rPr lang="en-US" sz="1500" u="sng">
                <a:solidFill>
                  <a:srgbClr val="404040"/>
                </a:solidFill>
                <a:latin typeface="Public Sans"/>
                <a:ea typeface="Public Sans"/>
                <a:cs typeface="Public Sans"/>
                <a:sym typeface="Public Sans"/>
                <a:hlinkClick r:id="rId6" tooltip="https://www.todaysmilitary.com/ways-to-serve/service-branches"/>
              </a:rPr>
              <a:t>https://www.todaysmilitary.com/ways-to-serve/service-branches</a:t>
            </a:r>
            <a:r>
              <a:rPr lang="en-US" sz="1500">
                <a:solidFill>
                  <a:srgbClr val="404040"/>
                </a:solidFill>
                <a:latin typeface="Public Sans"/>
                <a:ea typeface="Public Sans"/>
                <a:cs typeface="Public Sans"/>
                <a:sym typeface="Public Sans"/>
              </a:rPr>
              <a:t> </a:t>
            </a:r>
            <a:endParaRPr lang="en-US" sz="1500">
              <a:solidFill>
                <a:srgbClr val="404040"/>
              </a:solidFill>
              <a:latin typeface="Public Sans"/>
              <a:ea typeface="Public Sans"/>
              <a:cs typeface="Public Sans"/>
            </a:endParaRPr>
          </a:p>
          <a:p>
            <a:pPr marL="196850" lvl="1" indent="-98425" algn="l">
              <a:lnSpc>
                <a:spcPts val="1655"/>
              </a:lnSpc>
            </a:pPr>
            <a:r>
              <a:rPr lang="en-US" sz="1500" u="sng">
                <a:solidFill>
                  <a:srgbClr val="404040"/>
                </a:solidFill>
                <a:latin typeface="Public Sans"/>
                <a:ea typeface="Public Sans"/>
                <a:cs typeface="Public Sans"/>
                <a:sym typeface="Public Sans"/>
                <a:hlinkClick r:id="rId7" tooltip="https://www.defense.gov/About/our-forces/"/>
              </a:rPr>
              <a:t>https://www.defense.gov/About/our-forces/</a:t>
            </a:r>
            <a:endParaRPr lang="en-US" sz="1500" u="sng">
              <a:solidFill>
                <a:srgbClr val="404040"/>
              </a:solidFill>
              <a:latin typeface="Public Sans"/>
              <a:ea typeface="Public Sans"/>
              <a:cs typeface="Public Sans"/>
              <a:hlinkClick r:id="rId7"/>
            </a:endParaRPr>
          </a:p>
          <a:p>
            <a:pPr algn="l">
              <a:lnSpc>
                <a:spcPts val="1439"/>
              </a:lnSpc>
            </a:pPr>
            <a:endParaRPr lang="en-US" sz="1532" u="sng">
              <a:solidFill>
                <a:srgbClr val="404040"/>
              </a:solidFill>
              <a:latin typeface="Public Sans"/>
              <a:ea typeface="Public Sans"/>
              <a:cs typeface="Public Sans"/>
              <a:sym typeface="Public Sans"/>
              <a:hlinkClick r:id="rId7" tooltip="https://www.defense.gov/About/our-forces/"/>
            </a:endParaRPr>
          </a:p>
          <a:p>
            <a:pPr marL="171515" lvl="1" indent="-85757" algn="l">
              <a:lnSpc>
                <a:spcPts val="1439"/>
              </a:lnSpc>
            </a:pPr>
            <a:endParaRPr lang="en-US" sz="1532" u="sng">
              <a:solidFill>
                <a:srgbClr val="404040"/>
              </a:solidFill>
              <a:latin typeface="Public Sans"/>
              <a:ea typeface="Public Sans"/>
              <a:cs typeface="Public Sans"/>
              <a:sym typeface="Public Sans"/>
              <a:hlinkClick r:id="rId7" tooltip="https://www.defense.gov/About/our-force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19" y="1"/>
            <a:ext cx="9751143" cy="7315200"/>
            <a:chOff x="0" y="0"/>
            <a:chExt cx="13001523" cy="9753600"/>
          </a:xfrm>
        </p:grpSpPr>
        <p:sp>
          <p:nvSpPr>
            <p:cNvPr id="7" name="Freeform 7" descr="Pen placed on top of a signature line"/>
            <p:cNvSpPr/>
            <p:nvPr/>
          </p:nvSpPr>
          <p:spPr>
            <a:xfrm>
              <a:off x="0" y="0"/>
              <a:ext cx="13001498" cy="9753600"/>
            </a:xfrm>
            <a:custGeom>
              <a:avLst/>
              <a:gdLst/>
              <a:ahLst/>
              <a:cxnLst/>
              <a:rect l="l" t="t" r="r" b="b"/>
              <a:pathLst>
                <a:path w="13001498" h="9753600">
                  <a:moveTo>
                    <a:pt x="0" y="0"/>
                  </a:moveTo>
                  <a:lnTo>
                    <a:pt x="13001498" y="0"/>
                  </a:lnTo>
                  <a:lnTo>
                    <a:pt x="13001498" y="9753600"/>
                  </a:lnTo>
                  <a:lnTo>
                    <a:pt x="0" y="9753600"/>
                  </a:lnTo>
                  <a:lnTo>
                    <a:pt x="0" y="0"/>
                  </a:lnTo>
                  <a:close/>
                </a:path>
              </a:pathLst>
            </a:custGeom>
            <a:blipFill>
              <a:blip r:embed="rId2">
                <a:alphaModFix amt="25000"/>
              </a:blip>
              <a:stretch>
                <a:fillRect l="-23812" r="-9" b="-10008"/>
              </a:stretch>
            </a:blipFill>
          </p:spPr>
        </p:sp>
      </p:grpSp>
      <p:grpSp>
        <p:nvGrpSpPr>
          <p:cNvPr id="8" name="Group 8"/>
          <p:cNvGrpSpPr/>
          <p:nvPr/>
        </p:nvGrpSpPr>
        <p:grpSpPr>
          <a:xfrm>
            <a:off x="0" y="809549"/>
            <a:ext cx="2754868" cy="5686349"/>
            <a:chOff x="0" y="0"/>
            <a:chExt cx="3673158" cy="7581798"/>
          </a:xfrm>
        </p:grpSpPr>
        <p:sp>
          <p:nvSpPr>
            <p:cNvPr id="9" name="Freeform 9"/>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10" name="Group 10"/>
          <p:cNvGrpSpPr/>
          <p:nvPr/>
        </p:nvGrpSpPr>
        <p:grpSpPr>
          <a:xfrm>
            <a:off x="202340" y="1198759"/>
            <a:ext cx="2357980" cy="4907929"/>
            <a:chOff x="0" y="0"/>
            <a:chExt cx="3143974" cy="6543905"/>
          </a:xfrm>
        </p:grpSpPr>
        <p:sp>
          <p:nvSpPr>
            <p:cNvPr id="11" name="Freeform 11"/>
            <p:cNvSpPr/>
            <p:nvPr/>
          </p:nvSpPr>
          <p:spPr>
            <a:xfrm>
              <a:off x="0" y="0"/>
              <a:ext cx="3143980" cy="6543905"/>
            </a:xfrm>
            <a:custGeom>
              <a:avLst/>
              <a:gdLst/>
              <a:ahLst/>
              <a:cxnLst/>
              <a:rect l="l" t="t" r="r" b="b"/>
              <a:pathLst>
                <a:path w="3143980" h="6543905">
                  <a:moveTo>
                    <a:pt x="0" y="0"/>
                  </a:moveTo>
                  <a:lnTo>
                    <a:pt x="3143980" y="0"/>
                  </a:lnTo>
                  <a:lnTo>
                    <a:pt x="3143980" y="6543905"/>
                  </a:lnTo>
                  <a:lnTo>
                    <a:pt x="0" y="6543905"/>
                  </a:lnTo>
                  <a:close/>
                </a:path>
              </a:pathLst>
            </a:custGeom>
            <a:blipFill>
              <a:blip r:embed="rId3">
                <a:alphaModFix amt="0"/>
              </a:blip>
              <a:stretch>
                <a:fillRect l="-217052" r="-217051"/>
              </a:stretch>
            </a:blipFill>
          </p:spPr>
        </p:sp>
        <p:sp>
          <p:nvSpPr>
            <p:cNvPr id="12" name="TextBox 12"/>
            <p:cNvSpPr txBox="1"/>
            <p:nvPr/>
          </p:nvSpPr>
          <p:spPr>
            <a:xfrm>
              <a:off x="0" y="19050"/>
              <a:ext cx="3143974" cy="6524855"/>
            </a:xfrm>
            <a:prstGeom prst="rect">
              <a:avLst/>
            </a:prstGeom>
          </p:spPr>
          <p:txBody>
            <a:bodyPr lIns="0" tIns="0" rIns="0" bIns="0" rtlCol="0" anchor="ctr"/>
            <a:lstStyle/>
            <a:p>
              <a:pPr algn="l">
                <a:lnSpc>
                  <a:spcPts val="3801"/>
                </a:lnSpc>
              </a:pPr>
              <a:r>
                <a:rPr lang="en-US" sz="3519" b="1">
                  <a:solidFill>
                    <a:srgbClr val="404040"/>
                  </a:solidFill>
                  <a:latin typeface="Public Sans Bold"/>
                  <a:ea typeface="Public Sans Bold"/>
                  <a:cs typeface="Public Sans Bold"/>
                  <a:sym typeface="Public Sans Bold"/>
                </a:rPr>
                <a:t>Narrowing Down Your College List</a:t>
              </a:r>
            </a:p>
          </p:txBody>
        </p:sp>
      </p:grpSp>
      <p:grpSp>
        <p:nvGrpSpPr>
          <p:cNvPr id="13" name="Group 13"/>
          <p:cNvGrpSpPr/>
          <p:nvPr/>
        </p:nvGrpSpPr>
        <p:grpSpPr>
          <a:xfrm>
            <a:off x="3095415" y="921715"/>
            <a:ext cx="5852160" cy="5462016"/>
            <a:chOff x="0" y="0"/>
            <a:chExt cx="7802880" cy="7282688"/>
          </a:xfrm>
        </p:grpSpPr>
        <p:sp>
          <p:nvSpPr>
            <p:cNvPr id="14" name="Freeform 14"/>
            <p:cNvSpPr/>
            <p:nvPr/>
          </p:nvSpPr>
          <p:spPr>
            <a:xfrm>
              <a:off x="0" y="0"/>
              <a:ext cx="7802880" cy="7282688"/>
            </a:xfrm>
            <a:custGeom>
              <a:avLst/>
              <a:gdLst/>
              <a:ahLst/>
              <a:cxnLst/>
              <a:rect l="l" t="t" r="r" b="b"/>
              <a:pathLst>
                <a:path w="7802880" h="7282688">
                  <a:moveTo>
                    <a:pt x="0" y="0"/>
                  </a:moveTo>
                  <a:lnTo>
                    <a:pt x="7802880" y="0"/>
                  </a:lnTo>
                  <a:lnTo>
                    <a:pt x="7802880" y="7282688"/>
                  </a:lnTo>
                  <a:lnTo>
                    <a:pt x="0" y="7282688"/>
                  </a:lnTo>
                  <a:close/>
                </a:path>
              </a:pathLst>
            </a:custGeom>
            <a:blipFill>
              <a:blip r:embed="rId3">
                <a:alphaModFix amt="0"/>
              </a:blip>
              <a:stretch>
                <a:fillRect l="-69749" r="-69749"/>
              </a:stretch>
            </a:blipFill>
          </p:spPr>
        </p:sp>
        <p:sp>
          <p:nvSpPr>
            <p:cNvPr id="15" name="TextBox 15"/>
            <p:cNvSpPr txBox="1"/>
            <p:nvPr/>
          </p:nvSpPr>
          <p:spPr>
            <a:xfrm>
              <a:off x="0" y="9525"/>
              <a:ext cx="7802880" cy="7273163"/>
            </a:xfrm>
            <a:prstGeom prst="rect">
              <a:avLst/>
            </a:prstGeom>
          </p:spPr>
          <p:txBody>
            <a:bodyPr lIns="0" tIns="0" rIns="0" bIns="0" rtlCol="0" anchor="ctr"/>
            <a:lstStyle/>
            <a:p>
              <a:pPr marL="315636" lvl="1" indent="-157818" algn="l">
                <a:lnSpc>
                  <a:spcPts val="1727"/>
                </a:lnSpc>
                <a:buFont typeface="Arial"/>
                <a:buChar char="•"/>
              </a:pPr>
              <a:r>
                <a:rPr lang="en-US" sz="1599">
                  <a:solidFill>
                    <a:srgbClr val="404040"/>
                  </a:solidFill>
                  <a:latin typeface="Public Sans"/>
                  <a:ea typeface="Public Sans"/>
                  <a:cs typeface="Public Sans"/>
                  <a:sym typeface="Public Sans"/>
                </a:rPr>
                <a:t>Research Colleges and Universities</a:t>
              </a:r>
            </a:p>
            <a:p>
              <a:pPr marL="803315" lvl="2" indent="-267772" algn="l">
                <a:lnSpc>
                  <a:spcPts val="1727"/>
                </a:lnSpc>
                <a:buFont typeface="Arial"/>
                <a:buChar char="⚬"/>
              </a:pPr>
              <a:r>
                <a:rPr lang="en-US" sz="1599">
                  <a:solidFill>
                    <a:srgbClr val="404040"/>
                  </a:solidFill>
                  <a:latin typeface="Public Sans"/>
                  <a:ea typeface="Public Sans"/>
                  <a:cs typeface="Public Sans"/>
                  <a:sym typeface="Public Sans"/>
                </a:rPr>
                <a:t>Virtual Tours &amp; Representative Visits</a:t>
              </a:r>
            </a:p>
            <a:p>
              <a:pPr marL="803315" lvl="2" indent="-267772" algn="l">
                <a:lnSpc>
                  <a:spcPts val="1727"/>
                </a:lnSpc>
                <a:buFont typeface="Arial"/>
                <a:buChar char="⚬"/>
              </a:pPr>
              <a:r>
                <a:rPr lang="en-US" sz="1599">
                  <a:solidFill>
                    <a:srgbClr val="404040"/>
                  </a:solidFill>
                  <a:latin typeface="Public Sans"/>
                  <a:ea typeface="Public Sans"/>
                  <a:cs typeface="Public Sans"/>
                  <a:sym typeface="Public Sans"/>
                </a:rPr>
                <a:t>Consider location (In-state/Out-of-state)</a:t>
              </a:r>
            </a:p>
            <a:p>
              <a:pPr marL="803315" lvl="2" indent="-267772" algn="l">
                <a:lnSpc>
                  <a:spcPts val="1727"/>
                </a:lnSpc>
                <a:buFont typeface="Arial"/>
                <a:buChar char="⚬"/>
              </a:pPr>
              <a:r>
                <a:rPr lang="en-US" sz="1599">
                  <a:solidFill>
                    <a:srgbClr val="404040"/>
                  </a:solidFill>
                  <a:latin typeface="Public Sans"/>
                  <a:ea typeface="Public Sans"/>
                  <a:cs typeface="Public Sans"/>
                  <a:sym typeface="Public Sans"/>
                </a:rPr>
                <a:t>Consider schools that match your personality, interests, and career goals</a:t>
              </a:r>
            </a:p>
            <a:p>
              <a:pPr marL="803315" lvl="2" indent="-267772" algn="l">
                <a:lnSpc>
                  <a:spcPts val="1727"/>
                </a:lnSpc>
              </a:pPr>
              <a:endParaRPr lang="en-US" sz="1599">
                <a:solidFill>
                  <a:srgbClr val="404040"/>
                </a:solidFill>
                <a:latin typeface="Public Sans"/>
                <a:ea typeface="Public Sans"/>
                <a:cs typeface="Public Sans"/>
                <a:sym typeface="Public Sans"/>
              </a:endParaRPr>
            </a:p>
            <a:p>
              <a:pPr marL="315636" lvl="1" indent="-157818" algn="l">
                <a:lnSpc>
                  <a:spcPts val="1727"/>
                </a:lnSpc>
                <a:buFont typeface="Arial"/>
                <a:buChar char="•"/>
              </a:pPr>
              <a:r>
                <a:rPr lang="en-US" sz="1599">
                  <a:solidFill>
                    <a:srgbClr val="404040"/>
                  </a:solidFill>
                  <a:latin typeface="Public Sans"/>
                  <a:ea typeface="Public Sans"/>
                  <a:cs typeface="Public Sans"/>
                  <a:sym typeface="Public Sans"/>
                </a:rPr>
                <a:t>How Many? </a:t>
              </a:r>
            </a:p>
            <a:p>
              <a:pPr marL="803315" lvl="2" indent="-267772" algn="l">
                <a:lnSpc>
                  <a:spcPts val="1727"/>
                </a:lnSpc>
                <a:buFont typeface="Arial"/>
                <a:buChar char="⚬"/>
              </a:pPr>
              <a:r>
                <a:rPr lang="en-US" sz="1599">
                  <a:solidFill>
                    <a:srgbClr val="404040"/>
                  </a:solidFill>
                  <a:latin typeface="Public Sans"/>
                  <a:ea typeface="Public Sans"/>
                  <a:cs typeface="Public Sans"/>
                  <a:sym typeface="Public Sans"/>
                </a:rPr>
                <a:t>Narrow your list to somewhere around 4-8 colleges</a:t>
              </a:r>
            </a:p>
            <a:p>
              <a:pPr marL="803315" lvl="2" indent="-267772" algn="l">
                <a:lnSpc>
                  <a:spcPts val="1727"/>
                </a:lnSpc>
                <a:buFont typeface="Arial"/>
                <a:buChar char="⚬"/>
              </a:pPr>
              <a:r>
                <a:rPr lang="en-US" sz="1599">
                  <a:solidFill>
                    <a:srgbClr val="404040"/>
                  </a:solidFill>
                  <a:latin typeface="Public Sans"/>
                  <a:ea typeface="Public Sans"/>
                  <a:cs typeface="Public Sans"/>
                  <a:sym typeface="Public Sans"/>
                </a:rPr>
                <a:t>List should be balanced, including safety, target and reach schools.</a:t>
              </a:r>
            </a:p>
            <a:p>
              <a:pPr marL="803315" lvl="2" indent="-267772" algn="l">
                <a:lnSpc>
                  <a:spcPts val="1727"/>
                </a:lnSpc>
              </a:pPr>
              <a:endParaRPr lang="en-US" sz="1599">
                <a:solidFill>
                  <a:srgbClr val="404040"/>
                </a:solidFill>
                <a:latin typeface="Public Sans"/>
                <a:ea typeface="Public Sans"/>
                <a:cs typeface="Public Sans"/>
                <a:sym typeface="Public Sans"/>
              </a:endParaRPr>
            </a:p>
            <a:p>
              <a:pPr marL="315636" lvl="1" indent="-157818" algn="l">
                <a:lnSpc>
                  <a:spcPts val="1727"/>
                </a:lnSpc>
                <a:buFont typeface="Arial"/>
                <a:buChar char="•"/>
              </a:pPr>
              <a:r>
                <a:rPr lang="en-US" sz="1599">
                  <a:solidFill>
                    <a:srgbClr val="404040"/>
                  </a:solidFill>
                  <a:latin typeface="Public Sans"/>
                  <a:ea typeface="Public Sans"/>
                  <a:cs typeface="Public Sans"/>
                  <a:sym typeface="Public Sans"/>
                </a:rPr>
                <a:t>Check Admissions Data </a:t>
              </a:r>
            </a:p>
            <a:p>
              <a:pPr marL="803315" lvl="2" indent="-267772" algn="l">
                <a:lnSpc>
                  <a:spcPts val="1727"/>
                </a:lnSpc>
                <a:buFont typeface="Arial"/>
                <a:buChar char="⚬"/>
              </a:pPr>
              <a:r>
                <a:rPr lang="en-US" sz="1599">
                  <a:solidFill>
                    <a:srgbClr val="404040"/>
                  </a:solidFill>
                  <a:latin typeface="Public Sans"/>
                  <a:ea typeface="Public Sans"/>
                  <a:cs typeface="Public Sans"/>
                  <a:sym typeface="Public Sans"/>
                </a:rPr>
                <a:t>View the school profiles and compare the admissions data to your own academic record and test scores.</a:t>
              </a:r>
            </a:p>
            <a:p>
              <a:pPr marL="803315" lvl="2" indent="-267772" algn="l">
                <a:lnSpc>
                  <a:spcPts val="1727"/>
                </a:lnSpc>
                <a:buFont typeface="Arial"/>
                <a:buChar char="⚬"/>
              </a:pPr>
              <a:r>
                <a:rPr lang="en-US" sz="1599">
                  <a:solidFill>
                    <a:srgbClr val="404040"/>
                  </a:solidFill>
                  <a:latin typeface="Public Sans"/>
                  <a:ea typeface="Public Sans"/>
                  <a:cs typeface="Public Sans"/>
                  <a:sym typeface="Public Sans"/>
                </a:rPr>
                <a:t>Utilize SchooLinks</a:t>
              </a:r>
            </a:p>
            <a:p>
              <a:pPr marL="803315" lvl="2" indent="-267772" algn="l">
                <a:lnSpc>
                  <a:spcPts val="1727"/>
                </a:lnSpc>
              </a:pPr>
              <a:endParaRPr lang="en-US" sz="1599">
                <a:solidFill>
                  <a:srgbClr val="404040"/>
                </a:solidFill>
                <a:latin typeface="Public Sans"/>
                <a:ea typeface="Public Sans"/>
                <a:cs typeface="Public Sans"/>
                <a:sym typeface="Public Sans"/>
              </a:endParaRPr>
            </a:p>
            <a:p>
              <a:pPr marL="803315" lvl="2" indent="-267772" algn="l">
                <a:lnSpc>
                  <a:spcPts val="1727"/>
                </a:lnSpc>
              </a:pPr>
              <a:endParaRPr lang="en-US" sz="1599">
                <a:solidFill>
                  <a:srgbClr val="404040"/>
                </a:solidFill>
                <a:latin typeface="Public Sans"/>
                <a:ea typeface="Public Sans"/>
                <a:cs typeface="Public Sans"/>
                <a:sym typeface="Public Sans"/>
              </a:endParaRPr>
            </a:p>
            <a:p>
              <a:pPr marL="803315" lvl="2" indent="-267772" algn="l">
                <a:lnSpc>
                  <a:spcPts val="1727"/>
                </a:lnSpc>
              </a:pPr>
              <a:endParaRPr lang="en-US" sz="1599">
                <a:solidFill>
                  <a:srgbClr val="404040"/>
                </a:solidFill>
                <a:latin typeface="Public Sans"/>
                <a:ea typeface="Public Sans"/>
                <a:cs typeface="Public Sans"/>
                <a:sym typeface="Public Sans"/>
              </a:endParaRPr>
            </a:p>
          </p:txBody>
        </p:sp>
      </p:grpSp>
      <p:grpSp>
        <p:nvGrpSpPr>
          <p:cNvPr id="16" name="Group 16"/>
          <p:cNvGrpSpPr/>
          <p:nvPr/>
        </p:nvGrpSpPr>
        <p:grpSpPr>
          <a:xfrm>
            <a:off x="9452696" y="809549"/>
            <a:ext cx="307238" cy="5686349"/>
            <a:chOff x="0" y="0"/>
            <a:chExt cx="409651" cy="7581798"/>
          </a:xfrm>
        </p:grpSpPr>
        <p:sp>
          <p:nvSpPr>
            <p:cNvPr id="17" name="Freeform 17"/>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p:cNvGrpSpPr/>
          <p:nvPr/>
        </p:nvGrpSpPr>
        <p:grpSpPr>
          <a:xfrm>
            <a:off x="202340" y="1198759"/>
            <a:ext cx="2357980" cy="4907929"/>
            <a:chOff x="0" y="0"/>
            <a:chExt cx="3143974" cy="6543905"/>
          </a:xfrm>
        </p:grpSpPr>
        <p:sp>
          <p:nvSpPr>
            <p:cNvPr id="7" name="Freeform 7"/>
            <p:cNvSpPr/>
            <p:nvPr/>
          </p:nvSpPr>
          <p:spPr>
            <a:xfrm>
              <a:off x="0" y="0"/>
              <a:ext cx="3143980" cy="6543905"/>
            </a:xfrm>
            <a:custGeom>
              <a:avLst/>
              <a:gdLst/>
              <a:ahLst/>
              <a:cxnLst/>
              <a:rect l="l" t="t" r="r" b="b"/>
              <a:pathLst>
                <a:path w="3143980" h="6543905">
                  <a:moveTo>
                    <a:pt x="0" y="0"/>
                  </a:moveTo>
                  <a:lnTo>
                    <a:pt x="3143980" y="0"/>
                  </a:lnTo>
                  <a:lnTo>
                    <a:pt x="3143980" y="6543905"/>
                  </a:lnTo>
                  <a:lnTo>
                    <a:pt x="0" y="6543905"/>
                  </a:lnTo>
                  <a:close/>
                </a:path>
              </a:pathLst>
            </a:custGeom>
            <a:blipFill>
              <a:blip r:embed="rId2">
                <a:alphaModFix amt="0"/>
              </a:blip>
              <a:stretch>
                <a:fillRect l="-217052" r="-217051"/>
              </a:stretch>
            </a:blipFill>
          </p:spPr>
        </p:sp>
        <p:sp>
          <p:nvSpPr>
            <p:cNvPr id="8" name="TextBox 8"/>
            <p:cNvSpPr txBox="1"/>
            <p:nvPr/>
          </p:nvSpPr>
          <p:spPr>
            <a:xfrm>
              <a:off x="0" y="28575"/>
              <a:ext cx="3143974" cy="65153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Where Should I Apply?</a:t>
              </a:r>
            </a:p>
          </p:txBody>
        </p:sp>
      </p:grpSp>
      <p:grpSp>
        <p:nvGrpSpPr>
          <p:cNvPr id="9" name="Group 9"/>
          <p:cNvGrpSpPr/>
          <p:nvPr/>
        </p:nvGrpSpPr>
        <p:grpSpPr>
          <a:xfrm>
            <a:off x="3004175" y="2147964"/>
            <a:ext cx="2068354" cy="3019530"/>
            <a:chOff x="0" y="0"/>
            <a:chExt cx="2757805" cy="4026040"/>
          </a:xfrm>
        </p:grpSpPr>
        <p:sp>
          <p:nvSpPr>
            <p:cNvPr id="10" name="Freeform 10"/>
            <p:cNvSpPr/>
            <p:nvPr/>
          </p:nvSpPr>
          <p:spPr>
            <a:xfrm>
              <a:off x="0" y="0"/>
              <a:ext cx="2757805" cy="4026027"/>
            </a:xfrm>
            <a:custGeom>
              <a:avLst/>
              <a:gdLst/>
              <a:ahLst/>
              <a:cxnLst/>
              <a:rect l="l" t="t" r="r" b="b"/>
              <a:pathLst>
                <a:path w="2757805" h="4026027">
                  <a:moveTo>
                    <a:pt x="0" y="459613"/>
                  </a:moveTo>
                  <a:cubicBezTo>
                    <a:pt x="0" y="205740"/>
                    <a:pt x="205740" y="0"/>
                    <a:pt x="459613" y="0"/>
                  </a:cubicBezTo>
                  <a:lnTo>
                    <a:pt x="2298192" y="0"/>
                  </a:lnTo>
                  <a:cubicBezTo>
                    <a:pt x="2552065" y="0"/>
                    <a:pt x="2757805" y="205740"/>
                    <a:pt x="2757805" y="459613"/>
                  </a:cubicBezTo>
                  <a:lnTo>
                    <a:pt x="2757805" y="3566414"/>
                  </a:lnTo>
                  <a:cubicBezTo>
                    <a:pt x="2757805" y="3820287"/>
                    <a:pt x="2552065" y="4026027"/>
                    <a:pt x="2298192" y="4026027"/>
                  </a:cubicBezTo>
                  <a:lnTo>
                    <a:pt x="459613" y="4026027"/>
                  </a:lnTo>
                  <a:cubicBezTo>
                    <a:pt x="205740" y="4026027"/>
                    <a:pt x="0" y="3820287"/>
                    <a:pt x="0" y="3566414"/>
                  </a:cubicBezTo>
                  <a:close/>
                </a:path>
              </a:pathLst>
            </a:custGeom>
            <a:solidFill>
              <a:srgbClr val="9DBBA4"/>
            </a:solidFill>
            <a:ln w="11515" cap="sq">
              <a:solidFill>
                <a:srgbClr val="000000"/>
              </a:solidFill>
              <a:prstDash val="solid"/>
              <a:miter/>
            </a:ln>
          </p:spPr>
        </p:sp>
      </p:grpSp>
      <p:grpSp>
        <p:nvGrpSpPr>
          <p:cNvPr id="11" name="Group 11"/>
          <p:cNvGrpSpPr/>
          <p:nvPr/>
        </p:nvGrpSpPr>
        <p:grpSpPr>
          <a:xfrm>
            <a:off x="7125919" y="2154784"/>
            <a:ext cx="2068354" cy="3012710"/>
            <a:chOff x="0" y="0"/>
            <a:chExt cx="2757805" cy="4016946"/>
          </a:xfrm>
        </p:grpSpPr>
        <p:sp>
          <p:nvSpPr>
            <p:cNvPr id="12" name="Freeform 12"/>
            <p:cNvSpPr/>
            <p:nvPr/>
          </p:nvSpPr>
          <p:spPr>
            <a:xfrm>
              <a:off x="0" y="0"/>
              <a:ext cx="2757805" cy="4016883"/>
            </a:xfrm>
            <a:custGeom>
              <a:avLst/>
              <a:gdLst/>
              <a:ahLst/>
              <a:cxnLst/>
              <a:rect l="l" t="t" r="r" b="b"/>
              <a:pathLst>
                <a:path w="2757805" h="4016883">
                  <a:moveTo>
                    <a:pt x="0" y="459613"/>
                  </a:moveTo>
                  <a:cubicBezTo>
                    <a:pt x="0" y="205740"/>
                    <a:pt x="205740" y="0"/>
                    <a:pt x="459613" y="0"/>
                  </a:cubicBezTo>
                  <a:lnTo>
                    <a:pt x="2298192" y="0"/>
                  </a:lnTo>
                  <a:cubicBezTo>
                    <a:pt x="2552065" y="0"/>
                    <a:pt x="2757805" y="205740"/>
                    <a:pt x="2757805" y="459613"/>
                  </a:cubicBezTo>
                  <a:lnTo>
                    <a:pt x="2757805" y="3557270"/>
                  </a:lnTo>
                  <a:cubicBezTo>
                    <a:pt x="2757805" y="3811143"/>
                    <a:pt x="2552065" y="4016883"/>
                    <a:pt x="2298192" y="4016883"/>
                  </a:cubicBezTo>
                  <a:lnTo>
                    <a:pt x="459613" y="4016883"/>
                  </a:lnTo>
                  <a:cubicBezTo>
                    <a:pt x="205740" y="4017010"/>
                    <a:pt x="0" y="3811143"/>
                    <a:pt x="0" y="3557270"/>
                  </a:cubicBezTo>
                  <a:close/>
                </a:path>
              </a:pathLst>
            </a:custGeom>
            <a:solidFill>
              <a:srgbClr val="9DBBA4"/>
            </a:solidFill>
            <a:ln w="11515" cap="sq">
              <a:solidFill>
                <a:srgbClr val="000000"/>
              </a:solidFill>
              <a:prstDash val="solid"/>
              <a:miter/>
            </a:ln>
          </p:spPr>
        </p:sp>
      </p:grpSp>
      <p:grpSp>
        <p:nvGrpSpPr>
          <p:cNvPr id="13" name="Group 13"/>
          <p:cNvGrpSpPr/>
          <p:nvPr/>
        </p:nvGrpSpPr>
        <p:grpSpPr>
          <a:xfrm>
            <a:off x="5065043" y="2154784"/>
            <a:ext cx="2068354" cy="3012710"/>
            <a:chOff x="0" y="0"/>
            <a:chExt cx="2757805" cy="4016946"/>
          </a:xfrm>
        </p:grpSpPr>
        <p:sp>
          <p:nvSpPr>
            <p:cNvPr id="14" name="Freeform 14"/>
            <p:cNvSpPr/>
            <p:nvPr/>
          </p:nvSpPr>
          <p:spPr>
            <a:xfrm>
              <a:off x="0" y="0"/>
              <a:ext cx="2757805" cy="4016883"/>
            </a:xfrm>
            <a:custGeom>
              <a:avLst/>
              <a:gdLst/>
              <a:ahLst/>
              <a:cxnLst/>
              <a:rect l="l" t="t" r="r" b="b"/>
              <a:pathLst>
                <a:path w="2757805" h="4016883">
                  <a:moveTo>
                    <a:pt x="0" y="459613"/>
                  </a:moveTo>
                  <a:cubicBezTo>
                    <a:pt x="0" y="205740"/>
                    <a:pt x="205740" y="0"/>
                    <a:pt x="459613" y="0"/>
                  </a:cubicBezTo>
                  <a:lnTo>
                    <a:pt x="2298192" y="0"/>
                  </a:lnTo>
                  <a:cubicBezTo>
                    <a:pt x="2552065" y="0"/>
                    <a:pt x="2757805" y="205740"/>
                    <a:pt x="2757805" y="459613"/>
                  </a:cubicBezTo>
                  <a:lnTo>
                    <a:pt x="2757805" y="3557270"/>
                  </a:lnTo>
                  <a:cubicBezTo>
                    <a:pt x="2757805" y="3811143"/>
                    <a:pt x="2552065" y="4016883"/>
                    <a:pt x="2298192" y="4016883"/>
                  </a:cubicBezTo>
                  <a:lnTo>
                    <a:pt x="459613" y="4016883"/>
                  </a:lnTo>
                  <a:cubicBezTo>
                    <a:pt x="205740" y="4017010"/>
                    <a:pt x="0" y="3811143"/>
                    <a:pt x="0" y="3557270"/>
                  </a:cubicBezTo>
                  <a:close/>
                </a:path>
              </a:pathLst>
            </a:custGeom>
            <a:solidFill>
              <a:srgbClr val="E4CA7D"/>
            </a:solidFill>
            <a:ln w="11515" cap="sq">
              <a:solidFill>
                <a:srgbClr val="000000"/>
              </a:solidFill>
              <a:prstDash val="solid"/>
              <a:miter/>
            </a:ln>
          </p:spPr>
        </p:sp>
      </p:grpSp>
      <p:sp>
        <p:nvSpPr>
          <p:cNvPr id="15" name="TextBox 15"/>
          <p:cNvSpPr txBox="1"/>
          <p:nvPr/>
        </p:nvSpPr>
        <p:spPr>
          <a:xfrm>
            <a:off x="3051270" y="2493922"/>
            <a:ext cx="1974165" cy="2124075"/>
          </a:xfrm>
          <a:prstGeom prst="rect">
            <a:avLst/>
          </a:prstGeom>
        </p:spPr>
        <p:txBody>
          <a:bodyPr lIns="0" tIns="0" rIns="0" bIns="0" rtlCol="0" anchor="t">
            <a:spAutoFit/>
          </a:bodyPr>
          <a:lstStyle/>
          <a:p>
            <a:pPr algn="ctr">
              <a:lnSpc>
                <a:spcPts val="2662"/>
              </a:lnSpc>
            </a:pPr>
            <a:r>
              <a:rPr lang="en-US" sz="2218" b="1">
                <a:solidFill>
                  <a:srgbClr val="404040"/>
                </a:solidFill>
                <a:latin typeface="Public Sans Bold"/>
                <a:ea typeface="Public Sans Bold"/>
                <a:cs typeface="Public Sans Bold"/>
                <a:sym typeface="Public Sans Bold"/>
              </a:rPr>
              <a:t>Dream/Reach School </a:t>
            </a:r>
          </a:p>
          <a:p>
            <a:pPr algn="ctr">
              <a:lnSpc>
                <a:spcPts val="1497"/>
              </a:lnSpc>
            </a:pPr>
            <a:r>
              <a:rPr lang="en-US" sz="1248">
                <a:solidFill>
                  <a:srgbClr val="404040"/>
                </a:solidFill>
                <a:latin typeface="Public Sans"/>
                <a:ea typeface="Public Sans"/>
                <a:cs typeface="Public Sans"/>
                <a:sym typeface="Public Sans"/>
              </a:rPr>
              <a:t>	</a:t>
            </a:r>
          </a:p>
          <a:p>
            <a:pPr marL="160609" lvl="1" indent="-80304" algn="l">
              <a:lnSpc>
                <a:spcPts val="1497"/>
              </a:lnSpc>
              <a:buFont typeface="Arial"/>
              <a:buChar char="•"/>
            </a:pPr>
            <a:r>
              <a:rPr lang="en-US" sz="1248">
                <a:solidFill>
                  <a:srgbClr val="404040"/>
                </a:solidFill>
                <a:latin typeface="Public Sans"/>
                <a:ea typeface="Public Sans"/>
                <a:cs typeface="Public Sans"/>
                <a:sym typeface="Public Sans"/>
              </a:rPr>
              <a:t>Less than 30% chance of admission </a:t>
            </a:r>
          </a:p>
          <a:p>
            <a:pPr marL="160609" lvl="1" indent="-80304" algn="l">
              <a:lnSpc>
                <a:spcPts val="1497"/>
              </a:lnSpc>
            </a:pPr>
            <a:endParaRPr lang="en-US" sz="1248">
              <a:solidFill>
                <a:srgbClr val="404040"/>
              </a:solidFill>
              <a:latin typeface="Public Sans"/>
              <a:ea typeface="Public Sans"/>
              <a:cs typeface="Public Sans"/>
              <a:sym typeface="Public Sans"/>
            </a:endParaRPr>
          </a:p>
          <a:p>
            <a:pPr marL="160609" lvl="1" indent="-80304" algn="l">
              <a:lnSpc>
                <a:spcPts val="1497"/>
              </a:lnSpc>
              <a:buFont typeface="Arial"/>
              <a:buChar char="•"/>
            </a:pPr>
            <a:r>
              <a:rPr lang="en-US" sz="1248">
                <a:solidFill>
                  <a:srgbClr val="404040"/>
                </a:solidFill>
                <a:latin typeface="Public Sans"/>
                <a:ea typeface="Public Sans"/>
                <a:cs typeface="Public Sans"/>
                <a:sym typeface="Public Sans"/>
              </a:rPr>
              <a:t>Your Academic Record/Test Scores are below average</a:t>
            </a:r>
          </a:p>
          <a:p>
            <a:pPr marL="160609" lvl="1" indent="-80304" algn="l">
              <a:lnSpc>
                <a:spcPts val="1497"/>
              </a:lnSpc>
            </a:pPr>
            <a:endParaRPr lang="en-US" sz="1248">
              <a:solidFill>
                <a:srgbClr val="404040"/>
              </a:solidFill>
              <a:latin typeface="Public Sans"/>
              <a:ea typeface="Public Sans"/>
              <a:cs typeface="Public Sans"/>
              <a:sym typeface="Public Sans"/>
            </a:endParaRPr>
          </a:p>
        </p:txBody>
      </p:sp>
      <p:sp>
        <p:nvSpPr>
          <p:cNvPr id="16" name="TextBox 16"/>
          <p:cNvSpPr txBox="1"/>
          <p:nvPr/>
        </p:nvSpPr>
        <p:spPr>
          <a:xfrm>
            <a:off x="5158873" y="2493922"/>
            <a:ext cx="1880692" cy="2305050"/>
          </a:xfrm>
          <a:prstGeom prst="rect">
            <a:avLst/>
          </a:prstGeom>
        </p:spPr>
        <p:txBody>
          <a:bodyPr lIns="0" tIns="0" rIns="0" bIns="0" rtlCol="0" anchor="t">
            <a:spAutoFit/>
          </a:bodyPr>
          <a:lstStyle/>
          <a:p>
            <a:pPr algn="ctr">
              <a:lnSpc>
                <a:spcPts val="2662"/>
              </a:lnSpc>
            </a:pPr>
            <a:r>
              <a:rPr lang="en-US" sz="2218" b="1">
                <a:solidFill>
                  <a:srgbClr val="404040"/>
                </a:solidFill>
                <a:latin typeface="Public Sans Bold"/>
                <a:ea typeface="Public Sans Bold"/>
                <a:cs typeface="Public Sans Bold"/>
                <a:sym typeface="Public Sans Bold"/>
              </a:rPr>
              <a:t>Target/Good Fit School</a:t>
            </a:r>
          </a:p>
          <a:p>
            <a:pPr algn="ctr">
              <a:lnSpc>
                <a:spcPts val="1497"/>
              </a:lnSpc>
            </a:pPr>
            <a:endParaRPr lang="en-US" sz="2218" b="1">
              <a:solidFill>
                <a:srgbClr val="404040"/>
              </a:solidFill>
              <a:latin typeface="Public Sans Bold"/>
              <a:ea typeface="Public Sans Bold"/>
              <a:cs typeface="Public Sans Bold"/>
              <a:sym typeface="Public Sans Bold"/>
            </a:endParaRPr>
          </a:p>
          <a:p>
            <a:pPr marL="160609" lvl="1" indent="-80304" algn="l">
              <a:lnSpc>
                <a:spcPts val="1497"/>
              </a:lnSpc>
              <a:buFont typeface="Arial"/>
              <a:buChar char="•"/>
            </a:pPr>
            <a:r>
              <a:rPr lang="en-US" sz="1248">
                <a:solidFill>
                  <a:srgbClr val="404040"/>
                </a:solidFill>
                <a:latin typeface="Public Sans"/>
                <a:ea typeface="Public Sans"/>
                <a:cs typeface="Public Sans"/>
                <a:sym typeface="Public Sans"/>
              </a:rPr>
              <a:t>30%-60% chance of admission</a:t>
            </a:r>
          </a:p>
          <a:p>
            <a:pPr marL="157864" lvl="1" indent="-78932" algn="l">
              <a:lnSpc>
                <a:spcPts val="1472"/>
              </a:lnSpc>
            </a:pPr>
            <a:endParaRPr lang="en-US" sz="1248">
              <a:solidFill>
                <a:srgbClr val="404040"/>
              </a:solidFill>
              <a:latin typeface="Public Sans"/>
              <a:ea typeface="Public Sans"/>
              <a:cs typeface="Public Sans"/>
              <a:sym typeface="Public Sans"/>
            </a:endParaRPr>
          </a:p>
          <a:p>
            <a:pPr marL="157864" lvl="1" indent="-78932" algn="l">
              <a:lnSpc>
                <a:spcPts val="1472"/>
              </a:lnSpc>
              <a:buFont typeface="Arial"/>
              <a:buChar char="•"/>
            </a:pPr>
            <a:r>
              <a:rPr lang="en-US" sz="1226">
                <a:solidFill>
                  <a:srgbClr val="404040"/>
                </a:solidFill>
                <a:latin typeface="Public Sans"/>
                <a:ea typeface="Public Sans"/>
                <a:cs typeface="Public Sans"/>
                <a:sym typeface="Public Sans"/>
              </a:rPr>
              <a:t>Your Academic Record/Test Scores are in line with average</a:t>
            </a:r>
          </a:p>
          <a:p>
            <a:pPr marL="157864" lvl="1" indent="-78932" algn="ctr">
              <a:lnSpc>
                <a:spcPts val="1472"/>
              </a:lnSpc>
            </a:pPr>
            <a:r>
              <a:rPr lang="en-US" sz="1226">
                <a:solidFill>
                  <a:srgbClr val="404040"/>
                </a:solidFill>
                <a:latin typeface="Public Sans"/>
                <a:ea typeface="Public Sans"/>
                <a:cs typeface="Public Sans"/>
                <a:sym typeface="Public Sans"/>
              </a:rPr>
              <a:t>	</a:t>
            </a:r>
          </a:p>
          <a:p>
            <a:pPr marL="157864" lvl="1" indent="-78932" algn="ctr">
              <a:lnSpc>
                <a:spcPts val="1472"/>
              </a:lnSpc>
            </a:pPr>
            <a:r>
              <a:rPr lang="en-US" sz="1226">
                <a:solidFill>
                  <a:srgbClr val="404040"/>
                </a:solidFill>
                <a:latin typeface="Public Sans"/>
                <a:ea typeface="Public Sans"/>
                <a:cs typeface="Public Sans"/>
                <a:sym typeface="Public Sans"/>
              </a:rPr>
              <a:t>	</a:t>
            </a:r>
          </a:p>
        </p:txBody>
      </p:sp>
      <p:sp>
        <p:nvSpPr>
          <p:cNvPr id="17" name="TextBox 17"/>
          <p:cNvSpPr txBox="1"/>
          <p:nvPr/>
        </p:nvSpPr>
        <p:spPr>
          <a:xfrm>
            <a:off x="7288387" y="2375264"/>
            <a:ext cx="1743418" cy="2562225"/>
          </a:xfrm>
          <a:prstGeom prst="rect">
            <a:avLst/>
          </a:prstGeom>
        </p:spPr>
        <p:txBody>
          <a:bodyPr lIns="0" tIns="0" rIns="0" bIns="0" rtlCol="0" anchor="t">
            <a:spAutoFit/>
          </a:bodyPr>
          <a:lstStyle/>
          <a:p>
            <a:pPr algn="ctr">
              <a:lnSpc>
                <a:spcPts val="2559"/>
              </a:lnSpc>
            </a:pPr>
            <a:r>
              <a:rPr lang="en-US" sz="2133" b="1">
                <a:solidFill>
                  <a:srgbClr val="404040"/>
                </a:solidFill>
                <a:latin typeface="Public Sans Bold"/>
                <a:ea typeface="Public Sans Bold"/>
                <a:cs typeface="Public Sans Bold"/>
                <a:sym typeface="Public Sans Bold"/>
              </a:rPr>
              <a:t>Safety School	</a:t>
            </a:r>
          </a:p>
          <a:p>
            <a:pPr marL="160609" lvl="1" indent="-80304" algn="l">
              <a:lnSpc>
                <a:spcPts val="1497"/>
              </a:lnSpc>
              <a:buFont typeface="Arial"/>
              <a:buChar char="•"/>
            </a:pPr>
            <a:r>
              <a:rPr lang="en-US" sz="1248">
                <a:solidFill>
                  <a:srgbClr val="404040"/>
                </a:solidFill>
                <a:latin typeface="Public Sans"/>
                <a:ea typeface="Public Sans"/>
                <a:cs typeface="Public Sans"/>
                <a:sym typeface="Public Sans"/>
              </a:rPr>
              <a:t>Greater than 60% chance of admission </a:t>
            </a:r>
          </a:p>
          <a:p>
            <a:pPr marL="160609" lvl="1" indent="-80304" algn="l">
              <a:lnSpc>
                <a:spcPts val="1497"/>
              </a:lnSpc>
              <a:buFont typeface="Arial"/>
              <a:buChar char="•"/>
            </a:pPr>
            <a:r>
              <a:rPr lang="en-US" sz="1248">
                <a:solidFill>
                  <a:srgbClr val="404040"/>
                </a:solidFill>
                <a:latin typeface="Public Sans"/>
                <a:ea typeface="Public Sans"/>
                <a:cs typeface="Public Sans"/>
                <a:sym typeface="Public Sans"/>
              </a:rPr>
              <a:t>Your Academic Record/Test Scores are above average</a:t>
            </a:r>
          </a:p>
          <a:p>
            <a:pPr marL="157864" lvl="1" indent="-78932" algn="l">
              <a:lnSpc>
                <a:spcPts val="1472"/>
              </a:lnSpc>
              <a:buFont typeface="Arial"/>
              <a:buChar char="•"/>
            </a:pPr>
            <a:r>
              <a:rPr lang="en-US" sz="1226">
                <a:solidFill>
                  <a:srgbClr val="404040"/>
                </a:solidFill>
                <a:latin typeface="Public Sans"/>
                <a:ea typeface="Public Sans"/>
                <a:cs typeface="Public Sans"/>
                <a:sym typeface="Public Sans"/>
              </a:rPr>
              <a:t>You should have at least </a:t>
            </a:r>
            <a:r>
              <a:rPr lang="en-US" sz="1226" u="sng">
                <a:solidFill>
                  <a:srgbClr val="404040"/>
                </a:solidFill>
                <a:latin typeface="Public Sans"/>
                <a:ea typeface="Public Sans"/>
                <a:cs typeface="Public Sans"/>
                <a:sym typeface="Public Sans"/>
              </a:rPr>
              <a:t>one</a:t>
            </a:r>
            <a:r>
              <a:rPr lang="en-US" sz="1226">
                <a:solidFill>
                  <a:srgbClr val="404040"/>
                </a:solidFill>
                <a:latin typeface="Public Sans"/>
                <a:ea typeface="Public Sans"/>
                <a:cs typeface="Public Sans"/>
                <a:sym typeface="Public Sans"/>
              </a:rPr>
              <a:t> safety school </a:t>
            </a:r>
          </a:p>
          <a:p>
            <a:pPr marL="98150" lvl="1" indent="-49075" algn="ctr">
              <a:lnSpc>
                <a:spcPts val="915"/>
              </a:lnSpc>
            </a:pPr>
            <a:endParaRPr lang="en-US" sz="1226">
              <a:solidFill>
                <a:srgbClr val="404040"/>
              </a:solidFill>
              <a:latin typeface="Public Sans"/>
              <a:ea typeface="Public Sans"/>
              <a:cs typeface="Public Sans"/>
              <a:sym typeface="Public Sans"/>
            </a:endParaRPr>
          </a:p>
          <a:p>
            <a:pPr marL="98150" lvl="1" indent="-49075" algn="l">
              <a:lnSpc>
                <a:spcPts val="915"/>
              </a:lnSpc>
            </a:pPr>
            <a:r>
              <a:rPr lang="en-US" sz="762">
                <a:solidFill>
                  <a:srgbClr val="404040"/>
                </a:solidFill>
                <a:latin typeface="Public Sans"/>
                <a:ea typeface="Public Sans"/>
                <a:cs typeface="Public Sans"/>
                <a:sym typeface="Public Sans"/>
              </a:rPr>
              <a:t>A highly selective school should not be considered a safety or target school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19" y="1"/>
            <a:ext cx="9751143" cy="7315200"/>
            <a:chOff x="0" y="0"/>
            <a:chExt cx="13001523" cy="9753600"/>
          </a:xfrm>
        </p:grpSpPr>
        <p:sp>
          <p:nvSpPr>
            <p:cNvPr id="7" name="Freeform 7" descr="Bubble sheet test paper and pencil"/>
            <p:cNvSpPr/>
            <p:nvPr/>
          </p:nvSpPr>
          <p:spPr>
            <a:xfrm>
              <a:off x="0" y="0"/>
              <a:ext cx="13001498" cy="9753600"/>
            </a:xfrm>
            <a:custGeom>
              <a:avLst/>
              <a:gdLst/>
              <a:ahLst/>
              <a:cxnLst/>
              <a:rect l="l" t="t" r="r" b="b"/>
              <a:pathLst>
                <a:path w="13001498" h="9753600">
                  <a:moveTo>
                    <a:pt x="0" y="0"/>
                  </a:moveTo>
                  <a:lnTo>
                    <a:pt x="13001498" y="0"/>
                  </a:lnTo>
                  <a:lnTo>
                    <a:pt x="13001498" y="9753600"/>
                  </a:lnTo>
                  <a:lnTo>
                    <a:pt x="0" y="9753600"/>
                  </a:lnTo>
                  <a:lnTo>
                    <a:pt x="0" y="0"/>
                  </a:lnTo>
                  <a:close/>
                </a:path>
              </a:pathLst>
            </a:custGeom>
            <a:blipFill>
              <a:blip r:embed="rId2">
                <a:alphaModFix amt="25000"/>
              </a:blip>
              <a:stretch>
                <a:fillRect l="-27164" t="-3297" r="6" b="-6696"/>
              </a:stretch>
            </a:blipFill>
          </p:spPr>
        </p:sp>
      </p:grpSp>
      <p:grpSp>
        <p:nvGrpSpPr>
          <p:cNvPr id="8" name="Group 8"/>
          <p:cNvGrpSpPr/>
          <p:nvPr/>
        </p:nvGrpSpPr>
        <p:grpSpPr>
          <a:xfrm>
            <a:off x="0" y="809549"/>
            <a:ext cx="2754868" cy="5686349"/>
            <a:chOff x="0" y="0"/>
            <a:chExt cx="3673158" cy="7581798"/>
          </a:xfrm>
        </p:grpSpPr>
        <p:sp>
          <p:nvSpPr>
            <p:cNvPr id="9" name="Freeform 9"/>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10" name="Group 10"/>
          <p:cNvGrpSpPr/>
          <p:nvPr/>
        </p:nvGrpSpPr>
        <p:grpSpPr>
          <a:xfrm>
            <a:off x="202340" y="1198759"/>
            <a:ext cx="2552529" cy="4907929"/>
            <a:chOff x="0" y="0"/>
            <a:chExt cx="3403371" cy="6543905"/>
          </a:xfrm>
        </p:grpSpPr>
        <p:sp>
          <p:nvSpPr>
            <p:cNvPr id="11" name="Freeform 11"/>
            <p:cNvSpPr/>
            <p:nvPr/>
          </p:nvSpPr>
          <p:spPr>
            <a:xfrm>
              <a:off x="0" y="0"/>
              <a:ext cx="3403378" cy="6543905"/>
            </a:xfrm>
            <a:custGeom>
              <a:avLst/>
              <a:gdLst/>
              <a:ahLst/>
              <a:cxnLst/>
              <a:rect l="l" t="t" r="r" b="b"/>
              <a:pathLst>
                <a:path w="3403378" h="6543905">
                  <a:moveTo>
                    <a:pt x="0" y="0"/>
                  </a:moveTo>
                  <a:lnTo>
                    <a:pt x="3403378" y="0"/>
                  </a:lnTo>
                  <a:lnTo>
                    <a:pt x="3403378" y="6543905"/>
                  </a:lnTo>
                  <a:lnTo>
                    <a:pt x="0" y="6543905"/>
                  </a:lnTo>
                  <a:close/>
                </a:path>
              </a:pathLst>
            </a:custGeom>
            <a:blipFill>
              <a:blip r:embed="rId3">
                <a:alphaModFix amt="0"/>
              </a:blip>
              <a:stretch>
                <a:fillRect l="-200508" r="-192886"/>
              </a:stretch>
            </a:blipFill>
          </p:spPr>
        </p:sp>
        <p:sp>
          <p:nvSpPr>
            <p:cNvPr id="12" name="TextBox 12"/>
            <p:cNvSpPr txBox="1"/>
            <p:nvPr/>
          </p:nvSpPr>
          <p:spPr>
            <a:xfrm>
              <a:off x="0" y="28575"/>
              <a:ext cx="3403371" cy="6515330"/>
            </a:xfrm>
            <a:prstGeom prst="rect">
              <a:avLst/>
            </a:prstGeom>
          </p:spPr>
          <p:txBody>
            <a:bodyPr lIns="0" tIns="0" rIns="0" bIns="0" rtlCol="0" anchor="ctr"/>
            <a:lstStyle/>
            <a:p>
              <a:pPr algn="l">
                <a:lnSpc>
                  <a:spcPts val="4147"/>
                </a:lnSpc>
              </a:pPr>
              <a:r>
                <a:rPr lang="en-US" sz="3840" b="1">
                  <a:solidFill>
                    <a:srgbClr val="404040"/>
                  </a:solidFill>
                  <a:latin typeface="Public Sans Bold"/>
                  <a:ea typeface="Public Sans Bold"/>
                  <a:cs typeface="Public Sans Bold"/>
                  <a:sym typeface="Public Sans Bold"/>
                </a:rPr>
                <a:t>Types of Admission</a:t>
              </a:r>
            </a:p>
          </p:txBody>
        </p:sp>
      </p:grpSp>
      <p:grpSp>
        <p:nvGrpSpPr>
          <p:cNvPr id="13" name="Group 13"/>
          <p:cNvGrpSpPr/>
          <p:nvPr/>
        </p:nvGrpSpPr>
        <p:grpSpPr>
          <a:xfrm>
            <a:off x="3095415" y="921715"/>
            <a:ext cx="5852160" cy="5462016"/>
            <a:chOff x="0" y="0"/>
            <a:chExt cx="7802880" cy="7282688"/>
          </a:xfrm>
        </p:grpSpPr>
        <p:sp>
          <p:nvSpPr>
            <p:cNvPr id="14" name="Freeform 14"/>
            <p:cNvSpPr/>
            <p:nvPr/>
          </p:nvSpPr>
          <p:spPr>
            <a:xfrm>
              <a:off x="0" y="0"/>
              <a:ext cx="7802880" cy="7282688"/>
            </a:xfrm>
            <a:custGeom>
              <a:avLst/>
              <a:gdLst/>
              <a:ahLst/>
              <a:cxnLst/>
              <a:rect l="l" t="t" r="r" b="b"/>
              <a:pathLst>
                <a:path w="7802880" h="7282688">
                  <a:moveTo>
                    <a:pt x="0" y="0"/>
                  </a:moveTo>
                  <a:lnTo>
                    <a:pt x="7802880" y="0"/>
                  </a:lnTo>
                  <a:lnTo>
                    <a:pt x="7802880" y="7282688"/>
                  </a:lnTo>
                  <a:lnTo>
                    <a:pt x="0" y="7282688"/>
                  </a:lnTo>
                  <a:close/>
                </a:path>
              </a:pathLst>
            </a:custGeom>
            <a:blipFill>
              <a:blip r:embed="rId3">
                <a:alphaModFix amt="0"/>
              </a:blip>
              <a:stretch>
                <a:fillRect l="-69749" r="-69749"/>
              </a:stretch>
            </a:blipFill>
          </p:spPr>
        </p:sp>
        <p:sp>
          <p:nvSpPr>
            <p:cNvPr id="15" name="TextBox 15"/>
            <p:cNvSpPr txBox="1"/>
            <p:nvPr/>
          </p:nvSpPr>
          <p:spPr>
            <a:xfrm>
              <a:off x="0" y="19050"/>
              <a:ext cx="7802880" cy="7263638"/>
            </a:xfrm>
            <a:prstGeom prst="rect">
              <a:avLst/>
            </a:prstGeom>
          </p:spPr>
          <p:txBody>
            <a:bodyPr lIns="0" tIns="0" rIns="0" bIns="0" rtlCol="0" anchor="ctr"/>
            <a:lstStyle/>
            <a:p>
              <a:pPr marL="356818" lvl="1" indent="-178409" algn="l">
                <a:lnSpc>
                  <a:spcPts val="2073"/>
                </a:lnSpc>
                <a:buFont typeface="Arial"/>
                <a:buChar char="•"/>
              </a:pPr>
              <a:r>
                <a:rPr lang="en-US" sz="1920">
                  <a:solidFill>
                    <a:srgbClr val="404040"/>
                  </a:solidFill>
                  <a:latin typeface="Public Sans"/>
                  <a:ea typeface="Public Sans"/>
                  <a:cs typeface="Public Sans"/>
                  <a:sym typeface="Public Sans"/>
                </a:rPr>
                <a:t>Early Action – Invites early applications and receives early notice of decision. If accepted, student is not obligated to attend.</a:t>
              </a:r>
            </a:p>
            <a:p>
              <a:pPr marL="356818" lvl="1" indent="-178409" algn="l">
                <a:lnSpc>
                  <a:spcPts val="2073"/>
                </a:lnSpc>
              </a:pPr>
              <a:endParaRPr lang="en-US" sz="1920">
                <a:solidFill>
                  <a:srgbClr val="404040"/>
                </a:solidFill>
                <a:latin typeface="Public Sans"/>
                <a:ea typeface="Public Sans"/>
                <a:cs typeface="Public Sans"/>
                <a:sym typeface="Public Sans"/>
              </a:endParaRPr>
            </a:p>
            <a:p>
              <a:pPr marL="356818" lvl="1" indent="-178409" algn="l">
                <a:lnSpc>
                  <a:spcPts val="2073"/>
                </a:lnSpc>
                <a:buFont typeface="Arial"/>
                <a:buChar char="•"/>
              </a:pPr>
              <a:r>
                <a:rPr lang="en-US" sz="1920">
                  <a:solidFill>
                    <a:srgbClr val="404040"/>
                  </a:solidFill>
                  <a:latin typeface="Public Sans"/>
                  <a:ea typeface="Public Sans"/>
                  <a:cs typeface="Public Sans"/>
                  <a:sym typeface="Public Sans"/>
                </a:rPr>
                <a:t>Early Decision – Invites early applications and receives early notice of decision. If accepted, student is obligated to attend and withdraw all other applications. Students may only apply to ONE early decision school. </a:t>
              </a:r>
            </a:p>
            <a:p>
              <a:pPr marL="356818" lvl="1" indent="-178409" algn="l">
                <a:lnSpc>
                  <a:spcPts val="2073"/>
                </a:lnSpc>
              </a:pPr>
              <a:endParaRPr lang="en-US" sz="1920">
                <a:solidFill>
                  <a:srgbClr val="404040"/>
                </a:solidFill>
                <a:latin typeface="Public Sans"/>
                <a:ea typeface="Public Sans"/>
                <a:cs typeface="Public Sans"/>
                <a:sym typeface="Public Sans"/>
              </a:endParaRPr>
            </a:p>
            <a:p>
              <a:pPr marL="356818" lvl="1" indent="-178409" algn="l">
                <a:lnSpc>
                  <a:spcPts val="2073"/>
                </a:lnSpc>
                <a:buFont typeface="Arial"/>
                <a:buChar char="•"/>
              </a:pPr>
              <a:r>
                <a:rPr lang="en-US" sz="1920">
                  <a:solidFill>
                    <a:srgbClr val="404040"/>
                  </a:solidFill>
                  <a:latin typeface="Public Sans"/>
                  <a:ea typeface="Public Sans"/>
                  <a:cs typeface="Public Sans"/>
                  <a:sym typeface="Public Sans"/>
                </a:rPr>
                <a:t>Regular Decision – applying during regular admission, not early. Deadlines typically begin in January.</a:t>
              </a:r>
            </a:p>
            <a:p>
              <a:pPr marL="356818" lvl="1" indent="-178409" algn="l">
                <a:lnSpc>
                  <a:spcPts val="2073"/>
                </a:lnSpc>
              </a:pPr>
              <a:endParaRPr lang="en-US" sz="1920">
                <a:solidFill>
                  <a:srgbClr val="404040"/>
                </a:solidFill>
                <a:latin typeface="Public Sans"/>
                <a:ea typeface="Public Sans"/>
                <a:cs typeface="Public Sans"/>
                <a:sym typeface="Public Sans"/>
              </a:endParaRPr>
            </a:p>
            <a:p>
              <a:pPr marL="356818" lvl="1" indent="-178409" algn="l">
                <a:lnSpc>
                  <a:spcPts val="2073"/>
                </a:lnSpc>
                <a:buFont typeface="Arial"/>
                <a:buChar char="•"/>
              </a:pPr>
              <a:r>
                <a:rPr lang="en-US" sz="1920">
                  <a:solidFill>
                    <a:srgbClr val="404040"/>
                  </a:solidFill>
                  <a:latin typeface="Public Sans"/>
                  <a:ea typeface="Public Sans"/>
                  <a:cs typeface="Public Sans"/>
                  <a:sym typeface="Public Sans"/>
                </a:rPr>
                <a:t>Rolling Admissions – applications are reviewed as they're sent in; there is no hard deadline by which you need to submit your application.</a:t>
              </a:r>
            </a:p>
          </p:txBody>
        </p:sp>
      </p:grpSp>
      <p:grpSp>
        <p:nvGrpSpPr>
          <p:cNvPr id="16" name="Group 16"/>
          <p:cNvGrpSpPr/>
          <p:nvPr/>
        </p:nvGrpSpPr>
        <p:grpSpPr>
          <a:xfrm>
            <a:off x="9452696" y="809549"/>
            <a:ext cx="307238" cy="5686349"/>
            <a:chOff x="0" y="0"/>
            <a:chExt cx="409651" cy="7581798"/>
          </a:xfrm>
        </p:grpSpPr>
        <p:sp>
          <p:nvSpPr>
            <p:cNvPr id="17" name="Freeform 17"/>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202340" y="1198759"/>
            <a:ext cx="2357990" cy="4907929"/>
            <a:chOff x="0" y="0"/>
            <a:chExt cx="3143987" cy="6543905"/>
          </a:xfrm>
        </p:grpSpPr>
        <p:sp>
          <p:nvSpPr>
            <p:cNvPr id="7" name="Freeform 7"/>
            <p:cNvSpPr/>
            <p:nvPr/>
          </p:nvSpPr>
          <p:spPr>
            <a:xfrm>
              <a:off x="0" y="0"/>
              <a:ext cx="3143982" cy="6543905"/>
            </a:xfrm>
            <a:custGeom>
              <a:avLst/>
              <a:gdLst/>
              <a:ahLst/>
              <a:cxnLst/>
              <a:rect l="l" t="t" r="r" b="b"/>
              <a:pathLst>
                <a:path w="3143982" h="6543905">
                  <a:moveTo>
                    <a:pt x="0" y="0"/>
                  </a:moveTo>
                  <a:lnTo>
                    <a:pt x="3143982" y="0"/>
                  </a:lnTo>
                  <a:lnTo>
                    <a:pt x="3143982" y="6543905"/>
                  </a:lnTo>
                  <a:lnTo>
                    <a:pt x="0" y="6543905"/>
                  </a:lnTo>
                  <a:close/>
                </a:path>
              </a:pathLst>
            </a:custGeom>
            <a:blipFill>
              <a:blip r:embed="rId2">
                <a:alphaModFix amt="0"/>
              </a:blip>
              <a:stretch>
                <a:fillRect l="-217051" r="-217051"/>
              </a:stretch>
            </a:blipFill>
          </p:spPr>
        </p:sp>
        <p:sp>
          <p:nvSpPr>
            <p:cNvPr id="8" name="TextBox 8"/>
            <p:cNvSpPr txBox="1"/>
            <p:nvPr/>
          </p:nvSpPr>
          <p:spPr>
            <a:xfrm>
              <a:off x="0" y="28575"/>
              <a:ext cx="3143987" cy="65153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Georgia MATCH in GAFutures</a:t>
              </a:r>
            </a:p>
            <a:p>
              <a:pPr algn="l">
                <a:lnSpc>
                  <a:spcPts val="2303"/>
                </a:lnSpc>
              </a:pPr>
              <a:r>
                <a:rPr lang="en-US" sz="2133" b="1">
                  <a:solidFill>
                    <a:srgbClr val="404040"/>
                  </a:solidFill>
                  <a:latin typeface="Public Sans Bold"/>
                  <a:ea typeface="Public Sans Bold"/>
                  <a:cs typeface="Public Sans Bold"/>
                  <a:sym typeface="Public Sans Bold"/>
                </a:rPr>
                <a:t>Helping seniors connect directly with colleges</a:t>
              </a:r>
            </a:p>
          </p:txBody>
        </p:sp>
      </p:grpSp>
      <p:sp>
        <p:nvSpPr>
          <p:cNvPr id="9" name="TextBox 9"/>
          <p:cNvSpPr txBox="1"/>
          <p:nvPr/>
        </p:nvSpPr>
        <p:spPr>
          <a:xfrm>
            <a:off x="3031421" y="1094630"/>
            <a:ext cx="6144724" cy="5116785"/>
          </a:xfrm>
          <a:prstGeom prst="rect">
            <a:avLst/>
          </a:prstGeom>
        </p:spPr>
        <p:txBody>
          <a:bodyPr lIns="0" tIns="0" rIns="0" bIns="0" rtlCol="0" anchor="t">
            <a:spAutoFit/>
          </a:bodyPr>
          <a:lstStyle/>
          <a:p>
            <a:pPr algn="l">
              <a:lnSpc>
                <a:spcPts val="2022"/>
              </a:lnSpc>
            </a:pPr>
            <a:r>
              <a:rPr lang="en-US" sz="2081" b="1">
                <a:solidFill>
                  <a:srgbClr val="404040"/>
                </a:solidFill>
                <a:latin typeface="Public Sans Bold"/>
                <a:ea typeface="Public Sans Bold"/>
                <a:cs typeface="Public Sans Bold"/>
                <a:sym typeface="Public Sans Bold"/>
              </a:rPr>
              <a:t>What is Georgia Match?</a:t>
            </a:r>
          </a:p>
          <a:p>
            <a:pPr algn="l">
              <a:lnSpc>
                <a:spcPts val="2022"/>
              </a:lnSpc>
            </a:pPr>
            <a:r>
              <a:rPr lang="en-US" sz="2050" b="1">
                <a:solidFill>
                  <a:srgbClr val="404040"/>
                </a:solidFill>
                <a:latin typeface="Public Sans Bold"/>
                <a:ea typeface="Public Sans Bold"/>
                <a:cs typeface="Public Sans Bold"/>
                <a:sym typeface="Public Sans Bold"/>
              </a:rPr>
              <a:t>A direct admissions program in </a:t>
            </a:r>
            <a:r>
              <a:rPr lang="en-US" sz="2050" b="1" err="1">
                <a:solidFill>
                  <a:srgbClr val="404040"/>
                </a:solidFill>
                <a:latin typeface="Public Sans Bold"/>
                <a:ea typeface="Public Sans Bold"/>
                <a:cs typeface="Public Sans Bold"/>
                <a:sym typeface="Public Sans Bold"/>
              </a:rPr>
              <a:t>GAfutures</a:t>
            </a:r>
            <a:r>
              <a:rPr lang="en-US" sz="2050" b="1">
                <a:solidFill>
                  <a:srgbClr val="404040"/>
                </a:solidFill>
                <a:latin typeface="Public Sans Bold"/>
                <a:ea typeface="Public Sans Bold"/>
                <a:cs typeface="Public Sans Bold"/>
                <a:sym typeface="Public Sans Bold"/>
              </a:rPr>
              <a:t> that shows seniors which Georgia public colleges and technical colleges they are eligible for admission based on a student's HOPE GPA.</a:t>
            </a:r>
            <a:endParaRPr lang="en-US" sz="2050" b="1">
              <a:solidFill>
                <a:srgbClr val="404040"/>
              </a:solidFill>
              <a:latin typeface="Public Sans Bold"/>
              <a:ea typeface="Public Sans Bold"/>
              <a:cs typeface="Public Sans Bold"/>
            </a:endParaRPr>
          </a:p>
          <a:p>
            <a:pPr algn="l">
              <a:lnSpc>
                <a:spcPts val="2022"/>
              </a:lnSpc>
            </a:pPr>
            <a:endParaRPr lang="en-US" sz="2081" b="1">
              <a:solidFill>
                <a:srgbClr val="404040"/>
              </a:solidFill>
              <a:latin typeface="Public Sans Bold"/>
              <a:ea typeface="Public Sans Bold"/>
              <a:cs typeface="Public Sans Bold"/>
              <a:sym typeface="Public Sans Bold"/>
            </a:endParaRPr>
          </a:p>
          <a:p>
            <a:pPr algn="l">
              <a:lnSpc>
                <a:spcPts val="2022"/>
              </a:lnSpc>
            </a:pPr>
            <a:r>
              <a:rPr lang="en-US" sz="2050" b="1">
                <a:solidFill>
                  <a:srgbClr val="404040"/>
                </a:solidFill>
                <a:latin typeface="Public Sans Bold"/>
                <a:ea typeface="Public Sans Bold"/>
                <a:cs typeface="Public Sans Bold"/>
                <a:sym typeface="Public Sans Bold"/>
              </a:rPr>
              <a:t>Students receive a personalized Georgia Match letter and can view potential schools in </a:t>
            </a:r>
            <a:r>
              <a:rPr lang="en-US" sz="2050" b="1" err="1">
                <a:solidFill>
                  <a:srgbClr val="404040"/>
                </a:solidFill>
                <a:latin typeface="Public Sans Bold"/>
                <a:ea typeface="Public Sans Bold"/>
                <a:cs typeface="Public Sans Bold"/>
                <a:sym typeface="Public Sans Bold"/>
              </a:rPr>
              <a:t>GAFutures</a:t>
            </a:r>
            <a:r>
              <a:rPr lang="en-US" sz="2050" b="1">
                <a:solidFill>
                  <a:srgbClr val="404040"/>
                </a:solidFill>
                <a:latin typeface="Public Sans Bold"/>
                <a:ea typeface="Public Sans Bold"/>
                <a:cs typeface="Public Sans Bold"/>
                <a:sym typeface="Public Sans Bold"/>
              </a:rPr>
              <a:t> starting in October.</a:t>
            </a:r>
            <a:endParaRPr lang="en-US" sz="2050" b="1">
              <a:solidFill>
                <a:srgbClr val="404040"/>
              </a:solidFill>
              <a:latin typeface="Public Sans Bold"/>
              <a:ea typeface="Public Sans Bold"/>
              <a:cs typeface="Public Sans Bold"/>
            </a:endParaRPr>
          </a:p>
          <a:p>
            <a:pPr algn="l">
              <a:lnSpc>
                <a:spcPts val="1798"/>
              </a:lnSpc>
            </a:pPr>
            <a:endParaRPr lang="en-US" sz="2081" b="1">
              <a:solidFill>
                <a:srgbClr val="404040"/>
              </a:solidFill>
              <a:latin typeface="Public Sans Bold"/>
              <a:ea typeface="Public Sans Bold"/>
              <a:cs typeface="Public Sans Bold"/>
              <a:sym typeface="Public Sans Bold"/>
            </a:endParaRPr>
          </a:p>
          <a:p>
            <a:pPr algn="l">
              <a:lnSpc>
                <a:spcPts val="1798"/>
              </a:lnSpc>
            </a:pPr>
            <a:r>
              <a:rPr lang="en-US" sz="1849" b="1">
                <a:solidFill>
                  <a:srgbClr val="404040"/>
                </a:solidFill>
                <a:latin typeface="Public Sans Bold"/>
                <a:ea typeface="Public Sans Bold"/>
                <a:cs typeface="Public Sans Bold"/>
                <a:sym typeface="Public Sans Bold"/>
              </a:rPr>
              <a:t>How to Apply:</a:t>
            </a:r>
          </a:p>
          <a:p>
            <a:pPr marL="759460" lvl="2" indent="-252730" algn="l">
              <a:lnSpc>
                <a:spcPts val="1348"/>
              </a:lnSpc>
              <a:buFont typeface="Arial"/>
              <a:buChar char="⚬"/>
            </a:pPr>
            <a:r>
              <a:rPr lang="en-US" sz="1350">
                <a:solidFill>
                  <a:srgbClr val="404040"/>
                </a:solidFill>
                <a:latin typeface="Public Sans"/>
                <a:ea typeface="Public Sans"/>
                <a:cs typeface="Public Sans"/>
                <a:sym typeface="Public Sans"/>
              </a:rPr>
              <a:t>Log in to </a:t>
            </a:r>
            <a:r>
              <a:rPr lang="en-US" sz="1350" err="1">
                <a:solidFill>
                  <a:srgbClr val="404040"/>
                </a:solidFill>
                <a:latin typeface="Public Sans"/>
                <a:ea typeface="Public Sans"/>
                <a:cs typeface="Public Sans"/>
                <a:sym typeface="Public Sans"/>
              </a:rPr>
              <a:t>GAFutures</a:t>
            </a:r>
            <a:r>
              <a:rPr lang="en-US" sz="1350">
                <a:solidFill>
                  <a:srgbClr val="404040"/>
                </a:solidFill>
                <a:latin typeface="Public Sans"/>
                <a:ea typeface="Public Sans"/>
                <a:cs typeface="Public Sans"/>
                <a:sym typeface="Public Sans"/>
              </a:rPr>
              <a:t> to review your matches</a:t>
            </a:r>
            <a:endParaRPr lang="en-US" sz="1350">
              <a:solidFill>
                <a:srgbClr val="404040"/>
              </a:solidFill>
              <a:latin typeface="Public Sans"/>
              <a:ea typeface="Public Sans"/>
              <a:cs typeface="Public Sans"/>
            </a:endParaRPr>
          </a:p>
          <a:p>
            <a:pPr marL="759460" lvl="2" indent="-252730" algn="l">
              <a:lnSpc>
                <a:spcPts val="1348"/>
              </a:lnSpc>
              <a:buFont typeface="Arial"/>
              <a:buChar char="⚬"/>
            </a:pPr>
            <a:r>
              <a:rPr lang="en-US" sz="1387">
                <a:solidFill>
                  <a:srgbClr val="404040"/>
                </a:solidFill>
                <a:latin typeface="Public Sans"/>
                <a:ea typeface="Public Sans"/>
                <a:cs typeface="Public Sans"/>
                <a:sym typeface="Public Sans"/>
              </a:rPr>
              <a:t>Select "Claim Your Spot!" button next to the institution(s) you are interested in.</a:t>
            </a:r>
            <a:endParaRPr lang="en-US" sz="1387">
              <a:solidFill>
                <a:srgbClr val="404040"/>
              </a:solidFill>
              <a:latin typeface="Public Sans"/>
              <a:ea typeface="Public Sans"/>
              <a:cs typeface="Public Sans"/>
            </a:endParaRPr>
          </a:p>
          <a:p>
            <a:pPr marL="759460" lvl="2" indent="-252730" algn="l">
              <a:lnSpc>
                <a:spcPts val="1348"/>
              </a:lnSpc>
              <a:buFont typeface="Arial"/>
              <a:buChar char="⚬"/>
            </a:pPr>
            <a:r>
              <a:rPr lang="en-US" sz="1350" err="1">
                <a:solidFill>
                  <a:srgbClr val="404040"/>
                </a:solidFill>
                <a:latin typeface="Public Sans"/>
                <a:ea typeface="Public Sans"/>
                <a:cs typeface="Public Sans"/>
                <a:sym typeface="Public Sans"/>
              </a:rPr>
              <a:t>GAFutures</a:t>
            </a:r>
            <a:r>
              <a:rPr lang="en-US" sz="1350">
                <a:solidFill>
                  <a:srgbClr val="404040"/>
                </a:solidFill>
                <a:latin typeface="Public Sans"/>
                <a:ea typeface="Public Sans"/>
                <a:cs typeface="Public Sans"/>
                <a:sym typeface="Public Sans"/>
              </a:rPr>
              <a:t> will submit your details to the institution(s)</a:t>
            </a:r>
            <a:endParaRPr lang="en-US" sz="1350">
              <a:solidFill>
                <a:srgbClr val="404040"/>
              </a:solidFill>
              <a:latin typeface="Public Sans"/>
              <a:ea typeface="Public Sans"/>
              <a:cs typeface="Public Sans"/>
            </a:endParaRPr>
          </a:p>
          <a:p>
            <a:pPr marL="759460" lvl="2" indent="-252730" algn="l">
              <a:lnSpc>
                <a:spcPts val="1348"/>
              </a:lnSpc>
              <a:buFont typeface="Arial"/>
              <a:buChar char="⚬"/>
            </a:pPr>
            <a:r>
              <a:rPr lang="en-US" sz="1387">
                <a:solidFill>
                  <a:srgbClr val="404040"/>
                </a:solidFill>
                <a:latin typeface="Public Sans"/>
                <a:ea typeface="Public Sans"/>
                <a:cs typeface="Public Sans"/>
                <a:sym typeface="Public Sans"/>
              </a:rPr>
              <a:t>The institution will communicate with you about their required steps to apply.</a:t>
            </a:r>
            <a:endParaRPr lang="en-US" sz="1387">
              <a:solidFill>
                <a:srgbClr val="404040"/>
              </a:solidFill>
              <a:latin typeface="Public Sans"/>
              <a:ea typeface="Public Sans"/>
              <a:cs typeface="Public Sans"/>
            </a:endParaRPr>
          </a:p>
          <a:p>
            <a:pPr>
              <a:lnSpc>
                <a:spcPts val="1798"/>
              </a:lnSpc>
            </a:pPr>
            <a:endParaRPr lang="en-US" b="1">
              <a:solidFill>
                <a:srgbClr val="404040"/>
              </a:solidFill>
              <a:latin typeface="Public Sans Bold"/>
              <a:ea typeface="Public Sans Bold"/>
              <a:cs typeface="Public Sans Bold"/>
              <a:sym typeface="Public Sans Bold"/>
            </a:endParaRPr>
          </a:p>
          <a:p>
            <a:pPr algn="l">
              <a:lnSpc>
                <a:spcPts val="1798"/>
              </a:lnSpc>
            </a:pPr>
            <a:r>
              <a:rPr lang="en-US" b="1">
                <a:solidFill>
                  <a:srgbClr val="404040"/>
                </a:solidFill>
                <a:latin typeface="Public Sans Bold"/>
                <a:ea typeface="Public Sans Bold"/>
                <a:cs typeface="Public Sans Bold"/>
                <a:sym typeface="Public Sans Bold"/>
              </a:rPr>
              <a:t>For more information visit: </a:t>
            </a:r>
            <a:r>
              <a:rPr lang="en-US" b="1" u="sng">
                <a:solidFill>
                  <a:srgbClr val="404040"/>
                </a:solidFill>
                <a:latin typeface="Public Sans Bold"/>
                <a:ea typeface="Public Sans Bold"/>
                <a:cs typeface="Public Sans Bold"/>
                <a:sym typeface="Public Sans Bold"/>
                <a:hlinkClick r:id="rId3" tooltip="https://www.gafutures.org/college-planning/georgia-match/georgia-match/"/>
              </a:rPr>
              <a:t>https://www.gafutures.org/college-planning/georgia-match/georgia-match/</a:t>
            </a:r>
            <a:endParaRPr lang="en-US"/>
          </a:p>
          <a:p>
            <a:pPr marL="633095" lvl="2" indent="-210820" algn="l">
              <a:lnSpc>
                <a:spcPts val="1123"/>
              </a:lnSpc>
            </a:pPr>
            <a:endParaRPr lang="en-US" sz="1156">
              <a:solidFill>
                <a:srgbClr val="404040"/>
              </a:solidFill>
              <a:latin typeface="Public Sans"/>
              <a:ea typeface="Public Sans"/>
              <a:cs typeface="Public Sans"/>
            </a:endParaRPr>
          </a:p>
          <a:p>
            <a:pPr marL="633095" lvl="2" indent="-210820" algn="l">
              <a:lnSpc>
                <a:spcPts val="1123"/>
              </a:lnSpc>
            </a:pPr>
            <a:r>
              <a:rPr lang="en-US" sz="1156">
                <a:solidFill>
                  <a:srgbClr val="404040"/>
                </a:solidFill>
                <a:latin typeface="Public Sans"/>
                <a:ea typeface="Public Sans"/>
                <a:cs typeface="Public Sans"/>
                <a:sym typeface="Public Sans"/>
              </a:rPr>
              <a:t>*GT, UGA, and GCSU do not participate in this program. </a:t>
            </a:r>
            <a:endParaRPr lang="en-US" sz="1156">
              <a:solidFill>
                <a:srgbClr val="404040"/>
              </a:solidFill>
              <a:latin typeface="Public Sans"/>
              <a:ea typeface="Public Sans"/>
              <a:cs typeface="Public Sans"/>
            </a:endParaRPr>
          </a:p>
          <a:p>
            <a:pPr marL="633095" lvl="2" indent="-210820" algn="l">
              <a:lnSpc>
                <a:spcPts val="1123"/>
              </a:lnSpc>
            </a:pPr>
            <a:r>
              <a:rPr lang="en-US" sz="1156">
                <a:solidFill>
                  <a:srgbClr val="404040"/>
                </a:solidFill>
                <a:latin typeface="Public Sans"/>
                <a:ea typeface="Public Sans"/>
                <a:cs typeface="Public Sans"/>
                <a:sym typeface="Public Sans"/>
              </a:rPr>
              <a:t>*Being matched does not guarantee admissions.</a:t>
            </a:r>
            <a:endParaRPr lang="en-US" sz="1156">
              <a:solidFill>
                <a:srgbClr val="404040"/>
              </a:solidFill>
              <a:latin typeface="Public Sans"/>
              <a:ea typeface="Public Sans"/>
              <a:cs typeface="Public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251552" y="1829781"/>
            <a:ext cx="2543188" cy="3724493"/>
            <a:chOff x="0" y="0"/>
            <a:chExt cx="3390917" cy="4965990"/>
          </a:xfrm>
        </p:grpSpPr>
        <p:sp>
          <p:nvSpPr>
            <p:cNvPr id="9" name="Freeform 9"/>
            <p:cNvSpPr/>
            <p:nvPr/>
          </p:nvSpPr>
          <p:spPr>
            <a:xfrm>
              <a:off x="0" y="0"/>
              <a:ext cx="3390921" cy="4965989"/>
            </a:xfrm>
            <a:custGeom>
              <a:avLst/>
              <a:gdLst/>
              <a:ahLst/>
              <a:cxnLst/>
              <a:rect l="l" t="t" r="r" b="b"/>
              <a:pathLst>
                <a:path w="3390921" h="4965989">
                  <a:moveTo>
                    <a:pt x="0" y="0"/>
                  </a:moveTo>
                  <a:lnTo>
                    <a:pt x="3390921" y="0"/>
                  </a:lnTo>
                  <a:lnTo>
                    <a:pt x="3390921" y="4965989"/>
                  </a:lnTo>
                  <a:lnTo>
                    <a:pt x="0" y="4965989"/>
                  </a:lnTo>
                  <a:close/>
                </a:path>
              </a:pathLst>
            </a:custGeom>
            <a:blipFill>
              <a:blip r:embed="rId2">
                <a:alphaModFix amt="0"/>
              </a:blip>
              <a:stretch>
                <a:fillRect l="-144255" r="-131544"/>
              </a:stretch>
            </a:blipFill>
          </p:spPr>
        </p:sp>
        <p:sp>
          <p:nvSpPr>
            <p:cNvPr id="10" name="TextBox 10"/>
            <p:cNvSpPr txBox="1"/>
            <p:nvPr/>
          </p:nvSpPr>
          <p:spPr>
            <a:xfrm>
              <a:off x="0" y="19050"/>
              <a:ext cx="3390917" cy="4946940"/>
            </a:xfrm>
            <a:prstGeom prst="rect">
              <a:avLst/>
            </a:prstGeom>
          </p:spPr>
          <p:txBody>
            <a:bodyPr lIns="0" tIns="0" rIns="0" bIns="0" rtlCol="0" anchor="ctr"/>
            <a:lstStyle/>
            <a:p>
              <a:pPr algn="l">
                <a:lnSpc>
                  <a:spcPts val="3801"/>
                </a:lnSpc>
              </a:pPr>
              <a:r>
                <a:rPr lang="en-US" sz="3519" b="1">
                  <a:solidFill>
                    <a:srgbClr val="404040"/>
                  </a:solidFill>
                  <a:latin typeface="Public Sans Bold"/>
                  <a:ea typeface="Public Sans Bold"/>
                  <a:cs typeface="Public Sans Bold"/>
                  <a:sym typeface="Public Sans Bold"/>
                </a:rPr>
                <a:t>College Admission Standards</a:t>
              </a:r>
            </a:p>
          </p:txBody>
        </p:sp>
      </p:grpSp>
      <p:grpSp>
        <p:nvGrpSpPr>
          <p:cNvPr id="11" name="Group 11"/>
          <p:cNvGrpSpPr/>
          <p:nvPr/>
        </p:nvGrpSpPr>
        <p:grpSpPr>
          <a:xfrm>
            <a:off x="3471015" y="1019080"/>
            <a:ext cx="5301901" cy="5345895"/>
            <a:chOff x="0" y="0"/>
            <a:chExt cx="7069201" cy="7127861"/>
          </a:xfrm>
        </p:grpSpPr>
        <p:sp>
          <p:nvSpPr>
            <p:cNvPr id="12" name="Freeform 12"/>
            <p:cNvSpPr/>
            <p:nvPr/>
          </p:nvSpPr>
          <p:spPr>
            <a:xfrm>
              <a:off x="0" y="0"/>
              <a:ext cx="7069203" cy="7127859"/>
            </a:xfrm>
            <a:custGeom>
              <a:avLst/>
              <a:gdLst/>
              <a:ahLst/>
              <a:cxnLst/>
              <a:rect l="l" t="t" r="r" b="b"/>
              <a:pathLst>
                <a:path w="7069203" h="7127859">
                  <a:moveTo>
                    <a:pt x="0" y="0"/>
                  </a:moveTo>
                  <a:lnTo>
                    <a:pt x="7069203" y="0"/>
                  </a:lnTo>
                  <a:lnTo>
                    <a:pt x="7069203" y="7127859"/>
                  </a:lnTo>
                  <a:lnTo>
                    <a:pt x="0" y="7127859"/>
                  </a:lnTo>
                  <a:close/>
                </a:path>
              </a:pathLst>
            </a:custGeom>
            <a:blipFill>
              <a:blip r:embed="rId2">
                <a:alphaModFix amt="0"/>
              </a:blip>
              <a:stretch>
                <a:fillRect l="-79368" r="-79368"/>
              </a:stretch>
            </a:blipFill>
          </p:spPr>
        </p:sp>
        <p:sp>
          <p:nvSpPr>
            <p:cNvPr id="13" name="TextBox 13"/>
            <p:cNvSpPr txBox="1"/>
            <p:nvPr/>
          </p:nvSpPr>
          <p:spPr>
            <a:xfrm>
              <a:off x="0" y="28575"/>
              <a:ext cx="7069201" cy="7099286"/>
            </a:xfrm>
            <a:prstGeom prst="rect">
              <a:avLst/>
            </a:prstGeom>
          </p:spPr>
          <p:txBody>
            <a:bodyPr lIns="0" tIns="0" rIns="0" bIns="0" rtlCol="0" anchor="ctr"/>
            <a:lstStyle/>
            <a:p>
              <a:pPr algn="l">
                <a:lnSpc>
                  <a:spcPts val="1438"/>
                </a:lnSpc>
              </a:pPr>
              <a:r>
                <a:rPr lang="en-US" sz="1479" b="1">
                  <a:solidFill>
                    <a:srgbClr val="404040"/>
                  </a:solidFill>
                  <a:latin typeface="Public Sans Bold"/>
                  <a:ea typeface="Public Sans Bold"/>
                  <a:cs typeface="Public Sans Bold"/>
                  <a:sym typeface="Public Sans Bold"/>
                </a:rPr>
                <a:t>How Am I Being Evaluated/Application Components</a:t>
              </a:r>
            </a:p>
            <a:p>
              <a:pPr algn="l">
                <a:lnSpc>
                  <a:spcPts val="1342"/>
                </a:lnSpc>
              </a:pPr>
              <a:endParaRPr lang="en-US" sz="1479" b="1">
                <a:solidFill>
                  <a:srgbClr val="404040"/>
                </a:solidFill>
                <a:latin typeface="Public Sans Bold"/>
                <a:ea typeface="Public Sans Bold"/>
                <a:cs typeface="Public Sans Bold"/>
                <a:sym typeface="Public Sans Bold"/>
              </a:endParaRPr>
            </a:p>
            <a:p>
              <a:pPr marL="348403" lvl="1" indent="-174202" algn="l">
                <a:lnSpc>
                  <a:spcPts val="1342"/>
                </a:lnSpc>
                <a:buFont typeface="Arial"/>
                <a:buChar char="•"/>
              </a:pPr>
              <a:r>
                <a:rPr lang="en-US" sz="1381" u="sng">
                  <a:solidFill>
                    <a:srgbClr val="404040"/>
                  </a:solidFill>
                  <a:latin typeface="Public Sans"/>
                  <a:ea typeface="Public Sans"/>
                  <a:cs typeface="Public Sans"/>
                  <a:sym typeface="Public Sans"/>
                </a:rPr>
                <a:t>Numeric Average</a:t>
              </a:r>
              <a:r>
                <a:rPr lang="en-US" sz="1381">
                  <a:solidFill>
                    <a:srgbClr val="404040"/>
                  </a:solidFill>
                  <a:latin typeface="Public Sans"/>
                  <a:ea typeface="Public Sans"/>
                  <a:cs typeface="Public Sans"/>
                  <a:sym typeface="Public Sans"/>
                </a:rPr>
                <a:t> – Typically a recalculated average of all academic core courses on a 4.0 scale (English, Math, Science, Social Studies, and World Language).  </a:t>
              </a:r>
            </a:p>
            <a:p>
              <a:pPr algn="l">
                <a:lnSpc>
                  <a:spcPts val="1342"/>
                </a:lnSpc>
              </a:pPr>
              <a:endParaRPr lang="en-US" sz="1381">
                <a:solidFill>
                  <a:srgbClr val="404040"/>
                </a:solidFill>
                <a:latin typeface="Public Sans"/>
                <a:ea typeface="Public Sans"/>
                <a:cs typeface="Public Sans"/>
                <a:sym typeface="Public Sans"/>
              </a:endParaRPr>
            </a:p>
            <a:p>
              <a:pPr marL="348403" lvl="1" indent="-174202" algn="l">
                <a:lnSpc>
                  <a:spcPts val="1342"/>
                </a:lnSpc>
                <a:buFont typeface="Arial"/>
                <a:buChar char="•"/>
              </a:pPr>
              <a:r>
                <a:rPr lang="en-US" sz="1381" u="sng">
                  <a:solidFill>
                    <a:srgbClr val="404040"/>
                  </a:solidFill>
                  <a:latin typeface="Public Sans"/>
                  <a:ea typeface="Public Sans"/>
                  <a:cs typeface="Public Sans"/>
                  <a:sym typeface="Public Sans"/>
                </a:rPr>
                <a:t>Course Selection (rigor; difficulty level)</a:t>
              </a:r>
              <a:r>
                <a:rPr lang="en-US" sz="1381">
                  <a:solidFill>
                    <a:srgbClr val="404040"/>
                  </a:solidFill>
                  <a:latin typeface="Public Sans"/>
                  <a:ea typeface="Public Sans"/>
                  <a:cs typeface="Public Sans"/>
                  <a:sym typeface="Public Sans"/>
                </a:rPr>
                <a:t> – Colleges are looking at the strength of your courses throughout high school, </a:t>
              </a:r>
              <a:r>
                <a:rPr lang="en-US" sz="1381" u="sng">
                  <a:solidFill>
                    <a:srgbClr val="404040"/>
                  </a:solidFill>
                  <a:latin typeface="Public Sans"/>
                  <a:ea typeface="Public Sans"/>
                  <a:cs typeface="Public Sans"/>
                  <a:sym typeface="Public Sans"/>
                </a:rPr>
                <a:t>including your senior year.</a:t>
              </a:r>
            </a:p>
            <a:p>
              <a:pPr algn="l">
                <a:lnSpc>
                  <a:spcPts val="1342"/>
                </a:lnSpc>
              </a:pPr>
              <a:endParaRPr lang="en-US" sz="1381" u="sng">
                <a:solidFill>
                  <a:srgbClr val="404040"/>
                </a:solidFill>
                <a:latin typeface="Public Sans"/>
                <a:ea typeface="Public Sans"/>
                <a:cs typeface="Public Sans"/>
                <a:sym typeface="Public Sans"/>
              </a:endParaRPr>
            </a:p>
            <a:p>
              <a:pPr marL="348403" lvl="1" indent="-174202" algn="l">
                <a:lnSpc>
                  <a:spcPts val="1342"/>
                </a:lnSpc>
                <a:buFont typeface="Arial"/>
                <a:buChar char="•"/>
              </a:pPr>
              <a:r>
                <a:rPr lang="en-US" sz="1381" u="sng">
                  <a:solidFill>
                    <a:srgbClr val="404040"/>
                  </a:solidFill>
                  <a:latin typeface="Public Sans"/>
                  <a:ea typeface="Public Sans"/>
                  <a:cs typeface="Public Sans"/>
                  <a:sym typeface="Public Sans"/>
                </a:rPr>
                <a:t>Test Scores (SAT and/or ACT)</a:t>
              </a:r>
              <a:r>
                <a:rPr lang="en-US" sz="1381">
                  <a:solidFill>
                    <a:srgbClr val="404040"/>
                  </a:solidFill>
                  <a:latin typeface="Public Sans"/>
                  <a:ea typeface="Public Sans"/>
                  <a:cs typeface="Public Sans"/>
                  <a:sym typeface="Public Sans"/>
                </a:rPr>
                <a:t> - Please check the institutions' admissions page for additional info regarding test optional. Students are responsible for sending their official standardized test score to the college/university.</a:t>
              </a:r>
            </a:p>
            <a:p>
              <a:pPr algn="l">
                <a:lnSpc>
                  <a:spcPts val="1342"/>
                </a:lnSpc>
              </a:pPr>
              <a:endParaRPr lang="en-US" sz="1381">
                <a:solidFill>
                  <a:srgbClr val="404040"/>
                </a:solidFill>
                <a:latin typeface="Public Sans"/>
                <a:ea typeface="Public Sans"/>
                <a:cs typeface="Public Sans"/>
                <a:sym typeface="Public Sans"/>
              </a:endParaRPr>
            </a:p>
            <a:p>
              <a:pPr marL="348403" lvl="1" indent="-174202" algn="l">
                <a:lnSpc>
                  <a:spcPts val="1342"/>
                </a:lnSpc>
                <a:buFont typeface="Arial"/>
                <a:buChar char="•"/>
              </a:pPr>
              <a:r>
                <a:rPr lang="en-US" sz="1381" u="sng">
                  <a:solidFill>
                    <a:srgbClr val="404040"/>
                  </a:solidFill>
                  <a:latin typeface="Public Sans"/>
                  <a:ea typeface="Public Sans"/>
                  <a:cs typeface="Public Sans"/>
                  <a:sym typeface="Public Sans"/>
                </a:rPr>
                <a:t>Extracurricular Activities/Community Involvement/Volunteer/Awards/Recognition</a:t>
              </a:r>
              <a:r>
                <a:rPr lang="en-US" sz="1381">
                  <a:solidFill>
                    <a:srgbClr val="404040"/>
                  </a:solidFill>
                  <a:latin typeface="Public Sans"/>
                  <a:ea typeface="Public Sans"/>
                  <a:cs typeface="Public Sans"/>
                  <a:sym typeface="Public Sans"/>
                </a:rPr>
                <a:t> – Leadership and participation in clubs, service, and sports can be particularly important to competitive colleges.</a:t>
              </a:r>
            </a:p>
            <a:p>
              <a:pPr algn="l">
                <a:lnSpc>
                  <a:spcPts val="1342"/>
                </a:lnSpc>
              </a:pPr>
              <a:endParaRPr lang="en-US" sz="1381">
                <a:solidFill>
                  <a:srgbClr val="404040"/>
                </a:solidFill>
                <a:latin typeface="Public Sans"/>
                <a:ea typeface="Public Sans"/>
                <a:cs typeface="Public Sans"/>
                <a:sym typeface="Public Sans"/>
              </a:endParaRPr>
            </a:p>
            <a:p>
              <a:pPr marL="348403" lvl="1" indent="-174202" algn="l">
                <a:lnSpc>
                  <a:spcPts val="1342"/>
                </a:lnSpc>
                <a:buFont typeface="Arial"/>
                <a:buChar char="•"/>
              </a:pPr>
              <a:r>
                <a:rPr lang="en-US" sz="1381" u="sng">
                  <a:solidFill>
                    <a:srgbClr val="404040"/>
                  </a:solidFill>
                  <a:latin typeface="Public Sans"/>
                  <a:ea typeface="Public Sans"/>
                  <a:cs typeface="Public Sans"/>
                  <a:sym typeface="Public Sans"/>
                </a:rPr>
                <a:t>Essays</a:t>
              </a:r>
              <a:r>
                <a:rPr lang="en-US" sz="1381">
                  <a:solidFill>
                    <a:srgbClr val="404040"/>
                  </a:solidFill>
                  <a:latin typeface="Public Sans"/>
                  <a:ea typeface="Public Sans"/>
                  <a:cs typeface="Public Sans"/>
                  <a:sym typeface="Public Sans"/>
                </a:rPr>
                <a:t> – Required essays on the college application are important because they demonstrate your writing ability and give the college more information about you. Please seek advice when writing an essay and be sure to proofread for errors.</a:t>
              </a:r>
            </a:p>
            <a:p>
              <a:pPr algn="l">
                <a:lnSpc>
                  <a:spcPts val="1342"/>
                </a:lnSpc>
              </a:pPr>
              <a:endParaRPr lang="en-US" sz="1381">
                <a:solidFill>
                  <a:srgbClr val="404040"/>
                </a:solidFill>
                <a:latin typeface="Public Sans"/>
                <a:ea typeface="Public Sans"/>
                <a:cs typeface="Public Sans"/>
                <a:sym typeface="Public Sans"/>
              </a:endParaRPr>
            </a:p>
            <a:p>
              <a:pPr marL="348403" lvl="1" indent="-174202" algn="l">
                <a:lnSpc>
                  <a:spcPts val="1342"/>
                </a:lnSpc>
                <a:buFont typeface="Arial"/>
                <a:buChar char="•"/>
              </a:pPr>
              <a:r>
                <a:rPr lang="en-US" sz="1381" u="sng">
                  <a:solidFill>
                    <a:srgbClr val="404040"/>
                  </a:solidFill>
                  <a:latin typeface="Public Sans"/>
                  <a:ea typeface="Public Sans"/>
                  <a:cs typeface="Public Sans"/>
                  <a:sym typeface="Public Sans"/>
                </a:rPr>
                <a:t>Letters of Recommendation</a:t>
              </a:r>
              <a:r>
                <a:rPr lang="en-US" sz="1381">
                  <a:solidFill>
                    <a:srgbClr val="404040"/>
                  </a:solidFill>
                  <a:latin typeface="Public Sans"/>
                  <a:ea typeface="Public Sans"/>
                  <a:cs typeface="Public Sans"/>
                  <a:sym typeface="Public Sans"/>
                </a:rPr>
                <a:t> – Most committees prefer letters from core academic teachers in your junior or senior year. Some college/universities will require a counselor letter of recommendation.</a:t>
              </a:r>
            </a:p>
            <a:p>
              <a:pPr algn="l">
                <a:lnSpc>
                  <a:spcPts val="1342"/>
                </a:lnSpc>
              </a:pPr>
              <a:endParaRPr lang="en-US" sz="1381">
                <a:solidFill>
                  <a:srgbClr val="404040"/>
                </a:solidFill>
                <a:latin typeface="Public Sans"/>
                <a:ea typeface="Public Sans"/>
                <a:cs typeface="Public Sans"/>
                <a:sym typeface="Public Sans"/>
              </a:endParaRPr>
            </a:p>
            <a:p>
              <a:pPr marL="348457" lvl="1" indent="-174229" algn="l">
                <a:lnSpc>
                  <a:spcPts val="1342"/>
                </a:lnSpc>
                <a:buFont typeface="Arial"/>
                <a:buChar char="•"/>
              </a:pPr>
              <a:r>
                <a:rPr lang="en-US" sz="1381" u="sng">
                  <a:solidFill>
                    <a:srgbClr val="404040"/>
                  </a:solidFill>
                  <a:latin typeface="Public Sans"/>
                  <a:ea typeface="Public Sans"/>
                  <a:cs typeface="Public Sans"/>
                  <a:sym typeface="Public Sans"/>
                </a:rPr>
                <a:t>Interviews</a:t>
              </a: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CF8C80"/>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09549"/>
            <a:ext cx="2754868" cy="5686349"/>
            <a:chOff x="0" y="0"/>
            <a:chExt cx="3673158" cy="7581798"/>
          </a:xfrm>
        </p:grpSpPr>
        <p:sp>
          <p:nvSpPr>
            <p:cNvPr id="7" name="Freeform 7"/>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8" name="Group 8"/>
          <p:cNvGrpSpPr/>
          <p:nvPr/>
        </p:nvGrpSpPr>
        <p:grpSpPr>
          <a:xfrm>
            <a:off x="202340" y="1198759"/>
            <a:ext cx="2552529" cy="4907929"/>
            <a:chOff x="0" y="0"/>
            <a:chExt cx="3403371" cy="6543905"/>
          </a:xfrm>
        </p:grpSpPr>
        <p:sp>
          <p:nvSpPr>
            <p:cNvPr id="9" name="Freeform 9"/>
            <p:cNvSpPr/>
            <p:nvPr/>
          </p:nvSpPr>
          <p:spPr>
            <a:xfrm>
              <a:off x="0" y="0"/>
              <a:ext cx="3403378" cy="6543905"/>
            </a:xfrm>
            <a:custGeom>
              <a:avLst/>
              <a:gdLst/>
              <a:ahLst/>
              <a:cxnLst/>
              <a:rect l="l" t="t" r="r" b="b"/>
              <a:pathLst>
                <a:path w="3403378" h="6543905">
                  <a:moveTo>
                    <a:pt x="0" y="0"/>
                  </a:moveTo>
                  <a:lnTo>
                    <a:pt x="3403378" y="0"/>
                  </a:lnTo>
                  <a:lnTo>
                    <a:pt x="3403378" y="6543905"/>
                  </a:lnTo>
                  <a:lnTo>
                    <a:pt x="0" y="6543905"/>
                  </a:lnTo>
                  <a:close/>
                </a:path>
              </a:pathLst>
            </a:custGeom>
            <a:blipFill>
              <a:blip r:embed="rId2">
                <a:alphaModFix amt="0"/>
              </a:blip>
              <a:stretch>
                <a:fillRect l="-200508" r="-192886"/>
              </a:stretch>
            </a:blipFill>
          </p:spPr>
        </p:sp>
        <p:sp>
          <p:nvSpPr>
            <p:cNvPr id="10" name="TextBox 10"/>
            <p:cNvSpPr txBox="1"/>
            <p:nvPr/>
          </p:nvSpPr>
          <p:spPr>
            <a:xfrm>
              <a:off x="0" y="19050"/>
              <a:ext cx="3403371" cy="6524855"/>
            </a:xfrm>
            <a:prstGeom prst="rect">
              <a:avLst/>
            </a:prstGeom>
          </p:spPr>
          <p:txBody>
            <a:bodyPr lIns="0" tIns="0" rIns="0" bIns="0" rtlCol="0" anchor="ctr"/>
            <a:lstStyle/>
            <a:p>
              <a:pPr algn="l">
                <a:lnSpc>
                  <a:spcPts val="2880"/>
                </a:lnSpc>
              </a:pPr>
              <a:r>
                <a:rPr lang="en-US" sz="2666" b="1">
                  <a:solidFill>
                    <a:srgbClr val="404040"/>
                  </a:solidFill>
                  <a:latin typeface="Public Sans Bold"/>
                  <a:ea typeface="Public Sans Bold"/>
                  <a:cs typeface="Public Sans Bold"/>
                  <a:sym typeface="Public Sans Bold"/>
                </a:rPr>
                <a:t>Numeric Average/Grade Point Average</a:t>
              </a:r>
            </a:p>
          </p:txBody>
        </p:sp>
      </p:grpSp>
      <p:grpSp>
        <p:nvGrpSpPr>
          <p:cNvPr id="11" name="Group 11"/>
          <p:cNvGrpSpPr/>
          <p:nvPr/>
        </p:nvGrpSpPr>
        <p:grpSpPr>
          <a:xfrm>
            <a:off x="3095415" y="656708"/>
            <a:ext cx="5852160" cy="5727023"/>
            <a:chOff x="0" y="-353343"/>
            <a:chExt cx="7802880" cy="7636031"/>
          </a:xfrm>
        </p:grpSpPr>
        <p:sp>
          <p:nvSpPr>
            <p:cNvPr id="12" name="Freeform 12"/>
            <p:cNvSpPr/>
            <p:nvPr/>
          </p:nvSpPr>
          <p:spPr>
            <a:xfrm>
              <a:off x="0" y="0"/>
              <a:ext cx="7802880" cy="7282688"/>
            </a:xfrm>
            <a:custGeom>
              <a:avLst/>
              <a:gdLst/>
              <a:ahLst/>
              <a:cxnLst/>
              <a:rect l="l" t="t" r="r" b="b"/>
              <a:pathLst>
                <a:path w="7802880" h="7282688">
                  <a:moveTo>
                    <a:pt x="0" y="0"/>
                  </a:moveTo>
                  <a:lnTo>
                    <a:pt x="7802880" y="0"/>
                  </a:lnTo>
                  <a:lnTo>
                    <a:pt x="7802880" y="7282688"/>
                  </a:lnTo>
                  <a:lnTo>
                    <a:pt x="0" y="7282688"/>
                  </a:lnTo>
                  <a:close/>
                </a:path>
              </a:pathLst>
            </a:custGeom>
            <a:blipFill>
              <a:blip r:embed="rId2">
                <a:alphaModFix amt="0"/>
              </a:blip>
              <a:stretch>
                <a:fillRect l="-69749" r="-69749"/>
              </a:stretch>
            </a:blipFill>
          </p:spPr>
        </p:sp>
        <p:sp>
          <p:nvSpPr>
            <p:cNvPr id="13" name="TextBox 13"/>
            <p:cNvSpPr txBox="1"/>
            <p:nvPr/>
          </p:nvSpPr>
          <p:spPr>
            <a:xfrm>
              <a:off x="0" y="-353343"/>
              <a:ext cx="7802880" cy="7263639"/>
            </a:xfrm>
            <a:prstGeom prst="rect">
              <a:avLst/>
            </a:prstGeom>
          </p:spPr>
          <p:txBody>
            <a:bodyPr lIns="0" tIns="0" rIns="0" bIns="0" rtlCol="0" anchor="ctr"/>
            <a:lstStyle/>
            <a:p>
              <a:pPr marL="417195" lvl="1" indent="-208280">
                <a:lnSpc>
                  <a:spcPts val="2073"/>
                </a:lnSpc>
                <a:buFont typeface="Arial"/>
                <a:buChar char="•"/>
              </a:pPr>
              <a:r>
                <a:rPr lang="en-US" sz="1900">
                  <a:solidFill>
                    <a:srgbClr val="404040"/>
                  </a:solidFill>
                  <a:latin typeface="Public Sans"/>
                  <a:ea typeface="Public Sans"/>
                  <a:cs typeface="Public Sans"/>
                </a:rPr>
                <a:t>Fulton County reports on a 100-point scale</a:t>
              </a:r>
              <a:endParaRPr lang="en-US" sz="1900">
                <a:solidFill>
                  <a:srgbClr val="404040"/>
                </a:solidFill>
                <a:latin typeface="Public Sans"/>
                <a:ea typeface="Public Sans"/>
                <a:cs typeface="Public Sans"/>
                <a:sym typeface="Public Sans"/>
              </a:endParaRPr>
            </a:p>
            <a:p>
              <a:pPr marL="417195" lvl="1" indent="-208280">
                <a:lnSpc>
                  <a:spcPts val="2073"/>
                </a:lnSpc>
                <a:buFont typeface="Arial"/>
                <a:buChar char="•"/>
              </a:pPr>
              <a:endParaRPr lang="en-US" sz="1900">
                <a:solidFill>
                  <a:srgbClr val="404040"/>
                </a:solidFill>
                <a:latin typeface="Public Sans"/>
                <a:ea typeface="Public Sans"/>
                <a:cs typeface="Public Sans"/>
                <a:sym typeface="Public Sans"/>
              </a:endParaRPr>
            </a:p>
            <a:p>
              <a:pPr marL="417195" lvl="1" indent="-208280" algn="l">
                <a:lnSpc>
                  <a:spcPts val="2073"/>
                </a:lnSpc>
                <a:buFont typeface="Arial"/>
                <a:buChar char="•"/>
              </a:pPr>
              <a:r>
                <a:rPr lang="en-US" sz="1900">
                  <a:solidFill>
                    <a:srgbClr val="404040"/>
                  </a:solidFill>
                  <a:latin typeface="Public Sans"/>
                  <a:ea typeface="Public Sans"/>
                  <a:cs typeface="Public Sans"/>
                  <a:sym typeface="Public Sans"/>
                </a:rPr>
                <a:t>Contact each college/university to determine how the numeric average/GPA is calculated</a:t>
              </a:r>
              <a:endParaRPr lang="en-US" sz="1900">
                <a:ea typeface="Calibri"/>
                <a:cs typeface="Calibri"/>
              </a:endParaRPr>
            </a:p>
            <a:p>
              <a:pPr marL="417778" lvl="1" indent="-208889" algn="l">
                <a:lnSpc>
                  <a:spcPts val="2073"/>
                </a:lnSpc>
              </a:pPr>
              <a:endParaRPr lang="en-US" sz="1920">
                <a:solidFill>
                  <a:srgbClr val="404040"/>
                </a:solidFill>
                <a:latin typeface="Public Sans"/>
                <a:ea typeface="Public Sans"/>
                <a:cs typeface="Public Sans"/>
                <a:sym typeface="Public Sans"/>
              </a:endParaRPr>
            </a:p>
            <a:p>
              <a:pPr marL="417195" lvl="1" indent="-208280" algn="l">
                <a:lnSpc>
                  <a:spcPts val="2073"/>
                </a:lnSpc>
                <a:buFont typeface="Arial"/>
                <a:buChar char="•"/>
              </a:pPr>
              <a:r>
                <a:rPr lang="en-US" sz="1920">
                  <a:solidFill>
                    <a:srgbClr val="404040"/>
                  </a:solidFill>
                  <a:latin typeface="Public Sans"/>
                  <a:ea typeface="Public Sans"/>
                  <a:cs typeface="Public Sans"/>
                  <a:sym typeface="Public Sans"/>
                </a:rPr>
                <a:t>Most use the following to calculate numeric average onto a 4.0 GPA scale: A = 4.0, B = 3.0, C = 2.0, D = 1.0, F = 0.0</a:t>
              </a:r>
              <a:endParaRPr lang="en-US" sz="1920">
                <a:solidFill>
                  <a:srgbClr val="404040"/>
                </a:solidFill>
                <a:latin typeface="Public Sans"/>
                <a:ea typeface="Public Sans"/>
                <a:cs typeface="Public Sans"/>
              </a:endParaRPr>
            </a:p>
            <a:p>
              <a:pPr marL="417778" lvl="1" indent="-208889" algn="l">
                <a:lnSpc>
                  <a:spcPts val="2073"/>
                </a:lnSpc>
              </a:pPr>
              <a:endParaRPr lang="en-US" sz="1920">
                <a:solidFill>
                  <a:srgbClr val="404040"/>
                </a:solidFill>
                <a:latin typeface="Public Sans"/>
                <a:ea typeface="Public Sans"/>
                <a:cs typeface="Public Sans"/>
                <a:sym typeface="Public Sans"/>
              </a:endParaRPr>
            </a:p>
            <a:p>
              <a:pPr marL="417195" lvl="1" indent="-208280" algn="l">
                <a:lnSpc>
                  <a:spcPts val="2073"/>
                </a:lnSpc>
                <a:buFont typeface="Arial"/>
                <a:buChar char="•"/>
              </a:pPr>
              <a:r>
                <a:rPr lang="en-US" sz="1920">
                  <a:solidFill>
                    <a:srgbClr val="404040"/>
                  </a:solidFill>
                  <a:latin typeface="Public Sans"/>
                  <a:ea typeface="Public Sans"/>
                  <a:cs typeface="Public Sans"/>
                  <a:sym typeface="Public Sans"/>
                </a:rPr>
                <a:t>Many postsecondary institutions only consider academic courses (ELA, Math, Science, Social Studies, World Language)</a:t>
              </a:r>
              <a:endParaRPr lang="en-US" sz="1920">
                <a:solidFill>
                  <a:srgbClr val="404040"/>
                </a:solidFill>
                <a:latin typeface="Public Sans"/>
                <a:ea typeface="Public Sans"/>
                <a:cs typeface="Public Sans"/>
              </a:endParaRPr>
            </a:p>
            <a:p>
              <a:pPr marL="417778" lvl="1" indent="-208889" algn="l">
                <a:lnSpc>
                  <a:spcPts val="2073"/>
                </a:lnSpc>
              </a:pPr>
              <a:endParaRPr lang="en-US" sz="1920">
                <a:solidFill>
                  <a:srgbClr val="404040"/>
                </a:solidFill>
                <a:latin typeface="Public Sans"/>
                <a:ea typeface="Public Sans"/>
                <a:cs typeface="Public Sans"/>
                <a:sym typeface="Public Sans"/>
              </a:endParaRPr>
            </a:p>
            <a:p>
              <a:pPr marL="417195" lvl="1" indent="-208280" algn="l">
                <a:lnSpc>
                  <a:spcPts val="2073"/>
                </a:lnSpc>
                <a:buFont typeface="Arial"/>
                <a:buChar char="•"/>
              </a:pPr>
              <a:r>
                <a:rPr lang="en-US" sz="1900">
                  <a:solidFill>
                    <a:srgbClr val="404040"/>
                  </a:solidFill>
                  <a:latin typeface="Public Sans"/>
                  <a:ea typeface="Public Sans"/>
                  <a:cs typeface="Public Sans"/>
                  <a:sym typeface="Public Sans"/>
                </a:rPr>
                <a:t>Some colleges/universities may remove the additional 7 points added for Honors, AP and college courses. </a:t>
              </a:r>
              <a:endParaRPr lang="en-US" sz="1900">
                <a:solidFill>
                  <a:srgbClr val="404040"/>
                </a:solidFill>
                <a:latin typeface="Public Sans"/>
                <a:ea typeface="Public Sans"/>
                <a:cs typeface="Public Sans"/>
              </a:endParaRPr>
            </a:p>
          </p:txBody>
        </p:sp>
      </p:grpSp>
      <p:grpSp>
        <p:nvGrpSpPr>
          <p:cNvPr id="14" name="Group 14"/>
          <p:cNvGrpSpPr/>
          <p:nvPr/>
        </p:nvGrpSpPr>
        <p:grpSpPr>
          <a:xfrm>
            <a:off x="9452696" y="809549"/>
            <a:ext cx="307238" cy="5686349"/>
            <a:chOff x="0" y="0"/>
            <a:chExt cx="409651" cy="7581798"/>
          </a:xfrm>
        </p:grpSpPr>
        <p:sp>
          <p:nvSpPr>
            <p:cNvPr id="15" name="Freeform 1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16" name="Group 16"/>
          <p:cNvGrpSpPr/>
          <p:nvPr/>
        </p:nvGrpSpPr>
        <p:grpSpPr>
          <a:xfrm>
            <a:off x="3287668" y="5728678"/>
            <a:ext cx="5676024" cy="1399235"/>
            <a:chOff x="0" y="0"/>
            <a:chExt cx="7568032" cy="1865647"/>
          </a:xfrm>
        </p:grpSpPr>
        <p:sp>
          <p:nvSpPr>
            <p:cNvPr id="17" name="Freeform 17"/>
            <p:cNvSpPr/>
            <p:nvPr/>
          </p:nvSpPr>
          <p:spPr>
            <a:xfrm>
              <a:off x="0" y="0"/>
              <a:ext cx="7568057" cy="1865685"/>
            </a:xfrm>
            <a:custGeom>
              <a:avLst/>
              <a:gdLst/>
              <a:ahLst/>
              <a:cxnLst/>
              <a:rect l="l" t="t" r="r" b="b"/>
              <a:pathLst>
                <a:path w="7568057" h="1865685">
                  <a:moveTo>
                    <a:pt x="0" y="0"/>
                  </a:moveTo>
                  <a:lnTo>
                    <a:pt x="7568057" y="0"/>
                  </a:lnTo>
                  <a:lnTo>
                    <a:pt x="7568057" y="1865685"/>
                  </a:lnTo>
                  <a:lnTo>
                    <a:pt x="0" y="1865685"/>
                  </a:lnTo>
                  <a:close/>
                </a:path>
              </a:pathLst>
            </a:custGeom>
            <a:solidFill>
              <a:srgbClr val="E4CA7D"/>
            </a:solidFill>
            <a:ln w="40640" cap="sq">
              <a:solidFill>
                <a:srgbClr val="1B1B51"/>
              </a:solidFill>
              <a:prstDash val="solid"/>
              <a:miter/>
            </a:ln>
          </p:spPr>
        </p:sp>
        <p:sp>
          <p:nvSpPr>
            <p:cNvPr id="18" name="TextBox 18"/>
            <p:cNvSpPr txBox="1"/>
            <p:nvPr/>
          </p:nvSpPr>
          <p:spPr>
            <a:xfrm>
              <a:off x="0" y="-9525"/>
              <a:ext cx="7568032" cy="1875172"/>
            </a:xfrm>
            <a:prstGeom prst="rect">
              <a:avLst/>
            </a:prstGeom>
          </p:spPr>
          <p:txBody>
            <a:bodyPr lIns="50800" tIns="50800" rIns="50800" bIns="50800" rtlCol="0" anchor="t"/>
            <a:lstStyle/>
            <a:p>
              <a:pPr algn="l">
                <a:lnSpc>
                  <a:spcPts val="2304"/>
                </a:lnSpc>
              </a:pPr>
              <a:r>
                <a:rPr lang="en-US" sz="1920" b="1">
                  <a:solidFill>
                    <a:srgbClr val="404040"/>
                  </a:solidFill>
                  <a:latin typeface="Public Sans Bold"/>
                  <a:ea typeface="Public Sans Bold"/>
                  <a:cs typeface="Public Sans Bold"/>
                  <a:sym typeface="Public Sans Bold"/>
                </a:rPr>
                <a:t>High School GPA used for postsecondary admissions on a 4.0 scale is calculated by the postsecondary institution, not the high school (Fulton County does not calculate).</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976621" cy="5689597"/>
            <a:chOff x="0" y="0"/>
            <a:chExt cx="5302161" cy="7586129"/>
          </a:xfrm>
        </p:grpSpPr>
        <p:sp>
          <p:nvSpPr>
            <p:cNvPr id="7" name="Freeform 7"/>
            <p:cNvSpPr/>
            <p:nvPr/>
          </p:nvSpPr>
          <p:spPr>
            <a:xfrm>
              <a:off x="0" y="0"/>
              <a:ext cx="5302186" cy="7586091"/>
            </a:xfrm>
            <a:custGeom>
              <a:avLst/>
              <a:gdLst/>
              <a:ahLst/>
              <a:cxnLst/>
              <a:rect l="l" t="t" r="r" b="b"/>
              <a:pathLst>
                <a:path w="5302186" h="7586091">
                  <a:moveTo>
                    <a:pt x="0" y="0"/>
                  </a:moveTo>
                  <a:lnTo>
                    <a:pt x="5302186" y="0"/>
                  </a:lnTo>
                  <a:lnTo>
                    <a:pt x="5302186" y="7586091"/>
                  </a:lnTo>
                  <a:lnTo>
                    <a:pt x="0" y="7586091"/>
                  </a:lnTo>
                  <a:close/>
                </a:path>
              </a:pathLst>
            </a:custGeom>
            <a:solidFill>
              <a:srgbClr val="E4CA7D"/>
            </a:solidFill>
          </p:spPr>
        </p:sp>
      </p:grpSp>
      <p:grpSp>
        <p:nvGrpSpPr>
          <p:cNvPr id="8" name="Group 8"/>
          <p:cNvGrpSpPr/>
          <p:nvPr/>
        </p:nvGrpSpPr>
        <p:grpSpPr>
          <a:xfrm>
            <a:off x="231400" y="1198759"/>
            <a:ext cx="3212897" cy="1625600"/>
            <a:chOff x="0" y="0"/>
            <a:chExt cx="4283862" cy="2167467"/>
          </a:xfrm>
        </p:grpSpPr>
        <p:sp>
          <p:nvSpPr>
            <p:cNvPr id="9" name="Freeform 9"/>
            <p:cNvSpPr/>
            <p:nvPr/>
          </p:nvSpPr>
          <p:spPr>
            <a:xfrm>
              <a:off x="0" y="0"/>
              <a:ext cx="4283857" cy="2167466"/>
            </a:xfrm>
            <a:custGeom>
              <a:avLst/>
              <a:gdLst/>
              <a:ahLst/>
              <a:cxnLst/>
              <a:rect l="l" t="t" r="r" b="b"/>
              <a:pathLst>
                <a:path w="4283857" h="2167466">
                  <a:moveTo>
                    <a:pt x="0" y="0"/>
                  </a:moveTo>
                  <a:lnTo>
                    <a:pt x="4283857" y="0"/>
                  </a:lnTo>
                  <a:lnTo>
                    <a:pt x="4283857" y="2167466"/>
                  </a:lnTo>
                  <a:lnTo>
                    <a:pt x="0" y="2167466"/>
                  </a:lnTo>
                  <a:close/>
                </a:path>
              </a:pathLst>
            </a:custGeom>
            <a:blipFill>
              <a:blip r:embed="rId2">
                <a:alphaModFix amt="0"/>
              </a:blip>
              <a:stretch>
                <a:fillRect l="-3478" r="-3478" b="17620"/>
              </a:stretch>
            </a:blipFill>
          </p:spPr>
        </p:sp>
        <p:sp>
          <p:nvSpPr>
            <p:cNvPr id="10" name="TextBox 10"/>
            <p:cNvSpPr txBox="1"/>
            <p:nvPr/>
          </p:nvSpPr>
          <p:spPr>
            <a:xfrm>
              <a:off x="0" y="19050"/>
              <a:ext cx="4283862" cy="2148417"/>
            </a:xfrm>
            <a:prstGeom prst="rect">
              <a:avLst/>
            </a:prstGeom>
          </p:spPr>
          <p:txBody>
            <a:bodyPr lIns="0" tIns="0" rIns="0" bIns="0" rtlCol="0" anchor="ctr"/>
            <a:lstStyle/>
            <a:p>
              <a:pPr algn="l">
                <a:lnSpc>
                  <a:spcPts val="2880"/>
                </a:lnSpc>
              </a:pPr>
              <a:r>
                <a:rPr lang="en-US" sz="2666" b="1">
                  <a:solidFill>
                    <a:srgbClr val="404040"/>
                  </a:solidFill>
                  <a:latin typeface="Public Sans Bold"/>
                  <a:ea typeface="Public Sans Bold"/>
                  <a:cs typeface="Public Sans Bold"/>
                  <a:sym typeface="Public Sans Bold"/>
                </a:rPr>
                <a:t>Common App: Creating an Account and Adding Colleges</a:t>
              </a:r>
            </a:p>
          </p:txBody>
        </p:sp>
      </p:grpSp>
      <p:sp>
        <p:nvSpPr>
          <p:cNvPr id="11" name="TextBox 11"/>
          <p:cNvSpPr txBox="1"/>
          <p:nvPr/>
        </p:nvSpPr>
        <p:spPr>
          <a:xfrm>
            <a:off x="161420" y="2832442"/>
            <a:ext cx="3748526" cy="1048607"/>
          </a:xfrm>
          <a:prstGeom prst="rect">
            <a:avLst/>
          </a:prstGeom>
        </p:spPr>
        <p:txBody>
          <a:bodyPr lIns="0" tIns="0" rIns="0" bIns="0" rtlCol="0" anchor="t">
            <a:spAutoFit/>
          </a:bodyPr>
          <a:lstStyle/>
          <a:p>
            <a:pPr algn="l">
              <a:lnSpc>
                <a:spcPts val="1410"/>
              </a:lnSpc>
            </a:pPr>
            <a:r>
              <a:rPr lang="en-US" sz="1306">
                <a:solidFill>
                  <a:srgbClr val="404040"/>
                </a:solidFill>
                <a:latin typeface="Public Sans"/>
                <a:ea typeface="Public Sans"/>
                <a:cs typeface="Public Sans"/>
                <a:sym typeface="Public Sans"/>
              </a:rPr>
              <a:t>Use your personal email address when creating an account</a:t>
            </a:r>
          </a:p>
          <a:p>
            <a:pPr algn="l">
              <a:lnSpc>
                <a:spcPts val="1410"/>
              </a:lnSpc>
            </a:pPr>
            <a:r>
              <a:rPr lang="en-US" sz="1306">
                <a:solidFill>
                  <a:srgbClr val="404040"/>
                </a:solidFill>
                <a:latin typeface="Public Sans"/>
                <a:ea typeface="Public Sans"/>
                <a:cs typeface="Public Sans"/>
                <a:sym typeface="Public Sans"/>
              </a:rPr>
              <a:t>Link for how to get started:</a:t>
            </a:r>
          </a:p>
          <a:p>
            <a:pPr marL="252081" lvl="1" indent="-126040" algn="l">
              <a:lnSpc>
                <a:spcPts val="1410"/>
              </a:lnSpc>
              <a:buFont typeface="Arial"/>
              <a:buChar char="•"/>
            </a:pPr>
            <a:r>
              <a:rPr lang="en-US" sz="1306" u="sng">
                <a:solidFill>
                  <a:srgbClr val="404040"/>
                </a:solidFill>
                <a:latin typeface="Public Sans"/>
                <a:ea typeface="Public Sans"/>
                <a:cs typeface="Public Sans"/>
                <a:sym typeface="Public Sans"/>
                <a:hlinkClick r:id="rId3" tooltip="https://www.commonapp.org/apply/first-year-students"/>
              </a:rPr>
              <a:t>https://www.commonapp.org/apply/first-year-students</a:t>
            </a:r>
          </a:p>
          <a:p>
            <a:pPr marL="252081" lvl="1" indent="-126040" algn="l">
              <a:lnSpc>
                <a:spcPts val="1410"/>
              </a:lnSpc>
            </a:pPr>
            <a:endParaRPr lang="en-US" sz="1306" u="sng">
              <a:solidFill>
                <a:srgbClr val="404040"/>
              </a:solidFill>
              <a:latin typeface="Public Sans"/>
              <a:ea typeface="Public Sans"/>
              <a:cs typeface="Public Sans"/>
              <a:sym typeface="Public Sans"/>
              <a:hlinkClick r:id="rId3" tooltip="https://www.commonapp.org/apply/first-year-students"/>
            </a:endParaRPr>
          </a:p>
        </p:txBody>
      </p:sp>
      <p:grpSp>
        <p:nvGrpSpPr>
          <p:cNvPr id="12" name="Group 12"/>
          <p:cNvGrpSpPr/>
          <p:nvPr/>
        </p:nvGrpSpPr>
        <p:grpSpPr>
          <a:xfrm>
            <a:off x="7527074" y="809549"/>
            <a:ext cx="1663256" cy="2500560"/>
            <a:chOff x="0" y="0"/>
            <a:chExt cx="2217674" cy="3334080"/>
          </a:xfrm>
        </p:grpSpPr>
        <p:sp>
          <p:nvSpPr>
            <p:cNvPr id="13" name="Freeform 13"/>
            <p:cNvSpPr/>
            <p:nvPr/>
          </p:nvSpPr>
          <p:spPr>
            <a:xfrm>
              <a:off x="0" y="0"/>
              <a:ext cx="2217674" cy="3334131"/>
            </a:xfrm>
            <a:custGeom>
              <a:avLst/>
              <a:gdLst/>
              <a:ahLst/>
              <a:cxnLst/>
              <a:rect l="l" t="t" r="r" b="b"/>
              <a:pathLst>
                <a:path w="2217674" h="3334131">
                  <a:moveTo>
                    <a:pt x="0" y="0"/>
                  </a:moveTo>
                  <a:lnTo>
                    <a:pt x="2217674" y="0"/>
                  </a:lnTo>
                  <a:lnTo>
                    <a:pt x="2217674" y="3334131"/>
                  </a:lnTo>
                  <a:lnTo>
                    <a:pt x="0" y="3334131"/>
                  </a:lnTo>
                  <a:close/>
                </a:path>
              </a:pathLst>
            </a:custGeom>
            <a:solidFill>
              <a:srgbClr val="9DBBA4"/>
            </a:solidFill>
          </p:spPr>
        </p:sp>
      </p:grpSp>
      <p:grpSp>
        <p:nvGrpSpPr>
          <p:cNvPr id="14" name="Group 14"/>
          <p:cNvGrpSpPr/>
          <p:nvPr/>
        </p:nvGrpSpPr>
        <p:grpSpPr>
          <a:xfrm>
            <a:off x="4109971" y="4352973"/>
            <a:ext cx="1725911" cy="2142925"/>
            <a:chOff x="0" y="0"/>
            <a:chExt cx="2301215" cy="2857233"/>
          </a:xfrm>
        </p:grpSpPr>
        <p:sp>
          <p:nvSpPr>
            <p:cNvPr id="15" name="Freeform 15"/>
            <p:cNvSpPr/>
            <p:nvPr/>
          </p:nvSpPr>
          <p:spPr>
            <a:xfrm>
              <a:off x="0" y="0"/>
              <a:ext cx="2301240" cy="2857246"/>
            </a:xfrm>
            <a:custGeom>
              <a:avLst/>
              <a:gdLst/>
              <a:ahLst/>
              <a:cxnLst/>
              <a:rect l="l" t="t" r="r" b="b"/>
              <a:pathLst>
                <a:path w="2301240" h="2857246">
                  <a:moveTo>
                    <a:pt x="0" y="0"/>
                  </a:moveTo>
                  <a:lnTo>
                    <a:pt x="2301240" y="0"/>
                  </a:lnTo>
                  <a:lnTo>
                    <a:pt x="2301240" y="2857246"/>
                  </a:lnTo>
                  <a:lnTo>
                    <a:pt x="0" y="2857246"/>
                  </a:lnTo>
                  <a:close/>
                </a:path>
              </a:pathLst>
            </a:custGeom>
            <a:solidFill>
              <a:srgbClr val="CF8C80">
                <a:alpha val="24706"/>
              </a:srgbClr>
            </a:solidFill>
          </p:spPr>
        </p:sp>
      </p:grpSp>
      <p:grpSp>
        <p:nvGrpSpPr>
          <p:cNvPr id="16" name="Group 16"/>
          <p:cNvGrpSpPr/>
          <p:nvPr/>
        </p:nvGrpSpPr>
        <p:grpSpPr>
          <a:xfrm>
            <a:off x="9452696" y="809549"/>
            <a:ext cx="307238" cy="5686349"/>
            <a:chOff x="0" y="0"/>
            <a:chExt cx="409651" cy="7581798"/>
          </a:xfrm>
        </p:grpSpPr>
        <p:sp>
          <p:nvSpPr>
            <p:cNvPr id="17" name="Freeform 17"/>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18" name="Group 18"/>
          <p:cNvGrpSpPr/>
          <p:nvPr/>
        </p:nvGrpSpPr>
        <p:grpSpPr>
          <a:xfrm>
            <a:off x="4109971" y="10"/>
            <a:ext cx="3290754" cy="4181370"/>
            <a:chOff x="0" y="0"/>
            <a:chExt cx="4387672" cy="5575160"/>
          </a:xfrm>
        </p:grpSpPr>
        <p:sp>
          <p:nvSpPr>
            <p:cNvPr id="19" name="Freeform 19" descr="Creating a Common App Account - YouTube"/>
            <p:cNvSpPr/>
            <p:nvPr/>
          </p:nvSpPr>
          <p:spPr>
            <a:xfrm>
              <a:off x="0" y="0"/>
              <a:ext cx="4387723" cy="5575173"/>
            </a:xfrm>
            <a:custGeom>
              <a:avLst/>
              <a:gdLst/>
              <a:ahLst/>
              <a:cxnLst/>
              <a:rect l="l" t="t" r="r" b="b"/>
              <a:pathLst>
                <a:path w="4387723" h="5575173">
                  <a:moveTo>
                    <a:pt x="0" y="0"/>
                  </a:moveTo>
                  <a:lnTo>
                    <a:pt x="4387723" y="0"/>
                  </a:lnTo>
                  <a:lnTo>
                    <a:pt x="4387723" y="5575173"/>
                  </a:lnTo>
                  <a:lnTo>
                    <a:pt x="0" y="5575173"/>
                  </a:lnTo>
                  <a:lnTo>
                    <a:pt x="0" y="0"/>
                  </a:lnTo>
                  <a:close/>
                </a:path>
              </a:pathLst>
            </a:custGeom>
            <a:blipFill>
              <a:blip r:embed="rId4"/>
              <a:stretch>
                <a:fillRect l="-32623" r="-36797" b="-1"/>
              </a:stretch>
            </a:blipFill>
          </p:spPr>
        </p:sp>
      </p:grpSp>
      <p:grpSp>
        <p:nvGrpSpPr>
          <p:cNvPr id="20" name="Group 20"/>
          <p:cNvGrpSpPr/>
          <p:nvPr/>
        </p:nvGrpSpPr>
        <p:grpSpPr>
          <a:xfrm>
            <a:off x="6035050" y="3310109"/>
            <a:ext cx="3218478" cy="3820478"/>
            <a:chOff x="0" y="0"/>
            <a:chExt cx="4291305" cy="5093970"/>
          </a:xfrm>
        </p:grpSpPr>
        <p:sp>
          <p:nvSpPr>
            <p:cNvPr id="21" name="Freeform 21" descr="How to Submit the Common App | IvyWise"/>
            <p:cNvSpPr/>
            <p:nvPr/>
          </p:nvSpPr>
          <p:spPr>
            <a:xfrm>
              <a:off x="0" y="0"/>
              <a:ext cx="4291330" cy="5093970"/>
            </a:xfrm>
            <a:custGeom>
              <a:avLst/>
              <a:gdLst/>
              <a:ahLst/>
              <a:cxnLst/>
              <a:rect l="l" t="t" r="r" b="b"/>
              <a:pathLst>
                <a:path w="4291330" h="5093970">
                  <a:moveTo>
                    <a:pt x="0" y="0"/>
                  </a:moveTo>
                  <a:lnTo>
                    <a:pt x="4291330" y="0"/>
                  </a:lnTo>
                  <a:lnTo>
                    <a:pt x="4291330" y="5093970"/>
                  </a:lnTo>
                  <a:lnTo>
                    <a:pt x="0" y="5093970"/>
                  </a:lnTo>
                  <a:lnTo>
                    <a:pt x="0" y="0"/>
                  </a:lnTo>
                  <a:close/>
                </a:path>
              </a:pathLst>
            </a:custGeom>
            <a:blipFill>
              <a:blip r:embed="rId5"/>
              <a:stretch>
                <a:fillRect l="-44453" r="-83289" b="-107"/>
              </a:stretch>
            </a:blipFill>
          </p:spPr>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395411" y="1795358"/>
            <a:ext cx="2359458" cy="3724493"/>
            <a:chOff x="0" y="0"/>
            <a:chExt cx="3145944" cy="4965990"/>
          </a:xfrm>
        </p:grpSpPr>
        <p:sp>
          <p:nvSpPr>
            <p:cNvPr id="9" name="Freeform 9"/>
            <p:cNvSpPr/>
            <p:nvPr/>
          </p:nvSpPr>
          <p:spPr>
            <a:xfrm>
              <a:off x="0" y="0"/>
              <a:ext cx="3145947" cy="4965989"/>
            </a:xfrm>
            <a:custGeom>
              <a:avLst/>
              <a:gdLst/>
              <a:ahLst/>
              <a:cxnLst/>
              <a:rect l="l" t="t" r="r" b="b"/>
              <a:pathLst>
                <a:path w="3145947" h="4965989">
                  <a:moveTo>
                    <a:pt x="0" y="0"/>
                  </a:moveTo>
                  <a:lnTo>
                    <a:pt x="3145947" y="0"/>
                  </a:lnTo>
                  <a:lnTo>
                    <a:pt x="3145947" y="4965989"/>
                  </a:lnTo>
                  <a:lnTo>
                    <a:pt x="0" y="4965989"/>
                  </a:lnTo>
                  <a:close/>
                </a:path>
              </a:pathLst>
            </a:custGeom>
            <a:blipFill>
              <a:blip r:embed="rId2">
                <a:alphaModFix amt="0"/>
              </a:blip>
              <a:stretch>
                <a:fillRect l="-155488" r="-149575"/>
              </a:stretch>
            </a:blipFill>
          </p:spPr>
        </p:sp>
        <p:sp>
          <p:nvSpPr>
            <p:cNvPr id="10" name="TextBox 10"/>
            <p:cNvSpPr txBox="1"/>
            <p:nvPr/>
          </p:nvSpPr>
          <p:spPr>
            <a:xfrm>
              <a:off x="0" y="19050"/>
              <a:ext cx="3145944" cy="4946940"/>
            </a:xfrm>
            <a:prstGeom prst="rect">
              <a:avLst/>
            </a:prstGeom>
          </p:spPr>
          <p:txBody>
            <a:bodyPr lIns="0" tIns="0" rIns="0" bIns="0" rtlCol="0" anchor="ctr"/>
            <a:lstStyle/>
            <a:p>
              <a:pPr algn="l">
                <a:lnSpc>
                  <a:spcPts val="2649"/>
                </a:lnSpc>
              </a:pPr>
              <a:r>
                <a:rPr lang="en-US" sz="2453" b="1">
                  <a:solidFill>
                    <a:srgbClr val="404040"/>
                  </a:solidFill>
                  <a:latin typeface="Public Sans Bold"/>
                  <a:ea typeface="Public Sans Bold"/>
                  <a:cs typeface="Public Sans Bold"/>
                  <a:sym typeface="Public Sans Bold"/>
                </a:rPr>
                <a:t>Requesting LORs from Non-NHS and NHS Recommenders for Common App</a:t>
              </a:r>
            </a:p>
          </p:txBody>
        </p:sp>
      </p:grpSp>
      <p:grpSp>
        <p:nvGrpSpPr>
          <p:cNvPr id="11" name="Group 11"/>
          <p:cNvGrpSpPr/>
          <p:nvPr/>
        </p:nvGrpSpPr>
        <p:grpSpPr>
          <a:xfrm>
            <a:off x="3489284" y="1035691"/>
            <a:ext cx="5301901" cy="5379563"/>
            <a:chOff x="0" y="0"/>
            <a:chExt cx="7069201" cy="7172750"/>
          </a:xfrm>
        </p:grpSpPr>
        <p:sp>
          <p:nvSpPr>
            <p:cNvPr id="12" name="Freeform 12"/>
            <p:cNvSpPr/>
            <p:nvPr/>
          </p:nvSpPr>
          <p:spPr>
            <a:xfrm>
              <a:off x="0" y="0"/>
              <a:ext cx="7069203" cy="7172757"/>
            </a:xfrm>
            <a:custGeom>
              <a:avLst/>
              <a:gdLst/>
              <a:ahLst/>
              <a:cxnLst/>
              <a:rect l="l" t="t" r="r" b="b"/>
              <a:pathLst>
                <a:path w="7069203" h="7172757">
                  <a:moveTo>
                    <a:pt x="0" y="0"/>
                  </a:moveTo>
                  <a:lnTo>
                    <a:pt x="7069203" y="0"/>
                  </a:lnTo>
                  <a:lnTo>
                    <a:pt x="7069203" y="7172757"/>
                  </a:lnTo>
                  <a:lnTo>
                    <a:pt x="0" y="7172757"/>
                  </a:lnTo>
                  <a:close/>
                </a:path>
              </a:pathLst>
            </a:custGeom>
            <a:blipFill>
              <a:blip r:embed="rId2">
                <a:alphaModFix amt="0"/>
              </a:blip>
              <a:stretch>
                <a:fillRect l="-80182" r="-80182"/>
              </a:stretch>
            </a:blipFill>
          </p:spPr>
        </p:sp>
        <p:sp>
          <p:nvSpPr>
            <p:cNvPr id="13" name="TextBox 13"/>
            <p:cNvSpPr txBox="1"/>
            <p:nvPr/>
          </p:nvSpPr>
          <p:spPr>
            <a:xfrm>
              <a:off x="0" y="9525"/>
              <a:ext cx="7069201" cy="7163225"/>
            </a:xfrm>
            <a:prstGeom prst="rect">
              <a:avLst/>
            </a:prstGeom>
          </p:spPr>
          <p:txBody>
            <a:bodyPr lIns="0" tIns="0" rIns="0" bIns="0" rtlCol="0" anchor="ctr"/>
            <a:lstStyle/>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Log in to Common App </a:t>
              </a:r>
              <a:endParaRPr lang="en-US"/>
            </a:p>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Click My Colleges Tab </a:t>
              </a:r>
              <a:endParaRPr lang="en-US" sz="1706">
                <a:solidFill>
                  <a:srgbClr val="404040"/>
                </a:solidFill>
                <a:latin typeface="Public Sans"/>
                <a:ea typeface="Public Sans"/>
                <a:cs typeface="Public Sans"/>
              </a:endParaRPr>
            </a:p>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Click College Name </a:t>
              </a:r>
              <a:endParaRPr lang="en-US" sz="1706">
                <a:solidFill>
                  <a:srgbClr val="404040"/>
                </a:solidFill>
                <a:latin typeface="Public Sans"/>
                <a:ea typeface="Public Sans"/>
                <a:cs typeface="Public Sans"/>
              </a:endParaRPr>
            </a:p>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Click “Recommenders and FERPA” </a:t>
              </a:r>
              <a:endParaRPr lang="en-US" sz="1706">
                <a:solidFill>
                  <a:srgbClr val="404040"/>
                </a:solidFill>
                <a:latin typeface="Public Sans"/>
                <a:ea typeface="Public Sans"/>
                <a:cs typeface="Public Sans"/>
              </a:endParaRPr>
            </a:p>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Complete your “Release Authorization”</a:t>
              </a:r>
              <a:endParaRPr lang="en-US" sz="1706">
                <a:solidFill>
                  <a:srgbClr val="404040"/>
                </a:solidFill>
                <a:latin typeface="Public Sans"/>
                <a:ea typeface="Public Sans"/>
                <a:cs typeface="Public Sans"/>
              </a:endParaRPr>
            </a:p>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Click “Invite Recommenders” </a:t>
              </a:r>
              <a:endParaRPr lang="en-US" sz="1706">
                <a:solidFill>
                  <a:srgbClr val="404040"/>
                </a:solidFill>
                <a:latin typeface="Public Sans"/>
                <a:ea typeface="Public Sans"/>
                <a:cs typeface="Public Sans"/>
              </a:endParaRPr>
            </a:p>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Under the Teacher section, type in Teacher’s email address</a:t>
              </a:r>
              <a:endParaRPr lang="en-US" sz="1706">
                <a:solidFill>
                  <a:srgbClr val="404040"/>
                </a:solidFill>
                <a:latin typeface="Public Sans"/>
                <a:ea typeface="Public Sans"/>
                <a:cs typeface="Public Sans"/>
              </a:endParaRPr>
            </a:p>
            <a:p>
              <a:pPr marL="109855" lvl="1">
                <a:lnSpc>
                  <a:spcPts val="1843"/>
                </a:lnSpc>
              </a:pPr>
              <a:endParaRPr lang="en-US" sz="1700">
                <a:solidFill>
                  <a:srgbClr val="404040"/>
                </a:solidFill>
                <a:latin typeface="Public Sans"/>
                <a:ea typeface="Public Sans"/>
                <a:cs typeface="Public Sans"/>
              </a:endParaRPr>
            </a:p>
            <a:p>
              <a:pPr marL="109855" lvl="1">
                <a:lnSpc>
                  <a:spcPts val="1843"/>
                </a:lnSpc>
              </a:pPr>
              <a:r>
                <a:rPr lang="en-US" sz="1700">
                  <a:solidFill>
                    <a:srgbClr val="404040"/>
                  </a:solidFill>
                  <a:latin typeface="Public Sans"/>
                  <a:ea typeface="Public Sans"/>
                  <a:cs typeface="Public Sans"/>
                </a:rPr>
                <a:t>*You will only need to do the FERPA Agreement once.</a:t>
              </a:r>
            </a:p>
            <a:p>
              <a:pPr marL="219075" lvl="1" indent="-109220" algn="l">
                <a:lnSpc>
                  <a:spcPts val="1843"/>
                </a:lnSpc>
              </a:pPr>
              <a:r>
                <a:rPr lang="en-US" sz="1706">
                  <a:solidFill>
                    <a:srgbClr val="404040"/>
                  </a:solidFill>
                  <a:latin typeface="Public Sans"/>
                  <a:ea typeface="Public Sans"/>
                  <a:cs typeface="Public Sans"/>
                  <a:sym typeface="Public Sans"/>
                </a:rPr>
                <a:t>*For all non-Common App schools, you must follow the college's procedures for mailing, emailing, or uploading LORs. You are responsible for managing this process.</a:t>
              </a:r>
              <a:endParaRPr lang="en-US" sz="1706">
                <a:solidFill>
                  <a:srgbClr val="404040"/>
                </a:solidFill>
                <a:latin typeface="Public Sans"/>
                <a:ea typeface="Public Sans"/>
                <a:cs typeface="Public Sans"/>
              </a:endParaRPr>
            </a:p>
            <a:p>
              <a:pPr marL="219636" lvl="1" indent="-109818" algn="l">
                <a:lnSpc>
                  <a:spcPts val="1843"/>
                </a:lnSpc>
              </a:pPr>
              <a:endParaRPr lang="en-US" sz="1706">
                <a:solidFill>
                  <a:srgbClr val="404040"/>
                </a:solidFill>
                <a:latin typeface="Public Sans"/>
                <a:ea typeface="Public Sans"/>
                <a:cs typeface="Public Sans"/>
                <a:sym typeface="Public Sans"/>
              </a:endParaRP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7313295" cy="5689597"/>
            <a:chOff x="0" y="0"/>
            <a:chExt cx="9751060" cy="7586129"/>
          </a:xfrm>
        </p:grpSpPr>
        <p:sp>
          <p:nvSpPr>
            <p:cNvPr id="7" name="Freeform 7"/>
            <p:cNvSpPr/>
            <p:nvPr/>
          </p:nvSpPr>
          <p:spPr>
            <a:xfrm>
              <a:off x="0" y="0"/>
              <a:ext cx="9751060" cy="7586091"/>
            </a:xfrm>
            <a:custGeom>
              <a:avLst/>
              <a:gdLst/>
              <a:ahLst/>
              <a:cxnLst/>
              <a:rect l="l" t="t" r="r" b="b"/>
              <a:pathLst>
                <a:path w="9751060" h="7586091">
                  <a:moveTo>
                    <a:pt x="0" y="0"/>
                  </a:moveTo>
                  <a:lnTo>
                    <a:pt x="9751060" y="0"/>
                  </a:lnTo>
                  <a:lnTo>
                    <a:pt x="9751060" y="7586091"/>
                  </a:lnTo>
                  <a:lnTo>
                    <a:pt x="0" y="7586091"/>
                  </a:lnTo>
                  <a:close/>
                </a:path>
              </a:pathLst>
            </a:custGeom>
            <a:solidFill>
              <a:srgbClr val="9DBBA4"/>
            </a:solidFill>
          </p:spPr>
        </p:sp>
      </p:grpSp>
      <p:grpSp>
        <p:nvGrpSpPr>
          <p:cNvPr id="8" name="Group 8"/>
          <p:cNvGrpSpPr/>
          <p:nvPr/>
        </p:nvGrpSpPr>
        <p:grpSpPr>
          <a:xfrm>
            <a:off x="7416213" y="812797"/>
            <a:ext cx="2340254" cy="5689597"/>
            <a:chOff x="0" y="0"/>
            <a:chExt cx="3120339" cy="7586129"/>
          </a:xfrm>
        </p:grpSpPr>
        <p:sp>
          <p:nvSpPr>
            <p:cNvPr id="9" name="Freeform 9"/>
            <p:cNvSpPr/>
            <p:nvPr/>
          </p:nvSpPr>
          <p:spPr>
            <a:xfrm>
              <a:off x="0" y="0"/>
              <a:ext cx="3120390" cy="7586091"/>
            </a:xfrm>
            <a:custGeom>
              <a:avLst/>
              <a:gdLst/>
              <a:ahLst/>
              <a:cxnLst/>
              <a:rect l="l" t="t" r="r" b="b"/>
              <a:pathLst>
                <a:path w="3120390" h="7586091">
                  <a:moveTo>
                    <a:pt x="0" y="0"/>
                  </a:moveTo>
                  <a:lnTo>
                    <a:pt x="3120390" y="0"/>
                  </a:lnTo>
                  <a:lnTo>
                    <a:pt x="3120390" y="7586091"/>
                  </a:lnTo>
                  <a:lnTo>
                    <a:pt x="0" y="7586091"/>
                  </a:lnTo>
                  <a:close/>
                </a:path>
              </a:pathLst>
            </a:custGeom>
            <a:solidFill>
              <a:srgbClr val="9DBBA4">
                <a:alpha val="24706"/>
              </a:srgbClr>
            </a:solidFill>
          </p:spPr>
        </p:sp>
      </p:grpSp>
      <p:grpSp>
        <p:nvGrpSpPr>
          <p:cNvPr id="10" name="Group 10"/>
          <p:cNvGrpSpPr/>
          <p:nvPr/>
        </p:nvGrpSpPr>
        <p:grpSpPr>
          <a:xfrm>
            <a:off x="0" y="812797"/>
            <a:ext cx="3713778" cy="5689597"/>
            <a:chOff x="0" y="0"/>
            <a:chExt cx="4951705" cy="7586129"/>
          </a:xfrm>
        </p:grpSpPr>
        <p:sp>
          <p:nvSpPr>
            <p:cNvPr id="11" name="Freeform 11"/>
            <p:cNvSpPr/>
            <p:nvPr/>
          </p:nvSpPr>
          <p:spPr>
            <a:xfrm>
              <a:off x="0" y="0"/>
              <a:ext cx="4951730" cy="7586091"/>
            </a:xfrm>
            <a:custGeom>
              <a:avLst/>
              <a:gdLst/>
              <a:ahLst/>
              <a:cxnLst/>
              <a:rect l="l" t="t" r="r" b="b"/>
              <a:pathLst>
                <a:path w="4951730" h="7586091">
                  <a:moveTo>
                    <a:pt x="0" y="0"/>
                  </a:moveTo>
                  <a:lnTo>
                    <a:pt x="4951730" y="0"/>
                  </a:lnTo>
                  <a:lnTo>
                    <a:pt x="4951730" y="7586091"/>
                  </a:lnTo>
                  <a:lnTo>
                    <a:pt x="0" y="7586091"/>
                  </a:lnTo>
                  <a:close/>
                </a:path>
              </a:pathLst>
            </a:custGeom>
            <a:solidFill>
              <a:srgbClr val="E4CA7D"/>
            </a:solidFill>
          </p:spPr>
        </p:sp>
      </p:grpSp>
      <p:grpSp>
        <p:nvGrpSpPr>
          <p:cNvPr id="12" name="Group 12"/>
          <p:cNvGrpSpPr/>
          <p:nvPr/>
        </p:nvGrpSpPr>
        <p:grpSpPr>
          <a:xfrm>
            <a:off x="508845" y="2642285"/>
            <a:ext cx="2888044" cy="1463114"/>
            <a:chOff x="0" y="0"/>
            <a:chExt cx="3850726" cy="1950818"/>
          </a:xfrm>
        </p:grpSpPr>
        <p:sp>
          <p:nvSpPr>
            <p:cNvPr id="13" name="Freeform 13"/>
            <p:cNvSpPr/>
            <p:nvPr/>
          </p:nvSpPr>
          <p:spPr>
            <a:xfrm>
              <a:off x="0" y="0"/>
              <a:ext cx="3850720" cy="1950815"/>
            </a:xfrm>
            <a:custGeom>
              <a:avLst/>
              <a:gdLst/>
              <a:ahLst/>
              <a:cxnLst/>
              <a:rect l="l" t="t" r="r" b="b"/>
              <a:pathLst>
                <a:path w="3850720" h="1950815">
                  <a:moveTo>
                    <a:pt x="0" y="0"/>
                  </a:moveTo>
                  <a:lnTo>
                    <a:pt x="3850720" y="0"/>
                  </a:lnTo>
                  <a:lnTo>
                    <a:pt x="3850720" y="1950815"/>
                  </a:lnTo>
                  <a:lnTo>
                    <a:pt x="0" y="1950815"/>
                  </a:lnTo>
                  <a:close/>
                </a:path>
              </a:pathLst>
            </a:custGeom>
            <a:blipFill>
              <a:blip r:embed="rId2">
                <a:alphaModFix amt="0"/>
              </a:blip>
              <a:stretch>
                <a:fillRect l="-19866" r="-10133"/>
              </a:stretch>
            </a:blipFill>
          </p:spPr>
        </p:sp>
        <p:sp>
          <p:nvSpPr>
            <p:cNvPr id="14" name="TextBox 14"/>
            <p:cNvSpPr txBox="1"/>
            <p:nvPr/>
          </p:nvSpPr>
          <p:spPr>
            <a:xfrm>
              <a:off x="0" y="19050"/>
              <a:ext cx="3850726" cy="1931768"/>
            </a:xfrm>
            <a:prstGeom prst="rect">
              <a:avLst/>
            </a:prstGeom>
          </p:spPr>
          <p:txBody>
            <a:bodyPr lIns="0" tIns="0" rIns="0" bIns="0" rtlCol="0" anchor="b"/>
            <a:lstStyle/>
            <a:p>
              <a:pPr algn="l">
                <a:lnSpc>
                  <a:spcPts val="2764"/>
                </a:lnSpc>
              </a:pPr>
              <a:r>
                <a:rPr lang="en-US" sz="2559" b="1">
                  <a:solidFill>
                    <a:srgbClr val="404040"/>
                  </a:solidFill>
                  <a:latin typeface="Public Sans Bold"/>
                  <a:ea typeface="Public Sans Bold"/>
                  <a:cs typeface="Public Sans Bold"/>
                  <a:sym typeface="Public Sans Bold"/>
                </a:rPr>
                <a:t>Common App: Letters of Recommendation </a:t>
              </a:r>
            </a:p>
          </p:txBody>
        </p:sp>
      </p:grpSp>
      <p:grpSp>
        <p:nvGrpSpPr>
          <p:cNvPr id="15" name="Group 15"/>
          <p:cNvGrpSpPr/>
          <p:nvPr/>
        </p:nvGrpSpPr>
        <p:grpSpPr>
          <a:xfrm>
            <a:off x="4096512" y="1317241"/>
            <a:ext cx="5093818" cy="4474588"/>
            <a:chOff x="0" y="0"/>
            <a:chExt cx="6791757" cy="5966117"/>
          </a:xfrm>
        </p:grpSpPr>
        <p:sp>
          <p:nvSpPr>
            <p:cNvPr id="16" name="Freeform 16" descr="screen shot of Recommenders &amp; FERPA "/>
            <p:cNvSpPr/>
            <p:nvPr/>
          </p:nvSpPr>
          <p:spPr>
            <a:xfrm>
              <a:off x="0" y="0"/>
              <a:ext cx="6791706" cy="5966079"/>
            </a:xfrm>
            <a:custGeom>
              <a:avLst/>
              <a:gdLst/>
              <a:ahLst/>
              <a:cxnLst/>
              <a:rect l="l" t="t" r="r" b="b"/>
              <a:pathLst>
                <a:path w="6791706" h="5966079">
                  <a:moveTo>
                    <a:pt x="0" y="0"/>
                  </a:moveTo>
                  <a:lnTo>
                    <a:pt x="6791706" y="0"/>
                  </a:lnTo>
                  <a:lnTo>
                    <a:pt x="6791706" y="5966079"/>
                  </a:lnTo>
                  <a:lnTo>
                    <a:pt x="0" y="5966079"/>
                  </a:lnTo>
                  <a:lnTo>
                    <a:pt x="0" y="0"/>
                  </a:lnTo>
                  <a:close/>
                </a:path>
              </a:pathLst>
            </a:custGeom>
            <a:blipFill>
              <a:blip r:embed="rId3"/>
              <a:stretch>
                <a:fillRect l="-32871" r="-32872"/>
              </a:stretch>
            </a:blipFill>
          </p:spPr>
        </p:sp>
      </p:grpSp>
      <p:grpSp>
        <p:nvGrpSpPr>
          <p:cNvPr id="17" name="Group 17"/>
          <p:cNvGrpSpPr/>
          <p:nvPr/>
        </p:nvGrpSpPr>
        <p:grpSpPr>
          <a:xfrm>
            <a:off x="9452696" y="809549"/>
            <a:ext cx="307238" cy="5686349"/>
            <a:chOff x="0" y="0"/>
            <a:chExt cx="409651" cy="7581798"/>
          </a:xfrm>
        </p:grpSpPr>
        <p:sp>
          <p:nvSpPr>
            <p:cNvPr id="18" name="Freeform 18"/>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7313295" cy="5689597"/>
            <a:chOff x="0" y="0"/>
            <a:chExt cx="9751060" cy="7586129"/>
          </a:xfrm>
        </p:grpSpPr>
        <p:sp>
          <p:nvSpPr>
            <p:cNvPr id="7" name="Freeform 7"/>
            <p:cNvSpPr/>
            <p:nvPr/>
          </p:nvSpPr>
          <p:spPr>
            <a:xfrm>
              <a:off x="0" y="0"/>
              <a:ext cx="9751060" cy="7586091"/>
            </a:xfrm>
            <a:custGeom>
              <a:avLst/>
              <a:gdLst/>
              <a:ahLst/>
              <a:cxnLst/>
              <a:rect l="l" t="t" r="r" b="b"/>
              <a:pathLst>
                <a:path w="9751060" h="7586091">
                  <a:moveTo>
                    <a:pt x="0" y="0"/>
                  </a:moveTo>
                  <a:lnTo>
                    <a:pt x="9751060" y="0"/>
                  </a:lnTo>
                  <a:lnTo>
                    <a:pt x="9751060" y="7586091"/>
                  </a:lnTo>
                  <a:lnTo>
                    <a:pt x="0" y="7586091"/>
                  </a:lnTo>
                  <a:close/>
                </a:path>
              </a:pathLst>
            </a:custGeom>
            <a:solidFill>
              <a:srgbClr val="9DBBA4"/>
            </a:solidFill>
          </p:spPr>
        </p:sp>
      </p:grpSp>
      <p:grpSp>
        <p:nvGrpSpPr>
          <p:cNvPr id="8" name="Group 8"/>
          <p:cNvGrpSpPr/>
          <p:nvPr/>
        </p:nvGrpSpPr>
        <p:grpSpPr>
          <a:xfrm>
            <a:off x="7416213" y="812797"/>
            <a:ext cx="2340254" cy="5689597"/>
            <a:chOff x="0" y="0"/>
            <a:chExt cx="3120339" cy="7586129"/>
          </a:xfrm>
        </p:grpSpPr>
        <p:sp>
          <p:nvSpPr>
            <p:cNvPr id="9" name="Freeform 9"/>
            <p:cNvSpPr/>
            <p:nvPr/>
          </p:nvSpPr>
          <p:spPr>
            <a:xfrm>
              <a:off x="0" y="0"/>
              <a:ext cx="3120390" cy="7586091"/>
            </a:xfrm>
            <a:custGeom>
              <a:avLst/>
              <a:gdLst/>
              <a:ahLst/>
              <a:cxnLst/>
              <a:rect l="l" t="t" r="r" b="b"/>
              <a:pathLst>
                <a:path w="3120390" h="7586091">
                  <a:moveTo>
                    <a:pt x="0" y="0"/>
                  </a:moveTo>
                  <a:lnTo>
                    <a:pt x="3120390" y="0"/>
                  </a:lnTo>
                  <a:lnTo>
                    <a:pt x="3120390" y="7586091"/>
                  </a:lnTo>
                  <a:lnTo>
                    <a:pt x="0" y="7586091"/>
                  </a:lnTo>
                  <a:close/>
                </a:path>
              </a:pathLst>
            </a:custGeom>
            <a:solidFill>
              <a:srgbClr val="9DBBA4">
                <a:alpha val="24706"/>
              </a:srgbClr>
            </a:solidFill>
          </p:spPr>
        </p:sp>
      </p:grpSp>
      <p:grpSp>
        <p:nvGrpSpPr>
          <p:cNvPr id="10" name="Group 10"/>
          <p:cNvGrpSpPr/>
          <p:nvPr/>
        </p:nvGrpSpPr>
        <p:grpSpPr>
          <a:xfrm>
            <a:off x="0" y="812797"/>
            <a:ext cx="3713778" cy="5689597"/>
            <a:chOff x="0" y="0"/>
            <a:chExt cx="4951705" cy="7586129"/>
          </a:xfrm>
        </p:grpSpPr>
        <p:sp>
          <p:nvSpPr>
            <p:cNvPr id="11" name="Freeform 11"/>
            <p:cNvSpPr/>
            <p:nvPr/>
          </p:nvSpPr>
          <p:spPr>
            <a:xfrm>
              <a:off x="0" y="0"/>
              <a:ext cx="4951730" cy="7586091"/>
            </a:xfrm>
            <a:custGeom>
              <a:avLst/>
              <a:gdLst/>
              <a:ahLst/>
              <a:cxnLst/>
              <a:rect l="l" t="t" r="r" b="b"/>
              <a:pathLst>
                <a:path w="4951730" h="7586091">
                  <a:moveTo>
                    <a:pt x="0" y="0"/>
                  </a:moveTo>
                  <a:lnTo>
                    <a:pt x="4951730" y="0"/>
                  </a:lnTo>
                  <a:lnTo>
                    <a:pt x="4951730" y="7586091"/>
                  </a:lnTo>
                  <a:lnTo>
                    <a:pt x="0" y="7586091"/>
                  </a:lnTo>
                  <a:close/>
                </a:path>
              </a:pathLst>
            </a:custGeom>
            <a:solidFill>
              <a:srgbClr val="E4CA7D"/>
            </a:solidFill>
          </p:spPr>
        </p:sp>
      </p:grpSp>
      <p:grpSp>
        <p:nvGrpSpPr>
          <p:cNvPr id="12" name="Group 12"/>
          <p:cNvGrpSpPr/>
          <p:nvPr/>
        </p:nvGrpSpPr>
        <p:grpSpPr>
          <a:xfrm>
            <a:off x="552431" y="1385011"/>
            <a:ext cx="2845881" cy="3472282"/>
            <a:chOff x="0" y="0"/>
            <a:chExt cx="3794508" cy="4629709"/>
          </a:xfrm>
        </p:grpSpPr>
        <p:sp>
          <p:nvSpPr>
            <p:cNvPr id="13" name="Freeform 13"/>
            <p:cNvSpPr/>
            <p:nvPr/>
          </p:nvSpPr>
          <p:spPr>
            <a:xfrm>
              <a:off x="0" y="0"/>
              <a:ext cx="3794502" cy="4629709"/>
            </a:xfrm>
            <a:custGeom>
              <a:avLst/>
              <a:gdLst/>
              <a:ahLst/>
              <a:cxnLst/>
              <a:rect l="l" t="t" r="r" b="b"/>
              <a:pathLst>
                <a:path w="3794502" h="4629709">
                  <a:moveTo>
                    <a:pt x="0" y="0"/>
                  </a:moveTo>
                  <a:lnTo>
                    <a:pt x="3794502" y="0"/>
                  </a:lnTo>
                  <a:lnTo>
                    <a:pt x="3794502" y="4629709"/>
                  </a:lnTo>
                  <a:lnTo>
                    <a:pt x="0" y="4629709"/>
                  </a:lnTo>
                  <a:close/>
                </a:path>
              </a:pathLst>
            </a:custGeom>
            <a:blipFill>
              <a:blip r:embed="rId2">
                <a:alphaModFix amt="0"/>
              </a:blip>
              <a:stretch>
                <a:fillRect l="-110742" r="-102346"/>
              </a:stretch>
            </a:blipFill>
          </p:spPr>
        </p:sp>
        <p:sp>
          <p:nvSpPr>
            <p:cNvPr id="14" name="TextBox 14"/>
            <p:cNvSpPr txBox="1"/>
            <p:nvPr/>
          </p:nvSpPr>
          <p:spPr>
            <a:xfrm>
              <a:off x="0" y="38100"/>
              <a:ext cx="3794508" cy="4591609"/>
            </a:xfrm>
            <a:prstGeom prst="rect">
              <a:avLst/>
            </a:prstGeom>
          </p:spPr>
          <p:txBody>
            <a:bodyPr lIns="0" tIns="0" rIns="0" bIns="0" rtlCol="0" anchor="b"/>
            <a:lstStyle/>
            <a:p>
              <a:pPr algn="l">
                <a:lnSpc>
                  <a:spcPts val="4262"/>
                </a:lnSpc>
              </a:pPr>
              <a:r>
                <a:rPr lang="en-US" sz="3946" b="1">
                  <a:solidFill>
                    <a:srgbClr val="404040"/>
                  </a:solidFill>
                  <a:latin typeface="Public Sans Bold"/>
                  <a:ea typeface="Public Sans Bold"/>
                  <a:cs typeface="Public Sans Bold"/>
                  <a:sym typeface="Public Sans Bold"/>
                </a:rPr>
                <a:t>Common App LOR (continued)</a:t>
              </a:r>
            </a:p>
          </p:txBody>
        </p:sp>
      </p:grpSp>
      <p:grpSp>
        <p:nvGrpSpPr>
          <p:cNvPr id="15" name="Group 15"/>
          <p:cNvGrpSpPr/>
          <p:nvPr/>
        </p:nvGrpSpPr>
        <p:grpSpPr>
          <a:xfrm>
            <a:off x="4096512" y="809549"/>
            <a:ext cx="5093818" cy="5686349"/>
            <a:chOff x="0" y="0"/>
            <a:chExt cx="6791757" cy="7581798"/>
          </a:xfrm>
        </p:grpSpPr>
        <p:sp>
          <p:nvSpPr>
            <p:cNvPr id="16" name="Freeform 16" descr="Steps to Resolve FERPA Waiver Incomplete Error : Support"/>
            <p:cNvSpPr/>
            <p:nvPr/>
          </p:nvSpPr>
          <p:spPr>
            <a:xfrm>
              <a:off x="0" y="0"/>
              <a:ext cx="6791706" cy="7581773"/>
            </a:xfrm>
            <a:custGeom>
              <a:avLst/>
              <a:gdLst/>
              <a:ahLst/>
              <a:cxnLst/>
              <a:rect l="l" t="t" r="r" b="b"/>
              <a:pathLst>
                <a:path w="6791706" h="7581773">
                  <a:moveTo>
                    <a:pt x="0" y="0"/>
                  </a:moveTo>
                  <a:lnTo>
                    <a:pt x="6791706" y="0"/>
                  </a:lnTo>
                  <a:lnTo>
                    <a:pt x="6791706" y="7581773"/>
                  </a:lnTo>
                  <a:lnTo>
                    <a:pt x="0" y="7581773"/>
                  </a:lnTo>
                  <a:lnTo>
                    <a:pt x="0" y="0"/>
                  </a:lnTo>
                  <a:close/>
                </a:path>
              </a:pathLst>
            </a:custGeom>
            <a:blipFill>
              <a:blip r:embed="rId3"/>
              <a:stretch>
                <a:fillRect l="-2264" t="-14185" r="-130968" b="-2319"/>
              </a:stretch>
            </a:blipFill>
          </p:spPr>
        </p:sp>
      </p:grpSp>
      <p:grpSp>
        <p:nvGrpSpPr>
          <p:cNvPr id="17" name="Group 17"/>
          <p:cNvGrpSpPr/>
          <p:nvPr/>
        </p:nvGrpSpPr>
        <p:grpSpPr>
          <a:xfrm>
            <a:off x="9452696" y="809549"/>
            <a:ext cx="307238" cy="5686349"/>
            <a:chOff x="0" y="0"/>
            <a:chExt cx="409651" cy="7581798"/>
          </a:xfrm>
        </p:grpSpPr>
        <p:sp>
          <p:nvSpPr>
            <p:cNvPr id="18" name="Freeform 18"/>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3064067" cy="5686349"/>
            <a:chOff x="0" y="0"/>
            <a:chExt cx="4085423" cy="7581798"/>
          </a:xfrm>
        </p:grpSpPr>
        <p:sp>
          <p:nvSpPr>
            <p:cNvPr id="3" name="Freeform 3"/>
            <p:cNvSpPr/>
            <p:nvPr/>
          </p:nvSpPr>
          <p:spPr>
            <a:xfrm>
              <a:off x="0" y="0"/>
              <a:ext cx="4085486" cy="7581773"/>
            </a:xfrm>
            <a:custGeom>
              <a:avLst/>
              <a:gdLst/>
              <a:ahLst/>
              <a:cxnLst/>
              <a:rect l="l" t="t" r="r" b="b"/>
              <a:pathLst>
                <a:path w="4085486" h="7581773">
                  <a:moveTo>
                    <a:pt x="0" y="0"/>
                  </a:moveTo>
                  <a:lnTo>
                    <a:pt x="4085486" y="0"/>
                  </a:lnTo>
                  <a:lnTo>
                    <a:pt x="4085486" y="7581773"/>
                  </a:lnTo>
                  <a:lnTo>
                    <a:pt x="0" y="7581773"/>
                  </a:lnTo>
                  <a:close/>
                </a:path>
              </a:pathLst>
            </a:custGeom>
            <a:solidFill>
              <a:srgbClr val="E4CA7D"/>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p:cNvGrpSpPr/>
          <p:nvPr/>
        </p:nvGrpSpPr>
        <p:grpSpPr>
          <a:xfrm>
            <a:off x="104804" y="1209599"/>
            <a:ext cx="2959265" cy="4907929"/>
            <a:chOff x="0" y="0"/>
            <a:chExt cx="3945686" cy="6543905"/>
          </a:xfrm>
        </p:grpSpPr>
        <p:sp>
          <p:nvSpPr>
            <p:cNvPr id="7" name="Freeform 7"/>
            <p:cNvSpPr/>
            <p:nvPr/>
          </p:nvSpPr>
          <p:spPr>
            <a:xfrm>
              <a:off x="0" y="0"/>
              <a:ext cx="3945686" cy="6543905"/>
            </a:xfrm>
            <a:custGeom>
              <a:avLst/>
              <a:gdLst/>
              <a:ahLst/>
              <a:cxnLst/>
              <a:rect l="l" t="t" r="r" b="b"/>
              <a:pathLst>
                <a:path w="3945686" h="6543905">
                  <a:moveTo>
                    <a:pt x="0" y="0"/>
                  </a:moveTo>
                  <a:lnTo>
                    <a:pt x="3945686" y="0"/>
                  </a:lnTo>
                  <a:lnTo>
                    <a:pt x="3945686" y="6543905"/>
                  </a:lnTo>
                  <a:lnTo>
                    <a:pt x="0" y="6543905"/>
                  </a:lnTo>
                  <a:close/>
                </a:path>
              </a:pathLst>
            </a:custGeom>
            <a:blipFill>
              <a:blip r:embed="rId2">
                <a:alphaModFix amt="0"/>
              </a:blip>
              <a:stretch>
                <a:fillRect l="-167583" r="-157998"/>
              </a:stretch>
            </a:blipFill>
          </p:spPr>
        </p:sp>
        <p:sp>
          <p:nvSpPr>
            <p:cNvPr id="8" name="TextBox 8"/>
            <p:cNvSpPr txBox="1"/>
            <p:nvPr/>
          </p:nvSpPr>
          <p:spPr>
            <a:xfrm>
              <a:off x="0" y="38100"/>
              <a:ext cx="3945686" cy="6505805"/>
            </a:xfrm>
            <a:prstGeom prst="rect">
              <a:avLst/>
            </a:prstGeom>
          </p:spPr>
          <p:txBody>
            <a:bodyPr lIns="0" tIns="0" rIns="0" bIns="0" rtlCol="0" anchor="ctr"/>
            <a:lstStyle/>
            <a:p>
              <a:pPr algn="l">
                <a:lnSpc>
                  <a:spcPts val="4262"/>
                </a:lnSpc>
              </a:pPr>
              <a:r>
                <a:rPr lang="en-US" sz="3946" b="1">
                  <a:solidFill>
                    <a:srgbClr val="404040"/>
                  </a:solidFill>
                  <a:latin typeface="Public Sans Bold"/>
                  <a:ea typeface="Public Sans Bold"/>
                  <a:cs typeface="Public Sans Bold"/>
                  <a:sym typeface="Public Sans Bold"/>
                </a:rPr>
                <a:t>Common App LOR (continued)</a:t>
              </a:r>
            </a:p>
          </p:txBody>
        </p:sp>
      </p:grpSp>
      <p:grpSp>
        <p:nvGrpSpPr>
          <p:cNvPr id="9" name="Group 9"/>
          <p:cNvGrpSpPr/>
          <p:nvPr/>
        </p:nvGrpSpPr>
        <p:grpSpPr>
          <a:xfrm>
            <a:off x="3825497" y="396240"/>
            <a:ext cx="4602480" cy="6522720"/>
            <a:chOff x="0" y="0"/>
            <a:chExt cx="6136640" cy="8696960"/>
          </a:xfrm>
        </p:grpSpPr>
        <p:sp>
          <p:nvSpPr>
            <p:cNvPr id="10" name="Freeform 10" descr="A screenshot of a computer  AI-generated content may be incorrect."/>
            <p:cNvSpPr/>
            <p:nvPr/>
          </p:nvSpPr>
          <p:spPr>
            <a:xfrm>
              <a:off x="0" y="0"/>
              <a:ext cx="6136640" cy="8696960"/>
            </a:xfrm>
            <a:custGeom>
              <a:avLst/>
              <a:gdLst/>
              <a:ahLst/>
              <a:cxnLst/>
              <a:rect l="l" t="t" r="r" b="b"/>
              <a:pathLst>
                <a:path w="6136640" h="8696960">
                  <a:moveTo>
                    <a:pt x="0" y="0"/>
                  </a:moveTo>
                  <a:lnTo>
                    <a:pt x="6136640" y="0"/>
                  </a:lnTo>
                  <a:lnTo>
                    <a:pt x="6136640" y="8696960"/>
                  </a:lnTo>
                  <a:lnTo>
                    <a:pt x="0" y="8696960"/>
                  </a:lnTo>
                  <a:lnTo>
                    <a:pt x="0" y="0"/>
                  </a:lnTo>
                  <a:close/>
                </a:path>
              </a:pathLst>
            </a:custGeom>
            <a:blipFill>
              <a:blip r:embed="rId3"/>
              <a:stretch>
                <a:fillRect/>
              </a:stretch>
            </a:blipFill>
          </p:spPr>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p:cNvGrpSpPr/>
          <p:nvPr/>
        </p:nvGrpSpPr>
        <p:grpSpPr>
          <a:xfrm>
            <a:off x="202340" y="1198759"/>
            <a:ext cx="2552530" cy="4907929"/>
            <a:chOff x="0" y="0"/>
            <a:chExt cx="3403373" cy="6543905"/>
          </a:xfrm>
        </p:grpSpPr>
        <p:sp>
          <p:nvSpPr>
            <p:cNvPr id="7" name="Freeform 7"/>
            <p:cNvSpPr/>
            <p:nvPr/>
          </p:nvSpPr>
          <p:spPr>
            <a:xfrm>
              <a:off x="0" y="0"/>
              <a:ext cx="3403367" cy="6543905"/>
            </a:xfrm>
            <a:custGeom>
              <a:avLst/>
              <a:gdLst/>
              <a:ahLst/>
              <a:cxnLst/>
              <a:rect l="l" t="t" r="r" b="b"/>
              <a:pathLst>
                <a:path w="3403367" h="6543905">
                  <a:moveTo>
                    <a:pt x="0" y="0"/>
                  </a:moveTo>
                  <a:lnTo>
                    <a:pt x="3403367" y="0"/>
                  </a:lnTo>
                  <a:lnTo>
                    <a:pt x="3403367" y="6543905"/>
                  </a:lnTo>
                  <a:lnTo>
                    <a:pt x="0" y="6543905"/>
                  </a:lnTo>
                  <a:close/>
                </a:path>
              </a:pathLst>
            </a:custGeom>
            <a:blipFill>
              <a:blip r:embed="rId2">
                <a:alphaModFix amt="0"/>
              </a:blip>
              <a:stretch>
                <a:fillRect l="-200509" r="-192888"/>
              </a:stretch>
            </a:blipFill>
          </p:spPr>
        </p:sp>
        <p:sp>
          <p:nvSpPr>
            <p:cNvPr id="8" name="TextBox 8"/>
            <p:cNvSpPr txBox="1"/>
            <p:nvPr/>
          </p:nvSpPr>
          <p:spPr>
            <a:xfrm>
              <a:off x="0" y="28575"/>
              <a:ext cx="3403373" cy="65153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Requesting Transcripts</a:t>
              </a:r>
            </a:p>
          </p:txBody>
        </p:sp>
      </p:grpSp>
      <p:grpSp>
        <p:nvGrpSpPr>
          <p:cNvPr id="9" name="Group 9"/>
          <p:cNvGrpSpPr/>
          <p:nvPr/>
        </p:nvGrpSpPr>
        <p:grpSpPr>
          <a:xfrm>
            <a:off x="3095415" y="921715"/>
            <a:ext cx="6326599" cy="6287905"/>
            <a:chOff x="0" y="0"/>
            <a:chExt cx="8435465" cy="8383873"/>
          </a:xfrm>
        </p:grpSpPr>
        <p:sp>
          <p:nvSpPr>
            <p:cNvPr id="10" name="Freeform 10"/>
            <p:cNvSpPr/>
            <p:nvPr/>
          </p:nvSpPr>
          <p:spPr>
            <a:xfrm>
              <a:off x="0" y="0"/>
              <a:ext cx="7802880" cy="8383867"/>
            </a:xfrm>
            <a:custGeom>
              <a:avLst/>
              <a:gdLst/>
              <a:ahLst/>
              <a:cxnLst/>
              <a:rect l="l" t="t" r="r" b="b"/>
              <a:pathLst>
                <a:path w="7802880" h="8383867">
                  <a:moveTo>
                    <a:pt x="0" y="0"/>
                  </a:moveTo>
                  <a:lnTo>
                    <a:pt x="7802880" y="0"/>
                  </a:lnTo>
                  <a:lnTo>
                    <a:pt x="7802880" y="8383867"/>
                  </a:lnTo>
                  <a:lnTo>
                    <a:pt x="0" y="8383867"/>
                  </a:lnTo>
                  <a:close/>
                </a:path>
              </a:pathLst>
            </a:custGeom>
            <a:blipFill>
              <a:blip r:embed="rId2">
                <a:alphaModFix amt="0"/>
              </a:blip>
              <a:stretch>
                <a:fillRect l="-87857" r="-87857"/>
              </a:stretch>
            </a:blipFill>
          </p:spPr>
        </p:sp>
        <p:sp>
          <p:nvSpPr>
            <p:cNvPr id="11" name="TextBox 11"/>
            <p:cNvSpPr txBox="1"/>
            <p:nvPr/>
          </p:nvSpPr>
          <p:spPr>
            <a:xfrm>
              <a:off x="0" y="4340"/>
              <a:ext cx="8435465" cy="8379533"/>
            </a:xfrm>
            <a:prstGeom prst="rect">
              <a:avLst/>
            </a:prstGeom>
          </p:spPr>
          <p:txBody>
            <a:bodyPr lIns="0" tIns="0" rIns="0" bIns="0" rtlCol="0" anchor="ctr"/>
            <a:lstStyle/>
            <a:p>
              <a:pPr marL="260350" lvl="1" indent="-130175" algn="l">
                <a:lnSpc>
                  <a:spcPts val="2188"/>
                </a:lnSpc>
                <a:buFont typeface="Arial"/>
                <a:buChar char="•"/>
              </a:pPr>
              <a:r>
                <a:rPr lang="en-US" sz="2026">
                  <a:solidFill>
                    <a:srgbClr val="404040"/>
                  </a:solidFill>
                  <a:latin typeface="Public Sans"/>
                  <a:ea typeface="Public Sans"/>
                  <a:cs typeface="Public Sans"/>
                  <a:sym typeface="Public Sans"/>
                </a:rPr>
                <a:t>Most transcripts will be submitted on behalf of the student once they add their counselor to the application platform, i.e., Common App, Coalition, etc.</a:t>
              </a:r>
              <a:endParaRPr lang="en-US">
                <a:ea typeface="Calibri"/>
                <a:cs typeface="Calibri"/>
              </a:endParaRPr>
            </a:p>
            <a:p>
              <a:pPr marL="130175" lvl="1">
                <a:lnSpc>
                  <a:spcPts val="2188"/>
                </a:lnSpc>
              </a:pPr>
              <a:endParaRPr lang="en-US" sz="2000">
                <a:solidFill>
                  <a:srgbClr val="404040"/>
                </a:solidFill>
                <a:latin typeface="Public Sans"/>
                <a:ea typeface="Public Sans"/>
                <a:cs typeface="Public Sans"/>
              </a:endParaRPr>
            </a:p>
            <a:p>
              <a:pPr marL="260350" lvl="1" indent="-130175" algn="l">
                <a:lnSpc>
                  <a:spcPts val="2188"/>
                </a:lnSpc>
                <a:buFont typeface="Arial"/>
                <a:buChar char="•"/>
              </a:pPr>
              <a:r>
                <a:rPr lang="en-US" sz="2000">
                  <a:solidFill>
                    <a:srgbClr val="404040"/>
                  </a:solidFill>
                  <a:latin typeface="Public Sans"/>
                  <a:ea typeface="Public Sans"/>
                  <a:cs typeface="Public Sans"/>
                  <a:sym typeface="Public Sans"/>
                </a:rPr>
                <a:t>All other transcript requests, must go through </a:t>
              </a:r>
              <a:r>
                <a:rPr lang="en-US" sz="2000" err="1">
                  <a:solidFill>
                    <a:srgbClr val="404040"/>
                  </a:solidFill>
                  <a:latin typeface="Public Sans"/>
                  <a:ea typeface="Public Sans"/>
                  <a:cs typeface="Public Sans"/>
                  <a:sym typeface="Public Sans"/>
                </a:rPr>
                <a:t>Scrib</a:t>
              </a:r>
              <a:r>
                <a:rPr lang="en-US" sz="2000">
                  <a:solidFill>
                    <a:srgbClr val="404040"/>
                  </a:solidFill>
                  <a:latin typeface="Public Sans"/>
                  <a:ea typeface="Public Sans"/>
                  <a:cs typeface="Public Sans"/>
                  <a:sym typeface="Public Sans"/>
                </a:rPr>
                <a:t> Order. This includes NCAA, </a:t>
              </a:r>
              <a:r>
                <a:rPr lang="en-US" sz="2000" err="1">
                  <a:solidFill>
                    <a:srgbClr val="404040"/>
                  </a:solidFill>
                  <a:latin typeface="Public Sans"/>
                  <a:ea typeface="Public Sans"/>
                  <a:cs typeface="Public Sans"/>
                  <a:sym typeface="Public Sans"/>
                </a:rPr>
                <a:t>GAFutures</a:t>
              </a:r>
              <a:r>
                <a:rPr lang="en-US" sz="2000">
                  <a:solidFill>
                    <a:srgbClr val="404040"/>
                  </a:solidFill>
                  <a:latin typeface="Public Sans"/>
                  <a:ea typeface="Public Sans"/>
                  <a:cs typeface="Public Sans"/>
                  <a:sym typeface="Public Sans"/>
                </a:rPr>
                <a:t>, sent to an individual, technical schools, etc. Counselors are not permitted to send a transcript via email.</a:t>
              </a:r>
              <a:endParaRPr lang="en-US" sz="2000">
                <a:solidFill>
                  <a:srgbClr val="404040"/>
                </a:solidFill>
                <a:latin typeface="Public Sans"/>
                <a:ea typeface="Public Sans"/>
                <a:cs typeface="Public Sans"/>
              </a:endParaRPr>
            </a:p>
            <a:p>
              <a:pPr marL="769620" lvl="2" indent="-256540" algn="l">
                <a:lnSpc>
                  <a:spcPts val="1958"/>
                </a:lnSpc>
                <a:buFont typeface="Arial"/>
                <a:buChar char="•"/>
              </a:pPr>
              <a:r>
                <a:rPr lang="en-US" u="sng">
                  <a:solidFill>
                    <a:srgbClr val="404040"/>
                  </a:solidFill>
                  <a:latin typeface="Public Sans"/>
                  <a:ea typeface="Public Sans"/>
                  <a:cs typeface="Public Sans"/>
                  <a:sym typeface="Public Sans"/>
                  <a:hlinkClick r:id="rId3" tooltip="https://fultonga.scriborder.com/applicationCurrent"/>
                </a:rPr>
                <a:t>https://fultonga.scriborder.com/applicationCurrent</a:t>
              </a:r>
            </a:p>
            <a:p>
              <a:pPr marL="513080" lvl="2">
                <a:lnSpc>
                  <a:spcPts val="1957"/>
                </a:lnSpc>
              </a:pPr>
              <a:endParaRPr lang="en-US" u="sng">
                <a:solidFill>
                  <a:srgbClr val="404040"/>
                </a:solidFill>
                <a:latin typeface="Public Sans"/>
                <a:ea typeface="Public Sans"/>
                <a:cs typeface="Public Sans"/>
              </a:endParaRPr>
            </a:p>
            <a:p>
              <a:pPr marL="769620" lvl="2" indent="-256540">
                <a:lnSpc>
                  <a:spcPts val="1957"/>
                </a:lnSpc>
                <a:buFont typeface="Arial"/>
                <a:buChar char="•"/>
              </a:pPr>
              <a:endParaRPr lang="en-US" u="sng">
                <a:solidFill>
                  <a:srgbClr val="404040"/>
                </a:solidFill>
                <a:latin typeface="Public Sans"/>
                <a:ea typeface="Public Sans"/>
                <a:cs typeface="Public Sans"/>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19" y="1"/>
            <a:ext cx="9751143" cy="7315200"/>
            <a:chOff x="0" y="0"/>
            <a:chExt cx="13001523" cy="9753600"/>
          </a:xfrm>
        </p:grpSpPr>
        <p:sp>
          <p:nvSpPr>
            <p:cNvPr id="7" name="Freeform 7" descr="A hand holding a pen and shading circles on a sheet"/>
            <p:cNvSpPr/>
            <p:nvPr/>
          </p:nvSpPr>
          <p:spPr>
            <a:xfrm>
              <a:off x="0" y="0"/>
              <a:ext cx="13001498" cy="9753600"/>
            </a:xfrm>
            <a:custGeom>
              <a:avLst/>
              <a:gdLst/>
              <a:ahLst/>
              <a:cxnLst/>
              <a:rect l="l" t="t" r="r" b="b"/>
              <a:pathLst>
                <a:path w="13001498" h="9753600">
                  <a:moveTo>
                    <a:pt x="0" y="0"/>
                  </a:moveTo>
                  <a:lnTo>
                    <a:pt x="13001498" y="0"/>
                  </a:lnTo>
                  <a:lnTo>
                    <a:pt x="13001498" y="9753600"/>
                  </a:lnTo>
                  <a:lnTo>
                    <a:pt x="0" y="9753600"/>
                  </a:lnTo>
                  <a:lnTo>
                    <a:pt x="0" y="0"/>
                  </a:lnTo>
                  <a:close/>
                </a:path>
              </a:pathLst>
            </a:custGeom>
            <a:blipFill>
              <a:blip r:embed="rId2">
                <a:alphaModFix amt="25000"/>
              </a:blip>
              <a:stretch>
                <a:fillRect l="-12465" r="-22177" b="-4724"/>
              </a:stretch>
            </a:blipFill>
          </p:spPr>
        </p:sp>
      </p:grpSp>
      <p:grpSp>
        <p:nvGrpSpPr>
          <p:cNvPr id="8" name="Group 8"/>
          <p:cNvGrpSpPr/>
          <p:nvPr/>
        </p:nvGrpSpPr>
        <p:grpSpPr>
          <a:xfrm>
            <a:off x="0" y="809549"/>
            <a:ext cx="2754868" cy="5686349"/>
            <a:chOff x="0" y="0"/>
            <a:chExt cx="3673158" cy="7581798"/>
          </a:xfrm>
        </p:grpSpPr>
        <p:sp>
          <p:nvSpPr>
            <p:cNvPr id="9" name="Freeform 9"/>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10" name="Group 10"/>
          <p:cNvGrpSpPr/>
          <p:nvPr/>
        </p:nvGrpSpPr>
        <p:grpSpPr>
          <a:xfrm>
            <a:off x="101171" y="1198759"/>
            <a:ext cx="2552529" cy="4907929"/>
            <a:chOff x="0" y="0"/>
            <a:chExt cx="3403371" cy="6543905"/>
          </a:xfrm>
        </p:grpSpPr>
        <p:sp>
          <p:nvSpPr>
            <p:cNvPr id="11" name="Freeform 11"/>
            <p:cNvSpPr/>
            <p:nvPr/>
          </p:nvSpPr>
          <p:spPr>
            <a:xfrm>
              <a:off x="0" y="0"/>
              <a:ext cx="3403378" cy="6543905"/>
            </a:xfrm>
            <a:custGeom>
              <a:avLst/>
              <a:gdLst/>
              <a:ahLst/>
              <a:cxnLst/>
              <a:rect l="l" t="t" r="r" b="b"/>
              <a:pathLst>
                <a:path w="3403378" h="6543905">
                  <a:moveTo>
                    <a:pt x="0" y="0"/>
                  </a:moveTo>
                  <a:lnTo>
                    <a:pt x="3403378" y="0"/>
                  </a:lnTo>
                  <a:lnTo>
                    <a:pt x="3403378" y="6543905"/>
                  </a:lnTo>
                  <a:lnTo>
                    <a:pt x="0" y="6543905"/>
                  </a:lnTo>
                  <a:close/>
                </a:path>
              </a:pathLst>
            </a:custGeom>
            <a:blipFill>
              <a:blip r:embed="rId3">
                <a:alphaModFix amt="0"/>
              </a:blip>
              <a:stretch>
                <a:fillRect l="-200508" r="-192886"/>
              </a:stretch>
            </a:blipFill>
          </p:spPr>
        </p:sp>
        <p:sp>
          <p:nvSpPr>
            <p:cNvPr id="12" name="TextBox 12"/>
            <p:cNvSpPr txBox="1"/>
            <p:nvPr/>
          </p:nvSpPr>
          <p:spPr>
            <a:xfrm>
              <a:off x="0" y="19050"/>
              <a:ext cx="3403371" cy="6524855"/>
            </a:xfrm>
            <a:prstGeom prst="rect">
              <a:avLst/>
            </a:prstGeom>
          </p:spPr>
          <p:txBody>
            <a:bodyPr lIns="0" tIns="0" rIns="0" bIns="0" rtlCol="0" anchor="ctr"/>
            <a:lstStyle/>
            <a:p>
              <a:pPr>
                <a:lnSpc>
                  <a:spcPts val="3225"/>
                </a:lnSpc>
              </a:pPr>
              <a:r>
                <a:rPr lang="en-US" sz="2950" b="1">
                  <a:solidFill>
                    <a:srgbClr val="404040"/>
                  </a:solidFill>
                  <a:latin typeface="Public Sans Bold"/>
                </a:rPr>
                <a:t>Requesting a transcript for UGA ONLY</a:t>
              </a:r>
            </a:p>
          </p:txBody>
        </p:sp>
      </p:grpSp>
      <p:sp>
        <p:nvSpPr>
          <p:cNvPr id="15" name="TextBox 15"/>
          <p:cNvSpPr txBox="1"/>
          <p:nvPr/>
        </p:nvSpPr>
        <p:spPr>
          <a:xfrm>
            <a:off x="3095415" y="283759"/>
            <a:ext cx="5852160" cy="6852567"/>
          </a:xfrm>
          <a:prstGeom prst="rect">
            <a:avLst/>
          </a:prstGeom>
        </p:spPr>
        <p:txBody>
          <a:bodyPr lIns="0" tIns="0" rIns="0" bIns="0" rtlCol="0" anchor="ctr"/>
          <a:lstStyle/>
          <a:p>
            <a:pPr algn="l">
              <a:lnSpc>
                <a:spcPts val="2188"/>
              </a:lnSpc>
            </a:pPr>
            <a:endParaRPr/>
          </a:p>
          <a:p>
            <a:pPr algn="l">
              <a:lnSpc>
                <a:spcPts val="2188"/>
              </a:lnSpc>
            </a:pPr>
            <a:endParaRPr/>
          </a:p>
          <a:p>
            <a:pPr marL="260817" lvl="1" indent="-130409" algn="l">
              <a:lnSpc>
                <a:spcPts val="2188"/>
              </a:lnSpc>
            </a:pPr>
            <a:endParaRPr lang="en-US" sz="2026">
              <a:solidFill>
                <a:srgbClr val="404040"/>
              </a:solidFill>
              <a:latin typeface="Public Sans"/>
              <a:ea typeface="Public Sans"/>
              <a:cs typeface="Public Sans"/>
              <a:sym typeface="Public Sans"/>
            </a:endParaRPr>
          </a:p>
          <a:p>
            <a:pPr marL="260817" lvl="1" indent="-130409" algn="l">
              <a:lnSpc>
                <a:spcPts val="2188"/>
              </a:lnSpc>
            </a:pPr>
            <a:endParaRPr lang="en-US" sz="2026">
              <a:solidFill>
                <a:srgbClr val="404040"/>
              </a:solidFill>
              <a:latin typeface="Public Sans"/>
              <a:ea typeface="Public Sans"/>
              <a:cs typeface="Public Sans"/>
              <a:sym typeface="Public Sans"/>
            </a:endParaRPr>
          </a:p>
        </p:txBody>
      </p:sp>
      <p:grpSp>
        <p:nvGrpSpPr>
          <p:cNvPr id="16" name="Group 16"/>
          <p:cNvGrpSpPr/>
          <p:nvPr/>
        </p:nvGrpSpPr>
        <p:grpSpPr>
          <a:xfrm>
            <a:off x="9452696" y="809549"/>
            <a:ext cx="307238" cy="5686349"/>
            <a:chOff x="0" y="0"/>
            <a:chExt cx="409651" cy="7581798"/>
          </a:xfrm>
        </p:grpSpPr>
        <p:sp>
          <p:nvSpPr>
            <p:cNvPr id="17" name="Freeform 17"/>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sp>
        <p:nvSpPr>
          <p:cNvPr id="23" name="TextBox 22">
            <a:extLst>
              <a:ext uri="{FF2B5EF4-FFF2-40B4-BE49-F238E27FC236}">
                <a16:creationId xmlns:a16="http://schemas.microsoft.com/office/drawing/2014/main" id="{CD228AA6-338C-323A-44E2-7B03B7874077}"/>
              </a:ext>
            </a:extLst>
          </p:cNvPr>
          <p:cNvSpPr txBox="1"/>
          <p:nvPr/>
        </p:nvSpPr>
        <p:spPr>
          <a:xfrm>
            <a:off x="3096799" y="830661"/>
            <a:ext cx="5977719" cy="5755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b="1">
                <a:latin typeface="Aptos"/>
                <a:ea typeface="Calibri"/>
                <a:cs typeface="Calibri"/>
              </a:rPr>
              <a:t>Georgia Futures transcript replaces self-reported grades:</a:t>
            </a:r>
            <a:r>
              <a:rPr lang="en-US" sz="1600">
                <a:latin typeface="Aptos"/>
                <a:ea typeface="Calibri"/>
                <a:cs typeface="Calibri"/>
              </a:rPr>
              <a:t> </a:t>
            </a:r>
            <a:r>
              <a:rPr lang="en-US" sz="1600">
                <a:latin typeface="Public Sans"/>
                <a:ea typeface="Calibri"/>
                <a:cs typeface="Calibri"/>
              </a:rPr>
              <a:t>Georgia applicants are asked to log in to Georgia Futures and request their transcript be sent to UGA — no counselor approval required. </a:t>
            </a:r>
          </a:p>
          <a:p>
            <a:pPr marL="285750" indent="-285750">
              <a:buFont typeface="Arial"/>
              <a:buChar char="•"/>
            </a:pPr>
            <a:endParaRPr lang="en-US" sz="1600">
              <a:latin typeface="Public Sans"/>
              <a:ea typeface="+mn-lt"/>
              <a:cs typeface="+mn-lt"/>
            </a:endParaRPr>
          </a:p>
          <a:p>
            <a:pPr marL="285750" indent="-285750">
              <a:buFont typeface="Arial"/>
              <a:buChar char="•"/>
            </a:pPr>
            <a:r>
              <a:rPr lang="en-US" sz="1600">
                <a:latin typeface="Public Sans"/>
                <a:ea typeface="+mn-lt"/>
                <a:cs typeface="+mn-lt"/>
              </a:rPr>
              <a:t>For additional information including how to request a transcript via </a:t>
            </a:r>
            <a:r>
              <a:rPr lang="en-US" sz="1600" err="1">
                <a:latin typeface="Public Sans"/>
                <a:ea typeface="+mn-lt"/>
                <a:cs typeface="+mn-lt"/>
              </a:rPr>
              <a:t>GAFutures</a:t>
            </a:r>
            <a:r>
              <a:rPr lang="en-US" sz="1600">
                <a:latin typeface="Public Sans"/>
                <a:ea typeface="+mn-lt"/>
                <a:cs typeface="+mn-lt"/>
              </a:rPr>
              <a:t>, why UGA is requesting the transcript in this format, how are grades being reviewed and evaluated, and more, please visit: </a:t>
            </a:r>
            <a:r>
              <a:rPr lang="en-US" sz="1600">
                <a:latin typeface="Public Sans"/>
                <a:ea typeface="+mn-lt"/>
                <a:cs typeface="+mn-lt"/>
                <a:hlinkClick r:id="rId4"/>
              </a:rPr>
              <a:t>https://admissions.uga.edu/apply/first-year-applicants/first-year-criteria/gafutures-transcripts/</a:t>
            </a:r>
            <a:r>
              <a:rPr lang="en-US" sz="1600">
                <a:latin typeface="Public Sans"/>
                <a:ea typeface="+mn-lt"/>
                <a:cs typeface="+mn-lt"/>
              </a:rPr>
              <a:t> </a:t>
            </a:r>
            <a:endParaRPr lang="en-US" sz="1600">
              <a:latin typeface="Public Sans"/>
              <a:ea typeface="Calibri"/>
              <a:cs typeface="Calibri"/>
            </a:endParaRPr>
          </a:p>
          <a:p>
            <a:pPr marL="285750" indent="-285750">
              <a:buFont typeface="Arial"/>
              <a:buChar char="•"/>
            </a:pPr>
            <a:endParaRPr lang="en-US" sz="1600">
              <a:latin typeface="Public Sans"/>
              <a:ea typeface="Calibri"/>
              <a:cs typeface="Calibri"/>
            </a:endParaRPr>
          </a:p>
          <a:p>
            <a:pPr marL="285750" indent="-285750">
              <a:buFont typeface="Arial"/>
              <a:buChar char="•"/>
            </a:pPr>
            <a:r>
              <a:rPr lang="en-US" sz="1600">
                <a:latin typeface="Public Sans"/>
                <a:ea typeface="Calibri"/>
                <a:cs typeface="Calibri"/>
              </a:rPr>
              <a:t>In Common App, students will be asked whether they will be sending their transcript via </a:t>
            </a:r>
            <a:r>
              <a:rPr lang="en-US" sz="1600" err="1">
                <a:latin typeface="Public Sans"/>
                <a:ea typeface="Calibri"/>
                <a:cs typeface="Calibri"/>
              </a:rPr>
              <a:t>GAFutures</a:t>
            </a:r>
            <a:r>
              <a:rPr lang="en-US" sz="1600">
                <a:latin typeface="Public Sans"/>
                <a:ea typeface="Calibri"/>
                <a:cs typeface="Calibri"/>
              </a:rPr>
              <a:t> or not. </a:t>
            </a:r>
          </a:p>
          <a:p>
            <a:pPr marL="285750" indent="-285750">
              <a:buFont typeface="Arial"/>
              <a:buChar char="•"/>
            </a:pPr>
            <a:endParaRPr lang="en-US" sz="1600">
              <a:latin typeface="Public Sans"/>
              <a:ea typeface="Calibri"/>
              <a:cs typeface="Calibri"/>
            </a:endParaRPr>
          </a:p>
          <a:p>
            <a:pPr marL="285750" indent="-285750">
              <a:buFont typeface="Arial"/>
              <a:buChar char="•"/>
            </a:pPr>
            <a:r>
              <a:rPr lang="en-US" sz="1600">
                <a:latin typeface="Public Sans"/>
                <a:ea typeface="Calibri"/>
                <a:cs typeface="Calibri"/>
              </a:rPr>
              <a:t>As a reminder, counselors will still be submitting the official, weighted transcript via Common App. You the student will need to submit the unweighted transcript via </a:t>
            </a:r>
            <a:r>
              <a:rPr lang="en-US" sz="1600" err="1">
                <a:latin typeface="Public Sans"/>
                <a:ea typeface="Calibri"/>
                <a:cs typeface="Calibri"/>
              </a:rPr>
              <a:t>GAFutures</a:t>
            </a:r>
            <a:r>
              <a:rPr lang="en-US" sz="1600">
                <a:latin typeface="Public Sans"/>
                <a:ea typeface="Calibri"/>
                <a:cs typeface="Calibri"/>
              </a:rPr>
              <a:t>.</a:t>
            </a:r>
          </a:p>
          <a:p>
            <a:pPr marL="285750" indent="-285750">
              <a:buFont typeface="Arial"/>
              <a:buChar char="•"/>
            </a:pPr>
            <a:endParaRPr lang="en-US" sz="1600">
              <a:solidFill>
                <a:srgbClr val="000000"/>
              </a:solidFill>
              <a:latin typeface="Public Sans"/>
              <a:ea typeface="Calibri"/>
              <a:cs typeface="Calibri"/>
            </a:endParaRPr>
          </a:p>
          <a:p>
            <a:pPr marL="285750" indent="-285750">
              <a:buFont typeface="Arial"/>
              <a:buChar char="•"/>
            </a:pPr>
            <a:r>
              <a:rPr lang="en-US" sz="1600">
                <a:solidFill>
                  <a:srgbClr val="000000"/>
                </a:solidFill>
                <a:latin typeface="Public Sans"/>
                <a:ea typeface="Calibri"/>
                <a:cs typeface="Calibri"/>
              </a:rPr>
              <a:t>Please DO NOT request the </a:t>
            </a:r>
            <a:r>
              <a:rPr lang="en-US" sz="1600" err="1">
                <a:solidFill>
                  <a:srgbClr val="000000"/>
                </a:solidFill>
                <a:latin typeface="Public Sans"/>
                <a:ea typeface="Calibri"/>
                <a:cs typeface="Calibri"/>
              </a:rPr>
              <a:t>GAFutures</a:t>
            </a:r>
            <a:r>
              <a:rPr lang="en-US" sz="1600">
                <a:solidFill>
                  <a:srgbClr val="000000"/>
                </a:solidFill>
                <a:latin typeface="Public Sans"/>
                <a:ea typeface="Calibri"/>
                <a:cs typeface="Calibri"/>
              </a:rPr>
              <a:t> transcript now. We will send out communication when the </a:t>
            </a:r>
            <a:r>
              <a:rPr lang="en-US" sz="1600" err="1">
                <a:solidFill>
                  <a:srgbClr val="000000"/>
                </a:solidFill>
                <a:latin typeface="Public Sans"/>
                <a:ea typeface="Calibri"/>
                <a:cs typeface="Calibri"/>
              </a:rPr>
              <a:t>GAFutures</a:t>
            </a:r>
            <a:r>
              <a:rPr lang="en-US" sz="1600">
                <a:solidFill>
                  <a:srgbClr val="000000"/>
                </a:solidFill>
                <a:latin typeface="Public Sans"/>
                <a:ea typeface="Calibri"/>
                <a:cs typeface="Calibri"/>
              </a:rPr>
              <a:t> transcripts are ready.</a:t>
            </a:r>
            <a:endParaRPr lang="en-US" sz="1600">
              <a:solidFill>
                <a:srgbClr val="404040"/>
              </a:solidFill>
              <a:latin typeface="Public Sans"/>
              <a:ea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a:extLst>
            <a:ext uri="{FF2B5EF4-FFF2-40B4-BE49-F238E27FC236}">
              <a16:creationId xmlns:a16="http://schemas.microsoft.com/office/drawing/2014/main" id="{BC70A60F-88CD-69F0-D595-1486EE473E6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1F21290-2B08-3CBE-7BF8-073FF64BB731}"/>
              </a:ext>
            </a:extLst>
          </p:cNvPr>
          <p:cNvGrpSpPr/>
          <p:nvPr/>
        </p:nvGrpSpPr>
        <p:grpSpPr>
          <a:xfrm>
            <a:off x="1" y="809549"/>
            <a:ext cx="2754868" cy="5686349"/>
            <a:chOff x="0" y="0"/>
            <a:chExt cx="3673158" cy="7581798"/>
          </a:xfrm>
        </p:grpSpPr>
        <p:sp>
          <p:nvSpPr>
            <p:cNvPr id="3" name="Freeform 3">
              <a:extLst>
                <a:ext uri="{FF2B5EF4-FFF2-40B4-BE49-F238E27FC236}">
                  <a16:creationId xmlns:a16="http://schemas.microsoft.com/office/drawing/2014/main" id="{29D86E82-498F-ABF5-E324-E1BF1ACF986B}"/>
                </a:ext>
              </a:extLst>
            </p:cNvPr>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a:extLst>
              <a:ext uri="{FF2B5EF4-FFF2-40B4-BE49-F238E27FC236}">
                <a16:creationId xmlns:a16="http://schemas.microsoft.com/office/drawing/2014/main" id="{5AC84FC9-CDE9-1641-1690-D869DF6A1F47}"/>
              </a:ext>
            </a:extLst>
          </p:cNvPr>
          <p:cNvGrpSpPr/>
          <p:nvPr/>
        </p:nvGrpSpPr>
        <p:grpSpPr>
          <a:xfrm>
            <a:off x="9452696" y="809549"/>
            <a:ext cx="307238" cy="5686349"/>
            <a:chOff x="0" y="0"/>
            <a:chExt cx="409651" cy="7581798"/>
          </a:xfrm>
        </p:grpSpPr>
        <p:sp>
          <p:nvSpPr>
            <p:cNvPr id="5" name="Freeform 5">
              <a:extLst>
                <a:ext uri="{FF2B5EF4-FFF2-40B4-BE49-F238E27FC236}">
                  <a16:creationId xmlns:a16="http://schemas.microsoft.com/office/drawing/2014/main" id="{D103343F-3CBF-00E7-2A1E-EFD229755320}"/>
                </a:ext>
              </a:extLst>
            </p:cNvPr>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a:extLst>
              <a:ext uri="{FF2B5EF4-FFF2-40B4-BE49-F238E27FC236}">
                <a16:creationId xmlns:a16="http://schemas.microsoft.com/office/drawing/2014/main" id="{486975FF-6318-0E64-157D-9C637EA404BA}"/>
              </a:ext>
            </a:extLst>
          </p:cNvPr>
          <p:cNvGrpSpPr/>
          <p:nvPr/>
        </p:nvGrpSpPr>
        <p:grpSpPr>
          <a:xfrm>
            <a:off x="0" y="812797"/>
            <a:ext cx="3366792" cy="5689597"/>
            <a:chOff x="0" y="0"/>
            <a:chExt cx="4489056" cy="7586129"/>
          </a:xfrm>
        </p:grpSpPr>
        <p:sp>
          <p:nvSpPr>
            <p:cNvPr id="7" name="Freeform 7">
              <a:extLst>
                <a:ext uri="{FF2B5EF4-FFF2-40B4-BE49-F238E27FC236}">
                  <a16:creationId xmlns:a16="http://schemas.microsoft.com/office/drawing/2014/main" id="{3C3CE27A-B229-586F-9DCB-5004A45994F4}"/>
                </a:ext>
              </a:extLst>
            </p:cNvPr>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a:extLst>
              <a:ext uri="{FF2B5EF4-FFF2-40B4-BE49-F238E27FC236}">
                <a16:creationId xmlns:a16="http://schemas.microsoft.com/office/drawing/2014/main" id="{71F3E566-54EB-5C3B-2EC2-B31F482C22D9}"/>
              </a:ext>
            </a:extLst>
          </p:cNvPr>
          <p:cNvGrpSpPr/>
          <p:nvPr/>
        </p:nvGrpSpPr>
        <p:grpSpPr>
          <a:xfrm>
            <a:off x="200797" y="1660824"/>
            <a:ext cx="2669678" cy="3859027"/>
            <a:chOff x="-259485" y="-179379"/>
            <a:chExt cx="3559570" cy="5145369"/>
          </a:xfrm>
        </p:grpSpPr>
        <p:sp>
          <p:nvSpPr>
            <p:cNvPr id="9" name="Freeform 9">
              <a:extLst>
                <a:ext uri="{FF2B5EF4-FFF2-40B4-BE49-F238E27FC236}">
                  <a16:creationId xmlns:a16="http://schemas.microsoft.com/office/drawing/2014/main" id="{298C485A-5B68-8FF4-4971-4358D5E8512E}"/>
                </a:ext>
              </a:extLst>
            </p:cNvPr>
            <p:cNvSpPr/>
            <p:nvPr/>
          </p:nvSpPr>
          <p:spPr>
            <a:xfrm>
              <a:off x="0" y="0"/>
              <a:ext cx="3300085" cy="4965989"/>
            </a:xfrm>
            <a:custGeom>
              <a:avLst/>
              <a:gdLst/>
              <a:ahLst/>
              <a:cxnLst/>
              <a:rect l="l" t="t" r="r" b="b"/>
              <a:pathLst>
                <a:path w="3300085" h="4965989">
                  <a:moveTo>
                    <a:pt x="0" y="0"/>
                  </a:moveTo>
                  <a:lnTo>
                    <a:pt x="3300085" y="0"/>
                  </a:lnTo>
                  <a:lnTo>
                    <a:pt x="3300085" y="4965989"/>
                  </a:lnTo>
                  <a:lnTo>
                    <a:pt x="0" y="4965989"/>
                  </a:lnTo>
                  <a:close/>
                </a:path>
              </a:pathLst>
            </a:custGeom>
            <a:blipFill>
              <a:blip r:embed="rId2">
                <a:alphaModFix amt="0"/>
              </a:blip>
              <a:stretch>
                <a:fillRect l="-148226" r="-137918"/>
              </a:stretch>
            </a:blipFill>
          </p:spPr>
        </p:sp>
        <p:sp>
          <p:nvSpPr>
            <p:cNvPr id="10" name="TextBox 10">
              <a:extLst>
                <a:ext uri="{FF2B5EF4-FFF2-40B4-BE49-F238E27FC236}">
                  <a16:creationId xmlns:a16="http://schemas.microsoft.com/office/drawing/2014/main" id="{EB2E650E-BE52-69E6-EB28-38C5AA0DF126}"/>
                </a:ext>
              </a:extLst>
            </p:cNvPr>
            <p:cNvSpPr txBox="1"/>
            <p:nvPr/>
          </p:nvSpPr>
          <p:spPr>
            <a:xfrm>
              <a:off x="-259485" y="-179379"/>
              <a:ext cx="3452721" cy="5145369"/>
            </a:xfrm>
            <a:prstGeom prst="rect">
              <a:avLst/>
            </a:prstGeom>
          </p:spPr>
          <p:txBody>
            <a:bodyPr lIns="0" tIns="0" rIns="0" bIns="0" rtlCol="0" anchor="ctr"/>
            <a:lstStyle/>
            <a:p>
              <a:pPr>
                <a:lnSpc>
                  <a:spcPts val="3225"/>
                </a:lnSpc>
              </a:pPr>
              <a:r>
                <a:rPr lang="en-US" sz="2950" b="1">
                  <a:solidFill>
                    <a:srgbClr val="404040"/>
                  </a:solidFill>
                  <a:latin typeface="Public Sans Bold"/>
                  <a:sym typeface="Public Sans Bold"/>
                </a:rPr>
                <a:t>What you will see on Common App</a:t>
              </a:r>
              <a:endParaRPr lang="en-US"/>
            </a:p>
            <a:p>
              <a:pPr algn="l">
                <a:lnSpc>
                  <a:spcPts val="3225"/>
                </a:lnSpc>
              </a:pPr>
              <a:endParaRPr lang="en-US" sz="2986" b="1">
                <a:solidFill>
                  <a:srgbClr val="404040"/>
                </a:solidFill>
                <a:latin typeface="Public Sans Bold"/>
                <a:ea typeface="Public Sans Bold"/>
                <a:cs typeface="Public Sans Bold"/>
                <a:sym typeface="Public Sans Bold"/>
              </a:endParaRPr>
            </a:p>
          </p:txBody>
        </p:sp>
      </p:grpSp>
      <p:grpSp>
        <p:nvGrpSpPr>
          <p:cNvPr id="14" name="Group 14">
            <a:extLst>
              <a:ext uri="{FF2B5EF4-FFF2-40B4-BE49-F238E27FC236}">
                <a16:creationId xmlns:a16="http://schemas.microsoft.com/office/drawing/2014/main" id="{82CD6A62-0306-E5E2-337B-1A537B0AA567}"/>
              </a:ext>
            </a:extLst>
          </p:cNvPr>
          <p:cNvGrpSpPr/>
          <p:nvPr/>
        </p:nvGrpSpPr>
        <p:grpSpPr>
          <a:xfrm>
            <a:off x="8952414" y="1127331"/>
            <a:ext cx="801186" cy="5060537"/>
            <a:chOff x="0" y="0"/>
            <a:chExt cx="1068248" cy="6747383"/>
          </a:xfrm>
        </p:grpSpPr>
        <p:sp>
          <p:nvSpPr>
            <p:cNvPr id="15" name="Freeform 15">
              <a:extLst>
                <a:ext uri="{FF2B5EF4-FFF2-40B4-BE49-F238E27FC236}">
                  <a16:creationId xmlns:a16="http://schemas.microsoft.com/office/drawing/2014/main" id="{8FD84FF4-3F37-D432-D6F8-570CAAD203F5}"/>
                </a:ext>
              </a:extLst>
            </p:cNvPr>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pic>
        <p:nvPicPr>
          <p:cNvPr id="18" name="Picture 17">
            <a:extLst>
              <a:ext uri="{FF2B5EF4-FFF2-40B4-BE49-F238E27FC236}">
                <a16:creationId xmlns:a16="http://schemas.microsoft.com/office/drawing/2014/main" id="{A56F9374-E92B-9377-7D3F-43B3B14D32A2}"/>
              </a:ext>
            </a:extLst>
          </p:cNvPr>
          <p:cNvPicPr>
            <a:picLocks noChangeAspect="1"/>
          </p:cNvPicPr>
          <p:nvPr/>
        </p:nvPicPr>
        <p:blipFill>
          <a:blip r:embed="rId3"/>
          <a:stretch>
            <a:fillRect/>
          </a:stretch>
        </p:blipFill>
        <p:spPr>
          <a:xfrm>
            <a:off x="3739287" y="926177"/>
            <a:ext cx="5227324" cy="5451135"/>
          </a:xfrm>
          <a:prstGeom prst="rect">
            <a:avLst/>
          </a:prstGeom>
        </p:spPr>
      </p:pic>
    </p:spTree>
    <p:extLst>
      <p:ext uri="{BB962C8B-B14F-4D97-AF65-F5344CB8AC3E}">
        <p14:creationId xmlns:p14="http://schemas.microsoft.com/office/powerpoint/2010/main" val="1932050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a:extLst>
            <a:ext uri="{FF2B5EF4-FFF2-40B4-BE49-F238E27FC236}">
              <a16:creationId xmlns:a16="http://schemas.microsoft.com/office/drawing/2014/main" id="{B818838A-C961-BDD6-2D05-BE5F52D2217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010C8E3-7F21-DBF2-CBC3-D607F882BC23}"/>
              </a:ext>
            </a:extLst>
          </p:cNvPr>
          <p:cNvGrpSpPr/>
          <p:nvPr/>
        </p:nvGrpSpPr>
        <p:grpSpPr>
          <a:xfrm>
            <a:off x="1" y="809549"/>
            <a:ext cx="2754868" cy="5686349"/>
            <a:chOff x="0" y="0"/>
            <a:chExt cx="3673158" cy="7581798"/>
          </a:xfrm>
        </p:grpSpPr>
        <p:sp>
          <p:nvSpPr>
            <p:cNvPr id="3" name="Freeform 3">
              <a:extLst>
                <a:ext uri="{FF2B5EF4-FFF2-40B4-BE49-F238E27FC236}">
                  <a16:creationId xmlns:a16="http://schemas.microsoft.com/office/drawing/2014/main" id="{558A9EC9-87AA-D3A1-5FD6-10C2B62CE847}"/>
                </a:ext>
              </a:extLst>
            </p:cNvPr>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a:extLst>
              <a:ext uri="{FF2B5EF4-FFF2-40B4-BE49-F238E27FC236}">
                <a16:creationId xmlns:a16="http://schemas.microsoft.com/office/drawing/2014/main" id="{3A30D737-16F5-0F19-B96E-523D0313EF20}"/>
              </a:ext>
            </a:extLst>
          </p:cNvPr>
          <p:cNvGrpSpPr/>
          <p:nvPr/>
        </p:nvGrpSpPr>
        <p:grpSpPr>
          <a:xfrm>
            <a:off x="9452696" y="809549"/>
            <a:ext cx="307238" cy="5686349"/>
            <a:chOff x="0" y="0"/>
            <a:chExt cx="409651" cy="7581798"/>
          </a:xfrm>
        </p:grpSpPr>
        <p:sp>
          <p:nvSpPr>
            <p:cNvPr id="5" name="Freeform 5">
              <a:extLst>
                <a:ext uri="{FF2B5EF4-FFF2-40B4-BE49-F238E27FC236}">
                  <a16:creationId xmlns:a16="http://schemas.microsoft.com/office/drawing/2014/main" id="{62242DA5-30ED-54D9-93F8-0DECBEF8D88C}"/>
                </a:ext>
              </a:extLst>
            </p:cNvPr>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a:extLst>
              <a:ext uri="{FF2B5EF4-FFF2-40B4-BE49-F238E27FC236}">
                <a16:creationId xmlns:a16="http://schemas.microsoft.com/office/drawing/2014/main" id="{411A992E-8492-6C27-DA6B-08E3CF9E418C}"/>
              </a:ext>
            </a:extLst>
          </p:cNvPr>
          <p:cNvGrpSpPr/>
          <p:nvPr/>
        </p:nvGrpSpPr>
        <p:grpSpPr>
          <a:xfrm>
            <a:off x="19" y="1"/>
            <a:ext cx="9751143" cy="7315200"/>
            <a:chOff x="0" y="0"/>
            <a:chExt cx="13001523" cy="9753600"/>
          </a:xfrm>
        </p:grpSpPr>
        <p:sp>
          <p:nvSpPr>
            <p:cNvPr id="7" name="Freeform 7" descr="A hand holding a pen and shading circles on a sheet">
              <a:extLst>
                <a:ext uri="{FF2B5EF4-FFF2-40B4-BE49-F238E27FC236}">
                  <a16:creationId xmlns:a16="http://schemas.microsoft.com/office/drawing/2014/main" id="{BC659DF9-C37B-7FBE-CB0F-534AE3454D8B}"/>
                </a:ext>
              </a:extLst>
            </p:cNvPr>
            <p:cNvSpPr/>
            <p:nvPr/>
          </p:nvSpPr>
          <p:spPr>
            <a:xfrm>
              <a:off x="0" y="0"/>
              <a:ext cx="13001498" cy="9753600"/>
            </a:xfrm>
            <a:custGeom>
              <a:avLst/>
              <a:gdLst/>
              <a:ahLst/>
              <a:cxnLst/>
              <a:rect l="l" t="t" r="r" b="b"/>
              <a:pathLst>
                <a:path w="13001498" h="9753600">
                  <a:moveTo>
                    <a:pt x="0" y="0"/>
                  </a:moveTo>
                  <a:lnTo>
                    <a:pt x="13001498" y="0"/>
                  </a:lnTo>
                  <a:lnTo>
                    <a:pt x="13001498" y="9753600"/>
                  </a:lnTo>
                  <a:lnTo>
                    <a:pt x="0" y="9753600"/>
                  </a:lnTo>
                  <a:lnTo>
                    <a:pt x="0" y="0"/>
                  </a:lnTo>
                  <a:close/>
                </a:path>
              </a:pathLst>
            </a:custGeom>
            <a:blipFill>
              <a:blip r:embed="rId2">
                <a:alphaModFix amt="25000"/>
              </a:blip>
              <a:stretch>
                <a:fillRect l="-12465" r="-22177" b="-4724"/>
              </a:stretch>
            </a:blipFill>
          </p:spPr>
        </p:sp>
      </p:grpSp>
      <p:grpSp>
        <p:nvGrpSpPr>
          <p:cNvPr id="8" name="Group 8">
            <a:extLst>
              <a:ext uri="{FF2B5EF4-FFF2-40B4-BE49-F238E27FC236}">
                <a16:creationId xmlns:a16="http://schemas.microsoft.com/office/drawing/2014/main" id="{85E1B629-6638-AF06-7AF1-EA8D97F6C5ED}"/>
              </a:ext>
            </a:extLst>
          </p:cNvPr>
          <p:cNvGrpSpPr/>
          <p:nvPr/>
        </p:nvGrpSpPr>
        <p:grpSpPr>
          <a:xfrm>
            <a:off x="0" y="809549"/>
            <a:ext cx="2754868" cy="5686349"/>
            <a:chOff x="0" y="0"/>
            <a:chExt cx="3673158" cy="7581798"/>
          </a:xfrm>
        </p:grpSpPr>
        <p:sp>
          <p:nvSpPr>
            <p:cNvPr id="9" name="Freeform 9">
              <a:extLst>
                <a:ext uri="{FF2B5EF4-FFF2-40B4-BE49-F238E27FC236}">
                  <a16:creationId xmlns:a16="http://schemas.microsoft.com/office/drawing/2014/main" id="{20C24192-5FCC-C183-00FD-657C0DC1AD64}"/>
                </a:ext>
              </a:extLst>
            </p:cNvPr>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10" name="Group 10">
            <a:extLst>
              <a:ext uri="{FF2B5EF4-FFF2-40B4-BE49-F238E27FC236}">
                <a16:creationId xmlns:a16="http://schemas.microsoft.com/office/drawing/2014/main" id="{9C633EE2-1ECB-1118-C95F-304DE26A5CA7}"/>
              </a:ext>
            </a:extLst>
          </p:cNvPr>
          <p:cNvGrpSpPr/>
          <p:nvPr/>
        </p:nvGrpSpPr>
        <p:grpSpPr>
          <a:xfrm>
            <a:off x="101171" y="1198759"/>
            <a:ext cx="2552529" cy="4907929"/>
            <a:chOff x="0" y="0"/>
            <a:chExt cx="3403371" cy="6543905"/>
          </a:xfrm>
        </p:grpSpPr>
        <p:sp>
          <p:nvSpPr>
            <p:cNvPr id="11" name="Freeform 11">
              <a:extLst>
                <a:ext uri="{FF2B5EF4-FFF2-40B4-BE49-F238E27FC236}">
                  <a16:creationId xmlns:a16="http://schemas.microsoft.com/office/drawing/2014/main" id="{2A208F40-BE8D-758D-90E3-86F40DD64622}"/>
                </a:ext>
              </a:extLst>
            </p:cNvPr>
            <p:cNvSpPr/>
            <p:nvPr/>
          </p:nvSpPr>
          <p:spPr>
            <a:xfrm>
              <a:off x="0" y="0"/>
              <a:ext cx="3403378" cy="6543905"/>
            </a:xfrm>
            <a:custGeom>
              <a:avLst/>
              <a:gdLst/>
              <a:ahLst/>
              <a:cxnLst/>
              <a:rect l="l" t="t" r="r" b="b"/>
              <a:pathLst>
                <a:path w="3403378" h="6543905">
                  <a:moveTo>
                    <a:pt x="0" y="0"/>
                  </a:moveTo>
                  <a:lnTo>
                    <a:pt x="3403378" y="0"/>
                  </a:lnTo>
                  <a:lnTo>
                    <a:pt x="3403378" y="6543905"/>
                  </a:lnTo>
                  <a:lnTo>
                    <a:pt x="0" y="6543905"/>
                  </a:lnTo>
                  <a:close/>
                </a:path>
              </a:pathLst>
            </a:custGeom>
            <a:blipFill>
              <a:blip r:embed="rId3">
                <a:alphaModFix amt="0"/>
              </a:blip>
              <a:stretch>
                <a:fillRect l="-200508" r="-192886"/>
              </a:stretch>
            </a:blipFill>
          </p:spPr>
        </p:sp>
        <p:sp>
          <p:nvSpPr>
            <p:cNvPr id="12" name="TextBox 12">
              <a:extLst>
                <a:ext uri="{FF2B5EF4-FFF2-40B4-BE49-F238E27FC236}">
                  <a16:creationId xmlns:a16="http://schemas.microsoft.com/office/drawing/2014/main" id="{DB9B910D-1AFA-04FF-101D-0BB208CDB9BA}"/>
                </a:ext>
              </a:extLst>
            </p:cNvPr>
            <p:cNvSpPr txBox="1"/>
            <p:nvPr/>
          </p:nvSpPr>
          <p:spPr>
            <a:xfrm>
              <a:off x="0" y="19050"/>
              <a:ext cx="3403371" cy="6524855"/>
            </a:xfrm>
            <a:prstGeom prst="rect">
              <a:avLst/>
            </a:prstGeom>
          </p:spPr>
          <p:txBody>
            <a:bodyPr lIns="0" tIns="0" rIns="0" bIns="0" rtlCol="0" anchor="ctr"/>
            <a:lstStyle/>
            <a:p>
              <a:pPr algn="l">
                <a:lnSpc>
                  <a:spcPts val="3225"/>
                </a:lnSpc>
              </a:pPr>
              <a:r>
                <a:rPr lang="en-US" sz="2986" b="1">
                  <a:solidFill>
                    <a:srgbClr val="404040"/>
                  </a:solidFill>
                  <a:latin typeface="Public Sans Bold"/>
                  <a:ea typeface="Public Sans Bold"/>
                  <a:cs typeface="Public Sans Bold"/>
                  <a:sym typeface="Public Sans Bold"/>
                </a:rPr>
                <a:t>Deadlines &amp; Expectations</a:t>
              </a:r>
            </a:p>
          </p:txBody>
        </p:sp>
      </p:grpSp>
      <p:grpSp>
        <p:nvGrpSpPr>
          <p:cNvPr id="13" name="Group 13">
            <a:extLst>
              <a:ext uri="{FF2B5EF4-FFF2-40B4-BE49-F238E27FC236}">
                <a16:creationId xmlns:a16="http://schemas.microsoft.com/office/drawing/2014/main" id="{AADF8097-9BA2-0A3E-FA0A-A8BF8EA58491}"/>
              </a:ext>
            </a:extLst>
          </p:cNvPr>
          <p:cNvGrpSpPr/>
          <p:nvPr/>
        </p:nvGrpSpPr>
        <p:grpSpPr>
          <a:xfrm>
            <a:off x="3095415" y="269472"/>
            <a:ext cx="5852160" cy="6866854"/>
            <a:chOff x="0" y="0"/>
            <a:chExt cx="7802880" cy="9155806"/>
          </a:xfrm>
        </p:grpSpPr>
        <p:sp>
          <p:nvSpPr>
            <p:cNvPr id="14" name="Freeform 14">
              <a:extLst>
                <a:ext uri="{FF2B5EF4-FFF2-40B4-BE49-F238E27FC236}">
                  <a16:creationId xmlns:a16="http://schemas.microsoft.com/office/drawing/2014/main" id="{EBD0311E-DE7F-2BAF-9390-53E6BDA36353}"/>
                </a:ext>
              </a:extLst>
            </p:cNvPr>
            <p:cNvSpPr/>
            <p:nvPr/>
          </p:nvSpPr>
          <p:spPr>
            <a:xfrm>
              <a:off x="0" y="0"/>
              <a:ext cx="7802880" cy="9155801"/>
            </a:xfrm>
            <a:custGeom>
              <a:avLst/>
              <a:gdLst/>
              <a:ahLst/>
              <a:cxnLst/>
              <a:rect l="l" t="t" r="r" b="b"/>
              <a:pathLst>
                <a:path w="7802880" h="9155801">
                  <a:moveTo>
                    <a:pt x="0" y="0"/>
                  </a:moveTo>
                  <a:lnTo>
                    <a:pt x="7802880" y="0"/>
                  </a:lnTo>
                  <a:lnTo>
                    <a:pt x="7802880" y="9155801"/>
                  </a:lnTo>
                  <a:lnTo>
                    <a:pt x="0" y="9155801"/>
                  </a:lnTo>
                  <a:close/>
                </a:path>
              </a:pathLst>
            </a:custGeom>
            <a:blipFill>
              <a:blip r:embed="rId3">
                <a:alphaModFix amt="0"/>
              </a:blip>
              <a:stretch>
                <a:fillRect l="-100549" r="-100549"/>
              </a:stretch>
            </a:blipFill>
          </p:spPr>
        </p:sp>
        <p:sp>
          <p:nvSpPr>
            <p:cNvPr id="15" name="TextBox 15">
              <a:extLst>
                <a:ext uri="{FF2B5EF4-FFF2-40B4-BE49-F238E27FC236}">
                  <a16:creationId xmlns:a16="http://schemas.microsoft.com/office/drawing/2014/main" id="{CFE6D9EE-FAA6-D45D-C59E-08F61E3840F7}"/>
                </a:ext>
              </a:extLst>
            </p:cNvPr>
            <p:cNvSpPr txBox="1"/>
            <p:nvPr/>
          </p:nvSpPr>
          <p:spPr>
            <a:xfrm>
              <a:off x="0" y="19050"/>
              <a:ext cx="7802880" cy="9136756"/>
            </a:xfrm>
            <a:prstGeom prst="rect">
              <a:avLst/>
            </a:prstGeom>
          </p:spPr>
          <p:txBody>
            <a:bodyPr lIns="0" tIns="0" rIns="0" bIns="0" rtlCol="0" anchor="ctr"/>
            <a:lstStyle/>
            <a:p>
              <a:pPr algn="l">
                <a:lnSpc>
                  <a:spcPts val="2188"/>
                </a:lnSpc>
              </a:pPr>
              <a:endParaRPr/>
            </a:p>
            <a:p>
              <a:pPr algn="l">
                <a:lnSpc>
                  <a:spcPts val="2188"/>
                </a:lnSpc>
              </a:pPr>
              <a:endParaRPr/>
            </a:p>
            <a:p>
              <a:pPr marL="260350" lvl="1" indent="-130175" algn="l">
                <a:lnSpc>
                  <a:spcPts val="2188"/>
                </a:lnSpc>
                <a:buFont typeface="Arial"/>
                <a:buChar char="•"/>
              </a:pPr>
              <a:r>
                <a:rPr lang="en-US" sz="2000">
                  <a:solidFill>
                    <a:srgbClr val="404040"/>
                  </a:solidFill>
                  <a:latin typeface="Public Sans Bold"/>
                  <a:ea typeface="Public Sans Bold"/>
                  <a:cs typeface="Public Sans Bold"/>
                  <a:sym typeface="Public Sans Bold"/>
                </a:rPr>
                <a:t>Students will have 15 school days prior to their application deadline to request the following:</a:t>
              </a:r>
              <a:endParaRPr lang="en-US" sz="2000">
                <a:solidFill>
                  <a:srgbClr val="404040"/>
                </a:solidFill>
                <a:latin typeface="Public Sans Bold"/>
                <a:ea typeface="Public Sans Bold"/>
                <a:cs typeface="Public Sans Bold"/>
              </a:endParaRPr>
            </a:p>
            <a:p>
              <a:pPr marL="769620" lvl="2" indent="-256540" algn="l">
                <a:lnSpc>
                  <a:spcPts val="1958"/>
                </a:lnSpc>
                <a:buFont typeface="Arial"/>
                <a:buChar char="⚬"/>
              </a:pPr>
              <a:r>
                <a:rPr lang="en-US" sz="1813">
                  <a:solidFill>
                    <a:srgbClr val="404040"/>
                  </a:solidFill>
                  <a:latin typeface="Public Sans"/>
                  <a:ea typeface="Public Sans"/>
                  <a:cs typeface="Public Sans"/>
                  <a:sym typeface="Public Sans"/>
                </a:rPr>
                <a:t>Transcripts</a:t>
              </a:r>
              <a:endParaRPr lang="en-US" sz="1813">
                <a:solidFill>
                  <a:srgbClr val="404040"/>
                </a:solidFill>
                <a:latin typeface="Public Sans"/>
                <a:ea typeface="Public Sans"/>
                <a:cs typeface="Public Sans"/>
              </a:endParaRPr>
            </a:p>
            <a:p>
              <a:pPr marL="769620" lvl="2" indent="-256540" algn="l">
                <a:lnSpc>
                  <a:spcPts val="1958"/>
                </a:lnSpc>
                <a:buFont typeface="Arial"/>
                <a:buChar char="⚬"/>
              </a:pPr>
              <a:r>
                <a:rPr lang="en-US" sz="1813">
                  <a:solidFill>
                    <a:srgbClr val="404040"/>
                  </a:solidFill>
                  <a:latin typeface="Public Sans"/>
                  <a:ea typeface="Public Sans"/>
                  <a:cs typeface="Public Sans"/>
                  <a:sym typeface="Public Sans"/>
                </a:rPr>
                <a:t>Letter of Recommendations </a:t>
              </a:r>
              <a:endParaRPr lang="en-US" sz="1813">
                <a:solidFill>
                  <a:srgbClr val="404040"/>
                </a:solidFill>
                <a:latin typeface="Public Sans"/>
                <a:ea typeface="Public Sans"/>
                <a:cs typeface="Public Sans"/>
              </a:endParaRPr>
            </a:p>
            <a:p>
              <a:pPr marL="769620" lvl="2" indent="-256540" algn="l">
                <a:lnSpc>
                  <a:spcPts val="1958"/>
                </a:lnSpc>
                <a:buFont typeface="Arial"/>
                <a:buChar char="⚬"/>
              </a:pPr>
              <a:r>
                <a:rPr lang="en-US" sz="1813">
                  <a:solidFill>
                    <a:srgbClr val="404040"/>
                  </a:solidFill>
                  <a:latin typeface="Public Sans"/>
                  <a:ea typeface="Public Sans"/>
                  <a:cs typeface="Public Sans"/>
                  <a:sym typeface="Public Sans"/>
                </a:rPr>
                <a:t>Counselor Evaluations</a:t>
              </a:r>
              <a:endParaRPr lang="en-US" sz="1813">
                <a:solidFill>
                  <a:srgbClr val="404040"/>
                </a:solidFill>
                <a:latin typeface="Public Sans"/>
                <a:ea typeface="Public Sans"/>
                <a:cs typeface="Public Sans"/>
              </a:endParaRPr>
            </a:p>
            <a:p>
              <a:pPr marL="513080" lvl="2">
                <a:lnSpc>
                  <a:spcPts val="1957"/>
                </a:lnSpc>
              </a:pPr>
              <a:endParaRPr lang="en-US">
                <a:solidFill>
                  <a:srgbClr val="404040"/>
                </a:solidFill>
                <a:latin typeface="Public Sans"/>
                <a:ea typeface="Public Sans"/>
                <a:cs typeface="Public Sans"/>
              </a:endParaRPr>
            </a:p>
            <a:p>
              <a:pPr marL="260350" lvl="1" indent="-130175" algn="l">
                <a:lnSpc>
                  <a:spcPts val="2188"/>
                </a:lnSpc>
                <a:buFont typeface="Arial"/>
                <a:buChar char="•"/>
              </a:pPr>
              <a:r>
                <a:rPr lang="en-US" sz="2026">
                  <a:solidFill>
                    <a:srgbClr val="404040"/>
                  </a:solidFill>
                  <a:latin typeface="Public Sans"/>
                  <a:ea typeface="Public Sans"/>
                  <a:cs typeface="Public Sans"/>
                  <a:sym typeface="Public Sans"/>
                </a:rPr>
                <a:t>Students who fail to meet this deadline may receive a generic/informational letter of recommendation from their counselor. </a:t>
              </a:r>
              <a:endParaRPr lang="en-US" sz="2026">
                <a:solidFill>
                  <a:srgbClr val="404040"/>
                </a:solidFill>
                <a:latin typeface="Public Sans"/>
                <a:ea typeface="Public Sans"/>
                <a:cs typeface="Public Sans"/>
              </a:endParaRPr>
            </a:p>
            <a:p>
              <a:pPr marL="130175" lvl="1">
                <a:lnSpc>
                  <a:spcPts val="2188"/>
                </a:lnSpc>
              </a:pPr>
              <a:endParaRPr lang="en-US" sz="2000">
                <a:solidFill>
                  <a:srgbClr val="404040"/>
                </a:solidFill>
                <a:latin typeface="Public Sans"/>
                <a:ea typeface="Public Sans"/>
                <a:cs typeface="Public Sans"/>
              </a:endParaRPr>
            </a:p>
            <a:p>
              <a:pPr marL="260350" lvl="1" indent="-130175">
                <a:lnSpc>
                  <a:spcPts val="2188"/>
                </a:lnSpc>
                <a:buFont typeface="Arial"/>
                <a:buChar char="•"/>
              </a:pPr>
              <a:r>
                <a:rPr lang="en-US" sz="2000">
                  <a:solidFill>
                    <a:srgbClr val="404040"/>
                  </a:solidFill>
                  <a:latin typeface="Public Sans"/>
                  <a:ea typeface="Public Sans"/>
                  <a:cs typeface="Public Sans"/>
                  <a:sym typeface="Public Sans"/>
                </a:rPr>
                <a:t>Admissions committees strongly prefer students waive their right to view letters of recommendation and counselor evaluations.</a:t>
              </a:r>
              <a:endParaRPr lang="en-US" sz="2000">
                <a:solidFill>
                  <a:srgbClr val="404040"/>
                </a:solidFill>
                <a:latin typeface="Public Sans"/>
              </a:endParaRPr>
            </a:p>
            <a:p>
              <a:pPr marL="130175" lvl="1">
                <a:lnSpc>
                  <a:spcPts val="2188"/>
                </a:lnSpc>
              </a:pPr>
              <a:endParaRPr lang="en-US" sz="2000">
                <a:solidFill>
                  <a:srgbClr val="404040"/>
                </a:solidFill>
                <a:latin typeface="Public Sans"/>
                <a:ea typeface="Public Sans"/>
                <a:cs typeface="Public Sans"/>
              </a:endParaRPr>
            </a:p>
            <a:p>
              <a:pPr marL="260350" lvl="1" indent="-130175">
                <a:lnSpc>
                  <a:spcPts val="2188"/>
                </a:lnSpc>
                <a:buFont typeface="Arial"/>
                <a:buChar char="•"/>
              </a:pPr>
              <a:r>
                <a:rPr lang="en-US" sz="2000">
                  <a:solidFill>
                    <a:srgbClr val="404040"/>
                  </a:solidFill>
                  <a:latin typeface="Public Sans"/>
                  <a:ea typeface="Public Sans"/>
                  <a:cs typeface="Public Sans"/>
                  <a:sym typeface="Public Sans"/>
                </a:rPr>
                <a:t>Counselors use university deadlines to prioritize counselor-related document submissions. </a:t>
              </a:r>
            </a:p>
            <a:p>
              <a:pPr marL="260350" lvl="1" indent="-130175">
                <a:lnSpc>
                  <a:spcPts val="2188"/>
                </a:lnSpc>
                <a:buFont typeface="Arial"/>
                <a:buChar char="•"/>
              </a:pPr>
              <a:endParaRPr lang="en-US" sz="2000">
                <a:solidFill>
                  <a:srgbClr val="404040"/>
                </a:solidFill>
                <a:latin typeface="Public Sans"/>
                <a:ea typeface="Public Sans"/>
                <a:cs typeface="Public Sans"/>
                <a:sym typeface="Public Sans"/>
              </a:endParaRPr>
            </a:p>
            <a:p>
              <a:pPr marL="260350" lvl="1" indent="-130175" algn="l">
                <a:lnSpc>
                  <a:spcPts val="2188"/>
                </a:lnSpc>
                <a:buFont typeface="Arial"/>
                <a:buChar char="•"/>
              </a:pPr>
              <a:r>
                <a:rPr lang="en-US" sz="2000">
                  <a:solidFill>
                    <a:srgbClr val="404040"/>
                  </a:solidFill>
                  <a:latin typeface="Public Sans"/>
                  <a:ea typeface="Public Sans"/>
                  <a:cs typeface="Public Sans"/>
                  <a:sym typeface="Public Sans"/>
                </a:rPr>
                <a:t>Students may submit prior to counselor/teacher documents are submitted.</a:t>
              </a:r>
              <a:endParaRPr lang="en-US" sz="2000">
                <a:solidFill>
                  <a:srgbClr val="404040"/>
                </a:solidFill>
                <a:latin typeface="Public Sans"/>
                <a:ea typeface="Public Sans"/>
                <a:cs typeface="Public Sans"/>
              </a:endParaRPr>
            </a:p>
            <a:p>
              <a:pPr marL="260817" lvl="1" indent="-130409" algn="l">
                <a:lnSpc>
                  <a:spcPts val="2188"/>
                </a:lnSpc>
              </a:pPr>
              <a:endParaRPr lang="en-US" sz="2026">
                <a:solidFill>
                  <a:srgbClr val="404040"/>
                </a:solidFill>
                <a:latin typeface="Public Sans"/>
                <a:ea typeface="Public Sans"/>
                <a:cs typeface="Public Sans"/>
                <a:sym typeface="Public Sans"/>
              </a:endParaRPr>
            </a:p>
            <a:p>
              <a:pPr marL="260817" lvl="1" indent="-130409" algn="l">
                <a:lnSpc>
                  <a:spcPts val="2188"/>
                </a:lnSpc>
              </a:pPr>
              <a:endParaRPr lang="en-US" sz="2026">
                <a:solidFill>
                  <a:srgbClr val="404040"/>
                </a:solidFill>
                <a:latin typeface="Public Sans"/>
                <a:ea typeface="Public Sans"/>
                <a:cs typeface="Public Sans"/>
                <a:sym typeface="Public Sans"/>
              </a:endParaRPr>
            </a:p>
          </p:txBody>
        </p:sp>
      </p:grpSp>
      <p:grpSp>
        <p:nvGrpSpPr>
          <p:cNvPr id="16" name="Group 16">
            <a:extLst>
              <a:ext uri="{FF2B5EF4-FFF2-40B4-BE49-F238E27FC236}">
                <a16:creationId xmlns:a16="http://schemas.microsoft.com/office/drawing/2014/main" id="{D33FDB97-964B-A902-2AA5-EEFABD8DB64E}"/>
              </a:ext>
            </a:extLst>
          </p:cNvPr>
          <p:cNvGrpSpPr/>
          <p:nvPr/>
        </p:nvGrpSpPr>
        <p:grpSpPr>
          <a:xfrm>
            <a:off x="9452696" y="809549"/>
            <a:ext cx="307238" cy="5686349"/>
            <a:chOff x="0" y="0"/>
            <a:chExt cx="409651" cy="7581798"/>
          </a:xfrm>
        </p:grpSpPr>
        <p:sp>
          <p:nvSpPr>
            <p:cNvPr id="17" name="Freeform 17">
              <a:extLst>
                <a:ext uri="{FF2B5EF4-FFF2-40B4-BE49-F238E27FC236}">
                  <a16:creationId xmlns:a16="http://schemas.microsoft.com/office/drawing/2014/main" id="{54557905-3E33-5DC9-EFBB-ADA803868C9F}"/>
                </a:ext>
              </a:extLst>
            </p:cNvPr>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spTree>
    <p:extLst>
      <p:ext uri="{BB962C8B-B14F-4D97-AF65-F5344CB8AC3E}">
        <p14:creationId xmlns:p14="http://schemas.microsoft.com/office/powerpoint/2010/main" val="2296499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p:cNvGrpSpPr/>
          <p:nvPr/>
        </p:nvGrpSpPr>
        <p:grpSpPr>
          <a:xfrm>
            <a:off x="202340" y="1198759"/>
            <a:ext cx="2357990" cy="4907929"/>
            <a:chOff x="0" y="0"/>
            <a:chExt cx="3143987" cy="6543905"/>
          </a:xfrm>
        </p:grpSpPr>
        <p:sp>
          <p:nvSpPr>
            <p:cNvPr id="7" name="Freeform 7"/>
            <p:cNvSpPr/>
            <p:nvPr/>
          </p:nvSpPr>
          <p:spPr>
            <a:xfrm>
              <a:off x="0" y="0"/>
              <a:ext cx="3143982" cy="6543905"/>
            </a:xfrm>
            <a:custGeom>
              <a:avLst/>
              <a:gdLst/>
              <a:ahLst/>
              <a:cxnLst/>
              <a:rect l="l" t="t" r="r" b="b"/>
              <a:pathLst>
                <a:path w="3143982" h="6543905">
                  <a:moveTo>
                    <a:pt x="0" y="0"/>
                  </a:moveTo>
                  <a:lnTo>
                    <a:pt x="3143982" y="0"/>
                  </a:lnTo>
                  <a:lnTo>
                    <a:pt x="3143982" y="6543905"/>
                  </a:lnTo>
                  <a:lnTo>
                    <a:pt x="0" y="6543905"/>
                  </a:lnTo>
                  <a:close/>
                </a:path>
              </a:pathLst>
            </a:custGeom>
            <a:blipFill>
              <a:blip r:embed="rId2">
                <a:alphaModFix amt="0"/>
              </a:blip>
              <a:stretch>
                <a:fillRect l="-217051" r="-217051"/>
              </a:stretch>
            </a:blipFill>
          </p:spPr>
        </p:sp>
        <p:sp>
          <p:nvSpPr>
            <p:cNvPr id="8" name="TextBox 8"/>
            <p:cNvSpPr txBox="1"/>
            <p:nvPr/>
          </p:nvSpPr>
          <p:spPr>
            <a:xfrm>
              <a:off x="0" y="28575"/>
              <a:ext cx="3143987" cy="65153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"I've applied, what's next?"</a:t>
              </a:r>
            </a:p>
          </p:txBody>
        </p:sp>
      </p:grpSp>
      <p:grpSp>
        <p:nvGrpSpPr>
          <p:cNvPr id="9" name="Group 9"/>
          <p:cNvGrpSpPr/>
          <p:nvPr/>
        </p:nvGrpSpPr>
        <p:grpSpPr>
          <a:xfrm>
            <a:off x="3095415" y="0"/>
            <a:ext cx="5852160" cy="7114565"/>
            <a:chOff x="0" y="0"/>
            <a:chExt cx="7802880" cy="9486087"/>
          </a:xfrm>
        </p:grpSpPr>
        <p:sp>
          <p:nvSpPr>
            <p:cNvPr id="10" name="Freeform 10"/>
            <p:cNvSpPr/>
            <p:nvPr/>
          </p:nvSpPr>
          <p:spPr>
            <a:xfrm>
              <a:off x="0" y="0"/>
              <a:ext cx="7802880" cy="9486087"/>
            </a:xfrm>
            <a:custGeom>
              <a:avLst/>
              <a:gdLst/>
              <a:ahLst/>
              <a:cxnLst/>
              <a:rect l="l" t="t" r="r" b="b"/>
              <a:pathLst>
                <a:path w="7802880" h="9486087">
                  <a:moveTo>
                    <a:pt x="0" y="0"/>
                  </a:moveTo>
                  <a:lnTo>
                    <a:pt x="7802880" y="0"/>
                  </a:lnTo>
                  <a:lnTo>
                    <a:pt x="7802880" y="9486087"/>
                  </a:lnTo>
                  <a:lnTo>
                    <a:pt x="0" y="9486087"/>
                  </a:lnTo>
                  <a:close/>
                </a:path>
              </a:pathLst>
            </a:custGeom>
            <a:blipFill>
              <a:blip r:embed="rId2">
                <a:alphaModFix amt="0"/>
              </a:blip>
              <a:stretch>
                <a:fillRect l="-69749" r="-69749" b="23227"/>
              </a:stretch>
            </a:blipFill>
          </p:spPr>
        </p:sp>
        <p:sp>
          <p:nvSpPr>
            <p:cNvPr id="11" name="TextBox 11"/>
            <p:cNvSpPr txBox="1"/>
            <p:nvPr/>
          </p:nvSpPr>
          <p:spPr>
            <a:xfrm>
              <a:off x="0" y="19050"/>
              <a:ext cx="7802880" cy="9467037"/>
            </a:xfrm>
            <a:prstGeom prst="rect">
              <a:avLst/>
            </a:prstGeom>
          </p:spPr>
          <p:txBody>
            <a:bodyPr lIns="0" tIns="0" rIns="0" bIns="0" rtlCol="0" anchor="ctr"/>
            <a:lstStyle/>
            <a:p>
              <a:pPr marL="260350" lvl="1" indent="-130175">
                <a:lnSpc>
                  <a:spcPts val="2188"/>
                </a:lnSpc>
                <a:buAutoNum type="arabicPeriod"/>
              </a:pPr>
              <a:r>
                <a:rPr lang="en-US" sz="2000">
                  <a:solidFill>
                    <a:srgbClr val="404040"/>
                  </a:solidFill>
                  <a:latin typeface="Public Sans"/>
                  <a:ea typeface="Public Sans Bold"/>
                  <a:cs typeface="Public Sans Bold"/>
                  <a:sym typeface="Public Sans Bold"/>
                </a:rPr>
                <a:t> Check your application status and material submission through the provided admission's portal.</a:t>
              </a:r>
              <a:endParaRPr lang="en-US" sz="2000">
                <a:solidFill>
                  <a:srgbClr val="404040"/>
                </a:solidFill>
                <a:latin typeface="Public Sans"/>
                <a:ea typeface="Public Sans Bold"/>
                <a:cs typeface="Public Sans Bold"/>
              </a:endParaRPr>
            </a:p>
            <a:p>
              <a:pPr marL="260350" lvl="1" indent="-130175">
                <a:lnSpc>
                  <a:spcPts val="2188"/>
                </a:lnSpc>
                <a:buAutoNum type="arabicPeriod"/>
              </a:pPr>
              <a:endParaRPr lang="en-US" sz="2000">
                <a:solidFill>
                  <a:srgbClr val="404040"/>
                </a:solidFill>
                <a:latin typeface="Public Sans"/>
                <a:ea typeface="Public Sans Bold"/>
                <a:cs typeface="Public Sans Bold"/>
              </a:endParaRPr>
            </a:p>
            <a:p>
              <a:pPr marL="260350" lvl="1" indent="-130175">
                <a:lnSpc>
                  <a:spcPts val="2188"/>
                </a:lnSpc>
                <a:buAutoNum type="arabicPeriod"/>
              </a:pPr>
              <a:r>
                <a:rPr lang="en-US" sz="2000">
                  <a:solidFill>
                    <a:srgbClr val="404040"/>
                  </a:solidFill>
                  <a:latin typeface="Public Sans"/>
                  <a:ea typeface="Public Sans Bold"/>
                  <a:cs typeface="Public Sans Bold"/>
                  <a:sym typeface="Public Sans Bold"/>
                </a:rPr>
                <a:t> Send any additional application materials, if applicable.</a:t>
              </a:r>
              <a:endParaRPr lang="en-US" sz="2000">
                <a:solidFill>
                  <a:srgbClr val="404040"/>
                </a:solidFill>
                <a:latin typeface="Public Sans"/>
                <a:ea typeface="Public Sans Bold"/>
                <a:cs typeface="Public Sans Bold"/>
              </a:endParaRPr>
            </a:p>
            <a:p>
              <a:pPr marL="260350" lvl="1" indent="-130175">
                <a:lnSpc>
                  <a:spcPts val="2188"/>
                </a:lnSpc>
                <a:buAutoNum type="arabicPeriod"/>
              </a:pPr>
              <a:endParaRPr lang="en-US" sz="2000">
                <a:solidFill>
                  <a:srgbClr val="404040"/>
                </a:solidFill>
                <a:latin typeface="Public Sans"/>
                <a:ea typeface="Public Sans Bold"/>
                <a:cs typeface="Public Sans Bold"/>
                <a:sym typeface="Public Sans Bold"/>
              </a:endParaRPr>
            </a:p>
            <a:p>
              <a:pPr marL="260350" lvl="1" indent="-130175">
                <a:lnSpc>
                  <a:spcPts val="2188"/>
                </a:lnSpc>
                <a:buAutoNum type="arabicPeriod"/>
              </a:pPr>
              <a:r>
                <a:rPr lang="en-US" sz="2000">
                  <a:solidFill>
                    <a:srgbClr val="404040"/>
                  </a:solidFill>
                  <a:latin typeface="Public Sans"/>
                  <a:ea typeface="Public Sans Bold"/>
                  <a:cs typeface="Public Sans Bold"/>
                  <a:sym typeface="Public Sans Bold"/>
                </a:rPr>
                <a:t>Review institution-specific scholarships, honors programs, etc. Many schools will have priority deadlines.</a:t>
              </a:r>
              <a:endParaRPr lang="en-US" sz="2000">
                <a:solidFill>
                  <a:srgbClr val="404040"/>
                </a:solidFill>
                <a:latin typeface="Public Sans"/>
                <a:ea typeface="Public Sans Bold"/>
                <a:cs typeface="Public Sans Bold"/>
              </a:endParaRPr>
            </a:p>
            <a:p>
              <a:pPr marL="260350" lvl="1" indent="-130175">
                <a:lnSpc>
                  <a:spcPts val="2188"/>
                </a:lnSpc>
                <a:buAutoNum type="arabicPeriod"/>
              </a:pPr>
              <a:endParaRPr lang="en-US" sz="2000">
                <a:solidFill>
                  <a:srgbClr val="404040"/>
                </a:solidFill>
                <a:latin typeface="Public Sans"/>
                <a:ea typeface="Public Sans Bold"/>
                <a:cs typeface="Public Sans Bold"/>
                <a:sym typeface="Public Sans Bold"/>
              </a:endParaRPr>
            </a:p>
            <a:p>
              <a:pPr marL="260350" lvl="1" indent="-130175">
                <a:lnSpc>
                  <a:spcPts val="2188"/>
                </a:lnSpc>
                <a:buAutoNum type="arabicPeriod"/>
              </a:pPr>
              <a:r>
                <a:rPr lang="en-US" sz="2000">
                  <a:solidFill>
                    <a:srgbClr val="404040"/>
                  </a:solidFill>
                  <a:latin typeface="Public Sans"/>
                  <a:ea typeface="Public Sans Bold"/>
                  <a:cs typeface="Public Sans Bold"/>
                  <a:sym typeface="Public Sans Bold"/>
                </a:rPr>
                <a:t> Submit financial aid forms, including FAFSA, Georgia Student Finance Application, and/or CSS Profile (some private schools).</a:t>
              </a:r>
              <a:endParaRPr lang="en-US" sz="2000">
                <a:solidFill>
                  <a:srgbClr val="404040"/>
                </a:solidFill>
                <a:latin typeface="Public Sans"/>
                <a:ea typeface="Public Sans Bold"/>
                <a:cs typeface="Public Sans Bold"/>
              </a:endParaRPr>
            </a:p>
            <a:p>
              <a:pPr marL="862965" lvl="2" indent="-287655" algn="l">
                <a:lnSpc>
                  <a:spcPts val="1591"/>
                </a:lnSpc>
                <a:buFont typeface="Arial"/>
                <a:buChar char="⚬"/>
              </a:pPr>
              <a:r>
                <a:rPr lang="en-US" sz="1450">
                  <a:solidFill>
                    <a:srgbClr val="404040"/>
                  </a:solidFill>
                  <a:latin typeface="Public Sans"/>
                  <a:ea typeface="Public Sans"/>
                  <a:cs typeface="Public Sans"/>
                  <a:sym typeface="Public Sans"/>
                </a:rPr>
                <a:t>For HOPE/Zell Miller students will need to complete either the </a:t>
              </a:r>
              <a:r>
                <a:rPr lang="en-US" sz="1450" u="sng">
                  <a:solidFill>
                    <a:srgbClr val="404040"/>
                  </a:solidFill>
                  <a:latin typeface="Public Sans"/>
                  <a:ea typeface="Public Sans"/>
                  <a:cs typeface="Public Sans"/>
                  <a:sym typeface="Public Sans"/>
                  <a:hlinkClick r:id="rId3" tooltip="https://studentaid.gov/h/apply-for-aid/fafsa"/>
                </a:rPr>
                <a:t>Free Application for Federal Student Aid (FAFSA)</a:t>
              </a:r>
              <a:r>
                <a:rPr lang="en-US" sz="1450">
                  <a:solidFill>
                    <a:srgbClr val="404040"/>
                  </a:solidFill>
                  <a:latin typeface="Public Sans"/>
                  <a:ea typeface="Public Sans"/>
                  <a:cs typeface="Public Sans"/>
                  <a:sym typeface="Public Sans"/>
                </a:rPr>
                <a:t> or </a:t>
              </a:r>
              <a:r>
                <a:rPr lang="en-US" sz="1450" u="sng">
                  <a:solidFill>
                    <a:srgbClr val="404040"/>
                  </a:solidFill>
                  <a:latin typeface="Public Sans"/>
                  <a:ea typeface="Public Sans"/>
                  <a:cs typeface="Public Sans"/>
                  <a:sym typeface="Public Sans"/>
                  <a:hlinkClick r:id="rId4" tooltip="https://secure.gafutures.org/"/>
                </a:rPr>
                <a:t>online Georgia Student Finance Application (GSFAPP)</a:t>
              </a:r>
              <a:r>
                <a:rPr lang="en-US" sz="1450">
                  <a:solidFill>
                    <a:srgbClr val="404040"/>
                  </a:solidFill>
                  <a:latin typeface="Public Sans"/>
                  <a:ea typeface="Public Sans"/>
                  <a:cs typeface="Public Sans"/>
                  <a:sym typeface="Public Sans"/>
                </a:rPr>
                <a:t>.</a:t>
              </a:r>
              <a:endParaRPr lang="en-US" sz="1450">
                <a:solidFill>
                  <a:srgbClr val="404040"/>
                </a:solidFill>
                <a:latin typeface="Public Sans"/>
                <a:ea typeface="Public Sans"/>
                <a:cs typeface="Public Sans"/>
              </a:endParaRPr>
            </a:p>
            <a:p>
              <a:pPr marL="260350" lvl="1" indent="-130175">
                <a:lnSpc>
                  <a:spcPts val="2188"/>
                </a:lnSpc>
                <a:buAutoNum type="arabicPeriod"/>
              </a:pPr>
              <a:endParaRPr lang="en-US" sz="2000">
                <a:solidFill>
                  <a:srgbClr val="404040"/>
                </a:solidFill>
                <a:latin typeface="Public Sans"/>
                <a:ea typeface="Public Sans Bold"/>
                <a:cs typeface="Public Sans Bold"/>
                <a:sym typeface="Public Sans Bold"/>
              </a:endParaRPr>
            </a:p>
            <a:p>
              <a:pPr marL="260350" lvl="1" indent="-130175">
                <a:lnSpc>
                  <a:spcPts val="2188"/>
                </a:lnSpc>
                <a:buAutoNum type="arabicPeriod"/>
              </a:pPr>
              <a:r>
                <a:rPr lang="en-US" sz="2000">
                  <a:solidFill>
                    <a:srgbClr val="404040"/>
                  </a:solidFill>
                  <a:latin typeface="Public Sans"/>
                  <a:ea typeface="Public Sans Bold"/>
                  <a:cs typeface="Public Sans Bold"/>
                  <a:sym typeface="Public Sans Bold"/>
                </a:rPr>
                <a:t> Review decisions and financial aid offers carefully.</a:t>
              </a:r>
              <a:endParaRPr lang="en-US" sz="2000">
                <a:solidFill>
                  <a:srgbClr val="404040"/>
                </a:solidFill>
                <a:latin typeface="Public Sans"/>
                <a:ea typeface="Public Sans Bold"/>
                <a:cs typeface="Public Sans Bold"/>
              </a:endParaRPr>
            </a:p>
            <a:p>
              <a:pPr marL="260350" lvl="1" indent="-130175">
                <a:lnSpc>
                  <a:spcPts val="2188"/>
                </a:lnSpc>
                <a:buAutoNum type="arabicPeriod"/>
              </a:pPr>
              <a:endParaRPr lang="en-US" sz="2000">
                <a:solidFill>
                  <a:srgbClr val="404040"/>
                </a:solidFill>
                <a:latin typeface="Public Sans"/>
                <a:ea typeface="Public Sans Bold"/>
                <a:cs typeface="Public Sans Bold"/>
                <a:sym typeface="Public Sans Bold"/>
              </a:endParaRPr>
            </a:p>
            <a:p>
              <a:pPr marL="260350" lvl="1" indent="-130175">
                <a:lnSpc>
                  <a:spcPts val="2188"/>
                </a:lnSpc>
                <a:buAutoNum type="arabicPeriod"/>
              </a:pPr>
              <a:r>
                <a:rPr lang="en-US" sz="2000">
                  <a:solidFill>
                    <a:srgbClr val="404040"/>
                  </a:solidFill>
                  <a:latin typeface="Public Sans"/>
                  <a:ea typeface="Public Sans Bold"/>
                  <a:cs typeface="Public Sans Bold"/>
                  <a:sym typeface="Public Sans Bold"/>
                </a:rPr>
                <a:t> Make your choice and submit the deposit.</a:t>
              </a:r>
              <a:endParaRPr lang="en-US" sz="2000">
                <a:solidFill>
                  <a:srgbClr val="404040"/>
                </a:solidFill>
                <a:latin typeface="Public Sans"/>
                <a:ea typeface="Public Sans Bold"/>
                <a:cs typeface="Public Sans Bold"/>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395411" y="1795358"/>
            <a:ext cx="2475062" cy="3724493"/>
            <a:chOff x="0" y="0"/>
            <a:chExt cx="3300082" cy="4965990"/>
          </a:xfrm>
        </p:grpSpPr>
        <p:sp>
          <p:nvSpPr>
            <p:cNvPr id="9" name="Freeform 9"/>
            <p:cNvSpPr/>
            <p:nvPr/>
          </p:nvSpPr>
          <p:spPr>
            <a:xfrm>
              <a:off x="0" y="0"/>
              <a:ext cx="3300085" cy="4965989"/>
            </a:xfrm>
            <a:custGeom>
              <a:avLst/>
              <a:gdLst/>
              <a:ahLst/>
              <a:cxnLst/>
              <a:rect l="l" t="t" r="r" b="b"/>
              <a:pathLst>
                <a:path w="3300085" h="4965989">
                  <a:moveTo>
                    <a:pt x="0" y="0"/>
                  </a:moveTo>
                  <a:lnTo>
                    <a:pt x="3300085" y="0"/>
                  </a:lnTo>
                  <a:lnTo>
                    <a:pt x="3300085" y="4965989"/>
                  </a:lnTo>
                  <a:lnTo>
                    <a:pt x="0" y="4965989"/>
                  </a:lnTo>
                  <a:close/>
                </a:path>
              </a:pathLst>
            </a:custGeom>
            <a:blipFill>
              <a:blip r:embed="rId2">
                <a:alphaModFix amt="0"/>
              </a:blip>
              <a:stretch>
                <a:fillRect l="-148226" r="-137918"/>
              </a:stretch>
            </a:blipFill>
          </p:spPr>
        </p:sp>
        <p:sp>
          <p:nvSpPr>
            <p:cNvPr id="10" name="TextBox 10"/>
            <p:cNvSpPr txBox="1"/>
            <p:nvPr/>
          </p:nvSpPr>
          <p:spPr>
            <a:xfrm>
              <a:off x="0" y="19050"/>
              <a:ext cx="3300082" cy="4946940"/>
            </a:xfrm>
            <a:prstGeom prst="rect">
              <a:avLst/>
            </a:prstGeom>
          </p:spPr>
          <p:txBody>
            <a:bodyPr lIns="0" tIns="0" rIns="0" bIns="0" rtlCol="0" anchor="ctr"/>
            <a:lstStyle/>
            <a:p>
              <a:pPr algn="l">
                <a:lnSpc>
                  <a:spcPts val="3225"/>
                </a:lnSpc>
              </a:pPr>
              <a:r>
                <a:rPr lang="en-US" sz="2986" b="1">
                  <a:solidFill>
                    <a:srgbClr val="404040"/>
                  </a:solidFill>
                  <a:latin typeface="Public Sans Bold"/>
                  <a:ea typeface="Public Sans Bold"/>
                  <a:cs typeface="Public Sans Bold"/>
                  <a:sym typeface="Public Sans Bold"/>
                </a:rPr>
                <a:t>Senior Information Sheet</a:t>
              </a:r>
            </a:p>
            <a:p>
              <a:pPr algn="l">
                <a:lnSpc>
                  <a:spcPts val="3225"/>
                </a:lnSpc>
              </a:pPr>
              <a:endParaRPr lang="en-US" sz="2986" b="1">
                <a:solidFill>
                  <a:srgbClr val="404040"/>
                </a:solidFill>
                <a:latin typeface="Public Sans Bold"/>
                <a:ea typeface="Public Sans Bold"/>
                <a:cs typeface="Public Sans Bold"/>
                <a:sym typeface="Public Sans Bold"/>
              </a:endParaRPr>
            </a:p>
          </p:txBody>
        </p:sp>
      </p:grpSp>
      <p:grpSp>
        <p:nvGrpSpPr>
          <p:cNvPr id="11" name="Group 11"/>
          <p:cNvGrpSpPr/>
          <p:nvPr/>
        </p:nvGrpSpPr>
        <p:grpSpPr>
          <a:xfrm>
            <a:off x="3508648" y="1132856"/>
            <a:ext cx="5301901" cy="4707049"/>
            <a:chOff x="0" y="0"/>
            <a:chExt cx="7069201" cy="6276065"/>
          </a:xfrm>
        </p:grpSpPr>
        <p:sp>
          <p:nvSpPr>
            <p:cNvPr id="12" name="Freeform 12"/>
            <p:cNvSpPr/>
            <p:nvPr/>
          </p:nvSpPr>
          <p:spPr>
            <a:xfrm>
              <a:off x="0" y="0"/>
              <a:ext cx="7069203" cy="6276069"/>
            </a:xfrm>
            <a:custGeom>
              <a:avLst/>
              <a:gdLst/>
              <a:ahLst/>
              <a:cxnLst/>
              <a:rect l="l" t="t" r="r" b="b"/>
              <a:pathLst>
                <a:path w="7069203" h="6276069">
                  <a:moveTo>
                    <a:pt x="0" y="0"/>
                  </a:moveTo>
                  <a:lnTo>
                    <a:pt x="7069203" y="0"/>
                  </a:lnTo>
                  <a:lnTo>
                    <a:pt x="7069203" y="6276069"/>
                  </a:lnTo>
                  <a:lnTo>
                    <a:pt x="0" y="6276069"/>
                  </a:lnTo>
                  <a:close/>
                </a:path>
              </a:pathLst>
            </a:custGeom>
            <a:blipFill>
              <a:blip r:embed="rId2">
                <a:alphaModFix amt="0"/>
              </a:blip>
              <a:stretch>
                <a:fillRect l="-63908" r="-63908"/>
              </a:stretch>
            </a:blipFill>
          </p:spPr>
        </p:sp>
        <p:sp>
          <p:nvSpPr>
            <p:cNvPr id="13" name="TextBox 13"/>
            <p:cNvSpPr txBox="1"/>
            <p:nvPr/>
          </p:nvSpPr>
          <p:spPr>
            <a:xfrm>
              <a:off x="0" y="9525"/>
              <a:ext cx="7069201" cy="6266540"/>
            </a:xfrm>
            <a:prstGeom prst="rect">
              <a:avLst/>
            </a:prstGeom>
          </p:spPr>
          <p:txBody>
            <a:bodyPr lIns="0" tIns="0" rIns="0" bIns="0" rtlCol="0" anchor="ctr"/>
            <a:lstStyle/>
            <a:p>
              <a:pPr marL="445232" lvl="1" indent="-222616" algn="l">
                <a:lnSpc>
                  <a:spcPts val="2303"/>
                </a:lnSpc>
                <a:buFont typeface="Arial"/>
                <a:buChar char="•"/>
              </a:pPr>
              <a:r>
                <a:rPr lang="en-US" sz="2133">
                  <a:solidFill>
                    <a:srgbClr val="404040"/>
                  </a:solidFill>
                  <a:latin typeface="Public Sans"/>
                  <a:ea typeface="Public Sans"/>
                  <a:cs typeface="Public Sans"/>
                  <a:sym typeface="Public Sans"/>
                </a:rPr>
                <a:t>All seniors need to submit a Senior Information Sheet by September 11, 2026.  This document can be found on SchooLinks, under "Events".</a:t>
              </a:r>
            </a:p>
            <a:p>
              <a:pPr marL="445232" lvl="1" indent="-222616" algn="l">
                <a:lnSpc>
                  <a:spcPts val="2303"/>
                </a:lnSpc>
              </a:pPr>
              <a:endParaRPr lang="en-US" sz="2133">
                <a:solidFill>
                  <a:srgbClr val="404040"/>
                </a:solidFill>
                <a:latin typeface="Public Sans"/>
                <a:ea typeface="Public Sans"/>
                <a:cs typeface="Public Sans"/>
                <a:sym typeface="Public Sans"/>
              </a:endParaRPr>
            </a:p>
            <a:p>
              <a:pPr marL="445232" lvl="1" indent="-222616" algn="l">
                <a:lnSpc>
                  <a:spcPts val="2303"/>
                </a:lnSpc>
                <a:buFont typeface="Arial"/>
                <a:buChar char="•"/>
              </a:pPr>
              <a:r>
                <a:rPr lang="en-US" sz="2133">
                  <a:solidFill>
                    <a:srgbClr val="404040"/>
                  </a:solidFill>
                  <a:latin typeface="Public Sans"/>
                  <a:ea typeface="Public Sans"/>
                  <a:cs typeface="Public Sans"/>
                  <a:sym typeface="Public Sans"/>
                </a:rPr>
                <a:t>Counselors will use your information sheet for letters of recommendation for any path you choose.</a:t>
              </a:r>
            </a:p>
            <a:p>
              <a:pPr marL="445232" lvl="1" indent="-222616" algn="l">
                <a:lnSpc>
                  <a:spcPts val="2303"/>
                </a:lnSpc>
              </a:pPr>
              <a:endParaRPr lang="en-US" sz="2133">
                <a:solidFill>
                  <a:srgbClr val="404040"/>
                </a:solidFill>
                <a:latin typeface="Public Sans"/>
                <a:ea typeface="Public Sans"/>
                <a:cs typeface="Public Sans"/>
                <a:sym typeface="Public Sans"/>
              </a:endParaRPr>
            </a:p>
            <a:p>
              <a:pPr marL="445232" lvl="1" indent="-222616" algn="l">
                <a:lnSpc>
                  <a:spcPts val="2303"/>
                </a:lnSpc>
                <a:buFont typeface="Arial"/>
                <a:buChar char="•"/>
              </a:pPr>
              <a:r>
                <a:rPr lang="en-US" sz="2133">
                  <a:solidFill>
                    <a:srgbClr val="404040"/>
                  </a:solidFill>
                  <a:latin typeface="Public Sans"/>
                  <a:ea typeface="Public Sans"/>
                  <a:cs typeface="Public Sans"/>
                  <a:sym typeface="Public Sans"/>
                </a:rPr>
                <a:t>Be thorough in your responses! </a:t>
              </a: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246588" y="1806806"/>
            <a:ext cx="2515081" cy="3724493"/>
            <a:chOff x="0" y="0"/>
            <a:chExt cx="3353442" cy="4965990"/>
          </a:xfrm>
        </p:grpSpPr>
        <p:sp>
          <p:nvSpPr>
            <p:cNvPr id="9" name="Freeform 9"/>
            <p:cNvSpPr/>
            <p:nvPr/>
          </p:nvSpPr>
          <p:spPr>
            <a:xfrm>
              <a:off x="0" y="0"/>
              <a:ext cx="3353442" cy="4965989"/>
            </a:xfrm>
            <a:custGeom>
              <a:avLst/>
              <a:gdLst/>
              <a:ahLst/>
              <a:cxnLst/>
              <a:rect l="l" t="t" r="r" b="b"/>
              <a:pathLst>
                <a:path w="3353442" h="4965989">
                  <a:moveTo>
                    <a:pt x="0" y="0"/>
                  </a:moveTo>
                  <a:lnTo>
                    <a:pt x="3353442" y="0"/>
                  </a:lnTo>
                  <a:lnTo>
                    <a:pt x="3353442" y="4965989"/>
                  </a:lnTo>
                  <a:lnTo>
                    <a:pt x="0" y="4965989"/>
                  </a:lnTo>
                  <a:close/>
                </a:path>
              </a:pathLst>
            </a:custGeom>
            <a:blipFill>
              <a:blip r:embed="rId2">
                <a:alphaModFix amt="0"/>
              </a:blip>
              <a:stretch>
                <a:fillRect l="-145867" r="-134132"/>
              </a:stretch>
            </a:blipFill>
          </p:spPr>
        </p:sp>
        <p:sp>
          <p:nvSpPr>
            <p:cNvPr id="10" name="TextBox 10"/>
            <p:cNvSpPr txBox="1"/>
            <p:nvPr/>
          </p:nvSpPr>
          <p:spPr>
            <a:xfrm>
              <a:off x="0" y="3788"/>
              <a:ext cx="3353439" cy="4962202"/>
            </a:xfrm>
            <a:prstGeom prst="rect">
              <a:avLst/>
            </a:prstGeom>
          </p:spPr>
          <p:txBody>
            <a:bodyPr lIns="0" tIns="0" rIns="0" bIns="0" rtlCol="0" anchor="ctr"/>
            <a:lstStyle/>
            <a:p>
              <a:pPr algn="l">
                <a:lnSpc>
                  <a:spcPts val="3225"/>
                </a:lnSpc>
              </a:pPr>
              <a:r>
                <a:rPr lang="en-US" sz="2986" b="1">
                  <a:solidFill>
                    <a:srgbClr val="404040"/>
                  </a:solidFill>
                  <a:latin typeface="Public Sans Bold"/>
                  <a:ea typeface="Public Sans Bold"/>
                  <a:cs typeface="Public Sans Bold"/>
                  <a:sym typeface="Public Sans Bold"/>
                </a:rPr>
                <a:t>Scholarships and Financial Aid </a:t>
              </a:r>
            </a:p>
          </p:txBody>
        </p:sp>
      </p:grpSp>
      <p:grpSp>
        <p:nvGrpSpPr>
          <p:cNvPr id="11" name="Group 11"/>
          <p:cNvGrpSpPr/>
          <p:nvPr/>
        </p:nvGrpSpPr>
        <p:grpSpPr>
          <a:xfrm>
            <a:off x="3366792" y="812797"/>
            <a:ext cx="5301903" cy="5964449"/>
            <a:chOff x="0" y="0"/>
            <a:chExt cx="7069203" cy="7952598"/>
          </a:xfrm>
        </p:grpSpPr>
        <p:sp>
          <p:nvSpPr>
            <p:cNvPr id="12" name="Freeform 12"/>
            <p:cNvSpPr/>
            <p:nvPr/>
          </p:nvSpPr>
          <p:spPr>
            <a:xfrm>
              <a:off x="0" y="0"/>
              <a:ext cx="7069203" cy="7952598"/>
            </a:xfrm>
            <a:custGeom>
              <a:avLst/>
              <a:gdLst/>
              <a:ahLst/>
              <a:cxnLst/>
              <a:rect l="l" t="t" r="r" b="b"/>
              <a:pathLst>
                <a:path w="7069203" h="7952598">
                  <a:moveTo>
                    <a:pt x="0" y="0"/>
                  </a:moveTo>
                  <a:lnTo>
                    <a:pt x="7069203" y="0"/>
                  </a:lnTo>
                  <a:lnTo>
                    <a:pt x="7069203" y="7952598"/>
                  </a:lnTo>
                  <a:lnTo>
                    <a:pt x="0" y="7952598"/>
                  </a:lnTo>
                  <a:close/>
                </a:path>
              </a:pathLst>
            </a:custGeom>
            <a:blipFill>
              <a:blip r:embed="rId2">
                <a:alphaModFix amt="0"/>
              </a:blip>
              <a:stretch>
                <a:fillRect l="-94336" r="-94336"/>
              </a:stretch>
            </a:blipFill>
          </p:spPr>
        </p:sp>
        <p:sp>
          <p:nvSpPr>
            <p:cNvPr id="13" name="TextBox 13"/>
            <p:cNvSpPr txBox="1"/>
            <p:nvPr/>
          </p:nvSpPr>
          <p:spPr>
            <a:xfrm>
              <a:off x="0" y="9525"/>
              <a:ext cx="7069201" cy="7943068"/>
            </a:xfrm>
            <a:prstGeom prst="rect">
              <a:avLst/>
            </a:prstGeom>
          </p:spPr>
          <p:txBody>
            <a:bodyPr lIns="0" tIns="0" rIns="0" bIns="0" rtlCol="0" anchor="ctr"/>
            <a:lstStyle/>
            <a:p>
              <a:pPr marL="315595" lvl="1" indent="-157480">
                <a:lnSpc>
                  <a:spcPts val="1727"/>
                </a:lnSpc>
                <a:buFont typeface="Arial"/>
                <a:buChar char="•"/>
              </a:pPr>
              <a:r>
                <a:rPr lang="en-US" sz="1550">
                  <a:solidFill>
                    <a:srgbClr val="404040"/>
                  </a:solidFill>
                  <a:latin typeface="Public Sans"/>
                  <a:ea typeface="Public Sans"/>
                  <a:cs typeface="Public Sans"/>
                  <a:sym typeface="Public Sans"/>
                </a:rPr>
                <a:t>Scholarships will be posted to the NHS Counseling website and Instagram page. Check often! </a:t>
              </a:r>
              <a:endParaRPr lang="en-US" sz="1550"/>
            </a:p>
            <a:p>
              <a:pPr marL="158115" lvl="1">
                <a:lnSpc>
                  <a:spcPts val="1727"/>
                </a:lnSpc>
              </a:pPr>
              <a:endParaRPr lang="en-US" sz="1550">
                <a:solidFill>
                  <a:srgbClr val="404040"/>
                </a:solidFill>
                <a:latin typeface="Public Sans"/>
                <a:ea typeface="Public Sans"/>
                <a:cs typeface="Public Sans"/>
              </a:endParaRPr>
            </a:p>
            <a:p>
              <a:pPr marL="315595" lvl="1" indent="-157480" algn="l">
                <a:lnSpc>
                  <a:spcPts val="1727"/>
                </a:lnSpc>
                <a:buFont typeface="Arial"/>
                <a:buChar char="•"/>
              </a:pPr>
              <a:r>
                <a:rPr lang="en-US" sz="1599">
                  <a:solidFill>
                    <a:srgbClr val="404040"/>
                  </a:solidFill>
                  <a:latin typeface="Public Sans"/>
                  <a:ea typeface="Public Sans"/>
                  <a:cs typeface="Public Sans"/>
                  <a:sym typeface="Public Sans"/>
                </a:rPr>
                <a:t>Financial Aid Night will be held on October 20th, 2026. The FAFSA application will open in October 2026.</a:t>
              </a:r>
              <a:endParaRPr lang="en-US" sz="1599">
                <a:solidFill>
                  <a:srgbClr val="404040"/>
                </a:solidFill>
                <a:latin typeface="Public Sans"/>
                <a:ea typeface="Public Sans"/>
                <a:cs typeface="Public Sans"/>
              </a:endParaRPr>
            </a:p>
            <a:p>
              <a:pPr marL="158115" lvl="1">
                <a:lnSpc>
                  <a:spcPts val="1727"/>
                </a:lnSpc>
              </a:pPr>
              <a:endParaRPr lang="en-US" sz="1550">
                <a:solidFill>
                  <a:srgbClr val="404040"/>
                </a:solidFill>
                <a:latin typeface="Public Sans"/>
                <a:ea typeface="Public Sans"/>
                <a:cs typeface="Public Sans"/>
              </a:endParaRPr>
            </a:p>
            <a:p>
              <a:pPr marL="315595" lvl="1" indent="-157480" algn="l">
                <a:lnSpc>
                  <a:spcPts val="1727"/>
                </a:lnSpc>
                <a:buFont typeface="Arial"/>
                <a:buChar char="•"/>
              </a:pPr>
              <a:r>
                <a:rPr lang="en-US" sz="1550">
                  <a:solidFill>
                    <a:srgbClr val="404040"/>
                  </a:solidFill>
                  <a:latin typeface="Public Sans"/>
                  <a:ea typeface="Public Sans"/>
                  <a:cs typeface="Public Sans"/>
                  <a:sym typeface="Public Sans"/>
                </a:rPr>
                <a:t>Contact colleges directly about financial aid and scholarship opportunities. Colleges award many renewable scholarships. Ask about criteria, procedures and deadlines.</a:t>
              </a:r>
              <a:endParaRPr lang="en-US" sz="1550">
                <a:solidFill>
                  <a:srgbClr val="404040"/>
                </a:solidFill>
                <a:latin typeface="Public Sans"/>
                <a:ea typeface="Public Sans"/>
                <a:cs typeface="Public Sans"/>
              </a:endParaRPr>
            </a:p>
            <a:p>
              <a:pPr marL="158115" lvl="1">
                <a:lnSpc>
                  <a:spcPts val="1727"/>
                </a:lnSpc>
              </a:pPr>
              <a:endParaRPr lang="en-US" sz="1550">
                <a:solidFill>
                  <a:srgbClr val="404040"/>
                </a:solidFill>
                <a:latin typeface="Public Sans"/>
                <a:ea typeface="Public Sans"/>
                <a:cs typeface="Public Sans"/>
              </a:endParaRPr>
            </a:p>
            <a:p>
              <a:pPr marL="315595" lvl="1" indent="-157480">
                <a:lnSpc>
                  <a:spcPts val="1727"/>
                </a:lnSpc>
                <a:buFont typeface="Arial"/>
                <a:buChar char="•"/>
              </a:pPr>
              <a:r>
                <a:rPr lang="en-US" sz="1550">
                  <a:solidFill>
                    <a:srgbClr val="404040"/>
                  </a:solidFill>
                  <a:latin typeface="Public Sans"/>
                  <a:ea typeface="Public Sans"/>
                  <a:cs typeface="Public Sans"/>
                  <a:sym typeface="Public Sans"/>
                </a:rPr>
                <a:t>To complete FAFSA, learn more about eligibility, types of aid, and more go to </a:t>
              </a:r>
              <a:r>
                <a:rPr lang="en-US" sz="1550" u="sng">
                  <a:solidFill>
                    <a:srgbClr val="404040"/>
                  </a:solidFill>
                  <a:latin typeface="Public Sans"/>
                  <a:ea typeface="Public Sans"/>
                  <a:cs typeface="Public Sans"/>
                  <a:sym typeface="Public Sans"/>
                  <a:hlinkClick r:id="rId3" tooltip="http://studentaid.ed.gov/"/>
                </a:rPr>
                <a:t>http://studentaid.ed.gov/</a:t>
              </a:r>
              <a:r>
                <a:rPr lang="en-US" sz="1550" u="sng">
                  <a:solidFill>
                    <a:srgbClr val="404040"/>
                  </a:solidFill>
                  <a:latin typeface="Public Sans"/>
                  <a:ea typeface="Public Sans"/>
                  <a:cs typeface="Public Sans"/>
                  <a:sym typeface="Public Sans"/>
                </a:rPr>
                <a:t>.</a:t>
              </a:r>
              <a:endParaRPr lang="en-US" sz="1550" u="sng">
                <a:solidFill>
                  <a:srgbClr val="404040"/>
                </a:solidFill>
                <a:latin typeface="Public Sans"/>
                <a:ea typeface="Public Sans"/>
                <a:cs typeface="Public Sans"/>
                <a:hlinkClick r:id="rId3"/>
              </a:endParaRPr>
            </a:p>
            <a:p>
              <a:pPr marL="158115" lvl="1">
                <a:lnSpc>
                  <a:spcPts val="1727"/>
                </a:lnSpc>
              </a:pPr>
              <a:endParaRPr lang="en-US" sz="1550" u="sng">
                <a:solidFill>
                  <a:srgbClr val="404040"/>
                </a:solidFill>
                <a:latin typeface="Public Sans"/>
                <a:ea typeface="Public Sans"/>
                <a:cs typeface="Public Sans"/>
              </a:endParaRPr>
            </a:p>
            <a:p>
              <a:pPr marL="315595" lvl="1" indent="-157480">
                <a:lnSpc>
                  <a:spcPts val="1727"/>
                </a:lnSpc>
                <a:buFont typeface="Arial"/>
                <a:buChar char="•"/>
              </a:pPr>
              <a:r>
                <a:rPr lang="en-US" sz="1550">
                  <a:solidFill>
                    <a:srgbClr val="404040"/>
                  </a:solidFill>
                  <a:latin typeface="Public Sans"/>
                  <a:ea typeface="Public Sans"/>
                  <a:cs typeface="Public Sans"/>
                  <a:sym typeface="Public Sans"/>
                </a:rPr>
                <a:t>If assigned a temporary social security number upon enrolling at NHS, please contact Ms. Elliott before the end of 1st semester and report your official social security number. This is required to be eligible for HOPE/Zell Miller Scholarship.</a:t>
              </a:r>
              <a:endParaRPr lang="en-US" sz="1550">
                <a:solidFill>
                  <a:srgbClr val="404040"/>
                </a:solidFill>
                <a:latin typeface="Public Sans"/>
                <a:ea typeface="Public Sans"/>
                <a:cs typeface="Public Sans"/>
              </a:endParaRPr>
            </a:p>
            <a:p>
              <a:pPr marL="315636" lvl="1" indent="-157818" algn="l">
                <a:lnSpc>
                  <a:spcPts val="1727"/>
                </a:lnSpc>
              </a:pPr>
              <a:endParaRPr lang="en-US" sz="1599">
                <a:solidFill>
                  <a:srgbClr val="404040"/>
                </a:solidFill>
                <a:latin typeface="Public Sans"/>
                <a:ea typeface="Public Sans"/>
                <a:cs typeface="Public Sans"/>
                <a:sym typeface="Public Sans"/>
              </a:endParaRPr>
            </a:p>
            <a:p>
              <a:pPr marL="315636" lvl="1" indent="-157818" algn="l">
                <a:lnSpc>
                  <a:spcPts val="1727"/>
                </a:lnSpc>
              </a:pPr>
              <a:endParaRPr lang="en-US" sz="1599">
                <a:solidFill>
                  <a:srgbClr val="404040"/>
                </a:solidFill>
                <a:latin typeface="Public Sans"/>
                <a:ea typeface="Public Sans"/>
                <a:cs typeface="Public Sans"/>
                <a:sym typeface="Public Sans"/>
              </a:endParaRP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395411" y="1795358"/>
            <a:ext cx="2543188" cy="3724493"/>
            <a:chOff x="0" y="0"/>
            <a:chExt cx="3390917" cy="4965990"/>
          </a:xfrm>
        </p:grpSpPr>
        <p:sp>
          <p:nvSpPr>
            <p:cNvPr id="9" name="Freeform 9"/>
            <p:cNvSpPr/>
            <p:nvPr/>
          </p:nvSpPr>
          <p:spPr>
            <a:xfrm>
              <a:off x="0" y="0"/>
              <a:ext cx="3390921" cy="4965989"/>
            </a:xfrm>
            <a:custGeom>
              <a:avLst/>
              <a:gdLst/>
              <a:ahLst/>
              <a:cxnLst/>
              <a:rect l="l" t="t" r="r" b="b"/>
              <a:pathLst>
                <a:path w="3390921" h="4965989">
                  <a:moveTo>
                    <a:pt x="0" y="0"/>
                  </a:moveTo>
                  <a:lnTo>
                    <a:pt x="3390921" y="0"/>
                  </a:lnTo>
                  <a:lnTo>
                    <a:pt x="3390921" y="4965989"/>
                  </a:lnTo>
                  <a:lnTo>
                    <a:pt x="0" y="4965989"/>
                  </a:lnTo>
                  <a:close/>
                </a:path>
              </a:pathLst>
            </a:custGeom>
            <a:blipFill>
              <a:blip r:embed="rId2">
                <a:alphaModFix amt="0"/>
              </a:blip>
              <a:stretch>
                <a:fillRect l="-144255" r="-131544"/>
              </a:stretch>
            </a:blipFill>
          </p:spPr>
        </p:sp>
        <p:sp>
          <p:nvSpPr>
            <p:cNvPr id="10" name="TextBox 10"/>
            <p:cNvSpPr txBox="1"/>
            <p:nvPr/>
          </p:nvSpPr>
          <p:spPr>
            <a:xfrm>
              <a:off x="0" y="28575"/>
              <a:ext cx="3390917" cy="4937415"/>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HOPE Scholarship </a:t>
              </a:r>
            </a:p>
          </p:txBody>
        </p:sp>
      </p:grpSp>
      <p:grpSp>
        <p:nvGrpSpPr>
          <p:cNvPr id="11" name="Group 11"/>
          <p:cNvGrpSpPr/>
          <p:nvPr/>
        </p:nvGrpSpPr>
        <p:grpSpPr>
          <a:xfrm>
            <a:off x="3453660" y="1070839"/>
            <a:ext cx="5301901" cy="6704761"/>
            <a:chOff x="0" y="0"/>
            <a:chExt cx="7069201" cy="8939681"/>
          </a:xfrm>
        </p:grpSpPr>
        <p:sp>
          <p:nvSpPr>
            <p:cNvPr id="12" name="Freeform 12"/>
            <p:cNvSpPr/>
            <p:nvPr/>
          </p:nvSpPr>
          <p:spPr>
            <a:xfrm>
              <a:off x="0" y="0"/>
              <a:ext cx="7069203" cy="8939679"/>
            </a:xfrm>
            <a:custGeom>
              <a:avLst/>
              <a:gdLst/>
              <a:ahLst/>
              <a:cxnLst/>
              <a:rect l="l" t="t" r="r" b="b"/>
              <a:pathLst>
                <a:path w="7069203" h="8939679">
                  <a:moveTo>
                    <a:pt x="0" y="0"/>
                  </a:moveTo>
                  <a:lnTo>
                    <a:pt x="7069203" y="0"/>
                  </a:lnTo>
                  <a:lnTo>
                    <a:pt x="7069203" y="8939679"/>
                  </a:lnTo>
                  <a:lnTo>
                    <a:pt x="0" y="8939679"/>
                  </a:lnTo>
                  <a:close/>
                </a:path>
              </a:pathLst>
            </a:custGeom>
            <a:blipFill>
              <a:blip r:embed="rId2">
                <a:alphaModFix amt="0"/>
              </a:blip>
              <a:stretch>
                <a:fillRect l="-112252" r="-112252"/>
              </a:stretch>
            </a:blipFill>
          </p:spPr>
        </p:sp>
        <p:sp>
          <p:nvSpPr>
            <p:cNvPr id="13" name="TextBox 13"/>
            <p:cNvSpPr txBox="1"/>
            <p:nvPr/>
          </p:nvSpPr>
          <p:spPr>
            <a:xfrm>
              <a:off x="0" y="9525"/>
              <a:ext cx="7069201" cy="8930156"/>
            </a:xfrm>
            <a:prstGeom prst="rect">
              <a:avLst/>
            </a:prstGeom>
          </p:spPr>
          <p:txBody>
            <a:bodyPr lIns="0" tIns="0" rIns="0" bIns="0" rtlCol="0" anchor="ctr"/>
            <a:lstStyle/>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Partial tuition covered – varies by year </a:t>
              </a:r>
              <a:endParaRPr lang="en-US"/>
            </a:p>
            <a:p>
              <a:pPr marL="755650" lvl="2" indent="-251460" algn="l">
                <a:lnSpc>
                  <a:spcPts val="1843"/>
                </a:lnSpc>
                <a:buFont typeface="Arial"/>
                <a:buChar char="⚬"/>
              </a:pPr>
              <a:r>
                <a:rPr lang="en-US" sz="1700">
                  <a:solidFill>
                    <a:srgbClr val="404040"/>
                  </a:solidFill>
                  <a:latin typeface="Public Sans"/>
                  <a:ea typeface="Public Sans"/>
                  <a:cs typeface="Public Sans"/>
                  <a:sym typeface="Public Sans"/>
                </a:rPr>
                <a:t>Payment amount for private &amp; public colleges and universities can be located on </a:t>
              </a:r>
              <a:r>
                <a:rPr lang="en-US" sz="1700">
                  <a:solidFill>
                    <a:srgbClr val="404040"/>
                  </a:solidFill>
                  <a:latin typeface="Public Sans"/>
                  <a:ea typeface="Public Sans"/>
                  <a:cs typeface="Public Sans"/>
                  <a:sym typeface="Public Sans"/>
                  <a:hlinkClick r:id="rId3"/>
                </a:rPr>
                <a:t>www.gafutures.org/hope-state-aid-programs/</a:t>
              </a:r>
              <a:endParaRPr lang="en-US" sz="1700">
                <a:solidFill>
                  <a:srgbClr val="404040"/>
                </a:solidFill>
                <a:latin typeface="Public Sans"/>
                <a:ea typeface="Public Sans"/>
                <a:cs typeface="Public Sans"/>
                <a:hlinkClick r:id="rId3"/>
              </a:endParaRPr>
            </a:p>
            <a:p>
              <a:pPr marL="755650" lvl="2" indent="-251460">
                <a:lnSpc>
                  <a:spcPts val="1843"/>
                </a:lnSpc>
                <a:buFont typeface="Arial"/>
                <a:buChar char="⚬"/>
              </a:pPr>
              <a:endParaRPr lang="en-US" sz="1700">
                <a:solidFill>
                  <a:srgbClr val="404040"/>
                </a:solidFill>
                <a:latin typeface="Public Sans"/>
                <a:ea typeface="Public Sans"/>
                <a:cs typeface="Public Sans"/>
              </a:endParaRPr>
            </a:p>
            <a:p>
              <a:pPr marL="219075" lvl="1" indent="-109220" algn="l">
                <a:lnSpc>
                  <a:spcPts val="1843"/>
                </a:lnSpc>
                <a:buFont typeface="Arial"/>
                <a:buChar char="•"/>
              </a:pPr>
              <a:r>
                <a:rPr lang="en-US" sz="1706">
                  <a:solidFill>
                    <a:srgbClr val="404040"/>
                  </a:solidFill>
                  <a:latin typeface="Public Sans"/>
                  <a:ea typeface="Public Sans"/>
                  <a:cs typeface="Public Sans"/>
                  <a:sym typeface="Public Sans"/>
                </a:rPr>
                <a:t>Eligibility Requirements</a:t>
              </a:r>
              <a:endParaRPr lang="en-US" sz="1706">
                <a:solidFill>
                  <a:srgbClr val="404040"/>
                </a:solidFill>
                <a:latin typeface="Public Sans"/>
                <a:ea typeface="Public Sans"/>
                <a:cs typeface="Public Sans"/>
              </a:endParaRPr>
            </a:p>
            <a:p>
              <a:pPr marL="755650" lvl="2" indent="-251460" algn="l">
                <a:lnSpc>
                  <a:spcPts val="1843"/>
                </a:lnSpc>
                <a:buFont typeface="Arial"/>
                <a:buChar char="⚬"/>
              </a:pPr>
              <a:r>
                <a:rPr lang="en-US" sz="1706">
                  <a:solidFill>
                    <a:srgbClr val="404040"/>
                  </a:solidFill>
                  <a:latin typeface="Public Sans"/>
                  <a:ea typeface="Public Sans"/>
                  <a:cs typeface="Public Sans"/>
                  <a:sym typeface="Public Sans"/>
                </a:rPr>
                <a:t>Graduate from an eligible high school</a:t>
              </a:r>
              <a:endParaRPr lang="en-US" sz="1706">
                <a:solidFill>
                  <a:srgbClr val="404040"/>
                </a:solidFill>
                <a:latin typeface="Public Sans"/>
                <a:ea typeface="Public Sans"/>
                <a:cs typeface="Public Sans"/>
              </a:endParaRPr>
            </a:p>
            <a:p>
              <a:pPr marL="755650" lvl="2" indent="-251460" algn="l">
                <a:lnSpc>
                  <a:spcPts val="1843"/>
                </a:lnSpc>
                <a:buFont typeface="Arial"/>
                <a:buChar char="⚬"/>
              </a:pPr>
              <a:r>
                <a:rPr lang="en-US" sz="1706">
                  <a:solidFill>
                    <a:srgbClr val="404040"/>
                  </a:solidFill>
                  <a:latin typeface="Public Sans"/>
                  <a:ea typeface="Public Sans"/>
                  <a:cs typeface="Public Sans"/>
                  <a:sym typeface="Public Sans"/>
                </a:rPr>
                <a:t>Meet HOPE/Zell Miller US citizenship or eligible non-citizen requirements</a:t>
              </a:r>
              <a:endParaRPr lang="en-US" sz="1706">
                <a:solidFill>
                  <a:srgbClr val="404040"/>
                </a:solidFill>
                <a:latin typeface="Public Sans"/>
                <a:ea typeface="Public Sans"/>
                <a:cs typeface="Public Sans"/>
              </a:endParaRPr>
            </a:p>
            <a:p>
              <a:pPr marL="755650" lvl="2" indent="-251460" algn="l">
                <a:lnSpc>
                  <a:spcPts val="1843"/>
                </a:lnSpc>
                <a:buFont typeface="Arial"/>
                <a:buChar char="⚬"/>
              </a:pPr>
              <a:r>
                <a:rPr lang="en-US" sz="1706">
                  <a:solidFill>
                    <a:srgbClr val="404040"/>
                  </a:solidFill>
                  <a:latin typeface="Public Sans"/>
                  <a:ea typeface="Public Sans"/>
                  <a:cs typeface="Public Sans"/>
                  <a:sym typeface="Public Sans"/>
                </a:rPr>
                <a:t>Be a legal resident of Georgia </a:t>
              </a:r>
              <a:endParaRPr lang="en-US" sz="1706">
                <a:solidFill>
                  <a:srgbClr val="404040"/>
                </a:solidFill>
                <a:latin typeface="Public Sans"/>
                <a:ea typeface="Public Sans"/>
                <a:cs typeface="Public Sans"/>
              </a:endParaRPr>
            </a:p>
            <a:p>
              <a:pPr marL="755650" lvl="2" indent="-251460" algn="l">
                <a:lnSpc>
                  <a:spcPts val="1843"/>
                </a:lnSpc>
                <a:buFont typeface="Arial"/>
                <a:buChar char="⚬"/>
              </a:pPr>
              <a:r>
                <a:rPr lang="en-US" sz="1706">
                  <a:solidFill>
                    <a:srgbClr val="404040"/>
                  </a:solidFill>
                  <a:latin typeface="Public Sans"/>
                  <a:ea typeface="Public Sans"/>
                  <a:cs typeface="Public Sans"/>
                  <a:sym typeface="Public Sans"/>
                </a:rPr>
                <a:t>GPA of at least a 3.0 (calculated by GSFC) in core classes and world language</a:t>
              </a:r>
              <a:endParaRPr lang="en-US" sz="1706">
                <a:solidFill>
                  <a:srgbClr val="404040"/>
                </a:solidFill>
                <a:latin typeface="Public Sans"/>
                <a:ea typeface="Public Sans"/>
                <a:cs typeface="Public Sans"/>
              </a:endParaRPr>
            </a:p>
            <a:p>
              <a:pPr marL="755650" lvl="2" indent="-251460" algn="l">
                <a:lnSpc>
                  <a:spcPts val="1843"/>
                </a:lnSpc>
                <a:buFont typeface="Arial"/>
                <a:buChar char="⚬"/>
              </a:pPr>
              <a:r>
                <a:rPr lang="en-US" sz="1706">
                  <a:solidFill>
                    <a:srgbClr val="404040"/>
                  </a:solidFill>
                  <a:latin typeface="Public Sans"/>
                  <a:ea typeface="Public Sans"/>
                  <a:cs typeface="Public Sans"/>
                  <a:sym typeface="Public Sans"/>
                </a:rPr>
                <a:t>Academic Rigor: Four classes that are academically rigorous</a:t>
              </a:r>
              <a:endParaRPr lang="en-US" sz="1706">
                <a:solidFill>
                  <a:srgbClr val="404040"/>
                </a:solidFill>
                <a:latin typeface="Public Sans"/>
                <a:ea typeface="Public Sans"/>
                <a:cs typeface="Public Sans"/>
              </a:endParaRPr>
            </a:p>
            <a:p>
              <a:pPr marL="1188720" lvl="3" indent="-297180" algn="l">
                <a:lnSpc>
                  <a:spcPts val="1382"/>
                </a:lnSpc>
                <a:buFont typeface="Arial"/>
                <a:buChar char="￭"/>
              </a:pPr>
              <a:r>
                <a:rPr lang="en-US" sz="1250" u="sng">
                  <a:solidFill>
                    <a:srgbClr val="404040"/>
                  </a:solidFill>
                  <a:latin typeface="Public Sans"/>
                  <a:ea typeface="Public Sans"/>
                  <a:cs typeface="Public Sans"/>
                  <a:sym typeface="Public Sans"/>
                  <a:hlinkClick r:id="rId4" tooltip="https://www.gafutures.org/media/apofcfmn/rigor-list-september-2025.pdf"/>
                </a:rPr>
                <a:t>https://www.gafutures.org/media/apofcfmn/rigor-list-september-2025.pdf</a:t>
              </a:r>
              <a:r>
                <a:rPr lang="en-US" sz="1250">
                  <a:solidFill>
                    <a:srgbClr val="404040"/>
                  </a:solidFill>
                  <a:latin typeface="Public Sans"/>
                  <a:ea typeface="Public Sans"/>
                  <a:cs typeface="Public Sans"/>
                  <a:sym typeface="Public Sans"/>
                </a:rPr>
                <a:t> </a:t>
              </a:r>
              <a:endParaRPr lang="en-US" sz="1250">
                <a:solidFill>
                  <a:srgbClr val="404040"/>
                </a:solidFill>
                <a:latin typeface="Public Sans"/>
                <a:ea typeface="Public Sans"/>
                <a:cs typeface="Public Sans"/>
              </a:endParaRPr>
            </a:p>
            <a:p>
              <a:pPr marL="1585143" lvl="3" indent="-396286" algn="l">
                <a:lnSpc>
                  <a:spcPts val="1843"/>
                </a:lnSpc>
              </a:pPr>
              <a:endParaRPr lang="en-US" sz="1280">
                <a:solidFill>
                  <a:srgbClr val="404040"/>
                </a:solidFill>
                <a:latin typeface="Public Sans"/>
                <a:ea typeface="Public Sans"/>
                <a:cs typeface="Public Sans"/>
                <a:sym typeface="Public Sans"/>
              </a:endParaRPr>
            </a:p>
            <a:p>
              <a:pPr marL="1585143" lvl="3" indent="-396286" algn="l">
                <a:lnSpc>
                  <a:spcPts val="1843"/>
                </a:lnSpc>
              </a:pPr>
              <a:endParaRPr lang="en-US" sz="1280">
                <a:solidFill>
                  <a:srgbClr val="404040"/>
                </a:solidFill>
                <a:latin typeface="Public Sans"/>
                <a:ea typeface="Public Sans"/>
                <a:cs typeface="Public Sans"/>
                <a:sym typeface="Public Sans"/>
              </a:endParaRPr>
            </a:p>
            <a:p>
              <a:pPr marL="1585143" lvl="3" indent="-396286" algn="l">
                <a:lnSpc>
                  <a:spcPts val="1843"/>
                </a:lnSpc>
              </a:pPr>
              <a:endParaRPr lang="en-US" sz="1280">
                <a:solidFill>
                  <a:srgbClr val="404040"/>
                </a:solidFill>
                <a:latin typeface="Public Sans"/>
                <a:ea typeface="Public Sans"/>
                <a:cs typeface="Public Sans"/>
                <a:sym typeface="Public Sans"/>
              </a:endParaRP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395411" y="1795358"/>
            <a:ext cx="2219935" cy="3724493"/>
            <a:chOff x="0" y="0"/>
            <a:chExt cx="2959913" cy="4965990"/>
          </a:xfrm>
        </p:grpSpPr>
        <p:sp>
          <p:nvSpPr>
            <p:cNvPr id="9" name="Freeform 9"/>
            <p:cNvSpPr/>
            <p:nvPr/>
          </p:nvSpPr>
          <p:spPr>
            <a:xfrm>
              <a:off x="0" y="0"/>
              <a:ext cx="2959916" cy="4965989"/>
            </a:xfrm>
            <a:custGeom>
              <a:avLst/>
              <a:gdLst/>
              <a:ahLst/>
              <a:cxnLst/>
              <a:rect l="l" t="t" r="r" b="b"/>
              <a:pathLst>
                <a:path w="2959916" h="4965989">
                  <a:moveTo>
                    <a:pt x="0" y="0"/>
                  </a:moveTo>
                  <a:lnTo>
                    <a:pt x="2959916" y="0"/>
                  </a:lnTo>
                  <a:lnTo>
                    <a:pt x="2959916" y="4965989"/>
                  </a:lnTo>
                  <a:lnTo>
                    <a:pt x="0" y="4965989"/>
                  </a:lnTo>
                  <a:close/>
                </a:path>
              </a:pathLst>
            </a:custGeom>
            <a:blipFill>
              <a:blip r:embed="rId2">
                <a:alphaModFix amt="0"/>
              </a:blip>
              <a:stretch>
                <a:fillRect l="-165261" r="-165260"/>
              </a:stretch>
            </a:blipFill>
          </p:spPr>
        </p:sp>
        <p:sp>
          <p:nvSpPr>
            <p:cNvPr id="10" name="TextBox 10"/>
            <p:cNvSpPr txBox="1"/>
            <p:nvPr/>
          </p:nvSpPr>
          <p:spPr>
            <a:xfrm>
              <a:off x="0" y="19050"/>
              <a:ext cx="2959913" cy="4946940"/>
            </a:xfrm>
            <a:prstGeom prst="rect">
              <a:avLst/>
            </a:prstGeom>
          </p:spPr>
          <p:txBody>
            <a:bodyPr lIns="0" tIns="0" rIns="0" bIns="0" rtlCol="0" anchor="ctr"/>
            <a:lstStyle/>
            <a:p>
              <a:pPr algn="l">
                <a:lnSpc>
                  <a:spcPts val="3225"/>
                </a:lnSpc>
              </a:pPr>
              <a:r>
                <a:rPr lang="en-US" sz="2986" b="1">
                  <a:solidFill>
                    <a:srgbClr val="404040"/>
                  </a:solidFill>
                  <a:latin typeface="Public Sans Bold"/>
                  <a:ea typeface="Public Sans Bold"/>
                  <a:cs typeface="Public Sans Bold"/>
                  <a:sym typeface="Public Sans Bold"/>
                </a:rPr>
                <a:t>Zell Miller Scholarship </a:t>
              </a:r>
            </a:p>
          </p:txBody>
        </p:sp>
      </p:grpSp>
      <p:grpSp>
        <p:nvGrpSpPr>
          <p:cNvPr id="11" name="Group 11"/>
          <p:cNvGrpSpPr/>
          <p:nvPr/>
        </p:nvGrpSpPr>
        <p:grpSpPr>
          <a:xfrm>
            <a:off x="3489284" y="420614"/>
            <a:ext cx="5301901" cy="6714794"/>
            <a:chOff x="0" y="0"/>
            <a:chExt cx="7069201" cy="8953058"/>
          </a:xfrm>
        </p:grpSpPr>
        <p:sp>
          <p:nvSpPr>
            <p:cNvPr id="12" name="Freeform 12"/>
            <p:cNvSpPr/>
            <p:nvPr/>
          </p:nvSpPr>
          <p:spPr>
            <a:xfrm>
              <a:off x="0" y="0"/>
              <a:ext cx="7069203" cy="8953060"/>
            </a:xfrm>
            <a:custGeom>
              <a:avLst/>
              <a:gdLst/>
              <a:ahLst/>
              <a:cxnLst/>
              <a:rect l="l" t="t" r="r" b="b"/>
              <a:pathLst>
                <a:path w="7069203" h="8953060">
                  <a:moveTo>
                    <a:pt x="0" y="0"/>
                  </a:moveTo>
                  <a:lnTo>
                    <a:pt x="7069203" y="0"/>
                  </a:lnTo>
                  <a:lnTo>
                    <a:pt x="7069203" y="8953060"/>
                  </a:lnTo>
                  <a:lnTo>
                    <a:pt x="0" y="8953060"/>
                  </a:lnTo>
                  <a:close/>
                </a:path>
              </a:pathLst>
            </a:custGeom>
            <a:blipFill>
              <a:blip r:embed="rId2">
                <a:alphaModFix amt="0"/>
              </a:blip>
              <a:stretch>
                <a:fillRect l="-112494" r="-112494"/>
              </a:stretch>
            </a:blipFill>
          </p:spPr>
        </p:sp>
        <p:sp>
          <p:nvSpPr>
            <p:cNvPr id="13" name="TextBox 13"/>
            <p:cNvSpPr txBox="1"/>
            <p:nvPr/>
          </p:nvSpPr>
          <p:spPr>
            <a:xfrm>
              <a:off x="0" y="9525"/>
              <a:ext cx="7069201" cy="8943533"/>
            </a:xfrm>
            <a:prstGeom prst="rect">
              <a:avLst/>
            </a:prstGeom>
          </p:spPr>
          <p:txBody>
            <a:bodyPr lIns="0" tIns="0" rIns="0" bIns="0" rtlCol="0" anchor="ctr"/>
            <a:lstStyle/>
            <a:p>
              <a:pPr marL="389890" lvl="1" indent="-194945" algn="l">
                <a:lnSpc>
                  <a:spcPts val="1843"/>
                </a:lnSpc>
                <a:buFont typeface="Arial"/>
                <a:buChar char="•"/>
              </a:pPr>
              <a:r>
                <a:rPr lang="en-US" sz="1706">
                  <a:solidFill>
                    <a:srgbClr val="404040"/>
                  </a:solidFill>
                  <a:latin typeface="Public Sans"/>
                  <a:ea typeface="Public Sans"/>
                  <a:cs typeface="Public Sans"/>
                  <a:sym typeface="Public Sans"/>
                </a:rPr>
                <a:t>100% of tuition covered</a:t>
              </a:r>
              <a:endParaRPr lang="en-US"/>
            </a:p>
            <a:p>
              <a:pPr marL="389890" lvl="1" indent="-194945">
                <a:lnSpc>
                  <a:spcPts val="1843"/>
                </a:lnSpc>
                <a:buFont typeface="Arial"/>
                <a:buChar char="•"/>
              </a:pPr>
              <a:endParaRPr lang="en-US" sz="1700">
                <a:solidFill>
                  <a:srgbClr val="404040"/>
                </a:solidFill>
                <a:latin typeface="Public Sans"/>
                <a:ea typeface="Public Sans"/>
                <a:cs typeface="Public Sans"/>
                <a:sym typeface="Public Sans"/>
              </a:endParaRPr>
            </a:p>
            <a:p>
              <a:pPr marL="389890" lvl="1" indent="-194945" algn="l">
                <a:lnSpc>
                  <a:spcPts val="1843"/>
                </a:lnSpc>
                <a:buFont typeface="Arial"/>
                <a:buChar char="•"/>
              </a:pPr>
              <a:r>
                <a:rPr lang="en-US" sz="1706">
                  <a:solidFill>
                    <a:srgbClr val="404040"/>
                  </a:solidFill>
                  <a:latin typeface="Public Sans"/>
                  <a:ea typeface="Public Sans"/>
                  <a:cs typeface="Public Sans"/>
                  <a:sym typeface="Public Sans"/>
                </a:rPr>
                <a:t>Must meet all the requirements to be eligible for the HOPE Scholarship, plus:</a:t>
              </a:r>
              <a:endParaRPr lang="en-US" sz="1706">
                <a:solidFill>
                  <a:srgbClr val="404040"/>
                </a:solidFill>
                <a:latin typeface="Public Sans"/>
                <a:ea typeface="Public Sans"/>
                <a:cs typeface="Public Sans"/>
              </a:endParaRPr>
            </a:p>
            <a:p>
              <a:pPr marL="877570" lvl="2" indent="-292100" algn="l">
                <a:lnSpc>
                  <a:spcPts val="1843"/>
                </a:lnSpc>
                <a:buFont typeface="Arial"/>
                <a:buChar char="⚬"/>
              </a:pPr>
              <a:r>
                <a:rPr lang="en-US" sz="1706">
                  <a:solidFill>
                    <a:srgbClr val="404040"/>
                  </a:solidFill>
                  <a:latin typeface="Public Sans"/>
                  <a:ea typeface="Public Sans"/>
                  <a:cs typeface="Public Sans"/>
                  <a:sym typeface="Public Sans"/>
                </a:rPr>
                <a:t>Graduate from an eligible high school</a:t>
              </a:r>
              <a:endParaRPr lang="en-US" sz="1706">
                <a:solidFill>
                  <a:srgbClr val="404040"/>
                </a:solidFill>
                <a:latin typeface="Public Sans"/>
                <a:ea typeface="Public Sans"/>
                <a:cs typeface="Public Sans"/>
              </a:endParaRPr>
            </a:p>
            <a:p>
              <a:pPr marL="877570" lvl="2" indent="-292100" algn="l">
                <a:lnSpc>
                  <a:spcPts val="1843"/>
                </a:lnSpc>
                <a:buFont typeface="Arial"/>
                <a:buChar char="⚬"/>
              </a:pPr>
              <a:r>
                <a:rPr lang="en-US" sz="1706">
                  <a:solidFill>
                    <a:srgbClr val="404040"/>
                  </a:solidFill>
                  <a:latin typeface="Public Sans"/>
                  <a:ea typeface="Public Sans"/>
                  <a:cs typeface="Public Sans"/>
                  <a:sym typeface="Public Sans"/>
                </a:rPr>
                <a:t>GPA of at least a 3.7 (calculated by GSFC)</a:t>
              </a:r>
              <a:endParaRPr lang="en-US" sz="1706">
                <a:solidFill>
                  <a:srgbClr val="404040"/>
                </a:solidFill>
                <a:latin typeface="Public Sans"/>
                <a:ea typeface="Public Sans"/>
                <a:cs typeface="Public Sans"/>
              </a:endParaRPr>
            </a:p>
            <a:p>
              <a:pPr marL="877570" lvl="2" indent="-292100" algn="l">
                <a:lnSpc>
                  <a:spcPts val="1843"/>
                </a:lnSpc>
                <a:buFont typeface="Arial"/>
                <a:buChar char="⚬"/>
              </a:pPr>
              <a:r>
                <a:rPr lang="en-US" sz="1706">
                  <a:solidFill>
                    <a:srgbClr val="404040"/>
                  </a:solidFill>
                  <a:latin typeface="Public Sans"/>
                  <a:ea typeface="Public Sans"/>
                  <a:cs typeface="Public Sans"/>
                  <a:sym typeface="Public Sans"/>
                </a:rPr>
                <a:t>SAT: min. 1200 combined critical reading score and math score (single administration) or ACT: min. composite score of 25. *SAT/ACT scores MUST be submitted directly to GSFC by the student to be considered.</a:t>
              </a:r>
              <a:endParaRPr lang="en-US" sz="1706">
                <a:solidFill>
                  <a:srgbClr val="404040"/>
                </a:solidFill>
                <a:latin typeface="Public Sans"/>
                <a:ea typeface="Public Sans"/>
                <a:cs typeface="Public Sans"/>
              </a:endParaRPr>
            </a:p>
            <a:p>
              <a:pPr marL="877570" lvl="2" indent="-292100" algn="l">
                <a:lnSpc>
                  <a:spcPts val="1843"/>
                </a:lnSpc>
                <a:buFont typeface="Arial"/>
                <a:buChar char="⚬"/>
              </a:pPr>
              <a:r>
                <a:rPr lang="en-US" sz="1700" b="1">
                  <a:solidFill>
                    <a:srgbClr val="404040"/>
                  </a:solidFill>
                  <a:latin typeface="Public Sans Bold"/>
                  <a:ea typeface="Public Sans Bold"/>
                  <a:cs typeface="Public Sans Bold"/>
                  <a:sym typeface="Public Sans Bold"/>
                </a:rPr>
                <a:t>OR, Be the Valedictorian or Salutatorian of your graduating class</a:t>
              </a:r>
              <a:endParaRPr lang="en-US" sz="1700" b="1">
                <a:solidFill>
                  <a:srgbClr val="404040"/>
                </a:solidFill>
                <a:latin typeface="Public Sans Bold"/>
                <a:ea typeface="Public Sans Bold"/>
                <a:cs typeface="Public Sans Bold"/>
              </a:endParaRPr>
            </a:p>
            <a:p>
              <a:pPr marL="878006" lvl="2" indent="-292669" algn="l">
                <a:lnSpc>
                  <a:spcPts val="1843"/>
                </a:lnSpc>
              </a:pPr>
              <a:endParaRPr lang="en-US" sz="1706" b="1">
                <a:solidFill>
                  <a:srgbClr val="404040"/>
                </a:solidFill>
                <a:latin typeface="Public Sans Bold"/>
                <a:ea typeface="Public Sans Bold"/>
                <a:cs typeface="Public Sans Bold"/>
                <a:sym typeface="Public Sans Bold"/>
              </a:endParaRP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E4CA7D">
                <a:alpha val="24706"/>
              </a:srgbClr>
            </a:solidFill>
          </p:spPr>
        </p:sp>
      </p:grpSp>
      <p:grpSp>
        <p:nvGrpSpPr>
          <p:cNvPr id="6" name="Group 6"/>
          <p:cNvGrpSpPr/>
          <p:nvPr/>
        </p:nvGrpSpPr>
        <p:grpSpPr>
          <a:xfrm>
            <a:off x="202340" y="1198759"/>
            <a:ext cx="2357990" cy="4907929"/>
            <a:chOff x="0" y="0"/>
            <a:chExt cx="3143987" cy="6543905"/>
          </a:xfrm>
        </p:grpSpPr>
        <p:sp>
          <p:nvSpPr>
            <p:cNvPr id="7" name="Freeform 7"/>
            <p:cNvSpPr/>
            <p:nvPr/>
          </p:nvSpPr>
          <p:spPr>
            <a:xfrm>
              <a:off x="0" y="0"/>
              <a:ext cx="3143982" cy="6543905"/>
            </a:xfrm>
            <a:custGeom>
              <a:avLst/>
              <a:gdLst/>
              <a:ahLst/>
              <a:cxnLst/>
              <a:rect l="l" t="t" r="r" b="b"/>
              <a:pathLst>
                <a:path w="3143982" h="6543905">
                  <a:moveTo>
                    <a:pt x="0" y="0"/>
                  </a:moveTo>
                  <a:lnTo>
                    <a:pt x="3143982" y="0"/>
                  </a:lnTo>
                  <a:lnTo>
                    <a:pt x="3143982" y="6543905"/>
                  </a:lnTo>
                  <a:lnTo>
                    <a:pt x="0" y="6543905"/>
                  </a:lnTo>
                  <a:close/>
                </a:path>
              </a:pathLst>
            </a:custGeom>
            <a:blipFill>
              <a:blip r:embed="rId2">
                <a:alphaModFix amt="0"/>
              </a:blip>
              <a:stretch>
                <a:fillRect l="-217051" r="-217051"/>
              </a:stretch>
            </a:blipFill>
          </p:spPr>
        </p:sp>
        <p:sp>
          <p:nvSpPr>
            <p:cNvPr id="8" name="TextBox 8"/>
            <p:cNvSpPr txBox="1"/>
            <p:nvPr/>
          </p:nvSpPr>
          <p:spPr>
            <a:xfrm>
              <a:off x="0" y="28575"/>
              <a:ext cx="3143987" cy="65153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HOPE/Zell Miller Scholarship</a:t>
              </a:r>
            </a:p>
          </p:txBody>
        </p:sp>
      </p:grpSp>
      <p:sp>
        <p:nvSpPr>
          <p:cNvPr id="9" name="TextBox 9"/>
          <p:cNvSpPr txBox="1"/>
          <p:nvPr/>
        </p:nvSpPr>
        <p:spPr>
          <a:xfrm>
            <a:off x="2935738" y="974131"/>
            <a:ext cx="6670577" cy="4428328"/>
          </a:xfrm>
          <a:prstGeom prst="rect">
            <a:avLst/>
          </a:prstGeom>
        </p:spPr>
        <p:txBody>
          <a:bodyPr lIns="0" tIns="0" rIns="0" bIns="0" rtlCol="0" anchor="t">
            <a:spAutoFit/>
          </a:bodyPr>
          <a:lstStyle/>
          <a:p>
            <a:pPr marL="212090" lvl="1" indent="-106045" algn="l">
              <a:lnSpc>
                <a:spcPts val="1426"/>
              </a:lnSpc>
              <a:buFont typeface="Arial"/>
              <a:buChar char="•"/>
            </a:pPr>
            <a:r>
              <a:rPr lang="en-US" sz="1600">
                <a:solidFill>
                  <a:srgbClr val="404040"/>
                </a:solidFill>
                <a:latin typeface="Aptos"/>
                <a:ea typeface="Public Sans"/>
                <a:cs typeface="Public Sans"/>
                <a:sym typeface="Public Sans"/>
              </a:rPr>
              <a:t>GPA Calculation Process</a:t>
            </a:r>
            <a:endParaRPr lang="en-US" sz="1600">
              <a:latin typeface="Aptos"/>
            </a:endParaRPr>
          </a:p>
          <a:p>
            <a:pPr marL="810895" lvl="2" indent="-269875" algn="l">
              <a:lnSpc>
                <a:spcPts val="1426"/>
              </a:lnSpc>
              <a:buFont typeface="Arial"/>
              <a:buChar char="⚬"/>
            </a:pPr>
            <a:r>
              <a:rPr lang="en-US" sz="1600">
                <a:solidFill>
                  <a:srgbClr val="404040"/>
                </a:solidFill>
                <a:latin typeface="Aptos"/>
                <a:ea typeface="Public Sans"/>
                <a:cs typeface="Public Sans"/>
                <a:sym typeface="Public Sans"/>
              </a:rPr>
              <a:t>You must create an account on </a:t>
            </a:r>
            <a:r>
              <a:rPr lang="en-US" sz="1600" u="sng">
                <a:solidFill>
                  <a:srgbClr val="404040"/>
                </a:solidFill>
                <a:latin typeface="Aptos"/>
                <a:ea typeface="Public Sans"/>
                <a:cs typeface="Public Sans"/>
                <a:sym typeface="Public Sans"/>
                <a:hlinkClick r:id="rId3" tooltip="http://www.gafutures.org/"/>
              </a:rPr>
              <a:t>www.GAFutures.org</a:t>
            </a:r>
            <a:r>
              <a:rPr lang="en-US" sz="1600">
                <a:solidFill>
                  <a:srgbClr val="404040"/>
                </a:solidFill>
                <a:latin typeface="Aptos"/>
                <a:ea typeface="Public Sans"/>
                <a:cs typeface="Public Sans"/>
                <a:sym typeface="Public Sans"/>
              </a:rPr>
              <a:t> in order view and track your preliminary HOPE/Zell Miller GPA.</a:t>
            </a:r>
            <a:endParaRPr lang="en-US" sz="1600">
              <a:solidFill>
                <a:srgbClr val="404040"/>
              </a:solidFill>
              <a:latin typeface="Aptos"/>
              <a:ea typeface="Public Sans"/>
              <a:cs typeface="Public Sans"/>
            </a:endParaRPr>
          </a:p>
          <a:p>
            <a:pPr marL="810895" lvl="2" indent="-269875" algn="l">
              <a:lnSpc>
                <a:spcPts val="1426"/>
              </a:lnSpc>
              <a:buFont typeface="Arial"/>
              <a:buChar char="⚬"/>
            </a:pPr>
            <a:r>
              <a:rPr lang="en-US" sz="1600">
                <a:solidFill>
                  <a:srgbClr val="404040"/>
                </a:solidFill>
                <a:latin typeface="Aptos"/>
                <a:ea typeface="Public Sans"/>
                <a:cs typeface="Public Sans"/>
                <a:sym typeface="Public Sans"/>
              </a:rPr>
              <a:t>NHS automatically sends transcripts electronically to GSFC for calculation at the end of each semester.</a:t>
            </a:r>
            <a:endParaRPr lang="en-US" sz="1600">
              <a:solidFill>
                <a:srgbClr val="404040"/>
              </a:solidFill>
              <a:latin typeface="Aptos"/>
              <a:ea typeface="Public Sans"/>
              <a:cs typeface="Public Sans"/>
            </a:endParaRPr>
          </a:p>
          <a:p>
            <a:pPr marL="810895" lvl="2" indent="-269875" algn="l">
              <a:lnSpc>
                <a:spcPts val="1426"/>
              </a:lnSpc>
              <a:buFont typeface="Arial"/>
              <a:buChar char="⚬"/>
            </a:pPr>
            <a:r>
              <a:rPr lang="en-US" sz="1600">
                <a:solidFill>
                  <a:srgbClr val="404040"/>
                </a:solidFill>
                <a:latin typeface="Aptos"/>
                <a:ea typeface="Public Sans"/>
                <a:cs typeface="Public Sans"/>
                <a:sym typeface="Public Sans"/>
              </a:rPr>
              <a:t>GSFC calculates HOPE/Zell Miller GPA in January and June</a:t>
            </a:r>
            <a:endParaRPr lang="en-US" sz="1600">
              <a:solidFill>
                <a:srgbClr val="404040"/>
              </a:solidFill>
              <a:latin typeface="Aptos"/>
              <a:ea typeface="Public Sans"/>
              <a:cs typeface="Public Sans"/>
            </a:endParaRPr>
          </a:p>
          <a:p>
            <a:pPr marL="810895" lvl="2" indent="-269875" algn="l">
              <a:lnSpc>
                <a:spcPts val="1426"/>
              </a:lnSpc>
              <a:buFont typeface="Arial"/>
              <a:buChar char="⚬"/>
            </a:pPr>
            <a:r>
              <a:rPr lang="en-US" sz="1600">
                <a:solidFill>
                  <a:srgbClr val="404040"/>
                </a:solidFill>
                <a:latin typeface="Aptos"/>
                <a:ea typeface="Public Sans"/>
                <a:cs typeface="Public Sans"/>
                <a:sym typeface="Public Sans"/>
              </a:rPr>
              <a:t>Your final GPA will be sent directly to applied colleges/universities from the GSFC</a:t>
            </a:r>
            <a:endParaRPr lang="en-US" sz="1600">
              <a:solidFill>
                <a:srgbClr val="404040"/>
              </a:solidFill>
              <a:latin typeface="Aptos"/>
              <a:ea typeface="Public Sans"/>
              <a:cs typeface="Public Sans"/>
            </a:endParaRPr>
          </a:p>
          <a:p>
            <a:pPr marL="810895" lvl="2" indent="-269875" algn="l">
              <a:lnSpc>
                <a:spcPts val="1426"/>
              </a:lnSpc>
              <a:buFont typeface="Arial"/>
              <a:buChar char="⚬"/>
            </a:pPr>
            <a:r>
              <a:rPr lang="en-US" sz="1600">
                <a:solidFill>
                  <a:srgbClr val="404040"/>
                </a:solidFill>
                <a:latin typeface="Aptos"/>
                <a:ea typeface="Public Sans"/>
                <a:cs typeface="Public Sans"/>
                <a:sym typeface="Public Sans"/>
              </a:rPr>
              <a:t>Please contact the GSFC directly with all questions</a:t>
            </a:r>
            <a:endParaRPr lang="en-US" sz="1600">
              <a:solidFill>
                <a:srgbClr val="404040"/>
              </a:solidFill>
              <a:latin typeface="Aptos"/>
              <a:ea typeface="Public Sans"/>
              <a:cs typeface="Public Sans"/>
            </a:endParaRPr>
          </a:p>
          <a:p>
            <a:pPr algn="l">
              <a:lnSpc>
                <a:spcPts val="1784"/>
              </a:lnSpc>
            </a:pPr>
            <a:endParaRPr lang="en-US" sz="1600">
              <a:solidFill>
                <a:srgbClr val="404040"/>
              </a:solidFill>
              <a:latin typeface="Aptos"/>
              <a:ea typeface="Public Sans"/>
              <a:cs typeface="Public Sans"/>
            </a:endParaRPr>
          </a:p>
          <a:p>
            <a:pPr marL="265430" lvl="1" indent="-132715" algn="l">
              <a:lnSpc>
                <a:spcPts val="1982"/>
              </a:lnSpc>
              <a:buFont typeface="Arial"/>
              <a:buChar char="•"/>
            </a:pPr>
            <a:r>
              <a:rPr lang="en-US" sz="1600">
                <a:solidFill>
                  <a:srgbClr val="404040"/>
                </a:solidFill>
                <a:latin typeface="Aptos"/>
                <a:ea typeface="Public Sans Bold"/>
                <a:cs typeface="Public Sans Bold"/>
                <a:sym typeface="Public Sans Bold"/>
              </a:rPr>
              <a:t>Apply for the HOPE/Zell Miller Scholarship </a:t>
            </a:r>
            <a:endParaRPr lang="en-US" sz="1600">
              <a:solidFill>
                <a:srgbClr val="404040"/>
              </a:solidFill>
              <a:latin typeface="Aptos"/>
              <a:ea typeface="Public Sans Bold"/>
              <a:cs typeface="Public Sans Bold"/>
            </a:endParaRPr>
          </a:p>
          <a:p>
            <a:pPr marL="1038860" lvl="2" indent="-346075">
              <a:lnSpc>
                <a:spcPts val="1684"/>
              </a:lnSpc>
              <a:buFont typeface="Arial"/>
              <a:buChar char="⚬"/>
            </a:pPr>
            <a:r>
              <a:rPr lang="en-US" sz="1600">
                <a:solidFill>
                  <a:srgbClr val="404040"/>
                </a:solidFill>
                <a:latin typeface="Aptos"/>
                <a:ea typeface="Public Sans"/>
                <a:cs typeface="Public Sans"/>
                <a:sym typeface="Public Sans"/>
              </a:rPr>
              <a:t>Apply for the HOPE/Zell Miller or complete FAFSA starting October of your senior year.</a:t>
            </a:r>
            <a:endParaRPr lang="en-US" sz="1600">
              <a:solidFill>
                <a:srgbClr val="404040"/>
              </a:solidFill>
              <a:latin typeface="Aptos"/>
              <a:ea typeface="Public Sans"/>
              <a:cs typeface="Public Sans"/>
            </a:endParaRPr>
          </a:p>
          <a:p>
            <a:pPr marL="1038860" lvl="2" indent="-346075" algn="l">
              <a:lnSpc>
                <a:spcPts val="1684"/>
              </a:lnSpc>
              <a:buFont typeface="Arial"/>
              <a:buChar char="⚬"/>
            </a:pPr>
            <a:r>
              <a:rPr lang="en-US" sz="1600">
                <a:solidFill>
                  <a:srgbClr val="404040"/>
                </a:solidFill>
                <a:latin typeface="Aptos"/>
                <a:ea typeface="Public Sans"/>
                <a:cs typeface="Public Sans"/>
                <a:sym typeface="Public Sans"/>
              </a:rPr>
              <a:t>Free Application for Federal Student Aid (FAFSA)  </a:t>
            </a:r>
            <a:r>
              <a:rPr lang="en-US" sz="1600" u="sng">
                <a:solidFill>
                  <a:srgbClr val="404040"/>
                </a:solidFill>
                <a:latin typeface="Aptos"/>
                <a:ea typeface="Public Sans"/>
                <a:cs typeface="Public Sans"/>
                <a:sym typeface="Public Sans"/>
                <a:hlinkClick r:id="rId4" tooltip="http://www.fafsa.ed.gov/"/>
              </a:rPr>
              <a:t>www.fafsa.ed.gov</a:t>
            </a:r>
            <a:endParaRPr lang="en-US" sz="1600" u="sng">
              <a:solidFill>
                <a:srgbClr val="404040"/>
              </a:solidFill>
              <a:latin typeface="Aptos"/>
              <a:ea typeface="Public Sans"/>
              <a:cs typeface="Public Sans"/>
              <a:hlinkClick r:id="" action="ppaction://noaction"/>
            </a:endParaRPr>
          </a:p>
          <a:p>
            <a:pPr marL="1038860" lvl="2" indent="-346075" algn="l">
              <a:lnSpc>
                <a:spcPts val="1684"/>
              </a:lnSpc>
              <a:buFont typeface="Arial"/>
              <a:buChar char="⚬"/>
            </a:pPr>
            <a:r>
              <a:rPr lang="en-US" sz="1600">
                <a:solidFill>
                  <a:srgbClr val="404040"/>
                </a:solidFill>
                <a:latin typeface="Aptos"/>
                <a:ea typeface="Public Sans"/>
                <a:cs typeface="Public Sans"/>
                <a:sym typeface="Public Sans"/>
              </a:rPr>
              <a:t>Georgia Student Financial Aid Application System (GSFAPPS) www.gafutures.org/hope-state-aid-programs/state-aid-applications/</a:t>
            </a:r>
            <a:endParaRPr lang="en-US" sz="1600">
              <a:solidFill>
                <a:srgbClr val="404040"/>
              </a:solidFill>
              <a:latin typeface="Aptos"/>
              <a:ea typeface="Public Sans"/>
              <a:cs typeface="Public Sans"/>
            </a:endParaRPr>
          </a:p>
          <a:p>
            <a:pPr marL="1038860" lvl="2" indent="-346075" algn="l">
              <a:lnSpc>
                <a:spcPts val="1684"/>
              </a:lnSpc>
            </a:pPr>
            <a:endParaRPr lang="en-US" sz="1600">
              <a:solidFill>
                <a:srgbClr val="404040"/>
              </a:solidFill>
              <a:latin typeface="Aptos"/>
              <a:ea typeface="Public Sans"/>
              <a:cs typeface="Public Sans"/>
            </a:endParaRPr>
          </a:p>
          <a:p>
            <a:pPr marL="225425" lvl="1" indent="-112395" algn="l">
              <a:lnSpc>
                <a:spcPts val="1684"/>
              </a:lnSpc>
              <a:buFont typeface="Arial"/>
              <a:buChar char="•"/>
            </a:pPr>
            <a:r>
              <a:rPr lang="en-US" sz="1600">
                <a:solidFill>
                  <a:srgbClr val="404040"/>
                </a:solidFill>
                <a:latin typeface="Aptos"/>
                <a:ea typeface="Public Sans"/>
                <a:cs typeface="Public Sans"/>
                <a:sym typeface="Public Sans"/>
              </a:rPr>
              <a:t>For Additional Information on HOPE/Zell Miller</a:t>
            </a:r>
            <a:endParaRPr lang="en-US" sz="1600">
              <a:solidFill>
                <a:srgbClr val="404040"/>
              </a:solidFill>
              <a:latin typeface="Aptos"/>
              <a:ea typeface="Public Sans"/>
              <a:cs typeface="Public Sans"/>
            </a:endParaRPr>
          </a:p>
          <a:p>
            <a:pPr marL="918210" lvl="2" indent="-306070" algn="l">
              <a:lnSpc>
                <a:spcPts val="1489"/>
              </a:lnSpc>
              <a:buFont typeface="Arial"/>
              <a:buChar char="⚬"/>
            </a:pPr>
            <a:r>
              <a:rPr lang="en-US" sz="1600">
                <a:solidFill>
                  <a:srgbClr val="404040"/>
                </a:solidFill>
                <a:latin typeface="Aptos"/>
                <a:ea typeface="Public Sans"/>
                <a:cs typeface="Public Sans"/>
                <a:sym typeface="Public Sans"/>
              </a:rPr>
              <a:t>Contact Georgia Student Finance Commission (GSFC)</a:t>
            </a:r>
            <a:endParaRPr lang="en-US" sz="1600">
              <a:solidFill>
                <a:srgbClr val="404040"/>
              </a:solidFill>
              <a:latin typeface="Aptos"/>
              <a:ea typeface="Public Sans"/>
              <a:cs typeface="Public Sans"/>
            </a:endParaRPr>
          </a:p>
          <a:p>
            <a:pPr marL="918454" lvl="2" indent="-306151" algn="l">
              <a:lnSpc>
                <a:spcPts val="1340"/>
              </a:lnSpc>
            </a:pPr>
            <a:endParaRPr lang="en-US" sz="1551">
              <a:solidFill>
                <a:srgbClr val="404040"/>
              </a:solidFill>
              <a:latin typeface="Public Sans"/>
              <a:ea typeface="Public Sans"/>
              <a:cs typeface="Public Sans"/>
              <a:sym typeface="Public Sans"/>
            </a:endParaRPr>
          </a:p>
        </p:txBody>
      </p:sp>
      <p:grpSp>
        <p:nvGrpSpPr>
          <p:cNvPr id="10" name="Group 10"/>
          <p:cNvGrpSpPr/>
          <p:nvPr/>
        </p:nvGrpSpPr>
        <p:grpSpPr>
          <a:xfrm>
            <a:off x="2819457" y="5743870"/>
            <a:ext cx="6434366" cy="672440"/>
            <a:chOff x="0" y="0"/>
            <a:chExt cx="8579155" cy="896586"/>
          </a:xfrm>
        </p:grpSpPr>
        <p:sp>
          <p:nvSpPr>
            <p:cNvPr id="11" name="Freeform 11"/>
            <p:cNvSpPr/>
            <p:nvPr/>
          </p:nvSpPr>
          <p:spPr>
            <a:xfrm>
              <a:off x="0" y="0"/>
              <a:ext cx="8579104" cy="896586"/>
            </a:xfrm>
            <a:custGeom>
              <a:avLst/>
              <a:gdLst/>
              <a:ahLst/>
              <a:cxnLst/>
              <a:rect l="l" t="t" r="r" b="b"/>
              <a:pathLst>
                <a:path w="8579104" h="896586">
                  <a:moveTo>
                    <a:pt x="0" y="0"/>
                  </a:moveTo>
                  <a:lnTo>
                    <a:pt x="8579104" y="0"/>
                  </a:lnTo>
                  <a:lnTo>
                    <a:pt x="8579104" y="896586"/>
                  </a:lnTo>
                  <a:lnTo>
                    <a:pt x="0" y="896586"/>
                  </a:lnTo>
                  <a:close/>
                </a:path>
              </a:pathLst>
            </a:custGeom>
            <a:solidFill>
              <a:srgbClr val="9DBBA4"/>
            </a:solidFill>
            <a:ln w="40640" cap="sq">
              <a:solidFill>
                <a:srgbClr val="1B1B51"/>
              </a:solidFill>
              <a:prstDash val="solid"/>
              <a:miter/>
            </a:ln>
          </p:spPr>
        </p:sp>
        <p:sp>
          <p:nvSpPr>
            <p:cNvPr id="12" name="TextBox 12"/>
            <p:cNvSpPr txBox="1"/>
            <p:nvPr/>
          </p:nvSpPr>
          <p:spPr>
            <a:xfrm>
              <a:off x="0" y="0"/>
              <a:ext cx="8579155" cy="896586"/>
            </a:xfrm>
            <a:prstGeom prst="rect">
              <a:avLst/>
            </a:prstGeom>
          </p:spPr>
          <p:txBody>
            <a:bodyPr lIns="50800" tIns="50800" rIns="50800" bIns="50800" rtlCol="0" anchor="t"/>
            <a:lstStyle/>
            <a:p>
              <a:pPr algn="ctr">
                <a:lnSpc>
                  <a:spcPts val="1791"/>
                </a:lnSpc>
              </a:pPr>
              <a:r>
                <a:rPr lang="en-US" sz="1493">
                  <a:solidFill>
                    <a:srgbClr val="404040"/>
                  </a:solidFill>
                  <a:latin typeface="Public Sans"/>
                  <a:ea typeface="Public Sans"/>
                  <a:cs typeface="Public Sans"/>
                  <a:sym typeface="Public Sans"/>
                </a:rPr>
                <a:t>Counselors are not responsible for calculating the HOPE GPA</a:t>
              </a:r>
            </a:p>
            <a:p>
              <a:pPr algn="ctr">
                <a:lnSpc>
                  <a:spcPts val="1791"/>
                </a:lnSpc>
              </a:pPr>
              <a:r>
                <a:rPr lang="en-US" sz="1493">
                  <a:solidFill>
                    <a:srgbClr val="404040"/>
                  </a:solidFill>
                  <a:latin typeface="Public Sans"/>
                  <a:ea typeface="Public Sans"/>
                  <a:cs typeface="Public Sans"/>
                  <a:sym typeface="Public Sans"/>
                </a:rPr>
                <a:t>A 2.9999 GPA does NOT qualify you for HOPE</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p:cNvGrpSpPr/>
          <p:nvPr/>
        </p:nvGrpSpPr>
        <p:grpSpPr>
          <a:xfrm>
            <a:off x="60608" y="2426237"/>
            <a:ext cx="2807351" cy="2473188"/>
            <a:chOff x="0" y="0"/>
            <a:chExt cx="3743134" cy="3297584"/>
          </a:xfrm>
        </p:grpSpPr>
        <p:sp>
          <p:nvSpPr>
            <p:cNvPr id="7" name="Freeform 7"/>
            <p:cNvSpPr/>
            <p:nvPr/>
          </p:nvSpPr>
          <p:spPr>
            <a:xfrm>
              <a:off x="0" y="0"/>
              <a:ext cx="3743137" cy="3297588"/>
            </a:xfrm>
            <a:custGeom>
              <a:avLst/>
              <a:gdLst/>
              <a:ahLst/>
              <a:cxnLst/>
              <a:rect l="l" t="t" r="r" b="b"/>
              <a:pathLst>
                <a:path w="3743137" h="3297588">
                  <a:moveTo>
                    <a:pt x="0" y="0"/>
                  </a:moveTo>
                  <a:lnTo>
                    <a:pt x="3743137" y="0"/>
                  </a:lnTo>
                  <a:lnTo>
                    <a:pt x="3743137" y="3297588"/>
                  </a:lnTo>
                  <a:lnTo>
                    <a:pt x="0" y="3297588"/>
                  </a:lnTo>
                  <a:close/>
                </a:path>
              </a:pathLst>
            </a:custGeom>
            <a:blipFill>
              <a:blip r:embed="rId2">
                <a:alphaModFix amt="0"/>
              </a:blip>
              <a:stretch>
                <a:fillRect l="-63031" r="-63031"/>
              </a:stretch>
            </a:blipFill>
          </p:spPr>
        </p:sp>
        <p:sp>
          <p:nvSpPr>
            <p:cNvPr id="8" name="TextBox 8"/>
            <p:cNvSpPr txBox="1"/>
            <p:nvPr/>
          </p:nvSpPr>
          <p:spPr>
            <a:xfrm>
              <a:off x="0" y="19050"/>
              <a:ext cx="3743134" cy="3278534"/>
            </a:xfrm>
            <a:prstGeom prst="rect">
              <a:avLst/>
            </a:prstGeom>
          </p:spPr>
          <p:txBody>
            <a:bodyPr lIns="0" tIns="0" rIns="0" bIns="0" rtlCol="0" anchor="ctr"/>
            <a:lstStyle/>
            <a:p>
              <a:pPr algn="l">
                <a:lnSpc>
                  <a:spcPts val="3225"/>
                </a:lnSpc>
              </a:pPr>
              <a:r>
                <a:rPr lang="en-US" sz="2986" b="1">
                  <a:solidFill>
                    <a:srgbClr val="404040"/>
                  </a:solidFill>
                  <a:latin typeface="Public Sans Bold"/>
                  <a:ea typeface="Public Sans Bold"/>
                  <a:cs typeface="Public Sans Bold"/>
                  <a:sym typeface="Public Sans Bold"/>
                </a:rPr>
                <a:t>NCAA Eligibility Clearinghouse</a:t>
              </a:r>
            </a:p>
          </p:txBody>
        </p:sp>
      </p:grpSp>
      <p:sp>
        <p:nvSpPr>
          <p:cNvPr id="9" name="TextBox 9"/>
          <p:cNvSpPr txBox="1"/>
          <p:nvPr/>
        </p:nvSpPr>
        <p:spPr>
          <a:xfrm>
            <a:off x="3530784" y="993629"/>
            <a:ext cx="4775711" cy="3724275"/>
          </a:xfrm>
          <a:prstGeom prst="rect">
            <a:avLst/>
          </a:prstGeom>
        </p:spPr>
        <p:txBody>
          <a:bodyPr lIns="0" tIns="0" rIns="0" bIns="0" rtlCol="0" anchor="t">
            <a:spAutoFit/>
          </a:bodyPr>
          <a:lstStyle/>
          <a:p>
            <a:pPr marL="247090" lvl="1" indent="-123545" algn="l">
              <a:lnSpc>
                <a:spcPts val="2304"/>
              </a:lnSpc>
              <a:buFont typeface="Arial"/>
              <a:buChar char="•"/>
            </a:pPr>
            <a:r>
              <a:rPr lang="en-US" sz="1920">
                <a:solidFill>
                  <a:srgbClr val="404040"/>
                </a:solidFill>
                <a:latin typeface="Public Sans"/>
                <a:ea typeface="Public Sans"/>
                <a:cs typeface="Public Sans"/>
                <a:sym typeface="Public Sans"/>
              </a:rPr>
              <a:t>If you are planning on participating in intercollegiate athletics at an NCAA Division I or II institution, you must register with the NCAA Initial-Eligibility Clearinghouse</a:t>
            </a:r>
          </a:p>
          <a:p>
            <a:pPr marL="247090" lvl="1" indent="-123545" algn="l">
              <a:lnSpc>
                <a:spcPts val="2304"/>
              </a:lnSpc>
              <a:buFont typeface="Arial"/>
              <a:buChar char="•"/>
            </a:pPr>
            <a:r>
              <a:rPr lang="en-US" sz="1920">
                <a:solidFill>
                  <a:srgbClr val="404040"/>
                </a:solidFill>
                <a:latin typeface="Public Sans"/>
                <a:ea typeface="Public Sans"/>
                <a:cs typeface="Public Sans"/>
                <a:sym typeface="Public Sans"/>
              </a:rPr>
              <a:t>Access the registration materials by visiting the NCAA website </a:t>
            </a:r>
            <a:r>
              <a:rPr lang="en-US" sz="1920" u="sng">
                <a:solidFill>
                  <a:srgbClr val="404040"/>
                </a:solidFill>
                <a:latin typeface="Public Sans"/>
                <a:ea typeface="Public Sans"/>
                <a:cs typeface="Public Sans"/>
                <a:sym typeface="Public Sans"/>
                <a:hlinkClick r:id="rId3" tooltip="http://www.ncaaclearinghouse.net/"/>
              </a:rPr>
              <a:t>www.ncaaclearinghouse.net</a:t>
            </a:r>
          </a:p>
          <a:p>
            <a:pPr marL="247090" lvl="1" indent="-123545" algn="l">
              <a:lnSpc>
                <a:spcPts val="2304"/>
              </a:lnSpc>
              <a:buFont typeface="Arial"/>
              <a:buChar char="•"/>
            </a:pPr>
            <a:r>
              <a:rPr lang="en-US" sz="1920">
                <a:solidFill>
                  <a:srgbClr val="404040"/>
                </a:solidFill>
                <a:latin typeface="Public Sans"/>
                <a:ea typeface="Public Sans"/>
                <a:cs typeface="Public Sans"/>
                <a:sym typeface="Public Sans"/>
              </a:rPr>
              <a:t>When taking the SAT/ACT, enter </a:t>
            </a:r>
            <a:r>
              <a:rPr lang="en-US" sz="1920" u="sng">
                <a:solidFill>
                  <a:srgbClr val="404040"/>
                </a:solidFill>
                <a:latin typeface="Public Sans"/>
                <a:ea typeface="Public Sans"/>
                <a:cs typeface="Public Sans"/>
                <a:sym typeface="Public Sans"/>
              </a:rPr>
              <a:t>9999</a:t>
            </a:r>
            <a:r>
              <a:rPr lang="en-US" sz="1920">
                <a:solidFill>
                  <a:srgbClr val="404040"/>
                </a:solidFill>
                <a:latin typeface="Public Sans"/>
                <a:ea typeface="Public Sans"/>
                <a:cs typeface="Public Sans"/>
                <a:sym typeface="Public Sans"/>
              </a:rPr>
              <a:t> for scores to be sent to NCAA </a:t>
            </a:r>
          </a:p>
          <a:p>
            <a:pPr marL="247090" lvl="1" indent="-123545" algn="l">
              <a:lnSpc>
                <a:spcPts val="2304"/>
              </a:lnSpc>
              <a:buFont typeface="Arial"/>
              <a:buChar char="•"/>
            </a:pPr>
            <a:r>
              <a:rPr lang="en-US" sz="1920">
                <a:solidFill>
                  <a:srgbClr val="404040"/>
                </a:solidFill>
                <a:latin typeface="Public Sans"/>
                <a:ea typeface="Public Sans"/>
                <a:cs typeface="Public Sans"/>
                <a:sym typeface="Public Sans"/>
              </a:rPr>
              <a:t>You will need to send your official transcript by requesting your transcript through Scrib Order.</a:t>
            </a:r>
          </a:p>
        </p:txBody>
      </p:sp>
      <p:grpSp>
        <p:nvGrpSpPr>
          <p:cNvPr id="10" name="Group 10"/>
          <p:cNvGrpSpPr/>
          <p:nvPr/>
        </p:nvGrpSpPr>
        <p:grpSpPr>
          <a:xfrm>
            <a:off x="3053705" y="5510736"/>
            <a:ext cx="6072978" cy="1233119"/>
            <a:chOff x="0" y="0"/>
            <a:chExt cx="8097304" cy="1644159"/>
          </a:xfrm>
        </p:grpSpPr>
        <p:sp>
          <p:nvSpPr>
            <p:cNvPr id="11" name="Freeform 11"/>
            <p:cNvSpPr/>
            <p:nvPr/>
          </p:nvSpPr>
          <p:spPr>
            <a:xfrm>
              <a:off x="0" y="0"/>
              <a:ext cx="8097266" cy="1644159"/>
            </a:xfrm>
            <a:custGeom>
              <a:avLst/>
              <a:gdLst/>
              <a:ahLst/>
              <a:cxnLst/>
              <a:rect l="l" t="t" r="r" b="b"/>
              <a:pathLst>
                <a:path w="8097266" h="1644159">
                  <a:moveTo>
                    <a:pt x="0" y="0"/>
                  </a:moveTo>
                  <a:lnTo>
                    <a:pt x="8097266" y="0"/>
                  </a:lnTo>
                  <a:lnTo>
                    <a:pt x="8097266" y="1644159"/>
                  </a:lnTo>
                  <a:lnTo>
                    <a:pt x="0" y="1644159"/>
                  </a:lnTo>
                  <a:close/>
                </a:path>
              </a:pathLst>
            </a:custGeom>
            <a:solidFill>
              <a:srgbClr val="E4CA7D"/>
            </a:solidFill>
            <a:ln w="40640" cap="sq">
              <a:solidFill>
                <a:srgbClr val="1B1B51"/>
              </a:solidFill>
              <a:prstDash val="solid"/>
              <a:miter/>
            </a:ln>
          </p:spPr>
        </p:sp>
        <p:sp>
          <p:nvSpPr>
            <p:cNvPr id="12" name="TextBox 12"/>
            <p:cNvSpPr txBox="1"/>
            <p:nvPr/>
          </p:nvSpPr>
          <p:spPr>
            <a:xfrm>
              <a:off x="0" y="-9525"/>
              <a:ext cx="8097304" cy="1653684"/>
            </a:xfrm>
            <a:prstGeom prst="rect">
              <a:avLst/>
            </a:prstGeom>
          </p:spPr>
          <p:txBody>
            <a:bodyPr lIns="50800" tIns="50800" rIns="50800" bIns="50800" rtlCol="0" anchor="t"/>
            <a:lstStyle/>
            <a:p>
              <a:pPr algn="ctr">
                <a:lnSpc>
                  <a:spcPts val="1983"/>
                </a:lnSpc>
              </a:pPr>
              <a:r>
                <a:rPr lang="en-US" sz="1653" b="1">
                  <a:solidFill>
                    <a:srgbClr val="404040"/>
                  </a:solidFill>
                  <a:latin typeface="Public Sans Bold"/>
                  <a:ea typeface="Public Sans Bold"/>
                  <a:cs typeface="Public Sans Bold"/>
                  <a:sym typeface="Public Sans Bold"/>
                </a:rPr>
                <a:t>Students and parents are responsible for determining </a:t>
              </a:r>
            </a:p>
            <a:p>
              <a:pPr algn="ctr">
                <a:lnSpc>
                  <a:spcPts val="1983"/>
                </a:lnSpc>
              </a:pPr>
              <a:r>
                <a:rPr lang="en-US" sz="1653" b="1">
                  <a:solidFill>
                    <a:srgbClr val="404040"/>
                  </a:solidFill>
                  <a:latin typeface="Public Sans Bold"/>
                  <a:ea typeface="Public Sans Bold"/>
                  <a:cs typeface="Public Sans Bold"/>
                  <a:sym typeface="Public Sans Bold"/>
                </a:rPr>
                <a:t> NCAA eligibility to Division I and Division II schools</a:t>
              </a:r>
            </a:p>
            <a:p>
              <a:pPr algn="ctr">
                <a:lnSpc>
                  <a:spcPts val="1983"/>
                </a:lnSpc>
              </a:pPr>
              <a:r>
                <a:rPr lang="en-US" sz="1653" b="1">
                  <a:solidFill>
                    <a:srgbClr val="404040"/>
                  </a:solidFill>
                  <a:latin typeface="Public Sans Bold"/>
                  <a:ea typeface="Public Sans Bold"/>
                  <a:cs typeface="Public Sans Bold"/>
                  <a:sym typeface="Public Sans Bold"/>
                </a:rPr>
                <a:t>Counselors are neither responsible, nor allowed </a:t>
              </a:r>
            </a:p>
            <a:p>
              <a:pPr algn="ctr">
                <a:lnSpc>
                  <a:spcPts val="1983"/>
                </a:lnSpc>
              </a:pPr>
              <a:r>
                <a:rPr lang="en-US" sz="1653" b="1">
                  <a:solidFill>
                    <a:srgbClr val="404040"/>
                  </a:solidFill>
                  <a:latin typeface="Public Sans Bold"/>
                  <a:ea typeface="Public Sans Bold"/>
                  <a:cs typeface="Public Sans Bold"/>
                  <a:sym typeface="Public Sans Bold"/>
                </a:rPr>
                <a:t>to determine eligibility.</a:t>
              </a:r>
            </a:p>
          </p:txBody>
        </p:sp>
      </p:grpSp>
      <p:grpSp>
        <p:nvGrpSpPr>
          <p:cNvPr id="13" name="Group 13"/>
          <p:cNvGrpSpPr/>
          <p:nvPr/>
        </p:nvGrpSpPr>
        <p:grpSpPr>
          <a:xfrm>
            <a:off x="631993" y="1058075"/>
            <a:ext cx="1286542" cy="1286542"/>
            <a:chOff x="0" y="0"/>
            <a:chExt cx="1715389" cy="1715389"/>
          </a:xfrm>
        </p:grpSpPr>
        <p:sp>
          <p:nvSpPr>
            <p:cNvPr id="14" name="Freeform 14" descr="National Collegiate Athletic Association - Wikipedia"/>
            <p:cNvSpPr/>
            <p:nvPr/>
          </p:nvSpPr>
          <p:spPr>
            <a:xfrm>
              <a:off x="0" y="0"/>
              <a:ext cx="1715389" cy="1715389"/>
            </a:xfrm>
            <a:custGeom>
              <a:avLst/>
              <a:gdLst/>
              <a:ahLst/>
              <a:cxnLst/>
              <a:rect l="l" t="t" r="r" b="b"/>
              <a:pathLst>
                <a:path w="1715389" h="1715389">
                  <a:moveTo>
                    <a:pt x="0" y="0"/>
                  </a:moveTo>
                  <a:lnTo>
                    <a:pt x="1715389" y="0"/>
                  </a:lnTo>
                  <a:lnTo>
                    <a:pt x="1715389" y="1715389"/>
                  </a:lnTo>
                  <a:lnTo>
                    <a:pt x="0" y="1715389"/>
                  </a:lnTo>
                  <a:lnTo>
                    <a:pt x="0" y="0"/>
                  </a:lnTo>
                  <a:close/>
                </a:path>
              </a:pathLst>
            </a:custGeom>
            <a:blipFill>
              <a:blip r:embed="rId4"/>
              <a:stretch>
                <a:fillRect/>
              </a:stretch>
            </a:blipFill>
          </p:spPr>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202340" y="1198759"/>
            <a:ext cx="2598811" cy="4907929"/>
            <a:chOff x="0" y="0"/>
            <a:chExt cx="3465081" cy="6543905"/>
          </a:xfrm>
        </p:grpSpPr>
        <p:sp>
          <p:nvSpPr>
            <p:cNvPr id="7" name="Freeform 7"/>
            <p:cNvSpPr/>
            <p:nvPr/>
          </p:nvSpPr>
          <p:spPr>
            <a:xfrm>
              <a:off x="0" y="0"/>
              <a:ext cx="3465087" cy="6543905"/>
            </a:xfrm>
            <a:custGeom>
              <a:avLst/>
              <a:gdLst/>
              <a:ahLst/>
              <a:cxnLst/>
              <a:rect l="l" t="t" r="r" b="b"/>
              <a:pathLst>
                <a:path w="3465087" h="6543905">
                  <a:moveTo>
                    <a:pt x="0" y="0"/>
                  </a:moveTo>
                  <a:lnTo>
                    <a:pt x="3465087" y="0"/>
                  </a:lnTo>
                  <a:lnTo>
                    <a:pt x="3465087" y="6543905"/>
                  </a:lnTo>
                  <a:lnTo>
                    <a:pt x="0" y="6543905"/>
                  </a:lnTo>
                  <a:close/>
                </a:path>
              </a:pathLst>
            </a:custGeom>
            <a:blipFill>
              <a:blip r:embed="rId2">
                <a:alphaModFix amt="0"/>
              </a:blip>
              <a:stretch>
                <a:fillRect l="-192304" r="-192304"/>
              </a:stretch>
            </a:blipFill>
          </p:spPr>
        </p:sp>
        <p:sp>
          <p:nvSpPr>
            <p:cNvPr id="8" name="TextBox 8"/>
            <p:cNvSpPr txBox="1"/>
            <p:nvPr/>
          </p:nvSpPr>
          <p:spPr>
            <a:xfrm>
              <a:off x="0" y="28575"/>
              <a:ext cx="3465081" cy="65153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Final Reminders/</a:t>
              </a:r>
            </a:p>
            <a:p>
              <a:pPr algn="l">
                <a:lnSpc>
                  <a:spcPts val="3456"/>
                </a:lnSpc>
              </a:pPr>
              <a:r>
                <a:rPr lang="en-US" sz="3200" b="1">
                  <a:solidFill>
                    <a:srgbClr val="404040"/>
                  </a:solidFill>
                  <a:latin typeface="Public Sans Bold"/>
                  <a:ea typeface="Public Sans Bold"/>
                  <a:cs typeface="Public Sans Bold"/>
                  <a:sym typeface="Public Sans Bold"/>
                </a:rPr>
                <a:t>Upcoming Events</a:t>
              </a:r>
            </a:p>
          </p:txBody>
        </p:sp>
      </p:grpSp>
      <p:grpSp>
        <p:nvGrpSpPr>
          <p:cNvPr id="9" name="Group 9"/>
          <p:cNvGrpSpPr/>
          <p:nvPr/>
        </p:nvGrpSpPr>
        <p:grpSpPr>
          <a:xfrm>
            <a:off x="3095415" y="1298896"/>
            <a:ext cx="5852160" cy="4706423"/>
            <a:chOff x="0" y="0"/>
            <a:chExt cx="7802880" cy="6275231"/>
          </a:xfrm>
        </p:grpSpPr>
        <p:sp>
          <p:nvSpPr>
            <p:cNvPr id="10" name="Freeform 10"/>
            <p:cNvSpPr/>
            <p:nvPr/>
          </p:nvSpPr>
          <p:spPr>
            <a:xfrm>
              <a:off x="0" y="0"/>
              <a:ext cx="7802880" cy="6275227"/>
            </a:xfrm>
            <a:custGeom>
              <a:avLst/>
              <a:gdLst/>
              <a:ahLst/>
              <a:cxnLst/>
              <a:rect l="l" t="t" r="r" b="b"/>
              <a:pathLst>
                <a:path w="7802880" h="6275227">
                  <a:moveTo>
                    <a:pt x="0" y="0"/>
                  </a:moveTo>
                  <a:lnTo>
                    <a:pt x="7802880" y="0"/>
                  </a:lnTo>
                  <a:lnTo>
                    <a:pt x="7802880" y="6275227"/>
                  </a:lnTo>
                  <a:lnTo>
                    <a:pt x="0" y="6275227"/>
                  </a:lnTo>
                  <a:close/>
                </a:path>
              </a:pathLst>
            </a:custGeom>
            <a:blipFill>
              <a:blip r:embed="rId2">
                <a:alphaModFix amt="0"/>
              </a:blip>
              <a:stretch>
                <a:fillRect l="-53184" r="-53184"/>
              </a:stretch>
            </a:blipFill>
          </p:spPr>
        </p:sp>
        <p:sp>
          <p:nvSpPr>
            <p:cNvPr id="11" name="TextBox 11"/>
            <p:cNvSpPr txBox="1"/>
            <p:nvPr/>
          </p:nvSpPr>
          <p:spPr>
            <a:xfrm>
              <a:off x="0" y="19050"/>
              <a:ext cx="7802880" cy="6256181"/>
            </a:xfrm>
            <a:prstGeom prst="rect">
              <a:avLst/>
            </a:prstGeom>
          </p:spPr>
          <p:txBody>
            <a:bodyPr lIns="0" tIns="0" rIns="0" bIns="0" rtlCol="0" anchor="ctr"/>
            <a:lstStyle/>
            <a:p>
              <a:pPr marL="260350" lvl="1" indent="-130175" algn="l">
                <a:lnSpc>
                  <a:spcPts val="2188"/>
                </a:lnSpc>
                <a:buFont typeface="Arial"/>
                <a:buChar char="•"/>
              </a:pPr>
              <a:r>
                <a:rPr lang="en-US" sz="2000">
                  <a:solidFill>
                    <a:srgbClr val="404040"/>
                  </a:solidFill>
                  <a:latin typeface="Public Sans"/>
                  <a:ea typeface="Public Sans"/>
                  <a:cs typeface="Public Sans"/>
                  <a:sym typeface="Public Sans"/>
                </a:rPr>
                <a:t>Complete Post-Secondary Plan Survey in </a:t>
              </a:r>
              <a:r>
                <a:rPr lang="en-US" sz="2000" err="1">
                  <a:solidFill>
                    <a:srgbClr val="404040"/>
                  </a:solidFill>
                  <a:latin typeface="Public Sans"/>
                  <a:ea typeface="Public Sans"/>
                  <a:cs typeface="Public Sans"/>
                  <a:sym typeface="Public Sans"/>
                </a:rPr>
                <a:t>SchooLinks</a:t>
              </a:r>
              <a:r>
                <a:rPr lang="en-US" sz="2000">
                  <a:solidFill>
                    <a:srgbClr val="404040"/>
                  </a:solidFill>
                  <a:latin typeface="Public Sans"/>
                  <a:ea typeface="Public Sans"/>
                  <a:cs typeface="Public Sans"/>
                  <a:sym typeface="Public Sans"/>
                </a:rPr>
                <a:t> by August 31st.</a:t>
              </a:r>
              <a:endParaRPr lang="en-US" sz="2000"/>
            </a:p>
            <a:p>
              <a:pPr marL="260350" lvl="1" indent="-130175">
                <a:lnSpc>
                  <a:spcPts val="2188"/>
                </a:lnSpc>
                <a:buFont typeface="Arial"/>
                <a:buChar char="•"/>
              </a:pPr>
              <a:endParaRPr lang="en-US" sz="2000">
                <a:solidFill>
                  <a:srgbClr val="404040"/>
                </a:solidFill>
                <a:latin typeface="Public Sans"/>
                <a:ea typeface="Public Sans"/>
                <a:cs typeface="Public Sans"/>
                <a:sym typeface="Public Sans"/>
              </a:endParaRPr>
            </a:p>
            <a:p>
              <a:pPr marL="260350" lvl="1" indent="-130175" algn="l">
                <a:lnSpc>
                  <a:spcPts val="2188"/>
                </a:lnSpc>
                <a:buFont typeface="Arial"/>
                <a:buChar char="•"/>
              </a:pPr>
              <a:r>
                <a:rPr lang="en-US" sz="2000">
                  <a:solidFill>
                    <a:srgbClr val="404040"/>
                  </a:solidFill>
                  <a:latin typeface="Public Sans"/>
                  <a:ea typeface="Public Sans"/>
                  <a:cs typeface="Public Sans"/>
                  <a:sym typeface="Public Sans"/>
                </a:rPr>
                <a:t>Complete Senior Information Sheet by September 11th in </a:t>
              </a:r>
              <a:r>
                <a:rPr lang="en-US" sz="2000" err="1">
                  <a:solidFill>
                    <a:srgbClr val="404040"/>
                  </a:solidFill>
                  <a:latin typeface="Public Sans"/>
                  <a:ea typeface="Public Sans"/>
                  <a:cs typeface="Public Sans"/>
                  <a:sym typeface="Public Sans"/>
                </a:rPr>
                <a:t>SchooLinks</a:t>
              </a:r>
              <a:endParaRPr lang="en-US" sz="2000" err="1"/>
            </a:p>
            <a:p>
              <a:pPr marL="260350" lvl="1" indent="-130175">
                <a:lnSpc>
                  <a:spcPts val="2188"/>
                </a:lnSpc>
                <a:buFont typeface="Arial"/>
                <a:buChar char="•"/>
              </a:pPr>
              <a:endParaRPr lang="en-US" sz="2000">
                <a:solidFill>
                  <a:srgbClr val="404040"/>
                </a:solidFill>
                <a:latin typeface="Public Sans"/>
                <a:ea typeface="Public Sans"/>
                <a:cs typeface="Public Sans"/>
                <a:sym typeface="Public Sans"/>
              </a:endParaRPr>
            </a:p>
            <a:p>
              <a:pPr marL="260350" lvl="1" indent="-130175" algn="l">
                <a:lnSpc>
                  <a:spcPts val="2188"/>
                </a:lnSpc>
                <a:buFont typeface="Arial"/>
                <a:buChar char="•"/>
              </a:pPr>
              <a:r>
                <a:rPr lang="en-US" sz="2000">
                  <a:solidFill>
                    <a:srgbClr val="404040"/>
                  </a:solidFill>
                  <a:latin typeface="Public Sans"/>
                  <a:ea typeface="Public Sans"/>
                  <a:cs typeface="Public Sans"/>
                  <a:sym typeface="Public Sans"/>
                </a:rPr>
                <a:t>Upcoming Senior Events</a:t>
              </a:r>
              <a:endParaRPr lang="en-US" sz="2000"/>
            </a:p>
            <a:p>
              <a:pPr marL="769620" lvl="2" indent="-256540" algn="l">
                <a:lnSpc>
                  <a:spcPts val="1958"/>
                </a:lnSpc>
                <a:buFont typeface="Arial"/>
                <a:buChar char="⚬"/>
              </a:pPr>
              <a:r>
                <a:rPr lang="en-US" sz="1813" b="1">
                  <a:solidFill>
                    <a:srgbClr val="404040"/>
                  </a:solidFill>
                  <a:latin typeface="Public Sans Bold"/>
                  <a:ea typeface="Public Sans Bold"/>
                  <a:cs typeface="Public Sans Bold"/>
                  <a:sym typeface="Public Sans Bold"/>
                </a:rPr>
                <a:t>Coffee with Counselors – September 9th</a:t>
              </a:r>
              <a:endParaRPr lang="en-US" sz="1813" b="1">
                <a:solidFill>
                  <a:srgbClr val="404040"/>
                </a:solidFill>
                <a:latin typeface="Public Sans Bold"/>
                <a:ea typeface="Public Sans Bold"/>
                <a:cs typeface="Public Sans Bold"/>
              </a:endParaRPr>
            </a:p>
            <a:p>
              <a:pPr marL="769620" lvl="2" indent="-256540" algn="l">
                <a:lnSpc>
                  <a:spcPts val="1958"/>
                </a:lnSpc>
                <a:buFont typeface="Arial"/>
                <a:buChar char="⚬"/>
              </a:pPr>
              <a:r>
                <a:rPr lang="en-US" sz="1813" b="1">
                  <a:solidFill>
                    <a:srgbClr val="404040"/>
                  </a:solidFill>
                  <a:latin typeface="Public Sans Bold"/>
                  <a:ea typeface="Public Sans Bold"/>
                  <a:cs typeface="Public Sans Bold"/>
                  <a:sym typeface="Public Sans Bold"/>
                </a:rPr>
                <a:t>Probe College Fair – October 5th </a:t>
              </a:r>
              <a:endParaRPr lang="en-US" sz="1813" b="1">
                <a:solidFill>
                  <a:srgbClr val="404040"/>
                </a:solidFill>
                <a:latin typeface="Public Sans Bold"/>
                <a:ea typeface="Public Sans Bold"/>
                <a:cs typeface="Public Sans Bold"/>
              </a:endParaRPr>
            </a:p>
            <a:p>
              <a:pPr marL="769620" lvl="2" indent="-256540" algn="l">
                <a:lnSpc>
                  <a:spcPts val="1958"/>
                </a:lnSpc>
                <a:buFont typeface="Arial"/>
                <a:buChar char="⚬"/>
              </a:pPr>
              <a:r>
                <a:rPr lang="en-US" sz="1813" b="1">
                  <a:solidFill>
                    <a:srgbClr val="404040"/>
                  </a:solidFill>
                  <a:latin typeface="Public Sans Bold"/>
                  <a:ea typeface="Public Sans Bold"/>
                  <a:cs typeface="Public Sans Bold"/>
                  <a:sym typeface="Public Sans Bold"/>
                </a:rPr>
                <a:t>Financial Aid Night – October 20th</a:t>
              </a:r>
              <a:endParaRPr lang="en-US" sz="1813" b="1">
                <a:solidFill>
                  <a:srgbClr val="404040"/>
                </a:solidFill>
                <a:latin typeface="Public Sans Bold"/>
                <a:ea typeface="Public Sans Bold"/>
                <a:cs typeface="Public Sans Bold"/>
              </a:endParaRPr>
            </a:p>
            <a:p>
              <a:pPr marL="769620" lvl="2" indent="-256540" algn="l">
                <a:lnSpc>
                  <a:spcPts val="1958"/>
                </a:lnSpc>
                <a:buFont typeface="Arial"/>
                <a:buChar char="⚬"/>
              </a:pPr>
              <a:r>
                <a:rPr lang="en-US" sz="1813" b="1">
                  <a:solidFill>
                    <a:srgbClr val="404040"/>
                  </a:solidFill>
                  <a:latin typeface="Public Sans Bold"/>
                  <a:ea typeface="Public Sans Bold"/>
                  <a:cs typeface="Public Sans Bold"/>
                  <a:sym typeface="Public Sans Bold"/>
                </a:rPr>
                <a:t>Apply to College Day – November 5th</a:t>
              </a:r>
              <a:endParaRPr lang="en-US" sz="1813" b="1">
                <a:solidFill>
                  <a:srgbClr val="404040"/>
                </a:solidFill>
                <a:latin typeface="Public Sans Bold"/>
                <a:ea typeface="Public Sans Bold"/>
                <a:cs typeface="Public Sans Bold"/>
              </a:endParaRPr>
            </a:p>
            <a:p>
              <a:pPr marL="769620" lvl="2" indent="-256540" algn="l">
                <a:lnSpc>
                  <a:spcPts val="1958"/>
                </a:lnSpc>
                <a:buFont typeface="Arial"/>
                <a:buChar char="⚬"/>
              </a:pPr>
              <a:r>
                <a:rPr lang="en-US" sz="1813" b="1">
                  <a:solidFill>
                    <a:srgbClr val="404040"/>
                  </a:solidFill>
                  <a:latin typeface="Public Sans Bold"/>
                  <a:ea typeface="Public Sans Bold"/>
                  <a:cs typeface="Public Sans Bold"/>
                  <a:sym typeface="Public Sans Bold"/>
                </a:rPr>
                <a:t>ASVAB Testing – First Week in November</a:t>
              </a:r>
              <a:endParaRPr lang="en-US" sz="1813" b="1">
                <a:solidFill>
                  <a:srgbClr val="404040"/>
                </a:solidFill>
                <a:latin typeface="Public Sans Bold"/>
                <a:ea typeface="Public Sans Bold"/>
                <a:cs typeface="Public Sans Bold"/>
              </a:endParaRPr>
            </a:p>
            <a:p>
              <a:pPr marL="769814" lvl="2" indent="-256605" algn="l">
                <a:lnSpc>
                  <a:spcPts val="1958"/>
                </a:lnSpc>
              </a:pPr>
              <a:endParaRPr lang="en-US" sz="1813" b="1">
                <a:solidFill>
                  <a:srgbClr val="404040"/>
                </a:solidFill>
                <a:latin typeface="Public Sans Bold"/>
                <a:ea typeface="Public Sans Bold"/>
                <a:cs typeface="Public Sans Bold"/>
                <a:sym typeface="Public Sans Bold"/>
              </a:endParaRPr>
            </a:p>
            <a:p>
              <a:pPr marL="769814" lvl="2" indent="-256605" algn="l">
                <a:lnSpc>
                  <a:spcPts val="1958"/>
                </a:lnSpc>
              </a:pPr>
              <a:endParaRPr lang="en-US" sz="1813" b="1">
                <a:solidFill>
                  <a:srgbClr val="404040"/>
                </a:solidFill>
                <a:latin typeface="Public Sans Bold"/>
                <a:ea typeface="Public Sans Bold"/>
                <a:cs typeface="Public Sans Bold"/>
                <a:sym typeface="Public Sans Bold"/>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7313295" cy="5689597"/>
            <a:chOff x="0" y="0"/>
            <a:chExt cx="9751060" cy="7586129"/>
          </a:xfrm>
        </p:grpSpPr>
        <p:sp>
          <p:nvSpPr>
            <p:cNvPr id="7" name="Freeform 7"/>
            <p:cNvSpPr/>
            <p:nvPr/>
          </p:nvSpPr>
          <p:spPr>
            <a:xfrm>
              <a:off x="0" y="0"/>
              <a:ext cx="9751060" cy="7586091"/>
            </a:xfrm>
            <a:custGeom>
              <a:avLst/>
              <a:gdLst/>
              <a:ahLst/>
              <a:cxnLst/>
              <a:rect l="l" t="t" r="r" b="b"/>
              <a:pathLst>
                <a:path w="9751060" h="7586091">
                  <a:moveTo>
                    <a:pt x="0" y="0"/>
                  </a:moveTo>
                  <a:lnTo>
                    <a:pt x="9751060" y="0"/>
                  </a:lnTo>
                  <a:lnTo>
                    <a:pt x="9751060" y="7586091"/>
                  </a:lnTo>
                  <a:lnTo>
                    <a:pt x="0" y="7586091"/>
                  </a:lnTo>
                  <a:close/>
                </a:path>
              </a:pathLst>
            </a:custGeom>
            <a:solidFill>
              <a:srgbClr val="E4CA7D"/>
            </a:solidFill>
          </p:spPr>
        </p:sp>
      </p:grpSp>
      <p:grpSp>
        <p:nvGrpSpPr>
          <p:cNvPr id="8" name="Group 8"/>
          <p:cNvGrpSpPr/>
          <p:nvPr/>
        </p:nvGrpSpPr>
        <p:grpSpPr>
          <a:xfrm>
            <a:off x="7416213" y="812797"/>
            <a:ext cx="2340254" cy="5689597"/>
            <a:chOff x="0" y="0"/>
            <a:chExt cx="3120339" cy="7586129"/>
          </a:xfrm>
        </p:grpSpPr>
        <p:sp>
          <p:nvSpPr>
            <p:cNvPr id="9" name="Freeform 9"/>
            <p:cNvSpPr/>
            <p:nvPr/>
          </p:nvSpPr>
          <p:spPr>
            <a:xfrm>
              <a:off x="0" y="0"/>
              <a:ext cx="3120390" cy="7586091"/>
            </a:xfrm>
            <a:custGeom>
              <a:avLst/>
              <a:gdLst/>
              <a:ahLst/>
              <a:cxnLst/>
              <a:rect l="l" t="t" r="r" b="b"/>
              <a:pathLst>
                <a:path w="3120390" h="7586091">
                  <a:moveTo>
                    <a:pt x="0" y="0"/>
                  </a:moveTo>
                  <a:lnTo>
                    <a:pt x="3120390" y="0"/>
                  </a:lnTo>
                  <a:lnTo>
                    <a:pt x="3120390" y="7586091"/>
                  </a:lnTo>
                  <a:lnTo>
                    <a:pt x="0" y="7586091"/>
                  </a:lnTo>
                  <a:close/>
                </a:path>
              </a:pathLst>
            </a:custGeom>
            <a:solidFill>
              <a:srgbClr val="E4CA7D">
                <a:alpha val="24706"/>
              </a:srgbClr>
            </a:solidFill>
          </p:spPr>
        </p:sp>
      </p:grpSp>
      <p:grpSp>
        <p:nvGrpSpPr>
          <p:cNvPr id="10" name="Group 10"/>
          <p:cNvGrpSpPr/>
          <p:nvPr/>
        </p:nvGrpSpPr>
        <p:grpSpPr>
          <a:xfrm>
            <a:off x="0" y="812797"/>
            <a:ext cx="3366792" cy="5689597"/>
            <a:chOff x="0" y="0"/>
            <a:chExt cx="4489056" cy="7586129"/>
          </a:xfrm>
        </p:grpSpPr>
        <p:sp>
          <p:nvSpPr>
            <p:cNvPr id="11" name="Freeform 11"/>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9DBBA4"/>
            </a:solidFill>
          </p:spPr>
        </p:sp>
      </p:grpSp>
      <p:grpSp>
        <p:nvGrpSpPr>
          <p:cNvPr id="12" name="Group 12"/>
          <p:cNvGrpSpPr/>
          <p:nvPr/>
        </p:nvGrpSpPr>
        <p:grpSpPr>
          <a:xfrm>
            <a:off x="8952414" y="1127331"/>
            <a:ext cx="801186" cy="5060537"/>
            <a:chOff x="0" y="0"/>
            <a:chExt cx="1068248" cy="6747383"/>
          </a:xfrm>
        </p:grpSpPr>
        <p:sp>
          <p:nvSpPr>
            <p:cNvPr id="13" name="Freeform 13"/>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grpSp>
        <p:nvGrpSpPr>
          <p:cNvPr id="14" name="Group 14"/>
          <p:cNvGrpSpPr/>
          <p:nvPr/>
        </p:nvGrpSpPr>
        <p:grpSpPr>
          <a:xfrm>
            <a:off x="2180253" y="1124512"/>
            <a:ext cx="5618483" cy="1849117"/>
            <a:chOff x="0" y="0"/>
            <a:chExt cx="7491311" cy="2465489"/>
          </a:xfrm>
        </p:grpSpPr>
        <p:sp>
          <p:nvSpPr>
            <p:cNvPr id="15" name="Freeform 15" descr="A yellow sign with black letters  AI-generated content may be incorrect."/>
            <p:cNvSpPr/>
            <p:nvPr/>
          </p:nvSpPr>
          <p:spPr>
            <a:xfrm>
              <a:off x="0" y="0"/>
              <a:ext cx="7491349" cy="2465451"/>
            </a:xfrm>
            <a:custGeom>
              <a:avLst/>
              <a:gdLst/>
              <a:ahLst/>
              <a:cxnLst/>
              <a:rect l="l" t="t" r="r" b="b"/>
              <a:pathLst>
                <a:path w="7491349" h="2465451">
                  <a:moveTo>
                    <a:pt x="0" y="0"/>
                  </a:moveTo>
                  <a:lnTo>
                    <a:pt x="7491349" y="0"/>
                  </a:lnTo>
                  <a:lnTo>
                    <a:pt x="7491349" y="2465451"/>
                  </a:lnTo>
                  <a:lnTo>
                    <a:pt x="0" y="2465451"/>
                  </a:lnTo>
                  <a:lnTo>
                    <a:pt x="0" y="0"/>
                  </a:lnTo>
                  <a:close/>
                </a:path>
              </a:pathLst>
            </a:custGeom>
            <a:blipFill>
              <a:blip r:embed="rId2"/>
              <a:stretch>
                <a:fillRect b="-1"/>
              </a:stretch>
            </a:blipFill>
          </p:spPr>
        </p:sp>
      </p:grpSp>
      <p:sp>
        <p:nvSpPr>
          <p:cNvPr id="16" name="TextBox 16"/>
          <p:cNvSpPr txBox="1"/>
          <p:nvPr/>
        </p:nvSpPr>
        <p:spPr>
          <a:xfrm>
            <a:off x="3163319" y="3351533"/>
            <a:ext cx="5072482" cy="1438275"/>
          </a:xfrm>
          <a:prstGeom prst="rect">
            <a:avLst/>
          </a:prstGeom>
        </p:spPr>
        <p:txBody>
          <a:bodyPr lIns="0" tIns="0" rIns="0" bIns="0" rtlCol="0" anchor="t">
            <a:spAutoFit/>
          </a:bodyPr>
          <a:lstStyle/>
          <a:p>
            <a:pPr marL="243272" lvl="1" indent="-121636" algn="l">
              <a:lnSpc>
                <a:spcPts val="2268"/>
              </a:lnSpc>
              <a:buFont typeface="Arial"/>
              <a:buChar char="•"/>
            </a:pPr>
            <a:r>
              <a:rPr lang="en-US" sz="1890" b="1">
                <a:solidFill>
                  <a:srgbClr val="404040"/>
                </a:solidFill>
                <a:latin typeface="Public Sans Bold"/>
                <a:ea typeface="Public Sans Bold"/>
                <a:cs typeface="Public Sans Bold"/>
                <a:sym typeface="Public Sans Bold"/>
              </a:rPr>
              <a:t>Fulton County required tasks – Bridge Bill</a:t>
            </a:r>
          </a:p>
          <a:p>
            <a:pPr marL="243272" lvl="1" indent="-121636" algn="l">
              <a:lnSpc>
                <a:spcPts val="2268"/>
              </a:lnSpc>
              <a:buFont typeface="Arial"/>
              <a:buChar char="•"/>
            </a:pPr>
            <a:r>
              <a:rPr lang="en-US" sz="1890" b="1">
                <a:solidFill>
                  <a:srgbClr val="404040"/>
                </a:solidFill>
                <a:latin typeface="Public Sans Bold"/>
                <a:ea typeface="Public Sans Bold"/>
                <a:cs typeface="Public Sans Bold"/>
                <a:sym typeface="Public Sans Bold"/>
              </a:rPr>
              <a:t>College and Career search </a:t>
            </a:r>
          </a:p>
          <a:p>
            <a:pPr marL="243272" lvl="1" indent="-121636" algn="l">
              <a:lnSpc>
                <a:spcPts val="2268"/>
              </a:lnSpc>
              <a:buFont typeface="Arial"/>
              <a:buChar char="•"/>
            </a:pPr>
            <a:r>
              <a:rPr lang="en-US" sz="1890" b="1">
                <a:solidFill>
                  <a:srgbClr val="404040"/>
                </a:solidFill>
                <a:latin typeface="Public Sans Bold"/>
                <a:ea typeface="Public Sans Bold"/>
                <a:cs typeface="Public Sans Bold"/>
                <a:sym typeface="Public Sans Bold"/>
              </a:rPr>
              <a:t>Aptitude tests</a:t>
            </a:r>
          </a:p>
          <a:p>
            <a:pPr marL="243272" lvl="1" indent="-121636" algn="l">
              <a:lnSpc>
                <a:spcPts val="2268"/>
              </a:lnSpc>
              <a:buFont typeface="Arial"/>
              <a:buChar char="•"/>
            </a:pPr>
            <a:r>
              <a:rPr lang="en-US" sz="1890" b="1">
                <a:solidFill>
                  <a:srgbClr val="404040"/>
                </a:solidFill>
                <a:latin typeface="Public Sans Bold"/>
                <a:ea typeface="Public Sans Bold"/>
                <a:cs typeface="Public Sans Bold"/>
                <a:sym typeface="Public Sans Bold"/>
              </a:rPr>
              <a:t>You can find the app in Classlink </a:t>
            </a:r>
          </a:p>
          <a:p>
            <a:pPr marL="243272" lvl="1" indent="-121636" algn="l">
              <a:lnSpc>
                <a:spcPts val="2268"/>
              </a:lnSpc>
            </a:pPr>
            <a:endParaRPr lang="en-US" sz="1890" b="1">
              <a:solidFill>
                <a:srgbClr val="404040"/>
              </a:solidFill>
              <a:latin typeface="Public Sans Bold"/>
              <a:ea typeface="Public Sans Bold"/>
              <a:cs typeface="Public Sans Bold"/>
              <a:sym typeface="Public Sans 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3366792" cy="5689597"/>
            <a:chOff x="0" y="0"/>
            <a:chExt cx="4489056" cy="7586129"/>
          </a:xfrm>
        </p:grpSpPr>
        <p:sp>
          <p:nvSpPr>
            <p:cNvPr id="7" name="Freeform 7"/>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E4CA7D"/>
            </a:solidFill>
          </p:spPr>
        </p:sp>
      </p:grpSp>
      <p:grpSp>
        <p:nvGrpSpPr>
          <p:cNvPr id="8" name="Group 8"/>
          <p:cNvGrpSpPr/>
          <p:nvPr/>
        </p:nvGrpSpPr>
        <p:grpSpPr>
          <a:xfrm>
            <a:off x="239790" y="1795354"/>
            <a:ext cx="2515079" cy="3724493"/>
            <a:chOff x="0" y="0"/>
            <a:chExt cx="3353439" cy="4965990"/>
          </a:xfrm>
        </p:grpSpPr>
        <p:sp>
          <p:nvSpPr>
            <p:cNvPr id="9" name="Freeform 9"/>
            <p:cNvSpPr/>
            <p:nvPr/>
          </p:nvSpPr>
          <p:spPr>
            <a:xfrm>
              <a:off x="0" y="0"/>
              <a:ext cx="3353442" cy="4965989"/>
            </a:xfrm>
            <a:custGeom>
              <a:avLst/>
              <a:gdLst/>
              <a:ahLst/>
              <a:cxnLst/>
              <a:rect l="l" t="t" r="r" b="b"/>
              <a:pathLst>
                <a:path w="3353442" h="4965989">
                  <a:moveTo>
                    <a:pt x="0" y="0"/>
                  </a:moveTo>
                  <a:lnTo>
                    <a:pt x="3353442" y="0"/>
                  </a:lnTo>
                  <a:lnTo>
                    <a:pt x="3353442" y="4965989"/>
                  </a:lnTo>
                  <a:lnTo>
                    <a:pt x="0" y="4965989"/>
                  </a:lnTo>
                  <a:close/>
                </a:path>
              </a:pathLst>
            </a:custGeom>
            <a:blipFill>
              <a:blip r:embed="rId2">
                <a:alphaModFix amt="0"/>
              </a:blip>
              <a:stretch>
                <a:fillRect l="-145867" r="-134132"/>
              </a:stretch>
            </a:blipFill>
          </p:spPr>
        </p:sp>
        <p:sp>
          <p:nvSpPr>
            <p:cNvPr id="10" name="TextBox 10"/>
            <p:cNvSpPr txBox="1"/>
            <p:nvPr/>
          </p:nvSpPr>
          <p:spPr>
            <a:xfrm>
              <a:off x="0" y="28575"/>
              <a:ext cx="3353439" cy="4937415"/>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Application Information</a:t>
              </a:r>
            </a:p>
            <a:p>
              <a:pPr algn="l">
                <a:lnSpc>
                  <a:spcPts val="3456"/>
                </a:lnSpc>
              </a:pPr>
              <a:endParaRPr lang="en-US" sz="3200" b="1">
                <a:solidFill>
                  <a:srgbClr val="404040"/>
                </a:solidFill>
                <a:latin typeface="Public Sans Bold"/>
                <a:ea typeface="Public Sans Bold"/>
                <a:cs typeface="Public Sans Bold"/>
                <a:sym typeface="Public Sans Bold"/>
              </a:endParaRPr>
            </a:p>
          </p:txBody>
        </p:sp>
      </p:grpSp>
      <p:grpSp>
        <p:nvGrpSpPr>
          <p:cNvPr id="11" name="Group 11"/>
          <p:cNvGrpSpPr/>
          <p:nvPr/>
        </p:nvGrpSpPr>
        <p:grpSpPr>
          <a:xfrm>
            <a:off x="3649837" y="320269"/>
            <a:ext cx="5301901" cy="6839073"/>
            <a:chOff x="0" y="0"/>
            <a:chExt cx="7069201" cy="9118764"/>
          </a:xfrm>
        </p:grpSpPr>
        <p:sp>
          <p:nvSpPr>
            <p:cNvPr id="12" name="Freeform 12"/>
            <p:cNvSpPr/>
            <p:nvPr/>
          </p:nvSpPr>
          <p:spPr>
            <a:xfrm>
              <a:off x="0" y="0"/>
              <a:ext cx="7069203" cy="9118764"/>
            </a:xfrm>
            <a:custGeom>
              <a:avLst/>
              <a:gdLst/>
              <a:ahLst/>
              <a:cxnLst/>
              <a:rect l="l" t="t" r="r" b="b"/>
              <a:pathLst>
                <a:path w="7069203" h="9118764">
                  <a:moveTo>
                    <a:pt x="0" y="0"/>
                  </a:moveTo>
                  <a:lnTo>
                    <a:pt x="7069203" y="0"/>
                  </a:lnTo>
                  <a:lnTo>
                    <a:pt x="7069203" y="9118764"/>
                  </a:lnTo>
                  <a:lnTo>
                    <a:pt x="0" y="9118764"/>
                  </a:lnTo>
                  <a:close/>
                </a:path>
              </a:pathLst>
            </a:custGeom>
            <a:blipFill>
              <a:blip r:embed="rId2">
                <a:alphaModFix amt="0"/>
              </a:blip>
              <a:stretch>
                <a:fillRect l="-115502" r="-115502"/>
              </a:stretch>
            </a:blipFill>
          </p:spPr>
        </p:sp>
        <p:sp>
          <p:nvSpPr>
            <p:cNvPr id="13" name="TextBox 13"/>
            <p:cNvSpPr txBox="1"/>
            <p:nvPr/>
          </p:nvSpPr>
          <p:spPr>
            <a:xfrm>
              <a:off x="0" y="19050"/>
              <a:ext cx="7069201" cy="9099714"/>
            </a:xfrm>
            <a:prstGeom prst="rect">
              <a:avLst/>
            </a:prstGeom>
          </p:spPr>
          <p:txBody>
            <a:bodyPr lIns="0" tIns="0" rIns="0" bIns="0" rtlCol="0" anchor="ctr"/>
            <a:lstStyle/>
            <a:p>
              <a:pPr marL="247015" lvl="1" indent="-123190" algn="l">
                <a:lnSpc>
                  <a:spcPts val="2073"/>
                </a:lnSpc>
                <a:buFont typeface="Arial"/>
                <a:buChar char="•"/>
              </a:pPr>
              <a:r>
                <a:rPr lang="en-US" sz="1920">
                  <a:solidFill>
                    <a:srgbClr val="404040"/>
                  </a:solidFill>
                  <a:latin typeface="Public Sans"/>
                  <a:ea typeface="Public Sans"/>
                  <a:cs typeface="Public Sans"/>
                  <a:sym typeface="Public Sans"/>
                </a:rPr>
                <a:t>Size of Class of 2027: 367</a:t>
              </a:r>
              <a:endParaRPr lang="en-US"/>
            </a:p>
            <a:p>
              <a:pPr marL="123825" lvl="1">
                <a:lnSpc>
                  <a:spcPts val="2073"/>
                </a:lnSpc>
              </a:pPr>
              <a:endParaRPr lang="en-US" sz="1900">
                <a:solidFill>
                  <a:srgbClr val="404040"/>
                </a:solidFill>
                <a:latin typeface="Public Sans"/>
                <a:ea typeface="Public Sans"/>
                <a:cs typeface="Public Sans"/>
              </a:endParaRPr>
            </a:p>
            <a:p>
              <a:pPr marL="247015" lvl="1" indent="-123190" algn="l">
                <a:lnSpc>
                  <a:spcPts val="2073"/>
                </a:lnSpc>
                <a:buFont typeface="Arial"/>
                <a:buChar char="•"/>
              </a:pPr>
              <a:r>
                <a:rPr lang="en-US" sz="1920">
                  <a:solidFill>
                    <a:srgbClr val="404040"/>
                  </a:solidFill>
                  <a:latin typeface="Public Sans"/>
                  <a:ea typeface="Public Sans"/>
                  <a:cs typeface="Public Sans"/>
                  <a:sym typeface="Public Sans"/>
                </a:rPr>
                <a:t>Class Rank: We do NOT Rank (We do not have deciles, percentiles, etc.)</a:t>
              </a:r>
              <a:endParaRPr lang="en-US" sz="1920">
                <a:solidFill>
                  <a:srgbClr val="404040"/>
                </a:solidFill>
                <a:latin typeface="Public Sans"/>
                <a:ea typeface="Public Sans"/>
                <a:cs typeface="Public Sans"/>
              </a:endParaRPr>
            </a:p>
            <a:p>
              <a:pPr marL="123825" lvl="1">
                <a:lnSpc>
                  <a:spcPts val="2073"/>
                </a:lnSpc>
              </a:pPr>
              <a:endParaRPr lang="en-US" sz="1900">
                <a:solidFill>
                  <a:srgbClr val="404040"/>
                </a:solidFill>
                <a:latin typeface="Public Sans"/>
                <a:ea typeface="Public Sans"/>
                <a:cs typeface="Public Sans"/>
              </a:endParaRPr>
            </a:p>
            <a:p>
              <a:pPr marL="247015" lvl="1" indent="-123190" algn="l">
                <a:lnSpc>
                  <a:spcPts val="2073"/>
                </a:lnSpc>
                <a:buFont typeface="Arial"/>
                <a:buChar char="•"/>
              </a:pPr>
              <a:r>
                <a:rPr lang="en-US" sz="1920">
                  <a:solidFill>
                    <a:srgbClr val="404040"/>
                  </a:solidFill>
                  <a:latin typeface="Public Sans"/>
                  <a:ea typeface="Public Sans"/>
                  <a:cs typeface="Public Sans"/>
                  <a:sym typeface="Public Sans"/>
                </a:rPr>
                <a:t>GPA = Numeric Scale: 100; Weighted</a:t>
              </a:r>
              <a:endParaRPr lang="en-US" sz="1920">
                <a:solidFill>
                  <a:srgbClr val="404040"/>
                </a:solidFill>
                <a:latin typeface="Public Sans"/>
                <a:ea typeface="Public Sans"/>
                <a:cs typeface="Public Sans"/>
              </a:endParaRPr>
            </a:p>
            <a:p>
              <a:pPr marL="123825" lvl="1" algn="l">
                <a:lnSpc>
                  <a:spcPts val="2073"/>
                </a:lnSpc>
              </a:pPr>
              <a:endParaRPr lang="en-US" sz="1900" u="sng">
                <a:solidFill>
                  <a:srgbClr val="404040"/>
                </a:solidFill>
                <a:latin typeface="Public Sans"/>
                <a:ea typeface="Public Sans"/>
                <a:cs typeface="Public Sans"/>
              </a:endParaRPr>
            </a:p>
          </p:txBody>
        </p:sp>
      </p:grpSp>
      <p:grpSp>
        <p:nvGrpSpPr>
          <p:cNvPr id="14" name="Group 14"/>
          <p:cNvGrpSpPr/>
          <p:nvPr/>
        </p:nvGrpSpPr>
        <p:grpSpPr>
          <a:xfrm>
            <a:off x="8952414" y="1127331"/>
            <a:ext cx="801186" cy="5060537"/>
            <a:chOff x="0" y="0"/>
            <a:chExt cx="1068248" cy="6747383"/>
          </a:xfrm>
        </p:grpSpPr>
        <p:sp>
          <p:nvSpPr>
            <p:cNvPr id="15" name="Freeform 15"/>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7313295" cy="5689597"/>
            <a:chOff x="0" y="0"/>
            <a:chExt cx="9751060" cy="7586129"/>
          </a:xfrm>
        </p:grpSpPr>
        <p:sp>
          <p:nvSpPr>
            <p:cNvPr id="7" name="Freeform 7"/>
            <p:cNvSpPr/>
            <p:nvPr/>
          </p:nvSpPr>
          <p:spPr>
            <a:xfrm>
              <a:off x="0" y="0"/>
              <a:ext cx="9751060" cy="7586091"/>
            </a:xfrm>
            <a:custGeom>
              <a:avLst/>
              <a:gdLst/>
              <a:ahLst/>
              <a:cxnLst/>
              <a:rect l="l" t="t" r="r" b="b"/>
              <a:pathLst>
                <a:path w="9751060" h="7586091">
                  <a:moveTo>
                    <a:pt x="0" y="0"/>
                  </a:moveTo>
                  <a:lnTo>
                    <a:pt x="9751060" y="0"/>
                  </a:lnTo>
                  <a:lnTo>
                    <a:pt x="9751060" y="7586091"/>
                  </a:lnTo>
                  <a:lnTo>
                    <a:pt x="0" y="7586091"/>
                  </a:lnTo>
                  <a:close/>
                </a:path>
              </a:pathLst>
            </a:custGeom>
            <a:solidFill>
              <a:srgbClr val="E4CA7D"/>
            </a:solidFill>
          </p:spPr>
        </p:sp>
      </p:grpSp>
      <p:grpSp>
        <p:nvGrpSpPr>
          <p:cNvPr id="8" name="Group 8"/>
          <p:cNvGrpSpPr/>
          <p:nvPr/>
        </p:nvGrpSpPr>
        <p:grpSpPr>
          <a:xfrm>
            <a:off x="7416213" y="812797"/>
            <a:ext cx="2340254" cy="5689597"/>
            <a:chOff x="0" y="0"/>
            <a:chExt cx="3120339" cy="7586129"/>
          </a:xfrm>
        </p:grpSpPr>
        <p:sp>
          <p:nvSpPr>
            <p:cNvPr id="9" name="Freeform 9"/>
            <p:cNvSpPr/>
            <p:nvPr/>
          </p:nvSpPr>
          <p:spPr>
            <a:xfrm>
              <a:off x="0" y="0"/>
              <a:ext cx="3120390" cy="7586091"/>
            </a:xfrm>
            <a:custGeom>
              <a:avLst/>
              <a:gdLst/>
              <a:ahLst/>
              <a:cxnLst/>
              <a:rect l="l" t="t" r="r" b="b"/>
              <a:pathLst>
                <a:path w="3120390" h="7586091">
                  <a:moveTo>
                    <a:pt x="0" y="0"/>
                  </a:moveTo>
                  <a:lnTo>
                    <a:pt x="3120390" y="0"/>
                  </a:lnTo>
                  <a:lnTo>
                    <a:pt x="3120390" y="7586091"/>
                  </a:lnTo>
                  <a:lnTo>
                    <a:pt x="0" y="7586091"/>
                  </a:lnTo>
                  <a:close/>
                </a:path>
              </a:pathLst>
            </a:custGeom>
            <a:solidFill>
              <a:srgbClr val="E4CA7D">
                <a:alpha val="24706"/>
              </a:srgbClr>
            </a:solidFill>
          </p:spPr>
        </p:sp>
      </p:grpSp>
      <p:grpSp>
        <p:nvGrpSpPr>
          <p:cNvPr id="10" name="Group 10"/>
          <p:cNvGrpSpPr/>
          <p:nvPr/>
        </p:nvGrpSpPr>
        <p:grpSpPr>
          <a:xfrm>
            <a:off x="0" y="812797"/>
            <a:ext cx="3366792" cy="5689597"/>
            <a:chOff x="0" y="0"/>
            <a:chExt cx="4489056" cy="7586129"/>
          </a:xfrm>
        </p:grpSpPr>
        <p:sp>
          <p:nvSpPr>
            <p:cNvPr id="11" name="Freeform 11"/>
            <p:cNvSpPr/>
            <p:nvPr/>
          </p:nvSpPr>
          <p:spPr>
            <a:xfrm>
              <a:off x="0" y="0"/>
              <a:ext cx="4489069" cy="7586091"/>
            </a:xfrm>
            <a:custGeom>
              <a:avLst/>
              <a:gdLst/>
              <a:ahLst/>
              <a:cxnLst/>
              <a:rect l="l" t="t" r="r" b="b"/>
              <a:pathLst>
                <a:path w="4489069" h="7586091">
                  <a:moveTo>
                    <a:pt x="3405759" y="7586091"/>
                  </a:moveTo>
                  <a:lnTo>
                    <a:pt x="0" y="7586091"/>
                  </a:lnTo>
                  <a:lnTo>
                    <a:pt x="0" y="0"/>
                  </a:lnTo>
                  <a:lnTo>
                    <a:pt x="4489069" y="0"/>
                  </a:lnTo>
                  <a:close/>
                </a:path>
              </a:pathLst>
            </a:custGeom>
            <a:solidFill>
              <a:srgbClr val="9DBBA4"/>
            </a:solidFill>
          </p:spPr>
        </p:sp>
      </p:grpSp>
      <p:grpSp>
        <p:nvGrpSpPr>
          <p:cNvPr id="12" name="Group 12"/>
          <p:cNvGrpSpPr/>
          <p:nvPr/>
        </p:nvGrpSpPr>
        <p:grpSpPr>
          <a:xfrm>
            <a:off x="8952414" y="1127331"/>
            <a:ext cx="801186" cy="5060537"/>
            <a:chOff x="0" y="0"/>
            <a:chExt cx="1068248" cy="6747383"/>
          </a:xfrm>
        </p:grpSpPr>
        <p:sp>
          <p:nvSpPr>
            <p:cNvPr id="13" name="Freeform 13"/>
            <p:cNvSpPr/>
            <p:nvPr/>
          </p:nvSpPr>
          <p:spPr>
            <a:xfrm>
              <a:off x="0" y="0"/>
              <a:ext cx="1068197" cy="6747383"/>
            </a:xfrm>
            <a:custGeom>
              <a:avLst/>
              <a:gdLst/>
              <a:ahLst/>
              <a:cxnLst/>
              <a:rect l="l" t="t" r="r" b="b"/>
              <a:pathLst>
                <a:path w="1068197" h="6747383">
                  <a:moveTo>
                    <a:pt x="1068197" y="6747383"/>
                  </a:moveTo>
                  <a:lnTo>
                    <a:pt x="0" y="6747383"/>
                  </a:lnTo>
                  <a:lnTo>
                    <a:pt x="1068197" y="0"/>
                  </a:lnTo>
                  <a:close/>
                </a:path>
              </a:pathLst>
            </a:custGeom>
            <a:solidFill>
              <a:srgbClr val="CF8C80"/>
            </a:solidFill>
          </p:spPr>
        </p:sp>
      </p:grpSp>
      <p:sp>
        <p:nvSpPr>
          <p:cNvPr id="14" name="TextBox 14"/>
          <p:cNvSpPr txBox="1"/>
          <p:nvPr/>
        </p:nvSpPr>
        <p:spPr>
          <a:xfrm>
            <a:off x="4983994" y="1064857"/>
            <a:ext cx="4281364" cy="5495925"/>
          </a:xfrm>
          <a:prstGeom prst="rect">
            <a:avLst/>
          </a:prstGeom>
        </p:spPr>
        <p:txBody>
          <a:bodyPr lIns="0" tIns="0" rIns="0" bIns="0" rtlCol="0" anchor="t">
            <a:spAutoFit/>
          </a:bodyPr>
          <a:lstStyle/>
          <a:p>
            <a:pPr algn="l">
              <a:lnSpc>
                <a:spcPts val="2431"/>
              </a:lnSpc>
            </a:pPr>
            <a:r>
              <a:rPr lang="en-US" sz="2026" b="1" u="sng">
                <a:solidFill>
                  <a:srgbClr val="404040"/>
                </a:solidFill>
                <a:latin typeface="Public Sans Bold"/>
                <a:ea typeface="Public Sans Bold"/>
                <a:cs typeface="Public Sans Bold"/>
                <a:sym typeface="Public Sans Bold"/>
              </a:rPr>
              <a:t>NEXT Conference</a:t>
            </a:r>
            <a:r>
              <a:rPr lang="en-US" sz="2026" b="1">
                <a:solidFill>
                  <a:srgbClr val="404040"/>
                </a:solidFill>
                <a:latin typeface="Public Sans Bold"/>
                <a:ea typeface="Public Sans Bold"/>
                <a:cs typeface="Public Sans Bold"/>
                <a:sym typeface="Public Sans Bold"/>
              </a:rPr>
              <a:t> is an end-of-year, one-day event where seniors celebrate the conclusion of high school and look to the future as they prepare for the transition to whatever is next for them.</a:t>
            </a:r>
          </a:p>
          <a:p>
            <a:pPr algn="l">
              <a:lnSpc>
                <a:spcPts val="2431"/>
              </a:lnSpc>
            </a:pPr>
            <a:endParaRPr lang="en-US" sz="2026" b="1">
              <a:solidFill>
                <a:srgbClr val="404040"/>
              </a:solidFill>
              <a:latin typeface="Public Sans Bold"/>
              <a:ea typeface="Public Sans Bold"/>
              <a:cs typeface="Public Sans Bold"/>
              <a:sym typeface="Public Sans Bold"/>
            </a:endParaRPr>
          </a:p>
          <a:p>
            <a:pPr algn="l">
              <a:lnSpc>
                <a:spcPts val="2431"/>
              </a:lnSpc>
            </a:pPr>
            <a:r>
              <a:rPr lang="en-US" sz="2026">
                <a:solidFill>
                  <a:srgbClr val="404040"/>
                </a:solidFill>
                <a:latin typeface="Public Sans"/>
                <a:ea typeface="Public Sans"/>
                <a:cs typeface="Public Sans"/>
                <a:sym typeface="Public Sans"/>
              </a:rPr>
              <a:t>Seniors sit side by side with other senior students from across Atlanta, hear from the best main-stage communicators about relevant topics, choose additional breakouts for the areas they would like to learn more about.</a:t>
            </a:r>
          </a:p>
          <a:p>
            <a:pPr algn="l">
              <a:lnSpc>
                <a:spcPts val="2431"/>
              </a:lnSpc>
            </a:pPr>
            <a:endParaRPr lang="en-US" sz="2026">
              <a:solidFill>
                <a:srgbClr val="404040"/>
              </a:solidFill>
              <a:latin typeface="Public Sans"/>
              <a:ea typeface="Public Sans"/>
              <a:cs typeface="Public Sans"/>
              <a:sym typeface="Public Sans"/>
            </a:endParaRPr>
          </a:p>
          <a:p>
            <a:pPr algn="l">
              <a:lnSpc>
                <a:spcPts val="2431"/>
              </a:lnSpc>
            </a:pPr>
            <a:r>
              <a:rPr lang="en-US" sz="2026" b="1" u="sng">
                <a:solidFill>
                  <a:srgbClr val="404040"/>
                </a:solidFill>
                <a:latin typeface="Public Sans Bold"/>
                <a:ea typeface="Public Sans Bold"/>
                <a:cs typeface="Public Sans Bold"/>
                <a:sym typeface="Public Sans Bold"/>
              </a:rPr>
              <a:t>2027 Conference Date: March 17th!</a:t>
            </a:r>
          </a:p>
          <a:p>
            <a:pPr algn="l">
              <a:lnSpc>
                <a:spcPts val="2431"/>
              </a:lnSpc>
            </a:pPr>
            <a:endParaRPr lang="en-US" sz="2026" b="1" u="sng">
              <a:solidFill>
                <a:srgbClr val="404040"/>
              </a:solidFill>
              <a:latin typeface="Public Sans Bold"/>
              <a:ea typeface="Public Sans Bold"/>
              <a:cs typeface="Public Sans Bold"/>
              <a:sym typeface="Public Sans Bold"/>
            </a:endParaRPr>
          </a:p>
        </p:txBody>
      </p:sp>
      <p:grpSp>
        <p:nvGrpSpPr>
          <p:cNvPr id="15" name="Group 15"/>
          <p:cNvGrpSpPr/>
          <p:nvPr/>
        </p:nvGrpSpPr>
        <p:grpSpPr>
          <a:xfrm>
            <a:off x="314620" y="1425445"/>
            <a:ext cx="4464301" cy="4464301"/>
            <a:chOff x="0" y="0"/>
            <a:chExt cx="5952401" cy="5952401"/>
          </a:xfrm>
        </p:grpSpPr>
        <p:sp>
          <p:nvSpPr>
            <p:cNvPr id="16" name="Freeform 16" descr="A colorful background with text and stars  AI-generated content may be incorrect."/>
            <p:cNvSpPr/>
            <p:nvPr/>
          </p:nvSpPr>
          <p:spPr>
            <a:xfrm>
              <a:off x="0" y="0"/>
              <a:ext cx="5952363" cy="5952363"/>
            </a:xfrm>
            <a:custGeom>
              <a:avLst/>
              <a:gdLst/>
              <a:ahLst/>
              <a:cxnLst/>
              <a:rect l="l" t="t" r="r" b="b"/>
              <a:pathLst>
                <a:path w="5952363" h="5952363">
                  <a:moveTo>
                    <a:pt x="0" y="0"/>
                  </a:moveTo>
                  <a:lnTo>
                    <a:pt x="5952363" y="0"/>
                  </a:lnTo>
                  <a:lnTo>
                    <a:pt x="5952363" y="5952363"/>
                  </a:lnTo>
                  <a:lnTo>
                    <a:pt x="0" y="5952363"/>
                  </a:lnTo>
                  <a:lnTo>
                    <a:pt x="0" y="0"/>
                  </a:lnTo>
                  <a:close/>
                </a:path>
              </a:pathLst>
            </a:custGeom>
            <a:blipFill>
              <a:blip r:embed="rId2"/>
              <a:stretch>
                <a:fillRect/>
              </a:stretch>
            </a:blipFill>
          </p:spPr>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1029548" cy="5689597"/>
            <a:chOff x="0" y="0"/>
            <a:chExt cx="1372730" cy="7586129"/>
          </a:xfrm>
        </p:grpSpPr>
        <p:sp>
          <p:nvSpPr>
            <p:cNvPr id="7" name="Freeform 7"/>
            <p:cNvSpPr/>
            <p:nvPr/>
          </p:nvSpPr>
          <p:spPr>
            <a:xfrm>
              <a:off x="0" y="0"/>
              <a:ext cx="1372743" cy="7586091"/>
            </a:xfrm>
            <a:custGeom>
              <a:avLst/>
              <a:gdLst/>
              <a:ahLst/>
              <a:cxnLst/>
              <a:rect l="l" t="t" r="r" b="b"/>
              <a:pathLst>
                <a:path w="1372743" h="7586091">
                  <a:moveTo>
                    <a:pt x="0" y="0"/>
                  </a:moveTo>
                  <a:lnTo>
                    <a:pt x="1372743" y="0"/>
                  </a:lnTo>
                  <a:lnTo>
                    <a:pt x="1372743" y="7586091"/>
                  </a:lnTo>
                  <a:lnTo>
                    <a:pt x="0" y="7586091"/>
                  </a:lnTo>
                  <a:close/>
                </a:path>
              </a:pathLst>
            </a:custGeom>
            <a:solidFill>
              <a:srgbClr val="9DBBA4"/>
            </a:solidFill>
          </p:spPr>
        </p:sp>
      </p:grpSp>
      <p:grpSp>
        <p:nvGrpSpPr>
          <p:cNvPr id="8" name="Group 8"/>
          <p:cNvGrpSpPr/>
          <p:nvPr/>
        </p:nvGrpSpPr>
        <p:grpSpPr>
          <a:xfrm>
            <a:off x="136058" y="921716"/>
            <a:ext cx="2482754" cy="5462015"/>
            <a:chOff x="0" y="0"/>
            <a:chExt cx="3310339" cy="7282687"/>
          </a:xfrm>
        </p:grpSpPr>
        <p:sp>
          <p:nvSpPr>
            <p:cNvPr id="9" name="Freeform 9"/>
            <p:cNvSpPr/>
            <p:nvPr/>
          </p:nvSpPr>
          <p:spPr>
            <a:xfrm>
              <a:off x="0" y="0"/>
              <a:ext cx="3310338" cy="7282685"/>
            </a:xfrm>
            <a:custGeom>
              <a:avLst/>
              <a:gdLst/>
              <a:ahLst/>
              <a:cxnLst/>
              <a:rect l="l" t="t" r="r" b="b"/>
              <a:pathLst>
                <a:path w="3310338" h="7282685">
                  <a:moveTo>
                    <a:pt x="0" y="0"/>
                  </a:moveTo>
                  <a:lnTo>
                    <a:pt x="3310338" y="0"/>
                  </a:lnTo>
                  <a:lnTo>
                    <a:pt x="3310338" y="7282685"/>
                  </a:lnTo>
                  <a:lnTo>
                    <a:pt x="0" y="7282685"/>
                  </a:lnTo>
                  <a:close/>
                </a:path>
              </a:pathLst>
            </a:custGeom>
            <a:blipFill>
              <a:blip r:embed="rId2">
                <a:alphaModFix amt="0"/>
              </a:blip>
              <a:stretch>
                <a:fillRect l="-236794" r="-227737"/>
              </a:stretch>
            </a:blipFill>
          </p:spPr>
        </p:sp>
        <p:sp>
          <p:nvSpPr>
            <p:cNvPr id="10" name="TextBox 10"/>
            <p:cNvSpPr txBox="1"/>
            <p:nvPr/>
          </p:nvSpPr>
          <p:spPr>
            <a:xfrm>
              <a:off x="0" y="28575"/>
              <a:ext cx="3310339" cy="7254112"/>
            </a:xfrm>
            <a:prstGeom prst="rect">
              <a:avLst/>
            </a:prstGeom>
          </p:spPr>
          <p:txBody>
            <a:bodyPr lIns="0" tIns="0" rIns="0" bIns="0" rtlCol="0" anchor="ctr"/>
            <a:lstStyle/>
            <a:p>
              <a:pPr algn="l">
                <a:lnSpc>
                  <a:spcPts val="4147"/>
                </a:lnSpc>
              </a:pPr>
              <a:r>
                <a:rPr lang="en-US" sz="3840" b="1">
                  <a:solidFill>
                    <a:srgbClr val="404040"/>
                  </a:solidFill>
                  <a:latin typeface="Public Sans Bold"/>
                  <a:ea typeface="Public Sans Bold"/>
                  <a:cs typeface="Public Sans Bold"/>
                  <a:sym typeface="Public Sans Bold"/>
                </a:rPr>
                <a:t>Resources </a:t>
              </a:r>
            </a:p>
          </p:txBody>
        </p:sp>
      </p:grpSp>
      <p:sp>
        <p:nvSpPr>
          <p:cNvPr id="11" name="AutoShape 11"/>
          <p:cNvSpPr/>
          <p:nvPr/>
        </p:nvSpPr>
        <p:spPr>
          <a:xfrm rot="5383800">
            <a:off x="2521239" y="3652838"/>
            <a:ext cx="2879331" cy="0"/>
          </a:xfrm>
          <a:prstGeom prst="line">
            <a:avLst/>
          </a:prstGeom>
          <a:ln w="9525" cap="rnd">
            <a:solidFill>
              <a:srgbClr val="CF8C80"/>
            </a:solidFill>
            <a:prstDash val="solid"/>
            <a:headEnd type="none" w="sm" len="sm"/>
            <a:tailEnd type="none" w="sm" len="sm"/>
          </a:ln>
        </p:spPr>
      </p:sp>
      <p:grpSp>
        <p:nvGrpSpPr>
          <p:cNvPr id="12" name="Group 12"/>
          <p:cNvGrpSpPr/>
          <p:nvPr/>
        </p:nvGrpSpPr>
        <p:grpSpPr>
          <a:xfrm>
            <a:off x="3970420" y="929702"/>
            <a:ext cx="5482276" cy="5947713"/>
            <a:chOff x="0" y="0"/>
            <a:chExt cx="7309701" cy="7930284"/>
          </a:xfrm>
        </p:grpSpPr>
        <p:sp>
          <p:nvSpPr>
            <p:cNvPr id="13" name="Freeform 13"/>
            <p:cNvSpPr/>
            <p:nvPr/>
          </p:nvSpPr>
          <p:spPr>
            <a:xfrm>
              <a:off x="0" y="0"/>
              <a:ext cx="7309697" cy="7930282"/>
            </a:xfrm>
            <a:custGeom>
              <a:avLst/>
              <a:gdLst/>
              <a:ahLst/>
              <a:cxnLst/>
              <a:rect l="l" t="t" r="r" b="b"/>
              <a:pathLst>
                <a:path w="7309697" h="7930282">
                  <a:moveTo>
                    <a:pt x="0" y="0"/>
                  </a:moveTo>
                  <a:lnTo>
                    <a:pt x="7309697" y="0"/>
                  </a:lnTo>
                  <a:lnTo>
                    <a:pt x="7309697" y="7930282"/>
                  </a:lnTo>
                  <a:lnTo>
                    <a:pt x="0" y="7930282"/>
                  </a:lnTo>
                  <a:close/>
                </a:path>
              </a:pathLst>
            </a:custGeom>
            <a:blipFill>
              <a:blip r:embed="rId2">
                <a:alphaModFix amt="0"/>
              </a:blip>
              <a:stretch>
                <a:fillRect l="-89196" r="-89196"/>
              </a:stretch>
            </a:blipFill>
          </p:spPr>
        </p:sp>
        <p:sp>
          <p:nvSpPr>
            <p:cNvPr id="14" name="TextBox 14"/>
            <p:cNvSpPr txBox="1"/>
            <p:nvPr/>
          </p:nvSpPr>
          <p:spPr>
            <a:xfrm>
              <a:off x="0" y="19050"/>
              <a:ext cx="7309701" cy="7911234"/>
            </a:xfrm>
            <a:prstGeom prst="rect">
              <a:avLst/>
            </a:prstGeom>
          </p:spPr>
          <p:txBody>
            <a:bodyPr lIns="0" tIns="0" rIns="0" bIns="0" rtlCol="0" anchor="ctr"/>
            <a:lstStyle/>
            <a:p>
              <a:pPr algn="l">
                <a:lnSpc>
                  <a:spcPts val="1497"/>
                </a:lnSpc>
              </a:pPr>
              <a:endParaRPr/>
            </a:p>
            <a:p>
              <a:pPr algn="ctr">
                <a:lnSpc>
                  <a:spcPts val="1497"/>
                </a:lnSpc>
              </a:pPr>
              <a:r>
                <a:rPr lang="en-US" sz="1386">
                  <a:solidFill>
                    <a:srgbClr val="404040"/>
                  </a:solidFill>
                  <a:latin typeface="Public Sans"/>
                  <a:ea typeface="Public Sans"/>
                  <a:cs typeface="Public Sans"/>
                  <a:sym typeface="Public Sans"/>
                </a:rPr>
                <a:t>Northview Counseling Department </a:t>
              </a:r>
            </a:p>
            <a:p>
              <a:pPr algn="ctr">
                <a:lnSpc>
                  <a:spcPts val="1497"/>
                </a:lnSpc>
              </a:pPr>
              <a:r>
                <a:rPr lang="en-US" sz="1386" u="sng">
                  <a:solidFill>
                    <a:srgbClr val="404040"/>
                  </a:solidFill>
                  <a:latin typeface="Public Sans"/>
                  <a:ea typeface="Public Sans"/>
                  <a:cs typeface="Public Sans"/>
                  <a:sym typeface="Public Sans"/>
                  <a:hlinkClick r:id="rId3" tooltip="https://northview.fultonschools.org/our-school/counseling"/>
                </a:rPr>
                <a:t>https://northview.fultonschools.org/our-school/counseling</a:t>
              </a:r>
              <a:r>
                <a:rPr lang="en-US" sz="1386">
                  <a:solidFill>
                    <a:srgbClr val="404040"/>
                  </a:solidFill>
                  <a:latin typeface="Public Sans"/>
                  <a:ea typeface="Public Sans"/>
                  <a:cs typeface="Public Sans"/>
                  <a:sym typeface="Public Sans"/>
                </a:rPr>
                <a:t> </a:t>
              </a:r>
            </a:p>
            <a:p>
              <a:pPr algn="ctr">
                <a:lnSpc>
                  <a:spcPts val="1497"/>
                </a:lnSpc>
              </a:pPr>
              <a:r>
                <a:rPr lang="en-US" sz="1386">
                  <a:solidFill>
                    <a:srgbClr val="404040"/>
                  </a:solidFill>
                  <a:latin typeface="Public Sans"/>
                  <a:ea typeface="Public Sans"/>
                  <a:cs typeface="Public Sans"/>
                  <a:sym typeface="Public Sans"/>
                </a:rPr>
                <a:t>*This presentation and an FAQ will be available on our website</a:t>
              </a:r>
            </a:p>
            <a:p>
              <a:pPr algn="ctr">
                <a:lnSpc>
                  <a:spcPts val="1497"/>
                </a:lnSpc>
              </a:pPr>
              <a:endParaRPr lang="en-US" sz="1386">
                <a:solidFill>
                  <a:srgbClr val="404040"/>
                </a:solidFill>
                <a:latin typeface="Public Sans"/>
                <a:ea typeface="Public Sans"/>
                <a:cs typeface="Public Sans"/>
                <a:sym typeface="Public Sans"/>
              </a:endParaRPr>
            </a:p>
            <a:p>
              <a:pPr algn="ctr">
                <a:lnSpc>
                  <a:spcPts val="1497"/>
                </a:lnSpc>
              </a:pPr>
              <a:r>
                <a:rPr lang="en-US" sz="1386">
                  <a:solidFill>
                    <a:srgbClr val="404040"/>
                  </a:solidFill>
                  <a:latin typeface="Public Sans"/>
                  <a:ea typeface="Public Sans"/>
                  <a:cs typeface="Public Sans"/>
                  <a:sym typeface="Public Sans"/>
                </a:rPr>
                <a:t>Common App</a:t>
              </a:r>
            </a:p>
            <a:p>
              <a:pPr algn="ctr">
                <a:lnSpc>
                  <a:spcPts val="1497"/>
                </a:lnSpc>
              </a:pPr>
              <a:r>
                <a:rPr lang="en-US" sz="1386" u="sng">
                  <a:solidFill>
                    <a:srgbClr val="404040"/>
                  </a:solidFill>
                  <a:latin typeface="Public Sans"/>
                  <a:ea typeface="Public Sans"/>
                  <a:cs typeface="Public Sans"/>
                  <a:sym typeface="Public Sans"/>
                  <a:hlinkClick r:id="rId4" tooltip="https://www.commonapp.org/"/>
                </a:rPr>
                <a:t>https://www.commonapp.org/</a:t>
              </a:r>
              <a:r>
                <a:rPr lang="en-US" sz="1386">
                  <a:solidFill>
                    <a:srgbClr val="404040"/>
                  </a:solidFill>
                  <a:latin typeface="Public Sans"/>
                  <a:ea typeface="Public Sans"/>
                  <a:cs typeface="Public Sans"/>
                  <a:sym typeface="Public Sans"/>
                </a:rPr>
                <a:t> </a:t>
              </a:r>
            </a:p>
            <a:p>
              <a:pPr algn="ctr">
                <a:lnSpc>
                  <a:spcPts val="1497"/>
                </a:lnSpc>
              </a:pPr>
              <a:endParaRPr lang="en-US" sz="1386">
                <a:solidFill>
                  <a:srgbClr val="404040"/>
                </a:solidFill>
                <a:latin typeface="Public Sans"/>
                <a:ea typeface="Public Sans"/>
                <a:cs typeface="Public Sans"/>
                <a:sym typeface="Public Sans"/>
              </a:endParaRPr>
            </a:p>
            <a:p>
              <a:pPr algn="ctr">
                <a:lnSpc>
                  <a:spcPts val="1497"/>
                </a:lnSpc>
              </a:pPr>
              <a:r>
                <a:rPr lang="en-US" sz="1386">
                  <a:solidFill>
                    <a:srgbClr val="404040"/>
                  </a:solidFill>
                  <a:latin typeface="Public Sans"/>
                  <a:ea typeface="Public Sans"/>
                  <a:cs typeface="Public Sans"/>
                  <a:sym typeface="Public Sans"/>
                </a:rPr>
                <a:t>SAT- School Code: 111148</a:t>
              </a:r>
            </a:p>
            <a:p>
              <a:pPr algn="ctr">
                <a:lnSpc>
                  <a:spcPts val="1497"/>
                </a:lnSpc>
              </a:pPr>
              <a:r>
                <a:rPr lang="en-US" sz="1386" u="sng">
                  <a:solidFill>
                    <a:srgbClr val="404040"/>
                  </a:solidFill>
                  <a:latin typeface="Public Sans"/>
                  <a:ea typeface="Public Sans"/>
                  <a:cs typeface="Public Sans"/>
                  <a:sym typeface="Public Sans"/>
                  <a:hlinkClick r:id="rId5" tooltip="http://www.collegeboard.com/"/>
                </a:rPr>
                <a:t>www.collegeboard.com</a:t>
              </a:r>
            </a:p>
            <a:p>
              <a:pPr algn="ctr">
                <a:lnSpc>
                  <a:spcPts val="1497"/>
                </a:lnSpc>
              </a:pPr>
              <a:endParaRPr lang="en-US" sz="1386" u="sng">
                <a:solidFill>
                  <a:srgbClr val="404040"/>
                </a:solidFill>
                <a:latin typeface="Public Sans"/>
                <a:ea typeface="Public Sans"/>
                <a:cs typeface="Public Sans"/>
                <a:sym typeface="Public Sans"/>
                <a:hlinkClick r:id="rId5" tooltip="http://www.collegeboard.com/"/>
              </a:endParaRPr>
            </a:p>
            <a:p>
              <a:pPr algn="ctr">
                <a:lnSpc>
                  <a:spcPts val="1497"/>
                </a:lnSpc>
              </a:pPr>
              <a:r>
                <a:rPr lang="en-US" sz="1386">
                  <a:solidFill>
                    <a:srgbClr val="404040"/>
                  </a:solidFill>
                  <a:latin typeface="Public Sans"/>
                  <a:ea typeface="Public Sans"/>
                  <a:cs typeface="Public Sans"/>
                  <a:sym typeface="Public Sans"/>
                </a:rPr>
                <a:t>ACT</a:t>
              </a:r>
            </a:p>
            <a:p>
              <a:pPr algn="ctr">
                <a:lnSpc>
                  <a:spcPts val="1497"/>
                </a:lnSpc>
              </a:pPr>
              <a:r>
                <a:rPr lang="en-US" sz="1386" u="sng">
                  <a:solidFill>
                    <a:srgbClr val="404040"/>
                  </a:solidFill>
                  <a:latin typeface="Public Sans"/>
                  <a:ea typeface="Public Sans"/>
                  <a:cs typeface="Public Sans"/>
                  <a:sym typeface="Public Sans"/>
                  <a:hlinkClick r:id="rId6" tooltip="http://www.act.org/"/>
                </a:rPr>
                <a:t>www.act.org</a:t>
              </a:r>
            </a:p>
            <a:p>
              <a:pPr algn="ctr">
                <a:lnSpc>
                  <a:spcPts val="1497"/>
                </a:lnSpc>
              </a:pPr>
              <a:endParaRPr lang="en-US" sz="1386" u="sng">
                <a:solidFill>
                  <a:srgbClr val="404040"/>
                </a:solidFill>
                <a:latin typeface="Public Sans"/>
                <a:ea typeface="Public Sans"/>
                <a:cs typeface="Public Sans"/>
                <a:sym typeface="Public Sans"/>
                <a:hlinkClick r:id="rId6" tooltip="http://www.act.org/"/>
              </a:endParaRPr>
            </a:p>
            <a:p>
              <a:pPr algn="ctr">
                <a:lnSpc>
                  <a:spcPts val="1497"/>
                </a:lnSpc>
              </a:pPr>
              <a:r>
                <a:rPr lang="en-US" sz="1386">
                  <a:solidFill>
                    <a:srgbClr val="404040"/>
                  </a:solidFill>
                  <a:latin typeface="Public Sans"/>
                  <a:ea typeface="Public Sans"/>
                  <a:cs typeface="Public Sans"/>
                  <a:sym typeface="Public Sans"/>
                </a:rPr>
                <a:t>College and Career Exploration</a:t>
              </a:r>
            </a:p>
            <a:p>
              <a:pPr algn="ctr">
                <a:lnSpc>
                  <a:spcPts val="1497"/>
                </a:lnSpc>
              </a:pPr>
              <a:r>
                <a:rPr lang="en-US" sz="1386" u="sng">
                  <a:solidFill>
                    <a:srgbClr val="404040"/>
                  </a:solidFill>
                  <a:latin typeface="Public Sans"/>
                  <a:ea typeface="Public Sans"/>
                  <a:cs typeface="Public Sans"/>
                  <a:sym typeface="Public Sans"/>
                  <a:hlinkClick r:id="rId7" tooltip="http://www.bigfuture.collegeboard.org/"/>
                </a:rPr>
                <a:t>www.bigfuture.collegeboard.org</a:t>
              </a:r>
              <a:r>
                <a:rPr lang="en-US" sz="1386">
                  <a:solidFill>
                    <a:srgbClr val="404040"/>
                  </a:solidFill>
                  <a:latin typeface="Public Sans"/>
                  <a:ea typeface="Public Sans"/>
                  <a:cs typeface="Public Sans"/>
                  <a:sym typeface="Public Sans"/>
                </a:rPr>
                <a:t> </a:t>
              </a:r>
            </a:p>
            <a:p>
              <a:pPr algn="ctr">
                <a:lnSpc>
                  <a:spcPts val="1497"/>
                </a:lnSpc>
              </a:pPr>
              <a:endParaRPr lang="en-US" sz="1386">
                <a:solidFill>
                  <a:srgbClr val="404040"/>
                </a:solidFill>
                <a:latin typeface="Public Sans"/>
                <a:ea typeface="Public Sans"/>
                <a:cs typeface="Public Sans"/>
                <a:sym typeface="Public Sans"/>
              </a:endParaRPr>
            </a:p>
            <a:p>
              <a:pPr algn="ctr">
                <a:lnSpc>
                  <a:spcPts val="1497"/>
                </a:lnSpc>
              </a:pPr>
              <a:r>
                <a:rPr lang="en-US" sz="1386">
                  <a:solidFill>
                    <a:srgbClr val="404040"/>
                  </a:solidFill>
                  <a:latin typeface="Public Sans"/>
                  <a:ea typeface="Public Sans"/>
                  <a:cs typeface="Public Sans"/>
                  <a:sym typeface="Public Sans"/>
                </a:rPr>
                <a:t>GAFutures </a:t>
              </a:r>
            </a:p>
            <a:p>
              <a:pPr algn="ctr">
                <a:lnSpc>
                  <a:spcPts val="1497"/>
                </a:lnSpc>
              </a:pPr>
              <a:r>
                <a:rPr lang="en-US" sz="1386">
                  <a:solidFill>
                    <a:srgbClr val="404040"/>
                  </a:solidFill>
                  <a:latin typeface="Public Sans"/>
                  <a:ea typeface="Public Sans"/>
                  <a:cs typeface="Public Sans"/>
                  <a:sym typeface="Public Sans"/>
                </a:rPr>
                <a:t>(HOPE/Zell Miller Scholarship Info)</a:t>
              </a:r>
            </a:p>
            <a:p>
              <a:pPr algn="ctr">
                <a:lnSpc>
                  <a:spcPts val="1497"/>
                </a:lnSpc>
              </a:pPr>
              <a:r>
                <a:rPr lang="en-US" sz="1386" u="sng">
                  <a:solidFill>
                    <a:srgbClr val="404040"/>
                  </a:solidFill>
                  <a:latin typeface="Public Sans"/>
                  <a:ea typeface="Public Sans"/>
                  <a:cs typeface="Public Sans"/>
                  <a:sym typeface="Public Sans"/>
                  <a:hlinkClick r:id="rId8" tooltip="http://www.gafutures.org/"/>
                </a:rPr>
                <a:t>www.gafutures.org/</a:t>
              </a:r>
            </a:p>
            <a:p>
              <a:pPr algn="ctr">
                <a:lnSpc>
                  <a:spcPts val="1497"/>
                </a:lnSpc>
              </a:pPr>
              <a:endParaRPr lang="en-US" sz="1386" u="sng">
                <a:solidFill>
                  <a:srgbClr val="404040"/>
                </a:solidFill>
                <a:latin typeface="Public Sans"/>
                <a:ea typeface="Public Sans"/>
                <a:cs typeface="Public Sans"/>
                <a:sym typeface="Public Sans"/>
                <a:hlinkClick r:id="rId8" tooltip="http://www.gafutures.org/"/>
              </a:endParaRPr>
            </a:p>
            <a:p>
              <a:pPr algn="ctr">
                <a:lnSpc>
                  <a:spcPts val="1497"/>
                </a:lnSpc>
              </a:pPr>
              <a:r>
                <a:rPr lang="en-US" sz="1386">
                  <a:solidFill>
                    <a:srgbClr val="404040"/>
                  </a:solidFill>
                  <a:latin typeface="Public Sans"/>
                  <a:ea typeface="Public Sans"/>
                  <a:cs typeface="Public Sans"/>
                  <a:sym typeface="Public Sans"/>
                </a:rPr>
                <a:t>SOAR</a:t>
              </a:r>
            </a:p>
            <a:p>
              <a:pPr algn="ctr">
                <a:lnSpc>
                  <a:spcPts val="1382"/>
                </a:lnSpc>
              </a:pPr>
              <a:r>
                <a:rPr lang="en-US" sz="1280" u="sng">
                  <a:solidFill>
                    <a:srgbClr val="404040"/>
                  </a:solidFill>
                  <a:latin typeface="Public Sans"/>
                  <a:ea typeface="Public Sans"/>
                  <a:cs typeface="Public Sans"/>
                  <a:sym typeface="Public Sans"/>
                  <a:hlinkClick r:id="rId9" tooltip="https://nam11.safelinks.protection.outlook.com/?url=https%3A%2F%2Fsoarfamily.org%2F&amp;data=05%7C02%7CChoungC%40fultonschools.org%7C0c17d48873f546860e0308dde3e5084c%7C0cdcb19881694b70ba9fda7e3ba700c2%7C0%7C0%7C638917295008337100%7CUnknown%7CTWFpbGZsb3d8eyJFbXB0eU1hcGkiOnRydWUsIlYiOiIwLjAuMDAwMCIsIlAiOiJXaW4zMiIsIkFOIjoiTWFpbCIsIldUIjoyfQ%3D%3D%7C0%7C%7C%7C&amp;sdata=0L5N13dnGsgJU4zdvJcbEgbk6hfloTuUP60LSPtlsxI%3D&amp;reserved=0"/>
                </a:rPr>
                <a:t>https://soarfamily.org</a:t>
              </a:r>
            </a:p>
            <a:p>
              <a:pPr algn="l">
                <a:lnSpc>
                  <a:spcPts val="1497"/>
                </a:lnSpc>
              </a:pPr>
              <a:endParaRPr lang="en-US" sz="1280" u="sng">
                <a:solidFill>
                  <a:srgbClr val="404040"/>
                </a:solidFill>
                <a:latin typeface="Public Sans"/>
                <a:ea typeface="Public Sans"/>
                <a:cs typeface="Public Sans"/>
                <a:sym typeface="Public Sans"/>
                <a:hlinkClick r:id="rId9" tooltip="https://nam11.safelinks.protection.outlook.com/?url=https%3A%2F%2Fsoarfamily.org%2F&amp;data=05%7C02%7CChoungC%40fultonschools.org%7C0c17d48873f546860e0308dde3e5084c%7C0cdcb19881694b70ba9fda7e3ba700c2%7C0%7C0%7C638917295008337100%7CUnknown%7CTWFpbGZsb3d8eyJFbXB0eU1hcGkiOnRydWUsIlYiOiIwLjAuMDAwMCIsIlAiOiJXaW4zMiIsIkFOIjoiTWFpbCIsIldUIjoyfQ%3D%3D%7C0%7C%7C%7C&amp;sdata=0L5N13dnGsgJU4zdvJcbEgbk6hfloTuUP60LSPtlsxI%3D&amp;reserved=0"/>
              </a:endParaRPr>
            </a:p>
          </p:txBody>
        </p:sp>
      </p:grpSp>
      <p:grpSp>
        <p:nvGrpSpPr>
          <p:cNvPr id="15" name="Group 15"/>
          <p:cNvGrpSpPr/>
          <p:nvPr/>
        </p:nvGrpSpPr>
        <p:grpSpPr>
          <a:xfrm>
            <a:off x="9347187" y="819017"/>
            <a:ext cx="406413" cy="5683387"/>
            <a:chOff x="0" y="0"/>
            <a:chExt cx="541884" cy="7577849"/>
          </a:xfrm>
        </p:grpSpPr>
        <p:sp>
          <p:nvSpPr>
            <p:cNvPr id="16" name="Freeform 16"/>
            <p:cNvSpPr/>
            <p:nvPr/>
          </p:nvSpPr>
          <p:spPr>
            <a:xfrm>
              <a:off x="0" y="0"/>
              <a:ext cx="541909" cy="7577836"/>
            </a:xfrm>
            <a:custGeom>
              <a:avLst/>
              <a:gdLst/>
              <a:ahLst/>
              <a:cxnLst/>
              <a:rect l="l" t="t" r="r" b="b"/>
              <a:pathLst>
                <a:path w="541909" h="7577836">
                  <a:moveTo>
                    <a:pt x="0" y="0"/>
                  </a:moveTo>
                  <a:lnTo>
                    <a:pt x="541909" y="0"/>
                  </a:lnTo>
                  <a:lnTo>
                    <a:pt x="541909" y="7577836"/>
                  </a:lnTo>
                  <a:lnTo>
                    <a:pt x="0" y="7577836"/>
                  </a:lnTo>
                  <a:close/>
                </a:path>
              </a:pathLst>
            </a:custGeom>
            <a:solidFill>
              <a:srgbClr val="9DBBA4">
                <a:alpha val="24706"/>
              </a:srgbClr>
            </a:solidFill>
          </p:spPr>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9DBBA4"/>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9DBBA4">
                <a:alpha val="24706"/>
              </a:srgbClr>
            </a:solidFill>
          </p:spPr>
        </p:sp>
      </p:grpSp>
      <p:grpSp>
        <p:nvGrpSpPr>
          <p:cNvPr id="6" name="Group 6"/>
          <p:cNvGrpSpPr/>
          <p:nvPr/>
        </p:nvGrpSpPr>
        <p:grpSpPr>
          <a:xfrm>
            <a:off x="0" y="812797"/>
            <a:ext cx="7313295" cy="5689597"/>
            <a:chOff x="0" y="0"/>
            <a:chExt cx="9751060" cy="7586129"/>
          </a:xfrm>
        </p:grpSpPr>
        <p:sp>
          <p:nvSpPr>
            <p:cNvPr id="7" name="Freeform 7"/>
            <p:cNvSpPr/>
            <p:nvPr/>
          </p:nvSpPr>
          <p:spPr>
            <a:xfrm>
              <a:off x="0" y="0"/>
              <a:ext cx="9751060" cy="7586091"/>
            </a:xfrm>
            <a:custGeom>
              <a:avLst/>
              <a:gdLst/>
              <a:ahLst/>
              <a:cxnLst/>
              <a:rect l="l" t="t" r="r" b="b"/>
              <a:pathLst>
                <a:path w="9751060" h="7586091">
                  <a:moveTo>
                    <a:pt x="0" y="0"/>
                  </a:moveTo>
                  <a:lnTo>
                    <a:pt x="9751060" y="0"/>
                  </a:lnTo>
                  <a:lnTo>
                    <a:pt x="9751060" y="7586091"/>
                  </a:lnTo>
                  <a:lnTo>
                    <a:pt x="0" y="7586091"/>
                  </a:lnTo>
                  <a:close/>
                </a:path>
              </a:pathLst>
            </a:custGeom>
            <a:solidFill>
              <a:srgbClr val="9DBBA4"/>
            </a:solidFill>
          </p:spPr>
        </p:sp>
      </p:grpSp>
      <p:grpSp>
        <p:nvGrpSpPr>
          <p:cNvPr id="8" name="Group 8"/>
          <p:cNvGrpSpPr/>
          <p:nvPr/>
        </p:nvGrpSpPr>
        <p:grpSpPr>
          <a:xfrm>
            <a:off x="7416213" y="812797"/>
            <a:ext cx="2340254" cy="5689597"/>
            <a:chOff x="0" y="0"/>
            <a:chExt cx="3120339" cy="7586129"/>
          </a:xfrm>
        </p:grpSpPr>
        <p:sp>
          <p:nvSpPr>
            <p:cNvPr id="9" name="Freeform 9"/>
            <p:cNvSpPr/>
            <p:nvPr/>
          </p:nvSpPr>
          <p:spPr>
            <a:xfrm>
              <a:off x="0" y="0"/>
              <a:ext cx="3120390" cy="7586091"/>
            </a:xfrm>
            <a:custGeom>
              <a:avLst/>
              <a:gdLst/>
              <a:ahLst/>
              <a:cxnLst/>
              <a:rect l="l" t="t" r="r" b="b"/>
              <a:pathLst>
                <a:path w="3120390" h="7586091">
                  <a:moveTo>
                    <a:pt x="0" y="0"/>
                  </a:moveTo>
                  <a:lnTo>
                    <a:pt x="3120390" y="0"/>
                  </a:lnTo>
                  <a:lnTo>
                    <a:pt x="3120390" y="7586091"/>
                  </a:lnTo>
                  <a:lnTo>
                    <a:pt x="0" y="7586091"/>
                  </a:lnTo>
                  <a:close/>
                </a:path>
              </a:pathLst>
            </a:custGeom>
            <a:solidFill>
              <a:srgbClr val="9DBBA4">
                <a:alpha val="24706"/>
              </a:srgbClr>
            </a:solidFill>
          </p:spPr>
        </p:sp>
      </p:grpSp>
      <p:grpSp>
        <p:nvGrpSpPr>
          <p:cNvPr id="10" name="Group 10"/>
          <p:cNvGrpSpPr/>
          <p:nvPr/>
        </p:nvGrpSpPr>
        <p:grpSpPr>
          <a:xfrm>
            <a:off x="19" y="-13545"/>
            <a:ext cx="9751143" cy="7315200"/>
            <a:chOff x="0" y="0"/>
            <a:chExt cx="13001523" cy="9753600"/>
          </a:xfrm>
        </p:grpSpPr>
        <p:sp>
          <p:nvSpPr>
            <p:cNvPr id="11" name="Freeform 11" descr="A logo of a camera  Description automatically generated"/>
            <p:cNvSpPr/>
            <p:nvPr/>
          </p:nvSpPr>
          <p:spPr>
            <a:xfrm>
              <a:off x="0" y="0"/>
              <a:ext cx="13001498" cy="9753600"/>
            </a:xfrm>
            <a:custGeom>
              <a:avLst/>
              <a:gdLst/>
              <a:ahLst/>
              <a:cxnLst/>
              <a:rect l="l" t="t" r="r" b="b"/>
              <a:pathLst>
                <a:path w="13001498" h="9753600">
                  <a:moveTo>
                    <a:pt x="0" y="0"/>
                  </a:moveTo>
                  <a:lnTo>
                    <a:pt x="13001498" y="0"/>
                  </a:lnTo>
                  <a:lnTo>
                    <a:pt x="13001498" y="9753600"/>
                  </a:lnTo>
                  <a:lnTo>
                    <a:pt x="0" y="9753600"/>
                  </a:lnTo>
                  <a:lnTo>
                    <a:pt x="0" y="0"/>
                  </a:lnTo>
                  <a:close/>
                </a:path>
              </a:pathLst>
            </a:custGeom>
            <a:blipFill>
              <a:blip r:embed="rId2"/>
              <a:stretch>
                <a:fillRect t="-14840" b="-18458"/>
              </a:stretch>
            </a:blipFill>
          </p:spPr>
        </p:sp>
      </p:grpSp>
      <p:grpSp>
        <p:nvGrpSpPr>
          <p:cNvPr id="12" name="Group 12"/>
          <p:cNvGrpSpPr/>
          <p:nvPr/>
        </p:nvGrpSpPr>
        <p:grpSpPr>
          <a:xfrm>
            <a:off x="0" y="812797"/>
            <a:ext cx="3713778" cy="5689597"/>
            <a:chOff x="0" y="0"/>
            <a:chExt cx="4951705" cy="7586129"/>
          </a:xfrm>
        </p:grpSpPr>
        <p:sp>
          <p:nvSpPr>
            <p:cNvPr id="13" name="Freeform 13"/>
            <p:cNvSpPr/>
            <p:nvPr/>
          </p:nvSpPr>
          <p:spPr>
            <a:xfrm>
              <a:off x="0" y="0"/>
              <a:ext cx="4951730" cy="7586091"/>
            </a:xfrm>
            <a:custGeom>
              <a:avLst/>
              <a:gdLst/>
              <a:ahLst/>
              <a:cxnLst/>
              <a:rect l="l" t="t" r="r" b="b"/>
              <a:pathLst>
                <a:path w="4951730" h="7586091">
                  <a:moveTo>
                    <a:pt x="0" y="0"/>
                  </a:moveTo>
                  <a:lnTo>
                    <a:pt x="4951730" y="0"/>
                  </a:lnTo>
                  <a:lnTo>
                    <a:pt x="4951730" y="7586091"/>
                  </a:lnTo>
                  <a:lnTo>
                    <a:pt x="0" y="7586091"/>
                  </a:lnTo>
                  <a:close/>
                </a:path>
              </a:pathLst>
            </a:custGeom>
            <a:solidFill>
              <a:srgbClr val="F2F4EB">
                <a:alpha val="86275"/>
              </a:srgbClr>
            </a:solidFill>
          </p:spPr>
        </p:sp>
      </p:grpSp>
      <p:grpSp>
        <p:nvGrpSpPr>
          <p:cNvPr id="14" name="Group 14"/>
          <p:cNvGrpSpPr/>
          <p:nvPr/>
        </p:nvGrpSpPr>
        <p:grpSpPr>
          <a:xfrm>
            <a:off x="514769" y="1385011"/>
            <a:ext cx="2948054" cy="3472282"/>
            <a:chOff x="0" y="0"/>
            <a:chExt cx="3930739" cy="4629709"/>
          </a:xfrm>
        </p:grpSpPr>
        <p:sp>
          <p:nvSpPr>
            <p:cNvPr id="15" name="Freeform 15"/>
            <p:cNvSpPr/>
            <p:nvPr/>
          </p:nvSpPr>
          <p:spPr>
            <a:xfrm>
              <a:off x="0" y="0"/>
              <a:ext cx="3930741" cy="4629709"/>
            </a:xfrm>
            <a:custGeom>
              <a:avLst/>
              <a:gdLst/>
              <a:ahLst/>
              <a:cxnLst/>
              <a:rect l="l" t="t" r="r" b="b"/>
              <a:pathLst>
                <a:path w="3930741" h="4629709">
                  <a:moveTo>
                    <a:pt x="0" y="0"/>
                  </a:moveTo>
                  <a:lnTo>
                    <a:pt x="3930741" y="0"/>
                  </a:lnTo>
                  <a:lnTo>
                    <a:pt x="3930741" y="4629709"/>
                  </a:lnTo>
                  <a:lnTo>
                    <a:pt x="0" y="4629709"/>
                  </a:lnTo>
                  <a:close/>
                </a:path>
              </a:pathLst>
            </a:custGeom>
            <a:blipFill>
              <a:blip r:embed="rId3">
                <a:alphaModFix amt="0"/>
              </a:blip>
              <a:stretch>
                <a:fillRect l="-101118" r="-101118"/>
              </a:stretch>
            </a:blipFill>
          </p:spPr>
        </p:sp>
        <p:sp>
          <p:nvSpPr>
            <p:cNvPr id="16" name="TextBox 16"/>
            <p:cNvSpPr txBox="1"/>
            <p:nvPr/>
          </p:nvSpPr>
          <p:spPr>
            <a:xfrm>
              <a:off x="0" y="47625"/>
              <a:ext cx="3930739" cy="4582084"/>
            </a:xfrm>
            <a:prstGeom prst="rect">
              <a:avLst/>
            </a:prstGeom>
          </p:spPr>
          <p:txBody>
            <a:bodyPr lIns="0" tIns="0" rIns="0" bIns="0" rtlCol="0" anchor="b"/>
            <a:lstStyle/>
            <a:p>
              <a:pPr algn="l">
                <a:lnSpc>
                  <a:spcPts val="5068"/>
                </a:lnSpc>
              </a:pPr>
              <a:r>
                <a:rPr lang="en-US" sz="4693" b="1">
                  <a:solidFill>
                    <a:srgbClr val="404040"/>
                  </a:solidFill>
                  <a:latin typeface="Public Sans Bold"/>
                  <a:ea typeface="Public Sans Bold"/>
                  <a:cs typeface="Public Sans Bold"/>
                  <a:sym typeface="Public Sans Bold"/>
                </a:rPr>
                <a:t>Follow us on Social Media!</a:t>
              </a:r>
            </a:p>
          </p:txBody>
        </p:sp>
      </p:grpSp>
      <p:sp>
        <p:nvSpPr>
          <p:cNvPr id="17" name="TextBox 17"/>
          <p:cNvSpPr txBox="1"/>
          <p:nvPr/>
        </p:nvSpPr>
        <p:spPr>
          <a:xfrm>
            <a:off x="327860" y="5035229"/>
            <a:ext cx="3043533" cy="320040"/>
          </a:xfrm>
          <a:prstGeom prst="rect">
            <a:avLst/>
          </a:prstGeom>
        </p:spPr>
        <p:txBody>
          <a:bodyPr lIns="0" tIns="0" rIns="0" bIns="0" rtlCol="0" anchor="t">
            <a:spAutoFit/>
          </a:bodyPr>
          <a:lstStyle/>
          <a:p>
            <a:pPr algn="l">
              <a:lnSpc>
                <a:spcPts val="2430"/>
              </a:lnSpc>
            </a:pPr>
            <a:r>
              <a:rPr lang="en-US" sz="2250">
                <a:solidFill>
                  <a:srgbClr val="404040"/>
                </a:solidFill>
                <a:latin typeface="Public Sans"/>
                <a:ea typeface="Public Sans"/>
                <a:cs typeface="Public Sans"/>
                <a:sym typeface="Public Sans"/>
              </a:rPr>
              <a:t>@northviewcounseling</a:t>
            </a:r>
          </a:p>
        </p:txBody>
      </p:sp>
      <p:grpSp>
        <p:nvGrpSpPr>
          <p:cNvPr id="18" name="Group 18"/>
          <p:cNvGrpSpPr/>
          <p:nvPr/>
        </p:nvGrpSpPr>
        <p:grpSpPr>
          <a:xfrm>
            <a:off x="9452696" y="809549"/>
            <a:ext cx="307238" cy="5686349"/>
            <a:chOff x="0" y="0"/>
            <a:chExt cx="409651" cy="7581798"/>
          </a:xfrm>
        </p:grpSpPr>
        <p:sp>
          <p:nvSpPr>
            <p:cNvPr id="19" name="Freeform 19"/>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p:cNvGrpSpPr/>
          <p:nvPr/>
        </p:nvGrpSpPr>
        <p:grpSpPr>
          <a:xfrm>
            <a:off x="8842" y="1203636"/>
            <a:ext cx="2746027" cy="4907929"/>
            <a:chOff x="0" y="0"/>
            <a:chExt cx="3661370" cy="6543905"/>
          </a:xfrm>
        </p:grpSpPr>
        <p:sp>
          <p:nvSpPr>
            <p:cNvPr id="7" name="Freeform 7"/>
            <p:cNvSpPr/>
            <p:nvPr/>
          </p:nvSpPr>
          <p:spPr>
            <a:xfrm>
              <a:off x="0" y="0"/>
              <a:ext cx="3661371" cy="6543905"/>
            </a:xfrm>
            <a:custGeom>
              <a:avLst/>
              <a:gdLst/>
              <a:ahLst/>
              <a:cxnLst/>
              <a:rect l="l" t="t" r="r" b="b"/>
              <a:pathLst>
                <a:path w="3661371" h="6543905">
                  <a:moveTo>
                    <a:pt x="0" y="0"/>
                  </a:moveTo>
                  <a:lnTo>
                    <a:pt x="3661371" y="0"/>
                  </a:lnTo>
                  <a:lnTo>
                    <a:pt x="3661371" y="6543905"/>
                  </a:lnTo>
                  <a:lnTo>
                    <a:pt x="0" y="6543905"/>
                  </a:lnTo>
                  <a:close/>
                </a:path>
              </a:pathLst>
            </a:custGeom>
            <a:blipFill>
              <a:blip r:embed="rId2">
                <a:alphaModFix amt="0"/>
              </a:blip>
              <a:stretch>
                <a:fillRect l="-181617" r="-177011"/>
              </a:stretch>
            </a:blipFill>
          </p:spPr>
        </p:sp>
        <p:sp>
          <p:nvSpPr>
            <p:cNvPr id="8" name="TextBox 8"/>
            <p:cNvSpPr txBox="1"/>
            <p:nvPr/>
          </p:nvSpPr>
          <p:spPr>
            <a:xfrm>
              <a:off x="0" y="28575"/>
              <a:ext cx="3661370" cy="6515330"/>
            </a:xfrm>
            <a:prstGeom prst="rect">
              <a:avLst/>
            </a:prstGeom>
          </p:spPr>
          <p:txBody>
            <a:bodyPr lIns="0" tIns="0" rIns="0" bIns="0" rtlCol="0" anchor="ctr"/>
            <a:lstStyle/>
            <a:p>
              <a:pPr algn="ctr">
                <a:lnSpc>
                  <a:spcPts val="4147"/>
                </a:lnSpc>
              </a:pPr>
              <a:r>
                <a:rPr lang="en-US" sz="3840" b="1">
                  <a:solidFill>
                    <a:srgbClr val="404040"/>
                  </a:solidFill>
                  <a:latin typeface="Public Sans Bold"/>
                  <a:ea typeface="Public Sans Bold"/>
                  <a:cs typeface="Public Sans Bold"/>
                  <a:sym typeface="Public Sans Bold"/>
                </a:rPr>
                <a:t>Questions? </a:t>
              </a:r>
            </a:p>
            <a:p>
              <a:pPr algn="ctr">
                <a:lnSpc>
                  <a:spcPts val="5068"/>
                </a:lnSpc>
              </a:pPr>
              <a:endParaRPr lang="en-US" sz="3840" b="1">
                <a:solidFill>
                  <a:srgbClr val="404040"/>
                </a:solidFill>
                <a:latin typeface="Public Sans Bold"/>
                <a:ea typeface="Public Sans Bold"/>
                <a:cs typeface="Public Sans Bold"/>
                <a:sym typeface="Public Sans Bold"/>
              </a:endParaRPr>
            </a:p>
            <a:p>
              <a:pPr algn="ctr">
                <a:lnSpc>
                  <a:spcPts val="2880"/>
                </a:lnSpc>
              </a:pPr>
              <a:r>
                <a:rPr lang="en-US" sz="2666" b="1">
                  <a:solidFill>
                    <a:srgbClr val="404040"/>
                  </a:solidFill>
                  <a:latin typeface="Public Sans Bold"/>
                  <a:ea typeface="Public Sans Bold"/>
                  <a:cs typeface="Public Sans Bold"/>
                  <a:sym typeface="Public Sans Bold"/>
                </a:rPr>
                <a:t>Please scan the QR Code to submit questions:</a:t>
              </a:r>
            </a:p>
            <a:p>
              <a:pPr algn="ctr">
                <a:lnSpc>
                  <a:spcPts val="2880"/>
                </a:lnSpc>
              </a:pPr>
              <a:endParaRPr lang="en-US" sz="2666" b="1">
                <a:solidFill>
                  <a:srgbClr val="404040"/>
                </a:solidFill>
                <a:latin typeface="Public Sans Bold"/>
                <a:ea typeface="Public Sans Bold"/>
                <a:cs typeface="Public Sans Bold"/>
                <a:sym typeface="Public Sans Bold"/>
              </a:endParaRPr>
            </a:p>
            <a:p>
              <a:pPr algn="ctr">
                <a:lnSpc>
                  <a:spcPts val="2880"/>
                </a:lnSpc>
              </a:pPr>
              <a:endParaRPr lang="en-US" sz="2666" b="1">
                <a:solidFill>
                  <a:srgbClr val="404040"/>
                </a:solidFill>
                <a:latin typeface="Public Sans Bold"/>
                <a:ea typeface="Public Sans Bold"/>
                <a:cs typeface="Public Sans Bold"/>
                <a:sym typeface="Public Sans Bold"/>
              </a:endParaRPr>
            </a:p>
          </p:txBody>
        </p:sp>
      </p:grpSp>
      <p:sp>
        <p:nvSpPr>
          <p:cNvPr id="9" name="TextBox 9"/>
          <p:cNvSpPr txBox="1"/>
          <p:nvPr/>
        </p:nvSpPr>
        <p:spPr>
          <a:xfrm>
            <a:off x="1172775" y="6754759"/>
            <a:ext cx="7879110" cy="295275"/>
          </a:xfrm>
          <a:prstGeom prst="rect">
            <a:avLst/>
          </a:prstGeom>
        </p:spPr>
        <p:txBody>
          <a:bodyPr lIns="0" tIns="0" rIns="0" bIns="0" rtlCol="0" anchor="t">
            <a:spAutoFit/>
          </a:bodyPr>
          <a:lstStyle/>
          <a:p>
            <a:pPr algn="l">
              <a:lnSpc>
                <a:spcPts val="2304"/>
              </a:lnSpc>
            </a:pPr>
            <a:r>
              <a:rPr lang="en-US" sz="1920">
                <a:solidFill>
                  <a:srgbClr val="404040"/>
                </a:solidFill>
                <a:latin typeface="Public Sans"/>
                <a:ea typeface="Public Sans"/>
                <a:cs typeface="Public Sans"/>
                <a:sym typeface="Public Sans"/>
              </a:rPr>
              <a:t>We will post the FAQ next week on our Northview Counseling website</a:t>
            </a:r>
          </a:p>
        </p:txBody>
      </p:sp>
      <p:sp>
        <p:nvSpPr>
          <p:cNvPr id="11" name="Freeform 11"/>
          <p:cNvSpPr/>
          <p:nvPr/>
        </p:nvSpPr>
        <p:spPr>
          <a:xfrm>
            <a:off x="4860905" y="1992878"/>
            <a:ext cx="3298793" cy="3329464"/>
          </a:xfrm>
          <a:custGeom>
            <a:avLst/>
            <a:gdLst/>
            <a:ahLst/>
            <a:cxnLst/>
            <a:rect l="l" t="t" r="r" b="b"/>
            <a:pathLst>
              <a:path w="4398391" h="4439285">
                <a:moveTo>
                  <a:pt x="0" y="0"/>
                </a:moveTo>
                <a:lnTo>
                  <a:pt x="4398391" y="0"/>
                </a:lnTo>
                <a:lnTo>
                  <a:pt x="4398391" y="4439285"/>
                </a:lnTo>
                <a:lnTo>
                  <a:pt x="0" y="4439285"/>
                </a:lnTo>
                <a:lnTo>
                  <a:pt x="0" y="0"/>
                </a:lnTo>
                <a:close/>
              </a:path>
            </a:pathLst>
          </a:custGeom>
          <a:blipFill>
            <a:blip r:embed="rId3"/>
            <a:stretch>
              <a:fillRect l="-54" r="-53"/>
            </a:stretch>
          </a:blipFill>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2F4EB"/>
        </a:solidFill>
        <a:effectLst/>
      </p:bgPr>
    </p:bg>
    <p:spTree>
      <p:nvGrpSpPr>
        <p:cNvPr id="1" name=""/>
        <p:cNvGrpSpPr/>
        <p:nvPr/>
      </p:nvGrpSpPr>
      <p:grpSpPr>
        <a:xfrm>
          <a:off x="0" y="0"/>
          <a:ext cx="0" cy="0"/>
          <a:chOff x="0" y="0"/>
          <a:chExt cx="0" cy="0"/>
        </a:xfrm>
      </p:grpSpPr>
      <p:grpSp>
        <p:nvGrpSpPr>
          <p:cNvPr id="2" name="Group 2"/>
          <p:cNvGrpSpPr/>
          <p:nvPr/>
        </p:nvGrpSpPr>
        <p:grpSpPr>
          <a:xfrm>
            <a:off x="1" y="809549"/>
            <a:ext cx="2754868" cy="5686349"/>
            <a:chOff x="0" y="0"/>
            <a:chExt cx="3673158" cy="7581798"/>
          </a:xfrm>
        </p:grpSpPr>
        <p:sp>
          <p:nvSpPr>
            <p:cNvPr id="3" name="Freeform 3"/>
            <p:cNvSpPr/>
            <p:nvPr/>
          </p:nvSpPr>
          <p:spPr>
            <a:xfrm>
              <a:off x="0" y="0"/>
              <a:ext cx="3673221" cy="7581773"/>
            </a:xfrm>
            <a:custGeom>
              <a:avLst/>
              <a:gdLst/>
              <a:ahLst/>
              <a:cxnLst/>
              <a:rect l="l" t="t" r="r" b="b"/>
              <a:pathLst>
                <a:path w="3673221" h="7581773">
                  <a:moveTo>
                    <a:pt x="0" y="0"/>
                  </a:moveTo>
                  <a:lnTo>
                    <a:pt x="3673221" y="0"/>
                  </a:lnTo>
                  <a:lnTo>
                    <a:pt x="3673221" y="7581773"/>
                  </a:lnTo>
                  <a:lnTo>
                    <a:pt x="0" y="7581773"/>
                  </a:lnTo>
                  <a:close/>
                </a:path>
              </a:pathLst>
            </a:custGeom>
            <a:solidFill>
              <a:srgbClr val="E4CA7D"/>
            </a:solidFill>
          </p:spPr>
        </p:sp>
      </p:grpSp>
      <p:grpSp>
        <p:nvGrpSpPr>
          <p:cNvPr id="4" name="Group 4"/>
          <p:cNvGrpSpPr/>
          <p:nvPr/>
        </p:nvGrpSpPr>
        <p:grpSpPr>
          <a:xfrm>
            <a:off x="9452696" y="809549"/>
            <a:ext cx="307238" cy="5686349"/>
            <a:chOff x="0" y="0"/>
            <a:chExt cx="409651" cy="7581798"/>
          </a:xfrm>
        </p:grpSpPr>
        <p:sp>
          <p:nvSpPr>
            <p:cNvPr id="5" name="Freeform 5"/>
            <p:cNvSpPr/>
            <p:nvPr/>
          </p:nvSpPr>
          <p:spPr>
            <a:xfrm>
              <a:off x="0" y="0"/>
              <a:ext cx="409702" cy="7581773"/>
            </a:xfrm>
            <a:custGeom>
              <a:avLst/>
              <a:gdLst/>
              <a:ahLst/>
              <a:cxnLst/>
              <a:rect l="l" t="t" r="r" b="b"/>
              <a:pathLst>
                <a:path w="409702" h="7581773">
                  <a:moveTo>
                    <a:pt x="0" y="0"/>
                  </a:moveTo>
                  <a:lnTo>
                    <a:pt x="409702" y="0"/>
                  </a:lnTo>
                  <a:lnTo>
                    <a:pt x="409702" y="7581773"/>
                  </a:lnTo>
                  <a:lnTo>
                    <a:pt x="0" y="7581773"/>
                  </a:lnTo>
                  <a:close/>
                </a:path>
              </a:pathLst>
            </a:custGeom>
            <a:solidFill>
              <a:srgbClr val="CF8C80">
                <a:alpha val="24706"/>
              </a:srgbClr>
            </a:solidFill>
          </p:spPr>
        </p:sp>
      </p:grpSp>
      <p:grpSp>
        <p:nvGrpSpPr>
          <p:cNvPr id="6" name="Group 6"/>
          <p:cNvGrpSpPr/>
          <p:nvPr/>
        </p:nvGrpSpPr>
        <p:grpSpPr>
          <a:xfrm>
            <a:off x="202340" y="1198759"/>
            <a:ext cx="2357990" cy="4907929"/>
            <a:chOff x="0" y="0"/>
            <a:chExt cx="3143987" cy="6543905"/>
          </a:xfrm>
        </p:grpSpPr>
        <p:sp>
          <p:nvSpPr>
            <p:cNvPr id="7" name="Freeform 7"/>
            <p:cNvSpPr/>
            <p:nvPr/>
          </p:nvSpPr>
          <p:spPr>
            <a:xfrm>
              <a:off x="0" y="0"/>
              <a:ext cx="3143982" cy="6543905"/>
            </a:xfrm>
            <a:custGeom>
              <a:avLst/>
              <a:gdLst/>
              <a:ahLst/>
              <a:cxnLst/>
              <a:rect l="l" t="t" r="r" b="b"/>
              <a:pathLst>
                <a:path w="3143982" h="6543905">
                  <a:moveTo>
                    <a:pt x="0" y="0"/>
                  </a:moveTo>
                  <a:lnTo>
                    <a:pt x="3143982" y="0"/>
                  </a:lnTo>
                  <a:lnTo>
                    <a:pt x="3143982" y="6543905"/>
                  </a:lnTo>
                  <a:lnTo>
                    <a:pt x="0" y="6543905"/>
                  </a:lnTo>
                  <a:close/>
                </a:path>
              </a:pathLst>
            </a:custGeom>
            <a:blipFill>
              <a:blip r:embed="rId2">
                <a:alphaModFix amt="0"/>
              </a:blip>
              <a:stretch>
                <a:fillRect l="-217051" r="-217051"/>
              </a:stretch>
            </a:blipFill>
          </p:spPr>
        </p:sp>
        <p:sp>
          <p:nvSpPr>
            <p:cNvPr id="8" name="TextBox 8"/>
            <p:cNvSpPr txBox="1"/>
            <p:nvPr/>
          </p:nvSpPr>
          <p:spPr>
            <a:xfrm>
              <a:off x="0" y="28575"/>
              <a:ext cx="3143987" cy="6515330"/>
            </a:xfrm>
            <a:prstGeom prst="rect">
              <a:avLst/>
            </a:prstGeom>
          </p:spPr>
          <p:txBody>
            <a:bodyPr lIns="0" tIns="0" rIns="0" bIns="0" rtlCol="0" anchor="ctr"/>
            <a:lstStyle/>
            <a:p>
              <a:pPr algn="l">
                <a:lnSpc>
                  <a:spcPts val="3456"/>
                </a:lnSpc>
              </a:pPr>
              <a:r>
                <a:rPr lang="en-US" sz="3200" b="1">
                  <a:solidFill>
                    <a:srgbClr val="404040"/>
                  </a:solidFill>
                  <a:latin typeface="Public Sans Bold"/>
                  <a:ea typeface="Public Sans Bold"/>
                  <a:cs typeface="Public Sans Bold"/>
                  <a:sym typeface="Public Sans Bold"/>
                </a:rPr>
                <a:t>SOS</a:t>
              </a:r>
            </a:p>
            <a:p>
              <a:pPr algn="l">
                <a:lnSpc>
                  <a:spcPts val="2303"/>
                </a:lnSpc>
              </a:pPr>
              <a:r>
                <a:rPr lang="en-US" sz="2133">
                  <a:solidFill>
                    <a:srgbClr val="404040"/>
                  </a:solidFill>
                  <a:latin typeface="Public Sans"/>
                  <a:ea typeface="Public Sans"/>
                  <a:cs typeface="Public Sans"/>
                  <a:sym typeface="Public Sans"/>
                </a:rPr>
                <a:t>Signs of Suicide</a:t>
              </a:r>
            </a:p>
            <a:p>
              <a:pPr algn="l">
                <a:lnSpc>
                  <a:spcPts val="2303"/>
                </a:lnSpc>
              </a:pPr>
              <a:r>
                <a:rPr lang="en-US" sz="2133">
                  <a:solidFill>
                    <a:srgbClr val="404040"/>
                  </a:solidFill>
                  <a:latin typeface="Public Sans"/>
                  <a:ea typeface="Public Sans"/>
                  <a:cs typeface="Public Sans"/>
                  <a:sym typeface="Public Sans"/>
                </a:rPr>
                <a:t>12th Grade Student Refresher Lesson</a:t>
              </a:r>
            </a:p>
          </p:txBody>
        </p:sp>
      </p:grpSp>
      <p:grpSp>
        <p:nvGrpSpPr>
          <p:cNvPr id="9" name="Group 9"/>
          <p:cNvGrpSpPr/>
          <p:nvPr/>
        </p:nvGrpSpPr>
        <p:grpSpPr>
          <a:xfrm>
            <a:off x="3095415" y="921715"/>
            <a:ext cx="5852160" cy="5462016"/>
            <a:chOff x="0" y="0"/>
            <a:chExt cx="7802880" cy="7282688"/>
          </a:xfrm>
        </p:grpSpPr>
        <p:sp>
          <p:nvSpPr>
            <p:cNvPr id="10" name="Freeform 10"/>
            <p:cNvSpPr/>
            <p:nvPr/>
          </p:nvSpPr>
          <p:spPr>
            <a:xfrm>
              <a:off x="0" y="0"/>
              <a:ext cx="7802880" cy="7282688"/>
            </a:xfrm>
            <a:custGeom>
              <a:avLst/>
              <a:gdLst/>
              <a:ahLst/>
              <a:cxnLst/>
              <a:rect l="l" t="t" r="r" b="b"/>
              <a:pathLst>
                <a:path w="7802880" h="7282688">
                  <a:moveTo>
                    <a:pt x="0" y="0"/>
                  </a:moveTo>
                  <a:lnTo>
                    <a:pt x="7802880" y="0"/>
                  </a:lnTo>
                  <a:lnTo>
                    <a:pt x="7802880" y="7282688"/>
                  </a:lnTo>
                  <a:lnTo>
                    <a:pt x="0" y="7282688"/>
                  </a:lnTo>
                  <a:close/>
                </a:path>
              </a:pathLst>
            </a:custGeom>
            <a:blipFill>
              <a:blip r:embed="rId2">
                <a:alphaModFix amt="0"/>
              </a:blip>
              <a:stretch>
                <a:fillRect l="-69749" r="-69749"/>
              </a:stretch>
            </a:blipFill>
          </p:spPr>
        </p:sp>
        <p:sp>
          <p:nvSpPr>
            <p:cNvPr id="11" name="TextBox 11"/>
            <p:cNvSpPr txBox="1"/>
            <p:nvPr/>
          </p:nvSpPr>
          <p:spPr>
            <a:xfrm>
              <a:off x="0" y="19050"/>
              <a:ext cx="7802880" cy="7263638"/>
            </a:xfrm>
            <a:prstGeom prst="rect">
              <a:avLst/>
            </a:prstGeom>
          </p:spPr>
          <p:txBody>
            <a:bodyPr lIns="0" tIns="0" rIns="0" bIns="0" rtlCol="0" anchor="ctr"/>
            <a:lstStyle/>
            <a:p>
              <a:pPr marL="384175" lvl="1" indent="-191770" algn="l">
                <a:lnSpc>
                  <a:spcPts val="3225"/>
                </a:lnSpc>
                <a:buFont typeface="Arial"/>
                <a:buChar char="•"/>
              </a:pPr>
              <a:r>
                <a:rPr lang="en-US" sz="2950" b="1" u="sng">
                  <a:solidFill>
                    <a:srgbClr val="404040"/>
                  </a:solidFill>
                  <a:latin typeface="Public Sans Bold"/>
                  <a:ea typeface="Public Sans Bold"/>
                  <a:cs typeface="Public Sans Bold"/>
                  <a:sym typeface="Public Sans Bold"/>
                  <a:hlinkClick r:id="rId3"/>
                </a:rPr>
                <a:t>SOS Signs of Suicide High School Program - MindWise</a:t>
              </a:r>
              <a:endParaRPr lang="en-US" sz="2950">
                <a:hlinkClick r:id="rId3"/>
              </a:endParaRPr>
            </a:p>
            <a:p>
              <a:pPr marL="274320" lvl="1" indent="-137160">
                <a:lnSpc>
                  <a:spcPts val="2303"/>
                </a:lnSpc>
                <a:buFont typeface="Arial"/>
                <a:buChar char="•"/>
              </a:pPr>
              <a:endParaRPr lang="en-US" sz="2133">
                <a:solidFill>
                  <a:srgbClr val="404040"/>
                </a:solidFill>
                <a:latin typeface="Public Sans"/>
                <a:ea typeface="Public Sans"/>
                <a:cs typeface="Public Sans"/>
                <a:sym typeface="Public Sans"/>
              </a:endParaRPr>
            </a:p>
            <a:p>
              <a:pPr marL="274320" lvl="1" indent="-137160" algn="l">
                <a:lnSpc>
                  <a:spcPts val="2303"/>
                </a:lnSpc>
                <a:buFont typeface="Arial"/>
                <a:buChar char="•"/>
              </a:pPr>
              <a:r>
                <a:rPr lang="en-US" sz="2100">
                  <a:solidFill>
                    <a:srgbClr val="404040"/>
                  </a:solidFill>
                  <a:latin typeface="Public Sans"/>
                  <a:ea typeface="Public Sans"/>
                  <a:cs typeface="Public Sans"/>
                  <a:sym typeface="Public Sans"/>
                </a:rPr>
                <a:t>If you signed the opt out form, please wait in the lobby until the bell rings</a:t>
              </a:r>
              <a:endParaRPr lang="en-US" sz="2100">
                <a:solidFill>
                  <a:srgbClr val="404040"/>
                </a:solidFill>
                <a:latin typeface="Public Sans"/>
                <a:ea typeface="Public Sans"/>
                <a:cs typeface="Public Sans"/>
              </a:endParaRPr>
            </a:p>
            <a:p>
              <a:pPr marL="274544" lvl="1" indent="-137272" algn="l">
                <a:lnSpc>
                  <a:spcPts val="2303"/>
                </a:lnSpc>
              </a:pPr>
              <a:endParaRPr lang="en-US" sz="2133">
                <a:solidFill>
                  <a:srgbClr val="404040"/>
                </a:solidFill>
                <a:latin typeface="Public Sans"/>
                <a:ea typeface="Public Sans"/>
                <a:cs typeface="Public Sans"/>
                <a:sym typeface="Public Sans"/>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38</Slides>
  <Notes>0</Notes>
  <HiddenSlides>2</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12th Grade Advisement and Parent Night (1).pptx</dc:title>
  <cp:revision>6</cp:revision>
  <dcterms:created xsi:type="dcterms:W3CDTF">2006-08-16T00:00:00Z</dcterms:created>
  <dcterms:modified xsi:type="dcterms:W3CDTF">2026-08-26T14:54:15Z</dcterms:modified>
  <dc:identifier>DAHSv7OYMos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2026-08-19T18:13:21Z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7c9e1f6b-a862-499f-9452-1650e4415e36</vt:lpwstr>
  </property>
  <property fmtid="{D5CDD505-2E9C-101B-9397-08002B2CF9AE}" pid="8" name="MSIP_Label_0ee3c538-ec52-435f-ae58-017644bd9513_ContentBits">
    <vt:lpwstr>0</vt:lpwstr>
  </property>
  <property fmtid="{D5CDD505-2E9C-101B-9397-08002B2CF9AE}" pid="9" name="MSIP_Label_0ee3c538-ec52-435f-ae58-017644bd9513_Tag">
    <vt:lpwstr>10, 3, 0, 2</vt:lpwstr>
  </property>
</Properties>
</file>